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svm" ContentType="image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</p:sldMasterIdLst>
  <p:notesMasterIdLst>
    <p:notesMasterId r:id="rId100"/>
  </p:notesMasterIdLst>
  <p:handoutMasterIdLst>
    <p:handoutMasterId r:id="rId101"/>
  </p:handout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342" r:id="rId24"/>
    <p:sldId id="267" r:id="rId25"/>
    <p:sldId id="268" r:id="rId26"/>
    <p:sldId id="269" r:id="rId27"/>
    <p:sldId id="270" r:id="rId28"/>
    <p:sldId id="271" r:id="rId29"/>
    <p:sldId id="272" r:id="rId30"/>
    <p:sldId id="273" r:id="rId31"/>
    <p:sldId id="274" r:id="rId32"/>
    <p:sldId id="275" r:id="rId33"/>
    <p:sldId id="276" r:id="rId34"/>
    <p:sldId id="277" r:id="rId35"/>
    <p:sldId id="278" r:id="rId36"/>
    <p:sldId id="279" r:id="rId37"/>
    <p:sldId id="280" r:id="rId38"/>
    <p:sldId id="281" r:id="rId39"/>
    <p:sldId id="282" r:id="rId40"/>
    <p:sldId id="283" r:id="rId41"/>
    <p:sldId id="284" r:id="rId42"/>
    <p:sldId id="285" r:id="rId43"/>
    <p:sldId id="286" r:id="rId44"/>
    <p:sldId id="287" r:id="rId45"/>
    <p:sldId id="288" r:id="rId46"/>
    <p:sldId id="289" r:id="rId47"/>
    <p:sldId id="290" r:id="rId48"/>
    <p:sldId id="291" r:id="rId49"/>
    <p:sldId id="292" r:id="rId50"/>
    <p:sldId id="293" r:id="rId51"/>
    <p:sldId id="294" r:id="rId52"/>
    <p:sldId id="295" r:id="rId53"/>
    <p:sldId id="296" r:id="rId54"/>
    <p:sldId id="297" r:id="rId55"/>
    <p:sldId id="298" r:id="rId56"/>
    <p:sldId id="299" r:id="rId57"/>
    <p:sldId id="300" r:id="rId58"/>
    <p:sldId id="301" r:id="rId59"/>
    <p:sldId id="302" r:id="rId60"/>
    <p:sldId id="303" r:id="rId61"/>
    <p:sldId id="304" r:id="rId62"/>
    <p:sldId id="305" r:id="rId63"/>
    <p:sldId id="306" r:id="rId64"/>
    <p:sldId id="307" r:id="rId65"/>
    <p:sldId id="308" r:id="rId66"/>
    <p:sldId id="309" r:id="rId67"/>
    <p:sldId id="310" r:id="rId68"/>
    <p:sldId id="311" r:id="rId69"/>
    <p:sldId id="312" r:id="rId70"/>
    <p:sldId id="313" r:id="rId71"/>
    <p:sldId id="314" r:id="rId72"/>
    <p:sldId id="315" r:id="rId73"/>
    <p:sldId id="316" r:id="rId74"/>
    <p:sldId id="317" r:id="rId75"/>
    <p:sldId id="318" r:id="rId76"/>
    <p:sldId id="319" r:id="rId77"/>
    <p:sldId id="320" r:id="rId78"/>
    <p:sldId id="321" r:id="rId79"/>
    <p:sldId id="322" r:id="rId80"/>
    <p:sldId id="323" r:id="rId81"/>
    <p:sldId id="324" r:id="rId82"/>
    <p:sldId id="325" r:id="rId83"/>
    <p:sldId id="326" r:id="rId84"/>
    <p:sldId id="327" r:id="rId85"/>
    <p:sldId id="328" r:id="rId86"/>
    <p:sldId id="329" r:id="rId87"/>
    <p:sldId id="330" r:id="rId88"/>
    <p:sldId id="331" r:id="rId89"/>
    <p:sldId id="332" r:id="rId90"/>
    <p:sldId id="333" r:id="rId91"/>
    <p:sldId id="334" r:id="rId92"/>
    <p:sldId id="335" r:id="rId93"/>
    <p:sldId id="336" r:id="rId94"/>
    <p:sldId id="337" r:id="rId95"/>
    <p:sldId id="338" r:id="rId96"/>
    <p:sldId id="339" r:id="rId97"/>
    <p:sldId id="340" r:id="rId98"/>
    <p:sldId id="341" r:id="rId9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562" autoAdjust="0"/>
  </p:normalViewPr>
  <p:slideViewPr>
    <p:cSldViewPr>
      <p:cViewPr varScale="1">
        <p:scale>
          <a:sx n="49" d="100"/>
          <a:sy n="49" d="100"/>
        </p:scale>
        <p:origin x="-96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4.xml"/><Relationship Id="rId21" Type="http://schemas.openxmlformats.org/officeDocument/2006/relationships/slide" Target="slides/slide9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63" Type="http://schemas.openxmlformats.org/officeDocument/2006/relationships/slide" Target="slides/slide51.xml"/><Relationship Id="rId68" Type="http://schemas.openxmlformats.org/officeDocument/2006/relationships/slide" Target="slides/slide56.xml"/><Relationship Id="rId84" Type="http://schemas.openxmlformats.org/officeDocument/2006/relationships/slide" Target="slides/slide72.xml"/><Relationship Id="rId89" Type="http://schemas.openxmlformats.org/officeDocument/2006/relationships/slide" Target="slides/slide77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9.xml"/><Relationship Id="rId92" Type="http://schemas.openxmlformats.org/officeDocument/2006/relationships/slide" Target="slides/slide8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74" Type="http://schemas.openxmlformats.org/officeDocument/2006/relationships/slide" Target="slides/slide62.xml"/><Relationship Id="rId79" Type="http://schemas.openxmlformats.org/officeDocument/2006/relationships/slide" Target="slides/slide67.xml"/><Relationship Id="rId87" Type="http://schemas.openxmlformats.org/officeDocument/2006/relationships/slide" Target="slides/slide75.xml"/><Relationship Id="rId10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9.xml"/><Relationship Id="rId82" Type="http://schemas.openxmlformats.org/officeDocument/2006/relationships/slide" Target="slides/slide70.xml"/><Relationship Id="rId90" Type="http://schemas.openxmlformats.org/officeDocument/2006/relationships/slide" Target="slides/slide78.xml"/><Relationship Id="rId95" Type="http://schemas.openxmlformats.org/officeDocument/2006/relationships/slide" Target="slides/slide83.xml"/><Relationship Id="rId19" Type="http://schemas.openxmlformats.org/officeDocument/2006/relationships/slide" Target="slides/slide7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slide" Target="slides/slide57.xml"/><Relationship Id="rId77" Type="http://schemas.openxmlformats.org/officeDocument/2006/relationships/slide" Target="slides/slide65.xml"/><Relationship Id="rId100" Type="http://schemas.openxmlformats.org/officeDocument/2006/relationships/notesMaster" Target="notesMasters/notesMaster1.xml"/><Relationship Id="rId105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72" Type="http://schemas.openxmlformats.org/officeDocument/2006/relationships/slide" Target="slides/slide60.xml"/><Relationship Id="rId80" Type="http://schemas.openxmlformats.org/officeDocument/2006/relationships/slide" Target="slides/slide68.xml"/><Relationship Id="rId85" Type="http://schemas.openxmlformats.org/officeDocument/2006/relationships/slide" Target="slides/slide73.xml"/><Relationship Id="rId93" Type="http://schemas.openxmlformats.org/officeDocument/2006/relationships/slide" Target="slides/slide81.xml"/><Relationship Id="rId98" Type="http://schemas.openxmlformats.org/officeDocument/2006/relationships/slide" Target="slides/slide86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slide" Target="slides/slide55.xml"/><Relationship Id="rId103" Type="http://schemas.openxmlformats.org/officeDocument/2006/relationships/viewProps" Target="viewProps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slide" Target="slides/slide58.xml"/><Relationship Id="rId75" Type="http://schemas.openxmlformats.org/officeDocument/2006/relationships/slide" Target="slides/slide63.xml"/><Relationship Id="rId83" Type="http://schemas.openxmlformats.org/officeDocument/2006/relationships/slide" Target="slides/slide71.xml"/><Relationship Id="rId88" Type="http://schemas.openxmlformats.org/officeDocument/2006/relationships/slide" Target="slides/slide76.xml"/><Relationship Id="rId91" Type="http://schemas.openxmlformats.org/officeDocument/2006/relationships/slide" Target="slides/slide79.xml"/><Relationship Id="rId96" Type="http://schemas.openxmlformats.org/officeDocument/2006/relationships/slide" Target="slides/slide8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73" Type="http://schemas.openxmlformats.org/officeDocument/2006/relationships/slide" Target="slides/slide61.xml"/><Relationship Id="rId78" Type="http://schemas.openxmlformats.org/officeDocument/2006/relationships/slide" Target="slides/slide66.xml"/><Relationship Id="rId81" Type="http://schemas.openxmlformats.org/officeDocument/2006/relationships/slide" Target="slides/slide69.xml"/><Relationship Id="rId86" Type="http://schemas.openxmlformats.org/officeDocument/2006/relationships/slide" Target="slides/slide74.xml"/><Relationship Id="rId94" Type="http://schemas.openxmlformats.org/officeDocument/2006/relationships/slide" Target="slides/slide82.xml"/><Relationship Id="rId99" Type="http://schemas.openxmlformats.org/officeDocument/2006/relationships/slide" Target="slides/slide87.xml"/><Relationship Id="rId10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9" Type="http://schemas.openxmlformats.org/officeDocument/2006/relationships/slide" Target="slides/slide27.xml"/><Relationship Id="rId34" Type="http://schemas.openxmlformats.org/officeDocument/2006/relationships/slide" Target="slides/slide22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76" Type="http://schemas.openxmlformats.org/officeDocument/2006/relationships/slide" Target="slides/slide64.xml"/><Relationship Id="rId97" Type="http://schemas.openxmlformats.org/officeDocument/2006/relationships/slide" Target="slides/slide85.xml"/><Relationship Id="rId10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5760" cy="45683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/>
            </a:pPr>
            <a:endParaRPr lang="en-CA" sz="1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81880" y="0"/>
            <a:ext cx="2975760" cy="45683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/>
            </a:pPr>
            <a:endParaRPr lang="en-CA" sz="1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8686800"/>
            <a:ext cx="2975760" cy="45683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/>
            </a:pPr>
            <a:endParaRPr lang="en-CA" sz="1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81880" y="8686800"/>
            <a:ext cx="2975760" cy="45683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400"/>
            </a:pPr>
            <a:fld id="{3B5EA247-2F2B-41BF-B0F9-6658FF5D2B29}" type="slidenum">
              <a:t>‹#›</a:t>
            </a:fld>
            <a:endParaRPr lang="en-CA" sz="1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1577292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Move="1" noResize="1"/>
          </p:cNvSpPr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1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Header Placeholder 2"/>
          <p:cNvSpPr txBox="1">
            <a:spLocks noGrp="1"/>
          </p:cNvSpPr>
          <p:nvPr>
            <p:ph type="hdr" sz="quarter"/>
          </p:nvPr>
        </p:nvSpPr>
        <p:spPr>
          <a:xfrm>
            <a:off x="-360" y="0"/>
            <a:ext cx="2971800" cy="457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6800" rIns="90000" bIns="46800" anchor="t" anchorCtr="0" compatLnSpc="1"/>
          <a:lstStyle>
            <a:lvl1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lang="en-US" sz="1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idx="1"/>
          </p:nvPr>
        </p:nvSpPr>
        <p:spPr>
          <a:xfrm>
            <a:off x="3884399" y="0"/>
            <a:ext cx="2971800" cy="457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6800" rIns="90000" bIns="46800" anchor="t" anchorCtr="0" compatLnSpc="1"/>
          <a:lstStyle>
            <a:lvl1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lang="en-US" sz="1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defRPr>
            </a:lvl1pPr>
          </a:lstStyle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440"/>
            <a:ext cx="4572000" cy="3429360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6" name="Notes Placeholder 5"/>
          <p:cNvSpPr txBox="1">
            <a:spLocks noGrp="1"/>
          </p:cNvSpPr>
          <p:nvPr>
            <p:ph type="body" sz="quarter" idx="3"/>
          </p:nvPr>
        </p:nvSpPr>
        <p:spPr>
          <a:xfrm>
            <a:off x="685799" y="4343400"/>
            <a:ext cx="5486399" cy="4115159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compatLnSpc="1"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/>
          </a:p>
        </p:txBody>
      </p:sp>
      <p:sp>
        <p:nvSpPr>
          <p:cNvPr id="7" name="Footer Placeholder 6"/>
          <p:cNvSpPr txBox="1">
            <a:spLocks noGrp="1"/>
          </p:cNvSpPr>
          <p:nvPr>
            <p:ph type="ftr" sz="quarter" idx="4"/>
          </p:nvPr>
        </p:nvSpPr>
        <p:spPr>
          <a:xfrm>
            <a:off x="-360" y="8685000"/>
            <a:ext cx="2971800" cy="457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6800" rIns="90000" bIns="46800" anchor="b" anchorCtr="0" compatLnSpc="1"/>
          <a:lstStyle>
            <a:lvl1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lang="en-US" sz="1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8" name="Slide Number Placeholder 7"/>
          <p:cNvSpPr txBox="1">
            <a:spLocks noGrp="1"/>
          </p:cNvSpPr>
          <p:nvPr>
            <p:ph type="sldNum" sz="quarter" idx="5"/>
          </p:nvPr>
        </p:nvSpPr>
        <p:spPr>
          <a:xfrm>
            <a:off x="3884399" y="8685000"/>
            <a:ext cx="2971800" cy="457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6800" rIns="90000" bIns="46800" anchor="b" anchorCtr="0" compatLnSpc="1"/>
          <a:lstStyle>
            <a:lvl1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lang="en-US" sz="1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defRPr>
            </a:lvl1pPr>
          </a:lstStyle>
          <a:p>
            <a:pPr lvl="0"/>
            <a:fld id="{6C6E29DE-E550-487B-99D7-90BF7891563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074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indent="0" algn="l" rtl="0" hangingPunct="0">
      <a:lnSpc>
        <a:spcPct val="100000"/>
      </a:lnSpc>
      <a:spcBef>
        <a:spcPts val="448"/>
      </a:spcBef>
      <a:spcAft>
        <a:spcPts val="0"/>
      </a:spcAft>
      <a:tabLst>
        <a:tab pos="0" algn="l"/>
        <a:tab pos="457200" algn="l"/>
        <a:tab pos="914400" algn="l"/>
        <a:tab pos="1371599" algn="l"/>
        <a:tab pos="1828800" algn="l"/>
        <a:tab pos="2286000" algn="l"/>
        <a:tab pos="2743199" algn="l"/>
        <a:tab pos="3200400" algn="l"/>
        <a:tab pos="3657600" algn="l"/>
        <a:tab pos="4114800" algn="l"/>
        <a:tab pos="4572000" algn="l"/>
        <a:tab pos="5029200" algn="l"/>
        <a:tab pos="5486399" algn="l"/>
        <a:tab pos="5943600" algn="l"/>
        <a:tab pos="6400799" algn="l"/>
        <a:tab pos="6858000" algn="l"/>
        <a:tab pos="7315200" algn="l"/>
        <a:tab pos="7772400" algn="l"/>
        <a:tab pos="8229600" algn="l"/>
        <a:tab pos="8686800" algn="l"/>
        <a:tab pos="9144000" algn="l"/>
      </a:tabLst>
      <a:defRPr lang="en-CA" sz="1200" b="0" i="0" u="none" strike="noStrike" baseline="0">
        <a:ln>
          <a:noFill/>
        </a:ln>
        <a:solidFill>
          <a:srgbClr val="000000"/>
        </a:solidFill>
        <a:latin typeface="Calibri" pitchFamily="18"/>
        <a:ea typeface="ＭＳ Ｐゴシック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799"/>
            <a:ext cx="4572000" cy="3429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 wrap="square" lIns="91440" tIns="45720" rIns="91440" bIns="45720" anchor="t" anchorCtr="0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Look up info yourself first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Internet gives a good starting point – always dig deeper as internet info is often “filtered”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Other suggested site: WHO, NIH, compendium of _____, university sites .edu</a:t>
            </a:r>
          </a:p>
        </p:txBody>
      </p:sp>
      <p:sp>
        <p:nvSpPr>
          <p:cNvPr id="4" name="Slide Number Placeholder 3"/>
          <p:cNvSpPr/>
          <p:nvPr/>
        </p:nvSpPr>
        <p:spPr>
          <a:xfrm>
            <a:off x="3884759" y="8685360"/>
            <a:ext cx="2971800" cy="457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fld id="{7560F0DF-7244-43A9-BBB3-AF2BBC155C49}" type="slidenum">
              <a:t>3</a:t>
            </a:fld>
            <a:endParaRPr lang="en-US" sz="12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799"/>
            <a:ext cx="4572000" cy="3429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 wrap="square" lIns="91440" tIns="45720" rIns="91440" bIns="45720" anchor="t" anchorCtr="0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We live in a unique time and place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 current life expectancy higher than at any other time in history</a:t>
            </a:r>
          </a:p>
        </p:txBody>
      </p:sp>
      <p:sp>
        <p:nvSpPr>
          <p:cNvPr id="4" name="Slide Number Placeholder 3"/>
          <p:cNvSpPr/>
          <p:nvPr/>
        </p:nvSpPr>
        <p:spPr>
          <a:xfrm>
            <a:off x="3884759" y="8685360"/>
            <a:ext cx="2971800" cy="457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fld id="{C2511DB7-1C9E-4CA5-99D7-6E3D51B580B8}" type="slidenum">
              <a:t>6</a:t>
            </a:fld>
            <a:endParaRPr lang="en-US" sz="12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799"/>
            <a:ext cx="4572000" cy="3429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 wrap="square" lIns="91440" tIns="45720" rIns="91440" bIns="45720" anchor="t" anchorCtr="0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Life span is an educated guess – written records and archaeology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 important to remember that only “important” people make it into historical records, life expectancy is mostly the “ordinary” people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Most improvements in life span have happened over last 150 years</a:t>
            </a:r>
          </a:p>
        </p:txBody>
      </p:sp>
      <p:sp>
        <p:nvSpPr>
          <p:cNvPr id="4" name="Slide Number Placeholder 3"/>
          <p:cNvSpPr/>
          <p:nvPr/>
        </p:nvSpPr>
        <p:spPr>
          <a:xfrm>
            <a:off x="3884759" y="8685360"/>
            <a:ext cx="2971800" cy="457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fld id="{87954A37-B64F-4B6C-AB01-2A9308B1A665}" type="slidenum">
              <a:t>7</a:t>
            </a:fld>
            <a:endParaRPr lang="en-US" sz="12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799"/>
            <a:ext cx="4572000" cy="3429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 wrap="square" lIns="91440" tIns="45720" rIns="91440" bIns="45720" anchor="t" anchorCtr="0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Variations smoothed out as records are not precise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 number of 35 years is an estimate made by combining data from various sources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 numbers may vary depending on source used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 range is more appropriate</a:t>
            </a:r>
          </a:p>
        </p:txBody>
      </p:sp>
      <p:sp>
        <p:nvSpPr>
          <p:cNvPr id="4" name="Slide Number Placeholder 3"/>
          <p:cNvSpPr/>
          <p:nvPr/>
        </p:nvSpPr>
        <p:spPr>
          <a:xfrm>
            <a:off x="3884759" y="8685360"/>
            <a:ext cx="2971800" cy="457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fld id="{762752B9-BCC2-4982-AB2F-26E027CB0BA8}" type="slidenum">
              <a:t>8</a:t>
            </a:fld>
            <a:endParaRPr lang="en-US" sz="12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799"/>
            <a:ext cx="4572000" cy="3429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 wrap="square" lIns="91440" tIns="45720" rIns="91440" bIns="45720" anchor="t" anchorCtr="0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Data for united states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 150 years ago, life expectancy was same as that of the stone age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/>
              <a:t>- special time in history to be living now</a:t>
            </a:r>
          </a:p>
        </p:txBody>
      </p:sp>
      <p:sp>
        <p:nvSpPr>
          <p:cNvPr id="4" name="Slide Number Placeholder 3"/>
          <p:cNvSpPr/>
          <p:nvPr/>
        </p:nvSpPr>
        <p:spPr>
          <a:xfrm>
            <a:off x="3884759" y="8685360"/>
            <a:ext cx="2971800" cy="457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fld id="{80B9343B-7EB5-4AA4-BD90-CE25EE11F0BF}" type="slidenum">
              <a:t>9</a:t>
            </a:fld>
            <a:endParaRPr lang="en-US" sz="12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799"/>
            <a:ext cx="4572000" cy="3429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 wrap="square" lIns="91440" tIns="45720" rIns="91440" bIns="45720" anchor="t" anchorCtr="0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Data for Canada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 life expectancy has doubled in last 100 years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 changes also in quality of life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 causes of death have shifted from infectious disease to “wear and tear”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 historically people lived entire lives in an unhealthy state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 constantly sick (parasites)</a:t>
            </a:r>
          </a:p>
          <a:p>
            <a:pPr lvl="0" hangingPunct="1">
              <a:spcBef>
                <a:spcPts val="0"/>
              </a:spcBef>
              <a:buClr>
                <a:srgbClr val="000000"/>
              </a:buClr>
              <a:buSzPct val="100000"/>
              <a:buFont typeface="Calibri" pitchFamily="34"/>
              <a:buChar char="-"/>
            </a:pPr>
            <a:r>
              <a:rPr lang="en-US" kern="1200" dirty="0"/>
              <a:t> this condition still exists in many developing countries</a:t>
            </a:r>
          </a:p>
        </p:txBody>
      </p:sp>
      <p:sp>
        <p:nvSpPr>
          <p:cNvPr id="4" name="Slide Number Placeholder 3"/>
          <p:cNvSpPr/>
          <p:nvPr/>
        </p:nvSpPr>
        <p:spPr>
          <a:xfrm>
            <a:off x="3884759" y="8685360"/>
            <a:ext cx="2971800" cy="457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fld id="{303705D5-C3A9-4748-B42F-DC2328DD763A}" type="slidenum">
              <a:t>10</a:t>
            </a:fld>
            <a:endParaRPr lang="en-US" sz="12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799"/>
            <a:ext cx="4572000" cy="3429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 wrap="square" lIns="91440" tIns="45720" rIns="91440" bIns="45720" anchor="t" anchorCtr="0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US" kern="1200"/>
              <a:t>James Lind – surgeon in royal navy</a:t>
            </a:r>
          </a:p>
          <a:p>
            <a:pPr lvl="0"/>
            <a:r>
              <a:rPr lang="en-US" kern="1200"/>
              <a:t>Treatise on the scurvy</a:t>
            </a:r>
          </a:p>
        </p:txBody>
      </p:sp>
      <p:sp>
        <p:nvSpPr>
          <p:cNvPr id="4" name="Slide Number Placeholder 3"/>
          <p:cNvSpPr/>
          <p:nvPr/>
        </p:nvSpPr>
        <p:spPr>
          <a:xfrm>
            <a:off x="3884759" y="8685360"/>
            <a:ext cx="2971800" cy="457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fld id="{485867ED-0A19-4C66-8F0C-CF4A3775CD4F}" type="slidenum">
              <a:t>14</a:t>
            </a:fld>
            <a:endParaRPr lang="en-US" sz="12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799"/>
            <a:ext cx="4572000" cy="3429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 wrap="square" lIns="91440" tIns="45720" rIns="91440" bIns="45720" anchor="t" anchorCtr="0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 hangingPunct="1">
              <a:spcBef>
                <a:spcPts val="0"/>
              </a:spcBef>
            </a:pPr>
            <a:endParaRPr lang="en-US" kern="1200"/>
          </a:p>
        </p:txBody>
      </p:sp>
      <p:sp>
        <p:nvSpPr>
          <p:cNvPr id="4" name="Slide Number Placeholder 3"/>
          <p:cNvSpPr/>
          <p:nvPr/>
        </p:nvSpPr>
        <p:spPr>
          <a:xfrm>
            <a:off x="3884759" y="8685360"/>
            <a:ext cx="2971800" cy="457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b" anchorCtr="0" compatLnSpc="1"/>
          <a:lstStyle/>
          <a:p>
            <a: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fld id="{0E048F13-452B-4D7E-A12D-C544B66DC4E1}" type="slidenum">
              <a:t>16</a:t>
            </a:fld>
            <a:endParaRPr lang="en-US" sz="12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&gt;they made it up</a:t>
            </a:r>
          </a:p>
          <a:p>
            <a:pPr lvl="0"/>
            <a:r>
              <a:rPr lang="en-CA" kern="1200"/>
              <a:t>&gt;incorrect info &gt; incorrect result</a:t>
            </a:r>
          </a:p>
          <a:p>
            <a:pPr lvl="0"/>
            <a:endParaRPr lang="en-CA" kern="120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 dirty="0"/>
              <a:t>&gt;tried to relate element to humors</a:t>
            </a:r>
          </a:p>
          <a:p>
            <a:pPr lvl="0"/>
            <a:r>
              <a:rPr lang="en-CA" kern="1200" dirty="0"/>
              <a:t>&gt;earth-dry-black bile</a:t>
            </a:r>
          </a:p>
          <a:p>
            <a:pPr lvl="0"/>
            <a:r>
              <a:rPr lang="en-CA" kern="1200" dirty="0"/>
              <a:t>&gt;air-cold-blood</a:t>
            </a:r>
          </a:p>
          <a:p>
            <a:pPr lvl="0"/>
            <a:r>
              <a:rPr lang="en-CA" kern="1200" dirty="0"/>
              <a:t>&gt;fire-hot-phlegm</a:t>
            </a:r>
          </a:p>
          <a:p>
            <a:pPr lvl="0"/>
            <a:r>
              <a:rPr lang="en-CA" kern="1200" dirty="0"/>
              <a:t>&gt;water-wet-yellow bile</a:t>
            </a:r>
          </a:p>
          <a:p>
            <a:pPr lvl="0"/>
            <a:endParaRPr lang="en-CA" kern="1200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&gt;add or remove humors (balancing with the humor properties)</a:t>
            </a: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&gt;cut different parts of the body</a:t>
            </a:r>
          </a:p>
          <a:p>
            <a:pPr lvl="0"/>
            <a:r>
              <a:rPr lang="en-CA" kern="1200"/>
              <a:t>&gt;amount of blood</a:t>
            </a:r>
          </a:p>
          <a:p>
            <a:pPr lvl="0"/>
            <a:r>
              <a:rPr lang="en-CA" kern="1200"/>
              <a:t>&gt;different types of knifes/shape of cut</a:t>
            </a:r>
          </a:p>
          <a:p>
            <a:pPr lvl="0"/>
            <a:r>
              <a:rPr lang="en-CA" kern="1200"/>
              <a:t>&gt;bloodletting often killed the patient (George Washington)</a:t>
            </a: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&gt;not beneficial</a:t>
            </a:r>
          </a:p>
          <a:p>
            <a:pPr lvl="0"/>
            <a:r>
              <a:rPr lang="en-CA" kern="1200"/>
              <a:t>&gt;dominated medical science for over 2000 years</a:t>
            </a:r>
          </a:p>
          <a:p>
            <a:pPr lvl="0"/>
            <a:endParaRPr lang="en-CA" kern="120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&gt;give a name to the procedure</a:t>
            </a:r>
          </a:p>
          <a:p>
            <a:pPr lvl="0"/>
            <a:r>
              <a:rPr lang="en-CA" kern="1200"/>
              <a:t>&gt;earth exists for our purpose</a:t>
            </a:r>
          </a:p>
          <a:p>
            <a:pPr lvl="0"/>
            <a:r>
              <a:rPr lang="en-CA" kern="1200"/>
              <a:t>&gt;look for the signature in something</a:t>
            </a: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&gt;Boneset stems grow through the leaves -good for bones</a:t>
            </a:r>
          </a:p>
          <a:p>
            <a:pPr lvl="0"/>
            <a:r>
              <a:rPr lang="en-CA" kern="1200"/>
              <a:t>&gt;sharks don't get cancer – sharks have cartilages instead of bones (used for cancer treatment) sharks do get cancer...</a:t>
            </a: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Protect against screaming</a:t>
            </a:r>
          </a:p>
          <a:p>
            <a:pPr lvl="0"/>
            <a:r>
              <a:rPr lang="en-CA" kern="1200"/>
              <a:t>&gt;ensures magic is preserved (dog pulls it out)</a:t>
            </a: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&gt;made out of the same thing as your nail</a:t>
            </a:r>
          </a:p>
          <a:p>
            <a:pPr lvl="0"/>
            <a:endParaRPr lang="en-CA" kern="1200"/>
          </a:p>
          <a:p>
            <a:pPr lvl="0"/>
            <a:r>
              <a:rPr lang="en-CA" kern="1200"/>
              <a:t>Mercury is a heavy liquid</a:t>
            </a:r>
          </a:p>
          <a:p>
            <a:pPr lvl="0"/>
            <a:r>
              <a:rPr lang="en-CA" kern="1200"/>
              <a:t>-people drink mercury as a purgative</a:t>
            </a: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&gt;150 years ago</a:t>
            </a:r>
          </a:p>
          <a:p>
            <a:pPr lvl="0"/>
            <a:r>
              <a:rPr lang="en-CA" kern="1200"/>
              <a:t>&gt;would put you in a state where you felt no pain</a:t>
            </a:r>
          </a:p>
          <a:p>
            <a:pPr lvl="0"/>
            <a:r>
              <a:rPr lang="en-CA" kern="1200"/>
              <a:t>&gt;laughing gas</a:t>
            </a:r>
          </a:p>
          <a:p>
            <a:pPr lvl="0"/>
            <a:r>
              <a:rPr lang="en-CA" kern="1200"/>
              <a:t>&gt;intoxicates you</a:t>
            </a: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&gt;significant improvement</a:t>
            </a:r>
          </a:p>
          <a:p>
            <a:pPr lvl="0"/>
            <a:r>
              <a:rPr lang="en-CA" kern="1200"/>
              <a:t>&gt;patient would not remember the surgery</a:t>
            </a: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&gt;developed infection</a:t>
            </a:r>
          </a:p>
          <a:p>
            <a:pPr lvl="0"/>
            <a:r>
              <a:rPr lang="en-CA" kern="1200"/>
              <a:t>&gt;no sanitation</a:t>
            </a: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&gt;bacteria causing infection</a:t>
            </a:r>
          </a:p>
          <a:p>
            <a:pPr lvl="0"/>
            <a:r>
              <a:rPr lang="en-CA" kern="1200"/>
              <a:t>&gt;still thought disease was cause by humors, so they didnt believe him</a:t>
            </a: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&gt;disinfectant</a:t>
            </a:r>
          </a:p>
          <a:p>
            <a:pPr lvl="0"/>
            <a:r>
              <a:rPr lang="en-CA" kern="1200"/>
              <a:t>&gt;chemical structure for phenol</a:t>
            </a:r>
          </a:p>
          <a:p>
            <a:pPr lvl="0"/>
            <a:r>
              <a:rPr lang="en-CA" kern="1200"/>
              <a:t>&gt;toxic effects of phenol on doctors</a:t>
            </a: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 dirty="0"/>
              <a:t>1860-1870</a:t>
            </a:r>
          </a:p>
          <a:p>
            <a:pPr lvl="0"/>
            <a:r>
              <a:rPr lang="en-CA" kern="1200" dirty="0"/>
              <a:t>&gt;antisepsis brought to Canada by Thomas Roddick 1877</a:t>
            </a:r>
          </a:p>
          <a:p>
            <a:pPr lvl="0"/>
            <a:r>
              <a:rPr lang="en-CA" kern="1200" dirty="0"/>
              <a:t>&gt;carbolic smoke ball for home use</a:t>
            </a:r>
          </a:p>
          <a:p>
            <a:pPr lvl="0"/>
            <a:r>
              <a:rPr lang="en-CA" kern="1200" dirty="0"/>
              <a:t>&gt;</a:t>
            </a:r>
            <a:r>
              <a:rPr lang="en-CA" kern="1200" dirty="0" err="1"/>
              <a:t>listerine</a:t>
            </a:r>
            <a:r>
              <a:rPr lang="en-CA" kern="1200" dirty="0"/>
              <a:t> becomes household product</a:t>
            </a:r>
          </a:p>
          <a:p>
            <a:pPr lvl="0"/>
            <a:r>
              <a:rPr lang="en-CA" kern="1200" dirty="0"/>
              <a:t>&gt;</a:t>
            </a:r>
            <a:r>
              <a:rPr lang="en-CA" kern="1200" dirty="0" err="1"/>
              <a:t>listerine</a:t>
            </a:r>
            <a:r>
              <a:rPr lang="en-CA" kern="1200" dirty="0"/>
              <a:t> for dandruff</a:t>
            </a:r>
          </a:p>
          <a:p>
            <a:pPr lvl="0"/>
            <a:r>
              <a:rPr lang="en-CA" kern="1200" dirty="0"/>
              <a:t>&gt;</a:t>
            </a:r>
            <a:r>
              <a:rPr lang="en-CA" kern="1200" dirty="0" err="1"/>
              <a:t>listerine</a:t>
            </a:r>
            <a:r>
              <a:rPr lang="en-CA" kern="1200" dirty="0"/>
              <a:t> no longer contains phenol</a:t>
            </a: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&gt;same family of chemical properties</a:t>
            </a: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&gt;could poison an entire country</a:t>
            </a: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 dirty="0"/>
              <a:t>&gt;using scientific ideas to creates bogus products</a:t>
            </a:r>
          </a:p>
          <a:p>
            <a:pPr lvl="0"/>
            <a:r>
              <a:rPr lang="en-CA" kern="1200" dirty="0"/>
              <a:t>&gt;patented</a:t>
            </a:r>
          </a:p>
          <a:p>
            <a:pPr lvl="0"/>
            <a:r>
              <a:rPr lang="en-CA" kern="1200" dirty="0"/>
              <a:t>&gt;heroin, morphine, alcohol made they feel “better”</a:t>
            </a:r>
          </a:p>
          <a:p>
            <a:pPr lvl="0"/>
            <a:r>
              <a:rPr lang="en-CA" kern="1200" dirty="0"/>
              <a:t>&gt;</a:t>
            </a:r>
            <a:r>
              <a:rPr lang="en-CA" kern="1200" dirty="0" err="1"/>
              <a:t>kickapoo</a:t>
            </a:r>
            <a:r>
              <a:rPr lang="en-CA" kern="1200" dirty="0"/>
              <a:t> </a:t>
            </a:r>
            <a:r>
              <a:rPr lang="en-CA" kern="1200" dirty="0" err="1"/>
              <a:t>indian</a:t>
            </a:r>
            <a:r>
              <a:rPr lang="en-CA" kern="1200" dirty="0"/>
              <a:t> oil cures all with alcohol, claims to cure a whole bunch of things</a:t>
            </a:r>
          </a:p>
          <a:p>
            <a:pPr lvl="0"/>
            <a:r>
              <a:rPr lang="en-CA" kern="1200" dirty="0"/>
              <a:t>&gt;all drugs produce side effects</a:t>
            </a:r>
          </a:p>
          <a:p>
            <a:pPr lvl="0"/>
            <a:r>
              <a:rPr lang="en-CA" kern="1200" dirty="0"/>
              <a:t>&gt;great radium spring water</a:t>
            </a: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 dirty="0"/>
              <a:t>&gt;radiation kills cancer</a:t>
            </a:r>
          </a:p>
          <a:p>
            <a:pPr lvl="0"/>
            <a:r>
              <a:rPr lang="en-CA" kern="1200" dirty="0"/>
              <a:t>&gt;twisted scientific idea</a:t>
            </a:r>
          </a:p>
          <a:p>
            <a:pPr lvl="0"/>
            <a:r>
              <a:rPr lang="en-CA" kern="1200" dirty="0"/>
              <a:t>&gt;cancer to morons</a:t>
            </a:r>
          </a:p>
          <a:p>
            <a:pPr lvl="0"/>
            <a:r>
              <a:rPr lang="en-CA" kern="1200" dirty="0"/>
              <a:t>&gt;</a:t>
            </a:r>
            <a:r>
              <a:rPr lang="en-CA" kern="1200" dirty="0" err="1"/>
              <a:t>Eben</a:t>
            </a:r>
            <a:r>
              <a:rPr lang="en-CA" kern="1200" dirty="0"/>
              <a:t> M. Byers was a believer (jaw had to be removed and other parts of his skull)</a:t>
            </a:r>
          </a:p>
          <a:p>
            <a:pPr lvl="0"/>
            <a:r>
              <a:rPr lang="en-CA" kern="1200" dirty="0"/>
              <a:t>&gt;medicine from death's laboratory</a:t>
            </a: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 dirty="0"/>
              <a:t>&gt;regulations were not strict enough</a:t>
            </a:r>
          </a:p>
          <a:p>
            <a:pPr lvl="0"/>
            <a:r>
              <a:rPr lang="en-CA" kern="1200" dirty="0"/>
              <a:t>&gt;</a:t>
            </a:r>
            <a:r>
              <a:rPr lang="en-CA" kern="1200" dirty="0" err="1"/>
              <a:t>massengill</a:t>
            </a:r>
            <a:r>
              <a:rPr lang="en-CA" kern="1200" dirty="0"/>
              <a:t> huge pharmaceutical company</a:t>
            </a:r>
          </a:p>
          <a:p>
            <a:pPr lvl="0"/>
            <a:r>
              <a:rPr lang="en-CA" kern="1200" dirty="0"/>
              <a:t>&gt;</a:t>
            </a:r>
            <a:r>
              <a:rPr lang="en-CA" kern="1200" dirty="0" err="1"/>
              <a:t>cannibus</a:t>
            </a:r>
            <a:r>
              <a:rPr lang="en-CA" kern="1200" dirty="0"/>
              <a:t>, morphine, </a:t>
            </a:r>
            <a:r>
              <a:rPr lang="en-CA" kern="1200" dirty="0" err="1"/>
              <a:t>chlorophorm</a:t>
            </a:r>
            <a:endParaRPr lang="en-CA" kern="1200" dirty="0"/>
          </a:p>
          <a:p>
            <a:pPr lvl="0"/>
            <a:r>
              <a:rPr lang="en-CA" kern="1200" dirty="0"/>
              <a:t>&gt;sold sulfanilamide (antibiotic) as a power</a:t>
            </a:r>
          </a:p>
          <a:p>
            <a:pPr lvl="0"/>
            <a:r>
              <a:rPr lang="en-CA" kern="1200" dirty="0"/>
              <a:t>&gt;first antibiotic</a:t>
            </a:r>
          </a:p>
          <a:p>
            <a:pPr lvl="0"/>
            <a:r>
              <a:rPr lang="en-CA" kern="1200" dirty="0"/>
              <a:t>&gt;used for </a:t>
            </a:r>
            <a:r>
              <a:rPr lang="en-CA" kern="1200" dirty="0" err="1"/>
              <a:t>strepthroat</a:t>
            </a:r>
            <a:endParaRPr lang="en-CA" kern="1200" dirty="0"/>
          </a:p>
          <a:p>
            <a:pPr lvl="0"/>
            <a:r>
              <a:rPr lang="en-CA" kern="1200" dirty="0"/>
              <a:t>&gt;</a:t>
            </a:r>
            <a:r>
              <a:rPr lang="en-CA" kern="1200" dirty="0" err="1"/>
              <a:t>formilation</a:t>
            </a:r>
            <a:r>
              <a:rPr lang="en-CA" kern="1200" dirty="0"/>
              <a:t>, stuff to add to drugs to make them taste better</a:t>
            </a:r>
          </a:p>
          <a:p>
            <a:pPr lvl="0"/>
            <a:r>
              <a:rPr lang="en-CA" kern="1200" dirty="0"/>
              <a:t>&gt;</a:t>
            </a:r>
            <a:r>
              <a:rPr lang="en-CA" kern="1200" dirty="0" err="1"/>
              <a:t>massengill</a:t>
            </a:r>
            <a:r>
              <a:rPr lang="en-CA" kern="1200" dirty="0"/>
              <a:t> sells sulfanilamide</a:t>
            </a:r>
          </a:p>
          <a:p>
            <a:pPr lvl="0"/>
            <a:endParaRPr lang="en-CA" kern="1200" dirty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&gt;keep selling the drug and people started dying</a:t>
            </a:r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Teratogen- condition that causes birth defects</a:t>
            </a:r>
          </a:p>
          <a:p>
            <a:pPr lvl="0"/>
            <a:r>
              <a:rPr lang="en-CA" kern="1200"/>
              <a:t>Phocomelia- born with no arms or legs (seal)</a:t>
            </a:r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pPr lvl="0"/>
            <a:r>
              <a:rPr lang="en-CA" kern="1200"/>
              <a:t>&gt;safer</a:t>
            </a:r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 txBox="1">
            <a:spLocks noGrp="1"/>
          </p:cNvSpPr>
          <p:nvPr>
            <p:ph type="dt" idx="1"/>
          </p:nvPr>
        </p:nvSpPr>
        <p:spPr>
          <a:ln/>
        </p:spPr>
        <p:txBody>
          <a:bodyPr vert="horz" wrap="square" lIns="90000" tIns="46800" rIns="90000" bIns="46800" anchor="t" anchorCtr="0" compatLnSpc="1"/>
          <a:lstStyle/>
          <a:p>
            <a:pPr lvl="0"/>
            <a:fld id="{0218A578-7D53-46CB-8938-2380EBBDFBDC}" type="datetime1">
              <a:rPr lang="en-US"/>
              <a:pPr lvl="0"/>
              <a:t>2013/1/25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399" cy="411552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Calibri" pitchFamily="34"/>
              <a:buChar char="•"/>
            </a:lvl2pPr>
            <a:lvl3pPr lvl="2">
              <a:buClr>
                <a:srgbClr val="000000"/>
              </a:buClr>
              <a:buSzPct val="100000"/>
              <a:buFont typeface="Calibri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Calibri" pitchFamily="34"/>
              <a:buChar char="•"/>
            </a:lvl4pPr>
            <a:lvl5pPr lvl="4">
              <a:buClr>
                <a:srgbClr val="000000"/>
              </a:buClr>
              <a:buSzPct val="100000"/>
              <a:buFont typeface="Calibri" pitchFamily="34"/>
              <a:buChar char="•"/>
            </a:lvl5pPr>
            <a:lvl6pPr lvl="5">
              <a:buClr>
                <a:srgbClr val="000000"/>
              </a:buClr>
              <a:buSzPct val="100000"/>
              <a:buFont typeface="Calibri" pitchFamily="34"/>
              <a:buChar char="•"/>
            </a:lvl6pPr>
            <a:lvl7pPr lvl="6">
              <a:buClr>
                <a:srgbClr val="000000"/>
              </a:buClr>
              <a:buSzPct val="100000"/>
              <a:buFont typeface="Calibri" pitchFamily="34"/>
              <a:buChar char="•"/>
            </a:lvl7pPr>
            <a:lvl8pPr lvl="7">
              <a:buClr>
                <a:srgbClr val="000000"/>
              </a:buClr>
              <a:buSzPct val="100000"/>
              <a:buFont typeface="Calibri" pitchFamily="34"/>
              <a:buChar char="•"/>
            </a:lvl8pPr>
            <a:lvl9pPr lvl="8">
              <a:buClr>
                <a:srgbClr val="000000"/>
              </a:buClr>
              <a:buSzPct val="100000"/>
              <a:buFont typeface="Calibri" pitchFamily="34"/>
              <a:buChar char="•"/>
            </a:lvl9pPr>
          </a:lstStyle>
          <a:p>
            <a:endParaRPr lang="en-CA" kern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2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075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6710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53766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704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5579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823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988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35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8814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813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397A39D-CB6F-4C5B-B6CD-8C60F25DA2B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636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4B0C1C0-F446-4232-8EE5-E2AB4E0F8CC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742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EC98F7-D81E-412C-8001-00A6A124C77E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396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EC56F3C-8DC3-4659-BAB7-34391FD44B5B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75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195A6EF-E6C6-4919-8CFD-97CA39316F80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8483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E37A63D-C1AF-4320-97B5-3ECEC9C335F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1816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9C3E9D8-5454-47AD-8BB6-34D7023B376D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3186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6C8A187-A4B7-4FAE-9A82-BE4F09AD0618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118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CBD1A63-4495-4A99-8503-38DE3E6B508E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3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89A8799-9C2A-4773-949D-FE2A2FD53452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6802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E532DB0-CDFE-4A04-9FF0-B89706A7CA6C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EB80660-2017-4837-9A08-6D50BD2FB2D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5494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13D0705-B62A-4C5B-90BF-00CE1678CDAD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628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C0A666F-4142-4BF5-968E-AADC2732EE7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2563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6AEB73F-EEE6-4D7C-B919-366FB7B2EB2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202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ADD421A-F6AE-444A-B3D2-01623844DF5E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725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76827CA-8D67-425A-8D36-DEECAF946FBB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020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6CDFD26-1C2C-4AA9-8075-F10310D5793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90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544D38E-0C26-4DC6-B844-5BF5BD82BE64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789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333083D-5ACD-49E5-B507-B1B16A20DF8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797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397D518-7150-44B6-8CB9-4CCDF18EAC17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31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63DA6E6-AA4F-417D-8C27-F17BB7FEBC7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165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1BEBD1F-8062-44FA-A366-BBE7F876605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E8C14B-0FE3-43E1-9BB6-857E275AFC48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212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0765E8E-4237-46EB-957F-9C4EE8D16DD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8812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94FA667-5C4B-436D-AA85-3A278D202AC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9726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34F2C8-9D42-4EBB-BA39-4AE8E0D01E30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484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D2764CE-5D15-4028-97A2-0B1E534437B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2194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449B75F-4B50-4AF2-A56D-7C7222751D3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618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2FD9489-6FE0-4BCC-B630-DDFE2897B89F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0189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ED075C5-A4CC-467C-BBDF-6868228B4282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652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5FC6795-6669-43AC-BDEE-90AE0E4A646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550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FCAD23D-50EF-47C6-9CA9-BA172EB74722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7663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5FC430C-3775-4105-8459-E3E258C68D6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4362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A7B9739-CB75-44F3-9713-A7C9EC35AAA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29048FC-F9F0-4853-940E-FA6A32BDF5D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1147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FBFD370-1A20-464E-9D32-6551DE539BC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073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6340E86-E16E-4CC6-B7A2-E6F6F6CECD42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94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3F94DA8-7BE2-487E-B800-BDB7BCB67A0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406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180A50E-20F1-4512-AA45-9CFFAB0A3D92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8337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AF10235-519E-43F7-8D39-89C90595D63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3017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8E80158-0127-4C51-9F88-D70498AFAD3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513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D5337DD-3258-4375-B547-34B7A9DFE7D9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0161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7C0E22D-BCC2-4D8E-81D2-32BAB10217F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993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552784-5F3C-488F-833F-A12AF44371BE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1986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B2C452D-755B-4028-880A-8532E17C31EE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13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367A4-AD1E-40DE-A303-2424CF8F8B54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21B8A01-B6D5-4894-ABFA-17FC236FB487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321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5BB1956-1809-4353-B86C-D52F28827194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426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229F5C-62E1-4EDE-88E1-F897F5B4506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5703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F7E82DA-CB51-405B-944C-96C27DBEB07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842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6AD39EE-C84A-49C4-926F-2CFA0220F57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513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EB88AE2-3216-464B-AF29-16EFCFBCDE6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918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006AD6F-12A5-4424-A3FA-B8388D3BE89D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900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D507125-1353-4A53-94FE-DD46EA900A1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7889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590AB45-8C08-42F5-A06B-73B7E25CBAF9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21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13FC15A-47E9-40AD-BDAD-1E99E5552E6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4098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336E59F-6B42-45B6-848A-3E68017590C0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947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EF3BDA4-A7B9-43B5-9F48-515A90E3C51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15DD422-5BE0-46C3-A47F-6B3D841BD19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8964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409D87C-4F46-4E49-B2B4-452077D2D9D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014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57A4661-51C9-4F2C-9E59-8EC232BEE9A0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495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087D327-2AE2-4E08-AA8D-DF3C3F6D55B0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3612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826B68-E28F-47D4-BFE6-BF1F380DCEE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701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41F6848-9F4A-4489-90F9-D4DE2135323E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531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F24125A-9A40-496F-B8D7-72C837C952C8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269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6B2ECD4-F930-40AE-8421-A7F86025DE84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768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17BC69A-17FD-4117-B523-7D036626EE8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808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F61480-36E6-4C87-B6E7-3C108294662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198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DB01315-88EC-401D-A54F-9565C1BCCA0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957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6C90CBB-D9FB-458F-9227-A78B331436CD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EA37DFD-507B-455C-875D-86918E6B08FF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316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A086848-3D2D-48F2-9174-BC80ACB6E98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6411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47AF24B-8307-4971-92AE-892FC22DD930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2098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B804384-76F8-4F10-A342-83C5F3249E5F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4576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F62D672-CAF7-443A-BFF6-C1F39FBBEBA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2739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A75EB0C-BAB6-47C7-9468-1EAE9718246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693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A9994B-3947-4583-88E2-3CAC8678B38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158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E61DAE4-4EDE-4892-A08D-D0499996F1C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6467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BB47835-DB28-45E5-9680-5025494B20C0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60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B90F8DB-CF42-4FD8-B9AC-4694BC1AFEB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1646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C3BCD2E-9389-4866-9CED-746EF9DBAB8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597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FE012C-40B6-4ADB-AF77-CD695E9C2B0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8617991-66EC-493F-A857-3C8805BC4549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988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D915FCB-D751-4FA0-A9F6-C752D202AC8B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664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C51F377-6CD7-4CDF-87BD-E6371494262E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015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588F9F8-0846-44BE-80C1-005BC2C1F18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1244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12D3B2F-9F7E-4215-9A70-EA41CA00FCE0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020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8B941B8-31FF-4940-8785-B6F64378C42E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7211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67EC77C-17F2-4462-8C66-021B5015CFB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1677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D7FB3CA-471C-4043-ADD4-086C26561F5B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892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635910C-F310-4E20-95FB-BCD96C315202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8908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A8D9B8E-F3D9-4857-808E-B3289C86AF49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5812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F90C7AB-AB44-4AF4-AF3D-E73874FA8FB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8719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498B662-CCD3-4CCF-B203-69133D3C3823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9017599-C065-4022-B2BF-5F8837C2CA0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484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7CFCB0A-A12B-45C2-B017-24A4D83EC99E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9278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868EFA0-2C41-447B-BA03-D428BACDB50F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984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FFC2316-0957-4FFF-B5E0-7325991F106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977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51F96E3-15E5-4A05-BECB-52F64D272F5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7285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D3B8C5E-95F7-482B-9183-8BFFD70F66F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717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6069668-3F1E-4922-BA2A-613E8D08638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353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8EC4A91-6934-4B6B-9FF8-C781A04DBCA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7234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5028707-E0D8-4730-BA65-E9758DE2172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50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9682A94-C26C-4256-99EE-C901CDAFD62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8583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CB2AF18-BD53-4F5B-8FDA-AC471DA6517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9307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26B926-7566-4623-9D14-A20B6D0598C6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6B5FF5F-B20C-4989-ACC7-13832134706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97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7CBE9C-8EFF-49C7-9469-B3D3FDCEB95F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073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EDEC0A-3D01-4785-BE37-68DED97BD648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913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A8F9EB5-3651-4F16-9922-D20F01BADAF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757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09E144F-60C4-4430-9A33-4C99636101FC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298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F1F4B44-9BF0-460E-8007-FC651FF496C8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57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04A5254-D551-46F4-AA09-6ABCCC6B0634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8951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D2CA64-26EA-4EFE-A7A8-8D5025D0FBA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2600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62BCC90-0C4F-4DC4-BC09-4FA407A0319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35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FDD3679-1558-4677-8668-A3812E91C96D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3581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50DFD3B-647C-4CDC-BAE4-AC3A06F83202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5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3D3A987-1343-44DF-AFD6-099542C24E1A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3266C1A-B611-4275-AA54-949D73A1F163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8287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8A2B6F2-3264-4CE1-BCE3-0413A5253ED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504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F4AD983-146B-4BE2-B6E6-D9308F8FFA5D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7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9D974D4-2F94-4B76-8E22-B7B32886840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001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37385D0-54FD-4B19-9985-F944E0B8A356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4782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538F607-F5BB-47DA-A8D4-DAB22FB2D30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8286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51585CE-DA1B-4CA3-8AB4-B53D82E8997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1613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C0509A2-FA4D-4E7D-98B7-F4A4A90B03EB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6984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270D8B7-5A85-4178-B469-E5BB23F056D5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3480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A0DAB9B-55E3-4372-8AEB-8E1F68DA2FA1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841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CAA3C99-0B26-4E7E-A32D-7395AE92506A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3619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6280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6280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206AF5-4939-46C2-A84C-4123BD2310D5}" type="datetime1">
              <a:rPr lang="en-CA" smtClean="0"/>
              <a:pPr lvl="0"/>
              <a:t>2013-01-25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DB7B192-3982-4E80-9BB3-CD1339BA3C09}" type="slidenum"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05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0E532DB0-CDFE-4A04-9FF0-B89706A7CA6C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881CC71A-0DB7-46B1-A20B-1E3BD3BED642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51BEBD1F-8062-44FA-A366-BBE7F8766056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F3B82701-B615-4311-A8FC-A1321A454F4F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effectLst>
            <a:outerShdw dist="17961" dir="2700000">
              <a:scrgbClr r="0" g="0" b="0"/>
            </a:outerShdw>
          </a:effectLst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FA7B9739-CB75-44F3-9713-A7C9EC35AAAA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F70E9442-FB69-4C6C-B075-BAD8766313F6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40C367A4-AD1E-40DE-A303-2424CF8F8B54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88DEBDCF-3AA8-4EF8-A595-73A3F1222F7A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1EF3BDA4-A7B9-43B5-9F48-515A90E3C515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1F00009C-BF46-4CE1-BC08-6D274AB5B5B1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E6C90CBB-D9FB-458F-9227-A78B331436CD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06A46739-9FEB-4495-8284-EC1E601057FF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10FE012C-40B6-4ADB-AF77-CD695E9C2B06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14C8CD48-4837-4756-BBED-AAB1A567A70C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F498B662-CCD3-4CCF-B203-69133D3C3823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626DEE9B-5AD8-4683-A696-07806635012C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DB26B926-7566-4623-9D14-A20B6D0598C6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6F961C86-71D4-46D4-B220-A05AB457A1B2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C3D3A987-1343-44DF-AFD6-099542C24E1A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4766B8A3-E216-40DB-B577-324A2FB494EF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9"/>
          <p:cNvSpPr/>
          <p:nvPr/>
        </p:nvSpPr>
        <p:spPr>
          <a:xfrm>
            <a:off x="457200" y="1066680"/>
            <a:ext cx="7486560" cy="0"/>
          </a:xfrm>
          <a:prstGeom prst="line">
            <a:avLst/>
          </a:prstGeom>
          <a:noFill/>
          <a:ln w="28440">
            <a:solidFill>
              <a:srgbClr val="000000"/>
            </a:solidFill>
            <a:prstDash val="solid"/>
            <a:miter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  <p:sp>
        <p:nvSpPr>
          <p:cNvPr id="3" name="Title Placeholder 2"/>
          <p:cNvSpPr txBox="1">
            <a:spLocks noGrp="1"/>
          </p:cNvSpPr>
          <p:nvPr>
            <p:ph type="title"/>
          </p:nvPr>
        </p:nvSpPr>
        <p:spPr>
          <a:xfrm>
            <a:off x="457200" y="273240"/>
            <a:ext cx="8229600" cy="64260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en-CA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57200" y="1219320"/>
            <a:ext cx="8229600" cy="5334120"/>
          </a:xfrm>
          <a:prstGeom prst="rect">
            <a:avLst/>
          </a:prstGeom>
          <a:noFill/>
          <a:ln>
            <a:noFill/>
          </a:ln>
        </p:spPr>
        <p:txBody>
          <a:bodyPr vert="horz" lIns="90000" tIns="46800" rIns="90000" bIns="46800" anchor="t" anchorCtr="0" compatLnSpc="1"/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2"/>
          </p:nvPr>
        </p:nvSpPr>
        <p:spPr>
          <a:xfrm>
            <a:off x="45683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D2206AF5-4939-46C2-A84C-4123BD2310D5}" type="datetime1">
              <a:rPr lang="en-CA"/>
              <a:pPr lvl="0"/>
              <a:t>2013/1/25</a:t>
            </a:fld>
            <a:endParaRPr lang="en-CA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839" cy="3682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CA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4"/>
          </p:nvPr>
        </p:nvSpPr>
        <p:spPr>
          <a:xfrm>
            <a:off x="6552719" y="6356520"/>
            <a:ext cx="2133720" cy="372960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t" anchorCtr="0"/>
          <a:lstStyle>
            <a:lvl1pPr marL="0" marR="0" lvl="0" indent="0" rtl="0" hangingPunct="1">
              <a:lnSpc>
                <a:spcPct val="100000"/>
              </a:lnSpc>
              <a:buNone/>
              <a:tabLst/>
              <a:defRPr lang="en-CA" sz="1800" kern="1200"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E0A9C032-91F5-415E-9ADC-3F645F82213F}" type="slidenum"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l" rtl="0" hangingPunct="0">
        <a:lnSpc>
          <a:spcPct val="100000"/>
        </a:lnSpc>
        <a:spcBef>
          <a:spcPts val="0"/>
        </a:spcBef>
        <a:spcAft>
          <a:spcPts val="0"/>
        </a:spcAft>
        <a:tabLst>
          <a:tab pos="0" algn="l"/>
          <a:tab pos="457200" algn="l"/>
          <a:tab pos="914400" algn="l"/>
          <a:tab pos="1371599" algn="l"/>
          <a:tab pos="1828800" algn="l"/>
          <a:tab pos="2286000" algn="l"/>
          <a:tab pos="2743199" algn="l"/>
          <a:tab pos="3200400" algn="l"/>
          <a:tab pos="3657600" algn="l"/>
          <a:tab pos="4114800" algn="l"/>
          <a:tab pos="4572000" algn="l"/>
          <a:tab pos="5029200" algn="l"/>
          <a:tab pos="5486399" algn="l"/>
          <a:tab pos="5943600" algn="l"/>
          <a:tab pos="6400799" algn="l"/>
          <a:tab pos="6858000" algn="l"/>
          <a:tab pos="7315200" algn="l"/>
          <a:tab pos="7772400" algn="l"/>
          <a:tab pos="8229600" algn="l"/>
          <a:tab pos="8686800" algn="l"/>
          <a:tab pos="9144000" algn="l"/>
        </a:tabLst>
        <a:defRPr lang="en-CA" sz="3600" b="0" i="1" u="none" strike="noStrike" kern="1200" baseline="0">
          <a:ln>
            <a:noFill/>
          </a:ln>
          <a:solidFill>
            <a:srgbClr val="000090"/>
          </a:solidFill>
          <a:latin typeface="Arial" pitchFamily="18"/>
          <a:ea typeface="ＭＳ Ｐゴシック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799"/>
        </a:spcBef>
        <a:spcAft>
          <a:spcPts val="0"/>
        </a:spcAft>
        <a:tabLst>
          <a:tab pos="114120" algn="l"/>
          <a:tab pos="571320" algn="l"/>
          <a:tab pos="1028519" algn="l"/>
          <a:tab pos="1485719" algn="l"/>
          <a:tab pos="1942919" algn="l"/>
          <a:tab pos="2400119" algn="l"/>
          <a:tab pos="2857320" algn="l"/>
          <a:tab pos="3314519" algn="l"/>
          <a:tab pos="3771720" algn="l"/>
          <a:tab pos="4228919" algn="l"/>
          <a:tab pos="4686120" algn="l"/>
          <a:tab pos="5143320" algn="l"/>
          <a:tab pos="5600520" algn="l"/>
          <a:tab pos="6057720" algn="l"/>
          <a:tab pos="6514920" algn="l"/>
          <a:tab pos="6972120" algn="l"/>
          <a:tab pos="7429320" algn="l"/>
          <a:tab pos="7886520" algn="l"/>
          <a:tab pos="8343720" algn="l"/>
          <a:tab pos="8800920" algn="l"/>
        </a:tabLst>
        <a:defRPr lang="en-CA" sz="3200" b="0" i="0" u="none" strike="noStrike" kern="1200" baseline="0">
          <a:ln>
            <a:noFill/>
          </a:ln>
          <a:solidFill>
            <a:srgbClr val="000000"/>
          </a:solidFill>
          <a:latin typeface="Arial" pitchFamily="18"/>
          <a:ea typeface="ＭＳ Ｐゴシック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m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m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.bin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9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9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9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9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9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9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9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9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9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9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9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9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9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9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9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9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9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9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9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9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29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9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29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rugs 1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685799" y="2130120"/>
            <a:ext cx="7772400" cy="1470239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 hangingPunct="1"/>
            <a:r>
              <a:rPr lang="en-CA"/>
              <a:t>Drugs 101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71599" y="3886200"/>
            <a:ext cx="6400799" cy="17528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Arial" pitchFamily="34"/>
              <a:buChar char="–"/>
            </a:lvl2pPr>
            <a:lvl3pPr lvl="2">
              <a:buClr>
                <a:srgbClr val="000000"/>
              </a:buClr>
              <a:buSzPct val="100000"/>
              <a:buFont typeface="Arial" pitchFamily="34"/>
              <a:buChar char="•"/>
            </a:lvl3pPr>
            <a:lvl4pPr lvl="3">
              <a:buClr>
                <a:srgbClr val="000000"/>
              </a:buClr>
              <a:buSzPct val="100000"/>
              <a:buFont typeface="Arial" pitchFamily="34"/>
              <a:buChar char="–"/>
            </a:lvl4pPr>
            <a:lvl5pPr lvl="4">
              <a:buClr>
                <a:srgbClr val="000000"/>
              </a:buClr>
              <a:buSzPct val="100000"/>
              <a:buFont typeface="Arial" pitchFamily="34"/>
              <a:buChar char="»"/>
            </a:lvl5pPr>
            <a:lvl6pPr lvl="5">
              <a:buClr>
                <a:srgbClr val="000000"/>
              </a:buClr>
              <a:buSzPct val="100000"/>
              <a:buFont typeface="Arial" pitchFamily="34"/>
              <a:buChar char="»"/>
            </a:lvl6pPr>
            <a:lvl7pPr lvl="6">
              <a:buClr>
                <a:srgbClr val="000000"/>
              </a:buClr>
              <a:buSzPct val="100000"/>
              <a:buFont typeface="Arial" pitchFamily="34"/>
              <a:buChar char="»"/>
            </a:lvl7pPr>
            <a:lvl8pPr lvl="7">
              <a:buClr>
                <a:srgbClr val="000000"/>
              </a:buClr>
              <a:buSzPct val="100000"/>
              <a:buFont typeface="Arial" pitchFamily="34"/>
              <a:buChar char="»"/>
            </a:lvl8pPr>
            <a:lvl9pPr lvl="8">
              <a:buClr>
                <a:srgbClr val="000000"/>
              </a:buClr>
              <a:buSzPct val="100000"/>
              <a:buFont typeface="Arial" pitchFamily="34"/>
              <a:buChar char="»"/>
            </a:lvl9pPr>
          </a:lstStyle>
          <a:p>
            <a:pPr marL="0" marR="0" lvl="0" indent="0" algn="ctr" rtl="0" hangingPunct="1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3200" b="0" i="0" u="none" strike="noStrike" kern="1200" baseline="0">
                <a:ln>
                  <a:noFill/>
                </a:ln>
                <a:solidFill>
                  <a:srgbClr val="898989"/>
                </a:solidFill>
                <a:latin typeface="Arial" pitchFamily="18"/>
                <a:ea typeface="Arial" pitchFamily="2"/>
                <a:cs typeface="Arial" pitchFamily="2"/>
              </a:rPr>
              <a:t>BPS 1101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ssigned R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080"/>
          </a:xfrm>
        </p:spPr>
        <p:txBody>
          <a:bodyPr wrap="square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 sz="3200"/>
              <a:t>Assigned Readings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Each mid term and the exam will include questions dealing with assigned readings</a:t>
            </a:r>
          </a:p>
          <a:p>
            <a:pPr marL="0" lvl="1" indent="0"/>
            <a:r>
              <a:rPr lang="en-CA">
                <a:latin typeface="" pitchFamily="16"/>
              </a:rPr>
              <a:t>Mid Term 1 Reading 1</a:t>
            </a:r>
          </a:p>
          <a:p>
            <a:pPr marL="0" lvl="1" indent="0"/>
            <a:r>
              <a:rPr lang="en-CA">
                <a:latin typeface="" pitchFamily="16"/>
              </a:rPr>
              <a:t>Mid Term 2 Reading 2</a:t>
            </a:r>
          </a:p>
          <a:p>
            <a:pPr marL="0" lvl="1" indent="0"/>
            <a:r>
              <a:rPr lang="en-CA">
                <a:latin typeface="" pitchFamily="16"/>
              </a:rPr>
              <a:t>Final Exam Reading 3</a:t>
            </a:r>
          </a:p>
          <a:p>
            <a:pPr marL="0" lvl="0" indent="0"/>
            <a:r>
              <a:rPr lang="en-CA">
                <a:latin typeface="" pitchFamily="16"/>
              </a:rPr>
              <a:t>Available from the course website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Finding infor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5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t="-31267" b="-31267"/>
          <a:stretch>
            <a:fillRect/>
          </a:stretch>
        </p:blipFill>
        <p:spPr>
          <a:xfrm>
            <a:off x="2057400" y="380880"/>
            <a:ext cx="5867279" cy="38037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 hangingPunct="1"/>
            <a:r>
              <a:rPr lang="en-CA"/>
              <a:t>Finding information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457200" y="3352680"/>
            <a:ext cx="8229600" cy="3302640"/>
          </a:xfrm>
        </p:spPr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CA">
                <a:latin typeface="" pitchFamily="16"/>
              </a:rPr>
              <a:t>Great source of info</a:t>
            </a:r>
          </a:p>
          <a:p>
            <a:pPr marL="0" lvl="0" indent="0" hangingPunct="1"/>
            <a:r>
              <a:rPr lang="en-CA">
                <a:latin typeface="" pitchFamily="16"/>
              </a:rPr>
              <a:t>Be careful</a:t>
            </a:r>
          </a:p>
          <a:p>
            <a:pPr marL="0" lvl="1" indent="0" hangingPunct="1"/>
            <a:r>
              <a:rPr lang="en-CA">
                <a:latin typeface="" pitchFamily="16"/>
              </a:rPr>
              <a:t>Anyone can post anything on the web</a:t>
            </a:r>
          </a:p>
          <a:p>
            <a:pPr marL="0" lvl="1" indent="0" hangingPunct="1"/>
            <a:r>
              <a:rPr lang="en-CA">
                <a:latin typeface="" pitchFamily="16"/>
              </a:rPr>
              <a:t>Check more than one site</a:t>
            </a:r>
          </a:p>
          <a:p>
            <a:pPr marL="0" lvl="0" indent="0" hangingPunct="1"/>
            <a:r>
              <a:rPr lang="en-CA">
                <a:latin typeface="" pitchFamily="16"/>
              </a:rPr>
              <a:t>Drug company web sites</a:t>
            </a:r>
          </a:p>
          <a:p>
            <a:pPr marL="0" lvl="1" indent="0" hangingPunct="1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The web can be good or b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080"/>
          </a:xfrm>
        </p:spPr>
        <p:txBody>
          <a:bodyPr wrap="square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 sz="3200"/>
              <a:t>The web can be good or bad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ost reliable information on we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080"/>
          </a:xfrm>
        </p:spPr>
        <p:txBody>
          <a:bodyPr wrap="square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 sz="3200"/>
              <a:t>Most reliable information on web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Pharmaceutical company websites</a:t>
            </a:r>
          </a:p>
          <a:p>
            <a:pPr marL="0" lvl="1" indent="0"/>
            <a:r>
              <a:rPr lang="en-CA">
                <a:latin typeface="" pitchFamily="16"/>
              </a:rPr>
              <a:t>Regulated</a:t>
            </a:r>
          </a:p>
          <a:p>
            <a:pPr marL="0" lvl="0" indent="0"/>
            <a:r>
              <a:rPr lang="en-CA">
                <a:latin typeface="" pitchFamily="16"/>
              </a:rPr>
              <a:t>Government websites</a:t>
            </a:r>
          </a:p>
          <a:p>
            <a:pPr marL="0" lvl="1" indent="0"/>
            <a:r>
              <a:rPr lang="en-CA">
                <a:latin typeface="" pitchFamily="16"/>
              </a:rPr>
              <a:t>Health Canada</a:t>
            </a:r>
          </a:p>
          <a:p>
            <a:pPr marL="0" lvl="1" indent="0"/>
            <a:r>
              <a:rPr lang="en-CA">
                <a:latin typeface="" pitchFamily="16"/>
              </a:rPr>
              <a:t>FDA</a:t>
            </a:r>
          </a:p>
          <a:p>
            <a:pPr marL="0" lvl="0" indent="0"/>
            <a:r>
              <a:rPr lang="en-CA">
                <a:latin typeface="" pitchFamily="16"/>
              </a:rPr>
              <a:t>University websites</a:t>
            </a:r>
          </a:p>
          <a:p>
            <a:pPr marL="0" lvl="0" indent="0"/>
            <a:r>
              <a:rPr lang="en-CA">
                <a:latin typeface="" pitchFamily="16"/>
              </a:rPr>
              <a:t>Scientific journals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Life expectancy (200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 hangingPunct="1"/>
            <a:r>
              <a:rPr lang="en-CA"/>
              <a:t>Life expectancy (2009)</a:t>
            </a: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219320"/>
            <a:ext cx="8229240" cy="44571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Life expectancy through histo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 hangingPunct="1"/>
            <a:r>
              <a:rPr lang="en-CA"/>
              <a:t>Life expectancy through history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CA">
                <a:latin typeface="" pitchFamily="16"/>
              </a:rPr>
              <a:t>Approx 30 to 35 years for most of recorded history</a:t>
            </a:r>
          </a:p>
          <a:p>
            <a:pPr marL="0" lvl="1" indent="0" hangingPunct="1"/>
            <a:r>
              <a:rPr lang="en-CA">
                <a:latin typeface="" pitchFamily="16"/>
              </a:rPr>
              <a:t>Last 6,000 years</a:t>
            </a:r>
          </a:p>
          <a:p>
            <a:pPr marL="0" lvl="0" indent="0" hangingPunct="1"/>
            <a:r>
              <a:rPr lang="en-CA">
                <a:latin typeface="" pitchFamily="16"/>
              </a:rPr>
              <a:t>Approx 30 to 35 years through the stone age</a:t>
            </a:r>
          </a:p>
          <a:p>
            <a:pPr marL="0" lvl="1" indent="0" hangingPunct="1"/>
            <a:r>
              <a:rPr lang="en-CA">
                <a:latin typeface="" pitchFamily="16"/>
              </a:rPr>
              <a:t>500,000 to 6000 years ago</a:t>
            </a:r>
          </a:p>
          <a:p>
            <a:pPr marL="0" lvl="0" indent="0" hangingPunct="1"/>
            <a:r>
              <a:rPr lang="en-CA">
                <a:latin typeface="" pitchFamily="16"/>
              </a:rPr>
              <a:t>82 years in 2009 (Canada)</a:t>
            </a:r>
          </a:p>
          <a:p>
            <a:pPr marL="0" lvl="1" indent="0" hangingPunct="1"/>
            <a:r>
              <a:rPr lang="en-CA">
                <a:latin typeface="" pitchFamily="16"/>
              </a:rPr>
              <a:t>Most Improvements over the last 150 years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Life expectancy through history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7200" y="1219320"/>
            <a:ext cx="8229600" cy="5334120"/>
            <a:chOff x="457200" y="1219320"/>
            <a:chExt cx="8229600" cy="5334120"/>
          </a:xfrm>
        </p:grpSpPr>
        <p:pic>
          <p:nvPicPr>
            <p:cNvPr id="4" name="Content Placeholder 3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457200" y="1219320"/>
              <a:ext cx="8229600" cy="533376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457200" y="1219320"/>
              <a:ext cx="8229600" cy="53341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0000" tIns="46800" rIns="90000" bIns="46800" anchor="t" anchorCtr="0" compatLnSpc="1">
              <a:spAutoFit/>
            </a:bodyPr>
            <a:lstStyle/>
            <a:p>
              <a:pPr marL="0" marR="0" lvl="0" indent="0" algn="l" rtl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57200" algn="l"/>
                  <a:tab pos="914400" algn="l"/>
                  <a:tab pos="1371599" algn="l"/>
                  <a:tab pos="1828800" algn="l"/>
                  <a:tab pos="2286000" algn="l"/>
                  <a:tab pos="2743199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399" algn="l"/>
                  <a:tab pos="5943600" algn="l"/>
                  <a:tab pos="6400799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endPara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endParaRPr>
            </a:p>
          </p:txBody>
        </p:sp>
      </p:grpSp>
      <p:pic>
        <p:nvPicPr>
          <p:cNvPr id="6" name="TextBox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931080" y="1670040"/>
            <a:ext cx="407880" cy="1341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TextBox 5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5327640" y="1517760"/>
            <a:ext cx="414360" cy="1255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TextBox 6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7821720" y="1670040"/>
            <a:ext cx="414360" cy="17128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TextBox 7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5126040" y="1517760"/>
            <a:ext cx="415800" cy="20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TextBox 8"/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6168960" y="3882960"/>
            <a:ext cx="407880" cy="768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TextBox 9"/>
          <p:cNvPicPr>
            <a:picLocks noChangeAspect="1"/>
          </p:cNvPicPr>
          <p:nvPr/>
        </p:nvPicPr>
        <p:blipFill>
          <a:blip r:embed="rId9">
            <a:lum/>
            <a:alphaModFix/>
          </a:blip>
          <a:srcRect/>
          <a:stretch>
            <a:fillRect/>
          </a:stretch>
        </p:blipFill>
        <p:spPr>
          <a:xfrm>
            <a:off x="4925880" y="3882960"/>
            <a:ext cx="414360" cy="1030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TextBox 10"/>
          <p:cNvPicPr>
            <a:picLocks noChangeAspect="1"/>
          </p:cNvPicPr>
          <p:nvPr/>
        </p:nvPicPr>
        <p:blipFill>
          <a:blip r:embed="rId10">
            <a:lum/>
            <a:alphaModFix/>
          </a:blip>
          <a:srcRect/>
          <a:stretch>
            <a:fillRect/>
          </a:stretch>
        </p:blipFill>
        <p:spPr>
          <a:xfrm>
            <a:off x="1347840" y="3859199"/>
            <a:ext cx="407880" cy="1577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Life expectancy last 150 yea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 hangingPunct="1"/>
            <a:r>
              <a:rPr lang="en-CA"/>
              <a:t>Life expectancy last 150 years</a:t>
            </a:r>
          </a:p>
        </p:txBody>
      </p:sp>
      <p:pic>
        <p:nvPicPr>
          <p:cNvPr id="3" name="Content Placeholder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09480" y="1371599"/>
            <a:ext cx="8229600" cy="53341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Life expectancy then and n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 hangingPunct="1"/>
            <a:r>
              <a:rPr lang="en-CA"/>
              <a:t>Life expectancy then and now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56839" y="1447919"/>
            <a:ext cx="4343400" cy="4526280"/>
          </a:xfrm>
        </p:spPr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1900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44 years</a:t>
            </a:r>
          </a:p>
          <a:p>
            <a:pPr marL="0" lvl="1" indent="0" hangingPunct="1">
              <a:lnSpc>
                <a:spcPct val="90000"/>
              </a:lnSpc>
            </a:pPr>
            <a:endParaRPr lang="en-CA">
              <a:latin typeface="" pitchFamily="16"/>
            </a:endParaRPr>
          </a:p>
          <a:p>
            <a:pPr marL="0" lvl="0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Main causes of death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Pneumonia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Tuberculosis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Influenza</a:t>
            </a:r>
          </a:p>
          <a:p>
            <a:pPr marL="0" lvl="0" indent="0" hangingPunct="1">
              <a:lnSpc>
                <a:spcPct val="9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(this lasted until 1950’s)</a:t>
            </a:r>
          </a:p>
        </p:txBody>
      </p:sp>
      <p:sp>
        <p:nvSpPr>
          <p:cNvPr id="4" name="Content Placeholder 3"/>
          <p:cNvSpPr/>
          <p:nvPr/>
        </p:nvSpPr>
        <p:spPr>
          <a:xfrm>
            <a:off x="4648320" y="1295280"/>
            <a:ext cx="4267080" cy="45259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1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2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2004</a:t>
            </a:r>
          </a:p>
          <a:p>
            <a:pPr marL="0" marR="0" lvl="1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82 years</a:t>
            </a:r>
          </a:p>
          <a:p>
            <a:pPr marL="0" marR="0" lvl="1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3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Main causes of death</a:t>
            </a:r>
          </a:p>
          <a:p>
            <a:pPr marL="0" marR="0" lvl="1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Heart disease</a:t>
            </a:r>
          </a:p>
          <a:p>
            <a:pPr marL="0" marR="0" lvl="1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Cancer</a:t>
            </a:r>
          </a:p>
          <a:p>
            <a:pPr marL="0" marR="0" lvl="1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Stroke</a:t>
            </a:r>
          </a:p>
          <a:p>
            <a:pPr marL="0" marR="0" lvl="1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Lower respiratory infection</a:t>
            </a:r>
          </a:p>
          <a:p>
            <a:pPr marL="0" marR="0" lvl="1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Traffic accidents</a:t>
            </a:r>
          </a:p>
          <a:p>
            <a:pPr marL="0" marR="0" lvl="1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Diabetes</a:t>
            </a:r>
          </a:p>
          <a:p>
            <a:pPr marL="0" marR="0" lvl="1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CA" sz="2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18"/>
              <a:ea typeface="ＭＳ Ｐゴシック" pitchFamily="2"/>
              <a:cs typeface="ＭＳ Ｐゴシック" pitchFamily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isease affects quality of lif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Disease affects quality of life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53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Chronic infection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Chronic infections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lnutrition was comm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Malnutrition was common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in reasons for improved heal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Main reasons for improved health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Improved sanitation</a:t>
            </a:r>
          </a:p>
          <a:p>
            <a:pPr marL="0" lvl="0" indent="0"/>
            <a:r>
              <a:rPr lang="en-CA">
                <a:latin typeface="" pitchFamily="16"/>
              </a:rPr>
              <a:t>Clean drinking water</a:t>
            </a:r>
          </a:p>
          <a:p>
            <a:pPr marL="0" lvl="0" indent="0"/>
            <a:r>
              <a:rPr lang="en-CA">
                <a:latin typeface="" pitchFamily="16"/>
              </a:rPr>
              <a:t>Refrigeration</a:t>
            </a:r>
          </a:p>
          <a:p>
            <a:pPr marL="0" lvl="0" indent="0"/>
            <a:r>
              <a:rPr lang="en-CA">
                <a:latin typeface="" pitchFamily="16"/>
              </a:rPr>
              <a:t>Vaccination</a:t>
            </a:r>
          </a:p>
          <a:p>
            <a:pPr marL="0" lvl="0" indent="0"/>
            <a:r>
              <a:rPr lang="en-CA">
                <a:latin typeface="" pitchFamily="16"/>
              </a:rPr>
              <a:t>Antibiotics</a:t>
            </a:r>
          </a:p>
          <a:p>
            <a:pPr marL="0" lvl="0" indent="0"/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Improved san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 hangingPunct="1"/>
            <a:r>
              <a:rPr lang="en-CA"/>
              <a:t>Improved sanitation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afe water supp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 hangingPunct="1"/>
            <a:r>
              <a:rPr lang="en-CA"/>
              <a:t>Safe water supply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jor improvement was chorin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08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US" sz="3200"/>
              <a:t>Major improvement was chorination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Food spoilage was common before refrige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0"/>
            <a:ext cx="8229600" cy="118908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Food spoilage was common before refrigeration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Greatest achievement in medicin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Greatest achievement in medicine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Immunization (vaccination)</a:t>
            </a:r>
          </a:p>
          <a:p>
            <a:pPr marL="0" lvl="0" indent="0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Very successful for viral diseases</a:t>
            </a:r>
          </a:p>
          <a:p>
            <a:pPr marL="0" lvl="0" indent="0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Smallpox</a:t>
            </a: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Eliminated in 1977</a:t>
            </a: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Only exists in labs and biological weapons</a:t>
            </a: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Gene sequence online</a:t>
            </a:r>
          </a:p>
          <a:p>
            <a:pPr marL="0" lvl="0" indent="0">
              <a:spcBef>
                <a:spcPts val="598"/>
              </a:spcBef>
              <a:buNone/>
            </a:pPr>
            <a:endParaRPr lang="en-CA" sz="24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olio eradicated from North America 199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0" y="274320"/>
            <a:ext cx="9144000" cy="64008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>
              <a:lnSpc>
                <a:spcPct val="80000"/>
              </a:lnSpc>
            </a:pPr>
            <a:r>
              <a:rPr lang="en-CA"/>
              <a:t>Polio eradicated from North America 1991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Currently less that 1000 cases world-wide</a:t>
            </a: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10 or 11 countries</a:t>
            </a: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Major eradication barrier is politics</a:t>
            </a: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endParaRPr lang="en-CA" sz="2400">
              <a:latin typeface="" pitchFamily="16"/>
            </a:endParaRP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endParaRPr lang="en-CA" sz="2400">
              <a:latin typeface="" pitchFamily="16"/>
            </a:endParaRP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endParaRPr lang="en-CA" sz="2400">
              <a:latin typeface="" pitchFamily="16"/>
            </a:endParaRP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endParaRPr lang="en-CA" sz="2400">
              <a:latin typeface="" pitchFamily="16"/>
            </a:endParaRP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endParaRPr lang="en-CA" sz="2400">
              <a:latin typeface="" pitchFamily="16"/>
            </a:endParaRPr>
          </a:p>
          <a:p>
            <a:pPr marL="0" lvl="1" indent="0">
              <a:lnSpc>
                <a:spcPct val="80000"/>
              </a:lnSpc>
              <a:spcBef>
                <a:spcPts val="598"/>
              </a:spcBef>
            </a:pPr>
            <a:endParaRPr lang="en-CA" sz="2400">
              <a:latin typeface="" pitchFamily="16"/>
            </a:endParaRPr>
          </a:p>
          <a:p>
            <a:pPr marL="0" lvl="0" indent="0">
              <a:spcBef>
                <a:spcPts val="598"/>
              </a:spcBef>
              <a:buNone/>
            </a:pPr>
            <a:endParaRPr lang="en-CA" sz="24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enicillin reduced maternal mortal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Penicillin reduced maternal mortality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7200" y="1219320"/>
            <a:ext cx="8229600" cy="5334120"/>
            <a:chOff x="457200" y="1219320"/>
            <a:chExt cx="8229600" cy="5334120"/>
          </a:xfrm>
        </p:grpSpPr>
        <p:pic>
          <p:nvPicPr>
            <p:cNvPr id="4" name="Content Placeholder 3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457200" y="1219320"/>
              <a:ext cx="8229600" cy="533376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457200" y="1219320"/>
              <a:ext cx="8229600" cy="53341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90000" tIns="46800" rIns="90000" bIns="46800" anchor="t" anchorCtr="0" compatLnSpc="1">
              <a:spAutoFit/>
            </a:bodyPr>
            <a:lstStyle/>
            <a:p>
              <a:pPr marL="0" marR="0" lvl="0" indent="0" algn="l" rtl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57200" algn="l"/>
                  <a:tab pos="914400" algn="l"/>
                  <a:tab pos="1371599" algn="l"/>
                  <a:tab pos="1828800" algn="l"/>
                  <a:tab pos="2286000" algn="l"/>
                  <a:tab pos="2743199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399" algn="l"/>
                  <a:tab pos="5943600" algn="l"/>
                  <a:tab pos="6400799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endParaRPr lang="en-CA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North American drug market (200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North American drug market (2009)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 Prescription drugs</a:t>
            </a:r>
          </a:p>
          <a:p>
            <a:pPr marL="0" lvl="1" indent="0"/>
            <a:r>
              <a:rPr lang="en-CA">
                <a:latin typeface="" pitchFamily="16"/>
              </a:rPr>
              <a:t>$ 300 billion</a:t>
            </a:r>
          </a:p>
          <a:p>
            <a:pPr marL="0" lvl="0" indent="0"/>
            <a:r>
              <a:rPr lang="en-CA">
                <a:latin typeface="" pitchFamily="16"/>
              </a:rPr>
              <a:t>Over-the-counter (OTC) drugs</a:t>
            </a:r>
          </a:p>
          <a:p>
            <a:pPr marL="0" lvl="1" indent="0"/>
            <a:r>
              <a:rPr lang="en-CA">
                <a:latin typeface="" pitchFamily="16"/>
              </a:rPr>
              <a:t>$25 billion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World drug mark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30456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World drug markets</a:t>
            </a: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69960"/>
            <a:ext cx="8229240" cy="41641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Types of Medical Treat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Types of Medical Treatment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Surgical</a:t>
            </a:r>
          </a:p>
          <a:p>
            <a:pPr marL="0" lvl="1" indent="0"/>
            <a:r>
              <a:rPr lang="en-CA">
                <a:latin typeface="" pitchFamily="16"/>
              </a:rPr>
              <a:t>Removal of affected body part (traditional)</a:t>
            </a:r>
          </a:p>
          <a:p>
            <a:pPr marL="0" lvl="1" indent="0"/>
            <a:r>
              <a:rPr lang="en-CA">
                <a:latin typeface="" pitchFamily="16"/>
              </a:rPr>
              <a:t>Modification of affected body part (modern)</a:t>
            </a:r>
          </a:p>
          <a:p>
            <a:pPr marL="0" lvl="0" indent="0"/>
            <a:r>
              <a:rPr lang="en-CA">
                <a:latin typeface="" pitchFamily="16"/>
              </a:rPr>
              <a:t>Medicinal</a:t>
            </a:r>
          </a:p>
          <a:p>
            <a:pPr marL="0" lvl="1" indent="0"/>
            <a:r>
              <a:rPr lang="en-CA">
                <a:latin typeface="" pitchFamily="16"/>
              </a:rPr>
              <a:t>Use of chemical compounds to treat disease</a:t>
            </a: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lants as sources of dru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Plants as sources of drugs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Early drugs were pois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Early drugs were poisons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US">
                <a:latin typeface="" pitchFamily="16"/>
              </a:rPr>
              <a:t>Drugs</a:t>
            </a:r>
          </a:p>
          <a:p>
            <a:pPr marL="0" lvl="1" indent="0" hangingPunct="1"/>
            <a:r>
              <a:rPr lang="en-US">
                <a:latin typeface="" pitchFamily="16"/>
              </a:rPr>
              <a:t>Produce desired (beneficial) biological effect</a:t>
            </a:r>
          </a:p>
          <a:p>
            <a:pPr marL="0" lvl="0" indent="0" hangingPunct="1"/>
            <a:r>
              <a:rPr lang="en-US">
                <a:latin typeface="" pitchFamily="16"/>
              </a:rPr>
              <a:t>Poisons</a:t>
            </a:r>
          </a:p>
          <a:p>
            <a:pPr marL="0" lvl="1" indent="0" hangingPunct="1"/>
            <a:r>
              <a:rPr lang="en-US">
                <a:latin typeface="" pitchFamily="16"/>
              </a:rPr>
              <a:t>Produce undesired (harmful) biological effect</a:t>
            </a:r>
          </a:p>
          <a:p>
            <a:pPr marL="0" lvl="1" indent="0" hangingPunct="1"/>
            <a:endParaRPr lang="en-US">
              <a:latin typeface="" pitchFamily="16"/>
            </a:endParaRPr>
          </a:p>
          <a:p>
            <a:pPr lvl="1" hangingPunct="1">
              <a:buNone/>
              <a:tabLst>
                <a:tab pos="742680" algn="l"/>
                <a:tab pos="914040" algn="l"/>
                <a:tab pos="1371240" algn="l"/>
                <a:tab pos="1828439" algn="l"/>
                <a:tab pos="2285640" algn="l"/>
                <a:tab pos="2742840" algn="l"/>
                <a:tab pos="3200040" algn="l"/>
                <a:tab pos="3657240" algn="l"/>
                <a:tab pos="4114440" algn="l"/>
                <a:tab pos="4571639" algn="l"/>
                <a:tab pos="5028840" algn="l"/>
                <a:tab pos="5486040" algn="l"/>
                <a:tab pos="5943240" algn="l"/>
                <a:tab pos="6400440" algn="l"/>
                <a:tab pos="6857639" algn="l"/>
                <a:tab pos="7314840" algn="l"/>
                <a:tab pos="7772040" algn="l"/>
                <a:tab pos="8229240" algn="l"/>
                <a:tab pos="8686440" algn="l"/>
                <a:tab pos="9143640" algn="l"/>
                <a:tab pos="9600840" algn="l"/>
              </a:tabLst>
            </a:pPr>
            <a:r>
              <a:rPr lang="en-US">
                <a:latin typeface="" pitchFamily="16"/>
              </a:rPr>
              <a:t>        Poison				Drug</a:t>
            </a:r>
          </a:p>
          <a:p>
            <a:pPr lvl="1" hangingPunct="1">
              <a:buNone/>
            </a:pPr>
            <a:endParaRPr lang="en-US">
              <a:latin typeface="" pitchFamily="16"/>
            </a:endParaRPr>
          </a:p>
          <a:p>
            <a:pPr lvl="1" hangingPunct="1">
              <a:buNone/>
              <a:tabLst>
                <a:tab pos="742680" algn="l"/>
                <a:tab pos="914040" algn="l"/>
                <a:tab pos="1371240" algn="l"/>
                <a:tab pos="1828439" algn="l"/>
                <a:tab pos="2285640" algn="l"/>
                <a:tab pos="2742840" algn="l"/>
                <a:tab pos="3200040" algn="l"/>
                <a:tab pos="3657240" algn="l"/>
                <a:tab pos="4114440" algn="l"/>
                <a:tab pos="4571639" algn="l"/>
                <a:tab pos="5028840" algn="l"/>
                <a:tab pos="5486040" algn="l"/>
                <a:tab pos="5943240" algn="l"/>
                <a:tab pos="6400440" algn="l"/>
                <a:tab pos="6857639" algn="l"/>
                <a:tab pos="7314840" algn="l"/>
                <a:tab pos="7772040" algn="l"/>
                <a:tab pos="8229240" algn="l"/>
                <a:tab pos="8686440" algn="l"/>
                <a:tab pos="9143640" algn="l"/>
                <a:tab pos="9600840" algn="l"/>
              </a:tabLst>
            </a:pPr>
            <a:r>
              <a:rPr lang="en-US">
                <a:latin typeface="" pitchFamily="16"/>
              </a:rPr>
              <a:t>					</a:t>
            </a:r>
            <a:r>
              <a:rPr lang="en-US" i="1">
                <a:latin typeface="" pitchFamily="16"/>
              </a:rPr>
              <a:t>pharmakon</a:t>
            </a:r>
          </a:p>
          <a:p>
            <a:pPr marL="0" lvl="0" indent="0">
              <a:buNone/>
            </a:pPr>
            <a:endParaRPr lang="en-US" i="1">
              <a:latin typeface="" pitchFamily="16"/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238880" y="4495680"/>
            <a:ext cx="1714680" cy="16574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ola dosis facit vene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US"/>
              <a:t>Sola dosis facit veneum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Poison – kill</a:t>
            </a:r>
          </a:p>
          <a:p>
            <a:pPr marL="0" lvl="0" indent="0"/>
            <a:r>
              <a:rPr lang="en-CA">
                <a:latin typeface="" pitchFamily="16"/>
              </a:rPr>
              <a:t>Potion – cure</a:t>
            </a:r>
          </a:p>
          <a:p>
            <a:pPr marL="0" lvl="0" indent="0"/>
            <a:endParaRPr lang="en-CA">
              <a:latin typeface="" pitchFamily="16"/>
            </a:endParaRPr>
          </a:p>
          <a:p>
            <a:pPr marL="0" lvl="0" indent="0"/>
            <a:r>
              <a:rPr lang="en-CA">
                <a:latin typeface="" pitchFamily="16"/>
              </a:rPr>
              <a:t>Only the dose makes the poison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osage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Dosages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CA">
                <a:latin typeface="" pitchFamily="16"/>
              </a:rPr>
              <a:t>Normally we assume</a:t>
            </a:r>
          </a:p>
          <a:p>
            <a:pPr marL="0" lvl="1" indent="0" hangingPunct="1"/>
            <a:r>
              <a:rPr lang="en-CA">
                <a:latin typeface="" pitchFamily="16"/>
              </a:rPr>
              <a:t>low doses produce beneficial effects (drug)</a:t>
            </a:r>
          </a:p>
          <a:p>
            <a:pPr marL="0" lvl="1" indent="0" hangingPunct="1"/>
            <a:r>
              <a:rPr lang="en-CA">
                <a:latin typeface="" pitchFamily="16"/>
              </a:rPr>
              <a:t>high doses produce harmful effects (poison)</a:t>
            </a:r>
          </a:p>
          <a:p>
            <a:pPr lvl="0" hangingPunct="1">
              <a:buNone/>
            </a:pPr>
            <a:endParaRPr lang="en-CA">
              <a:latin typeface="" pitchFamily="16"/>
            </a:endParaRP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Dosages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CA">
                <a:latin typeface="" pitchFamily="16"/>
              </a:rPr>
              <a:t>Sometimes</a:t>
            </a:r>
          </a:p>
          <a:p>
            <a:pPr marL="0" lvl="1" indent="0" hangingPunct="1"/>
            <a:r>
              <a:rPr lang="en-CA">
                <a:latin typeface="" pitchFamily="16"/>
              </a:rPr>
              <a:t>low doses produce harmful effects (poison)</a:t>
            </a:r>
          </a:p>
          <a:p>
            <a:pPr marL="0" lvl="1" indent="0" hangingPunct="1"/>
            <a:r>
              <a:rPr lang="en-CA">
                <a:latin typeface="" pitchFamily="16"/>
              </a:rPr>
              <a:t>higher doses produce beneficial effects (drug)</a:t>
            </a: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Only the dose makes the po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Only the dose makes the poison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How were drugs discovered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How were drugs discovered?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Observation and experiment</a:t>
            </a:r>
          </a:p>
          <a:p>
            <a:pPr marL="0" lvl="1" indent="0"/>
            <a:r>
              <a:rPr lang="en-CA">
                <a:latin typeface="" pitchFamily="16"/>
              </a:rPr>
              <a:t>People observed the effect of the drug</a:t>
            </a:r>
          </a:p>
          <a:p>
            <a:pPr marL="0" lvl="1" indent="0"/>
            <a:r>
              <a:rPr lang="en-CA">
                <a:latin typeface="" pitchFamily="16"/>
              </a:rPr>
              <a:t>Strong poisons given in low dose</a:t>
            </a:r>
          </a:p>
          <a:p>
            <a:pPr marL="0" lvl="0" indent="0"/>
            <a:r>
              <a:rPr lang="en-CA">
                <a:latin typeface="" pitchFamily="16"/>
              </a:rPr>
              <a:t>Philosophy</a:t>
            </a:r>
          </a:p>
          <a:p>
            <a:pPr marL="0" lvl="1" indent="0"/>
            <a:r>
              <a:rPr lang="en-CA">
                <a:latin typeface="" pitchFamily="16"/>
              </a:rPr>
              <a:t>Cure arrived at by reasoning</a:t>
            </a:r>
          </a:p>
          <a:p>
            <a:pPr marL="0" lvl="1" indent="0"/>
            <a:r>
              <a:rPr lang="en-CA">
                <a:latin typeface="" pitchFamily="16"/>
              </a:rPr>
              <a:t>Method requires good information</a:t>
            </a:r>
          </a:p>
          <a:p>
            <a:pPr marL="0" lvl="2" indent="0"/>
            <a:r>
              <a:rPr lang="en-CA">
                <a:latin typeface="" pitchFamily="16"/>
              </a:rPr>
              <a:t>GIGO</a:t>
            </a:r>
          </a:p>
          <a:p>
            <a:pPr marL="0" lvl="1" indent="0"/>
            <a:r>
              <a:rPr lang="en-CA">
                <a:latin typeface="" pitchFamily="16"/>
              </a:rPr>
              <a:t>Healing often connected with superstition, magic, religion</a:t>
            </a:r>
          </a:p>
          <a:p>
            <a:pPr marL="0" lvl="1" indent="0"/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rugs from observation and experi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080"/>
          </a:xfrm>
        </p:spPr>
        <p:txBody>
          <a:bodyPr wrap="square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 sz="3200"/>
              <a:t>Drugs from observation and experiment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1">
              <a:buNone/>
            </a:pPr>
            <a:endParaRPr lang="en-CA">
              <a:latin typeface="" pitchFamily="16"/>
            </a:endParaRPr>
          </a:p>
          <a:p>
            <a:pPr marL="0" lvl="0" indent="0"/>
            <a:r>
              <a:rPr lang="en-CA">
                <a:latin typeface="" pitchFamily="16"/>
              </a:rPr>
              <a:t>Strong poisons</a:t>
            </a:r>
          </a:p>
          <a:p>
            <a:pPr marL="0" lvl="1" indent="0"/>
            <a:r>
              <a:rPr lang="en-CA">
                <a:latin typeface="" pitchFamily="16"/>
              </a:rPr>
              <a:t>Easily identified</a:t>
            </a:r>
          </a:p>
          <a:p>
            <a:pPr marL="0" lvl="1" indent="0"/>
            <a:r>
              <a:rPr lang="en-CA">
                <a:latin typeface="" pitchFamily="16"/>
              </a:rPr>
              <a:t>Low dose makes it into a drug</a:t>
            </a:r>
          </a:p>
          <a:p>
            <a:pPr marL="0" lvl="0" indent="0"/>
            <a:r>
              <a:rPr lang="en-CA">
                <a:latin typeface="" pitchFamily="16"/>
              </a:rPr>
              <a:t>Weak poisons</a:t>
            </a:r>
          </a:p>
          <a:p>
            <a:pPr marL="0" lvl="1" indent="0"/>
            <a:r>
              <a:rPr lang="en-CA">
                <a:latin typeface="" pitchFamily="16"/>
              </a:rPr>
              <a:t>Large quantity for effect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Hippocrates 460-370 B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Hippocrates 460-370 BC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Father of medicine</a:t>
            </a:r>
          </a:p>
          <a:p>
            <a:pPr marL="0" lvl="1" indent="0"/>
            <a:r>
              <a:rPr lang="en-CA">
                <a:latin typeface="" pitchFamily="16"/>
              </a:rPr>
              <a:t>Promoted experimental methods</a:t>
            </a:r>
          </a:p>
          <a:p>
            <a:pPr marL="0" lvl="1" indent="0"/>
            <a:r>
              <a:rPr lang="en-CA">
                <a:latin typeface="" pitchFamily="16"/>
              </a:rPr>
              <a:t>Rejected superstition and religion from healing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Identification of opium for p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Identification of opium for pain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lvl="0" hangingPunct="1">
              <a:lnSpc>
                <a:spcPct val="80000"/>
              </a:lnSpc>
              <a:spcBef>
                <a:spcPts val="697"/>
              </a:spcBef>
              <a:buNone/>
            </a:pPr>
            <a:endParaRPr lang="en-CA" sz="2800">
              <a:latin typeface="" pitchFamily="16"/>
            </a:endParaRPr>
          </a:p>
          <a:p>
            <a:pPr marL="0" lvl="0" indent="0" hangingPunct="1">
              <a:lnSpc>
                <a:spcPct val="80000"/>
              </a:lnSpc>
            </a:pPr>
            <a:r>
              <a:rPr lang="en-CA">
                <a:latin typeface="" pitchFamily="16"/>
              </a:rPr>
              <a:t>Opium (extracted from poppy seeds)</a:t>
            </a:r>
          </a:p>
          <a:p>
            <a:pPr marL="0" lvl="1" indent="0" hangingPunct="1">
              <a:lnSpc>
                <a:spcPct val="80000"/>
              </a:lnSpc>
            </a:pPr>
            <a:r>
              <a:rPr lang="en-CA">
                <a:latin typeface="" pitchFamily="16"/>
              </a:rPr>
              <a:t>Narcotic painkiller</a:t>
            </a:r>
          </a:p>
          <a:p>
            <a:pPr marL="0" lvl="1" indent="0" hangingPunct="1">
              <a:lnSpc>
                <a:spcPct val="80000"/>
              </a:lnSpc>
            </a:pPr>
            <a:r>
              <a:rPr lang="en-CA">
                <a:latin typeface="" pitchFamily="16"/>
              </a:rPr>
              <a:t>Sedative</a:t>
            </a:r>
          </a:p>
          <a:p>
            <a:pPr marL="0" lvl="0" indent="0" hangingPunct="1">
              <a:lnSpc>
                <a:spcPct val="80000"/>
              </a:lnSpc>
            </a:pPr>
            <a:r>
              <a:rPr lang="en-CA">
                <a:latin typeface="" pitchFamily="16"/>
              </a:rPr>
              <a:t>Toxic in high doses</a:t>
            </a:r>
          </a:p>
          <a:p>
            <a:pPr marL="0" lvl="0" indent="0" hangingPunct="1">
              <a:lnSpc>
                <a:spcPct val="80000"/>
              </a:lnSpc>
            </a:pPr>
            <a:r>
              <a:rPr lang="en-CA">
                <a:latin typeface="" pitchFamily="16"/>
              </a:rPr>
              <a:t>Drug in low doses</a:t>
            </a:r>
          </a:p>
          <a:p>
            <a:pPr marL="0" lvl="0" indent="0"/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Identification of cocaine as a stimul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Identification of cocaine as a stimulant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Observation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extracted from coca leaves</a:t>
            </a:r>
          </a:p>
          <a:p>
            <a:pPr marL="0" lvl="2" indent="0" hangingPunct="1">
              <a:lnSpc>
                <a:spcPct val="80000"/>
              </a:lnSpc>
              <a:spcBef>
                <a:spcPts val="499"/>
              </a:spcBef>
            </a:pPr>
            <a:r>
              <a:rPr lang="en-CA" sz="2000">
                <a:latin typeface="" pitchFamily="16"/>
              </a:rPr>
              <a:t>Topical painkiller</a:t>
            </a:r>
          </a:p>
          <a:p>
            <a:pPr marL="0" lvl="2" indent="0" hangingPunct="1">
              <a:lnSpc>
                <a:spcPct val="80000"/>
              </a:lnSpc>
              <a:spcBef>
                <a:spcPts val="499"/>
              </a:spcBef>
            </a:pPr>
            <a:r>
              <a:rPr lang="en-CA" sz="2000">
                <a:latin typeface="" pitchFamily="16"/>
              </a:rPr>
              <a:t>Stimulant</a:t>
            </a:r>
          </a:p>
          <a:p>
            <a:pPr marL="0" lvl="0" indent="0">
              <a:spcBef>
                <a:spcPts val="499"/>
              </a:spcBef>
              <a:buNone/>
            </a:pPr>
            <a:endParaRPr lang="en-CA" sz="20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uinine as a malaria treat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Quinine as a malaria treatment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roblems with observ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Problems with observation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Human brain searches for patterns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Even when they are not there</a:t>
            </a:r>
          </a:p>
          <a:p>
            <a:pPr marL="0" lvl="0" indent="0" hangingPunct="1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Anecdotal evidence unreliable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Drug and effect may be coincidence</a:t>
            </a:r>
          </a:p>
          <a:p>
            <a:pPr marL="0" lvl="0" indent="0" hangingPunct="1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Once “evidence” is available, hard to contradict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Many harmful remedies retained because of this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Parent’s cold remedies</a:t>
            </a:r>
          </a:p>
          <a:p>
            <a:pPr lvl="2" hangingPunct="1">
              <a:lnSpc>
                <a:spcPct val="80000"/>
              </a:lnSpc>
              <a:spcBef>
                <a:spcPts val="499"/>
              </a:spcBef>
              <a:buNone/>
            </a:pPr>
            <a:r>
              <a:rPr lang="en-CA" sz="2000">
                <a:latin typeface="" pitchFamily="16"/>
              </a:rPr>
              <a:t> </a:t>
            </a:r>
          </a:p>
          <a:p>
            <a:pPr marL="0" lvl="0" indent="0">
              <a:spcBef>
                <a:spcPts val="499"/>
              </a:spcBef>
              <a:buNone/>
            </a:pPr>
            <a:endParaRPr lang="en-CA" sz="20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necdotal evidence often misl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Anecdotal evidence often misleading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necdotal evidence relies on ch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080"/>
          </a:xfrm>
        </p:spPr>
        <p:txBody>
          <a:bodyPr wrap="square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 sz="3200"/>
              <a:t>Anecdotal evidence relies on chance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Medication and cure may not be connected</a:t>
            </a:r>
          </a:p>
          <a:p>
            <a:pPr marL="0" lvl="0" indent="0"/>
            <a:r>
              <a:rPr lang="en-CA">
                <a:latin typeface="" pitchFamily="16"/>
              </a:rPr>
              <a:t>Poison and harm may not be connected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roblems with herbal remed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Problems with herbal remedies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Poor control over dose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Plants produce variable amounts of active ingredient</a:t>
            </a:r>
          </a:p>
          <a:p>
            <a:pPr marL="0" lvl="0" indent="0">
              <a:spcBef>
                <a:spcPts val="598"/>
              </a:spcBef>
              <a:buNone/>
            </a:pPr>
            <a:endParaRPr lang="en-CA" sz="24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Problems with herbal remedies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Variations in preparation and administration</a:t>
            </a:r>
          </a:p>
          <a:p>
            <a:pPr marL="0" lvl="0" indent="0" hangingPunct="1">
              <a:lnSpc>
                <a:spcPct val="80000"/>
              </a:lnSpc>
            </a:pPr>
            <a:endParaRPr lang="en-CA">
              <a:latin typeface="" pitchFamily="16"/>
            </a:endParaRPr>
          </a:p>
          <a:p>
            <a:pPr marL="0" lvl="0" indent="0"/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Problems with herbal remedies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No instructions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Information passed verbally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Imprecise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Poor reproducibility</a:t>
            </a:r>
          </a:p>
          <a:p>
            <a:pPr marL="0" lvl="0" indent="0" hangingPunct="1">
              <a:lnSpc>
                <a:spcPct val="80000"/>
              </a:lnSpc>
              <a:buNone/>
            </a:pPr>
            <a:endParaRPr lang="en-CA">
              <a:latin typeface="" pitchFamily="16"/>
            </a:endParaRP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hilosophy to identify c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Philosophy to identify cures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Cure arrived at by reasoning</a:t>
            </a:r>
          </a:p>
          <a:p>
            <a:pPr marL="0" lvl="0" indent="0"/>
            <a:r>
              <a:rPr lang="en-CA">
                <a:latin typeface="" pitchFamily="16"/>
              </a:rPr>
              <a:t>Method requires good information</a:t>
            </a:r>
          </a:p>
          <a:p>
            <a:pPr marL="0" lvl="1" indent="0"/>
            <a:r>
              <a:rPr lang="en-CA">
                <a:latin typeface="" pitchFamily="16"/>
              </a:rPr>
              <a:t>GIGO</a:t>
            </a:r>
          </a:p>
          <a:p>
            <a:pPr marL="0" lvl="1" indent="0"/>
            <a:r>
              <a:rPr lang="en-CA">
                <a:latin typeface="" pitchFamily="16"/>
              </a:rPr>
              <a:t>Garbage in garbage out</a:t>
            </a:r>
          </a:p>
          <a:p>
            <a:pPr marL="0" lvl="0" indent="0"/>
            <a:r>
              <a:rPr lang="en-CA">
                <a:latin typeface="" pitchFamily="16"/>
              </a:rPr>
              <a:t>Healing often connected with superstition, magic, religion</a:t>
            </a:r>
          </a:p>
          <a:p>
            <a:pPr marL="0" lvl="0" indent="0"/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Hippocrates develops doctrine of hum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6868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Hippocrates develops doctrine of humors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>
              <a:lnSpc>
                <a:spcPct val="90000"/>
              </a:lnSpc>
              <a:spcBef>
                <a:spcPts val="748"/>
              </a:spcBef>
            </a:pPr>
            <a:r>
              <a:rPr lang="en-CA" sz="3000">
                <a:latin typeface="" pitchFamily="16"/>
              </a:rPr>
              <a:t>Universe is made of 4 elements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Earth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Air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Fire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Water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6868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Hippocrates develops doctrine of humors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>
              <a:lnSpc>
                <a:spcPct val="90000"/>
              </a:lnSpc>
              <a:spcBef>
                <a:spcPts val="748"/>
              </a:spcBef>
            </a:pPr>
            <a:r>
              <a:rPr lang="en-CA" sz="3000">
                <a:latin typeface="" pitchFamily="16"/>
              </a:rPr>
              <a:t>Body is made of 4 humors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Blood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Phlegm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Yellow bile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Black bile</a:t>
            </a:r>
          </a:p>
          <a:p>
            <a:pPr marL="0" lvl="0" indent="0">
              <a:lnSpc>
                <a:spcPct val="90000"/>
              </a:lnSpc>
              <a:spcBef>
                <a:spcPts val="748"/>
              </a:spcBef>
            </a:pPr>
            <a:r>
              <a:rPr lang="en-CA" sz="3000">
                <a:latin typeface="" pitchFamily="16"/>
              </a:rPr>
              <a:t>Universe is made of 4 elements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Earth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Air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Fire</a:t>
            </a:r>
          </a:p>
          <a:p>
            <a:pPr marL="0" lvl="1" indent="0">
              <a:lnSpc>
                <a:spcPct val="90000"/>
              </a:lnSpc>
              <a:spcBef>
                <a:spcPts val="649"/>
              </a:spcBef>
            </a:pPr>
            <a:r>
              <a:rPr lang="en-CA" sz="2600">
                <a:latin typeface="" pitchFamily="16"/>
              </a:rPr>
              <a:t>Water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octrine of hum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Doctrine of humors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4 humors are normally in balance</a:t>
            </a:r>
          </a:p>
          <a:p>
            <a:pPr marL="0" lvl="0" indent="0"/>
            <a:r>
              <a:rPr lang="en-CA">
                <a:latin typeface="" pitchFamily="16"/>
              </a:rPr>
              <a:t>Too much or not enough of a humor causes disease</a:t>
            </a:r>
          </a:p>
          <a:p>
            <a:pPr marL="0" lvl="0" indent="0"/>
            <a:r>
              <a:rPr lang="en-CA">
                <a:latin typeface="" pitchFamily="16"/>
              </a:rPr>
              <a:t>Cure by re-balancing the humors</a:t>
            </a:r>
          </a:p>
          <a:p>
            <a:pPr marL="0" lvl="1" indent="0"/>
            <a:r>
              <a:rPr lang="en-CA">
                <a:latin typeface="" pitchFamily="16"/>
              </a:rPr>
              <a:t>Diagnose using the properties of the humors</a:t>
            </a:r>
          </a:p>
          <a:p>
            <a:pPr marL="0" lvl="0" indent="0"/>
            <a:r>
              <a:rPr lang="en-CA">
                <a:latin typeface="" pitchFamily="16"/>
              </a:rPr>
              <a:t>Fever associated with hot and dry</a:t>
            </a:r>
          </a:p>
          <a:p>
            <a:pPr marL="0" lvl="1" indent="0"/>
            <a:r>
              <a:rPr lang="en-CA">
                <a:latin typeface="" pitchFamily="16"/>
              </a:rPr>
              <a:t>Cure using cold and wet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Bloodletting and the doctrine of humor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Bloodletting and the doctrine of humors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Re-balance blood humor</a:t>
            </a:r>
          </a:p>
          <a:p>
            <a:pPr lvl="1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octrine of humors was crap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080"/>
          </a:xfrm>
        </p:spPr>
        <p:txBody>
          <a:bodyPr wrap="square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 sz="3200"/>
              <a:t>Doctrine of humors was crap	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Based on incorrect idea</a:t>
            </a:r>
          </a:p>
          <a:p>
            <a:pPr marL="0" lvl="1" indent="0"/>
            <a:r>
              <a:rPr lang="en-CA">
                <a:latin typeface="" pitchFamily="16"/>
              </a:rPr>
              <a:t>Made it up</a:t>
            </a:r>
          </a:p>
          <a:p>
            <a:pPr marL="0" lvl="0" indent="0"/>
            <a:r>
              <a:rPr lang="en-CA">
                <a:latin typeface="" pitchFamily="16"/>
              </a:rPr>
              <a:t>Treatments developed using it were harmful and painful</a:t>
            </a:r>
          </a:p>
          <a:p>
            <a:pPr marL="0" lvl="1" indent="0"/>
            <a:r>
              <a:rPr lang="en-CA">
                <a:latin typeface="" pitchFamily="16"/>
              </a:rPr>
              <a:t>Bloodletting</a:t>
            </a:r>
          </a:p>
          <a:p>
            <a:pPr marL="0" lvl="1" indent="0"/>
            <a:r>
              <a:rPr lang="en-CA">
                <a:latin typeface="" pitchFamily="16"/>
              </a:rPr>
              <a:t>Purges</a:t>
            </a:r>
          </a:p>
          <a:p>
            <a:pPr marL="0" lvl="1" indent="0"/>
            <a:r>
              <a:rPr lang="en-CA">
                <a:latin typeface="" pitchFamily="16"/>
              </a:rPr>
              <a:t>Fasting</a:t>
            </a:r>
          </a:p>
          <a:p>
            <a:pPr marL="0" lvl="1" indent="0"/>
            <a:r>
              <a:rPr lang="en-CA">
                <a:latin typeface="" pitchFamily="16"/>
              </a:rPr>
              <a:t>Special foods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octrine of Signa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Doctrine of Signatures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US">
                <a:latin typeface="" pitchFamily="16"/>
              </a:rPr>
              <a:t>Jakob Bohme, shoemaker and philosopher (1575-1624)</a:t>
            </a:r>
          </a:p>
          <a:p>
            <a:pPr marL="0" lvl="1" indent="0" hangingPunct="1">
              <a:spcBef>
                <a:spcPts val="598"/>
              </a:spcBef>
            </a:pPr>
            <a:r>
              <a:rPr lang="en-US" sz="2400">
                <a:latin typeface="" pitchFamily="16"/>
              </a:rPr>
              <a:t>God left clues to tell us how to use</a:t>
            </a:r>
            <a:br>
              <a:rPr lang="en-US" sz="2400">
                <a:latin typeface="" pitchFamily="16"/>
              </a:rPr>
            </a:br>
            <a:r>
              <a:rPr lang="en-US" sz="2400">
                <a:latin typeface="" pitchFamily="16"/>
              </a:rPr>
              <a:t>things</a:t>
            </a:r>
          </a:p>
          <a:p>
            <a:pPr marL="0" lvl="1" indent="0" hangingPunct="1">
              <a:spcBef>
                <a:spcPts val="598"/>
              </a:spcBef>
            </a:pPr>
            <a:r>
              <a:rPr lang="en-US" sz="2400">
                <a:latin typeface="" pitchFamily="16"/>
              </a:rPr>
              <a:t>Disease and cure were linked</a:t>
            </a:r>
          </a:p>
          <a:p>
            <a:pPr marL="0" lvl="1" indent="0" hangingPunct="1">
              <a:spcBef>
                <a:spcPts val="598"/>
              </a:spcBef>
            </a:pPr>
            <a:r>
              <a:rPr lang="en-US" sz="2400">
                <a:latin typeface="" pitchFamily="16"/>
              </a:rPr>
              <a:t>This approach is/was used by almost</a:t>
            </a:r>
            <a:br>
              <a:rPr lang="en-US" sz="2400">
                <a:latin typeface="" pitchFamily="16"/>
              </a:rPr>
            </a:br>
            <a:r>
              <a:rPr lang="en-US" sz="2400">
                <a:latin typeface="" pitchFamily="16"/>
              </a:rPr>
              <a:t>all cultures</a:t>
            </a:r>
          </a:p>
          <a:p>
            <a:pPr marL="0" lvl="0" indent="0">
              <a:spcBef>
                <a:spcPts val="598"/>
              </a:spcBef>
              <a:buNone/>
            </a:pPr>
            <a:endParaRPr lang="en-US" sz="24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Walnuts look like bra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Walnuts look like brains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80000"/>
              </a:lnSpc>
              <a:spcBef>
                <a:spcPts val="899"/>
              </a:spcBef>
            </a:pPr>
            <a:r>
              <a:rPr lang="en-CA" sz="3600">
                <a:latin typeface="" pitchFamily="16"/>
              </a:rPr>
              <a:t>Eating walnuts is good for brain health</a:t>
            </a:r>
          </a:p>
          <a:p>
            <a:pPr marL="0" lvl="0" indent="0">
              <a:spcBef>
                <a:spcPts val="899"/>
              </a:spcBef>
            </a:pPr>
            <a:endParaRPr lang="en-CA" sz="36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rsley and fresh brea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Parsley and fresh breath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Fresh breath – Parsley</a:t>
            </a:r>
          </a:p>
          <a:p>
            <a:pPr marL="0" lvl="0" indent="0"/>
            <a:r>
              <a:rPr lang="en-CA">
                <a:latin typeface="" pitchFamily="16"/>
              </a:rPr>
              <a:t>Parsley – Green</a:t>
            </a:r>
          </a:p>
          <a:p>
            <a:pPr marL="0" lvl="0" indent="0"/>
            <a:r>
              <a:rPr lang="en-CA">
                <a:latin typeface="" pitchFamily="16"/>
              </a:rPr>
              <a:t>Green – Chlorophyll</a:t>
            </a:r>
          </a:p>
          <a:p>
            <a:pPr marL="0" lvl="0" indent="0"/>
            <a:r>
              <a:rPr lang="en-CA">
                <a:latin typeface="" pitchFamily="16"/>
              </a:rPr>
              <a:t>Chlorophyll – Fresh breath</a:t>
            </a:r>
          </a:p>
          <a:p>
            <a:pPr marL="0" lvl="0" indent="0"/>
            <a:endParaRPr lang="en-CA">
              <a:latin typeface="" pitchFamily="16"/>
            </a:endParaRPr>
          </a:p>
        </p:txBody>
      </p:sp>
      <p:graphicFrame>
        <p:nvGraphicFramePr>
          <p:cNvPr id="4" name="Object 3"/>
          <p:cNvGraphicFramePr/>
          <p:nvPr/>
        </p:nvGraphicFramePr>
        <p:xfrm>
          <a:off x="5943600" y="1295280"/>
          <a:ext cx="2662200" cy="3122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r:id="rId4" imgW="3343835" imgH="3971365" progId="">
                  <p:embed/>
                </p:oleObj>
              </mc:Choice>
              <mc:Fallback>
                <p:oleObj r:id="rId4" imgW="3343835" imgH="3971365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43600" y="1295280"/>
                        <a:ext cx="2662200" cy="31226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ndrake roots look like 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Mandrake roots look like people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CA">
                <a:latin typeface="" pitchFamily="16"/>
              </a:rPr>
              <a:t>Mandrake roots used for many medicinal and magical purposes</a:t>
            </a:r>
          </a:p>
          <a:p>
            <a:pPr marL="0" lvl="1" indent="0" hangingPunct="1"/>
            <a:r>
              <a:rPr lang="en-CA">
                <a:latin typeface="" pitchFamily="16"/>
              </a:rPr>
              <a:t>Primary use was a cure for demonic possession</a:t>
            </a: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hino horn is a phallic symb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 hangingPunct="1"/>
            <a:r>
              <a:rPr lang="en-CA"/>
              <a:t>Rhino horn is a phallic symbol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CA">
                <a:latin typeface="" pitchFamily="16"/>
              </a:rPr>
              <a:t>Powdered rhino horn used in Chinese medicine as an aphrodisiac</a:t>
            </a:r>
          </a:p>
          <a:p>
            <a:pPr lvl="0" hangingPunct="1">
              <a:buNone/>
            </a:pPr>
            <a:endParaRPr lang="en-CA">
              <a:latin typeface="" pitchFamily="16"/>
            </a:endParaRP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octrine of signa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Doctrine of signatures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Most remedies developed this way were harmful</a:t>
            </a:r>
          </a:p>
          <a:p>
            <a:pPr marL="0" lvl="0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A</a:t>
            </a:r>
            <a:r>
              <a:rPr lang="en-CA" sz="2400" u="sng">
                <a:latin typeface="" pitchFamily="16"/>
              </a:rPr>
              <a:t>t best</a:t>
            </a:r>
            <a:r>
              <a:rPr lang="en-CA" sz="2400">
                <a:latin typeface="" pitchFamily="16"/>
              </a:rPr>
              <a:t> were harmless</a:t>
            </a:r>
          </a:p>
          <a:p>
            <a:pPr marL="0" lvl="1" indent="0" hangingPunct="1">
              <a:lnSpc>
                <a:spcPct val="80000"/>
              </a:lnSpc>
              <a:spcBef>
                <a:spcPts val="499"/>
              </a:spcBef>
            </a:pPr>
            <a:r>
              <a:rPr lang="en-CA" sz="2000">
                <a:latin typeface="" pitchFamily="16"/>
              </a:rPr>
              <a:t>Denied the patient proper treatment</a:t>
            </a:r>
          </a:p>
          <a:p>
            <a:pPr marL="0" lvl="0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Lack of rationality or evidence</a:t>
            </a:r>
          </a:p>
          <a:p>
            <a:pPr marL="0" lvl="1" indent="0" hangingPunct="1">
              <a:lnSpc>
                <a:spcPct val="80000"/>
              </a:lnSpc>
              <a:spcBef>
                <a:spcPts val="499"/>
              </a:spcBef>
            </a:pPr>
            <a:r>
              <a:rPr lang="en-CA" sz="2000">
                <a:latin typeface="" pitchFamily="16"/>
              </a:rPr>
              <a:t>Based on appearance or location</a:t>
            </a:r>
          </a:p>
          <a:p>
            <a:pPr marL="0" lvl="1" indent="0" hangingPunct="1">
              <a:lnSpc>
                <a:spcPct val="80000"/>
              </a:lnSpc>
              <a:spcBef>
                <a:spcPts val="499"/>
              </a:spcBef>
            </a:pPr>
            <a:r>
              <a:rPr lang="en-CA" sz="2000">
                <a:latin typeface="" pitchFamily="16"/>
              </a:rPr>
              <a:t>Required imagination to see connections</a:t>
            </a:r>
          </a:p>
          <a:p>
            <a:pPr lvl="0" hangingPunct="1">
              <a:lnSpc>
                <a:spcPct val="80000"/>
              </a:lnSpc>
              <a:spcBef>
                <a:spcPts val="499"/>
              </a:spcBef>
              <a:buNone/>
            </a:pPr>
            <a:endParaRPr lang="en-CA" sz="20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ome problems require surg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Some problems require surgery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mputation without anesthetic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Amputation without anesthetic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ir Humphry Davy discovers nitrous ox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6868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US"/>
              <a:t>Sir Humphry Davy discovers nitrous oxide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William T.G. Morton and ether 18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William T.G. Morton and ether 1846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nesthetics make modern surgery possi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-122400"/>
            <a:ext cx="8229600" cy="118908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Anesthetics make modern surgery possible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 Less than 30 % survived surgical treat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0" y="274320"/>
            <a:ext cx="91440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 Less than 30 % survived surgical treatment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Joseph Lister uses phenol as antisept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Joseph Lister uses phenol as antiseptic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Carbolic acid spray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Carbolic acid sprayer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315200" y="1447919"/>
            <a:ext cx="1600200" cy="1117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Washing and glove use was saf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Washing and glove use was safer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Listerine no longer contains phen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Listerine no longer contains phenol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934319" y="1523880"/>
            <a:ext cx="1752479" cy="4167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roblems with drugs in the 1800’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6839" y="274320"/>
            <a:ext cx="883908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Problems with drugs in the 1800’s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No regulation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Industrialization created big markets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Lots of opportunity for fraud</a:t>
            </a:r>
          </a:p>
          <a:p>
            <a:pPr marL="0" lvl="0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All these problems had/have always existed, but there was a dramatic increase in the 19</a:t>
            </a:r>
            <a:r>
              <a:rPr lang="en-CA" baseline="30000">
                <a:latin typeface="" pitchFamily="16"/>
              </a:rPr>
              <a:t>th</a:t>
            </a:r>
            <a:r>
              <a:rPr lang="en-CA">
                <a:latin typeface="" pitchFamily="16"/>
              </a:rPr>
              <a:t> century</a:t>
            </a:r>
          </a:p>
          <a:p>
            <a:pPr marL="0" lvl="0" indent="0"/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cience and fra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Science and fraud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CA">
                <a:latin typeface="" pitchFamily="16"/>
              </a:rPr>
              <a:t>The emergence of science made people trust claims</a:t>
            </a:r>
          </a:p>
          <a:p>
            <a:pPr marL="0" lvl="1" indent="0" hangingPunct="1"/>
            <a:r>
              <a:rPr lang="en-CA">
                <a:latin typeface="" pitchFamily="16"/>
              </a:rPr>
              <a:t>“scientifically proven”</a:t>
            </a:r>
          </a:p>
          <a:p>
            <a:pPr marL="0" lvl="1" indent="0" hangingPunct="1"/>
            <a:r>
              <a:rPr lang="en-CA">
                <a:latin typeface="" pitchFamily="16"/>
              </a:rPr>
              <a:t>“patented”</a:t>
            </a:r>
          </a:p>
          <a:p>
            <a:pPr marL="0" lvl="0" indent="0" hangingPunct="1"/>
            <a:r>
              <a:rPr lang="en-CA">
                <a:latin typeface="" pitchFamily="16"/>
              </a:rPr>
              <a:t>The emergence of science made it easier to identify fraud</a:t>
            </a:r>
          </a:p>
          <a:p>
            <a:pPr marL="0" lvl="1" indent="0" hangingPunct="1"/>
            <a:r>
              <a:rPr lang="en-CA">
                <a:latin typeface="" pitchFamily="16"/>
              </a:rPr>
              <a:t>Before science, there was no way to know</a:t>
            </a: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Science and fraud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CA">
                <a:latin typeface="" pitchFamily="16"/>
              </a:rPr>
              <a:t>1862 – first analysis of sugar/alcohol manipulation in wine</a:t>
            </a:r>
          </a:p>
          <a:p>
            <a:pPr marL="0" lvl="0" indent="0" hangingPunct="1"/>
            <a:r>
              <a:rPr lang="en-CA">
                <a:latin typeface="" pitchFamily="16"/>
              </a:rPr>
              <a:t>1873 – first analysis of morphine content in opium</a:t>
            </a:r>
          </a:p>
          <a:p>
            <a:pPr marL="0" lvl="0" indent="0" hangingPunct="1"/>
            <a:r>
              <a:rPr lang="en-CA">
                <a:latin typeface="" pitchFamily="16"/>
              </a:rPr>
              <a:t>1874 – first experiments on the effects of pesticides on </a:t>
            </a:r>
            <a:r>
              <a:rPr lang="en-CA" u="sng">
                <a:latin typeface="" pitchFamily="16"/>
              </a:rPr>
              <a:t>humans</a:t>
            </a:r>
          </a:p>
          <a:p>
            <a:pPr marL="0" lvl="0" indent="0"/>
            <a:endParaRPr lang="en-CA" u="sng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Experiments on huma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Experiments on humans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Common until world war II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ise of patent medicine late 1800’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Rise of patent medicine late 1800’s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William J.A. Bailey makes Radith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US"/>
              <a:t>William J.A. Bailey makes Radithor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Board of Food and Drug Insp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Board of Food and Drug Inspection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80000"/>
              </a:lnSpc>
              <a:spcBef>
                <a:spcPts val="697"/>
              </a:spcBef>
            </a:pPr>
            <a:r>
              <a:rPr lang="en-CA" sz="2800">
                <a:latin typeface="" pitchFamily="16"/>
              </a:rPr>
              <a:t>Formed in 1907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Labeling only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No regulation of therapeutic claims</a:t>
            </a:r>
          </a:p>
          <a:p>
            <a:pPr marL="0" lvl="1" indent="0" hangingPunct="1">
              <a:lnSpc>
                <a:spcPct val="80000"/>
              </a:lnSpc>
              <a:spcBef>
                <a:spcPts val="598"/>
              </a:spcBef>
            </a:pPr>
            <a:r>
              <a:rPr lang="en-CA" sz="2400">
                <a:latin typeface="" pitchFamily="16"/>
              </a:rPr>
              <a:t>No safety testing</a:t>
            </a:r>
          </a:p>
          <a:p>
            <a:pPr marL="0" lvl="0" indent="0">
              <a:spcBef>
                <a:spcPts val="598"/>
              </a:spcBef>
              <a:buNone/>
            </a:pPr>
            <a:endParaRPr lang="en-CA" sz="24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ssengill sells sulfanilamide exil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0" y="274320"/>
            <a:ext cx="905832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US"/>
              <a:t>Massengill sells sulfanilamide exilir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essage to the 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Message to the AMA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“please wire collect by Western Union suggestion for an antidote”</a:t>
            </a:r>
          </a:p>
          <a:p>
            <a:pPr marL="0" lvl="0" indent="0"/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 Labeling forced drug off the mark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-360" y="274320"/>
            <a:ext cx="899172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 Labeling forced drug off the market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1" indent="0" hangingPunct="1">
              <a:spcBef>
                <a:spcPts val="598"/>
              </a:spcBef>
            </a:pPr>
            <a:r>
              <a:rPr lang="en-CA" sz="2400">
                <a:latin typeface="" pitchFamily="16"/>
              </a:rPr>
              <a:t>Legal definition of elixir is a substance dissolved in ethanol</a:t>
            </a:r>
          </a:p>
          <a:p>
            <a:pPr marL="0" lvl="1" indent="0" hangingPunct="1">
              <a:spcBef>
                <a:spcPts val="598"/>
              </a:spcBef>
            </a:pPr>
            <a:endParaRPr lang="en-CA" sz="2400">
              <a:latin typeface="" pitchFamily="16"/>
            </a:endParaRPr>
          </a:p>
          <a:p>
            <a:pPr marL="0" lvl="0" indent="0">
              <a:spcBef>
                <a:spcPts val="598"/>
              </a:spcBef>
              <a:buNone/>
            </a:pPr>
            <a:endParaRPr lang="en-CA" sz="24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Government inspectors track down dru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6868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Government inspectors track down drug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Recovered 234 of 240 gallons that were sold</a:t>
            </a:r>
          </a:p>
          <a:p>
            <a:pPr marL="0" lvl="0" indent="0"/>
            <a:r>
              <a:rPr lang="en-CA">
                <a:latin typeface="" pitchFamily="16"/>
              </a:rPr>
              <a:t>107 dead</a:t>
            </a:r>
          </a:p>
          <a:p>
            <a:pPr marL="0" lvl="0" indent="0"/>
            <a:r>
              <a:rPr lang="en-CA">
                <a:latin typeface="" pitchFamily="16"/>
              </a:rPr>
              <a:t>260 permanently disabled</a:t>
            </a:r>
          </a:p>
          <a:p>
            <a:pPr marL="0" lvl="0" indent="0"/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r. Samual Evans Massengi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US"/>
              <a:t>Dr. Samual Evans Massengill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 i="1">
                <a:latin typeface="" pitchFamily="16"/>
              </a:rPr>
              <a:t>"My chemists and I deeply regret the fatal results, but there was no error in the manufacture of the product. We have been supplying a legitimate professional demand and not once could have foreseen the unlooked-for results. I do not feel that there was any responsibility on our part."</a:t>
            </a:r>
          </a:p>
          <a:p>
            <a:pPr marL="0" lvl="0" indent="0"/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Food and Drug Administration (FDA) crea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228600" y="274320"/>
            <a:ext cx="8686800" cy="64008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 sz="3200"/>
              <a:t>Food and Drug Administration (FDA) created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1" indent="0" hangingPunct="1"/>
            <a:r>
              <a:rPr lang="en-CA">
                <a:latin typeface="" pitchFamily="16"/>
              </a:rPr>
              <a:t>Ensure the safety of drugs</a:t>
            </a:r>
          </a:p>
          <a:p>
            <a:pPr marL="0" lvl="1" indent="0" hangingPunct="1"/>
            <a:r>
              <a:rPr lang="en-CA">
                <a:latin typeface="" pitchFamily="16"/>
              </a:rPr>
              <a:t>Animal testing was now required (safety only)</a:t>
            </a:r>
          </a:p>
          <a:p>
            <a:pPr marL="0" lvl="1" indent="0" hangingPunct="1"/>
            <a:r>
              <a:rPr lang="en-CA">
                <a:latin typeface="" pitchFamily="16"/>
              </a:rPr>
              <a:t>Clinical trials were done to follow safety in humans</a:t>
            </a:r>
          </a:p>
          <a:p>
            <a:pPr marL="0" lvl="1" indent="0" hangingPunct="1"/>
            <a:r>
              <a:rPr lang="en-CA">
                <a:latin typeface="" pitchFamily="16"/>
              </a:rPr>
              <a:t>Directions for proper use were required on the label</a:t>
            </a: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Thalidom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Thalidomide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spcBef>
                <a:spcPts val="697"/>
              </a:spcBef>
            </a:pPr>
            <a:r>
              <a:rPr lang="en-US" sz="2800">
                <a:latin typeface="" pitchFamily="16"/>
              </a:rPr>
              <a:t>Developed as a sedative – 1957</a:t>
            </a:r>
          </a:p>
          <a:p>
            <a:pPr marL="0" lvl="1" indent="0" hangingPunct="1">
              <a:spcBef>
                <a:spcPts val="598"/>
              </a:spcBef>
            </a:pPr>
            <a:r>
              <a:rPr lang="en-US" sz="2400">
                <a:latin typeface="" pitchFamily="16"/>
              </a:rPr>
              <a:t>Very few side effects</a:t>
            </a:r>
          </a:p>
          <a:p>
            <a:pPr marL="0" lvl="0" indent="0" hangingPunct="1">
              <a:spcBef>
                <a:spcPts val="697"/>
              </a:spcBef>
            </a:pPr>
            <a:r>
              <a:rPr lang="en-US" sz="2800">
                <a:latin typeface="" pitchFamily="16"/>
              </a:rPr>
              <a:t>By 1962, thalidomide recognized as a teratogen</a:t>
            </a:r>
          </a:p>
          <a:p>
            <a:pPr marL="0" lvl="1" indent="0" hangingPunct="1">
              <a:spcBef>
                <a:spcPts val="598"/>
              </a:spcBef>
            </a:pPr>
            <a:r>
              <a:rPr lang="en-US" sz="2400">
                <a:latin typeface="" pitchFamily="16"/>
              </a:rPr>
              <a:t>Phocomelia</a:t>
            </a:r>
          </a:p>
          <a:p>
            <a:pPr marL="0" lvl="1" indent="0" hangingPunct="1">
              <a:spcBef>
                <a:spcPts val="598"/>
              </a:spcBef>
            </a:pPr>
            <a:r>
              <a:rPr lang="en-US" sz="2400">
                <a:latin typeface="" pitchFamily="16"/>
              </a:rPr>
              <a:t>Never marketed in the U.S.</a:t>
            </a:r>
          </a:p>
          <a:p>
            <a:pPr marL="0" lvl="2" indent="0" hangingPunct="1">
              <a:spcBef>
                <a:spcPts val="499"/>
              </a:spcBef>
            </a:pPr>
            <a:r>
              <a:rPr lang="en-US" sz="2000">
                <a:latin typeface="" pitchFamily="16"/>
              </a:rPr>
              <a:t>Teratogenicity was discovered before</a:t>
            </a:r>
            <a:br>
              <a:rPr lang="en-US" sz="2000">
                <a:latin typeface="" pitchFamily="16"/>
              </a:rPr>
            </a:br>
            <a:r>
              <a:rPr lang="en-US" sz="2000">
                <a:latin typeface="" pitchFamily="16"/>
              </a:rPr>
              <a:t>FDA approval was given</a:t>
            </a:r>
          </a:p>
          <a:p>
            <a:pPr marL="0" lvl="2" indent="0" hangingPunct="1">
              <a:spcBef>
                <a:spcPts val="499"/>
              </a:spcBef>
            </a:pPr>
            <a:endParaRPr lang="en-US" sz="2000">
              <a:latin typeface="" pitchFamily="16"/>
            </a:endParaRPr>
          </a:p>
          <a:p>
            <a:pPr marL="0" lvl="0" indent="0">
              <a:spcBef>
                <a:spcPts val="499"/>
              </a:spcBef>
              <a:buNone/>
            </a:pPr>
            <a:endParaRPr lang="en-US" sz="2000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Teratogen causes birth def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0" y="274320"/>
            <a:ext cx="86868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US"/>
              <a:t>Teratogen causes birth defects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90000"/>
              </a:lnSpc>
            </a:pPr>
            <a:r>
              <a:rPr lang="en-US">
                <a:latin typeface="" pitchFamily="16"/>
              </a:rPr>
              <a:t>From Greek word “teratos” for “monster”</a:t>
            </a:r>
          </a:p>
          <a:p>
            <a:pPr marL="0" lvl="0" indent="0" hangingPunct="1">
              <a:lnSpc>
                <a:spcPct val="90000"/>
              </a:lnSpc>
            </a:pPr>
            <a:r>
              <a:rPr lang="en-US">
                <a:latin typeface="" pitchFamily="16"/>
              </a:rPr>
              <a:t>Thalidomide was tested in rats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US">
                <a:latin typeface="" pitchFamily="16"/>
              </a:rPr>
              <a:t>Rats do not often give birth to deformed pups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US">
                <a:latin typeface="" pitchFamily="16"/>
              </a:rPr>
              <a:t>In humans, problems with</a:t>
            </a:r>
            <a:br>
              <a:rPr lang="en-US">
                <a:latin typeface="" pitchFamily="16"/>
              </a:rPr>
            </a:br>
            <a:r>
              <a:rPr lang="en-US">
                <a:latin typeface="" pitchFamily="16"/>
              </a:rPr>
              <a:t>a fetus result in</a:t>
            </a:r>
            <a:br>
              <a:rPr lang="en-US">
                <a:latin typeface="" pitchFamily="16"/>
              </a:rPr>
            </a:br>
            <a:r>
              <a:rPr lang="en-US">
                <a:latin typeface="" pitchFamily="16"/>
              </a:rPr>
              <a:t>miscarriage, stillbirth or</a:t>
            </a:r>
            <a:br>
              <a:rPr lang="en-US">
                <a:latin typeface="" pitchFamily="16"/>
              </a:rPr>
            </a:br>
            <a:r>
              <a:rPr lang="en-US">
                <a:latin typeface="" pitchFamily="16"/>
              </a:rPr>
              <a:t>birth defects</a:t>
            </a:r>
          </a:p>
          <a:p>
            <a:pPr marL="0" lvl="0" indent="0">
              <a:buNone/>
            </a:pPr>
            <a:endParaRPr lang="en-US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odern safety standard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Modern safety standards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1" indent="0" hangingPunct="1">
              <a:lnSpc>
                <a:spcPct val="90000"/>
              </a:lnSpc>
            </a:pPr>
            <a:r>
              <a:rPr lang="en-US">
                <a:latin typeface="" pitchFamily="16"/>
              </a:rPr>
              <a:t>Safety testing done in at least 2 species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US">
                <a:latin typeface="" pitchFamily="16"/>
              </a:rPr>
              <a:t>At least one must be a primate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US">
                <a:latin typeface="" pitchFamily="16"/>
              </a:rPr>
              <a:t>Must show that the drug is bioavailable</a:t>
            </a:r>
          </a:p>
          <a:p>
            <a:pPr marL="0" lvl="2" indent="0" hangingPunct="1">
              <a:lnSpc>
                <a:spcPct val="90000"/>
              </a:lnSpc>
            </a:pPr>
            <a:r>
              <a:rPr lang="en-US">
                <a:latin typeface="" pitchFamily="16"/>
              </a:rPr>
              <a:t>Gets into body</a:t>
            </a:r>
          </a:p>
          <a:p>
            <a:pPr marL="0" lvl="1" indent="0" hangingPunct="1">
              <a:lnSpc>
                <a:spcPct val="90000"/>
              </a:lnSpc>
            </a:pPr>
            <a:r>
              <a:rPr lang="en-US">
                <a:latin typeface="" pitchFamily="16"/>
              </a:rPr>
              <a:t>Must use relevant doses</a:t>
            </a:r>
          </a:p>
          <a:p>
            <a:pPr marL="0" lvl="0" indent="0">
              <a:buNone/>
            </a:pPr>
            <a:endParaRPr lang="en-US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Genetic engineering changes drug discov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0" y="274320"/>
            <a:ext cx="9144000" cy="64008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 sz="3400"/>
              <a:t>Genetic engineering changes drug discovery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>
              <a:lnSpc>
                <a:spcPct val="90000"/>
              </a:lnSpc>
            </a:pPr>
            <a:r>
              <a:rPr lang="en-CA">
                <a:latin typeface="" pitchFamily="16"/>
              </a:rPr>
              <a:t>Replaces many animal experiments</a:t>
            </a:r>
          </a:p>
          <a:p>
            <a:pPr marL="0" lvl="1" indent="0" hangingPunct="1">
              <a:lnSpc>
                <a:spcPct val="90000"/>
              </a:lnSpc>
              <a:buNone/>
            </a:pPr>
            <a:endParaRPr lang="en-CA">
              <a:latin typeface="" pitchFamily="16"/>
            </a:endParaRP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Genetically engineered dru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Genetically engineered drugs</a:t>
            </a:r>
          </a:p>
        </p:txBody>
      </p:sp>
      <p:sp>
        <p:nvSpPr>
          <p:cNvPr id="3" name="Freeform 2"/>
          <p:cNvSpPr/>
          <p:nvPr/>
        </p:nvSpPr>
        <p:spPr>
          <a:xfrm>
            <a:off x="749520" y="4989600"/>
            <a:ext cx="3352320" cy="3682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0" tIns="46800" rIns="90000" bIns="46800" anchor="t" anchorCtr="0" compatLnSpc="1">
            <a:sp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CA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ＭＳ Ｐゴシック" pitchFamily="2"/>
                <a:cs typeface="ＭＳ Ｐゴシック" pitchFamily="2"/>
              </a:rPr>
              <a:t>Safest source of human protein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rug discovery tod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Drug discovery today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Each new drugs costs more than $800,000,000 to develop</a:t>
            </a:r>
          </a:p>
          <a:p>
            <a:pPr marL="0" lvl="0" indent="0"/>
            <a:r>
              <a:rPr lang="en-CA">
                <a:latin typeface="" pitchFamily="16"/>
              </a:rPr>
              <a:t>From idea to market requires 8 years</a:t>
            </a:r>
          </a:p>
          <a:p>
            <a:pPr marL="0" lvl="0" indent="0"/>
            <a:r>
              <a:rPr lang="en-CA">
                <a:latin typeface="" pitchFamily="16"/>
              </a:rPr>
              <a:t>High risk</a:t>
            </a:r>
          </a:p>
          <a:p>
            <a:pPr marL="0" lvl="1" indent="0"/>
            <a:r>
              <a:rPr lang="en-CA">
                <a:latin typeface="" pitchFamily="16"/>
              </a:rPr>
              <a:t>High profit</a:t>
            </a:r>
          </a:p>
          <a:p>
            <a:pPr marL="0" lvl="0" indent="0">
              <a:buNone/>
            </a:pPr>
            <a:endParaRPr lang="en-CA">
              <a:latin typeface="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ources of drugs tod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Sources of drugs today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 hangingPunct="1"/>
            <a:r>
              <a:rPr lang="en-CA">
                <a:latin typeface="" pitchFamily="16"/>
              </a:rPr>
              <a:t>Biologic    14%</a:t>
            </a:r>
          </a:p>
          <a:p>
            <a:pPr marL="0" lvl="0" indent="0" hangingPunct="1"/>
            <a:r>
              <a:rPr lang="en-CA">
                <a:latin typeface="" pitchFamily="16"/>
              </a:rPr>
              <a:t>Vaccine    4%</a:t>
            </a:r>
          </a:p>
          <a:p>
            <a:pPr marL="0" lvl="0" indent="0" hangingPunct="1"/>
            <a:r>
              <a:rPr lang="en-CA">
                <a:latin typeface="" pitchFamily="16"/>
              </a:rPr>
              <a:t>Natural Product    5%</a:t>
            </a:r>
          </a:p>
          <a:p>
            <a:pPr marL="0" lvl="0" indent="0" hangingPunct="1"/>
            <a:r>
              <a:rPr lang="en-CA">
                <a:latin typeface="" pitchFamily="16"/>
              </a:rPr>
              <a:t>Semi-Synthetic     23%</a:t>
            </a:r>
          </a:p>
          <a:p>
            <a:pPr marL="0" lvl="0" indent="0" hangingPunct="1"/>
            <a:r>
              <a:rPr lang="en-CA">
                <a:latin typeface="" pitchFamily="16"/>
              </a:rPr>
              <a:t>Synthetic    54%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High failure rate for new dru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57200" y="274320"/>
            <a:ext cx="8229600" cy="640440"/>
          </a:xfrm>
        </p:spPr>
        <p:txBody>
          <a:bodyPr wrap="square" lIns="91440" tIns="45720" rIns="91440" bIns="4572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en-CA"/>
              <a:t>High failure rate for new drugs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 wrap="square" lIns="91440" tIns="45720" rIns="91440" bIns="45720">
            <a:spAutoFit/>
          </a:bodyPr>
          <a:lstStyle>
            <a:def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None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defPPr>
            <a:lvl1pPr marL="342720" marR="0" lvl="0" indent="-342720" algn="l" rtl="0" hangingPunct="0">
              <a:lnSpc>
                <a:spcPct val="100000"/>
              </a:lnSpc>
              <a:spcBef>
                <a:spcPts val="7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114120" algn="l"/>
                <a:tab pos="571320" algn="l"/>
                <a:tab pos="1028519" algn="l"/>
                <a:tab pos="1485719" algn="l"/>
                <a:tab pos="1942919" algn="l"/>
                <a:tab pos="2400119" algn="l"/>
                <a:tab pos="2857320" algn="l"/>
                <a:tab pos="3314519" algn="l"/>
                <a:tab pos="3771720" algn="l"/>
                <a:tab pos="4228919" algn="l"/>
                <a:tab pos="4686120" algn="l"/>
                <a:tab pos="5143320" algn="l"/>
                <a:tab pos="5600520" algn="l"/>
                <a:tab pos="6057720" algn="l"/>
                <a:tab pos="6514920" algn="l"/>
                <a:tab pos="6972120" algn="l"/>
                <a:tab pos="7429320" algn="l"/>
                <a:tab pos="7886520" algn="l"/>
                <a:tab pos="8343720" algn="l"/>
                <a:tab pos="8800920" algn="l"/>
              </a:tabLst>
              <a:defRPr lang="en-CA" sz="32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ＭＳ Ｐゴシック" pitchFamily="2"/>
                <a:cs typeface="ＭＳ Ｐゴシック" pitchFamily="2"/>
              </a:defRPr>
            </a:lvl1pPr>
            <a:lvl2pPr marL="742680" marR="0" lvl="1" indent="-285480" algn="l" rtl="0" hangingPunct="0">
              <a:lnSpc>
                <a:spcPct val="100000"/>
              </a:lnSpc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171360" algn="l"/>
                <a:tab pos="628560" algn="l"/>
                <a:tab pos="1085759" algn="l"/>
                <a:tab pos="1542960" algn="l"/>
                <a:tab pos="2000160" algn="l"/>
                <a:tab pos="2457360" algn="l"/>
                <a:tab pos="2914560" algn="l"/>
                <a:tab pos="3371760" algn="l"/>
                <a:tab pos="3828959" algn="l"/>
                <a:tab pos="4286160" algn="l"/>
                <a:tab pos="4743360" algn="l"/>
                <a:tab pos="5200560" algn="l"/>
                <a:tab pos="5657760" algn="l"/>
                <a:tab pos="6114959" algn="l"/>
                <a:tab pos="6572160" algn="l"/>
                <a:tab pos="7029360" algn="l"/>
                <a:tab pos="7486560" algn="l"/>
                <a:tab pos="7943760" algn="l"/>
                <a:tab pos="8400960" algn="l"/>
                <a:tab pos="8858160" algn="l"/>
              </a:tabLst>
              <a:defRPr lang="en-CA" sz="28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2pPr>
            <a:lvl3pPr marL="1143000" marR="0" lvl="2" indent="-228600" algn="l" rtl="0" hangingPunct="0">
              <a:lnSpc>
                <a:spcPct val="100000"/>
              </a:lnSpc>
              <a:spcBef>
                <a:spcPts val="59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•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4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3pPr>
            <a:lvl4pPr marL="1600199" marR="0" lvl="3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–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  <a:tab pos="8915399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4pPr>
            <a:lvl5pPr marL="2057400" marR="0" lvl="4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5pPr>
            <a:lvl6pPr marL="2057400" marR="0" lvl="5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6pPr>
            <a:lvl7pPr marL="2057400" marR="0" lvl="6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7pPr>
            <a:lvl8pPr marL="2057400" marR="0" lvl="7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8pPr>
            <a:lvl9pPr marL="2057400" marR="0" lvl="8" indent="-228600" algn="l" rtl="0" hangingPunct="0">
              <a:lnSpc>
                <a:spcPct val="100000"/>
              </a:lnSpc>
              <a:spcBef>
                <a:spcPts val="49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/>
              <a:buChar char="»"/>
              <a:tabLst>
                <a:tab pos="228600" algn="l"/>
                <a:tab pos="685799" algn="l"/>
                <a:tab pos="1143000" algn="l"/>
                <a:tab pos="1600200" algn="l"/>
                <a:tab pos="2057400" algn="l"/>
                <a:tab pos="2514600" algn="l"/>
                <a:tab pos="2971800" algn="l"/>
                <a:tab pos="3429000" algn="l"/>
                <a:tab pos="3886200" algn="l"/>
                <a:tab pos="4343400" algn="l"/>
                <a:tab pos="4800600" algn="l"/>
                <a:tab pos="5257800" algn="l"/>
                <a:tab pos="5715000" algn="l"/>
                <a:tab pos="6172200" algn="l"/>
                <a:tab pos="6629400" algn="l"/>
                <a:tab pos="7086600" algn="l"/>
                <a:tab pos="7543799" algn="l"/>
                <a:tab pos="8000999" algn="l"/>
                <a:tab pos="8458200" algn="l"/>
              </a:tabLst>
              <a:defRPr lang="en-CA" sz="2000" b="0" i="0" u="none" strike="noStrike" kern="1200" baseline="0">
                <a:ln>
                  <a:noFill/>
                </a:ln>
                <a:solidFill>
                  <a:srgbClr val="000000"/>
                </a:solidFill>
                <a:latin typeface="Arial" pitchFamily="2"/>
                <a:ea typeface="Arial" pitchFamily="2"/>
                <a:cs typeface="Arial" pitchFamily="2"/>
              </a:defRPr>
            </a:lvl9pPr>
          </a:lstStyle>
          <a:p>
            <a:pPr marL="0" lvl="0" indent="0"/>
            <a:r>
              <a:rPr lang="en-CA">
                <a:latin typeface="" pitchFamily="16"/>
              </a:rPr>
              <a:t>Less than 1 in 10 drugs survive clinical trials and reach market</a:t>
            </a:r>
          </a:p>
          <a:p>
            <a:pPr marL="0" lvl="0" indent="0"/>
            <a:r>
              <a:rPr lang="en-CA">
                <a:latin typeface="" pitchFamily="16"/>
              </a:rPr>
              <a:t>More than 10,000 compounds are tested to find each new drug</a:t>
            </a:r>
          </a:p>
          <a:p>
            <a:pPr marL="0" lvl="0" indent="0"/>
            <a:r>
              <a:rPr lang="en-CA">
                <a:latin typeface="" pitchFamily="16"/>
              </a:rPr>
              <a:t>Process requires 8 to 12 years</a:t>
            </a:r>
          </a:p>
          <a:p>
            <a:pPr marL="0" lvl="0" indent="0"/>
            <a:r>
              <a:rPr lang="en-CA">
                <a:latin typeface="" pitchFamily="16"/>
              </a:rPr>
              <a:t>Each new drug costs $800,000,000 to bring to market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itl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itle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itle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itle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itle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itle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itle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itle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Title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itle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Title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4401</TotalTime>
  <Words>2235</Words>
  <Application>Microsoft Office PowerPoint</Application>
  <PresentationFormat>On-screen Show (4:3)</PresentationFormat>
  <Paragraphs>513</Paragraphs>
  <Slides>87</Slides>
  <Notes>86</Notes>
  <HiddenSlides>0</HiddenSlides>
  <MMClips>0</MMClips>
  <ScaleCrop>false</ScaleCrop>
  <HeadingPairs>
    <vt:vector size="6" baseType="variant">
      <vt:variant>
        <vt:lpstr>Theme</vt:lpstr>
      </vt:variant>
      <vt:variant>
        <vt:i4>12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87</vt:i4>
      </vt:variant>
    </vt:vector>
  </HeadingPairs>
  <TitlesOfParts>
    <vt:vector size="99" baseType="lpstr">
      <vt:lpstr>Default</vt:lpstr>
      <vt:lpstr>Title1</vt:lpstr>
      <vt:lpstr>Title2</vt:lpstr>
      <vt:lpstr>Title3</vt:lpstr>
      <vt:lpstr>Title4</vt:lpstr>
      <vt:lpstr>Title5</vt:lpstr>
      <vt:lpstr>Title6</vt:lpstr>
      <vt:lpstr>Title7</vt:lpstr>
      <vt:lpstr>Title8</vt:lpstr>
      <vt:lpstr>Title9</vt:lpstr>
      <vt:lpstr>Title10</vt:lpstr>
      <vt:lpstr>Title11</vt:lpstr>
      <vt:lpstr>Drugs 101</vt:lpstr>
      <vt:lpstr>Assigned Readings</vt:lpstr>
      <vt:lpstr>Finding information</vt:lpstr>
      <vt:lpstr>The web can be good or bad</vt:lpstr>
      <vt:lpstr>Most reliable information on web</vt:lpstr>
      <vt:lpstr>Life expectancy (2009)</vt:lpstr>
      <vt:lpstr>Life expectancy through history</vt:lpstr>
      <vt:lpstr>Life expectancy through history</vt:lpstr>
      <vt:lpstr>Life expectancy last 150 years</vt:lpstr>
      <vt:lpstr>Life expectancy then and now</vt:lpstr>
      <vt:lpstr>Disease affects quality of life</vt:lpstr>
      <vt:lpstr>PowerPoint Presentation</vt:lpstr>
      <vt:lpstr>Chronic infections</vt:lpstr>
      <vt:lpstr>Malnutrition was common</vt:lpstr>
      <vt:lpstr>Main reasons for improved health</vt:lpstr>
      <vt:lpstr>Improved sanitation</vt:lpstr>
      <vt:lpstr>Safe water supply</vt:lpstr>
      <vt:lpstr>Major improvement was chorination</vt:lpstr>
      <vt:lpstr>Food spoilage was common before refrigeration</vt:lpstr>
      <vt:lpstr>Greatest achievement in medicine</vt:lpstr>
      <vt:lpstr>Polio eradicated from North America 1991</vt:lpstr>
      <vt:lpstr>Penicillin reduced maternal mortality</vt:lpstr>
      <vt:lpstr>North American drug market (2009)</vt:lpstr>
      <vt:lpstr>World drug markets</vt:lpstr>
      <vt:lpstr>Types of Medical Treatment</vt:lpstr>
      <vt:lpstr>Plants as sources of drugs</vt:lpstr>
      <vt:lpstr>Early drugs were poisons</vt:lpstr>
      <vt:lpstr>Sola dosis facit veneum</vt:lpstr>
      <vt:lpstr>Dosages</vt:lpstr>
      <vt:lpstr>Dosages</vt:lpstr>
      <vt:lpstr>Only the dose makes the poison</vt:lpstr>
      <vt:lpstr>How were drugs discovered?</vt:lpstr>
      <vt:lpstr>Drugs from observation and experiment</vt:lpstr>
      <vt:lpstr>Hippocrates 460-370 BC</vt:lpstr>
      <vt:lpstr>Identification of opium for pain</vt:lpstr>
      <vt:lpstr>Identification of cocaine as a stimulant</vt:lpstr>
      <vt:lpstr>Quinine as a malaria treatment</vt:lpstr>
      <vt:lpstr>Problems with observation</vt:lpstr>
      <vt:lpstr>Anecdotal evidence often misleading</vt:lpstr>
      <vt:lpstr>Anecdotal evidence relies on chance</vt:lpstr>
      <vt:lpstr>Problems with herbal remedies</vt:lpstr>
      <vt:lpstr>Problems with herbal remedies</vt:lpstr>
      <vt:lpstr>Problems with herbal remedies</vt:lpstr>
      <vt:lpstr>Philosophy to identify cures</vt:lpstr>
      <vt:lpstr>Hippocrates develops doctrine of humors</vt:lpstr>
      <vt:lpstr>Hippocrates develops doctrine of humors</vt:lpstr>
      <vt:lpstr>Doctrine of humors</vt:lpstr>
      <vt:lpstr>Bloodletting and the doctrine of humors</vt:lpstr>
      <vt:lpstr>Doctrine of humors was crap </vt:lpstr>
      <vt:lpstr>Doctrine of Signatures</vt:lpstr>
      <vt:lpstr>Walnuts look like brains</vt:lpstr>
      <vt:lpstr>Parsley and fresh breath</vt:lpstr>
      <vt:lpstr>Mandrake roots look like people</vt:lpstr>
      <vt:lpstr>Rhino horn is a phallic symbol</vt:lpstr>
      <vt:lpstr>Doctrine of signatures</vt:lpstr>
      <vt:lpstr>Some problems require surgery</vt:lpstr>
      <vt:lpstr>PowerPoint Presentation</vt:lpstr>
      <vt:lpstr>Amputation without anesthetic</vt:lpstr>
      <vt:lpstr>Sir Humphry Davy discovers nitrous oxide</vt:lpstr>
      <vt:lpstr>William T.G. Morton and ether 1846</vt:lpstr>
      <vt:lpstr>Anesthetics make modern surgery possible</vt:lpstr>
      <vt:lpstr> Less than 30 % survived surgical treatment</vt:lpstr>
      <vt:lpstr>Joseph Lister uses phenol as antiseptic</vt:lpstr>
      <vt:lpstr>Carbolic acid sprayer</vt:lpstr>
      <vt:lpstr>Washing and glove use was safer</vt:lpstr>
      <vt:lpstr>Listerine no longer contains phenol</vt:lpstr>
      <vt:lpstr>Problems with drugs in the 1800’s</vt:lpstr>
      <vt:lpstr>Science and fraud</vt:lpstr>
      <vt:lpstr>Science and fraud</vt:lpstr>
      <vt:lpstr>Experiments on humans</vt:lpstr>
      <vt:lpstr>Rise of patent medicine late 1800’s</vt:lpstr>
      <vt:lpstr>William J.A. Bailey makes Radithor</vt:lpstr>
      <vt:lpstr>Board of Food and Drug Inspection</vt:lpstr>
      <vt:lpstr>Massengill sells sulfanilamide exilir</vt:lpstr>
      <vt:lpstr>Message to the AMA</vt:lpstr>
      <vt:lpstr> Labeling forced drug off the market</vt:lpstr>
      <vt:lpstr>Government inspectors track down drug</vt:lpstr>
      <vt:lpstr>Dr. Samual Evans Massengill</vt:lpstr>
      <vt:lpstr>Food and Drug Administration (FDA) created</vt:lpstr>
      <vt:lpstr>Thalidomide</vt:lpstr>
      <vt:lpstr>Teratogen causes birth defects</vt:lpstr>
      <vt:lpstr>Modern safety standards</vt:lpstr>
      <vt:lpstr>Genetic engineering changes drug discovery</vt:lpstr>
      <vt:lpstr>Genetically engineered drugs</vt:lpstr>
      <vt:lpstr>Drug discovery today</vt:lpstr>
      <vt:lpstr>Sources of drugs today</vt:lpstr>
      <vt:lpstr>High failure rate for new drugs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William</dc:creator>
  <cp:lastModifiedBy>Felicia Perron</cp:lastModifiedBy>
  <cp:revision>59</cp:revision>
  <dcterms:created xsi:type="dcterms:W3CDTF">2010-01-06T11:22:19Z</dcterms:created>
  <dcterms:modified xsi:type="dcterms:W3CDTF">2013-01-26T03:32:22Z</dcterms:modified>
</cp:coreProperties>
</file>