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373" r:id="rId2"/>
    <p:sldId id="375" r:id="rId3"/>
    <p:sldId id="376" r:id="rId4"/>
    <p:sldId id="377" r:id="rId5"/>
    <p:sldId id="378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386" r:id="rId14"/>
    <p:sldId id="387" r:id="rId15"/>
    <p:sldId id="388" r:id="rId16"/>
    <p:sldId id="389" r:id="rId17"/>
    <p:sldId id="390" r:id="rId18"/>
    <p:sldId id="391" r:id="rId19"/>
    <p:sldId id="392" r:id="rId20"/>
    <p:sldId id="427" r:id="rId21"/>
    <p:sldId id="428" r:id="rId22"/>
    <p:sldId id="393" r:id="rId23"/>
    <p:sldId id="394" r:id="rId24"/>
    <p:sldId id="395" r:id="rId25"/>
    <p:sldId id="396" r:id="rId26"/>
    <p:sldId id="397" r:id="rId27"/>
    <p:sldId id="398" r:id="rId28"/>
    <p:sldId id="399" r:id="rId29"/>
    <p:sldId id="400" r:id="rId30"/>
    <p:sldId id="401" r:id="rId31"/>
    <p:sldId id="402" r:id="rId32"/>
    <p:sldId id="405" r:id="rId33"/>
    <p:sldId id="406" r:id="rId34"/>
    <p:sldId id="407" r:id="rId35"/>
    <p:sldId id="408" r:id="rId36"/>
    <p:sldId id="409" r:id="rId37"/>
    <p:sldId id="410" r:id="rId38"/>
    <p:sldId id="411" r:id="rId39"/>
    <p:sldId id="412" r:id="rId40"/>
    <p:sldId id="413" r:id="rId41"/>
    <p:sldId id="414" r:id="rId42"/>
    <p:sldId id="415" r:id="rId43"/>
    <p:sldId id="416" r:id="rId44"/>
    <p:sldId id="417" r:id="rId45"/>
    <p:sldId id="418" r:id="rId46"/>
    <p:sldId id="419" r:id="rId47"/>
    <p:sldId id="420" r:id="rId48"/>
    <p:sldId id="421" r:id="rId49"/>
    <p:sldId id="422" r:id="rId50"/>
    <p:sldId id="423" r:id="rId51"/>
    <p:sldId id="424" r:id="rId52"/>
    <p:sldId id="425" r:id="rId53"/>
    <p:sldId id="426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 scaleToFitPaper="1"/>
  <p:clrMru>
    <a:srgbClr val="7EAAD5"/>
    <a:srgbClr val="35D3D5"/>
    <a:srgbClr val="79C3D5"/>
    <a:srgbClr val="96D2A1"/>
    <a:srgbClr val="97D184"/>
    <a:srgbClr val="66B740"/>
    <a:srgbClr val="5C8E26"/>
    <a:srgbClr val="FB8334"/>
    <a:srgbClr val="A66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4" autoAdjust="0"/>
    <p:restoredTop sz="91549" autoAdjust="0"/>
  </p:normalViewPr>
  <p:slideViewPr>
    <p:cSldViewPr>
      <p:cViewPr>
        <p:scale>
          <a:sx n="100" d="100"/>
          <a:sy n="100" d="100"/>
        </p:scale>
        <p:origin x="6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notesMaster" Target="notesMasters/notesMaster1.xml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CDB33-E85C-4DB5-9C43-E03F78419DDD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F9066E-0281-4ED8-8E07-3408A20DADDD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79680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800914-0090-4BCB-9F88-D5CC46FF7AC2}" type="slidenum">
              <a:rPr lang="en-US" altLang="en-US" smtClean="0"/>
              <a:pPr/>
              <a:t>1</a:t>
            </a:fld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03080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62468" name="Slide Number Placeholder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DF04AA7-1B3C-4A71-9522-5FAEC6036C47}" type="slidenum">
              <a:rPr lang="en-US" altLang="en-US" sz="1200"/>
              <a:pPr algn="r"/>
              <a:t>2</a:t>
            </a:fld>
            <a:endParaRPr lang="en-US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067344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Text Box 5"/>
          <p:cNvSpPr txBox="1">
            <a:spLocks noChangeArrowheads="1"/>
          </p:cNvSpPr>
          <p:nvPr userDrawn="1"/>
        </p:nvSpPr>
        <p:spPr bwMode="auto">
          <a:xfrm>
            <a:off x="3386390" y="6400800"/>
            <a:ext cx="254108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en-US" sz="1200" baseline="0" dirty="0" smtClean="0">
                <a:latin typeface="Arial" charset="0"/>
              </a:rPr>
              <a:t>© 2016 </a:t>
            </a:r>
            <a:r>
              <a:rPr lang="en-US" altLang="en-US" sz="1200" baseline="0" dirty="0">
                <a:latin typeface="Arial" charset="0"/>
              </a:rPr>
              <a:t>McGraw-Hill </a:t>
            </a:r>
            <a:r>
              <a:rPr lang="en-US" altLang="en-US" sz="1200" baseline="0" dirty="0" smtClean="0">
                <a:latin typeface="Arial" charset="0"/>
              </a:rPr>
              <a:t>Education Ltd</a:t>
            </a:r>
            <a:endParaRPr lang="en-US" altLang="en-US" sz="1200" baseline="0" dirty="0">
              <a:latin typeface="Times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buSzPct val="85000"/>
              <a:defRPr/>
            </a:lvl1pPr>
            <a:lvl2pPr>
              <a:buClr>
                <a:schemeClr val="accent1">
                  <a:lumMod val="50000"/>
                </a:schemeClr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accent1">
                  <a:lumMod val="50000"/>
                </a:schemeClr>
              </a:buClr>
              <a:defRPr/>
            </a:lvl3pPr>
            <a:lvl4pPr>
              <a:buClr>
                <a:schemeClr val="accent1">
                  <a:lumMod val="50000"/>
                </a:schemeClr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accent1">
                  <a:lumMod val="50000"/>
                </a:schemeClr>
              </a:buClr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Text Box 5"/>
          <p:cNvSpPr txBox="1">
            <a:spLocks noChangeArrowheads="1"/>
          </p:cNvSpPr>
          <p:nvPr userDrawn="1"/>
        </p:nvSpPr>
        <p:spPr bwMode="auto">
          <a:xfrm>
            <a:off x="6339933" y="6400800"/>
            <a:ext cx="254108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en-US" sz="1200" dirty="0" smtClean="0">
                <a:latin typeface="Arial" charset="0"/>
              </a:rPr>
              <a:t>© 2016</a:t>
            </a:r>
            <a:r>
              <a:rPr lang="en-US" altLang="en-US" sz="1200" baseline="0" dirty="0" smtClean="0">
                <a:latin typeface="Arial" charset="0"/>
              </a:rPr>
              <a:t> McGraw-Hill Education Ltd</a:t>
            </a:r>
            <a:endParaRPr lang="en-US" altLang="en-US" sz="1200" dirty="0">
              <a:latin typeface="Times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defRPr sz="2500"/>
            </a:lvl1pPr>
            <a:lvl2pPr>
              <a:buClr>
                <a:schemeClr val="accent1">
                  <a:lumMod val="50000"/>
                </a:schemeClr>
              </a:buClr>
              <a:defRPr/>
            </a:lvl2pPr>
            <a:lvl3pPr>
              <a:buClr>
                <a:schemeClr val="accent1">
                  <a:lumMod val="50000"/>
                </a:schemeClr>
              </a:buClr>
              <a:defRPr/>
            </a:lvl3pPr>
            <a:lvl4pPr>
              <a:buClr>
                <a:schemeClr val="accent1">
                  <a:lumMod val="50000"/>
                </a:schemeClr>
              </a:buClr>
              <a:defRPr/>
            </a:lvl4pPr>
            <a:lvl5pPr>
              <a:buClr>
                <a:schemeClr val="accent1">
                  <a:lumMod val="50000"/>
                </a:schemeClr>
              </a:buClr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defRPr sz="2500"/>
            </a:lvl1pPr>
            <a:lvl2pPr>
              <a:buClr>
                <a:schemeClr val="accent1">
                  <a:lumMod val="50000"/>
                </a:schemeClr>
              </a:buClr>
              <a:defRPr/>
            </a:lvl2pPr>
            <a:lvl3pPr>
              <a:buClr>
                <a:schemeClr val="accent1">
                  <a:lumMod val="50000"/>
                </a:schemeClr>
              </a:buClr>
              <a:defRPr/>
            </a:lvl3pPr>
            <a:lvl4pPr>
              <a:buClr>
                <a:schemeClr val="accent1">
                  <a:lumMod val="50000"/>
                </a:schemeClr>
              </a:buClr>
              <a:defRPr/>
            </a:lvl4pPr>
            <a:lvl5pPr>
              <a:buClr>
                <a:schemeClr val="accent1">
                  <a:lumMod val="50000"/>
                </a:schemeClr>
              </a:buClr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27384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defRPr/>
            </a:lvl1pPr>
            <a:lvl2pPr>
              <a:buClr>
                <a:schemeClr val="accent1">
                  <a:lumMod val="50000"/>
                </a:schemeClr>
              </a:buClr>
              <a:defRPr/>
            </a:lvl2pPr>
            <a:lvl3pPr>
              <a:buClr>
                <a:schemeClr val="accent1">
                  <a:lumMod val="50000"/>
                </a:schemeClr>
              </a:buClr>
              <a:defRPr/>
            </a:lvl3pPr>
            <a:lvl4pPr>
              <a:buClr>
                <a:schemeClr val="accent1">
                  <a:lumMod val="50000"/>
                </a:schemeClr>
              </a:buClr>
              <a:defRPr/>
            </a:lvl4pPr>
            <a:lvl5pPr>
              <a:buClr>
                <a:schemeClr val="accent1">
                  <a:lumMod val="50000"/>
                </a:schemeClr>
              </a:buClr>
              <a:defRPr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defRPr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</p:spPr>
        <p:txBody>
          <a:bodyPr rtlCol="0" anchor="b" anchorCtr="0"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>
            <a:lvl1pPr>
              <a:buClr>
                <a:schemeClr val="accent1">
                  <a:lumMod val="50000"/>
                </a:schemeClr>
              </a:buClr>
              <a:defRPr/>
            </a:lvl1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C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C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buClr>
                <a:schemeClr val="accent1">
                  <a:lumMod val="50000"/>
                </a:schemeClr>
              </a:buClr>
              <a:defRPr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>
            <a:lvl1pPr>
              <a:buClr>
                <a:schemeClr val="accent1">
                  <a:lumMod val="50000"/>
                </a:schemeClr>
              </a:buClr>
              <a:defRPr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</p:spPr>
        <p:txBody>
          <a:bodyPr vert="eaVert"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0FB7544-20C1-43B9-81A6-78E5231DF286}" type="datetimeFigureOut">
              <a:rPr lang="en-CA" smtClean="0"/>
              <a:pPr/>
              <a:t>2016-10-10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30F237F-7E4F-49E5-B427-1565857EF091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3" Type="http://schemas.openxmlformats.org/officeDocument/2006/relationships/image" Target="../media/image1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Relationship Id="rId3" Type="http://schemas.openxmlformats.org/officeDocument/2006/relationships/image" Target="../media/image18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3" Type="http://schemas.openxmlformats.org/officeDocument/2006/relationships/image" Target="../media/image20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88640"/>
            <a:ext cx="7772400" cy="1284312"/>
          </a:xfrm>
        </p:spPr>
        <p:txBody>
          <a:bodyPr anchor="t">
            <a:noAutofit/>
          </a:bodyPr>
          <a:lstStyle/>
          <a:p>
            <a:pPr eaLnBrk="1" hangingPunct="1"/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CHAPTER 5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FLEXIBILITY AND LOW-BACK HEALTH</a:t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Part 1</a:t>
            </a:r>
            <a: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en-US" sz="2400" dirty="0" smtClean="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endParaRPr lang="en-US" sz="2400" b="1" dirty="0" smtClean="0">
              <a:solidFill>
                <a:schemeClr val="tx1"/>
              </a:solidFill>
              <a:effectLst>
                <a:outerShdw blurRad="38100" dist="38100" dir="2700000" algn="ctr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2896"/>
            <a:ext cx="2448272" cy="38164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58" y="1843979"/>
            <a:ext cx="3597285" cy="44653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65EE9-2C17-48A0-94C2-C2DC7B1A51C1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83970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OBJECTIVES</a:t>
            </a:r>
            <a:endParaRPr lang="en-US" sz="3600" dirty="0" smtClean="0"/>
          </a:p>
        </p:txBody>
      </p:sp>
      <p:sp>
        <p:nvSpPr>
          <p:cNvPr id="15364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43680" y="1556792"/>
            <a:ext cx="8656640" cy="4552528"/>
          </a:xfrm>
        </p:spPr>
        <p:txBody>
          <a:bodyPr>
            <a:normAutofit/>
          </a:bodyPr>
          <a:lstStyle/>
          <a:p>
            <a:pPr marL="273600" indent="-273600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LO1	</a:t>
            </a:r>
            <a:r>
              <a:rPr lang="en-US" sz="2000" dirty="0" smtClean="0"/>
              <a:t>List the factors that affect a joint’s flexibility.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LO2  </a:t>
            </a:r>
            <a:r>
              <a:rPr lang="en-US" sz="2000" dirty="0" smtClean="0"/>
              <a:t>Identify the potential benefits of flexibility and stretching exercises.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LO3  </a:t>
            </a:r>
            <a:r>
              <a:rPr lang="en-US" sz="2000" dirty="0" smtClean="0"/>
              <a:t>Describe the intensity, duration, and frequency of stretching 	exercises that will develop  the most flexibility with the lowest risk 	of injury.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LO4  </a:t>
            </a:r>
            <a:r>
              <a:rPr lang="en-US" sz="2000" dirty="0" smtClean="0"/>
              <a:t>Describe the different types of stretching exercises and how they 	affect muscles.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LO5  </a:t>
            </a:r>
            <a:r>
              <a:rPr lang="en-US" sz="2000" dirty="0" smtClean="0"/>
              <a:t>List safe stretching exercises for major joints.</a:t>
            </a: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rgbClr val="5C8E26"/>
                </a:solidFill>
                <a:latin typeface="Arial" pitchFamily="34" charset="0"/>
                <a:cs typeface="Arial" pitchFamily="34" charset="0"/>
              </a:rPr>
              <a:t>LO6  </a:t>
            </a:r>
            <a:r>
              <a:rPr lang="en-US" sz="2000" dirty="0" smtClean="0"/>
              <a:t>Explain how low-back pain can be prevented and managed.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1">
                  <a:lumMod val="50000"/>
                </a:schemeClr>
              </a:buClr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2BF26E-A80B-44AB-80CD-BE3B669669F6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24473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FLEXIBILITY</a:t>
            </a:r>
            <a:endParaRPr lang="en-US" sz="3600" dirty="0" smtClean="0"/>
          </a:p>
        </p:txBody>
      </p:sp>
      <p:sp>
        <p:nvSpPr>
          <p:cNvPr id="12292" name="Rectangle 3"/>
          <p:cNvSpPr>
            <a:spLocks noGrp="1"/>
          </p:cNvSpPr>
          <p:nvPr>
            <p:ph type="body" idx="4294967295"/>
          </p:nvPr>
        </p:nvSpPr>
        <p:spPr>
          <a:xfrm>
            <a:off x="419100" y="1524000"/>
            <a:ext cx="8305800" cy="441960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is the ability of a joint to move through its </a:t>
            </a:r>
            <a:r>
              <a:rPr lang="en-US" sz="2400" b="1" dirty="0" smtClean="0"/>
              <a:t>full range of motion (ROM)</a:t>
            </a:r>
            <a:r>
              <a:rPr lang="en-US" sz="2400" dirty="0" smtClean="0"/>
              <a:t>.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400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is </a:t>
            </a:r>
            <a:r>
              <a:rPr lang="en-US" sz="2400" b="1" dirty="0" smtClean="0"/>
              <a:t>extremely important</a:t>
            </a:r>
            <a:r>
              <a:rPr lang="en-US" sz="2400" dirty="0" smtClean="0"/>
              <a:t> for general fitness &amp; wellness.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400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is an </a:t>
            </a:r>
            <a:r>
              <a:rPr lang="en-US" sz="2400" b="1" dirty="0" smtClean="0"/>
              <a:t>often neglected</a:t>
            </a:r>
            <a:r>
              <a:rPr lang="en-US" sz="2400" dirty="0" smtClean="0"/>
              <a:t> component of health-related fitness. 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400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is a </a:t>
            </a:r>
            <a:r>
              <a:rPr lang="en-US" sz="2400" b="1" dirty="0" smtClean="0"/>
              <a:t>highly adaptable</a:t>
            </a:r>
            <a:r>
              <a:rPr lang="en-US" sz="2400" dirty="0" smtClean="0"/>
              <a:t> physical fitness component.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400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increases in response to a </a:t>
            </a:r>
            <a:r>
              <a:rPr lang="en-US" sz="2400" b="1" dirty="0" smtClean="0"/>
              <a:t>regular program</a:t>
            </a:r>
            <a:r>
              <a:rPr lang="en-US" sz="2400" dirty="0" smtClean="0"/>
              <a:t> of stretching exercises.</a:t>
            </a:r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  <a:buFont typeface="Wingdings 2" pitchFamily="18" charset="2"/>
              <a:buNone/>
            </a:pPr>
            <a:endParaRPr lang="en-US" sz="2400" dirty="0" smtClean="0"/>
          </a:p>
          <a:p>
            <a:pPr algn="just">
              <a:lnSpc>
                <a:spcPct val="8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is </a:t>
            </a:r>
            <a:r>
              <a:rPr lang="en-US" sz="2400" b="1" dirty="0" smtClean="0"/>
              <a:t>specific</a:t>
            </a:r>
            <a:r>
              <a:rPr lang="en-US" sz="2400" dirty="0" smtClean="0"/>
              <a:t> to the joint.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3AC704-021A-4CD6-98E6-8CB9BC28B3C6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37273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TYPES OF 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FLEXIBILITY </a:t>
            </a:r>
            <a:endParaRPr lang="en-US" sz="3600" dirty="0" smtClean="0"/>
          </a:p>
        </p:txBody>
      </p:sp>
      <p:sp>
        <p:nvSpPr>
          <p:cNvPr id="13316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752600"/>
            <a:ext cx="8458200" cy="4038600"/>
          </a:xfrm>
        </p:spPr>
        <p:txBody>
          <a:bodyPr/>
          <a:lstStyle/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800" b="1" dirty="0" smtClean="0"/>
              <a:t>Static Flexibility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is the ability to </a:t>
            </a:r>
            <a:r>
              <a:rPr lang="en-US" sz="2400" b="1" dirty="0" smtClean="0">
                <a:solidFill>
                  <a:schemeClr val="tx1"/>
                </a:solidFill>
              </a:rPr>
              <a:t>assume &amp; maintain </a:t>
            </a:r>
            <a:r>
              <a:rPr lang="en-US" sz="2400" dirty="0" smtClean="0">
                <a:solidFill>
                  <a:schemeClr val="tx1"/>
                </a:solidFill>
              </a:rPr>
              <a:t>an extended position at one end or point in a joint’s </a:t>
            </a:r>
            <a:r>
              <a:rPr lang="en-US" sz="2400" b="1" dirty="0" smtClean="0">
                <a:solidFill>
                  <a:schemeClr val="tx1"/>
                </a:solidFill>
              </a:rPr>
              <a:t>ROM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800" b="1" dirty="0" smtClean="0"/>
              <a:t>Dynamic Flexibility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is the ability to </a:t>
            </a:r>
            <a:r>
              <a:rPr lang="en-US" sz="2400" b="1" dirty="0" smtClean="0">
                <a:solidFill>
                  <a:schemeClr val="tx1"/>
                </a:solidFill>
              </a:rPr>
              <a:t>move</a:t>
            </a:r>
            <a:r>
              <a:rPr lang="en-US" sz="2400" dirty="0" smtClean="0">
                <a:solidFill>
                  <a:schemeClr val="tx1"/>
                </a:solidFill>
              </a:rPr>
              <a:t> a joint through its </a:t>
            </a:r>
            <a:r>
              <a:rPr lang="en-US" sz="2400" b="1" dirty="0" smtClean="0">
                <a:solidFill>
                  <a:schemeClr val="tx1"/>
                </a:solidFill>
              </a:rPr>
              <a:t>ROM</a:t>
            </a:r>
            <a:r>
              <a:rPr lang="en-US" sz="2400" dirty="0" smtClean="0">
                <a:solidFill>
                  <a:schemeClr val="tx1"/>
                </a:solidFill>
              </a:rPr>
              <a:t> with </a:t>
            </a:r>
            <a:r>
              <a:rPr lang="en-US" sz="2400" b="1" dirty="0" smtClean="0">
                <a:solidFill>
                  <a:schemeClr val="tx1"/>
                </a:solidFill>
              </a:rPr>
              <a:t>little resistance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D9BE5-6C53-4CAC-8517-20E597405202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373765" name="Rectangle 5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Factors that Affect Static &amp; Dynamic Flexibility</a:t>
            </a:r>
          </a:p>
        </p:txBody>
      </p:sp>
      <p:sp>
        <p:nvSpPr>
          <p:cNvPr id="373766" name="Rectangle 6"/>
          <p:cNvSpPr>
            <a:spLocks noGrp="1"/>
          </p:cNvSpPr>
          <p:nvPr>
            <p:ph type="body" sz="half" idx="4294967295"/>
          </p:nvPr>
        </p:nvSpPr>
        <p:spPr>
          <a:xfrm>
            <a:off x="228600" y="1524000"/>
            <a:ext cx="4267200" cy="48006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500" b="1" dirty="0" smtClean="0"/>
              <a:t>Static Flexibility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Stretch tolerance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Joint structure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Tightness of muscles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Tightness of tendons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Tightness of ligaments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373767" name="Rectangle 7"/>
          <p:cNvSpPr>
            <a:spLocks noGrp="1"/>
          </p:cNvSpPr>
          <p:nvPr>
            <p:ph type="body" sz="half" idx="4294967295"/>
          </p:nvPr>
        </p:nvSpPr>
        <p:spPr>
          <a:xfrm>
            <a:off x="4648200" y="1524000"/>
            <a:ext cx="4267200" cy="48006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500" b="1" dirty="0" smtClean="0"/>
              <a:t>Dynamic Flexibility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Static flexibility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Strength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Coordination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Resistance to movement</a:t>
            </a:r>
          </a:p>
          <a:p>
            <a:pPr lvl="2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Joint capsule</a:t>
            </a:r>
          </a:p>
          <a:p>
            <a:pPr lvl="2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Muscle &amp; its fascia</a:t>
            </a:r>
          </a:p>
          <a:p>
            <a:pPr lvl="2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Tendons</a:t>
            </a:r>
          </a:p>
          <a:p>
            <a:pPr lvl="2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Ligaments</a:t>
            </a:r>
          </a:p>
          <a:p>
            <a:pPr lvl="2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Skin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37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5" grpId="0" autoUpdateAnimBg="0"/>
      <p:bldP spid="373766" grpId="0" build="p" autoUpdateAnimBg="0"/>
      <p:bldP spid="37376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BF4203-23D6-46D3-B562-F64817C8BB16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37581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WHAT DETERMINES FLEXIBILITY?</a:t>
            </a:r>
          </a:p>
        </p:txBody>
      </p:sp>
      <p:sp>
        <p:nvSpPr>
          <p:cNvPr id="15364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600200"/>
            <a:ext cx="8382000" cy="4343400"/>
          </a:xfrm>
        </p:spPr>
        <p:txBody>
          <a:bodyPr/>
          <a:lstStyle/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800" b="1" dirty="0" smtClean="0"/>
              <a:t>Joint Structure</a:t>
            </a:r>
          </a:p>
          <a:p>
            <a:pPr lvl="1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>
                <a:solidFill>
                  <a:schemeClr val="tx1"/>
                </a:solidFill>
              </a:rPr>
              <a:t>Primary determinant.</a:t>
            </a: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800" b="1" dirty="0" smtClean="0"/>
              <a:t>Muscle Elasticity &amp; Length</a:t>
            </a:r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800" dirty="0" smtClean="0"/>
          </a:p>
          <a:p>
            <a:pPr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800" b="1" dirty="0" smtClean="0"/>
              <a:t>Nervous System Regulation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8181" y="6355487"/>
            <a:ext cx="182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5, L01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DD0EB1-87CB-4916-A218-B0F88FAD19B0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38093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Joint Structure</a:t>
            </a:r>
          </a:p>
        </p:txBody>
      </p:sp>
      <p:sp>
        <p:nvSpPr>
          <p:cNvPr id="1638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600200"/>
            <a:ext cx="8343900" cy="472440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The </a:t>
            </a:r>
            <a:r>
              <a:rPr lang="en-US" sz="2400" b="1" dirty="0" smtClean="0"/>
              <a:t>amount of flexibility</a:t>
            </a:r>
            <a:r>
              <a:rPr lang="en-US" sz="2400" dirty="0" smtClean="0"/>
              <a:t> in a joint is determined in part by the nature &amp; structure of the joint.</a:t>
            </a:r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2400" dirty="0" smtClean="0"/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b="1" dirty="0" smtClean="0"/>
              <a:t>Hinge Joints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have 1 axis of rotation.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allow flexion &amp; extension at the joint.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chemeClr val="tx1"/>
                </a:solidFill>
              </a:rPr>
              <a:t>Examples</a:t>
            </a:r>
          </a:p>
          <a:p>
            <a:pPr lvl="2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Knee, elbow, ankle, &amp; finger.</a:t>
            </a:r>
          </a:p>
          <a:p>
            <a:pPr lvl="2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1800" dirty="0" smtClean="0"/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b="1" dirty="0" smtClean="0"/>
              <a:t>Ball and Socket Joints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have 3 axes of rotation.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dirty="0" smtClean="0">
                <a:solidFill>
                  <a:schemeClr val="tx1"/>
                </a:solidFill>
              </a:rPr>
              <a:t>allow flexion, extension, abduction, adduction, circumduction, &amp; rotation at the joint.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000" b="1" dirty="0" smtClean="0">
                <a:solidFill>
                  <a:schemeClr val="tx1"/>
                </a:solidFill>
              </a:rPr>
              <a:t>Examples</a:t>
            </a:r>
          </a:p>
          <a:p>
            <a:pPr lvl="2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Hip &amp; shoulder.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4F93E6-5B9C-4EAB-A6FC-B9E87B94887D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37683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Joint Structure</a:t>
            </a:r>
            <a:endParaRPr lang="en-US" sz="3600" dirty="0" smtClean="0"/>
          </a:p>
        </p:txBody>
      </p:sp>
      <p:sp>
        <p:nvSpPr>
          <p:cNvPr id="376837" name="Rectangle 5"/>
          <p:cNvSpPr>
            <a:spLocks noGrp="1"/>
          </p:cNvSpPr>
          <p:nvPr>
            <p:ph type="body" sz="half" idx="4294967295"/>
          </p:nvPr>
        </p:nvSpPr>
        <p:spPr>
          <a:xfrm>
            <a:off x="228600" y="1600200"/>
            <a:ext cx="5029200" cy="4572000"/>
          </a:xfrm>
        </p:spPr>
        <p:txBody>
          <a:bodyPr/>
          <a:lstStyle/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b="1" dirty="0" smtClean="0"/>
              <a:t>Major Joints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are surrounded by </a:t>
            </a:r>
            <a:r>
              <a:rPr lang="en-US" b="1" dirty="0" smtClean="0">
                <a:solidFill>
                  <a:schemeClr val="tx1"/>
                </a:solidFill>
              </a:rPr>
              <a:t>joint capsules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endParaRPr lang="en-US" sz="1800" dirty="0" smtClean="0"/>
          </a:p>
          <a:p>
            <a:pPr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sz="2400" b="1" dirty="0" smtClean="0"/>
              <a:t>Joint Capsules</a:t>
            </a:r>
          </a:p>
          <a:p>
            <a:pPr lvl="1" algn="just">
              <a:spcBef>
                <a:spcPts val="0"/>
              </a:spcBef>
              <a:buClr>
                <a:schemeClr val="accent1">
                  <a:lumMod val="50000"/>
                </a:schemeClr>
              </a:buClr>
            </a:pPr>
            <a:r>
              <a:rPr lang="en-US" dirty="0" smtClean="0">
                <a:solidFill>
                  <a:schemeClr val="tx1"/>
                </a:solidFill>
              </a:rPr>
              <a:t>are </a:t>
            </a:r>
            <a:r>
              <a:rPr lang="en-US" b="1" dirty="0" smtClean="0">
                <a:solidFill>
                  <a:schemeClr val="tx1"/>
                </a:solidFill>
              </a:rPr>
              <a:t>semi-elastic structures</a:t>
            </a:r>
            <a:r>
              <a:rPr lang="en-US" dirty="0" smtClean="0">
                <a:solidFill>
                  <a:schemeClr val="tx1"/>
                </a:solidFill>
              </a:rPr>
              <a:t>, composed primarily of </a:t>
            </a:r>
            <a:r>
              <a:rPr lang="en-US" b="1" dirty="0" smtClean="0">
                <a:solidFill>
                  <a:schemeClr val="tx1"/>
                </a:solidFill>
              </a:rPr>
              <a:t>connective tissue</a:t>
            </a:r>
            <a:r>
              <a:rPr lang="en-US" dirty="0" smtClean="0">
                <a:solidFill>
                  <a:schemeClr val="tx1"/>
                </a:solidFill>
              </a:rPr>
              <a:t>, that give joints strength &amp; stability, but limit movement.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5" t="20612"/>
          <a:stretch/>
        </p:blipFill>
        <p:spPr>
          <a:xfrm>
            <a:off x="5652120" y="2338028"/>
            <a:ext cx="3096756" cy="309634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580112" y="1600200"/>
            <a:ext cx="1488311" cy="369332"/>
          </a:xfrm>
          <a:prstGeom prst="rect">
            <a:avLst/>
          </a:prstGeom>
          <a:solidFill>
            <a:srgbClr val="5C8E2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FIGURE </a:t>
            </a:r>
            <a:r>
              <a:rPr lang="en-US" dirty="0">
                <a:solidFill>
                  <a:schemeClr val="bg1"/>
                </a:solidFill>
              </a:rPr>
              <a:t>5</a:t>
            </a:r>
            <a:r>
              <a:rPr lang="en-US" dirty="0" smtClean="0">
                <a:solidFill>
                  <a:schemeClr val="bg1"/>
                </a:solidFill>
              </a:rPr>
              <a:t>.1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69396" y="1968696"/>
            <a:ext cx="3209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Basic  joint structure.</a:t>
            </a:r>
            <a:endParaRPr 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6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68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6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68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6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68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6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68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7" grpId="0" build="p"/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CC2904-2E21-4D7C-B5DF-29570949EA75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44237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Joint Structure</a:t>
            </a:r>
            <a:endParaRPr lang="en-US" sz="3600" dirty="0" smtClean="0"/>
          </a:p>
        </p:txBody>
      </p:sp>
      <p:sp>
        <p:nvSpPr>
          <p:cNvPr id="1843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Heredity &amp; Gender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play a part in joint structure &amp; flexibility.</a:t>
            </a:r>
          </a:p>
          <a:p>
            <a:pPr algn="just">
              <a:spcBef>
                <a:spcPts val="0"/>
              </a:spcBef>
            </a:pPr>
            <a:endParaRPr lang="en-US" sz="2800" dirty="0" smtClean="0"/>
          </a:p>
          <a:p>
            <a:pPr algn="just">
              <a:spcBef>
                <a:spcPts val="0"/>
              </a:spcBef>
            </a:pPr>
            <a:r>
              <a:rPr lang="en-US" sz="2800" b="1" dirty="0" smtClean="0"/>
              <a:t>Gender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Generally, females are more flexible than males at all ages.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2400" b="1" dirty="0" smtClean="0">
                <a:solidFill>
                  <a:schemeClr val="tx1"/>
                </a:solidFill>
              </a:rPr>
              <a:t>However, at the same age: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dirty="0" smtClean="0"/>
              <a:t>females have greater hip flexion &amp; lateral spinal flexion than males.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dirty="0" smtClean="0"/>
              <a:t>males have greater hip extension, spinal flexion, &amp; spinal extension than females.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754AFE-41F9-409A-8A35-449CBC776601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37785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graphicFrame>
        <p:nvGraphicFramePr>
          <p:cNvPr id="377881" name="Group 25"/>
          <p:cNvGraphicFramePr>
            <a:graphicFrameLocks noGrp="1"/>
          </p:cNvGraphicFramePr>
          <p:nvPr/>
        </p:nvGraphicFramePr>
        <p:xfrm>
          <a:off x="342900" y="1676400"/>
          <a:ext cx="8458200" cy="3962400"/>
        </p:xfrm>
        <a:graphic>
          <a:graphicData uri="http://schemas.openxmlformats.org/drawingml/2006/table">
            <a:tbl>
              <a:tblPr/>
              <a:tblGrid>
                <a:gridCol w="741947"/>
                <a:gridCol w="7716253"/>
              </a:tblGrid>
              <a:tr h="8080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What is the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key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to developing flexibility?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921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A)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Skin tissue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B)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Tendon tissue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C)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Muscle tissue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D)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Ligament tissue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D1B19C-E8CD-40FD-8644-A0F4896396B0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38195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sp>
        <p:nvSpPr>
          <p:cNvPr id="20484" name="Rectangle 3"/>
          <p:cNvSpPr>
            <a:spLocks noGrp="1"/>
          </p:cNvSpPr>
          <p:nvPr>
            <p:ph type="body" idx="4294967295"/>
          </p:nvPr>
        </p:nvSpPr>
        <p:spPr>
          <a:xfrm>
            <a:off x="419100" y="1524000"/>
            <a:ext cx="8305800" cy="44958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The most important component of muscle tissue related to flexibility:</a:t>
            </a:r>
            <a:r>
              <a:rPr lang="en-US" sz="28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the </a:t>
            </a:r>
            <a:r>
              <a:rPr lang="en-US" sz="2400" b="1" dirty="0" smtClean="0">
                <a:solidFill>
                  <a:schemeClr val="tx1"/>
                </a:solidFill>
              </a:rPr>
              <a:t>connective tissue</a:t>
            </a:r>
            <a:r>
              <a:rPr lang="en-US" sz="2400" dirty="0" smtClean="0">
                <a:solidFill>
                  <a:schemeClr val="tx1"/>
                </a:solidFill>
              </a:rPr>
              <a:t> that surrounds &amp; envelops every part of the muscle tissue.</a:t>
            </a:r>
          </a:p>
          <a:p>
            <a:pPr algn="just">
              <a:spcBef>
                <a:spcPts val="0"/>
              </a:spcBef>
            </a:pPr>
            <a:endParaRPr lang="en-US" sz="2800" dirty="0" smtClean="0"/>
          </a:p>
          <a:p>
            <a:pPr algn="just">
              <a:spcBef>
                <a:spcPts val="0"/>
              </a:spcBef>
            </a:pPr>
            <a:r>
              <a:rPr lang="en-US" sz="2800" b="1" dirty="0" smtClean="0"/>
              <a:t>Connective Tissue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provides structure, elasticity, &amp; bulk to muscle tissue.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makes up </a:t>
            </a:r>
            <a:r>
              <a:rPr lang="en-US" sz="2400" b="1" dirty="0" smtClean="0">
                <a:solidFill>
                  <a:schemeClr val="tx1"/>
                </a:solidFill>
              </a:rPr>
              <a:t>about 30%</a:t>
            </a:r>
            <a:r>
              <a:rPr lang="en-US" sz="2400" dirty="0" smtClean="0">
                <a:solidFill>
                  <a:schemeClr val="tx1"/>
                </a:solidFill>
              </a:rPr>
              <a:t> of muscle mass.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4A3DE4-7E4E-4B93-A7FE-B60F32C5CF15}" type="slidenum">
              <a:rPr lang="en-US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38912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8239125" cy="42767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8DDD1C-42AB-4D66-BAC8-3E06FC6D3295}" type="slidenum">
              <a:rPr lang="en-US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38400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sp>
        <p:nvSpPr>
          <p:cNvPr id="22532" name="Rectangle 3"/>
          <p:cNvSpPr>
            <a:spLocks noGrp="1"/>
          </p:cNvSpPr>
          <p:nvPr>
            <p:ph type="body" idx="4294967295"/>
          </p:nvPr>
        </p:nvSpPr>
        <p:spPr>
          <a:xfrm>
            <a:off x="571500" y="1524000"/>
            <a:ext cx="80010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2 Principal Types of Connective Tissue in  Muscle</a:t>
            </a:r>
            <a:r>
              <a:rPr lang="en-US" sz="24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000" b="1" dirty="0" smtClean="0">
                <a:solidFill>
                  <a:schemeClr val="tx1"/>
                </a:solidFill>
              </a:rPr>
              <a:t>Collagen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800" b="1" dirty="0" smtClean="0"/>
              <a:t>white fibres </a:t>
            </a:r>
            <a:r>
              <a:rPr lang="en-US" sz="1800" dirty="0" smtClean="0"/>
              <a:t>that provide </a:t>
            </a:r>
            <a:r>
              <a:rPr lang="en-US" sz="1800" b="1" dirty="0" smtClean="0"/>
              <a:t>structure &amp; support</a:t>
            </a:r>
            <a:r>
              <a:rPr lang="en-US" sz="1800" dirty="0" smtClean="0"/>
              <a:t> in connective tissue. </a:t>
            </a:r>
          </a:p>
          <a:p>
            <a:pPr lvl="1" algn="just">
              <a:spcBef>
                <a:spcPts val="0"/>
              </a:spcBef>
            </a:pPr>
            <a:endParaRPr lang="en-US" sz="2000" dirty="0" smtClean="0"/>
          </a:p>
          <a:p>
            <a:pPr lvl="1" algn="just">
              <a:spcBef>
                <a:spcPts val="0"/>
              </a:spcBef>
            </a:pPr>
            <a:r>
              <a:rPr lang="en-US" sz="2000" b="1" dirty="0" smtClean="0">
                <a:solidFill>
                  <a:schemeClr val="tx1"/>
                </a:solidFill>
              </a:rPr>
              <a:t>Elastin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800" b="1" dirty="0" smtClean="0"/>
              <a:t>yellow fibres </a:t>
            </a:r>
            <a:r>
              <a:rPr lang="en-US" sz="1800" dirty="0" smtClean="0"/>
              <a:t>that are </a:t>
            </a:r>
            <a:r>
              <a:rPr lang="en-US" sz="1800" b="1" dirty="0" smtClean="0"/>
              <a:t>elastic</a:t>
            </a:r>
            <a:r>
              <a:rPr lang="en-US" sz="1800" dirty="0" smtClean="0"/>
              <a:t> making connective tissue flexible.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An Important Structural Protein in Muscle</a:t>
            </a:r>
          </a:p>
          <a:p>
            <a:pPr lvl="1" algn="just">
              <a:spcBef>
                <a:spcPts val="0"/>
              </a:spcBef>
            </a:pPr>
            <a:r>
              <a:rPr lang="en-US" sz="2000" b="1" dirty="0" smtClean="0">
                <a:solidFill>
                  <a:schemeClr val="tx1"/>
                </a:solidFill>
              </a:rPr>
              <a:t>Titin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is a filament in skeletal muscle that helps align proteins that cause muscle contraction.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800" dirty="0" smtClean="0"/>
              <a:t>has </a:t>
            </a:r>
            <a:r>
              <a:rPr lang="en-US" sz="1800" b="1" dirty="0" smtClean="0"/>
              <a:t>elastic properties </a:t>
            </a:r>
            <a:r>
              <a:rPr lang="en-US" sz="1800" dirty="0" smtClean="0"/>
              <a:t>&amp; contributes to flexibility.</a:t>
            </a:r>
          </a:p>
          <a:p>
            <a:pPr lvl="1"/>
            <a:endParaRPr lang="en-US" sz="2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93C7BA-6C4D-4B1F-998E-115B7E682307}" type="slidenum">
              <a:rPr lang="en-US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38502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650" y="1905000"/>
            <a:ext cx="8140700" cy="30495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533400" y="50292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23559" name="Text Box 8"/>
          <p:cNvSpPr txBox="1">
            <a:spLocks noChangeArrowheads="1"/>
          </p:cNvSpPr>
          <p:nvPr/>
        </p:nvSpPr>
        <p:spPr bwMode="auto">
          <a:xfrm>
            <a:off x="517525" y="5070475"/>
            <a:ext cx="8245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dirty="0"/>
              <a:t>If gently &amp; regularly stretched, </a:t>
            </a:r>
            <a:r>
              <a:rPr lang="en-US" b="1" dirty="0"/>
              <a:t>connective tissues</a:t>
            </a:r>
            <a:r>
              <a:rPr lang="en-US" dirty="0"/>
              <a:t> may lengthen &amp; flexibility may improve.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7EE92C-D824-4DEE-BE54-25227D368472}" type="slidenum">
              <a:rPr lang="en-US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387077" name="Rectangle 5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sp>
        <p:nvSpPr>
          <p:cNvPr id="387078" name="Rectangle 6"/>
          <p:cNvSpPr>
            <a:spLocks noGrp="1"/>
          </p:cNvSpPr>
          <p:nvPr>
            <p:ph type="body" sz="half" idx="4294967295"/>
          </p:nvPr>
        </p:nvSpPr>
        <p:spPr>
          <a:xfrm>
            <a:off x="381000" y="1371600"/>
            <a:ext cx="4114800" cy="5105400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</a:pPr>
            <a:r>
              <a:rPr lang="en-US" sz="2000" b="1" dirty="0" smtClean="0"/>
              <a:t>Regular Stretching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may contribute to flexibility by lengthening muscle fibres through changes to contractile units called </a:t>
            </a:r>
            <a:r>
              <a:rPr lang="en-US" sz="1800" b="1" dirty="0" smtClean="0">
                <a:solidFill>
                  <a:schemeClr val="tx1"/>
                </a:solidFill>
              </a:rPr>
              <a:t>sarcomeres</a:t>
            </a:r>
            <a:r>
              <a:rPr lang="en-US" sz="1800" dirty="0" smtClean="0">
                <a:solidFill>
                  <a:schemeClr val="tx1"/>
                </a:solidFill>
              </a:rPr>
              <a:t>.</a:t>
            </a:r>
          </a:p>
          <a:p>
            <a:pPr lvl="1">
              <a:spcBef>
                <a:spcPts val="0"/>
              </a:spcBef>
              <a:buFont typeface="Wingdings" pitchFamily="2" charset="2"/>
              <a:buNone/>
            </a:pPr>
            <a:endParaRPr lang="en-US" sz="1700" dirty="0" smtClean="0"/>
          </a:p>
          <a:p>
            <a:pPr>
              <a:spcBef>
                <a:spcPts val="0"/>
              </a:spcBef>
            </a:pPr>
            <a:r>
              <a:rPr lang="en-US" sz="2000" b="1" dirty="0" smtClean="0"/>
              <a:t>Sarcomeres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rgbClr val="292934"/>
                </a:solidFill>
              </a:rPr>
              <a:t>are the</a:t>
            </a:r>
            <a:r>
              <a:rPr lang="en-US" sz="1800" b="1" dirty="0" smtClean="0">
                <a:solidFill>
                  <a:srgbClr val="292934"/>
                </a:solidFill>
              </a:rPr>
              <a:t> contractile units </a:t>
            </a:r>
            <a:r>
              <a:rPr lang="en-US" sz="1800" dirty="0" smtClean="0">
                <a:solidFill>
                  <a:srgbClr val="292934"/>
                </a:solidFill>
              </a:rPr>
              <a:t>of a</a:t>
            </a:r>
            <a:r>
              <a:rPr lang="en-US" sz="1800" b="1" dirty="0" smtClean="0">
                <a:solidFill>
                  <a:srgbClr val="292934"/>
                </a:solidFill>
              </a:rPr>
              <a:t> myofibril. </a:t>
            </a:r>
          </a:p>
          <a:p>
            <a:pPr lvl="1">
              <a:spcBef>
                <a:spcPts val="0"/>
              </a:spcBef>
            </a:pPr>
            <a:endParaRPr lang="en-US" sz="1800" b="1" dirty="0" smtClean="0"/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rgbClr val="292934"/>
                </a:solidFill>
              </a:rPr>
              <a:t>are repeating units along the length of a myofibril, occupying the region between Z lines of the myofibril. </a:t>
            </a:r>
          </a:p>
          <a:p>
            <a:pPr lvl="1">
              <a:spcBef>
                <a:spcPts val="0"/>
              </a:spcBef>
            </a:pPr>
            <a:endParaRPr lang="en-US" sz="1800" dirty="0" smtClean="0">
              <a:solidFill>
                <a:srgbClr val="292934"/>
              </a:solidFill>
            </a:endParaRP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rgbClr val="292934"/>
                </a:solidFill>
              </a:rPr>
              <a:t>are striped in appearance as a result of the overlapping of thin &amp; thick contractile myofilaments called </a:t>
            </a:r>
            <a:r>
              <a:rPr lang="en-US" sz="1800" b="1" dirty="0" smtClean="0">
                <a:solidFill>
                  <a:srgbClr val="292934"/>
                </a:solidFill>
              </a:rPr>
              <a:t>actin</a:t>
            </a:r>
            <a:r>
              <a:rPr lang="en-US" sz="1800" dirty="0" smtClean="0">
                <a:solidFill>
                  <a:srgbClr val="292934"/>
                </a:solidFill>
              </a:rPr>
              <a:t> &amp; </a:t>
            </a:r>
            <a:r>
              <a:rPr lang="en-US" sz="1800" b="1" dirty="0" smtClean="0">
                <a:solidFill>
                  <a:srgbClr val="292934"/>
                </a:solidFill>
              </a:rPr>
              <a:t>myosin</a:t>
            </a:r>
            <a:r>
              <a:rPr lang="en-US" sz="1800" dirty="0" smtClean="0">
                <a:solidFill>
                  <a:srgbClr val="292934"/>
                </a:solidFill>
              </a:rPr>
              <a:t>, respectively.</a:t>
            </a:r>
          </a:p>
        </p:txBody>
      </p:sp>
      <p:pic>
        <p:nvPicPr>
          <p:cNvPr id="387081" name="Picture 9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00600" y="1524000"/>
            <a:ext cx="4114800" cy="4800600"/>
          </a:xfrm>
          <a:ln w="28575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7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7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7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7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7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7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7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7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7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7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7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7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7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7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87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7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7077" grpId="0"/>
      <p:bldP spid="38707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D431CE-04A5-4930-8A59-FA6A8E55FAA9}" type="slidenum">
              <a:rPr lang="en-US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38605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 cstate="print"/>
          <a:srcRect t="3029" b="3029"/>
          <a:stretch>
            <a:fillRect/>
          </a:stretch>
        </p:blipFill>
        <p:spPr bwMode="auto">
          <a:xfrm>
            <a:off x="2209800" y="1752600"/>
            <a:ext cx="4876800" cy="409098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2133600" y="5791200"/>
            <a:ext cx="5835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The amount of stretch a muscle will tolerate is limited.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6019800" y="1828800"/>
            <a:ext cx="762000" cy="609600"/>
          </a:xfrm>
          <a:prstGeom prst="rect">
            <a:avLst/>
          </a:prstGeom>
          <a:noFill/>
          <a:ln w="28575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269D9D-ECE8-4DF2-8735-1032CF1DA15C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39117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Elasticity &amp; Length</a:t>
            </a:r>
            <a:endParaRPr lang="en-US" sz="3600" dirty="0" smtClean="0"/>
          </a:p>
        </p:txBody>
      </p:sp>
      <p:sp>
        <p:nvSpPr>
          <p:cNvPr id="26628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752600"/>
            <a:ext cx="7924800" cy="4419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Research has shown that flexibility is improved best: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by stretching when muscles are </a:t>
            </a:r>
            <a:r>
              <a:rPr lang="en-US" sz="2400" b="1" dirty="0" smtClean="0">
                <a:solidFill>
                  <a:schemeClr val="tx1"/>
                </a:solidFill>
              </a:rPr>
              <a:t>warm</a:t>
            </a:r>
            <a:r>
              <a:rPr lang="en-US" sz="2400" dirty="0" smtClean="0">
                <a:solidFill>
                  <a:schemeClr val="tx1"/>
                </a:solidFill>
              </a:rPr>
              <a:t> &amp; when the stretch is </a:t>
            </a:r>
            <a:r>
              <a:rPr lang="en-US" sz="2400" b="1" dirty="0" smtClean="0">
                <a:solidFill>
                  <a:schemeClr val="tx1"/>
                </a:solidFill>
              </a:rPr>
              <a:t>applied gradually</a:t>
            </a:r>
            <a:r>
              <a:rPr lang="en-US" sz="2400" dirty="0" smtClean="0">
                <a:solidFill>
                  <a:schemeClr val="tx1"/>
                </a:solidFill>
              </a:rPr>
              <a:t> &amp; </a:t>
            </a:r>
            <a:r>
              <a:rPr lang="en-US" sz="2400" b="1" dirty="0" smtClean="0">
                <a:solidFill>
                  <a:schemeClr val="tx1"/>
                </a:solidFill>
              </a:rPr>
              <a:t>conservatively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800" b="1" dirty="0" smtClean="0"/>
              <a:t>Sudden, high-stress stretching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less effective &amp; can lead to muscle damage.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883456-DD9C-4A0D-8ED4-D234B44D5BF0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37888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Nervous System Regulation</a:t>
            </a:r>
            <a:endParaRPr lang="en-US" sz="3600" dirty="0" smtClean="0"/>
          </a:p>
        </p:txBody>
      </p:sp>
      <p:sp>
        <p:nvSpPr>
          <p:cNvPr id="2765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524000"/>
            <a:ext cx="82296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Proprioception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means “</a:t>
            </a:r>
            <a:r>
              <a:rPr lang="en-US" sz="2000" b="1" dirty="0" smtClean="0">
                <a:solidFill>
                  <a:schemeClr val="tx1"/>
                </a:solidFill>
              </a:rPr>
              <a:t>sense of self</a:t>
            </a:r>
            <a:r>
              <a:rPr lang="en-US" sz="2000" dirty="0" smtClean="0">
                <a:solidFill>
                  <a:schemeClr val="tx1"/>
                </a:solidFill>
              </a:rPr>
              <a:t>.”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the </a:t>
            </a:r>
            <a:r>
              <a:rPr lang="en-US" sz="2000" b="1" dirty="0" smtClean="0">
                <a:solidFill>
                  <a:schemeClr val="tx1"/>
                </a:solidFill>
              </a:rPr>
              <a:t>unconscious perception </a:t>
            </a:r>
            <a:r>
              <a:rPr lang="en-US" sz="2000" dirty="0" smtClean="0">
                <a:solidFill>
                  <a:schemeClr val="tx1"/>
                </a:solidFill>
              </a:rPr>
              <a:t>of movement &amp; spatial orientation arising from stimuli within the body itself. 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the sense that deals with sensations of body position, posture, balance, &amp; motion. 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perception mediated by proprioceptors or proprioceptive tissues. </a:t>
            </a:r>
          </a:p>
          <a:p>
            <a:pPr lvl="1" algn="just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Proprioceptors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the </a:t>
            </a:r>
            <a:r>
              <a:rPr lang="en-US" sz="2000" b="1" dirty="0" smtClean="0">
                <a:solidFill>
                  <a:schemeClr val="tx1"/>
                </a:solidFill>
              </a:rPr>
              <a:t>sensory nerve receptors</a:t>
            </a:r>
            <a:r>
              <a:rPr lang="en-US" sz="2000" dirty="0" smtClean="0">
                <a:solidFill>
                  <a:schemeClr val="tx1"/>
                </a:solidFill>
              </a:rPr>
              <a:t> situated in the muscles, tendons, &amp; joints that furnish information to the central nervous system concerning the movements &amp; positions of the limbs, trunk, head, &amp; neck.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FAE336-5AE0-438B-AED6-966D6928DE07}" type="slidenum">
              <a:rPr lang="en-US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39219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Nervous System </a:t>
            </a: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Regulation</a:t>
            </a:r>
            <a:endParaRPr lang="en-US" sz="3600" dirty="0" smtClean="0"/>
          </a:p>
        </p:txBody>
      </p:sp>
      <p:sp>
        <p:nvSpPr>
          <p:cNvPr id="28676" name="Rectangle 3"/>
          <p:cNvSpPr>
            <a:spLocks noGrp="1"/>
          </p:cNvSpPr>
          <p:nvPr>
            <p:ph type="body" idx="4294967295"/>
          </p:nvPr>
        </p:nvSpPr>
        <p:spPr>
          <a:xfrm>
            <a:off x="342900" y="1524000"/>
            <a:ext cx="84582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Proprioceptors Involved in Stretching</a:t>
            </a:r>
          </a:p>
          <a:p>
            <a:pPr algn="just">
              <a:spcBef>
                <a:spcPts val="0"/>
              </a:spcBef>
              <a:buNone/>
            </a:pPr>
            <a:endParaRPr lang="en-US" sz="2800" b="1" dirty="0" smtClean="0"/>
          </a:p>
          <a:p>
            <a:pPr lvl="1" algn="just">
              <a:spcBef>
                <a:spcPts val="0"/>
              </a:spcBef>
            </a:pPr>
            <a:r>
              <a:rPr lang="en-US" sz="2400" b="1" dirty="0" smtClean="0">
                <a:solidFill>
                  <a:schemeClr val="tx1"/>
                </a:solidFill>
              </a:rPr>
              <a:t>Muscle Spindle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dirty="0" smtClean="0"/>
              <a:t>is a small sensory receptor or organ, located in the belly of the muscle, that </a:t>
            </a:r>
            <a:r>
              <a:rPr lang="en-US" b="1" dirty="0" smtClean="0"/>
              <a:t>monitors</a:t>
            </a:r>
            <a:r>
              <a:rPr lang="en-US" dirty="0" smtClean="0"/>
              <a:t> (senses) changes in </a:t>
            </a:r>
            <a:r>
              <a:rPr lang="en-US" b="1" dirty="0" smtClean="0"/>
              <a:t>muscle length</a:t>
            </a:r>
            <a:r>
              <a:rPr lang="en-US" dirty="0" smtClean="0"/>
              <a:t>.</a:t>
            </a:r>
          </a:p>
          <a:p>
            <a:pPr lvl="1" algn="just">
              <a:spcBef>
                <a:spcPts val="0"/>
              </a:spcBef>
              <a:buFont typeface="Wingdings" pitchFamily="2" charset="2"/>
              <a:buNone/>
            </a:pPr>
            <a:endParaRPr lang="en-US" sz="2400" dirty="0" smtClean="0"/>
          </a:p>
          <a:p>
            <a:pPr lvl="1" algn="just">
              <a:spcBef>
                <a:spcPts val="0"/>
              </a:spcBef>
              <a:buFont typeface="Wingdings" pitchFamily="2" charset="2"/>
              <a:buNone/>
            </a:pPr>
            <a:endParaRPr lang="en-US" sz="2400" dirty="0" smtClean="0"/>
          </a:p>
          <a:p>
            <a:pPr lvl="1" algn="just">
              <a:spcBef>
                <a:spcPts val="0"/>
              </a:spcBef>
            </a:pPr>
            <a:r>
              <a:rPr lang="en-US" sz="2400" b="1" dirty="0" smtClean="0">
                <a:solidFill>
                  <a:schemeClr val="tx1"/>
                </a:solidFill>
              </a:rPr>
              <a:t>Golgi Tendon Organ</a:t>
            </a:r>
          </a:p>
          <a:p>
            <a:pPr lvl="2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dirty="0" smtClean="0"/>
              <a:t>is a small sensory receptor or organ, located at the junction between a muscle &amp; its tendon, that </a:t>
            </a:r>
            <a:r>
              <a:rPr lang="en-US" b="1" dirty="0" smtClean="0"/>
              <a:t>monitors</a:t>
            </a:r>
            <a:r>
              <a:rPr lang="en-US" dirty="0" smtClean="0"/>
              <a:t> (senses) </a:t>
            </a:r>
            <a:r>
              <a:rPr lang="en-US" b="1" dirty="0" smtClean="0"/>
              <a:t>muscle tension</a:t>
            </a:r>
            <a:r>
              <a:rPr lang="en-US" dirty="0" smtClean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E2527B-CA6D-447A-B17A-72C579982FB8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40857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Important Definitions for Nervous </a:t>
            </a:r>
            <a:b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System Regulation</a:t>
            </a:r>
          </a:p>
        </p:txBody>
      </p:sp>
      <p:sp>
        <p:nvSpPr>
          <p:cNvPr id="39940" name="Rectangle 3"/>
          <p:cNvSpPr>
            <a:spLocks noGrp="1"/>
          </p:cNvSpPr>
          <p:nvPr>
            <p:ph type="body" idx="4294967295"/>
          </p:nvPr>
        </p:nvSpPr>
        <p:spPr>
          <a:xfrm>
            <a:off x="495300" y="1524000"/>
            <a:ext cx="81534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Reflex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a predictable, involuntary response to a stimulus.</a:t>
            </a:r>
          </a:p>
          <a:p>
            <a:pPr lvl="1" algn="just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Spinal Reflex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is carried out by neurons (nerve cells) in the spinal cord alone &amp; does not involve the brain.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Alpha Motor Neuron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a motor nerve cell in the spinal cord that leaves the central nervous system (CNS) to establish a functional connection with </a:t>
            </a:r>
            <a:r>
              <a:rPr lang="en-US" sz="2000" b="1" dirty="0" smtClean="0">
                <a:solidFill>
                  <a:schemeClr val="tx1"/>
                </a:solidFill>
              </a:rPr>
              <a:t>an effector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b="1" dirty="0" smtClean="0">
                <a:solidFill>
                  <a:schemeClr val="tx1"/>
                </a:solidFill>
              </a:rPr>
              <a:t>a skeletal muscle cell (fibre)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sends signals to muscle fibres, making them contract.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4110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D3A613-C400-4708-8620-077B3AC95BAC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40960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lang="en-US" sz="28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Important Definitions for Nervous </a:t>
            </a:r>
            <a:br>
              <a:rPr lang="en-US" sz="28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8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System </a:t>
            </a: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Regulation</a:t>
            </a:r>
            <a:endParaRPr lang="en-US" sz="2800" dirty="0" smtClean="0">
              <a:effectLst/>
            </a:endParaRPr>
          </a:p>
        </p:txBody>
      </p:sp>
      <p:sp>
        <p:nvSpPr>
          <p:cNvPr id="40964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524000"/>
            <a:ext cx="8534400" cy="480060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0"/>
              </a:spcBef>
            </a:pPr>
            <a:r>
              <a:rPr lang="en-US" sz="1800" b="1" dirty="0" smtClean="0"/>
              <a:t>Afferent Nerve Fiber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conveys (carries) nerve impulses (signals) from the periphery to the CNS (spinal cord &amp; brain).</a:t>
            </a:r>
          </a:p>
          <a:p>
            <a:pPr lvl="1" algn="just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Example:</a:t>
            </a:r>
          </a:p>
          <a:p>
            <a:pPr marL="714960" lvl="2" indent="-156600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600" dirty="0" smtClean="0"/>
              <a:t>Ia afferents of skeletal muscle spindles carry impulses to the spinal cord.</a:t>
            </a:r>
          </a:p>
          <a:p>
            <a:pPr lvl="2" algn="just">
              <a:spcBef>
                <a:spcPts val="0"/>
              </a:spcBef>
            </a:pPr>
            <a:endParaRPr lang="en-US" sz="1400" dirty="0" smtClean="0"/>
          </a:p>
          <a:p>
            <a:pPr algn="just">
              <a:spcBef>
                <a:spcPts val="0"/>
              </a:spcBef>
            </a:pPr>
            <a:r>
              <a:rPr lang="en-US" sz="1800" b="1" dirty="0" smtClean="0"/>
              <a:t>Efferent Nerve Fiber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conveys nerve impulses from the CNS to the periphery.</a:t>
            </a:r>
          </a:p>
          <a:p>
            <a:pPr lvl="1" algn="just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Example:</a:t>
            </a:r>
          </a:p>
          <a:p>
            <a:pPr marL="714960" lvl="2" indent="-156600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600" dirty="0" smtClean="0"/>
              <a:t>The nerve fibres of an alpha motor neuron carry impulses from the CNS to their skeletal muscle fibres.</a:t>
            </a:r>
          </a:p>
          <a:p>
            <a:pPr lvl="2" algn="just">
              <a:spcBef>
                <a:spcPts val="0"/>
              </a:spcBef>
            </a:pPr>
            <a:endParaRPr lang="en-US" sz="1400" dirty="0" smtClean="0"/>
          </a:p>
          <a:p>
            <a:pPr algn="just">
              <a:spcBef>
                <a:spcPts val="0"/>
              </a:spcBef>
            </a:pPr>
            <a:r>
              <a:rPr lang="en-US" sz="1800" b="1" dirty="0" smtClean="0"/>
              <a:t>Agonist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a muscle whose contraction opposes the action of another muscle, its antagonist, which relaxes at the same time.</a:t>
            </a:r>
          </a:p>
          <a:p>
            <a:pPr lvl="1" algn="just">
              <a:spcBef>
                <a:spcPts val="0"/>
              </a:spcBef>
            </a:pPr>
            <a:r>
              <a:rPr lang="en-US" sz="1600" b="1" dirty="0" smtClean="0">
                <a:solidFill>
                  <a:schemeClr val="tx1"/>
                </a:solidFill>
              </a:rPr>
              <a:t>Example: </a:t>
            </a:r>
          </a:p>
          <a:p>
            <a:pPr marL="714960" lvl="2" indent="-156600" algn="just">
              <a:spcBef>
                <a:spcPts val="0"/>
              </a:spcBef>
              <a:buSzPct val="100000"/>
              <a:buFont typeface="Wingdings" pitchFamily="2" charset="2"/>
              <a:buChar char="§"/>
            </a:pPr>
            <a:r>
              <a:rPr lang="en-US" sz="1600" dirty="0" smtClean="0"/>
              <a:t>The biceps muscle contracts while its antagonist, the triceps muscle, relaxes.</a:t>
            </a:r>
          </a:p>
          <a:p>
            <a:pPr lvl="1" algn="just">
              <a:spcBef>
                <a:spcPts val="0"/>
              </a:spcBef>
            </a:pPr>
            <a:endParaRPr lang="en-US" sz="1600" b="1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1800" b="1" dirty="0" smtClean="0"/>
              <a:t>Antagonist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a muscle that opposes or resists the action of its agonist.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2637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58B0C-300D-4BAF-B418-608DD4BAC03F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39424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Spindles</a:t>
            </a:r>
            <a:endParaRPr lang="en-US" sz="3600" dirty="0" smtClean="0"/>
          </a:p>
        </p:txBody>
      </p:sp>
      <p:sp>
        <p:nvSpPr>
          <p:cNvPr id="29700" name="Rectangle 3"/>
          <p:cNvSpPr>
            <a:spLocks noGrp="1"/>
          </p:cNvSpPr>
          <p:nvPr>
            <p:ph type="body" idx="4294967295"/>
          </p:nvPr>
        </p:nvSpPr>
        <p:spPr>
          <a:xfrm>
            <a:off x="419100" y="1524000"/>
            <a:ext cx="83058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000" dirty="0" smtClean="0"/>
              <a:t>are composed of miniature specialized muscle fibres called </a:t>
            </a:r>
            <a:r>
              <a:rPr lang="en-US" sz="2000" b="1" dirty="0" smtClean="0"/>
              <a:t>intrafusal fibres</a:t>
            </a:r>
            <a:r>
              <a:rPr lang="en-US" sz="2000" dirty="0" smtClean="0"/>
              <a:t>:</a:t>
            </a:r>
          </a:p>
          <a:p>
            <a:pPr lvl="1" algn="just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the intrafusal muscle fibres run parallel to the skeletal muscle fibres.</a:t>
            </a:r>
          </a:p>
          <a:p>
            <a:pPr lvl="1" algn="just">
              <a:spcBef>
                <a:spcPts val="0"/>
              </a:spcBef>
            </a:pPr>
            <a:endParaRPr lang="en-US" sz="18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000" dirty="0" smtClean="0"/>
              <a:t>are located</a:t>
            </a:r>
            <a:r>
              <a:rPr lang="en-US" sz="2000" b="1" dirty="0" smtClean="0"/>
              <a:t> in parallel</a:t>
            </a:r>
            <a:r>
              <a:rPr lang="en-US" sz="2000" dirty="0" smtClean="0"/>
              <a:t> with skeletal muscle fibres.</a:t>
            </a:r>
          </a:p>
          <a:p>
            <a:pPr algn="just">
              <a:spcBef>
                <a:spcPts val="0"/>
              </a:spcBef>
            </a:pPr>
            <a:endParaRPr lang="en-US" sz="2000" b="1" dirty="0" smtClean="0"/>
          </a:p>
          <a:p>
            <a:pPr algn="just">
              <a:spcBef>
                <a:spcPts val="0"/>
              </a:spcBef>
            </a:pPr>
            <a:r>
              <a:rPr lang="en-US" sz="2000" dirty="0" smtClean="0"/>
              <a:t>are sensitive to both the </a:t>
            </a:r>
            <a:r>
              <a:rPr lang="en-US" sz="2000" b="1" dirty="0" smtClean="0"/>
              <a:t>amount &amp; rate </a:t>
            </a:r>
            <a:r>
              <a:rPr lang="en-US" sz="2000" dirty="0" smtClean="0"/>
              <a:t>of the change in skeletal muscle length.</a:t>
            </a:r>
          </a:p>
          <a:p>
            <a:pPr algn="just">
              <a:spcBef>
                <a:spcPts val="0"/>
              </a:spcBef>
            </a:pPr>
            <a:endParaRPr lang="en-US" sz="2000" dirty="0" smtClean="0"/>
          </a:p>
          <a:p>
            <a:pPr algn="just">
              <a:spcBef>
                <a:spcPts val="0"/>
              </a:spcBef>
            </a:pPr>
            <a:r>
              <a:rPr lang="en-US" sz="2000" dirty="0" smtClean="0"/>
              <a:t>provide information about the </a:t>
            </a:r>
            <a:r>
              <a:rPr lang="en-US" sz="2000" b="1" dirty="0" smtClean="0"/>
              <a:t>length</a:t>
            </a:r>
            <a:r>
              <a:rPr lang="en-US" sz="2000" dirty="0" smtClean="0"/>
              <a:t> of skeletal muscle.</a:t>
            </a:r>
          </a:p>
          <a:p>
            <a:pPr algn="just">
              <a:spcBef>
                <a:spcPts val="0"/>
              </a:spcBef>
            </a:pPr>
            <a:endParaRPr lang="en-US" sz="2000" dirty="0" smtClean="0"/>
          </a:p>
          <a:p>
            <a:pPr algn="just">
              <a:spcBef>
                <a:spcPts val="0"/>
              </a:spcBef>
            </a:pPr>
            <a:r>
              <a:rPr lang="en-US" sz="2000" b="1" dirty="0" smtClean="0"/>
              <a:t>control</a:t>
            </a:r>
            <a:r>
              <a:rPr lang="en-US" sz="2000" dirty="0" smtClean="0"/>
              <a:t> the length of skeletal muscle.</a:t>
            </a:r>
          </a:p>
          <a:p>
            <a:pPr algn="just">
              <a:spcBef>
                <a:spcPts val="0"/>
              </a:spcBef>
            </a:pPr>
            <a:endParaRPr lang="en-US" sz="2000" dirty="0" smtClean="0"/>
          </a:p>
          <a:p>
            <a:pPr algn="just">
              <a:spcBef>
                <a:spcPts val="0"/>
              </a:spcBef>
            </a:pPr>
            <a:r>
              <a:rPr lang="en-US" sz="2000" dirty="0" smtClean="0"/>
              <a:t>when stimulated, initiate the </a:t>
            </a:r>
            <a:r>
              <a:rPr lang="en-US" sz="2000" b="1" dirty="0" smtClean="0"/>
              <a:t>Stretch Reflex</a:t>
            </a:r>
            <a:r>
              <a:rPr lang="en-US" sz="2000" dirty="0" smtClean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E06190-CDEA-4F81-A8F4-6B85BE038B29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39526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Stretch Reflex &amp; </a:t>
            </a: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Muscle </a:t>
            </a: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Spindles</a:t>
            </a:r>
            <a:endParaRPr lang="en-US" sz="3600" dirty="0" smtClean="0"/>
          </a:p>
        </p:txBody>
      </p:sp>
      <p:pic>
        <p:nvPicPr>
          <p:cNvPr id="395268" name="Picture 4" descr="~AUT0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828800"/>
            <a:ext cx="7023100" cy="4495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5270" name="Rectangle 6"/>
          <p:cNvSpPr>
            <a:spLocks noChangeArrowheads="1"/>
          </p:cNvSpPr>
          <p:nvPr/>
        </p:nvSpPr>
        <p:spPr bwMode="auto">
          <a:xfrm>
            <a:off x="704088" y="1492250"/>
            <a:ext cx="8229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 dirty="0">
                <a:latin typeface="Arial" charset="0"/>
              </a:rPr>
              <a:t>Relieves the stretching of muscle &amp; prevents muscle damage from overstretching.</a:t>
            </a:r>
            <a:endParaRPr lang="en-US" sz="1600" b="1" dirty="0">
              <a:latin typeface="Arial" charset="0"/>
            </a:endParaRPr>
          </a:p>
        </p:txBody>
      </p:sp>
      <p:sp>
        <p:nvSpPr>
          <p:cNvPr id="395276" name="Oval 12"/>
          <p:cNvSpPr>
            <a:spLocks noChangeArrowheads="1"/>
          </p:cNvSpPr>
          <p:nvPr/>
        </p:nvSpPr>
        <p:spPr bwMode="auto">
          <a:xfrm>
            <a:off x="1295400" y="4648200"/>
            <a:ext cx="304800" cy="228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rgbClr val="990000"/>
                </a:solidFill>
                <a:latin typeface="Arial" charset="0"/>
              </a:rPr>
              <a:t>1</a:t>
            </a:r>
          </a:p>
        </p:txBody>
      </p:sp>
      <p:sp>
        <p:nvSpPr>
          <p:cNvPr id="395277" name="Oval 13"/>
          <p:cNvSpPr>
            <a:spLocks noChangeArrowheads="1"/>
          </p:cNvSpPr>
          <p:nvPr/>
        </p:nvSpPr>
        <p:spPr bwMode="auto">
          <a:xfrm>
            <a:off x="1295400" y="3352800"/>
            <a:ext cx="304800" cy="228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rgbClr val="990000"/>
                </a:solidFill>
                <a:latin typeface="Arial" charset="0"/>
              </a:rPr>
              <a:t>2</a:t>
            </a:r>
          </a:p>
        </p:txBody>
      </p:sp>
      <p:sp>
        <p:nvSpPr>
          <p:cNvPr id="395278" name="Oval 14"/>
          <p:cNvSpPr>
            <a:spLocks noChangeArrowheads="1"/>
          </p:cNvSpPr>
          <p:nvPr/>
        </p:nvSpPr>
        <p:spPr bwMode="auto">
          <a:xfrm>
            <a:off x="1371600" y="2362200"/>
            <a:ext cx="304800" cy="228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rgbClr val="990000"/>
                </a:solidFill>
                <a:latin typeface="Arial" charset="0"/>
              </a:rPr>
              <a:t>3</a:t>
            </a:r>
          </a:p>
        </p:txBody>
      </p:sp>
      <p:sp>
        <p:nvSpPr>
          <p:cNvPr id="395279" name="Oval 15"/>
          <p:cNvSpPr>
            <a:spLocks noChangeArrowheads="1"/>
          </p:cNvSpPr>
          <p:nvPr/>
        </p:nvSpPr>
        <p:spPr bwMode="auto">
          <a:xfrm>
            <a:off x="3276600" y="3429000"/>
            <a:ext cx="304800" cy="228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rgbClr val="990000"/>
                </a:solidFill>
                <a:latin typeface="Arial" charset="0"/>
              </a:rPr>
              <a:t>4</a:t>
            </a:r>
          </a:p>
        </p:txBody>
      </p:sp>
      <p:sp>
        <p:nvSpPr>
          <p:cNvPr id="395280" name="Oval 16"/>
          <p:cNvSpPr>
            <a:spLocks noChangeArrowheads="1"/>
          </p:cNvSpPr>
          <p:nvPr/>
        </p:nvSpPr>
        <p:spPr bwMode="auto">
          <a:xfrm>
            <a:off x="2057400" y="5943600"/>
            <a:ext cx="304800" cy="228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b="1" dirty="0">
                <a:solidFill>
                  <a:srgbClr val="990000"/>
                </a:solidFill>
                <a:latin typeface="Arial" charset="0"/>
              </a:rPr>
              <a:t>5</a:t>
            </a:r>
          </a:p>
        </p:txBody>
      </p:sp>
      <p:sp>
        <p:nvSpPr>
          <p:cNvPr id="395281" name="Line 17"/>
          <p:cNvSpPr>
            <a:spLocks noChangeShapeType="1"/>
          </p:cNvSpPr>
          <p:nvPr/>
        </p:nvSpPr>
        <p:spPr bwMode="auto">
          <a:xfrm flipH="1" flipV="1">
            <a:off x="2133600" y="5410200"/>
            <a:ext cx="76200" cy="457200"/>
          </a:xfrm>
          <a:prstGeom prst="line">
            <a:avLst/>
          </a:prstGeom>
          <a:noFill/>
          <a:ln w="28575">
            <a:solidFill>
              <a:srgbClr val="99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5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95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5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5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5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5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5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5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5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5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5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5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5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5270" grpId="0"/>
      <p:bldP spid="395276" grpId="0" animBg="1"/>
      <p:bldP spid="395277" grpId="0" animBg="1"/>
      <p:bldP spid="395278" grpId="0" animBg="1"/>
      <p:bldP spid="395279" grpId="0" animBg="1"/>
      <p:bldP spid="395280" grpId="0" animBg="1"/>
      <p:bldP spid="39528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952F72-34A2-48F5-B7DB-7BEC7497844D}" type="slidenum">
              <a:rPr lang="en-US"/>
              <a:pPr>
                <a:defRPr/>
              </a:pPr>
              <a:t>24</a:t>
            </a:fld>
            <a:endParaRPr lang="en-US" dirty="0"/>
          </a:p>
        </p:txBody>
      </p:sp>
      <p:sp>
        <p:nvSpPr>
          <p:cNvPr id="39629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Stretch Reflex &amp; Muscle Spindles</a:t>
            </a:r>
            <a:endParaRPr lang="en-US" sz="3600" dirty="0" smtClean="0"/>
          </a:p>
        </p:txBody>
      </p:sp>
      <p:sp>
        <p:nvSpPr>
          <p:cNvPr id="396291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524000"/>
            <a:ext cx="83058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1800" b="1" dirty="0" smtClean="0"/>
              <a:t>When a muscle is stretched (lengthened),</a:t>
            </a:r>
            <a:r>
              <a:rPr lang="en-US" sz="18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b="1" dirty="0" smtClean="0">
                <a:solidFill>
                  <a:schemeClr val="tx1"/>
                </a:solidFill>
              </a:rPr>
              <a:t>muscle spindles</a:t>
            </a:r>
            <a:r>
              <a:rPr lang="en-US" sz="1600" dirty="0" smtClean="0">
                <a:solidFill>
                  <a:schemeClr val="tx1"/>
                </a:solidFill>
              </a:rPr>
              <a:t> are stimulated &amp; send an </a:t>
            </a:r>
            <a:r>
              <a:rPr lang="en-US" sz="1600" b="1" dirty="0" smtClean="0">
                <a:solidFill>
                  <a:schemeClr val="tx1"/>
                </a:solidFill>
              </a:rPr>
              <a:t>electrical signal</a:t>
            </a:r>
            <a:r>
              <a:rPr lang="en-US" sz="1600" dirty="0" smtClean="0">
                <a:solidFill>
                  <a:schemeClr val="tx1"/>
                </a:solidFill>
              </a:rPr>
              <a:t> to the spinal cord through their afferent nerve fibres, called the </a:t>
            </a:r>
            <a:r>
              <a:rPr lang="en-US" sz="1600" b="1" dirty="0" smtClean="0">
                <a:solidFill>
                  <a:schemeClr val="tx1"/>
                </a:solidFill>
              </a:rPr>
              <a:t>Ia afferent nerve fibres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The electrical signal arriving in the spinal cord is transformed into a chemical signal that is eventually converted back into an electrical signal that is sent to the same muscle by way of the </a:t>
            </a:r>
            <a:r>
              <a:rPr lang="en-US" sz="1600" b="1" dirty="0" smtClean="0">
                <a:solidFill>
                  <a:schemeClr val="tx1"/>
                </a:solidFill>
              </a:rPr>
              <a:t>alpha motor neuron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b="1" dirty="0" smtClean="0">
                <a:solidFill>
                  <a:schemeClr val="tx1"/>
                </a:solidFill>
              </a:rPr>
              <a:t>electrical signal</a:t>
            </a:r>
            <a:r>
              <a:rPr lang="en-US" sz="1600" dirty="0" smtClean="0">
                <a:solidFill>
                  <a:schemeClr val="tx1"/>
                </a:solidFill>
              </a:rPr>
              <a:t> that travels down the alpha motor neuron </a:t>
            </a:r>
            <a:r>
              <a:rPr lang="en-US" sz="1600" b="1" dirty="0" smtClean="0">
                <a:solidFill>
                  <a:schemeClr val="tx1"/>
                </a:solidFill>
              </a:rPr>
              <a:t>triggers</a:t>
            </a:r>
            <a:r>
              <a:rPr lang="en-US" sz="1600" dirty="0" smtClean="0">
                <a:solidFill>
                  <a:schemeClr val="tx1"/>
                </a:solidFill>
              </a:rPr>
              <a:t> a </a:t>
            </a:r>
            <a:r>
              <a:rPr lang="en-US" sz="1600" b="1" dirty="0" smtClean="0">
                <a:solidFill>
                  <a:schemeClr val="tx1"/>
                </a:solidFill>
              </a:rPr>
              <a:t>concentric muscle contraction</a:t>
            </a:r>
            <a:r>
              <a:rPr lang="en-US" sz="1600" dirty="0" smtClean="0">
                <a:solidFill>
                  <a:schemeClr val="tx1"/>
                </a:solidFill>
              </a:rPr>
              <a:t> that resists the change in muscle length. </a:t>
            </a:r>
          </a:p>
          <a:p>
            <a:pPr lvl="1" algn="just">
              <a:spcBef>
                <a:spcPts val="0"/>
              </a:spcBef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While one muscle, the </a:t>
            </a:r>
            <a:r>
              <a:rPr lang="en-US" sz="1600" b="1" dirty="0" smtClean="0">
                <a:solidFill>
                  <a:schemeClr val="tx1"/>
                </a:solidFill>
              </a:rPr>
              <a:t>agonist</a:t>
            </a:r>
            <a:r>
              <a:rPr lang="en-US" sz="1600" dirty="0" smtClean="0">
                <a:solidFill>
                  <a:schemeClr val="tx1"/>
                </a:solidFill>
              </a:rPr>
              <a:t>, is being activated, the opposing muscle, the </a:t>
            </a:r>
            <a:r>
              <a:rPr lang="en-US" sz="1600" b="1" dirty="0" smtClean="0">
                <a:solidFill>
                  <a:schemeClr val="tx1"/>
                </a:solidFill>
              </a:rPr>
              <a:t>antagonist</a:t>
            </a:r>
            <a:r>
              <a:rPr lang="en-US" sz="1600" dirty="0" smtClean="0">
                <a:solidFill>
                  <a:schemeClr val="tx1"/>
                </a:solidFill>
              </a:rPr>
              <a:t>, is relaxing, which further facilitates the contraction of the muscle that was being stretched.</a:t>
            </a:r>
          </a:p>
          <a:p>
            <a:pPr lvl="1" algn="just">
              <a:spcBef>
                <a:spcPts val="0"/>
              </a:spcBef>
            </a:pPr>
            <a:endParaRPr lang="en-US" sz="16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1800" b="1" dirty="0" smtClean="0"/>
              <a:t>Example</a:t>
            </a:r>
          </a:p>
          <a:p>
            <a:pPr lvl="1" algn="just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A </a:t>
            </a:r>
            <a:r>
              <a:rPr lang="en-US" sz="1600" b="1" dirty="0" smtClean="0">
                <a:solidFill>
                  <a:schemeClr val="tx1"/>
                </a:solidFill>
              </a:rPr>
              <a:t>rapid stretching</a:t>
            </a:r>
            <a:r>
              <a:rPr lang="en-US" sz="1600" dirty="0" smtClean="0">
                <a:solidFill>
                  <a:schemeClr val="tx1"/>
                </a:solidFill>
              </a:rPr>
              <a:t> of the </a:t>
            </a:r>
            <a:r>
              <a:rPr lang="en-US" sz="1600" b="1" dirty="0" smtClean="0">
                <a:solidFill>
                  <a:schemeClr val="tx1"/>
                </a:solidFill>
              </a:rPr>
              <a:t>biceps brachii (agonist) muscle</a:t>
            </a:r>
            <a:r>
              <a:rPr lang="en-US" sz="1600" dirty="0" smtClean="0">
                <a:solidFill>
                  <a:schemeClr val="tx1"/>
                </a:solidFill>
              </a:rPr>
              <a:t> will result in a </a:t>
            </a:r>
            <a:r>
              <a:rPr lang="en-US" sz="1600" b="1" dirty="0" smtClean="0">
                <a:solidFill>
                  <a:schemeClr val="tx1"/>
                </a:solidFill>
              </a:rPr>
              <a:t>concentric muscle action (shortening)</a:t>
            </a:r>
            <a:r>
              <a:rPr lang="en-US" sz="1600" dirty="0" smtClean="0">
                <a:solidFill>
                  <a:schemeClr val="tx1"/>
                </a:solidFill>
              </a:rPr>
              <a:t> in the biceps brachii muscle &amp; </a:t>
            </a:r>
            <a:r>
              <a:rPr lang="en-US" sz="1600" b="1" dirty="0" smtClean="0">
                <a:solidFill>
                  <a:schemeClr val="tx1"/>
                </a:solidFill>
              </a:rPr>
              <a:t>relaxation</a:t>
            </a:r>
            <a:r>
              <a:rPr lang="en-US" sz="1600" dirty="0" smtClean="0">
                <a:solidFill>
                  <a:schemeClr val="tx1"/>
                </a:solidFill>
              </a:rPr>
              <a:t> in the </a:t>
            </a:r>
            <a:r>
              <a:rPr lang="en-US" sz="1600" b="1" dirty="0" smtClean="0">
                <a:solidFill>
                  <a:schemeClr val="tx1"/>
                </a:solidFill>
              </a:rPr>
              <a:t>triceps brachii (antagonist) muscle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62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290" grpId="0" autoUpdateAnimBg="0"/>
      <p:bldP spid="396291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1C323-009D-428A-B7E1-2AB0ABD09ACA}" type="slidenum">
              <a:rPr lang="en-US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39731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Golgi Tendon Organs</a:t>
            </a:r>
            <a:endParaRPr lang="en-US" sz="3600" dirty="0" smtClean="0"/>
          </a:p>
        </p:txBody>
      </p:sp>
      <p:sp>
        <p:nvSpPr>
          <p:cNvPr id="32772" name="Rectangle 3"/>
          <p:cNvSpPr>
            <a:spLocks noGrp="1"/>
          </p:cNvSpPr>
          <p:nvPr>
            <p:ph type="body" idx="4294967295"/>
          </p:nvPr>
        </p:nvSpPr>
        <p:spPr>
          <a:xfrm>
            <a:off x="342900" y="1600200"/>
            <a:ext cx="8458200" cy="4724400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0"/>
              </a:spcBef>
            </a:pPr>
            <a:r>
              <a:rPr lang="en-US" sz="2400" dirty="0" smtClean="0"/>
              <a:t>are located </a:t>
            </a:r>
            <a:r>
              <a:rPr lang="en-US" sz="2400" b="1" dirty="0" smtClean="0"/>
              <a:t>in series</a:t>
            </a:r>
            <a:r>
              <a:rPr lang="en-US" sz="2400" dirty="0" smtClean="0"/>
              <a:t> with skeletal muscle fibres.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dirty="0" smtClean="0"/>
              <a:t>are activated by </a:t>
            </a:r>
            <a:r>
              <a:rPr lang="en-US" sz="2400" b="1" dirty="0" smtClean="0"/>
              <a:t>muscular contractions</a:t>
            </a:r>
            <a:r>
              <a:rPr lang="en-US" sz="2400" dirty="0" smtClean="0"/>
              <a:t> that stretch the tendons. 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dirty="0" smtClean="0"/>
              <a:t>monitor all degrees of </a:t>
            </a:r>
            <a:r>
              <a:rPr lang="en-US" sz="2400" b="1" dirty="0" smtClean="0"/>
              <a:t>muscle tension</a:t>
            </a:r>
            <a:r>
              <a:rPr lang="en-US" sz="2400" dirty="0" smtClean="0"/>
              <a:t>, but they are most sensitive to tension forces generated by muscle contraction.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dirty="0" smtClean="0"/>
              <a:t>provide information about the </a:t>
            </a:r>
            <a:r>
              <a:rPr lang="en-US" sz="2400" b="1" dirty="0" smtClean="0"/>
              <a:t>tension</a:t>
            </a:r>
            <a:r>
              <a:rPr lang="en-US" sz="2400" dirty="0" smtClean="0"/>
              <a:t> in skeletal muscle.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dirty="0" smtClean="0"/>
              <a:t>when stimulated, initiate the </a:t>
            </a:r>
            <a:r>
              <a:rPr lang="en-US" sz="2400" b="1" dirty="0" smtClean="0"/>
              <a:t>Inverse Stretch Reflex</a:t>
            </a:r>
            <a:r>
              <a:rPr lang="en-US" sz="2400" dirty="0" smtClean="0"/>
              <a:t>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also called the </a:t>
            </a:r>
            <a:r>
              <a:rPr lang="en-US" sz="2000" b="1" dirty="0" smtClean="0">
                <a:solidFill>
                  <a:schemeClr val="tx1"/>
                </a:solidFill>
              </a:rPr>
              <a:t>Inverse Myotatic Reflex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0C0A29-BCDB-43B0-B356-37054A6DE3DF}" type="slidenum">
              <a:rPr lang="en-US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40550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Golgi Tendon Organs</a:t>
            </a:r>
            <a:endParaRPr lang="en-US" sz="3600" dirty="0" smtClean="0"/>
          </a:p>
        </p:txBody>
      </p:sp>
      <p:sp>
        <p:nvSpPr>
          <p:cNvPr id="33796" name="Rectangle 3"/>
          <p:cNvSpPr>
            <a:spLocks noGrp="1"/>
          </p:cNvSpPr>
          <p:nvPr>
            <p:ph type="body" sz="half" idx="4294967295"/>
          </p:nvPr>
        </p:nvSpPr>
        <p:spPr>
          <a:xfrm>
            <a:off x="3810000" y="1676400"/>
            <a:ext cx="4953000" cy="41148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dirty="0" smtClean="0"/>
              <a:t>are composed of </a:t>
            </a:r>
            <a:r>
              <a:rPr lang="en-US" sz="2400" b="1" dirty="0" smtClean="0"/>
              <a:t>small bundles of tendon fibres</a:t>
            </a:r>
            <a:r>
              <a:rPr lang="en-US" sz="2400" dirty="0" smtClean="0"/>
              <a:t> enclosed in a </a:t>
            </a:r>
            <a:r>
              <a:rPr lang="en-US" sz="2400" b="1" dirty="0" smtClean="0"/>
              <a:t>layered capsule</a:t>
            </a:r>
            <a:r>
              <a:rPr lang="en-US" sz="2400" dirty="0" smtClean="0"/>
              <a:t> with dendrites (fine branches of neurons) coiling between &amp; around the fibres.</a:t>
            </a:r>
          </a:p>
          <a:p>
            <a:pPr algn="just">
              <a:spcBef>
                <a:spcPts val="0"/>
              </a:spcBef>
            </a:pPr>
            <a:endParaRPr lang="en-US" sz="2500" dirty="0" smtClean="0"/>
          </a:p>
        </p:txBody>
      </p: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47800"/>
            <a:ext cx="3429000" cy="4876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798" name="Text Box 5"/>
          <p:cNvSpPr txBox="1">
            <a:spLocks noChangeArrowheads="1"/>
          </p:cNvSpPr>
          <p:nvPr/>
        </p:nvSpPr>
        <p:spPr bwMode="auto">
          <a:xfrm>
            <a:off x="3810000" y="5943600"/>
            <a:ext cx="438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latin typeface="Arial" charset="0"/>
              </a:rPr>
              <a:t>(Source: Purves et al., Neuroscience, 2nd Ed., 2001.)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9CDC95-C2B7-4B1D-9299-666821C2BB2A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39833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Inverse Stretch Reflex &amp; Golgi Tendon Organs</a:t>
            </a:r>
          </a:p>
        </p:txBody>
      </p:sp>
      <p:sp>
        <p:nvSpPr>
          <p:cNvPr id="34820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495800" y="1524000"/>
            <a:ext cx="43434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Inverse Stretch Reflex</a:t>
            </a:r>
          </a:p>
          <a:p>
            <a:pPr lvl="1" algn="just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protects muscles &amp; their corresponding muscles from the damage that could result from </a:t>
            </a:r>
            <a:r>
              <a:rPr lang="en-US" b="1" dirty="0" smtClean="0">
                <a:solidFill>
                  <a:schemeClr val="tx1"/>
                </a:solidFill>
              </a:rPr>
              <a:t>excessive tension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4821" name="Picture 3" descr="311703_E3848.tif"/>
          <p:cNvPicPr>
            <a:picLocks noChangeAspect="1"/>
          </p:cNvPicPr>
          <p:nvPr/>
        </p:nvPicPr>
        <p:blipFill>
          <a:blip r:embed="rId2" cstate="print"/>
          <a:srcRect t="2116"/>
          <a:stretch>
            <a:fillRect/>
          </a:stretch>
        </p:blipFill>
        <p:spPr bwMode="auto">
          <a:xfrm>
            <a:off x="381000" y="1524000"/>
            <a:ext cx="3716338" cy="45259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2D3355-5CB3-4FC3-8DC9-8A9ED6F5A159}" type="slidenum">
              <a:rPr lang="en-US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39936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Inverse Stretch Reflex &amp; Golgi Tendon Organs</a:t>
            </a:r>
          </a:p>
        </p:txBody>
      </p:sp>
      <p:sp>
        <p:nvSpPr>
          <p:cNvPr id="399363" name="Rectangle 3"/>
          <p:cNvSpPr>
            <a:spLocks noGrp="1"/>
          </p:cNvSpPr>
          <p:nvPr>
            <p:ph type="body" idx="4294967295"/>
          </p:nvPr>
        </p:nvSpPr>
        <p:spPr>
          <a:xfrm>
            <a:off x="419100" y="1676400"/>
            <a:ext cx="8305800" cy="464820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sz="1800" b="1" dirty="0" smtClean="0"/>
              <a:t>When a muscle performs a concentric muscle action (shortens),</a:t>
            </a:r>
            <a:r>
              <a:rPr lang="en-US" sz="1800" dirty="0" smtClean="0"/>
              <a:t> </a:t>
            </a:r>
          </a:p>
          <a:p>
            <a:pPr lvl="1" algn="just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b="1" dirty="0" smtClean="0">
                <a:solidFill>
                  <a:schemeClr val="tx1"/>
                </a:solidFill>
              </a:rPr>
              <a:t>Golgi tendon organs</a:t>
            </a:r>
            <a:r>
              <a:rPr lang="en-US" sz="1600" dirty="0" smtClean="0">
                <a:solidFill>
                  <a:schemeClr val="tx1"/>
                </a:solidFill>
              </a:rPr>
              <a:t> are stimulated &amp; send an </a:t>
            </a:r>
            <a:r>
              <a:rPr lang="en-US" sz="1600" b="1" dirty="0" smtClean="0">
                <a:solidFill>
                  <a:schemeClr val="tx1"/>
                </a:solidFill>
              </a:rPr>
              <a:t>electrical signal</a:t>
            </a:r>
            <a:r>
              <a:rPr lang="en-US" sz="1600" dirty="0" smtClean="0">
                <a:solidFill>
                  <a:schemeClr val="tx1"/>
                </a:solidFill>
              </a:rPr>
              <a:t> to the spinal cord through their </a:t>
            </a:r>
            <a:r>
              <a:rPr lang="en-US" sz="1600" b="1" dirty="0" smtClean="0">
                <a:solidFill>
                  <a:schemeClr val="tx1"/>
                </a:solidFill>
              </a:rPr>
              <a:t>afferent nerve fibres</a:t>
            </a:r>
            <a:r>
              <a:rPr lang="en-US" sz="1600" dirty="0" smtClean="0">
                <a:solidFill>
                  <a:schemeClr val="tx1"/>
                </a:solidFill>
              </a:rPr>
              <a:t>, called the </a:t>
            </a:r>
            <a:r>
              <a:rPr lang="en-US" sz="1600" b="1" dirty="0" smtClean="0">
                <a:solidFill>
                  <a:schemeClr val="tx1"/>
                </a:solidFill>
              </a:rPr>
              <a:t>Ib afferent nerve fibres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lnSpc>
                <a:spcPct val="80000"/>
              </a:lnSpc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The electrical signal arriving in the spinal cord is transformed into a chemical signal that activates an </a:t>
            </a:r>
            <a:r>
              <a:rPr lang="en-US" sz="1600" b="1" dirty="0" smtClean="0">
                <a:solidFill>
                  <a:schemeClr val="tx1"/>
                </a:solidFill>
              </a:rPr>
              <a:t>inhibitory interneuron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None/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b="1" dirty="0" smtClean="0">
                <a:solidFill>
                  <a:schemeClr val="tx1"/>
                </a:solidFill>
              </a:rPr>
              <a:t>electrical signal</a:t>
            </a:r>
            <a:r>
              <a:rPr lang="en-US" sz="1600" dirty="0" smtClean="0">
                <a:solidFill>
                  <a:schemeClr val="tx1"/>
                </a:solidFill>
              </a:rPr>
              <a:t> from the </a:t>
            </a:r>
            <a:r>
              <a:rPr lang="en-US" sz="1600" b="1" dirty="0" smtClean="0">
                <a:solidFill>
                  <a:schemeClr val="tx1"/>
                </a:solidFill>
              </a:rPr>
              <a:t>inhibitory interneuron</a:t>
            </a:r>
            <a:r>
              <a:rPr lang="en-US" sz="1600" dirty="0" smtClean="0">
                <a:solidFill>
                  <a:schemeClr val="tx1"/>
                </a:solidFill>
              </a:rPr>
              <a:t> results in the release of another chemical signal that inhibits the </a:t>
            </a:r>
            <a:r>
              <a:rPr lang="en-US" sz="1600" b="1" dirty="0" smtClean="0">
                <a:solidFill>
                  <a:schemeClr val="tx1"/>
                </a:solidFill>
              </a:rPr>
              <a:t>efferent nerve cell</a:t>
            </a:r>
            <a:r>
              <a:rPr lang="en-US" sz="1600" dirty="0" smtClean="0">
                <a:solidFill>
                  <a:schemeClr val="tx1"/>
                </a:solidFill>
              </a:rPr>
              <a:t>, the </a:t>
            </a:r>
            <a:r>
              <a:rPr lang="en-US" sz="1600" b="1" dirty="0" smtClean="0">
                <a:solidFill>
                  <a:schemeClr val="tx1"/>
                </a:solidFill>
              </a:rPr>
              <a:t>alpha motor neuron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lnSpc>
                <a:spcPct val="80000"/>
              </a:lnSpc>
            </a:pPr>
            <a:endParaRPr lang="en-US" sz="1600" dirty="0" smtClean="0">
              <a:solidFill>
                <a:schemeClr val="tx1"/>
              </a:solidFill>
            </a:endParaRPr>
          </a:p>
          <a:p>
            <a:pPr lvl="1" algn="just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As a consequence, the muscle that was experiencing the increase in muscle tension will </a:t>
            </a:r>
            <a:r>
              <a:rPr lang="en-US" sz="1600" b="1" dirty="0" smtClean="0">
                <a:solidFill>
                  <a:schemeClr val="tx1"/>
                </a:solidFill>
              </a:rPr>
              <a:t>relax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lnSpc>
                <a:spcPct val="80000"/>
              </a:lnSpc>
            </a:pPr>
            <a:endParaRPr lang="en-US" sz="1600" dirty="0" smtClean="0">
              <a:solidFill>
                <a:schemeClr val="tx1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en-US" sz="1800" b="1" dirty="0" smtClean="0"/>
              <a:t>Example</a:t>
            </a:r>
          </a:p>
          <a:p>
            <a:pPr lvl="1" algn="just">
              <a:lnSpc>
                <a:spcPct val="8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b="1" dirty="0" smtClean="0">
                <a:solidFill>
                  <a:schemeClr val="tx1"/>
                </a:solidFill>
              </a:rPr>
              <a:t>biceps brachii muscle </a:t>
            </a:r>
            <a:r>
              <a:rPr lang="en-US" sz="1600" dirty="0" smtClean="0">
                <a:solidFill>
                  <a:schemeClr val="tx1"/>
                </a:solidFill>
              </a:rPr>
              <a:t>is performing a</a:t>
            </a:r>
            <a:r>
              <a:rPr lang="en-US" sz="1600" b="1" dirty="0" smtClean="0">
                <a:solidFill>
                  <a:schemeClr val="tx1"/>
                </a:solidFill>
              </a:rPr>
              <a:t> concentric muscle action, </a:t>
            </a:r>
            <a:r>
              <a:rPr lang="en-US" sz="1600" dirty="0" smtClean="0">
                <a:solidFill>
                  <a:schemeClr val="tx1"/>
                </a:solidFill>
              </a:rPr>
              <a:t>which activates the Golgi tendon organs</a:t>
            </a:r>
            <a:r>
              <a:rPr lang="en-US" sz="1600" b="1" dirty="0" smtClean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resulting in a</a:t>
            </a:r>
            <a:r>
              <a:rPr lang="en-US" sz="1600" b="1" dirty="0" smtClean="0">
                <a:solidFill>
                  <a:schemeClr val="tx1"/>
                </a:solidFill>
              </a:rPr>
              <a:t> reflexive relaxation </a:t>
            </a:r>
            <a:r>
              <a:rPr lang="en-US" sz="1600" dirty="0" smtClean="0">
                <a:solidFill>
                  <a:schemeClr val="tx1"/>
                </a:solidFill>
              </a:rPr>
              <a:t>in the</a:t>
            </a:r>
            <a:r>
              <a:rPr lang="en-US" sz="1600" b="1" dirty="0" smtClean="0">
                <a:solidFill>
                  <a:schemeClr val="tx1"/>
                </a:solidFill>
              </a:rPr>
              <a:t> biceps brachii muscle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3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62" grpId="0" autoUpdateAnimBg="0"/>
      <p:bldP spid="399363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75248F-F5AB-47EF-848D-877A203DD9EB}" type="slidenum">
              <a:rPr lang="en-US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40141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Functional Comparison of Muscle Spindles &amp; </a:t>
            </a:r>
            <a:b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Golgi Tendon Organs</a:t>
            </a:r>
          </a:p>
        </p:txBody>
      </p:sp>
      <p:pic>
        <p:nvPicPr>
          <p:cNvPr id="3686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407" y="1752600"/>
            <a:ext cx="6045186" cy="4377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6869" name="Text Box 9"/>
          <p:cNvSpPr txBox="1">
            <a:spLocks noChangeArrowheads="1"/>
          </p:cNvSpPr>
          <p:nvPr/>
        </p:nvSpPr>
        <p:spPr bwMode="auto">
          <a:xfrm>
            <a:off x="1524000" y="6096000"/>
            <a:ext cx="37861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>
                <a:latin typeface="Arial" charset="0"/>
              </a:rPr>
              <a:t>(Source: Purves et al., Neuroscience, 2nd Ed., 2001.)</a:t>
            </a:r>
          </a:p>
        </p:txBody>
      </p:sp>
      <p:sp>
        <p:nvSpPr>
          <p:cNvPr id="36870" name="Text Box 10"/>
          <p:cNvSpPr txBox="1">
            <a:spLocks noChangeArrowheads="1"/>
          </p:cNvSpPr>
          <p:nvPr/>
        </p:nvSpPr>
        <p:spPr bwMode="auto">
          <a:xfrm>
            <a:off x="1371600" y="1447800"/>
            <a:ext cx="3527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latin typeface="Arial" charset="0"/>
              </a:rPr>
              <a:t>MUSCLE PASSIVELY STRETCHED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E9B09C-D514-4106-8141-3FFF7D01E285}" type="slidenum">
              <a:rPr lang="en-US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40653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Functional Comparison of Muscle Spindles &amp; </a:t>
            </a:r>
            <a:b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Golgi Tendon Organs</a:t>
            </a: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1" y="1828800"/>
            <a:ext cx="6469776" cy="4309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7893" name="Text Box 6"/>
          <p:cNvSpPr txBox="1">
            <a:spLocks noChangeArrowheads="1"/>
          </p:cNvSpPr>
          <p:nvPr/>
        </p:nvSpPr>
        <p:spPr bwMode="auto">
          <a:xfrm>
            <a:off x="1219200" y="1524000"/>
            <a:ext cx="35734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latin typeface="Arial" charset="0"/>
              </a:rPr>
              <a:t>MUSCLE ACTIVELY CONTRACTED</a:t>
            </a:r>
          </a:p>
        </p:txBody>
      </p:sp>
      <p:sp>
        <p:nvSpPr>
          <p:cNvPr id="37894" name="Text Box 8"/>
          <p:cNvSpPr txBox="1">
            <a:spLocks noChangeArrowheads="1"/>
          </p:cNvSpPr>
          <p:nvPr/>
        </p:nvSpPr>
        <p:spPr bwMode="auto">
          <a:xfrm>
            <a:off x="1219200" y="6096000"/>
            <a:ext cx="37861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>
                <a:latin typeface="Arial" charset="0"/>
              </a:rPr>
              <a:t>(Source: Purves et al., Neuroscience, 2nd Ed., 2001.)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2E201-1C2B-4691-ACEE-0FA701E80C53}" type="slidenum">
              <a:rPr lang="en-US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40755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Summary of the Muscle Spindles &amp; </a:t>
            </a:r>
            <a:b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sz="28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Golgi Tendon Organs</a:t>
            </a:r>
          </a:p>
        </p:txBody>
      </p:sp>
      <p:graphicFrame>
        <p:nvGraphicFramePr>
          <p:cNvPr id="407620" name="Group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459079"/>
              </p:ext>
            </p:extLst>
          </p:nvPr>
        </p:nvGraphicFramePr>
        <p:xfrm>
          <a:off x="266700" y="1600200"/>
          <a:ext cx="8610600" cy="4487863"/>
        </p:xfrm>
        <a:graphic>
          <a:graphicData uri="http://schemas.openxmlformats.org/drawingml/2006/table">
            <a:tbl>
              <a:tblPr/>
              <a:tblGrid>
                <a:gridCol w="2971800"/>
                <a:gridCol w="2667000"/>
                <a:gridCol w="29718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eorgia" pitchFamily="18" charset="0"/>
                        </a:rPr>
                        <a:t>Variable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eorgia" pitchFamily="18" charset="0"/>
                        </a:rPr>
                        <a:t>Muscle Spindles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eorgia" pitchFamily="18" charset="0"/>
                        </a:rPr>
                        <a:t>Golgi Tendon Organs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Location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Belly of the muscle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Myotendinous junction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Location Relative to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the Skeletal Muscle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Fibres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Parallel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Series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Sense, Monitor, or Detect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Muscle length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Muscle tension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Muscle Response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Reflexive muscle action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Reflexive muscle relaxation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Afferent Never Fibre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Ia afferent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Ib afferent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Efferent Nerve Fibre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Alpha motor neuron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Alpha motor neuron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Activated Reflex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Stretch reflex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eorgia" pitchFamily="18" charset="0"/>
                        </a:rPr>
                        <a:t>  Inverse stretch reflex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C3806D-7EE6-4516-8320-88F1F240569C}" type="slidenum">
              <a:rPr lang="en-US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41062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BENEFITS OF FLEXIBILITY</a:t>
            </a:r>
          </a:p>
        </p:txBody>
      </p:sp>
      <p:sp>
        <p:nvSpPr>
          <p:cNvPr id="41988" name="Rectangle 3"/>
          <p:cNvSpPr>
            <a:spLocks noGrp="1"/>
          </p:cNvSpPr>
          <p:nvPr>
            <p:ph type="body" idx="4294967295"/>
          </p:nvPr>
        </p:nvSpPr>
        <p:spPr>
          <a:xfrm>
            <a:off x="419100" y="1628800"/>
            <a:ext cx="8305800" cy="4536504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en-US" sz="2800" b="1" dirty="0"/>
              <a:t>Good Flexibility</a:t>
            </a:r>
          </a:p>
          <a:p>
            <a:pPr lvl="1" algn="just">
              <a:spcBef>
                <a:spcPts val="0"/>
              </a:spcBef>
            </a:pPr>
            <a:r>
              <a:rPr lang="en-US" sz="2400" dirty="0">
                <a:solidFill>
                  <a:schemeClr val="tx1"/>
                </a:solidFill>
              </a:rPr>
              <a:t>provides benefits for the entire musculoskeletal system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800" b="1" dirty="0" smtClean="0"/>
              <a:t>Flexibility Training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tx1"/>
                </a:solidFill>
              </a:rPr>
              <a:t>i</a:t>
            </a:r>
            <a:r>
              <a:rPr lang="en-US" sz="2400" dirty="0" smtClean="0">
                <a:solidFill>
                  <a:schemeClr val="tx1"/>
                </a:solidFill>
              </a:rPr>
              <a:t>ncreases ROM.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en-US" sz="2400" dirty="0" smtClean="0">
                <a:solidFill>
                  <a:schemeClr val="tx1"/>
                </a:solidFill>
              </a:rPr>
              <a:t>ay prevent muscle strains.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tx1"/>
                </a:solidFill>
              </a:rPr>
              <a:t>w</a:t>
            </a:r>
            <a:r>
              <a:rPr lang="en-US" sz="2400" dirty="0" smtClean="0">
                <a:solidFill>
                  <a:schemeClr val="tx1"/>
                </a:solidFill>
              </a:rPr>
              <a:t>ill increase strength &amp; quality of movement.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en-US" sz="2400" dirty="0" smtClean="0">
                <a:solidFill>
                  <a:schemeClr val="tx1"/>
                </a:solidFill>
              </a:rPr>
              <a:t>ight decrease the risk of some injuries.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en-US" sz="2400" dirty="0" smtClean="0">
                <a:solidFill>
                  <a:schemeClr val="tx1"/>
                </a:solidFill>
              </a:rPr>
              <a:t>oes not prevent overuse injuries.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8181" y="6355487"/>
            <a:ext cx="182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5, L02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2DC04A-2DD4-4F7E-9BAB-C46C25AFF8CA}" type="slidenum">
              <a:rPr lang="en-US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41165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BENEFITS OF FLEXIBILITY</a:t>
            </a:r>
          </a:p>
        </p:txBody>
      </p:sp>
      <p:sp>
        <p:nvSpPr>
          <p:cNvPr id="43012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752600"/>
            <a:ext cx="8382000" cy="42672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800" b="1" dirty="0" smtClean="0"/>
              <a:t>Joint Health</a:t>
            </a:r>
          </a:p>
          <a:p>
            <a:pPr>
              <a:spcBef>
                <a:spcPts val="0"/>
              </a:spcBef>
            </a:pPr>
            <a:endParaRPr lang="en-US" sz="2800" b="1" dirty="0" smtClean="0"/>
          </a:p>
          <a:p>
            <a:pPr>
              <a:spcBef>
                <a:spcPts val="0"/>
              </a:spcBef>
            </a:pPr>
            <a:endParaRPr lang="en-US" sz="2800" b="1" dirty="0" smtClean="0"/>
          </a:p>
          <a:p>
            <a:pPr>
              <a:spcBef>
                <a:spcPts val="0"/>
              </a:spcBef>
            </a:pPr>
            <a:r>
              <a:rPr lang="en-US" sz="2800" b="1" dirty="0" smtClean="0"/>
              <a:t>Prevention of Low-Back Pain &amp; Injuries</a:t>
            </a:r>
          </a:p>
          <a:p>
            <a:pPr>
              <a:spcBef>
                <a:spcPts val="0"/>
              </a:spcBef>
            </a:pPr>
            <a:endParaRPr lang="en-US" sz="2800" b="1" dirty="0" smtClean="0"/>
          </a:p>
          <a:p>
            <a:pPr>
              <a:spcBef>
                <a:spcPts val="0"/>
              </a:spcBef>
            </a:pPr>
            <a:endParaRPr lang="en-US" sz="2800" b="1" dirty="0" smtClean="0"/>
          </a:p>
          <a:p>
            <a:pPr>
              <a:spcBef>
                <a:spcPts val="0"/>
              </a:spcBef>
            </a:pPr>
            <a:r>
              <a:rPr lang="en-US" sz="2800" b="1" dirty="0" smtClean="0"/>
              <a:t>Additional Potential Benefits</a:t>
            </a:r>
            <a:endParaRPr lang="en-US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658181" y="6355487"/>
            <a:ext cx="1827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6E90E6-E5CE-4B79-81A0-3FC63A8808F8}" type="slidenum">
              <a:rPr lang="en-US"/>
              <a:pPr>
                <a:defRPr/>
              </a:pPr>
              <a:t>34</a:t>
            </a:fld>
            <a:endParaRPr lang="en-US" dirty="0"/>
          </a:p>
        </p:txBody>
      </p:sp>
      <p:sp>
        <p:nvSpPr>
          <p:cNvPr id="44134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Joint Health</a:t>
            </a:r>
            <a:endParaRPr lang="en-US" sz="3600" dirty="0" smtClean="0"/>
          </a:p>
        </p:txBody>
      </p:sp>
      <p:sp>
        <p:nvSpPr>
          <p:cNvPr id="44036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447800"/>
            <a:ext cx="8305800" cy="48768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Good Flexibility</a:t>
            </a:r>
          </a:p>
          <a:p>
            <a:pPr lvl="1" algn="just">
              <a:spcBef>
                <a:spcPts val="0"/>
              </a:spcBef>
              <a:spcAft>
                <a:spcPts val="18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is essential to good joint health.</a:t>
            </a:r>
          </a:p>
          <a:p>
            <a:pPr lvl="1" algn="just">
              <a:spcBef>
                <a:spcPts val="0"/>
              </a:spcBef>
              <a:spcAft>
                <a:spcPts val="18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prevents </a:t>
            </a:r>
            <a:r>
              <a:rPr lang="en-US" sz="2400" b="1" dirty="0" smtClean="0">
                <a:solidFill>
                  <a:schemeClr val="tx1"/>
                </a:solidFill>
              </a:rPr>
              <a:t>joint deterioration </a:t>
            </a:r>
            <a:r>
              <a:rPr lang="en-US" sz="2400" dirty="0" smtClean="0">
                <a:solidFill>
                  <a:schemeClr val="tx1"/>
                </a:solidFill>
              </a:rPr>
              <a:t>caused by the tightness of soft tissues such as muscles &amp; other tissues.</a:t>
            </a:r>
          </a:p>
          <a:p>
            <a:pPr lvl="1" algn="just">
              <a:spcBef>
                <a:spcPts val="0"/>
              </a:spcBef>
              <a:spcAft>
                <a:spcPts val="18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prevents </a:t>
            </a:r>
            <a:r>
              <a:rPr lang="en-US" sz="2400" b="1" dirty="0" smtClean="0">
                <a:solidFill>
                  <a:schemeClr val="tx1"/>
                </a:solidFill>
              </a:rPr>
              <a:t>abnormalities</a:t>
            </a:r>
            <a:r>
              <a:rPr lang="en-US" sz="2400" dirty="0" smtClean="0">
                <a:solidFill>
                  <a:schemeClr val="tx1"/>
                </a:solidFill>
              </a:rPr>
              <a:t> in </a:t>
            </a:r>
            <a:r>
              <a:rPr lang="en-US" sz="2400" b="1" dirty="0" smtClean="0">
                <a:solidFill>
                  <a:schemeClr val="tx1"/>
                </a:solidFill>
              </a:rPr>
              <a:t>joint lubrication </a:t>
            </a:r>
            <a:r>
              <a:rPr lang="en-US" sz="2400" dirty="0" smtClean="0">
                <a:solidFill>
                  <a:schemeClr val="tx1"/>
                </a:solidFill>
              </a:rPr>
              <a:t>caused by poor joint flexibility.</a:t>
            </a:r>
          </a:p>
          <a:p>
            <a:pPr lvl="1" algn="just">
              <a:spcBef>
                <a:spcPts val="0"/>
              </a:spcBef>
              <a:spcAft>
                <a:spcPts val="1800"/>
              </a:spcAft>
            </a:pPr>
            <a:r>
              <a:rPr lang="en-US" sz="2400" b="1" dirty="0" smtClean="0">
                <a:solidFill>
                  <a:schemeClr val="tx1"/>
                </a:solidFill>
              </a:rPr>
              <a:t>may</a:t>
            </a:r>
            <a:r>
              <a:rPr lang="en-US" sz="2400" dirty="0" smtClean="0">
                <a:solidFill>
                  <a:schemeClr val="tx1"/>
                </a:solidFill>
              </a:rPr>
              <a:t> prevent </a:t>
            </a:r>
            <a:r>
              <a:rPr lang="en-US" sz="2400" b="1" dirty="0" smtClean="0">
                <a:solidFill>
                  <a:schemeClr val="tx1"/>
                </a:solidFill>
              </a:rPr>
              <a:t>arthritis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  <a:spcAft>
                <a:spcPts val="1800"/>
              </a:spcAft>
            </a:pPr>
            <a:r>
              <a:rPr lang="en-US" sz="2400" dirty="0" smtClean="0">
                <a:solidFill>
                  <a:schemeClr val="tx1"/>
                </a:solidFill>
              </a:rPr>
              <a:t>increases </a:t>
            </a:r>
            <a:r>
              <a:rPr lang="en-US" sz="2400" b="1" dirty="0" smtClean="0">
                <a:solidFill>
                  <a:schemeClr val="tx1"/>
                </a:solidFill>
              </a:rPr>
              <a:t>balance</a:t>
            </a:r>
            <a:r>
              <a:rPr lang="en-US" sz="2400" dirty="0" smtClean="0">
                <a:solidFill>
                  <a:schemeClr val="tx1"/>
                </a:solidFill>
              </a:rPr>
              <a:t> &amp; </a:t>
            </a:r>
            <a:r>
              <a:rPr lang="en-US" sz="2400" b="1" dirty="0" smtClean="0">
                <a:solidFill>
                  <a:schemeClr val="tx1"/>
                </a:solidFill>
              </a:rPr>
              <a:t>stability</a:t>
            </a:r>
            <a:r>
              <a:rPr lang="en-US" sz="2400" dirty="0" smtClean="0">
                <a:solidFill>
                  <a:schemeClr val="tx1"/>
                </a:solidFill>
              </a:rPr>
              <a:t> in older adults.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DE67F9-DCF1-41D0-BAEB-04726C28BE53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sp>
        <p:nvSpPr>
          <p:cNvPr id="44032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Joint Health</a:t>
            </a:r>
          </a:p>
        </p:txBody>
      </p:sp>
      <p:sp>
        <p:nvSpPr>
          <p:cNvPr id="45060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447800"/>
            <a:ext cx="82296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Lack of Exercise</a:t>
            </a:r>
            <a:r>
              <a:rPr lang="en-US" sz="28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which tends to occur as people age, decreases flexibility.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800" b="1" dirty="0" smtClean="0"/>
              <a:t>Age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decreases the natural elasticity of muscles, tendons, &amp; joints, resulting in stiffness.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38378A-3B25-46B5-AEA7-E2E1072342E0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41369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Prevention of Low–Back Pain</a:t>
            </a:r>
          </a:p>
        </p:txBody>
      </p:sp>
      <p:sp>
        <p:nvSpPr>
          <p:cNvPr id="46084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447800"/>
            <a:ext cx="8382000" cy="487680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Low-Back Pain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can be related to muscle imbalances resulting in poor spinal alignment.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is most commonly caused by muscle imbalances between the abdominals &amp; posterior spinal muscles.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may be prevented by strength &amp; flexibility in the back, pelvis, &amp; thighs.</a:t>
            </a:r>
          </a:p>
          <a:p>
            <a:pPr lvl="1" algn="just">
              <a:spcBef>
                <a:spcPts val="0"/>
              </a:spcBef>
            </a:pPr>
            <a:endParaRPr lang="en-US" sz="2000" dirty="0" smtClean="0"/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Research Studies</a:t>
            </a:r>
            <a:r>
              <a:rPr lang="en-US" sz="24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Research studies have not yet clearly defined the relationship between back pain &amp; lack of flexibility.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Few studies have found that trunk flexibility improves back health or reduces the risk of injury.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Some studies show that poor flexibility does increase one’s risk for injury.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0B7284-6231-4FC3-8E65-933DCE6A305A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41677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Prevention of Low–Back Pain</a:t>
            </a:r>
            <a:endParaRPr lang="en-US" sz="3600" dirty="0" smtClean="0"/>
          </a:p>
        </p:txBody>
      </p:sp>
      <p:sp>
        <p:nvSpPr>
          <p:cNvPr id="47108" name="Rectangle 3"/>
          <p:cNvSpPr>
            <a:spLocks noGrp="1"/>
          </p:cNvSpPr>
          <p:nvPr>
            <p:ph type="body" idx="4294967295"/>
          </p:nvPr>
        </p:nvSpPr>
        <p:spPr>
          <a:xfrm>
            <a:off x="381000" y="1506644"/>
            <a:ext cx="8382000" cy="4495800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In Some People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greater spinal mobility may increase the risk of low-back problems.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endParaRPr lang="en-US" sz="2400" b="1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endParaRPr lang="en-US" sz="2800" b="1" dirty="0" smtClean="0"/>
          </a:p>
          <a:p>
            <a:pPr algn="just">
              <a:spcBef>
                <a:spcPts val="0"/>
              </a:spcBef>
            </a:pPr>
            <a:r>
              <a:rPr lang="en-US" sz="2800" b="1" dirty="0"/>
              <a:t>Overstretching</a:t>
            </a:r>
            <a:r>
              <a:rPr lang="en-US" sz="2800" dirty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400" b="1" dirty="0">
                <a:solidFill>
                  <a:schemeClr val="tx1"/>
                </a:solidFill>
              </a:rPr>
              <a:t>may decrease the stability</a:t>
            </a:r>
            <a:r>
              <a:rPr lang="en-US" sz="2400" dirty="0">
                <a:solidFill>
                  <a:schemeClr val="tx1"/>
                </a:solidFill>
              </a:rPr>
              <a:t> of a joint, which in turn may increase the risk of injury during the performance of physical activities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2400" dirty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800" b="1" dirty="0"/>
              <a:t>S</a:t>
            </a:r>
            <a:r>
              <a:rPr lang="en-US" sz="2800" b="1" dirty="0" smtClean="0"/>
              <a:t>tretching</a:t>
            </a:r>
            <a:r>
              <a:rPr lang="en-US" sz="2800" dirty="0" smtClean="0"/>
              <a:t> </a:t>
            </a:r>
          </a:p>
          <a:p>
            <a:pPr lvl="1" algn="just">
              <a:spcBef>
                <a:spcPts val="0"/>
              </a:spcBef>
            </a:pPr>
            <a:r>
              <a:rPr lang="en-US" sz="2400" b="1" dirty="0">
                <a:solidFill>
                  <a:schemeClr val="tx1"/>
                </a:solidFill>
              </a:rPr>
              <a:t>b</a:t>
            </a:r>
            <a:r>
              <a:rPr lang="en-US" sz="2400" b="1" dirty="0" smtClean="0">
                <a:solidFill>
                  <a:schemeClr val="tx1"/>
                </a:solidFill>
              </a:rPr>
              <a:t>efore a high-intensity activity may increase the risk of injury </a:t>
            </a:r>
            <a:r>
              <a:rPr lang="en-US" sz="2400" dirty="0" smtClean="0">
                <a:solidFill>
                  <a:schemeClr val="tx1"/>
                </a:solidFill>
              </a:rPr>
              <a:t>interfering with neuromuscular control &amp; reducing the natural ability of muscles to stretch and</a:t>
            </a:r>
          </a:p>
          <a:p>
            <a:pPr algn="just"/>
            <a:endParaRPr lang="en-US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FD3DDA-DD9C-402C-A886-0C781B1AF5DA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41779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Additional Potential Benefits</a:t>
            </a:r>
            <a:endParaRPr lang="en-US" sz="3600" dirty="0" smtClean="0"/>
          </a:p>
        </p:txBody>
      </p:sp>
      <p:sp>
        <p:nvSpPr>
          <p:cNvPr id="48132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447800"/>
            <a:ext cx="8382000" cy="48006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Relief of aches &amp; pains.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en-US" sz="2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Relief of muscle cramps.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en-US" sz="2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Improved body position &amp; strength for sports &amp; life.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en-US" sz="2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Maintenance of good posture &amp; balance.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en-US" sz="2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Relaxation</a:t>
            </a:r>
          </a:p>
          <a:p>
            <a:pPr lvl="1" algn="just">
              <a:lnSpc>
                <a:spcPct val="110000"/>
              </a:lnSpc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Flexibility exercises reduce mental tension, decrease the breathing rate, &amp; reduce blood pressure.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en-US" sz="2400" dirty="0" smtClean="0"/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/>
              <a:t>Improving impaired mobility.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39A1F6-B419-4B88-BCF2-7A8C60C56A34}" type="slidenum">
              <a:rPr lang="en-US"/>
              <a:pPr>
                <a:defRPr/>
              </a:pPr>
              <a:t>39</a:t>
            </a:fld>
            <a:endParaRPr lang="en-US" dirty="0"/>
          </a:p>
        </p:txBody>
      </p:sp>
      <p:sp>
        <p:nvSpPr>
          <p:cNvPr id="42086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Assessing Flexibility</a:t>
            </a:r>
          </a:p>
        </p:txBody>
      </p:sp>
      <p:sp>
        <p:nvSpPr>
          <p:cNvPr id="49156" name="Rectangle 3"/>
          <p:cNvSpPr>
            <a:spLocks noGrp="1"/>
          </p:cNvSpPr>
          <p:nvPr>
            <p:ph type="body" idx="4294967295"/>
          </p:nvPr>
        </p:nvSpPr>
        <p:spPr>
          <a:xfrm>
            <a:off x="533400" y="1752600"/>
            <a:ext cx="7239000" cy="281940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</a:pPr>
            <a:r>
              <a:rPr lang="en-US" sz="3600" b="1" dirty="0" smtClean="0"/>
              <a:t>Flexibility </a:t>
            </a:r>
          </a:p>
          <a:p>
            <a:pPr lvl="1" algn="just">
              <a:spcBef>
                <a:spcPts val="0"/>
              </a:spcBef>
            </a:pPr>
            <a:r>
              <a:rPr lang="en-US" sz="3200" dirty="0" smtClean="0">
                <a:solidFill>
                  <a:schemeClr val="tx1"/>
                </a:solidFill>
              </a:rPr>
              <a:t>is </a:t>
            </a:r>
            <a:r>
              <a:rPr lang="en-US" sz="3200" b="1" dirty="0" smtClean="0">
                <a:solidFill>
                  <a:schemeClr val="tx1"/>
                </a:solidFill>
              </a:rPr>
              <a:t>specific to each joint</a:t>
            </a:r>
            <a:r>
              <a:rPr lang="en-US" sz="32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32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3200" dirty="0" smtClean="0">
                <a:solidFill>
                  <a:schemeClr val="tx1"/>
                </a:solidFill>
              </a:rPr>
              <a:t>as a consequence, tests of </a:t>
            </a:r>
            <a:r>
              <a:rPr lang="en-US" sz="3200" b="1" dirty="0" smtClean="0">
                <a:solidFill>
                  <a:schemeClr val="tx1"/>
                </a:solidFill>
              </a:rPr>
              <a:t>general flexibility</a:t>
            </a:r>
            <a:r>
              <a:rPr lang="en-US" sz="3200" dirty="0" smtClean="0">
                <a:solidFill>
                  <a:schemeClr val="tx1"/>
                </a:solidFill>
              </a:rPr>
              <a:t> do not exist.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21D333-6299-4866-A19A-34CC6DF83BED}" type="slidenum">
              <a:rPr lang="en-US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41881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Assessing Flexibility</a:t>
            </a:r>
            <a:endParaRPr lang="en-US" sz="3600" dirty="0" smtClean="0"/>
          </a:p>
        </p:txBody>
      </p:sp>
      <p:sp>
        <p:nvSpPr>
          <p:cNvPr id="50180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524000"/>
            <a:ext cx="82296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Static Flexibility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is assessed in field &amp; clinical settings.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tests measure ROM directly &amp; indirectly.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is easier to measure &amp; better researched than dynamic flexibility.</a:t>
            </a:r>
          </a:p>
          <a:p>
            <a:pPr algn="just">
              <a:spcBef>
                <a:spcPts val="0"/>
              </a:spcBef>
            </a:pPr>
            <a:endParaRPr lang="en-US" sz="2400" dirty="0" smtClean="0"/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Dynamic Flexibility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testing is limited to the research setting.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tests measure the increase in resistance during the lengthening of skeletal muscle.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testing is more costly than static flexibility because of the use of expensive equipment.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F58839-DC94-4CDA-AB61-3C82B956F7AA}" type="slidenum">
              <a:rPr lang="en-US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41984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Methods of Assessing Static Flexibility</a:t>
            </a:r>
            <a:endParaRPr lang="en-US" sz="3600" dirty="0" smtClean="0"/>
          </a:p>
        </p:txBody>
      </p:sp>
      <p:sp>
        <p:nvSpPr>
          <p:cNvPr id="51204" name="Rectangle 3"/>
          <p:cNvSpPr>
            <a:spLocks noGrp="1"/>
          </p:cNvSpPr>
          <p:nvPr>
            <p:ph type="body" sz="half" idx="4294967295"/>
          </p:nvPr>
        </p:nvSpPr>
        <p:spPr>
          <a:xfrm>
            <a:off x="228600" y="2133600"/>
            <a:ext cx="4267200" cy="25908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500" b="1" dirty="0" smtClean="0"/>
              <a:t>Direct Methods</a:t>
            </a:r>
          </a:p>
          <a:p>
            <a:pPr lvl="1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Goniometer</a:t>
            </a:r>
          </a:p>
          <a:p>
            <a:pPr lvl="1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Flexometer</a:t>
            </a:r>
          </a:p>
          <a:p>
            <a:pPr lvl="1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Inclinometer</a:t>
            </a:r>
          </a:p>
          <a:p>
            <a:pPr lvl="1">
              <a:spcBef>
                <a:spcPts val="0"/>
              </a:spcBef>
            </a:pPr>
            <a:endParaRPr lang="en-US" dirty="0" smtClean="0"/>
          </a:p>
        </p:txBody>
      </p:sp>
      <p:sp>
        <p:nvSpPr>
          <p:cNvPr id="51205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648200" y="2133600"/>
            <a:ext cx="4267200" cy="25908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500" b="1" dirty="0" smtClean="0"/>
              <a:t>Indirect Methods</a:t>
            </a:r>
          </a:p>
          <a:p>
            <a:pPr lvl="1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Sit-and-Reach Tests</a:t>
            </a:r>
          </a:p>
          <a:p>
            <a:pPr lvl="1"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Skin Distraction Test</a:t>
            </a:r>
          </a:p>
          <a:p>
            <a:endParaRPr lang="en-US" sz="25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97C022-D4EB-49A3-A247-39AAABF4BC0C}" type="slidenum">
              <a:rPr lang="en-US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42393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Direct Methods </a:t>
            </a:r>
            <a:r>
              <a:rPr lang="en-US" sz="32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of Assessing Static Flexibility</a:t>
            </a:r>
            <a:endParaRPr lang="en-US" sz="3200" dirty="0" smtClean="0"/>
          </a:p>
        </p:txBody>
      </p:sp>
      <p:sp>
        <p:nvSpPr>
          <p:cNvPr id="52228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447800"/>
            <a:ext cx="8610600" cy="19050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800" b="1" dirty="0" smtClean="0"/>
              <a:t>Goniometer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a protractor-like device with 2 steel or plastic arms that measures the ROM as the difference between the joint angles in units of degrees at the extremes of the ROM.</a:t>
            </a:r>
          </a:p>
        </p:txBody>
      </p:sp>
      <p:pic>
        <p:nvPicPr>
          <p:cNvPr id="52229" name="Picture 4" descr="253246_E3346"/>
          <p:cNvPicPr>
            <a:picLocks noChangeAspect="1" noChangeArrowheads="1"/>
          </p:cNvPicPr>
          <p:nvPr/>
        </p:nvPicPr>
        <p:blipFill>
          <a:blip r:embed="rId2" cstate="print"/>
          <a:srcRect l="3714" b="235"/>
          <a:stretch>
            <a:fillRect/>
          </a:stretch>
        </p:blipFill>
        <p:spPr bwMode="auto">
          <a:xfrm>
            <a:off x="520700" y="3657600"/>
            <a:ext cx="3951288" cy="26876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2230" name="Picture 5" descr="253247_E3346"/>
          <p:cNvPicPr>
            <a:picLocks noChangeAspect="1" noChangeArrowheads="1"/>
          </p:cNvPicPr>
          <p:nvPr/>
        </p:nvPicPr>
        <p:blipFill>
          <a:blip r:embed="rId3" cstate="print"/>
          <a:srcRect l="3705"/>
          <a:stretch>
            <a:fillRect/>
          </a:stretch>
        </p:blipFill>
        <p:spPr bwMode="auto">
          <a:xfrm>
            <a:off x="4648200" y="3657600"/>
            <a:ext cx="3960813" cy="26860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2" name="Rectangle 7"/>
          <p:cNvSpPr>
            <a:spLocks noChangeArrowheads="1"/>
          </p:cNvSpPr>
          <p:nvPr/>
        </p:nvSpPr>
        <p:spPr bwMode="auto">
          <a:xfrm>
            <a:off x="428878" y="3319046"/>
            <a:ext cx="47740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>
                <a:latin typeface="Arial" charset="0"/>
              </a:rPr>
              <a:t>Example: measuring the ROM at the knee joint.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DA8091-59A0-4634-95B5-2557C992EDDA}" type="slidenum">
              <a:rPr lang="en-US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42496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Direct Methods of Assessing Static Flexibility</a:t>
            </a:r>
            <a:endParaRPr lang="en-US" sz="3200" dirty="0" smtClean="0"/>
          </a:p>
        </p:txBody>
      </p:sp>
      <p:sp>
        <p:nvSpPr>
          <p:cNvPr id="53252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371600"/>
            <a:ext cx="8610600" cy="190500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800" b="1" dirty="0" smtClean="0"/>
              <a:t>Flexometer</a:t>
            </a:r>
          </a:p>
          <a:p>
            <a:pPr lvl="1" algn="just">
              <a:lnSpc>
                <a:spcPct val="110000"/>
              </a:lnSpc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a device composed of a weighted 360 degree dial &amp; weighted pointer that measures the ROM for a given joint in relation to the downward pull of gravity on the dial &amp; pointer.</a:t>
            </a:r>
          </a:p>
        </p:txBody>
      </p:sp>
      <p:pic>
        <p:nvPicPr>
          <p:cNvPr id="53254" name="Picture 5" descr="253250_E3346"/>
          <p:cNvPicPr>
            <a:picLocks noChangeAspect="1" noChangeArrowheads="1"/>
          </p:cNvPicPr>
          <p:nvPr/>
        </p:nvPicPr>
        <p:blipFill>
          <a:blip r:embed="rId2" cstate="print"/>
          <a:srcRect t="894" r="2657" b="3802"/>
          <a:stretch>
            <a:fillRect/>
          </a:stretch>
        </p:blipFill>
        <p:spPr bwMode="auto">
          <a:xfrm>
            <a:off x="584200" y="3568700"/>
            <a:ext cx="4013200" cy="2705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3255" name="Picture 6" descr="253251_E3346"/>
          <p:cNvPicPr>
            <a:picLocks noChangeAspect="1" noChangeArrowheads="1"/>
          </p:cNvPicPr>
          <p:nvPr/>
        </p:nvPicPr>
        <p:blipFill>
          <a:blip r:embed="rId3" cstate="print"/>
          <a:srcRect r="7156"/>
          <a:stretch>
            <a:fillRect/>
          </a:stretch>
        </p:blipFill>
        <p:spPr bwMode="auto">
          <a:xfrm>
            <a:off x="4800600" y="3581400"/>
            <a:ext cx="3810000" cy="2692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3256" name="Rectangle 7"/>
          <p:cNvSpPr>
            <a:spLocks noChangeArrowheads="1"/>
          </p:cNvSpPr>
          <p:nvPr/>
        </p:nvSpPr>
        <p:spPr bwMode="auto">
          <a:xfrm>
            <a:off x="467544" y="3219450"/>
            <a:ext cx="488948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>
                <a:latin typeface="Arial" charset="0"/>
              </a:rPr>
              <a:t>Example: measuring the ROM at the elbow joint.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392B5E-CA9B-4A71-BFDE-9A4C76019F5B}" type="slidenum">
              <a:rPr lang="en-US"/>
              <a:pPr>
                <a:defRPr/>
              </a:pPr>
              <a:t>44</a:t>
            </a:fld>
            <a:endParaRPr lang="en-US" dirty="0"/>
          </a:p>
        </p:txBody>
      </p:sp>
      <p:sp>
        <p:nvSpPr>
          <p:cNvPr id="42598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Direct Methods of Assessing Static Flexibility</a:t>
            </a:r>
            <a:endParaRPr lang="en-US" sz="3200" dirty="0" smtClean="0"/>
          </a:p>
        </p:txBody>
      </p:sp>
      <p:sp>
        <p:nvSpPr>
          <p:cNvPr id="54276" name="Rectangle 3"/>
          <p:cNvSpPr>
            <a:spLocks noGrp="1"/>
          </p:cNvSpPr>
          <p:nvPr>
            <p:ph type="body" idx="4294967295"/>
          </p:nvPr>
        </p:nvSpPr>
        <p:spPr>
          <a:xfrm>
            <a:off x="228600" y="1371600"/>
            <a:ext cx="8534400" cy="1752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Inclinometer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another type of gravity-dependent goniometer that measures the angle between the long axis of the moving segment &amp; the line of gravity.</a:t>
            </a:r>
          </a:p>
        </p:txBody>
      </p:sp>
      <p:pic>
        <p:nvPicPr>
          <p:cNvPr id="54278" name="Picture 7" descr="253252_E3346"/>
          <p:cNvPicPr>
            <a:picLocks noChangeAspect="1" noChangeArrowheads="1"/>
          </p:cNvPicPr>
          <p:nvPr/>
        </p:nvPicPr>
        <p:blipFill>
          <a:blip r:embed="rId2" cstate="print"/>
          <a:srcRect r="2040"/>
          <a:stretch>
            <a:fillRect/>
          </a:stretch>
        </p:blipFill>
        <p:spPr bwMode="auto">
          <a:xfrm>
            <a:off x="381000" y="3657600"/>
            <a:ext cx="4038600" cy="27019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4279" name="Picture 8" descr="253253_E3346"/>
          <p:cNvPicPr>
            <a:picLocks noChangeAspect="1" noChangeArrowheads="1"/>
          </p:cNvPicPr>
          <p:nvPr/>
        </p:nvPicPr>
        <p:blipFill>
          <a:blip r:embed="rId3" cstate="print"/>
          <a:srcRect l="1857"/>
          <a:stretch>
            <a:fillRect/>
          </a:stretch>
        </p:blipFill>
        <p:spPr bwMode="auto">
          <a:xfrm>
            <a:off x="4546600" y="3657600"/>
            <a:ext cx="4027488" cy="2692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4280" name="Rectangle 10"/>
          <p:cNvSpPr>
            <a:spLocks noChangeArrowheads="1"/>
          </p:cNvSpPr>
          <p:nvPr/>
        </p:nvSpPr>
        <p:spPr bwMode="auto">
          <a:xfrm>
            <a:off x="323527" y="3048000"/>
            <a:ext cx="825056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600" b="1" dirty="0">
                <a:latin typeface="Arial" charset="0"/>
              </a:rPr>
              <a:t>Example: double inclinometer technique used to measure low back flexibility (lumbosacral </a:t>
            </a:r>
            <a:r>
              <a:rPr lang="en-US" sz="1600" b="1" dirty="0" smtClean="0">
                <a:latin typeface="Arial" charset="0"/>
              </a:rPr>
              <a:t>flexion</a:t>
            </a:r>
            <a:r>
              <a:rPr lang="en-US" sz="1600" b="1" dirty="0">
                <a:latin typeface="Arial" charset="0"/>
              </a:rPr>
              <a:t>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28599E-787F-4721-B197-DEDA37BDE7F8}" type="slidenum">
              <a:rPr lang="en-US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43827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Direct Methods of Assessing Static Flexibility</a:t>
            </a:r>
            <a:endParaRPr lang="en-US" sz="3200" dirty="0" smtClean="0"/>
          </a:p>
        </p:txBody>
      </p:sp>
      <p:sp>
        <p:nvSpPr>
          <p:cNvPr id="55300" name="Rectangle 4"/>
          <p:cNvSpPr>
            <a:spLocks noGrp="1"/>
          </p:cNvSpPr>
          <p:nvPr>
            <p:ph type="body" sz="half" idx="4294967295"/>
          </p:nvPr>
        </p:nvSpPr>
        <p:spPr>
          <a:xfrm>
            <a:off x="214928" y="2286046"/>
            <a:ext cx="4267200" cy="35814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1800" b="1" dirty="0" smtClean="0"/>
              <a:t>Shoulder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Abduction &amp; Adduction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Flexion &amp; Extension</a:t>
            </a:r>
          </a:p>
          <a:p>
            <a:pPr>
              <a:spcBef>
                <a:spcPts val="0"/>
              </a:spcBef>
            </a:pPr>
            <a:endParaRPr lang="en-US" sz="1900" dirty="0" smtClean="0"/>
          </a:p>
          <a:p>
            <a:pPr>
              <a:spcBef>
                <a:spcPts val="0"/>
              </a:spcBef>
            </a:pPr>
            <a:r>
              <a:rPr lang="en-US" sz="1800" b="1" dirty="0" smtClean="0"/>
              <a:t>Elbow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Flexion &amp; Extension</a:t>
            </a:r>
          </a:p>
          <a:p>
            <a:pPr lvl="1">
              <a:spcBef>
                <a:spcPts val="0"/>
              </a:spcBef>
            </a:pPr>
            <a:endParaRPr lang="en-US" sz="18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800" b="1" dirty="0" smtClean="0"/>
              <a:t>Wrist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Flexion &amp; Extension</a:t>
            </a:r>
          </a:p>
          <a:p>
            <a:pPr>
              <a:spcBef>
                <a:spcPts val="0"/>
              </a:spcBef>
            </a:pPr>
            <a:endParaRPr lang="en-US" sz="1900" dirty="0" smtClean="0"/>
          </a:p>
          <a:p>
            <a:pPr>
              <a:spcBef>
                <a:spcPts val="0"/>
              </a:spcBef>
            </a:pPr>
            <a:r>
              <a:rPr lang="en-US" sz="1800" b="1" dirty="0" smtClean="0"/>
              <a:t>Trunk / Low Back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Lateral Flexion</a:t>
            </a:r>
          </a:p>
        </p:txBody>
      </p:sp>
      <p:sp>
        <p:nvSpPr>
          <p:cNvPr id="55301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634528" y="2286046"/>
            <a:ext cx="4267200" cy="35814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1800" b="1" dirty="0" smtClean="0"/>
              <a:t>Hip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Flexion (Bent Knee or Straight Leg) &amp; Extension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Abduction &amp; Adduction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Medial &amp; Lateral Rotation</a:t>
            </a:r>
          </a:p>
          <a:p>
            <a:pPr>
              <a:spcBef>
                <a:spcPts val="0"/>
              </a:spcBef>
            </a:pPr>
            <a:endParaRPr lang="en-US" sz="1900" dirty="0" smtClean="0"/>
          </a:p>
          <a:p>
            <a:pPr>
              <a:spcBef>
                <a:spcPts val="0"/>
              </a:spcBef>
            </a:pPr>
            <a:r>
              <a:rPr lang="en-US" sz="1800" b="1" dirty="0" smtClean="0"/>
              <a:t>Knee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Flexion &amp; Extension</a:t>
            </a:r>
          </a:p>
          <a:p>
            <a:pPr>
              <a:spcBef>
                <a:spcPts val="0"/>
              </a:spcBef>
            </a:pPr>
            <a:endParaRPr lang="en-US" sz="1900" dirty="0" smtClean="0"/>
          </a:p>
          <a:p>
            <a:pPr>
              <a:spcBef>
                <a:spcPts val="0"/>
              </a:spcBef>
            </a:pPr>
            <a:r>
              <a:rPr lang="en-US" sz="1800" b="1" dirty="0" smtClean="0"/>
              <a:t>Ankle</a:t>
            </a:r>
          </a:p>
          <a:p>
            <a:pPr lvl="1">
              <a:spcBef>
                <a:spcPts val="0"/>
              </a:spcBef>
            </a:pPr>
            <a:r>
              <a:rPr lang="en-US" sz="1800" dirty="0" smtClean="0">
                <a:solidFill>
                  <a:schemeClr val="tx1"/>
                </a:solidFill>
              </a:rPr>
              <a:t>Dorsiflexion &amp; Plantar flexion</a:t>
            </a:r>
          </a:p>
          <a:p>
            <a:pPr>
              <a:lnSpc>
                <a:spcPct val="80000"/>
              </a:lnSpc>
            </a:pPr>
            <a:endParaRPr lang="en-US" sz="1900" dirty="0" smtClean="0"/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66700" y="1561005"/>
            <a:ext cx="8610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buClr>
                <a:schemeClr val="accent1"/>
              </a:buClr>
              <a:buSzPct val="85000"/>
              <a:buFont typeface="Wingdings 2" pitchFamily="18" charset="2"/>
              <a:buNone/>
            </a:pPr>
            <a:r>
              <a:rPr lang="en-US" sz="2000" b="1" dirty="0">
                <a:latin typeface="Georgia" pitchFamily="18" charset="0"/>
              </a:rPr>
              <a:t>A goniometer, flexometer, or other instrument to measure ROM can be used to assess static flexibility in the following joints:</a:t>
            </a:r>
            <a:endParaRPr lang="en-US" sz="2000" dirty="0">
              <a:latin typeface="Georgia" pitchFamily="18" charset="0"/>
            </a:endParaRPr>
          </a:p>
        </p:txBody>
      </p:sp>
      <p:sp>
        <p:nvSpPr>
          <p:cNvPr id="55304" name="Text Box 11"/>
          <p:cNvSpPr txBox="1">
            <a:spLocks noChangeArrowheads="1"/>
          </p:cNvSpPr>
          <p:nvPr/>
        </p:nvSpPr>
        <p:spPr bwMode="auto">
          <a:xfrm>
            <a:off x="214928" y="5888715"/>
            <a:ext cx="57631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>
                <a:latin typeface="Arial" charset="0"/>
              </a:rPr>
              <a:t>Refer to Lab 5.1 on pages </a:t>
            </a:r>
            <a:r>
              <a:rPr lang="en-US" dirty="0" smtClean="0">
                <a:latin typeface="Arial" charset="0"/>
              </a:rPr>
              <a:t>243 to 249</a:t>
            </a:r>
            <a:r>
              <a:rPr lang="en-US" sz="1800" dirty="0" smtClean="0">
                <a:latin typeface="Arial" charset="0"/>
              </a:rPr>
              <a:t> </a:t>
            </a:r>
            <a:r>
              <a:rPr lang="en-US" sz="1800" dirty="0">
                <a:latin typeface="Arial" charset="0"/>
              </a:rPr>
              <a:t>in your textbook.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882F7F-144A-40AB-AA48-5A4C3E57E3A0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498690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Key Flexibility Terms</a:t>
            </a:r>
            <a:endParaRPr lang="en-US" sz="3600" dirty="0" smtClean="0"/>
          </a:p>
        </p:txBody>
      </p:sp>
      <p:sp>
        <p:nvSpPr>
          <p:cNvPr id="56324" name="Rectangle 3"/>
          <p:cNvSpPr>
            <a:spLocks noGrp="1"/>
          </p:cNvSpPr>
          <p:nvPr>
            <p:ph type="body" idx="4294967295"/>
          </p:nvPr>
        </p:nvSpPr>
        <p:spPr>
          <a:xfrm>
            <a:off x="371475" y="1524000"/>
            <a:ext cx="840105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Abduction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Movement away from the midline of the body.</a:t>
            </a:r>
          </a:p>
          <a:p>
            <a:pPr lvl="1" algn="just">
              <a:spcBef>
                <a:spcPts val="0"/>
              </a:spcBef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Adduction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Movement toward the midline of the body.</a:t>
            </a:r>
          </a:p>
          <a:p>
            <a:pPr lvl="1" algn="just">
              <a:spcBef>
                <a:spcPts val="0"/>
              </a:spcBef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Flexion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Bending; bringing 2 bones together; reducing the angle at a joint.</a:t>
            </a:r>
          </a:p>
          <a:p>
            <a:pPr lvl="1" algn="just">
              <a:spcBef>
                <a:spcPts val="0"/>
              </a:spcBef>
            </a:pPr>
            <a:r>
              <a:rPr lang="en-US" sz="2000" b="1" dirty="0" smtClean="0">
                <a:solidFill>
                  <a:schemeClr val="tx1"/>
                </a:solidFill>
              </a:rPr>
              <a:t>Exception: </a:t>
            </a:r>
            <a:r>
              <a:rPr lang="en-US" sz="2000" dirty="0" smtClean="0">
                <a:solidFill>
                  <a:schemeClr val="tx1"/>
                </a:solidFill>
              </a:rPr>
              <a:t>flexion at the shoulder joint.</a:t>
            </a:r>
          </a:p>
          <a:p>
            <a:pPr lvl="1" algn="just">
              <a:spcBef>
                <a:spcPts val="0"/>
              </a:spcBef>
            </a:pPr>
            <a:endParaRPr lang="en-US" sz="20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Extension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Straightening; moving bones apart; increasing the angle at a joint.</a:t>
            </a:r>
          </a:p>
          <a:p>
            <a:pPr lvl="1" algn="just">
              <a:spcBef>
                <a:spcPts val="0"/>
              </a:spcBef>
            </a:pPr>
            <a:r>
              <a:rPr lang="en-US" sz="2000" b="1" dirty="0" smtClean="0">
                <a:solidFill>
                  <a:schemeClr val="tx1"/>
                </a:solidFill>
              </a:rPr>
              <a:t>Exception:</a:t>
            </a:r>
            <a:r>
              <a:rPr lang="en-US" sz="2000" dirty="0" smtClean="0">
                <a:solidFill>
                  <a:schemeClr val="tx1"/>
                </a:solidFill>
              </a:rPr>
              <a:t> extension at the shoulder joint.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5BE59D-86F3-47CB-94E9-7EBBAB2BEF0B}" type="slidenum">
              <a:rPr lang="en-US"/>
              <a:pPr>
                <a:defRPr/>
              </a:pPr>
              <a:t>47</a:t>
            </a:fld>
            <a:endParaRPr lang="en-US" dirty="0"/>
          </a:p>
        </p:txBody>
      </p:sp>
      <p:sp>
        <p:nvSpPr>
          <p:cNvPr id="49971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Key Flexibility Terms</a:t>
            </a:r>
            <a:endParaRPr lang="en-US" sz="3600" dirty="0" smtClean="0"/>
          </a:p>
        </p:txBody>
      </p:sp>
      <p:sp>
        <p:nvSpPr>
          <p:cNvPr id="57348" name="Rectangle 3"/>
          <p:cNvSpPr>
            <a:spLocks noGrp="1"/>
          </p:cNvSpPr>
          <p:nvPr>
            <p:ph type="body" idx="4294967295"/>
          </p:nvPr>
        </p:nvSpPr>
        <p:spPr>
          <a:xfrm>
            <a:off x="304800" y="1506644"/>
            <a:ext cx="8382000" cy="4658659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en-US" sz="2400" b="1" dirty="0" smtClean="0"/>
              <a:t>Medial Rotation</a:t>
            </a:r>
            <a:r>
              <a:rPr lang="en-US" sz="2400" dirty="0" smtClean="0"/>
              <a:t> 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Rotation of a limb toward the midline of the body.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Lateral Rotation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Rotation of a limb away from the midline of the body.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Dorsiflexion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Flexion only at the ankle joint (bringing the toes towards the shin bone).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Plantar Flexion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2000" dirty="0" smtClean="0">
                <a:solidFill>
                  <a:schemeClr val="tx1"/>
                </a:solidFill>
              </a:rPr>
              <a:t>Extension only at the ankle joint (pointing the foot downwards).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>
              <a:spcBef>
                <a:spcPts val="0"/>
              </a:spcBef>
            </a:pPr>
            <a:r>
              <a:rPr lang="en-US" sz="2400" b="1" dirty="0" smtClean="0"/>
              <a:t>Circumduction</a:t>
            </a:r>
          </a:p>
          <a:p>
            <a:pPr lvl="1" algn="just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Circular movements at a joint.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D3B3A0-0396-42EB-8985-5EE034D457CD}" type="slidenum">
              <a:rPr lang="en-US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500738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Examples of Key </a:t>
            </a: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Flexibility Terms</a:t>
            </a:r>
            <a:endParaRPr lang="en-US" sz="3600" dirty="0" smtClean="0"/>
          </a:p>
        </p:txBody>
      </p:sp>
      <p:sp>
        <p:nvSpPr>
          <p:cNvPr id="58373" name="Text Box 6"/>
          <p:cNvSpPr txBox="1">
            <a:spLocks noChangeArrowheads="1"/>
          </p:cNvSpPr>
          <p:nvPr/>
        </p:nvSpPr>
        <p:spPr bwMode="auto">
          <a:xfrm>
            <a:off x="228600" y="16764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latin typeface="Arial" charset="0"/>
              </a:rPr>
              <a:t>Shoulder Joint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228600" y="2209800"/>
            <a:ext cx="2514600" cy="3352800"/>
            <a:chOff x="144" y="1392"/>
            <a:chExt cx="1584" cy="2112"/>
          </a:xfrm>
        </p:grpSpPr>
        <p:pic>
          <p:nvPicPr>
            <p:cNvPr id="58387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4" y="1392"/>
              <a:ext cx="1584" cy="21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8388" name="Text Box 7"/>
            <p:cNvSpPr txBox="1">
              <a:spLocks noChangeArrowheads="1"/>
            </p:cNvSpPr>
            <p:nvPr/>
          </p:nvSpPr>
          <p:spPr bwMode="auto">
            <a:xfrm>
              <a:off x="144" y="2129"/>
              <a:ext cx="61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Adduction</a:t>
              </a:r>
            </a:p>
          </p:txBody>
        </p:sp>
        <p:sp>
          <p:nvSpPr>
            <p:cNvPr id="58389" name="Text Box 8"/>
            <p:cNvSpPr txBox="1">
              <a:spLocks noChangeArrowheads="1"/>
            </p:cNvSpPr>
            <p:nvPr/>
          </p:nvSpPr>
          <p:spPr bwMode="auto">
            <a:xfrm>
              <a:off x="144" y="1392"/>
              <a:ext cx="61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Abduction</a:t>
              </a:r>
            </a:p>
          </p:txBody>
        </p:sp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2895600" y="2209800"/>
            <a:ext cx="1933575" cy="3352800"/>
            <a:chOff x="1824" y="1392"/>
            <a:chExt cx="1218" cy="2112"/>
          </a:xfrm>
        </p:grpSpPr>
        <p:pic>
          <p:nvPicPr>
            <p:cNvPr id="58384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24" y="1392"/>
              <a:ext cx="1218" cy="21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8385" name="Text Box 10"/>
            <p:cNvSpPr txBox="1">
              <a:spLocks noChangeArrowheads="1"/>
            </p:cNvSpPr>
            <p:nvPr/>
          </p:nvSpPr>
          <p:spPr bwMode="auto">
            <a:xfrm>
              <a:off x="2400" y="1441"/>
              <a:ext cx="47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Flexion</a:t>
              </a:r>
            </a:p>
          </p:txBody>
        </p:sp>
        <p:sp>
          <p:nvSpPr>
            <p:cNvPr id="58386" name="Text Box 11"/>
            <p:cNvSpPr txBox="1">
              <a:spLocks noChangeArrowheads="1"/>
            </p:cNvSpPr>
            <p:nvPr/>
          </p:nvSpPr>
          <p:spPr bwMode="auto">
            <a:xfrm>
              <a:off x="2352" y="2220"/>
              <a:ext cx="6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Extension</a:t>
              </a:r>
            </a:p>
          </p:txBody>
        </p:sp>
      </p:grpSp>
      <p:pic>
        <p:nvPicPr>
          <p:cNvPr id="58376" name="Picture 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2209800"/>
            <a:ext cx="1600200" cy="3352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953000" y="2209800"/>
            <a:ext cx="2143125" cy="3343275"/>
            <a:chOff x="3120" y="1392"/>
            <a:chExt cx="1350" cy="2106"/>
          </a:xfrm>
        </p:grpSpPr>
        <p:pic>
          <p:nvPicPr>
            <p:cNvPr id="58379" name="Picture 1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120" y="1392"/>
              <a:ext cx="1350" cy="210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8380" name="Text Box 14"/>
            <p:cNvSpPr txBox="1">
              <a:spLocks noChangeArrowheads="1"/>
            </p:cNvSpPr>
            <p:nvPr/>
          </p:nvSpPr>
          <p:spPr bwMode="auto">
            <a:xfrm>
              <a:off x="3120" y="2352"/>
              <a:ext cx="5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Medial </a:t>
              </a:r>
            </a:p>
            <a:p>
              <a:r>
                <a:rPr lang="en-US" sz="1400" dirty="0">
                  <a:latin typeface="Arial" charset="0"/>
                </a:rPr>
                <a:t>Rotation</a:t>
              </a:r>
              <a:endParaRPr lang="en-US" sz="1400" b="1" dirty="0">
                <a:latin typeface="Arial" charset="0"/>
                <a:sym typeface="Symbol" pitchFamily="18" charset="2"/>
              </a:endParaRPr>
            </a:p>
          </p:txBody>
        </p:sp>
        <p:sp>
          <p:nvSpPr>
            <p:cNvPr id="58381" name="Text Box 20"/>
            <p:cNvSpPr txBox="1">
              <a:spLocks noChangeArrowheads="1"/>
            </p:cNvSpPr>
            <p:nvPr/>
          </p:nvSpPr>
          <p:spPr bwMode="auto">
            <a:xfrm>
              <a:off x="3120" y="1536"/>
              <a:ext cx="53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</a:rPr>
                <a:t>Lateral </a:t>
              </a:r>
            </a:p>
            <a:p>
              <a:r>
                <a:rPr lang="en-US" sz="1400" dirty="0">
                  <a:latin typeface="Arial" charset="0"/>
                </a:rPr>
                <a:t>Rotation</a:t>
              </a:r>
              <a:endParaRPr lang="en-US" sz="1400" b="1" dirty="0">
                <a:latin typeface="Arial" charset="0"/>
                <a:sym typeface="Symbol" pitchFamily="18" charset="2"/>
              </a:endParaRPr>
            </a:p>
          </p:txBody>
        </p:sp>
        <p:sp>
          <p:nvSpPr>
            <p:cNvPr id="58382" name="Line 21"/>
            <p:cNvSpPr>
              <a:spLocks noChangeShapeType="1"/>
            </p:cNvSpPr>
            <p:nvPr/>
          </p:nvSpPr>
          <p:spPr bwMode="auto">
            <a:xfrm>
              <a:off x="3168" y="235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58383" name="Line 22"/>
            <p:cNvSpPr>
              <a:spLocks noChangeShapeType="1"/>
            </p:cNvSpPr>
            <p:nvPr/>
          </p:nvSpPr>
          <p:spPr bwMode="auto">
            <a:xfrm flipH="1">
              <a:off x="3168" y="1872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58378" name="Text Box 23"/>
          <p:cNvSpPr txBox="1">
            <a:spLocks noChangeArrowheads="1"/>
          </p:cNvSpPr>
          <p:nvPr/>
        </p:nvSpPr>
        <p:spPr bwMode="auto">
          <a:xfrm>
            <a:off x="7239000" y="2209800"/>
            <a:ext cx="1317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latin typeface="Arial" charset="0"/>
                <a:sym typeface="Symbol" pitchFamily="18" charset="2"/>
              </a:rPr>
              <a:t>Circumduction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2396C2-1221-4C01-9046-C1C7584AFCE3}" type="slidenum">
              <a:rPr lang="en-US"/>
              <a:pPr>
                <a:defRPr/>
              </a:pPr>
              <a:t>49</a:t>
            </a:fld>
            <a:endParaRPr lang="en-US" dirty="0"/>
          </a:p>
        </p:txBody>
      </p:sp>
      <p:sp>
        <p:nvSpPr>
          <p:cNvPr id="501762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Examples of Key Flexibility Terms</a:t>
            </a:r>
            <a:endParaRPr lang="en-US" sz="3600" dirty="0" smtClean="0"/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457200" y="1676400"/>
            <a:ext cx="1857375" cy="4038600"/>
            <a:chOff x="288" y="1056"/>
            <a:chExt cx="1170" cy="2544"/>
          </a:xfrm>
        </p:grpSpPr>
        <p:sp>
          <p:nvSpPr>
            <p:cNvPr id="59410" name="Text Box 4"/>
            <p:cNvSpPr txBox="1">
              <a:spLocks noChangeArrowheads="1"/>
            </p:cNvSpPr>
            <p:nvPr/>
          </p:nvSpPr>
          <p:spPr bwMode="auto">
            <a:xfrm>
              <a:off x="369" y="1056"/>
              <a:ext cx="100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dirty="0">
                  <a:latin typeface="Arial" charset="0"/>
                </a:rPr>
                <a:t>Spinal Joint</a:t>
              </a:r>
            </a:p>
          </p:txBody>
        </p:sp>
        <p:pic>
          <p:nvPicPr>
            <p:cNvPr id="59411" name="Picture 2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" y="1296"/>
              <a:ext cx="1170" cy="21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59412" name="Text Box 22"/>
            <p:cNvSpPr txBox="1">
              <a:spLocks noChangeArrowheads="1"/>
            </p:cNvSpPr>
            <p:nvPr/>
          </p:nvSpPr>
          <p:spPr bwMode="auto">
            <a:xfrm>
              <a:off x="449" y="3408"/>
              <a:ext cx="84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400" dirty="0">
                  <a:latin typeface="Arial" charset="0"/>
                  <a:sym typeface="Symbol" pitchFamily="18" charset="2"/>
                </a:rPr>
                <a:t>Lateral Flexion</a:t>
              </a:r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2476500" y="1676400"/>
            <a:ext cx="1801813" cy="3733800"/>
            <a:chOff x="1560" y="1056"/>
            <a:chExt cx="1135" cy="2352"/>
          </a:xfrm>
        </p:grpSpPr>
        <p:sp>
          <p:nvSpPr>
            <p:cNvPr id="59405" name="Text Box 24"/>
            <p:cNvSpPr txBox="1">
              <a:spLocks noChangeArrowheads="1"/>
            </p:cNvSpPr>
            <p:nvPr/>
          </p:nvSpPr>
          <p:spPr bwMode="auto">
            <a:xfrm>
              <a:off x="1623" y="1056"/>
              <a:ext cx="100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dirty="0">
                  <a:latin typeface="Arial" charset="0"/>
                </a:rPr>
                <a:t>Elbow Joint</a:t>
              </a:r>
            </a:p>
          </p:txBody>
        </p:sp>
        <p:grpSp>
          <p:nvGrpSpPr>
            <p:cNvPr id="4" name="Group 27"/>
            <p:cNvGrpSpPr>
              <a:grpSpLocks/>
            </p:cNvGrpSpPr>
            <p:nvPr/>
          </p:nvGrpSpPr>
          <p:grpSpPr bwMode="auto">
            <a:xfrm>
              <a:off x="1560" y="1296"/>
              <a:ext cx="1135" cy="2112"/>
              <a:chOff x="1584" y="1296"/>
              <a:chExt cx="1135" cy="2112"/>
            </a:xfrm>
          </p:grpSpPr>
          <p:pic>
            <p:nvPicPr>
              <p:cNvPr id="59407" name="Picture 2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584" y="1296"/>
                <a:ext cx="1104" cy="2112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59408" name="Text Box 25"/>
              <p:cNvSpPr txBox="1">
                <a:spLocks noChangeArrowheads="1"/>
              </p:cNvSpPr>
              <p:nvPr/>
            </p:nvSpPr>
            <p:spPr bwMode="auto">
              <a:xfrm>
                <a:off x="2160" y="1632"/>
                <a:ext cx="476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latin typeface="Arial" charset="0"/>
                    <a:sym typeface="Symbol" pitchFamily="18" charset="2"/>
                  </a:rPr>
                  <a:t>Flexion</a:t>
                </a:r>
              </a:p>
            </p:txBody>
          </p:sp>
          <p:sp>
            <p:nvSpPr>
              <p:cNvPr id="59409" name="Text Box 26"/>
              <p:cNvSpPr txBox="1">
                <a:spLocks noChangeArrowheads="1"/>
              </p:cNvSpPr>
              <p:nvPr/>
            </p:nvSpPr>
            <p:spPr bwMode="auto">
              <a:xfrm>
                <a:off x="2112" y="2496"/>
                <a:ext cx="60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latin typeface="Arial" charset="0"/>
                    <a:sym typeface="Symbol" pitchFamily="18" charset="2"/>
                  </a:rPr>
                  <a:t>Extension</a:t>
                </a:r>
              </a:p>
            </p:txBody>
          </p:sp>
        </p:grpSp>
      </p:grp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4495800" y="2209800"/>
            <a:ext cx="4371975" cy="2705100"/>
            <a:chOff x="2832" y="1392"/>
            <a:chExt cx="2754" cy="1704"/>
          </a:xfrm>
        </p:grpSpPr>
        <p:sp>
          <p:nvSpPr>
            <p:cNvPr id="59400" name="Text Box 29"/>
            <p:cNvSpPr txBox="1">
              <a:spLocks noChangeArrowheads="1"/>
            </p:cNvSpPr>
            <p:nvPr/>
          </p:nvSpPr>
          <p:spPr bwMode="auto">
            <a:xfrm>
              <a:off x="2832" y="1392"/>
              <a:ext cx="100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dirty="0">
                  <a:latin typeface="Arial" charset="0"/>
                </a:rPr>
                <a:t>Ankle Joint</a:t>
              </a:r>
            </a:p>
          </p:txBody>
        </p:sp>
        <p:grpSp>
          <p:nvGrpSpPr>
            <p:cNvPr id="6" name="Group 34"/>
            <p:cNvGrpSpPr>
              <a:grpSpLocks/>
            </p:cNvGrpSpPr>
            <p:nvPr/>
          </p:nvGrpSpPr>
          <p:grpSpPr bwMode="auto">
            <a:xfrm>
              <a:off x="2832" y="1680"/>
              <a:ext cx="2754" cy="1416"/>
              <a:chOff x="2832" y="1680"/>
              <a:chExt cx="2754" cy="1416"/>
            </a:xfrm>
          </p:grpSpPr>
          <p:pic>
            <p:nvPicPr>
              <p:cNvPr id="59402" name="Picture 2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832" y="1680"/>
                <a:ext cx="2754" cy="141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59403" name="Text Box 30"/>
              <p:cNvSpPr txBox="1">
                <a:spLocks noChangeArrowheads="1"/>
              </p:cNvSpPr>
              <p:nvPr/>
            </p:nvSpPr>
            <p:spPr bwMode="auto">
              <a:xfrm>
                <a:off x="4128" y="1728"/>
                <a:ext cx="824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latin typeface="Arial" charset="0"/>
                    <a:sym typeface="Symbol" pitchFamily="18" charset="2"/>
                  </a:rPr>
                  <a:t>Plantar flexion</a:t>
                </a:r>
              </a:p>
            </p:txBody>
          </p:sp>
          <p:sp>
            <p:nvSpPr>
              <p:cNvPr id="59404" name="Text Box 31"/>
              <p:cNvSpPr txBox="1">
                <a:spLocks noChangeArrowheads="1"/>
              </p:cNvSpPr>
              <p:nvPr/>
            </p:nvSpPr>
            <p:spPr bwMode="auto">
              <a:xfrm>
                <a:off x="2880" y="1728"/>
                <a:ext cx="700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400" dirty="0">
                    <a:latin typeface="Arial" charset="0"/>
                    <a:sym typeface="Symbol" pitchFamily="18" charset="2"/>
                  </a:rPr>
                  <a:t>Dorsiflexion</a:t>
                </a:r>
              </a:p>
            </p:txBody>
          </p:sp>
        </p:grpSp>
      </p:grpSp>
      <p:sp>
        <p:nvSpPr>
          <p:cNvPr id="21" name="TextBox 20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93C759-2EA0-4F20-A760-0BD3D7B1CD31}" type="slidenum">
              <a:rPr lang="en-US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428034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2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Indirect </a:t>
            </a:r>
            <a:r>
              <a:rPr lang="en-US" sz="32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Methods of Assessing Static Flexibility</a:t>
            </a:r>
            <a:endParaRPr lang="en-US" sz="3200" dirty="0" smtClean="0"/>
          </a:p>
        </p:txBody>
      </p:sp>
      <p:sp>
        <p:nvSpPr>
          <p:cNvPr id="60420" name="Rectangle 3"/>
          <p:cNvSpPr>
            <a:spLocks noGrp="1"/>
          </p:cNvSpPr>
          <p:nvPr>
            <p:ph type="body" idx="4294967295"/>
          </p:nvPr>
        </p:nvSpPr>
        <p:spPr>
          <a:xfrm>
            <a:off x="342900" y="1524000"/>
            <a:ext cx="8458200" cy="480060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en-US" sz="2800" b="1" dirty="0" smtClean="0"/>
              <a:t>Sit-and-Reach Test</a:t>
            </a: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the </a:t>
            </a:r>
            <a:r>
              <a:rPr lang="en-US" sz="2400" b="1" dirty="0" smtClean="0">
                <a:solidFill>
                  <a:schemeClr val="tx1"/>
                </a:solidFill>
              </a:rPr>
              <a:t>most commonly</a:t>
            </a:r>
            <a:r>
              <a:rPr lang="en-US" sz="2400" dirty="0" smtClean="0">
                <a:solidFill>
                  <a:schemeClr val="tx1"/>
                </a:solidFill>
              </a:rPr>
              <a:t> used flexibility test.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provides an </a:t>
            </a:r>
            <a:r>
              <a:rPr lang="en-US" sz="2400" b="1" dirty="0" smtClean="0">
                <a:solidFill>
                  <a:schemeClr val="tx1"/>
                </a:solidFill>
              </a:rPr>
              <a:t>indirect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b="1" dirty="0" smtClean="0">
                <a:solidFill>
                  <a:schemeClr val="tx1"/>
                </a:solidFill>
              </a:rPr>
              <a:t>linear measurement </a:t>
            </a:r>
            <a:r>
              <a:rPr lang="en-US" sz="2400" dirty="0" smtClean="0">
                <a:solidFill>
                  <a:schemeClr val="tx1"/>
                </a:solidFill>
              </a:rPr>
              <a:t>of the </a:t>
            </a:r>
            <a:r>
              <a:rPr lang="en-US" sz="2400" b="1" dirty="0" smtClean="0">
                <a:solidFill>
                  <a:schemeClr val="tx1"/>
                </a:solidFill>
              </a:rPr>
              <a:t>ROM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included in </a:t>
            </a:r>
            <a:r>
              <a:rPr lang="en-US" sz="2400" b="1" dirty="0" smtClean="0">
                <a:solidFill>
                  <a:schemeClr val="tx1"/>
                </a:solidFill>
              </a:rPr>
              <a:t>most</a:t>
            </a:r>
            <a:r>
              <a:rPr lang="en-US" sz="2400" dirty="0" smtClean="0">
                <a:solidFill>
                  <a:schemeClr val="tx1"/>
                </a:solidFill>
              </a:rPr>
              <a:t> health-related fitness test batteries.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is used to evaluate the </a:t>
            </a:r>
            <a:r>
              <a:rPr lang="en-US" sz="2400" b="1" dirty="0" smtClean="0">
                <a:solidFill>
                  <a:schemeClr val="tx1"/>
                </a:solidFill>
              </a:rPr>
              <a:t>static flexibility</a:t>
            </a:r>
            <a:r>
              <a:rPr lang="en-US" sz="2400" dirty="0" smtClean="0">
                <a:solidFill>
                  <a:schemeClr val="tx1"/>
                </a:solidFill>
              </a:rPr>
              <a:t> of the </a:t>
            </a:r>
            <a:r>
              <a:rPr lang="en-US" sz="2400" b="1" dirty="0" smtClean="0">
                <a:solidFill>
                  <a:schemeClr val="tx1"/>
                </a:solidFill>
              </a:rPr>
              <a:t>lower back</a:t>
            </a:r>
            <a:r>
              <a:rPr lang="en-US" sz="2400" dirty="0" smtClean="0">
                <a:solidFill>
                  <a:schemeClr val="tx1"/>
                </a:solidFill>
              </a:rPr>
              <a:t> &amp; </a:t>
            </a:r>
            <a:r>
              <a:rPr lang="en-US" sz="2400" b="1" dirty="0" smtClean="0">
                <a:solidFill>
                  <a:schemeClr val="tx1"/>
                </a:solidFill>
              </a:rPr>
              <a:t>hamstring muscles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endParaRPr lang="en-US" sz="2400" dirty="0" smtClean="0">
              <a:solidFill>
                <a:schemeClr val="tx1"/>
              </a:solidFill>
            </a:endParaRPr>
          </a:p>
          <a:p>
            <a:pPr lvl="1" algn="just">
              <a:spcBef>
                <a:spcPts val="0"/>
              </a:spcBef>
            </a:pPr>
            <a:r>
              <a:rPr lang="en-US" sz="2400" dirty="0" smtClean="0">
                <a:solidFill>
                  <a:schemeClr val="tx1"/>
                </a:solidFill>
              </a:rPr>
              <a:t>according to </a:t>
            </a:r>
            <a:r>
              <a:rPr lang="en-US" sz="2400" b="1" dirty="0" smtClean="0">
                <a:solidFill>
                  <a:schemeClr val="tx1"/>
                </a:solidFill>
              </a:rPr>
              <a:t>recent research</a:t>
            </a:r>
            <a:r>
              <a:rPr lang="en-US" sz="2400" dirty="0" smtClean="0">
                <a:solidFill>
                  <a:schemeClr val="tx1"/>
                </a:solidFill>
              </a:rPr>
              <a:t>, is </a:t>
            </a:r>
            <a:r>
              <a:rPr lang="en-US" sz="2400" b="1" dirty="0" smtClean="0">
                <a:solidFill>
                  <a:schemeClr val="tx1"/>
                </a:solidFill>
              </a:rPr>
              <a:t>not a valid measure</a:t>
            </a:r>
            <a:r>
              <a:rPr lang="en-US" sz="2400" dirty="0" smtClean="0">
                <a:solidFill>
                  <a:schemeClr val="tx1"/>
                </a:solidFill>
              </a:rPr>
              <a:t> of low back &amp; hamstring flexibility.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1F941B-D5A3-4A36-8070-284E03691562}" type="slidenum">
              <a:rPr lang="en-US"/>
              <a:pPr>
                <a:defRPr/>
              </a:pPr>
              <a:t>51</a:t>
            </a:fld>
            <a:endParaRPr lang="en-US" dirty="0"/>
          </a:p>
        </p:txBody>
      </p:sp>
      <p:sp>
        <p:nvSpPr>
          <p:cNvPr id="432132" name="Rectangle 4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/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Sit-and-Reach Test</a:t>
            </a:r>
          </a:p>
        </p:txBody>
      </p:sp>
      <p:sp>
        <p:nvSpPr>
          <p:cNvPr id="61444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8200" y="1447800"/>
            <a:ext cx="4267200" cy="4800600"/>
          </a:xfrm>
        </p:spPr>
        <p:txBody>
          <a:bodyPr/>
          <a:lstStyle/>
          <a:p>
            <a:pPr algn="just">
              <a:spcBef>
                <a:spcPts val="0"/>
              </a:spcBef>
              <a:buClr>
                <a:schemeClr val="tx1"/>
              </a:buClr>
            </a:pPr>
            <a:r>
              <a:rPr lang="en-US" sz="1600" b="1" dirty="0" smtClean="0"/>
              <a:t>Performance of the Test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Remove your shoes.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Sit facing the flexibility measuring device with your knees fully extended &amp; your feet flat against the device </a:t>
            </a:r>
            <a:r>
              <a:rPr lang="en-US" sz="1400" b="1" dirty="0" smtClean="0">
                <a:solidFill>
                  <a:schemeClr val="tx1"/>
                </a:solidFill>
              </a:rPr>
              <a:t>10 cm</a:t>
            </a:r>
            <a:r>
              <a:rPr lang="en-US" sz="1400" dirty="0" smtClean="0">
                <a:solidFill>
                  <a:schemeClr val="tx1"/>
                </a:solidFill>
              </a:rPr>
              <a:t> apart.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On an exhale, reach as far forward as possible with the palms down, arms evenly stretched, &amp; knees fully extended. 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Hold this position for </a:t>
            </a:r>
            <a:r>
              <a:rPr lang="en-US" sz="1400" b="1" dirty="0" smtClean="0">
                <a:solidFill>
                  <a:schemeClr val="tx1"/>
                </a:solidFill>
              </a:rPr>
              <a:t>about 2 seconds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Perform the test a </a:t>
            </a:r>
            <a:r>
              <a:rPr lang="en-US" sz="1400" b="1" dirty="0" smtClean="0">
                <a:solidFill>
                  <a:schemeClr val="tx1"/>
                </a:solidFill>
              </a:rPr>
              <a:t>second time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en-US" sz="1400" dirty="0" smtClean="0">
                <a:solidFill>
                  <a:schemeClr val="tx1"/>
                </a:solidFill>
              </a:rPr>
              <a:t>Record </a:t>
            </a:r>
            <a:r>
              <a:rPr lang="en-US" sz="1400" b="1" dirty="0" smtClean="0">
                <a:solidFill>
                  <a:schemeClr val="tx1"/>
                </a:solidFill>
              </a:rPr>
              <a:t>both trials </a:t>
            </a:r>
            <a:r>
              <a:rPr lang="en-US" sz="1400" dirty="0" smtClean="0">
                <a:solidFill>
                  <a:schemeClr val="tx1"/>
                </a:solidFill>
              </a:rPr>
              <a:t>of the test to the </a:t>
            </a:r>
            <a:r>
              <a:rPr lang="en-US" sz="1400" b="1" dirty="0" smtClean="0">
                <a:solidFill>
                  <a:schemeClr val="tx1"/>
                </a:solidFill>
              </a:rPr>
              <a:t>nearest 0.5 cm</a:t>
            </a:r>
            <a:r>
              <a:rPr lang="en-US" sz="1400" dirty="0" smtClean="0">
                <a:solidFill>
                  <a:schemeClr val="tx1"/>
                </a:solidFill>
              </a:rPr>
              <a:t>.</a:t>
            </a:r>
          </a:p>
          <a:p>
            <a:pPr lvl="1" algn="just">
              <a:spcBef>
                <a:spcPts val="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Select the </a:t>
            </a:r>
            <a:r>
              <a:rPr lang="en-US" sz="1400" b="1" dirty="0" smtClean="0">
                <a:solidFill>
                  <a:schemeClr val="tx1"/>
                </a:solidFill>
              </a:rPr>
              <a:t>best score</a:t>
            </a:r>
            <a:r>
              <a:rPr lang="en-US" sz="1400" dirty="0" smtClean="0">
                <a:solidFill>
                  <a:schemeClr val="tx1"/>
                </a:solidFill>
              </a:rPr>
              <a:t> &amp; rate your flexibility score by referring to the table of norms on </a:t>
            </a:r>
            <a:r>
              <a:rPr lang="en-US" sz="1400" b="1" dirty="0" smtClean="0">
                <a:solidFill>
                  <a:schemeClr val="tx1"/>
                </a:solidFill>
              </a:rPr>
              <a:t>slide 52 </a:t>
            </a:r>
            <a:r>
              <a:rPr lang="en-US" sz="1400" dirty="0" smtClean="0">
                <a:solidFill>
                  <a:schemeClr val="tx1"/>
                </a:solidFill>
              </a:rPr>
              <a:t>or  </a:t>
            </a:r>
            <a:r>
              <a:rPr lang="en-US" sz="1400" b="1" dirty="0" smtClean="0">
                <a:solidFill>
                  <a:schemeClr val="tx1"/>
                </a:solidFill>
              </a:rPr>
              <a:t>page 244 </a:t>
            </a:r>
            <a:r>
              <a:rPr lang="en-US" sz="1400" dirty="0" smtClean="0">
                <a:solidFill>
                  <a:schemeClr val="tx1"/>
                </a:solidFill>
              </a:rPr>
              <a:t>of your textbook.</a:t>
            </a:r>
          </a:p>
          <a:p>
            <a:pPr>
              <a:lnSpc>
                <a:spcPct val="80000"/>
              </a:lnSpc>
            </a:pPr>
            <a:endParaRPr lang="en-US" sz="1400" dirty="0" smtClean="0"/>
          </a:p>
        </p:txBody>
      </p:sp>
      <p:pic>
        <p:nvPicPr>
          <p:cNvPr id="61445" name="Picture 7" descr="fah80919_p05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590800"/>
            <a:ext cx="3810000" cy="3505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447" name="Rectangle 10"/>
          <p:cNvSpPr>
            <a:spLocks noChangeArrowheads="1"/>
          </p:cNvSpPr>
          <p:nvPr/>
        </p:nvSpPr>
        <p:spPr bwMode="auto">
          <a:xfrm>
            <a:off x="304800" y="6096000"/>
            <a:ext cx="8916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 dirty="0">
                <a:latin typeface="Arial" charset="0"/>
              </a:rPr>
              <a:t>Lab 5.1</a:t>
            </a:r>
          </a:p>
        </p:txBody>
      </p:sp>
      <p:sp>
        <p:nvSpPr>
          <p:cNvPr id="9" name="Rectangle 6"/>
          <p:cNvSpPr txBox="1">
            <a:spLocks/>
          </p:cNvSpPr>
          <p:nvPr/>
        </p:nvSpPr>
        <p:spPr bwMode="auto">
          <a:xfrm>
            <a:off x="304800" y="1447800"/>
            <a:ext cx="4267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 eaLnBrk="0" hangingPunct="0">
              <a:buClr>
                <a:schemeClr val="tx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600" b="1" dirty="0">
                <a:latin typeface="+mn-lt"/>
              </a:rPr>
              <a:t>Warm-Up</a:t>
            </a:r>
          </a:p>
          <a:p>
            <a:pPr marL="547688" lvl="1" indent="-273050" algn="just" eaLnBrk="0" hangingPunct="0">
              <a:buClr>
                <a:schemeClr val="accent2"/>
              </a:buClr>
              <a:buSzPct val="70000"/>
              <a:buFont typeface="Wingdings" pitchFamily="2" charset="2"/>
              <a:buChar char=""/>
              <a:defRPr/>
            </a:pPr>
            <a:r>
              <a:rPr lang="en-US" sz="1400" dirty="0"/>
              <a:t>First, perform a low-intensity activity such as walking or easy jogging</a:t>
            </a:r>
            <a:r>
              <a:rPr lang="en-US" sz="1400" dirty="0" smtClean="0"/>
              <a:t>.</a:t>
            </a:r>
          </a:p>
          <a:p>
            <a:pPr marL="547688" lvl="1" indent="-273050" algn="just" eaLnBrk="0" hangingPunct="0">
              <a:buClr>
                <a:schemeClr val="accent2"/>
              </a:buClr>
              <a:buSzPct val="70000"/>
              <a:buFont typeface="Wingdings" pitchFamily="2" charset="2"/>
              <a:buChar char=""/>
              <a:defRPr/>
            </a:pPr>
            <a:r>
              <a:rPr lang="en-US" sz="1400" dirty="0"/>
              <a:t>Then perform slow stretching movements.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047942-F412-4029-AF10-4495E465941D}" type="slidenum">
              <a:rPr lang="en-US"/>
              <a:pPr>
                <a:defRPr/>
              </a:pPr>
              <a:t>52</a:t>
            </a:fld>
            <a:endParaRPr lang="en-US" dirty="0"/>
          </a:p>
        </p:txBody>
      </p:sp>
      <p:sp>
        <p:nvSpPr>
          <p:cNvPr id="43622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Ratings for the </a:t>
            </a: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</a:t>
            </a: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it–and–Reach Test</a:t>
            </a:r>
            <a:endParaRPr lang="en-US" sz="3600" dirty="0" smtClean="0"/>
          </a:p>
        </p:txBody>
      </p:sp>
      <p:graphicFrame>
        <p:nvGraphicFramePr>
          <p:cNvPr id="436269" name="Group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243574"/>
              </p:ext>
            </p:extLst>
          </p:nvPr>
        </p:nvGraphicFramePr>
        <p:xfrm>
          <a:off x="304800" y="1600200"/>
          <a:ext cx="8534400" cy="4307015"/>
        </p:xfrm>
        <a:graphic>
          <a:graphicData uri="http://schemas.openxmlformats.org/drawingml/2006/table">
            <a:tbl>
              <a:tblPr/>
              <a:tblGrid>
                <a:gridCol w="984250"/>
                <a:gridCol w="1530350"/>
                <a:gridCol w="1524000"/>
                <a:gridCol w="1447800"/>
                <a:gridCol w="1524000"/>
                <a:gridCol w="15240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Men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Age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Needs Improvement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Good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Very Good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Excellent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</a:tr>
              <a:tr h="1150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15-19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20-29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30-39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40-49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50-59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60-69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17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15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 – 28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 – 29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 – 27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 – 23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– 23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 – 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 – 33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– 33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 – 32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 – 28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 – 27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 – 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 – 38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 – 39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 – 37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 – 34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 – 34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 – 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40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Women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Age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Very Poor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Poor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Fair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Good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Excellent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EAAD5"/>
                    </a:solidFill>
                  </a:tcPr>
                </a:tc>
              </a:tr>
              <a:tr h="1349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15-19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20-29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30-39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40-49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50-59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60-69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26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24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≤ 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 – 33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 – 32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 – 31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 – 29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 – 29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 – 26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 – 37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 – 36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 – 35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– 33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 – 32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 – 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38 – 42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 – 40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 – 40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 – 37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 – 38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31 – 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43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41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41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38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39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≥ 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505" name="Text Box 40"/>
          <p:cNvSpPr txBox="1">
            <a:spLocks noChangeArrowheads="1"/>
          </p:cNvSpPr>
          <p:nvPr/>
        </p:nvSpPr>
        <p:spPr bwMode="auto">
          <a:xfrm>
            <a:off x="228600" y="5867400"/>
            <a:ext cx="8458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Arial" charset="0"/>
              </a:rPr>
              <a:t>SOURCE: The Canadian Physical Activity, Fitness, &amp; Lifestyle Approach: CSEP Health &amp; Fitness Program’s Health-Related Appraisal &amp; Counselling Strategy, 3</a:t>
            </a:r>
            <a:r>
              <a:rPr lang="en-US" sz="1400" baseline="30000" dirty="0">
                <a:latin typeface="Arial" charset="0"/>
              </a:rPr>
              <a:t>rd</a:t>
            </a:r>
            <a:r>
              <a:rPr lang="en-US" sz="1400" dirty="0">
                <a:latin typeface="Arial" charset="0"/>
              </a:rPr>
              <a:t> edition, 2003. Footline is set at 26 cm.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3961AD-2646-49A9-A401-375FB8E16AEF}" type="slidenum">
              <a:rPr lang="en-US"/>
              <a:pPr>
                <a:defRPr/>
              </a:pPr>
              <a:t>53</a:t>
            </a:fld>
            <a:endParaRPr lang="en-US" dirty="0"/>
          </a:p>
        </p:txBody>
      </p:sp>
      <p:sp>
        <p:nvSpPr>
          <p:cNvPr id="518146" name="Rectangle 2"/>
          <p:cNvSpPr>
            <a:spLocks noGrp="1"/>
          </p:cNvSpPr>
          <p:nvPr>
            <p:ph type="title" idx="4294967295"/>
          </p:nvPr>
        </p:nvSpPr>
        <p:spPr>
          <a:xfrm>
            <a:off x="152400" y="228600"/>
            <a:ext cx="8839200" cy="758825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 dirty="0" smtClean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Skin Distraction </a:t>
            </a:r>
            <a:r>
              <a:rPr lang="en-US" sz="3600" dirty="0"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</a:rPr>
              <a:t>Test</a:t>
            </a:r>
            <a:endParaRPr lang="en-US" sz="3600" dirty="0" smtClean="0"/>
          </a:p>
        </p:txBody>
      </p:sp>
      <p:pic>
        <p:nvPicPr>
          <p:cNvPr id="63492" name="Picture 3" descr="253263_E3346"/>
          <p:cNvPicPr>
            <a:picLocks noChangeAspect="1" noChangeArrowheads="1"/>
          </p:cNvPicPr>
          <p:nvPr/>
        </p:nvPicPr>
        <p:blipFill>
          <a:blip r:embed="rId2" cstate="print"/>
          <a:srcRect t="9828" b="4767"/>
          <a:stretch>
            <a:fillRect/>
          </a:stretch>
        </p:blipFill>
        <p:spPr bwMode="auto">
          <a:xfrm>
            <a:off x="4714875" y="1628775"/>
            <a:ext cx="3135313" cy="40957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3493" name="Picture 4" descr="253262_E3346"/>
          <p:cNvPicPr>
            <a:picLocks noChangeAspect="1" noChangeArrowheads="1"/>
          </p:cNvPicPr>
          <p:nvPr/>
        </p:nvPicPr>
        <p:blipFill>
          <a:blip r:embed="rId3" cstate="print"/>
          <a:srcRect b="5148"/>
          <a:stretch>
            <a:fillRect/>
          </a:stretch>
        </p:blipFill>
        <p:spPr bwMode="auto">
          <a:xfrm>
            <a:off x="1403350" y="1628775"/>
            <a:ext cx="3057525" cy="40957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3494" name="Text Box 5"/>
          <p:cNvSpPr txBox="1">
            <a:spLocks noChangeArrowheads="1"/>
          </p:cNvSpPr>
          <p:nvPr/>
        </p:nvSpPr>
        <p:spPr bwMode="auto">
          <a:xfrm>
            <a:off x="1331913" y="5732463"/>
            <a:ext cx="40830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0000"/>
              </a:buClr>
              <a:buSzPct val="80000"/>
              <a:buFont typeface="Wingdings" pitchFamily="2" charset="2"/>
              <a:buNone/>
            </a:pPr>
            <a:r>
              <a:rPr lang="en-US" dirty="0">
                <a:latin typeface="Arial" charset="0"/>
              </a:rPr>
              <a:t>Assesses low back flexibility.</a:t>
            </a:r>
          </a:p>
        </p:txBody>
      </p:sp>
      <p:sp>
        <p:nvSpPr>
          <p:cNvPr id="518150" name="Text Box 6"/>
          <p:cNvSpPr txBox="1">
            <a:spLocks noChangeArrowheads="1"/>
          </p:cNvSpPr>
          <p:nvPr/>
        </p:nvSpPr>
        <p:spPr bwMode="auto">
          <a:xfrm>
            <a:off x="1403350" y="4292600"/>
            <a:ext cx="1582484" cy="5847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0-cm mark</a:t>
            </a: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518151" name="Text Box 7"/>
          <p:cNvSpPr txBox="1">
            <a:spLocks noChangeArrowheads="1"/>
          </p:cNvSpPr>
          <p:nvPr/>
        </p:nvSpPr>
        <p:spPr bwMode="auto">
          <a:xfrm>
            <a:off x="1403350" y="2852738"/>
            <a:ext cx="161046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15-cm mark</a:t>
            </a:r>
          </a:p>
        </p:txBody>
      </p:sp>
      <p:sp>
        <p:nvSpPr>
          <p:cNvPr id="518152" name="Text Box 8"/>
          <p:cNvSpPr txBox="1">
            <a:spLocks noChangeArrowheads="1"/>
          </p:cNvSpPr>
          <p:nvPr/>
        </p:nvSpPr>
        <p:spPr bwMode="auto">
          <a:xfrm>
            <a:off x="1295400" y="1981200"/>
            <a:ext cx="3234179" cy="5847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000000"/>
              </a:buClr>
              <a:buSzPct val="80000"/>
              <a:buFont typeface="Wingdings" pitchFamily="2" charset="2"/>
              <a:buNone/>
              <a:defRPr/>
            </a:pP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Midline of lumbar spine.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41058" y="6355487"/>
            <a:ext cx="1261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latin typeface="Arial" pitchFamily="34" charset="0"/>
                <a:cs typeface="Arial" pitchFamily="34" charset="0"/>
              </a:rPr>
              <a:t>Chapter</a:t>
            </a:r>
            <a:r>
              <a:rPr lang="en-CA" dirty="0" smtClean="0">
                <a:latin typeface="Arial" pitchFamily="34" charset="0"/>
                <a:cs typeface="Arial" pitchFamily="34" charset="0"/>
              </a:rPr>
              <a:t> 5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ivic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B9CC3B05-2482-9747-80C3-C09D6ED022A4}" vid="{661913DF-304A-544A-A43F-E2563FA728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Presentation1Template</Template>
  <TotalTime>257</TotalTime>
  <Words>3169</Words>
  <Application>Microsoft Macintosh PowerPoint</Application>
  <PresentationFormat>On-screen Show (4:3)</PresentationFormat>
  <Paragraphs>679</Paragraphs>
  <Slides>53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Calibri</vt:lpstr>
      <vt:lpstr>Georgia</vt:lpstr>
      <vt:lpstr>Symbol</vt:lpstr>
      <vt:lpstr>Times</vt:lpstr>
      <vt:lpstr>Wingdings</vt:lpstr>
      <vt:lpstr>Wingdings 2</vt:lpstr>
      <vt:lpstr>Arial</vt:lpstr>
      <vt:lpstr>Civic</vt:lpstr>
      <vt:lpstr>CHAPTER 5 FLEXIBILITY AND LOW-BACK HEALTH Part 1 </vt:lpstr>
      <vt:lpstr>LEARNING OBJECTIVES</vt:lpstr>
      <vt:lpstr>FLEXIBILITY</vt:lpstr>
      <vt:lpstr>BASIC TYPES OF FLEXIBILITY </vt:lpstr>
      <vt:lpstr>Factors that Affect Static &amp; Dynamic Flexibility</vt:lpstr>
      <vt:lpstr>WHAT DETERMINES FLEXIBILITY?</vt:lpstr>
      <vt:lpstr>Joint Structure</vt:lpstr>
      <vt:lpstr>Joint Structure</vt:lpstr>
      <vt:lpstr>Joint Structure</vt:lpstr>
      <vt:lpstr>Muscle Elasticity &amp; Length</vt:lpstr>
      <vt:lpstr>Muscle Elasticity &amp; Length</vt:lpstr>
      <vt:lpstr>Muscle Elasticity &amp; Length</vt:lpstr>
      <vt:lpstr>Muscle Elasticity &amp; Length</vt:lpstr>
      <vt:lpstr>Muscle Elasticity &amp; Length</vt:lpstr>
      <vt:lpstr>Muscle Elasticity &amp; Length</vt:lpstr>
      <vt:lpstr>Muscle Elasticity &amp; Length</vt:lpstr>
      <vt:lpstr>Muscle Elasticity &amp; Length</vt:lpstr>
      <vt:lpstr>Nervous System Regulation</vt:lpstr>
      <vt:lpstr>Nervous System Regulation</vt:lpstr>
      <vt:lpstr>Important Definitions for Nervous  System Regulation</vt:lpstr>
      <vt:lpstr>Important Definitions for Nervous  System Regulation</vt:lpstr>
      <vt:lpstr>Muscle Spindles</vt:lpstr>
      <vt:lpstr>Stretch Reflex &amp; Muscle Spindles</vt:lpstr>
      <vt:lpstr>Stretch Reflex &amp; Muscle Spindles</vt:lpstr>
      <vt:lpstr>Golgi Tendon Organs</vt:lpstr>
      <vt:lpstr>Golgi Tendon Organs</vt:lpstr>
      <vt:lpstr>Inverse Stretch Reflex &amp; Golgi Tendon Organs</vt:lpstr>
      <vt:lpstr>Inverse Stretch Reflex &amp; Golgi Tendon Organs</vt:lpstr>
      <vt:lpstr>Functional Comparison of Muscle Spindles &amp;  Golgi Tendon Organs</vt:lpstr>
      <vt:lpstr>Functional Comparison of Muscle Spindles &amp;  Golgi Tendon Organs</vt:lpstr>
      <vt:lpstr>Summary of the Muscle Spindles &amp;  Golgi Tendon Organs</vt:lpstr>
      <vt:lpstr>BENEFITS OF FLEXIBILITY</vt:lpstr>
      <vt:lpstr>BENEFITS OF FLEXIBILITY</vt:lpstr>
      <vt:lpstr>Joint Health</vt:lpstr>
      <vt:lpstr>Joint Health</vt:lpstr>
      <vt:lpstr>Prevention of Low–Back Pain</vt:lpstr>
      <vt:lpstr>Prevention of Low–Back Pain</vt:lpstr>
      <vt:lpstr>Additional Potential Benefits</vt:lpstr>
      <vt:lpstr>Assessing Flexibility</vt:lpstr>
      <vt:lpstr>Assessing Flexibility</vt:lpstr>
      <vt:lpstr>Methods of Assessing Static Flexibility</vt:lpstr>
      <vt:lpstr>Direct Methods of Assessing Static Flexibility</vt:lpstr>
      <vt:lpstr>Direct Methods of Assessing Static Flexibility</vt:lpstr>
      <vt:lpstr>Direct Methods of Assessing Static Flexibility</vt:lpstr>
      <vt:lpstr>Direct Methods of Assessing Static Flexibility</vt:lpstr>
      <vt:lpstr>Key Flexibility Terms</vt:lpstr>
      <vt:lpstr>Key Flexibility Terms</vt:lpstr>
      <vt:lpstr>Examples of Key Flexibility Terms</vt:lpstr>
      <vt:lpstr>Examples of Key Flexibility Terms</vt:lpstr>
      <vt:lpstr>Indirect Methods of Assessing Static Flexibility</vt:lpstr>
      <vt:lpstr>Sit-and-Reach Test</vt:lpstr>
      <vt:lpstr> Ratings for the Sit–and–Reach Test</vt:lpstr>
      <vt:lpstr>Skin Distraction Test</vt:lpstr>
    </vt:vector>
  </TitlesOfParts>
  <Manager/>
  <Company>Exercise Science Department, Concordia University</Company>
  <LinksUpToDate>false</LinksUpToDate>
  <SharedDoc>false</SharedDoc>
  <HyperlinkBase/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5, PART 1: Flexibility and Low-Back Health</dc:title>
  <dc:subject>EXCI 251, Lecture 2, FALL 2016</dc:subject>
  <dc:creator>Robert Panenic</dc:creator>
  <cp:keywords/>
  <dc:description/>
  <cp:lastModifiedBy>Microsoft Office User</cp:lastModifiedBy>
  <cp:revision>27</cp:revision>
  <cp:lastPrinted>2014-01-11T19:15:17Z</cp:lastPrinted>
  <dcterms:created xsi:type="dcterms:W3CDTF">2016-08-30T14:19:48Z</dcterms:created>
  <dcterms:modified xsi:type="dcterms:W3CDTF">2016-10-10T14:58:36Z</dcterms:modified>
  <cp:category/>
</cp:coreProperties>
</file>