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1.xml" ContentType="application/vnd.openxmlformats-officedocument.presentationml.notesSlide+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notesSlides/notesSlide2.xml" ContentType="application/vnd.openxmlformats-officedocument.presentationml.notesSlide+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3.xml" ContentType="application/vnd.openxmlformats-officedocument.presentationml.notesSlide+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notesSlides/notesSlide4.xml" ContentType="application/vnd.openxmlformats-officedocument.presentationml.notesSlide+xml"/>
  <Override PartName="/ppt/tags/tag15.xml" ContentType="application/vnd.openxmlformats-officedocument.presentationml.tags+xml"/>
  <Override PartName="/ppt/tags/tag16.xml" ContentType="application/vnd.openxmlformats-officedocument.presentationml.tags+xml"/>
  <Override PartName="/ppt/notesSlides/notesSlide5.xml" ContentType="application/vnd.openxmlformats-officedocument.presentationml.notesSlide+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notesSlides/notesSlide6.xml" ContentType="application/vnd.openxmlformats-officedocument.presentationml.notesSlide+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notesSlides/notesSlide7.xml" ContentType="application/vnd.openxmlformats-officedocument.presentationml.notesSlide+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notesSlides/notesSlide8.xml" ContentType="application/vnd.openxmlformats-officedocument.presentationml.notesSlide+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notesSlides/notesSlide9.xml" ContentType="application/vnd.openxmlformats-officedocument.presentationml.notesSlide+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notesSlides/notesSlide10.xml" ContentType="application/vnd.openxmlformats-officedocument.presentationml.notesSlide+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notesSlides/notesSlide11.xml" ContentType="application/vnd.openxmlformats-officedocument.presentationml.notesSlide+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notesSlides/notesSlide12.xml" ContentType="application/vnd.openxmlformats-officedocument.presentationml.notesSlide+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notesSlides/notesSlide13.xml" ContentType="application/vnd.openxmlformats-officedocument.presentationml.notesSlide+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notesSlides/notesSlide14.xml" ContentType="application/vnd.openxmlformats-officedocument.presentationml.notesSlide+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notesSlides/notesSlide15.xml" ContentType="application/vnd.openxmlformats-officedocument.presentationml.notesSlide+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notesSlides/notesSlide18.xml" ContentType="application/vnd.openxmlformats-officedocument.presentationml.notesSlide+xml"/>
  <Override PartName="/ppt/tags/tag81.xml" ContentType="application/vnd.openxmlformats-officedocument.presentationml.tags+xml"/>
  <Override PartName="/ppt/tags/tag82.xml" ContentType="application/vnd.openxmlformats-officedocument.presentationml.tags+xml"/>
  <Override PartName="/ppt/notesSlides/notesSlide19.xml" ContentType="application/vnd.openxmlformats-officedocument.presentationml.notesSlide+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notesSlides/notesSlide20.xml" ContentType="application/vnd.openxmlformats-officedocument.presentationml.notesSlide+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notesSlides/notesSlide21.xml" ContentType="application/vnd.openxmlformats-officedocument.presentationml.notesSlide+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24"/>
  </p:notesMasterIdLst>
  <p:handoutMasterIdLst>
    <p:handoutMasterId r:id="rId25"/>
  </p:handoutMasterIdLst>
  <p:sldIdLst>
    <p:sldId id="260" r:id="rId2"/>
    <p:sldId id="287" r:id="rId3"/>
    <p:sldId id="288" r:id="rId4"/>
    <p:sldId id="289" r:id="rId5"/>
    <p:sldId id="290" r:id="rId6"/>
    <p:sldId id="291" r:id="rId7"/>
    <p:sldId id="292" r:id="rId8"/>
    <p:sldId id="293" r:id="rId9"/>
    <p:sldId id="294" r:id="rId10"/>
    <p:sldId id="295" r:id="rId11"/>
    <p:sldId id="296" r:id="rId12"/>
    <p:sldId id="297" r:id="rId13"/>
    <p:sldId id="298" r:id="rId14"/>
    <p:sldId id="299" r:id="rId15"/>
    <p:sldId id="300" r:id="rId16"/>
    <p:sldId id="301" r:id="rId17"/>
    <p:sldId id="302" r:id="rId18"/>
    <p:sldId id="303" r:id="rId19"/>
    <p:sldId id="304" r:id="rId20"/>
    <p:sldId id="305" r:id="rId21"/>
    <p:sldId id="306" r:id="rId22"/>
    <p:sldId id="307" r:id="rId23"/>
  </p:sldIdLst>
  <p:sldSz cx="9144000" cy="6858000" type="screen4x3"/>
  <p:notesSz cx="7315200" cy="9601200"/>
  <p:kinsoku lang="ja-JP" invalStChars="、。，．・：；？！゛゜ヽヾゝゞ々ー’”）〕］｝〉》」』】°‰′″℃￠％ぁぃぅぇぉっゃゅょゎァィゥェォッャュョヮヵヶ!%),.:;?]}｡｣､･ｧｨｩｪｫｬｭｮｯｰﾞﾟ" invalEndChars="‘“（〔［｛〈《「『【￥＄$([\{｢￡"/>
  <p:defaultTextStyle>
    <a:defPPr>
      <a:defRPr lang="en-US"/>
    </a:defPPr>
    <a:lvl1pPr algn="l" rtl="0" eaLnBrk="0" fontAlgn="base" hangingPunct="0">
      <a:spcBef>
        <a:spcPct val="0"/>
      </a:spcBef>
      <a:spcAft>
        <a:spcPct val="0"/>
      </a:spcAft>
      <a:defRPr sz="2400" b="1" kern="1200">
        <a:solidFill>
          <a:schemeClr val="tx1"/>
        </a:solidFill>
        <a:latin typeface="Arial" pitchFamily="34" charset="0"/>
        <a:ea typeface="+mn-ea"/>
        <a:cs typeface="+mn-cs"/>
      </a:defRPr>
    </a:lvl1pPr>
    <a:lvl2pPr marL="457200" algn="l" rtl="0" eaLnBrk="0" fontAlgn="base" hangingPunct="0">
      <a:spcBef>
        <a:spcPct val="0"/>
      </a:spcBef>
      <a:spcAft>
        <a:spcPct val="0"/>
      </a:spcAft>
      <a:defRPr sz="2400" b="1" kern="1200">
        <a:solidFill>
          <a:schemeClr val="tx1"/>
        </a:solidFill>
        <a:latin typeface="Arial" pitchFamily="34" charset="0"/>
        <a:ea typeface="+mn-ea"/>
        <a:cs typeface="+mn-cs"/>
      </a:defRPr>
    </a:lvl2pPr>
    <a:lvl3pPr marL="914400" algn="l" rtl="0" eaLnBrk="0" fontAlgn="base" hangingPunct="0">
      <a:spcBef>
        <a:spcPct val="0"/>
      </a:spcBef>
      <a:spcAft>
        <a:spcPct val="0"/>
      </a:spcAft>
      <a:defRPr sz="2400" b="1" kern="1200">
        <a:solidFill>
          <a:schemeClr val="tx1"/>
        </a:solidFill>
        <a:latin typeface="Arial" pitchFamily="34" charset="0"/>
        <a:ea typeface="+mn-ea"/>
        <a:cs typeface="+mn-cs"/>
      </a:defRPr>
    </a:lvl3pPr>
    <a:lvl4pPr marL="1371600" algn="l" rtl="0" eaLnBrk="0" fontAlgn="base" hangingPunct="0">
      <a:spcBef>
        <a:spcPct val="0"/>
      </a:spcBef>
      <a:spcAft>
        <a:spcPct val="0"/>
      </a:spcAft>
      <a:defRPr sz="2400" b="1" kern="1200">
        <a:solidFill>
          <a:schemeClr val="tx1"/>
        </a:solidFill>
        <a:latin typeface="Arial" pitchFamily="34" charset="0"/>
        <a:ea typeface="+mn-ea"/>
        <a:cs typeface="+mn-cs"/>
      </a:defRPr>
    </a:lvl4pPr>
    <a:lvl5pPr marL="1828800" algn="l" rtl="0" eaLnBrk="0" fontAlgn="base" hangingPunct="0">
      <a:spcBef>
        <a:spcPct val="0"/>
      </a:spcBef>
      <a:spcAft>
        <a:spcPct val="0"/>
      </a:spcAft>
      <a:defRPr sz="2400" b="1" kern="1200">
        <a:solidFill>
          <a:schemeClr val="tx1"/>
        </a:solidFill>
        <a:latin typeface="Arial" pitchFamily="34" charset="0"/>
        <a:ea typeface="+mn-ea"/>
        <a:cs typeface="+mn-cs"/>
      </a:defRPr>
    </a:lvl5pPr>
    <a:lvl6pPr marL="2286000" algn="l" defTabSz="914400" rtl="0" eaLnBrk="1" latinLnBrk="0" hangingPunct="1">
      <a:defRPr sz="2400" b="1" kern="1200">
        <a:solidFill>
          <a:schemeClr val="tx1"/>
        </a:solidFill>
        <a:latin typeface="Arial" pitchFamily="34" charset="0"/>
        <a:ea typeface="+mn-ea"/>
        <a:cs typeface="+mn-cs"/>
      </a:defRPr>
    </a:lvl6pPr>
    <a:lvl7pPr marL="2743200" algn="l" defTabSz="914400" rtl="0" eaLnBrk="1" latinLnBrk="0" hangingPunct="1">
      <a:defRPr sz="2400" b="1" kern="1200">
        <a:solidFill>
          <a:schemeClr val="tx1"/>
        </a:solidFill>
        <a:latin typeface="Arial" pitchFamily="34" charset="0"/>
        <a:ea typeface="+mn-ea"/>
        <a:cs typeface="+mn-cs"/>
      </a:defRPr>
    </a:lvl7pPr>
    <a:lvl8pPr marL="3200400" algn="l" defTabSz="914400" rtl="0" eaLnBrk="1" latinLnBrk="0" hangingPunct="1">
      <a:defRPr sz="2400" b="1" kern="1200">
        <a:solidFill>
          <a:schemeClr val="tx1"/>
        </a:solidFill>
        <a:latin typeface="Arial" pitchFamily="34" charset="0"/>
        <a:ea typeface="+mn-ea"/>
        <a:cs typeface="+mn-cs"/>
      </a:defRPr>
    </a:lvl8pPr>
    <a:lvl9pPr marL="3657600" algn="l" defTabSz="914400" rtl="0" eaLnBrk="1" latinLnBrk="0" hangingPunct="1">
      <a:defRPr sz="2400" b="1" kern="1200">
        <a:solidFill>
          <a:schemeClr val="tx1"/>
        </a:solidFill>
        <a:latin typeface="Arial"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4C25DD"/>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446"/>
    <p:restoredTop sz="83639"/>
  </p:normalViewPr>
  <p:slideViewPr>
    <p:cSldViewPr>
      <p:cViewPr>
        <p:scale>
          <a:sx n="110" d="100"/>
          <a:sy n="110" d="100"/>
        </p:scale>
        <p:origin x="1632" y="-1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1694960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body" sz="quarter" idx="3"/>
          </p:nvPr>
        </p:nvSpPr>
        <p:spPr bwMode="auto">
          <a:xfrm>
            <a:off x="974811" y="4559917"/>
            <a:ext cx="5365583" cy="43208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vert="horz" wrap="square" lIns="95649" tIns="46985" rIns="95649" bIns="46985"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435" name="Rectangle 3"/>
          <p:cNvSpPr>
            <a:spLocks noGrp="1" noRot="1" noChangeAspect="1" noChangeArrowheads="1" noTextEdit="1"/>
          </p:cNvSpPr>
          <p:nvPr>
            <p:ph type="sldImg" idx="2"/>
          </p:nvPr>
        </p:nvSpPr>
        <p:spPr bwMode="auto">
          <a:xfrm>
            <a:off x="1266825" y="727075"/>
            <a:ext cx="4781550" cy="3587750"/>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Tree>
    <p:extLst>
      <p:ext uri="{BB962C8B-B14F-4D97-AF65-F5344CB8AC3E}">
        <p14:creationId xmlns:p14="http://schemas.microsoft.com/office/powerpoint/2010/main" val="373052230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Association with names and ideas </a:t>
            </a:r>
          </a:p>
        </p:txBody>
      </p:sp>
    </p:spTree>
    <p:extLst>
      <p:ext uri="{BB962C8B-B14F-4D97-AF65-F5344CB8AC3E}">
        <p14:creationId xmlns:p14="http://schemas.microsoft.com/office/powerpoint/2010/main" val="15965894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en-CA" dirty="0"/>
              <a:t>Greek philosopher</a:t>
            </a:r>
          </a:p>
          <a:p>
            <a:r>
              <a:rPr lang="en-CA" dirty="0"/>
              <a:t>All life came from water </a:t>
            </a:r>
          </a:p>
          <a:p>
            <a:r>
              <a:rPr lang="en-CA" dirty="0"/>
              <a:t>Babies grew within fish </a:t>
            </a:r>
          </a:p>
          <a:p>
            <a:r>
              <a:rPr lang="en-CA" dirty="0"/>
              <a:t>tried to analyze nature using a materialistic approach</a:t>
            </a:r>
          </a:p>
          <a:p>
            <a:endParaRPr lang="en-CA" dirty="0"/>
          </a:p>
        </p:txBody>
      </p:sp>
    </p:spTree>
    <p:extLst>
      <p:ext uri="{BB962C8B-B14F-4D97-AF65-F5344CB8AC3E}">
        <p14:creationId xmlns:p14="http://schemas.microsoft.com/office/powerpoint/2010/main" val="28762501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8347068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Atoms- Not created, cant be split, smallest particle possible </a:t>
            </a:r>
          </a:p>
          <a:p>
            <a:r>
              <a:rPr lang="en-US" dirty="0"/>
              <a:t>Had properties that allowed them to be glued together to form living things </a:t>
            </a:r>
          </a:p>
        </p:txBody>
      </p:sp>
    </p:spTree>
    <p:extLst>
      <p:ext uri="{BB962C8B-B14F-4D97-AF65-F5344CB8AC3E}">
        <p14:creationId xmlns:p14="http://schemas.microsoft.com/office/powerpoint/2010/main" val="36277260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802124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1924050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Born with some kind of ideal form of world, some notion of beauty, ideal chair spend our life trying to posses them</a:t>
            </a:r>
          </a:p>
          <a:p>
            <a:r>
              <a:rPr lang="en-US" dirty="0"/>
              <a:t>Nature was full of imperfection</a:t>
            </a:r>
          </a:p>
          <a:p>
            <a:r>
              <a:rPr lang="en-US" dirty="0"/>
              <a:t>Variation was not important you wanted to find the essence of things (ideal form) </a:t>
            </a:r>
          </a:p>
        </p:txBody>
      </p:sp>
    </p:spTree>
    <p:extLst>
      <p:ext uri="{BB962C8B-B14F-4D97-AF65-F5344CB8AC3E}">
        <p14:creationId xmlns:p14="http://schemas.microsoft.com/office/powerpoint/2010/main" val="15757672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Quest was to find essence of things by observing nature</a:t>
            </a:r>
          </a:p>
          <a:p>
            <a:endParaRPr lang="en-US" dirty="0"/>
          </a:p>
          <a:p>
            <a:r>
              <a:rPr lang="en-US" dirty="0"/>
              <a:t>rational (humans only)</a:t>
            </a:r>
          </a:p>
          <a:p>
            <a:r>
              <a:rPr lang="en-US" dirty="0"/>
              <a:t>Animal soul (move)</a:t>
            </a:r>
          </a:p>
          <a:p>
            <a:r>
              <a:rPr lang="en-US" dirty="0"/>
              <a:t>Vegetal soul (property of growing and reproduction)</a:t>
            </a:r>
          </a:p>
        </p:txBody>
      </p:sp>
    </p:spTree>
    <p:extLst>
      <p:ext uri="{BB962C8B-B14F-4D97-AF65-F5344CB8AC3E}">
        <p14:creationId xmlns:p14="http://schemas.microsoft.com/office/powerpoint/2010/main" val="21185277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p:cNvSpPr>
            <a:spLocks noGrp="1" noRot="1" noChangeAspect="1" noTextEdit="1"/>
          </p:cNvSpPr>
          <p:nvPr>
            <p:ph type="sldImg"/>
          </p:nvPr>
        </p:nvSpPr>
        <p:spPr>
          <a:xfrm>
            <a:off x="-350838" y="914400"/>
            <a:ext cx="6275388" cy="4706938"/>
          </a:xfrm>
          <a:ln/>
        </p:spPr>
      </p:sp>
      <p:sp>
        <p:nvSpPr>
          <p:cNvPr id="34819"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altLang="en-US" dirty="0"/>
              <a:t>Aristotle is a student of </a:t>
            </a:r>
            <a:r>
              <a:rPr lang="en-CA" altLang="en-US" dirty="0" err="1"/>
              <a:t>plato</a:t>
            </a:r>
            <a:r>
              <a:rPr lang="en-CA" altLang="en-US" dirty="0"/>
              <a:t> </a:t>
            </a:r>
          </a:p>
        </p:txBody>
      </p:sp>
    </p:spTree>
    <p:extLst>
      <p:ext uri="{BB962C8B-B14F-4D97-AF65-F5344CB8AC3E}">
        <p14:creationId xmlns:p14="http://schemas.microsoft.com/office/powerpoint/2010/main" val="53390215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p:spPr>
      </p:sp>
      <p:sp>
        <p:nvSpPr>
          <p:cNvPr id="36867" name="Notes Placeholder 2"/>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CA" dirty="0">
                <a:solidFill>
                  <a:srgbClr val="FF0000"/>
                </a:solidFill>
              </a:rPr>
              <a:t>Plato, knowledge comes from reasoning rather than the use of the senses </a:t>
            </a:r>
            <a:r>
              <a:rPr lang="en-CA" dirty="0">
                <a:highlight>
                  <a:srgbClr val="FFFF00"/>
                </a:highlight>
              </a:rPr>
              <a:t>and the observation of nature. </a:t>
            </a:r>
          </a:p>
          <a:p>
            <a:r>
              <a:rPr lang="en-CA" dirty="0">
                <a:highlight>
                  <a:srgbClr val="FFFF00"/>
                </a:highlight>
              </a:rPr>
              <a:t>For Aristotle, the use of the senses is necessary to acquire knowledge. </a:t>
            </a:r>
          </a:p>
          <a:p>
            <a:endParaRPr lang="en-CA" dirty="0">
              <a:highlight>
                <a:srgbClr val="FFFF00"/>
              </a:highlight>
            </a:endParaRPr>
          </a:p>
          <a:p>
            <a:r>
              <a:rPr lang="en-CA" dirty="0">
                <a:highlight>
                  <a:srgbClr val="FFFF00"/>
                </a:highlight>
              </a:rPr>
              <a:t>It is by observing the pigeon</a:t>
            </a:r>
            <a:r>
              <a:rPr lang="en-CA" dirty="0"/>
              <a:t>s that we can define the essence of a pigeon. Contrary to Plato's abstract approach, Aristotle would have based his description of the pigeon on characteristics common to the individuals of the species. Probably he would have dwelt on the shape of the body, the beak and the wings. Another important point is that for Plato and Aristotle, the variability between pigeons, for example in the color of plumage is not particularly important or interesting because it does not allow to recognize the ideal form or the essence of case. It is interesting to note that 2000 years later, Charles Darwin will be the first scientist to understand the importance of this morphological variability. In fact, it will make it the material that will be used by its evolutionary process, natural selection, to explain the adaptations and diversity of life.</a:t>
            </a:r>
          </a:p>
          <a:p>
            <a:endParaRPr lang="en-CA" altLang="en-US" dirty="0"/>
          </a:p>
          <a:p>
            <a:r>
              <a:rPr lang="en-CA" altLang="en-US" dirty="0"/>
              <a:t>Aristotle- By looking at the nature we get the image</a:t>
            </a:r>
          </a:p>
        </p:txBody>
      </p:sp>
      <p:sp>
        <p:nvSpPr>
          <p:cNvPr id="36868" name="TextBox 4"/>
          <p:cNvSpPr txBox="1">
            <a:spLocks noChangeArrowheads="1"/>
          </p:cNvSpPr>
          <p:nvPr/>
        </p:nvSpPr>
        <p:spPr bwMode="auto">
          <a:xfrm>
            <a:off x="3569305" y="1910656"/>
            <a:ext cx="1237839"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2400" b="1">
                <a:solidFill>
                  <a:schemeClr val="tx1"/>
                </a:solidFill>
                <a:latin typeface="Arial" panose="020B0604020202020204" pitchFamily="34" charset="0"/>
              </a:defRPr>
            </a:lvl1pPr>
            <a:lvl2pPr marL="742950" indent="-285750">
              <a:defRPr sz="2400" b="1">
                <a:solidFill>
                  <a:schemeClr val="tx1"/>
                </a:solidFill>
                <a:latin typeface="Arial" panose="020B0604020202020204" pitchFamily="34" charset="0"/>
              </a:defRPr>
            </a:lvl2pPr>
            <a:lvl3pPr marL="1143000" indent="-228600">
              <a:defRPr sz="2400" b="1">
                <a:solidFill>
                  <a:schemeClr val="tx1"/>
                </a:solidFill>
                <a:latin typeface="Arial" panose="020B0604020202020204" pitchFamily="34" charset="0"/>
              </a:defRPr>
            </a:lvl3pPr>
            <a:lvl4pPr marL="1600200" indent="-228600">
              <a:defRPr sz="2400" b="1">
                <a:solidFill>
                  <a:schemeClr val="tx1"/>
                </a:solidFill>
                <a:latin typeface="Arial" panose="020B0604020202020204" pitchFamily="34" charset="0"/>
              </a:defRPr>
            </a:lvl4pPr>
            <a:lvl5pPr marL="2057400" indent="-228600">
              <a:defRPr sz="2400" b="1">
                <a:solidFill>
                  <a:schemeClr val="tx1"/>
                </a:solidFill>
                <a:latin typeface="Arial" panose="020B0604020202020204" pitchFamily="34" charset="0"/>
              </a:defRPr>
            </a:lvl5pPr>
            <a:lvl6pPr marL="2514600" indent="-228600" eaLnBrk="0" fontAlgn="base" hangingPunct="0">
              <a:spcBef>
                <a:spcPct val="0"/>
              </a:spcBef>
              <a:spcAft>
                <a:spcPct val="0"/>
              </a:spcAft>
              <a:defRPr sz="2400" b="1">
                <a:solidFill>
                  <a:schemeClr val="tx1"/>
                </a:solidFill>
                <a:latin typeface="Arial" panose="020B0604020202020204" pitchFamily="34" charset="0"/>
              </a:defRPr>
            </a:lvl6pPr>
            <a:lvl7pPr marL="2971800" indent="-228600" eaLnBrk="0" fontAlgn="base" hangingPunct="0">
              <a:spcBef>
                <a:spcPct val="0"/>
              </a:spcBef>
              <a:spcAft>
                <a:spcPct val="0"/>
              </a:spcAft>
              <a:defRPr sz="2400" b="1">
                <a:solidFill>
                  <a:schemeClr val="tx1"/>
                </a:solidFill>
                <a:latin typeface="Arial" panose="020B0604020202020204" pitchFamily="34" charset="0"/>
              </a:defRPr>
            </a:lvl7pPr>
            <a:lvl8pPr marL="3429000" indent="-228600" eaLnBrk="0" fontAlgn="base" hangingPunct="0">
              <a:spcBef>
                <a:spcPct val="0"/>
              </a:spcBef>
              <a:spcAft>
                <a:spcPct val="0"/>
              </a:spcAft>
              <a:defRPr sz="2400" b="1">
                <a:solidFill>
                  <a:schemeClr val="tx1"/>
                </a:solidFill>
                <a:latin typeface="Arial" panose="020B0604020202020204" pitchFamily="34" charset="0"/>
              </a:defRPr>
            </a:lvl8pPr>
            <a:lvl9pPr marL="3886200" indent="-228600" eaLnBrk="0" fontAlgn="base" hangingPunct="0">
              <a:spcBef>
                <a:spcPct val="0"/>
              </a:spcBef>
              <a:spcAft>
                <a:spcPct val="0"/>
              </a:spcAft>
              <a:defRPr sz="2400" b="1">
                <a:solidFill>
                  <a:schemeClr val="tx1"/>
                </a:solidFill>
                <a:latin typeface="Arial" panose="020B0604020202020204" pitchFamily="34" charset="0"/>
              </a:defRPr>
            </a:lvl9pPr>
          </a:lstStyle>
          <a:p>
            <a:r>
              <a:rPr lang="fr-CA" altLang="en-US" sz="800"/>
              <a:t>Wikimedia commons </a:t>
            </a:r>
            <a:endParaRPr lang="en-CA" altLang="en-US" sz="800"/>
          </a:p>
        </p:txBody>
      </p:sp>
    </p:spTree>
    <p:extLst>
      <p:ext uri="{BB962C8B-B14F-4D97-AF65-F5344CB8AC3E}">
        <p14:creationId xmlns:p14="http://schemas.microsoft.com/office/powerpoint/2010/main" val="1779071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Strength of religious thought- no questions by humans </a:t>
            </a:r>
          </a:p>
        </p:txBody>
      </p:sp>
    </p:spTree>
    <p:extLst>
      <p:ext uri="{BB962C8B-B14F-4D97-AF65-F5344CB8AC3E}">
        <p14:creationId xmlns:p14="http://schemas.microsoft.com/office/powerpoint/2010/main" val="11245039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Traveling- discovering new worlds </a:t>
            </a:r>
          </a:p>
          <a:p>
            <a:r>
              <a:rPr lang="en-US" dirty="0"/>
              <a:t>Rejection of the power of religion, challenges, changes in Christianity </a:t>
            </a:r>
          </a:p>
          <a:p>
            <a:r>
              <a:rPr lang="en-US" dirty="0"/>
              <a:t>Science can improve the quality of life- evolutionary change of views </a:t>
            </a:r>
          </a:p>
          <a:p>
            <a:r>
              <a:rPr lang="en-US" dirty="0"/>
              <a:t>Instead of aiming for order they aimed for progress</a:t>
            </a:r>
          </a:p>
        </p:txBody>
      </p:sp>
    </p:spTree>
    <p:extLst>
      <p:ext uri="{BB962C8B-B14F-4D97-AF65-F5344CB8AC3E}">
        <p14:creationId xmlns:p14="http://schemas.microsoft.com/office/powerpoint/2010/main" val="16054322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Wednesdays from 7-830 </a:t>
            </a:r>
            <a:r>
              <a:rPr lang="en-US" dirty="0" err="1"/>
              <a:t>marion</a:t>
            </a:r>
            <a:r>
              <a:rPr lang="en-US" dirty="0"/>
              <a:t> 133</a:t>
            </a:r>
          </a:p>
          <a:p>
            <a:r>
              <a:rPr lang="en-US" dirty="0"/>
              <a:t>- Bonnet wanted to show order of creation in a the form of a ladder </a:t>
            </a:r>
          </a:p>
          <a:p>
            <a:pPr marL="171450" indent="-171450">
              <a:buFontTx/>
              <a:buChar char="-"/>
            </a:pPr>
            <a:r>
              <a:rPr lang="en-US" dirty="0"/>
              <a:t>Showed complexity in material that is on the planet</a:t>
            </a:r>
          </a:p>
          <a:p>
            <a:pPr marL="171450" indent="-171450">
              <a:buFontTx/>
              <a:buChar char="-"/>
            </a:pPr>
            <a:r>
              <a:rPr lang="en-US" dirty="0"/>
              <a:t>An attempt to show some kind of order and organization of nature and the world </a:t>
            </a:r>
          </a:p>
          <a:p>
            <a:pPr marL="171450" indent="-171450">
              <a:buFontTx/>
              <a:buChar char="-"/>
            </a:pPr>
            <a:r>
              <a:rPr lang="en-US" dirty="0"/>
              <a:t>In line with Aristotle </a:t>
            </a:r>
          </a:p>
        </p:txBody>
      </p:sp>
    </p:spTree>
    <p:extLst>
      <p:ext uri="{BB962C8B-B14F-4D97-AF65-F5344CB8AC3E}">
        <p14:creationId xmlns:p14="http://schemas.microsoft.com/office/powerpoint/2010/main" val="186469117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Linnaeus wrote a book trying to organize life </a:t>
            </a:r>
          </a:p>
          <a:p>
            <a:r>
              <a:rPr lang="en-US" dirty="0"/>
              <a:t>Not as much based on creation but evolution </a:t>
            </a:r>
          </a:p>
          <a:p>
            <a:r>
              <a:rPr lang="en-US" dirty="0"/>
              <a:t>Species name and genus name </a:t>
            </a:r>
          </a:p>
          <a:p>
            <a:r>
              <a:rPr lang="en-US" dirty="0"/>
              <a:t>Based off of essentialism of Aristotle and trying to find the essence of things </a:t>
            </a:r>
          </a:p>
          <a:p>
            <a:r>
              <a:rPr lang="en-US" dirty="0"/>
              <a:t>Creationist- thought of the idea that species had similar ancestors </a:t>
            </a:r>
          </a:p>
        </p:txBody>
      </p:sp>
    </p:spTree>
    <p:extLst>
      <p:ext uri="{BB962C8B-B14F-4D97-AF65-F5344CB8AC3E}">
        <p14:creationId xmlns:p14="http://schemas.microsoft.com/office/powerpoint/2010/main" val="346387288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observed nature- tropical plants (didn’t make sense) </a:t>
            </a:r>
          </a:p>
          <a:p>
            <a:r>
              <a:rPr lang="en-US" dirty="0"/>
              <a:t>Thought planet was a ball of fire- the earth is cooling down ever since </a:t>
            </a:r>
          </a:p>
          <a:p>
            <a:r>
              <a:rPr lang="en-US" dirty="0"/>
              <a:t>Society was not ready for his thinking (due to his conflicts with religion) </a:t>
            </a:r>
          </a:p>
          <a:p>
            <a:endParaRPr lang="en-US" dirty="0"/>
          </a:p>
        </p:txBody>
      </p:sp>
    </p:spTree>
    <p:extLst>
      <p:ext uri="{BB962C8B-B14F-4D97-AF65-F5344CB8AC3E}">
        <p14:creationId xmlns:p14="http://schemas.microsoft.com/office/powerpoint/2010/main" val="49140732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More openness to new things</a:t>
            </a:r>
          </a:p>
          <a:p>
            <a:r>
              <a:rPr lang="en-US" dirty="0"/>
              <a:t>Morphology is dictated by environment </a:t>
            </a:r>
          </a:p>
          <a:p>
            <a:pPr marL="0" marR="0" lvl="0" indent="0" algn="l" defTabSz="914400" rtl="0" eaLnBrk="0" fontAlgn="base" latinLnBrk="0" hangingPunct="0">
              <a:lnSpc>
                <a:spcPct val="100000"/>
              </a:lnSpc>
              <a:spcBef>
                <a:spcPct val="30000"/>
              </a:spcBef>
              <a:spcAft>
                <a:spcPct val="0"/>
              </a:spcAft>
              <a:buClrTx/>
              <a:buSzTx/>
              <a:buFontTx/>
              <a:buNone/>
              <a:tabLst/>
              <a:defRPr/>
            </a:pPr>
            <a:r>
              <a:rPr lang="en-US" dirty="0"/>
              <a:t>If you use an organ = larger, don’t use it = smaller  </a:t>
            </a:r>
          </a:p>
          <a:p>
            <a:r>
              <a:rPr lang="en-US" dirty="0"/>
              <a:t>Giraffe- longer and longer neck cause it eats high trees (neck is stretching) </a:t>
            </a:r>
          </a:p>
          <a:p>
            <a:r>
              <a:rPr lang="en-US" dirty="0"/>
              <a:t>Tennis – right arm larger than left </a:t>
            </a:r>
          </a:p>
          <a:p>
            <a:endParaRPr lang="en-US" dirty="0"/>
          </a:p>
          <a:p>
            <a:r>
              <a:rPr lang="en-US" dirty="0"/>
              <a:t>Animals adapt to environment- general idea SPECIES CHANGE </a:t>
            </a:r>
          </a:p>
          <a:p>
            <a:endParaRPr lang="en-US" dirty="0"/>
          </a:p>
          <a:p>
            <a:r>
              <a:rPr lang="en-US" dirty="0"/>
              <a:t>Invertebrates </a:t>
            </a:r>
          </a:p>
          <a:p>
            <a:endParaRPr lang="en-US" dirty="0"/>
          </a:p>
        </p:txBody>
      </p:sp>
    </p:spTree>
    <p:extLst>
      <p:ext uri="{BB962C8B-B14F-4D97-AF65-F5344CB8AC3E}">
        <p14:creationId xmlns:p14="http://schemas.microsoft.com/office/powerpoint/2010/main" val="18796507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Trimming doesn’t change its genetic makeup </a:t>
            </a:r>
          </a:p>
          <a:p>
            <a:r>
              <a:rPr lang="en-US" dirty="0"/>
              <a:t>We don’t modify our genes- we don’t evolve POPULATIONS EVOLVE </a:t>
            </a:r>
          </a:p>
        </p:txBody>
      </p:sp>
    </p:spTree>
    <p:extLst>
      <p:ext uri="{BB962C8B-B14F-4D97-AF65-F5344CB8AC3E}">
        <p14:creationId xmlns:p14="http://schemas.microsoft.com/office/powerpoint/2010/main" val="22254673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Working with mammals </a:t>
            </a:r>
          </a:p>
          <a:p>
            <a:endParaRPr lang="en-US" dirty="0"/>
          </a:p>
          <a:p>
            <a:r>
              <a:rPr lang="en-US" dirty="0"/>
              <a:t>Correlation of parts- able to reconstruct the entire fossil due to his knowledge </a:t>
            </a:r>
          </a:p>
          <a:p>
            <a:r>
              <a:rPr lang="en-US" dirty="0"/>
              <a:t>Scissoring movement = jaw or carnivore (jaw is same level of teeth) , very tight joint like a hinge </a:t>
            </a:r>
          </a:p>
          <a:p>
            <a:r>
              <a:rPr lang="en-US" dirty="0"/>
              <a:t>Herbivore- jaw higher than teeth (grinding motion) </a:t>
            </a:r>
          </a:p>
        </p:txBody>
      </p:sp>
    </p:spTree>
    <p:extLst>
      <p:ext uri="{BB962C8B-B14F-4D97-AF65-F5344CB8AC3E}">
        <p14:creationId xmlns:p14="http://schemas.microsoft.com/office/powerpoint/2010/main" val="391030474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All species became extinct and new species were created </a:t>
            </a:r>
          </a:p>
          <a:p>
            <a:r>
              <a:rPr lang="en-US" dirty="0"/>
              <a:t>More religious: Every time there was a catastrophe god created new species, stopped at humans </a:t>
            </a:r>
          </a:p>
        </p:txBody>
      </p:sp>
    </p:spTree>
    <p:extLst>
      <p:ext uri="{BB962C8B-B14F-4D97-AF65-F5344CB8AC3E}">
        <p14:creationId xmlns:p14="http://schemas.microsoft.com/office/powerpoint/2010/main" val="190713282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r>
              <a:rPr lang="en-CA" dirty="0"/>
              <a:t>Hutton</a:t>
            </a:r>
          </a:p>
          <a:p>
            <a:r>
              <a:rPr lang="en-CA" dirty="0"/>
              <a:t>You could see a lot of things in the life time</a:t>
            </a:r>
          </a:p>
          <a:p>
            <a:r>
              <a:rPr lang="en-CA" dirty="0"/>
              <a:t>Did not believe he needed idea of creation </a:t>
            </a:r>
          </a:p>
          <a:p>
            <a:r>
              <a:rPr lang="en-CA" dirty="0"/>
              <a:t>It is the culminative element explains changes in planet </a:t>
            </a:r>
          </a:p>
          <a:p>
            <a:r>
              <a:rPr lang="en-CA" dirty="0"/>
              <a:t>By studying present you can learn the past </a:t>
            </a:r>
          </a:p>
          <a:p>
            <a:endParaRPr lang="en-CA" dirty="0"/>
          </a:p>
          <a:p>
            <a:r>
              <a:rPr lang="en-CA" dirty="0"/>
              <a:t>Where do environment come from? Continents? </a:t>
            </a:r>
          </a:p>
          <a:p>
            <a:endParaRPr lang="en-CA" dirty="0"/>
          </a:p>
          <a:p>
            <a:r>
              <a:rPr lang="en-CA" dirty="0"/>
              <a:t>Everything is gradual and things develop over time</a:t>
            </a:r>
          </a:p>
        </p:txBody>
      </p:sp>
    </p:spTree>
    <p:extLst>
      <p:ext uri="{BB962C8B-B14F-4D97-AF65-F5344CB8AC3E}">
        <p14:creationId xmlns:p14="http://schemas.microsoft.com/office/powerpoint/2010/main" val="410444787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Column of sand with rock on top </a:t>
            </a:r>
          </a:p>
          <a:p>
            <a:r>
              <a:rPr lang="en-US" dirty="0"/>
              <a:t>Vertical type of erosion- orientation of the valley </a:t>
            </a:r>
          </a:p>
        </p:txBody>
      </p:sp>
    </p:spTree>
    <p:extLst>
      <p:ext uri="{BB962C8B-B14F-4D97-AF65-F5344CB8AC3E}">
        <p14:creationId xmlns:p14="http://schemas.microsoft.com/office/powerpoint/2010/main" val="26884871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Understand process now then you are able to extrapolate the facts </a:t>
            </a:r>
          </a:p>
        </p:txBody>
      </p:sp>
    </p:spTree>
    <p:extLst>
      <p:ext uri="{BB962C8B-B14F-4D97-AF65-F5344CB8AC3E}">
        <p14:creationId xmlns:p14="http://schemas.microsoft.com/office/powerpoint/2010/main" val="10660704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a:t>Modifiez le style du titre</a:t>
            </a:r>
            <a:endParaRPr lang="en-CA"/>
          </a:p>
        </p:txBody>
      </p:sp>
      <p:sp>
        <p:nvSpPr>
          <p:cNvPr id="3" name="Sous-titr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a:t>Modifiez le style des sous-titres du masque</a:t>
            </a:r>
            <a:endParaRPr lang="en-CA"/>
          </a:p>
        </p:txBody>
      </p:sp>
    </p:spTree>
    <p:extLst>
      <p:ext uri="{BB962C8B-B14F-4D97-AF65-F5344CB8AC3E}">
        <p14:creationId xmlns:p14="http://schemas.microsoft.com/office/powerpoint/2010/main" val="426886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en-CA"/>
          </a:p>
        </p:txBody>
      </p:sp>
      <p:sp>
        <p:nvSpPr>
          <p:cNvPr id="3" name="Espace réservé du contenu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CA"/>
          </a:p>
        </p:txBody>
      </p:sp>
    </p:spTree>
    <p:extLst>
      <p:ext uri="{BB962C8B-B14F-4D97-AF65-F5344CB8AC3E}">
        <p14:creationId xmlns:p14="http://schemas.microsoft.com/office/powerpoint/2010/main" val="25428531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a:t>Modifiez le style du titre</a:t>
            </a:r>
            <a:endParaRPr lang="en-CA"/>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a:t>Modifiez les styles du texte du masque</a:t>
            </a:r>
          </a:p>
        </p:txBody>
      </p:sp>
    </p:spTree>
    <p:extLst>
      <p:ext uri="{BB962C8B-B14F-4D97-AF65-F5344CB8AC3E}">
        <p14:creationId xmlns:p14="http://schemas.microsoft.com/office/powerpoint/2010/main" val="24350694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en-CA"/>
          </a:p>
        </p:txBody>
      </p:sp>
      <p:sp>
        <p:nvSpPr>
          <p:cNvPr id="3" name="Espace réservé du contenu 2"/>
          <p:cNvSpPr>
            <a:spLocks noGrp="1"/>
          </p:cNvSpPr>
          <p:nvPr>
            <p:ph sz="half" idx="1"/>
          </p:nvPr>
        </p:nvSpPr>
        <p:spPr>
          <a:xfrm>
            <a:off x="500063" y="1681163"/>
            <a:ext cx="4008437"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CA"/>
          </a:p>
        </p:txBody>
      </p:sp>
      <p:sp>
        <p:nvSpPr>
          <p:cNvPr id="4" name="Espace réservé du contenu 3"/>
          <p:cNvSpPr>
            <a:spLocks noGrp="1"/>
          </p:cNvSpPr>
          <p:nvPr>
            <p:ph sz="half" idx="2"/>
          </p:nvPr>
        </p:nvSpPr>
        <p:spPr>
          <a:xfrm>
            <a:off x="4660900" y="1681163"/>
            <a:ext cx="4008438"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CA"/>
          </a:p>
        </p:txBody>
      </p:sp>
    </p:spTree>
    <p:extLst>
      <p:ext uri="{BB962C8B-B14F-4D97-AF65-F5344CB8AC3E}">
        <p14:creationId xmlns:p14="http://schemas.microsoft.com/office/powerpoint/2010/main" val="39916922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fr-FR"/>
              <a:t>Modifiez le style du titre</a:t>
            </a:r>
            <a:endParaRPr lang="en-CA"/>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CA"/>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CA"/>
          </a:p>
        </p:txBody>
      </p:sp>
    </p:spTree>
    <p:extLst>
      <p:ext uri="{BB962C8B-B14F-4D97-AF65-F5344CB8AC3E}">
        <p14:creationId xmlns:p14="http://schemas.microsoft.com/office/powerpoint/2010/main" val="14775624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en-CA"/>
          </a:p>
        </p:txBody>
      </p:sp>
    </p:spTree>
    <p:extLst>
      <p:ext uri="{BB962C8B-B14F-4D97-AF65-F5344CB8AC3E}">
        <p14:creationId xmlns:p14="http://schemas.microsoft.com/office/powerpoint/2010/main" val="20965750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5669188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a:t>Modifiez le style du titre</a:t>
            </a:r>
            <a:endParaRPr lang="en-CA"/>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CA"/>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Tree>
    <p:extLst>
      <p:ext uri="{BB962C8B-B14F-4D97-AF65-F5344CB8AC3E}">
        <p14:creationId xmlns:p14="http://schemas.microsoft.com/office/powerpoint/2010/main" val="24810326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a:t>Modifiez le style du titre</a:t>
            </a:r>
            <a:endParaRPr lang="en-CA"/>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Modifiez les styles du texte du masque</a:t>
            </a:r>
          </a:p>
        </p:txBody>
      </p:sp>
    </p:spTree>
    <p:extLst>
      <p:ext uri="{BB962C8B-B14F-4D97-AF65-F5344CB8AC3E}">
        <p14:creationId xmlns:p14="http://schemas.microsoft.com/office/powerpoint/2010/main" val="31040696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endParaRPr lang="en-CA"/>
          </a:p>
        </p:txBody>
      </p:sp>
      <p:sp>
        <p:nvSpPr>
          <p:cNvPr id="3" name="Espace réservé du texte vertical 2"/>
          <p:cNvSpPr>
            <a:spLocks noGrp="1"/>
          </p:cNvSpPr>
          <p:nvPr>
            <p:ph type="body" orient="vert" idx="1"/>
          </p:nvPr>
        </p:nvSpPr>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CA"/>
          </a:p>
        </p:txBody>
      </p:sp>
    </p:spTree>
    <p:extLst>
      <p:ext uri="{BB962C8B-B14F-4D97-AF65-F5344CB8AC3E}">
        <p14:creationId xmlns:p14="http://schemas.microsoft.com/office/powerpoint/2010/main" val="14558910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15113" y="309563"/>
            <a:ext cx="2054225" cy="5486400"/>
          </a:xfrm>
        </p:spPr>
        <p:txBody>
          <a:bodyPr vert="eaVert"/>
          <a:lstStyle/>
          <a:p>
            <a:r>
              <a:rPr lang="fr-FR"/>
              <a:t>Modifiez le style du titre</a:t>
            </a:r>
            <a:endParaRPr lang="en-CA"/>
          </a:p>
        </p:txBody>
      </p:sp>
      <p:sp>
        <p:nvSpPr>
          <p:cNvPr id="3" name="Espace réservé du texte vertical 2"/>
          <p:cNvSpPr>
            <a:spLocks noGrp="1"/>
          </p:cNvSpPr>
          <p:nvPr>
            <p:ph type="body" orient="vert" idx="1"/>
          </p:nvPr>
        </p:nvSpPr>
        <p:spPr>
          <a:xfrm>
            <a:off x="449263" y="309563"/>
            <a:ext cx="6013450" cy="5486400"/>
          </a:xfrm>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CA"/>
          </a:p>
        </p:txBody>
      </p:sp>
    </p:spTree>
    <p:extLst>
      <p:ext uri="{BB962C8B-B14F-4D97-AF65-F5344CB8AC3E}">
        <p14:creationId xmlns:p14="http://schemas.microsoft.com/office/powerpoint/2010/main" val="18112927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4"/>
          <p:cNvGrpSpPr>
            <a:grpSpLocks/>
          </p:cNvGrpSpPr>
          <p:nvPr/>
        </p:nvGrpSpPr>
        <p:grpSpPr bwMode="auto">
          <a:xfrm>
            <a:off x="2017713" y="6154738"/>
            <a:ext cx="6213475" cy="98425"/>
            <a:chOff x="1270" y="3877"/>
            <a:chExt cx="3915" cy="62"/>
          </a:xfrm>
        </p:grpSpPr>
        <p:sp>
          <p:nvSpPr>
            <p:cNvPr id="1041" name="Line 2"/>
            <p:cNvSpPr>
              <a:spLocks noChangeShapeType="1"/>
            </p:cNvSpPr>
            <p:nvPr/>
          </p:nvSpPr>
          <p:spPr bwMode="auto">
            <a:xfrm>
              <a:off x="1284" y="3877"/>
              <a:ext cx="3886" cy="0"/>
            </a:xfrm>
            <a:prstGeom prst="line">
              <a:avLst/>
            </a:prstGeom>
            <a:noFill/>
            <a:ln w="762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nchor="ctr"/>
            <a:lstStyle/>
            <a:p>
              <a:endParaRPr lang="en-CA"/>
            </a:p>
          </p:txBody>
        </p:sp>
        <p:sp>
          <p:nvSpPr>
            <p:cNvPr id="1042" name="Line 3"/>
            <p:cNvSpPr>
              <a:spLocks noChangeShapeType="1"/>
            </p:cNvSpPr>
            <p:nvPr/>
          </p:nvSpPr>
          <p:spPr bwMode="auto">
            <a:xfrm>
              <a:off x="1270" y="3939"/>
              <a:ext cx="3915" cy="0"/>
            </a:xfrm>
            <a:prstGeom prst="line">
              <a:avLst/>
            </a:prstGeom>
            <a:noFill/>
            <a:ln w="254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nchor="ctr"/>
            <a:lstStyle/>
            <a:p>
              <a:endParaRPr lang="en-CA"/>
            </a:p>
          </p:txBody>
        </p:sp>
      </p:grpSp>
      <p:grpSp>
        <p:nvGrpSpPr>
          <p:cNvPr id="1027" name="Group 7"/>
          <p:cNvGrpSpPr>
            <a:grpSpLocks/>
          </p:cNvGrpSpPr>
          <p:nvPr/>
        </p:nvGrpSpPr>
        <p:grpSpPr bwMode="auto">
          <a:xfrm>
            <a:off x="8863013" y="6132513"/>
            <a:ext cx="260350" cy="88900"/>
            <a:chOff x="5582" y="3863"/>
            <a:chExt cx="164" cy="56"/>
          </a:xfrm>
        </p:grpSpPr>
        <p:sp>
          <p:nvSpPr>
            <p:cNvPr id="1039" name="Line 5"/>
            <p:cNvSpPr>
              <a:spLocks noChangeShapeType="1"/>
            </p:cNvSpPr>
            <p:nvPr/>
          </p:nvSpPr>
          <p:spPr bwMode="auto">
            <a:xfrm>
              <a:off x="5599" y="3863"/>
              <a:ext cx="132" cy="0"/>
            </a:xfrm>
            <a:prstGeom prst="line">
              <a:avLst/>
            </a:prstGeom>
            <a:noFill/>
            <a:ln w="762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nchor="ctr"/>
            <a:lstStyle/>
            <a:p>
              <a:endParaRPr lang="en-CA"/>
            </a:p>
          </p:txBody>
        </p:sp>
        <p:sp>
          <p:nvSpPr>
            <p:cNvPr id="1040" name="Line 6"/>
            <p:cNvSpPr>
              <a:spLocks noChangeShapeType="1"/>
            </p:cNvSpPr>
            <p:nvPr/>
          </p:nvSpPr>
          <p:spPr bwMode="auto">
            <a:xfrm>
              <a:off x="5582" y="3919"/>
              <a:ext cx="164" cy="0"/>
            </a:xfrm>
            <a:prstGeom prst="line">
              <a:avLst/>
            </a:prstGeom>
            <a:noFill/>
            <a:ln w="254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nchor="ctr"/>
            <a:lstStyle/>
            <a:p>
              <a:endParaRPr lang="en-CA"/>
            </a:p>
          </p:txBody>
        </p:sp>
      </p:grpSp>
      <p:sp>
        <p:nvSpPr>
          <p:cNvPr id="1033" name="Rectangle 9"/>
          <p:cNvSpPr>
            <a:spLocks noGrp="1" noChangeArrowheads="1"/>
          </p:cNvSpPr>
          <p:nvPr>
            <p:ph type="title"/>
          </p:nvPr>
        </p:nvSpPr>
        <p:spPr bwMode="auto">
          <a:xfrm>
            <a:off x="449263" y="309563"/>
            <a:ext cx="8207375" cy="1143000"/>
          </a:xfrm>
          <a:prstGeom prst="rect">
            <a:avLst/>
          </a:prstGeom>
          <a:noFill/>
          <a:ln>
            <a:noFill/>
          </a:ln>
          <a:effectLst>
            <a:outerShdw dist="17961" dir="13500000" algn="ctr" rotWithShape="0">
              <a:srgbClr val="FFFFCC"/>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square" lIns="90488" tIns="44450" rIns="90488" bIns="44450" numCol="1" anchor="ctr" anchorCtr="0" compatLnSpc="1">
            <a:prstTxWarp prst="textNoShape">
              <a:avLst/>
            </a:prstTxWarp>
          </a:bodyPr>
          <a:lstStyle/>
          <a:p>
            <a:pPr lvl="0"/>
            <a:r>
              <a:rPr lang="en-US"/>
              <a:t>Click to edit Master title style</a:t>
            </a:r>
          </a:p>
        </p:txBody>
      </p:sp>
      <p:sp>
        <p:nvSpPr>
          <p:cNvPr id="1030" name="Rectangle 10"/>
          <p:cNvSpPr>
            <a:spLocks noGrp="1" noChangeArrowheads="1"/>
          </p:cNvSpPr>
          <p:nvPr>
            <p:ph type="body" idx="1"/>
          </p:nvPr>
        </p:nvSpPr>
        <p:spPr bwMode="auto">
          <a:xfrm>
            <a:off x="500063" y="1681163"/>
            <a:ext cx="8169275" cy="4114800"/>
          </a:xfrm>
          <a:prstGeom prst="rect">
            <a:avLst/>
          </a:prstGeom>
          <a:noFill/>
          <a:ln>
            <a:noFill/>
          </a:ln>
          <a:effectLst>
            <a:outerShdw dist="17961" dir="13500000" algn="ctr" rotWithShape="0">
              <a:srgbClr val="FFFFCC"/>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vert="horz" wrap="square" lIns="90488" tIns="44450" rIns="90488" bIns="4445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31" name="Line 11"/>
          <p:cNvSpPr>
            <a:spLocks noChangeShapeType="1"/>
          </p:cNvSpPr>
          <p:nvPr/>
        </p:nvSpPr>
        <p:spPr bwMode="auto">
          <a:xfrm>
            <a:off x="38100" y="6164263"/>
            <a:ext cx="8180388"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nchor="ctr"/>
          <a:lstStyle/>
          <a:p>
            <a:endParaRPr lang="en-CA"/>
          </a:p>
        </p:txBody>
      </p:sp>
      <p:sp>
        <p:nvSpPr>
          <p:cNvPr id="1032" name="Line 12"/>
          <p:cNvSpPr>
            <a:spLocks noChangeShapeType="1"/>
          </p:cNvSpPr>
          <p:nvPr/>
        </p:nvSpPr>
        <p:spPr bwMode="auto">
          <a:xfrm>
            <a:off x="12700" y="6262688"/>
            <a:ext cx="8229600"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nchor="ctr"/>
          <a:lstStyle/>
          <a:p>
            <a:endParaRPr lang="en-CA"/>
          </a:p>
        </p:txBody>
      </p:sp>
      <p:grpSp>
        <p:nvGrpSpPr>
          <p:cNvPr id="2" name="Group 15"/>
          <p:cNvGrpSpPr>
            <a:grpSpLocks/>
          </p:cNvGrpSpPr>
          <p:nvPr/>
        </p:nvGrpSpPr>
        <p:grpSpPr bwMode="auto">
          <a:xfrm>
            <a:off x="8869363" y="6143625"/>
            <a:ext cx="260350" cy="88900"/>
            <a:chOff x="5587" y="3870"/>
            <a:chExt cx="164" cy="56"/>
          </a:xfrm>
        </p:grpSpPr>
        <p:sp>
          <p:nvSpPr>
            <p:cNvPr id="1037" name="Line 13"/>
            <p:cNvSpPr>
              <a:spLocks noChangeShapeType="1"/>
            </p:cNvSpPr>
            <p:nvPr/>
          </p:nvSpPr>
          <p:spPr bwMode="auto">
            <a:xfrm>
              <a:off x="5604" y="3870"/>
              <a:ext cx="132"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nchor="ctr"/>
            <a:lstStyle/>
            <a:p>
              <a:endParaRPr lang="en-CA"/>
            </a:p>
          </p:txBody>
        </p:sp>
        <p:sp>
          <p:nvSpPr>
            <p:cNvPr id="1038" name="Line 14"/>
            <p:cNvSpPr>
              <a:spLocks noChangeShapeType="1"/>
            </p:cNvSpPr>
            <p:nvPr/>
          </p:nvSpPr>
          <p:spPr bwMode="auto">
            <a:xfrm>
              <a:off x="5587" y="3926"/>
              <a:ext cx="164" cy="0"/>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nchor="ctr"/>
            <a:lstStyle/>
            <a:p>
              <a:endParaRPr lang="en-CA"/>
            </a:p>
          </p:txBody>
        </p:sp>
      </p:grpSp>
      <p:sp>
        <p:nvSpPr>
          <p:cNvPr id="1034" name="Rectangle 16"/>
          <p:cNvSpPr>
            <a:spLocks noChangeArrowheads="1"/>
          </p:cNvSpPr>
          <p:nvPr/>
        </p:nvSpPr>
        <p:spPr bwMode="auto">
          <a:xfrm>
            <a:off x="494086" y="6324600"/>
            <a:ext cx="4262386" cy="3359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lIns="90488" tIns="44450" rIns="90488" bIns="44450">
            <a:spAutoFit/>
          </a:bodyPr>
          <a:lstStyle/>
          <a:p>
            <a:r>
              <a:rPr lang="en-US" sz="1600" dirty="0" err="1"/>
              <a:t>Université</a:t>
            </a:r>
            <a:r>
              <a:rPr lang="en-US" sz="1600" dirty="0"/>
              <a:t> </a:t>
            </a:r>
            <a:r>
              <a:rPr lang="en-US" sz="1600" dirty="0" err="1"/>
              <a:t>d’Ottawa</a:t>
            </a:r>
            <a:r>
              <a:rPr lang="en-US" sz="1600" dirty="0"/>
              <a:t> / University of Ottawa</a:t>
            </a:r>
          </a:p>
        </p:txBody>
      </p:sp>
      <p:sp>
        <p:nvSpPr>
          <p:cNvPr id="1035" name="Rectangle 17"/>
          <p:cNvSpPr>
            <a:spLocks noChangeArrowheads="1"/>
          </p:cNvSpPr>
          <p:nvPr/>
        </p:nvSpPr>
        <p:spPr bwMode="auto">
          <a:xfrm>
            <a:off x="8301038" y="5942013"/>
            <a:ext cx="554037" cy="454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lIns="90488" tIns="44450" rIns="90488" bIns="44450">
            <a:spAutoFit/>
          </a:bodyPr>
          <a:lstStyle/>
          <a:p>
            <a:fld id="{468863B3-7096-4443-99D2-4A026ED155D8}" type="slidenum">
              <a:rPr lang="en-US"/>
              <a:pPr/>
              <a:t>‹#›</a:t>
            </a:fld>
            <a:endParaRPr lang="en-US"/>
          </a:p>
        </p:txBody>
      </p:sp>
      <p:sp>
        <p:nvSpPr>
          <p:cNvPr id="1036" name="Text Box 19"/>
          <p:cNvSpPr txBox="1">
            <a:spLocks noChangeArrowheads="1"/>
          </p:cNvSpPr>
          <p:nvPr/>
        </p:nvSpPr>
        <p:spPr bwMode="auto">
          <a:xfrm>
            <a:off x="5715000" y="6324600"/>
            <a:ext cx="2551112" cy="338554"/>
          </a:xfrm>
          <a:prstGeom prst="rect">
            <a:avLst/>
          </a:prstGeom>
          <a:noFill/>
          <a:ln>
            <a:noFill/>
          </a:ln>
          <a:effectLst>
            <a:outerShdw dist="17961" dir="135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square">
            <a:spAutoFit/>
          </a:bodyPr>
          <a:lstStyle>
            <a:lvl1pPr>
              <a:defRPr sz="2400" b="1">
                <a:solidFill>
                  <a:schemeClr val="tx1"/>
                </a:solidFill>
                <a:latin typeface="Arial" charset="0"/>
              </a:defRPr>
            </a:lvl1pPr>
            <a:lvl2pPr marL="742950" indent="-285750">
              <a:defRPr sz="2400" b="1">
                <a:solidFill>
                  <a:schemeClr val="tx1"/>
                </a:solidFill>
                <a:latin typeface="Arial" charset="0"/>
              </a:defRPr>
            </a:lvl2pPr>
            <a:lvl3pPr marL="1143000" indent="-228600">
              <a:defRPr sz="2400" b="1">
                <a:solidFill>
                  <a:schemeClr val="tx1"/>
                </a:solidFill>
                <a:latin typeface="Arial" charset="0"/>
              </a:defRPr>
            </a:lvl3pPr>
            <a:lvl4pPr marL="1600200" indent="-228600">
              <a:defRPr sz="2400" b="1">
                <a:solidFill>
                  <a:schemeClr val="tx1"/>
                </a:solidFill>
                <a:latin typeface="Arial" charset="0"/>
              </a:defRPr>
            </a:lvl4pPr>
            <a:lvl5pPr marL="2057400" indent="-228600">
              <a:defRPr sz="2400" b="1">
                <a:solidFill>
                  <a:schemeClr val="tx1"/>
                </a:solidFill>
                <a:latin typeface="Arial" charset="0"/>
              </a:defRPr>
            </a:lvl5pPr>
            <a:lvl6pPr marL="2514600" indent="-228600" eaLnBrk="0" fontAlgn="base" hangingPunct="0">
              <a:spcBef>
                <a:spcPct val="0"/>
              </a:spcBef>
              <a:spcAft>
                <a:spcPct val="0"/>
              </a:spcAft>
              <a:defRPr sz="2400" b="1">
                <a:solidFill>
                  <a:schemeClr val="tx1"/>
                </a:solidFill>
                <a:latin typeface="Arial" charset="0"/>
              </a:defRPr>
            </a:lvl6pPr>
            <a:lvl7pPr marL="2971800" indent="-228600" eaLnBrk="0" fontAlgn="base" hangingPunct="0">
              <a:spcBef>
                <a:spcPct val="0"/>
              </a:spcBef>
              <a:spcAft>
                <a:spcPct val="0"/>
              </a:spcAft>
              <a:defRPr sz="2400" b="1">
                <a:solidFill>
                  <a:schemeClr val="tx1"/>
                </a:solidFill>
                <a:latin typeface="Arial" charset="0"/>
              </a:defRPr>
            </a:lvl7pPr>
            <a:lvl8pPr marL="3429000" indent="-228600" eaLnBrk="0" fontAlgn="base" hangingPunct="0">
              <a:spcBef>
                <a:spcPct val="0"/>
              </a:spcBef>
              <a:spcAft>
                <a:spcPct val="0"/>
              </a:spcAft>
              <a:defRPr sz="2400" b="1">
                <a:solidFill>
                  <a:schemeClr val="tx1"/>
                </a:solidFill>
                <a:latin typeface="Arial" charset="0"/>
              </a:defRPr>
            </a:lvl8pPr>
            <a:lvl9pPr marL="3886200" indent="-228600" eaLnBrk="0" fontAlgn="base" hangingPunct="0">
              <a:spcBef>
                <a:spcPct val="0"/>
              </a:spcBef>
              <a:spcAft>
                <a:spcPct val="0"/>
              </a:spcAft>
              <a:defRPr sz="2400" b="1">
                <a:solidFill>
                  <a:schemeClr val="tx1"/>
                </a:solidFill>
                <a:latin typeface="Arial" charset="0"/>
              </a:defRPr>
            </a:lvl9pPr>
          </a:lstStyle>
          <a:p>
            <a:pPr>
              <a:defRPr/>
            </a:pPr>
            <a:r>
              <a:rPr lang="en-US" sz="1600" dirty="0"/>
              <a:t>Organismal biology</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2pPr>
      <a:lvl3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3pPr>
      <a:lvl4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4pPr>
      <a:lvl5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5pPr>
      <a:lvl6pPr marL="4572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6pPr>
      <a:lvl7pPr marL="9144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7pPr>
      <a:lvl8pPr marL="13716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8pPr>
      <a:lvl9pPr marL="18288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9pPr>
    </p:titleStyle>
    <p:bodyStyle>
      <a:lvl1pPr marL="342900" indent="-342900" algn="l" rtl="0" eaLnBrk="0" fontAlgn="base" hangingPunct="0">
        <a:spcBef>
          <a:spcPct val="20000"/>
        </a:spcBef>
        <a:spcAft>
          <a:spcPct val="0"/>
        </a:spcAft>
        <a:buClr>
          <a:schemeClr val="tx2"/>
        </a:buClr>
        <a:buSzPct val="75000"/>
        <a:buFont typeface="Monotype Sorts" pitchFamily="2" charset="2"/>
        <a:buChar char="l"/>
        <a:defRPr sz="3400" b="1">
          <a:solidFill>
            <a:schemeClr val="tx1"/>
          </a:solidFill>
          <a:latin typeface="+mn-lt"/>
          <a:ea typeface="+mn-ea"/>
          <a:cs typeface="+mn-cs"/>
        </a:defRPr>
      </a:lvl1pPr>
      <a:lvl2pPr marL="742950" indent="-285750" algn="l" rtl="0" eaLnBrk="0" fontAlgn="base" hangingPunct="0">
        <a:spcBef>
          <a:spcPct val="20000"/>
        </a:spcBef>
        <a:spcAft>
          <a:spcPct val="0"/>
        </a:spcAft>
        <a:buSzPct val="100000"/>
        <a:buChar char="–"/>
        <a:defRPr sz="3000" b="1">
          <a:solidFill>
            <a:schemeClr val="tx1"/>
          </a:solidFill>
          <a:latin typeface="+mn-lt"/>
        </a:defRPr>
      </a:lvl2pPr>
      <a:lvl3pPr marL="1143000" indent="-228600" algn="l" rtl="0" eaLnBrk="0" fontAlgn="base" hangingPunct="0">
        <a:spcBef>
          <a:spcPct val="20000"/>
        </a:spcBef>
        <a:spcAft>
          <a:spcPct val="0"/>
        </a:spcAft>
        <a:buSzPct val="100000"/>
        <a:buChar char="•"/>
        <a:defRPr sz="2800" b="1">
          <a:solidFill>
            <a:schemeClr val="tx1"/>
          </a:solidFill>
          <a:latin typeface="+mn-lt"/>
        </a:defRPr>
      </a:lvl3pPr>
      <a:lvl4pPr marL="1600200" indent="-228600" algn="l" rtl="0" eaLnBrk="0" fontAlgn="base" hangingPunct="0">
        <a:spcBef>
          <a:spcPct val="20000"/>
        </a:spcBef>
        <a:spcAft>
          <a:spcPct val="0"/>
        </a:spcAft>
        <a:buSzPct val="100000"/>
        <a:buChar char="–"/>
        <a:defRPr sz="2600" b="1">
          <a:solidFill>
            <a:schemeClr val="tx1"/>
          </a:solidFill>
          <a:latin typeface="+mn-lt"/>
        </a:defRPr>
      </a:lvl4pPr>
      <a:lvl5pPr marL="2057400" indent="-228600" algn="l" rtl="0" eaLnBrk="0" fontAlgn="base" hangingPunct="0">
        <a:spcBef>
          <a:spcPct val="20000"/>
        </a:spcBef>
        <a:spcAft>
          <a:spcPct val="0"/>
        </a:spcAft>
        <a:buSzPct val="100000"/>
        <a:buChar char="•"/>
        <a:defRPr sz="2400" b="1">
          <a:solidFill>
            <a:schemeClr val="tx1"/>
          </a:solidFill>
          <a:latin typeface="+mn-lt"/>
        </a:defRPr>
      </a:lvl5pPr>
      <a:lvl6pPr marL="2514600" indent="-228600" algn="l" rtl="0" eaLnBrk="0" fontAlgn="base" hangingPunct="0">
        <a:spcBef>
          <a:spcPct val="20000"/>
        </a:spcBef>
        <a:spcAft>
          <a:spcPct val="0"/>
        </a:spcAft>
        <a:buSzPct val="100000"/>
        <a:buChar char="•"/>
        <a:defRPr sz="2400" b="1">
          <a:solidFill>
            <a:schemeClr val="tx1"/>
          </a:solidFill>
          <a:latin typeface="+mn-lt"/>
        </a:defRPr>
      </a:lvl6pPr>
      <a:lvl7pPr marL="2971800" indent="-228600" algn="l" rtl="0" eaLnBrk="0" fontAlgn="base" hangingPunct="0">
        <a:spcBef>
          <a:spcPct val="20000"/>
        </a:spcBef>
        <a:spcAft>
          <a:spcPct val="0"/>
        </a:spcAft>
        <a:buSzPct val="100000"/>
        <a:buChar char="•"/>
        <a:defRPr sz="2400" b="1">
          <a:solidFill>
            <a:schemeClr val="tx1"/>
          </a:solidFill>
          <a:latin typeface="+mn-lt"/>
        </a:defRPr>
      </a:lvl7pPr>
      <a:lvl8pPr marL="3429000" indent="-228600" algn="l" rtl="0" eaLnBrk="0" fontAlgn="base" hangingPunct="0">
        <a:spcBef>
          <a:spcPct val="20000"/>
        </a:spcBef>
        <a:spcAft>
          <a:spcPct val="0"/>
        </a:spcAft>
        <a:buSzPct val="100000"/>
        <a:buChar char="•"/>
        <a:defRPr sz="2400" b="1">
          <a:solidFill>
            <a:schemeClr val="tx1"/>
          </a:solidFill>
          <a:latin typeface="+mn-lt"/>
        </a:defRPr>
      </a:lvl8pPr>
      <a:lvl9pPr marL="3886200" indent="-228600" algn="l" rtl="0" eaLnBrk="0" fontAlgn="base" hangingPunct="0">
        <a:spcBef>
          <a:spcPct val="20000"/>
        </a:spcBef>
        <a:spcAft>
          <a:spcPct val="0"/>
        </a:spcAft>
        <a:buSzPct val="100000"/>
        <a:buChar char="•"/>
        <a:defRPr sz="2400" b="1">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3.xml"/><Relationship Id="rId7" Type="http://schemas.openxmlformats.org/officeDocument/2006/relationships/image" Target="../media/image1.jpeg"/><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notesSlide" Target="../notesSlides/notesSlide1.xml"/><Relationship Id="rId5" Type="http://schemas.openxmlformats.org/officeDocument/2006/relationships/slideLayout" Target="../slideLayouts/slideLayout2.xml"/><Relationship Id="rId4" Type="http://schemas.openxmlformats.org/officeDocument/2006/relationships/tags" Target="../tags/tag4.xml"/></Relationships>
</file>

<file path=ppt/slides/_rels/slide2.xml.rels><?xml version="1.0" encoding="UTF-8" standalone="yes"?>
<Relationships xmlns="http://schemas.openxmlformats.org/package/2006/relationships"><Relationship Id="rId8" Type="http://schemas.openxmlformats.org/officeDocument/2006/relationships/image" Target="../media/image2.jpeg"/><Relationship Id="rId3" Type="http://schemas.openxmlformats.org/officeDocument/2006/relationships/tags" Target="../tags/tag7.xml"/><Relationship Id="rId7" Type="http://schemas.openxmlformats.org/officeDocument/2006/relationships/hyperlink" Target="http://upload.wikimedia.org/wikipedia/commons/3/38/Anaximander.jpg" TargetMode="External"/><Relationship Id="rId2" Type="http://schemas.openxmlformats.org/officeDocument/2006/relationships/tags" Target="../tags/tag6.xml"/><Relationship Id="rId1" Type="http://schemas.openxmlformats.org/officeDocument/2006/relationships/tags" Target="../tags/tag5.xml"/><Relationship Id="rId6" Type="http://schemas.openxmlformats.org/officeDocument/2006/relationships/notesSlide" Target="../notesSlides/notesSlide2.xml"/><Relationship Id="rId5" Type="http://schemas.openxmlformats.org/officeDocument/2006/relationships/slideLayout" Target="../slideLayouts/slideLayout2.xml"/><Relationship Id="rId4" Type="http://schemas.openxmlformats.org/officeDocument/2006/relationships/tags" Target="../tags/tag8.xml"/><Relationship Id="rId9"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tags" Target="../tags/tag11.xml"/><Relationship Id="rId7" Type="http://schemas.openxmlformats.org/officeDocument/2006/relationships/image" Target="../media/image4.jpeg"/><Relationship Id="rId2" Type="http://schemas.openxmlformats.org/officeDocument/2006/relationships/tags" Target="../tags/tag10.xml"/><Relationship Id="rId1" Type="http://schemas.openxmlformats.org/officeDocument/2006/relationships/tags" Target="../tags/tag9.xml"/><Relationship Id="rId6" Type="http://schemas.openxmlformats.org/officeDocument/2006/relationships/hyperlink" Target="http://upload.wikimedia.org/wikipedia/commons/7/79/Empedokles.jpeg" TargetMode="External"/><Relationship Id="rId5" Type="http://schemas.openxmlformats.org/officeDocument/2006/relationships/notesSlide" Target="../notesSlides/notesSlide3.xml"/><Relationship Id="rId4"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tags" Target="../tags/tag14.xml"/><Relationship Id="rId7" Type="http://schemas.openxmlformats.org/officeDocument/2006/relationships/image" Target="../media/image5.jpeg"/><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hyperlink" Target="http://upload.wikimedia.org/wikipedia/commons/0/09/DemocritusLaughing.jpeg" TargetMode="External"/><Relationship Id="rId5" Type="http://schemas.openxmlformats.org/officeDocument/2006/relationships/notesSlide" Target="../notesSlides/notesSlide4.xml"/><Relationship Id="rId4"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16.xml"/><Relationship Id="rId1" Type="http://schemas.openxmlformats.org/officeDocument/2006/relationships/tags" Target="../tags/tag15.xml"/><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tags" Target="../tags/tag19.xml"/><Relationship Id="rId7" Type="http://schemas.openxmlformats.org/officeDocument/2006/relationships/image" Target="../media/image6.png"/><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notesSlide" Target="../notesSlides/notesSlide6.xml"/><Relationship Id="rId5" Type="http://schemas.openxmlformats.org/officeDocument/2006/relationships/slideLayout" Target="../slideLayouts/slideLayout2.xml"/><Relationship Id="rId4" Type="http://schemas.openxmlformats.org/officeDocument/2006/relationships/tags" Target="../tags/tag20.xml"/></Relationships>
</file>

<file path=ppt/slides/_rels/slide7.xml.rels><?xml version="1.0" encoding="UTF-8" standalone="yes"?>
<Relationships xmlns="http://schemas.openxmlformats.org/package/2006/relationships"><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tags" Target="../tags/tag21.xml"/><Relationship Id="rId6" Type="http://schemas.openxmlformats.org/officeDocument/2006/relationships/image" Target="../media/image8.jpeg"/><Relationship Id="rId5" Type="http://schemas.openxmlformats.org/officeDocument/2006/relationships/notesSlide" Target="../notesSlides/notesSlide7.xml"/><Relationship Id="rId4"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tags" Target="../tags/tag26.xml"/><Relationship Id="rId7" Type="http://schemas.openxmlformats.org/officeDocument/2006/relationships/notesSlide" Target="../notesSlides/notesSlide8.xml"/><Relationship Id="rId2" Type="http://schemas.openxmlformats.org/officeDocument/2006/relationships/tags" Target="../tags/tag25.xml"/><Relationship Id="rId1" Type="http://schemas.openxmlformats.org/officeDocument/2006/relationships/tags" Target="../tags/tag24.xml"/><Relationship Id="rId6" Type="http://schemas.openxmlformats.org/officeDocument/2006/relationships/slideLayout" Target="../slideLayouts/slideLayout2.xml"/><Relationship Id="rId5" Type="http://schemas.openxmlformats.org/officeDocument/2006/relationships/tags" Target="../tags/tag28.xml"/><Relationship Id="rId10" Type="http://schemas.openxmlformats.org/officeDocument/2006/relationships/image" Target="../media/image11.png"/><Relationship Id="rId4" Type="http://schemas.openxmlformats.org/officeDocument/2006/relationships/tags" Target="../tags/tag27.xml"/><Relationship Id="rId9" Type="http://schemas.openxmlformats.org/officeDocument/2006/relationships/image" Target="../media/image10.jpeg"/></Relationships>
</file>

<file path=ppt/slides/_rels/slide9.xml.rels><?xml version="1.0" encoding="UTF-8" standalone="yes"?>
<Relationships xmlns="http://schemas.openxmlformats.org/package/2006/relationships"><Relationship Id="rId8" Type="http://schemas.openxmlformats.org/officeDocument/2006/relationships/tags" Target="../tags/tag36.xml"/><Relationship Id="rId13" Type="http://schemas.openxmlformats.org/officeDocument/2006/relationships/image" Target="../media/image12.jpeg"/><Relationship Id="rId3" Type="http://schemas.openxmlformats.org/officeDocument/2006/relationships/tags" Target="../tags/tag31.xml"/><Relationship Id="rId7" Type="http://schemas.openxmlformats.org/officeDocument/2006/relationships/tags" Target="../tags/tag35.xml"/><Relationship Id="rId12" Type="http://schemas.openxmlformats.org/officeDocument/2006/relationships/notesSlide" Target="../notesSlides/notesSlide9.xml"/><Relationship Id="rId2" Type="http://schemas.openxmlformats.org/officeDocument/2006/relationships/tags" Target="../tags/tag30.xml"/><Relationship Id="rId1" Type="http://schemas.openxmlformats.org/officeDocument/2006/relationships/tags" Target="../tags/tag29.xml"/><Relationship Id="rId6" Type="http://schemas.openxmlformats.org/officeDocument/2006/relationships/tags" Target="../tags/tag34.xml"/><Relationship Id="rId11" Type="http://schemas.openxmlformats.org/officeDocument/2006/relationships/slideLayout" Target="../slideLayouts/slideLayout7.xml"/><Relationship Id="rId5" Type="http://schemas.openxmlformats.org/officeDocument/2006/relationships/tags" Target="../tags/tag33.xml"/><Relationship Id="rId10" Type="http://schemas.openxmlformats.org/officeDocument/2006/relationships/tags" Target="../tags/tag38.xml"/><Relationship Id="rId4" Type="http://schemas.openxmlformats.org/officeDocument/2006/relationships/tags" Target="../tags/tag32.xml"/><Relationship Id="rId9" Type="http://schemas.openxmlformats.org/officeDocument/2006/relationships/tags" Target="../tags/tag37.xml"/></Relationships>
</file>

<file path=ppt/slides/_rels/slide10.xml.rels><?xml version="1.0" encoding="UTF-8" standalone="yes"?>
<Relationships xmlns="http://schemas.openxmlformats.org/package/2006/relationships"><Relationship Id="rId8" Type="http://schemas.openxmlformats.org/officeDocument/2006/relationships/notesSlide" Target="../notesSlides/notesSlide10.xml"/><Relationship Id="rId13" Type="http://schemas.openxmlformats.org/officeDocument/2006/relationships/image" Target="../media/image17.png"/><Relationship Id="rId3" Type="http://schemas.openxmlformats.org/officeDocument/2006/relationships/tags" Target="../tags/tag41.xml"/><Relationship Id="rId7" Type="http://schemas.openxmlformats.org/officeDocument/2006/relationships/slideLayout" Target="../slideLayouts/slideLayout2.xml"/><Relationship Id="rId12" Type="http://schemas.openxmlformats.org/officeDocument/2006/relationships/image" Target="../media/image16.png"/><Relationship Id="rId2" Type="http://schemas.openxmlformats.org/officeDocument/2006/relationships/tags" Target="../tags/tag40.xml"/><Relationship Id="rId1" Type="http://schemas.openxmlformats.org/officeDocument/2006/relationships/tags" Target="../tags/tag39.xml"/><Relationship Id="rId6" Type="http://schemas.openxmlformats.org/officeDocument/2006/relationships/tags" Target="../tags/tag44.xml"/><Relationship Id="rId11" Type="http://schemas.openxmlformats.org/officeDocument/2006/relationships/image" Target="../media/image15.jpeg"/><Relationship Id="rId5" Type="http://schemas.openxmlformats.org/officeDocument/2006/relationships/tags" Target="../tags/tag43.xml"/><Relationship Id="rId10" Type="http://schemas.openxmlformats.org/officeDocument/2006/relationships/image" Target="../media/image14.png"/><Relationship Id="rId4" Type="http://schemas.openxmlformats.org/officeDocument/2006/relationships/tags" Target="../tags/tag42.xml"/><Relationship Id="rId9" Type="http://schemas.openxmlformats.org/officeDocument/2006/relationships/image" Target="../media/image13.png"/></Relationships>
</file>

<file path=ppt/slides/_rels/slide11.xml.rels><?xml version="1.0" encoding="UTF-8" standalone="yes"?>
<Relationships xmlns="http://schemas.openxmlformats.org/package/2006/relationships"><Relationship Id="rId8" Type="http://schemas.openxmlformats.org/officeDocument/2006/relationships/tags" Target="../tags/tag52.xml"/><Relationship Id="rId13" Type="http://schemas.openxmlformats.org/officeDocument/2006/relationships/image" Target="../media/image18.jpeg"/><Relationship Id="rId3" Type="http://schemas.openxmlformats.org/officeDocument/2006/relationships/tags" Target="../tags/tag47.xml"/><Relationship Id="rId7" Type="http://schemas.openxmlformats.org/officeDocument/2006/relationships/tags" Target="../tags/tag51.xml"/><Relationship Id="rId12" Type="http://schemas.openxmlformats.org/officeDocument/2006/relationships/notesSlide" Target="../notesSlides/notesSlide11.xml"/><Relationship Id="rId2" Type="http://schemas.openxmlformats.org/officeDocument/2006/relationships/tags" Target="../tags/tag46.xml"/><Relationship Id="rId1" Type="http://schemas.openxmlformats.org/officeDocument/2006/relationships/tags" Target="../tags/tag45.xml"/><Relationship Id="rId6" Type="http://schemas.openxmlformats.org/officeDocument/2006/relationships/tags" Target="../tags/tag50.xml"/><Relationship Id="rId11" Type="http://schemas.openxmlformats.org/officeDocument/2006/relationships/slideLayout" Target="../slideLayouts/slideLayout2.xml"/><Relationship Id="rId5" Type="http://schemas.openxmlformats.org/officeDocument/2006/relationships/tags" Target="../tags/tag49.xml"/><Relationship Id="rId10" Type="http://schemas.openxmlformats.org/officeDocument/2006/relationships/tags" Target="../tags/tag54.xml"/><Relationship Id="rId4" Type="http://schemas.openxmlformats.org/officeDocument/2006/relationships/tags" Target="../tags/tag48.xml"/><Relationship Id="rId9" Type="http://schemas.openxmlformats.org/officeDocument/2006/relationships/tags" Target="../tags/tag53.xml"/></Relationships>
</file>

<file path=ppt/slides/_rels/slide12.xml.rels><?xml version="1.0" encoding="UTF-8" standalone="yes"?>
<Relationships xmlns="http://schemas.openxmlformats.org/package/2006/relationships"><Relationship Id="rId8" Type="http://schemas.openxmlformats.org/officeDocument/2006/relationships/slideLayout" Target="../slideLayouts/slideLayout2.xml"/><Relationship Id="rId13" Type="http://schemas.openxmlformats.org/officeDocument/2006/relationships/hyperlink" Target="http://upload.wikimedia.org/wikipedia/commons/9/95/Columbus_Taking_Possession.jpg" TargetMode="External"/><Relationship Id="rId3" Type="http://schemas.openxmlformats.org/officeDocument/2006/relationships/tags" Target="../tags/tag57.xml"/><Relationship Id="rId7" Type="http://schemas.openxmlformats.org/officeDocument/2006/relationships/tags" Target="../tags/tag61.xml"/><Relationship Id="rId12" Type="http://schemas.openxmlformats.org/officeDocument/2006/relationships/image" Target="../media/image19.jpeg"/><Relationship Id="rId2" Type="http://schemas.openxmlformats.org/officeDocument/2006/relationships/tags" Target="../tags/tag56.xml"/><Relationship Id="rId1" Type="http://schemas.openxmlformats.org/officeDocument/2006/relationships/tags" Target="../tags/tag55.xml"/><Relationship Id="rId6" Type="http://schemas.openxmlformats.org/officeDocument/2006/relationships/tags" Target="../tags/tag60.xml"/><Relationship Id="rId11" Type="http://schemas.openxmlformats.org/officeDocument/2006/relationships/hyperlink" Target="http://upload.wikimedia.org/wikipedia/commons/4/4e/Prise_de_la_Bastille.jpg" TargetMode="External"/><Relationship Id="rId5" Type="http://schemas.openxmlformats.org/officeDocument/2006/relationships/tags" Target="../tags/tag59.xml"/><Relationship Id="rId10" Type="http://schemas.openxmlformats.org/officeDocument/2006/relationships/hyperlink" Target="http://fr.wikipedia.org/wiki/Fichier:HomunculusLarge.png" TargetMode="External"/><Relationship Id="rId4" Type="http://schemas.openxmlformats.org/officeDocument/2006/relationships/tags" Target="../tags/tag58.xml"/><Relationship Id="rId9" Type="http://schemas.openxmlformats.org/officeDocument/2006/relationships/notesSlide" Target="../notesSlides/notesSlide12.xml"/><Relationship Id="rId14" Type="http://schemas.openxmlformats.org/officeDocument/2006/relationships/image" Target="../media/image20.jpeg"/></Relationships>
</file>

<file path=ppt/slides/_rels/slide13.xml.rels><?xml version="1.0" encoding="UTF-8" standalone="yes"?>
<Relationships xmlns="http://schemas.openxmlformats.org/package/2006/relationships"><Relationship Id="rId3" Type="http://schemas.openxmlformats.org/officeDocument/2006/relationships/tags" Target="../tags/tag64.xml"/><Relationship Id="rId2" Type="http://schemas.openxmlformats.org/officeDocument/2006/relationships/tags" Target="../tags/tag63.xml"/><Relationship Id="rId1" Type="http://schemas.openxmlformats.org/officeDocument/2006/relationships/tags" Target="../tags/tag62.xml"/><Relationship Id="rId6" Type="http://schemas.openxmlformats.org/officeDocument/2006/relationships/image" Target="../media/image21.jpeg"/><Relationship Id="rId5" Type="http://schemas.openxmlformats.org/officeDocument/2006/relationships/notesSlide" Target="../notesSlides/notesSlide13.xml"/><Relationship Id="rId4"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tags" Target="../tags/tag67.xml"/><Relationship Id="rId7" Type="http://schemas.openxmlformats.org/officeDocument/2006/relationships/image" Target="../media/image22.jpeg"/><Relationship Id="rId2" Type="http://schemas.openxmlformats.org/officeDocument/2006/relationships/tags" Target="../tags/tag66.xml"/><Relationship Id="rId1" Type="http://schemas.openxmlformats.org/officeDocument/2006/relationships/tags" Target="../tags/tag65.xml"/><Relationship Id="rId6" Type="http://schemas.openxmlformats.org/officeDocument/2006/relationships/hyperlink" Target="http://upload.wikimedia.org/wikipedia/commons/6/68/Carl_von_Linn%C3%A9.jpg" TargetMode="External"/><Relationship Id="rId5" Type="http://schemas.openxmlformats.org/officeDocument/2006/relationships/notesSlide" Target="../notesSlides/notesSlide14.xml"/><Relationship Id="rId4"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tags" Target="../tags/tag70.xml"/><Relationship Id="rId7" Type="http://schemas.openxmlformats.org/officeDocument/2006/relationships/image" Target="../media/image24.png"/><Relationship Id="rId2" Type="http://schemas.openxmlformats.org/officeDocument/2006/relationships/tags" Target="../tags/tag69.xml"/><Relationship Id="rId1" Type="http://schemas.openxmlformats.org/officeDocument/2006/relationships/tags" Target="../tags/tag68.xml"/><Relationship Id="rId6" Type="http://schemas.openxmlformats.org/officeDocument/2006/relationships/notesSlide" Target="../notesSlides/notesSlide15.xml"/><Relationship Id="rId5" Type="http://schemas.openxmlformats.org/officeDocument/2006/relationships/slideLayout" Target="../slideLayouts/slideLayout2.xml"/><Relationship Id="rId4" Type="http://schemas.openxmlformats.org/officeDocument/2006/relationships/tags" Target="../tags/tag71.xml"/></Relationships>
</file>

<file path=ppt/slides/_rels/slide16.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tags" Target="../tags/tag74.xml"/><Relationship Id="rId7" Type="http://schemas.openxmlformats.org/officeDocument/2006/relationships/notesSlide" Target="../notesSlides/notesSlide16.xml"/><Relationship Id="rId2" Type="http://schemas.openxmlformats.org/officeDocument/2006/relationships/tags" Target="../tags/tag73.xml"/><Relationship Id="rId1" Type="http://schemas.openxmlformats.org/officeDocument/2006/relationships/tags" Target="../tags/tag72.xml"/><Relationship Id="rId6" Type="http://schemas.openxmlformats.org/officeDocument/2006/relationships/slideLayout" Target="../slideLayouts/slideLayout2.xml"/><Relationship Id="rId5" Type="http://schemas.openxmlformats.org/officeDocument/2006/relationships/tags" Target="../tags/tag76.xml"/><Relationship Id="rId10" Type="http://schemas.openxmlformats.org/officeDocument/2006/relationships/image" Target="../media/image28.jpeg"/><Relationship Id="rId4" Type="http://schemas.openxmlformats.org/officeDocument/2006/relationships/tags" Target="../tags/tag75.xml"/><Relationship Id="rId9" Type="http://schemas.openxmlformats.org/officeDocument/2006/relationships/image" Target="../media/image27.jpeg"/></Relationships>
</file>

<file path=ppt/slides/_rels/slide1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tags" Target="../tags/tag79.xml"/><Relationship Id="rId7" Type="http://schemas.openxmlformats.org/officeDocument/2006/relationships/image" Target="../media/image30.png"/><Relationship Id="rId2" Type="http://schemas.openxmlformats.org/officeDocument/2006/relationships/tags" Target="../tags/tag78.xml"/><Relationship Id="rId1" Type="http://schemas.openxmlformats.org/officeDocument/2006/relationships/tags" Target="../tags/tag77.xml"/><Relationship Id="rId6" Type="http://schemas.openxmlformats.org/officeDocument/2006/relationships/notesSlide" Target="../notesSlides/notesSlide18.xml"/><Relationship Id="rId5" Type="http://schemas.openxmlformats.org/officeDocument/2006/relationships/slideLayout" Target="../slideLayouts/slideLayout2.xml"/><Relationship Id="rId4" Type="http://schemas.openxmlformats.org/officeDocument/2006/relationships/tags" Target="../tags/tag80.xml"/><Relationship Id="rId9" Type="http://schemas.openxmlformats.org/officeDocument/2006/relationships/image" Target="../media/image32.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82.xml"/><Relationship Id="rId1" Type="http://schemas.openxmlformats.org/officeDocument/2006/relationships/tags" Target="../tags/tag81.xml"/><Relationship Id="rId5" Type="http://schemas.openxmlformats.org/officeDocument/2006/relationships/image" Target="../media/image33.jpeg"/><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8" Type="http://schemas.openxmlformats.org/officeDocument/2006/relationships/slideLayout" Target="../slideLayouts/slideLayout2.xml"/><Relationship Id="rId3" Type="http://schemas.openxmlformats.org/officeDocument/2006/relationships/tags" Target="../tags/tag85.xml"/><Relationship Id="rId7" Type="http://schemas.openxmlformats.org/officeDocument/2006/relationships/tags" Target="../tags/tag89.xml"/><Relationship Id="rId12" Type="http://schemas.openxmlformats.org/officeDocument/2006/relationships/image" Target="../media/image36.jpeg"/><Relationship Id="rId2" Type="http://schemas.openxmlformats.org/officeDocument/2006/relationships/tags" Target="../tags/tag84.xml"/><Relationship Id="rId1" Type="http://schemas.openxmlformats.org/officeDocument/2006/relationships/tags" Target="../tags/tag83.xml"/><Relationship Id="rId6" Type="http://schemas.openxmlformats.org/officeDocument/2006/relationships/tags" Target="../tags/tag88.xml"/><Relationship Id="rId11" Type="http://schemas.openxmlformats.org/officeDocument/2006/relationships/image" Target="../media/image35.jpeg"/><Relationship Id="rId5" Type="http://schemas.openxmlformats.org/officeDocument/2006/relationships/tags" Target="../tags/tag87.xml"/><Relationship Id="rId10" Type="http://schemas.openxmlformats.org/officeDocument/2006/relationships/image" Target="../media/image34.jpeg"/><Relationship Id="rId4" Type="http://schemas.openxmlformats.org/officeDocument/2006/relationships/tags" Target="../tags/tag86.xml"/><Relationship Id="rId9"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3" Type="http://schemas.openxmlformats.org/officeDocument/2006/relationships/tags" Target="../tags/tag92.xml"/><Relationship Id="rId7" Type="http://schemas.openxmlformats.org/officeDocument/2006/relationships/image" Target="../media/image38.jpeg"/><Relationship Id="rId2" Type="http://schemas.openxmlformats.org/officeDocument/2006/relationships/tags" Target="../tags/tag91.xml"/><Relationship Id="rId1" Type="http://schemas.openxmlformats.org/officeDocument/2006/relationships/tags" Target="../tags/tag90.xml"/><Relationship Id="rId6" Type="http://schemas.openxmlformats.org/officeDocument/2006/relationships/image" Target="../media/image37.jpeg"/><Relationship Id="rId5" Type="http://schemas.openxmlformats.org/officeDocument/2006/relationships/notesSlide" Target="../notesSlides/notesSlide21.xml"/><Relationship Id="rId4"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8" Type="http://schemas.openxmlformats.org/officeDocument/2006/relationships/image" Target="../media/image40.jpeg"/><Relationship Id="rId3" Type="http://schemas.openxmlformats.org/officeDocument/2006/relationships/tags" Target="../tags/tag95.xml"/><Relationship Id="rId7" Type="http://schemas.openxmlformats.org/officeDocument/2006/relationships/image" Target="../media/image39.jpeg"/><Relationship Id="rId2" Type="http://schemas.openxmlformats.org/officeDocument/2006/relationships/tags" Target="../tags/tag94.xml"/><Relationship Id="rId1" Type="http://schemas.openxmlformats.org/officeDocument/2006/relationships/tags" Target="../tags/tag93.xml"/><Relationship Id="rId6" Type="http://schemas.openxmlformats.org/officeDocument/2006/relationships/notesSlide" Target="../notesSlides/notesSlide22.xml"/><Relationship Id="rId5" Type="http://schemas.openxmlformats.org/officeDocument/2006/relationships/slideLayout" Target="../slideLayouts/slideLayout7.xml"/><Relationship Id="rId4" Type="http://schemas.openxmlformats.org/officeDocument/2006/relationships/tags" Target="../tags/tag9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custDataLst>
              <p:tags r:id="rId1"/>
            </p:custDataLst>
          </p:nvPr>
        </p:nvSpPr>
        <p:spPr>
          <a:xfrm>
            <a:off x="468313" y="0"/>
            <a:ext cx="8207375" cy="1143000"/>
          </a:xfrm>
        </p:spPr>
        <p:txBody>
          <a:bodyPr/>
          <a:lstStyle/>
          <a:p>
            <a:pPr algn="ctr">
              <a:defRPr/>
            </a:pPr>
            <a:r>
              <a:rPr lang="en-US" sz="2800" dirty="0"/>
              <a:t>Chapter 2 </a:t>
            </a:r>
            <a:br>
              <a:rPr lang="en-US" sz="2800" dirty="0"/>
            </a:br>
            <a:r>
              <a:rPr lang="en-US" sz="2800" dirty="0"/>
              <a:t>Evolutionary Thinking Before Darwin</a:t>
            </a:r>
          </a:p>
        </p:txBody>
      </p:sp>
      <p:sp>
        <p:nvSpPr>
          <p:cNvPr id="2051" name="Rectangle 3"/>
          <p:cNvSpPr>
            <a:spLocks noGrp="1" noChangeArrowheads="1"/>
          </p:cNvSpPr>
          <p:nvPr>
            <p:ph type="body" idx="1"/>
            <p:custDataLst>
              <p:tags r:id="rId2"/>
            </p:custDataLst>
          </p:nvPr>
        </p:nvSpPr>
        <p:spPr>
          <a:xfrm>
            <a:off x="0" y="981075"/>
            <a:ext cx="6084168" cy="3789363"/>
          </a:xfrm>
        </p:spPr>
        <p:txBody>
          <a:bodyPr/>
          <a:lstStyle/>
          <a:p>
            <a:pPr>
              <a:buFont typeface="Monotype Sorts" pitchFamily="2" charset="2"/>
              <a:buNone/>
            </a:pPr>
            <a:r>
              <a:rPr lang="en-US" sz="2000" dirty="0"/>
              <a:t>2.1 </a:t>
            </a:r>
            <a:r>
              <a:rPr lang="en-US" sz="2000" dirty="0" err="1"/>
              <a:t>Transformism</a:t>
            </a:r>
            <a:r>
              <a:rPr lang="en-US" sz="2000" dirty="0"/>
              <a:t> in Antiquity</a:t>
            </a:r>
          </a:p>
          <a:p>
            <a:pPr lvl="1">
              <a:buFontTx/>
              <a:buNone/>
            </a:pPr>
            <a:r>
              <a:rPr lang="en-US" sz="2000" dirty="0"/>
              <a:t>2.1.1 Anaximander (610-546)</a:t>
            </a:r>
          </a:p>
          <a:p>
            <a:pPr lvl="1">
              <a:buFontTx/>
              <a:buNone/>
            </a:pPr>
            <a:r>
              <a:rPr lang="en-US" sz="2000" dirty="0"/>
              <a:t>2.1.2 Empedocles(483-423)</a:t>
            </a:r>
          </a:p>
          <a:p>
            <a:pPr lvl="1">
              <a:buFontTx/>
              <a:buNone/>
            </a:pPr>
            <a:r>
              <a:rPr lang="fr-CA" sz="2000" dirty="0"/>
              <a:t>2.1.3 </a:t>
            </a:r>
            <a:r>
              <a:rPr lang="fr-CA" sz="2000" dirty="0" err="1"/>
              <a:t>Democritus</a:t>
            </a:r>
            <a:r>
              <a:rPr lang="fr-CA" sz="2000" dirty="0"/>
              <a:t>(460-360)</a:t>
            </a:r>
            <a:endParaRPr lang="en-US" sz="2000" dirty="0"/>
          </a:p>
          <a:p>
            <a:pPr>
              <a:buFont typeface="Monotype Sorts" pitchFamily="2" charset="2"/>
              <a:buNone/>
            </a:pPr>
            <a:r>
              <a:rPr lang="en-US" sz="2000" dirty="0"/>
              <a:t>2.2  Classical thinkers  </a:t>
            </a:r>
          </a:p>
          <a:p>
            <a:pPr lvl="1">
              <a:buFontTx/>
              <a:buNone/>
            </a:pPr>
            <a:r>
              <a:rPr lang="en-US" sz="2000" dirty="0"/>
              <a:t>2.2.1 Socrates (469-399) and Plato (427-347)</a:t>
            </a:r>
          </a:p>
          <a:p>
            <a:pPr lvl="1">
              <a:buFontTx/>
              <a:buNone/>
            </a:pPr>
            <a:r>
              <a:rPr lang="en-US" sz="2000" dirty="0"/>
              <a:t>2.2.2 Aristotle (384-322</a:t>
            </a:r>
            <a:r>
              <a:rPr lang="en-US" sz="2000" b="0" dirty="0"/>
              <a:t>)</a:t>
            </a:r>
          </a:p>
          <a:p>
            <a:pPr>
              <a:buFont typeface="Monotype Sorts" pitchFamily="2" charset="2"/>
              <a:buNone/>
            </a:pPr>
            <a:r>
              <a:rPr lang="en-US" sz="2000" dirty="0"/>
              <a:t>2.3 The impact of Christianity</a:t>
            </a:r>
          </a:p>
          <a:p>
            <a:pPr>
              <a:buFont typeface="Monotype Sorts" pitchFamily="2" charset="2"/>
              <a:buNone/>
            </a:pPr>
            <a:r>
              <a:rPr lang="en-US" sz="2000" dirty="0"/>
              <a:t>2.4 From fixity of species to </a:t>
            </a:r>
            <a:r>
              <a:rPr lang="en-US" sz="2000" dirty="0" err="1"/>
              <a:t>transformism</a:t>
            </a:r>
            <a:endParaRPr lang="en-US" sz="2000" dirty="0"/>
          </a:p>
          <a:p>
            <a:pPr lvl="1">
              <a:buFontTx/>
              <a:buNone/>
            </a:pPr>
            <a:r>
              <a:rPr lang="en-US" sz="2000" dirty="0"/>
              <a:t>2.4.1 Linnaeus (1707-1778)</a:t>
            </a:r>
          </a:p>
          <a:p>
            <a:pPr lvl="1">
              <a:buFontTx/>
              <a:buNone/>
            </a:pPr>
            <a:r>
              <a:rPr lang="en-US" sz="2000" dirty="0"/>
              <a:t>2.4.2 Buffon (1707-1788)</a:t>
            </a:r>
          </a:p>
          <a:p>
            <a:pPr lvl="1">
              <a:buFontTx/>
              <a:buNone/>
            </a:pPr>
            <a:r>
              <a:rPr lang="en-US" sz="2000" dirty="0"/>
              <a:t>2.4.3 Lamarck (1774-1829) </a:t>
            </a:r>
          </a:p>
          <a:p>
            <a:pPr lvl="1">
              <a:buFontTx/>
              <a:buNone/>
            </a:pPr>
            <a:r>
              <a:rPr lang="en-US" sz="2000" dirty="0"/>
              <a:t>2.4.4 Cuvier (1769-1832)</a:t>
            </a:r>
          </a:p>
          <a:p>
            <a:pPr lvl="1">
              <a:buFontTx/>
              <a:buNone/>
            </a:pPr>
            <a:r>
              <a:rPr lang="en-US" sz="2000" dirty="0"/>
              <a:t>2.4.5 Hutton (1728-1799) et Lyell (1797-1875)</a:t>
            </a:r>
            <a:r>
              <a:rPr lang="en-US" sz="2000" b="0" dirty="0"/>
              <a:t> </a:t>
            </a:r>
          </a:p>
        </p:txBody>
      </p:sp>
      <p:sp>
        <p:nvSpPr>
          <p:cNvPr id="2052" name="Text Box 4"/>
          <p:cNvSpPr txBox="1">
            <a:spLocks noChangeArrowheads="1"/>
          </p:cNvSpPr>
          <p:nvPr>
            <p:custDataLst>
              <p:tags r:id="rId3"/>
            </p:custDataLst>
          </p:nvPr>
        </p:nvSpPr>
        <p:spPr bwMode="auto">
          <a:xfrm>
            <a:off x="4716016" y="4770438"/>
            <a:ext cx="4427984" cy="830997"/>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square">
            <a:spAutoFit/>
          </a:bodyPr>
          <a:lstStyle>
            <a:lvl1pPr>
              <a:defRPr sz="2400" b="1">
                <a:solidFill>
                  <a:schemeClr val="tx1"/>
                </a:solidFill>
                <a:latin typeface="Arial" pitchFamily="34" charset="0"/>
              </a:defRPr>
            </a:lvl1pPr>
            <a:lvl2pPr marL="742950" indent="-285750">
              <a:defRPr sz="2400" b="1">
                <a:solidFill>
                  <a:schemeClr val="tx1"/>
                </a:solidFill>
                <a:latin typeface="Arial" pitchFamily="34" charset="0"/>
              </a:defRPr>
            </a:lvl2pPr>
            <a:lvl3pPr marL="1143000" indent="-228600">
              <a:defRPr sz="2400" b="1">
                <a:solidFill>
                  <a:schemeClr val="tx1"/>
                </a:solidFill>
                <a:latin typeface="Arial" pitchFamily="34" charset="0"/>
              </a:defRPr>
            </a:lvl3pPr>
            <a:lvl4pPr marL="1600200" indent="-228600">
              <a:defRPr sz="2400" b="1">
                <a:solidFill>
                  <a:schemeClr val="tx1"/>
                </a:solidFill>
                <a:latin typeface="Arial" pitchFamily="34" charset="0"/>
              </a:defRPr>
            </a:lvl4pPr>
            <a:lvl5pPr marL="2057400" indent="-22860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r>
              <a:rPr lang="fr-CA" sz="1600" i="1" dirty="0" err="1">
                <a:solidFill>
                  <a:schemeClr val="tx2"/>
                </a:solidFill>
              </a:rPr>
              <a:t>Complementary</a:t>
            </a:r>
            <a:r>
              <a:rPr lang="fr-CA" sz="1600" i="1" dirty="0">
                <a:solidFill>
                  <a:schemeClr val="tx2"/>
                </a:solidFill>
              </a:rPr>
              <a:t> Notes : </a:t>
            </a:r>
          </a:p>
          <a:p>
            <a:r>
              <a:rPr lang="fr-CA" sz="1600" i="1" dirty="0" err="1">
                <a:solidFill>
                  <a:schemeClr val="tx2"/>
                </a:solidFill>
              </a:rPr>
              <a:t>Chapter</a:t>
            </a:r>
            <a:r>
              <a:rPr lang="fr-CA" sz="1600" i="1" dirty="0">
                <a:solidFill>
                  <a:schemeClr val="tx2"/>
                </a:solidFill>
              </a:rPr>
              <a:t> 2-complementary notes.pdf </a:t>
            </a:r>
          </a:p>
          <a:p>
            <a:r>
              <a:rPr lang="fr-CA" sz="1600" i="1" dirty="0">
                <a:solidFill>
                  <a:schemeClr val="tx2"/>
                </a:solidFill>
              </a:rPr>
              <a:t>Campbell </a:t>
            </a:r>
            <a:r>
              <a:rPr lang="fr-CA" sz="1600" i="1" dirty="0" err="1">
                <a:solidFill>
                  <a:schemeClr val="tx2"/>
                </a:solidFill>
              </a:rPr>
              <a:t>biology</a:t>
            </a:r>
            <a:r>
              <a:rPr lang="fr-CA" sz="1600" i="1" dirty="0">
                <a:solidFill>
                  <a:schemeClr val="tx2"/>
                </a:solidFill>
              </a:rPr>
              <a:t>: </a:t>
            </a:r>
            <a:r>
              <a:rPr lang="fr-CA" sz="1600" i="1" dirty="0" err="1">
                <a:solidFill>
                  <a:schemeClr val="tx2"/>
                </a:solidFill>
              </a:rPr>
              <a:t>Chapter</a:t>
            </a:r>
            <a:r>
              <a:rPr lang="fr-CA" sz="1600" i="1" dirty="0">
                <a:solidFill>
                  <a:schemeClr val="tx2"/>
                </a:solidFill>
              </a:rPr>
              <a:t> 22 :492-495</a:t>
            </a:r>
            <a:endParaRPr lang="en-US" sz="1600" i="1" dirty="0">
              <a:solidFill>
                <a:schemeClr val="tx2"/>
              </a:solidFill>
            </a:endParaRPr>
          </a:p>
        </p:txBody>
      </p:sp>
      <p:pic>
        <p:nvPicPr>
          <p:cNvPr id="2053" name="Picture 6" descr="sC"/>
          <p:cNvPicPr>
            <a:picLocks noChangeAspect="1" noChangeArrowheads="1"/>
          </p:cNvPicPr>
          <p:nvPr>
            <p:custDataLst>
              <p:tags r:id="rId4"/>
            </p:custDataLst>
          </p:nvPr>
        </p:nvPicPr>
        <p:blipFill>
          <a:blip r:embed="rId7" cstate="email">
            <a:extLst>
              <a:ext uri="{28A0092B-C50C-407E-A947-70E740481C1C}">
                <a14:useLocalDpi xmlns:a14="http://schemas.microsoft.com/office/drawing/2010/main"/>
              </a:ext>
            </a:extLst>
          </a:blip>
          <a:srcRect/>
          <a:stretch>
            <a:fillRect/>
          </a:stretch>
        </p:blipFill>
        <p:spPr bwMode="auto">
          <a:xfrm>
            <a:off x="6732240" y="1057287"/>
            <a:ext cx="2191966" cy="3000628"/>
          </a:xfrm>
          <a:prstGeom prst="rect">
            <a:avLst/>
          </a:prstGeom>
          <a:noFill/>
          <a:ln w="9525">
            <a:solidFill>
              <a:srgbClr val="000000"/>
            </a:solidFill>
            <a:miter lim="800000"/>
            <a:headEnd/>
            <a:tailEnd/>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ChangeArrowheads="1"/>
          </p:cNvSpPr>
          <p:nvPr>
            <p:ph type="title"/>
            <p:custDataLst>
              <p:tags r:id="rId1"/>
            </p:custDataLst>
          </p:nvPr>
        </p:nvSpPr>
        <p:spPr>
          <a:xfrm>
            <a:off x="0" y="333375"/>
            <a:ext cx="8207375" cy="1143000"/>
          </a:xfrm>
        </p:spPr>
        <p:txBody>
          <a:bodyPr/>
          <a:lstStyle/>
          <a:p>
            <a:pPr>
              <a:defRPr/>
            </a:pPr>
            <a:r>
              <a:rPr lang="en-US" sz="2400" dirty="0"/>
              <a:t>2.1 </a:t>
            </a:r>
            <a:r>
              <a:rPr lang="en-US" sz="2400" dirty="0" err="1"/>
              <a:t>Transformism</a:t>
            </a:r>
            <a:r>
              <a:rPr lang="en-US" sz="2400" dirty="0"/>
              <a:t> in Antiquity</a:t>
            </a:r>
            <a:br>
              <a:rPr lang="en-US" sz="2800" dirty="0"/>
            </a:br>
            <a:r>
              <a:rPr lang="en-US" sz="2800" dirty="0"/>
              <a:t>	</a:t>
            </a:r>
            <a:r>
              <a:rPr lang="en-US" sz="2000" dirty="0"/>
              <a:t>2.1.1 Anaximander (610-546 BCE )</a:t>
            </a:r>
            <a:endParaRPr lang="en-US" sz="2400" dirty="0"/>
          </a:p>
        </p:txBody>
      </p:sp>
      <p:sp>
        <p:nvSpPr>
          <p:cNvPr id="3075" name="Rectangle 3"/>
          <p:cNvSpPr>
            <a:spLocks noGrp="1" noChangeArrowheads="1"/>
          </p:cNvSpPr>
          <p:nvPr>
            <p:ph type="body" idx="1"/>
            <p:custDataLst>
              <p:tags r:id="rId2"/>
            </p:custDataLst>
          </p:nvPr>
        </p:nvSpPr>
        <p:spPr>
          <a:xfrm>
            <a:off x="395288" y="1412875"/>
            <a:ext cx="6337300" cy="4114800"/>
          </a:xfrm>
        </p:spPr>
        <p:txBody>
          <a:bodyPr/>
          <a:lstStyle/>
          <a:p>
            <a:r>
              <a:rPr lang="ca-ES" sz="2200" dirty="0"/>
              <a:t>First philosopher to write his thoughts.</a:t>
            </a:r>
          </a:p>
          <a:p>
            <a:r>
              <a:rPr lang="ca-ES" sz="2200" dirty="0"/>
              <a:t>“Animals are born from the sea, by solar heat on water. They were first wrapped in spiny bark...as they aged, they migrated on the mainland. When the bark burst, they survived briefly in their new lifestyle.”   </a:t>
            </a:r>
          </a:p>
          <a:p>
            <a:r>
              <a:rPr lang="ca-ES" sz="2200" dirty="0"/>
              <a:t>Thus, humans originated from fishes that attempted to invade the mainland. </a:t>
            </a:r>
          </a:p>
          <a:p>
            <a:r>
              <a:rPr lang="ca-ES" sz="2200" u="sng" dirty="0" err="1">
                <a:solidFill>
                  <a:schemeClr val="tx2"/>
                </a:solidFill>
              </a:rPr>
              <a:t>Water</a:t>
            </a:r>
            <a:r>
              <a:rPr lang="ca-ES" sz="2200" dirty="0"/>
              <a:t> is the central element of the universe.</a:t>
            </a:r>
            <a:endParaRPr lang="en-US" sz="2200" dirty="0"/>
          </a:p>
        </p:txBody>
      </p:sp>
      <p:pic>
        <p:nvPicPr>
          <p:cNvPr id="3076" name="Picture 6" descr="Fichier:Anaximander.jpg">
            <a:hlinkClick r:id="rId7"/>
          </p:cNvPr>
          <p:cNvPicPr>
            <a:picLocks noChangeAspect="1" noChangeArrowheads="1"/>
          </p:cNvPicPr>
          <p:nvPr>
            <p:custDataLst>
              <p:tags r:id="rId3"/>
            </p:custDataLst>
          </p:nvPr>
        </p:nvPicPr>
        <p:blipFill>
          <a:blip r:embed="rId8" cstate="email">
            <a:extLst>
              <a:ext uri="{28A0092B-C50C-407E-A947-70E740481C1C}">
                <a14:useLocalDpi xmlns:a14="http://schemas.microsoft.com/office/drawing/2010/main"/>
              </a:ext>
            </a:extLst>
          </a:blip>
          <a:srcRect/>
          <a:stretch>
            <a:fillRect/>
          </a:stretch>
        </p:blipFill>
        <p:spPr bwMode="auto">
          <a:xfrm>
            <a:off x="6732588" y="44450"/>
            <a:ext cx="2122487" cy="3960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6" descr="http://www.fordjordan.com/wp-content/uploads/2011/06/jonah-in-the-stomach.jpg"/>
          <p:cNvPicPr>
            <a:picLocks noChangeAspect="1" noChangeArrowheads="1"/>
          </p:cNvPicPr>
          <p:nvPr>
            <p:custDataLst>
              <p:tags r:id="rId4"/>
            </p:custDataLst>
          </p:nvPr>
        </p:nvPicPr>
        <p:blipFill>
          <a:blip r:embed="rId9" cstate="email">
            <a:extLst>
              <a:ext uri="{28A0092B-C50C-407E-A947-70E740481C1C}">
                <a14:useLocalDpi xmlns:a14="http://schemas.microsoft.com/office/drawing/2010/main"/>
              </a:ext>
            </a:extLst>
          </a:blip>
          <a:srcRect/>
          <a:stretch>
            <a:fillRect/>
          </a:stretch>
        </p:blipFill>
        <p:spPr bwMode="auto">
          <a:xfrm>
            <a:off x="6732588" y="3606800"/>
            <a:ext cx="2182812" cy="2424113"/>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327583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
          <p:cNvSpPr>
            <a:spLocks noGrp="1" noChangeArrowheads="1"/>
          </p:cNvSpPr>
          <p:nvPr>
            <p:ph type="body" idx="1"/>
            <p:custDataLst>
              <p:tags r:id="rId1"/>
            </p:custDataLst>
          </p:nvPr>
        </p:nvSpPr>
        <p:spPr>
          <a:xfrm>
            <a:off x="139700" y="2133600"/>
            <a:ext cx="6303963" cy="2808288"/>
          </a:xfrm>
        </p:spPr>
        <p:txBody>
          <a:bodyPr/>
          <a:lstStyle/>
          <a:p>
            <a:r>
              <a:rPr lang="ca-ES" sz="2400" dirty="0"/>
              <a:t>All structures of the world (matter) are made of four elements: </a:t>
            </a:r>
            <a:r>
              <a:rPr lang="ca-ES" sz="2400" u="sng" dirty="0">
                <a:solidFill>
                  <a:schemeClr val="tx2"/>
                </a:solidFill>
              </a:rPr>
              <a:t>_</a:t>
            </a:r>
            <a:r>
              <a:rPr lang="ca-ES" sz="2400" u="sng" dirty="0" err="1">
                <a:solidFill>
                  <a:schemeClr val="tx2"/>
                </a:solidFill>
              </a:rPr>
              <a:t>earth</a:t>
            </a:r>
            <a:r>
              <a:rPr lang="ca-ES" sz="2400" u="sng" dirty="0">
                <a:solidFill>
                  <a:schemeClr val="tx2"/>
                </a:solidFill>
              </a:rPr>
              <a:t>, </a:t>
            </a:r>
            <a:r>
              <a:rPr lang="ca-ES" sz="2400" u="sng" dirty="0" err="1">
                <a:solidFill>
                  <a:schemeClr val="tx2"/>
                </a:solidFill>
              </a:rPr>
              <a:t>water</a:t>
            </a:r>
            <a:r>
              <a:rPr lang="ca-ES" sz="2400" u="sng" dirty="0">
                <a:solidFill>
                  <a:schemeClr val="tx2"/>
                </a:solidFill>
              </a:rPr>
              <a:t>, </a:t>
            </a:r>
            <a:r>
              <a:rPr lang="ca-ES" sz="2400" u="sng" dirty="0" err="1">
                <a:solidFill>
                  <a:schemeClr val="tx2"/>
                </a:solidFill>
              </a:rPr>
              <a:t>air</a:t>
            </a:r>
            <a:r>
              <a:rPr lang="ca-ES" sz="2400" u="sng" dirty="0">
                <a:solidFill>
                  <a:schemeClr val="tx2"/>
                </a:solidFill>
              </a:rPr>
              <a:t>, </a:t>
            </a:r>
            <a:r>
              <a:rPr lang="ca-ES" sz="2400" u="sng" dirty="0" err="1">
                <a:solidFill>
                  <a:schemeClr val="tx2"/>
                </a:solidFill>
              </a:rPr>
              <a:t>fire</a:t>
            </a:r>
            <a:r>
              <a:rPr lang="ca-ES" sz="2400" u="sng" dirty="0">
                <a:solidFill>
                  <a:schemeClr val="tx2"/>
                </a:solidFill>
              </a:rPr>
              <a:t>. </a:t>
            </a:r>
          </a:p>
          <a:p>
            <a:r>
              <a:rPr lang="ca-ES" sz="2400" dirty="0"/>
              <a:t>These elements are simple, eternal and unalterable </a:t>
            </a:r>
          </a:p>
          <a:p>
            <a:r>
              <a:rPr lang="ca-ES" sz="2400" dirty="0"/>
              <a:t>Two major forces interact constantly on these elements;  love (attraction or harmony) and </a:t>
            </a:r>
            <a:r>
              <a:rPr lang="ca-ES" sz="2400" dirty="0" err="1"/>
              <a:t>strife</a:t>
            </a:r>
            <a:r>
              <a:rPr lang="ca-ES" sz="2400" dirty="0"/>
              <a:t> </a:t>
            </a:r>
            <a:r>
              <a:rPr lang="ca-ES" sz="2400" dirty="0">
                <a:solidFill>
                  <a:schemeClr val="tx2"/>
                </a:solidFill>
              </a:rPr>
              <a:t>or </a:t>
            </a:r>
            <a:r>
              <a:rPr lang="ca-ES" sz="2400" dirty="0" err="1">
                <a:solidFill>
                  <a:schemeClr val="tx2"/>
                </a:solidFill>
              </a:rPr>
              <a:t>hate</a:t>
            </a:r>
            <a:r>
              <a:rPr lang="ca-ES" sz="2400" dirty="0">
                <a:solidFill>
                  <a:schemeClr val="tx2"/>
                </a:solidFill>
              </a:rPr>
              <a:t> </a:t>
            </a:r>
            <a:r>
              <a:rPr lang="ca-ES" sz="2400" dirty="0"/>
              <a:t>(repulsion or discord).  </a:t>
            </a:r>
            <a:endParaRPr lang="en-US" sz="2400" dirty="0"/>
          </a:p>
          <a:p>
            <a:pPr marL="0" indent="0">
              <a:buNone/>
            </a:pPr>
            <a:endParaRPr lang="ca-ES" sz="2400" dirty="0"/>
          </a:p>
        </p:txBody>
      </p:sp>
      <p:sp>
        <p:nvSpPr>
          <p:cNvPr id="75780" name="Rectangle 4"/>
          <p:cNvSpPr>
            <a:spLocks noGrp="1" noChangeArrowheads="1"/>
          </p:cNvSpPr>
          <p:nvPr>
            <p:ph type="title"/>
            <p:custDataLst>
              <p:tags r:id="rId2"/>
            </p:custDataLst>
          </p:nvPr>
        </p:nvSpPr>
        <p:spPr/>
        <p:txBody>
          <a:bodyPr/>
          <a:lstStyle/>
          <a:p>
            <a:pPr>
              <a:defRPr/>
            </a:pPr>
            <a:r>
              <a:rPr lang="en-US" sz="2400" dirty="0"/>
              <a:t>2.1 </a:t>
            </a:r>
            <a:r>
              <a:rPr lang="en-US" sz="2400" dirty="0" err="1"/>
              <a:t>Transformism</a:t>
            </a:r>
            <a:r>
              <a:rPr lang="en-US" sz="2400" dirty="0"/>
              <a:t> in Antiquity</a:t>
            </a:r>
            <a:br>
              <a:rPr lang="en-US" sz="2800" dirty="0"/>
            </a:br>
            <a:r>
              <a:rPr lang="en-US" sz="2800" dirty="0"/>
              <a:t>	 </a:t>
            </a:r>
            <a:r>
              <a:rPr lang="en-US" sz="2000" dirty="0"/>
              <a:t>2.1.2 Empedocles (483-423)</a:t>
            </a:r>
            <a:endParaRPr lang="en-US" sz="2400" dirty="0"/>
          </a:p>
        </p:txBody>
      </p:sp>
      <p:pic>
        <p:nvPicPr>
          <p:cNvPr id="4100" name="Picture 6" descr="File:Empedokles.jpeg">
            <a:hlinkClick r:id="rId6"/>
          </p:cNvPr>
          <p:cNvPicPr>
            <a:picLocks noChangeAspect="1" noChangeArrowheads="1"/>
          </p:cNvPicPr>
          <p:nvPr>
            <p:custDataLst>
              <p:tags r:id="rId3"/>
            </p:custDataLst>
          </p:nvPr>
        </p:nvPicPr>
        <p:blipFill>
          <a:blip r:embed="rId7" cstate="email">
            <a:extLst>
              <a:ext uri="{28A0092B-C50C-407E-A947-70E740481C1C}">
                <a14:useLocalDpi xmlns:a14="http://schemas.microsoft.com/office/drawing/2010/main"/>
              </a:ext>
            </a:extLst>
          </a:blip>
          <a:srcRect/>
          <a:stretch>
            <a:fillRect/>
          </a:stretch>
        </p:blipFill>
        <p:spPr bwMode="auto">
          <a:xfrm>
            <a:off x="6443663" y="1557338"/>
            <a:ext cx="2362200" cy="3646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21584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ChangeArrowheads="1"/>
          </p:cNvSpPr>
          <p:nvPr>
            <p:ph type="title"/>
            <p:custDataLst>
              <p:tags r:id="rId1"/>
            </p:custDataLst>
          </p:nvPr>
        </p:nvSpPr>
        <p:spPr/>
        <p:txBody>
          <a:bodyPr/>
          <a:lstStyle/>
          <a:p>
            <a:pPr>
              <a:defRPr/>
            </a:pPr>
            <a:r>
              <a:rPr lang="en-US" sz="2800" dirty="0"/>
              <a:t>2.1 </a:t>
            </a:r>
            <a:r>
              <a:rPr lang="en-US" sz="2800" dirty="0" err="1"/>
              <a:t>Transformism</a:t>
            </a:r>
            <a:r>
              <a:rPr lang="en-US" sz="2800" dirty="0"/>
              <a:t> in Antiquity</a:t>
            </a:r>
            <a:br>
              <a:rPr lang="en-US" sz="3200" dirty="0"/>
            </a:br>
            <a:r>
              <a:rPr lang="en-US" sz="3200" dirty="0"/>
              <a:t>	 </a:t>
            </a:r>
            <a:r>
              <a:rPr lang="en-US" sz="2400" dirty="0"/>
              <a:t>2.1.3  Democritus (460-360)</a:t>
            </a:r>
          </a:p>
        </p:txBody>
      </p:sp>
      <p:sp>
        <p:nvSpPr>
          <p:cNvPr id="5123" name="Rectangle 3"/>
          <p:cNvSpPr>
            <a:spLocks noGrp="1" noChangeArrowheads="1"/>
          </p:cNvSpPr>
          <p:nvPr>
            <p:ph type="body" idx="1"/>
            <p:custDataLst>
              <p:tags r:id="rId2"/>
            </p:custDataLst>
          </p:nvPr>
        </p:nvSpPr>
        <p:spPr>
          <a:xfrm>
            <a:off x="179512" y="2286000"/>
            <a:ext cx="8169275" cy="3240088"/>
          </a:xfrm>
        </p:spPr>
        <p:txBody>
          <a:bodyPr/>
          <a:lstStyle/>
          <a:p>
            <a:pPr>
              <a:lnSpc>
                <a:spcPct val="90000"/>
              </a:lnSpc>
            </a:pPr>
            <a:r>
              <a:rPr lang="en-CA" sz="2400" dirty="0"/>
              <a:t>The most “scientific” of the Greek philosophers.</a:t>
            </a:r>
          </a:p>
          <a:p>
            <a:pPr>
              <a:lnSpc>
                <a:spcPct val="90000"/>
              </a:lnSpc>
            </a:pPr>
            <a:r>
              <a:rPr lang="en-CA" sz="2400" dirty="0"/>
              <a:t>Two realities: </a:t>
            </a:r>
            <a:r>
              <a:rPr lang="en-CA" sz="2400" u="sng" dirty="0">
                <a:solidFill>
                  <a:schemeClr val="tx2"/>
                </a:solidFill>
              </a:rPr>
              <a:t>atoms</a:t>
            </a:r>
            <a:r>
              <a:rPr lang="en-CA" sz="2400" dirty="0"/>
              <a:t> and emptiness.</a:t>
            </a:r>
            <a:r>
              <a:rPr lang="en-CA" sz="2400" u="sng" dirty="0">
                <a:solidFill>
                  <a:schemeClr val="tx2"/>
                </a:solidFill>
              </a:rPr>
              <a:t> </a:t>
            </a:r>
          </a:p>
          <a:p>
            <a:pPr>
              <a:lnSpc>
                <a:spcPct val="90000"/>
              </a:lnSpc>
            </a:pPr>
            <a:r>
              <a:rPr lang="en-CA" sz="2400" dirty="0"/>
              <a:t>Matter: group of atoms in movement. An atom cannot be created of destroyed (atomic theory). </a:t>
            </a:r>
          </a:p>
          <a:p>
            <a:pPr>
              <a:lnSpc>
                <a:spcPct val="90000"/>
              </a:lnSpc>
            </a:pPr>
            <a:r>
              <a:rPr lang="en-CA" sz="2400" dirty="0"/>
              <a:t>There is an intrinsic property, a force of atoms that creates shapes.</a:t>
            </a:r>
          </a:p>
          <a:p>
            <a:pPr>
              <a:lnSpc>
                <a:spcPct val="90000"/>
              </a:lnSpc>
            </a:pPr>
            <a:r>
              <a:rPr lang="fr-CA" sz="2400" dirty="0" err="1"/>
              <a:t>Humans</a:t>
            </a:r>
            <a:r>
              <a:rPr lang="fr-CA" sz="2400" dirty="0"/>
              <a:t> and </a:t>
            </a:r>
            <a:r>
              <a:rPr lang="fr-CA" sz="2400" dirty="0" err="1"/>
              <a:t>animals</a:t>
            </a:r>
            <a:r>
              <a:rPr lang="fr-CA" sz="2400" dirty="0"/>
              <a:t> are </a:t>
            </a:r>
            <a:r>
              <a:rPr lang="fr-CA" sz="2400" dirty="0" err="1"/>
              <a:t>born</a:t>
            </a:r>
            <a:r>
              <a:rPr lang="fr-CA" sz="2400" dirty="0"/>
              <a:t> </a:t>
            </a:r>
            <a:r>
              <a:rPr lang="fr-CA" sz="2400" dirty="0" err="1"/>
              <a:t>directly</a:t>
            </a:r>
            <a:r>
              <a:rPr lang="fr-CA" sz="2400" dirty="0"/>
              <a:t> </a:t>
            </a:r>
            <a:r>
              <a:rPr lang="fr-CA" sz="2400" dirty="0" err="1"/>
              <a:t>from</a:t>
            </a:r>
            <a:r>
              <a:rPr lang="fr-CA" sz="2400" dirty="0"/>
              <a:t> </a:t>
            </a:r>
            <a:r>
              <a:rPr lang="fr-CA" sz="2400" dirty="0" err="1"/>
              <a:t>dirt</a:t>
            </a:r>
            <a:r>
              <a:rPr lang="fr-CA" sz="2400" dirty="0"/>
              <a:t> (</a:t>
            </a:r>
            <a:r>
              <a:rPr lang="fr-CA" sz="2400" dirty="0" err="1"/>
              <a:t>spontaneous</a:t>
            </a:r>
            <a:r>
              <a:rPr lang="fr-CA" sz="2400" dirty="0"/>
              <a:t> </a:t>
            </a:r>
            <a:r>
              <a:rPr lang="fr-CA" sz="2400" dirty="0" err="1"/>
              <a:t>generation</a:t>
            </a:r>
            <a:r>
              <a:rPr lang="fr-CA" sz="2400" dirty="0"/>
              <a:t>).</a:t>
            </a:r>
            <a:endParaRPr lang="en-CA" sz="2400" dirty="0"/>
          </a:p>
        </p:txBody>
      </p:sp>
      <p:pic>
        <p:nvPicPr>
          <p:cNvPr id="5124" name="Picture 5" descr="Fichier:DemocritusLaughing.jpeg">
            <a:hlinkClick r:id="rId6"/>
          </p:cNvPr>
          <p:cNvPicPr>
            <a:picLocks noChangeAspect="1" noChangeArrowheads="1"/>
          </p:cNvPicPr>
          <p:nvPr>
            <p:custDataLst>
              <p:tags r:id="rId3"/>
            </p:custDataLst>
          </p:nvPr>
        </p:nvPicPr>
        <p:blipFill>
          <a:blip r:embed="rId7">
            <a:extLst>
              <a:ext uri="{28A0092B-C50C-407E-A947-70E740481C1C}">
                <a14:useLocalDpi xmlns:a14="http://schemas.microsoft.com/office/drawing/2010/main"/>
              </a:ext>
            </a:extLst>
          </a:blip>
          <a:srcRect/>
          <a:stretch>
            <a:fillRect/>
          </a:stretch>
        </p:blipFill>
        <p:spPr bwMode="auto">
          <a:xfrm>
            <a:off x="7305675" y="0"/>
            <a:ext cx="1838325"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276255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3"/>
          <p:cNvSpPr>
            <a:spLocks noGrp="1" noChangeArrowheads="1"/>
          </p:cNvSpPr>
          <p:nvPr>
            <p:ph type="body" idx="1"/>
            <p:custDataLst>
              <p:tags r:id="rId1"/>
            </p:custDataLst>
          </p:nvPr>
        </p:nvSpPr>
        <p:spPr>
          <a:xfrm>
            <a:off x="395288" y="2133600"/>
            <a:ext cx="8169275" cy="2540000"/>
          </a:xfrm>
        </p:spPr>
        <p:txBody>
          <a:bodyPr/>
          <a:lstStyle/>
          <a:p>
            <a:pPr marL="457200" indent="-457200">
              <a:buFont typeface="Monotype Sorts" pitchFamily="2" charset="2"/>
              <a:buAutoNum type="arabicPeriod"/>
            </a:pPr>
            <a:r>
              <a:rPr lang="en-CA" sz="2400" dirty="0"/>
              <a:t>Acts of creation are not due to </a:t>
            </a:r>
            <a:r>
              <a:rPr lang="en-CA" sz="2400" dirty="0">
                <a:solidFill>
                  <a:schemeClr val="tx2"/>
                </a:solidFill>
              </a:rPr>
              <a:t>gods</a:t>
            </a:r>
            <a:r>
              <a:rPr lang="en-CA" sz="2400" dirty="0"/>
              <a:t>, but rather due to the innovative power of matter. </a:t>
            </a:r>
          </a:p>
          <a:p>
            <a:pPr>
              <a:buFont typeface="Monotype Sorts" pitchFamily="2" charset="2"/>
              <a:buNone/>
            </a:pPr>
            <a:r>
              <a:rPr lang="en-CA" sz="2400" dirty="0"/>
              <a:t> </a:t>
            </a:r>
          </a:p>
          <a:p>
            <a:pPr>
              <a:buFont typeface="Monotype Sorts" pitchFamily="2" charset="2"/>
              <a:buNone/>
            </a:pPr>
            <a:endParaRPr lang="en-CA" sz="2400" dirty="0"/>
          </a:p>
          <a:p>
            <a:pPr>
              <a:buFont typeface="Monotype Sorts" pitchFamily="2" charset="2"/>
              <a:buNone/>
            </a:pPr>
            <a:r>
              <a:rPr lang="en-CA" sz="2400" dirty="0"/>
              <a:t>2. The origin of all things is not </a:t>
            </a:r>
            <a:r>
              <a:rPr lang="en-CA" sz="2400" u="sng" dirty="0">
                <a:solidFill>
                  <a:schemeClr val="tx2"/>
                </a:solidFill>
              </a:rPr>
              <a:t>teleological</a:t>
            </a:r>
            <a:r>
              <a:rPr lang="en-CA" sz="2400" dirty="0"/>
              <a:t> (namely, with an ultimate goal), but is the result of chance. </a:t>
            </a:r>
          </a:p>
        </p:txBody>
      </p:sp>
      <p:sp>
        <p:nvSpPr>
          <p:cNvPr id="86020" name="Rectangle 4"/>
          <p:cNvSpPr>
            <a:spLocks noChangeArrowheads="1"/>
          </p:cNvSpPr>
          <p:nvPr>
            <p:custDataLst>
              <p:tags r:id="rId2"/>
            </p:custDataLst>
          </p:nvPr>
        </p:nvSpPr>
        <p:spPr bwMode="auto">
          <a:xfrm>
            <a:off x="323850" y="549275"/>
            <a:ext cx="8207375" cy="1143000"/>
          </a:xfrm>
          <a:prstGeom prst="rect">
            <a:avLst/>
          </a:prstGeom>
          <a:noFill/>
          <a:ln>
            <a:noFill/>
          </a:ln>
          <a:effectLst>
            <a:outerShdw dist="17961" dir="13500000" algn="ctr" rotWithShape="0">
              <a:srgbClr val="FFFFCC"/>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chor="ctr"/>
          <a:lstStyle/>
          <a:p>
            <a:pPr>
              <a:defRPr/>
            </a:pPr>
            <a:r>
              <a:rPr lang="en-US" dirty="0">
                <a:solidFill>
                  <a:schemeClr val="tx2"/>
                </a:solidFill>
                <a:effectLst>
                  <a:outerShdw blurRad="38100" dist="38100" dir="2700000" algn="tl">
                    <a:srgbClr val="000000"/>
                  </a:outerShdw>
                </a:effectLst>
                <a:latin typeface="Arial" charset="0"/>
              </a:rPr>
              <a:t>2.1 </a:t>
            </a:r>
            <a:r>
              <a:rPr lang="en-US" dirty="0" err="1">
                <a:solidFill>
                  <a:schemeClr val="tx2"/>
                </a:solidFill>
                <a:effectLst>
                  <a:outerShdw blurRad="38100" dist="38100" dir="2700000" algn="tl">
                    <a:srgbClr val="000000"/>
                  </a:outerShdw>
                </a:effectLst>
                <a:latin typeface="Arial" charset="0"/>
              </a:rPr>
              <a:t>Transformism</a:t>
            </a:r>
            <a:r>
              <a:rPr lang="en-US" dirty="0">
                <a:solidFill>
                  <a:schemeClr val="tx2"/>
                </a:solidFill>
                <a:effectLst>
                  <a:outerShdw blurRad="38100" dist="38100" dir="2700000" algn="tl">
                    <a:srgbClr val="000000"/>
                  </a:outerShdw>
                </a:effectLst>
                <a:latin typeface="Arial" charset="0"/>
              </a:rPr>
              <a:t> in Antiquity</a:t>
            </a:r>
            <a:br>
              <a:rPr lang="en-US" dirty="0">
                <a:solidFill>
                  <a:schemeClr val="tx2"/>
                </a:solidFill>
                <a:effectLst>
                  <a:outerShdw blurRad="38100" dist="38100" dir="2700000" algn="tl">
                    <a:srgbClr val="000000"/>
                  </a:outerShdw>
                </a:effectLst>
                <a:latin typeface="Arial" charset="0"/>
              </a:rPr>
            </a:br>
            <a:r>
              <a:rPr lang="en-US" dirty="0">
                <a:solidFill>
                  <a:schemeClr val="tx2"/>
                </a:solidFill>
                <a:effectLst>
                  <a:outerShdw blurRad="38100" dist="38100" dir="2700000" algn="tl">
                    <a:srgbClr val="000000"/>
                  </a:outerShdw>
                </a:effectLst>
                <a:latin typeface="Arial" charset="0"/>
              </a:rPr>
              <a:t>	</a:t>
            </a:r>
          </a:p>
          <a:p>
            <a:pPr>
              <a:defRPr/>
            </a:pPr>
            <a:r>
              <a:rPr lang="en-US" dirty="0">
                <a:solidFill>
                  <a:schemeClr val="tx2"/>
                </a:solidFill>
                <a:effectLst>
                  <a:outerShdw blurRad="38100" dist="38100" dir="2700000" algn="tl">
                    <a:srgbClr val="000000"/>
                  </a:outerShdw>
                </a:effectLst>
                <a:latin typeface="Arial" charset="0"/>
              </a:rPr>
              <a:t>Conclusion</a:t>
            </a:r>
            <a:br>
              <a:rPr lang="en-US" sz="2800" dirty="0">
                <a:solidFill>
                  <a:schemeClr val="tx2"/>
                </a:solidFill>
                <a:effectLst>
                  <a:outerShdw blurRad="38100" dist="38100" dir="2700000" algn="tl">
                    <a:srgbClr val="000000"/>
                  </a:outerShdw>
                </a:effectLst>
                <a:latin typeface="Arial" charset="0"/>
              </a:rPr>
            </a:br>
            <a:r>
              <a:rPr lang="en-US" sz="2800" dirty="0">
                <a:solidFill>
                  <a:schemeClr val="tx2"/>
                </a:solidFill>
                <a:effectLst>
                  <a:outerShdw blurRad="38100" dist="38100" dir="2700000" algn="tl">
                    <a:srgbClr val="000000"/>
                  </a:outerShdw>
                </a:effectLst>
                <a:latin typeface="Arial" charset="0"/>
              </a:rPr>
              <a:t>	</a:t>
            </a:r>
            <a:endParaRPr lang="en-US" dirty="0">
              <a:solidFill>
                <a:schemeClr val="tx2"/>
              </a:solidFill>
              <a:effectLst>
                <a:outerShdw blurRad="38100" dist="38100" dir="2700000" algn="tl">
                  <a:srgbClr val="000000"/>
                </a:outerShdw>
              </a:effectLst>
              <a:latin typeface="Arial" charset="0"/>
            </a:endParaRPr>
          </a:p>
        </p:txBody>
      </p:sp>
    </p:spTree>
    <p:extLst>
      <p:ext uri="{BB962C8B-B14F-4D97-AF65-F5344CB8AC3E}">
        <p14:creationId xmlns:p14="http://schemas.microsoft.com/office/powerpoint/2010/main" val="10913050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custDataLst>
              <p:tags r:id="rId1"/>
            </p:custDataLst>
          </p:nvPr>
        </p:nvSpPr>
        <p:spPr>
          <a:xfrm>
            <a:off x="179388" y="115888"/>
            <a:ext cx="8641084" cy="1143000"/>
          </a:xfrm>
        </p:spPr>
        <p:txBody>
          <a:bodyPr/>
          <a:lstStyle/>
          <a:p>
            <a:pPr>
              <a:defRPr/>
            </a:pPr>
            <a:r>
              <a:rPr lang="en-US" sz="2800" dirty="0"/>
              <a:t>2.2 Classical Thinkers </a:t>
            </a:r>
            <a:br>
              <a:rPr lang="en-US" sz="2800" dirty="0"/>
            </a:br>
            <a:r>
              <a:rPr lang="en-US" sz="2800" dirty="0"/>
              <a:t>	</a:t>
            </a:r>
            <a:r>
              <a:rPr lang="en-US" sz="2400" dirty="0"/>
              <a:t>2.2.1 Socrates (469-399 A.D.) – Plato (427-347 A.D.)</a:t>
            </a:r>
          </a:p>
        </p:txBody>
      </p:sp>
      <p:sp>
        <p:nvSpPr>
          <p:cNvPr id="7171" name="Rectangle 3"/>
          <p:cNvSpPr>
            <a:spLocks noGrp="1" noChangeArrowheads="1"/>
          </p:cNvSpPr>
          <p:nvPr>
            <p:ph type="body" idx="1"/>
            <p:custDataLst>
              <p:tags r:id="rId2"/>
            </p:custDataLst>
          </p:nvPr>
        </p:nvSpPr>
        <p:spPr>
          <a:xfrm>
            <a:off x="107950" y="1125538"/>
            <a:ext cx="6840538" cy="4114800"/>
          </a:xfrm>
        </p:spPr>
        <p:txBody>
          <a:bodyPr/>
          <a:lstStyle/>
          <a:p>
            <a:r>
              <a:rPr lang="ca-ES" sz="2200" dirty="0"/>
              <a:t>With the classical tradition, the materialistic approach of past philosophers gives way to more abstract questions and to the contemplation of the soul.</a:t>
            </a:r>
          </a:p>
          <a:p>
            <a:r>
              <a:rPr lang="ca-ES" sz="2200" dirty="0"/>
              <a:t>The important questions are not materialistic, but rather linked to a search and an understanding of the concepts of beauty, kindness, justice and sanity.</a:t>
            </a:r>
          </a:p>
          <a:p>
            <a:r>
              <a:rPr lang="ca-ES" sz="2200" dirty="0"/>
              <a:t>Arguments about logical, ethical and political questions are more interesting than the search for truth.</a:t>
            </a:r>
          </a:p>
          <a:p>
            <a:r>
              <a:rPr lang="ca-ES" sz="2200" dirty="0"/>
              <a:t>The answers are not found in </a:t>
            </a:r>
            <a:r>
              <a:rPr lang="ca-ES" sz="2200" u="sng" dirty="0" err="1">
                <a:solidFill>
                  <a:schemeClr val="tx2"/>
                </a:solidFill>
              </a:rPr>
              <a:t>nature</a:t>
            </a:r>
            <a:r>
              <a:rPr lang="ca-ES" sz="2200" dirty="0"/>
              <a:t>, but within the self.</a:t>
            </a:r>
            <a:endParaRPr lang="en-US" sz="2200" dirty="0"/>
          </a:p>
        </p:txBody>
      </p:sp>
      <p:pic>
        <p:nvPicPr>
          <p:cNvPr id="7172" name="Picture 4" descr="socrates"/>
          <p:cNvPicPr>
            <a:picLocks noChangeAspect="1" noChangeArrowheads="1"/>
          </p:cNvPicPr>
          <p:nvPr>
            <p:custDataLst>
              <p:tags r:id="rId3"/>
            </p:custDataLst>
          </p:nvPr>
        </p:nvPicPr>
        <p:blipFill>
          <a:blip r:embed="rId7">
            <a:extLst>
              <a:ext uri="{28A0092B-C50C-407E-A947-70E740481C1C}">
                <a14:useLocalDpi xmlns:a14="http://schemas.microsoft.com/office/drawing/2010/main"/>
              </a:ext>
            </a:extLst>
          </a:blip>
          <a:srcRect/>
          <a:stretch>
            <a:fillRect/>
          </a:stretch>
        </p:blipFill>
        <p:spPr bwMode="auto">
          <a:xfrm>
            <a:off x="7048110" y="1196752"/>
            <a:ext cx="2057400" cy="2733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descr="http://www.windows2universe.org/people/images/plato.gif"/>
          <p:cNvPicPr>
            <a:picLocks noChangeAspect="1" noChangeArrowheads="1"/>
          </p:cNvPicPr>
          <p:nvPr>
            <p:custDataLst>
              <p:tags r:id="rId4"/>
            </p:custDataLst>
          </p:nvPr>
        </p:nvPicPr>
        <p:blipFill>
          <a:blip r:embed="rId8" cstate="email">
            <a:extLst>
              <a:ext uri="{28A0092B-C50C-407E-A947-70E740481C1C}">
                <a14:useLocalDpi xmlns:a14="http://schemas.microsoft.com/office/drawing/2010/main"/>
              </a:ext>
            </a:extLst>
          </a:blip>
          <a:srcRect/>
          <a:stretch>
            <a:fillRect/>
          </a:stretch>
        </p:blipFill>
        <p:spPr bwMode="auto">
          <a:xfrm>
            <a:off x="7524328" y="4149080"/>
            <a:ext cx="1445320" cy="1927093"/>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83576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custDataLst>
              <p:tags r:id="rId1"/>
            </p:custDataLst>
          </p:nvPr>
        </p:nvSpPr>
        <p:spPr>
          <a:xfrm>
            <a:off x="0" y="49213"/>
            <a:ext cx="8964488" cy="1143000"/>
          </a:xfrm>
        </p:spPr>
        <p:txBody>
          <a:bodyPr/>
          <a:lstStyle/>
          <a:p>
            <a:pPr>
              <a:defRPr/>
            </a:pPr>
            <a:r>
              <a:rPr lang="en-US" sz="2400" dirty="0"/>
              <a:t>2.2 Classical Thinkers</a:t>
            </a:r>
            <a:br>
              <a:rPr lang="en-US" sz="2400" dirty="0"/>
            </a:br>
            <a:r>
              <a:rPr lang="en-US" sz="2400" dirty="0"/>
              <a:t>	</a:t>
            </a:r>
            <a:r>
              <a:rPr lang="en-CA" sz="2400" dirty="0"/>
              <a:t>2.2.1 Socrates (469-399) – Plato (427-347)</a:t>
            </a:r>
            <a:r>
              <a:rPr lang="en-US" sz="2400" dirty="0"/>
              <a:t> </a:t>
            </a:r>
            <a:br>
              <a:rPr lang="en-US" sz="2400" dirty="0"/>
            </a:br>
            <a:r>
              <a:rPr lang="en-US" sz="2800" dirty="0"/>
              <a:t>	</a:t>
            </a:r>
            <a:endParaRPr lang="en-US" sz="2400" dirty="0"/>
          </a:p>
        </p:txBody>
      </p:sp>
      <p:sp>
        <p:nvSpPr>
          <p:cNvPr id="8195" name="Rectangle 3"/>
          <p:cNvSpPr>
            <a:spLocks noGrp="1" noChangeArrowheads="1"/>
          </p:cNvSpPr>
          <p:nvPr>
            <p:ph type="body" idx="1"/>
            <p:custDataLst>
              <p:tags r:id="rId2"/>
            </p:custDataLst>
          </p:nvPr>
        </p:nvSpPr>
        <p:spPr>
          <a:xfrm>
            <a:off x="0" y="1196752"/>
            <a:ext cx="5967427" cy="2808287"/>
          </a:xfrm>
        </p:spPr>
        <p:txBody>
          <a:bodyPr/>
          <a:lstStyle/>
          <a:p>
            <a:r>
              <a:rPr lang="ca-ES" sz="2200" dirty="0"/>
              <a:t>Theories of Ideal </a:t>
            </a:r>
            <a:r>
              <a:rPr lang="ca-ES" sz="2200" dirty="0" err="1"/>
              <a:t>Forms</a:t>
            </a:r>
            <a:r>
              <a:rPr lang="ca-ES" sz="2200" dirty="0"/>
              <a:t> (</a:t>
            </a:r>
            <a:r>
              <a:rPr lang="ca-ES" sz="2200" u="sng" dirty="0" err="1">
                <a:solidFill>
                  <a:schemeClr val="tx2"/>
                </a:solidFill>
              </a:rPr>
              <a:t>essentialism</a:t>
            </a:r>
            <a:r>
              <a:rPr lang="ca-ES" sz="2200" dirty="0"/>
              <a:t>): the visible, imperfect and changing realm which surrounds us is a poor imitation of an Ideal World (permanent and perfect that we possess at birth: the world of Ideal Forms).</a:t>
            </a:r>
          </a:p>
          <a:p>
            <a:r>
              <a:rPr lang="ca-ES" sz="2200" dirty="0"/>
              <a:t>The variation of forms is not important. Only the quest to define and understand the Ideal Form is important.</a:t>
            </a:r>
          </a:p>
          <a:p>
            <a:r>
              <a:rPr lang="ca-ES" sz="2200" dirty="0"/>
              <a:t>This philosophy will have a lasting impact on our perception of nature.  </a:t>
            </a:r>
          </a:p>
          <a:p>
            <a:r>
              <a:rPr lang="ca-ES" sz="2200" dirty="0"/>
              <a:t>Gods are the creative forces.</a:t>
            </a:r>
            <a:endParaRPr lang="en-US" sz="2200" dirty="0">
              <a:solidFill>
                <a:schemeClr val="tx2"/>
              </a:solidFill>
            </a:endParaRPr>
          </a:p>
        </p:txBody>
      </p:sp>
      <p:pic>
        <p:nvPicPr>
          <p:cNvPr id="5" name="Picture 2" descr="http://1.bp.blogspot.com/-l9S81EuXmYI/TiXErX-JMFI/AAAAAAAABcY/zRRFKcWnTYM/s640/creative-recycled-cork-chair-art.jpg"/>
          <p:cNvPicPr>
            <a:picLocks noChangeAspect="1" noChangeArrowheads="1"/>
          </p:cNvPicPr>
          <p:nvPr>
            <p:custDataLst>
              <p:tags r:id="rId3"/>
            </p:custDataLst>
          </p:nvPr>
        </p:nvPicPr>
        <p:blipFill>
          <a:blip r:embed="rId6" cstate="email">
            <a:extLst>
              <a:ext uri="{28A0092B-C50C-407E-A947-70E740481C1C}">
                <a14:useLocalDpi xmlns:a14="http://schemas.microsoft.com/office/drawing/2010/main"/>
              </a:ext>
            </a:extLst>
          </a:blip>
          <a:srcRect/>
          <a:stretch>
            <a:fillRect/>
          </a:stretch>
        </p:blipFill>
        <p:spPr bwMode="auto">
          <a:xfrm>
            <a:off x="5967427" y="2276872"/>
            <a:ext cx="3176573" cy="3079877"/>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69793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custDataLst>
              <p:tags r:id="rId1"/>
            </p:custDataLst>
          </p:nvPr>
        </p:nvSpPr>
        <p:spPr>
          <a:xfrm>
            <a:off x="251520" y="139112"/>
            <a:ext cx="8207375" cy="1143000"/>
          </a:xfrm>
        </p:spPr>
        <p:txBody>
          <a:bodyPr/>
          <a:lstStyle/>
          <a:p>
            <a:pPr>
              <a:defRPr/>
            </a:pPr>
            <a:r>
              <a:rPr lang="en-US" sz="2800" dirty="0"/>
              <a:t>2.2 Classical Thinkers</a:t>
            </a:r>
            <a:br>
              <a:rPr lang="en-US" sz="2800" dirty="0"/>
            </a:br>
            <a:r>
              <a:rPr lang="en-US" sz="2800" dirty="0"/>
              <a:t>	</a:t>
            </a:r>
            <a:r>
              <a:rPr lang="en-US" sz="2400" dirty="0"/>
              <a:t>2.2.2 Aristotle (384-322)</a:t>
            </a:r>
          </a:p>
        </p:txBody>
      </p:sp>
      <p:sp>
        <p:nvSpPr>
          <p:cNvPr id="9219" name="Rectangle 3"/>
          <p:cNvSpPr>
            <a:spLocks noGrp="1" noChangeArrowheads="1"/>
          </p:cNvSpPr>
          <p:nvPr>
            <p:ph type="body" idx="1"/>
            <p:custDataLst>
              <p:tags r:id="rId2"/>
            </p:custDataLst>
          </p:nvPr>
        </p:nvSpPr>
        <p:spPr>
          <a:xfrm>
            <a:off x="0" y="1331640"/>
            <a:ext cx="4966356" cy="4761656"/>
          </a:xfrm>
        </p:spPr>
        <p:txBody>
          <a:bodyPr/>
          <a:lstStyle/>
          <a:p>
            <a:pPr>
              <a:lnSpc>
                <a:spcPct val="80000"/>
              </a:lnSpc>
            </a:pPr>
            <a:r>
              <a:rPr lang="ca-ES" sz="2000" dirty="0"/>
              <a:t>Does not believe in </a:t>
            </a:r>
            <a:r>
              <a:rPr lang="ca-ES" sz="2000" dirty="0" err="1"/>
              <a:t>the</a:t>
            </a:r>
            <a:r>
              <a:rPr lang="ca-ES" sz="2000" dirty="0"/>
              <a:t> </a:t>
            </a:r>
            <a:r>
              <a:rPr lang="ca-ES" sz="2000" u="sng" dirty="0" err="1">
                <a:solidFill>
                  <a:schemeClr val="tx2"/>
                </a:solidFill>
              </a:rPr>
              <a:t>innate</a:t>
            </a:r>
            <a:r>
              <a:rPr lang="ca-ES" sz="2000" dirty="0"/>
              <a:t> aspect of the world of Ideal Forms. </a:t>
            </a:r>
          </a:p>
          <a:p>
            <a:pPr>
              <a:lnSpc>
                <a:spcPct val="80000"/>
              </a:lnSpc>
            </a:pPr>
            <a:r>
              <a:rPr lang="ca-ES" sz="2000" dirty="0"/>
              <a:t>It is important to describe the essence of living beings and this essence is observed in nature. </a:t>
            </a:r>
          </a:p>
          <a:p>
            <a:pPr>
              <a:lnSpc>
                <a:spcPct val="80000"/>
              </a:lnSpc>
            </a:pPr>
            <a:r>
              <a:rPr lang="ca-ES" sz="2000" dirty="0"/>
              <a:t>Believes that species are static (unchangeable). Thus, morphological variability is illusion and imperfection.</a:t>
            </a:r>
          </a:p>
          <a:p>
            <a:pPr>
              <a:lnSpc>
                <a:spcPct val="80000"/>
              </a:lnSpc>
            </a:pPr>
            <a:r>
              <a:rPr lang="ca-ES" sz="2000" dirty="0"/>
              <a:t>He is a </a:t>
            </a:r>
            <a:r>
              <a:rPr lang="ca-ES" sz="2000" u="sng" dirty="0" err="1">
                <a:solidFill>
                  <a:schemeClr val="tx2"/>
                </a:solidFill>
              </a:rPr>
              <a:t>vitalist</a:t>
            </a:r>
            <a:r>
              <a:rPr lang="ca-ES" sz="2000" dirty="0"/>
              <a:t> and perceives multiple levels of </a:t>
            </a:r>
            <a:r>
              <a:rPr lang="ca-ES" sz="2000" u="sng" dirty="0">
                <a:solidFill>
                  <a:schemeClr val="tx2"/>
                </a:solidFill>
              </a:rPr>
              <a:t>souls</a:t>
            </a:r>
            <a:r>
              <a:rPr lang="ca-ES" sz="2000" dirty="0"/>
              <a:t> with cumulative effects: vegetal (plants), animate (animals) and rational (humanity).</a:t>
            </a:r>
          </a:p>
          <a:p>
            <a:pPr>
              <a:lnSpc>
                <a:spcPct val="80000"/>
              </a:lnSpc>
            </a:pPr>
            <a:r>
              <a:rPr lang="ca-ES" sz="2000" dirty="0"/>
              <a:t>Created </a:t>
            </a:r>
            <a:r>
              <a:rPr lang="ca-ES" sz="2000" dirty="0" err="1"/>
              <a:t>the</a:t>
            </a:r>
            <a:r>
              <a:rPr lang="ca-ES" sz="2000" dirty="0"/>
              <a:t> </a:t>
            </a:r>
            <a:r>
              <a:rPr lang="ca-ES" sz="2000" i="1" u="sng" dirty="0" err="1">
                <a:solidFill>
                  <a:schemeClr val="tx2"/>
                </a:solidFill>
              </a:rPr>
              <a:t>scala</a:t>
            </a:r>
            <a:r>
              <a:rPr lang="ca-ES" sz="2000" i="1" u="sng" dirty="0">
                <a:solidFill>
                  <a:schemeClr val="tx2"/>
                </a:solidFill>
              </a:rPr>
              <a:t> </a:t>
            </a:r>
            <a:r>
              <a:rPr lang="ca-ES" sz="2000" i="1" u="sng" dirty="0" err="1">
                <a:solidFill>
                  <a:schemeClr val="tx2"/>
                </a:solidFill>
              </a:rPr>
              <a:t>naturae</a:t>
            </a:r>
            <a:r>
              <a:rPr lang="ca-ES" sz="2000" i="1" u="sng" dirty="0">
                <a:solidFill>
                  <a:schemeClr val="tx2"/>
                </a:solidFill>
              </a:rPr>
              <a:t>) or </a:t>
            </a:r>
            <a:r>
              <a:rPr lang="ca-ES" sz="2000" i="1" u="sng" dirty="0" err="1">
                <a:solidFill>
                  <a:schemeClr val="tx2"/>
                </a:solidFill>
              </a:rPr>
              <a:t>great</a:t>
            </a:r>
            <a:r>
              <a:rPr lang="ca-ES" sz="2000" i="1" u="sng" dirty="0">
                <a:solidFill>
                  <a:schemeClr val="tx2"/>
                </a:solidFill>
              </a:rPr>
              <a:t> </a:t>
            </a:r>
            <a:r>
              <a:rPr lang="ca-ES" sz="2000" i="1" u="sng" dirty="0" err="1">
                <a:solidFill>
                  <a:schemeClr val="tx2"/>
                </a:solidFill>
              </a:rPr>
              <a:t>chaing</a:t>
            </a:r>
            <a:r>
              <a:rPr lang="ca-ES" sz="2000" i="1" u="sng" dirty="0">
                <a:solidFill>
                  <a:schemeClr val="tx2"/>
                </a:solidFill>
              </a:rPr>
              <a:t> of </a:t>
            </a:r>
            <a:r>
              <a:rPr lang="ca-ES" sz="2000" i="1" u="sng" dirty="0" err="1">
                <a:solidFill>
                  <a:schemeClr val="tx2"/>
                </a:solidFill>
              </a:rPr>
              <a:t>beings</a:t>
            </a:r>
            <a:r>
              <a:rPr lang="ca-ES" sz="2000" i="1" u="sng" dirty="0">
                <a:solidFill>
                  <a:schemeClr val="tx2"/>
                </a:solidFill>
              </a:rPr>
              <a:t> </a:t>
            </a:r>
            <a:r>
              <a:rPr lang="ca-ES" sz="2000" dirty="0"/>
              <a:t>in which species are organised in a static and unchangeable hierarchy.</a:t>
            </a:r>
          </a:p>
        </p:txBody>
      </p:sp>
      <p:pic>
        <p:nvPicPr>
          <p:cNvPr id="9220" name="Picture 4" descr="ari"/>
          <p:cNvPicPr>
            <a:picLocks noChangeAspect="1" noChangeArrowheads="1"/>
          </p:cNvPicPr>
          <p:nvPr>
            <p:custDataLst>
              <p:tags r:id="rId3"/>
            </p:custDataLst>
          </p:nvPr>
        </p:nvPicPr>
        <p:blipFill>
          <a:blip r:embed="rId8">
            <a:extLst>
              <a:ext uri="{28A0092B-C50C-407E-A947-70E740481C1C}">
                <a14:useLocalDpi xmlns:a14="http://schemas.microsoft.com/office/drawing/2010/main"/>
              </a:ext>
            </a:extLst>
          </a:blip>
          <a:srcRect/>
          <a:stretch>
            <a:fillRect/>
          </a:stretch>
        </p:blipFill>
        <p:spPr bwMode="auto">
          <a:xfrm>
            <a:off x="5617567" y="188640"/>
            <a:ext cx="1581696" cy="2015505"/>
          </a:xfrm>
          <a:prstGeom prst="rect">
            <a:avLst/>
          </a:prstGeom>
          <a:noFill/>
          <a:ln w="9525">
            <a:solidFill>
              <a:srgbClr val="000000"/>
            </a:solidFill>
            <a:miter lim="800000"/>
            <a:headEnd/>
            <a:tailEnd/>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8" name="Picture 4" descr="http://visual.merriam-webster.com/images/animal-kingdom/carnivorous-mammals/cat-breeds.jpg"/>
          <p:cNvPicPr>
            <a:picLocks noChangeAspect="1" noChangeArrowheads="1"/>
          </p:cNvPicPr>
          <p:nvPr>
            <p:custDataLst>
              <p:tags r:id="rId4"/>
            </p:custDataLst>
          </p:nvPr>
        </p:nvPicPr>
        <p:blipFill>
          <a:blip r:embed="rId9" cstate="email">
            <a:extLst>
              <a:ext uri="{28A0092B-C50C-407E-A947-70E740481C1C}">
                <a14:useLocalDpi xmlns:a14="http://schemas.microsoft.com/office/drawing/2010/main"/>
              </a:ext>
            </a:extLst>
          </a:blip>
          <a:srcRect/>
          <a:stretch>
            <a:fillRect/>
          </a:stretch>
        </p:blipFill>
        <p:spPr bwMode="auto">
          <a:xfrm>
            <a:off x="4966356" y="3449416"/>
            <a:ext cx="3630029" cy="2534521"/>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6" name="Picture 2" descr="http://evolution.berkeley.edu/evolibrary/images/evo/chainofbeing.gif"/>
          <p:cNvPicPr>
            <a:picLocks noChangeAspect="1" noChangeArrowheads="1"/>
          </p:cNvPicPr>
          <p:nvPr>
            <p:custDataLst>
              <p:tags r:id="rId5"/>
            </p:custDataLst>
          </p:nvPr>
        </p:nvPicPr>
        <p:blipFill rotWithShape="1">
          <a:blip r:embed="rId10" cstate="email">
            <a:extLst>
              <a:ext uri="{28A0092B-C50C-407E-A947-70E740481C1C}">
                <a14:useLocalDpi xmlns:a14="http://schemas.microsoft.com/office/drawing/2010/main"/>
              </a:ext>
            </a:extLst>
          </a:blip>
          <a:srcRect l="24201" t="3436" b="4931"/>
          <a:stretch/>
        </p:blipFill>
        <p:spPr bwMode="auto">
          <a:xfrm>
            <a:off x="7452320" y="53269"/>
            <a:ext cx="1259632" cy="3346619"/>
          </a:xfrm>
          <a:prstGeom prst="rect">
            <a:avLst/>
          </a:prstGeom>
          <a:noFill/>
          <a:ln>
            <a:solidFill>
              <a:srgbClr val="030102"/>
            </a:solidFill>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27284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1"/>
          <p:cNvPicPr>
            <a:picLocks noChangeAspect="1"/>
          </p:cNvPicPr>
          <p:nvPr>
            <p:custDataLst>
              <p:tags r:id="rId1"/>
            </p:custDataLst>
          </p:nvPr>
        </p:nvPicPr>
        <p:blipFill>
          <a:blip r:embed="rId13">
            <a:extLst>
              <a:ext uri="{28A0092B-C50C-407E-A947-70E740481C1C}">
                <a14:useLocalDpi xmlns:a14="http://schemas.microsoft.com/office/drawing/2010/main" val="0"/>
              </a:ext>
            </a:extLst>
          </a:blip>
          <a:srcRect/>
          <a:stretch>
            <a:fillRect/>
          </a:stretch>
        </p:blipFill>
        <p:spPr bwMode="auto">
          <a:xfrm>
            <a:off x="2700338" y="620713"/>
            <a:ext cx="4535487" cy="4452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5" name="TextBox 2"/>
          <p:cNvSpPr txBox="1">
            <a:spLocks noChangeArrowheads="1"/>
          </p:cNvSpPr>
          <p:nvPr>
            <p:custDataLst>
              <p:tags r:id="rId2"/>
            </p:custDataLst>
          </p:nvPr>
        </p:nvSpPr>
        <p:spPr bwMode="auto">
          <a:xfrm>
            <a:off x="2845316" y="4803429"/>
            <a:ext cx="2052637"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2"/>
              </a:buClr>
              <a:buSzPct val="75000"/>
              <a:buFont typeface="Monotype Sorts" pitchFamily="2" charset="2"/>
              <a:buChar char="l"/>
              <a:defRPr sz="3400" b="1">
                <a:solidFill>
                  <a:schemeClr val="tx1"/>
                </a:solidFill>
                <a:latin typeface="Arial" panose="020B0604020202020204" pitchFamily="34" charset="0"/>
              </a:defRPr>
            </a:lvl1pPr>
            <a:lvl2pPr marL="742950" indent="-285750">
              <a:spcBef>
                <a:spcPct val="20000"/>
              </a:spcBef>
              <a:buSzPct val="100000"/>
              <a:buChar char="–"/>
              <a:defRPr sz="3000" b="1">
                <a:solidFill>
                  <a:schemeClr val="tx1"/>
                </a:solidFill>
                <a:latin typeface="Arial" panose="020B0604020202020204" pitchFamily="34" charset="0"/>
              </a:defRPr>
            </a:lvl2pPr>
            <a:lvl3pPr marL="1143000" indent="-228600">
              <a:spcBef>
                <a:spcPct val="20000"/>
              </a:spcBef>
              <a:buSzPct val="100000"/>
              <a:buChar char="•"/>
              <a:defRPr sz="2800" b="1">
                <a:solidFill>
                  <a:schemeClr val="tx1"/>
                </a:solidFill>
                <a:latin typeface="Arial" panose="020B0604020202020204" pitchFamily="34" charset="0"/>
              </a:defRPr>
            </a:lvl3pPr>
            <a:lvl4pPr marL="1600200" indent="-228600">
              <a:spcBef>
                <a:spcPct val="20000"/>
              </a:spcBef>
              <a:buSzPct val="100000"/>
              <a:buChar char="–"/>
              <a:defRPr sz="2600" b="1">
                <a:solidFill>
                  <a:schemeClr val="tx1"/>
                </a:solidFill>
                <a:latin typeface="Arial" panose="020B0604020202020204" pitchFamily="34" charset="0"/>
              </a:defRPr>
            </a:lvl4pPr>
            <a:lvl5pPr marL="2057400" indent="-228600">
              <a:spcBef>
                <a:spcPct val="20000"/>
              </a:spcBef>
              <a:buSzPct val="100000"/>
              <a:buChar char="•"/>
              <a:defRPr sz="2400" b="1">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400" b="1">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400" b="1">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400" b="1">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400" b="1">
                <a:solidFill>
                  <a:schemeClr val="tx1"/>
                </a:solidFill>
                <a:latin typeface="Arial" panose="020B0604020202020204" pitchFamily="34" charset="0"/>
              </a:defRPr>
            </a:lvl9pPr>
          </a:lstStyle>
          <a:p>
            <a:pPr algn="ctr">
              <a:spcBef>
                <a:spcPct val="0"/>
              </a:spcBef>
              <a:buClrTx/>
              <a:buSzTx/>
              <a:buFontTx/>
              <a:buNone/>
            </a:pPr>
            <a:r>
              <a:rPr lang="fr-CA" altLang="en-US" sz="2400" dirty="0" err="1"/>
              <a:t>Plato</a:t>
            </a:r>
            <a:endParaRPr lang="fr-CA" altLang="en-US" sz="2400" dirty="0"/>
          </a:p>
          <a:p>
            <a:pPr algn="ctr">
              <a:spcBef>
                <a:spcPct val="0"/>
              </a:spcBef>
              <a:buClrTx/>
              <a:buSzTx/>
              <a:buFontTx/>
              <a:buNone/>
            </a:pPr>
            <a:r>
              <a:rPr lang="fr-CA" altLang="en-US" sz="2400" dirty="0"/>
              <a:t>427-347 BCE</a:t>
            </a:r>
          </a:p>
          <a:p>
            <a:pPr algn="ctr">
              <a:spcBef>
                <a:spcPct val="0"/>
              </a:spcBef>
              <a:buClrTx/>
              <a:buSzTx/>
              <a:buFontTx/>
              <a:buNone/>
            </a:pPr>
            <a:endParaRPr lang="en-CA" altLang="en-US" sz="2400" dirty="0"/>
          </a:p>
        </p:txBody>
      </p:sp>
      <p:sp>
        <p:nvSpPr>
          <p:cNvPr id="33796" name="TextBox 3"/>
          <p:cNvSpPr txBox="1">
            <a:spLocks noChangeArrowheads="1"/>
          </p:cNvSpPr>
          <p:nvPr>
            <p:custDataLst>
              <p:tags r:id="rId3"/>
            </p:custDataLst>
          </p:nvPr>
        </p:nvSpPr>
        <p:spPr bwMode="auto">
          <a:xfrm>
            <a:off x="4839730" y="4803429"/>
            <a:ext cx="205216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2"/>
              </a:buClr>
              <a:buSzPct val="75000"/>
              <a:buFont typeface="Monotype Sorts" pitchFamily="2" charset="2"/>
              <a:buChar char="l"/>
              <a:defRPr sz="3400" b="1">
                <a:solidFill>
                  <a:schemeClr val="tx1"/>
                </a:solidFill>
                <a:latin typeface="Arial" panose="020B0604020202020204" pitchFamily="34" charset="0"/>
              </a:defRPr>
            </a:lvl1pPr>
            <a:lvl2pPr marL="742950" indent="-285750">
              <a:spcBef>
                <a:spcPct val="20000"/>
              </a:spcBef>
              <a:buSzPct val="100000"/>
              <a:buChar char="–"/>
              <a:defRPr sz="3000" b="1">
                <a:solidFill>
                  <a:schemeClr val="tx1"/>
                </a:solidFill>
                <a:latin typeface="Arial" panose="020B0604020202020204" pitchFamily="34" charset="0"/>
              </a:defRPr>
            </a:lvl2pPr>
            <a:lvl3pPr marL="1143000" indent="-228600">
              <a:spcBef>
                <a:spcPct val="20000"/>
              </a:spcBef>
              <a:buSzPct val="100000"/>
              <a:buChar char="•"/>
              <a:defRPr sz="2800" b="1">
                <a:solidFill>
                  <a:schemeClr val="tx1"/>
                </a:solidFill>
                <a:latin typeface="Arial" panose="020B0604020202020204" pitchFamily="34" charset="0"/>
              </a:defRPr>
            </a:lvl3pPr>
            <a:lvl4pPr marL="1600200" indent="-228600">
              <a:spcBef>
                <a:spcPct val="20000"/>
              </a:spcBef>
              <a:buSzPct val="100000"/>
              <a:buChar char="–"/>
              <a:defRPr sz="2600" b="1">
                <a:solidFill>
                  <a:schemeClr val="tx1"/>
                </a:solidFill>
                <a:latin typeface="Arial" panose="020B0604020202020204" pitchFamily="34" charset="0"/>
              </a:defRPr>
            </a:lvl4pPr>
            <a:lvl5pPr marL="2057400" indent="-228600">
              <a:spcBef>
                <a:spcPct val="20000"/>
              </a:spcBef>
              <a:buSzPct val="100000"/>
              <a:buChar char="•"/>
              <a:defRPr sz="2400" b="1">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400" b="1">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400" b="1">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400" b="1">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400" b="1">
                <a:solidFill>
                  <a:schemeClr val="tx1"/>
                </a:solidFill>
                <a:latin typeface="Arial" panose="020B0604020202020204" pitchFamily="34" charset="0"/>
              </a:defRPr>
            </a:lvl9pPr>
          </a:lstStyle>
          <a:p>
            <a:pPr algn="ctr">
              <a:spcBef>
                <a:spcPct val="0"/>
              </a:spcBef>
              <a:buClrTx/>
              <a:buSzTx/>
              <a:buFontTx/>
              <a:buNone/>
            </a:pPr>
            <a:r>
              <a:rPr lang="fr-CA" altLang="en-US" sz="2400" dirty="0" err="1"/>
              <a:t>Aristotle</a:t>
            </a:r>
            <a:endParaRPr lang="fr-CA" altLang="en-US" sz="2400" dirty="0"/>
          </a:p>
          <a:p>
            <a:pPr algn="ctr">
              <a:spcBef>
                <a:spcPct val="0"/>
              </a:spcBef>
              <a:buClrTx/>
              <a:buSzTx/>
              <a:buFontTx/>
              <a:buNone/>
            </a:pPr>
            <a:r>
              <a:rPr lang="fr-CA" altLang="en-US" sz="2400" dirty="0"/>
              <a:t>384-322 BCE</a:t>
            </a:r>
            <a:endParaRPr lang="en-CA" altLang="en-US" sz="2400" dirty="0"/>
          </a:p>
        </p:txBody>
      </p:sp>
      <p:sp>
        <p:nvSpPr>
          <p:cNvPr id="5" name="Oval Callout 4"/>
          <p:cNvSpPr/>
          <p:nvPr>
            <p:custDataLst>
              <p:tags r:id="rId4"/>
            </p:custDataLst>
          </p:nvPr>
        </p:nvSpPr>
        <p:spPr bwMode="auto">
          <a:xfrm rot="15401271">
            <a:off x="411163" y="-330200"/>
            <a:ext cx="2552700" cy="3302000"/>
          </a:xfrm>
          <a:prstGeom prst="wedgeEllipseCallout">
            <a:avLst/>
          </a:prstGeom>
          <a:noFill/>
          <a:ln w="28575" cap="flat" cmpd="sng" algn="ctr">
            <a:solidFill>
              <a:schemeClr val="bg1">
                <a:lumMod val="1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a:spAutoFit/>
          </a:bodyPr>
          <a:lstStyle/>
          <a:p>
            <a:pPr>
              <a:defRPr/>
            </a:pPr>
            <a:endParaRPr lang="en-CA" sz="2000">
              <a:latin typeface="Arial" charset="0"/>
            </a:endParaRPr>
          </a:p>
        </p:txBody>
      </p:sp>
      <p:sp>
        <p:nvSpPr>
          <p:cNvPr id="8" name="Oval Callout 7"/>
          <p:cNvSpPr/>
          <p:nvPr>
            <p:custDataLst>
              <p:tags r:id="rId5"/>
            </p:custDataLst>
          </p:nvPr>
        </p:nvSpPr>
        <p:spPr bwMode="auto">
          <a:xfrm rot="5742750" flipH="1">
            <a:off x="6511925" y="-501649"/>
            <a:ext cx="1830387" cy="3135312"/>
          </a:xfrm>
          <a:prstGeom prst="wedgeEllipseCallout">
            <a:avLst/>
          </a:prstGeom>
          <a:noFill/>
          <a:ln w="28575" cap="flat" cmpd="sng" algn="ctr">
            <a:solidFill>
              <a:schemeClr val="bg1">
                <a:lumMod val="1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a:spAutoFit/>
          </a:bodyPr>
          <a:lstStyle/>
          <a:p>
            <a:pPr>
              <a:defRPr/>
            </a:pPr>
            <a:endParaRPr lang="en-CA" sz="2000">
              <a:latin typeface="Arial" charset="0"/>
            </a:endParaRPr>
          </a:p>
        </p:txBody>
      </p:sp>
      <p:sp>
        <p:nvSpPr>
          <p:cNvPr id="33799" name="TextBox 8"/>
          <p:cNvSpPr txBox="1">
            <a:spLocks noChangeArrowheads="1"/>
          </p:cNvSpPr>
          <p:nvPr>
            <p:custDataLst>
              <p:tags r:id="rId6"/>
            </p:custDataLst>
          </p:nvPr>
        </p:nvSpPr>
        <p:spPr bwMode="auto">
          <a:xfrm>
            <a:off x="396875" y="360363"/>
            <a:ext cx="2754313"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5000"/>
              <a:buFont typeface="Monotype Sorts" pitchFamily="2" charset="2"/>
              <a:buChar char="l"/>
              <a:defRPr sz="3400" b="1">
                <a:solidFill>
                  <a:schemeClr val="tx1"/>
                </a:solidFill>
                <a:latin typeface="Arial" panose="020B0604020202020204" pitchFamily="34" charset="0"/>
              </a:defRPr>
            </a:lvl1pPr>
            <a:lvl2pPr marL="742950" indent="-285750">
              <a:spcBef>
                <a:spcPct val="20000"/>
              </a:spcBef>
              <a:buSzPct val="100000"/>
              <a:buChar char="–"/>
              <a:defRPr sz="3000" b="1">
                <a:solidFill>
                  <a:schemeClr val="tx1"/>
                </a:solidFill>
                <a:latin typeface="Arial" panose="020B0604020202020204" pitchFamily="34" charset="0"/>
              </a:defRPr>
            </a:lvl2pPr>
            <a:lvl3pPr marL="1143000" indent="-228600">
              <a:spcBef>
                <a:spcPct val="20000"/>
              </a:spcBef>
              <a:buSzPct val="100000"/>
              <a:buChar char="•"/>
              <a:defRPr sz="2800" b="1">
                <a:solidFill>
                  <a:schemeClr val="tx1"/>
                </a:solidFill>
                <a:latin typeface="Arial" panose="020B0604020202020204" pitchFamily="34" charset="0"/>
              </a:defRPr>
            </a:lvl3pPr>
            <a:lvl4pPr marL="1600200" indent="-228600">
              <a:spcBef>
                <a:spcPct val="20000"/>
              </a:spcBef>
              <a:buSzPct val="100000"/>
              <a:buChar char="–"/>
              <a:defRPr sz="2600" b="1">
                <a:solidFill>
                  <a:schemeClr val="tx1"/>
                </a:solidFill>
                <a:latin typeface="Arial" panose="020B0604020202020204" pitchFamily="34" charset="0"/>
              </a:defRPr>
            </a:lvl4pPr>
            <a:lvl5pPr marL="2057400" indent="-228600">
              <a:spcBef>
                <a:spcPct val="20000"/>
              </a:spcBef>
              <a:buSzPct val="100000"/>
              <a:buChar char="•"/>
              <a:defRPr sz="2400" b="1">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400" b="1">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400" b="1">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400" b="1">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400" b="1">
                <a:solidFill>
                  <a:schemeClr val="tx1"/>
                </a:solidFill>
                <a:latin typeface="Arial" panose="020B0604020202020204" pitchFamily="34" charset="0"/>
              </a:defRPr>
            </a:lvl9pPr>
          </a:lstStyle>
          <a:p>
            <a:pPr>
              <a:spcBef>
                <a:spcPct val="0"/>
              </a:spcBef>
              <a:buClrTx/>
              <a:buSzTx/>
              <a:buFontTx/>
              <a:buNone/>
            </a:pPr>
            <a:endParaRPr lang="en-CA" altLang="en-US" sz="1200" dirty="0"/>
          </a:p>
          <a:p>
            <a:pPr>
              <a:spcBef>
                <a:spcPct val="0"/>
              </a:spcBef>
              <a:buClrTx/>
              <a:buSzTx/>
              <a:buFontTx/>
              <a:buNone/>
            </a:pPr>
            <a:r>
              <a:rPr lang="en-CA" altLang="en-US" sz="1200" dirty="0"/>
              <a:t>There is a world of Ideas or Forms that is totally separate from the material world. Every things or living beings that we observe with our senses is just a poor imitation of its perfect representation in the world of Forms. </a:t>
            </a:r>
            <a:r>
              <a:rPr lang="en-CA" altLang="en-US" sz="1200" u="sng" dirty="0">
                <a:solidFill>
                  <a:schemeClr val="tx2"/>
                </a:solidFill>
              </a:rPr>
              <a:t>this world forms is innate</a:t>
            </a:r>
            <a:r>
              <a:rPr lang="fr-FR" altLang="en-US" sz="1200" dirty="0"/>
              <a:t>.</a:t>
            </a:r>
            <a:endParaRPr lang="en-CA" altLang="en-US" sz="1200" dirty="0"/>
          </a:p>
        </p:txBody>
      </p:sp>
      <p:sp>
        <p:nvSpPr>
          <p:cNvPr id="33800" name="TextBox 9"/>
          <p:cNvSpPr txBox="1">
            <a:spLocks noChangeArrowheads="1"/>
          </p:cNvSpPr>
          <p:nvPr>
            <p:custDataLst>
              <p:tags r:id="rId7"/>
            </p:custDataLst>
          </p:nvPr>
        </p:nvSpPr>
        <p:spPr bwMode="auto">
          <a:xfrm>
            <a:off x="6154501" y="4463118"/>
            <a:ext cx="2036135"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2"/>
              </a:buClr>
              <a:buSzPct val="75000"/>
              <a:buFont typeface="Monotype Sorts" pitchFamily="2" charset="2"/>
              <a:buChar char="l"/>
              <a:defRPr sz="3400" b="1">
                <a:solidFill>
                  <a:schemeClr val="tx1"/>
                </a:solidFill>
                <a:latin typeface="Arial" panose="020B0604020202020204" pitchFamily="34" charset="0"/>
              </a:defRPr>
            </a:lvl1pPr>
            <a:lvl2pPr marL="742950" indent="-285750">
              <a:spcBef>
                <a:spcPct val="20000"/>
              </a:spcBef>
              <a:buSzPct val="100000"/>
              <a:buChar char="–"/>
              <a:defRPr sz="3000" b="1">
                <a:solidFill>
                  <a:schemeClr val="tx1"/>
                </a:solidFill>
                <a:latin typeface="Arial" panose="020B0604020202020204" pitchFamily="34" charset="0"/>
              </a:defRPr>
            </a:lvl2pPr>
            <a:lvl3pPr marL="1143000" indent="-228600">
              <a:spcBef>
                <a:spcPct val="20000"/>
              </a:spcBef>
              <a:buSzPct val="100000"/>
              <a:buChar char="•"/>
              <a:defRPr sz="2800" b="1">
                <a:solidFill>
                  <a:schemeClr val="tx1"/>
                </a:solidFill>
                <a:latin typeface="Arial" panose="020B0604020202020204" pitchFamily="34" charset="0"/>
              </a:defRPr>
            </a:lvl3pPr>
            <a:lvl4pPr marL="1600200" indent="-228600">
              <a:spcBef>
                <a:spcPct val="20000"/>
              </a:spcBef>
              <a:buSzPct val="100000"/>
              <a:buChar char="–"/>
              <a:defRPr sz="2600" b="1">
                <a:solidFill>
                  <a:schemeClr val="tx1"/>
                </a:solidFill>
                <a:latin typeface="Arial" panose="020B0604020202020204" pitchFamily="34" charset="0"/>
              </a:defRPr>
            </a:lvl4pPr>
            <a:lvl5pPr marL="2057400" indent="-228600">
              <a:spcBef>
                <a:spcPct val="20000"/>
              </a:spcBef>
              <a:buSzPct val="100000"/>
              <a:buChar char="•"/>
              <a:defRPr sz="2400" b="1">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400" b="1">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400" b="1">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400" b="1">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400" b="1">
                <a:solidFill>
                  <a:schemeClr val="tx1"/>
                </a:solidFill>
                <a:latin typeface="Arial" panose="020B0604020202020204" pitchFamily="34" charset="0"/>
              </a:defRPr>
            </a:lvl9pPr>
          </a:lstStyle>
          <a:p>
            <a:pPr>
              <a:spcBef>
                <a:spcPct val="0"/>
              </a:spcBef>
              <a:buClrTx/>
              <a:buSzTx/>
              <a:buFontTx/>
              <a:buNone/>
            </a:pPr>
            <a:r>
              <a:rPr lang="fr-CA" altLang="en-US" sz="800" dirty="0"/>
              <a:t>Painting </a:t>
            </a:r>
            <a:r>
              <a:rPr lang="fr-CA" altLang="en-US" sz="800" dirty="0" err="1"/>
              <a:t>from</a:t>
            </a:r>
            <a:r>
              <a:rPr lang="fr-CA" altLang="en-US" sz="800" dirty="0"/>
              <a:t> Raphaël: public </a:t>
            </a:r>
            <a:r>
              <a:rPr lang="fr-CA" altLang="en-US" sz="800" dirty="0" err="1"/>
              <a:t>domain</a:t>
            </a:r>
            <a:endParaRPr lang="en-CA" altLang="en-US" sz="800" dirty="0"/>
          </a:p>
        </p:txBody>
      </p:sp>
      <p:sp>
        <p:nvSpPr>
          <p:cNvPr id="33801" name="TextBox 10"/>
          <p:cNvSpPr txBox="1">
            <a:spLocks noChangeArrowheads="1"/>
          </p:cNvSpPr>
          <p:nvPr>
            <p:custDataLst>
              <p:tags r:id="rId8"/>
            </p:custDataLst>
          </p:nvPr>
        </p:nvSpPr>
        <p:spPr bwMode="auto">
          <a:xfrm>
            <a:off x="6018088" y="342900"/>
            <a:ext cx="294640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5000"/>
              <a:buFont typeface="Monotype Sorts" pitchFamily="2" charset="2"/>
              <a:buChar char="l"/>
              <a:defRPr sz="3400" b="1">
                <a:solidFill>
                  <a:schemeClr val="tx1"/>
                </a:solidFill>
                <a:latin typeface="Arial" panose="020B0604020202020204" pitchFamily="34" charset="0"/>
              </a:defRPr>
            </a:lvl1pPr>
            <a:lvl2pPr marL="742950" indent="-285750">
              <a:spcBef>
                <a:spcPct val="20000"/>
              </a:spcBef>
              <a:buSzPct val="100000"/>
              <a:buChar char="–"/>
              <a:defRPr sz="3000" b="1">
                <a:solidFill>
                  <a:schemeClr val="tx1"/>
                </a:solidFill>
                <a:latin typeface="Arial" panose="020B0604020202020204" pitchFamily="34" charset="0"/>
              </a:defRPr>
            </a:lvl2pPr>
            <a:lvl3pPr marL="1143000" indent="-228600">
              <a:spcBef>
                <a:spcPct val="20000"/>
              </a:spcBef>
              <a:buSzPct val="100000"/>
              <a:buChar char="•"/>
              <a:defRPr sz="2800" b="1">
                <a:solidFill>
                  <a:schemeClr val="tx1"/>
                </a:solidFill>
                <a:latin typeface="Arial" panose="020B0604020202020204" pitchFamily="34" charset="0"/>
              </a:defRPr>
            </a:lvl3pPr>
            <a:lvl4pPr marL="1600200" indent="-228600">
              <a:spcBef>
                <a:spcPct val="20000"/>
              </a:spcBef>
              <a:buSzPct val="100000"/>
              <a:buChar char="–"/>
              <a:defRPr sz="2600" b="1">
                <a:solidFill>
                  <a:schemeClr val="tx1"/>
                </a:solidFill>
                <a:latin typeface="Arial" panose="020B0604020202020204" pitchFamily="34" charset="0"/>
              </a:defRPr>
            </a:lvl4pPr>
            <a:lvl5pPr marL="2057400" indent="-228600">
              <a:spcBef>
                <a:spcPct val="20000"/>
              </a:spcBef>
              <a:buSzPct val="100000"/>
              <a:buChar char="•"/>
              <a:defRPr sz="2400" b="1">
                <a:solidFill>
                  <a:schemeClr val="tx1"/>
                </a:solidFill>
                <a:latin typeface="Arial" panose="020B0604020202020204" pitchFamily="34" charset="0"/>
              </a:defRPr>
            </a:lvl5pPr>
            <a:lvl6pPr marL="2514600" indent="-228600" eaLnBrk="0" fontAlgn="base" hangingPunct="0">
              <a:spcBef>
                <a:spcPct val="20000"/>
              </a:spcBef>
              <a:spcAft>
                <a:spcPct val="0"/>
              </a:spcAft>
              <a:buSzPct val="100000"/>
              <a:buChar char="•"/>
              <a:defRPr sz="2400" b="1">
                <a:solidFill>
                  <a:schemeClr val="tx1"/>
                </a:solidFill>
                <a:latin typeface="Arial" panose="020B0604020202020204" pitchFamily="34" charset="0"/>
              </a:defRPr>
            </a:lvl6pPr>
            <a:lvl7pPr marL="2971800" indent="-228600" eaLnBrk="0" fontAlgn="base" hangingPunct="0">
              <a:spcBef>
                <a:spcPct val="20000"/>
              </a:spcBef>
              <a:spcAft>
                <a:spcPct val="0"/>
              </a:spcAft>
              <a:buSzPct val="100000"/>
              <a:buChar char="•"/>
              <a:defRPr sz="2400" b="1">
                <a:solidFill>
                  <a:schemeClr val="tx1"/>
                </a:solidFill>
                <a:latin typeface="Arial" panose="020B0604020202020204" pitchFamily="34" charset="0"/>
              </a:defRPr>
            </a:lvl7pPr>
            <a:lvl8pPr marL="3429000" indent="-228600" eaLnBrk="0" fontAlgn="base" hangingPunct="0">
              <a:spcBef>
                <a:spcPct val="20000"/>
              </a:spcBef>
              <a:spcAft>
                <a:spcPct val="0"/>
              </a:spcAft>
              <a:buSzPct val="100000"/>
              <a:buChar char="•"/>
              <a:defRPr sz="2400" b="1">
                <a:solidFill>
                  <a:schemeClr val="tx1"/>
                </a:solidFill>
                <a:latin typeface="Arial" panose="020B0604020202020204" pitchFamily="34" charset="0"/>
              </a:defRPr>
            </a:lvl8pPr>
            <a:lvl9pPr marL="3886200" indent="-228600" eaLnBrk="0" fontAlgn="base" hangingPunct="0">
              <a:spcBef>
                <a:spcPct val="20000"/>
              </a:spcBef>
              <a:spcAft>
                <a:spcPct val="0"/>
              </a:spcAft>
              <a:buSzPct val="100000"/>
              <a:buChar char="•"/>
              <a:defRPr sz="2400" b="1">
                <a:solidFill>
                  <a:schemeClr val="tx1"/>
                </a:solidFill>
                <a:latin typeface="Arial" panose="020B0604020202020204" pitchFamily="34" charset="0"/>
              </a:defRPr>
            </a:lvl9pPr>
          </a:lstStyle>
          <a:p>
            <a:pPr algn="ctr">
              <a:spcBef>
                <a:spcPct val="0"/>
              </a:spcBef>
              <a:buClrTx/>
              <a:buSzTx/>
              <a:buFontTx/>
              <a:buNone/>
            </a:pPr>
            <a:endParaRPr lang="fr-CA" altLang="en-US" sz="1200" dirty="0"/>
          </a:p>
          <a:p>
            <a:pPr algn="ctr">
              <a:spcBef>
                <a:spcPct val="0"/>
              </a:spcBef>
              <a:buClrTx/>
              <a:buSzTx/>
              <a:buFontTx/>
              <a:buNone/>
            </a:pPr>
            <a:r>
              <a:rPr lang="en-CA" altLang="en-US" sz="1200" dirty="0"/>
              <a:t>There is no need to postulate the hypothetical existence of an innate world of Ideas or Forms. We determine the essence of things by </a:t>
            </a:r>
            <a:r>
              <a:rPr lang="en-CA" altLang="en-US" sz="1200" u="sng" dirty="0">
                <a:solidFill>
                  <a:schemeClr val="tx2"/>
                </a:solidFill>
              </a:rPr>
              <a:t>_carefully examining the world around us</a:t>
            </a:r>
            <a:endParaRPr lang="en-CA" altLang="en-US" sz="1200" dirty="0"/>
          </a:p>
        </p:txBody>
      </p:sp>
      <p:sp>
        <p:nvSpPr>
          <p:cNvPr id="12" name="Titre 1"/>
          <p:cNvSpPr txBox="1">
            <a:spLocks/>
          </p:cNvSpPr>
          <p:nvPr>
            <p:custDataLst>
              <p:tags r:id="rId9"/>
            </p:custDataLst>
          </p:nvPr>
        </p:nvSpPr>
        <p:spPr>
          <a:xfrm>
            <a:off x="44450" y="4932363"/>
            <a:ext cx="2416175" cy="1143000"/>
          </a:xfrm>
          <a:prstGeom prst="rect">
            <a:avLst/>
          </a:prstGeom>
        </p:spPr>
        <p:txBody>
          <a:bodyPr/>
          <a:lstStyle>
            <a:lvl1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2pPr>
            <a:lvl3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3pPr>
            <a:lvl4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4pPr>
            <a:lvl5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5pPr>
            <a:lvl6pPr marL="4572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6pPr>
            <a:lvl7pPr marL="9144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7pPr>
            <a:lvl8pPr marL="13716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8pPr>
            <a:lvl9pPr marL="18288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9pPr>
          </a:lstStyle>
          <a:p>
            <a:pPr>
              <a:defRPr/>
            </a:pPr>
            <a:r>
              <a:rPr lang="en-US" sz="2400" dirty="0"/>
              <a:t>2.2 Classical Thinkers</a:t>
            </a:r>
            <a:endParaRPr lang="en-CA" sz="2400" kern="0" dirty="0"/>
          </a:p>
        </p:txBody>
      </p:sp>
      <p:sp>
        <p:nvSpPr>
          <p:cNvPr id="11" name="Titre 1"/>
          <p:cNvSpPr txBox="1">
            <a:spLocks/>
          </p:cNvSpPr>
          <p:nvPr>
            <p:custDataLst>
              <p:tags r:id="rId10"/>
            </p:custDataLst>
          </p:nvPr>
        </p:nvSpPr>
        <p:spPr>
          <a:xfrm>
            <a:off x="50800" y="4932363"/>
            <a:ext cx="2416175" cy="1143000"/>
          </a:xfrm>
          <a:prstGeom prst="rect">
            <a:avLst/>
          </a:prstGeom>
        </p:spPr>
        <p:txBody>
          <a:bodyPr/>
          <a:lstStyle>
            <a:lvl1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2pPr>
            <a:lvl3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3pPr>
            <a:lvl4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4pPr>
            <a:lvl5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5pPr>
            <a:lvl6pPr marL="4572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6pPr>
            <a:lvl7pPr marL="9144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7pPr>
            <a:lvl8pPr marL="13716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8pPr>
            <a:lvl9pPr marL="18288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9pPr>
          </a:lstStyle>
          <a:p>
            <a:pPr>
              <a:defRPr/>
            </a:pPr>
            <a:r>
              <a:rPr lang="en-US" sz="2400" dirty="0"/>
              <a:t>2.2 Classical Thinkers</a:t>
            </a:r>
            <a:endParaRPr lang="en-CA" sz="2400" kern="0" dirty="0"/>
          </a:p>
        </p:txBody>
      </p:sp>
    </p:spTree>
    <p:extLst>
      <p:ext uri="{BB962C8B-B14F-4D97-AF65-F5344CB8AC3E}">
        <p14:creationId xmlns:p14="http://schemas.microsoft.com/office/powerpoint/2010/main" val="18003626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Left Bracket 15"/>
          <p:cNvSpPr/>
          <p:nvPr>
            <p:custDataLst>
              <p:tags r:id="rId1"/>
            </p:custDataLst>
          </p:nvPr>
        </p:nvSpPr>
        <p:spPr bwMode="auto">
          <a:xfrm rot="5400000">
            <a:off x="4516846" y="-2489260"/>
            <a:ext cx="340519" cy="8220075"/>
          </a:xfrm>
          <a:prstGeom prst="leftBracket">
            <a:avLst/>
          </a:prstGeom>
          <a:noFill/>
          <a:ln w="38100" cap="flat" cmpd="sng" algn="ctr">
            <a:solidFill>
              <a:schemeClr val="bg1">
                <a:lumMod val="10000"/>
              </a:schemeClr>
            </a:solidFill>
            <a:prstDash val="solid"/>
            <a:round/>
            <a:headEnd type="none" w="med" len="med"/>
            <a:tailEnd type="non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txBody>
          <a:bodyPr wrap="square">
            <a:spAutoFit/>
          </a:bodyPr>
          <a:lstStyle/>
          <a:p>
            <a:pPr>
              <a:defRPr/>
            </a:pPr>
            <a:endParaRPr lang="en-CA" sz="2000">
              <a:latin typeface="Arial" charset="0"/>
            </a:endParaRPr>
          </a:p>
        </p:txBody>
      </p:sp>
      <p:sp>
        <p:nvSpPr>
          <p:cNvPr id="17" name="TextBox 16"/>
          <p:cNvSpPr txBox="1"/>
          <p:nvPr>
            <p:custDataLst>
              <p:tags r:id="rId2"/>
            </p:custDataLst>
          </p:nvPr>
        </p:nvSpPr>
        <p:spPr>
          <a:xfrm>
            <a:off x="1644750" y="1052736"/>
            <a:ext cx="5145261" cy="338554"/>
          </a:xfrm>
          <a:prstGeom prst="rect">
            <a:avLst/>
          </a:prstGeom>
          <a:noFill/>
        </p:spPr>
        <p:txBody>
          <a:bodyPr wrap="square">
            <a:spAutoFit/>
          </a:bodyPr>
          <a:lstStyle/>
          <a:p>
            <a:pPr>
              <a:defRPr/>
            </a:pPr>
            <a:r>
              <a:rPr lang="fr-CA" sz="1600" dirty="0" err="1">
                <a:solidFill>
                  <a:schemeClr val="bg1">
                    <a:lumMod val="10000"/>
                  </a:schemeClr>
                </a:solidFill>
              </a:rPr>
              <a:t>Two</a:t>
            </a:r>
            <a:r>
              <a:rPr lang="fr-CA" sz="1600" dirty="0">
                <a:solidFill>
                  <a:schemeClr val="bg1">
                    <a:lumMod val="10000"/>
                  </a:schemeClr>
                </a:solidFill>
              </a:rPr>
              <a:t> visions of the Theory of </a:t>
            </a:r>
            <a:r>
              <a:rPr lang="fr-CA" sz="1600" dirty="0" err="1">
                <a:solidFill>
                  <a:schemeClr val="bg1">
                    <a:lumMod val="10000"/>
                  </a:schemeClr>
                </a:solidFill>
              </a:rPr>
              <a:t>Forms</a:t>
            </a:r>
            <a:r>
              <a:rPr lang="fr-CA" sz="1600" dirty="0">
                <a:solidFill>
                  <a:schemeClr val="bg1">
                    <a:lumMod val="10000"/>
                  </a:schemeClr>
                </a:solidFill>
              </a:rPr>
              <a:t> (</a:t>
            </a:r>
            <a:r>
              <a:rPr lang="fr-CA" sz="1600" dirty="0" err="1">
                <a:solidFill>
                  <a:schemeClr val="bg1">
                    <a:lumMod val="10000"/>
                  </a:schemeClr>
                </a:solidFill>
              </a:rPr>
              <a:t>Essentialism</a:t>
            </a:r>
            <a:r>
              <a:rPr lang="fr-CA" sz="1600" dirty="0">
                <a:solidFill>
                  <a:schemeClr val="bg1">
                    <a:lumMod val="10000"/>
                  </a:schemeClr>
                </a:solidFill>
              </a:rPr>
              <a:t>)  </a:t>
            </a:r>
            <a:endParaRPr lang="en-CA" sz="1600" dirty="0">
              <a:solidFill>
                <a:schemeClr val="bg1">
                  <a:lumMod val="10000"/>
                </a:schemeClr>
              </a:solidFill>
            </a:endParaRPr>
          </a:p>
        </p:txBody>
      </p:sp>
      <p:pic>
        <p:nvPicPr>
          <p:cNvPr id="35845" name="Picture 20"/>
          <p:cNvPicPr>
            <a:picLocks noChangeAspect="1"/>
          </p:cNvPicPr>
          <p:nvPr>
            <p:custDataLst>
              <p:tags r:id="rId3"/>
            </p:custDataLst>
          </p:nvPr>
        </p:nvPicPr>
        <p:blipFill>
          <a:blip r:embed="rId9">
            <a:extLst>
              <a:ext uri="{28A0092B-C50C-407E-A947-70E740481C1C}">
                <a14:useLocalDpi xmlns:a14="http://schemas.microsoft.com/office/drawing/2010/main" val="0"/>
              </a:ext>
            </a:extLst>
          </a:blip>
          <a:srcRect/>
          <a:stretch>
            <a:fillRect/>
          </a:stretch>
        </p:blipFill>
        <p:spPr bwMode="auto">
          <a:xfrm>
            <a:off x="917700" y="2569309"/>
            <a:ext cx="458787"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6" name="Picture 21"/>
          <p:cNvPicPr>
            <a:picLocks noChangeAspect="1"/>
          </p:cNvPicPr>
          <p:nvPr>
            <p:custDataLst>
              <p:tags r:id="rId4"/>
            </p:custDataLst>
          </p:nvPr>
        </p:nvPicPr>
        <p:blipFill>
          <a:blip r:embed="rId10" cstate="print">
            <a:extLst>
              <a:ext uri="{28A0092B-C50C-407E-A947-70E740481C1C}">
                <a14:useLocalDpi xmlns:a14="http://schemas.microsoft.com/office/drawing/2010/main" val="0"/>
              </a:ext>
            </a:extLst>
          </a:blip>
          <a:srcRect/>
          <a:stretch>
            <a:fillRect/>
          </a:stretch>
        </p:blipFill>
        <p:spPr bwMode="auto">
          <a:xfrm>
            <a:off x="7837612" y="2507396"/>
            <a:ext cx="692150" cy="1033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7" name="Picture 22"/>
          <p:cNvPicPr>
            <a:picLocks noChangeAspect="1"/>
          </p:cNvPicPr>
          <p:nvPr>
            <p:custDataLst>
              <p:tags r:id="rId5"/>
            </p:custDataLst>
          </p:nvPr>
        </p:nvPicPr>
        <p:blipFill>
          <a:blip r:embed="rId11">
            <a:extLst>
              <a:ext uri="{28A0092B-C50C-407E-A947-70E740481C1C}">
                <a14:useLocalDpi xmlns:a14="http://schemas.microsoft.com/office/drawing/2010/main" val="0"/>
              </a:ext>
            </a:extLst>
          </a:blip>
          <a:srcRect/>
          <a:stretch>
            <a:fillRect/>
          </a:stretch>
        </p:blipFill>
        <p:spPr bwMode="auto">
          <a:xfrm>
            <a:off x="3103687" y="2955071"/>
            <a:ext cx="2516188" cy="146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8" name="Picture 1"/>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179512" y="2308959"/>
            <a:ext cx="1766888" cy="2454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9" name="Picture 23"/>
          <p:cNvPicPr>
            <a:picLocks noChangeAspect="1"/>
          </p:cNvPicPr>
          <p:nvPr/>
        </p:nvPicPr>
        <p:blipFill>
          <a:blip r:embed="rId13">
            <a:extLst>
              <a:ext uri="{28A0092B-C50C-407E-A947-70E740481C1C}">
                <a14:useLocalDpi xmlns:a14="http://schemas.microsoft.com/office/drawing/2010/main" val="0"/>
              </a:ext>
            </a:extLst>
          </a:blip>
          <a:srcRect/>
          <a:stretch>
            <a:fillRect/>
          </a:stretch>
        </p:blipFill>
        <p:spPr bwMode="auto">
          <a:xfrm>
            <a:off x="7164512" y="2308959"/>
            <a:ext cx="1827213" cy="2538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Box 3"/>
          <p:cNvSpPr txBox="1"/>
          <p:nvPr/>
        </p:nvSpPr>
        <p:spPr>
          <a:xfrm>
            <a:off x="585912" y="1778734"/>
            <a:ext cx="936625" cy="461962"/>
          </a:xfrm>
          <a:prstGeom prst="rect">
            <a:avLst/>
          </a:prstGeom>
          <a:noFill/>
        </p:spPr>
        <p:txBody>
          <a:bodyPr wrap="none">
            <a:spAutoFit/>
          </a:bodyPr>
          <a:lstStyle/>
          <a:p>
            <a:pPr>
              <a:defRPr/>
            </a:pPr>
            <a:r>
              <a:rPr lang="fr-CA" dirty="0" err="1">
                <a:solidFill>
                  <a:schemeClr val="bg1">
                    <a:lumMod val="10000"/>
                  </a:schemeClr>
                </a:solidFill>
              </a:rPr>
              <a:t>Plato</a:t>
            </a:r>
            <a:endParaRPr lang="en-CA" dirty="0">
              <a:solidFill>
                <a:schemeClr val="bg1">
                  <a:lumMod val="10000"/>
                </a:schemeClr>
              </a:solidFill>
            </a:endParaRPr>
          </a:p>
        </p:txBody>
      </p:sp>
      <p:cxnSp>
        <p:nvCxnSpPr>
          <p:cNvPr id="6" name="Straight Arrow Connector 5"/>
          <p:cNvCxnSpPr/>
          <p:nvPr/>
        </p:nvCxnSpPr>
        <p:spPr bwMode="auto">
          <a:xfrm>
            <a:off x="1286000" y="2721709"/>
            <a:ext cx="1757362" cy="496887"/>
          </a:xfrm>
          <a:prstGeom prst="straightConnector1">
            <a:avLst/>
          </a:prstGeom>
          <a:noFill/>
          <a:ln w="28575" cap="flat" cmpd="sng" algn="ctr">
            <a:solidFill>
              <a:schemeClr val="bg1">
                <a:lumMod val="10000"/>
              </a:schemeClr>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Lst>
        </p:spPr>
      </p:cxnSp>
      <p:cxnSp>
        <p:nvCxnSpPr>
          <p:cNvPr id="25" name="Straight Arrow Connector 24"/>
          <p:cNvCxnSpPr/>
          <p:nvPr/>
        </p:nvCxnSpPr>
        <p:spPr bwMode="auto">
          <a:xfrm>
            <a:off x="1268537" y="2716946"/>
            <a:ext cx="1927225" cy="654050"/>
          </a:xfrm>
          <a:prstGeom prst="straightConnector1">
            <a:avLst/>
          </a:prstGeom>
          <a:noFill/>
          <a:ln w="28575" cap="flat" cmpd="sng" algn="ctr">
            <a:solidFill>
              <a:schemeClr val="bg1">
                <a:lumMod val="10000"/>
              </a:schemeClr>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Lst>
        </p:spPr>
      </p:cxnSp>
      <p:cxnSp>
        <p:nvCxnSpPr>
          <p:cNvPr id="26" name="Straight Arrow Connector 25"/>
          <p:cNvCxnSpPr/>
          <p:nvPr/>
        </p:nvCxnSpPr>
        <p:spPr bwMode="auto">
          <a:xfrm>
            <a:off x="1317750" y="2716946"/>
            <a:ext cx="2030412" cy="806450"/>
          </a:xfrm>
          <a:prstGeom prst="straightConnector1">
            <a:avLst/>
          </a:prstGeom>
          <a:noFill/>
          <a:ln w="28575" cap="flat" cmpd="sng" algn="ctr">
            <a:solidFill>
              <a:schemeClr val="bg1">
                <a:lumMod val="10000"/>
              </a:schemeClr>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Lst>
        </p:spPr>
      </p:cxnSp>
      <p:cxnSp>
        <p:nvCxnSpPr>
          <p:cNvPr id="33" name="Straight Arrow Connector 32"/>
          <p:cNvCxnSpPr/>
          <p:nvPr/>
        </p:nvCxnSpPr>
        <p:spPr bwMode="auto">
          <a:xfrm flipV="1">
            <a:off x="5557962" y="3043971"/>
            <a:ext cx="2279650" cy="365125"/>
          </a:xfrm>
          <a:prstGeom prst="straightConnector1">
            <a:avLst/>
          </a:prstGeom>
          <a:noFill/>
          <a:ln w="28575" cap="flat" cmpd="sng" algn="ctr">
            <a:solidFill>
              <a:schemeClr val="bg1">
                <a:lumMod val="10000"/>
              </a:schemeClr>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Lst>
        </p:spPr>
      </p:cxnSp>
      <p:cxnSp>
        <p:nvCxnSpPr>
          <p:cNvPr id="37" name="Straight Arrow Connector 36"/>
          <p:cNvCxnSpPr/>
          <p:nvPr/>
        </p:nvCxnSpPr>
        <p:spPr bwMode="auto">
          <a:xfrm flipV="1">
            <a:off x="5557962" y="3023334"/>
            <a:ext cx="2279650" cy="231775"/>
          </a:xfrm>
          <a:prstGeom prst="straightConnector1">
            <a:avLst/>
          </a:prstGeom>
          <a:noFill/>
          <a:ln w="28575" cap="flat" cmpd="sng" algn="ctr">
            <a:solidFill>
              <a:schemeClr val="bg1">
                <a:lumMod val="10000"/>
              </a:schemeClr>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Lst>
        </p:spPr>
      </p:cxnSp>
      <p:cxnSp>
        <p:nvCxnSpPr>
          <p:cNvPr id="47" name="Straight Arrow Connector 46"/>
          <p:cNvCxnSpPr/>
          <p:nvPr/>
        </p:nvCxnSpPr>
        <p:spPr bwMode="auto">
          <a:xfrm flipV="1">
            <a:off x="5557962" y="3043971"/>
            <a:ext cx="2279650" cy="492125"/>
          </a:xfrm>
          <a:prstGeom prst="straightConnector1">
            <a:avLst/>
          </a:prstGeom>
          <a:noFill/>
          <a:ln w="28575" cap="flat" cmpd="sng" algn="ctr">
            <a:solidFill>
              <a:schemeClr val="bg1">
                <a:lumMod val="10000"/>
              </a:schemeClr>
            </a:solidFill>
            <a:prstDash val="solid"/>
            <a:round/>
            <a:headEnd type="none" w="med" len="med"/>
            <a:tailEnd type="triangle" w="med" len="med"/>
          </a:ln>
          <a:effectLst/>
          <a:extLst>
            <a:ext uri="{909E8E84-426E-40DD-AFC4-6F175D3DCCD1}">
              <a14:hiddenFill xmlns:a14="http://schemas.microsoft.com/office/drawing/2010/main">
                <a:solidFill>
                  <a:schemeClr val="accent1"/>
                </a:solidFill>
              </a14:hiddenFill>
            </a:ext>
          </a:extLst>
        </p:spPr>
      </p:cxnSp>
      <p:sp>
        <p:nvSpPr>
          <p:cNvPr id="51" name="TextBox 50"/>
          <p:cNvSpPr txBox="1"/>
          <p:nvPr/>
        </p:nvSpPr>
        <p:spPr>
          <a:xfrm>
            <a:off x="7372475" y="1650146"/>
            <a:ext cx="1433512" cy="461963"/>
          </a:xfrm>
          <a:prstGeom prst="rect">
            <a:avLst/>
          </a:prstGeom>
          <a:noFill/>
        </p:spPr>
        <p:txBody>
          <a:bodyPr wrap="none">
            <a:spAutoFit/>
          </a:bodyPr>
          <a:lstStyle/>
          <a:p>
            <a:pPr>
              <a:defRPr/>
            </a:pPr>
            <a:r>
              <a:rPr lang="fr-CA" dirty="0" err="1">
                <a:solidFill>
                  <a:schemeClr val="bg1">
                    <a:lumMod val="10000"/>
                  </a:schemeClr>
                </a:solidFill>
              </a:rPr>
              <a:t>Aristotle</a:t>
            </a:r>
            <a:endParaRPr lang="en-CA" dirty="0">
              <a:solidFill>
                <a:schemeClr val="bg1">
                  <a:lumMod val="10000"/>
                </a:schemeClr>
              </a:solidFill>
            </a:endParaRPr>
          </a:p>
        </p:txBody>
      </p:sp>
      <p:sp>
        <p:nvSpPr>
          <p:cNvPr id="23" name="Titre 1"/>
          <p:cNvSpPr txBox="1">
            <a:spLocks/>
          </p:cNvSpPr>
          <p:nvPr>
            <p:custDataLst>
              <p:tags r:id="rId6"/>
            </p:custDataLst>
          </p:nvPr>
        </p:nvSpPr>
        <p:spPr>
          <a:xfrm>
            <a:off x="20486" y="95360"/>
            <a:ext cx="4064091" cy="526255"/>
          </a:xfrm>
          <a:prstGeom prst="rect">
            <a:avLst/>
          </a:prstGeom>
        </p:spPr>
        <p:txBody>
          <a:bodyPr/>
          <a:lstStyle>
            <a:lvl1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2pPr>
            <a:lvl3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3pPr>
            <a:lvl4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4pPr>
            <a:lvl5pPr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5pPr>
            <a:lvl6pPr marL="4572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6pPr>
            <a:lvl7pPr marL="9144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7pPr>
            <a:lvl8pPr marL="13716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8pPr>
            <a:lvl9pPr marL="1828800" algn="l" rtl="0" eaLnBrk="0" fontAlgn="base" hangingPunct="0">
              <a:spcBef>
                <a:spcPct val="0"/>
              </a:spcBef>
              <a:spcAft>
                <a:spcPct val="0"/>
              </a:spcAft>
              <a:defRPr sz="3800" b="1">
                <a:solidFill>
                  <a:schemeClr val="tx2"/>
                </a:solidFill>
                <a:effectLst>
                  <a:outerShdw blurRad="38100" dist="38100" dir="2700000" algn="tl">
                    <a:srgbClr val="000000"/>
                  </a:outerShdw>
                </a:effectLst>
                <a:latin typeface="Arial" charset="0"/>
              </a:defRPr>
            </a:lvl9pPr>
          </a:lstStyle>
          <a:p>
            <a:pPr>
              <a:defRPr/>
            </a:pPr>
            <a:r>
              <a:rPr lang="en-US" sz="2400" dirty="0"/>
              <a:t>2.2 Classical Thinkers</a:t>
            </a:r>
            <a:endParaRPr lang="en-CA" sz="2400" kern="0" dirty="0"/>
          </a:p>
        </p:txBody>
      </p:sp>
    </p:spTree>
    <p:extLst>
      <p:ext uri="{BB962C8B-B14F-4D97-AF65-F5344CB8AC3E}">
        <p14:creationId xmlns:p14="http://schemas.microsoft.com/office/powerpoint/2010/main" val="39825343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custDataLst>
              <p:tags r:id="rId1"/>
            </p:custDataLst>
          </p:nvPr>
        </p:nvSpPr>
        <p:spPr>
          <a:xfrm>
            <a:off x="0" y="-94457"/>
            <a:ext cx="8207375" cy="1143001"/>
          </a:xfrm>
        </p:spPr>
        <p:txBody>
          <a:bodyPr/>
          <a:lstStyle/>
          <a:p>
            <a:pPr>
              <a:defRPr/>
            </a:pPr>
            <a:r>
              <a:rPr lang="en-US" sz="2600" dirty="0"/>
              <a:t>2.3 The Impact of Christianism</a:t>
            </a:r>
          </a:p>
        </p:txBody>
      </p:sp>
      <p:sp>
        <p:nvSpPr>
          <p:cNvPr id="10243" name="Rectangle 3"/>
          <p:cNvSpPr>
            <a:spLocks noGrp="1" noChangeArrowheads="1"/>
          </p:cNvSpPr>
          <p:nvPr>
            <p:ph type="body" idx="1"/>
            <p:custDataLst>
              <p:tags r:id="rId2"/>
            </p:custDataLst>
          </p:nvPr>
        </p:nvSpPr>
        <p:spPr>
          <a:xfrm>
            <a:off x="0" y="981074"/>
            <a:ext cx="5037138" cy="4754563"/>
          </a:xfrm>
        </p:spPr>
        <p:txBody>
          <a:bodyPr/>
          <a:lstStyle/>
          <a:p>
            <a:r>
              <a:rPr lang="ca-ES" sz="2000" dirty="0"/>
              <a:t>With the decline of the Roman </a:t>
            </a:r>
            <a:r>
              <a:rPr lang="ca-ES" sz="2000" dirty="0" err="1"/>
              <a:t>empire</a:t>
            </a:r>
            <a:r>
              <a:rPr lang="ca-ES" sz="2000" dirty="0"/>
              <a:t>, </a:t>
            </a:r>
            <a:r>
              <a:rPr lang="ca-ES" sz="2000" u="sng" dirty="0" err="1">
                <a:solidFill>
                  <a:schemeClr val="tx2"/>
                </a:solidFill>
              </a:rPr>
              <a:t>christianity</a:t>
            </a:r>
            <a:r>
              <a:rPr lang="ca-ES" sz="2000" dirty="0"/>
              <a:t> becomes the main ideology in the western world.</a:t>
            </a:r>
          </a:p>
          <a:p>
            <a:r>
              <a:rPr lang="ca-ES" sz="2000" dirty="0"/>
              <a:t>This will be the dark age for tranformism (evolutionary thought) </a:t>
            </a:r>
          </a:p>
          <a:p>
            <a:r>
              <a:rPr lang="ca-ES" sz="2000" dirty="0"/>
              <a:t>God becomes the measure of all things, and the Christian bible, the word of the day.  </a:t>
            </a:r>
          </a:p>
          <a:p>
            <a:r>
              <a:rPr lang="ca-ES" sz="2000" dirty="0"/>
              <a:t>The concept of </a:t>
            </a:r>
            <a:r>
              <a:rPr lang="ca-ES" sz="2000" i="1" u="sng" dirty="0" err="1">
                <a:solidFill>
                  <a:schemeClr val="tx2"/>
                </a:solidFill>
              </a:rPr>
              <a:t>scala</a:t>
            </a:r>
            <a:r>
              <a:rPr lang="ca-ES" sz="2000" i="1" u="sng" dirty="0">
                <a:solidFill>
                  <a:schemeClr val="tx2"/>
                </a:solidFill>
              </a:rPr>
              <a:t> </a:t>
            </a:r>
            <a:r>
              <a:rPr lang="ca-ES" sz="2000" i="1" u="sng" dirty="0" err="1">
                <a:solidFill>
                  <a:schemeClr val="tx2"/>
                </a:solidFill>
              </a:rPr>
              <a:t>naturae</a:t>
            </a:r>
            <a:r>
              <a:rPr lang="ca-ES" sz="2000" dirty="0"/>
              <a:t> becomes purely metaphysical, proclaiming the perfection of the Creator.</a:t>
            </a:r>
          </a:p>
        </p:txBody>
      </p:sp>
      <p:pic>
        <p:nvPicPr>
          <p:cNvPr id="10244" name="Picture 78" descr="greatchain"/>
          <p:cNvPicPr>
            <a:picLocks noChangeAspect="1" noChangeArrowheads="1"/>
          </p:cNvPicPr>
          <p:nvPr>
            <p:custDataLst>
              <p:tags r:id="rId3"/>
            </p:custDataLst>
          </p:nvPr>
        </p:nvPicPr>
        <p:blipFill>
          <a:blip r:embed="rId13">
            <a:extLst>
              <a:ext uri="{28A0092B-C50C-407E-A947-70E740481C1C}">
                <a14:useLocalDpi xmlns:a14="http://schemas.microsoft.com/office/drawing/2010/main"/>
              </a:ext>
            </a:extLst>
          </a:blip>
          <a:srcRect/>
          <a:stretch>
            <a:fillRect/>
          </a:stretch>
        </p:blipFill>
        <p:spPr bwMode="auto">
          <a:xfrm>
            <a:off x="5037138" y="0"/>
            <a:ext cx="4106862" cy="602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5" name="Text Box 80"/>
          <p:cNvSpPr txBox="1">
            <a:spLocks noChangeArrowheads="1"/>
          </p:cNvSpPr>
          <p:nvPr>
            <p:custDataLst>
              <p:tags r:id="rId4"/>
            </p:custDataLst>
          </p:nvPr>
        </p:nvSpPr>
        <p:spPr bwMode="auto">
          <a:xfrm>
            <a:off x="6687192" y="4964936"/>
            <a:ext cx="816249" cy="276999"/>
          </a:xfrm>
          <a:prstGeom prst="rect">
            <a:avLst/>
          </a:prstGeom>
          <a:solidFill>
            <a:schemeClr val="bg2"/>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spAutoFit/>
          </a:bodyPr>
          <a:lstStyle>
            <a:lvl1pPr>
              <a:defRPr sz="2400" b="1">
                <a:solidFill>
                  <a:schemeClr val="tx1"/>
                </a:solidFill>
                <a:latin typeface="Arial" pitchFamily="34" charset="0"/>
              </a:defRPr>
            </a:lvl1pPr>
            <a:lvl2pPr marL="742950" indent="-285750">
              <a:defRPr sz="2400" b="1">
                <a:solidFill>
                  <a:schemeClr val="tx1"/>
                </a:solidFill>
                <a:latin typeface="Arial" pitchFamily="34" charset="0"/>
              </a:defRPr>
            </a:lvl2pPr>
            <a:lvl3pPr marL="1143000" indent="-228600">
              <a:defRPr sz="2400" b="1">
                <a:solidFill>
                  <a:schemeClr val="tx1"/>
                </a:solidFill>
                <a:latin typeface="Arial" pitchFamily="34" charset="0"/>
              </a:defRPr>
            </a:lvl3pPr>
            <a:lvl4pPr marL="1600200" indent="-228600">
              <a:defRPr sz="2400" b="1">
                <a:solidFill>
                  <a:schemeClr val="tx1"/>
                </a:solidFill>
                <a:latin typeface="Arial" pitchFamily="34" charset="0"/>
              </a:defRPr>
            </a:lvl4pPr>
            <a:lvl5pPr marL="2057400" indent="-22860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r>
              <a:rPr lang="fr-CA" sz="1200" dirty="0" err="1">
                <a:solidFill>
                  <a:srgbClr val="4C25DD"/>
                </a:solidFill>
              </a:rPr>
              <a:t>minerals</a:t>
            </a:r>
            <a:endParaRPr lang="en-US" sz="1200" dirty="0">
              <a:solidFill>
                <a:srgbClr val="4C25DD"/>
              </a:solidFill>
            </a:endParaRPr>
          </a:p>
        </p:txBody>
      </p:sp>
      <p:sp>
        <p:nvSpPr>
          <p:cNvPr id="10246" name="Text Box 81"/>
          <p:cNvSpPr txBox="1">
            <a:spLocks noChangeArrowheads="1"/>
          </p:cNvSpPr>
          <p:nvPr>
            <p:custDataLst>
              <p:tags r:id="rId5"/>
            </p:custDataLst>
          </p:nvPr>
        </p:nvSpPr>
        <p:spPr bwMode="auto">
          <a:xfrm>
            <a:off x="6577202" y="4533949"/>
            <a:ext cx="963277" cy="276999"/>
          </a:xfrm>
          <a:prstGeom prst="rect">
            <a:avLst/>
          </a:prstGeom>
          <a:solidFill>
            <a:schemeClr val="bg2"/>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spAutoFit/>
          </a:bodyPr>
          <a:lstStyle>
            <a:lvl1pPr>
              <a:defRPr sz="2400" b="1">
                <a:solidFill>
                  <a:schemeClr val="tx1"/>
                </a:solidFill>
                <a:latin typeface="Arial" pitchFamily="34" charset="0"/>
              </a:defRPr>
            </a:lvl1pPr>
            <a:lvl2pPr marL="742950" indent="-285750">
              <a:defRPr sz="2400" b="1">
                <a:solidFill>
                  <a:schemeClr val="tx1"/>
                </a:solidFill>
                <a:latin typeface="Arial" pitchFamily="34" charset="0"/>
              </a:defRPr>
            </a:lvl2pPr>
            <a:lvl3pPr marL="1143000" indent="-228600">
              <a:defRPr sz="2400" b="1">
                <a:solidFill>
                  <a:schemeClr val="tx1"/>
                </a:solidFill>
                <a:latin typeface="Arial" pitchFamily="34" charset="0"/>
              </a:defRPr>
            </a:lvl3pPr>
            <a:lvl4pPr marL="1600200" indent="-228600">
              <a:defRPr sz="2400" b="1">
                <a:solidFill>
                  <a:schemeClr val="tx1"/>
                </a:solidFill>
                <a:latin typeface="Arial" pitchFamily="34" charset="0"/>
              </a:defRPr>
            </a:lvl4pPr>
            <a:lvl5pPr marL="2057400" indent="-22860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r>
              <a:rPr lang="fr-CA" sz="1200" dirty="0" err="1">
                <a:solidFill>
                  <a:srgbClr val="4C25DD"/>
                </a:solidFill>
              </a:rPr>
              <a:t>Vegetation</a:t>
            </a:r>
            <a:endParaRPr lang="en-US" sz="1200" dirty="0">
              <a:solidFill>
                <a:srgbClr val="4C25DD"/>
              </a:solidFill>
            </a:endParaRPr>
          </a:p>
        </p:txBody>
      </p:sp>
      <p:sp>
        <p:nvSpPr>
          <p:cNvPr id="10247" name="Text Box 83"/>
          <p:cNvSpPr txBox="1">
            <a:spLocks noChangeArrowheads="1"/>
          </p:cNvSpPr>
          <p:nvPr>
            <p:custDataLst>
              <p:tags r:id="rId6"/>
            </p:custDataLst>
          </p:nvPr>
        </p:nvSpPr>
        <p:spPr bwMode="auto">
          <a:xfrm>
            <a:off x="6698610" y="3622773"/>
            <a:ext cx="825867" cy="276999"/>
          </a:xfrm>
          <a:prstGeom prst="rect">
            <a:avLst/>
          </a:prstGeom>
          <a:solidFill>
            <a:schemeClr val="bg2"/>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spAutoFit/>
          </a:bodyPr>
          <a:lstStyle>
            <a:lvl1pPr>
              <a:defRPr sz="2400" b="1">
                <a:solidFill>
                  <a:schemeClr val="tx1"/>
                </a:solidFill>
                <a:latin typeface="Arial" pitchFamily="34" charset="0"/>
              </a:defRPr>
            </a:lvl1pPr>
            <a:lvl2pPr marL="742950" indent="-285750">
              <a:defRPr sz="2400" b="1">
                <a:solidFill>
                  <a:schemeClr val="tx1"/>
                </a:solidFill>
                <a:latin typeface="Arial" pitchFamily="34" charset="0"/>
              </a:defRPr>
            </a:lvl2pPr>
            <a:lvl3pPr marL="1143000" indent="-228600">
              <a:defRPr sz="2400" b="1">
                <a:solidFill>
                  <a:schemeClr val="tx1"/>
                </a:solidFill>
                <a:latin typeface="Arial" pitchFamily="34" charset="0"/>
              </a:defRPr>
            </a:lvl3pPr>
            <a:lvl4pPr marL="1600200" indent="-228600">
              <a:defRPr sz="2400" b="1">
                <a:solidFill>
                  <a:schemeClr val="tx1"/>
                </a:solidFill>
                <a:latin typeface="Arial" pitchFamily="34" charset="0"/>
              </a:defRPr>
            </a:lvl4pPr>
            <a:lvl5pPr marL="2057400" indent="-22860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r>
              <a:rPr lang="fr-CA" sz="1200" dirty="0" err="1">
                <a:solidFill>
                  <a:srgbClr val="4C25DD"/>
                </a:solidFill>
              </a:rPr>
              <a:t>Animals</a:t>
            </a:r>
            <a:r>
              <a:rPr lang="fr-CA" sz="1200" dirty="0">
                <a:solidFill>
                  <a:srgbClr val="4C25DD"/>
                </a:solidFill>
              </a:rPr>
              <a:t> </a:t>
            </a:r>
            <a:endParaRPr lang="en-US" sz="1200" dirty="0">
              <a:solidFill>
                <a:srgbClr val="4C25DD"/>
              </a:solidFill>
            </a:endParaRPr>
          </a:p>
        </p:txBody>
      </p:sp>
      <p:sp>
        <p:nvSpPr>
          <p:cNvPr id="10248" name="Text Box 84"/>
          <p:cNvSpPr txBox="1">
            <a:spLocks noChangeArrowheads="1"/>
          </p:cNvSpPr>
          <p:nvPr>
            <p:custDataLst>
              <p:tags r:id="rId7"/>
            </p:custDataLst>
          </p:nvPr>
        </p:nvSpPr>
        <p:spPr bwMode="auto">
          <a:xfrm>
            <a:off x="6698610" y="2997200"/>
            <a:ext cx="885179" cy="276999"/>
          </a:xfrm>
          <a:prstGeom prst="rect">
            <a:avLst/>
          </a:prstGeom>
          <a:solidFill>
            <a:schemeClr val="bg2"/>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spAutoFit/>
          </a:bodyPr>
          <a:lstStyle>
            <a:lvl1pPr>
              <a:defRPr sz="2400" b="1">
                <a:solidFill>
                  <a:schemeClr val="tx1"/>
                </a:solidFill>
                <a:latin typeface="Arial" pitchFamily="34" charset="0"/>
              </a:defRPr>
            </a:lvl1pPr>
            <a:lvl2pPr marL="742950" indent="-285750">
              <a:defRPr sz="2400" b="1">
                <a:solidFill>
                  <a:schemeClr val="tx1"/>
                </a:solidFill>
                <a:latin typeface="Arial" pitchFamily="34" charset="0"/>
              </a:defRPr>
            </a:lvl2pPr>
            <a:lvl3pPr marL="1143000" indent="-228600">
              <a:defRPr sz="2400" b="1">
                <a:solidFill>
                  <a:schemeClr val="tx1"/>
                </a:solidFill>
                <a:latin typeface="Arial" pitchFamily="34" charset="0"/>
              </a:defRPr>
            </a:lvl3pPr>
            <a:lvl4pPr marL="1600200" indent="-228600">
              <a:defRPr sz="2400" b="1">
                <a:solidFill>
                  <a:schemeClr val="tx1"/>
                </a:solidFill>
                <a:latin typeface="Arial" pitchFamily="34" charset="0"/>
              </a:defRPr>
            </a:lvl4pPr>
            <a:lvl5pPr marL="2057400" indent="-22860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r>
              <a:rPr lang="fr-CA" sz="1200" dirty="0" err="1">
                <a:solidFill>
                  <a:srgbClr val="4C25DD"/>
                </a:solidFill>
              </a:rPr>
              <a:t>Humanity</a:t>
            </a:r>
            <a:endParaRPr lang="en-US" sz="1200" dirty="0">
              <a:solidFill>
                <a:srgbClr val="4C25DD"/>
              </a:solidFill>
            </a:endParaRPr>
          </a:p>
        </p:txBody>
      </p:sp>
      <p:sp>
        <p:nvSpPr>
          <p:cNvPr id="10249" name="Text Box 85"/>
          <p:cNvSpPr txBox="1">
            <a:spLocks noChangeArrowheads="1"/>
          </p:cNvSpPr>
          <p:nvPr>
            <p:custDataLst>
              <p:tags r:id="rId8"/>
            </p:custDataLst>
          </p:nvPr>
        </p:nvSpPr>
        <p:spPr bwMode="auto">
          <a:xfrm>
            <a:off x="6792387" y="2197159"/>
            <a:ext cx="697627" cy="276999"/>
          </a:xfrm>
          <a:prstGeom prst="rect">
            <a:avLst/>
          </a:prstGeom>
          <a:solidFill>
            <a:schemeClr val="bg2"/>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spAutoFit/>
          </a:bodyPr>
          <a:lstStyle>
            <a:lvl1pPr>
              <a:defRPr sz="2400" b="1">
                <a:solidFill>
                  <a:schemeClr val="tx1"/>
                </a:solidFill>
                <a:latin typeface="Arial" pitchFamily="34" charset="0"/>
              </a:defRPr>
            </a:lvl1pPr>
            <a:lvl2pPr marL="742950" indent="-285750">
              <a:defRPr sz="2400" b="1">
                <a:solidFill>
                  <a:schemeClr val="tx1"/>
                </a:solidFill>
                <a:latin typeface="Arial" pitchFamily="34" charset="0"/>
              </a:defRPr>
            </a:lvl2pPr>
            <a:lvl3pPr marL="1143000" indent="-228600">
              <a:defRPr sz="2400" b="1">
                <a:solidFill>
                  <a:schemeClr val="tx1"/>
                </a:solidFill>
                <a:latin typeface="Arial" pitchFamily="34" charset="0"/>
              </a:defRPr>
            </a:lvl3pPr>
            <a:lvl4pPr marL="1600200" indent="-228600">
              <a:defRPr sz="2400" b="1">
                <a:solidFill>
                  <a:schemeClr val="tx1"/>
                </a:solidFill>
                <a:latin typeface="Arial" pitchFamily="34" charset="0"/>
              </a:defRPr>
            </a:lvl4pPr>
            <a:lvl5pPr marL="2057400" indent="-22860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r>
              <a:rPr lang="en-US" sz="1200" dirty="0">
                <a:solidFill>
                  <a:srgbClr val="4C25DD"/>
                </a:solidFill>
              </a:rPr>
              <a:t>Angels</a:t>
            </a:r>
          </a:p>
        </p:txBody>
      </p:sp>
      <p:sp>
        <p:nvSpPr>
          <p:cNvPr id="10250" name="Text Box 86"/>
          <p:cNvSpPr txBox="1">
            <a:spLocks noChangeArrowheads="1"/>
          </p:cNvSpPr>
          <p:nvPr>
            <p:custDataLst>
              <p:tags r:id="rId9"/>
            </p:custDataLst>
          </p:nvPr>
        </p:nvSpPr>
        <p:spPr bwMode="auto">
          <a:xfrm>
            <a:off x="6894178" y="962858"/>
            <a:ext cx="494046" cy="276999"/>
          </a:xfrm>
          <a:prstGeom prst="rect">
            <a:avLst/>
          </a:prstGeom>
          <a:solidFill>
            <a:schemeClr val="bg2"/>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wrap="none">
            <a:spAutoFit/>
          </a:bodyPr>
          <a:lstStyle>
            <a:lvl1pPr>
              <a:defRPr sz="2400" b="1">
                <a:solidFill>
                  <a:schemeClr val="tx1"/>
                </a:solidFill>
                <a:latin typeface="Arial" pitchFamily="34" charset="0"/>
              </a:defRPr>
            </a:lvl1pPr>
            <a:lvl2pPr marL="742950" indent="-285750">
              <a:defRPr sz="2400" b="1">
                <a:solidFill>
                  <a:schemeClr val="tx1"/>
                </a:solidFill>
                <a:latin typeface="Arial" pitchFamily="34" charset="0"/>
              </a:defRPr>
            </a:lvl2pPr>
            <a:lvl3pPr marL="1143000" indent="-228600">
              <a:defRPr sz="2400" b="1">
                <a:solidFill>
                  <a:schemeClr val="tx1"/>
                </a:solidFill>
                <a:latin typeface="Arial" pitchFamily="34" charset="0"/>
              </a:defRPr>
            </a:lvl3pPr>
            <a:lvl4pPr marL="1600200" indent="-228600">
              <a:defRPr sz="2400" b="1">
                <a:solidFill>
                  <a:schemeClr val="tx1"/>
                </a:solidFill>
                <a:latin typeface="Arial" pitchFamily="34" charset="0"/>
              </a:defRPr>
            </a:lvl4pPr>
            <a:lvl5pPr marL="2057400" indent="-22860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r>
              <a:rPr lang="fr-CA" sz="1200" dirty="0" err="1">
                <a:solidFill>
                  <a:srgbClr val="4C25DD"/>
                </a:solidFill>
              </a:rPr>
              <a:t>God</a:t>
            </a:r>
            <a:endParaRPr lang="en-US" sz="1200" dirty="0">
              <a:solidFill>
                <a:srgbClr val="4C25DD"/>
              </a:solidFill>
            </a:endParaRPr>
          </a:p>
        </p:txBody>
      </p:sp>
      <p:sp>
        <p:nvSpPr>
          <p:cNvPr id="10251" name="Rectangle 87"/>
          <p:cNvSpPr>
            <a:spLocks noChangeArrowheads="1"/>
          </p:cNvSpPr>
          <p:nvPr>
            <p:custDataLst>
              <p:tags r:id="rId10"/>
            </p:custDataLst>
          </p:nvPr>
        </p:nvSpPr>
        <p:spPr bwMode="auto">
          <a:xfrm>
            <a:off x="4914106" y="5445125"/>
            <a:ext cx="4140200" cy="581025"/>
          </a:xfrm>
          <a:prstGeom prst="rect">
            <a:avLst/>
          </a:prstGeom>
          <a:solidFill>
            <a:schemeClr val="bg2"/>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17961" dir="13500000" algn="ctr" rotWithShape="0">
                    <a:srgbClr val="FCFEB9"/>
                  </a:outerShdw>
                </a:effectLst>
              </a14:hiddenEffects>
            </a:ext>
          </a:extLst>
        </p:spPr>
        <p:txBody>
          <a:bodyPr anchor="ctr">
            <a:spAutoFit/>
          </a:bodyPr>
          <a:lstStyle/>
          <a:p>
            <a:pPr algn="r"/>
            <a:r>
              <a:rPr lang="en-US" sz="1600" b="0" dirty="0">
                <a:solidFill>
                  <a:srgbClr val="4C25DD"/>
                </a:solidFill>
              </a:rPr>
              <a:t>Drawing of </a:t>
            </a:r>
            <a:r>
              <a:rPr lang="en-US" sz="1600" b="0" i="1" dirty="0" err="1">
                <a:solidFill>
                  <a:srgbClr val="4C25DD"/>
                </a:solidFill>
              </a:rPr>
              <a:t>scala</a:t>
            </a:r>
            <a:r>
              <a:rPr lang="en-US" sz="1600" b="0" i="1" dirty="0">
                <a:solidFill>
                  <a:srgbClr val="4C25DD"/>
                </a:solidFill>
              </a:rPr>
              <a:t> </a:t>
            </a:r>
            <a:r>
              <a:rPr lang="en-US" sz="1600" b="0" i="1" dirty="0" err="1">
                <a:solidFill>
                  <a:srgbClr val="4C25DD"/>
                </a:solidFill>
              </a:rPr>
              <a:t>naturæ</a:t>
            </a:r>
            <a:r>
              <a:rPr lang="en-US" sz="1600" b="0" dirty="0">
                <a:solidFill>
                  <a:srgbClr val="4C25DD"/>
                </a:solidFill>
              </a:rPr>
              <a:t> by </a:t>
            </a:r>
            <a:r>
              <a:rPr lang="en-US" sz="1600" b="0" dirty="0" err="1">
                <a:solidFill>
                  <a:srgbClr val="4C25DD"/>
                </a:solidFill>
              </a:rPr>
              <a:t>Didadus</a:t>
            </a:r>
            <a:r>
              <a:rPr lang="en-US" sz="1600" b="0" dirty="0">
                <a:solidFill>
                  <a:srgbClr val="4C25DD"/>
                </a:solidFill>
              </a:rPr>
              <a:t> </a:t>
            </a:r>
            <a:r>
              <a:rPr lang="en-US" sz="1600" b="0" dirty="0" err="1">
                <a:solidFill>
                  <a:srgbClr val="4C25DD"/>
                </a:solidFill>
              </a:rPr>
              <a:t>Valades</a:t>
            </a:r>
            <a:r>
              <a:rPr lang="en-US" sz="1600" dirty="0">
                <a:solidFill>
                  <a:srgbClr val="4C25DD"/>
                </a:solidFill>
              </a:rPr>
              <a:t>, </a:t>
            </a:r>
            <a:r>
              <a:rPr lang="en-US" sz="1600" b="0" i="1" dirty="0" err="1">
                <a:solidFill>
                  <a:srgbClr val="4C25DD"/>
                </a:solidFill>
              </a:rPr>
              <a:t>Rhetorica</a:t>
            </a:r>
            <a:r>
              <a:rPr lang="en-US" sz="1600" b="0" i="1" dirty="0">
                <a:solidFill>
                  <a:srgbClr val="4C25DD"/>
                </a:solidFill>
              </a:rPr>
              <a:t> Christiana</a:t>
            </a:r>
            <a:r>
              <a:rPr lang="en-US" sz="1600" b="0" dirty="0">
                <a:solidFill>
                  <a:srgbClr val="4C25DD"/>
                </a:solidFill>
              </a:rPr>
              <a:t> (1579)</a:t>
            </a:r>
            <a:r>
              <a:rPr lang="en-US" sz="1600" dirty="0">
                <a:solidFill>
                  <a:srgbClr val="4C25DD"/>
                </a:solidFill>
              </a:rPr>
              <a:t> </a:t>
            </a:r>
          </a:p>
        </p:txBody>
      </p:sp>
    </p:spTree>
    <p:extLst>
      <p:ext uri="{BB962C8B-B14F-4D97-AF65-F5344CB8AC3E}">
        <p14:creationId xmlns:p14="http://schemas.microsoft.com/office/powerpoint/2010/main" val="26633006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ChangeArrowheads="1"/>
          </p:cNvSpPr>
          <p:nvPr>
            <p:ph type="title"/>
            <p:custDataLst>
              <p:tags r:id="rId1"/>
            </p:custDataLst>
          </p:nvPr>
        </p:nvSpPr>
        <p:spPr/>
        <p:txBody>
          <a:bodyPr/>
          <a:lstStyle/>
          <a:p>
            <a:pPr>
              <a:defRPr/>
            </a:pPr>
            <a:r>
              <a:rPr lang="en-US" sz="3400" dirty="0">
                <a:hlinkClick r:id="rId10" tooltip="Agrandir"/>
              </a:rPr>
              <a:t> </a:t>
            </a:r>
            <a:br>
              <a:rPr lang="en-US" sz="3400" dirty="0"/>
            </a:br>
            <a:endParaRPr lang="en-US" sz="3400" dirty="0"/>
          </a:p>
        </p:txBody>
      </p:sp>
      <p:sp>
        <p:nvSpPr>
          <p:cNvPr id="11267" name="Rectangle 3"/>
          <p:cNvSpPr>
            <a:spLocks noGrp="1" noChangeArrowheads="1"/>
          </p:cNvSpPr>
          <p:nvPr>
            <p:ph type="body" idx="1"/>
            <p:custDataLst>
              <p:tags r:id="rId2"/>
            </p:custDataLst>
          </p:nvPr>
        </p:nvSpPr>
        <p:spPr>
          <a:xfrm>
            <a:off x="449263" y="924719"/>
            <a:ext cx="7680325" cy="2376488"/>
          </a:xfrm>
        </p:spPr>
        <p:txBody>
          <a:bodyPr/>
          <a:lstStyle/>
          <a:p>
            <a:pPr>
              <a:lnSpc>
                <a:spcPct val="80000"/>
              </a:lnSpc>
            </a:pPr>
            <a:r>
              <a:rPr lang="en-CA" sz="2000" dirty="0"/>
              <a:t>Renaissance in Europe (14</a:t>
            </a:r>
            <a:r>
              <a:rPr lang="en-CA" sz="2000" baseline="30000" dirty="0"/>
              <a:t>th</a:t>
            </a:r>
            <a:r>
              <a:rPr lang="en-CA" sz="2000" dirty="0"/>
              <a:t> to 17</a:t>
            </a:r>
            <a:r>
              <a:rPr lang="en-CA" sz="2000" baseline="30000" dirty="0"/>
              <a:t>th</a:t>
            </a:r>
            <a:r>
              <a:rPr lang="en-CA" sz="2000" dirty="0"/>
              <a:t> century):</a:t>
            </a:r>
          </a:p>
          <a:p>
            <a:pPr lvl="1">
              <a:lnSpc>
                <a:spcPct val="80000"/>
              </a:lnSpc>
            </a:pPr>
            <a:r>
              <a:rPr lang="en-CA" sz="2000" dirty="0"/>
              <a:t>Back to nature (great expeditions + discoveries)</a:t>
            </a:r>
          </a:p>
          <a:p>
            <a:pPr lvl="1">
              <a:lnSpc>
                <a:spcPct val="80000"/>
              </a:lnSpc>
            </a:pPr>
            <a:r>
              <a:rPr lang="en-CA" sz="2000" dirty="0"/>
              <a:t>Power of </a:t>
            </a:r>
            <a:r>
              <a:rPr lang="en-CA" sz="2000" u="sng" dirty="0">
                <a:solidFill>
                  <a:schemeClr val="tx2"/>
                </a:solidFill>
              </a:rPr>
              <a:t>religion</a:t>
            </a:r>
            <a:r>
              <a:rPr lang="en-CA" sz="2000" dirty="0"/>
              <a:t> is progressively challenged</a:t>
            </a:r>
          </a:p>
          <a:p>
            <a:pPr>
              <a:lnSpc>
                <a:spcPct val="80000"/>
              </a:lnSpc>
            </a:pPr>
            <a:r>
              <a:rPr lang="en-CA" sz="2000" dirty="0"/>
              <a:t>French Revolution (end of the 18</a:t>
            </a:r>
            <a:r>
              <a:rPr lang="en-CA" sz="2000" baseline="30000" dirty="0"/>
              <a:t>th</a:t>
            </a:r>
            <a:r>
              <a:rPr lang="en-CA" sz="2000" dirty="0"/>
              <a:t> century)</a:t>
            </a:r>
          </a:p>
          <a:p>
            <a:pPr lvl="1">
              <a:lnSpc>
                <a:spcPct val="80000"/>
              </a:lnSpc>
            </a:pPr>
            <a:r>
              <a:rPr lang="en-CA" sz="2000" dirty="0"/>
              <a:t>Challenge of ordered systems (monarchy) for an active pursuit of progress. </a:t>
            </a:r>
          </a:p>
          <a:p>
            <a:pPr lvl="1">
              <a:lnSpc>
                <a:spcPct val="80000"/>
              </a:lnSpc>
            </a:pPr>
            <a:r>
              <a:rPr lang="en-CA" sz="2000" dirty="0"/>
              <a:t>More open-mindedness towards science.  </a:t>
            </a:r>
          </a:p>
        </p:txBody>
      </p:sp>
      <p:sp>
        <p:nvSpPr>
          <p:cNvPr id="92165" name="Rectangle 5"/>
          <p:cNvSpPr>
            <a:spLocks noChangeArrowheads="1"/>
          </p:cNvSpPr>
          <p:nvPr>
            <p:custDataLst>
              <p:tags r:id="rId3"/>
            </p:custDataLst>
          </p:nvPr>
        </p:nvSpPr>
        <p:spPr bwMode="auto">
          <a:xfrm>
            <a:off x="614513" y="110332"/>
            <a:ext cx="7515075" cy="1143000"/>
          </a:xfrm>
          <a:prstGeom prst="rect">
            <a:avLst/>
          </a:prstGeom>
          <a:noFill/>
          <a:ln>
            <a:noFill/>
          </a:ln>
          <a:effectLst>
            <a:outerShdw dist="17961" dir="13500000" algn="ctr" rotWithShape="0">
              <a:srgbClr val="FFFFCC"/>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chor="ctr"/>
          <a:lstStyle/>
          <a:p>
            <a:pPr>
              <a:defRPr/>
            </a:pPr>
            <a:r>
              <a:rPr lang="en-US" sz="2800" dirty="0">
                <a:solidFill>
                  <a:schemeClr val="tx2"/>
                </a:solidFill>
                <a:effectLst>
                  <a:outerShdw blurRad="38100" dist="38100" dir="2700000" algn="tl">
                    <a:srgbClr val="000000"/>
                  </a:outerShdw>
                </a:effectLst>
                <a:latin typeface="Arial" charset="0"/>
              </a:rPr>
              <a:t>2.4 From Fixity of Species to </a:t>
            </a:r>
            <a:r>
              <a:rPr lang="en-US" sz="2800" dirty="0" err="1">
                <a:solidFill>
                  <a:schemeClr val="tx2"/>
                </a:solidFill>
                <a:effectLst>
                  <a:outerShdw blurRad="38100" dist="38100" dir="2700000" algn="tl">
                    <a:srgbClr val="000000"/>
                  </a:outerShdw>
                </a:effectLst>
                <a:latin typeface="Arial" charset="0"/>
              </a:rPr>
              <a:t>Transformism</a:t>
            </a:r>
            <a:br>
              <a:rPr lang="en-US" sz="2800" dirty="0">
                <a:solidFill>
                  <a:schemeClr val="tx2"/>
                </a:solidFill>
                <a:effectLst>
                  <a:outerShdw blurRad="38100" dist="38100" dir="2700000" algn="tl">
                    <a:srgbClr val="000000"/>
                  </a:outerShdw>
                </a:effectLst>
                <a:latin typeface="Arial" charset="0"/>
              </a:rPr>
            </a:br>
            <a:r>
              <a:rPr lang="en-US" sz="2800" dirty="0">
                <a:solidFill>
                  <a:schemeClr val="tx2"/>
                </a:solidFill>
                <a:effectLst>
                  <a:outerShdw blurRad="38100" dist="38100" dir="2700000" algn="tl">
                    <a:srgbClr val="000000"/>
                  </a:outerShdw>
                </a:effectLst>
                <a:latin typeface="Arial" charset="0"/>
              </a:rPr>
              <a:t>	</a:t>
            </a:r>
            <a:endParaRPr lang="en-US" dirty="0">
              <a:solidFill>
                <a:schemeClr val="tx2"/>
              </a:solidFill>
              <a:effectLst>
                <a:outerShdw blurRad="38100" dist="38100" dir="2700000" algn="tl">
                  <a:srgbClr val="000000"/>
                </a:outerShdw>
              </a:effectLst>
              <a:latin typeface="Arial" charset="0"/>
            </a:endParaRPr>
          </a:p>
        </p:txBody>
      </p:sp>
      <p:pic>
        <p:nvPicPr>
          <p:cNvPr id="11269" name="Picture 7" descr="Fichier:Prise de la Bastille.jpg">
            <a:hlinkClick r:id="rId11"/>
          </p:cNvPr>
          <p:cNvPicPr>
            <a:picLocks noChangeAspect="1" noChangeArrowheads="1"/>
          </p:cNvPicPr>
          <p:nvPr>
            <p:custDataLst>
              <p:tags r:id="rId4"/>
            </p:custDataLst>
          </p:nvPr>
        </p:nvPicPr>
        <p:blipFill>
          <a:blip r:embed="rId12" cstate="email">
            <a:extLst>
              <a:ext uri="{28A0092B-C50C-407E-A947-70E740481C1C}">
                <a14:useLocalDpi xmlns:a14="http://schemas.microsoft.com/office/drawing/2010/main"/>
              </a:ext>
            </a:extLst>
          </a:blip>
          <a:srcRect/>
          <a:stretch>
            <a:fillRect/>
          </a:stretch>
        </p:blipFill>
        <p:spPr bwMode="auto">
          <a:xfrm>
            <a:off x="971550" y="3465513"/>
            <a:ext cx="3168650" cy="2373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0" name="Text Box 8"/>
          <p:cNvSpPr txBox="1">
            <a:spLocks noChangeArrowheads="1"/>
          </p:cNvSpPr>
          <p:nvPr>
            <p:custDataLst>
              <p:tags r:id="rId5"/>
            </p:custDataLst>
          </p:nvPr>
        </p:nvSpPr>
        <p:spPr bwMode="auto">
          <a:xfrm>
            <a:off x="1146675" y="5876925"/>
            <a:ext cx="2860078" cy="276999"/>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b="1">
                <a:solidFill>
                  <a:schemeClr val="tx1"/>
                </a:solidFill>
                <a:latin typeface="Arial" pitchFamily="34" charset="0"/>
              </a:defRPr>
            </a:lvl1pPr>
            <a:lvl2pPr marL="742950" indent="-285750">
              <a:defRPr sz="2400" b="1">
                <a:solidFill>
                  <a:schemeClr val="tx1"/>
                </a:solidFill>
                <a:latin typeface="Arial" pitchFamily="34" charset="0"/>
              </a:defRPr>
            </a:lvl2pPr>
            <a:lvl3pPr marL="1143000" indent="-228600">
              <a:defRPr sz="2400" b="1">
                <a:solidFill>
                  <a:schemeClr val="tx1"/>
                </a:solidFill>
                <a:latin typeface="Arial" pitchFamily="34" charset="0"/>
              </a:defRPr>
            </a:lvl3pPr>
            <a:lvl4pPr marL="1600200" indent="-228600">
              <a:defRPr sz="2400" b="1">
                <a:solidFill>
                  <a:schemeClr val="tx1"/>
                </a:solidFill>
                <a:latin typeface="Arial" pitchFamily="34" charset="0"/>
              </a:defRPr>
            </a:lvl4pPr>
            <a:lvl5pPr marL="2057400" indent="-22860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r>
              <a:rPr lang="fr-CA" sz="1200" dirty="0"/>
              <a:t>Capture of the Bastille; 14 July 1789 </a:t>
            </a:r>
            <a:endParaRPr lang="en-US" sz="1200" dirty="0"/>
          </a:p>
        </p:txBody>
      </p:sp>
      <p:pic>
        <p:nvPicPr>
          <p:cNvPr id="11271" name="Picture 10" descr="Fichier:Columbus Taking Possession.jpg">
            <a:hlinkClick r:id="rId13"/>
          </p:cNvPr>
          <p:cNvPicPr>
            <a:picLocks noChangeAspect="1" noChangeArrowheads="1"/>
          </p:cNvPicPr>
          <p:nvPr>
            <p:custDataLst>
              <p:tags r:id="rId6"/>
            </p:custDataLst>
          </p:nvPr>
        </p:nvPicPr>
        <p:blipFill>
          <a:blip r:embed="rId14" cstate="email">
            <a:extLst>
              <a:ext uri="{28A0092B-C50C-407E-A947-70E740481C1C}">
                <a14:useLocalDpi xmlns:a14="http://schemas.microsoft.com/office/drawing/2010/main"/>
              </a:ext>
            </a:extLst>
          </a:blip>
          <a:srcRect/>
          <a:stretch>
            <a:fillRect/>
          </a:stretch>
        </p:blipFill>
        <p:spPr bwMode="auto">
          <a:xfrm>
            <a:off x="4787900" y="3500438"/>
            <a:ext cx="3143250" cy="238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2" name="Text Box 11"/>
          <p:cNvSpPr txBox="1">
            <a:spLocks noChangeArrowheads="1"/>
          </p:cNvSpPr>
          <p:nvPr>
            <p:custDataLst>
              <p:tags r:id="rId7"/>
            </p:custDataLst>
          </p:nvPr>
        </p:nvSpPr>
        <p:spPr bwMode="auto">
          <a:xfrm>
            <a:off x="4470674" y="5876925"/>
            <a:ext cx="3777701" cy="276999"/>
          </a:xfrm>
          <a:prstGeom prst="rect">
            <a:avLst/>
          </a:pr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wrap="none">
            <a:spAutoFit/>
          </a:bodyPr>
          <a:lstStyle>
            <a:lvl1pPr>
              <a:defRPr sz="2400" b="1">
                <a:solidFill>
                  <a:schemeClr val="tx1"/>
                </a:solidFill>
                <a:latin typeface="Arial" pitchFamily="34" charset="0"/>
              </a:defRPr>
            </a:lvl1pPr>
            <a:lvl2pPr marL="742950" indent="-285750">
              <a:defRPr sz="2400" b="1">
                <a:solidFill>
                  <a:schemeClr val="tx1"/>
                </a:solidFill>
                <a:latin typeface="Arial" pitchFamily="34" charset="0"/>
              </a:defRPr>
            </a:lvl2pPr>
            <a:lvl3pPr marL="1143000" indent="-228600">
              <a:defRPr sz="2400" b="1">
                <a:solidFill>
                  <a:schemeClr val="tx1"/>
                </a:solidFill>
                <a:latin typeface="Arial" pitchFamily="34" charset="0"/>
              </a:defRPr>
            </a:lvl3pPr>
            <a:lvl4pPr marL="1600200" indent="-228600">
              <a:defRPr sz="2400" b="1">
                <a:solidFill>
                  <a:schemeClr val="tx1"/>
                </a:solidFill>
                <a:latin typeface="Arial" pitchFamily="34" charset="0"/>
              </a:defRPr>
            </a:lvl4pPr>
            <a:lvl5pPr marL="2057400" indent="-228600">
              <a:defRPr sz="2400" b="1">
                <a:solidFill>
                  <a:schemeClr val="tx1"/>
                </a:solidFill>
                <a:latin typeface="Arial" pitchFamily="34" charset="0"/>
              </a:defRPr>
            </a:lvl5pPr>
            <a:lvl6pPr marL="2514600" indent="-228600" eaLnBrk="0" fontAlgn="base" hangingPunct="0">
              <a:spcBef>
                <a:spcPct val="0"/>
              </a:spcBef>
              <a:spcAft>
                <a:spcPct val="0"/>
              </a:spcAft>
              <a:defRPr sz="2400" b="1">
                <a:solidFill>
                  <a:schemeClr val="tx1"/>
                </a:solidFill>
                <a:latin typeface="Arial" pitchFamily="34" charset="0"/>
              </a:defRPr>
            </a:lvl6pPr>
            <a:lvl7pPr marL="2971800" indent="-228600" eaLnBrk="0" fontAlgn="base" hangingPunct="0">
              <a:spcBef>
                <a:spcPct val="0"/>
              </a:spcBef>
              <a:spcAft>
                <a:spcPct val="0"/>
              </a:spcAft>
              <a:defRPr sz="2400" b="1">
                <a:solidFill>
                  <a:schemeClr val="tx1"/>
                </a:solidFill>
                <a:latin typeface="Arial" pitchFamily="34" charset="0"/>
              </a:defRPr>
            </a:lvl7pPr>
            <a:lvl8pPr marL="3429000" indent="-228600" eaLnBrk="0" fontAlgn="base" hangingPunct="0">
              <a:spcBef>
                <a:spcPct val="0"/>
              </a:spcBef>
              <a:spcAft>
                <a:spcPct val="0"/>
              </a:spcAft>
              <a:defRPr sz="2400" b="1">
                <a:solidFill>
                  <a:schemeClr val="tx1"/>
                </a:solidFill>
                <a:latin typeface="Arial" pitchFamily="34" charset="0"/>
              </a:defRPr>
            </a:lvl8pPr>
            <a:lvl9pPr marL="3886200" indent="-228600" eaLnBrk="0" fontAlgn="base" hangingPunct="0">
              <a:spcBef>
                <a:spcPct val="0"/>
              </a:spcBef>
              <a:spcAft>
                <a:spcPct val="0"/>
              </a:spcAft>
              <a:defRPr sz="2400" b="1">
                <a:solidFill>
                  <a:schemeClr val="tx1"/>
                </a:solidFill>
                <a:latin typeface="Arial" pitchFamily="34" charset="0"/>
              </a:defRPr>
            </a:lvl9pPr>
          </a:lstStyle>
          <a:p>
            <a:r>
              <a:rPr lang="fr-CA" sz="1200" dirty="0" err="1"/>
              <a:t>Arrival</a:t>
            </a:r>
            <a:r>
              <a:rPr lang="fr-CA" sz="1200" dirty="0"/>
              <a:t> of Christopher Columbus in </a:t>
            </a:r>
            <a:r>
              <a:rPr lang="fr-CA" sz="1200" dirty="0" err="1"/>
              <a:t>America</a:t>
            </a:r>
            <a:r>
              <a:rPr lang="fr-CA" sz="1200" dirty="0"/>
              <a:t> 1492</a:t>
            </a:r>
            <a:endParaRPr lang="en-US" sz="1200" dirty="0"/>
          </a:p>
        </p:txBody>
      </p:sp>
    </p:spTree>
    <p:extLst>
      <p:ext uri="{BB962C8B-B14F-4D97-AF65-F5344CB8AC3E}">
        <p14:creationId xmlns:p14="http://schemas.microsoft.com/office/powerpoint/2010/main" val="24687023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e 8"/>
          <p:cNvGrpSpPr>
            <a:grpSpLocks/>
          </p:cNvGrpSpPr>
          <p:nvPr>
            <p:custDataLst>
              <p:tags r:id="rId1"/>
            </p:custDataLst>
          </p:nvPr>
        </p:nvGrpSpPr>
        <p:grpSpPr bwMode="auto">
          <a:xfrm>
            <a:off x="2466021" y="188912"/>
            <a:ext cx="6522082" cy="5852078"/>
            <a:chOff x="-1926883" y="260647"/>
            <a:chExt cx="6523251" cy="5852018"/>
          </a:xfrm>
        </p:grpSpPr>
        <p:pic>
          <p:nvPicPr>
            <p:cNvPr id="3" name="Picture 2" descr="http://medias.lepost.fr/ill/2009/12/23/h-20-1855682-1261600700.JPG"/>
            <p:cNvPicPr>
              <a:picLocks noChangeAspect="1" noChangeArrowheads="1"/>
            </p:cNvPicPr>
            <p:nvPr/>
          </p:nvPicPr>
          <p:blipFill>
            <a:blip r:embed="rId6" cstate="email">
              <a:extLst>
                <a:ext uri="{28A0092B-C50C-407E-A947-70E740481C1C}">
                  <a14:useLocalDpi xmlns:a14="http://schemas.microsoft.com/office/drawing/2010/main"/>
                </a:ext>
              </a:extLst>
            </a:blip>
            <a:srcRect/>
            <a:stretch>
              <a:fillRect/>
            </a:stretch>
          </p:blipFill>
          <p:spPr bwMode="auto">
            <a:xfrm>
              <a:off x="200501" y="260647"/>
              <a:ext cx="4395867" cy="5852018"/>
            </a:xfrm>
            <a:prstGeom prst="rect">
              <a:avLst/>
            </a:prstGeom>
            <a:noFill/>
            <a:ln>
              <a:solidFill>
                <a:schemeClr val="bg1">
                  <a:lumMod val="10000"/>
                </a:schemeClr>
              </a:solidFill>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sp>
          <p:nvSpPr>
            <p:cNvPr id="4" name="ZoneTexte 3"/>
            <p:cNvSpPr txBox="1">
              <a:spLocks noChangeArrowheads="1"/>
            </p:cNvSpPr>
            <p:nvPr/>
          </p:nvSpPr>
          <p:spPr bwMode="auto">
            <a:xfrm>
              <a:off x="-1926883" y="5743333"/>
              <a:ext cx="171072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b="1">
                  <a:solidFill>
                    <a:schemeClr val="tx1"/>
                  </a:solidFill>
                  <a:latin typeface="Arial" pitchFamily="34" charset="0"/>
                </a:defRPr>
              </a:lvl1pPr>
              <a:lvl2pPr marL="742950" indent="-285750">
                <a:defRPr b="1">
                  <a:solidFill>
                    <a:schemeClr val="tx1"/>
                  </a:solidFill>
                  <a:latin typeface="Arial" pitchFamily="34" charset="0"/>
                </a:defRPr>
              </a:lvl2pPr>
              <a:lvl3pPr marL="1143000" indent="-228600">
                <a:defRPr b="1">
                  <a:solidFill>
                    <a:schemeClr val="tx1"/>
                  </a:solidFill>
                  <a:latin typeface="Arial" pitchFamily="34" charset="0"/>
                </a:defRPr>
              </a:lvl3pPr>
              <a:lvl4pPr marL="1600200" indent="-228600">
                <a:defRPr b="1">
                  <a:solidFill>
                    <a:schemeClr val="tx1"/>
                  </a:solidFill>
                  <a:latin typeface="Arial" pitchFamily="34" charset="0"/>
                </a:defRPr>
              </a:lvl4pPr>
              <a:lvl5pPr marL="2057400" indent="-228600">
                <a:defRPr b="1">
                  <a:solidFill>
                    <a:schemeClr val="tx1"/>
                  </a:solidFill>
                  <a:latin typeface="Arial" pitchFamily="34" charset="0"/>
                </a:defRPr>
              </a:lvl5pPr>
              <a:lvl6pPr marL="2514600" indent="-228600" eaLnBrk="0" fontAlgn="base" hangingPunct="0">
                <a:spcBef>
                  <a:spcPct val="0"/>
                </a:spcBef>
                <a:spcAft>
                  <a:spcPct val="0"/>
                </a:spcAft>
                <a:defRPr b="1">
                  <a:solidFill>
                    <a:schemeClr val="tx1"/>
                  </a:solidFill>
                  <a:latin typeface="Arial" pitchFamily="34" charset="0"/>
                </a:defRPr>
              </a:lvl6pPr>
              <a:lvl7pPr marL="2971800" indent="-228600" eaLnBrk="0" fontAlgn="base" hangingPunct="0">
                <a:spcBef>
                  <a:spcPct val="0"/>
                </a:spcBef>
                <a:spcAft>
                  <a:spcPct val="0"/>
                </a:spcAft>
                <a:defRPr b="1">
                  <a:solidFill>
                    <a:schemeClr val="tx1"/>
                  </a:solidFill>
                  <a:latin typeface="Arial" pitchFamily="34" charset="0"/>
                </a:defRPr>
              </a:lvl7pPr>
              <a:lvl8pPr marL="3429000" indent="-228600" eaLnBrk="0" fontAlgn="base" hangingPunct="0">
                <a:spcBef>
                  <a:spcPct val="0"/>
                </a:spcBef>
                <a:spcAft>
                  <a:spcPct val="0"/>
                </a:spcAft>
                <a:defRPr b="1">
                  <a:solidFill>
                    <a:schemeClr val="tx1"/>
                  </a:solidFill>
                  <a:latin typeface="Arial" pitchFamily="34" charset="0"/>
                </a:defRPr>
              </a:lvl8pPr>
              <a:lvl9pPr marL="3886200" indent="-228600" eaLnBrk="0" fontAlgn="base" hangingPunct="0">
                <a:spcBef>
                  <a:spcPct val="0"/>
                </a:spcBef>
                <a:spcAft>
                  <a:spcPct val="0"/>
                </a:spcAft>
                <a:defRPr b="1">
                  <a:solidFill>
                    <a:schemeClr val="tx1"/>
                  </a:solidFill>
                  <a:latin typeface="Arial" pitchFamily="34" charset="0"/>
                </a:defRPr>
              </a:lvl9pPr>
            </a:lstStyle>
            <a:p>
              <a:r>
                <a:rPr lang="fr-CA" dirty="0"/>
                <a:t>Bonnet (1745)</a:t>
              </a:r>
              <a:endParaRPr lang="en-CA" dirty="0"/>
            </a:p>
          </p:txBody>
        </p:sp>
      </p:grpSp>
      <p:sp>
        <p:nvSpPr>
          <p:cNvPr id="5" name="Rectangle 4"/>
          <p:cNvSpPr/>
          <p:nvPr>
            <p:custDataLst>
              <p:tags r:id="rId2"/>
            </p:custDataLst>
          </p:nvPr>
        </p:nvSpPr>
        <p:spPr>
          <a:xfrm>
            <a:off x="141008" y="1628800"/>
            <a:ext cx="4572000" cy="3785652"/>
          </a:xfrm>
          <a:prstGeom prst="rect">
            <a:avLst/>
          </a:prstGeom>
        </p:spPr>
        <p:txBody>
          <a:bodyPr>
            <a:spAutoFit/>
          </a:bodyPr>
          <a:lstStyle/>
          <a:p>
            <a:r>
              <a:rPr lang="en-CA" dirty="0"/>
              <a:t>During and immediately after the Renaissance, there’s a return towards experimentation and the observation of nature. </a:t>
            </a:r>
          </a:p>
          <a:p>
            <a:endParaRPr lang="en-CA" dirty="0"/>
          </a:p>
          <a:p>
            <a:r>
              <a:rPr lang="en-CA" dirty="0"/>
              <a:t> Attempts to classify living organisms were done within the framework of the </a:t>
            </a:r>
            <a:r>
              <a:rPr lang="en-CA" u="sng" dirty="0">
                <a:solidFill>
                  <a:schemeClr val="tx2"/>
                </a:solidFill>
              </a:rPr>
              <a:t>_Great Chain of Beings</a:t>
            </a:r>
            <a:r>
              <a:rPr lang="en-CA" dirty="0"/>
              <a:t>.</a:t>
            </a:r>
          </a:p>
        </p:txBody>
      </p:sp>
      <p:sp>
        <p:nvSpPr>
          <p:cNvPr id="7" name="Rectangle 5"/>
          <p:cNvSpPr>
            <a:spLocks noChangeArrowheads="1"/>
          </p:cNvSpPr>
          <p:nvPr>
            <p:custDataLst>
              <p:tags r:id="rId3"/>
            </p:custDataLst>
          </p:nvPr>
        </p:nvSpPr>
        <p:spPr bwMode="auto">
          <a:xfrm>
            <a:off x="141008" y="218719"/>
            <a:ext cx="4452016" cy="1143000"/>
          </a:xfrm>
          <a:prstGeom prst="rect">
            <a:avLst/>
          </a:prstGeom>
          <a:noFill/>
          <a:ln>
            <a:noFill/>
          </a:ln>
          <a:effectLst>
            <a:outerShdw dist="17961" dir="13500000" algn="ctr" rotWithShape="0">
              <a:srgbClr val="FFFFCC"/>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nchor="ctr"/>
          <a:lstStyle/>
          <a:p>
            <a:pPr>
              <a:defRPr/>
            </a:pPr>
            <a:r>
              <a:rPr lang="en-US" sz="2800" dirty="0">
                <a:solidFill>
                  <a:schemeClr val="tx2"/>
                </a:solidFill>
                <a:effectLst>
                  <a:outerShdw blurRad="38100" dist="38100" dir="2700000" algn="tl">
                    <a:srgbClr val="000000"/>
                  </a:outerShdw>
                </a:effectLst>
                <a:latin typeface="Arial" charset="0"/>
              </a:rPr>
              <a:t>2.4 From Fixity of Species to </a:t>
            </a:r>
            <a:r>
              <a:rPr lang="en-US" sz="2800" dirty="0" err="1">
                <a:solidFill>
                  <a:schemeClr val="tx2"/>
                </a:solidFill>
                <a:effectLst>
                  <a:outerShdw blurRad="38100" dist="38100" dir="2700000" algn="tl">
                    <a:srgbClr val="000000"/>
                  </a:outerShdw>
                </a:effectLst>
                <a:latin typeface="Arial" charset="0"/>
              </a:rPr>
              <a:t>Transformism</a:t>
            </a:r>
            <a:br>
              <a:rPr lang="en-US" sz="2800" dirty="0">
                <a:solidFill>
                  <a:schemeClr val="tx2"/>
                </a:solidFill>
                <a:effectLst>
                  <a:outerShdw blurRad="38100" dist="38100" dir="2700000" algn="tl">
                    <a:srgbClr val="000000"/>
                  </a:outerShdw>
                </a:effectLst>
                <a:latin typeface="Arial" charset="0"/>
              </a:rPr>
            </a:br>
            <a:r>
              <a:rPr lang="en-US" sz="2800" dirty="0">
                <a:solidFill>
                  <a:schemeClr val="tx2"/>
                </a:solidFill>
                <a:effectLst>
                  <a:outerShdw blurRad="38100" dist="38100" dir="2700000" algn="tl">
                    <a:srgbClr val="000000"/>
                  </a:outerShdw>
                </a:effectLst>
                <a:latin typeface="Arial" charset="0"/>
              </a:rPr>
              <a:t>	</a:t>
            </a:r>
            <a:endParaRPr lang="en-US" dirty="0">
              <a:solidFill>
                <a:schemeClr val="tx2"/>
              </a:solidFill>
              <a:effectLst>
                <a:outerShdw blurRad="38100" dist="38100" dir="2700000" algn="tl">
                  <a:srgbClr val="000000"/>
                </a:outerShdw>
              </a:effectLst>
              <a:latin typeface="Arial" charset="0"/>
            </a:endParaRPr>
          </a:p>
        </p:txBody>
      </p:sp>
    </p:spTree>
    <p:extLst>
      <p:ext uri="{BB962C8B-B14F-4D97-AF65-F5344CB8AC3E}">
        <p14:creationId xmlns:p14="http://schemas.microsoft.com/office/powerpoint/2010/main" val="115690982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custDataLst>
              <p:tags r:id="rId1"/>
            </p:custDataLst>
          </p:nvPr>
        </p:nvSpPr>
        <p:spPr>
          <a:xfrm>
            <a:off x="251519" y="116632"/>
            <a:ext cx="5112569" cy="1821350"/>
          </a:xfrm>
        </p:spPr>
        <p:txBody>
          <a:bodyPr/>
          <a:lstStyle/>
          <a:p>
            <a:pPr>
              <a:defRPr/>
            </a:pPr>
            <a:r>
              <a:rPr lang="en-US" sz="2800" dirty="0"/>
              <a:t>2.4 From Fixity of Species to </a:t>
            </a:r>
            <a:r>
              <a:rPr lang="en-US" sz="2800" dirty="0" err="1"/>
              <a:t>Tranformism</a:t>
            </a:r>
            <a:br>
              <a:rPr lang="en-US" sz="2800" dirty="0"/>
            </a:br>
            <a:r>
              <a:rPr lang="en-US" sz="2800" dirty="0"/>
              <a:t>	</a:t>
            </a:r>
            <a:br>
              <a:rPr lang="en-US" sz="2800" dirty="0"/>
            </a:br>
            <a:r>
              <a:rPr lang="en-US" sz="2400" dirty="0"/>
              <a:t>2.4.1 Linnaeus (1707-1778)</a:t>
            </a:r>
            <a:br>
              <a:rPr lang="en-US" sz="2400" dirty="0"/>
            </a:br>
            <a:endParaRPr lang="en-US" sz="2400" dirty="0"/>
          </a:p>
        </p:txBody>
      </p:sp>
      <p:sp>
        <p:nvSpPr>
          <p:cNvPr id="12291" name="Rectangle 3"/>
          <p:cNvSpPr>
            <a:spLocks noGrp="1" noChangeArrowheads="1"/>
          </p:cNvSpPr>
          <p:nvPr>
            <p:ph type="body" idx="1"/>
            <p:custDataLst>
              <p:tags r:id="rId2"/>
            </p:custDataLst>
          </p:nvPr>
        </p:nvSpPr>
        <p:spPr>
          <a:xfrm>
            <a:off x="83843" y="2055168"/>
            <a:ext cx="5364088" cy="4430741"/>
          </a:xfrm>
        </p:spPr>
        <p:txBody>
          <a:bodyPr/>
          <a:lstStyle/>
          <a:p>
            <a:r>
              <a:rPr lang="ca-ES" sz="2000" dirty="0"/>
              <a:t>Linnaeus, influential Swedish scientist</a:t>
            </a:r>
            <a:r>
              <a:rPr lang="ca-ES" sz="2000" b="0" dirty="0"/>
              <a:t>,</a:t>
            </a:r>
            <a:r>
              <a:rPr lang="ca-ES" sz="2000" dirty="0"/>
              <a:t> father of modern taxonomy (Systema Naturae, 1758)</a:t>
            </a:r>
          </a:p>
          <a:p>
            <a:pPr lvl="1"/>
            <a:r>
              <a:rPr lang="ca-ES" sz="2000" dirty="0"/>
              <a:t>Hierarchical classification</a:t>
            </a:r>
          </a:p>
          <a:p>
            <a:pPr lvl="1"/>
            <a:r>
              <a:rPr lang="ca-ES" sz="2000" u="sng" dirty="0">
                <a:solidFill>
                  <a:schemeClr val="tx2"/>
                </a:solidFill>
              </a:rPr>
              <a:t>Binomial </a:t>
            </a:r>
            <a:r>
              <a:rPr lang="ca-ES" sz="2000" dirty="0"/>
              <a:t> system of nomenclature (e.g. </a:t>
            </a:r>
            <a:r>
              <a:rPr lang="ca-ES" sz="2000" i="1" dirty="0"/>
              <a:t>Homo sapiens</a:t>
            </a:r>
            <a:r>
              <a:rPr lang="ca-ES" sz="2000" dirty="0"/>
              <a:t>).</a:t>
            </a:r>
          </a:p>
          <a:p>
            <a:r>
              <a:rPr lang="ca-ES" sz="2000" dirty="0"/>
              <a:t>Discovering each piece of the ultimate puzzle, the Plan of Creation.</a:t>
            </a:r>
            <a:endParaRPr lang="ca-ES" sz="2000" dirty="0">
              <a:solidFill>
                <a:srgbClr val="FF0000"/>
              </a:solidFill>
            </a:endParaRPr>
          </a:p>
          <a:p>
            <a:r>
              <a:rPr lang="ca-ES" sz="2000" dirty="0"/>
              <a:t>Linnaeus’s concepts remain valid today</a:t>
            </a:r>
          </a:p>
          <a:p>
            <a:r>
              <a:rPr lang="ca-ES" sz="2000" dirty="0"/>
              <a:t>It is a excellent application of the essentialism of Aristotle.</a:t>
            </a:r>
            <a:endParaRPr lang="en-US" sz="2000" dirty="0"/>
          </a:p>
        </p:txBody>
      </p:sp>
      <p:pic>
        <p:nvPicPr>
          <p:cNvPr id="12292" name="Picture 6" descr="Fichier:Carl von Linné.jpg">
            <a:hlinkClick r:id="rId6"/>
          </p:cNvPr>
          <p:cNvPicPr>
            <a:picLocks noChangeAspect="1" noChangeArrowheads="1"/>
          </p:cNvPicPr>
          <p:nvPr>
            <p:custDataLst>
              <p:tags r:id="rId3"/>
            </p:custDataLst>
          </p:nvPr>
        </p:nvPicPr>
        <p:blipFill>
          <a:blip r:embed="rId7" cstate="email">
            <a:extLst>
              <a:ext uri="{28A0092B-C50C-407E-A947-70E740481C1C}">
                <a14:useLocalDpi xmlns:a14="http://schemas.microsoft.com/office/drawing/2010/main"/>
              </a:ext>
            </a:extLst>
          </a:blip>
          <a:srcRect/>
          <a:stretch>
            <a:fillRect/>
          </a:stretch>
        </p:blipFill>
        <p:spPr bwMode="auto">
          <a:xfrm>
            <a:off x="5346036" y="116632"/>
            <a:ext cx="1311346" cy="1584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5401712" y="1720409"/>
            <a:ext cx="3684409" cy="4320480"/>
          </a:xfrm>
          <a:prstGeom prst="rect">
            <a:avLst/>
          </a:prstGeom>
        </p:spPr>
      </p:pic>
    </p:spTree>
    <p:extLst>
      <p:ext uri="{BB962C8B-B14F-4D97-AF65-F5344CB8AC3E}">
        <p14:creationId xmlns:p14="http://schemas.microsoft.com/office/powerpoint/2010/main" val="134782020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custDataLst>
              <p:tags r:id="rId1"/>
            </p:custDataLst>
          </p:nvPr>
        </p:nvSpPr>
        <p:spPr>
          <a:xfrm>
            <a:off x="316163" y="571500"/>
            <a:ext cx="6282977" cy="1143000"/>
          </a:xfrm>
        </p:spPr>
        <p:txBody>
          <a:bodyPr/>
          <a:lstStyle/>
          <a:p>
            <a:pPr>
              <a:defRPr/>
            </a:pPr>
            <a:r>
              <a:rPr lang="en-US" sz="2800" dirty="0"/>
              <a:t>2.4 From Fixity of Species to </a:t>
            </a:r>
            <a:r>
              <a:rPr lang="en-US" sz="2800" dirty="0" err="1"/>
              <a:t>Transfromism</a:t>
            </a:r>
            <a:br>
              <a:rPr lang="en-US" sz="2800" dirty="0"/>
            </a:br>
            <a:r>
              <a:rPr lang="en-US" sz="2800" dirty="0"/>
              <a:t>	</a:t>
            </a:r>
            <a:r>
              <a:rPr lang="en-US" sz="2400" dirty="0"/>
              <a:t>2.4.2 Buffon (1707-1788)</a:t>
            </a:r>
            <a:br>
              <a:rPr lang="en-US" sz="2400" dirty="0"/>
            </a:br>
            <a:endParaRPr lang="en-US" sz="2400" dirty="0"/>
          </a:p>
        </p:txBody>
      </p:sp>
      <p:sp>
        <p:nvSpPr>
          <p:cNvPr id="13315" name="Rectangle 3"/>
          <p:cNvSpPr>
            <a:spLocks noGrp="1" noChangeArrowheads="1"/>
          </p:cNvSpPr>
          <p:nvPr>
            <p:ph type="body" idx="1"/>
            <p:custDataLst>
              <p:tags r:id="rId2"/>
            </p:custDataLst>
          </p:nvPr>
        </p:nvSpPr>
        <p:spPr>
          <a:xfrm>
            <a:off x="-36513" y="1714500"/>
            <a:ext cx="6988331" cy="1600200"/>
          </a:xfrm>
        </p:spPr>
        <p:txBody>
          <a:bodyPr/>
          <a:lstStyle/>
          <a:p>
            <a:r>
              <a:rPr lang="ca-ES" sz="2000" dirty="0"/>
              <a:t>Objective: describe nature (44 volumes)</a:t>
            </a:r>
          </a:p>
          <a:p>
            <a:r>
              <a:rPr lang="ca-ES" sz="2000" dirty="0"/>
              <a:t>He wrote (around 1740):  </a:t>
            </a:r>
          </a:p>
          <a:p>
            <a:pPr lvl="1"/>
            <a:r>
              <a:rPr lang="ca-ES" sz="1600" dirty="0"/>
              <a:t>“every family, from animals to plants, has a common origin, all animals derive from one animal, which through time produced all animal species in existence today”.</a:t>
            </a:r>
          </a:p>
          <a:p>
            <a:pPr lvl="1"/>
            <a:r>
              <a:rPr lang="ca-ES" sz="1600" dirty="0"/>
              <a:t>His theory established the age of Earth to be around 75 000 years. According to Buffon, the </a:t>
            </a:r>
            <a:r>
              <a:rPr lang="ca-ES" sz="1600" dirty="0">
                <a:solidFill>
                  <a:srgbClr val="0070C0"/>
                </a:solidFill>
              </a:rPr>
              <a:t>initial temperature of the Earth was very high.</a:t>
            </a:r>
            <a:r>
              <a:rPr lang="ca-ES" sz="1600" dirty="0"/>
              <a:t> Since then the climate has mellowed out. </a:t>
            </a:r>
          </a:p>
          <a:p>
            <a:r>
              <a:rPr lang="ca-ES" sz="2000" dirty="0"/>
              <a:t>The faculty of Theology of the Sorbonne censored, in 1751, many of Buffon’s theories because of conflicts with religious views. </a:t>
            </a:r>
          </a:p>
          <a:p>
            <a:r>
              <a:rPr lang="ca-ES" sz="2000" dirty="0"/>
              <a:t>He then decided to abandon his evolutionary ideas and to focus on observing nature.</a:t>
            </a:r>
          </a:p>
          <a:p>
            <a:pPr>
              <a:buFont typeface="Monotype Sorts" pitchFamily="2" charset="2"/>
              <a:buNone/>
            </a:pPr>
            <a:endParaRPr lang="ca-ES" sz="2000" dirty="0"/>
          </a:p>
        </p:txBody>
      </p:sp>
      <p:pic>
        <p:nvPicPr>
          <p:cNvPr id="13316" name="Picture 5" descr="buffon1"/>
          <p:cNvPicPr>
            <a:picLocks noChangeAspect="1" noChangeArrowheads="1"/>
          </p:cNvPicPr>
          <p:nvPr>
            <p:custDataLst>
              <p:tags r:id="rId3"/>
            </p:custDataLst>
          </p:nvPr>
        </p:nvPicPr>
        <p:blipFill>
          <a:blip r:embed="rId7" cstate="email">
            <a:extLst>
              <a:ext uri="{28A0092B-C50C-407E-A947-70E740481C1C}">
                <a14:useLocalDpi xmlns:a14="http://schemas.microsoft.com/office/drawing/2010/main"/>
              </a:ext>
            </a:extLst>
          </a:blip>
          <a:srcRect/>
          <a:stretch>
            <a:fillRect/>
          </a:stretch>
        </p:blipFill>
        <p:spPr bwMode="auto">
          <a:xfrm>
            <a:off x="6988331" y="0"/>
            <a:ext cx="2127250"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7" name="Picture 13" descr="n6_w1150"/>
          <p:cNvPicPr>
            <a:picLocks noChangeAspect="1" noChangeArrowheads="1"/>
          </p:cNvPicPr>
          <p:nvPr>
            <p:custDataLst>
              <p:tags r:id="rId4"/>
            </p:custDataLst>
          </p:nvPr>
        </p:nvPicPr>
        <p:blipFill>
          <a:blip r:embed="rId8" cstate="email">
            <a:extLst>
              <a:ext uri="{28A0092B-C50C-407E-A947-70E740481C1C}">
                <a14:useLocalDpi xmlns:a14="http://schemas.microsoft.com/office/drawing/2010/main"/>
              </a:ext>
            </a:extLst>
          </a:blip>
          <a:srcRect/>
          <a:stretch>
            <a:fillRect/>
          </a:stretch>
        </p:blipFill>
        <p:spPr bwMode="auto">
          <a:xfrm>
            <a:off x="6988331" y="2349500"/>
            <a:ext cx="2090737" cy="374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53091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custDataLst>
              <p:tags r:id="rId1"/>
            </p:custDataLst>
          </p:nvPr>
        </p:nvSpPr>
        <p:spPr>
          <a:xfrm>
            <a:off x="107505" y="237140"/>
            <a:ext cx="6521896" cy="1319651"/>
          </a:xfrm>
        </p:spPr>
        <p:txBody>
          <a:bodyPr/>
          <a:lstStyle/>
          <a:p>
            <a:pPr>
              <a:defRPr/>
            </a:pPr>
            <a:r>
              <a:rPr lang="en-US" sz="2800" dirty="0"/>
              <a:t>2.4 From Fixity of Species to </a:t>
            </a:r>
            <a:r>
              <a:rPr lang="en-US" sz="2800" dirty="0" err="1"/>
              <a:t>Transfromism</a:t>
            </a:r>
            <a:br>
              <a:rPr lang="en-US" sz="2800" dirty="0"/>
            </a:br>
            <a:r>
              <a:rPr lang="en-US" sz="2800" dirty="0"/>
              <a:t>	</a:t>
            </a:r>
            <a:r>
              <a:rPr lang="en-US" sz="2400" dirty="0"/>
              <a:t>2.4.3 Lamarck (1774-1829) </a:t>
            </a:r>
            <a:br>
              <a:rPr lang="en-US" sz="2400" dirty="0"/>
            </a:br>
            <a:endParaRPr lang="en-US" sz="2400" dirty="0"/>
          </a:p>
        </p:txBody>
      </p:sp>
      <p:pic>
        <p:nvPicPr>
          <p:cNvPr id="14339" name="Picture 4" descr="lamarck"/>
          <p:cNvPicPr>
            <a:picLocks noGrp="1" noChangeAspect="1" noChangeArrowheads="1"/>
          </p:cNvPicPr>
          <p:nvPr>
            <p:ph type="body" idx="1"/>
            <p:custDataLst>
              <p:tags r:id="rId2"/>
            </p:custDataLst>
          </p:nvPr>
        </p:nvPicPr>
        <p:blipFill>
          <a:blip r:embed="rId8" cstate="email">
            <a:extLst>
              <a:ext uri="{28A0092B-C50C-407E-A947-70E740481C1C}">
                <a14:useLocalDpi xmlns:a14="http://schemas.microsoft.com/office/drawing/2010/main"/>
              </a:ext>
            </a:extLst>
          </a:blip>
          <a:srcRect/>
          <a:stretch>
            <a:fillRect/>
          </a:stretch>
        </p:blipFill>
        <p:spPr>
          <a:xfrm>
            <a:off x="5940500" y="29620"/>
            <a:ext cx="1044724" cy="1234876"/>
          </a:xfrm>
          <a:effectLst>
            <a:outerShdw blurRad="63500" sx="102000" sy="102000" algn="ctr" rotWithShape="0">
              <a:prstClr val="black">
                <a:alpha val="40000"/>
              </a:prstClr>
            </a:outerShdw>
          </a:effectLst>
        </p:spPr>
      </p:pic>
      <p:sp>
        <p:nvSpPr>
          <p:cNvPr id="14340" name="Rectangle 5"/>
          <p:cNvSpPr>
            <a:spLocks noChangeArrowheads="1"/>
          </p:cNvSpPr>
          <p:nvPr>
            <p:custDataLst>
              <p:tags r:id="rId3"/>
            </p:custDataLst>
          </p:nvPr>
        </p:nvSpPr>
        <p:spPr bwMode="auto">
          <a:xfrm>
            <a:off x="0" y="1380141"/>
            <a:ext cx="6629400" cy="4191000"/>
          </a:xfrm>
          <a:prstGeom prst="rect">
            <a:avLst/>
          </a:prstGeom>
          <a:noFill/>
          <a:ln>
            <a:noFill/>
          </a:ln>
          <a:effectLst>
            <a:outerShdw dist="17961" dir="13500000" algn="ctr" rotWithShape="0">
              <a:srgbClr val="FFFFCC"/>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txBody>
          <a:bodyPr lIns="90488" tIns="44450" rIns="90488" bIns="44450"/>
          <a:lstStyle/>
          <a:p>
            <a:pPr marL="342900" indent="-342900">
              <a:spcBef>
                <a:spcPct val="20000"/>
              </a:spcBef>
              <a:buClr>
                <a:schemeClr val="tx2"/>
              </a:buClr>
              <a:buSzPct val="75000"/>
              <a:buFont typeface="Monotype Sorts" pitchFamily="2" charset="2"/>
              <a:buChar char="l"/>
            </a:pPr>
            <a:r>
              <a:rPr lang="ca-ES" sz="1800" dirty="0"/>
              <a:t>First evolutionist  (species modify their morphology through time).</a:t>
            </a:r>
          </a:p>
          <a:p>
            <a:pPr marL="342900" indent="-342900">
              <a:spcBef>
                <a:spcPct val="20000"/>
              </a:spcBef>
              <a:buClr>
                <a:schemeClr val="tx2"/>
              </a:buClr>
              <a:buSzPct val="75000"/>
              <a:buFont typeface="Monotype Sorts" pitchFamily="2" charset="2"/>
              <a:buChar char="l"/>
            </a:pPr>
            <a:r>
              <a:rPr lang="ca-ES" sz="1800" dirty="0"/>
              <a:t>Uses the environment as a factor of </a:t>
            </a:r>
            <a:r>
              <a:rPr lang="ca-ES" sz="1800" dirty="0" err="1"/>
              <a:t>change</a:t>
            </a:r>
            <a:r>
              <a:rPr lang="ca-ES" sz="1800" dirty="0"/>
              <a:t> </a:t>
            </a:r>
            <a:r>
              <a:rPr lang="ca-ES" sz="1800" dirty="0">
                <a:solidFill>
                  <a:schemeClr val="tx2"/>
                </a:solidFill>
              </a:rPr>
              <a:t>(</a:t>
            </a:r>
            <a:r>
              <a:rPr lang="ca-ES" sz="1800" dirty="0" err="1">
                <a:solidFill>
                  <a:schemeClr val="tx2"/>
                </a:solidFill>
              </a:rPr>
              <a:t>environmental</a:t>
            </a:r>
            <a:r>
              <a:rPr lang="ca-ES" sz="1800" dirty="0">
                <a:solidFill>
                  <a:schemeClr val="tx2"/>
                </a:solidFill>
              </a:rPr>
              <a:t> </a:t>
            </a:r>
            <a:r>
              <a:rPr lang="ca-ES" sz="1800" dirty="0" err="1">
                <a:solidFill>
                  <a:schemeClr val="tx2"/>
                </a:solidFill>
              </a:rPr>
              <a:t>determinism</a:t>
            </a:r>
            <a:r>
              <a:rPr lang="ca-ES" sz="1800" dirty="0">
                <a:solidFill>
                  <a:schemeClr val="tx2"/>
                </a:solidFill>
              </a:rPr>
              <a:t>).</a:t>
            </a:r>
          </a:p>
          <a:p>
            <a:pPr marL="342900" indent="-342900">
              <a:spcBef>
                <a:spcPct val="20000"/>
              </a:spcBef>
              <a:buClr>
                <a:schemeClr val="tx2"/>
              </a:buClr>
              <a:buSzPct val="75000"/>
              <a:buFont typeface="Monotype Sorts" pitchFamily="2" charset="2"/>
              <a:buChar char="l"/>
            </a:pPr>
            <a:r>
              <a:rPr lang="ca-ES" sz="1800" dirty="0"/>
              <a:t>2 principles (affects individuals): </a:t>
            </a:r>
          </a:p>
          <a:p>
            <a:pPr marL="742950" lvl="1" indent="-285750">
              <a:spcBef>
                <a:spcPct val="20000"/>
              </a:spcBef>
              <a:buSzPct val="100000"/>
              <a:buFontTx/>
              <a:buChar char="–"/>
            </a:pPr>
            <a:r>
              <a:rPr lang="ca-ES" sz="1800" dirty="0"/>
              <a:t>Principle of </a:t>
            </a:r>
            <a:r>
              <a:rPr lang="ca-ES" sz="1800" u="sng" dirty="0" err="1">
                <a:solidFill>
                  <a:schemeClr val="tx2"/>
                </a:solidFill>
              </a:rPr>
              <a:t>usage</a:t>
            </a:r>
            <a:r>
              <a:rPr lang="ca-ES" sz="1800" u="sng" dirty="0">
                <a:solidFill>
                  <a:schemeClr val="tx2"/>
                </a:solidFill>
              </a:rPr>
              <a:t> </a:t>
            </a:r>
            <a:r>
              <a:rPr lang="ca-ES" sz="1800" u="sng" dirty="0" err="1">
                <a:solidFill>
                  <a:schemeClr val="tx2"/>
                </a:solidFill>
              </a:rPr>
              <a:t>and</a:t>
            </a:r>
            <a:r>
              <a:rPr lang="ca-ES" sz="1800" u="sng" dirty="0">
                <a:solidFill>
                  <a:schemeClr val="tx2"/>
                </a:solidFill>
              </a:rPr>
              <a:t> non-</a:t>
            </a:r>
            <a:r>
              <a:rPr lang="ca-ES" sz="1800" u="sng" dirty="0" err="1">
                <a:solidFill>
                  <a:schemeClr val="tx2"/>
                </a:solidFill>
              </a:rPr>
              <a:t>usage</a:t>
            </a:r>
            <a:r>
              <a:rPr lang="ca-ES" sz="1800" dirty="0"/>
              <a:t>.  </a:t>
            </a:r>
          </a:p>
          <a:p>
            <a:pPr marL="742950" lvl="1" indent="-285750">
              <a:spcBef>
                <a:spcPct val="20000"/>
              </a:spcBef>
              <a:buSzPct val="100000"/>
              <a:buFontTx/>
              <a:buChar char="–"/>
            </a:pPr>
            <a:r>
              <a:rPr lang="ca-ES" sz="1800" dirty="0"/>
              <a:t>Principle of </a:t>
            </a:r>
            <a:r>
              <a:rPr lang="ca-ES" sz="1800" u="sng" dirty="0" err="1">
                <a:solidFill>
                  <a:schemeClr val="tx2"/>
                </a:solidFill>
              </a:rPr>
              <a:t>inheritance</a:t>
            </a:r>
            <a:r>
              <a:rPr lang="ca-ES" sz="1800" u="sng" dirty="0">
                <a:solidFill>
                  <a:schemeClr val="tx2"/>
                </a:solidFill>
              </a:rPr>
              <a:t> of </a:t>
            </a:r>
            <a:r>
              <a:rPr lang="ca-ES" sz="1800" u="sng" dirty="0" err="1">
                <a:solidFill>
                  <a:schemeClr val="tx2"/>
                </a:solidFill>
              </a:rPr>
              <a:t>acquired</a:t>
            </a:r>
            <a:r>
              <a:rPr lang="ca-ES" sz="1800" u="sng" dirty="0">
                <a:solidFill>
                  <a:schemeClr val="tx2"/>
                </a:solidFill>
              </a:rPr>
              <a:t> </a:t>
            </a:r>
            <a:r>
              <a:rPr lang="ca-ES" sz="1800" u="sng" dirty="0" err="1">
                <a:solidFill>
                  <a:schemeClr val="tx2"/>
                </a:solidFill>
              </a:rPr>
              <a:t>characteristics</a:t>
            </a:r>
            <a:r>
              <a:rPr lang="ca-ES" sz="1800" u="sng" dirty="0">
                <a:solidFill>
                  <a:schemeClr val="tx2"/>
                </a:solidFill>
              </a:rPr>
              <a:t>. </a:t>
            </a:r>
            <a:endParaRPr lang="ca-ES" sz="1800" dirty="0"/>
          </a:p>
          <a:p>
            <a:pPr marL="342900" indent="-342900">
              <a:spcBef>
                <a:spcPct val="20000"/>
              </a:spcBef>
              <a:buClr>
                <a:schemeClr val="tx2"/>
              </a:buClr>
              <a:buSzPct val="75000"/>
              <a:buFont typeface="Monotype Sorts" pitchFamily="2" charset="2"/>
              <a:buChar char="l"/>
            </a:pPr>
            <a:r>
              <a:rPr lang="ca-ES" sz="1800" dirty="0"/>
              <a:t>Gradual mechanism, adaptive and involves an innate ability (internal force) of an organisms to become more complex (i.e., the static “ladder” or “chain” becomes an escalator)</a:t>
            </a:r>
          </a:p>
          <a:p>
            <a:pPr marL="342900" indent="-342900">
              <a:spcBef>
                <a:spcPct val="20000"/>
              </a:spcBef>
              <a:buClr>
                <a:schemeClr val="tx2"/>
              </a:buClr>
              <a:buSzPct val="75000"/>
              <a:buFont typeface="Monotype Sorts" pitchFamily="2" charset="2"/>
              <a:buChar char="l"/>
            </a:pPr>
            <a:r>
              <a:rPr lang="ca-ES" sz="1800" u="sng" dirty="0">
                <a:solidFill>
                  <a:schemeClr val="tx2"/>
                </a:solidFill>
              </a:rPr>
              <a:t>_</a:t>
            </a:r>
            <a:r>
              <a:rPr lang="ca-ES" sz="1800" u="sng" dirty="0" err="1">
                <a:solidFill>
                  <a:schemeClr val="tx2"/>
                </a:solidFill>
              </a:rPr>
              <a:t>Spontaneous</a:t>
            </a:r>
            <a:r>
              <a:rPr lang="ca-ES" sz="1800" u="sng" dirty="0">
                <a:solidFill>
                  <a:schemeClr val="tx2"/>
                </a:solidFill>
              </a:rPr>
              <a:t> </a:t>
            </a:r>
            <a:r>
              <a:rPr lang="ca-ES" sz="1800" u="sng" dirty="0" err="1">
                <a:solidFill>
                  <a:schemeClr val="tx2"/>
                </a:solidFill>
              </a:rPr>
              <a:t>generation</a:t>
            </a:r>
            <a:r>
              <a:rPr lang="ca-ES" sz="1800" u="sng" dirty="0">
                <a:solidFill>
                  <a:schemeClr val="tx2"/>
                </a:solidFill>
              </a:rPr>
              <a:t> </a:t>
            </a:r>
            <a:r>
              <a:rPr lang="ca-ES" sz="1800" dirty="0" err="1"/>
              <a:t>explains</a:t>
            </a:r>
            <a:r>
              <a:rPr lang="ca-ES" sz="1800" dirty="0"/>
              <a:t> the presence of simple organisms.</a:t>
            </a:r>
          </a:p>
          <a:p>
            <a:pPr marL="342900" indent="-342900">
              <a:spcBef>
                <a:spcPct val="20000"/>
              </a:spcBef>
              <a:buClr>
                <a:schemeClr val="tx2"/>
              </a:buClr>
              <a:buSzPct val="75000"/>
              <a:buFont typeface="Monotype Sorts" pitchFamily="2" charset="2"/>
              <a:buChar char="l"/>
            </a:pPr>
            <a:r>
              <a:rPr lang="ca-ES" sz="1800" dirty="0"/>
              <a:t>Theory not well received by his peers because it contradicted the religious view of the creation of life.</a:t>
            </a:r>
          </a:p>
        </p:txBody>
      </p:sp>
      <p:pic>
        <p:nvPicPr>
          <p:cNvPr id="14341" name="Picture 7" descr="Giraf3"/>
          <p:cNvPicPr>
            <a:picLocks noChangeAspect="1" noChangeArrowheads="1"/>
          </p:cNvPicPr>
          <p:nvPr>
            <p:custDataLst>
              <p:tags r:id="rId4"/>
            </p:custDataLst>
          </p:nvPr>
        </p:nvPicPr>
        <p:blipFill>
          <a:blip r:embed="rId9">
            <a:extLst>
              <a:ext uri="{28A0092B-C50C-407E-A947-70E740481C1C}">
                <a14:useLocalDpi xmlns:a14="http://schemas.microsoft.com/office/drawing/2010/main"/>
              </a:ext>
            </a:extLst>
          </a:blip>
          <a:srcRect/>
          <a:stretch>
            <a:fillRect/>
          </a:stretch>
        </p:blipFill>
        <p:spPr bwMode="auto">
          <a:xfrm>
            <a:off x="6804249" y="1155158"/>
            <a:ext cx="2088604" cy="1571057"/>
          </a:xfrm>
          <a:prstGeom prst="rect">
            <a:avLst/>
          </a:prstGeom>
          <a:noFill/>
          <a:ln w="9525">
            <a:solidFill>
              <a:srgbClr val="000000"/>
            </a:solidFill>
            <a:miter lim="800000"/>
            <a:headEnd/>
            <a:tailEnd/>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14342" name="Picture 8" descr="roger-federer"/>
          <p:cNvPicPr>
            <a:picLocks noChangeAspect="1" noChangeArrowheads="1"/>
          </p:cNvPicPr>
          <p:nvPr>
            <p:custDataLst>
              <p:tags r:id="rId5"/>
            </p:custDataLst>
          </p:nvPr>
        </p:nvPicPr>
        <p:blipFill>
          <a:blip r:embed="rId10" cstate="email">
            <a:extLst>
              <a:ext uri="{28A0092B-C50C-407E-A947-70E740481C1C}">
                <a14:useLocalDpi xmlns:a14="http://schemas.microsoft.com/office/drawing/2010/main"/>
              </a:ext>
            </a:extLst>
          </a:blip>
          <a:srcRect/>
          <a:stretch>
            <a:fillRect/>
          </a:stretch>
        </p:blipFill>
        <p:spPr bwMode="auto">
          <a:xfrm>
            <a:off x="6804248" y="2852738"/>
            <a:ext cx="2166938" cy="3097212"/>
          </a:xfrm>
          <a:prstGeom prst="rect">
            <a:avLst/>
          </a:prstGeom>
          <a:noFill/>
          <a:ln>
            <a:noFill/>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278983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70713" y="5583089"/>
            <a:ext cx="8873070" cy="400110"/>
          </a:xfrm>
          <a:prstGeom prst="rect">
            <a:avLst/>
          </a:prstGeom>
          <a:noFill/>
        </p:spPr>
        <p:txBody>
          <a:bodyPr wrap="none" rtlCol="0">
            <a:spAutoFit/>
          </a:bodyPr>
          <a:lstStyle/>
          <a:p>
            <a:r>
              <a:rPr lang="fr-CA" sz="2000" dirty="0" err="1"/>
              <a:t>Problem</a:t>
            </a:r>
            <a:r>
              <a:rPr lang="fr-CA" sz="2000" dirty="0"/>
              <a:t> </a:t>
            </a:r>
            <a:r>
              <a:rPr lang="fr-CA" sz="2000" dirty="0" err="1"/>
              <a:t>with</a:t>
            </a:r>
            <a:r>
              <a:rPr lang="fr-CA" sz="2000" dirty="0"/>
              <a:t> </a:t>
            </a:r>
            <a:r>
              <a:rPr lang="fr-CA" sz="2000" dirty="0" err="1"/>
              <a:t>Lamarck’s</a:t>
            </a:r>
            <a:r>
              <a:rPr lang="fr-CA" sz="2000" dirty="0"/>
              <a:t> </a:t>
            </a:r>
            <a:r>
              <a:rPr lang="fr-CA" sz="2000" dirty="0" err="1"/>
              <a:t>theory</a:t>
            </a:r>
            <a:r>
              <a:rPr lang="fr-CA" sz="2000" dirty="0"/>
              <a:t> : </a:t>
            </a:r>
            <a:r>
              <a:rPr lang="fr-CA" sz="2000" u="sng" dirty="0">
                <a:solidFill>
                  <a:schemeClr val="tx2"/>
                </a:solidFill>
              </a:rPr>
              <a:t>_</a:t>
            </a:r>
            <a:r>
              <a:rPr lang="fr-CA" sz="2000" u="sng" dirty="0" err="1">
                <a:solidFill>
                  <a:schemeClr val="tx2"/>
                </a:solidFill>
              </a:rPr>
              <a:t>Acquired</a:t>
            </a:r>
            <a:r>
              <a:rPr lang="fr-CA" sz="2000" u="sng" dirty="0">
                <a:solidFill>
                  <a:schemeClr val="tx2"/>
                </a:solidFill>
              </a:rPr>
              <a:t> trains </a:t>
            </a:r>
            <a:r>
              <a:rPr lang="fr-CA" sz="2000" u="sng" dirty="0" err="1">
                <a:solidFill>
                  <a:schemeClr val="tx2"/>
                </a:solidFill>
              </a:rPr>
              <a:t>cannot</a:t>
            </a:r>
            <a:r>
              <a:rPr lang="fr-CA" sz="2000" u="sng" dirty="0">
                <a:solidFill>
                  <a:schemeClr val="tx2"/>
                </a:solidFill>
              </a:rPr>
              <a:t> </a:t>
            </a:r>
            <a:r>
              <a:rPr lang="fr-CA" sz="2000" u="sng" dirty="0" err="1">
                <a:solidFill>
                  <a:schemeClr val="tx2"/>
                </a:solidFill>
              </a:rPr>
              <a:t>be</a:t>
            </a:r>
            <a:r>
              <a:rPr lang="fr-CA" sz="2000" u="sng" dirty="0">
                <a:solidFill>
                  <a:schemeClr val="tx2"/>
                </a:solidFill>
              </a:rPr>
              <a:t> </a:t>
            </a:r>
            <a:r>
              <a:rPr lang="fr-CA" sz="2000" u="sng" dirty="0" err="1">
                <a:solidFill>
                  <a:schemeClr val="tx2"/>
                </a:solidFill>
              </a:rPr>
              <a:t>inherited</a:t>
            </a:r>
            <a:r>
              <a:rPr lang="fr-CA" sz="2000" u="sng" dirty="0">
                <a:solidFill>
                  <a:schemeClr val="tx2"/>
                </a:solidFill>
              </a:rPr>
              <a:t> </a:t>
            </a:r>
            <a:endParaRPr lang="en-CA" sz="2000" u="sng" dirty="0">
              <a:solidFill>
                <a:schemeClr val="tx2"/>
              </a:solidFill>
            </a:endParaRPr>
          </a:p>
        </p:txBody>
      </p:sp>
      <p:pic>
        <p:nvPicPr>
          <p:cNvPr id="4" name="Picture 3"/>
          <p:cNvPicPr>
            <a:picLocks noChangeAspect="1"/>
          </p:cNvPicPr>
          <p:nvPr/>
        </p:nvPicPr>
        <p:blipFill>
          <a:blip r:embed="rId3"/>
          <a:stretch>
            <a:fillRect/>
          </a:stretch>
        </p:blipFill>
        <p:spPr>
          <a:xfrm>
            <a:off x="2699792" y="182489"/>
            <a:ext cx="4350080" cy="5400600"/>
          </a:xfrm>
          <a:prstGeom prst="rect">
            <a:avLst/>
          </a:prstGeom>
          <a:effectLst>
            <a:outerShdw blurRad="63500" sx="102000" sy="102000" algn="ctr" rotWithShape="0">
              <a:prstClr val="black">
                <a:alpha val="40000"/>
              </a:prstClr>
            </a:outerShdw>
          </a:effectLst>
        </p:spPr>
      </p:pic>
      <p:sp>
        <p:nvSpPr>
          <p:cNvPr id="5" name="TextBox 4"/>
          <p:cNvSpPr txBox="1"/>
          <p:nvPr/>
        </p:nvSpPr>
        <p:spPr>
          <a:xfrm>
            <a:off x="5483425" y="5181813"/>
            <a:ext cx="1441420" cy="369332"/>
          </a:xfrm>
          <a:prstGeom prst="rect">
            <a:avLst/>
          </a:prstGeom>
          <a:noFill/>
        </p:spPr>
        <p:txBody>
          <a:bodyPr wrap="none" rtlCol="0">
            <a:spAutoFit/>
          </a:bodyPr>
          <a:lstStyle/>
          <a:p>
            <a:r>
              <a:rPr lang="fr-CA" sz="1800" dirty="0" err="1"/>
              <a:t>Bonsai</a:t>
            </a:r>
            <a:r>
              <a:rPr lang="fr-CA" sz="1800" dirty="0"/>
              <a:t> </a:t>
            </a:r>
            <a:r>
              <a:rPr lang="fr-CA" sz="1800" dirty="0" err="1"/>
              <a:t>tree</a:t>
            </a:r>
            <a:endParaRPr lang="en-CA" sz="1800" dirty="0"/>
          </a:p>
        </p:txBody>
      </p:sp>
    </p:spTree>
    <p:extLst>
      <p:ext uri="{BB962C8B-B14F-4D97-AF65-F5344CB8AC3E}">
        <p14:creationId xmlns:p14="http://schemas.microsoft.com/office/powerpoint/2010/main" val="25147466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Grp="1" noChangeArrowheads="1"/>
          </p:cNvSpPr>
          <p:nvPr>
            <p:ph type="title"/>
            <p:custDataLst>
              <p:tags r:id="rId1"/>
            </p:custDataLst>
          </p:nvPr>
        </p:nvSpPr>
        <p:spPr>
          <a:xfrm>
            <a:off x="6479" y="23374"/>
            <a:ext cx="8207375" cy="1143000"/>
          </a:xfrm>
        </p:spPr>
        <p:txBody>
          <a:bodyPr/>
          <a:lstStyle/>
          <a:p>
            <a:pPr>
              <a:defRPr/>
            </a:pPr>
            <a:r>
              <a:rPr lang="en-US" sz="2800" dirty="0"/>
              <a:t>2.4 From Fixity of Species to </a:t>
            </a:r>
            <a:r>
              <a:rPr lang="en-US" sz="2800" dirty="0" err="1"/>
              <a:t>Transfromism</a:t>
            </a:r>
            <a:br>
              <a:rPr lang="en-US" sz="2800" dirty="0"/>
            </a:br>
            <a:r>
              <a:rPr lang="en-US" sz="2800" dirty="0"/>
              <a:t>	</a:t>
            </a:r>
            <a:r>
              <a:rPr lang="en-US" sz="2400" dirty="0"/>
              <a:t>2.4.4 Cuvier (1769-1832)</a:t>
            </a:r>
            <a:br>
              <a:rPr lang="en-US" sz="2400" dirty="0"/>
            </a:br>
            <a:endParaRPr lang="en-US" sz="2400" dirty="0"/>
          </a:p>
        </p:txBody>
      </p:sp>
      <p:sp>
        <p:nvSpPr>
          <p:cNvPr id="15363" name="Rectangle 3"/>
          <p:cNvSpPr>
            <a:spLocks noGrp="1" noChangeArrowheads="1"/>
          </p:cNvSpPr>
          <p:nvPr>
            <p:ph type="body" idx="1"/>
            <p:custDataLst>
              <p:tags r:id="rId2"/>
            </p:custDataLst>
          </p:nvPr>
        </p:nvSpPr>
        <p:spPr>
          <a:xfrm>
            <a:off x="6479" y="1195380"/>
            <a:ext cx="4644007" cy="4438650"/>
          </a:xfrm>
        </p:spPr>
        <p:txBody>
          <a:bodyPr/>
          <a:lstStyle/>
          <a:p>
            <a:r>
              <a:rPr lang="ca-ES" sz="2200" dirty="0"/>
              <a:t>French scientist interested in mammal fossils</a:t>
            </a:r>
          </a:p>
          <a:p>
            <a:endParaRPr lang="ca-ES" sz="2200" dirty="0"/>
          </a:p>
          <a:p>
            <a:r>
              <a:rPr lang="ca-ES" sz="2200" dirty="0"/>
              <a:t>Established the science of </a:t>
            </a:r>
            <a:r>
              <a:rPr lang="ca-ES" sz="2200" u="sng" dirty="0">
                <a:solidFill>
                  <a:schemeClr val="tx2"/>
                </a:solidFill>
              </a:rPr>
              <a:t>_</a:t>
            </a:r>
            <a:r>
              <a:rPr lang="ca-ES" sz="2200" u="sng" dirty="0" err="1">
                <a:solidFill>
                  <a:schemeClr val="tx2"/>
                </a:solidFill>
              </a:rPr>
              <a:t>paleontology</a:t>
            </a:r>
            <a:r>
              <a:rPr lang="ca-ES" sz="2200" dirty="0"/>
              <a:t>.</a:t>
            </a:r>
          </a:p>
          <a:p>
            <a:pPr lvl="1"/>
            <a:r>
              <a:rPr lang="ca-ES" sz="1800" dirty="0"/>
              <a:t>The older the stratum, the more dissimilar its fossils are to current species</a:t>
            </a:r>
          </a:p>
          <a:p>
            <a:pPr lvl="1"/>
            <a:r>
              <a:rPr lang="ca-ES" sz="1800" dirty="0"/>
              <a:t>From one layer to the next, species appear and disappear.</a:t>
            </a:r>
          </a:p>
          <a:p>
            <a:pPr lvl="1"/>
            <a:endParaRPr lang="ca-ES" sz="1800" dirty="0"/>
          </a:p>
          <a:p>
            <a:r>
              <a:rPr lang="ca-ES" sz="2200" dirty="0"/>
              <a:t>Theory of </a:t>
            </a:r>
            <a:r>
              <a:rPr lang="ca-ES" sz="2200" u="sng" dirty="0" err="1">
                <a:solidFill>
                  <a:schemeClr val="tx2"/>
                </a:solidFill>
              </a:rPr>
              <a:t>correlation</a:t>
            </a:r>
            <a:r>
              <a:rPr lang="ca-ES" sz="2200" u="sng" dirty="0">
                <a:solidFill>
                  <a:schemeClr val="tx2"/>
                </a:solidFill>
              </a:rPr>
              <a:t> of parts </a:t>
            </a:r>
            <a:r>
              <a:rPr lang="ca-ES" sz="2200" dirty="0"/>
              <a:t>(organs).</a:t>
            </a:r>
          </a:p>
        </p:txBody>
      </p:sp>
      <p:pic>
        <p:nvPicPr>
          <p:cNvPr id="15364" name="Picture 4" descr="cuvier"/>
          <p:cNvPicPr>
            <a:picLocks noChangeAspect="1" noChangeArrowheads="1"/>
          </p:cNvPicPr>
          <p:nvPr>
            <p:custDataLst>
              <p:tags r:id="rId3"/>
            </p:custDataLst>
          </p:nvPr>
        </p:nvPicPr>
        <p:blipFill>
          <a:blip r:embed="rId7" cstate="email">
            <a:extLst>
              <a:ext uri="{28A0092B-C50C-407E-A947-70E740481C1C}">
                <a14:useLocalDpi xmlns:a14="http://schemas.microsoft.com/office/drawing/2010/main"/>
              </a:ext>
            </a:extLst>
          </a:blip>
          <a:srcRect/>
          <a:stretch>
            <a:fillRect/>
          </a:stretch>
        </p:blipFill>
        <p:spPr bwMode="auto">
          <a:xfrm>
            <a:off x="4539412" y="654235"/>
            <a:ext cx="1651100" cy="1951300"/>
          </a:xfrm>
          <a:prstGeom prst="rect">
            <a:avLst/>
          </a:prstGeom>
          <a:noFill/>
          <a:ln>
            <a:noFill/>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5" name="Picture 5" descr="TaylorIMMbhCuvierBonesM"/>
          <p:cNvPicPr>
            <a:picLocks noChangeAspect="1" noChangeArrowheads="1"/>
          </p:cNvPicPr>
          <p:nvPr>
            <p:custDataLst>
              <p:tags r:id="rId4"/>
            </p:custDataLst>
          </p:nvPr>
        </p:nvPicPr>
        <p:blipFill>
          <a:blip r:embed="rId8" cstate="email">
            <a:extLst>
              <a:ext uri="{28A0092B-C50C-407E-A947-70E740481C1C}">
                <a14:useLocalDpi xmlns:a14="http://schemas.microsoft.com/office/drawing/2010/main"/>
              </a:ext>
            </a:extLst>
          </a:blip>
          <a:srcRect/>
          <a:stretch>
            <a:fillRect/>
          </a:stretch>
        </p:blipFill>
        <p:spPr bwMode="auto">
          <a:xfrm>
            <a:off x="6295109" y="428379"/>
            <a:ext cx="2848892" cy="2223762"/>
          </a:xfrm>
          <a:prstGeom prst="rect">
            <a:avLst/>
          </a:prstGeom>
          <a:noFill/>
          <a:ln>
            <a:noFill/>
          </a:ln>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9"/>
          <a:stretch>
            <a:fillRect/>
          </a:stretch>
        </p:blipFill>
        <p:spPr>
          <a:xfrm>
            <a:off x="5004048" y="2849608"/>
            <a:ext cx="3907444" cy="3076265"/>
          </a:xfrm>
          <a:prstGeom prst="rect">
            <a:avLst/>
          </a:prstGeom>
          <a:effectLst>
            <a:outerShdw blurRad="63500" sx="102000" sy="102000" algn="ctr" rotWithShape="0">
              <a:prstClr val="black">
                <a:alpha val="40000"/>
              </a:prstClr>
            </a:outerShdw>
          </a:effectLst>
        </p:spPr>
      </p:pic>
    </p:spTree>
    <p:extLst>
      <p:ext uri="{BB962C8B-B14F-4D97-AF65-F5344CB8AC3E}">
        <p14:creationId xmlns:p14="http://schemas.microsoft.com/office/powerpoint/2010/main" val="5671221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35272" y="2780927"/>
            <a:ext cx="4464496" cy="2407197"/>
          </a:xfrm>
        </p:spPr>
        <p:txBody>
          <a:bodyPr/>
          <a:lstStyle/>
          <a:p>
            <a:r>
              <a:rPr lang="ca-ES" sz="2400" dirty="0"/>
              <a:t>Cuvier believed in the fixity of species, extinction </a:t>
            </a:r>
            <a:r>
              <a:rPr lang="ca-ES" sz="2400" dirty="0" err="1"/>
              <a:t>and</a:t>
            </a:r>
            <a:r>
              <a:rPr lang="ca-ES" sz="2400" dirty="0"/>
              <a:t> </a:t>
            </a:r>
            <a:r>
              <a:rPr lang="ca-ES" sz="2400" u="sng" dirty="0" err="1">
                <a:solidFill>
                  <a:schemeClr val="tx2"/>
                </a:solidFill>
              </a:rPr>
              <a:t>catastrophism</a:t>
            </a:r>
            <a:r>
              <a:rPr lang="ca-ES" sz="2400" u="sng" dirty="0">
                <a:solidFill>
                  <a:schemeClr val="tx2"/>
                </a:solidFill>
              </a:rPr>
              <a:t>  </a:t>
            </a:r>
          </a:p>
          <a:p>
            <a:r>
              <a:rPr lang="ca-ES" sz="2400" u="sng" dirty="0">
                <a:solidFill>
                  <a:schemeClr val="tx2"/>
                </a:solidFill>
              </a:rPr>
              <a:t>_</a:t>
            </a:r>
            <a:r>
              <a:rPr lang="ca-ES" sz="2400" u="sng" dirty="0" err="1">
                <a:solidFill>
                  <a:schemeClr val="tx2"/>
                </a:solidFill>
              </a:rPr>
              <a:t>Progressive</a:t>
            </a:r>
            <a:r>
              <a:rPr lang="ca-ES" sz="2400" u="sng" dirty="0">
                <a:solidFill>
                  <a:schemeClr val="tx2"/>
                </a:solidFill>
              </a:rPr>
              <a:t> </a:t>
            </a:r>
            <a:r>
              <a:rPr lang="ca-ES" sz="2400" u="sng" dirty="0" err="1">
                <a:solidFill>
                  <a:schemeClr val="tx2"/>
                </a:solidFill>
              </a:rPr>
              <a:t>creationism</a:t>
            </a:r>
            <a:endParaRPr lang="en-CA" sz="2400" dirty="0"/>
          </a:p>
        </p:txBody>
      </p:sp>
      <p:pic>
        <p:nvPicPr>
          <p:cNvPr id="4" name="Picture 3"/>
          <p:cNvPicPr>
            <a:picLocks noChangeAspect="1"/>
          </p:cNvPicPr>
          <p:nvPr>
            <p:custDataLst>
              <p:tags r:id="rId1"/>
            </p:custDataLst>
          </p:nvPr>
        </p:nvPicPr>
        <p:blipFill>
          <a:blip r:embed="rId5" cstate="email">
            <a:extLst>
              <a:ext uri="{28A0092B-C50C-407E-A947-70E740481C1C}">
                <a14:useLocalDpi xmlns:a14="http://schemas.microsoft.com/office/drawing/2010/main"/>
              </a:ext>
            </a:extLst>
          </a:blip>
          <a:stretch>
            <a:fillRect/>
          </a:stretch>
        </p:blipFill>
        <p:spPr>
          <a:xfrm>
            <a:off x="4716016" y="2060848"/>
            <a:ext cx="4164074" cy="3127277"/>
          </a:xfrm>
          <a:prstGeom prst="rect">
            <a:avLst/>
          </a:prstGeom>
          <a:ln>
            <a:solidFill>
              <a:schemeClr val="bg1">
                <a:lumMod val="10000"/>
              </a:schemeClr>
            </a:solidFill>
          </a:ln>
          <a:effectLst>
            <a:outerShdw blurRad="63500" sx="102000" sy="102000" algn="ctr" rotWithShape="0">
              <a:prstClr val="black">
                <a:alpha val="40000"/>
              </a:prstClr>
            </a:outerShdw>
          </a:effectLst>
        </p:spPr>
      </p:pic>
      <p:sp>
        <p:nvSpPr>
          <p:cNvPr id="5" name="Rectangle 2"/>
          <p:cNvSpPr>
            <a:spLocks noGrp="1" noChangeArrowheads="1"/>
          </p:cNvSpPr>
          <p:nvPr>
            <p:ph type="title"/>
            <p:custDataLst>
              <p:tags r:id="rId2"/>
            </p:custDataLst>
          </p:nvPr>
        </p:nvSpPr>
        <p:spPr>
          <a:xfrm>
            <a:off x="449263" y="309563"/>
            <a:ext cx="8207375" cy="887189"/>
          </a:xfrm>
        </p:spPr>
        <p:txBody>
          <a:bodyPr/>
          <a:lstStyle/>
          <a:p>
            <a:pPr>
              <a:defRPr/>
            </a:pPr>
            <a:r>
              <a:rPr lang="en-US" sz="2800" dirty="0"/>
              <a:t>2.4 From Fixity of Species to </a:t>
            </a:r>
            <a:r>
              <a:rPr lang="en-US" sz="2800" dirty="0" err="1"/>
              <a:t>Transfromism</a:t>
            </a:r>
            <a:br>
              <a:rPr lang="en-US" sz="2800" dirty="0"/>
            </a:br>
            <a:r>
              <a:rPr lang="en-US" sz="2800" dirty="0"/>
              <a:t>	</a:t>
            </a:r>
            <a:r>
              <a:rPr lang="en-US" sz="2400" dirty="0"/>
              <a:t>2.4.4 Cuvier (1769-1832)</a:t>
            </a:r>
            <a:br>
              <a:rPr lang="en-US" sz="2400" dirty="0"/>
            </a:br>
            <a:endParaRPr lang="en-US" sz="2400" dirty="0"/>
          </a:p>
        </p:txBody>
      </p:sp>
    </p:spTree>
    <p:extLst>
      <p:ext uri="{BB962C8B-B14F-4D97-AF65-F5344CB8AC3E}">
        <p14:creationId xmlns:p14="http://schemas.microsoft.com/office/powerpoint/2010/main" val="2478652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5" descr="lyell_charles"/>
          <p:cNvPicPr>
            <a:picLocks noChangeAspect="1" noChangeArrowheads="1"/>
          </p:cNvPicPr>
          <p:nvPr>
            <p:custDataLst>
              <p:tags r:id="rId1"/>
            </p:custDataLst>
          </p:nvPr>
        </p:nvPicPr>
        <p:blipFill>
          <a:blip r:embed="rId10" cstate="email">
            <a:extLst>
              <a:ext uri="{28A0092B-C50C-407E-A947-70E740481C1C}">
                <a14:useLocalDpi xmlns:a14="http://schemas.microsoft.com/office/drawing/2010/main"/>
              </a:ext>
            </a:extLst>
          </a:blip>
          <a:srcRect/>
          <a:stretch>
            <a:fillRect/>
          </a:stretch>
        </p:blipFill>
        <p:spPr bwMode="auto">
          <a:xfrm>
            <a:off x="7253288" y="3788569"/>
            <a:ext cx="1890712" cy="2303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4994" name="Rectangle 2"/>
          <p:cNvSpPr>
            <a:spLocks noGrp="1" noChangeArrowheads="1"/>
          </p:cNvSpPr>
          <p:nvPr>
            <p:ph type="title"/>
            <p:custDataLst>
              <p:tags r:id="rId2"/>
            </p:custDataLst>
          </p:nvPr>
        </p:nvSpPr>
        <p:spPr>
          <a:xfrm>
            <a:off x="0" y="125413"/>
            <a:ext cx="8207375" cy="1143000"/>
          </a:xfrm>
        </p:spPr>
        <p:txBody>
          <a:bodyPr/>
          <a:lstStyle/>
          <a:p>
            <a:pPr>
              <a:defRPr/>
            </a:pPr>
            <a:r>
              <a:rPr lang="en-US" sz="2800" dirty="0"/>
              <a:t>2.4 From Fixity of Species to </a:t>
            </a:r>
            <a:r>
              <a:rPr lang="en-US" sz="2800" dirty="0" err="1"/>
              <a:t>Transfromism</a:t>
            </a:r>
            <a:br>
              <a:rPr lang="en-US" sz="2800" dirty="0"/>
            </a:br>
            <a:r>
              <a:rPr lang="en-US" sz="2800" dirty="0"/>
              <a:t>	</a:t>
            </a:r>
            <a:r>
              <a:rPr lang="en-US" sz="2400" dirty="0"/>
              <a:t>2.4.5 Hutton (1728-1797) and Lyell (1797-1875)</a:t>
            </a:r>
          </a:p>
        </p:txBody>
      </p:sp>
      <p:sp>
        <p:nvSpPr>
          <p:cNvPr id="16387" name="Rectangle 3"/>
          <p:cNvSpPr>
            <a:spLocks noGrp="1" noChangeArrowheads="1"/>
          </p:cNvSpPr>
          <p:nvPr>
            <p:ph type="body" idx="1"/>
            <p:custDataLst>
              <p:tags r:id="rId3"/>
            </p:custDataLst>
          </p:nvPr>
        </p:nvSpPr>
        <p:spPr>
          <a:xfrm>
            <a:off x="0" y="1284349"/>
            <a:ext cx="5652120" cy="4114800"/>
          </a:xfrm>
        </p:spPr>
        <p:txBody>
          <a:bodyPr/>
          <a:lstStyle/>
          <a:p>
            <a:r>
              <a:rPr lang="ca-ES" sz="2400" dirty="0"/>
              <a:t>Hutton and Lyell (geologists)</a:t>
            </a:r>
          </a:p>
          <a:p>
            <a:pPr lvl="1"/>
            <a:r>
              <a:rPr lang="fr-CA" sz="2000" dirty="0" err="1"/>
              <a:t>Geological</a:t>
            </a:r>
            <a:r>
              <a:rPr lang="fr-CA" sz="2000" dirty="0"/>
              <a:t> changes are the </a:t>
            </a:r>
            <a:r>
              <a:rPr lang="fr-CA" sz="2000" dirty="0" err="1"/>
              <a:t>result</a:t>
            </a:r>
            <a:r>
              <a:rPr lang="fr-CA" sz="2000" dirty="0"/>
              <a:t> of a slow, </a:t>
            </a:r>
            <a:r>
              <a:rPr lang="fr-CA" sz="2000" dirty="0" err="1"/>
              <a:t>gradual</a:t>
            </a:r>
            <a:r>
              <a:rPr lang="fr-CA" sz="2000" dirty="0"/>
              <a:t> and </a:t>
            </a:r>
            <a:r>
              <a:rPr lang="fr-CA" sz="2000" dirty="0" err="1"/>
              <a:t>continuous</a:t>
            </a:r>
            <a:r>
              <a:rPr lang="fr-CA" sz="2000" dirty="0"/>
              <a:t> </a:t>
            </a:r>
            <a:r>
              <a:rPr lang="fr-CA" sz="2000" dirty="0" err="1"/>
              <a:t>process</a:t>
            </a:r>
            <a:r>
              <a:rPr lang="fr-CA" sz="2000" dirty="0"/>
              <a:t>. </a:t>
            </a:r>
            <a:endParaRPr lang="en-CA" sz="2000" dirty="0"/>
          </a:p>
          <a:p>
            <a:pPr lvl="1"/>
            <a:r>
              <a:rPr lang="ca-ES" sz="2000" dirty="0"/>
              <a:t>Principle of </a:t>
            </a:r>
            <a:r>
              <a:rPr lang="ca-ES" sz="2000" u="sng" dirty="0">
                <a:solidFill>
                  <a:schemeClr val="tx2"/>
                </a:solidFill>
              </a:rPr>
              <a:t>_</a:t>
            </a:r>
            <a:r>
              <a:rPr lang="ca-ES" sz="2000" u="sng" dirty="0" err="1">
                <a:solidFill>
                  <a:schemeClr val="tx2"/>
                </a:solidFill>
              </a:rPr>
              <a:t>uniformity</a:t>
            </a:r>
            <a:r>
              <a:rPr lang="ca-ES" sz="2000" u="sng" dirty="0">
                <a:solidFill>
                  <a:schemeClr val="tx2"/>
                </a:solidFill>
              </a:rPr>
              <a:t> (</a:t>
            </a:r>
            <a:r>
              <a:rPr lang="ca-ES" sz="2000" u="sng" dirty="0" err="1">
                <a:solidFill>
                  <a:schemeClr val="tx2"/>
                </a:solidFill>
              </a:rPr>
              <a:t>uniformatarianism</a:t>
            </a:r>
            <a:r>
              <a:rPr lang="ca-ES" sz="2000" u="sng" dirty="0">
                <a:solidFill>
                  <a:schemeClr val="tx2"/>
                </a:solidFill>
              </a:rPr>
              <a:t>)</a:t>
            </a:r>
            <a:r>
              <a:rPr lang="ca-ES" sz="2000" dirty="0"/>
              <a:t>:The laws of nature are not affected by the passage of time.</a:t>
            </a:r>
          </a:p>
          <a:p>
            <a:pPr lvl="1"/>
            <a:r>
              <a:rPr lang="en-CA" sz="2000" i="1" dirty="0" err="1"/>
              <a:t>So,“the</a:t>
            </a:r>
            <a:r>
              <a:rPr lang="en-CA" sz="2000" i="1" dirty="0"/>
              <a:t> present is the key to the past”</a:t>
            </a:r>
            <a:endParaRPr lang="ca-ES" sz="2000" dirty="0"/>
          </a:p>
          <a:p>
            <a:pPr lvl="1"/>
            <a:r>
              <a:rPr lang="ca-ES" sz="2000" dirty="0"/>
              <a:t>Vision of the world: “</a:t>
            </a:r>
            <a:r>
              <a:rPr lang="en-CA" sz="2000" dirty="0"/>
              <a:t>with respect to human observation, this world has neither a beginning nor an end”. </a:t>
            </a:r>
          </a:p>
          <a:p>
            <a:pPr lvl="1"/>
            <a:r>
              <a:rPr lang="ca-ES" sz="2000" dirty="0"/>
              <a:t>Lyell is the first to establish geology as a scientific discipline.</a:t>
            </a:r>
          </a:p>
          <a:p>
            <a:pPr lvl="1"/>
            <a:endParaRPr lang="en-US" sz="2000" dirty="0"/>
          </a:p>
        </p:txBody>
      </p:sp>
      <p:pic>
        <p:nvPicPr>
          <p:cNvPr id="16388" name="Picture 5" descr="hutton"/>
          <p:cNvPicPr>
            <a:picLocks noChangeAspect="1" noChangeArrowheads="1"/>
          </p:cNvPicPr>
          <p:nvPr>
            <p:custDataLst>
              <p:tags r:id="rId4"/>
            </p:custDataLst>
          </p:nvPr>
        </p:nvPicPr>
        <p:blipFill>
          <a:blip r:embed="rId11">
            <a:extLst>
              <a:ext uri="{28A0092B-C50C-407E-A947-70E740481C1C}">
                <a14:useLocalDpi xmlns:a14="http://schemas.microsoft.com/office/drawing/2010/main"/>
              </a:ext>
            </a:extLst>
          </a:blip>
          <a:srcRect/>
          <a:stretch>
            <a:fillRect/>
          </a:stretch>
        </p:blipFill>
        <p:spPr bwMode="auto">
          <a:xfrm>
            <a:off x="6948488" y="1124744"/>
            <a:ext cx="2052637" cy="2663825"/>
          </a:xfrm>
          <a:prstGeom prst="rect">
            <a:avLst/>
          </a:prstGeom>
          <a:noFill/>
          <a:ln>
            <a:noFill/>
          </a:ln>
          <a:effectLst>
            <a:outerShdw dist="107763" dir="2700000" algn="ctr" rotWithShape="0">
              <a:srgbClr val="808080"/>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6" descr="IMG_0140"/>
          <p:cNvPicPr>
            <a:picLocks noChangeAspect="1" noChangeArrowheads="1"/>
          </p:cNvPicPr>
          <p:nvPr>
            <p:custDataLst>
              <p:tags r:id="rId5"/>
            </p:custDataLst>
          </p:nvPr>
        </p:nvPicPr>
        <p:blipFill>
          <a:blip r:embed="rId12" cstate="email">
            <a:extLst>
              <a:ext uri="{28A0092B-C50C-407E-A947-70E740481C1C}">
                <a14:useLocalDpi xmlns:a14="http://schemas.microsoft.com/office/drawing/2010/main"/>
              </a:ext>
            </a:extLst>
          </a:blip>
          <a:srcRect/>
          <a:stretch>
            <a:fillRect/>
          </a:stretch>
        </p:blipFill>
        <p:spPr bwMode="auto">
          <a:xfrm>
            <a:off x="5568511" y="2258373"/>
            <a:ext cx="2078029" cy="31170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custDataLst>
              <p:tags r:id="rId6"/>
            </p:custDataLst>
          </p:nvPr>
        </p:nvSpPr>
        <p:spPr>
          <a:xfrm>
            <a:off x="7825803" y="1144654"/>
            <a:ext cx="1175322" cy="461665"/>
          </a:xfrm>
          <a:prstGeom prst="rect">
            <a:avLst/>
          </a:prstGeom>
          <a:noFill/>
        </p:spPr>
        <p:txBody>
          <a:bodyPr wrap="none" rtlCol="0">
            <a:spAutoFit/>
          </a:bodyPr>
          <a:lstStyle/>
          <a:p>
            <a:r>
              <a:rPr lang="en-CA" dirty="0">
                <a:solidFill>
                  <a:schemeClr val="bg2"/>
                </a:solidFill>
              </a:rPr>
              <a:t>Hutton</a:t>
            </a:r>
          </a:p>
        </p:txBody>
      </p:sp>
      <p:sp>
        <p:nvSpPr>
          <p:cNvPr id="8" name="TextBox 7"/>
          <p:cNvSpPr txBox="1"/>
          <p:nvPr>
            <p:custDataLst>
              <p:tags r:id="rId7"/>
            </p:custDataLst>
          </p:nvPr>
        </p:nvSpPr>
        <p:spPr>
          <a:xfrm>
            <a:off x="7740352" y="5229200"/>
            <a:ext cx="873765" cy="461665"/>
          </a:xfrm>
          <a:prstGeom prst="rect">
            <a:avLst/>
          </a:prstGeom>
          <a:noFill/>
        </p:spPr>
        <p:txBody>
          <a:bodyPr wrap="none" rtlCol="0">
            <a:spAutoFit/>
          </a:bodyPr>
          <a:lstStyle/>
          <a:p>
            <a:r>
              <a:rPr lang="fr-CA" dirty="0">
                <a:solidFill>
                  <a:schemeClr val="bg2"/>
                </a:solidFill>
              </a:rPr>
              <a:t>Lyell</a:t>
            </a:r>
            <a:endParaRPr lang="en-CA" dirty="0">
              <a:solidFill>
                <a:schemeClr val="bg2"/>
              </a:solidFill>
            </a:endParaRPr>
          </a:p>
        </p:txBody>
      </p:sp>
    </p:spTree>
    <p:extLst>
      <p:ext uri="{BB962C8B-B14F-4D97-AF65-F5344CB8AC3E}">
        <p14:creationId xmlns:p14="http://schemas.microsoft.com/office/powerpoint/2010/main" val="41685347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custDataLst>
              <p:tags r:id="rId1"/>
            </p:custDataLst>
          </p:nvPr>
        </p:nvSpPr>
        <p:spPr>
          <a:xfrm>
            <a:off x="844550" y="1701800"/>
            <a:ext cx="8207375" cy="455613"/>
          </a:xfrm>
        </p:spPr>
        <p:txBody>
          <a:bodyPr/>
          <a:lstStyle/>
          <a:p>
            <a:pPr>
              <a:defRPr/>
            </a:pPr>
            <a:endParaRPr lang="en-CA"/>
          </a:p>
        </p:txBody>
      </p:sp>
      <p:grpSp>
        <p:nvGrpSpPr>
          <p:cNvPr id="13" name="Group 12"/>
          <p:cNvGrpSpPr/>
          <p:nvPr>
            <p:custDataLst>
              <p:tags r:id="rId2"/>
            </p:custDataLst>
          </p:nvPr>
        </p:nvGrpSpPr>
        <p:grpSpPr>
          <a:xfrm>
            <a:off x="0" y="0"/>
            <a:ext cx="9144000" cy="6858000"/>
            <a:chOff x="251520" y="404664"/>
            <a:chExt cx="9126762" cy="6084508"/>
          </a:xfrm>
          <a:effectLst>
            <a:outerShdw blurRad="63500" sx="102000" sy="102000" algn="ctr" rotWithShape="0">
              <a:prstClr val="black">
                <a:alpha val="40000"/>
              </a:prstClr>
            </a:outerShdw>
          </a:effectLst>
        </p:grpSpPr>
        <p:pic>
          <p:nvPicPr>
            <p:cNvPr id="4" name="Picture 3"/>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251520" y="404664"/>
              <a:ext cx="9126762" cy="6084508"/>
            </a:xfrm>
            <a:prstGeom prst="rect">
              <a:avLst/>
            </a:prstGeom>
            <a:ln>
              <a:solidFill>
                <a:schemeClr val="bg1">
                  <a:lumMod val="10000"/>
                </a:schemeClr>
              </a:solidFill>
            </a:ln>
          </p:spPr>
        </p:pic>
        <p:sp>
          <p:nvSpPr>
            <p:cNvPr id="6" name="TextBox 5"/>
            <p:cNvSpPr txBox="1"/>
            <p:nvPr/>
          </p:nvSpPr>
          <p:spPr>
            <a:xfrm>
              <a:off x="395536" y="980728"/>
              <a:ext cx="5275418" cy="409595"/>
            </a:xfrm>
            <a:prstGeom prst="rect">
              <a:avLst/>
            </a:prstGeom>
            <a:noFill/>
            <a:ln>
              <a:solidFill>
                <a:schemeClr val="bg1">
                  <a:lumMod val="10000"/>
                </a:schemeClr>
              </a:solidFill>
            </a:ln>
          </p:spPr>
          <p:txBody>
            <a:bodyPr wrap="square">
              <a:spAutoFit/>
            </a:bodyPr>
            <a:lstStyle/>
            <a:p>
              <a:pPr>
                <a:defRPr/>
              </a:pPr>
              <a:r>
                <a:rPr lang="en-CA" dirty="0">
                  <a:solidFill>
                    <a:schemeClr val="bg1"/>
                  </a:solidFill>
                </a:rPr>
                <a:t>Himalaya (</a:t>
              </a:r>
              <a:r>
                <a:rPr lang="en-CA" dirty="0" err="1">
                  <a:solidFill>
                    <a:schemeClr val="bg1"/>
                  </a:solidFill>
                </a:rPr>
                <a:t>Ladahk</a:t>
              </a:r>
              <a:r>
                <a:rPr lang="en-CA" dirty="0">
                  <a:solidFill>
                    <a:schemeClr val="bg1"/>
                  </a:solidFill>
                </a:rPr>
                <a:t> , India) : 5,000 m</a:t>
              </a:r>
            </a:p>
          </p:txBody>
        </p:sp>
      </p:grpSp>
      <p:grpSp>
        <p:nvGrpSpPr>
          <p:cNvPr id="14" name="Group 13"/>
          <p:cNvGrpSpPr>
            <a:grpSpLocks/>
          </p:cNvGrpSpPr>
          <p:nvPr>
            <p:custDataLst>
              <p:tags r:id="rId3"/>
            </p:custDataLst>
          </p:nvPr>
        </p:nvGrpSpPr>
        <p:grpSpPr bwMode="auto">
          <a:xfrm>
            <a:off x="-19050" y="6070"/>
            <a:ext cx="9163050" cy="6858000"/>
            <a:chOff x="72283" y="364789"/>
            <a:chExt cx="8928992" cy="5879976"/>
          </a:xfrm>
        </p:grpSpPr>
        <p:pic>
          <p:nvPicPr>
            <p:cNvPr id="5" name="Picture 4"/>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72283" y="364789"/>
              <a:ext cx="8928992" cy="5879976"/>
            </a:xfrm>
            <a:prstGeom prst="rect">
              <a:avLst/>
            </a:prstGeom>
            <a:ln>
              <a:solidFill>
                <a:schemeClr val="bg1">
                  <a:lumMod val="10000"/>
                </a:schemeClr>
              </a:solidFill>
            </a:ln>
            <a:effectLst>
              <a:outerShdw blurRad="63500" sx="102000" sy="102000" algn="ctr" rotWithShape="0">
                <a:prstClr val="black">
                  <a:alpha val="40000"/>
                </a:prstClr>
              </a:outerShdw>
            </a:effectLst>
          </p:spPr>
        </p:pic>
        <p:sp>
          <p:nvSpPr>
            <p:cNvPr id="7" name="TextBox 6"/>
            <p:cNvSpPr txBox="1"/>
            <p:nvPr/>
          </p:nvSpPr>
          <p:spPr>
            <a:xfrm>
              <a:off x="5949435" y="738023"/>
              <a:ext cx="2962117" cy="395827"/>
            </a:xfrm>
            <a:prstGeom prst="rect">
              <a:avLst/>
            </a:prstGeom>
            <a:noFill/>
            <a:ln>
              <a:solidFill>
                <a:schemeClr val="bg1">
                  <a:lumMod val="10000"/>
                </a:schemeClr>
              </a:solidFill>
            </a:ln>
          </p:spPr>
          <p:txBody>
            <a:bodyPr wrap="square">
              <a:spAutoFit/>
            </a:bodyPr>
            <a:lstStyle/>
            <a:p>
              <a:pPr>
                <a:defRPr/>
              </a:pPr>
              <a:r>
                <a:rPr lang="fr-CA" dirty="0" err="1">
                  <a:solidFill>
                    <a:schemeClr val="bg1">
                      <a:lumMod val="10000"/>
                    </a:schemeClr>
                  </a:solidFill>
                  <a:effectLst>
                    <a:outerShdw blurRad="38100" dist="38100" dir="2700000" algn="tl">
                      <a:srgbClr val="000000">
                        <a:alpha val="43137"/>
                      </a:srgbClr>
                    </a:outerShdw>
                  </a:effectLst>
                </a:rPr>
                <a:t>Hoodoo</a:t>
              </a:r>
              <a:r>
                <a:rPr lang="fr-CA" dirty="0">
                  <a:solidFill>
                    <a:schemeClr val="bg1">
                      <a:lumMod val="10000"/>
                    </a:schemeClr>
                  </a:solidFill>
                  <a:effectLst>
                    <a:outerShdw blurRad="38100" dist="38100" dir="2700000" algn="tl">
                      <a:srgbClr val="000000">
                        <a:alpha val="43137"/>
                      </a:srgbClr>
                    </a:outerShdw>
                  </a:effectLst>
                </a:rPr>
                <a:t> (</a:t>
              </a:r>
              <a:r>
                <a:rPr lang="fr-CA" dirty="0" err="1">
                  <a:solidFill>
                    <a:schemeClr val="bg1">
                      <a:lumMod val="10000"/>
                    </a:schemeClr>
                  </a:solidFill>
                  <a:effectLst>
                    <a:outerShdw blurRad="38100" dist="38100" dir="2700000" algn="tl">
                      <a:srgbClr val="000000">
                        <a:alpha val="43137"/>
                      </a:srgbClr>
                    </a:outerShdw>
                  </a:effectLst>
                </a:rPr>
                <a:t>tent</a:t>
              </a:r>
              <a:r>
                <a:rPr lang="fr-CA" dirty="0">
                  <a:solidFill>
                    <a:schemeClr val="bg1">
                      <a:lumMod val="10000"/>
                    </a:schemeClr>
                  </a:solidFill>
                  <a:effectLst>
                    <a:outerShdw blurRad="38100" dist="38100" dir="2700000" algn="tl">
                      <a:srgbClr val="000000">
                        <a:alpha val="43137"/>
                      </a:srgbClr>
                    </a:outerShdw>
                  </a:effectLst>
                </a:rPr>
                <a:t> rock)</a:t>
              </a:r>
              <a:endParaRPr lang="en-CA" dirty="0">
                <a:solidFill>
                  <a:schemeClr val="bg1">
                    <a:lumMod val="10000"/>
                  </a:schemeClr>
                </a:solidFill>
                <a:effectLst>
                  <a:outerShdw blurRad="38100" dist="38100" dir="2700000" algn="tl">
                    <a:srgbClr val="000000">
                      <a:alpha val="43137"/>
                    </a:srgbClr>
                  </a:outerShdw>
                </a:effectLst>
              </a:endParaRPr>
            </a:p>
          </p:txBody>
        </p:sp>
        <p:cxnSp>
          <p:nvCxnSpPr>
            <p:cNvPr id="37895" name="Straight Arrow Connector 8"/>
            <p:cNvCxnSpPr>
              <a:cxnSpLocks noChangeShapeType="1"/>
            </p:cNvCxnSpPr>
            <p:nvPr/>
          </p:nvCxnSpPr>
          <p:spPr bwMode="auto">
            <a:xfrm flipH="1">
              <a:off x="5417472" y="1114197"/>
              <a:ext cx="1935335" cy="1829206"/>
            </a:xfrm>
            <a:prstGeom prst="straightConnector1">
              <a:avLst/>
            </a:prstGeom>
            <a:noFill/>
            <a:ln w="57150" algn="ctr">
              <a:solidFill>
                <a:schemeClr val="bg2"/>
              </a:solidFill>
              <a:round/>
              <a:headEnd type="triangle" w="med" len="med"/>
              <a:tailEnd type="triangle" w="med" len="med"/>
            </a:ln>
            <a:effectLst>
              <a:outerShdw dist="17961" dir="13500000" algn="ctr" rotWithShape="0">
                <a:srgbClr val="FCFEB9"/>
              </a:outerShdw>
            </a:effectLst>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225305036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circle(in)">
                                      <p:cBhvr>
                                        <p:cTn id="7"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custDataLst>
              <p:tags r:id="rId1"/>
            </p:custDataLst>
          </p:nvPr>
        </p:nvPicPr>
        <p:blipFill>
          <a:blip r:embed="rId7" cstate="email">
            <a:extLst>
              <a:ext uri="{28A0092B-C50C-407E-A947-70E740481C1C}">
                <a14:useLocalDpi xmlns:a14="http://schemas.microsoft.com/office/drawing/2010/main"/>
              </a:ext>
            </a:extLst>
          </a:blip>
          <a:stretch>
            <a:fillRect/>
          </a:stretch>
        </p:blipFill>
        <p:spPr>
          <a:xfrm>
            <a:off x="179512" y="188640"/>
            <a:ext cx="8734380" cy="5822920"/>
          </a:xfrm>
          <a:prstGeom prst="rect">
            <a:avLst/>
          </a:prstGeom>
        </p:spPr>
      </p:pic>
      <p:sp>
        <p:nvSpPr>
          <p:cNvPr id="7" name="TextBox 6"/>
          <p:cNvSpPr txBox="1"/>
          <p:nvPr>
            <p:custDataLst>
              <p:tags r:id="rId2"/>
            </p:custDataLst>
          </p:nvPr>
        </p:nvSpPr>
        <p:spPr>
          <a:xfrm>
            <a:off x="318237" y="269495"/>
            <a:ext cx="1965603" cy="461665"/>
          </a:xfrm>
          <a:prstGeom prst="rect">
            <a:avLst/>
          </a:prstGeom>
          <a:noFill/>
        </p:spPr>
        <p:txBody>
          <a:bodyPr wrap="none" rtlCol="0">
            <a:spAutoFit/>
          </a:bodyPr>
          <a:lstStyle/>
          <a:p>
            <a:r>
              <a:rPr lang="fr-CA" dirty="0"/>
              <a:t>Madagascar</a:t>
            </a:r>
            <a:endParaRPr lang="en-CA" dirty="0"/>
          </a:p>
        </p:txBody>
      </p:sp>
      <p:grpSp>
        <p:nvGrpSpPr>
          <p:cNvPr id="8" name="Group 7"/>
          <p:cNvGrpSpPr/>
          <p:nvPr>
            <p:custDataLst>
              <p:tags r:id="rId3"/>
            </p:custDataLst>
          </p:nvPr>
        </p:nvGrpSpPr>
        <p:grpSpPr>
          <a:xfrm>
            <a:off x="123619" y="188640"/>
            <a:ext cx="8820472" cy="5880315"/>
            <a:chOff x="123619" y="269495"/>
            <a:chExt cx="8820472" cy="5880315"/>
          </a:xfrm>
        </p:grpSpPr>
        <p:pic>
          <p:nvPicPr>
            <p:cNvPr id="3" name="Picture 2"/>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123619" y="269495"/>
              <a:ext cx="8820472" cy="5880315"/>
            </a:xfrm>
            <a:prstGeom prst="rect">
              <a:avLst/>
            </a:prstGeom>
          </p:spPr>
        </p:pic>
        <p:sp>
          <p:nvSpPr>
            <p:cNvPr id="6" name="TextBox 5"/>
            <p:cNvSpPr txBox="1"/>
            <p:nvPr/>
          </p:nvSpPr>
          <p:spPr>
            <a:xfrm>
              <a:off x="5436096" y="1196752"/>
              <a:ext cx="1309974" cy="461665"/>
            </a:xfrm>
            <a:prstGeom prst="rect">
              <a:avLst/>
            </a:prstGeom>
            <a:noFill/>
          </p:spPr>
          <p:txBody>
            <a:bodyPr wrap="none" rtlCol="0">
              <a:spAutoFit/>
            </a:bodyPr>
            <a:lstStyle/>
            <a:p>
              <a:r>
                <a:rPr lang="fr-CA" dirty="0" err="1">
                  <a:solidFill>
                    <a:schemeClr val="bg1"/>
                  </a:solidFill>
                </a:rPr>
                <a:t>hoodoo</a:t>
              </a:r>
              <a:endParaRPr lang="en-CA" dirty="0">
                <a:solidFill>
                  <a:schemeClr val="bg1"/>
                </a:solidFill>
              </a:endParaRPr>
            </a:p>
          </p:txBody>
        </p:sp>
      </p:grpSp>
      <p:cxnSp>
        <p:nvCxnSpPr>
          <p:cNvPr id="5" name="Straight Arrow Connector 4"/>
          <p:cNvCxnSpPr/>
          <p:nvPr>
            <p:custDataLst>
              <p:tags r:id="rId4"/>
            </p:custDataLst>
          </p:nvPr>
        </p:nvCxnSpPr>
        <p:spPr bwMode="auto">
          <a:xfrm flipV="1">
            <a:off x="5940152" y="1776933"/>
            <a:ext cx="576064" cy="648072"/>
          </a:xfrm>
          <a:prstGeom prst="straightConnector1">
            <a:avLst/>
          </a:prstGeom>
          <a:noFill/>
          <a:ln w="12700" cap="flat" cmpd="sng" algn="ctr">
            <a:solidFill>
              <a:schemeClr val="bg1"/>
            </a:solidFill>
            <a:prstDash val="solid"/>
            <a:round/>
            <a:headEnd type="none" w="med" len="med"/>
            <a:tailEnd type="triangle" w="med" len="med"/>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Lst>
        </p:spPr>
      </p:cxnSp>
    </p:spTree>
    <p:extLst>
      <p:ext uri="{BB962C8B-B14F-4D97-AF65-F5344CB8AC3E}">
        <p14:creationId xmlns:p14="http://schemas.microsoft.com/office/powerpoint/2010/main" val="13558015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NUM" val="1"/>
</p:tagLst>
</file>

<file path=ppt/tags/tag2.xml><?xml version="1.0" encoding="utf-8"?>
<p:tagLst xmlns:a="http://schemas.openxmlformats.org/drawingml/2006/main" xmlns:r="http://schemas.openxmlformats.org/officeDocument/2006/relationships" xmlns:p="http://schemas.openxmlformats.org/presentationml/2006/main">
  <p:tag name="NUM" val="2"/>
</p:tagLst>
</file>

<file path=ppt/tags/tag3.xml><?xml version="1.0" encoding="utf-8"?>
<p:tagLst xmlns:a="http://schemas.openxmlformats.org/drawingml/2006/main" xmlns:r="http://schemas.openxmlformats.org/officeDocument/2006/relationships" xmlns:p="http://schemas.openxmlformats.org/presentationml/2006/main">
  <p:tag name="NUM" val="3"/>
</p:tagLst>
</file>

<file path=ppt/tags/tag4.xml><?xml version="1.0" encoding="utf-8"?>
<p:tagLst xmlns:a="http://schemas.openxmlformats.org/drawingml/2006/main" xmlns:r="http://schemas.openxmlformats.org/officeDocument/2006/relationships" xmlns:p="http://schemas.openxmlformats.org/presentationml/2006/main">
  <p:tag name="NUM" val="4"/>
</p:tagLst>
</file>

<file path=ppt/tags/tag5.xml><?xml version="1.0" encoding="utf-8"?>
<p:tagLst xmlns:a="http://schemas.openxmlformats.org/drawingml/2006/main" xmlns:r="http://schemas.openxmlformats.org/officeDocument/2006/relationships" xmlns:p="http://schemas.openxmlformats.org/presentationml/2006/main">
  <p:tag name="NUM" val="1"/>
</p:tagLst>
</file>

<file path=ppt/tags/tag6.xml><?xml version="1.0" encoding="utf-8"?>
<p:tagLst xmlns:a="http://schemas.openxmlformats.org/drawingml/2006/main" xmlns:r="http://schemas.openxmlformats.org/officeDocument/2006/relationships" xmlns:p="http://schemas.openxmlformats.org/presentationml/2006/main">
  <p:tag name="NUM" val="2"/>
</p:tagLst>
</file>

<file path=ppt/tags/tag7.xml><?xml version="1.0" encoding="utf-8"?>
<p:tagLst xmlns:a="http://schemas.openxmlformats.org/drawingml/2006/main" xmlns:r="http://schemas.openxmlformats.org/officeDocument/2006/relationships" xmlns:p="http://schemas.openxmlformats.org/presentationml/2006/main">
  <p:tag name="NUM" val="3"/>
</p:tagLst>
</file>

<file path=ppt/tags/tag8.xml><?xml version="1.0" encoding="utf-8"?>
<p:tagLst xmlns:a="http://schemas.openxmlformats.org/drawingml/2006/main" xmlns:r="http://schemas.openxmlformats.org/officeDocument/2006/relationships" xmlns:p="http://schemas.openxmlformats.org/presentationml/2006/main">
  <p:tag name="NUM" val="4"/>
</p:tagLst>
</file>

<file path=ppt/tags/tag9.xml><?xml version="1.0" encoding="utf-8"?>
<p:tagLst xmlns:a="http://schemas.openxmlformats.org/drawingml/2006/main" xmlns:r="http://schemas.openxmlformats.org/officeDocument/2006/relationships" xmlns:p="http://schemas.openxmlformats.org/presentationml/2006/main">
  <p:tag name="NUM" val="1"/>
</p:tagLst>
</file>

<file path=ppt/tags/tag10.xml><?xml version="1.0" encoding="utf-8"?>
<p:tagLst xmlns:a="http://schemas.openxmlformats.org/drawingml/2006/main" xmlns:r="http://schemas.openxmlformats.org/officeDocument/2006/relationships" xmlns:p="http://schemas.openxmlformats.org/presentationml/2006/main">
  <p:tag name="NUM" val="2"/>
</p:tagLst>
</file>

<file path=ppt/tags/tag11.xml><?xml version="1.0" encoding="utf-8"?>
<p:tagLst xmlns:a="http://schemas.openxmlformats.org/drawingml/2006/main" xmlns:r="http://schemas.openxmlformats.org/officeDocument/2006/relationships" xmlns:p="http://schemas.openxmlformats.org/presentationml/2006/main">
  <p:tag name="NUM" val="3"/>
</p:tagLst>
</file>

<file path=ppt/tags/tag12.xml><?xml version="1.0" encoding="utf-8"?>
<p:tagLst xmlns:a="http://schemas.openxmlformats.org/drawingml/2006/main" xmlns:r="http://schemas.openxmlformats.org/officeDocument/2006/relationships" xmlns:p="http://schemas.openxmlformats.org/presentationml/2006/main">
  <p:tag name="NUM" val="1"/>
</p:tagLst>
</file>

<file path=ppt/tags/tag13.xml><?xml version="1.0" encoding="utf-8"?>
<p:tagLst xmlns:a="http://schemas.openxmlformats.org/drawingml/2006/main" xmlns:r="http://schemas.openxmlformats.org/officeDocument/2006/relationships" xmlns:p="http://schemas.openxmlformats.org/presentationml/2006/main">
  <p:tag name="NUM" val="2"/>
</p:tagLst>
</file>

<file path=ppt/tags/tag14.xml><?xml version="1.0" encoding="utf-8"?>
<p:tagLst xmlns:a="http://schemas.openxmlformats.org/drawingml/2006/main" xmlns:r="http://schemas.openxmlformats.org/officeDocument/2006/relationships" xmlns:p="http://schemas.openxmlformats.org/presentationml/2006/main">
  <p:tag name="NUM" val="3"/>
</p:tagLst>
</file>

<file path=ppt/tags/tag15.xml><?xml version="1.0" encoding="utf-8"?>
<p:tagLst xmlns:a="http://schemas.openxmlformats.org/drawingml/2006/main" xmlns:r="http://schemas.openxmlformats.org/officeDocument/2006/relationships" xmlns:p="http://schemas.openxmlformats.org/presentationml/2006/main">
  <p:tag name="NUM" val="1"/>
</p:tagLst>
</file>

<file path=ppt/tags/tag16.xml><?xml version="1.0" encoding="utf-8"?>
<p:tagLst xmlns:a="http://schemas.openxmlformats.org/drawingml/2006/main" xmlns:r="http://schemas.openxmlformats.org/officeDocument/2006/relationships" xmlns:p="http://schemas.openxmlformats.org/presentationml/2006/main">
  <p:tag name="NUM" val="2"/>
</p:tagLst>
</file>

<file path=ppt/tags/tag17.xml><?xml version="1.0" encoding="utf-8"?>
<p:tagLst xmlns:a="http://schemas.openxmlformats.org/drawingml/2006/main" xmlns:r="http://schemas.openxmlformats.org/officeDocument/2006/relationships" xmlns:p="http://schemas.openxmlformats.org/presentationml/2006/main">
  <p:tag name="NUM" val="1"/>
</p:tagLst>
</file>

<file path=ppt/tags/tag18.xml><?xml version="1.0" encoding="utf-8"?>
<p:tagLst xmlns:a="http://schemas.openxmlformats.org/drawingml/2006/main" xmlns:r="http://schemas.openxmlformats.org/officeDocument/2006/relationships" xmlns:p="http://schemas.openxmlformats.org/presentationml/2006/main">
  <p:tag name="NUM" val="2"/>
</p:tagLst>
</file>

<file path=ppt/tags/tag19.xml><?xml version="1.0" encoding="utf-8"?>
<p:tagLst xmlns:a="http://schemas.openxmlformats.org/drawingml/2006/main" xmlns:r="http://schemas.openxmlformats.org/officeDocument/2006/relationships" xmlns:p="http://schemas.openxmlformats.org/presentationml/2006/main">
  <p:tag name="NUM" val="3"/>
</p:tagLst>
</file>

<file path=ppt/tags/tag20.xml><?xml version="1.0" encoding="utf-8"?>
<p:tagLst xmlns:a="http://schemas.openxmlformats.org/drawingml/2006/main" xmlns:r="http://schemas.openxmlformats.org/officeDocument/2006/relationships" xmlns:p="http://schemas.openxmlformats.org/presentationml/2006/main">
  <p:tag name="NUM" val="4"/>
</p:tagLst>
</file>

<file path=ppt/tags/tag21.xml><?xml version="1.0" encoding="utf-8"?>
<p:tagLst xmlns:a="http://schemas.openxmlformats.org/drawingml/2006/main" xmlns:r="http://schemas.openxmlformats.org/officeDocument/2006/relationships" xmlns:p="http://schemas.openxmlformats.org/presentationml/2006/main">
  <p:tag name="NUM" val="1"/>
</p:tagLst>
</file>

<file path=ppt/tags/tag22.xml><?xml version="1.0" encoding="utf-8"?>
<p:tagLst xmlns:a="http://schemas.openxmlformats.org/drawingml/2006/main" xmlns:r="http://schemas.openxmlformats.org/officeDocument/2006/relationships" xmlns:p="http://schemas.openxmlformats.org/presentationml/2006/main">
  <p:tag name="NUM" val="2"/>
</p:tagLst>
</file>

<file path=ppt/tags/tag23.xml><?xml version="1.0" encoding="utf-8"?>
<p:tagLst xmlns:a="http://schemas.openxmlformats.org/drawingml/2006/main" xmlns:r="http://schemas.openxmlformats.org/officeDocument/2006/relationships" xmlns:p="http://schemas.openxmlformats.org/presentationml/2006/main">
  <p:tag name="NUM" val="3"/>
</p:tagLst>
</file>

<file path=ppt/tags/tag24.xml><?xml version="1.0" encoding="utf-8"?>
<p:tagLst xmlns:a="http://schemas.openxmlformats.org/drawingml/2006/main" xmlns:r="http://schemas.openxmlformats.org/officeDocument/2006/relationships" xmlns:p="http://schemas.openxmlformats.org/presentationml/2006/main">
  <p:tag name="NUM" val="1"/>
</p:tagLst>
</file>

<file path=ppt/tags/tag25.xml><?xml version="1.0" encoding="utf-8"?>
<p:tagLst xmlns:a="http://schemas.openxmlformats.org/drawingml/2006/main" xmlns:r="http://schemas.openxmlformats.org/officeDocument/2006/relationships" xmlns:p="http://schemas.openxmlformats.org/presentationml/2006/main">
  <p:tag name="NUM" val="2"/>
</p:tagLst>
</file>

<file path=ppt/tags/tag26.xml><?xml version="1.0" encoding="utf-8"?>
<p:tagLst xmlns:a="http://schemas.openxmlformats.org/drawingml/2006/main" xmlns:r="http://schemas.openxmlformats.org/officeDocument/2006/relationships" xmlns:p="http://schemas.openxmlformats.org/presentationml/2006/main">
  <p:tag name="NUM" val="3"/>
</p:tagLst>
</file>

<file path=ppt/tags/tag27.xml><?xml version="1.0" encoding="utf-8"?>
<p:tagLst xmlns:a="http://schemas.openxmlformats.org/drawingml/2006/main" xmlns:r="http://schemas.openxmlformats.org/officeDocument/2006/relationships" xmlns:p="http://schemas.openxmlformats.org/presentationml/2006/main">
  <p:tag name="NUM" val="4"/>
</p:tagLst>
</file>

<file path=ppt/tags/tag28.xml><?xml version="1.0" encoding="utf-8"?>
<p:tagLst xmlns:a="http://schemas.openxmlformats.org/drawingml/2006/main" xmlns:r="http://schemas.openxmlformats.org/officeDocument/2006/relationships" xmlns:p="http://schemas.openxmlformats.org/presentationml/2006/main">
  <p:tag name="NUM" val="5"/>
</p:tagLst>
</file>

<file path=ppt/tags/tag29.xml><?xml version="1.0" encoding="utf-8"?>
<p:tagLst xmlns:a="http://schemas.openxmlformats.org/drawingml/2006/main" xmlns:r="http://schemas.openxmlformats.org/officeDocument/2006/relationships" xmlns:p="http://schemas.openxmlformats.org/presentationml/2006/main">
  <p:tag name="NUM" val="1"/>
</p:tagLst>
</file>

<file path=ppt/tags/tag30.xml><?xml version="1.0" encoding="utf-8"?>
<p:tagLst xmlns:a="http://schemas.openxmlformats.org/drawingml/2006/main" xmlns:r="http://schemas.openxmlformats.org/officeDocument/2006/relationships" xmlns:p="http://schemas.openxmlformats.org/presentationml/2006/main">
  <p:tag name="NUM" val="2"/>
</p:tagLst>
</file>

<file path=ppt/tags/tag31.xml><?xml version="1.0" encoding="utf-8"?>
<p:tagLst xmlns:a="http://schemas.openxmlformats.org/drawingml/2006/main" xmlns:r="http://schemas.openxmlformats.org/officeDocument/2006/relationships" xmlns:p="http://schemas.openxmlformats.org/presentationml/2006/main">
  <p:tag name="NUM" val="3"/>
</p:tagLst>
</file>

<file path=ppt/tags/tag32.xml><?xml version="1.0" encoding="utf-8"?>
<p:tagLst xmlns:a="http://schemas.openxmlformats.org/drawingml/2006/main" xmlns:r="http://schemas.openxmlformats.org/officeDocument/2006/relationships" xmlns:p="http://schemas.openxmlformats.org/presentationml/2006/main">
  <p:tag name="NUM" val="4"/>
</p:tagLst>
</file>

<file path=ppt/tags/tag33.xml><?xml version="1.0" encoding="utf-8"?>
<p:tagLst xmlns:a="http://schemas.openxmlformats.org/drawingml/2006/main" xmlns:r="http://schemas.openxmlformats.org/officeDocument/2006/relationships" xmlns:p="http://schemas.openxmlformats.org/presentationml/2006/main">
  <p:tag name="NUM" val="5"/>
</p:tagLst>
</file>

<file path=ppt/tags/tag34.xml><?xml version="1.0" encoding="utf-8"?>
<p:tagLst xmlns:a="http://schemas.openxmlformats.org/drawingml/2006/main" xmlns:r="http://schemas.openxmlformats.org/officeDocument/2006/relationships" xmlns:p="http://schemas.openxmlformats.org/presentationml/2006/main">
  <p:tag name="NUM" val="6"/>
</p:tagLst>
</file>

<file path=ppt/tags/tag35.xml><?xml version="1.0" encoding="utf-8"?>
<p:tagLst xmlns:a="http://schemas.openxmlformats.org/drawingml/2006/main" xmlns:r="http://schemas.openxmlformats.org/officeDocument/2006/relationships" xmlns:p="http://schemas.openxmlformats.org/presentationml/2006/main">
  <p:tag name="NUM" val="7"/>
</p:tagLst>
</file>

<file path=ppt/tags/tag36.xml><?xml version="1.0" encoding="utf-8"?>
<p:tagLst xmlns:a="http://schemas.openxmlformats.org/drawingml/2006/main" xmlns:r="http://schemas.openxmlformats.org/officeDocument/2006/relationships" xmlns:p="http://schemas.openxmlformats.org/presentationml/2006/main">
  <p:tag name="NUM" val="8"/>
</p:tagLst>
</file>

<file path=ppt/tags/tag37.xml><?xml version="1.0" encoding="utf-8"?>
<p:tagLst xmlns:a="http://schemas.openxmlformats.org/drawingml/2006/main" xmlns:r="http://schemas.openxmlformats.org/officeDocument/2006/relationships" xmlns:p="http://schemas.openxmlformats.org/presentationml/2006/main">
  <p:tag name="NUM" val="1"/>
</p:tagLst>
</file>

<file path=ppt/tags/tag38.xml><?xml version="1.0" encoding="utf-8"?>
<p:tagLst xmlns:a="http://schemas.openxmlformats.org/drawingml/2006/main" xmlns:r="http://schemas.openxmlformats.org/officeDocument/2006/relationships" xmlns:p="http://schemas.openxmlformats.org/presentationml/2006/main">
  <p:tag name="NUM" val="1"/>
</p:tagLst>
</file>

<file path=ppt/tags/tag39.xml><?xml version="1.0" encoding="utf-8"?>
<p:tagLst xmlns:a="http://schemas.openxmlformats.org/drawingml/2006/main" xmlns:r="http://schemas.openxmlformats.org/officeDocument/2006/relationships" xmlns:p="http://schemas.openxmlformats.org/presentationml/2006/main">
  <p:tag name="NUM" val="7"/>
</p:tagLst>
</file>

<file path=ppt/tags/tag40.xml><?xml version="1.0" encoding="utf-8"?>
<p:tagLst xmlns:a="http://schemas.openxmlformats.org/drawingml/2006/main" xmlns:r="http://schemas.openxmlformats.org/officeDocument/2006/relationships" xmlns:p="http://schemas.openxmlformats.org/presentationml/2006/main">
  <p:tag name="NUM" val="8"/>
</p:tagLst>
</file>

<file path=ppt/tags/tag41.xml><?xml version="1.0" encoding="utf-8"?>
<p:tagLst xmlns:a="http://schemas.openxmlformats.org/drawingml/2006/main" xmlns:r="http://schemas.openxmlformats.org/officeDocument/2006/relationships" xmlns:p="http://schemas.openxmlformats.org/presentationml/2006/main">
  <p:tag name="NUM" val="12"/>
</p:tagLst>
</file>

<file path=ppt/tags/tag42.xml><?xml version="1.0" encoding="utf-8"?>
<p:tagLst xmlns:a="http://schemas.openxmlformats.org/drawingml/2006/main" xmlns:r="http://schemas.openxmlformats.org/officeDocument/2006/relationships" xmlns:p="http://schemas.openxmlformats.org/presentationml/2006/main">
  <p:tag name="NUM" val="13"/>
</p:tagLst>
</file>

<file path=ppt/tags/tag43.xml><?xml version="1.0" encoding="utf-8"?>
<p:tagLst xmlns:a="http://schemas.openxmlformats.org/drawingml/2006/main" xmlns:r="http://schemas.openxmlformats.org/officeDocument/2006/relationships" xmlns:p="http://schemas.openxmlformats.org/presentationml/2006/main">
  <p:tag name="NUM" val="14"/>
</p:tagLst>
</file>

<file path=ppt/tags/tag44.xml><?xml version="1.0" encoding="utf-8"?>
<p:tagLst xmlns:a="http://schemas.openxmlformats.org/drawingml/2006/main" xmlns:r="http://schemas.openxmlformats.org/officeDocument/2006/relationships" xmlns:p="http://schemas.openxmlformats.org/presentationml/2006/main">
  <p:tag name="NUM" val="1"/>
</p:tagLst>
</file>

<file path=ppt/tags/tag45.xml><?xml version="1.0" encoding="utf-8"?>
<p:tagLst xmlns:a="http://schemas.openxmlformats.org/drawingml/2006/main" xmlns:r="http://schemas.openxmlformats.org/officeDocument/2006/relationships" xmlns:p="http://schemas.openxmlformats.org/presentationml/2006/main">
  <p:tag name="NUM" val="1"/>
</p:tagLst>
</file>

<file path=ppt/tags/tag46.xml><?xml version="1.0" encoding="utf-8"?>
<p:tagLst xmlns:a="http://schemas.openxmlformats.org/drawingml/2006/main" xmlns:r="http://schemas.openxmlformats.org/officeDocument/2006/relationships" xmlns:p="http://schemas.openxmlformats.org/presentationml/2006/main">
  <p:tag name="NUM" val="2"/>
</p:tagLst>
</file>

<file path=ppt/tags/tag47.xml><?xml version="1.0" encoding="utf-8"?>
<p:tagLst xmlns:a="http://schemas.openxmlformats.org/drawingml/2006/main" xmlns:r="http://schemas.openxmlformats.org/officeDocument/2006/relationships" xmlns:p="http://schemas.openxmlformats.org/presentationml/2006/main">
  <p:tag name="NUM" val="3"/>
</p:tagLst>
</file>

<file path=ppt/tags/tag48.xml><?xml version="1.0" encoding="utf-8"?>
<p:tagLst xmlns:a="http://schemas.openxmlformats.org/drawingml/2006/main" xmlns:r="http://schemas.openxmlformats.org/officeDocument/2006/relationships" xmlns:p="http://schemas.openxmlformats.org/presentationml/2006/main">
  <p:tag name="NUM" val="4"/>
</p:tagLst>
</file>

<file path=ppt/tags/tag49.xml><?xml version="1.0" encoding="utf-8"?>
<p:tagLst xmlns:a="http://schemas.openxmlformats.org/drawingml/2006/main" xmlns:r="http://schemas.openxmlformats.org/officeDocument/2006/relationships" xmlns:p="http://schemas.openxmlformats.org/presentationml/2006/main">
  <p:tag name="NUM" val="5"/>
</p:tagLst>
</file>

<file path=ppt/tags/tag50.xml><?xml version="1.0" encoding="utf-8"?>
<p:tagLst xmlns:a="http://schemas.openxmlformats.org/drawingml/2006/main" xmlns:r="http://schemas.openxmlformats.org/officeDocument/2006/relationships" xmlns:p="http://schemas.openxmlformats.org/presentationml/2006/main">
  <p:tag name="NUM" val="6"/>
</p:tagLst>
</file>

<file path=ppt/tags/tag51.xml><?xml version="1.0" encoding="utf-8"?>
<p:tagLst xmlns:a="http://schemas.openxmlformats.org/drawingml/2006/main" xmlns:r="http://schemas.openxmlformats.org/officeDocument/2006/relationships" xmlns:p="http://schemas.openxmlformats.org/presentationml/2006/main">
  <p:tag name="NUM" val="7"/>
</p:tagLst>
</file>

<file path=ppt/tags/tag52.xml><?xml version="1.0" encoding="utf-8"?>
<p:tagLst xmlns:a="http://schemas.openxmlformats.org/drawingml/2006/main" xmlns:r="http://schemas.openxmlformats.org/officeDocument/2006/relationships" xmlns:p="http://schemas.openxmlformats.org/presentationml/2006/main">
  <p:tag name="NUM" val="8"/>
</p:tagLst>
</file>

<file path=ppt/tags/tag53.xml><?xml version="1.0" encoding="utf-8"?>
<p:tagLst xmlns:a="http://schemas.openxmlformats.org/drawingml/2006/main" xmlns:r="http://schemas.openxmlformats.org/officeDocument/2006/relationships" xmlns:p="http://schemas.openxmlformats.org/presentationml/2006/main">
  <p:tag name="NUM" val="9"/>
</p:tagLst>
</file>

<file path=ppt/tags/tag54.xml><?xml version="1.0" encoding="utf-8"?>
<p:tagLst xmlns:a="http://schemas.openxmlformats.org/drawingml/2006/main" xmlns:r="http://schemas.openxmlformats.org/officeDocument/2006/relationships" xmlns:p="http://schemas.openxmlformats.org/presentationml/2006/main">
  <p:tag name="NUM" val="10"/>
</p:tagLst>
</file>

<file path=ppt/tags/tag55.xml><?xml version="1.0" encoding="utf-8"?>
<p:tagLst xmlns:a="http://schemas.openxmlformats.org/drawingml/2006/main" xmlns:r="http://schemas.openxmlformats.org/officeDocument/2006/relationships" xmlns:p="http://schemas.openxmlformats.org/presentationml/2006/main">
  <p:tag name="NUM" val="1"/>
</p:tagLst>
</file>

<file path=ppt/tags/tag56.xml><?xml version="1.0" encoding="utf-8"?>
<p:tagLst xmlns:a="http://schemas.openxmlformats.org/drawingml/2006/main" xmlns:r="http://schemas.openxmlformats.org/officeDocument/2006/relationships" xmlns:p="http://schemas.openxmlformats.org/presentationml/2006/main">
  <p:tag name="NUM" val="2"/>
</p:tagLst>
</file>

<file path=ppt/tags/tag57.xml><?xml version="1.0" encoding="utf-8"?>
<p:tagLst xmlns:a="http://schemas.openxmlformats.org/drawingml/2006/main" xmlns:r="http://schemas.openxmlformats.org/officeDocument/2006/relationships" xmlns:p="http://schemas.openxmlformats.org/presentationml/2006/main">
  <p:tag name="NUM" val="3"/>
</p:tagLst>
</file>

<file path=ppt/tags/tag58.xml><?xml version="1.0" encoding="utf-8"?>
<p:tagLst xmlns:a="http://schemas.openxmlformats.org/drawingml/2006/main" xmlns:r="http://schemas.openxmlformats.org/officeDocument/2006/relationships" xmlns:p="http://schemas.openxmlformats.org/presentationml/2006/main">
  <p:tag name="NUM" val="4"/>
</p:tagLst>
</file>

<file path=ppt/tags/tag59.xml><?xml version="1.0" encoding="utf-8"?>
<p:tagLst xmlns:a="http://schemas.openxmlformats.org/drawingml/2006/main" xmlns:r="http://schemas.openxmlformats.org/officeDocument/2006/relationships" xmlns:p="http://schemas.openxmlformats.org/presentationml/2006/main">
  <p:tag name="NUM" val="5"/>
</p:tagLst>
</file>

<file path=ppt/tags/tag60.xml><?xml version="1.0" encoding="utf-8"?>
<p:tagLst xmlns:a="http://schemas.openxmlformats.org/drawingml/2006/main" xmlns:r="http://schemas.openxmlformats.org/officeDocument/2006/relationships" xmlns:p="http://schemas.openxmlformats.org/presentationml/2006/main">
  <p:tag name="NUM" val="6"/>
</p:tagLst>
</file>

<file path=ppt/tags/tag61.xml><?xml version="1.0" encoding="utf-8"?>
<p:tagLst xmlns:a="http://schemas.openxmlformats.org/drawingml/2006/main" xmlns:r="http://schemas.openxmlformats.org/officeDocument/2006/relationships" xmlns:p="http://schemas.openxmlformats.org/presentationml/2006/main">
  <p:tag name="NUM" val="7"/>
</p:tagLst>
</file>

<file path=ppt/tags/tag62.xml><?xml version="1.0" encoding="utf-8"?>
<p:tagLst xmlns:a="http://schemas.openxmlformats.org/drawingml/2006/main" xmlns:r="http://schemas.openxmlformats.org/officeDocument/2006/relationships" xmlns:p="http://schemas.openxmlformats.org/presentationml/2006/main">
  <p:tag name="NUM" val="1"/>
</p:tagLst>
</file>

<file path=ppt/tags/tag63.xml><?xml version="1.0" encoding="utf-8"?>
<p:tagLst xmlns:a="http://schemas.openxmlformats.org/drawingml/2006/main" xmlns:r="http://schemas.openxmlformats.org/officeDocument/2006/relationships" xmlns:p="http://schemas.openxmlformats.org/presentationml/2006/main">
  <p:tag name="NUM" val="2"/>
</p:tagLst>
</file>

<file path=ppt/tags/tag64.xml><?xml version="1.0" encoding="utf-8"?>
<p:tagLst xmlns:a="http://schemas.openxmlformats.org/drawingml/2006/main" xmlns:r="http://schemas.openxmlformats.org/officeDocument/2006/relationships" xmlns:p="http://schemas.openxmlformats.org/presentationml/2006/main">
  <p:tag name="NUM" val="3"/>
</p:tagLst>
</file>

<file path=ppt/tags/tag65.xml><?xml version="1.0" encoding="utf-8"?>
<p:tagLst xmlns:a="http://schemas.openxmlformats.org/drawingml/2006/main" xmlns:r="http://schemas.openxmlformats.org/officeDocument/2006/relationships" xmlns:p="http://schemas.openxmlformats.org/presentationml/2006/main">
  <p:tag name="NUM" val="1"/>
</p:tagLst>
</file>

<file path=ppt/tags/tag66.xml><?xml version="1.0" encoding="utf-8"?>
<p:tagLst xmlns:a="http://schemas.openxmlformats.org/drawingml/2006/main" xmlns:r="http://schemas.openxmlformats.org/officeDocument/2006/relationships" xmlns:p="http://schemas.openxmlformats.org/presentationml/2006/main">
  <p:tag name="NUM" val="2"/>
</p:tagLst>
</file>

<file path=ppt/tags/tag67.xml><?xml version="1.0" encoding="utf-8"?>
<p:tagLst xmlns:a="http://schemas.openxmlformats.org/drawingml/2006/main" xmlns:r="http://schemas.openxmlformats.org/officeDocument/2006/relationships" xmlns:p="http://schemas.openxmlformats.org/presentationml/2006/main">
  <p:tag name="NUM" val="4"/>
</p:tagLst>
</file>

<file path=ppt/tags/tag68.xml><?xml version="1.0" encoding="utf-8"?>
<p:tagLst xmlns:a="http://schemas.openxmlformats.org/drawingml/2006/main" xmlns:r="http://schemas.openxmlformats.org/officeDocument/2006/relationships" xmlns:p="http://schemas.openxmlformats.org/presentationml/2006/main">
  <p:tag name="NUM" val="1"/>
</p:tagLst>
</file>

<file path=ppt/tags/tag69.xml><?xml version="1.0" encoding="utf-8"?>
<p:tagLst xmlns:a="http://schemas.openxmlformats.org/drawingml/2006/main" xmlns:r="http://schemas.openxmlformats.org/officeDocument/2006/relationships" xmlns:p="http://schemas.openxmlformats.org/presentationml/2006/main">
  <p:tag name="NUM" val="2"/>
</p:tagLst>
</file>

<file path=ppt/tags/tag70.xml><?xml version="1.0" encoding="utf-8"?>
<p:tagLst xmlns:a="http://schemas.openxmlformats.org/drawingml/2006/main" xmlns:r="http://schemas.openxmlformats.org/officeDocument/2006/relationships" xmlns:p="http://schemas.openxmlformats.org/presentationml/2006/main">
  <p:tag name="NUM" val="3"/>
</p:tagLst>
</file>

<file path=ppt/tags/tag71.xml><?xml version="1.0" encoding="utf-8"?>
<p:tagLst xmlns:a="http://schemas.openxmlformats.org/drawingml/2006/main" xmlns:r="http://schemas.openxmlformats.org/officeDocument/2006/relationships" xmlns:p="http://schemas.openxmlformats.org/presentationml/2006/main">
  <p:tag name="NUM" val="4"/>
</p:tagLst>
</file>

<file path=ppt/tags/tag72.xml><?xml version="1.0" encoding="utf-8"?>
<p:tagLst xmlns:a="http://schemas.openxmlformats.org/drawingml/2006/main" xmlns:r="http://schemas.openxmlformats.org/officeDocument/2006/relationships" xmlns:p="http://schemas.openxmlformats.org/presentationml/2006/main">
  <p:tag name="NUM" val="1"/>
</p:tagLst>
</file>

<file path=ppt/tags/tag73.xml><?xml version="1.0" encoding="utf-8"?>
<p:tagLst xmlns:a="http://schemas.openxmlformats.org/drawingml/2006/main" xmlns:r="http://schemas.openxmlformats.org/officeDocument/2006/relationships" xmlns:p="http://schemas.openxmlformats.org/presentationml/2006/main">
  <p:tag name="NUM" val="2"/>
</p:tagLst>
</file>

<file path=ppt/tags/tag74.xml><?xml version="1.0" encoding="utf-8"?>
<p:tagLst xmlns:a="http://schemas.openxmlformats.org/drawingml/2006/main" xmlns:r="http://schemas.openxmlformats.org/officeDocument/2006/relationships" xmlns:p="http://schemas.openxmlformats.org/presentationml/2006/main">
  <p:tag name="NUM" val="3"/>
</p:tagLst>
</file>

<file path=ppt/tags/tag75.xml><?xml version="1.0" encoding="utf-8"?>
<p:tagLst xmlns:a="http://schemas.openxmlformats.org/drawingml/2006/main" xmlns:r="http://schemas.openxmlformats.org/officeDocument/2006/relationships" xmlns:p="http://schemas.openxmlformats.org/presentationml/2006/main">
  <p:tag name="NUM" val="4"/>
</p:tagLst>
</file>

<file path=ppt/tags/tag76.xml><?xml version="1.0" encoding="utf-8"?>
<p:tagLst xmlns:a="http://schemas.openxmlformats.org/drawingml/2006/main" xmlns:r="http://schemas.openxmlformats.org/officeDocument/2006/relationships" xmlns:p="http://schemas.openxmlformats.org/presentationml/2006/main">
  <p:tag name="NUM" val="5"/>
</p:tagLst>
</file>

<file path=ppt/tags/tag77.xml><?xml version="1.0" encoding="utf-8"?>
<p:tagLst xmlns:a="http://schemas.openxmlformats.org/drawingml/2006/main" xmlns:r="http://schemas.openxmlformats.org/officeDocument/2006/relationships" xmlns:p="http://schemas.openxmlformats.org/presentationml/2006/main">
  <p:tag name="NUM" val="1"/>
</p:tagLst>
</file>

<file path=ppt/tags/tag78.xml><?xml version="1.0" encoding="utf-8"?>
<p:tagLst xmlns:a="http://schemas.openxmlformats.org/drawingml/2006/main" xmlns:r="http://schemas.openxmlformats.org/officeDocument/2006/relationships" xmlns:p="http://schemas.openxmlformats.org/presentationml/2006/main">
  <p:tag name="NUM" val="2"/>
</p:tagLst>
</file>

<file path=ppt/tags/tag79.xml><?xml version="1.0" encoding="utf-8"?>
<p:tagLst xmlns:a="http://schemas.openxmlformats.org/drawingml/2006/main" xmlns:r="http://schemas.openxmlformats.org/officeDocument/2006/relationships" xmlns:p="http://schemas.openxmlformats.org/presentationml/2006/main">
  <p:tag name="NUM" val="3"/>
</p:tagLst>
</file>

<file path=ppt/tags/tag80.xml><?xml version="1.0" encoding="utf-8"?>
<p:tagLst xmlns:a="http://schemas.openxmlformats.org/drawingml/2006/main" xmlns:r="http://schemas.openxmlformats.org/officeDocument/2006/relationships" xmlns:p="http://schemas.openxmlformats.org/presentationml/2006/main">
  <p:tag name="NUM" val="4"/>
</p:tagLst>
</file>

<file path=ppt/tags/tag81.xml><?xml version="1.0" encoding="utf-8"?>
<p:tagLst xmlns:a="http://schemas.openxmlformats.org/drawingml/2006/main" xmlns:r="http://schemas.openxmlformats.org/officeDocument/2006/relationships" xmlns:p="http://schemas.openxmlformats.org/presentationml/2006/main">
  <p:tag name="NUM" val="5"/>
</p:tagLst>
</file>

<file path=ppt/tags/tag82.xml><?xml version="1.0" encoding="utf-8"?>
<p:tagLst xmlns:a="http://schemas.openxmlformats.org/drawingml/2006/main" xmlns:r="http://schemas.openxmlformats.org/officeDocument/2006/relationships" xmlns:p="http://schemas.openxmlformats.org/presentationml/2006/main">
  <p:tag name="NUM" val="1"/>
</p:tagLst>
</file>

<file path=ppt/tags/tag83.xml><?xml version="1.0" encoding="utf-8"?>
<p:tagLst xmlns:a="http://schemas.openxmlformats.org/drawingml/2006/main" xmlns:r="http://schemas.openxmlformats.org/officeDocument/2006/relationships" xmlns:p="http://schemas.openxmlformats.org/presentationml/2006/main">
  <p:tag name="NUM" val="1"/>
</p:tagLst>
</file>

<file path=ppt/tags/tag84.xml><?xml version="1.0" encoding="utf-8"?>
<p:tagLst xmlns:a="http://schemas.openxmlformats.org/drawingml/2006/main" xmlns:r="http://schemas.openxmlformats.org/officeDocument/2006/relationships" xmlns:p="http://schemas.openxmlformats.org/presentationml/2006/main">
  <p:tag name="NUM" val="2"/>
</p:tagLst>
</file>

<file path=ppt/tags/tag85.xml><?xml version="1.0" encoding="utf-8"?>
<p:tagLst xmlns:a="http://schemas.openxmlformats.org/drawingml/2006/main" xmlns:r="http://schemas.openxmlformats.org/officeDocument/2006/relationships" xmlns:p="http://schemas.openxmlformats.org/presentationml/2006/main">
  <p:tag name="NUM" val="3"/>
</p:tagLst>
</file>

<file path=ppt/tags/tag86.xml><?xml version="1.0" encoding="utf-8"?>
<p:tagLst xmlns:a="http://schemas.openxmlformats.org/drawingml/2006/main" xmlns:r="http://schemas.openxmlformats.org/officeDocument/2006/relationships" xmlns:p="http://schemas.openxmlformats.org/presentationml/2006/main">
  <p:tag name="NUM" val="4"/>
</p:tagLst>
</file>

<file path=ppt/tags/tag87.xml><?xml version="1.0" encoding="utf-8"?>
<p:tagLst xmlns:a="http://schemas.openxmlformats.org/drawingml/2006/main" xmlns:r="http://schemas.openxmlformats.org/officeDocument/2006/relationships" xmlns:p="http://schemas.openxmlformats.org/presentationml/2006/main">
  <p:tag name="NUM" val="5"/>
</p:tagLst>
</file>

<file path=ppt/tags/tag88.xml><?xml version="1.0" encoding="utf-8"?>
<p:tagLst xmlns:a="http://schemas.openxmlformats.org/drawingml/2006/main" xmlns:r="http://schemas.openxmlformats.org/officeDocument/2006/relationships" xmlns:p="http://schemas.openxmlformats.org/presentationml/2006/main">
  <p:tag name="NUM" val="6"/>
</p:tagLst>
</file>

<file path=ppt/tags/tag89.xml><?xml version="1.0" encoding="utf-8"?>
<p:tagLst xmlns:a="http://schemas.openxmlformats.org/drawingml/2006/main" xmlns:r="http://schemas.openxmlformats.org/officeDocument/2006/relationships" xmlns:p="http://schemas.openxmlformats.org/presentationml/2006/main">
  <p:tag name="NUM" val="7"/>
</p:tagLst>
</file>

<file path=ppt/tags/tag90.xml><?xml version="1.0" encoding="utf-8"?>
<p:tagLst xmlns:a="http://schemas.openxmlformats.org/drawingml/2006/main" xmlns:r="http://schemas.openxmlformats.org/officeDocument/2006/relationships" xmlns:p="http://schemas.openxmlformats.org/presentationml/2006/main">
  <p:tag name="NUM" val="1"/>
</p:tagLst>
</file>

<file path=ppt/tags/tag91.xml><?xml version="1.0" encoding="utf-8"?>
<p:tagLst xmlns:a="http://schemas.openxmlformats.org/drawingml/2006/main" xmlns:r="http://schemas.openxmlformats.org/officeDocument/2006/relationships" xmlns:p="http://schemas.openxmlformats.org/presentationml/2006/main">
  <p:tag name="NUM" val="2"/>
</p:tagLst>
</file>

<file path=ppt/tags/tag92.xml><?xml version="1.0" encoding="utf-8"?>
<p:tagLst xmlns:a="http://schemas.openxmlformats.org/drawingml/2006/main" xmlns:r="http://schemas.openxmlformats.org/officeDocument/2006/relationships" xmlns:p="http://schemas.openxmlformats.org/presentationml/2006/main">
  <p:tag name="NUM" val="3"/>
</p:tagLst>
</file>

<file path=ppt/tags/tag93.xml><?xml version="1.0" encoding="utf-8"?>
<p:tagLst xmlns:a="http://schemas.openxmlformats.org/drawingml/2006/main" xmlns:r="http://schemas.openxmlformats.org/officeDocument/2006/relationships" xmlns:p="http://schemas.openxmlformats.org/presentationml/2006/main">
  <p:tag name="NUM" val="1"/>
</p:tagLst>
</file>

<file path=ppt/tags/tag94.xml><?xml version="1.0" encoding="utf-8"?>
<p:tagLst xmlns:a="http://schemas.openxmlformats.org/drawingml/2006/main" xmlns:r="http://schemas.openxmlformats.org/officeDocument/2006/relationships" xmlns:p="http://schemas.openxmlformats.org/presentationml/2006/main">
  <p:tag name="NUM" val="2"/>
</p:tagLst>
</file>

<file path=ppt/tags/tag95.xml><?xml version="1.0" encoding="utf-8"?>
<p:tagLst xmlns:a="http://schemas.openxmlformats.org/drawingml/2006/main" xmlns:r="http://schemas.openxmlformats.org/officeDocument/2006/relationships" xmlns:p="http://schemas.openxmlformats.org/presentationml/2006/main">
  <p:tag name="NUM" val="3"/>
</p:tagLst>
</file>

<file path=ppt/tags/tag96.xml><?xml version="1.0" encoding="utf-8"?>
<p:tagLst xmlns:a="http://schemas.openxmlformats.org/drawingml/2006/main" xmlns:r="http://schemas.openxmlformats.org/officeDocument/2006/relationships" xmlns:p="http://schemas.openxmlformats.org/presentationml/2006/main">
  <p:tag name="NUM" val="4"/>
</p:tagLst>
</file>

<file path=ppt/theme/theme1.xml><?xml version="1.0" encoding="utf-8"?>
<a:theme xmlns:a="http://schemas.openxmlformats.org/drawingml/2006/main" name="Blank Presentation">
  <a:themeElements>
    <a:clrScheme name="">
      <a:dk1>
        <a:srgbClr val="781234"/>
      </a:dk1>
      <a:lt1>
        <a:srgbClr val="EFEFEF"/>
      </a:lt1>
      <a:dk2>
        <a:srgbClr val="2F69DF"/>
      </a:dk2>
      <a:lt2>
        <a:srgbClr val="F5F5F5"/>
      </a:lt2>
      <a:accent1>
        <a:srgbClr val="C75BC7"/>
      </a:accent1>
      <a:accent2>
        <a:srgbClr val="5185EF"/>
      </a:accent2>
      <a:accent3>
        <a:srgbClr val="F6F6F6"/>
      </a:accent3>
      <a:accent4>
        <a:srgbClr val="650E2B"/>
      </a:accent4>
      <a:accent5>
        <a:srgbClr val="E0B5E0"/>
      </a:accent5>
      <a:accent6>
        <a:srgbClr val="4978D9"/>
      </a:accent6>
      <a:hlink>
        <a:srgbClr val="F82032"/>
      </a:hlink>
      <a:folHlink>
        <a:srgbClr val="58D52C"/>
      </a:folHlink>
    </a:clrScheme>
    <a:fontScheme name="Blank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tx1"/>
              </a:solidFill>
              <a:prstDash val="solid"/>
              <a:round/>
              <a:headEnd type="none" w="med" len="med"/>
              <a:tailEnd type="none" w="med" len="med"/>
            </a14:hiddenLine>
          </a:ext>
        </a:extLst>
      </a:spPr>
      <a:bodyPr vert="horz" wrap="none" lIns="91440" tIns="45720" rIns="91440" bIns="45720" numCol="1" anchor="t" anchorCtr="0" compatLnSpc="1">
        <a:prstTxWarp prst="textNoShape">
          <a:avLst/>
        </a:prstTxWarp>
        <a:spAutoFit/>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a:noFill/>
        </a:ln>
        <a:effectLst>
          <a:outerShdw dist="17961" dir="13500000" algn="ctr" rotWithShape="0">
            <a:srgbClr val="FCFEB9"/>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cap="flat" cmpd="sng" algn="ctr">
              <a:solidFill>
                <a:schemeClr val="tx1"/>
              </a:solidFill>
              <a:prstDash val="solid"/>
              <a:round/>
              <a:headEnd type="none" w="med" len="med"/>
              <a:tailEnd type="none" w="med" len="med"/>
            </a14:hiddenLine>
          </a:ext>
        </a:extLst>
      </a:spPr>
      <a:bodyPr vert="horz" wrap="none" lIns="91440" tIns="45720" rIns="91440" bIns="45720" numCol="1" anchor="t" anchorCtr="0" compatLnSpc="1">
        <a:prstTxWarp prst="textNoShape">
          <a:avLst/>
        </a:prstTxWarp>
        <a:spAutoFit/>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1" i="0" u="none" strike="noStrike" cap="none" normalizeH="0" baseline="0" smtClean="0">
            <a:ln>
              <a:noFill/>
            </a:ln>
            <a:solidFill>
              <a:schemeClr val="tx1"/>
            </a:solidFill>
            <a:effectLst/>
            <a:latin typeface="Arial"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Office\Templates\Blank Presentation.pot</Template>
  <TotalTime>20297</TotalTime>
  <Pages>1</Pages>
  <Words>2179</Words>
  <Application>Microsoft Macintosh PowerPoint</Application>
  <PresentationFormat>On-screen Show (4:3)</PresentationFormat>
  <Paragraphs>217</Paragraphs>
  <Slides>22</Slides>
  <Notes>22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22</vt:i4>
      </vt:variant>
    </vt:vector>
  </HeadingPairs>
  <TitlesOfParts>
    <vt:vector size="26" baseType="lpstr">
      <vt:lpstr>Arial</vt:lpstr>
      <vt:lpstr>Monotype Sorts</vt:lpstr>
      <vt:lpstr>Times New Roman</vt:lpstr>
      <vt:lpstr>Blank Presentation</vt:lpstr>
      <vt:lpstr>Chapter 2  Evolutionary Thinking Before Darwin</vt:lpstr>
      <vt:lpstr>2.1 Transformism in Antiquity  2.1.1 Anaximander (610-546 BCE )</vt:lpstr>
      <vt:lpstr>2.1 Transformism in Antiquity   2.1.2 Empedocles (483-423)</vt:lpstr>
      <vt:lpstr>2.1 Transformism in Antiquity   2.1.3  Democritus (460-360)</vt:lpstr>
      <vt:lpstr>PowerPoint Presentation</vt:lpstr>
      <vt:lpstr>2.2 Classical Thinkers   2.2.1 Socrates (469-399 A.D.) – Plato (427-347 A.D.)</vt:lpstr>
      <vt:lpstr>2.2 Classical Thinkers  2.2.1 Socrates (469-399) – Plato (427-347)   </vt:lpstr>
      <vt:lpstr>2.2 Classical Thinkers  2.2.2 Aristotle (384-322)</vt:lpstr>
      <vt:lpstr>PowerPoint Presentation</vt:lpstr>
      <vt:lpstr>PowerPoint Presentation</vt:lpstr>
      <vt:lpstr>2.3 The Impact of Christianism</vt:lpstr>
      <vt:lpstr>  </vt:lpstr>
      <vt:lpstr>PowerPoint Presentation</vt:lpstr>
      <vt:lpstr>2.4 From Fixity of Species to Tranformism   2.4.1 Linnaeus (1707-1778) </vt:lpstr>
      <vt:lpstr>2.4 From Fixity of Species to Transfromism  2.4.2 Buffon (1707-1788) </vt:lpstr>
      <vt:lpstr>2.4 From Fixity of Species to Transfromism  2.4.3 Lamarck (1774-1829)  </vt:lpstr>
      <vt:lpstr>PowerPoint Presentation</vt:lpstr>
      <vt:lpstr>2.4 From Fixity of Species to Transfromism  2.4.4 Cuvier (1769-1832) </vt:lpstr>
      <vt:lpstr>2.4 From Fixity of Species to Transfromism  2.4.4 Cuvier (1769-1832) </vt:lpstr>
      <vt:lpstr>2.4 From Fixity of Species to Transfromism  2.4.5 Hutton (1728-1797) and Lyell (1797-1875)</vt:lpstr>
      <vt:lpstr>PowerPoint Presentation</vt:lpstr>
      <vt:lpstr>PowerPoint Presentation</vt:lpstr>
    </vt:vector>
  </TitlesOfParts>
  <Company>University of Ottawa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François Chapleau</dc:creator>
  <cp:lastModifiedBy>Trinity Lusan</cp:lastModifiedBy>
  <cp:revision>220</cp:revision>
  <cp:lastPrinted>2019-09-05T15:13:28Z</cp:lastPrinted>
  <dcterms:created xsi:type="dcterms:W3CDTF">2000-09-12T03:13:33Z</dcterms:created>
  <dcterms:modified xsi:type="dcterms:W3CDTF">2019-09-18T01:51:36Z</dcterms:modified>
</cp:coreProperties>
</file>