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42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74D5F-45D8-4C34-BEF6-66A95FB5E029}" type="datetimeFigureOut">
              <a:rPr lang="en-US" smtClean="0"/>
              <a:pPr/>
              <a:t>1/10/2013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42249-1976-4551-823D-A33B6CE112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74D5F-45D8-4C34-BEF6-66A95FB5E029}" type="datetimeFigureOut">
              <a:rPr lang="en-US" smtClean="0"/>
              <a:pPr/>
              <a:t>1/10/2013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42249-1976-4551-823D-A33B6CE112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74D5F-45D8-4C34-BEF6-66A95FB5E029}" type="datetimeFigureOut">
              <a:rPr lang="en-US" smtClean="0"/>
              <a:pPr/>
              <a:t>1/10/2013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42249-1976-4551-823D-A33B6CE112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74D5F-45D8-4C34-BEF6-66A95FB5E029}" type="datetimeFigureOut">
              <a:rPr lang="en-US" smtClean="0"/>
              <a:pPr/>
              <a:t>1/10/2013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42249-1976-4551-823D-A33B6CE112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74D5F-45D8-4C34-BEF6-66A95FB5E029}" type="datetimeFigureOut">
              <a:rPr lang="en-US" smtClean="0"/>
              <a:pPr/>
              <a:t>1/10/2013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42249-1976-4551-823D-A33B6CE112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74D5F-45D8-4C34-BEF6-66A95FB5E029}" type="datetimeFigureOut">
              <a:rPr lang="en-US" smtClean="0"/>
              <a:pPr/>
              <a:t>1/10/2013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42249-1976-4551-823D-A33B6CE112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74D5F-45D8-4C34-BEF6-66A95FB5E029}" type="datetimeFigureOut">
              <a:rPr lang="en-US" smtClean="0"/>
              <a:pPr/>
              <a:t>1/10/2013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42249-1976-4551-823D-A33B6CE112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74D5F-45D8-4C34-BEF6-66A95FB5E029}" type="datetimeFigureOut">
              <a:rPr lang="en-US" smtClean="0"/>
              <a:pPr/>
              <a:t>1/10/2013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42249-1976-4551-823D-A33B6CE112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74D5F-45D8-4C34-BEF6-66A95FB5E029}" type="datetimeFigureOut">
              <a:rPr lang="en-US" smtClean="0"/>
              <a:pPr/>
              <a:t>1/10/2013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42249-1976-4551-823D-A33B6CE112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74D5F-45D8-4C34-BEF6-66A95FB5E029}" type="datetimeFigureOut">
              <a:rPr lang="en-US" smtClean="0"/>
              <a:pPr/>
              <a:t>1/10/2013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42249-1976-4551-823D-A33B6CE112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74D5F-45D8-4C34-BEF6-66A95FB5E029}" type="datetimeFigureOut">
              <a:rPr lang="en-US" smtClean="0"/>
              <a:pPr/>
              <a:t>1/10/2013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42249-1976-4551-823D-A33B6CE112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74D5F-45D8-4C34-BEF6-66A95FB5E029}" type="datetimeFigureOut">
              <a:rPr lang="en-US" smtClean="0"/>
              <a:pPr/>
              <a:t>1/10/2013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642249-1976-4551-823D-A33B6CE112E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CA" b="1" dirty="0" smtClean="0"/>
              <a:t>ENGR 213</a:t>
            </a:r>
            <a:r>
              <a:rPr lang="en-CA" dirty="0" smtClean="0"/>
              <a:t/>
            </a:r>
            <a:br>
              <a:rPr lang="en-CA" dirty="0" smtClean="0"/>
            </a:br>
            <a:r>
              <a:rPr lang="en-US" sz="5300" b="1" dirty="0"/>
              <a:t>Differential Equation</a:t>
            </a:r>
            <a:r>
              <a:rPr lang="en-US" sz="5300" dirty="0"/>
              <a:t/>
            </a:r>
            <a:br>
              <a:rPr lang="en-US" sz="5300" dirty="0"/>
            </a:br>
            <a:endParaRPr lang="en-US" sz="53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b="1" dirty="0" smtClean="0"/>
              <a:t>BY</a:t>
            </a:r>
          </a:p>
          <a:p>
            <a:r>
              <a:rPr lang="en-CA" b="1" dirty="0" smtClean="0"/>
              <a:t>Dr. </a:t>
            </a:r>
            <a:r>
              <a:rPr lang="en-CA" b="1" dirty="0" err="1" smtClean="0"/>
              <a:t>Iman</a:t>
            </a:r>
            <a:r>
              <a:rPr lang="en-CA" b="1" dirty="0" smtClean="0"/>
              <a:t>  </a:t>
            </a:r>
            <a:r>
              <a:rPr lang="en-CA" b="1" dirty="0" err="1" smtClean="0"/>
              <a:t>Gohar</a:t>
            </a:r>
            <a:endParaRPr lang="en-US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Differential Equation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differential equation is </a:t>
            </a:r>
            <a:r>
              <a:rPr lang="en-US" dirty="0" smtClean="0"/>
              <a:t>an </a:t>
            </a:r>
            <a:r>
              <a:rPr lang="en-US" dirty="0"/>
              <a:t>equation which contains derivatives, either ordinary derivatives or partial derivatives. </a:t>
            </a:r>
            <a:endParaRPr lang="en-US" dirty="0" smtClean="0"/>
          </a:p>
          <a:p>
            <a:endParaRPr lang="en-CA" dirty="0" smtClean="0"/>
          </a:p>
          <a:p>
            <a:endParaRPr lang="en-CA" dirty="0"/>
          </a:p>
          <a:p>
            <a:r>
              <a:rPr lang="en-US" dirty="0"/>
              <a:t>Where </a:t>
            </a:r>
            <a:r>
              <a:rPr lang="en-US" i="1" dirty="0"/>
              <a:t>v</a:t>
            </a:r>
            <a:r>
              <a:rPr lang="en-US" dirty="0"/>
              <a:t> is the velocity of the object and </a:t>
            </a:r>
            <a:r>
              <a:rPr lang="en-US" i="1" dirty="0"/>
              <a:t>u</a:t>
            </a:r>
            <a:r>
              <a:rPr lang="en-US" dirty="0"/>
              <a:t> is the position function of the object at any time </a:t>
            </a:r>
            <a:r>
              <a:rPr lang="en-US" i="1" dirty="0"/>
              <a:t>t</a:t>
            </a:r>
            <a:r>
              <a:rPr lang="en-US" dirty="0"/>
              <a:t>.</a:t>
            </a:r>
          </a:p>
        </p:txBody>
      </p:sp>
      <p:pic>
        <p:nvPicPr>
          <p:cNvPr id="4" name="eq0002pop" descr="http://tutorial.math.lamar.edu/Classes/DE/Definitions_files/eq0002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3171824"/>
            <a:ext cx="4529286" cy="126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Definition of Differential Equation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Here are a few more examples of differential </a:t>
            </a:r>
            <a:r>
              <a:rPr lang="en-US" dirty="0" smtClean="0"/>
              <a:t>equations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eq0005pop" descr="http://tutorial.math.lamar.edu/Classes/DE/Definitions_files/eq0005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71887" y="3290887"/>
            <a:ext cx="18002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06pop" descr="http://tutorial.math.lamar.edu/Classes/DE/Definitions_files/eq0006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3861048"/>
            <a:ext cx="2828925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07pop" descr="http://tutorial.math.lamar.edu/Classes/DE/Definitions_files/eq0007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4509120"/>
            <a:ext cx="27051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08pop" descr="http://tutorial.math.lamar.edu/Classes/DE/Definitions_files/eq0008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5013176"/>
            <a:ext cx="1114425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q0010pop" descr="http://tutorial.math.lamar.edu/Classes/DE/Definitions_files/eq0010MP.gi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5733256"/>
            <a:ext cx="1304925" cy="655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b="1" dirty="0" smtClean="0"/>
              <a:t>order</a:t>
            </a:r>
            <a:r>
              <a:rPr lang="en-US" dirty="0" smtClean="0"/>
              <a:t> of a differential equation is the largest derivative present in the differential equation</a:t>
            </a:r>
          </a:p>
          <a:p>
            <a:r>
              <a:rPr lang="en-US" dirty="0" smtClean="0"/>
              <a:t>The </a:t>
            </a:r>
            <a:r>
              <a:rPr lang="en-US" b="1" dirty="0" smtClean="0"/>
              <a:t>order</a:t>
            </a:r>
            <a:r>
              <a:rPr lang="en-US" dirty="0" smtClean="0"/>
              <a:t> does not depend on whether or not you’ve got ordinary or partial derivatives in the differential equation.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Linear Differential Equations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832648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A </a:t>
            </a:r>
            <a:r>
              <a:rPr lang="en-US" b="1" dirty="0" smtClean="0"/>
              <a:t>linear differential equation</a:t>
            </a:r>
            <a:r>
              <a:rPr lang="en-US" dirty="0" smtClean="0"/>
              <a:t> is any differential equation that can be written in the following form.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There are no products of the function </a:t>
            </a:r>
            <a:r>
              <a:rPr lang="en-US" i="1" dirty="0" smtClean="0"/>
              <a:t>y(t)</a:t>
            </a:r>
            <a:r>
              <a:rPr lang="en-US" dirty="0" smtClean="0"/>
              <a:t> , and its derivatives and neither the function or its derivatives occur to any power other than the first power.</a:t>
            </a:r>
          </a:p>
          <a:p>
            <a:r>
              <a:rPr lang="en-US" dirty="0" smtClean="0"/>
              <a:t>The coefficients </a:t>
            </a:r>
            <a:r>
              <a:rPr lang="en-US" i="1" dirty="0" smtClean="0"/>
              <a:t>a</a:t>
            </a:r>
            <a:r>
              <a:rPr lang="en-US" i="1" baseline="-25000" dirty="0" smtClean="0"/>
              <a:t>n</a:t>
            </a:r>
            <a:r>
              <a:rPr lang="en-US" i="1" dirty="0" smtClean="0"/>
              <a:t>(t)</a:t>
            </a:r>
            <a:r>
              <a:rPr lang="en-US" dirty="0" smtClean="0"/>
              <a:t> and </a:t>
            </a:r>
            <a:r>
              <a:rPr lang="en-US" i="1" dirty="0" smtClean="0"/>
              <a:t>g(t)</a:t>
            </a:r>
            <a:r>
              <a:rPr lang="en-US" dirty="0" smtClean="0"/>
              <a:t>  can be zero or non-zero functions, constant or non-constant functions, linear or non-linear functions. 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eq0011pop" descr="http://tutorial.math.lamar.edu/Classes/DE/Definitions_files/eq0011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060848"/>
            <a:ext cx="7992888" cy="574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Interval Solution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 </a:t>
            </a:r>
            <a:r>
              <a:rPr lang="en-US" b="1" dirty="0" smtClean="0"/>
              <a:t>Interval</a:t>
            </a:r>
            <a:r>
              <a:rPr lang="en-US" dirty="0" smtClean="0"/>
              <a:t> </a:t>
            </a:r>
            <a:r>
              <a:rPr lang="en-US" b="1" dirty="0" smtClean="0"/>
              <a:t>solution</a:t>
            </a:r>
            <a:r>
              <a:rPr lang="en-US" dirty="0" smtClean="0"/>
              <a:t> to a differential equation  is               for the  function </a:t>
            </a:r>
            <a:r>
              <a:rPr lang="en-US" i="1" dirty="0" smtClean="0"/>
              <a:t>y(t)</a:t>
            </a:r>
            <a:r>
              <a:rPr lang="en-US" dirty="0" smtClean="0"/>
              <a:t> which satisfies the differential equation in question on the interval .  It is important to note that solutions are often accompanied by intervals and these intervals can </a:t>
            </a:r>
            <a:r>
              <a:rPr lang="en-US" dirty="0" smtClean="0"/>
              <a:t>shade </a:t>
            </a:r>
            <a:r>
              <a:rPr lang="en-US" dirty="0" smtClean="0"/>
              <a:t>some important information about the solution</a:t>
            </a:r>
            <a:endParaRPr lang="en-US" dirty="0"/>
          </a:p>
        </p:txBody>
      </p:sp>
      <p:pic>
        <p:nvPicPr>
          <p:cNvPr id="4" name="eq0016pop" descr="http://tutorial.math.lamar.edu/Classes/DE/Definitions_files/eq0016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204864"/>
            <a:ext cx="1080120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US" dirty="0" smtClean="0"/>
              <a:t>Example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73325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Show that                 is a solution to  for</a:t>
            </a:r>
          </a:p>
          <a:p>
            <a:r>
              <a:rPr lang="en-US" dirty="0" smtClean="0"/>
              <a:t>                                    for </a:t>
            </a:r>
            <a:r>
              <a:rPr lang="en-US" i="1" dirty="0" smtClean="0"/>
              <a:t>x &gt; 0</a:t>
            </a:r>
            <a:r>
              <a:rPr lang="en-US" dirty="0" smtClean="0"/>
              <a:t>         </a:t>
            </a:r>
          </a:p>
          <a:p>
            <a:r>
              <a:rPr lang="en-US" dirty="0" smtClean="0"/>
              <a:t>Solution: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              does satisfy the differential equation and </a:t>
            </a:r>
            <a:r>
              <a:rPr lang="en-US" dirty="0" smtClean="0"/>
              <a:t>it </a:t>
            </a:r>
            <a:r>
              <a:rPr lang="en-US" dirty="0" smtClean="0"/>
              <a:t>is a solution.</a:t>
            </a:r>
            <a:endParaRPr lang="en-US" dirty="0"/>
          </a:p>
        </p:txBody>
      </p:sp>
      <p:pic>
        <p:nvPicPr>
          <p:cNvPr id="4" name="eq0019pop" descr="http://tutorial.math.lamar.edu/Classes/DE/Definitions_files/eq0019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052736"/>
            <a:ext cx="1224136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20pop" descr="http://tutorial.math.lamar.edu/Classes/DE/Definitions_files/eq0020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700808"/>
            <a:ext cx="273630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22pop" descr="http://tutorial.math.lamar.edu/Classes/DE/Definitions_files/eq0022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2852936"/>
            <a:ext cx="496855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23pop" descr="http://tutorial.math.lamar.edu/Classes/DE/Definitions_files/eq0023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3645024"/>
            <a:ext cx="4896544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q0019pop" descr="http://tutorial.math.lamar.edu/Classes/DE/Definitions_files/eq0019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5373216"/>
            <a:ext cx="1224136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 1 (continue)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506916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Why then did I include the condition that x&gt;0 ? </a:t>
            </a:r>
          </a:p>
          <a:p>
            <a:r>
              <a:rPr lang="en-US" dirty="0" smtClean="0"/>
              <a:t> </a:t>
            </a:r>
          </a:p>
          <a:p>
            <a:endParaRPr lang="en-US" dirty="0" smtClean="0"/>
          </a:p>
          <a:p>
            <a:r>
              <a:rPr lang="en-US" dirty="0" smtClean="0"/>
              <a:t>In this form it is clear that we’ll need to avoid x=0 .  </a:t>
            </a:r>
          </a:p>
          <a:p>
            <a:r>
              <a:rPr lang="en-US" dirty="0" smtClean="0"/>
              <a:t>Even if a function may satisfy a differential equation, a certain restrictions brought about by the solution. We cannot use all values of the independent variable and the same rules apply to solutions of the differential equations.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eq0026pop" descr="http://tutorial.math.lamar.edu/Classes/DE/Definitions_files/eq0026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276872"/>
            <a:ext cx="2448272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Family of solutions</a:t>
            </a:r>
            <a:endParaRPr lang="en-US" dirty="0"/>
          </a:p>
        </p:txBody>
      </p:sp>
      <p:pic>
        <p:nvPicPr>
          <p:cNvPr id="4" name="eq0028pop" descr="http://tutorial.math.lamar.edu/Classes/DE/Definitions_files/eq0028MP.gi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060848"/>
            <a:ext cx="5256584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Which is the solution that we want or does it matter which solution we use?  This question leads us to the next definition in this section.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US" b="1" dirty="0" smtClean="0"/>
              <a:t>Initial Condition(s)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24744"/>
            <a:ext cx="8291264" cy="5733256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 smtClean="0"/>
              <a:t>Initial Condition(s)</a:t>
            </a:r>
            <a:r>
              <a:rPr lang="en-US" dirty="0" smtClean="0"/>
              <a:t> are a condition, or set of conditions, on the solution that will allow us to determine which solution that we are after.  Initial conditions (often abbreviated I.C.’s )are of the form,</a:t>
            </a:r>
          </a:p>
          <a:p>
            <a:endParaRPr lang="en-US" dirty="0" smtClean="0"/>
          </a:p>
          <a:p>
            <a:r>
              <a:rPr lang="en-US" dirty="0" smtClean="0"/>
              <a:t> </a:t>
            </a:r>
          </a:p>
          <a:p>
            <a:r>
              <a:rPr lang="en-US" dirty="0" smtClean="0"/>
              <a:t>Initial conditions are values of the solution and/or its derivative(s) at specific points.  </a:t>
            </a:r>
          </a:p>
          <a:p>
            <a:r>
              <a:rPr lang="en-US" dirty="0" smtClean="0"/>
              <a:t>The number of initial conditions that are required for a given differential equation will depend upon the order of the differential equation </a:t>
            </a:r>
          </a:p>
          <a:p>
            <a:endParaRPr lang="en-US" dirty="0"/>
          </a:p>
        </p:txBody>
      </p:sp>
      <p:pic>
        <p:nvPicPr>
          <p:cNvPr id="4" name="eq0029pop" descr="http://tutorial.math.lamar.edu/Classes/DE/Definitions_files/eq0029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3212976"/>
            <a:ext cx="4176464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2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589240"/>
          </a:xfrm>
        </p:spPr>
        <p:txBody>
          <a:bodyPr>
            <a:normAutofit/>
          </a:bodyPr>
          <a:lstStyle/>
          <a:p>
            <a:r>
              <a:rPr lang="en-US" dirty="0" smtClean="0"/>
              <a:t>Show that             is a solution to</a:t>
            </a:r>
          </a:p>
          <a:p>
            <a:r>
              <a:rPr lang="en-US" dirty="0" smtClean="0"/>
              <a:t>And satisfy the given conditions           , </a:t>
            </a:r>
          </a:p>
          <a:p>
            <a:r>
              <a:rPr lang="en-US" dirty="0" smtClean="0"/>
              <a:t>Solution: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  In fact,              is the only solution to this differential equation that satisfies these two initial conditions.</a:t>
            </a:r>
          </a:p>
          <a:p>
            <a:endParaRPr lang="en-US" dirty="0"/>
          </a:p>
        </p:txBody>
      </p:sp>
      <p:pic>
        <p:nvPicPr>
          <p:cNvPr id="6" name="eq0030pop" descr="http://tutorial.math.lamar.edu/Classes/DE/Definitions_files/eq0030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340768"/>
            <a:ext cx="9429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31pop" descr="http://tutorial.math.lamar.edu/Classes/DE/Definitions_files/eq0031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1484784"/>
            <a:ext cx="196215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q0032pop" descr="http://tutorial.math.lamar.edu/Classes/DE/Definitions_files/eq0032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1916832"/>
            <a:ext cx="8001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eq0033pop" descr="http://tutorial.math.lamar.edu/Classes/DE/Definitions_files/eq0033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1916832"/>
            <a:ext cx="112395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eq0034pop" descr="http://tutorial.math.lamar.edu/Classes/DE/Definitions_files/eq0034MP.gi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3608" y="2996952"/>
            <a:ext cx="318135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eq0037pop" descr="http://tutorial.math.lamar.edu/Classes/DE/Definitions_files/eq0037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4869160"/>
            <a:ext cx="9429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Initial Value Problem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An </a:t>
            </a:r>
            <a:r>
              <a:rPr lang="en-US" b="1" dirty="0" smtClean="0"/>
              <a:t>Initial Value Problem</a:t>
            </a:r>
            <a:r>
              <a:rPr lang="en-US" dirty="0" smtClean="0"/>
              <a:t> (or </a:t>
            </a:r>
            <a:r>
              <a:rPr lang="en-US" b="1" dirty="0" smtClean="0"/>
              <a:t>IVP</a:t>
            </a:r>
            <a:r>
              <a:rPr lang="en-US" dirty="0" smtClean="0"/>
              <a:t>) is a differential equation along with an appropriate number of initial conditions.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Those are examples for initial value problem</a:t>
            </a:r>
          </a:p>
          <a:p>
            <a:r>
              <a:rPr lang="en-US" dirty="0" smtClean="0"/>
              <a:t>The number of initial conditions required will depend on the order of the differential equation.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eq0038pop" descr="http://tutorial.math.lamar.edu/Classes/DE/Definitions_files/eq0038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3284984"/>
            <a:ext cx="493395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39pop" descr="http://tutorial.math.lamar.edu/Classes/DE/Definitions_files/eq0039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4077072"/>
            <a:ext cx="24860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Interval of Validity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88632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The </a:t>
            </a:r>
            <a:r>
              <a:rPr lang="en-US" b="1" dirty="0" smtClean="0"/>
              <a:t>interval of validity</a:t>
            </a:r>
            <a:r>
              <a:rPr lang="en-US" dirty="0" smtClean="0"/>
              <a:t> for an IVP with initial condition(s) is the largest possible interval on which the solution is valid and contains the initial values(t</a:t>
            </a:r>
            <a:r>
              <a:rPr lang="en-US" baseline="-25000" dirty="0" smtClean="0"/>
              <a:t>0</a:t>
            </a:r>
            <a:r>
              <a:rPr lang="en-US" dirty="0" smtClean="0"/>
              <a:t>)</a:t>
            </a:r>
          </a:p>
          <a:p>
            <a:r>
              <a:rPr lang="en-US" dirty="0" smtClean="0"/>
              <a:t>The </a:t>
            </a:r>
            <a:r>
              <a:rPr lang="en-US" b="1" dirty="0" smtClean="0"/>
              <a:t>general solution</a:t>
            </a:r>
            <a:r>
              <a:rPr lang="en-US" dirty="0" smtClean="0"/>
              <a:t> to a differential equation is the most general form that the solution can take and doesn’t take any initial conditions into account.</a:t>
            </a:r>
          </a:p>
          <a:p>
            <a:r>
              <a:rPr lang="en-US" dirty="0" smtClean="0"/>
              <a:t>The </a:t>
            </a:r>
            <a:r>
              <a:rPr lang="en-US" b="1" dirty="0" smtClean="0"/>
              <a:t>actual solution</a:t>
            </a:r>
            <a:r>
              <a:rPr lang="en-US" dirty="0" smtClean="0"/>
              <a:t> to a differential equation is the specific solution that not only satisfies the differential equation, but also satisfies the given initial condition(s).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Implicit/Explicit Solution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 </a:t>
            </a:r>
            <a:r>
              <a:rPr lang="en-US" b="1" dirty="0" smtClean="0"/>
              <a:t>explicit solution</a:t>
            </a:r>
            <a:r>
              <a:rPr lang="en-US" dirty="0" smtClean="0"/>
              <a:t> is any solution that is given in the form </a:t>
            </a:r>
            <a:r>
              <a:rPr lang="en-US" i="1" dirty="0" smtClean="0"/>
              <a:t>y=y(t).</a:t>
            </a:r>
            <a:r>
              <a:rPr lang="en-US" dirty="0" smtClean="0"/>
              <a:t>(the only place that </a:t>
            </a:r>
            <a:r>
              <a:rPr lang="en-US" i="1" dirty="0" smtClean="0"/>
              <a:t>y</a:t>
            </a:r>
            <a:r>
              <a:rPr lang="en-US" dirty="0" smtClean="0"/>
              <a:t> actually shows up is once on the left side and only raised to the first power.)</a:t>
            </a:r>
          </a:p>
          <a:p>
            <a:r>
              <a:rPr lang="en-US" dirty="0" smtClean="0"/>
              <a:t>An </a:t>
            </a:r>
            <a:r>
              <a:rPr lang="en-US" b="1" dirty="0" smtClean="0"/>
              <a:t>implicit solution</a:t>
            </a:r>
            <a:r>
              <a:rPr lang="en-US" dirty="0" smtClean="0"/>
              <a:t> is any solution that isn’t in explicit form. 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3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 the given solution is implicit or explicit for,  </a:t>
            </a:r>
          </a:p>
          <a:p>
            <a:r>
              <a:rPr lang="en-US" dirty="0" smtClean="0"/>
              <a:t>               and                       ?</a:t>
            </a:r>
          </a:p>
          <a:p>
            <a:r>
              <a:rPr lang="en-US" dirty="0" smtClean="0"/>
              <a:t>Solution:</a:t>
            </a:r>
          </a:p>
          <a:p>
            <a:r>
              <a:rPr lang="en-US" dirty="0" smtClean="0"/>
              <a:t>Since there is a </a:t>
            </a:r>
            <a:r>
              <a:rPr lang="en-US" i="1" dirty="0" smtClean="0"/>
              <a:t>y</a:t>
            </a:r>
            <a:r>
              <a:rPr lang="en-US" i="1" baseline="30000" dirty="0" smtClean="0"/>
              <a:t>2</a:t>
            </a:r>
            <a:r>
              <a:rPr lang="en-US" dirty="0" smtClean="0"/>
              <a:t> on the left side instead of a single  y this is not an explicit solution</a:t>
            </a:r>
          </a:p>
          <a:p>
            <a:r>
              <a:rPr lang="en-US" dirty="0" smtClean="0"/>
              <a:t>The explicit solution is </a:t>
            </a:r>
          </a:p>
          <a:p>
            <a:r>
              <a:rPr lang="en-US" dirty="0" smtClean="0"/>
              <a:t>But the actual explicit solution is                   because of the IV</a:t>
            </a:r>
          </a:p>
          <a:p>
            <a:endParaRPr lang="en-US" dirty="0"/>
          </a:p>
        </p:txBody>
      </p:sp>
      <p:pic>
        <p:nvPicPr>
          <p:cNvPr id="6" name="eq0049pop" descr="http://tutorial.math.lamar.edu/Classes/DE/Definitions_files/eq0049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348880"/>
            <a:ext cx="9048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50pop" descr="http://tutorial.math.lamar.edu/Classes/DE/Definitions_files/eq0050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2276872"/>
            <a:ext cx="174307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q0056pop" descr="http://tutorial.math.lamar.edu/Classes/DE/Definitions_files/eq0056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4581128"/>
            <a:ext cx="13906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eq0057pop" descr="http://tutorial.math.lamar.edu/Classes/DE/Definitions_files/eq0057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5157192"/>
            <a:ext cx="13906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449</Words>
  <Application>Microsoft Office PowerPoint</Application>
  <PresentationFormat>On-screen Show (4:3)</PresentationFormat>
  <Paragraphs>74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ENGR 213 Differential Equation </vt:lpstr>
      <vt:lpstr>Differential Equation </vt:lpstr>
      <vt:lpstr>Definition of Differential Equation</vt:lpstr>
      <vt:lpstr>Order</vt:lpstr>
      <vt:lpstr>Linear Differential Equations </vt:lpstr>
      <vt:lpstr>Interval Solution</vt:lpstr>
      <vt:lpstr>Example 1</vt:lpstr>
      <vt:lpstr>Example  1 (continue)</vt:lpstr>
      <vt:lpstr>Family of solutions</vt:lpstr>
      <vt:lpstr>Slide 10</vt:lpstr>
      <vt:lpstr>Initial Condition(s)</vt:lpstr>
      <vt:lpstr>Example 2</vt:lpstr>
      <vt:lpstr>Initial Value Problem </vt:lpstr>
      <vt:lpstr>Interval of Validity</vt:lpstr>
      <vt:lpstr>Implicit/Explicit Solution</vt:lpstr>
      <vt:lpstr>Example 3</vt:lpstr>
    </vt:vector>
  </TitlesOfParts>
  <Company>Engineering and Computer Science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ENGR 213 Differential Equation </dc:title>
  <dc:creator>ENCS</dc:creator>
  <cp:lastModifiedBy>ENCS</cp:lastModifiedBy>
  <cp:revision>19</cp:revision>
  <dcterms:created xsi:type="dcterms:W3CDTF">2013-01-09T18:24:34Z</dcterms:created>
  <dcterms:modified xsi:type="dcterms:W3CDTF">2013-01-10T19:23:03Z</dcterms:modified>
</cp:coreProperties>
</file>