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491" r:id="rId2"/>
    <p:sldId id="477" r:id="rId3"/>
    <p:sldId id="496" r:id="rId4"/>
    <p:sldId id="501" r:id="rId5"/>
    <p:sldId id="502" r:id="rId6"/>
    <p:sldId id="497" r:id="rId7"/>
    <p:sldId id="504" r:id="rId8"/>
    <p:sldId id="503" r:id="rId9"/>
    <p:sldId id="498" r:id="rId10"/>
    <p:sldId id="499" r:id="rId11"/>
    <p:sldId id="500" r:id="rId12"/>
    <p:sldId id="505" r:id="rId13"/>
    <p:sldId id="506" r:id="rId14"/>
    <p:sldId id="507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3897" autoAdjust="0"/>
    <p:restoredTop sz="90750" autoAdjust="0"/>
  </p:normalViewPr>
  <p:slideViewPr>
    <p:cSldViewPr>
      <p:cViewPr>
        <p:scale>
          <a:sx n="66" d="100"/>
          <a:sy n="66" d="100"/>
        </p:scale>
        <p:origin x="-1272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F6B16-0779-4E1B-9DC8-CEF95A345797}" type="datetimeFigureOut">
              <a:rPr lang="fr-CA" smtClean="0"/>
              <a:pPr/>
              <a:t>2011-11-11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EFC24-0A24-4EEA-A90C-69C7507CF86C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593293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5B9278-A514-40A8-B8CE-70240C76425B}" type="slidenum">
              <a:rPr lang="en-US"/>
              <a:pPr/>
              <a:t>5</a:t>
            </a:fld>
            <a:endParaRPr lang="en-US"/>
          </a:p>
        </p:txBody>
      </p:sp>
      <p:sp>
        <p:nvSpPr>
          <p:cNvPr id="500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0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A7CCA0-8B29-46D6-879E-4AAA63EA0525}" type="slidenum">
              <a:rPr lang="en-US"/>
              <a:pPr/>
              <a:t>6</a:t>
            </a:fld>
            <a:endParaRPr lang="en-US"/>
          </a:p>
        </p:txBody>
      </p:sp>
      <p:sp>
        <p:nvSpPr>
          <p:cNvPr id="473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3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19A8DD-8C36-4E51-82E1-C42BD0552310}" type="slidenum">
              <a:rPr lang="en-US"/>
              <a:pPr/>
              <a:t>8</a:t>
            </a:fld>
            <a:endParaRPr lang="en-US"/>
          </a:p>
        </p:txBody>
      </p:sp>
      <p:sp>
        <p:nvSpPr>
          <p:cNvPr id="501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00150F-AEC1-4BEA-9BDD-0D67B0C32210}" type="slidenum">
              <a:rPr lang="en-US"/>
              <a:pPr/>
              <a:t>9</a:t>
            </a:fld>
            <a:endParaRPr lang="en-US"/>
          </a:p>
        </p:txBody>
      </p:sp>
      <p:sp>
        <p:nvSpPr>
          <p:cNvPr id="474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4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1196-3E2E-431A-93FE-9AC6AF434125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353091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BBD8D-32FA-4DA7-89E2-0F551D477F85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16370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A9CDF-CC62-48EC-9610-8BEB11AE3E41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4302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117C-610A-4AA8-B9CD-C12E754B5389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6217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49F1-7333-4C25-80CC-7D4EC6C8CF3E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276622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62E7A-2741-4C88-922C-E046E297763C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202563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7107-F7C3-4465-AF7C-41B2FA21EC2B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97599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92A9-FFB1-4326-87CD-BBBCE39968F8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098919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4FAC-4C1C-44EE-BD6B-09A714FA8066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312689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1F07E-F197-465E-BC23-6153D4AADA99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741777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9BF92-906D-43C3-B346-3BF9A8D54657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407051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3CF23-20EE-4060-823C-E9A3B32C88EF}" type="datetime1">
              <a:rPr lang="fr-CA" smtClean="0"/>
              <a:pPr/>
              <a:t>2011-11-11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57839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CA" sz="5400" dirty="0" smtClean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ADM1300~W9 </a:t>
            </a:r>
            <a:br>
              <a:rPr lang="en-CA" sz="5400" dirty="0" smtClean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</a:br>
            <a:r>
              <a:rPr lang="en-CA" sz="3600" dirty="0" smtClean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Organizational Structure</a:t>
            </a:r>
            <a:br>
              <a:rPr lang="en-CA" sz="3600" dirty="0" smtClean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</a:br>
            <a:r>
              <a:rPr lang="en-US" sz="3600" b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Key </a:t>
            </a:r>
            <a:r>
              <a:rPr lang="en-US" sz="3600" b="1" u="sng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Questions for the chapter 9</a:t>
            </a:r>
            <a:r>
              <a:rPr lang="en-CA" sz="3600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/>
            </a:r>
            <a:br>
              <a:rPr lang="en-CA" sz="3600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</a:br>
            <a:endParaRPr lang="fr-CA" sz="3600" dirty="0">
              <a:solidFill>
                <a:schemeClr val="bg2">
                  <a:lumMod val="25000"/>
                </a:schemeClr>
              </a:solidFill>
              <a:latin typeface="Copperplate Goth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2780928"/>
            <a:ext cx="6840760" cy="3744416"/>
          </a:xfrm>
        </p:spPr>
        <p:txBody>
          <a:bodyPr>
            <a:normAutofit/>
          </a:bodyPr>
          <a:lstStyle/>
          <a:p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.I.B.M.~.T.S.M.</a:t>
            </a:r>
          </a:p>
          <a:p>
            <a:r>
              <a:rPr lang="en-CA" sz="1800" dirty="0" smtClean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JFA, assisted by Mo the </a:t>
            </a:r>
            <a:r>
              <a:rPr lang="en-CA" sz="1800" dirty="0" err="1" smtClean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Movember</a:t>
            </a:r>
            <a:r>
              <a:rPr lang="en-CA" sz="1800" dirty="0" smtClean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 leader!</a:t>
            </a:r>
          </a:p>
          <a:p>
            <a:r>
              <a:rPr lang="en-CA" sz="2400" dirty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Info: ca.movember.com</a:t>
            </a:r>
          </a:p>
          <a:p>
            <a:endParaRPr lang="en-CA" dirty="0" smtClean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  <a:p>
            <a:endParaRPr lang="en-CA" dirty="0" smtClean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  <a:p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F’2011</a:t>
            </a:r>
          </a:p>
          <a:p>
            <a:r>
              <a:rPr lang="en-CA" sz="1600" dirty="0" smtClean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Inspired from </a:t>
            </a:r>
            <a:r>
              <a:rPr lang="en-US" sz="1600" dirty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Pearson Education </a:t>
            </a:r>
            <a:r>
              <a:rPr lang="en-US" sz="1600" dirty="0" smtClean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Canada </a:t>
            </a:r>
            <a:r>
              <a:rPr lang="en-CA" sz="1600" dirty="0" smtClean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Publications</a:t>
            </a:r>
            <a:endParaRPr lang="en-CA" sz="1600" dirty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  <a:p>
            <a:endParaRPr lang="fr-CA" dirty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</p:txBody>
      </p:sp>
      <p:pic>
        <p:nvPicPr>
          <p:cNvPr id="1026" name="Picture 2" descr="http://static.movember.com/theme/2011/img/global-splash/m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10749">
            <a:off x="6921412" y="3240171"/>
            <a:ext cx="912061" cy="23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static.movember.com/theme/2011/img/global-splash/m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017374">
            <a:off x="1396917" y="3220169"/>
            <a:ext cx="963572" cy="24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027540"/>
            <a:ext cx="792088" cy="7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171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>
                <a:latin typeface="Copperplate Gothic Bold" pitchFamily="34" charset="0"/>
              </a:rPr>
              <a:t>Define organizational structure.  </a:t>
            </a:r>
            <a:endParaRPr lang="en-US" dirty="0" smtClean="0">
              <a:latin typeface="Copperplate Gothic Bold" pitchFamily="34" charset="0"/>
            </a:endParaRPr>
          </a:p>
          <a:p>
            <a:pPr marL="0" lvl="0" indent="0">
              <a:buNone/>
            </a:pPr>
            <a:endParaRPr lang="fr-CA" sz="1800" dirty="0">
              <a:latin typeface="Cooper Black" pitchFamily="18" charset="0"/>
            </a:endParaRPr>
          </a:p>
          <a:p>
            <a:r>
              <a:rPr lang="en-US" dirty="0">
                <a:latin typeface="Copperplate Gothic Light" pitchFamily="34" charset="0"/>
              </a:rPr>
              <a:t>Organizational structure can be defined as the 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sum of the ways</a:t>
            </a:r>
            <a:r>
              <a:rPr lang="en-US" dirty="0">
                <a:latin typeface="Copperplate Gothic Bold" pitchFamily="34" charset="0"/>
              </a:rPr>
              <a:t> </a:t>
            </a:r>
            <a:r>
              <a:rPr lang="en-US" dirty="0">
                <a:latin typeface="Copperplate Gothic Light" pitchFamily="34" charset="0"/>
              </a:rPr>
              <a:t>an organization divides its labor into 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distinct tasks </a:t>
            </a:r>
            <a:r>
              <a:rPr lang="en-US" dirty="0">
                <a:latin typeface="Copperplate Gothic Light" pitchFamily="34" charset="0"/>
              </a:rPr>
              <a:t>and then 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coordinates them</a:t>
            </a:r>
            <a:r>
              <a:rPr lang="en-US" dirty="0">
                <a:latin typeface="Copperplate Gothic Bold" pitchFamily="34" charset="0"/>
              </a:rPr>
              <a:t>.  </a:t>
            </a:r>
            <a:endParaRPr lang="en-US" dirty="0" smtClean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983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>
                <a:latin typeface="Copperplate Gothic Bold" pitchFamily="34" charset="0"/>
              </a:rPr>
              <a:t>What is the main purpose of organizational charts?</a:t>
            </a:r>
            <a:endParaRPr lang="fr-CA" dirty="0">
              <a:latin typeface="Copperplate Gothic Bold" pitchFamily="34" charset="0"/>
            </a:endParaRPr>
          </a:p>
          <a:p>
            <a:endParaRPr lang="fr-CA" sz="1600" dirty="0">
              <a:latin typeface="Copperplate Gothic Bold" pitchFamily="34" charset="0"/>
            </a:endParaRPr>
          </a:p>
          <a:p>
            <a:r>
              <a:rPr lang="en-US" sz="2800" dirty="0">
                <a:latin typeface="Copperplate Gothic Light" pitchFamily="34" charset="0"/>
              </a:rPr>
              <a:t>Organizational charts illustrate 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relationships among units and lines of authority among supervisors and subordinates</a:t>
            </a:r>
            <a:r>
              <a:rPr lang="en-US" sz="2800" dirty="0">
                <a:latin typeface="Copperplate Gothic Bold" pitchFamily="34" charset="0"/>
              </a:rPr>
              <a:t> </a:t>
            </a:r>
            <a:r>
              <a:rPr lang="en-US" sz="2800" dirty="0">
                <a:latin typeface="Copperplate Gothic Light" pitchFamily="34" charset="0"/>
              </a:rPr>
              <a:t>through the use of labeled boxes and connecting lines.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4978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latin typeface="Copperplate Gothic Light" pitchFamily="34" charset="0"/>
              </a:rPr>
              <a:t>What are the key advantages and disadvantages of the functional structure</a:t>
            </a:r>
            <a:r>
              <a:rPr lang="en-US" dirty="0" smtClean="0">
                <a:latin typeface="Copperplate Gothic Light" pitchFamily="34" charset="0"/>
              </a:rPr>
              <a:t>?</a:t>
            </a:r>
          </a:p>
          <a:p>
            <a:pPr marL="0" lvl="0" indent="0">
              <a:buNone/>
            </a:pPr>
            <a:endParaRPr lang="en-US" b="1" dirty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  <a:p>
            <a:pPr marL="0" lvl="0" indent="0">
              <a:buNone/>
            </a:pP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(Next slide)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4610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pperplate Gothic Bold" pitchFamily="34" charset="0"/>
              </a:rPr>
              <a:t>Functional Structure</a:t>
            </a:r>
          </a:p>
        </p:txBody>
      </p:sp>
      <p:sp>
        <p:nvSpPr>
          <p:cNvPr id="4577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7013" cy="453072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Franklin Gothic Medium" pitchFamily="34" charset="0"/>
              </a:rPr>
              <a:t>Strengths</a:t>
            </a:r>
          </a:p>
          <a:p>
            <a:r>
              <a:rPr lang="en-US" sz="2400" dirty="0">
                <a:solidFill>
                  <a:srgbClr val="000000"/>
                </a:solidFill>
                <a:latin typeface="Franklin Gothic Medium" pitchFamily="34" charset="0"/>
              </a:rPr>
              <a:t>Small to medium-sized firms with limited product diversification</a:t>
            </a:r>
          </a:p>
          <a:p>
            <a:r>
              <a:rPr lang="en-US" sz="2400" dirty="0">
                <a:solidFill>
                  <a:srgbClr val="000000"/>
                </a:solidFill>
                <a:latin typeface="Franklin Gothic Medium" pitchFamily="34" charset="0"/>
              </a:rPr>
              <a:t>Specialization of functional knowledge</a:t>
            </a:r>
          </a:p>
          <a:p>
            <a:r>
              <a:rPr lang="en-US" sz="2400" dirty="0">
                <a:solidFill>
                  <a:srgbClr val="000000"/>
                </a:solidFill>
                <a:latin typeface="Franklin Gothic Medium" pitchFamily="34" charset="0"/>
              </a:rPr>
              <a:t>Less duplication of functional resources</a:t>
            </a:r>
          </a:p>
          <a:p>
            <a:r>
              <a:rPr lang="en-US" sz="2400" dirty="0">
                <a:solidFill>
                  <a:srgbClr val="000000"/>
                </a:solidFill>
                <a:latin typeface="Franklin Gothic Medium" pitchFamily="34" charset="0"/>
              </a:rPr>
              <a:t>Facilitates coordination within functional areas</a:t>
            </a:r>
          </a:p>
          <a:p>
            <a:endParaRPr lang="en-US" sz="2400" dirty="0">
              <a:latin typeface="Franklin Gothic Medium" pitchFamily="34" charset="0"/>
            </a:endParaRPr>
          </a:p>
        </p:txBody>
      </p:sp>
      <p:sp>
        <p:nvSpPr>
          <p:cNvPr id="4577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03750" y="1628775"/>
            <a:ext cx="4005263" cy="4114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latin typeface="Franklin Gothic Medium" pitchFamily="34" charset="0"/>
              </a:rPr>
              <a:t>Weaknesses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Weak coordination across functional groups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Restricted view of overall organizational goals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Limits customer attention 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Slower response to market changes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Burdens chief executives with decisions involving multiple functions</a:t>
            </a:r>
          </a:p>
        </p:txBody>
      </p:sp>
    </p:spTree>
    <p:extLst>
      <p:ext uri="{BB962C8B-B14F-4D97-AF65-F5344CB8AC3E}">
        <p14:creationId xmlns:p14="http://schemas.microsoft.com/office/powerpoint/2010/main" xmlns="" val="282469922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pperplate Gothic Bold" pitchFamily="34" charset="0"/>
              </a:rPr>
              <a:t>Functional Structure</a:t>
            </a:r>
          </a:p>
        </p:txBody>
      </p:sp>
      <p:grpSp>
        <p:nvGrpSpPr>
          <p:cNvPr id="437349" name="Group 101"/>
          <p:cNvGrpSpPr>
            <a:grpSpLocks/>
          </p:cNvGrpSpPr>
          <p:nvPr/>
        </p:nvGrpSpPr>
        <p:grpSpPr bwMode="auto">
          <a:xfrm>
            <a:off x="3529013" y="2178050"/>
            <a:ext cx="1925637" cy="782638"/>
            <a:chOff x="2223" y="1372"/>
            <a:chExt cx="1213" cy="493"/>
          </a:xfrm>
        </p:grpSpPr>
        <p:sp>
          <p:nvSpPr>
            <p:cNvPr id="437325" name="Rectangle 77"/>
            <p:cNvSpPr>
              <a:spLocks noChangeArrowheads="1"/>
            </p:cNvSpPr>
            <p:nvPr/>
          </p:nvSpPr>
          <p:spPr bwMode="auto">
            <a:xfrm>
              <a:off x="2223" y="1372"/>
              <a:ext cx="1171" cy="459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7253" name="Rectangle 5"/>
            <p:cNvSpPr>
              <a:spLocks noChangeArrowheads="1"/>
            </p:cNvSpPr>
            <p:nvPr/>
          </p:nvSpPr>
          <p:spPr bwMode="auto">
            <a:xfrm>
              <a:off x="2265" y="1406"/>
              <a:ext cx="1171" cy="459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CEO</a:t>
              </a:r>
            </a:p>
          </p:txBody>
        </p:sp>
      </p:grpSp>
      <p:grpSp>
        <p:nvGrpSpPr>
          <p:cNvPr id="437347" name="Group 99"/>
          <p:cNvGrpSpPr>
            <a:grpSpLocks/>
          </p:cNvGrpSpPr>
          <p:nvPr/>
        </p:nvGrpSpPr>
        <p:grpSpPr bwMode="auto">
          <a:xfrm>
            <a:off x="503238" y="3178175"/>
            <a:ext cx="1863725" cy="704850"/>
            <a:chOff x="317" y="2002"/>
            <a:chExt cx="1174" cy="444"/>
          </a:xfrm>
        </p:grpSpPr>
        <p:sp>
          <p:nvSpPr>
            <p:cNvPr id="437326" name="Rectangle 78"/>
            <p:cNvSpPr>
              <a:spLocks noChangeArrowheads="1"/>
            </p:cNvSpPr>
            <p:nvPr/>
          </p:nvSpPr>
          <p:spPr bwMode="auto">
            <a:xfrm>
              <a:off x="317" y="2002"/>
              <a:ext cx="1132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7254" name="Rectangle 6"/>
            <p:cNvSpPr>
              <a:spLocks noChangeArrowheads="1"/>
            </p:cNvSpPr>
            <p:nvPr/>
          </p:nvSpPr>
          <p:spPr bwMode="auto">
            <a:xfrm>
              <a:off x="359" y="2036"/>
              <a:ext cx="1132" cy="4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Vice President</a:t>
              </a:r>
            </a:p>
            <a:p>
              <a:pPr algn="ctr"/>
              <a:r>
                <a:rPr lang="en-US" sz="1600" b="1">
                  <a:latin typeface="Arial" pitchFamily="34" charset="0"/>
                </a:rPr>
                <a:t>Marketing</a:t>
              </a:r>
            </a:p>
          </p:txBody>
        </p:sp>
      </p:grpSp>
      <p:grpSp>
        <p:nvGrpSpPr>
          <p:cNvPr id="437348" name="Group 100"/>
          <p:cNvGrpSpPr>
            <a:grpSpLocks/>
          </p:cNvGrpSpPr>
          <p:nvPr/>
        </p:nvGrpSpPr>
        <p:grpSpPr bwMode="auto">
          <a:xfrm>
            <a:off x="2536825" y="3178175"/>
            <a:ext cx="1863725" cy="704850"/>
            <a:chOff x="1598" y="2002"/>
            <a:chExt cx="1174" cy="444"/>
          </a:xfrm>
        </p:grpSpPr>
        <p:sp>
          <p:nvSpPr>
            <p:cNvPr id="437327" name="Rectangle 79"/>
            <p:cNvSpPr>
              <a:spLocks noChangeArrowheads="1"/>
            </p:cNvSpPr>
            <p:nvPr/>
          </p:nvSpPr>
          <p:spPr bwMode="auto">
            <a:xfrm>
              <a:off x="1598" y="2002"/>
              <a:ext cx="1132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7274" name="Rectangle 26"/>
            <p:cNvSpPr>
              <a:spLocks noChangeArrowheads="1"/>
            </p:cNvSpPr>
            <p:nvPr/>
          </p:nvSpPr>
          <p:spPr bwMode="auto">
            <a:xfrm>
              <a:off x="1640" y="2036"/>
              <a:ext cx="1132" cy="4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Vice President</a:t>
              </a:r>
            </a:p>
            <a:p>
              <a:pPr algn="ctr"/>
              <a:r>
                <a:rPr lang="en-US" sz="1600" b="1">
                  <a:latin typeface="Arial" pitchFamily="34" charset="0"/>
                </a:rPr>
                <a:t>Sales</a:t>
              </a:r>
            </a:p>
          </p:txBody>
        </p:sp>
      </p:grpSp>
      <p:grpSp>
        <p:nvGrpSpPr>
          <p:cNvPr id="437350" name="Group 102"/>
          <p:cNvGrpSpPr>
            <a:grpSpLocks/>
          </p:cNvGrpSpPr>
          <p:nvPr/>
        </p:nvGrpSpPr>
        <p:grpSpPr bwMode="auto">
          <a:xfrm>
            <a:off x="4570413" y="3178175"/>
            <a:ext cx="1863725" cy="704850"/>
            <a:chOff x="2879" y="2002"/>
            <a:chExt cx="1174" cy="444"/>
          </a:xfrm>
        </p:grpSpPr>
        <p:sp>
          <p:nvSpPr>
            <p:cNvPr id="437328" name="Rectangle 80"/>
            <p:cNvSpPr>
              <a:spLocks noChangeArrowheads="1"/>
            </p:cNvSpPr>
            <p:nvPr/>
          </p:nvSpPr>
          <p:spPr bwMode="auto">
            <a:xfrm>
              <a:off x="2879" y="2002"/>
              <a:ext cx="1132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7275" name="Rectangle 27"/>
            <p:cNvSpPr>
              <a:spLocks noChangeArrowheads="1"/>
            </p:cNvSpPr>
            <p:nvPr/>
          </p:nvSpPr>
          <p:spPr bwMode="auto">
            <a:xfrm>
              <a:off x="2921" y="2036"/>
              <a:ext cx="1132" cy="4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Vice President</a:t>
              </a:r>
            </a:p>
            <a:p>
              <a:pPr algn="ctr"/>
              <a:r>
                <a:rPr lang="en-US" sz="1600" b="1">
                  <a:latin typeface="Arial" pitchFamily="34" charset="0"/>
                </a:rPr>
                <a:t>Manufacturing</a:t>
              </a:r>
            </a:p>
          </p:txBody>
        </p:sp>
      </p:grpSp>
      <p:grpSp>
        <p:nvGrpSpPr>
          <p:cNvPr id="437351" name="Group 103"/>
          <p:cNvGrpSpPr>
            <a:grpSpLocks/>
          </p:cNvGrpSpPr>
          <p:nvPr/>
        </p:nvGrpSpPr>
        <p:grpSpPr bwMode="auto">
          <a:xfrm>
            <a:off x="6604000" y="3178175"/>
            <a:ext cx="1863725" cy="704850"/>
            <a:chOff x="4160" y="2002"/>
            <a:chExt cx="1174" cy="444"/>
          </a:xfrm>
        </p:grpSpPr>
        <p:sp>
          <p:nvSpPr>
            <p:cNvPr id="437329" name="Rectangle 81"/>
            <p:cNvSpPr>
              <a:spLocks noChangeArrowheads="1"/>
            </p:cNvSpPr>
            <p:nvPr/>
          </p:nvSpPr>
          <p:spPr bwMode="auto">
            <a:xfrm>
              <a:off x="4160" y="2002"/>
              <a:ext cx="1132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7276" name="Rectangle 28"/>
            <p:cNvSpPr>
              <a:spLocks noChangeArrowheads="1"/>
            </p:cNvSpPr>
            <p:nvPr/>
          </p:nvSpPr>
          <p:spPr bwMode="auto">
            <a:xfrm>
              <a:off x="4202" y="2036"/>
              <a:ext cx="1132" cy="4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Vice President</a:t>
              </a:r>
            </a:p>
            <a:p>
              <a:pPr algn="ctr"/>
              <a:r>
                <a:rPr lang="en-US" sz="1600" b="1">
                  <a:latin typeface="Arial" pitchFamily="34" charset="0"/>
                </a:rPr>
                <a:t>Human Resources</a:t>
              </a:r>
            </a:p>
          </p:txBody>
        </p:sp>
      </p:grpSp>
      <p:grpSp>
        <p:nvGrpSpPr>
          <p:cNvPr id="437352" name="Group 104"/>
          <p:cNvGrpSpPr>
            <a:grpSpLocks/>
          </p:cNvGrpSpPr>
          <p:nvPr/>
        </p:nvGrpSpPr>
        <p:grpSpPr bwMode="auto">
          <a:xfrm>
            <a:off x="793750" y="4068763"/>
            <a:ext cx="1662113" cy="1555750"/>
            <a:chOff x="500" y="2569"/>
            <a:chExt cx="1047" cy="980"/>
          </a:xfrm>
        </p:grpSpPr>
        <p:grpSp>
          <p:nvGrpSpPr>
            <p:cNvPr id="437330" name="Group 82"/>
            <p:cNvGrpSpPr>
              <a:grpSpLocks/>
            </p:cNvGrpSpPr>
            <p:nvPr/>
          </p:nvGrpSpPr>
          <p:grpSpPr bwMode="auto">
            <a:xfrm>
              <a:off x="500" y="2569"/>
              <a:ext cx="1005" cy="946"/>
              <a:chOff x="542" y="2613"/>
              <a:chExt cx="1005" cy="946"/>
            </a:xfrm>
          </p:grpSpPr>
          <p:sp>
            <p:nvSpPr>
              <p:cNvPr id="437331" name="Rectangle 83"/>
              <p:cNvSpPr>
                <a:spLocks noChangeArrowheads="1"/>
              </p:cNvSpPr>
              <p:nvPr/>
            </p:nvSpPr>
            <p:spPr bwMode="auto">
              <a:xfrm>
                <a:off x="542" y="2613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7332" name="Rectangle 84"/>
              <p:cNvSpPr>
                <a:spLocks noChangeArrowheads="1"/>
              </p:cNvSpPr>
              <p:nvPr/>
            </p:nvSpPr>
            <p:spPr bwMode="auto">
              <a:xfrm>
                <a:off x="542" y="2954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7333" name="Rectangle 85"/>
              <p:cNvSpPr>
                <a:spLocks noChangeArrowheads="1"/>
              </p:cNvSpPr>
              <p:nvPr/>
            </p:nvSpPr>
            <p:spPr bwMode="auto">
              <a:xfrm>
                <a:off x="542" y="3295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</p:grpSp>
        <p:grpSp>
          <p:nvGrpSpPr>
            <p:cNvPr id="437283" name="Group 35"/>
            <p:cNvGrpSpPr>
              <a:grpSpLocks/>
            </p:cNvGrpSpPr>
            <p:nvPr/>
          </p:nvGrpSpPr>
          <p:grpSpPr bwMode="auto">
            <a:xfrm>
              <a:off x="542" y="2603"/>
              <a:ext cx="1005" cy="946"/>
              <a:chOff x="542" y="2613"/>
              <a:chExt cx="1005" cy="946"/>
            </a:xfrm>
          </p:grpSpPr>
          <p:sp>
            <p:nvSpPr>
              <p:cNvPr id="437258" name="Rectangle 10"/>
              <p:cNvSpPr>
                <a:spLocks noChangeArrowheads="1"/>
              </p:cNvSpPr>
              <p:nvPr/>
            </p:nvSpPr>
            <p:spPr bwMode="auto">
              <a:xfrm>
                <a:off x="542" y="2613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Market research</a:t>
                </a:r>
              </a:p>
            </p:txBody>
          </p:sp>
          <p:sp>
            <p:nvSpPr>
              <p:cNvPr id="437277" name="Rectangle 29"/>
              <p:cNvSpPr>
                <a:spLocks noChangeArrowheads="1"/>
              </p:cNvSpPr>
              <p:nvPr/>
            </p:nvSpPr>
            <p:spPr bwMode="auto">
              <a:xfrm>
                <a:off x="542" y="2954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Advertising</a:t>
                </a:r>
              </a:p>
            </p:txBody>
          </p:sp>
          <p:sp>
            <p:nvSpPr>
              <p:cNvPr id="437278" name="Rectangle 30"/>
              <p:cNvSpPr>
                <a:spLocks noChangeArrowheads="1"/>
              </p:cNvSpPr>
              <p:nvPr/>
            </p:nvSpPr>
            <p:spPr bwMode="auto">
              <a:xfrm>
                <a:off x="542" y="3295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Promotion</a:t>
                </a:r>
              </a:p>
            </p:txBody>
          </p:sp>
        </p:grpSp>
      </p:grpSp>
      <p:grpSp>
        <p:nvGrpSpPr>
          <p:cNvPr id="437353" name="Group 105"/>
          <p:cNvGrpSpPr>
            <a:grpSpLocks/>
          </p:cNvGrpSpPr>
          <p:nvPr/>
        </p:nvGrpSpPr>
        <p:grpSpPr bwMode="auto">
          <a:xfrm>
            <a:off x="2814638" y="4068763"/>
            <a:ext cx="1662112" cy="1555750"/>
            <a:chOff x="1779" y="2569"/>
            <a:chExt cx="1047" cy="980"/>
          </a:xfrm>
        </p:grpSpPr>
        <p:grpSp>
          <p:nvGrpSpPr>
            <p:cNvPr id="437334" name="Group 86"/>
            <p:cNvGrpSpPr>
              <a:grpSpLocks/>
            </p:cNvGrpSpPr>
            <p:nvPr/>
          </p:nvGrpSpPr>
          <p:grpSpPr bwMode="auto">
            <a:xfrm>
              <a:off x="1779" y="2569"/>
              <a:ext cx="1005" cy="946"/>
              <a:chOff x="1830" y="2612"/>
              <a:chExt cx="1005" cy="946"/>
            </a:xfrm>
          </p:grpSpPr>
          <p:sp>
            <p:nvSpPr>
              <p:cNvPr id="437335" name="Rectangle 87"/>
              <p:cNvSpPr>
                <a:spLocks noChangeArrowheads="1"/>
              </p:cNvSpPr>
              <p:nvPr/>
            </p:nvSpPr>
            <p:spPr bwMode="auto">
              <a:xfrm>
                <a:off x="1830" y="2612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7336" name="Rectangle 88"/>
              <p:cNvSpPr>
                <a:spLocks noChangeArrowheads="1"/>
              </p:cNvSpPr>
              <p:nvPr/>
            </p:nvSpPr>
            <p:spPr bwMode="auto">
              <a:xfrm>
                <a:off x="1830" y="2953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7337" name="Rectangle 89"/>
              <p:cNvSpPr>
                <a:spLocks noChangeArrowheads="1"/>
              </p:cNvSpPr>
              <p:nvPr/>
            </p:nvSpPr>
            <p:spPr bwMode="auto">
              <a:xfrm>
                <a:off x="1830" y="3294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</p:grpSp>
        <p:grpSp>
          <p:nvGrpSpPr>
            <p:cNvPr id="437282" name="Group 34"/>
            <p:cNvGrpSpPr>
              <a:grpSpLocks/>
            </p:cNvGrpSpPr>
            <p:nvPr/>
          </p:nvGrpSpPr>
          <p:grpSpPr bwMode="auto">
            <a:xfrm>
              <a:off x="1821" y="2603"/>
              <a:ext cx="1005" cy="946"/>
              <a:chOff x="1830" y="2612"/>
              <a:chExt cx="1005" cy="946"/>
            </a:xfrm>
          </p:grpSpPr>
          <p:sp>
            <p:nvSpPr>
              <p:cNvPr id="437279" name="Rectangle 31"/>
              <p:cNvSpPr>
                <a:spLocks noChangeArrowheads="1"/>
              </p:cNvSpPr>
              <p:nvPr/>
            </p:nvSpPr>
            <p:spPr bwMode="auto">
              <a:xfrm>
                <a:off x="1830" y="2612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East region</a:t>
                </a:r>
              </a:p>
            </p:txBody>
          </p:sp>
          <p:sp>
            <p:nvSpPr>
              <p:cNvPr id="437280" name="Rectangle 32"/>
              <p:cNvSpPr>
                <a:spLocks noChangeArrowheads="1"/>
              </p:cNvSpPr>
              <p:nvPr/>
            </p:nvSpPr>
            <p:spPr bwMode="auto">
              <a:xfrm>
                <a:off x="1830" y="2953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South region</a:t>
                </a:r>
              </a:p>
            </p:txBody>
          </p:sp>
          <p:sp>
            <p:nvSpPr>
              <p:cNvPr id="437281" name="Rectangle 33"/>
              <p:cNvSpPr>
                <a:spLocks noChangeArrowheads="1"/>
              </p:cNvSpPr>
              <p:nvPr/>
            </p:nvSpPr>
            <p:spPr bwMode="auto">
              <a:xfrm>
                <a:off x="1830" y="3294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West region</a:t>
                </a:r>
              </a:p>
            </p:txBody>
          </p:sp>
        </p:grpSp>
      </p:grpSp>
      <p:grpSp>
        <p:nvGrpSpPr>
          <p:cNvPr id="437354" name="Group 106"/>
          <p:cNvGrpSpPr>
            <a:grpSpLocks/>
          </p:cNvGrpSpPr>
          <p:nvPr/>
        </p:nvGrpSpPr>
        <p:grpSpPr bwMode="auto">
          <a:xfrm>
            <a:off x="4854575" y="4068763"/>
            <a:ext cx="1662113" cy="1555750"/>
            <a:chOff x="3058" y="2569"/>
            <a:chExt cx="1047" cy="980"/>
          </a:xfrm>
        </p:grpSpPr>
        <p:grpSp>
          <p:nvGrpSpPr>
            <p:cNvPr id="437338" name="Group 90"/>
            <p:cNvGrpSpPr>
              <a:grpSpLocks/>
            </p:cNvGrpSpPr>
            <p:nvPr/>
          </p:nvGrpSpPr>
          <p:grpSpPr bwMode="auto">
            <a:xfrm>
              <a:off x="3058" y="2569"/>
              <a:ext cx="1005" cy="946"/>
              <a:chOff x="3090" y="2603"/>
              <a:chExt cx="1005" cy="946"/>
            </a:xfrm>
          </p:grpSpPr>
          <p:sp>
            <p:nvSpPr>
              <p:cNvPr id="437339" name="Rectangle 91"/>
              <p:cNvSpPr>
                <a:spLocks noChangeArrowheads="1"/>
              </p:cNvSpPr>
              <p:nvPr/>
            </p:nvSpPr>
            <p:spPr bwMode="auto">
              <a:xfrm>
                <a:off x="3090" y="2603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7340" name="Rectangle 92"/>
              <p:cNvSpPr>
                <a:spLocks noChangeArrowheads="1"/>
              </p:cNvSpPr>
              <p:nvPr/>
            </p:nvSpPr>
            <p:spPr bwMode="auto">
              <a:xfrm>
                <a:off x="3090" y="2944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7341" name="Rectangle 93"/>
              <p:cNvSpPr>
                <a:spLocks noChangeArrowheads="1"/>
              </p:cNvSpPr>
              <p:nvPr/>
            </p:nvSpPr>
            <p:spPr bwMode="auto">
              <a:xfrm>
                <a:off x="3090" y="3285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</p:grpSp>
        <p:grpSp>
          <p:nvGrpSpPr>
            <p:cNvPr id="437287" name="Group 39"/>
            <p:cNvGrpSpPr>
              <a:grpSpLocks/>
            </p:cNvGrpSpPr>
            <p:nvPr/>
          </p:nvGrpSpPr>
          <p:grpSpPr bwMode="auto">
            <a:xfrm>
              <a:off x="3100" y="2603"/>
              <a:ext cx="1005" cy="946"/>
              <a:chOff x="3090" y="2603"/>
              <a:chExt cx="1005" cy="946"/>
            </a:xfrm>
          </p:grpSpPr>
          <p:sp>
            <p:nvSpPr>
              <p:cNvPr id="437284" name="Rectangle 36"/>
              <p:cNvSpPr>
                <a:spLocks noChangeArrowheads="1"/>
              </p:cNvSpPr>
              <p:nvPr/>
            </p:nvSpPr>
            <p:spPr bwMode="auto">
              <a:xfrm>
                <a:off x="3090" y="2603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Purchasing</a:t>
                </a:r>
              </a:p>
            </p:txBody>
          </p:sp>
          <p:sp>
            <p:nvSpPr>
              <p:cNvPr id="437285" name="Rectangle 37"/>
              <p:cNvSpPr>
                <a:spLocks noChangeArrowheads="1"/>
              </p:cNvSpPr>
              <p:nvPr/>
            </p:nvSpPr>
            <p:spPr bwMode="auto">
              <a:xfrm>
                <a:off x="3090" y="2944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Operations</a:t>
                </a:r>
              </a:p>
            </p:txBody>
          </p:sp>
          <p:sp>
            <p:nvSpPr>
              <p:cNvPr id="437286" name="Rectangle 38"/>
              <p:cNvSpPr>
                <a:spLocks noChangeArrowheads="1"/>
              </p:cNvSpPr>
              <p:nvPr/>
            </p:nvSpPr>
            <p:spPr bwMode="auto">
              <a:xfrm>
                <a:off x="3090" y="3285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Logistics</a:t>
                </a:r>
              </a:p>
            </p:txBody>
          </p:sp>
        </p:grpSp>
      </p:grpSp>
      <p:grpSp>
        <p:nvGrpSpPr>
          <p:cNvPr id="437355" name="Group 107"/>
          <p:cNvGrpSpPr>
            <a:grpSpLocks/>
          </p:cNvGrpSpPr>
          <p:nvPr/>
        </p:nvGrpSpPr>
        <p:grpSpPr bwMode="auto">
          <a:xfrm>
            <a:off x="6865938" y="4068763"/>
            <a:ext cx="1662112" cy="1555750"/>
            <a:chOff x="4337" y="2569"/>
            <a:chExt cx="1047" cy="980"/>
          </a:xfrm>
        </p:grpSpPr>
        <p:grpSp>
          <p:nvGrpSpPr>
            <p:cNvPr id="437342" name="Group 94"/>
            <p:cNvGrpSpPr>
              <a:grpSpLocks/>
            </p:cNvGrpSpPr>
            <p:nvPr/>
          </p:nvGrpSpPr>
          <p:grpSpPr bwMode="auto">
            <a:xfrm>
              <a:off x="4337" y="2569"/>
              <a:ext cx="1005" cy="946"/>
              <a:chOff x="4262" y="221"/>
              <a:chExt cx="1005" cy="946"/>
            </a:xfrm>
          </p:grpSpPr>
          <p:sp>
            <p:nvSpPr>
              <p:cNvPr id="437343" name="Rectangle 95"/>
              <p:cNvSpPr>
                <a:spLocks noChangeArrowheads="1"/>
              </p:cNvSpPr>
              <p:nvPr/>
            </p:nvSpPr>
            <p:spPr bwMode="auto">
              <a:xfrm>
                <a:off x="4262" y="221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7344" name="Rectangle 96"/>
              <p:cNvSpPr>
                <a:spLocks noChangeArrowheads="1"/>
              </p:cNvSpPr>
              <p:nvPr/>
            </p:nvSpPr>
            <p:spPr bwMode="auto">
              <a:xfrm>
                <a:off x="4262" y="562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7345" name="Rectangle 97"/>
              <p:cNvSpPr>
                <a:spLocks noChangeArrowheads="1"/>
              </p:cNvSpPr>
              <p:nvPr/>
            </p:nvSpPr>
            <p:spPr bwMode="auto">
              <a:xfrm>
                <a:off x="4262" y="903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</p:grpSp>
        <p:grpSp>
          <p:nvGrpSpPr>
            <p:cNvPr id="437291" name="Group 43"/>
            <p:cNvGrpSpPr>
              <a:grpSpLocks/>
            </p:cNvGrpSpPr>
            <p:nvPr/>
          </p:nvGrpSpPr>
          <p:grpSpPr bwMode="auto">
            <a:xfrm>
              <a:off x="4379" y="2603"/>
              <a:ext cx="1005" cy="946"/>
              <a:chOff x="4262" y="221"/>
              <a:chExt cx="1005" cy="946"/>
            </a:xfrm>
          </p:grpSpPr>
          <p:sp>
            <p:nvSpPr>
              <p:cNvPr id="437288" name="Rectangle 40"/>
              <p:cNvSpPr>
                <a:spLocks noChangeArrowheads="1"/>
              </p:cNvSpPr>
              <p:nvPr/>
            </p:nvSpPr>
            <p:spPr bwMode="auto">
              <a:xfrm>
                <a:off x="4262" y="221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Recruiting</a:t>
                </a:r>
              </a:p>
            </p:txBody>
          </p:sp>
          <p:sp>
            <p:nvSpPr>
              <p:cNvPr id="437289" name="Rectangle 41"/>
              <p:cNvSpPr>
                <a:spLocks noChangeArrowheads="1"/>
              </p:cNvSpPr>
              <p:nvPr/>
            </p:nvSpPr>
            <p:spPr bwMode="auto">
              <a:xfrm>
                <a:off x="4262" y="562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Training</a:t>
                </a:r>
              </a:p>
            </p:txBody>
          </p:sp>
          <p:sp>
            <p:nvSpPr>
              <p:cNvPr id="437290" name="Rectangle 42"/>
              <p:cNvSpPr>
                <a:spLocks noChangeArrowheads="1"/>
              </p:cNvSpPr>
              <p:nvPr/>
            </p:nvSpPr>
            <p:spPr bwMode="auto">
              <a:xfrm>
                <a:off x="4262" y="903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Compensation</a:t>
                </a:r>
              </a:p>
            </p:txBody>
          </p:sp>
        </p:grpSp>
      </p:grpSp>
      <p:cxnSp>
        <p:nvCxnSpPr>
          <p:cNvPr id="437292" name="AutoShape 44"/>
          <p:cNvCxnSpPr>
            <a:cxnSpLocks noChangeShapeType="1"/>
          </p:cNvCxnSpPr>
          <p:nvPr/>
        </p:nvCxnSpPr>
        <p:spPr bwMode="auto">
          <a:xfrm rot="5400000">
            <a:off x="2861470" y="1567656"/>
            <a:ext cx="271462" cy="3057525"/>
          </a:xfrm>
          <a:prstGeom prst="bentConnector3">
            <a:avLst>
              <a:gd name="adj1" fmla="val 49708"/>
            </a:avLst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7293" name="AutoShape 45"/>
          <p:cNvCxnSpPr>
            <a:cxnSpLocks noChangeShapeType="1"/>
          </p:cNvCxnSpPr>
          <p:nvPr/>
        </p:nvCxnSpPr>
        <p:spPr bwMode="auto">
          <a:xfrm rot="5400000">
            <a:off x="3878263" y="2584450"/>
            <a:ext cx="271462" cy="1023938"/>
          </a:xfrm>
          <a:prstGeom prst="bentConnector3">
            <a:avLst>
              <a:gd name="adj1" fmla="val 49708"/>
            </a:avLst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7294" name="AutoShape 46"/>
          <p:cNvCxnSpPr>
            <a:cxnSpLocks noChangeShapeType="1"/>
          </p:cNvCxnSpPr>
          <p:nvPr/>
        </p:nvCxnSpPr>
        <p:spPr bwMode="auto">
          <a:xfrm rot="16200000" flipH="1">
            <a:off x="4895057" y="2591594"/>
            <a:ext cx="271462" cy="1009650"/>
          </a:xfrm>
          <a:prstGeom prst="bentConnector3">
            <a:avLst>
              <a:gd name="adj1" fmla="val 49708"/>
            </a:avLst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7295" name="AutoShape 47"/>
          <p:cNvCxnSpPr>
            <a:cxnSpLocks noChangeShapeType="1"/>
          </p:cNvCxnSpPr>
          <p:nvPr/>
        </p:nvCxnSpPr>
        <p:spPr bwMode="auto">
          <a:xfrm rot="16200000" flipH="1">
            <a:off x="5911851" y="1574800"/>
            <a:ext cx="271462" cy="3043237"/>
          </a:xfrm>
          <a:prstGeom prst="bentConnector3">
            <a:avLst>
              <a:gd name="adj1" fmla="val 49708"/>
            </a:avLst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37298" name="Line 50"/>
          <p:cNvSpPr>
            <a:spLocks noChangeShapeType="1"/>
          </p:cNvSpPr>
          <p:nvPr/>
        </p:nvSpPr>
        <p:spPr bwMode="auto">
          <a:xfrm>
            <a:off x="744538" y="3875088"/>
            <a:ext cx="0" cy="1565275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fr-CA"/>
          </a:p>
        </p:txBody>
      </p:sp>
      <p:sp>
        <p:nvSpPr>
          <p:cNvPr id="437300" name="Line 52"/>
          <p:cNvSpPr>
            <a:spLocks noChangeShapeType="1"/>
          </p:cNvSpPr>
          <p:nvPr/>
        </p:nvSpPr>
        <p:spPr bwMode="auto">
          <a:xfrm>
            <a:off x="2743200" y="3875088"/>
            <a:ext cx="0" cy="1565275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fr-CA"/>
          </a:p>
        </p:txBody>
      </p:sp>
      <p:sp>
        <p:nvSpPr>
          <p:cNvPr id="437302" name="Line 54"/>
          <p:cNvSpPr>
            <a:spLocks noChangeShapeType="1"/>
          </p:cNvSpPr>
          <p:nvPr/>
        </p:nvSpPr>
        <p:spPr bwMode="auto">
          <a:xfrm>
            <a:off x="4789488" y="3875088"/>
            <a:ext cx="0" cy="1565275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fr-CA"/>
          </a:p>
        </p:txBody>
      </p:sp>
      <p:sp>
        <p:nvSpPr>
          <p:cNvPr id="437304" name="Line 56"/>
          <p:cNvSpPr>
            <a:spLocks noChangeShapeType="1"/>
          </p:cNvSpPr>
          <p:nvPr/>
        </p:nvSpPr>
        <p:spPr bwMode="auto">
          <a:xfrm>
            <a:off x="6788150" y="3889375"/>
            <a:ext cx="0" cy="155098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fr-CA"/>
          </a:p>
        </p:txBody>
      </p:sp>
      <p:grpSp>
        <p:nvGrpSpPr>
          <p:cNvPr id="437308" name="Group 60"/>
          <p:cNvGrpSpPr>
            <a:grpSpLocks/>
          </p:cNvGrpSpPr>
          <p:nvPr/>
        </p:nvGrpSpPr>
        <p:grpSpPr bwMode="auto">
          <a:xfrm>
            <a:off x="742950" y="4325938"/>
            <a:ext cx="139700" cy="1111250"/>
            <a:chOff x="468" y="2724"/>
            <a:chExt cx="88" cy="700"/>
          </a:xfrm>
        </p:grpSpPr>
        <p:sp>
          <p:nvSpPr>
            <p:cNvPr id="437299" name="Line 51"/>
            <p:cNvSpPr>
              <a:spLocks noChangeShapeType="1"/>
            </p:cNvSpPr>
            <p:nvPr/>
          </p:nvSpPr>
          <p:spPr bwMode="auto">
            <a:xfrm>
              <a:off x="468" y="27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7306" name="Line 58"/>
            <p:cNvSpPr>
              <a:spLocks noChangeShapeType="1"/>
            </p:cNvSpPr>
            <p:nvPr/>
          </p:nvSpPr>
          <p:spPr bwMode="auto">
            <a:xfrm>
              <a:off x="468" y="307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7307" name="Line 59"/>
            <p:cNvSpPr>
              <a:spLocks noChangeShapeType="1"/>
            </p:cNvSpPr>
            <p:nvPr/>
          </p:nvSpPr>
          <p:spPr bwMode="auto">
            <a:xfrm>
              <a:off x="468" y="34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</p:grpSp>
      <p:grpSp>
        <p:nvGrpSpPr>
          <p:cNvPr id="437309" name="Group 61"/>
          <p:cNvGrpSpPr>
            <a:grpSpLocks/>
          </p:cNvGrpSpPr>
          <p:nvPr/>
        </p:nvGrpSpPr>
        <p:grpSpPr bwMode="auto">
          <a:xfrm>
            <a:off x="2746375" y="4325938"/>
            <a:ext cx="139700" cy="1111250"/>
            <a:chOff x="468" y="2724"/>
            <a:chExt cx="88" cy="700"/>
          </a:xfrm>
        </p:grpSpPr>
        <p:sp>
          <p:nvSpPr>
            <p:cNvPr id="437310" name="Line 62"/>
            <p:cNvSpPr>
              <a:spLocks noChangeShapeType="1"/>
            </p:cNvSpPr>
            <p:nvPr/>
          </p:nvSpPr>
          <p:spPr bwMode="auto">
            <a:xfrm>
              <a:off x="468" y="27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7311" name="Line 63"/>
            <p:cNvSpPr>
              <a:spLocks noChangeShapeType="1"/>
            </p:cNvSpPr>
            <p:nvPr/>
          </p:nvSpPr>
          <p:spPr bwMode="auto">
            <a:xfrm>
              <a:off x="468" y="307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7312" name="Line 64"/>
            <p:cNvSpPr>
              <a:spLocks noChangeShapeType="1"/>
            </p:cNvSpPr>
            <p:nvPr/>
          </p:nvSpPr>
          <p:spPr bwMode="auto">
            <a:xfrm>
              <a:off x="468" y="34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</p:grpSp>
      <p:grpSp>
        <p:nvGrpSpPr>
          <p:cNvPr id="437317" name="Group 69"/>
          <p:cNvGrpSpPr>
            <a:grpSpLocks/>
          </p:cNvGrpSpPr>
          <p:nvPr/>
        </p:nvGrpSpPr>
        <p:grpSpPr bwMode="auto">
          <a:xfrm>
            <a:off x="4787900" y="4325938"/>
            <a:ext cx="139700" cy="1111250"/>
            <a:chOff x="468" y="2724"/>
            <a:chExt cx="88" cy="700"/>
          </a:xfrm>
        </p:grpSpPr>
        <p:sp>
          <p:nvSpPr>
            <p:cNvPr id="437318" name="Line 70"/>
            <p:cNvSpPr>
              <a:spLocks noChangeShapeType="1"/>
            </p:cNvSpPr>
            <p:nvPr/>
          </p:nvSpPr>
          <p:spPr bwMode="auto">
            <a:xfrm>
              <a:off x="468" y="27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7319" name="Line 71"/>
            <p:cNvSpPr>
              <a:spLocks noChangeShapeType="1"/>
            </p:cNvSpPr>
            <p:nvPr/>
          </p:nvSpPr>
          <p:spPr bwMode="auto">
            <a:xfrm>
              <a:off x="468" y="307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7320" name="Line 72"/>
            <p:cNvSpPr>
              <a:spLocks noChangeShapeType="1"/>
            </p:cNvSpPr>
            <p:nvPr/>
          </p:nvSpPr>
          <p:spPr bwMode="auto">
            <a:xfrm>
              <a:off x="468" y="34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</p:grpSp>
      <p:grpSp>
        <p:nvGrpSpPr>
          <p:cNvPr id="437321" name="Group 73"/>
          <p:cNvGrpSpPr>
            <a:grpSpLocks/>
          </p:cNvGrpSpPr>
          <p:nvPr/>
        </p:nvGrpSpPr>
        <p:grpSpPr bwMode="auto">
          <a:xfrm>
            <a:off x="6791325" y="4325938"/>
            <a:ext cx="139700" cy="1111250"/>
            <a:chOff x="468" y="2724"/>
            <a:chExt cx="88" cy="700"/>
          </a:xfrm>
        </p:grpSpPr>
        <p:sp>
          <p:nvSpPr>
            <p:cNvPr id="437322" name="Line 74"/>
            <p:cNvSpPr>
              <a:spLocks noChangeShapeType="1"/>
            </p:cNvSpPr>
            <p:nvPr/>
          </p:nvSpPr>
          <p:spPr bwMode="auto">
            <a:xfrm>
              <a:off x="468" y="27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7323" name="Line 75"/>
            <p:cNvSpPr>
              <a:spLocks noChangeShapeType="1"/>
            </p:cNvSpPr>
            <p:nvPr/>
          </p:nvSpPr>
          <p:spPr bwMode="auto">
            <a:xfrm>
              <a:off x="468" y="307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7324" name="Line 76"/>
            <p:cNvSpPr>
              <a:spLocks noChangeShapeType="1"/>
            </p:cNvSpPr>
            <p:nvPr/>
          </p:nvSpPr>
          <p:spPr bwMode="auto">
            <a:xfrm>
              <a:off x="468" y="34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</p:grpSp>
    </p:spTree>
    <p:extLst>
      <p:ext uri="{BB962C8B-B14F-4D97-AF65-F5344CB8AC3E}">
        <p14:creationId xmlns:p14="http://schemas.microsoft.com/office/powerpoint/2010/main" xmlns="" val="64235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dirty="0">
                <a:latin typeface="Copperplate Gothic Light" pitchFamily="34" charset="0"/>
              </a:rPr>
              <a:t>What are the key advantages and disadvantages of the </a:t>
            </a:r>
            <a:r>
              <a:rPr lang="en-US" dirty="0" smtClean="0">
                <a:latin typeface="Copperplate Gothic Light" pitchFamily="34" charset="0"/>
              </a:rPr>
              <a:t>product </a:t>
            </a:r>
            <a:r>
              <a:rPr lang="en-US" dirty="0">
                <a:latin typeface="Copperplate Gothic Light" pitchFamily="34" charset="0"/>
              </a:rPr>
              <a:t>structure</a:t>
            </a:r>
            <a:r>
              <a:rPr lang="en-US" dirty="0" smtClean="0">
                <a:latin typeface="Copperplate Gothic Light" pitchFamily="34" charset="0"/>
              </a:rPr>
              <a:t>?</a:t>
            </a:r>
          </a:p>
          <a:p>
            <a:pPr marL="0" lvl="0" indent="0">
              <a:buNone/>
            </a:pPr>
            <a:endParaRPr lang="en-US" b="1" dirty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  <a:p>
            <a:pPr marL="0" lvl="0" indent="0">
              <a:buNone/>
            </a:pP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(Next slide)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7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8885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pperplate Gothic Bold" pitchFamily="34" charset="0"/>
              </a:rPr>
              <a:t>Product Structure</a:t>
            </a:r>
          </a:p>
        </p:txBody>
      </p:sp>
      <p:sp>
        <p:nvSpPr>
          <p:cNvPr id="458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7013" cy="45307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latin typeface="Franklin Gothic Medium" pitchFamily="34" charset="0"/>
              </a:rPr>
              <a:t>Strengths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More focus on products and customers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Easier to evaluate performance of the product (profit </a:t>
            </a:r>
            <a:r>
              <a:rPr lang="en-US" sz="2400" dirty="0" smtClean="0">
                <a:latin typeface="Franklin Gothic Medium" pitchFamily="34" charset="0"/>
              </a:rPr>
              <a:t>)</a:t>
            </a:r>
            <a:endParaRPr lang="en-US" sz="2400" dirty="0">
              <a:latin typeface="Franklin Gothic Medium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Product responsiveness to market changes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Less burden on the top executive in making operating decisions</a:t>
            </a:r>
          </a:p>
        </p:txBody>
      </p:sp>
      <p:sp>
        <p:nvSpPr>
          <p:cNvPr id="45875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9788" y="1600200"/>
            <a:ext cx="4037012" cy="45307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latin typeface="Franklin Gothic Medium" pitchFamily="34" charset="0"/>
              </a:rPr>
              <a:t>Weaknesses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Duplication and lack of economies of scale 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Problems for customers purchasing across multiple product groups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Conflicts between product group and corporate objectives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Franklin Gothic Medium" pitchFamily="34" charset="0"/>
              </a:rPr>
              <a:t>Conflict between product groups</a:t>
            </a:r>
          </a:p>
        </p:txBody>
      </p:sp>
    </p:spTree>
    <p:extLst>
      <p:ext uri="{BB962C8B-B14F-4D97-AF65-F5344CB8AC3E}">
        <p14:creationId xmlns:p14="http://schemas.microsoft.com/office/powerpoint/2010/main" xmlns="" val="56411161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pperplate Gothic Bold" pitchFamily="34" charset="0"/>
              </a:rPr>
              <a:t>Product Structure</a:t>
            </a:r>
          </a:p>
        </p:txBody>
      </p:sp>
      <p:grpSp>
        <p:nvGrpSpPr>
          <p:cNvPr id="439300" name="Group 4"/>
          <p:cNvGrpSpPr>
            <a:grpSpLocks/>
          </p:cNvGrpSpPr>
          <p:nvPr/>
        </p:nvGrpSpPr>
        <p:grpSpPr bwMode="auto">
          <a:xfrm>
            <a:off x="3529013" y="2178050"/>
            <a:ext cx="1925637" cy="782638"/>
            <a:chOff x="2223" y="1372"/>
            <a:chExt cx="1213" cy="493"/>
          </a:xfrm>
        </p:grpSpPr>
        <p:sp>
          <p:nvSpPr>
            <p:cNvPr id="439301" name="Rectangle 5"/>
            <p:cNvSpPr>
              <a:spLocks noChangeArrowheads="1"/>
            </p:cNvSpPr>
            <p:nvPr/>
          </p:nvSpPr>
          <p:spPr bwMode="auto">
            <a:xfrm>
              <a:off x="2223" y="1372"/>
              <a:ext cx="1171" cy="459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9302" name="Rectangle 6"/>
            <p:cNvSpPr>
              <a:spLocks noChangeArrowheads="1"/>
            </p:cNvSpPr>
            <p:nvPr/>
          </p:nvSpPr>
          <p:spPr bwMode="auto">
            <a:xfrm>
              <a:off x="2265" y="1406"/>
              <a:ext cx="1171" cy="459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CEO</a:t>
              </a:r>
            </a:p>
          </p:txBody>
        </p:sp>
      </p:grpSp>
      <p:grpSp>
        <p:nvGrpSpPr>
          <p:cNvPr id="439303" name="Group 7"/>
          <p:cNvGrpSpPr>
            <a:grpSpLocks/>
          </p:cNvGrpSpPr>
          <p:nvPr/>
        </p:nvGrpSpPr>
        <p:grpSpPr bwMode="auto">
          <a:xfrm>
            <a:off x="503238" y="3178175"/>
            <a:ext cx="1863725" cy="704850"/>
            <a:chOff x="317" y="2002"/>
            <a:chExt cx="1174" cy="444"/>
          </a:xfrm>
        </p:grpSpPr>
        <p:sp>
          <p:nvSpPr>
            <p:cNvPr id="439304" name="Rectangle 8"/>
            <p:cNvSpPr>
              <a:spLocks noChangeArrowheads="1"/>
            </p:cNvSpPr>
            <p:nvPr/>
          </p:nvSpPr>
          <p:spPr bwMode="auto">
            <a:xfrm>
              <a:off x="317" y="2002"/>
              <a:ext cx="1132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9305" name="Rectangle 9"/>
            <p:cNvSpPr>
              <a:spLocks noChangeArrowheads="1"/>
            </p:cNvSpPr>
            <p:nvPr/>
          </p:nvSpPr>
          <p:spPr bwMode="auto">
            <a:xfrm>
              <a:off x="359" y="2036"/>
              <a:ext cx="1132" cy="4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Vice President</a:t>
              </a:r>
            </a:p>
            <a:p>
              <a:pPr algn="ctr"/>
              <a:r>
                <a:rPr lang="en-US" sz="1600" b="1">
                  <a:latin typeface="Arial" pitchFamily="34" charset="0"/>
                </a:rPr>
                <a:t>Product A</a:t>
              </a:r>
            </a:p>
          </p:txBody>
        </p:sp>
      </p:grpSp>
      <p:grpSp>
        <p:nvGrpSpPr>
          <p:cNvPr id="439306" name="Group 10"/>
          <p:cNvGrpSpPr>
            <a:grpSpLocks/>
          </p:cNvGrpSpPr>
          <p:nvPr/>
        </p:nvGrpSpPr>
        <p:grpSpPr bwMode="auto">
          <a:xfrm>
            <a:off x="2536825" y="3178175"/>
            <a:ext cx="1863725" cy="704850"/>
            <a:chOff x="1598" y="2002"/>
            <a:chExt cx="1174" cy="444"/>
          </a:xfrm>
        </p:grpSpPr>
        <p:sp>
          <p:nvSpPr>
            <p:cNvPr id="439307" name="Rectangle 11"/>
            <p:cNvSpPr>
              <a:spLocks noChangeArrowheads="1"/>
            </p:cNvSpPr>
            <p:nvPr/>
          </p:nvSpPr>
          <p:spPr bwMode="auto">
            <a:xfrm>
              <a:off x="1598" y="2002"/>
              <a:ext cx="1132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9308" name="Rectangle 12"/>
            <p:cNvSpPr>
              <a:spLocks noChangeArrowheads="1"/>
            </p:cNvSpPr>
            <p:nvPr/>
          </p:nvSpPr>
          <p:spPr bwMode="auto">
            <a:xfrm>
              <a:off x="1640" y="2036"/>
              <a:ext cx="1132" cy="4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Vice President</a:t>
              </a:r>
            </a:p>
            <a:p>
              <a:pPr algn="ctr"/>
              <a:r>
                <a:rPr lang="en-US" sz="1600" b="1">
                  <a:latin typeface="Arial" pitchFamily="34" charset="0"/>
                </a:rPr>
                <a:t>Product B</a:t>
              </a:r>
            </a:p>
          </p:txBody>
        </p:sp>
      </p:grpSp>
      <p:grpSp>
        <p:nvGrpSpPr>
          <p:cNvPr id="439309" name="Group 13"/>
          <p:cNvGrpSpPr>
            <a:grpSpLocks/>
          </p:cNvGrpSpPr>
          <p:nvPr/>
        </p:nvGrpSpPr>
        <p:grpSpPr bwMode="auto">
          <a:xfrm>
            <a:off x="4570413" y="3178175"/>
            <a:ext cx="1863725" cy="704850"/>
            <a:chOff x="2879" y="2002"/>
            <a:chExt cx="1174" cy="444"/>
          </a:xfrm>
        </p:grpSpPr>
        <p:sp>
          <p:nvSpPr>
            <p:cNvPr id="439310" name="Rectangle 14"/>
            <p:cNvSpPr>
              <a:spLocks noChangeArrowheads="1"/>
            </p:cNvSpPr>
            <p:nvPr/>
          </p:nvSpPr>
          <p:spPr bwMode="auto">
            <a:xfrm>
              <a:off x="2879" y="2002"/>
              <a:ext cx="1132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9311" name="Rectangle 15"/>
            <p:cNvSpPr>
              <a:spLocks noChangeArrowheads="1"/>
            </p:cNvSpPr>
            <p:nvPr/>
          </p:nvSpPr>
          <p:spPr bwMode="auto">
            <a:xfrm>
              <a:off x="2921" y="2036"/>
              <a:ext cx="1132" cy="4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Vice President</a:t>
              </a:r>
            </a:p>
            <a:p>
              <a:pPr algn="ctr"/>
              <a:r>
                <a:rPr lang="en-US" sz="1600" b="1">
                  <a:latin typeface="Arial" pitchFamily="34" charset="0"/>
                </a:rPr>
                <a:t>Product C</a:t>
              </a:r>
            </a:p>
          </p:txBody>
        </p:sp>
      </p:grpSp>
      <p:grpSp>
        <p:nvGrpSpPr>
          <p:cNvPr id="439312" name="Group 16"/>
          <p:cNvGrpSpPr>
            <a:grpSpLocks/>
          </p:cNvGrpSpPr>
          <p:nvPr/>
        </p:nvGrpSpPr>
        <p:grpSpPr bwMode="auto">
          <a:xfrm>
            <a:off x="6604000" y="3178175"/>
            <a:ext cx="1863725" cy="704850"/>
            <a:chOff x="4160" y="2002"/>
            <a:chExt cx="1174" cy="444"/>
          </a:xfrm>
        </p:grpSpPr>
        <p:sp>
          <p:nvSpPr>
            <p:cNvPr id="439313" name="Rectangle 17"/>
            <p:cNvSpPr>
              <a:spLocks noChangeArrowheads="1"/>
            </p:cNvSpPr>
            <p:nvPr/>
          </p:nvSpPr>
          <p:spPr bwMode="auto">
            <a:xfrm>
              <a:off x="4160" y="2002"/>
              <a:ext cx="1132" cy="41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1600" b="1">
                <a:latin typeface="Arial" pitchFamily="34" charset="0"/>
              </a:endParaRPr>
            </a:p>
          </p:txBody>
        </p:sp>
        <p:sp>
          <p:nvSpPr>
            <p:cNvPr id="439314" name="Rectangle 18"/>
            <p:cNvSpPr>
              <a:spLocks noChangeArrowheads="1"/>
            </p:cNvSpPr>
            <p:nvPr/>
          </p:nvSpPr>
          <p:spPr bwMode="auto">
            <a:xfrm>
              <a:off x="4202" y="2036"/>
              <a:ext cx="1132" cy="4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600" b="1">
                  <a:latin typeface="Arial" pitchFamily="34" charset="0"/>
                </a:rPr>
                <a:t>Vice President</a:t>
              </a:r>
            </a:p>
            <a:p>
              <a:pPr algn="ctr"/>
              <a:r>
                <a:rPr lang="en-US" sz="1600" b="1">
                  <a:latin typeface="Arial" pitchFamily="34" charset="0"/>
                </a:rPr>
                <a:t>Product D</a:t>
              </a:r>
            </a:p>
          </p:txBody>
        </p:sp>
      </p:grpSp>
      <p:grpSp>
        <p:nvGrpSpPr>
          <p:cNvPr id="439315" name="Group 19"/>
          <p:cNvGrpSpPr>
            <a:grpSpLocks/>
          </p:cNvGrpSpPr>
          <p:nvPr/>
        </p:nvGrpSpPr>
        <p:grpSpPr bwMode="auto">
          <a:xfrm>
            <a:off x="793750" y="4068763"/>
            <a:ext cx="1662113" cy="1555750"/>
            <a:chOff x="500" y="2569"/>
            <a:chExt cx="1047" cy="980"/>
          </a:xfrm>
        </p:grpSpPr>
        <p:grpSp>
          <p:nvGrpSpPr>
            <p:cNvPr id="439316" name="Group 20"/>
            <p:cNvGrpSpPr>
              <a:grpSpLocks/>
            </p:cNvGrpSpPr>
            <p:nvPr/>
          </p:nvGrpSpPr>
          <p:grpSpPr bwMode="auto">
            <a:xfrm>
              <a:off x="500" y="2569"/>
              <a:ext cx="1005" cy="946"/>
              <a:chOff x="542" y="2613"/>
              <a:chExt cx="1005" cy="946"/>
            </a:xfrm>
          </p:grpSpPr>
          <p:sp>
            <p:nvSpPr>
              <p:cNvPr id="439317" name="Rectangle 21"/>
              <p:cNvSpPr>
                <a:spLocks noChangeArrowheads="1"/>
              </p:cNvSpPr>
              <p:nvPr/>
            </p:nvSpPr>
            <p:spPr bwMode="auto">
              <a:xfrm>
                <a:off x="542" y="2613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9318" name="Rectangle 22"/>
              <p:cNvSpPr>
                <a:spLocks noChangeArrowheads="1"/>
              </p:cNvSpPr>
              <p:nvPr/>
            </p:nvSpPr>
            <p:spPr bwMode="auto">
              <a:xfrm>
                <a:off x="542" y="2954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9319" name="Rectangle 23"/>
              <p:cNvSpPr>
                <a:spLocks noChangeArrowheads="1"/>
              </p:cNvSpPr>
              <p:nvPr/>
            </p:nvSpPr>
            <p:spPr bwMode="auto">
              <a:xfrm>
                <a:off x="542" y="3295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</p:grpSp>
        <p:grpSp>
          <p:nvGrpSpPr>
            <p:cNvPr id="439320" name="Group 24"/>
            <p:cNvGrpSpPr>
              <a:grpSpLocks/>
            </p:cNvGrpSpPr>
            <p:nvPr/>
          </p:nvGrpSpPr>
          <p:grpSpPr bwMode="auto">
            <a:xfrm>
              <a:off x="542" y="2603"/>
              <a:ext cx="1005" cy="946"/>
              <a:chOff x="542" y="2613"/>
              <a:chExt cx="1005" cy="946"/>
            </a:xfrm>
          </p:grpSpPr>
          <p:sp>
            <p:nvSpPr>
              <p:cNvPr id="439321" name="Rectangle 25"/>
              <p:cNvSpPr>
                <a:spLocks noChangeArrowheads="1"/>
              </p:cNvSpPr>
              <p:nvPr/>
            </p:nvSpPr>
            <p:spPr bwMode="auto">
              <a:xfrm>
                <a:off x="542" y="2613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Marketing</a:t>
                </a:r>
              </a:p>
            </p:txBody>
          </p:sp>
          <p:sp>
            <p:nvSpPr>
              <p:cNvPr id="439322" name="Rectangle 26"/>
              <p:cNvSpPr>
                <a:spLocks noChangeArrowheads="1"/>
              </p:cNvSpPr>
              <p:nvPr/>
            </p:nvSpPr>
            <p:spPr bwMode="auto">
              <a:xfrm>
                <a:off x="542" y="2954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Operations</a:t>
                </a:r>
              </a:p>
            </p:txBody>
          </p:sp>
          <p:sp>
            <p:nvSpPr>
              <p:cNvPr id="439323" name="Rectangle 27"/>
              <p:cNvSpPr>
                <a:spLocks noChangeArrowheads="1"/>
              </p:cNvSpPr>
              <p:nvPr/>
            </p:nvSpPr>
            <p:spPr bwMode="auto">
              <a:xfrm>
                <a:off x="542" y="3295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Sales</a:t>
                </a:r>
              </a:p>
            </p:txBody>
          </p:sp>
        </p:grpSp>
      </p:grpSp>
      <p:grpSp>
        <p:nvGrpSpPr>
          <p:cNvPr id="439324" name="Group 28"/>
          <p:cNvGrpSpPr>
            <a:grpSpLocks/>
          </p:cNvGrpSpPr>
          <p:nvPr/>
        </p:nvGrpSpPr>
        <p:grpSpPr bwMode="auto">
          <a:xfrm>
            <a:off x="2814638" y="4068763"/>
            <a:ext cx="1662112" cy="1555750"/>
            <a:chOff x="1779" y="2569"/>
            <a:chExt cx="1047" cy="980"/>
          </a:xfrm>
        </p:grpSpPr>
        <p:grpSp>
          <p:nvGrpSpPr>
            <p:cNvPr id="439325" name="Group 29"/>
            <p:cNvGrpSpPr>
              <a:grpSpLocks/>
            </p:cNvGrpSpPr>
            <p:nvPr/>
          </p:nvGrpSpPr>
          <p:grpSpPr bwMode="auto">
            <a:xfrm>
              <a:off x="1779" y="2569"/>
              <a:ext cx="1005" cy="946"/>
              <a:chOff x="1830" y="2612"/>
              <a:chExt cx="1005" cy="946"/>
            </a:xfrm>
          </p:grpSpPr>
          <p:sp>
            <p:nvSpPr>
              <p:cNvPr id="439326" name="Rectangle 30"/>
              <p:cNvSpPr>
                <a:spLocks noChangeArrowheads="1"/>
              </p:cNvSpPr>
              <p:nvPr/>
            </p:nvSpPr>
            <p:spPr bwMode="auto">
              <a:xfrm>
                <a:off x="1830" y="2612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9327" name="Rectangle 31"/>
              <p:cNvSpPr>
                <a:spLocks noChangeArrowheads="1"/>
              </p:cNvSpPr>
              <p:nvPr/>
            </p:nvSpPr>
            <p:spPr bwMode="auto">
              <a:xfrm>
                <a:off x="1830" y="2953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9328" name="Rectangle 32"/>
              <p:cNvSpPr>
                <a:spLocks noChangeArrowheads="1"/>
              </p:cNvSpPr>
              <p:nvPr/>
            </p:nvSpPr>
            <p:spPr bwMode="auto">
              <a:xfrm>
                <a:off x="1830" y="3294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</p:grpSp>
        <p:grpSp>
          <p:nvGrpSpPr>
            <p:cNvPr id="439329" name="Group 33"/>
            <p:cNvGrpSpPr>
              <a:grpSpLocks/>
            </p:cNvGrpSpPr>
            <p:nvPr/>
          </p:nvGrpSpPr>
          <p:grpSpPr bwMode="auto">
            <a:xfrm>
              <a:off x="1821" y="2603"/>
              <a:ext cx="1005" cy="946"/>
              <a:chOff x="1830" y="2612"/>
              <a:chExt cx="1005" cy="946"/>
            </a:xfrm>
          </p:grpSpPr>
          <p:sp>
            <p:nvSpPr>
              <p:cNvPr id="439330" name="Rectangle 34"/>
              <p:cNvSpPr>
                <a:spLocks noChangeArrowheads="1"/>
              </p:cNvSpPr>
              <p:nvPr/>
            </p:nvSpPr>
            <p:spPr bwMode="auto">
              <a:xfrm>
                <a:off x="1830" y="2612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Marketing</a:t>
                </a:r>
              </a:p>
            </p:txBody>
          </p:sp>
          <p:sp>
            <p:nvSpPr>
              <p:cNvPr id="439331" name="Rectangle 35"/>
              <p:cNvSpPr>
                <a:spLocks noChangeArrowheads="1"/>
              </p:cNvSpPr>
              <p:nvPr/>
            </p:nvSpPr>
            <p:spPr bwMode="auto">
              <a:xfrm>
                <a:off x="1830" y="2953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Operations</a:t>
                </a:r>
              </a:p>
            </p:txBody>
          </p:sp>
          <p:sp>
            <p:nvSpPr>
              <p:cNvPr id="439332" name="Rectangle 36"/>
              <p:cNvSpPr>
                <a:spLocks noChangeArrowheads="1"/>
              </p:cNvSpPr>
              <p:nvPr/>
            </p:nvSpPr>
            <p:spPr bwMode="auto">
              <a:xfrm>
                <a:off x="1830" y="3294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Sales</a:t>
                </a:r>
              </a:p>
            </p:txBody>
          </p:sp>
        </p:grpSp>
      </p:grpSp>
      <p:grpSp>
        <p:nvGrpSpPr>
          <p:cNvPr id="439333" name="Group 37"/>
          <p:cNvGrpSpPr>
            <a:grpSpLocks/>
          </p:cNvGrpSpPr>
          <p:nvPr/>
        </p:nvGrpSpPr>
        <p:grpSpPr bwMode="auto">
          <a:xfrm>
            <a:off x="4854575" y="4068763"/>
            <a:ext cx="1662113" cy="1555750"/>
            <a:chOff x="3058" y="2569"/>
            <a:chExt cx="1047" cy="980"/>
          </a:xfrm>
        </p:grpSpPr>
        <p:grpSp>
          <p:nvGrpSpPr>
            <p:cNvPr id="439334" name="Group 38"/>
            <p:cNvGrpSpPr>
              <a:grpSpLocks/>
            </p:cNvGrpSpPr>
            <p:nvPr/>
          </p:nvGrpSpPr>
          <p:grpSpPr bwMode="auto">
            <a:xfrm>
              <a:off x="3058" y="2569"/>
              <a:ext cx="1005" cy="946"/>
              <a:chOff x="3090" y="2603"/>
              <a:chExt cx="1005" cy="946"/>
            </a:xfrm>
          </p:grpSpPr>
          <p:sp>
            <p:nvSpPr>
              <p:cNvPr id="439335" name="Rectangle 39"/>
              <p:cNvSpPr>
                <a:spLocks noChangeArrowheads="1"/>
              </p:cNvSpPr>
              <p:nvPr/>
            </p:nvSpPr>
            <p:spPr bwMode="auto">
              <a:xfrm>
                <a:off x="3090" y="2603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9336" name="Rectangle 40"/>
              <p:cNvSpPr>
                <a:spLocks noChangeArrowheads="1"/>
              </p:cNvSpPr>
              <p:nvPr/>
            </p:nvSpPr>
            <p:spPr bwMode="auto">
              <a:xfrm>
                <a:off x="3090" y="2944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9337" name="Rectangle 41"/>
              <p:cNvSpPr>
                <a:spLocks noChangeArrowheads="1"/>
              </p:cNvSpPr>
              <p:nvPr/>
            </p:nvSpPr>
            <p:spPr bwMode="auto">
              <a:xfrm>
                <a:off x="3090" y="3285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</p:grpSp>
        <p:grpSp>
          <p:nvGrpSpPr>
            <p:cNvPr id="439338" name="Group 42"/>
            <p:cNvGrpSpPr>
              <a:grpSpLocks/>
            </p:cNvGrpSpPr>
            <p:nvPr/>
          </p:nvGrpSpPr>
          <p:grpSpPr bwMode="auto">
            <a:xfrm>
              <a:off x="3100" y="2603"/>
              <a:ext cx="1005" cy="946"/>
              <a:chOff x="3090" y="2603"/>
              <a:chExt cx="1005" cy="946"/>
            </a:xfrm>
          </p:grpSpPr>
          <p:sp>
            <p:nvSpPr>
              <p:cNvPr id="439339" name="Rectangle 43"/>
              <p:cNvSpPr>
                <a:spLocks noChangeArrowheads="1"/>
              </p:cNvSpPr>
              <p:nvPr/>
            </p:nvSpPr>
            <p:spPr bwMode="auto">
              <a:xfrm>
                <a:off x="3090" y="2603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Marketing</a:t>
                </a:r>
              </a:p>
            </p:txBody>
          </p:sp>
          <p:sp>
            <p:nvSpPr>
              <p:cNvPr id="439340" name="Rectangle 44"/>
              <p:cNvSpPr>
                <a:spLocks noChangeArrowheads="1"/>
              </p:cNvSpPr>
              <p:nvPr/>
            </p:nvSpPr>
            <p:spPr bwMode="auto">
              <a:xfrm>
                <a:off x="3090" y="2944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Operations</a:t>
                </a:r>
              </a:p>
            </p:txBody>
          </p:sp>
          <p:sp>
            <p:nvSpPr>
              <p:cNvPr id="439341" name="Rectangle 45"/>
              <p:cNvSpPr>
                <a:spLocks noChangeArrowheads="1"/>
              </p:cNvSpPr>
              <p:nvPr/>
            </p:nvSpPr>
            <p:spPr bwMode="auto">
              <a:xfrm>
                <a:off x="3090" y="3285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Sales</a:t>
                </a:r>
              </a:p>
            </p:txBody>
          </p:sp>
        </p:grpSp>
      </p:grpSp>
      <p:grpSp>
        <p:nvGrpSpPr>
          <p:cNvPr id="439342" name="Group 46"/>
          <p:cNvGrpSpPr>
            <a:grpSpLocks/>
          </p:cNvGrpSpPr>
          <p:nvPr/>
        </p:nvGrpSpPr>
        <p:grpSpPr bwMode="auto">
          <a:xfrm>
            <a:off x="6865938" y="4068763"/>
            <a:ext cx="1662112" cy="1555750"/>
            <a:chOff x="4337" y="2569"/>
            <a:chExt cx="1047" cy="980"/>
          </a:xfrm>
        </p:grpSpPr>
        <p:grpSp>
          <p:nvGrpSpPr>
            <p:cNvPr id="439343" name="Group 47"/>
            <p:cNvGrpSpPr>
              <a:grpSpLocks/>
            </p:cNvGrpSpPr>
            <p:nvPr/>
          </p:nvGrpSpPr>
          <p:grpSpPr bwMode="auto">
            <a:xfrm>
              <a:off x="4337" y="2569"/>
              <a:ext cx="1005" cy="946"/>
              <a:chOff x="4262" y="221"/>
              <a:chExt cx="1005" cy="946"/>
            </a:xfrm>
          </p:grpSpPr>
          <p:sp>
            <p:nvSpPr>
              <p:cNvPr id="439344" name="Rectangle 48"/>
              <p:cNvSpPr>
                <a:spLocks noChangeArrowheads="1"/>
              </p:cNvSpPr>
              <p:nvPr/>
            </p:nvSpPr>
            <p:spPr bwMode="auto">
              <a:xfrm>
                <a:off x="4262" y="221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9345" name="Rectangle 49"/>
              <p:cNvSpPr>
                <a:spLocks noChangeArrowheads="1"/>
              </p:cNvSpPr>
              <p:nvPr/>
            </p:nvSpPr>
            <p:spPr bwMode="auto">
              <a:xfrm>
                <a:off x="4262" y="562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  <p:sp>
            <p:nvSpPr>
              <p:cNvPr id="439346" name="Rectangle 50"/>
              <p:cNvSpPr>
                <a:spLocks noChangeArrowheads="1"/>
              </p:cNvSpPr>
              <p:nvPr/>
            </p:nvSpPr>
            <p:spPr bwMode="auto">
              <a:xfrm>
                <a:off x="4262" y="903"/>
                <a:ext cx="1005" cy="264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1600">
                  <a:latin typeface="Arial" pitchFamily="34" charset="0"/>
                </a:endParaRPr>
              </a:p>
            </p:txBody>
          </p:sp>
        </p:grpSp>
        <p:grpSp>
          <p:nvGrpSpPr>
            <p:cNvPr id="439347" name="Group 51"/>
            <p:cNvGrpSpPr>
              <a:grpSpLocks/>
            </p:cNvGrpSpPr>
            <p:nvPr/>
          </p:nvGrpSpPr>
          <p:grpSpPr bwMode="auto">
            <a:xfrm>
              <a:off x="4379" y="2603"/>
              <a:ext cx="1005" cy="946"/>
              <a:chOff x="4262" y="221"/>
              <a:chExt cx="1005" cy="946"/>
            </a:xfrm>
          </p:grpSpPr>
          <p:sp>
            <p:nvSpPr>
              <p:cNvPr id="439348" name="Rectangle 52"/>
              <p:cNvSpPr>
                <a:spLocks noChangeArrowheads="1"/>
              </p:cNvSpPr>
              <p:nvPr/>
            </p:nvSpPr>
            <p:spPr bwMode="auto">
              <a:xfrm>
                <a:off x="4262" y="221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Marketing</a:t>
                </a:r>
              </a:p>
            </p:txBody>
          </p:sp>
          <p:sp>
            <p:nvSpPr>
              <p:cNvPr id="439349" name="Rectangle 53"/>
              <p:cNvSpPr>
                <a:spLocks noChangeArrowheads="1"/>
              </p:cNvSpPr>
              <p:nvPr/>
            </p:nvSpPr>
            <p:spPr bwMode="auto">
              <a:xfrm>
                <a:off x="4262" y="562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Operations</a:t>
                </a:r>
              </a:p>
            </p:txBody>
          </p:sp>
          <p:sp>
            <p:nvSpPr>
              <p:cNvPr id="439350" name="Rectangle 54"/>
              <p:cNvSpPr>
                <a:spLocks noChangeArrowheads="1"/>
              </p:cNvSpPr>
              <p:nvPr/>
            </p:nvSpPr>
            <p:spPr bwMode="auto">
              <a:xfrm>
                <a:off x="4262" y="903"/>
                <a:ext cx="1005" cy="264"/>
              </a:xfrm>
              <a:prstGeom prst="rect">
                <a:avLst/>
              </a:prstGeom>
              <a:solidFill>
                <a:srgbClr val="33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600">
                    <a:latin typeface="Arial" pitchFamily="34" charset="0"/>
                  </a:rPr>
                  <a:t>Sales</a:t>
                </a:r>
              </a:p>
            </p:txBody>
          </p:sp>
        </p:grpSp>
      </p:grpSp>
      <p:cxnSp>
        <p:nvCxnSpPr>
          <p:cNvPr id="439351" name="AutoShape 55"/>
          <p:cNvCxnSpPr>
            <a:cxnSpLocks noChangeShapeType="1"/>
          </p:cNvCxnSpPr>
          <p:nvPr/>
        </p:nvCxnSpPr>
        <p:spPr bwMode="auto">
          <a:xfrm rot="5400000">
            <a:off x="2861470" y="1567656"/>
            <a:ext cx="271462" cy="3057525"/>
          </a:xfrm>
          <a:prstGeom prst="bentConnector3">
            <a:avLst>
              <a:gd name="adj1" fmla="val 49708"/>
            </a:avLst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9352" name="AutoShape 56"/>
          <p:cNvCxnSpPr>
            <a:cxnSpLocks noChangeShapeType="1"/>
          </p:cNvCxnSpPr>
          <p:nvPr/>
        </p:nvCxnSpPr>
        <p:spPr bwMode="auto">
          <a:xfrm rot="5400000">
            <a:off x="3878263" y="2584450"/>
            <a:ext cx="271462" cy="1023938"/>
          </a:xfrm>
          <a:prstGeom prst="bentConnector3">
            <a:avLst>
              <a:gd name="adj1" fmla="val 49708"/>
            </a:avLst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9353" name="AutoShape 57"/>
          <p:cNvCxnSpPr>
            <a:cxnSpLocks noChangeShapeType="1"/>
          </p:cNvCxnSpPr>
          <p:nvPr/>
        </p:nvCxnSpPr>
        <p:spPr bwMode="auto">
          <a:xfrm rot="16200000" flipH="1">
            <a:off x="4895057" y="2591594"/>
            <a:ext cx="271462" cy="1009650"/>
          </a:xfrm>
          <a:prstGeom prst="bentConnector3">
            <a:avLst>
              <a:gd name="adj1" fmla="val 49708"/>
            </a:avLst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9354" name="AutoShape 58"/>
          <p:cNvCxnSpPr>
            <a:cxnSpLocks noChangeShapeType="1"/>
          </p:cNvCxnSpPr>
          <p:nvPr/>
        </p:nvCxnSpPr>
        <p:spPr bwMode="auto">
          <a:xfrm rot="16200000" flipH="1">
            <a:off x="5911851" y="1574800"/>
            <a:ext cx="271462" cy="3043237"/>
          </a:xfrm>
          <a:prstGeom prst="bentConnector3">
            <a:avLst>
              <a:gd name="adj1" fmla="val 49708"/>
            </a:avLst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39355" name="Line 59"/>
          <p:cNvSpPr>
            <a:spLocks noChangeShapeType="1"/>
          </p:cNvSpPr>
          <p:nvPr/>
        </p:nvSpPr>
        <p:spPr bwMode="auto">
          <a:xfrm>
            <a:off x="744538" y="3875088"/>
            <a:ext cx="0" cy="1565275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fr-CA"/>
          </a:p>
        </p:txBody>
      </p:sp>
      <p:sp>
        <p:nvSpPr>
          <p:cNvPr id="439356" name="Line 60"/>
          <p:cNvSpPr>
            <a:spLocks noChangeShapeType="1"/>
          </p:cNvSpPr>
          <p:nvPr/>
        </p:nvSpPr>
        <p:spPr bwMode="auto">
          <a:xfrm>
            <a:off x="2743200" y="3875088"/>
            <a:ext cx="0" cy="1565275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fr-CA"/>
          </a:p>
        </p:txBody>
      </p:sp>
      <p:sp>
        <p:nvSpPr>
          <p:cNvPr id="439357" name="Line 61"/>
          <p:cNvSpPr>
            <a:spLocks noChangeShapeType="1"/>
          </p:cNvSpPr>
          <p:nvPr/>
        </p:nvSpPr>
        <p:spPr bwMode="auto">
          <a:xfrm>
            <a:off x="4789488" y="3875088"/>
            <a:ext cx="0" cy="1565275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fr-CA"/>
          </a:p>
        </p:txBody>
      </p:sp>
      <p:sp>
        <p:nvSpPr>
          <p:cNvPr id="439358" name="Line 62"/>
          <p:cNvSpPr>
            <a:spLocks noChangeShapeType="1"/>
          </p:cNvSpPr>
          <p:nvPr/>
        </p:nvSpPr>
        <p:spPr bwMode="auto">
          <a:xfrm>
            <a:off x="6788150" y="3889375"/>
            <a:ext cx="0" cy="155098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fr-CA"/>
          </a:p>
        </p:txBody>
      </p:sp>
      <p:grpSp>
        <p:nvGrpSpPr>
          <p:cNvPr id="439359" name="Group 63"/>
          <p:cNvGrpSpPr>
            <a:grpSpLocks/>
          </p:cNvGrpSpPr>
          <p:nvPr/>
        </p:nvGrpSpPr>
        <p:grpSpPr bwMode="auto">
          <a:xfrm>
            <a:off x="742950" y="4325938"/>
            <a:ext cx="139700" cy="1111250"/>
            <a:chOff x="468" y="2724"/>
            <a:chExt cx="88" cy="700"/>
          </a:xfrm>
        </p:grpSpPr>
        <p:sp>
          <p:nvSpPr>
            <p:cNvPr id="439360" name="Line 64"/>
            <p:cNvSpPr>
              <a:spLocks noChangeShapeType="1"/>
            </p:cNvSpPr>
            <p:nvPr/>
          </p:nvSpPr>
          <p:spPr bwMode="auto">
            <a:xfrm>
              <a:off x="468" y="27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9361" name="Line 65"/>
            <p:cNvSpPr>
              <a:spLocks noChangeShapeType="1"/>
            </p:cNvSpPr>
            <p:nvPr/>
          </p:nvSpPr>
          <p:spPr bwMode="auto">
            <a:xfrm>
              <a:off x="468" y="307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9362" name="Line 66"/>
            <p:cNvSpPr>
              <a:spLocks noChangeShapeType="1"/>
            </p:cNvSpPr>
            <p:nvPr/>
          </p:nvSpPr>
          <p:spPr bwMode="auto">
            <a:xfrm>
              <a:off x="468" y="34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</p:grpSp>
      <p:grpSp>
        <p:nvGrpSpPr>
          <p:cNvPr id="439363" name="Group 67"/>
          <p:cNvGrpSpPr>
            <a:grpSpLocks/>
          </p:cNvGrpSpPr>
          <p:nvPr/>
        </p:nvGrpSpPr>
        <p:grpSpPr bwMode="auto">
          <a:xfrm>
            <a:off x="2746375" y="4325938"/>
            <a:ext cx="139700" cy="1111250"/>
            <a:chOff x="468" y="2724"/>
            <a:chExt cx="88" cy="700"/>
          </a:xfrm>
        </p:grpSpPr>
        <p:sp>
          <p:nvSpPr>
            <p:cNvPr id="439364" name="Line 68"/>
            <p:cNvSpPr>
              <a:spLocks noChangeShapeType="1"/>
            </p:cNvSpPr>
            <p:nvPr/>
          </p:nvSpPr>
          <p:spPr bwMode="auto">
            <a:xfrm>
              <a:off x="468" y="27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9365" name="Line 69"/>
            <p:cNvSpPr>
              <a:spLocks noChangeShapeType="1"/>
            </p:cNvSpPr>
            <p:nvPr/>
          </p:nvSpPr>
          <p:spPr bwMode="auto">
            <a:xfrm>
              <a:off x="468" y="307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9366" name="Line 70"/>
            <p:cNvSpPr>
              <a:spLocks noChangeShapeType="1"/>
            </p:cNvSpPr>
            <p:nvPr/>
          </p:nvSpPr>
          <p:spPr bwMode="auto">
            <a:xfrm>
              <a:off x="468" y="34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</p:grpSp>
      <p:grpSp>
        <p:nvGrpSpPr>
          <p:cNvPr id="439367" name="Group 71"/>
          <p:cNvGrpSpPr>
            <a:grpSpLocks/>
          </p:cNvGrpSpPr>
          <p:nvPr/>
        </p:nvGrpSpPr>
        <p:grpSpPr bwMode="auto">
          <a:xfrm>
            <a:off x="4787900" y="4325938"/>
            <a:ext cx="139700" cy="1111250"/>
            <a:chOff x="468" y="2724"/>
            <a:chExt cx="88" cy="700"/>
          </a:xfrm>
        </p:grpSpPr>
        <p:sp>
          <p:nvSpPr>
            <p:cNvPr id="439368" name="Line 72"/>
            <p:cNvSpPr>
              <a:spLocks noChangeShapeType="1"/>
            </p:cNvSpPr>
            <p:nvPr/>
          </p:nvSpPr>
          <p:spPr bwMode="auto">
            <a:xfrm>
              <a:off x="468" y="27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9369" name="Line 73"/>
            <p:cNvSpPr>
              <a:spLocks noChangeShapeType="1"/>
            </p:cNvSpPr>
            <p:nvPr/>
          </p:nvSpPr>
          <p:spPr bwMode="auto">
            <a:xfrm>
              <a:off x="468" y="307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9370" name="Line 74"/>
            <p:cNvSpPr>
              <a:spLocks noChangeShapeType="1"/>
            </p:cNvSpPr>
            <p:nvPr/>
          </p:nvSpPr>
          <p:spPr bwMode="auto">
            <a:xfrm>
              <a:off x="468" y="34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</p:grpSp>
      <p:grpSp>
        <p:nvGrpSpPr>
          <p:cNvPr id="439371" name="Group 75"/>
          <p:cNvGrpSpPr>
            <a:grpSpLocks/>
          </p:cNvGrpSpPr>
          <p:nvPr/>
        </p:nvGrpSpPr>
        <p:grpSpPr bwMode="auto">
          <a:xfrm>
            <a:off x="6791325" y="4325938"/>
            <a:ext cx="139700" cy="1111250"/>
            <a:chOff x="468" y="2724"/>
            <a:chExt cx="88" cy="700"/>
          </a:xfrm>
        </p:grpSpPr>
        <p:sp>
          <p:nvSpPr>
            <p:cNvPr id="439372" name="Line 76"/>
            <p:cNvSpPr>
              <a:spLocks noChangeShapeType="1"/>
            </p:cNvSpPr>
            <p:nvPr/>
          </p:nvSpPr>
          <p:spPr bwMode="auto">
            <a:xfrm>
              <a:off x="468" y="27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9373" name="Line 77"/>
            <p:cNvSpPr>
              <a:spLocks noChangeShapeType="1"/>
            </p:cNvSpPr>
            <p:nvPr/>
          </p:nvSpPr>
          <p:spPr bwMode="auto">
            <a:xfrm>
              <a:off x="468" y="307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  <p:sp>
          <p:nvSpPr>
            <p:cNvPr id="439374" name="Line 78"/>
            <p:cNvSpPr>
              <a:spLocks noChangeShapeType="1"/>
            </p:cNvSpPr>
            <p:nvPr/>
          </p:nvSpPr>
          <p:spPr bwMode="auto">
            <a:xfrm>
              <a:off x="468" y="3424"/>
              <a:ext cx="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fr-CA"/>
            </a:p>
          </p:txBody>
        </p:sp>
      </p:grpSp>
    </p:spTree>
    <p:extLst>
      <p:ext uri="{BB962C8B-B14F-4D97-AF65-F5344CB8AC3E}">
        <p14:creationId xmlns:p14="http://schemas.microsoft.com/office/powerpoint/2010/main" xmlns="" val="296717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>
                <a:latin typeface="Copperplate Gothic Bold" pitchFamily="34" charset="0"/>
              </a:rPr>
              <a:t>How is line of authority different from chain of command?</a:t>
            </a:r>
            <a:endParaRPr lang="fr-CA" dirty="0">
              <a:latin typeface="Copperplate Gothic Bold" pitchFamily="34" charset="0"/>
            </a:endParaRPr>
          </a:p>
          <a:p>
            <a:endParaRPr lang="fr-CA" sz="1400" dirty="0">
              <a:latin typeface="Copperplate Gothic Bold" pitchFamily="34" charset="0"/>
            </a:endParaRPr>
          </a:p>
          <a:p>
            <a:r>
              <a:rPr lang="en-US" dirty="0">
                <a:latin typeface="Copperplate Gothic Light" pitchFamily="34" charset="0"/>
              </a:rPr>
              <a:t>Line of authority essentially specifies</a:t>
            </a:r>
            <a:r>
              <a:rPr lang="en-US" dirty="0">
                <a:latin typeface="Copperplate Gothic Bold" pitchFamily="34" charset="0"/>
              </a:rPr>
              <a:t> 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who reports to whom </a:t>
            </a:r>
            <a:r>
              <a:rPr lang="en-US" dirty="0">
                <a:latin typeface="Copperplate Gothic Bold" pitchFamily="34" charset="0"/>
              </a:rPr>
              <a:t>in </a:t>
            </a:r>
            <a:r>
              <a:rPr lang="en-US" dirty="0">
                <a:latin typeface="Copperplate Gothic Light" pitchFamily="34" charset="0"/>
              </a:rPr>
              <a:t>the organization</a:t>
            </a:r>
            <a:r>
              <a:rPr lang="en-US" dirty="0">
                <a:latin typeface="Copperplate Gothic Bold" pitchFamily="34" charset="0"/>
              </a:rPr>
              <a:t>.</a:t>
            </a:r>
            <a:endParaRPr lang="fr-CA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10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093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400" b="1" dirty="0">
                <a:latin typeface="Copperplate Gothic Bold" pitchFamily="34" charset="0"/>
              </a:rPr>
              <a:t>What are the key pros and cons for both centralization and decentralization in organizational structure?</a:t>
            </a:r>
            <a:endParaRPr lang="fr-CA" sz="2400" dirty="0">
              <a:latin typeface="Copperplate Gothic Bold" pitchFamily="34" charset="0"/>
            </a:endParaRPr>
          </a:p>
          <a:p>
            <a:endParaRPr lang="fr-CA" sz="1400" dirty="0">
              <a:latin typeface="Copperplate Gothic Bold" pitchFamily="34" charset="0"/>
            </a:endParaRPr>
          </a:p>
          <a:p>
            <a:r>
              <a:rPr lang="en-US" sz="2400" dirty="0">
                <a:latin typeface="Copperplate Gothic Bold" pitchFamily="34" charset="0"/>
              </a:rPr>
              <a:t>Centralized organizations 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restrict decision making to fewer individuals</a:t>
            </a:r>
            <a:r>
              <a:rPr lang="en-US" sz="2400" dirty="0">
                <a:latin typeface="Copperplate Gothic Bold" pitchFamily="34" charset="0"/>
              </a:rPr>
              <a:t>, </a:t>
            </a:r>
            <a:r>
              <a:rPr lang="en-US" sz="2400" u="sng" dirty="0">
                <a:latin typeface="Copperplate Gothic Bold" pitchFamily="34" charset="0"/>
              </a:rPr>
              <a:t>usually at the top</a:t>
            </a:r>
            <a:r>
              <a:rPr lang="en-US" sz="2400" dirty="0">
                <a:latin typeface="Copperplate Gothic Bold" pitchFamily="34" charset="0"/>
              </a:rPr>
              <a:t> of the organization. </a:t>
            </a:r>
            <a:endParaRPr lang="en-US" sz="2400" dirty="0" smtClean="0">
              <a:latin typeface="Copperplate Gothic Bold" pitchFamily="34" charset="0"/>
            </a:endParaRPr>
          </a:p>
          <a:p>
            <a:endParaRPr lang="en-US" sz="2400" dirty="0" smtClean="0">
              <a:latin typeface="Copperplate Gothic Bold" pitchFamily="34" charset="0"/>
            </a:endParaRPr>
          </a:p>
          <a:p>
            <a:r>
              <a:rPr lang="en-US" sz="2400" dirty="0" smtClean="0">
                <a:latin typeface="Copperplate Gothic Bold" pitchFamily="34" charset="0"/>
              </a:rPr>
              <a:t>Decentralized </a:t>
            </a:r>
            <a:r>
              <a:rPr lang="en-US" sz="2400" dirty="0">
                <a:latin typeface="Copperplate Gothic Bold" pitchFamily="34" charset="0"/>
              </a:rPr>
              <a:t>organizations tend to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push decision-making authority</a:t>
            </a:r>
            <a:r>
              <a:rPr lang="en-US" sz="2400" dirty="0">
                <a:latin typeface="Copperplate Gothic Bold" pitchFamily="34" charset="0"/>
              </a:rPr>
              <a:t> down to the </a:t>
            </a:r>
            <a:r>
              <a:rPr lang="en-US" sz="2400" u="sng" dirty="0">
                <a:latin typeface="Copperplate Gothic Bold" pitchFamily="34" charset="0"/>
              </a:rPr>
              <a:t>lowest level possible</a:t>
            </a:r>
            <a:r>
              <a:rPr lang="en-US" sz="2400" dirty="0">
                <a:latin typeface="Copperplate Gothic Bold" pitchFamily="34" charset="0"/>
              </a:rPr>
              <a:t>.</a:t>
            </a:r>
            <a:endParaRPr lang="fr-CA" sz="2400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11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1800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400" b="1" dirty="0">
                <a:latin typeface="Copperplate Gothic Bold" pitchFamily="34" charset="0"/>
              </a:rPr>
              <a:t>What are the critical elements of an organization’s internal and external environments that a manager should assess in considering a new organizational structure?</a:t>
            </a:r>
            <a:endParaRPr lang="fr-CA" sz="2400" dirty="0">
              <a:latin typeface="Copperplate Gothic Bold" pitchFamily="34" charset="0"/>
            </a:endParaRPr>
          </a:p>
          <a:p>
            <a:r>
              <a:rPr lang="en-US" sz="2400" dirty="0" smtClean="0">
                <a:latin typeface="Copperplate Gothic Light" pitchFamily="34" charset="0"/>
              </a:rPr>
              <a:t>In </a:t>
            </a:r>
            <a:r>
              <a:rPr lang="en-US" sz="2400" dirty="0">
                <a:latin typeface="Copperplate Gothic Light" pitchFamily="34" charset="0"/>
              </a:rPr>
              <a:t>designing organizations, managers face the challenge of capturing both specialization and integration advantages. </a:t>
            </a:r>
            <a:endParaRPr lang="en-US" sz="2400" dirty="0" smtClean="0">
              <a:latin typeface="Copperplate Gothic Light" pitchFamily="34" charset="0"/>
            </a:endParaRPr>
          </a:p>
          <a:p>
            <a:r>
              <a:rPr lang="en-US" sz="2400" dirty="0" smtClean="0">
                <a:latin typeface="Copperplate Gothic Light" pitchFamily="34" charset="0"/>
              </a:rPr>
              <a:t>A </a:t>
            </a:r>
            <a:r>
              <a:rPr lang="en-US" sz="2400" dirty="0">
                <a:latin typeface="Copperplate Gothic Light" pitchFamily="34" charset="0"/>
              </a:rPr>
              <a:t>key factor in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determining the match between the environment and organizational structure is environmental uncertainty</a:t>
            </a:r>
            <a:r>
              <a:rPr lang="en-US" sz="2400" dirty="0">
                <a:latin typeface="Copperplate Gothic Bold" pitchFamily="34" charset="0"/>
              </a:rPr>
              <a:t>.</a:t>
            </a:r>
            <a:endParaRPr lang="fr-CA" sz="2400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12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2922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400" b="1" dirty="0">
                <a:latin typeface="Copperplate Gothic Light" pitchFamily="34" charset="0"/>
              </a:rPr>
              <a:t>What role does information play in the context of organizational uncertainty?</a:t>
            </a:r>
            <a:endParaRPr lang="fr-CA" sz="2400" dirty="0">
              <a:latin typeface="Copperplate Gothic Light" pitchFamily="34" charset="0"/>
            </a:endParaRPr>
          </a:p>
          <a:p>
            <a:pPr marL="0" indent="0">
              <a:buNone/>
            </a:pPr>
            <a:endParaRPr lang="fr-CA" sz="1100" dirty="0">
              <a:latin typeface="Copperplate Gothic Light" pitchFamily="34" charset="0"/>
            </a:endParaRPr>
          </a:p>
          <a:p>
            <a:r>
              <a:rPr lang="en-US" sz="2400" dirty="0">
                <a:latin typeface="Copperplate Gothic Light" pitchFamily="34" charset="0"/>
              </a:rPr>
              <a:t>Information can play a critical role in organizational uncertainty from a number of perspectives.  </a:t>
            </a:r>
            <a:endParaRPr lang="en-US" sz="2400" dirty="0" smtClean="0">
              <a:latin typeface="Copperplate Gothic Light" pitchFamily="34" charset="0"/>
            </a:endParaRPr>
          </a:p>
          <a:p>
            <a:r>
              <a:rPr lang="en-US" sz="2400" dirty="0" smtClean="0">
                <a:latin typeface="Copperplate Gothic Light" pitchFamily="34" charset="0"/>
              </a:rPr>
              <a:t>Information </a:t>
            </a:r>
            <a:r>
              <a:rPr lang="en-US" sz="2400" dirty="0">
                <a:latin typeface="Copperplate Gothic Light" pitchFamily="34" charset="0"/>
              </a:rPr>
              <a:t>or a lack of it can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impact product creation and production, supplier and customer communication, technology, and competitor intent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Copperplate Gothic Light" pitchFamily="34" charset="0"/>
              </a:rPr>
              <a:t>.</a:t>
            </a:r>
            <a:endParaRPr lang="fr-CA" sz="2400" b="1" dirty="0">
              <a:solidFill>
                <a:schemeClr val="bg2">
                  <a:lumMod val="25000"/>
                </a:schemeClr>
              </a:solidFill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13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734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 smtClean="0">
                <a:solidFill>
                  <a:schemeClr val="bg2">
                    <a:lumMod val="25000"/>
                  </a:schemeClr>
                </a:solidFill>
                <a:latin typeface="Cooper Black" pitchFamily="18" charset="0"/>
              </a:rPr>
              <a:t>Mo’s Question for the Final</a:t>
            </a:r>
            <a:endParaRPr lang="fr-CA" dirty="0">
              <a:solidFill>
                <a:schemeClr val="bg2">
                  <a:lumMod val="25000"/>
                </a:schemeClr>
              </a:solidFill>
              <a:latin typeface="Cooper Black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400" b="1" dirty="0">
                <a:latin typeface="Copperplate Gothic Light" pitchFamily="34" charset="0"/>
              </a:rPr>
              <a:t>What are some of the key warning signs of a poor structure-environment fit?</a:t>
            </a:r>
            <a:endParaRPr lang="fr-CA" sz="2400" dirty="0">
              <a:latin typeface="Copperplate Gothic Light" pitchFamily="34" charset="0"/>
            </a:endParaRPr>
          </a:p>
          <a:p>
            <a:endParaRPr lang="fr-CA" sz="1400" dirty="0">
              <a:latin typeface="Copperplate Gothic Light" pitchFamily="34" charset="0"/>
            </a:endParaRPr>
          </a:p>
          <a:p>
            <a:r>
              <a:rPr lang="en-US" sz="2400" dirty="0">
                <a:latin typeface="Copperplate Gothic Light" pitchFamily="34" charset="0"/>
              </a:rPr>
              <a:t>One of the first warning signs is decision makers’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inability to anticipate problems</a:t>
            </a:r>
            <a:r>
              <a:rPr lang="en-US" sz="2400" dirty="0">
                <a:latin typeface="Copperplate Gothic Light" pitchFamily="34" charset="0"/>
              </a:rPr>
              <a:t>.  </a:t>
            </a:r>
            <a:endParaRPr lang="en-US" sz="2400" dirty="0" smtClean="0">
              <a:latin typeface="Copperplate Gothic Light" pitchFamily="34" charset="0"/>
            </a:endParaRPr>
          </a:p>
          <a:p>
            <a:r>
              <a:rPr lang="en-US" sz="2400" dirty="0" smtClean="0">
                <a:latin typeface="Copperplate Gothic Light" pitchFamily="34" charset="0"/>
              </a:rPr>
              <a:t>Another </a:t>
            </a:r>
            <a:r>
              <a:rPr lang="en-US" sz="2400" dirty="0">
                <a:latin typeface="Copperplate Gothic Light" pitchFamily="34" charset="0"/>
              </a:rPr>
              <a:t>key warning sign is an 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increase in conflict </a:t>
            </a:r>
            <a:r>
              <a:rPr lang="en-US" sz="2400" dirty="0">
                <a:latin typeface="Copperplate Gothic Light" pitchFamily="34" charset="0"/>
              </a:rPr>
              <a:t>that prevents effective implementation.  </a:t>
            </a:r>
            <a:endParaRPr lang="en-US" sz="2400" dirty="0" smtClean="0">
              <a:latin typeface="Copperplate Gothic Light" pitchFamily="34" charset="0"/>
            </a:endParaRPr>
          </a:p>
          <a:p>
            <a:r>
              <a:rPr lang="en-US" sz="2400" dirty="0" smtClean="0">
                <a:latin typeface="Copperplate Gothic Light" pitchFamily="34" charset="0"/>
              </a:rPr>
              <a:t>There </a:t>
            </a:r>
            <a:r>
              <a:rPr lang="en-US" sz="2400" dirty="0">
                <a:latin typeface="Copperplate Gothic Light" pitchFamily="34" charset="0"/>
              </a:rPr>
              <a:t>may also be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Copperplate Gothic Bold" pitchFamily="34" charset="0"/>
              </a:rPr>
              <a:t>signs at the individual level</a:t>
            </a:r>
            <a:r>
              <a:rPr lang="en-US" sz="2400" dirty="0">
                <a:latin typeface="Copperplate Gothic Light" pitchFamily="34" charset="0"/>
              </a:rPr>
              <a:t>.</a:t>
            </a:r>
            <a:endParaRPr lang="fr-CA" sz="2400" dirty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14</a:t>
            </a:fld>
            <a:endParaRPr lang="fr-CA"/>
          </a:p>
        </p:txBody>
      </p:sp>
      <p:pic>
        <p:nvPicPr>
          <p:cNvPr id="5" name="Picture 2" descr="http://t3.gstatic.com/images?q=tbn:ANd9GcTIdFpA0kibGdyfx07lfpkMwNwVTnYNxe7GzokTF5lBZDhBsmDQs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409030" cy="140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016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3634</TotalTime>
  <Words>585</Words>
  <Application>Microsoft Office PowerPoint</Application>
  <PresentationFormat>On-screen Show (4:3)</PresentationFormat>
  <Paragraphs>129</Paragraphs>
  <Slides>14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ADM1300~W9  Organizational Structure Key Questions for the chapter 9 </vt:lpstr>
      <vt:lpstr>Mo’s Question for the Final</vt:lpstr>
      <vt:lpstr>Mo’s Question for the Final</vt:lpstr>
      <vt:lpstr>Mo’s Question for the Final</vt:lpstr>
      <vt:lpstr>Functional Structure</vt:lpstr>
      <vt:lpstr>Functional Structure</vt:lpstr>
      <vt:lpstr>Mo’s Question for the Final</vt:lpstr>
      <vt:lpstr>Product Structure</vt:lpstr>
      <vt:lpstr>Product Structure</vt:lpstr>
      <vt:lpstr>Mo’s Question for the Final</vt:lpstr>
      <vt:lpstr>Mo’s Question for the Final</vt:lpstr>
      <vt:lpstr>Mo’s Question for the Final</vt:lpstr>
      <vt:lpstr>Mo’s Question for the Final</vt:lpstr>
      <vt:lpstr>Mo’s Question for the Final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ADM1300~W2</dc:title>
  <dc:creator>.:.</dc:creator>
  <cp:lastModifiedBy>MARIA</cp:lastModifiedBy>
  <cp:revision>271</cp:revision>
  <dcterms:created xsi:type="dcterms:W3CDTF">2011-09-13T16:26:29Z</dcterms:created>
  <dcterms:modified xsi:type="dcterms:W3CDTF">2011-11-11T13:53:53Z</dcterms:modified>
</cp:coreProperties>
</file>