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2" r:id="rId1"/>
  </p:sldMasterIdLst>
  <p:notesMasterIdLst>
    <p:notesMasterId r:id="rId142"/>
  </p:notesMasterIdLst>
  <p:handoutMasterIdLst>
    <p:handoutMasterId r:id="rId143"/>
  </p:handoutMasterIdLst>
  <p:sldIdLst>
    <p:sldId id="290" r:id="rId2"/>
    <p:sldId id="258" r:id="rId3"/>
    <p:sldId id="333" r:id="rId4"/>
    <p:sldId id="476" r:id="rId5"/>
    <p:sldId id="424" r:id="rId6"/>
    <p:sldId id="475" r:id="rId7"/>
    <p:sldId id="428" r:id="rId8"/>
    <p:sldId id="418" r:id="rId9"/>
    <p:sldId id="416" r:id="rId10"/>
    <p:sldId id="260" r:id="rId11"/>
    <p:sldId id="293" r:id="rId12"/>
    <p:sldId id="335" r:id="rId13"/>
    <p:sldId id="292" r:id="rId14"/>
    <p:sldId id="294" r:id="rId15"/>
    <p:sldId id="295" r:id="rId16"/>
    <p:sldId id="336" r:id="rId17"/>
    <p:sldId id="401" r:id="rId18"/>
    <p:sldId id="296" r:id="rId19"/>
    <p:sldId id="388" r:id="rId20"/>
    <p:sldId id="390" r:id="rId21"/>
    <p:sldId id="389" r:id="rId22"/>
    <p:sldId id="471" r:id="rId23"/>
    <p:sldId id="402" r:id="rId24"/>
    <p:sldId id="473" r:id="rId25"/>
    <p:sldId id="410" r:id="rId26"/>
    <p:sldId id="412" r:id="rId27"/>
    <p:sldId id="304" r:id="rId28"/>
    <p:sldId id="303" r:id="rId29"/>
    <p:sldId id="419" r:id="rId30"/>
    <p:sldId id="312" r:id="rId31"/>
    <p:sldId id="313" r:id="rId32"/>
    <p:sldId id="420" r:id="rId33"/>
    <p:sldId id="538" r:id="rId34"/>
    <p:sldId id="392" r:id="rId35"/>
    <p:sldId id="339" r:id="rId36"/>
    <p:sldId id="470" r:id="rId37"/>
    <p:sldId id="340" r:id="rId38"/>
    <p:sldId id="393" r:id="rId39"/>
    <p:sldId id="343" r:id="rId40"/>
    <p:sldId id="468" r:id="rId41"/>
    <p:sldId id="395" r:id="rId42"/>
    <p:sldId id="457" r:id="rId43"/>
    <p:sldId id="459" r:id="rId44"/>
    <p:sldId id="344" r:id="rId45"/>
    <p:sldId id="345" r:id="rId46"/>
    <p:sldId id="397" r:id="rId47"/>
    <p:sldId id="398" r:id="rId48"/>
    <p:sldId id="399" r:id="rId49"/>
    <p:sldId id="469" r:id="rId50"/>
    <p:sldId id="351" r:id="rId51"/>
    <p:sldId id="347" r:id="rId52"/>
    <p:sldId id="348" r:id="rId53"/>
    <p:sldId id="349" r:id="rId54"/>
    <p:sldId id="432" r:id="rId55"/>
    <p:sldId id="350" r:id="rId56"/>
    <p:sldId id="460" r:id="rId57"/>
    <p:sldId id="461" r:id="rId58"/>
    <p:sldId id="462" r:id="rId59"/>
    <p:sldId id="463" r:id="rId60"/>
    <p:sldId id="477" r:id="rId61"/>
    <p:sldId id="472" r:id="rId62"/>
    <p:sldId id="478" r:id="rId63"/>
    <p:sldId id="309" r:id="rId64"/>
    <p:sldId id="431" r:id="rId65"/>
    <p:sldId id="298" r:id="rId66"/>
    <p:sldId id="311" r:id="rId67"/>
    <p:sldId id="315" r:id="rId68"/>
    <p:sldId id="353" r:id="rId69"/>
    <p:sldId id="474" r:id="rId70"/>
    <p:sldId id="363" r:id="rId71"/>
    <p:sldId id="356" r:id="rId72"/>
    <p:sldId id="357" r:id="rId73"/>
    <p:sldId id="364" r:id="rId74"/>
    <p:sldId id="365" r:id="rId75"/>
    <p:sldId id="360" r:id="rId76"/>
    <p:sldId id="361" r:id="rId77"/>
    <p:sldId id="433" r:id="rId78"/>
    <p:sldId id="366" r:id="rId79"/>
    <p:sldId id="440" r:id="rId80"/>
    <p:sldId id="445" r:id="rId81"/>
    <p:sldId id="441" r:id="rId82"/>
    <p:sldId id="442" r:id="rId83"/>
    <p:sldId id="464" r:id="rId84"/>
    <p:sldId id="443" r:id="rId85"/>
    <p:sldId id="425" r:id="rId86"/>
    <p:sldId id="426" r:id="rId87"/>
    <p:sldId id="466" r:id="rId88"/>
    <p:sldId id="465" r:id="rId89"/>
    <p:sldId id="467" r:id="rId90"/>
    <p:sldId id="520" r:id="rId91"/>
    <p:sldId id="481" r:id="rId92"/>
    <p:sldId id="482" r:id="rId93"/>
    <p:sldId id="483" r:id="rId94"/>
    <p:sldId id="484" r:id="rId95"/>
    <p:sldId id="485" r:id="rId96"/>
    <p:sldId id="486" r:id="rId97"/>
    <p:sldId id="487" r:id="rId98"/>
    <p:sldId id="488" r:id="rId99"/>
    <p:sldId id="489" r:id="rId100"/>
    <p:sldId id="490" r:id="rId101"/>
    <p:sldId id="491" r:id="rId102"/>
    <p:sldId id="492" r:id="rId103"/>
    <p:sldId id="493" r:id="rId104"/>
    <p:sldId id="494" r:id="rId105"/>
    <p:sldId id="495" r:id="rId106"/>
    <p:sldId id="496" r:id="rId107"/>
    <p:sldId id="497" r:id="rId108"/>
    <p:sldId id="498" r:id="rId109"/>
    <p:sldId id="499" r:id="rId110"/>
    <p:sldId id="500" r:id="rId111"/>
    <p:sldId id="501" r:id="rId112"/>
    <p:sldId id="502" r:id="rId113"/>
    <p:sldId id="503" r:id="rId114"/>
    <p:sldId id="504" r:id="rId115"/>
    <p:sldId id="509" r:id="rId116"/>
    <p:sldId id="522" r:id="rId117"/>
    <p:sldId id="523" r:id="rId118"/>
    <p:sldId id="524" r:id="rId119"/>
    <p:sldId id="525" r:id="rId120"/>
    <p:sldId id="526" r:id="rId121"/>
    <p:sldId id="527" r:id="rId122"/>
    <p:sldId id="528" r:id="rId123"/>
    <p:sldId id="529" r:id="rId124"/>
    <p:sldId id="530" r:id="rId125"/>
    <p:sldId id="531" r:id="rId126"/>
    <p:sldId id="532" r:id="rId127"/>
    <p:sldId id="533" r:id="rId128"/>
    <p:sldId id="534" r:id="rId129"/>
    <p:sldId id="511" r:id="rId130"/>
    <p:sldId id="512" r:id="rId131"/>
    <p:sldId id="513" r:id="rId132"/>
    <p:sldId id="515" r:id="rId133"/>
    <p:sldId id="516" r:id="rId134"/>
    <p:sldId id="517" r:id="rId135"/>
    <p:sldId id="518" r:id="rId136"/>
    <p:sldId id="535" r:id="rId137"/>
    <p:sldId id="536" r:id="rId138"/>
    <p:sldId id="537" r:id="rId139"/>
    <p:sldId id="367" r:id="rId140"/>
    <p:sldId id="446" r:id="rId141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0000"/>
    <a:srgbClr val="003399"/>
    <a:srgbClr val="336699"/>
    <a:srgbClr val="008080"/>
    <a:srgbClr val="009999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3958" autoAdjust="0"/>
  </p:normalViewPr>
  <p:slideViewPr>
    <p:cSldViewPr>
      <p:cViewPr varScale="1">
        <p:scale>
          <a:sx n="110" d="100"/>
          <a:sy n="110" d="100"/>
        </p:scale>
        <p:origin x="-162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57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presProps" Target="presProp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137" Type="http://schemas.openxmlformats.org/officeDocument/2006/relationships/slide" Target="slides/slide13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40" Type="http://schemas.openxmlformats.org/officeDocument/2006/relationships/slide" Target="slides/slide139.xml"/><Relationship Id="rId14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Times New Roman" pitchFamily="18" charset="0"/>
              </a:defRPr>
            </a:lvl1pPr>
          </a:lstStyle>
          <a:p>
            <a:r>
              <a:rPr lang="en-US"/>
              <a:t>Economy Lecture</a:t>
            </a: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fld id="{7EA15531-018C-4589-9301-27CD564BA9C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7370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fld id="{A20EDA4A-45AA-49B1-836B-4601BAF1460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58999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0578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280579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CA" sz="2400">
                <a:latin typeface="Times New Roman" pitchFamily="18" charset="0"/>
              </a:endParaRPr>
            </a:p>
          </p:txBody>
        </p:sp>
        <p:grpSp>
          <p:nvGrpSpPr>
            <p:cNvPr id="280580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280581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280582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280583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</p:grpSp>
        <p:grpSp>
          <p:nvGrpSpPr>
            <p:cNvPr id="280584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280585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280586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</p:grpSp>
      </p:grpSp>
      <p:sp>
        <p:nvSpPr>
          <p:cNvPr id="280587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2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280588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280589" name="Rectangle 13"/>
          <p:cNvSpPr>
            <a:spLocks noGrp="1" noChangeArrowheads="1"/>
          </p:cNvSpPr>
          <p:nvPr>
            <p:ph type="dt" sz="half" idx="2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280590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 sz="1000"/>
            </a:lvl1pPr>
          </a:lstStyle>
          <a:p>
            <a:r>
              <a:rPr lang="fr-CA"/>
              <a:t>3. Singles Sums (PW &amp; FW) and Payback Methods</a:t>
            </a:r>
          </a:p>
        </p:txBody>
      </p:sp>
      <p:sp>
        <p:nvSpPr>
          <p:cNvPr id="280591" name="Rectangle 1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79A167E-6EBC-4EB2-8D52-CAB60552E07D}" type="slidenum">
              <a:rPr lang="fr-CA"/>
              <a:pPr/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D79C54-BB8E-476D-B341-D5BDC42DCE1C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62362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A25BF1-9B74-47B9-B0B9-9959D56A2C74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22449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3. Singles Sums (PW &amp; FW) and Payback Methods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B0E77E-3972-4816-B62F-7C865420DDF9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71849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3. Singles Sums (PW &amp; FW) and Payback Methods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24FC6B-0A02-44B9-A50B-ACCF36BF2789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49090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3. Singles Sums (PW &amp; FW) and Payback Methods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985B3F-F961-4A5A-A1F1-EA159E308696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70859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3. Singles Sums (PW &amp; FW) and Payback Methods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D13BF5-7012-47D8-BB49-7449011DC6CA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46242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3. Singles Sums (PW &amp; FW) and Payback Methods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4A6B8C-E974-4AF6-A46C-2A9EB5BC636C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92166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3. Singles Sums (PW &amp; FW) and Payback Methods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F5626E-AC78-4EE2-839B-ED7DA654F326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72202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B588DE-19B8-4580-B570-6D0A01FA9FDA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44355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19AD97-FDDF-4FDA-890D-6022836429B9}" type="slidenum">
              <a:rPr lang="fr-CA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30370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9554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27955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CA" sz="2400">
                <a:latin typeface="Times New Roman" pitchFamily="18" charset="0"/>
              </a:endParaRPr>
            </a:p>
          </p:txBody>
        </p:sp>
        <p:grpSp>
          <p:nvGrpSpPr>
            <p:cNvPr id="279556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279557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279558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</p:grpSp>
      </p:grpSp>
      <p:sp>
        <p:nvSpPr>
          <p:cNvPr id="279559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title style</a:t>
            </a:r>
          </a:p>
        </p:txBody>
      </p:sp>
      <p:sp>
        <p:nvSpPr>
          <p:cNvPr id="279560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</a:p>
        </p:txBody>
      </p:sp>
      <p:sp>
        <p:nvSpPr>
          <p:cNvPr id="279561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/>
            </a:lvl1pPr>
          </a:lstStyle>
          <a:p>
            <a:endParaRPr lang="fr-CA"/>
          </a:p>
        </p:txBody>
      </p:sp>
      <p:sp>
        <p:nvSpPr>
          <p:cNvPr id="279562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/>
            </a:lvl1pPr>
          </a:lstStyle>
          <a:p>
            <a:r>
              <a:rPr lang="fr-CA"/>
              <a:t>3. Singles Sums (PW &amp; FW) and Payback Methods</a:t>
            </a:r>
          </a:p>
        </p:txBody>
      </p:sp>
      <p:sp>
        <p:nvSpPr>
          <p:cNvPr id="279563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5340686A-6AE1-40E9-BFCF-A36812442D8A}" type="slidenum">
              <a:rPr lang="fr-CA"/>
              <a:pPr/>
              <a:t>‹#›</a:t>
            </a:fld>
            <a:endParaRPr lang="fr-CA"/>
          </a:p>
        </p:txBody>
      </p:sp>
      <p:sp>
        <p:nvSpPr>
          <p:cNvPr id="279564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itchFamily="34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itchFamily="34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itchFamily="34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95000"/>
        <a:buChar char="•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Char char="•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w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3.e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6.emf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8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9.emf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0.em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0.emf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11.emf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12.emf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13.emf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14.emf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3988" y="762000"/>
            <a:ext cx="8990012" cy="2209800"/>
          </a:xfrm>
        </p:spPr>
        <p:txBody>
          <a:bodyPr/>
          <a:lstStyle/>
          <a:p>
            <a:pPr marL="800100" indent="-800100" algn="ctr">
              <a:lnSpc>
                <a:spcPct val="80000"/>
              </a:lnSpc>
            </a:pPr>
            <a:r>
              <a:rPr lang="en-GB" sz="3800" b="1">
                <a:cs typeface="Times New Roman" pitchFamily="18" charset="0"/>
              </a:rPr>
              <a:t/>
            </a:r>
            <a:br>
              <a:rPr lang="en-GB" sz="3800" b="1">
                <a:cs typeface="Times New Roman" pitchFamily="18" charset="0"/>
              </a:rPr>
            </a:br>
            <a:r>
              <a:rPr lang="en-GB" sz="2800" b="1"/>
              <a:t>Engineering Economics</a:t>
            </a:r>
            <a:br>
              <a:rPr lang="en-GB" sz="2800" b="1"/>
            </a:br>
            <a:r>
              <a:rPr lang="en-GB" sz="2800" b="1"/>
              <a:t>ECO 1192</a:t>
            </a:r>
            <a:br>
              <a:rPr lang="en-GB" sz="2800" b="1"/>
            </a:br>
            <a:r>
              <a:rPr lang="en-GB" sz="3800" b="1">
                <a:cs typeface="Times New Roman" pitchFamily="18" charset="0"/>
              </a:rPr>
              <a:t> </a:t>
            </a:r>
            <a:r>
              <a:rPr lang="en-GB" sz="1900" b="1"/>
              <a:t>Lecture 3: Single sums; Annuities; Payback Methods</a:t>
            </a:r>
            <a:r>
              <a:rPr lang="en-GB" sz="3800" b="1">
                <a:cs typeface="Times New Roman" pitchFamily="18" charset="0"/>
              </a:rPr>
              <a:t> </a:t>
            </a:r>
            <a:br>
              <a:rPr lang="en-GB" sz="3800" b="1">
                <a:cs typeface="Times New Roman" pitchFamily="18" charset="0"/>
              </a:rPr>
            </a:br>
            <a:endParaRPr lang="en-US" sz="3800" b="1">
              <a:cs typeface="Times New Roman" pitchFamily="18" charset="0"/>
            </a:endParaRP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3352800"/>
            <a:ext cx="5486400" cy="1752600"/>
          </a:xfrm>
        </p:spPr>
        <p:txBody>
          <a:bodyPr/>
          <a:lstStyle/>
          <a:p>
            <a:r>
              <a:rPr lang="en-GB" b="1">
                <a:cs typeface="Times New Roman" pitchFamily="18" charset="0"/>
              </a:rPr>
              <a:t/>
            </a:r>
            <a:br>
              <a:rPr lang="en-GB" b="1">
                <a:cs typeface="Times New Roman" pitchFamily="18" charset="0"/>
              </a:rPr>
            </a:br>
            <a:r>
              <a:rPr lang="en-US"/>
              <a:t>Claude Théoret</a:t>
            </a:r>
          </a:p>
          <a:p>
            <a:r>
              <a:rPr lang="en-US"/>
              <a:t>University of Ottawa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92434-7D9E-4953-8200-3F0848B1D71A}" type="slidenum">
              <a:rPr lang="fr-CA"/>
              <a:pPr/>
              <a:t>2</a:t>
            </a:fld>
            <a:endParaRPr lang="fr-CA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914400" y="1981200"/>
            <a:ext cx="7315200" cy="4300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buFont typeface="Wingdings" pitchFamily="2" charset="2"/>
              <a:buChar char="§"/>
              <a:tabLst>
                <a:tab pos="228600" algn="l"/>
              </a:tabLst>
            </a:pPr>
            <a:r>
              <a:rPr kumimoji="1" lang="en-US" sz="2800">
                <a:latin typeface="Comic Sans MS" pitchFamily="66" charset="0"/>
                <a:cs typeface="Times New Roman" pitchFamily="18" charset="0"/>
              </a:rPr>
              <a:t> </a:t>
            </a:r>
            <a:r>
              <a:rPr kumimoji="1" lang="en-US" sz="2800"/>
              <a:t>Study summary measures for decision-	making</a:t>
            </a:r>
          </a:p>
          <a:p>
            <a:pPr lvl="1" algn="l" eaLnBrk="0" hangingPunct="0">
              <a:buSzPct val="85000"/>
              <a:buFontTx/>
              <a:buChar char="•"/>
              <a:tabLst>
                <a:tab pos="228600" algn="l"/>
              </a:tabLst>
            </a:pPr>
            <a:r>
              <a:rPr kumimoji="1" lang="en-US" sz="2800"/>
              <a:t> Single sums</a:t>
            </a:r>
          </a:p>
          <a:p>
            <a:pPr lvl="2" algn="l" eaLnBrk="0" hangingPunct="0">
              <a:buSzPct val="85000"/>
              <a:buFontTx/>
              <a:buChar char="•"/>
              <a:tabLst>
                <a:tab pos="228600" algn="l"/>
              </a:tabLst>
            </a:pPr>
            <a:r>
              <a:rPr kumimoji="1" lang="en-US" sz="2800"/>
              <a:t>Present worth and future worth</a:t>
            </a:r>
          </a:p>
          <a:p>
            <a:pPr lvl="1" algn="l" eaLnBrk="0" hangingPunct="0">
              <a:buSzPct val="85000"/>
              <a:buFontTx/>
              <a:buChar char="•"/>
              <a:tabLst>
                <a:tab pos="228600" algn="l"/>
              </a:tabLst>
            </a:pPr>
            <a:r>
              <a:rPr kumimoji="1" lang="en-US" sz="2800"/>
              <a:t> Annual equivalent method (annuity)</a:t>
            </a:r>
          </a:p>
          <a:p>
            <a:pPr lvl="1" algn="l" eaLnBrk="0" hangingPunct="0">
              <a:buSzPct val="85000"/>
              <a:buFontTx/>
              <a:buChar char="•"/>
              <a:tabLst>
                <a:tab pos="228600" algn="l"/>
              </a:tabLst>
            </a:pPr>
            <a:r>
              <a:rPr kumimoji="1" lang="en-US" sz="2800"/>
              <a:t> Payback Methods</a:t>
            </a:r>
          </a:p>
          <a:p>
            <a:pPr lvl="1" algn="l" eaLnBrk="0" hangingPunct="0">
              <a:buSzPct val="85000"/>
              <a:buFontTx/>
              <a:buChar char="•"/>
              <a:tabLst>
                <a:tab pos="228600" algn="l"/>
              </a:tabLst>
            </a:pPr>
            <a:r>
              <a:rPr kumimoji="1" lang="en-US" sz="2800"/>
              <a:t> Comparisons</a:t>
            </a:r>
          </a:p>
          <a:p>
            <a:pPr lvl="1" algn="l" eaLnBrk="0" hangingPunct="0">
              <a:buSzPct val="85000"/>
              <a:buFontTx/>
              <a:buChar char="•"/>
              <a:tabLst>
                <a:tab pos="228600" algn="l"/>
              </a:tabLst>
            </a:pPr>
            <a:r>
              <a:rPr kumimoji="1" lang="en-US" sz="2800"/>
              <a:t> Assumptions, pros/cons &amp; results </a:t>
            </a:r>
          </a:p>
          <a:p>
            <a:pPr algn="l" eaLnBrk="0" hangingPunct="0">
              <a:buFont typeface="Wingdings" pitchFamily="2" charset="2"/>
              <a:buChar char="§"/>
              <a:tabLst>
                <a:tab pos="228600" algn="l"/>
              </a:tabLst>
            </a:pPr>
            <a:r>
              <a:rPr kumimoji="1" lang="en-US" sz="2800"/>
              <a:t> Examples</a:t>
            </a:r>
            <a:r>
              <a:rPr kumimoji="1" lang="en-US" sz="2000"/>
              <a:t> </a:t>
            </a:r>
            <a:r>
              <a:rPr kumimoji="1" lang="en-US" sz="1200"/>
              <a:t> </a:t>
            </a:r>
          </a:p>
          <a:p>
            <a:pPr algn="l" eaLnBrk="0" hangingPunct="0">
              <a:buFont typeface="Wingdings" pitchFamily="2" charset="2"/>
              <a:buNone/>
              <a:tabLst>
                <a:tab pos="228600" algn="l"/>
              </a:tabLst>
            </a:pPr>
            <a:endParaRPr kumimoji="1" lang="en-US" sz="2400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1371600" y="762000"/>
            <a:ext cx="9144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kumimoji="1" lang="en-US" sz="3600"/>
              <a:t>Lecture Objectives</a:t>
            </a:r>
            <a:r>
              <a:rPr kumimoji="1" lang="en-US" sz="1200" b="1" u="sng">
                <a:latin typeface="Courier" charset="0"/>
                <a:cs typeface="Times New Roman" pitchFamily="18" charset="0"/>
              </a:rPr>
              <a:t> </a:t>
            </a:r>
            <a:endParaRPr kumimoji="1" lang="en-US" sz="240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2F9D3-6662-4F16-8002-B7FE0F75B035}" type="slidenum">
              <a:rPr lang="fr-CA"/>
              <a:pPr/>
              <a:t>3</a:t>
            </a:fld>
            <a:endParaRPr lang="fr-CA"/>
          </a:p>
        </p:txBody>
      </p:sp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Recommended reading</a:t>
            </a:r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Fraser et al.*  chapters 3 and 4</a:t>
            </a:r>
          </a:p>
          <a:p>
            <a:pPr lvl="1"/>
            <a:r>
              <a:rPr lang="en-US"/>
              <a:t>Newnan et al. chapters 5 and 6</a:t>
            </a:r>
          </a:p>
          <a:p>
            <a:pPr lvl="1"/>
            <a:r>
              <a:rPr lang="en-US"/>
              <a:t>Park chapters 5 and 6</a:t>
            </a:r>
          </a:p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0E1BB2-4BEA-4D60-8488-1EB528206CF7}" type="slidenum">
              <a:rPr lang="fr-CA"/>
              <a:pPr/>
              <a:t>4</a:t>
            </a:fld>
            <a:endParaRPr lang="fr-CA"/>
          </a:p>
        </p:txBody>
      </p:sp>
      <p:sp>
        <p:nvSpPr>
          <p:cNvPr id="331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Assignment Information</a:t>
            </a:r>
            <a:endParaRPr lang="fr-CA"/>
          </a:p>
        </p:txBody>
      </p:sp>
      <p:sp>
        <p:nvSpPr>
          <p:cNvPr id="331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buFont typeface="Wingdings" pitchFamily="2" charset="2"/>
              <a:buAutoNum type="arabicPeriod"/>
            </a:pPr>
            <a:r>
              <a:rPr lang="en-US" sz="2400"/>
              <a:t>Assignments now available on Virtual Campus.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US" sz="2400"/>
              <a:t>Two (2) assignments per student.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US" sz="2400"/>
              <a:t>Assignments are randomly assigned.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US" sz="2400"/>
              <a:t>Students MUST complete work assigned to them.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US" sz="2400"/>
              <a:t>Failure to complete an assignment shifts the assignment weight to the final examination. 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US" sz="2400"/>
              <a:t>Deadline: Hard copy of assignment to be submitted at the October 19</a:t>
            </a:r>
            <a:r>
              <a:rPr lang="en-US" sz="2400" baseline="30000"/>
              <a:t>th</a:t>
            </a:r>
            <a:r>
              <a:rPr lang="en-US" sz="2400"/>
              <a:t> lecture. 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US" sz="2400"/>
              <a:t>No e-mail copies will be accepted.</a:t>
            </a:r>
            <a:endParaRPr lang="fr-CA" sz="24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B71FC-CD7F-4D5C-95A5-CE2BEACEF5BE}" type="slidenum">
              <a:rPr lang="fr-CA"/>
              <a:pPr/>
              <a:t>5</a:t>
            </a:fld>
            <a:endParaRPr lang="fr-CA"/>
          </a:p>
        </p:txBody>
      </p:sp>
      <p:sp>
        <p:nvSpPr>
          <p:cNvPr id="252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Subscription to a scientific journal</a:t>
            </a:r>
          </a:p>
        </p:txBody>
      </p:sp>
      <p:sp>
        <p:nvSpPr>
          <p:cNvPr id="252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buFont typeface="Wingdings" pitchFamily="2" charset="2"/>
              <a:buNone/>
            </a:pPr>
            <a:r>
              <a:rPr lang="en-CA" sz="2400"/>
              <a:t>Options: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CA" sz="2400"/>
              <a:t>One year: $100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CA" sz="2400"/>
              <a:t>Two years: $180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CA" sz="2400"/>
              <a:t>Four years: $340 </a:t>
            </a:r>
          </a:p>
          <a:p>
            <a:pPr marL="533400" indent="-533400">
              <a:buFont typeface="Wingdings" pitchFamily="2" charset="2"/>
              <a:buNone/>
            </a:pPr>
            <a:endParaRPr lang="en-CA" sz="2400"/>
          </a:p>
          <a:p>
            <a:pPr marL="533400" indent="-533400">
              <a:buFont typeface="Wingdings" pitchFamily="2" charset="2"/>
              <a:buNone/>
            </a:pPr>
            <a:r>
              <a:rPr lang="en-CA" sz="2400"/>
              <a:t>Which option is best if ….</a:t>
            </a:r>
          </a:p>
          <a:p>
            <a:pPr marL="533400" indent="-533400"/>
            <a:r>
              <a:rPr lang="en-CA" sz="2400"/>
              <a:t>Money will earn 10% in the next 10 years</a:t>
            </a:r>
          </a:p>
          <a:p>
            <a:pPr marL="533400" indent="-533400"/>
            <a:r>
              <a:rPr lang="en-CA" sz="2400"/>
              <a:t>(Your) life expectancy is 70 years</a:t>
            </a:r>
          </a:p>
          <a:p>
            <a:pPr marL="952500" lvl="1" indent="-495300"/>
            <a:r>
              <a:rPr lang="en-CA" sz="2200"/>
              <a:t>Longer than the life of the subscription options </a:t>
            </a:r>
          </a:p>
          <a:p>
            <a:pPr marL="533400" indent="-533400">
              <a:buFont typeface="Wingdings" pitchFamily="2" charset="2"/>
              <a:buNone/>
            </a:pPr>
            <a:endParaRPr lang="en-CA" sz="24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55D91-0B89-4A22-829C-7F2D8A7975B4}" type="slidenum">
              <a:rPr lang="fr-CA"/>
              <a:pPr/>
              <a:t>6</a:t>
            </a:fld>
            <a:endParaRPr lang="fr-CA"/>
          </a:p>
        </p:txBody>
      </p:sp>
      <p:sp>
        <p:nvSpPr>
          <p:cNvPr id="330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Major trip or purchase?</a:t>
            </a:r>
            <a:endParaRPr lang="fr-CA"/>
          </a:p>
        </p:txBody>
      </p:sp>
      <p:sp>
        <p:nvSpPr>
          <p:cNvPr id="330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400"/>
              <a:t>A newly minted engineer dreams of purchasing a very high quality home sound and video system for which he plans to pay cash.</a:t>
            </a:r>
          </a:p>
          <a:p>
            <a:r>
              <a:rPr lang="en-US" sz="2400"/>
              <a:t>Without the necessary cash ($10,000), he will deposit an equal amount at the end of each of the three years to raise sufficient funds.</a:t>
            </a:r>
          </a:p>
          <a:p>
            <a:r>
              <a:rPr lang="en-US" sz="2400"/>
              <a:t>Remember that there is no inflation (the price of the system remains at $10,000)</a:t>
            </a:r>
          </a:p>
          <a:p>
            <a:r>
              <a:rPr lang="en-US" sz="2400"/>
              <a:t>If the local bank pays 10% interest, how much should the engineer deposit at the end of each year? </a:t>
            </a:r>
            <a:endParaRPr lang="fr-CA" sz="24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38767-963E-47F7-9AB3-50BB5AC7232D}" type="slidenum">
              <a:rPr lang="fr-CA"/>
              <a:pPr/>
              <a:t>7</a:t>
            </a:fld>
            <a:endParaRPr lang="fr-CA"/>
          </a:p>
        </p:txBody>
      </p:sp>
      <p:sp>
        <p:nvSpPr>
          <p:cNvPr id="257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z="3200"/>
              <a:t>Apartment building: maximum purchase price?</a:t>
            </a:r>
          </a:p>
        </p:txBody>
      </p:sp>
      <p:sp>
        <p:nvSpPr>
          <p:cNvPr id="257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CA"/>
              <a:t>Annual rental income = $120,000 (no risk)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CA"/>
              <a:t>Annual operating costs = $40,000 (no risk)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CA" sz="2400"/>
              <a:t>Annual maintenance costs = $10,000 (no risk)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CA"/>
              <a:t>Expected period of ownership = 20 years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CA"/>
              <a:t>Expected resale value = $1,000,000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CA"/>
              <a:t>Asking price =  $1.2 million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CA"/>
              <a:t>Current (and future) interest rate = 10%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CA"/>
              <a:t>Inflation or deflation = 0%.</a:t>
            </a:r>
          </a:p>
          <a:p>
            <a:pPr marL="533400" indent="-533400" algn="ctr">
              <a:lnSpc>
                <a:spcPct val="90000"/>
              </a:lnSpc>
              <a:buFont typeface="Wingdings" pitchFamily="2" charset="2"/>
              <a:buNone/>
            </a:pPr>
            <a:r>
              <a:rPr lang="en-CA" sz="3200" b="1">
                <a:solidFill>
                  <a:schemeClr val="hlink"/>
                </a:solidFill>
              </a:rPr>
              <a:t>What’s your BEST offer?</a:t>
            </a:r>
            <a:r>
              <a:rPr lang="en-CA" b="1">
                <a:solidFill>
                  <a:schemeClr val="hlink"/>
                </a:solidFill>
              </a:rPr>
              <a:t> 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304C16-31D6-42E3-A285-F4BD29EA6403}" type="slidenum">
              <a:rPr lang="fr-CA"/>
              <a:pPr/>
              <a:t>8</a:t>
            </a:fld>
            <a:endParaRPr lang="fr-CA"/>
          </a:p>
        </p:txBody>
      </p:sp>
      <p:sp>
        <p:nvSpPr>
          <p:cNvPr id="244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 Measures</a:t>
            </a:r>
          </a:p>
        </p:txBody>
      </p:sp>
      <p:sp>
        <p:nvSpPr>
          <p:cNvPr id="244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400"/>
              <a:t>The result of converting all relevant project information to an </a:t>
            </a:r>
            <a:r>
              <a:rPr lang="en-US" sz="2400" b="1"/>
              <a:t>equivalent </a:t>
            </a:r>
            <a:r>
              <a:rPr lang="en-US" sz="2400"/>
              <a:t>indicator or measure.</a:t>
            </a:r>
          </a:p>
          <a:p>
            <a:r>
              <a:rPr lang="en-US" sz="2400"/>
              <a:t>Relevant project information (for now):</a:t>
            </a:r>
          </a:p>
          <a:p>
            <a:pPr lvl="1"/>
            <a:r>
              <a:rPr lang="en-US" sz="2200"/>
              <a:t>Initial or first cost: P</a:t>
            </a:r>
          </a:p>
          <a:p>
            <a:pPr lvl="1"/>
            <a:r>
              <a:rPr lang="en-US" sz="2200"/>
              <a:t>Duration (life): N</a:t>
            </a:r>
          </a:p>
          <a:p>
            <a:pPr lvl="1"/>
            <a:r>
              <a:rPr lang="en-US" sz="2200"/>
              <a:t>Revenues (AOR or AR) and costs (AOC or AC)</a:t>
            </a:r>
          </a:p>
          <a:p>
            <a:pPr lvl="2"/>
            <a:r>
              <a:rPr lang="en-US" sz="2100"/>
              <a:t>AOR = Annual operating revenues</a:t>
            </a:r>
          </a:p>
          <a:p>
            <a:pPr lvl="2"/>
            <a:r>
              <a:rPr lang="en-US" sz="2100"/>
              <a:t>AOC = Annual operating costs</a:t>
            </a:r>
          </a:p>
          <a:p>
            <a:pPr lvl="1"/>
            <a:r>
              <a:rPr lang="en-US" sz="2200"/>
              <a:t>Salvage value: SV</a:t>
            </a:r>
          </a:p>
          <a:p>
            <a:pPr lvl="1"/>
            <a:r>
              <a:rPr lang="en-US" sz="2200"/>
              <a:t>Discount factor: MARR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457200"/>
            <a:ext cx="7772400" cy="1143000"/>
          </a:xfrm>
        </p:spPr>
        <p:txBody>
          <a:bodyPr/>
          <a:lstStyle/>
          <a:p>
            <a:pPr algn="ctr"/>
            <a:r>
              <a:rPr lang="en-US" sz="3200"/>
              <a:t>Which projects are valid? </a:t>
            </a:r>
            <a:br>
              <a:rPr lang="en-US" sz="3200"/>
            </a:br>
            <a:r>
              <a:rPr lang="en-US" sz="3200"/>
              <a:t>Which project (if any) is best?</a:t>
            </a:r>
            <a:endParaRPr kumimoji="1" lang="en-US" sz="3200"/>
          </a:p>
        </p:txBody>
      </p:sp>
      <p:graphicFrame>
        <p:nvGraphicFramePr>
          <p:cNvPr id="241718" name="Group 54"/>
          <p:cNvGraphicFramePr>
            <a:graphicFrameLocks noGrp="1"/>
          </p:cNvGraphicFramePr>
          <p:nvPr/>
        </p:nvGraphicFramePr>
        <p:xfrm>
          <a:off x="762000" y="1981200"/>
          <a:ext cx="7620000" cy="4541520"/>
        </p:xfrm>
        <a:graphic>
          <a:graphicData uri="http://schemas.openxmlformats.org/drawingml/2006/table">
            <a:tbl>
              <a:tblPr/>
              <a:tblGrid>
                <a:gridCol w="2057400"/>
                <a:gridCol w="1752600"/>
                <a:gridCol w="1905000"/>
                <a:gridCol w="1905000"/>
              </a:tblGrid>
              <a:tr h="4984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parameters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First cost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3,000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8,000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Annual cost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600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1300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Annual revenues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1750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Salvage value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-200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Duration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(years)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5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Interest rate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(10%)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41709" name="Group 45"/>
          <p:cNvGrpSpPr>
            <a:grpSpLocks/>
          </p:cNvGrpSpPr>
          <p:nvPr/>
        </p:nvGrpSpPr>
        <p:grpSpPr bwMode="auto">
          <a:xfrm>
            <a:off x="7010400" y="0"/>
            <a:ext cx="2133600" cy="2133600"/>
            <a:chOff x="3498" y="927"/>
            <a:chExt cx="2241" cy="2777"/>
          </a:xfrm>
        </p:grpSpPr>
        <p:graphicFrame>
          <p:nvGraphicFramePr>
            <p:cNvPr id="241710" name="Object 46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558" y="1692"/>
            <a:ext cx="1973" cy="20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41721" name="ClipArt" r:id="rId3" imgW="3128760" imgH="3190680" progId="MS_ClipArt_Gallery.2">
                    <p:embed/>
                  </p:oleObj>
                </mc:Choice>
                <mc:Fallback>
                  <p:oleObj name="ClipArt" r:id="rId3" imgW="3128760" imgH="3190680" progId="MS_ClipArt_Gallery.2">
                    <p:embed/>
                    <p:pic>
                      <p:nvPicPr>
                        <p:cNvPr id="0" name="Object 4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8" y="1692"/>
                          <a:ext cx="1973" cy="20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41711" name="Rectangle 47"/>
            <p:cNvSpPr>
              <a:spLocks noChangeArrowheads="1"/>
            </p:cNvSpPr>
            <p:nvPr/>
          </p:nvSpPr>
          <p:spPr bwMode="auto">
            <a:xfrm>
              <a:off x="3786" y="1072"/>
              <a:ext cx="257" cy="15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241712" name="Rectangle 48"/>
            <p:cNvSpPr>
              <a:spLocks noChangeArrowheads="1"/>
            </p:cNvSpPr>
            <p:nvPr/>
          </p:nvSpPr>
          <p:spPr bwMode="auto">
            <a:xfrm>
              <a:off x="5179" y="1553"/>
              <a:ext cx="343" cy="15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241713" name="Rectangle 49"/>
            <p:cNvSpPr>
              <a:spLocks noChangeArrowheads="1"/>
            </p:cNvSpPr>
            <p:nvPr/>
          </p:nvSpPr>
          <p:spPr bwMode="auto">
            <a:xfrm>
              <a:off x="5396" y="1892"/>
              <a:ext cx="343" cy="15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241714" name="Rectangle 50"/>
            <p:cNvSpPr>
              <a:spLocks noChangeArrowheads="1"/>
            </p:cNvSpPr>
            <p:nvPr/>
          </p:nvSpPr>
          <p:spPr bwMode="auto">
            <a:xfrm>
              <a:off x="3498" y="1214"/>
              <a:ext cx="258" cy="15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241715" name="Rectangle 51"/>
            <p:cNvSpPr>
              <a:spLocks noChangeArrowheads="1"/>
            </p:cNvSpPr>
            <p:nvPr/>
          </p:nvSpPr>
          <p:spPr bwMode="auto">
            <a:xfrm>
              <a:off x="4602" y="927"/>
              <a:ext cx="258" cy="15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241716" name="Rectangle 52"/>
            <p:cNvSpPr>
              <a:spLocks noChangeArrowheads="1"/>
            </p:cNvSpPr>
            <p:nvPr/>
          </p:nvSpPr>
          <p:spPr bwMode="auto">
            <a:xfrm>
              <a:off x="4890" y="1119"/>
              <a:ext cx="259" cy="15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9</a:t>
            </a:fld>
            <a:endParaRPr lang="fr-CA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825FA-0B18-4751-A9F4-7310C1A461A9}" type="slidenum">
              <a:rPr lang="fr-CA"/>
              <a:pPr/>
              <a:t>10</a:t>
            </a:fld>
            <a:endParaRPr lang="fr-CA"/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762000" y="609600"/>
            <a:ext cx="81534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endParaRPr kumimoji="1" lang="en-CA" sz="1600">
              <a:latin typeface="Times New Roman" pitchFamily="18" charset="0"/>
            </a:endParaRP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752600" y="2362200"/>
            <a:ext cx="9144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endParaRPr kumimoji="1" lang="en-US" sz="2000">
              <a:latin typeface="Courier" charset="0"/>
              <a:cs typeface="Times New Roman" pitchFamily="18" charset="0"/>
            </a:endParaRPr>
          </a:p>
          <a:p>
            <a:pPr algn="l" eaLnBrk="0" hangingPunct="0"/>
            <a:endParaRPr kumimoji="1" lang="en-US" sz="2000">
              <a:latin typeface="Times New Roman" pitchFamily="18" charset="0"/>
            </a:endParaRP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762000" y="1752600"/>
            <a:ext cx="7086600" cy="496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vl="1" algn="l" eaLnBrk="0" hangingPunct="0">
              <a:tabLst>
                <a:tab pos="228600" algn="l"/>
              </a:tabLst>
            </a:pPr>
            <a:r>
              <a:rPr kumimoji="1" lang="en-GB" sz="2400"/>
              <a:t>r = nominal interest rate</a:t>
            </a:r>
          </a:p>
          <a:p>
            <a:pPr lvl="1" algn="l" eaLnBrk="0" hangingPunct="0">
              <a:tabLst>
                <a:tab pos="228600" algn="l"/>
              </a:tabLst>
            </a:pPr>
            <a:r>
              <a:rPr kumimoji="1" lang="en-GB" sz="2400"/>
              <a:t>i = effective interest rate</a:t>
            </a:r>
          </a:p>
          <a:p>
            <a:pPr lvl="1" algn="l" eaLnBrk="0" hangingPunct="0">
              <a:tabLst>
                <a:tab pos="228600" algn="l"/>
              </a:tabLst>
            </a:pPr>
            <a:r>
              <a:rPr kumimoji="1" lang="en-GB" sz="2400"/>
              <a:t>n = number of years</a:t>
            </a:r>
          </a:p>
          <a:p>
            <a:pPr lvl="1" algn="l" eaLnBrk="0" hangingPunct="0">
              <a:tabLst>
                <a:tab pos="228600" algn="l"/>
              </a:tabLst>
            </a:pPr>
            <a:r>
              <a:rPr kumimoji="1" lang="en-GB" sz="2400"/>
              <a:t>m = number of within-year compounding 	periods</a:t>
            </a:r>
          </a:p>
          <a:p>
            <a:pPr lvl="1" algn="l" eaLnBrk="0" hangingPunct="0">
              <a:tabLst>
                <a:tab pos="228600" algn="l"/>
              </a:tabLst>
            </a:pPr>
            <a:r>
              <a:rPr kumimoji="1" lang="en-GB" sz="2400"/>
              <a:t>PW = present value or principal</a:t>
            </a:r>
          </a:p>
          <a:p>
            <a:pPr lvl="1" algn="l" eaLnBrk="0" hangingPunct="0">
              <a:tabLst>
                <a:tab pos="228600" algn="l"/>
              </a:tabLst>
            </a:pPr>
            <a:r>
              <a:rPr kumimoji="1" lang="en-GB" sz="2400"/>
              <a:t>NPW = Net present worth</a:t>
            </a:r>
          </a:p>
          <a:p>
            <a:pPr lvl="1" algn="l" eaLnBrk="0" hangingPunct="0">
              <a:tabLst>
                <a:tab pos="228600" algn="l"/>
              </a:tabLst>
            </a:pPr>
            <a:r>
              <a:rPr kumimoji="1" lang="en-GB" sz="2400"/>
              <a:t>NPW = PW (Cash Inflows) – PW(Cash 			Outflows)</a:t>
            </a:r>
          </a:p>
          <a:p>
            <a:pPr lvl="1" algn="l" eaLnBrk="0" hangingPunct="0">
              <a:tabLst>
                <a:tab pos="228600" algn="l"/>
              </a:tabLst>
            </a:pPr>
            <a:r>
              <a:rPr kumimoji="1" lang="en-GB" sz="2400"/>
              <a:t>FW or  = Future value or amount</a:t>
            </a:r>
          </a:p>
          <a:p>
            <a:pPr lvl="1" algn="l" eaLnBrk="0" hangingPunct="0">
              <a:tabLst>
                <a:tab pos="228600" algn="l"/>
              </a:tabLst>
            </a:pPr>
            <a:r>
              <a:rPr kumimoji="1" lang="en-GB" sz="2400"/>
              <a:t>NFW = Net future worth or value </a:t>
            </a:r>
            <a:endParaRPr kumimoji="1" lang="en-US" sz="2400"/>
          </a:p>
          <a:p>
            <a:pPr indent="-228600" algn="l" eaLnBrk="0" hangingPunct="0">
              <a:tabLst>
                <a:tab pos="228600" algn="l"/>
              </a:tabLst>
            </a:pPr>
            <a:r>
              <a:rPr kumimoji="1" lang="en-GB" sz="2800">
                <a:latin typeface="Comic Sans MS" pitchFamily="66" charset="0"/>
                <a:cs typeface="Courier New" pitchFamily="49" charset="0"/>
              </a:rPr>
              <a:t> </a:t>
            </a:r>
            <a:endParaRPr kumimoji="1" lang="en-US" sz="2800">
              <a:latin typeface="Comic Sans MS" pitchFamily="66" charset="0"/>
              <a:cs typeface="Times New Roman" pitchFamily="18" charset="0"/>
            </a:endParaRPr>
          </a:p>
          <a:p>
            <a:pPr indent="-228600" algn="l" eaLnBrk="0" hangingPunct="0">
              <a:tabLst>
                <a:tab pos="228600" algn="l"/>
              </a:tabLst>
            </a:pPr>
            <a:endParaRPr kumimoji="1" lang="en-US" sz="2800">
              <a:latin typeface="Comic Sans MS" pitchFamily="66" charset="0"/>
            </a:endParaRPr>
          </a:p>
        </p:txBody>
      </p:sp>
      <p:sp>
        <p:nvSpPr>
          <p:cNvPr id="25607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GB"/>
              <a:t>Reminder: symbols</a:t>
            </a:r>
            <a:endParaRPr kumimoji="1"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271C1-F179-46F4-B952-C41078B44E70}" type="slidenum">
              <a:rPr lang="fr-CA"/>
              <a:pPr/>
              <a:t>11</a:t>
            </a:fld>
            <a:endParaRPr lang="fr-CA"/>
          </a:p>
        </p:txBody>
      </p:sp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 measures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kumimoji="1" lang="en-GB"/>
              <a:t>1. </a:t>
            </a:r>
            <a:r>
              <a:rPr kumimoji="1" lang="en-GB" b="1" u="sng"/>
              <a:t>Single Sums</a:t>
            </a:r>
            <a:endParaRPr kumimoji="1" lang="en-US" b="1" u="sng"/>
          </a:p>
          <a:p>
            <a:pPr lvl="1">
              <a:lnSpc>
                <a:spcPct val="90000"/>
              </a:lnSpc>
            </a:pPr>
            <a:r>
              <a:rPr kumimoji="1" lang="en-GB" sz="3000" u="sng"/>
              <a:t>Present Worth (PW)</a:t>
            </a:r>
            <a:r>
              <a:rPr kumimoji="1" lang="en-GB" sz="3000"/>
              <a:t>: project cash flows are converted to a single equivalent value now (today)</a:t>
            </a:r>
            <a:endParaRPr kumimoji="1" lang="en-US" sz="3000"/>
          </a:p>
          <a:p>
            <a:pPr lvl="1">
              <a:lnSpc>
                <a:spcPct val="90000"/>
              </a:lnSpc>
            </a:pPr>
            <a:r>
              <a:rPr kumimoji="1" lang="en-GB" sz="3000" u="sng"/>
              <a:t>Future Worth (FW)</a:t>
            </a:r>
            <a:r>
              <a:rPr kumimoji="1" lang="en-GB" sz="3000"/>
              <a:t>: project cash flows are converted to a single future value (usually at the end of a project’s life)</a:t>
            </a:r>
            <a:endParaRPr kumimoji="1" lang="en-US" sz="30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kumimoji="1" lang="en-GB"/>
              <a:t>2. </a:t>
            </a:r>
            <a:r>
              <a:rPr kumimoji="1" lang="en-GB" b="1" u="sng"/>
              <a:t>Annual Equivalent Worth (AEW)</a:t>
            </a:r>
            <a:r>
              <a:rPr kumimoji="1" lang="en-GB"/>
              <a:t> : project information is converted to an annuity (a series of equivalent and equidistant cash flows).</a:t>
            </a:r>
            <a:endParaRPr kumimoji="1" lang="en-US"/>
          </a:p>
          <a:p>
            <a:pPr>
              <a:lnSpc>
                <a:spcPct val="90000"/>
              </a:lnSpc>
            </a:pPr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EA2EF-1EB4-4834-9EDB-9501B2DB942E}" type="slidenum">
              <a:rPr lang="fr-CA"/>
              <a:pPr/>
              <a:t>12</a:t>
            </a:fld>
            <a:endParaRPr lang="fr-CA"/>
          </a:p>
        </p:txBody>
      </p:sp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GB"/>
              <a:t>Other summary measures (2)</a:t>
            </a:r>
            <a:endParaRPr kumimoji="1" lang="en-US"/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kumimoji="1" lang="en-GB"/>
              <a:t>3.	</a:t>
            </a:r>
            <a:r>
              <a:rPr kumimoji="1" lang="en-GB" b="1" u="sng"/>
              <a:t>Payback</a:t>
            </a:r>
            <a:endParaRPr kumimoji="1" lang="en-US" b="1" u="sng"/>
          </a:p>
          <a:p>
            <a:pPr lvl="1"/>
            <a:r>
              <a:rPr kumimoji="1" lang="en-GB" b="1"/>
              <a:t>Simple</a:t>
            </a:r>
            <a:r>
              <a:rPr kumimoji="1" lang="en-GB"/>
              <a:t>: years required to recover a project’s first cost assuming that there is no  opportunity cost to a non-zero project balance (“unrecovered” initial investment). </a:t>
            </a:r>
            <a:endParaRPr kumimoji="1" lang="en-US"/>
          </a:p>
          <a:p>
            <a:pPr lvl="1"/>
            <a:r>
              <a:rPr kumimoji="1" lang="en-GB" b="1"/>
              <a:t>Discounted:</a:t>
            </a:r>
            <a:r>
              <a:rPr kumimoji="1" lang="en-GB"/>
              <a:t> years required to recover a project’s first cost assuming that a non-zero project balance (“unrecovered” initial investment) has an opportunity cost based on the MARR.</a:t>
            </a:r>
            <a:r>
              <a:rPr kumimoji="1" lang="en-US"/>
              <a:t> </a:t>
            </a:r>
          </a:p>
          <a:p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54E26-B812-4A32-BFA2-7FC3A90E7F88}" type="slidenum">
              <a:rPr lang="fr-CA"/>
              <a:pPr/>
              <a:t>13</a:t>
            </a:fld>
            <a:endParaRPr lang="fr-CA"/>
          </a:p>
        </p:txBody>
      </p:sp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GB"/>
              <a:t>Other summary measures (1) </a:t>
            </a:r>
            <a:endParaRPr kumimoji="1" lang="en-US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kumimoji="1" lang="en-GB" sz="2400" b="1"/>
              <a:t>4. </a:t>
            </a:r>
            <a:r>
              <a:rPr kumimoji="1" lang="en-GB" sz="2400" b="1" u="sng"/>
              <a:t>RATES OF RETURN</a:t>
            </a:r>
          </a:p>
          <a:p>
            <a:pPr lvl="1"/>
            <a:r>
              <a:rPr kumimoji="1" lang="en-GB" b="1"/>
              <a:t>Internal (IRR)</a:t>
            </a:r>
            <a:r>
              <a:rPr kumimoji="1" lang="en-GB"/>
              <a:t>: a rate of return that equates the present or future worth, or annual equivalent worth of the cash inflows and outflows.</a:t>
            </a:r>
          </a:p>
          <a:p>
            <a:pPr lvl="1"/>
            <a:r>
              <a:rPr kumimoji="1" lang="en-GB" b="1"/>
              <a:t>External (ERR)</a:t>
            </a:r>
            <a:r>
              <a:rPr kumimoji="1" lang="en-GB"/>
              <a:t>: with the assumption that cash inflows can be reinvested at a predetermined rate (usually the MARR), a rate that equates the future worth (at the end of a project’s life) of cash inflows and outflows. </a:t>
            </a:r>
            <a:endParaRPr lang="en-US"/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 rot="-2041161">
            <a:off x="3168650" y="2867025"/>
            <a:ext cx="2792413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5400" b="1">
                <a:solidFill>
                  <a:schemeClr val="accent2"/>
                </a:solidFill>
                <a:latin typeface="Monotype Corsiva" pitchFamily="66" charset="0"/>
              </a:rPr>
              <a:t>Next week</a:t>
            </a:r>
            <a:endParaRPr lang="fr-CA" sz="5400" b="1">
              <a:solidFill>
                <a:schemeClr val="accent2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1D5A4-0FB1-4A5E-8425-CBED45224BAB}" type="slidenum">
              <a:rPr lang="fr-CA"/>
              <a:pPr/>
              <a:t>14</a:t>
            </a:fld>
            <a:endParaRPr lang="fr-CA"/>
          </a:p>
        </p:txBody>
      </p:sp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Projects or Investments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lnSpc>
                <a:spcPct val="80000"/>
              </a:lnSpc>
            </a:pPr>
            <a:r>
              <a:rPr kumimoji="1" lang="en-GB" sz="2400"/>
              <a:t>Investment opportunities</a:t>
            </a:r>
          </a:p>
          <a:p>
            <a:pPr marL="952500" lvl="1" indent="-495300">
              <a:lnSpc>
                <a:spcPct val="80000"/>
              </a:lnSpc>
            </a:pPr>
            <a:r>
              <a:rPr kumimoji="1" lang="en-US" sz="3100"/>
              <a:t>Cash outflows that generate a future income stream.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None/>
            </a:pPr>
            <a:r>
              <a:rPr kumimoji="1" lang="en-GB" b="1" u="sng"/>
              <a:t>Types of projects</a:t>
            </a:r>
            <a:endParaRPr kumimoji="1" lang="en-US" b="1"/>
          </a:p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r>
              <a:rPr kumimoji="1" lang="en-GB" sz="2400" b="1"/>
              <a:t>Independent</a:t>
            </a:r>
            <a:r>
              <a:rPr kumimoji="1" lang="en-GB" sz="2400"/>
              <a:t>: the selection of a project DOES NOT depend on the selection of any other project(s).  </a:t>
            </a:r>
            <a:endParaRPr kumimoji="1" lang="en-US" sz="2400"/>
          </a:p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r>
              <a:rPr kumimoji="1" lang="en-GB" sz="2400" b="1"/>
              <a:t>Mutually exclusive</a:t>
            </a:r>
            <a:r>
              <a:rPr kumimoji="1" lang="en-GB" sz="2400"/>
              <a:t>: only one valid project (including the status quo option) can be selected amongst competing alternatives. </a:t>
            </a:r>
            <a:endParaRPr kumimoji="1" lang="en-US" sz="2400"/>
          </a:p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r>
              <a:rPr kumimoji="1" lang="en-GB" sz="2400" b="1">
                <a:solidFill>
                  <a:srgbClr val="003399"/>
                </a:solidFill>
              </a:rPr>
              <a:t>Contingent (dependent)</a:t>
            </a:r>
            <a:r>
              <a:rPr kumimoji="1" lang="en-GB" sz="2400">
                <a:solidFill>
                  <a:srgbClr val="003399"/>
                </a:solidFill>
              </a:rPr>
              <a:t>: the selection of a project depends on the selection of another (one or more) project (</a:t>
            </a:r>
            <a:r>
              <a:rPr kumimoji="1" lang="en-GB" sz="2400" u="sng">
                <a:solidFill>
                  <a:srgbClr val="003399"/>
                </a:solidFill>
              </a:rPr>
              <a:t>not required for this course</a:t>
            </a:r>
            <a:r>
              <a:rPr kumimoji="1" lang="en-GB" sz="2400">
                <a:solidFill>
                  <a:srgbClr val="003399"/>
                </a:solidFill>
              </a:rPr>
              <a:t>).</a:t>
            </a:r>
            <a:endParaRPr kumimoji="1" lang="en-US" sz="24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1A907-F1B1-4B51-AF0D-067744D2CFF9}" type="slidenum">
              <a:rPr lang="fr-CA"/>
              <a:pPr/>
              <a:t>15</a:t>
            </a:fld>
            <a:endParaRPr lang="fr-CA"/>
          </a:p>
        </p:txBody>
      </p:sp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Working assumptions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8269288" cy="4303713"/>
          </a:xfrm>
        </p:spPr>
        <p:txBody>
          <a:bodyPr/>
          <a:lstStyle/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r>
              <a:rPr kumimoji="1" lang="en-GB" sz="2400"/>
              <a:t>Discrete cash flows &amp; discrete compounding</a:t>
            </a:r>
            <a:endParaRPr kumimoji="1" lang="en-US" sz="2400"/>
          </a:p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r>
              <a:rPr kumimoji="1" lang="en-GB" sz="2400"/>
              <a:t>Ownership capital only (no debt capital)</a:t>
            </a:r>
            <a:endParaRPr kumimoji="1" lang="en-US" sz="2400"/>
          </a:p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r>
              <a:rPr kumimoji="1" lang="en-GB" sz="2400"/>
              <a:t>No price changes (neither inflation nor deflation during a project’s life)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r>
              <a:rPr kumimoji="1" lang="en-US" sz="2400"/>
              <a:t>Unlimited funds (no capital budgeting): can select all acceptable independent projects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r>
              <a:rPr kumimoji="1" lang="en-GB" sz="2400"/>
              <a:t>Total certainty (no uncertainty or risk)</a:t>
            </a:r>
            <a:endParaRPr kumimoji="1" lang="en-US" sz="2400"/>
          </a:p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r>
              <a:rPr kumimoji="1" lang="en-GB" sz="2400"/>
              <a:t>No government (no taxes; no depreciation of capital assets)</a:t>
            </a:r>
            <a:endParaRPr kumimoji="1" lang="en-US" sz="2400"/>
          </a:p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r>
              <a:rPr kumimoji="1" lang="en-GB" sz="2400"/>
              <a:t>No imponderables (all project benefits and costs have been converted to their equivalent monetary value)</a:t>
            </a:r>
          </a:p>
          <a:p>
            <a:pPr marL="914400" lvl="1" indent="-457200">
              <a:lnSpc>
                <a:spcPct val="80000"/>
              </a:lnSpc>
              <a:buSzTx/>
            </a:pPr>
            <a:r>
              <a:rPr kumimoji="1" lang="en-US" sz="2200"/>
              <a:t>Value of time and lives saved ……………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752600" y="2362200"/>
            <a:ext cx="6629400" cy="1905000"/>
          </a:xfrm>
          <a:solidFill>
            <a:srgbClr val="FFFF00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sz="2800" u="sng"/>
              <a:t>Single Sums</a:t>
            </a:r>
            <a:r>
              <a:rPr lang="en-US" sz="2800"/>
              <a:t/>
            </a:r>
            <a:br>
              <a:rPr lang="en-US" sz="2800"/>
            </a:br>
            <a:r>
              <a:rPr lang="en-US" sz="2800"/>
              <a:t>1. Present Worth (PW)</a:t>
            </a:r>
            <a:br>
              <a:rPr lang="en-US" sz="2800"/>
            </a:br>
            <a:r>
              <a:rPr lang="en-US" sz="2800"/>
              <a:t> 2. Future Worth (FW)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Oval 2"/>
          <p:cNvSpPr>
            <a:spLocks noChangeArrowheads="1"/>
          </p:cNvSpPr>
          <p:nvPr/>
        </p:nvSpPr>
        <p:spPr bwMode="auto">
          <a:xfrm>
            <a:off x="990600" y="1052513"/>
            <a:ext cx="1852613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9140" name="Oval 4"/>
          <p:cNvSpPr>
            <a:spLocks noChangeArrowheads="1"/>
          </p:cNvSpPr>
          <p:nvPr/>
        </p:nvSpPr>
        <p:spPr bwMode="auto">
          <a:xfrm>
            <a:off x="6300788" y="4724400"/>
            <a:ext cx="1943100" cy="1368425"/>
          </a:xfrm>
          <a:prstGeom prst="ellipse">
            <a:avLst/>
          </a:prstGeom>
          <a:noFill/>
          <a:ln w="76200">
            <a:solidFill>
              <a:srgbClr val="FF00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9141" name="Oval 5"/>
          <p:cNvSpPr>
            <a:spLocks noChangeArrowheads="1"/>
          </p:cNvSpPr>
          <p:nvPr/>
        </p:nvSpPr>
        <p:spPr bwMode="auto">
          <a:xfrm>
            <a:off x="6372225" y="1052513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9142" name="Oval 6"/>
          <p:cNvSpPr>
            <a:spLocks noChangeArrowheads="1"/>
          </p:cNvSpPr>
          <p:nvPr/>
        </p:nvSpPr>
        <p:spPr bwMode="auto">
          <a:xfrm>
            <a:off x="900113" y="4437063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9143" name="Text Box 7"/>
          <p:cNvSpPr txBox="1">
            <a:spLocks noChangeArrowheads="1"/>
          </p:cNvSpPr>
          <p:nvPr/>
        </p:nvSpPr>
        <p:spPr bwMode="auto">
          <a:xfrm>
            <a:off x="3581400" y="4724400"/>
            <a:ext cx="2438400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000" b="1">
                <a:solidFill>
                  <a:schemeClr val="hlink"/>
                </a:solidFill>
                <a:latin typeface="Arial Rounded MT Bold" pitchFamily="34" charset="0"/>
              </a:rPr>
              <a:t>DECISIONS</a:t>
            </a:r>
          </a:p>
          <a:p>
            <a:r>
              <a:rPr lang="en-US" b="1">
                <a:solidFill>
                  <a:schemeClr val="hlink"/>
                </a:solidFill>
                <a:latin typeface="Arial Rounded MT Bold" pitchFamily="34" charset="0"/>
              </a:rPr>
              <a:t>DECISIONS</a:t>
            </a:r>
          </a:p>
          <a:p>
            <a:r>
              <a:rPr lang="en-US" sz="1600" b="1">
                <a:solidFill>
                  <a:schemeClr val="hlink"/>
                </a:solidFill>
                <a:latin typeface="Arial Rounded MT Bold" pitchFamily="34" charset="0"/>
              </a:rPr>
              <a:t>DECISIONS</a:t>
            </a:r>
          </a:p>
          <a:p>
            <a:r>
              <a:rPr lang="en-US" sz="1200" b="1">
                <a:solidFill>
                  <a:schemeClr val="hlink"/>
                </a:solidFill>
                <a:latin typeface="Arial Rounded MT Bold" pitchFamily="34" charset="0"/>
              </a:rPr>
              <a:t>DECISIONS</a:t>
            </a:r>
          </a:p>
        </p:txBody>
      </p:sp>
      <p:sp>
        <p:nvSpPr>
          <p:cNvPr id="219144" name="Line 8"/>
          <p:cNvSpPr>
            <a:spLocks noChangeShapeType="1"/>
          </p:cNvSpPr>
          <p:nvPr/>
        </p:nvSpPr>
        <p:spPr bwMode="auto">
          <a:xfrm>
            <a:off x="5364163" y="40767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19145" name="Line 9"/>
          <p:cNvSpPr>
            <a:spLocks noChangeShapeType="1"/>
          </p:cNvSpPr>
          <p:nvPr/>
        </p:nvSpPr>
        <p:spPr bwMode="auto">
          <a:xfrm flipV="1">
            <a:off x="5638800" y="2349500"/>
            <a:ext cx="1165225" cy="8509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19149" name="Text Box 13"/>
          <p:cNvSpPr txBox="1">
            <a:spLocks noChangeArrowheads="1"/>
          </p:cNvSpPr>
          <p:nvPr/>
        </p:nvSpPr>
        <p:spPr bwMode="auto">
          <a:xfrm>
            <a:off x="1116013" y="1409700"/>
            <a:ext cx="1690687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>
                <a:latin typeface="Arial Rounded MT Bold" pitchFamily="34" charset="0"/>
              </a:rPr>
              <a:t>ANNUAL</a:t>
            </a:r>
          </a:p>
          <a:p>
            <a:pPr algn="l"/>
            <a:r>
              <a:rPr lang="en-US" b="1">
                <a:latin typeface="Arial Rounded MT Bold" pitchFamily="34" charset="0"/>
              </a:rPr>
              <a:t>EQUIVALENT</a:t>
            </a:r>
          </a:p>
          <a:p>
            <a:pPr algn="l"/>
            <a:r>
              <a:rPr lang="en-US" b="1">
                <a:latin typeface="Arial Rounded MT Bold" pitchFamily="34" charset="0"/>
              </a:rPr>
              <a:t>WORTH</a:t>
            </a:r>
          </a:p>
        </p:txBody>
      </p:sp>
      <p:sp>
        <p:nvSpPr>
          <p:cNvPr id="219151" name="Text Box 15"/>
          <p:cNvSpPr txBox="1">
            <a:spLocks noChangeArrowheads="1"/>
          </p:cNvSpPr>
          <p:nvPr/>
        </p:nvSpPr>
        <p:spPr bwMode="auto">
          <a:xfrm>
            <a:off x="1187450" y="4649788"/>
            <a:ext cx="1365250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>
                <a:latin typeface="Arial Rounded MT Bold" pitchFamily="34" charset="0"/>
              </a:rPr>
              <a:t>INTERNAL</a:t>
            </a:r>
          </a:p>
          <a:p>
            <a:pPr algn="l"/>
            <a:r>
              <a:rPr lang="en-US" b="1">
                <a:latin typeface="Arial Rounded MT Bold" pitchFamily="34" charset="0"/>
              </a:rPr>
              <a:t>RATE of</a:t>
            </a:r>
          </a:p>
          <a:p>
            <a:pPr algn="l"/>
            <a:r>
              <a:rPr lang="en-US" b="1">
                <a:latin typeface="Arial Rounded MT Bold" pitchFamily="34" charset="0"/>
              </a:rPr>
              <a:t>RETURN</a:t>
            </a:r>
          </a:p>
        </p:txBody>
      </p:sp>
      <p:sp>
        <p:nvSpPr>
          <p:cNvPr id="219152" name="Text Box 16"/>
          <p:cNvSpPr txBox="1">
            <a:spLocks noChangeArrowheads="1"/>
          </p:cNvSpPr>
          <p:nvPr/>
        </p:nvSpPr>
        <p:spPr bwMode="auto">
          <a:xfrm>
            <a:off x="2971800" y="231775"/>
            <a:ext cx="3206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3600"/>
              <a:t>Final decisions</a:t>
            </a:r>
          </a:p>
        </p:txBody>
      </p:sp>
      <p:sp>
        <p:nvSpPr>
          <p:cNvPr id="219153" name="Line 17"/>
          <p:cNvSpPr>
            <a:spLocks noChangeShapeType="1"/>
          </p:cNvSpPr>
          <p:nvPr/>
        </p:nvSpPr>
        <p:spPr bwMode="auto">
          <a:xfrm>
            <a:off x="5486400" y="4114800"/>
            <a:ext cx="1173163" cy="754063"/>
          </a:xfrm>
          <a:prstGeom prst="line">
            <a:avLst/>
          </a:prstGeom>
          <a:noFill/>
          <a:ln w="76200">
            <a:solidFill>
              <a:srgbClr val="FF0000"/>
            </a:solidFill>
            <a:prstDash val="sysDot"/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19159" name="Text Box 23"/>
          <p:cNvSpPr txBox="1">
            <a:spLocks noChangeArrowheads="1"/>
          </p:cNvSpPr>
          <p:nvPr/>
        </p:nvSpPr>
        <p:spPr bwMode="auto">
          <a:xfrm>
            <a:off x="6711950" y="1431925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endParaRPr lang="en-CA"/>
          </a:p>
        </p:txBody>
      </p:sp>
      <p:sp>
        <p:nvSpPr>
          <p:cNvPr id="219160" name="Text Box 24"/>
          <p:cNvSpPr txBox="1">
            <a:spLocks noChangeArrowheads="1"/>
          </p:cNvSpPr>
          <p:nvPr/>
        </p:nvSpPr>
        <p:spPr bwMode="auto">
          <a:xfrm>
            <a:off x="6659563" y="1338263"/>
            <a:ext cx="1411287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>
                <a:latin typeface="Arial Rounded MT Bold" pitchFamily="34" charset="0"/>
              </a:rPr>
              <a:t>EXTERNAL</a:t>
            </a:r>
          </a:p>
          <a:p>
            <a:pPr algn="l"/>
            <a:r>
              <a:rPr lang="en-US" b="1">
                <a:latin typeface="Arial Rounded MT Bold" pitchFamily="34" charset="0"/>
              </a:rPr>
              <a:t>RATE of</a:t>
            </a:r>
          </a:p>
          <a:p>
            <a:pPr algn="l"/>
            <a:r>
              <a:rPr lang="en-US" b="1">
                <a:latin typeface="Arial Rounded MT Bold" pitchFamily="34" charset="0"/>
              </a:rPr>
              <a:t>RETURN</a:t>
            </a:r>
          </a:p>
          <a:p>
            <a:pPr algn="l"/>
            <a:endParaRPr lang="en-US">
              <a:latin typeface="Arial Rounded MT Bold" pitchFamily="34" charset="0"/>
            </a:endParaRPr>
          </a:p>
        </p:txBody>
      </p:sp>
      <p:sp>
        <p:nvSpPr>
          <p:cNvPr id="219161" name="Line 25"/>
          <p:cNvSpPr>
            <a:spLocks noChangeShapeType="1"/>
          </p:cNvSpPr>
          <p:nvPr/>
        </p:nvSpPr>
        <p:spPr bwMode="auto">
          <a:xfrm flipH="1">
            <a:off x="2843213" y="4114800"/>
            <a:ext cx="1119187" cy="82708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19162" name="Line 26"/>
          <p:cNvSpPr>
            <a:spLocks noChangeShapeType="1"/>
          </p:cNvSpPr>
          <p:nvPr/>
        </p:nvSpPr>
        <p:spPr bwMode="auto">
          <a:xfrm flipH="1" flipV="1">
            <a:off x="2627313" y="2205038"/>
            <a:ext cx="1258887" cy="842962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19163" name="Oval 27"/>
          <p:cNvSpPr>
            <a:spLocks noChangeArrowheads="1"/>
          </p:cNvSpPr>
          <p:nvPr/>
        </p:nvSpPr>
        <p:spPr bwMode="auto">
          <a:xfrm>
            <a:off x="914400" y="2743200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9164" name="Oval 28"/>
          <p:cNvSpPr>
            <a:spLocks noChangeArrowheads="1"/>
          </p:cNvSpPr>
          <p:nvPr/>
        </p:nvSpPr>
        <p:spPr bwMode="auto">
          <a:xfrm>
            <a:off x="6248400" y="3048000"/>
            <a:ext cx="1943100" cy="1368425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19166" name="Text Box 30"/>
          <p:cNvSpPr txBox="1">
            <a:spLocks noChangeArrowheads="1"/>
          </p:cNvSpPr>
          <p:nvPr/>
        </p:nvSpPr>
        <p:spPr bwMode="auto">
          <a:xfrm>
            <a:off x="6705600" y="3505200"/>
            <a:ext cx="11906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 Rounded MT Bold" pitchFamily="34" charset="0"/>
              </a:rPr>
              <a:t>PW &amp; FW</a:t>
            </a:r>
          </a:p>
          <a:p>
            <a:endParaRPr lang="en-US" b="1">
              <a:latin typeface="Arial Rounded MT Bold" pitchFamily="34" charset="0"/>
            </a:endParaRPr>
          </a:p>
        </p:txBody>
      </p:sp>
      <p:sp>
        <p:nvSpPr>
          <p:cNvPr id="219167" name="Text Box 31"/>
          <p:cNvSpPr txBox="1">
            <a:spLocks noChangeArrowheads="1"/>
          </p:cNvSpPr>
          <p:nvPr/>
        </p:nvSpPr>
        <p:spPr bwMode="auto">
          <a:xfrm>
            <a:off x="987425" y="3201988"/>
            <a:ext cx="19018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latin typeface="Arial Rounded MT Bold" pitchFamily="34" charset="0"/>
              </a:rPr>
              <a:t>COST-BENEFIT</a:t>
            </a:r>
          </a:p>
        </p:txBody>
      </p:sp>
      <p:sp>
        <p:nvSpPr>
          <p:cNvPr id="219168" name="Text Box 32"/>
          <p:cNvSpPr txBox="1">
            <a:spLocks noChangeArrowheads="1"/>
          </p:cNvSpPr>
          <p:nvPr/>
        </p:nvSpPr>
        <p:spPr bwMode="auto">
          <a:xfrm>
            <a:off x="6553200" y="5183188"/>
            <a:ext cx="14462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b="1">
                <a:latin typeface="Arial Rounded MT Bold" pitchFamily="34" charset="0"/>
              </a:rPr>
              <a:t>PAYBACK</a:t>
            </a:r>
          </a:p>
        </p:txBody>
      </p:sp>
      <p:sp>
        <p:nvSpPr>
          <p:cNvPr id="219169" name="Line 33"/>
          <p:cNvSpPr>
            <a:spLocks noChangeShapeType="1"/>
          </p:cNvSpPr>
          <p:nvPr/>
        </p:nvSpPr>
        <p:spPr bwMode="auto">
          <a:xfrm>
            <a:off x="5867400" y="3657600"/>
            <a:ext cx="381000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19170" name="Line 34"/>
          <p:cNvSpPr>
            <a:spLocks noChangeShapeType="1"/>
          </p:cNvSpPr>
          <p:nvPr/>
        </p:nvSpPr>
        <p:spPr bwMode="auto">
          <a:xfrm flipH="1">
            <a:off x="2819400" y="3505200"/>
            <a:ext cx="609600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grpSp>
        <p:nvGrpSpPr>
          <p:cNvPr id="219171" name="Group 35"/>
          <p:cNvGrpSpPr>
            <a:grpSpLocks/>
          </p:cNvGrpSpPr>
          <p:nvPr/>
        </p:nvGrpSpPr>
        <p:grpSpPr bwMode="auto">
          <a:xfrm>
            <a:off x="3276600" y="2514600"/>
            <a:ext cx="3024188" cy="1981200"/>
            <a:chOff x="3498" y="927"/>
            <a:chExt cx="2241" cy="2777"/>
          </a:xfrm>
        </p:grpSpPr>
        <p:graphicFrame>
          <p:nvGraphicFramePr>
            <p:cNvPr id="219172" name="Object 36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558" y="1692"/>
            <a:ext cx="1973" cy="20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9181" name="ClipArt" r:id="rId3" imgW="3128760" imgH="3190680" progId="MS_ClipArt_Gallery.2">
                    <p:embed/>
                  </p:oleObj>
                </mc:Choice>
                <mc:Fallback>
                  <p:oleObj name="ClipArt" r:id="rId3" imgW="3128760" imgH="3190680" progId="MS_ClipArt_Gallery.2">
                    <p:embed/>
                    <p:pic>
                      <p:nvPicPr>
                        <p:cNvPr id="0" name="Object 3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8" y="1692"/>
                          <a:ext cx="1973" cy="20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19173" name="Rectangle 37"/>
            <p:cNvSpPr>
              <a:spLocks noChangeArrowheads="1"/>
            </p:cNvSpPr>
            <p:nvPr/>
          </p:nvSpPr>
          <p:spPr bwMode="auto">
            <a:xfrm>
              <a:off x="3786" y="1069"/>
              <a:ext cx="258" cy="16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219174" name="Rectangle 38"/>
            <p:cNvSpPr>
              <a:spLocks noChangeArrowheads="1"/>
            </p:cNvSpPr>
            <p:nvPr/>
          </p:nvSpPr>
          <p:spPr bwMode="auto">
            <a:xfrm>
              <a:off x="5178" y="1552"/>
              <a:ext cx="345" cy="16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219175" name="Rectangle 39"/>
            <p:cNvSpPr>
              <a:spLocks noChangeArrowheads="1"/>
            </p:cNvSpPr>
            <p:nvPr/>
          </p:nvSpPr>
          <p:spPr bwMode="auto">
            <a:xfrm>
              <a:off x="5395" y="1893"/>
              <a:ext cx="344" cy="16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219176" name="Rectangle 40"/>
            <p:cNvSpPr>
              <a:spLocks noChangeArrowheads="1"/>
            </p:cNvSpPr>
            <p:nvPr/>
          </p:nvSpPr>
          <p:spPr bwMode="auto">
            <a:xfrm>
              <a:off x="3498" y="1216"/>
              <a:ext cx="258" cy="16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219177" name="Rectangle 41"/>
            <p:cNvSpPr>
              <a:spLocks noChangeArrowheads="1"/>
            </p:cNvSpPr>
            <p:nvPr/>
          </p:nvSpPr>
          <p:spPr bwMode="auto">
            <a:xfrm>
              <a:off x="4601" y="927"/>
              <a:ext cx="259" cy="16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219178" name="Rectangle 42"/>
            <p:cNvSpPr>
              <a:spLocks noChangeArrowheads="1"/>
            </p:cNvSpPr>
            <p:nvPr/>
          </p:nvSpPr>
          <p:spPr bwMode="auto">
            <a:xfrm>
              <a:off x="4890" y="1118"/>
              <a:ext cx="258" cy="16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13BF5-7012-47D8-BB49-7449011DC6CA}" type="slidenum">
              <a:rPr lang="fr-CA" smtClean="0"/>
              <a:pPr/>
              <a:t>17</a:t>
            </a:fld>
            <a:endParaRPr lang="fr-CA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62FA9-9D3A-41B4-8C35-62DCC49813DE}" type="slidenum">
              <a:rPr lang="fr-CA"/>
              <a:pPr/>
              <a:t>18</a:t>
            </a:fld>
            <a:endParaRPr lang="fr-CA"/>
          </a:p>
        </p:txBody>
      </p:sp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GB"/>
              <a:t>Summary Measure: Single Sums</a:t>
            </a:r>
            <a:endParaRPr kumimoji="1" lang="en-US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kumimoji="1" lang="en-GB"/>
              <a:t>Transform a project’s cash inflows and outflows during a period of time (finite or otherwise) to an equivalent single dollar amount at a specific point in time.</a:t>
            </a:r>
            <a:endParaRPr kumimoji="1" lang="en-US"/>
          </a:p>
          <a:p>
            <a:pPr>
              <a:lnSpc>
                <a:spcPct val="90000"/>
              </a:lnSpc>
            </a:pPr>
            <a:r>
              <a:rPr kumimoji="1" lang="en-GB"/>
              <a:t>The most common single sums are </a:t>
            </a:r>
            <a:endParaRPr kumimoji="1" lang="en-US"/>
          </a:p>
          <a:p>
            <a:pPr lvl="1">
              <a:lnSpc>
                <a:spcPct val="90000"/>
              </a:lnSpc>
            </a:pPr>
            <a:r>
              <a:rPr kumimoji="1" lang="en-GB" u="sng"/>
              <a:t>Present Worth</a:t>
            </a:r>
            <a:r>
              <a:rPr kumimoji="1" lang="en-GB"/>
              <a:t>: all project cash flows are converted to an equivalent value </a:t>
            </a:r>
            <a:r>
              <a:rPr kumimoji="1" lang="en-GB" b="1"/>
              <a:t>now</a:t>
            </a:r>
            <a:r>
              <a:rPr kumimoji="1" lang="en-GB"/>
              <a:t> (today)</a:t>
            </a:r>
            <a:endParaRPr kumimoji="1" lang="en-US"/>
          </a:p>
          <a:p>
            <a:pPr lvl="1">
              <a:lnSpc>
                <a:spcPct val="90000"/>
              </a:lnSpc>
            </a:pPr>
            <a:r>
              <a:rPr kumimoji="1" lang="en-GB" u="sng"/>
              <a:t>Future Worth</a:t>
            </a:r>
            <a:r>
              <a:rPr kumimoji="1" lang="en-GB"/>
              <a:t>: all project cash flows are converted to an equivalent </a:t>
            </a:r>
            <a:r>
              <a:rPr kumimoji="1" lang="en-GB" b="1"/>
              <a:t>future</a:t>
            </a:r>
            <a:r>
              <a:rPr kumimoji="1" lang="en-GB"/>
              <a:t> value (usually at the end of a project’s life)</a:t>
            </a:r>
            <a:endParaRPr kumimoji="1"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Line 2"/>
          <p:cNvSpPr>
            <a:spLocks noChangeShapeType="1"/>
          </p:cNvSpPr>
          <p:nvPr/>
        </p:nvSpPr>
        <p:spPr bwMode="auto">
          <a:xfrm>
            <a:off x="838200" y="4114800"/>
            <a:ext cx="26670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0707" name="Line 3"/>
          <p:cNvSpPr>
            <a:spLocks noChangeShapeType="1"/>
          </p:cNvSpPr>
          <p:nvPr/>
        </p:nvSpPr>
        <p:spPr bwMode="auto">
          <a:xfrm flipV="1">
            <a:off x="12954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0708" name="Line 4"/>
          <p:cNvSpPr>
            <a:spLocks noChangeShapeType="1"/>
          </p:cNvSpPr>
          <p:nvPr/>
        </p:nvSpPr>
        <p:spPr bwMode="auto">
          <a:xfrm flipV="1">
            <a:off x="18288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0709" name="Line 5"/>
          <p:cNvSpPr>
            <a:spLocks noChangeShapeType="1"/>
          </p:cNvSpPr>
          <p:nvPr/>
        </p:nvSpPr>
        <p:spPr bwMode="auto">
          <a:xfrm flipV="1">
            <a:off x="23622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0710" name="Line 6"/>
          <p:cNvSpPr>
            <a:spLocks noChangeShapeType="1"/>
          </p:cNvSpPr>
          <p:nvPr/>
        </p:nvSpPr>
        <p:spPr bwMode="auto">
          <a:xfrm flipV="1">
            <a:off x="28956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0711" name="Line 7"/>
          <p:cNvSpPr>
            <a:spLocks noChangeShapeType="1"/>
          </p:cNvSpPr>
          <p:nvPr/>
        </p:nvSpPr>
        <p:spPr bwMode="auto">
          <a:xfrm flipV="1">
            <a:off x="34290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0712" name="Text Box 8"/>
          <p:cNvSpPr txBox="1">
            <a:spLocks noChangeArrowheads="1"/>
          </p:cNvSpPr>
          <p:nvPr/>
        </p:nvSpPr>
        <p:spPr bwMode="auto">
          <a:xfrm>
            <a:off x="762000" y="4165600"/>
            <a:ext cx="2825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0</a:t>
            </a:r>
          </a:p>
          <a:p>
            <a:pPr algn="l"/>
            <a:endParaRPr lang="en-US"/>
          </a:p>
        </p:txBody>
      </p:sp>
      <p:sp>
        <p:nvSpPr>
          <p:cNvPr id="200713" name="Text Box 9"/>
          <p:cNvSpPr txBox="1">
            <a:spLocks noChangeArrowheads="1"/>
          </p:cNvSpPr>
          <p:nvPr/>
        </p:nvSpPr>
        <p:spPr bwMode="auto">
          <a:xfrm>
            <a:off x="11430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1</a:t>
            </a:r>
          </a:p>
        </p:txBody>
      </p:sp>
      <p:sp>
        <p:nvSpPr>
          <p:cNvPr id="200714" name="Text Box 10"/>
          <p:cNvSpPr txBox="1">
            <a:spLocks noChangeArrowheads="1"/>
          </p:cNvSpPr>
          <p:nvPr/>
        </p:nvSpPr>
        <p:spPr bwMode="auto">
          <a:xfrm>
            <a:off x="16764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2</a:t>
            </a:r>
          </a:p>
        </p:txBody>
      </p:sp>
      <p:sp>
        <p:nvSpPr>
          <p:cNvPr id="200715" name="Text Box 11"/>
          <p:cNvSpPr txBox="1">
            <a:spLocks noChangeArrowheads="1"/>
          </p:cNvSpPr>
          <p:nvPr/>
        </p:nvSpPr>
        <p:spPr bwMode="auto">
          <a:xfrm>
            <a:off x="22098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3</a:t>
            </a:r>
          </a:p>
        </p:txBody>
      </p:sp>
      <p:sp>
        <p:nvSpPr>
          <p:cNvPr id="200716" name="Text Box 12"/>
          <p:cNvSpPr txBox="1">
            <a:spLocks noChangeArrowheads="1"/>
          </p:cNvSpPr>
          <p:nvPr/>
        </p:nvSpPr>
        <p:spPr bwMode="auto">
          <a:xfrm>
            <a:off x="27432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4</a:t>
            </a:r>
          </a:p>
        </p:txBody>
      </p:sp>
      <p:sp>
        <p:nvSpPr>
          <p:cNvPr id="200717" name="Text Box 13"/>
          <p:cNvSpPr txBox="1">
            <a:spLocks noChangeArrowheads="1"/>
          </p:cNvSpPr>
          <p:nvPr/>
        </p:nvSpPr>
        <p:spPr bwMode="auto">
          <a:xfrm>
            <a:off x="32766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5</a:t>
            </a:r>
          </a:p>
        </p:txBody>
      </p:sp>
      <p:sp>
        <p:nvSpPr>
          <p:cNvPr id="200718" name="Text Box 14"/>
          <p:cNvSpPr txBox="1">
            <a:spLocks noChangeArrowheads="1"/>
          </p:cNvSpPr>
          <p:nvPr/>
        </p:nvSpPr>
        <p:spPr bwMode="auto">
          <a:xfrm>
            <a:off x="914400" y="2847975"/>
            <a:ext cx="676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$1000</a:t>
            </a:r>
          </a:p>
        </p:txBody>
      </p:sp>
      <p:sp>
        <p:nvSpPr>
          <p:cNvPr id="200719" name="Text Box 15"/>
          <p:cNvSpPr txBox="1">
            <a:spLocks noChangeArrowheads="1"/>
          </p:cNvSpPr>
          <p:nvPr/>
        </p:nvSpPr>
        <p:spPr bwMode="auto">
          <a:xfrm>
            <a:off x="1524000" y="2847975"/>
            <a:ext cx="676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$1000</a:t>
            </a:r>
          </a:p>
        </p:txBody>
      </p:sp>
      <p:sp>
        <p:nvSpPr>
          <p:cNvPr id="200720" name="Text Box 16"/>
          <p:cNvSpPr txBox="1">
            <a:spLocks noChangeArrowheads="1"/>
          </p:cNvSpPr>
          <p:nvPr/>
        </p:nvSpPr>
        <p:spPr bwMode="auto">
          <a:xfrm>
            <a:off x="3200400" y="2847975"/>
            <a:ext cx="676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$1000</a:t>
            </a:r>
          </a:p>
        </p:txBody>
      </p:sp>
      <p:sp>
        <p:nvSpPr>
          <p:cNvPr id="200721" name="Text Box 17"/>
          <p:cNvSpPr txBox="1">
            <a:spLocks noChangeArrowheads="1"/>
          </p:cNvSpPr>
          <p:nvPr/>
        </p:nvSpPr>
        <p:spPr bwMode="auto">
          <a:xfrm>
            <a:off x="2590800" y="2847975"/>
            <a:ext cx="676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$1000</a:t>
            </a:r>
          </a:p>
        </p:txBody>
      </p:sp>
      <p:sp>
        <p:nvSpPr>
          <p:cNvPr id="200722" name="Text Box 18"/>
          <p:cNvSpPr txBox="1">
            <a:spLocks noChangeArrowheads="1"/>
          </p:cNvSpPr>
          <p:nvPr/>
        </p:nvSpPr>
        <p:spPr bwMode="auto">
          <a:xfrm>
            <a:off x="2057400" y="2847975"/>
            <a:ext cx="676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$1000</a:t>
            </a:r>
          </a:p>
        </p:txBody>
      </p:sp>
      <p:sp>
        <p:nvSpPr>
          <p:cNvPr id="200723" name="Text Box 19"/>
          <p:cNvSpPr txBox="1">
            <a:spLocks noChangeArrowheads="1"/>
          </p:cNvSpPr>
          <p:nvPr/>
        </p:nvSpPr>
        <p:spPr bwMode="auto">
          <a:xfrm>
            <a:off x="3733800" y="3810000"/>
            <a:ext cx="317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b="1"/>
              <a:t>≡</a:t>
            </a:r>
          </a:p>
        </p:txBody>
      </p:sp>
      <p:sp>
        <p:nvSpPr>
          <p:cNvPr id="200724" name="Line 20"/>
          <p:cNvSpPr>
            <a:spLocks noChangeShapeType="1"/>
          </p:cNvSpPr>
          <p:nvPr/>
        </p:nvSpPr>
        <p:spPr bwMode="auto">
          <a:xfrm>
            <a:off x="4495800" y="4191000"/>
            <a:ext cx="2971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0725" name="Text Box 21"/>
          <p:cNvSpPr txBox="1">
            <a:spLocks noChangeArrowheads="1"/>
          </p:cNvSpPr>
          <p:nvPr/>
        </p:nvSpPr>
        <p:spPr bwMode="auto">
          <a:xfrm>
            <a:off x="4419600" y="41910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b="1"/>
              <a:t>0</a:t>
            </a:r>
          </a:p>
        </p:txBody>
      </p:sp>
      <p:sp>
        <p:nvSpPr>
          <p:cNvPr id="200726" name="Line 22"/>
          <p:cNvSpPr>
            <a:spLocks noChangeShapeType="1"/>
          </p:cNvSpPr>
          <p:nvPr/>
        </p:nvSpPr>
        <p:spPr bwMode="auto">
          <a:xfrm flipV="1">
            <a:off x="4495800" y="2057400"/>
            <a:ext cx="0" cy="2133600"/>
          </a:xfrm>
          <a:prstGeom prst="line">
            <a:avLst/>
          </a:prstGeom>
          <a:noFill/>
          <a:ln w="76200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0727" name="Text Box 23"/>
          <p:cNvSpPr txBox="1">
            <a:spLocks noChangeArrowheads="1"/>
          </p:cNvSpPr>
          <p:nvPr/>
        </p:nvSpPr>
        <p:spPr bwMode="auto">
          <a:xfrm>
            <a:off x="4719638" y="2057400"/>
            <a:ext cx="1401762" cy="466725"/>
          </a:xfrm>
          <a:prstGeom prst="rect">
            <a:avLst/>
          </a:prstGeom>
          <a:solidFill>
            <a:srgbClr val="CCFFCC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2400" b="1"/>
              <a:t>PW = ??</a:t>
            </a:r>
          </a:p>
        </p:txBody>
      </p:sp>
      <p:sp>
        <p:nvSpPr>
          <p:cNvPr id="200729" name="Rectangle 25"/>
          <p:cNvSpPr>
            <a:spLocks noGrp="1" noChangeArrowheads="1"/>
          </p:cNvSpPr>
          <p:nvPr>
            <p:ph type="title"/>
          </p:nvPr>
        </p:nvSpPr>
        <p:spPr>
          <a:xfrm>
            <a:off x="533400" y="277813"/>
            <a:ext cx="8382000" cy="1143000"/>
          </a:xfrm>
        </p:spPr>
        <p:txBody>
          <a:bodyPr/>
          <a:lstStyle/>
          <a:p>
            <a:r>
              <a:rPr lang="en-US"/>
              <a:t>Cash flow diagram: Present Worth (PW)</a:t>
            </a:r>
          </a:p>
        </p:txBody>
      </p:sp>
      <p:sp>
        <p:nvSpPr>
          <p:cNvPr id="200730" name="Text Box 26"/>
          <p:cNvSpPr txBox="1">
            <a:spLocks noChangeArrowheads="1"/>
          </p:cNvSpPr>
          <p:nvPr/>
        </p:nvSpPr>
        <p:spPr bwMode="auto">
          <a:xfrm>
            <a:off x="914400" y="4756150"/>
            <a:ext cx="7010400" cy="91598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kumimoji="1" lang="en-US" b="1" i="1"/>
              <a:t>Find the PW of $1,000 at the end of each of five years beginning one year from today if i=10%.</a:t>
            </a:r>
          </a:p>
          <a:p>
            <a:pPr algn="l" eaLnBrk="0" hangingPunct="0"/>
            <a:endParaRPr kumimoji="1" lang="en-US" b="1"/>
          </a:p>
        </p:txBody>
      </p:sp>
      <p:graphicFrame>
        <p:nvGraphicFramePr>
          <p:cNvPr id="200731" name="Object 27">
            <a:hlinkClick r:id="" action="ppaction://ole?verb=0"/>
          </p:cNvPr>
          <p:cNvGraphicFramePr>
            <a:graphicFrameLocks/>
          </p:cNvGraphicFramePr>
          <p:nvPr/>
        </p:nvGraphicFramePr>
        <p:xfrm>
          <a:off x="6324600" y="1905000"/>
          <a:ext cx="2514600" cy="2182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736" name="ClipArt" r:id="rId3" imgW="3657600" imgH="3294000" progId="MS_ClipArt_Gallery.2">
                  <p:embed/>
                </p:oleObj>
              </mc:Choice>
              <mc:Fallback>
                <p:oleObj name="ClipArt" r:id="rId3" imgW="3657600" imgH="3294000" progId="MS_ClipArt_Gallery.2">
                  <p:embed/>
                  <p:pic>
                    <p:nvPicPr>
                      <p:cNvPr id="0" name="Object 27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24600" y="1905000"/>
                        <a:ext cx="2514600" cy="2182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0732" name="AutoShape 28"/>
          <p:cNvSpPr>
            <a:spLocks noChangeArrowheads="1"/>
          </p:cNvSpPr>
          <p:nvPr/>
        </p:nvSpPr>
        <p:spPr bwMode="auto">
          <a:xfrm>
            <a:off x="6477000" y="1295400"/>
            <a:ext cx="2362200" cy="533400"/>
          </a:xfrm>
          <a:prstGeom prst="cloudCallout">
            <a:avLst>
              <a:gd name="adj1" fmla="val -10486"/>
              <a:gd name="adj2" fmla="val 69940"/>
            </a:avLst>
          </a:prstGeom>
          <a:solidFill>
            <a:srgbClr val="FFFF00"/>
          </a:solidFill>
          <a:ln w="762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b="1">
                <a:latin typeface="Tahoma" pitchFamily="34" charset="0"/>
              </a:rPr>
              <a:t>Indifferent</a:t>
            </a:r>
          </a:p>
        </p:txBody>
      </p:sp>
      <p:sp>
        <p:nvSpPr>
          <p:cNvPr id="200733" name="Rectangle 29"/>
          <p:cNvSpPr>
            <a:spLocks noChangeArrowheads="1"/>
          </p:cNvSpPr>
          <p:nvPr/>
        </p:nvSpPr>
        <p:spPr bwMode="auto">
          <a:xfrm>
            <a:off x="914400" y="4648200"/>
            <a:ext cx="7086600" cy="1066800"/>
          </a:xfrm>
          <a:prstGeom prst="rect">
            <a:avLst/>
          </a:prstGeom>
          <a:noFill/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19</a:t>
            </a:fld>
            <a:endParaRPr lang="fr-CA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Line 2"/>
          <p:cNvSpPr>
            <a:spLocks noChangeShapeType="1"/>
          </p:cNvSpPr>
          <p:nvPr/>
        </p:nvSpPr>
        <p:spPr bwMode="auto">
          <a:xfrm>
            <a:off x="838200" y="4114800"/>
            <a:ext cx="28194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2755" name="Line 3"/>
          <p:cNvSpPr>
            <a:spLocks noChangeShapeType="1"/>
          </p:cNvSpPr>
          <p:nvPr/>
        </p:nvSpPr>
        <p:spPr bwMode="auto">
          <a:xfrm flipV="1">
            <a:off x="1295400" y="3429000"/>
            <a:ext cx="0" cy="685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2756" name="Line 4"/>
          <p:cNvSpPr>
            <a:spLocks noChangeShapeType="1"/>
          </p:cNvSpPr>
          <p:nvPr/>
        </p:nvSpPr>
        <p:spPr bwMode="auto">
          <a:xfrm flipV="1">
            <a:off x="1828800" y="2514600"/>
            <a:ext cx="0" cy="1600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2757" name="Line 5"/>
          <p:cNvSpPr>
            <a:spLocks noChangeShapeType="1"/>
          </p:cNvSpPr>
          <p:nvPr/>
        </p:nvSpPr>
        <p:spPr bwMode="auto">
          <a:xfrm flipV="1">
            <a:off x="23622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2758" name="Line 6"/>
          <p:cNvSpPr>
            <a:spLocks noChangeShapeType="1"/>
          </p:cNvSpPr>
          <p:nvPr/>
        </p:nvSpPr>
        <p:spPr bwMode="auto">
          <a:xfrm flipV="1">
            <a:off x="2895600" y="3657600"/>
            <a:ext cx="0" cy="457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2759" name="Line 7"/>
          <p:cNvSpPr>
            <a:spLocks noChangeShapeType="1"/>
          </p:cNvSpPr>
          <p:nvPr/>
        </p:nvSpPr>
        <p:spPr bwMode="auto">
          <a:xfrm flipV="1">
            <a:off x="34290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2760" name="Text Box 8"/>
          <p:cNvSpPr txBox="1">
            <a:spLocks noChangeArrowheads="1"/>
          </p:cNvSpPr>
          <p:nvPr/>
        </p:nvSpPr>
        <p:spPr bwMode="auto">
          <a:xfrm>
            <a:off x="762000" y="4165600"/>
            <a:ext cx="2825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0</a:t>
            </a:r>
          </a:p>
          <a:p>
            <a:pPr algn="l"/>
            <a:endParaRPr lang="en-US"/>
          </a:p>
        </p:txBody>
      </p:sp>
      <p:sp>
        <p:nvSpPr>
          <p:cNvPr id="202761" name="Text Box 9"/>
          <p:cNvSpPr txBox="1">
            <a:spLocks noChangeArrowheads="1"/>
          </p:cNvSpPr>
          <p:nvPr/>
        </p:nvSpPr>
        <p:spPr bwMode="auto">
          <a:xfrm>
            <a:off x="11430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1</a:t>
            </a:r>
          </a:p>
        </p:txBody>
      </p:sp>
      <p:sp>
        <p:nvSpPr>
          <p:cNvPr id="202762" name="Text Box 10"/>
          <p:cNvSpPr txBox="1">
            <a:spLocks noChangeArrowheads="1"/>
          </p:cNvSpPr>
          <p:nvPr/>
        </p:nvSpPr>
        <p:spPr bwMode="auto">
          <a:xfrm>
            <a:off x="16764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2</a:t>
            </a:r>
          </a:p>
        </p:txBody>
      </p:sp>
      <p:sp>
        <p:nvSpPr>
          <p:cNvPr id="202763" name="Text Box 11"/>
          <p:cNvSpPr txBox="1">
            <a:spLocks noChangeArrowheads="1"/>
          </p:cNvSpPr>
          <p:nvPr/>
        </p:nvSpPr>
        <p:spPr bwMode="auto">
          <a:xfrm>
            <a:off x="22098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3</a:t>
            </a:r>
          </a:p>
        </p:txBody>
      </p:sp>
      <p:sp>
        <p:nvSpPr>
          <p:cNvPr id="202764" name="Text Box 12"/>
          <p:cNvSpPr txBox="1">
            <a:spLocks noChangeArrowheads="1"/>
          </p:cNvSpPr>
          <p:nvPr/>
        </p:nvSpPr>
        <p:spPr bwMode="auto">
          <a:xfrm>
            <a:off x="27432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4</a:t>
            </a:r>
          </a:p>
        </p:txBody>
      </p:sp>
      <p:sp>
        <p:nvSpPr>
          <p:cNvPr id="202765" name="Text Box 13"/>
          <p:cNvSpPr txBox="1">
            <a:spLocks noChangeArrowheads="1"/>
          </p:cNvSpPr>
          <p:nvPr/>
        </p:nvSpPr>
        <p:spPr bwMode="auto">
          <a:xfrm>
            <a:off x="32766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5</a:t>
            </a:r>
          </a:p>
        </p:txBody>
      </p:sp>
      <p:sp>
        <p:nvSpPr>
          <p:cNvPr id="202766" name="Text Box 14"/>
          <p:cNvSpPr txBox="1">
            <a:spLocks noChangeArrowheads="1"/>
          </p:cNvSpPr>
          <p:nvPr/>
        </p:nvSpPr>
        <p:spPr bwMode="auto">
          <a:xfrm>
            <a:off x="990600" y="2971800"/>
            <a:ext cx="5778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$750</a:t>
            </a:r>
          </a:p>
        </p:txBody>
      </p:sp>
      <p:sp>
        <p:nvSpPr>
          <p:cNvPr id="202767" name="Text Box 15"/>
          <p:cNvSpPr txBox="1">
            <a:spLocks noChangeArrowheads="1"/>
          </p:cNvSpPr>
          <p:nvPr/>
        </p:nvSpPr>
        <p:spPr bwMode="auto">
          <a:xfrm>
            <a:off x="1524000" y="2057400"/>
            <a:ext cx="676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$1500</a:t>
            </a:r>
          </a:p>
        </p:txBody>
      </p:sp>
      <p:sp>
        <p:nvSpPr>
          <p:cNvPr id="202768" name="Text Box 16"/>
          <p:cNvSpPr txBox="1">
            <a:spLocks noChangeArrowheads="1"/>
          </p:cNvSpPr>
          <p:nvPr/>
        </p:nvSpPr>
        <p:spPr bwMode="auto">
          <a:xfrm>
            <a:off x="3200400" y="2847975"/>
            <a:ext cx="676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$1000</a:t>
            </a:r>
          </a:p>
        </p:txBody>
      </p:sp>
      <p:sp>
        <p:nvSpPr>
          <p:cNvPr id="202769" name="Text Box 17"/>
          <p:cNvSpPr txBox="1">
            <a:spLocks noChangeArrowheads="1"/>
          </p:cNvSpPr>
          <p:nvPr/>
        </p:nvSpPr>
        <p:spPr bwMode="auto">
          <a:xfrm>
            <a:off x="2667000" y="3352800"/>
            <a:ext cx="5778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$500</a:t>
            </a:r>
          </a:p>
        </p:txBody>
      </p:sp>
      <p:sp>
        <p:nvSpPr>
          <p:cNvPr id="202770" name="Text Box 18"/>
          <p:cNvSpPr txBox="1">
            <a:spLocks noChangeArrowheads="1"/>
          </p:cNvSpPr>
          <p:nvPr/>
        </p:nvSpPr>
        <p:spPr bwMode="auto">
          <a:xfrm>
            <a:off x="2057400" y="2847975"/>
            <a:ext cx="676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$1000</a:t>
            </a:r>
          </a:p>
        </p:txBody>
      </p:sp>
      <p:sp>
        <p:nvSpPr>
          <p:cNvPr id="202771" name="Text Box 19"/>
          <p:cNvSpPr txBox="1">
            <a:spLocks noChangeArrowheads="1"/>
          </p:cNvSpPr>
          <p:nvPr/>
        </p:nvSpPr>
        <p:spPr bwMode="auto">
          <a:xfrm>
            <a:off x="3733800" y="3810000"/>
            <a:ext cx="317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/>
              <a:t>≡</a:t>
            </a:r>
          </a:p>
        </p:txBody>
      </p:sp>
      <p:sp>
        <p:nvSpPr>
          <p:cNvPr id="202772" name="Line 20"/>
          <p:cNvSpPr>
            <a:spLocks noChangeShapeType="1"/>
          </p:cNvSpPr>
          <p:nvPr/>
        </p:nvSpPr>
        <p:spPr bwMode="auto">
          <a:xfrm>
            <a:off x="4495800" y="4191000"/>
            <a:ext cx="3733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2773" name="Text Box 21"/>
          <p:cNvSpPr txBox="1">
            <a:spLocks noChangeArrowheads="1"/>
          </p:cNvSpPr>
          <p:nvPr/>
        </p:nvSpPr>
        <p:spPr bwMode="auto">
          <a:xfrm>
            <a:off x="4419600" y="41910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b="1"/>
              <a:t>0</a:t>
            </a:r>
          </a:p>
        </p:txBody>
      </p:sp>
      <p:sp>
        <p:nvSpPr>
          <p:cNvPr id="202774" name="Line 22"/>
          <p:cNvSpPr>
            <a:spLocks noChangeShapeType="1"/>
          </p:cNvSpPr>
          <p:nvPr/>
        </p:nvSpPr>
        <p:spPr bwMode="auto">
          <a:xfrm flipV="1">
            <a:off x="4495800" y="2514600"/>
            <a:ext cx="0" cy="1676400"/>
          </a:xfrm>
          <a:prstGeom prst="line">
            <a:avLst/>
          </a:prstGeom>
          <a:noFill/>
          <a:ln w="76200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2775" name="Text Box 23"/>
          <p:cNvSpPr txBox="1">
            <a:spLocks noChangeArrowheads="1"/>
          </p:cNvSpPr>
          <p:nvPr/>
        </p:nvSpPr>
        <p:spPr bwMode="auto">
          <a:xfrm>
            <a:off x="4786313" y="2286000"/>
            <a:ext cx="1401762" cy="466725"/>
          </a:xfrm>
          <a:prstGeom prst="rect">
            <a:avLst/>
          </a:prstGeom>
          <a:solidFill>
            <a:srgbClr val="CCFFCC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2400" b="1"/>
              <a:t>PW = ??</a:t>
            </a:r>
          </a:p>
        </p:txBody>
      </p:sp>
      <p:sp>
        <p:nvSpPr>
          <p:cNvPr id="202777" name="Rectangle 25"/>
          <p:cNvSpPr>
            <a:spLocks noGrp="1" noChangeArrowheads="1"/>
          </p:cNvSpPr>
          <p:nvPr>
            <p:ph type="title"/>
          </p:nvPr>
        </p:nvSpPr>
        <p:spPr>
          <a:xfrm>
            <a:off x="533400" y="528638"/>
            <a:ext cx="8458200" cy="892175"/>
          </a:xfrm>
        </p:spPr>
        <p:txBody>
          <a:bodyPr/>
          <a:lstStyle/>
          <a:p>
            <a:pPr algn="ctr"/>
            <a:r>
              <a:rPr lang="en-US"/>
              <a:t>Cash flow diagram: Present Worth (PW)</a:t>
            </a:r>
          </a:p>
        </p:txBody>
      </p:sp>
      <p:sp>
        <p:nvSpPr>
          <p:cNvPr id="202778" name="Text Box 26"/>
          <p:cNvSpPr txBox="1">
            <a:spLocks noChangeArrowheads="1"/>
          </p:cNvSpPr>
          <p:nvPr/>
        </p:nvSpPr>
        <p:spPr bwMode="auto">
          <a:xfrm>
            <a:off x="914400" y="4756150"/>
            <a:ext cx="7234238" cy="1016000"/>
          </a:xfrm>
          <a:prstGeom prst="rect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kumimoji="1" lang="en-US" sz="2000" b="1"/>
              <a:t>Find the PW of irregular cash flows starting one year from now if MARR=10%.</a:t>
            </a:r>
          </a:p>
          <a:p>
            <a:pPr algn="l" eaLnBrk="0" hangingPunct="0"/>
            <a:endParaRPr kumimoji="1" lang="en-US" sz="2000" b="1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20</a:t>
            </a:fld>
            <a:endParaRPr lang="fr-CA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Line 2"/>
          <p:cNvSpPr>
            <a:spLocks noChangeShapeType="1"/>
          </p:cNvSpPr>
          <p:nvPr/>
        </p:nvSpPr>
        <p:spPr bwMode="auto">
          <a:xfrm>
            <a:off x="838200" y="4114800"/>
            <a:ext cx="28194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1731" name="Line 3"/>
          <p:cNvSpPr>
            <a:spLocks noChangeShapeType="1"/>
          </p:cNvSpPr>
          <p:nvPr/>
        </p:nvSpPr>
        <p:spPr bwMode="auto">
          <a:xfrm flipV="1">
            <a:off x="1295400" y="3429000"/>
            <a:ext cx="0" cy="685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1732" name="Line 4"/>
          <p:cNvSpPr>
            <a:spLocks noChangeShapeType="1"/>
          </p:cNvSpPr>
          <p:nvPr/>
        </p:nvSpPr>
        <p:spPr bwMode="auto">
          <a:xfrm flipV="1">
            <a:off x="1828800" y="2514600"/>
            <a:ext cx="0" cy="1600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1733" name="Line 5"/>
          <p:cNvSpPr>
            <a:spLocks noChangeShapeType="1"/>
          </p:cNvSpPr>
          <p:nvPr/>
        </p:nvSpPr>
        <p:spPr bwMode="auto">
          <a:xfrm flipV="1">
            <a:off x="23622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1734" name="Line 6"/>
          <p:cNvSpPr>
            <a:spLocks noChangeShapeType="1"/>
          </p:cNvSpPr>
          <p:nvPr/>
        </p:nvSpPr>
        <p:spPr bwMode="auto">
          <a:xfrm flipV="1">
            <a:off x="2895600" y="3657600"/>
            <a:ext cx="0" cy="457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1735" name="Line 7"/>
          <p:cNvSpPr>
            <a:spLocks noChangeShapeType="1"/>
          </p:cNvSpPr>
          <p:nvPr/>
        </p:nvSpPr>
        <p:spPr bwMode="auto">
          <a:xfrm flipV="1">
            <a:off x="34290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1736" name="Text Box 8"/>
          <p:cNvSpPr txBox="1">
            <a:spLocks noChangeArrowheads="1"/>
          </p:cNvSpPr>
          <p:nvPr/>
        </p:nvSpPr>
        <p:spPr bwMode="auto">
          <a:xfrm>
            <a:off x="762000" y="4165600"/>
            <a:ext cx="2825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0</a:t>
            </a:r>
          </a:p>
          <a:p>
            <a:pPr algn="l"/>
            <a:endParaRPr lang="en-US"/>
          </a:p>
        </p:txBody>
      </p:sp>
      <p:sp>
        <p:nvSpPr>
          <p:cNvPr id="201737" name="Text Box 9"/>
          <p:cNvSpPr txBox="1">
            <a:spLocks noChangeArrowheads="1"/>
          </p:cNvSpPr>
          <p:nvPr/>
        </p:nvSpPr>
        <p:spPr bwMode="auto">
          <a:xfrm>
            <a:off x="11430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1</a:t>
            </a:r>
          </a:p>
        </p:txBody>
      </p:sp>
      <p:sp>
        <p:nvSpPr>
          <p:cNvPr id="201738" name="Text Box 10"/>
          <p:cNvSpPr txBox="1">
            <a:spLocks noChangeArrowheads="1"/>
          </p:cNvSpPr>
          <p:nvPr/>
        </p:nvSpPr>
        <p:spPr bwMode="auto">
          <a:xfrm>
            <a:off x="16764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2</a:t>
            </a:r>
          </a:p>
        </p:txBody>
      </p:sp>
      <p:sp>
        <p:nvSpPr>
          <p:cNvPr id="201739" name="Text Box 11"/>
          <p:cNvSpPr txBox="1">
            <a:spLocks noChangeArrowheads="1"/>
          </p:cNvSpPr>
          <p:nvPr/>
        </p:nvSpPr>
        <p:spPr bwMode="auto">
          <a:xfrm>
            <a:off x="22098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3</a:t>
            </a:r>
          </a:p>
        </p:txBody>
      </p:sp>
      <p:sp>
        <p:nvSpPr>
          <p:cNvPr id="201740" name="Text Box 12"/>
          <p:cNvSpPr txBox="1">
            <a:spLocks noChangeArrowheads="1"/>
          </p:cNvSpPr>
          <p:nvPr/>
        </p:nvSpPr>
        <p:spPr bwMode="auto">
          <a:xfrm>
            <a:off x="27432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4</a:t>
            </a:r>
          </a:p>
        </p:txBody>
      </p:sp>
      <p:sp>
        <p:nvSpPr>
          <p:cNvPr id="201741" name="Text Box 13"/>
          <p:cNvSpPr txBox="1">
            <a:spLocks noChangeArrowheads="1"/>
          </p:cNvSpPr>
          <p:nvPr/>
        </p:nvSpPr>
        <p:spPr bwMode="auto">
          <a:xfrm>
            <a:off x="32766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5</a:t>
            </a:r>
          </a:p>
        </p:txBody>
      </p:sp>
      <p:sp>
        <p:nvSpPr>
          <p:cNvPr id="201742" name="Text Box 14"/>
          <p:cNvSpPr txBox="1">
            <a:spLocks noChangeArrowheads="1"/>
          </p:cNvSpPr>
          <p:nvPr/>
        </p:nvSpPr>
        <p:spPr bwMode="auto">
          <a:xfrm>
            <a:off x="990600" y="2971800"/>
            <a:ext cx="5778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$750</a:t>
            </a:r>
          </a:p>
        </p:txBody>
      </p:sp>
      <p:sp>
        <p:nvSpPr>
          <p:cNvPr id="201743" name="Text Box 15"/>
          <p:cNvSpPr txBox="1">
            <a:spLocks noChangeArrowheads="1"/>
          </p:cNvSpPr>
          <p:nvPr/>
        </p:nvSpPr>
        <p:spPr bwMode="auto">
          <a:xfrm>
            <a:off x="1524000" y="2057400"/>
            <a:ext cx="676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$1500</a:t>
            </a:r>
          </a:p>
        </p:txBody>
      </p:sp>
      <p:sp>
        <p:nvSpPr>
          <p:cNvPr id="201744" name="Text Box 16"/>
          <p:cNvSpPr txBox="1">
            <a:spLocks noChangeArrowheads="1"/>
          </p:cNvSpPr>
          <p:nvPr/>
        </p:nvSpPr>
        <p:spPr bwMode="auto">
          <a:xfrm>
            <a:off x="3200400" y="2847975"/>
            <a:ext cx="676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$1000</a:t>
            </a:r>
          </a:p>
        </p:txBody>
      </p:sp>
      <p:sp>
        <p:nvSpPr>
          <p:cNvPr id="201745" name="Text Box 17"/>
          <p:cNvSpPr txBox="1">
            <a:spLocks noChangeArrowheads="1"/>
          </p:cNvSpPr>
          <p:nvPr/>
        </p:nvSpPr>
        <p:spPr bwMode="auto">
          <a:xfrm>
            <a:off x="2667000" y="3352800"/>
            <a:ext cx="5778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$500</a:t>
            </a:r>
          </a:p>
        </p:txBody>
      </p:sp>
      <p:sp>
        <p:nvSpPr>
          <p:cNvPr id="201746" name="Text Box 18"/>
          <p:cNvSpPr txBox="1">
            <a:spLocks noChangeArrowheads="1"/>
          </p:cNvSpPr>
          <p:nvPr/>
        </p:nvSpPr>
        <p:spPr bwMode="auto">
          <a:xfrm>
            <a:off x="2057400" y="2847975"/>
            <a:ext cx="676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400" b="1"/>
              <a:t>$1000</a:t>
            </a:r>
          </a:p>
        </p:txBody>
      </p:sp>
      <p:sp>
        <p:nvSpPr>
          <p:cNvPr id="201747" name="Text Box 19"/>
          <p:cNvSpPr txBox="1">
            <a:spLocks noChangeArrowheads="1"/>
          </p:cNvSpPr>
          <p:nvPr/>
        </p:nvSpPr>
        <p:spPr bwMode="auto">
          <a:xfrm>
            <a:off x="3733800" y="3810000"/>
            <a:ext cx="317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/>
              <a:t>≡</a:t>
            </a:r>
          </a:p>
        </p:txBody>
      </p:sp>
      <p:sp>
        <p:nvSpPr>
          <p:cNvPr id="201748" name="Line 20"/>
          <p:cNvSpPr>
            <a:spLocks noChangeShapeType="1"/>
          </p:cNvSpPr>
          <p:nvPr/>
        </p:nvSpPr>
        <p:spPr bwMode="auto">
          <a:xfrm>
            <a:off x="4495800" y="4191000"/>
            <a:ext cx="3733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1749" name="Text Box 21"/>
          <p:cNvSpPr txBox="1">
            <a:spLocks noChangeArrowheads="1"/>
          </p:cNvSpPr>
          <p:nvPr/>
        </p:nvSpPr>
        <p:spPr bwMode="auto">
          <a:xfrm>
            <a:off x="4419600" y="41910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b="1"/>
              <a:t>0</a:t>
            </a:r>
          </a:p>
        </p:txBody>
      </p:sp>
      <p:sp>
        <p:nvSpPr>
          <p:cNvPr id="201750" name="Line 22"/>
          <p:cNvSpPr>
            <a:spLocks noChangeShapeType="1"/>
          </p:cNvSpPr>
          <p:nvPr/>
        </p:nvSpPr>
        <p:spPr bwMode="auto">
          <a:xfrm flipV="1">
            <a:off x="7162800" y="2590800"/>
            <a:ext cx="0" cy="1600200"/>
          </a:xfrm>
          <a:prstGeom prst="line">
            <a:avLst/>
          </a:prstGeom>
          <a:noFill/>
          <a:ln w="76200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01751" name="Text Box 23"/>
          <p:cNvSpPr txBox="1">
            <a:spLocks noChangeArrowheads="1"/>
          </p:cNvSpPr>
          <p:nvPr/>
        </p:nvSpPr>
        <p:spPr bwMode="auto">
          <a:xfrm>
            <a:off x="7310438" y="2590800"/>
            <a:ext cx="1384300" cy="466725"/>
          </a:xfrm>
          <a:prstGeom prst="rect">
            <a:avLst/>
          </a:prstGeom>
          <a:solidFill>
            <a:srgbClr val="CCFFCC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2400" b="1"/>
              <a:t>FW = ??</a:t>
            </a:r>
          </a:p>
        </p:txBody>
      </p:sp>
      <p:sp>
        <p:nvSpPr>
          <p:cNvPr id="201752" name="Text Box 24"/>
          <p:cNvSpPr txBox="1">
            <a:spLocks noChangeArrowheads="1"/>
          </p:cNvSpPr>
          <p:nvPr/>
        </p:nvSpPr>
        <p:spPr bwMode="auto">
          <a:xfrm>
            <a:off x="7010400" y="41910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b="1"/>
              <a:t>5</a:t>
            </a:r>
          </a:p>
        </p:txBody>
      </p:sp>
      <p:sp>
        <p:nvSpPr>
          <p:cNvPr id="201753" name="Rectangle 25"/>
          <p:cNvSpPr>
            <a:spLocks noGrp="1" noChangeArrowheads="1"/>
          </p:cNvSpPr>
          <p:nvPr>
            <p:ph type="title"/>
          </p:nvPr>
        </p:nvSpPr>
        <p:spPr>
          <a:xfrm>
            <a:off x="304800" y="528638"/>
            <a:ext cx="8686800" cy="892175"/>
          </a:xfrm>
        </p:spPr>
        <p:txBody>
          <a:bodyPr/>
          <a:lstStyle/>
          <a:p>
            <a:pPr algn="ctr"/>
            <a:r>
              <a:rPr lang="en-US"/>
              <a:t>Cash Flow Diagram: Future Worth (FW)</a:t>
            </a:r>
          </a:p>
        </p:txBody>
      </p:sp>
      <p:sp>
        <p:nvSpPr>
          <p:cNvPr id="201754" name="Text Box 26"/>
          <p:cNvSpPr txBox="1">
            <a:spLocks noChangeArrowheads="1"/>
          </p:cNvSpPr>
          <p:nvPr/>
        </p:nvSpPr>
        <p:spPr bwMode="auto">
          <a:xfrm>
            <a:off x="914400" y="4756150"/>
            <a:ext cx="7234238" cy="650875"/>
          </a:xfrm>
          <a:prstGeom prst="rect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kumimoji="1" lang="en-US" b="1"/>
              <a:t>Find the FW of irregular cash flows starting one year from now if MARR=10%.</a:t>
            </a:r>
            <a:endParaRPr kumimoji="1" lang="en-US" sz="2000" b="1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21</a:t>
            </a:fld>
            <a:endParaRPr lang="fr-CA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6658" name="Group 2"/>
          <p:cNvGraphicFramePr>
            <a:graphicFrameLocks noGrp="1"/>
          </p:cNvGraphicFramePr>
          <p:nvPr/>
        </p:nvGraphicFramePr>
        <p:xfrm>
          <a:off x="685800" y="1570038"/>
          <a:ext cx="7848600" cy="4542790"/>
        </p:xfrm>
        <a:graphic>
          <a:graphicData uri="http://schemas.openxmlformats.org/drawingml/2006/table">
            <a:tbl>
              <a:tblPr/>
              <a:tblGrid>
                <a:gridCol w="4724400"/>
                <a:gridCol w="3124200"/>
              </a:tblGrid>
              <a:tr h="336550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onotype Corsiva" pitchFamily="66" charset="0"/>
                          <a:cs typeface="Arial" pitchFamily="34" charset="0"/>
                        </a:rPr>
                        <a:t>EXCEL</a:t>
                      </a:r>
                      <a:r>
                        <a:rPr kumimoji="1" lang="en-US" sz="3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onotype Corsiva" pitchFamily="66" charset="0"/>
                          <a:cs typeface="Arial" pitchFamily="34" charset="0"/>
                        </a:rPr>
                        <a:t>® </a:t>
                      </a:r>
                      <a:r>
                        <a:rPr kumimoji="1" lang="en-CA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onotype Corsiva" pitchFamily="66" charset="0"/>
                          <a:cs typeface="Arial" pitchFamily="34" charset="0"/>
                        </a:rPr>
                        <a:t>FUNCTIONS</a:t>
                      </a:r>
                      <a:endParaRPr kumimoji="1" lang="en-CA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onotype Corsiva" pitchFamily="66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36550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Single Sum Compounding Functions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Function</a:t>
                      </a:r>
                      <a:endParaRPr kumimoji="1" lang="en-C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Excel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 Future Worth of a single payment  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= FV(i,N,0,P)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 Present worth of a single payment 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= PV(i,N,0,F)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 Calculating an unknown number of payment periods 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= NPER(i,0,P,F)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4. Calculating an unknown interest rate 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= RATE (N,0,P,F,0)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where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 </a:t>
                      </a: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≡</a:t>
                      </a: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interest 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 </a:t>
                      </a: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≡</a:t>
                      </a: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number of interest periods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 </a:t>
                      </a: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≡</a:t>
                      </a: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Future worth at end of period 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 </a:t>
                      </a: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≡</a:t>
                      </a: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Present worth at period 0 (zero)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Guess </a:t>
                      </a: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≡</a:t>
                      </a:r>
                      <a:r>
                        <a:rPr kumimoji="1" lang="en-CA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estimate of interest 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13BF5-7012-47D8-BB49-7449011DC6CA}" type="slidenum">
              <a:rPr lang="fr-CA" smtClean="0"/>
              <a:pPr/>
              <a:t>22</a:t>
            </a:fld>
            <a:endParaRPr lang="fr-CA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PW (with MARR=10%) = ?</a:t>
            </a:r>
          </a:p>
        </p:txBody>
      </p:sp>
      <p:graphicFrame>
        <p:nvGraphicFramePr>
          <p:cNvPr id="220271" name="Group 111"/>
          <p:cNvGraphicFramePr>
            <a:graphicFrameLocks noGrp="1"/>
          </p:cNvGraphicFramePr>
          <p:nvPr/>
        </p:nvGraphicFramePr>
        <p:xfrm>
          <a:off x="914400" y="2055813"/>
          <a:ext cx="6629400" cy="3963989"/>
        </p:xfrm>
        <a:graphic>
          <a:graphicData uri="http://schemas.openxmlformats.org/drawingml/2006/table">
            <a:tbl>
              <a:tblPr/>
              <a:tblGrid>
                <a:gridCol w="3314700"/>
                <a:gridCol w="3314700"/>
              </a:tblGrid>
              <a:tr h="3968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(End of) YEAR </a:t>
                      </a:r>
                      <a:endParaRPr kumimoji="1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CASH FLOW ($)</a:t>
                      </a:r>
                      <a:endParaRPr kumimoji="1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+1,000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+2,000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+3,000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+2,500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+2,000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+1,500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+1,000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8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808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 +500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23</a:t>
            </a:fld>
            <a:endParaRPr lang="fr-CA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8809" name="Group 105"/>
          <p:cNvGraphicFramePr>
            <a:graphicFrameLocks noGrp="1"/>
          </p:cNvGraphicFramePr>
          <p:nvPr/>
        </p:nvGraphicFramePr>
        <p:xfrm>
          <a:off x="609600" y="762000"/>
          <a:ext cx="8305800" cy="5067303"/>
        </p:xfrm>
        <a:graphic>
          <a:graphicData uri="http://schemas.openxmlformats.org/drawingml/2006/table">
            <a:tbl>
              <a:tblPr/>
              <a:tblGrid>
                <a:gridCol w="608013"/>
                <a:gridCol w="1084262"/>
                <a:gridCol w="1085850"/>
                <a:gridCol w="1104900"/>
                <a:gridCol w="1104900"/>
                <a:gridCol w="1098550"/>
                <a:gridCol w="1092200"/>
                <a:gridCol w="1127125"/>
              </a:tblGrid>
              <a:tr h="127317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DISCRETE CASH FLOW AND DISCRETE COMPOUNDING (10%)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7223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CA" sz="1800" b="1" i="0" u="sng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fr-CA" sz="1800" b="1" i="0" u="sng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(F/P,i%,n)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(P/F,i%,n)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(A/P,i%,n)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(P/A,i%,n)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(A/F,i%,n)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(F/A,i%,n)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(A/G,i%,n)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1.1000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0.9091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1.1000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0.9091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1.0000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1.0000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0.0000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1.2100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0.8264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0.5762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1.7355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0.4762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2.1000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0.4762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1.3310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0.7513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0.4021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2.4869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0.3021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3.3100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0.9366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1.4641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0.6830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0.3155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3.1699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0.2155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4.6410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1.3812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1.6105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0.6209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0.2638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3.7908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0.1638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6.1051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1.8101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13BF5-7012-47D8-BB49-7449011DC6CA}" type="slidenum">
              <a:rPr lang="fr-CA" smtClean="0"/>
              <a:pPr/>
              <a:t>24</a:t>
            </a:fld>
            <a:endParaRPr lang="fr-CA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2497" name="Group 49"/>
          <p:cNvGraphicFramePr>
            <a:graphicFrameLocks noGrp="1"/>
          </p:cNvGraphicFramePr>
          <p:nvPr/>
        </p:nvGraphicFramePr>
        <p:xfrm>
          <a:off x="762000" y="2055813"/>
          <a:ext cx="3505200" cy="4275457"/>
        </p:xfrm>
        <a:graphic>
          <a:graphicData uri="http://schemas.openxmlformats.org/drawingml/2006/table">
            <a:tbl>
              <a:tblPr/>
              <a:tblGrid>
                <a:gridCol w="1752600"/>
                <a:gridCol w="1752600"/>
              </a:tblGrid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(End of) YEAR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CASH FLOW ($)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+1,000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+2,000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+3,000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+2,500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+2,000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+1,500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+1,000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8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 +500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232491" name="Rectangle 4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Problem: PW (MARR =10%)</a:t>
            </a:r>
          </a:p>
        </p:txBody>
      </p:sp>
      <p:sp>
        <p:nvSpPr>
          <p:cNvPr id="232492" name="Rectangle 44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1676400"/>
            <a:ext cx="4078288" cy="4456113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en-US" sz="2400"/>
          </a:p>
          <a:p>
            <a:pPr>
              <a:lnSpc>
                <a:spcPct val="90000"/>
              </a:lnSpc>
            </a:pPr>
            <a:endParaRPr lang="en-US" sz="2400"/>
          </a:p>
        </p:txBody>
      </p:sp>
      <p:sp>
        <p:nvSpPr>
          <p:cNvPr id="232493" name="Rectangle 45"/>
          <p:cNvSpPr>
            <a:spLocks noGrp="1" noChangeArrowheads="1"/>
          </p:cNvSpPr>
          <p:nvPr>
            <p:ph type="body" sz="half" idx="2"/>
          </p:nvPr>
        </p:nvSpPr>
        <p:spPr>
          <a:xfrm>
            <a:off x="4953000" y="1752600"/>
            <a:ext cx="3773488" cy="4530725"/>
          </a:xfrm>
          <a:solidFill>
            <a:srgbClr val="FFFF00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US" b="1" u="sng"/>
              <a:t>One solution is</a:t>
            </a:r>
            <a:r>
              <a:rPr lang="en-US" sz="2400" u="sng"/>
              <a:t>:</a:t>
            </a:r>
          </a:p>
          <a:p>
            <a:pPr>
              <a:buFont typeface="Wingdings" pitchFamily="2" charset="2"/>
              <a:buNone/>
            </a:pPr>
            <a:r>
              <a:rPr lang="en-US" sz="2400"/>
              <a:t>1,000(P/F,10%,1)</a:t>
            </a:r>
          </a:p>
          <a:p>
            <a:pPr>
              <a:buFont typeface="Wingdings" pitchFamily="2" charset="2"/>
              <a:buNone/>
            </a:pPr>
            <a:r>
              <a:rPr lang="en-US" sz="2400"/>
              <a:t>+2,000(P/F,10%,2)</a:t>
            </a:r>
          </a:p>
          <a:p>
            <a:pPr>
              <a:buFont typeface="Wingdings" pitchFamily="2" charset="2"/>
              <a:buNone/>
            </a:pPr>
            <a:r>
              <a:rPr lang="en-US" sz="2400"/>
              <a:t>+3,000(P/F,10%,3)</a:t>
            </a:r>
          </a:p>
          <a:p>
            <a:pPr>
              <a:buFont typeface="Wingdings" pitchFamily="2" charset="2"/>
              <a:buNone/>
            </a:pPr>
            <a:r>
              <a:rPr lang="en-US" sz="2400"/>
              <a:t>+2,500(P/F,10%,4)</a:t>
            </a:r>
          </a:p>
          <a:p>
            <a:pPr>
              <a:buFont typeface="Wingdings" pitchFamily="2" charset="2"/>
              <a:buNone/>
            </a:pPr>
            <a:r>
              <a:rPr lang="en-US" sz="2400"/>
              <a:t>+ 2,000(P/F,10%,5)</a:t>
            </a:r>
          </a:p>
          <a:p>
            <a:pPr>
              <a:buFont typeface="Wingdings" pitchFamily="2" charset="2"/>
              <a:buNone/>
            </a:pPr>
            <a:r>
              <a:rPr lang="en-US" sz="2400"/>
              <a:t>+ 1,500(P/F,10%,6)</a:t>
            </a:r>
          </a:p>
          <a:p>
            <a:pPr>
              <a:buFont typeface="Wingdings" pitchFamily="2" charset="2"/>
              <a:buNone/>
            </a:pPr>
            <a:r>
              <a:rPr lang="en-US" sz="2400"/>
              <a:t>+1,000(P/F,10%,7) </a:t>
            </a:r>
          </a:p>
          <a:p>
            <a:pPr>
              <a:buFont typeface="Wingdings" pitchFamily="2" charset="2"/>
              <a:buNone/>
            </a:pPr>
            <a:r>
              <a:rPr lang="en-US" sz="2400"/>
              <a:t>+ 500(P/F,10%,8)</a:t>
            </a:r>
          </a:p>
          <a:p>
            <a:pPr>
              <a:buFont typeface="Wingdings" pitchFamily="2" charset="2"/>
              <a:buNone/>
            </a:pPr>
            <a:r>
              <a:rPr lang="en-US" sz="2400" b="1"/>
              <a:t>= </a:t>
            </a:r>
            <a:r>
              <a:rPr lang="en-US" sz="2400" b="1" u="sng"/>
              <a:t>$9,359</a:t>
            </a:r>
          </a:p>
        </p:txBody>
      </p:sp>
      <p:sp>
        <p:nvSpPr>
          <p:cNvPr id="232496" name="Rectangle 48"/>
          <p:cNvSpPr>
            <a:spLocks noChangeArrowheads="1"/>
          </p:cNvSpPr>
          <p:nvPr/>
        </p:nvSpPr>
        <p:spPr bwMode="auto">
          <a:xfrm>
            <a:off x="4876800" y="1828800"/>
            <a:ext cx="37338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715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E77E-3972-4816-B62F-7C865420DDF9}" type="slidenum">
              <a:rPr lang="fr-CA" smtClean="0"/>
              <a:pPr/>
              <a:t>25</a:t>
            </a:fld>
            <a:endParaRPr lang="fr-CA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7616" name="Group 48"/>
          <p:cNvGraphicFramePr>
            <a:graphicFrameLocks noGrp="1"/>
          </p:cNvGraphicFramePr>
          <p:nvPr/>
        </p:nvGraphicFramePr>
        <p:xfrm>
          <a:off x="914400" y="2055813"/>
          <a:ext cx="3200400" cy="4207194"/>
        </p:xfrm>
        <a:graphic>
          <a:graphicData uri="http://schemas.openxmlformats.org/drawingml/2006/table">
            <a:tbl>
              <a:tblPr/>
              <a:tblGrid>
                <a:gridCol w="1600200"/>
                <a:gridCol w="1600200"/>
              </a:tblGrid>
              <a:tr h="3968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(End of year)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Cash Flow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($)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/>
                    </a:solidFill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+1,000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/>
                    </a:solidFill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+2,000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/>
                    </a:solidFill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+3,000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/>
                    </a:solidFill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+2,500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+2,000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+1,500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+1,000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8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 +500</a:t>
                      </a:r>
                      <a:endParaRPr kumimoji="1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</a:tbl>
          </a:graphicData>
        </a:graphic>
      </p:graphicFrame>
      <p:sp>
        <p:nvSpPr>
          <p:cNvPr id="237605" name="Rectangle 3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Problem: PW (MARR=10%)</a:t>
            </a:r>
          </a:p>
        </p:txBody>
      </p:sp>
      <p:sp>
        <p:nvSpPr>
          <p:cNvPr id="237606" name="Rectangle 38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2017713"/>
            <a:ext cx="4078288" cy="4114800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en-US" sz="1200"/>
          </a:p>
          <a:p>
            <a:pPr>
              <a:lnSpc>
                <a:spcPct val="80000"/>
              </a:lnSpc>
            </a:pPr>
            <a:endParaRPr lang="en-US" sz="1200"/>
          </a:p>
        </p:txBody>
      </p:sp>
      <p:sp>
        <p:nvSpPr>
          <p:cNvPr id="237607" name="Rectangle 39"/>
          <p:cNvSpPr>
            <a:spLocks noGrp="1" noChangeArrowheads="1"/>
          </p:cNvSpPr>
          <p:nvPr>
            <p:ph type="body" sz="half" idx="2"/>
          </p:nvPr>
        </p:nvSpPr>
        <p:spPr>
          <a:xfrm>
            <a:off x="4495800" y="1600200"/>
            <a:ext cx="4191000" cy="4530725"/>
          </a:xfrm>
          <a:solidFill>
            <a:srgbClr val="FFFF00"/>
          </a:solidFill>
          <a:ln>
            <a:solidFill>
              <a:srgbClr val="336699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en-US" sz="1200" u="sng">
              <a:solidFill>
                <a:schemeClr val="hlink"/>
              </a:solidFill>
            </a:endParaRP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 u="sng"/>
              <a:t>Another solution is:</a:t>
            </a:r>
          </a:p>
          <a:p>
            <a:pPr>
              <a:lnSpc>
                <a:spcPct val="80000"/>
              </a:lnSpc>
            </a:pPr>
            <a:r>
              <a:rPr lang="en-US" sz="1800" b="1"/>
              <a:t>PW1 of the first 3 terms: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/>
              <a:t>	PW1 = A(P/A,i%,N) + G(P/G,i%,N)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/>
              <a:t>	= 1,000(P/A,10%,3) + 1,000(P/G,10%,3)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/>
              <a:t>	= </a:t>
            </a:r>
            <a:r>
              <a:rPr lang="en-US" sz="1800" b="1" u="sng"/>
              <a:t>$4,816</a:t>
            </a:r>
          </a:p>
          <a:p>
            <a:pPr>
              <a:lnSpc>
                <a:spcPct val="80000"/>
              </a:lnSpc>
            </a:pPr>
            <a:r>
              <a:rPr lang="en-US" sz="1800" b="1"/>
              <a:t>PW2 of the last five terms: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/>
              <a:t>	PW2 = A(P/A,i%,N) - G(P/G,i%,N)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/>
              <a:t>	= 2,500(P/A,10%,5)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/>
              <a:t>	- 500(P/G,10%,5)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/>
              <a:t>	= </a:t>
            </a:r>
            <a:r>
              <a:rPr lang="en-US" sz="1800" b="1" u="sng"/>
              <a:t>$6,046</a:t>
            </a:r>
          </a:p>
          <a:p>
            <a:pPr>
              <a:lnSpc>
                <a:spcPct val="80000"/>
              </a:lnSpc>
            </a:pPr>
            <a:r>
              <a:rPr lang="en-US" sz="1800" b="1"/>
              <a:t>Move PW2 from t=3 to t=0 and add to PW1 </a:t>
            </a:r>
          </a:p>
          <a:p>
            <a:pPr>
              <a:lnSpc>
                <a:spcPct val="80000"/>
              </a:lnSpc>
            </a:pPr>
            <a:r>
              <a:rPr lang="en-US" sz="1800" b="1"/>
              <a:t>PW2* = 6,046(P/F,10%,3) = $4,543</a:t>
            </a:r>
          </a:p>
          <a:p>
            <a:pPr>
              <a:lnSpc>
                <a:spcPct val="80000"/>
              </a:lnSpc>
            </a:pPr>
            <a:r>
              <a:rPr lang="en-US" sz="1800" b="1"/>
              <a:t>$4,815.80 + $5,183.53 = </a:t>
            </a:r>
            <a:r>
              <a:rPr lang="en-US" sz="1800" b="1" u="sng"/>
              <a:t>$9,359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1800" u="sng">
              <a:solidFill>
                <a:srgbClr val="003399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E77E-3972-4816-B62F-7C865420DDF9}" type="slidenum">
              <a:rPr lang="fr-CA" smtClean="0"/>
              <a:pPr/>
              <a:t>26</a:t>
            </a:fld>
            <a:endParaRPr lang="fr-CA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D9BB-DC21-41AE-B20A-9AAF639068DA}" type="slidenum">
              <a:rPr lang="fr-CA"/>
              <a:pPr/>
              <a:t>27</a:t>
            </a:fld>
            <a:endParaRPr lang="fr-CA"/>
          </a:p>
        </p:txBody>
      </p:sp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Decision Criteria for PW &amp; FW: </a:t>
            </a:r>
            <a:br>
              <a:rPr lang="en-GB"/>
            </a:br>
            <a:r>
              <a:rPr lang="en-GB"/>
              <a:t>Independent Projects</a:t>
            </a:r>
            <a:r>
              <a:rPr lang="en-GB" sz="3200" b="1"/>
              <a:t> </a:t>
            </a:r>
            <a:endParaRPr lang="en-US" sz="3200" b="1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400" u="sng"/>
              <a:t>S</a:t>
            </a:r>
            <a:r>
              <a:rPr lang="en-GB" sz="2400"/>
              <a:t>elect all projects with a non-negative PW or FW  </a:t>
            </a:r>
            <a:endParaRPr lang="en-US" sz="2400"/>
          </a:p>
          <a:p>
            <a:pPr lvl="1"/>
            <a:r>
              <a:rPr lang="en-GB" sz="2200"/>
              <a:t>if PW or FW &gt; 0, accept project</a:t>
            </a:r>
          </a:p>
          <a:p>
            <a:pPr lvl="1"/>
            <a:r>
              <a:rPr lang="en-GB" sz="2200"/>
              <a:t>if PW or FW &lt; 0, reject project</a:t>
            </a:r>
          </a:p>
          <a:p>
            <a:pPr lvl="1"/>
            <a:r>
              <a:rPr lang="en-GB" sz="2200"/>
              <a:t>if PW or FW = 0, accept project</a:t>
            </a:r>
            <a:endParaRPr lang="en-GB" sz="2200" u="sng"/>
          </a:p>
          <a:p>
            <a:r>
              <a:rPr lang="en-GB" sz="2400"/>
              <a:t>If all projects have a </a:t>
            </a:r>
            <a:r>
              <a:rPr lang="en-GB" sz="3200">
                <a:solidFill>
                  <a:schemeClr val="hlink"/>
                </a:solidFill>
              </a:rPr>
              <a:t>PW or FW &lt; $0</a:t>
            </a:r>
            <a:r>
              <a:rPr lang="en-GB" sz="2400"/>
              <a:t>, select the “status quo” option </a:t>
            </a:r>
          </a:p>
          <a:p>
            <a:pPr lvl="1"/>
            <a:r>
              <a:rPr lang="en-GB" sz="2200"/>
              <a:t>Invest available funds at the  MARR </a:t>
            </a:r>
          </a:p>
          <a:p>
            <a:r>
              <a:rPr lang="en-GB" sz="2400"/>
              <a:t>Note that the selection of independent projects is usually constrained by a financial (capital) budget (limited funds).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82E89F-6A4B-4381-861F-9DD30AD1A483}" type="slidenum">
              <a:rPr lang="fr-CA"/>
              <a:pPr/>
              <a:t>28</a:t>
            </a:fld>
            <a:endParaRPr lang="fr-CA"/>
          </a:p>
        </p:txBody>
      </p:sp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Decision Criteria: Mutually Exclusive Projects (PW &amp; FW)</a:t>
            </a:r>
            <a:endParaRPr lang="en-US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Select the project with the largest non-negative single sum (PW or FW)</a:t>
            </a:r>
          </a:p>
          <a:p>
            <a:r>
              <a:rPr lang="en-GB"/>
              <a:t>If no project has a non-negative single sum, select the “status quo” option (invest financial resources at the going interest rate i.e., MARR). 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CC88D-BDF9-4171-88DF-F06D84D859AD}" type="slidenum">
              <a:rPr lang="fr-CA"/>
              <a:pPr/>
              <a:t>29</a:t>
            </a:fld>
            <a:endParaRPr lang="fr-CA"/>
          </a:p>
        </p:txBody>
      </p:sp>
      <p:sp>
        <p:nvSpPr>
          <p:cNvPr id="245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Project Selection Example: PW</a:t>
            </a:r>
          </a:p>
        </p:txBody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/>
              <a:t>PW(A) = $500 (valid project) 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/>
              <a:t>PW(B) = $5,000 (valid project)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/>
              <a:t>PW(C) = $-500 (invalid project)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/>
              <a:t>PW(D) = $0 (valid project)</a:t>
            </a:r>
          </a:p>
          <a:p>
            <a:pPr marL="533400" indent="-533400">
              <a:lnSpc>
                <a:spcPct val="90000"/>
              </a:lnSpc>
            </a:pPr>
            <a:r>
              <a:rPr lang="en-US"/>
              <a:t>If projects A, B, C and D are independent (with no budget constraint), select projects A, B and C.</a:t>
            </a:r>
          </a:p>
          <a:p>
            <a:pPr marL="533400" indent="-533400">
              <a:lnSpc>
                <a:spcPct val="90000"/>
              </a:lnSpc>
            </a:pPr>
            <a:r>
              <a:rPr lang="en-US"/>
              <a:t>If projects A, B, C and D are mutually exclusive, select project B (the best “valid” project).</a:t>
            </a:r>
          </a:p>
          <a:p>
            <a:pPr marL="533400" indent="-533400">
              <a:lnSpc>
                <a:spcPct val="90000"/>
              </a:lnSpc>
            </a:pPr>
            <a:endParaRPr 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E3B8F-F5E9-4224-97A1-01380A5EC276}" type="slidenum">
              <a:rPr lang="fr-CA"/>
              <a:pPr/>
              <a:t>30</a:t>
            </a:fld>
            <a:endParaRPr lang="fr-CA"/>
          </a:p>
        </p:txBody>
      </p:sp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Caveat: Mutually exclusive projects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sz="2400" b="1"/>
              <a:t>Single sum methods</a:t>
            </a:r>
            <a:r>
              <a:rPr lang="en-GB" sz="2400"/>
              <a:t> (PW &amp; FW) </a:t>
            </a:r>
          </a:p>
          <a:p>
            <a:pPr lvl="1">
              <a:lnSpc>
                <a:spcPct val="90000"/>
              </a:lnSpc>
            </a:pPr>
            <a:r>
              <a:rPr lang="en-GB" sz="2200"/>
              <a:t>Projects </a:t>
            </a:r>
            <a:r>
              <a:rPr lang="en-GB" sz="2200" u="sng"/>
              <a:t>need not be assessed</a:t>
            </a:r>
            <a:r>
              <a:rPr lang="en-GB" sz="2200"/>
              <a:t> over an identical period of analysis to determine their acceptability (validity)</a:t>
            </a:r>
          </a:p>
          <a:p>
            <a:pPr lvl="1">
              <a:lnSpc>
                <a:spcPct val="90000"/>
              </a:lnSpc>
            </a:pPr>
            <a:r>
              <a:rPr lang="en-GB" sz="2200"/>
              <a:t>A </a:t>
            </a:r>
            <a:r>
              <a:rPr lang="en-GB" sz="2200" u="sng"/>
              <a:t>common period of analysis must be used</a:t>
            </a:r>
            <a:r>
              <a:rPr lang="en-GB" sz="2200"/>
              <a:t> to determine the </a:t>
            </a:r>
            <a:r>
              <a:rPr lang="en-US" sz="2200"/>
              <a:t>“b</a:t>
            </a:r>
            <a:r>
              <a:rPr lang="en-GB" sz="2200"/>
              <a:t>est” mutually exclusive project</a:t>
            </a:r>
            <a:endParaRPr lang="en-GB" sz="2200" u="sng"/>
          </a:p>
          <a:p>
            <a:pPr>
              <a:lnSpc>
                <a:spcPct val="90000"/>
              </a:lnSpc>
            </a:pPr>
            <a:r>
              <a:rPr lang="en-GB" sz="2400" u="sng"/>
              <a:t>Example 1</a:t>
            </a:r>
            <a:r>
              <a:rPr lang="en-GB" sz="2400"/>
              <a:t>: One cannot compare a 5-year project to a 10-year project without making appropriate time adjustments (known as co-termination where projects begin and end at identical times)</a:t>
            </a:r>
          </a:p>
          <a:p>
            <a:pPr>
              <a:lnSpc>
                <a:spcPct val="90000"/>
              </a:lnSpc>
            </a:pPr>
            <a:r>
              <a:rPr lang="en-US" sz="2400" u="sng"/>
              <a:t>Example 2</a:t>
            </a:r>
            <a:r>
              <a:rPr lang="en-US" sz="2400"/>
              <a:t>: You cannot compare a 1-year and a 2-year subscription to a magazine strictly on the basis of their respective subscription cost.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D7BA3-F975-4C7C-86E4-6E6DBA087117}" type="slidenum">
              <a:rPr lang="fr-CA"/>
              <a:pPr/>
              <a:t>31</a:t>
            </a:fld>
            <a:endParaRPr lang="fr-CA"/>
          </a:p>
        </p:txBody>
      </p:sp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Approaches to a common period of analysis</a:t>
            </a:r>
            <a:endParaRPr lang="en-US"/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2000" b="1"/>
              <a:t>Repeatability</a:t>
            </a:r>
            <a:r>
              <a:rPr lang="en-GB" sz="2000"/>
              <a:t>: repeat individual projects to get a common period of analysis for all projects</a:t>
            </a:r>
          </a:p>
          <a:p>
            <a:pPr marL="914400" lvl="1" indent="-457200">
              <a:lnSpc>
                <a:spcPct val="90000"/>
              </a:lnSpc>
              <a:buSzTx/>
              <a:buFont typeface="Wingdings" pitchFamily="2" charset="2"/>
              <a:buNone/>
            </a:pPr>
            <a:r>
              <a:rPr lang="en-GB" sz="2000" u="sng"/>
              <a:t>Example</a:t>
            </a:r>
            <a:r>
              <a:rPr lang="en-GB" sz="2000"/>
              <a:t>: Given project A of 5 years, project B of 8 years and</a:t>
            </a:r>
          </a:p>
          <a:p>
            <a:pPr marL="914400" lvl="1" indent="-457200">
              <a:lnSpc>
                <a:spcPct val="90000"/>
              </a:lnSpc>
              <a:buSzTx/>
              <a:buFont typeface="Wingdings" pitchFamily="2" charset="2"/>
              <a:buNone/>
            </a:pPr>
            <a:r>
              <a:rPr lang="en-GB" sz="2000"/>
              <a:t>project C of 10 years, their least common denominator is 40</a:t>
            </a:r>
          </a:p>
          <a:p>
            <a:pPr marL="914400" lvl="1" indent="-457200">
              <a:lnSpc>
                <a:spcPct val="90000"/>
              </a:lnSpc>
              <a:buSzTx/>
              <a:buFont typeface="Wingdings" pitchFamily="2" charset="2"/>
              <a:buNone/>
            </a:pPr>
            <a:r>
              <a:rPr lang="en-GB" sz="2000"/>
              <a:t>years (hence, a 40-year period of analysis) 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GB" sz="2000" b="1"/>
              <a:t>Study period</a:t>
            </a:r>
            <a:r>
              <a:rPr lang="en-GB" sz="2000"/>
              <a:t>: use the shortest (or even shorter) project duration as the period of analysis; all projects must have a known salvage value at that point in time</a:t>
            </a:r>
          </a:p>
          <a:p>
            <a:pPr marL="914400" lvl="1" indent="-457200">
              <a:lnSpc>
                <a:spcPct val="90000"/>
              </a:lnSpc>
              <a:buSzTx/>
              <a:buFontTx/>
              <a:buNone/>
            </a:pPr>
            <a:r>
              <a:rPr lang="en-GB" sz="2000" u="sng"/>
              <a:t>Example</a:t>
            </a:r>
            <a:r>
              <a:rPr lang="en-GB" sz="2000"/>
              <a:t>: Given project A of 5 years, project B of 8 years and </a:t>
            </a:r>
          </a:p>
          <a:p>
            <a:pPr marL="914400" lvl="1" indent="-457200">
              <a:lnSpc>
                <a:spcPct val="90000"/>
              </a:lnSpc>
              <a:buSzTx/>
              <a:buFontTx/>
              <a:buNone/>
            </a:pPr>
            <a:r>
              <a:rPr lang="en-GB" sz="2000"/>
              <a:t>project C of 10 years, the study period would match project A’s</a:t>
            </a:r>
          </a:p>
          <a:p>
            <a:pPr marL="914400" lvl="1" indent="-457200">
              <a:lnSpc>
                <a:spcPct val="90000"/>
              </a:lnSpc>
              <a:buSzTx/>
              <a:buFontTx/>
              <a:buNone/>
            </a:pPr>
            <a:r>
              <a:rPr lang="en-GB" sz="2000"/>
              <a:t>duration (i.e., five years) and the salvage value for projects B</a:t>
            </a:r>
          </a:p>
          <a:p>
            <a:pPr marL="914400" lvl="1" indent="-457200">
              <a:lnSpc>
                <a:spcPct val="90000"/>
              </a:lnSpc>
              <a:buSzTx/>
              <a:buFontTx/>
              <a:buNone/>
            </a:pPr>
            <a:r>
              <a:rPr lang="en-GB" sz="2000"/>
              <a:t>and C would have to be estimated after 5 years)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E1D5B-69D9-469C-97FE-E4692FFAD9C0}" type="slidenum">
              <a:rPr lang="fr-CA"/>
              <a:pPr/>
              <a:t>32</a:t>
            </a:fld>
            <a:endParaRPr lang="fr-CA"/>
          </a:p>
        </p:txBody>
      </p:sp>
      <p:sp>
        <p:nvSpPr>
          <p:cNvPr id="246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Approaches to a common period of analysis (cont’d)</a:t>
            </a:r>
            <a:endParaRPr lang="en-US"/>
          </a:p>
        </p:txBody>
      </p:sp>
      <p:sp>
        <p:nvSpPr>
          <p:cNvPr id="246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buFont typeface="Wingdings" pitchFamily="2" charset="2"/>
              <a:buNone/>
            </a:pPr>
            <a:r>
              <a:rPr lang="en-GB"/>
              <a:t>3. </a:t>
            </a:r>
            <a:r>
              <a:rPr lang="en-GB" b="1"/>
              <a:t>Best replacement alternative</a:t>
            </a:r>
          </a:p>
          <a:p>
            <a:pPr marL="533400" indent="-533400">
              <a:buFont typeface="Wingdings" pitchFamily="2" charset="2"/>
              <a:buNone/>
            </a:pPr>
            <a:r>
              <a:rPr lang="en-GB"/>
              <a:t>	Calculate each project's annual equivalent worth and use the project with the highest positive annual worth as the basis for replacement to arrive at a common period of analysis.</a:t>
            </a:r>
            <a:r>
              <a:rPr lang="en-US"/>
              <a:t> </a:t>
            </a:r>
          </a:p>
          <a:p>
            <a:pPr marL="533400" indent="-533400"/>
            <a:endParaRPr lang="en-US"/>
          </a:p>
        </p:txBody>
      </p:sp>
      <p:sp>
        <p:nvSpPr>
          <p:cNvPr id="246788" name="Text Box 4"/>
          <p:cNvSpPr txBox="1">
            <a:spLocks noChangeArrowheads="1"/>
          </p:cNvSpPr>
          <p:nvPr/>
        </p:nvSpPr>
        <p:spPr bwMode="auto">
          <a:xfrm rot="-2080806">
            <a:off x="1241425" y="2890838"/>
            <a:ext cx="561657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CA" sz="4400">
                <a:solidFill>
                  <a:schemeClr val="accent2"/>
                </a:solidFill>
                <a:latin typeface="Monotype Corsiva" pitchFamily="66" charset="0"/>
              </a:rPr>
              <a:t>Not Required in this course</a:t>
            </a:r>
            <a:r>
              <a:rPr lang="en-CA" sz="2400">
                <a:latin typeface="Monotype Corsiva" pitchFamily="66" charset="0"/>
              </a:rPr>
              <a:t> 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8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Repeatability</a:t>
            </a:r>
          </a:p>
        </p:txBody>
      </p:sp>
      <p:graphicFrame>
        <p:nvGraphicFramePr>
          <p:cNvPr id="400390" name="Object 6"/>
          <p:cNvGraphicFramePr>
            <a:graphicFrameLocks noGrp="1" noChangeAspect="1"/>
          </p:cNvGraphicFramePr>
          <p:nvPr>
            <p:ph type="body" sz="half" idx="2"/>
          </p:nvPr>
        </p:nvGraphicFramePr>
        <p:xfrm>
          <a:off x="4800600" y="1600200"/>
          <a:ext cx="3810000" cy="403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396" name="Worksheet" r:id="rId3" imgW="4873797" imgH="2956672" progId="Excel.Sheet.8">
                  <p:embed/>
                </p:oleObj>
              </mc:Choice>
              <mc:Fallback>
                <p:oleObj name="Worksheet" r:id="rId3" imgW="4873797" imgH="2956672" progId="Excel.Sheet.8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1600200"/>
                        <a:ext cx="3810000" cy="4038600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0391" name="Object 7"/>
          <p:cNvGraphicFramePr>
            <a:graphicFrameLocks noGrp="1" noChangeAspect="1"/>
          </p:cNvGraphicFramePr>
          <p:nvPr>
            <p:ph type="body" sz="half" idx="1"/>
          </p:nvPr>
        </p:nvGraphicFramePr>
        <p:xfrm>
          <a:off x="914400" y="1600200"/>
          <a:ext cx="3810000" cy="403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397" name="Worksheet" r:id="rId5" imgW="4873797" imgH="2633472" progId="Excel.Sheet.8">
                  <p:embed/>
                </p:oleObj>
              </mc:Choice>
              <mc:Fallback>
                <p:oleObj name="Worksheet" r:id="rId5" imgW="4873797" imgH="2633472" progId="Excel.Sheet.8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1600200"/>
                        <a:ext cx="3810000" cy="4038600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E77E-3972-4816-B62F-7C865420DDF9}" type="slidenum">
              <a:rPr lang="fr-CA" smtClean="0"/>
              <a:pPr/>
              <a:t>33</a:t>
            </a:fld>
            <a:endParaRPr lang="fr-CA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0A1E1B-2F7C-4D41-B88F-AAE8F57172C1}" type="slidenum">
              <a:rPr lang="fr-CA"/>
              <a:pPr/>
              <a:t>34</a:t>
            </a:fld>
            <a:endParaRPr lang="fr-CA"/>
          </a:p>
        </p:txBody>
      </p:sp>
      <p:sp>
        <p:nvSpPr>
          <p:cNvPr id="204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PW &amp; FW Applications:</a:t>
            </a:r>
            <a:br>
              <a:rPr lang="en-US"/>
            </a:br>
            <a:r>
              <a:rPr lang="en-US"/>
              <a:t>finite &amp; infinite periods of analysis</a:t>
            </a:r>
          </a:p>
        </p:txBody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buFont typeface="Wingdings" pitchFamily="2" charset="2"/>
              <a:buNone/>
            </a:pPr>
            <a:r>
              <a:rPr lang="en-US" sz="2400"/>
              <a:t>A.	Finite periods of analysis (projects of finite duration)</a:t>
            </a:r>
          </a:p>
          <a:p>
            <a:pPr marL="914400" lvl="1" indent="-457200">
              <a:buFontTx/>
              <a:buNone/>
            </a:pPr>
            <a:r>
              <a:rPr lang="en-US" sz="2200"/>
              <a:t>A1.  Projects of equal duration </a:t>
            </a:r>
          </a:p>
          <a:p>
            <a:pPr marL="1371600" lvl="2" indent="-457200"/>
            <a:r>
              <a:rPr lang="en-US" sz="2100"/>
              <a:t>N</a:t>
            </a:r>
            <a:r>
              <a:rPr lang="en-US" sz="2100" baseline="-25000"/>
              <a:t>A</a:t>
            </a:r>
            <a:r>
              <a:rPr lang="en-US" sz="2100"/>
              <a:t> = N</a:t>
            </a:r>
            <a:r>
              <a:rPr lang="en-US" sz="2100" baseline="-25000"/>
              <a:t>B</a:t>
            </a:r>
            <a:r>
              <a:rPr lang="en-US" sz="2100"/>
              <a:t> = N</a:t>
            </a:r>
            <a:r>
              <a:rPr lang="en-US" sz="2100" baseline="-25000"/>
              <a:t>C</a:t>
            </a:r>
            <a:r>
              <a:rPr lang="en-US" sz="2100"/>
              <a:t> = 5 yrs</a:t>
            </a:r>
          </a:p>
          <a:p>
            <a:pPr marL="914400" lvl="1" indent="-457200">
              <a:buFontTx/>
              <a:buNone/>
            </a:pPr>
            <a:r>
              <a:rPr lang="en-US" sz="2200"/>
              <a:t>A2. Projects of unequal duration</a:t>
            </a:r>
          </a:p>
          <a:p>
            <a:pPr marL="1371600" lvl="2" indent="-457200"/>
            <a:r>
              <a:rPr lang="en-US" sz="2100"/>
              <a:t>N</a:t>
            </a:r>
            <a:r>
              <a:rPr lang="en-US" sz="2100" baseline="-25000"/>
              <a:t>A</a:t>
            </a:r>
            <a:r>
              <a:rPr lang="en-US" sz="2100"/>
              <a:t> = 5 yrs; N</a:t>
            </a:r>
            <a:r>
              <a:rPr lang="en-US" sz="2100" baseline="-25000"/>
              <a:t>B</a:t>
            </a:r>
            <a:r>
              <a:rPr lang="en-US" sz="2100"/>
              <a:t> = 10 yrs; N</a:t>
            </a:r>
            <a:r>
              <a:rPr lang="en-US" sz="2100" baseline="-25000"/>
              <a:t>C</a:t>
            </a:r>
            <a:r>
              <a:rPr lang="en-US" sz="2100"/>
              <a:t> = 20 yrs</a:t>
            </a:r>
          </a:p>
          <a:p>
            <a:pPr marL="533400" indent="-533400">
              <a:buFont typeface="Wingdings" pitchFamily="2" charset="2"/>
              <a:buNone/>
            </a:pPr>
            <a:r>
              <a:rPr lang="en-US" sz="2400"/>
              <a:t>B.	Infinite periods of analysis</a:t>
            </a:r>
          </a:p>
          <a:p>
            <a:pPr marL="914400" lvl="1" indent="-457200">
              <a:buFontTx/>
              <a:buNone/>
            </a:pPr>
            <a:r>
              <a:rPr lang="en-US" sz="2200"/>
              <a:t>B1. Projects of finite duration</a:t>
            </a:r>
          </a:p>
          <a:p>
            <a:pPr marL="1371600" lvl="2" indent="-457200"/>
            <a:r>
              <a:rPr lang="en-US" sz="2100"/>
              <a:t>N</a:t>
            </a:r>
            <a:r>
              <a:rPr lang="en-US" sz="2100" baseline="-25000"/>
              <a:t>A</a:t>
            </a:r>
            <a:r>
              <a:rPr lang="en-US" sz="2100"/>
              <a:t> = 5 yrs; N</a:t>
            </a:r>
            <a:r>
              <a:rPr lang="en-US" sz="2100" baseline="-25000"/>
              <a:t>B</a:t>
            </a:r>
            <a:r>
              <a:rPr lang="en-US" sz="2100"/>
              <a:t> = 10 yrs; N</a:t>
            </a:r>
            <a:r>
              <a:rPr lang="en-US" sz="2100" baseline="-25000"/>
              <a:t>C</a:t>
            </a:r>
            <a:r>
              <a:rPr lang="en-US" sz="2100"/>
              <a:t> = 20 yrs</a:t>
            </a:r>
          </a:p>
          <a:p>
            <a:pPr marL="914400" lvl="1" indent="-457200">
              <a:buFontTx/>
              <a:buNone/>
            </a:pPr>
            <a:r>
              <a:rPr lang="en-US" sz="2200"/>
              <a:t>B2. Projects of infinite duration</a:t>
            </a:r>
          </a:p>
          <a:p>
            <a:pPr marL="914400" lvl="1" indent="-457200"/>
            <a:r>
              <a:rPr lang="en-US" sz="2200"/>
              <a:t>N</a:t>
            </a:r>
            <a:r>
              <a:rPr lang="en-US" sz="2200" baseline="-25000"/>
              <a:t>A</a:t>
            </a:r>
            <a:r>
              <a:rPr lang="en-US" sz="2200"/>
              <a:t> &amp;  N</a:t>
            </a:r>
            <a:r>
              <a:rPr lang="en-US" sz="2200" baseline="-25000"/>
              <a:t>B</a:t>
            </a:r>
            <a:r>
              <a:rPr lang="en-US" sz="2200"/>
              <a:t> </a:t>
            </a:r>
            <a:r>
              <a:rPr lang="en-US" sz="2200">
                <a:sym typeface="Wingdings" pitchFamily="2" charset="2"/>
              </a:rPr>
              <a:t> infinity.</a:t>
            </a:r>
            <a:endParaRPr lang="en-US" sz="2200"/>
          </a:p>
          <a:p>
            <a:pPr marL="914400" lvl="1" indent="-457200">
              <a:buFontTx/>
              <a:buNone/>
            </a:pPr>
            <a:endParaRPr lang="en-US" sz="220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A1.	Finite projects of equal duration</a:t>
            </a:r>
            <a:endParaRPr lang="en-US"/>
          </a:p>
        </p:txBody>
      </p:sp>
      <p:graphicFrame>
        <p:nvGraphicFramePr>
          <p:cNvPr id="135322" name="Group 154"/>
          <p:cNvGraphicFramePr>
            <a:graphicFrameLocks noGrp="1"/>
          </p:cNvGraphicFramePr>
          <p:nvPr/>
        </p:nvGraphicFramePr>
        <p:xfrm>
          <a:off x="1143000" y="1676400"/>
          <a:ext cx="7086600" cy="3798891"/>
        </p:xfrm>
        <a:graphic>
          <a:graphicData uri="http://schemas.openxmlformats.org/drawingml/2006/table">
            <a:tbl>
              <a:tblPr/>
              <a:tblGrid>
                <a:gridCol w="1771650"/>
                <a:gridCol w="1771650"/>
                <a:gridCol w="1771650"/>
                <a:gridCol w="1771650"/>
              </a:tblGrid>
              <a:tr h="5381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PARAMETERS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PROJECT 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PROJECT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PROJECT 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49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P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81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AOC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1000 + G (=100)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SV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-100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81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6651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AOR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1800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2100(15% GROWTH)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81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i%(=MARR)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35320" name="Picture 152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5791200"/>
            <a:ext cx="20574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35</a:t>
            </a:fld>
            <a:endParaRPr lang="fr-CA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3679" name="Group 95"/>
          <p:cNvGraphicFramePr>
            <a:graphicFrameLocks noGrp="1"/>
          </p:cNvGraphicFramePr>
          <p:nvPr/>
        </p:nvGraphicFramePr>
        <p:xfrm>
          <a:off x="609600" y="762000"/>
          <a:ext cx="8305800" cy="5067303"/>
        </p:xfrm>
        <a:graphic>
          <a:graphicData uri="http://schemas.openxmlformats.org/drawingml/2006/table">
            <a:tbl>
              <a:tblPr/>
              <a:tblGrid>
                <a:gridCol w="608013"/>
                <a:gridCol w="1084262"/>
                <a:gridCol w="1085850"/>
                <a:gridCol w="1104900"/>
                <a:gridCol w="1104900"/>
                <a:gridCol w="1098550"/>
                <a:gridCol w="1092200"/>
                <a:gridCol w="1127125"/>
              </a:tblGrid>
              <a:tr h="127317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DISCRETE CASH FLOW AND DISCRETE COMPOUNDING (10%)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7223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CA" sz="1800" b="1" i="0" u="sng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fr-CA" sz="1800" b="1" i="0" u="sng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(F/P,i%,n)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(P/F,i%,n)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(A/P,i%,n)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(P/A,i%,n)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(A/F,i%,n)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(F/A,i%,n)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(A/G,i%,n)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1.1000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0.9091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1.1000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0.9091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1.0000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1.0000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0.0000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1.2100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0.8264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0.5762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1.7355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0.4762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2.1000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0.4762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1.3310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0.7513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0.4021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2.4869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0.3021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3.3100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0.9366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1.4641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0.6830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0.3155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3.1699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0.2155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4.6410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1.3812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1.6105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0.6209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0.2638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3.7908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0.1638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6.1051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1.8101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13BF5-7012-47D8-BB49-7449011DC6CA}" type="slidenum">
              <a:rPr lang="fr-CA" smtClean="0"/>
              <a:pPr/>
              <a:t>36</a:t>
            </a:fld>
            <a:endParaRPr lang="fr-CA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30062-75FF-41D1-ACB7-CFB764C0FEB4}" type="slidenum">
              <a:rPr lang="fr-CA"/>
              <a:pPr/>
              <a:t>37</a:t>
            </a:fld>
            <a:endParaRPr lang="fr-CA"/>
          </a:p>
        </p:txBody>
      </p:sp>
      <p:sp>
        <p:nvSpPr>
          <p:cNvPr id="13619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A1.	Finite projects of equal duration (cont</a:t>
            </a:r>
            <a:r>
              <a:rPr lang="en-US"/>
              <a:t>’</a:t>
            </a:r>
            <a:r>
              <a:rPr lang="en-GB"/>
              <a:t>d)</a:t>
            </a:r>
            <a:endParaRPr lang="en-US"/>
          </a:p>
        </p:txBody>
      </p:sp>
      <p:sp>
        <p:nvSpPr>
          <p:cNvPr id="136198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1371600" y="1752600"/>
            <a:ext cx="77724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000"/>
              <a:t>NPW (A) = PW(Project Cash Inflows) – PW (Project Cash Outflows)</a:t>
            </a:r>
          </a:p>
          <a:p>
            <a:pPr>
              <a:lnSpc>
                <a:spcPct val="90000"/>
              </a:lnSpc>
            </a:pPr>
            <a:r>
              <a:rPr lang="en-GB" sz="2000"/>
              <a:t>NPW (A) = -2500 - 900(P/A,10%,5)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000"/>
              <a:t>	+ 1800(P/A,10%,5) + 200(P/F,10%,5)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000"/>
              <a:t>	= </a:t>
            </a:r>
            <a:r>
              <a:rPr lang="en-GB" sz="2000" b="1"/>
              <a:t>$1,036</a:t>
            </a:r>
          </a:p>
          <a:p>
            <a:pPr>
              <a:lnSpc>
                <a:spcPct val="90000"/>
              </a:lnSpc>
            </a:pPr>
            <a:r>
              <a:rPr lang="en-GB" sz="2000"/>
              <a:t>NFW (A) = -2500(F/P,10%,5)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000"/>
              <a:t>	- 900(F/A,10%,5) + 1800(F/A,10%,5)+ 200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000"/>
              <a:t>	= </a:t>
            </a:r>
            <a:r>
              <a:rPr lang="en-GB" sz="2000" b="1"/>
              <a:t>$1,668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sz="2000" b="1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400" b="1"/>
              <a:t>	The NPW of the “STATUS QUO” option is zero.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400" b="1"/>
              <a:t>	= -2500 + 250(P/A,10%,5) + 2500(P/F,10%,5) = $0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sz="2400" b="1"/>
          </a:p>
        </p:txBody>
      </p:sp>
      <p:sp>
        <p:nvSpPr>
          <p:cNvPr id="136199" name="Rectangle 7"/>
          <p:cNvSpPr>
            <a:spLocks noChangeArrowheads="1"/>
          </p:cNvSpPr>
          <p:nvPr/>
        </p:nvSpPr>
        <p:spPr bwMode="auto">
          <a:xfrm>
            <a:off x="1600200" y="4572000"/>
            <a:ext cx="7315200" cy="1066800"/>
          </a:xfrm>
          <a:prstGeom prst="rect">
            <a:avLst/>
          </a:prstGeom>
          <a:noFill/>
          <a:ln w="76200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C0D4D-F6AB-45B7-B08F-BD0F5F07E85E}" type="slidenum">
              <a:rPr lang="fr-CA"/>
              <a:pPr/>
              <a:t>38</a:t>
            </a:fld>
            <a:endParaRPr lang="fr-CA"/>
          </a:p>
        </p:txBody>
      </p:sp>
      <p:sp>
        <p:nvSpPr>
          <p:cNvPr id="205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A1.	Finite projects of equal duration (cont</a:t>
            </a:r>
            <a:r>
              <a:rPr lang="en-US"/>
              <a:t>’</a:t>
            </a:r>
            <a:r>
              <a:rPr lang="en-GB"/>
              <a:t>d)</a:t>
            </a:r>
            <a:endParaRPr lang="en-US"/>
          </a:p>
        </p:txBody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GB" sz="2400"/>
              <a:t>NPW (B) = -3500 -700(P/A,10%,5) </a:t>
            </a:r>
          </a:p>
          <a:p>
            <a:pPr>
              <a:buFont typeface="Wingdings" pitchFamily="2" charset="2"/>
              <a:buNone/>
            </a:pPr>
            <a:r>
              <a:rPr lang="en-GB" sz="2400"/>
              <a:t>+ 1900(P/A,10%,5) + 350(P/F,10%,5) </a:t>
            </a:r>
          </a:p>
          <a:p>
            <a:pPr>
              <a:buFont typeface="Wingdings" pitchFamily="2" charset="2"/>
              <a:buNone/>
            </a:pPr>
            <a:r>
              <a:rPr lang="en-GB" sz="2400"/>
              <a:t>= </a:t>
            </a:r>
            <a:r>
              <a:rPr lang="en-GB" sz="2400" b="1"/>
              <a:t>$1,266</a:t>
            </a:r>
          </a:p>
          <a:p>
            <a:pPr>
              <a:buFont typeface="Wingdings" pitchFamily="2" charset="2"/>
              <a:buNone/>
            </a:pPr>
            <a:r>
              <a:rPr lang="en-GB" sz="2400"/>
              <a:t>NFW (B) = -3500(F/P,10%,5)</a:t>
            </a:r>
          </a:p>
          <a:p>
            <a:pPr>
              <a:buFont typeface="Wingdings" pitchFamily="2" charset="2"/>
              <a:buNone/>
            </a:pPr>
            <a:r>
              <a:rPr lang="en-GB" sz="2400"/>
              <a:t>- 700(F/A,10%,5) + 1900(F/A,10%,5) + 350 </a:t>
            </a:r>
          </a:p>
          <a:p>
            <a:pPr>
              <a:buFont typeface="Wingdings" pitchFamily="2" charset="2"/>
              <a:buNone/>
            </a:pPr>
            <a:r>
              <a:rPr lang="en-GB" sz="2400"/>
              <a:t>= </a:t>
            </a:r>
            <a:r>
              <a:rPr lang="en-GB" sz="2400" b="1"/>
              <a:t>$2,039</a:t>
            </a:r>
          </a:p>
          <a:p>
            <a:pPr>
              <a:buFont typeface="Wingdings" pitchFamily="2" charset="2"/>
              <a:buNone/>
            </a:pPr>
            <a:endParaRPr lang="en-GB" sz="2400" b="1"/>
          </a:p>
          <a:p>
            <a:pPr>
              <a:buFont typeface="Wingdings" pitchFamily="2" charset="2"/>
              <a:buNone/>
            </a:pPr>
            <a:r>
              <a:rPr lang="en-GB" sz="2400" b="1"/>
              <a:t>The NPW of the “STATUS QUO” option is zero.</a:t>
            </a:r>
            <a:endParaRPr lang="en-GB" sz="2400"/>
          </a:p>
          <a:p>
            <a:pPr>
              <a:buFont typeface="Wingdings" pitchFamily="2" charset="2"/>
              <a:buNone/>
            </a:pPr>
            <a:r>
              <a:rPr lang="en-GB" sz="2400" b="1"/>
              <a:t>= -3500 + 350(P/A,10%,5) + 3500(P/F,10%,5) = $0</a:t>
            </a:r>
            <a:endParaRPr lang="en-US" sz="2400"/>
          </a:p>
        </p:txBody>
      </p:sp>
      <p:sp>
        <p:nvSpPr>
          <p:cNvPr id="205829" name="Rectangle 5"/>
          <p:cNvSpPr>
            <a:spLocks noChangeArrowheads="1"/>
          </p:cNvSpPr>
          <p:nvPr/>
        </p:nvSpPr>
        <p:spPr bwMode="auto">
          <a:xfrm>
            <a:off x="914400" y="4572000"/>
            <a:ext cx="7620000" cy="1295400"/>
          </a:xfrm>
          <a:prstGeom prst="rect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61DBD5-3ABA-4A39-9B17-B8FD11C56F30}" type="slidenum">
              <a:rPr lang="fr-CA"/>
              <a:pPr/>
              <a:t>39</a:t>
            </a:fld>
            <a:endParaRPr lang="fr-CA"/>
          </a:p>
        </p:txBody>
      </p:sp>
      <p:sp>
        <p:nvSpPr>
          <p:cNvPr id="140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A1.	Finite projects of equal duration (cont</a:t>
            </a:r>
            <a:r>
              <a:rPr lang="en-US"/>
              <a:t>’</a:t>
            </a:r>
            <a:r>
              <a:rPr lang="en-GB"/>
              <a:t>d)</a:t>
            </a:r>
            <a:endParaRPr lang="en-US"/>
          </a:p>
        </p:txBody>
      </p:sp>
      <p:sp>
        <p:nvSpPr>
          <p:cNvPr id="1402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38200" y="1600200"/>
            <a:ext cx="8305800" cy="4532313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000"/>
              <a:t>NPW (C) = -5000 - 1000(P/A,10%,5)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000"/>
              <a:t>	- 100(P/G,10%,5) +(2100/(0.1-0.15)){1-(1.15/1.1)</a:t>
            </a:r>
            <a:r>
              <a:rPr lang="en-GB" sz="2000" baseline="30000"/>
              <a:t>5</a:t>
            </a:r>
            <a:r>
              <a:rPr lang="en-GB" sz="2000"/>
              <a:t>}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000"/>
              <a:t>	- 100(P/F,10%,5)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000"/>
              <a:t>	= </a:t>
            </a:r>
            <a:r>
              <a:rPr lang="en-GB" sz="2400" b="1"/>
              <a:t>$977</a:t>
            </a:r>
            <a:r>
              <a:rPr lang="en-GB" sz="2000"/>
              <a:t>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sz="20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000"/>
              <a:t>NFW (C) = -5000(F/P,10%,5)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000"/>
              <a:t>	- 1000(F/A,10%,5) - 100(F/G,10%,5) - 100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000"/>
              <a:t>	+ (2100/(0.1-0.15)){1-(1.15/1.1)</a:t>
            </a:r>
            <a:r>
              <a:rPr lang="en-GB" sz="2000" baseline="30000"/>
              <a:t>5</a:t>
            </a:r>
            <a:r>
              <a:rPr lang="en-GB" sz="2000"/>
              <a:t>}(F/P,10%,5)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000"/>
              <a:t>	= </a:t>
            </a:r>
            <a:r>
              <a:rPr lang="en-GB" sz="2400" b="1"/>
              <a:t>$1,573</a:t>
            </a:r>
            <a:r>
              <a:rPr lang="en-GB" sz="2000"/>
              <a:t>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sz="200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400" b="1"/>
              <a:t>The NPW of the “STATUS QUO” option is zero.</a:t>
            </a:r>
            <a:endParaRPr lang="en-GB" sz="2000" b="1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000" b="1"/>
              <a:t>	= -5000 + 500(P/A,10%,5) + 5000(P/F,10%,5) = $0</a:t>
            </a:r>
            <a:endParaRPr lang="en-US" sz="2000" b="1"/>
          </a:p>
          <a:p>
            <a:pPr>
              <a:lnSpc>
                <a:spcPct val="90000"/>
              </a:lnSpc>
            </a:pPr>
            <a:endParaRPr lang="en-US" sz="2000" b="1"/>
          </a:p>
        </p:txBody>
      </p:sp>
      <p:sp>
        <p:nvSpPr>
          <p:cNvPr id="140293" name="Rectangle 5"/>
          <p:cNvSpPr>
            <a:spLocks noChangeArrowheads="1"/>
          </p:cNvSpPr>
          <p:nvPr/>
        </p:nvSpPr>
        <p:spPr bwMode="auto">
          <a:xfrm>
            <a:off x="762000" y="5029200"/>
            <a:ext cx="7848600" cy="1066800"/>
          </a:xfrm>
          <a:prstGeom prst="rect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3570" name="Object 226"/>
          <p:cNvGraphicFramePr>
            <a:graphicFrameLocks noChangeAspect="1"/>
          </p:cNvGraphicFramePr>
          <p:nvPr/>
        </p:nvGraphicFramePr>
        <p:xfrm>
          <a:off x="1754188" y="1985963"/>
          <a:ext cx="6013450" cy="4338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575" name="Worksheet" r:id="rId3" imgW="4057650" imgH="4229100" progId="Excel.Sheet.8">
                  <p:embed/>
                </p:oleObj>
              </mc:Choice>
              <mc:Fallback>
                <p:oleObj name="Worksheet" r:id="rId3" imgW="4057650" imgH="4229100" progId="Excel.Sheet.8">
                  <p:embed/>
                  <p:pic>
                    <p:nvPicPr>
                      <p:cNvPr id="0" name="Object 2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4188" y="1985963"/>
                        <a:ext cx="6013450" cy="4338637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3175" algn="ctr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3572" name="Rectangle 22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A1.	Finite projects of equal duration</a:t>
            </a:r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40</a:t>
            </a:fld>
            <a:endParaRPr lang="fr-CA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49B78-661A-4F09-8ABB-BE4EADAC1C3D}" type="slidenum">
              <a:rPr lang="fr-CA"/>
              <a:pPr/>
              <a:t>41</a:t>
            </a:fld>
            <a:endParaRPr lang="fr-CA"/>
          </a:p>
        </p:txBody>
      </p:sp>
      <p:sp>
        <p:nvSpPr>
          <p:cNvPr id="21094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Independent projects</a:t>
            </a:r>
          </a:p>
        </p:txBody>
      </p:sp>
      <p:sp>
        <p:nvSpPr>
          <p:cNvPr id="210950" name="Rectangle 6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NPW(A) = $1,036</a:t>
            </a:r>
          </a:p>
          <a:p>
            <a:r>
              <a:rPr lang="en-US"/>
              <a:t>NPW(B) = $1,266</a:t>
            </a:r>
          </a:p>
          <a:p>
            <a:r>
              <a:rPr lang="en-US"/>
              <a:t>NPW(C) = $977</a:t>
            </a:r>
          </a:p>
          <a:p>
            <a:r>
              <a:rPr lang="en-US"/>
              <a:t>NPW(MARR) = $0</a:t>
            </a:r>
          </a:p>
          <a:p>
            <a:r>
              <a:rPr lang="en-US"/>
              <a:t>NPW = PW(Cash Inflows) - PW(Cash Outflows)</a:t>
            </a:r>
          </a:p>
          <a:p>
            <a:pPr>
              <a:buFont typeface="Wingdings" pitchFamily="2" charset="2"/>
              <a:buNone/>
            </a:pPr>
            <a:r>
              <a:rPr lang="en-US" b="1"/>
              <a:t>DECISION</a:t>
            </a:r>
            <a:r>
              <a:rPr lang="en-US"/>
              <a:t>: Select all projects in the absence of 		a budget constraint (rational 				rationing).</a:t>
            </a:r>
          </a:p>
          <a:p>
            <a:pPr>
              <a:buFont typeface="Wingdings" pitchFamily="2" charset="2"/>
              <a:buNone/>
            </a:pPr>
            <a:endParaRPr lang="en-US"/>
          </a:p>
        </p:txBody>
      </p:sp>
      <p:pic>
        <p:nvPicPr>
          <p:cNvPr id="210951" name="Picture 7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1752600"/>
            <a:ext cx="19812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0036" name="Object 4"/>
          <p:cNvGraphicFramePr>
            <a:graphicFrameLocks noChangeAspect="1"/>
          </p:cNvGraphicFramePr>
          <p:nvPr/>
        </p:nvGraphicFramePr>
        <p:xfrm>
          <a:off x="990600" y="1981200"/>
          <a:ext cx="7239000" cy="411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040" name="Document" r:id="rId3" imgW="5636860" imgH="2591901" progId="Word.Document.8">
                  <p:embed/>
                </p:oleObj>
              </mc:Choice>
              <mc:Fallback>
                <p:oleObj name="Document" r:id="rId3" imgW="5636860" imgH="2591901" progId="Word.Documen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1981200"/>
                        <a:ext cx="7239000" cy="411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76200" algn="ctr">
                            <a:solidFill>
                              <a:schemeClr val="tx1"/>
                            </a:solidFill>
                            <a:prstDash val="sysDot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00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1" lang="en-CA" b="1">
                <a:latin typeface="Monotype Corsiva" pitchFamily="66" charset="0"/>
              </a:rPr>
              <a:t>EXCEL</a:t>
            </a:r>
            <a:r>
              <a:rPr kumimoji="1" lang="en-US" b="1" baseline="30000">
                <a:latin typeface="Arial"/>
              </a:rPr>
              <a:t>®</a:t>
            </a:r>
            <a:r>
              <a:rPr kumimoji="1" lang="en-US" b="1" baseline="30000">
                <a:latin typeface="Monotype Corsiva" pitchFamily="66" charset="0"/>
              </a:rPr>
              <a:t> </a:t>
            </a:r>
            <a:r>
              <a:rPr kumimoji="1" lang="en-CA" b="1">
                <a:latin typeface="Monotype Corsiva" pitchFamily="66" charset="0"/>
              </a:rPr>
              <a:t>FUNCTIONS</a:t>
            </a:r>
            <a:br>
              <a:rPr kumimoji="1" lang="en-CA" b="1">
                <a:latin typeface="Monotype Corsiva" pitchFamily="66" charset="0"/>
              </a:rPr>
            </a:br>
            <a:r>
              <a:rPr kumimoji="1" lang="en-CA" b="1">
                <a:latin typeface="Monotype Corsiva" pitchFamily="66" charset="0"/>
              </a:rPr>
              <a:t>(2003 edition) </a:t>
            </a:r>
            <a:endParaRPr kumimoji="1" lang="fr-CA" b="1">
              <a:latin typeface="Monotype Corsiva" pitchFamily="66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42</a:t>
            </a:fld>
            <a:endParaRPr lang="fr-CA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2084" name="Object 4"/>
          <p:cNvGraphicFramePr>
            <a:graphicFrameLocks noChangeAspect="1"/>
          </p:cNvGraphicFramePr>
          <p:nvPr/>
        </p:nvGraphicFramePr>
        <p:xfrm>
          <a:off x="1066800" y="2209800"/>
          <a:ext cx="7010400" cy="358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088" name="Document" r:id="rId3" imgW="5636860" imgH="965039" progId="Word.Document.8">
                  <p:embed/>
                </p:oleObj>
              </mc:Choice>
              <mc:Fallback>
                <p:oleObj name="Document" r:id="rId3" imgW="5636860" imgH="965039" progId="Word.Documen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2209800"/>
                        <a:ext cx="7010400" cy="358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76200" algn="ctr">
                            <a:solidFill>
                              <a:schemeClr val="tx1"/>
                            </a:solidFill>
                            <a:prstDash val="sysDot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208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1" lang="en-CA" b="1">
                <a:latin typeface="Monotype Corsiva" pitchFamily="66" charset="0"/>
              </a:rPr>
              <a:t>EXCEL</a:t>
            </a:r>
            <a:r>
              <a:rPr kumimoji="1" lang="en-US" b="1" baseline="30000">
                <a:latin typeface="Arial"/>
              </a:rPr>
              <a:t>®</a:t>
            </a:r>
            <a:r>
              <a:rPr kumimoji="1" lang="en-US" b="1" baseline="30000">
                <a:latin typeface="Monotype Corsiva" pitchFamily="66" charset="0"/>
              </a:rPr>
              <a:t> </a:t>
            </a:r>
            <a:r>
              <a:rPr kumimoji="1" lang="en-CA" b="1">
                <a:latin typeface="Monotype Corsiva" pitchFamily="66" charset="0"/>
              </a:rPr>
              <a:t>FUNCTIONS</a:t>
            </a:r>
            <a:br>
              <a:rPr kumimoji="1" lang="en-CA" b="1">
                <a:latin typeface="Monotype Corsiva" pitchFamily="66" charset="0"/>
              </a:rPr>
            </a:br>
            <a:r>
              <a:rPr kumimoji="1" lang="en-CA" b="1">
                <a:latin typeface="Monotype Corsiva" pitchFamily="66" charset="0"/>
              </a:rPr>
              <a:t>(2003 edition)</a:t>
            </a:r>
            <a:endParaRPr kumimoji="1" lang="fr-CA" b="1">
              <a:latin typeface="Monotype Corsiva" pitchFamily="66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43</a:t>
            </a:fld>
            <a:endParaRPr lang="fr-CA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528B8-1750-42FD-A425-61123BD632F5}" type="slidenum">
              <a:rPr lang="fr-CA"/>
              <a:pPr/>
              <a:t>44</a:t>
            </a:fld>
            <a:endParaRPr lang="fr-CA"/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A1.	Finite projects of equal duration:  Mutually exclusive projects</a:t>
            </a:r>
            <a:endParaRPr lang="en-US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/>
              <a:t>Since Projects A, B and C have the same duration (i.e., 5 years), select the project with the highest non-negative NPW or NFW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/>
              <a:t>	NPW = PW (Cash Inflows) – PW (Cash Outflows)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/>
              <a:t>	NFW = FW (Cash Inflows) – FW (Cash Outflows)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/>
              <a:t>	</a:t>
            </a:r>
            <a:r>
              <a:rPr lang="en-GB" sz="2400" b="1"/>
              <a:t>Decision: Select PROJECT B</a:t>
            </a:r>
          </a:p>
          <a:p>
            <a:pPr>
              <a:lnSpc>
                <a:spcPct val="90000"/>
              </a:lnSpc>
            </a:pPr>
            <a:r>
              <a:rPr lang="en-GB" sz="2400" b="1"/>
              <a:t>PLEASE NOTE:</a:t>
            </a:r>
            <a:r>
              <a:rPr lang="en-GB" sz="2400"/>
              <a:t> </a:t>
            </a:r>
            <a:r>
              <a:rPr lang="en-GB"/>
              <a:t>NPW or NFW</a:t>
            </a:r>
            <a:r>
              <a:rPr lang="en-GB" sz="2400"/>
              <a:t> methods </a:t>
            </a:r>
            <a:r>
              <a:rPr lang="en-GB" sz="2400">
                <a:sym typeface="Wingdings" pitchFamily="2" charset="2"/>
              </a:rPr>
              <a:t> t</a:t>
            </a:r>
            <a:r>
              <a:rPr lang="en-GB" sz="2400"/>
              <a:t>he same decision as to the ‘best’ project.</a:t>
            </a:r>
            <a:endParaRPr lang="en-US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4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A2.	Finite periods of analysis:</a:t>
            </a:r>
            <a:br>
              <a:rPr lang="en-GB"/>
            </a:br>
            <a:r>
              <a:rPr lang="en-GB"/>
              <a:t> finite projects of unequal duration</a:t>
            </a:r>
            <a:endParaRPr lang="en-US"/>
          </a:p>
        </p:txBody>
      </p:sp>
      <p:graphicFrame>
        <p:nvGraphicFramePr>
          <p:cNvPr id="142450" name="Group 114"/>
          <p:cNvGraphicFramePr>
            <a:graphicFrameLocks noGrp="1"/>
          </p:cNvGraphicFramePr>
          <p:nvPr/>
        </p:nvGraphicFramePr>
        <p:xfrm>
          <a:off x="1371600" y="1905000"/>
          <a:ext cx="6553200" cy="3581403"/>
        </p:xfrm>
        <a:graphic>
          <a:graphicData uri="http://schemas.openxmlformats.org/drawingml/2006/table">
            <a:tbl>
              <a:tblPr/>
              <a:tblGrid>
                <a:gridCol w="2184400"/>
                <a:gridCol w="2184400"/>
                <a:gridCol w="2184400"/>
              </a:tblGrid>
              <a:tr h="5127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PARAMETERS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5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26000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36000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AOC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11800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9900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SV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3000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N (years)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5095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AOR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25000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18000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MARR (%)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2451" name="Line 115"/>
          <p:cNvSpPr>
            <a:spLocks noChangeShapeType="1"/>
          </p:cNvSpPr>
          <p:nvPr/>
        </p:nvSpPr>
        <p:spPr bwMode="auto">
          <a:xfrm>
            <a:off x="4876800" y="4191000"/>
            <a:ext cx="1600200" cy="0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45</a:t>
            </a:fld>
            <a:endParaRPr lang="fr-CA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B81A3-8C69-4DAC-8720-E65881118D7F}" type="slidenum">
              <a:rPr lang="fr-CA"/>
              <a:pPr/>
              <a:t>46</a:t>
            </a:fld>
            <a:endParaRPr lang="fr-CA"/>
          </a:p>
        </p:txBody>
      </p:sp>
      <p:sp>
        <p:nvSpPr>
          <p:cNvPr id="215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Single sums:  </a:t>
            </a:r>
            <a:br>
              <a:rPr lang="en-US"/>
            </a:br>
            <a:r>
              <a:rPr lang="en-US"/>
              <a:t>Projects of unequal duration</a:t>
            </a:r>
          </a:p>
        </p:txBody>
      </p:sp>
      <p:sp>
        <p:nvSpPr>
          <p:cNvPr id="215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400"/>
              <a:t>If projects A and B are independent, NPW and NFW calculations need not be based on a common period of analysis</a:t>
            </a:r>
          </a:p>
          <a:p>
            <a:pPr lvl="1">
              <a:lnSpc>
                <a:spcPct val="80000"/>
              </a:lnSpc>
            </a:pPr>
            <a:r>
              <a:rPr lang="en-US" sz="2200"/>
              <a:t>Use their respective duration (life) to determine if they are valid (acceptable).</a:t>
            </a:r>
          </a:p>
          <a:p>
            <a:pPr>
              <a:lnSpc>
                <a:spcPct val="80000"/>
              </a:lnSpc>
            </a:pPr>
            <a:r>
              <a:rPr lang="en-US" sz="2400"/>
              <a:t>If projects A and B are mutually exclusive, NPW and NFW project calculations MUST be based on a common period of analysis to determine the BETTER (BEST) project.</a:t>
            </a:r>
          </a:p>
          <a:p>
            <a:pPr lvl="1">
              <a:lnSpc>
                <a:spcPct val="80000"/>
              </a:lnSpc>
            </a:pPr>
            <a:r>
              <a:rPr lang="en-US" sz="2200"/>
              <a:t>the period of analysis is usually the least common denominator of the project durations</a:t>
            </a:r>
          </a:p>
          <a:p>
            <a:pPr lvl="1">
              <a:lnSpc>
                <a:spcPct val="80000"/>
              </a:lnSpc>
            </a:pPr>
            <a:r>
              <a:rPr lang="en-US" sz="2200"/>
              <a:t>If N</a:t>
            </a:r>
            <a:r>
              <a:rPr lang="en-US" sz="2200" baseline="-25000"/>
              <a:t>A </a:t>
            </a:r>
            <a:r>
              <a:rPr lang="en-US" sz="2200"/>
              <a:t>= 7 years and N</a:t>
            </a:r>
            <a:r>
              <a:rPr lang="en-US" sz="2200" baseline="-25000"/>
              <a:t>B </a:t>
            </a:r>
            <a:r>
              <a:rPr lang="en-US" sz="2200"/>
              <a:t>= 10 years, the least common denominator is 70 years.</a:t>
            </a:r>
          </a:p>
          <a:p>
            <a:pPr lvl="1">
              <a:lnSpc>
                <a:spcPct val="80000"/>
              </a:lnSpc>
            </a:pPr>
            <a:endParaRPr lang="en-US" sz="220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4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21A35-78CC-435F-995C-56EAFBBE4A7A}" type="slidenum">
              <a:rPr lang="fr-CA"/>
              <a:pPr/>
              <a:t>47</a:t>
            </a:fld>
            <a:endParaRPr lang="fr-CA"/>
          </a:p>
        </p:txBody>
      </p:sp>
      <p:sp>
        <p:nvSpPr>
          <p:cNvPr id="216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Projects A &amp; B are mutually exclusive</a:t>
            </a:r>
          </a:p>
        </p:txBody>
      </p:sp>
      <p:sp>
        <p:nvSpPr>
          <p:cNvPr id="216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GB" b="1" u="sng"/>
              <a:t>Is project A acceptable?</a:t>
            </a:r>
          </a:p>
          <a:p>
            <a:pPr>
              <a:buFont typeface="Wingdings" pitchFamily="2" charset="2"/>
              <a:buNone/>
            </a:pPr>
            <a:endParaRPr lang="en-GB" sz="2400" u="sng"/>
          </a:p>
          <a:p>
            <a:r>
              <a:rPr lang="en-GB" sz="2400" u="sng"/>
              <a:t>NPW(A)</a:t>
            </a:r>
            <a:r>
              <a:rPr lang="en-GB" sz="2400"/>
              <a:t> = -26000 </a:t>
            </a:r>
          </a:p>
          <a:p>
            <a:pPr>
              <a:buFont typeface="Wingdings" pitchFamily="2" charset="2"/>
              <a:buNone/>
            </a:pPr>
            <a:r>
              <a:rPr lang="en-GB" sz="2400"/>
              <a:t>	+ 2000(P/F,15%,6) </a:t>
            </a:r>
          </a:p>
          <a:p>
            <a:pPr>
              <a:buFont typeface="Wingdings" pitchFamily="2" charset="2"/>
              <a:buNone/>
            </a:pPr>
            <a:r>
              <a:rPr lang="en-GB" sz="2400"/>
              <a:t>	+ (25000 - 11800)(P/A,15%,6) </a:t>
            </a:r>
          </a:p>
          <a:p>
            <a:pPr>
              <a:buFont typeface="Wingdings" pitchFamily="2" charset="2"/>
              <a:buNone/>
            </a:pPr>
            <a:r>
              <a:rPr lang="en-GB" sz="2400"/>
              <a:t>	= </a:t>
            </a:r>
            <a:r>
              <a:rPr lang="en-GB" sz="2400" b="1" u="sng"/>
              <a:t>$24,820 </a:t>
            </a:r>
            <a:r>
              <a:rPr lang="en-GB" sz="2400" b="1"/>
              <a:t>(Acceptable)</a:t>
            </a:r>
          </a:p>
          <a:p>
            <a:pPr>
              <a:buFont typeface="Wingdings" pitchFamily="2" charset="2"/>
              <a:buNone/>
            </a:pPr>
            <a:endParaRPr lang="en-GB" sz="2400"/>
          </a:p>
          <a:p>
            <a:r>
              <a:rPr lang="en-GB" sz="2400" u="sng"/>
              <a:t>NFW(A)</a:t>
            </a:r>
            <a:r>
              <a:rPr lang="en-GB" sz="2400"/>
              <a:t> = -26000(F/P,15%,6) </a:t>
            </a:r>
          </a:p>
          <a:p>
            <a:pPr>
              <a:buFont typeface="Wingdings" pitchFamily="2" charset="2"/>
              <a:buNone/>
            </a:pPr>
            <a:r>
              <a:rPr lang="en-GB" sz="2400"/>
              <a:t>	+ 2000 + (25000 - 11800)(F/A,15%,6) </a:t>
            </a:r>
          </a:p>
          <a:p>
            <a:pPr>
              <a:buFont typeface="Wingdings" pitchFamily="2" charset="2"/>
              <a:buNone/>
            </a:pPr>
            <a:r>
              <a:rPr lang="en-GB" sz="2400"/>
              <a:t>	= </a:t>
            </a:r>
            <a:r>
              <a:rPr lang="en-GB" sz="2400" b="1" u="sng"/>
              <a:t>$57,410 </a:t>
            </a:r>
            <a:r>
              <a:rPr lang="en-GB" sz="2400" b="1"/>
              <a:t> (Acceptable)</a:t>
            </a:r>
            <a:endParaRPr lang="en-US" sz="2400" b="1" u="sng"/>
          </a:p>
          <a:p>
            <a:pPr>
              <a:buFont typeface="Wingdings" pitchFamily="2" charset="2"/>
              <a:buNone/>
            </a:pPr>
            <a:endParaRPr lang="en-US"/>
          </a:p>
        </p:txBody>
      </p:sp>
      <p:graphicFrame>
        <p:nvGraphicFramePr>
          <p:cNvPr id="216068" name="Object 4"/>
          <p:cNvGraphicFramePr>
            <a:graphicFrameLocks noChangeAspect="1"/>
          </p:cNvGraphicFramePr>
          <p:nvPr/>
        </p:nvGraphicFramePr>
        <p:xfrm>
          <a:off x="6172200" y="2514600"/>
          <a:ext cx="2717800" cy="160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116" name="Worksheet" r:id="rId3" imgW="2717141" imgH="1606360" progId="Excel.Sheet.8">
                  <p:embed/>
                </p:oleObj>
              </mc:Choice>
              <mc:Fallback>
                <p:oleObj name="Worksheet" r:id="rId3" imgW="2717141" imgH="1606360" progId="Excel.Shee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2200" y="2514600"/>
                        <a:ext cx="2717800" cy="1606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76200" algn="ctr">
                            <a:solidFill>
                              <a:schemeClr val="tx1"/>
                            </a:solidFill>
                            <a:prstDash val="sysDot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6069" name="Text Box 5"/>
          <p:cNvSpPr txBox="1">
            <a:spLocks noChangeArrowheads="1"/>
          </p:cNvSpPr>
          <p:nvPr/>
        </p:nvSpPr>
        <p:spPr bwMode="auto">
          <a:xfrm>
            <a:off x="7239000" y="2133600"/>
            <a:ext cx="349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b="1" u="sng"/>
              <a:t>A</a:t>
            </a:r>
          </a:p>
        </p:txBody>
      </p:sp>
      <p:sp>
        <p:nvSpPr>
          <p:cNvPr id="216070" name="Text Box 6"/>
          <p:cNvSpPr txBox="1">
            <a:spLocks noChangeArrowheads="1"/>
          </p:cNvSpPr>
          <p:nvPr/>
        </p:nvSpPr>
        <p:spPr bwMode="auto">
          <a:xfrm>
            <a:off x="8153400" y="2133600"/>
            <a:ext cx="349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b="1" u="sng"/>
              <a:t>B</a:t>
            </a:r>
          </a:p>
        </p:txBody>
      </p:sp>
      <p:graphicFrame>
        <p:nvGraphicFramePr>
          <p:cNvPr id="216113" name="Group 49"/>
          <p:cNvGraphicFramePr>
            <a:graphicFrameLocks noGrp="1"/>
          </p:cNvGraphicFramePr>
          <p:nvPr/>
        </p:nvGraphicFramePr>
        <p:xfrm>
          <a:off x="6400800" y="4495800"/>
          <a:ext cx="2667000" cy="1798320"/>
        </p:xfrm>
        <a:graphic>
          <a:graphicData uri="http://schemas.openxmlformats.org/drawingml/2006/table">
            <a:tbl>
              <a:tblPr/>
              <a:tblGrid>
                <a:gridCol w="1066800"/>
                <a:gridCol w="711200"/>
                <a:gridCol w="889000"/>
              </a:tblGrid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PARAMETERS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26000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36000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AOC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11800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9900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SV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3000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N (years)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AOR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25000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18000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MARR (%)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Projects A &amp; B are mutually exclusive</a:t>
            </a:r>
          </a:p>
        </p:txBody>
      </p:sp>
      <p:sp>
        <p:nvSpPr>
          <p:cNvPr id="217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400" b="1">
                <a:solidFill>
                  <a:schemeClr val="hlink"/>
                </a:solidFill>
              </a:rPr>
              <a:t>	</a:t>
            </a:r>
            <a:r>
              <a:rPr lang="en-US" sz="2400" b="1" u="sng">
                <a:solidFill>
                  <a:schemeClr val="hlink"/>
                </a:solidFill>
              </a:rPr>
              <a:t>Is project B acceptable</a:t>
            </a:r>
            <a:r>
              <a:rPr lang="en-US" sz="2400" b="1">
                <a:solidFill>
                  <a:schemeClr val="hlink"/>
                </a:solidFill>
              </a:rPr>
              <a:t>?</a:t>
            </a:r>
          </a:p>
          <a:p>
            <a:r>
              <a:rPr lang="en-GB" sz="2400" u="sng"/>
              <a:t>NPW (B)</a:t>
            </a:r>
            <a:r>
              <a:rPr lang="en-GB" sz="2400"/>
              <a:t> </a:t>
            </a:r>
          </a:p>
          <a:p>
            <a:pPr>
              <a:buFont typeface="Wingdings" pitchFamily="2" charset="2"/>
              <a:buNone/>
            </a:pPr>
            <a:r>
              <a:rPr lang="en-GB" sz="2400"/>
              <a:t>	= -36000 + 3000(P/F,15%,12)</a:t>
            </a:r>
          </a:p>
          <a:p>
            <a:pPr>
              <a:buFont typeface="Wingdings" pitchFamily="2" charset="2"/>
              <a:buNone/>
            </a:pPr>
            <a:r>
              <a:rPr lang="en-GB" sz="2400"/>
              <a:t>	+ (18000-9900)(P/A,15%,12) </a:t>
            </a:r>
          </a:p>
          <a:p>
            <a:pPr>
              <a:buFont typeface="Wingdings" pitchFamily="2" charset="2"/>
              <a:buNone/>
            </a:pPr>
            <a:r>
              <a:rPr lang="en-GB" sz="2400"/>
              <a:t>	= </a:t>
            </a:r>
            <a:r>
              <a:rPr lang="en-GB" sz="2400" b="1" u="sng"/>
              <a:t>$8,468</a:t>
            </a:r>
            <a:r>
              <a:rPr lang="en-GB" sz="2400" b="1"/>
              <a:t> (Acceptable)</a:t>
            </a:r>
            <a:endParaRPr lang="en-GB" sz="2400" b="1" u="sng"/>
          </a:p>
        </p:txBody>
      </p:sp>
      <p:graphicFrame>
        <p:nvGraphicFramePr>
          <p:cNvPr id="217093" name="Object 5"/>
          <p:cNvGraphicFramePr>
            <a:graphicFrameLocks noChangeAspect="1"/>
          </p:cNvGraphicFramePr>
          <p:nvPr/>
        </p:nvGraphicFramePr>
        <p:xfrm>
          <a:off x="6172200" y="2438400"/>
          <a:ext cx="2717800" cy="168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134" name="Worksheet" r:id="rId3" imgW="2717141" imgH="1606360" progId="Excel.Sheet.8">
                  <p:embed/>
                </p:oleObj>
              </mc:Choice>
              <mc:Fallback>
                <p:oleObj name="Worksheet" r:id="rId3" imgW="2717141" imgH="1606360" progId="Excel.Sheet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2200" y="2438400"/>
                        <a:ext cx="2717800" cy="1682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76200" algn="ctr">
                            <a:solidFill>
                              <a:schemeClr val="tx1"/>
                            </a:solidFill>
                            <a:prstDash val="sysDot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7094" name="Text Box 6"/>
          <p:cNvSpPr txBox="1">
            <a:spLocks noChangeArrowheads="1"/>
          </p:cNvSpPr>
          <p:nvPr/>
        </p:nvSpPr>
        <p:spPr bwMode="auto">
          <a:xfrm>
            <a:off x="7216775" y="2017713"/>
            <a:ext cx="349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b="1" u="sng"/>
              <a:t>A</a:t>
            </a:r>
          </a:p>
        </p:txBody>
      </p:sp>
      <p:sp>
        <p:nvSpPr>
          <p:cNvPr id="217095" name="Text Box 7"/>
          <p:cNvSpPr txBox="1">
            <a:spLocks noChangeArrowheads="1"/>
          </p:cNvSpPr>
          <p:nvPr/>
        </p:nvSpPr>
        <p:spPr bwMode="auto">
          <a:xfrm>
            <a:off x="8054975" y="2017713"/>
            <a:ext cx="349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76200" algn="ctr">
                <a:solidFill>
                  <a:schemeClr val="tx1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b="1" u="sng"/>
              <a:t>B</a:t>
            </a:r>
          </a:p>
        </p:txBody>
      </p:sp>
      <p:graphicFrame>
        <p:nvGraphicFramePr>
          <p:cNvPr id="217131" name="Group 43"/>
          <p:cNvGraphicFramePr>
            <a:graphicFrameLocks noGrp="1"/>
          </p:cNvGraphicFramePr>
          <p:nvPr/>
        </p:nvGraphicFramePr>
        <p:xfrm>
          <a:off x="1676400" y="4495800"/>
          <a:ext cx="5943600" cy="1906272"/>
        </p:xfrm>
        <a:graphic>
          <a:graphicData uri="http://schemas.openxmlformats.org/drawingml/2006/table">
            <a:tbl>
              <a:tblPr/>
              <a:tblGrid>
                <a:gridCol w="1981200"/>
                <a:gridCol w="1981200"/>
                <a:gridCol w="1981200"/>
              </a:tblGrid>
              <a:tr h="2730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PARAMETERS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14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26000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36000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14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AOC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11800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9900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30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SV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3000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14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N (years)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2714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AOR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25000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18000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30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MARR (%)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48</a:t>
            </a:fld>
            <a:endParaRPr lang="fr-CA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A2.	Finite periods of analysis:</a:t>
            </a:r>
            <a:br>
              <a:rPr lang="en-GB"/>
            </a:br>
            <a:r>
              <a:rPr lang="en-GB"/>
              <a:t> finite projects of unequal duration</a:t>
            </a:r>
            <a:endParaRPr lang="en-US"/>
          </a:p>
        </p:txBody>
      </p:sp>
      <p:graphicFrame>
        <p:nvGraphicFramePr>
          <p:cNvPr id="322563" name="Group 3"/>
          <p:cNvGraphicFramePr>
            <a:graphicFrameLocks noGrp="1"/>
          </p:cNvGraphicFramePr>
          <p:nvPr/>
        </p:nvGraphicFramePr>
        <p:xfrm>
          <a:off x="1371600" y="1905000"/>
          <a:ext cx="6553200" cy="3581403"/>
        </p:xfrm>
        <a:graphic>
          <a:graphicData uri="http://schemas.openxmlformats.org/drawingml/2006/table">
            <a:tbl>
              <a:tblPr/>
              <a:tblGrid>
                <a:gridCol w="2184400"/>
                <a:gridCol w="2184400"/>
                <a:gridCol w="2184400"/>
              </a:tblGrid>
              <a:tr h="5127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PARAMETERS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5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26000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36000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AOC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11800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9900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SV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3000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N (years)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5095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AOR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25000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18000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MARR (%)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22597" name="Line 37"/>
          <p:cNvSpPr>
            <a:spLocks noChangeShapeType="1"/>
          </p:cNvSpPr>
          <p:nvPr/>
        </p:nvSpPr>
        <p:spPr bwMode="auto">
          <a:xfrm>
            <a:off x="4876800" y="4191000"/>
            <a:ext cx="1600200" cy="0"/>
          </a:xfrm>
          <a:prstGeom prst="line">
            <a:avLst/>
          </a:prstGeom>
          <a:noFill/>
          <a:ln w="76200">
            <a:solidFill>
              <a:schemeClr val="tx1"/>
            </a:solidFill>
            <a:prstDash val="sysDot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49</a:t>
            </a:fld>
            <a:endParaRPr lang="fr-CA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4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08698-1665-4588-A677-A07FB4942277}" type="slidenum">
              <a:rPr lang="fr-CA"/>
              <a:pPr/>
              <a:t>50</a:t>
            </a:fld>
            <a:endParaRPr lang="fr-CA"/>
          </a:p>
        </p:txBody>
      </p:sp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200"/>
              <a:t>A2.	Finite periods of analysis: </a:t>
            </a:r>
            <a:br>
              <a:rPr lang="en-GB" sz="3200"/>
            </a:br>
            <a:r>
              <a:rPr lang="en-GB" sz="3200"/>
              <a:t>Which project is better? A or B?</a:t>
            </a:r>
            <a:endParaRPr lang="en-US" sz="3200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sz="2000"/>
              <a:t>	</a:t>
            </a:r>
            <a:r>
              <a:rPr lang="en-GB" sz="2000" b="1">
                <a:solidFill>
                  <a:schemeClr val="hlink"/>
                </a:solidFill>
              </a:rPr>
              <a:t>PROJECTS A AND B ARE ANALYZED OVER A 30-YEAR PERIOD OF ANALYSIS (Repeatability Assumption)</a:t>
            </a:r>
          </a:p>
          <a:p>
            <a:pPr>
              <a:lnSpc>
                <a:spcPct val="80000"/>
              </a:lnSpc>
            </a:pPr>
            <a:r>
              <a:rPr lang="en-GB" sz="2400" b="1"/>
              <a:t>NPW (A)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sz="2000"/>
              <a:t>	= -26000 – (26000-2000)(P/F,15%,6)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sz="2000"/>
              <a:t>	- (26000-2000)(P/F,15%,12)-(26000-2000)(P/F,15%,18)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sz="2000"/>
              <a:t>	- (26000-2000)(P/F,15%,24)+ 2000(P/F,15%,30)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sz="2000"/>
              <a:t>	+ (25000 - 11800)(P/A,15%,30)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sz="2000"/>
              <a:t>	= </a:t>
            </a:r>
            <a:r>
              <a:rPr lang="en-GB" sz="2000" b="1"/>
              <a:t>$</a:t>
            </a:r>
            <a:r>
              <a:rPr lang="en-GB" sz="2000" b="1" u="sng"/>
              <a:t>43,060</a:t>
            </a:r>
            <a:endParaRPr lang="en-GB" sz="2000" b="1"/>
          </a:p>
          <a:p>
            <a:pPr>
              <a:lnSpc>
                <a:spcPct val="80000"/>
              </a:lnSpc>
            </a:pPr>
            <a:r>
              <a:rPr lang="en-GB" sz="2400" b="1"/>
              <a:t>NFW (A)</a:t>
            </a:r>
            <a:r>
              <a:rPr lang="en-GB" sz="2000"/>
              <a:t> = -26000(F/P,15%,30)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sz="2000"/>
              <a:t>	- (26000-2000)(F/P,15%,24) - (26000-2000)(F/P,15%,18)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sz="2000"/>
              <a:t>	-(26000-2000)(F/P,15%,12) - (26000-2000)(F/P,15%,6)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sz="2000"/>
              <a:t>	+ 2000 + (25000 - 11800)(F/A,15%,30)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sz="2000"/>
              <a:t>	= </a:t>
            </a:r>
            <a:r>
              <a:rPr lang="en-GB" sz="2000" b="1"/>
              <a:t>$</a:t>
            </a:r>
            <a:r>
              <a:rPr lang="en-GB" sz="2000" b="1" u="sng"/>
              <a:t>2,851,079</a:t>
            </a:r>
            <a:endParaRPr lang="en-US" sz="2000" b="1" u="sng"/>
          </a:p>
        </p:txBody>
      </p:sp>
      <p:graphicFrame>
        <p:nvGraphicFramePr>
          <p:cNvPr id="153604" name="Group 4"/>
          <p:cNvGraphicFramePr>
            <a:graphicFrameLocks noGrp="1"/>
          </p:cNvGraphicFramePr>
          <p:nvPr/>
        </p:nvGraphicFramePr>
        <p:xfrm>
          <a:off x="6248400" y="5065713"/>
          <a:ext cx="2667000" cy="1798320"/>
        </p:xfrm>
        <a:graphic>
          <a:graphicData uri="http://schemas.openxmlformats.org/drawingml/2006/table">
            <a:tbl>
              <a:tblPr/>
              <a:tblGrid>
                <a:gridCol w="1066800"/>
                <a:gridCol w="711200"/>
                <a:gridCol w="889000"/>
              </a:tblGrid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PARAMETERS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26000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36000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AOC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11800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9900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SV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3000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N (years)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AOR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25000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18000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MARR (%)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4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31F80-F86F-4B5C-A88F-A139E3BF7F60}" type="slidenum">
              <a:rPr lang="fr-CA"/>
              <a:pPr/>
              <a:t>51</a:t>
            </a:fld>
            <a:endParaRPr lang="fr-CA"/>
          </a:p>
        </p:txBody>
      </p:sp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/>
              <a:t>A2.	Finite periods of analysis:</a:t>
            </a:r>
            <a:br>
              <a:rPr lang="en-GB" sz="3200"/>
            </a:br>
            <a:r>
              <a:rPr lang="en-GB" sz="3200"/>
              <a:t> finite projects of unequal duration</a:t>
            </a:r>
            <a:endParaRPr lang="en-US" sz="3200"/>
          </a:p>
        </p:txBody>
      </p:sp>
      <p:sp>
        <p:nvSpPr>
          <p:cNvPr id="149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sz="2400" b="1"/>
              <a:t>NPW (B)</a:t>
            </a:r>
            <a:r>
              <a:rPr lang="en-GB" sz="2400"/>
              <a:t> = -36000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400"/>
              <a:t>	- (36000 - 3000)(P/F,15%,10)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400"/>
              <a:t>	- (36000 - 3000)(P/F,15%,20)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400"/>
              <a:t>	+ (18000 -9900)(P/A,15%,30) + 3000(P/F,15%,30)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400"/>
              <a:t>	</a:t>
            </a:r>
            <a:r>
              <a:rPr lang="en-GB" sz="2400" b="1"/>
              <a:t>= $</a:t>
            </a:r>
            <a:r>
              <a:rPr lang="en-GB" sz="2400" b="1" u="sng"/>
              <a:t>7,058</a:t>
            </a:r>
            <a:endParaRPr lang="en-GB" sz="2400" b="1"/>
          </a:p>
          <a:p>
            <a:pPr>
              <a:lnSpc>
                <a:spcPct val="90000"/>
              </a:lnSpc>
            </a:pPr>
            <a:r>
              <a:rPr lang="en-GB" sz="2400" b="1"/>
              <a:t>NFW (B)</a:t>
            </a:r>
            <a:r>
              <a:rPr lang="en-GB" sz="2400"/>
              <a:t> = -36000(F/P,15%,30)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400"/>
              <a:t>	– (36000 - 3000)(F/P,15%,20)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400"/>
              <a:t>	– (36000 - 3000)(F/P,15%,10)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400"/>
              <a:t>	+ (18000 - 9900)(F/A,15%,30) + 3000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400"/>
              <a:t>	</a:t>
            </a:r>
            <a:r>
              <a:rPr lang="en-GB" sz="2400" b="1"/>
              <a:t>= $</a:t>
            </a:r>
            <a:r>
              <a:rPr lang="en-GB" sz="2400" b="1" u="sng"/>
              <a:t>467,213</a:t>
            </a:r>
            <a:endParaRPr lang="en-US" sz="2400" b="1" u="sng"/>
          </a:p>
        </p:txBody>
      </p:sp>
      <p:graphicFrame>
        <p:nvGraphicFramePr>
          <p:cNvPr id="149508" name="Group 4"/>
          <p:cNvGraphicFramePr>
            <a:graphicFrameLocks noGrp="1"/>
          </p:cNvGraphicFramePr>
          <p:nvPr/>
        </p:nvGraphicFramePr>
        <p:xfrm>
          <a:off x="6400800" y="5065713"/>
          <a:ext cx="2667000" cy="1798320"/>
        </p:xfrm>
        <a:graphic>
          <a:graphicData uri="http://schemas.openxmlformats.org/drawingml/2006/table">
            <a:tbl>
              <a:tblPr/>
              <a:tblGrid>
                <a:gridCol w="1066800"/>
                <a:gridCol w="711200"/>
                <a:gridCol w="889000"/>
              </a:tblGrid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PARAMETERS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26000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36000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AOC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11800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9900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SV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3000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N (years)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AOR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25000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18000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MARR (%)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52A055-1002-4F13-ACBE-24AC6F69EFCB}" type="slidenum">
              <a:rPr lang="fr-CA"/>
              <a:pPr/>
              <a:t>52</a:t>
            </a:fld>
            <a:endParaRPr lang="fr-CA"/>
          </a:p>
        </p:txBody>
      </p:sp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Decision</a:t>
            </a:r>
            <a:br>
              <a:rPr lang="en-GB"/>
            </a:br>
            <a:endParaRPr lang="en-US"/>
          </a:p>
        </p:txBody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If projects “A” and “B” are mutually exclusive, select project A</a:t>
            </a:r>
          </a:p>
          <a:p>
            <a:r>
              <a:rPr lang="en-GB"/>
              <a:t>If projects “A” and “B” are independent, select both projects (without capital rationing)</a:t>
            </a:r>
            <a:endParaRPr lang="en-US"/>
          </a:p>
        </p:txBody>
      </p:sp>
      <p:pic>
        <p:nvPicPr>
          <p:cNvPr id="150532" name="Picture 4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4038600"/>
            <a:ext cx="26670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B.	Infinite periods of analysis: 	projects of finite (B1) &amp; infinite 	duration (B2)</a:t>
            </a:r>
            <a:endParaRPr lang="en-US"/>
          </a:p>
        </p:txBody>
      </p:sp>
      <p:graphicFrame>
        <p:nvGraphicFramePr>
          <p:cNvPr id="151671" name="Group 119"/>
          <p:cNvGraphicFramePr>
            <a:graphicFrameLocks noGrp="1"/>
          </p:cNvGraphicFramePr>
          <p:nvPr/>
        </p:nvGraphicFramePr>
        <p:xfrm>
          <a:off x="1066800" y="1981200"/>
          <a:ext cx="7543800" cy="3215324"/>
        </p:xfrm>
        <a:graphic>
          <a:graphicData uri="http://schemas.openxmlformats.org/drawingml/2006/table">
            <a:tbl>
              <a:tblPr/>
              <a:tblGrid>
                <a:gridCol w="2514600"/>
                <a:gridCol w="2514600"/>
                <a:gridCol w="2514600"/>
              </a:tblGrid>
              <a:tr h="9286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PARAMETERS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PIPELINE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(Finite duration)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TUNNEL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(Infinite duration)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29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5,000,000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5,500,000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13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AOC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29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SV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n.a.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13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N (years)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50 years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∞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13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MARR (%)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1667" name="Text Box 115"/>
          <p:cNvSpPr txBox="1">
            <a:spLocks noChangeArrowheads="1"/>
          </p:cNvSpPr>
          <p:nvPr/>
        </p:nvSpPr>
        <p:spPr bwMode="auto">
          <a:xfrm>
            <a:off x="914400" y="5638800"/>
            <a:ext cx="8108950" cy="841375"/>
          </a:xfrm>
          <a:prstGeom prst="rect">
            <a:avLst/>
          </a:prstGeom>
          <a:solidFill>
            <a:srgbClr val="FFFF00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400" b="1"/>
              <a:t>Note: 	Revenues (i.e., cash inflows) are assumed to be </a:t>
            </a:r>
          </a:p>
          <a:p>
            <a:pPr algn="l"/>
            <a:r>
              <a:rPr lang="en-US" sz="2400" b="1"/>
              <a:t>	identical for the pipeline and the tunnel.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53</a:t>
            </a:fld>
            <a:endParaRPr lang="fr-CA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b="1"/>
              <a:t>(P/A,i%,∞)</a:t>
            </a:r>
          </a:p>
        </p:txBody>
      </p:sp>
      <p:sp>
        <p:nvSpPr>
          <p:cNvPr id="261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6324600" cy="4530725"/>
          </a:xfrm>
          <a:solidFill>
            <a:srgbClr val="FFFF00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fr-CA" sz="2000" b="1" u="sng"/>
              <a:t>(P/A,i,N) where ‘N’ is finite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fr-CA" sz="20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fr-CA" sz="2000" b="1"/>
              <a:t>= {(1+i)</a:t>
            </a:r>
            <a:r>
              <a:rPr lang="fr-CA" sz="2000" b="1" baseline="30000"/>
              <a:t>N</a:t>
            </a:r>
            <a:r>
              <a:rPr lang="fr-CA" sz="2000" b="1"/>
              <a:t> -  1} / {i(1+i)</a:t>
            </a:r>
            <a:r>
              <a:rPr lang="fr-CA" sz="2000" b="1" baseline="30000"/>
              <a:t>N</a:t>
            </a:r>
            <a:r>
              <a:rPr lang="fr-CA" sz="2000" b="1"/>
              <a:t>}</a:t>
            </a:r>
            <a:r>
              <a:rPr lang="fr-CA" sz="2000"/>
              <a:t>  ……..   1)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fr-CA" sz="20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fr-CA" sz="2000" b="1" u="sng"/>
              <a:t>Divide 1) by </a:t>
            </a:r>
            <a:r>
              <a:rPr lang="en-US" sz="2000" b="1" u="sng"/>
              <a:t>(1+i)</a:t>
            </a:r>
            <a:r>
              <a:rPr lang="en-US" sz="2000" b="1" u="sng" baseline="30000"/>
              <a:t>N</a:t>
            </a:r>
            <a:endParaRPr lang="fr-CA" sz="2000" b="1" u="sng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fr-CA" sz="20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fr-CA" sz="2000"/>
              <a:t>= </a:t>
            </a:r>
            <a:r>
              <a:rPr lang="fr-CA" sz="2000" b="1"/>
              <a:t>{(1+i)</a:t>
            </a:r>
            <a:r>
              <a:rPr lang="fr-CA" sz="2000" b="1" baseline="30000"/>
              <a:t>N </a:t>
            </a:r>
            <a:r>
              <a:rPr lang="fr-CA" sz="2000" b="1"/>
              <a:t>/ (1+i)</a:t>
            </a:r>
            <a:r>
              <a:rPr lang="fr-CA" sz="2000" b="1" baseline="30000"/>
              <a:t>N</a:t>
            </a:r>
            <a:r>
              <a:rPr lang="fr-CA" sz="2000" b="1"/>
              <a:t>} -  1 / {(1+i)</a:t>
            </a:r>
            <a:r>
              <a:rPr lang="fr-CA" sz="2000" b="1" baseline="30000"/>
              <a:t>N</a:t>
            </a:r>
            <a:r>
              <a:rPr lang="fr-CA" sz="2000" b="1"/>
              <a:t>}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fr-CA" sz="2000"/>
              <a:t>	 ---------------------------            …….2)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fr-CA" sz="2000"/>
              <a:t>     </a:t>
            </a:r>
            <a:r>
              <a:rPr lang="fr-CA" sz="2000" b="1"/>
              <a:t>i(1+i)</a:t>
            </a:r>
            <a:r>
              <a:rPr lang="fr-CA" sz="2000" b="1" baseline="30000"/>
              <a:t>N</a:t>
            </a:r>
            <a:r>
              <a:rPr lang="fr-CA" sz="2000" b="1"/>
              <a:t>/(1+i)</a:t>
            </a:r>
            <a:r>
              <a:rPr lang="fr-CA" sz="2000" b="1" baseline="30000"/>
              <a:t>N</a:t>
            </a:r>
            <a:r>
              <a:rPr lang="fr-CA" sz="2000"/>
              <a:t>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fr-CA" sz="2000"/>
              <a:t>	      </a:t>
            </a:r>
            <a:endParaRPr lang="en-US" sz="2000" baseline="300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fr-CA" sz="2000"/>
              <a:t>= {1 - {1/(1+i)</a:t>
            </a:r>
            <a:r>
              <a:rPr lang="fr-CA" sz="2000" baseline="30000"/>
              <a:t>N</a:t>
            </a:r>
            <a:r>
              <a:rPr lang="fr-CA" sz="2000"/>
              <a:t>}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fr-CA" sz="2000"/>
              <a:t>   ---------------        = </a:t>
            </a:r>
            <a:r>
              <a:rPr lang="fr-CA" sz="2400" b="1"/>
              <a:t>(1/i)</a:t>
            </a:r>
            <a:r>
              <a:rPr lang="fr-CA" sz="2000"/>
              <a:t> ……… 3)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fr-CA" sz="2000"/>
              <a:t>		i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000" baseline="300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fr-CA" sz="2000"/>
          </a:p>
        </p:txBody>
      </p:sp>
      <p:sp>
        <p:nvSpPr>
          <p:cNvPr id="261125" name="AutoShape 5"/>
          <p:cNvSpPr>
            <a:spLocks/>
          </p:cNvSpPr>
          <p:nvPr/>
        </p:nvSpPr>
        <p:spPr bwMode="auto">
          <a:xfrm>
            <a:off x="1143000" y="4419600"/>
            <a:ext cx="76200" cy="1371600"/>
          </a:xfrm>
          <a:prstGeom prst="leftBrace">
            <a:avLst>
              <a:gd name="adj1" fmla="val 150000"/>
              <a:gd name="adj2" fmla="val 50000"/>
            </a:avLst>
          </a:prstGeom>
          <a:noFill/>
          <a:ln w="635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61128" name="AutoShape 8"/>
          <p:cNvSpPr>
            <a:spLocks/>
          </p:cNvSpPr>
          <p:nvPr/>
        </p:nvSpPr>
        <p:spPr bwMode="auto">
          <a:xfrm>
            <a:off x="2667000" y="4419600"/>
            <a:ext cx="152400" cy="1371600"/>
          </a:xfrm>
          <a:prstGeom prst="rightBrace">
            <a:avLst>
              <a:gd name="adj1" fmla="val 75000"/>
              <a:gd name="adj2" fmla="val 50000"/>
            </a:avLst>
          </a:prstGeom>
          <a:noFill/>
          <a:ln w="635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54</a:t>
            </a:fld>
            <a:endParaRPr lang="fr-CA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80" name="Text Box 4"/>
          <p:cNvSpPr txBox="1">
            <a:spLocks noChangeArrowheads="1"/>
          </p:cNvSpPr>
          <p:nvPr/>
        </p:nvSpPr>
        <p:spPr bwMode="auto">
          <a:xfrm>
            <a:off x="609600" y="1905000"/>
            <a:ext cx="82296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GB" b="1"/>
              <a:t>Because the tunnel and the pipeline are projects of different durations, a common period of analysis must be determined. The repeatability assumption will be used for the pipeline (repeated every fifty years forever).</a:t>
            </a:r>
            <a:endParaRPr lang="en-US" b="1"/>
          </a:p>
        </p:txBody>
      </p:sp>
      <p:sp>
        <p:nvSpPr>
          <p:cNvPr id="15258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B.	Infinite period of analysis: 	projects of finite (B1) &amp; infinite 	duration (B2)</a:t>
            </a:r>
            <a:endParaRPr lang="en-US"/>
          </a:p>
        </p:txBody>
      </p:sp>
      <p:sp>
        <p:nvSpPr>
          <p:cNvPr id="152582" name="Text Box 6"/>
          <p:cNvSpPr txBox="1">
            <a:spLocks noChangeArrowheads="1"/>
          </p:cNvSpPr>
          <p:nvPr/>
        </p:nvSpPr>
        <p:spPr bwMode="auto">
          <a:xfrm>
            <a:off x="609600" y="3429000"/>
            <a:ext cx="8229600" cy="20828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GB" b="1"/>
              <a:t>PW(PIPELINE) = A(P/A,6%,infinity) = A/i</a:t>
            </a:r>
          </a:p>
          <a:p>
            <a:pPr algn="l"/>
            <a:r>
              <a:rPr lang="en-GB" b="1"/>
              <a:t>    	327,000/0.06 = $</a:t>
            </a:r>
            <a:r>
              <a:rPr lang="en-GB" b="1" u="sng"/>
              <a:t>5,450,000</a:t>
            </a:r>
            <a:endParaRPr lang="en-GB" b="1"/>
          </a:p>
          <a:p>
            <a:pPr algn="l"/>
            <a:r>
              <a:rPr lang="en-GB" b="1"/>
              <a:t/>
            </a:r>
            <a:br>
              <a:rPr lang="en-GB" b="1"/>
            </a:br>
            <a:r>
              <a:rPr lang="en-GB" b="1"/>
              <a:t>PW(TUNNEL) = A(P/A,6%,infinity)= A/i</a:t>
            </a:r>
          </a:p>
          <a:p>
            <a:pPr algn="l"/>
            <a:r>
              <a:rPr lang="en-GB" b="1"/>
              <a:t>    345,000/0.06 = $</a:t>
            </a:r>
            <a:r>
              <a:rPr lang="en-GB" b="1" u="sng"/>
              <a:t>5,750,000</a:t>
            </a:r>
          </a:p>
          <a:p>
            <a:r>
              <a:rPr lang="en-GB" sz="2000" b="1" u="sng"/>
              <a:t>DECISION</a:t>
            </a:r>
            <a:r>
              <a:rPr lang="en-GB" sz="2000" b="1"/>
              <a:t>: SELECT THE PIPELINE</a:t>
            </a:r>
            <a:endParaRPr lang="en-GB" sz="2000" b="1" i="1"/>
          </a:p>
          <a:p>
            <a:pPr algn="l"/>
            <a:r>
              <a:rPr lang="en-GB" b="1" i="1"/>
              <a:t>.</a:t>
            </a:r>
            <a:r>
              <a:rPr lang="en-GB">
                <a:latin typeface="Tahoma" pitchFamily="34" charset="0"/>
              </a:rPr>
              <a:t> </a:t>
            </a:r>
            <a:endParaRPr lang="en-US">
              <a:latin typeface="Tahoma" pitchFamily="34" charset="0"/>
            </a:endParaRPr>
          </a:p>
        </p:txBody>
      </p:sp>
      <p:sp>
        <p:nvSpPr>
          <p:cNvPr id="152583" name="Text Box 7"/>
          <p:cNvSpPr txBox="1">
            <a:spLocks noChangeArrowheads="1"/>
          </p:cNvSpPr>
          <p:nvPr/>
        </p:nvSpPr>
        <p:spPr bwMode="auto">
          <a:xfrm>
            <a:off x="669925" y="5699125"/>
            <a:ext cx="8229600" cy="593725"/>
          </a:xfrm>
          <a:prstGeom prst="rect">
            <a:avLst/>
          </a:prstGeom>
          <a:solidFill>
            <a:srgbClr val="FFFF00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GB" sz="1600" b="1" i="1"/>
              <a:t>THE PRESENT WORTH OF CASH OUTFLOWS OVER AN INFINITE PERIOD OF TIME</a:t>
            </a:r>
          </a:p>
          <a:p>
            <a:pPr algn="l"/>
            <a:r>
              <a:rPr lang="en-GB" sz="1600" b="1" i="1"/>
              <a:t>IS REFERRED TO AS </a:t>
            </a:r>
            <a:r>
              <a:rPr lang="en-GB" sz="1600" b="1" i="1" u="sng"/>
              <a:t>CAPITAL COST</a:t>
            </a:r>
            <a:endParaRPr lang="fr-CA" sz="1600" b="1" i="1" u="sng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55</a:t>
            </a:fld>
            <a:endParaRPr lang="fr-CA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BAD02-A908-4CA8-A3E3-BEFDE17C1D00}" type="slidenum">
              <a:rPr lang="fr-CA"/>
              <a:pPr/>
              <a:t>56</a:t>
            </a:fld>
            <a:endParaRPr lang="fr-CA"/>
          </a:p>
        </p:txBody>
      </p:sp>
      <p:sp>
        <p:nvSpPr>
          <p:cNvPr id="304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Your Turn: What’s your </a:t>
            </a:r>
            <a:r>
              <a:rPr lang="en-US" sz="3200" b="1"/>
              <a:t>best offer</a:t>
            </a:r>
            <a:r>
              <a:rPr lang="en-US" sz="3200"/>
              <a:t> on the following income-generating property?</a:t>
            </a:r>
            <a:r>
              <a:rPr lang="fr-CA" sz="3200"/>
              <a:t> </a:t>
            </a:r>
          </a:p>
        </p:txBody>
      </p:sp>
      <p:sp>
        <p:nvSpPr>
          <p:cNvPr id="304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Your friendly real estate agent provides you with the following information on an investment property:</a:t>
            </a:r>
          </a:p>
          <a:p>
            <a:pPr lvl="1"/>
            <a:r>
              <a:rPr lang="en-US"/>
              <a:t>Annual income = $15,000</a:t>
            </a:r>
          </a:p>
          <a:p>
            <a:pPr lvl="1"/>
            <a:r>
              <a:rPr lang="en-US"/>
              <a:t>Annual expenses = $5,000</a:t>
            </a:r>
          </a:p>
          <a:p>
            <a:pPr lvl="1"/>
            <a:r>
              <a:rPr lang="en-US"/>
              <a:t>Selling price after 10 years = $160,000 (guaranteed)</a:t>
            </a:r>
          </a:p>
          <a:p>
            <a:pPr lvl="1"/>
            <a:r>
              <a:rPr lang="en-US"/>
              <a:t>MARR = 10%</a:t>
            </a:r>
          </a:p>
          <a:p>
            <a:endParaRPr lang="en-US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01AA2-C9A4-4DC7-BFE1-365B2D80CA29}" type="slidenum">
              <a:rPr lang="fr-CA"/>
              <a:pPr/>
              <a:t>57</a:t>
            </a:fld>
            <a:endParaRPr lang="fr-CA"/>
          </a:p>
        </p:txBody>
      </p:sp>
      <p:sp>
        <p:nvSpPr>
          <p:cNvPr id="305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Your Turn: What’s your best offer on the following income-generating property?</a:t>
            </a:r>
            <a:endParaRPr lang="fr-CA" sz="3200"/>
          </a:p>
        </p:txBody>
      </p:sp>
      <p:sp>
        <p:nvSpPr>
          <p:cNvPr id="305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fr-CA" sz="2400" b="1" u="sng"/>
              <a:t>Present Worth (PW)</a:t>
            </a:r>
          </a:p>
          <a:p>
            <a:pPr>
              <a:buFont typeface="Wingdings" pitchFamily="2" charset="2"/>
              <a:buNone/>
            </a:pPr>
            <a:r>
              <a:rPr lang="fr-CA" sz="2400"/>
              <a:t>= (15,000-5,000)(P/A,10%,10) </a:t>
            </a:r>
          </a:p>
          <a:p>
            <a:pPr>
              <a:buFont typeface="Wingdings" pitchFamily="2" charset="2"/>
              <a:buNone/>
            </a:pPr>
            <a:r>
              <a:rPr lang="fr-CA" sz="2400"/>
              <a:t>	+ 160,000(P/F,10%,10)</a:t>
            </a:r>
          </a:p>
          <a:p>
            <a:pPr>
              <a:buFont typeface="Wingdings" pitchFamily="2" charset="2"/>
              <a:buNone/>
            </a:pPr>
            <a:r>
              <a:rPr lang="fr-CA" sz="2400"/>
              <a:t>= 10,000(6.145) + 160,000(0.3855)</a:t>
            </a:r>
          </a:p>
          <a:p>
            <a:pPr>
              <a:buFont typeface="Wingdings" pitchFamily="2" charset="2"/>
              <a:buNone/>
            </a:pPr>
            <a:r>
              <a:rPr lang="fr-CA" sz="2400"/>
              <a:t>= 61,450 + 61,680</a:t>
            </a:r>
          </a:p>
          <a:p>
            <a:pPr>
              <a:buFont typeface="Wingdings" pitchFamily="2" charset="2"/>
              <a:buNone/>
            </a:pPr>
            <a:r>
              <a:rPr lang="fr-CA" sz="2400"/>
              <a:t>= $123,130</a:t>
            </a:r>
          </a:p>
          <a:p>
            <a:pPr>
              <a:buFont typeface="Wingdings" pitchFamily="2" charset="2"/>
              <a:buNone/>
            </a:pPr>
            <a:endParaRPr lang="fr-CA" sz="2400"/>
          </a:p>
          <a:p>
            <a:pPr>
              <a:buFontTx/>
              <a:buChar char="•"/>
            </a:pPr>
            <a:r>
              <a:rPr lang="en-US" sz="2400" b="1"/>
              <a:t>Note that paying more than $123,130 for this building would generate a lower return on your  investment than MARR (=10%)</a:t>
            </a:r>
            <a:r>
              <a:rPr lang="en-US" sz="2400"/>
              <a:t> 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A8E25-7641-400C-AEE1-F3A455E3B03B}" type="slidenum">
              <a:rPr lang="fr-CA"/>
              <a:pPr/>
              <a:t>58</a:t>
            </a:fld>
            <a:endParaRPr lang="fr-CA"/>
          </a:p>
        </p:txBody>
      </p:sp>
      <p:sp>
        <p:nvSpPr>
          <p:cNvPr id="306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Your Turn: Maximum offer on a used car</a:t>
            </a:r>
            <a:endParaRPr lang="fr-CA" sz="3200"/>
          </a:p>
        </p:txBody>
      </p:sp>
      <p:sp>
        <p:nvSpPr>
          <p:cNvPr id="306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You plan to use your entire monthly income of $500 (after taxes) to make monthly payments on a car loan.</a:t>
            </a:r>
          </a:p>
          <a:p>
            <a:r>
              <a:rPr lang="en-US"/>
              <a:t>The terms of your loan are:</a:t>
            </a:r>
          </a:p>
          <a:p>
            <a:pPr lvl="1"/>
            <a:r>
              <a:rPr lang="en-US"/>
              <a:t>$500 monthly; no down-payment</a:t>
            </a:r>
          </a:p>
          <a:p>
            <a:pPr lvl="1"/>
            <a:r>
              <a:rPr lang="en-US"/>
              <a:t>18% compounded monthly</a:t>
            </a:r>
          </a:p>
          <a:p>
            <a:pPr lvl="1"/>
            <a:r>
              <a:rPr lang="en-US"/>
              <a:t>36 months</a:t>
            </a:r>
          </a:p>
          <a:p>
            <a:pPr>
              <a:buFont typeface="Wingdings" pitchFamily="2" charset="2"/>
              <a:buNone/>
            </a:pPr>
            <a:r>
              <a:rPr lang="en-US" b="1"/>
              <a:t>What is the maximum car purchase price</a:t>
            </a:r>
          </a:p>
          <a:p>
            <a:pPr>
              <a:buFont typeface="Wingdings" pitchFamily="2" charset="2"/>
              <a:buNone/>
            </a:pPr>
            <a:r>
              <a:rPr lang="en-US" b="1"/>
              <a:t>with this loan? </a:t>
            </a:r>
          </a:p>
          <a:p>
            <a:endParaRPr lang="en-US" b="1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32A3D-211A-4287-A3F4-AB2BC245BB27}" type="slidenum">
              <a:rPr lang="fr-CA"/>
              <a:pPr/>
              <a:t>59</a:t>
            </a:fld>
            <a:endParaRPr lang="fr-CA"/>
          </a:p>
        </p:txBody>
      </p:sp>
      <p:sp>
        <p:nvSpPr>
          <p:cNvPr id="307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Turn: Maximum offer on a car</a:t>
            </a:r>
            <a:endParaRPr lang="fr-CA"/>
          </a:p>
        </p:txBody>
      </p:sp>
      <p:sp>
        <p:nvSpPr>
          <p:cNvPr id="307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Find the Present Worth of the 36 monthly loan repayments of $500.</a:t>
            </a:r>
          </a:p>
          <a:p>
            <a:r>
              <a:rPr lang="en-US"/>
              <a:t>PW = 500(P/A,[18%/12],36)=500(P/A,1.5%,36)</a:t>
            </a:r>
          </a:p>
          <a:p>
            <a:pPr>
              <a:buFont typeface="Wingdings" pitchFamily="2" charset="2"/>
              <a:buNone/>
            </a:pPr>
            <a:r>
              <a:rPr lang="en-US"/>
              <a:t>	= 500(27.661) = $13,830.50</a:t>
            </a:r>
          </a:p>
          <a:p>
            <a:pPr>
              <a:buFontTx/>
              <a:buChar char="•"/>
            </a:pPr>
            <a:r>
              <a:rPr lang="en-US"/>
              <a:t>The maximum car purchase price is $13,830.50.</a:t>
            </a:r>
          </a:p>
          <a:p>
            <a:pPr lvl="1"/>
            <a:r>
              <a:rPr lang="en-US" u="sng"/>
              <a:t>Assumption</a:t>
            </a:r>
            <a:r>
              <a:rPr lang="en-US"/>
              <a:t>: your car has no salvage value after 36 months.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8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52600" y="2362200"/>
            <a:ext cx="6629400" cy="2209800"/>
          </a:xfrm>
          <a:solidFill>
            <a:srgbClr val="FFFF00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sz="4000"/>
              <a:t>Annual Equivalent Worth</a:t>
            </a:r>
            <a:br>
              <a:rPr lang="en-US" sz="4000"/>
            </a:br>
            <a:r>
              <a:rPr lang="en-US" sz="4000"/>
              <a:t>(AEW)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29" name="Group 49"/>
          <p:cNvGraphicFramePr>
            <a:graphicFrameLocks noGrp="1"/>
          </p:cNvGraphicFramePr>
          <p:nvPr/>
        </p:nvGraphicFramePr>
        <p:xfrm>
          <a:off x="304800" y="152400"/>
          <a:ext cx="8610600" cy="6465574"/>
        </p:xfrm>
        <a:graphic>
          <a:graphicData uri="http://schemas.openxmlformats.org/drawingml/2006/table">
            <a:tbl>
              <a:tblPr/>
              <a:tblGrid>
                <a:gridCol w="6400800"/>
                <a:gridCol w="2209800"/>
              </a:tblGrid>
              <a:tr h="457200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onotype Corsiva" pitchFamily="66" charset="0"/>
                          <a:cs typeface="Arial" pitchFamily="34" charset="0"/>
                        </a:rPr>
                        <a:t>EXCEL</a:t>
                      </a:r>
                      <a:r>
                        <a:rPr kumimoji="1" lang="en-US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onotype Corsiva" pitchFamily="66" charset="0"/>
                          <a:cs typeface="Arial" pitchFamily="34" charset="0"/>
                        </a:rPr>
                        <a:t>® </a:t>
                      </a:r>
                      <a:r>
                        <a:rPr kumimoji="1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onotype Corsiva" pitchFamily="66" charset="0"/>
                          <a:cs typeface="Arial" pitchFamily="34" charset="0"/>
                        </a:rPr>
                        <a:t>FUNCTIONS</a:t>
                      </a:r>
                      <a:br>
                        <a:rPr kumimoji="1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onotype Corsiva" pitchFamily="66" charset="0"/>
                          <a:cs typeface="Arial" pitchFamily="34" charset="0"/>
                        </a:rPr>
                      </a:br>
                      <a:r>
                        <a:rPr kumimoji="1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onotype Corsiva" pitchFamily="66" charset="0"/>
                          <a:cs typeface="Arial" pitchFamily="34" charset="0"/>
                        </a:rPr>
                        <a:t>(2003 edition)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36550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Annuity Functions (cont’d)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1. Calculating the number of payment periods (N) in an annuity </a:t>
                      </a:r>
                      <a:r>
                        <a:rPr kumimoji="1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=NPER(i,A,0,type)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5. Calculating the periodic equal payments of an annuity (capital recovery factor) </a:t>
                      </a:r>
                      <a:r>
                        <a:rPr kumimoji="1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=PMT(i,N,P)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6. Calculating the periodic equal payment of an annuity when its future worth (F) is specified (sinking fund) </a:t>
                      </a:r>
                      <a:r>
                        <a:rPr kumimoji="1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=PMT(i,N,P,F,type)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7. Calculating the present worth of an annuity (series discount amount factor) </a:t>
                      </a:r>
                      <a:r>
                        <a:rPr kumimoji="1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=PV(i,N,A)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8. Calculating the present worth of an annuity when its optional future worth (F) is specified </a:t>
                      </a:r>
                      <a:r>
                        <a:rPr kumimoji="1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=PV(i,N,A,F,type)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9. Calculating the interest rate used in an annuity </a:t>
                      </a:r>
                      <a:r>
                        <a:rPr kumimoji="1" lang="en-CA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=RATE(N,A,P,F,type,guess)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i ≡ interest rate per period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 ≡ number of interest periods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P ≡ Present worth at period 0; F ≡ Future worth at end of period 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Guess ≡ estimate of interest rate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Per (n) ≡ period for which the interest is sought; must be in range 1 to nper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Nper ≡ total numbr of payment periods in an annuity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Pv ≡ present value (now) of a series of cash flows; Fv ≡ future value of a series of cash flows;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74638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CA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Type ≡ indicates when cash flows are due: EOP if = 0; BOP if  = 1.</a:t>
                      </a:r>
                      <a:endParaRPr kumimoji="1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66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13BF5-7012-47D8-BB49-7449011DC6CA}" type="slidenum">
              <a:rPr lang="fr-CA" smtClean="0"/>
              <a:pPr/>
              <a:t>61</a:t>
            </a:fld>
            <a:endParaRPr lang="fr-CA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822EA-87C4-4045-89DC-3E4E57DBCE51}" type="slidenum">
              <a:rPr lang="fr-CA"/>
              <a:pPr/>
              <a:t>62</a:t>
            </a:fld>
            <a:endParaRPr lang="fr-CA"/>
          </a:p>
        </p:txBody>
      </p:sp>
      <p:sp>
        <p:nvSpPr>
          <p:cNvPr id="334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AEW Applications:</a:t>
            </a:r>
            <a:br>
              <a:rPr lang="en-US"/>
            </a:br>
            <a:r>
              <a:rPr lang="en-US"/>
              <a:t>finite &amp; infinite periods of analysis</a:t>
            </a:r>
          </a:p>
        </p:txBody>
      </p:sp>
      <p:sp>
        <p:nvSpPr>
          <p:cNvPr id="334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buFont typeface="Wingdings" pitchFamily="2" charset="2"/>
              <a:buNone/>
            </a:pPr>
            <a:r>
              <a:rPr lang="en-US" sz="2400"/>
              <a:t>A.	Finite periods of analysis (projects of finite duration)</a:t>
            </a:r>
          </a:p>
          <a:p>
            <a:pPr marL="914400" lvl="1" indent="-457200">
              <a:buFontTx/>
              <a:buNone/>
            </a:pPr>
            <a:r>
              <a:rPr lang="en-US" sz="2200"/>
              <a:t>A1.  Projects of equal duration </a:t>
            </a:r>
          </a:p>
          <a:p>
            <a:pPr marL="1371600" lvl="2" indent="-457200"/>
            <a:r>
              <a:rPr lang="en-US" sz="2100"/>
              <a:t>N</a:t>
            </a:r>
            <a:r>
              <a:rPr lang="en-US" sz="2100" baseline="-25000"/>
              <a:t>A</a:t>
            </a:r>
            <a:r>
              <a:rPr lang="en-US" sz="2100"/>
              <a:t> = N</a:t>
            </a:r>
            <a:r>
              <a:rPr lang="en-US" sz="2100" baseline="-25000"/>
              <a:t>B</a:t>
            </a:r>
            <a:r>
              <a:rPr lang="en-US" sz="2100"/>
              <a:t> = N</a:t>
            </a:r>
            <a:r>
              <a:rPr lang="en-US" sz="2100" baseline="-25000"/>
              <a:t>C</a:t>
            </a:r>
            <a:r>
              <a:rPr lang="en-US" sz="2100"/>
              <a:t> = 5 yrs</a:t>
            </a:r>
          </a:p>
          <a:p>
            <a:pPr marL="914400" lvl="1" indent="-457200">
              <a:buFontTx/>
              <a:buNone/>
            </a:pPr>
            <a:r>
              <a:rPr lang="en-US" sz="2200"/>
              <a:t>A2. Projects of unequal duration</a:t>
            </a:r>
          </a:p>
          <a:p>
            <a:pPr marL="1371600" lvl="2" indent="-457200"/>
            <a:r>
              <a:rPr lang="en-US" sz="2100"/>
              <a:t>N</a:t>
            </a:r>
            <a:r>
              <a:rPr lang="en-US" sz="2100" baseline="-25000"/>
              <a:t>A</a:t>
            </a:r>
            <a:r>
              <a:rPr lang="en-US" sz="2100"/>
              <a:t> = 5 yrs; N</a:t>
            </a:r>
            <a:r>
              <a:rPr lang="en-US" sz="2100" baseline="-25000"/>
              <a:t>B</a:t>
            </a:r>
            <a:r>
              <a:rPr lang="en-US" sz="2100"/>
              <a:t> = 10 yrs; N</a:t>
            </a:r>
            <a:r>
              <a:rPr lang="en-US" sz="2100" baseline="-25000"/>
              <a:t>C</a:t>
            </a:r>
            <a:r>
              <a:rPr lang="en-US" sz="2100"/>
              <a:t> = 20 yrs</a:t>
            </a:r>
          </a:p>
          <a:p>
            <a:pPr marL="533400" indent="-533400">
              <a:buFont typeface="Wingdings" pitchFamily="2" charset="2"/>
              <a:buNone/>
            </a:pPr>
            <a:r>
              <a:rPr lang="en-US" sz="2400"/>
              <a:t>B.	Infinite periods of analysis</a:t>
            </a:r>
          </a:p>
          <a:p>
            <a:pPr marL="914400" lvl="1" indent="-457200">
              <a:buFontTx/>
              <a:buNone/>
            </a:pPr>
            <a:r>
              <a:rPr lang="en-US" sz="2200"/>
              <a:t>B1. Projects of finite duration</a:t>
            </a:r>
          </a:p>
          <a:p>
            <a:pPr marL="1371600" lvl="2" indent="-457200"/>
            <a:r>
              <a:rPr lang="en-US" sz="2100"/>
              <a:t>N</a:t>
            </a:r>
            <a:r>
              <a:rPr lang="en-US" sz="2100" baseline="-25000"/>
              <a:t>A</a:t>
            </a:r>
            <a:r>
              <a:rPr lang="en-US" sz="2100"/>
              <a:t> = 5 yrs; N</a:t>
            </a:r>
            <a:r>
              <a:rPr lang="en-US" sz="2100" baseline="-25000"/>
              <a:t>B</a:t>
            </a:r>
            <a:r>
              <a:rPr lang="en-US" sz="2100"/>
              <a:t> = 10 yrs; N</a:t>
            </a:r>
            <a:r>
              <a:rPr lang="en-US" sz="2100" baseline="-25000"/>
              <a:t>C</a:t>
            </a:r>
            <a:r>
              <a:rPr lang="en-US" sz="2100"/>
              <a:t> = 20 yrs</a:t>
            </a:r>
          </a:p>
          <a:p>
            <a:pPr marL="914400" lvl="1" indent="-457200">
              <a:buFontTx/>
              <a:buNone/>
            </a:pPr>
            <a:r>
              <a:rPr lang="en-US" sz="2200"/>
              <a:t>B2. Projects of infinite duration</a:t>
            </a:r>
          </a:p>
          <a:p>
            <a:pPr marL="914400" lvl="1" indent="-457200"/>
            <a:r>
              <a:rPr lang="en-US" sz="2200"/>
              <a:t>N</a:t>
            </a:r>
            <a:r>
              <a:rPr lang="en-US" sz="2200" baseline="-25000"/>
              <a:t>A</a:t>
            </a:r>
            <a:r>
              <a:rPr lang="en-US" sz="2200"/>
              <a:t> &amp;  N</a:t>
            </a:r>
            <a:r>
              <a:rPr lang="en-US" sz="2200" baseline="-25000"/>
              <a:t>B</a:t>
            </a:r>
            <a:r>
              <a:rPr lang="en-US" sz="2200"/>
              <a:t> </a:t>
            </a:r>
            <a:r>
              <a:rPr lang="en-US" sz="2200">
                <a:sym typeface="Wingdings" pitchFamily="2" charset="2"/>
              </a:rPr>
              <a:t> infinity.</a:t>
            </a:r>
            <a:endParaRPr lang="en-US" sz="2200"/>
          </a:p>
          <a:p>
            <a:pPr marL="914400" lvl="1" indent="-457200">
              <a:buFontTx/>
              <a:buNone/>
            </a:pPr>
            <a:endParaRPr lang="en-US" sz="220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B0AF0-FA00-4BFD-A70B-CC8980208DB5}" type="slidenum">
              <a:rPr lang="fr-CA"/>
              <a:pPr/>
              <a:t>63</a:t>
            </a:fld>
            <a:endParaRPr lang="fr-CA"/>
          </a:p>
        </p:txBody>
      </p:sp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Annual equivalent worth summary measure (AEW)</a:t>
            </a:r>
            <a:br>
              <a:rPr lang="en-GB"/>
            </a:br>
            <a:endParaRPr lang="en-US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/>
              <a:t>Transform all cash flows over a period of time to an equivalent annuity (a series of equivalent dollar cash flows)</a:t>
            </a:r>
          </a:p>
          <a:p>
            <a:pPr>
              <a:lnSpc>
                <a:spcPct val="90000"/>
              </a:lnSpc>
            </a:pPr>
            <a:r>
              <a:rPr lang="en-GB"/>
              <a:t>The AEW method does NOT require projects to be co-terminated to determine the best mutually exclusive project.</a:t>
            </a:r>
          </a:p>
          <a:p>
            <a:pPr>
              <a:lnSpc>
                <a:spcPct val="90000"/>
              </a:lnSpc>
            </a:pPr>
            <a:r>
              <a:rPr lang="en-GB"/>
              <a:t>Why? We assume that the project can be repeated indefinitely without changes to its initial parameters.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A308C-2F56-4B0B-8383-FE589ED39988}" type="slidenum">
              <a:rPr lang="fr-CA"/>
              <a:pPr/>
              <a:t>64</a:t>
            </a:fld>
            <a:endParaRPr lang="fr-CA"/>
          </a:p>
        </p:txBody>
      </p:sp>
      <p:sp>
        <p:nvSpPr>
          <p:cNvPr id="260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Annual equivalent worth</a:t>
            </a:r>
            <a:br>
              <a:rPr lang="en-GB"/>
            </a:br>
            <a:r>
              <a:rPr lang="en-GB"/>
              <a:t>(AEW)</a:t>
            </a:r>
            <a:endParaRPr lang="fr-CA"/>
          </a:p>
        </p:txBody>
      </p:sp>
      <p:sp>
        <p:nvSpPr>
          <p:cNvPr id="260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914400" lvl="1" indent="-457200">
              <a:buFontTx/>
              <a:buNone/>
            </a:pPr>
            <a:r>
              <a:rPr lang="en-GB"/>
              <a:t>1.	AEW = P(A/P,i%,N) - SV(A/F,i%,N) </a:t>
            </a:r>
          </a:p>
          <a:p>
            <a:pPr marL="914400" lvl="1" indent="-457200">
              <a:buFontTx/>
              <a:buNone/>
            </a:pPr>
            <a:r>
              <a:rPr lang="en-GB"/>
              <a:t>   			(most common)</a:t>
            </a:r>
          </a:p>
          <a:p>
            <a:pPr marL="914400" lvl="1" indent="-457200">
              <a:buFontTx/>
              <a:buNone/>
            </a:pPr>
            <a:r>
              <a:rPr lang="en-GB"/>
              <a:t>	</a:t>
            </a:r>
          </a:p>
          <a:p>
            <a:pPr marL="914400" lvl="1" indent="-457200" algn="ctr">
              <a:buFontTx/>
              <a:buNone/>
            </a:pPr>
            <a:r>
              <a:rPr lang="en-GB" sz="3000" b="1">
                <a:solidFill>
                  <a:schemeClr val="hlink"/>
                </a:solidFill>
              </a:rPr>
              <a:t>from (A/P,i%,N) = (A/F,i%,N) + i%</a:t>
            </a:r>
          </a:p>
          <a:p>
            <a:pPr marL="914400" lvl="1" indent="-457200">
              <a:buFontTx/>
              <a:buNone/>
            </a:pPr>
            <a:endParaRPr lang="en-GB" sz="3000"/>
          </a:p>
          <a:p>
            <a:pPr marL="914400" lvl="1" indent="-457200">
              <a:buFontTx/>
              <a:buNone/>
            </a:pPr>
            <a:r>
              <a:rPr lang="en-GB"/>
              <a:t>2.	AEW = (P - SV)(A/P,i%,N) + i%SV</a:t>
            </a:r>
          </a:p>
          <a:p>
            <a:pPr marL="914400" lvl="1" indent="-457200">
              <a:buFontTx/>
              <a:buNone/>
            </a:pPr>
            <a:r>
              <a:rPr lang="en-GB"/>
              <a:t>3.	AEW = (P - SV)(A/F,i%,N) + i%P</a:t>
            </a:r>
            <a:endParaRPr lang="en-US"/>
          </a:p>
          <a:p>
            <a:pPr marL="533400" indent="-533400"/>
            <a:endParaRPr lang="fr-CA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F1520-69BD-4221-8B60-9F68A1211851}" type="slidenum">
              <a:rPr lang="fr-CA"/>
              <a:pPr/>
              <a:t>65</a:t>
            </a:fld>
            <a:endParaRPr lang="fr-CA"/>
          </a:p>
        </p:txBody>
      </p:sp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Decision Criterion: </a:t>
            </a:r>
            <a:br>
              <a:rPr lang="en-GB"/>
            </a:br>
            <a:r>
              <a:rPr lang="en-GB"/>
              <a:t>Independent Projects</a:t>
            </a:r>
            <a:endParaRPr kumimoji="1" lang="en-US" sz="3200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GB" sz="2400"/>
              <a:t>Select all projects with non-negative annual equivalents (up to the budgetary constraint if any)</a:t>
            </a:r>
          </a:p>
          <a:p>
            <a:pPr lvl="1"/>
            <a:r>
              <a:rPr kumimoji="1" lang="en-GB" sz="2200"/>
              <a:t>if no project has a non-negative equivalent, select the status quo (that is, invest available money at the going interest rate i.e. MARR) </a:t>
            </a:r>
            <a:endParaRPr kumimoji="1" lang="en-US" sz="2200"/>
          </a:p>
          <a:p>
            <a:pPr lvl="1"/>
            <a:r>
              <a:rPr kumimoji="1" lang="en-GB" sz="2200"/>
              <a:t>If AEW &gt; 0, accept project</a:t>
            </a:r>
            <a:endParaRPr kumimoji="1" lang="en-US" sz="2200"/>
          </a:p>
          <a:p>
            <a:pPr lvl="1"/>
            <a:r>
              <a:rPr kumimoji="1" lang="en-GB" sz="2200"/>
              <a:t> If AEW &lt; 0, reject project</a:t>
            </a:r>
            <a:endParaRPr kumimoji="1" lang="en-US" sz="2200"/>
          </a:p>
          <a:p>
            <a:pPr lvl="1"/>
            <a:r>
              <a:rPr kumimoji="1" lang="en-GB" sz="2200"/>
              <a:t> If AEW = 0, indifferent (accept or reject project)</a:t>
            </a:r>
            <a:endParaRPr kumimoji="1" lang="en-US" sz="2200"/>
          </a:p>
          <a:p>
            <a:r>
              <a:rPr kumimoji="1" lang="en-GB" sz="2400" u="sng"/>
              <a:t>Decision</a:t>
            </a:r>
            <a:r>
              <a:rPr kumimoji="1" lang="en-GB" sz="2400"/>
              <a:t>: select all projects with non-negative AEWs (if no budget constraint i.e., no capital rationing)</a:t>
            </a:r>
            <a:endParaRPr kumimoji="1" lang="en-US" sz="240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880D-7DA1-489F-9B23-FCBD0A0EB3AF}" type="slidenum">
              <a:rPr lang="fr-CA"/>
              <a:pPr/>
              <a:t>66</a:t>
            </a:fld>
            <a:endParaRPr lang="fr-CA"/>
          </a:p>
        </p:txBody>
      </p:sp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200"/>
              <a:t> </a:t>
            </a:r>
            <a:r>
              <a:rPr lang="en-GB"/>
              <a:t>Decision Criterion: </a:t>
            </a:r>
            <a:br>
              <a:rPr lang="en-GB"/>
            </a:br>
            <a:r>
              <a:rPr lang="en-GB"/>
              <a:t>Mutually Exclusive Projects</a:t>
            </a:r>
            <a:endParaRPr lang="en-US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Select THE project (only one project MUST be selected) with the largest non-negative annual equivalent value</a:t>
            </a:r>
          </a:p>
          <a:p>
            <a:r>
              <a:rPr lang="en-GB"/>
              <a:t>If no project has a non-negative annual equivalent value, select the “status quo” option </a:t>
            </a:r>
          </a:p>
          <a:p>
            <a:pPr lvl="1"/>
            <a:r>
              <a:rPr lang="en-GB"/>
              <a:t>invest available funds at the MARR </a:t>
            </a:r>
            <a:endParaRPr lang="en-US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5AB6-4BDB-4F58-AEAC-BE07F0D8C55D}" type="slidenum">
              <a:rPr lang="fr-CA"/>
              <a:pPr/>
              <a:t>67</a:t>
            </a:fld>
            <a:endParaRPr lang="fr-CA"/>
          </a:p>
        </p:txBody>
      </p:sp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Cash flows with costs only</a:t>
            </a:r>
            <a:br>
              <a:rPr lang="en-GB"/>
            </a:br>
            <a:r>
              <a:rPr lang="en-GB"/>
              <a:t> (minimisation criterion)</a:t>
            </a:r>
            <a:endParaRPr lang="en-US"/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Without cash inflows (i.e., revenues), it is impossible to ensure the selection of “acceptable" projects. </a:t>
            </a:r>
          </a:p>
          <a:p>
            <a:r>
              <a:rPr lang="en-GB"/>
              <a:t>If you must select a project for which revenues you are not given revenues (for whatever reason), select the project with the smallest negative annual equivalent worth.</a:t>
            </a:r>
            <a:r>
              <a:rPr lang="en-US"/>
              <a:t> </a:t>
            </a: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A1.	Finite projects of equal duration</a:t>
            </a:r>
            <a:endParaRPr lang="en-US"/>
          </a:p>
        </p:txBody>
      </p:sp>
      <p:graphicFrame>
        <p:nvGraphicFramePr>
          <p:cNvPr id="157744" name="Group 48"/>
          <p:cNvGraphicFramePr>
            <a:graphicFrameLocks noGrp="1"/>
          </p:cNvGraphicFramePr>
          <p:nvPr/>
        </p:nvGraphicFramePr>
        <p:xfrm>
          <a:off x="914400" y="1752600"/>
          <a:ext cx="7391400" cy="3946527"/>
        </p:xfrm>
        <a:graphic>
          <a:graphicData uri="http://schemas.openxmlformats.org/drawingml/2006/table">
            <a:tbl>
              <a:tblPr/>
              <a:tblGrid>
                <a:gridCol w="1847850"/>
                <a:gridCol w="1847850"/>
                <a:gridCol w="1847850"/>
                <a:gridCol w="1847850"/>
              </a:tblGrid>
              <a:tr h="5159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PARAMETERS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3500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5000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AOC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700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1000+(G=100)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SV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350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-100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N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8540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AOR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1800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2100(15% GROWTH)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I%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68</a:t>
            </a:fld>
            <a:endParaRPr lang="fr-CA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9821" name="Group 93"/>
          <p:cNvGraphicFramePr>
            <a:graphicFrameLocks noGrp="1"/>
          </p:cNvGraphicFramePr>
          <p:nvPr/>
        </p:nvGraphicFramePr>
        <p:xfrm>
          <a:off x="609600" y="762000"/>
          <a:ext cx="8305800" cy="5067303"/>
        </p:xfrm>
        <a:graphic>
          <a:graphicData uri="http://schemas.openxmlformats.org/drawingml/2006/table">
            <a:tbl>
              <a:tblPr/>
              <a:tblGrid>
                <a:gridCol w="608013"/>
                <a:gridCol w="1084262"/>
                <a:gridCol w="1085850"/>
                <a:gridCol w="1104900"/>
                <a:gridCol w="1104900"/>
                <a:gridCol w="1098550"/>
                <a:gridCol w="1092200"/>
                <a:gridCol w="1127125"/>
              </a:tblGrid>
              <a:tr h="1273175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DISCRETE CASH FLOW AND DISCRETE COMPOUNDING (10%)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7223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CA" sz="1800" b="1" i="0" u="sng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fr-CA" sz="1800" b="1" i="0" u="sng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508000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(F/P,i%,n)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(P/F,i%,n)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(A/P,i%,n)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(P/A,i%,n)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(A/F,i%,n)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(F/A,i%,n)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(A/G,i%,n)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1.1000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0.9091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1.1000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0.9091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1.0000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1.0000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0.0000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1.2100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0.8264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0.5762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1.7355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0.4762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2.1000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0.4762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1.3310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0.7513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0.4021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2.4869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0.3021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3.3100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0.9366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1.4641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0.6830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0.3155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3.1699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0.2155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4.6410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1.3812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1.6105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0.6209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0.2638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3.7908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0.1638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6.1051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1.8101</a:t>
                      </a: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13BF5-7012-47D8-BB49-7449011DC6CA}" type="slidenum">
              <a:rPr lang="fr-CA" smtClean="0"/>
              <a:pPr/>
              <a:t>69</a:t>
            </a:fld>
            <a:endParaRPr lang="fr-CA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A1.	Finite Projects of Equal Duration</a:t>
            </a:r>
            <a:endParaRPr lang="en-US"/>
          </a:p>
        </p:txBody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sz="2400"/>
              <a:t>AEW (A) = -2500(A/P,10%,5) - 900 + 1800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400"/>
              <a:t>			+ 200(A/F,10%,5) = </a:t>
            </a:r>
            <a:r>
              <a:rPr lang="en-GB" sz="2400" u="sng"/>
              <a:t>$273</a:t>
            </a:r>
          </a:p>
          <a:p>
            <a:pPr>
              <a:lnSpc>
                <a:spcPct val="90000"/>
              </a:lnSpc>
            </a:pPr>
            <a:r>
              <a:rPr lang="en-GB" sz="2400"/>
              <a:t>AEW (B) = -3500(A/P,10%,5) - 700 + 1900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400"/>
              <a:t>			+ 350(A/F,10%,5) = </a:t>
            </a:r>
            <a:r>
              <a:rPr lang="en-GB" sz="2400" u="sng"/>
              <a:t>$334</a:t>
            </a:r>
          </a:p>
          <a:p>
            <a:pPr>
              <a:lnSpc>
                <a:spcPct val="90000"/>
              </a:lnSpc>
            </a:pPr>
            <a:r>
              <a:rPr lang="en-GB" sz="2400"/>
              <a:t>AEW (C) = -5000(A/P,10%,5) - 1000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400"/>
              <a:t>			- 100(A/G,10%,5) – 100(A/F,10%,5)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400"/>
              <a:t>		+ (2100/(0.1-0.15)){1-(1.15/1.1)</a:t>
            </a:r>
            <a:r>
              <a:rPr lang="en-GB" sz="2400" baseline="30000"/>
              <a:t>5</a:t>
            </a:r>
            <a:r>
              <a:rPr lang="en-GB" sz="2400"/>
              <a:t>}(A/P,10%,5)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400"/>
              <a:t>			= </a:t>
            </a:r>
            <a:r>
              <a:rPr lang="en-GB" sz="2400" u="sng"/>
              <a:t>$258</a:t>
            </a:r>
            <a:r>
              <a:rPr lang="en-GB" sz="2400"/>
              <a:t> </a:t>
            </a:r>
            <a:endParaRPr lang="en-GB" sz="2400" u="sng"/>
          </a:p>
        </p:txBody>
      </p:sp>
      <p:graphicFrame>
        <p:nvGraphicFramePr>
          <p:cNvPr id="167940" name="Object 4"/>
          <p:cNvGraphicFramePr>
            <a:graphicFrameLocks noChangeAspect="1"/>
          </p:cNvGraphicFramePr>
          <p:nvPr/>
        </p:nvGraphicFramePr>
        <p:xfrm>
          <a:off x="4267200" y="4876800"/>
          <a:ext cx="4456113" cy="1708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985" name="Worksheet" r:id="rId3" imgW="3617928" imgH="1403497" progId="Excel.Sheet.8">
                  <p:embed/>
                </p:oleObj>
              </mc:Choice>
              <mc:Fallback>
                <p:oleObj name="Worksheet" r:id="rId3" imgW="3617928" imgH="1403497" progId="Excel.Shee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4876800"/>
                        <a:ext cx="4456113" cy="1708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76200" algn="ctr">
                            <a:solidFill>
                              <a:schemeClr val="tx1"/>
                            </a:solidFill>
                            <a:prstDash val="sysDot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7941" name="Group 5"/>
          <p:cNvGraphicFramePr>
            <a:graphicFrameLocks noGrp="1"/>
          </p:cNvGraphicFramePr>
          <p:nvPr/>
        </p:nvGraphicFramePr>
        <p:xfrm>
          <a:off x="0" y="4892675"/>
          <a:ext cx="4267200" cy="1965326"/>
        </p:xfrm>
        <a:graphic>
          <a:graphicData uri="http://schemas.openxmlformats.org/drawingml/2006/table">
            <a:tbl>
              <a:tblPr/>
              <a:tblGrid>
                <a:gridCol w="1066800"/>
                <a:gridCol w="1066800"/>
                <a:gridCol w="1066800"/>
                <a:gridCol w="1066800"/>
              </a:tblGrid>
              <a:tr h="257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PARAMETERS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3500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5000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AOC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700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1000+(G=100)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SV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350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-100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N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4254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AOR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1800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2100(15% GROWTH)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7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I%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70</a:t>
            </a:fld>
            <a:endParaRPr lang="fr-CA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EF7B6-FBBA-42F0-BFFD-1DBDC263FB6B}" type="slidenum">
              <a:rPr lang="fr-CA"/>
              <a:pPr/>
              <a:t>71</a:t>
            </a:fld>
            <a:endParaRPr lang="fr-CA"/>
          </a:p>
        </p:txBody>
      </p:sp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/>
              <a:t>Finite Projects of Equal Duration: Decision</a:t>
            </a:r>
            <a:endParaRPr lang="en-US" sz="3200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If projects A, B and C are independent (without capital rationing)</a:t>
            </a:r>
          </a:p>
          <a:p>
            <a:pPr lvl="1"/>
            <a:r>
              <a:rPr lang="en-GB"/>
              <a:t>select projects A, B, C</a:t>
            </a:r>
          </a:p>
          <a:p>
            <a:r>
              <a:rPr lang="en-GB"/>
              <a:t>If projects A, B and C are mutually exclusive</a:t>
            </a:r>
          </a:p>
          <a:p>
            <a:pPr lvl="1"/>
            <a:r>
              <a:rPr lang="en-GB"/>
              <a:t>select project B (largest AEW &gt; 0)</a:t>
            </a:r>
          </a:p>
          <a:p>
            <a:r>
              <a:rPr lang="en-GB"/>
              <a:t>Project selection must be the same under single sum and annual equivalent methods.</a:t>
            </a:r>
            <a:endParaRPr lang="en-US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A2.	Finite periods of analysis:</a:t>
            </a:r>
            <a:br>
              <a:rPr lang="en-GB"/>
            </a:br>
            <a:r>
              <a:rPr lang="en-GB"/>
              <a:t> finite projects of unequal duration</a:t>
            </a:r>
            <a:endParaRPr lang="en-US"/>
          </a:p>
        </p:txBody>
      </p:sp>
      <p:graphicFrame>
        <p:nvGraphicFramePr>
          <p:cNvPr id="161833" name="Group 41"/>
          <p:cNvGraphicFramePr>
            <a:graphicFrameLocks noGrp="1"/>
          </p:cNvGraphicFramePr>
          <p:nvPr/>
        </p:nvGraphicFramePr>
        <p:xfrm>
          <a:off x="1371600" y="1981200"/>
          <a:ext cx="6553200" cy="3505201"/>
        </p:xfrm>
        <a:graphic>
          <a:graphicData uri="http://schemas.openxmlformats.org/drawingml/2006/table">
            <a:tbl>
              <a:tblPr/>
              <a:tblGrid>
                <a:gridCol w="2184400"/>
                <a:gridCol w="2184400"/>
                <a:gridCol w="2184400"/>
              </a:tblGrid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PARAMETERS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26000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36000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AOC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11800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9900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4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SV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3000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N (years)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AOR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25000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18000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I%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1831" name="Line 39"/>
          <p:cNvSpPr>
            <a:spLocks noChangeShapeType="1"/>
          </p:cNvSpPr>
          <p:nvPr/>
        </p:nvSpPr>
        <p:spPr bwMode="auto">
          <a:xfrm>
            <a:off x="5029200" y="4191000"/>
            <a:ext cx="1447800" cy="0"/>
          </a:xfrm>
          <a:prstGeom prst="line">
            <a:avLst/>
          </a:prstGeom>
          <a:noFill/>
          <a:ln w="76200">
            <a:solidFill>
              <a:srgbClr val="FF0000"/>
            </a:solidFill>
            <a:prstDash val="sysDot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72</a:t>
            </a:fld>
            <a:endParaRPr lang="fr-CA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78413-DADD-447C-997F-265206FA9777}" type="slidenum">
              <a:rPr lang="fr-CA"/>
              <a:pPr/>
              <a:t>73</a:t>
            </a:fld>
            <a:endParaRPr lang="fr-CA"/>
          </a:p>
        </p:txBody>
      </p:sp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Co-termination</a:t>
            </a:r>
          </a:p>
        </p:txBody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A co-terminated period of analysis is NOT required when the annual equivalent method is applied to mutually exclusive projects.</a:t>
            </a:r>
          </a:p>
          <a:p>
            <a:r>
              <a:rPr lang="en-US"/>
              <a:t>The underlying assumption is that projects can always be repeated without changes to their original parameters i.e., P; SV; AOR …) OR that an identical project (with the same parameters) can be found. </a:t>
            </a: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4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C056E-B19F-4565-B259-CB74BE171FAD}" type="slidenum">
              <a:rPr lang="fr-CA"/>
              <a:pPr/>
              <a:t>74</a:t>
            </a:fld>
            <a:endParaRPr lang="fr-CA"/>
          </a:p>
        </p:txBody>
      </p:sp>
      <p:sp>
        <p:nvSpPr>
          <p:cNvPr id="169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A2.	Finite periods of analysis:</a:t>
            </a:r>
            <a:br>
              <a:rPr lang="en-GB"/>
            </a:br>
            <a:r>
              <a:rPr lang="en-GB"/>
              <a:t> finite projects of unequal duration</a:t>
            </a:r>
            <a:endParaRPr lang="en-US"/>
          </a:p>
        </p:txBody>
      </p:sp>
      <p:sp>
        <p:nvSpPr>
          <p:cNvPr id="169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AEW (A) 	= -26000(A/P,15%,6) - 11800 </a:t>
            </a:r>
          </a:p>
          <a:p>
            <a:pPr>
              <a:buFont typeface="Wingdings" pitchFamily="2" charset="2"/>
              <a:buNone/>
            </a:pPr>
            <a:r>
              <a:rPr lang="en-GB"/>
              <a:t>	+ 25000 + 2000(A/F,15%,6)</a:t>
            </a:r>
          </a:p>
          <a:p>
            <a:pPr>
              <a:buFont typeface="Wingdings" pitchFamily="2" charset="2"/>
              <a:buNone/>
            </a:pPr>
            <a:r>
              <a:rPr lang="en-GB"/>
              <a:t>	</a:t>
            </a:r>
            <a:r>
              <a:rPr lang="en-GB" b="1"/>
              <a:t>= $</a:t>
            </a:r>
            <a:r>
              <a:rPr lang="en-GB" b="1" u="sng"/>
              <a:t>6,558</a:t>
            </a:r>
            <a:endParaRPr lang="en-GB" b="1"/>
          </a:p>
          <a:p>
            <a:r>
              <a:rPr lang="en-GB"/>
              <a:t>AEW (B) 	= -36000(A/P,15%,10) -  9900 </a:t>
            </a:r>
          </a:p>
          <a:p>
            <a:pPr>
              <a:buFont typeface="Wingdings" pitchFamily="2" charset="2"/>
              <a:buNone/>
            </a:pPr>
            <a:r>
              <a:rPr lang="en-GB"/>
              <a:t>	+ 18000 + 3000(A/F,15%,10) </a:t>
            </a:r>
          </a:p>
          <a:p>
            <a:pPr>
              <a:buFont typeface="Wingdings" pitchFamily="2" charset="2"/>
              <a:buNone/>
            </a:pPr>
            <a:r>
              <a:rPr lang="en-GB"/>
              <a:t>	= </a:t>
            </a:r>
            <a:r>
              <a:rPr lang="en-GB" b="1"/>
              <a:t>$</a:t>
            </a:r>
            <a:r>
              <a:rPr lang="en-GB" b="1" u="sng"/>
              <a:t>1,075</a:t>
            </a:r>
          </a:p>
        </p:txBody>
      </p:sp>
      <p:graphicFrame>
        <p:nvGraphicFramePr>
          <p:cNvPr id="170022" name="Group 38"/>
          <p:cNvGraphicFramePr>
            <a:graphicFrameLocks noGrp="1"/>
          </p:cNvGraphicFramePr>
          <p:nvPr/>
        </p:nvGraphicFramePr>
        <p:xfrm>
          <a:off x="4419600" y="4343400"/>
          <a:ext cx="4343400" cy="1711010"/>
        </p:xfrm>
        <a:graphic>
          <a:graphicData uri="http://schemas.openxmlformats.org/drawingml/2006/table">
            <a:tbl>
              <a:tblPr/>
              <a:tblGrid>
                <a:gridCol w="1447800"/>
                <a:gridCol w="1447800"/>
                <a:gridCol w="1447800"/>
              </a:tblGrid>
              <a:tr h="239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PARAMETERS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2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PROJECT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26000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36000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AOC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11800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9900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1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SV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3000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N (years)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AOR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25000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18000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I%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1B0C1-A53D-4FC8-922B-51DDEE619C08}" type="slidenum">
              <a:rPr lang="fr-CA"/>
              <a:pPr/>
              <a:t>75</a:t>
            </a:fld>
            <a:endParaRPr lang="fr-CA"/>
          </a:p>
        </p:txBody>
      </p:sp>
      <p:sp>
        <p:nvSpPr>
          <p:cNvPr id="164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Decision</a:t>
            </a:r>
            <a:br>
              <a:rPr lang="en-GB"/>
            </a:br>
            <a:endParaRPr lang="en-US"/>
          </a:p>
        </p:txBody>
      </p:sp>
      <p:sp>
        <p:nvSpPr>
          <p:cNvPr id="164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If projects A and B are mutually exclusive, select project A (largest positive AEW)</a:t>
            </a:r>
          </a:p>
          <a:p>
            <a:r>
              <a:rPr lang="en-GB"/>
              <a:t>I projects A and B are independent, select both projects (in the absence of capital rationing)</a:t>
            </a:r>
          </a:p>
          <a:p>
            <a:r>
              <a:rPr lang="en-GB">
                <a:solidFill>
                  <a:schemeClr val="hlink"/>
                </a:solidFill>
              </a:rPr>
              <a:t>Note: Same decisions as with NPW &amp; NFW</a:t>
            </a:r>
            <a:endParaRPr lang="en-US">
              <a:solidFill>
                <a:schemeClr val="hlink"/>
              </a:solidFill>
            </a:endParaRPr>
          </a:p>
        </p:txBody>
      </p:sp>
      <p:pic>
        <p:nvPicPr>
          <p:cNvPr id="164868" name="Picture 4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5181600"/>
            <a:ext cx="24257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77813"/>
            <a:ext cx="8001000" cy="1143000"/>
          </a:xfrm>
        </p:spPr>
        <p:txBody>
          <a:bodyPr/>
          <a:lstStyle/>
          <a:p>
            <a:r>
              <a:rPr lang="en-GB"/>
              <a:t>B.	</a:t>
            </a:r>
            <a:r>
              <a:rPr lang="en-GB" sz="3200"/>
              <a:t>Infinite period of analysis: projects 	of 	finite (B1) &amp; infinite duration (B2)</a:t>
            </a:r>
            <a:endParaRPr lang="en-US" sz="3200"/>
          </a:p>
        </p:txBody>
      </p:sp>
      <p:graphicFrame>
        <p:nvGraphicFramePr>
          <p:cNvPr id="165925" name="Group 37"/>
          <p:cNvGraphicFramePr>
            <a:graphicFrameLocks noGrp="1"/>
          </p:cNvGraphicFramePr>
          <p:nvPr/>
        </p:nvGraphicFramePr>
        <p:xfrm>
          <a:off x="1066800" y="1981200"/>
          <a:ext cx="6858000" cy="3581401"/>
        </p:xfrm>
        <a:graphic>
          <a:graphicData uri="http://schemas.openxmlformats.org/drawingml/2006/table">
            <a:tbl>
              <a:tblPr/>
              <a:tblGrid>
                <a:gridCol w="2286000"/>
                <a:gridCol w="2286000"/>
                <a:gridCol w="2286000"/>
              </a:tblGrid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PARAMETERS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PIPELINE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TUNNEL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5,000,000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5,500,000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AOC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SV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n.a.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N (years)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infinity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AOR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not given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not given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i% (=MARR)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76</a:t>
            </a:fld>
            <a:endParaRPr lang="fr-CA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/>
              <a:t>(A/P,i%,∞)</a:t>
            </a:r>
          </a:p>
        </p:txBody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endParaRPr lang="en-US"/>
          </a:p>
          <a:p>
            <a:pPr>
              <a:buFont typeface="Wingdings" pitchFamily="2" charset="2"/>
              <a:buNone/>
            </a:pPr>
            <a:endParaRPr lang="en-US"/>
          </a:p>
          <a:p>
            <a:pPr algn="ctr">
              <a:buFont typeface="Wingdings" pitchFamily="2" charset="2"/>
              <a:buNone/>
            </a:pPr>
            <a:r>
              <a:rPr lang="en-US" b="1"/>
              <a:t>If (P/A,i%,∞) = 1/i</a:t>
            </a:r>
          </a:p>
          <a:p>
            <a:pPr algn="ctr">
              <a:buFont typeface="Wingdings" pitchFamily="2" charset="2"/>
              <a:buNone/>
            </a:pPr>
            <a:r>
              <a:rPr lang="en-US" b="1"/>
              <a:t>(A/P,i%,∞) = 1</a:t>
            </a:r>
            <a:r>
              <a:rPr lang="en-US" b="1">
                <a:latin typeface="Verdana" pitchFamily="34" charset="0"/>
              </a:rPr>
              <a:t>÷</a:t>
            </a:r>
            <a:r>
              <a:rPr lang="en-US" b="1"/>
              <a:t>(P/A,i%,∞)</a:t>
            </a:r>
          </a:p>
          <a:p>
            <a:pPr algn="ctr">
              <a:buFont typeface="Wingdings" pitchFamily="2" charset="2"/>
              <a:buNone/>
            </a:pPr>
            <a:r>
              <a:rPr lang="en-US" b="1"/>
              <a:t>= i</a:t>
            </a:r>
          </a:p>
          <a:p>
            <a:pPr algn="ctr">
              <a:buFont typeface="Wingdings" pitchFamily="2" charset="2"/>
              <a:buNone/>
            </a:pPr>
            <a:endParaRPr lang="fr-CA" b="1"/>
          </a:p>
        </p:txBody>
      </p:sp>
      <p:sp>
        <p:nvSpPr>
          <p:cNvPr id="262148" name="Rectangle 4"/>
          <p:cNvSpPr>
            <a:spLocks noChangeArrowheads="1"/>
          </p:cNvSpPr>
          <p:nvPr/>
        </p:nvSpPr>
        <p:spPr bwMode="auto">
          <a:xfrm>
            <a:off x="1600200" y="2133600"/>
            <a:ext cx="6781800" cy="2743200"/>
          </a:xfrm>
          <a:prstGeom prst="rect">
            <a:avLst/>
          </a:prstGeom>
          <a:noFill/>
          <a:ln w="76200" algn="ctr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77</a:t>
            </a:fld>
            <a:endParaRPr lang="fr-CA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/>
              <a:t>B.	Infinite period of analysis: projects of 	finite (B1) &amp; infinite duration (B2)</a:t>
            </a:r>
            <a:endParaRPr lang="en-US" sz="3200"/>
          </a:p>
        </p:txBody>
      </p:sp>
      <p:sp>
        <p:nvSpPr>
          <p:cNvPr id="171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GB" sz="2400"/>
              <a:t>	Assume that the pipeline and tunnel will generate the same water taxes (i.e., government revenues)</a:t>
            </a:r>
          </a:p>
          <a:p>
            <a:r>
              <a:rPr lang="en-GB" sz="2400"/>
              <a:t>AEW (Pipeline)</a:t>
            </a:r>
          </a:p>
          <a:p>
            <a:pPr>
              <a:buFont typeface="Wingdings" pitchFamily="2" charset="2"/>
              <a:buNone/>
            </a:pPr>
            <a:r>
              <a:rPr lang="en-GB" sz="2400"/>
              <a:t>	= 5,000,000(A/P,6%,50) + 10,000</a:t>
            </a:r>
          </a:p>
          <a:p>
            <a:pPr>
              <a:buFont typeface="Wingdings" pitchFamily="2" charset="2"/>
              <a:buNone/>
            </a:pPr>
            <a:r>
              <a:rPr lang="en-GB" sz="2400"/>
              <a:t>	= $</a:t>
            </a:r>
            <a:r>
              <a:rPr lang="en-GB" sz="2400" u="sng"/>
              <a:t>327,000/year</a:t>
            </a:r>
            <a:endParaRPr lang="en-GB" sz="2400"/>
          </a:p>
          <a:p>
            <a:r>
              <a:rPr lang="en-GB" sz="2400"/>
              <a:t>AEW (Tunnel)</a:t>
            </a:r>
          </a:p>
          <a:p>
            <a:pPr>
              <a:buFont typeface="Wingdings" pitchFamily="2" charset="2"/>
              <a:buNone/>
            </a:pPr>
            <a:r>
              <a:rPr lang="en-GB" sz="2400"/>
              <a:t>	= 5,500,000(0.06) + 15,000 = </a:t>
            </a:r>
            <a:r>
              <a:rPr lang="en-GB" sz="2400" u="sng"/>
              <a:t>$345,000/year</a:t>
            </a:r>
          </a:p>
          <a:p>
            <a:pPr>
              <a:buFont typeface="Wingdings" pitchFamily="2" charset="2"/>
              <a:buNone/>
            </a:pPr>
            <a:r>
              <a:rPr lang="en-GB" sz="2400"/>
              <a:t>	</a:t>
            </a:r>
            <a:r>
              <a:rPr lang="en-GB" sz="2400" b="1" u="sng"/>
              <a:t>Decision</a:t>
            </a:r>
          </a:p>
          <a:p>
            <a:pPr lvl="1"/>
            <a:r>
              <a:rPr lang="en-GB" sz="2200" b="1"/>
              <a:t>Select the pipeline.</a:t>
            </a:r>
            <a:endParaRPr lang="en-US" sz="2200" b="1"/>
          </a:p>
        </p:txBody>
      </p:sp>
      <p:graphicFrame>
        <p:nvGraphicFramePr>
          <p:cNvPr id="171012" name="Group 4"/>
          <p:cNvGraphicFramePr>
            <a:graphicFrameLocks noGrp="1"/>
          </p:cNvGraphicFramePr>
          <p:nvPr/>
        </p:nvGraphicFramePr>
        <p:xfrm>
          <a:off x="4419600" y="4876800"/>
          <a:ext cx="4572000" cy="1752603"/>
        </p:xfrm>
        <a:graphic>
          <a:graphicData uri="http://schemas.openxmlformats.org/drawingml/2006/table">
            <a:tbl>
              <a:tblPr/>
              <a:tblGrid>
                <a:gridCol w="1524000"/>
                <a:gridCol w="1524000"/>
                <a:gridCol w="1524000"/>
              </a:tblGrid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PARAMETERS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PIPELINE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TUNNEL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P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5,000,000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5,500,000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AOC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15,000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SV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n.a.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N (years)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infinity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2524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AOR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not given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not given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i% (=MARR)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 New" pitchFamily="49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78</a:t>
            </a:fld>
            <a:endParaRPr lang="fr-CA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Review Problem 1: Effective Interest Rate</a:t>
            </a:r>
            <a:endParaRPr lang="fr-CA" sz="3200"/>
          </a:p>
        </p:txBody>
      </p:sp>
      <p:sp>
        <p:nvSpPr>
          <p:cNvPr id="2723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en-US" sz="2400"/>
              <a:t>Two options were advertised for the purchase of a car:	</a:t>
            </a:r>
          </a:p>
          <a:p>
            <a:pPr marL="952500" lvl="1" indent="-495300">
              <a:lnSpc>
                <a:spcPct val="90000"/>
              </a:lnSpc>
              <a:buSzTx/>
              <a:buFont typeface="Wingdings" pitchFamily="2" charset="2"/>
              <a:buAutoNum type="arabicPeriod"/>
            </a:pPr>
            <a:r>
              <a:rPr lang="en-US" sz="2200"/>
              <a:t>Cash: $3,575 or</a:t>
            </a:r>
          </a:p>
          <a:p>
            <a:pPr marL="952500" lvl="1" indent="-495300">
              <a:lnSpc>
                <a:spcPct val="90000"/>
              </a:lnSpc>
              <a:buSzTx/>
              <a:buFont typeface="Wingdings" pitchFamily="2" charset="2"/>
              <a:buAutoNum type="arabicPeriod"/>
            </a:pPr>
            <a:r>
              <a:rPr lang="en-US" sz="2200"/>
              <a:t>Financing: $375 down with 45 monthly payments = $93.41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en-US" sz="2400"/>
              <a:t>What is the effective rate of interest charged by the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en-US" sz="2400"/>
              <a:t>car dealer?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en-US" sz="2400"/>
              <a:t>	From A = P(A/P,i%,N),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en-US" sz="2400"/>
              <a:t>93.41 = (3,575 - 375)(A/P,i%,N) or 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en-US" sz="2400"/>
              <a:t>(A/P,i%,45) = 93.41/3200 = 0.0291906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en-US" sz="2400"/>
              <a:t>	</a:t>
            </a:r>
            <a:endParaRPr lang="fr-CA" sz="240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79</a:t>
            </a:fld>
            <a:endParaRPr lang="fr-CA"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Review Problem 1: Effective Interest Rate</a:t>
            </a:r>
            <a:endParaRPr lang="fr-CA" sz="3200"/>
          </a:p>
        </p:txBody>
      </p:sp>
      <p:sp>
        <p:nvSpPr>
          <p:cNvPr id="277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400" u="sng"/>
              <a:t>From financial tables</a:t>
            </a:r>
            <a:r>
              <a:rPr lang="en-US" sz="2400"/>
              <a:t>:</a:t>
            </a:r>
          </a:p>
          <a:p>
            <a:pPr>
              <a:lnSpc>
                <a:spcPct val="90000"/>
              </a:lnSpc>
            </a:pPr>
            <a:r>
              <a:rPr lang="en-US" sz="2400"/>
              <a:t>(A/P,</a:t>
            </a:r>
            <a:r>
              <a:rPr lang="en-US" sz="2400" u="sng"/>
              <a:t>1.5%</a:t>
            </a:r>
            <a:r>
              <a:rPr lang="en-US" sz="2400"/>
              <a:t>,45) = 0.03072 and</a:t>
            </a:r>
          </a:p>
          <a:p>
            <a:pPr>
              <a:lnSpc>
                <a:spcPct val="90000"/>
              </a:lnSpc>
            </a:pPr>
            <a:r>
              <a:rPr lang="en-US" sz="2400"/>
              <a:t>(A/P,</a:t>
            </a:r>
            <a:r>
              <a:rPr lang="en-US" sz="2400" u="sng"/>
              <a:t>1%</a:t>
            </a:r>
            <a:r>
              <a:rPr lang="en-US" sz="2400"/>
              <a:t>,45) = 0.02771</a:t>
            </a:r>
          </a:p>
          <a:p>
            <a:pPr>
              <a:lnSpc>
                <a:spcPct val="90000"/>
              </a:lnSpc>
            </a:pPr>
            <a:r>
              <a:rPr lang="en-US" sz="2400"/>
              <a:t>By interpolation: (A/P,i%,45)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400"/>
              <a:t>= 1% + {[0.0291906-0.02771]/[0.03072-0.02771]}0.5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400"/>
              <a:t>= 1% + 0.245947 = 1.245947%</a:t>
            </a:r>
          </a:p>
          <a:p>
            <a:pPr>
              <a:lnSpc>
                <a:spcPct val="90000"/>
              </a:lnSpc>
            </a:pPr>
            <a:r>
              <a:rPr lang="en-US" sz="2400"/>
              <a:t>Therefore, the effective interest rate is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400"/>
              <a:t>	[1+0.01245947]</a:t>
            </a:r>
            <a:r>
              <a:rPr lang="en-US" sz="2400" baseline="30000"/>
              <a:t>12</a:t>
            </a:r>
            <a:r>
              <a:rPr lang="en-US" sz="2400"/>
              <a:t> - 1 = 16.02% compounded annually.</a:t>
            </a:r>
            <a:endParaRPr lang="fr-CA" sz="2400"/>
          </a:p>
          <a:p>
            <a:pPr>
              <a:lnSpc>
                <a:spcPct val="90000"/>
              </a:lnSpc>
            </a:pPr>
            <a:endParaRPr lang="fr-CA" sz="240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80</a:t>
            </a:fld>
            <a:endParaRPr lang="fr-CA"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Review Problem 2: Effective Interest Rate</a:t>
            </a:r>
            <a:endParaRPr lang="fr-CA" sz="3200"/>
          </a:p>
        </p:txBody>
      </p:sp>
      <p:sp>
        <p:nvSpPr>
          <p:cNvPr id="273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/>
              <a:t>An investor purchased property worth $75,000 </a:t>
            </a:r>
          </a:p>
          <a:p>
            <a:r>
              <a:rPr lang="en-US"/>
              <a:t>he made a $20,000 cash down-payment</a:t>
            </a:r>
          </a:p>
          <a:p>
            <a:r>
              <a:rPr lang="en-US"/>
              <a:t>He borrowed $55,000 at 12% compounded monthly and made monthly payments of $650.</a:t>
            </a:r>
          </a:p>
          <a:p>
            <a:pPr>
              <a:buFont typeface="Wingdings" pitchFamily="2" charset="2"/>
              <a:buNone/>
            </a:pPr>
            <a:r>
              <a:rPr lang="en-US"/>
              <a:t>a)	What is the effective annual interest rate?</a:t>
            </a:r>
            <a:endParaRPr lang="en-US" b="1"/>
          </a:p>
          <a:p>
            <a:pPr>
              <a:buFont typeface="Wingdings" pitchFamily="2" charset="2"/>
              <a:buNone/>
            </a:pPr>
            <a:r>
              <a:rPr lang="en-US" b="1"/>
              <a:t>	Effective rate = [1 +(r/m)]</a:t>
            </a:r>
            <a:r>
              <a:rPr lang="en-US" b="1" baseline="30000"/>
              <a:t>m</a:t>
            </a:r>
            <a:r>
              <a:rPr lang="en-US" b="1"/>
              <a:t> - 1 </a:t>
            </a:r>
          </a:p>
          <a:p>
            <a:pPr>
              <a:buFont typeface="Wingdings" pitchFamily="2" charset="2"/>
              <a:buNone/>
            </a:pPr>
            <a:r>
              <a:rPr lang="en-US" b="1"/>
              <a:t>	= [1+0.01]</a:t>
            </a:r>
            <a:r>
              <a:rPr lang="en-US" b="1" baseline="30000"/>
              <a:t>12</a:t>
            </a:r>
            <a:r>
              <a:rPr lang="en-US" b="1"/>
              <a:t> - 1 = 0.127 or 12.7%</a:t>
            </a:r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81</a:t>
            </a:fld>
            <a:endParaRPr lang="fr-CA"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Review Problem 2: Effective Interest Rate (cont’d)</a:t>
            </a:r>
            <a:endParaRPr lang="fr-CA" sz="3200"/>
          </a:p>
        </p:txBody>
      </p:sp>
      <p:sp>
        <p:nvSpPr>
          <p:cNvPr id="2744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/>
              <a:t>b) How long will it take to pay off the loan?</a:t>
            </a:r>
            <a:endParaRPr lang="en-US" b="1"/>
          </a:p>
          <a:p>
            <a:pPr>
              <a:buFont typeface="Wingdings" pitchFamily="2" charset="2"/>
              <a:buNone/>
            </a:pPr>
            <a:r>
              <a:rPr lang="en-US" b="1"/>
              <a:t>	From P = A(P/A,i%,N), </a:t>
            </a:r>
          </a:p>
          <a:p>
            <a:pPr>
              <a:buFont typeface="Wingdings" pitchFamily="2" charset="2"/>
              <a:buNone/>
            </a:pPr>
            <a:r>
              <a:rPr lang="en-US" b="1"/>
              <a:t>	55000 = 650(P/A,1%,N)</a:t>
            </a:r>
          </a:p>
          <a:p>
            <a:pPr>
              <a:buFont typeface="Wingdings" pitchFamily="2" charset="2"/>
              <a:buNone/>
            </a:pPr>
            <a:r>
              <a:rPr lang="en-US" b="1"/>
              <a:t>	[55000/650] = (P/A,1%,N) = 84.615</a:t>
            </a:r>
          </a:p>
          <a:p>
            <a:pPr>
              <a:buFont typeface="Wingdings" pitchFamily="2" charset="2"/>
              <a:buNone/>
            </a:pPr>
            <a:r>
              <a:rPr lang="en-US" b="1"/>
              <a:t>	where </a:t>
            </a:r>
            <a:r>
              <a:rPr lang="en-US" b="1" u="sng"/>
              <a:t>N = 190.4 months</a:t>
            </a:r>
            <a:r>
              <a:rPr lang="en-US"/>
              <a:t> </a:t>
            </a:r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82</a:t>
            </a:fld>
            <a:endParaRPr lang="fr-CA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Review Problem 2: Effective Interest Rate (cont’d)</a:t>
            </a:r>
            <a:endParaRPr lang="fr-CA" sz="3200"/>
          </a:p>
        </p:txBody>
      </p:sp>
      <p:sp>
        <p:nvSpPr>
          <p:cNvPr id="308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533400" indent="-533400">
              <a:buFont typeface="Wingdings" pitchFamily="2" charset="2"/>
              <a:buAutoNum type="alphaLcParenR" startAt="3"/>
            </a:pPr>
            <a:r>
              <a:rPr lang="en-US"/>
              <a:t>What would be the total interest expense ($) if  the borrower opted for the full 190.4 months to repay the loan?</a:t>
            </a:r>
          </a:p>
          <a:p>
            <a:pPr marL="533400" indent="-533400">
              <a:buFont typeface="Wingdings" pitchFamily="2" charset="2"/>
              <a:buNone/>
            </a:pPr>
            <a:r>
              <a:rPr lang="en-US"/>
              <a:t>	</a:t>
            </a:r>
            <a:r>
              <a:rPr lang="en-US" b="1"/>
              <a:t>Total interest expense</a:t>
            </a:r>
            <a:r>
              <a:rPr lang="en-US"/>
              <a:t> </a:t>
            </a:r>
          </a:p>
          <a:p>
            <a:pPr marL="533400" indent="-533400">
              <a:buFont typeface="Wingdings" pitchFamily="2" charset="2"/>
              <a:buNone/>
            </a:pPr>
            <a:r>
              <a:rPr lang="en-US"/>
              <a:t>	= 190.4(650) - 55 000</a:t>
            </a:r>
          </a:p>
          <a:p>
            <a:pPr marL="533400" indent="-533400">
              <a:buFont typeface="Wingdings" pitchFamily="2" charset="2"/>
              <a:buNone/>
            </a:pPr>
            <a:r>
              <a:rPr lang="en-US"/>
              <a:t>	= $68 760</a:t>
            </a:r>
          </a:p>
          <a:p>
            <a:pPr marL="533400" indent="-533400">
              <a:buFont typeface="Wingdings" pitchFamily="2" charset="2"/>
              <a:buAutoNum type="alphaLcParenR" startAt="3"/>
            </a:pPr>
            <a:endParaRPr lang="fr-CA"/>
          </a:p>
          <a:p>
            <a:pPr marL="533400" indent="-533400"/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83</a:t>
            </a:fld>
            <a:endParaRPr lang="fr-CA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Review Problem 2: Effective Interest Rate (cont’d)</a:t>
            </a:r>
            <a:endParaRPr lang="fr-CA" sz="3200"/>
          </a:p>
        </p:txBody>
      </p:sp>
      <p:sp>
        <p:nvSpPr>
          <p:cNvPr id="275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400"/>
              <a:t>d) How much would the borrower have to pay to clear the outstanding mortgage immediately after making the 48</a:t>
            </a:r>
            <a:r>
              <a:rPr lang="en-US" sz="2400" baseline="30000"/>
              <a:t>th</a:t>
            </a:r>
            <a:r>
              <a:rPr lang="en-US" sz="2400"/>
              <a:t> payment of $650?</a:t>
            </a:r>
          </a:p>
          <a:p>
            <a:pPr lvl="1">
              <a:buFontTx/>
              <a:buNone/>
            </a:pPr>
            <a:r>
              <a:rPr lang="en-US" sz="2200"/>
              <a:t>There would be (190.4 - 48) = 142.4 monthly payments</a:t>
            </a:r>
          </a:p>
          <a:p>
            <a:pPr lvl="1">
              <a:buFontTx/>
              <a:buNone/>
            </a:pPr>
            <a:r>
              <a:rPr lang="en-US" sz="2200"/>
              <a:t>of $650 outstanding after the 48</a:t>
            </a:r>
            <a:r>
              <a:rPr lang="en-US" sz="2200" baseline="30000"/>
              <a:t>th </a:t>
            </a:r>
            <a:r>
              <a:rPr lang="en-US" sz="2200"/>
              <a:t>payment. </a:t>
            </a:r>
          </a:p>
          <a:p>
            <a:pPr lvl="1">
              <a:buFontTx/>
              <a:buNone/>
            </a:pPr>
            <a:r>
              <a:rPr lang="en-US" sz="2200"/>
              <a:t>The PW of the remaining payments (immediately after</a:t>
            </a:r>
          </a:p>
          <a:p>
            <a:pPr lvl="1">
              <a:buFontTx/>
              <a:buNone/>
            </a:pPr>
            <a:r>
              <a:rPr lang="en-US" sz="2200"/>
              <a:t>the 48</a:t>
            </a:r>
            <a:r>
              <a:rPr lang="en-US" sz="2200" baseline="30000"/>
              <a:t>th</a:t>
            </a:r>
            <a:r>
              <a:rPr lang="en-US" sz="2200"/>
              <a:t> payment) would be </a:t>
            </a:r>
          </a:p>
          <a:p>
            <a:pPr>
              <a:buFont typeface="Wingdings" pitchFamily="2" charset="2"/>
              <a:buNone/>
            </a:pPr>
            <a:r>
              <a:rPr lang="en-US" sz="2400"/>
              <a:t>	 650(P/A, 1%,142.4) = 650(75.7542) = $49,240.</a:t>
            </a:r>
          </a:p>
          <a:p>
            <a:pPr>
              <a:buFont typeface="Wingdings" pitchFamily="2" charset="2"/>
              <a:buNone/>
            </a:pPr>
            <a:r>
              <a:rPr lang="en-US" sz="2400" b="1"/>
              <a:t>	A payment of $49,240 is required to pay off the outstanding (i.e., leftover or unpaid) loan.</a:t>
            </a:r>
          </a:p>
          <a:p>
            <a:pPr>
              <a:buFont typeface="Wingdings" pitchFamily="2" charset="2"/>
              <a:buNone/>
            </a:pPr>
            <a:endParaRPr lang="en-US" sz="2400"/>
          </a:p>
          <a:p>
            <a:pPr>
              <a:buFont typeface="Wingdings" pitchFamily="2" charset="2"/>
              <a:buNone/>
            </a:pPr>
            <a:endParaRPr lang="fr-CA" sz="2400"/>
          </a:p>
          <a:p>
            <a:pPr>
              <a:buFont typeface="Wingdings" pitchFamily="2" charset="2"/>
              <a:buNone/>
            </a:pPr>
            <a:endParaRPr lang="fr-CA" sz="240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84</a:t>
            </a:fld>
            <a:endParaRPr lang="fr-CA"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/>
              <a:t>Recall the options for a subscription to a scientific journal</a:t>
            </a:r>
          </a:p>
        </p:txBody>
      </p:sp>
      <p:sp>
        <p:nvSpPr>
          <p:cNvPr id="2539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CA" b="1"/>
              <a:t>Subscription options:</a:t>
            </a:r>
          </a:p>
          <a:p>
            <a:pPr lvl="1">
              <a:lnSpc>
                <a:spcPct val="90000"/>
              </a:lnSpc>
            </a:pPr>
            <a:r>
              <a:rPr lang="en-CA"/>
              <a:t>One year: $100</a:t>
            </a:r>
          </a:p>
          <a:p>
            <a:pPr lvl="1">
              <a:lnSpc>
                <a:spcPct val="90000"/>
              </a:lnSpc>
            </a:pPr>
            <a:r>
              <a:rPr lang="en-CA"/>
              <a:t>Two years: $180</a:t>
            </a:r>
          </a:p>
          <a:p>
            <a:pPr lvl="1">
              <a:lnSpc>
                <a:spcPct val="90000"/>
              </a:lnSpc>
            </a:pPr>
            <a:r>
              <a:rPr lang="en-CA"/>
              <a:t>Four years: $340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CA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CA"/>
              <a:t>Which option is best if ….</a:t>
            </a:r>
          </a:p>
          <a:p>
            <a:pPr>
              <a:lnSpc>
                <a:spcPct val="90000"/>
              </a:lnSpc>
            </a:pPr>
            <a:r>
              <a:rPr lang="en-CA"/>
              <a:t>Money earns 10%</a:t>
            </a:r>
          </a:p>
          <a:p>
            <a:pPr>
              <a:lnSpc>
                <a:spcPct val="90000"/>
              </a:lnSpc>
            </a:pPr>
            <a:r>
              <a:rPr lang="en-CA"/>
              <a:t>The subscriber is expected to live another 70 years (at least).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85</a:t>
            </a:fld>
            <a:endParaRPr lang="fr-CA"/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sz="3200"/>
              <a:t>Revisiting the subscription to an engineering periodical</a:t>
            </a:r>
          </a:p>
        </p:txBody>
      </p:sp>
      <p:sp>
        <p:nvSpPr>
          <p:cNvPr id="2549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CA" sz="2400" b="1" u="sng"/>
              <a:t>PW approach </a:t>
            </a:r>
            <a:r>
              <a:rPr lang="en-US" sz="2400" b="1" u="sng">
                <a:sym typeface="Wingdings" pitchFamily="2" charset="2"/>
              </a:rPr>
              <a:t>f</a:t>
            </a:r>
            <a:r>
              <a:rPr lang="en-CA" sz="2400" b="1" u="sng"/>
              <a:t>our-year period of analysis</a:t>
            </a:r>
          </a:p>
          <a:p>
            <a:pPr>
              <a:buFont typeface="Wingdings" pitchFamily="2" charset="2"/>
              <a:buNone/>
            </a:pPr>
            <a:r>
              <a:rPr lang="en-US" sz="2400" b="1" u="sng"/>
              <a:t>Option 1</a:t>
            </a:r>
          </a:p>
          <a:p>
            <a:pPr>
              <a:buFont typeface="Wingdings" pitchFamily="2" charset="2"/>
              <a:buNone/>
            </a:pPr>
            <a:r>
              <a:rPr lang="en-US" sz="2400" b="1"/>
              <a:t>PW(4@one-year subscriptions) </a:t>
            </a:r>
          </a:p>
          <a:p>
            <a:pPr>
              <a:buFont typeface="Wingdings" pitchFamily="2" charset="2"/>
              <a:buNone/>
            </a:pPr>
            <a:r>
              <a:rPr lang="en-US" sz="2400" b="1"/>
              <a:t>= 100 (now) + 100(P/A,10%,3) = $349</a:t>
            </a:r>
          </a:p>
          <a:p>
            <a:pPr>
              <a:buFont typeface="Wingdings" pitchFamily="2" charset="2"/>
              <a:buNone/>
            </a:pPr>
            <a:r>
              <a:rPr lang="en-US" sz="2400" b="1" u="sng"/>
              <a:t>Option 2</a:t>
            </a:r>
          </a:p>
          <a:p>
            <a:pPr>
              <a:buFont typeface="Wingdings" pitchFamily="2" charset="2"/>
              <a:buNone/>
            </a:pPr>
            <a:r>
              <a:rPr lang="en-US" sz="2400" b="1"/>
              <a:t>PW(2@two-year subscriptions) </a:t>
            </a:r>
          </a:p>
          <a:p>
            <a:pPr>
              <a:buFont typeface="Wingdings" pitchFamily="2" charset="2"/>
              <a:buNone/>
            </a:pPr>
            <a:r>
              <a:rPr lang="en-US" sz="2400" b="1"/>
              <a:t>= 200+200(P/F,10%,2) = $365.29</a:t>
            </a:r>
          </a:p>
          <a:p>
            <a:pPr>
              <a:buFont typeface="Wingdings" pitchFamily="2" charset="2"/>
              <a:buNone/>
            </a:pPr>
            <a:r>
              <a:rPr lang="en-US" sz="2400" b="1" u="sng"/>
              <a:t>Option 3</a:t>
            </a:r>
          </a:p>
          <a:p>
            <a:pPr>
              <a:buFont typeface="Wingdings" pitchFamily="2" charset="2"/>
              <a:buNone/>
            </a:pPr>
            <a:r>
              <a:rPr lang="en-US" sz="2400" b="1"/>
              <a:t>PW(1@four-year subscription) = $340</a:t>
            </a:r>
          </a:p>
          <a:p>
            <a:pPr algn="ctr">
              <a:buFont typeface="Wingdings" pitchFamily="2" charset="2"/>
              <a:buNone/>
            </a:pPr>
            <a:r>
              <a:rPr lang="en-US" sz="2400" b="1"/>
              <a:t>DECISION: SELECT OPTION 3 (least costly)</a:t>
            </a:r>
            <a:endParaRPr lang="en-CA" sz="2400" b="1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86</a:t>
            </a:fld>
            <a:endParaRPr lang="fr-CA"/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Review Problem: Which power line option is better?</a:t>
            </a:r>
          </a:p>
        </p:txBody>
      </p:sp>
      <p:graphicFrame>
        <p:nvGraphicFramePr>
          <p:cNvPr id="310339" name="Group 67"/>
          <p:cNvGraphicFramePr>
            <a:graphicFrameLocks noGrp="1"/>
          </p:cNvGraphicFramePr>
          <p:nvPr/>
        </p:nvGraphicFramePr>
        <p:xfrm>
          <a:off x="1066800" y="1828800"/>
          <a:ext cx="7010400" cy="4675632"/>
        </p:xfrm>
        <a:graphic>
          <a:graphicData uri="http://schemas.openxmlformats.org/drawingml/2006/table">
            <a:tbl>
              <a:tblPr/>
              <a:tblGrid>
                <a:gridCol w="2336800"/>
                <a:gridCol w="2336800"/>
                <a:gridCol w="2336800"/>
              </a:tblGrid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Power Line Details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4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Around the lake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4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Under the lake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Length (km)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First cost per km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Maintenance per km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Use life (yrs)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Salvage value per km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$3,000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Yearly power loss per km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Annual property taxes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2% of first cost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2% of first cost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87</a:t>
            </a:fld>
            <a:endParaRPr lang="fr-CA"/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Review Problem: Which power line option is better?</a:t>
            </a:r>
            <a:r>
              <a:rPr lang="fr-CA" sz="3200"/>
              <a:t> </a:t>
            </a:r>
          </a:p>
        </p:txBody>
      </p:sp>
      <p:sp>
        <p:nvSpPr>
          <p:cNvPr id="309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CA" b="1" u="sng"/>
              <a:t>Power line around the lake</a:t>
            </a:r>
          </a:p>
          <a:p>
            <a:pPr>
              <a:buFontTx/>
              <a:buChar char="•"/>
            </a:pPr>
            <a:r>
              <a:rPr lang="en-CA"/>
              <a:t>AEW = 15(5000)(A/P,10%,15) + 15(200)</a:t>
            </a:r>
          </a:p>
          <a:p>
            <a:pPr>
              <a:buFontTx/>
              <a:buNone/>
            </a:pPr>
            <a:r>
              <a:rPr lang="en-CA"/>
              <a:t>	+15(3000)(A/F,10%,15) + 15(500) + 2%(15)(5000)</a:t>
            </a:r>
          </a:p>
          <a:p>
            <a:pPr algn="ctr">
              <a:buFontTx/>
              <a:buNone/>
            </a:pPr>
            <a:r>
              <a:rPr lang="en-CA" b="1" u="sng"/>
              <a:t>OR</a:t>
            </a:r>
          </a:p>
          <a:p>
            <a:pPr algn="ctr">
              <a:buFontTx/>
              <a:buNone/>
            </a:pPr>
            <a:endParaRPr lang="en-CA" b="1" u="sng"/>
          </a:p>
          <a:p>
            <a:pPr>
              <a:buFontTx/>
              <a:buChar char="•"/>
            </a:pPr>
            <a:r>
              <a:rPr lang="en-CA"/>
              <a:t>AEW = 5000(A/P,10%,15) + 200</a:t>
            </a:r>
          </a:p>
          <a:p>
            <a:pPr>
              <a:buFontTx/>
              <a:buNone/>
            </a:pPr>
            <a:r>
              <a:rPr lang="en-CA"/>
              <a:t>	+ 3000(A/F,10%,15) + 500 + 2%(5000)</a:t>
            </a:r>
          </a:p>
          <a:p>
            <a:pPr>
              <a:buFontTx/>
              <a:buNone/>
            </a:pPr>
            <a:endParaRPr lang="en-CA"/>
          </a:p>
          <a:p>
            <a:pPr>
              <a:buFontTx/>
              <a:buNone/>
            </a:pPr>
            <a:endParaRPr lang="en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88</a:t>
            </a:fld>
            <a:endParaRPr lang="fr-CA"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Review Problem: Which power line option is better?</a:t>
            </a:r>
            <a:r>
              <a:rPr lang="fr-CA" sz="3200"/>
              <a:t> </a:t>
            </a:r>
          </a:p>
        </p:txBody>
      </p:sp>
      <p:sp>
        <p:nvSpPr>
          <p:cNvPr id="3123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CA" b="1" u="sng"/>
              <a:t>Power line under the lake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CA"/>
              <a:t>AEW = 5(25000)(A/P,10%,15) + 5(400)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CA"/>
              <a:t>	+ 5(5000)(A/F,10%,15) + 5(500)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CA"/>
              <a:t>	+ 2%(5)(25000)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n-CA" b="1" u="sng"/>
              <a:t>OR</a:t>
            </a:r>
          </a:p>
          <a:p>
            <a:pPr>
              <a:lnSpc>
                <a:spcPct val="90000"/>
              </a:lnSpc>
              <a:buFontTx/>
              <a:buChar char="•"/>
            </a:pPr>
            <a:r>
              <a:rPr lang="en-CA"/>
              <a:t>AEW = 25000(A/P,10%,15) + 400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CA"/>
              <a:t>	+ 5000(A/F,10%,15) + 500 + 2%(25000)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CA" b="1" u="sng"/>
              <a:t>Decision</a:t>
            </a:r>
            <a:r>
              <a:rPr lang="en-CA" b="1"/>
              <a:t>: 	Select the alternative with the 			lower annual cost.</a:t>
            </a:r>
          </a:p>
          <a:p>
            <a:pPr>
              <a:lnSpc>
                <a:spcPct val="90000"/>
              </a:lnSpc>
              <a:buFontTx/>
              <a:buNone/>
            </a:pPr>
            <a:endParaRPr lang="en-CA" b="1"/>
          </a:p>
          <a:p>
            <a:pPr>
              <a:lnSpc>
                <a:spcPct val="90000"/>
              </a:lnSpc>
              <a:buFontTx/>
              <a:buNone/>
            </a:pPr>
            <a:endParaRPr lang="en-CA"/>
          </a:p>
          <a:p>
            <a:pPr>
              <a:lnSpc>
                <a:spcPct val="90000"/>
              </a:lnSpc>
              <a:buFontTx/>
              <a:buNone/>
            </a:pPr>
            <a:endParaRPr lang="fr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89</a:t>
            </a:fld>
            <a:endParaRPr lang="fr-CA"/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9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52600" y="2362200"/>
            <a:ext cx="6629400" cy="2209800"/>
          </a:xfrm>
          <a:solidFill>
            <a:srgbClr val="FFFF00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sz="3200"/>
              <a:t>Payback Methods</a:t>
            </a:r>
            <a:r>
              <a:rPr lang="en-US" sz="4000"/>
              <a:t/>
            </a:r>
            <a:br>
              <a:rPr lang="en-US" sz="4000"/>
            </a:br>
            <a:r>
              <a:rPr lang="en-US" sz="2400"/>
              <a:t>(Simple and Discounted)</a:t>
            </a: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D0814-BC97-4E09-A17B-7450C6C66161}" type="slidenum">
              <a:rPr lang="fr-CA"/>
              <a:pPr/>
              <a:t>91</a:t>
            </a:fld>
            <a:endParaRPr lang="fr-CA"/>
          </a:p>
        </p:txBody>
      </p:sp>
      <p:sp>
        <p:nvSpPr>
          <p:cNvPr id="340994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609600"/>
            <a:ext cx="7924800" cy="1143000"/>
          </a:xfrm>
        </p:spPr>
        <p:txBody>
          <a:bodyPr/>
          <a:lstStyle/>
          <a:p>
            <a:r>
              <a:rPr lang="en-GB">
                <a:cs typeface="Times New Roman" pitchFamily="18" charset="0"/>
              </a:rPr>
              <a:t>Lecture Objectives</a:t>
            </a:r>
            <a:r>
              <a:rPr lang="en-US"/>
              <a:t> </a:t>
            </a:r>
          </a:p>
        </p:txBody>
      </p:sp>
      <p:sp>
        <p:nvSpPr>
          <p:cNvPr id="340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981200"/>
            <a:ext cx="6650038" cy="4079875"/>
          </a:xfrm>
        </p:spPr>
        <p:txBody>
          <a:bodyPr/>
          <a:lstStyle/>
          <a:p>
            <a:pPr marL="533400" indent="-533400">
              <a:buFont typeface="Wingdings" pitchFamily="2" charset="2"/>
              <a:buNone/>
            </a:pPr>
            <a:r>
              <a:rPr lang="en-GB">
                <a:cs typeface="Times New Roman" pitchFamily="18" charset="0"/>
              </a:rPr>
              <a:t>1. Payback Method - Project Evaluation Measure </a:t>
            </a:r>
          </a:p>
          <a:p>
            <a:pPr marL="914400" lvl="1" indent="-457200"/>
            <a:r>
              <a:rPr lang="en-GB" sz="3000">
                <a:cs typeface="Times New Roman" pitchFamily="18" charset="0"/>
              </a:rPr>
              <a:t>Simple </a:t>
            </a:r>
          </a:p>
          <a:p>
            <a:pPr marL="914400" lvl="1" indent="-457200"/>
            <a:r>
              <a:rPr lang="en-GB" sz="3000">
                <a:cs typeface="Times New Roman" pitchFamily="18" charset="0"/>
              </a:rPr>
              <a:t>Discounted</a:t>
            </a:r>
          </a:p>
          <a:p>
            <a:pPr marL="533400" indent="-533400">
              <a:buFont typeface="Wingdings" pitchFamily="2" charset="2"/>
              <a:buNone/>
            </a:pPr>
            <a:r>
              <a:rPr lang="en-GB">
                <a:cs typeface="Times New Roman" pitchFamily="18" charset="0"/>
              </a:rPr>
              <a:t>2.	Comparison with other summary measures (e.g., PW, FW, AEW..)</a:t>
            </a:r>
          </a:p>
          <a:p>
            <a:pPr marL="533400" indent="-533400">
              <a:buFont typeface="Wingdings" pitchFamily="2" charset="2"/>
              <a:buNone/>
            </a:pPr>
            <a:r>
              <a:rPr lang="en-GB">
                <a:cs typeface="Times New Roman" pitchFamily="18" charset="0"/>
              </a:rPr>
              <a:t>3.	Applications</a:t>
            </a:r>
            <a:endParaRPr lang="en-US"/>
          </a:p>
        </p:txBody>
      </p:sp>
    </p:spTree>
  </p:cSld>
  <p:clrMapOvr>
    <a:masterClrMapping/>
  </p:clrMapOvr>
  <p:transition/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A1FE7-E562-4031-922B-C2C75E967C7F}" type="slidenum">
              <a:rPr lang="fr-CA"/>
              <a:pPr/>
              <a:t>92</a:t>
            </a:fld>
            <a:endParaRPr lang="fr-CA"/>
          </a:p>
        </p:txBody>
      </p:sp>
      <p:sp>
        <p:nvSpPr>
          <p:cNvPr id="342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Simple Payback: definition</a:t>
            </a:r>
          </a:p>
        </p:txBody>
      </p:sp>
      <p:sp>
        <p:nvSpPr>
          <p:cNvPr id="342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>
                <a:cs typeface="Times New Roman" pitchFamily="18" charset="0"/>
              </a:rPr>
              <a:t>The time required (e.g. years) to recover the initial investment (P) when the un-recovered investment (i.e. Project Balance) has </a:t>
            </a:r>
            <a:r>
              <a:rPr lang="en-GB" b="1">
                <a:cs typeface="Times New Roman" pitchFamily="18" charset="0"/>
              </a:rPr>
              <a:t>no opportunity cost</a:t>
            </a:r>
            <a:r>
              <a:rPr lang="en-GB">
                <a:cs typeface="Times New Roman" pitchFamily="18" charset="0"/>
              </a:rPr>
              <a:t> (i.e., MARR = 0%)</a:t>
            </a:r>
          </a:p>
          <a:p>
            <a:pPr lvl="1"/>
            <a:r>
              <a:rPr lang="en-GB">
                <a:cs typeface="Times New Roman" pitchFamily="18" charset="0"/>
              </a:rPr>
              <a:t>The time value of money is zero </a:t>
            </a:r>
            <a:r>
              <a:rPr lang="en-GB" b="1">
                <a:cs typeface="Times New Roman" pitchFamily="18" charset="0"/>
              </a:rPr>
              <a:t>($1 tomorrow</a:t>
            </a:r>
            <a:r>
              <a:rPr lang="en-GB">
                <a:cs typeface="Times New Roman" pitchFamily="18" charset="0"/>
              </a:rPr>
              <a:t> has the same value as </a:t>
            </a:r>
            <a:r>
              <a:rPr lang="en-GB" b="1">
                <a:cs typeface="Times New Roman" pitchFamily="18" charset="0"/>
              </a:rPr>
              <a:t>$1 today</a:t>
            </a:r>
            <a:r>
              <a:rPr lang="en-GB">
                <a:cs typeface="Times New Roman" pitchFamily="18" charset="0"/>
              </a:rPr>
              <a:t>)</a:t>
            </a:r>
          </a:p>
          <a:p>
            <a:r>
              <a:rPr lang="en-GB">
                <a:cs typeface="Times New Roman" pitchFamily="18" charset="0"/>
              </a:rPr>
              <a:t>Note that a project</a:t>
            </a:r>
            <a:r>
              <a:rPr lang="en-GB">
                <a:latin typeface="Times New Roman"/>
                <a:cs typeface="Times New Roman" pitchFamily="18" charset="0"/>
              </a:rPr>
              <a:t>’</a:t>
            </a:r>
            <a:r>
              <a:rPr lang="en-GB">
                <a:cs typeface="Times New Roman" pitchFamily="18" charset="0"/>
              </a:rPr>
              <a:t>s </a:t>
            </a:r>
            <a:r>
              <a:rPr lang="en-GB" b="1">
                <a:cs typeface="Times New Roman" pitchFamily="18" charset="0"/>
              </a:rPr>
              <a:t>salvage value</a:t>
            </a:r>
            <a:r>
              <a:rPr lang="en-GB">
                <a:cs typeface="Times New Roman" pitchFamily="18" charset="0"/>
              </a:rPr>
              <a:t> has no </a:t>
            </a:r>
            <a:r>
              <a:rPr lang="en-GB">
                <a:latin typeface="Times New Roman"/>
                <a:cs typeface="Times New Roman" pitchFamily="18" charset="0"/>
              </a:rPr>
              <a:t>“</a:t>
            </a:r>
            <a:r>
              <a:rPr lang="en-GB">
                <a:cs typeface="Times New Roman" pitchFamily="18" charset="0"/>
              </a:rPr>
              <a:t>role</a:t>
            </a:r>
            <a:r>
              <a:rPr lang="en-GB">
                <a:latin typeface="Times New Roman"/>
                <a:cs typeface="Times New Roman" pitchFamily="18" charset="0"/>
              </a:rPr>
              <a:t>”</a:t>
            </a:r>
            <a:r>
              <a:rPr lang="en-GB">
                <a:cs typeface="Times New Roman" pitchFamily="18" charset="0"/>
              </a:rPr>
              <a:t> neither in simple nor in discounted payback methods.</a:t>
            </a: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0896E-6F38-4C7A-B513-4C7EE6DFB054}" type="slidenum">
              <a:rPr lang="fr-CA"/>
              <a:pPr/>
              <a:t>93</a:t>
            </a:fld>
            <a:endParaRPr lang="fr-CA"/>
          </a:p>
        </p:txBody>
      </p:sp>
      <p:sp>
        <p:nvSpPr>
          <p:cNvPr id="343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Times New Roman" pitchFamily="18" charset="0"/>
              </a:rPr>
              <a:t>Two Approaches</a:t>
            </a:r>
            <a:r>
              <a:rPr lang="en-US"/>
              <a:t> </a:t>
            </a:r>
          </a:p>
        </p:txBody>
      </p:sp>
      <p:sp>
        <p:nvSpPr>
          <p:cNvPr id="343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GB" sz="2400">
                <a:cs typeface="Times New Roman" pitchFamily="18" charset="0"/>
              </a:rPr>
              <a:t> </a:t>
            </a:r>
            <a:r>
              <a:rPr lang="en-GB" b="1" u="sng">
                <a:solidFill>
                  <a:schemeClr val="tx2"/>
                </a:solidFill>
                <a:cs typeface="Times New Roman" pitchFamily="18" charset="0"/>
              </a:rPr>
              <a:t>Approach 1</a:t>
            </a:r>
            <a:r>
              <a:rPr lang="en-US">
                <a:solidFill>
                  <a:schemeClr val="tx2"/>
                </a:solidFill>
              </a:rPr>
              <a:t> </a:t>
            </a:r>
          </a:p>
          <a:p>
            <a:r>
              <a:rPr lang="en-GB" sz="2400">
                <a:cs typeface="Times New Roman" pitchFamily="18" charset="0"/>
              </a:rPr>
              <a:t> Find N* (time to recover initial investment P) where N* ≤ N (project</a:t>
            </a:r>
            <a:r>
              <a:rPr lang="en-GB" sz="2400">
                <a:latin typeface="Times New Roman"/>
                <a:cs typeface="Times New Roman" pitchFamily="18" charset="0"/>
              </a:rPr>
              <a:t>’</a:t>
            </a:r>
            <a:r>
              <a:rPr lang="en-GB" sz="2400">
                <a:cs typeface="Times New Roman" pitchFamily="18" charset="0"/>
              </a:rPr>
              <a:t>s life)</a:t>
            </a:r>
          </a:p>
          <a:p>
            <a:r>
              <a:rPr lang="en-GB" sz="2100" b="1"/>
              <a:t>∑(OR</a:t>
            </a:r>
            <a:r>
              <a:rPr lang="en-GB" sz="2100" b="1" baseline="-25000"/>
              <a:t>i</a:t>
            </a:r>
            <a:r>
              <a:rPr lang="en-GB" sz="2100" b="1"/>
              <a:t> </a:t>
            </a:r>
            <a:r>
              <a:rPr lang="en-GB" sz="2100" b="1">
                <a:latin typeface="Times New Roman"/>
              </a:rPr>
              <a:t>–</a:t>
            </a:r>
            <a:r>
              <a:rPr lang="en-GB" sz="2100" b="1"/>
              <a:t> OC</a:t>
            </a:r>
            <a:r>
              <a:rPr lang="en-GB" sz="2100" b="1" baseline="-25000"/>
              <a:t>i</a:t>
            </a:r>
            <a:r>
              <a:rPr lang="en-GB" sz="2100" b="1"/>
              <a:t> </a:t>
            </a:r>
            <a:r>
              <a:rPr lang="en-GB" sz="2100" b="1">
                <a:latin typeface="Times New Roman"/>
              </a:rPr>
              <a:t>–</a:t>
            </a:r>
            <a:r>
              <a:rPr lang="en-GB" sz="2100" b="1"/>
              <a:t> opportunity cost of a negative project</a:t>
            </a:r>
          </a:p>
          <a:p>
            <a:pPr>
              <a:buFont typeface="Wingdings" pitchFamily="2" charset="2"/>
              <a:buNone/>
            </a:pPr>
            <a:r>
              <a:rPr lang="en-GB" sz="2100" b="1"/>
              <a:t>	 balance) = P w</a:t>
            </a:r>
            <a:r>
              <a:rPr lang="en-GB" sz="2100" b="1">
                <a:cs typeface="Times New Roman" pitchFamily="18" charset="0"/>
              </a:rPr>
              <a:t>here i = 1 to N*</a:t>
            </a:r>
            <a:r>
              <a:rPr lang="en-US" sz="2400"/>
              <a:t> </a:t>
            </a:r>
          </a:p>
          <a:p>
            <a:pPr>
              <a:buFont typeface="Wingdings" pitchFamily="2" charset="2"/>
              <a:buNone/>
            </a:pPr>
            <a:r>
              <a:rPr lang="en-GB" b="1" u="sng">
                <a:solidFill>
                  <a:schemeClr val="tx2"/>
                </a:solidFill>
                <a:cs typeface="Times New Roman" pitchFamily="18" charset="0"/>
              </a:rPr>
              <a:t>Approach 2</a:t>
            </a:r>
            <a:r>
              <a:rPr lang="en-US">
                <a:solidFill>
                  <a:schemeClr val="tx2"/>
                </a:solidFill>
              </a:rPr>
              <a:t> </a:t>
            </a:r>
          </a:p>
          <a:p>
            <a:r>
              <a:rPr lang="en-GB" sz="2100" b="1"/>
              <a:t>∑(OR</a:t>
            </a:r>
            <a:r>
              <a:rPr lang="en-GB" sz="2100" b="1" baseline="-25000"/>
              <a:t>i</a:t>
            </a:r>
            <a:r>
              <a:rPr lang="en-GB" sz="2100" b="1"/>
              <a:t> </a:t>
            </a:r>
            <a:r>
              <a:rPr lang="en-GB" sz="2100" b="1">
                <a:latin typeface="Times New Roman"/>
              </a:rPr>
              <a:t>–</a:t>
            </a:r>
            <a:r>
              <a:rPr lang="en-GB" sz="2100" b="1"/>
              <a:t> OC</a:t>
            </a:r>
            <a:r>
              <a:rPr lang="en-GB" sz="2100" b="1" baseline="-25000"/>
              <a:t>i</a:t>
            </a:r>
            <a:r>
              <a:rPr lang="en-GB" sz="2100" b="1"/>
              <a:t> </a:t>
            </a:r>
            <a:r>
              <a:rPr lang="en-GB" sz="2100" b="1">
                <a:latin typeface="Times New Roman"/>
              </a:rPr>
              <a:t>–</a:t>
            </a:r>
            <a:r>
              <a:rPr lang="en-GB" sz="2100" b="1"/>
              <a:t> opportunity cost of a negative project</a:t>
            </a:r>
          </a:p>
          <a:p>
            <a:pPr>
              <a:buFont typeface="Wingdings" pitchFamily="2" charset="2"/>
              <a:buNone/>
            </a:pPr>
            <a:r>
              <a:rPr lang="en-GB" sz="2100" b="1"/>
              <a:t>		balance +/- Salvage value) </a:t>
            </a:r>
          </a:p>
          <a:p>
            <a:pPr>
              <a:buFont typeface="Wingdings" pitchFamily="2" charset="2"/>
              <a:buNone/>
            </a:pPr>
            <a:r>
              <a:rPr lang="en-GB" sz="2100" b="1"/>
              <a:t>	= (P </a:t>
            </a:r>
            <a:r>
              <a:rPr lang="en-GB" sz="2100" b="1">
                <a:latin typeface="Times New Roman"/>
              </a:rPr>
              <a:t>–</a:t>
            </a:r>
            <a:r>
              <a:rPr lang="en-GB" sz="2100" b="1"/>
              <a:t> SV), w</a:t>
            </a:r>
            <a:r>
              <a:rPr lang="en-GB" sz="2100" b="1">
                <a:cs typeface="Times New Roman" pitchFamily="18" charset="0"/>
              </a:rPr>
              <a:t>here i = 1 to N*</a:t>
            </a:r>
          </a:p>
          <a:p>
            <a:pPr>
              <a:buFont typeface="Wingdings" pitchFamily="2" charset="2"/>
              <a:buNone/>
            </a:pPr>
            <a:r>
              <a:rPr lang="en-US" sz="2400"/>
              <a:t>OR = Operating Revenue; OC = Operating Cost</a:t>
            </a:r>
          </a:p>
        </p:txBody>
      </p:sp>
      <p:sp>
        <p:nvSpPr>
          <p:cNvPr id="343044" name="Text Box 4"/>
          <p:cNvSpPr txBox="1">
            <a:spLocks noChangeArrowheads="1"/>
          </p:cNvSpPr>
          <p:nvPr/>
        </p:nvSpPr>
        <p:spPr bwMode="auto">
          <a:xfrm>
            <a:off x="3048000" y="3810000"/>
            <a:ext cx="3317875" cy="376238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b="1">
                <a:solidFill>
                  <a:srgbClr val="F83B08"/>
                </a:solidFill>
              </a:rPr>
              <a:t>Not applicable to this course</a:t>
            </a:r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53190-CDEA-4C8B-A0E4-A38785BFA027}" type="slidenum">
              <a:rPr lang="fr-CA"/>
              <a:pPr/>
              <a:t>94</a:t>
            </a:fld>
            <a:endParaRPr lang="fr-CA"/>
          </a:p>
        </p:txBody>
      </p:sp>
      <p:sp>
        <p:nvSpPr>
          <p:cNvPr id="344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Project Balance</a:t>
            </a:r>
          </a:p>
        </p:txBody>
      </p:sp>
      <p:sp>
        <p:nvSpPr>
          <p:cNvPr id="344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000"/>
              <a:t>A project’s balance at any point during the life of a project is </a:t>
            </a:r>
          </a:p>
          <a:p>
            <a:pPr lvl="1">
              <a:lnSpc>
                <a:spcPct val="90000"/>
              </a:lnSpc>
            </a:pPr>
            <a:r>
              <a:rPr lang="en-US" sz="2000"/>
              <a:t>Simple payback</a:t>
            </a:r>
          </a:p>
          <a:p>
            <a:pPr lvl="2">
              <a:lnSpc>
                <a:spcPct val="90000"/>
              </a:lnSpc>
            </a:pPr>
            <a:r>
              <a:rPr lang="en-US" sz="1800"/>
              <a:t>Its un-recovered investment (P)</a:t>
            </a:r>
          </a:p>
          <a:p>
            <a:pPr lvl="1">
              <a:lnSpc>
                <a:spcPct val="90000"/>
              </a:lnSpc>
            </a:pPr>
            <a:r>
              <a:rPr lang="en-US" sz="2000"/>
              <a:t>Discounted payback</a:t>
            </a:r>
          </a:p>
          <a:p>
            <a:pPr lvl="2">
              <a:lnSpc>
                <a:spcPct val="90000"/>
              </a:lnSpc>
            </a:pPr>
            <a:r>
              <a:rPr lang="en-US" sz="1800"/>
              <a:t>Its un-recovered investment (P) + the annual opportunity cost (i.e., interest charges) of the un-recovered investment</a:t>
            </a:r>
          </a:p>
          <a:p>
            <a:pPr>
              <a:lnSpc>
                <a:spcPct val="90000"/>
              </a:lnSpc>
            </a:pPr>
            <a:r>
              <a:rPr lang="en-US" sz="2000"/>
              <a:t>Generally, net annual revenues (revenues minus costs) will cause a project’s balance to decrease over time.</a:t>
            </a:r>
          </a:p>
          <a:p>
            <a:pPr>
              <a:lnSpc>
                <a:spcPct val="90000"/>
              </a:lnSpc>
            </a:pPr>
            <a:r>
              <a:rPr lang="en-US" sz="2000"/>
              <a:t>A project balance is negative until the initial investment has been fully recovered.</a:t>
            </a:r>
          </a:p>
          <a:p>
            <a:pPr>
              <a:lnSpc>
                <a:spcPct val="90000"/>
              </a:lnSpc>
            </a:pPr>
            <a:r>
              <a:rPr lang="en-US" sz="2000"/>
              <a:t>Our interest is limited to negative project balances </a:t>
            </a:r>
            <a:r>
              <a:rPr lang="en-US" sz="2000">
                <a:sym typeface="Wingdings" pitchFamily="2" charset="2"/>
              </a:rPr>
              <a:t> opportunity (i.e., economic) costs</a:t>
            </a:r>
            <a:r>
              <a:rPr lang="en-US" sz="2000"/>
              <a:t>   		   </a:t>
            </a:r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0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350963" y="214313"/>
            <a:ext cx="7793037" cy="1462087"/>
          </a:xfrm>
        </p:spPr>
        <p:txBody>
          <a:bodyPr/>
          <a:lstStyle/>
          <a:p>
            <a:r>
              <a:rPr lang="en-US"/>
              <a:t>Project Balance (cont’d)</a:t>
            </a:r>
          </a:p>
        </p:txBody>
      </p:sp>
      <p:sp>
        <p:nvSpPr>
          <p:cNvPr id="345091" name="Line 3"/>
          <p:cNvSpPr>
            <a:spLocks noChangeShapeType="1"/>
          </p:cNvSpPr>
          <p:nvPr/>
        </p:nvSpPr>
        <p:spPr bwMode="auto">
          <a:xfrm>
            <a:off x="1752600" y="1828800"/>
            <a:ext cx="0" cy="434340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 type="arrow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45092" name="Line 4"/>
          <p:cNvSpPr>
            <a:spLocks noChangeShapeType="1"/>
          </p:cNvSpPr>
          <p:nvPr/>
        </p:nvSpPr>
        <p:spPr bwMode="auto">
          <a:xfrm flipV="1">
            <a:off x="1752600" y="2971800"/>
            <a:ext cx="6553200" cy="7620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45093" name="Line 5"/>
          <p:cNvSpPr>
            <a:spLocks noChangeShapeType="1"/>
          </p:cNvSpPr>
          <p:nvPr/>
        </p:nvSpPr>
        <p:spPr bwMode="auto">
          <a:xfrm>
            <a:off x="1752600" y="5715000"/>
            <a:ext cx="1600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45094" name="Line 6"/>
          <p:cNvSpPr>
            <a:spLocks noChangeShapeType="1"/>
          </p:cNvSpPr>
          <p:nvPr/>
        </p:nvSpPr>
        <p:spPr bwMode="auto">
          <a:xfrm>
            <a:off x="6553200" y="2667000"/>
            <a:ext cx="1600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45095" name="Line 7"/>
          <p:cNvSpPr>
            <a:spLocks noChangeShapeType="1"/>
          </p:cNvSpPr>
          <p:nvPr/>
        </p:nvSpPr>
        <p:spPr bwMode="auto">
          <a:xfrm>
            <a:off x="4953000" y="3810000"/>
            <a:ext cx="1600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45096" name="Line 8"/>
          <p:cNvSpPr>
            <a:spLocks noChangeShapeType="1"/>
          </p:cNvSpPr>
          <p:nvPr/>
        </p:nvSpPr>
        <p:spPr bwMode="auto">
          <a:xfrm>
            <a:off x="3352800" y="4800600"/>
            <a:ext cx="1600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45097" name="Line 9"/>
          <p:cNvSpPr>
            <a:spLocks noChangeShapeType="1"/>
          </p:cNvSpPr>
          <p:nvPr/>
        </p:nvSpPr>
        <p:spPr bwMode="auto">
          <a:xfrm>
            <a:off x="3352800" y="3048000"/>
            <a:ext cx="0" cy="2667000"/>
          </a:xfrm>
          <a:prstGeom prst="line">
            <a:avLst/>
          </a:prstGeom>
          <a:noFill/>
          <a:ln w="444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45098" name="Line 10"/>
          <p:cNvSpPr>
            <a:spLocks noChangeShapeType="1"/>
          </p:cNvSpPr>
          <p:nvPr/>
        </p:nvSpPr>
        <p:spPr bwMode="auto">
          <a:xfrm>
            <a:off x="4953000" y="2971800"/>
            <a:ext cx="0" cy="1828800"/>
          </a:xfrm>
          <a:prstGeom prst="line">
            <a:avLst/>
          </a:prstGeom>
          <a:noFill/>
          <a:ln w="444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45099" name="Line 11"/>
          <p:cNvSpPr>
            <a:spLocks noChangeShapeType="1"/>
          </p:cNvSpPr>
          <p:nvPr/>
        </p:nvSpPr>
        <p:spPr bwMode="auto">
          <a:xfrm>
            <a:off x="6553200" y="2667000"/>
            <a:ext cx="0" cy="1143000"/>
          </a:xfrm>
          <a:prstGeom prst="line">
            <a:avLst/>
          </a:prstGeom>
          <a:noFill/>
          <a:ln w="4445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45100" name="Text Box 12"/>
          <p:cNvSpPr txBox="1">
            <a:spLocks noChangeArrowheads="1"/>
          </p:cNvSpPr>
          <p:nvPr/>
        </p:nvSpPr>
        <p:spPr bwMode="auto">
          <a:xfrm>
            <a:off x="304800" y="3352800"/>
            <a:ext cx="1301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PROJECT</a:t>
            </a:r>
          </a:p>
          <a:p>
            <a:r>
              <a:rPr lang="en-US" b="1"/>
              <a:t>BALANCE</a:t>
            </a:r>
          </a:p>
        </p:txBody>
      </p:sp>
      <p:sp>
        <p:nvSpPr>
          <p:cNvPr id="345101" name="Text Box 13"/>
          <p:cNvSpPr txBox="1">
            <a:spLocks noChangeArrowheads="1"/>
          </p:cNvSpPr>
          <p:nvPr/>
        </p:nvSpPr>
        <p:spPr bwMode="auto">
          <a:xfrm>
            <a:off x="1219200" y="1828800"/>
            <a:ext cx="4222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/>
              <a:t>+</a:t>
            </a:r>
          </a:p>
        </p:txBody>
      </p:sp>
      <p:sp>
        <p:nvSpPr>
          <p:cNvPr id="345102" name="Text Box 14"/>
          <p:cNvSpPr txBox="1">
            <a:spLocks noChangeArrowheads="1"/>
          </p:cNvSpPr>
          <p:nvPr/>
        </p:nvSpPr>
        <p:spPr bwMode="auto">
          <a:xfrm>
            <a:off x="1243013" y="2682875"/>
            <a:ext cx="4095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 b="1"/>
              <a:t>0</a:t>
            </a:r>
          </a:p>
        </p:txBody>
      </p:sp>
      <p:sp>
        <p:nvSpPr>
          <p:cNvPr id="345103" name="Text Box 15"/>
          <p:cNvSpPr txBox="1">
            <a:spLocks noChangeArrowheads="1"/>
          </p:cNvSpPr>
          <p:nvPr/>
        </p:nvSpPr>
        <p:spPr bwMode="auto">
          <a:xfrm>
            <a:off x="1219200" y="4191000"/>
            <a:ext cx="3190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 b="1"/>
              <a:t>-</a:t>
            </a:r>
          </a:p>
        </p:txBody>
      </p:sp>
      <p:sp>
        <p:nvSpPr>
          <p:cNvPr id="345104" name="Line 16"/>
          <p:cNvSpPr>
            <a:spLocks noChangeShapeType="1"/>
          </p:cNvSpPr>
          <p:nvPr/>
        </p:nvSpPr>
        <p:spPr bwMode="auto">
          <a:xfrm flipV="1">
            <a:off x="4953000" y="2667000"/>
            <a:ext cx="1600200" cy="1143000"/>
          </a:xfrm>
          <a:prstGeom prst="line">
            <a:avLst/>
          </a:prstGeom>
          <a:noFill/>
          <a:ln w="4445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45105" name="Text Box 17"/>
          <p:cNvSpPr txBox="1">
            <a:spLocks noChangeArrowheads="1"/>
          </p:cNvSpPr>
          <p:nvPr/>
        </p:nvSpPr>
        <p:spPr bwMode="auto">
          <a:xfrm>
            <a:off x="2987675" y="2378075"/>
            <a:ext cx="5794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 b="1"/>
              <a:t>n</a:t>
            </a:r>
            <a:r>
              <a:rPr lang="en-US" sz="3200" b="1" baseline="-25000"/>
              <a:t>1</a:t>
            </a:r>
            <a:endParaRPr lang="en-US" sz="3200" b="1"/>
          </a:p>
        </p:txBody>
      </p:sp>
      <p:sp>
        <p:nvSpPr>
          <p:cNvPr id="345106" name="Text Box 18"/>
          <p:cNvSpPr txBox="1">
            <a:spLocks noChangeArrowheads="1"/>
          </p:cNvSpPr>
          <p:nvPr/>
        </p:nvSpPr>
        <p:spPr bwMode="auto">
          <a:xfrm>
            <a:off x="4667250" y="2362200"/>
            <a:ext cx="5794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 b="1"/>
              <a:t>n</a:t>
            </a:r>
            <a:r>
              <a:rPr lang="en-US" sz="3200" b="1" baseline="-25000"/>
              <a:t>2</a:t>
            </a:r>
            <a:endParaRPr lang="en-US" sz="3200" b="1"/>
          </a:p>
        </p:txBody>
      </p:sp>
      <p:sp>
        <p:nvSpPr>
          <p:cNvPr id="345107" name="Text Box 19"/>
          <p:cNvSpPr txBox="1">
            <a:spLocks noChangeArrowheads="1"/>
          </p:cNvSpPr>
          <p:nvPr/>
        </p:nvSpPr>
        <p:spPr bwMode="auto">
          <a:xfrm>
            <a:off x="6192838" y="1981200"/>
            <a:ext cx="5794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200" b="1"/>
              <a:t>n</a:t>
            </a:r>
            <a:r>
              <a:rPr lang="en-US" sz="3200" b="1" baseline="-25000"/>
              <a:t>3</a:t>
            </a:r>
            <a:endParaRPr lang="en-US" sz="3200" b="1"/>
          </a:p>
        </p:txBody>
      </p:sp>
      <p:sp>
        <p:nvSpPr>
          <p:cNvPr id="345108" name="Line 20"/>
          <p:cNvSpPr>
            <a:spLocks noChangeShapeType="1"/>
          </p:cNvSpPr>
          <p:nvPr/>
        </p:nvSpPr>
        <p:spPr bwMode="auto">
          <a:xfrm>
            <a:off x="6096000" y="1905000"/>
            <a:ext cx="0" cy="30480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45109" name="Rectangle 21"/>
          <p:cNvSpPr>
            <a:spLocks noChangeArrowheads="1"/>
          </p:cNvSpPr>
          <p:nvPr/>
        </p:nvSpPr>
        <p:spPr bwMode="auto">
          <a:xfrm>
            <a:off x="4552950" y="4953000"/>
            <a:ext cx="3211513" cy="739775"/>
          </a:xfrm>
          <a:prstGeom prst="rect">
            <a:avLst/>
          </a:prstGeom>
          <a:solidFill>
            <a:srgbClr val="FFFF00"/>
          </a:solidFill>
          <a:ln w="381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 b="1"/>
              <a:t>Full investment recovery</a:t>
            </a:r>
          </a:p>
          <a:p>
            <a:r>
              <a:rPr lang="en-US" sz="2000" b="1">
                <a:sym typeface="Wingdings" pitchFamily="2" charset="2"/>
              </a:rPr>
              <a:t> P</a:t>
            </a:r>
            <a:r>
              <a:rPr lang="en-US" sz="2000" b="1"/>
              <a:t>roject Balance = $ 0</a:t>
            </a:r>
          </a:p>
        </p:txBody>
      </p:sp>
      <p:sp>
        <p:nvSpPr>
          <p:cNvPr id="345110" name="Text Box 22"/>
          <p:cNvSpPr txBox="1">
            <a:spLocks noChangeArrowheads="1"/>
          </p:cNvSpPr>
          <p:nvPr/>
        </p:nvSpPr>
        <p:spPr bwMode="auto">
          <a:xfrm>
            <a:off x="5562600" y="2438400"/>
            <a:ext cx="5905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3200" b="1">
                <a:solidFill>
                  <a:srgbClr val="F83B08"/>
                </a:solidFill>
              </a:rPr>
              <a:t>n*</a:t>
            </a:r>
          </a:p>
        </p:txBody>
      </p:sp>
      <p:sp>
        <p:nvSpPr>
          <p:cNvPr id="345111" name="Text Box 23"/>
          <p:cNvSpPr txBox="1">
            <a:spLocks noChangeArrowheads="1"/>
          </p:cNvSpPr>
          <p:nvPr/>
        </p:nvSpPr>
        <p:spPr bwMode="auto">
          <a:xfrm>
            <a:off x="1295400" y="5486400"/>
            <a:ext cx="387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400" b="1"/>
              <a:t>P</a:t>
            </a:r>
          </a:p>
        </p:txBody>
      </p:sp>
      <p:sp>
        <p:nvSpPr>
          <p:cNvPr id="345112" name="Line 24"/>
          <p:cNvSpPr>
            <a:spLocks noChangeShapeType="1"/>
          </p:cNvSpPr>
          <p:nvPr/>
        </p:nvSpPr>
        <p:spPr bwMode="auto">
          <a:xfrm flipV="1">
            <a:off x="1752600" y="2362200"/>
            <a:ext cx="43434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345113" name="Text Box 25"/>
          <p:cNvSpPr txBox="1">
            <a:spLocks noChangeArrowheads="1"/>
          </p:cNvSpPr>
          <p:nvPr/>
        </p:nvSpPr>
        <p:spPr bwMode="auto">
          <a:xfrm>
            <a:off x="2667000" y="1981200"/>
            <a:ext cx="29146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b="1"/>
              <a:t>Negative Project Balance</a:t>
            </a:r>
          </a:p>
        </p:txBody>
      </p:sp>
      <p:sp>
        <p:nvSpPr>
          <p:cNvPr id="345114" name="Oval 26"/>
          <p:cNvSpPr>
            <a:spLocks noChangeArrowheads="1"/>
          </p:cNvSpPr>
          <p:nvPr/>
        </p:nvSpPr>
        <p:spPr bwMode="auto">
          <a:xfrm>
            <a:off x="5943600" y="2895600"/>
            <a:ext cx="304800" cy="228600"/>
          </a:xfrm>
          <a:prstGeom prst="ellipse">
            <a:avLst/>
          </a:prstGeom>
          <a:solidFill>
            <a:srgbClr val="00FF00"/>
          </a:solidFill>
          <a:ln w="38100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13BF5-7012-47D8-BB49-7449011DC6CA}" type="slidenum">
              <a:rPr lang="fr-CA" smtClean="0"/>
              <a:pPr/>
              <a:t>95</a:t>
            </a:fld>
            <a:endParaRPr lang="fr-CA"/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75838-7F38-4DFE-BD23-C84148784F7D}" type="slidenum">
              <a:rPr lang="fr-CA"/>
              <a:pPr/>
              <a:t>96</a:t>
            </a:fld>
            <a:endParaRPr lang="fr-CA"/>
          </a:p>
        </p:txBody>
      </p:sp>
      <p:sp>
        <p:nvSpPr>
          <p:cNvPr id="3461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r>
              <a:rPr lang="en-GB">
                <a:cs typeface="Times New Roman" pitchFamily="18" charset="0"/>
              </a:rPr>
              <a:t>Simple Payback: Characteristics</a:t>
            </a:r>
            <a:r>
              <a:rPr lang="en-US" sz="4400"/>
              <a:t> </a:t>
            </a:r>
          </a:p>
        </p:txBody>
      </p:sp>
      <p:sp>
        <p:nvSpPr>
          <p:cNvPr id="346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752600"/>
            <a:ext cx="7772400" cy="4114800"/>
          </a:xfrm>
        </p:spPr>
        <p:txBody>
          <a:bodyPr/>
          <a:lstStyle/>
          <a:p>
            <a:endParaRPr lang="en-US" sz="100">
              <a:latin typeface="Courier" charset="0"/>
              <a:cs typeface="Times New Roman" pitchFamily="18" charset="0"/>
            </a:endParaRPr>
          </a:p>
          <a:p>
            <a:r>
              <a:rPr lang="en-GB" sz="2400">
                <a:cs typeface="Times New Roman" pitchFamily="18" charset="0"/>
              </a:rPr>
              <a:t>Exclusive focus on </a:t>
            </a:r>
            <a:r>
              <a:rPr lang="en-GB" sz="2400" b="1">
                <a:cs typeface="Times New Roman" pitchFamily="18" charset="0"/>
              </a:rPr>
              <a:t>liquidity</a:t>
            </a:r>
            <a:r>
              <a:rPr lang="en-GB" sz="2400">
                <a:cs typeface="Times New Roman" pitchFamily="18" charset="0"/>
              </a:rPr>
              <a:t> (no concern for  profitability)</a:t>
            </a:r>
          </a:p>
          <a:p>
            <a:pPr lvl="1"/>
            <a:r>
              <a:rPr lang="en-GB" sz="2200"/>
              <a:t>Liquidity: how quickly can the investment (P) be recovered from the project</a:t>
            </a:r>
            <a:r>
              <a:rPr lang="en-GB" sz="2200">
                <a:latin typeface="Times New Roman"/>
              </a:rPr>
              <a:t>’</a:t>
            </a:r>
            <a:r>
              <a:rPr lang="en-GB" sz="2200"/>
              <a:t>s cash flows?</a:t>
            </a:r>
          </a:p>
          <a:p>
            <a:pPr lvl="1"/>
            <a:r>
              <a:rPr lang="en-GB" sz="2200"/>
              <a:t>All other methods of project evaluation (e.g., single sums) focus on profitability (not liquidity)</a:t>
            </a:r>
          </a:p>
          <a:p>
            <a:r>
              <a:rPr lang="en-GB" sz="2400">
                <a:cs typeface="Times New Roman" pitchFamily="18" charset="0"/>
              </a:rPr>
              <a:t>Usually based on before-tax calculations</a:t>
            </a:r>
            <a:r>
              <a:rPr lang="en-US" sz="2400"/>
              <a:t> </a:t>
            </a:r>
          </a:p>
          <a:p>
            <a:r>
              <a:rPr lang="en-GB" sz="2400"/>
              <a:t>No discounting i.e., the effective MARR=0%</a:t>
            </a:r>
          </a:p>
          <a:p>
            <a:pPr lvl="1"/>
            <a:r>
              <a:rPr lang="en-US" sz="2200">
                <a:cs typeface="Times New Roman" pitchFamily="18" charset="0"/>
              </a:rPr>
              <a:t>A project balance has NO opportunity cost.</a:t>
            </a:r>
          </a:p>
          <a:p>
            <a:pPr lvl="1"/>
            <a:r>
              <a:rPr lang="en-US" sz="2200" b="1"/>
              <a:t>Project Balance = P - </a:t>
            </a:r>
            <a:r>
              <a:rPr lang="en-US" sz="2200" b="1">
                <a:cs typeface="Times New Roman" pitchFamily="18" charset="0"/>
              </a:rPr>
              <a:t>∑</a:t>
            </a:r>
            <a:r>
              <a:rPr lang="en-US" sz="2200" b="1"/>
              <a:t>(OR</a:t>
            </a:r>
            <a:r>
              <a:rPr lang="en-US" sz="2200" b="1" baseline="-25000"/>
              <a:t>i</a:t>
            </a:r>
            <a:r>
              <a:rPr lang="en-US" sz="2200" b="1"/>
              <a:t> – OC</a:t>
            </a:r>
            <a:r>
              <a:rPr lang="en-US" sz="2200" b="1" baseline="-25000"/>
              <a:t>i</a:t>
            </a:r>
            <a:r>
              <a:rPr lang="en-US" sz="2200" b="1"/>
              <a:t>), i = 0, 1 .…N</a:t>
            </a:r>
          </a:p>
          <a:p>
            <a:pPr>
              <a:buFont typeface="Wingdings" pitchFamily="2" charset="2"/>
              <a:buNone/>
            </a:pPr>
            <a:endParaRPr lang="en-US" sz="2400" b="1"/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633A8-C7C8-4B48-857F-C770AD84B4BB}" type="slidenum">
              <a:rPr lang="fr-CA"/>
              <a:pPr/>
              <a:t>97</a:t>
            </a:fld>
            <a:endParaRPr lang="fr-CA"/>
          </a:p>
        </p:txBody>
      </p:sp>
      <p:sp>
        <p:nvSpPr>
          <p:cNvPr id="347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Project Balance: Simple Payback</a:t>
            </a:r>
          </a:p>
        </p:txBody>
      </p:sp>
      <p:sp>
        <p:nvSpPr>
          <p:cNvPr id="347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EOY n</a:t>
            </a:r>
            <a:r>
              <a:rPr lang="en-US" baseline="-25000"/>
              <a:t>0</a:t>
            </a:r>
            <a:r>
              <a:rPr lang="en-US"/>
              <a:t>: Project Balance (PB</a:t>
            </a:r>
            <a:r>
              <a:rPr lang="en-US" baseline="-25000"/>
              <a:t>0</a:t>
            </a:r>
            <a:r>
              <a:rPr lang="en-US"/>
              <a:t>) = P (negative value)</a:t>
            </a:r>
          </a:p>
          <a:p>
            <a:pPr>
              <a:lnSpc>
                <a:spcPct val="90000"/>
              </a:lnSpc>
            </a:pPr>
            <a:r>
              <a:rPr lang="en-US"/>
              <a:t>EOY n</a:t>
            </a:r>
            <a:r>
              <a:rPr lang="en-US" baseline="-25000"/>
              <a:t>1</a:t>
            </a:r>
            <a:r>
              <a:rPr lang="en-US"/>
              <a:t>: PB</a:t>
            </a:r>
            <a:r>
              <a:rPr lang="en-US" baseline="-25000"/>
              <a:t>1</a:t>
            </a:r>
            <a:r>
              <a:rPr lang="en-US"/>
              <a:t> = PB</a:t>
            </a:r>
            <a:r>
              <a:rPr lang="en-US" baseline="-25000"/>
              <a:t>0</a:t>
            </a:r>
            <a:r>
              <a:rPr lang="en-US"/>
              <a:t>+ (OR</a:t>
            </a:r>
            <a:r>
              <a:rPr lang="en-US" baseline="-25000"/>
              <a:t>1</a:t>
            </a:r>
            <a:r>
              <a:rPr lang="en-US"/>
              <a:t> – OC</a:t>
            </a:r>
            <a:r>
              <a:rPr lang="en-US" baseline="-25000"/>
              <a:t>1</a:t>
            </a:r>
            <a:r>
              <a:rPr lang="en-US"/>
              <a:t>)</a:t>
            </a:r>
          </a:p>
          <a:p>
            <a:pPr>
              <a:lnSpc>
                <a:spcPct val="90000"/>
              </a:lnSpc>
            </a:pPr>
            <a:r>
              <a:rPr lang="en-US"/>
              <a:t>EOY n</a:t>
            </a:r>
            <a:r>
              <a:rPr lang="en-US" baseline="-25000"/>
              <a:t>2</a:t>
            </a:r>
            <a:r>
              <a:rPr lang="en-US"/>
              <a:t>: PB</a:t>
            </a:r>
            <a:r>
              <a:rPr lang="en-US" baseline="-25000"/>
              <a:t>2</a:t>
            </a:r>
            <a:r>
              <a:rPr lang="en-US"/>
              <a:t> = PB</a:t>
            </a:r>
            <a:r>
              <a:rPr lang="en-US" baseline="-25000"/>
              <a:t>1</a:t>
            </a:r>
            <a:r>
              <a:rPr lang="en-US"/>
              <a:t> + (OR</a:t>
            </a:r>
            <a:r>
              <a:rPr lang="en-US" baseline="-25000"/>
              <a:t>2</a:t>
            </a:r>
            <a:r>
              <a:rPr lang="en-US"/>
              <a:t> – OC</a:t>
            </a:r>
            <a:r>
              <a:rPr lang="en-US" baseline="-25000"/>
              <a:t>2</a:t>
            </a:r>
            <a:r>
              <a:rPr lang="en-US"/>
              <a:t>)</a:t>
            </a:r>
          </a:p>
          <a:p>
            <a:pPr>
              <a:lnSpc>
                <a:spcPct val="90000"/>
              </a:lnSpc>
            </a:pPr>
            <a:r>
              <a:rPr lang="en-US"/>
              <a:t>EOY n</a:t>
            </a:r>
            <a:r>
              <a:rPr lang="en-US" baseline="-25000"/>
              <a:t>3</a:t>
            </a:r>
            <a:r>
              <a:rPr lang="en-US"/>
              <a:t>: PB</a:t>
            </a:r>
            <a:r>
              <a:rPr lang="en-US" baseline="-25000"/>
              <a:t>3</a:t>
            </a:r>
            <a:r>
              <a:rPr lang="en-US"/>
              <a:t> = PB</a:t>
            </a:r>
            <a:r>
              <a:rPr lang="en-US" baseline="-25000"/>
              <a:t>2</a:t>
            </a:r>
            <a:r>
              <a:rPr lang="en-US"/>
              <a:t> + (OR</a:t>
            </a:r>
            <a:r>
              <a:rPr lang="en-US" baseline="-25000"/>
              <a:t>3</a:t>
            </a:r>
            <a:r>
              <a:rPr lang="en-US"/>
              <a:t> – OC</a:t>
            </a:r>
            <a:r>
              <a:rPr lang="en-US" baseline="-25000"/>
              <a:t>3</a:t>
            </a:r>
            <a:r>
              <a:rPr lang="en-US"/>
              <a:t>)</a:t>
            </a:r>
          </a:p>
          <a:p>
            <a:pPr>
              <a:lnSpc>
                <a:spcPct val="90000"/>
              </a:lnSpc>
            </a:pPr>
            <a:r>
              <a:rPr lang="en-US"/>
              <a:t>………..</a:t>
            </a:r>
          </a:p>
          <a:p>
            <a:pPr>
              <a:lnSpc>
                <a:spcPct val="90000"/>
              </a:lnSpc>
            </a:pPr>
            <a:r>
              <a:rPr lang="en-US"/>
              <a:t>OR ≡ operating revenue; OC ≡ operating cost</a:t>
            </a:r>
          </a:p>
          <a:p>
            <a:pPr>
              <a:lnSpc>
                <a:spcPct val="90000"/>
              </a:lnSpc>
            </a:pPr>
            <a:endParaRPr lang="en-US"/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en-US" b="1" u="sng"/>
              <a:t>Simple Payback</a:t>
            </a:r>
            <a:r>
              <a:rPr lang="en-US" b="1"/>
              <a:t>:  MARR = 0%</a:t>
            </a: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03A19-0CB6-44D0-81D4-77627CBF8EBB}" type="slidenum">
              <a:rPr lang="fr-CA"/>
              <a:pPr/>
              <a:t>98</a:t>
            </a:fld>
            <a:endParaRPr lang="fr-CA"/>
          </a:p>
        </p:txBody>
      </p:sp>
      <p:sp>
        <p:nvSpPr>
          <p:cNvPr id="348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Decision Rules: Simple Payback</a:t>
            </a:r>
          </a:p>
        </p:txBody>
      </p:sp>
      <p:sp>
        <p:nvSpPr>
          <p:cNvPr id="348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400"/>
              <a:t>N** ≡ the industry standard or threshold </a:t>
            </a:r>
          </a:p>
          <a:p>
            <a:r>
              <a:rPr lang="en-US" sz="2400"/>
              <a:t>N*  ≡ recovery period for a specific project</a:t>
            </a:r>
          </a:p>
          <a:p>
            <a:r>
              <a:rPr lang="en-US" sz="2400"/>
              <a:t>N  ≡ life or duration of a project</a:t>
            </a:r>
          </a:p>
          <a:p>
            <a:pPr>
              <a:buFont typeface="Wingdings" pitchFamily="2" charset="2"/>
              <a:buNone/>
            </a:pPr>
            <a:endParaRPr lang="en-US" sz="2400" b="1" u="sng"/>
          </a:p>
          <a:p>
            <a:pPr>
              <a:buFont typeface="Wingdings" pitchFamily="2" charset="2"/>
              <a:buNone/>
            </a:pPr>
            <a:r>
              <a:rPr lang="en-US" sz="2400" b="1" u="sng"/>
              <a:t>Independent Projects (no budget constraint)</a:t>
            </a:r>
          </a:p>
          <a:p>
            <a:r>
              <a:rPr lang="en-US" sz="2400" b="1"/>
              <a:t>Select ALL projects for which N*≤ N**</a:t>
            </a:r>
          </a:p>
          <a:p>
            <a:pPr>
              <a:buFont typeface="Wingdings" pitchFamily="2" charset="2"/>
              <a:buNone/>
            </a:pPr>
            <a:endParaRPr lang="en-US" sz="2400" b="1" u="sng"/>
          </a:p>
          <a:p>
            <a:pPr>
              <a:buFont typeface="Wingdings" pitchFamily="2" charset="2"/>
              <a:buNone/>
            </a:pPr>
            <a:r>
              <a:rPr lang="en-US" sz="2400" b="1" u="sng"/>
              <a:t>Mutually Exclusive Projects</a:t>
            </a:r>
          </a:p>
          <a:p>
            <a:r>
              <a:rPr lang="en-US" sz="2400" b="1"/>
              <a:t>Select the project with the shortest N* among projects for which (N* ≤ N**)</a:t>
            </a:r>
          </a:p>
          <a:p>
            <a:pPr>
              <a:buFont typeface="Wingdings" pitchFamily="2" charset="2"/>
              <a:buNone/>
            </a:pPr>
            <a:endParaRPr lang="en-US" sz="2400" b="1"/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Decision Rule: Example</a:t>
            </a:r>
          </a:p>
        </p:txBody>
      </p:sp>
      <p:graphicFrame>
        <p:nvGraphicFramePr>
          <p:cNvPr id="349187" name="Group 3"/>
          <p:cNvGraphicFramePr>
            <a:graphicFrameLocks noGrp="1"/>
          </p:cNvGraphicFramePr>
          <p:nvPr/>
        </p:nvGraphicFramePr>
        <p:xfrm>
          <a:off x="1828800" y="1447800"/>
          <a:ext cx="5943600" cy="4330704"/>
        </p:xfrm>
        <a:graphic>
          <a:graphicData uri="http://schemas.openxmlformats.org/drawingml/2006/table">
            <a:tbl>
              <a:tblPr/>
              <a:tblGrid>
                <a:gridCol w="2971800"/>
                <a:gridCol w="2971800"/>
              </a:tblGrid>
              <a:tr h="541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Project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Payback Period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41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r>
                        <a:rPr kumimoji="0" lang="en-US" sz="2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4.5 years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1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r>
                        <a:rPr kumimoji="0" lang="en-US" sz="2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 7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1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r>
                        <a:rPr kumimoji="0" lang="en-US" sz="2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 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1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r>
                        <a:rPr kumimoji="0" lang="en-US" sz="2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 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1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r>
                        <a:rPr kumimoji="0" lang="en-US" sz="2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 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1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r>
                        <a:rPr kumimoji="0" lang="en-US" sz="2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 4.5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13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Industry Standard (N**) = 5 years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49215" name="Text Box 31"/>
          <p:cNvSpPr txBox="1">
            <a:spLocks noChangeArrowheads="1"/>
          </p:cNvSpPr>
          <p:nvPr/>
        </p:nvSpPr>
        <p:spPr bwMode="auto">
          <a:xfrm>
            <a:off x="4114800" y="2590800"/>
            <a:ext cx="1165225" cy="457200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400" b="1">
                <a:solidFill>
                  <a:schemeClr val="hlink"/>
                </a:solidFill>
                <a:latin typeface="Tahoma" pitchFamily="34" charset="0"/>
              </a:rPr>
              <a:t>Reject</a:t>
            </a:r>
          </a:p>
        </p:txBody>
      </p:sp>
      <p:sp>
        <p:nvSpPr>
          <p:cNvPr id="349216" name="Text Box 32"/>
          <p:cNvSpPr txBox="1">
            <a:spLocks noChangeArrowheads="1"/>
          </p:cNvSpPr>
          <p:nvPr/>
        </p:nvSpPr>
        <p:spPr bwMode="auto">
          <a:xfrm>
            <a:off x="4191000" y="4191000"/>
            <a:ext cx="1165225" cy="457200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400" b="1">
                <a:solidFill>
                  <a:schemeClr val="hlink"/>
                </a:solidFill>
                <a:latin typeface="Tahoma" pitchFamily="34" charset="0"/>
              </a:rPr>
              <a:t>Reject</a:t>
            </a:r>
          </a:p>
        </p:txBody>
      </p:sp>
      <p:sp>
        <p:nvSpPr>
          <p:cNvPr id="349217" name="Text Box 33"/>
          <p:cNvSpPr txBox="1">
            <a:spLocks noChangeArrowheads="1"/>
          </p:cNvSpPr>
          <p:nvPr/>
        </p:nvSpPr>
        <p:spPr bwMode="auto">
          <a:xfrm>
            <a:off x="4114800" y="2057400"/>
            <a:ext cx="1212850" cy="4572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400" b="1">
                <a:solidFill>
                  <a:schemeClr val="accent2"/>
                </a:solidFill>
                <a:latin typeface="Tahoma" pitchFamily="34" charset="0"/>
              </a:rPr>
              <a:t>Accept</a:t>
            </a:r>
          </a:p>
        </p:txBody>
      </p:sp>
      <p:sp>
        <p:nvSpPr>
          <p:cNvPr id="349218" name="Text Box 34"/>
          <p:cNvSpPr txBox="1">
            <a:spLocks noChangeArrowheads="1"/>
          </p:cNvSpPr>
          <p:nvPr/>
        </p:nvSpPr>
        <p:spPr bwMode="auto">
          <a:xfrm>
            <a:off x="4114800" y="3657600"/>
            <a:ext cx="1212850" cy="4572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400" b="1">
                <a:solidFill>
                  <a:schemeClr val="accent2"/>
                </a:solidFill>
                <a:latin typeface="Tahoma" pitchFamily="34" charset="0"/>
              </a:rPr>
              <a:t>Accept</a:t>
            </a:r>
          </a:p>
        </p:txBody>
      </p:sp>
      <p:sp>
        <p:nvSpPr>
          <p:cNvPr id="349219" name="Text Box 35"/>
          <p:cNvSpPr txBox="1">
            <a:spLocks noChangeArrowheads="1"/>
          </p:cNvSpPr>
          <p:nvPr/>
        </p:nvSpPr>
        <p:spPr bwMode="auto">
          <a:xfrm>
            <a:off x="4191000" y="4724400"/>
            <a:ext cx="1212850" cy="4572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400" b="1">
                <a:solidFill>
                  <a:schemeClr val="accent2"/>
                </a:solidFill>
                <a:latin typeface="Tahoma" pitchFamily="34" charset="0"/>
              </a:rPr>
              <a:t>Accept</a:t>
            </a:r>
          </a:p>
        </p:txBody>
      </p:sp>
      <p:sp>
        <p:nvSpPr>
          <p:cNvPr id="349220" name="Rectangle 36"/>
          <p:cNvSpPr>
            <a:spLocks noChangeArrowheads="1"/>
          </p:cNvSpPr>
          <p:nvPr/>
        </p:nvSpPr>
        <p:spPr bwMode="auto">
          <a:xfrm>
            <a:off x="4114800" y="3124200"/>
            <a:ext cx="1212850" cy="4572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400" b="1">
                <a:solidFill>
                  <a:schemeClr val="accent2"/>
                </a:solidFill>
                <a:latin typeface="Tahoma" pitchFamily="34" charset="0"/>
              </a:rPr>
              <a:t>Accept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99</a:t>
            </a:fld>
            <a:endParaRPr lang="fr-CA"/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Example 1: Simple Payback</a:t>
            </a:r>
            <a:br>
              <a:rPr lang="en-GB"/>
            </a:br>
            <a:r>
              <a:rPr lang="en-GB"/>
              <a:t>(Focus on liquidity not profitability) </a:t>
            </a:r>
            <a:endParaRPr lang="en-US"/>
          </a:p>
        </p:txBody>
      </p:sp>
      <p:graphicFrame>
        <p:nvGraphicFramePr>
          <p:cNvPr id="350211" name="Group 3"/>
          <p:cNvGraphicFramePr>
            <a:graphicFrameLocks noGrp="1"/>
          </p:cNvGraphicFramePr>
          <p:nvPr/>
        </p:nvGraphicFramePr>
        <p:xfrm>
          <a:off x="1066800" y="2055813"/>
          <a:ext cx="6858000" cy="3662365"/>
        </p:xfrm>
        <a:graphic>
          <a:graphicData uri="http://schemas.openxmlformats.org/drawingml/2006/table">
            <a:tbl>
              <a:tblPr/>
              <a:tblGrid>
                <a:gridCol w="1487488"/>
                <a:gridCol w="2576512"/>
                <a:gridCol w="2794000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Year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Cash Flow: Project 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Cash Flow: Project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0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-15,000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-15,000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4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4000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5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5000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6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6000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7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7000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8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8000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50257" name="Text Box 49"/>
          <p:cNvSpPr txBox="1">
            <a:spLocks noChangeArrowheads="1"/>
          </p:cNvSpPr>
          <p:nvPr/>
        </p:nvSpPr>
        <p:spPr bwMode="auto">
          <a:xfrm>
            <a:off x="2057400" y="5943600"/>
            <a:ext cx="5399088" cy="466725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400"/>
              <a:t>Projects have a 5-year payback period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100</a:t>
            </a:fld>
            <a:endParaRPr lang="fr-CA"/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6CF18-491D-443D-B9AE-403C6D0CE991}" type="slidenum">
              <a:rPr lang="fr-CA"/>
              <a:pPr/>
              <a:t>101</a:t>
            </a:fld>
            <a:endParaRPr lang="fr-CA"/>
          </a:p>
        </p:txBody>
      </p:sp>
      <p:sp>
        <p:nvSpPr>
          <p:cNvPr id="351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Example 1: Simple Payback</a:t>
            </a:r>
            <a:br>
              <a:rPr lang="en-GB"/>
            </a:br>
            <a:r>
              <a:rPr lang="en-GB"/>
              <a:t>(Focus on liquidity) </a:t>
            </a:r>
            <a:endParaRPr lang="en-US" b="1"/>
          </a:p>
        </p:txBody>
      </p:sp>
      <p:sp>
        <p:nvSpPr>
          <p:cNvPr id="351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/>
              <a:t>Projects A and B have the same five-year recovery period (i.e., project balance is zero after five years)</a:t>
            </a:r>
          </a:p>
          <a:p>
            <a:pPr>
              <a:lnSpc>
                <a:spcPct val="90000"/>
              </a:lnSpc>
            </a:pPr>
            <a:r>
              <a:rPr lang="en-GB"/>
              <a:t>However, they have very different profitability profiles (with Project A being more profitable than Project B)</a:t>
            </a:r>
          </a:p>
          <a:p>
            <a:pPr>
              <a:lnSpc>
                <a:spcPct val="90000"/>
              </a:lnSpc>
            </a:pPr>
            <a:r>
              <a:rPr lang="en-GB"/>
              <a:t>Since this method focuses ONLY on liquidity (how FAST can I recover my initial investment), you would be indifferent between projects </a:t>
            </a:r>
            <a:r>
              <a:rPr lang="en-US"/>
              <a:t>“</a:t>
            </a:r>
            <a:r>
              <a:rPr lang="en-GB"/>
              <a:t>A” and “B” even if they have very different profitability.</a:t>
            </a:r>
            <a:endParaRPr lang="en-US"/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Example 2: Simple Payback</a:t>
            </a:r>
            <a:br>
              <a:rPr lang="en-GB"/>
            </a:br>
            <a:r>
              <a:rPr lang="en-GB"/>
              <a:t>(Uniform Cash Flow) </a:t>
            </a:r>
            <a:endParaRPr lang="en-US" b="1"/>
          </a:p>
        </p:txBody>
      </p:sp>
      <p:graphicFrame>
        <p:nvGraphicFramePr>
          <p:cNvPr id="352333" name="Group 77"/>
          <p:cNvGraphicFramePr>
            <a:graphicFrameLocks noGrp="1"/>
          </p:cNvGraphicFramePr>
          <p:nvPr/>
        </p:nvGraphicFramePr>
        <p:xfrm>
          <a:off x="914400" y="1828800"/>
          <a:ext cx="7543800" cy="4114803"/>
        </p:xfrm>
        <a:graphic>
          <a:graphicData uri="http://schemas.openxmlformats.org/drawingml/2006/table">
            <a:tbl>
              <a:tblPr/>
              <a:tblGrid>
                <a:gridCol w="2667000"/>
                <a:gridCol w="2286000"/>
                <a:gridCol w="2590800"/>
              </a:tblGrid>
              <a:tr h="588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Parameters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Machine 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Machine 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Annual Cost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P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400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7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Annual Revenue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SV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N (years)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12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MARR (%)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52335" name="Text Box 79"/>
          <p:cNvSpPr txBox="1">
            <a:spLocks noChangeArrowheads="1"/>
          </p:cNvSpPr>
          <p:nvPr/>
        </p:nvSpPr>
        <p:spPr bwMode="auto">
          <a:xfrm>
            <a:off x="3086100" y="6096000"/>
            <a:ext cx="3225800" cy="404813"/>
          </a:xfrm>
          <a:prstGeom prst="rect">
            <a:avLst/>
          </a:prstGeom>
          <a:solidFill>
            <a:srgbClr val="FFFF99"/>
          </a:solidFill>
          <a:ln w="381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CA" b="1"/>
              <a:t>Industry Standard = 3 years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102</a:t>
            </a:fld>
            <a:endParaRPr lang="fr-CA"/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Example 2: Simple Payback</a:t>
            </a:r>
            <a:br>
              <a:rPr lang="en-GB"/>
            </a:br>
            <a:r>
              <a:rPr lang="en-GB"/>
              <a:t>(Uniform Cash Flow) cont’d </a:t>
            </a:r>
            <a:endParaRPr lang="en-US" b="1"/>
          </a:p>
        </p:txBody>
      </p:sp>
      <p:sp>
        <p:nvSpPr>
          <p:cNvPr id="353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GB" b="1" u="sng"/>
              <a:t>Machine X</a:t>
            </a:r>
            <a:endParaRPr lang="en-GB" b="1"/>
          </a:p>
          <a:p>
            <a:pPr>
              <a:buFont typeface="Wingdings" pitchFamily="2" charset="2"/>
              <a:buNone/>
            </a:pPr>
            <a:r>
              <a:rPr lang="en-GB"/>
              <a:t>		200/(95 – 20) = 2.67 </a:t>
            </a:r>
          </a:p>
          <a:p>
            <a:pPr algn="ctr">
              <a:buFont typeface="Wingdings" pitchFamily="2" charset="2"/>
              <a:buNone/>
            </a:pPr>
            <a:r>
              <a:rPr lang="en-GB"/>
              <a:t>(less than industry standard)</a:t>
            </a:r>
          </a:p>
          <a:p>
            <a:pPr>
              <a:buFont typeface="Wingdings" pitchFamily="2" charset="2"/>
              <a:buNone/>
            </a:pPr>
            <a:r>
              <a:rPr lang="en-GB" b="1" u="sng"/>
              <a:t>Machine Y</a:t>
            </a:r>
            <a:endParaRPr lang="en-GB" b="1"/>
          </a:p>
          <a:p>
            <a:pPr>
              <a:buFont typeface="Wingdings" pitchFamily="2" charset="2"/>
              <a:buNone/>
            </a:pPr>
            <a:r>
              <a:rPr lang="en-GB"/>
              <a:t>		400/(150 – 30) = 3.33 years</a:t>
            </a:r>
          </a:p>
          <a:p>
            <a:pPr algn="ctr">
              <a:buFont typeface="Wingdings" pitchFamily="2" charset="2"/>
              <a:buNone/>
            </a:pPr>
            <a:r>
              <a:rPr lang="en-GB"/>
              <a:t> (in excess of industry standard)</a:t>
            </a:r>
          </a:p>
        </p:txBody>
      </p:sp>
      <p:graphicFrame>
        <p:nvGraphicFramePr>
          <p:cNvPr id="353318" name="Group 38"/>
          <p:cNvGraphicFramePr>
            <a:graphicFrameLocks noGrp="1"/>
          </p:cNvGraphicFramePr>
          <p:nvPr/>
        </p:nvGraphicFramePr>
        <p:xfrm>
          <a:off x="2590800" y="4800600"/>
          <a:ext cx="3733800" cy="1493520"/>
        </p:xfrm>
        <a:graphic>
          <a:graphicData uri="http://schemas.openxmlformats.org/drawingml/2006/table">
            <a:tbl>
              <a:tblPr/>
              <a:tblGrid>
                <a:gridCol w="1320800"/>
                <a:gridCol w="1130300"/>
                <a:gridCol w="1282700"/>
              </a:tblGrid>
              <a:tr h="196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Parameters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Machine 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Machine 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195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Annual Cost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195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P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400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196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Annual Revenue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195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SV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195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N (years)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12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  <a:tr h="196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MARR (%)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99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103</a:t>
            </a:fld>
            <a:endParaRPr lang="fr-CA"/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2EB7A-4A94-4958-AF45-A9180F53F3C1}" type="slidenum">
              <a:rPr lang="fr-CA"/>
              <a:pPr/>
              <a:t>104</a:t>
            </a:fld>
            <a:endParaRPr lang="fr-CA"/>
          </a:p>
        </p:txBody>
      </p:sp>
      <p:sp>
        <p:nvSpPr>
          <p:cNvPr id="354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Example 2: Simple Payback</a:t>
            </a:r>
            <a:br>
              <a:rPr lang="en-GB"/>
            </a:br>
            <a:r>
              <a:rPr lang="en-GB"/>
              <a:t>(Uniform Cash Flow) cont’d </a:t>
            </a:r>
            <a:endParaRPr lang="en-US" b="1"/>
          </a:p>
        </p:txBody>
      </p:sp>
      <p:sp>
        <p:nvSpPr>
          <p:cNvPr id="354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GB" sz="2400"/>
              <a:t>Assume that the industry standard (N**) for</a:t>
            </a:r>
          </a:p>
          <a:p>
            <a:pPr>
              <a:buFont typeface="Wingdings" pitchFamily="2" charset="2"/>
              <a:buNone/>
            </a:pPr>
            <a:r>
              <a:rPr lang="en-GB" sz="2400"/>
              <a:t>these projects is 4 years</a:t>
            </a:r>
          </a:p>
          <a:p>
            <a:pPr>
              <a:buFont typeface="Wingdings" pitchFamily="2" charset="2"/>
              <a:buNone/>
            </a:pPr>
            <a:endParaRPr lang="en-GB" sz="2400"/>
          </a:p>
          <a:p>
            <a:pPr>
              <a:buFont typeface="Wingdings" pitchFamily="2" charset="2"/>
              <a:buNone/>
            </a:pPr>
            <a:r>
              <a:rPr lang="en-GB" sz="2400" b="1" u="sng"/>
              <a:t>DECISION</a:t>
            </a:r>
          </a:p>
          <a:p>
            <a:r>
              <a:rPr lang="en-GB" sz="2400"/>
              <a:t>If machines X and Y are independent, select both machines (since their respective recovery periods are less than 4 years).</a:t>
            </a:r>
          </a:p>
          <a:p>
            <a:r>
              <a:rPr lang="en-GB" sz="2400"/>
              <a:t>If machines X and Y are mutually exclusive, select the machine with the shorter valid recovery period i.e. Machine X</a:t>
            </a:r>
            <a:endParaRPr lang="en-US" sz="2400"/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Example 3: Simple Payback</a:t>
            </a:r>
            <a:br>
              <a:rPr lang="en-GB"/>
            </a:br>
            <a:r>
              <a:rPr lang="en-GB"/>
              <a:t>(Irregular Cash Flow)</a:t>
            </a:r>
            <a:endParaRPr lang="en-US"/>
          </a:p>
        </p:txBody>
      </p:sp>
      <p:graphicFrame>
        <p:nvGraphicFramePr>
          <p:cNvPr id="355331" name="Group 3"/>
          <p:cNvGraphicFramePr>
            <a:graphicFrameLocks noGrp="1"/>
          </p:cNvGraphicFramePr>
          <p:nvPr/>
        </p:nvGraphicFramePr>
        <p:xfrm>
          <a:off x="990600" y="2133600"/>
          <a:ext cx="7010400" cy="3352802"/>
        </p:xfrm>
        <a:graphic>
          <a:graphicData uri="http://schemas.openxmlformats.org/drawingml/2006/table">
            <a:tbl>
              <a:tblPr/>
              <a:tblGrid>
                <a:gridCol w="2079625"/>
                <a:gridCol w="2079625"/>
                <a:gridCol w="2851150"/>
              </a:tblGrid>
              <a:tr h="838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30200" algn="ctr"/>
                        </a:tabLst>
                      </a:pPr>
                      <a:r>
                        <a:rPr kumimoji="0" lang="en-GB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Year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Cash</a:t>
                      </a:r>
                      <a:endParaRPr kumimoji="0" lang="en-US" sz="24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ourier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Flow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Project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Balance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0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-1,000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-1,000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-1,500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+500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-1,000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+700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-300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4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+1,000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+700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55361" name="Text Box 33"/>
          <p:cNvSpPr txBox="1">
            <a:spLocks noChangeArrowheads="1"/>
          </p:cNvSpPr>
          <p:nvPr/>
        </p:nvSpPr>
        <p:spPr bwMode="auto">
          <a:xfrm>
            <a:off x="533400" y="5867400"/>
            <a:ext cx="73263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GB" sz="2400" b="1"/>
              <a:t>Recovery period</a:t>
            </a:r>
            <a:r>
              <a:rPr lang="en-GB" sz="2400"/>
              <a:t> </a:t>
            </a:r>
            <a:r>
              <a:rPr lang="en-GB" sz="2400" b="1"/>
              <a:t>= 3 years + 300</a:t>
            </a:r>
            <a:r>
              <a:rPr lang="en-GB" sz="2400" b="1">
                <a:latin typeface="Verdana" pitchFamily="34" charset="0"/>
              </a:rPr>
              <a:t>÷</a:t>
            </a:r>
            <a:r>
              <a:rPr lang="en-GB" sz="2400" b="1"/>
              <a:t>1000 = 3.3 years</a:t>
            </a:r>
            <a:endParaRPr lang="en-US" sz="2400" b="1"/>
          </a:p>
        </p:txBody>
      </p:sp>
      <p:sp>
        <p:nvSpPr>
          <p:cNvPr id="355362" name="Oval 34"/>
          <p:cNvSpPr>
            <a:spLocks noChangeArrowheads="1"/>
          </p:cNvSpPr>
          <p:nvPr/>
        </p:nvSpPr>
        <p:spPr bwMode="auto">
          <a:xfrm>
            <a:off x="4648200" y="5715000"/>
            <a:ext cx="1524000" cy="838200"/>
          </a:xfrm>
          <a:prstGeom prst="ellips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5363" name="AutoShape 35"/>
          <p:cNvSpPr>
            <a:spLocks/>
          </p:cNvSpPr>
          <p:nvPr/>
        </p:nvSpPr>
        <p:spPr bwMode="auto">
          <a:xfrm>
            <a:off x="7086600" y="4572000"/>
            <a:ext cx="76200" cy="838200"/>
          </a:xfrm>
          <a:prstGeom prst="rightBrace">
            <a:avLst>
              <a:gd name="adj1" fmla="val 91667"/>
              <a:gd name="adj2" fmla="val 50000"/>
            </a:avLst>
          </a:prstGeom>
          <a:noFill/>
          <a:ln w="6667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55364" name="Text Box 36"/>
          <p:cNvSpPr txBox="1">
            <a:spLocks noChangeArrowheads="1"/>
          </p:cNvSpPr>
          <p:nvPr/>
        </p:nvSpPr>
        <p:spPr bwMode="auto">
          <a:xfrm>
            <a:off x="7162800" y="4730750"/>
            <a:ext cx="1219200" cy="46672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sz="2400" b="1">
                <a:solidFill>
                  <a:srgbClr val="003399"/>
                </a:solidFill>
              </a:rPr>
              <a:t>= 1 000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105</a:t>
            </a:fld>
            <a:endParaRPr lang="fr-CA"/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802B3-5548-4017-B6D0-7D68AE8E4275}" type="slidenum">
              <a:rPr lang="fr-CA"/>
              <a:pPr/>
              <a:t>106</a:t>
            </a:fld>
            <a:endParaRPr lang="fr-CA"/>
          </a:p>
        </p:txBody>
      </p:sp>
      <p:sp>
        <p:nvSpPr>
          <p:cNvPr id="356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Discounted Payback</a:t>
            </a:r>
          </a:p>
        </p:txBody>
      </p:sp>
      <p:sp>
        <p:nvSpPr>
          <p:cNvPr id="356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>
                <a:cs typeface="Times New Roman" pitchFamily="18" charset="0"/>
              </a:rPr>
              <a:t>Time required to recover the initial investment (P) when the un-recovered investment (i.e. Project Balance) </a:t>
            </a:r>
            <a:r>
              <a:rPr lang="en-GB" u="sng">
                <a:cs typeface="Times New Roman" pitchFamily="18" charset="0"/>
              </a:rPr>
              <a:t>has</a:t>
            </a:r>
            <a:r>
              <a:rPr lang="en-GB">
                <a:cs typeface="Times New Roman" pitchFamily="18" charset="0"/>
              </a:rPr>
              <a:t> an opportunity cost (MARR &gt; 0%, usually = MARR)</a:t>
            </a:r>
            <a:r>
              <a:rPr lang="en-US">
                <a:cs typeface="Times New Roman" pitchFamily="18" charset="0"/>
              </a:rPr>
              <a:t> </a:t>
            </a:r>
          </a:p>
          <a:p>
            <a:r>
              <a:rPr lang="en-US">
                <a:cs typeface="Times New Roman" pitchFamily="18" charset="0"/>
              </a:rPr>
              <a:t>Economic definition of cost</a:t>
            </a:r>
          </a:p>
          <a:p>
            <a:pPr lvl="1"/>
            <a:r>
              <a:rPr lang="en-US">
                <a:cs typeface="Times New Roman" pitchFamily="18" charset="0"/>
              </a:rPr>
              <a:t>$ tied up in the project CANNOT be used for other investments that would generate investment income</a:t>
            </a:r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8C23B3-50AA-4CF2-9C9A-26472A996C26}" type="slidenum">
              <a:rPr lang="fr-CA"/>
              <a:pPr/>
              <a:t>107</a:t>
            </a:fld>
            <a:endParaRPr lang="fr-CA"/>
          </a:p>
        </p:txBody>
      </p:sp>
      <p:sp>
        <p:nvSpPr>
          <p:cNvPr id="357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Times New Roman" pitchFamily="18" charset="0"/>
              </a:rPr>
              <a:t>Discounted Method: Characteristics</a:t>
            </a:r>
            <a:r>
              <a:rPr lang="en-US" sz="2400">
                <a:latin typeface="Times New Roman" pitchFamily="18" charset="0"/>
              </a:rPr>
              <a:t> </a:t>
            </a:r>
          </a:p>
        </p:txBody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057400"/>
            <a:ext cx="77724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400">
                <a:cs typeface="Times New Roman" pitchFamily="18" charset="0"/>
              </a:rPr>
              <a:t>The annual </a:t>
            </a:r>
            <a:r>
              <a:rPr lang="en-GB" sz="2400" u="sng">
                <a:cs typeface="Times New Roman" pitchFamily="18" charset="0"/>
              </a:rPr>
              <a:t>opportunity cost</a:t>
            </a:r>
            <a:r>
              <a:rPr lang="en-GB" sz="2400">
                <a:cs typeface="Times New Roman" pitchFamily="18" charset="0"/>
              </a:rPr>
              <a:t> of a negative project balance is  determined by the beginning of year project balance and the MARR.</a:t>
            </a:r>
          </a:p>
          <a:p>
            <a:pPr>
              <a:lnSpc>
                <a:spcPct val="90000"/>
              </a:lnSpc>
            </a:pPr>
            <a:r>
              <a:rPr lang="en-GB" sz="2400">
                <a:cs typeface="Times New Roman" pitchFamily="18" charset="0"/>
              </a:rPr>
              <a:t>A project</a:t>
            </a:r>
            <a:r>
              <a:rPr lang="en-GB" sz="2400">
                <a:latin typeface="Times New Roman"/>
                <a:cs typeface="Times New Roman" pitchFamily="18" charset="0"/>
              </a:rPr>
              <a:t>’</a:t>
            </a:r>
            <a:r>
              <a:rPr lang="en-GB" sz="2400">
                <a:cs typeface="Times New Roman" pitchFamily="18" charset="0"/>
              </a:rPr>
              <a:t>s end-of-year balance is equal </a:t>
            </a:r>
          </a:p>
          <a:p>
            <a:pPr lvl="1">
              <a:lnSpc>
                <a:spcPct val="90000"/>
              </a:lnSpc>
            </a:pPr>
            <a:r>
              <a:rPr lang="en-GB" sz="2200">
                <a:cs typeface="Times New Roman" pitchFamily="18" charset="0"/>
              </a:rPr>
              <a:t>project balance at the beginning of the year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GB" sz="2200">
                <a:cs typeface="Times New Roman" pitchFamily="18" charset="0"/>
              </a:rPr>
              <a:t>	-   the opportunity cost for that year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GB" sz="2200">
                <a:cs typeface="Times New Roman" pitchFamily="18" charset="0"/>
              </a:rPr>
              <a:t>	+   net annual revenues (i.e., OR </a:t>
            </a:r>
            <a:r>
              <a:rPr lang="en-GB" sz="2200">
                <a:latin typeface="Times New Roman"/>
                <a:cs typeface="Times New Roman" pitchFamily="18" charset="0"/>
              </a:rPr>
              <a:t>–</a:t>
            </a:r>
            <a:r>
              <a:rPr lang="en-GB" sz="2200">
                <a:cs typeface="Times New Roman" pitchFamily="18" charset="0"/>
              </a:rPr>
              <a:t> OC) </a:t>
            </a:r>
            <a:r>
              <a:rPr lang="en-US" sz="2200"/>
              <a:t> </a:t>
            </a:r>
          </a:p>
          <a:p>
            <a:pPr>
              <a:lnSpc>
                <a:spcPct val="90000"/>
              </a:lnSpc>
            </a:pPr>
            <a:r>
              <a:rPr lang="en-GB" sz="2400"/>
              <a:t>Calculations are usually performed before taxes.</a:t>
            </a:r>
          </a:p>
          <a:p>
            <a:pPr>
              <a:lnSpc>
                <a:spcPct val="90000"/>
              </a:lnSpc>
            </a:pPr>
            <a:r>
              <a:rPr lang="en-GB" sz="2400">
                <a:cs typeface="Times New Roman" pitchFamily="18" charset="0"/>
              </a:rPr>
              <a:t>Focus on liquidity </a:t>
            </a:r>
            <a:r>
              <a:rPr lang="en-GB" sz="2400" u="sng">
                <a:cs typeface="Times New Roman" pitchFamily="18" charset="0"/>
              </a:rPr>
              <a:t>exclusively</a:t>
            </a:r>
            <a:r>
              <a:rPr lang="en-GB" sz="2400">
                <a:cs typeface="Times New Roman" pitchFamily="18" charset="0"/>
              </a:rPr>
              <a:t>; no concern for profitability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sz="2400" b="1"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400" b="1">
                <a:cs typeface="Times New Roman" pitchFamily="18" charset="0"/>
              </a:rPr>
              <a:t>	</a:t>
            </a:r>
            <a:endParaRPr lang="en-US"/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BBAF0A-EFE4-41A5-B396-CC2FCB4451EE}" type="slidenum">
              <a:rPr lang="fr-CA"/>
              <a:pPr/>
              <a:t>108</a:t>
            </a:fld>
            <a:endParaRPr lang="fr-CA"/>
          </a:p>
        </p:txBody>
      </p:sp>
      <p:sp>
        <p:nvSpPr>
          <p:cNvPr id="358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Project Balance: Discounted Payback</a:t>
            </a:r>
          </a:p>
        </p:txBody>
      </p:sp>
      <p:sp>
        <p:nvSpPr>
          <p:cNvPr id="358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400"/>
              <a:t>At n</a:t>
            </a:r>
            <a:r>
              <a:rPr lang="en-US" sz="2400" baseline="-25000"/>
              <a:t>0</a:t>
            </a:r>
            <a:r>
              <a:rPr lang="en-US" sz="2400"/>
              <a:t>: Project Balance (PB</a:t>
            </a:r>
            <a:r>
              <a:rPr lang="en-US" sz="2400" baseline="-25000"/>
              <a:t>0</a:t>
            </a:r>
            <a:r>
              <a:rPr lang="en-US" sz="2400"/>
              <a:t>) = P (negative value)</a:t>
            </a:r>
          </a:p>
          <a:p>
            <a:r>
              <a:rPr lang="en-US" sz="2400"/>
              <a:t>At n</a:t>
            </a:r>
            <a:r>
              <a:rPr lang="en-US" sz="2400" baseline="-25000"/>
              <a:t>1</a:t>
            </a:r>
            <a:r>
              <a:rPr lang="en-US" sz="2400"/>
              <a:t>: PB</a:t>
            </a:r>
            <a:r>
              <a:rPr lang="en-US" sz="2400" baseline="-25000"/>
              <a:t>1</a:t>
            </a:r>
            <a:r>
              <a:rPr lang="en-US" sz="2400"/>
              <a:t> = PB</a:t>
            </a:r>
            <a:r>
              <a:rPr lang="en-US" sz="2400" baseline="-25000"/>
              <a:t>0</a:t>
            </a:r>
            <a:r>
              <a:rPr lang="en-US" sz="2400"/>
              <a:t>+ </a:t>
            </a:r>
            <a:r>
              <a:rPr lang="en-US" sz="2400" b="1"/>
              <a:t>PB</a:t>
            </a:r>
            <a:r>
              <a:rPr lang="en-US" sz="2400" b="1" baseline="-25000"/>
              <a:t>0</a:t>
            </a:r>
            <a:r>
              <a:rPr lang="en-US" sz="2400" b="1"/>
              <a:t>@MARR</a:t>
            </a:r>
            <a:r>
              <a:rPr lang="en-US" sz="2400"/>
              <a:t> +(OR</a:t>
            </a:r>
            <a:r>
              <a:rPr lang="en-US" sz="2400" baseline="-25000"/>
              <a:t>1</a:t>
            </a:r>
            <a:r>
              <a:rPr lang="en-US" sz="2400"/>
              <a:t> – OC</a:t>
            </a:r>
            <a:r>
              <a:rPr lang="en-US" sz="2400" baseline="-25000"/>
              <a:t>1</a:t>
            </a:r>
            <a:r>
              <a:rPr lang="en-US" sz="2400"/>
              <a:t>)</a:t>
            </a:r>
          </a:p>
          <a:p>
            <a:r>
              <a:rPr lang="en-US" sz="2400"/>
              <a:t>At n</a:t>
            </a:r>
            <a:r>
              <a:rPr lang="en-US" sz="2400" baseline="-25000"/>
              <a:t>2</a:t>
            </a:r>
            <a:r>
              <a:rPr lang="en-US" sz="2400"/>
              <a:t>: PB</a:t>
            </a:r>
            <a:r>
              <a:rPr lang="en-US" sz="2400" baseline="-25000"/>
              <a:t>2</a:t>
            </a:r>
            <a:r>
              <a:rPr lang="en-US" sz="2400"/>
              <a:t> = PB</a:t>
            </a:r>
            <a:r>
              <a:rPr lang="en-US" sz="2400" baseline="-25000"/>
              <a:t>1</a:t>
            </a:r>
            <a:r>
              <a:rPr lang="en-US" sz="2400"/>
              <a:t> + </a:t>
            </a:r>
            <a:r>
              <a:rPr lang="en-US" sz="2400" b="1"/>
              <a:t>PB</a:t>
            </a:r>
            <a:r>
              <a:rPr lang="en-US" sz="2400" b="1" baseline="-25000"/>
              <a:t>1</a:t>
            </a:r>
            <a:r>
              <a:rPr lang="en-US" sz="2400" b="1"/>
              <a:t>@MARR</a:t>
            </a:r>
            <a:r>
              <a:rPr lang="en-US" sz="2400"/>
              <a:t> + (OR</a:t>
            </a:r>
            <a:r>
              <a:rPr lang="en-US" sz="2400" baseline="-25000"/>
              <a:t>2</a:t>
            </a:r>
            <a:r>
              <a:rPr lang="en-US" sz="2400"/>
              <a:t> – OC</a:t>
            </a:r>
            <a:r>
              <a:rPr lang="en-US" sz="2400" baseline="-25000"/>
              <a:t>2</a:t>
            </a:r>
            <a:r>
              <a:rPr lang="en-US" sz="2400"/>
              <a:t>)</a:t>
            </a:r>
          </a:p>
          <a:p>
            <a:r>
              <a:rPr lang="en-US" sz="2400"/>
              <a:t>At n</a:t>
            </a:r>
            <a:r>
              <a:rPr lang="en-US" sz="2400" baseline="-25000"/>
              <a:t>3</a:t>
            </a:r>
            <a:r>
              <a:rPr lang="en-US" sz="2400"/>
              <a:t>: PB</a:t>
            </a:r>
            <a:r>
              <a:rPr lang="en-US" sz="2400" baseline="-25000"/>
              <a:t>3</a:t>
            </a:r>
            <a:r>
              <a:rPr lang="en-US" sz="2400"/>
              <a:t> = PB</a:t>
            </a:r>
            <a:r>
              <a:rPr lang="en-US" sz="2400" baseline="-25000"/>
              <a:t>2</a:t>
            </a:r>
            <a:r>
              <a:rPr lang="en-US" sz="2400"/>
              <a:t> + </a:t>
            </a:r>
            <a:r>
              <a:rPr lang="en-US" sz="2400" b="1"/>
              <a:t>PB</a:t>
            </a:r>
            <a:r>
              <a:rPr lang="en-US" sz="2400" b="1" baseline="-25000"/>
              <a:t>2</a:t>
            </a:r>
            <a:r>
              <a:rPr lang="en-US" sz="2400" b="1"/>
              <a:t>@MARR</a:t>
            </a:r>
            <a:r>
              <a:rPr lang="en-US" sz="2400"/>
              <a:t> + (OR</a:t>
            </a:r>
            <a:r>
              <a:rPr lang="en-US" sz="2400" baseline="-25000"/>
              <a:t>3</a:t>
            </a:r>
            <a:r>
              <a:rPr lang="en-US" sz="2400"/>
              <a:t> – OC</a:t>
            </a:r>
            <a:r>
              <a:rPr lang="en-US" sz="2400" baseline="-25000"/>
              <a:t>3</a:t>
            </a:r>
            <a:r>
              <a:rPr lang="en-US" sz="2400"/>
              <a:t>)</a:t>
            </a:r>
          </a:p>
          <a:p>
            <a:r>
              <a:rPr lang="en-US" sz="2400"/>
              <a:t>………..</a:t>
            </a:r>
          </a:p>
          <a:p>
            <a:endParaRPr lang="en-US" sz="2400"/>
          </a:p>
          <a:p>
            <a:pPr>
              <a:buFont typeface="Wingdings" pitchFamily="2" charset="2"/>
              <a:buNone/>
            </a:pPr>
            <a:r>
              <a:rPr lang="en-US" sz="2400" b="1">
                <a:solidFill>
                  <a:srgbClr val="F83B08"/>
                </a:solidFill>
              </a:rPr>
              <a:t>	</a:t>
            </a:r>
            <a:r>
              <a:rPr lang="en-US" sz="2400" b="1" u="sng"/>
              <a:t>DISCOUNTED PAYBACK: MARR &gt; 0% (e.g., 10%)</a:t>
            </a:r>
          </a:p>
        </p:txBody>
      </p: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F2257-D35E-4972-8B74-A27AE0C21D4F}" type="slidenum">
              <a:rPr lang="fr-CA"/>
              <a:pPr/>
              <a:t>109</a:t>
            </a:fld>
            <a:endParaRPr lang="fr-CA"/>
          </a:p>
        </p:txBody>
      </p:sp>
      <p:sp>
        <p:nvSpPr>
          <p:cNvPr id="359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Decision Rules: Summary</a:t>
            </a:r>
          </a:p>
        </p:txBody>
      </p:sp>
      <p:sp>
        <p:nvSpPr>
          <p:cNvPr id="359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2400"/>
              <a:t>N** = the industry threshold </a:t>
            </a:r>
          </a:p>
          <a:p>
            <a:pPr>
              <a:buFont typeface="Wingdings" pitchFamily="2" charset="2"/>
              <a:buNone/>
            </a:pPr>
            <a:r>
              <a:rPr lang="en-US" sz="2400"/>
              <a:t>N* = recovery period for a specific project</a:t>
            </a:r>
          </a:p>
          <a:p>
            <a:pPr>
              <a:buFont typeface="Wingdings" pitchFamily="2" charset="2"/>
              <a:buNone/>
            </a:pPr>
            <a:r>
              <a:rPr lang="en-US" sz="2400"/>
              <a:t>N = life or duration of a project</a:t>
            </a:r>
          </a:p>
          <a:p>
            <a:pPr>
              <a:buFont typeface="Wingdings" pitchFamily="2" charset="2"/>
              <a:buNone/>
            </a:pPr>
            <a:endParaRPr lang="en-US" sz="2400" b="1" u="sng"/>
          </a:p>
          <a:p>
            <a:pPr>
              <a:buFont typeface="Wingdings" pitchFamily="2" charset="2"/>
              <a:buNone/>
            </a:pPr>
            <a:r>
              <a:rPr lang="en-US" sz="2400" b="1" u="sng"/>
              <a:t>Independent Projects (no budget constraint)</a:t>
            </a:r>
          </a:p>
          <a:p>
            <a:pPr>
              <a:buFont typeface="Wingdings" pitchFamily="2" charset="2"/>
              <a:buNone/>
            </a:pPr>
            <a:r>
              <a:rPr lang="en-US" sz="2400"/>
              <a:t>Select ALL projects for which N*≤ N**</a:t>
            </a:r>
          </a:p>
          <a:p>
            <a:pPr>
              <a:buFont typeface="Wingdings" pitchFamily="2" charset="2"/>
              <a:buNone/>
            </a:pPr>
            <a:endParaRPr lang="en-US" sz="2400" b="1" u="sng"/>
          </a:p>
          <a:p>
            <a:pPr>
              <a:buFont typeface="Wingdings" pitchFamily="2" charset="2"/>
              <a:buNone/>
            </a:pPr>
            <a:r>
              <a:rPr lang="en-US" sz="2400" b="1" u="sng"/>
              <a:t>Mutually Exclusive Projects</a:t>
            </a:r>
          </a:p>
          <a:p>
            <a:pPr>
              <a:buFont typeface="Wingdings" pitchFamily="2" charset="2"/>
              <a:buNone/>
            </a:pPr>
            <a:r>
              <a:rPr lang="en-US" sz="2400"/>
              <a:t>Among valid (acceptable, N* ≤ N** ) projects, select the</a:t>
            </a:r>
          </a:p>
          <a:p>
            <a:pPr>
              <a:buFont typeface="Wingdings" pitchFamily="2" charset="2"/>
              <a:buNone/>
            </a:pPr>
            <a:r>
              <a:rPr lang="en-US" sz="2400"/>
              <a:t>project with the </a:t>
            </a:r>
            <a:r>
              <a:rPr lang="en-US" sz="2400" b="1">
                <a:solidFill>
                  <a:srgbClr val="F83B08"/>
                </a:solidFill>
              </a:rPr>
              <a:t>shortest </a:t>
            </a:r>
            <a:r>
              <a:rPr lang="en-US" sz="2400"/>
              <a:t>N* </a:t>
            </a:r>
          </a:p>
          <a:p>
            <a:pPr>
              <a:buFont typeface="Wingdings" pitchFamily="2" charset="2"/>
              <a:buNone/>
            </a:pPr>
            <a:endParaRPr lang="en-US" sz="2400"/>
          </a:p>
        </p:txBody>
      </p:sp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Decision Rule: Example</a:t>
            </a:r>
          </a:p>
        </p:txBody>
      </p:sp>
      <p:graphicFrame>
        <p:nvGraphicFramePr>
          <p:cNvPr id="360451" name="Group 3"/>
          <p:cNvGraphicFramePr>
            <a:graphicFrameLocks noGrp="1"/>
          </p:cNvGraphicFramePr>
          <p:nvPr/>
        </p:nvGraphicFramePr>
        <p:xfrm>
          <a:off x="1752600" y="2133600"/>
          <a:ext cx="6096000" cy="3657600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Project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Payback Period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r>
                        <a:rPr kumimoji="0" lang="en-US" sz="2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4.5 years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r>
                        <a:rPr kumimoji="0" lang="en-US" sz="2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 7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9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r>
                        <a:rPr kumimoji="0" lang="en-US" sz="2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 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99">
                        <a:alpha val="50000"/>
                      </a:srgbClr>
                    </a:solidFill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r>
                        <a:rPr kumimoji="0" lang="en-US" sz="2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 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r>
                        <a:rPr kumimoji="0" lang="en-US" sz="2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 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r>
                        <a:rPr kumimoji="0" lang="en-US" sz="2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 4.5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Industry Standard (N**) = 5 years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60479" name="Rectangle 31"/>
          <p:cNvSpPr>
            <a:spLocks noChangeArrowheads="1"/>
          </p:cNvSpPr>
          <p:nvPr/>
        </p:nvSpPr>
        <p:spPr bwMode="auto">
          <a:xfrm>
            <a:off x="4343400" y="3429000"/>
            <a:ext cx="10906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800" b="1">
                <a:solidFill>
                  <a:srgbClr val="F83B08"/>
                </a:solidFill>
                <a:latin typeface="Tahoma" pitchFamily="34" charset="0"/>
              </a:rPr>
              <a:t>BEST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110</a:t>
            </a:fld>
            <a:endParaRPr lang="fr-CA"/>
          </a:p>
        </p:txBody>
      </p: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1474" name="Group 2"/>
          <p:cNvGraphicFramePr>
            <a:graphicFrameLocks noGrp="1"/>
          </p:cNvGraphicFramePr>
          <p:nvPr/>
        </p:nvGraphicFramePr>
        <p:xfrm>
          <a:off x="838200" y="1828800"/>
          <a:ext cx="7620000" cy="4724400"/>
        </p:xfrm>
        <a:graphic>
          <a:graphicData uri="http://schemas.openxmlformats.org/drawingml/2006/table">
            <a:tbl>
              <a:tblPr/>
              <a:tblGrid>
                <a:gridCol w="995363"/>
                <a:gridCol w="1209675"/>
                <a:gridCol w="2824162"/>
                <a:gridCol w="2590800"/>
              </a:tblGrid>
              <a:tr h="4572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33375" algn="ctr"/>
                        </a:tabLst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Year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Cash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ourier" charset="0"/>
                      </a:endParaRP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Flow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Opportunity Cost (15% of BP)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Project Balance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0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-15,000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fr-CA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-15,000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-15,000(0.15) = 2,250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-14,250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2,137.5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-13,387.5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2,008.1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-12,395.6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4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1,859.3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-11,254.9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5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1,688.2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-9,943.2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6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1,491.5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-8,434.7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7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1,265.2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-6,699.9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8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1,005.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-4,704.9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9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705.7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-2,410.6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10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361.6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+227.8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</a:tbl>
          </a:graphicData>
        </a:graphic>
      </p:graphicFrame>
      <p:sp>
        <p:nvSpPr>
          <p:cNvPr id="361541" name="Rectangle 6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Example 4: Discounted Payback (Uniform Cash Flow)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111</a:t>
            </a:fld>
            <a:endParaRPr lang="fr-CA"/>
          </a:p>
        </p:txBody>
      </p:sp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/>
              <a:t>3. Singles Sums (PW &amp; FW) and Payback Methods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951EE-7D2A-4656-B7F2-FCC14EAC3165}" type="slidenum">
              <a:rPr lang="fr-CA"/>
              <a:pPr/>
              <a:t>112</a:t>
            </a:fld>
            <a:endParaRPr lang="fr-CA"/>
          </a:p>
        </p:txBody>
      </p:sp>
      <p:sp>
        <p:nvSpPr>
          <p:cNvPr id="36249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14313"/>
            <a:ext cx="8105775" cy="1462087"/>
          </a:xfrm>
        </p:spPr>
        <p:txBody>
          <a:bodyPr/>
          <a:lstStyle/>
          <a:p>
            <a:r>
              <a:rPr lang="en-GB"/>
              <a:t>Example 4: Discounted Payback (Uniform Cash Flow) cont’d</a:t>
            </a:r>
            <a:endParaRPr lang="en-US"/>
          </a:p>
        </p:txBody>
      </p:sp>
      <p:sp>
        <p:nvSpPr>
          <p:cNvPr id="362499" name="Text Box 3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GB"/>
              <a:t>Recovery period </a:t>
            </a:r>
          </a:p>
          <a:p>
            <a:pPr>
              <a:buFont typeface="Wingdings" pitchFamily="2" charset="2"/>
              <a:buNone/>
            </a:pPr>
            <a:r>
              <a:rPr lang="en-GB"/>
              <a:t>= 9 years + 2410.6/(2410.6+227.8)</a:t>
            </a:r>
          </a:p>
          <a:p>
            <a:pPr>
              <a:buFont typeface="Wingdings" pitchFamily="2" charset="2"/>
              <a:buNone/>
            </a:pPr>
            <a:r>
              <a:rPr lang="en-GB"/>
              <a:t>= 9.91 years</a:t>
            </a:r>
          </a:p>
          <a:p>
            <a:pPr>
              <a:buFont typeface="Wingdings" pitchFamily="2" charset="2"/>
              <a:buNone/>
            </a:pPr>
            <a:r>
              <a:rPr lang="en-GB" sz="3200" u="sng"/>
              <a:t>Decision:</a:t>
            </a:r>
            <a:r>
              <a:rPr lang="en-GB"/>
              <a:t> If the industry threshold (N**)				for this type of project) is 8 years, 			this project is invalid (N* &gt; N**).</a:t>
            </a:r>
            <a:endParaRPr lang="en-US"/>
          </a:p>
        </p:txBody>
      </p:sp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Example 5: Discounted Payback (Irregular Cash Flow)</a:t>
            </a:r>
            <a:endParaRPr lang="en-US"/>
          </a:p>
        </p:txBody>
      </p:sp>
      <p:graphicFrame>
        <p:nvGraphicFramePr>
          <p:cNvPr id="363523" name="Group 3"/>
          <p:cNvGraphicFramePr>
            <a:graphicFrameLocks noGrp="1"/>
          </p:cNvGraphicFramePr>
          <p:nvPr/>
        </p:nvGraphicFramePr>
        <p:xfrm>
          <a:off x="762000" y="1752600"/>
          <a:ext cx="7924800" cy="4663440"/>
        </p:xfrm>
        <a:graphic>
          <a:graphicData uri="http://schemas.openxmlformats.org/drawingml/2006/table">
            <a:tbl>
              <a:tblPr/>
              <a:tblGrid>
                <a:gridCol w="1265238"/>
                <a:gridCol w="1535112"/>
                <a:gridCol w="3176588"/>
                <a:gridCol w="1947862"/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33375" algn="ctr"/>
                        </a:tabLst>
                      </a:pPr>
                      <a:r>
                        <a:rPr kumimoji="0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Year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Cash</a:t>
                      </a:r>
                      <a:endParaRPr kumimoji="0" lang="en-US" sz="1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ourier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Flow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Opportunity Cost (15%)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Project Balance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0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-15,000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fr-CA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57E7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-15,000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-15,000(0.15)=2,250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-16,250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2,437.5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-16,687.5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2,503.13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-16,190.63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4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4,000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2,428.6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-14,619.2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5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2192.9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-11,812.1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6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6,000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1,771.8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-7,583.9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7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7,000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1,137.6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-1,721.5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8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8,000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258.2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+6,020.2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9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57E7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9,000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57E7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fr-CA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57E7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fr-CA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57E7F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10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57E7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57E7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fr-CA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57E7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fr-CA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57E7F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113</a:t>
            </a:fld>
            <a:endParaRPr lang="fr-CA"/>
          </a:p>
        </p:txBody>
      </p:sp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Example 5: Discounted Payback (Irregular Cash Flow) cont’d</a:t>
            </a:r>
            <a:endParaRPr lang="en-US"/>
          </a:p>
        </p:txBody>
      </p:sp>
      <p:sp>
        <p:nvSpPr>
          <p:cNvPr id="364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3200" u="sng"/>
              <a:t>Recovery period</a:t>
            </a:r>
            <a:r>
              <a:rPr lang="en-GB"/>
              <a:t>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/>
              <a:t>	= 7 years + 1721.5/(1721.5+6020.2)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/>
              <a:t>	= 7.22 years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3200" b="1" u="sng"/>
              <a:t>Decision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>
                <a:solidFill>
                  <a:srgbClr val="F83B08"/>
                </a:solidFill>
              </a:rPr>
              <a:t>	</a:t>
            </a:r>
            <a:r>
              <a:rPr lang="en-US"/>
              <a:t>If it takes 5 years, on average, for the industry to recover the initial investment for this type of project, this project is u</a:t>
            </a:r>
            <a:r>
              <a:rPr lang="en-US" u="sng"/>
              <a:t>nacceptable</a:t>
            </a:r>
            <a:r>
              <a:rPr lang="en-US"/>
              <a:t>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114</a:t>
            </a:fld>
            <a:endParaRPr lang="fr-CA"/>
          </a:p>
        </p:txBody>
      </p:sp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9666" name="Object 2"/>
          <p:cNvGraphicFramePr>
            <a:graphicFrameLocks noChangeAspect="1"/>
          </p:cNvGraphicFramePr>
          <p:nvPr/>
        </p:nvGraphicFramePr>
        <p:xfrm>
          <a:off x="1120775" y="1012825"/>
          <a:ext cx="7027863" cy="547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670" name="Document" r:id="rId3" imgW="6186203" imgH="4812736" progId="Word.Document.8">
                  <p:embed/>
                </p:oleObj>
              </mc:Choice>
              <mc:Fallback>
                <p:oleObj name="Document" r:id="rId3" imgW="6186203" imgH="4812736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0775" y="1012825"/>
                        <a:ext cx="7027863" cy="547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9667" name="Text Box 3"/>
          <p:cNvSpPr txBox="1">
            <a:spLocks noChangeArrowheads="1"/>
          </p:cNvSpPr>
          <p:nvPr/>
        </p:nvSpPr>
        <p:spPr bwMode="auto">
          <a:xfrm>
            <a:off x="2008188" y="128588"/>
            <a:ext cx="3968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3600" u="sng"/>
              <a:t>Summary Problem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13BF5-7012-47D8-BB49-7449011DC6CA}" type="slidenum">
              <a:rPr lang="fr-CA" smtClean="0"/>
              <a:pPr/>
              <a:t>115</a:t>
            </a:fld>
            <a:endParaRPr lang="fr-CA"/>
          </a:p>
        </p:txBody>
      </p:sp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Net Present Worth (NPW)</a:t>
            </a:r>
          </a:p>
        </p:txBody>
      </p:sp>
      <p:sp>
        <p:nvSpPr>
          <p:cNvPr id="3840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333500" y="1600200"/>
            <a:ext cx="7342188" cy="4530725"/>
          </a:xfrm>
          <a:noFill/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000" b="1"/>
              <a:t>NPW (A) = -P + A(P/A,i%,N) + SV(P/F,i%,N)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000" b="1"/>
              <a:t>= -10,000 + 2,000(P/A,10%,10) + 0(P/F,10%,10)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000" b="1"/>
              <a:t>=  </a:t>
            </a:r>
            <a:r>
              <a:rPr lang="en-US" sz="2000" b="1" u="sng"/>
              <a:t>$2,289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000" b="1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000" b="1"/>
              <a:t>NPW (B)= -P + A(P/A,i%,N) + SV(P/F,i%,N)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000" b="1"/>
              <a:t>= -18,000 + 3,850(P/A,10%,10) - 1,000(P/F,10%,10)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000" b="1"/>
              <a:t>=  </a:t>
            </a:r>
            <a:r>
              <a:rPr lang="en-US" sz="2000" b="1" u="sng"/>
              <a:t>$5,271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000" b="1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000" b="1"/>
              <a:t>NPW (C) = -P + A(P/A,i%,N) + G(P/G,i%,N)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000" b="1"/>
              <a:t>		+ SV(P/F,i%,N)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000" b="1"/>
              <a:t>= -30,000+2,800(P/A,10%,20)+400(P/G,10%,20)                       +3,000(P/F,10%,20)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000" b="1"/>
              <a:t>=  </a:t>
            </a:r>
            <a:r>
              <a:rPr lang="en-US" sz="2000" b="1" u="sng"/>
              <a:t>$16,447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116</a:t>
            </a:fld>
            <a:endParaRPr lang="fr-CA"/>
          </a:p>
        </p:txBody>
      </p:sp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Net Future Worth (NFW)</a:t>
            </a:r>
          </a:p>
        </p:txBody>
      </p:sp>
      <p:graphicFrame>
        <p:nvGraphicFramePr>
          <p:cNvPr id="385027" name="Object 3"/>
          <p:cNvGraphicFramePr>
            <a:graphicFrameLocks noChangeAspect="1"/>
          </p:cNvGraphicFramePr>
          <p:nvPr/>
        </p:nvGraphicFramePr>
        <p:xfrm>
          <a:off x="1219200" y="1524000"/>
          <a:ext cx="7494588" cy="795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5030" name="Document" r:id="rId3" imgW="5987293" imgH="5548755" progId="Word.Document.8">
                  <p:embed/>
                </p:oleObj>
              </mc:Choice>
              <mc:Fallback>
                <p:oleObj name="Document" r:id="rId3" imgW="5987293" imgH="5548755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1524000"/>
                        <a:ext cx="7494588" cy="7958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117</a:t>
            </a:fld>
            <a:endParaRPr lang="fr-CA"/>
          </a:p>
        </p:txBody>
      </p:sp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Independent Projects</a:t>
            </a:r>
          </a:p>
        </p:txBody>
      </p:sp>
      <p:sp>
        <p:nvSpPr>
          <p:cNvPr id="386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981200"/>
            <a:ext cx="7772400" cy="41148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US" b="1"/>
              <a:t>	</a:t>
            </a:r>
          </a:p>
          <a:p>
            <a:pPr>
              <a:buFont typeface="Wingdings" pitchFamily="2" charset="2"/>
              <a:buNone/>
            </a:pPr>
            <a:r>
              <a:rPr lang="en-US" b="1"/>
              <a:t>	A common period of analysis is NOT required to determine the validity (acceptability) of independent projects.</a:t>
            </a:r>
            <a:endParaRPr lang="en-US"/>
          </a:p>
        </p:txBody>
      </p:sp>
      <p:sp>
        <p:nvSpPr>
          <p:cNvPr id="386052" name="Rectangle 4"/>
          <p:cNvSpPr>
            <a:spLocks noChangeArrowheads="1"/>
          </p:cNvSpPr>
          <p:nvPr/>
        </p:nvSpPr>
        <p:spPr bwMode="auto">
          <a:xfrm>
            <a:off x="914400" y="2209800"/>
            <a:ext cx="7704138" cy="20574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118</a:t>
            </a:fld>
            <a:endParaRPr lang="fr-CA"/>
          </a:p>
        </p:txBody>
      </p:sp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/>
              <a:t>If A, B, and C are Independent Projects</a:t>
            </a:r>
          </a:p>
        </p:txBody>
      </p:sp>
      <p:sp>
        <p:nvSpPr>
          <p:cNvPr id="387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7772400" cy="2895600"/>
          </a:xfrm>
          <a:solidFill>
            <a:srgbClr val="FFFF99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  <a:p>
            <a:r>
              <a:rPr lang="en-US"/>
              <a:t>In the absence of capital rationing, select the three projects since </a:t>
            </a:r>
          </a:p>
          <a:p>
            <a:pPr lvl="1"/>
            <a:r>
              <a:rPr lang="en-US"/>
              <a:t>NPW(A), NPW(B) and NPW(C) ≥ 0;</a:t>
            </a:r>
          </a:p>
          <a:p>
            <a:pPr lvl="1"/>
            <a:r>
              <a:rPr lang="en-US"/>
              <a:t>NFW(A), NFW(B) and NFW(C) ≥ 0.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119</a:t>
            </a:fld>
            <a:endParaRPr lang="fr-CA"/>
          </a:p>
        </p:txBody>
      </p:sp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/>
              <a:t>If A, B and C are Mutually Exclusive Projects</a:t>
            </a:r>
          </a:p>
        </p:txBody>
      </p:sp>
      <p:sp>
        <p:nvSpPr>
          <p:cNvPr id="3880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/>
              <a:t>Select the BEST project (as long as its NPW and NFW ≥ 0) </a:t>
            </a:r>
          </a:p>
          <a:p>
            <a:r>
              <a:rPr lang="en-US"/>
              <a:t>Remember!!!!!!</a:t>
            </a:r>
          </a:p>
          <a:p>
            <a:pPr lvl="1"/>
            <a:r>
              <a:rPr lang="en-US"/>
              <a:t>the selection of the BEST mutually exclusive project MUST be based on a </a:t>
            </a:r>
            <a:r>
              <a:rPr lang="en-US" i="1">
                <a:solidFill>
                  <a:schemeClr val="hlink"/>
                </a:solidFill>
              </a:rPr>
              <a:t>common period of analysis</a:t>
            </a:r>
            <a:r>
              <a:rPr lang="en-US"/>
              <a:t>  when a single sum method (NPW and NFW) is used. 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120</a:t>
            </a:fld>
            <a:endParaRPr lang="fr-CA"/>
          </a:p>
        </p:txBody>
      </p:sp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/>
              <a:t>If A, B and C are Mutually Exclusive Projects </a:t>
            </a:r>
          </a:p>
        </p:txBody>
      </p:sp>
      <p:sp>
        <p:nvSpPr>
          <p:cNvPr id="3891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Since projects A, B and C have different lives, a common period of analysis MUST be used to determine the BEST PROJECT when a single sum method (PW and FW) is applied.</a:t>
            </a:r>
          </a:p>
          <a:p>
            <a:pPr>
              <a:lnSpc>
                <a:spcPct val="90000"/>
              </a:lnSpc>
            </a:pPr>
            <a:r>
              <a:rPr lang="en-US"/>
              <a:t>Using the “repeatability” assumption, the least common denominator is 20 years</a:t>
            </a:r>
          </a:p>
          <a:p>
            <a:pPr lvl="1">
              <a:lnSpc>
                <a:spcPct val="90000"/>
              </a:lnSpc>
            </a:pPr>
            <a:r>
              <a:rPr lang="en-US"/>
              <a:t>hence, projects A and B MUST be repeated a second time to be compatible with the 20-year life of project C 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121</a:t>
            </a:fld>
            <a:endParaRPr lang="fr-CA"/>
          </a:p>
        </p:txBody>
      </p:sp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/>
              <a:t>If A, B and C are Mutually Exclusive Projects </a:t>
            </a:r>
            <a:endParaRPr lang="en-US" sz="3200">
              <a:solidFill>
                <a:srgbClr val="0066FF"/>
              </a:solidFill>
              <a:latin typeface="Mercurius Script MT Bold" pitchFamily="2" charset="0"/>
            </a:endParaRPr>
          </a:p>
        </p:txBody>
      </p:sp>
      <p:sp>
        <p:nvSpPr>
          <p:cNvPr id="390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000"/>
              <a:t>Since projects A and B have a common duration (life),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000"/>
              <a:t>we can determine the better project based on a 10-year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2000"/>
              <a:t>period of analysis.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0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/>
              <a:t>NPW(A) = -P + A(P/A,i%,N) + SV(P/F,i%,N)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/>
              <a:t>= -10,000 + 2,000(P/A,10%,10) + 0(P/F,10%,10)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/>
              <a:t>=  </a:t>
            </a:r>
            <a:r>
              <a:rPr lang="en-US" sz="1800" b="1" u="sng"/>
              <a:t>$2,289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1800" b="1" u="sng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/>
              <a:t>NPW(B)= -P + A(P/A,i%,N) + SV(P/F,i%,N)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/>
              <a:t>= -18,000 + 3,850(P/A,10%,10) - 1,000(P/F,10%,10)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/>
              <a:t>=  </a:t>
            </a:r>
            <a:r>
              <a:rPr lang="en-US" sz="1800" b="1" u="sng"/>
              <a:t>$5,271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/>
              <a:t>Conclusion: Project B is better than project A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122</a:t>
            </a:fld>
            <a:endParaRPr lang="fr-CA"/>
          </a:p>
        </p:txBody>
      </p:sp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/>
              <a:t>If A, B and C are Mutually Exclusive Projects </a:t>
            </a:r>
          </a:p>
        </p:txBody>
      </p:sp>
      <p:graphicFrame>
        <p:nvGraphicFramePr>
          <p:cNvPr id="391171" name="Object 3"/>
          <p:cNvGraphicFramePr>
            <a:graphicFrameLocks noChangeAspect="1"/>
          </p:cNvGraphicFramePr>
          <p:nvPr/>
        </p:nvGraphicFramePr>
        <p:xfrm>
          <a:off x="762000" y="1752600"/>
          <a:ext cx="7915275" cy="619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1174" name="Document" r:id="rId3" imgW="5993921" imgH="4817415" progId="Word.Document.8">
                  <p:embed/>
                </p:oleObj>
              </mc:Choice>
              <mc:Fallback>
                <p:oleObj name="Document" r:id="rId3" imgW="5993921" imgH="4817415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" y="1752600"/>
                        <a:ext cx="7915275" cy="6194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123</a:t>
            </a:fld>
            <a:endParaRPr lang="fr-CA"/>
          </a:p>
        </p:txBody>
      </p:sp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/>
              <a:t>If A, B and C are Mutually Exclusive Projects </a:t>
            </a:r>
          </a:p>
        </p:txBody>
      </p:sp>
      <p:sp>
        <p:nvSpPr>
          <p:cNvPr id="392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 u="sng"/>
              <a:t>Compare projects B and C over 20 years</a:t>
            </a:r>
            <a:br>
              <a:rPr lang="en-US" sz="2400" b="1" u="sng"/>
            </a:br>
            <a:endParaRPr lang="en-US" sz="2400" b="1" u="sng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000" b="1"/>
              <a:t>PW(B) = -P[1 + P(P/F,i%,10)] + A(P/A,i%,20)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000" b="1"/>
              <a:t>	 + SV[(P/F,i%,10) + (P/F,i%,20)]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000" b="1"/>
              <a:t>		= -18,000[1+(P/F,10%,10)]+ 3,850(P/A,10%,20)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000" b="1"/>
              <a:t>		- 1,000[(P/F,10%,10)+(P/F,10%,20)]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000" b="1"/>
              <a:t>		=  </a:t>
            </a:r>
            <a:r>
              <a:rPr lang="en-US" sz="2000" b="1" u="sng"/>
              <a:t>$7,303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000" b="1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000" b="1"/>
              <a:t>PW(C) = -P + A(P/A,i%,N) + G(P/G,i%,N) + SV(P/F,i%,N)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000" b="1"/>
              <a:t>		= -30,000 + 2,800(P/A,10%,20) + 400(F/G,10%,20)               	+ 3,000(P/F,10%,20)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2000" b="1"/>
              <a:t>		=  </a:t>
            </a:r>
            <a:r>
              <a:rPr lang="en-US" sz="2000" b="1" u="sng"/>
              <a:t>$16,447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en-US" sz="2400" b="1"/>
              <a:t>Conclusion: Project C is better than project</a:t>
            </a:r>
            <a:r>
              <a:rPr lang="en-US" sz="2000" b="1"/>
              <a:t> B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sz="2000" b="1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124</a:t>
            </a:fld>
            <a:endParaRPr lang="fr-CA"/>
          </a:p>
        </p:txBody>
      </p:sp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/>
              <a:t>If A, B and C are Mutually Exclusive Projects </a:t>
            </a:r>
          </a:p>
        </p:txBody>
      </p:sp>
      <p:sp>
        <p:nvSpPr>
          <p:cNvPr id="3932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 u="sng"/>
              <a:t>Compare projects B and C over 20 years</a:t>
            </a:r>
            <a:r>
              <a:rPr lang="en-US" sz="2000" b="1" u="sng"/>
              <a:t/>
            </a:r>
            <a:br>
              <a:rPr lang="en-US" sz="2000" b="1" u="sng"/>
            </a:br>
            <a:endParaRPr lang="en-US" sz="2000" b="1" u="sng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/>
              <a:t>FW(B)  =  -P[(F/P,i%,20)+(F/P,i%,10)] 	+A(F/A,i%,20)+SV[1+(F/P,i%,N)]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/>
              <a:t>	= -18,000[(F/P,10%,20)+(F/P,10%,10)]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/>
              <a:t>		+ 3,850(F/A,10%,20) - 1,000[1+(F/P,10%,10)]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/>
              <a:t>	=  </a:t>
            </a:r>
            <a:r>
              <a:rPr lang="en-US" sz="1800" b="1" u="sng"/>
              <a:t>$49,131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1800" b="1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/>
              <a:t>FW(C)	= -P(F/P,i%,N) + A(F/A,i%,N) + G(F/G,i%,N) + SV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/>
              <a:t>		= -30,000(F/P,10%,20) + 2,800(F/A,10%,20)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/>
              <a:t>		+ 400(P/G,10%,20) + 3,000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800" b="1"/>
              <a:t>		=  </a:t>
            </a:r>
            <a:r>
              <a:rPr lang="en-US" sz="1800" b="1" u="sng"/>
              <a:t>$110,642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000" b="1"/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US" sz="2400" b="1"/>
              <a:t>Conclusion: Project C is better than project B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b="1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1800" b="1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125</a:t>
            </a:fld>
            <a:endParaRPr lang="fr-CA"/>
          </a:p>
        </p:txBody>
      </p:sp>
    </p:spTree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Annual Equivalent Worth (AEW)</a:t>
            </a:r>
          </a:p>
        </p:txBody>
      </p:sp>
      <p:sp>
        <p:nvSpPr>
          <p:cNvPr id="3942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000" b="1"/>
              <a:t>AEW(A) = -P(A/P,i%,N) + A + SV(A/F,i%,N)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000" b="1"/>
              <a:t>= -10,000(A/P,10%,10) + 2,000 + 0(A/F,10%,10)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000" b="1"/>
              <a:t>=  </a:t>
            </a:r>
            <a:r>
              <a:rPr lang="en-GB" sz="2000" b="1" u="sng"/>
              <a:t>$373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sz="2000" b="1" u="sng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000" b="1"/>
              <a:t>AEW(B) = -P(A/P,i%,N) + A + SV(A/F,i%,N)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000" b="1"/>
              <a:t>= -18,000(A/P,10%,10) + 3,850 - 1,000(A/F,10%,10)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000" b="1"/>
              <a:t>=  </a:t>
            </a:r>
            <a:r>
              <a:rPr lang="en-GB" sz="2000" b="1" u="sng"/>
              <a:t>$858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GB" sz="2000" b="1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000" b="1"/>
              <a:t>AEW(C) = -P(A/P,i%,N) + A + G(A/G,i%,N) + SV(A/F,i%,N)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000" b="1"/>
              <a:t>= -30,000(A/P,10%,20) + 2,800 + 400(A/G,10%,20) +3,000(A/F,10%,20)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sz="2000" b="1"/>
              <a:t>=  </a:t>
            </a:r>
            <a:r>
              <a:rPr lang="en-GB" sz="2000" b="1" u="sng"/>
              <a:t>$1,932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126</a:t>
            </a:fld>
            <a:endParaRPr lang="fr-CA"/>
          </a:p>
        </p:txBody>
      </p:sp>
    </p:spTree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Annual Equivalent Worth (AEW) </a:t>
            </a:r>
          </a:p>
        </p:txBody>
      </p:sp>
      <p:sp>
        <p:nvSpPr>
          <p:cNvPr id="3952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b="1"/>
              <a:t>Note:</a:t>
            </a:r>
          </a:p>
          <a:p>
            <a:pPr>
              <a:lnSpc>
                <a:spcPct val="90000"/>
              </a:lnSpc>
            </a:pPr>
            <a:r>
              <a:rPr lang="en-US"/>
              <a:t>The AEW method DOES NOT require that a </a:t>
            </a:r>
            <a:r>
              <a:rPr lang="en-US" b="1"/>
              <a:t>common period of analysis</a:t>
            </a:r>
            <a:r>
              <a:rPr lang="en-US"/>
              <a:t> to determine neither the acceptability nor the better (best)  mutually exclusive project.</a:t>
            </a:r>
          </a:p>
          <a:p>
            <a:pPr>
              <a:lnSpc>
                <a:spcPct val="90000"/>
              </a:lnSpc>
            </a:pPr>
            <a:r>
              <a:rPr lang="en-US"/>
              <a:t>The underlying assumption is that projects can be repeated, as required, without any change to their respective parameters (P, SV ….)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127</a:t>
            </a:fld>
            <a:endParaRPr lang="fr-CA"/>
          </a:p>
        </p:txBody>
      </p:sp>
    </p:spTree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Annual Equivalent Worth (AEW) </a:t>
            </a:r>
          </a:p>
        </p:txBody>
      </p:sp>
      <p:sp>
        <p:nvSpPr>
          <p:cNvPr id="3962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GB" b="1"/>
              <a:t>Decision: </a:t>
            </a:r>
          </a:p>
          <a:p>
            <a:r>
              <a:rPr lang="en-GB"/>
              <a:t>If Projects A, B and C are independent,</a:t>
            </a:r>
          </a:p>
          <a:p>
            <a:pPr>
              <a:buFont typeface="Wingdings" pitchFamily="2" charset="2"/>
              <a:buNone/>
            </a:pPr>
            <a:r>
              <a:rPr lang="en-GB"/>
              <a:t>	select the three projects because their</a:t>
            </a:r>
          </a:p>
          <a:p>
            <a:pPr>
              <a:buFont typeface="Wingdings" pitchFamily="2" charset="2"/>
              <a:buNone/>
            </a:pPr>
            <a:r>
              <a:rPr lang="en-GB"/>
              <a:t>	AEWs &gt; 0 (without capital rationing).</a:t>
            </a:r>
          </a:p>
          <a:p>
            <a:r>
              <a:rPr lang="en-GB"/>
              <a:t>If projects A, B and C are mutually exclusive, select Project C (the largest project) because it has the largest non-negative AEW.</a:t>
            </a:r>
            <a:endParaRPr lang="en-US"/>
          </a:p>
          <a:p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128</a:t>
            </a:fld>
            <a:endParaRPr lang="fr-CA"/>
          </a:p>
        </p:txBody>
      </p:sp>
    </p:spTree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1714" name="Group 2"/>
          <p:cNvGraphicFramePr>
            <a:graphicFrameLocks noGrp="1"/>
          </p:cNvGraphicFramePr>
          <p:nvPr/>
        </p:nvGraphicFramePr>
        <p:xfrm>
          <a:off x="838200" y="2133600"/>
          <a:ext cx="6096000" cy="3261360"/>
        </p:xfrm>
        <a:graphic>
          <a:graphicData uri="http://schemas.openxmlformats.org/drawingml/2006/table">
            <a:tbl>
              <a:tblPr/>
              <a:tblGrid>
                <a:gridCol w="1265238"/>
                <a:gridCol w="2011362"/>
                <a:gridCol w="2819400"/>
              </a:tblGrid>
              <a:tr h="4572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33375" algn="ctr"/>
                        </a:tabLst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Year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Cash</a:t>
                      </a:r>
                      <a:endParaRPr kumimoji="0" lang="en-US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ourier" charset="0"/>
                      </a:endParaRP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Flow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Project Balance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0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($10,000)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($10,000)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(8,000)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(6,000)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(4,000)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4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(2,000)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5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6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+2,000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1752" name="Rectangle 4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Project A: Simple Payback</a:t>
            </a:r>
            <a:endParaRPr lang="en-US"/>
          </a:p>
        </p:txBody>
      </p:sp>
      <p:sp>
        <p:nvSpPr>
          <p:cNvPr id="371753" name="Text Box 41"/>
          <p:cNvSpPr txBox="1">
            <a:spLocks noChangeArrowheads="1"/>
          </p:cNvSpPr>
          <p:nvPr/>
        </p:nvSpPr>
        <p:spPr bwMode="auto">
          <a:xfrm>
            <a:off x="838200" y="5645150"/>
            <a:ext cx="6784975" cy="485775"/>
          </a:xfrm>
          <a:prstGeom prst="rect">
            <a:avLst/>
          </a:prstGeom>
          <a:solidFill>
            <a:srgbClr val="FFFF99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400" b="1" i="1"/>
              <a:t>RECOVERY PERIOD = 10000 ÷ 2000 = 5 years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129</a:t>
            </a:fld>
            <a:endParaRPr lang="fr-CA"/>
          </a:p>
        </p:txBody>
      </p:sp>
    </p:spTree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2738" name="Group 2"/>
          <p:cNvGraphicFramePr>
            <a:graphicFrameLocks noGrp="1"/>
          </p:cNvGraphicFramePr>
          <p:nvPr/>
        </p:nvGraphicFramePr>
        <p:xfrm>
          <a:off x="1219200" y="2057400"/>
          <a:ext cx="6096000" cy="3261360"/>
        </p:xfrm>
        <a:graphic>
          <a:graphicData uri="http://schemas.openxmlformats.org/drawingml/2006/table">
            <a:tbl>
              <a:tblPr/>
              <a:tblGrid>
                <a:gridCol w="1265238"/>
                <a:gridCol w="2011362"/>
                <a:gridCol w="2819400"/>
              </a:tblGrid>
              <a:tr h="4572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33375" algn="ctr"/>
                        </a:tabLst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Year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Cash</a:t>
                      </a:r>
                      <a:endParaRPr kumimoji="0" lang="en-US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ourier" charset="0"/>
                      </a:endParaRP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Flow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Project Balance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0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($10,000)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($18,000)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3,850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(14,150)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3,850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(10,300)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3,850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(6,450)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4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3,850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(2,600)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5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3,850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+1,250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6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3,850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+5,100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2776" name="Rectangle 4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Project B: Simple Payback</a:t>
            </a:r>
            <a:endParaRPr lang="en-US"/>
          </a:p>
        </p:txBody>
      </p:sp>
      <p:sp>
        <p:nvSpPr>
          <p:cNvPr id="372777" name="Text Box 41"/>
          <p:cNvSpPr txBox="1">
            <a:spLocks noChangeArrowheads="1"/>
          </p:cNvSpPr>
          <p:nvPr/>
        </p:nvSpPr>
        <p:spPr bwMode="auto">
          <a:xfrm>
            <a:off x="838200" y="5638800"/>
            <a:ext cx="7086600" cy="425450"/>
          </a:xfrm>
          <a:prstGeom prst="rect">
            <a:avLst/>
          </a:prstGeom>
          <a:solidFill>
            <a:srgbClr val="FFFF99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 i="1"/>
              <a:t>RECOVERY PERIOD = 4+(2600 ÷3850) = 4.68 years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130</a:t>
            </a:fld>
            <a:endParaRPr lang="fr-CA"/>
          </a:p>
        </p:txBody>
      </p:sp>
    </p:spTree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3762" name="Group 2"/>
          <p:cNvGraphicFramePr>
            <a:graphicFrameLocks noGrp="1"/>
          </p:cNvGraphicFramePr>
          <p:nvPr/>
        </p:nvGraphicFramePr>
        <p:xfrm>
          <a:off x="990600" y="1524000"/>
          <a:ext cx="6096000" cy="3931920"/>
        </p:xfrm>
        <a:graphic>
          <a:graphicData uri="http://schemas.openxmlformats.org/drawingml/2006/table">
            <a:tbl>
              <a:tblPr/>
              <a:tblGrid>
                <a:gridCol w="1265238"/>
                <a:gridCol w="2011362"/>
                <a:gridCol w="2819400"/>
              </a:tblGrid>
              <a:tr h="4572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33375" algn="ctr"/>
                        </a:tabLst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Year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Cash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ourier" charset="0"/>
                      </a:endParaRP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Flow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Project Balance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0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($30,000)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(30,000)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2,800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(27,200)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(24,000)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3,600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(20,400)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4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4,000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(16,400)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5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4,400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(12,000)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6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4,800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(7,200)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7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5,200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(2,000)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8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5,600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+3,600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3808" name="Rectangle 4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Project C: Simple Payback</a:t>
            </a:r>
            <a:endParaRPr lang="en-US"/>
          </a:p>
        </p:txBody>
      </p:sp>
      <p:sp>
        <p:nvSpPr>
          <p:cNvPr id="373809" name="Text Box 49"/>
          <p:cNvSpPr txBox="1">
            <a:spLocks noChangeArrowheads="1"/>
          </p:cNvSpPr>
          <p:nvPr/>
        </p:nvSpPr>
        <p:spPr bwMode="auto">
          <a:xfrm>
            <a:off x="762000" y="5797550"/>
            <a:ext cx="7620000" cy="485775"/>
          </a:xfrm>
          <a:prstGeom prst="rect">
            <a:avLst/>
          </a:prstGeom>
          <a:solidFill>
            <a:srgbClr val="FFFF99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400" b="1"/>
              <a:t>Recovery period = 7 + (2000</a:t>
            </a:r>
            <a:r>
              <a:rPr lang="en-US" sz="2400" b="1">
                <a:latin typeface="Verdana" pitchFamily="34" charset="0"/>
              </a:rPr>
              <a:t>÷</a:t>
            </a:r>
            <a:r>
              <a:rPr lang="en-US" sz="2400" b="1"/>
              <a:t>5600) = 7.36 years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131</a:t>
            </a:fld>
            <a:endParaRPr lang="fr-CA"/>
          </a:p>
        </p:txBody>
      </p:sp>
    </p:spTree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5810" name="Group 2"/>
          <p:cNvGraphicFramePr>
            <a:graphicFrameLocks noGrp="1"/>
          </p:cNvGraphicFramePr>
          <p:nvPr/>
        </p:nvGraphicFramePr>
        <p:xfrm>
          <a:off x="838200" y="1371600"/>
          <a:ext cx="7543800" cy="1005840"/>
        </p:xfrm>
        <a:graphic>
          <a:graphicData uri="http://schemas.openxmlformats.org/drawingml/2006/table">
            <a:tbl>
              <a:tblPr/>
              <a:tblGrid>
                <a:gridCol w="685800"/>
                <a:gridCol w="1295400"/>
                <a:gridCol w="2133600"/>
                <a:gridCol w="3429000"/>
              </a:tblGrid>
              <a:tr h="4572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33375" algn="ctr"/>
                        </a:tabLst>
                      </a:pPr>
                      <a:r>
                        <a:rPr kumimoji="0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Year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Cash</a:t>
                      </a:r>
                      <a:endParaRPr kumimoji="0" lang="en-US" sz="1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ourier" charset="0"/>
                      </a:endParaRP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Flow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Opportunity Cost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MARR=10%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Project Balance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0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($10,000)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ourier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57E7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($10,000)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5827" name="Rectangle 1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Project A: Discounted Payback</a:t>
            </a:r>
            <a:endParaRPr lang="en-US"/>
          </a:p>
        </p:txBody>
      </p:sp>
      <p:sp>
        <p:nvSpPr>
          <p:cNvPr id="375828" name="Text Box 20"/>
          <p:cNvSpPr txBox="1">
            <a:spLocks noChangeArrowheads="1"/>
          </p:cNvSpPr>
          <p:nvPr/>
        </p:nvSpPr>
        <p:spPr bwMode="auto">
          <a:xfrm>
            <a:off x="1295400" y="5784850"/>
            <a:ext cx="6659563" cy="46672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400" b="1" i="1"/>
              <a:t>Recovery Period = 7 + 513 </a:t>
            </a:r>
            <a:r>
              <a:rPr lang="en-US" sz="2400" b="1" i="1">
                <a:latin typeface="Verdana" pitchFamily="34" charset="0"/>
              </a:rPr>
              <a:t>÷ </a:t>
            </a:r>
            <a:r>
              <a:rPr lang="en-US" sz="2400" b="1" i="1"/>
              <a:t>1949 = 7.3 years</a:t>
            </a:r>
          </a:p>
        </p:txBody>
      </p:sp>
      <p:graphicFrame>
        <p:nvGraphicFramePr>
          <p:cNvPr id="375829" name="Group 21"/>
          <p:cNvGraphicFramePr>
            <a:graphicFrameLocks noGrp="1"/>
          </p:cNvGraphicFramePr>
          <p:nvPr/>
        </p:nvGraphicFramePr>
        <p:xfrm>
          <a:off x="838200" y="2362200"/>
          <a:ext cx="7543800" cy="2926080"/>
        </p:xfrm>
        <a:graphic>
          <a:graphicData uri="http://schemas.openxmlformats.org/drawingml/2006/table">
            <a:tbl>
              <a:tblPr/>
              <a:tblGrid>
                <a:gridCol w="685800"/>
                <a:gridCol w="1274763"/>
                <a:gridCol w="2154237"/>
                <a:gridCol w="3429000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($1,000)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(9,000)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(900)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(7,900)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(669)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(6,690)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4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(536)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(5,359)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5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(389)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(3,895)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6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(228)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(2,284)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7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(51)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(513)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8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+144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+1,436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132</a:t>
            </a:fld>
            <a:endParaRPr lang="fr-CA"/>
          </a:p>
        </p:txBody>
      </p:sp>
    </p:spTree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6834" name="Group 2"/>
          <p:cNvGraphicFramePr>
            <a:graphicFrameLocks noGrp="1"/>
          </p:cNvGraphicFramePr>
          <p:nvPr/>
        </p:nvGraphicFramePr>
        <p:xfrm>
          <a:off x="838200" y="1752600"/>
          <a:ext cx="8001000" cy="3566160"/>
        </p:xfrm>
        <a:graphic>
          <a:graphicData uri="http://schemas.openxmlformats.org/drawingml/2006/table">
            <a:tbl>
              <a:tblPr/>
              <a:tblGrid>
                <a:gridCol w="889000"/>
                <a:gridCol w="1298575"/>
                <a:gridCol w="2994025"/>
                <a:gridCol w="2819400"/>
              </a:tblGrid>
              <a:tr h="4572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33375" algn="ctr"/>
                        </a:tabLst>
                      </a:pPr>
                      <a:r>
                        <a:rPr kumimoji="0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Year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Cash</a:t>
                      </a:r>
                      <a:endParaRPr kumimoji="0" lang="en-US" sz="1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ourier" charset="0"/>
                      </a:endParaRP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Flow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Opportunity Cost of 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-ve Project Balance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Project Balance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0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($10,000)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ourier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57E7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($18,000)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3,850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($1,595)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(15,950)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3,850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(1,370)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(13,695)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4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3,850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(1,121)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(11,215)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5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3,850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(849)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(8,486)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6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3,850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(548)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(5,485)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7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3,850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ourier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(218)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(2,183)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8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3,850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(145)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+1,449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6886" name="Rectangle 5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Project B: Discounted Payback</a:t>
            </a:r>
            <a:endParaRPr lang="en-US"/>
          </a:p>
        </p:txBody>
      </p:sp>
      <p:sp>
        <p:nvSpPr>
          <p:cNvPr id="376887" name="Text Box 55"/>
          <p:cNvSpPr txBox="1">
            <a:spLocks noChangeArrowheads="1"/>
          </p:cNvSpPr>
          <p:nvPr/>
        </p:nvSpPr>
        <p:spPr bwMode="auto">
          <a:xfrm>
            <a:off x="990600" y="5645150"/>
            <a:ext cx="7010400" cy="46672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400" b="1" i="1"/>
              <a:t>Recovery Period = 7+(2183</a:t>
            </a:r>
            <a:r>
              <a:rPr lang="en-US" sz="2400" b="1" i="1">
                <a:latin typeface="Verdana" pitchFamily="34" charset="0"/>
              </a:rPr>
              <a:t>÷</a:t>
            </a:r>
            <a:r>
              <a:rPr lang="en-US" sz="2400" b="1" i="1"/>
              <a:t>3632) = 7.6 years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133</a:t>
            </a:fld>
            <a:endParaRPr lang="fr-CA"/>
          </a:p>
        </p:txBody>
      </p:sp>
    </p:spTree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7858" name="Group 2"/>
          <p:cNvGraphicFramePr>
            <a:graphicFrameLocks noGrp="1"/>
          </p:cNvGraphicFramePr>
          <p:nvPr/>
        </p:nvGraphicFramePr>
        <p:xfrm>
          <a:off x="990600" y="1752600"/>
          <a:ext cx="7239000" cy="3931920"/>
        </p:xfrm>
        <a:graphic>
          <a:graphicData uri="http://schemas.openxmlformats.org/drawingml/2006/table">
            <a:tbl>
              <a:tblPr/>
              <a:tblGrid>
                <a:gridCol w="609600"/>
                <a:gridCol w="1308100"/>
                <a:gridCol w="2425700"/>
                <a:gridCol w="2895600"/>
              </a:tblGrid>
              <a:tr h="4572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33375" algn="ctr"/>
                        </a:tabLst>
                      </a:pPr>
                      <a:r>
                        <a:rPr kumimoji="0" lang="en-GB" sz="1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Year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Cash</a:t>
                      </a:r>
                      <a:endParaRPr kumimoji="0" lang="en-US" sz="1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ourier" charset="0"/>
                      </a:endParaRP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Flow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Opportunity Cost of 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-ve Project Balance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Project Balance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0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($30,000)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 pitchFamily="18" charset="0"/>
                        <a:cs typeface="Courier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57E7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($30,000)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2,800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($3,000)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(30,200)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2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(3,020)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(30,020)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3,600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(3,002)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(29,422)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4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4,000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(2,942)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(28,364)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5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4,400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(2,836)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(26,801)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--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---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----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----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11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6,800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(944)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(3,582)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12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7,200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(358)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Courier" charset="0"/>
                        </a:rPr>
                        <a:t>+3,260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7915" name="Rectangle 5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Project C: Discounted Payback</a:t>
            </a:r>
            <a:endParaRPr lang="en-US"/>
          </a:p>
        </p:txBody>
      </p:sp>
      <p:sp>
        <p:nvSpPr>
          <p:cNvPr id="377916" name="Text Box 60"/>
          <p:cNvSpPr txBox="1">
            <a:spLocks noChangeArrowheads="1"/>
          </p:cNvSpPr>
          <p:nvPr/>
        </p:nvSpPr>
        <p:spPr bwMode="auto">
          <a:xfrm>
            <a:off x="1524000" y="5873750"/>
            <a:ext cx="6324600" cy="4064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000" b="1" i="1"/>
              <a:t>Recovery Period = 11+(3582</a:t>
            </a:r>
            <a:r>
              <a:rPr lang="en-US" sz="2000" b="1" i="1">
                <a:latin typeface="Verdana" pitchFamily="34" charset="0"/>
              </a:rPr>
              <a:t>÷</a:t>
            </a:r>
            <a:r>
              <a:rPr lang="en-US" sz="2000" b="1" i="1"/>
              <a:t>6842) = 11.52 years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134</a:t>
            </a:fld>
            <a:endParaRPr lang="fr-CA"/>
          </a:p>
        </p:txBody>
      </p:sp>
    </p:spTree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 Measures: Decisions</a:t>
            </a:r>
          </a:p>
        </p:txBody>
      </p:sp>
      <p:graphicFrame>
        <p:nvGraphicFramePr>
          <p:cNvPr id="378883" name="Group 3"/>
          <p:cNvGraphicFramePr>
            <a:graphicFrameLocks noGrp="1"/>
          </p:cNvGraphicFramePr>
          <p:nvPr/>
        </p:nvGraphicFramePr>
        <p:xfrm>
          <a:off x="457200" y="1295400"/>
          <a:ext cx="8229600" cy="5427030"/>
        </p:xfrm>
        <a:graphic>
          <a:graphicData uri="http://schemas.openxmlformats.org/drawingml/2006/table">
            <a:tbl>
              <a:tblPr/>
              <a:tblGrid>
                <a:gridCol w="2743200"/>
                <a:gridCol w="2438400"/>
                <a:gridCol w="3048000"/>
              </a:tblGrid>
              <a:tr h="581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20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Summary Measures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Acceptable Independent Projects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Best Mutually Exclusive Project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Present Worth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A, B and C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Future Worth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A, B and C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Annual Equivalent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A, B and C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IRR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A, B and C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ERR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A, B and C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Simple Payback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(Standard = 7 yrs)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 &amp;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Discounted Payback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(Standard = 8 yrs)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 &amp;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135</a:t>
            </a:fld>
            <a:endParaRPr lang="fr-CA"/>
          </a:p>
        </p:txBody>
      </p:sp>
    </p:spTree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Consistent Decision-making </a:t>
            </a:r>
          </a:p>
        </p:txBody>
      </p:sp>
      <p:sp>
        <p:nvSpPr>
          <p:cNvPr id="3973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sz="2400"/>
              <a:t>Single Sum (PW and FW) and EAW methods </a:t>
            </a:r>
            <a:r>
              <a:rPr lang="en-US" sz="2400" u="sng"/>
              <a:t>ALWAYS</a:t>
            </a:r>
            <a:r>
              <a:rPr lang="en-US" sz="2400"/>
              <a:t> lead to the same decision as to</a:t>
            </a:r>
          </a:p>
          <a:p>
            <a:pPr lvl="1"/>
            <a:r>
              <a:rPr lang="en-US" sz="2200"/>
              <a:t>Acceptable </a:t>
            </a:r>
            <a:r>
              <a:rPr lang="en-US" sz="2200" b="1"/>
              <a:t>independent</a:t>
            </a:r>
            <a:r>
              <a:rPr lang="en-US" sz="2200"/>
              <a:t> projects</a:t>
            </a:r>
          </a:p>
          <a:p>
            <a:pPr lvl="1"/>
            <a:r>
              <a:rPr lang="en-US" sz="2200"/>
              <a:t>Better (best) </a:t>
            </a:r>
            <a:r>
              <a:rPr lang="en-US" sz="2200" b="1"/>
              <a:t>mutually exclusive</a:t>
            </a:r>
            <a:r>
              <a:rPr lang="en-US" sz="2200"/>
              <a:t> project</a:t>
            </a:r>
          </a:p>
          <a:p>
            <a:r>
              <a:rPr lang="en-US" sz="2400"/>
              <a:t>Project decisions with the payback methods (simple and discounted) need not lead to the same conclusions because</a:t>
            </a:r>
          </a:p>
          <a:p>
            <a:pPr lvl="1"/>
            <a:r>
              <a:rPr lang="en-US" sz="2200"/>
              <a:t>their focus is on liquidity not profitability</a:t>
            </a:r>
          </a:p>
          <a:p>
            <a:pPr lvl="1"/>
            <a:r>
              <a:rPr lang="en-US" sz="2200"/>
              <a:t>they exclude some project information (e.g., salvage value) in the decision-making process.  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79C54-BB8E-476D-B341-D5BDC42DCE1C}" type="slidenum">
              <a:rPr lang="fr-CA" smtClean="0"/>
              <a:pPr/>
              <a:t>136</a:t>
            </a:fld>
            <a:endParaRPr lang="fr-CA"/>
          </a:p>
        </p:txBody>
      </p:sp>
    </p:spTree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Excel calculations</a:t>
            </a:r>
          </a:p>
        </p:txBody>
      </p:sp>
      <p:graphicFrame>
        <p:nvGraphicFramePr>
          <p:cNvPr id="398339" name="Group 3"/>
          <p:cNvGraphicFramePr>
            <a:graphicFrameLocks noGrp="1"/>
          </p:cNvGraphicFramePr>
          <p:nvPr/>
        </p:nvGraphicFramePr>
        <p:xfrm>
          <a:off x="990600" y="1860550"/>
          <a:ext cx="7315200" cy="4006852"/>
        </p:xfrm>
        <a:graphic>
          <a:graphicData uri="http://schemas.openxmlformats.org/drawingml/2006/table">
            <a:tbl>
              <a:tblPr/>
              <a:tblGrid>
                <a:gridCol w="1325563"/>
                <a:gridCol w="1206500"/>
                <a:gridCol w="1196975"/>
                <a:gridCol w="1195387"/>
                <a:gridCol w="1195388"/>
                <a:gridCol w="1195387"/>
              </a:tblGrid>
              <a:tr h="581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kumimoji="1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Option A</a:t>
                      </a:r>
                      <a:endParaRPr kumimoji="1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Option B</a:t>
                      </a:r>
                      <a:endParaRPr kumimoji="1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Option C</a:t>
                      </a:r>
                      <a:endParaRPr kumimoji="1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Cash Flows</a:t>
                      </a:r>
                      <a:endParaRPr kumimoji="1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58102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anchor="b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C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C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C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(B - A)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(C - B)</a:t>
                      </a: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anchor="b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-209000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-294600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-294600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-85600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b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65000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74000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58000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-16000</a:t>
                      </a: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anchor="b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65000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74000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65540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-8460</a:t>
                      </a: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anchor="b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65000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74000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74060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anchor="b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65000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74000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83688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9688</a:t>
                      </a: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anchor="b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155000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274000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294567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119000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20567</a:t>
                      </a: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02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kumimoji="1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137</a:t>
            </a:fld>
            <a:endParaRPr lang="fr-CA"/>
          </a:p>
        </p:txBody>
      </p:sp>
    </p:spTree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Excel calculations</a:t>
            </a:r>
          </a:p>
        </p:txBody>
      </p:sp>
      <p:graphicFrame>
        <p:nvGraphicFramePr>
          <p:cNvPr id="399363" name="Group 3"/>
          <p:cNvGraphicFramePr>
            <a:graphicFrameLocks noGrp="1"/>
          </p:cNvGraphicFramePr>
          <p:nvPr/>
        </p:nvGraphicFramePr>
        <p:xfrm>
          <a:off x="914400" y="1600200"/>
          <a:ext cx="7315200" cy="4191001"/>
        </p:xfrm>
        <a:graphic>
          <a:graphicData uri="http://schemas.openxmlformats.org/drawingml/2006/table">
            <a:tbl>
              <a:tblPr/>
              <a:tblGrid>
                <a:gridCol w="1482725"/>
                <a:gridCol w="1133475"/>
                <a:gridCol w="1174750"/>
                <a:gridCol w="1174750"/>
                <a:gridCol w="1174750"/>
                <a:gridCol w="1174750"/>
              </a:tblGrid>
              <a:tr h="688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CA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NPW=</a:t>
                      </a:r>
                    </a:p>
                  </a:txBody>
                  <a:tcPr anchor="b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76378.9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85638.8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82478.7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9259.9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-3160.1</a:t>
                      </a: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IRR=</a:t>
                      </a:r>
                    </a:p>
                  </a:txBody>
                  <a:tcPr anchor="b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24.0%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20.9%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20.9%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14.8%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6.7%</a:t>
                      </a: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AEW=</a:t>
                      </a:r>
                    </a:p>
                  </a:txBody>
                  <a:tcPr anchor="b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21188.2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23757.0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22880.4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2568.8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-876.6</a:t>
                      </a: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NFW=</a:t>
                      </a:r>
                    </a:p>
                  </a:txBody>
                  <a:tcPr anchor="b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106195.8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119070.6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114676.9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12874.8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-4393.7</a:t>
                      </a: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8975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PW (Inflows)</a:t>
                      </a:r>
                    </a:p>
                  </a:txBody>
                  <a:tcPr anchor="b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285379.0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379639.0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377079.0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C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0563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PW (Outflows)</a:t>
                      </a:r>
                    </a:p>
                  </a:txBody>
                  <a:tcPr anchor="b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209000.0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294600.0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294600.0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CA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788"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B/C ratio</a:t>
                      </a:r>
                    </a:p>
                  </a:txBody>
                  <a:tcPr anchor="b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1.365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1.289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1.280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1.101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anchor="b" horzOverflow="overflow">
                    <a:lnL>
                      <a:noFill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138</a:t>
            </a:fld>
            <a:endParaRPr lang="fr-CA"/>
          </a:p>
        </p:txBody>
      </p:sp>
    </p:spTree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371600"/>
            <a:ext cx="7772400" cy="1143000"/>
          </a:xfrm>
        </p:spPr>
        <p:txBody>
          <a:bodyPr/>
          <a:lstStyle/>
          <a:p>
            <a:pPr algn="ctr"/>
            <a:r>
              <a:rPr lang="en-US"/>
              <a:t>Next Week: Lecture 4</a:t>
            </a:r>
          </a:p>
        </p:txBody>
      </p:sp>
      <p:sp>
        <p:nvSpPr>
          <p:cNvPr id="1740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066800" y="1600200"/>
            <a:ext cx="6934200" cy="4530725"/>
          </a:xfrm>
          <a:noFill/>
          <a:ln>
            <a:solidFill>
              <a:schemeClr val="tx1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533400" indent="-533400" algn="ctr">
              <a:buFont typeface="Wingdings" pitchFamily="2" charset="2"/>
              <a:buNone/>
            </a:pPr>
            <a:r>
              <a:rPr lang="en-US"/>
              <a:t>	</a:t>
            </a:r>
          </a:p>
          <a:p>
            <a:pPr marL="533400" indent="-533400" algn="ctr">
              <a:buFont typeface="Wingdings" pitchFamily="2" charset="2"/>
              <a:buNone/>
            </a:pPr>
            <a:endParaRPr lang="en-US"/>
          </a:p>
          <a:p>
            <a:pPr marL="533400" indent="-533400" algn="ctr">
              <a:buFont typeface="Wingdings" pitchFamily="2" charset="2"/>
              <a:buNone/>
            </a:pPr>
            <a:r>
              <a:rPr lang="en-US"/>
              <a:t>Project decision-making based on:</a:t>
            </a:r>
          </a:p>
          <a:p>
            <a:pPr marL="2209800" lvl="4" indent="-381000">
              <a:buFont typeface="Wingdings" pitchFamily="2" charset="2"/>
              <a:buNone/>
            </a:pPr>
            <a:r>
              <a:rPr lang="en-US" sz="2400"/>
              <a:t>1. Internal Rates of Return (IRR)</a:t>
            </a:r>
          </a:p>
          <a:p>
            <a:pPr marL="2209800" lvl="4" indent="-381000">
              <a:buFont typeface="Wingdings" pitchFamily="2" charset="2"/>
              <a:buNone/>
            </a:pPr>
            <a:r>
              <a:rPr lang="en-US" sz="2400"/>
              <a:t>2. External Rates of Return (ERR)</a:t>
            </a:r>
          </a:p>
          <a:p>
            <a:pPr marL="2209800" lvl="4" indent="-381000">
              <a:buFont typeface="Wingdings" pitchFamily="2" charset="2"/>
              <a:buNone/>
            </a:pPr>
            <a:r>
              <a:rPr lang="en-US" sz="2400"/>
              <a:t>3. Cost-Benefit Ratios (CBA)</a:t>
            </a:r>
          </a:p>
          <a:p>
            <a:pPr marL="2209800" lvl="4" indent="-381000">
              <a:buFont typeface="Wingdings" pitchFamily="2" charset="2"/>
              <a:buNone/>
            </a:pPr>
            <a:endParaRPr lang="en-US" sz="240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3. Singles Sums (PW &amp; FW) and Payback Methods</a:t>
            </a:r>
            <a:endParaRPr lang="fr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985B3F-F961-4A5A-A1F1-EA159E308696}" type="slidenum">
              <a:rPr lang="fr-CA" smtClean="0"/>
              <a:pPr/>
              <a:t>139</a:t>
            </a:fld>
            <a:endParaRPr lang="fr-CA"/>
          </a:p>
        </p:txBody>
      </p:sp>
    </p:spTree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3988" y="762000"/>
            <a:ext cx="8990012" cy="2209800"/>
          </a:xfrm>
        </p:spPr>
        <p:txBody>
          <a:bodyPr/>
          <a:lstStyle/>
          <a:p>
            <a:pPr algn="ctr"/>
            <a:r>
              <a:rPr lang="en-GB" sz="3800" b="1">
                <a:cs typeface="Times New Roman" pitchFamily="18" charset="0"/>
              </a:rPr>
              <a:t/>
            </a:r>
            <a:br>
              <a:rPr lang="en-GB" sz="3800" b="1">
                <a:cs typeface="Times New Roman" pitchFamily="18" charset="0"/>
              </a:rPr>
            </a:br>
            <a:r>
              <a:rPr lang="en-GB" sz="2400" b="1"/>
              <a:t>Engineering Economics</a:t>
            </a:r>
            <a:br>
              <a:rPr lang="en-GB" sz="2400" b="1"/>
            </a:br>
            <a:r>
              <a:rPr lang="en-GB" sz="2400" b="1"/>
              <a:t>ECO 1192</a:t>
            </a:r>
            <a:r>
              <a:rPr lang="en-GB" sz="3400" b="1"/>
              <a:t/>
            </a:r>
            <a:br>
              <a:rPr lang="en-GB" sz="3400" b="1"/>
            </a:br>
            <a:r>
              <a:rPr lang="en-GB" sz="3800" b="1">
                <a:cs typeface="Times New Roman" pitchFamily="18" charset="0"/>
              </a:rPr>
              <a:t> </a:t>
            </a:r>
            <a:r>
              <a:rPr lang="en-GB" sz="1900" b="1"/>
              <a:t>Lecture 3: Single sums, Annuities and Payback Methods</a:t>
            </a:r>
            <a:r>
              <a:rPr lang="en-GB" sz="3800" b="1">
                <a:cs typeface="Times New Roman" pitchFamily="18" charset="0"/>
              </a:rPr>
              <a:t> </a:t>
            </a:r>
            <a:br>
              <a:rPr lang="en-GB" sz="3800" b="1">
                <a:cs typeface="Times New Roman" pitchFamily="18" charset="0"/>
              </a:rPr>
            </a:br>
            <a:endParaRPr lang="en-US" sz="3800" b="1">
              <a:cs typeface="Times New Roman" pitchFamily="18" charset="0"/>
            </a:endParaRPr>
          </a:p>
        </p:txBody>
      </p:sp>
      <p:sp>
        <p:nvSpPr>
          <p:cNvPr id="28262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3352800"/>
            <a:ext cx="5486400" cy="1752600"/>
          </a:xfrm>
        </p:spPr>
        <p:txBody>
          <a:bodyPr/>
          <a:lstStyle/>
          <a:p>
            <a:r>
              <a:rPr lang="en-GB" b="1">
                <a:cs typeface="Times New Roman" pitchFamily="18" charset="0"/>
              </a:rPr>
              <a:t/>
            </a:r>
            <a:br>
              <a:rPr lang="en-GB" b="1">
                <a:cs typeface="Times New Roman" pitchFamily="18" charset="0"/>
              </a:rPr>
            </a:br>
            <a:r>
              <a:rPr lang="en-US"/>
              <a:t>Claude Théoret</a:t>
            </a:r>
          </a:p>
          <a:p>
            <a:r>
              <a:rPr lang="en-US"/>
              <a:t>University of Ottawa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76200" cap="flat" cmpd="sng" algn="ctr">
          <a:solidFill>
            <a:schemeClr val="tx1"/>
          </a:solidFill>
          <a:prstDash val="sysDot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76200" cap="flat" cmpd="sng" algn="ctr">
          <a:solidFill>
            <a:schemeClr val="tx1"/>
          </a:solidFill>
          <a:prstDash val="sysDot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6112</TotalTime>
  <Words>8826</Words>
  <Application>Microsoft Office PowerPoint</Application>
  <PresentationFormat>On-screen Show (4:3)</PresentationFormat>
  <Paragraphs>2318</Paragraphs>
  <Slides>140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140</vt:i4>
      </vt:variant>
    </vt:vector>
  </HeadingPairs>
  <TitlesOfParts>
    <vt:vector size="144" baseType="lpstr">
      <vt:lpstr>Layers</vt:lpstr>
      <vt:lpstr>ClipArt</vt:lpstr>
      <vt:lpstr>Worksheet</vt:lpstr>
      <vt:lpstr>Document</vt:lpstr>
      <vt:lpstr> Engineering Economics ECO 1192  Lecture 3: Single sums; Annuities; Payback Methods  </vt:lpstr>
      <vt:lpstr>PowerPoint Presentation</vt:lpstr>
      <vt:lpstr>Recommended reading</vt:lpstr>
      <vt:lpstr>Assignment Information</vt:lpstr>
      <vt:lpstr>Subscription to a scientific journal</vt:lpstr>
      <vt:lpstr>Major trip or purchase?</vt:lpstr>
      <vt:lpstr>Apartment building: maximum purchase price?</vt:lpstr>
      <vt:lpstr>Summary Measures</vt:lpstr>
      <vt:lpstr>Which projects are valid?  Which project (if any) is best?</vt:lpstr>
      <vt:lpstr>Reminder: symbols</vt:lpstr>
      <vt:lpstr>Summary measures</vt:lpstr>
      <vt:lpstr>Other summary measures (2)</vt:lpstr>
      <vt:lpstr>Other summary measures (1) </vt:lpstr>
      <vt:lpstr>Projects or Investments</vt:lpstr>
      <vt:lpstr>Working assumptions</vt:lpstr>
      <vt:lpstr>Single Sums 1. Present Worth (PW)  2. Future Worth (FW)</vt:lpstr>
      <vt:lpstr>PowerPoint Presentation</vt:lpstr>
      <vt:lpstr>Summary Measure: Single Sums</vt:lpstr>
      <vt:lpstr>Cash flow diagram: Present Worth (PW)</vt:lpstr>
      <vt:lpstr>Cash flow diagram: Present Worth (PW)</vt:lpstr>
      <vt:lpstr>Cash Flow Diagram: Future Worth (FW)</vt:lpstr>
      <vt:lpstr>PowerPoint Presentation</vt:lpstr>
      <vt:lpstr>PW (with MARR=10%) = ?</vt:lpstr>
      <vt:lpstr>PowerPoint Presentation</vt:lpstr>
      <vt:lpstr>Problem: PW (MARR =10%)</vt:lpstr>
      <vt:lpstr>Problem: PW (MARR=10%)</vt:lpstr>
      <vt:lpstr>Decision Criteria for PW &amp; FW:  Independent Projects </vt:lpstr>
      <vt:lpstr>Decision Criteria: Mutually Exclusive Projects (PW &amp; FW)</vt:lpstr>
      <vt:lpstr>Project Selection Example: PW</vt:lpstr>
      <vt:lpstr>Caveat: Mutually exclusive projects</vt:lpstr>
      <vt:lpstr>Approaches to a common period of analysis</vt:lpstr>
      <vt:lpstr>Approaches to a common period of analysis (cont’d)</vt:lpstr>
      <vt:lpstr>Repeatability</vt:lpstr>
      <vt:lpstr>PW &amp; FW Applications: finite &amp; infinite periods of analysis</vt:lpstr>
      <vt:lpstr>A1. Finite projects of equal duration</vt:lpstr>
      <vt:lpstr>PowerPoint Presentation</vt:lpstr>
      <vt:lpstr>A1. Finite projects of equal duration (cont’d)</vt:lpstr>
      <vt:lpstr>A1. Finite projects of equal duration (cont’d)</vt:lpstr>
      <vt:lpstr>A1. Finite projects of equal duration (cont’d)</vt:lpstr>
      <vt:lpstr>A1. Finite projects of equal duration</vt:lpstr>
      <vt:lpstr>Independent projects</vt:lpstr>
      <vt:lpstr>EXCEL® FUNCTIONS (2003 edition) </vt:lpstr>
      <vt:lpstr>EXCEL® FUNCTIONS (2003 edition)</vt:lpstr>
      <vt:lpstr>A1. Finite projects of equal duration:  Mutually exclusive projects</vt:lpstr>
      <vt:lpstr>A2. Finite periods of analysis:  finite projects of unequal duration</vt:lpstr>
      <vt:lpstr>Single sums:   Projects of unequal duration</vt:lpstr>
      <vt:lpstr>Projects A &amp; B are mutually exclusive</vt:lpstr>
      <vt:lpstr>Projects A &amp; B are mutually exclusive</vt:lpstr>
      <vt:lpstr>A2. Finite periods of analysis:  finite projects of unequal duration</vt:lpstr>
      <vt:lpstr>A2. Finite periods of analysis:  Which project is better? A or B?</vt:lpstr>
      <vt:lpstr>A2. Finite periods of analysis:  finite projects of unequal duration</vt:lpstr>
      <vt:lpstr>Decision </vt:lpstr>
      <vt:lpstr>B. Infinite periods of analysis:  projects of finite (B1) &amp; infinite  duration (B2)</vt:lpstr>
      <vt:lpstr>(P/A,i%,∞)</vt:lpstr>
      <vt:lpstr>B. Infinite period of analysis:  projects of finite (B1) &amp; infinite  duration (B2)</vt:lpstr>
      <vt:lpstr>Your Turn: What’s your best offer on the following income-generating property? </vt:lpstr>
      <vt:lpstr>Your Turn: What’s your best offer on the following income-generating property?</vt:lpstr>
      <vt:lpstr>Your Turn: Maximum offer on a used car</vt:lpstr>
      <vt:lpstr>Your Turn: Maximum offer on a car</vt:lpstr>
      <vt:lpstr>Annual Equivalent Worth (AEW)</vt:lpstr>
      <vt:lpstr>PowerPoint Presentation</vt:lpstr>
      <vt:lpstr>AEW Applications: finite &amp; infinite periods of analysis</vt:lpstr>
      <vt:lpstr>Annual equivalent worth summary measure (AEW) </vt:lpstr>
      <vt:lpstr>Annual equivalent worth (AEW)</vt:lpstr>
      <vt:lpstr>Decision Criterion:  Independent Projects</vt:lpstr>
      <vt:lpstr> Decision Criterion:  Mutually Exclusive Projects</vt:lpstr>
      <vt:lpstr>Cash flows with costs only  (minimisation criterion)</vt:lpstr>
      <vt:lpstr>A1. Finite projects of equal duration</vt:lpstr>
      <vt:lpstr>PowerPoint Presentation</vt:lpstr>
      <vt:lpstr>A1. Finite Projects of Equal Duration</vt:lpstr>
      <vt:lpstr>Finite Projects of Equal Duration: Decision</vt:lpstr>
      <vt:lpstr>A2. Finite periods of analysis:  finite projects of unequal duration</vt:lpstr>
      <vt:lpstr>Co-termination</vt:lpstr>
      <vt:lpstr>A2. Finite periods of analysis:  finite projects of unequal duration</vt:lpstr>
      <vt:lpstr>Decision </vt:lpstr>
      <vt:lpstr>B. Infinite period of analysis: projects  of  finite (B1) &amp; infinite duration (B2)</vt:lpstr>
      <vt:lpstr>(A/P,i%,∞)</vt:lpstr>
      <vt:lpstr>B. Infinite period of analysis: projects of  finite (B1) &amp; infinite duration (B2)</vt:lpstr>
      <vt:lpstr>Review Problem 1: Effective Interest Rate</vt:lpstr>
      <vt:lpstr>Review Problem 1: Effective Interest Rate</vt:lpstr>
      <vt:lpstr>Review Problem 2: Effective Interest Rate</vt:lpstr>
      <vt:lpstr>Review Problem 2: Effective Interest Rate (cont’d)</vt:lpstr>
      <vt:lpstr>Review Problem 2: Effective Interest Rate (cont’d)</vt:lpstr>
      <vt:lpstr>Review Problem 2: Effective Interest Rate (cont’d)</vt:lpstr>
      <vt:lpstr>Recall the options for a subscription to a scientific journal</vt:lpstr>
      <vt:lpstr>Revisiting the subscription to an engineering periodical</vt:lpstr>
      <vt:lpstr>Review Problem: Which power line option is better?</vt:lpstr>
      <vt:lpstr>Review Problem: Which power line option is better? </vt:lpstr>
      <vt:lpstr>Review Problem: Which power line option is better? </vt:lpstr>
      <vt:lpstr>Payback Methods (Simple and Discounted)</vt:lpstr>
      <vt:lpstr>Lecture Objectives </vt:lpstr>
      <vt:lpstr>Simple Payback: definition</vt:lpstr>
      <vt:lpstr>Two Approaches </vt:lpstr>
      <vt:lpstr>Project Balance</vt:lpstr>
      <vt:lpstr>Project Balance (cont’d)</vt:lpstr>
      <vt:lpstr>Simple Payback: Characteristics </vt:lpstr>
      <vt:lpstr>Project Balance: Simple Payback</vt:lpstr>
      <vt:lpstr>Decision Rules: Simple Payback</vt:lpstr>
      <vt:lpstr>Decision Rule: Example</vt:lpstr>
      <vt:lpstr>Example 1: Simple Payback (Focus on liquidity not profitability) </vt:lpstr>
      <vt:lpstr>Example 1: Simple Payback (Focus on liquidity) </vt:lpstr>
      <vt:lpstr>Example 2: Simple Payback (Uniform Cash Flow) </vt:lpstr>
      <vt:lpstr>Example 2: Simple Payback (Uniform Cash Flow) cont’d </vt:lpstr>
      <vt:lpstr>Example 2: Simple Payback (Uniform Cash Flow) cont’d </vt:lpstr>
      <vt:lpstr>Example 3: Simple Payback (Irregular Cash Flow)</vt:lpstr>
      <vt:lpstr>Discounted Payback</vt:lpstr>
      <vt:lpstr>Discounted Method: Characteristics </vt:lpstr>
      <vt:lpstr>Project Balance: Discounted Payback</vt:lpstr>
      <vt:lpstr>Decision Rules: Summary</vt:lpstr>
      <vt:lpstr>Decision Rule: Example</vt:lpstr>
      <vt:lpstr>Example 4: Discounted Payback (Uniform Cash Flow)</vt:lpstr>
      <vt:lpstr>Example 4: Discounted Payback (Uniform Cash Flow) cont’d</vt:lpstr>
      <vt:lpstr>Example 5: Discounted Payback (Irregular Cash Flow)</vt:lpstr>
      <vt:lpstr>Example 5: Discounted Payback (Irregular Cash Flow) cont’d</vt:lpstr>
      <vt:lpstr>PowerPoint Presentation</vt:lpstr>
      <vt:lpstr>Net Present Worth (NPW)</vt:lpstr>
      <vt:lpstr>Net Future Worth (NFW)</vt:lpstr>
      <vt:lpstr>Independent Projects</vt:lpstr>
      <vt:lpstr>If A, B, and C are Independent Projects</vt:lpstr>
      <vt:lpstr>If A, B and C are Mutually Exclusive Projects</vt:lpstr>
      <vt:lpstr>If A, B and C are Mutually Exclusive Projects </vt:lpstr>
      <vt:lpstr>If A, B and C are Mutually Exclusive Projects </vt:lpstr>
      <vt:lpstr>If A, B and C are Mutually Exclusive Projects </vt:lpstr>
      <vt:lpstr>If A, B and C are Mutually Exclusive Projects </vt:lpstr>
      <vt:lpstr>If A, B and C are Mutually Exclusive Projects </vt:lpstr>
      <vt:lpstr>Annual Equivalent Worth (AEW)</vt:lpstr>
      <vt:lpstr>Annual Equivalent Worth (AEW) </vt:lpstr>
      <vt:lpstr>Annual Equivalent Worth (AEW) </vt:lpstr>
      <vt:lpstr>Project A: Simple Payback</vt:lpstr>
      <vt:lpstr>Project B: Simple Payback</vt:lpstr>
      <vt:lpstr>Project C: Simple Payback</vt:lpstr>
      <vt:lpstr>Project A: Discounted Payback</vt:lpstr>
      <vt:lpstr>Project B: Discounted Payback</vt:lpstr>
      <vt:lpstr>Project C: Discounted Payback</vt:lpstr>
      <vt:lpstr>Summary Measures: Decisions</vt:lpstr>
      <vt:lpstr>Consistent Decision-making </vt:lpstr>
      <vt:lpstr>Excel calculations</vt:lpstr>
      <vt:lpstr>Excel calculations</vt:lpstr>
      <vt:lpstr>Next Week: Lecture 4</vt:lpstr>
      <vt:lpstr> Engineering Economics ECO 1192  Lecture 3: Single sums, Annuities and Payback Methods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claude</dc:creator>
  <cp:lastModifiedBy>claude</cp:lastModifiedBy>
  <cp:revision>194</cp:revision>
  <cp:lastPrinted>1601-01-01T00:00:00Z</cp:lastPrinted>
  <dcterms:created xsi:type="dcterms:W3CDTF">1601-01-01T00:00:00Z</dcterms:created>
  <dcterms:modified xsi:type="dcterms:W3CDTF">2011-09-23T01:26:42Z</dcterms:modified>
</cp:coreProperties>
</file>