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7" r:id="rId3"/>
    <p:sldId id="278" r:id="rId4"/>
    <p:sldId id="264" r:id="rId5"/>
    <p:sldId id="265" r:id="rId6"/>
    <p:sldId id="270" r:id="rId7"/>
    <p:sldId id="279" r:id="rId8"/>
    <p:sldId id="272" r:id="rId9"/>
    <p:sldId id="276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758" autoAdjust="0"/>
    <p:restoredTop sz="86410" autoAdjust="0"/>
  </p:normalViewPr>
  <p:slideViewPr>
    <p:cSldViewPr>
      <p:cViewPr varScale="1">
        <p:scale>
          <a:sx n="71" d="100"/>
          <a:sy n="71" d="100"/>
        </p:scale>
        <p:origin x="-1312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3" y="291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handoutMaster" Target="handoutMasters/handout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1ACD1B9-F81A-4AEE-9D5C-67524562ADE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41142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A459C4F-4855-4A17-A754-9B568434E2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0477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D82466-5744-431A-8885-74EA84BCCC60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A459C4F-4855-4A17-A754-9B568434E25E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269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B0888D-8D8F-4B3E-9110-FC2B38EB1365}" type="slidenum">
              <a:rPr lang="en-US" smtClean="0">
                <a:cs typeface="Arial" charset="0"/>
              </a:rPr>
              <a:pPr/>
              <a:t>4</a:t>
            </a:fld>
            <a:endParaRPr lang="en-US" smtClean="0">
              <a:cs typeface="Arial" charset="0"/>
            </a:endParaRPr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486ED0-E074-4A82-9081-9A32C3EF2769}" type="slidenum">
              <a:rPr lang="en-US" smtClean="0">
                <a:cs typeface="Arial" charset="0"/>
              </a:rPr>
              <a:pPr/>
              <a:t>5</a:t>
            </a:fld>
            <a:endParaRPr lang="en-US" smtClean="0">
              <a:cs typeface="Arial" charset="0"/>
            </a:endParaRPr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CA" dirty="0" smtClean="0"/>
              <a:t>Anatomical position: the person is</a:t>
            </a:r>
            <a:r>
              <a:rPr lang="en-CA" baseline="0" dirty="0" smtClean="0"/>
              <a:t> looking towards the doctor</a:t>
            </a:r>
          </a:p>
          <a:p>
            <a:pPr eaLnBrk="1" hangingPunct="1"/>
            <a:r>
              <a:rPr lang="en-CA" baseline="0" dirty="0" smtClean="0"/>
              <a:t>Best position for the doctor to assess the situation</a:t>
            </a:r>
          </a:p>
          <a:p>
            <a:pPr eaLnBrk="1" hangingPunct="1"/>
            <a:r>
              <a:rPr lang="en-CA" baseline="0" dirty="0" smtClean="0"/>
              <a:t>Most commonly used anatomical terms</a:t>
            </a:r>
            <a:endParaRPr lang="en-CA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B65631-383F-4172-BC13-7D6DEB7E797F}" type="slidenum">
              <a:rPr lang="en-US" smtClean="0">
                <a:cs typeface="Arial" charset="0"/>
              </a:rPr>
              <a:pPr/>
              <a:t>6</a:t>
            </a:fld>
            <a:endParaRPr lang="en-US" smtClean="0">
              <a:cs typeface="Arial" charset="0"/>
            </a:endParaRPr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CA" dirty="0" smtClean="0"/>
              <a:t>Root tells you what condition</a:t>
            </a:r>
            <a:r>
              <a:rPr lang="en-CA" baseline="0" dirty="0" smtClean="0"/>
              <a:t> and which are in the body there is a problem</a:t>
            </a:r>
            <a:endParaRPr lang="en-CA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Placed in</a:t>
            </a:r>
            <a:r>
              <a:rPr lang="en-US" baseline="0" dirty="0" smtClean="0"/>
              <a:t> front of root terms to better understand the issue.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A459C4F-4855-4A17-A754-9B568434E25E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0923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472E87-F467-4119-AFF8-9F911D42CB5D}" type="slidenum">
              <a:rPr lang="en-US" smtClean="0">
                <a:cs typeface="Arial" charset="0"/>
              </a:rPr>
              <a:pPr/>
              <a:t>8</a:t>
            </a:fld>
            <a:endParaRPr lang="en-US" smtClean="0">
              <a:cs typeface="Arial" charset="0"/>
            </a:endParaRPr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400800" y="61722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5800" y="6248400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i="1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en-CA" sz="4000" dirty="0" smtClean="0"/>
              <a:t>Understanding  and Interpreting Medical Terminology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26384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400" dirty="0" smtClean="0"/>
              <a:t>EXCI233</a:t>
            </a:r>
            <a:br>
              <a:rPr lang="en-CA" sz="2400" dirty="0" smtClean="0"/>
            </a:br>
            <a:r>
              <a:rPr lang="en-CA" sz="2400" dirty="0" smtClean="0"/>
              <a:t>Lecture 3</a:t>
            </a:r>
          </a:p>
          <a:p>
            <a:pPr eaLnBrk="1" hangingPunct="1">
              <a:lnSpc>
                <a:spcPct val="80000"/>
              </a:lnSpc>
            </a:pPr>
            <a:r>
              <a:rPr lang="en-CA" sz="2400" dirty="0" smtClean="0">
                <a:solidFill>
                  <a:srgbClr val="FF0000"/>
                </a:solidFill>
              </a:rPr>
              <a:t>Bring a printout of the tables on pages 5 &amp; 6</a:t>
            </a:r>
            <a:r>
              <a:rPr lang="en-CA" sz="2400" baseline="0" dirty="0" smtClean="0">
                <a:solidFill>
                  <a:srgbClr val="FF0000"/>
                </a:solidFill>
              </a:rPr>
              <a:t>  of </a:t>
            </a:r>
            <a:r>
              <a:rPr lang="en-CA" sz="2400" baseline="0" smtClean="0">
                <a:solidFill>
                  <a:srgbClr val="FF0000"/>
                </a:solidFill>
              </a:rPr>
              <a:t>your reading to </a:t>
            </a:r>
            <a:r>
              <a:rPr lang="en-CA" sz="2400" baseline="0" dirty="0" smtClean="0">
                <a:solidFill>
                  <a:srgbClr val="FF0000"/>
                </a:solidFill>
              </a:rPr>
              <a:t>class</a:t>
            </a:r>
            <a:endParaRPr lang="en-CA" sz="24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Introduction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Medical terminology can be confusing to patients</a:t>
            </a:r>
          </a:p>
          <a:p>
            <a:r>
              <a:rPr lang="en-CA" dirty="0" smtClean="0"/>
              <a:t>Understanding</a:t>
            </a:r>
            <a:r>
              <a:rPr lang="en-CA" baseline="0" dirty="0" smtClean="0"/>
              <a:t> some of the terminology used by doctors and other healthcare personnel will help a patient better understand what is being discussed about care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Introduction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aseline="0" dirty="0" smtClean="0"/>
              <a:t>Locational terminology gives an idea of location of an injury or problem</a:t>
            </a:r>
          </a:p>
          <a:p>
            <a:r>
              <a:rPr lang="en-CA" baseline="0" dirty="0" smtClean="0"/>
              <a:t>Medical terms may indicate organs of the body and tests or procedures to be done</a:t>
            </a:r>
            <a:endParaRPr lang="en-C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Locational Terminology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The body is mostly symmetrical, bilaterally</a:t>
            </a:r>
          </a:p>
          <a:p>
            <a:pPr eaLnBrk="1" hangingPunct="1"/>
            <a:r>
              <a:rPr lang="en-CA" dirty="0" smtClean="0"/>
              <a:t>The left half is essentially equal to the right half </a:t>
            </a:r>
          </a:p>
          <a:p>
            <a:pPr eaLnBrk="1" hangingPunct="1"/>
            <a:r>
              <a:rPr lang="en-CA" dirty="0" smtClean="0"/>
              <a:t>The center line is the median or midline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Locational Terminology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Locations of the body are made with the body assumed to be in the anatomical position, as standard reference</a:t>
            </a:r>
          </a:p>
          <a:p>
            <a:pPr eaLnBrk="1" hangingPunct="1"/>
            <a:r>
              <a:rPr lang="en-CA" dirty="0" smtClean="0"/>
              <a:t>The subject is assumed to be standing erect facing the observer, arms at the side, </a:t>
            </a:r>
            <a:r>
              <a:rPr lang="en-CA" b="1" dirty="0" smtClean="0"/>
              <a:t>palms facing forward</a:t>
            </a:r>
            <a:r>
              <a:rPr lang="en-CA" dirty="0" smtClean="0"/>
              <a:t>, feet on the floor </a:t>
            </a:r>
          </a:p>
          <a:p>
            <a:pPr eaLnBrk="1" hangingPunct="1"/>
            <a:r>
              <a:rPr lang="en-CA" dirty="0" smtClean="0"/>
              <a:t>Using the anatomical position for reference avoids confusion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Medical Terminology-Root</a:t>
            </a:r>
            <a:r>
              <a:rPr lang="en-CA" baseline="0" dirty="0" smtClean="0"/>
              <a:t>  Term</a:t>
            </a:r>
            <a:endParaRPr lang="en-CA" dirty="0" smtClean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Medical terms always have what is called a “root term” which can</a:t>
            </a:r>
            <a:r>
              <a:rPr lang="en-CA" baseline="0" dirty="0" smtClean="0"/>
              <a:t> be seen as the foundation of the term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dirty="0" smtClean="0"/>
              <a:t>The root is most often based on Greek or Latin words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dirty="0" smtClean="0"/>
              <a:t>Its medical meaning is based on the original meaning of the word in the original language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Medical Terminology-Prefixes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b="1" baseline="0" dirty="0" smtClean="0"/>
              <a:t>Sometimes</a:t>
            </a:r>
            <a:r>
              <a:rPr lang="en-CA" baseline="0" dirty="0" smtClean="0"/>
              <a:t> there will also be a “prefix” placed </a:t>
            </a:r>
            <a:r>
              <a:rPr lang="en-CA" b="1" baseline="0" dirty="0" smtClean="0"/>
              <a:t>before</a:t>
            </a:r>
            <a:r>
              <a:rPr lang="en-CA" baseline="0" dirty="0" smtClean="0"/>
              <a:t> the root term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dirty="0" smtClean="0"/>
              <a:t>Prefixes are small parts added to the front of the root word to add precision or more meaning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lang="en-CA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Medical Terminology-Suffixes</a:t>
            </a:r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dirty="0" smtClean="0"/>
              <a:t>There</a:t>
            </a:r>
            <a:r>
              <a:rPr lang="en-CA" baseline="0" dirty="0" smtClean="0"/>
              <a:t> will </a:t>
            </a:r>
            <a:r>
              <a:rPr lang="en-CA" b="1" baseline="0" dirty="0" smtClean="0"/>
              <a:t>always</a:t>
            </a:r>
            <a:r>
              <a:rPr lang="en-CA" baseline="0" dirty="0" smtClean="0"/>
              <a:t> be another section called a “suffix” placed </a:t>
            </a:r>
            <a:r>
              <a:rPr lang="en-CA" b="1" baseline="0" dirty="0" smtClean="0"/>
              <a:t>after the root term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dirty="0" smtClean="0"/>
              <a:t>Suffixes are added to the end of the root word also to add meaning</a:t>
            </a:r>
          </a:p>
          <a:p>
            <a:pPr eaLnBrk="1" hangingPunct="1"/>
            <a:r>
              <a:rPr lang="en-CA" dirty="0" smtClean="0"/>
              <a:t>In some cases, a combining vowel (usually –o) will be placed between the separate parts to join them all together</a:t>
            </a:r>
          </a:p>
          <a:p>
            <a:pPr eaLnBrk="1" hangingPunct="1"/>
            <a:endParaRPr lang="en-CA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200" i="1" dirty="0" smtClean="0">
                <a:latin typeface="+mj-lt"/>
              </a:rPr>
              <a:t>Medical Terminology</a:t>
            </a:r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Consult the tables on  pages 5, 6</a:t>
            </a:r>
            <a:r>
              <a:rPr lang="en-CA" baseline="0" dirty="0" smtClean="0"/>
              <a:t> and 7 </a:t>
            </a:r>
            <a:r>
              <a:rPr lang="en-CA" dirty="0" smtClean="0"/>
              <a:t>for the relevant terms</a:t>
            </a:r>
          </a:p>
          <a:p>
            <a:pPr eaLnBrk="1" hangingPunct="1"/>
            <a:r>
              <a:rPr lang="en-CA" dirty="0" smtClean="0"/>
              <a:t>Bring a copy of these tables to class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Default Design">
      <a:majorFont>
        <a:latin typeface="Franklin Gothic Medium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1264</TotalTime>
  <Words>378</Words>
  <Application>Microsoft Macintosh PowerPoint</Application>
  <PresentationFormat>On-screen Show (4:3)</PresentationFormat>
  <Paragraphs>43</Paragraphs>
  <Slides>9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1_Default Design</vt:lpstr>
      <vt:lpstr>Understanding  and Interpreting Medical Terminology</vt:lpstr>
      <vt:lpstr>Introduction</vt:lpstr>
      <vt:lpstr>Introduction</vt:lpstr>
      <vt:lpstr>Locational Terminology</vt:lpstr>
      <vt:lpstr>Locational Terminology</vt:lpstr>
      <vt:lpstr>Medical Terminology-Root  Term</vt:lpstr>
      <vt:lpstr>Medical Terminology-Prefixes</vt:lpstr>
      <vt:lpstr>Medical Terminology-Suffixes</vt:lpstr>
      <vt:lpstr>Medical Terminology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Interpreting Health Information</dc:title>
  <dc:creator>Rehel Family</dc:creator>
  <cp:lastModifiedBy>AMAN GILL</cp:lastModifiedBy>
  <cp:revision>44</cp:revision>
  <dcterms:created xsi:type="dcterms:W3CDTF">2005-08-19T02:26:23Z</dcterms:created>
  <dcterms:modified xsi:type="dcterms:W3CDTF">2014-09-11T01:53:46Z</dcterms:modified>
</cp:coreProperties>
</file>