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54"/>
  </p:notesMasterIdLst>
  <p:sldIdLst>
    <p:sldId id="257" r:id="rId2"/>
    <p:sldId id="258" r:id="rId3"/>
    <p:sldId id="259" r:id="rId4"/>
    <p:sldId id="260" r:id="rId5"/>
    <p:sldId id="270" r:id="rId6"/>
    <p:sldId id="276" r:id="rId7"/>
    <p:sldId id="278" r:id="rId8"/>
    <p:sldId id="279" r:id="rId9"/>
    <p:sldId id="311" r:id="rId10"/>
    <p:sldId id="323" r:id="rId11"/>
    <p:sldId id="262" r:id="rId12"/>
    <p:sldId id="261" r:id="rId13"/>
    <p:sldId id="280" r:id="rId14"/>
    <p:sldId id="263" r:id="rId15"/>
    <p:sldId id="281" r:id="rId16"/>
    <p:sldId id="283" r:id="rId17"/>
    <p:sldId id="286" r:id="rId18"/>
    <p:sldId id="266" r:id="rId19"/>
    <p:sldId id="268" r:id="rId20"/>
    <p:sldId id="308" r:id="rId21"/>
    <p:sldId id="312" r:id="rId22"/>
    <p:sldId id="313" r:id="rId23"/>
    <p:sldId id="285" r:id="rId24"/>
    <p:sldId id="264" r:id="rId25"/>
    <p:sldId id="265" r:id="rId26"/>
    <p:sldId id="317" r:id="rId27"/>
    <p:sldId id="318" r:id="rId28"/>
    <p:sldId id="319" r:id="rId29"/>
    <p:sldId id="294" r:id="rId30"/>
    <p:sldId id="295" r:id="rId31"/>
    <p:sldId id="296" r:id="rId32"/>
    <p:sldId id="324" r:id="rId33"/>
    <p:sldId id="291" r:id="rId34"/>
    <p:sldId id="292" r:id="rId35"/>
    <p:sldId id="309" r:id="rId36"/>
    <p:sldId id="310" r:id="rId37"/>
    <p:sldId id="269" r:id="rId38"/>
    <p:sldId id="274" r:id="rId39"/>
    <p:sldId id="315" r:id="rId40"/>
    <p:sldId id="316" r:id="rId41"/>
    <p:sldId id="325" r:id="rId42"/>
    <p:sldId id="275" r:id="rId43"/>
    <p:sldId id="273" r:id="rId44"/>
    <p:sldId id="306" r:id="rId45"/>
    <p:sldId id="287" r:id="rId46"/>
    <p:sldId id="304" r:id="rId47"/>
    <p:sldId id="305" r:id="rId48"/>
    <p:sldId id="290" r:id="rId49"/>
    <p:sldId id="320" r:id="rId50"/>
    <p:sldId id="297" r:id="rId51"/>
    <p:sldId id="328" r:id="rId52"/>
    <p:sldId id="330"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7" d="100"/>
          <a:sy n="107" d="100"/>
        </p:scale>
        <p:origin x="-1432" y="736"/>
      </p:cViewPr>
      <p:guideLst>
        <p:guide orient="horz" pos="2160"/>
        <p:guide pos="2880"/>
      </p:guideLst>
    </p:cSldViewPr>
  </p:slideViewPr>
  <p:notesTextViewPr>
    <p:cViewPr>
      <p:scale>
        <a:sx n="1" d="1"/>
        <a:sy n="1" d="1"/>
      </p:scale>
      <p:origin x="0" y="0"/>
    </p:cViewPr>
  </p:notesTextViewPr>
  <p:sorterViewPr>
    <p:cViewPr>
      <p:scale>
        <a:sx n="100" d="100"/>
        <a:sy n="100" d="100"/>
      </p:scale>
      <p:origin x="0" y="39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notesMaster" Target="notesMasters/notesMaster1.xml"/><Relationship Id="rId55" Type="http://schemas.openxmlformats.org/officeDocument/2006/relationships/printerSettings" Target="printerSettings/printerSettings1.bin"/><Relationship Id="rId56" Type="http://schemas.openxmlformats.org/officeDocument/2006/relationships/presProps" Target="presProps.xml"/><Relationship Id="rId57" Type="http://schemas.openxmlformats.org/officeDocument/2006/relationships/viewProps" Target="viewProps.xml"/><Relationship Id="rId58" Type="http://schemas.openxmlformats.org/officeDocument/2006/relationships/theme" Target="theme/theme1.xml"/><Relationship Id="rId59"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215560-077B-483F-9DFC-5C48C720B40E}"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en-CA"/>
        </a:p>
      </dgm:t>
    </dgm:pt>
    <dgm:pt modelId="{2A03B4A7-6569-4829-B14A-962EF73CA478}">
      <dgm:prSet phldrT="[Text]" phldr="1"/>
      <dgm:spPr>
        <a:ln>
          <a:solidFill>
            <a:schemeClr val="accent1">
              <a:lumMod val="40000"/>
              <a:lumOff val="60000"/>
            </a:schemeClr>
          </a:solidFill>
        </a:ln>
      </dgm:spPr>
      <dgm:t>
        <a:bodyPr/>
        <a:lstStyle/>
        <a:p>
          <a:endParaRPr lang="en-CA" dirty="0">
            <a:solidFill>
              <a:schemeClr val="bg1"/>
            </a:solidFill>
          </a:endParaRPr>
        </a:p>
      </dgm:t>
    </dgm:pt>
    <dgm:pt modelId="{DEEFA3EA-D8F7-44D4-9A7F-45BB2FD4B033}" type="parTrans" cxnId="{9B63DE91-DB9F-43B2-B715-4FF4F6128C09}">
      <dgm:prSet/>
      <dgm:spPr/>
      <dgm:t>
        <a:bodyPr/>
        <a:lstStyle/>
        <a:p>
          <a:endParaRPr lang="en-CA"/>
        </a:p>
      </dgm:t>
    </dgm:pt>
    <dgm:pt modelId="{63DFD94F-B2F8-4E69-AF51-A4AA9AB976A1}" type="sibTrans" cxnId="{9B63DE91-DB9F-43B2-B715-4FF4F6128C09}">
      <dgm:prSet/>
      <dgm:spPr/>
      <dgm:t>
        <a:bodyPr/>
        <a:lstStyle/>
        <a:p>
          <a:endParaRPr lang="en-CA"/>
        </a:p>
      </dgm:t>
    </dgm:pt>
    <dgm:pt modelId="{C52B59BD-70BA-4FC0-83FE-86A01BFFB720}">
      <dgm:prSet phldrT="[Text]"/>
      <dgm:spPr>
        <a:ln>
          <a:solidFill>
            <a:schemeClr val="accent6"/>
          </a:solidFill>
        </a:ln>
      </dgm:spPr>
      <dgm:t>
        <a:bodyPr/>
        <a:lstStyle/>
        <a:p>
          <a:r>
            <a:rPr lang="en-CA" dirty="0" smtClean="0">
              <a:solidFill>
                <a:schemeClr val="bg1"/>
              </a:solidFill>
            </a:rPr>
            <a:t>Does a person’s attitude really change?</a:t>
          </a:r>
          <a:endParaRPr lang="en-CA" dirty="0">
            <a:solidFill>
              <a:schemeClr val="bg1"/>
            </a:solidFill>
          </a:endParaRPr>
        </a:p>
      </dgm:t>
    </dgm:pt>
    <dgm:pt modelId="{F1DC0F0B-84AD-4BC0-AF29-E66D26EDAD8A}" type="parTrans" cxnId="{907EBA61-508A-4B69-9A3F-5D76E975CEDE}">
      <dgm:prSet/>
      <dgm:spPr/>
      <dgm:t>
        <a:bodyPr/>
        <a:lstStyle/>
        <a:p>
          <a:endParaRPr lang="en-CA"/>
        </a:p>
      </dgm:t>
    </dgm:pt>
    <dgm:pt modelId="{B28F7824-9D86-4321-A2EB-0C930E3F30FE}" type="sibTrans" cxnId="{907EBA61-508A-4B69-9A3F-5D76E975CEDE}">
      <dgm:prSet/>
      <dgm:spPr/>
      <dgm:t>
        <a:bodyPr/>
        <a:lstStyle/>
        <a:p>
          <a:endParaRPr lang="en-CA"/>
        </a:p>
      </dgm:t>
    </dgm:pt>
    <dgm:pt modelId="{354A3D63-493C-4A1D-AEC3-668F1FBF1261}">
      <dgm:prSet phldrT="[Text]" phldr="1"/>
      <dgm:spPr>
        <a:ln>
          <a:solidFill>
            <a:schemeClr val="accent1">
              <a:lumMod val="40000"/>
              <a:lumOff val="60000"/>
            </a:schemeClr>
          </a:solidFill>
        </a:ln>
      </dgm:spPr>
      <dgm:t>
        <a:bodyPr/>
        <a:lstStyle/>
        <a:p>
          <a:endParaRPr lang="en-CA" dirty="0">
            <a:solidFill>
              <a:schemeClr val="bg1"/>
            </a:solidFill>
          </a:endParaRPr>
        </a:p>
      </dgm:t>
    </dgm:pt>
    <dgm:pt modelId="{FA38FAD3-6672-4C05-B019-272CE38D354A}" type="parTrans" cxnId="{B8C2EB2F-4F6D-4BCF-B873-5BC6AD0AAC49}">
      <dgm:prSet/>
      <dgm:spPr/>
      <dgm:t>
        <a:bodyPr/>
        <a:lstStyle/>
        <a:p>
          <a:endParaRPr lang="en-CA"/>
        </a:p>
      </dgm:t>
    </dgm:pt>
    <dgm:pt modelId="{18B4AE4A-1ADD-40C5-84C3-67874CED6A02}" type="sibTrans" cxnId="{B8C2EB2F-4F6D-4BCF-B873-5BC6AD0AAC49}">
      <dgm:prSet/>
      <dgm:spPr/>
      <dgm:t>
        <a:bodyPr/>
        <a:lstStyle/>
        <a:p>
          <a:endParaRPr lang="en-CA"/>
        </a:p>
      </dgm:t>
    </dgm:pt>
    <dgm:pt modelId="{B7B69DE6-6ED9-4662-B258-8012B81D498D}">
      <dgm:prSet phldrT="[Text]" phldr="1"/>
      <dgm:spPr>
        <a:ln>
          <a:solidFill>
            <a:schemeClr val="accent1">
              <a:lumMod val="40000"/>
              <a:lumOff val="60000"/>
            </a:schemeClr>
          </a:solidFill>
        </a:ln>
      </dgm:spPr>
      <dgm:t>
        <a:bodyPr/>
        <a:lstStyle/>
        <a:p>
          <a:endParaRPr lang="en-CA">
            <a:solidFill>
              <a:schemeClr val="bg1"/>
            </a:solidFill>
          </a:endParaRPr>
        </a:p>
      </dgm:t>
    </dgm:pt>
    <dgm:pt modelId="{0B7DDD6F-1753-44A4-B1B6-C80E8404A9D1}" type="parTrans" cxnId="{E7E8A0C5-80DC-4AF0-AACA-ACE3DEC1A92F}">
      <dgm:prSet/>
      <dgm:spPr/>
      <dgm:t>
        <a:bodyPr/>
        <a:lstStyle/>
        <a:p>
          <a:endParaRPr lang="en-CA"/>
        </a:p>
      </dgm:t>
    </dgm:pt>
    <dgm:pt modelId="{5BE2B7FB-F8FE-43C1-B1EF-102F9D66ED14}" type="sibTrans" cxnId="{E7E8A0C5-80DC-4AF0-AACA-ACE3DEC1A92F}">
      <dgm:prSet/>
      <dgm:spPr/>
      <dgm:t>
        <a:bodyPr/>
        <a:lstStyle/>
        <a:p>
          <a:endParaRPr lang="en-CA"/>
        </a:p>
      </dgm:t>
    </dgm:pt>
    <dgm:pt modelId="{DC68DADD-4AC4-425B-968F-1E6AD7E29CA3}">
      <dgm:prSet phldrT="[Text]" phldr="1"/>
      <dgm:spPr>
        <a:ln>
          <a:solidFill>
            <a:schemeClr val="accent1">
              <a:lumMod val="40000"/>
              <a:lumOff val="60000"/>
            </a:schemeClr>
          </a:solidFill>
        </a:ln>
      </dgm:spPr>
      <dgm:t>
        <a:bodyPr/>
        <a:lstStyle/>
        <a:p>
          <a:endParaRPr lang="en-CA" dirty="0">
            <a:solidFill>
              <a:schemeClr val="bg1"/>
            </a:solidFill>
          </a:endParaRPr>
        </a:p>
      </dgm:t>
    </dgm:pt>
    <dgm:pt modelId="{46E537F4-026F-44AD-99F9-21587EB35FD4}" type="parTrans" cxnId="{F90CBB52-5739-4376-BB17-CA88281B7964}">
      <dgm:prSet/>
      <dgm:spPr/>
      <dgm:t>
        <a:bodyPr/>
        <a:lstStyle/>
        <a:p>
          <a:endParaRPr lang="en-CA"/>
        </a:p>
      </dgm:t>
    </dgm:pt>
    <dgm:pt modelId="{48312C7E-76F1-4166-A6DE-999CF8BBAE02}" type="sibTrans" cxnId="{F90CBB52-5739-4376-BB17-CA88281B7964}">
      <dgm:prSet/>
      <dgm:spPr/>
      <dgm:t>
        <a:bodyPr/>
        <a:lstStyle/>
        <a:p>
          <a:endParaRPr lang="en-CA"/>
        </a:p>
      </dgm:t>
    </dgm:pt>
    <dgm:pt modelId="{66054010-2AAE-4F82-805B-10C123EDB445}">
      <dgm:prSet/>
      <dgm:spPr>
        <a:ln>
          <a:solidFill>
            <a:schemeClr val="accent1">
              <a:lumMod val="40000"/>
              <a:lumOff val="60000"/>
            </a:schemeClr>
          </a:solidFill>
        </a:ln>
      </dgm:spPr>
      <dgm:t>
        <a:bodyPr/>
        <a:lstStyle/>
        <a:p>
          <a:endParaRPr lang="en-CA">
            <a:solidFill>
              <a:schemeClr val="bg1"/>
            </a:solidFill>
          </a:endParaRPr>
        </a:p>
      </dgm:t>
    </dgm:pt>
    <dgm:pt modelId="{B87293AD-5909-4CA8-98FD-3551B4D784A7}" type="parTrans" cxnId="{D8650F60-835E-4F9D-8E7B-ED475D152595}">
      <dgm:prSet/>
      <dgm:spPr/>
      <dgm:t>
        <a:bodyPr/>
        <a:lstStyle/>
        <a:p>
          <a:endParaRPr lang="en-CA"/>
        </a:p>
      </dgm:t>
    </dgm:pt>
    <dgm:pt modelId="{204FA420-7C62-4D2A-99B9-1AB4E28A6486}" type="sibTrans" cxnId="{D8650F60-835E-4F9D-8E7B-ED475D152595}">
      <dgm:prSet/>
      <dgm:spPr/>
      <dgm:t>
        <a:bodyPr/>
        <a:lstStyle/>
        <a:p>
          <a:endParaRPr lang="en-CA"/>
        </a:p>
      </dgm:t>
    </dgm:pt>
    <dgm:pt modelId="{6F5A6383-094E-49F0-8D5D-65E7815693C8}">
      <dgm:prSet/>
      <dgm:spPr>
        <a:ln>
          <a:solidFill>
            <a:schemeClr val="accent6"/>
          </a:solidFill>
        </a:ln>
      </dgm:spPr>
      <dgm:t>
        <a:bodyPr/>
        <a:lstStyle/>
        <a:p>
          <a:r>
            <a:rPr lang="en-CA" dirty="0" smtClean="0">
              <a:solidFill>
                <a:schemeClr val="bg1"/>
              </a:solidFill>
            </a:rPr>
            <a:t>Does the attitude change need to be related to the behaviour?</a:t>
          </a:r>
          <a:endParaRPr lang="en-CA" dirty="0">
            <a:solidFill>
              <a:schemeClr val="bg1"/>
            </a:solidFill>
          </a:endParaRPr>
        </a:p>
      </dgm:t>
    </dgm:pt>
    <dgm:pt modelId="{C553886B-5E14-46B2-8AE2-942391A4BABB}" type="parTrans" cxnId="{9AF90F6D-1F5C-423E-81C2-0300FEF1E44A}">
      <dgm:prSet/>
      <dgm:spPr/>
      <dgm:t>
        <a:bodyPr/>
        <a:lstStyle/>
        <a:p>
          <a:endParaRPr lang="en-CA"/>
        </a:p>
      </dgm:t>
    </dgm:pt>
    <dgm:pt modelId="{B7D28B0C-BBB0-4A69-BBB0-E7FC0224FE6B}" type="sibTrans" cxnId="{9AF90F6D-1F5C-423E-81C2-0300FEF1E44A}">
      <dgm:prSet/>
      <dgm:spPr/>
      <dgm:t>
        <a:bodyPr/>
        <a:lstStyle/>
        <a:p>
          <a:endParaRPr lang="en-CA"/>
        </a:p>
      </dgm:t>
    </dgm:pt>
    <dgm:pt modelId="{EABA5EC3-5585-48D9-AAAF-69C952E8C53E}">
      <dgm:prSet/>
      <dgm:spPr>
        <a:ln>
          <a:solidFill>
            <a:schemeClr val="accent1">
              <a:lumMod val="40000"/>
              <a:lumOff val="60000"/>
            </a:schemeClr>
          </a:solidFill>
        </a:ln>
      </dgm:spPr>
      <dgm:t>
        <a:bodyPr/>
        <a:lstStyle/>
        <a:p>
          <a:endParaRPr lang="en-CA">
            <a:solidFill>
              <a:schemeClr val="bg1"/>
            </a:solidFill>
          </a:endParaRPr>
        </a:p>
      </dgm:t>
    </dgm:pt>
    <dgm:pt modelId="{8329E54A-A2E0-483F-A139-F3F34F231E74}" type="parTrans" cxnId="{7A61D7B9-B275-48AE-9E29-CD546D2ED20E}">
      <dgm:prSet/>
      <dgm:spPr/>
      <dgm:t>
        <a:bodyPr/>
        <a:lstStyle/>
        <a:p>
          <a:endParaRPr lang="en-CA"/>
        </a:p>
      </dgm:t>
    </dgm:pt>
    <dgm:pt modelId="{110E10FA-C175-4FBC-96EB-2C5C4F961193}" type="sibTrans" cxnId="{7A61D7B9-B275-48AE-9E29-CD546D2ED20E}">
      <dgm:prSet/>
      <dgm:spPr/>
      <dgm:t>
        <a:bodyPr/>
        <a:lstStyle/>
        <a:p>
          <a:endParaRPr lang="en-CA"/>
        </a:p>
      </dgm:t>
    </dgm:pt>
    <dgm:pt modelId="{CEA169A4-B01A-46E5-8360-AFE4C1B48EC4}">
      <dgm:prSet/>
      <dgm:spPr>
        <a:ln>
          <a:solidFill>
            <a:schemeClr val="accent1">
              <a:lumMod val="40000"/>
              <a:lumOff val="60000"/>
            </a:schemeClr>
          </a:solidFill>
        </a:ln>
      </dgm:spPr>
      <dgm:t>
        <a:bodyPr/>
        <a:lstStyle/>
        <a:p>
          <a:endParaRPr lang="en-CA">
            <a:solidFill>
              <a:schemeClr val="bg1"/>
            </a:solidFill>
          </a:endParaRPr>
        </a:p>
      </dgm:t>
    </dgm:pt>
    <dgm:pt modelId="{D8EAB6C1-5464-40A0-AA55-57919E9D735A}" type="parTrans" cxnId="{24945348-0299-48D1-9C26-6A011F03824D}">
      <dgm:prSet/>
      <dgm:spPr/>
      <dgm:t>
        <a:bodyPr/>
        <a:lstStyle/>
        <a:p>
          <a:endParaRPr lang="en-CA"/>
        </a:p>
      </dgm:t>
    </dgm:pt>
    <dgm:pt modelId="{91847757-C0DC-4860-AD09-38E446156C74}" type="sibTrans" cxnId="{24945348-0299-48D1-9C26-6A011F03824D}">
      <dgm:prSet/>
      <dgm:spPr/>
      <dgm:t>
        <a:bodyPr/>
        <a:lstStyle/>
        <a:p>
          <a:endParaRPr lang="en-CA"/>
        </a:p>
      </dgm:t>
    </dgm:pt>
    <dgm:pt modelId="{35192772-5773-4D9B-AF2A-3430CEB3B7F3}">
      <dgm:prSet/>
      <dgm:spPr>
        <a:ln>
          <a:solidFill>
            <a:schemeClr val="accent1">
              <a:lumMod val="40000"/>
              <a:lumOff val="60000"/>
            </a:schemeClr>
          </a:solidFill>
        </a:ln>
      </dgm:spPr>
      <dgm:t>
        <a:bodyPr/>
        <a:lstStyle/>
        <a:p>
          <a:endParaRPr lang="en-CA">
            <a:solidFill>
              <a:schemeClr val="bg1"/>
            </a:solidFill>
          </a:endParaRPr>
        </a:p>
      </dgm:t>
    </dgm:pt>
    <dgm:pt modelId="{E03E7F1B-45C6-4097-8F35-6C73E16780A2}" type="parTrans" cxnId="{58F46BBF-5005-4B2E-9146-8A6517305A0B}">
      <dgm:prSet/>
      <dgm:spPr/>
      <dgm:t>
        <a:bodyPr/>
        <a:lstStyle/>
        <a:p>
          <a:endParaRPr lang="en-CA"/>
        </a:p>
      </dgm:t>
    </dgm:pt>
    <dgm:pt modelId="{C7057AD0-42F1-4C1A-947B-23A7E396366B}" type="sibTrans" cxnId="{58F46BBF-5005-4B2E-9146-8A6517305A0B}">
      <dgm:prSet/>
      <dgm:spPr/>
      <dgm:t>
        <a:bodyPr/>
        <a:lstStyle/>
        <a:p>
          <a:endParaRPr lang="en-CA"/>
        </a:p>
      </dgm:t>
    </dgm:pt>
    <dgm:pt modelId="{56206C64-ACC8-40A5-A853-8C55C66BD1DB}">
      <dgm:prSet/>
      <dgm:spPr>
        <a:ln>
          <a:solidFill>
            <a:schemeClr val="accent1">
              <a:lumMod val="40000"/>
              <a:lumOff val="60000"/>
            </a:schemeClr>
          </a:solidFill>
        </a:ln>
      </dgm:spPr>
      <dgm:t>
        <a:bodyPr/>
        <a:lstStyle/>
        <a:p>
          <a:endParaRPr lang="en-CA">
            <a:solidFill>
              <a:schemeClr val="bg1"/>
            </a:solidFill>
          </a:endParaRPr>
        </a:p>
      </dgm:t>
    </dgm:pt>
    <dgm:pt modelId="{825127B2-1E40-4544-B7D7-D53F907E0C96}" type="parTrans" cxnId="{7CDE09D9-A2B2-432B-9032-E67F3772A8FA}">
      <dgm:prSet/>
      <dgm:spPr/>
      <dgm:t>
        <a:bodyPr/>
        <a:lstStyle/>
        <a:p>
          <a:endParaRPr lang="en-CA"/>
        </a:p>
      </dgm:t>
    </dgm:pt>
    <dgm:pt modelId="{3E785821-08FA-417A-8F27-781018482C2C}" type="sibTrans" cxnId="{7CDE09D9-A2B2-432B-9032-E67F3772A8FA}">
      <dgm:prSet/>
      <dgm:spPr/>
      <dgm:t>
        <a:bodyPr/>
        <a:lstStyle/>
        <a:p>
          <a:endParaRPr lang="en-CA"/>
        </a:p>
      </dgm:t>
    </dgm:pt>
    <dgm:pt modelId="{9774C2D5-D7D6-4A4E-BD77-6C4C3182FDEA}">
      <dgm:prSet/>
      <dgm:spPr>
        <a:ln>
          <a:solidFill>
            <a:schemeClr val="accent1">
              <a:lumMod val="40000"/>
              <a:lumOff val="60000"/>
            </a:schemeClr>
          </a:solidFill>
        </a:ln>
      </dgm:spPr>
      <dgm:t>
        <a:bodyPr/>
        <a:lstStyle/>
        <a:p>
          <a:endParaRPr lang="en-CA">
            <a:solidFill>
              <a:schemeClr val="bg1"/>
            </a:solidFill>
          </a:endParaRPr>
        </a:p>
      </dgm:t>
    </dgm:pt>
    <dgm:pt modelId="{D6B6167B-2C4C-4F90-BF45-7384A85ABF70}" type="parTrans" cxnId="{5C940E00-63ED-49F9-95EB-44B3241088C4}">
      <dgm:prSet/>
      <dgm:spPr/>
      <dgm:t>
        <a:bodyPr/>
        <a:lstStyle/>
        <a:p>
          <a:endParaRPr lang="en-CA"/>
        </a:p>
      </dgm:t>
    </dgm:pt>
    <dgm:pt modelId="{50F6D420-5EA4-4E79-B094-63C9C2023D04}" type="sibTrans" cxnId="{5C940E00-63ED-49F9-95EB-44B3241088C4}">
      <dgm:prSet/>
      <dgm:spPr/>
      <dgm:t>
        <a:bodyPr/>
        <a:lstStyle/>
        <a:p>
          <a:endParaRPr lang="en-CA"/>
        </a:p>
      </dgm:t>
    </dgm:pt>
    <dgm:pt modelId="{811A14E4-3C38-470D-942A-B5571DF59EB9}">
      <dgm:prSet/>
      <dgm:spPr>
        <a:ln>
          <a:solidFill>
            <a:schemeClr val="accent6"/>
          </a:solidFill>
        </a:ln>
      </dgm:spPr>
      <dgm:t>
        <a:bodyPr/>
        <a:lstStyle/>
        <a:p>
          <a:r>
            <a:rPr lang="en-CA" smtClean="0">
              <a:solidFill>
                <a:schemeClr val="bg1"/>
              </a:solidFill>
            </a:rPr>
            <a:t>Impression Management</a:t>
          </a:r>
          <a:endParaRPr lang="en-CA" dirty="0">
            <a:solidFill>
              <a:schemeClr val="bg1"/>
            </a:solidFill>
          </a:endParaRPr>
        </a:p>
      </dgm:t>
    </dgm:pt>
    <dgm:pt modelId="{377876EB-9B89-4350-9FB4-C3DD67DFA825}" type="parTrans" cxnId="{C673835C-EA0F-4E73-B128-722C9DBDEBB3}">
      <dgm:prSet/>
      <dgm:spPr/>
      <dgm:t>
        <a:bodyPr/>
        <a:lstStyle/>
        <a:p>
          <a:endParaRPr lang="en-CA"/>
        </a:p>
      </dgm:t>
    </dgm:pt>
    <dgm:pt modelId="{0A0F874E-4246-4F33-BBC2-35CE3723C4FB}" type="sibTrans" cxnId="{C673835C-EA0F-4E73-B128-722C9DBDEBB3}">
      <dgm:prSet/>
      <dgm:spPr/>
      <dgm:t>
        <a:bodyPr/>
        <a:lstStyle/>
        <a:p>
          <a:endParaRPr lang="en-CA"/>
        </a:p>
      </dgm:t>
    </dgm:pt>
    <dgm:pt modelId="{78C55D49-E42F-42F4-B430-B6863FEC6834}">
      <dgm:prSet/>
      <dgm:spPr>
        <a:ln>
          <a:solidFill>
            <a:schemeClr val="accent6"/>
          </a:solidFill>
        </a:ln>
      </dgm:spPr>
      <dgm:t>
        <a:bodyPr/>
        <a:lstStyle/>
        <a:p>
          <a:r>
            <a:rPr lang="en-CA" smtClean="0">
              <a:solidFill>
                <a:schemeClr val="bg1"/>
              </a:solidFill>
            </a:rPr>
            <a:t>Self-Perception</a:t>
          </a:r>
          <a:endParaRPr lang="en-CA" dirty="0">
            <a:solidFill>
              <a:schemeClr val="bg1"/>
            </a:solidFill>
          </a:endParaRPr>
        </a:p>
      </dgm:t>
    </dgm:pt>
    <dgm:pt modelId="{291E20E9-E8B5-4687-AFF4-946AE2D64108}" type="parTrans" cxnId="{D827122B-C7D5-4CED-AC2B-0451C785E2D7}">
      <dgm:prSet/>
      <dgm:spPr/>
      <dgm:t>
        <a:bodyPr/>
        <a:lstStyle/>
        <a:p>
          <a:endParaRPr lang="en-CA"/>
        </a:p>
      </dgm:t>
    </dgm:pt>
    <dgm:pt modelId="{66739AA7-DD0D-437A-811B-FD872AFDDCA2}" type="sibTrans" cxnId="{D827122B-C7D5-4CED-AC2B-0451C785E2D7}">
      <dgm:prSet/>
      <dgm:spPr/>
      <dgm:t>
        <a:bodyPr/>
        <a:lstStyle/>
        <a:p>
          <a:endParaRPr lang="en-CA"/>
        </a:p>
      </dgm:t>
    </dgm:pt>
    <dgm:pt modelId="{A0F00894-7696-4276-A4CC-5135566F578F}">
      <dgm:prSet/>
      <dgm:spPr>
        <a:ln>
          <a:solidFill>
            <a:schemeClr val="accent6"/>
          </a:solidFill>
        </a:ln>
      </dgm:spPr>
      <dgm:t>
        <a:bodyPr/>
        <a:lstStyle/>
        <a:p>
          <a:r>
            <a:rPr lang="en-CA" smtClean="0">
              <a:solidFill>
                <a:schemeClr val="bg1"/>
              </a:solidFill>
            </a:rPr>
            <a:t>Cognitive Dissonance</a:t>
          </a:r>
          <a:endParaRPr lang="en-CA" dirty="0">
            <a:solidFill>
              <a:schemeClr val="bg1"/>
            </a:solidFill>
          </a:endParaRPr>
        </a:p>
      </dgm:t>
    </dgm:pt>
    <dgm:pt modelId="{0F125D1B-D814-451C-AD8A-7477A9FA0A92}" type="parTrans" cxnId="{1E605A03-1A4D-490F-AB87-EF3687354A3A}">
      <dgm:prSet/>
      <dgm:spPr/>
      <dgm:t>
        <a:bodyPr/>
        <a:lstStyle/>
        <a:p>
          <a:endParaRPr lang="en-CA"/>
        </a:p>
      </dgm:t>
    </dgm:pt>
    <dgm:pt modelId="{2226DD0F-2463-4022-9599-42E24E5B583A}" type="sibTrans" cxnId="{1E605A03-1A4D-490F-AB87-EF3687354A3A}">
      <dgm:prSet/>
      <dgm:spPr/>
      <dgm:t>
        <a:bodyPr/>
        <a:lstStyle/>
        <a:p>
          <a:endParaRPr lang="en-CA"/>
        </a:p>
      </dgm:t>
    </dgm:pt>
    <dgm:pt modelId="{F771918E-7B97-4EB1-A1AC-4511DDD7D662}">
      <dgm:prSet/>
      <dgm:spPr>
        <a:ln>
          <a:solidFill>
            <a:schemeClr val="accent1">
              <a:lumMod val="40000"/>
              <a:lumOff val="60000"/>
            </a:schemeClr>
          </a:solidFill>
        </a:ln>
      </dgm:spPr>
      <dgm:t>
        <a:bodyPr/>
        <a:lstStyle/>
        <a:p>
          <a:endParaRPr lang="en-CA" dirty="0">
            <a:solidFill>
              <a:schemeClr val="bg1"/>
            </a:solidFill>
          </a:endParaRPr>
        </a:p>
      </dgm:t>
    </dgm:pt>
    <dgm:pt modelId="{E56DCACC-F2F6-4A72-971F-EE53B25EB43A}" type="parTrans" cxnId="{3042A59D-1C97-4BC6-9263-234714C70C3D}">
      <dgm:prSet/>
      <dgm:spPr/>
      <dgm:t>
        <a:bodyPr/>
        <a:lstStyle/>
        <a:p>
          <a:endParaRPr lang="en-CA"/>
        </a:p>
      </dgm:t>
    </dgm:pt>
    <dgm:pt modelId="{C1EED21C-487D-4774-A493-95BE4A8D1D5F}" type="sibTrans" cxnId="{3042A59D-1C97-4BC6-9263-234714C70C3D}">
      <dgm:prSet/>
      <dgm:spPr/>
      <dgm:t>
        <a:bodyPr/>
        <a:lstStyle/>
        <a:p>
          <a:endParaRPr lang="en-CA"/>
        </a:p>
      </dgm:t>
    </dgm:pt>
    <dgm:pt modelId="{A8800DA3-A92A-4ED8-B8C6-267FE5414A68}">
      <dgm:prSet/>
      <dgm:spPr>
        <a:ln>
          <a:solidFill>
            <a:schemeClr val="accent6"/>
          </a:solidFill>
        </a:ln>
      </dgm:spPr>
      <dgm:t>
        <a:bodyPr/>
        <a:lstStyle/>
        <a:p>
          <a:r>
            <a:rPr lang="en-CA" smtClean="0">
              <a:solidFill>
                <a:schemeClr val="bg1"/>
              </a:solidFill>
            </a:rPr>
            <a:t>Self-affirmation</a:t>
          </a:r>
          <a:endParaRPr lang="en-CA" dirty="0">
            <a:solidFill>
              <a:schemeClr val="bg1"/>
            </a:solidFill>
          </a:endParaRPr>
        </a:p>
      </dgm:t>
    </dgm:pt>
    <dgm:pt modelId="{749D93B5-3AD1-4963-BC2D-DFA723059602}" type="parTrans" cxnId="{E3724747-3C32-4036-BD57-84BC10880CE7}">
      <dgm:prSet/>
      <dgm:spPr/>
      <dgm:t>
        <a:bodyPr/>
        <a:lstStyle/>
        <a:p>
          <a:endParaRPr lang="en-CA"/>
        </a:p>
      </dgm:t>
    </dgm:pt>
    <dgm:pt modelId="{D4298535-A39B-42B2-8B01-33F6B33C6305}" type="sibTrans" cxnId="{E3724747-3C32-4036-BD57-84BC10880CE7}">
      <dgm:prSet/>
      <dgm:spPr/>
      <dgm:t>
        <a:bodyPr/>
        <a:lstStyle/>
        <a:p>
          <a:endParaRPr lang="en-CA"/>
        </a:p>
      </dgm:t>
    </dgm:pt>
    <dgm:pt modelId="{A0B9F85C-1A6C-4AEC-9390-3306B932E974}">
      <dgm:prSet/>
      <dgm:spPr>
        <a:ln>
          <a:solidFill>
            <a:schemeClr val="accent6"/>
          </a:solidFill>
        </a:ln>
      </dgm:spPr>
      <dgm:t>
        <a:bodyPr/>
        <a:lstStyle/>
        <a:p>
          <a:r>
            <a:rPr lang="en-CA" dirty="0" smtClean="0">
              <a:solidFill>
                <a:schemeClr val="bg1"/>
              </a:solidFill>
            </a:rPr>
            <a:t>Motivated by desire to reduce discomfort?</a:t>
          </a:r>
          <a:endParaRPr lang="en-CA" dirty="0">
            <a:solidFill>
              <a:schemeClr val="bg1"/>
            </a:solidFill>
          </a:endParaRPr>
        </a:p>
      </dgm:t>
    </dgm:pt>
    <dgm:pt modelId="{520AF28E-0A1C-4F33-AFE3-57B10E82724F}" type="parTrans" cxnId="{6628A485-8AB4-42EC-8F13-D8F03A0CD23C}">
      <dgm:prSet/>
      <dgm:spPr/>
      <dgm:t>
        <a:bodyPr/>
        <a:lstStyle/>
        <a:p>
          <a:endParaRPr lang="en-CA"/>
        </a:p>
      </dgm:t>
    </dgm:pt>
    <dgm:pt modelId="{831E5481-E375-4BC5-BF98-3742965EB2A1}" type="sibTrans" cxnId="{6628A485-8AB4-42EC-8F13-D8F03A0CD23C}">
      <dgm:prSet/>
      <dgm:spPr/>
      <dgm:t>
        <a:bodyPr/>
        <a:lstStyle/>
        <a:p>
          <a:endParaRPr lang="en-CA"/>
        </a:p>
      </dgm:t>
    </dgm:pt>
    <dgm:pt modelId="{C96B0EA1-A6BF-490B-BA92-667304EF7B37}">
      <dgm:prSet/>
      <dgm:spPr>
        <a:ln>
          <a:solidFill>
            <a:schemeClr val="accent1">
              <a:lumMod val="40000"/>
              <a:lumOff val="60000"/>
            </a:schemeClr>
          </a:solidFill>
        </a:ln>
      </dgm:spPr>
      <dgm:t>
        <a:bodyPr/>
        <a:lstStyle/>
        <a:p>
          <a:endParaRPr lang="en-CA">
            <a:solidFill>
              <a:schemeClr val="bg1"/>
            </a:solidFill>
          </a:endParaRPr>
        </a:p>
      </dgm:t>
    </dgm:pt>
    <dgm:pt modelId="{D4E9735D-3310-4A29-A7D7-36D9495AE8E0}" type="parTrans" cxnId="{0C56F47D-995E-46CC-B65E-0E64E083FD82}">
      <dgm:prSet/>
      <dgm:spPr/>
      <dgm:t>
        <a:bodyPr/>
        <a:lstStyle/>
        <a:p>
          <a:endParaRPr lang="en-CA"/>
        </a:p>
      </dgm:t>
    </dgm:pt>
    <dgm:pt modelId="{F442FDF2-717A-459E-A92D-5B0C16B409AC}" type="sibTrans" cxnId="{0C56F47D-995E-46CC-B65E-0E64E083FD82}">
      <dgm:prSet/>
      <dgm:spPr/>
      <dgm:t>
        <a:bodyPr/>
        <a:lstStyle/>
        <a:p>
          <a:endParaRPr lang="en-CA"/>
        </a:p>
      </dgm:t>
    </dgm:pt>
    <dgm:pt modelId="{A21EC39C-AB87-46A3-909D-5CBA4834FAAA}">
      <dgm:prSet/>
      <dgm:spPr>
        <a:ln>
          <a:solidFill>
            <a:schemeClr val="accent1">
              <a:lumMod val="40000"/>
              <a:lumOff val="60000"/>
            </a:schemeClr>
          </a:solidFill>
        </a:ln>
      </dgm:spPr>
      <dgm:t>
        <a:bodyPr/>
        <a:lstStyle/>
        <a:p>
          <a:endParaRPr lang="en-CA">
            <a:solidFill>
              <a:schemeClr val="bg1"/>
            </a:solidFill>
          </a:endParaRPr>
        </a:p>
      </dgm:t>
    </dgm:pt>
    <dgm:pt modelId="{FFC4EA77-7C7D-4522-8FE6-882D05D8A8A1}" type="sibTrans" cxnId="{16C18EB2-7B6A-4DDB-8538-24AD81B14F7E}">
      <dgm:prSet/>
      <dgm:spPr/>
      <dgm:t>
        <a:bodyPr/>
        <a:lstStyle/>
        <a:p>
          <a:endParaRPr lang="en-CA"/>
        </a:p>
      </dgm:t>
    </dgm:pt>
    <dgm:pt modelId="{B48D93F4-FD9A-47AE-8B8D-D81FF1D1857C}" type="parTrans" cxnId="{16C18EB2-7B6A-4DDB-8538-24AD81B14F7E}">
      <dgm:prSet/>
      <dgm:spPr/>
      <dgm:t>
        <a:bodyPr/>
        <a:lstStyle/>
        <a:p>
          <a:endParaRPr lang="en-CA"/>
        </a:p>
      </dgm:t>
    </dgm:pt>
    <dgm:pt modelId="{1DA1D0F5-04A7-4D74-8A52-218A2A4772E7}" type="pres">
      <dgm:prSet presAssocID="{36215560-077B-483F-9DFC-5C48C720B40E}" presName="diagram" presStyleCnt="0">
        <dgm:presLayoutVars>
          <dgm:dir/>
          <dgm:resizeHandles val="exact"/>
        </dgm:presLayoutVars>
      </dgm:prSet>
      <dgm:spPr/>
      <dgm:t>
        <a:bodyPr/>
        <a:lstStyle/>
        <a:p>
          <a:endParaRPr lang="en-CA"/>
        </a:p>
      </dgm:t>
    </dgm:pt>
    <dgm:pt modelId="{B2200481-935A-47A4-A630-4DD7B0ED85AE}" type="pres">
      <dgm:prSet presAssocID="{F771918E-7B97-4EB1-A1AC-4511DDD7D662}" presName="node" presStyleLbl="node1" presStyleIdx="0" presStyleCnt="20" custLinFactNeighborX="495" custLinFactNeighborY="-919">
        <dgm:presLayoutVars>
          <dgm:bulletEnabled val="1"/>
        </dgm:presLayoutVars>
      </dgm:prSet>
      <dgm:spPr/>
      <dgm:t>
        <a:bodyPr/>
        <a:lstStyle/>
        <a:p>
          <a:endParaRPr lang="en-CA"/>
        </a:p>
      </dgm:t>
    </dgm:pt>
    <dgm:pt modelId="{A3018694-C0C8-49EF-BB5E-9DFF048B10B7}" type="pres">
      <dgm:prSet presAssocID="{C1EED21C-487D-4774-A493-95BE4A8D1D5F}" presName="sibTrans" presStyleCnt="0"/>
      <dgm:spPr/>
    </dgm:pt>
    <dgm:pt modelId="{FAC5DD6E-BC42-4980-A6EA-48BFDD38918B}" type="pres">
      <dgm:prSet presAssocID="{A0F00894-7696-4276-A4CC-5135566F578F}" presName="node" presStyleLbl="node1" presStyleIdx="1" presStyleCnt="20">
        <dgm:presLayoutVars>
          <dgm:bulletEnabled val="1"/>
        </dgm:presLayoutVars>
      </dgm:prSet>
      <dgm:spPr/>
      <dgm:t>
        <a:bodyPr/>
        <a:lstStyle/>
        <a:p>
          <a:endParaRPr lang="en-CA"/>
        </a:p>
      </dgm:t>
    </dgm:pt>
    <dgm:pt modelId="{2E4E543C-CB8C-49B7-850F-5DAF622F01E0}" type="pres">
      <dgm:prSet presAssocID="{2226DD0F-2463-4022-9599-42E24E5B583A}" presName="sibTrans" presStyleCnt="0"/>
      <dgm:spPr/>
    </dgm:pt>
    <dgm:pt modelId="{2A68D620-4676-47A1-8C2C-FB0BFD72B5C8}" type="pres">
      <dgm:prSet presAssocID="{78C55D49-E42F-42F4-B430-B6863FEC6834}" presName="node" presStyleLbl="node1" presStyleIdx="2" presStyleCnt="20">
        <dgm:presLayoutVars>
          <dgm:bulletEnabled val="1"/>
        </dgm:presLayoutVars>
      </dgm:prSet>
      <dgm:spPr/>
      <dgm:t>
        <a:bodyPr/>
        <a:lstStyle/>
        <a:p>
          <a:endParaRPr lang="en-CA"/>
        </a:p>
      </dgm:t>
    </dgm:pt>
    <dgm:pt modelId="{5CB3F0F3-1149-47E6-83F6-B1E56BADEAAA}" type="pres">
      <dgm:prSet presAssocID="{66739AA7-DD0D-437A-811B-FD872AFDDCA2}" presName="sibTrans" presStyleCnt="0"/>
      <dgm:spPr/>
    </dgm:pt>
    <dgm:pt modelId="{A581DBFA-D2E9-422B-9B41-61E82473F2A8}" type="pres">
      <dgm:prSet presAssocID="{811A14E4-3C38-470D-942A-B5571DF59EB9}" presName="node" presStyleLbl="node1" presStyleIdx="3" presStyleCnt="20">
        <dgm:presLayoutVars>
          <dgm:bulletEnabled val="1"/>
        </dgm:presLayoutVars>
      </dgm:prSet>
      <dgm:spPr/>
      <dgm:t>
        <a:bodyPr/>
        <a:lstStyle/>
        <a:p>
          <a:endParaRPr lang="en-CA"/>
        </a:p>
      </dgm:t>
    </dgm:pt>
    <dgm:pt modelId="{C6226518-0FB7-4295-982C-5397E1964D38}" type="pres">
      <dgm:prSet presAssocID="{0A0F874E-4246-4F33-BBC2-35CE3723C4FB}" presName="sibTrans" presStyleCnt="0"/>
      <dgm:spPr/>
    </dgm:pt>
    <dgm:pt modelId="{39A0667B-B2DD-4C38-93D6-8312EC300151}" type="pres">
      <dgm:prSet presAssocID="{A8800DA3-A92A-4ED8-B8C6-267FE5414A68}" presName="node" presStyleLbl="node1" presStyleIdx="4" presStyleCnt="20">
        <dgm:presLayoutVars>
          <dgm:bulletEnabled val="1"/>
        </dgm:presLayoutVars>
      </dgm:prSet>
      <dgm:spPr/>
      <dgm:t>
        <a:bodyPr/>
        <a:lstStyle/>
        <a:p>
          <a:endParaRPr lang="en-CA"/>
        </a:p>
      </dgm:t>
    </dgm:pt>
    <dgm:pt modelId="{4D99A06A-123E-459F-9686-8F6814F852FC}" type="pres">
      <dgm:prSet presAssocID="{D4298535-A39B-42B2-8B01-33F6B33C6305}" presName="sibTrans" presStyleCnt="0"/>
      <dgm:spPr/>
    </dgm:pt>
    <dgm:pt modelId="{AFB6F69A-3A94-43F5-9984-3759E017C411}" type="pres">
      <dgm:prSet presAssocID="{A0B9F85C-1A6C-4AEC-9390-3306B932E974}" presName="node" presStyleLbl="node1" presStyleIdx="5" presStyleCnt="20">
        <dgm:presLayoutVars>
          <dgm:bulletEnabled val="1"/>
        </dgm:presLayoutVars>
      </dgm:prSet>
      <dgm:spPr/>
      <dgm:t>
        <a:bodyPr/>
        <a:lstStyle/>
        <a:p>
          <a:endParaRPr lang="en-CA"/>
        </a:p>
      </dgm:t>
    </dgm:pt>
    <dgm:pt modelId="{193EBACB-0AD6-4EF8-9A44-B5B475A469F1}" type="pres">
      <dgm:prSet presAssocID="{831E5481-E375-4BC5-BF98-3742965EB2A1}" presName="sibTrans" presStyleCnt="0"/>
      <dgm:spPr/>
    </dgm:pt>
    <dgm:pt modelId="{6B0DA2B0-858A-4400-8430-DB7CAD229B87}" type="pres">
      <dgm:prSet presAssocID="{A21EC39C-AB87-46A3-909D-5CBA4834FAAA}" presName="node" presStyleLbl="node1" presStyleIdx="6" presStyleCnt="20">
        <dgm:presLayoutVars>
          <dgm:bulletEnabled val="1"/>
        </dgm:presLayoutVars>
      </dgm:prSet>
      <dgm:spPr/>
      <dgm:t>
        <a:bodyPr/>
        <a:lstStyle/>
        <a:p>
          <a:endParaRPr lang="en-CA"/>
        </a:p>
      </dgm:t>
    </dgm:pt>
    <dgm:pt modelId="{644755EF-12E8-4489-BAD2-564D01605754}" type="pres">
      <dgm:prSet presAssocID="{FFC4EA77-7C7D-4522-8FE6-882D05D8A8A1}" presName="sibTrans" presStyleCnt="0"/>
      <dgm:spPr/>
    </dgm:pt>
    <dgm:pt modelId="{2A2757F8-3755-4C8A-BD20-CA91A0EE45FF}" type="pres">
      <dgm:prSet presAssocID="{C96B0EA1-A6BF-490B-BA92-667304EF7B37}" presName="node" presStyleLbl="node1" presStyleIdx="7" presStyleCnt="20">
        <dgm:presLayoutVars>
          <dgm:bulletEnabled val="1"/>
        </dgm:presLayoutVars>
      </dgm:prSet>
      <dgm:spPr/>
      <dgm:t>
        <a:bodyPr/>
        <a:lstStyle/>
        <a:p>
          <a:endParaRPr lang="en-CA"/>
        </a:p>
      </dgm:t>
    </dgm:pt>
    <dgm:pt modelId="{8622D556-5BA0-4D03-94E3-8BB6C8E349D2}" type="pres">
      <dgm:prSet presAssocID="{F442FDF2-717A-459E-A92D-5B0C16B409AC}" presName="sibTrans" presStyleCnt="0"/>
      <dgm:spPr/>
    </dgm:pt>
    <dgm:pt modelId="{201EAD99-4B7B-4409-B3D8-64AA6CB080B7}" type="pres">
      <dgm:prSet presAssocID="{2A03B4A7-6569-4829-B14A-962EF73CA478}" presName="node" presStyleLbl="node1" presStyleIdx="8" presStyleCnt="20">
        <dgm:presLayoutVars>
          <dgm:bulletEnabled val="1"/>
        </dgm:presLayoutVars>
      </dgm:prSet>
      <dgm:spPr/>
      <dgm:t>
        <a:bodyPr/>
        <a:lstStyle/>
        <a:p>
          <a:endParaRPr lang="en-CA"/>
        </a:p>
      </dgm:t>
    </dgm:pt>
    <dgm:pt modelId="{D9ABFBB2-0BF5-4770-A5A1-298E2D823B6E}" type="pres">
      <dgm:prSet presAssocID="{63DFD94F-B2F8-4E69-AF51-A4AA9AB976A1}" presName="sibTrans" presStyleCnt="0"/>
      <dgm:spPr/>
    </dgm:pt>
    <dgm:pt modelId="{1ADDAB8C-21E1-4CC5-9032-E4402C5E03AC}" type="pres">
      <dgm:prSet presAssocID="{66054010-2AAE-4F82-805B-10C123EDB445}" presName="node" presStyleLbl="node1" presStyleIdx="9" presStyleCnt="20">
        <dgm:presLayoutVars>
          <dgm:bulletEnabled val="1"/>
        </dgm:presLayoutVars>
      </dgm:prSet>
      <dgm:spPr/>
      <dgm:t>
        <a:bodyPr/>
        <a:lstStyle/>
        <a:p>
          <a:endParaRPr lang="en-CA"/>
        </a:p>
      </dgm:t>
    </dgm:pt>
    <dgm:pt modelId="{4D058D3E-96FA-496D-9812-EADB83879ACB}" type="pres">
      <dgm:prSet presAssocID="{204FA420-7C62-4D2A-99B9-1AB4E28A6486}" presName="sibTrans" presStyleCnt="0"/>
      <dgm:spPr/>
    </dgm:pt>
    <dgm:pt modelId="{EDD555B9-F65B-4712-9C27-34E901A18234}" type="pres">
      <dgm:prSet presAssocID="{C52B59BD-70BA-4FC0-83FE-86A01BFFB720}" presName="node" presStyleLbl="node1" presStyleIdx="10" presStyleCnt="20">
        <dgm:presLayoutVars>
          <dgm:bulletEnabled val="1"/>
        </dgm:presLayoutVars>
      </dgm:prSet>
      <dgm:spPr/>
      <dgm:t>
        <a:bodyPr/>
        <a:lstStyle/>
        <a:p>
          <a:endParaRPr lang="en-CA"/>
        </a:p>
      </dgm:t>
    </dgm:pt>
    <dgm:pt modelId="{A2FD7A5D-6C2A-4B10-B5A7-DD69F704001E}" type="pres">
      <dgm:prSet presAssocID="{B28F7824-9D86-4321-A2EB-0C930E3F30FE}" presName="sibTrans" presStyleCnt="0"/>
      <dgm:spPr/>
    </dgm:pt>
    <dgm:pt modelId="{A7383999-958F-4F56-853B-812110C95C1E}" type="pres">
      <dgm:prSet presAssocID="{35192772-5773-4D9B-AF2A-3430CEB3B7F3}" presName="node" presStyleLbl="node1" presStyleIdx="11" presStyleCnt="20">
        <dgm:presLayoutVars>
          <dgm:bulletEnabled val="1"/>
        </dgm:presLayoutVars>
      </dgm:prSet>
      <dgm:spPr/>
      <dgm:t>
        <a:bodyPr/>
        <a:lstStyle/>
        <a:p>
          <a:endParaRPr lang="en-CA"/>
        </a:p>
      </dgm:t>
    </dgm:pt>
    <dgm:pt modelId="{00910E7E-9909-4C02-B198-C81F4120499B}" type="pres">
      <dgm:prSet presAssocID="{C7057AD0-42F1-4C1A-947B-23A7E396366B}" presName="sibTrans" presStyleCnt="0"/>
      <dgm:spPr/>
    </dgm:pt>
    <dgm:pt modelId="{CF8C0404-3B6C-4542-8C4A-467C99EE370B}" type="pres">
      <dgm:prSet presAssocID="{354A3D63-493C-4A1D-AEC3-668F1FBF1261}" presName="node" presStyleLbl="node1" presStyleIdx="12" presStyleCnt="20">
        <dgm:presLayoutVars>
          <dgm:bulletEnabled val="1"/>
        </dgm:presLayoutVars>
      </dgm:prSet>
      <dgm:spPr/>
      <dgm:t>
        <a:bodyPr/>
        <a:lstStyle/>
        <a:p>
          <a:endParaRPr lang="en-CA"/>
        </a:p>
      </dgm:t>
    </dgm:pt>
    <dgm:pt modelId="{D2C97553-C574-4351-8075-5882C813391A}" type="pres">
      <dgm:prSet presAssocID="{18B4AE4A-1ADD-40C5-84C3-67874CED6A02}" presName="sibTrans" presStyleCnt="0"/>
      <dgm:spPr/>
    </dgm:pt>
    <dgm:pt modelId="{7ACECF21-5132-423B-9A9E-CDD62B5530E5}" type="pres">
      <dgm:prSet presAssocID="{CEA169A4-B01A-46E5-8360-AFE4C1B48EC4}" presName="node" presStyleLbl="node1" presStyleIdx="13" presStyleCnt="20">
        <dgm:presLayoutVars>
          <dgm:bulletEnabled val="1"/>
        </dgm:presLayoutVars>
      </dgm:prSet>
      <dgm:spPr/>
      <dgm:t>
        <a:bodyPr/>
        <a:lstStyle/>
        <a:p>
          <a:endParaRPr lang="en-CA"/>
        </a:p>
      </dgm:t>
    </dgm:pt>
    <dgm:pt modelId="{D82D2479-CC56-458B-9CBE-1359204904FA}" type="pres">
      <dgm:prSet presAssocID="{91847757-C0DC-4860-AD09-38E446156C74}" presName="sibTrans" presStyleCnt="0"/>
      <dgm:spPr/>
    </dgm:pt>
    <dgm:pt modelId="{DF725B5C-8134-4884-8B43-25CAF4470F05}" type="pres">
      <dgm:prSet presAssocID="{EABA5EC3-5585-48D9-AAAF-69C952E8C53E}" presName="node" presStyleLbl="node1" presStyleIdx="14" presStyleCnt="20">
        <dgm:presLayoutVars>
          <dgm:bulletEnabled val="1"/>
        </dgm:presLayoutVars>
      </dgm:prSet>
      <dgm:spPr/>
      <dgm:t>
        <a:bodyPr/>
        <a:lstStyle/>
        <a:p>
          <a:endParaRPr lang="en-CA"/>
        </a:p>
      </dgm:t>
    </dgm:pt>
    <dgm:pt modelId="{4A67F7B8-3461-4798-9057-FDD16CC5DFA2}" type="pres">
      <dgm:prSet presAssocID="{110E10FA-C175-4FBC-96EB-2C5C4F961193}" presName="sibTrans" presStyleCnt="0"/>
      <dgm:spPr/>
    </dgm:pt>
    <dgm:pt modelId="{4F654F9C-47EC-490E-8CCB-5E1E39D4C6B2}" type="pres">
      <dgm:prSet presAssocID="{6F5A6383-094E-49F0-8D5D-65E7815693C8}" presName="node" presStyleLbl="node1" presStyleIdx="15" presStyleCnt="20">
        <dgm:presLayoutVars>
          <dgm:bulletEnabled val="1"/>
        </dgm:presLayoutVars>
      </dgm:prSet>
      <dgm:spPr/>
      <dgm:t>
        <a:bodyPr/>
        <a:lstStyle/>
        <a:p>
          <a:endParaRPr lang="en-CA"/>
        </a:p>
      </dgm:t>
    </dgm:pt>
    <dgm:pt modelId="{59200E4F-6F86-465E-99FB-8317F4EC4623}" type="pres">
      <dgm:prSet presAssocID="{B7D28B0C-BBB0-4A69-BBB0-E7FC0224FE6B}" presName="sibTrans" presStyleCnt="0"/>
      <dgm:spPr/>
    </dgm:pt>
    <dgm:pt modelId="{61383B0B-D93A-48DE-8E0B-77DE3F2641CE}" type="pres">
      <dgm:prSet presAssocID="{B7B69DE6-6ED9-4662-B258-8012B81D498D}" presName="node" presStyleLbl="node1" presStyleIdx="16" presStyleCnt="20">
        <dgm:presLayoutVars>
          <dgm:bulletEnabled val="1"/>
        </dgm:presLayoutVars>
      </dgm:prSet>
      <dgm:spPr/>
      <dgm:t>
        <a:bodyPr/>
        <a:lstStyle/>
        <a:p>
          <a:endParaRPr lang="en-CA"/>
        </a:p>
      </dgm:t>
    </dgm:pt>
    <dgm:pt modelId="{690983FD-CD72-490E-93E2-5A232103A6B2}" type="pres">
      <dgm:prSet presAssocID="{5BE2B7FB-F8FE-43C1-B1EF-102F9D66ED14}" presName="sibTrans" presStyleCnt="0"/>
      <dgm:spPr/>
    </dgm:pt>
    <dgm:pt modelId="{678D7864-FF25-40EA-B0A9-8C1F32C67731}" type="pres">
      <dgm:prSet presAssocID="{DC68DADD-4AC4-425B-968F-1E6AD7E29CA3}" presName="node" presStyleLbl="node1" presStyleIdx="17" presStyleCnt="20">
        <dgm:presLayoutVars>
          <dgm:bulletEnabled val="1"/>
        </dgm:presLayoutVars>
      </dgm:prSet>
      <dgm:spPr/>
      <dgm:t>
        <a:bodyPr/>
        <a:lstStyle/>
        <a:p>
          <a:endParaRPr lang="en-CA"/>
        </a:p>
      </dgm:t>
    </dgm:pt>
    <dgm:pt modelId="{A390FB76-418A-4E2F-9731-9B42E9DEE10A}" type="pres">
      <dgm:prSet presAssocID="{48312C7E-76F1-4166-A6DE-999CF8BBAE02}" presName="sibTrans" presStyleCnt="0"/>
      <dgm:spPr/>
    </dgm:pt>
    <dgm:pt modelId="{BB0D73AA-E1C6-473C-B37C-7E420E27D895}" type="pres">
      <dgm:prSet presAssocID="{56206C64-ACC8-40A5-A853-8C55C66BD1DB}" presName="node" presStyleLbl="node1" presStyleIdx="18" presStyleCnt="20">
        <dgm:presLayoutVars>
          <dgm:bulletEnabled val="1"/>
        </dgm:presLayoutVars>
      </dgm:prSet>
      <dgm:spPr/>
      <dgm:t>
        <a:bodyPr/>
        <a:lstStyle/>
        <a:p>
          <a:endParaRPr lang="en-CA"/>
        </a:p>
      </dgm:t>
    </dgm:pt>
    <dgm:pt modelId="{554F3443-98FD-47F3-AEAE-8427BB3FF818}" type="pres">
      <dgm:prSet presAssocID="{3E785821-08FA-417A-8F27-781018482C2C}" presName="sibTrans" presStyleCnt="0"/>
      <dgm:spPr/>
    </dgm:pt>
    <dgm:pt modelId="{8C30E4B4-8805-4B42-9C4C-859269269B06}" type="pres">
      <dgm:prSet presAssocID="{9774C2D5-D7D6-4A4E-BD77-6C4C3182FDEA}" presName="node" presStyleLbl="node1" presStyleIdx="19" presStyleCnt="20">
        <dgm:presLayoutVars>
          <dgm:bulletEnabled val="1"/>
        </dgm:presLayoutVars>
      </dgm:prSet>
      <dgm:spPr/>
      <dgm:t>
        <a:bodyPr/>
        <a:lstStyle/>
        <a:p>
          <a:endParaRPr lang="en-CA"/>
        </a:p>
      </dgm:t>
    </dgm:pt>
  </dgm:ptLst>
  <dgm:cxnLst>
    <dgm:cxn modelId="{58F46BBF-5005-4B2E-9146-8A6517305A0B}" srcId="{36215560-077B-483F-9DFC-5C48C720B40E}" destId="{35192772-5773-4D9B-AF2A-3430CEB3B7F3}" srcOrd="11" destOrd="0" parTransId="{E03E7F1B-45C6-4097-8F35-6C73E16780A2}" sibTransId="{C7057AD0-42F1-4C1A-947B-23A7E396366B}"/>
    <dgm:cxn modelId="{16C18EB2-7B6A-4DDB-8538-24AD81B14F7E}" srcId="{36215560-077B-483F-9DFC-5C48C720B40E}" destId="{A21EC39C-AB87-46A3-909D-5CBA4834FAAA}" srcOrd="6" destOrd="0" parTransId="{B48D93F4-FD9A-47AE-8B8D-D81FF1D1857C}" sibTransId="{FFC4EA77-7C7D-4522-8FE6-882D05D8A8A1}"/>
    <dgm:cxn modelId="{0C56F47D-995E-46CC-B65E-0E64E083FD82}" srcId="{36215560-077B-483F-9DFC-5C48C720B40E}" destId="{C96B0EA1-A6BF-490B-BA92-667304EF7B37}" srcOrd="7" destOrd="0" parTransId="{D4E9735D-3310-4A29-A7D7-36D9495AE8E0}" sibTransId="{F442FDF2-717A-459E-A92D-5B0C16B409AC}"/>
    <dgm:cxn modelId="{9B63DE91-DB9F-43B2-B715-4FF4F6128C09}" srcId="{36215560-077B-483F-9DFC-5C48C720B40E}" destId="{2A03B4A7-6569-4829-B14A-962EF73CA478}" srcOrd="8" destOrd="0" parTransId="{DEEFA3EA-D8F7-44D4-9A7F-45BB2FD4B033}" sibTransId="{63DFD94F-B2F8-4E69-AF51-A4AA9AB976A1}"/>
    <dgm:cxn modelId="{F099465E-1588-482A-B7CB-17EC339F33E0}" type="presOf" srcId="{B7B69DE6-6ED9-4662-B258-8012B81D498D}" destId="{61383B0B-D93A-48DE-8E0B-77DE3F2641CE}" srcOrd="0" destOrd="0" presId="urn:microsoft.com/office/officeart/2005/8/layout/default#1"/>
    <dgm:cxn modelId="{F5C12AE4-370E-4C6F-B2D6-D47F0D80B445}" type="presOf" srcId="{36215560-077B-483F-9DFC-5C48C720B40E}" destId="{1DA1D0F5-04A7-4D74-8A52-218A2A4772E7}" srcOrd="0" destOrd="0" presId="urn:microsoft.com/office/officeart/2005/8/layout/default#1"/>
    <dgm:cxn modelId="{5661975E-9F55-4011-882D-553BAE7C6686}" type="presOf" srcId="{A8800DA3-A92A-4ED8-B8C6-267FE5414A68}" destId="{39A0667B-B2DD-4C38-93D6-8312EC300151}" srcOrd="0" destOrd="0" presId="urn:microsoft.com/office/officeart/2005/8/layout/default#1"/>
    <dgm:cxn modelId="{49592EBB-D994-4574-AA61-43404E2A0FDB}" type="presOf" srcId="{354A3D63-493C-4A1D-AEC3-668F1FBF1261}" destId="{CF8C0404-3B6C-4542-8C4A-467C99EE370B}" srcOrd="0" destOrd="0" presId="urn:microsoft.com/office/officeart/2005/8/layout/default#1"/>
    <dgm:cxn modelId="{24945348-0299-48D1-9C26-6A011F03824D}" srcId="{36215560-077B-483F-9DFC-5C48C720B40E}" destId="{CEA169A4-B01A-46E5-8360-AFE4C1B48EC4}" srcOrd="13" destOrd="0" parTransId="{D8EAB6C1-5464-40A0-AA55-57919E9D735A}" sibTransId="{91847757-C0DC-4860-AD09-38E446156C74}"/>
    <dgm:cxn modelId="{1CA395F4-0929-464A-9903-E2368462B534}" type="presOf" srcId="{EABA5EC3-5585-48D9-AAAF-69C952E8C53E}" destId="{DF725B5C-8134-4884-8B43-25CAF4470F05}" srcOrd="0" destOrd="0" presId="urn:microsoft.com/office/officeart/2005/8/layout/default#1"/>
    <dgm:cxn modelId="{C673835C-EA0F-4E73-B128-722C9DBDEBB3}" srcId="{36215560-077B-483F-9DFC-5C48C720B40E}" destId="{811A14E4-3C38-470D-942A-B5571DF59EB9}" srcOrd="3" destOrd="0" parTransId="{377876EB-9B89-4350-9FB4-C3DD67DFA825}" sibTransId="{0A0F874E-4246-4F33-BBC2-35CE3723C4FB}"/>
    <dgm:cxn modelId="{E3724747-3C32-4036-BD57-84BC10880CE7}" srcId="{36215560-077B-483F-9DFC-5C48C720B40E}" destId="{A8800DA3-A92A-4ED8-B8C6-267FE5414A68}" srcOrd="4" destOrd="0" parTransId="{749D93B5-3AD1-4963-BC2D-DFA723059602}" sibTransId="{D4298535-A39B-42B2-8B01-33F6B33C6305}"/>
    <dgm:cxn modelId="{D8F2F199-00BC-4E33-8D82-495ADEC18E8C}" type="presOf" srcId="{2A03B4A7-6569-4829-B14A-962EF73CA478}" destId="{201EAD99-4B7B-4409-B3D8-64AA6CB080B7}" srcOrd="0" destOrd="0" presId="urn:microsoft.com/office/officeart/2005/8/layout/default#1"/>
    <dgm:cxn modelId="{D827122B-C7D5-4CED-AC2B-0451C785E2D7}" srcId="{36215560-077B-483F-9DFC-5C48C720B40E}" destId="{78C55D49-E42F-42F4-B430-B6863FEC6834}" srcOrd="2" destOrd="0" parTransId="{291E20E9-E8B5-4687-AFF4-946AE2D64108}" sibTransId="{66739AA7-DD0D-437A-811B-FD872AFDDCA2}"/>
    <dgm:cxn modelId="{1C3DBDF9-E187-4EAA-A075-AC0FCAAD80D9}" type="presOf" srcId="{56206C64-ACC8-40A5-A853-8C55C66BD1DB}" destId="{BB0D73AA-E1C6-473C-B37C-7E420E27D895}" srcOrd="0" destOrd="0" presId="urn:microsoft.com/office/officeart/2005/8/layout/default#1"/>
    <dgm:cxn modelId="{19207663-77B8-41F1-A550-9DFC2687C3FA}" type="presOf" srcId="{9774C2D5-D7D6-4A4E-BD77-6C4C3182FDEA}" destId="{8C30E4B4-8805-4B42-9C4C-859269269B06}" srcOrd="0" destOrd="0" presId="urn:microsoft.com/office/officeart/2005/8/layout/default#1"/>
    <dgm:cxn modelId="{F90CBB52-5739-4376-BB17-CA88281B7964}" srcId="{36215560-077B-483F-9DFC-5C48C720B40E}" destId="{DC68DADD-4AC4-425B-968F-1E6AD7E29CA3}" srcOrd="17" destOrd="0" parTransId="{46E537F4-026F-44AD-99F9-21587EB35FD4}" sibTransId="{48312C7E-76F1-4166-A6DE-999CF8BBAE02}"/>
    <dgm:cxn modelId="{B8C2EB2F-4F6D-4BCF-B873-5BC6AD0AAC49}" srcId="{36215560-077B-483F-9DFC-5C48C720B40E}" destId="{354A3D63-493C-4A1D-AEC3-668F1FBF1261}" srcOrd="12" destOrd="0" parTransId="{FA38FAD3-6672-4C05-B019-272CE38D354A}" sibTransId="{18B4AE4A-1ADD-40C5-84C3-67874CED6A02}"/>
    <dgm:cxn modelId="{9AF90F6D-1F5C-423E-81C2-0300FEF1E44A}" srcId="{36215560-077B-483F-9DFC-5C48C720B40E}" destId="{6F5A6383-094E-49F0-8D5D-65E7815693C8}" srcOrd="15" destOrd="0" parTransId="{C553886B-5E14-46B2-8AE2-942391A4BABB}" sibTransId="{B7D28B0C-BBB0-4A69-BBB0-E7FC0224FE6B}"/>
    <dgm:cxn modelId="{C12C5F67-6DCA-4480-83CB-1E2E79A2CDD6}" type="presOf" srcId="{66054010-2AAE-4F82-805B-10C123EDB445}" destId="{1ADDAB8C-21E1-4CC5-9032-E4402C5E03AC}" srcOrd="0" destOrd="0" presId="urn:microsoft.com/office/officeart/2005/8/layout/default#1"/>
    <dgm:cxn modelId="{1E605A03-1A4D-490F-AB87-EF3687354A3A}" srcId="{36215560-077B-483F-9DFC-5C48C720B40E}" destId="{A0F00894-7696-4276-A4CC-5135566F578F}" srcOrd="1" destOrd="0" parTransId="{0F125D1B-D814-451C-AD8A-7477A9FA0A92}" sibTransId="{2226DD0F-2463-4022-9599-42E24E5B583A}"/>
    <dgm:cxn modelId="{B8514B03-46EB-4149-A1F3-0C680F7325AA}" type="presOf" srcId="{A0B9F85C-1A6C-4AEC-9390-3306B932E974}" destId="{AFB6F69A-3A94-43F5-9984-3759E017C411}" srcOrd="0" destOrd="0" presId="urn:microsoft.com/office/officeart/2005/8/layout/default#1"/>
    <dgm:cxn modelId="{E7E8A0C5-80DC-4AF0-AACA-ACE3DEC1A92F}" srcId="{36215560-077B-483F-9DFC-5C48C720B40E}" destId="{B7B69DE6-6ED9-4662-B258-8012B81D498D}" srcOrd="16" destOrd="0" parTransId="{0B7DDD6F-1753-44A4-B1B6-C80E8404A9D1}" sibTransId="{5BE2B7FB-F8FE-43C1-B1EF-102F9D66ED14}"/>
    <dgm:cxn modelId="{4F375652-A4B7-4190-BF68-34FAF5C00244}" type="presOf" srcId="{A0F00894-7696-4276-A4CC-5135566F578F}" destId="{FAC5DD6E-BC42-4980-A6EA-48BFDD38918B}" srcOrd="0" destOrd="0" presId="urn:microsoft.com/office/officeart/2005/8/layout/default#1"/>
    <dgm:cxn modelId="{7A61D7B9-B275-48AE-9E29-CD546D2ED20E}" srcId="{36215560-077B-483F-9DFC-5C48C720B40E}" destId="{EABA5EC3-5585-48D9-AAAF-69C952E8C53E}" srcOrd="14" destOrd="0" parTransId="{8329E54A-A2E0-483F-A139-F3F34F231E74}" sibTransId="{110E10FA-C175-4FBC-96EB-2C5C4F961193}"/>
    <dgm:cxn modelId="{7CDE09D9-A2B2-432B-9032-E67F3772A8FA}" srcId="{36215560-077B-483F-9DFC-5C48C720B40E}" destId="{56206C64-ACC8-40A5-A853-8C55C66BD1DB}" srcOrd="18" destOrd="0" parTransId="{825127B2-1E40-4544-B7D7-D53F907E0C96}" sibTransId="{3E785821-08FA-417A-8F27-781018482C2C}"/>
    <dgm:cxn modelId="{5C940E00-63ED-49F9-95EB-44B3241088C4}" srcId="{36215560-077B-483F-9DFC-5C48C720B40E}" destId="{9774C2D5-D7D6-4A4E-BD77-6C4C3182FDEA}" srcOrd="19" destOrd="0" parTransId="{D6B6167B-2C4C-4F90-BF45-7384A85ABF70}" sibTransId="{50F6D420-5EA4-4E79-B094-63C9C2023D04}"/>
    <dgm:cxn modelId="{BAA645D2-35C5-4C85-9F49-A41911D0F977}" type="presOf" srcId="{CEA169A4-B01A-46E5-8360-AFE4C1B48EC4}" destId="{7ACECF21-5132-423B-9A9E-CDD62B5530E5}" srcOrd="0" destOrd="0" presId="urn:microsoft.com/office/officeart/2005/8/layout/default#1"/>
    <dgm:cxn modelId="{964240A1-368B-46E1-B380-BA0864F0670E}" type="presOf" srcId="{DC68DADD-4AC4-425B-968F-1E6AD7E29CA3}" destId="{678D7864-FF25-40EA-B0A9-8C1F32C67731}" srcOrd="0" destOrd="0" presId="urn:microsoft.com/office/officeart/2005/8/layout/default#1"/>
    <dgm:cxn modelId="{EA080BBE-F8F8-4A02-BD10-091447F1A877}" type="presOf" srcId="{811A14E4-3C38-470D-942A-B5571DF59EB9}" destId="{A581DBFA-D2E9-422B-9B41-61E82473F2A8}" srcOrd="0" destOrd="0" presId="urn:microsoft.com/office/officeart/2005/8/layout/default#1"/>
    <dgm:cxn modelId="{907EBA61-508A-4B69-9A3F-5D76E975CEDE}" srcId="{36215560-077B-483F-9DFC-5C48C720B40E}" destId="{C52B59BD-70BA-4FC0-83FE-86A01BFFB720}" srcOrd="10" destOrd="0" parTransId="{F1DC0F0B-84AD-4BC0-AF29-E66D26EDAD8A}" sibTransId="{B28F7824-9D86-4321-A2EB-0C930E3F30FE}"/>
    <dgm:cxn modelId="{D8650F60-835E-4F9D-8E7B-ED475D152595}" srcId="{36215560-077B-483F-9DFC-5C48C720B40E}" destId="{66054010-2AAE-4F82-805B-10C123EDB445}" srcOrd="9" destOrd="0" parTransId="{B87293AD-5909-4CA8-98FD-3551B4D784A7}" sibTransId="{204FA420-7C62-4D2A-99B9-1AB4E28A6486}"/>
    <dgm:cxn modelId="{3042A59D-1C97-4BC6-9263-234714C70C3D}" srcId="{36215560-077B-483F-9DFC-5C48C720B40E}" destId="{F771918E-7B97-4EB1-A1AC-4511DDD7D662}" srcOrd="0" destOrd="0" parTransId="{E56DCACC-F2F6-4A72-971F-EE53B25EB43A}" sibTransId="{C1EED21C-487D-4774-A493-95BE4A8D1D5F}"/>
    <dgm:cxn modelId="{1D4B500F-3789-4B68-86B1-AB954D76DE44}" type="presOf" srcId="{78C55D49-E42F-42F4-B430-B6863FEC6834}" destId="{2A68D620-4676-47A1-8C2C-FB0BFD72B5C8}" srcOrd="0" destOrd="0" presId="urn:microsoft.com/office/officeart/2005/8/layout/default#1"/>
    <dgm:cxn modelId="{0E926DE5-756D-44A0-8947-9265AD42B0E4}" type="presOf" srcId="{A21EC39C-AB87-46A3-909D-5CBA4834FAAA}" destId="{6B0DA2B0-858A-4400-8430-DB7CAD229B87}" srcOrd="0" destOrd="0" presId="urn:microsoft.com/office/officeart/2005/8/layout/default#1"/>
    <dgm:cxn modelId="{EB7966C1-9BB3-43BC-A560-3ACFDB874286}" type="presOf" srcId="{6F5A6383-094E-49F0-8D5D-65E7815693C8}" destId="{4F654F9C-47EC-490E-8CCB-5E1E39D4C6B2}" srcOrd="0" destOrd="0" presId="urn:microsoft.com/office/officeart/2005/8/layout/default#1"/>
    <dgm:cxn modelId="{3E24BEB7-CC50-43EA-927D-F863D15C157F}" type="presOf" srcId="{F771918E-7B97-4EB1-A1AC-4511DDD7D662}" destId="{B2200481-935A-47A4-A630-4DD7B0ED85AE}" srcOrd="0" destOrd="0" presId="urn:microsoft.com/office/officeart/2005/8/layout/default#1"/>
    <dgm:cxn modelId="{782B3C6F-E222-4F5D-B10B-C2841686EDBA}" type="presOf" srcId="{C52B59BD-70BA-4FC0-83FE-86A01BFFB720}" destId="{EDD555B9-F65B-4712-9C27-34E901A18234}" srcOrd="0" destOrd="0" presId="urn:microsoft.com/office/officeart/2005/8/layout/default#1"/>
    <dgm:cxn modelId="{2F7188C8-B3A1-4EDE-B544-C2406A661981}" type="presOf" srcId="{C96B0EA1-A6BF-490B-BA92-667304EF7B37}" destId="{2A2757F8-3755-4C8A-BD20-CA91A0EE45FF}" srcOrd="0" destOrd="0" presId="urn:microsoft.com/office/officeart/2005/8/layout/default#1"/>
    <dgm:cxn modelId="{1AACE80A-6623-44A8-A8B4-A0A5B8C7B9AA}" type="presOf" srcId="{35192772-5773-4D9B-AF2A-3430CEB3B7F3}" destId="{A7383999-958F-4F56-853B-812110C95C1E}" srcOrd="0" destOrd="0" presId="urn:microsoft.com/office/officeart/2005/8/layout/default#1"/>
    <dgm:cxn modelId="{6628A485-8AB4-42EC-8F13-D8F03A0CD23C}" srcId="{36215560-077B-483F-9DFC-5C48C720B40E}" destId="{A0B9F85C-1A6C-4AEC-9390-3306B932E974}" srcOrd="5" destOrd="0" parTransId="{520AF28E-0A1C-4F33-AFE3-57B10E82724F}" sibTransId="{831E5481-E375-4BC5-BF98-3742965EB2A1}"/>
    <dgm:cxn modelId="{BD6F37AA-6DF6-4C6A-BFEE-CEC3516D2D6F}" type="presParOf" srcId="{1DA1D0F5-04A7-4D74-8A52-218A2A4772E7}" destId="{B2200481-935A-47A4-A630-4DD7B0ED85AE}" srcOrd="0" destOrd="0" presId="urn:microsoft.com/office/officeart/2005/8/layout/default#1"/>
    <dgm:cxn modelId="{EAB2EBCD-2EAB-4033-9360-2944ACD13D2C}" type="presParOf" srcId="{1DA1D0F5-04A7-4D74-8A52-218A2A4772E7}" destId="{A3018694-C0C8-49EF-BB5E-9DFF048B10B7}" srcOrd="1" destOrd="0" presId="urn:microsoft.com/office/officeart/2005/8/layout/default#1"/>
    <dgm:cxn modelId="{80084C9A-53EB-49F2-AC21-E4073A7F8492}" type="presParOf" srcId="{1DA1D0F5-04A7-4D74-8A52-218A2A4772E7}" destId="{FAC5DD6E-BC42-4980-A6EA-48BFDD38918B}" srcOrd="2" destOrd="0" presId="urn:microsoft.com/office/officeart/2005/8/layout/default#1"/>
    <dgm:cxn modelId="{B5F3339C-BC7D-4C3E-B67D-6CE081F768A1}" type="presParOf" srcId="{1DA1D0F5-04A7-4D74-8A52-218A2A4772E7}" destId="{2E4E543C-CB8C-49B7-850F-5DAF622F01E0}" srcOrd="3" destOrd="0" presId="urn:microsoft.com/office/officeart/2005/8/layout/default#1"/>
    <dgm:cxn modelId="{B684B10E-291C-450B-8DEA-D257AEC62A17}" type="presParOf" srcId="{1DA1D0F5-04A7-4D74-8A52-218A2A4772E7}" destId="{2A68D620-4676-47A1-8C2C-FB0BFD72B5C8}" srcOrd="4" destOrd="0" presId="urn:microsoft.com/office/officeart/2005/8/layout/default#1"/>
    <dgm:cxn modelId="{2C4E9971-04A0-4E1A-B000-4B9DD48B876F}" type="presParOf" srcId="{1DA1D0F5-04A7-4D74-8A52-218A2A4772E7}" destId="{5CB3F0F3-1149-47E6-83F6-B1E56BADEAAA}" srcOrd="5" destOrd="0" presId="urn:microsoft.com/office/officeart/2005/8/layout/default#1"/>
    <dgm:cxn modelId="{654ED128-88C4-4CE6-90B9-F7FCAF0585A1}" type="presParOf" srcId="{1DA1D0F5-04A7-4D74-8A52-218A2A4772E7}" destId="{A581DBFA-D2E9-422B-9B41-61E82473F2A8}" srcOrd="6" destOrd="0" presId="urn:microsoft.com/office/officeart/2005/8/layout/default#1"/>
    <dgm:cxn modelId="{0C8FF3E0-8535-4CEE-816A-8C8343A475B6}" type="presParOf" srcId="{1DA1D0F5-04A7-4D74-8A52-218A2A4772E7}" destId="{C6226518-0FB7-4295-982C-5397E1964D38}" srcOrd="7" destOrd="0" presId="urn:microsoft.com/office/officeart/2005/8/layout/default#1"/>
    <dgm:cxn modelId="{57551272-6069-4B99-9F99-75E5353CE614}" type="presParOf" srcId="{1DA1D0F5-04A7-4D74-8A52-218A2A4772E7}" destId="{39A0667B-B2DD-4C38-93D6-8312EC300151}" srcOrd="8" destOrd="0" presId="urn:microsoft.com/office/officeart/2005/8/layout/default#1"/>
    <dgm:cxn modelId="{F67E9CAB-29AD-4421-BC37-5CAD846BF566}" type="presParOf" srcId="{1DA1D0F5-04A7-4D74-8A52-218A2A4772E7}" destId="{4D99A06A-123E-459F-9686-8F6814F852FC}" srcOrd="9" destOrd="0" presId="urn:microsoft.com/office/officeart/2005/8/layout/default#1"/>
    <dgm:cxn modelId="{9819757F-779C-4C2C-BC36-9A3CD1215EB0}" type="presParOf" srcId="{1DA1D0F5-04A7-4D74-8A52-218A2A4772E7}" destId="{AFB6F69A-3A94-43F5-9984-3759E017C411}" srcOrd="10" destOrd="0" presId="urn:microsoft.com/office/officeart/2005/8/layout/default#1"/>
    <dgm:cxn modelId="{A3EC558F-8895-44E5-8475-56264CDE8CDA}" type="presParOf" srcId="{1DA1D0F5-04A7-4D74-8A52-218A2A4772E7}" destId="{193EBACB-0AD6-4EF8-9A44-B5B475A469F1}" srcOrd="11" destOrd="0" presId="urn:microsoft.com/office/officeart/2005/8/layout/default#1"/>
    <dgm:cxn modelId="{52ADFD00-1EB8-4DC3-9AC7-F647B2D997F1}" type="presParOf" srcId="{1DA1D0F5-04A7-4D74-8A52-218A2A4772E7}" destId="{6B0DA2B0-858A-4400-8430-DB7CAD229B87}" srcOrd="12" destOrd="0" presId="urn:microsoft.com/office/officeart/2005/8/layout/default#1"/>
    <dgm:cxn modelId="{779A839D-150D-4474-B026-3AC870EE85CE}" type="presParOf" srcId="{1DA1D0F5-04A7-4D74-8A52-218A2A4772E7}" destId="{644755EF-12E8-4489-BAD2-564D01605754}" srcOrd="13" destOrd="0" presId="urn:microsoft.com/office/officeart/2005/8/layout/default#1"/>
    <dgm:cxn modelId="{32E52173-BE44-47F5-B2FD-63B9CA388DA5}" type="presParOf" srcId="{1DA1D0F5-04A7-4D74-8A52-218A2A4772E7}" destId="{2A2757F8-3755-4C8A-BD20-CA91A0EE45FF}" srcOrd="14" destOrd="0" presId="urn:microsoft.com/office/officeart/2005/8/layout/default#1"/>
    <dgm:cxn modelId="{9620F135-E71D-4A59-B514-C14114D76ABF}" type="presParOf" srcId="{1DA1D0F5-04A7-4D74-8A52-218A2A4772E7}" destId="{8622D556-5BA0-4D03-94E3-8BB6C8E349D2}" srcOrd="15" destOrd="0" presId="urn:microsoft.com/office/officeart/2005/8/layout/default#1"/>
    <dgm:cxn modelId="{AC09EBC9-5928-4F15-BB5D-760B88AE41B1}" type="presParOf" srcId="{1DA1D0F5-04A7-4D74-8A52-218A2A4772E7}" destId="{201EAD99-4B7B-4409-B3D8-64AA6CB080B7}" srcOrd="16" destOrd="0" presId="urn:microsoft.com/office/officeart/2005/8/layout/default#1"/>
    <dgm:cxn modelId="{394653E0-A4F6-450B-B483-73CF2FA52416}" type="presParOf" srcId="{1DA1D0F5-04A7-4D74-8A52-218A2A4772E7}" destId="{D9ABFBB2-0BF5-4770-A5A1-298E2D823B6E}" srcOrd="17" destOrd="0" presId="urn:microsoft.com/office/officeart/2005/8/layout/default#1"/>
    <dgm:cxn modelId="{C10D4E96-B32B-4077-B25D-A28D4BB48862}" type="presParOf" srcId="{1DA1D0F5-04A7-4D74-8A52-218A2A4772E7}" destId="{1ADDAB8C-21E1-4CC5-9032-E4402C5E03AC}" srcOrd="18" destOrd="0" presId="urn:microsoft.com/office/officeart/2005/8/layout/default#1"/>
    <dgm:cxn modelId="{B7ACD835-538C-48BC-BE7A-2F6E8043114F}" type="presParOf" srcId="{1DA1D0F5-04A7-4D74-8A52-218A2A4772E7}" destId="{4D058D3E-96FA-496D-9812-EADB83879ACB}" srcOrd="19" destOrd="0" presId="urn:microsoft.com/office/officeart/2005/8/layout/default#1"/>
    <dgm:cxn modelId="{028FD848-31B1-4A83-9C9F-32AF35798929}" type="presParOf" srcId="{1DA1D0F5-04A7-4D74-8A52-218A2A4772E7}" destId="{EDD555B9-F65B-4712-9C27-34E901A18234}" srcOrd="20" destOrd="0" presId="urn:microsoft.com/office/officeart/2005/8/layout/default#1"/>
    <dgm:cxn modelId="{3970B9DC-D20C-4B1D-B4E9-2DB95D5BB357}" type="presParOf" srcId="{1DA1D0F5-04A7-4D74-8A52-218A2A4772E7}" destId="{A2FD7A5D-6C2A-4B10-B5A7-DD69F704001E}" srcOrd="21" destOrd="0" presId="urn:microsoft.com/office/officeart/2005/8/layout/default#1"/>
    <dgm:cxn modelId="{A425980D-6D57-4BDA-94CA-736A6D92B5B6}" type="presParOf" srcId="{1DA1D0F5-04A7-4D74-8A52-218A2A4772E7}" destId="{A7383999-958F-4F56-853B-812110C95C1E}" srcOrd="22" destOrd="0" presId="urn:microsoft.com/office/officeart/2005/8/layout/default#1"/>
    <dgm:cxn modelId="{08799CFA-3A30-4221-B8E6-1101A4B2E323}" type="presParOf" srcId="{1DA1D0F5-04A7-4D74-8A52-218A2A4772E7}" destId="{00910E7E-9909-4C02-B198-C81F4120499B}" srcOrd="23" destOrd="0" presId="urn:microsoft.com/office/officeart/2005/8/layout/default#1"/>
    <dgm:cxn modelId="{E27AEFF1-177C-4E92-8346-E6939317EE13}" type="presParOf" srcId="{1DA1D0F5-04A7-4D74-8A52-218A2A4772E7}" destId="{CF8C0404-3B6C-4542-8C4A-467C99EE370B}" srcOrd="24" destOrd="0" presId="urn:microsoft.com/office/officeart/2005/8/layout/default#1"/>
    <dgm:cxn modelId="{4506E607-EAFA-47CC-946A-2196956D9293}" type="presParOf" srcId="{1DA1D0F5-04A7-4D74-8A52-218A2A4772E7}" destId="{D2C97553-C574-4351-8075-5882C813391A}" srcOrd="25" destOrd="0" presId="urn:microsoft.com/office/officeart/2005/8/layout/default#1"/>
    <dgm:cxn modelId="{D779F432-84A4-46DF-A8FC-BBBEA29F4A44}" type="presParOf" srcId="{1DA1D0F5-04A7-4D74-8A52-218A2A4772E7}" destId="{7ACECF21-5132-423B-9A9E-CDD62B5530E5}" srcOrd="26" destOrd="0" presId="urn:microsoft.com/office/officeart/2005/8/layout/default#1"/>
    <dgm:cxn modelId="{37B556BF-ABFE-469B-98A6-4957851C78D7}" type="presParOf" srcId="{1DA1D0F5-04A7-4D74-8A52-218A2A4772E7}" destId="{D82D2479-CC56-458B-9CBE-1359204904FA}" srcOrd="27" destOrd="0" presId="urn:microsoft.com/office/officeart/2005/8/layout/default#1"/>
    <dgm:cxn modelId="{35E576C2-6BA3-469F-8052-9C5E09FDFEFC}" type="presParOf" srcId="{1DA1D0F5-04A7-4D74-8A52-218A2A4772E7}" destId="{DF725B5C-8134-4884-8B43-25CAF4470F05}" srcOrd="28" destOrd="0" presId="urn:microsoft.com/office/officeart/2005/8/layout/default#1"/>
    <dgm:cxn modelId="{2607F408-9868-4D89-9003-F58680157141}" type="presParOf" srcId="{1DA1D0F5-04A7-4D74-8A52-218A2A4772E7}" destId="{4A67F7B8-3461-4798-9057-FDD16CC5DFA2}" srcOrd="29" destOrd="0" presId="urn:microsoft.com/office/officeart/2005/8/layout/default#1"/>
    <dgm:cxn modelId="{C89785B6-C2D4-4D32-9577-3E0BB17C3B8A}" type="presParOf" srcId="{1DA1D0F5-04A7-4D74-8A52-218A2A4772E7}" destId="{4F654F9C-47EC-490E-8CCB-5E1E39D4C6B2}" srcOrd="30" destOrd="0" presId="urn:microsoft.com/office/officeart/2005/8/layout/default#1"/>
    <dgm:cxn modelId="{45D3530F-3427-4097-84E1-A0F42E50F083}" type="presParOf" srcId="{1DA1D0F5-04A7-4D74-8A52-218A2A4772E7}" destId="{59200E4F-6F86-465E-99FB-8317F4EC4623}" srcOrd="31" destOrd="0" presId="urn:microsoft.com/office/officeart/2005/8/layout/default#1"/>
    <dgm:cxn modelId="{56261B58-5F3F-4411-A745-3A2898C011DC}" type="presParOf" srcId="{1DA1D0F5-04A7-4D74-8A52-218A2A4772E7}" destId="{61383B0B-D93A-48DE-8E0B-77DE3F2641CE}" srcOrd="32" destOrd="0" presId="urn:microsoft.com/office/officeart/2005/8/layout/default#1"/>
    <dgm:cxn modelId="{2DE4C801-19D6-4731-8B89-AAF0E4AD12F3}" type="presParOf" srcId="{1DA1D0F5-04A7-4D74-8A52-218A2A4772E7}" destId="{690983FD-CD72-490E-93E2-5A232103A6B2}" srcOrd="33" destOrd="0" presId="urn:microsoft.com/office/officeart/2005/8/layout/default#1"/>
    <dgm:cxn modelId="{3E189F0F-CC98-4281-A752-6CB4549632DD}" type="presParOf" srcId="{1DA1D0F5-04A7-4D74-8A52-218A2A4772E7}" destId="{678D7864-FF25-40EA-B0A9-8C1F32C67731}" srcOrd="34" destOrd="0" presId="urn:microsoft.com/office/officeart/2005/8/layout/default#1"/>
    <dgm:cxn modelId="{19FD5A3F-BAE7-4E55-B73E-8A2AC856138A}" type="presParOf" srcId="{1DA1D0F5-04A7-4D74-8A52-218A2A4772E7}" destId="{A390FB76-418A-4E2F-9731-9B42E9DEE10A}" srcOrd="35" destOrd="0" presId="urn:microsoft.com/office/officeart/2005/8/layout/default#1"/>
    <dgm:cxn modelId="{16F2AB7F-2FEE-458A-B8EB-3B7A2EAC8C91}" type="presParOf" srcId="{1DA1D0F5-04A7-4D74-8A52-218A2A4772E7}" destId="{BB0D73AA-E1C6-473C-B37C-7E420E27D895}" srcOrd="36" destOrd="0" presId="urn:microsoft.com/office/officeart/2005/8/layout/default#1"/>
    <dgm:cxn modelId="{C0EAD644-37B6-4A39-8257-FAA52726ABC0}" type="presParOf" srcId="{1DA1D0F5-04A7-4D74-8A52-218A2A4772E7}" destId="{554F3443-98FD-47F3-AEAE-8427BB3FF818}" srcOrd="37" destOrd="0" presId="urn:microsoft.com/office/officeart/2005/8/layout/default#1"/>
    <dgm:cxn modelId="{4B1B2A14-6EB0-4699-A3EC-A5760E0719AB}" type="presParOf" srcId="{1DA1D0F5-04A7-4D74-8A52-218A2A4772E7}" destId="{8C30E4B4-8805-4B42-9C4C-859269269B06}" srcOrd="38"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200481-935A-47A4-A630-4DD7B0ED85AE}">
      <dsp:nvSpPr>
        <dsp:cNvPr id="0" name=""/>
        <dsp:cNvSpPr/>
      </dsp:nvSpPr>
      <dsp:spPr>
        <a:xfrm>
          <a:off x="10351" y="198590"/>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dirty="0">
            <a:solidFill>
              <a:schemeClr val="bg1"/>
            </a:solidFill>
          </a:endParaRPr>
        </a:p>
      </dsp:txBody>
      <dsp:txXfrm>
        <a:off x="10351" y="198590"/>
        <a:ext cx="1522958" cy="913774"/>
      </dsp:txXfrm>
    </dsp:sp>
    <dsp:sp modelId="{FAC5DD6E-BC42-4980-A6EA-48BFDD38918B}">
      <dsp:nvSpPr>
        <dsp:cNvPr id="0" name=""/>
        <dsp:cNvSpPr/>
      </dsp:nvSpPr>
      <dsp:spPr>
        <a:xfrm>
          <a:off x="1678066" y="206987"/>
          <a:ext cx="1522958" cy="913774"/>
        </a:xfrm>
        <a:prstGeom prst="rect">
          <a:avLst/>
        </a:prstGeom>
        <a:solidFill>
          <a:schemeClr val="accent1">
            <a:hueOff val="0"/>
            <a:satOff val="0"/>
            <a:lumOff val="0"/>
            <a:alphaOff val="0"/>
          </a:schemeClr>
        </a:solidFill>
        <a:ln w="2540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CA" sz="1400" kern="1200" smtClean="0">
              <a:solidFill>
                <a:schemeClr val="bg1"/>
              </a:solidFill>
            </a:rPr>
            <a:t>Cognitive Dissonance</a:t>
          </a:r>
          <a:endParaRPr lang="en-CA" sz="1400" kern="1200" dirty="0">
            <a:solidFill>
              <a:schemeClr val="bg1"/>
            </a:solidFill>
          </a:endParaRPr>
        </a:p>
      </dsp:txBody>
      <dsp:txXfrm>
        <a:off x="1678066" y="206987"/>
        <a:ext cx="1522958" cy="913774"/>
      </dsp:txXfrm>
    </dsp:sp>
    <dsp:sp modelId="{2A68D620-4676-47A1-8C2C-FB0BFD72B5C8}">
      <dsp:nvSpPr>
        <dsp:cNvPr id="0" name=""/>
        <dsp:cNvSpPr/>
      </dsp:nvSpPr>
      <dsp:spPr>
        <a:xfrm>
          <a:off x="3353320" y="206987"/>
          <a:ext cx="1522958" cy="913774"/>
        </a:xfrm>
        <a:prstGeom prst="rect">
          <a:avLst/>
        </a:prstGeom>
        <a:solidFill>
          <a:schemeClr val="accent1">
            <a:hueOff val="0"/>
            <a:satOff val="0"/>
            <a:lumOff val="0"/>
            <a:alphaOff val="0"/>
          </a:schemeClr>
        </a:solidFill>
        <a:ln w="2540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CA" sz="1400" kern="1200" smtClean="0">
              <a:solidFill>
                <a:schemeClr val="bg1"/>
              </a:solidFill>
            </a:rPr>
            <a:t>Self-Perception</a:t>
          </a:r>
          <a:endParaRPr lang="en-CA" sz="1400" kern="1200" dirty="0">
            <a:solidFill>
              <a:schemeClr val="bg1"/>
            </a:solidFill>
          </a:endParaRPr>
        </a:p>
      </dsp:txBody>
      <dsp:txXfrm>
        <a:off x="3353320" y="206987"/>
        <a:ext cx="1522958" cy="913774"/>
      </dsp:txXfrm>
    </dsp:sp>
    <dsp:sp modelId="{A581DBFA-D2E9-422B-9B41-61E82473F2A8}">
      <dsp:nvSpPr>
        <dsp:cNvPr id="0" name=""/>
        <dsp:cNvSpPr/>
      </dsp:nvSpPr>
      <dsp:spPr>
        <a:xfrm>
          <a:off x="5028574" y="206987"/>
          <a:ext cx="1522958" cy="913774"/>
        </a:xfrm>
        <a:prstGeom prst="rect">
          <a:avLst/>
        </a:prstGeom>
        <a:solidFill>
          <a:schemeClr val="accent1">
            <a:hueOff val="0"/>
            <a:satOff val="0"/>
            <a:lumOff val="0"/>
            <a:alphaOff val="0"/>
          </a:schemeClr>
        </a:solidFill>
        <a:ln w="2540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CA" sz="1400" kern="1200" smtClean="0">
              <a:solidFill>
                <a:schemeClr val="bg1"/>
              </a:solidFill>
            </a:rPr>
            <a:t>Impression Management</a:t>
          </a:r>
          <a:endParaRPr lang="en-CA" sz="1400" kern="1200" dirty="0">
            <a:solidFill>
              <a:schemeClr val="bg1"/>
            </a:solidFill>
          </a:endParaRPr>
        </a:p>
      </dsp:txBody>
      <dsp:txXfrm>
        <a:off x="5028574" y="206987"/>
        <a:ext cx="1522958" cy="913774"/>
      </dsp:txXfrm>
    </dsp:sp>
    <dsp:sp modelId="{39A0667B-B2DD-4C38-93D6-8312EC300151}">
      <dsp:nvSpPr>
        <dsp:cNvPr id="0" name=""/>
        <dsp:cNvSpPr/>
      </dsp:nvSpPr>
      <dsp:spPr>
        <a:xfrm>
          <a:off x="6703828" y="206987"/>
          <a:ext cx="1522958" cy="913774"/>
        </a:xfrm>
        <a:prstGeom prst="rect">
          <a:avLst/>
        </a:prstGeom>
        <a:solidFill>
          <a:schemeClr val="accent1">
            <a:hueOff val="0"/>
            <a:satOff val="0"/>
            <a:lumOff val="0"/>
            <a:alphaOff val="0"/>
          </a:schemeClr>
        </a:solidFill>
        <a:ln w="2540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CA" sz="1400" kern="1200" smtClean="0">
              <a:solidFill>
                <a:schemeClr val="bg1"/>
              </a:solidFill>
            </a:rPr>
            <a:t>Self-affirmation</a:t>
          </a:r>
          <a:endParaRPr lang="en-CA" sz="1400" kern="1200" dirty="0">
            <a:solidFill>
              <a:schemeClr val="bg1"/>
            </a:solidFill>
          </a:endParaRPr>
        </a:p>
      </dsp:txBody>
      <dsp:txXfrm>
        <a:off x="6703828" y="206987"/>
        <a:ext cx="1522958" cy="913774"/>
      </dsp:txXfrm>
    </dsp:sp>
    <dsp:sp modelId="{AFB6F69A-3A94-43F5-9984-3759E017C411}">
      <dsp:nvSpPr>
        <dsp:cNvPr id="0" name=""/>
        <dsp:cNvSpPr/>
      </dsp:nvSpPr>
      <dsp:spPr>
        <a:xfrm>
          <a:off x="2812" y="1273058"/>
          <a:ext cx="1522958" cy="913774"/>
        </a:xfrm>
        <a:prstGeom prst="rect">
          <a:avLst/>
        </a:prstGeom>
        <a:solidFill>
          <a:schemeClr val="accent1">
            <a:hueOff val="0"/>
            <a:satOff val="0"/>
            <a:lumOff val="0"/>
            <a:alphaOff val="0"/>
          </a:schemeClr>
        </a:solidFill>
        <a:ln w="2540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CA" sz="1400" kern="1200" dirty="0" smtClean="0">
              <a:solidFill>
                <a:schemeClr val="bg1"/>
              </a:solidFill>
            </a:rPr>
            <a:t>Motivated by desire to reduce discomfort?</a:t>
          </a:r>
          <a:endParaRPr lang="en-CA" sz="1400" kern="1200" dirty="0">
            <a:solidFill>
              <a:schemeClr val="bg1"/>
            </a:solidFill>
          </a:endParaRPr>
        </a:p>
      </dsp:txBody>
      <dsp:txXfrm>
        <a:off x="2812" y="1273058"/>
        <a:ext cx="1522958" cy="913774"/>
      </dsp:txXfrm>
    </dsp:sp>
    <dsp:sp modelId="{6B0DA2B0-858A-4400-8430-DB7CAD229B87}">
      <dsp:nvSpPr>
        <dsp:cNvPr id="0" name=""/>
        <dsp:cNvSpPr/>
      </dsp:nvSpPr>
      <dsp:spPr>
        <a:xfrm>
          <a:off x="1678066" y="1273058"/>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a:solidFill>
              <a:schemeClr val="bg1"/>
            </a:solidFill>
          </a:endParaRPr>
        </a:p>
      </dsp:txBody>
      <dsp:txXfrm>
        <a:off x="1678066" y="1273058"/>
        <a:ext cx="1522958" cy="913774"/>
      </dsp:txXfrm>
    </dsp:sp>
    <dsp:sp modelId="{2A2757F8-3755-4C8A-BD20-CA91A0EE45FF}">
      <dsp:nvSpPr>
        <dsp:cNvPr id="0" name=""/>
        <dsp:cNvSpPr/>
      </dsp:nvSpPr>
      <dsp:spPr>
        <a:xfrm>
          <a:off x="3353320" y="1273058"/>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a:solidFill>
              <a:schemeClr val="bg1"/>
            </a:solidFill>
          </a:endParaRPr>
        </a:p>
      </dsp:txBody>
      <dsp:txXfrm>
        <a:off x="3353320" y="1273058"/>
        <a:ext cx="1522958" cy="913774"/>
      </dsp:txXfrm>
    </dsp:sp>
    <dsp:sp modelId="{201EAD99-4B7B-4409-B3D8-64AA6CB080B7}">
      <dsp:nvSpPr>
        <dsp:cNvPr id="0" name=""/>
        <dsp:cNvSpPr/>
      </dsp:nvSpPr>
      <dsp:spPr>
        <a:xfrm>
          <a:off x="5028574" y="1273058"/>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dirty="0">
            <a:solidFill>
              <a:schemeClr val="bg1"/>
            </a:solidFill>
          </a:endParaRPr>
        </a:p>
      </dsp:txBody>
      <dsp:txXfrm>
        <a:off x="5028574" y="1273058"/>
        <a:ext cx="1522958" cy="913774"/>
      </dsp:txXfrm>
    </dsp:sp>
    <dsp:sp modelId="{1ADDAB8C-21E1-4CC5-9032-E4402C5E03AC}">
      <dsp:nvSpPr>
        <dsp:cNvPr id="0" name=""/>
        <dsp:cNvSpPr/>
      </dsp:nvSpPr>
      <dsp:spPr>
        <a:xfrm>
          <a:off x="6703828" y="1273058"/>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a:solidFill>
              <a:schemeClr val="bg1"/>
            </a:solidFill>
          </a:endParaRPr>
        </a:p>
      </dsp:txBody>
      <dsp:txXfrm>
        <a:off x="6703828" y="1273058"/>
        <a:ext cx="1522958" cy="913774"/>
      </dsp:txXfrm>
    </dsp:sp>
    <dsp:sp modelId="{EDD555B9-F65B-4712-9C27-34E901A18234}">
      <dsp:nvSpPr>
        <dsp:cNvPr id="0" name=""/>
        <dsp:cNvSpPr/>
      </dsp:nvSpPr>
      <dsp:spPr>
        <a:xfrm>
          <a:off x="2812" y="2339129"/>
          <a:ext cx="1522958" cy="913774"/>
        </a:xfrm>
        <a:prstGeom prst="rect">
          <a:avLst/>
        </a:prstGeom>
        <a:solidFill>
          <a:schemeClr val="accent1">
            <a:hueOff val="0"/>
            <a:satOff val="0"/>
            <a:lumOff val="0"/>
            <a:alphaOff val="0"/>
          </a:schemeClr>
        </a:solidFill>
        <a:ln w="2540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CA" sz="1400" kern="1200" dirty="0" smtClean="0">
              <a:solidFill>
                <a:schemeClr val="bg1"/>
              </a:solidFill>
            </a:rPr>
            <a:t>Does a person’s attitude really change?</a:t>
          </a:r>
          <a:endParaRPr lang="en-CA" sz="1400" kern="1200" dirty="0">
            <a:solidFill>
              <a:schemeClr val="bg1"/>
            </a:solidFill>
          </a:endParaRPr>
        </a:p>
      </dsp:txBody>
      <dsp:txXfrm>
        <a:off x="2812" y="2339129"/>
        <a:ext cx="1522958" cy="913774"/>
      </dsp:txXfrm>
    </dsp:sp>
    <dsp:sp modelId="{A7383999-958F-4F56-853B-812110C95C1E}">
      <dsp:nvSpPr>
        <dsp:cNvPr id="0" name=""/>
        <dsp:cNvSpPr/>
      </dsp:nvSpPr>
      <dsp:spPr>
        <a:xfrm>
          <a:off x="1678066" y="2339129"/>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a:solidFill>
              <a:schemeClr val="bg1"/>
            </a:solidFill>
          </a:endParaRPr>
        </a:p>
      </dsp:txBody>
      <dsp:txXfrm>
        <a:off x="1678066" y="2339129"/>
        <a:ext cx="1522958" cy="913774"/>
      </dsp:txXfrm>
    </dsp:sp>
    <dsp:sp modelId="{CF8C0404-3B6C-4542-8C4A-467C99EE370B}">
      <dsp:nvSpPr>
        <dsp:cNvPr id="0" name=""/>
        <dsp:cNvSpPr/>
      </dsp:nvSpPr>
      <dsp:spPr>
        <a:xfrm>
          <a:off x="3353320" y="2339129"/>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dirty="0">
            <a:solidFill>
              <a:schemeClr val="bg1"/>
            </a:solidFill>
          </a:endParaRPr>
        </a:p>
      </dsp:txBody>
      <dsp:txXfrm>
        <a:off x="3353320" y="2339129"/>
        <a:ext cx="1522958" cy="913774"/>
      </dsp:txXfrm>
    </dsp:sp>
    <dsp:sp modelId="{7ACECF21-5132-423B-9A9E-CDD62B5530E5}">
      <dsp:nvSpPr>
        <dsp:cNvPr id="0" name=""/>
        <dsp:cNvSpPr/>
      </dsp:nvSpPr>
      <dsp:spPr>
        <a:xfrm>
          <a:off x="5028574" y="2339129"/>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a:solidFill>
              <a:schemeClr val="bg1"/>
            </a:solidFill>
          </a:endParaRPr>
        </a:p>
      </dsp:txBody>
      <dsp:txXfrm>
        <a:off x="5028574" y="2339129"/>
        <a:ext cx="1522958" cy="913774"/>
      </dsp:txXfrm>
    </dsp:sp>
    <dsp:sp modelId="{DF725B5C-8134-4884-8B43-25CAF4470F05}">
      <dsp:nvSpPr>
        <dsp:cNvPr id="0" name=""/>
        <dsp:cNvSpPr/>
      </dsp:nvSpPr>
      <dsp:spPr>
        <a:xfrm>
          <a:off x="6703828" y="2339129"/>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a:solidFill>
              <a:schemeClr val="bg1"/>
            </a:solidFill>
          </a:endParaRPr>
        </a:p>
      </dsp:txBody>
      <dsp:txXfrm>
        <a:off x="6703828" y="2339129"/>
        <a:ext cx="1522958" cy="913774"/>
      </dsp:txXfrm>
    </dsp:sp>
    <dsp:sp modelId="{4F654F9C-47EC-490E-8CCB-5E1E39D4C6B2}">
      <dsp:nvSpPr>
        <dsp:cNvPr id="0" name=""/>
        <dsp:cNvSpPr/>
      </dsp:nvSpPr>
      <dsp:spPr>
        <a:xfrm>
          <a:off x="2812" y="3405200"/>
          <a:ext cx="1522958" cy="913774"/>
        </a:xfrm>
        <a:prstGeom prst="rect">
          <a:avLst/>
        </a:prstGeom>
        <a:solidFill>
          <a:schemeClr val="accent1">
            <a:hueOff val="0"/>
            <a:satOff val="0"/>
            <a:lumOff val="0"/>
            <a:alphaOff val="0"/>
          </a:schemeClr>
        </a:solidFill>
        <a:ln w="2540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CA" sz="1400" kern="1200" dirty="0" smtClean="0">
              <a:solidFill>
                <a:schemeClr val="bg1"/>
              </a:solidFill>
            </a:rPr>
            <a:t>Does the attitude change need to be related to the behaviour?</a:t>
          </a:r>
          <a:endParaRPr lang="en-CA" sz="1400" kern="1200" dirty="0">
            <a:solidFill>
              <a:schemeClr val="bg1"/>
            </a:solidFill>
          </a:endParaRPr>
        </a:p>
      </dsp:txBody>
      <dsp:txXfrm>
        <a:off x="2812" y="3405200"/>
        <a:ext cx="1522958" cy="913774"/>
      </dsp:txXfrm>
    </dsp:sp>
    <dsp:sp modelId="{61383B0B-D93A-48DE-8E0B-77DE3F2641CE}">
      <dsp:nvSpPr>
        <dsp:cNvPr id="0" name=""/>
        <dsp:cNvSpPr/>
      </dsp:nvSpPr>
      <dsp:spPr>
        <a:xfrm>
          <a:off x="1678066" y="3405200"/>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a:solidFill>
              <a:schemeClr val="bg1"/>
            </a:solidFill>
          </a:endParaRPr>
        </a:p>
      </dsp:txBody>
      <dsp:txXfrm>
        <a:off x="1678066" y="3405200"/>
        <a:ext cx="1522958" cy="913774"/>
      </dsp:txXfrm>
    </dsp:sp>
    <dsp:sp modelId="{678D7864-FF25-40EA-B0A9-8C1F32C67731}">
      <dsp:nvSpPr>
        <dsp:cNvPr id="0" name=""/>
        <dsp:cNvSpPr/>
      </dsp:nvSpPr>
      <dsp:spPr>
        <a:xfrm>
          <a:off x="3353320" y="3405200"/>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dirty="0">
            <a:solidFill>
              <a:schemeClr val="bg1"/>
            </a:solidFill>
          </a:endParaRPr>
        </a:p>
      </dsp:txBody>
      <dsp:txXfrm>
        <a:off x="3353320" y="3405200"/>
        <a:ext cx="1522958" cy="913774"/>
      </dsp:txXfrm>
    </dsp:sp>
    <dsp:sp modelId="{BB0D73AA-E1C6-473C-B37C-7E420E27D895}">
      <dsp:nvSpPr>
        <dsp:cNvPr id="0" name=""/>
        <dsp:cNvSpPr/>
      </dsp:nvSpPr>
      <dsp:spPr>
        <a:xfrm>
          <a:off x="5028574" y="3405200"/>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a:solidFill>
              <a:schemeClr val="bg1"/>
            </a:solidFill>
          </a:endParaRPr>
        </a:p>
      </dsp:txBody>
      <dsp:txXfrm>
        <a:off x="5028574" y="3405200"/>
        <a:ext cx="1522958" cy="913774"/>
      </dsp:txXfrm>
    </dsp:sp>
    <dsp:sp modelId="{8C30E4B4-8805-4B42-9C4C-859269269B06}">
      <dsp:nvSpPr>
        <dsp:cNvPr id="0" name=""/>
        <dsp:cNvSpPr/>
      </dsp:nvSpPr>
      <dsp:spPr>
        <a:xfrm>
          <a:off x="6703828" y="3405200"/>
          <a:ext cx="1522958" cy="913774"/>
        </a:xfrm>
        <a:prstGeom prst="rect">
          <a:avLst/>
        </a:prstGeom>
        <a:solidFill>
          <a:schemeClr val="accent1">
            <a:hueOff val="0"/>
            <a:satOff val="0"/>
            <a:lumOff val="0"/>
            <a:alphaOff val="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n-CA" sz="1400" kern="1200">
            <a:solidFill>
              <a:schemeClr val="bg1"/>
            </a:solidFill>
          </a:endParaRPr>
        </a:p>
      </dsp:txBody>
      <dsp:txXfrm>
        <a:off x="6703828" y="3405200"/>
        <a:ext cx="1522958" cy="913774"/>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78E05F-5D92-6342-BAB4-C3D101DA3885}" type="datetimeFigureOut">
              <a:rPr lang="en-US" smtClean="0"/>
              <a:t>2013-10-01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008852-F4E9-3A4E-9A05-1DEF08332E0D}" type="slidenum">
              <a:rPr lang="en-US" smtClean="0"/>
              <a:t>‹#›</a:t>
            </a:fld>
            <a:endParaRPr lang="en-US"/>
          </a:p>
        </p:txBody>
      </p:sp>
    </p:spTree>
    <p:extLst>
      <p:ext uri="{BB962C8B-B14F-4D97-AF65-F5344CB8AC3E}">
        <p14:creationId xmlns:p14="http://schemas.microsoft.com/office/powerpoint/2010/main" val="382771062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self-esteem</a:t>
            </a:r>
            <a:r>
              <a:rPr lang="en-US" altLang="zh-CN" dirty="0" smtClean="0"/>
              <a:t>:</a:t>
            </a:r>
            <a:r>
              <a:rPr lang="zh-CN" altLang="en-US" dirty="0" smtClean="0"/>
              <a:t> </a:t>
            </a:r>
            <a:r>
              <a:rPr lang="en-US" altLang="zh-CN" dirty="0" smtClean="0"/>
              <a:t>attitudes</a:t>
            </a:r>
            <a:r>
              <a:rPr lang="zh-CN" altLang="en-US" dirty="0" smtClean="0"/>
              <a:t> </a:t>
            </a:r>
            <a:r>
              <a:rPr lang="en-US" altLang="zh-CN" dirty="0" smtClean="0"/>
              <a:t>toward</a:t>
            </a:r>
            <a:r>
              <a:rPr lang="zh-CN" altLang="en-US" dirty="0" smtClean="0"/>
              <a:t> </a:t>
            </a:r>
            <a:r>
              <a:rPr lang="en-US" altLang="zh-CN" dirty="0" smtClean="0"/>
              <a:t>our</a:t>
            </a:r>
            <a:r>
              <a:rPr lang="zh-CN" altLang="en-US" dirty="0" smtClean="0"/>
              <a:t> </a:t>
            </a:r>
            <a:r>
              <a:rPr lang="en-US" altLang="zh-CN" dirty="0" smtClean="0"/>
              <a:t>self</a:t>
            </a:r>
          </a:p>
          <a:p>
            <a:r>
              <a:rPr lang="en-US" altLang="zh-CN" dirty="0" smtClean="0"/>
              <a:t>Tendency:</a:t>
            </a:r>
            <a:r>
              <a:rPr lang="zh-CN" altLang="en-US" dirty="0" smtClean="0"/>
              <a:t> </a:t>
            </a:r>
            <a:r>
              <a:rPr lang="en-US" altLang="zh-CN" dirty="0" smtClean="0"/>
              <a:t>attitude</a:t>
            </a:r>
            <a:r>
              <a:rPr lang="zh-CN" altLang="en-US" dirty="0" smtClean="0"/>
              <a:t> </a:t>
            </a:r>
            <a:r>
              <a:rPr lang="en-US" altLang="zh-CN" dirty="0" err="1" smtClean="0"/>
              <a:t>ismostly</a:t>
            </a:r>
            <a:r>
              <a:rPr lang="zh-CN" altLang="en-US" dirty="0" smtClean="0"/>
              <a:t> </a:t>
            </a:r>
            <a:r>
              <a:rPr lang="en-US" altLang="zh-CN" dirty="0" smtClean="0"/>
              <a:t>stable</a:t>
            </a:r>
            <a:r>
              <a:rPr lang="zh-CN" altLang="en-US" dirty="0" smtClean="0"/>
              <a:t> </a:t>
            </a:r>
            <a:r>
              <a:rPr lang="en-US" altLang="zh-CN" dirty="0" smtClean="0"/>
              <a:t>over</a:t>
            </a:r>
            <a:r>
              <a:rPr lang="zh-CN" altLang="en-US" dirty="0" smtClean="0"/>
              <a:t> </a:t>
            </a:r>
            <a:r>
              <a:rPr lang="en-US" altLang="zh-CN" dirty="0" smtClean="0"/>
              <a:t>time</a:t>
            </a:r>
            <a:r>
              <a:rPr lang="zh-CN" altLang="en-US" dirty="0" smtClean="0"/>
              <a:t> </a:t>
            </a:r>
            <a:r>
              <a:rPr lang="en-US" altLang="zh-CN" dirty="0" smtClean="0"/>
              <a:t>but</a:t>
            </a:r>
            <a:r>
              <a:rPr lang="zh-CN" altLang="en-US" dirty="0" smtClean="0"/>
              <a:t> </a:t>
            </a:r>
            <a:r>
              <a:rPr lang="en-US" altLang="zh-CN" dirty="0" smtClean="0"/>
              <a:t>not</a:t>
            </a:r>
            <a:r>
              <a:rPr lang="zh-CN" altLang="en-US" dirty="0" smtClean="0"/>
              <a:t> </a:t>
            </a:r>
            <a:r>
              <a:rPr lang="en-US" altLang="zh-CN" dirty="0" smtClean="0"/>
              <a:t>permanent</a:t>
            </a:r>
            <a:r>
              <a:rPr lang="zh-CN" altLang="en-US" dirty="0" smtClean="0"/>
              <a:t> </a:t>
            </a:r>
            <a:r>
              <a:rPr lang="en-US" altLang="zh-CN" dirty="0" smtClean="0"/>
              <a:t>can</a:t>
            </a:r>
            <a:r>
              <a:rPr lang="zh-CN" altLang="en-US" dirty="0" smtClean="0"/>
              <a:t> </a:t>
            </a:r>
            <a:r>
              <a:rPr lang="en-US" altLang="zh-CN" dirty="0" smtClean="0"/>
              <a:t>be</a:t>
            </a:r>
            <a:r>
              <a:rPr lang="zh-CN" altLang="en-US" dirty="0" smtClean="0"/>
              <a:t> </a:t>
            </a:r>
            <a:r>
              <a:rPr lang="en-US" altLang="zh-CN" dirty="0" smtClean="0"/>
              <a:t>changed.</a:t>
            </a:r>
          </a:p>
          <a:p>
            <a:r>
              <a:rPr lang="en-US" altLang="zh-CN" dirty="0" smtClean="0"/>
              <a:t>Favor</a:t>
            </a:r>
            <a:r>
              <a:rPr lang="zh-CN" altLang="en-US" dirty="0" smtClean="0"/>
              <a:t> </a:t>
            </a:r>
            <a:r>
              <a:rPr lang="en-US" altLang="zh-CN" dirty="0" smtClean="0"/>
              <a:t>or</a:t>
            </a:r>
            <a:r>
              <a:rPr lang="zh-CN" altLang="en-US" dirty="0" smtClean="0"/>
              <a:t> </a:t>
            </a:r>
            <a:r>
              <a:rPr lang="en-US" altLang="zh-CN" dirty="0" smtClean="0"/>
              <a:t>disfavor</a:t>
            </a:r>
            <a:r>
              <a:rPr lang="zh-CN" altLang="en-US" dirty="0" smtClean="0"/>
              <a:t>: </a:t>
            </a:r>
            <a:r>
              <a:rPr lang="en-US" altLang="zh-CN" dirty="0" err="1" smtClean="0"/>
              <a:t>att</a:t>
            </a:r>
            <a:r>
              <a:rPr lang="zh-CN" altLang="en-US" dirty="0" smtClean="0"/>
              <a:t> </a:t>
            </a:r>
            <a:r>
              <a:rPr lang="en-US" altLang="zh-CN" dirty="0" smtClean="0"/>
              <a:t>can</a:t>
            </a:r>
            <a:r>
              <a:rPr lang="zh-CN" altLang="en-US" dirty="0" smtClean="0"/>
              <a:t> </a:t>
            </a:r>
            <a:r>
              <a:rPr lang="en-US" altLang="zh-CN" dirty="0" smtClean="0"/>
              <a:t>be</a:t>
            </a:r>
            <a:r>
              <a:rPr lang="zh-CN" altLang="en-US" dirty="0" smtClean="0"/>
              <a:t> </a:t>
            </a:r>
            <a:r>
              <a:rPr lang="en-US" altLang="zh-CN" dirty="0" smtClean="0"/>
              <a:t>weak</a:t>
            </a:r>
            <a:r>
              <a:rPr lang="zh-CN" altLang="en-US" dirty="0" smtClean="0"/>
              <a:t> </a:t>
            </a:r>
            <a:r>
              <a:rPr lang="en-US" altLang="zh-CN" dirty="0" smtClean="0"/>
              <a:t>or</a:t>
            </a:r>
            <a:r>
              <a:rPr lang="zh-CN" altLang="en-US" dirty="0" smtClean="0"/>
              <a:t> </a:t>
            </a:r>
            <a:r>
              <a:rPr lang="en-US" altLang="zh-CN" dirty="0" smtClean="0"/>
              <a:t>strong</a:t>
            </a:r>
            <a:r>
              <a:rPr lang="zh-CN" altLang="en-US" dirty="0" smtClean="0"/>
              <a:t> </a:t>
            </a:r>
            <a:r>
              <a:rPr lang="zh-CN" altLang="zh-CN" dirty="0" smtClean="0"/>
              <a:t>(</a:t>
            </a:r>
            <a:r>
              <a:rPr lang="en-US" altLang="zh-CN" dirty="0" smtClean="0"/>
              <a:t>magnitude)</a:t>
            </a:r>
            <a:r>
              <a:rPr lang="zh-CN" altLang="en-US" dirty="0" smtClean="0"/>
              <a:t> </a:t>
            </a:r>
            <a:r>
              <a:rPr lang="en-US" altLang="zh-CN" dirty="0" smtClean="0"/>
              <a:t>and</a:t>
            </a:r>
            <a:r>
              <a:rPr lang="zh-CN" altLang="en-US" dirty="0" smtClean="0"/>
              <a:t> </a:t>
            </a:r>
            <a:r>
              <a:rPr lang="en-US" altLang="zh-CN" dirty="0" smtClean="0"/>
              <a:t>positive</a:t>
            </a:r>
            <a:r>
              <a:rPr lang="zh-CN" altLang="en-US" dirty="0" smtClean="0"/>
              <a:t> </a:t>
            </a:r>
            <a:r>
              <a:rPr lang="en-US" altLang="zh-CN" dirty="0" smtClean="0"/>
              <a:t>or</a:t>
            </a:r>
            <a:r>
              <a:rPr lang="zh-CN" altLang="en-US" dirty="0" smtClean="0"/>
              <a:t> </a:t>
            </a:r>
            <a:r>
              <a:rPr lang="en-US" altLang="zh-CN" dirty="0" smtClean="0"/>
              <a:t>negative(2</a:t>
            </a:r>
            <a:r>
              <a:rPr lang="zh-CN" altLang="en-US" dirty="0" smtClean="0"/>
              <a:t> </a:t>
            </a:r>
            <a:r>
              <a:rPr lang="en-US" altLang="zh-CN" dirty="0" smtClean="0"/>
              <a:t>dimensions)</a:t>
            </a:r>
            <a:endParaRPr lang="en-US" dirty="0"/>
          </a:p>
        </p:txBody>
      </p:sp>
      <p:sp>
        <p:nvSpPr>
          <p:cNvPr id="4" name="Slide Number Placeholder 3"/>
          <p:cNvSpPr>
            <a:spLocks noGrp="1"/>
          </p:cNvSpPr>
          <p:nvPr>
            <p:ph type="sldNum" sz="quarter" idx="10"/>
          </p:nvPr>
        </p:nvSpPr>
        <p:spPr/>
        <p:txBody>
          <a:bodyPr/>
          <a:lstStyle/>
          <a:p>
            <a:fld id="{7E008852-F4E9-3A4E-9A05-1DEF08332E0D}" type="slidenum">
              <a:rPr lang="en-US" smtClean="0"/>
              <a:t>3</a:t>
            </a:fld>
            <a:endParaRPr lang="en-US"/>
          </a:p>
        </p:txBody>
      </p:sp>
    </p:spTree>
    <p:extLst>
      <p:ext uri="{BB962C8B-B14F-4D97-AF65-F5344CB8AC3E}">
        <p14:creationId xmlns:p14="http://schemas.microsoft.com/office/powerpoint/2010/main" val="1920310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Computers can</a:t>
            </a:r>
            <a:r>
              <a:rPr lang="en-US" baseline="0" dirty="0" smtClean="0"/>
              <a:t> be primarily cognitive for some, and affective for other</a:t>
            </a:r>
            <a:endParaRPr lang="en-US" dirty="0"/>
          </a:p>
        </p:txBody>
      </p:sp>
      <p:sp>
        <p:nvSpPr>
          <p:cNvPr id="4" name="Slide Number Placeholder 3"/>
          <p:cNvSpPr>
            <a:spLocks noGrp="1"/>
          </p:cNvSpPr>
          <p:nvPr>
            <p:ph type="sldNum" sz="quarter" idx="10"/>
          </p:nvPr>
        </p:nvSpPr>
        <p:spPr/>
        <p:txBody>
          <a:bodyPr/>
          <a:lstStyle/>
          <a:p>
            <a:fld id="{7E008852-F4E9-3A4E-9A05-1DEF08332E0D}" type="slidenum">
              <a:rPr lang="en-US" smtClean="0"/>
              <a:t>12</a:t>
            </a:fld>
            <a:endParaRPr lang="en-US"/>
          </a:p>
        </p:txBody>
      </p:sp>
    </p:spTree>
    <p:extLst>
      <p:ext uri="{BB962C8B-B14F-4D97-AF65-F5344CB8AC3E}">
        <p14:creationId xmlns:p14="http://schemas.microsoft.com/office/powerpoint/2010/main" val="39761293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 travelled through</a:t>
            </a:r>
            <a:r>
              <a:rPr lang="en-US" baseline="0" dirty="0" smtClean="0"/>
              <a:t> US , they were only denied service once: he wrote a letter says: would  you serve </a:t>
            </a:r>
            <a:r>
              <a:rPr lang="en-US" baseline="0" dirty="0" err="1" smtClean="0"/>
              <a:t>asians</a:t>
            </a:r>
            <a:r>
              <a:rPr lang="en-US" baseline="0" dirty="0" smtClean="0"/>
              <a:t>? 90% says no.</a:t>
            </a:r>
          </a:p>
          <a:p>
            <a:endParaRPr lang="en-US" dirty="0"/>
          </a:p>
        </p:txBody>
      </p:sp>
      <p:sp>
        <p:nvSpPr>
          <p:cNvPr id="4" name="Slide Number Placeholder 3"/>
          <p:cNvSpPr>
            <a:spLocks noGrp="1"/>
          </p:cNvSpPr>
          <p:nvPr>
            <p:ph type="sldNum" sz="quarter" idx="10"/>
          </p:nvPr>
        </p:nvSpPr>
        <p:spPr/>
        <p:txBody>
          <a:bodyPr/>
          <a:lstStyle/>
          <a:p>
            <a:fld id="{7E008852-F4E9-3A4E-9A05-1DEF08332E0D}" type="slidenum">
              <a:rPr lang="en-US" smtClean="0"/>
              <a:t>13</a:t>
            </a:fld>
            <a:endParaRPr lang="en-US"/>
          </a:p>
        </p:txBody>
      </p:sp>
    </p:spTree>
    <p:extLst>
      <p:ext uri="{BB962C8B-B14F-4D97-AF65-F5344CB8AC3E}">
        <p14:creationId xmlns:p14="http://schemas.microsoft.com/office/powerpoint/2010/main" val="2175761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8852-F4E9-3A4E-9A05-1DEF08332E0D}" type="slidenum">
              <a:rPr lang="en-US" smtClean="0"/>
              <a:t>14</a:t>
            </a:fld>
            <a:endParaRPr lang="en-US"/>
          </a:p>
        </p:txBody>
      </p:sp>
    </p:spTree>
    <p:extLst>
      <p:ext uri="{BB962C8B-B14F-4D97-AF65-F5344CB8AC3E}">
        <p14:creationId xmlns:p14="http://schemas.microsoft.com/office/powerpoint/2010/main" val="13519106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Says that</a:t>
            </a:r>
            <a:r>
              <a:rPr lang="en-US" baseline="0" dirty="0" smtClean="0"/>
              <a:t> 1. </a:t>
            </a:r>
            <a:r>
              <a:rPr lang="en-US" baseline="0" dirty="0" err="1" smtClean="0"/>
              <a:t>att</a:t>
            </a:r>
            <a:r>
              <a:rPr lang="en-US" baseline="0" dirty="0" smtClean="0"/>
              <a:t> and subjective norm worked </a:t>
            </a:r>
            <a:r>
              <a:rPr lang="en-US" baseline="0" dirty="0" err="1" smtClean="0"/>
              <a:t>togethr</a:t>
            </a:r>
            <a:r>
              <a:rPr lang="en-US" baseline="0" dirty="0" smtClean="0"/>
              <a:t> to predict our intentions and our intentions predicts our </a:t>
            </a:r>
            <a:r>
              <a:rPr lang="en-US" baseline="0" dirty="0" err="1" smtClean="0"/>
              <a:t>behaviours</a:t>
            </a:r>
            <a:r>
              <a:rPr lang="en-US" baseline="0" dirty="0" smtClean="0"/>
              <a:t>. 2.Sub norms are the social groups or </a:t>
            </a:r>
            <a:r>
              <a:rPr lang="en-US" baseline="0" dirty="0" err="1" smtClean="0"/>
              <a:t>indi</a:t>
            </a:r>
            <a:r>
              <a:rPr lang="en-US" baseline="0" dirty="0" smtClean="0"/>
              <a:t> that we are motivated to make them happy.</a:t>
            </a:r>
            <a:endParaRPr lang="en-US" dirty="0"/>
          </a:p>
        </p:txBody>
      </p:sp>
      <p:sp>
        <p:nvSpPr>
          <p:cNvPr id="4" name="Slide Number Placeholder 3"/>
          <p:cNvSpPr>
            <a:spLocks noGrp="1"/>
          </p:cNvSpPr>
          <p:nvPr>
            <p:ph type="sldNum" sz="quarter" idx="10"/>
          </p:nvPr>
        </p:nvSpPr>
        <p:spPr/>
        <p:txBody>
          <a:bodyPr/>
          <a:lstStyle/>
          <a:p>
            <a:fld id="{7E008852-F4E9-3A4E-9A05-1DEF08332E0D}" type="slidenum">
              <a:rPr lang="en-US" smtClean="0"/>
              <a:t>18</a:t>
            </a:fld>
            <a:endParaRPr lang="en-US"/>
          </a:p>
        </p:txBody>
      </p:sp>
    </p:spTree>
    <p:extLst>
      <p:ext uri="{BB962C8B-B14F-4D97-AF65-F5344CB8AC3E}">
        <p14:creationId xmlns:p14="http://schemas.microsoft.com/office/powerpoint/2010/main" val="1384786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Extension of previous</a:t>
            </a:r>
            <a:r>
              <a:rPr lang="en-US" baseline="0" dirty="0" smtClean="0"/>
              <a:t> one. </a:t>
            </a:r>
            <a:endParaRPr lang="en-US" dirty="0"/>
          </a:p>
        </p:txBody>
      </p:sp>
      <p:sp>
        <p:nvSpPr>
          <p:cNvPr id="4" name="Slide Number Placeholder 3"/>
          <p:cNvSpPr>
            <a:spLocks noGrp="1"/>
          </p:cNvSpPr>
          <p:nvPr>
            <p:ph type="sldNum" sz="quarter" idx="10"/>
          </p:nvPr>
        </p:nvSpPr>
        <p:spPr/>
        <p:txBody>
          <a:bodyPr/>
          <a:lstStyle/>
          <a:p>
            <a:fld id="{7E008852-F4E9-3A4E-9A05-1DEF08332E0D}" type="slidenum">
              <a:rPr lang="en-US" smtClean="0"/>
              <a:t>19</a:t>
            </a:fld>
            <a:endParaRPr lang="en-US"/>
          </a:p>
        </p:txBody>
      </p:sp>
    </p:spTree>
    <p:extLst>
      <p:ext uri="{BB962C8B-B14F-4D97-AF65-F5344CB8AC3E}">
        <p14:creationId xmlns:p14="http://schemas.microsoft.com/office/powerpoint/2010/main" val="765034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8852-F4E9-3A4E-9A05-1DEF08332E0D}" type="slidenum">
              <a:rPr lang="en-US" smtClean="0"/>
              <a:t>20</a:t>
            </a:fld>
            <a:endParaRPr lang="en-US"/>
          </a:p>
        </p:txBody>
      </p:sp>
    </p:spTree>
    <p:extLst>
      <p:ext uri="{BB962C8B-B14F-4D97-AF65-F5344CB8AC3E}">
        <p14:creationId xmlns:p14="http://schemas.microsoft.com/office/powerpoint/2010/main" val="17810789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a:t>
            </a:r>
            <a:r>
              <a:rPr lang="en-US" baseline="0" dirty="0" smtClean="0"/>
              <a:t> 4 extremity of 0 not very strong</a:t>
            </a:r>
          </a:p>
          <a:p>
            <a:r>
              <a:rPr lang="en-US" baseline="0" dirty="0" smtClean="0"/>
              <a:t>If 1 extremity of 4-1=3 very extreme</a:t>
            </a:r>
            <a:endParaRPr lang="en-US" dirty="0"/>
          </a:p>
        </p:txBody>
      </p:sp>
      <p:sp>
        <p:nvSpPr>
          <p:cNvPr id="4" name="Slide Number Placeholder 3"/>
          <p:cNvSpPr>
            <a:spLocks noGrp="1"/>
          </p:cNvSpPr>
          <p:nvPr>
            <p:ph type="sldNum" sz="quarter" idx="10"/>
          </p:nvPr>
        </p:nvSpPr>
        <p:spPr/>
        <p:txBody>
          <a:bodyPr/>
          <a:lstStyle/>
          <a:p>
            <a:fld id="{7E008852-F4E9-3A4E-9A05-1DEF08332E0D}" type="slidenum">
              <a:rPr lang="en-US" smtClean="0"/>
              <a:t>28</a:t>
            </a:fld>
            <a:endParaRPr lang="en-US"/>
          </a:p>
        </p:txBody>
      </p:sp>
    </p:spTree>
    <p:extLst>
      <p:ext uri="{BB962C8B-B14F-4D97-AF65-F5344CB8AC3E}">
        <p14:creationId xmlns:p14="http://schemas.microsoft.com/office/powerpoint/2010/main" val="2664689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Undifferentiated attitude; I </a:t>
            </a:r>
            <a:r>
              <a:rPr lang="en-US" dirty="0" err="1" smtClean="0"/>
              <a:t>havent</a:t>
            </a:r>
            <a:r>
              <a:rPr lang="en-US" baseline="0" dirty="0" smtClean="0"/>
              <a:t> really thought about it don know./ or mixed feeling(1and7)/mutual attitude</a:t>
            </a:r>
            <a:endParaRPr lang="en-US" dirty="0"/>
          </a:p>
        </p:txBody>
      </p:sp>
      <p:sp>
        <p:nvSpPr>
          <p:cNvPr id="4" name="Slide Number Placeholder 3"/>
          <p:cNvSpPr>
            <a:spLocks noGrp="1"/>
          </p:cNvSpPr>
          <p:nvPr>
            <p:ph type="sldNum" sz="quarter" idx="10"/>
          </p:nvPr>
        </p:nvSpPr>
        <p:spPr/>
        <p:txBody>
          <a:bodyPr/>
          <a:lstStyle/>
          <a:p>
            <a:fld id="{7E008852-F4E9-3A4E-9A05-1DEF08332E0D}" type="slidenum">
              <a:rPr lang="en-US" smtClean="0"/>
              <a:t>29</a:t>
            </a:fld>
            <a:endParaRPr lang="en-US"/>
          </a:p>
        </p:txBody>
      </p:sp>
    </p:spTree>
    <p:extLst>
      <p:ext uri="{BB962C8B-B14F-4D97-AF65-F5344CB8AC3E}">
        <p14:creationId xmlns:p14="http://schemas.microsoft.com/office/powerpoint/2010/main" val="3338507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5" name="Footer Placeholder 4"/>
          <p:cNvSpPr>
            <a:spLocks noGrp="1"/>
          </p:cNvSpPr>
          <p:nvPr>
            <p:ph type="ftr" sz="quarter" idx="11"/>
          </p:nvPr>
        </p:nvSpPr>
        <p:spPr/>
        <p:txBody>
          <a:bodyPr/>
          <a:lstStyle/>
          <a:p>
            <a:endParaRPr lang="en-CA">
              <a:solidFill>
                <a:srgbClr val="4E5B6F">
                  <a:tint val="60000"/>
                  <a:satMod val="155000"/>
                </a:srgbClr>
              </a:solidFill>
            </a:endParaRPr>
          </a:p>
        </p:txBody>
      </p:sp>
      <p:sp>
        <p:nvSpPr>
          <p:cNvPr id="6" name="Slide Number Placeholder 5"/>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3812041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5" name="Footer Placeholder 4"/>
          <p:cNvSpPr>
            <a:spLocks noGrp="1"/>
          </p:cNvSpPr>
          <p:nvPr>
            <p:ph type="ftr" sz="quarter" idx="11"/>
          </p:nvPr>
        </p:nvSpPr>
        <p:spPr/>
        <p:txBody>
          <a:bodyPr/>
          <a:lstStyle/>
          <a:p>
            <a:endParaRPr lang="en-CA">
              <a:solidFill>
                <a:srgbClr val="4E5B6F">
                  <a:tint val="60000"/>
                  <a:satMod val="155000"/>
                </a:srgbClr>
              </a:solidFill>
            </a:endParaRPr>
          </a:p>
        </p:txBody>
      </p:sp>
      <p:sp>
        <p:nvSpPr>
          <p:cNvPr id="6" name="Slide Number Placeholder 5"/>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2388375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5" name="Footer Placeholder 4"/>
          <p:cNvSpPr>
            <a:spLocks noGrp="1"/>
          </p:cNvSpPr>
          <p:nvPr>
            <p:ph type="ftr" sz="quarter" idx="11"/>
          </p:nvPr>
        </p:nvSpPr>
        <p:spPr/>
        <p:txBody>
          <a:bodyPr/>
          <a:lstStyle/>
          <a:p>
            <a:endParaRPr lang="en-CA">
              <a:solidFill>
                <a:srgbClr val="4E5B6F">
                  <a:tint val="60000"/>
                  <a:satMod val="155000"/>
                </a:srgbClr>
              </a:solidFill>
            </a:endParaRPr>
          </a:p>
        </p:txBody>
      </p:sp>
      <p:sp>
        <p:nvSpPr>
          <p:cNvPr id="6" name="Slide Number Placeholder 5"/>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2368328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6" name="Footer Placeholder 5"/>
          <p:cNvSpPr>
            <a:spLocks noGrp="1"/>
          </p:cNvSpPr>
          <p:nvPr>
            <p:ph type="ftr" sz="quarter" idx="11"/>
          </p:nvPr>
        </p:nvSpPr>
        <p:spPr/>
        <p:txBody>
          <a:bodyPr/>
          <a:lstStyle/>
          <a:p>
            <a:endParaRPr lang="en-CA">
              <a:solidFill>
                <a:srgbClr val="4E5B6F">
                  <a:tint val="60000"/>
                  <a:satMod val="155000"/>
                </a:srgbClr>
              </a:solidFill>
            </a:endParaRPr>
          </a:p>
        </p:txBody>
      </p:sp>
      <p:sp>
        <p:nvSpPr>
          <p:cNvPr id="7" name="Slide Number Placeholder 6"/>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113165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8" name="Footer Placeholder 7"/>
          <p:cNvSpPr>
            <a:spLocks noGrp="1"/>
          </p:cNvSpPr>
          <p:nvPr>
            <p:ph type="ftr" sz="quarter" idx="11"/>
          </p:nvPr>
        </p:nvSpPr>
        <p:spPr/>
        <p:txBody>
          <a:bodyPr/>
          <a:lstStyle/>
          <a:p>
            <a:endParaRPr lang="en-CA">
              <a:solidFill>
                <a:srgbClr val="4E5B6F">
                  <a:tint val="60000"/>
                  <a:satMod val="155000"/>
                </a:srgbClr>
              </a:solidFill>
            </a:endParaRPr>
          </a:p>
        </p:txBody>
      </p:sp>
      <p:sp>
        <p:nvSpPr>
          <p:cNvPr id="9" name="Slide Number Placeholder 8"/>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3382309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4" name="Footer Placeholder 3"/>
          <p:cNvSpPr>
            <a:spLocks noGrp="1"/>
          </p:cNvSpPr>
          <p:nvPr>
            <p:ph type="ftr" sz="quarter" idx="11"/>
          </p:nvPr>
        </p:nvSpPr>
        <p:spPr/>
        <p:txBody>
          <a:bodyPr/>
          <a:lstStyle/>
          <a:p>
            <a:endParaRPr lang="en-CA">
              <a:solidFill>
                <a:srgbClr val="4E5B6F">
                  <a:tint val="60000"/>
                  <a:satMod val="155000"/>
                </a:srgbClr>
              </a:solidFill>
            </a:endParaRPr>
          </a:p>
        </p:txBody>
      </p:sp>
      <p:sp>
        <p:nvSpPr>
          <p:cNvPr id="5" name="Slide Number Placeholder 4"/>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3086553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3" name="Footer Placeholder 2"/>
          <p:cNvSpPr>
            <a:spLocks noGrp="1"/>
          </p:cNvSpPr>
          <p:nvPr>
            <p:ph type="ftr" sz="quarter" idx="11"/>
          </p:nvPr>
        </p:nvSpPr>
        <p:spPr/>
        <p:txBody>
          <a:bodyPr/>
          <a:lstStyle/>
          <a:p>
            <a:endParaRPr lang="en-CA">
              <a:solidFill>
                <a:srgbClr val="4E5B6F">
                  <a:tint val="60000"/>
                  <a:satMod val="155000"/>
                </a:srgbClr>
              </a:solidFill>
            </a:endParaRPr>
          </a:p>
        </p:txBody>
      </p:sp>
      <p:sp>
        <p:nvSpPr>
          <p:cNvPr id="4" name="Slide Number Placeholder 3"/>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264252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6" name="Footer Placeholder 5"/>
          <p:cNvSpPr>
            <a:spLocks noGrp="1"/>
          </p:cNvSpPr>
          <p:nvPr>
            <p:ph type="ftr" sz="quarter" idx="11"/>
          </p:nvPr>
        </p:nvSpPr>
        <p:spPr/>
        <p:txBody>
          <a:bodyPr/>
          <a:lstStyle/>
          <a:p>
            <a:endParaRPr lang="en-CA">
              <a:solidFill>
                <a:srgbClr val="4E5B6F">
                  <a:tint val="60000"/>
                  <a:satMod val="155000"/>
                </a:srgbClr>
              </a:solidFill>
            </a:endParaRPr>
          </a:p>
        </p:txBody>
      </p:sp>
      <p:sp>
        <p:nvSpPr>
          <p:cNvPr id="7" name="Slide Number Placeholder 6"/>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3971887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6" name="Footer Placeholder 5"/>
          <p:cNvSpPr>
            <a:spLocks noGrp="1"/>
          </p:cNvSpPr>
          <p:nvPr>
            <p:ph type="ftr" sz="quarter" idx="11"/>
          </p:nvPr>
        </p:nvSpPr>
        <p:spPr/>
        <p:txBody>
          <a:bodyPr/>
          <a:lstStyle/>
          <a:p>
            <a:endParaRPr lang="en-CA">
              <a:solidFill>
                <a:srgbClr val="4E5B6F">
                  <a:tint val="60000"/>
                  <a:satMod val="155000"/>
                </a:srgbClr>
              </a:solidFill>
            </a:endParaRPr>
          </a:p>
        </p:txBody>
      </p:sp>
      <p:sp>
        <p:nvSpPr>
          <p:cNvPr id="7" name="Slide Number Placeholder 6"/>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598707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5" name="Footer Placeholder 4"/>
          <p:cNvSpPr>
            <a:spLocks noGrp="1"/>
          </p:cNvSpPr>
          <p:nvPr>
            <p:ph type="ftr" sz="quarter" idx="11"/>
          </p:nvPr>
        </p:nvSpPr>
        <p:spPr/>
        <p:txBody>
          <a:bodyPr/>
          <a:lstStyle/>
          <a:p>
            <a:endParaRPr lang="en-CA">
              <a:solidFill>
                <a:srgbClr val="4E5B6F">
                  <a:tint val="60000"/>
                  <a:satMod val="155000"/>
                </a:srgbClr>
              </a:solidFill>
            </a:endParaRPr>
          </a:p>
        </p:txBody>
      </p:sp>
      <p:sp>
        <p:nvSpPr>
          <p:cNvPr id="6" name="Slide Number Placeholder 5"/>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1268771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5" name="Footer Placeholder 4"/>
          <p:cNvSpPr>
            <a:spLocks noGrp="1"/>
          </p:cNvSpPr>
          <p:nvPr>
            <p:ph type="ftr" sz="quarter" idx="11"/>
          </p:nvPr>
        </p:nvSpPr>
        <p:spPr/>
        <p:txBody>
          <a:bodyPr/>
          <a:lstStyle/>
          <a:p>
            <a:endParaRPr lang="en-CA">
              <a:solidFill>
                <a:srgbClr val="4E5B6F">
                  <a:tint val="60000"/>
                  <a:satMod val="155000"/>
                </a:srgbClr>
              </a:solidFill>
            </a:endParaRPr>
          </a:p>
        </p:txBody>
      </p:sp>
      <p:sp>
        <p:nvSpPr>
          <p:cNvPr id="6" name="Slide Number Placeholder 5"/>
          <p:cNvSpPr>
            <a:spLocks noGrp="1"/>
          </p:cNvSpPr>
          <p:nvPr>
            <p:ph type="sldNum" sz="quarter" idx="12"/>
          </p:nvPr>
        </p:nvSpPr>
        <p:spPr/>
        <p:txBody>
          <a:body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132555671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825077-0647-4C67-BDF2-FE2B6D902416}" type="datetimeFigureOut">
              <a:rPr lang="en-CA" smtClean="0">
                <a:solidFill>
                  <a:srgbClr val="4E5B6F">
                    <a:tint val="60000"/>
                    <a:satMod val="155000"/>
                  </a:srgbClr>
                </a:solidFill>
              </a:rPr>
              <a:pPr/>
              <a:t>2013-10-01</a:t>
            </a:fld>
            <a:endParaRPr lang="en-CA">
              <a:solidFill>
                <a:srgbClr val="4E5B6F">
                  <a:tint val="60000"/>
                  <a:satMod val="15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solidFill>
                <a:srgbClr val="4E5B6F">
                  <a:tint val="60000"/>
                  <a:satMod val="15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1E5A78-B03E-43DE-819B-DCC6AD45115C}" type="slidenum">
              <a:rPr lang="en-CA" smtClean="0">
                <a:solidFill>
                  <a:srgbClr val="D6ECFF">
                    <a:shade val="90000"/>
                  </a:srgbClr>
                </a:solidFill>
              </a:rPr>
              <a:pPr/>
              <a:t>‹#›</a:t>
            </a:fld>
            <a:endParaRPr lang="en-CA">
              <a:solidFill>
                <a:srgbClr val="D6ECFF">
                  <a:shade val="90000"/>
                </a:srgbClr>
              </a:solidFill>
            </a:endParaRPr>
          </a:p>
        </p:txBody>
      </p:sp>
    </p:spTree>
    <p:extLst>
      <p:ext uri="{BB962C8B-B14F-4D97-AF65-F5344CB8AC3E}">
        <p14:creationId xmlns:p14="http://schemas.microsoft.com/office/powerpoint/2010/main" val="104943239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Chapter 4:  Behaviour and Attitudes</a:t>
            </a:r>
            <a:endParaRPr lang="en-CA" dirty="0"/>
          </a:p>
        </p:txBody>
      </p:sp>
      <p:sp>
        <p:nvSpPr>
          <p:cNvPr id="3" name="Subtitle 2"/>
          <p:cNvSpPr>
            <a:spLocks noGrp="1"/>
          </p:cNvSpPr>
          <p:nvPr>
            <p:ph type="subTitle" idx="1"/>
          </p:nvPr>
        </p:nvSpPr>
        <p:spPr/>
        <p:txBody>
          <a:bodyPr/>
          <a:lstStyle/>
          <a:p>
            <a:endParaRPr lang="en-CA" dirty="0"/>
          </a:p>
        </p:txBody>
      </p:sp>
    </p:spTree>
    <p:extLst>
      <p:ext uri="{BB962C8B-B14F-4D97-AF65-F5344CB8AC3E}">
        <p14:creationId xmlns:p14="http://schemas.microsoft.com/office/powerpoint/2010/main" val="1434558819"/>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Overview of Week 4</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 Questions from last week?</a:t>
            </a:r>
          </a:p>
          <a:p>
            <a:endParaRPr lang="en-CA" dirty="0"/>
          </a:p>
          <a:p>
            <a:r>
              <a:rPr lang="en-CA" dirty="0" smtClean="0"/>
              <a:t> Behaviour and Attitudes (Chapter 4)</a:t>
            </a:r>
          </a:p>
          <a:p>
            <a:endParaRPr lang="en-CA" dirty="0"/>
          </a:p>
          <a:p>
            <a:r>
              <a:rPr lang="en-CA" dirty="0" smtClean="0"/>
              <a:t> Sample questions for </a:t>
            </a:r>
            <a:r>
              <a:rPr lang="en-CA" dirty="0" smtClean="0"/>
              <a:t>examination</a:t>
            </a:r>
            <a:r>
              <a:rPr lang="en-US" altLang="zh-CN" dirty="0" smtClean="0"/>
              <a:t>(</a:t>
            </a:r>
            <a:r>
              <a:rPr lang="en-US" altLang="zh-CN" dirty="0" err="1" smtClean="0"/>
              <a:t>friday</a:t>
            </a:r>
            <a:r>
              <a:rPr lang="en-US" altLang="zh-CN" dirty="0" smtClean="0"/>
              <a:t>)</a:t>
            </a:r>
            <a:endParaRPr lang="en-CA" dirty="0" smtClean="0"/>
          </a:p>
          <a:p>
            <a:endParaRPr lang="en-CA" dirty="0" smtClean="0"/>
          </a:p>
          <a:p>
            <a:r>
              <a:rPr lang="en-US" dirty="0" smtClean="0"/>
              <a:t>O</a:t>
            </a:r>
            <a:r>
              <a:rPr lang="en-CA" dirty="0" err="1" smtClean="0"/>
              <a:t>ffice</a:t>
            </a:r>
            <a:r>
              <a:rPr lang="en-CA" dirty="0" smtClean="0"/>
              <a:t> hours: </a:t>
            </a:r>
            <a:r>
              <a:rPr lang="en-US" dirty="0" smtClean="0"/>
              <a:t>F</a:t>
            </a:r>
            <a:r>
              <a:rPr lang="en-CA" dirty="0" err="1" smtClean="0"/>
              <a:t>riday</a:t>
            </a:r>
            <a:r>
              <a:rPr lang="en-CA" dirty="0" smtClean="0"/>
              <a:t> 9:30 - 11:30</a:t>
            </a:r>
            <a:endParaRPr lang="en-CA" dirty="0"/>
          </a:p>
          <a:p>
            <a:r>
              <a:rPr lang="en-CA" dirty="0" smtClean="0"/>
              <a:t>Note:  If you require accommodations for the examination, please email me.</a:t>
            </a:r>
            <a:endParaRPr lang="en-CA" dirty="0"/>
          </a:p>
        </p:txBody>
      </p:sp>
    </p:spTree>
    <p:extLst>
      <p:ext uri="{BB962C8B-B14F-4D97-AF65-F5344CB8AC3E}">
        <p14:creationId xmlns:p14="http://schemas.microsoft.com/office/powerpoint/2010/main" val="3829016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Definition of Attitude</a:t>
            </a:r>
            <a:endParaRPr lang="en-CA" dirty="0"/>
          </a:p>
        </p:txBody>
      </p:sp>
      <p:sp>
        <p:nvSpPr>
          <p:cNvPr id="3" name="Content Placeholder 2"/>
          <p:cNvSpPr>
            <a:spLocks noGrp="1"/>
          </p:cNvSpPr>
          <p:nvPr>
            <p:ph idx="1"/>
          </p:nvPr>
        </p:nvSpPr>
        <p:spPr/>
        <p:txBody>
          <a:bodyPr/>
          <a:lstStyle/>
          <a:p>
            <a:r>
              <a:rPr lang="en-CA" dirty="0" smtClean="0"/>
              <a:t>“A psychological tendency that is expressed by evaluating a particular entity with some degree of favour or disfavour”</a:t>
            </a:r>
          </a:p>
          <a:p>
            <a:pPr marL="411480" lvl="1" indent="0">
              <a:buNone/>
            </a:pPr>
            <a:r>
              <a:rPr lang="en-CA" dirty="0" smtClean="0"/>
              <a:t>(</a:t>
            </a:r>
            <a:r>
              <a:rPr lang="en-CA" dirty="0" err="1" smtClean="0"/>
              <a:t>Eagly</a:t>
            </a:r>
            <a:r>
              <a:rPr lang="en-CA" dirty="0" smtClean="0"/>
              <a:t> &amp; </a:t>
            </a:r>
            <a:r>
              <a:rPr lang="en-CA" dirty="0" err="1" smtClean="0"/>
              <a:t>Chaiken</a:t>
            </a:r>
            <a:r>
              <a:rPr lang="en-CA" dirty="0" smtClean="0"/>
              <a:t>, 1993)</a:t>
            </a:r>
          </a:p>
          <a:p>
            <a:pPr marL="411480" lvl="1" indent="0">
              <a:buNone/>
            </a:pPr>
            <a:endParaRPr lang="en-CA" dirty="0" smtClean="0"/>
          </a:p>
          <a:p>
            <a:r>
              <a:rPr lang="en-CA" dirty="0"/>
              <a:t> </a:t>
            </a:r>
            <a:r>
              <a:rPr lang="en-CA" dirty="0" smtClean="0"/>
              <a:t>Our attitudes are stored in </a:t>
            </a:r>
            <a:r>
              <a:rPr lang="en-CA" dirty="0" smtClean="0"/>
              <a:t>memory</a:t>
            </a:r>
            <a:r>
              <a:rPr lang="en-US" altLang="zh-CN" dirty="0" smtClean="0"/>
              <a:t>:</a:t>
            </a:r>
            <a:r>
              <a:rPr lang="zh-CN" altLang="en-US" dirty="0" smtClean="0"/>
              <a:t> </a:t>
            </a:r>
            <a:r>
              <a:rPr lang="en-US" altLang="zh-CN" dirty="0" smtClean="0"/>
              <a:t>when</a:t>
            </a:r>
            <a:r>
              <a:rPr lang="zh-CN" altLang="en-US" dirty="0" smtClean="0"/>
              <a:t> </a:t>
            </a:r>
            <a:r>
              <a:rPr lang="en-US" altLang="zh-CN" dirty="0" smtClean="0"/>
              <a:t>we</a:t>
            </a:r>
            <a:r>
              <a:rPr lang="zh-CN" altLang="en-US" dirty="0" smtClean="0"/>
              <a:t> </a:t>
            </a:r>
            <a:r>
              <a:rPr lang="en-US" altLang="zh-CN" dirty="0" smtClean="0"/>
              <a:t>see</a:t>
            </a:r>
            <a:r>
              <a:rPr lang="zh-CN" altLang="en-US" dirty="0" smtClean="0"/>
              <a:t> </a:t>
            </a:r>
            <a:r>
              <a:rPr lang="en-US" altLang="zh-CN" dirty="0" smtClean="0"/>
              <a:t>the</a:t>
            </a:r>
            <a:r>
              <a:rPr lang="zh-CN" altLang="en-US" dirty="0" smtClean="0"/>
              <a:t> </a:t>
            </a:r>
            <a:r>
              <a:rPr lang="en-US" altLang="zh-CN" dirty="0" smtClean="0"/>
              <a:t>object</a:t>
            </a:r>
            <a:r>
              <a:rPr lang="zh-CN" altLang="en-US" dirty="0" smtClean="0"/>
              <a:t> </a:t>
            </a:r>
            <a:r>
              <a:rPr lang="en-US" altLang="zh-CN" dirty="0" smtClean="0"/>
              <a:t>we</a:t>
            </a:r>
            <a:r>
              <a:rPr lang="zh-CN" altLang="en-US" dirty="0" smtClean="0"/>
              <a:t> </a:t>
            </a:r>
            <a:r>
              <a:rPr lang="en-US" altLang="zh-CN" dirty="0" smtClean="0"/>
              <a:t>can</a:t>
            </a:r>
            <a:r>
              <a:rPr lang="zh-CN" altLang="en-US" dirty="0" smtClean="0"/>
              <a:t> </a:t>
            </a:r>
            <a:r>
              <a:rPr lang="en-US" altLang="zh-CN" dirty="0" smtClean="0"/>
              <a:t>retrieve</a:t>
            </a:r>
            <a:r>
              <a:rPr lang="zh-CN" altLang="en-US" dirty="0" smtClean="0"/>
              <a:t> </a:t>
            </a:r>
            <a:r>
              <a:rPr lang="en-US" altLang="zh-CN" dirty="0" smtClean="0"/>
              <a:t>the</a:t>
            </a:r>
            <a:r>
              <a:rPr lang="zh-CN" altLang="en-US" dirty="0" smtClean="0"/>
              <a:t> </a:t>
            </a:r>
            <a:r>
              <a:rPr lang="en-US" altLang="zh-CN" dirty="0" smtClean="0"/>
              <a:t>memory</a:t>
            </a:r>
            <a:r>
              <a:rPr lang="en-US" altLang="zh-CN" dirty="0" smtClean="0"/>
              <a:t>(attitude)</a:t>
            </a:r>
            <a:endParaRPr lang="en-CA" dirty="0"/>
          </a:p>
          <a:p>
            <a:pPr marL="0" indent="0">
              <a:buNone/>
            </a:pPr>
            <a:endParaRPr lang="en-CA" dirty="0"/>
          </a:p>
        </p:txBody>
      </p:sp>
    </p:spTree>
    <p:extLst>
      <p:ext uri="{BB962C8B-B14F-4D97-AF65-F5344CB8AC3E}">
        <p14:creationId xmlns:p14="http://schemas.microsoft.com/office/powerpoint/2010/main" val="347504197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Why are attitudes useful?</a:t>
            </a:r>
            <a:br>
              <a:rPr lang="en-CA" dirty="0" smtClean="0"/>
            </a:br>
            <a:r>
              <a:rPr lang="en-CA" dirty="0" smtClean="0"/>
              <a:t>(Katz, 1960)</a:t>
            </a:r>
            <a:endParaRPr lang="en-CA" dirty="0"/>
          </a:p>
        </p:txBody>
      </p:sp>
      <p:sp>
        <p:nvSpPr>
          <p:cNvPr id="3" name="Content Placeholder 2"/>
          <p:cNvSpPr>
            <a:spLocks noGrp="1"/>
          </p:cNvSpPr>
          <p:nvPr>
            <p:ph idx="1"/>
          </p:nvPr>
        </p:nvSpPr>
        <p:spPr/>
        <p:txBody>
          <a:bodyPr>
            <a:normAutofit fontScale="85000" lnSpcReduction="20000"/>
          </a:bodyPr>
          <a:lstStyle/>
          <a:p>
            <a:endParaRPr lang="en-CA" dirty="0" smtClean="0"/>
          </a:p>
          <a:p>
            <a:r>
              <a:rPr lang="en-CA" dirty="0" smtClean="0"/>
              <a:t>Knowledge</a:t>
            </a:r>
          </a:p>
          <a:p>
            <a:endParaRPr lang="en-CA" dirty="0"/>
          </a:p>
          <a:p>
            <a:r>
              <a:rPr lang="en-CA" dirty="0" smtClean="0"/>
              <a:t>Utilitarian</a:t>
            </a:r>
          </a:p>
          <a:p>
            <a:pPr marL="0" indent="0">
              <a:buNone/>
            </a:pPr>
            <a:endParaRPr lang="en-CA" dirty="0"/>
          </a:p>
          <a:p>
            <a:r>
              <a:rPr lang="en-CA" dirty="0" smtClean="0"/>
              <a:t>Value-Expressive</a:t>
            </a:r>
          </a:p>
          <a:p>
            <a:endParaRPr lang="en-CA" dirty="0"/>
          </a:p>
          <a:p>
            <a:r>
              <a:rPr lang="en-CA" dirty="0" smtClean="0"/>
              <a:t>Social Adjustment</a:t>
            </a:r>
          </a:p>
          <a:p>
            <a:endParaRPr lang="en-CA" dirty="0" smtClean="0"/>
          </a:p>
          <a:p>
            <a:r>
              <a:rPr lang="en-CA" dirty="0" smtClean="0"/>
              <a:t>Ego-defensive function</a:t>
            </a:r>
            <a:endParaRPr lang="en-CA" dirty="0"/>
          </a:p>
        </p:txBody>
      </p:sp>
    </p:spTree>
    <p:extLst>
      <p:ext uri="{BB962C8B-B14F-4D97-AF65-F5344CB8AC3E}">
        <p14:creationId xmlns:p14="http://schemas.microsoft.com/office/powerpoint/2010/main" val="2934930183"/>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Knowledge function</a:t>
            </a:r>
            <a:endParaRPr lang="en-CA" dirty="0"/>
          </a:p>
        </p:txBody>
      </p:sp>
      <p:sp>
        <p:nvSpPr>
          <p:cNvPr id="2" name="Content Placeholder 1"/>
          <p:cNvSpPr>
            <a:spLocks noGrp="1"/>
          </p:cNvSpPr>
          <p:nvPr>
            <p:ph sz="half" idx="1"/>
          </p:nvPr>
        </p:nvSpPr>
        <p:spPr>
          <a:xfrm>
            <a:off x="457200" y="1600200"/>
            <a:ext cx="4038600" cy="4525963"/>
          </a:xfrm>
        </p:spPr>
        <p:txBody>
          <a:bodyPr/>
          <a:lstStyle/>
          <a:p>
            <a:r>
              <a:rPr lang="en-US" dirty="0" smtClean="0"/>
              <a:t>O</a:t>
            </a:r>
            <a:r>
              <a:rPr lang="en-CA" dirty="0" err="1" smtClean="0"/>
              <a:t>ur</a:t>
            </a:r>
            <a:r>
              <a:rPr lang="en-CA" dirty="0" smtClean="0"/>
              <a:t> attitudes help us to manage and simplify info processing.(buying cereal)</a:t>
            </a:r>
            <a:endParaRPr lang="en-CA" dirty="0"/>
          </a:p>
        </p:txBody>
      </p:sp>
      <p:sp>
        <p:nvSpPr>
          <p:cNvPr id="6" name="Content Placeholder 5"/>
          <p:cNvSpPr>
            <a:spLocks noGrp="1"/>
          </p:cNvSpPr>
          <p:nvPr>
            <p:ph sz="half" idx="2"/>
          </p:nvPr>
        </p:nvSpPr>
        <p:spPr/>
        <p:txBody>
          <a:bodyPr/>
          <a:lstStyle/>
          <a:p>
            <a:endParaRPr lang="en-CA" dirty="0"/>
          </a:p>
        </p:txBody>
      </p:sp>
    </p:spTree>
    <p:extLst>
      <p:ext uri="{BB962C8B-B14F-4D97-AF65-F5344CB8AC3E}">
        <p14:creationId xmlns:p14="http://schemas.microsoft.com/office/powerpoint/2010/main" val="145440130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Utilitarian function</a:t>
            </a:r>
            <a:endParaRPr lang="en-CA" dirty="0"/>
          </a:p>
        </p:txBody>
      </p:sp>
      <p:sp>
        <p:nvSpPr>
          <p:cNvPr id="2" name="Content Placeholder 1"/>
          <p:cNvSpPr>
            <a:spLocks noGrp="1"/>
          </p:cNvSpPr>
          <p:nvPr>
            <p:ph sz="half" idx="1"/>
          </p:nvPr>
        </p:nvSpPr>
        <p:spPr/>
        <p:txBody>
          <a:bodyPr/>
          <a:lstStyle/>
          <a:p>
            <a:r>
              <a:rPr lang="en-US" altLang="zh-CN" dirty="0" smtClean="0"/>
              <a:t>They</a:t>
            </a:r>
            <a:r>
              <a:rPr lang="zh-CN" altLang="en-US" dirty="0" smtClean="0"/>
              <a:t> </a:t>
            </a:r>
            <a:r>
              <a:rPr lang="en-US" altLang="zh-CN" dirty="0" smtClean="0"/>
              <a:t>guide</a:t>
            </a:r>
            <a:r>
              <a:rPr lang="zh-CN" altLang="en-US" dirty="0" smtClean="0"/>
              <a:t> </a:t>
            </a:r>
            <a:r>
              <a:rPr lang="en-US" altLang="zh-CN" dirty="0" smtClean="0"/>
              <a:t>our</a:t>
            </a:r>
            <a:r>
              <a:rPr lang="zh-CN" altLang="en-US" dirty="0" smtClean="0"/>
              <a:t> </a:t>
            </a:r>
            <a:r>
              <a:rPr lang="en-US" altLang="zh-CN" dirty="0" err="1" smtClean="0"/>
              <a:t>behaviour</a:t>
            </a:r>
            <a:r>
              <a:rPr lang="zh-CN" altLang="en-US" dirty="0" smtClean="0"/>
              <a:t> </a:t>
            </a:r>
            <a:r>
              <a:rPr lang="en-US" altLang="zh-CN" dirty="0" smtClean="0"/>
              <a:t>toward</a:t>
            </a:r>
            <a:r>
              <a:rPr lang="zh-CN" altLang="en-US" dirty="0" smtClean="0"/>
              <a:t> </a:t>
            </a:r>
            <a:r>
              <a:rPr lang="zh-CN" altLang="zh-CN" dirty="0" smtClean="0"/>
              <a:t>v</a:t>
            </a:r>
            <a:r>
              <a:rPr lang="en-US" altLang="zh-CN" dirty="0" err="1" smtClean="0"/>
              <a:t>alued</a:t>
            </a:r>
            <a:r>
              <a:rPr lang="zh-CN" altLang="en-US" dirty="0" smtClean="0"/>
              <a:t> </a:t>
            </a:r>
            <a:r>
              <a:rPr lang="en-US" altLang="zh-CN" dirty="0" smtClean="0"/>
              <a:t>goals</a:t>
            </a:r>
            <a:r>
              <a:rPr lang="zh-CN" altLang="en-US" dirty="0" smtClean="0"/>
              <a:t> </a:t>
            </a:r>
            <a:r>
              <a:rPr lang="en-US" altLang="zh-CN" dirty="0" smtClean="0"/>
              <a:t>and</a:t>
            </a:r>
            <a:r>
              <a:rPr lang="zh-CN" altLang="en-US" dirty="0" smtClean="0"/>
              <a:t> </a:t>
            </a:r>
            <a:r>
              <a:rPr lang="zh-CN" altLang="zh-CN" dirty="0" smtClean="0"/>
              <a:t>a</a:t>
            </a:r>
            <a:r>
              <a:rPr lang="en-US" altLang="zh-CN" dirty="0" smtClean="0"/>
              <a:t>way</a:t>
            </a:r>
            <a:r>
              <a:rPr lang="zh-CN" altLang="en-US" dirty="0" smtClean="0"/>
              <a:t> </a:t>
            </a:r>
            <a:r>
              <a:rPr lang="en-US" altLang="zh-CN" dirty="0" smtClean="0"/>
              <a:t>from</a:t>
            </a:r>
            <a:r>
              <a:rPr lang="zh-CN" altLang="en-US" dirty="0" smtClean="0"/>
              <a:t> </a:t>
            </a:r>
            <a:r>
              <a:rPr lang="en-US" altLang="zh-CN" dirty="0" smtClean="0"/>
              <a:t>aversive</a:t>
            </a:r>
            <a:r>
              <a:rPr lang="zh-CN" altLang="en-US" dirty="0" smtClean="0"/>
              <a:t> </a:t>
            </a:r>
            <a:r>
              <a:rPr lang="en-US" altLang="zh-CN" dirty="0" smtClean="0"/>
              <a:t>events</a:t>
            </a:r>
          </a:p>
          <a:p>
            <a:r>
              <a:rPr lang="en-US" altLang="zh-CN" dirty="0" smtClean="0"/>
              <a:t>Positive</a:t>
            </a:r>
            <a:r>
              <a:rPr lang="zh-CN" altLang="en-US" dirty="0" smtClean="0"/>
              <a:t> </a:t>
            </a:r>
            <a:r>
              <a:rPr lang="en-US" altLang="zh-CN" dirty="0" err="1" smtClean="0"/>
              <a:t>att</a:t>
            </a:r>
            <a:r>
              <a:rPr lang="zh-CN" altLang="en-US" dirty="0" smtClean="0"/>
              <a:t> </a:t>
            </a:r>
            <a:r>
              <a:rPr lang="en-US" altLang="zh-CN" dirty="0" smtClean="0"/>
              <a:t>towards</a:t>
            </a:r>
            <a:r>
              <a:rPr lang="zh-CN" altLang="en-US" dirty="0" smtClean="0"/>
              <a:t> </a:t>
            </a:r>
            <a:r>
              <a:rPr lang="en-US" altLang="zh-CN" dirty="0" smtClean="0"/>
              <a:t>success</a:t>
            </a:r>
            <a:endParaRPr lang="en-CA" dirty="0"/>
          </a:p>
        </p:txBody>
      </p:sp>
      <p:sp>
        <p:nvSpPr>
          <p:cNvPr id="8" name="Content Placeholder 7"/>
          <p:cNvSpPr>
            <a:spLocks noGrp="1"/>
          </p:cNvSpPr>
          <p:nvPr>
            <p:ph sz="half" idx="2"/>
          </p:nvPr>
        </p:nvSpPr>
        <p:spPr/>
        <p:txBody>
          <a:bodyPr/>
          <a:lstStyle/>
          <a:p>
            <a:endParaRPr lang="en-CA" dirty="0"/>
          </a:p>
        </p:txBody>
      </p:sp>
    </p:spTree>
    <p:extLst>
      <p:ext uri="{BB962C8B-B14F-4D97-AF65-F5344CB8AC3E}">
        <p14:creationId xmlns:p14="http://schemas.microsoft.com/office/powerpoint/2010/main" val="3978103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Value-expressive function</a:t>
            </a:r>
            <a:endParaRPr lang="en-CA" dirty="0"/>
          </a:p>
        </p:txBody>
      </p:sp>
      <p:sp>
        <p:nvSpPr>
          <p:cNvPr id="3" name="Content Placeholder 2"/>
          <p:cNvSpPr>
            <a:spLocks noGrp="1"/>
          </p:cNvSpPr>
          <p:nvPr>
            <p:ph sz="half" idx="1"/>
          </p:nvPr>
        </p:nvSpPr>
        <p:spPr/>
        <p:txBody>
          <a:bodyPr/>
          <a:lstStyle/>
          <a:p>
            <a:r>
              <a:rPr lang="en-US" dirty="0" smtClean="0"/>
              <a:t>O</a:t>
            </a:r>
            <a:r>
              <a:rPr lang="en-CA" dirty="0" err="1" smtClean="0"/>
              <a:t>ur</a:t>
            </a:r>
            <a:r>
              <a:rPr lang="en-CA" dirty="0" smtClean="0"/>
              <a:t> </a:t>
            </a:r>
            <a:r>
              <a:rPr lang="en-CA" dirty="0" err="1" smtClean="0"/>
              <a:t>att</a:t>
            </a:r>
            <a:r>
              <a:rPr lang="en-CA" dirty="0" smtClean="0"/>
              <a:t> serve to help us express our values and </a:t>
            </a:r>
            <a:r>
              <a:rPr lang="en-CA" dirty="0" err="1" smtClean="0"/>
              <a:t>commu</a:t>
            </a:r>
            <a:r>
              <a:rPr lang="en-US" altLang="zh-CN" dirty="0" err="1" smtClean="0"/>
              <a:t>nic</a:t>
            </a:r>
            <a:r>
              <a:rPr lang="en-CA" dirty="0" smtClean="0"/>
              <a:t>ate them to others they are “part of who we are”</a:t>
            </a:r>
          </a:p>
          <a:p>
            <a:r>
              <a:rPr lang="en-US" dirty="0" smtClean="0"/>
              <a:t>E</a:t>
            </a:r>
            <a:r>
              <a:rPr lang="en-CA" dirty="0" smtClean="0"/>
              <a:t>x: </a:t>
            </a:r>
            <a:r>
              <a:rPr lang="en-CA" dirty="0" err="1" smtClean="0"/>
              <a:t>environmentalisit</a:t>
            </a:r>
            <a:r>
              <a:rPr lang="en-CA" dirty="0" smtClean="0"/>
              <a:t> groups</a:t>
            </a:r>
            <a:endParaRPr lang="en-CA" dirty="0"/>
          </a:p>
        </p:txBody>
      </p:sp>
      <p:sp>
        <p:nvSpPr>
          <p:cNvPr id="4" name="Content Placeholder 3"/>
          <p:cNvSpPr>
            <a:spLocks noGrp="1"/>
          </p:cNvSpPr>
          <p:nvPr>
            <p:ph sz="half" idx="2"/>
          </p:nvPr>
        </p:nvSpPr>
        <p:spPr/>
        <p:txBody>
          <a:bodyPr/>
          <a:lstStyle/>
          <a:p>
            <a:endParaRPr lang="en-CA" dirty="0" smtClean="0"/>
          </a:p>
          <a:p>
            <a:endParaRPr lang="en-CA" dirty="0"/>
          </a:p>
        </p:txBody>
      </p:sp>
    </p:spTree>
    <p:extLst>
      <p:ext uri="{BB962C8B-B14F-4D97-AF65-F5344CB8AC3E}">
        <p14:creationId xmlns:p14="http://schemas.microsoft.com/office/powerpoint/2010/main" val="76309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Social Adjustment function</a:t>
            </a:r>
            <a:endParaRPr lang="en-CA" dirty="0"/>
          </a:p>
        </p:txBody>
      </p:sp>
      <p:sp>
        <p:nvSpPr>
          <p:cNvPr id="3" name="Content Placeholder 2"/>
          <p:cNvSpPr>
            <a:spLocks noGrp="1"/>
          </p:cNvSpPr>
          <p:nvPr>
            <p:ph sz="half" idx="1"/>
          </p:nvPr>
        </p:nvSpPr>
        <p:spPr/>
        <p:txBody>
          <a:bodyPr>
            <a:normAutofit/>
          </a:bodyPr>
          <a:lstStyle/>
          <a:p>
            <a:r>
              <a:rPr lang="en-US" altLang="zh-CN" dirty="0" smtClean="0"/>
              <a:t>Our</a:t>
            </a:r>
            <a:r>
              <a:rPr lang="zh-CN" altLang="en-US" dirty="0" smtClean="0"/>
              <a:t> </a:t>
            </a:r>
            <a:r>
              <a:rPr lang="en-US" altLang="zh-CN" dirty="0" err="1" smtClean="0"/>
              <a:t>att</a:t>
            </a:r>
            <a:r>
              <a:rPr lang="zh-CN" altLang="en-US" dirty="0" smtClean="0"/>
              <a:t> </a:t>
            </a:r>
            <a:r>
              <a:rPr lang="en-US" altLang="zh-CN" dirty="0" smtClean="0"/>
              <a:t>can</a:t>
            </a:r>
            <a:r>
              <a:rPr lang="zh-CN" altLang="en-US" dirty="0" smtClean="0"/>
              <a:t> </a:t>
            </a:r>
            <a:r>
              <a:rPr lang="en-US" altLang="zh-CN" dirty="0" smtClean="0"/>
              <a:t>help</a:t>
            </a:r>
            <a:r>
              <a:rPr lang="zh-CN" altLang="en-US" dirty="0" smtClean="0"/>
              <a:t> </a:t>
            </a:r>
            <a:r>
              <a:rPr lang="en-US" altLang="zh-CN" dirty="0" smtClean="0"/>
              <a:t>us</a:t>
            </a:r>
            <a:r>
              <a:rPr lang="zh-CN" altLang="en-US" dirty="0" smtClean="0"/>
              <a:t> </a:t>
            </a:r>
            <a:r>
              <a:rPr lang="en-US" altLang="zh-CN" dirty="0" smtClean="0"/>
              <a:t>fit</a:t>
            </a:r>
            <a:r>
              <a:rPr lang="zh-CN" altLang="en-US" dirty="0" smtClean="0"/>
              <a:t> </a:t>
            </a:r>
            <a:r>
              <a:rPr lang="en-US" altLang="zh-CN" dirty="0" smtClean="0"/>
              <a:t>in</a:t>
            </a:r>
            <a:r>
              <a:rPr lang="zh-CN" altLang="en-US" dirty="0" smtClean="0"/>
              <a:t> </a:t>
            </a:r>
            <a:r>
              <a:rPr lang="en-US" altLang="zh-CN" dirty="0" smtClean="0"/>
              <a:t>with</a:t>
            </a:r>
            <a:r>
              <a:rPr lang="zh-CN" altLang="en-US" dirty="0" smtClean="0"/>
              <a:t> </a:t>
            </a:r>
            <a:r>
              <a:rPr lang="en-US" altLang="zh-CN" dirty="0" smtClean="0"/>
              <a:t>our</a:t>
            </a:r>
            <a:r>
              <a:rPr lang="zh-CN" altLang="en-US" dirty="0" smtClean="0"/>
              <a:t> </a:t>
            </a:r>
            <a:r>
              <a:rPr lang="en-US" altLang="zh-CN" dirty="0" smtClean="0"/>
              <a:t>social</a:t>
            </a:r>
            <a:r>
              <a:rPr lang="zh-CN" altLang="en-US" dirty="0" smtClean="0"/>
              <a:t> </a:t>
            </a:r>
            <a:r>
              <a:rPr lang="en-US" altLang="zh-CN" dirty="0" smtClean="0"/>
              <a:t>groups</a:t>
            </a:r>
            <a:r>
              <a:rPr lang="zh-CN" altLang="en-US" dirty="0" smtClean="0"/>
              <a:t>, </a:t>
            </a:r>
            <a:r>
              <a:rPr lang="en-US" altLang="zh-CN" dirty="0" smtClean="0"/>
              <a:t>we</a:t>
            </a:r>
            <a:r>
              <a:rPr lang="zh-CN" altLang="en-US" dirty="0" smtClean="0"/>
              <a:t> </a:t>
            </a:r>
            <a:r>
              <a:rPr lang="en-US" altLang="zh-CN" dirty="0" smtClean="0"/>
              <a:t>motivated</a:t>
            </a:r>
            <a:r>
              <a:rPr lang="zh-CN" altLang="en-US" dirty="0" smtClean="0"/>
              <a:t> </a:t>
            </a:r>
            <a:r>
              <a:rPr lang="en-US" altLang="zh-CN" dirty="0" smtClean="0"/>
              <a:t>to</a:t>
            </a:r>
            <a:r>
              <a:rPr lang="zh-CN" altLang="en-US" dirty="0" smtClean="0"/>
              <a:t> </a:t>
            </a:r>
            <a:r>
              <a:rPr lang="en-US" altLang="zh-CN" dirty="0" smtClean="0"/>
              <a:t>hold</a:t>
            </a:r>
            <a:r>
              <a:rPr lang="zh-CN" altLang="en-US" dirty="0" smtClean="0"/>
              <a:t> </a:t>
            </a:r>
            <a:r>
              <a:rPr lang="en-US" altLang="zh-CN" dirty="0" err="1" smtClean="0"/>
              <a:t>att</a:t>
            </a:r>
            <a:r>
              <a:rPr lang="zh-CN" altLang="en-US" dirty="0" smtClean="0"/>
              <a:t> </a:t>
            </a:r>
            <a:r>
              <a:rPr lang="en-US" altLang="zh-CN" dirty="0" smtClean="0"/>
              <a:t>that</a:t>
            </a:r>
            <a:r>
              <a:rPr lang="zh-CN" altLang="en-US" dirty="0" smtClean="0"/>
              <a:t> </a:t>
            </a:r>
            <a:r>
              <a:rPr lang="en-US" altLang="zh-CN" dirty="0" smtClean="0"/>
              <a:t>will</a:t>
            </a:r>
            <a:r>
              <a:rPr lang="zh-CN" altLang="en-US" dirty="0" smtClean="0"/>
              <a:t> </a:t>
            </a:r>
            <a:r>
              <a:rPr lang="zh-CN" altLang="zh-CN" dirty="0" smtClean="0"/>
              <a:t>b</a:t>
            </a:r>
            <a:r>
              <a:rPr lang="en-US" altLang="zh-CN" dirty="0" smtClean="0"/>
              <a:t>e</a:t>
            </a:r>
            <a:r>
              <a:rPr lang="zh-CN" altLang="en-US" dirty="0" smtClean="0"/>
              <a:t> </a:t>
            </a:r>
            <a:r>
              <a:rPr lang="en-US" altLang="zh-CN" dirty="0" smtClean="0"/>
              <a:t>approved</a:t>
            </a:r>
            <a:r>
              <a:rPr lang="zh-CN" altLang="en-US" dirty="0" smtClean="0"/>
              <a:t> </a:t>
            </a:r>
            <a:r>
              <a:rPr lang="en-US" altLang="zh-CN" dirty="0" smtClean="0"/>
              <a:t>of</a:t>
            </a:r>
            <a:r>
              <a:rPr lang="zh-CN" altLang="en-US" dirty="0" smtClean="0"/>
              <a:t> </a:t>
            </a:r>
            <a:r>
              <a:rPr lang="en-US" altLang="zh-CN" dirty="0" smtClean="0"/>
              <a:t>by</a:t>
            </a:r>
            <a:r>
              <a:rPr lang="zh-CN" altLang="en-US" dirty="0" smtClean="0"/>
              <a:t> </a:t>
            </a:r>
            <a:r>
              <a:rPr lang="en-US" altLang="zh-CN" dirty="0" smtClean="0"/>
              <a:t>others.</a:t>
            </a:r>
          </a:p>
          <a:p>
            <a:r>
              <a:rPr lang="en-US" altLang="zh-CN" dirty="0" smtClean="0"/>
              <a:t>Ex.</a:t>
            </a:r>
            <a:r>
              <a:rPr lang="zh-CN" altLang="en-US" dirty="0" smtClean="0"/>
              <a:t> </a:t>
            </a:r>
            <a:r>
              <a:rPr lang="en-US" altLang="zh-CN" dirty="0" err="1" smtClean="0"/>
              <a:t>Att</a:t>
            </a:r>
            <a:r>
              <a:rPr lang="zh-CN" altLang="en-US" dirty="0" smtClean="0"/>
              <a:t> </a:t>
            </a:r>
            <a:r>
              <a:rPr lang="en-US" altLang="zh-CN" dirty="0" smtClean="0"/>
              <a:t>toward</a:t>
            </a:r>
            <a:r>
              <a:rPr lang="zh-CN" altLang="en-US" dirty="0" smtClean="0"/>
              <a:t> </a:t>
            </a:r>
            <a:r>
              <a:rPr lang="en-US" altLang="zh-CN" dirty="0" smtClean="0"/>
              <a:t>binge</a:t>
            </a:r>
            <a:r>
              <a:rPr lang="zh-CN" altLang="en-US" dirty="0" smtClean="0"/>
              <a:t> </a:t>
            </a:r>
            <a:r>
              <a:rPr lang="en-US" altLang="zh-CN" dirty="0" smtClean="0"/>
              <a:t>drinking</a:t>
            </a:r>
          </a:p>
          <a:p>
            <a:endParaRPr lang="en-CA" dirty="0"/>
          </a:p>
        </p:txBody>
      </p:sp>
      <p:sp>
        <p:nvSpPr>
          <p:cNvPr id="4" name="Content Placeholder 3"/>
          <p:cNvSpPr>
            <a:spLocks noGrp="1"/>
          </p:cNvSpPr>
          <p:nvPr>
            <p:ph sz="half" idx="2"/>
          </p:nvPr>
        </p:nvSpPr>
        <p:spPr>
          <a:xfrm>
            <a:off x="4355976" y="1645920"/>
            <a:ext cx="4464496" cy="4526280"/>
          </a:xfrm>
        </p:spPr>
        <p:txBody>
          <a:bodyPr>
            <a:normAutofit/>
          </a:bodyPr>
          <a:lstStyle/>
          <a:p>
            <a:r>
              <a:rPr lang="en-US" altLang="zh-CN" dirty="0"/>
              <a:t>But</a:t>
            </a:r>
            <a:r>
              <a:rPr lang="zh-CN" altLang="en-US" dirty="0"/>
              <a:t> </a:t>
            </a:r>
            <a:r>
              <a:rPr lang="en-US" altLang="zh-CN" dirty="0" err="1"/>
              <a:t>plurialistic</a:t>
            </a:r>
            <a:r>
              <a:rPr lang="zh-CN" altLang="en-US" dirty="0"/>
              <a:t> </a:t>
            </a:r>
            <a:r>
              <a:rPr lang="en-US" altLang="zh-CN" dirty="0" smtClean="0"/>
              <a:t>ignorance</a:t>
            </a:r>
            <a:r>
              <a:rPr lang="en-US" altLang="zh-CN" dirty="0" smtClean="0"/>
              <a:t>:</a:t>
            </a:r>
            <a:r>
              <a:rPr lang="en-US" altLang="zh-CN" dirty="0"/>
              <a:t> </a:t>
            </a:r>
            <a:r>
              <a:rPr lang="en-US" altLang="zh-CN" dirty="0" smtClean="0"/>
              <a:t>look at </a:t>
            </a:r>
            <a:r>
              <a:rPr lang="en-US" altLang="zh-CN" dirty="0" err="1" smtClean="0"/>
              <a:t>uni</a:t>
            </a:r>
            <a:r>
              <a:rPr lang="en-US" altLang="zh-CN" dirty="0" smtClean="0"/>
              <a:t> campus, many people had discomfort with binge drinking, but they thought other people enjoy it, but peers also had reservation. We falsely assume that other people has other attitude and it affects our behavior.</a:t>
            </a:r>
          </a:p>
        </p:txBody>
      </p:sp>
    </p:spTree>
    <p:extLst>
      <p:ext uri="{BB962C8B-B14F-4D97-AF65-F5344CB8AC3E}">
        <p14:creationId xmlns:p14="http://schemas.microsoft.com/office/powerpoint/2010/main" val="1735895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Ego-defensive function</a:t>
            </a:r>
            <a:endParaRPr lang="en-CA" dirty="0"/>
          </a:p>
        </p:txBody>
      </p:sp>
      <p:sp>
        <p:nvSpPr>
          <p:cNvPr id="3" name="Content Placeholder 2"/>
          <p:cNvSpPr>
            <a:spLocks noGrp="1"/>
          </p:cNvSpPr>
          <p:nvPr>
            <p:ph sz="half" idx="1"/>
          </p:nvPr>
        </p:nvSpPr>
        <p:spPr>
          <a:xfrm>
            <a:off x="457200" y="1600200"/>
            <a:ext cx="8075240" cy="4525963"/>
          </a:xfrm>
        </p:spPr>
        <p:txBody>
          <a:bodyPr>
            <a:normAutofit/>
          </a:bodyPr>
          <a:lstStyle/>
          <a:p>
            <a:r>
              <a:rPr lang="en-US" dirty="0" smtClean="0"/>
              <a:t>O</a:t>
            </a:r>
            <a:r>
              <a:rPr lang="en-CA" dirty="0" err="1" smtClean="0"/>
              <a:t>ur</a:t>
            </a:r>
            <a:r>
              <a:rPr lang="en-CA" dirty="0" smtClean="0"/>
              <a:t> </a:t>
            </a:r>
            <a:r>
              <a:rPr lang="en-CA" dirty="0" err="1" smtClean="0"/>
              <a:t>att</a:t>
            </a:r>
            <a:r>
              <a:rPr lang="en-CA" dirty="0" smtClean="0"/>
              <a:t> can serve to protect our self-esteem or justify actions that make us feel guilty</a:t>
            </a:r>
          </a:p>
          <a:p>
            <a:r>
              <a:rPr lang="en-US" dirty="0" smtClean="0"/>
              <a:t>E</a:t>
            </a:r>
            <a:r>
              <a:rPr lang="en-CA" dirty="0" smtClean="0"/>
              <a:t>x. </a:t>
            </a:r>
            <a:r>
              <a:rPr lang="en-US" dirty="0" smtClean="0"/>
              <a:t>T</a:t>
            </a:r>
            <a:r>
              <a:rPr lang="en-CA" dirty="0" smtClean="0"/>
              <a:t>error management theory shows that after thinking about death people hold more </a:t>
            </a:r>
            <a:r>
              <a:rPr lang="en-CA" dirty="0" err="1" smtClean="0"/>
              <a:t>negat</a:t>
            </a:r>
            <a:r>
              <a:rPr lang="en-US" altLang="zh-CN" dirty="0" err="1" smtClean="0"/>
              <a:t>i</a:t>
            </a:r>
            <a:r>
              <a:rPr lang="en-CA" dirty="0" err="1" smtClean="0"/>
              <a:t>ve</a:t>
            </a:r>
            <a:r>
              <a:rPr lang="en-CA" dirty="0" smtClean="0"/>
              <a:t> views toward an </a:t>
            </a:r>
            <a:r>
              <a:rPr lang="en-CA" dirty="0" err="1" smtClean="0"/>
              <a:t>outgroup</a:t>
            </a:r>
            <a:endParaRPr lang="en-CA" dirty="0" smtClean="0"/>
          </a:p>
          <a:p>
            <a:r>
              <a:rPr lang="en-US" dirty="0" smtClean="0"/>
              <a:t>T</a:t>
            </a:r>
            <a:r>
              <a:rPr lang="en-CA" dirty="0" err="1" smtClean="0"/>
              <a:t>hinking</a:t>
            </a:r>
            <a:r>
              <a:rPr lang="en-CA" dirty="0" smtClean="0"/>
              <a:t> of death</a:t>
            </a:r>
            <a:r>
              <a:rPr lang="zh-CN" altLang="en-US" dirty="0" smtClean="0"/>
              <a:t>             </a:t>
            </a:r>
            <a:r>
              <a:rPr lang="en-CA" dirty="0" smtClean="0"/>
              <a:t> need for self-esteem denigrate </a:t>
            </a:r>
            <a:r>
              <a:rPr lang="en-CA" dirty="0" err="1" smtClean="0"/>
              <a:t>outgroups</a:t>
            </a:r>
            <a:endParaRPr lang="en-CA" dirty="0"/>
          </a:p>
        </p:txBody>
      </p:sp>
      <p:sp>
        <p:nvSpPr>
          <p:cNvPr id="5" name="Right Arrow 4"/>
          <p:cNvSpPr/>
          <p:nvPr/>
        </p:nvSpPr>
        <p:spPr>
          <a:xfrm>
            <a:off x="3563888" y="4077072"/>
            <a:ext cx="864096" cy="28803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ight Arrow 5"/>
          <p:cNvSpPr/>
          <p:nvPr/>
        </p:nvSpPr>
        <p:spPr>
          <a:xfrm>
            <a:off x="7668344" y="4077072"/>
            <a:ext cx="792088" cy="28803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CA" dirty="0" smtClean="0"/>
              <a:t>How are our attitudes formed?</a:t>
            </a:r>
            <a:endParaRPr lang="en-CA" dirty="0"/>
          </a:p>
        </p:txBody>
      </p:sp>
      <p:sp>
        <p:nvSpPr>
          <p:cNvPr id="6" name="Content Placeholder 5"/>
          <p:cNvSpPr>
            <a:spLocks noGrp="1"/>
          </p:cNvSpPr>
          <p:nvPr>
            <p:ph idx="1"/>
          </p:nvPr>
        </p:nvSpPr>
        <p:spPr/>
        <p:txBody>
          <a:bodyPr>
            <a:normAutofit fontScale="77500" lnSpcReduction="20000"/>
          </a:bodyPr>
          <a:lstStyle/>
          <a:p>
            <a:r>
              <a:rPr lang="en-CA" dirty="0" smtClean="0"/>
              <a:t> Twin studies show some suggestion that there are genetic </a:t>
            </a:r>
            <a:r>
              <a:rPr lang="en-CA" dirty="0" smtClean="0"/>
              <a:t>links</a:t>
            </a:r>
            <a:endParaRPr lang="en-CA" dirty="0" smtClean="0"/>
          </a:p>
          <a:p>
            <a:endParaRPr lang="en-CA" dirty="0"/>
          </a:p>
          <a:p>
            <a:r>
              <a:rPr lang="en-CA" dirty="0" smtClean="0"/>
              <a:t> Modelling/</a:t>
            </a:r>
            <a:r>
              <a:rPr lang="en-CA" dirty="0" smtClean="0"/>
              <a:t>Socialization</a:t>
            </a:r>
            <a:r>
              <a:rPr lang="en-US" altLang="zh-CN" dirty="0" smtClean="0"/>
              <a:t>:</a:t>
            </a:r>
            <a:endParaRPr lang="en-CA" dirty="0"/>
          </a:p>
          <a:p>
            <a:r>
              <a:rPr lang="en-CA" dirty="0" smtClean="0"/>
              <a:t> Classical </a:t>
            </a:r>
            <a:r>
              <a:rPr lang="en-CA" dirty="0" smtClean="0"/>
              <a:t>Conditioning</a:t>
            </a:r>
            <a:r>
              <a:rPr lang="en-US" altLang="zh-CN" dirty="0" smtClean="0"/>
              <a:t>:</a:t>
            </a:r>
            <a:r>
              <a:rPr lang="zh-CN" altLang="en-US" dirty="0" smtClean="0"/>
              <a:t> </a:t>
            </a:r>
            <a:r>
              <a:rPr lang="en-US" altLang="zh-CN" dirty="0" smtClean="0"/>
              <a:t>using</a:t>
            </a:r>
            <a:r>
              <a:rPr lang="zh-CN" altLang="en-US" dirty="0" smtClean="0"/>
              <a:t> </a:t>
            </a:r>
            <a:r>
              <a:rPr lang="en-US" altLang="zh-CN" dirty="0"/>
              <a:t>celebrities</a:t>
            </a:r>
            <a:r>
              <a:rPr lang="zh-CN" altLang="en-US" dirty="0"/>
              <a:t> </a:t>
            </a:r>
            <a:r>
              <a:rPr lang="en-US" altLang="zh-CN" dirty="0"/>
              <a:t>o</a:t>
            </a:r>
            <a:r>
              <a:rPr lang="zh-CN" altLang="en-US" dirty="0"/>
              <a:t>n</a:t>
            </a:r>
            <a:r>
              <a:rPr lang="zh-CN" altLang="zh-CN" dirty="0"/>
              <a:t> </a:t>
            </a:r>
            <a:r>
              <a:rPr lang="en-US" altLang="zh-CN" dirty="0"/>
              <a:t>advertisements</a:t>
            </a:r>
            <a:r>
              <a:rPr lang="zh-CN" altLang="en-US" dirty="0"/>
              <a:t> </a:t>
            </a:r>
            <a:r>
              <a:rPr lang="en-US" altLang="zh-CN" dirty="0"/>
              <a:t>for</a:t>
            </a:r>
            <a:r>
              <a:rPr lang="zh-CN" altLang="en-US" dirty="0"/>
              <a:t> </a:t>
            </a:r>
            <a:r>
              <a:rPr lang="en-US" altLang="zh-CN" dirty="0"/>
              <a:t>products</a:t>
            </a:r>
            <a:r>
              <a:rPr lang="zh-CN" altLang="en-US" dirty="0"/>
              <a:t> </a:t>
            </a:r>
            <a:r>
              <a:rPr lang="en-US" altLang="zh-CN" dirty="0"/>
              <a:t>works</a:t>
            </a:r>
            <a:r>
              <a:rPr lang="zh-CN" altLang="en-US" dirty="0"/>
              <a:t> </a:t>
            </a:r>
            <a:r>
              <a:rPr lang="en-US" altLang="zh-CN" dirty="0"/>
              <a:t>in</a:t>
            </a:r>
            <a:r>
              <a:rPr lang="zh-CN" altLang="en-US" dirty="0"/>
              <a:t> </a:t>
            </a:r>
            <a:r>
              <a:rPr lang="en-US" altLang="zh-CN" dirty="0"/>
              <a:t>part</a:t>
            </a:r>
            <a:r>
              <a:rPr lang="zh-CN" altLang="en-US" dirty="0"/>
              <a:t> </a:t>
            </a:r>
            <a:r>
              <a:rPr lang="en-US" altLang="zh-CN" dirty="0" err="1"/>
              <a:t>beuz</a:t>
            </a:r>
            <a:r>
              <a:rPr lang="zh-CN" altLang="en-US" dirty="0"/>
              <a:t> </a:t>
            </a:r>
            <a:r>
              <a:rPr lang="en-US" altLang="zh-CN" dirty="0"/>
              <a:t>of</a:t>
            </a:r>
            <a:r>
              <a:rPr lang="zh-CN" altLang="en-US" dirty="0"/>
              <a:t> </a:t>
            </a:r>
            <a:r>
              <a:rPr lang="en-US" altLang="zh-CN" dirty="0"/>
              <a:t>classical</a:t>
            </a:r>
            <a:r>
              <a:rPr lang="zh-CN" altLang="en-US" dirty="0"/>
              <a:t> </a:t>
            </a:r>
            <a:r>
              <a:rPr lang="en-US" altLang="zh-CN" dirty="0"/>
              <a:t>conditioning</a:t>
            </a:r>
            <a:endParaRPr lang="en-CA" dirty="0"/>
          </a:p>
          <a:p>
            <a:endParaRPr lang="en-CA" dirty="0" smtClean="0"/>
          </a:p>
          <a:p>
            <a:endParaRPr lang="en-CA" dirty="0"/>
          </a:p>
          <a:p>
            <a:r>
              <a:rPr lang="en-CA" dirty="0"/>
              <a:t> </a:t>
            </a:r>
            <a:r>
              <a:rPr lang="en-CA" dirty="0" smtClean="0"/>
              <a:t>Operant </a:t>
            </a:r>
            <a:r>
              <a:rPr lang="en-CA" dirty="0" smtClean="0"/>
              <a:t>Conditioning</a:t>
            </a:r>
            <a:r>
              <a:rPr lang="en-US" altLang="zh-CN" dirty="0" smtClean="0"/>
              <a:t>:reinforce</a:t>
            </a:r>
            <a:r>
              <a:rPr lang="zh-CN" altLang="en-US" dirty="0" smtClean="0"/>
              <a:t> </a:t>
            </a:r>
            <a:r>
              <a:rPr lang="en-US" altLang="zh-CN" dirty="0" smtClean="0"/>
              <a:t>with</a:t>
            </a:r>
            <a:r>
              <a:rPr lang="zh-CN" altLang="en-US" dirty="0" smtClean="0"/>
              <a:t> </a:t>
            </a:r>
            <a:r>
              <a:rPr lang="en-US" altLang="zh-CN" dirty="0" smtClean="0"/>
              <a:t>punishment</a:t>
            </a:r>
            <a:r>
              <a:rPr lang="zh-CN" altLang="en-US" dirty="0" smtClean="0"/>
              <a:t> </a:t>
            </a:r>
            <a:endParaRPr lang="en-CA" dirty="0"/>
          </a:p>
          <a:p>
            <a:endParaRPr lang="en-CA" dirty="0" smtClean="0"/>
          </a:p>
          <a:p>
            <a:r>
              <a:rPr lang="en-CA" dirty="0" smtClean="0"/>
              <a:t> Mere </a:t>
            </a:r>
            <a:r>
              <a:rPr lang="en-CA" dirty="0" err="1" smtClean="0"/>
              <a:t>exposure:only</a:t>
            </a:r>
            <a:r>
              <a:rPr lang="en-CA" dirty="0" smtClean="0"/>
              <a:t> true if you have a initial </a:t>
            </a:r>
            <a:r>
              <a:rPr lang="en-CA" dirty="0" err="1" smtClean="0"/>
              <a:t>tencency</a:t>
            </a:r>
            <a:r>
              <a:rPr lang="en-CA" dirty="0" smtClean="0"/>
              <a:t> </a:t>
            </a:r>
            <a:r>
              <a:rPr lang="en-CA" dirty="0" smtClean="0"/>
              <a:t>is mutual , if negative it only makes it worse</a:t>
            </a:r>
            <a:endParaRPr lang="en-CA" dirty="0" smtClean="0"/>
          </a:p>
        </p:txBody>
      </p:sp>
    </p:spTree>
    <p:extLst>
      <p:ext uri="{BB962C8B-B14F-4D97-AF65-F5344CB8AC3E}">
        <p14:creationId xmlns:p14="http://schemas.microsoft.com/office/powerpoint/2010/main" val="3667345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Types of Attitude Measures</a:t>
            </a:r>
            <a:endParaRPr lang="en-CA" dirty="0"/>
          </a:p>
        </p:txBody>
      </p:sp>
      <p:sp>
        <p:nvSpPr>
          <p:cNvPr id="3" name="Content Placeholder 2"/>
          <p:cNvSpPr>
            <a:spLocks noGrp="1"/>
          </p:cNvSpPr>
          <p:nvPr>
            <p:ph idx="1"/>
          </p:nvPr>
        </p:nvSpPr>
        <p:spPr/>
        <p:txBody>
          <a:bodyPr>
            <a:normAutofit fontScale="62500" lnSpcReduction="20000"/>
          </a:bodyPr>
          <a:lstStyle/>
          <a:p>
            <a:r>
              <a:rPr lang="en-CA" dirty="0" smtClean="0"/>
              <a:t> Direct</a:t>
            </a:r>
          </a:p>
          <a:p>
            <a:pPr marL="0" indent="0">
              <a:buNone/>
            </a:pPr>
            <a:r>
              <a:rPr lang="en-CA" dirty="0" smtClean="0"/>
              <a:t> Semantic </a:t>
            </a:r>
            <a:r>
              <a:rPr lang="en-CA" dirty="0" err="1" smtClean="0"/>
              <a:t>Differential:rating</a:t>
            </a:r>
            <a:r>
              <a:rPr lang="en-CA" dirty="0" smtClean="0"/>
              <a:t> scale</a:t>
            </a:r>
            <a:endParaRPr lang="en-CA" dirty="0" smtClean="0"/>
          </a:p>
          <a:p>
            <a:pPr marL="0" indent="0">
              <a:buNone/>
            </a:pPr>
            <a:endParaRPr lang="en-CA" dirty="0" smtClean="0"/>
          </a:p>
          <a:p>
            <a:pPr marL="0" indent="0">
              <a:buNone/>
            </a:pPr>
            <a:r>
              <a:rPr lang="en-CA" dirty="0" smtClean="0"/>
              <a:t>Please rate your attitude toward capital punishment</a:t>
            </a:r>
            <a:endParaRPr lang="en-CA" dirty="0"/>
          </a:p>
          <a:p>
            <a:pPr marL="0" indent="0">
              <a:buNone/>
            </a:pPr>
            <a:endParaRPr lang="en-CA" dirty="0" smtClean="0"/>
          </a:p>
          <a:p>
            <a:pPr marL="0" indent="0">
              <a:buNone/>
            </a:pPr>
            <a:endParaRPr lang="en-CA" dirty="0" smtClean="0"/>
          </a:p>
          <a:p>
            <a:pPr marL="0" indent="0">
              <a:buNone/>
            </a:pPr>
            <a:endParaRPr lang="en-CA" dirty="0" smtClean="0"/>
          </a:p>
          <a:p>
            <a:endParaRPr lang="en-CA" dirty="0"/>
          </a:p>
          <a:p>
            <a:r>
              <a:rPr lang="en-CA" dirty="0" smtClean="0"/>
              <a:t> Indirect:  Why would researchers sometimes use indirect measures?</a:t>
            </a:r>
          </a:p>
          <a:p>
            <a:pPr lvl="1"/>
            <a:r>
              <a:rPr lang="en-CA" dirty="0" smtClean="0"/>
              <a:t>Error-Choice </a:t>
            </a:r>
            <a:r>
              <a:rPr lang="en-CA" dirty="0" smtClean="0"/>
              <a:t>Technique: har</a:t>
            </a:r>
            <a:r>
              <a:rPr lang="en-CA" dirty="0" smtClean="0"/>
              <a:t>d </a:t>
            </a:r>
            <a:endParaRPr lang="en-CA" dirty="0" smtClean="0"/>
          </a:p>
          <a:p>
            <a:pPr lvl="1"/>
            <a:r>
              <a:rPr lang="en-CA" dirty="0" smtClean="0"/>
              <a:t>Lost Letter </a:t>
            </a:r>
            <a:r>
              <a:rPr lang="en-CA" dirty="0" err="1" smtClean="0"/>
              <a:t>Technique:big</a:t>
            </a:r>
            <a:r>
              <a:rPr lang="en-CA" dirty="0" smtClean="0"/>
              <a:t> towns </a:t>
            </a:r>
            <a:r>
              <a:rPr lang="en-CA" dirty="0" err="1" smtClean="0"/>
              <a:t>vs.small</a:t>
            </a:r>
            <a:r>
              <a:rPr lang="en-CA" dirty="0" smtClean="0"/>
              <a:t> </a:t>
            </a:r>
            <a:r>
              <a:rPr lang="en-CA" dirty="0" err="1" smtClean="0"/>
              <a:t>townw</a:t>
            </a:r>
            <a:endParaRPr lang="en-CA" dirty="0" smtClean="0"/>
          </a:p>
          <a:p>
            <a:pPr marL="411480" lvl="1" indent="0">
              <a:buNone/>
            </a:pPr>
            <a:endParaRPr lang="en-CA" dirty="0"/>
          </a:p>
          <a:p>
            <a:r>
              <a:rPr lang="en-CA" dirty="0" smtClean="0"/>
              <a:t> </a:t>
            </a:r>
            <a:r>
              <a:rPr lang="en-CA" dirty="0" smtClean="0"/>
              <a:t>Physiological</a:t>
            </a:r>
          </a:p>
          <a:p>
            <a:pPr marL="0" indent="0">
              <a:buNone/>
            </a:pPr>
            <a:r>
              <a:rPr lang="en-US" dirty="0" smtClean="0"/>
              <a:t>F</a:t>
            </a:r>
            <a:r>
              <a:rPr lang="en-CA" dirty="0" err="1" smtClean="0"/>
              <a:t>acial</a:t>
            </a:r>
            <a:r>
              <a:rPr lang="en-CA" dirty="0" smtClean="0"/>
              <a:t> electrical </a:t>
            </a:r>
            <a:r>
              <a:rPr lang="en-CA" dirty="0" err="1" smtClean="0"/>
              <a:t>myagraph</a:t>
            </a:r>
            <a:r>
              <a:rPr lang="en-CA" dirty="0" smtClean="0"/>
              <a:t> </a:t>
            </a:r>
            <a:endParaRPr lang="en-CA" dirty="0" smtClean="0"/>
          </a:p>
        </p:txBody>
      </p:sp>
      <p:graphicFrame>
        <p:nvGraphicFramePr>
          <p:cNvPr id="4" name="Table 3"/>
          <p:cNvGraphicFramePr>
            <a:graphicFrameLocks noGrp="1"/>
          </p:cNvGraphicFramePr>
          <p:nvPr>
            <p:extLst>
              <p:ext uri="{D42A27DB-BD31-4B8C-83A1-F6EECF244321}">
                <p14:modId xmlns:p14="http://schemas.microsoft.com/office/powerpoint/2010/main" val="2143924681"/>
              </p:ext>
            </p:extLst>
          </p:nvPr>
        </p:nvGraphicFramePr>
        <p:xfrm>
          <a:off x="899593" y="2924944"/>
          <a:ext cx="6984775" cy="914400"/>
        </p:xfrm>
        <a:graphic>
          <a:graphicData uri="http://schemas.openxmlformats.org/drawingml/2006/table">
            <a:tbl>
              <a:tblPr firstRow="1" bandRow="1">
                <a:tableStyleId>{5C22544A-7EE6-4342-B048-85BDC9FD1C3A}</a:tableStyleId>
              </a:tblPr>
              <a:tblGrid>
                <a:gridCol w="997825"/>
                <a:gridCol w="997825"/>
                <a:gridCol w="997825"/>
                <a:gridCol w="997825"/>
                <a:gridCol w="997825"/>
                <a:gridCol w="997825"/>
                <a:gridCol w="997825"/>
              </a:tblGrid>
              <a:tr h="149736">
                <a:tc>
                  <a:txBody>
                    <a:bodyPr/>
                    <a:lstStyle/>
                    <a:p>
                      <a:pPr algn="ctr"/>
                      <a:r>
                        <a:rPr lang="en-CA" sz="1600" dirty="0" smtClean="0">
                          <a:solidFill>
                            <a:schemeClr val="bg1"/>
                          </a:solidFill>
                        </a:rPr>
                        <a:t>1</a:t>
                      </a:r>
                      <a:endParaRPr lang="en-CA" sz="1600" dirty="0">
                        <a:solidFill>
                          <a:schemeClr val="bg1"/>
                        </a:solidFill>
                      </a:endParaRPr>
                    </a:p>
                  </a:txBody>
                  <a:tcPr/>
                </a:tc>
                <a:tc>
                  <a:txBody>
                    <a:bodyPr/>
                    <a:lstStyle/>
                    <a:p>
                      <a:pPr algn="ctr"/>
                      <a:r>
                        <a:rPr lang="en-CA" sz="1600" dirty="0" smtClean="0">
                          <a:solidFill>
                            <a:schemeClr val="bg1"/>
                          </a:solidFill>
                        </a:rPr>
                        <a:t>2</a:t>
                      </a:r>
                      <a:endParaRPr lang="en-CA" sz="1600" dirty="0">
                        <a:solidFill>
                          <a:schemeClr val="bg1"/>
                        </a:solidFill>
                      </a:endParaRPr>
                    </a:p>
                  </a:txBody>
                  <a:tcPr/>
                </a:tc>
                <a:tc>
                  <a:txBody>
                    <a:bodyPr/>
                    <a:lstStyle/>
                    <a:p>
                      <a:pPr algn="ctr"/>
                      <a:r>
                        <a:rPr lang="en-CA" sz="1600" dirty="0" smtClean="0">
                          <a:solidFill>
                            <a:schemeClr val="bg1"/>
                          </a:solidFill>
                        </a:rPr>
                        <a:t>3</a:t>
                      </a:r>
                      <a:endParaRPr lang="en-CA" sz="1600" dirty="0">
                        <a:solidFill>
                          <a:schemeClr val="bg1"/>
                        </a:solidFill>
                      </a:endParaRPr>
                    </a:p>
                  </a:txBody>
                  <a:tcPr/>
                </a:tc>
                <a:tc>
                  <a:txBody>
                    <a:bodyPr/>
                    <a:lstStyle/>
                    <a:p>
                      <a:pPr algn="ctr"/>
                      <a:r>
                        <a:rPr lang="en-CA" sz="1600" dirty="0" smtClean="0">
                          <a:solidFill>
                            <a:schemeClr val="bg1"/>
                          </a:solidFill>
                        </a:rPr>
                        <a:t>4</a:t>
                      </a:r>
                      <a:endParaRPr lang="en-CA" sz="1600" dirty="0">
                        <a:solidFill>
                          <a:schemeClr val="bg1"/>
                        </a:solidFill>
                      </a:endParaRPr>
                    </a:p>
                  </a:txBody>
                  <a:tcPr/>
                </a:tc>
                <a:tc>
                  <a:txBody>
                    <a:bodyPr/>
                    <a:lstStyle/>
                    <a:p>
                      <a:pPr algn="ctr"/>
                      <a:r>
                        <a:rPr lang="en-CA" sz="1600" dirty="0" smtClean="0">
                          <a:solidFill>
                            <a:schemeClr val="bg1"/>
                          </a:solidFill>
                        </a:rPr>
                        <a:t>5</a:t>
                      </a:r>
                      <a:endParaRPr lang="en-CA" sz="1600" dirty="0">
                        <a:solidFill>
                          <a:schemeClr val="bg1"/>
                        </a:solidFill>
                      </a:endParaRPr>
                    </a:p>
                  </a:txBody>
                  <a:tcPr/>
                </a:tc>
                <a:tc>
                  <a:txBody>
                    <a:bodyPr/>
                    <a:lstStyle/>
                    <a:p>
                      <a:pPr algn="ctr"/>
                      <a:r>
                        <a:rPr lang="en-CA" sz="1600" dirty="0" smtClean="0">
                          <a:solidFill>
                            <a:schemeClr val="bg1"/>
                          </a:solidFill>
                        </a:rPr>
                        <a:t>6</a:t>
                      </a:r>
                      <a:endParaRPr lang="en-CA" sz="1600" dirty="0">
                        <a:solidFill>
                          <a:schemeClr val="bg1"/>
                        </a:solidFill>
                      </a:endParaRPr>
                    </a:p>
                  </a:txBody>
                  <a:tcPr/>
                </a:tc>
                <a:tc>
                  <a:txBody>
                    <a:bodyPr/>
                    <a:lstStyle/>
                    <a:p>
                      <a:pPr algn="ctr"/>
                      <a:r>
                        <a:rPr lang="en-CA" sz="1600" dirty="0" smtClean="0">
                          <a:solidFill>
                            <a:schemeClr val="bg1"/>
                          </a:solidFill>
                        </a:rPr>
                        <a:t>7</a:t>
                      </a:r>
                      <a:endParaRPr lang="en-CA" sz="1600" dirty="0">
                        <a:solidFill>
                          <a:schemeClr val="bg1"/>
                        </a:solidFill>
                      </a:endParaRPr>
                    </a:p>
                  </a:txBody>
                  <a:tcPr/>
                </a:tc>
              </a:tr>
              <a:tr h="0">
                <a:tc>
                  <a:txBody>
                    <a:bodyPr/>
                    <a:lstStyle/>
                    <a:p>
                      <a:pPr algn="ctr"/>
                      <a:r>
                        <a:rPr lang="en-CA" sz="1600" dirty="0" smtClean="0">
                          <a:solidFill>
                            <a:schemeClr val="bg1"/>
                          </a:solidFill>
                        </a:rPr>
                        <a:t>Very negative</a:t>
                      </a:r>
                      <a:endParaRPr lang="en-CA" sz="1600" dirty="0">
                        <a:solidFill>
                          <a:schemeClr val="bg1"/>
                        </a:solidFill>
                      </a:endParaRPr>
                    </a:p>
                  </a:txBody>
                  <a:tcPr/>
                </a:tc>
                <a:tc>
                  <a:txBody>
                    <a:bodyPr/>
                    <a:lstStyle/>
                    <a:p>
                      <a:pPr algn="ctr"/>
                      <a:endParaRPr lang="en-CA" sz="1600" dirty="0">
                        <a:solidFill>
                          <a:schemeClr val="bg1"/>
                        </a:solidFill>
                      </a:endParaRPr>
                    </a:p>
                  </a:txBody>
                  <a:tcPr/>
                </a:tc>
                <a:tc>
                  <a:txBody>
                    <a:bodyPr/>
                    <a:lstStyle/>
                    <a:p>
                      <a:pPr algn="ctr"/>
                      <a:endParaRPr lang="en-CA" sz="1600" dirty="0">
                        <a:solidFill>
                          <a:schemeClr val="bg1"/>
                        </a:solidFill>
                      </a:endParaRPr>
                    </a:p>
                  </a:txBody>
                  <a:tcPr/>
                </a:tc>
                <a:tc>
                  <a:txBody>
                    <a:bodyPr/>
                    <a:lstStyle/>
                    <a:p>
                      <a:pPr algn="ctr"/>
                      <a:endParaRPr lang="en-CA" sz="1600" dirty="0">
                        <a:solidFill>
                          <a:schemeClr val="bg1"/>
                        </a:solidFill>
                      </a:endParaRPr>
                    </a:p>
                  </a:txBody>
                  <a:tcPr/>
                </a:tc>
                <a:tc>
                  <a:txBody>
                    <a:bodyPr/>
                    <a:lstStyle/>
                    <a:p>
                      <a:pPr algn="ctr"/>
                      <a:endParaRPr lang="en-CA" sz="1600" dirty="0">
                        <a:solidFill>
                          <a:schemeClr val="bg1"/>
                        </a:solidFill>
                      </a:endParaRPr>
                    </a:p>
                  </a:txBody>
                  <a:tcPr/>
                </a:tc>
                <a:tc>
                  <a:txBody>
                    <a:bodyPr/>
                    <a:lstStyle/>
                    <a:p>
                      <a:pPr algn="ctr"/>
                      <a:endParaRPr lang="en-CA" sz="1600" dirty="0">
                        <a:solidFill>
                          <a:schemeClr val="bg1"/>
                        </a:solidFill>
                      </a:endParaRPr>
                    </a:p>
                  </a:txBody>
                  <a:tcPr/>
                </a:tc>
                <a:tc>
                  <a:txBody>
                    <a:bodyPr/>
                    <a:lstStyle/>
                    <a:p>
                      <a:pPr algn="ctr"/>
                      <a:r>
                        <a:rPr lang="en-CA" sz="1600" dirty="0" smtClean="0">
                          <a:solidFill>
                            <a:schemeClr val="bg1"/>
                          </a:solidFill>
                        </a:rPr>
                        <a:t>Very positive</a:t>
                      </a:r>
                      <a:endParaRPr lang="en-CA" sz="1600" dirty="0">
                        <a:solidFill>
                          <a:schemeClr val="bg1"/>
                        </a:solidFill>
                      </a:endParaRPr>
                    </a:p>
                  </a:txBody>
                  <a:tcPr/>
                </a:tc>
              </a:tr>
            </a:tbl>
          </a:graphicData>
        </a:graphic>
      </p:graphicFrame>
    </p:spTree>
    <p:extLst>
      <p:ext uri="{BB962C8B-B14F-4D97-AF65-F5344CB8AC3E}">
        <p14:creationId xmlns:p14="http://schemas.microsoft.com/office/powerpoint/2010/main" val="3056244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Tripartite Theory (ABC)</a:t>
            </a:r>
            <a:endParaRPr lang="en-CA" dirty="0"/>
          </a:p>
        </p:txBody>
      </p:sp>
      <p:sp>
        <p:nvSpPr>
          <p:cNvPr id="3" name="Content Placeholder 2"/>
          <p:cNvSpPr>
            <a:spLocks noGrp="1"/>
          </p:cNvSpPr>
          <p:nvPr>
            <p:ph idx="1"/>
          </p:nvPr>
        </p:nvSpPr>
        <p:spPr/>
        <p:txBody>
          <a:bodyPr/>
          <a:lstStyle/>
          <a:p>
            <a:r>
              <a:rPr lang="en-CA" dirty="0" smtClean="0"/>
              <a:t> </a:t>
            </a:r>
            <a:r>
              <a:rPr lang="en-CA" dirty="0" smtClean="0"/>
              <a:t>Affect “yummy” -</a:t>
            </a:r>
            <a:r>
              <a:rPr lang="en-CA" dirty="0" smtClean="0"/>
              <a:t>“raw fish?”</a:t>
            </a:r>
            <a:endParaRPr lang="en-CA" dirty="0"/>
          </a:p>
          <a:p>
            <a:r>
              <a:rPr lang="en-CA" dirty="0"/>
              <a:t> </a:t>
            </a:r>
            <a:r>
              <a:rPr lang="en-CA" dirty="0" smtClean="0"/>
              <a:t>Behaviour</a:t>
            </a:r>
          </a:p>
          <a:p>
            <a:endParaRPr lang="en-CA" dirty="0"/>
          </a:p>
          <a:p>
            <a:r>
              <a:rPr lang="en-CA" dirty="0"/>
              <a:t> </a:t>
            </a:r>
            <a:r>
              <a:rPr lang="en-CA" dirty="0" smtClean="0"/>
              <a:t>Cognition</a:t>
            </a:r>
            <a:endParaRPr lang="en-CA" dirty="0"/>
          </a:p>
        </p:txBody>
      </p:sp>
    </p:spTree>
    <p:extLst>
      <p:ext uri="{BB962C8B-B14F-4D97-AF65-F5344CB8AC3E}">
        <p14:creationId xmlns:p14="http://schemas.microsoft.com/office/powerpoint/2010/main" val="3919881887"/>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The “Attitude-Behaviour Problem”</a:t>
            </a:r>
            <a:endParaRPr lang="en-CA" dirty="0"/>
          </a:p>
        </p:txBody>
      </p:sp>
      <p:sp>
        <p:nvSpPr>
          <p:cNvPr id="3" name="Content Placeholder 2"/>
          <p:cNvSpPr>
            <a:spLocks noGrp="1"/>
          </p:cNvSpPr>
          <p:nvPr>
            <p:ph idx="1"/>
          </p:nvPr>
        </p:nvSpPr>
        <p:spPr/>
        <p:txBody>
          <a:bodyPr>
            <a:normAutofit lnSpcReduction="10000"/>
          </a:bodyPr>
          <a:lstStyle/>
          <a:p>
            <a:r>
              <a:rPr lang="en-CA" dirty="0" smtClean="0"/>
              <a:t> Early studies: </a:t>
            </a:r>
            <a:r>
              <a:rPr lang="en-CA" dirty="0" err="1" smtClean="0"/>
              <a:t>LaPiere</a:t>
            </a:r>
            <a:r>
              <a:rPr lang="en-CA" dirty="0" smtClean="0"/>
              <a:t> (1934), Corey (1937)</a:t>
            </a:r>
          </a:p>
          <a:p>
            <a:endParaRPr lang="en-CA" dirty="0"/>
          </a:p>
          <a:p>
            <a:r>
              <a:rPr lang="en-CA" dirty="0" smtClean="0"/>
              <a:t> Wicker (1969, 1971)</a:t>
            </a:r>
          </a:p>
          <a:p>
            <a:pPr lvl="1"/>
            <a:r>
              <a:rPr lang="en-CA" dirty="0" smtClean="0"/>
              <a:t>Examined 42 studies dealing with the Attitude-Behaviour Relationship</a:t>
            </a:r>
          </a:p>
          <a:p>
            <a:pPr lvl="1"/>
            <a:r>
              <a:rPr lang="en-CA" dirty="0" smtClean="0"/>
              <a:t>The average correlation was about .15  (explained less than 3% of the variance in behaviour)</a:t>
            </a:r>
          </a:p>
          <a:p>
            <a:pPr lvl="1"/>
            <a:r>
              <a:rPr lang="en-CA" dirty="0" smtClean="0"/>
              <a:t>Recommendation:  “It may be desirable to abandon the attitude concept”</a:t>
            </a:r>
          </a:p>
          <a:p>
            <a:pPr lvl="1"/>
            <a:endParaRPr lang="en-CA" dirty="0"/>
          </a:p>
        </p:txBody>
      </p:sp>
    </p:spTree>
    <p:extLst>
      <p:ext uri="{BB962C8B-B14F-4D97-AF65-F5344CB8AC3E}">
        <p14:creationId xmlns:p14="http://schemas.microsoft.com/office/powerpoint/2010/main" val="2084589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When do attitudes predict behaviour?</a:t>
            </a:r>
            <a:endParaRPr lang="en-CA" dirty="0"/>
          </a:p>
        </p:txBody>
      </p:sp>
      <p:sp>
        <p:nvSpPr>
          <p:cNvPr id="3" name="Content Placeholder 2"/>
          <p:cNvSpPr>
            <a:spLocks noGrp="1"/>
          </p:cNvSpPr>
          <p:nvPr>
            <p:ph idx="1"/>
          </p:nvPr>
        </p:nvSpPr>
        <p:spPr/>
        <p:txBody>
          <a:bodyPr/>
          <a:lstStyle/>
          <a:p>
            <a:r>
              <a:rPr lang="en-CA" dirty="0" smtClean="0"/>
              <a:t> Specificity Matching</a:t>
            </a:r>
          </a:p>
          <a:p>
            <a:pPr lvl="1"/>
            <a:r>
              <a:rPr lang="en-CA" dirty="0" smtClean="0"/>
              <a:t>Action</a:t>
            </a:r>
          </a:p>
          <a:p>
            <a:pPr lvl="1"/>
            <a:r>
              <a:rPr lang="en-CA" dirty="0" smtClean="0"/>
              <a:t>Target</a:t>
            </a:r>
          </a:p>
          <a:p>
            <a:pPr lvl="1"/>
            <a:r>
              <a:rPr lang="en-CA" dirty="0" err="1" smtClean="0"/>
              <a:t>Context:situation</a:t>
            </a:r>
            <a:endParaRPr lang="en-CA" dirty="0" smtClean="0"/>
          </a:p>
          <a:p>
            <a:pPr lvl="1"/>
            <a:r>
              <a:rPr lang="en-CA" dirty="0" smtClean="0"/>
              <a:t>Time: what time it happens</a:t>
            </a:r>
            <a:endParaRPr lang="en-CA" dirty="0"/>
          </a:p>
        </p:txBody>
      </p:sp>
    </p:spTree>
    <p:extLst>
      <p:ext uri="{BB962C8B-B14F-4D97-AF65-F5344CB8AC3E}">
        <p14:creationId xmlns:p14="http://schemas.microsoft.com/office/powerpoint/2010/main" val="3462313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Davidson and </a:t>
            </a:r>
            <a:r>
              <a:rPr lang="en-CA" dirty="0" err="1" smtClean="0"/>
              <a:t>Jaccard</a:t>
            </a:r>
            <a:r>
              <a:rPr lang="en-CA" dirty="0" smtClean="0"/>
              <a:t>, 1979</a:t>
            </a:r>
            <a:endParaRPr lang="en-CA" dirty="0"/>
          </a:p>
        </p:txBody>
      </p:sp>
      <p:sp>
        <p:nvSpPr>
          <p:cNvPr id="3" name="Content Placeholder 2"/>
          <p:cNvSpPr>
            <a:spLocks noGrp="1"/>
          </p:cNvSpPr>
          <p:nvPr>
            <p:ph idx="1"/>
          </p:nvPr>
        </p:nvSpPr>
        <p:spPr/>
        <p:txBody>
          <a:bodyPr/>
          <a:lstStyle/>
          <a:p>
            <a:r>
              <a:rPr lang="en-CA" dirty="0" smtClean="0"/>
              <a:t> Asked 244 women about their attitudes toward birth control pills, using different levels of specificity</a:t>
            </a:r>
          </a:p>
          <a:p>
            <a:endParaRPr lang="en-CA" dirty="0"/>
          </a:p>
          <a:p>
            <a:endParaRPr lang="en-CA" dirty="0"/>
          </a:p>
        </p:txBody>
      </p:sp>
      <p:graphicFrame>
        <p:nvGraphicFramePr>
          <p:cNvPr id="4" name="Table 3"/>
          <p:cNvGraphicFramePr>
            <a:graphicFrameLocks noGrp="1"/>
          </p:cNvGraphicFramePr>
          <p:nvPr>
            <p:extLst>
              <p:ext uri="{D42A27DB-BD31-4B8C-83A1-F6EECF244321}">
                <p14:modId xmlns:p14="http://schemas.microsoft.com/office/powerpoint/2010/main" val="1598419528"/>
              </p:ext>
            </p:extLst>
          </p:nvPr>
        </p:nvGraphicFramePr>
        <p:xfrm>
          <a:off x="1115616" y="3284984"/>
          <a:ext cx="6696744" cy="3023441"/>
        </p:xfrm>
        <a:graphic>
          <a:graphicData uri="http://schemas.openxmlformats.org/drawingml/2006/table">
            <a:tbl>
              <a:tblPr firstRow="1" bandRow="1">
                <a:tableStyleId>{5C22544A-7EE6-4342-B048-85BDC9FD1C3A}</a:tableStyleId>
              </a:tblPr>
              <a:tblGrid>
                <a:gridCol w="4680520"/>
                <a:gridCol w="2016224"/>
              </a:tblGrid>
              <a:tr h="489654">
                <a:tc>
                  <a:txBody>
                    <a:bodyPr/>
                    <a:lstStyle/>
                    <a:p>
                      <a:r>
                        <a:rPr lang="en-CA" dirty="0" smtClean="0">
                          <a:solidFill>
                            <a:schemeClr val="bg1"/>
                          </a:solidFill>
                        </a:rPr>
                        <a:t>Attitude</a:t>
                      </a:r>
                      <a:r>
                        <a:rPr lang="en-CA" baseline="0" dirty="0" smtClean="0">
                          <a:solidFill>
                            <a:schemeClr val="bg1"/>
                          </a:solidFill>
                        </a:rPr>
                        <a:t> Measure</a:t>
                      </a:r>
                      <a:endParaRPr lang="en-CA" dirty="0">
                        <a:solidFill>
                          <a:schemeClr val="bg1"/>
                        </a:solidFill>
                      </a:endParaRPr>
                    </a:p>
                  </a:txBody>
                  <a:tcPr/>
                </a:tc>
                <a:tc>
                  <a:txBody>
                    <a:bodyPr/>
                    <a:lstStyle/>
                    <a:p>
                      <a:r>
                        <a:rPr lang="en-CA" dirty="0" smtClean="0">
                          <a:solidFill>
                            <a:schemeClr val="bg1"/>
                          </a:solidFill>
                        </a:rPr>
                        <a:t>Correlation</a:t>
                      </a:r>
                      <a:r>
                        <a:rPr lang="en-CA" baseline="0" dirty="0" smtClean="0">
                          <a:solidFill>
                            <a:schemeClr val="bg1"/>
                          </a:solidFill>
                        </a:rPr>
                        <a:t> between attitude and behaviour</a:t>
                      </a:r>
                      <a:endParaRPr lang="en-CA" dirty="0">
                        <a:solidFill>
                          <a:schemeClr val="bg1"/>
                        </a:solidFill>
                      </a:endParaRPr>
                    </a:p>
                  </a:txBody>
                  <a:tcPr/>
                </a:tc>
              </a:tr>
              <a:tr h="489654">
                <a:tc>
                  <a:txBody>
                    <a:bodyPr/>
                    <a:lstStyle/>
                    <a:p>
                      <a:r>
                        <a:rPr lang="en-CA" dirty="0" smtClean="0">
                          <a:solidFill>
                            <a:schemeClr val="bg1"/>
                          </a:solidFill>
                        </a:rPr>
                        <a:t>Attitude</a:t>
                      </a:r>
                      <a:r>
                        <a:rPr lang="en-CA" baseline="0" dirty="0" smtClean="0">
                          <a:solidFill>
                            <a:schemeClr val="bg1"/>
                          </a:solidFill>
                        </a:rPr>
                        <a:t> toward birth control</a:t>
                      </a:r>
                      <a:endParaRPr lang="en-CA" dirty="0">
                        <a:solidFill>
                          <a:schemeClr val="bg1"/>
                        </a:solidFill>
                      </a:endParaRPr>
                    </a:p>
                  </a:txBody>
                  <a:tcPr/>
                </a:tc>
                <a:tc>
                  <a:txBody>
                    <a:bodyPr/>
                    <a:lstStyle/>
                    <a:p>
                      <a:endParaRPr lang="en-CA" dirty="0">
                        <a:solidFill>
                          <a:schemeClr val="bg1"/>
                        </a:solidFill>
                      </a:endParaRPr>
                    </a:p>
                  </a:txBody>
                  <a:tcPr/>
                </a:tc>
              </a:tr>
              <a:tr h="489654">
                <a:tc>
                  <a:txBody>
                    <a:bodyPr/>
                    <a:lstStyle/>
                    <a:p>
                      <a:r>
                        <a:rPr lang="en-CA" dirty="0" smtClean="0">
                          <a:solidFill>
                            <a:schemeClr val="bg1"/>
                          </a:solidFill>
                        </a:rPr>
                        <a:t>Attitude</a:t>
                      </a:r>
                      <a:r>
                        <a:rPr lang="en-CA" baseline="0" dirty="0" smtClean="0">
                          <a:solidFill>
                            <a:schemeClr val="bg1"/>
                          </a:solidFill>
                        </a:rPr>
                        <a:t> toward birth control pills</a:t>
                      </a:r>
                    </a:p>
                  </a:txBody>
                  <a:tcPr/>
                </a:tc>
                <a:tc>
                  <a:txBody>
                    <a:bodyPr/>
                    <a:lstStyle/>
                    <a:p>
                      <a:endParaRPr lang="en-CA" dirty="0">
                        <a:solidFill>
                          <a:schemeClr val="bg1"/>
                        </a:solidFill>
                      </a:endParaRPr>
                    </a:p>
                  </a:txBody>
                  <a:tcPr/>
                </a:tc>
              </a:tr>
              <a:tr h="489654">
                <a:tc>
                  <a:txBody>
                    <a:bodyPr/>
                    <a:lstStyle/>
                    <a:p>
                      <a:r>
                        <a:rPr lang="en-CA" dirty="0" smtClean="0">
                          <a:solidFill>
                            <a:schemeClr val="bg1"/>
                          </a:solidFill>
                        </a:rPr>
                        <a:t>Attitude toward using birth contro</a:t>
                      </a:r>
                      <a:r>
                        <a:rPr lang="en-CA" baseline="0" dirty="0" smtClean="0">
                          <a:solidFill>
                            <a:schemeClr val="bg1"/>
                          </a:solidFill>
                        </a:rPr>
                        <a:t>l pills</a:t>
                      </a:r>
                      <a:endParaRPr lang="en-CA" dirty="0">
                        <a:solidFill>
                          <a:schemeClr val="bg1"/>
                        </a:solidFill>
                      </a:endParaRPr>
                    </a:p>
                  </a:txBody>
                  <a:tcPr/>
                </a:tc>
                <a:tc>
                  <a:txBody>
                    <a:bodyPr/>
                    <a:lstStyle/>
                    <a:p>
                      <a:endParaRPr lang="en-CA">
                        <a:solidFill>
                          <a:schemeClr val="bg1"/>
                        </a:solidFill>
                      </a:endParaRPr>
                    </a:p>
                  </a:txBody>
                  <a:tcPr/>
                </a:tc>
              </a:tr>
              <a:tr h="489654">
                <a:tc>
                  <a:txBody>
                    <a:bodyPr/>
                    <a:lstStyle/>
                    <a:p>
                      <a:r>
                        <a:rPr lang="en-CA" dirty="0" smtClean="0">
                          <a:solidFill>
                            <a:schemeClr val="bg1"/>
                          </a:solidFill>
                        </a:rPr>
                        <a:t>Attitude toward</a:t>
                      </a:r>
                      <a:r>
                        <a:rPr lang="en-CA" baseline="0" dirty="0" smtClean="0">
                          <a:solidFill>
                            <a:schemeClr val="bg1"/>
                          </a:solidFill>
                        </a:rPr>
                        <a:t> using birth control pills during the next two years</a:t>
                      </a:r>
                      <a:endParaRPr lang="en-CA" dirty="0">
                        <a:solidFill>
                          <a:schemeClr val="bg1"/>
                        </a:solidFill>
                      </a:endParaRPr>
                    </a:p>
                  </a:txBody>
                  <a:tcPr/>
                </a:tc>
                <a:tc>
                  <a:txBody>
                    <a:bodyPr/>
                    <a:lstStyle/>
                    <a:p>
                      <a:endParaRPr lang="en-CA" dirty="0">
                        <a:solidFill>
                          <a:schemeClr val="bg1"/>
                        </a:solidFill>
                      </a:endParaRPr>
                    </a:p>
                  </a:txBody>
                  <a:tcPr/>
                </a:tc>
              </a:tr>
            </a:tbl>
          </a:graphicData>
        </a:graphic>
      </p:graphicFrame>
    </p:spTree>
    <p:extLst>
      <p:ext uri="{BB962C8B-B14F-4D97-AF65-F5344CB8AC3E}">
        <p14:creationId xmlns:p14="http://schemas.microsoft.com/office/powerpoint/2010/main" val="1150316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Ajzen</a:t>
            </a:r>
            <a:r>
              <a:rPr lang="en-CA" dirty="0" smtClean="0"/>
              <a:t> and </a:t>
            </a:r>
            <a:r>
              <a:rPr lang="en-CA" dirty="0" err="1" smtClean="0"/>
              <a:t>Fishbein</a:t>
            </a:r>
            <a:r>
              <a:rPr lang="en-CA" dirty="0" smtClean="0"/>
              <a:t>, 1977</a:t>
            </a:r>
            <a:endParaRPr lang="en-CA" dirty="0"/>
          </a:p>
        </p:txBody>
      </p:sp>
      <p:sp>
        <p:nvSpPr>
          <p:cNvPr id="3" name="Content Placeholder 2"/>
          <p:cNvSpPr>
            <a:spLocks noGrp="1"/>
          </p:cNvSpPr>
          <p:nvPr>
            <p:ph idx="1"/>
          </p:nvPr>
        </p:nvSpPr>
        <p:spPr>
          <a:xfrm>
            <a:off x="467544" y="1556792"/>
            <a:ext cx="8229600" cy="4525963"/>
          </a:xfrm>
        </p:spPr>
        <p:txBody>
          <a:bodyPr>
            <a:normAutofit fontScale="92500"/>
          </a:bodyPr>
          <a:lstStyle/>
          <a:p>
            <a:r>
              <a:rPr lang="en-CA" dirty="0" smtClean="0"/>
              <a:t> Reviewed studies assessing attitude-behaviour consistency, with correspondence as a moderator</a:t>
            </a:r>
          </a:p>
          <a:p>
            <a:endParaRPr lang="en-CA" dirty="0"/>
          </a:p>
          <a:p>
            <a:r>
              <a:rPr lang="en-CA" dirty="0" smtClean="0"/>
              <a:t> No correspondence</a:t>
            </a:r>
            <a:r>
              <a:rPr lang="en-CA" dirty="0" smtClean="0"/>
              <a:t>: no relationship between attitudes and behaviours</a:t>
            </a:r>
            <a:endParaRPr lang="en-CA" dirty="0" smtClean="0"/>
          </a:p>
          <a:p>
            <a:endParaRPr lang="en-CA" dirty="0" smtClean="0"/>
          </a:p>
          <a:p>
            <a:endParaRPr lang="en-CA" dirty="0"/>
          </a:p>
          <a:p>
            <a:r>
              <a:rPr lang="en-CA" dirty="0" smtClean="0"/>
              <a:t>Correspondence</a:t>
            </a:r>
            <a:r>
              <a:rPr lang="en-CA" dirty="0" smtClean="0"/>
              <a:t>: 26 studies, 20 si</a:t>
            </a:r>
            <a:r>
              <a:rPr lang="en-CA" dirty="0" smtClean="0"/>
              <a:t>g.</a:t>
            </a:r>
            <a:endParaRPr lang="en-CA" dirty="0" smtClean="0"/>
          </a:p>
          <a:p>
            <a:pPr marL="0" indent="0">
              <a:buNone/>
            </a:pPr>
            <a:endParaRPr lang="en-CA" dirty="0"/>
          </a:p>
        </p:txBody>
      </p:sp>
    </p:spTree>
    <p:extLst>
      <p:ext uri="{BB962C8B-B14F-4D97-AF65-F5344CB8AC3E}">
        <p14:creationId xmlns:p14="http://schemas.microsoft.com/office/powerpoint/2010/main" val="36738035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What are some of the reasons underlying the “A-B Problem”?</a:t>
            </a:r>
            <a:endParaRPr lang="en-CA" dirty="0"/>
          </a:p>
        </p:txBody>
      </p:sp>
      <p:sp>
        <p:nvSpPr>
          <p:cNvPr id="3" name="Content Placeholder 2"/>
          <p:cNvSpPr>
            <a:spLocks noGrp="1"/>
          </p:cNvSpPr>
          <p:nvPr>
            <p:ph idx="1"/>
          </p:nvPr>
        </p:nvSpPr>
        <p:spPr/>
        <p:txBody>
          <a:bodyPr>
            <a:normAutofit/>
          </a:bodyPr>
          <a:lstStyle/>
          <a:p>
            <a:r>
              <a:rPr lang="en-CA" dirty="0" smtClean="0"/>
              <a:t> Attitudes sometimes conflict with other powerful determinants of behaviour</a:t>
            </a:r>
          </a:p>
          <a:p>
            <a:endParaRPr lang="en-CA" dirty="0"/>
          </a:p>
          <a:p>
            <a:r>
              <a:rPr lang="en-CA" dirty="0"/>
              <a:t> </a:t>
            </a:r>
            <a:r>
              <a:rPr lang="en-CA" dirty="0" smtClean="0"/>
              <a:t>Attitudes are sometimes inconsistent</a:t>
            </a:r>
          </a:p>
          <a:p>
            <a:endParaRPr lang="en-CA" dirty="0"/>
          </a:p>
          <a:p>
            <a:r>
              <a:rPr lang="en-CA" dirty="0"/>
              <a:t> </a:t>
            </a:r>
            <a:r>
              <a:rPr lang="en-CA" dirty="0" smtClean="0"/>
              <a:t>Introspecting about our attitudes can sometimes interfere </a:t>
            </a:r>
          </a:p>
          <a:p>
            <a:endParaRPr lang="en-CA" dirty="0"/>
          </a:p>
          <a:p>
            <a:pPr marL="0" indent="0">
              <a:buNone/>
            </a:pPr>
            <a:endParaRPr lang="en-CA" dirty="0"/>
          </a:p>
        </p:txBody>
      </p:sp>
    </p:spTree>
    <p:extLst>
      <p:ext uri="{BB962C8B-B14F-4D97-AF65-F5344CB8AC3E}">
        <p14:creationId xmlns:p14="http://schemas.microsoft.com/office/powerpoint/2010/main" val="1382201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Theory of Reasoned Action</a:t>
            </a:r>
            <a:endParaRPr lang="en-CA" dirty="0"/>
          </a:p>
        </p:txBody>
      </p:sp>
      <p:grpSp>
        <p:nvGrpSpPr>
          <p:cNvPr id="7" name="Group 6"/>
          <p:cNvGrpSpPr/>
          <p:nvPr/>
        </p:nvGrpSpPr>
        <p:grpSpPr>
          <a:xfrm>
            <a:off x="1043608" y="2642041"/>
            <a:ext cx="7413868" cy="2964956"/>
            <a:chOff x="971602" y="2348882"/>
            <a:chExt cx="7413868" cy="2964956"/>
          </a:xfrm>
        </p:grpSpPr>
        <p:sp>
          <p:nvSpPr>
            <p:cNvPr id="8" name="Freeform 7"/>
            <p:cNvSpPr/>
            <p:nvPr/>
          </p:nvSpPr>
          <p:spPr>
            <a:xfrm>
              <a:off x="971602" y="2348882"/>
              <a:ext cx="1581224" cy="948734"/>
            </a:xfrm>
            <a:custGeom>
              <a:avLst/>
              <a:gdLst>
                <a:gd name="connsiteX0" fmla="*/ 0 w 1581224"/>
                <a:gd name="connsiteY0" fmla="*/ 94873 h 948734"/>
                <a:gd name="connsiteX1" fmla="*/ 94873 w 1581224"/>
                <a:gd name="connsiteY1" fmla="*/ 0 h 948734"/>
                <a:gd name="connsiteX2" fmla="*/ 1486351 w 1581224"/>
                <a:gd name="connsiteY2" fmla="*/ 0 h 948734"/>
                <a:gd name="connsiteX3" fmla="*/ 1581224 w 1581224"/>
                <a:gd name="connsiteY3" fmla="*/ 94873 h 948734"/>
                <a:gd name="connsiteX4" fmla="*/ 1581224 w 1581224"/>
                <a:gd name="connsiteY4" fmla="*/ 853861 h 948734"/>
                <a:gd name="connsiteX5" fmla="*/ 1486351 w 1581224"/>
                <a:gd name="connsiteY5" fmla="*/ 948734 h 948734"/>
                <a:gd name="connsiteX6" fmla="*/ 94873 w 1581224"/>
                <a:gd name="connsiteY6" fmla="*/ 948734 h 948734"/>
                <a:gd name="connsiteX7" fmla="*/ 0 w 1581224"/>
                <a:gd name="connsiteY7" fmla="*/ 853861 h 948734"/>
                <a:gd name="connsiteX8" fmla="*/ 0 w 1581224"/>
                <a:gd name="connsiteY8" fmla="*/ 94873 h 948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1224" h="948734">
                  <a:moveTo>
                    <a:pt x="0" y="94873"/>
                  </a:moveTo>
                  <a:cubicBezTo>
                    <a:pt x="0" y="42476"/>
                    <a:pt x="42476" y="0"/>
                    <a:pt x="94873" y="0"/>
                  </a:cubicBezTo>
                  <a:lnTo>
                    <a:pt x="1486351" y="0"/>
                  </a:lnTo>
                  <a:cubicBezTo>
                    <a:pt x="1538748" y="0"/>
                    <a:pt x="1581224" y="42476"/>
                    <a:pt x="1581224" y="94873"/>
                  </a:cubicBezTo>
                  <a:lnTo>
                    <a:pt x="1581224" y="853861"/>
                  </a:lnTo>
                  <a:cubicBezTo>
                    <a:pt x="1581224" y="906258"/>
                    <a:pt x="1538748" y="948734"/>
                    <a:pt x="1486351" y="948734"/>
                  </a:cubicBezTo>
                  <a:lnTo>
                    <a:pt x="94873" y="948734"/>
                  </a:lnTo>
                  <a:cubicBezTo>
                    <a:pt x="42476" y="948734"/>
                    <a:pt x="0" y="906258"/>
                    <a:pt x="0" y="853861"/>
                  </a:cubicBezTo>
                  <a:lnTo>
                    <a:pt x="0" y="94873"/>
                  </a:lnTo>
                  <a:close/>
                </a:path>
              </a:pathLst>
            </a:custGeom>
          </p:spPr>
          <p:style>
            <a:lnRef idx="2">
              <a:schemeClr val="accent1"/>
            </a:lnRef>
            <a:fillRef idx="1">
              <a:schemeClr val="lt1"/>
            </a:fillRef>
            <a:effectRef idx="0">
              <a:schemeClr val="accent1"/>
            </a:effectRef>
            <a:fontRef idx="minor">
              <a:schemeClr val="dk1"/>
            </a:fontRef>
          </p:style>
          <p:txBody>
            <a:bodyPr spcFirstLastPara="0" vert="horz" wrap="square" lIns="164947" tIns="164947" rIns="164947" bIns="164947" numCol="1" spcCol="1270" anchor="ctr" anchorCtr="0">
              <a:noAutofit/>
            </a:bodyPr>
            <a:lstStyle/>
            <a:p>
              <a:pPr lvl="0" algn="ctr" defTabSz="1600200">
                <a:lnSpc>
                  <a:spcPct val="90000"/>
                </a:lnSpc>
                <a:spcBef>
                  <a:spcPct val="0"/>
                </a:spcBef>
                <a:spcAft>
                  <a:spcPct val="35000"/>
                </a:spcAft>
              </a:pPr>
              <a:r>
                <a:rPr lang="en-CA" sz="2000" kern="1200" dirty="0" smtClean="0"/>
                <a:t>Attitude</a:t>
              </a:r>
              <a:endParaRPr lang="en-CA" sz="2000" kern="1200" dirty="0"/>
            </a:p>
          </p:txBody>
        </p:sp>
        <p:sp>
          <p:nvSpPr>
            <p:cNvPr id="9" name="Freeform 8"/>
            <p:cNvSpPr/>
            <p:nvPr/>
          </p:nvSpPr>
          <p:spPr>
            <a:xfrm rot="2400000">
              <a:off x="2825066" y="3011013"/>
              <a:ext cx="640930" cy="392143"/>
            </a:xfrm>
            <a:custGeom>
              <a:avLst/>
              <a:gdLst>
                <a:gd name="connsiteX0" fmla="*/ 0 w 566129"/>
                <a:gd name="connsiteY0" fmla="*/ 78429 h 392143"/>
                <a:gd name="connsiteX1" fmla="*/ 370058 w 566129"/>
                <a:gd name="connsiteY1" fmla="*/ 78429 h 392143"/>
                <a:gd name="connsiteX2" fmla="*/ 370058 w 566129"/>
                <a:gd name="connsiteY2" fmla="*/ 0 h 392143"/>
                <a:gd name="connsiteX3" fmla="*/ 566129 w 566129"/>
                <a:gd name="connsiteY3" fmla="*/ 196072 h 392143"/>
                <a:gd name="connsiteX4" fmla="*/ 370058 w 566129"/>
                <a:gd name="connsiteY4" fmla="*/ 392143 h 392143"/>
                <a:gd name="connsiteX5" fmla="*/ 370058 w 566129"/>
                <a:gd name="connsiteY5" fmla="*/ 313714 h 392143"/>
                <a:gd name="connsiteX6" fmla="*/ 0 w 566129"/>
                <a:gd name="connsiteY6" fmla="*/ 313714 h 392143"/>
                <a:gd name="connsiteX7" fmla="*/ 0 w 566129"/>
                <a:gd name="connsiteY7" fmla="*/ 78429 h 392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6129" h="392143">
                  <a:moveTo>
                    <a:pt x="0" y="78429"/>
                  </a:moveTo>
                  <a:lnTo>
                    <a:pt x="370058" y="78429"/>
                  </a:lnTo>
                  <a:lnTo>
                    <a:pt x="370058" y="0"/>
                  </a:lnTo>
                  <a:lnTo>
                    <a:pt x="566129" y="196072"/>
                  </a:lnTo>
                  <a:lnTo>
                    <a:pt x="370058" y="392143"/>
                  </a:lnTo>
                  <a:lnTo>
                    <a:pt x="370058" y="313714"/>
                  </a:lnTo>
                  <a:lnTo>
                    <a:pt x="0" y="313714"/>
                  </a:lnTo>
                  <a:lnTo>
                    <a:pt x="0" y="78429"/>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2" tIns="78428" rIns="117644" bIns="78429" numCol="1" spcCol="1270" anchor="ctr" anchorCtr="0">
              <a:noAutofit/>
            </a:bodyPr>
            <a:lstStyle/>
            <a:p>
              <a:pPr lvl="0" algn="ctr" defTabSz="755650">
                <a:lnSpc>
                  <a:spcPct val="90000"/>
                </a:lnSpc>
                <a:spcBef>
                  <a:spcPct val="0"/>
                </a:spcBef>
                <a:spcAft>
                  <a:spcPct val="35000"/>
                </a:spcAft>
              </a:pPr>
              <a:endParaRPr lang="en-CA" sz="1700" kern="1200"/>
            </a:p>
          </p:txBody>
        </p:sp>
        <p:sp>
          <p:nvSpPr>
            <p:cNvPr id="10" name="Freeform 9"/>
            <p:cNvSpPr/>
            <p:nvPr/>
          </p:nvSpPr>
          <p:spPr>
            <a:xfrm>
              <a:off x="1043608" y="4365104"/>
              <a:ext cx="1581224" cy="948734"/>
            </a:xfrm>
            <a:custGeom>
              <a:avLst/>
              <a:gdLst>
                <a:gd name="connsiteX0" fmla="*/ 0 w 1581224"/>
                <a:gd name="connsiteY0" fmla="*/ 94873 h 948734"/>
                <a:gd name="connsiteX1" fmla="*/ 94873 w 1581224"/>
                <a:gd name="connsiteY1" fmla="*/ 0 h 948734"/>
                <a:gd name="connsiteX2" fmla="*/ 1486351 w 1581224"/>
                <a:gd name="connsiteY2" fmla="*/ 0 h 948734"/>
                <a:gd name="connsiteX3" fmla="*/ 1581224 w 1581224"/>
                <a:gd name="connsiteY3" fmla="*/ 94873 h 948734"/>
                <a:gd name="connsiteX4" fmla="*/ 1581224 w 1581224"/>
                <a:gd name="connsiteY4" fmla="*/ 853861 h 948734"/>
                <a:gd name="connsiteX5" fmla="*/ 1486351 w 1581224"/>
                <a:gd name="connsiteY5" fmla="*/ 948734 h 948734"/>
                <a:gd name="connsiteX6" fmla="*/ 94873 w 1581224"/>
                <a:gd name="connsiteY6" fmla="*/ 948734 h 948734"/>
                <a:gd name="connsiteX7" fmla="*/ 0 w 1581224"/>
                <a:gd name="connsiteY7" fmla="*/ 853861 h 948734"/>
                <a:gd name="connsiteX8" fmla="*/ 0 w 1581224"/>
                <a:gd name="connsiteY8" fmla="*/ 94873 h 948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1224" h="948734">
                  <a:moveTo>
                    <a:pt x="0" y="94873"/>
                  </a:moveTo>
                  <a:cubicBezTo>
                    <a:pt x="0" y="42476"/>
                    <a:pt x="42476" y="0"/>
                    <a:pt x="94873" y="0"/>
                  </a:cubicBezTo>
                  <a:lnTo>
                    <a:pt x="1486351" y="0"/>
                  </a:lnTo>
                  <a:cubicBezTo>
                    <a:pt x="1538748" y="0"/>
                    <a:pt x="1581224" y="42476"/>
                    <a:pt x="1581224" y="94873"/>
                  </a:cubicBezTo>
                  <a:lnTo>
                    <a:pt x="1581224" y="853861"/>
                  </a:lnTo>
                  <a:cubicBezTo>
                    <a:pt x="1581224" y="906258"/>
                    <a:pt x="1538748" y="948734"/>
                    <a:pt x="1486351" y="948734"/>
                  </a:cubicBezTo>
                  <a:lnTo>
                    <a:pt x="94873" y="948734"/>
                  </a:lnTo>
                  <a:cubicBezTo>
                    <a:pt x="42476" y="948734"/>
                    <a:pt x="0" y="906258"/>
                    <a:pt x="0" y="853861"/>
                  </a:cubicBezTo>
                  <a:lnTo>
                    <a:pt x="0" y="94873"/>
                  </a:lnTo>
                  <a:close/>
                </a:path>
              </a:pathLst>
            </a:custGeom>
          </p:spPr>
          <p:style>
            <a:lnRef idx="2">
              <a:schemeClr val="accent1"/>
            </a:lnRef>
            <a:fillRef idx="1">
              <a:schemeClr val="lt1"/>
            </a:fillRef>
            <a:effectRef idx="0">
              <a:schemeClr val="accent1"/>
            </a:effectRef>
            <a:fontRef idx="minor">
              <a:schemeClr val="dk1"/>
            </a:fontRef>
          </p:style>
          <p:txBody>
            <a:bodyPr spcFirstLastPara="0" vert="horz" wrap="square" lIns="164947" tIns="164947" rIns="164947" bIns="164947" numCol="1" spcCol="1270" anchor="ctr" anchorCtr="0">
              <a:noAutofit/>
            </a:bodyPr>
            <a:lstStyle/>
            <a:p>
              <a:pPr algn="ctr" defTabSz="1600200">
                <a:lnSpc>
                  <a:spcPct val="90000"/>
                </a:lnSpc>
                <a:spcBef>
                  <a:spcPct val="0"/>
                </a:spcBef>
                <a:spcAft>
                  <a:spcPct val="35000"/>
                </a:spcAft>
              </a:pPr>
              <a:r>
                <a:rPr lang="en-CA" sz="2000" dirty="0">
                  <a:solidFill>
                    <a:schemeClr val="dk1"/>
                  </a:solidFill>
                </a:rPr>
                <a:t>Subjective Norms</a:t>
              </a:r>
            </a:p>
          </p:txBody>
        </p:sp>
        <p:sp>
          <p:nvSpPr>
            <p:cNvPr id="11" name="Freeform 10"/>
            <p:cNvSpPr/>
            <p:nvPr/>
          </p:nvSpPr>
          <p:spPr>
            <a:xfrm rot="20242804">
              <a:off x="2855271" y="4097018"/>
              <a:ext cx="580520" cy="392143"/>
            </a:xfrm>
            <a:custGeom>
              <a:avLst/>
              <a:gdLst>
                <a:gd name="connsiteX0" fmla="*/ 0 w 580520"/>
                <a:gd name="connsiteY0" fmla="*/ 78429 h 392143"/>
                <a:gd name="connsiteX1" fmla="*/ 384449 w 580520"/>
                <a:gd name="connsiteY1" fmla="*/ 78429 h 392143"/>
                <a:gd name="connsiteX2" fmla="*/ 384449 w 580520"/>
                <a:gd name="connsiteY2" fmla="*/ 0 h 392143"/>
                <a:gd name="connsiteX3" fmla="*/ 580520 w 580520"/>
                <a:gd name="connsiteY3" fmla="*/ 196072 h 392143"/>
                <a:gd name="connsiteX4" fmla="*/ 384449 w 580520"/>
                <a:gd name="connsiteY4" fmla="*/ 392143 h 392143"/>
                <a:gd name="connsiteX5" fmla="*/ 384449 w 580520"/>
                <a:gd name="connsiteY5" fmla="*/ 313714 h 392143"/>
                <a:gd name="connsiteX6" fmla="*/ 0 w 580520"/>
                <a:gd name="connsiteY6" fmla="*/ 313714 h 392143"/>
                <a:gd name="connsiteX7" fmla="*/ 0 w 580520"/>
                <a:gd name="connsiteY7" fmla="*/ 78429 h 392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0520" h="392143">
                  <a:moveTo>
                    <a:pt x="0" y="78429"/>
                  </a:moveTo>
                  <a:lnTo>
                    <a:pt x="384449" y="78429"/>
                  </a:lnTo>
                  <a:lnTo>
                    <a:pt x="384449" y="0"/>
                  </a:lnTo>
                  <a:lnTo>
                    <a:pt x="580520" y="196072"/>
                  </a:lnTo>
                  <a:lnTo>
                    <a:pt x="384449" y="392143"/>
                  </a:lnTo>
                  <a:lnTo>
                    <a:pt x="384449" y="313714"/>
                  </a:lnTo>
                  <a:lnTo>
                    <a:pt x="0" y="313714"/>
                  </a:lnTo>
                  <a:lnTo>
                    <a:pt x="0" y="78429"/>
                  </a:lnTo>
                  <a:close/>
                </a:path>
              </a:pathLst>
            </a:custGeom>
            <a:ln>
              <a:solidFill>
                <a:schemeClr val="accent1"/>
              </a:solidFill>
            </a:ln>
          </p:spPr>
          <p:style>
            <a:lnRef idx="0">
              <a:scrgbClr r="0" g="0" b="0"/>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78429" rIns="117643" bIns="78428" numCol="1" spcCol="1270" anchor="ctr" anchorCtr="0">
              <a:noAutofit/>
            </a:bodyPr>
            <a:lstStyle/>
            <a:p>
              <a:pPr lvl="0" algn="ctr" defTabSz="755650">
                <a:lnSpc>
                  <a:spcPct val="90000"/>
                </a:lnSpc>
                <a:spcBef>
                  <a:spcPct val="0"/>
                </a:spcBef>
                <a:spcAft>
                  <a:spcPct val="35000"/>
                </a:spcAft>
              </a:pPr>
              <a:endParaRPr lang="en-CA" sz="1700" kern="1200"/>
            </a:p>
          </p:txBody>
        </p:sp>
        <p:sp>
          <p:nvSpPr>
            <p:cNvPr id="12" name="Freeform 11"/>
            <p:cNvSpPr/>
            <p:nvPr/>
          </p:nvSpPr>
          <p:spPr>
            <a:xfrm>
              <a:off x="3635899" y="3284980"/>
              <a:ext cx="1581224" cy="948734"/>
            </a:xfrm>
            <a:custGeom>
              <a:avLst/>
              <a:gdLst>
                <a:gd name="connsiteX0" fmla="*/ 0 w 1581224"/>
                <a:gd name="connsiteY0" fmla="*/ 94873 h 948734"/>
                <a:gd name="connsiteX1" fmla="*/ 94873 w 1581224"/>
                <a:gd name="connsiteY1" fmla="*/ 0 h 948734"/>
                <a:gd name="connsiteX2" fmla="*/ 1486351 w 1581224"/>
                <a:gd name="connsiteY2" fmla="*/ 0 h 948734"/>
                <a:gd name="connsiteX3" fmla="*/ 1581224 w 1581224"/>
                <a:gd name="connsiteY3" fmla="*/ 94873 h 948734"/>
                <a:gd name="connsiteX4" fmla="*/ 1581224 w 1581224"/>
                <a:gd name="connsiteY4" fmla="*/ 853861 h 948734"/>
                <a:gd name="connsiteX5" fmla="*/ 1486351 w 1581224"/>
                <a:gd name="connsiteY5" fmla="*/ 948734 h 948734"/>
                <a:gd name="connsiteX6" fmla="*/ 94873 w 1581224"/>
                <a:gd name="connsiteY6" fmla="*/ 948734 h 948734"/>
                <a:gd name="connsiteX7" fmla="*/ 0 w 1581224"/>
                <a:gd name="connsiteY7" fmla="*/ 853861 h 948734"/>
                <a:gd name="connsiteX8" fmla="*/ 0 w 1581224"/>
                <a:gd name="connsiteY8" fmla="*/ 94873 h 948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1224" h="948734">
                  <a:moveTo>
                    <a:pt x="0" y="94873"/>
                  </a:moveTo>
                  <a:cubicBezTo>
                    <a:pt x="0" y="42476"/>
                    <a:pt x="42476" y="0"/>
                    <a:pt x="94873" y="0"/>
                  </a:cubicBezTo>
                  <a:lnTo>
                    <a:pt x="1486351" y="0"/>
                  </a:lnTo>
                  <a:cubicBezTo>
                    <a:pt x="1538748" y="0"/>
                    <a:pt x="1581224" y="42476"/>
                    <a:pt x="1581224" y="94873"/>
                  </a:cubicBezTo>
                  <a:lnTo>
                    <a:pt x="1581224" y="853861"/>
                  </a:lnTo>
                  <a:cubicBezTo>
                    <a:pt x="1581224" y="906258"/>
                    <a:pt x="1538748" y="948734"/>
                    <a:pt x="1486351" y="948734"/>
                  </a:cubicBezTo>
                  <a:lnTo>
                    <a:pt x="94873" y="948734"/>
                  </a:lnTo>
                  <a:cubicBezTo>
                    <a:pt x="42476" y="948734"/>
                    <a:pt x="0" y="906258"/>
                    <a:pt x="0" y="853861"/>
                  </a:cubicBezTo>
                  <a:lnTo>
                    <a:pt x="0" y="94873"/>
                  </a:lnTo>
                  <a:close/>
                </a:path>
              </a:pathLst>
            </a:custGeom>
          </p:spPr>
          <p:style>
            <a:lnRef idx="2">
              <a:schemeClr val="accent1"/>
            </a:lnRef>
            <a:fillRef idx="1">
              <a:schemeClr val="lt1"/>
            </a:fillRef>
            <a:effectRef idx="0">
              <a:schemeClr val="accent1"/>
            </a:effectRef>
            <a:fontRef idx="minor">
              <a:schemeClr val="dk1"/>
            </a:fontRef>
          </p:style>
          <p:txBody>
            <a:bodyPr spcFirstLastPara="0" vert="horz" wrap="square" lIns="164947" tIns="164947" rIns="164947" bIns="164947" numCol="1" spcCol="1270" anchor="ctr" anchorCtr="0">
              <a:noAutofit/>
            </a:bodyPr>
            <a:lstStyle/>
            <a:p>
              <a:pPr lvl="0" algn="ctr" defTabSz="1600200">
                <a:lnSpc>
                  <a:spcPct val="90000"/>
                </a:lnSpc>
                <a:spcBef>
                  <a:spcPct val="0"/>
                </a:spcBef>
                <a:spcAft>
                  <a:spcPct val="35000"/>
                </a:spcAft>
              </a:pPr>
              <a:r>
                <a:rPr lang="en-CA" sz="2000" dirty="0">
                  <a:solidFill>
                    <a:schemeClr val="dk1"/>
                  </a:solidFill>
                </a:rPr>
                <a:t>Intention</a:t>
              </a:r>
            </a:p>
          </p:txBody>
        </p:sp>
        <p:sp>
          <p:nvSpPr>
            <p:cNvPr id="13" name="Freeform 12"/>
            <p:cNvSpPr/>
            <p:nvPr/>
          </p:nvSpPr>
          <p:spPr>
            <a:xfrm>
              <a:off x="5613904" y="3563275"/>
              <a:ext cx="841174" cy="392143"/>
            </a:xfrm>
            <a:custGeom>
              <a:avLst/>
              <a:gdLst>
                <a:gd name="connsiteX0" fmla="*/ 0 w 841174"/>
                <a:gd name="connsiteY0" fmla="*/ 78429 h 392143"/>
                <a:gd name="connsiteX1" fmla="*/ 645103 w 841174"/>
                <a:gd name="connsiteY1" fmla="*/ 78429 h 392143"/>
                <a:gd name="connsiteX2" fmla="*/ 645103 w 841174"/>
                <a:gd name="connsiteY2" fmla="*/ 0 h 392143"/>
                <a:gd name="connsiteX3" fmla="*/ 841174 w 841174"/>
                <a:gd name="connsiteY3" fmla="*/ 196072 h 392143"/>
                <a:gd name="connsiteX4" fmla="*/ 645103 w 841174"/>
                <a:gd name="connsiteY4" fmla="*/ 392143 h 392143"/>
                <a:gd name="connsiteX5" fmla="*/ 645103 w 841174"/>
                <a:gd name="connsiteY5" fmla="*/ 313714 h 392143"/>
                <a:gd name="connsiteX6" fmla="*/ 0 w 841174"/>
                <a:gd name="connsiteY6" fmla="*/ 313714 h 392143"/>
                <a:gd name="connsiteX7" fmla="*/ 0 w 841174"/>
                <a:gd name="connsiteY7" fmla="*/ 78429 h 392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1174" h="392143">
                  <a:moveTo>
                    <a:pt x="0" y="78429"/>
                  </a:moveTo>
                  <a:lnTo>
                    <a:pt x="645103" y="78429"/>
                  </a:lnTo>
                  <a:lnTo>
                    <a:pt x="645103" y="0"/>
                  </a:lnTo>
                  <a:lnTo>
                    <a:pt x="841174" y="196072"/>
                  </a:lnTo>
                  <a:lnTo>
                    <a:pt x="645103" y="392143"/>
                  </a:lnTo>
                  <a:lnTo>
                    <a:pt x="645103" y="313714"/>
                  </a:lnTo>
                  <a:lnTo>
                    <a:pt x="0" y="313714"/>
                  </a:lnTo>
                  <a:lnTo>
                    <a:pt x="0" y="78429"/>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8429" rIns="117643" bIns="78429" numCol="1" spcCol="1270" anchor="ctr" anchorCtr="0">
              <a:noAutofit/>
            </a:bodyPr>
            <a:lstStyle/>
            <a:p>
              <a:pPr lvl="0" algn="ctr" defTabSz="755650">
                <a:lnSpc>
                  <a:spcPct val="90000"/>
                </a:lnSpc>
                <a:spcBef>
                  <a:spcPct val="0"/>
                </a:spcBef>
                <a:spcAft>
                  <a:spcPct val="35000"/>
                </a:spcAft>
              </a:pPr>
              <a:endParaRPr lang="en-CA" sz="1700" kern="1200"/>
            </a:p>
          </p:txBody>
        </p:sp>
        <p:sp>
          <p:nvSpPr>
            <p:cNvPr id="14" name="Freeform 13"/>
            <p:cNvSpPr/>
            <p:nvPr/>
          </p:nvSpPr>
          <p:spPr>
            <a:xfrm>
              <a:off x="6804246" y="3284980"/>
              <a:ext cx="1581224" cy="948734"/>
            </a:xfrm>
            <a:custGeom>
              <a:avLst/>
              <a:gdLst>
                <a:gd name="connsiteX0" fmla="*/ 0 w 1581224"/>
                <a:gd name="connsiteY0" fmla="*/ 94873 h 948734"/>
                <a:gd name="connsiteX1" fmla="*/ 94873 w 1581224"/>
                <a:gd name="connsiteY1" fmla="*/ 0 h 948734"/>
                <a:gd name="connsiteX2" fmla="*/ 1486351 w 1581224"/>
                <a:gd name="connsiteY2" fmla="*/ 0 h 948734"/>
                <a:gd name="connsiteX3" fmla="*/ 1581224 w 1581224"/>
                <a:gd name="connsiteY3" fmla="*/ 94873 h 948734"/>
                <a:gd name="connsiteX4" fmla="*/ 1581224 w 1581224"/>
                <a:gd name="connsiteY4" fmla="*/ 853861 h 948734"/>
                <a:gd name="connsiteX5" fmla="*/ 1486351 w 1581224"/>
                <a:gd name="connsiteY5" fmla="*/ 948734 h 948734"/>
                <a:gd name="connsiteX6" fmla="*/ 94873 w 1581224"/>
                <a:gd name="connsiteY6" fmla="*/ 948734 h 948734"/>
                <a:gd name="connsiteX7" fmla="*/ 0 w 1581224"/>
                <a:gd name="connsiteY7" fmla="*/ 853861 h 948734"/>
                <a:gd name="connsiteX8" fmla="*/ 0 w 1581224"/>
                <a:gd name="connsiteY8" fmla="*/ 94873 h 948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1224" h="948734">
                  <a:moveTo>
                    <a:pt x="0" y="94873"/>
                  </a:moveTo>
                  <a:cubicBezTo>
                    <a:pt x="0" y="42476"/>
                    <a:pt x="42476" y="0"/>
                    <a:pt x="94873" y="0"/>
                  </a:cubicBezTo>
                  <a:lnTo>
                    <a:pt x="1486351" y="0"/>
                  </a:lnTo>
                  <a:cubicBezTo>
                    <a:pt x="1538748" y="0"/>
                    <a:pt x="1581224" y="42476"/>
                    <a:pt x="1581224" y="94873"/>
                  </a:cubicBezTo>
                  <a:lnTo>
                    <a:pt x="1581224" y="853861"/>
                  </a:lnTo>
                  <a:cubicBezTo>
                    <a:pt x="1581224" y="906258"/>
                    <a:pt x="1538748" y="948734"/>
                    <a:pt x="1486351" y="948734"/>
                  </a:cubicBezTo>
                  <a:lnTo>
                    <a:pt x="94873" y="948734"/>
                  </a:lnTo>
                  <a:cubicBezTo>
                    <a:pt x="42476" y="948734"/>
                    <a:pt x="0" y="906258"/>
                    <a:pt x="0" y="853861"/>
                  </a:cubicBezTo>
                  <a:lnTo>
                    <a:pt x="0" y="94873"/>
                  </a:lnTo>
                  <a:close/>
                </a:path>
              </a:pathLst>
            </a:custGeom>
          </p:spPr>
          <p:style>
            <a:lnRef idx="2">
              <a:schemeClr val="accent1"/>
            </a:lnRef>
            <a:fillRef idx="1">
              <a:schemeClr val="lt1"/>
            </a:fillRef>
            <a:effectRef idx="0">
              <a:schemeClr val="accent1"/>
            </a:effectRef>
            <a:fontRef idx="minor">
              <a:schemeClr val="dk1"/>
            </a:fontRef>
          </p:style>
          <p:txBody>
            <a:bodyPr spcFirstLastPara="0" vert="horz" wrap="square" lIns="187807" tIns="187807" rIns="187807" bIns="187807" numCol="1" spcCol="1270" anchor="ctr" anchorCtr="0">
              <a:noAutofit/>
            </a:bodyPr>
            <a:lstStyle/>
            <a:p>
              <a:pPr lvl="0" algn="ctr" defTabSz="1866900">
                <a:lnSpc>
                  <a:spcPct val="90000"/>
                </a:lnSpc>
                <a:spcBef>
                  <a:spcPct val="0"/>
                </a:spcBef>
                <a:spcAft>
                  <a:spcPct val="35000"/>
                </a:spcAft>
              </a:pPr>
              <a:r>
                <a:rPr lang="en-CA" sz="2000" dirty="0"/>
                <a:t>Behaviour</a:t>
              </a:r>
            </a:p>
          </p:txBody>
        </p:sp>
      </p:grpSp>
    </p:spTree>
    <p:extLst>
      <p:ext uri="{BB962C8B-B14F-4D97-AF65-F5344CB8AC3E}">
        <p14:creationId xmlns:p14="http://schemas.microsoft.com/office/powerpoint/2010/main" val="38845698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Theory of Planned Behaviour</a:t>
            </a:r>
            <a:endParaRPr lang="en-CA" dirty="0"/>
          </a:p>
        </p:txBody>
      </p:sp>
      <p:grpSp>
        <p:nvGrpSpPr>
          <p:cNvPr id="7" name="Group 6"/>
          <p:cNvGrpSpPr/>
          <p:nvPr/>
        </p:nvGrpSpPr>
        <p:grpSpPr>
          <a:xfrm>
            <a:off x="971600" y="1988840"/>
            <a:ext cx="7493509" cy="3828714"/>
            <a:chOff x="899594" y="1695681"/>
            <a:chExt cx="7493509" cy="3828714"/>
          </a:xfrm>
        </p:grpSpPr>
        <p:sp>
          <p:nvSpPr>
            <p:cNvPr id="8" name="Freeform 7"/>
            <p:cNvSpPr/>
            <p:nvPr/>
          </p:nvSpPr>
          <p:spPr>
            <a:xfrm>
              <a:off x="899594" y="4575661"/>
              <a:ext cx="1715366" cy="948734"/>
            </a:xfrm>
            <a:custGeom>
              <a:avLst/>
              <a:gdLst>
                <a:gd name="connsiteX0" fmla="*/ 0 w 1581224"/>
                <a:gd name="connsiteY0" fmla="*/ 94873 h 948734"/>
                <a:gd name="connsiteX1" fmla="*/ 94873 w 1581224"/>
                <a:gd name="connsiteY1" fmla="*/ 0 h 948734"/>
                <a:gd name="connsiteX2" fmla="*/ 1486351 w 1581224"/>
                <a:gd name="connsiteY2" fmla="*/ 0 h 948734"/>
                <a:gd name="connsiteX3" fmla="*/ 1581224 w 1581224"/>
                <a:gd name="connsiteY3" fmla="*/ 94873 h 948734"/>
                <a:gd name="connsiteX4" fmla="*/ 1581224 w 1581224"/>
                <a:gd name="connsiteY4" fmla="*/ 853861 h 948734"/>
                <a:gd name="connsiteX5" fmla="*/ 1486351 w 1581224"/>
                <a:gd name="connsiteY5" fmla="*/ 948734 h 948734"/>
                <a:gd name="connsiteX6" fmla="*/ 94873 w 1581224"/>
                <a:gd name="connsiteY6" fmla="*/ 948734 h 948734"/>
                <a:gd name="connsiteX7" fmla="*/ 0 w 1581224"/>
                <a:gd name="connsiteY7" fmla="*/ 853861 h 948734"/>
                <a:gd name="connsiteX8" fmla="*/ 0 w 1581224"/>
                <a:gd name="connsiteY8" fmla="*/ 94873 h 948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1224" h="948734">
                  <a:moveTo>
                    <a:pt x="0" y="94873"/>
                  </a:moveTo>
                  <a:cubicBezTo>
                    <a:pt x="0" y="42476"/>
                    <a:pt x="42476" y="0"/>
                    <a:pt x="94873" y="0"/>
                  </a:cubicBezTo>
                  <a:lnTo>
                    <a:pt x="1486351" y="0"/>
                  </a:lnTo>
                  <a:cubicBezTo>
                    <a:pt x="1538748" y="0"/>
                    <a:pt x="1581224" y="42476"/>
                    <a:pt x="1581224" y="94873"/>
                  </a:cubicBezTo>
                  <a:lnTo>
                    <a:pt x="1581224" y="853861"/>
                  </a:lnTo>
                  <a:cubicBezTo>
                    <a:pt x="1581224" y="906258"/>
                    <a:pt x="1538748" y="948734"/>
                    <a:pt x="1486351" y="948734"/>
                  </a:cubicBezTo>
                  <a:lnTo>
                    <a:pt x="94873" y="948734"/>
                  </a:lnTo>
                  <a:cubicBezTo>
                    <a:pt x="42476" y="948734"/>
                    <a:pt x="0" y="906258"/>
                    <a:pt x="0" y="853861"/>
                  </a:cubicBezTo>
                  <a:lnTo>
                    <a:pt x="0" y="94873"/>
                  </a:lnTo>
                  <a:close/>
                </a:path>
              </a:pathLst>
            </a:custGeom>
          </p:spPr>
          <p:style>
            <a:lnRef idx="2">
              <a:schemeClr val="accent1"/>
            </a:lnRef>
            <a:fillRef idx="1">
              <a:schemeClr val="lt1"/>
            </a:fillRef>
            <a:effectRef idx="0">
              <a:schemeClr val="accent1"/>
            </a:effectRef>
            <a:fontRef idx="minor">
              <a:schemeClr val="dk1"/>
            </a:fontRef>
          </p:style>
          <p:txBody>
            <a:bodyPr spcFirstLastPara="0" vert="horz" wrap="square" lIns="164947" tIns="164947" rIns="164947" bIns="164947" numCol="1" spcCol="1270" anchor="ctr" anchorCtr="0">
              <a:noAutofit/>
            </a:bodyPr>
            <a:lstStyle/>
            <a:p>
              <a:pPr lvl="0" algn="ctr" defTabSz="1600200">
                <a:lnSpc>
                  <a:spcPct val="90000"/>
                </a:lnSpc>
                <a:spcBef>
                  <a:spcPct val="0"/>
                </a:spcBef>
                <a:spcAft>
                  <a:spcPct val="35000"/>
                </a:spcAft>
              </a:pPr>
              <a:r>
                <a:rPr lang="en-CA" sz="2000" kern="1200" dirty="0" smtClean="0"/>
                <a:t>Perceived Behavioural Control</a:t>
              </a:r>
              <a:endParaRPr lang="en-CA" sz="2000" kern="1200" dirty="0"/>
            </a:p>
          </p:txBody>
        </p:sp>
        <p:sp>
          <p:nvSpPr>
            <p:cNvPr id="9" name="Freeform 8"/>
            <p:cNvSpPr/>
            <p:nvPr/>
          </p:nvSpPr>
          <p:spPr>
            <a:xfrm rot="2400000">
              <a:off x="2882134" y="2270583"/>
              <a:ext cx="640930" cy="392143"/>
            </a:xfrm>
            <a:custGeom>
              <a:avLst/>
              <a:gdLst>
                <a:gd name="connsiteX0" fmla="*/ 0 w 566129"/>
                <a:gd name="connsiteY0" fmla="*/ 78429 h 392143"/>
                <a:gd name="connsiteX1" fmla="*/ 370058 w 566129"/>
                <a:gd name="connsiteY1" fmla="*/ 78429 h 392143"/>
                <a:gd name="connsiteX2" fmla="*/ 370058 w 566129"/>
                <a:gd name="connsiteY2" fmla="*/ 0 h 392143"/>
                <a:gd name="connsiteX3" fmla="*/ 566129 w 566129"/>
                <a:gd name="connsiteY3" fmla="*/ 196072 h 392143"/>
                <a:gd name="connsiteX4" fmla="*/ 370058 w 566129"/>
                <a:gd name="connsiteY4" fmla="*/ 392143 h 392143"/>
                <a:gd name="connsiteX5" fmla="*/ 370058 w 566129"/>
                <a:gd name="connsiteY5" fmla="*/ 313714 h 392143"/>
                <a:gd name="connsiteX6" fmla="*/ 0 w 566129"/>
                <a:gd name="connsiteY6" fmla="*/ 313714 h 392143"/>
                <a:gd name="connsiteX7" fmla="*/ 0 w 566129"/>
                <a:gd name="connsiteY7" fmla="*/ 78429 h 392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6129" h="392143">
                  <a:moveTo>
                    <a:pt x="0" y="78429"/>
                  </a:moveTo>
                  <a:lnTo>
                    <a:pt x="370058" y="78429"/>
                  </a:lnTo>
                  <a:lnTo>
                    <a:pt x="370058" y="0"/>
                  </a:lnTo>
                  <a:lnTo>
                    <a:pt x="566129" y="196072"/>
                  </a:lnTo>
                  <a:lnTo>
                    <a:pt x="370058" y="392143"/>
                  </a:lnTo>
                  <a:lnTo>
                    <a:pt x="370058" y="313714"/>
                  </a:lnTo>
                  <a:lnTo>
                    <a:pt x="0" y="313714"/>
                  </a:lnTo>
                  <a:lnTo>
                    <a:pt x="0" y="78429"/>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2" tIns="78428" rIns="117644" bIns="78429" numCol="1" spcCol="1270" anchor="ctr" anchorCtr="0">
              <a:noAutofit/>
            </a:bodyPr>
            <a:lstStyle/>
            <a:p>
              <a:pPr lvl="0" algn="ctr" defTabSz="755650">
                <a:lnSpc>
                  <a:spcPct val="90000"/>
                </a:lnSpc>
                <a:spcBef>
                  <a:spcPct val="0"/>
                </a:spcBef>
                <a:spcAft>
                  <a:spcPct val="35000"/>
                </a:spcAft>
              </a:pPr>
              <a:endParaRPr lang="en-CA" sz="1700" kern="1200"/>
            </a:p>
          </p:txBody>
        </p:sp>
        <p:sp>
          <p:nvSpPr>
            <p:cNvPr id="10" name="Freeform 9"/>
            <p:cNvSpPr/>
            <p:nvPr/>
          </p:nvSpPr>
          <p:spPr>
            <a:xfrm>
              <a:off x="899594" y="3136668"/>
              <a:ext cx="1734474" cy="948734"/>
            </a:xfrm>
            <a:custGeom>
              <a:avLst/>
              <a:gdLst>
                <a:gd name="connsiteX0" fmla="*/ 0 w 1581224"/>
                <a:gd name="connsiteY0" fmla="*/ 94873 h 948734"/>
                <a:gd name="connsiteX1" fmla="*/ 94873 w 1581224"/>
                <a:gd name="connsiteY1" fmla="*/ 0 h 948734"/>
                <a:gd name="connsiteX2" fmla="*/ 1486351 w 1581224"/>
                <a:gd name="connsiteY2" fmla="*/ 0 h 948734"/>
                <a:gd name="connsiteX3" fmla="*/ 1581224 w 1581224"/>
                <a:gd name="connsiteY3" fmla="*/ 94873 h 948734"/>
                <a:gd name="connsiteX4" fmla="*/ 1581224 w 1581224"/>
                <a:gd name="connsiteY4" fmla="*/ 853861 h 948734"/>
                <a:gd name="connsiteX5" fmla="*/ 1486351 w 1581224"/>
                <a:gd name="connsiteY5" fmla="*/ 948734 h 948734"/>
                <a:gd name="connsiteX6" fmla="*/ 94873 w 1581224"/>
                <a:gd name="connsiteY6" fmla="*/ 948734 h 948734"/>
                <a:gd name="connsiteX7" fmla="*/ 0 w 1581224"/>
                <a:gd name="connsiteY7" fmla="*/ 853861 h 948734"/>
                <a:gd name="connsiteX8" fmla="*/ 0 w 1581224"/>
                <a:gd name="connsiteY8" fmla="*/ 94873 h 948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1224" h="948734">
                  <a:moveTo>
                    <a:pt x="0" y="94873"/>
                  </a:moveTo>
                  <a:cubicBezTo>
                    <a:pt x="0" y="42476"/>
                    <a:pt x="42476" y="0"/>
                    <a:pt x="94873" y="0"/>
                  </a:cubicBezTo>
                  <a:lnTo>
                    <a:pt x="1486351" y="0"/>
                  </a:lnTo>
                  <a:cubicBezTo>
                    <a:pt x="1538748" y="0"/>
                    <a:pt x="1581224" y="42476"/>
                    <a:pt x="1581224" y="94873"/>
                  </a:cubicBezTo>
                  <a:lnTo>
                    <a:pt x="1581224" y="853861"/>
                  </a:lnTo>
                  <a:cubicBezTo>
                    <a:pt x="1581224" y="906258"/>
                    <a:pt x="1538748" y="948734"/>
                    <a:pt x="1486351" y="948734"/>
                  </a:cubicBezTo>
                  <a:lnTo>
                    <a:pt x="94873" y="948734"/>
                  </a:lnTo>
                  <a:cubicBezTo>
                    <a:pt x="42476" y="948734"/>
                    <a:pt x="0" y="906258"/>
                    <a:pt x="0" y="853861"/>
                  </a:cubicBezTo>
                  <a:lnTo>
                    <a:pt x="0" y="94873"/>
                  </a:lnTo>
                  <a:close/>
                </a:path>
              </a:pathLst>
            </a:custGeom>
          </p:spPr>
          <p:style>
            <a:lnRef idx="2">
              <a:schemeClr val="accent1"/>
            </a:lnRef>
            <a:fillRef idx="1">
              <a:schemeClr val="lt1"/>
            </a:fillRef>
            <a:effectRef idx="0">
              <a:schemeClr val="accent1"/>
            </a:effectRef>
            <a:fontRef idx="minor">
              <a:schemeClr val="dk1"/>
            </a:fontRef>
          </p:style>
          <p:txBody>
            <a:bodyPr spcFirstLastPara="0" vert="horz" wrap="square" lIns="164947" tIns="164947" rIns="164947" bIns="164947" numCol="1" spcCol="1270" anchor="ctr" anchorCtr="0">
              <a:noAutofit/>
            </a:bodyPr>
            <a:lstStyle/>
            <a:p>
              <a:pPr algn="ctr" defTabSz="1600200">
                <a:lnSpc>
                  <a:spcPct val="90000"/>
                </a:lnSpc>
                <a:spcBef>
                  <a:spcPct val="0"/>
                </a:spcBef>
                <a:spcAft>
                  <a:spcPct val="35000"/>
                </a:spcAft>
              </a:pPr>
              <a:r>
                <a:rPr lang="en-CA" sz="2000" dirty="0">
                  <a:solidFill>
                    <a:schemeClr val="dk1"/>
                  </a:solidFill>
                </a:rPr>
                <a:t>Subjective Norms</a:t>
              </a:r>
            </a:p>
          </p:txBody>
        </p:sp>
        <p:sp>
          <p:nvSpPr>
            <p:cNvPr id="11" name="Freeform 10"/>
            <p:cNvSpPr/>
            <p:nvPr/>
          </p:nvSpPr>
          <p:spPr>
            <a:xfrm rot="20242804">
              <a:off x="2884162" y="4668344"/>
              <a:ext cx="580520" cy="392143"/>
            </a:xfrm>
            <a:custGeom>
              <a:avLst/>
              <a:gdLst>
                <a:gd name="connsiteX0" fmla="*/ 0 w 580520"/>
                <a:gd name="connsiteY0" fmla="*/ 78429 h 392143"/>
                <a:gd name="connsiteX1" fmla="*/ 384449 w 580520"/>
                <a:gd name="connsiteY1" fmla="*/ 78429 h 392143"/>
                <a:gd name="connsiteX2" fmla="*/ 384449 w 580520"/>
                <a:gd name="connsiteY2" fmla="*/ 0 h 392143"/>
                <a:gd name="connsiteX3" fmla="*/ 580520 w 580520"/>
                <a:gd name="connsiteY3" fmla="*/ 196072 h 392143"/>
                <a:gd name="connsiteX4" fmla="*/ 384449 w 580520"/>
                <a:gd name="connsiteY4" fmla="*/ 392143 h 392143"/>
                <a:gd name="connsiteX5" fmla="*/ 384449 w 580520"/>
                <a:gd name="connsiteY5" fmla="*/ 313714 h 392143"/>
                <a:gd name="connsiteX6" fmla="*/ 0 w 580520"/>
                <a:gd name="connsiteY6" fmla="*/ 313714 h 392143"/>
                <a:gd name="connsiteX7" fmla="*/ 0 w 580520"/>
                <a:gd name="connsiteY7" fmla="*/ 78429 h 392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0520" h="392143">
                  <a:moveTo>
                    <a:pt x="0" y="78429"/>
                  </a:moveTo>
                  <a:lnTo>
                    <a:pt x="384449" y="78429"/>
                  </a:lnTo>
                  <a:lnTo>
                    <a:pt x="384449" y="0"/>
                  </a:lnTo>
                  <a:lnTo>
                    <a:pt x="580520" y="196072"/>
                  </a:lnTo>
                  <a:lnTo>
                    <a:pt x="384449" y="392143"/>
                  </a:lnTo>
                  <a:lnTo>
                    <a:pt x="384449" y="313714"/>
                  </a:lnTo>
                  <a:lnTo>
                    <a:pt x="0" y="313714"/>
                  </a:lnTo>
                  <a:lnTo>
                    <a:pt x="0" y="78429"/>
                  </a:lnTo>
                  <a:close/>
                </a:path>
              </a:pathLst>
            </a:custGeom>
            <a:ln>
              <a:solidFill>
                <a:schemeClr val="accent1"/>
              </a:solidFill>
            </a:ln>
          </p:spPr>
          <p:style>
            <a:lnRef idx="0">
              <a:scrgbClr r="0" g="0" b="0"/>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78429" rIns="117643" bIns="78428" numCol="1" spcCol="1270" anchor="ctr" anchorCtr="0">
              <a:noAutofit/>
            </a:bodyPr>
            <a:lstStyle/>
            <a:p>
              <a:pPr lvl="0" algn="ctr" defTabSz="755650">
                <a:lnSpc>
                  <a:spcPct val="90000"/>
                </a:lnSpc>
                <a:spcBef>
                  <a:spcPct val="0"/>
                </a:spcBef>
                <a:spcAft>
                  <a:spcPct val="35000"/>
                </a:spcAft>
              </a:pPr>
              <a:endParaRPr lang="en-CA" sz="1700" kern="1200"/>
            </a:p>
          </p:txBody>
        </p:sp>
        <p:sp>
          <p:nvSpPr>
            <p:cNvPr id="12" name="Freeform 11"/>
            <p:cNvSpPr/>
            <p:nvPr/>
          </p:nvSpPr>
          <p:spPr>
            <a:xfrm>
              <a:off x="3851922" y="3185739"/>
              <a:ext cx="1581224" cy="948734"/>
            </a:xfrm>
            <a:custGeom>
              <a:avLst/>
              <a:gdLst>
                <a:gd name="connsiteX0" fmla="*/ 0 w 1581224"/>
                <a:gd name="connsiteY0" fmla="*/ 94873 h 948734"/>
                <a:gd name="connsiteX1" fmla="*/ 94873 w 1581224"/>
                <a:gd name="connsiteY1" fmla="*/ 0 h 948734"/>
                <a:gd name="connsiteX2" fmla="*/ 1486351 w 1581224"/>
                <a:gd name="connsiteY2" fmla="*/ 0 h 948734"/>
                <a:gd name="connsiteX3" fmla="*/ 1581224 w 1581224"/>
                <a:gd name="connsiteY3" fmla="*/ 94873 h 948734"/>
                <a:gd name="connsiteX4" fmla="*/ 1581224 w 1581224"/>
                <a:gd name="connsiteY4" fmla="*/ 853861 h 948734"/>
                <a:gd name="connsiteX5" fmla="*/ 1486351 w 1581224"/>
                <a:gd name="connsiteY5" fmla="*/ 948734 h 948734"/>
                <a:gd name="connsiteX6" fmla="*/ 94873 w 1581224"/>
                <a:gd name="connsiteY6" fmla="*/ 948734 h 948734"/>
                <a:gd name="connsiteX7" fmla="*/ 0 w 1581224"/>
                <a:gd name="connsiteY7" fmla="*/ 853861 h 948734"/>
                <a:gd name="connsiteX8" fmla="*/ 0 w 1581224"/>
                <a:gd name="connsiteY8" fmla="*/ 94873 h 948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1224" h="948734">
                  <a:moveTo>
                    <a:pt x="0" y="94873"/>
                  </a:moveTo>
                  <a:cubicBezTo>
                    <a:pt x="0" y="42476"/>
                    <a:pt x="42476" y="0"/>
                    <a:pt x="94873" y="0"/>
                  </a:cubicBezTo>
                  <a:lnTo>
                    <a:pt x="1486351" y="0"/>
                  </a:lnTo>
                  <a:cubicBezTo>
                    <a:pt x="1538748" y="0"/>
                    <a:pt x="1581224" y="42476"/>
                    <a:pt x="1581224" y="94873"/>
                  </a:cubicBezTo>
                  <a:lnTo>
                    <a:pt x="1581224" y="853861"/>
                  </a:lnTo>
                  <a:cubicBezTo>
                    <a:pt x="1581224" y="906258"/>
                    <a:pt x="1538748" y="948734"/>
                    <a:pt x="1486351" y="948734"/>
                  </a:cubicBezTo>
                  <a:lnTo>
                    <a:pt x="94873" y="948734"/>
                  </a:lnTo>
                  <a:cubicBezTo>
                    <a:pt x="42476" y="948734"/>
                    <a:pt x="0" y="906258"/>
                    <a:pt x="0" y="853861"/>
                  </a:cubicBezTo>
                  <a:lnTo>
                    <a:pt x="0" y="94873"/>
                  </a:lnTo>
                  <a:close/>
                </a:path>
              </a:pathLst>
            </a:custGeom>
          </p:spPr>
          <p:style>
            <a:lnRef idx="2">
              <a:schemeClr val="accent1"/>
            </a:lnRef>
            <a:fillRef idx="1">
              <a:schemeClr val="lt1"/>
            </a:fillRef>
            <a:effectRef idx="0">
              <a:schemeClr val="accent1"/>
            </a:effectRef>
            <a:fontRef idx="minor">
              <a:schemeClr val="dk1"/>
            </a:fontRef>
          </p:style>
          <p:txBody>
            <a:bodyPr spcFirstLastPara="0" vert="horz" wrap="square" lIns="164947" tIns="164947" rIns="164947" bIns="164947" numCol="1" spcCol="1270" anchor="ctr" anchorCtr="0">
              <a:noAutofit/>
            </a:bodyPr>
            <a:lstStyle/>
            <a:p>
              <a:pPr lvl="0" algn="ctr" defTabSz="1600200">
                <a:lnSpc>
                  <a:spcPct val="90000"/>
                </a:lnSpc>
                <a:spcBef>
                  <a:spcPct val="0"/>
                </a:spcBef>
                <a:spcAft>
                  <a:spcPct val="35000"/>
                </a:spcAft>
              </a:pPr>
              <a:r>
                <a:rPr lang="en-CA" sz="2000" dirty="0">
                  <a:solidFill>
                    <a:schemeClr val="dk1"/>
                  </a:solidFill>
                </a:rPr>
                <a:t>Intention</a:t>
              </a:r>
            </a:p>
          </p:txBody>
        </p:sp>
        <p:sp>
          <p:nvSpPr>
            <p:cNvPr id="13" name="Freeform 12"/>
            <p:cNvSpPr/>
            <p:nvPr/>
          </p:nvSpPr>
          <p:spPr>
            <a:xfrm>
              <a:off x="5613904" y="3563275"/>
              <a:ext cx="841174" cy="392143"/>
            </a:xfrm>
            <a:custGeom>
              <a:avLst/>
              <a:gdLst>
                <a:gd name="connsiteX0" fmla="*/ 0 w 841174"/>
                <a:gd name="connsiteY0" fmla="*/ 78429 h 392143"/>
                <a:gd name="connsiteX1" fmla="*/ 645103 w 841174"/>
                <a:gd name="connsiteY1" fmla="*/ 78429 h 392143"/>
                <a:gd name="connsiteX2" fmla="*/ 645103 w 841174"/>
                <a:gd name="connsiteY2" fmla="*/ 0 h 392143"/>
                <a:gd name="connsiteX3" fmla="*/ 841174 w 841174"/>
                <a:gd name="connsiteY3" fmla="*/ 196072 h 392143"/>
                <a:gd name="connsiteX4" fmla="*/ 645103 w 841174"/>
                <a:gd name="connsiteY4" fmla="*/ 392143 h 392143"/>
                <a:gd name="connsiteX5" fmla="*/ 645103 w 841174"/>
                <a:gd name="connsiteY5" fmla="*/ 313714 h 392143"/>
                <a:gd name="connsiteX6" fmla="*/ 0 w 841174"/>
                <a:gd name="connsiteY6" fmla="*/ 313714 h 392143"/>
                <a:gd name="connsiteX7" fmla="*/ 0 w 841174"/>
                <a:gd name="connsiteY7" fmla="*/ 78429 h 392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1174" h="392143">
                  <a:moveTo>
                    <a:pt x="0" y="78429"/>
                  </a:moveTo>
                  <a:lnTo>
                    <a:pt x="645103" y="78429"/>
                  </a:lnTo>
                  <a:lnTo>
                    <a:pt x="645103" y="0"/>
                  </a:lnTo>
                  <a:lnTo>
                    <a:pt x="841174" y="196072"/>
                  </a:lnTo>
                  <a:lnTo>
                    <a:pt x="645103" y="392143"/>
                  </a:lnTo>
                  <a:lnTo>
                    <a:pt x="645103" y="313714"/>
                  </a:lnTo>
                  <a:lnTo>
                    <a:pt x="0" y="313714"/>
                  </a:lnTo>
                  <a:lnTo>
                    <a:pt x="0" y="78429"/>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8429" rIns="117643" bIns="78429" numCol="1" spcCol="1270" anchor="ctr" anchorCtr="0">
              <a:noAutofit/>
            </a:bodyPr>
            <a:lstStyle/>
            <a:p>
              <a:pPr lvl="0" algn="ctr" defTabSz="755650">
                <a:lnSpc>
                  <a:spcPct val="90000"/>
                </a:lnSpc>
                <a:spcBef>
                  <a:spcPct val="0"/>
                </a:spcBef>
                <a:spcAft>
                  <a:spcPct val="35000"/>
                </a:spcAft>
              </a:pPr>
              <a:endParaRPr lang="en-CA" sz="1700" kern="1200"/>
            </a:p>
          </p:txBody>
        </p:sp>
        <p:sp>
          <p:nvSpPr>
            <p:cNvPr id="14" name="Freeform 13"/>
            <p:cNvSpPr/>
            <p:nvPr/>
          </p:nvSpPr>
          <p:spPr>
            <a:xfrm>
              <a:off x="6811879" y="3185739"/>
              <a:ext cx="1581224" cy="948734"/>
            </a:xfrm>
            <a:custGeom>
              <a:avLst/>
              <a:gdLst>
                <a:gd name="connsiteX0" fmla="*/ 0 w 1581224"/>
                <a:gd name="connsiteY0" fmla="*/ 94873 h 948734"/>
                <a:gd name="connsiteX1" fmla="*/ 94873 w 1581224"/>
                <a:gd name="connsiteY1" fmla="*/ 0 h 948734"/>
                <a:gd name="connsiteX2" fmla="*/ 1486351 w 1581224"/>
                <a:gd name="connsiteY2" fmla="*/ 0 h 948734"/>
                <a:gd name="connsiteX3" fmla="*/ 1581224 w 1581224"/>
                <a:gd name="connsiteY3" fmla="*/ 94873 h 948734"/>
                <a:gd name="connsiteX4" fmla="*/ 1581224 w 1581224"/>
                <a:gd name="connsiteY4" fmla="*/ 853861 h 948734"/>
                <a:gd name="connsiteX5" fmla="*/ 1486351 w 1581224"/>
                <a:gd name="connsiteY5" fmla="*/ 948734 h 948734"/>
                <a:gd name="connsiteX6" fmla="*/ 94873 w 1581224"/>
                <a:gd name="connsiteY6" fmla="*/ 948734 h 948734"/>
                <a:gd name="connsiteX7" fmla="*/ 0 w 1581224"/>
                <a:gd name="connsiteY7" fmla="*/ 853861 h 948734"/>
                <a:gd name="connsiteX8" fmla="*/ 0 w 1581224"/>
                <a:gd name="connsiteY8" fmla="*/ 94873 h 948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1224" h="948734">
                  <a:moveTo>
                    <a:pt x="0" y="94873"/>
                  </a:moveTo>
                  <a:cubicBezTo>
                    <a:pt x="0" y="42476"/>
                    <a:pt x="42476" y="0"/>
                    <a:pt x="94873" y="0"/>
                  </a:cubicBezTo>
                  <a:lnTo>
                    <a:pt x="1486351" y="0"/>
                  </a:lnTo>
                  <a:cubicBezTo>
                    <a:pt x="1538748" y="0"/>
                    <a:pt x="1581224" y="42476"/>
                    <a:pt x="1581224" y="94873"/>
                  </a:cubicBezTo>
                  <a:lnTo>
                    <a:pt x="1581224" y="853861"/>
                  </a:lnTo>
                  <a:cubicBezTo>
                    <a:pt x="1581224" y="906258"/>
                    <a:pt x="1538748" y="948734"/>
                    <a:pt x="1486351" y="948734"/>
                  </a:cubicBezTo>
                  <a:lnTo>
                    <a:pt x="94873" y="948734"/>
                  </a:lnTo>
                  <a:cubicBezTo>
                    <a:pt x="42476" y="948734"/>
                    <a:pt x="0" y="906258"/>
                    <a:pt x="0" y="853861"/>
                  </a:cubicBezTo>
                  <a:lnTo>
                    <a:pt x="0" y="94873"/>
                  </a:lnTo>
                  <a:close/>
                </a:path>
              </a:pathLst>
            </a:custGeom>
          </p:spPr>
          <p:style>
            <a:lnRef idx="2">
              <a:schemeClr val="accent1"/>
            </a:lnRef>
            <a:fillRef idx="1">
              <a:schemeClr val="lt1"/>
            </a:fillRef>
            <a:effectRef idx="0">
              <a:schemeClr val="accent1"/>
            </a:effectRef>
            <a:fontRef idx="minor">
              <a:schemeClr val="dk1"/>
            </a:fontRef>
          </p:style>
          <p:txBody>
            <a:bodyPr spcFirstLastPara="0" vert="horz" wrap="square" lIns="187807" tIns="187807" rIns="187807" bIns="187807" numCol="1" spcCol="1270" anchor="ctr" anchorCtr="0">
              <a:noAutofit/>
            </a:bodyPr>
            <a:lstStyle/>
            <a:p>
              <a:pPr lvl="0" algn="ctr" defTabSz="1866900">
                <a:lnSpc>
                  <a:spcPct val="90000"/>
                </a:lnSpc>
                <a:spcBef>
                  <a:spcPct val="0"/>
                </a:spcBef>
                <a:spcAft>
                  <a:spcPct val="35000"/>
                </a:spcAft>
              </a:pPr>
              <a:r>
                <a:rPr lang="en-CA" sz="2000" dirty="0"/>
                <a:t>Behaviour</a:t>
              </a:r>
            </a:p>
          </p:txBody>
        </p:sp>
        <p:sp>
          <p:nvSpPr>
            <p:cNvPr id="15" name="Freeform 14"/>
            <p:cNvSpPr/>
            <p:nvPr/>
          </p:nvSpPr>
          <p:spPr>
            <a:xfrm>
              <a:off x="899594" y="1695681"/>
              <a:ext cx="1725238" cy="948734"/>
            </a:xfrm>
            <a:custGeom>
              <a:avLst/>
              <a:gdLst>
                <a:gd name="connsiteX0" fmla="*/ 0 w 1581224"/>
                <a:gd name="connsiteY0" fmla="*/ 94873 h 948734"/>
                <a:gd name="connsiteX1" fmla="*/ 94873 w 1581224"/>
                <a:gd name="connsiteY1" fmla="*/ 0 h 948734"/>
                <a:gd name="connsiteX2" fmla="*/ 1486351 w 1581224"/>
                <a:gd name="connsiteY2" fmla="*/ 0 h 948734"/>
                <a:gd name="connsiteX3" fmla="*/ 1581224 w 1581224"/>
                <a:gd name="connsiteY3" fmla="*/ 94873 h 948734"/>
                <a:gd name="connsiteX4" fmla="*/ 1581224 w 1581224"/>
                <a:gd name="connsiteY4" fmla="*/ 853861 h 948734"/>
                <a:gd name="connsiteX5" fmla="*/ 1486351 w 1581224"/>
                <a:gd name="connsiteY5" fmla="*/ 948734 h 948734"/>
                <a:gd name="connsiteX6" fmla="*/ 94873 w 1581224"/>
                <a:gd name="connsiteY6" fmla="*/ 948734 h 948734"/>
                <a:gd name="connsiteX7" fmla="*/ 0 w 1581224"/>
                <a:gd name="connsiteY7" fmla="*/ 853861 h 948734"/>
                <a:gd name="connsiteX8" fmla="*/ 0 w 1581224"/>
                <a:gd name="connsiteY8" fmla="*/ 94873 h 948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1224" h="948734">
                  <a:moveTo>
                    <a:pt x="0" y="94873"/>
                  </a:moveTo>
                  <a:cubicBezTo>
                    <a:pt x="0" y="42476"/>
                    <a:pt x="42476" y="0"/>
                    <a:pt x="94873" y="0"/>
                  </a:cubicBezTo>
                  <a:lnTo>
                    <a:pt x="1486351" y="0"/>
                  </a:lnTo>
                  <a:cubicBezTo>
                    <a:pt x="1538748" y="0"/>
                    <a:pt x="1581224" y="42476"/>
                    <a:pt x="1581224" y="94873"/>
                  </a:cubicBezTo>
                  <a:lnTo>
                    <a:pt x="1581224" y="853861"/>
                  </a:lnTo>
                  <a:cubicBezTo>
                    <a:pt x="1581224" y="906258"/>
                    <a:pt x="1538748" y="948734"/>
                    <a:pt x="1486351" y="948734"/>
                  </a:cubicBezTo>
                  <a:lnTo>
                    <a:pt x="94873" y="948734"/>
                  </a:lnTo>
                  <a:cubicBezTo>
                    <a:pt x="42476" y="948734"/>
                    <a:pt x="0" y="906258"/>
                    <a:pt x="0" y="853861"/>
                  </a:cubicBezTo>
                  <a:lnTo>
                    <a:pt x="0" y="94873"/>
                  </a:lnTo>
                  <a:close/>
                </a:path>
              </a:pathLst>
            </a:custGeom>
          </p:spPr>
          <p:style>
            <a:lnRef idx="2">
              <a:schemeClr val="accent1"/>
            </a:lnRef>
            <a:fillRef idx="1">
              <a:schemeClr val="lt1"/>
            </a:fillRef>
            <a:effectRef idx="0">
              <a:schemeClr val="accent1"/>
            </a:effectRef>
            <a:fontRef idx="minor">
              <a:schemeClr val="dk1"/>
            </a:fontRef>
          </p:style>
          <p:txBody>
            <a:bodyPr spcFirstLastPara="0" vert="horz" wrap="square" lIns="164947" tIns="164947" rIns="164947" bIns="164947" numCol="1" spcCol="1270" anchor="ctr" anchorCtr="0">
              <a:noAutofit/>
            </a:bodyPr>
            <a:lstStyle/>
            <a:p>
              <a:pPr lvl="0" algn="ctr" defTabSz="1600200">
                <a:lnSpc>
                  <a:spcPct val="90000"/>
                </a:lnSpc>
                <a:spcBef>
                  <a:spcPct val="0"/>
                </a:spcBef>
                <a:spcAft>
                  <a:spcPct val="35000"/>
                </a:spcAft>
              </a:pPr>
              <a:r>
                <a:rPr lang="en-CA" sz="2000" kern="1200" dirty="0" smtClean="0"/>
                <a:t>Attitude</a:t>
              </a:r>
              <a:endParaRPr lang="en-CA" sz="2000" kern="1200" dirty="0"/>
            </a:p>
          </p:txBody>
        </p:sp>
        <p:sp>
          <p:nvSpPr>
            <p:cNvPr id="16" name="Freeform 15"/>
            <p:cNvSpPr/>
            <p:nvPr/>
          </p:nvSpPr>
          <p:spPr>
            <a:xfrm>
              <a:off x="2794725" y="3464035"/>
              <a:ext cx="841174" cy="392143"/>
            </a:xfrm>
            <a:custGeom>
              <a:avLst/>
              <a:gdLst>
                <a:gd name="connsiteX0" fmla="*/ 0 w 841174"/>
                <a:gd name="connsiteY0" fmla="*/ 78429 h 392143"/>
                <a:gd name="connsiteX1" fmla="*/ 645103 w 841174"/>
                <a:gd name="connsiteY1" fmla="*/ 78429 h 392143"/>
                <a:gd name="connsiteX2" fmla="*/ 645103 w 841174"/>
                <a:gd name="connsiteY2" fmla="*/ 0 h 392143"/>
                <a:gd name="connsiteX3" fmla="*/ 841174 w 841174"/>
                <a:gd name="connsiteY3" fmla="*/ 196072 h 392143"/>
                <a:gd name="connsiteX4" fmla="*/ 645103 w 841174"/>
                <a:gd name="connsiteY4" fmla="*/ 392143 h 392143"/>
                <a:gd name="connsiteX5" fmla="*/ 645103 w 841174"/>
                <a:gd name="connsiteY5" fmla="*/ 313714 h 392143"/>
                <a:gd name="connsiteX6" fmla="*/ 0 w 841174"/>
                <a:gd name="connsiteY6" fmla="*/ 313714 h 392143"/>
                <a:gd name="connsiteX7" fmla="*/ 0 w 841174"/>
                <a:gd name="connsiteY7" fmla="*/ 78429 h 392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1174" h="392143">
                  <a:moveTo>
                    <a:pt x="0" y="78429"/>
                  </a:moveTo>
                  <a:lnTo>
                    <a:pt x="645103" y="78429"/>
                  </a:lnTo>
                  <a:lnTo>
                    <a:pt x="645103" y="0"/>
                  </a:lnTo>
                  <a:lnTo>
                    <a:pt x="841174" y="196072"/>
                  </a:lnTo>
                  <a:lnTo>
                    <a:pt x="645103" y="392143"/>
                  </a:lnTo>
                  <a:lnTo>
                    <a:pt x="645103" y="313714"/>
                  </a:lnTo>
                  <a:lnTo>
                    <a:pt x="0" y="313714"/>
                  </a:lnTo>
                  <a:lnTo>
                    <a:pt x="0" y="78429"/>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78429" rIns="117643" bIns="78429" numCol="1" spcCol="1270" anchor="ctr" anchorCtr="0">
              <a:noAutofit/>
            </a:bodyPr>
            <a:lstStyle/>
            <a:p>
              <a:pPr lvl="0" algn="ctr" defTabSz="755650">
                <a:lnSpc>
                  <a:spcPct val="90000"/>
                </a:lnSpc>
                <a:spcBef>
                  <a:spcPct val="0"/>
                </a:spcBef>
                <a:spcAft>
                  <a:spcPct val="35000"/>
                </a:spcAft>
              </a:pPr>
              <a:endParaRPr lang="en-CA" sz="1700" kern="1200"/>
            </a:p>
          </p:txBody>
        </p:sp>
      </p:grpSp>
    </p:spTree>
    <p:extLst>
      <p:ext uri="{BB962C8B-B14F-4D97-AF65-F5344CB8AC3E}">
        <p14:creationId xmlns:p14="http://schemas.microsoft.com/office/powerpoint/2010/main" val="3687777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importance of intentions</a:t>
            </a:r>
            <a:endParaRPr lang="en-CA" dirty="0"/>
          </a:p>
        </p:txBody>
      </p:sp>
      <p:sp>
        <p:nvSpPr>
          <p:cNvPr id="3" name="Content Placeholder 2"/>
          <p:cNvSpPr>
            <a:spLocks noGrp="1"/>
          </p:cNvSpPr>
          <p:nvPr>
            <p:ph idx="1"/>
          </p:nvPr>
        </p:nvSpPr>
        <p:spPr/>
        <p:txBody>
          <a:bodyPr>
            <a:normAutofit/>
          </a:bodyPr>
          <a:lstStyle/>
          <a:p>
            <a:r>
              <a:rPr lang="en-CA" dirty="0" smtClean="0"/>
              <a:t> Intentions represent whether a person believes that he or she will engage in a specific behaviour</a:t>
            </a:r>
          </a:p>
          <a:p>
            <a:endParaRPr lang="en-CA" dirty="0"/>
          </a:p>
          <a:p>
            <a:r>
              <a:rPr lang="en-CA" dirty="0" smtClean="0"/>
              <a:t> Attitudes contribute to intentions, but they are not the only predictors.  Subjective norms and Perceived Behavioural Control also predict intentions</a:t>
            </a:r>
          </a:p>
          <a:p>
            <a:endParaRPr lang="en-CA" dirty="0"/>
          </a:p>
          <a:p>
            <a:pPr marL="0" indent="0">
              <a:buNone/>
            </a:pPr>
            <a:endParaRPr lang="en-CA" dirty="0" smtClean="0"/>
          </a:p>
          <a:p>
            <a:endParaRPr lang="en-CA" dirty="0"/>
          </a:p>
          <a:p>
            <a:endParaRPr lang="en-CA" dirty="0" smtClean="0"/>
          </a:p>
          <a:p>
            <a:endParaRPr lang="en-CA" dirty="0"/>
          </a:p>
          <a:p>
            <a:pPr marL="0" indent="0">
              <a:buNone/>
            </a:pPr>
            <a:endParaRPr lang="en-CA" dirty="0"/>
          </a:p>
        </p:txBody>
      </p:sp>
    </p:spTree>
    <p:extLst>
      <p:ext uri="{BB962C8B-B14F-4D97-AF65-F5344CB8AC3E}">
        <p14:creationId xmlns:p14="http://schemas.microsoft.com/office/powerpoint/2010/main" val="768429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Introspection Research (Wilson)</a:t>
            </a:r>
            <a:endParaRPr lang="en-CA" dirty="0"/>
          </a:p>
        </p:txBody>
      </p:sp>
      <p:pic>
        <p:nvPicPr>
          <p:cNvPr id="6" name="Content Placeholder 5" descr="imagesCALON4IM.jpg"/>
          <p:cNvPicPr>
            <a:picLocks noGrp="1" noChangeAspect="1"/>
          </p:cNvPicPr>
          <p:nvPr>
            <p:ph sz="half" idx="1"/>
          </p:nvPr>
        </p:nvPicPr>
        <p:blipFill>
          <a:blip r:embed="rId2" cstate="print"/>
          <a:stretch>
            <a:fillRect/>
          </a:stretch>
        </p:blipFill>
        <p:spPr>
          <a:xfrm>
            <a:off x="971600" y="1988840"/>
            <a:ext cx="2952328" cy="4032447"/>
          </a:xfrm>
        </p:spPr>
      </p:pic>
      <p:sp>
        <p:nvSpPr>
          <p:cNvPr id="5" name="Content Placeholder 4"/>
          <p:cNvSpPr>
            <a:spLocks noGrp="1"/>
          </p:cNvSpPr>
          <p:nvPr>
            <p:ph sz="half" idx="2"/>
          </p:nvPr>
        </p:nvSpPr>
        <p:spPr/>
        <p:txBody>
          <a:bodyPr/>
          <a:lstStyle/>
          <a:p>
            <a:r>
              <a:rPr lang="en-CA" dirty="0" smtClean="0"/>
              <a:t>Students tasted 5 different strawberry jams, which had been rated by expert tasters</a:t>
            </a:r>
          </a:p>
          <a:p>
            <a:endParaRPr lang="en-CA" dirty="0" smtClean="0"/>
          </a:p>
          <a:p>
            <a:r>
              <a:rPr lang="en-CA" dirty="0" smtClean="0"/>
              <a:t>Control:  Rated jams</a:t>
            </a:r>
          </a:p>
          <a:p>
            <a:endParaRPr lang="en-CA" dirty="0" smtClean="0"/>
          </a:p>
          <a:p>
            <a:r>
              <a:rPr lang="en-CA" dirty="0" smtClean="0"/>
              <a:t>Reasons:  Gave reasons, rated jams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sz="half" idx="1"/>
          </p:nvPr>
        </p:nvSpPr>
        <p:spPr/>
        <p:txBody>
          <a:bodyPr/>
          <a:lstStyle/>
          <a:p>
            <a:endParaRPr lang="en-CA"/>
          </a:p>
        </p:txBody>
      </p:sp>
      <p:sp>
        <p:nvSpPr>
          <p:cNvPr id="4" name="Content Placeholder 3"/>
          <p:cNvSpPr>
            <a:spLocks noGrp="1"/>
          </p:cNvSpPr>
          <p:nvPr>
            <p:ph sz="half" idx="2"/>
          </p:nvPr>
        </p:nvSpPr>
        <p:spPr/>
        <p:txBody>
          <a:bodyPr/>
          <a:lstStyle/>
          <a:p>
            <a:endParaRPr lang="en-CA" dirty="0" smtClean="0"/>
          </a:p>
          <a:p>
            <a:r>
              <a:rPr lang="en-CA" dirty="0" smtClean="0"/>
              <a:t>Control group:  Agreement with expert tasters = </a:t>
            </a:r>
            <a:r>
              <a:rPr lang="en-CA" dirty="0" smtClean="0"/>
              <a:t>.55</a:t>
            </a:r>
            <a:endParaRPr lang="en-CA" dirty="0" smtClean="0"/>
          </a:p>
          <a:p>
            <a:endParaRPr lang="en-CA" dirty="0" smtClean="0"/>
          </a:p>
          <a:p>
            <a:r>
              <a:rPr lang="en-CA" dirty="0" smtClean="0"/>
              <a:t>Reasons group:</a:t>
            </a:r>
          </a:p>
          <a:p>
            <a:pPr>
              <a:buNone/>
            </a:pPr>
            <a:r>
              <a:rPr lang="en-CA" dirty="0" smtClean="0"/>
              <a:t>Agreement with expert tasters = </a:t>
            </a:r>
            <a:r>
              <a:rPr lang="en-CA" dirty="0" smtClean="0"/>
              <a:t>.11</a:t>
            </a:r>
            <a:endParaRPr lang="en-CA"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Other predictors of strong attitude-behaviour relationships</a:t>
            </a:r>
            <a:endParaRPr lang="en-CA" dirty="0"/>
          </a:p>
        </p:txBody>
      </p:sp>
      <p:sp>
        <p:nvSpPr>
          <p:cNvPr id="3" name="Content Placeholder 2"/>
          <p:cNvSpPr>
            <a:spLocks noGrp="1"/>
          </p:cNvSpPr>
          <p:nvPr>
            <p:ph idx="1"/>
          </p:nvPr>
        </p:nvSpPr>
        <p:spPr>
          <a:xfrm>
            <a:off x="457200" y="1600200"/>
            <a:ext cx="8229600" cy="4853136"/>
          </a:xfrm>
        </p:spPr>
        <p:txBody>
          <a:bodyPr>
            <a:normAutofit fontScale="92500" lnSpcReduction="10000"/>
          </a:bodyPr>
          <a:lstStyle/>
          <a:p>
            <a:r>
              <a:rPr lang="en-CA" dirty="0" smtClean="0"/>
              <a:t> Shorter time intervals between measures of attitudes and measures of behaviour</a:t>
            </a:r>
          </a:p>
          <a:p>
            <a:endParaRPr lang="en-CA" dirty="0" smtClean="0"/>
          </a:p>
          <a:p>
            <a:r>
              <a:rPr lang="en-CA" dirty="0"/>
              <a:t> Attitudes are based on direct </a:t>
            </a:r>
            <a:r>
              <a:rPr lang="en-CA" dirty="0" smtClean="0"/>
              <a:t>experience</a:t>
            </a:r>
          </a:p>
          <a:p>
            <a:pPr marL="0" indent="0">
              <a:buNone/>
            </a:pPr>
            <a:r>
              <a:rPr lang="en-CA" dirty="0" smtClean="0"/>
              <a:t>	Regan and Fazio, 1977</a:t>
            </a:r>
          </a:p>
          <a:p>
            <a:pPr marL="0" indent="0">
              <a:buNone/>
            </a:pPr>
            <a:endParaRPr lang="en-CA" dirty="0" smtClean="0"/>
          </a:p>
          <a:p>
            <a:pPr marL="0" indent="0">
              <a:buNone/>
            </a:pPr>
            <a:endParaRPr lang="en-CA" dirty="0"/>
          </a:p>
          <a:p>
            <a:endParaRPr lang="en-CA" dirty="0"/>
          </a:p>
          <a:p>
            <a:r>
              <a:rPr lang="en-CA" dirty="0" smtClean="0"/>
              <a:t> Making participants self-</a:t>
            </a:r>
            <a:r>
              <a:rPr lang="en-CA" dirty="0" smtClean="0"/>
              <a:t>aware: increase the relationship</a:t>
            </a:r>
          </a:p>
          <a:p>
            <a:endParaRPr lang="en-CA" dirty="0" smtClean="0"/>
          </a:p>
          <a:p>
            <a:endParaRPr lang="en-CA" dirty="0"/>
          </a:p>
          <a:p>
            <a:endParaRPr lang="en-CA" dirty="0" smtClean="0"/>
          </a:p>
        </p:txBody>
      </p:sp>
      <p:graphicFrame>
        <p:nvGraphicFramePr>
          <p:cNvPr id="5" name="Table 4"/>
          <p:cNvGraphicFramePr>
            <a:graphicFrameLocks noGrp="1"/>
          </p:cNvGraphicFramePr>
          <p:nvPr>
            <p:extLst>
              <p:ext uri="{D42A27DB-BD31-4B8C-83A1-F6EECF244321}">
                <p14:modId xmlns:p14="http://schemas.microsoft.com/office/powerpoint/2010/main" val="3378038982"/>
              </p:ext>
            </p:extLst>
          </p:nvPr>
        </p:nvGraphicFramePr>
        <p:xfrm>
          <a:off x="1187624" y="4221088"/>
          <a:ext cx="6096000" cy="1337996"/>
        </p:xfrm>
        <a:graphic>
          <a:graphicData uri="http://schemas.openxmlformats.org/drawingml/2006/table">
            <a:tbl>
              <a:tblPr firstRow="1">
                <a:tableStyleId>{5C22544A-7EE6-4342-B048-85BDC9FD1C3A}</a:tableStyleId>
              </a:tblPr>
              <a:tblGrid>
                <a:gridCol w="3960440"/>
                <a:gridCol w="2135560"/>
              </a:tblGrid>
              <a:tr h="346558">
                <a:tc>
                  <a:txBody>
                    <a:bodyPr/>
                    <a:lstStyle/>
                    <a:p>
                      <a:r>
                        <a:rPr lang="en-CA" dirty="0" smtClean="0">
                          <a:solidFill>
                            <a:schemeClr val="bg1"/>
                          </a:solidFill>
                        </a:rPr>
                        <a:t>Attitude</a:t>
                      </a:r>
                      <a:r>
                        <a:rPr lang="en-CA" baseline="0" dirty="0" smtClean="0">
                          <a:solidFill>
                            <a:schemeClr val="bg1"/>
                          </a:solidFill>
                        </a:rPr>
                        <a:t> Formation</a:t>
                      </a:r>
                      <a:endParaRPr lang="en-CA" dirty="0">
                        <a:solidFill>
                          <a:schemeClr val="bg1"/>
                        </a:solidFill>
                      </a:endParaRPr>
                    </a:p>
                  </a:txBody>
                  <a:tcPr/>
                </a:tc>
                <a:tc>
                  <a:txBody>
                    <a:bodyPr/>
                    <a:lstStyle/>
                    <a:p>
                      <a:r>
                        <a:rPr lang="en-CA" dirty="0" smtClean="0">
                          <a:solidFill>
                            <a:schemeClr val="bg1"/>
                          </a:solidFill>
                        </a:rPr>
                        <a:t>A-B</a:t>
                      </a:r>
                      <a:r>
                        <a:rPr lang="en-CA" baseline="0" dirty="0" smtClean="0">
                          <a:solidFill>
                            <a:schemeClr val="bg1"/>
                          </a:solidFill>
                        </a:rPr>
                        <a:t> Correlation</a:t>
                      </a:r>
                      <a:endParaRPr lang="en-CA" dirty="0">
                        <a:solidFill>
                          <a:schemeClr val="bg1"/>
                        </a:solidFill>
                      </a:endParaRPr>
                    </a:p>
                  </a:txBody>
                  <a:tcPr/>
                </a:tc>
              </a:tr>
              <a:tr h="606476">
                <a:tc>
                  <a:txBody>
                    <a:bodyPr/>
                    <a:lstStyle/>
                    <a:p>
                      <a:r>
                        <a:rPr lang="en-CA" dirty="0" smtClean="0"/>
                        <a:t>Indirect</a:t>
                      </a:r>
                      <a:r>
                        <a:rPr lang="en-CA" baseline="0" dirty="0" smtClean="0"/>
                        <a:t> (puzzles described)</a:t>
                      </a:r>
                      <a:endParaRPr lang="en-CA" dirty="0"/>
                    </a:p>
                  </a:txBody>
                  <a:tcPr/>
                </a:tc>
                <a:tc>
                  <a:txBody>
                    <a:bodyPr/>
                    <a:lstStyle/>
                    <a:p>
                      <a:endParaRPr lang="en-CA" dirty="0"/>
                    </a:p>
                  </a:txBody>
                  <a:tcPr/>
                </a:tc>
              </a:tr>
              <a:tr h="346558">
                <a:tc>
                  <a:txBody>
                    <a:bodyPr/>
                    <a:lstStyle/>
                    <a:p>
                      <a:r>
                        <a:rPr lang="en-CA" dirty="0" smtClean="0"/>
                        <a:t>Direct</a:t>
                      </a:r>
                      <a:r>
                        <a:rPr lang="en-CA" baseline="0" dirty="0" smtClean="0"/>
                        <a:t> (played with puzzles)</a:t>
                      </a:r>
                      <a:endParaRPr lang="en-CA" dirty="0"/>
                    </a:p>
                  </a:txBody>
                  <a:tcPr/>
                </a:tc>
                <a:tc>
                  <a:txBody>
                    <a:bodyPr/>
                    <a:lstStyle/>
                    <a:p>
                      <a:endParaRPr lang="en-CA" dirty="0"/>
                    </a:p>
                  </a:txBody>
                  <a:tcPr/>
                </a:tc>
              </a:tr>
            </a:tbl>
          </a:graphicData>
        </a:graphic>
      </p:graphicFrame>
    </p:spTree>
    <p:extLst>
      <p:ext uri="{BB962C8B-B14F-4D97-AF65-F5344CB8AC3E}">
        <p14:creationId xmlns:p14="http://schemas.microsoft.com/office/powerpoint/2010/main" val="37071308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Attitude Strength</a:t>
            </a:r>
            <a:endParaRPr lang="en-CA" dirty="0"/>
          </a:p>
        </p:txBody>
      </p:sp>
      <p:sp>
        <p:nvSpPr>
          <p:cNvPr id="3" name="Content Placeholder 2"/>
          <p:cNvSpPr>
            <a:spLocks noGrp="1"/>
          </p:cNvSpPr>
          <p:nvPr>
            <p:ph idx="1"/>
          </p:nvPr>
        </p:nvSpPr>
        <p:spPr/>
        <p:txBody>
          <a:bodyPr>
            <a:normAutofit fontScale="85000" lnSpcReduction="10000"/>
          </a:bodyPr>
          <a:lstStyle/>
          <a:p>
            <a:r>
              <a:rPr lang="en-CA" dirty="0" smtClean="0"/>
              <a:t> </a:t>
            </a:r>
            <a:r>
              <a:rPr lang="en-CA" dirty="0" smtClean="0"/>
              <a:t>Persistence: </a:t>
            </a:r>
            <a:endParaRPr lang="en-CA" dirty="0" smtClean="0"/>
          </a:p>
          <a:p>
            <a:endParaRPr lang="en-CA" dirty="0"/>
          </a:p>
          <a:p>
            <a:r>
              <a:rPr lang="en-CA" dirty="0" smtClean="0"/>
              <a:t> </a:t>
            </a:r>
            <a:r>
              <a:rPr lang="en-CA" dirty="0" smtClean="0"/>
              <a:t>Resistance: whether your </a:t>
            </a:r>
            <a:r>
              <a:rPr lang="en-CA" dirty="0" err="1" smtClean="0"/>
              <a:t>att</a:t>
            </a:r>
            <a:r>
              <a:rPr lang="en-CA" dirty="0" smtClean="0"/>
              <a:t> wi</a:t>
            </a:r>
            <a:r>
              <a:rPr lang="en-CA" dirty="0" smtClean="0"/>
              <a:t>ll survive in an attack(strong: wont change. </a:t>
            </a:r>
            <a:r>
              <a:rPr lang="en-US" dirty="0" smtClean="0"/>
              <a:t>W</a:t>
            </a:r>
            <a:r>
              <a:rPr lang="en-CA" dirty="0" err="1" smtClean="0"/>
              <a:t>eak</a:t>
            </a:r>
            <a:r>
              <a:rPr lang="en-CA" dirty="0" smtClean="0"/>
              <a:t>: </a:t>
            </a:r>
            <a:r>
              <a:rPr lang="en-US" dirty="0" smtClean="0"/>
              <a:t>I</a:t>
            </a:r>
            <a:r>
              <a:rPr lang="en-CA" dirty="0" smtClean="0"/>
              <a:t> guess your right)</a:t>
            </a:r>
            <a:endParaRPr lang="en-CA" dirty="0" smtClean="0"/>
          </a:p>
          <a:p>
            <a:endParaRPr lang="en-CA" dirty="0"/>
          </a:p>
          <a:p>
            <a:r>
              <a:rPr lang="en-CA" dirty="0"/>
              <a:t> </a:t>
            </a:r>
            <a:r>
              <a:rPr lang="en-CA" dirty="0" smtClean="0"/>
              <a:t>Impact on information processing and </a:t>
            </a:r>
            <a:r>
              <a:rPr lang="en-CA" dirty="0" smtClean="0"/>
              <a:t>judgment:</a:t>
            </a:r>
          </a:p>
          <a:p>
            <a:r>
              <a:rPr lang="en-US" dirty="0" smtClean="0"/>
              <a:t>S</a:t>
            </a:r>
            <a:r>
              <a:rPr lang="en-CA" dirty="0" err="1" smtClean="0"/>
              <a:t>trong:effect</a:t>
            </a:r>
            <a:r>
              <a:rPr lang="en-CA" dirty="0" smtClean="0"/>
              <a:t> info processing</a:t>
            </a:r>
            <a:endParaRPr lang="en-CA" dirty="0" smtClean="0"/>
          </a:p>
          <a:p>
            <a:endParaRPr lang="en-CA" dirty="0"/>
          </a:p>
          <a:p>
            <a:r>
              <a:rPr lang="en-CA" dirty="0" smtClean="0"/>
              <a:t> Impact on </a:t>
            </a:r>
            <a:r>
              <a:rPr lang="en-CA" dirty="0" smtClean="0"/>
              <a:t>behaviour: strong : more likely to predict behaviour</a:t>
            </a:r>
            <a:endParaRPr lang="en-CA" dirty="0"/>
          </a:p>
        </p:txBody>
      </p:sp>
    </p:spTree>
    <p:extLst>
      <p:ext uri="{BB962C8B-B14F-4D97-AF65-F5344CB8AC3E}">
        <p14:creationId xmlns:p14="http://schemas.microsoft.com/office/powerpoint/2010/main" val="41720853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Determinants of Strength</a:t>
            </a:r>
            <a:endParaRPr lang="en-CA" dirty="0"/>
          </a:p>
        </p:txBody>
      </p:sp>
      <p:sp>
        <p:nvSpPr>
          <p:cNvPr id="3" name="Content Placeholder 2"/>
          <p:cNvSpPr>
            <a:spLocks noGrp="1"/>
          </p:cNvSpPr>
          <p:nvPr>
            <p:ph idx="1"/>
          </p:nvPr>
        </p:nvSpPr>
        <p:spPr/>
        <p:txBody>
          <a:bodyPr>
            <a:normAutofit lnSpcReduction="10000"/>
          </a:bodyPr>
          <a:lstStyle/>
          <a:p>
            <a:r>
              <a:rPr lang="en-CA" dirty="0" smtClean="0"/>
              <a:t> </a:t>
            </a:r>
            <a:r>
              <a:rPr lang="en-CA" dirty="0" smtClean="0"/>
              <a:t>Accessibility: strength/reaction time</a:t>
            </a:r>
          </a:p>
          <a:p>
            <a:r>
              <a:rPr lang="en-US" dirty="0" smtClean="0"/>
              <a:t>H</a:t>
            </a:r>
            <a:r>
              <a:rPr lang="en-CA" dirty="0" err="1" smtClean="0"/>
              <a:t>igh</a:t>
            </a:r>
            <a:r>
              <a:rPr lang="en-CA" dirty="0" smtClean="0"/>
              <a:t>: think of </a:t>
            </a:r>
            <a:r>
              <a:rPr lang="en-CA" dirty="0" err="1" smtClean="0"/>
              <a:t>sth</a:t>
            </a:r>
            <a:r>
              <a:rPr lang="en-CA" dirty="0" smtClean="0"/>
              <a:t> quickly()</a:t>
            </a:r>
            <a:endParaRPr lang="en-CA" dirty="0" smtClean="0"/>
          </a:p>
          <a:p>
            <a:endParaRPr lang="en-CA" dirty="0" smtClean="0"/>
          </a:p>
          <a:p>
            <a:r>
              <a:rPr lang="en-CA" dirty="0" smtClean="0"/>
              <a:t> Knowledge</a:t>
            </a:r>
          </a:p>
          <a:p>
            <a:endParaRPr lang="en-CA" dirty="0"/>
          </a:p>
          <a:p>
            <a:r>
              <a:rPr lang="en-CA" dirty="0" smtClean="0"/>
              <a:t> Extremity</a:t>
            </a:r>
          </a:p>
          <a:p>
            <a:pPr>
              <a:buNone/>
            </a:pPr>
            <a:endParaRPr lang="en-CA" dirty="0"/>
          </a:p>
          <a:p>
            <a:r>
              <a:rPr lang="en-CA" dirty="0"/>
              <a:t> </a:t>
            </a:r>
            <a:r>
              <a:rPr lang="en-CA" dirty="0" smtClean="0"/>
              <a:t>Ambivalence</a:t>
            </a:r>
          </a:p>
          <a:p>
            <a:endParaRPr lang="en-CA" dirty="0" smtClean="0"/>
          </a:p>
          <a:p>
            <a:endParaRPr lang="en-CA" dirty="0" smtClean="0"/>
          </a:p>
        </p:txBody>
      </p:sp>
    </p:spTree>
    <p:extLst>
      <p:ext uri="{BB962C8B-B14F-4D97-AF65-F5344CB8AC3E}">
        <p14:creationId xmlns:p14="http://schemas.microsoft.com/office/powerpoint/2010/main" val="5111561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Accessibility</a:t>
            </a:r>
            <a:endParaRPr lang="en-CA" dirty="0"/>
          </a:p>
        </p:txBody>
      </p:sp>
      <p:sp>
        <p:nvSpPr>
          <p:cNvPr id="3" name="Content Placeholder 2"/>
          <p:cNvSpPr>
            <a:spLocks noGrp="1"/>
          </p:cNvSpPr>
          <p:nvPr>
            <p:ph idx="1"/>
          </p:nvPr>
        </p:nvSpPr>
        <p:spPr/>
        <p:txBody>
          <a:bodyPr>
            <a:normAutofit lnSpcReduction="10000"/>
          </a:bodyPr>
          <a:lstStyle/>
          <a:p>
            <a:r>
              <a:rPr lang="en-CA" dirty="0" smtClean="0"/>
              <a:t> </a:t>
            </a:r>
            <a:r>
              <a:rPr lang="en-CA" dirty="0" err="1" smtClean="0"/>
              <a:t>Zanna</a:t>
            </a:r>
            <a:r>
              <a:rPr lang="en-CA" dirty="0" smtClean="0"/>
              <a:t> and Fazio</a:t>
            </a:r>
          </a:p>
          <a:p>
            <a:endParaRPr lang="en-CA" dirty="0" smtClean="0"/>
          </a:p>
          <a:p>
            <a:r>
              <a:rPr lang="en-CA" dirty="0" smtClean="0"/>
              <a:t> Fazio and Williams, 1986</a:t>
            </a:r>
          </a:p>
          <a:p>
            <a:pPr lvl="1"/>
            <a:r>
              <a:rPr lang="en-CA" dirty="0" smtClean="0"/>
              <a:t>Measured response latency when participants were asked to report their attitudes toward Walter Mondale and Ronald Reagan (5 mos.  before the 1984 election)</a:t>
            </a:r>
          </a:p>
          <a:p>
            <a:pPr lvl="1"/>
            <a:r>
              <a:rPr lang="en-CA" dirty="0" smtClean="0"/>
              <a:t>Accessibility (quick responding) predicted respondents’ opinion of who won the debates, and most importantly, voting behaviour</a:t>
            </a:r>
            <a:endParaRPr lang="en-CA"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Knowledge</a:t>
            </a:r>
            <a:endParaRPr lang="en-CA" dirty="0"/>
          </a:p>
        </p:txBody>
      </p:sp>
      <p:sp>
        <p:nvSpPr>
          <p:cNvPr id="3" name="Content Placeholder 2"/>
          <p:cNvSpPr>
            <a:spLocks noGrp="1"/>
          </p:cNvSpPr>
          <p:nvPr>
            <p:ph idx="1"/>
          </p:nvPr>
        </p:nvSpPr>
        <p:spPr/>
        <p:txBody>
          <a:bodyPr/>
          <a:lstStyle/>
          <a:p>
            <a:r>
              <a:rPr lang="en-CA" dirty="0" smtClean="0"/>
              <a:t> The number of attitude-relevant thoughts and experiences that come to mind when thinking about an attitude object</a:t>
            </a:r>
          </a:p>
          <a:p>
            <a:endParaRPr lang="en-CA" dirty="0" smtClean="0"/>
          </a:p>
          <a:p>
            <a:r>
              <a:rPr lang="en-CA" dirty="0" smtClean="0"/>
              <a:t> Can be high or low in complexity.  Complexity refers to the extent to which an individuals’ knowledge represents distinct dimensions</a:t>
            </a:r>
            <a:endParaRPr lang="en-C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Extremity</a:t>
            </a:r>
            <a:endParaRPr lang="en-CA" dirty="0"/>
          </a:p>
        </p:txBody>
      </p:sp>
      <p:sp>
        <p:nvSpPr>
          <p:cNvPr id="3" name="Content Placeholder 2"/>
          <p:cNvSpPr>
            <a:spLocks noGrp="1"/>
          </p:cNvSpPr>
          <p:nvPr>
            <p:ph idx="1"/>
          </p:nvPr>
        </p:nvSpPr>
        <p:spPr/>
        <p:txBody>
          <a:bodyPr/>
          <a:lstStyle/>
          <a:p>
            <a:r>
              <a:rPr lang="en-CA" dirty="0" smtClean="0"/>
              <a:t> Extremity refers to the magnitude of the evaluation, usually defined as the deviation from the midpoint of the scale</a:t>
            </a:r>
          </a:p>
          <a:p>
            <a:endParaRPr lang="en-CA" dirty="0" smtClean="0"/>
          </a:p>
          <a:p>
            <a:r>
              <a:rPr lang="en-CA" dirty="0" smtClean="0"/>
              <a:t> Rate your attitude toward bagels.</a:t>
            </a:r>
          </a:p>
          <a:p>
            <a:endParaRPr lang="en-CA" dirty="0"/>
          </a:p>
        </p:txBody>
      </p:sp>
      <p:graphicFrame>
        <p:nvGraphicFramePr>
          <p:cNvPr id="5" name="Table 4"/>
          <p:cNvGraphicFramePr>
            <a:graphicFrameLocks noGrp="1"/>
          </p:cNvGraphicFramePr>
          <p:nvPr/>
        </p:nvGraphicFramePr>
        <p:xfrm>
          <a:off x="755576" y="4725144"/>
          <a:ext cx="7776867" cy="1005840"/>
        </p:xfrm>
        <a:graphic>
          <a:graphicData uri="http://schemas.openxmlformats.org/drawingml/2006/table">
            <a:tbl>
              <a:tblPr firstRow="1" bandRow="1">
                <a:tableStyleId>{5C22544A-7EE6-4342-B048-85BDC9FD1C3A}</a:tableStyleId>
              </a:tblPr>
              <a:tblGrid>
                <a:gridCol w="1110981"/>
                <a:gridCol w="1110981"/>
                <a:gridCol w="1110981"/>
                <a:gridCol w="1110981"/>
                <a:gridCol w="1110981"/>
                <a:gridCol w="1110981"/>
                <a:gridCol w="1110981"/>
              </a:tblGrid>
              <a:tr h="0">
                <a:tc>
                  <a:txBody>
                    <a:bodyPr/>
                    <a:lstStyle/>
                    <a:p>
                      <a:pPr algn="ctr"/>
                      <a:r>
                        <a:rPr lang="en-CA" dirty="0" smtClean="0">
                          <a:solidFill>
                            <a:schemeClr val="bg1"/>
                          </a:solidFill>
                        </a:rPr>
                        <a:t>1</a:t>
                      </a:r>
                      <a:endParaRPr lang="en-CA" dirty="0">
                        <a:solidFill>
                          <a:schemeClr val="bg1"/>
                        </a:solidFill>
                      </a:endParaRPr>
                    </a:p>
                  </a:txBody>
                  <a:tcPr/>
                </a:tc>
                <a:tc>
                  <a:txBody>
                    <a:bodyPr/>
                    <a:lstStyle/>
                    <a:p>
                      <a:pPr algn="ctr"/>
                      <a:r>
                        <a:rPr lang="en-CA" dirty="0" smtClean="0">
                          <a:solidFill>
                            <a:schemeClr val="bg1"/>
                          </a:solidFill>
                        </a:rPr>
                        <a:t>2</a:t>
                      </a:r>
                      <a:endParaRPr lang="en-CA" dirty="0">
                        <a:solidFill>
                          <a:schemeClr val="bg1"/>
                        </a:solidFill>
                      </a:endParaRPr>
                    </a:p>
                  </a:txBody>
                  <a:tcPr/>
                </a:tc>
                <a:tc>
                  <a:txBody>
                    <a:bodyPr/>
                    <a:lstStyle/>
                    <a:p>
                      <a:pPr algn="ctr"/>
                      <a:r>
                        <a:rPr lang="en-CA" dirty="0" smtClean="0">
                          <a:solidFill>
                            <a:schemeClr val="bg1"/>
                          </a:solidFill>
                        </a:rPr>
                        <a:t>3</a:t>
                      </a:r>
                      <a:endParaRPr lang="en-CA" dirty="0">
                        <a:solidFill>
                          <a:schemeClr val="bg1"/>
                        </a:solidFill>
                      </a:endParaRPr>
                    </a:p>
                  </a:txBody>
                  <a:tcPr/>
                </a:tc>
                <a:tc>
                  <a:txBody>
                    <a:bodyPr/>
                    <a:lstStyle/>
                    <a:p>
                      <a:pPr algn="ctr"/>
                      <a:r>
                        <a:rPr lang="en-CA" dirty="0" smtClean="0">
                          <a:solidFill>
                            <a:schemeClr val="bg1"/>
                          </a:solidFill>
                        </a:rPr>
                        <a:t>4</a:t>
                      </a:r>
                      <a:endParaRPr lang="en-CA" dirty="0">
                        <a:solidFill>
                          <a:schemeClr val="bg1"/>
                        </a:solidFill>
                      </a:endParaRPr>
                    </a:p>
                  </a:txBody>
                  <a:tcPr/>
                </a:tc>
                <a:tc>
                  <a:txBody>
                    <a:bodyPr/>
                    <a:lstStyle/>
                    <a:p>
                      <a:pPr algn="ctr"/>
                      <a:r>
                        <a:rPr lang="en-CA" dirty="0" smtClean="0">
                          <a:solidFill>
                            <a:schemeClr val="bg1"/>
                          </a:solidFill>
                        </a:rPr>
                        <a:t>5</a:t>
                      </a:r>
                      <a:endParaRPr lang="en-CA" dirty="0">
                        <a:solidFill>
                          <a:schemeClr val="bg1"/>
                        </a:solidFill>
                      </a:endParaRPr>
                    </a:p>
                  </a:txBody>
                  <a:tcPr/>
                </a:tc>
                <a:tc>
                  <a:txBody>
                    <a:bodyPr/>
                    <a:lstStyle/>
                    <a:p>
                      <a:pPr algn="ctr"/>
                      <a:r>
                        <a:rPr lang="en-CA" dirty="0" smtClean="0">
                          <a:solidFill>
                            <a:schemeClr val="bg1"/>
                          </a:solidFill>
                        </a:rPr>
                        <a:t>6</a:t>
                      </a:r>
                      <a:endParaRPr lang="en-CA" dirty="0">
                        <a:solidFill>
                          <a:schemeClr val="bg1"/>
                        </a:solidFill>
                      </a:endParaRPr>
                    </a:p>
                  </a:txBody>
                  <a:tcPr/>
                </a:tc>
                <a:tc>
                  <a:txBody>
                    <a:bodyPr/>
                    <a:lstStyle/>
                    <a:p>
                      <a:pPr algn="ctr"/>
                      <a:r>
                        <a:rPr lang="en-CA" dirty="0" smtClean="0">
                          <a:solidFill>
                            <a:schemeClr val="bg1"/>
                          </a:solidFill>
                        </a:rPr>
                        <a:t>7</a:t>
                      </a:r>
                      <a:endParaRPr lang="en-CA" dirty="0">
                        <a:solidFill>
                          <a:schemeClr val="bg1"/>
                        </a:solidFill>
                      </a:endParaRPr>
                    </a:p>
                  </a:txBody>
                  <a:tcPr/>
                </a:tc>
              </a:tr>
              <a:tr h="0">
                <a:tc>
                  <a:txBody>
                    <a:bodyPr/>
                    <a:lstStyle/>
                    <a:p>
                      <a:pPr algn="ctr"/>
                      <a:r>
                        <a:rPr lang="en-CA" dirty="0" smtClean="0"/>
                        <a:t>Very</a:t>
                      </a:r>
                      <a:r>
                        <a:rPr lang="en-CA" baseline="0" dirty="0" smtClean="0"/>
                        <a:t> negative</a:t>
                      </a:r>
                      <a:endParaRPr lang="en-CA" dirty="0"/>
                    </a:p>
                  </a:txBody>
                  <a:tcPr/>
                </a:tc>
                <a:tc>
                  <a:txBody>
                    <a:bodyPr/>
                    <a:lstStyle/>
                    <a:p>
                      <a:pPr algn="ctr"/>
                      <a:endParaRPr lang="en-CA" dirty="0"/>
                    </a:p>
                  </a:txBody>
                  <a:tcPr/>
                </a:tc>
                <a:tc>
                  <a:txBody>
                    <a:bodyPr/>
                    <a:lstStyle/>
                    <a:p>
                      <a:pPr algn="ctr"/>
                      <a:endParaRPr lang="en-CA" dirty="0"/>
                    </a:p>
                  </a:txBody>
                  <a:tcPr/>
                </a:tc>
                <a:tc>
                  <a:txBody>
                    <a:bodyPr/>
                    <a:lstStyle/>
                    <a:p>
                      <a:pPr algn="ctr"/>
                      <a:endParaRPr lang="en-CA" dirty="0"/>
                    </a:p>
                  </a:txBody>
                  <a:tcPr/>
                </a:tc>
                <a:tc>
                  <a:txBody>
                    <a:bodyPr/>
                    <a:lstStyle/>
                    <a:p>
                      <a:pPr algn="ctr"/>
                      <a:endParaRPr lang="en-CA" dirty="0"/>
                    </a:p>
                  </a:txBody>
                  <a:tcPr/>
                </a:tc>
                <a:tc>
                  <a:txBody>
                    <a:bodyPr/>
                    <a:lstStyle/>
                    <a:p>
                      <a:pPr algn="ctr"/>
                      <a:endParaRPr lang="en-CA" dirty="0"/>
                    </a:p>
                  </a:txBody>
                  <a:tcPr/>
                </a:tc>
                <a:tc>
                  <a:txBody>
                    <a:bodyPr/>
                    <a:lstStyle/>
                    <a:p>
                      <a:pPr algn="ctr"/>
                      <a:r>
                        <a:rPr lang="en-CA" dirty="0" smtClean="0"/>
                        <a:t>Very positive</a:t>
                      </a:r>
                      <a:endParaRPr lang="en-CA" dirty="0"/>
                    </a:p>
                  </a:txBody>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Ambivalence</a:t>
            </a:r>
            <a:endParaRPr lang="en-CA" dirty="0"/>
          </a:p>
        </p:txBody>
      </p:sp>
      <p:sp>
        <p:nvSpPr>
          <p:cNvPr id="3" name="Content Placeholder 2"/>
          <p:cNvSpPr>
            <a:spLocks noGrp="1"/>
          </p:cNvSpPr>
          <p:nvPr>
            <p:ph idx="1"/>
          </p:nvPr>
        </p:nvSpPr>
        <p:spPr/>
        <p:txBody>
          <a:bodyPr/>
          <a:lstStyle/>
          <a:p>
            <a:r>
              <a:rPr lang="en-CA" dirty="0" smtClean="0"/>
              <a:t> Please rate your attitude toward assisted suicide</a:t>
            </a:r>
          </a:p>
          <a:p>
            <a:endParaRPr lang="en-CA" dirty="0"/>
          </a:p>
        </p:txBody>
      </p:sp>
      <p:graphicFrame>
        <p:nvGraphicFramePr>
          <p:cNvPr id="4" name="Table 3"/>
          <p:cNvGraphicFramePr>
            <a:graphicFrameLocks noGrp="1"/>
          </p:cNvGraphicFramePr>
          <p:nvPr>
            <p:extLst>
              <p:ext uri="{D42A27DB-BD31-4B8C-83A1-F6EECF244321}">
                <p14:modId xmlns:p14="http://schemas.microsoft.com/office/powerpoint/2010/main" val="2223803290"/>
              </p:ext>
            </p:extLst>
          </p:nvPr>
        </p:nvGraphicFramePr>
        <p:xfrm>
          <a:off x="683568" y="2665630"/>
          <a:ext cx="7704858" cy="1483450"/>
        </p:xfrm>
        <a:graphic>
          <a:graphicData uri="http://schemas.openxmlformats.org/drawingml/2006/table">
            <a:tbl>
              <a:tblPr firstRow="1" bandRow="1">
                <a:tableStyleId>{5C22544A-7EE6-4342-B048-85BDC9FD1C3A}</a:tableStyleId>
              </a:tblPr>
              <a:tblGrid>
                <a:gridCol w="1100694"/>
                <a:gridCol w="1100694"/>
                <a:gridCol w="1100694"/>
                <a:gridCol w="1100694"/>
                <a:gridCol w="1100694"/>
                <a:gridCol w="1100694"/>
                <a:gridCol w="1100694"/>
              </a:tblGrid>
              <a:tr h="322470">
                <a:tc>
                  <a:txBody>
                    <a:bodyPr/>
                    <a:lstStyle/>
                    <a:p>
                      <a:pPr algn="ctr"/>
                      <a:r>
                        <a:rPr lang="en-CA" dirty="0" smtClean="0">
                          <a:solidFill>
                            <a:schemeClr val="bg1"/>
                          </a:solidFill>
                        </a:rPr>
                        <a:t>1</a:t>
                      </a:r>
                      <a:endParaRPr lang="en-CA" dirty="0">
                        <a:solidFill>
                          <a:schemeClr val="bg1"/>
                        </a:solidFill>
                      </a:endParaRPr>
                    </a:p>
                  </a:txBody>
                  <a:tcPr/>
                </a:tc>
                <a:tc>
                  <a:txBody>
                    <a:bodyPr/>
                    <a:lstStyle/>
                    <a:p>
                      <a:pPr algn="ctr"/>
                      <a:r>
                        <a:rPr lang="en-CA" dirty="0" smtClean="0">
                          <a:solidFill>
                            <a:schemeClr val="bg1"/>
                          </a:solidFill>
                        </a:rPr>
                        <a:t>2</a:t>
                      </a:r>
                      <a:endParaRPr lang="en-CA" dirty="0">
                        <a:solidFill>
                          <a:schemeClr val="bg1"/>
                        </a:solidFill>
                      </a:endParaRPr>
                    </a:p>
                  </a:txBody>
                  <a:tcPr/>
                </a:tc>
                <a:tc>
                  <a:txBody>
                    <a:bodyPr/>
                    <a:lstStyle/>
                    <a:p>
                      <a:pPr algn="ctr"/>
                      <a:r>
                        <a:rPr lang="en-CA" dirty="0" smtClean="0">
                          <a:solidFill>
                            <a:schemeClr val="bg1"/>
                          </a:solidFill>
                        </a:rPr>
                        <a:t>3</a:t>
                      </a:r>
                      <a:endParaRPr lang="en-CA" dirty="0">
                        <a:solidFill>
                          <a:schemeClr val="bg1"/>
                        </a:solidFill>
                      </a:endParaRPr>
                    </a:p>
                  </a:txBody>
                  <a:tcPr/>
                </a:tc>
                <a:tc>
                  <a:txBody>
                    <a:bodyPr/>
                    <a:lstStyle/>
                    <a:p>
                      <a:pPr algn="ctr"/>
                      <a:r>
                        <a:rPr lang="en-CA" dirty="0" smtClean="0">
                          <a:solidFill>
                            <a:schemeClr val="bg1"/>
                          </a:solidFill>
                        </a:rPr>
                        <a:t>4</a:t>
                      </a:r>
                      <a:endParaRPr lang="en-CA" dirty="0">
                        <a:solidFill>
                          <a:schemeClr val="bg1"/>
                        </a:solidFill>
                      </a:endParaRPr>
                    </a:p>
                  </a:txBody>
                  <a:tcPr/>
                </a:tc>
                <a:tc>
                  <a:txBody>
                    <a:bodyPr/>
                    <a:lstStyle/>
                    <a:p>
                      <a:pPr algn="ctr"/>
                      <a:r>
                        <a:rPr lang="en-CA" dirty="0" smtClean="0">
                          <a:solidFill>
                            <a:schemeClr val="bg1"/>
                          </a:solidFill>
                        </a:rPr>
                        <a:t>5</a:t>
                      </a:r>
                      <a:endParaRPr lang="en-CA" dirty="0">
                        <a:solidFill>
                          <a:schemeClr val="bg1"/>
                        </a:solidFill>
                      </a:endParaRPr>
                    </a:p>
                  </a:txBody>
                  <a:tcPr/>
                </a:tc>
                <a:tc>
                  <a:txBody>
                    <a:bodyPr/>
                    <a:lstStyle/>
                    <a:p>
                      <a:pPr algn="ctr"/>
                      <a:r>
                        <a:rPr lang="en-CA" dirty="0" smtClean="0">
                          <a:solidFill>
                            <a:schemeClr val="bg1"/>
                          </a:solidFill>
                        </a:rPr>
                        <a:t>6</a:t>
                      </a:r>
                      <a:endParaRPr lang="en-CA" dirty="0">
                        <a:solidFill>
                          <a:schemeClr val="bg1"/>
                        </a:solidFill>
                      </a:endParaRPr>
                    </a:p>
                  </a:txBody>
                  <a:tcPr/>
                </a:tc>
                <a:tc>
                  <a:txBody>
                    <a:bodyPr/>
                    <a:lstStyle/>
                    <a:p>
                      <a:pPr algn="ctr"/>
                      <a:r>
                        <a:rPr lang="en-CA" dirty="0" smtClean="0">
                          <a:solidFill>
                            <a:schemeClr val="bg1"/>
                          </a:solidFill>
                        </a:rPr>
                        <a:t>7</a:t>
                      </a:r>
                      <a:endParaRPr lang="en-CA" dirty="0">
                        <a:solidFill>
                          <a:schemeClr val="bg1"/>
                        </a:solidFill>
                      </a:endParaRPr>
                    </a:p>
                  </a:txBody>
                  <a:tcPr/>
                </a:tc>
              </a:tr>
              <a:tr h="1117690">
                <a:tc>
                  <a:txBody>
                    <a:bodyPr/>
                    <a:lstStyle/>
                    <a:p>
                      <a:pPr algn="ctr"/>
                      <a:r>
                        <a:rPr lang="en-CA" sz="1600" dirty="0" smtClean="0"/>
                        <a:t>Very</a:t>
                      </a:r>
                    </a:p>
                    <a:p>
                      <a:pPr algn="ctr"/>
                      <a:r>
                        <a:rPr lang="en-CA" sz="1600" dirty="0" smtClean="0"/>
                        <a:t>Negative</a:t>
                      </a:r>
                      <a:endParaRPr lang="en-CA" sz="1600" dirty="0"/>
                    </a:p>
                  </a:txBody>
                  <a:tcPr/>
                </a:tc>
                <a:tc>
                  <a:txBody>
                    <a:bodyPr/>
                    <a:lstStyle/>
                    <a:p>
                      <a:pPr algn="ctr"/>
                      <a:endParaRPr lang="en-CA" dirty="0"/>
                    </a:p>
                  </a:txBody>
                  <a:tcPr/>
                </a:tc>
                <a:tc>
                  <a:txBody>
                    <a:bodyPr/>
                    <a:lstStyle/>
                    <a:p>
                      <a:pPr algn="ctr"/>
                      <a:endParaRPr lang="en-CA"/>
                    </a:p>
                  </a:txBody>
                  <a:tcPr/>
                </a:tc>
                <a:tc>
                  <a:txBody>
                    <a:bodyPr/>
                    <a:lstStyle/>
                    <a:p>
                      <a:pPr algn="ctr"/>
                      <a:r>
                        <a:rPr lang="en-CA" dirty="0" smtClean="0"/>
                        <a:t>x</a:t>
                      </a:r>
                      <a:endParaRPr lang="en-CA" dirty="0"/>
                    </a:p>
                  </a:txBody>
                  <a:tcPr/>
                </a:tc>
                <a:tc>
                  <a:txBody>
                    <a:bodyPr/>
                    <a:lstStyle/>
                    <a:p>
                      <a:pPr algn="ctr"/>
                      <a:endParaRPr lang="en-CA" dirty="0"/>
                    </a:p>
                  </a:txBody>
                  <a:tcPr/>
                </a:tc>
                <a:tc>
                  <a:txBody>
                    <a:bodyPr/>
                    <a:lstStyle/>
                    <a:p>
                      <a:pPr algn="ctr"/>
                      <a:endParaRPr lang="en-CA" dirty="0"/>
                    </a:p>
                  </a:txBody>
                  <a:tcPr/>
                </a:tc>
                <a:tc>
                  <a:txBody>
                    <a:bodyPr/>
                    <a:lstStyle/>
                    <a:p>
                      <a:pPr algn="ctr"/>
                      <a:r>
                        <a:rPr lang="en-CA" sz="1600" dirty="0" smtClean="0"/>
                        <a:t>Very</a:t>
                      </a:r>
                    </a:p>
                    <a:p>
                      <a:pPr algn="ctr"/>
                      <a:r>
                        <a:rPr lang="en-CA" sz="1600" dirty="0" smtClean="0"/>
                        <a:t>Positive</a:t>
                      </a:r>
                    </a:p>
                    <a:p>
                      <a:pPr algn="ctr"/>
                      <a:endParaRPr lang="en-CA" dirty="0"/>
                    </a:p>
                  </a:txBody>
                  <a:tcPr/>
                </a:tc>
              </a:tr>
            </a:tbl>
          </a:graphicData>
        </a:graphic>
      </p:graphicFrame>
    </p:spTree>
    <p:extLst>
      <p:ext uri="{BB962C8B-B14F-4D97-AF65-F5344CB8AC3E}">
        <p14:creationId xmlns:p14="http://schemas.microsoft.com/office/powerpoint/2010/main" val="29685862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Ambivalence</a:t>
            </a:r>
            <a:endParaRPr lang="en-CA" dirty="0"/>
          </a:p>
        </p:txBody>
      </p:sp>
      <p:sp>
        <p:nvSpPr>
          <p:cNvPr id="3" name="Content Placeholder 2"/>
          <p:cNvSpPr>
            <a:spLocks noGrp="1"/>
          </p:cNvSpPr>
          <p:nvPr>
            <p:ph idx="1"/>
          </p:nvPr>
        </p:nvSpPr>
        <p:spPr/>
        <p:txBody>
          <a:bodyPr/>
          <a:lstStyle/>
          <a:p>
            <a:r>
              <a:rPr lang="en-CA" dirty="0" smtClean="0"/>
              <a:t> Please rate your attitude toward assisted suicide</a:t>
            </a:r>
          </a:p>
          <a:p>
            <a:endParaRPr lang="en-CA" dirty="0"/>
          </a:p>
          <a:p>
            <a:endParaRPr lang="en-CA" dirty="0" smtClean="0"/>
          </a:p>
          <a:p>
            <a:endParaRPr lang="en-CA" dirty="0"/>
          </a:p>
          <a:p>
            <a:endParaRPr lang="en-CA" dirty="0" smtClean="0"/>
          </a:p>
          <a:p>
            <a:r>
              <a:rPr lang="en-CA" dirty="0" smtClean="0"/>
              <a:t>What would a scale response of 4 mean?</a:t>
            </a:r>
          </a:p>
          <a:p>
            <a:endParaRPr lang="en-CA" dirty="0"/>
          </a:p>
        </p:txBody>
      </p:sp>
      <p:graphicFrame>
        <p:nvGraphicFramePr>
          <p:cNvPr id="4" name="Table 3"/>
          <p:cNvGraphicFramePr>
            <a:graphicFrameLocks noGrp="1"/>
          </p:cNvGraphicFramePr>
          <p:nvPr>
            <p:extLst>
              <p:ext uri="{D42A27DB-BD31-4B8C-83A1-F6EECF244321}">
                <p14:modId xmlns:p14="http://schemas.microsoft.com/office/powerpoint/2010/main" val="2951665058"/>
              </p:ext>
            </p:extLst>
          </p:nvPr>
        </p:nvGraphicFramePr>
        <p:xfrm>
          <a:off x="683568" y="2708776"/>
          <a:ext cx="7704858" cy="1651000"/>
        </p:xfrm>
        <a:graphic>
          <a:graphicData uri="http://schemas.openxmlformats.org/drawingml/2006/table">
            <a:tbl>
              <a:tblPr firstRow="1" bandRow="1">
                <a:tableStyleId>{5C22544A-7EE6-4342-B048-85BDC9FD1C3A}</a:tableStyleId>
              </a:tblPr>
              <a:tblGrid>
                <a:gridCol w="1100694"/>
                <a:gridCol w="1100694"/>
                <a:gridCol w="1100694"/>
                <a:gridCol w="1100694"/>
                <a:gridCol w="1100694"/>
                <a:gridCol w="1100694"/>
                <a:gridCol w="1100694"/>
              </a:tblGrid>
              <a:tr h="370840">
                <a:tc>
                  <a:txBody>
                    <a:bodyPr/>
                    <a:lstStyle/>
                    <a:p>
                      <a:pPr algn="ctr"/>
                      <a:r>
                        <a:rPr lang="en-CA" dirty="0" smtClean="0">
                          <a:solidFill>
                            <a:schemeClr val="bg1"/>
                          </a:solidFill>
                        </a:rPr>
                        <a:t>1</a:t>
                      </a:r>
                      <a:endParaRPr lang="en-CA" dirty="0">
                        <a:solidFill>
                          <a:schemeClr val="bg1"/>
                        </a:solidFill>
                      </a:endParaRPr>
                    </a:p>
                  </a:txBody>
                  <a:tcPr/>
                </a:tc>
                <a:tc>
                  <a:txBody>
                    <a:bodyPr/>
                    <a:lstStyle/>
                    <a:p>
                      <a:pPr algn="ctr"/>
                      <a:r>
                        <a:rPr lang="en-CA" dirty="0" smtClean="0">
                          <a:solidFill>
                            <a:schemeClr val="bg1"/>
                          </a:solidFill>
                        </a:rPr>
                        <a:t>2</a:t>
                      </a:r>
                      <a:endParaRPr lang="en-CA" dirty="0">
                        <a:solidFill>
                          <a:schemeClr val="bg1"/>
                        </a:solidFill>
                      </a:endParaRPr>
                    </a:p>
                  </a:txBody>
                  <a:tcPr/>
                </a:tc>
                <a:tc>
                  <a:txBody>
                    <a:bodyPr/>
                    <a:lstStyle/>
                    <a:p>
                      <a:pPr algn="ctr"/>
                      <a:r>
                        <a:rPr lang="en-CA" dirty="0" smtClean="0">
                          <a:solidFill>
                            <a:schemeClr val="bg1"/>
                          </a:solidFill>
                        </a:rPr>
                        <a:t>3</a:t>
                      </a:r>
                      <a:endParaRPr lang="en-CA" dirty="0">
                        <a:solidFill>
                          <a:schemeClr val="bg1"/>
                        </a:solidFill>
                      </a:endParaRPr>
                    </a:p>
                  </a:txBody>
                  <a:tcPr/>
                </a:tc>
                <a:tc>
                  <a:txBody>
                    <a:bodyPr/>
                    <a:lstStyle/>
                    <a:p>
                      <a:pPr algn="ctr"/>
                      <a:r>
                        <a:rPr lang="en-CA" dirty="0" smtClean="0">
                          <a:solidFill>
                            <a:schemeClr val="bg1"/>
                          </a:solidFill>
                        </a:rPr>
                        <a:t>4</a:t>
                      </a:r>
                      <a:endParaRPr lang="en-CA" dirty="0">
                        <a:solidFill>
                          <a:schemeClr val="bg1"/>
                        </a:solidFill>
                      </a:endParaRPr>
                    </a:p>
                  </a:txBody>
                  <a:tcPr/>
                </a:tc>
                <a:tc>
                  <a:txBody>
                    <a:bodyPr/>
                    <a:lstStyle/>
                    <a:p>
                      <a:pPr algn="ctr"/>
                      <a:r>
                        <a:rPr lang="en-CA" dirty="0" smtClean="0">
                          <a:solidFill>
                            <a:schemeClr val="bg1"/>
                          </a:solidFill>
                        </a:rPr>
                        <a:t>5</a:t>
                      </a:r>
                      <a:endParaRPr lang="en-CA" dirty="0">
                        <a:solidFill>
                          <a:schemeClr val="bg1"/>
                        </a:solidFill>
                      </a:endParaRPr>
                    </a:p>
                  </a:txBody>
                  <a:tcPr/>
                </a:tc>
                <a:tc>
                  <a:txBody>
                    <a:bodyPr/>
                    <a:lstStyle/>
                    <a:p>
                      <a:pPr algn="ctr"/>
                      <a:r>
                        <a:rPr lang="en-CA" dirty="0" smtClean="0">
                          <a:solidFill>
                            <a:schemeClr val="bg1"/>
                          </a:solidFill>
                        </a:rPr>
                        <a:t>6</a:t>
                      </a:r>
                      <a:endParaRPr lang="en-CA" dirty="0">
                        <a:solidFill>
                          <a:schemeClr val="bg1"/>
                        </a:solidFill>
                      </a:endParaRPr>
                    </a:p>
                  </a:txBody>
                  <a:tcPr/>
                </a:tc>
                <a:tc>
                  <a:txBody>
                    <a:bodyPr/>
                    <a:lstStyle/>
                    <a:p>
                      <a:pPr algn="ctr"/>
                      <a:r>
                        <a:rPr lang="en-CA" dirty="0" smtClean="0">
                          <a:solidFill>
                            <a:schemeClr val="bg1"/>
                          </a:solidFill>
                        </a:rPr>
                        <a:t>7</a:t>
                      </a:r>
                      <a:endParaRPr lang="en-CA" dirty="0">
                        <a:solidFill>
                          <a:schemeClr val="bg1"/>
                        </a:solidFill>
                      </a:endParaRPr>
                    </a:p>
                  </a:txBody>
                  <a:tcPr/>
                </a:tc>
              </a:tr>
              <a:tr h="709280">
                <a:tc>
                  <a:txBody>
                    <a:bodyPr/>
                    <a:lstStyle/>
                    <a:p>
                      <a:pPr algn="ctr"/>
                      <a:r>
                        <a:rPr lang="en-CA" sz="1600" dirty="0" smtClean="0"/>
                        <a:t>Very</a:t>
                      </a:r>
                    </a:p>
                    <a:p>
                      <a:pPr algn="ctr"/>
                      <a:r>
                        <a:rPr lang="en-CA" sz="1600" dirty="0" smtClean="0"/>
                        <a:t>Negative</a:t>
                      </a:r>
                      <a:endParaRPr lang="en-CA" sz="1600" dirty="0"/>
                    </a:p>
                  </a:txBody>
                  <a:tcPr/>
                </a:tc>
                <a:tc>
                  <a:txBody>
                    <a:bodyPr/>
                    <a:lstStyle/>
                    <a:p>
                      <a:pPr algn="ctr"/>
                      <a:endParaRPr lang="en-CA" dirty="0"/>
                    </a:p>
                  </a:txBody>
                  <a:tcPr/>
                </a:tc>
                <a:tc>
                  <a:txBody>
                    <a:bodyPr/>
                    <a:lstStyle/>
                    <a:p>
                      <a:pPr algn="ctr"/>
                      <a:endParaRPr lang="en-CA"/>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6000" dirty="0" smtClean="0">
                          <a:latin typeface="KaiTi" pitchFamily="49" charset="-122"/>
                          <a:ea typeface="KaiTi" pitchFamily="49" charset="-122"/>
                        </a:rPr>
                        <a:t>X</a:t>
                      </a:r>
                    </a:p>
                    <a:p>
                      <a:pPr algn="ctr"/>
                      <a:endParaRPr lang="en-CA" dirty="0" smtClean="0"/>
                    </a:p>
                  </a:txBody>
                  <a:tcPr/>
                </a:tc>
                <a:tc>
                  <a:txBody>
                    <a:bodyPr/>
                    <a:lstStyle/>
                    <a:p>
                      <a:pPr algn="ctr"/>
                      <a:endParaRPr lang="en-CA" dirty="0"/>
                    </a:p>
                  </a:txBody>
                  <a:tcPr/>
                </a:tc>
                <a:tc>
                  <a:txBody>
                    <a:bodyPr/>
                    <a:lstStyle/>
                    <a:p>
                      <a:pPr algn="ctr"/>
                      <a:endParaRPr lang="en-CA" dirty="0"/>
                    </a:p>
                  </a:txBody>
                  <a:tcPr/>
                </a:tc>
                <a:tc>
                  <a:txBody>
                    <a:bodyPr/>
                    <a:lstStyle/>
                    <a:p>
                      <a:pPr algn="ctr"/>
                      <a:r>
                        <a:rPr lang="en-CA" sz="1600" dirty="0" smtClean="0"/>
                        <a:t>Very</a:t>
                      </a:r>
                    </a:p>
                    <a:p>
                      <a:pPr algn="ctr"/>
                      <a:r>
                        <a:rPr lang="en-CA" sz="1600" dirty="0" smtClean="0"/>
                        <a:t>Positive</a:t>
                      </a:r>
                    </a:p>
                    <a:p>
                      <a:pPr algn="ctr"/>
                      <a:endParaRPr lang="en-CA" dirty="0"/>
                    </a:p>
                  </a:txBody>
                  <a:tcPr/>
                </a:tc>
              </a:tr>
            </a:tbl>
          </a:graphicData>
        </a:graphic>
      </p:graphicFrame>
    </p:spTree>
    <p:extLst>
      <p:ext uri="{BB962C8B-B14F-4D97-AF65-F5344CB8AC3E}">
        <p14:creationId xmlns:p14="http://schemas.microsoft.com/office/powerpoint/2010/main" val="15772103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Ambivalence</a:t>
            </a:r>
            <a:endParaRPr lang="en-CA" dirty="0"/>
          </a:p>
        </p:txBody>
      </p:sp>
      <p:sp>
        <p:nvSpPr>
          <p:cNvPr id="3" name="Content Placeholder 2"/>
          <p:cNvSpPr>
            <a:spLocks noGrp="1"/>
          </p:cNvSpPr>
          <p:nvPr>
            <p:ph idx="1"/>
          </p:nvPr>
        </p:nvSpPr>
        <p:spPr/>
        <p:txBody>
          <a:bodyPr>
            <a:normAutofit fontScale="92500"/>
          </a:bodyPr>
          <a:lstStyle/>
          <a:p>
            <a:r>
              <a:rPr lang="en-CA" dirty="0" smtClean="0"/>
              <a:t> Please rate your attitude toward assisted suicide</a:t>
            </a:r>
          </a:p>
          <a:p>
            <a:endParaRPr lang="en-CA" dirty="0"/>
          </a:p>
          <a:p>
            <a:endParaRPr lang="en-CA" dirty="0" smtClean="0"/>
          </a:p>
          <a:p>
            <a:endParaRPr lang="en-CA" dirty="0"/>
          </a:p>
          <a:p>
            <a:endParaRPr lang="en-CA" dirty="0" smtClean="0"/>
          </a:p>
          <a:p>
            <a:r>
              <a:rPr lang="en-CA" dirty="0" smtClean="0"/>
              <a:t>What would a scale response of 4 mean?</a:t>
            </a:r>
          </a:p>
          <a:p>
            <a:pPr lvl="1"/>
            <a:r>
              <a:rPr lang="en-CA" dirty="0" smtClean="0"/>
              <a:t>Neutral?</a:t>
            </a:r>
          </a:p>
          <a:p>
            <a:pPr lvl="1"/>
            <a:r>
              <a:rPr lang="en-CA" dirty="0" smtClean="0"/>
              <a:t>Conflicted?</a:t>
            </a:r>
          </a:p>
        </p:txBody>
      </p:sp>
      <p:graphicFrame>
        <p:nvGraphicFramePr>
          <p:cNvPr id="4" name="Table 3"/>
          <p:cNvGraphicFramePr>
            <a:graphicFrameLocks noGrp="1"/>
          </p:cNvGraphicFramePr>
          <p:nvPr>
            <p:extLst>
              <p:ext uri="{D42A27DB-BD31-4B8C-83A1-F6EECF244321}">
                <p14:modId xmlns:p14="http://schemas.microsoft.com/office/powerpoint/2010/main" val="2662911355"/>
              </p:ext>
            </p:extLst>
          </p:nvPr>
        </p:nvGraphicFramePr>
        <p:xfrm>
          <a:off x="683568" y="2708776"/>
          <a:ext cx="7704858" cy="1651000"/>
        </p:xfrm>
        <a:graphic>
          <a:graphicData uri="http://schemas.openxmlformats.org/drawingml/2006/table">
            <a:tbl>
              <a:tblPr firstRow="1" bandRow="1">
                <a:tableStyleId>{5C22544A-7EE6-4342-B048-85BDC9FD1C3A}</a:tableStyleId>
              </a:tblPr>
              <a:tblGrid>
                <a:gridCol w="1100694"/>
                <a:gridCol w="1100694"/>
                <a:gridCol w="1100694"/>
                <a:gridCol w="1100694"/>
                <a:gridCol w="1100694"/>
                <a:gridCol w="1100694"/>
                <a:gridCol w="1100694"/>
              </a:tblGrid>
              <a:tr h="370840">
                <a:tc>
                  <a:txBody>
                    <a:bodyPr/>
                    <a:lstStyle/>
                    <a:p>
                      <a:pPr algn="ctr"/>
                      <a:r>
                        <a:rPr lang="en-CA" dirty="0" smtClean="0">
                          <a:solidFill>
                            <a:schemeClr val="bg1"/>
                          </a:solidFill>
                        </a:rPr>
                        <a:t>1</a:t>
                      </a:r>
                      <a:endParaRPr lang="en-CA" dirty="0">
                        <a:solidFill>
                          <a:schemeClr val="bg1"/>
                        </a:solidFill>
                      </a:endParaRPr>
                    </a:p>
                  </a:txBody>
                  <a:tcPr/>
                </a:tc>
                <a:tc>
                  <a:txBody>
                    <a:bodyPr/>
                    <a:lstStyle/>
                    <a:p>
                      <a:pPr algn="ctr"/>
                      <a:r>
                        <a:rPr lang="en-CA" dirty="0" smtClean="0">
                          <a:solidFill>
                            <a:schemeClr val="bg1"/>
                          </a:solidFill>
                        </a:rPr>
                        <a:t>2</a:t>
                      </a:r>
                      <a:endParaRPr lang="en-CA" dirty="0">
                        <a:solidFill>
                          <a:schemeClr val="bg1"/>
                        </a:solidFill>
                      </a:endParaRPr>
                    </a:p>
                  </a:txBody>
                  <a:tcPr/>
                </a:tc>
                <a:tc>
                  <a:txBody>
                    <a:bodyPr/>
                    <a:lstStyle/>
                    <a:p>
                      <a:pPr algn="ctr"/>
                      <a:r>
                        <a:rPr lang="en-CA" dirty="0" smtClean="0">
                          <a:solidFill>
                            <a:schemeClr val="bg1"/>
                          </a:solidFill>
                        </a:rPr>
                        <a:t>3</a:t>
                      </a:r>
                      <a:endParaRPr lang="en-CA" dirty="0">
                        <a:solidFill>
                          <a:schemeClr val="bg1"/>
                        </a:solidFill>
                      </a:endParaRPr>
                    </a:p>
                  </a:txBody>
                  <a:tcPr/>
                </a:tc>
                <a:tc>
                  <a:txBody>
                    <a:bodyPr/>
                    <a:lstStyle/>
                    <a:p>
                      <a:pPr algn="ctr"/>
                      <a:r>
                        <a:rPr lang="en-CA" dirty="0" smtClean="0">
                          <a:solidFill>
                            <a:schemeClr val="bg1"/>
                          </a:solidFill>
                        </a:rPr>
                        <a:t>4</a:t>
                      </a:r>
                      <a:endParaRPr lang="en-CA" dirty="0">
                        <a:solidFill>
                          <a:schemeClr val="bg1"/>
                        </a:solidFill>
                      </a:endParaRPr>
                    </a:p>
                  </a:txBody>
                  <a:tcPr/>
                </a:tc>
                <a:tc>
                  <a:txBody>
                    <a:bodyPr/>
                    <a:lstStyle/>
                    <a:p>
                      <a:pPr algn="ctr"/>
                      <a:r>
                        <a:rPr lang="en-CA" dirty="0" smtClean="0">
                          <a:solidFill>
                            <a:schemeClr val="bg1"/>
                          </a:solidFill>
                        </a:rPr>
                        <a:t>5</a:t>
                      </a:r>
                      <a:endParaRPr lang="en-CA" dirty="0">
                        <a:solidFill>
                          <a:schemeClr val="bg1"/>
                        </a:solidFill>
                      </a:endParaRPr>
                    </a:p>
                  </a:txBody>
                  <a:tcPr/>
                </a:tc>
                <a:tc>
                  <a:txBody>
                    <a:bodyPr/>
                    <a:lstStyle/>
                    <a:p>
                      <a:pPr algn="ctr"/>
                      <a:r>
                        <a:rPr lang="en-CA" dirty="0" smtClean="0">
                          <a:solidFill>
                            <a:schemeClr val="bg1"/>
                          </a:solidFill>
                        </a:rPr>
                        <a:t>6</a:t>
                      </a:r>
                      <a:endParaRPr lang="en-CA" dirty="0">
                        <a:solidFill>
                          <a:schemeClr val="bg1"/>
                        </a:solidFill>
                      </a:endParaRPr>
                    </a:p>
                  </a:txBody>
                  <a:tcPr/>
                </a:tc>
                <a:tc>
                  <a:txBody>
                    <a:bodyPr/>
                    <a:lstStyle/>
                    <a:p>
                      <a:pPr algn="ctr"/>
                      <a:r>
                        <a:rPr lang="en-CA" dirty="0" smtClean="0">
                          <a:solidFill>
                            <a:schemeClr val="bg1"/>
                          </a:solidFill>
                        </a:rPr>
                        <a:t>7</a:t>
                      </a:r>
                      <a:endParaRPr lang="en-CA" dirty="0">
                        <a:solidFill>
                          <a:schemeClr val="bg1"/>
                        </a:solidFill>
                      </a:endParaRPr>
                    </a:p>
                  </a:txBody>
                  <a:tcPr/>
                </a:tc>
              </a:tr>
              <a:tr h="709280">
                <a:tc>
                  <a:txBody>
                    <a:bodyPr/>
                    <a:lstStyle/>
                    <a:p>
                      <a:pPr algn="ctr"/>
                      <a:r>
                        <a:rPr lang="en-CA" sz="1600" dirty="0" smtClean="0"/>
                        <a:t>Very</a:t>
                      </a:r>
                    </a:p>
                    <a:p>
                      <a:pPr algn="ctr"/>
                      <a:r>
                        <a:rPr lang="en-CA" sz="1600" dirty="0" smtClean="0"/>
                        <a:t>Negative</a:t>
                      </a:r>
                      <a:endParaRPr lang="en-CA" sz="1600" dirty="0"/>
                    </a:p>
                  </a:txBody>
                  <a:tcPr/>
                </a:tc>
                <a:tc>
                  <a:txBody>
                    <a:bodyPr/>
                    <a:lstStyle/>
                    <a:p>
                      <a:pPr algn="ctr"/>
                      <a:endParaRPr lang="en-CA" dirty="0"/>
                    </a:p>
                  </a:txBody>
                  <a:tcPr/>
                </a:tc>
                <a:tc>
                  <a:txBody>
                    <a:bodyPr/>
                    <a:lstStyle/>
                    <a:p>
                      <a:pPr algn="ctr"/>
                      <a:endParaRPr lang="en-CA"/>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6000" dirty="0" smtClean="0">
                          <a:latin typeface="KaiTi" pitchFamily="49" charset="-122"/>
                          <a:ea typeface="KaiTi" pitchFamily="49" charset="-122"/>
                        </a:rPr>
                        <a:t>X</a:t>
                      </a:r>
                    </a:p>
                    <a:p>
                      <a:pPr algn="ctr"/>
                      <a:endParaRPr lang="en-CA" dirty="0" smtClean="0"/>
                    </a:p>
                  </a:txBody>
                  <a:tcPr/>
                </a:tc>
                <a:tc>
                  <a:txBody>
                    <a:bodyPr/>
                    <a:lstStyle/>
                    <a:p>
                      <a:pPr algn="ctr"/>
                      <a:endParaRPr lang="en-CA" dirty="0"/>
                    </a:p>
                  </a:txBody>
                  <a:tcPr/>
                </a:tc>
                <a:tc>
                  <a:txBody>
                    <a:bodyPr/>
                    <a:lstStyle/>
                    <a:p>
                      <a:pPr algn="ctr"/>
                      <a:endParaRPr lang="en-CA" dirty="0"/>
                    </a:p>
                  </a:txBody>
                  <a:tcPr/>
                </a:tc>
                <a:tc>
                  <a:txBody>
                    <a:bodyPr/>
                    <a:lstStyle/>
                    <a:p>
                      <a:pPr algn="ctr"/>
                      <a:r>
                        <a:rPr lang="en-CA" sz="1600" dirty="0" smtClean="0"/>
                        <a:t>Very</a:t>
                      </a:r>
                    </a:p>
                    <a:p>
                      <a:pPr algn="ctr"/>
                      <a:r>
                        <a:rPr lang="en-CA" sz="1600" dirty="0" smtClean="0"/>
                        <a:t>Positive</a:t>
                      </a:r>
                    </a:p>
                    <a:p>
                      <a:pPr algn="ctr"/>
                      <a:endParaRPr lang="en-CA" dirty="0"/>
                    </a:p>
                  </a:txBody>
                  <a:tcPr/>
                </a:tc>
              </a:tr>
            </a:tbl>
          </a:graphicData>
        </a:graphic>
      </p:graphicFrame>
    </p:spTree>
    <p:extLst>
      <p:ext uri="{BB962C8B-B14F-4D97-AF65-F5344CB8AC3E}">
        <p14:creationId xmlns:p14="http://schemas.microsoft.com/office/powerpoint/2010/main" val="31121412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Ambivalence</a:t>
            </a:r>
            <a:endParaRPr lang="en-CA" dirty="0"/>
          </a:p>
        </p:txBody>
      </p:sp>
      <p:sp>
        <p:nvSpPr>
          <p:cNvPr id="3" name="Content Placeholder 2"/>
          <p:cNvSpPr>
            <a:spLocks noGrp="1"/>
          </p:cNvSpPr>
          <p:nvPr>
            <p:ph idx="1"/>
          </p:nvPr>
        </p:nvSpPr>
        <p:spPr/>
        <p:txBody>
          <a:bodyPr>
            <a:normAutofit/>
          </a:bodyPr>
          <a:lstStyle/>
          <a:p>
            <a:r>
              <a:rPr lang="en-CA" dirty="0" smtClean="0"/>
              <a:t> Please rate your attitude toward assisted suicide</a:t>
            </a:r>
          </a:p>
          <a:p>
            <a:endParaRPr lang="en-CA" dirty="0"/>
          </a:p>
          <a:p>
            <a:endParaRPr lang="en-CA" dirty="0" smtClean="0"/>
          </a:p>
          <a:p>
            <a:endParaRPr lang="en-CA" dirty="0"/>
          </a:p>
          <a:p>
            <a:pPr marL="0" indent="0">
              <a:buNone/>
            </a:pPr>
            <a:endParaRPr lang="en-CA" dirty="0" smtClean="0">
              <a:solidFill>
                <a:schemeClr val="bg1"/>
              </a:solidFill>
            </a:endParaRPr>
          </a:p>
          <a:p>
            <a:endParaRPr lang="en-CA" dirty="0" smtClean="0"/>
          </a:p>
        </p:txBody>
      </p:sp>
      <p:graphicFrame>
        <p:nvGraphicFramePr>
          <p:cNvPr id="4" name="Table 3"/>
          <p:cNvGraphicFramePr>
            <a:graphicFrameLocks noGrp="1"/>
          </p:cNvGraphicFramePr>
          <p:nvPr>
            <p:extLst>
              <p:ext uri="{D42A27DB-BD31-4B8C-83A1-F6EECF244321}">
                <p14:modId xmlns:p14="http://schemas.microsoft.com/office/powerpoint/2010/main" val="1554191102"/>
              </p:ext>
            </p:extLst>
          </p:nvPr>
        </p:nvGraphicFramePr>
        <p:xfrm>
          <a:off x="683568" y="2708776"/>
          <a:ext cx="7704858" cy="1224280"/>
        </p:xfrm>
        <a:graphic>
          <a:graphicData uri="http://schemas.openxmlformats.org/drawingml/2006/table">
            <a:tbl>
              <a:tblPr firstRow="1" bandRow="1">
                <a:tableStyleId>{5C22544A-7EE6-4342-B048-85BDC9FD1C3A}</a:tableStyleId>
              </a:tblPr>
              <a:tblGrid>
                <a:gridCol w="1100694"/>
                <a:gridCol w="1100694"/>
                <a:gridCol w="1100694"/>
                <a:gridCol w="1100694"/>
                <a:gridCol w="1100694"/>
                <a:gridCol w="1100694"/>
                <a:gridCol w="1100694"/>
              </a:tblGrid>
              <a:tr h="370840">
                <a:tc>
                  <a:txBody>
                    <a:bodyPr/>
                    <a:lstStyle/>
                    <a:p>
                      <a:pPr algn="ctr"/>
                      <a:r>
                        <a:rPr lang="en-CA" dirty="0" smtClean="0">
                          <a:solidFill>
                            <a:schemeClr val="bg1"/>
                          </a:solidFill>
                        </a:rPr>
                        <a:t>1</a:t>
                      </a:r>
                      <a:endParaRPr lang="en-CA" dirty="0">
                        <a:solidFill>
                          <a:schemeClr val="bg1"/>
                        </a:solidFill>
                      </a:endParaRPr>
                    </a:p>
                  </a:txBody>
                  <a:tcPr/>
                </a:tc>
                <a:tc>
                  <a:txBody>
                    <a:bodyPr/>
                    <a:lstStyle/>
                    <a:p>
                      <a:pPr algn="ctr"/>
                      <a:r>
                        <a:rPr lang="en-CA" dirty="0" smtClean="0">
                          <a:solidFill>
                            <a:schemeClr val="bg1"/>
                          </a:solidFill>
                        </a:rPr>
                        <a:t>2</a:t>
                      </a:r>
                      <a:endParaRPr lang="en-CA" dirty="0">
                        <a:solidFill>
                          <a:schemeClr val="bg1"/>
                        </a:solidFill>
                      </a:endParaRPr>
                    </a:p>
                  </a:txBody>
                  <a:tcPr/>
                </a:tc>
                <a:tc>
                  <a:txBody>
                    <a:bodyPr/>
                    <a:lstStyle/>
                    <a:p>
                      <a:pPr algn="ctr"/>
                      <a:r>
                        <a:rPr lang="en-CA" dirty="0" smtClean="0">
                          <a:solidFill>
                            <a:schemeClr val="bg1"/>
                          </a:solidFill>
                        </a:rPr>
                        <a:t>3</a:t>
                      </a:r>
                      <a:endParaRPr lang="en-CA" dirty="0">
                        <a:solidFill>
                          <a:schemeClr val="bg1"/>
                        </a:solidFill>
                      </a:endParaRPr>
                    </a:p>
                  </a:txBody>
                  <a:tcPr/>
                </a:tc>
                <a:tc>
                  <a:txBody>
                    <a:bodyPr/>
                    <a:lstStyle/>
                    <a:p>
                      <a:pPr algn="ctr"/>
                      <a:r>
                        <a:rPr lang="en-CA" dirty="0" smtClean="0">
                          <a:solidFill>
                            <a:schemeClr val="bg1"/>
                          </a:solidFill>
                        </a:rPr>
                        <a:t>4</a:t>
                      </a:r>
                      <a:endParaRPr lang="en-CA" dirty="0">
                        <a:solidFill>
                          <a:schemeClr val="bg1"/>
                        </a:solidFill>
                      </a:endParaRPr>
                    </a:p>
                  </a:txBody>
                  <a:tcPr/>
                </a:tc>
                <a:tc>
                  <a:txBody>
                    <a:bodyPr/>
                    <a:lstStyle/>
                    <a:p>
                      <a:pPr algn="ctr"/>
                      <a:r>
                        <a:rPr lang="en-CA" dirty="0" smtClean="0">
                          <a:solidFill>
                            <a:schemeClr val="bg1"/>
                          </a:solidFill>
                        </a:rPr>
                        <a:t>5</a:t>
                      </a:r>
                      <a:endParaRPr lang="en-CA" dirty="0">
                        <a:solidFill>
                          <a:schemeClr val="bg1"/>
                        </a:solidFill>
                      </a:endParaRPr>
                    </a:p>
                  </a:txBody>
                  <a:tcPr/>
                </a:tc>
                <a:tc>
                  <a:txBody>
                    <a:bodyPr/>
                    <a:lstStyle/>
                    <a:p>
                      <a:pPr algn="ctr"/>
                      <a:r>
                        <a:rPr lang="en-CA" dirty="0" smtClean="0">
                          <a:solidFill>
                            <a:schemeClr val="bg1"/>
                          </a:solidFill>
                        </a:rPr>
                        <a:t>6</a:t>
                      </a:r>
                      <a:endParaRPr lang="en-CA" dirty="0">
                        <a:solidFill>
                          <a:schemeClr val="bg1"/>
                        </a:solidFill>
                      </a:endParaRPr>
                    </a:p>
                  </a:txBody>
                  <a:tcPr/>
                </a:tc>
                <a:tc>
                  <a:txBody>
                    <a:bodyPr/>
                    <a:lstStyle/>
                    <a:p>
                      <a:pPr algn="ctr"/>
                      <a:r>
                        <a:rPr lang="en-CA" dirty="0" smtClean="0">
                          <a:solidFill>
                            <a:schemeClr val="bg1"/>
                          </a:solidFill>
                        </a:rPr>
                        <a:t>7</a:t>
                      </a:r>
                      <a:endParaRPr lang="en-CA" dirty="0">
                        <a:solidFill>
                          <a:schemeClr val="bg1"/>
                        </a:solidFill>
                      </a:endParaRPr>
                    </a:p>
                  </a:txBody>
                  <a:tcPr/>
                </a:tc>
              </a:tr>
              <a:tr h="709280">
                <a:tc>
                  <a:txBody>
                    <a:bodyPr/>
                    <a:lstStyle/>
                    <a:p>
                      <a:pPr algn="ctr"/>
                      <a:r>
                        <a:rPr lang="en-CA" sz="1600" dirty="0" smtClean="0"/>
                        <a:t>Not at all</a:t>
                      </a:r>
                      <a:r>
                        <a:rPr lang="en-CA" sz="1600" baseline="0" dirty="0" smtClean="0"/>
                        <a:t> positive</a:t>
                      </a:r>
                      <a:endParaRPr lang="en-CA" sz="1600" dirty="0"/>
                    </a:p>
                  </a:txBody>
                  <a:tcPr/>
                </a:tc>
                <a:tc>
                  <a:txBody>
                    <a:bodyPr/>
                    <a:lstStyle/>
                    <a:p>
                      <a:pPr algn="ctr"/>
                      <a:endParaRPr lang="en-CA" dirty="0"/>
                    </a:p>
                  </a:txBody>
                  <a:tcPr/>
                </a:tc>
                <a:tc>
                  <a:txBody>
                    <a:bodyPr/>
                    <a:lstStyle/>
                    <a:p>
                      <a:pPr algn="ctr"/>
                      <a:endParaRPr lang="en-CA"/>
                    </a:p>
                  </a:txBody>
                  <a:tcPr/>
                </a:tc>
                <a:tc>
                  <a:txBody>
                    <a:bodyPr/>
                    <a:lstStyle/>
                    <a:p>
                      <a:pPr algn="ctr"/>
                      <a:endParaRPr lang="en-CA" b="1" dirty="0" smtClean="0"/>
                    </a:p>
                  </a:txBody>
                  <a:tcPr/>
                </a:tc>
                <a:tc>
                  <a:txBody>
                    <a:bodyPr/>
                    <a:lstStyle/>
                    <a:p>
                      <a:pPr algn="ctr"/>
                      <a:endParaRPr lang="en-CA" dirty="0"/>
                    </a:p>
                  </a:txBody>
                  <a:tcPr/>
                </a:tc>
                <a:tc>
                  <a:txBody>
                    <a:bodyPr/>
                    <a:lstStyle/>
                    <a:p>
                      <a:pPr algn="ctr"/>
                      <a:endParaRPr lang="en-CA" dirty="0"/>
                    </a:p>
                  </a:txBody>
                  <a:tcPr/>
                </a:tc>
                <a:tc>
                  <a:txBody>
                    <a:bodyPr/>
                    <a:lstStyle/>
                    <a:p>
                      <a:pPr algn="ctr"/>
                      <a:r>
                        <a:rPr lang="en-CA" sz="1600" dirty="0" smtClean="0"/>
                        <a:t>Very</a:t>
                      </a:r>
                    </a:p>
                    <a:p>
                      <a:pPr algn="ctr"/>
                      <a:r>
                        <a:rPr lang="en-CA" sz="1600" dirty="0" smtClean="0"/>
                        <a:t>Positive</a:t>
                      </a:r>
                    </a:p>
                    <a:p>
                      <a:pPr algn="ctr"/>
                      <a:endParaRPr lang="en-CA" dirty="0"/>
                    </a:p>
                  </a:txBody>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99446282"/>
              </p:ext>
            </p:extLst>
          </p:nvPr>
        </p:nvGraphicFramePr>
        <p:xfrm>
          <a:off x="683568" y="2708920"/>
          <a:ext cx="7704858" cy="1224280"/>
        </p:xfrm>
        <a:graphic>
          <a:graphicData uri="http://schemas.openxmlformats.org/drawingml/2006/table">
            <a:tbl>
              <a:tblPr firstRow="1" bandRow="1">
                <a:tableStyleId>{5C22544A-7EE6-4342-B048-85BDC9FD1C3A}</a:tableStyleId>
              </a:tblPr>
              <a:tblGrid>
                <a:gridCol w="1100694"/>
                <a:gridCol w="1100694"/>
                <a:gridCol w="1100694"/>
                <a:gridCol w="1100694"/>
                <a:gridCol w="1100694"/>
                <a:gridCol w="1100694"/>
                <a:gridCol w="1100694"/>
              </a:tblGrid>
              <a:tr h="370840">
                <a:tc>
                  <a:txBody>
                    <a:bodyPr/>
                    <a:lstStyle/>
                    <a:p>
                      <a:pPr algn="ctr"/>
                      <a:r>
                        <a:rPr lang="en-CA" dirty="0" smtClean="0">
                          <a:solidFill>
                            <a:schemeClr val="bg1"/>
                          </a:solidFill>
                        </a:rPr>
                        <a:t>1</a:t>
                      </a:r>
                      <a:endParaRPr lang="en-CA" dirty="0">
                        <a:solidFill>
                          <a:schemeClr val="bg1"/>
                        </a:solidFill>
                      </a:endParaRPr>
                    </a:p>
                  </a:txBody>
                  <a:tcPr/>
                </a:tc>
                <a:tc>
                  <a:txBody>
                    <a:bodyPr/>
                    <a:lstStyle/>
                    <a:p>
                      <a:pPr algn="ctr"/>
                      <a:r>
                        <a:rPr lang="en-CA" dirty="0" smtClean="0">
                          <a:solidFill>
                            <a:schemeClr val="bg1"/>
                          </a:solidFill>
                        </a:rPr>
                        <a:t>2</a:t>
                      </a:r>
                      <a:endParaRPr lang="en-CA" dirty="0">
                        <a:solidFill>
                          <a:schemeClr val="bg1"/>
                        </a:solidFill>
                      </a:endParaRPr>
                    </a:p>
                  </a:txBody>
                  <a:tcPr/>
                </a:tc>
                <a:tc>
                  <a:txBody>
                    <a:bodyPr/>
                    <a:lstStyle/>
                    <a:p>
                      <a:pPr algn="ctr"/>
                      <a:r>
                        <a:rPr lang="en-CA" dirty="0" smtClean="0">
                          <a:solidFill>
                            <a:schemeClr val="bg1"/>
                          </a:solidFill>
                        </a:rPr>
                        <a:t>3</a:t>
                      </a:r>
                      <a:endParaRPr lang="en-CA" dirty="0">
                        <a:solidFill>
                          <a:schemeClr val="bg1"/>
                        </a:solidFill>
                      </a:endParaRPr>
                    </a:p>
                  </a:txBody>
                  <a:tcPr/>
                </a:tc>
                <a:tc>
                  <a:txBody>
                    <a:bodyPr/>
                    <a:lstStyle/>
                    <a:p>
                      <a:pPr algn="ctr"/>
                      <a:r>
                        <a:rPr lang="en-CA" dirty="0" smtClean="0">
                          <a:solidFill>
                            <a:schemeClr val="bg1"/>
                          </a:solidFill>
                        </a:rPr>
                        <a:t>4</a:t>
                      </a:r>
                      <a:endParaRPr lang="en-CA" dirty="0">
                        <a:solidFill>
                          <a:schemeClr val="bg1"/>
                        </a:solidFill>
                      </a:endParaRPr>
                    </a:p>
                  </a:txBody>
                  <a:tcPr/>
                </a:tc>
                <a:tc>
                  <a:txBody>
                    <a:bodyPr/>
                    <a:lstStyle/>
                    <a:p>
                      <a:pPr algn="ctr"/>
                      <a:r>
                        <a:rPr lang="en-CA" dirty="0" smtClean="0">
                          <a:solidFill>
                            <a:schemeClr val="bg1"/>
                          </a:solidFill>
                        </a:rPr>
                        <a:t>5</a:t>
                      </a:r>
                      <a:endParaRPr lang="en-CA" dirty="0">
                        <a:solidFill>
                          <a:schemeClr val="bg1"/>
                        </a:solidFill>
                      </a:endParaRPr>
                    </a:p>
                  </a:txBody>
                  <a:tcPr/>
                </a:tc>
                <a:tc>
                  <a:txBody>
                    <a:bodyPr/>
                    <a:lstStyle/>
                    <a:p>
                      <a:pPr algn="ctr"/>
                      <a:r>
                        <a:rPr lang="en-CA" dirty="0" smtClean="0">
                          <a:solidFill>
                            <a:schemeClr val="bg1"/>
                          </a:solidFill>
                        </a:rPr>
                        <a:t>6</a:t>
                      </a:r>
                      <a:endParaRPr lang="en-CA" dirty="0">
                        <a:solidFill>
                          <a:schemeClr val="bg1"/>
                        </a:solidFill>
                      </a:endParaRPr>
                    </a:p>
                  </a:txBody>
                  <a:tcPr/>
                </a:tc>
                <a:tc>
                  <a:txBody>
                    <a:bodyPr/>
                    <a:lstStyle/>
                    <a:p>
                      <a:pPr algn="ctr"/>
                      <a:r>
                        <a:rPr lang="en-CA" dirty="0" smtClean="0">
                          <a:solidFill>
                            <a:schemeClr val="bg1"/>
                          </a:solidFill>
                        </a:rPr>
                        <a:t>7</a:t>
                      </a:r>
                      <a:endParaRPr lang="en-CA" dirty="0">
                        <a:solidFill>
                          <a:schemeClr val="bg1"/>
                        </a:solidFill>
                      </a:endParaRPr>
                    </a:p>
                  </a:txBody>
                  <a:tcPr/>
                </a:tc>
              </a:tr>
              <a:tr h="709280">
                <a:tc>
                  <a:txBody>
                    <a:bodyPr/>
                    <a:lstStyle/>
                    <a:p>
                      <a:pPr algn="ctr"/>
                      <a:r>
                        <a:rPr lang="en-CA" sz="1600" dirty="0" smtClean="0"/>
                        <a:t>Not at all</a:t>
                      </a:r>
                      <a:r>
                        <a:rPr lang="en-CA" sz="1600" baseline="0" dirty="0" smtClean="0"/>
                        <a:t> positive</a:t>
                      </a:r>
                      <a:endParaRPr lang="en-CA" sz="1600" dirty="0"/>
                    </a:p>
                  </a:txBody>
                  <a:tcPr/>
                </a:tc>
                <a:tc>
                  <a:txBody>
                    <a:bodyPr/>
                    <a:lstStyle/>
                    <a:p>
                      <a:pPr algn="ctr"/>
                      <a:endParaRPr lang="en-CA" dirty="0"/>
                    </a:p>
                  </a:txBody>
                  <a:tcPr/>
                </a:tc>
                <a:tc>
                  <a:txBody>
                    <a:bodyPr/>
                    <a:lstStyle/>
                    <a:p>
                      <a:pPr algn="ctr"/>
                      <a:endParaRPr lang="en-CA" dirty="0"/>
                    </a:p>
                  </a:txBody>
                  <a:tcPr/>
                </a:tc>
                <a:tc>
                  <a:txBody>
                    <a:bodyPr/>
                    <a:lstStyle/>
                    <a:p>
                      <a:pPr algn="ctr"/>
                      <a:endParaRPr lang="en-CA" b="1" dirty="0" smtClean="0"/>
                    </a:p>
                  </a:txBody>
                  <a:tcPr/>
                </a:tc>
                <a:tc>
                  <a:txBody>
                    <a:bodyPr/>
                    <a:lstStyle/>
                    <a:p>
                      <a:pPr algn="ctr"/>
                      <a:endParaRPr lang="en-CA" dirty="0"/>
                    </a:p>
                  </a:txBody>
                  <a:tcPr/>
                </a:tc>
                <a:tc>
                  <a:txBody>
                    <a:bodyPr/>
                    <a:lstStyle/>
                    <a:p>
                      <a:pPr algn="ctr"/>
                      <a:endParaRPr lang="en-CA" dirty="0"/>
                    </a:p>
                  </a:txBody>
                  <a:tcPr/>
                </a:tc>
                <a:tc>
                  <a:txBody>
                    <a:bodyPr/>
                    <a:lstStyle/>
                    <a:p>
                      <a:pPr algn="ctr"/>
                      <a:r>
                        <a:rPr lang="en-CA" sz="1600" dirty="0" smtClean="0"/>
                        <a:t>Very</a:t>
                      </a:r>
                    </a:p>
                    <a:p>
                      <a:pPr algn="ctr"/>
                      <a:r>
                        <a:rPr lang="en-CA" sz="1600" dirty="0" smtClean="0"/>
                        <a:t>Positive</a:t>
                      </a:r>
                    </a:p>
                    <a:p>
                      <a:pPr algn="ctr"/>
                      <a:endParaRPr lang="en-CA" dirty="0"/>
                    </a:p>
                  </a:txBody>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43378985"/>
              </p:ext>
            </p:extLst>
          </p:nvPr>
        </p:nvGraphicFramePr>
        <p:xfrm>
          <a:off x="683569" y="4293096"/>
          <a:ext cx="7752185" cy="1260728"/>
        </p:xfrm>
        <a:graphic>
          <a:graphicData uri="http://schemas.openxmlformats.org/drawingml/2006/table">
            <a:tbl>
              <a:tblPr firstRow="1" bandRow="1">
                <a:tableStyleId>{5C22544A-7EE6-4342-B048-85BDC9FD1C3A}</a:tableStyleId>
              </a:tblPr>
              <a:tblGrid>
                <a:gridCol w="1107455"/>
                <a:gridCol w="1107455"/>
                <a:gridCol w="1107455"/>
                <a:gridCol w="1107455"/>
                <a:gridCol w="1107455"/>
                <a:gridCol w="1107455"/>
                <a:gridCol w="1107455"/>
              </a:tblGrid>
              <a:tr h="437768">
                <a:tc>
                  <a:txBody>
                    <a:bodyPr/>
                    <a:lstStyle/>
                    <a:p>
                      <a:pPr algn="ctr"/>
                      <a:r>
                        <a:rPr lang="en-CA" dirty="0" smtClean="0">
                          <a:solidFill>
                            <a:schemeClr val="bg1"/>
                          </a:solidFill>
                        </a:rPr>
                        <a:t>1</a:t>
                      </a:r>
                      <a:endParaRPr lang="en-CA" dirty="0">
                        <a:solidFill>
                          <a:schemeClr val="bg1"/>
                        </a:solidFill>
                      </a:endParaRPr>
                    </a:p>
                  </a:txBody>
                  <a:tcPr/>
                </a:tc>
                <a:tc>
                  <a:txBody>
                    <a:bodyPr/>
                    <a:lstStyle/>
                    <a:p>
                      <a:pPr algn="ctr"/>
                      <a:r>
                        <a:rPr lang="en-CA" dirty="0" smtClean="0">
                          <a:solidFill>
                            <a:schemeClr val="bg1"/>
                          </a:solidFill>
                        </a:rPr>
                        <a:t>2</a:t>
                      </a:r>
                      <a:endParaRPr lang="en-CA" dirty="0">
                        <a:solidFill>
                          <a:schemeClr val="bg1"/>
                        </a:solidFill>
                      </a:endParaRPr>
                    </a:p>
                  </a:txBody>
                  <a:tcPr/>
                </a:tc>
                <a:tc>
                  <a:txBody>
                    <a:bodyPr/>
                    <a:lstStyle/>
                    <a:p>
                      <a:pPr algn="ctr"/>
                      <a:r>
                        <a:rPr lang="en-CA" dirty="0" smtClean="0">
                          <a:solidFill>
                            <a:schemeClr val="bg1"/>
                          </a:solidFill>
                        </a:rPr>
                        <a:t>3</a:t>
                      </a:r>
                      <a:endParaRPr lang="en-CA" dirty="0">
                        <a:solidFill>
                          <a:schemeClr val="bg1"/>
                        </a:solidFill>
                      </a:endParaRPr>
                    </a:p>
                  </a:txBody>
                  <a:tcPr/>
                </a:tc>
                <a:tc>
                  <a:txBody>
                    <a:bodyPr/>
                    <a:lstStyle/>
                    <a:p>
                      <a:pPr algn="ctr"/>
                      <a:r>
                        <a:rPr lang="en-CA" dirty="0" smtClean="0">
                          <a:solidFill>
                            <a:schemeClr val="bg1"/>
                          </a:solidFill>
                        </a:rPr>
                        <a:t>4</a:t>
                      </a:r>
                      <a:endParaRPr lang="en-CA" dirty="0">
                        <a:solidFill>
                          <a:schemeClr val="bg1"/>
                        </a:solidFill>
                      </a:endParaRPr>
                    </a:p>
                  </a:txBody>
                  <a:tcPr/>
                </a:tc>
                <a:tc>
                  <a:txBody>
                    <a:bodyPr/>
                    <a:lstStyle/>
                    <a:p>
                      <a:pPr algn="ctr"/>
                      <a:r>
                        <a:rPr lang="en-CA" dirty="0" smtClean="0">
                          <a:solidFill>
                            <a:schemeClr val="bg1"/>
                          </a:solidFill>
                        </a:rPr>
                        <a:t>5</a:t>
                      </a:r>
                      <a:endParaRPr lang="en-CA" dirty="0">
                        <a:solidFill>
                          <a:schemeClr val="bg1"/>
                        </a:solidFill>
                      </a:endParaRPr>
                    </a:p>
                  </a:txBody>
                  <a:tcPr/>
                </a:tc>
                <a:tc>
                  <a:txBody>
                    <a:bodyPr/>
                    <a:lstStyle/>
                    <a:p>
                      <a:pPr algn="ctr"/>
                      <a:r>
                        <a:rPr lang="en-CA" dirty="0" smtClean="0">
                          <a:solidFill>
                            <a:schemeClr val="bg1"/>
                          </a:solidFill>
                        </a:rPr>
                        <a:t>6</a:t>
                      </a:r>
                      <a:endParaRPr lang="en-CA" dirty="0">
                        <a:solidFill>
                          <a:schemeClr val="bg1"/>
                        </a:solidFill>
                      </a:endParaRPr>
                    </a:p>
                  </a:txBody>
                  <a:tcPr/>
                </a:tc>
                <a:tc>
                  <a:txBody>
                    <a:bodyPr/>
                    <a:lstStyle/>
                    <a:p>
                      <a:pPr algn="ctr"/>
                      <a:r>
                        <a:rPr lang="en-CA" dirty="0" smtClean="0">
                          <a:solidFill>
                            <a:schemeClr val="bg1"/>
                          </a:solidFill>
                        </a:rPr>
                        <a:t>7</a:t>
                      </a:r>
                      <a:endParaRPr lang="en-CA" dirty="0">
                        <a:solidFill>
                          <a:schemeClr val="bg1"/>
                        </a:solidFill>
                      </a:endParaRPr>
                    </a:p>
                  </a:txBody>
                  <a:tcPr/>
                </a:tc>
              </a:tr>
              <a:tr h="370840">
                <a:tc>
                  <a:txBody>
                    <a:bodyPr/>
                    <a:lstStyle/>
                    <a:p>
                      <a:pPr algn="ctr"/>
                      <a:r>
                        <a:rPr lang="en-CA" sz="1600" dirty="0" smtClean="0">
                          <a:solidFill>
                            <a:schemeClr val="bg1"/>
                          </a:solidFill>
                        </a:rPr>
                        <a:t>Not at all negative</a:t>
                      </a:r>
                      <a:endParaRPr lang="en-CA" sz="1600" dirty="0">
                        <a:solidFill>
                          <a:schemeClr val="bg1"/>
                        </a:solidFill>
                      </a:endParaRPr>
                    </a:p>
                  </a:txBody>
                  <a:tcPr/>
                </a:tc>
                <a:tc>
                  <a:txBody>
                    <a:bodyPr/>
                    <a:lstStyle/>
                    <a:p>
                      <a:pPr algn="ctr"/>
                      <a:endParaRPr lang="en-CA" dirty="0">
                        <a:solidFill>
                          <a:schemeClr val="bg1"/>
                        </a:solidFill>
                      </a:endParaRPr>
                    </a:p>
                  </a:txBody>
                  <a:tcPr/>
                </a:tc>
                <a:tc>
                  <a:txBody>
                    <a:bodyPr/>
                    <a:lstStyle/>
                    <a:p>
                      <a:pPr algn="ctr"/>
                      <a:endParaRPr lang="en-CA" dirty="0">
                        <a:solidFill>
                          <a:schemeClr val="bg1"/>
                        </a:solidFill>
                      </a:endParaRPr>
                    </a:p>
                  </a:txBody>
                  <a:tcPr/>
                </a:tc>
                <a:tc>
                  <a:txBody>
                    <a:bodyPr/>
                    <a:lstStyle/>
                    <a:p>
                      <a:pPr algn="ctr"/>
                      <a:endParaRPr lang="en-CA" dirty="0">
                        <a:solidFill>
                          <a:schemeClr val="bg1"/>
                        </a:solidFill>
                      </a:endParaRPr>
                    </a:p>
                  </a:txBody>
                  <a:tcPr/>
                </a:tc>
                <a:tc>
                  <a:txBody>
                    <a:bodyPr/>
                    <a:lstStyle/>
                    <a:p>
                      <a:pPr algn="ctr"/>
                      <a:endParaRPr lang="en-CA" dirty="0">
                        <a:solidFill>
                          <a:schemeClr val="bg1"/>
                        </a:solidFill>
                      </a:endParaRPr>
                    </a:p>
                  </a:txBody>
                  <a:tcPr/>
                </a:tc>
                <a:tc>
                  <a:txBody>
                    <a:bodyPr/>
                    <a:lstStyle/>
                    <a:p>
                      <a:pPr algn="ctr"/>
                      <a:endParaRPr lang="en-CA" dirty="0">
                        <a:solidFill>
                          <a:schemeClr val="bg1"/>
                        </a:solidFill>
                      </a:endParaRPr>
                    </a:p>
                  </a:txBody>
                  <a:tcPr/>
                </a:tc>
                <a:tc>
                  <a:txBody>
                    <a:bodyPr/>
                    <a:lstStyle/>
                    <a:p>
                      <a:pPr algn="ctr"/>
                      <a:r>
                        <a:rPr lang="en-CA" sz="1600" dirty="0" smtClean="0">
                          <a:solidFill>
                            <a:schemeClr val="bg1"/>
                          </a:solidFill>
                        </a:rPr>
                        <a:t>Very negative</a:t>
                      </a:r>
                    </a:p>
                    <a:p>
                      <a:pPr algn="ctr"/>
                      <a:endParaRPr lang="en-CA" sz="1600" dirty="0">
                        <a:solidFill>
                          <a:schemeClr val="bg1"/>
                        </a:solidFill>
                      </a:endParaRPr>
                    </a:p>
                  </a:txBody>
                  <a:tcPr/>
                </a:tc>
              </a:tr>
            </a:tbl>
          </a:graphicData>
        </a:graphic>
      </p:graphicFrame>
    </p:spTree>
    <p:extLst>
      <p:ext uri="{BB962C8B-B14F-4D97-AF65-F5344CB8AC3E}">
        <p14:creationId xmlns:p14="http://schemas.microsoft.com/office/powerpoint/2010/main" val="4458461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Ambivalence</a:t>
            </a:r>
            <a:endParaRPr lang="en-CA"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42787825"/>
              </p:ext>
            </p:extLst>
          </p:nvPr>
        </p:nvGraphicFramePr>
        <p:xfrm>
          <a:off x="457200" y="1600200"/>
          <a:ext cx="8229600" cy="3582963"/>
        </p:xfrm>
        <a:graphic>
          <a:graphicData uri="http://schemas.openxmlformats.org/drawingml/2006/table">
            <a:tbl>
              <a:tblPr firstRow="1" firstCol="1">
                <a:tableStyleId>{5C22544A-7EE6-4342-B048-85BDC9FD1C3A}</a:tableStyleId>
              </a:tblPr>
              <a:tblGrid>
                <a:gridCol w="2743200"/>
                <a:gridCol w="2743200"/>
                <a:gridCol w="2743200"/>
              </a:tblGrid>
              <a:tr h="1194321">
                <a:tc>
                  <a:txBody>
                    <a:bodyPr/>
                    <a:lstStyle/>
                    <a:p>
                      <a:endParaRPr lang="en-CA" dirty="0">
                        <a:solidFill>
                          <a:schemeClr val="bg1"/>
                        </a:solidFill>
                      </a:endParaRPr>
                    </a:p>
                  </a:txBody>
                  <a:tcPr/>
                </a:tc>
                <a:tc>
                  <a:txBody>
                    <a:bodyPr/>
                    <a:lstStyle/>
                    <a:p>
                      <a:r>
                        <a:rPr lang="en-CA" dirty="0" smtClean="0">
                          <a:solidFill>
                            <a:schemeClr val="bg1"/>
                          </a:solidFill>
                        </a:rPr>
                        <a:t>Positive evaluation is low</a:t>
                      </a:r>
                      <a:endParaRPr lang="en-CA" dirty="0">
                        <a:solidFill>
                          <a:schemeClr val="bg1"/>
                        </a:solidFill>
                      </a:endParaRPr>
                    </a:p>
                  </a:txBody>
                  <a:tcPr/>
                </a:tc>
                <a:tc>
                  <a:txBody>
                    <a:bodyPr/>
                    <a:lstStyle/>
                    <a:p>
                      <a:r>
                        <a:rPr lang="en-CA" dirty="0" smtClean="0">
                          <a:solidFill>
                            <a:schemeClr val="bg1"/>
                          </a:solidFill>
                        </a:rPr>
                        <a:t>Positive</a:t>
                      </a:r>
                      <a:r>
                        <a:rPr lang="en-CA" baseline="0" dirty="0" smtClean="0">
                          <a:solidFill>
                            <a:schemeClr val="bg1"/>
                          </a:solidFill>
                        </a:rPr>
                        <a:t> Evaluation is high</a:t>
                      </a:r>
                      <a:endParaRPr lang="en-CA" dirty="0">
                        <a:solidFill>
                          <a:schemeClr val="bg1"/>
                        </a:solidFill>
                      </a:endParaRPr>
                    </a:p>
                  </a:txBody>
                  <a:tcPr/>
                </a:tc>
              </a:tr>
              <a:tr h="1194321">
                <a:tc>
                  <a:txBody>
                    <a:bodyPr/>
                    <a:lstStyle/>
                    <a:p>
                      <a:endParaRPr lang="en-CA" dirty="0" smtClean="0">
                        <a:solidFill>
                          <a:schemeClr val="bg1"/>
                        </a:solidFill>
                      </a:endParaRPr>
                    </a:p>
                    <a:p>
                      <a:r>
                        <a:rPr lang="en-CA" dirty="0" smtClean="0">
                          <a:solidFill>
                            <a:schemeClr val="bg1"/>
                          </a:solidFill>
                        </a:rPr>
                        <a:t>Negative Evaluation</a:t>
                      </a:r>
                      <a:r>
                        <a:rPr lang="en-CA" baseline="0" dirty="0" smtClean="0">
                          <a:solidFill>
                            <a:schemeClr val="bg1"/>
                          </a:solidFill>
                        </a:rPr>
                        <a:t> is low</a:t>
                      </a:r>
                      <a:endParaRPr lang="en-CA" dirty="0">
                        <a:solidFill>
                          <a:schemeClr val="bg1"/>
                        </a:solidFill>
                      </a:endParaRPr>
                    </a:p>
                  </a:txBody>
                  <a:tcPr/>
                </a:tc>
                <a:tc>
                  <a:txBody>
                    <a:bodyPr/>
                    <a:lstStyle/>
                    <a:p>
                      <a:pPr algn="ctr"/>
                      <a:r>
                        <a:rPr lang="en-US" dirty="0" smtClean="0">
                          <a:solidFill>
                            <a:schemeClr val="bg1"/>
                          </a:solidFill>
                        </a:rPr>
                        <a:t>I</a:t>
                      </a:r>
                      <a:r>
                        <a:rPr lang="en-CA" dirty="0" err="1" smtClean="0">
                          <a:solidFill>
                            <a:schemeClr val="bg1"/>
                          </a:solidFill>
                        </a:rPr>
                        <a:t>ndifference</a:t>
                      </a:r>
                      <a:r>
                        <a:rPr lang="en-CA" dirty="0" smtClean="0">
                          <a:solidFill>
                            <a:schemeClr val="bg1"/>
                          </a:solidFill>
                        </a:rPr>
                        <a:t>/neutral</a:t>
                      </a:r>
                      <a:endParaRPr lang="en-CA" dirty="0" smtClean="0">
                        <a:solidFill>
                          <a:schemeClr val="bg1"/>
                        </a:solidFill>
                      </a:endParaRPr>
                    </a:p>
                  </a:txBody>
                  <a:tcPr/>
                </a:tc>
                <a:tc>
                  <a:txBody>
                    <a:bodyPr/>
                    <a:lstStyle/>
                    <a:p>
                      <a:pPr algn="ctr"/>
                      <a:r>
                        <a:rPr lang="en-CA" dirty="0" smtClean="0">
                          <a:solidFill>
                            <a:schemeClr val="bg1"/>
                          </a:solidFill>
                        </a:rPr>
                        <a:t>positive</a:t>
                      </a:r>
                      <a:endParaRPr lang="en-CA" dirty="0" smtClean="0">
                        <a:solidFill>
                          <a:schemeClr val="bg1"/>
                        </a:solidFill>
                      </a:endParaRPr>
                    </a:p>
                  </a:txBody>
                  <a:tcPr/>
                </a:tc>
              </a:tr>
              <a:tr h="1194321">
                <a:tc>
                  <a:txBody>
                    <a:bodyPr/>
                    <a:lstStyle/>
                    <a:p>
                      <a:endParaRPr lang="en-CA" dirty="0" smtClean="0">
                        <a:solidFill>
                          <a:schemeClr val="bg1"/>
                        </a:solidFill>
                      </a:endParaRPr>
                    </a:p>
                    <a:p>
                      <a:r>
                        <a:rPr lang="en-CA" dirty="0" smtClean="0">
                          <a:solidFill>
                            <a:schemeClr val="bg1"/>
                          </a:solidFill>
                        </a:rPr>
                        <a:t>Negative</a:t>
                      </a:r>
                      <a:r>
                        <a:rPr lang="en-CA" baseline="0" dirty="0" smtClean="0">
                          <a:solidFill>
                            <a:schemeClr val="bg1"/>
                          </a:solidFill>
                        </a:rPr>
                        <a:t> Evaluation is high</a:t>
                      </a:r>
                      <a:endParaRPr lang="en-CA" dirty="0">
                        <a:solidFill>
                          <a:schemeClr val="bg1"/>
                        </a:solidFill>
                      </a:endParaRPr>
                    </a:p>
                  </a:txBody>
                  <a:tcPr/>
                </a:tc>
                <a:tc>
                  <a:txBody>
                    <a:bodyPr/>
                    <a:lstStyle/>
                    <a:p>
                      <a:pPr algn="ctr"/>
                      <a:r>
                        <a:rPr lang="en-US" dirty="0" smtClean="0">
                          <a:solidFill>
                            <a:schemeClr val="bg1"/>
                          </a:solidFill>
                        </a:rPr>
                        <a:t>N</a:t>
                      </a:r>
                      <a:r>
                        <a:rPr lang="en-CA" dirty="0" err="1" smtClean="0">
                          <a:solidFill>
                            <a:schemeClr val="bg1"/>
                          </a:solidFill>
                        </a:rPr>
                        <a:t>egative</a:t>
                      </a:r>
                      <a:endParaRPr lang="en-CA" dirty="0">
                        <a:solidFill>
                          <a:schemeClr val="bg1"/>
                        </a:solidFill>
                      </a:endParaRPr>
                    </a:p>
                  </a:txBody>
                  <a:tcPr/>
                </a:tc>
                <a:tc>
                  <a:txBody>
                    <a:bodyPr/>
                    <a:lstStyle/>
                    <a:p>
                      <a:pPr algn="ctr"/>
                      <a:r>
                        <a:rPr lang="en-CA" dirty="0" smtClean="0">
                          <a:solidFill>
                            <a:schemeClr val="bg1"/>
                          </a:solidFill>
                        </a:rPr>
                        <a:t>ambivalence</a:t>
                      </a:r>
                      <a:endParaRPr lang="en-CA" dirty="0">
                        <a:solidFill>
                          <a:schemeClr val="bg1"/>
                        </a:solidFill>
                      </a:endParaRPr>
                    </a:p>
                  </a:txBody>
                  <a:tcPr/>
                </a:tc>
              </a:tr>
            </a:tbl>
          </a:graphicData>
        </a:graphic>
      </p:graphicFrame>
    </p:spTree>
    <p:extLst>
      <p:ext uri="{BB962C8B-B14F-4D97-AF65-F5344CB8AC3E}">
        <p14:creationId xmlns:p14="http://schemas.microsoft.com/office/powerpoint/2010/main" val="20569104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Ambivalent attitudes are more susceptible to priming</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 People often have ambivalent attitudes toward social groups (e.g., feminists)</a:t>
            </a:r>
          </a:p>
          <a:p>
            <a:endParaRPr lang="en-CA" dirty="0"/>
          </a:p>
          <a:p>
            <a:r>
              <a:rPr lang="en-CA" dirty="0" smtClean="0"/>
              <a:t>Participants were pretested:  We chose some participants who were ambivalent toward feminists (respect/dislike), some who were not ambivalent</a:t>
            </a:r>
          </a:p>
          <a:p>
            <a:endParaRPr lang="en-CA" dirty="0"/>
          </a:p>
          <a:p>
            <a:r>
              <a:rPr lang="en-CA" dirty="0" smtClean="0"/>
              <a:t>Non-ambivalent and ambivalent participants matched on overall attitude</a:t>
            </a:r>
          </a:p>
        </p:txBody>
      </p:sp>
    </p:spTree>
    <p:extLst>
      <p:ext uri="{BB962C8B-B14F-4D97-AF65-F5344CB8AC3E}">
        <p14:creationId xmlns:p14="http://schemas.microsoft.com/office/powerpoint/2010/main" val="38041545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92500" lnSpcReduction="10000"/>
          </a:bodyPr>
          <a:lstStyle/>
          <a:p>
            <a:r>
              <a:rPr lang="en-CA" dirty="0" smtClean="0"/>
              <a:t>Laboratory session.</a:t>
            </a:r>
            <a:r>
              <a:rPr lang="en-CA" dirty="0"/>
              <a:t> </a:t>
            </a:r>
            <a:r>
              <a:rPr lang="en-CA" dirty="0" smtClean="0"/>
              <a:t> All participants:</a:t>
            </a:r>
          </a:p>
          <a:p>
            <a:pPr lvl="1"/>
            <a:r>
              <a:rPr lang="en-CA" dirty="0" smtClean="0"/>
              <a:t>Listened to an audio recording of a male candidate being interviewed for a job.  He was competent, but not warm</a:t>
            </a:r>
          </a:p>
          <a:p>
            <a:pPr lvl="1"/>
            <a:endParaRPr lang="en-CA" dirty="0"/>
          </a:p>
          <a:p>
            <a:pPr lvl="1"/>
            <a:r>
              <a:rPr lang="en-CA" dirty="0" smtClean="0"/>
              <a:t>Rated the male job candidate on traits related to competence OR warmth</a:t>
            </a:r>
          </a:p>
          <a:p>
            <a:pPr lvl="1"/>
            <a:endParaRPr lang="en-CA" dirty="0"/>
          </a:p>
          <a:p>
            <a:pPr lvl="1"/>
            <a:r>
              <a:rPr lang="en-CA" dirty="0" smtClean="0"/>
              <a:t>Evaluated three resumes of female job applicants.  One was a Women’s Studies major and volunteered at the Women’s Centre on campus</a:t>
            </a:r>
          </a:p>
        </p:txBody>
      </p:sp>
    </p:spTree>
    <p:extLst>
      <p:ext uri="{BB962C8B-B14F-4D97-AF65-F5344CB8AC3E}">
        <p14:creationId xmlns:p14="http://schemas.microsoft.com/office/powerpoint/2010/main" val="27599747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Findings</a:t>
            </a:r>
            <a:endParaRPr lang="en-CA" dirty="0"/>
          </a:p>
        </p:txBody>
      </p:sp>
      <p:sp>
        <p:nvSpPr>
          <p:cNvPr id="3" name="Content Placeholder 2"/>
          <p:cNvSpPr>
            <a:spLocks noGrp="1"/>
          </p:cNvSpPr>
          <p:nvPr>
            <p:ph idx="1"/>
          </p:nvPr>
        </p:nvSpPr>
        <p:spPr/>
        <p:txBody>
          <a:bodyPr>
            <a:normAutofit fontScale="85000" lnSpcReduction="20000"/>
          </a:bodyPr>
          <a:lstStyle/>
          <a:p>
            <a:r>
              <a:rPr lang="en-CA" dirty="0" smtClean="0"/>
              <a:t>Ambivalent participants were influenced by the priming manipulation.  Those primed with the competence words were more likely to rate the feminist applicant highly, and report intentions to hire her, than those primed with warmth words</a:t>
            </a:r>
          </a:p>
          <a:p>
            <a:endParaRPr lang="en-CA" dirty="0" smtClean="0"/>
          </a:p>
          <a:p>
            <a:r>
              <a:rPr lang="en-CA" dirty="0" smtClean="0"/>
              <a:t>In contrast, the priming manipulation did not influence:</a:t>
            </a:r>
          </a:p>
          <a:p>
            <a:pPr lvl="1"/>
            <a:r>
              <a:rPr lang="en-CA" dirty="0" smtClean="0"/>
              <a:t>How the non-ambivalent participants rated the feminist applicant</a:t>
            </a:r>
          </a:p>
          <a:p>
            <a:pPr lvl="1"/>
            <a:r>
              <a:rPr lang="en-CA" dirty="0" smtClean="0"/>
              <a:t>How the other two (non-feminist) applicants were rated by either ambivalent or non-ambivalent participants</a:t>
            </a:r>
          </a:p>
          <a:p>
            <a:pPr lvl="1"/>
            <a:endParaRPr lang="en-CA" dirty="0" smtClean="0"/>
          </a:p>
        </p:txBody>
      </p:sp>
    </p:spTree>
    <p:extLst>
      <p:ext uri="{BB962C8B-B14F-4D97-AF65-F5344CB8AC3E}">
        <p14:creationId xmlns:p14="http://schemas.microsoft.com/office/powerpoint/2010/main" val="38990144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Cognitive Consistency</a:t>
            </a:r>
            <a:endParaRPr lang="en-CA" dirty="0"/>
          </a:p>
        </p:txBody>
      </p:sp>
      <p:sp>
        <p:nvSpPr>
          <p:cNvPr id="3" name="Content Placeholder 2"/>
          <p:cNvSpPr>
            <a:spLocks noGrp="1"/>
          </p:cNvSpPr>
          <p:nvPr>
            <p:ph idx="1"/>
          </p:nvPr>
        </p:nvSpPr>
        <p:spPr/>
        <p:txBody>
          <a:bodyPr/>
          <a:lstStyle/>
          <a:p>
            <a:r>
              <a:rPr lang="en-CA" dirty="0" smtClean="0"/>
              <a:t> Consonance:</a:t>
            </a:r>
          </a:p>
          <a:p>
            <a:endParaRPr lang="en-CA" dirty="0"/>
          </a:p>
          <a:p>
            <a:endParaRPr lang="en-CA" dirty="0" smtClean="0"/>
          </a:p>
          <a:p>
            <a:r>
              <a:rPr lang="en-CA" dirty="0" smtClean="0"/>
              <a:t> Dissonance:</a:t>
            </a:r>
          </a:p>
          <a:p>
            <a:endParaRPr lang="en-CA" dirty="0"/>
          </a:p>
          <a:p>
            <a:endParaRPr lang="en-CA" dirty="0" smtClean="0"/>
          </a:p>
          <a:p>
            <a:r>
              <a:rPr lang="en-CA" dirty="0"/>
              <a:t> </a:t>
            </a:r>
            <a:r>
              <a:rPr lang="en-CA" dirty="0" smtClean="0"/>
              <a:t>Irrelevance:</a:t>
            </a:r>
            <a:endParaRPr lang="en-CA" dirty="0"/>
          </a:p>
        </p:txBody>
      </p:sp>
    </p:spTree>
    <p:extLst>
      <p:ext uri="{BB962C8B-B14F-4D97-AF65-F5344CB8AC3E}">
        <p14:creationId xmlns:p14="http://schemas.microsoft.com/office/powerpoint/2010/main" val="7955435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Types of Dissonance Effects</a:t>
            </a:r>
            <a:endParaRPr lang="en-CA" dirty="0"/>
          </a:p>
        </p:txBody>
      </p:sp>
      <p:sp>
        <p:nvSpPr>
          <p:cNvPr id="3" name="Content Placeholder 2"/>
          <p:cNvSpPr>
            <a:spLocks noGrp="1"/>
          </p:cNvSpPr>
          <p:nvPr>
            <p:ph idx="1"/>
          </p:nvPr>
        </p:nvSpPr>
        <p:spPr/>
        <p:txBody>
          <a:bodyPr>
            <a:normAutofit fontScale="62500" lnSpcReduction="20000"/>
          </a:bodyPr>
          <a:lstStyle/>
          <a:p>
            <a:pPr marL="0" indent="0">
              <a:buNone/>
            </a:pPr>
            <a:endParaRPr lang="en-CA" dirty="0"/>
          </a:p>
          <a:p>
            <a:r>
              <a:rPr lang="en-CA" dirty="0" smtClean="0"/>
              <a:t> Decision Justification</a:t>
            </a:r>
          </a:p>
          <a:p>
            <a:endParaRPr lang="en-CA" dirty="0"/>
          </a:p>
          <a:p>
            <a:r>
              <a:rPr lang="en-CA" dirty="0"/>
              <a:t> </a:t>
            </a:r>
            <a:r>
              <a:rPr lang="en-CA" dirty="0" smtClean="0"/>
              <a:t>Effort Justification</a:t>
            </a:r>
          </a:p>
          <a:p>
            <a:pPr lvl="1"/>
            <a:r>
              <a:rPr lang="en-CA" dirty="0" smtClean="0"/>
              <a:t>Aronson and Mills (1959) initiation study</a:t>
            </a:r>
          </a:p>
          <a:p>
            <a:pPr lvl="1"/>
            <a:endParaRPr lang="en-CA" dirty="0" smtClean="0"/>
          </a:p>
          <a:p>
            <a:r>
              <a:rPr lang="en-CA" dirty="0" smtClean="0"/>
              <a:t>Induced Compliance and Attitude Change</a:t>
            </a:r>
            <a:endParaRPr lang="en-CA" dirty="0"/>
          </a:p>
          <a:p>
            <a:pPr lvl="1"/>
            <a:r>
              <a:rPr lang="en-CA" dirty="0" err="1"/>
              <a:t>Festinger</a:t>
            </a:r>
            <a:r>
              <a:rPr lang="en-CA" dirty="0"/>
              <a:t> and </a:t>
            </a:r>
            <a:r>
              <a:rPr lang="en-CA" dirty="0" err="1"/>
              <a:t>Carlsmith</a:t>
            </a:r>
            <a:r>
              <a:rPr lang="en-CA" dirty="0"/>
              <a:t>, 1959</a:t>
            </a:r>
          </a:p>
          <a:p>
            <a:pPr lvl="1"/>
            <a:r>
              <a:rPr lang="en-CA" dirty="0" err="1"/>
              <a:t>Zimbardo</a:t>
            </a:r>
            <a:r>
              <a:rPr lang="en-CA" dirty="0"/>
              <a:t> et al. (1965) grasshopper </a:t>
            </a:r>
            <a:r>
              <a:rPr lang="en-CA" dirty="0" smtClean="0"/>
              <a:t>study</a:t>
            </a:r>
          </a:p>
          <a:p>
            <a:pPr lvl="1"/>
            <a:endParaRPr lang="en-CA" dirty="0"/>
          </a:p>
          <a:p>
            <a:r>
              <a:rPr lang="en-CA" dirty="0" smtClean="0"/>
              <a:t> Induced Compliance and Extinguishing Undesired Behaviour</a:t>
            </a:r>
            <a:endParaRPr lang="en-CA" dirty="0"/>
          </a:p>
          <a:p>
            <a:endParaRPr lang="en-CA" dirty="0"/>
          </a:p>
          <a:p>
            <a:r>
              <a:rPr lang="en-CA" dirty="0" smtClean="0"/>
              <a:t> Belief Disconfirmation</a:t>
            </a:r>
          </a:p>
          <a:p>
            <a:pPr lvl="1"/>
            <a:r>
              <a:rPr lang="en-CA" dirty="0" smtClean="0"/>
              <a:t>Flying saucer study</a:t>
            </a:r>
          </a:p>
        </p:txBody>
      </p:sp>
    </p:spTree>
    <p:extLst>
      <p:ext uri="{BB962C8B-B14F-4D97-AF65-F5344CB8AC3E}">
        <p14:creationId xmlns:p14="http://schemas.microsoft.com/office/powerpoint/2010/main" val="38551861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Decision justification</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 Suppose I give you a list of 10 different restaurants and ask you to rank them from most desired to least desired.</a:t>
            </a:r>
          </a:p>
          <a:p>
            <a:endParaRPr lang="en-CA" dirty="0" smtClean="0"/>
          </a:p>
          <a:p>
            <a:r>
              <a:rPr lang="en-CA" dirty="0" smtClean="0"/>
              <a:t> If I give you a choice between a gift card for #1 and #10 and ask you to rank them again—would this affect your ratings?</a:t>
            </a:r>
          </a:p>
          <a:p>
            <a:endParaRPr lang="en-CA" dirty="0" smtClean="0"/>
          </a:p>
          <a:p>
            <a:r>
              <a:rPr lang="en-CA" dirty="0" smtClean="0"/>
              <a:t> If I give you a choice between a gift card for #5 and #6 and ask you to rank them again—would this affect your ratings?</a:t>
            </a:r>
          </a:p>
          <a:p>
            <a:endParaRPr lang="en-CA" dirty="0" smtClean="0"/>
          </a:p>
          <a:p>
            <a:endParaRPr lang="en-CA" dirty="0" smtClean="0"/>
          </a:p>
          <a:p>
            <a:endParaRPr lang="en-CA"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Effort Justification</a:t>
            </a:r>
            <a:endParaRPr lang="en-CA" dirty="0"/>
          </a:p>
        </p:txBody>
      </p:sp>
      <p:sp>
        <p:nvSpPr>
          <p:cNvPr id="6" name="Content Placeholder 5"/>
          <p:cNvSpPr>
            <a:spLocks noGrp="1"/>
          </p:cNvSpPr>
          <p:nvPr>
            <p:ph idx="1"/>
          </p:nvPr>
        </p:nvSpPr>
        <p:spPr/>
        <p:txBody>
          <a:bodyPr>
            <a:normAutofit/>
          </a:bodyPr>
          <a:lstStyle/>
          <a:p>
            <a:r>
              <a:rPr lang="en-CA" dirty="0" smtClean="0"/>
              <a:t> Justifying the time, effort, or money they have devoted to something that has turned out to be unpleasant or disappointing</a:t>
            </a:r>
          </a:p>
          <a:p>
            <a:endParaRPr lang="en-CA" dirty="0" smtClean="0"/>
          </a:p>
          <a:p>
            <a:r>
              <a:rPr lang="en-CA" dirty="0" smtClean="0"/>
              <a:t> “Liking what we suffer for”</a:t>
            </a:r>
          </a:p>
          <a:p>
            <a:endParaRPr lang="en-CA" dirty="0" smtClean="0"/>
          </a:p>
          <a:p>
            <a:r>
              <a:rPr lang="en-CA" dirty="0" smtClean="0"/>
              <a:t> Aronson &amp; Mills, 1959</a:t>
            </a:r>
          </a:p>
          <a:p>
            <a:endParaRPr lang="en-CA" dirty="0" smtClean="0"/>
          </a:p>
          <a:p>
            <a:pPr>
              <a:buNone/>
            </a:pPr>
            <a:endParaRPr lang="en-CA" dirty="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Fried Grasshoppers Study</a:t>
            </a:r>
            <a:endParaRPr lang="en-CA" dirty="0"/>
          </a:p>
        </p:txBody>
      </p:sp>
      <p:pic>
        <p:nvPicPr>
          <p:cNvPr id="6" name="Content Placeholder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83568" y="2132856"/>
            <a:ext cx="3528392" cy="3240360"/>
          </a:xfrm>
        </p:spPr>
      </p:pic>
      <p:sp>
        <p:nvSpPr>
          <p:cNvPr id="5" name="Content Placeholder 4"/>
          <p:cNvSpPr>
            <a:spLocks noGrp="1"/>
          </p:cNvSpPr>
          <p:nvPr>
            <p:ph sz="half" idx="2"/>
          </p:nvPr>
        </p:nvSpPr>
        <p:spPr/>
        <p:txBody>
          <a:bodyPr>
            <a:normAutofit lnSpcReduction="10000"/>
          </a:bodyPr>
          <a:lstStyle/>
          <a:p>
            <a:r>
              <a:rPr lang="en-CA" dirty="0" smtClean="0"/>
              <a:t> Participants were asked to eat a fried grasshopper</a:t>
            </a:r>
          </a:p>
          <a:p>
            <a:endParaRPr lang="en-CA" dirty="0"/>
          </a:p>
          <a:p>
            <a:r>
              <a:rPr lang="en-CA" dirty="0" smtClean="0"/>
              <a:t> Independent variable: Experimenter was either friendly or rude</a:t>
            </a:r>
          </a:p>
          <a:p>
            <a:endParaRPr lang="en-CA" dirty="0"/>
          </a:p>
          <a:p>
            <a:r>
              <a:rPr lang="en-CA" dirty="0" smtClean="0"/>
              <a:t> Dependent variable:  ratings of grasshoppers</a:t>
            </a:r>
          </a:p>
        </p:txBody>
      </p:sp>
    </p:spTree>
    <p:extLst>
      <p:ext uri="{BB962C8B-B14F-4D97-AF65-F5344CB8AC3E}">
        <p14:creationId xmlns:p14="http://schemas.microsoft.com/office/powerpoint/2010/main" val="29110837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Conditions for Dissonance Arousal</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 Aversive consequences</a:t>
            </a:r>
          </a:p>
          <a:p>
            <a:endParaRPr lang="en-CA" dirty="0"/>
          </a:p>
          <a:p>
            <a:r>
              <a:rPr lang="en-CA" dirty="0" smtClean="0"/>
              <a:t> Personal Responsibility</a:t>
            </a:r>
          </a:p>
          <a:p>
            <a:pPr lvl="1"/>
            <a:r>
              <a:rPr lang="en-CA" dirty="0" smtClean="0"/>
              <a:t>Free Choice</a:t>
            </a:r>
          </a:p>
          <a:p>
            <a:pPr lvl="1"/>
            <a:r>
              <a:rPr lang="en-CA" dirty="0" err="1" smtClean="0"/>
              <a:t>Foreseeabiliy</a:t>
            </a:r>
            <a:endParaRPr lang="en-CA" dirty="0" smtClean="0"/>
          </a:p>
          <a:p>
            <a:pPr lvl="1"/>
            <a:endParaRPr lang="en-CA" dirty="0"/>
          </a:p>
          <a:p>
            <a:r>
              <a:rPr lang="en-CA" dirty="0" smtClean="0"/>
              <a:t> Feel arousal, label it as negative</a:t>
            </a:r>
          </a:p>
          <a:p>
            <a:endParaRPr lang="en-CA" dirty="0"/>
          </a:p>
          <a:p>
            <a:r>
              <a:rPr lang="en-CA" dirty="0"/>
              <a:t> </a:t>
            </a:r>
            <a:r>
              <a:rPr lang="en-CA" dirty="0" smtClean="0"/>
              <a:t>Attribute Arousal to Inconsistency</a:t>
            </a:r>
            <a:endParaRPr lang="en-CA" dirty="0"/>
          </a:p>
        </p:txBody>
      </p:sp>
    </p:spTree>
    <p:extLst>
      <p:ext uri="{BB962C8B-B14F-4D97-AF65-F5344CB8AC3E}">
        <p14:creationId xmlns:p14="http://schemas.microsoft.com/office/powerpoint/2010/main" val="13130608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Dissonance Reduction</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 Change Cognition</a:t>
            </a:r>
          </a:p>
          <a:p>
            <a:endParaRPr lang="en-CA" dirty="0"/>
          </a:p>
          <a:p>
            <a:r>
              <a:rPr lang="en-CA" dirty="0"/>
              <a:t> </a:t>
            </a:r>
            <a:r>
              <a:rPr lang="en-CA" dirty="0" smtClean="0"/>
              <a:t>Change Behaviour</a:t>
            </a:r>
          </a:p>
          <a:p>
            <a:endParaRPr lang="en-CA" dirty="0"/>
          </a:p>
          <a:p>
            <a:r>
              <a:rPr lang="en-CA" dirty="0"/>
              <a:t> </a:t>
            </a:r>
            <a:r>
              <a:rPr lang="en-CA" dirty="0" smtClean="0"/>
              <a:t>Add other cognitive elements (bolstering)</a:t>
            </a:r>
          </a:p>
          <a:p>
            <a:endParaRPr lang="en-CA" dirty="0"/>
          </a:p>
          <a:p>
            <a:r>
              <a:rPr lang="en-CA" dirty="0" smtClean="0"/>
              <a:t> Reduce importance of elements (trivialization)</a:t>
            </a:r>
          </a:p>
          <a:p>
            <a:endParaRPr lang="en-CA" dirty="0"/>
          </a:p>
          <a:p>
            <a:r>
              <a:rPr lang="en-CA" dirty="0"/>
              <a:t> </a:t>
            </a:r>
            <a:r>
              <a:rPr lang="en-CA" dirty="0" smtClean="0"/>
              <a:t>Reduce perceived choice</a:t>
            </a:r>
          </a:p>
          <a:p>
            <a:endParaRPr lang="en-CA" dirty="0"/>
          </a:p>
          <a:p>
            <a:endParaRPr lang="en-CA" dirty="0"/>
          </a:p>
        </p:txBody>
      </p:sp>
    </p:spTree>
    <p:extLst>
      <p:ext uri="{BB962C8B-B14F-4D97-AF65-F5344CB8AC3E}">
        <p14:creationId xmlns:p14="http://schemas.microsoft.com/office/powerpoint/2010/main" val="10370597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dirty="0" smtClean="0"/>
              <a:t>Is Cognitive Dissonance the Only Way our Behaviour Influences our Attitudes</a:t>
            </a:r>
            <a:r>
              <a:rPr lang="en-CA" dirty="0" smtClean="0"/>
              <a:t>?</a:t>
            </a:r>
            <a:endParaRPr lang="en-CA" dirty="0"/>
          </a:p>
        </p:txBody>
      </p:sp>
      <p:sp>
        <p:nvSpPr>
          <p:cNvPr id="3" name="Content Placeholder 2"/>
          <p:cNvSpPr>
            <a:spLocks noGrp="1"/>
          </p:cNvSpPr>
          <p:nvPr>
            <p:ph idx="1"/>
          </p:nvPr>
        </p:nvSpPr>
        <p:spPr/>
        <p:txBody>
          <a:bodyPr/>
          <a:lstStyle/>
          <a:p>
            <a:endParaRPr lang="en-CA" dirty="0" smtClean="0"/>
          </a:p>
          <a:p>
            <a:r>
              <a:rPr lang="en-CA" dirty="0"/>
              <a:t> </a:t>
            </a:r>
            <a:r>
              <a:rPr lang="en-CA" dirty="0" smtClean="0"/>
              <a:t>Self-perception Theory</a:t>
            </a:r>
          </a:p>
          <a:p>
            <a:endParaRPr lang="en-CA" dirty="0"/>
          </a:p>
          <a:p>
            <a:r>
              <a:rPr lang="en-CA" dirty="0" smtClean="0"/>
              <a:t> Impression Management Theory</a:t>
            </a:r>
          </a:p>
          <a:p>
            <a:endParaRPr lang="en-CA" dirty="0"/>
          </a:p>
          <a:p>
            <a:r>
              <a:rPr lang="en-CA" dirty="0" smtClean="0"/>
              <a:t> Self-affirmation Theory</a:t>
            </a:r>
            <a:endParaRPr lang="en-CA" dirty="0"/>
          </a:p>
        </p:txBody>
      </p:sp>
    </p:spTree>
    <p:extLst>
      <p:ext uri="{BB962C8B-B14F-4D97-AF65-F5344CB8AC3E}">
        <p14:creationId xmlns:p14="http://schemas.microsoft.com/office/powerpoint/2010/main" val="22237664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Dissonance vs. Self-Perception Theory (</a:t>
            </a:r>
            <a:r>
              <a:rPr lang="en-CA" dirty="0" err="1" smtClean="0"/>
              <a:t>Bem</a:t>
            </a:r>
            <a:r>
              <a:rPr lang="en-CA" dirty="0" smtClean="0"/>
              <a:t>, 1972)</a:t>
            </a:r>
            <a:endParaRPr lang="en-CA" dirty="0"/>
          </a:p>
        </p:txBody>
      </p:sp>
      <p:sp>
        <p:nvSpPr>
          <p:cNvPr id="3" name="Content Placeholder 2"/>
          <p:cNvSpPr>
            <a:spLocks noGrp="1"/>
          </p:cNvSpPr>
          <p:nvPr>
            <p:ph idx="1"/>
          </p:nvPr>
        </p:nvSpPr>
        <p:spPr/>
        <p:txBody>
          <a:bodyPr/>
          <a:lstStyle/>
          <a:p>
            <a:r>
              <a:rPr lang="en-CA" dirty="0" smtClean="0"/>
              <a:t> Self-perception Theory:  States that people come to know their own attitudes by looking at their behaviour, and inferring their attitudes from their behaviour</a:t>
            </a:r>
            <a:endParaRPr lang="en-CA" dirty="0"/>
          </a:p>
        </p:txBody>
      </p:sp>
    </p:spTree>
    <p:extLst>
      <p:ext uri="{BB962C8B-B14F-4D97-AF65-F5344CB8AC3E}">
        <p14:creationId xmlns:p14="http://schemas.microsoft.com/office/powerpoint/2010/main" val="38010892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Impression Management</a:t>
            </a:r>
            <a:endParaRPr lang="en-CA" dirty="0"/>
          </a:p>
        </p:txBody>
      </p:sp>
      <p:sp>
        <p:nvSpPr>
          <p:cNvPr id="3" name="Content Placeholder 2"/>
          <p:cNvSpPr>
            <a:spLocks noGrp="1"/>
          </p:cNvSpPr>
          <p:nvPr>
            <p:ph idx="1"/>
          </p:nvPr>
        </p:nvSpPr>
        <p:spPr/>
        <p:txBody>
          <a:bodyPr/>
          <a:lstStyle/>
          <a:p>
            <a:r>
              <a:rPr lang="en-CA" dirty="0" smtClean="0"/>
              <a:t> Impression management theory states that perhaps our internal attitudes really don’t change, we just report that they do in order to appear consistent</a:t>
            </a:r>
          </a:p>
          <a:p>
            <a:endParaRPr lang="en-CA" dirty="0"/>
          </a:p>
          <a:p>
            <a:pPr marL="0" indent="0">
              <a:buNone/>
            </a:pPr>
            <a:endParaRPr lang="en-CA" dirty="0"/>
          </a:p>
        </p:txBody>
      </p:sp>
    </p:spTree>
    <p:extLst>
      <p:ext uri="{BB962C8B-B14F-4D97-AF65-F5344CB8AC3E}">
        <p14:creationId xmlns:p14="http://schemas.microsoft.com/office/powerpoint/2010/main" val="15124910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Self-Affirmation</a:t>
            </a:r>
            <a:endParaRPr lang="en-CA" dirty="0"/>
          </a:p>
        </p:txBody>
      </p:sp>
      <p:sp>
        <p:nvSpPr>
          <p:cNvPr id="3" name="Content Placeholder 2"/>
          <p:cNvSpPr>
            <a:spLocks noGrp="1"/>
          </p:cNvSpPr>
          <p:nvPr>
            <p:ph idx="1"/>
          </p:nvPr>
        </p:nvSpPr>
        <p:spPr/>
        <p:txBody>
          <a:bodyPr/>
          <a:lstStyle/>
          <a:p>
            <a:r>
              <a:rPr lang="en-CA" dirty="0" smtClean="0"/>
              <a:t> If we feel badly about ourselves because of cognitive dissonance, we can affirm another aspect of the self to reduce this dissonance</a:t>
            </a:r>
            <a:endParaRPr lang="en-CA" dirty="0"/>
          </a:p>
        </p:txBody>
      </p:sp>
    </p:spTree>
    <p:extLst>
      <p:ext uri="{BB962C8B-B14F-4D97-AF65-F5344CB8AC3E}">
        <p14:creationId xmlns:p14="http://schemas.microsoft.com/office/powerpoint/2010/main" val="24345750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Self-affirmation (Steele, </a:t>
            </a:r>
            <a:r>
              <a:rPr lang="en-CA" dirty="0" err="1" smtClean="0"/>
              <a:t>Hopp</a:t>
            </a:r>
            <a:r>
              <a:rPr lang="en-CA" dirty="0" smtClean="0"/>
              <a:t>, &amp; Gonzales, 1986)</a:t>
            </a:r>
            <a:endParaRPr lang="en-CA" dirty="0"/>
          </a:p>
        </p:txBody>
      </p:sp>
      <p:pic>
        <p:nvPicPr>
          <p:cNvPr id="6" name="Content Placeholder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043608" y="1988840"/>
            <a:ext cx="2736303" cy="3744416"/>
          </a:xfrm>
        </p:spPr>
      </p:pic>
      <p:sp>
        <p:nvSpPr>
          <p:cNvPr id="5" name="Content Placeholder 4"/>
          <p:cNvSpPr>
            <a:spLocks noGrp="1"/>
          </p:cNvSpPr>
          <p:nvPr>
            <p:ph sz="half" idx="2"/>
          </p:nvPr>
        </p:nvSpPr>
        <p:spPr/>
        <p:txBody>
          <a:bodyPr/>
          <a:lstStyle/>
          <a:p>
            <a:r>
              <a:rPr lang="en-CA" dirty="0" smtClean="0"/>
              <a:t> Participants were Arts or Business majors</a:t>
            </a:r>
          </a:p>
          <a:p>
            <a:r>
              <a:rPr lang="en-CA" dirty="0" smtClean="0"/>
              <a:t>Ranked records, offered choice between 5 &amp; 6</a:t>
            </a:r>
          </a:p>
          <a:p>
            <a:r>
              <a:rPr lang="en-CA" dirty="0" smtClean="0"/>
              <a:t>Wore lab coat, or did not wear lab coat</a:t>
            </a:r>
          </a:p>
          <a:p>
            <a:r>
              <a:rPr lang="en-CA" dirty="0" smtClean="0"/>
              <a:t>Re-ranked records</a:t>
            </a:r>
          </a:p>
        </p:txBody>
      </p:sp>
    </p:spTree>
    <p:extLst>
      <p:ext uri="{BB962C8B-B14F-4D97-AF65-F5344CB8AC3E}">
        <p14:creationId xmlns:p14="http://schemas.microsoft.com/office/powerpoint/2010/main" val="15696139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CA"/>
          </a:p>
        </p:txBody>
      </p:sp>
      <p:sp>
        <p:nvSpPr>
          <p:cNvPr id="6" name="Content Placeholder 5"/>
          <p:cNvSpPr>
            <a:spLocks noGrp="1"/>
          </p:cNvSpPr>
          <p:nvPr>
            <p:ph idx="1"/>
          </p:nvPr>
        </p:nvSpPr>
        <p:spPr/>
        <p:txBody>
          <a:bodyPr/>
          <a:lstStyle/>
          <a:p>
            <a:r>
              <a:rPr lang="en-CA" dirty="0" smtClean="0"/>
              <a:t> Measured the “spread of alternatives” when participants re-ranked the records</a:t>
            </a:r>
          </a:p>
          <a:p>
            <a:endParaRPr lang="en-CA" dirty="0"/>
          </a:p>
          <a:p>
            <a:endParaRPr lang="en-CA" dirty="0"/>
          </a:p>
        </p:txBody>
      </p:sp>
      <p:graphicFrame>
        <p:nvGraphicFramePr>
          <p:cNvPr id="7" name="Table 6"/>
          <p:cNvGraphicFramePr>
            <a:graphicFrameLocks noGrp="1"/>
          </p:cNvGraphicFramePr>
          <p:nvPr>
            <p:extLst>
              <p:ext uri="{D42A27DB-BD31-4B8C-83A1-F6EECF244321}">
                <p14:modId xmlns:p14="http://schemas.microsoft.com/office/powerpoint/2010/main" val="2449772282"/>
              </p:ext>
            </p:extLst>
          </p:nvPr>
        </p:nvGraphicFramePr>
        <p:xfrm>
          <a:off x="1331640" y="3429000"/>
          <a:ext cx="6744072" cy="1645920"/>
        </p:xfrm>
        <a:graphic>
          <a:graphicData uri="http://schemas.openxmlformats.org/drawingml/2006/table">
            <a:tbl>
              <a:tblPr firstRow="1" firstCol="1">
                <a:tableStyleId>{5C22544A-7EE6-4342-B048-85BDC9FD1C3A}</a:tableStyleId>
              </a:tblPr>
              <a:tblGrid>
                <a:gridCol w="2248024"/>
                <a:gridCol w="2248024"/>
                <a:gridCol w="2248024"/>
              </a:tblGrid>
              <a:tr h="360040">
                <a:tc>
                  <a:txBody>
                    <a:bodyPr/>
                    <a:lstStyle/>
                    <a:p>
                      <a:pPr algn="ctr"/>
                      <a:endParaRPr lang="en-CA" dirty="0">
                        <a:solidFill>
                          <a:schemeClr val="bg1"/>
                        </a:solidFill>
                      </a:endParaRPr>
                    </a:p>
                  </a:txBody>
                  <a:tcPr/>
                </a:tc>
                <a:tc>
                  <a:txBody>
                    <a:bodyPr/>
                    <a:lstStyle/>
                    <a:p>
                      <a:pPr algn="ctr"/>
                      <a:r>
                        <a:rPr lang="en-CA" dirty="0" smtClean="0">
                          <a:solidFill>
                            <a:schemeClr val="bg1"/>
                          </a:solidFill>
                        </a:rPr>
                        <a:t> Science Majors</a:t>
                      </a:r>
                      <a:endParaRPr lang="en-CA" dirty="0">
                        <a:solidFill>
                          <a:schemeClr val="bg1"/>
                        </a:solidFill>
                      </a:endParaRPr>
                    </a:p>
                  </a:txBody>
                  <a:tcPr/>
                </a:tc>
                <a:tc>
                  <a:txBody>
                    <a:bodyPr/>
                    <a:lstStyle/>
                    <a:p>
                      <a:pPr algn="ctr"/>
                      <a:r>
                        <a:rPr lang="en-CA" dirty="0" smtClean="0">
                          <a:solidFill>
                            <a:schemeClr val="bg1"/>
                          </a:solidFill>
                        </a:rPr>
                        <a:t>Business</a:t>
                      </a:r>
                      <a:r>
                        <a:rPr lang="en-CA" baseline="0" dirty="0" smtClean="0">
                          <a:solidFill>
                            <a:schemeClr val="bg1"/>
                          </a:solidFill>
                        </a:rPr>
                        <a:t> Majors</a:t>
                      </a:r>
                      <a:endParaRPr lang="en-CA" dirty="0">
                        <a:solidFill>
                          <a:schemeClr val="bg1"/>
                        </a:solidFill>
                      </a:endParaRPr>
                    </a:p>
                  </a:txBody>
                  <a:tcPr/>
                </a:tc>
              </a:tr>
              <a:tr h="139040">
                <a:tc>
                  <a:txBody>
                    <a:bodyPr/>
                    <a:lstStyle/>
                    <a:p>
                      <a:pPr algn="ctr"/>
                      <a:r>
                        <a:rPr lang="en-CA" dirty="0" smtClean="0">
                          <a:solidFill>
                            <a:schemeClr val="bg1"/>
                          </a:solidFill>
                        </a:rPr>
                        <a:t>No</a:t>
                      </a:r>
                      <a:r>
                        <a:rPr lang="en-CA" baseline="0" dirty="0" smtClean="0">
                          <a:solidFill>
                            <a:schemeClr val="bg1"/>
                          </a:solidFill>
                        </a:rPr>
                        <a:t> lab coat</a:t>
                      </a:r>
                    </a:p>
                    <a:p>
                      <a:pPr algn="ctr"/>
                      <a:endParaRPr lang="en-CA" dirty="0">
                        <a:solidFill>
                          <a:schemeClr val="bg1"/>
                        </a:solidFill>
                      </a:endParaRPr>
                    </a:p>
                  </a:txBody>
                  <a:tcPr/>
                </a:tc>
                <a:tc>
                  <a:txBody>
                    <a:bodyPr/>
                    <a:lstStyle/>
                    <a:p>
                      <a:pPr algn="ctr"/>
                      <a:endParaRPr lang="en-CA" dirty="0">
                        <a:solidFill>
                          <a:schemeClr val="bg1"/>
                        </a:solidFill>
                      </a:endParaRPr>
                    </a:p>
                  </a:txBody>
                  <a:tcPr/>
                </a:tc>
                <a:tc>
                  <a:txBody>
                    <a:bodyPr/>
                    <a:lstStyle/>
                    <a:p>
                      <a:pPr algn="ctr"/>
                      <a:endParaRPr lang="en-CA" dirty="0">
                        <a:solidFill>
                          <a:schemeClr val="bg1"/>
                        </a:solidFill>
                      </a:endParaRPr>
                    </a:p>
                  </a:txBody>
                  <a:tcPr/>
                </a:tc>
              </a:tr>
              <a:tr h="370840">
                <a:tc>
                  <a:txBody>
                    <a:bodyPr/>
                    <a:lstStyle/>
                    <a:p>
                      <a:pPr algn="ctr"/>
                      <a:r>
                        <a:rPr lang="en-CA" dirty="0" smtClean="0">
                          <a:solidFill>
                            <a:schemeClr val="bg1"/>
                          </a:solidFill>
                        </a:rPr>
                        <a:t>Wore</a:t>
                      </a:r>
                      <a:r>
                        <a:rPr lang="en-CA" baseline="0" dirty="0" smtClean="0">
                          <a:solidFill>
                            <a:schemeClr val="bg1"/>
                          </a:solidFill>
                        </a:rPr>
                        <a:t> lab coat</a:t>
                      </a:r>
                    </a:p>
                    <a:p>
                      <a:pPr algn="ctr"/>
                      <a:endParaRPr lang="en-CA" dirty="0">
                        <a:solidFill>
                          <a:schemeClr val="bg1"/>
                        </a:solidFill>
                      </a:endParaRPr>
                    </a:p>
                  </a:txBody>
                  <a:tcPr/>
                </a:tc>
                <a:tc>
                  <a:txBody>
                    <a:bodyPr/>
                    <a:lstStyle/>
                    <a:p>
                      <a:pPr algn="ctr"/>
                      <a:endParaRPr lang="en-CA" dirty="0">
                        <a:solidFill>
                          <a:schemeClr val="bg1"/>
                        </a:solidFill>
                      </a:endParaRPr>
                    </a:p>
                  </a:txBody>
                  <a:tcPr/>
                </a:tc>
                <a:tc>
                  <a:txBody>
                    <a:bodyPr/>
                    <a:lstStyle/>
                    <a:p>
                      <a:pPr algn="ctr"/>
                      <a:endParaRPr lang="en-CA" dirty="0">
                        <a:solidFill>
                          <a:schemeClr val="bg1"/>
                        </a:solidFill>
                      </a:endParaRPr>
                    </a:p>
                  </a:txBody>
                  <a:tcPr/>
                </a:tc>
              </a:tr>
            </a:tbl>
          </a:graphicData>
        </a:graphic>
      </p:graphicFrame>
    </p:spTree>
    <p:extLst>
      <p:ext uri="{BB962C8B-B14F-4D97-AF65-F5344CB8AC3E}">
        <p14:creationId xmlns:p14="http://schemas.microsoft.com/office/powerpoint/2010/main" val="28629132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Comparisons Among Different Theories of Self-Persuasion</a:t>
            </a:r>
            <a:endParaRPr lang="en-CA"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7958572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30911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Application of dissonance theory (Stone et al., 1994)</a:t>
            </a:r>
            <a:endParaRPr lang="en-CA" dirty="0"/>
          </a:p>
        </p:txBody>
      </p:sp>
      <p:sp>
        <p:nvSpPr>
          <p:cNvPr id="3" name="Content Placeholder 2"/>
          <p:cNvSpPr>
            <a:spLocks noGrp="1"/>
          </p:cNvSpPr>
          <p:nvPr>
            <p:ph idx="1"/>
          </p:nvPr>
        </p:nvSpPr>
        <p:spPr/>
        <p:txBody>
          <a:bodyPr>
            <a:normAutofit fontScale="92500" lnSpcReduction="20000"/>
          </a:bodyPr>
          <a:lstStyle/>
          <a:p>
            <a:r>
              <a:rPr lang="en-CA" dirty="0" smtClean="0"/>
              <a:t> Participants (university students) called into the laboratory for a study on “health and persuasion”</a:t>
            </a:r>
          </a:p>
          <a:p>
            <a:endParaRPr lang="en-CA" dirty="0"/>
          </a:p>
          <a:p>
            <a:r>
              <a:rPr lang="en-CA" dirty="0" smtClean="0"/>
              <a:t> Randomly assigned to one of four conditions:  </a:t>
            </a:r>
          </a:p>
          <a:p>
            <a:pPr lvl="1"/>
            <a:r>
              <a:rPr lang="en-CA" dirty="0" smtClean="0"/>
              <a:t>Hypocrisy</a:t>
            </a:r>
          </a:p>
          <a:p>
            <a:pPr lvl="1"/>
            <a:r>
              <a:rPr lang="en-CA" dirty="0" smtClean="0"/>
              <a:t>Commitment only</a:t>
            </a:r>
          </a:p>
          <a:p>
            <a:pPr lvl="1"/>
            <a:r>
              <a:rPr lang="en-CA" dirty="0" smtClean="0"/>
              <a:t>Mindful only</a:t>
            </a:r>
          </a:p>
          <a:p>
            <a:pPr lvl="1"/>
            <a:r>
              <a:rPr lang="en-CA" dirty="0" smtClean="0"/>
              <a:t>Information only</a:t>
            </a:r>
          </a:p>
          <a:p>
            <a:endParaRPr lang="en-CA" dirty="0"/>
          </a:p>
          <a:p>
            <a:r>
              <a:rPr lang="en-CA" dirty="0" smtClean="0"/>
              <a:t>Given the chance to buy condoms (10 cents)</a:t>
            </a:r>
          </a:p>
          <a:p>
            <a:pPr lvl="1"/>
            <a:endParaRPr lang="en-CA" dirty="0"/>
          </a:p>
          <a:p>
            <a:pPr marL="411480" lvl="1" indent="0">
              <a:buNone/>
            </a:pPr>
            <a:endParaRPr lang="en-CA" dirty="0"/>
          </a:p>
        </p:txBody>
      </p:sp>
    </p:spTree>
    <p:extLst>
      <p:ext uri="{BB962C8B-B14F-4D97-AF65-F5344CB8AC3E}">
        <p14:creationId xmlns:p14="http://schemas.microsoft.com/office/powerpoint/2010/main" val="35766364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Findings</a:t>
            </a:r>
            <a:endParaRPr lang="en-CA" dirty="0"/>
          </a:p>
        </p:txBody>
      </p:sp>
      <p:sp>
        <p:nvSpPr>
          <p:cNvPr id="3" name="Content Placeholder 2"/>
          <p:cNvSpPr>
            <a:spLocks noGrp="1"/>
          </p:cNvSpPr>
          <p:nvPr>
            <p:ph idx="1"/>
          </p:nvPr>
        </p:nvSpPr>
        <p:spPr/>
        <p:txBody>
          <a:bodyPr/>
          <a:lstStyle/>
          <a:p>
            <a:r>
              <a:rPr lang="en-CA" dirty="0" smtClean="0"/>
              <a:t>Proportion of students who bought condoms</a:t>
            </a:r>
          </a:p>
          <a:p>
            <a:endParaRPr lang="en-CA" dirty="0"/>
          </a:p>
          <a:p>
            <a:endParaRPr lang="en-CA" dirty="0"/>
          </a:p>
        </p:txBody>
      </p:sp>
      <p:graphicFrame>
        <p:nvGraphicFramePr>
          <p:cNvPr id="4" name="Table 3"/>
          <p:cNvGraphicFramePr>
            <a:graphicFrameLocks noGrp="1"/>
          </p:cNvGraphicFramePr>
          <p:nvPr>
            <p:extLst>
              <p:ext uri="{D42A27DB-BD31-4B8C-83A1-F6EECF244321}">
                <p14:modId xmlns:p14="http://schemas.microsoft.com/office/powerpoint/2010/main" val="2830324940"/>
              </p:ext>
            </p:extLst>
          </p:nvPr>
        </p:nvGraphicFramePr>
        <p:xfrm>
          <a:off x="899592" y="3068960"/>
          <a:ext cx="6960096" cy="1280160"/>
        </p:xfrm>
        <a:graphic>
          <a:graphicData uri="http://schemas.openxmlformats.org/drawingml/2006/table">
            <a:tbl>
              <a:tblPr firstRow="1" bandRow="1">
                <a:tableStyleId>{5C22544A-7EE6-4342-B048-85BDC9FD1C3A}</a:tableStyleId>
              </a:tblPr>
              <a:tblGrid>
                <a:gridCol w="1740024"/>
                <a:gridCol w="1740024"/>
                <a:gridCol w="1740024"/>
                <a:gridCol w="1740024"/>
              </a:tblGrid>
              <a:tr h="0">
                <a:tc>
                  <a:txBody>
                    <a:bodyPr/>
                    <a:lstStyle/>
                    <a:p>
                      <a:pPr algn="ctr"/>
                      <a:r>
                        <a:rPr lang="en-CA" dirty="0" smtClean="0">
                          <a:solidFill>
                            <a:schemeClr val="bg1"/>
                          </a:solidFill>
                        </a:rPr>
                        <a:t>Hypocrisy</a:t>
                      </a:r>
                      <a:endParaRPr lang="en-CA" dirty="0">
                        <a:solidFill>
                          <a:schemeClr val="bg1"/>
                        </a:solidFill>
                      </a:endParaRPr>
                    </a:p>
                  </a:txBody>
                  <a:tcPr/>
                </a:tc>
                <a:tc>
                  <a:txBody>
                    <a:bodyPr/>
                    <a:lstStyle/>
                    <a:p>
                      <a:pPr algn="ctr"/>
                      <a:r>
                        <a:rPr lang="en-CA" dirty="0" smtClean="0">
                          <a:solidFill>
                            <a:schemeClr val="bg1"/>
                          </a:solidFill>
                        </a:rPr>
                        <a:t>Commitment</a:t>
                      </a:r>
                      <a:r>
                        <a:rPr lang="en-CA" baseline="0" dirty="0" smtClean="0">
                          <a:solidFill>
                            <a:schemeClr val="bg1"/>
                          </a:solidFill>
                        </a:rPr>
                        <a:t> only</a:t>
                      </a:r>
                      <a:endParaRPr lang="en-CA" dirty="0">
                        <a:solidFill>
                          <a:schemeClr val="bg1"/>
                        </a:solidFill>
                      </a:endParaRPr>
                    </a:p>
                  </a:txBody>
                  <a:tcPr/>
                </a:tc>
                <a:tc>
                  <a:txBody>
                    <a:bodyPr/>
                    <a:lstStyle/>
                    <a:p>
                      <a:pPr algn="ctr"/>
                      <a:r>
                        <a:rPr lang="en-CA" dirty="0" smtClean="0">
                          <a:solidFill>
                            <a:schemeClr val="bg1"/>
                          </a:solidFill>
                        </a:rPr>
                        <a:t>Mindful</a:t>
                      </a:r>
                      <a:r>
                        <a:rPr lang="en-CA" baseline="0" dirty="0" smtClean="0">
                          <a:solidFill>
                            <a:schemeClr val="bg1"/>
                          </a:solidFill>
                        </a:rPr>
                        <a:t> only</a:t>
                      </a:r>
                      <a:endParaRPr lang="en-CA" dirty="0">
                        <a:solidFill>
                          <a:schemeClr val="bg1"/>
                        </a:solidFill>
                      </a:endParaRPr>
                    </a:p>
                  </a:txBody>
                  <a:tcPr/>
                </a:tc>
                <a:tc>
                  <a:txBody>
                    <a:bodyPr/>
                    <a:lstStyle/>
                    <a:p>
                      <a:pPr algn="ctr"/>
                      <a:r>
                        <a:rPr lang="en-CA" dirty="0" smtClean="0">
                          <a:solidFill>
                            <a:schemeClr val="bg1"/>
                          </a:solidFill>
                        </a:rPr>
                        <a:t>Information</a:t>
                      </a:r>
                      <a:r>
                        <a:rPr lang="en-CA" baseline="0" dirty="0" smtClean="0">
                          <a:solidFill>
                            <a:schemeClr val="bg1"/>
                          </a:solidFill>
                        </a:rPr>
                        <a:t> only</a:t>
                      </a:r>
                      <a:endParaRPr lang="en-CA" dirty="0">
                        <a:solidFill>
                          <a:schemeClr val="bg1"/>
                        </a:solidFill>
                      </a:endParaRPr>
                    </a:p>
                  </a:txBody>
                  <a:tcPr/>
                </a:tc>
              </a:tr>
              <a:tr h="0">
                <a:tc>
                  <a:txBody>
                    <a:bodyPr/>
                    <a:lstStyle/>
                    <a:p>
                      <a:pPr algn="ctr"/>
                      <a:endParaRPr lang="en-CA" dirty="0" smtClean="0">
                        <a:solidFill>
                          <a:schemeClr val="bg1"/>
                        </a:solidFill>
                      </a:endParaRPr>
                    </a:p>
                    <a:p>
                      <a:pPr algn="ctr"/>
                      <a:endParaRPr lang="en-CA" dirty="0">
                        <a:solidFill>
                          <a:schemeClr val="bg1"/>
                        </a:solidFill>
                      </a:endParaRPr>
                    </a:p>
                  </a:txBody>
                  <a:tcPr/>
                </a:tc>
                <a:tc>
                  <a:txBody>
                    <a:bodyPr/>
                    <a:lstStyle/>
                    <a:p>
                      <a:pPr algn="ctr"/>
                      <a:endParaRPr lang="en-CA" dirty="0" smtClean="0">
                        <a:solidFill>
                          <a:schemeClr val="bg1"/>
                        </a:solidFill>
                      </a:endParaRPr>
                    </a:p>
                  </a:txBody>
                  <a:tcPr/>
                </a:tc>
                <a:tc>
                  <a:txBody>
                    <a:bodyPr/>
                    <a:lstStyle/>
                    <a:p>
                      <a:pPr algn="ctr"/>
                      <a:endParaRPr lang="en-CA" dirty="0" smtClean="0">
                        <a:solidFill>
                          <a:schemeClr val="bg1"/>
                        </a:solidFill>
                      </a:endParaRPr>
                    </a:p>
                  </a:txBody>
                  <a:tcPr/>
                </a:tc>
                <a:tc>
                  <a:txBody>
                    <a:bodyPr/>
                    <a:lstStyle/>
                    <a:p>
                      <a:pPr algn="ctr"/>
                      <a:endParaRPr lang="en-CA" dirty="0" smtClean="0">
                        <a:solidFill>
                          <a:schemeClr val="bg1"/>
                        </a:solidFill>
                      </a:endParaRPr>
                    </a:p>
                    <a:p>
                      <a:pPr algn="ctr"/>
                      <a:endParaRPr lang="en-CA" dirty="0">
                        <a:solidFill>
                          <a:schemeClr val="bg1"/>
                        </a:solidFill>
                      </a:endParaRPr>
                    </a:p>
                  </a:txBody>
                  <a:tcPr/>
                </a:tc>
              </a:tr>
            </a:tbl>
          </a:graphicData>
        </a:graphic>
      </p:graphicFrame>
    </p:spTree>
    <p:extLst>
      <p:ext uri="{BB962C8B-B14F-4D97-AF65-F5344CB8AC3E}">
        <p14:creationId xmlns:p14="http://schemas.microsoft.com/office/powerpoint/2010/main" val="2266979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762</TotalTime>
  <Words>2162</Words>
  <Application>Microsoft Macintosh PowerPoint</Application>
  <PresentationFormat>On-screen Show (4:3)</PresentationFormat>
  <Paragraphs>445</Paragraphs>
  <Slides>52</Slides>
  <Notes>9</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Chapter 4:  Behaviour and Attitudes</vt:lpstr>
      <vt:lpstr>Overview of Week 4</vt:lpstr>
      <vt:lpstr>Definition of Attitude</vt:lpstr>
      <vt:lpstr>Why are attitudes useful? (Katz, 1960)</vt:lpstr>
      <vt:lpstr>Knowledge function</vt:lpstr>
      <vt:lpstr>Utilitarian function</vt:lpstr>
      <vt:lpstr>Value-expressive function</vt:lpstr>
      <vt:lpstr>Social Adjustment function</vt:lpstr>
      <vt:lpstr>Ego-defensive function</vt:lpstr>
      <vt:lpstr>How are our attitudes formed?</vt:lpstr>
      <vt:lpstr>Types of Attitude Measures</vt:lpstr>
      <vt:lpstr>The Tripartite Theory (ABC)</vt:lpstr>
      <vt:lpstr>The “Attitude-Behaviour Problem”</vt:lpstr>
      <vt:lpstr>When do attitudes predict behaviour?</vt:lpstr>
      <vt:lpstr>Davidson and Jaccard, 1979</vt:lpstr>
      <vt:lpstr>Ajzen and Fishbein, 1977</vt:lpstr>
      <vt:lpstr>What are some of the reasons underlying the “A-B Problem”?</vt:lpstr>
      <vt:lpstr>Theory of Reasoned Action</vt:lpstr>
      <vt:lpstr>Theory of Planned Behaviour</vt:lpstr>
      <vt:lpstr>The importance of intentions</vt:lpstr>
      <vt:lpstr>Introspection Research (Wilson)</vt:lpstr>
      <vt:lpstr>PowerPoint Presentation</vt:lpstr>
      <vt:lpstr>Other predictors of strong attitude-behaviour relationships</vt:lpstr>
      <vt:lpstr>Attitude Strength</vt:lpstr>
      <vt:lpstr>Determinants of Strength</vt:lpstr>
      <vt:lpstr>Accessibility</vt:lpstr>
      <vt:lpstr>Knowledge</vt:lpstr>
      <vt:lpstr>Extremity</vt:lpstr>
      <vt:lpstr>Ambivalence</vt:lpstr>
      <vt:lpstr>Ambivalence</vt:lpstr>
      <vt:lpstr>Ambivalence</vt:lpstr>
      <vt:lpstr>Ambivalence</vt:lpstr>
      <vt:lpstr>Ambivalence</vt:lpstr>
      <vt:lpstr>Ambivalent attitudes are more susceptible to priming</vt:lpstr>
      <vt:lpstr>PowerPoint Presentation</vt:lpstr>
      <vt:lpstr>Findings</vt:lpstr>
      <vt:lpstr>Cognitive Consistency</vt:lpstr>
      <vt:lpstr>Types of Dissonance Effects</vt:lpstr>
      <vt:lpstr>Decision justification</vt:lpstr>
      <vt:lpstr>Effort Justification</vt:lpstr>
      <vt:lpstr>Fried Grasshoppers Study</vt:lpstr>
      <vt:lpstr>Conditions for Dissonance Arousal</vt:lpstr>
      <vt:lpstr>Dissonance Reduction</vt:lpstr>
      <vt:lpstr>Is Cognitive Dissonance the Only Way our Behaviour Influences our Attitudes?</vt:lpstr>
      <vt:lpstr>Dissonance vs. Self-Perception Theory (Bem, 1972)</vt:lpstr>
      <vt:lpstr>Impression Management</vt:lpstr>
      <vt:lpstr>Self-Affirmation</vt:lpstr>
      <vt:lpstr>Self-affirmation (Steele, Hopp, &amp; Gonzales, 1986)</vt:lpstr>
      <vt:lpstr>PowerPoint Presentation</vt:lpstr>
      <vt:lpstr>Comparisons Among Different Theories of Self-Persuasion</vt:lpstr>
      <vt:lpstr>Application of dissonance theory (Stone et al., 1994)</vt:lpstr>
      <vt:lpstr>Findings</vt:lpstr>
    </vt:vector>
  </TitlesOfParts>
  <Company>Queen's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4:  Behaviour and Attitudes</dc:title>
  <dc:creator>MacDonaldLab</dc:creator>
  <cp:lastModifiedBy>Shuang Lv</cp:lastModifiedBy>
  <cp:revision>78</cp:revision>
  <dcterms:created xsi:type="dcterms:W3CDTF">2012-09-26T15:04:41Z</dcterms:created>
  <dcterms:modified xsi:type="dcterms:W3CDTF">2013-10-01T16:49:16Z</dcterms:modified>
</cp:coreProperties>
</file>