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0" r:id="rId1"/>
    <p:sldMasterId id="2147483701" r:id="rId2"/>
    <p:sldMasterId id="2147483725" r:id="rId3"/>
  </p:sldMasterIdLst>
  <p:notesMasterIdLst>
    <p:notesMasterId r:id="rId24"/>
  </p:notesMasterIdLst>
  <p:sldIdLst>
    <p:sldId id="368" r:id="rId4"/>
    <p:sldId id="353" r:id="rId5"/>
    <p:sldId id="354" r:id="rId6"/>
    <p:sldId id="332" r:id="rId7"/>
    <p:sldId id="317" r:id="rId8"/>
    <p:sldId id="348" r:id="rId9"/>
    <p:sldId id="362" r:id="rId10"/>
    <p:sldId id="363" r:id="rId11"/>
    <p:sldId id="357" r:id="rId12"/>
    <p:sldId id="364" r:id="rId13"/>
    <p:sldId id="352" r:id="rId14"/>
    <p:sldId id="361" r:id="rId15"/>
    <p:sldId id="359" r:id="rId16"/>
    <p:sldId id="365" r:id="rId17"/>
    <p:sldId id="349" r:id="rId18"/>
    <p:sldId id="366" r:id="rId19"/>
    <p:sldId id="351" r:id="rId20"/>
    <p:sldId id="339" r:id="rId21"/>
    <p:sldId id="367" r:id="rId22"/>
    <p:sldId id="343" r:id="rId23"/>
  </p:sldIdLst>
  <p:sldSz cx="9144000" cy="6858000" type="screen4x3"/>
  <p:notesSz cx="6858000" cy="9144000"/>
  <p:defaultTextStyle>
    <a:defPPr>
      <a:defRPr lang="en-US"/>
    </a:defPPr>
    <a:lvl1pPr algn="ctr"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0000"/>
    <a:srgbClr val="800000"/>
    <a:srgbClr val="FF3F3F"/>
    <a:srgbClr val="0099FF"/>
    <a:srgbClr val="99CC99"/>
    <a:srgbClr val="009999"/>
    <a:srgbClr val="00CC99"/>
    <a:srgbClr val="0099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277" autoAdjust="0"/>
    <p:restoredTop sz="79281" autoAdjust="0"/>
  </p:normalViewPr>
  <p:slideViewPr>
    <p:cSldViewPr snapToGrid="0">
      <p:cViewPr varScale="1">
        <p:scale>
          <a:sx n="101" d="100"/>
          <a:sy n="101" d="100"/>
        </p:scale>
        <p:origin x="-22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7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0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fr-FR"/>
          </a:p>
        </p:txBody>
      </p:sp>
      <p:sp>
        <p:nvSpPr>
          <p:cNvPr id="43008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fr-FR"/>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0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43008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fr-FR"/>
          </a:p>
        </p:txBody>
      </p:sp>
      <p:sp>
        <p:nvSpPr>
          <p:cNvPr id="43008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7A7580E-57A2-4DE8-B8F7-8079E6B64F15}" type="slidenum">
              <a:rPr lang="fr-FR"/>
              <a:pPr>
                <a:defRPr/>
              </a:pPr>
              <a:t>‹#›</a:t>
            </a:fld>
            <a:endParaRPr lang="fr-FR"/>
          </a:p>
        </p:txBody>
      </p:sp>
    </p:spTree>
    <p:extLst>
      <p:ext uri="{BB962C8B-B14F-4D97-AF65-F5344CB8AC3E}">
        <p14:creationId xmlns:p14="http://schemas.microsoft.com/office/powerpoint/2010/main" val="27797694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defTabSz="914333">
              <a:defRPr sz="2200">
                <a:solidFill>
                  <a:schemeClr val="tx1"/>
                </a:solidFill>
                <a:latin typeface="Times New Roman" pitchFamily="18" charset="0"/>
              </a:defRPr>
            </a:lvl1pPr>
            <a:lvl2pPr marL="742896" indent="-285730" defTabSz="914333">
              <a:defRPr sz="2200">
                <a:solidFill>
                  <a:schemeClr val="tx1"/>
                </a:solidFill>
                <a:latin typeface="Times New Roman" pitchFamily="18" charset="0"/>
              </a:defRPr>
            </a:lvl2pPr>
            <a:lvl3pPr marL="1142917" indent="-228584" defTabSz="914333">
              <a:defRPr sz="2200">
                <a:solidFill>
                  <a:schemeClr val="tx1"/>
                </a:solidFill>
                <a:latin typeface="Times New Roman" pitchFamily="18" charset="0"/>
              </a:defRPr>
            </a:lvl3pPr>
            <a:lvl4pPr marL="1600083" indent="-228584" defTabSz="914333">
              <a:defRPr sz="2200">
                <a:solidFill>
                  <a:schemeClr val="tx1"/>
                </a:solidFill>
                <a:latin typeface="Times New Roman" pitchFamily="18" charset="0"/>
              </a:defRPr>
            </a:lvl4pPr>
            <a:lvl5pPr marL="2057249" indent="-228584" defTabSz="914333">
              <a:defRPr sz="2200">
                <a:solidFill>
                  <a:schemeClr val="tx1"/>
                </a:solidFill>
                <a:latin typeface="Times New Roman" pitchFamily="18" charset="0"/>
              </a:defRPr>
            </a:lvl5pPr>
            <a:lvl6pPr marL="2479250" indent="-228584" defTabSz="914333" eaLnBrk="0" fontAlgn="base" hangingPunct="0">
              <a:spcBef>
                <a:spcPct val="0"/>
              </a:spcBef>
              <a:spcAft>
                <a:spcPct val="0"/>
              </a:spcAft>
              <a:defRPr sz="2200">
                <a:solidFill>
                  <a:schemeClr val="tx1"/>
                </a:solidFill>
                <a:latin typeface="Times New Roman" pitchFamily="18" charset="0"/>
              </a:defRPr>
            </a:lvl6pPr>
            <a:lvl7pPr marL="2901250" indent="-228584" defTabSz="914333" eaLnBrk="0" fontAlgn="base" hangingPunct="0">
              <a:spcBef>
                <a:spcPct val="0"/>
              </a:spcBef>
              <a:spcAft>
                <a:spcPct val="0"/>
              </a:spcAft>
              <a:defRPr sz="2200">
                <a:solidFill>
                  <a:schemeClr val="tx1"/>
                </a:solidFill>
                <a:latin typeface="Times New Roman" pitchFamily="18" charset="0"/>
              </a:defRPr>
            </a:lvl7pPr>
            <a:lvl8pPr marL="3323249" indent="-228584" defTabSz="914333" eaLnBrk="0" fontAlgn="base" hangingPunct="0">
              <a:spcBef>
                <a:spcPct val="0"/>
              </a:spcBef>
              <a:spcAft>
                <a:spcPct val="0"/>
              </a:spcAft>
              <a:defRPr sz="2200">
                <a:solidFill>
                  <a:schemeClr val="tx1"/>
                </a:solidFill>
                <a:latin typeface="Times New Roman" pitchFamily="18" charset="0"/>
              </a:defRPr>
            </a:lvl8pPr>
            <a:lvl9pPr marL="3745249" indent="-228584" defTabSz="914333" eaLnBrk="0" fontAlgn="base" hangingPunct="0">
              <a:spcBef>
                <a:spcPct val="0"/>
              </a:spcBef>
              <a:spcAft>
                <a:spcPct val="0"/>
              </a:spcAft>
              <a:defRPr sz="2200">
                <a:solidFill>
                  <a:schemeClr val="tx1"/>
                </a:solidFill>
                <a:latin typeface="Times New Roman" pitchFamily="18" charset="0"/>
              </a:defRPr>
            </a:lvl9pPr>
          </a:lstStyle>
          <a:p>
            <a:fld id="{79B5DB59-2C6D-4247-9342-B1CBB3BA75EB}" type="slidenum">
              <a:rPr lang="fr-CA" sz="1200"/>
              <a:pPr/>
              <a:t>1</a:t>
            </a:fld>
            <a:endParaRPr lang="fr-CA" sz="1200" dirty="0"/>
          </a:p>
        </p:txBody>
      </p:sp>
      <p:sp>
        <p:nvSpPr>
          <p:cNvPr id="49155" name="Rectangle 2"/>
          <p:cNvSpPr>
            <a:spLocks noGrp="1" noRot="1" noChangeAspect="1" noChangeArrowheads="1" noTextEdit="1"/>
          </p:cNvSpPr>
          <p:nvPr>
            <p:ph type="sldImg"/>
          </p:nvPr>
        </p:nvSpPr>
        <p:spPr>
          <a:xfrm>
            <a:off x="1143000" y="685800"/>
            <a:ext cx="4572000" cy="3429000"/>
          </a:xfrm>
          <a:ln/>
        </p:spPr>
      </p:sp>
      <p:sp>
        <p:nvSpPr>
          <p:cNvPr id="49156"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a:ln/>
        </p:spPr>
      </p:sp>
      <p:sp>
        <p:nvSpPr>
          <p:cNvPr id="32771"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CA" smtClean="0"/>
          </a:p>
        </p:txBody>
      </p:sp>
      <p:sp>
        <p:nvSpPr>
          <p:cNvPr id="32772" name="Espace réservé du numéro de diapositive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fld id="{56E94D62-8321-4BD9-9F9C-6C411C648365}" type="slidenum">
              <a:rPr lang="fr-FR" sz="1200" smtClean="0"/>
              <a:pPr/>
              <a:t>5</a:t>
            </a:fld>
            <a:endParaRPr lang="fr-FR"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pPr>
              <a:defRPr/>
            </a:pPr>
            <a:fld id="{87A7580E-57A2-4DE8-B8F7-8079E6B64F15}" type="slidenum">
              <a:rPr lang="fr-FR" smtClean="0"/>
              <a:pPr>
                <a:defRPr/>
              </a:pPr>
              <a:t>6</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ce réservé de l'image des diapositives 1"/>
          <p:cNvSpPr>
            <a:spLocks noGrp="1" noRot="1" noChangeAspect="1" noTextEdit="1"/>
          </p:cNvSpPr>
          <p:nvPr>
            <p:ph type="sldImg"/>
          </p:nvPr>
        </p:nvSpPr>
        <p:spPr>
          <a:ln/>
        </p:spPr>
      </p:sp>
      <p:sp>
        <p:nvSpPr>
          <p:cNvPr id="40963"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CA" smtClean="0"/>
          </a:p>
        </p:txBody>
      </p:sp>
      <p:sp>
        <p:nvSpPr>
          <p:cNvPr id="40964" name="Espace réservé du numéro de diapositive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fld id="{6D47A2C6-947F-4607-B5C9-2A134EF72D8D}" type="slidenum">
              <a:rPr lang="fr-FR" sz="1200" smtClean="0"/>
              <a:pPr/>
              <a:t>8</a:t>
            </a:fld>
            <a:endParaRPr lang="fr-FR"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pPr>
              <a:defRPr/>
            </a:pPr>
            <a:fld id="{87A7580E-57A2-4DE8-B8F7-8079E6B64F15}" type="slidenum">
              <a:rPr lang="fr-FR" smtClean="0"/>
              <a:pPr>
                <a:defRPr/>
              </a:pPr>
              <a:t>9</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pPr>
              <a:defRPr/>
            </a:pPr>
            <a:fld id="{87A7580E-57A2-4DE8-B8F7-8079E6B64F15}" type="slidenum">
              <a:rPr lang="fr-FR" smtClean="0"/>
              <a:pPr>
                <a:defRPr/>
              </a:pPr>
              <a:t>11</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pPr>
              <a:defRPr/>
            </a:pPr>
            <a:fld id="{87A7580E-57A2-4DE8-B8F7-8079E6B64F15}" type="slidenum">
              <a:rPr lang="fr-FR" smtClean="0"/>
              <a:pPr>
                <a:defRPr/>
              </a:pPr>
              <a:t>15</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r-CA" dirty="0"/>
          </a:p>
        </p:txBody>
      </p:sp>
      <p:sp>
        <p:nvSpPr>
          <p:cNvPr id="4" name="Slide Number Placeholder 3"/>
          <p:cNvSpPr>
            <a:spLocks noGrp="1"/>
          </p:cNvSpPr>
          <p:nvPr>
            <p:ph type="sldNum" sz="quarter" idx="10"/>
          </p:nvPr>
        </p:nvSpPr>
        <p:spPr/>
        <p:txBody>
          <a:bodyPr/>
          <a:lstStyle/>
          <a:p>
            <a:pPr>
              <a:defRPr/>
            </a:pPr>
            <a:fld id="{87A7580E-57A2-4DE8-B8F7-8079E6B64F15}" type="slidenum">
              <a:rPr lang="fr-FR" smtClean="0"/>
              <a:pPr>
                <a:defRPr/>
              </a:pPr>
              <a:t>17</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smtClean="0"/>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fld id="{2237B2F0-8225-4176-AD2B-2262A2D007BC}" type="slidenum">
              <a:rPr lang="fr-FR" sz="1200" smtClean="0">
                <a:solidFill>
                  <a:srgbClr val="000000"/>
                </a:solidFill>
              </a:rPr>
              <a:pPr/>
              <a:t>18</a:t>
            </a:fld>
            <a:endParaRPr lang="fr-FR" sz="1200"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2" descr="35910Marieb7e_lor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5426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3"/>
          <p:cNvSpPr>
            <a:spLocks noChangeArrowheads="1"/>
          </p:cNvSpPr>
          <p:nvPr/>
        </p:nvSpPr>
        <p:spPr bwMode="auto">
          <a:xfrm>
            <a:off x="5334000" y="0"/>
            <a:ext cx="3043238" cy="6858000"/>
          </a:xfrm>
          <a:prstGeom prst="flowChartDelay">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fr-FR"/>
          </a:p>
        </p:txBody>
      </p:sp>
      <p:sp>
        <p:nvSpPr>
          <p:cNvPr id="6" name="Text Box 4"/>
          <p:cNvSpPr txBox="1">
            <a:spLocks noChangeArrowheads="1"/>
          </p:cNvSpPr>
          <p:nvPr/>
        </p:nvSpPr>
        <p:spPr bwMode="auto">
          <a:xfrm>
            <a:off x="514350" y="6483350"/>
            <a:ext cx="455136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defRPr/>
            </a:pPr>
            <a:r>
              <a:rPr lang="en-US" sz="1000" smtClean="0">
                <a:solidFill>
                  <a:srgbClr val="D9E30D"/>
                </a:solidFill>
                <a:latin typeface="Arial" pitchFamily="34" charset="0"/>
              </a:rPr>
              <a:t>Copyright © 2006 Pearson Education, Inc., publishing as Benjamin Cummings</a:t>
            </a:r>
          </a:p>
        </p:txBody>
      </p:sp>
      <p:sp>
        <p:nvSpPr>
          <p:cNvPr id="7" name="Text Box 5"/>
          <p:cNvSpPr txBox="1">
            <a:spLocks noChangeArrowheads="1"/>
          </p:cNvSpPr>
          <p:nvPr/>
        </p:nvSpPr>
        <p:spPr bwMode="auto">
          <a:xfrm>
            <a:off x="2511425" y="4135438"/>
            <a:ext cx="2532063" cy="172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90000"/>
              </a:lnSpc>
              <a:defRPr/>
            </a:pPr>
            <a:r>
              <a:rPr lang="en-US" sz="3200" smtClean="0">
                <a:solidFill>
                  <a:schemeClr val="accent2"/>
                </a:solidFill>
                <a:latin typeface="Arial" pitchFamily="34" charset="0"/>
              </a:rPr>
              <a:t>Human </a:t>
            </a:r>
          </a:p>
          <a:p>
            <a:pPr algn="l">
              <a:lnSpc>
                <a:spcPct val="90000"/>
              </a:lnSpc>
              <a:defRPr/>
            </a:pPr>
            <a:r>
              <a:rPr lang="en-US" sz="3200" smtClean="0">
                <a:solidFill>
                  <a:schemeClr val="accent2"/>
                </a:solidFill>
                <a:latin typeface="Arial" pitchFamily="34" charset="0"/>
              </a:rPr>
              <a:t>Anatomy </a:t>
            </a:r>
          </a:p>
          <a:p>
            <a:pPr algn="l">
              <a:lnSpc>
                <a:spcPct val="90000"/>
              </a:lnSpc>
              <a:defRPr/>
            </a:pPr>
            <a:r>
              <a:rPr lang="en-US" sz="3200" smtClean="0">
                <a:solidFill>
                  <a:schemeClr val="accent2"/>
                </a:solidFill>
                <a:latin typeface="Arial" pitchFamily="34" charset="0"/>
              </a:rPr>
              <a:t>&amp; Physiology</a:t>
            </a:r>
          </a:p>
          <a:p>
            <a:pPr algn="l">
              <a:spcBef>
                <a:spcPct val="50000"/>
              </a:spcBef>
              <a:defRPr/>
            </a:pPr>
            <a:r>
              <a:rPr lang="en-US" sz="1400" b="1" smtClean="0">
                <a:solidFill>
                  <a:srgbClr val="D9E30D"/>
                </a:solidFill>
                <a:latin typeface="Arial" pitchFamily="34" charset="0"/>
              </a:rPr>
              <a:t>SEVENTH EDITION</a:t>
            </a:r>
          </a:p>
        </p:txBody>
      </p:sp>
      <p:sp>
        <p:nvSpPr>
          <p:cNvPr id="8" name="Text Box 6"/>
          <p:cNvSpPr txBox="1">
            <a:spLocks noChangeArrowheads="1"/>
          </p:cNvSpPr>
          <p:nvPr/>
        </p:nvSpPr>
        <p:spPr bwMode="auto">
          <a:xfrm>
            <a:off x="42863" y="352425"/>
            <a:ext cx="22510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defRPr/>
            </a:pPr>
            <a:r>
              <a:rPr lang="en-US" sz="2200" smtClean="0">
                <a:solidFill>
                  <a:schemeClr val="bg1"/>
                </a:solidFill>
                <a:latin typeface="Arial" pitchFamily="34" charset="0"/>
              </a:rPr>
              <a:t>Elaine N. Marieb</a:t>
            </a:r>
          </a:p>
          <a:p>
            <a:pPr algn="l">
              <a:defRPr/>
            </a:pPr>
            <a:r>
              <a:rPr lang="en-US" sz="2200" smtClean="0">
                <a:solidFill>
                  <a:schemeClr val="bg1"/>
                </a:solidFill>
                <a:latin typeface="Arial" pitchFamily="34" charset="0"/>
              </a:rPr>
              <a:t>Katja Hoehn</a:t>
            </a:r>
          </a:p>
        </p:txBody>
      </p:sp>
      <p:sp>
        <p:nvSpPr>
          <p:cNvPr id="9" name="Rectangle 7"/>
          <p:cNvSpPr>
            <a:spLocks noChangeArrowheads="1"/>
          </p:cNvSpPr>
          <p:nvPr userDrawn="1"/>
        </p:nvSpPr>
        <p:spPr bwMode="auto">
          <a:xfrm>
            <a:off x="5308600" y="0"/>
            <a:ext cx="3835400" cy="6858000"/>
          </a:xfrm>
          <a:prstGeom prst="rect">
            <a:avLst/>
          </a:prstGeom>
          <a:solidFill>
            <a:srgbClr val="0989C9"/>
          </a:solidFill>
          <a:ln w="9525">
            <a:solidFill>
              <a:schemeClr val="tx1"/>
            </a:solidFill>
            <a:miter lim="800000"/>
            <a:headEnd/>
            <a:tailEnd/>
          </a:ln>
        </p:spPr>
        <p:txBody>
          <a:bodyPr wrap="none" anchor="ctr"/>
          <a:lstStyle/>
          <a:p>
            <a:endParaRPr lang="fr-FR"/>
          </a:p>
        </p:txBody>
      </p:sp>
      <p:sp>
        <p:nvSpPr>
          <p:cNvPr id="10" name="Line 8"/>
          <p:cNvSpPr>
            <a:spLocks noChangeShapeType="1"/>
          </p:cNvSpPr>
          <p:nvPr/>
        </p:nvSpPr>
        <p:spPr bwMode="auto">
          <a:xfrm>
            <a:off x="5530850" y="3268663"/>
            <a:ext cx="3613150" cy="0"/>
          </a:xfrm>
          <a:prstGeom prst="line">
            <a:avLst/>
          </a:prstGeom>
          <a:noFill/>
          <a:ln w="57150">
            <a:solidFill>
              <a:srgbClr val="D9E30D"/>
            </a:solidFill>
            <a:prstDash val="sysDot"/>
            <a:round/>
            <a:headEnd/>
            <a:tailEnd/>
          </a:ln>
          <a:extLst>
            <a:ext uri="{909E8E84-426E-40DD-AFC4-6F175D3DCCD1}">
              <a14:hiddenFill xmlns:a14="http://schemas.microsoft.com/office/drawing/2010/main">
                <a:noFill/>
              </a14:hiddenFill>
            </a:ext>
          </a:extLst>
        </p:spPr>
        <p:txBody>
          <a:bodyPr anchor="ctr"/>
          <a:lstStyle/>
          <a:p>
            <a:endParaRPr lang="fr-CA"/>
          </a:p>
        </p:txBody>
      </p:sp>
      <p:sp>
        <p:nvSpPr>
          <p:cNvPr id="11" name="Text Box 11"/>
          <p:cNvSpPr txBox="1">
            <a:spLocks noChangeArrowheads="1"/>
          </p:cNvSpPr>
          <p:nvPr/>
        </p:nvSpPr>
        <p:spPr bwMode="auto">
          <a:xfrm>
            <a:off x="5741988" y="274638"/>
            <a:ext cx="33020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defRPr/>
            </a:pPr>
            <a:r>
              <a:rPr lang="en-US" sz="2000" smtClean="0">
                <a:solidFill>
                  <a:srgbClr val="D9E30D"/>
                </a:solidFill>
                <a:latin typeface="Arial" pitchFamily="34" charset="0"/>
              </a:rPr>
              <a:t>PowerPoint</a:t>
            </a:r>
            <a:r>
              <a:rPr lang="en-US" sz="2000" baseline="30000" smtClean="0">
                <a:solidFill>
                  <a:srgbClr val="D9E30D"/>
                </a:solidFill>
                <a:latin typeface="Arial" pitchFamily="34" charset="0"/>
              </a:rPr>
              <a:t>®</a:t>
            </a:r>
            <a:r>
              <a:rPr lang="en-US" sz="2000" smtClean="0">
                <a:solidFill>
                  <a:srgbClr val="D9E30D"/>
                </a:solidFill>
                <a:latin typeface="Arial" pitchFamily="34" charset="0"/>
              </a:rPr>
              <a:t> Lecture Slides</a:t>
            </a:r>
            <a:r>
              <a:rPr lang="en-US" sz="2000" smtClean="0">
                <a:solidFill>
                  <a:srgbClr val="08A5CA"/>
                </a:solidFill>
                <a:latin typeface="Arial" pitchFamily="34" charset="0"/>
              </a:rPr>
              <a:t> </a:t>
            </a:r>
          </a:p>
          <a:p>
            <a:pPr algn="l">
              <a:defRPr/>
            </a:pPr>
            <a:r>
              <a:rPr lang="en-US" sz="2000" smtClean="0">
                <a:solidFill>
                  <a:schemeClr val="bg1"/>
                </a:solidFill>
                <a:latin typeface="Arial" pitchFamily="34" charset="0"/>
              </a:rPr>
              <a:t>prepared by Vince Austin, </a:t>
            </a:r>
          </a:p>
          <a:p>
            <a:pPr algn="l">
              <a:defRPr/>
            </a:pPr>
            <a:r>
              <a:rPr lang="en-US" sz="2000" smtClean="0">
                <a:solidFill>
                  <a:schemeClr val="bg1"/>
                </a:solidFill>
                <a:latin typeface="Arial" pitchFamily="34" charset="0"/>
              </a:rPr>
              <a:t>Bluegrass Technical </a:t>
            </a:r>
            <a:br>
              <a:rPr lang="en-US" sz="2000" smtClean="0">
                <a:solidFill>
                  <a:schemeClr val="bg1"/>
                </a:solidFill>
                <a:latin typeface="Arial" pitchFamily="34" charset="0"/>
              </a:rPr>
            </a:br>
            <a:r>
              <a:rPr lang="en-US" sz="2000" smtClean="0">
                <a:solidFill>
                  <a:schemeClr val="bg1"/>
                </a:solidFill>
                <a:latin typeface="Arial" pitchFamily="34" charset="0"/>
              </a:rPr>
              <a:t>and Community College</a:t>
            </a:r>
          </a:p>
        </p:txBody>
      </p:sp>
      <p:sp>
        <p:nvSpPr>
          <p:cNvPr id="12" name="Line 12"/>
          <p:cNvSpPr>
            <a:spLocks noChangeShapeType="1"/>
          </p:cNvSpPr>
          <p:nvPr/>
        </p:nvSpPr>
        <p:spPr bwMode="auto">
          <a:xfrm>
            <a:off x="5307013" y="0"/>
            <a:ext cx="0" cy="6858000"/>
          </a:xfrm>
          <a:prstGeom prst="line">
            <a:avLst/>
          </a:prstGeom>
          <a:noFill/>
          <a:ln w="457200">
            <a:solidFill>
              <a:srgbClr val="D9E30D"/>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13" name="Text Box 13"/>
          <p:cNvSpPr txBox="1">
            <a:spLocks noChangeArrowheads="1"/>
          </p:cNvSpPr>
          <p:nvPr/>
        </p:nvSpPr>
        <p:spPr bwMode="auto">
          <a:xfrm rot="16200000">
            <a:off x="4851401" y="2211387"/>
            <a:ext cx="16700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Aft>
                <a:spcPct val="50000"/>
              </a:spcAft>
              <a:buClr>
                <a:srgbClr val="669900"/>
              </a:buClr>
              <a:buFont typeface="Wingdings" pitchFamily="2" charset="2"/>
              <a:buNone/>
              <a:defRPr/>
            </a:pPr>
            <a:r>
              <a:rPr lang="en-US" sz="1800" b="1" smtClean="0">
                <a:solidFill>
                  <a:srgbClr val="D9E30D"/>
                </a:solidFill>
                <a:latin typeface="Arial" pitchFamily="34" charset="0"/>
              </a:rPr>
              <a:t>C H A P T E R</a:t>
            </a:r>
          </a:p>
        </p:txBody>
      </p:sp>
      <p:sp>
        <p:nvSpPr>
          <p:cNvPr id="248841" name="Rectangle 9"/>
          <p:cNvSpPr>
            <a:spLocks noGrp="1" noChangeArrowheads="1"/>
          </p:cNvSpPr>
          <p:nvPr>
            <p:ph type="ctrTitle"/>
          </p:nvPr>
        </p:nvSpPr>
        <p:spPr>
          <a:xfrm>
            <a:off x="5827713" y="2039938"/>
            <a:ext cx="3316287" cy="1414462"/>
          </a:xfrm>
        </p:spPr>
        <p:txBody>
          <a:bodyPr anchor="ctr"/>
          <a:lstStyle>
            <a:lvl1pPr>
              <a:defRPr sz="20000" i="1">
                <a:solidFill>
                  <a:srgbClr val="4DC2E7"/>
                </a:solidFill>
              </a:defRPr>
            </a:lvl1pPr>
          </a:lstStyle>
          <a:p>
            <a:r>
              <a:rPr lang="en-US"/>
              <a:t>Click to edit Master title style</a:t>
            </a:r>
          </a:p>
        </p:txBody>
      </p:sp>
      <p:sp>
        <p:nvSpPr>
          <p:cNvPr id="248842" name="Rectangle 10"/>
          <p:cNvSpPr>
            <a:spLocks noGrp="1" noChangeArrowheads="1"/>
          </p:cNvSpPr>
          <p:nvPr>
            <p:ph type="subTitle" idx="1"/>
          </p:nvPr>
        </p:nvSpPr>
        <p:spPr>
          <a:xfrm>
            <a:off x="5756275" y="4086225"/>
            <a:ext cx="3113088" cy="2286000"/>
          </a:xfrm>
        </p:spPr>
        <p:txBody>
          <a:bodyPr/>
          <a:lstStyle>
            <a:lvl1pPr marL="0" indent="0">
              <a:lnSpc>
                <a:spcPct val="90000"/>
              </a:lnSpc>
              <a:buFont typeface="Wingdings" pitchFamily="2" charset="2"/>
              <a:buNone/>
              <a:defRPr sz="3500">
                <a:solidFill>
                  <a:schemeClr val="bg1"/>
                </a:solidFill>
                <a:latin typeface="Arial" pitchFamily="34" charset="0"/>
              </a:defRPr>
            </a:lvl1pPr>
          </a:lstStyle>
          <a:p>
            <a:r>
              <a:rPr lang="en-US"/>
              <a:t>Click to edit Master subtitle style</a:t>
            </a:r>
          </a:p>
        </p:txBody>
      </p:sp>
    </p:spTree>
    <p:extLst>
      <p:ext uri="{BB962C8B-B14F-4D97-AF65-F5344CB8AC3E}">
        <p14:creationId xmlns:p14="http://schemas.microsoft.com/office/powerpoint/2010/main" val="4026835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50475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01107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98450" y="977900"/>
            <a:ext cx="4059238"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10088" y="977900"/>
            <a:ext cx="4059237"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01721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01316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306853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6485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89286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0908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32896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1163" y="261938"/>
            <a:ext cx="2154237" cy="5772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98450" y="261938"/>
            <a:ext cx="6310313" cy="5772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588404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298450" y="261938"/>
            <a:ext cx="8616950" cy="577215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Tree>
    <p:extLst>
      <p:ext uri="{BB962C8B-B14F-4D97-AF65-F5344CB8AC3E}">
        <p14:creationId xmlns:p14="http://schemas.microsoft.com/office/powerpoint/2010/main" val="2164077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AutoShape 3"/>
          <p:cNvSpPr>
            <a:spLocks noChangeArrowheads="1"/>
          </p:cNvSpPr>
          <p:nvPr/>
        </p:nvSpPr>
        <p:spPr bwMode="auto">
          <a:xfrm>
            <a:off x="5334000" y="0"/>
            <a:ext cx="3043238" cy="6858000"/>
          </a:xfrm>
          <a:prstGeom prst="flowChartDelay">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fr-FR">
              <a:solidFill>
                <a:srgbClr val="000000"/>
              </a:solidFill>
            </a:endParaRPr>
          </a:p>
        </p:txBody>
      </p:sp>
    </p:spTree>
    <p:extLst>
      <p:ext uri="{BB962C8B-B14F-4D97-AF65-F5344CB8AC3E}">
        <p14:creationId xmlns:p14="http://schemas.microsoft.com/office/powerpoint/2010/main" val="1301973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38829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98450" y="977900"/>
            <a:ext cx="4059238"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10088" y="977900"/>
            <a:ext cx="4059237"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687896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5826625"/>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AutoShape 3"/>
          <p:cNvSpPr>
            <a:spLocks noChangeArrowheads="1"/>
          </p:cNvSpPr>
          <p:nvPr/>
        </p:nvSpPr>
        <p:spPr bwMode="auto">
          <a:xfrm>
            <a:off x="5334000" y="0"/>
            <a:ext cx="3043238" cy="6858000"/>
          </a:xfrm>
          <a:prstGeom prst="flowChartDelay">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fr-FR">
              <a:solidFill>
                <a:srgbClr val="000000"/>
              </a:solidFill>
            </a:endParaRPr>
          </a:p>
        </p:txBody>
      </p:sp>
    </p:spTree>
    <p:extLst>
      <p:ext uri="{BB962C8B-B14F-4D97-AF65-F5344CB8AC3E}">
        <p14:creationId xmlns:p14="http://schemas.microsoft.com/office/powerpoint/2010/main" val="20972208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906015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98450" y="977900"/>
            <a:ext cx="4059238"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10088" y="977900"/>
            <a:ext cx="4059237"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42204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184585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theme" Target="../theme/theme2.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theme" Target="../theme/theme3.xml"/><Relationship Id="rId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261938"/>
            <a:ext cx="8610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98450" y="977900"/>
            <a:ext cx="8270875" cy="505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00"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805" r:id="rId12"/>
  </p:sldLayoutIdLst>
  <p:txStyles>
    <p:titleStyle>
      <a:lvl1pPr algn="l" rtl="0" eaLnBrk="0" fontAlgn="base" hangingPunct="0">
        <a:spcBef>
          <a:spcPct val="0"/>
        </a:spcBef>
        <a:spcAft>
          <a:spcPct val="0"/>
        </a:spcAft>
        <a:defRPr sz="3000" b="1">
          <a:solidFill>
            <a:srgbClr val="0989C9"/>
          </a:solidFill>
          <a:latin typeface="+mj-lt"/>
          <a:ea typeface="+mj-ea"/>
          <a:cs typeface="+mj-cs"/>
        </a:defRPr>
      </a:lvl1pPr>
      <a:lvl2pPr algn="l" rtl="0" eaLnBrk="0" fontAlgn="base" hangingPunct="0">
        <a:spcBef>
          <a:spcPct val="0"/>
        </a:spcBef>
        <a:spcAft>
          <a:spcPct val="0"/>
        </a:spcAft>
        <a:defRPr sz="3000" b="1">
          <a:solidFill>
            <a:srgbClr val="0989C9"/>
          </a:solidFill>
          <a:latin typeface="Arial" pitchFamily="34" charset="0"/>
        </a:defRPr>
      </a:lvl2pPr>
      <a:lvl3pPr algn="l" rtl="0" eaLnBrk="0" fontAlgn="base" hangingPunct="0">
        <a:spcBef>
          <a:spcPct val="0"/>
        </a:spcBef>
        <a:spcAft>
          <a:spcPct val="0"/>
        </a:spcAft>
        <a:defRPr sz="3000" b="1">
          <a:solidFill>
            <a:srgbClr val="0989C9"/>
          </a:solidFill>
          <a:latin typeface="Arial" pitchFamily="34" charset="0"/>
        </a:defRPr>
      </a:lvl3pPr>
      <a:lvl4pPr algn="l" rtl="0" eaLnBrk="0" fontAlgn="base" hangingPunct="0">
        <a:spcBef>
          <a:spcPct val="0"/>
        </a:spcBef>
        <a:spcAft>
          <a:spcPct val="0"/>
        </a:spcAft>
        <a:defRPr sz="3000" b="1">
          <a:solidFill>
            <a:srgbClr val="0989C9"/>
          </a:solidFill>
          <a:latin typeface="Arial" pitchFamily="34" charset="0"/>
        </a:defRPr>
      </a:lvl4pPr>
      <a:lvl5pPr algn="l" rtl="0" eaLnBrk="0" fontAlgn="base" hangingPunct="0">
        <a:spcBef>
          <a:spcPct val="0"/>
        </a:spcBef>
        <a:spcAft>
          <a:spcPct val="0"/>
        </a:spcAft>
        <a:defRPr sz="3000" b="1">
          <a:solidFill>
            <a:srgbClr val="0989C9"/>
          </a:solidFill>
          <a:latin typeface="Arial" pitchFamily="34" charset="0"/>
        </a:defRPr>
      </a:lvl5pPr>
      <a:lvl6pPr marL="457200" algn="l" rtl="0" fontAlgn="base">
        <a:spcBef>
          <a:spcPct val="0"/>
        </a:spcBef>
        <a:spcAft>
          <a:spcPct val="0"/>
        </a:spcAft>
        <a:defRPr sz="3000" b="1">
          <a:solidFill>
            <a:srgbClr val="0989C9"/>
          </a:solidFill>
          <a:latin typeface="Arial" pitchFamily="34" charset="0"/>
        </a:defRPr>
      </a:lvl6pPr>
      <a:lvl7pPr marL="914400" algn="l" rtl="0" fontAlgn="base">
        <a:spcBef>
          <a:spcPct val="0"/>
        </a:spcBef>
        <a:spcAft>
          <a:spcPct val="0"/>
        </a:spcAft>
        <a:defRPr sz="3000" b="1">
          <a:solidFill>
            <a:srgbClr val="0989C9"/>
          </a:solidFill>
          <a:latin typeface="Arial" pitchFamily="34" charset="0"/>
        </a:defRPr>
      </a:lvl7pPr>
      <a:lvl8pPr marL="1371600" algn="l" rtl="0" fontAlgn="base">
        <a:spcBef>
          <a:spcPct val="0"/>
        </a:spcBef>
        <a:spcAft>
          <a:spcPct val="0"/>
        </a:spcAft>
        <a:defRPr sz="3000" b="1">
          <a:solidFill>
            <a:srgbClr val="0989C9"/>
          </a:solidFill>
          <a:latin typeface="Arial" pitchFamily="34" charset="0"/>
        </a:defRPr>
      </a:lvl8pPr>
      <a:lvl9pPr marL="1828800" algn="l" rtl="0" fontAlgn="base">
        <a:spcBef>
          <a:spcPct val="0"/>
        </a:spcBef>
        <a:spcAft>
          <a:spcPct val="0"/>
        </a:spcAft>
        <a:defRPr sz="3000" b="1">
          <a:solidFill>
            <a:srgbClr val="0989C9"/>
          </a:solidFill>
          <a:latin typeface="Arial" pitchFamily="34" charset="0"/>
        </a:defRPr>
      </a:lvl9pPr>
    </p:titleStyle>
    <p:body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04800" y="261938"/>
            <a:ext cx="8610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298450" y="977900"/>
            <a:ext cx="8270875" cy="505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01" r:id="rId1"/>
    <p:sldLayoutId id="2147483796" r:id="rId2"/>
    <p:sldLayoutId id="2147483797" r:id="rId3"/>
    <p:sldLayoutId id="2147483802" r:id="rId4"/>
  </p:sldLayoutIdLst>
  <p:timing>
    <p:tnLst>
      <p:par>
        <p:cTn id="1" dur="indefinite" restart="never" nodeType="tmRoot"/>
      </p:par>
    </p:tnLst>
  </p:timing>
  <p:txStyles>
    <p:titleStyle>
      <a:lvl1pPr algn="l" rtl="0" eaLnBrk="0" fontAlgn="base" hangingPunct="0">
        <a:spcBef>
          <a:spcPct val="0"/>
        </a:spcBef>
        <a:spcAft>
          <a:spcPct val="0"/>
        </a:spcAft>
        <a:defRPr sz="3000" b="1">
          <a:solidFill>
            <a:srgbClr val="0989C9"/>
          </a:solidFill>
          <a:latin typeface="+mj-lt"/>
          <a:ea typeface="+mj-ea"/>
          <a:cs typeface="+mj-cs"/>
        </a:defRPr>
      </a:lvl1pPr>
      <a:lvl2pPr algn="l" rtl="0" eaLnBrk="0" fontAlgn="base" hangingPunct="0">
        <a:spcBef>
          <a:spcPct val="0"/>
        </a:spcBef>
        <a:spcAft>
          <a:spcPct val="0"/>
        </a:spcAft>
        <a:defRPr sz="3000" b="1">
          <a:solidFill>
            <a:srgbClr val="0989C9"/>
          </a:solidFill>
          <a:latin typeface="Arial" charset="0"/>
        </a:defRPr>
      </a:lvl2pPr>
      <a:lvl3pPr algn="l" rtl="0" eaLnBrk="0" fontAlgn="base" hangingPunct="0">
        <a:spcBef>
          <a:spcPct val="0"/>
        </a:spcBef>
        <a:spcAft>
          <a:spcPct val="0"/>
        </a:spcAft>
        <a:defRPr sz="3000" b="1">
          <a:solidFill>
            <a:srgbClr val="0989C9"/>
          </a:solidFill>
          <a:latin typeface="Arial" charset="0"/>
        </a:defRPr>
      </a:lvl3pPr>
      <a:lvl4pPr algn="l" rtl="0" eaLnBrk="0" fontAlgn="base" hangingPunct="0">
        <a:spcBef>
          <a:spcPct val="0"/>
        </a:spcBef>
        <a:spcAft>
          <a:spcPct val="0"/>
        </a:spcAft>
        <a:defRPr sz="3000" b="1">
          <a:solidFill>
            <a:srgbClr val="0989C9"/>
          </a:solidFill>
          <a:latin typeface="Arial" charset="0"/>
        </a:defRPr>
      </a:lvl4pPr>
      <a:lvl5pPr algn="l" rtl="0" eaLnBrk="0" fontAlgn="base" hangingPunct="0">
        <a:spcBef>
          <a:spcPct val="0"/>
        </a:spcBef>
        <a:spcAft>
          <a:spcPct val="0"/>
        </a:spcAft>
        <a:defRPr sz="3000" b="1">
          <a:solidFill>
            <a:srgbClr val="0989C9"/>
          </a:solidFill>
          <a:latin typeface="Arial" charset="0"/>
        </a:defRPr>
      </a:lvl5pPr>
      <a:lvl6pPr marL="457200" algn="l" rtl="0" fontAlgn="base">
        <a:spcBef>
          <a:spcPct val="0"/>
        </a:spcBef>
        <a:spcAft>
          <a:spcPct val="0"/>
        </a:spcAft>
        <a:defRPr sz="3000" b="1">
          <a:solidFill>
            <a:srgbClr val="0989C9"/>
          </a:solidFill>
          <a:latin typeface="Arial" charset="0"/>
        </a:defRPr>
      </a:lvl6pPr>
      <a:lvl7pPr marL="914400" algn="l" rtl="0" fontAlgn="base">
        <a:spcBef>
          <a:spcPct val="0"/>
        </a:spcBef>
        <a:spcAft>
          <a:spcPct val="0"/>
        </a:spcAft>
        <a:defRPr sz="3000" b="1">
          <a:solidFill>
            <a:srgbClr val="0989C9"/>
          </a:solidFill>
          <a:latin typeface="Arial" charset="0"/>
        </a:defRPr>
      </a:lvl7pPr>
      <a:lvl8pPr marL="1371600" algn="l" rtl="0" fontAlgn="base">
        <a:spcBef>
          <a:spcPct val="0"/>
        </a:spcBef>
        <a:spcAft>
          <a:spcPct val="0"/>
        </a:spcAft>
        <a:defRPr sz="3000" b="1">
          <a:solidFill>
            <a:srgbClr val="0989C9"/>
          </a:solidFill>
          <a:latin typeface="Arial" charset="0"/>
        </a:defRPr>
      </a:lvl8pPr>
      <a:lvl9pPr marL="1828800" algn="l" rtl="0" fontAlgn="base">
        <a:spcBef>
          <a:spcPct val="0"/>
        </a:spcBef>
        <a:spcAft>
          <a:spcPct val="0"/>
        </a:spcAft>
        <a:defRPr sz="3000" b="1">
          <a:solidFill>
            <a:srgbClr val="0989C9"/>
          </a:solidFill>
          <a:latin typeface="Arial" charset="0"/>
        </a:defRPr>
      </a:lvl9pPr>
    </p:titleStyle>
    <p:body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304800" y="261938"/>
            <a:ext cx="8610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298450" y="977900"/>
            <a:ext cx="8270875" cy="505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03" r:id="rId1"/>
    <p:sldLayoutId id="2147483798" r:id="rId2"/>
    <p:sldLayoutId id="2147483799" r:id="rId3"/>
    <p:sldLayoutId id="2147483804" r:id="rId4"/>
  </p:sldLayoutIdLst>
  <p:timing>
    <p:tnLst>
      <p:par>
        <p:cTn id="1" dur="indefinite" restart="never" nodeType="tmRoot"/>
      </p:par>
    </p:tnLst>
  </p:timing>
  <p:txStyles>
    <p:titleStyle>
      <a:lvl1pPr algn="l" rtl="0" eaLnBrk="0" fontAlgn="base" hangingPunct="0">
        <a:spcBef>
          <a:spcPct val="0"/>
        </a:spcBef>
        <a:spcAft>
          <a:spcPct val="0"/>
        </a:spcAft>
        <a:defRPr sz="3000" b="1">
          <a:solidFill>
            <a:srgbClr val="0989C9"/>
          </a:solidFill>
          <a:latin typeface="+mj-lt"/>
          <a:ea typeface="+mj-ea"/>
          <a:cs typeface="+mj-cs"/>
        </a:defRPr>
      </a:lvl1pPr>
      <a:lvl2pPr algn="l" rtl="0" eaLnBrk="0" fontAlgn="base" hangingPunct="0">
        <a:spcBef>
          <a:spcPct val="0"/>
        </a:spcBef>
        <a:spcAft>
          <a:spcPct val="0"/>
        </a:spcAft>
        <a:defRPr sz="3000" b="1">
          <a:solidFill>
            <a:srgbClr val="0989C9"/>
          </a:solidFill>
          <a:latin typeface="Arial" charset="0"/>
        </a:defRPr>
      </a:lvl2pPr>
      <a:lvl3pPr algn="l" rtl="0" eaLnBrk="0" fontAlgn="base" hangingPunct="0">
        <a:spcBef>
          <a:spcPct val="0"/>
        </a:spcBef>
        <a:spcAft>
          <a:spcPct val="0"/>
        </a:spcAft>
        <a:defRPr sz="3000" b="1">
          <a:solidFill>
            <a:srgbClr val="0989C9"/>
          </a:solidFill>
          <a:latin typeface="Arial" charset="0"/>
        </a:defRPr>
      </a:lvl3pPr>
      <a:lvl4pPr algn="l" rtl="0" eaLnBrk="0" fontAlgn="base" hangingPunct="0">
        <a:spcBef>
          <a:spcPct val="0"/>
        </a:spcBef>
        <a:spcAft>
          <a:spcPct val="0"/>
        </a:spcAft>
        <a:defRPr sz="3000" b="1">
          <a:solidFill>
            <a:srgbClr val="0989C9"/>
          </a:solidFill>
          <a:latin typeface="Arial" charset="0"/>
        </a:defRPr>
      </a:lvl4pPr>
      <a:lvl5pPr algn="l" rtl="0" eaLnBrk="0" fontAlgn="base" hangingPunct="0">
        <a:spcBef>
          <a:spcPct val="0"/>
        </a:spcBef>
        <a:spcAft>
          <a:spcPct val="0"/>
        </a:spcAft>
        <a:defRPr sz="3000" b="1">
          <a:solidFill>
            <a:srgbClr val="0989C9"/>
          </a:solidFill>
          <a:latin typeface="Arial" charset="0"/>
        </a:defRPr>
      </a:lvl5pPr>
      <a:lvl6pPr marL="457200" algn="l" rtl="0" fontAlgn="base">
        <a:spcBef>
          <a:spcPct val="0"/>
        </a:spcBef>
        <a:spcAft>
          <a:spcPct val="0"/>
        </a:spcAft>
        <a:defRPr sz="3000" b="1">
          <a:solidFill>
            <a:srgbClr val="0989C9"/>
          </a:solidFill>
          <a:latin typeface="Arial" charset="0"/>
        </a:defRPr>
      </a:lvl6pPr>
      <a:lvl7pPr marL="914400" algn="l" rtl="0" fontAlgn="base">
        <a:spcBef>
          <a:spcPct val="0"/>
        </a:spcBef>
        <a:spcAft>
          <a:spcPct val="0"/>
        </a:spcAft>
        <a:defRPr sz="3000" b="1">
          <a:solidFill>
            <a:srgbClr val="0989C9"/>
          </a:solidFill>
          <a:latin typeface="Arial" charset="0"/>
        </a:defRPr>
      </a:lvl7pPr>
      <a:lvl8pPr marL="1371600" algn="l" rtl="0" fontAlgn="base">
        <a:spcBef>
          <a:spcPct val="0"/>
        </a:spcBef>
        <a:spcAft>
          <a:spcPct val="0"/>
        </a:spcAft>
        <a:defRPr sz="3000" b="1">
          <a:solidFill>
            <a:srgbClr val="0989C9"/>
          </a:solidFill>
          <a:latin typeface="Arial" charset="0"/>
        </a:defRPr>
      </a:lvl8pPr>
      <a:lvl9pPr marL="1828800" algn="l" rtl="0" fontAlgn="base">
        <a:spcBef>
          <a:spcPct val="0"/>
        </a:spcBef>
        <a:spcAft>
          <a:spcPct val="0"/>
        </a:spcAft>
        <a:defRPr sz="3000" b="1">
          <a:solidFill>
            <a:srgbClr val="0989C9"/>
          </a:solidFill>
          <a:latin typeface="Arial" charset="0"/>
        </a:defRPr>
      </a:lvl9pPr>
    </p:titleStyle>
    <p:body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edia.pearsoncmg.com/intl/streaming/erpi/etext/erpi_animations_biologie/apflix/apflix_pap_vf.mp4"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hyperlink" Target="https://media.pearsoncmg.com/intl/streaming/erpi/etext/erpi_animations_biologie/bioflix/production_potentiel_action.mp4" TargetMode="External"/><Relationship Id="rId5" Type="http://schemas.openxmlformats.org/officeDocument/2006/relationships/hyperlink" Target="https://media.pearsoncmg.com/intl/streaming/erpi/etext/erpi_animations_biologie/bioflix/potentiel_repos.mp4" TargetMode="External"/><Relationship Id="rId4" Type="http://schemas.openxmlformats.org/officeDocument/2006/relationships/hyperlink" Target="https://media.pearsoncmg.com/intl/streaming/erpi/etext/erpi_marieb_4e/apflix/howsynapseswork_vf.mp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926" y="3275804"/>
            <a:ext cx="8559537" cy="1169551"/>
          </a:xfrm>
          <a:prstGeom prst="rect">
            <a:avLst/>
          </a:prstGeom>
          <a:solidFill>
            <a:schemeClr val="accent2">
              <a:lumMod val="20000"/>
              <a:lumOff val="80000"/>
              <a:alpha val="50000"/>
            </a:schemeClr>
          </a:solidFill>
          <a:ln>
            <a:solidFill>
              <a:srgbClr val="3333FF"/>
            </a:solidFill>
          </a:ln>
        </p:spPr>
        <p:txBody>
          <a:bodyPr wrap="square">
            <a:spAutoFit/>
          </a:bodyPr>
          <a:lstStyle/>
          <a:p>
            <a:r>
              <a:rPr lang="fr-CA" sz="2400" b="1" dirty="0" smtClean="0">
                <a:latin typeface="Arial" panose="020B0604020202020204" pitchFamily="34" charset="0"/>
                <a:cs typeface="Arial" panose="020B0604020202020204" pitchFamily="34" charset="0"/>
              </a:rPr>
              <a:t>Section </a:t>
            </a:r>
            <a:r>
              <a:rPr lang="fr-CA" b="1" dirty="0" smtClean="0">
                <a:latin typeface="Arial" panose="020B0604020202020204" pitchFamily="34" charset="0"/>
                <a:cs typeface="Arial" panose="020B0604020202020204" pitchFamily="34" charset="0"/>
              </a:rPr>
              <a:t>4</a:t>
            </a:r>
            <a:r>
              <a:rPr lang="fr-CA" sz="2400" b="1" dirty="0" smtClean="0">
                <a:latin typeface="Arial" panose="020B0604020202020204" pitchFamily="34" charset="0"/>
                <a:cs typeface="Arial" panose="020B0604020202020204" pitchFamily="34" charset="0"/>
              </a:rPr>
              <a:t>.2.4</a:t>
            </a:r>
            <a:endParaRPr lang="fr-CA" sz="2400" b="1" dirty="0">
              <a:latin typeface="Arial" panose="020B0604020202020204" pitchFamily="34" charset="0"/>
              <a:cs typeface="Arial" panose="020B0604020202020204" pitchFamily="34" charset="0"/>
            </a:endParaRPr>
          </a:p>
          <a:p>
            <a:pPr marL="274638" indent="-274638" algn="l">
              <a:spcBef>
                <a:spcPts val="600"/>
              </a:spcBef>
              <a:buFont typeface="Arial" panose="020B0604020202020204" pitchFamily="34" charset="0"/>
              <a:buChar char="•"/>
            </a:pPr>
            <a:r>
              <a:rPr lang="fr-CA" sz="2400" b="1" i="1" dirty="0" smtClean="0">
                <a:latin typeface="Arial" panose="020B0604020202020204" pitchFamily="34" charset="0"/>
                <a:cs typeface="Arial" panose="020B0604020202020204" pitchFamily="34" charset="0"/>
                <a:hlinkClick r:id="rId3"/>
              </a:rPr>
              <a:t>La propagation du potentiel d’action</a:t>
            </a:r>
            <a:endParaRPr lang="fr-CA" sz="2400" b="1" i="1" dirty="0" smtClean="0">
              <a:latin typeface="Arial" panose="020B0604020202020204" pitchFamily="34" charset="0"/>
              <a:cs typeface="Arial" panose="020B0604020202020204" pitchFamily="34" charset="0"/>
            </a:endParaRPr>
          </a:p>
          <a:p>
            <a:pPr marL="274638" algn="l">
              <a:spcBef>
                <a:spcPts val="600"/>
              </a:spcBef>
            </a:pPr>
            <a:r>
              <a:rPr lang="fr-CA" sz="1200" dirty="0" smtClean="0">
                <a:latin typeface="Arial" panose="020B0604020202020204" pitchFamily="34" charset="0"/>
                <a:cs typeface="Arial" panose="020B0604020202020204" pitchFamily="34" charset="0"/>
              </a:rPr>
              <a:t>https</a:t>
            </a:r>
            <a:r>
              <a:rPr lang="fr-CA" sz="1200" dirty="0">
                <a:latin typeface="Arial" panose="020B0604020202020204" pitchFamily="34" charset="0"/>
                <a:cs typeface="Arial" panose="020B0604020202020204" pitchFamily="34" charset="0"/>
              </a:rPr>
              <a:t>://</a:t>
            </a:r>
            <a:r>
              <a:rPr lang="fr-CA" sz="1200" dirty="0" smtClean="0">
                <a:latin typeface="Arial" panose="020B0604020202020204" pitchFamily="34" charset="0"/>
                <a:cs typeface="Arial" panose="020B0604020202020204" pitchFamily="34" charset="0"/>
              </a:rPr>
              <a:t>media.pearsoncmg.com/intl/streaming/erpi/etext/erpi_animations_biologie/apflix/apflix_pap_vf.mp4</a:t>
            </a:r>
          </a:p>
        </p:txBody>
      </p:sp>
      <p:sp>
        <p:nvSpPr>
          <p:cNvPr id="5" name="Rectangle 4"/>
          <p:cNvSpPr/>
          <p:nvPr/>
        </p:nvSpPr>
        <p:spPr>
          <a:xfrm>
            <a:off x="395926" y="4807472"/>
            <a:ext cx="8559537" cy="1131079"/>
          </a:xfrm>
          <a:prstGeom prst="rect">
            <a:avLst/>
          </a:prstGeom>
          <a:solidFill>
            <a:schemeClr val="accent2">
              <a:lumMod val="20000"/>
              <a:lumOff val="80000"/>
              <a:alpha val="50000"/>
            </a:schemeClr>
          </a:solidFill>
          <a:ln>
            <a:solidFill>
              <a:srgbClr val="3333FF"/>
            </a:solidFill>
          </a:ln>
        </p:spPr>
        <p:txBody>
          <a:bodyPr wrap="square">
            <a:spAutoFit/>
          </a:bodyPr>
          <a:lstStyle/>
          <a:p>
            <a:r>
              <a:rPr lang="fr-CA" sz="2400" b="1" dirty="0">
                <a:latin typeface="Arial" panose="020B0604020202020204" pitchFamily="34" charset="0"/>
                <a:cs typeface="Arial" panose="020B0604020202020204" pitchFamily="34" charset="0"/>
              </a:rPr>
              <a:t>Section </a:t>
            </a:r>
            <a:r>
              <a:rPr lang="fr-CA" b="1" dirty="0" smtClean="0">
                <a:latin typeface="Arial" panose="020B0604020202020204" pitchFamily="34" charset="0"/>
                <a:cs typeface="Arial" panose="020B0604020202020204" pitchFamily="34" charset="0"/>
              </a:rPr>
              <a:t>4</a:t>
            </a:r>
            <a:r>
              <a:rPr lang="fr-CA" sz="2400" b="1" dirty="0" smtClean="0">
                <a:latin typeface="Arial" panose="020B0604020202020204" pitchFamily="34" charset="0"/>
                <a:cs typeface="Arial" panose="020B0604020202020204" pitchFamily="34" charset="0"/>
              </a:rPr>
              <a:t>.2.5</a:t>
            </a:r>
          </a:p>
          <a:p>
            <a:pPr marL="274638" indent="-274638" algn="l">
              <a:spcBef>
                <a:spcPts val="600"/>
              </a:spcBef>
              <a:buFont typeface="Arial" panose="020B0604020202020204" pitchFamily="34" charset="0"/>
              <a:buChar char="•"/>
            </a:pPr>
            <a:r>
              <a:rPr lang="fr-CA" sz="2400" b="1" i="1" dirty="0" smtClean="0">
                <a:latin typeface="Arial" panose="020B0604020202020204" pitchFamily="34" charset="0"/>
                <a:cs typeface="Arial" panose="020B0604020202020204" pitchFamily="34" charset="0"/>
                <a:hlinkClick r:id="rId4"/>
              </a:rPr>
              <a:t>La transmission synaptique</a:t>
            </a:r>
            <a:endParaRPr lang="fr-CA" sz="2400" b="1" i="1" dirty="0" smtClean="0">
              <a:latin typeface="Arial" panose="020B0604020202020204" pitchFamily="34" charset="0"/>
              <a:cs typeface="Arial" panose="020B0604020202020204" pitchFamily="34" charset="0"/>
            </a:endParaRPr>
          </a:p>
          <a:p>
            <a:pPr marL="274638" algn="l">
              <a:spcBef>
                <a:spcPts val="300"/>
              </a:spcBef>
            </a:pPr>
            <a:r>
              <a:rPr lang="fr-CA" sz="1200" dirty="0">
                <a:latin typeface="Arial" panose="020B0604020202020204" pitchFamily="34" charset="0"/>
                <a:cs typeface="Arial" panose="020B0604020202020204" pitchFamily="34" charset="0"/>
              </a:rPr>
              <a:t>https://media.pearsoncmg.com/intl/streaming/erpi/etext/erpi_marieb_4e/apflix/howsynapseswork_vf.mp4</a:t>
            </a:r>
          </a:p>
        </p:txBody>
      </p:sp>
      <p:sp>
        <p:nvSpPr>
          <p:cNvPr id="7" name="Rectangle 6"/>
          <p:cNvSpPr/>
          <p:nvPr/>
        </p:nvSpPr>
        <p:spPr>
          <a:xfrm>
            <a:off x="395926" y="933964"/>
            <a:ext cx="8559537" cy="1954381"/>
          </a:xfrm>
          <a:prstGeom prst="rect">
            <a:avLst/>
          </a:prstGeom>
          <a:solidFill>
            <a:schemeClr val="accent2">
              <a:lumMod val="20000"/>
              <a:lumOff val="80000"/>
              <a:alpha val="50000"/>
            </a:schemeClr>
          </a:solidFill>
          <a:ln>
            <a:solidFill>
              <a:srgbClr val="3333FF"/>
            </a:solidFill>
          </a:ln>
        </p:spPr>
        <p:txBody>
          <a:bodyPr wrap="square">
            <a:spAutoFit/>
          </a:bodyPr>
          <a:lstStyle/>
          <a:p>
            <a:r>
              <a:rPr lang="fr-CA" sz="2400" b="1" dirty="0">
                <a:latin typeface="Arial" panose="020B0604020202020204" pitchFamily="34" charset="0"/>
                <a:cs typeface="Arial" panose="020B0604020202020204" pitchFamily="34" charset="0"/>
              </a:rPr>
              <a:t>Section </a:t>
            </a:r>
            <a:r>
              <a:rPr lang="fr-CA" b="1" dirty="0" smtClean="0">
                <a:latin typeface="Arial" panose="020B0604020202020204" pitchFamily="34" charset="0"/>
                <a:cs typeface="Arial" panose="020B0604020202020204" pitchFamily="34" charset="0"/>
              </a:rPr>
              <a:t>4</a:t>
            </a:r>
            <a:r>
              <a:rPr lang="fr-CA" sz="2400" b="1" dirty="0" smtClean="0">
                <a:latin typeface="Arial" panose="020B0604020202020204" pitchFamily="34" charset="0"/>
                <a:cs typeface="Arial" panose="020B0604020202020204" pitchFamily="34" charset="0"/>
              </a:rPr>
              <a:t>.2.3</a:t>
            </a:r>
          </a:p>
          <a:p>
            <a:pPr marL="274638" indent="-274638" algn="l">
              <a:spcBef>
                <a:spcPts val="600"/>
              </a:spcBef>
              <a:buFont typeface="Arial" panose="020B0604020202020204" pitchFamily="34" charset="0"/>
              <a:buChar char="•"/>
            </a:pPr>
            <a:r>
              <a:rPr lang="fr-CA" sz="2400" b="1" i="1" dirty="0" smtClean="0">
                <a:latin typeface="Arial" panose="020B0604020202020204" pitchFamily="34" charset="0"/>
                <a:cs typeface="Arial" panose="020B0604020202020204" pitchFamily="34" charset="0"/>
                <a:hlinkClick r:id="rId5"/>
              </a:rPr>
              <a:t>Le potentiel de repos </a:t>
            </a:r>
            <a:endParaRPr lang="fr-CA" sz="2400" b="1" i="1" dirty="0" smtClean="0">
              <a:latin typeface="Arial" panose="020B0604020202020204" pitchFamily="34" charset="0"/>
              <a:cs typeface="Arial" panose="020B0604020202020204" pitchFamily="34" charset="0"/>
            </a:endParaRPr>
          </a:p>
          <a:p>
            <a:pPr marL="263525" algn="l">
              <a:spcBef>
                <a:spcPts val="600"/>
              </a:spcBef>
            </a:pPr>
            <a:r>
              <a:rPr lang="fr-CA" sz="1200" dirty="0" smtClean="0">
                <a:latin typeface="Arial" panose="020B0604020202020204" pitchFamily="34" charset="0"/>
                <a:cs typeface="Arial" panose="020B0604020202020204" pitchFamily="34" charset="0"/>
              </a:rPr>
              <a:t>https</a:t>
            </a:r>
            <a:r>
              <a:rPr lang="fr-CA" sz="1200" dirty="0">
                <a:latin typeface="Arial" panose="020B0604020202020204" pitchFamily="34" charset="0"/>
                <a:cs typeface="Arial" panose="020B0604020202020204" pitchFamily="34" charset="0"/>
              </a:rPr>
              <a:t>://</a:t>
            </a:r>
            <a:r>
              <a:rPr lang="fr-CA" sz="1200" dirty="0" smtClean="0">
                <a:latin typeface="Arial" panose="020B0604020202020204" pitchFamily="34" charset="0"/>
                <a:cs typeface="Arial" panose="020B0604020202020204" pitchFamily="34" charset="0"/>
              </a:rPr>
              <a:t>media.pearsoncmg.com/intl/streaming/erpi/etext/erpi_animations_biologie/bioflix/potentiel_repos.mp4</a:t>
            </a:r>
          </a:p>
          <a:p>
            <a:pPr marL="274638" indent="-274638" algn="l">
              <a:spcBef>
                <a:spcPts val="1200"/>
              </a:spcBef>
              <a:buFont typeface="Arial" panose="020B0604020202020204" pitchFamily="34" charset="0"/>
              <a:buChar char="•"/>
            </a:pPr>
            <a:r>
              <a:rPr lang="fr-CA" sz="2400" b="1" i="1" dirty="0" smtClean="0">
                <a:latin typeface="Arial" panose="020B0604020202020204" pitchFamily="34" charset="0"/>
                <a:cs typeface="Arial" panose="020B0604020202020204" pitchFamily="34" charset="0"/>
                <a:hlinkClick r:id="rId6"/>
              </a:rPr>
              <a:t>Le potentiel d’action</a:t>
            </a:r>
            <a:endParaRPr lang="fr-CA" sz="2400" b="1" i="1" dirty="0" smtClean="0">
              <a:latin typeface="Arial" panose="020B0604020202020204" pitchFamily="34" charset="0"/>
              <a:cs typeface="Arial" panose="020B0604020202020204" pitchFamily="34" charset="0"/>
            </a:endParaRPr>
          </a:p>
          <a:p>
            <a:pPr marL="274638" algn="l">
              <a:spcBef>
                <a:spcPts val="600"/>
              </a:spcBef>
            </a:pPr>
            <a:r>
              <a:rPr lang="fr-CA" sz="1200" dirty="0">
                <a:latin typeface="Arial" panose="020B0604020202020204" pitchFamily="34" charset="0"/>
                <a:cs typeface="Arial" panose="020B0604020202020204" pitchFamily="34" charset="0"/>
              </a:rPr>
              <a:t>https://</a:t>
            </a:r>
            <a:r>
              <a:rPr lang="fr-CA" sz="1200" dirty="0" smtClean="0">
                <a:latin typeface="Arial" panose="020B0604020202020204" pitchFamily="34" charset="0"/>
                <a:cs typeface="Arial" panose="020B0604020202020204" pitchFamily="34" charset="0"/>
              </a:rPr>
              <a:t>media.pearsoncmg.com/intl/streaming/erpi/etext/erpi_animations_biologie/bioflix/production_potentiel_action.mp4</a:t>
            </a:r>
          </a:p>
        </p:txBody>
      </p:sp>
      <p:sp>
        <p:nvSpPr>
          <p:cNvPr id="2" name="TextBox 1"/>
          <p:cNvSpPr txBox="1"/>
          <p:nvPr/>
        </p:nvSpPr>
        <p:spPr>
          <a:xfrm>
            <a:off x="530942" y="272845"/>
            <a:ext cx="7757252" cy="461665"/>
          </a:xfrm>
          <a:prstGeom prst="rect">
            <a:avLst/>
          </a:prstGeom>
          <a:noFill/>
        </p:spPr>
        <p:txBody>
          <a:bodyPr wrap="none" rtlCol="0">
            <a:spAutoFit/>
          </a:bodyPr>
          <a:lstStyle/>
          <a:p>
            <a:r>
              <a:rPr lang="fr-CA" b="1" dirty="0">
                <a:latin typeface="Arial" panose="020B0604020202020204" pitchFamily="34" charset="0"/>
                <a:cs typeface="Arial" panose="020B0604020202020204" pitchFamily="34" charset="0"/>
              </a:rPr>
              <a:t>Animations à visionner sur le site de Pearson-ERPI:</a:t>
            </a:r>
          </a:p>
        </p:txBody>
      </p:sp>
    </p:spTree>
    <p:extLst>
      <p:ext uri="{BB962C8B-B14F-4D97-AF65-F5344CB8AC3E}">
        <p14:creationId xmlns:p14="http://schemas.microsoft.com/office/powerpoint/2010/main" val="24280174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417513" y="431800"/>
            <a:ext cx="8391525" cy="4041726"/>
          </a:xfrm>
          <a:noFill/>
          <a:ln>
            <a:solidFill>
              <a:srgbClr val="FF0000"/>
            </a:solidFill>
            <a:miter lim="800000"/>
            <a:headEnd/>
            <a:tailEnd/>
          </a:ln>
        </p:spPr>
        <p:txBody>
          <a:bodyPr/>
          <a:lstStyle/>
          <a:p>
            <a:pPr eaLnBrk="1" hangingPunct="1">
              <a:buFont typeface="Wingdings" pitchFamily="2" charset="2"/>
              <a:buNone/>
            </a:pPr>
            <a:r>
              <a:rPr lang="fr-CA" sz="2800" dirty="0" smtClean="0">
                <a:solidFill>
                  <a:srgbClr val="FF0000"/>
                </a:solidFill>
                <a:latin typeface="Calibri" pitchFamily="34" charset="0"/>
                <a:cs typeface="Calibri" pitchFamily="34" charset="0"/>
              </a:rPr>
              <a:t>1) Potentiel de repos (</a:t>
            </a:r>
            <a:r>
              <a:rPr lang="fr-CA" sz="2800" dirty="0" err="1" smtClean="0">
                <a:solidFill>
                  <a:srgbClr val="FF0000"/>
                </a:solidFill>
                <a:latin typeface="Calibri" pitchFamily="34" charset="0"/>
                <a:cs typeface="Calibri" pitchFamily="34" charset="0"/>
              </a:rPr>
              <a:t>V</a:t>
            </a:r>
            <a:r>
              <a:rPr lang="fr-CA" sz="2800" baseline="-10000" dirty="0" err="1" smtClean="0">
                <a:solidFill>
                  <a:srgbClr val="FF0000"/>
                </a:solidFill>
                <a:latin typeface="Calibri" pitchFamily="34" charset="0"/>
                <a:cs typeface="Calibri" pitchFamily="34" charset="0"/>
              </a:rPr>
              <a:t>r</a:t>
            </a:r>
            <a:r>
              <a:rPr lang="fr-CA" sz="2800" dirty="0" smtClean="0">
                <a:solidFill>
                  <a:srgbClr val="FF0000"/>
                </a:solidFill>
                <a:latin typeface="Calibri" pitchFamily="34" charset="0"/>
                <a:cs typeface="Calibri" pitchFamily="34" charset="0"/>
              </a:rPr>
              <a:t>), questions récapitulatives:</a:t>
            </a:r>
          </a:p>
          <a:p>
            <a:pPr marL="715963" lvl="1" indent="-258763" eaLnBrk="1" hangingPunct="1">
              <a:spcAft>
                <a:spcPct val="10000"/>
              </a:spcAft>
              <a:buClr>
                <a:srgbClr val="FF0000"/>
              </a:buClr>
              <a:buSzTx/>
            </a:pPr>
            <a:r>
              <a:rPr lang="fr-CA" sz="2400" dirty="0" smtClean="0">
                <a:latin typeface="Calibri" pitchFamily="34" charset="0"/>
                <a:cs typeface="Calibri" pitchFamily="34" charset="0"/>
              </a:rPr>
              <a:t>De quelle façon changerait </a:t>
            </a:r>
            <a:r>
              <a:rPr lang="fr-CA" sz="2400" dirty="0" err="1" smtClean="0">
                <a:latin typeface="Calibri" pitchFamily="34" charset="0"/>
                <a:cs typeface="Calibri" pitchFamily="34" charset="0"/>
              </a:rPr>
              <a:t>V</a:t>
            </a:r>
            <a:r>
              <a:rPr lang="fr-CA" sz="2400" baseline="-10000" dirty="0" err="1" smtClean="0">
                <a:latin typeface="Calibri" pitchFamily="34" charset="0"/>
                <a:cs typeface="Calibri" pitchFamily="34" charset="0"/>
              </a:rPr>
              <a:t>r</a:t>
            </a:r>
            <a:r>
              <a:rPr lang="fr-CA" sz="2400" dirty="0" smtClean="0">
                <a:latin typeface="Calibri" pitchFamily="34" charset="0"/>
                <a:cs typeface="Calibri" pitchFamily="34" charset="0"/>
              </a:rPr>
              <a:t> suite à une </a:t>
            </a:r>
            <a:r>
              <a:rPr lang="fr-CA" sz="2400" u="sng" dirty="0" smtClean="0">
                <a:latin typeface="Calibri" pitchFamily="34" charset="0"/>
                <a:cs typeface="Calibri" pitchFamily="34" charset="0"/>
              </a:rPr>
              <a:t>augmentation</a:t>
            </a:r>
            <a:r>
              <a:rPr lang="fr-CA" sz="2400" dirty="0" smtClean="0">
                <a:latin typeface="Calibri" pitchFamily="34" charset="0"/>
                <a:cs typeface="Calibri" pitchFamily="34" charset="0"/>
              </a:rPr>
              <a:t> de :</a:t>
            </a:r>
          </a:p>
          <a:p>
            <a:pPr lvl="2" indent="-427038" eaLnBrk="1" hangingPunct="1">
              <a:buClr>
                <a:srgbClr val="FF0000"/>
              </a:buClr>
              <a:buSzTx/>
              <a:buFont typeface="Wingdings" pitchFamily="2" charset="2"/>
              <a:buNone/>
            </a:pPr>
            <a:r>
              <a:rPr lang="fr-CA" sz="2400" b="1" dirty="0" smtClean="0">
                <a:latin typeface="Calibri" pitchFamily="34" charset="0"/>
                <a:cs typeface="Calibri" pitchFamily="34" charset="0"/>
              </a:rPr>
              <a:t>P</a:t>
            </a:r>
            <a:r>
              <a:rPr lang="fr-CA" sz="2400" b="1" baseline="-10000" dirty="0" smtClean="0">
                <a:latin typeface="Calibri" pitchFamily="34" charset="0"/>
                <a:cs typeface="Calibri" pitchFamily="34" charset="0"/>
              </a:rPr>
              <a:t>K</a:t>
            </a:r>
            <a:r>
              <a:rPr lang="fr-CA" sz="2400" b="1" dirty="0" smtClean="0">
                <a:latin typeface="Calibri" pitchFamily="34" charset="0"/>
                <a:cs typeface="Calibri" pitchFamily="34" charset="0"/>
              </a:rPr>
              <a:t>?  P</a:t>
            </a:r>
            <a:r>
              <a:rPr lang="fr-CA" sz="2400" b="1" baseline="-10000" dirty="0" smtClean="0">
                <a:latin typeface="Calibri" pitchFamily="34" charset="0"/>
                <a:cs typeface="Calibri" pitchFamily="34" charset="0"/>
              </a:rPr>
              <a:t>Na</a:t>
            </a:r>
            <a:r>
              <a:rPr lang="fr-CA" sz="2400" b="1" dirty="0" smtClean="0">
                <a:latin typeface="Calibri" pitchFamily="34" charset="0"/>
                <a:cs typeface="Calibri" pitchFamily="34" charset="0"/>
              </a:rPr>
              <a:t>? </a:t>
            </a:r>
          </a:p>
          <a:p>
            <a:pPr marL="715963" lvl="1" indent="-258763" eaLnBrk="1" hangingPunct="1">
              <a:spcAft>
                <a:spcPct val="10000"/>
              </a:spcAft>
              <a:buClr>
                <a:srgbClr val="FF0000"/>
              </a:buClr>
              <a:buSzTx/>
            </a:pPr>
            <a:r>
              <a:rPr lang="fr-CA" sz="2400" dirty="0" smtClean="0">
                <a:latin typeface="Calibri" pitchFamily="34" charset="0"/>
                <a:cs typeface="Calibri" pitchFamily="34" charset="0"/>
              </a:rPr>
              <a:t>De quelle façon changerait </a:t>
            </a:r>
            <a:r>
              <a:rPr lang="fr-CA" sz="2400" dirty="0" err="1" smtClean="0">
                <a:latin typeface="Calibri" pitchFamily="34" charset="0"/>
                <a:cs typeface="Calibri" pitchFamily="34" charset="0"/>
              </a:rPr>
              <a:t>V</a:t>
            </a:r>
            <a:r>
              <a:rPr lang="fr-CA" sz="2400" baseline="-10000" dirty="0" err="1" smtClean="0">
                <a:latin typeface="Calibri" pitchFamily="34" charset="0"/>
                <a:cs typeface="Calibri" pitchFamily="34" charset="0"/>
              </a:rPr>
              <a:t>r</a:t>
            </a:r>
            <a:r>
              <a:rPr lang="fr-CA" sz="2400" dirty="0" smtClean="0">
                <a:latin typeface="Calibri" pitchFamily="34" charset="0"/>
                <a:cs typeface="Calibri" pitchFamily="34" charset="0"/>
              </a:rPr>
              <a:t> si l’on </a:t>
            </a:r>
            <a:r>
              <a:rPr lang="fr-CA" sz="2400" u="sng" dirty="0" smtClean="0">
                <a:latin typeface="Calibri" pitchFamily="34" charset="0"/>
                <a:cs typeface="Calibri" pitchFamily="34" charset="0"/>
              </a:rPr>
              <a:t>augmentait</a:t>
            </a:r>
            <a:r>
              <a:rPr lang="fr-CA" sz="2400" dirty="0" smtClean="0">
                <a:latin typeface="Calibri" pitchFamily="34" charset="0"/>
                <a:cs typeface="Calibri" pitchFamily="34" charset="0"/>
              </a:rPr>
              <a:t> :</a:t>
            </a:r>
          </a:p>
          <a:p>
            <a:pPr marL="715963" lvl="1" indent="-258763" eaLnBrk="1" hangingPunct="1">
              <a:buClr>
                <a:srgbClr val="FF0000"/>
              </a:buClr>
              <a:buSzTx/>
              <a:buFont typeface="Wingdings" pitchFamily="2" charset="2"/>
              <a:buNone/>
            </a:pPr>
            <a:r>
              <a:rPr lang="fr-CA" sz="2400" dirty="0" smtClean="0">
                <a:latin typeface="Calibri" pitchFamily="34" charset="0"/>
                <a:cs typeface="Calibri" pitchFamily="34" charset="0"/>
              </a:rPr>
              <a:t> 	</a:t>
            </a:r>
            <a:r>
              <a:rPr lang="fr-CA" sz="2400" b="1" dirty="0" smtClean="0">
                <a:latin typeface="Calibri" pitchFamily="34" charset="0"/>
                <a:cs typeface="Calibri" pitchFamily="34" charset="0"/>
              </a:rPr>
              <a:t>[K]</a:t>
            </a:r>
            <a:r>
              <a:rPr lang="fr-CA" sz="2400" b="1" baseline="-10000" dirty="0" err="1" smtClean="0">
                <a:latin typeface="Calibri" pitchFamily="34" charset="0"/>
                <a:cs typeface="Calibri" pitchFamily="34" charset="0"/>
              </a:rPr>
              <a:t>ext</a:t>
            </a:r>
            <a:r>
              <a:rPr lang="fr-CA" sz="2400" b="1" dirty="0" smtClean="0">
                <a:latin typeface="Calibri" pitchFamily="34" charset="0"/>
                <a:cs typeface="Calibri" pitchFamily="34" charset="0"/>
              </a:rPr>
              <a:t>?  [Na]</a:t>
            </a:r>
            <a:r>
              <a:rPr lang="fr-CA" sz="2400" b="1" baseline="-10000" dirty="0" err="1" smtClean="0">
                <a:latin typeface="Calibri" pitchFamily="34" charset="0"/>
                <a:cs typeface="Calibri" pitchFamily="34" charset="0"/>
              </a:rPr>
              <a:t>ext</a:t>
            </a:r>
            <a:r>
              <a:rPr lang="fr-CA" sz="2400" b="1" dirty="0" smtClean="0">
                <a:latin typeface="Calibri" pitchFamily="34" charset="0"/>
                <a:cs typeface="Calibri" pitchFamily="34" charset="0"/>
              </a:rPr>
              <a:t>?</a:t>
            </a:r>
          </a:p>
          <a:p>
            <a:pPr marL="715963" lvl="1" indent="-258763" eaLnBrk="1" hangingPunct="1">
              <a:spcAft>
                <a:spcPct val="10000"/>
              </a:spcAft>
              <a:buClr>
                <a:srgbClr val="FF0000"/>
              </a:buClr>
              <a:buSzTx/>
            </a:pPr>
            <a:r>
              <a:rPr lang="fr-CA" sz="2400" dirty="0" smtClean="0">
                <a:latin typeface="Calibri" pitchFamily="34" charset="0"/>
                <a:cs typeface="Calibri" pitchFamily="34" charset="0"/>
              </a:rPr>
              <a:t>De quelle façon est-ce qu’une </a:t>
            </a:r>
            <a:r>
              <a:rPr lang="fr-CA" sz="2400" u="sng" dirty="0" smtClean="0">
                <a:latin typeface="Calibri" pitchFamily="34" charset="0"/>
                <a:cs typeface="Calibri" pitchFamily="34" charset="0"/>
              </a:rPr>
              <a:t>inhibition</a:t>
            </a:r>
            <a:r>
              <a:rPr lang="fr-CA" sz="2400" dirty="0" smtClean="0">
                <a:latin typeface="Calibri" pitchFamily="34" charset="0"/>
                <a:cs typeface="Calibri" pitchFamily="34" charset="0"/>
              </a:rPr>
              <a:t> de la pompe Na-K affecterait : </a:t>
            </a:r>
          </a:p>
          <a:p>
            <a:pPr marL="715963" lvl="1" indent="-258763" eaLnBrk="1" hangingPunct="1">
              <a:buFont typeface="Wingdings" pitchFamily="2" charset="2"/>
              <a:buNone/>
            </a:pPr>
            <a:r>
              <a:rPr lang="fr-CA" sz="2400" dirty="0" smtClean="0">
                <a:latin typeface="Calibri" pitchFamily="34" charset="0"/>
                <a:cs typeface="Calibri" pitchFamily="34" charset="0"/>
              </a:rPr>
              <a:t>   	</a:t>
            </a:r>
            <a:r>
              <a:rPr lang="fr-CA" sz="2400" b="1" dirty="0" smtClean="0">
                <a:latin typeface="Calibri" pitchFamily="34" charset="0"/>
                <a:cs typeface="Calibri" pitchFamily="34" charset="0"/>
              </a:rPr>
              <a:t>[K]</a:t>
            </a:r>
            <a:r>
              <a:rPr lang="fr-CA" sz="2400" b="1" baseline="-10000" dirty="0" smtClean="0">
                <a:latin typeface="Calibri" pitchFamily="34" charset="0"/>
                <a:cs typeface="Calibri" pitchFamily="34" charset="0"/>
              </a:rPr>
              <a:t>in</a:t>
            </a:r>
            <a:r>
              <a:rPr lang="fr-CA" sz="2400" b="1" dirty="0" smtClean="0">
                <a:latin typeface="Calibri" pitchFamily="34" charset="0"/>
                <a:cs typeface="Calibri" pitchFamily="34" charset="0"/>
              </a:rPr>
              <a:t>?  [Na]</a:t>
            </a:r>
            <a:r>
              <a:rPr lang="fr-CA" sz="2400" b="1" baseline="-10000" dirty="0" smtClean="0">
                <a:latin typeface="Calibri" pitchFamily="34" charset="0"/>
                <a:cs typeface="Calibri" pitchFamily="34" charset="0"/>
              </a:rPr>
              <a:t>in</a:t>
            </a:r>
            <a:r>
              <a:rPr lang="fr-CA" sz="2400" b="1" dirty="0" smtClean="0">
                <a:latin typeface="Calibri" pitchFamily="34" charset="0"/>
                <a:cs typeface="Calibri" pitchFamily="34" charset="0"/>
              </a:rPr>
              <a:t>? </a:t>
            </a:r>
            <a:r>
              <a:rPr lang="fr-CA" sz="2400" b="1" dirty="0" err="1" smtClean="0">
                <a:latin typeface="Calibri" pitchFamily="34" charset="0"/>
                <a:cs typeface="Calibri" pitchFamily="34" charset="0"/>
              </a:rPr>
              <a:t>V</a:t>
            </a:r>
            <a:r>
              <a:rPr lang="fr-CA" sz="2400" b="1" baseline="-10000" dirty="0" err="1" smtClean="0">
                <a:latin typeface="Calibri" pitchFamily="34" charset="0"/>
                <a:cs typeface="Calibri" pitchFamily="34" charset="0"/>
              </a:rPr>
              <a:t>r</a:t>
            </a:r>
            <a:r>
              <a:rPr lang="fr-CA" sz="2400" b="1" dirty="0" smtClean="0">
                <a:latin typeface="Calibri" pitchFamily="34" charset="0"/>
                <a:cs typeface="Calibri" pitchFamily="34"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body" idx="1"/>
          </p:nvPr>
        </p:nvSpPr>
        <p:spPr>
          <a:xfrm>
            <a:off x="152776" y="585024"/>
            <a:ext cx="8498856" cy="5351542"/>
          </a:xfrm>
        </p:spPr>
        <p:txBody>
          <a:bodyPr/>
          <a:lstStyle/>
          <a:p>
            <a:pPr marL="361950" indent="0" eaLnBrk="1" hangingPunct="1">
              <a:lnSpc>
                <a:spcPct val="80000"/>
              </a:lnSpc>
              <a:buClr>
                <a:srgbClr val="0066FF"/>
              </a:buClr>
              <a:buSzTx/>
              <a:buFont typeface="Wingdings" pitchFamily="2" charset="2"/>
              <a:buNone/>
              <a:tabLst>
                <a:tab pos="365125" algn="l"/>
              </a:tabLst>
              <a:defRPr/>
            </a:pPr>
            <a:r>
              <a:rPr lang="fr-CA" sz="2400" b="1" dirty="0" smtClean="0">
                <a:solidFill>
                  <a:srgbClr val="0066FF"/>
                </a:solidFill>
                <a:latin typeface="Arial" pitchFamily="34" charset="0"/>
              </a:rPr>
              <a:t>Effets de P</a:t>
            </a:r>
            <a:r>
              <a:rPr lang="fr-CA" sz="2400" b="1" baseline="-10000" dirty="0" smtClean="0">
                <a:solidFill>
                  <a:srgbClr val="0066FF"/>
                </a:solidFill>
                <a:latin typeface="Arial" pitchFamily="34" charset="0"/>
              </a:rPr>
              <a:t>K</a:t>
            </a:r>
            <a:r>
              <a:rPr lang="fr-CA" sz="2400" b="1" dirty="0" smtClean="0">
                <a:solidFill>
                  <a:srgbClr val="0066FF"/>
                </a:solidFill>
                <a:latin typeface="Arial" pitchFamily="34" charset="0"/>
              </a:rPr>
              <a:t>? </a:t>
            </a:r>
            <a:r>
              <a:rPr lang="fr-CA" sz="2400" b="1" dirty="0" err="1" smtClean="0">
                <a:solidFill>
                  <a:srgbClr val="0066FF"/>
                </a:solidFill>
                <a:latin typeface="Arial" pitchFamily="34" charset="0"/>
              </a:rPr>
              <a:t>P</a:t>
            </a:r>
            <a:r>
              <a:rPr lang="fr-CA" sz="2400" b="1" baseline="-10000" dirty="0" err="1" smtClean="0">
                <a:solidFill>
                  <a:srgbClr val="0066FF"/>
                </a:solidFill>
                <a:latin typeface="Arial" pitchFamily="34" charset="0"/>
              </a:rPr>
              <a:t>Na</a:t>
            </a:r>
            <a:r>
              <a:rPr lang="fr-CA" sz="2400" b="1" dirty="0" smtClean="0">
                <a:solidFill>
                  <a:srgbClr val="0066FF"/>
                </a:solidFill>
                <a:latin typeface="Arial" pitchFamily="34" charset="0"/>
              </a:rPr>
              <a:t>?</a:t>
            </a:r>
          </a:p>
          <a:p>
            <a:pPr marL="350838" indent="11113" eaLnBrk="1" hangingPunct="1">
              <a:spcAft>
                <a:spcPts val="600"/>
              </a:spcAft>
              <a:buSzTx/>
              <a:buFontTx/>
              <a:buNone/>
              <a:defRPr/>
            </a:pPr>
            <a:r>
              <a:rPr lang="fr-CA" sz="2000" dirty="0" smtClean="0">
                <a:solidFill>
                  <a:srgbClr val="FF0000"/>
                </a:solidFill>
                <a:latin typeface="Calibri" pitchFamily="34" charset="0"/>
                <a:cs typeface="Calibri" pitchFamily="34" charset="0"/>
              </a:rPr>
              <a:t>Deux éléments à reconnaître:</a:t>
            </a:r>
          </a:p>
          <a:p>
            <a:pPr marL="711200" lvl="1" indent="-330200" eaLnBrk="1" hangingPunct="1">
              <a:spcAft>
                <a:spcPts val="300"/>
              </a:spcAft>
              <a:buClr>
                <a:srgbClr val="FF0000"/>
              </a:buClr>
              <a:buSzTx/>
              <a:buFontTx/>
              <a:buAutoNum type="romanLcParenR"/>
              <a:defRPr/>
            </a:pPr>
            <a:r>
              <a:rPr lang="fr-CA" sz="2000" dirty="0" smtClean="0">
                <a:latin typeface="Calibri" pitchFamily="34" charset="0"/>
                <a:cs typeface="Calibri" pitchFamily="34" charset="0"/>
              </a:rPr>
              <a:t>Plus la perméabilité membranaire à un ion est grande, plus l’influence de cet ion sur E</a:t>
            </a:r>
            <a:r>
              <a:rPr lang="fr-CA" sz="2000" baseline="-25000" dirty="0" smtClean="0">
                <a:latin typeface="Calibri" pitchFamily="34" charset="0"/>
                <a:cs typeface="Calibri" pitchFamily="34" charset="0"/>
              </a:rPr>
              <a:t>m </a:t>
            </a:r>
            <a:r>
              <a:rPr lang="fr-CA" sz="2000" dirty="0" smtClean="0">
                <a:latin typeface="Calibri" pitchFamily="34" charset="0"/>
                <a:cs typeface="Calibri" pitchFamily="34" charset="0"/>
              </a:rPr>
              <a:t>sera importante.</a:t>
            </a:r>
          </a:p>
          <a:p>
            <a:pPr marL="711200" lvl="1" indent="-330200" eaLnBrk="1" hangingPunct="1">
              <a:spcAft>
                <a:spcPts val="300"/>
              </a:spcAft>
              <a:buClr>
                <a:srgbClr val="FF0000"/>
              </a:buClr>
              <a:buSzTx/>
              <a:buFontTx/>
              <a:buAutoNum type="romanLcParenR"/>
              <a:defRPr/>
            </a:pPr>
            <a:r>
              <a:rPr lang="fr-CA" sz="2000" dirty="0" smtClean="0">
                <a:latin typeface="Calibri" pitchFamily="34" charset="0"/>
                <a:cs typeface="Calibri" pitchFamily="34" charset="0"/>
              </a:rPr>
              <a:t>Pour être en mesure de prédire l’impact d’une espèce ionique donnée sur le potentiel de membrane, il faut connaître son </a:t>
            </a:r>
            <a:r>
              <a:rPr lang="fr-CA" sz="2000" u="sng" dirty="0" smtClean="0">
                <a:latin typeface="Calibri" pitchFamily="34" charset="0"/>
                <a:cs typeface="Calibri" pitchFamily="34" charset="0"/>
              </a:rPr>
              <a:t>potentiel d’équilibre</a:t>
            </a:r>
            <a:r>
              <a:rPr lang="fr-CA" sz="2000" dirty="0" smtClean="0">
                <a:latin typeface="Calibri" pitchFamily="34" charset="0"/>
                <a:cs typeface="Calibri" pitchFamily="34" charset="0"/>
              </a:rPr>
              <a:t>, lequel dépend de son gradient de concentration, et est calculé par l’équation de Nernst.</a:t>
            </a:r>
          </a:p>
          <a:p>
            <a:pPr marL="542925" lvl="1" indent="-180975" eaLnBrk="1" hangingPunct="1">
              <a:spcBef>
                <a:spcPct val="50000"/>
              </a:spcBef>
              <a:spcAft>
                <a:spcPct val="20000"/>
              </a:spcAft>
              <a:buSzTx/>
              <a:buFontTx/>
              <a:buNone/>
              <a:defRPr/>
            </a:pPr>
            <a:r>
              <a:rPr lang="fr-CA" sz="2000" dirty="0" smtClean="0">
                <a:latin typeface="Calibri" pitchFamily="34" charset="0"/>
                <a:cs typeface="Calibri" pitchFamily="34" charset="0"/>
              </a:rPr>
              <a:t>Ainsi, supposons que le potentiel de repos, </a:t>
            </a:r>
            <a:r>
              <a:rPr lang="fr-CA" sz="2000" dirty="0" err="1" smtClean="0">
                <a:latin typeface="Calibri" pitchFamily="34" charset="0"/>
                <a:cs typeface="Calibri" pitchFamily="34" charset="0"/>
              </a:rPr>
              <a:t>V</a:t>
            </a:r>
            <a:r>
              <a:rPr lang="fr-CA" sz="2000" baseline="-10000" dirty="0" err="1" smtClean="0">
                <a:latin typeface="Calibri" pitchFamily="34" charset="0"/>
                <a:cs typeface="Calibri" pitchFamily="34" charset="0"/>
              </a:rPr>
              <a:t>r</a:t>
            </a:r>
            <a:r>
              <a:rPr lang="fr-CA" sz="2000" dirty="0" smtClean="0">
                <a:latin typeface="Calibri" pitchFamily="34" charset="0"/>
                <a:cs typeface="Calibri" pitchFamily="34" charset="0"/>
              </a:rPr>
              <a:t> est égal à -70 mV:</a:t>
            </a:r>
          </a:p>
          <a:p>
            <a:pPr marL="542925" lvl="1" indent="-180975" eaLnBrk="1" hangingPunct="1">
              <a:spcAft>
                <a:spcPct val="20000"/>
              </a:spcAft>
              <a:buClr>
                <a:srgbClr val="0066FF"/>
              </a:buClr>
              <a:buSzTx/>
              <a:defRPr/>
            </a:pPr>
            <a:r>
              <a:rPr lang="fr-CA" sz="2000" b="1" dirty="0" smtClean="0">
                <a:solidFill>
                  <a:srgbClr val="0066FF"/>
                </a:solidFill>
                <a:latin typeface="Calibri" pitchFamily="34" charset="0"/>
                <a:cs typeface="Calibri" pitchFamily="34" charset="0"/>
              </a:rPr>
              <a:t>Effet d’une augmentation de P</a:t>
            </a:r>
            <a:r>
              <a:rPr lang="fr-CA" sz="2000" b="1" baseline="-25000" dirty="0" smtClean="0">
                <a:solidFill>
                  <a:srgbClr val="0066FF"/>
                </a:solidFill>
                <a:latin typeface="Calibri" pitchFamily="34" charset="0"/>
                <a:cs typeface="Calibri" pitchFamily="34" charset="0"/>
              </a:rPr>
              <a:t>K</a:t>
            </a:r>
            <a:r>
              <a:rPr lang="fr-CA" sz="2000" b="1" dirty="0" smtClean="0">
                <a:solidFill>
                  <a:srgbClr val="0066FF"/>
                </a:solidFill>
                <a:latin typeface="Calibri" pitchFamily="34" charset="0"/>
                <a:cs typeface="Calibri" pitchFamily="34" charset="0"/>
              </a:rPr>
              <a:t>:</a:t>
            </a:r>
            <a:r>
              <a:rPr lang="fr-CA" sz="2000" b="1" dirty="0" smtClean="0">
                <a:latin typeface="Calibri" pitchFamily="34" charset="0"/>
                <a:cs typeface="Calibri" pitchFamily="34" charset="0"/>
              </a:rPr>
              <a:t> hyperpolarisation</a:t>
            </a:r>
            <a:r>
              <a:rPr lang="fr-CA" sz="2000" dirty="0" smtClean="0">
                <a:latin typeface="Calibri" pitchFamily="34" charset="0"/>
                <a:cs typeface="Calibri" pitchFamily="34" charset="0"/>
              </a:rPr>
              <a:t> puisque E</a:t>
            </a:r>
            <a:r>
              <a:rPr lang="fr-CA" sz="2000" baseline="-25000" dirty="0" smtClean="0">
                <a:latin typeface="Calibri" pitchFamily="34" charset="0"/>
                <a:cs typeface="Calibri" pitchFamily="34" charset="0"/>
              </a:rPr>
              <a:t>K</a:t>
            </a:r>
            <a:r>
              <a:rPr lang="fr-CA" sz="2000" dirty="0" smtClean="0">
                <a:latin typeface="Calibri" pitchFamily="34" charset="0"/>
                <a:cs typeface="Calibri" pitchFamily="34" charset="0"/>
              </a:rPr>
              <a:t> = -90 mV  (i.e. un plus grand nombre d’ions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quitteraient la cellule si P</a:t>
            </a:r>
            <a:r>
              <a:rPr lang="fr-CA" sz="2000" baseline="-25000" dirty="0" smtClean="0">
                <a:latin typeface="Calibri" pitchFamily="34" charset="0"/>
                <a:cs typeface="Calibri" pitchFamily="34" charset="0"/>
              </a:rPr>
              <a:t>K </a:t>
            </a:r>
            <a:r>
              <a:rPr lang="fr-CA" sz="2000" dirty="0" smtClean="0">
                <a:latin typeface="Calibri" pitchFamily="34" charset="0"/>
                <a:cs typeface="Calibri" pitchFamily="34" charset="0"/>
              </a:rPr>
              <a:t>augmentait.)</a:t>
            </a:r>
          </a:p>
          <a:p>
            <a:pPr marL="542925" lvl="1" indent="-180975" eaLnBrk="1" hangingPunct="1">
              <a:spcAft>
                <a:spcPct val="20000"/>
              </a:spcAft>
              <a:buClr>
                <a:srgbClr val="0066FF"/>
              </a:buClr>
              <a:buSzTx/>
              <a:defRPr/>
            </a:pPr>
            <a:r>
              <a:rPr lang="fr-CA" sz="2000" b="1" dirty="0" smtClean="0">
                <a:solidFill>
                  <a:srgbClr val="0066FF"/>
                </a:solidFill>
                <a:latin typeface="Calibri" pitchFamily="34" charset="0"/>
                <a:cs typeface="Calibri" pitchFamily="34" charset="0"/>
              </a:rPr>
              <a:t>Effet d’une augmentation de P</a:t>
            </a:r>
            <a:r>
              <a:rPr lang="fr-CA" sz="2000" b="1" baseline="-25000" dirty="0" smtClean="0">
                <a:solidFill>
                  <a:srgbClr val="0066FF"/>
                </a:solidFill>
                <a:latin typeface="Calibri" pitchFamily="34" charset="0"/>
                <a:cs typeface="Calibri" pitchFamily="34" charset="0"/>
              </a:rPr>
              <a:t>Na</a:t>
            </a:r>
            <a:r>
              <a:rPr lang="fr-CA" sz="2000" b="1" dirty="0" smtClean="0">
                <a:solidFill>
                  <a:srgbClr val="0066FF"/>
                </a:solidFill>
                <a:latin typeface="Calibri" pitchFamily="34" charset="0"/>
                <a:cs typeface="Calibri" pitchFamily="34" charset="0"/>
              </a:rPr>
              <a:t>:</a:t>
            </a:r>
            <a:r>
              <a:rPr lang="fr-CA" sz="2000" b="1" dirty="0" smtClean="0">
                <a:latin typeface="Calibri" pitchFamily="34" charset="0"/>
                <a:cs typeface="Calibri" pitchFamily="34" charset="0"/>
              </a:rPr>
              <a:t> dépolarisation</a:t>
            </a:r>
            <a:r>
              <a:rPr lang="fr-CA" sz="2000" dirty="0" smtClean="0">
                <a:latin typeface="Calibri" pitchFamily="34" charset="0"/>
                <a:cs typeface="Calibri" pitchFamily="34" charset="0"/>
              </a:rPr>
              <a:t> puisque E</a:t>
            </a:r>
            <a:r>
              <a:rPr lang="fr-CA" sz="2000" baseline="-25000" dirty="0" smtClean="0">
                <a:latin typeface="Calibri" pitchFamily="34" charset="0"/>
                <a:cs typeface="Calibri" pitchFamily="34" charset="0"/>
              </a:rPr>
              <a:t>Na</a:t>
            </a:r>
            <a:r>
              <a:rPr lang="fr-CA" sz="2000" dirty="0" smtClean="0">
                <a:latin typeface="Calibri" pitchFamily="34" charset="0"/>
                <a:cs typeface="Calibri" pitchFamily="34" charset="0"/>
              </a:rPr>
              <a:t> = + 60 mV  (i.e. un plus grand nombre d’ions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entreraient dans la cellule si </a:t>
            </a:r>
            <a:r>
              <a:rPr lang="fr-CA" sz="2000" dirty="0" err="1" smtClean="0">
                <a:latin typeface="Calibri" pitchFamily="34" charset="0"/>
                <a:cs typeface="Calibri" pitchFamily="34" charset="0"/>
              </a:rPr>
              <a:t>P</a:t>
            </a:r>
            <a:r>
              <a:rPr lang="fr-CA" sz="2000" baseline="-25000" dirty="0" err="1">
                <a:latin typeface="Calibri" pitchFamily="34" charset="0"/>
                <a:cs typeface="Calibri" pitchFamily="34" charset="0"/>
              </a:rPr>
              <a:t>N</a:t>
            </a:r>
            <a:r>
              <a:rPr lang="fr-CA" sz="2000" baseline="-25000" dirty="0" err="1" smtClean="0">
                <a:latin typeface="Calibri" pitchFamily="34" charset="0"/>
                <a:cs typeface="Calibri" pitchFamily="34" charset="0"/>
              </a:rPr>
              <a:t>a</a:t>
            </a:r>
            <a:r>
              <a:rPr lang="fr-CA" sz="2000" dirty="0" smtClean="0">
                <a:latin typeface="Calibri" pitchFamily="34" charset="0"/>
                <a:cs typeface="Calibri" pitchFamily="34" charset="0"/>
              </a:rPr>
              <a:t>  augmentait.)</a:t>
            </a:r>
          </a:p>
        </p:txBody>
      </p:sp>
      <p:sp>
        <p:nvSpPr>
          <p:cNvPr id="5123" name="Text Box 3"/>
          <p:cNvSpPr txBox="1">
            <a:spLocks noChangeArrowheads="1"/>
          </p:cNvSpPr>
          <p:nvPr/>
        </p:nvSpPr>
        <p:spPr bwMode="auto">
          <a:xfrm>
            <a:off x="505482" y="16783"/>
            <a:ext cx="38010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de repos</a:t>
            </a:r>
            <a:endParaRPr lang="en-US" sz="2800" b="1" dirty="0" smtClean="0">
              <a:solidFill>
                <a:srgbClr val="FF0000"/>
              </a:solidFill>
              <a:latin typeface="+mj-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idx="1"/>
          </p:nvPr>
        </p:nvSpPr>
        <p:spPr>
          <a:xfrm>
            <a:off x="177800" y="622300"/>
            <a:ext cx="8642350" cy="4329527"/>
          </a:xfrm>
        </p:spPr>
        <p:txBody>
          <a:bodyPr/>
          <a:lstStyle/>
          <a:p>
            <a:pPr marL="628650" indent="-361950" eaLnBrk="1" hangingPunct="1">
              <a:spcAft>
                <a:spcPct val="10000"/>
              </a:spcAft>
              <a:buClr>
                <a:srgbClr val="0066FF"/>
              </a:buClr>
              <a:buSzTx/>
              <a:buNone/>
              <a:defRPr/>
            </a:pPr>
            <a:r>
              <a:rPr lang="fr-CA" sz="2400" b="1" dirty="0" smtClean="0">
                <a:solidFill>
                  <a:srgbClr val="0066FF"/>
                </a:solidFill>
                <a:latin typeface="Arial" pitchFamily="34" charset="0"/>
              </a:rPr>
              <a:t>Comment changerait E</a:t>
            </a:r>
            <a:r>
              <a:rPr lang="fr-CA" sz="2400" b="1" baseline="-10000" dirty="0" smtClean="0">
                <a:solidFill>
                  <a:srgbClr val="0066FF"/>
                </a:solidFill>
                <a:latin typeface="Arial" pitchFamily="34" charset="0"/>
              </a:rPr>
              <a:t>m</a:t>
            </a:r>
            <a:r>
              <a:rPr lang="fr-CA" sz="2400" b="1" dirty="0" smtClean="0">
                <a:solidFill>
                  <a:srgbClr val="0066FF"/>
                </a:solidFill>
                <a:latin typeface="Arial" pitchFamily="34" charset="0"/>
              </a:rPr>
              <a:t> si l’on augmentait:</a:t>
            </a:r>
          </a:p>
          <a:p>
            <a:pPr marL="628650" indent="-361950" eaLnBrk="1" hangingPunct="1">
              <a:spcAft>
                <a:spcPct val="10000"/>
              </a:spcAft>
              <a:buClr>
                <a:srgbClr val="0066FF"/>
              </a:buClr>
              <a:buSzTx/>
              <a:buNone/>
              <a:defRPr/>
            </a:pPr>
            <a:r>
              <a:rPr lang="fr-CA" sz="2400" b="1" dirty="0" smtClean="0">
                <a:solidFill>
                  <a:srgbClr val="0066FF"/>
                </a:solidFill>
                <a:latin typeface="Arial" pitchFamily="34" charset="0"/>
              </a:rPr>
              <a:t>[K</a:t>
            </a:r>
            <a:r>
              <a:rPr lang="fr-CA" sz="2400" b="1" baseline="30000" dirty="0" smtClean="0">
                <a:solidFill>
                  <a:srgbClr val="0066FF"/>
                </a:solidFill>
                <a:latin typeface="Arial" pitchFamily="34" charset="0"/>
              </a:rPr>
              <a:t>+</a:t>
            </a:r>
            <a:r>
              <a:rPr lang="fr-CA" sz="2400" b="1" dirty="0" smtClean="0">
                <a:solidFill>
                  <a:srgbClr val="0066FF"/>
                </a:solidFill>
                <a:latin typeface="Arial" pitchFamily="34" charset="0"/>
              </a:rPr>
              <a:t>]</a:t>
            </a:r>
            <a:r>
              <a:rPr lang="fr-CA" sz="2400" b="1" baseline="-10000" dirty="0" smtClean="0">
                <a:solidFill>
                  <a:srgbClr val="0066FF"/>
                </a:solidFill>
                <a:latin typeface="Arial" pitchFamily="34" charset="0"/>
              </a:rPr>
              <a:t>ext</a:t>
            </a:r>
            <a:r>
              <a:rPr lang="fr-CA" sz="2400" b="1" dirty="0" smtClean="0">
                <a:solidFill>
                  <a:srgbClr val="0066FF"/>
                </a:solidFill>
                <a:latin typeface="Arial" pitchFamily="34" charset="0"/>
              </a:rPr>
              <a:t>? [Na</a:t>
            </a:r>
            <a:r>
              <a:rPr lang="fr-CA" sz="2400" b="1" baseline="30000" dirty="0" smtClean="0">
                <a:solidFill>
                  <a:srgbClr val="0066FF"/>
                </a:solidFill>
                <a:latin typeface="Arial" pitchFamily="34" charset="0"/>
              </a:rPr>
              <a:t>+</a:t>
            </a:r>
            <a:r>
              <a:rPr lang="fr-CA" sz="2400" b="1" dirty="0" smtClean="0">
                <a:solidFill>
                  <a:srgbClr val="0066FF"/>
                </a:solidFill>
                <a:latin typeface="Arial" pitchFamily="34" charset="0"/>
              </a:rPr>
              <a:t>]</a:t>
            </a:r>
            <a:r>
              <a:rPr lang="fr-CA" sz="2400" b="1" baseline="-10000" dirty="0" smtClean="0">
                <a:solidFill>
                  <a:srgbClr val="0066FF"/>
                </a:solidFill>
                <a:latin typeface="Arial" pitchFamily="34" charset="0"/>
              </a:rPr>
              <a:t>ext</a:t>
            </a:r>
            <a:r>
              <a:rPr lang="fr-CA" sz="2400" b="1" dirty="0" smtClean="0">
                <a:solidFill>
                  <a:srgbClr val="0066FF"/>
                </a:solidFill>
                <a:latin typeface="Arial" pitchFamily="34" charset="0"/>
              </a:rPr>
              <a:t>?</a:t>
            </a:r>
          </a:p>
          <a:p>
            <a:pPr marL="539750" lvl="1" indent="-177800" eaLnBrk="1" hangingPunct="1">
              <a:spcBef>
                <a:spcPct val="30000"/>
              </a:spcBef>
              <a:spcAft>
                <a:spcPct val="20000"/>
              </a:spcAft>
              <a:buClr>
                <a:srgbClr val="0066FF"/>
              </a:buClr>
              <a:buSzTx/>
              <a:defRPr/>
            </a:pPr>
            <a:r>
              <a:rPr lang="fr-CA" sz="2000" b="1" dirty="0" smtClean="0">
                <a:solidFill>
                  <a:srgbClr val="0066FF"/>
                </a:solidFill>
                <a:latin typeface="Calibri" pitchFamily="34" charset="0"/>
                <a:cs typeface="Calibri" pitchFamily="34" charset="0"/>
              </a:rPr>
              <a:t>Si [K</a:t>
            </a:r>
            <a:r>
              <a:rPr lang="fr-CA" sz="2000" b="1" baseline="30000" dirty="0" smtClean="0">
                <a:solidFill>
                  <a:srgbClr val="0066FF"/>
                </a:solidFill>
                <a:latin typeface="Calibri" pitchFamily="34" charset="0"/>
                <a:cs typeface="Calibri" pitchFamily="34" charset="0"/>
              </a:rPr>
              <a:t>+</a:t>
            </a:r>
            <a:r>
              <a:rPr lang="fr-CA" sz="2000" b="1" dirty="0" smtClean="0">
                <a:solidFill>
                  <a:srgbClr val="0066FF"/>
                </a:solidFill>
                <a:latin typeface="Calibri" pitchFamily="34" charset="0"/>
                <a:cs typeface="Calibri" pitchFamily="34" charset="0"/>
              </a:rPr>
              <a:t>]</a:t>
            </a:r>
            <a:r>
              <a:rPr lang="fr-CA" sz="2000" b="1" baseline="-25000" dirty="0" smtClean="0">
                <a:solidFill>
                  <a:srgbClr val="0066FF"/>
                </a:solidFill>
                <a:latin typeface="Calibri" pitchFamily="34" charset="0"/>
                <a:cs typeface="Calibri" pitchFamily="34" charset="0"/>
              </a:rPr>
              <a:t>ext</a:t>
            </a:r>
            <a:r>
              <a:rPr lang="fr-CA" sz="2000" b="1" dirty="0" smtClean="0">
                <a:solidFill>
                  <a:srgbClr val="0066FF"/>
                </a:solidFill>
                <a:latin typeface="Calibri" pitchFamily="34" charset="0"/>
                <a:cs typeface="Calibri" pitchFamily="34" charset="0"/>
              </a:rPr>
              <a:t> augmentait: </a:t>
            </a:r>
            <a:r>
              <a:rPr lang="fr-CA" sz="2000" b="1" dirty="0" smtClean="0">
                <a:latin typeface="Calibri" pitchFamily="34" charset="0"/>
                <a:cs typeface="Calibri" pitchFamily="34" charset="0"/>
                <a:sym typeface="Symbol"/>
              </a:rPr>
              <a:t></a:t>
            </a:r>
            <a:r>
              <a:rPr lang="fr-CA" sz="2000" b="1" dirty="0" smtClean="0">
                <a:latin typeface="Calibri" pitchFamily="34" charset="0"/>
                <a:cs typeface="Calibri" pitchFamily="34" charset="0"/>
              </a:rPr>
              <a:t> </a:t>
            </a:r>
            <a:r>
              <a:rPr lang="fr-CA" sz="2000" b="1" u="sng" dirty="0" smtClean="0">
                <a:latin typeface="Calibri" pitchFamily="34" charset="0"/>
                <a:cs typeface="Calibri" pitchFamily="34" charset="0"/>
              </a:rPr>
              <a:t>dépolarisation</a:t>
            </a:r>
            <a:r>
              <a:rPr lang="fr-CA" sz="2000" b="1" dirty="0" smtClean="0">
                <a:latin typeface="Calibri" pitchFamily="34" charset="0"/>
                <a:cs typeface="Calibri" pitchFamily="34" charset="0"/>
              </a:rPr>
              <a:t>.</a:t>
            </a:r>
            <a:r>
              <a:rPr lang="fr-CA" sz="2000" dirty="0" smtClean="0">
                <a:latin typeface="Calibri" pitchFamily="34" charset="0"/>
                <a:cs typeface="Calibri" pitchFamily="34" charset="0"/>
              </a:rPr>
              <a:t> Puisque le gradient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diminue dans ce cas, les ions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ions aurait moins tendance à sortir de la cellule. En d’autres termes, le fait d’augmenter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a:t>
            </a:r>
            <a:r>
              <a:rPr lang="fr-CA" sz="2000" baseline="-25000" dirty="0" smtClean="0">
                <a:latin typeface="Calibri" pitchFamily="34" charset="0"/>
                <a:cs typeface="Calibri" pitchFamily="34" charset="0"/>
              </a:rPr>
              <a:t>ext</a:t>
            </a:r>
            <a:r>
              <a:rPr lang="fr-CA" sz="2000" dirty="0" smtClean="0">
                <a:latin typeface="Calibri" pitchFamily="34" charset="0"/>
                <a:cs typeface="Calibri" pitchFamily="34" charset="0"/>
              </a:rPr>
              <a:t> rendrait E</a:t>
            </a:r>
            <a:r>
              <a:rPr lang="fr-CA" sz="2000" baseline="-25000" dirty="0" smtClean="0">
                <a:latin typeface="Calibri" pitchFamily="34" charset="0"/>
                <a:cs typeface="Calibri" pitchFamily="34" charset="0"/>
              </a:rPr>
              <a:t>K</a:t>
            </a:r>
            <a:r>
              <a:rPr lang="fr-CA" sz="2000" dirty="0" smtClean="0">
                <a:latin typeface="Calibri" pitchFamily="34" charset="0"/>
                <a:cs typeface="Calibri" pitchFamily="34" charset="0"/>
              </a:rPr>
              <a:t> moins négatif, de sorte que le potentiel de membrane deviendrait aussi moins négatif.</a:t>
            </a:r>
          </a:p>
          <a:p>
            <a:pPr marL="539750" lvl="1" indent="-177800" eaLnBrk="1" hangingPunct="1">
              <a:spcBef>
                <a:spcPct val="30000"/>
              </a:spcBef>
              <a:spcAft>
                <a:spcPct val="0"/>
              </a:spcAft>
              <a:buClr>
                <a:srgbClr val="0066FF"/>
              </a:buClr>
              <a:buSzTx/>
              <a:defRPr/>
            </a:pPr>
            <a:r>
              <a:rPr lang="fr-CA" sz="2000" b="1" dirty="0" smtClean="0">
                <a:solidFill>
                  <a:srgbClr val="0066FF"/>
                </a:solidFill>
                <a:latin typeface="Calibri" pitchFamily="34" charset="0"/>
                <a:cs typeface="Calibri" pitchFamily="34" charset="0"/>
              </a:rPr>
              <a:t>Si [Na</a:t>
            </a:r>
            <a:r>
              <a:rPr lang="fr-CA" sz="2000" b="1" baseline="30000" dirty="0" smtClean="0">
                <a:solidFill>
                  <a:srgbClr val="0066FF"/>
                </a:solidFill>
                <a:latin typeface="Calibri" pitchFamily="34" charset="0"/>
                <a:cs typeface="Calibri" pitchFamily="34" charset="0"/>
              </a:rPr>
              <a:t>+</a:t>
            </a:r>
            <a:r>
              <a:rPr lang="fr-CA" sz="2000" b="1" dirty="0" smtClean="0">
                <a:solidFill>
                  <a:srgbClr val="0066FF"/>
                </a:solidFill>
                <a:latin typeface="Calibri" pitchFamily="34" charset="0"/>
                <a:cs typeface="Calibri" pitchFamily="34" charset="0"/>
              </a:rPr>
              <a:t>]</a:t>
            </a:r>
            <a:r>
              <a:rPr lang="fr-CA" sz="2000" b="1" baseline="-25000" dirty="0" smtClean="0">
                <a:solidFill>
                  <a:srgbClr val="0066FF"/>
                </a:solidFill>
                <a:latin typeface="Calibri" pitchFamily="34" charset="0"/>
                <a:cs typeface="Calibri" pitchFamily="34" charset="0"/>
              </a:rPr>
              <a:t>ext</a:t>
            </a:r>
            <a:r>
              <a:rPr lang="fr-CA" sz="2000" b="1" dirty="0" smtClean="0">
                <a:solidFill>
                  <a:srgbClr val="0066FF"/>
                </a:solidFill>
                <a:latin typeface="Calibri" pitchFamily="34" charset="0"/>
                <a:cs typeface="Calibri" pitchFamily="34" charset="0"/>
              </a:rPr>
              <a:t> augmentait:</a:t>
            </a:r>
            <a:r>
              <a:rPr lang="fr-CA" sz="2000" b="1" dirty="0" smtClean="0">
                <a:latin typeface="Calibri" pitchFamily="34" charset="0"/>
                <a:cs typeface="Calibri" pitchFamily="34" charset="0"/>
              </a:rPr>
              <a:t> </a:t>
            </a:r>
            <a:r>
              <a:rPr lang="fr-CA" sz="2000" b="1" dirty="0" smtClean="0">
                <a:latin typeface="Calibri" pitchFamily="34" charset="0"/>
                <a:cs typeface="Calibri" pitchFamily="34" charset="0"/>
                <a:sym typeface="Symbol"/>
              </a:rPr>
              <a:t></a:t>
            </a:r>
            <a:r>
              <a:rPr lang="fr-CA" sz="2000" b="1" dirty="0" smtClean="0">
                <a:latin typeface="Calibri" pitchFamily="34" charset="0"/>
                <a:cs typeface="Calibri" pitchFamily="34" charset="0"/>
              </a:rPr>
              <a:t> </a:t>
            </a:r>
            <a:r>
              <a:rPr lang="fr-CA" sz="2000" b="1" u="sng" dirty="0" smtClean="0">
                <a:latin typeface="Calibri" pitchFamily="34" charset="0"/>
                <a:cs typeface="Calibri" pitchFamily="34" charset="0"/>
              </a:rPr>
              <a:t>dépolarisation</a:t>
            </a:r>
            <a:r>
              <a:rPr lang="fr-CA" sz="2000" dirty="0" smtClean="0">
                <a:latin typeface="Calibri" pitchFamily="34" charset="0"/>
                <a:cs typeface="Calibri" pitchFamily="34" charset="0"/>
              </a:rPr>
              <a:t>. En effet, E</a:t>
            </a:r>
            <a:r>
              <a:rPr lang="fr-CA" sz="2000" baseline="-25000" dirty="0" smtClean="0">
                <a:latin typeface="Calibri" pitchFamily="34" charset="0"/>
                <a:cs typeface="Calibri" pitchFamily="34" charset="0"/>
              </a:rPr>
              <a:t>Na</a:t>
            </a:r>
            <a:r>
              <a:rPr lang="fr-CA" sz="2000" dirty="0" smtClean="0">
                <a:latin typeface="Calibri" pitchFamily="34" charset="0"/>
                <a:cs typeface="Calibri" pitchFamily="34" charset="0"/>
              </a:rPr>
              <a:t>  deviendrait encore plus positif de sorte que les ions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auraient une plus forte tendance à entrer.</a:t>
            </a:r>
          </a:p>
          <a:p>
            <a:pPr marL="539750" lvl="1" indent="-177800" eaLnBrk="1" hangingPunct="1">
              <a:spcAft>
                <a:spcPts val="0"/>
              </a:spcAft>
              <a:buClr>
                <a:srgbClr val="0066FF"/>
              </a:buClr>
              <a:buSzTx/>
              <a:buFontTx/>
              <a:buNone/>
              <a:defRPr/>
            </a:pPr>
            <a:r>
              <a:rPr lang="fr-CA" sz="2000" dirty="0" smtClean="0">
                <a:latin typeface="Calibri" pitchFamily="34" charset="0"/>
                <a:cs typeface="Calibri" pitchFamily="34" charset="0"/>
              </a:rPr>
              <a:t>	</a:t>
            </a:r>
            <a:r>
              <a:rPr lang="fr-CA" sz="2000" i="1" dirty="0" smtClean="0">
                <a:latin typeface="Calibri" pitchFamily="34" charset="0"/>
                <a:cs typeface="Calibri" pitchFamily="34" charset="0"/>
              </a:rPr>
              <a:t>Notez cependant que les changement de </a:t>
            </a:r>
            <a:r>
              <a:rPr lang="fr-CA" sz="2000" b="1" i="1" dirty="0" smtClean="0">
                <a:latin typeface="Calibri" pitchFamily="34" charset="0"/>
                <a:cs typeface="Calibri" pitchFamily="34" charset="0"/>
              </a:rPr>
              <a:t>E</a:t>
            </a:r>
            <a:r>
              <a:rPr lang="fr-CA" sz="2000" b="1" i="1" baseline="-10000" dirty="0" smtClean="0">
                <a:latin typeface="Calibri" pitchFamily="34" charset="0"/>
                <a:cs typeface="Calibri" pitchFamily="34" charset="0"/>
              </a:rPr>
              <a:t>m</a:t>
            </a:r>
            <a:r>
              <a:rPr lang="fr-CA" sz="2000" i="1" dirty="0" smtClean="0">
                <a:latin typeface="Calibri" pitchFamily="34" charset="0"/>
                <a:cs typeface="Calibri" pitchFamily="34" charset="0"/>
              </a:rPr>
              <a:t> seraient beaucoup moins prononcés avec augmentation de [Na</a:t>
            </a:r>
            <a:r>
              <a:rPr lang="fr-CA" sz="2000" i="1" baseline="30000" dirty="0" smtClean="0">
                <a:latin typeface="Calibri" pitchFamily="34" charset="0"/>
                <a:cs typeface="Calibri" pitchFamily="34" charset="0"/>
              </a:rPr>
              <a:t>+</a:t>
            </a:r>
            <a:r>
              <a:rPr lang="fr-CA" sz="2000" i="1" dirty="0" smtClean="0">
                <a:latin typeface="Calibri" pitchFamily="34" charset="0"/>
                <a:cs typeface="Calibri" pitchFamily="34" charset="0"/>
              </a:rPr>
              <a:t>]</a:t>
            </a:r>
            <a:r>
              <a:rPr lang="fr-CA" sz="2000" i="1" baseline="-25000" dirty="0" smtClean="0">
                <a:latin typeface="Calibri" pitchFamily="34" charset="0"/>
                <a:cs typeface="Calibri" pitchFamily="34" charset="0"/>
              </a:rPr>
              <a:t>ext</a:t>
            </a:r>
            <a:r>
              <a:rPr lang="fr-CA" sz="2000" i="1" dirty="0" smtClean="0">
                <a:latin typeface="Calibri" pitchFamily="34" charset="0"/>
                <a:cs typeface="Calibri" pitchFamily="34" charset="0"/>
              </a:rPr>
              <a:t> qu’avec une augmentation de [K</a:t>
            </a:r>
            <a:r>
              <a:rPr lang="fr-CA" sz="2000" i="1" baseline="30000" dirty="0" smtClean="0">
                <a:latin typeface="Calibri" pitchFamily="34" charset="0"/>
                <a:cs typeface="Calibri" pitchFamily="34" charset="0"/>
              </a:rPr>
              <a:t>+</a:t>
            </a:r>
            <a:r>
              <a:rPr lang="fr-CA" sz="2000" i="1" dirty="0" smtClean="0">
                <a:latin typeface="Calibri" pitchFamily="34" charset="0"/>
                <a:cs typeface="Calibri" pitchFamily="34" charset="0"/>
              </a:rPr>
              <a:t>]</a:t>
            </a:r>
            <a:r>
              <a:rPr lang="fr-CA" sz="2000" i="1" baseline="-25000" dirty="0" smtClean="0">
                <a:latin typeface="Calibri" pitchFamily="34" charset="0"/>
                <a:cs typeface="Calibri" pitchFamily="34" charset="0"/>
              </a:rPr>
              <a:t>ext</a:t>
            </a:r>
            <a:r>
              <a:rPr lang="fr-CA" sz="2000" i="1" dirty="0" smtClean="0">
                <a:latin typeface="Calibri" pitchFamily="34" charset="0"/>
                <a:cs typeface="Calibri" pitchFamily="34" charset="0"/>
              </a:rPr>
              <a:t> parce que P</a:t>
            </a:r>
            <a:r>
              <a:rPr lang="fr-CA" sz="2000" i="1" baseline="-25000" dirty="0" smtClean="0">
                <a:latin typeface="Calibri" pitchFamily="34" charset="0"/>
                <a:cs typeface="Calibri" pitchFamily="34" charset="0"/>
              </a:rPr>
              <a:t>Na</a:t>
            </a:r>
            <a:r>
              <a:rPr lang="fr-CA" sz="2000" i="1" dirty="0" smtClean="0">
                <a:latin typeface="Calibri" pitchFamily="34" charset="0"/>
                <a:cs typeface="Calibri" pitchFamily="34" charset="0"/>
              </a:rPr>
              <a:t> &lt;&lt; P</a:t>
            </a:r>
            <a:r>
              <a:rPr lang="fr-CA" sz="2000" i="1" baseline="-25000" dirty="0" smtClean="0">
                <a:latin typeface="Calibri" pitchFamily="34" charset="0"/>
                <a:cs typeface="Calibri" pitchFamily="34" charset="0"/>
              </a:rPr>
              <a:t>K</a:t>
            </a:r>
          </a:p>
        </p:txBody>
      </p:sp>
      <p:sp>
        <p:nvSpPr>
          <p:cNvPr id="6147" name="Text Box 3"/>
          <p:cNvSpPr txBox="1">
            <a:spLocks noChangeArrowheads="1"/>
          </p:cNvSpPr>
          <p:nvPr/>
        </p:nvSpPr>
        <p:spPr bwMode="auto">
          <a:xfrm>
            <a:off x="477347" y="25381"/>
            <a:ext cx="38010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de repos</a:t>
            </a:r>
            <a:endParaRPr lang="en-US" sz="2800" b="1" dirty="0" smtClean="0">
              <a:solidFill>
                <a:srgbClr val="FF0000"/>
              </a:solidFill>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body" idx="1"/>
          </p:nvPr>
        </p:nvSpPr>
        <p:spPr>
          <a:xfrm>
            <a:off x="127000" y="1134608"/>
            <a:ext cx="8610600" cy="5364675"/>
          </a:xfrm>
        </p:spPr>
        <p:txBody>
          <a:bodyPr/>
          <a:lstStyle/>
          <a:p>
            <a:pPr marL="0" indent="0" eaLnBrk="1" hangingPunct="1">
              <a:lnSpc>
                <a:spcPct val="90000"/>
              </a:lnSpc>
              <a:spcAft>
                <a:spcPct val="10000"/>
              </a:spcAft>
              <a:buClr>
                <a:srgbClr val="0066FF"/>
              </a:buClr>
              <a:buSzTx/>
              <a:buFont typeface="Wingdings" pitchFamily="2" charset="2"/>
              <a:buNone/>
              <a:tabLst>
                <a:tab pos="361950" algn="l"/>
              </a:tabLst>
              <a:defRPr/>
            </a:pPr>
            <a:r>
              <a:rPr lang="fr-CA" sz="2100" b="1" dirty="0">
                <a:solidFill>
                  <a:srgbClr val="0066FF"/>
                </a:solidFill>
                <a:latin typeface="Arial" pitchFamily="34" charset="0"/>
              </a:rPr>
              <a:t>	</a:t>
            </a:r>
            <a:r>
              <a:rPr lang="fr-CA" sz="2100" b="1" dirty="0" smtClean="0">
                <a:solidFill>
                  <a:srgbClr val="0066FF"/>
                </a:solidFill>
                <a:latin typeface="Arial" pitchFamily="34" charset="0"/>
              </a:rPr>
              <a:t>Effets sur: [K</a:t>
            </a:r>
            <a:r>
              <a:rPr lang="fr-CA" sz="2100" b="1" baseline="30000" dirty="0" smtClean="0">
                <a:solidFill>
                  <a:srgbClr val="0066FF"/>
                </a:solidFill>
                <a:latin typeface="Arial" pitchFamily="34" charset="0"/>
              </a:rPr>
              <a:t>+</a:t>
            </a:r>
            <a:r>
              <a:rPr lang="fr-CA" sz="2100" b="1" dirty="0" smtClean="0">
                <a:solidFill>
                  <a:srgbClr val="0066FF"/>
                </a:solidFill>
                <a:latin typeface="Arial" pitchFamily="34" charset="0"/>
              </a:rPr>
              <a:t>]</a:t>
            </a:r>
            <a:r>
              <a:rPr lang="fr-CA" sz="2100" b="1" baseline="-25000" dirty="0" smtClean="0">
                <a:solidFill>
                  <a:srgbClr val="0066FF"/>
                </a:solidFill>
                <a:latin typeface="Arial" pitchFamily="34" charset="0"/>
              </a:rPr>
              <a:t>in</a:t>
            </a:r>
            <a:r>
              <a:rPr lang="fr-CA" sz="2100" b="1" dirty="0" smtClean="0">
                <a:solidFill>
                  <a:srgbClr val="0066FF"/>
                </a:solidFill>
                <a:latin typeface="Arial" pitchFamily="34" charset="0"/>
              </a:rPr>
              <a:t>, [Na</a:t>
            </a:r>
            <a:r>
              <a:rPr lang="fr-CA" sz="2100" b="1" baseline="30000" dirty="0" smtClean="0">
                <a:solidFill>
                  <a:srgbClr val="0066FF"/>
                </a:solidFill>
                <a:latin typeface="Arial" pitchFamily="34" charset="0"/>
              </a:rPr>
              <a:t>+</a:t>
            </a:r>
            <a:r>
              <a:rPr lang="fr-CA" sz="2100" b="1" dirty="0" smtClean="0">
                <a:solidFill>
                  <a:srgbClr val="0066FF"/>
                </a:solidFill>
                <a:latin typeface="Arial" pitchFamily="34" charset="0"/>
              </a:rPr>
              <a:t>]</a:t>
            </a:r>
            <a:r>
              <a:rPr lang="fr-CA" sz="2100" b="1" baseline="-25000" dirty="0" smtClean="0">
                <a:solidFill>
                  <a:srgbClr val="0066FF"/>
                </a:solidFill>
                <a:latin typeface="Arial" pitchFamily="34" charset="0"/>
              </a:rPr>
              <a:t>in</a:t>
            </a:r>
            <a:r>
              <a:rPr lang="fr-CA" sz="2100" b="1" dirty="0" smtClean="0">
                <a:solidFill>
                  <a:srgbClr val="0066FF"/>
                </a:solidFill>
                <a:latin typeface="Arial" pitchFamily="34" charset="0"/>
              </a:rPr>
              <a:t>, </a:t>
            </a:r>
            <a:r>
              <a:rPr lang="fr-CA" sz="2100" b="1" dirty="0" err="1" smtClean="0">
                <a:solidFill>
                  <a:srgbClr val="0066FF"/>
                </a:solidFill>
                <a:latin typeface="Arial" pitchFamily="34" charset="0"/>
              </a:rPr>
              <a:t>V</a:t>
            </a:r>
            <a:r>
              <a:rPr lang="fr-CA" sz="2100" b="1" baseline="-10000" dirty="0" err="1" smtClean="0">
                <a:solidFill>
                  <a:srgbClr val="0066FF"/>
                </a:solidFill>
                <a:latin typeface="Arial" pitchFamily="34" charset="0"/>
              </a:rPr>
              <a:t>r</a:t>
            </a:r>
            <a:r>
              <a:rPr lang="fr-CA" sz="2100" b="1" dirty="0" smtClean="0">
                <a:solidFill>
                  <a:srgbClr val="0066FF"/>
                </a:solidFill>
                <a:latin typeface="Arial" pitchFamily="34" charset="0"/>
              </a:rPr>
              <a:t>?</a:t>
            </a:r>
          </a:p>
          <a:p>
            <a:pPr marL="698500" lvl="1" indent="-228600" eaLnBrk="1" hangingPunct="1">
              <a:spcBef>
                <a:spcPct val="40000"/>
              </a:spcBef>
              <a:spcAft>
                <a:spcPct val="10000"/>
              </a:spcAft>
              <a:buClrTx/>
              <a:buSzTx/>
              <a:defRPr/>
            </a:pPr>
            <a:r>
              <a:rPr lang="fr-CA" sz="2000" dirty="0" smtClean="0">
                <a:latin typeface="Calibri" pitchFamily="34" charset="0"/>
                <a:cs typeface="Calibri" pitchFamily="34" charset="0"/>
              </a:rPr>
              <a:t>Cette inhibition entraînerait</a:t>
            </a:r>
            <a:r>
              <a:rPr lang="fr-CA" sz="2000" dirty="0" smtClean="0">
                <a:solidFill>
                  <a:srgbClr val="0066FF"/>
                </a:solidFill>
                <a:latin typeface="Calibri" pitchFamily="34" charset="0"/>
                <a:cs typeface="Calibri" pitchFamily="34" charset="0"/>
              </a:rPr>
              <a:t> </a:t>
            </a:r>
            <a:r>
              <a:rPr lang="fr-CA" sz="2000" dirty="0" smtClean="0">
                <a:latin typeface="Calibri" pitchFamily="34" charset="0"/>
                <a:cs typeface="Calibri" pitchFamily="34" charset="0"/>
              </a:rPr>
              <a:t>une perte d’ions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a:t>
            </a:r>
            <a:r>
              <a:rPr lang="fr-CA" sz="2000" b="1" dirty="0" smtClean="0">
                <a:latin typeface="Calibri" pitchFamily="34" charset="0"/>
                <a:cs typeface="Calibri" pitchFamily="34" charset="0"/>
              </a:rPr>
              <a:t>[K</a:t>
            </a:r>
            <a:r>
              <a:rPr lang="fr-CA" sz="2000" b="1" baseline="30000" dirty="0" smtClean="0">
                <a:latin typeface="Calibri" pitchFamily="34" charset="0"/>
                <a:cs typeface="Calibri" pitchFamily="34" charset="0"/>
              </a:rPr>
              <a:t>+</a:t>
            </a:r>
            <a:r>
              <a:rPr lang="fr-CA" sz="2000" b="1" dirty="0" smtClean="0">
                <a:latin typeface="Calibri" pitchFamily="34" charset="0"/>
                <a:cs typeface="Calibri" pitchFamily="34" charset="0"/>
              </a:rPr>
              <a:t>]</a:t>
            </a:r>
            <a:r>
              <a:rPr lang="fr-CA" sz="2000" b="1" baseline="-25000" dirty="0" smtClean="0">
                <a:latin typeface="Calibri" pitchFamily="34" charset="0"/>
                <a:cs typeface="Calibri" pitchFamily="34" charset="0"/>
              </a:rPr>
              <a:t>in </a:t>
            </a:r>
            <a:r>
              <a:rPr lang="fr-CA" sz="2000" b="1" dirty="0" smtClean="0">
                <a:latin typeface="Calibri" pitchFamily="34" charset="0"/>
                <a:cs typeface="Calibri" pitchFamily="34" charset="0"/>
              </a:rPr>
              <a:t>diminuerait</a:t>
            </a:r>
            <a:r>
              <a:rPr lang="fr-CA" sz="2000" dirty="0" smtClean="0">
                <a:latin typeface="Calibri" pitchFamily="34" charset="0"/>
                <a:cs typeface="Calibri" pitchFamily="34" charset="0"/>
              </a:rPr>
              <a:t>) et un gain d’ions Na</a:t>
            </a:r>
            <a:r>
              <a:rPr lang="fr-CA" sz="2000" baseline="30000" dirty="0" smtClean="0">
                <a:latin typeface="Calibri" pitchFamily="34" charset="0"/>
                <a:cs typeface="Calibri" pitchFamily="34" charset="0"/>
              </a:rPr>
              <a:t>+ </a:t>
            </a:r>
            <a:r>
              <a:rPr lang="fr-CA" sz="2000" dirty="0" smtClean="0">
                <a:latin typeface="Calibri" pitchFamily="34" charset="0"/>
                <a:cs typeface="Calibri" pitchFamily="34" charset="0"/>
              </a:rPr>
              <a:t>(</a:t>
            </a:r>
            <a:r>
              <a:rPr lang="fr-CA" sz="2000" b="1" dirty="0" smtClean="0">
                <a:latin typeface="Calibri" pitchFamily="34" charset="0"/>
                <a:cs typeface="Calibri" pitchFamily="34" charset="0"/>
              </a:rPr>
              <a:t>[Na</a:t>
            </a:r>
            <a:r>
              <a:rPr lang="fr-CA" sz="2000" b="1" baseline="30000" dirty="0" smtClean="0">
                <a:latin typeface="Calibri" pitchFamily="34" charset="0"/>
                <a:cs typeface="Calibri" pitchFamily="34" charset="0"/>
              </a:rPr>
              <a:t>+</a:t>
            </a:r>
            <a:r>
              <a:rPr lang="fr-CA" sz="2000" b="1" dirty="0" smtClean="0">
                <a:latin typeface="Calibri" pitchFamily="34" charset="0"/>
                <a:cs typeface="Calibri" pitchFamily="34" charset="0"/>
              </a:rPr>
              <a:t>]</a:t>
            </a:r>
            <a:r>
              <a:rPr lang="fr-CA" sz="2000" b="1" baseline="-25000" dirty="0" smtClean="0">
                <a:latin typeface="Calibri" pitchFamily="34" charset="0"/>
                <a:cs typeface="Calibri" pitchFamily="34" charset="0"/>
              </a:rPr>
              <a:t>in  </a:t>
            </a:r>
            <a:r>
              <a:rPr lang="fr-CA" sz="2000" b="1" dirty="0" smtClean="0">
                <a:latin typeface="Calibri" pitchFamily="34" charset="0"/>
                <a:cs typeface="Calibri" pitchFamily="34" charset="0"/>
              </a:rPr>
              <a:t>augmenterait</a:t>
            </a:r>
            <a:r>
              <a:rPr lang="fr-CA" sz="2000" dirty="0" smtClean="0">
                <a:latin typeface="Calibri" pitchFamily="34" charset="0"/>
                <a:cs typeface="Calibri" pitchFamily="34" charset="0"/>
              </a:rPr>
              <a:t>) </a:t>
            </a:r>
          </a:p>
          <a:p>
            <a:pPr marL="698500" lvl="1" indent="-228600" eaLnBrk="1" hangingPunct="1">
              <a:spcBef>
                <a:spcPct val="40000"/>
              </a:spcBef>
              <a:spcAft>
                <a:spcPct val="10000"/>
              </a:spcAft>
              <a:buClrTx/>
              <a:buSzTx/>
              <a:defRPr/>
            </a:pPr>
            <a:r>
              <a:rPr lang="fr-CA" sz="2000" dirty="0" smtClean="0">
                <a:latin typeface="Calibri" pitchFamily="34" charset="0"/>
                <a:cs typeface="Calibri" pitchFamily="34" charset="0"/>
              </a:rPr>
              <a:t>Cette inhibition causerait une </a:t>
            </a:r>
            <a:r>
              <a:rPr lang="fr-CA" sz="2000" u="sng" dirty="0" smtClean="0">
                <a:latin typeface="Calibri" pitchFamily="34" charset="0"/>
                <a:cs typeface="Calibri" pitchFamily="34" charset="0"/>
              </a:rPr>
              <a:t>dépolarisation</a:t>
            </a:r>
            <a:r>
              <a:rPr lang="fr-CA" sz="2000" dirty="0" smtClean="0">
                <a:latin typeface="Calibri" pitchFamily="34" charset="0"/>
                <a:cs typeface="Calibri" pitchFamily="34" charset="0"/>
              </a:rPr>
              <a:t> de la membrane à cause de la dissipation du gradient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a:t>
            </a:r>
            <a:r>
              <a:rPr lang="fr-CA" sz="2000" dirty="0" smtClean="0">
                <a:latin typeface="Calibri" pitchFamily="34" charset="0"/>
                <a:cs typeface="Calibri" pitchFamily="34" charset="0"/>
                <a:sym typeface="Wingdings" pitchFamily="2" charset="2"/>
              </a:rPr>
              <a:t>. Après l’arrêt de la pompe Na-K, la cellule commencerait à perdre ses ions K</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 de sorte que E</a:t>
            </a:r>
            <a:r>
              <a:rPr lang="fr-CA" sz="2000" baseline="-25000" dirty="0" smtClean="0">
                <a:latin typeface="Calibri" pitchFamily="34" charset="0"/>
                <a:cs typeface="Calibri" pitchFamily="34" charset="0"/>
                <a:sym typeface="Wingdings" pitchFamily="2" charset="2"/>
              </a:rPr>
              <a:t>K</a:t>
            </a:r>
            <a:r>
              <a:rPr lang="fr-CA" sz="2000" dirty="0" smtClean="0">
                <a:latin typeface="Calibri" pitchFamily="34" charset="0"/>
                <a:cs typeface="Calibri" pitchFamily="34" charset="0"/>
                <a:sym typeface="Wingdings" pitchFamily="2" charset="2"/>
              </a:rPr>
              <a:t> deviendrait de moins en moins négatif (jusqu’à s’approcher de la valeur de 0 mV lorsque [K</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a:t>
            </a:r>
            <a:r>
              <a:rPr lang="fr-CA" sz="2000" baseline="-25000" dirty="0" smtClean="0">
                <a:latin typeface="Calibri" pitchFamily="34" charset="0"/>
                <a:cs typeface="Calibri" pitchFamily="34" charset="0"/>
                <a:sym typeface="Wingdings" pitchFamily="2" charset="2"/>
              </a:rPr>
              <a:t>in </a:t>
            </a:r>
            <a:r>
              <a:rPr lang="fr-CA" sz="2000" dirty="0" smtClean="0">
                <a:latin typeface="Calibri" pitchFamily="34" charset="0"/>
                <a:cs typeface="Calibri" pitchFamily="34" charset="0"/>
                <a:sym typeface="Wingdings" pitchFamily="2" charset="2"/>
              </a:rPr>
              <a:t>s’approche de [K</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a:t>
            </a:r>
            <a:r>
              <a:rPr lang="fr-CA" sz="2000" baseline="-25000" dirty="0" smtClean="0">
                <a:latin typeface="Calibri" pitchFamily="34" charset="0"/>
                <a:cs typeface="Calibri" pitchFamily="34" charset="0"/>
                <a:sym typeface="Wingdings" pitchFamily="2" charset="2"/>
              </a:rPr>
              <a:t>ext</a:t>
            </a:r>
            <a:r>
              <a:rPr lang="fr-CA" sz="2000" dirty="0" smtClean="0">
                <a:latin typeface="Calibri" pitchFamily="34" charset="0"/>
                <a:cs typeface="Calibri" pitchFamily="34" charset="0"/>
                <a:sym typeface="Wingdings" pitchFamily="2" charset="2"/>
              </a:rPr>
              <a:t> ). Le potentiel de repos devrait donc progressivement dépolariser puisqu’il dépend principalement de E</a:t>
            </a:r>
            <a:r>
              <a:rPr lang="fr-CA" sz="2000" baseline="-25000" dirty="0" smtClean="0">
                <a:latin typeface="Calibri" pitchFamily="34" charset="0"/>
                <a:cs typeface="Calibri" pitchFamily="34" charset="0"/>
                <a:sym typeface="Wingdings" pitchFamily="2" charset="2"/>
              </a:rPr>
              <a:t>K</a:t>
            </a:r>
            <a:r>
              <a:rPr lang="fr-CA" sz="2000" dirty="0" smtClean="0">
                <a:latin typeface="Calibri" pitchFamily="34" charset="0"/>
                <a:cs typeface="Calibri" pitchFamily="34" charset="0"/>
                <a:sym typeface="Wingdings" pitchFamily="2" charset="2"/>
              </a:rPr>
              <a:t>.</a:t>
            </a:r>
            <a:endParaRPr lang="fr-CA" sz="2000" baseline="-25000" dirty="0" smtClean="0">
              <a:latin typeface="Calibri" pitchFamily="34" charset="0"/>
              <a:cs typeface="Calibri" pitchFamily="34" charset="0"/>
              <a:sym typeface="Wingdings" pitchFamily="2" charset="2"/>
            </a:endParaRPr>
          </a:p>
          <a:p>
            <a:pPr marL="355600" indent="-355600" eaLnBrk="1" hangingPunct="1">
              <a:spcBef>
                <a:spcPct val="50000"/>
              </a:spcBef>
              <a:spcAft>
                <a:spcPct val="10000"/>
              </a:spcAft>
              <a:buSzTx/>
              <a:buFont typeface="Wingdings" pitchFamily="2" charset="2"/>
              <a:buNone/>
              <a:defRPr/>
            </a:pPr>
            <a:r>
              <a:rPr lang="fr-CA" sz="2000" dirty="0" smtClean="0">
                <a:latin typeface="Calibri" pitchFamily="34" charset="0"/>
                <a:cs typeface="Calibri" pitchFamily="34" charset="0"/>
                <a:sym typeface="Wingdings" pitchFamily="2" charset="2"/>
              </a:rPr>
              <a:t>	* Ici, on pose souvent la question suivante: si la cellule perd des ions K</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 comment se fait-il qu’elle devient de plus en plus positive? La raison est que le nombre total de charges positives dans le cytosol de la cellule ne change pas après une inhibition de la pompe: les ions K</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 sont remplacés par les ions Na</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  Par contre, si E</a:t>
            </a:r>
            <a:r>
              <a:rPr lang="fr-CA" sz="2000" baseline="-25000" dirty="0" smtClean="0">
                <a:latin typeface="Calibri" pitchFamily="34" charset="0"/>
                <a:cs typeface="Calibri" pitchFamily="34" charset="0"/>
                <a:sym typeface="Wingdings" pitchFamily="2" charset="2"/>
              </a:rPr>
              <a:t>K</a:t>
            </a:r>
            <a:r>
              <a:rPr lang="fr-CA" sz="2000" dirty="0" smtClean="0">
                <a:latin typeface="Calibri" pitchFamily="34" charset="0"/>
                <a:cs typeface="Calibri" pitchFamily="34" charset="0"/>
                <a:sym typeface="Wingdings" pitchFamily="2" charset="2"/>
              </a:rPr>
              <a:t> devient de moins en moins négatif, la </a:t>
            </a:r>
            <a:r>
              <a:rPr lang="fr-CA" sz="2000" u="sng" dirty="0" smtClean="0">
                <a:latin typeface="Calibri" pitchFamily="34" charset="0"/>
                <a:cs typeface="Calibri" pitchFamily="34" charset="0"/>
                <a:sym typeface="Wingdings" pitchFamily="2" charset="2"/>
              </a:rPr>
              <a:t>tendance</a:t>
            </a:r>
            <a:r>
              <a:rPr lang="fr-CA" sz="2000" dirty="0" smtClean="0">
                <a:latin typeface="Calibri" pitchFamily="34" charset="0"/>
                <a:cs typeface="Calibri" pitchFamily="34" charset="0"/>
                <a:sym typeface="Wingdings" pitchFamily="2" charset="2"/>
              </a:rPr>
              <a:t> des ions K</a:t>
            </a:r>
            <a:r>
              <a:rPr lang="fr-CA" sz="2000" baseline="30000" dirty="0" smtClean="0">
                <a:latin typeface="Calibri" pitchFamily="34" charset="0"/>
                <a:cs typeface="Calibri" pitchFamily="34" charset="0"/>
                <a:sym typeface="Wingdings" pitchFamily="2" charset="2"/>
              </a:rPr>
              <a:t>+</a:t>
            </a:r>
            <a:r>
              <a:rPr lang="fr-CA" sz="2000" dirty="0" smtClean="0">
                <a:latin typeface="Calibri" pitchFamily="34" charset="0"/>
                <a:cs typeface="Calibri" pitchFamily="34" charset="0"/>
                <a:sym typeface="Wingdings" pitchFamily="2" charset="2"/>
              </a:rPr>
              <a:t> à quitter la cellule diminue </a:t>
            </a:r>
            <a:r>
              <a:rPr lang="fr-CA" sz="2000" dirty="0" smtClean="0">
                <a:latin typeface="Calibri" pitchFamily="34" charset="0"/>
                <a:cs typeface="Calibri" pitchFamily="34" charset="0"/>
                <a:sym typeface="Symbol"/>
              </a:rPr>
              <a:t></a:t>
            </a:r>
            <a:r>
              <a:rPr lang="fr-CA" sz="2000" dirty="0" smtClean="0">
                <a:latin typeface="Calibri" pitchFamily="34" charset="0"/>
                <a:cs typeface="Calibri" pitchFamily="34" charset="0"/>
                <a:sym typeface="Wingdings" pitchFamily="2" charset="2"/>
              </a:rPr>
              <a:t> dépolarisation.</a:t>
            </a:r>
            <a:endParaRPr lang="fr-CA" sz="2000" dirty="0" smtClean="0">
              <a:latin typeface="Calibri" pitchFamily="34" charset="0"/>
              <a:cs typeface="Calibri" pitchFamily="34" charset="0"/>
            </a:endParaRPr>
          </a:p>
        </p:txBody>
      </p:sp>
      <p:sp>
        <p:nvSpPr>
          <p:cNvPr id="14339" name="Text Box 3"/>
          <p:cNvSpPr txBox="1">
            <a:spLocks noChangeArrowheads="1"/>
          </p:cNvSpPr>
          <p:nvPr/>
        </p:nvSpPr>
        <p:spPr bwMode="auto">
          <a:xfrm>
            <a:off x="498697" y="706305"/>
            <a:ext cx="56519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b="1" dirty="0" smtClean="0">
                <a:solidFill>
                  <a:srgbClr val="0066FF"/>
                </a:solidFill>
                <a:latin typeface="+mj-lt"/>
              </a:rPr>
              <a:t>Inhibition </a:t>
            </a:r>
            <a:r>
              <a:rPr lang="fr-CA" b="1" dirty="0">
                <a:solidFill>
                  <a:srgbClr val="0066FF"/>
                </a:solidFill>
                <a:latin typeface="+mj-lt"/>
              </a:rPr>
              <a:t>de la pompe Na</a:t>
            </a:r>
            <a:r>
              <a:rPr lang="fr-CA" b="1" baseline="30000" dirty="0">
                <a:solidFill>
                  <a:srgbClr val="0066FF"/>
                </a:solidFill>
                <a:latin typeface="+mj-lt"/>
              </a:rPr>
              <a:t>+</a:t>
            </a:r>
            <a:r>
              <a:rPr lang="fr-CA" b="1" dirty="0">
                <a:solidFill>
                  <a:srgbClr val="0066FF"/>
                </a:solidFill>
                <a:latin typeface="+mj-lt"/>
              </a:rPr>
              <a:t>/K</a:t>
            </a:r>
            <a:r>
              <a:rPr lang="fr-CA" b="1" baseline="30000" dirty="0">
                <a:solidFill>
                  <a:srgbClr val="0066FF"/>
                </a:solidFill>
                <a:latin typeface="+mj-lt"/>
              </a:rPr>
              <a:t>+</a:t>
            </a:r>
            <a:r>
              <a:rPr lang="fr-CA" b="1" dirty="0">
                <a:solidFill>
                  <a:srgbClr val="0066FF"/>
                </a:solidFill>
                <a:latin typeface="+mj-lt"/>
              </a:rPr>
              <a:t> </a:t>
            </a:r>
            <a:r>
              <a:rPr lang="fr-CA" b="1" dirty="0" err="1">
                <a:solidFill>
                  <a:srgbClr val="0066FF"/>
                </a:solidFill>
                <a:latin typeface="+mj-lt"/>
              </a:rPr>
              <a:t>ATPase</a:t>
            </a:r>
            <a:endParaRPr lang="en-US" b="1" dirty="0">
              <a:solidFill>
                <a:srgbClr val="0066FF"/>
              </a:solidFill>
              <a:latin typeface="+mj-lt"/>
            </a:endParaRPr>
          </a:p>
        </p:txBody>
      </p:sp>
      <p:sp>
        <p:nvSpPr>
          <p:cNvPr id="4" name="Text Box 3"/>
          <p:cNvSpPr txBox="1">
            <a:spLocks noChangeArrowheads="1"/>
          </p:cNvSpPr>
          <p:nvPr/>
        </p:nvSpPr>
        <p:spPr bwMode="auto">
          <a:xfrm>
            <a:off x="498697" y="50800"/>
            <a:ext cx="38010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de repos</a:t>
            </a:r>
            <a:endParaRPr lang="en-US" sz="2800" b="1" dirty="0" smtClean="0">
              <a:solidFill>
                <a:srgbClr val="FF0000"/>
              </a:solidFill>
              <a:latin typeface="+mj-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p:cNvGrpSpPr/>
          <p:nvPr/>
        </p:nvGrpSpPr>
        <p:grpSpPr>
          <a:xfrm>
            <a:off x="482484" y="639002"/>
            <a:ext cx="8337954" cy="4600280"/>
            <a:chOff x="474170" y="461914"/>
            <a:chExt cx="6943477" cy="4600280"/>
          </a:xfrm>
        </p:grpSpPr>
        <p:pic>
          <p:nvPicPr>
            <p:cNvPr id="4" name="Picture 2" descr="http://cw2.erpi.com/cw/marieb/userfiles/17_Fig_11_14_p_459.jpg"/>
            <p:cNvPicPr>
              <a:picLocks noChangeAspect="1" noChangeArrowheads="1"/>
            </p:cNvPicPr>
            <p:nvPr/>
          </p:nvPicPr>
          <p:blipFill>
            <a:blip r:embed="rId3" cstate="print"/>
            <a:srcRect l="4191" t="14362" r="3810" b="20031"/>
            <a:stretch>
              <a:fillRect/>
            </a:stretch>
          </p:blipFill>
          <p:spPr bwMode="auto">
            <a:xfrm>
              <a:off x="474170" y="461914"/>
              <a:ext cx="6397384" cy="4600280"/>
            </a:xfrm>
            <a:prstGeom prst="rect">
              <a:avLst/>
            </a:prstGeom>
            <a:noFill/>
          </p:spPr>
        </p:pic>
        <p:cxnSp>
          <p:nvCxnSpPr>
            <p:cNvPr id="8" name="Straight Connector 7"/>
            <p:cNvCxnSpPr/>
            <p:nvPr/>
          </p:nvCxnSpPr>
          <p:spPr bwMode="auto">
            <a:xfrm>
              <a:off x="1178351" y="3436431"/>
              <a:ext cx="5458119" cy="0"/>
            </a:xfrm>
            <a:prstGeom prst="line">
              <a:avLst/>
            </a:prstGeom>
            <a:solidFill>
              <a:schemeClr val="accent1"/>
            </a:solidFill>
            <a:ln w="25400" cap="flat" cmpd="sng" algn="ctr">
              <a:solidFill>
                <a:srgbClr val="FF0000"/>
              </a:solidFill>
              <a:prstDash val="sysDash"/>
              <a:round/>
              <a:headEnd type="none" w="med" len="med"/>
              <a:tailEnd type="none" w="med" len="med"/>
            </a:ln>
            <a:effectLst/>
          </p:spPr>
        </p:cxnSp>
        <p:sp>
          <p:nvSpPr>
            <p:cNvPr id="11" name="ZoneTexte 6"/>
            <p:cNvSpPr txBox="1">
              <a:spLocks noChangeArrowheads="1"/>
            </p:cNvSpPr>
            <p:nvPr/>
          </p:nvSpPr>
          <p:spPr bwMode="auto">
            <a:xfrm>
              <a:off x="4590740" y="3038848"/>
              <a:ext cx="23145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rgbClr val="FF0000"/>
                  </a:solidFill>
                  <a:latin typeface="Arial Rounded MT Bold" pitchFamily="34" charset="0"/>
                </a:rPr>
                <a:t>Seuil d’excitation</a:t>
              </a:r>
            </a:p>
          </p:txBody>
        </p:sp>
        <p:sp>
          <p:nvSpPr>
            <p:cNvPr id="12" name="Accolade fermante 3"/>
            <p:cNvSpPr>
              <a:spLocks/>
            </p:cNvSpPr>
            <p:nvPr/>
          </p:nvSpPr>
          <p:spPr bwMode="auto">
            <a:xfrm>
              <a:off x="6789028" y="1087439"/>
              <a:ext cx="265457" cy="2871486"/>
            </a:xfrm>
            <a:prstGeom prst="rightBrace">
              <a:avLst>
                <a:gd name="adj1" fmla="val 60940"/>
                <a:gd name="adj2" fmla="val 50590"/>
              </a:avLst>
            </a:prstGeom>
            <a:noFill/>
            <a:ln w="22225" algn="ctr">
              <a:solidFill>
                <a:srgbClr val="FF0000"/>
              </a:solidFill>
              <a:prstDash val="sysDash"/>
              <a:round/>
              <a:headEnd/>
              <a:tailEnd/>
            </a:ln>
            <a:extLst>
              <a:ext uri="{909E8E84-426E-40DD-AFC4-6F175D3DCCD1}">
                <a14:hiddenFill xmlns:a14="http://schemas.microsoft.com/office/drawing/2010/main">
                  <a:solidFill>
                    <a:srgbClr val="FFFFFF"/>
                  </a:solidFill>
                </a14:hiddenFill>
              </a:ext>
            </a:extLst>
          </p:spPr>
          <p:txBody>
            <a:bodyPr/>
            <a:lstStyle/>
            <a:p>
              <a:endParaRPr lang="fr-CA">
                <a:solidFill>
                  <a:srgbClr val="0066FF"/>
                </a:solidFill>
              </a:endParaRPr>
            </a:p>
          </p:txBody>
        </p:sp>
        <p:sp>
          <p:nvSpPr>
            <p:cNvPr id="13" name="ZoneTexte 4"/>
            <p:cNvSpPr txBox="1">
              <a:spLocks noChangeArrowheads="1"/>
            </p:cNvSpPr>
            <p:nvPr/>
          </p:nvSpPr>
          <p:spPr bwMode="auto">
            <a:xfrm rot="5400000">
              <a:off x="6333055" y="2313029"/>
              <a:ext cx="17075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dirty="0">
                  <a:solidFill>
                    <a:srgbClr val="FF0000"/>
                  </a:solidFill>
                  <a:latin typeface="Arial Rounded MT Bold" pitchFamily="34" charset="0"/>
                </a:rPr>
                <a:t>Amplitude</a:t>
              </a:r>
            </a:p>
          </p:txBody>
        </p:sp>
        <p:sp>
          <p:nvSpPr>
            <p:cNvPr id="14" name="ZoneTexte 8"/>
            <p:cNvSpPr txBox="1">
              <a:spLocks noChangeArrowheads="1"/>
            </p:cNvSpPr>
            <p:nvPr/>
          </p:nvSpPr>
          <p:spPr bwMode="auto">
            <a:xfrm>
              <a:off x="1315711" y="3558815"/>
              <a:ext cx="4265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rgbClr val="FF0000"/>
                  </a:solidFill>
                  <a:latin typeface="Arial Rounded MT Bold" pitchFamily="34" charset="0"/>
                </a:rPr>
                <a:t>V</a:t>
              </a:r>
              <a:r>
                <a:rPr lang="fr-CA" sz="2000" baseline="-25000" dirty="0" smtClean="0">
                  <a:solidFill>
                    <a:srgbClr val="FF0000"/>
                  </a:solidFill>
                  <a:latin typeface="Arial Rounded MT Bold" pitchFamily="34" charset="0"/>
                </a:rPr>
                <a:t>r</a:t>
              </a:r>
              <a:endParaRPr lang="fr-CA" sz="2000" baseline="-25000" dirty="0">
                <a:solidFill>
                  <a:srgbClr val="FF0000"/>
                </a:solidFill>
                <a:latin typeface="Arial Rounded MT Bold" pitchFamily="34" charset="0"/>
              </a:endParaRPr>
            </a:p>
          </p:txBody>
        </p:sp>
        <p:sp>
          <p:nvSpPr>
            <p:cNvPr id="16" name="ZoneTexte 10"/>
            <p:cNvSpPr txBox="1">
              <a:spLocks noChangeArrowheads="1"/>
            </p:cNvSpPr>
            <p:nvPr/>
          </p:nvSpPr>
          <p:spPr bwMode="auto">
            <a:xfrm>
              <a:off x="2947394" y="568475"/>
              <a:ext cx="920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1800" dirty="0">
                  <a:solidFill>
                    <a:srgbClr val="FF0000"/>
                  </a:solidFill>
                  <a:latin typeface="Arial Rounded MT Bold" pitchFamily="34" charset="0"/>
                </a:rPr>
                <a:t>Sommet</a:t>
              </a:r>
              <a:endParaRPr lang="fr-CA" sz="1800" baseline="-25000" dirty="0">
                <a:solidFill>
                  <a:srgbClr val="FF0000"/>
                </a:solidFill>
                <a:latin typeface="Arial Rounded MT Bold" pitchFamily="34" charset="0"/>
              </a:endParaRPr>
            </a:p>
          </p:txBody>
        </p:sp>
        <p:cxnSp>
          <p:nvCxnSpPr>
            <p:cNvPr id="19" name="Straight Connector 18"/>
            <p:cNvCxnSpPr/>
            <p:nvPr/>
          </p:nvCxnSpPr>
          <p:spPr bwMode="auto">
            <a:xfrm flipV="1">
              <a:off x="2696066" y="829559"/>
              <a:ext cx="301658" cy="197963"/>
            </a:xfrm>
            <a:prstGeom prst="line">
              <a:avLst/>
            </a:prstGeom>
            <a:solidFill>
              <a:schemeClr val="accent1"/>
            </a:solidFill>
            <a:ln w="25400" cap="flat" cmpd="sng" algn="ctr">
              <a:solidFill>
                <a:srgbClr val="FF0000"/>
              </a:solidFill>
              <a:prstDash val="solid"/>
              <a:round/>
              <a:headEnd type="none" w="med" len="med"/>
              <a:tailEnd type="none" w="med" len="med"/>
            </a:ln>
            <a:effectLst/>
          </p:spPr>
        </p:cxnSp>
        <p:cxnSp>
          <p:nvCxnSpPr>
            <p:cNvPr id="23" name="Straight Connector 22"/>
            <p:cNvCxnSpPr/>
            <p:nvPr/>
          </p:nvCxnSpPr>
          <p:spPr bwMode="auto">
            <a:xfrm flipV="1">
              <a:off x="1274189" y="3817856"/>
              <a:ext cx="130405" cy="86413"/>
            </a:xfrm>
            <a:prstGeom prst="line">
              <a:avLst/>
            </a:prstGeom>
            <a:solidFill>
              <a:schemeClr val="accent1"/>
            </a:solidFill>
            <a:ln w="25400" cap="flat" cmpd="sng" algn="ctr">
              <a:solidFill>
                <a:srgbClr val="FF0000"/>
              </a:solidFill>
              <a:prstDash val="solid"/>
              <a:round/>
              <a:headEnd type="none" w="med" len="med"/>
              <a:tailEnd type="none" w="med" len="med"/>
            </a:ln>
            <a:effectLst/>
          </p:spPr>
        </p:cxnSp>
      </p:grpSp>
      <p:sp>
        <p:nvSpPr>
          <p:cNvPr id="25" name="ZoneTexte 5"/>
          <p:cNvSpPr txBox="1"/>
          <p:nvPr/>
        </p:nvSpPr>
        <p:spPr>
          <a:xfrm>
            <a:off x="379828" y="5221122"/>
            <a:ext cx="8595359" cy="1554272"/>
          </a:xfrm>
          <a:prstGeom prst="rect">
            <a:avLst/>
          </a:prstGeom>
          <a:noFill/>
        </p:spPr>
        <p:txBody>
          <a:bodyPr wrap="square">
            <a:spAutoFit/>
          </a:bodyPr>
          <a:lstStyle/>
          <a:p>
            <a:pPr algn="l">
              <a:spcBef>
                <a:spcPts val="1200"/>
              </a:spcBef>
              <a:defRPr/>
            </a:pPr>
            <a:r>
              <a:rPr lang="fr-CA" sz="1800" b="1" dirty="0">
                <a:solidFill>
                  <a:srgbClr val="FF0000"/>
                </a:solidFill>
                <a:latin typeface="Arial" pitchFamily="34" charset="0"/>
                <a:cs typeface="Arial" pitchFamily="34" charset="0"/>
              </a:rPr>
              <a:t>Amplitude du P.A. </a:t>
            </a:r>
            <a:r>
              <a:rPr lang="fr-CA" sz="1800" dirty="0">
                <a:solidFill>
                  <a:srgbClr val="FF0000"/>
                </a:solidFill>
                <a:latin typeface="Arial" pitchFamily="34" charset="0"/>
                <a:cs typeface="Arial" pitchFamily="34" charset="0"/>
              </a:rPr>
              <a:t>= Sommet – </a:t>
            </a:r>
            <a:r>
              <a:rPr lang="fr-CA" sz="1800" dirty="0" smtClean="0">
                <a:solidFill>
                  <a:srgbClr val="FF0000"/>
                </a:solidFill>
                <a:latin typeface="Arial" pitchFamily="34" charset="0"/>
                <a:cs typeface="Arial" pitchFamily="34" charset="0"/>
              </a:rPr>
              <a:t>V</a:t>
            </a:r>
            <a:r>
              <a:rPr lang="fr-CA" sz="1800" baseline="-25000" dirty="0" smtClean="0">
                <a:solidFill>
                  <a:srgbClr val="FF0000"/>
                </a:solidFill>
                <a:latin typeface="Arial" pitchFamily="34" charset="0"/>
                <a:cs typeface="Arial" pitchFamily="34" charset="0"/>
              </a:rPr>
              <a:t>r</a:t>
            </a:r>
            <a:r>
              <a:rPr lang="fr-CA" sz="1800" dirty="0" smtClean="0">
                <a:solidFill>
                  <a:srgbClr val="FF0000"/>
                </a:solidFill>
                <a:latin typeface="Arial" pitchFamily="34" charset="0"/>
                <a:cs typeface="Arial" pitchFamily="34" charset="0"/>
              </a:rPr>
              <a:t>  </a:t>
            </a:r>
            <a:r>
              <a:rPr lang="fr-CA" sz="1800" dirty="0">
                <a:solidFill>
                  <a:srgbClr val="FF0000"/>
                </a:solidFill>
                <a:latin typeface="Arial" pitchFamily="34" charset="0"/>
                <a:cs typeface="Arial" pitchFamily="34" charset="0"/>
              </a:rPr>
              <a:t>≈  +30 – (-70) = 100 mV</a:t>
            </a:r>
          </a:p>
          <a:p>
            <a:pPr marL="179388" indent="-179388" algn="l">
              <a:spcBef>
                <a:spcPts val="0"/>
              </a:spcBef>
              <a:buFont typeface="Arial" pitchFamily="34" charset="0"/>
              <a:buChar char="•"/>
              <a:defRPr/>
            </a:pPr>
            <a:r>
              <a:rPr lang="fr-CA" sz="1800" dirty="0">
                <a:solidFill>
                  <a:srgbClr val="000000"/>
                </a:solidFill>
                <a:latin typeface="Arial" pitchFamily="34" charset="0"/>
                <a:cs typeface="Arial" pitchFamily="34" charset="0"/>
              </a:rPr>
              <a:t>Le voltage au sommet (+30 mV) dépend principalement du gradient [Na</a:t>
            </a:r>
            <a:r>
              <a:rPr lang="fr-CA" sz="1800" baseline="30000" dirty="0">
                <a:solidFill>
                  <a:srgbClr val="000000"/>
                </a:solidFill>
                <a:latin typeface="Arial" pitchFamily="34" charset="0"/>
                <a:cs typeface="Arial" pitchFamily="34" charset="0"/>
              </a:rPr>
              <a:t>+</a:t>
            </a:r>
            <a:r>
              <a:rPr lang="fr-CA" sz="1800" dirty="0">
                <a:solidFill>
                  <a:srgbClr val="000000"/>
                </a:solidFill>
                <a:latin typeface="Arial" pitchFamily="34" charset="0"/>
                <a:cs typeface="Arial" pitchFamily="34" charset="0"/>
              </a:rPr>
              <a:t>].</a:t>
            </a:r>
          </a:p>
          <a:p>
            <a:pPr marL="179388" indent="-179388" algn="l">
              <a:spcBef>
                <a:spcPts val="0"/>
              </a:spcBef>
              <a:buFont typeface="Arial" pitchFamily="34" charset="0"/>
              <a:buChar char="•"/>
              <a:defRPr/>
            </a:pPr>
            <a:r>
              <a:rPr lang="fr-CA" sz="1800" dirty="0" err="1">
                <a:solidFill>
                  <a:srgbClr val="000000"/>
                </a:solidFill>
                <a:latin typeface="Arial" pitchFamily="34" charset="0"/>
                <a:cs typeface="Arial" pitchFamily="34" charset="0"/>
              </a:rPr>
              <a:t>V</a:t>
            </a:r>
            <a:r>
              <a:rPr lang="fr-CA" sz="1800" baseline="-25000" dirty="0" err="1" smtClean="0">
                <a:solidFill>
                  <a:srgbClr val="000000"/>
                </a:solidFill>
                <a:latin typeface="Arial" pitchFamily="34" charset="0"/>
                <a:cs typeface="Arial" pitchFamily="34" charset="0"/>
              </a:rPr>
              <a:t>r</a:t>
            </a:r>
            <a:r>
              <a:rPr lang="fr-CA" sz="1800" dirty="0" smtClean="0">
                <a:solidFill>
                  <a:srgbClr val="000000"/>
                </a:solidFill>
                <a:latin typeface="Arial" pitchFamily="34" charset="0"/>
                <a:cs typeface="Arial" pitchFamily="34" charset="0"/>
              </a:rPr>
              <a:t> </a:t>
            </a:r>
            <a:r>
              <a:rPr lang="fr-CA" sz="1800" dirty="0">
                <a:solidFill>
                  <a:srgbClr val="000000"/>
                </a:solidFill>
                <a:latin typeface="Arial" pitchFamily="34" charset="0"/>
                <a:cs typeface="Arial" pitchFamily="34" charset="0"/>
              </a:rPr>
              <a:t>(-70 mV) dépend principalement du gradient [K</a:t>
            </a:r>
            <a:r>
              <a:rPr lang="fr-CA" sz="1800" baseline="30000" dirty="0">
                <a:solidFill>
                  <a:srgbClr val="000000"/>
                </a:solidFill>
                <a:latin typeface="Arial" pitchFamily="34" charset="0"/>
                <a:cs typeface="Arial" pitchFamily="34" charset="0"/>
              </a:rPr>
              <a:t>+</a:t>
            </a:r>
            <a:r>
              <a:rPr lang="fr-CA" sz="1800" dirty="0">
                <a:solidFill>
                  <a:srgbClr val="000000"/>
                </a:solidFill>
                <a:latin typeface="Arial" pitchFamily="34" charset="0"/>
                <a:cs typeface="Arial" pitchFamily="34" charset="0"/>
              </a:rPr>
              <a:t>].</a:t>
            </a:r>
          </a:p>
          <a:p>
            <a:pPr algn="l">
              <a:spcBef>
                <a:spcPts val="600"/>
              </a:spcBef>
              <a:tabLst>
                <a:tab pos="2419350" algn="l"/>
              </a:tabLst>
              <a:defRPr/>
            </a:pPr>
            <a:r>
              <a:rPr lang="fr-CA" sz="1800" b="1" dirty="0">
                <a:solidFill>
                  <a:srgbClr val="FF0000"/>
                </a:solidFill>
                <a:latin typeface="Arial" pitchFamily="34" charset="0"/>
                <a:cs typeface="Arial" pitchFamily="34" charset="0"/>
              </a:rPr>
              <a:t>Excitabilité </a:t>
            </a:r>
            <a:r>
              <a:rPr lang="fr-CA" sz="1800" b="1" dirty="0" smtClean="0">
                <a:solidFill>
                  <a:srgbClr val="FF0000"/>
                </a:solidFill>
                <a:latin typeface="Arial" pitchFamily="34" charset="0"/>
                <a:cs typeface="Arial" pitchFamily="34" charset="0"/>
              </a:rPr>
              <a:t>des neurones: </a:t>
            </a:r>
            <a:r>
              <a:rPr lang="fr-CA" sz="1800" dirty="0">
                <a:solidFill>
                  <a:srgbClr val="FF0000"/>
                </a:solidFill>
                <a:latin typeface="Arial" pitchFamily="34" charset="0"/>
                <a:cs typeface="Arial" pitchFamily="34" charset="0"/>
              </a:rPr>
              <a:t>dépend de la différence entre le seuil d’excitation et </a:t>
            </a:r>
            <a:r>
              <a:rPr lang="fr-CA" sz="1800" dirty="0" smtClean="0">
                <a:solidFill>
                  <a:srgbClr val="FF0000"/>
                </a:solidFill>
                <a:latin typeface="Arial" pitchFamily="34" charset="0"/>
                <a:cs typeface="Arial" pitchFamily="34" charset="0"/>
              </a:rPr>
              <a:t>V</a:t>
            </a:r>
            <a:r>
              <a:rPr lang="fr-CA" sz="1800" baseline="-25000" dirty="0" smtClean="0">
                <a:solidFill>
                  <a:srgbClr val="FF0000"/>
                </a:solidFill>
                <a:latin typeface="Arial" pitchFamily="34" charset="0"/>
                <a:cs typeface="Arial" pitchFamily="34" charset="0"/>
              </a:rPr>
              <a:t>r</a:t>
            </a:r>
            <a:endParaRPr lang="fr-CA" sz="1800" baseline="-25000" dirty="0">
              <a:solidFill>
                <a:srgbClr val="FF0000"/>
              </a:solidFill>
              <a:latin typeface="Arial" pitchFamily="34" charset="0"/>
              <a:cs typeface="Arial" pitchFamily="34" charset="0"/>
            </a:endParaRPr>
          </a:p>
          <a:p>
            <a:pPr algn="l">
              <a:spcBef>
                <a:spcPts val="0"/>
              </a:spcBef>
              <a:tabLst>
                <a:tab pos="1076325" algn="l"/>
              </a:tabLst>
              <a:defRPr/>
            </a:pPr>
            <a:r>
              <a:rPr lang="fr-CA" sz="1800" dirty="0" smtClean="0">
                <a:solidFill>
                  <a:srgbClr val="000000"/>
                </a:solidFill>
                <a:latin typeface="Arial" pitchFamily="34" charset="0"/>
                <a:cs typeface="Arial" pitchFamily="34" charset="0"/>
                <a:sym typeface="Symbol"/>
              </a:rPr>
              <a:t></a:t>
            </a:r>
            <a:r>
              <a:rPr lang="fr-CA" sz="1800" dirty="0" smtClean="0">
                <a:solidFill>
                  <a:srgbClr val="000000"/>
                </a:solidFill>
                <a:latin typeface="Arial" pitchFamily="34" charset="0"/>
                <a:cs typeface="Arial" pitchFamily="34" charset="0"/>
              </a:rPr>
              <a:t> </a:t>
            </a:r>
            <a:r>
              <a:rPr lang="fr-CA" sz="1800" dirty="0">
                <a:solidFill>
                  <a:srgbClr val="000000"/>
                </a:solidFill>
                <a:latin typeface="Arial" pitchFamily="34" charset="0"/>
                <a:cs typeface="Arial" pitchFamily="34" charset="0"/>
              </a:rPr>
              <a:t>Une augmentation de </a:t>
            </a:r>
            <a:r>
              <a:rPr lang="fr-CA" sz="1800" dirty="0" smtClean="0">
                <a:solidFill>
                  <a:srgbClr val="000000"/>
                </a:solidFill>
                <a:latin typeface="Arial" pitchFamily="34" charset="0"/>
                <a:cs typeface="Arial" pitchFamily="34" charset="0"/>
              </a:rPr>
              <a:t>cette </a:t>
            </a:r>
            <a:r>
              <a:rPr lang="fr-CA" sz="1800" dirty="0">
                <a:solidFill>
                  <a:srgbClr val="000000"/>
                </a:solidFill>
                <a:latin typeface="Arial" pitchFamily="34" charset="0"/>
                <a:cs typeface="Arial" pitchFamily="34" charset="0"/>
              </a:rPr>
              <a:t>différence cause une diminution de </a:t>
            </a:r>
            <a:r>
              <a:rPr lang="fr-CA" sz="1800" dirty="0" smtClean="0">
                <a:solidFill>
                  <a:srgbClr val="000000"/>
                </a:solidFill>
                <a:latin typeface="Arial" pitchFamily="34" charset="0"/>
                <a:cs typeface="Arial" pitchFamily="34" charset="0"/>
              </a:rPr>
              <a:t>l’excitabilité.</a:t>
            </a:r>
            <a:endParaRPr lang="fr-CA" sz="1800" dirty="0">
              <a:solidFill>
                <a:srgbClr val="000000"/>
              </a:solidFill>
              <a:latin typeface="Arial" pitchFamily="34" charset="0"/>
              <a:cs typeface="Arial" pitchFamily="34" charset="0"/>
            </a:endParaRPr>
          </a:p>
        </p:txBody>
      </p:sp>
      <p:sp>
        <p:nvSpPr>
          <p:cNvPr id="15" name="Text Box 3"/>
          <p:cNvSpPr txBox="1">
            <a:spLocks noChangeArrowheads="1"/>
          </p:cNvSpPr>
          <p:nvPr/>
        </p:nvSpPr>
        <p:spPr bwMode="auto">
          <a:xfrm>
            <a:off x="482484" y="67544"/>
            <a:ext cx="467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d’action (P.A.)</a:t>
            </a:r>
            <a:endParaRPr lang="en-US" sz="2800" b="1" dirty="0" smtClean="0">
              <a:solidFill>
                <a:srgbClr val="FF0000"/>
              </a:solidFill>
              <a:latin typeface="+mj-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417513" y="431800"/>
            <a:ext cx="8270875" cy="2438010"/>
          </a:xfrm>
          <a:ln>
            <a:solidFill>
              <a:srgbClr val="FF0000"/>
            </a:solidFill>
            <a:miter lim="800000"/>
            <a:headEnd/>
            <a:tailEnd/>
          </a:ln>
        </p:spPr>
        <p:txBody>
          <a:bodyPr/>
          <a:lstStyle/>
          <a:p>
            <a:pPr marL="0" indent="0" eaLnBrk="1" hangingPunct="1">
              <a:lnSpc>
                <a:spcPct val="90000"/>
              </a:lnSpc>
              <a:spcAft>
                <a:spcPct val="30000"/>
              </a:spcAft>
              <a:buFont typeface="Wingdings" pitchFamily="2" charset="2"/>
              <a:buNone/>
            </a:pPr>
            <a:r>
              <a:rPr lang="fr-CA" sz="2700" dirty="0" smtClean="0">
                <a:solidFill>
                  <a:srgbClr val="FF0000"/>
                </a:solidFill>
                <a:latin typeface="Calibri" pitchFamily="34" charset="0"/>
                <a:cs typeface="Calibri" pitchFamily="34" charset="0"/>
              </a:rPr>
              <a:t>Potentiel d’action (P.A.), questions récapitulatives:</a:t>
            </a:r>
            <a:endParaRPr lang="fr-CA" sz="2700" dirty="0" smtClean="0">
              <a:latin typeface="Calibri" pitchFamily="34" charset="0"/>
              <a:cs typeface="Calibri" pitchFamily="34" charset="0"/>
            </a:endParaRPr>
          </a:p>
          <a:p>
            <a:pPr marL="361950" lvl="1" indent="-361950" eaLnBrk="1" hangingPunct="1">
              <a:lnSpc>
                <a:spcPct val="90000"/>
              </a:lnSpc>
              <a:spcAft>
                <a:spcPct val="15000"/>
              </a:spcAft>
              <a:buClr>
                <a:srgbClr val="FF0000"/>
              </a:buClr>
              <a:buSzTx/>
              <a:buFont typeface="Wingdings" pitchFamily="2" charset="2"/>
              <a:buNone/>
            </a:pPr>
            <a:r>
              <a:rPr lang="fr-CA" sz="2000" dirty="0" smtClean="0">
                <a:latin typeface="Calibri" pitchFamily="34" charset="0"/>
                <a:cs typeface="Calibri" pitchFamily="34" charset="0"/>
              </a:rPr>
              <a:t>1) 	Prédisez les effets des changements suivants sur:</a:t>
            </a:r>
          </a:p>
          <a:p>
            <a:pPr marL="715963" lvl="1" indent="-354013" eaLnBrk="1" hangingPunct="1">
              <a:lnSpc>
                <a:spcPct val="90000"/>
              </a:lnSpc>
              <a:spcAft>
                <a:spcPct val="15000"/>
              </a:spcAft>
              <a:buClrTx/>
              <a:buSzTx/>
              <a:buFont typeface="Wingdings" pitchFamily="2" charset="2"/>
              <a:buAutoNum type="romanLcParenR"/>
              <a:tabLst>
                <a:tab pos="715963" algn="l"/>
              </a:tabLst>
            </a:pPr>
            <a:r>
              <a:rPr lang="fr-CA" sz="2000" u="sng" dirty="0" smtClean="0">
                <a:latin typeface="Calibri" pitchFamily="34" charset="0"/>
                <a:cs typeface="Calibri" pitchFamily="34" charset="0"/>
              </a:rPr>
              <a:t>l’amplitude du P.A.</a:t>
            </a:r>
            <a:endParaRPr lang="fr-CA" sz="2000" dirty="0" smtClean="0">
              <a:latin typeface="Calibri" pitchFamily="34" charset="0"/>
              <a:cs typeface="Calibri" pitchFamily="34" charset="0"/>
            </a:endParaRPr>
          </a:p>
          <a:p>
            <a:pPr marL="715963" lvl="1" indent="-354013" eaLnBrk="1" hangingPunct="1">
              <a:lnSpc>
                <a:spcPct val="90000"/>
              </a:lnSpc>
              <a:spcAft>
                <a:spcPct val="15000"/>
              </a:spcAft>
              <a:buClrTx/>
              <a:buSzTx/>
              <a:buFont typeface="Wingdings" pitchFamily="2" charset="2"/>
              <a:buAutoNum type="romanLcParenR"/>
              <a:tabLst>
                <a:tab pos="715963" algn="l"/>
              </a:tabLst>
            </a:pPr>
            <a:r>
              <a:rPr lang="fr-CA" sz="2000" u="sng" dirty="0" smtClean="0">
                <a:latin typeface="Calibri" pitchFamily="34" charset="0"/>
                <a:cs typeface="Calibri" pitchFamily="34" charset="0"/>
              </a:rPr>
              <a:t>ses périodes réfractaires </a:t>
            </a:r>
            <a:r>
              <a:rPr lang="fr-CA" sz="2000" dirty="0" smtClean="0">
                <a:latin typeface="Calibri" pitchFamily="34" charset="0"/>
                <a:cs typeface="Calibri" pitchFamily="34" charset="0"/>
              </a:rPr>
              <a:t> </a:t>
            </a:r>
          </a:p>
          <a:p>
            <a:pPr marL="361950" lvl="1" indent="0" eaLnBrk="1" hangingPunct="1">
              <a:lnSpc>
                <a:spcPct val="90000"/>
              </a:lnSpc>
              <a:spcBef>
                <a:spcPct val="50000"/>
              </a:spcBef>
              <a:spcAft>
                <a:spcPct val="15000"/>
              </a:spcAft>
              <a:buClr>
                <a:srgbClr val="FF0000"/>
              </a:buClr>
              <a:buSzTx/>
              <a:buNone/>
            </a:pPr>
            <a:r>
              <a:rPr lang="fr-CA" sz="2000" dirty="0" smtClean="0">
                <a:latin typeface="Calibri" pitchFamily="34" charset="0"/>
                <a:cs typeface="Calibri" pitchFamily="34" charset="0"/>
              </a:rPr>
              <a:t>A) Une inhibition des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a:t>
            </a:r>
          </a:p>
          <a:p>
            <a:pPr marL="361950" lvl="1" indent="0" eaLnBrk="1" hangingPunct="1">
              <a:lnSpc>
                <a:spcPct val="90000"/>
              </a:lnSpc>
              <a:spcAft>
                <a:spcPct val="15000"/>
              </a:spcAft>
              <a:buClr>
                <a:srgbClr val="FF0000"/>
              </a:buClr>
              <a:buSzTx/>
              <a:buNone/>
            </a:pPr>
            <a:r>
              <a:rPr lang="fr-CA" sz="2000" dirty="0" smtClean="0">
                <a:latin typeface="Calibri" pitchFamily="34" charset="0"/>
                <a:cs typeface="Calibri" pitchFamily="34" charset="0"/>
              </a:rPr>
              <a:t>B) Une inhibition des canaux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a:t>
            </a:r>
            <a:endParaRPr lang="fr-CA" sz="2000" dirty="0" smtClean="0">
              <a:solidFill>
                <a:srgbClr val="FF0000"/>
              </a:solidFill>
              <a:latin typeface="Calibri" pitchFamily="34" charset="0"/>
              <a:cs typeface="Calibri" pitchFamily="34" charset="0"/>
            </a:endParaRPr>
          </a:p>
        </p:txBody>
      </p:sp>
    </p:spTree>
    <p:extLst>
      <p:ext uri="{BB962C8B-B14F-4D97-AF65-F5344CB8AC3E}">
        <p14:creationId xmlns:p14="http://schemas.microsoft.com/office/powerpoint/2010/main" val="906621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1"/>
          </p:nvPr>
        </p:nvSpPr>
        <p:spPr>
          <a:xfrm>
            <a:off x="309610" y="590765"/>
            <a:ext cx="8668911" cy="4740890"/>
          </a:xfrm>
        </p:spPr>
        <p:txBody>
          <a:bodyPr/>
          <a:lstStyle/>
          <a:p>
            <a:pPr marL="628650" lvl="1" indent="-514350" eaLnBrk="1" hangingPunct="1">
              <a:spcBef>
                <a:spcPct val="30000"/>
              </a:spcBef>
              <a:spcAft>
                <a:spcPct val="10000"/>
              </a:spcAft>
              <a:buSzTx/>
              <a:buNone/>
              <a:tabLst>
                <a:tab pos="736600" algn="l"/>
              </a:tabLst>
              <a:defRPr/>
            </a:pPr>
            <a:r>
              <a:rPr lang="fr-CA" sz="3000" b="1" dirty="0" smtClean="0">
                <a:solidFill>
                  <a:srgbClr val="0066FF"/>
                </a:solidFill>
                <a:latin typeface="Calibri" pitchFamily="34" charset="0"/>
                <a:cs typeface="Calibri" pitchFamily="34" charset="0"/>
              </a:rPr>
              <a:t>1A)	</a:t>
            </a:r>
            <a:r>
              <a:rPr lang="fr-CA" sz="3000" b="1" u="sng" dirty="0" smtClean="0">
                <a:solidFill>
                  <a:srgbClr val="0066FF"/>
                </a:solidFill>
                <a:latin typeface="Calibri" pitchFamily="34" charset="0"/>
                <a:cs typeface="Calibri" pitchFamily="34" charset="0"/>
              </a:rPr>
              <a:t>Inhibition des canaux Na</a:t>
            </a:r>
            <a:r>
              <a:rPr lang="fr-CA" sz="3000" b="1" u="sng" baseline="30000" dirty="0" smtClean="0">
                <a:solidFill>
                  <a:srgbClr val="0066FF"/>
                </a:solidFill>
                <a:latin typeface="Calibri" pitchFamily="34" charset="0"/>
                <a:cs typeface="Calibri" pitchFamily="34" charset="0"/>
              </a:rPr>
              <a:t>+</a:t>
            </a:r>
            <a:r>
              <a:rPr lang="fr-CA" sz="3000" b="1" u="sng" dirty="0" smtClean="0">
                <a:solidFill>
                  <a:srgbClr val="0066FF"/>
                </a:solidFill>
                <a:latin typeface="Calibri" pitchFamily="34" charset="0"/>
                <a:cs typeface="Calibri" pitchFamily="34" charset="0"/>
              </a:rPr>
              <a:t> voltage-dépendants</a:t>
            </a:r>
            <a:r>
              <a:rPr lang="fr-CA" sz="3000" b="1" dirty="0" smtClean="0">
                <a:solidFill>
                  <a:srgbClr val="0066FF"/>
                </a:solidFill>
                <a:latin typeface="Calibri" pitchFamily="34" charset="0"/>
                <a:cs typeface="Calibri" pitchFamily="34" charset="0"/>
              </a:rPr>
              <a:t>:</a:t>
            </a:r>
          </a:p>
          <a:p>
            <a:pPr marL="715963" lvl="2" indent="-160338" eaLnBrk="1" hangingPunct="1">
              <a:spcBef>
                <a:spcPct val="20000"/>
              </a:spcBef>
              <a:spcAft>
                <a:spcPts val="0"/>
              </a:spcAft>
              <a:buClrTx/>
              <a:buSzPct val="85000"/>
              <a:defRPr/>
            </a:pPr>
            <a:r>
              <a:rPr lang="fr-CA" sz="2000" b="1" dirty="0" smtClean="0">
                <a:latin typeface="Calibri" pitchFamily="34" charset="0"/>
                <a:cs typeface="Calibri" pitchFamily="34" charset="0"/>
              </a:rPr>
              <a:t>V</a:t>
            </a:r>
            <a:r>
              <a:rPr lang="fr-CA" sz="2000" b="1" baseline="-10000" dirty="0" smtClean="0">
                <a:latin typeface="Calibri" pitchFamily="34" charset="0"/>
                <a:cs typeface="Calibri" pitchFamily="34" charset="0"/>
              </a:rPr>
              <a:t>r</a:t>
            </a:r>
            <a:r>
              <a:rPr lang="fr-CA" sz="2000" b="1" dirty="0" smtClean="0">
                <a:latin typeface="Calibri" pitchFamily="34" charset="0"/>
                <a:cs typeface="Calibri" pitchFamily="34" charset="0"/>
              </a:rPr>
              <a:t> </a:t>
            </a:r>
            <a:r>
              <a:rPr lang="fr-CA" sz="2000" dirty="0" smtClean="0">
                <a:latin typeface="Calibri" pitchFamily="34" charset="0"/>
                <a:cs typeface="Calibri" pitchFamily="34" charset="0"/>
              </a:rPr>
              <a:t>(potentiel de repos) </a:t>
            </a:r>
            <a:r>
              <a:rPr lang="fr-CA" sz="2000" u="sng" dirty="0" smtClean="0">
                <a:latin typeface="Calibri" pitchFamily="34" charset="0"/>
                <a:cs typeface="Calibri" pitchFamily="34" charset="0"/>
              </a:rPr>
              <a:t>ne changerait pas</a:t>
            </a:r>
            <a:r>
              <a:rPr lang="fr-CA" sz="2000" dirty="0" smtClean="0">
                <a:latin typeface="Calibri" pitchFamily="34" charset="0"/>
                <a:cs typeface="Calibri" pitchFamily="34" charset="0"/>
              </a:rPr>
              <a:t> (les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 sont fermés au potentiel de repos).</a:t>
            </a:r>
          </a:p>
          <a:p>
            <a:pPr marL="714375" lvl="2" indent="-158750" eaLnBrk="1" hangingPunct="1">
              <a:spcBef>
                <a:spcPct val="20000"/>
              </a:spcBef>
              <a:spcAft>
                <a:spcPts val="0"/>
              </a:spcAft>
              <a:buClrTx/>
              <a:buSzPct val="85000"/>
              <a:defRPr/>
            </a:pPr>
            <a:r>
              <a:rPr lang="fr-CA" sz="2000" dirty="0" smtClean="0">
                <a:latin typeface="Calibri" pitchFamily="34" charset="0"/>
                <a:cs typeface="Calibri" pitchFamily="34" charset="0"/>
              </a:rPr>
              <a:t>L’</a:t>
            </a:r>
            <a:r>
              <a:rPr lang="fr-CA" sz="2000" b="1" dirty="0" smtClean="0">
                <a:latin typeface="Calibri" pitchFamily="34" charset="0"/>
                <a:cs typeface="Calibri" pitchFamily="34" charset="0"/>
              </a:rPr>
              <a:t>amplitude</a:t>
            </a:r>
            <a:r>
              <a:rPr lang="fr-CA" sz="2000" dirty="0" smtClean="0">
                <a:latin typeface="Calibri" pitchFamily="34" charset="0"/>
                <a:cs typeface="Calibri" pitchFamily="34" charset="0"/>
              </a:rPr>
              <a:t> du potentiel d’action </a:t>
            </a:r>
            <a:r>
              <a:rPr lang="fr-CA" sz="2000" u="sng" dirty="0" smtClean="0">
                <a:latin typeface="Calibri" pitchFamily="34" charset="0"/>
                <a:cs typeface="Calibri" pitchFamily="34" charset="0"/>
              </a:rPr>
              <a:t>diminuerait</a:t>
            </a:r>
            <a:r>
              <a:rPr lang="fr-CA" sz="2000" dirty="0" smtClean="0">
                <a:latin typeface="Calibri" pitchFamily="34" charset="0"/>
                <a:cs typeface="Calibri" pitchFamily="34" charset="0"/>
              </a:rPr>
              <a:t> suite à une entrée réduite des ions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(Le P.A. serait complètement inhibé avec une inhibition de tous les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a:t>
            </a:r>
          </a:p>
          <a:p>
            <a:pPr marL="714375" lvl="2" indent="-158750" eaLnBrk="1" hangingPunct="1">
              <a:spcBef>
                <a:spcPct val="20000"/>
              </a:spcBef>
              <a:spcAft>
                <a:spcPts val="0"/>
              </a:spcAft>
              <a:buClrTx/>
              <a:buSzPct val="85000"/>
              <a:defRPr/>
            </a:pPr>
            <a:r>
              <a:rPr lang="fr-CA" sz="2000" dirty="0" smtClean="0">
                <a:latin typeface="Calibri" pitchFamily="34" charset="0"/>
                <a:cs typeface="Calibri" pitchFamily="34" charset="0"/>
              </a:rPr>
              <a:t>L’</a:t>
            </a:r>
            <a:r>
              <a:rPr lang="fr-CA" sz="2000" b="1" dirty="0" smtClean="0">
                <a:latin typeface="Calibri" pitchFamily="34" charset="0"/>
                <a:cs typeface="Calibri" pitchFamily="34" charset="0"/>
              </a:rPr>
              <a:t>excitabilité</a:t>
            </a:r>
            <a:r>
              <a:rPr lang="fr-CA" sz="2000" dirty="0" smtClean="0">
                <a:latin typeface="Calibri" pitchFamily="34" charset="0"/>
                <a:cs typeface="Calibri" pitchFamily="34" charset="0"/>
              </a:rPr>
              <a:t> </a:t>
            </a:r>
            <a:r>
              <a:rPr lang="fr-CA" sz="2000" u="sng" dirty="0" smtClean="0">
                <a:latin typeface="Calibri" pitchFamily="34" charset="0"/>
                <a:cs typeface="Calibri" pitchFamily="34" charset="0"/>
              </a:rPr>
              <a:t>diminuerait</a:t>
            </a:r>
            <a:r>
              <a:rPr lang="fr-CA" sz="2000" dirty="0" smtClean="0">
                <a:latin typeface="Calibri" pitchFamily="34" charset="0"/>
                <a:cs typeface="Calibri" pitchFamily="34" charset="0"/>
              </a:rPr>
              <a:t>: i.e. il serait plus difficile de déclencher un potentiel d’action parce que moins de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seraient disponibles.</a:t>
            </a:r>
          </a:p>
          <a:p>
            <a:pPr marL="1085850" lvl="3" indent="-158750" eaLnBrk="1" hangingPunct="1">
              <a:spcBef>
                <a:spcPct val="20000"/>
              </a:spcBef>
              <a:spcAft>
                <a:spcPct val="10000"/>
              </a:spcAft>
              <a:buClrTx/>
              <a:buSzPct val="85000"/>
              <a:tabLst>
                <a:tab pos="736600" algn="l"/>
              </a:tabLst>
              <a:defRPr/>
            </a:pPr>
            <a:r>
              <a:rPr lang="fr-CA" sz="2000" dirty="0" smtClean="0">
                <a:latin typeface="Calibri" pitchFamily="34" charset="0"/>
                <a:cs typeface="Calibri" pitchFamily="34" charset="0"/>
              </a:rPr>
              <a:t>Une </a:t>
            </a:r>
            <a:r>
              <a:rPr lang="fr-CA" sz="2000" u="sng" dirty="0" smtClean="0">
                <a:latin typeface="Calibri" pitchFamily="34" charset="0"/>
                <a:cs typeface="Calibri" pitchFamily="34" charset="0"/>
              </a:rPr>
              <a:t>perte complète</a:t>
            </a:r>
            <a:r>
              <a:rPr lang="fr-CA" sz="2000" dirty="0" smtClean="0">
                <a:latin typeface="Calibri" pitchFamily="34" charset="0"/>
                <a:cs typeface="Calibri" pitchFamily="34" charset="0"/>
              </a:rPr>
              <a:t> d’excitabilité se produirait si </a:t>
            </a:r>
            <a:r>
              <a:rPr lang="fr-CA" sz="2000" u="sng" dirty="0" smtClean="0">
                <a:latin typeface="Calibri" pitchFamily="34" charset="0"/>
                <a:cs typeface="Calibri" pitchFamily="34" charset="0"/>
              </a:rPr>
              <a:t>tous</a:t>
            </a:r>
            <a:r>
              <a:rPr lang="fr-CA" sz="2000" dirty="0" smtClean="0">
                <a:latin typeface="Calibri" pitchFamily="34" charset="0"/>
                <a:cs typeface="Calibri" pitchFamily="34" charset="0"/>
              </a:rPr>
              <a:t> les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 étaient inhibés.</a:t>
            </a:r>
            <a:endParaRPr lang="fr-CA" sz="2000" dirty="0">
              <a:latin typeface="Calibri" pitchFamily="34" charset="0"/>
              <a:cs typeface="Calibri" pitchFamily="34" charset="0"/>
            </a:endParaRPr>
          </a:p>
          <a:p>
            <a:pPr marL="469900" lvl="2" indent="0" eaLnBrk="1" hangingPunct="1">
              <a:spcBef>
                <a:spcPts val="1200"/>
              </a:spcBef>
              <a:spcAft>
                <a:spcPct val="10000"/>
              </a:spcAft>
              <a:buClrTx/>
              <a:buSzPct val="85000"/>
              <a:buFont typeface="Wingdings" pitchFamily="2" charset="2"/>
              <a:buNone/>
              <a:tabLst>
                <a:tab pos="736600" algn="l"/>
              </a:tabLst>
              <a:defRPr/>
            </a:pPr>
            <a:r>
              <a:rPr lang="fr-CA" sz="2000" dirty="0" smtClean="0">
                <a:latin typeface="Calibri" pitchFamily="34" charset="0"/>
                <a:cs typeface="Calibri" pitchFamily="34" charset="0"/>
              </a:rPr>
              <a:t>Exemples d’inhibiteurs de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 les </a:t>
            </a:r>
            <a:r>
              <a:rPr lang="fr-CA" sz="2000" b="1" dirty="0" smtClean="0">
                <a:latin typeface="Calibri" pitchFamily="34" charset="0"/>
                <a:cs typeface="Calibri" pitchFamily="34" charset="0"/>
              </a:rPr>
              <a:t>anesthésiques locaux</a:t>
            </a:r>
            <a:r>
              <a:rPr lang="fr-CA" sz="2000" dirty="0" smtClean="0">
                <a:latin typeface="Calibri" pitchFamily="34" charset="0"/>
                <a:cs typeface="Calibri" pitchFamily="34" charset="0"/>
              </a:rPr>
              <a:t>, plusieurs types de neurotoxines</a:t>
            </a:r>
          </a:p>
        </p:txBody>
      </p:sp>
      <p:sp>
        <p:nvSpPr>
          <p:cNvPr id="3" name="Text Box 3"/>
          <p:cNvSpPr txBox="1">
            <a:spLocks noChangeArrowheads="1"/>
          </p:cNvSpPr>
          <p:nvPr/>
        </p:nvSpPr>
        <p:spPr bwMode="auto">
          <a:xfrm>
            <a:off x="440281" y="50682"/>
            <a:ext cx="467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d’action (P.A.)</a:t>
            </a:r>
            <a:endParaRPr lang="en-US" sz="2800" b="1" dirty="0" smtClean="0">
              <a:solidFill>
                <a:srgbClr val="FF0000"/>
              </a:solidFill>
              <a:latin typeface="+mj-lt"/>
            </a:endParaRPr>
          </a:p>
        </p:txBody>
      </p:sp>
    </p:spTree>
    <p:extLst>
      <p:ext uri="{BB962C8B-B14F-4D97-AF65-F5344CB8AC3E}">
        <p14:creationId xmlns:p14="http://schemas.microsoft.com/office/powerpoint/2010/main" val="4988131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p:nvPr/>
        </p:nvGrpSpPr>
        <p:grpSpPr>
          <a:xfrm>
            <a:off x="482484" y="245098"/>
            <a:ext cx="7873725" cy="4600280"/>
            <a:chOff x="474170" y="461914"/>
            <a:chExt cx="6577329" cy="4600280"/>
          </a:xfrm>
          <a:noFill/>
          <a:effectLst>
            <a:outerShdw sx="1000" sy="1000" algn="ctr" rotWithShape="0">
              <a:srgbClr val="000000">
                <a:alpha val="0"/>
              </a:srgbClr>
            </a:outerShdw>
          </a:effectLst>
        </p:grpSpPr>
        <p:pic>
          <p:nvPicPr>
            <p:cNvPr id="4" name="Picture 2" descr="http://cw2.erpi.com/cw/marieb/userfiles/17_Fig_11_14_p_459.jpg"/>
            <p:cNvPicPr>
              <a:picLocks noChangeAspect="1" noChangeArrowheads="1"/>
            </p:cNvPicPr>
            <p:nvPr/>
          </p:nvPicPr>
          <p:blipFill>
            <a:blip r:embed="rId3" cstate="print">
              <a:duotone>
                <a:schemeClr val="bg2">
                  <a:shade val="45000"/>
                  <a:satMod val="135000"/>
                </a:schemeClr>
                <a:prstClr val="white"/>
              </a:duotone>
              <a:lum/>
            </a:blip>
            <a:srcRect l="4191" t="14362" r="3810" b="20031"/>
            <a:stretch>
              <a:fillRect/>
            </a:stretch>
          </p:blipFill>
          <p:spPr bwMode="auto">
            <a:xfrm>
              <a:off x="474170" y="461914"/>
              <a:ext cx="6397384" cy="4600280"/>
            </a:xfrm>
            <a:prstGeom prst="rect">
              <a:avLst/>
            </a:prstGeom>
            <a:grpFill/>
          </p:spPr>
        </p:pic>
        <p:cxnSp>
          <p:nvCxnSpPr>
            <p:cNvPr id="8" name="Straight Connector 7"/>
            <p:cNvCxnSpPr/>
            <p:nvPr/>
          </p:nvCxnSpPr>
          <p:spPr bwMode="auto">
            <a:xfrm>
              <a:off x="1178351" y="3436431"/>
              <a:ext cx="5458119" cy="0"/>
            </a:xfrm>
            <a:prstGeom prst="line">
              <a:avLst/>
            </a:prstGeom>
            <a:grpFill/>
            <a:ln w="25400" cap="flat" cmpd="sng" algn="ctr">
              <a:solidFill>
                <a:schemeClr val="bg1">
                  <a:lumMod val="50000"/>
                </a:schemeClr>
              </a:solidFill>
              <a:prstDash val="sysDash"/>
              <a:round/>
              <a:headEnd type="none" w="med" len="med"/>
              <a:tailEnd type="none" w="med" len="med"/>
            </a:ln>
            <a:effectLst/>
          </p:spPr>
        </p:cxnSp>
        <p:sp>
          <p:nvSpPr>
            <p:cNvPr id="11" name="ZoneTexte 6"/>
            <p:cNvSpPr txBox="1">
              <a:spLocks noChangeArrowheads="1"/>
            </p:cNvSpPr>
            <p:nvPr/>
          </p:nvSpPr>
          <p:spPr bwMode="auto">
            <a:xfrm>
              <a:off x="4579430" y="3038848"/>
              <a:ext cx="2314575" cy="400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Seuil d’excitation</a:t>
              </a:r>
            </a:p>
          </p:txBody>
        </p:sp>
        <p:sp>
          <p:nvSpPr>
            <p:cNvPr id="12" name="Accolade fermante 3"/>
            <p:cNvSpPr>
              <a:spLocks/>
            </p:cNvSpPr>
            <p:nvPr/>
          </p:nvSpPr>
          <p:spPr bwMode="auto">
            <a:xfrm>
              <a:off x="6786540" y="1087438"/>
              <a:ext cx="264959" cy="2871487"/>
            </a:xfrm>
            <a:prstGeom prst="rightBrace">
              <a:avLst>
                <a:gd name="adj1" fmla="val 42499"/>
                <a:gd name="adj2" fmla="val 51075"/>
              </a:avLst>
            </a:prstGeom>
            <a:grpFill/>
            <a:ln w="22225" algn="ctr">
              <a:solidFill>
                <a:schemeClr val="bg1">
                  <a:lumMod val="50000"/>
                </a:schemeClr>
              </a:solidFill>
              <a:prstDash val="sysDash"/>
              <a:round/>
              <a:headEnd/>
              <a:tailEnd/>
            </a:ln>
            <a:extLst/>
          </p:spPr>
          <p:txBody>
            <a:bodyPr/>
            <a:lstStyle/>
            <a:p>
              <a:endParaRPr lang="fr-CA">
                <a:solidFill>
                  <a:srgbClr val="0066FF"/>
                </a:solidFill>
              </a:endParaRPr>
            </a:p>
          </p:txBody>
        </p:sp>
        <p:sp>
          <p:nvSpPr>
            <p:cNvPr id="14" name="ZoneTexte 8"/>
            <p:cNvSpPr txBox="1">
              <a:spLocks noChangeArrowheads="1"/>
            </p:cNvSpPr>
            <p:nvPr/>
          </p:nvSpPr>
          <p:spPr bwMode="auto">
            <a:xfrm>
              <a:off x="1315711" y="3558815"/>
              <a:ext cx="426592" cy="4001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V</a:t>
              </a:r>
              <a:r>
                <a:rPr lang="fr-CA" sz="2000" baseline="-25000" dirty="0" smtClean="0">
                  <a:solidFill>
                    <a:schemeClr val="bg1">
                      <a:lumMod val="65000"/>
                    </a:schemeClr>
                  </a:solidFill>
                  <a:latin typeface="Arial Rounded MT Bold" pitchFamily="34" charset="0"/>
                </a:rPr>
                <a:t>r</a:t>
              </a:r>
              <a:endParaRPr lang="fr-CA" sz="2000" baseline="-25000" dirty="0">
                <a:solidFill>
                  <a:schemeClr val="bg1">
                    <a:lumMod val="65000"/>
                  </a:schemeClr>
                </a:solidFill>
                <a:latin typeface="Arial Rounded MT Bold" pitchFamily="34" charset="0"/>
              </a:endParaRPr>
            </a:p>
          </p:txBody>
        </p:sp>
        <p:sp>
          <p:nvSpPr>
            <p:cNvPr id="16" name="ZoneTexte 10"/>
            <p:cNvSpPr txBox="1">
              <a:spLocks noChangeArrowheads="1"/>
            </p:cNvSpPr>
            <p:nvPr/>
          </p:nvSpPr>
          <p:spPr bwMode="auto">
            <a:xfrm>
              <a:off x="2945997" y="568475"/>
              <a:ext cx="922888" cy="369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1800" dirty="0">
                  <a:solidFill>
                    <a:schemeClr val="bg1">
                      <a:lumMod val="65000"/>
                    </a:schemeClr>
                  </a:solidFill>
                  <a:latin typeface="Arial Rounded MT Bold" pitchFamily="34" charset="0"/>
                </a:rPr>
                <a:t>Sommet</a:t>
              </a:r>
              <a:endParaRPr lang="fr-CA" sz="1800" baseline="-25000" dirty="0">
                <a:solidFill>
                  <a:schemeClr val="bg1">
                    <a:lumMod val="65000"/>
                  </a:schemeClr>
                </a:solidFill>
                <a:latin typeface="Arial Rounded MT Bold" pitchFamily="34" charset="0"/>
              </a:endParaRPr>
            </a:p>
          </p:txBody>
        </p:sp>
        <p:cxnSp>
          <p:nvCxnSpPr>
            <p:cNvPr id="19" name="Straight Connector 18"/>
            <p:cNvCxnSpPr/>
            <p:nvPr/>
          </p:nvCxnSpPr>
          <p:spPr bwMode="auto">
            <a:xfrm flipV="1">
              <a:off x="2696066" y="829559"/>
              <a:ext cx="301658" cy="197963"/>
            </a:xfrm>
            <a:prstGeom prst="line">
              <a:avLst/>
            </a:prstGeom>
            <a:grpFill/>
            <a:ln w="25400" cap="flat" cmpd="sng" algn="ctr">
              <a:solidFill>
                <a:schemeClr val="bg1">
                  <a:lumMod val="50000"/>
                </a:schemeClr>
              </a:solidFill>
              <a:prstDash val="solid"/>
              <a:round/>
              <a:headEnd type="none" w="med" len="med"/>
              <a:tailEnd type="none" w="med" len="med"/>
            </a:ln>
            <a:effectLst/>
          </p:spPr>
        </p:cxnSp>
        <p:cxnSp>
          <p:nvCxnSpPr>
            <p:cNvPr id="23" name="Straight Connector 22"/>
            <p:cNvCxnSpPr/>
            <p:nvPr/>
          </p:nvCxnSpPr>
          <p:spPr bwMode="auto">
            <a:xfrm flipV="1">
              <a:off x="1274189" y="3817856"/>
              <a:ext cx="130405" cy="86413"/>
            </a:xfrm>
            <a:prstGeom prst="line">
              <a:avLst/>
            </a:prstGeom>
            <a:grpFill/>
            <a:ln w="25400" cap="flat" cmpd="sng" algn="ctr">
              <a:solidFill>
                <a:schemeClr val="bg1">
                  <a:lumMod val="50000"/>
                </a:schemeClr>
              </a:solidFill>
              <a:prstDash val="solid"/>
              <a:round/>
              <a:headEnd type="none" w="med" len="med"/>
              <a:tailEnd type="none" w="med" len="med"/>
            </a:ln>
            <a:effectLst/>
          </p:spPr>
        </p:cxnSp>
      </p:grpSp>
      <p:sp>
        <p:nvSpPr>
          <p:cNvPr id="15" name="ZoneTexte 4"/>
          <p:cNvSpPr txBox="1">
            <a:spLocks noChangeArrowheads="1"/>
          </p:cNvSpPr>
          <p:nvPr/>
        </p:nvSpPr>
        <p:spPr bwMode="auto">
          <a:xfrm rot="5400000">
            <a:off x="7745759" y="2096213"/>
            <a:ext cx="17075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dirty="0">
                <a:solidFill>
                  <a:schemeClr val="bg1">
                    <a:lumMod val="65000"/>
                  </a:schemeClr>
                </a:solidFill>
                <a:latin typeface="Arial Rounded MT Bold" pitchFamily="34" charset="0"/>
              </a:rPr>
              <a:t>Amplitude</a:t>
            </a:r>
          </a:p>
        </p:txBody>
      </p:sp>
      <p:sp>
        <p:nvSpPr>
          <p:cNvPr id="6" name="Freeform 5"/>
          <p:cNvSpPr/>
          <p:nvPr/>
        </p:nvSpPr>
        <p:spPr bwMode="auto">
          <a:xfrm>
            <a:off x="1901460" y="1872343"/>
            <a:ext cx="5413740" cy="2132632"/>
          </a:xfrm>
          <a:custGeom>
            <a:avLst/>
            <a:gdLst>
              <a:gd name="connsiteX0" fmla="*/ 0 w 5007429"/>
              <a:gd name="connsiteY0" fmla="*/ 2896032 h 3293986"/>
              <a:gd name="connsiteX1" fmla="*/ 381000 w 5007429"/>
              <a:gd name="connsiteY1" fmla="*/ 2885146 h 3293986"/>
              <a:gd name="connsiteX2" fmla="*/ 566057 w 5007429"/>
              <a:gd name="connsiteY2" fmla="*/ 2830717 h 3293986"/>
              <a:gd name="connsiteX3" fmla="*/ 631372 w 5007429"/>
              <a:gd name="connsiteY3" fmla="*/ 2743632 h 3293986"/>
              <a:gd name="connsiteX4" fmla="*/ 707572 w 5007429"/>
              <a:gd name="connsiteY4" fmla="*/ 2569460 h 3293986"/>
              <a:gd name="connsiteX5" fmla="*/ 783772 w 5007429"/>
              <a:gd name="connsiteY5" fmla="*/ 2340860 h 3293986"/>
              <a:gd name="connsiteX6" fmla="*/ 881743 w 5007429"/>
              <a:gd name="connsiteY6" fmla="*/ 1644175 h 3293986"/>
              <a:gd name="connsiteX7" fmla="*/ 947057 w 5007429"/>
              <a:gd name="connsiteY7" fmla="*/ 1176089 h 3293986"/>
              <a:gd name="connsiteX8" fmla="*/ 1001486 w 5007429"/>
              <a:gd name="connsiteY8" fmla="*/ 740660 h 3293986"/>
              <a:gd name="connsiteX9" fmla="*/ 1045029 w 5007429"/>
              <a:gd name="connsiteY9" fmla="*/ 327003 h 3293986"/>
              <a:gd name="connsiteX10" fmla="*/ 1099457 w 5007429"/>
              <a:gd name="connsiteY10" fmla="*/ 98403 h 3293986"/>
              <a:gd name="connsiteX11" fmla="*/ 1121229 w 5007429"/>
              <a:gd name="connsiteY11" fmla="*/ 33089 h 3293986"/>
              <a:gd name="connsiteX12" fmla="*/ 1164772 w 5007429"/>
              <a:gd name="connsiteY12" fmla="*/ 432 h 3293986"/>
              <a:gd name="connsiteX13" fmla="*/ 1262743 w 5007429"/>
              <a:gd name="connsiteY13" fmla="*/ 54860 h 3293986"/>
              <a:gd name="connsiteX14" fmla="*/ 1317172 w 5007429"/>
              <a:gd name="connsiteY14" fmla="*/ 185489 h 3293986"/>
              <a:gd name="connsiteX15" fmla="*/ 1382486 w 5007429"/>
              <a:gd name="connsiteY15" fmla="*/ 414089 h 3293986"/>
              <a:gd name="connsiteX16" fmla="*/ 1436914 w 5007429"/>
              <a:gd name="connsiteY16" fmla="*/ 708003 h 3293986"/>
              <a:gd name="connsiteX17" fmla="*/ 1491343 w 5007429"/>
              <a:gd name="connsiteY17" fmla="*/ 1078117 h 3293986"/>
              <a:gd name="connsiteX18" fmla="*/ 1578429 w 5007429"/>
              <a:gd name="connsiteY18" fmla="*/ 1687717 h 3293986"/>
              <a:gd name="connsiteX19" fmla="*/ 1632857 w 5007429"/>
              <a:gd name="connsiteY19" fmla="*/ 2090489 h 3293986"/>
              <a:gd name="connsiteX20" fmla="*/ 1709057 w 5007429"/>
              <a:gd name="connsiteY20" fmla="*/ 2417060 h 3293986"/>
              <a:gd name="connsiteX21" fmla="*/ 1796143 w 5007429"/>
              <a:gd name="connsiteY21" fmla="*/ 2602117 h 3293986"/>
              <a:gd name="connsiteX22" fmla="*/ 1894114 w 5007429"/>
              <a:gd name="connsiteY22" fmla="*/ 2754517 h 3293986"/>
              <a:gd name="connsiteX23" fmla="*/ 2013857 w 5007429"/>
              <a:gd name="connsiteY23" fmla="*/ 2906917 h 3293986"/>
              <a:gd name="connsiteX24" fmla="*/ 2188029 w 5007429"/>
              <a:gd name="connsiteY24" fmla="*/ 3048432 h 3293986"/>
              <a:gd name="connsiteX25" fmla="*/ 2492829 w 5007429"/>
              <a:gd name="connsiteY25" fmla="*/ 3211717 h 3293986"/>
              <a:gd name="connsiteX26" fmla="*/ 2862943 w 5007429"/>
              <a:gd name="connsiteY26" fmla="*/ 3287917 h 3293986"/>
              <a:gd name="connsiteX27" fmla="*/ 3080657 w 5007429"/>
              <a:gd name="connsiteY27" fmla="*/ 3287917 h 3293986"/>
              <a:gd name="connsiteX28" fmla="*/ 3211286 w 5007429"/>
              <a:gd name="connsiteY28" fmla="*/ 3277032 h 3293986"/>
              <a:gd name="connsiteX29" fmla="*/ 3461657 w 5007429"/>
              <a:gd name="connsiteY29" fmla="*/ 3244375 h 3293986"/>
              <a:gd name="connsiteX30" fmla="*/ 3722914 w 5007429"/>
              <a:gd name="connsiteY30" fmla="*/ 3179060 h 3293986"/>
              <a:gd name="connsiteX31" fmla="*/ 3897086 w 5007429"/>
              <a:gd name="connsiteY31" fmla="*/ 3135517 h 3293986"/>
              <a:gd name="connsiteX32" fmla="*/ 4103914 w 5007429"/>
              <a:gd name="connsiteY32" fmla="*/ 3059317 h 3293986"/>
              <a:gd name="connsiteX33" fmla="*/ 4354286 w 5007429"/>
              <a:gd name="connsiteY33" fmla="*/ 2961346 h 3293986"/>
              <a:gd name="connsiteX34" fmla="*/ 4506686 w 5007429"/>
              <a:gd name="connsiteY34" fmla="*/ 2906917 h 3293986"/>
              <a:gd name="connsiteX35" fmla="*/ 4844143 w 5007429"/>
              <a:gd name="connsiteY35" fmla="*/ 2917803 h 3293986"/>
              <a:gd name="connsiteX36" fmla="*/ 5007429 w 5007429"/>
              <a:gd name="connsiteY36" fmla="*/ 2906917 h 32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007429" h="3293986">
                <a:moveTo>
                  <a:pt x="0" y="2896032"/>
                </a:moveTo>
                <a:cubicBezTo>
                  <a:pt x="143328" y="2896032"/>
                  <a:pt x="286657" y="2896032"/>
                  <a:pt x="381000" y="2885146"/>
                </a:cubicBezTo>
                <a:cubicBezTo>
                  <a:pt x="475343" y="2874260"/>
                  <a:pt x="524329" y="2854303"/>
                  <a:pt x="566057" y="2830717"/>
                </a:cubicBezTo>
                <a:cubicBezTo>
                  <a:pt x="607785" y="2807131"/>
                  <a:pt x="607786" y="2787175"/>
                  <a:pt x="631372" y="2743632"/>
                </a:cubicBezTo>
                <a:cubicBezTo>
                  <a:pt x="654958" y="2700089"/>
                  <a:pt x="682172" y="2636589"/>
                  <a:pt x="707572" y="2569460"/>
                </a:cubicBezTo>
                <a:cubicBezTo>
                  <a:pt x="732972" y="2502331"/>
                  <a:pt x="754744" y="2495074"/>
                  <a:pt x="783772" y="2340860"/>
                </a:cubicBezTo>
                <a:cubicBezTo>
                  <a:pt x="812800" y="2186646"/>
                  <a:pt x="854529" y="1838303"/>
                  <a:pt x="881743" y="1644175"/>
                </a:cubicBezTo>
                <a:cubicBezTo>
                  <a:pt x="908957" y="1450046"/>
                  <a:pt x="927100" y="1326675"/>
                  <a:pt x="947057" y="1176089"/>
                </a:cubicBezTo>
                <a:cubicBezTo>
                  <a:pt x="967014" y="1025503"/>
                  <a:pt x="985157" y="882174"/>
                  <a:pt x="1001486" y="740660"/>
                </a:cubicBezTo>
                <a:cubicBezTo>
                  <a:pt x="1017815" y="599146"/>
                  <a:pt x="1028701" y="434046"/>
                  <a:pt x="1045029" y="327003"/>
                </a:cubicBezTo>
                <a:cubicBezTo>
                  <a:pt x="1061357" y="219960"/>
                  <a:pt x="1086757" y="147389"/>
                  <a:pt x="1099457" y="98403"/>
                </a:cubicBezTo>
                <a:cubicBezTo>
                  <a:pt x="1112157" y="49417"/>
                  <a:pt x="1110343" y="49417"/>
                  <a:pt x="1121229" y="33089"/>
                </a:cubicBezTo>
                <a:cubicBezTo>
                  <a:pt x="1132115" y="16760"/>
                  <a:pt x="1141186" y="-3197"/>
                  <a:pt x="1164772" y="432"/>
                </a:cubicBezTo>
                <a:cubicBezTo>
                  <a:pt x="1188358" y="4061"/>
                  <a:pt x="1237343" y="24017"/>
                  <a:pt x="1262743" y="54860"/>
                </a:cubicBezTo>
                <a:cubicBezTo>
                  <a:pt x="1288143" y="85703"/>
                  <a:pt x="1297215" y="125618"/>
                  <a:pt x="1317172" y="185489"/>
                </a:cubicBezTo>
                <a:cubicBezTo>
                  <a:pt x="1337129" y="245360"/>
                  <a:pt x="1362529" y="327003"/>
                  <a:pt x="1382486" y="414089"/>
                </a:cubicBezTo>
                <a:cubicBezTo>
                  <a:pt x="1402443" y="501175"/>
                  <a:pt x="1418771" y="597332"/>
                  <a:pt x="1436914" y="708003"/>
                </a:cubicBezTo>
                <a:cubicBezTo>
                  <a:pt x="1455057" y="818674"/>
                  <a:pt x="1467757" y="914831"/>
                  <a:pt x="1491343" y="1078117"/>
                </a:cubicBezTo>
                <a:cubicBezTo>
                  <a:pt x="1514929" y="1241403"/>
                  <a:pt x="1554843" y="1518988"/>
                  <a:pt x="1578429" y="1687717"/>
                </a:cubicBezTo>
                <a:cubicBezTo>
                  <a:pt x="1602015" y="1856446"/>
                  <a:pt x="1611086" y="1968932"/>
                  <a:pt x="1632857" y="2090489"/>
                </a:cubicBezTo>
                <a:cubicBezTo>
                  <a:pt x="1654628" y="2212046"/>
                  <a:pt x="1681843" y="2331789"/>
                  <a:pt x="1709057" y="2417060"/>
                </a:cubicBezTo>
                <a:cubicBezTo>
                  <a:pt x="1736271" y="2502331"/>
                  <a:pt x="1765300" y="2545874"/>
                  <a:pt x="1796143" y="2602117"/>
                </a:cubicBezTo>
                <a:cubicBezTo>
                  <a:pt x="1826986" y="2658360"/>
                  <a:pt x="1857828" y="2703717"/>
                  <a:pt x="1894114" y="2754517"/>
                </a:cubicBezTo>
                <a:cubicBezTo>
                  <a:pt x="1930400" y="2805317"/>
                  <a:pt x="1964871" y="2857931"/>
                  <a:pt x="2013857" y="2906917"/>
                </a:cubicBezTo>
                <a:cubicBezTo>
                  <a:pt x="2062843" y="2955903"/>
                  <a:pt x="2108200" y="2997632"/>
                  <a:pt x="2188029" y="3048432"/>
                </a:cubicBezTo>
                <a:cubicBezTo>
                  <a:pt x="2267858" y="3099232"/>
                  <a:pt x="2380344" y="3171803"/>
                  <a:pt x="2492829" y="3211717"/>
                </a:cubicBezTo>
                <a:cubicBezTo>
                  <a:pt x="2605314" y="3251631"/>
                  <a:pt x="2764972" y="3275217"/>
                  <a:pt x="2862943" y="3287917"/>
                </a:cubicBezTo>
                <a:cubicBezTo>
                  <a:pt x="2960914" y="3300617"/>
                  <a:pt x="3022600" y="3289731"/>
                  <a:pt x="3080657" y="3287917"/>
                </a:cubicBezTo>
                <a:cubicBezTo>
                  <a:pt x="3138714" y="3286103"/>
                  <a:pt x="3147786" y="3284289"/>
                  <a:pt x="3211286" y="3277032"/>
                </a:cubicBezTo>
                <a:cubicBezTo>
                  <a:pt x="3274786" y="3269775"/>
                  <a:pt x="3376386" y="3260704"/>
                  <a:pt x="3461657" y="3244375"/>
                </a:cubicBezTo>
                <a:cubicBezTo>
                  <a:pt x="3546928" y="3228046"/>
                  <a:pt x="3722914" y="3179060"/>
                  <a:pt x="3722914" y="3179060"/>
                </a:cubicBezTo>
                <a:cubicBezTo>
                  <a:pt x="3795485" y="3160917"/>
                  <a:pt x="3833586" y="3155474"/>
                  <a:pt x="3897086" y="3135517"/>
                </a:cubicBezTo>
                <a:cubicBezTo>
                  <a:pt x="3960586" y="3115560"/>
                  <a:pt x="4027714" y="3088345"/>
                  <a:pt x="4103914" y="3059317"/>
                </a:cubicBezTo>
                <a:cubicBezTo>
                  <a:pt x="4180114" y="3030289"/>
                  <a:pt x="4287157" y="2986746"/>
                  <a:pt x="4354286" y="2961346"/>
                </a:cubicBezTo>
                <a:cubicBezTo>
                  <a:pt x="4421415" y="2935946"/>
                  <a:pt x="4425043" y="2914174"/>
                  <a:pt x="4506686" y="2906917"/>
                </a:cubicBezTo>
                <a:cubicBezTo>
                  <a:pt x="4588329" y="2899660"/>
                  <a:pt x="4760686" y="2917803"/>
                  <a:pt x="4844143" y="2917803"/>
                </a:cubicBezTo>
                <a:cubicBezTo>
                  <a:pt x="4927600" y="2917803"/>
                  <a:pt x="4967514" y="2912360"/>
                  <a:pt x="5007429" y="2906917"/>
                </a:cubicBezTo>
              </a:path>
            </a:pathLst>
          </a:custGeom>
          <a:noFill/>
          <a:ln w="44450" cap="sq" cmpd="sng" algn="ctr">
            <a:solidFill>
              <a:srgbClr val="0066FF"/>
            </a:solidFill>
            <a:prstDash val="solid"/>
            <a:miter lim="800000"/>
            <a:headEnd type="none" w="med" len="med"/>
            <a:tailEnd type="none" w="med" len="med"/>
          </a:ln>
          <a:effectLst>
            <a:outerShdw blurRad="38100" dist="25400" dir="5400000" algn="ctr" rotWithShape="0">
              <a:srgbClr val="000000">
                <a:alpha val="57000"/>
              </a:srgbClr>
            </a:outerShdw>
          </a:effectLst>
          <a:scene3d>
            <a:camera prst="orthographicFront"/>
            <a:lightRig rig="threePt" dir="t"/>
          </a:scene3d>
          <a:sp3d prstMaterial="matte"/>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smtClean="0">
              <a:ln>
                <a:noFill/>
              </a:ln>
              <a:solidFill>
                <a:schemeClr val="tx1"/>
              </a:solidFill>
              <a:effectLst/>
              <a:latin typeface="Times New Roman" pitchFamily="18" charset="0"/>
            </a:endParaRPr>
          </a:p>
        </p:txBody>
      </p:sp>
      <p:cxnSp>
        <p:nvCxnSpPr>
          <p:cNvPr id="9" name="Straight Connector 8"/>
          <p:cNvCxnSpPr>
            <a:endCxn id="6" idx="36"/>
          </p:cNvCxnSpPr>
          <p:nvPr/>
        </p:nvCxnSpPr>
        <p:spPr bwMode="auto">
          <a:xfrm>
            <a:off x="1901460" y="3754374"/>
            <a:ext cx="5413740" cy="0"/>
          </a:xfrm>
          <a:prstGeom prst="line">
            <a:avLst/>
          </a:prstGeom>
          <a:solidFill>
            <a:schemeClr val="accent1"/>
          </a:solidFill>
          <a:ln w="38100" cap="flat" cmpd="sng" algn="ctr">
            <a:solidFill>
              <a:srgbClr val="FF0000"/>
            </a:solidFill>
            <a:prstDash val="solid"/>
            <a:round/>
            <a:headEnd type="none" w="med" len="med"/>
            <a:tailEnd type="none" w="med" len="med"/>
          </a:ln>
          <a:effectLst>
            <a:outerShdw blurRad="50800" dist="38100" dir="2700000" algn="tl" rotWithShape="0">
              <a:prstClr val="black">
                <a:alpha val="40000"/>
              </a:prstClr>
            </a:outerShdw>
          </a:effectLst>
        </p:spPr>
      </p:cxnSp>
      <p:sp>
        <p:nvSpPr>
          <p:cNvPr id="20" name="TextBox 19"/>
          <p:cNvSpPr txBox="1"/>
          <p:nvPr/>
        </p:nvSpPr>
        <p:spPr>
          <a:xfrm>
            <a:off x="3820209" y="1388234"/>
            <a:ext cx="2354345" cy="590931"/>
          </a:xfrm>
          <a:prstGeom prst="rect">
            <a:avLst/>
          </a:prstGeom>
          <a:solidFill>
            <a:schemeClr val="accent1"/>
          </a:solidFill>
          <a:ln w="12700">
            <a:solidFill>
              <a:srgbClr val="0066FF"/>
            </a:solidFill>
          </a:ln>
          <a:effectLst>
            <a:outerShdw blurRad="50800" dist="38100" dir="2700000" algn="tl" rotWithShape="0">
              <a:prstClr val="black">
                <a:alpha val="40000"/>
              </a:prstClr>
            </a:outerShdw>
          </a:effectLst>
        </p:spPr>
        <p:txBody>
          <a:bodyPr wrap="square" rtlCol="0" anchor="b" anchorCtr="0">
            <a:spAutoFit/>
          </a:bodyPr>
          <a:lstStyle/>
          <a:p>
            <a:pPr>
              <a:lnSpc>
                <a:spcPct val="80000"/>
              </a:lnSpc>
            </a:pPr>
            <a:r>
              <a:rPr lang="fr-CA" sz="2000" b="1" dirty="0" smtClean="0">
                <a:solidFill>
                  <a:srgbClr val="0066FF"/>
                </a:solidFill>
                <a:latin typeface="Calibri" pitchFamily="34" charset="0"/>
                <a:cs typeface="Calibri" pitchFamily="34" charset="0"/>
              </a:rPr>
              <a:t>Une portion des canaux Na</a:t>
            </a:r>
            <a:r>
              <a:rPr lang="fr-CA" sz="2000" b="1" baseline="30000" dirty="0" smtClean="0">
                <a:solidFill>
                  <a:srgbClr val="0066FF"/>
                </a:solidFill>
                <a:latin typeface="Calibri" pitchFamily="34" charset="0"/>
                <a:cs typeface="Calibri" pitchFamily="34" charset="0"/>
              </a:rPr>
              <a:t>+</a:t>
            </a:r>
            <a:r>
              <a:rPr lang="fr-CA" sz="2000" b="1" dirty="0" smtClean="0">
                <a:solidFill>
                  <a:srgbClr val="0066FF"/>
                </a:solidFill>
                <a:latin typeface="Calibri" pitchFamily="34" charset="0"/>
                <a:cs typeface="Calibri" pitchFamily="34" charset="0"/>
              </a:rPr>
              <a:t> bloqués</a:t>
            </a:r>
            <a:endParaRPr lang="fr-CA" sz="2000" b="1" dirty="0">
              <a:solidFill>
                <a:srgbClr val="0066FF"/>
              </a:solidFill>
              <a:latin typeface="Calibri" pitchFamily="34" charset="0"/>
              <a:cs typeface="Calibri" pitchFamily="34" charset="0"/>
            </a:endParaRPr>
          </a:p>
        </p:txBody>
      </p:sp>
      <p:cxnSp>
        <p:nvCxnSpPr>
          <p:cNvPr id="22" name="Straight Arrow Connector 21"/>
          <p:cNvCxnSpPr/>
          <p:nvPr/>
        </p:nvCxnSpPr>
        <p:spPr bwMode="auto">
          <a:xfrm flipH="1">
            <a:off x="3322874" y="1672814"/>
            <a:ext cx="563326" cy="199529"/>
          </a:xfrm>
          <a:prstGeom prst="straightConnector1">
            <a:avLst/>
          </a:prstGeom>
          <a:solidFill>
            <a:schemeClr val="accent1"/>
          </a:solidFill>
          <a:ln w="38100" cap="flat" cmpd="sng" algn="ctr">
            <a:solidFill>
              <a:srgbClr val="0066FF"/>
            </a:solidFill>
            <a:prstDash val="solid"/>
            <a:round/>
            <a:headEnd type="none" w="med" len="med"/>
            <a:tailEnd type="arrow"/>
          </a:ln>
          <a:effectLst>
            <a:outerShdw blurRad="50800" dist="38100" dir="2700000" algn="tl" rotWithShape="0">
              <a:prstClr val="black">
                <a:alpha val="40000"/>
              </a:prstClr>
            </a:outerShdw>
          </a:effectLst>
        </p:spPr>
      </p:cxnSp>
      <p:sp>
        <p:nvSpPr>
          <p:cNvPr id="26" name="TextBox 25"/>
          <p:cNvSpPr txBox="1"/>
          <p:nvPr/>
        </p:nvSpPr>
        <p:spPr>
          <a:xfrm>
            <a:off x="3176054" y="4111233"/>
            <a:ext cx="3243599" cy="338554"/>
          </a:xfrm>
          <a:prstGeom prst="rect">
            <a:avLst/>
          </a:prstGeom>
          <a:solidFill>
            <a:schemeClr val="accent1"/>
          </a:solidFill>
          <a:ln w="12700">
            <a:solidFill>
              <a:srgbClr val="FF0000"/>
            </a:solidFill>
          </a:ln>
          <a:effectLst>
            <a:outerShdw blurRad="50800" dist="38100" dir="2700000" algn="tl" rotWithShape="0">
              <a:prstClr val="black">
                <a:alpha val="40000"/>
              </a:prstClr>
            </a:outerShdw>
          </a:effectLst>
        </p:spPr>
        <p:txBody>
          <a:bodyPr wrap="square" rtlCol="0" anchor="b" anchorCtr="0">
            <a:spAutoFit/>
          </a:bodyPr>
          <a:lstStyle/>
          <a:p>
            <a:pPr>
              <a:lnSpc>
                <a:spcPct val="80000"/>
              </a:lnSpc>
            </a:pPr>
            <a:r>
              <a:rPr lang="fr-CA" sz="2000" b="1" dirty="0" smtClean="0">
                <a:solidFill>
                  <a:srgbClr val="FF0000"/>
                </a:solidFill>
                <a:latin typeface="Calibri" pitchFamily="34" charset="0"/>
                <a:cs typeface="Calibri" pitchFamily="34" charset="0"/>
              </a:rPr>
              <a:t>Tous les canaux Na</a:t>
            </a:r>
            <a:r>
              <a:rPr lang="fr-CA" sz="2000" b="1" baseline="30000" dirty="0" smtClean="0">
                <a:solidFill>
                  <a:srgbClr val="FF0000"/>
                </a:solidFill>
                <a:latin typeface="Calibri" pitchFamily="34" charset="0"/>
                <a:cs typeface="Calibri" pitchFamily="34" charset="0"/>
              </a:rPr>
              <a:t>+</a:t>
            </a:r>
            <a:r>
              <a:rPr lang="fr-CA" sz="2000" b="1" dirty="0" smtClean="0">
                <a:solidFill>
                  <a:srgbClr val="FF0000"/>
                </a:solidFill>
                <a:latin typeface="Calibri" pitchFamily="34" charset="0"/>
                <a:cs typeface="Calibri" pitchFamily="34" charset="0"/>
              </a:rPr>
              <a:t> bloqués</a:t>
            </a:r>
            <a:endParaRPr lang="fr-CA" sz="2000" b="1" dirty="0">
              <a:solidFill>
                <a:srgbClr val="FF0000"/>
              </a:solidFill>
              <a:latin typeface="Calibri" pitchFamily="34" charset="0"/>
              <a:cs typeface="Calibri" pitchFamily="34" charset="0"/>
            </a:endParaRPr>
          </a:p>
        </p:txBody>
      </p:sp>
      <p:cxnSp>
        <p:nvCxnSpPr>
          <p:cNvPr id="27" name="Straight Arrow Connector 26"/>
          <p:cNvCxnSpPr/>
          <p:nvPr/>
        </p:nvCxnSpPr>
        <p:spPr bwMode="auto">
          <a:xfrm flipH="1" flipV="1">
            <a:off x="3062985" y="3803421"/>
            <a:ext cx="140830" cy="373801"/>
          </a:xfrm>
          <a:prstGeom prst="straightConnector1">
            <a:avLst/>
          </a:prstGeom>
          <a:solidFill>
            <a:schemeClr val="accent1"/>
          </a:solidFill>
          <a:ln w="38100" cap="flat" cmpd="sng" algn="ctr">
            <a:solidFill>
              <a:srgbClr val="FF0000"/>
            </a:solidFill>
            <a:prstDash val="solid"/>
            <a:round/>
            <a:headEnd type="none" w="med" len="med"/>
            <a:tailEnd type="arrow"/>
          </a:ln>
          <a:effectLst>
            <a:outerShdw blurRad="50800" dist="38100" dir="2700000" algn="tl" rotWithShape="0">
              <a:prstClr val="black">
                <a:alpha val="40000"/>
              </a:prstClr>
            </a:outerShdw>
          </a:effectLst>
        </p:spPr>
      </p:cxnSp>
      <p:sp>
        <p:nvSpPr>
          <p:cNvPr id="21" name="Rectangle 2"/>
          <p:cNvSpPr txBox="1">
            <a:spLocks noChangeArrowheads="1"/>
          </p:cNvSpPr>
          <p:nvPr/>
        </p:nvSpPr>
        <p:spPr bwMode="auto">
          <a:xfrm>
            <a:off x="366797" y="5177931"/>
            <a:ext cx="8317129" cy="747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628650" marR="0" lvl="1" indent="-514350" algn="l" defTabSz="914400" rtl="0" eaLnBrk="1" fontAlgn="base" latinLnBrk="0" hangingPunct="1">
              <a:lnSpc>
                <a:spcPct val="100000"/>
              </a:lnSpc>
              <a:spcBef>
                <a:spcPct val="30000"/>
              </a:spcBef>
              <a:spcAft>
                <a:spcPct val="10000"/>
              </a:spcAft>
              <a:buClr>
                <a:srgbClr val="0989C9"/>
              </a:buClr>
              <a:buSzTx/>
              <a:buFont typeface="Wingdings" pitchFamily="2" charset="2"/>
              <a:buNone/>
              <a:tabLst>
                <a:tab pos="736600" algn="l"/>
              </a:tabLst>
              <a:defRPr/>
            </a:pPr>
            <a:r>
              <a:rPr kumimoji="0" lang="fr-CA" sz="3000" b="1" i="0" u="none" strike="noStrike" kern="0" cap="none" spc="0" normalizeH="0" baseline="0" noProof="0" dirty="0" smtClean="0">
                <a:ln>
                  <a:noFill/>
                </a:ln>
                <a:solidFill>
                  <a:srgbClr val="0066FF"/>
                </a:solidFill>
                <a:effectLst/>
                <a:uLnTx/>
                <a:uFillTx/>
                <a:latin typeface="Calibri" pitchFamily="34" charset="0"/>
                <a:cs typeface="Calibri" pitchFamily="34" charset="0"/>
              </a:rPr>
              <a:t>1A)	</a:t>
            </a:r>
            <a:r>
              <a:rPr kumimoji="0" lang="fr-CA" sz="3000" b="1" i="0" u="sng" strike="noStrike" kern="0" cap="none" spc="0" normalizeH="0" baseline="0" noProof="0" dirty="0" smtClean="0">
                <a:ln>
                  <a:noFill/>
                </a:ln>
                <a:solidFill>
                  <a:srgbClr val="0066FF"/>
                </a:solidFill>
                <a:effectLst/>
                <a:uLnTx/>
                <a:uFillTx/>
                <a:latin typeface="Calibri" pitchFamily="34" charset="0"/>
                <a:cs typeface="Calibri" pitchFamily="34" charset="0"/>
              </a:rPr>
              <a:t>Inhibition des canaux Na</a:t>
            </a:r>
            <a:r>
              <a:rPr kumimoji="0" lang="fr-CA" sz="3000" b="1" i="0" u="sng" strike="noStrike" kern="0" cap="none" spc="0" normalizeH="0" baseline="30000" noProof="0" dirty="0" smtClean="0">
                <a:ln>
                  <a:noFill/>
                </a:ln>
                <a:solidFill>
                  <a:srgbClr val="0066FF"/>
                </a:solidFill>
                <a:effectLst/>
                <a:uLnTx/>
                <a:uFillTx/>
                <a:latin typeface="Calibri" pitchFamily="34" charset="0"/>
                <a:cs typeface="Calibri" pitchFamily="34" charset="0"/>
              </a:rPr>
              <a:t>+</a:t>
            </a:r>
            <a:r>
              <a:rPr kumimoji="0" lang="fr-CA" sz="3000" b="1" i="0" u="sng" strike="noStrike" kern="0" cap="none" spc="0" normalizeH="0" baseline="0" noProof="0" dirty="0" smtClean="0">
                <a:ln>
                  <a:noFill/>
                </a:ln>
                <a:solidFill>
                  <a:srgbClr val="0066FF"/>
                </a:solidFill>
                <a:effectLst/>
                <a:uLnTx/>
                <a:uFillTx/>
                <a:latin typeface="Calibri" pitchFamily="34" charset="0"/>
                <a:cs typeface="Calibri" pitchFamily="34" charset="0"/>
              </a:rPr>
              <a:t> voltage-dépendants</a:t>
            </a:r>
            <a:endParaRPr kumimoji="0" lang="fr-CA" sz="3000" b="1" i="0" u="none" strike="noStrike" kern="0" cap="none" spc="0" normalizeH="0" baseline="0" noProof="0" dirty="0" smtClean="0">
              <a:ln>
                <a:noFill/>
              </a:ln>
              <a:solidFill>
                <a:srgbClr val="0066FF"/>
              </a:solidFill>
              <a:effectLst/>
              <a:uLnTx/>
              <a:uFillTx/>
              <a:latin typeface="Calibri" pitchFamily="34" charset="0"/>
              <a:cs typeface="Calibri" pitchFamily="34" charset="0"/>
            </a:endParaRPr>
          </a:p>
        </p:txBody>
      </p:sp>
    </p:spTree>
    <p:extLst>
      <p:ext uri="{BB962C8B-B14F-4D97-AF65-F5344CB8AC3E}">
        <p14:creationId xmlns:p14="http://schemas.microsoft.com/office/powerpoint/2010/main" val="895713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Grp="1" noChangeArrowheads="1"/>
          </p:cNvSpPr>
          <p:nvPr>
            <p:ph type="body" idx="1"/>
          </p:nvPr>
        </p:nvSpPr>
        <p:spPr>
          <a:xfrm>
            <a:off x="101600" y="583870"/>
            <a:ext cx="8852395" cy="6274130"/>
          </a:xfrm>
        </p:spPr>
        <p:txBody>
          <a:bodyPr/>
          <a:lstStyle/>
          <a:p>
            <a:pPr marL="0" lvl="1" indent="0" eaLnBrk="1" hangingPunct="1">
              <a:lnSpc>
                <a:spcPct val="90000"/>
              </a:lnSpc>
              <a:spcBef>
                <a:spcPts val="1200"/>
              </a:spcBef>
              <a:spcAft>
                <a:spcPct val="10000"/>
              </a:spcAft>
              <a:buSzTx/>
              <a:buFont typeface="Wingdings" pitchFamily="2" charset="2"/>
              <a:buNone/>
              <a:defRPr/>
            </a:pPr>
            <a:r>
              <a:rPr lang="fr-CA" sz="3200" b="1" dirty="0" smtClean="0">
                <a:solidFill>
                  <a:srgbClr val="0066FF"/>
                </a:solidFill>
                <a:latin typeface="Calibri" pitchFamily="34" charset="0"/>
              </a:rPr>
              <a:t>1B) </a:t>
            </a:r>
            <a:r>
              <a:rPr lang="fr-CA" sz="3200" b="1" u="sng" dirty="0">
                <a:solidFill>
                  <a:srgbClr val="0066FF"/>
                </a:solidFill>
                <a:latin typeface="Calibri" pitchFamily="34" charset="0"/>
              </a:rPr>
              <a:t>I</a:t>
            </a:r>
            <a:r>
              <a:rPr lang="fr-CA" sz="3200" b="1" u="sng" dirty="0" smtClean="0">
                <a:solidFill>
                  <a:srgbClr val="0066FF"/>
                </a:solidFill>
                <a:latin typeface="Calibri" pitchFamily="34" charset="0"/>
              </a:rPr>
              <a:t>nhibition des canaux K</a:t>
            </a:r>
            <a:r>
              <a:rPr lang="fr-CA" sz="3200" b="1" u="sng" baseline="30000" dirty="0" smtClean="0">
                <a:solidFill>
                  <a:srgbClr val="0066FF"/>
                </a:solidFill>
                <a:latin typeface="Calibri" pitchFamily="34" charset="0"/>
              </a:rPr>
              <a:t>+</a:t>
            </a:r>
            <a:r>
              <a:rPr lang="fr-CA" sz="3200" b="1" u="sng" dirty="0" smtClean="0">
                <a:solidFill>
                  <a:srgbClr val="0066FF"/>
                </a:solidFill>
                <a:latin typeface="Calibri" pitchFamily="34" charset="0"/>
              </a:rPr>
              <a:t> voltage-dépendants</a:t>
            </a:r>
            <a:r>
              <a:rPr lang="fr-CA" sz="3200" b="1" dirty="0" smtClean="0">
                <a:solidFill>
                  <a:srgbClr val="0066FF"/>
                </a:solidFill>
                <a:latin typeface="Calibri" pitchFamily="34" charset="0"/>
              </a:rPr>
              <a:t>:</a:t>
            </a:r>
            <a:r>
              <a:rPr lang="fr-CA" sz="3200" b="1" dirty="0" smtClean="0">
                <a:latin typeface="Calibri" pitchFamily="34" charset="0"/>
              </a:rPr>
              <a:t> </a:t>
            </a:r>
          </a:p>
          <a:p>
            <a:pPr marL="452438" lvl="2" indent="-171450" eaLnBrk="1" hangingPunct="1">
              <a:spcBef>
                <a:spcPct val="20000"/>
              </a:spcBef>
              <a:spcAft>
                <a:spcPct val="10000"/>
              </a:spcAft>
              <a:buClrTx/>
              <a:buSzPct val="80000"/>
              <a:defRPr/>
            </a:pPr>
            <a:r>
              <a:rPr lang="fr-CA" sz="1800" u="sng" dirty="0" err="1" smtClean="0">
                <a:latin typeface="Calibri" pitchFamily="34" charset="0"/>
              </a:rPr>
              <a:t>V</a:t>
            </a:r>
            <a:r>
              <a:rPr lang="fr-CA" sz="1800" u="sng" baseline="-10000" dirty="0" err="1" smtClean="0">
                <a:latin typeface="Calibri" pitchFamily="34" charset="0"/>
              </a:rPr>
              <a:t>r</a:t>
            </a:r>
            <a:r>
              <a:rPr lang="fr-CA" sz="1800" u="sng" dirty="0" smtClean="0">
                <a:latin typeface="Calibri" pitchFamily="34" charset="0"/>
              </a:rPr>
              <a:t> ne changerait pas</a:t>
            </a:r>
            <a:r>
              <a:rPr lang="fr-CA" sz="1800" dirty="0" smtClean="0">
                <a:latin typeface="Calibri" pitchFamily="34" charset="0"/>
              </a:rPr>
              <a:t> (les canaux K</a:t>
            </a:r>
            <a:r>
              <a:rPr lang="fr-CA" sz="1800" baseline="30000" dirty="0" smtClean="0">
                <a:latin typeface="Calibri" pitchFamily="34" charset="0"/>
              </a:rPr>
              <a:t>+</a:t>
            </a:r>
            <a:r>
              <a:rPr lang="fr-CA" sz="1800" dirty="0" smtClean="0">
                <a:latin typeface="Calibri" pitchFamily="34" charset="0"/>
              </a:rPr>
              <a:t> voltage-dépendants sont fermés durant le potentiel de repos).</a:t>
            </a:r>
          </a:p>
          <a:p>
            <a:pPr marL="452438" lvl="2" indent="-171450" eaLnBrk="1" hangingPunct="1">
              <a:spcBef>
                <a:spcPct val="20000"/>
              </a:spcBef>
              <a:spcAft>
                <a:spcPct val="10000"/>
              </a:spcAft>
              <a:buClrTx/>
              <a:buSzPct val="80000"/>
              <a:defRPr/>
            </a:pPr>
            <a:r>
              <a:rPr lang="fr-CA" sz="1800" u="sng" dirty="0" smtClean="0">
                <a:latin typeface="Calibri" pitchFamily="34" charset="0"/>
              </a:rPr>
              <a:t>Le seuil ne serait pas affecté</a:t>
            </a:r>
            <a:r>
              <a:rPr lang="fr-CA" sz="1800" dirty="0" smtClean="0">
                <a:latin typeface="Calibri" pitchFamily="34" charset="0"/>
              </a:rPr>
              <a:t> (les canaux K</a:t>
            </a:r>
            <a:r>
              <a:rPr lang="fr-CA" sz="1800" baseline="30000" dirty="0" smtClean="0">
                <a:latin typeface="Calibri" pitchFamily="34" charset="0"/>
              </a:rPr>
              <a:t>+</a:t>
            </a:r>
            <a:r>
              <a:rPr lang="fr-CA" sz="1800" dirty="0" smtClean="0">
                <a:latin typeface="Calibri" pitchFamily="34" charset="0"/>
              </a:rPr>
              <a:t> voltage-dépendants ne contribuent normalement pas au seuil parce qu’ils ne s’ouvrent qu’APRÈS l’entrée des ions Na</a:t>
            </a:r>
            <a:r>
              <a:rPr lang="fr-CA" sz="1800" baseline="30000" dirty="0" smtClean="0">
                <a:latin typeface="Calibri" pitchFamily="34" charset="0"/>
              </a:rPr>
              <a:t>+</a:t>
            </a:r>
            <a:r>
              <a:rPr lang="fr-CA" sz="1800" dirty="0" smtClean="0">
                <a:latin typeface="Calibri" pitchFamily="34" charset="0"/>
              </a:rPr>
              <a:t>, i.e. seulement après que le potentiel d’action ait été déclenché).</a:t>
            </a:r>
          </a:p>
          <a:p>
            <a:pPr marL="452438" lvl="2" indent="-171450" eaLnBrk="1" hangingPunct="1">
              <a:spcBef>
                <a:spcPct val="20000"/>
              </a:spcBef>
              <a:spcAft>
                <a:spcPct val="10000"/>
              </a:spcAft>
              <a:buClrTx/>
              <a:buSzPct val="80000"/>
              <a:defRPr/>
            </a:pPr>
            <a:r>
              <a:rPr lang="fr-CA" sz="1800" dirty="0" smtClean="0">
                <a:latin typeface="Calibri" pitchFamily="34" charset="0"/>
              </a:rPr>
              <a:t>Très </a:t>
            </a:r>
            <a:r>
              <a:rPr lang="fr-CA" sz="1800" dirty="0">
                <a:latin typeface="Calibri" pitchFamily="34" charset="0"/>
              </a:rPr>
              <a:t>peu d’effet sur l’amplitude du </a:t>
            </a:r>
            <a:r>
              <a:rPr lang="fr-CA" sz="1800" dirty="0" smtClean="0">
                <a:latin typeface="Calibri" pitchFamily="34" charset="0"/>
              </a:rPr>
              <a:t>P.A.</a:t>
            </a:r>
          </a:p>
          <a:p>
            <a:pPr marL="452438" lvl="2" indent="-171450" eaLnBrk="1" hangingPunct="1">
              <a:spcBef>
                <a:spcPct val="20000"/>
              </a:spcBef>
              <a:spcAft>
                <a:spcPct val="10000"/>
              </a:spcAft>
              <a:buClrTx/>
              <a:buSzPct val="80000"/>
              <a:defRPr/>
            </a:pPr>
            <a:r>
              <a:rPr lang="fr-CA" sz="1800" u="sng" dirty="0" smtClean="0">
                <a:latin typeface="Calibri" pitchFamily="34" charset="0"/>
              </a:rPr>
              <a:t>La phase de </a:t>
            </a:r>
            <a:r>
              <a:rPr lang="fr-CA" sz="1800" u="sng" dirty="0" err="1" smtClean="0">
                <a:latin typeface="Calibri" pitchFamily="34" charset="0"/>
              </a:rPr>
              <a:t>repolarisation</a:t>
            </a:r>
            <a:r>
              <a:rPr lang="fr-CA" sz="1800" u="sng" dirty="0" smtClean="0">
                <a:latin typeface="Calibri" pitchFamily="34" charset="0"/>
              </a:rPr>
              <a:t> serait prolongée</a:t>
            </a:r>
            <a:r>
              <a:rPr lang="fr-CA" sz="1800" dirty="0" smtClean="0">
                <a:latin typeface="Calibri" pitchFamily="34" charset="0"/>
              </a:rPr>
              <a:t> (</a:t>
            </a:r>
            <a:r>
              <a:rPr lang="fr-CA" sz="1800" dirty="0" err="1" smtClean="0">
                <a:latin typeface="Calibri" pitchFamily="34" charset="0"/>
              </a:rPr>
              <a:t>repolarisation</a:t>
            </a:r>
            <a:r>
              <a:rPr lang="fr-CA" sz="1800" dirty="0" smtClean="0">
                <a:latin typeface="Calibri" pitchFamily="34" charset="0"/>
              </a:rPr>
              <a:t> plus lente). La fonction des canaux K</a:t>
            </a:r>
            <a:r>
              <a:rPr lang="fr-CA" sz="1800" baseline="30000" dirty="0" smtClean="0">
                <a:latin typeface="Calibri" pitchFamily="34" charset="0"/>
              </a:rPr>
              <a:t>+</a:t>
            </a:r>
            <a:r>
              <a:rPr lang="fr-CA" sz="1800" dirty="0" smtClean="0">
                <a:latin typeface="Calibri" pitchFamily="34" charset="0"/>
              </a:rPr>
              <a:t> voltage-dépendants est d’accélérer la repolarisation en permettant une sortie plus rapide des ions K</a:t>
            </a:r>
            <a:r>
              <a:rPr lang="fr-CA" sz="1800" baseline="30000" dirty="0" smtClean="0">
                <a:latin typeface="Calibri" pitchFamily="34" charset="0"/>
              </a:rPr>
              <a:t>+</a:t>
            </a:r>
            <a:r>
              <a:rPr lang="fr-CA" sz="1800" dirty="0" smtClean="0">
                <a:latin typeface="Calibri" pitchFamily="34" charset="0"/>
              </a:rPr>
              <a:t>. Durant le P.A., les ions K</a:t>
            </a:r>
            <a:r>
              <a:rPr lang="fr-CA" sz="1800" baseline="30000" dirty="0" smtClean="0">
                <a:latin typeface="Calibri" pitchFamily="34" charset="0"/>
              </a:rPr>
              <a:t>+</a:t>
            </a:r>
            <a:r>
              <a:rPr lang="fr-CA" sz="1800" dirty="0" smtClean="0">
                <a:latin typeface="Calibri" pitchFamily="34" charset="0"/>
              </a:rPr>
              <a:t> peuvent traverser la membrane de deux façons: via les canaux “à fonction passive”, qui sont toujours ouverts, et les canaux voltage-dépendants. Lorsque ces derniers sont inhibés, les ions K</a:t>
            </a:r>
            <a:r>
              <a:rPr lang="fr-CA" sz="1800" baseline="30000" dirty="0" smtClean="0">
                <a:latin typeface="Calibri" pitchFamily="34" charset="0"/>
              </a:rPr>
              <a:t>+</a:t>
            </a:r>
            <a:r>
              <a:rPr lang="fr-CA" sz="1800" dirty="0" smtClean="0">
                <a:latin typeface="Calibri" pitchFamily="34" charset="0"/>
              </a:rPr>
              <a:t> ne peuvent sortir que par les canaux à fonction passive, ce qui ralentit alors la </a:t>
            </a:r>
            <a:r>
              <a:rPr lang="fr-CA" sz="1800" dirty="0" err="1" smtClean="0">
                <a:latin typeface="Calibri" pitchFamily="34" charset="0"/>
              </a:rPr>
              <a:t>repolarisation</a:t>
            </a:r>
            <a:r>
              <a:rPr lang="fr-CA" sz="1800" dirty="0" smtClean="0">
                <a:latin typeface="Calibri" pitchFamily="34" charset="0"/>
              </a:rPr>
              <a:t>.</a:t>
            </a:r>
          </a:p>
          <a:p>
            <a:pPr marL="452438" lvl="2" indent="-171450" eaLnBrk="1" hangingPunct="1">
              <a:spcBef>
                <a:spcPct val="20000"/>
              </a:spcBef>
              <a:spcAft>
                <a:spcPct val="10000"/>
              </a:spcAft>
              <a:buClrTx/>
              <a:buSzPct val="80000"/>
              <a:defRPr/>
            </a:pPr>
            <a:r>
              <a:rPr lang="fr-CA" sz="1800" u="sng" dirty="0" smtClean="0">
                <a:latin typeface="Calibri" pitchFamily="34" charset="0"/>
              </a:rPr>
              <a:t>La période réfractaire absolue serait prolongée</a:t>
            </a:r>
            <a:r>
              <a:rPr lang="fr-CA" sz="1800" dirty="0" smtClean="0">
                <a:latin typeface="Calibri" pitchFamily="34" charset="0"/>
              </a:rPr>
              <a:t>, du fait du prolongement de la phase de </a:t>
            </a:r>
            <a:r>
              <a:rPr lang="fr-CA" sz="1800" dirty="0" err="1" smtClean="0">
                <a:latin typeface="Calibri" pitchFamily="34" charset="0"/>
              </a:rPr>
              <a:t>repolarisation</a:t>
            </a:r>
            <a:r>
              <a:rPr lang="fr-CA" sz="1800" dirty="0" smtClean="0">
                <a:latin typeface="Calibri" pitchFamily="34" charset="0"/>
              </a:rPr>
              <a:t>. Durant cette phase, les canaux Na</a:t>
            </a:r>
            <a:r>
              <a:rPr lang="fr-CA" sz="1800" baseline="30000" dirty="0" smtClean="0">
                <a:latin typeface="Calibri" pitchFamily="34" charset="0"/>
              </a:rPr>
              <a:t>+</a:t>
            </a:r>
            <a:r>
              <a:rPr lang="fr-CA" sz="1800" dirty="0" smtClean="0">
                <a:latin typeface="Calibri" pitchFamily="34" charset="0"/>
              </a:rPr>
              <a:t> voltage-dépendants sont inactivés; il serait donc impossible de déclencher un autre P.A. durant cette période.</a:t>
            </a:r>
          </a:p>
          <a:p>
            <a:pPr marL="452438" lvl="2" indent="-171450" eaLnBrk="1" hangingPunct="1">
              <a:spcBef>
                <a:spcPct val="20000"/>
              </a:spcBef>
              <a:spcAft>
                <a:spcPct val="10000"/>
              </a:spcAft>
              <a:buClrTx/>
              <a:buSzPct val="80000"/>
              <a:defRPr/>
            </a:pPr>
            <a:r>
              <a:rPr lang="fr-CA" sz="1800" u="sng" dirty="0" smtClean="0">
                <a:latin typeface="Calibri" pitchFamily="34" charset="0"/>
              </a:rPr>
              <a:t>La phase d’hyperpolarisation disparaîtrait</a:t>
            </a:r>
            <a:r>
              <a:rPr lang="fr-CA" sz="1800" dirty="0" smtClean="0">
                <a:latin typeface="Calibri" pitchFamily="34" charset="0"/>
              </a:rPr>
              <a:t>. Cette phase est précisément causée par les canaux K</a:t>
            </a:r>
            <a:r>
              <a:rPr lang="fr-CA" sz="1800" baseline="30000" dirty="0" smtClean="0">
                <a:latin typeface="Calibri" pitchFamily="34" charset="0"/>
              </a:rPr>
              <a:t>+</a:t>
            </a:r>
            <a:r>
              <a:rPr lang="fr-CA" sz="1800" dirty="0" smtClean="0">
                <a:latin typeface="Calibri" pitchFamily="34" charset="0"/>
              </a:rPr>
              <a:t> voltage-dépendants. Leur inhibition empêcherait donc l’hyperpolarisation.</a:t>
            </a:r>
          </a:p>
          <a:p>
            <a:pPr marL="279400" lvl="1" indent="0" eaLnBrk="1" hangingPunct="1">
              <a:spcBef>
                <a:spcPct val="20000"/>
              </a:spcBef>
              <a:spcAft>
                <a:spcPct val="10000"/>
              </a:spcAft>
              <a:buSzTx/>
              <a:buFont typeface="Wingdings" pitchFamily="2" charset="2"/>
              <a:buNone/>
              <a:defRPr/>
            </a:pPr>
            <a:r>
              <a:rPr lang="fr-CA" sz="1800" dirty="0" smtClean="0">
                <a:latin typeface="Calibri" pitchFamily="34" charset="0"/>
              </a:rPr>
              <a:t>Exemples d’inhibiteurs de canaux K</a:t>
            </a:r>
            <a:r>
              <a:rPr lang="fr-CA" sz="1800" baseline="30000" dirty="0" smtClean="0">
                <a:latin typeface="Calibri" pitchFamily="34" charset="0"/>
              </a:rPr>
              <a:t>+</a:t>
            </a:r>
            <a:r>
              <a:rPr lang="fr-CA" sz="1800" dirty="0" smtClean="0">
                <a:latin typeface="Calibri" pitchFamily="34" charset="0"/>
              </a:rPr>
              <a:t>: certains ions (Cs</a:t>
            </a:r>
            <a:r>
              <a:rPr lang="fr-CA" sz="1800" baseline="30000" dirty="0" smtClean="0">
                <a:latin typeface="Calibri" pitchFamily="34" charset="0"/>
              </a:rPr>
              <a:t>+</a:t>
            </a:r>
            <a:r>
              <a:rPr lang="fr-CA" sz="1800" dirty="0" smtClean="0">
                <a:latin typeface="Calibri" pitchFamily="34" charset="0"/>
              </a:rPr>
              <a:t>), certaines toxines.</a:t>
            </a:r>
          </a:p>
        </p:txBody>
      </p:sp>
      <p:sp>
        <p:nvSpPr>
          <p:cNvPr id="3" name="Text Box 3"/>
          <p:cNvSpPr txBox="1">
            <a:spLocks noChangeArrowheads="1"/>
          </p:cNvSpPr>
          <p:nvPr/>
        </p:nvSpPr>
        <p:spPr bwMode="auto">
          <a:xfrm>
            <a:off x="116724" y="67544"/>
            <a:ext cx="467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d’action (P.A.)</a:t>
            </a:r>
            <a:endParaRPr lang="en-US" sz="2800" b="1" dirty="0" smtClean="0">
              <a:solidFill>
                <a:srgbClr val="FF0000"/>
              </a:solidFill>
              <a:latin typeface="+mj-lt"/>
            </a:endParaRPr>
          </a:p>
        </p:txBody>
      </p:sp>
    </p:spTree>
    <p:extLst>
      <p:ext uri="{BB962C8B-B14F-4D97-AF65-F5344CB8AC3E}">
        <p14:creationId xmlns:p14="http://schemas.microsoft.com/office/powerpoint/2010/main" val="12209122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p:nvPr/>
        </p:nvGrpSpPr>
        <p:grpSpPr>
          <a:xfrm>
            <a:off x="482484" y="245098"/>
            <a:ext cx="7873725" cy="4600280"/>
            <a:chOff x="474170" y="461914"/>
            <a:chExt cx="6577329" cy="4600280"/>
          </a:xfrm>
          <a:noFill/>
          <a:effectLst>
            <a:outerShdw sx="1000" sy="1000" algn="ctr" rotWithShape="0">
              <a:srgbClr val="000000">
                <a:alpha val="0"/>
              </a:srgbClr>
            </a:outerShdw>
          </a:effectLst>
        </p:grpSpPr>
        <p:pic>
          <p:nvPicPr>
            <p:cNvPr id="4" name="Picture 2" descr="http://cw2.erpi.com/cw/marieb/userfiles/17_Fig_11_14_p_459.jpg"/>
            <p:cNvPicPr>
              <a:picLocks noChangeAspect="1" noChangeArrowheads="1"/>
            </p:cNvPicPr>
            <p:nvPr/>
          </p:nvPicPr>
          <p:blipFill>
            <a:blip r:embed="rId3" cstate="print">
              <a:duotone>
                <a:schemeClr val="bg2">
                  <a:shade val="45000"/>
                  <a:satMod val="135000"/>
                </a:schemeClr>
                <a:prstClr val="white"/>
              </a:duotone>
              <a:lum/>
            </a:blip>
            <a:srcRect l="4191" t="14362" r="3810" b="20031"/>
            <a:stretch>
              <a:fillRect/>
            </a:stretch>
          </p:blipFill>
          <p:spPr bwMode="auto">
            <a:xfrm>
              <a:off x="474170" y="461914"/>
              <a:ext cx="6397384" cy="4600280"/>
            </a:xfrm>
            <a:prstGeom prst="rect">
              <a:avLst/>
            </a:prstGeom>
            <a:grpFill/>
          </p:spPr>
        </p:pic>
        <p:cxnSp>
          <p:nvCxnSpPr>
            <p:cNvPr id="8" name="Straight Connector 7"/>
            <p:cNvCxnSpPr/>
            <p:nvPr/>
          </p:nvCxnSpPr>
          <p:spPr bwMode="auto">
            <a:xfrm>
              <a:off x="1178351" y="3436431"/>
              <a:ext cx="5458119" cy="0"/>
            </a:xfrm>
            <a:prstGeom prst="line">
              <a:avLst/>
            </a:prstGeom>
            <a:grpFill/>
            <a:ln w="25400" cap="flat" cmpd="sng" algn="ctr">
              <a:solidFill>
                <a:schemeClr val="bg1">
                  <a:lumMod val="50000"/>
                </a:schemeClr>
              </a:solidFill>
              <a:prstDash val="sysDash"/>
              <a:round/>
              <a:headEnd type="none" w="med" len="med"/>
              <a:tailEnd type="none" w="med" len="med"/>
            </a:ln>
            <a:effectLst/>
          </p:spPr>
        </p:cxnSp>
        <p:sp>
          <p:nvSpPr>
            <p:cNvPr id="11" name="ZoneTexte 6"/>
            <p:cNvSpPr txBox="1">
              <a:spLocks noChangeArrowheads="1"/>
            </p:cNvSpPr>
            <p:nvPr/>
          </p:nvSpPr>
          <p:spPr bwMode="auto">
            <a:xfrm>
              <a:off x="4579430" y="3038848"/>
              <a:ext cx="2314575" cy="400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Seuil d’excitation</a:t>
              </a:r>
            </a:p>
          </p:txBody>
        </p:sp>
        <p:sp>
          <p:nvSpPr>
            <p:cNvPr id="12" name="Accolade fermante 3"/>
            <p:cNvSpPr>
              <a:spLocks/>
            </p:cNvSpPr>
            <p:nvPr/>
          </p:nvSpPr>
          <p:spPr bwMode="auto">
            <a:xfrm>
              <a:off x="6786540" y="1087438"/>
              <a:ext cx="264959" cy="2871487"/>
            </a:xfrm>
            <a:prstGeom prst="rightBrace">
              <a:avLst>
                <a:gd name="adj1" fmla="val 42499"/>
                <a:gd name="adj2" fmla="val 51075"/>
              </a:avLst>
            </a:prstGeom>
            <a:grpFill/>
            <a:ln w="22225" algn="ctr">
              <a:solidFill>
                <a:schemeClr val="bg1">
                  <a:lumMod val="50000"/>
                </a:schemeClr>
              </a:solidFill>
              <a:prstDash val="sysDash"/>
              <a:round/>
              <a:headEnd/>
              <a:tailEnd/>
            </a:ln>
            <a:extLst/>
          </p:spPr>
          <p:txBody>
            <a:bodyPr/>
            <a:lstStyle/>
            <a:p>
              <a:endParaRPr lang="fr-CA">
                <a:solidFill>
                  <a:srgbClr val="0066FF"/>
                </a:solidFill>
              </a:endParaRPr>
            </a:p>
          </p:txBody>
        </p:sp>
        <p:sp>
          <p:nvSpPr>
            <p:cNvPr id="14" name="ZoneTexte 8"/>
            <p:cNvSpPr txBox="1">
              <a:spLocks noChangeArrowheads="1"/>
            </p:cNvSpPr>
            <p:nvPr/>
          </p:nvSpPr>
          <p:spPr bwMode="auto">
            <a:xfrm>
              <a:off x="1315711" y="3558815"/>
              <a:ext cx="426592" cy="4001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V</a:t>
              </a:r>
              <a:r>
                <a:rPr lang="fr-CA" sz="2000" baseline="-25000" dirty="0" smtClean="0">
                  <a:solidFill>
                    <a:schemeClr val="bg1">
                      <a:lumMod val="65000"/>
                    </a:schemeClr>
                  </a:solidFill>
                  <a:latin typeface="Arial Rounded MT Bold" pitchFamily="34" charset="0"/>
                </a:rPr>
                <a:t>r</a:t>
              </a:r>
              <a:endParaRPr lang="fr-CA" sz="2000" baseline="-25000" dirty="0">
                <a:solidFill>
                  <a:schemeClr val="bg1">
                    <a:lumMod val="65000"/>
                  </a:schemeClr>
                </a:solidFill>
                <a:latin typeface="Arial Rounded MT Bold" pitchFamily="34" charset="0"/>
              </a:endParaRPr>
            </a:p>
          </p:txBody>
        </p:sp>
        <p:sp>
          <p:nvSpPr>
            <p:cNvPr id="16" name="ZoneTexte 10"/>
            <p:cNvSpPr txBox="1">
              <a:spLocks noChangeArrowheads="1"/>
            </p:cNvSpPr>
            <p:nvPr/>
          </p:nvSpPr>
          <p:spPr bwMode="auto">
            <a:xfrm>
              <a:off x="2945997" y="568475"/>
              <a:ext cx="922888" cy="369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1800" dirty="0">
                  <a:solidFill>
                    <a:schemeClr val="bg1">
                      <a:lumMod val="65000"/>
                    </a:schemeClr>
                  </a:solidFill>
                  <a:latin typeface="Arial Rounded MT Bold" pitchFamily="34" charset="0"/>
                </a:rPr>
                <a:t>Sommet</a:t>
              </a:r>
              <a:endParaRPr lang="fr-CA" sz="1800" baseline="-25000" dirty="0">
                <a:solidFill>
                  <a:schemeClr val="bg1">
                    <a:lumMod val="65000"/>
                  </a:schemeClr>
                </a:solidFill>
                <a:latin typeface="Arial Rounded MT Bold" pitchFamily="34" charset="0"/>
              </a:endParaRPr>
            </a:p>
          </p:txBody>
        </p:sp>
        <p:cxnSp>
          <p:nvCxnSpPr>
            <p:cNvPr id="19" name="Straight Connector 18"/>
            <p:cNvCxnSpPr/>
            <p:nvPr/>
          </p:nvCxnSpPr>
          <p:spPr bwMode="auto">
            <a:xfrm flipV="1">
              <a:off x="2696066" y="829559"/>
              <a:ext cx="301658" cy="197963"/>
            </a:xfrm>
            <a:prstGeom prst="line">
              <a:avLst/>
            </a:prstGeom>
            <a:grpFill/>
            <a:ln w="25400" cap="flat" cmpd="sng" algn="ctr">
              <a:solidFill>
                <a:schemeClr val="bg1">
                  <a:lumMod val="50000"/>
                </a:schemeClr>
              </a:solidFill>
              <a:prstDash val="solid"/>
              <a:round/>
              <a:headEnd type="none" w="med" len="med"/>
              <a:tailEnd type="none" w="med" len="med"/>
            </a:ln>
            <a:effectLst/>
          </p:spPr>
        </p:cxnSp>
        <p:cxnSp>
          <p:nvCxnSpPr>
            <p:cNvPr id="23" name="Straight Connector 22"/>
            <p:cNvCxnSpPr/>
            <p:nvPr/>
          </p:nvCxnSpPr>
          <p:spPr bwMode="auto">
            <a:xfrm flipV="1">
              <a:off x="1274189" y="3817856"/>
              <a:ext cx="130405" cy="86413"/>
            </a:xfrm>
            <a:prstGeom prst="line">
              <a:avLst/>
            </a:prstGeom>
            <a:grpFill/>
            <a:ln w="25400" cap="flat" cmpd="sng" algn="ctr">
              <a:solidFill>
                <a:schemeClr val="bg1">
                  <a:lumMod val="50000"/>
                </a:schemeClr>
              </a:solidFill>
              <a:prstDash val="solid"/>
              <a:round/>
              <a:headEnd type="none" w="med" len="med"/>
              <a:tailEnd type="none" w="med" len="med"/>
            </a:ln>
            <a:effectLst/>
          </p:spPr>
        </p:cxnSp>
      </p:grpSp>
      <p:sp>
        <p:nvSpPr>
          <p:cNvPr id="15" name="ZoneTexte 4"/>
          <p:cNvSpPr txBox="1">
            <a:spLocks noChangeArrowheads="1"/>
          </p:cNvSpPr>
          <p:nvPr/>
        </p:nvSpPr>
        <p:spPr bwMode="auto">
          <a:xfrm rot="5400000">
            <a:off x="7745759" y="2096213"/>
            <a:ext cx="17075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dirty="0">
                <a:solidFill>
                  <a:schemeClr val="bg1">
                    <a:lumMod val="65000"/>
                  </a:schemeClr>
                </a:solidFill>
                <a:latin typeface="Arial Rounded MT Bold" pitchFamily="34" charset="0"/>
              </a:rPr>
              <a:t>Amplitude</a:t>
            </a:r>
          </a:p>
        </p:txBody>
      </p:sp>
      <p:sp>
        <p:nvSpPr>
          <p:cNvPr id="20" name="TextBox 19"/>
          <p:cNvSpPr txBox="1"/>
          <p:nvPr/>
        </p:nvSpPr>
        <p:spPr>
          <a:xfrm>
            <a:off x="4838304" y="869760"/>
            <a:ext cx="2985943" cy="590931"/>
          </a:xfrm>
          <a:prstGeom prst="rect">
            <a:avLst/>
          </a:prstGeom>
          <a:solidFill>
            <a:schemeClr val="accent1"/>
          </a:solidFill>
          <a:ln w="12700">
            <a:solidFill>
              <a:srgbClr val="0066FF"/>
            </a:solidFill>
          </a:ln>
          <a:effectLst>
            <a:outerShdw blurRad="50800" dist="38100" dir="2700000" algn="tl" rotWithShape="0">
              <a:prstClr val="black">
                <a:alpha val="40000"/>
              </a:prstClr>
            </a:outerShdw>
          </a:effectLst>
        </p:spPr>
        <p:txBody>
          <a:bodyPr wrap="square" rtlCol="0" anchor="b" anchorCtr="0">
            <a:spAutoFit/>
          </a:bodyPr>
          <a:lstStyle/>
          <a:p>
            <a:pPr>
              <a:lnSpc>
                <a:spcPct val="80000"/>
              </a:lnSpc>
            </a:pPr>
            <a:r>
              <a:rPr lang="fr-CA" sz="2000" b="1" dirty="0" smtClean="0">
                <a:solidFill>
                  <a:srgbClr val="0066FF"/>
                </a:solidFill>
                <a:latin typeface="Calibri" pitchFamily="34" charset="0"/>
                <a:cs typeface="Calibri" pitchFamily="34" charset="0"/>
              </a:rPr>
              <a:t>Inhibition des canaux K</a:t>
            </a:r>
            <a:r>
              <a:rPr lang="fr-CA" sz="2000" b="1" baseline="30000" dirty="0" smtClean="0">
                <a:solidFill>
                  <a:srgbClr val="0066FF"/>
                </a:solidFill>
                <a:latin typeface="Calibri" pitchFamily="34" charset="0"/>
                <a:cs typeface="Calibri" pitchFamily="34" charset="0"/>
              </a:rPr>
              <a:t>+</a:t>
            </a:r>
            <a:r>
              <a:rPr lang="fr-CA" sz="2000" b="1" dirty="0" smtClean="0">
                <a:solidFill>
                  <a:srgbClr val="0066FF"/>
                </a:solidFill>
                <a:latin typeface="Calibri" pitchFamily="34" charset="0"/>
                <a:cs typeface="Calibri" pitchFamily="34" charset="0"/>
              </a:rPr>
              <a:t> voltage-dépendants</a:t>
            </a:r>
            <a:endParaRPr lang="fr-CA" sz="2000" b="1" dirty="0">
              <a:solidFill>
                <a:srgbClr val="0066FF"/>
              </a:solidFill>
              <a:latin typeface="Calibri" pitchFamily="34" charset="0"/>
              <a:cs typeface="Calibri" pitchFamily="34" charset="0"/>
            </a:endParaRPr>
          </a:p>
        </p:txBody>
      </p:sp>
      <p:cxnSp>
        <p:nvCxnSpPr>
          <p:cNvPr id="22" name="Straight Arrow Connector 21"/>
          <p:cNvCxnSpPr/>
          <p:nvPr/>
        </p:nvCxnSpPr>
        <p:spPr bwMode="auto">
          <a:xfrm flipH="1">
            <a:off x="4463517" y="1192047"/>
            <a:ext cx="563326" cy="199529"/>
          </a:xfrm>
          <a:prstGeom prst="straightConnector1">
            <a:avLst/>
          </a:prstGeom>
          <a:solidFill>
            <a:schemeClr val="accent1"/>
          </a:solidFill>
          <a:ln w="38100" cap="flat" cmpd="sng" algn="ctr">
            <a:solidFill>
              <a:srgbClr val="0066FF"/>
            </a:solidFill>
            <a:prstDash val="solid"/>
            <a:round/>
            <a:headEnd type="none" w="med" len="med"/>
            <a:tailEnd type="arrow"/>
          </a:ln>
          <a:effectLst>
            <a:outerShdw blurRad="50800" dist="38100" dir="2700000" algn="tl" rotWithShape="0">
              <a:prstClr val="black">
                <a:alpha val="40000"/>
              </a:prstClr>
            </a:outerShdw>
          </a:effectLst>
        </p:spPr>
      </p:cxnSp>
      <p:sp>
        <p:nvSpPr>
          <p:cNvPr id="18" name="Freeform 17"/>
          <p:cNvSpPr/>
          <p:nvPr/>
        </p:nvSpPr>
        <p:spPr bwMode="auto">
          <a:xfrm>
            <a:off x="1923068" y="848413"/>
            <a:ext cx="5769204" cy="2906598"/>
          </a:xfrm>
          <a:custGeom>
            <a:avLst/>
            <a:gdLst>
              <a:gd name="connsiteX0" fmla="*/ 0 w 5929460"/>
              <a:gd name="connsiteY0" fmla="*/ 2889315 h 2892457"/>
              <a:gd name="connsiteX1" fmla="*/ 75414 w 5929460"/>
              <a:gd name="connsiteY1" fmla="*/ 2889315 h 2892457"/>
              <a:gd name="connsiteX2" fmla="*/ 263951 w 5929460"/>
              <a:gd name="connsiteY2" fmla="*/ 2879888 h 2892457"/>
              <a:gd name="connsiteX3" fmla="*/ 329938 w 5929460"/>
              <a:gd name="connsiteY3" fmla="*/ 2889315 h 2892457"/>
              <a:gd name="connsiteX4" fmla="*/ 490194 w 5929460"/>
              <a:gd name="connsiteY4" fmla="*/ 2861035 h 2892457"/>
              <a:gd name="connsiteX5" fmla="*/ 584462 w 5929460"/>
              <a:gd name="connsiteY5" fmla="*/ 2823327 h 2892457"/>
              <a:gd name="connsiteX6" fmla="*/ 641023 w 5929460"/>
              <a:gd name="connsiteY6" fmla="*/ 2747913 h 2892457"/>
              <a:gd name="connsiteX7" fmla="*/ 688157 w 5929460"/>
              <a:gd name="connsiteY7" fmla="*/ 2681925 h 2892457"/>
              <a:gd name="connsiteX8" fmla="*/ 744718 w 5929460"/>
              <a:gd name="connsiteY8" fmla="*/ 2531096 h 2892457"/>
              <a:gd name="connsiteX9" fmla="*/ 782425 w 5929460"/>
              <a:gd name="connsiteY9" fmla="*/ 2342560 h 2892457"/>
              <a:gd name="connsiteX10" fmla="*/ 848412 w 5929460"/>
              <a:gd name="connsiteY10" fmla="*/ 2040903 h 2892457"/>
              <a:gd name="connsiteX11" fmla="*/ 942680 w 5929460"/>
              <a:gd name="connsiteY11" fmla="*/ 1390453 h 2892457"/>
              <a:gd name="connsiteX12" fmla="*/ 1008668 w 5929460"/>
              <a:gd name="connsiteY12" fmla="*/ 853125 h 2892457"/>
              <a:gd name="connsiteX13" fmla="*/ 1065229 w 5929460"/>
              <a:gd name="connsiteY13" fmla="*/ 372358 h 2892457"/>
              <a:gd name="connsiteX14" fmla="*/ 1102936 w 5929460"/>
              <a:gd name="connsiteY14" fmla="*/ 155542 h 2892457"/>
              <a:gd name="connsiteX15" fmla="*/ 1150070 w 5929460"/>
              <a:gd name="connsiteY15" fmla="*/ 32993 h 2892457"/>
              <a:gd name="connsiteX16" fmla="*/ 1197204 w 5929460"/>
              <a:gd name="connsiteY16" fmla="*/ 4713 h 2892457"/>
              <a:gd name="connsiteX17" fmla="*/ 1282045 w 5929460"/>
              <a:gd name="connsiteY17" fmla="*/ 4713 h 2892457"/>
              <a:gd name="connsiteX18" fmla="*/ 1432874 w 5929460"/>
              <a:gd name="connsiteY18" fmla="*/ 32993 h 2892457"/>
              <a:gd name="connsiteX19" fmla="*/ 1593130 w 5929460"/>
              <a:gd name="connsiteY19" fmla="*/ 89554 h 2892457"/>
              <a:gd name="connsiteX20" fmla="*/ 1941922 w 5929460"/>
              <a:gd name="connsiteY20" fmla="*/ 240383 h 2892457"/>
              <a:gd name="connsiteX21" fmla="*/ 2498103 w 5929460"/>
              <a:gd name="connsiteY21" fmla="*/ 560894 h 2892457"/>
              <a:gd name="connsiteX22" fmla="*/ 2837468 w 5929460"/>
              <a:gd name="connsiteY22" fmla="*/ 796565 h 2892457"/>
              <a:gd name="connsiteX23" fmla="*/ 3148553 w 5929460"/>
              <a:gd name="connsiteY23" fmla="*/ 1060515 h 2892457"/>
              <a:gd name="connsiteX24" fmla="*/ 3459637 w 5929460"/>
              <a:gd name="connsiteY24" fmla="*/ 1343319 h 2892457"/>
              <a:gd name="connsiteX25" fmla="*/ 3874417 w 5929460"/>
              <a:gd name="connsiteY25" fmla="*/ 1720391 h 2892457"/>
              <a:gd name="connsiteX26" fmla="*/ 4194928 w 5929460"/>
              <a:gd name="connsiteY26" fmla="*/ 2059756 h 2892457"/>
              <a:gd name="connsiteX27" fmla="*/ 4524866 w 5929460"/>
              <a:gd name="connsiteY27" fmla="*/ 2399121 h 2892457"/>
              <a:gd name="connsiteX28" fmla="*/ 4694548 w 5929460"/>
              <a:gd name="connsiteY28" fmla="*/ 2531096 h 2892457"/>
              <a:gd name="connsiteX29" fmla="*/ 4967926 w 5929460"/>
              <a:gd name="connsiteY29" fmla="*/ 2663072 h 2892457"/>
              <a:gd name="connsiteX30" fmla="*/ 5184742 w 5929460"/>
              <a:gd name="connsiteY30" fmla="*/ 2747913 h 2892457"/>
              <a:gd name="connsiteX31" fmla="*/ 5401559 w 5929460"/>
              <a:gd name="connsiteY31" fmla="*/ 2785620 h 2892457"/>
              <a:gd name="connsiteX32" fmla="*/ 5674936 w 5929460"/>
              <a:gd name="connsiteY32" fmla="*/ 2823327 h 2892457"/>
              <a:gd name="connsiteX33" fmla="*/ 5929460 w 5929460"/>
              <a:gd name="connsiteY33" fmla="*/ 2851608 h 2892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929460" h="2892457">
                <a:moveTo>
                  <a:pt x="0" y="2889315"/>
                </a:moveTo>
                <a:cubicBezTo>
                  <a:pt x="15711" y="2890100"/>
                  <a:pt x="31422" y="2890886"/>
                  <a:pt x="75414" y="2889315"/>
                </a:cubicBezTo>
                <a:cubicBezTo>
                  <a:pt x="119406" y="2887744"/>
                  <a:pt x="221530" y="2879888"/>
                  <a:pt x="263951" y="2879888"/>
                </a:cubicBezTo>
                <a:cubicBezTo>
                  <a:pt x="306372" y="2879888"/>
                  <a:pt x="292231" y="2892457"/>
                  <a:pt x="329938" y="2889315"/>
                </a:cubicBezTo>
                <a:cubicBezTo>
                  <a:pt x="367645" y="2886173"/>
                  <a:pt x="447773" y="2872033"/>
                  <a:pt x="490194" y="2861035"/>
                </a:cubicBezTo>
                <a:cubicBezTo>
                  <a:pt x="532615" y="2850037"/>
                  <a:pt x="559324" y="2842181"/>
                  <a:pt x="584462" y="2823327"/>
                </a:cubicBezTo>
                <a:cubicBezTo>
                  <a:pt x="609600" y="2804473"/>
                  <a:pt x="623741" y="2771480"/>
                  <a:pt x="641023" y="2747913"/>
                </a:cubicBezTo>
                <a:cubicBezTo>
                  <a:pt x="658305" y="2724346"/>
                  <a:pt x="670874" y="2718061"/>
                  <a:pt x="688157" y="2681925"/>
                </a:cubicBezTo>
                <a:cubicBezTo>
                  <a:pt x="705440" y="2645789"/>
                  <a:pt x="729007" y="2587657"/>
                  <a:pt x="744718" y="2531096"/>
                </a:cubicBezTo>
                <a:cubicBezTo>
                  <a:pt x="760429" y="2474535"/>
                  <a:pt x="765143" y="2424259"/>
                  <a:pt x="782425" y="2342560"/>
                </a:cubicBezTo>
                <a:cubicBezTo>
                  <a:pt x="799707" y="2260861"/>
                  <a:pt x="821703" y="2199587"/>
                  <a:pt x="848412" y="2040903"/>
                </a:cubicBezTo>
                <a:cubicBezTo>
                  <a:pt x="875121" y="1882219"/>
                  <a:pt x="915971" y="1588416"/>
                  <a:pt x="942680" y="1390453"/>
                </a:cubicBezTo>
                <a:cubicBezTo>
                  <a:pt x="969389" y="1192490"/>
                  <a:pt x="988243" y="1022807"/>
                  <a:pt x="1008668" y="853125"/>
                </a:cubicBezTo>
                <a:cubicBezTo>
                  <a:pt x="1029093" y="683443"/>
                  <a:pt x="1049518" y="488622"/>
                  <a:pt x="1065229" y="372358"/>
                </a:cubicBezTo>
                <a:cubicBezTo>
                  <a:pt x="1080940" y="256094"/>
                  <a:pt x="1088796" y="212103"/>
                  <a:pt x="1102936" y="155542"/>
                </a:cubicBezTo>
                <a:cubicBezTo>
                  <a:pt x="1117076" y="98981"/>
                  <a:pt x="1134359" y="58131"/>
                  <a:pt x="1150070" y="32993"/>
                </a:cubicBezTo>
                <a:cubicBezTo>
                  <a:pt x="1165781" y="7855"/>
                  <a:pt x="1175208" y="9426"/>
                  <a:pt x="1197204" y="4713"/>
                </a:cubicBezTo>
                <a:cubicBezTo>
                  <a:pt x="1219200" y="0"/>
                  <a:pt x="1242767" y="0"/>
                  <a:pt x="1282045" y="4713"/>
                </a:cubicBezTo>
                <a:cubicBezTo>
                  <a:pt x="1321323" y="9426"/>
                  <a:pt x="1381027" y="18853"/>
                  <a:pt x="1432874" y="32993"/>
                </a:cubicBezTo>
                <a:cubicBezTo>
                  <a:pt x="1484721" y="47133"/>
                  <a:pt x="1508289" y="54989"/>
                  <a:pt x="1593130" y="89554"/>
                </a:cubicBezTo>
                <a:cubicBezTo>
                  <a:pt x="1677971" y="124119"/>
                  <a:pt x="1791093" y="161826"/>
                  <a:pt x="1941922" y="240383"/>
                </a:cubicBezTo>
                <a:cubicBezTo>
                  <a:pt x="2092751" y="318940"/>
                  <a:pt x="2348845" y="468197"/>
                  <a:pt x="2498103" y="560894"/>
                </a:cubicBezTo>
                <a:cubicBezTo>
                  <a:pt x="2647361" y="653591"/>
                  <a:pt x="2729060" y="713295"/>
                  <a:pt x="2837468" y="796565"/>
                </a:cubicBezTo>
                <a:cubicBezTo>
                  <a:pt x="2945876" y="879835"/>
                  <a:pt x="3044858" y="969389"/>
                  <a:pt x="3148553" y="1060515"/>
                </a:cubicBezTo>
                <a:cubicBezTo>
                  <a:pt x="3252248" y="1151641"/>
                  <a:pt x="3459637" y="1343319"/>
                  <a:pt x="3459637" y="1343319"/>
                </a:cubicBezTo>
                <a:cubicBezTo>
                  <a:pt x="3580614" y="1453298"/>
                  <a:pt x="3751869" y="1600985"/>
                  <a:pt x="3874417" y="1720391"/>
                </a:cubicBezTo>
                <a:cubicBezTo>
                  <a:pt x="3996965" y="1839797"/>
                  <a:pt x="4086520" y="1946634"/>
                  <a:pt x="4194928" y="2059756"/>
                </a:cubicBezTo>
                <a:cubicBezTo>
                  <a:pt x="4303336" y="2172878"/>
                  <a:pt x="4441596" y="2320564"/>
                  <a:pt x="4524866" y="2399121"/>
                </a:cubicBezTo>
                <a:cubicBezTo>
                  <a:pt x="4608136" y="2477678"/>
                  <a:pt x="4620705" y="2487104"/>
                  <a:pt x="4694548" y="2531096"/>
                </a:cubicBezTo>
                <a:cubicBezTo>
                  <a:pt x="4768391" y="2575088"/>
                  <a:pt x="4886227" y="2626936"/>
                  <a:pt x="4967926" y="2663072"/>
                </a:cubicBezTo>
                <a:cubicBezTo>
                  <a:pt x="5049625" y="2699208"/>
                  <a:pt x="5112470" y="2727488"/>
                  <a:pt x="5184742" y="2747913"/>
                </a:cubicBezTo>
                <a:cubicBezTo>
                  <a:pt x="5257014" y="2768338"/>
                  <a:pt x="5319860" y="2773051"/>
                  <a:pt x="5401559" y="2785620"/>
                </a:cubicBezTo>
                <a:cubicBezTo>
                  <a:pt x="5483258" y="2798189"/>
                  <a:pt x="5586953" y="2812329"/>
                  <a:pt x="5674936" y="2823327"/>
                </a:cubicBezTo>
                <a:cubicBezTo>
                  <a:pt x="5762920" y="2834325"/>
                  <a:pt x="5846190" y="2842966"/>
                  <a:pt x="5929460" y="2851608"/>
                </a:cubicBezTo>
              </a:path>
            </a:pathLst>
          </a:custGeom>
          <a:noFill/>
          <a:ln w="38100" cap="flat" cmpd="sng" algn="ctr">
            <a:solidFill>
              <a:srgbClr val="0066FF"/>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smtClean="0">
              <a:ln>
                <a:noFill/>
              </a:ln>
              <a:solidFill>
                <a:schemeClr val="tx1"/>
              </a:solidFill>
              <a:effectLst/>
              <a:latin typeface="Times New Roman" pitchFamily="18" charset="0"/>
            </a:endParaRPr>
          </a:p>
        </p:txBody>
      </p:sp>
      <p:sp>
        <p:nvSpPr>
          <p:cNvPr id="21" name="Rectangle 2"/>
          <p:cNvSpPr txBox="1">
            <a:spLocks noChangeArrowheads="1"/>
          </p:cNvSpPr>
          <p:nvPr/>
        </p:nvSpPr>
        <p:spPr bwMode="auto">
          <a:xfrm>
            <a:off x="500740" y="5175876"/>
            <a:ext cx="8183357" cy="65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1" indent="0" algn="l" defTabSz="914400" rtl="0" eaLnBrk="1" fontAlgn="base" latinLnBrk="0" hangingPunct="1">
              <a:lnSpc>
                <a:spcPct val="90000"/>
              </a:lnSpc>
              <a:spcBef>
                <a:spcPts val="1200"/>
              </a:spcBef>
              <a:spcAft>
                <a:spcPct val="10000"/>
              </a:spcAft>
              <a:buClr>
                <a:srgbClr val="0989C9"/>
              </a:buClr>
              <a:buSzTx/>
              <a:buFont typeface="Wingdings" pitchFamily="2" charset="2"/>
              <a:buNone/>
              <a:tabLst/>
              <a:defRPr/>
            </a:pPr>
            <a:r>
              <a:rPr lang="fr-CA" sz="3000" b="1" kern="0" dirty="0" smtClean="0">
                <a:solidFill>
                  <a:srgbClr val="0066FF"/>
                </a:solidFill>
                <a:latin typeface="Calibri" pitchFamily="34" charset="0"/>
              </a:rPr>
              <a:t>1B</a:t>
            </a:r>
            <a:r>
              <a:rPr kumimoji="0" lang="fr-CA" sz="3000" b="1" i="0" u="none" strike="noStrike" kern="0" cap="none" spc="0" normalizeH="0" baseline="0" noProof="0" dirty="0" smtClean="0">
                <a:ln>
                  <a:noFill/>
                </a:ln>
                <a:solidFill>
                  <a:srgbClr val="0066FF"/>
                </a:solidFill>
                <a:effectLst/>
                <a:uLnTx/>
                <a:uFillTx/>
                <a:latin typeface="Calibri" pitchFamily="34" charset="0"/>
              </a:rPr>
              <a:t>) </a:t>
            </a:r>
            <a:r>
              <a:rPr kumimoji="0" lang="fr-CA" sz="3000" b="1" i="0" u="sng" strike="noStrike" kern="0" cap="none" spc="0" normalizeH="0" baseline="0" noProof="0" dirty="0" smtClean="0">
                <a:ln>
                  <a:noFill/>
                </a:ln>
                <a:solidFill>
                  <a:srgbClr val="0066FF"/>
                </a:solidFill>
                <a:effectLst/>
                <a:uLnTx/>
                <a:uFillTx/>
                <a:latin typeface="Calibri" pitchFamily="34" charset="0"/>
              </a:rPr>
              <a:t>Inhibition des canaux K</a:t>
            </a:r>
            <a:r>
              <a:rPr kumimoji="0" lang="fr-CA" sz="3000" b="1" i="0" u="sng" strike="noStrike" kern="0" cap="none" spc="0" normalizeH="0" baseline="30000" noProof="0" dirty="0" smtClean="0">
                <a:ln>
                  <a:noFill/>
                </a:ln>
                <a:solidFill>
                  <a:srgbClr val="0066FF"/>
                </a:solidFill>
                <a:effectLst/>
                <a:uLnTx/>
                <a:uFillTx/>
                <a:latin typeface="Calibri" pitchFamily="34" charset="0"/>
              </a:rPr>
              <a:t>+</a:t>
            </a:r>
            <a:r>
              <a:rPr kumimoji="0" lang="fr-CA" sz="3000" b="1" i="0" u="sng" strike="noStrike" kern="0" cap="none" spc="0" normalizeH="0" baseline="0" noProof="0" dirty="0" smtClean="0">
                <a:ln>
                  <a:noFill/>
                </a:ln>
                <a:solidFill>
                  <a:srgbClr val="0066FF"/>
                </a:solidFill>
                <a:effectLst/>
                <a:uLnTx/>
                <a:uFillTx/>
                <a:latin typeface="Calibri" pitchFamily="34" charset="0"/>
              </a:rPr>
              <a:t> voltage-dépendants</a:t>
            </a:r>
            <a:r>
              <a:rPr kumimoji="0" lang="fr-CA" sz="3000" b="1" i="0" u="none" strike="noStrike" kern="0" cap="none" spc="0" normalizeH="0" baseline="0" noProof="0" dirty="0" smtClean="0">
                <a:ln>
                  <a:noFill/>
                </a:ln>
                <a:solidFill>
                  <a:schemeClr val="tx1"/>
                </a:solidFill>
                <a:effectLst/>
                <a:uLnTx/>
                <a:uFillTx/>
                <a:latin typeface="Calibri" pitchFamily="34" charset="0"/>
              </a:rPr>
              <a:t> </a:t>
            </a:r>
          </a:p>
        </p:txBody>
      </p:sp>
    </p:spTree>
    <p:extLst>
      <p:ext uri="{BB962C8B-B14F-4D97-AF65-F5344CB8AC3E}">
        <p14:creationId xmlns:p14="http://schemas.microsoft.com/office/powerpoint/2010/main" val="895713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417513" y="431800"/>
            <a:ext cx="8270875" cy="2438010"/>
          </a:xfrm>
          <a:ln>
            <a:solidFill>
              <a:srgbClr val="FF0000"/>
            </a:solidFill>
            <a:miter lim="800000"/>
            <a:headEnd/>
            <a:tailEnd/>
          </a:ln>
        </p:spPr>
        <p:txBody>
          <a:bodyPr/>
          <a:lstStyle/>
          <a:p>
            <a:pPr marL="0" indent="0" eaLnBrk="1" hangingPunct="1">
              <a:lnSpc>
                <a:spcPct val="90000"/>
              </a:lnSpc>
              <a:spcAft>
                <a:spcPct val="30000"/>
              </a:spcAft>
              <a:buFont typeface="Wingdings" pitchFamily="2" charset="2"/>
              <a:buNone/>
            </a:pPr>
            <a:r>
              <a:rPr lang="fr-CA" sz="2700" dirty="0" smtClean="0">
                <a:solidFill>
                  <a:srgbClr val="FF0000"/>
                </a:solidFill>
                <a:latin typeface="Calibri" pitchFamily="34" charset="0"/>
                <a:cs typeface="Calibri" pitchFamily="34" charset="0"/>
              </a:rPr>
              <a:t>Potentiel d’action (P.A.), questions récapitulatives:</a:t>
            </a:r>
            <a:endParaRPr lang="fr-CA" sz="2700" dirty="0" smtClean="0">
              <a:latin typeface="Calibri" pitchFamily="34" charset="0"/>
              <a:cs typeface="Calibri" pitchFamily="34" charset="0"/>
            </a:endParaRPr>
          </a:p>
          <a:p>
            <a:pPr marL="361950" lvl="1" indent="-361950" eaLnBrk="1" hangingPunct="1">
              <a:lnSpc>
                <a:spcPct val="90000"/>
              </a:lnSpc>
              <a:spcAft>
                <a:spcPct val="15000"/>
              </a:spcAft>
              <a:buClr>
                <a:srgbClr val="FF0000"/>
              </a:buClr>
              <a:buSzTx/>
              <a:buFont typeface="Wingdings" pitchFamily="2" charset="2"/>
              <a:buNone/>
            </a:pPr>
            <a:r>
              <a:rPr lang="fr-CA" sz="2000" dirty="0" smtClean="0">
                <a:latin typeface="Calibri" pitchFamily="34" charset="0"/>
                <a:cs typeface="Calibri" pitchFamily="34" charset="0"/>
              </a:rPr>
              <a:t>1) 	Prédisez les effets des changements suivants sur:</a:t>
            </a:r>
          </a:p>
          <a:p>
            <a:pPr marL="715963" lvl="1" indent="-354013" eaLnBrk="1" hangingPunct="1">
              <a:lnSpc>
                <a:spcPct val="90000"/>
              </a:lnSpc>
              <a:spcAft>
                <a:spcPct val="15000"/>
              </a:spcAft>
              <a:buClrTx/>
              <a:buSzTx/>
              <a:buFont typeface="Wingdings" pitchFamily="2" charset="2"/>
              <a:buAutoNum type="romanLcParenR"/>
              <a:tabLst>
                <a:tab pos="715963" algn="l"/>
              </a:tabLst>
            </a:pPr>
            <a:r>
              <a:rPr lang="fr-CA" sz="2000" u="sng" dirty="0" smtClean="0">
                <a:latin typeface="Calibri" pitchFamily="34" charset="0"/>
                <a:cs typeface="Calibri" pitchFamily="34" charset="0"/>
              </a:rPr>
              <a:t>l’amplitude du P.A.</a:t>
            </a:r>
            <a:endParaRPr lang="fr-CA" sz="2000" dirty="0" smtClean="0">
              <a:latin typeface="Calibri" pitchFamily="34" charset="0"/>
              <a:cs typeface="Calibri" pitchFamily="34" charset="0"/>
            </a:endParaRPr>
          </a:p>
          <a:p>
            <a:pPr marL="715963" lvl="1" indent="-354013" eaLnBrk="1" hangingPunct="1">
              <a:lnSpc>
                <a:spcPct val="90000"/>
              </a:lnSpc>
              <a:spcAft>
                <a:spcPct val="15000"/>
              </a:spcAft>
              <a:buClrTx/>
              <a:buSzTx/>
              <a:buFont typeface="Wingdings" pitchFamily="2" charset="2"/>
              <a:buAutoNum type="romanLcParenR"/>
              <a:tabLst>
                <a:tab pos="715963" algn="l"/>
              </a:tabLst>
            </a:pPr>
            <a:r>
              <a:rPr lang="fr-CA" sz="2000" u="sng" dirty="0" smtClean="0">
                <a:latin typeface="Calibri" pitchFamily="34" charset="0"/>
                <a:cs typeface="Calibri" pitchFamily="34" charset="0"/>
              </a:rPr>
              <a:t>ses périodes réfractaires </a:t>
            </a:r>
            <a:r>
              <a:rPr lang="fr-CA" sz="2000" dirty="0" smtClean="0">
                <a:latin typeface="Calibri" pitchFamily="34" charset="0"/>
                <a:cs typeface="Calibri" pitchFamily="34" charset="0"/>
              </a:rPr>
              <a:t> </a:t>
            </a:r>
          </a:p>
          <a:p>
            <a:pPr marL="361950" lvl="1" indent="0" eaLnBrk="1" hangingPunct="1">
              <a:lnSpc>
                <a:spcPct val="90000"/>
              </a:lnSpc>
              <a:spcBef>
                <a:spcPct val="50000"/>
              </a:spcBef>
              <a:spcAft>
                <a:spcPct val="15000"/>
              </a:spcAft>
              <a:buClr>
                <a:srgbClr val="FF0000"/>
              </a:buClr>
              <a:buSzTx/>
              <a:buNone/>
            </a:pPr>
            <a:r>
              <a:rPr lang="fr-CA" sz="2000" dirty="0" smtClean="0">
                <a:latin typeface="Calibri" pitchFamily="34" charset="0"/>
                <a:cs typeface="Calibri" pitchFamily="34" charset="0"/>
              </a:rPr>
              <a:t>A) Une inhibition des canaux Na</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a:t>
            </a:r>
            <a:r>
              <a:rPr lang="fr-CA" sz="2000" dirty="0" smtClean="0">
                <a:solidFill>
                  <a:srgbClr val="FF0000"/>
                </a:solidFill>
                <a:latin typeface="Calibri" pitchFamily="34" charset="0"/>
                <a:cs typeface="Calibri" pitchFamily="34" charset="0"/>
              </a:rPr>
              <a:t>**</a:t>
            </a:r>
            <a:endParaRPr lang="fr-CA" sz="2000" dirty="0" smtClean="0">
              <a:latin typeface="Calibri" pitchFamily="34" charset="0"/>
              <a:cs typeface="Calibri" pitchFamily="34" charset="0"/>
            </a:endParaRPr>
          </a:p>
          <a:p>
            <a:pPr marL="361950" lvl="1" indent="0" eaLnBrk="1" hangingPunct="1">
              <a:lnSpc>
                <a:spcPct val="90000"/>
              </a:lnSpc>
              <a:spcAft>
                <a:spcPct val="15000"/>
              </a:spcAft>
              <a:buClr>
                <a:srgbClr val="FF0000"/>
              </a:buClr>
              <a:buSzTx/>
              <a:buNone/>
            </a:pPr>
            <a:r>
              <a:rPr lang="fr-CA" sz="2000" dirty="0" smtClean="0">
                <a:latin typeface="Calibri" pitchFamily="34" charset="0"/>
                <a:cs typeface="Calibri" pitchFamily="34" charset="0"/>
              </a:rPr>
              <a:t>B) Une inhibition des canaux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 voltage-dépendants</a:t>
            </a:r>
            <a:r>
              <a:rPr lang="fr-CA" sz="2000" dirty="0" smtClean="0">
                <a:solidFill>
                  <a:srgbClr val="FF0000"/>
                </a:solidFill>
                <a:latin typeface="Calibri" pitchFamily="34" charset="0"/>
                <a:cs typeface="Calibri" pitchFamily="34" charset="0"/>
              </a:rPr>
              <a:t>** </a:t>
            </a:r>
          </a:p>
        </p:txBody>
      </p:sp>
      <p:sp>
        <p:nvSpPr>
          <p:cNvPr id="58371" name="Text Box 3"/>
          <p:cNvSpPr txBox="1">
            <a:spLocks noChangeArrowheads="1"/>
          </p:cNvSpPr>
          <p:nvPr/>
        </p:nvSpPr>
        <p:spPr bwMode="auto">
          <a:xfrm>
            <a:off x="358346" y="3133688"/>
            <a:ext cx="8574638" cy="3147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266700" indent="-266700" algn="l"/>
            <a:r>
              <a:rPr lang="fr-CA" sz="1600" b="1" dirty="0" smtClean="0">
                <a:solidFill>
                  <a:srgbClr val="FF0000"/>
                </a:solidFill>
                <a:latin typeface="Arial" charset="0"/>
              </a:rPr>
              <a:t>**	Qu’est-ce qui pourrait causer une inhibition de ces canaux voltage-dépendants ?</a:t>
            </a:r>
          </a:p>
          <a:p>
            <a:pPr marL="450850" indent="-184150" algn="l">
              <a:spcBef>
                <a:spcPts val="300"/>
              </a:spcBef>
              <a:buFont typeface="Arial" pitchFamily="34" charset="0"/>
              <a:buChar char="•"/>
            </a:pPr>
            <a:r>
              <a:rPr lang="fr-CA" sz="1600" i="1" dirty="0" smtClean="0">
                <a:latin typeface="Arial" charset="0"/>
              </a:rPr>
              <a:t>Canaux Na</a:t>
            </a:r>
            <a:r>
              <a:rPr lang="fr-CA" sz="1600" i="1" baseline="30000" dirty="0" smtClean="0">
                <a:latin typeface="Arial" charset="0"/>
              </a:rPr>
              <a:t>+</a:t>
            </a:r>
            <a:r>
              <a:rPr lang="fr-CA" sz="1600" i="1" dirty="0" smtClean="0">
                <a:latin typeface="Arial" charset="0"/>
              </a:rPr>
              <a:t> voltage-dépendants</a:t>
            </a:r>
            <a:r>
              <a:rPr lang="fr-CA" sz="1600" dirty="0" smtClean="0">
                <a:latin typeface="Arial" charset="0"/>
              </a:rPr>
              <a:t>: anesthésiques locaux, neurotoxines</a:t>
            </a:r>
          </a:p>
          <a:p>
            <a:pPr marL="450850" indent="-184150" algn="l">
              <a:spcBef>
                <a:spcPts val="300"/>
              </a:spcBef>
              <a:buFont typeface="Arial" pitchFamily="34" charset="0"/>
              <a:buChar char="•"/>
            </a:pPr>
            <a:r>
              <a:rPr lang="fr-CA" sz="1600" i="1" dirty="0" smtClean="0">
                <a:latin typeface="Arial" charset="0"/>
              </a:rPr>
              <a:t>Canaux K</a:t>
            </a:r>
            <a:r>
              <a:rPr lang="fr-CA" sz="1600" i="1" baseline="30000" dirty="0" smtClean="0">
                <a:latin typeface="Arial" charset="0"/>
              </a:rPr>
              <a:t>+</a:t>
            </a:r>
            <a:r>
              <a:rPr lang="fr-CA" sz="1600" i="1" dirty="0" smtClean="0">
                <a:latin typeface="Arial" charset="0"/>
              </a:rPr>
              <a:t> voltage-dépendants</a:t>
            </a:r>
            <a:r>
              <a:rPr lang="fr-CA" sz="1600" dirty="0" smtClean="0">
                <a:latin typeface="Arial" charset="0"/>
              </a:rPr>
              <a:t>: certains ions (Cs</a:t>
            </a:r>
            <a:r>
              <a:rPr lang="fr-CA" sz="1600" baseline="30000" dirty="0" smtClean="0">
                <a:latin typeface="Arial" charset="0"/>
              </a:rPr>
              <a:t>+</a:t>
            </a:r>
            <a:r>
              <a:rPr lang="fr-CA" sz="1600" dirty="0" smtClean="0">
                <a:latin typeface="Arial" charset="0"/>
              </a:rPr>
              <a:t>) , neurotoxines</a:t>
            </a:r>
          </a:p>
          <a:p>
            <a:pPr marL="266700" indent="-266700" algn="l">
              <a:spcBef>
                <a:spcPts val="600"/>
              </a:spcBef>
            </a:pPr>
            <a:r>
              <a:rPr lang="fr-CA" sz="1600" b="1" dirty="0" smtClean="0">
                <a:solidFill>
                  <a:srgbClr val="FF0000"/>
                </a:solidFill>
                <a:latin typeface="Arial" charset="0"/>
              </a:rPr>
              <a:t>** 	Quel effet cette inhibition aurait-elle sur la propagation des potentiels </a:t>
            </a:r>
            <a:r>
              <a:rPr lang="fr-CA" sz="1600" b="1" u="sng" dirty="0" smtClean="0">
                <a:solidFill>
                  <a:srgbClr val="FF0000"/>
                </a:solidFill>
                <a:latin typeface="Arial" charset="0"/>
              </a:rPr>
              <a:t>d’action</a:t>
            </a:r>
            <a:r>
              <a:rPr lang="fr-CA" sz="1600" b="1" dirty="0" smtClean="0">
                <a:solidFill>
                  <a:srgbClr val="FF0000"/>
                </a:solidFill>
                <a:latin typeface="Arial" charset="0"/>
              </a:rPr>
              <a:t> ?</a:t>
            </a:r>
          </a:p>
          <a:p>
            <a:pPr marL="450850" indent="-184150" algn="l">
              <a:spcBef>
                <a:spcPts val="300"/>
              </a:spcBef>
              <a:buFont typeface="Arial" pitchFamily="34" charset="0"/>
              <a:buChar char="•"/>
            </a:pPr>
            <a:r>
              <a:rPr lang="fr-CA" sz="1600" i="1" dirty="0" smtClean="0">
                <a:latin typeface="Arial" charset="0"/>
              </a:rPr>
              <a:t>Canaux Na</a:t>
            </a:r>
            <a:r>
              <a:rPr lang="fr-CA" sz="1600" i="1" baseline="30000" dirty="0" smtClean="0">
                <a:latin typeface="Arial" charset="0"/>
              </a:rPr>
              <a:t>+</a:t>
            </a:r>
            <a:r>
              <a:rPr lang="fr-CA" sz="1600" i="1" dirty="0" smtClean="0">
                <a:latin typeface="Arial" charset="0"/>
              </a:rPr>
              <a:t> voltage-dépendants</a:t>
            </a:r>
            <a:r>
              <a:rPr lang="fr-CA" sz="1600" dirty="0" smtClean="0">
                <a:latin typeface="Arial" charset="0"/>
              </a:rPr>
              <a:t>: il n’y aurait plus de potentiel d’action si tous ces canaux sont bloqués.</a:t>
            </a:r>
          </a:p>
          <a:p>
            <a:pPr marL="450850" indent="-184150" algn="l">
              <a:spcBef>
                <a:spcPts val="300"/>
              </a:spcBef>
              <a:buFont typeface="Arial" pitchFamily="34" charset="0"/>
              <a:buChar char="•"/>
            </a:pPr>
            <a:r>
              <a:rPr lang="fr-CA" sz="1600" i="1" dirty="0" smtClean="0">
                <a:latin typeface="Arial" charset="0"/>
              </a:rPr>
              <a:t>Canaux K</a:t>
            </a:r>
            <a:r>
              <a:rPr lang="fr-CA" sz="1600" i="1" baseline="30000" dirty="0" smtClean="0">
                <a:latin typeface="Arial" charset="0"/>
              </a:rPr>
              <a:t>+</a:t>
            </a:r>
            <a:r>
              <a:rPr lang="fr-CA" sz="1600" i="1" dirty="0" smtClean="0">
                <a:latin typeface="Arial" charset="0"/>
              </a:rPr>
              <a:t> voltage-dépendants</a:t>
            </a:r>
            <a:r>
              <a:rPr lang="fr-CA" sz="1600" dirty="0" smtClean="0">
                <a:latin typeface="Arial" charset="0"/>
              </a:rPr>
              <a:t>: la vitesse de propagation ne serait pas affectée. Par contre, </a:t>
            </a:r>
            <a:r>
              <a:rPr lang="fr-CA" sz="1600" u="sng" dirty="0" smtClean="0">
                <a:latin typeface="Arial" charset="0"/>
                <a:sym typeface="Symbol"/>
              </a:rPr>
              <a:t>diminution</a:t>
            </a:r>
            <a:r>
              <a:rPr lang="fr-CA" sz="1600" dirty="0" smtClean="0">
                <a:latin typeface="Arial" charset="0"/>
                <a:sym typeface="Symbol"/>
              </a:rPr>
              <a:t> de</a:t>
            </a:r>
            <a:r>
              <a:rPr lang="fr-CA" sz="1600" dirty="0" smtClean="0">
                <a:latin typeface="Arial" charset="0"/>
              </a:rPr>
              <a:t> la fréquence maximale à laquelle les potentiels d’action peuvent être déclenchés (suite à une prolongation de la période réfractaire absolue)</a:t>
            </a:r>
            <a:endParaRPr lang="fr-CA" sz="1600" dirty="0" smtClean="0">
              <a:solidFill>
                <a:srgbClr val="FF0000"/>
              </a:solidFill>
              <a:latin typeface="Arial" charset="0"/>
            </a:endParaRPr>
          </a:p>
          <a:p>
            <a:pPr marL="266700" indent="-266700" algn="l">
              <a:spcBef>
                <a:spcPts val="600"/>
              </a:spcBef>
            </a:pPr>
            <a:r>
              <a:rPr lang="fr-CA" sz="1600" b="1" dirty="0" smtClean="0">
                <a:solidFill>
                  <a:srgbClr val="FF0000"/>
                </a:solidFill>
                <a:latin typeface="Arial" charset="0"/>
              </a:rPr>
              <a:t>** 	Quel effet cette inhibition aurait-elle sur la propagation des potentiels </a:t>
            </a:r>
            <a:r>
              <a:rPr lang="fr-CA" sz="1600" b="1" u="sng" dirty="0" smtClean="0">
                <a:solidFill>
                  <a:srgbClr val="FF0000"/>
                </a:solidFill>
                <a:latin typeface="Arial" charset="0"/>
              </a:rPr>
              <a:t>gradués</a:t>
            </a:r>
            <a:r>
              <a:rPr lang="fr-CA" sz="1600" b="1" dirty="0" smtClean="0">
                <a:solidFill>
                  <a:srgbClr val="FF0000"/>
                </a:solidFill>
                <a:latin typeface="Arial" charset="0"/>
              </a:rPr>
              <a:t> ?</a:t>
            </a:r>
          </a:p>
          <a:p>
            <a:pPr marL="450850" indent="-184150" algn="l">
              <a:spcBef>
                <a:spcPts val="300"/>
              </a:spcBef>
              <a:buFont typeface="Arial" pitchFamily="34" charset="0"/>
              <a:buChar char="•"/>
            </a:pPr>
            <a:r>
              <a:rPr lang="fr-CA" sz="1600" u="sng" dirty="0" smtClean="0">
                <a:latin typeface="Arial" charset="0"/>
              </a:rPr>
              <a:t>Aucun effet</a:t>
            </a:r>
            <a:r>
              <a:rPr lang="fr-CA" sz="1600" dirty="0" smtClean="0">
                <a:latin typeface="Arial" charset="0"/>
              </a:rPr>
              <a:t>: les potentiels gradués ne dépendent pas des canaux voltage-dépendants.</a:t>
            </a:r>
            <a:endParaRPr lang="fr-CA" sz="1600" dirty="0">
              <a:latin typeface="Arial" charset="0"/>
            </a:endParaRPr>
          </a:p>
        </p:txBody>
      </p:sp>
    </p:spTree>
    <p:extLst>
      <p:ext uri="{BB962C8B-B14F-4D97-AF65-F5344CB8AC3E}">
        <p14:creationId xmlns:p14="http://schemas.microsoft.com/office/powerpoint/2010/main" val="1358214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417513" y="431800"/>
            <a:ext cx="8270875" cy="2114452"/>
          </a:xfrm>
          <a:ln>
            <a:solidFill>
              <a:srgbClr val="FF0000"/>
            </a:solidFill>
            <a:miter lim="800000"/>
            <a:headEnd/>
            <a:tailEnd/>
          </a:ln>
        </p:spPr>
        <p:txBody>
          <a:bodyPr/>
          <a:lstStyle/>
          <a:p>
            <a:pPr marL="0" indent="0" eaLnBrk="1" hangingPunct="1">
              <a:lnSpc>
                <a:spcPct val="90000"/>
              </a:lnSpc>
              <a:spcAft>
                <a:spcPct val="30000"/>
              </a:spcAft>
              <a:buFont typeface="Wingdings" pitchFamily="2" charset="2"/>
              <a:buNone/>
            </a:pPr>
            <a:r>
              <a:rPr lang="fr-CA" sz="2700" dirty="0" smtClean="0">
                <a:solidFill>
                  <a:srgbClr val="FF0000"/>
                </a:solidFill>
                <a:latin typeface="Calibri" pitchFamily="34" charset="0"/>
                <a:cs typeface="Calibri" pitchFamily="34" charset="0"/>
              </a:rPr>
              <a:t>Potentiel d’action (P.A.), questions récapitulatives:</a:t>
            </a:r>
            <a:endParaRPr lang="fr-CA" sz="2700" dirty="0" smtClean="0">
              <a:latin typeface="Calibri" pitchFamily="34" charset="0"/>
              <a:cs typeface="Calibri" pitchFamily="34" charset="0"/>
            </a:endParaRPr>
          </a:p>
          <a:p>
            <a:pPr marL="361950" lvl="1" indent="-361950" eaLnBrk="1" hangingPunct="1">
              <a:lnSpc>
                <a:spcPct val="90000"/>
              </a:lnSpc>
              <a:spcAft>
                <a:spcPct val="15000"/>
              </a:spcAft>
              <a:buClrTx/>
              <a:buSzTx/>
              <a:buAutoNum type="arabicParenR" startAt="2"/>
            </a:pPr>
            <a:r>
              <a:rPr lang="fr-CA" sz="2000" dirty="0" smtClean="0">
                <a:latin typeface="Calibri" pitchFamily="34" charset="0"/>
                <a:cs typeface="Calibri" pitchFamily="34" charset="0"/>
              </a:rPr>
              <a:t>Prédisez les effets des changements suivants sur l’</a:t>
            </a:r>
            <a:r>
              <a:rPr lang="fr-CA" sz="2000" u="sng" dirty="0" smtClean="0">
                <a:latin typeface="Calibri" pitchFamily="34" charset="0"/>
                <a:cs typeface="Calibri" pitchFamily="34" charset="0"/>
              </a:rPr>
              <a:t>excitabilité</a:t>
            </a:r>
            <a:r>
              <a:rPr lang="fr-CA" sz="2000" dirty="0" smtClean="0">
                <a:latin typeface="Calibri" pitchFamily="34" charset="0"/>
                <a:cs typeface="Calibri" pitchFamily="34" charset="0"/>
              </a:rPr>
              <a:t> des neurones.</a:t>
            </a:r>
          </a:p>
          <a:p>
            <a:pPr marL="361950" lvl="1" indent="0" eaLnBrk="1" hangingPunct="1">
              <a:lnSpc>
                <a:spcPct val="90000"/>
              </a:lnSpc>
              <a:spcBef>
                <a:spcPct val="50000"/>
              </a:spcBef>
              <a:spcAft>
                <a:spcPct val="15000"/>
              </a:spcAft>
              <a:buClr>
                <a:srgbClr val="FF0000"/>
              </a:buClr>
              <a:buSzTx/>
              <a:buNone/>
            </a:pPr>
            <a:r>
              <a:rPr lang="fr-CA" sz="2000" dirty="0" smtClean="0">
                <a:latin typeface="Calibri" pitchFamily="34" charset="0"/>
                <a:cs typeface="Calibri" pitchFamily="34" charset="0"/>
              </a:rPr>
              <a:t>A) </a:t>
            </a:r>
            <a:r>
              <a:rPr lang="fr-CA" sz="2000" dirty="0">
                <a:latin typeface="Calibri" pitchFamily="34" charset="0"/>
                <a:cs typeface="Calibri" pitchFamily="34" charset="0"/>
              </a:rPr>
              <a:t>Une </a:t>
            </a:r>
            <a:r>
              <a:rPr lang="fr-CA" sz="2000" dirty="0" smtClean="0">
                <a:latin typeface="Calibri" pitchFamily="34" charset="0"/>
                <a:cs typeface="Calibri" pitchFamily="34" charset="0"/>
              </a:rPr>
              <a:t>augmentation de </a:t>
            </a:r>
            <a:r>
              <a:rPr lang="fr-CA" sz="2000" dirty="0">
                <a:latin typeface="Calibri" pitchFamily="34" charset="0"/>
                <a:cs typeface="Calibri" pitchFamily="34" charset="0"/>
              </a:rPr>
              <a:t>[K</a:t>
            </a:r>
            <a:r>
              <a:rPr lang="fr-CA" sz="2000" baseline="30000" dirty="0">
                <a:latin typeface="Calibri" pitchFamily="34" charset="0"/>
                <a:cs typeface="Calibri" pitchFamily="34" charset="0"/>
              </a:rPr>
              <a:t>+</a:t>
            </a:r>
            <a:r>
              <a:rPr lang="fr-CA" sz="2000" dirty="0">
                <a:latin typeface="Calibri" pitchFamily="34" charset="0"/>
                <a:cs typeface="Calibri" pitchFamily="34" charset="0"/>
              </a:rPr>
              <a:t>]</a:t>
            </a:r>
            <a:r>
              <a:rPr lang="fr-CA" sz="2000" baseline="-10000" dirty="0" err="1" smtClean="0">
                <a:latin typeface="Calibri" pitchFamily="34" charset="0"/>
                <a:cs typeface="Calibri" pitchFamily="34" charset="0"/>
              </a:rPr>
              <a:t>ext</a:t>
            </a:r>
            <a:r>
              <a:rPr lang="fr-CA" sz="2000" baseline="-10000" dirty="0" smtClean="0">
                <a:latin typeface="Calibri" pitchFamily="34" charset="0"/>
                <a:cs typeface="Calibri" pitchFamily="34" charset="0"/>
              </a:rPr>
              <a:t> </a:t>
            </a:r>
            <a:r>
              <a:rPr lang="fr-CA" sz="2000" dirty="0" smtClean="0">
                <a:latin typeface="Calibri" pitchFamily="34" charset="0"/>
                <a:cs typeface="Calibri" pitchFamily="34" charset="0"/>
              </a:rPr>
              <a:t>; B) diminution de [K</a:t>
            </a:r>
            <a:r>
              <a:rPr lang="fr-CA" sz="2000" baseline="30000" dirty="0" smtClean="0">
                <a:latin typeface="Calibri" pitchFamily="34" charset="0"/>
                <a:cs typeface="Calibri" pitchFamily="34" charset="0"/>
              </a:rPr>
              <a:t>+</a:t>
            </a:r>
            <a:r>
              <a:rPr lang="fr-CA" sz="2000" dirty="0" smtClean="0">
                <a:latin typeface="Calibri" pitchFamily="34" charset="0"/>
                <a:cs typeface="Calibri" pitchFamily="34" charset="0"/>
              </a:rPr>
              <a:t>]</a:t>
            </a:r>
            <a:r>
              <a:rPr lang="fr-CA" sz="2000" baseline="-10000" dirty="0" smtClean="0">
                <a:latin typeface="Calibri" pitchFamily="34" charset="0"/>
                <a:cs typeface="Calibri" pitchFamily="34" charset="0"/>
              </a:rPr>
              <a:t>ext</a:t>
            </a:r>
          </a:p>
          <a:p>
            <a:pPr marL="361950" lvl="1" indent="0" eaLnBrk="1" hangingPunct="1">
              <a:lnSpc>
                <a:spcPct val="90000"/>
              </a:lnSpc>
              <a:spcAft>
                <a:spcPct val="15000"/>
              </a:spcAft>
              <a:buClr>
                <a:srgbClr val="FF0000"/>
              </a:buClr>
              <a:buSzTx/>
              <a:buNone/>
            </a:pPr>
            <a:r>
              <a:rPr lang="fr-CA" sz="2000" dirty="0" smtClean="0">
                <a:latin typeface="Calibri" pitchFamily="34" charset="0"/>
                <a:cs typeface="Calibri" pitchFamily="34" charset="0"/>
              </a:rPr>
              <a:t>C)  Une inhibition de la pompe Na-K</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13"/>
          <p:cNvSpPr txBox="1">
            <a:spLocks noChangeArrowheads="1"/>
          </p:cNvSpPr>
          <p:nvPr/>
        </p:nvSpPr>
        <p:spPr bwMode="auto">
          <a:xfrm>
            <a:off x="1004655" y="1361236"/>
            <a:ext cx="7562572"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2400">
                <a:solidFill>
                  <a:schemeClr val="tx1"/>
                </a:solidFill>
                <a:latin typeface="Times New Roman" pitchFamily="18" charset="0"/>
              </a:defRPr>
            </a:lvl1pPr>
            <a:lvl2pPr marL="176213" indent="-176213">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lvl="1" algn="l" eaLnBrk="1" hangingPunct="1">
              <a:spcBef>
                <a:spcPct val="35000"/>
              </a:spcBef>
              <a:spcAft>
                <a:spcPct val="10000"/>
              </a:spcAft>
              <a:buFont typeface="Arial" pitchFamily="34" charset="0"/>
              <a:buChar char="•"/>
            </a:pPr>
            <a:r>
              <a:rPr lang="fr-CA" sz="2000" dirty="0">
                <a:latin typeface="Calibri" pitchFamily="34" charset="0"/>
              </a:rPr>
              <a:t>Une augmentation </a:t>
            </a:r>
            <a:r>
              <a:rPr lang="fr-CA" sz="2000" u="sng" dirty="0">
                <a:latin typeface="Calibri" pitchFamily="34" charset="0"/>
              </a:rPr>
              <a:t>modérée</a:t>
            </a:r>
            <a:r>
              <a:rPr lang="fr-CA" sz="2000" dirty="0">
                <a:latin typeface="Calibri" pitchFamily="34" charset="0"/>
              </a:rPr>
              <a:t> de [K</a:t>
            </a:r>
            <a:r>
              <a:rPr lang="fr-CA" sz="2000" baseline="30000" dirty="0">
                <a:latin typeface="Calibri" pitchFamily="34" charset="0"/>
              </a:rPr>
              <a:t>+</a:t>
            </a:r>
            <a:r>
              <a:rPr lang="fr-CA" sz="2000" dirty="0">
                <a:latin typeface="Calibri" pitchFamily="34" charset="0"/>
              </a:rPr>
              <a:t>]</a:t>
            </a:r>
            <a:r>
              <a:rPr lang="fr-CA" sz="2000" baseline="-25000" dirty="0">
                <a:latin typeface="Calibri" pitchFamily="34" charset="0"/>
              </a:rPr>
              <a:t>ext</a:t>
            </a:r>
            <a:r>
              <a:rPr lang="fr-CA" sz="2000" dirty="0">
                <a:latin typeface="Calibri" pitchFamily="34" charset="0"/>
              </a:rPr>
              <a:t> causerait </a:t>
            </a:r>
            <a:r>
              <a:rPr lang="fr-CA" sz="2000" dirty="0" smtClean="0">
                <a:latin typeface="Calibri" pitchFamily="34" charset="0"/>
              </a:rPr>
              <a:t>une dépolarisation </a:t>
            </a:r>
            <a:r>
              <a:rPr lang="fr-CA" sz="2000" dirty="0">
                <a:latin typeface="Calibri" pitchFamily="34" charset="0"/>
              </a:rPr>
              <a:t>modérée qui rapprocherait </a:t>
            </a:r>
            <a:r>
              <a:rPr lang="fr-CA" sz="2000" dirty="0" err="1" smtClean="0">
                <a:latin typeface="Calibri" pitchFamily="34" charset="0"/>
              </a:rPr>
              <a:t>V</a:t>
            </a:r>
            <a:r>
              <a:rPr lang="fr-CA" sz="2000" baseline="-25000" dirty="0" err="1" smtClean="0">
                <a:latin typeface="Calibri" pitchFamily="34" charset="0"/>
              </a:rPr>
              <a:t>r</a:t>
            </a:r>
            <a:r>
              <a:rPr lang="fr-CA" sz="2000" dirty="0" smtClean="0">
                <a:latin typeface="Calibri" pitchFamily="34" charset="0"/>
              </a:rPr>
              <a:t> </a:t>
            </a:r>
            <a:r>
              <a:rPr lang="fr-CA" sz="2000" dirty="0">
                <a:latin typeface="Calibri" pitchFamily="34" charset="0"/>
              </a:rPr>
              <a:t>plus près du seuil </a:t>
            </a:r>
            <a:r>
              <a:rPr lang="fr-CA" sz="2000" dirty="0" smtClean="0">
                <a:latin typeface="Calibri" pitchFamily="34" charset="0"/>
              </a:rPr>
              <a:t>d’excitation</a:t>
            </a:r>
          </a:p>
          <a:p>
            <a:pPr marL="534988" lvl="1" indent="-352425" algn="l" eaLnBrk="1" hangingPunct="1">
              <a:spcBef>
                <a:spcPts val="0"/>
              </a:spcBef>
              <a:spcAft>
                <a:spcPct val="10000"/>
              </a:spcAft>
            </a:pPr>
            <a:r>
              <a:rPr lang="fr-CA" sz="2000" dirty="0" smtClean="0">
                <a:latin typeface="Calibri" pitchFamily="34" charset="0"/>
                <a:sym typeface="Symbol" pitchFamily="18" charset="2"/>
              </a:rPr>
              <a:t>	</a:t>
            </a:r>
            <a:r>
              <a:rPr lang="fr-CA" sz="2000" b="1" dirty="0" smtClean="0">
                <a:latin typeface="Calibri" pitchFamily="34" charset="0"/>
                <a:sym typeface="Symbol" pitchFamily="18" charset="2"/>
              </a:rPr>
              <a:t>Augmentation </a:t>
            </a:r>
            <a:r>
              <a:rPr lang="fr-CA" sz="2000" b="1" dirty="0">
                <a:latin typeface="Calibri" pitchFamily="34" charset="0"/>
                <a:sym typeface="Symbol" pitchFamily="18" charset="2"/>
              </a:rPr>
              <a:t>de l’excitabilité </a:t>
            </a:r>
            <a:r>
              <a:rPr lang="fr-CA" sz="2000" dirty="0">
                <a:latin typeface="Calibri" pitchFamily="34" charset="0"/>
                <a:sym typeface="Symbol" pitchFamily="18" charset="2"/>
              </a:rPr>
              <a:t> (et diminution de l’amplitude du </a:t>
            </a:r>
            <a:r>
              <a:rPr lang="fr-CA" sz="2000" dirty="0" smtClean="0">
                <a:latin typeface="Calibri" pitchFamily="34" charset="0"/>
                <a:sym typeface="Symbol" pitchFamily="18" charset="2"/>
              </a:rPr>
              <a:t>potentiel d’action).</a:t>
            </a:r>
            <a:endParaRPr lang="fr-CA" sz="2000" dirty="0">
              <a:latin typeface="Calibri" pitchFamily="34" charset="0"/>
              <a:sym typeface="Symbol" pitchFamily="18" charset="2"/>
            </a:endParaRPr>
          </a:p>
          <a:p>
            <a:pPr lvl="1" algn="l" eaLnBrk="1" hangingPunct="1">
              <a:spcBef>
                <a:spcPts val="600"/>
              </a:spcBef>
              <a:buFont typeface="Arial" pitchFamily="34" charset="0"/>
              <a:buChar char="•"/>
            </a:pPr>
            <a:r>
              <a:rPr lang="fr-CA" sz="2000" dirty="0">
                <a:latin typeface="Calibri" pitchFamily="34" charset="0"/>
              </a:rPr>
              <a:t>Une augmentation </a:t>
            </a:r>
            <a:r>
              <a:rPr lang="fr-CA" sz="2000" u="sng" dirty="0">
                <a:latin typeface="Calibri" pitchFamily="34" charset="0"/>
              </a:rPr>
              <a:t>importante</a:t>
            </a:r>
            <a:r>
              <a:rPr lang="fr-CA" sz="2000" dirty="0">
                <a:latin typeface="Calibri" pitchFamily="34" charset="0"/>
              </a:rPr>
              <a:t> de [K</a:t>
            </a:r>
            <a:r>
              <a:rPr lang="fr-CA" sz="2000" baseline="30000" dirty="0">
                <a:latin typeface="Calibri" pitchFamily="34" charset="0"/>
              </a:rPr>
              <a:t>+</a:t>
            </a:r>
            <a:r>
              <a:rPr lang="fr-CA" sz="2000" dirty="0">
                <a:latin typeface="Calibri" pitchFamily="34" charset="0"/>
              </a:rPr>
              <a:t>]</a:t>
            </a:r>
            <a:r>
              <a:rPr lang="fr-CA" sz="2000" baseline="-25000" dirty="0">
                <a:latin typeface="Calibri" pitchFamily="34" charset="0"/>
              </a:rPr>
              <a:t>ext</a:t>
            </a:r>
            <a:r>
              <a:rPr lang="fr-CA" sz="2000" dirty="0">
                <a:latin typeface="Calibri" pitchFamily="34" charset="0"/>
              </a:rPr>
              <a:t> causerait une large </a:t>
            </a:r>
            <a:r>
              <a:rPr lang="fr-CA" sz="2000" dirty="0" smtClean="0">
                <a:latin typeface="Calibri" pitchFamily="34" charset="0"/>
              </a:rPr>
              <a:t>dépolarisation, ce </a:t>
            </a:r>
            <a:r>
              <a:rPr lang="fr-CA" sz="2000" dirty="0">
                <a:latin typeface="Calibri" pitchFamily="34" charset="0"/>
              </a:rPr>
              <a:t>qui entraînerait éventuellement la fermeture des canaux Na</a:t>
            </a:r>
            <a:r>
              <a:rPr lang="fr-CA" sz="2000" baseline="30000" dirty="0">
                <a:latin typeface="Calibri" pitchFamily="34" charset="0"/>
              </a:rPr>
              <a:t>+</a:t>
            </a:r>
            <a:r>
              <a:rPr lang="fr-CA" sz="2000" dirty="0">
                <a:latin typeface="Calibri" pitchFamily="34" charset="0"/>
              </a:rPr>
              <a:t> voltage-dépendants (leur </a:t>
            </a:r>
            <a:r>
              <a:rPr lang="fr-CA" sz="2000" dirty="0" smtClean="0">
                <a:latin typeface="Calibri" pitchFamily="34" charset="0"/>
              </a:rPr>
              <a:t>inactivation)</a:t>
            </a:r>
          </a:p>
          <a:p>
            <a:pPr marL="534988" lvl="1" indent="-352425" algn="l" eaLnBrk="1" hangingPunct="1">
              <a:spcBef>
                <a:spcPts val="600"/>
              </a:spcBef>
            </a:pPr>
            <a:r>
              <a:rPr lang="fr-CA" sz="2000" dirty="0" smtClean="0">
                <a:latin typeface="Calibri" pitchFamily="34" charset="0"/>
                <a:sym typeface="Symbol"/>
              </a:rPr>
              <a:t>	</a:t>
            </a:r>
            <a:r>
              <a:rPr lang="fr-CA" sz="2000" b="1" dirty="0" smtClean="0">
                <a:latin typeface="Calibri" pitchFamily="34" charset="0"/>
              </a:rPr>
              <a:t>Perte </a:t>
            </a:r>
            <a:r>
              <a:rPr lang="fr-CA" sz="2000" b="1" dirty="0">
                <a:latin typeface="Calibri" pitchFamily="34" charset="0"/>
              </a:rPr>
              <a:t>de l’excitabilité membranaire</a:t>
            </a:r>
            <a:r>
              <a:rPr lang="fr-CA" sz="2000" dirty="0">
                <a:latin typeface="Calibri" pitchFamily="34" charset="0"/>
              </a:rPr>
              <a:t>. </a:t>
            </a:r>
            <a:r>
              <a:rPr lang="fr-CA" sz="2000" dirty="0" smtClean="0">
                <a:latin typeface="Calibri" pitchFamily="34" charset="0"/>
              </a:rPr>
              <a:t>La raison est que les </a:t>
            </a:r>
            <a:r>
              <a:rPr lang="fr-CA" sz="2000" i="1" dirty="0" smtClean="0">
                <a:latin typeface="Calibri" pitchFamily="34" charset="0"/>
              </a:rPr>
              <a:t>portes d’inactivation </a:t>
            </a:r>
            <a:r>
              <a:rPr lang="fr-CA" sz="2000" dirty="0" smtClean="0">
                <a:latin typeface="Calibri" pitchFamily="34" charset="0"/>
              </a:rPr>
              <a:t>des canaux Na</a:t>
            </a:r>
            <a:r>
              <a:rPr lang="fr-CA" sz="2000" baseline="30000" dirty="0" smtClean="0">
                <a:latin typeface="Calibri" pitchFamily="34" charset="0"/>
              </a:rPr>
              <a:t>+</a:t>
            </a:r>
            <a:r>
              <a:rPr lang="fr-CA" sz="2000" dirty="0" smtClean="0">
                <a:latin typeface="Calibri" pitchFamily="34" charset="0"/>
              </a:rPr>
              <a:t> voltage-dépendants sont ouvertes à -70 mV mais se ferment éventuellement lorsque le voltage de la membrane devient moins négatif que -55 mV.</a:t>
            </a:r>
          </a:p>
        </p:txBody>
      </p:sp>
      <p:sp>
        <p:nvSpPr>
          <p:cNvPr id="5" name="Rectangle 2"/>
          <p:cNvSpPr txBox="1">
            <a:spLocks noChangeArrowheads="1"/>
          </p:cNvSpPr>
          <p:nvPr/>
        </p:nvSpPr>
        <p:spPr bwMode="auto">
          <a:xfrm>
            <a:off x="273132" y="740526"/>
            <a:ext cx="7182745"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361950" indent="-3603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717550" lvl="2" indent="-715963" algn="l" eaLnBrk="1" hangingPunct="1">
              <a:spcAft>
                <a:spcPct val="10000"/>
              </a:spcAft>
              <a:buClr>
                <a:srgbClr val="0066FF"/>
              </a:buClr>
              <a:buFont typeface="Wingdings" pitchFamily="2" charset="2"/>
              <a:buNone/>
            </a:pPr>
            <a:r>
              <a:rPr lang="fr-CA" sz="2700" b="1" dirty="0" smtClean="0">
                <a:solidFill>
                  <a:srgbClr val="0066FF"/>
                </a:solidFill>
                <a:latin typeface="Arial" pitchFamily="34" charset="0"/>
              </a:rPr>
              <a:t>2A)	Effet </a:t>
            </a:r>
            <a:r>
              <a:rPr lang="fr-CA" sz="2700" b="1" dirty="0">
                <a:solidFill>
                  <a:srgbClr val="0066FF"/>
                </a:solidFill>
                <a:latin typeface="Arial" pitchFamily="34" charset="0"/>
              </a:rPr>
              <a:t>d’une augmentation de [K</a:t>
            </a:r>
            <a:r>
              <a:rPr lang="fr-CA" sz="2700" b="1" baseline="30000" dirty="0">
                <a:solidFill>
                  <a:srgbClr val="0066FF"/>
                </a:solidFill>
                <a:latin typeface="Arial" pitchFamily="34" charset="0"/>
              </a:rPr>
              <a:t>+</a:t>
            </a:r>
            <a:r>
              <a:rPr lang="fr-CA" sz="2700" b="1" dirty="0">
                <a:solidFill>
                  <a:srgbClr val="0066FF"/>
                </a:solidFill>
                <a:latin typeface="Arial" pitchFamily="34" charset="0"/>
              </a:rPr>
              <a:t>]</a:t>
            </a:r>
            <a:r>
              <a:rPr lang="fr-CA" sz="2700" b="1" baseline="-25000" dirty="0" smtClean="0">
                <a:solidFill>
                  <a:srgbClr val="0066FF"/>
                </a:solidFill>
                <a:latin typeface="Arial" pitchFamily="34" charset="0"/>
              </a:rPr>
              <a:t>ext</a:t>
            </a:r>
            <a:endParaRPr lang="fr-CA" sz="2700" b="1" dirty="0">
              <a:solidFill>
                <a:srgbClr val="0066FF"/>
              </a:solidFill>
              <a:latin typeface="Arial" pitchFamily="34" charset="0"/>
            </a:endParaRPr>
          </a:p>
        </p:txBody>
      </p:sp>
      <p:sp>
        <p:nvSpPr>
          <p:cNvPr id="6" name="Text Box 3"/>
          <p:cNvSpPr txBox="1">
            <a:spLocks noChangeArrowheads="1"/>
          </p:cNvSpPr>
          <p:nvPr/>
        </p:nvSpPr>
        <p:spPr bwMode="auto">
          <a:xfrm>
            <a:off x="273132" y="67544"/>
            <a:ext cx="467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d’action (P.A.)</a:t>
            </a:r>
            <a:endParaRPr lang="en-US" sz="2800" b="1" dirty="0" smtClean="0">
              <a:solidFill>
                <a:srgbClr val="FF0000"/>
              </a:solidFill>
              <a:latin typeface="+mj-lt"/>
            </a:endParaRPr>
          </a:p>
        </p:txBody>
      </p:sp>
    </p:spTree>
    <p:extLst>
      <p:ext uri="{BB962C8B-B14F-4D97-AF65-F5344CB8AC3E}">
        <p14:creationId xmlns:p14="http://schemas.microsoft.com/office/powerpoint/2010/main" val="3252035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p:nvPr/>
        </p:nvGrpSpPr>
        <p:grpSpPr>
          <a:xfrm>
            <a:off x="482484" y="245098"/>
            <a:ext cx="7873725" cy="4600280"/>
            <a:chOff x="474170" y="461914"/>
            <a:chExt cx="6577329" cy="4600280"/>
          </a:xfrm>
          <a:noFill/>
          <a:effectLst>
            <a:outerShdw sx="1000" sy="1000" algn="ctr" rotWithShape="0">
              <a:srgbClr val="000000">
                <a:alpha val="0"/>
              </a:srgbClr>
            </a:outerShdw>
          </a:effectLst>
        </p:grpSpPr>
        <p:pic>
          <p:nvPicPr>
            <p:cNvPr id="4" name="Picture 2" descr="http://cw2.erpi.com/cw/marieb/userfiles/17_Fig_11_14_p_459.jpg"/>
            <p:cNvPicPr>
              <a:picLocks noChangeAspect="1" noChangeArrowheads="1"/>
            </p:cNvPicPr>
            <p:nvPr/>
          </p:nvPicPr>
          <p:blipFill>
            <a:blip r:embed="rId3" cstate="print">
              <a:duotone>
                <a:schemeClr val="bg2">
                  <a:shade val="45000"/>
                  <a:satMod val="135000"/>
                </a:schemeClr>
                <a:prstClr val="white"/>
              </a:duotone>
              <a:lum/>
            </a:blip>
            <a:srcRect l="4191" t="14362" r="3810" b="20031"/>
            <a:stretch>
              <a:fillRect/>
            </a:stretch>
          </p:blipFill>
          <p:spPr bwMode="auto">
            <a:xfrm>
              <a:off x="474170" y="461914"/>
              <a:ext cx="6397384" cy="4600280"/>
            </a:xfrm>
            <a:prstGeom prst="rect">
              <a:avLst/>
            </a:prstGeom>
            <a:grpFill/>
          </p:spPr>
        </p:pic>
        <p:cxnSp>
          <p:nvCxnSpPr>
            <p:cNvPr id="8" name="Straight Connector 7"/>
            <p:cNvCxnSpPr/>
            <p:nvPr/>
          </p:nvCxnSpPr>
          <p:spPr bwMode="auto">
            <a:xfrm>
              <a:off x="1178351" y="3436431"/>
              <a:ext cx="5458119" cy="0"/>
            </a:xfrm>
            <a:prstGeom prst="line">
              <a:avLst/>
            </a:prstGeom>
            <a:grpFill/>
            <a:ln w="25400" cap="flat" cmpd="sng" algn="ctr">
              <a:solidFill>
                <a:schemeClr val="bg1">
                  <a:lumMod val="50000"/>
                </a:schemeClr>
              </a:solidFill>
              <a:prstDash val="sysDash"/>
              <a:round/>
              <a:headEnd type="none" w="med" len="med"/>
              <a:tailEnd type="none" w="med" len="med"/>
            </a:ln>
            <a:effectLst/>
          </p:spPr>
        </p:cxnSp>
        <p:sp>
          <p:nvSpPr>
            <p:cNvPr id="11" name="ZoneTexte 6"/>
            <p:cNvSpPr txBox="1">
              <a:spLocks noChangeArrowheads="1"/>
            </p:cNvSpPr>
            <p:nvPr/>
          </p:nvSpPr>
          <p:spPr bwMode="auto">
            <a:xfrm>
              <a:off x="4579430" y="3038848"/>
              <a:ext cx="2314575" cy="400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Seuil d’excitation</a:t>
              </a:r>
            </a:p>
          </p:txBody>
        </p:sp>
        <p:sp>
          <p:nvSpPr>
            <p:cNvPr id="12" name="Accolade fermante 3"/>
            <p:cNvSpPr>
              <a:spLocks/>
            </p:cNvSpPr>
            <p:nvPr/>
          </p:nvSpPr>
          <p:spPr bwMode="auto">
            <a:xfrm>
              <a:off x="6786540" y="1087438"/>
              <a:ext cx="264959" cy="2871487"/>
            </a:xfrm>
            <a:prstGeom prst="rightBrace">
              <a:avLst>
                <a:gd name="adj1" fmla="val 42499"/>
                <a:gd name="adj2" fmla="val 51075"/>
              </a:avLst>
            </a:prstGeom>
            <a:grpFill/>
            <a:ln w="22225" algn="ctr">
              <a:solidFill>
                <a:schemeClr val="bg1">
                  <a:lumMod val="50000"/>
                </a:schemeClr>
              </a:solidFill>
              <a:prstDash val="sysDash"/>
              <a:round/>
              <a:headEnd/>
              <a:tailEnd/>
            </a:ln>
            <a:extLst/>
          </p:spPr>
          <p:txBody>
            <a:bodyPr/>
            <a:lstStyle/>
            <a:p>
              <a:endParaRPr lang="fr-CA">
                <a:solidFill>
                  <a:srgbClr val="0066FF"/>
                </a:solidFill>
              </a:endParaRPr>
            </a:p>
          </p:txBody>
        </p:sp>
        <p:sp>
          <p:nvSpPr>
            <p:cNvPr id="14" name="ZoneTexte 8"/>
            <p:cNvSpPr txBox="1">
              <a:spLocks noChangeArrowheads="1"/>
            </p:cNvSpPr>
            <p:nvPr/>
          </p:nvSpPr>
          <p:spPr bwMode="auto">
            <a:xfrm>
              <a:off x="1315711" y="3558815"/>
              <a:ext cx="426592" cy="4001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V</a:t>
              </a:r>
              <a:r>
                <a:rPr lang="fr-CA" sz="2000" baseline="-25000" dirty="0" smtClean="0">
                  <a:solidFill>
                    <a:schemeClr val="bg1">
                      <a:lumMod val="65000"/>
                    </a:schemeClr>
                  </a:solidFill>
                  <a:latin typeface="Arial Rounded MT Bold" pitchFamily="34" charset="0"/>
                </a:rPr>
                <a:t>r</a:t>
              </a:r>
              <a:endParaRPr lang="fr-CA" sz="2000" baseline="-25000" dirty="0">
                <a:solidFill>
                  <a:schemeClr val="bg1">
                    <a:lumMod val="65000"/>
                  </a:schemeClr>
                </a:solidFill>
                <a:latin typeface="Arial Rounded MT Bold" pitchFamily="34" charset="0"/>
              </a:endParaRPr>
            </a:p>
          </p:txBody>
        </p:sp>
        <p:sp>
          <p:nvSpPr>
            <p:cNvPr id="16" name="ZoneTexte 10"/>
            <p:cNvSpPr txBox="1">
              <a:spLocks noChangeArrowheads="1"/>
            </p:cNvSpPr>
            <p:nvPr/>
          </p:nvSpPr>
          <p:spPr bwMode="auto">
            <a:xfrm>
              <a:off x="2945997" y="568475"/>
              <a:ext cx="922888" cy="369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1800" dirty="0">
                  <a:solidFill>
                    <a:schemeClr val="bg1">
                      <a:lumMod val="65000"/>
                    </a:schemeClr>
                  </a:solidFill>
                  <a:latin typeface="Arial Rounded MT Bold" pitchFamily="34" charset="0"/>
                </a:rPr>
                <a:t>Sommet</a:t>
              </a:r>
              <a:endParaRPr lang="fr-CA" sz="1800" baseline="-25000" dirty="0">
                <a:solidFill>
                  <a:schemeClr val="bg1">
                    <a:lumMod val="65000"/>
                  </a:schemeClr>
                </a:solidFill>
                <a:latin typeface="Arial Rounded MT Bold" pitchFamily="34" charset="0"/>
              </a:endParaRPr>
            </a:p>
          </p:txBody>
        </p:sp>
        <p:cxnSp>
          <p:nvCxnSpPr>
            <p:cNvPr id="19" name="Straight Connector 18"/>
            <p:cNvCxnSpPr/>
            <p:nvPr/>
          </p:nvCxnSpPr>
          <p:spPr bwMode="auto">
            <a:xfrm flipV="1">
              <a:off x="2696066" y="829559"/>
              <a:ext cx="301658" cy="197963"/>
            </a:xfrm>
            <a:prstGeom prst="line">
              <a:avLst/>
            </a:prstGeom>
            <a:grpFill/>
            <a:ln w="25400" cap="flat" cmpd="sng" algn="ctr">
              <a:solidFill>
                <a:schemeClr val="bg1">
                  <a:lumMod val="50000"/>
                </a:schemeClr>
              </a:solidFill>
              <a:prstDash val="solid"/>
              <a:round/>
              <a:headEnd type="none" w="med" len="med"/>
              <a:tailEnd type="none" w="med" len="med"/>
            </a:ln>
            <a:effectLst/>
          </p:spPr>
        </p:cxnSp>
        <p:cxnSp>
          <p:nvCxnSpPr>
            <p:cNvPr id="23" name="Straight Connector 22"/>
            <p:cNvCxnSpPr/>
            <p:nvPr/>
          </p:nvCxnSpPr>
          <p:spPr bwMode="auto">
            <a:xfrm flipV="1">
              <a:off x="1274189" y="3817856"/>
              <a:ext cx="130405" cy="86413"/>
            </a:xfrm>
            <a:prstGeom prst="line">
              <a:avLst/>
            </a:prstGeom>
            <a:grpFill/>
            <a:ln w="25400" cap="flat" cmpd="sng" algn="ctr">
              <a:solidFill>
                <a:schemeClr val="bg1">
                  <a:lumMod val="50000"/>
                </a:schemeClr>
              </a:solidFill>
              <a:prstDash val="solid"/>
              <a:round/>
              <a:headEnd type="none" w="med" len="med"/>
              <a:tailEnd type="none" w="med" len="med"/>
            </a:ln>
            <a:effectLst/>
          </p:spPr>
        </p:cxnSp>
      </p:grpSp>
      <p:sp>
        <p:nvSpPr>
          <p:cNvPr id="15" name="ZoneTexte 4"/>
          <p:cNvSpPr txBox="1">
            <a:spLocks noChangeArrowheads="1"/>
          </p:cNvSpPr>
          <p:nvPr/>
        </p:nvSpPr>
        <p:spPr bwMode="auto">
          <a:xfrm rot="5400000">
            <a:off x="7745759" y="2096213"/>
            <a:ext cx="17075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dirty="0">
                <a:solidFill>
                  <a:schemeClr val="bg1">
                    <a:lumMod val="65000"/>
                  </a:schemeClr>
                </a:solidFill>
                <a:latin typeface="Arial Rounded MT Bold" pitchFamily="34" charset="0"/>
              </a:rPr>
              <a:t>Amplitude</a:t>
            </a:r>
          </a:p>
        </p:txBody>
      </p:sp>
      <p:sp>
        <p:nvSpPr>
          <p:cNvPr id="6" name="Freeform 5"/>
          <p:cNvSpPr/>
          <p:nvPr/>
        </p:nvSpPr>
        <p:spPr bwMode="auto">
          <a:xfrm>
            <a:off x="1934634" y="830688"/>
            <a:ext cx="5085144" cy="2911422"/>
          </a:xfrm>
          <a:custGeom>
            <a:avLst/>
            <a:gdLst>
              <a:gd name="connsiteX0" fmla="*/ 0 w 5007429"/>
              <a:gd name="connsiteY0" fmla="*/ 2896032 h 3293986"/>
              <a:gd name="connsiteX1" fmla="*/ 381000 w 5007429"/>
              <a:gd name="connsiteY1" fmla="*/ 2885146 h 3293986"/>
              <a:gd name="connsiteX2" fmla="*/ 566057 w 5007429"/>
              <a:gd name="connsiteY2" fmla="*/ 2830717 h 3293986"/>
              <a:gd name="connsiteX3" fmla="*/ 631372 w 5007429"/>
              <a:gd name="connsiteY3" fmla="*/ 2743632 h 3293986"/>
              <a:gd name="connsiteX4" fmla="*/ 707572 w 5007429"/>
              <a:gd name="connsiteY4" fmla="*/ 2569460 h 3293986"/>
              <a:gd name="connsiteX5" fmla="*/ 783772 w 5007429"/>
              <a:gd name="connsiteY5" fmla="*/ 2340860 h 3293986"/>
              <a:gd name="connsiteX6" fmla="*/ 881743 w 5007429"/>
              <a:gd name="connsiteY6" fmla="*/ 1644175 h 3293986"/>
              <a:gd name="connsiteX7" fmla="*/ 947057 w 5007429"/>
              <a:gd name="connsiteY7" fmla="*/ 1176089 h 3293986"/>
              <a:gd name="connsiteX8" fmla="*/ 1001486 w 5007429"/>
              <a:gd name="connsiteY8" fmla="*/ 740660 h 3293986"/>
              <a:gd name="connsiteX9" fmla="*/ 1045029 w 5007429"/>
              <a:gd name="connsiteY9" fmla="*/ 327003 h 3293986"/>
              <a:gd name="connsiteX10" fmla="*/ 1099457 w 5007429"/>
              <a:gd name="connsiteY10" fmla="*/ 98403 h 3293986"/>
              <a:gd name="connsiteX11" fmla="*/ 1121229 w 5007429"/>
              <a:gd name="connsiteY11" fmla="*/ 33089 h 3293986"/>
              <a:gd name="connsiteX12" fmla="*/ 1164772 w 5007429"/>
              <a:gd name="connsiteY12" fmla="*/ 432 h 3293986"/>
              <a:gd name="connsiteX13" fmla="*/ 1262743 w 5007429"/>
              <a:gd name="connsiteY13" fmla="*/ 54860 h 3293986"/>
              <a:gd name="connsiteX14" fmla="*/ 1317172 w 5007429"/>
              <a:gd name="connsiteY14" fmla="*/ 185489 h 3293986"/>
              <a:gd name="connsiteX15" fmla="*/ 1382486 w 5007429"/>
              <a:gd name="connsiteY15" fmla="*/ 414089 h 3293986"/>
              <a:gd name="connsiteX16" fmla="*/ 1436914 w 5007429"/>
              <a:gd name="connsiteY16" fmla="*/ 708003 h 3293986"/>
              <a:gd name="connsiteX17" fmla="*/ 1491343 w 5007429"/>
              <a:gd name="connsiteY17" fmla="*/ 1078117 h 3293986"/>
              <a:gd name="connsiteX18" fmla="*/ 1578429 w 5007429"/>
              <a:gd name="connsiteY18" fmla="*/ 1687717 h 3293986"/>
              <a:gd name="connsiteX19" fmla="*/ 1632857 w 5007429"/>
              <a:gd name="connsiteY19" fmla="*/ 2090489 h 3293986"/>
              <a:gd name="connsiteX20" fmla="*/ 1709057 w 5007429"/>
              <a:gd name="connsiteY20" fmla="*/ 2417060 h 3293986"/>
              <a:gd name="connsiteX21" fmla="*/ 1796143 w 5007429"/>
              <a:gd name="connsiteY21" fmla="*/ 2602117 h 3293986"/>
              <a:gd name="connsiteX22" fmla="*/ 1894114 w 5007429"/>
              <a:gd name="connsiteY22" fmla="*/ 2754517 h 3293986"/>
              <a:gd name="connsiteX23" fmla="*/ 2013857 w 5007429"/>
              <a:gd name="connsiteY23" fmla="*/ 2906917 h 3293986"/>
              <a:gd name="connsiteX24" fmla="*/ 2188029 w 5007429"/>
              <a:gd name="connsiteY24" fmla="*/ 3048432 h 3293986"/>
              <a:gd name="connsiteX25" fmla="*/ 2492829 w 5007429"/>
              <a:gd name="connsiteY25" fmla="*/ 3211717 h 3293986"/>
              <a:gd name="connsiteX26" fmla="*/ 2862943 w 5007429"/>
              <a:gd name="connsiteY26" fmla="*/ 3287917 h 3293986"/>
              <a:gd name="connsiteX27" fmla="*/ 3080657 w 5007429"/>
              <a:gd name="connsiteY27" fmla="*/ 3287917 h 3293986"/>
              <a:gd name="connsiteX28" fmla="*/ 3211286 w 5007429"/>
              <a:gd name="connsiteY28" fmla="*/ 3277032 h 3293986"/>
              <a:gd name="connsiteX29" fmla="*/ 3461657 w 5007429"/>
              <a:gd name="connsiteY29" fmla="*/ 3244375 h 3293986"/>
              <a:gd name="connsiteX30" fmla="*/ 3722914 w 5007429"/>
              <a:gd name="connsiteY30" fmla="*/ 3179060 h 3293986"/>
              <a:gd name="connsiteX31" fmla="*/ 3897086 w 5007429"/>
              <a:gd name="connsiteY31" fmla="*/ 3135517 h 3293986"/>
              <a:gd name="connsiteX32" fmla="*/ 4103914 w 5007429"/>
              <a:gd name="connsiteY32" fmla="*/ 3059317 h 3293986"/>
              <a:gd name="connsiteX33" fmla="*/ 4354286 w 5007429"/>
              <a:gd name="connsiteY33" fmla="*/ 2961346 h 3293986"/>
              <a:gd name="connsiteX34" fmla="*/ 4506686 w 5007429"/>
              <a:gd name="connsiteY34" fmla="*/ 2906917 h 3293986"/>
              <a:gd name="connsiteX35" fmla="*/ 4844143 w 5007429"/>
              <a:gd name="connsiteY35" fmla="*/ 2917803 h 3293986"/>
              <a:gd name="connsiteX36" fmla="*/ 5007429 w 5007429"/>
              <a:gd name="connsiteY36" fmla="*/ 2906917 h 32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007429" h="3293986">
                <a:moveTo>
                  <a:pt x="0" y="2896032"/>
                </a:moveTo>
                <a:cubicBezTo>
                  <a:pt x="143328" y="2896032"/>
                  <a:pt x="286657" y="2896032"/>
                  <a:pt x="381000" y="2885146"/>
                </a:cubicBezTo>
                <a:cubicBezTo>
                  <a:pt x="475343" y="2874260"/>
                  <a:pt x="524329" y="2854303"/>
                  <a:pt x="566057" y="2830717"/>
                </a:cubicBezTo>
                <a:cubicBezTo>
                  <a:pt x="607785" y="2807131"/>
                  <a:pt x="607786" y="2787175"/>
                  <a:pt x="631372" y="2743632"/>
                </a:cubicBezTo>
                <a:cubicBezTo>
                  <a:pt x="654958" y="2700089"/>
                  <a:pt x="682172" y="2636589"/>
                  <a:pt x="707572" y="2569460"/>
                </a:cubicBezTo>
                <a:cubicBezTo>
                  <a:pt x="732972" y="2502331"/>
                  <a:pt x="754744" y="2495074"/>
                  <a:pt x="783772" y="2340860"/>
                </a:cubicBezTo>
                <a:cubicBezTo>
                  <a:pt x="812800" y="2186646"/>
                  <a:pt x="854529" y="1838303"/>
                  <a:pt x="881743" y="1644175"/>
                </a:cubicBezTo>
                <a:cubicBezTo>
                  <a:pt x="908957" y="1450046"/>
                  <a:pt x="927100" y="1326675"/>
                  <a:pt x="947057" y="1176089"/>
                </a:cubicBezTo>
                <a:cubicBezTo>
                  <a:pt x="967014" y="1025503"/>
                  <a:pt x="985157" y="882174"/>
                  <a:pt x="1001486" y="740660"/>
                </a:cubicBezTo>
                <a:cubicBezTo>
                  <a:pt x="1017815" y="599146"/>
                  <a:pt x="1028701" y="434046"/>
                  <a:pt x="1045029" y="327003"/>
                </a:cubicBezTo>
                <a:cubicBezTo>
                  <a:pt x="1061357" y="219960"/>
                  <a:pt x="1086757" y="147389"/>
                  <a:pt x="1099457" y="98403"/>
                </a:cubicBezTo>
                <a:cubicBezTo>
                  <a:pt x="1112157" y="49417"/>
                  <a:pt x="1110343" y="49417"/>
                  <a:pt x="1121229" y="33089"/>
                </a:cubicBezTo>
                <a:cubicBezTo>
                  <a:pt x="1132115" y="16760"/>
                  <a:pt x="1141186" y="-3197"/>
                  <a:pt x="1164772" y="432"/>
                </a:cubicBezTo>
                <a:cubicBezTo>
                  <a:pt x="1188358" y="4061"/>
                  <a:pt x="1237343" y="24017"/>
                  <a:pt x="1262743" y="54860"/>
                </a:cubicBezTo>
                <a:cubicBezTo>
                  <a:pt x="1288143" y="85703"/>
                  <a:pt x="1297215" y="125618"/>
                  <a:pt x="1317172" y="185489"/>
                </a:cubicBezTo>
                <a:cubicBezTo>
                  <a:pt x="1337129" y="245360"/>
                  <a:pt x="1362529" y="327003"/>
                  <a:pt x="1382486" y="414089"/>
                </a:cubicBezTo>
                <a:cubicBezTo>
                  <a:pt x="1402443" y="501175"/>
                  <a:pt x="1418771" y="597332"/>
                  <a:pt x="1436914" y="708003"/>
                </a:cubicBezTo>
                <a:cubicBezTo>
                  <a:pt x="1455057" y="818674"/>
                  <a:pt x="1467757" y="914831"/>
                  <a:pt x="1491343" y="1078117"/>
                </a:cubicBezTo>
                <a:cubicBezTo>
                  <a:pt x="1514929" y="1241403"/>
                  <a:pt x="1554843" y="1518988"/>
                  <a:pt x="1578429" y="1687717"/>
                </a:cubicBezTo>
                <a:cubicBezTo>
                  <a:pt x="1602015" y="1856446"/>
                  <a:pt x="1611086" y="1968932"/>
                  <a:pt x="1632857" y="2090489"/>
                </a:cubicBezTo>
                <a:cubicBezTo>
                  <a:pt x="1654628" y="2212046"/>
                  <a:pt x="1681843" y="2331789"/>
                  <a:pt x="1709057" y="2417060"/>
                </a:cubicBezTo>
                <a:cubicBezTo>
                  <a:pt x="1736271" y="2502331"/>
                  <a:pt x="1765300" y="2545874"/>
                  <a:pt x="1796143" y="2602117"/>
                </a:cubicBezTo>
                <a:cubicBezTo>
                  <a:pt x="1826986" y="2658360"/>
                  <a:pt x="1857828" y="2703717"/>
                  <a:pt x="1894114" y="2754517"/>
                </a:cubicBezTo>
                <a:cubicBezTo>
                  <a:pt x="1930400" y="2805317"/>
                  <a:pt x="1964871" y="2857931"/>
                  <a:pt x="2013857" y="2906917"/>
                </a:cubicBezTo>
                <a:cubicBezTo>
                  <a:pt x="2062843" y="2955903"/>
                  <a:pt x="2108200" y="2997632"/>
                  <a:pt x="2188029" y="3048432"/>
                </a:cubicBezTo>
                <a:cubicBezTo>
                  <a:pt x="2267858" y="3099232"/>
                  <a:pt x="2380344" y="3171803"/>
                  <a:pt x="2492829" y="3211717"/>
                </a:cubicBezTo>
                <a:cubicBezTo>
                  <a:pt x="2605314" y="3251631"/>
                  <a:pt x="2764972" y="3275217"/>
                  <a:pt x="2862943" y="3287917"/>
                </a:cubicBezTo>
                <a:cubicBezTo>
                  <a:pt x="2960914" y="3300617"/>
                  <a:pt x="3022600" y="3289731"/>
                  <a:pt x="3080657" y="3287917"/>
                </a:cubicBezTo>
                <a:cubicBezTo>
                  <a:pt x="3138714" y="3286103"/>
                  <a:pt x="3147786" y="3284289"/>
                  <a:pt x="3211286" y="3277032"/>
                </a:cubicBezTo>
                <a:cubicBezTo>
                  <a:pt x="3274786" y="3269775"/>
                  <a:pt x="3376386" y="3260704"/>
                  <a:pt x="3461657" y="3244375"/>
                </a:cubicBezTo>
                <a:cubicBezTo>
                  <a:pt x="3546928" y="3228046"/>
                  <a:pt x="3722914" y="3179060"/>
                  <a:pt x="3722914" y="3179060"/>
                </a:cubicBezTo>
                <a:cubicBezTo>
                  <a:pt x="3795485" y="3160917"/>
                  <a:pt x="3833586" y="3155474"/>
                  <a:pt x="3897086" y="3135517"/>
                </a:cubicBezTo>
                <a:cubicBezTo>
                  <a:pt x="3960586" y="3115560"/>
                  <a:pt x="4027714" y="3088345"/>
                  <a:pt x="4103914" y="3059317"/>
                </a:cubicBezTo>
                <a:cubicBezTo>
                  <a:pt x="4180114" y="3030289"/>
                  <a:pt x="4287157" y="2986746"/>
                  <a:pt x="4354286" y="2961346"/>
                </a:cubicBezTo>
                <a:cubicBezTo>
                  <a:pt x="4421415" y="2935946"/>
                  <a:pt x="4425043" y="2914174"/>
                  <a:pt x="4506686" y="2906917"/>
                </a:cubicBezTo>
                <a:cubicBezTo>
                  <a:pt x="4588329" y="2899660"/>
                  <a:pt x="4760686" y="2917803"/>
                  <a:pt x="4844143" y="2917803"/>
                </a:cubicBezTo>
                <a:cubicBezTo>
                  <a:pt x="4927600" y="2917803"/>
                  <a:pt x="4967514" y="2912360"/>
                  <a:pt x="5007429" y="2906917"/>
                </a:cubicBezTo>
              </a:path>
            </a:pathLst>
          </a:custGeom>
          <a:noFill/>
          <a:ln w="44450" cap="flat" cmpd="sng" algn="ctr">
            <a:solidFill>
              <a:srgbClr val="0066FF"/>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dirty="0" smtClean="0">
              <a:ln>
                <a:noFill/>
              </a:ln>
              <a:solidFill>
                <a:srgbClr val="0066FF"/>
              </a:solidFill>
              <a:effectLst/>
              <a:latin typeface="Times New Roman" pitchFamily="18" charset="0"/>
            </a:endParaRPr>
          </a:p>
        </p:txBody>
      </p:sp>
      <p:cxnSp>
        <p:nvCxnSpPr>
          <p:cNvPr id="9" name="Straight Connector 8"/>
          <p:cNvCxnSpPr/>
          <p:nvPr/>
        </p:nvCxnSpPr>
        <p:spPr bwMode="auto">
          <a:xfrm flipV="1">
            <a:off x="1885549" y="2684215"/>
            <a:ext cx="5413740" cy="1"/>
          </a:xfrm>
          <a:prstGeom prst="line">
            <a:avLst/>
          </a:prstGeom>
          <a:solidFill>
            <a:schemeClr val="accent1"/>
          </a:solidFill>
          <a:ln w="38100" cap="flat" cmpd="sng" algn="ctr">
            <a:solidFill>
              <a:srgbClr val="FF0000"/>
            </a:solidFill>
            <a:prstDash val="solid"/>
            <a:round/>
            <a:headEnd type="none" w="med" len="med"/>
            <a:tailEnd type="none" w="med" len="med"/>
          </a:ln>
          <a:effectLst>
            <a:outerShdw blurRad="50800" dist="38100" dir="2700000" algn="tl" rotWithShape="0">
              <a:prstClr val="black">
                <a:alpha val="40000"/>
              </a:prstClr>
            </a:outerShdw>
          </a:effectLst>
        </p:spPr>
      </p:cxnSp>
      <p:sp>
        <p:nvSpPr>
          <p:cNvPr id="20" name="TextBox 19"/>
          <p:cNvSpPr txBox="1"/>
          <p:nvPr/>
        </p:nvSpPr>
        <p:spPr>
          <a:xfrm>
            <a:off x="990915" y="3194189"/>
            <a:ext cx="972000" cy="396000"/>
          </a:xfrm>
          <a:prstGeom prst="rect">
            <a:avLst/>
          </a:prstGeom>
          <a:solidFill>
            <a:schemeClr val="accent1"/>
          </a:solidFill>
          <a:ln w="12700">
            <a:solidFill>
              <a:schemeClr val="accent6"/>
            </a:solidFill>
          </a:ln>
          <a:effectLst>
            <a:outerShdw blurRad="50800" dist="38100" dir="2700000" algn="tl" rotWithShape="0">
              <a:prstClr val="black">
                <a:alpha val="40000"/>
              </a:prstClr>
            </a:outerShdw>
          </a:effectLst>
        </p:spPr>
        <p:txBody>
          <a:bodyPr wrap="square" lIns="36000" rIns="36000" rtlCol="0" anchor="b" anchorCtr="0">
            <a:spAutoFit/>
          </a:bodyPr>
          <a:lstStyle/>
          <a:p>
            <a:pPr>
              <a:lnSpc>
                <a:spcPct val="80000"/>
              </a:lnSpc>
            </a:pPr>
            <a:r>
              <a:rPr lang="fr-CA" sz="2000" b="1" dirty="0" smtClean="0">
                <a:solidFill>
                  <a:srgbClr val="0066FF"/>
                </a:solidFill>
                <a:latin typeface="Calibri" pitchFamily="34" charset="0"/>
                <a:cs typeface="Calibri" pitchFamily="34" charset="0"/>
                <a:sym typeface="Symbol"/>
              </a:rPr>
              <a:t> [K</a:t>
            </a:r>
            <a:r>
              <a:rPr lang="fr-CA" sz="2000" b="1" baseline="30000" dirty="0" smtClean="0">
                <a:solidFill>
                  <a:srgbClr val="0066FF"/>
                </a:solidFill>
                <a:latin typeface="Calibri" pitchFamily="34" charset="0"/>
                <a:cs typeface="Calibri" pitchFamily="34" charset="0"/>
                <a:sym typeface="Symbol"/>
              </a:rPr>
              <a:t>+</a:t>
            </a:r>
            <a:r>
              <a:rPr lang="fr-CA" sz="2000" b="1" dirty="0" smtClean="0">
                <a:solidFill>
                  <a:srgbClr val="0066FF"/>
                </a:solidFill>
                <a:latin typeface="Calibri" pitchFamily="34" charset="0"/>
                <a:cs typeface="Calibri" pitchFamily="34" charset="0"/>
                <a:sym typeface="Symbol"/>
              </a:rPr>
              <a:t>]</a:t>
            </a:r>
            <a:r>
              <a:rPr lang="fr-CA" sz="2000" b="1" baseline="-25000" dirty="0" smtClean="0">
                <a:solidFill>
                  <a:srgbClr val="0066FF"/>
                </a:solidFill>
                <a:latin typeface="Calibri" pitchFamily="34" charset="0"/>
                <a:cs typeface="Calibri" pitchFamily="34" charset="0"/>
                <a:sym typeface="Symbol"/>
              </a:rPr>
              <a:t>ext</a:t>
            </a:r>
            <a:endParaRPr lang="fr-CA" sz="2000" b="1" baseline="-25000" dirty="0">
              <a:solidFill>
                <a:srgbClr val="0066FF"/>
              </a:solidFill>
              <a:latin typeface="Calibri" pitchFamily="34" charset="0"/>
              <a:cs typeface="Calibri" pitchFamily="34" charset="0"/>
            </a:endParaRPr>
          </a:p>
        </p:txBody>
      </p:sp>
      <p:sp>
        <p:nvSpPr>
          <p:cNvPr id="38" name="TextBox 37"/>
          <p:cNvSpPr txBox="1"/>
          <p:nvPr/>
        </p:nvSpPr>
        <p:spPr>
          <a:xfrm>
            <a:off x="904256" y="2470528"/>
            <a:ext cx="1116000" cy="432000"/>
          </a:xfrm>
          <a:prstGeom prst="rect">
            <a:avLst/>
          </a:prstGeom>
          <a:solidFill>
            <a:schemeClr val="accent1"/>
          </a:solidFill>
          <a:ln w="12700">
            <a:solidFill>
              <a:srgbClr val="FF0000"/>
            </a:solidFill>
          </a:ln>
          <a:effectLst>
            <a:outerShdw blurRad="50800" dist="38100" dir="2700000" algn="tl" rotWithShape="0">
              <a:prstClr val="black">
                <a:alpha val="40000"/>
              </a:prstClr>
            </a:outerShdw>
          </a:effectLst>
        </p:spPr>
        <p:txBody>
          <a:bodyPr wrap="square" lIns="36000" rIns="36000" rtlCol="0" anchor="b" anchorCtr="0">
            <a:spAutoFit/>
          </a:bodyPr>
          <a:lstStyle/>
          <a:p>
            <a:pPr>
              <a:lnSpc>
                <a:spcPct val="80000"/>
              </a:lnSpc>
            </a:pPr>
            <a:r>
              <a:rPr lang="fr-CA" sz="2000" b="1" dirty="0" smtClean="0">
                <a:solidFill>
                  <a:srgbClr val="FF0000"/>
                </a:solidFill>
                <a:latin typeface="Calibri" pitchFamily="34" charset="0"/>
                <a:cs typeface="Calibri" pitchFamily="34" charset="0"/>
                <a:sym typeface="Symbol"/>
              </a:rPr>
              <a:t> [K</a:t>
            </a:r>
            <a:r>
              <a:rPr lang="fr-CA" sz="2000" b="1" baseline="30000" dirty="0" smtClean="0">
                <a:solidFill>
                  <a:srgbClr val="FF0000"/>
                </a:solidFill>
                <a:latin typeface="Calibri" pitchFamily="34" charset="0"/>
                <a:cs typeface="Calibri" pitchFamily="34" charset="0"/>
                <a:sym typeface="Symbol"/>
              </a:rPr>
              <a:t>+</a:t>
            </a:r>
            <a:r>
              <a:rPr lang="fr-CA" sz="2000" b="1" dirty="0" smtClean="0">
                <a:solidFill>
                  <a:srgbClr val="FF0000"/>
                </a:solidFill>
                <a:latin typeface="Calibri" pitchFamily="34" charset="0"/>
                <a:cs typeface="Calibri" pitchFamily="34" charset="0"/>
                <a:sym typeface="Symbol"/>
              </a:rPr>
              <a:t>]</a:t>
            </a:r>
            <a:r>
              <a:rPr lang="fr-CA" sz="2000" b="1" baseline="-25000" dirty="0" smtClean="0">
                <a:solidFill>
                  <a:srgbClr val="FF0000"/>
                </a:solidFill>
                <a:latin typeface="Calibri" pitchFamily="34" charset="0"/>
                <a:cs typeface="Calibri" pitchFamily="34" charset="0"/>
                <a:sym typeface="Symbol"/>
              </a:rPr>
              <a:t>ext</a:t>
            </a:r>
            <a:endParaRPr lang="fr-CA" sz="2000" b="1" baseline="-25000" dirty="0">
              <a:solidFill>
                <a:srgbClr val="FF0000"/>
              </a:solidFill>
              <a:latin typeface="Calibri" pitchFamily="34" charset="0"/>
              <a:cs typeface="Calibri" pitchFamily="34" charset="0"/>
            </a:endParaRPr>
          </a:p>
        </p:txBody>
      </p:sp>
      <p:sp>
        <p:nvSpPr>
          <p:cNvPr id="17" name="Rectangle 2"/>
          <p:cNvSpPr txBox="1">
            <a:spLocks noChangeArrowheads="1"/>
          </p:cNvSpPr>
          <p:nvPr/>
        </p:nvSpPr>
        <p:spPr bwMode="auto">
          <a:xfrm>
            <a:off x="1045028" y="5064599"/>
            <a:ext cx="693519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361950" indent="-3603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lvl="2" algn="l" eaLnBrk="1" hangingPunct="1">
              <a:spcAft>
                <a:spcPct val="10000"/>
              </a:spcAft>
              <a:buClr>
                <a:srgbClr val="0066FF"/>
              </a:buClr>
              <a:buFont typeface="Wingdings" pitchFamily="2" charset="2"/>
              <a:buNone/>
            </a:pPr>
            <a:r>
              <a:rPr lang="fr-CA" sz="2700" b="1" dirty="0" smtClean="0">
                <a:solidFill>
                  <a:srgbClr val="0066FF"/>
                </a:solidFill>
                <a:latin typeface="Arial" pitchFamily="34" charset="0"/>
              </a:rPr>
              <a:t>2A.  </a:t>
            </a:r>
            <a:r>
              <a:rPr lang="fr-CA" sz="2700" b="1" dirty="0">
                <a:solidFill>
                  <a:srgbClr val="0066FF"/>
                </a:solidFill>
                <a:latin typeface="Arial" pitchFamily="34" charset="0"/>
              </a:rPr>
              <a:t>Effet d’une augmentation de [K</a:t>
            </a:r>
            <a:r>
              <a:rPr lang="fr-CA" sz="2700" b="1" baseline="30000" dirty="0">
                <a:solidFill>
                  <a:srgbClr val="0066FF"/>
                </a:solidFill>
                <a:latin typeface="Arial" pitchFamily="34" charset="0"/>
              </a:rPr>
              <a:t>+</a:t>
            </a:r>
            <a:r>
              <a:rPr lang="fr-CA" sz="2700" b="1" dirty="0">
                <a:solidFill>
                  <a:srgbClr val="0066FF"/>
                </a:solidFill>
                <a:latin typeface="Arial" pitchFamily="34" charset="0"/>
              </a:rPr>
              <a:t>]</a:t>
            </a:r>
            <a:r>
              <a:rPr lang="fr-CA" sz="2700" b="1" baseline="-25000" dirty="0" smtClean="0">
                <a:solidFill>
                  <a:srgbClr val="0066FF"/>
                </a:solidFill>
                <a:latin typeface="Arial" pitchFamily="34" charset="0"/>
              </a:rPr>
              <a:t>ext</a:t>
            </a:r>
            <a:endParaRPr lang="fr-CA" sz="2700" b="1" dirty="0">
              <a:solidFill>
                <a:srgbClr val="0066FF"/>
              </a:solidFill>
              <a:latin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273132" y="791722"/>
            <a:ext cx="6519553"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361950" indent="-3603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717550" lvl="2" indent="-715963" algn="l" eaLnBrk="1" hangingPunct="1">
              <a:spcAft>
                <a:spcPct val="10000"/>
              </a:spcAft>
              <a:buClr>
                <a:srgbClr val="0066FF"/>
              </a:buClr>
              <a:buFont typeface="Wingdings" pitchFamily="2" charset="2"/>
              <a:buNone/>
            </a:pPr>
            <a:r>
              <a:rPr lang="fr-CA" sz="2700" b="1" dirty="0" smtClean="0">
                <a:solidFill>
                  <a:srgbClr val="0066FF"/>
                </a:solidFill>
                <a:latin typeface="Arial" pitchFamily="34" charset="0"/>
              </a:rPr>
              <a:t>2B)	Effet d’une diminution </a:t>
            </a:r>
            <a:r>
              <a:rPr lang="fr-CA" sz="2700" b="1" dirty="0">
                <a:solidFill>
                  <a:srgbClr val="0066FF"/>
                </a:solidFill>
                <a:latin typeface="Arial" pitchFamily="34" charset="0"/>
              </a:rPr>
              <a:t>de [K</a:t>
            </a:r>
            <a:r>
              <a:rPr lang="fr-CA" sz="2700" b="1" baseline="30000" dirty="0">
                <a:solidFill>
                  <a:srgbClr val="0066FF"/>
                </a:solidFill>
                <a:latin typeface="Arial" pitchFamily="34" charset="0"/>
              </a:rPr>
              <a:t>+</a:t>
            </a:r>
            <a:r>
              <a:rPr lang="fr-CA" sz="2700" b="1" dirty="0">
                <a:solidFill>
                  <a:srgbClr val="0066FF"/>
                </a:solidFill>
                <a:latin typeface="Arial" pitchFamily="34" charset="0"/>
              </a:rPr>
              <a:t>]</a:t>
            </a:r>
            <a:r>
              <a:rPr lang="fr-CA" sz="2700" b="1" baseline="-25000" dirty="0" smtClean="0">
                <a:solidFill>
                  <a:srgbClr val="0066FF"/>
                </a:solidFill>
                <a:latin typeface="Arial" pitchFamily="34" charset="0"/>
              </a:rPr>
              <a:t>ext</a:t>
            </a:r>
            <a:endParaRPr lang="fr-CA" sz="2700" b="1" dirty="0">
              <a:solidFill>
                <a:srgbClr val="0066FF"/>
              </a:solidFill>
              <a:latin typeface="Arial" pitchFamily="34" charset="0"/>
            </a:endParaRPr>
          </a:p>
        </p:txBody>
      </p:sp>
      <p:sp>
        <p:nvSpPr>
          <p:cNvPr id="6" name="ZoneTexte 14"/>
          <p:cNvSpPr txBox="1">
            <a:spLocks noChangeArrowheads="1"/>
          </p:cNvSpPr>
          <p:nvPr/>
        </p:nvSpPr>
        <p:spPr bwMode="auto">
          <a:xfrm>
            <a:off x="1004516" y="1412433"/>
            <a:ext cx="7301862" cy="140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3525" indent="-2635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342900" indent="-342900" algn="l">
              <a:spcBef>
                <a:spcPts val="1200"/>
              </a:spcBef>
              <a:buFont typeface="Symbol" pitchFamily="18" charset="2"/>
              <a:buChar char="®"/>
            </a:pPr>
            <a:r>
              <a:rPr lang="fr-CA" sz="2000" dirty="0">
                <a:latin typeface="Calibri" pitchFamily="34" charset="0"/>
                <a:cs typeface="Calibri" pitchFamily="34" charset="0"/>
              </a:rPr>
              <a:t>L’</a:t>
            </a:r>
            <a:r>
              <a:rPr lang="fr-CA" sz="2000" b="1" dirty="0">
                <a:latin typeface="Calibri" pitchFamily="34" charset="0"/>
                <a:cs typeface="Calibri" pitchFamily="34" charset="0"/>
              </a:rPr>
              <a:t>amplitude</a:t>
            </a:r>
            <a:r>
              <a:rPr lang="fr-CA" sz="2000" dirty="0">
                <a:latin typeface="Calibri" pitchFamily="34" charset="0"/>
                <a:cs typeface="Calibri" pitchFamily="34" charset="0"/>
              </a:rPr>
              <a:t> du P.A. </a:t>
            </a:r>
            <a:r>
              <a:rPr lang="fr-CA" sz="2000" u="sng" dirty="0">
                <a:latin typeface="Calibri" pitchFamily="34" charset="0"/>
                <a:cs typeface="Calibri" pitchFamily="34" charset="0"/>
              </a:rPr>
              <a:t>augmenterait</a:t>
            </a:r>
            <a:r>
              <a:rPr lang="fr-CA" sz="2000" dirty="0">
                <a:latin typeface="Calibri" pitchFamily="34" charset="0"/>
                <a:cs typeface="Calibri" pitchFamily="34" charset="0"/>
              </a:rPr>
              <a:t> suite à une </a:t>
            </a:r>
            <a:r>
              <a:rPr lang="fr-CA" sz="2000" dirty="0">
                <a:latin typeface="Calibri" pitchFamily="34" charset="0"/>
                <a:cs typeface="Calibri" pitchFamily="34" charset="0"/>
                <a:sym typeface="Symbol" pitchFamily="18" charset="2"/>
              </a:rPr>
              <a:t> de </a:t>
            </a:r>
            <a:r>
              <a:rPr lang="fr-CA" sz="2000" dirty="0" err="1" smtClean="0">
                <a:latin typeface="Calibri" pitchFamily="34" charset="0"/>
                <a:cs typeface="Calibri" pitchFamily="34" charset="0"/>
                <a:sym typeface="Symbol" pitchFamily="18" charset="2"/>
              </a:rPr>
              <a:t>V</a:t>
            </a:r>
            <a:r>
              <a:rPr lang="fr-CA" sz="2000" baseline="-25000" dirty="0" err="1" smtClean="0">
                <a:latin typeface="Calibri" pitchFamily="34" charset="0"/>
                <a:cs typeface="Calibri" pitchFamily="34" charset="0"/>
                <a:sym typeface="Symbol" pitchFamily="18" charset="2"/>
              </a:rPr>
              <a:t>r</a:t>
            </a:r>
            <a:r>
              <a:rPr lang="fr-CA" sz="2000" dirty="0">
                <a:latin typeface="Calibri" pitchFamily="34" charset="0"/>
                <a:cs typeface="Calibri" pitchFamily="34" charset="0"/>
                <a:sym typeface="Symbol" pitchFamily="18" charset="2"/>
              </a:rPr>
              <a:t> </a:t>
            </a:r>
            <a:r>
              <a:rPr lang="fr-CA" sz="2000" dirty="0" smtClean="0">
                <a:latin typeface="Calibri" pitchFamily="34" charset="0"/>
                <a:cs typeface="Calibri" pitchFamily="34" charset="0"/>
                <a:sym typeface="Symbol" pitchFamily="18" charset="2"/>
              </a:rPr>
              <a:t>, </a:t>
            </a:r>
            <a:r>
              <a:rPr lang="fr-CA" sz="2000" dirty="0">
                <a:latin typeface="Calibri" pitchFamily="34" charset="0"/>
                <a:cs typeface="Calibri" pitchFamily="34" charset="0"/>
                <a:sym typeface="Symbol" pitchFamily="18" charset="2"/>
              </a:rPr>
              <a:t>avec très peu d’effet sur le voltage au sommet</a:t>
            </a:r>
            <a:r>
              <a:rPr lang="fr-CA" sz="2000" dirty="0">
                <a:latin typeface="Calibri" pitchFamily="34" charset="0"/>
                <a:cs typeface="Calibri" pitchFamily="34" charset="0"/>
              </a:rPr>
              <a:t>.</a:t>
            </a:r>
          </a:p>
          <a:p>
            <a:pPr marL="342900" indent="-342900" algn="l">
              <a:spcBef>
                <a:spcPts val="600"/>
              </a:spcBef>
              <a:buFont typeface="Symbol" pitchFamily="18" charset="2"/>
              <a:buChar char="®"/>
            </a:pPr>
            <a:r>
              <a:rPr lang="fr-CA" sz="2000" dirty="0">
                <a:latin typeface="Calibri" pitchFamily="34" charset="0"/>
                <a:cs typeface="Calibri" pitchFamily="34" charset="0"/>
              </a:rPr>
              <a:t>L’</a:t>
            </a:r>
            <a:r>
              <a:rPr lang="fr-CA" sz="2000" b="1" dirty="0">
                <a:latin typeface="Calibri" pitchFamily="34" charset="0"/>
                <a:cs typeface="Calibri" pitchFamily="34" charset="0"/>
              </a:rPr>
              <a:t>excitabilité membranaire </a:t>
            </a:r>
            <a:r>
              <a:rPr lang="fr-CA" sz="2000" u="sng" dirty="0">
                <a:latin typeface="Calibri" pitchFamily="34" charset="0"/>
                <a:cs typeface="Calibri" pitchFamily="34" charset="0"/>
              </a:rPr>
              <a:t>diminuerait</a:t>
            </a:r>
            <a:r>
              <a:rPr lang="fr-CA" sz="2000" dirty="0">
                <a:latin typeface="Calibri" pitchFamily="34" charset="0"/>
                <a:cs typeface="Calibri" pitchFamily="34" charset="0"/>
              </a:rPr>
              <a:t> suite à une augmentation de </a:t>
            </a:r>
            <a:r>
              <a:rPr lang="fr-CA" sz="2000" dirty="0" smtClean="0">
                <a:latin typeface="Calibri" pitchFamily="34" charset="0"/>
                <a:cs typeface="Calibri" pitchFamily="34" charset="0"/>
              </a:rPr>
              <a:t>la </a:t>
            </a:r>
            <a:r>
              <a:rPr lang="fr-CA" sz="2000" dirty="0">
                <a:latin typeface="Calibri" pitchFamily="34" charset="0"/>
                <a:cs typeface="Calibri" pitchFamily="34" charset="0"/>
              </a:rPr>
              <a:t>différence entre le seuil d’excitation et </a:t>
            </a:r>
            <a:r>
              <a:rPr lang="fr-CA" sz="2000" dirty="0" smtClean="0">
                <a:latin typeface="Calibri" pitchFamily="34" charset="0"/>
                <a:cs typeface="Calibri" pitchFamily="34" charset="0"/>
              </a:rPr>
              <a:t>V</a:t>
            </a:r>
            <a:r>
              <a:rPr lang="fr-CA" sz="2000" baseline="-25000" dirty="0" smtClean="0">
                <a:latin typeface="Calibri" pitchFamily="34" charset="0"/>
                <a:cs typeface="Calibri" pitchFamily="34" charset="0"/>
              </a:rPr>
              <a:t>r</a:t>
            </a:r>
            <a:r>
              <a:rPr lang="fr-CA" sz="2000" dirty="0">
                <a:latin typeface="Calibri" pitchFamily="34" charset="0"/>
                <a:cs typeface="Calibri" pitchFamily="34" charset="0"/>
              </a:rPr>
              <a:t>.</a:t>
            </a:r>
          </a:p>
        </p:txBody>
      </p:sp>
      <p:sp>
        <p:nvSpPr>
          <p:cNvPr id="7" name="Text Box 3"/>
          <p:cNvSpPr txBox="1">
            <a:spLocks noChangeArrowheads="1"/>
          </p:cNvSpPr>
          <p:nvPr/>
        </p:nvSpPr>
        <p:spPr bwMode="auto">
          <a:xfrm>
            <a:off x="273132" y="67544"/>
            <a:ext cx="467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d’action (P.A.)</a:t>
            </a:r>
            <a:endParaRPr lang="en-US" sz="2800" b="1" dirty="0" smtClean="0">
              <a:solidFill>
                <a:srgbClr val="FF0000"/>
              </a:solidFill>
              <a:latin typeface="+mj-lt"/>
            </a:endParaRPr>
          </a:p>
        </p:txBody>
      </p:sp>
    </p:spTree>
    <p:extLst>
      <p:ext uri="{BB962C8B-B14F-4D97-AF65-F5344CB8AC3E}">
        <p14:creationId xmlns:p14="http://schemas.microsoft.com/office/powerpoint/2010/main" val="3963380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p:nvPr/>
        </p:nvGrpSpPr>
        <p:grpSpPr>
          <a:xfrm>
            <a:off x="482484" y="245098"/>
            <a:ext cx="7873725" cy="4600280"/>
            <a:chOff x="474170" y="461914"/>
            <a:chExt cx="6577329" cy="4600280"/>
          </a:xfrm>
          <a:noFill/>
          <a:effectLst>
            <a:outerShdw sx="1000" sy="1000" algn="ctr" rotWithShape="0">
              <a:srgbClr val="000000">
                <a:alpha val="0"/>
              </a:srgbClr>
            </a:outerShdw>
          </a:effectLst>
        </p:grpSpPr>
        <p:pic>
          <p:nvPicPr>
            <p:cNvPr id="4" name="Picture 2" descr="http://cw2.erpi.com/cw/marieb/userfiles/17_Fig_11_14_p_459.jpg"/>
            <p:cNvPicPr>
              <a:picLocks noChangeAspect="1" noChangeArrowheads="1"/>
            </p:cNvPicPr>
            <p:nvPr/>
          </p:nvPicPr>
          <p:blipFill>
            <a:blip r:embed="rId3" cstate="print">
              <a:duotone>
                <a:schemeClr val="bg2">
                  <a:shade val="45000"/>
                  <a:satMod val="135000"/>
                </a:schemeClr>
                <a:prstClr val="white"/>
              </a:duotone>
              <a:lum/>
            </a:blip>
            <a:srcRect l="4191" t="14362" r="3810" b="20031"/>
            <a:stretch>
              <a:fillRect/>
            </a:stretch>
          </p:blipFill>
          <p:spPr bwMode="auto">
            <a:xfrm>
              <a:off x="474170" y="461914"/>
              <a:ext cx="6397384" cy="4600280"/>
            </a:xfrm>
            <a:prstGeom prst="rect">
              <a:avLst/>
            </a:prstGeom>
            <a:grpFill/>
          </p:spPr>
        </p:pic>
        <p:cxnSp>
          <p:nvCxnSpPr>
            <p:cNvPr id="8" name="Straight Connector 7"/>
            <p:cNvCxnSpPr/>
            <p:nvPr/>
          </p:nvCxnSpPr>
          <p:spPr bwMode="auto">
            <a:xfrm>
              <a:off x="1178351" y="3436431"/>
              <a:ext cx="5458119" cy="0"/>
            </a:xfrm>
            <a:prstGeom prst="line">
              <a:avLst/>
            </a:prstGeom>
            <a:grpFill/>
            <a:ln w="25400" cap="flat" cmpd="sng" algn="ctr">
              <a:solidFill>
                <a:schemeClr val="bg1">
                  <a:lumMod val="50000"/>
                </a:schemeClr>
              </a:solidFill>
              <a:prstDash val="sysDash"/>
              <a:round/>
              <a:headEnd type="none" w="med" len="med"/>
              <a:tailEnd type="none" w="med" len="med"/>
            </a:ln>
            <a:effectLst/>
          </p:spPr>
        </p:cxnSp>
        <p:sp>
          <p:nvSpPr>
            <p:cNvPr id="11" name="ZoneTexte 6"/>
            <p:cNvSpPr txBox="1">
              <a:spLocks noChangeArrowheads="1"/>
            </p:cNvSpPr>
            <p:nvPr/>
          </p:nvSpPr>
          <p:spPr bwMode="auto">
            <a:xfrm>
              <a:off x="4579430" y="3038848"/>
              <a:ext cx="2314575" cy="400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Seuil d’excitation</a:t>
              </a:r>
            </a:p>
          </p:txBody>
        </p:sp>
        <p:sp>
          <p:nvSpPr>
            <p:cNvPr id="12" name="Accolade fermante 3"/>
            <p:cNvSpPr>
              <a:spLocks/>
            </p:cNvSpPr>
            <p:nvPr/>
          </p:nvSpPr>
          <p:spPr bwMode="auto">
            <a:xfrm>
              <a:off x="6786540" y="1087438"/>
              <a:ext cx="264959" cy="2871487"/>
            </a:xfrm>
            <a:prstGeom prst="rightBrace">
              <a:avLst>
                <a:gd name="adj1" fmla="val 42499"/>
                <a:gd name="adj2" fmla="val 51075"/>
              </a:avLst>
            </a:prstGeom>
            <a:grpFill/>
            <a:ln w="22225" algn="ctr">
              <a:solidFill>
                <a:schemeClr val="bg1">
                  <a:lumMod val="50000"/>
                </a:schemeClr>
              </a:solidFill>
              <a:prstDash val="sysDash"/>
              <a:round/>
              <a:headEnd/>
              <a:tailEnd/>
            </a:ln>
            <a:extLst/>
          </p:spPr>
          <p:txBody>
            <a:bodyPr/>
            <a:lstStyle/>
            <a:p>
              <a:endParaRPr lang="fr-CA">
                <a:solidFill>
                  <a:srgbClr val="0066FF"/>
                </a:solidFill>
              </a:endParaRPr>
            </a:p>
          </p:txBody>
        </p:sp>
        <p:sp>
          <p:nvSpPr>
            <p:cNvPr id="14" name="ZoneTexte 8"/>
            <p:cNvSpPr txBox="1">
              <a:spLocks noChangeArrowheads="1"/>
            </p:cNvSpPr>
            <p:nvPr/>
          </p:nvSpPr>
          <p:spPr bwMode="auto">
            <a:xfrm>
              <a:off x="1315711" y="3558815"/>
              <a:ext cx="426592" cy="4001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2000" dirty="0">
                  <a:solidFill>
                    <a:schemeClr val="bg1">
                      <a:lumMod val="65000"/>
                    </a:schemeClr>
                  </a:solidFill>
                  <a:latin typeface="Arial Rounded MT Bold" pitchFamily="34" charset="0"/>
                </a:rPr>
                <a:t>V</a:t>
              </a:r>
              <a:r>
                <a:rPr lang="fr-CA" sz="2000" baseline="-25000" dirty="0" smtClean="0">
                  <a:solidFill>
                    <a:schemeClr val="bg1">
                      <a:lumMod val="65000"/>
                    </a:schemeClr>
                  </a:solidFill>
                  <a:latin typeface="Arial Rounded MT Bold" pitchFamily="34" charset="0"/>
                </a:rPr>
                <a:t>r</a:t>
              </a:r>
              <a:endParaRPr lang="fr-CA" sz="2000" baseline="-25000" dirty="0">
                <a:solidFill>
                  <a:schemeClr val="bg1">
                    <a:lumMod val="65000"/>
                  </a:schemeClr>
                </a:solidFill>
                <a:latin typeface="Arial Rounded MT Bold" pitchFamily="34" charset="0"/>
              </a:endParaRPr>
            </a:p>
          </p:txBody>
        </p:sp>
        <p:sp>
          <p:nvSpPr>
            <p:cNvPr id="16" name="ZoneTexte 10"/>
            <p:cNvSpPr txBox="1">
              <a:spLocks noChangeArrowheads="1"/>
            </p:cNvSpPr>
            <p:nvPr/>
          </p:nvSpPr>
          <p:spPr bwMode="auto">
            <a:xfrm>
              <a:off x="2945997" y="568475"/>
              <a:ext cx="922888" cy="369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sz="1800" dirty="0">
                  <a:solidFill>
                    <a:schemeClr val="bg1">
                      <a:lumMod val="65000"/>
                    </a:schemeClr>
                  </a:solidFill>
                  <a:latin typeface="Arial Rounded MT Bold" pitchFamily="34" charset="0"/>
                </a:rPr>
                <a:t>Sommet</a:t>
              </a:r>
              <a:endParaRPr lang="fr-CA" sz="1800" baseline="-25000" dirty="0">
                <a:solidFill>
                  <a:schemeClr val="bg1">
                    <a:lumMod val="65000"/>
                  </a:schemeClr>
                </a:solidFill>
                <a:latin typeface="Arial Rounded MT Bold" pitchFamily="34" charset="0"/>
              </a:endParaRPr>
            </a:p>
          </p:txBody>
        </p:sp>
        <p:cxnSp>
          <p:nvCxnSpPr>
            <p:cNvPr id="19" name="Straight Connector 18"/>
            <p:cNvCxnSpPr/>
            <p:nvPr/>
          </p:nvCxnSpPr>
          <p:spPr bwMode="auto">
            <a:xfrm flipV="1">
              <a:off x="2696066" y="829559"/>
              <a:ext cx="301658" cy="197963"/>
            </a:xfrm>
            <a:prstGeom prst="line">
              <a:avLst/>
            </a:prstGeom>
            <a:grpFill/>
            <a:ln w="25400" cap="flat" cmpd="sng" algn="ctr">
              <a:solidFill>
                <a:schemeClr val="bg1">
                  <a:lumMod val="50000"/>
                </a:schemeClr>
              </a:solidFill>
              <a:prstDash val="solid"/>
              <a:round/>
              <a:headEnd type="none" w="med" len="med"/>
              <a:tailEnd type="none" w="med" len="med"/>
            </a:ln>
            <a:effectLst/>
          </p:spPr>
        </p:cxnSp>
        <p:cxnSp>
          <p:nvCxnSpPr>
            <p:cNvPr id="23" name="Straight Connector 22"/>
            <p:cNvCxnSpPr/>
            <p:nvPr/>
          </p:nvCxnSpPr>
          <p:spPr bwMode="auto">
            <a:xfrm flipV="1">
              <a:off x="1274189" y="3817856"/>
              <a:ext cx="130405" cy="86413"/>
            </a:xfrm>
            <a:prstGeom prst="line">
              <a:avLst/>
            </a:prstGeom>
            <a:grpFill/>
            <a:ln w="25400" cap="flat" cmpd="sng" algn="ctr">
              <a:solidFill>
                <a:schemeClr val="bg1">
                  <a:lumMod val="50000"/>
                </a:schemeClr>
              </a:solidFill>
              <a:prstDash val="solid"/>
              <a:round/>
              <a:headEnd type="none" w="med" len="med"/>
              <a:tailEnd type="none" w="med" len="med"/>
            </a:ln>
            <a:effectLst/>
          </p:spPr>
        </p:cxnSp>
      </p:grpSp>
      <p:sp>
        <p:nvSpPr>
          <p:cNvPr id="15" name="ZoneTexte 4"/>
          <p:cNvSpPr txBox="1">
            <a:spLocks noChangeArrowheads="1"/>
          </p:cNvSpPr>
          <p:nvPr/>
        </p:nvSpPr>
        <p:spPr bwMode="auto">
          <a:xfrm rot="5400000">
            <a:off x="7745759" y="2096213"/>
            <a:ext cx="17075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fr-CA" dirty="0">
                <a:solidFill>
                  <a:schemeClr val="bg1">
                    <a:lumMod val="65000"/>
                  </a:schemeClr>
                </a:solidFill>
                <a:latin typeface="Arial Rounded MT Bold" pitchFamily="34" charset="0"/>
              </a:rPr>
              <a:t>Amplitude</a:t>
            </a:r>
          </a:p>
        </p:txBody>
      </p:sp>
      <p:sp>
        <p:nvSpPr>
          <p:cNvPr id="6" name="Freeform 5"/>
          <p:cNvSpPr/>
          <p:nvPr/>
        </p:nvSpPr>
        <p:spPr bwMode="auto">
          <a:xfrm>
            <a:off x="1934634" y="830686"/>
            <a:ext cx="5085144" cy="3839787"/>
          </a:xfrm>
          <a:custGeom>
            <a:avLst/>
            <a:gdLst>
              <a:gd name="connsiteX0" fmla="*/ 0 w 5007429"/>
              <a:gd name="connsiteY0" fmla="*/ 2896032 h 3293986"/>
              <a:gd name="connsiteX1" fmla="*/ 381000 w 5007429"/>
              <a:gd name="connsiteY1" fmla="*/ 2885146 h 3293986"/>
              <a:gd name="connsiteX2" fmla="*/ 566057 w 5007429"/>
              <a:gd name="connsiteY2" fmla="*/ 2830717 h 3293986"/>
              <a:gd name="connsiteX3" fmla="*/ 631372 w 5007429"/>
              <a:gd name="connsiteY3" fmla="*/ 2743632 h 3293986"/>
              <a:gd name="connsiteX4" fmla="*/ 707572 w 5007429"/>
              <a:gd name="connsiteY4" fmla="*/ 2569460 h 3293986"/>
              <a:gd name="connsiteX5" fmla="*/ 783772 w 5007429"/>
              <a:gd name="connsiteY5" fmla="*/ 2340860 h 3293986"/>
              <a:gd name="connsiteX6" fmla="*/ 881743 w 5007429"/>
              <a:gd name="connsiteY6" fmla="*/ 1644175 h 3293986"/>
              <a:gd name="connsiteX7" fmla="*/ 947057 w 5007429"/>
              <a:gd name="connsiteY7" fmla="*/ 1176089 h 3293986"/>
              <a:gd name="connsiteX8" fmla="*/ 1001486 w 5007429"/>
              <a:gd name="connsiteY8" fmla="*/ 740660 h 3293986"/>
              <a:gd name="connsiteX9" fmla="*/ 1045029 w 5007429"/>
              <a:gd name="connsiteY9" fmla="*/ 327003 h 3293986"/>
              <a:gd name="connsiteX10" fmla="*/ 1099457 w 5007429"/>
              <a:gd name="connsiteY10" fmla="*/ 98403 h 3293986"/>
              <a:gd name="connsiteX11" fmla="*/ 1121229 w 5007429"/>
              <a:gd name="connsiteY11" fmla="*/ 33089 h 3293986"/>
              <a:gd name="connsiteX12" fmla="*/ 1164772 w 5007429"/>
              <a:gd name="connsiteY12" fmla="*/ 432 h 3293986"/>
              <a:gd name="connsiteX13" fmla="*/ 1262743 w 5007429"/>
              <a:gd name="connsiteY13" fmla="*/ 54860 h 3293986"/>
              <a:gd name="connsiteX14" fmla="*/ 1317172 w 5007429"/>
              <a:gd name="connsiteY14" fmla="*/ 185489 h 3293986"/>
              <a:gd name="connsiteX15" fmla="*/ 1382486 w 5007429"/>
              <a:gd name="connsiteY15" fmla="*/ 414089 h 3293986"/>
              <a:gd name="connsiteX16" fmla="*/ 1436914 w 5007429"/>
              <a:gd name="connsiteY16" fmla="*/ 708003 h 3293986"/>
              <a:gd name="connsiteX17" fmla="*/ 1491343 w 5007429"/>
              <a:gd name="connsiteY17" fmla="*/ 1078117 h 3293986"/>
              <a:gd name="connsiteX18" fmla="*/ 1578429 w 5007429"/>
              <a:gd name="connsiteY18" fmla="*/ 1687717 h 3293986"/>
              <a:gd name="connsiteX19" fmla="*/ 1632857 w 5007429"/>
              <a:gd name="connsiteY19" fmla="*/ 2090489 h 3293986"/>
              <a:gd name="connsiteX20" fmla="*/ 1709057 w 5007429"/>
              <a:gd name="connsiteY20" fmla="*/ 2417060 h 3293986"/>
              <a:gd name="connsiteX21" fmla="*/ 1796143 w 5007429"/>
              <a:gd name="connsiteY21" fmla="*/ 2602117 h 3293986"/>
              <a:gd name="connsiteX22" fmla="*/ 1894114 w 5007429"/>
              <a:gd name="connsiteY22" fmla="*/ 2754517 h 3293986"/>
              <a:gd name="connsiteX23" fmla="*/ 2013857 w 5007429"/>
              <a:gd name="connsiteY23" fmla="*/ 2906917 h 3293986"/>
              <a:gd name="connsiteX24" fmla="*/ 2188029 w 5007429"/>
              <a:gd name="connsiteY24" fmla="*/ 3048432 h 3293986"/>
              <a:gd name="connsiteX25" fmla="*/ 2492829 w 5007429"/>
              <a:gd name="connsiteY25" fmla="*/ 3211717 h 3293986"/>
              <a:gd name="connsiteX26" fmla="*/ 2862943 w 5007429"/>
              <a:gd name="connsiteY26" fmla="*/ 3287917 h 3293986"/>
              <a:gd name="connsiteX27" fmla="*/ 3080657 w 5007429"/>
              <a:gd name="connsiteY27" fmla="*/ 3287917 h 3293986"/>
              <a:gd name="connsiteX28" fmla="*/ 3211286 w 5007429"/>
              <a:gd name="connsiteY28" fmla="*/ 3277032 h 3293986"/>
              <a:gd name="connsiteX29" fmla="*/ 3461657 w 5007429"/>
              <a:gd name="connsiteY29" fmla="*/ 3244375 h 3293986"/>
              <a:gd name="connsiteX30" fmla="*/ 3722914 w 5007429"/>
              <a:gd name="connsiteY30" fmla="*/ 3179060 h 3293986"/>
              <a:gd name="connsiteX31" fmla="*/ 3897086 w 5007429"/>
              <a:gd name="connsiteY31" fmla="*/ 3135517 h 3293986"/>
              <a:gd name="connsiteX32" fmla="*/ 4103914 w 5007429"/>
              <a:gd name="connsiteY32" fmla="*/ 3059317 h 3293986"/>
              <a:gd name="connsiteX33" fmla="*/ 4354286 w 5007429"/>
              <a:gd name="connsiteY33" fmla="*/ 2961346 h 3293986"/>
              <a:gd name="connsiteX34" fmla="*/ 4506686 w 5007429"/>
              <a:gd name="connsiteY34" fmla="*/ 2906917 h 3293986"/>
              <a:gd name="connsiteX35" fmla="*/ 4844143 w 5007429"/>
              <a:gd name="connsiteY35" fmla="*/ 2917803 h 3293986"/>
              <a:gd name="connsiteX36" fmla="*/ 5007429 w 5007429"/>
              <a:gd name="connsiteY36" fmla="*/ 2906917 h 32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007429" h="3293986">
                <a:moveTo>
                  <a:pt x="0" y="2896032"/>
                </a:moveTo>
                <a:cubicBezTo>
                  <a:pt x="143328" y="2896032"/>
                  <a:pt x="286657" y="2896032"/>
                  <a:pt x="381000" y="2885146"/>
                </a:cubicBezTo>
                <a:cubicBezTo>
                  <a:pt x="475343" y="2874260"/>
                  <a:pt x="524329" y="2854303"/>
                  <a:pt x="566057" y="2830717"/>
                </a:cubicBezTo>
                <a:cubicBezTo>
                  <a:pt x="607785" y="2807131"/>
                  <a:pt x="607786" y="2787175"/>
                  <a:pt x="631372" y="2743632"/>
                </a:cubicBezTo>
                <a:cubicBezTo>
                  <a:pt x="654958" y="2700089"/>
                  <a:pt x="682172" y="2636589"/>
                  <a:pt x="707572" y="2569460"/>
                </a:cubicBezTo>
                <a:cubicBezTo>
                  <a:pt x="732972" y="2502331"/>
                  <a:pt x="754744" y="2495074"/>
                  <a:pt x="783772" y="2340860"/>
                </a:cubicBezTo>
                <a:cubicBezTo>
                  <a:pt x="812800" y="2186646"/>
                  <a:pt x="854529" y="1838303"/>
                  <a:pt x="881743" y="1644175"/>
                </a:cubicBezTo>
                <a:cubicBezTo>
                  <a:pt x="908957" y="1450046"/>
                  <a:pt x="927100" y="1326675"/>
                  <a:pt x="947057" y="1176089"/>
                </a:cubicBezTo>
                <a:cubicBezTo>
                  <a:pt x="967014" y="1025503"/>
                  <a:pt x="985157" y="882174"/>
                  <a:pt x="1001486" y="740660"/>
                </a:cubicBezTo>
                <a:cubicBezTo>
                  <a:pt x="1017815" y="599146"/>
                  <a:pt x="1028701" y="434046"/>
                  <a:pt x="1045029" y="327003"/>
                </a:cubicBezTo>
                <a:cubicBezTo>
                  <a:pt x="1061357" y="219960"/>
                  <a:pt x="1086757" y="147389"/>
                  <a:pt x="1099457" y="98403"/>
                </a:cubicBezTo>
                <a:cubicBezTo>
                  <a:pt x="1112157" y="49417"/>
                  <a:pt x="1110343" y="49417"/>
                  <a:pt x="1121229" y="33089"/>
                </a:cubicBezTo>
                <a:cubicBezTo>
                  <a:pt x="1132115" y="16760"/>
                  <a:pt x="1141186" y="-3197"/>
                  <a:pt x="1164772" y="432"/>
                </a:cubicBezTo>
                <a:cubicBezTo>
                  <a:pt x="1188358" y="4061"/>
                  <a:pt x="1237343" y="24017"/>
                  <a:pt x="1262743" y="54860"/>
                </a:cubicBezTo>
                <a:cubicBezTo>
                  <a:pt x="1288143" y="85703"/>
                  <a:pt x="1297215" y="125618"/>
                  <a:pt x="1317172" y="185489"/>
                </a:cubicBezTo>
                <a:cubicBezTo>
                  <a:pt x="1337129" y="245360"/>
                  <a:pt x="1362529" y="327003"/>
                  <a:pt x="1382486" y="414089"/>
                </a:cubicBezTo>
                <a:cubicBezTo>
                  <a:pt x="1402443" y="501175"/>
                  <a:pt x="1418771" y="597332"/>
                  <a:pt x="1436914" y="708003"/>
                </a:cubicBezTo>
                <a:cubicBezTo>
                  <a:pt x="1455057" y="818674"/>
                  <a:pt x="1467757" y="914831"/>
                  <a:pt x="1491343" y="1078117"/>
                </a:cubicBezTo>
                <a:cubicBezTo>
                  <a:pt x="1514929" y="1241403"/>
                  <a:pt x="1554843" y="1518988"/>
                  <a:pt x="1578429" y="1687717"/>
                </a:cubicBezTo>
                <a:cubicBezTo>
                  <a:pt x="1602015" y="1856446"/>
                  <a:pt x="1611086" y="1968932"/>
                  <a:pt x="1632857" y="2090489"/>
                </a:cubicBezTo>
                <a:cubicBezTo>
                  <a:pt x="1654628" y="2212046"/>
                  <a:pt x="1681843" y="2331789"/>
                  <a:pt x="1709057" y="2417060"/>
                </a:cubicBezTo>
                <a:cubicBezTo>
                  <a:pt x="1736271" y="2502331"/>
                  <a:pt x="1765300" y="2545874"/>
                  <a:pt x="1796143" y="2602117"/>
                </a:cubicBezTo>
                <a:cubicBezTo>
                  <a:pt x="1826986" y="2658360"/>
                  <a:pt x="1857828" y="2703717"/>
                  <a:pt x="1894114" y="2754517"/>
                </a:cubicBezTo>
                <a:cubicBezTo>
                  <a:pt x="1930400" y="2805317"/>
                  <a:pt x="1964871" y="2857931"/>
                  <a:pt x="2013857" y="2906917"/>
                </a:cubicBezTo>
                <a:cubicBezTo>
                  <a:pt x="2062843" y="2955903"/>
                  <a:pt x="2108200" y="2997632"/>
                  <a:pt x="2188029" y="3048432"/>
                </a:cubicBezTo>
                <a:cubicBezTo>
                  <a:pt x="2267858" y="3099232"/>
                  <a:pt x="2380344" y="3171803"/>
                  <a:pt x="2492829" y="3211717"/>
                </a:cubicBezTo>
                <a:cubicBezTo>
                  <a:pt x="2605314" y="3251631"/>
                  <a:pt x="2764972" y="3275217"/>
                  <a:pt x="2862943" y="3287917"/>
                </a:cubicBezTo>
                <a:cubicBezTo>
                  <a:pt x="2960914" y="3300617"/>
                  <a:pt x="3022600" y="3289731"/>
                  <a:pt x="3080657" y="3287917"/>
                </a:cubicBezTo>
                <a:cubicBezTo>
                  <a:pt x="3138714" y="3286103"/>
                  <a:pt x="3147786" y="3284289"/>
                  <a:pt x="3211286" y="3277032"/>
                </a:cubicBezTo>
                <a:cubicBezTo>
                  <a:pt x="3274786" y="3269775"/>
                  <a:pt x="3376386" y="3260704"/>
                  <a:pt x="3461657" y="3244375"/>
                </a:cubicBezTo>
                <a:cubicBezTo>
                  <a:pt x="3546928" y="3228046"/>
                  <a:pt x="3722914" y="3179060"/>
                  <a:pt x="3722914" y="3179060"/>
                </a:cubicBezTo>
                <a:cubicBezTo>
                  <a:pt x="3795485" y="3160917"/>
                  <a:pt x="3833586" y="3155474"/>
                  <a:pt x="3897086" y="3135517"/>
                </a:cubicBezTo>
                <a:cubicBezTo>
                  <a:pt x="3960586" y="3115560"/>
                  <a:pt x="4027714" y="3088345"/>
                  <a:pt x="4103914" y="3059317"/>
                </a:cubicBezTo>
                <a:cubicBezTo>
                  <a:pt x="4180114" y="3030289"/>
                  <a:pt x="4287157" y="2986746"/>
                  <a:pt x="4354286" y="2961346"/>
                </a:cubicBezTo>
                <a:cubicBezTo>
                  <a:pt x="4421415" y="2935946"/>
                  <a:pt x="4425043" y="2914174"/>
                  <a:pt x="4506686" y="2906917"/>
                </a:cubicBezTo>
                <a:cubicBezTo>
                  <a:pt x="4588329" y="2899660"/>
                  <a:pt x="4760686" y="2917803"/>
                  <a:pt x="4844143" y="2917803"/>
                </a:cubicBezTo>
                <a:cubicBezTo>
                  <a:pt x="4927600" y="2917803"/>
                  <a:pt x="4967514" y="2912360"/>
                  <a:pt x="5007429" y="2906917"/>
                </a:cubicBezTo>
              </a:path>
            </a:pathLst>
          </a:custGeom>
          <a:noFill/>
          <a:ln w="44450" cap="flat" cmpd="sng" algn="ctr">
            <a:solidFill>
              <a:srgbClr val="0066FF"/>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smtClean="0">
              <a:ln>
                <a:noFill/>
              </a:ln>
              <a:solidFill>
                <a:schemeClr val="tx1"/>
              </a:solidFill>
              <a:effectLst/>
              <a:latin typeface="Times New Roman" pitchFamily="18" charset="0"/>
            </a:endParaRPr>
          </a:p>
        </p:txBody>
      </p:sp>
      <p:sp>
        <p:nvSpPr>
          <p:cNvPr id="20" name="TextBox 19"/>
          <p:cNvSpPr txBox="1"/>
          <p:nvPr/>
        </p:nvSpPr>
        <p:spPr>
          <a:xfrm>
            <a:off x="968255" y="4013766"/>
            <a:ext cx="972000" cy="396000"/>
          </a:xfrm>
          <a:prstGeom prst="rect">
            <a:avLst/>
          </a:prstGeom>
          <a:solidFill>
            <a:schemeClr val="accent1"/>
          </a:solidFill>
          <a:ln w="12700">
            <a:solidFill>
              <a:srgbClr val="0066FF"/>
            </a:solidFill>
          </a:ln>
          <a:effectLst>
            <a:outerShdw blurRad="50800" dist="38100" dir="2700000" algn="tl" rotWithShape="0">
              <a:prstClr val="black">
                <a:alpha val="40000"/>
              </a:prstClr>
            </a:outerShdw>
          </a:effectLst>
        </p:spPr>
        <p:txBody>
          <a:bodyPr wrap="square" lIns="36000" rIns="36000" rtlCol="0" anchor="b" anchorCtr="0">
            <a:spAutoFit/>
          </a:bodyPr>
          <a:lstStyle/>
          <a:p>
            <a:pPr>
              <a:lnSpc>
                <a:spcPct val="80000"/>
              </a:lnSpc>
            </a:pPr>
            <a:r>
              <a:rPr lang="fr-CA" sz="2000" b="1" dirty="0" smtClean="0">
                <a:solidFill>
                  <a:srgbClr val="0066FF"/>
                </a:solidFill>
                <a:latin typeface="Calibri" pitchFamily="34" charset="0"/>
                <a:cs typeface="Calibri" pitchFamily="34" charset="0"/>
                <a:sym typeface="Symbol"/>
              </a:rPr>
              <a:t> [K</a:t>
            </a:r>
            <a:r>
              <a:rPr lang="fr-CA" sz="2000" b="1" baseline="30000" dirty="0" smtClean="0">
                <a:solidFill>
                  <a:srgbClr val="0066FF"/>
                </a:solidFill>
                <a:latin typeface="Calibri" pitchFamily="34" charset="0"/>
                <a:cs typeface="Calibri" pitchFamily="34" charset="0"/>
                <a:sym typeface="Symbol"/>
              </a:rPr>
              <a:t>+</a:t>
            </a:r>
            <a:r>
              <a:rPr lang="fr-CA" sz="2000" b="1" dirty="0" smtClean="0">
                <a:solidFill>
                  <a:srgbClr val="0066FF"/>
                </a:solidFill>
                <a:latin typeface="Calibri" pitchFamily="34" charset="0"/>
                <a:cs typeface="Calibri" pitchFamily="34" charset="0"/>
                <a:sym typeface="Symbol"/>
              </a:rPr>
              <a:t>]</a:t>
            </a:r>
            <a:r>
              <a:rPr lang="fr-CA" sz="2000" b="1" baseline="-25000" dirty="0" smtClean="0">
                <a:solidFill>
                  <a:srgbClr val="0066FF"/>
                </a:solidFill>
                <a:latin typeface="Calibri" pitchFamily="34" charset="0"/>
                <a:cs typeface="Calibri" pitchFamily="34" charset="0"/>
                <a:sym typeface="Symbol"/>
              </a:rPr>
              <a:t>ext</a:t>
            </a:r>
            <a:endParaRPr lang="fr-CA" sz="2000" b="1" baseline="-25000" dirty="0">
              <a:solidFill>
                <a:srgbClr val="0066FF"/>
              </a:solidFill>
              <a:latin typeface="Calibri" pitchFamily="34" charset="0"/>
              <a:cs typeface="Calibri" pitchFamily="34" charset="0"/>
            </a:endParaRPr>
          </a:p>
        </p:txBody>
      </p:sp>
      <p:sp>
        <p:nvSpPr>
          <p:cNvPr id="17" name="Accolade fermante 3"/>
          <p:cNvSpPr>
            <a:spLocks/>
          </p:cNvSpPr>
          <p:nvPr/>
        </p:nvSpPr>
        <p:spPr bwMode="auto">
          <a:xfrm>
            <a:off x="7248891" y="870620"/>
            <a:ext cx="317183" cy="3371441"/>
          </a:xfrm>
          <a:prstGeom prst="rightBrace">
            <a:avLst>
              <a:gd name="adj1" fmla="val 42499"/>
              <a:gd name="adj2" fmla="val 51075"/>
            </a:avLst>
          </a:prstGeom>
          <a:noFill/>
          <a:ln w="38100" algn="ctr">
            <a:solidFill>
              <a:srgbClr val="0066FF"/>
            </a:solidFill>
            <a:prstDash val="sysDash"/>
            <a:round/>
            <a:headEnd/>
            <a:tailEnd/>
          </a:ln>
          <a:effectLst>
            <a:outerShdw blurRad="50800" dist="38100" dir="13500000" algn="br" rotWithShape="0">
              <a:prstClr val="black">
                <a:alpha val="40000"/>
              </a:prstClr>
            </a:outerShdw>
          </a:effectLst>
          <a:extLst/>
        </p:spPr>
        <p:txBody>
          <a:bodyPr/>
          <a:lstStyle/>
          <a:p>
            <a:endParaRPr lang="fr-CA" dirty="0">
              <a:solidFill>
                <a:srgbClr val="0066FF"/>
              </a:solidFill>
            </a:endParaRPr>
          </a:p>
        </p:txBody>
      </p:sp>
      <p:sp>
        <p:nvSpPr>
          <p:cNvPr id="21" name="Rectangle 2"/>
          <p:cNvSpPr txBox="1">
            <a:spLocks noChangeArrowheads="1"/>
          </p:cNvSpPr>
          <p:nvPr/>
        </p:nvSpPr>
        <p:spPr bwMode="auto">
          <a:xfrm>
            <a:off x="1140240" y="5353700"/>
            <a:ext cx="6673932"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361950" indent="-3603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lvl="2" algn="l" eaLnBrk="1" hangingPunct="1">
              <a:spcAft>
                <a:spcPct val="10000"/>
              </a:spcAft>
              <a:buClr>
                <a:srgbClr val="0066FF"/>
              </a:buClr>
              <a:buFont typeface="Wingdings" pitchFamily="2" charset="2"/>
              <a:buNone/>
            </a:pPr>
            <a:r>
              <a:rPr lang="fr-CA" sz="2800" b="1" dirty="0" smtClean="0">
                <a:solidFill>
                  <a:srgbClr val="0066FF"/>
                </a:solidFill>
                <a:latin typeface="Arial" pitchFamily="34" charset="0"/>
              </a:rPr>
              <a:t>2B</a:t>
            </a:r>
            <a:r>
              <a:rPr lang="fr-CA" sz="2800" b="1" dirty="0">
                <a:solidFill>
                  <a:srgbClr val="0066FF"/>
                </a:solidFill>
                <a:latin typeface="Arial" pitchFamily="34" charset="0"/>
              </a:rPr>
              <a:t>)</a:t>
            </a:r>
            <a:r>
              <a:rPr lang="fr-CA" sz="2800" b="1" dirty="0" smtClean="0">
                <a:solidFill>
                  <a:srgbClr val="0066FF"/>
                </a:solidFill>
                <a:latin typeface="Arial" pitchFamily="34" charset="0"/>
              </a:rPr>
              <a:t>  </a:t>
            </a:r>
            <a:r>
              <a:rPr lang="fr-CA" sz="2800" b="1" dirty="0">
                <a:solidFill>
                  <a:srgbClr val="0066FF"/>
                </a:solidFill>
                <a:latin typeface="Arial" pitchFamily="34" charset="0"/>
              </a:rPr>
              <a:t>Effet d’une diminution de [K</a:t>
            </a:r>
            <a:r>
              <a:rPr lang="fr-CA" sz="2800" b="1" baseline="30000" dirty="0">
                <a:solidFill>
                  <a:srgbClr val="0066FF"/>
                </a:solidFill>
                <a:latin typeface="Arial" pitchFamily="34" charset="0"/>
              </a:rPr>
              <a:t>+</a:t>
            </a:r>
            <a:r>
              <a:rPr lang="fr-CA" sz="2800" b="1" dirty="0">
                <a:solidFill>
                  <a:srgbClr val="0066FF"/>
                </a:solidFill>
                <a:latin typeface="Arial" pitchFamily="34" charset="0"/>
              </a:rPr>
              <a:t>]</a:t>
            </a:r>
            <a:r>
              <a:rPr lang="fr-CA" sz="2800" b="1" baseline="-25000" dirty="0" smtClean="0">
                <a:solidFill>
                  <a:srgbClr val="0066FF"/>
                </a:solidFill>
                <a:latin typeface="Arial" pitchFamily="34" charset="0"/>
              </a:rPr>
              <a:t>ext</a:t>
            </a:r>
            <a:endParaRPr lang="fr-CA" sz="2800" b="1" dirty="0">
              <a:solidFill>
                <a:srgbClr val="0066FF"/>
              </a:solidFill>
              <a:latin typeface="Arial" pitchFamily="34" charset="0"/>
            </a:endParaRPr>
          </a:p>
        </p:txBody>
      </p:sp>
    </p:spTree>
    <p:extLst>
      <p:ext uri="{BB962C8B-B14F-4D97-AF65-F5344CB8AC3E}">
        <p14:creationId xmlns:p14="http://schemas.microsoft.com/office/powerpoint/2010/main" val="3671111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txBox="1">
            <a:spLocks noChangeArrowheads="1"/>
          </p:cNvSpPr>
          <p:nvPr/>
        </p:nvSpPr>
        <p:spPr bwMode="auto">
          <a:xfrm>
            <a:off x="273132" y="697222"/>
            <a:ext cx="7441809" cy="685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361950" indent="-3603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717550" lvl="2" indent="-715963" algn="l" eaLnBrk="1" hangingPunct="1">
              <a:spcAft>
                <a:spcPct val="10000"/>
              </a:spcAft>
              <a:buClr>
                <a:srgbClr val="0066FF"/>
              </a:buClr>
              <a:buFont typeface="Wingdings" pitchFamily="2" charset="2"/>
              <a:buNone/>
            </a:pPr>
            <a:r>
              <a:rPr lang="fr-CA" sz="2700" b="1" dirty="0" smtClean="0">
                <a:solidFill>
                  <a:srgbClr val="0066FF"/>
                </a:solidFill>
                <a:latin typeface="Arial" pitchFamily="34" charset="0"/>
              </a:rPr>
              <a:t>2C)	Effet </a:t>
            </a:r>
            <a:r>
              <a:rPr lang="fr-CA" sz="2700" b="1" dirty="0">
                <a:solidFill>
                  <a:srgbClr val="0066FF"/>
                </a:solidFill>
                <a:latin typeface="Arial" pitchFamily="34" charset="0"/>
              </a:rPr>
              <a:t>d’une inhibition des pompes </a:t>
            </a:r>
            <a:r>
              <a:rPr lang="fr-CA" sz="2700" b="1" dirty="0" smtClean="0">
                <a:solidFill>
                  <a:srgbClr val="0066FF"/>
                </a:solidFill>
                <a:latin typeface="Arial" pitchFamily="34" charset="0"/>
              </a:rPr>
              <a:t>Na-K.</a:t>
            </a:r>
            <a:endParaRPr lang="fr-CA" sz="2700" b="1" dirty="0">
              <a:solidFill>
                <a:srgbClr val="0066FF"/>
              </a:solidFill>
              <a:latin typeface="Arial" pitchFamily="34" charset="0"/>
            </a:endParaRPr>
          </a:p>
        </p:txBody>
      </p:sp>
      <p:sp>
        <p:nvSpPr>
          <p:cNvPr id="5" name="Rectangle 2"/>
          <p:cNvSpPr>
            <a:spLocks noGrp="1" noChangeArrowheads="1"/>
          </p:cNvSpPr>
          <p:nvPr>
            <p:ph idx="1"/>
          </p:nvPr>
        </p:nvSpPr>
        <p:spPr>
          <a:xfrm>
            <a:off x="741058" y="1243400"/>
            <a:ext cx="7994979" cy="5214216"/>
          </a:xfrm>
        </p:spPr>
        <p:txBody>
          <a:bodyPr/>
          <a:lstStyle/>
          <a:p>
            <a:pPr marL="279400" lvl="2" indent="0" eaLnBrk="1" hangingPunct="1">
              <a:spcAft>
                <a:spcPts val="1200"/>
              </a:spcAft>
              <a:buClrTx/>
              <a:buSzPct val="85000"/>
              <a:buFont typeface="Wingdings" pitchFamily="2" charset="2"/>
              <a:buNone/>
              <a:defRPr/>
            </a:pPr>
            <a:r>
              <a:rPr lang="fr-CA" sz="2000" b="1" dirty="0" smtClean="0">
                <a:latin typeface="Calibri" pitchFamily="34" charset="0"/>
              </a:rPr>
              <a:t>Effets semblables à ceux d’une augmentation de [K</a:t>
            </a:r>
            <a:r>
              <a:rPr lang="fr-CA" sz="2000" b="1" baseline="30000" dirty="0" smtClean="0">
                <a:latin typeface="Calibri" pitchFamily="34" charset="0"/>
              </a:rPr>
              <a:t>+</a:t>
            </a:r>
            <a:r>
              <a:rPr lang="fr-CA" sz="2000" b="1" dirty="0" smtClean="0">
                <a:latin typeface="Calibri" pitchFamily="34" charset="0"/>
              </a:rPr>
              <a:t>]</a:t>
            </a:r>
            <a:r>
              <a:rPr lang="fr-CA" sz="2000" b="1" baseline="-25000" dirty="0" err="1" smtClean="0">
                <a:latin typeface="Calibri" pitchFamily="34" charset="0"/>
              </a:rPr>
              <a:t>ext</a:t>
            </a:r>
            <a:r>
              <a:rPr lang="fr-CA" sz="2000" b="1" baseline="-25000" dirty="0" smtClean="0">
                <a:latin typeface="Calibri" pitchFamily="34" charset="0"/>
              </a:rPr>
              <a:t>  </a:t>
            </a:r>
            <a:r>
              <a:rPr lang="fr-CA" sz="2000" b="1" dirty="0" smtClean="0">
                <a:latin typeface="Calibri" pitchFamily="34" charset="0"/>
              </a:rPr>
              <a:t>(voir 2A):</a:t>
            </a:r>
          </a:p>
          <a:p>
            <a:pPr marL="450850" lvl="2" indent="-171450" eaLnBrk="1" hangingPunct="1">
              <a:spcAft>
                <a:spcPts val="1200"/>
              </a:spcAft>
              <a:buClrTx/>
              <a:buSzPct val="85000"/>
              <a:buFont typeface="Arial" pitchFamily="34" charset="0"/>
              <a:buChar char="•"/>
              <a:defRPr/>
            </a:pPr>
            <a:r>
              <a:rPr lang="fr-CA" sz="2000" b="1" dirty="0" smtClean="0">
                <a:latin typeface="Calibri" pitchFamily="34" charset="0"/>
              </a:rPr>
              <a:t>Dépolarisation </a:t>
            </a:r>
            <a:r>
              <a:rPr lang="fr-CA" sz="2000" dirty="0" smtClean="0">
                <a:latin typeface="Calibri" pitchFamily="34" charset="0"/>
              </a:rPr>
              <a:t>de </a:t>
            </a:r>
            <a:r>
              <a:rPr lang="fr-CA" sz="2000" dirty="0" err="1" smtClean="0">
                <a:latin typeface="Calibri" pitchFamily="34" charset="0"/>
              </a:rPr>
              <a:t>V</a:t>
            </a:r>
            <a:r>
              <a:rPr lang="fr-CA" sz="2000" baseline="-10000" dirty="0" err="1" smtClean="0">
                <a:latin typeface="Calibri" pitchFamily="34" charset="0"/>
              </a:rPr>
              <a:t>r</a:t>
            </a:r>
            <a:endParaRPr lang="fr-CA" sz="2000" dirty="0" smtClean="0">
              <a:latin typeface="Calibri" pitchFamily="34" charset="0"/>
            </a:endParaRPr>
          </a:p>
          <a:p>
            <a:pPr marL="450850" lvl="2" indent="-171450" eaLnBrk="1" hangingPunct="1">
              <a:spcAft>
                <a:spcPts val="1200"/>
              </a:spcAft>
              <a:buClrTx/>
              <a:buSzPct val="85000"/>
              <a:buFont typeface="Arial" pitchFamily="34" charset="0"/>
              <a:buChar char="•"/>
              <a:defRPr/>
            </a:pPr>
            <a:r>
              <a:rPr lang="fr-CA" sz="2000" b="1" dirty="0" smtClean="0">
                <a:latin typeface="Calibri" pitchFamily="34" charset="0"/>
              </a:rPr>
              <a:t>L’amplitude </a:t>
            </a:r>
            <a:r>
              <a:rPr lang="fr-CA" sz="2000" dirty="0">
                <a:latin typeface="Calibri" pitchFamily="34" charset="0"/>
              </a:rPr>
              <a:t>du </a:t>
            </a:r>
            <a:r>
              <a:rPr lang="fr-CA" sz="2000" dirty="0" smtClean="0">
                <a:latin typeface="Calibri" pitchFamily="34" charset="0"/>
              </a:rPr>
              <a:t>P.A. </a:t>
            </a:r>
            <a:r>
              <a:rPr lang="fr-CA" sz="2000" u="sng" dirty="0">
                <a:latin typeface="Calibri" pitchFamily="34" charset="0"/>
              </a:rPr>
              <a:t>diminuerait</a:t>
            </a:r>
            <a:r>
              <a:rPr lang="fr-CA" sz="2000" dirty="0">
                <a:latin typeface="Calibri" pitchFamily="34" charset="0"/>
              </a:rPr>
              <a:t> suite à i) la dépolarisation </a:t>
            </a:r>
            <a:r>
              <a:rPr lang="fr-CA" sz="2000" dirty="0" smtClean="0">
                <a:latin typeface="Calibri" pitchFamily="34" charset="0"/>
              </a:rPr>
              <a:t>et </a:t>
            </a:r>
            <a:r>
              <a:rPr lang="fr-CA" sz="2000" dirty="0">
                <a:latin typeface="Calibri" pitchFamily="34" charset="0"/>
              </a:rPr>
              <a:t>ii) la dissipation du gradient de concentration des ions Na</a:t>
            </a:r>
            <a:r>
              <a:rPr lang="fr-CA" sz="2000" baseline="30000" dirty="0" smtClean="0">
                <a:latin typeface="Calibri" pitchFamily="34" charset="0"/>
              </a:rPr>
              <a:t>+</a:t>
            </a:r>
            <a:r>
              <a:rPr lang="fr-CA" sz="2000" dirty="0" smtClean="0">
                <a:latin typeface="Calibri" pitchFamily="34" charset="0"/>
              </a:rPr>
              <a:t>.</a:t>
            </a:r>
          </a:p>
          <a:p>
            <a:pPr marL="450850" lvl="2" indent="-171450" eaLnBrk="1" hangingPunct="1">
              <a:spcAft>
                <a:spcPts val="600"/>
              </a:spcAft>
              <a:buClrTx/>
              <a:buSzPct val="85000"/>
              <a:buFont typeface="Arial" pitchFamily="34" charset="0"/>
              <a:buChar char="•"/>
              <a:defRPr/>
            </a:pPr>
            <a:r>
              <a:rPr lang="fr-CA" sz="2000" dirty="0">
                <a:latin typeface="Calibri" pitchFamily="34" charset="0"/>
              </a:rPr>
              <a:t>L</a:t>
            </a:r>
            <a:r>
              <a:rPr lang="fr-CA" sz="2000" dirty="0" smtClean="0">
                <a:latin typeface="Calibri" pitchFamily="34" charset="0"/>
              </a:rPr>
              <a:t>’</a:t>
            </a:r>
            <a:r>
              <a:rPr lang="fr-CA" sz="2000" b="1" dirty="0" smtClean="0">
                <a:latin typeface="Calibri" pitchFamily="34" charset="0"/>
              </a:rPr>
              <a:t>excitabilité</a:t>
            </a:r>
            <a:r>
              <a:rPr lang="fr-CA" sz="2000" dirty="0" smtClean="0">
                <a:latin typeface="Calibri" pitchFamily="34" charset="0"/>
              </a:rPr>
              <a:t> serait </a:t>
            </a:r>
            <a:r>
              <a:rPr lang="fr-CA" sz="2000" u="sng" dirty="0" smtClean="0">
                <a:latin typeface="Calibri" pitchFamily="34" charset="0"/>
              </a:rPr>
              <a:t>augmentée au début</a:t>
            </a:r>
            <a:r>
              <a:rPr lang="fr-CA" sz="2000" dirty="0" smtClean="0">
                <a:latin typeface="Calibri" pitchFamily="34" charset="0"/>
              </a:rPr>
              <a:t> parce que </a:t>
            </a:r>
            <a:r>
              <a:rPr lang="fr-CA" sz="2000" dirty="0" err="1" smtClean="0">
                <a:latin typeface="Calibri" pitchFamily="34" charset="0"/>
              </a:rPr>
              <a:t>V</a:t>
            </a:r>
            <a:r>
              <a:rPr lang="fr-CA" sz="2000" baseline="-10000" dirty="0" err="1" smtClean="0">
                <a:latin typeface="Calibri" pitchFamily="34" charset="0"/>
              </a:rPr>
              <a:t>r</a:t>
            </a:r>
            <a:r>
              <a:rPr lang="fr-CA" sz="2000" baseline="-10000" dirty="0" smtClean="0">
                <a:latin typeface="Calibri" pitchFamily="34" charset="0"/>
              </a:rPr>
              <a:t> </a:t>
            </a:r>
            <a:r>
              <a:rPr lang="fr-CA" sz="2000" dirty="0" smtClean="0">
                <a:latin typeface="Calibri" pitchFamily="34" charset="0"/>
              </a:rPr>
              <a:t>s’approcherait du voltage qui doit être atteint pour déclencher le P.A.</a:t>
            </a:r>
          </a:p>
          <a:p>
            <a:pPr marL="450850" lvl="2" indent="0" eaLnBrk="1" hangingPunct="1">
              <a:spcAft>
                <a:spcPts val="1200"/>
              </a:spcAft>
              <a:buClrTx/>
              <a:buSzPct val="85000"/>
              <a:buFont typeface="Wingdings" pitchFamily="2" charset="2"/>
              <a:buNone/>
              <a:defRPr/>
            </a:pPr>
            <a:r>
              <a:rPr lang="fr-CA" sz="2000" dirty="0" smtClean="0">
                <a:latin typeface="Calibri" pitchFamily="34" charset="0"/>
              </a:rPr>
              <a:t>Éventuellement, on observerait une </a:t>
            </a:r>
            <a:r>
              <a:rPr lang="fr-CA" sz="2000" u="sng" dirty="0" smtClean="0">
                <a:latin typeface="Calibri" pitchFamily="34" charset="0"/>
              </a:rPr>
              <a:t>perte d’excitabilité</a:t>
            </a:r>
            <a:r>
              <a:rPr lang="fr-CA" sz="2000" dirty="0" smtClean="0">
                <a:latin typeface="Calibri" pitchFamily="34" charset="0"/>
              </a:rPr>
              <a:t> parce que la dépolarisation entraînerait une inactivation des canaux Na</a:t>
            </a:r>
            <a:r>
              <a:rPr lang="fr-CA" sz="2000" baseline="30000" dirty="0" smtClean="0">
                <a:latin typeface="Calibri" pitchFamily="34" charset="0"/>
              </a:rPr>
              <a:t>+</a:t>
            </a:r>
            <a:r>
              <a:rPr lang="fr-CA" sz="2000" dirty="0" smtClean="0">
                <a:latin typeface="Calibri" pitchFamily="34" charset="0"/>
              </a:rPr>
              <a:t> voltage-dépendants. (La raison est que les </a:t>
            </a:r>
            <a:r>
              <a:rPr lang="fr-CA" sz="2000" i="1" dirty="0" smtClean="0">
                <a:latin typeface="Calibri" pitchFamily="34" charset="0"/>
              </a:rPr>
              <a:t>portes d’inactivation </a:t>
            </a:r>
            <a:r>
              <a:rPr lang="fr-CA" sz="2000" dirty="0" smtClean="0">
                <a:latin typeface="Calibri" pitchFamily="34" charset="0"/>
              </a:rPr>
              <a:t>des canaux Na</a:t>
            </a:r>
            <a:r>
              <a:rPr lang="fr-CA" sz="2000" baseline="30000" dirty="0" smtClean="0">
                <a:latin typeface="Calibri" pitchFamily="34" charset="0"/>
              </a:rPr>
              <a:t>+</a:t>
            </a:r>
            <a:r>
              <a:rPr lang="fr-CA" sz="2000" dirty="0" smtClean="0">
                <a:latin typeface="Calibri" pitchFamily="34" charset="0"/>
              </a:rPr>
              <a:t> voltage-dépendants sont ouvertes à -70 mV mais se ferment éventuellement lorsque le voltage de la membrane devient moins négatif que -55 mV.)</a:t>
            </a:r>
          </a:p>
          <a:p>
            <a:pPr marL="127000" lvl="1" indent="-12700" eaLnBrk="1" hangingPunct="1">
              <a:spcAft>
                <a:spcPct val="10000"/>
              </a:spcAft>
              <a:buSzTx/>
              <a:buFont typeface="Wingdings" pitchFamily="2" charset="2"/>
              <a:buNone/>
              <a:defRPr/>
            </a:pPr>
            <a:r>
              <a:rPr lang="fr-CA" sz="2000" dirty="0" smtClean="0">
                <a:latin typeface="Calibri" pitchFamily="34" charset="0"/>
              </a:rPr>
              <a:t>	Exemples d’inhibition de la pompe Na-K. </a:t>
            </a:r>
            <a:r>
              <a:rPr lang="fr-CA" sz="2000" b="1" dirty="0" smtClean="0">
                <a:latin typeface="Calibri" pitchFamily="34" charset="0"/>
              </a:rPr>
              <a:t>Carence en ATP </a:t>
            </a:r>
            <a:r>
              <a:rPr lang="fr-CA" sz="2000" dirty="0" smtClean="0">
                <a:latin typeface="Calibri" pitchFamily="34" charset="0"/>
              </a:rPr>
              <a:t>(suite à une </a:t>
            </a:r>
            <a:r>
              <a:rPr lang="fr-CA" sz="2000" b="1" dirty="0" smtClean="0">
                <a:latin typeface="Calibri" pitchFamily="34" charset="0"/>
              </a:rPr>
              <a:t>hypoxie</a:t>
            </a:r>
            <a:r>
              <a:rPr lang="fr-CA" sz="2000" dirty="0" smtClean="0">
                <a:latin typeface="Calibri" pitchFamily="34" charset="0"/>
              </a:rPr>
              <a:t>); </a:t>
            </a:r>
            <a:r>
              <a:rPr lang="fr-CA" sz="2000" b="1" dirty="0" smtClean="0">
                <a:latin typeface="Calibri" pitchFamily="34" charset="0"/>
              </a:rPr>
              <a:t>toxines</a:t>
            </a:r>
            <a:r>
              <a:rPr lang="fr-CA" sz="2000" dirty="0" smtClean="0">
                <a:latin typeface="Calibri" pitchFamily="34" charset="0"/>
              </a:rPr>
              <a:t>.</a:t>
            </a:r>
            <a:endParaRPr lang="fr-CA" sz="2000" i="1" dirty="0" smtClean="0">
              <a:latin typeface="Calibri" pitchFamily="34" charset="0"/>
            </a:endParaRPr>
          </a:p>
          <a:p>
            <a:pPr marL="127000" lvl="1" indent="-12700" eaLnBrk="1" hangingPunct="1">
              <a:spcAft>
                <a:spcPct val="10000"/>
              </a:spcAft>
              <a:buSzTx/>
              <a:buFont typeface="Wingdings" pitchFamily="2" charset="2"/>
              <a:buNone/>
              <a:defRPr/>
            </a:pPr>
            <a:endParaRPr lang="fr-CA" sz="2000" dirty="0" smtClean="0">
              <a:latin typeface="Calibri" pitchFamily="34" charset="0"/>
            </a:endParaRPr>
          </a:p>
        </p:txBody>
      </p:sp>
      <p:sp>
        <p:nvSpPr>
          <p:cNvPr id="6" name="Text Box 3"/>
          <p:cNvSpPr txBox="1">
            <a:spLocks noChangeArrowheads="1"/>
          </p:cNvSpPr>
          <p:nvPr/>
        </p:nvSpPr>
        <p:spPr bwMode="auto">
          <a:xfrm>
            <a:off x="273132" y="67544"/>
            <a:ext cx="467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 potentiel d’action (P.A.)</a:t>
            </a:r>
            <a:endParaRPr lang="en-US" sz="2800" b="1" dirty="0" smtClean="0">
              <a:solidFill>
                <a:srgbClr val="FF0000"/>
              </a:solidFill>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body" idx="4294967295"/>
          </p:nvPr>
        </p:nvSpPr>
        <p:spPr>
          <a:xfrm>
            <a:off x="442862" y="552450"/>
            <a:ext cx="7978468" cy="2950292"/>
          </a:xfrm>
          <a:ln>
            <a:solidFill>
              <a:srgbClr val="FF0000"/>
            </a:solidFill>
            <a:miter lim="800000"/>
            <a:headEnd/>
            <a:tailEnd/>
          </a:ln>
        </p:spPr>
        <p:txBody>
          <a:bodyPr/>
          <a:lstStyle/>
          <a:p>
            <a:pPr marL="0" indent="0" eaLnBrk="1" hangingPunct="1">
              <a:lnSpc>
                <a:spcPct val="90000"/>
              </a:lnSpc>
              <a:spcAft>
                <a:spcPct val="30000"/>
              </a:spcAft>
              <a:buFont typeface="Wingdings" pitchFamily="2" charset="2"/>
              <a:buNone/>
            </a:pPr>
            <a:r>
              <a:rPr lang="fr-CA" sz="2800" dirty="0" smtClean="0">
                <a:solidFill>
                  <a:srgbClr val="FF0000"/>
                </a:solidFill>
                <a:latin typeface="Calibri" pitchFamily="34" charset="0"/>
                <a:cs typeface="Calibri" pitchFamily="34" charset="0"/>
              </a:rPr>
              <a:t>3) Potentiels synaptiques, questions récapitulatives:</a:t>
            </a:r>
            <a:endParaRPr lang="fr-CA" sz="2800" dirty="0" smtClean="0">
              <a:latin typeface="Calibri" pitchFamily="34" charset="0"/>
              <a:cs typeface="Calibri" pitchFamily="34" charset="0"/>
            </a:endParaRPr>
          </a:p>
          <a:p>
            <a:pPr marL="179388" lvl="1" indent="0" eaLnBrk="1" hangingPunct="1">
              <a:spcAft>
                <a:spcPct val="20000"/>
              </a:spcAft>
              <a:buClr>
                <a:srgbClr val="FF0000"/>
              </a:buClr>
              <a:buSzTx/>
              <a:buFont typeface="Wingdings" pitchFamily="2" charset="2"/>
              <a:buNone/>
            </a:pPr>
            <a:r>
              <a:rPr lang="fr-CA" sz="2400" dirty="0" smtClean="0">
                <a:latin typeface="Calibri" pitchFamily="34" charset="0"/>
                <a:cs typeface="Calibri" pitchFamily="34" charset="0"/>
              </a:rPr>
              <a:t>Prédisez l’action des canaux ligands-dépendants suivants s’ils étaient présents dans une membrane </a:t>
            </a:r>
            <a:r>
              <a:rPr lang="fr-CA" sz="2400" dirty="0" err="1" smtClean="0">
                <a:latin typeface="Calibri" pitchFamily="34" charset="0"/>
                <a:cs typeface="Calibri" pitchFamily="34" charset="0"/>
              </a:rPr>
              <a:t>postsynaptique</a:t>
            </a:r>
            <a:r>
              <a:rPr lang="fr-CA" sz="2400" dirty="0" smtClean="0">
                <a:latin typeface="Calibri" pitchFamily="34" charset="0"/>
                <a:cs typeface="Calibri" pitchFamily="34" charset="0"/>
              </a:rPr>
              <a:t>; PPSE ou PPSI?</a:t>
            </a:r>
          </a:p>
          <a:p>
            <a:pPr marL="179388" lvl="1" indent="0" eaLnBrk="1" hangingPunct="1">
              <a:spcAft>
                <a:spcPct val="20000"/>
              </a:spcAft>
              <a:buClr>
                <a:srgbClr val="FF0000"/>
              </a:buClr>
              <a:buSzTx/>
            </a:pPr>
            <a:r>
              <a:rPr lang="fr-CA" sz="2400" dirty="0" smtClean="0">
                <a:solidFill>
                  <a:srgbClr val="FF0000"/>
                </a:solidFill>
                <a:latin typeface="Calibri" pitchFamily="34" charset="0"/>
                <a:cs typeface="Calibri" pitchFamily="34" charset="0"/>
              </a:rPr>
              <a:t> </a:t>
            </a:r>
            <a:r>
              <a:rPr lang="fr-CA" sz="2400" dirty="0" smtClean="0">
                <a:latin typeface="Calibri" pitchFamily="34" charset="0"/>
                <a:cs typeface="Calibri" pitchFamily="34" charset="0"/>
              </a:rPr>
              <a:t>une ouverture ou une fermeture de canaux Na</a:t>
            </a:r>
            <a:r>
              <a:rPr lang="fr-CA" sz="2400" baseline="30000" dirty="0" smtClean="0">
                <a:latin typeface="Calibri" pitchFamily="34" charset="0"/>
                <a:cs typeface="Calibri" pitchFamily="34" charset="0"/>
              </a:rPr>
              <a:t>+</a:t>
            </a:r>
            <a:endParaRPr lang="fr-CA" sz="2400" dirty="0" smtClean="0">
              <a:latin typeface="Calibri" pitchFamily="34" charset="0"/>
              <a:cs typeface="Calibri" pitchFamily="34" charset="0"/>
            </a:endParaRPr>
          </a:p>
          <a:p>
            <a:pPr marL="179388" lvl="1" indent="0" eaLnBrk="1" hangingPunct="1">
              <a:spcAft>
                <a:spcPct val="20000"/>
              </a:spcAft>
              <a:buClr>
                <a:srgbClr val="FF0000"/>
              </a:buClr>
              <a:buSzTx/>
            </a:pPr>
            <a:r>
              <a:rPr lang="fr-CA" sz="2400" dirty="0" smtClean="0">
                <a:latin typeface="Calibri" pitchFamily="34" charset="0"/>
                <a:cs typeface="Calibri" pitchFamily="34" charset="0"/>
              </a:rPr>
              <a:t> une ouverture ou une fermeture de canaux K</a:t>
            </a:r>
            <a:r>
              <a:rPr lang="fr-CA" sz="2400" baseline="30000" dirty="0" smtClean="0">
                <a:latin typeface="Calibri" pitchFamily="34" charset="0"/>
                <a:cs typeface="Calibri" pitchFamily="34" charset="0"/>
              </a:rPr>
              <a:t>+</a:t>
            </a:r>
            <a:endParaRPr lang="fr-CA" sz="2400" dirty="0" smtClean="0">
              <a:latin typeface="Calibri" pitchFamily="34" charset="0"/>
              <a:cs typeface="Calibri" pitchFamily="34" charset="0"/>
            </a:endParaRPr>
          </a:p>
          <a:p>
            <a:pPr marL="179388" lvl="1" indent="0" eaLnBrk="1" hangingPunct="1">
              <a:spcAft>
                <a:spcPct val="20000"/>
              </a:spcAft>
              <a:buClr>
                <a:srgbClr val="FF0000"/>
              </a:buClr>
              <a:buSzTx/>
            </a:pPr>
            <a:r>
              <a:rPr lang="fr-CA" sz="2400" dirty="0" smtClean="0">
                <a:latin typeface="Calibri" pitchFamily="34" charset="0"/>
                <a:cs typeface="Calibri" pitchFamily="34" charset="0"/>
              </a:rPr>
              <a:t> une ouverture ou une fermeture de canaux Cl</a:t>
            </a:r>
            <a:r>
              <a:rPr lang="fr-CA" sz="2400" baseline="30000" dirty="0" smtClean="0">
                <a:latin typeface="Calibri" pitchFamily="34" charset="0"/>
                <a:cs typeface="Calibri" pitchFamily="34" charset="0"/>
              </a:rPr>
              <a:t>-  </a:t>
            </a:r>
            <a:endParaRPr lang="fr-CA" sz="2400" dirty="0" smtClean="0">
              <a:latin typeface="Calibri" pitchFamily="34" charset="0"/>
              <a:cs typeface="Calibri" pitchFamily="34" charset="0"/>
            </a:endParaRPr>
          </a:p>
        </p:txBody>
      </p:sp>
    </p:spTree>
    <p:extLst>
      <p:ext uri="{BB962C8B-B14F-4D97-AF65-F5344CB8AC3E}">
        <p14:creationId xmlns:p14="http://schemas.microsoft.com/office/powerpoint/2010/main" val="15493963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404374" y="717296"/>
            <a:ext cx="8251890" cy="5252134"/>
          </a:xfrm>
        </p:spPr>
        <p:txBody>
          <a:bodyPr/>
          <a:lstStyle/>
          <a:p>
            <a:pPr marL="266700" indent="-266700" eaLnBrk="1" hangingPunct="1">
              <a:spcBef>
                <a:spcPct val="50000"/>
              </a:spcBef>
              <a:spcAft>
                <a:spcPts val="0"/>
              </a:spcAft>
              <a:buClr>
                <a:srgbClr val="FF0000"/>
              </a:buClr>
              <a:buSzPct val="100000"/>
              <a:tabLst>
                <a:tab pos="863600" algn="l"/>
              </a:tabLst>
              <a:defRPr/>
            </a:pPr>
            <a:r>
              <a:rPr lang="fr-CA" sz="2200" dirty="0" smtClean="0">
                <a:latin typeface="Calibri" pitchFamily="34" charset="0"/>
                <a:cs typeface="Calibri" pitchFamily="34" charset="0"/>
              </a:rPr>
              <a:t>Ouverture de canaux Na</a:t>
            </a:r>
            <a:r>
              <a:rPr lang="fr-CA" sz="2200" baseline="30000" dirty="0" smtClean="0">
                <a:latin typeface="Calibri" pitchFamily="34" charset="0"/>
                <a:cs typeface="Calibri" pitchFamily="34" charset="0"/>
              </a:rPr>
              <a:t>+</a:t>
            </a:r>
            <a:r>
              <a:rPr lang="fr-CA" sz="2200" dirty="0" smtClean="0">
                <a:latin typeface="Calibri" pitchFamily="34" charset="0"/>
                <a:cs typeface="Calibri" pitchFamily="34" charset="0"/>
              </a:rPr>
              <a:t> ligand-dépendants :</a:t>
            </a:r>
          </a:p>
          <a:p>
            <a:pPr marL="633413" indent="-366713" eaLnBrk="1" hangingPunct="1">
              <a:spcBef>
                <a:spcPts val="0"/>
              </a:spcBef>
              <a:spcAft>
                <a:spcPts val="0"/>
              </a:spcAft>
              <a:buClrTx/>
              <a:buSzPct val="100000"/>
              <a:buFont typeface="Symbol"/>
              <a:buChar char="®"/>
              <a:tabLst>
                <a:tab pos="863600" algn="l"/>
              </a:tabLst>
              <a:defRPr/>
            </a:pPr>
            <a:r>
              <a:rPr lang="fr-CA" sz="2200" dirty="0" smtClean="0">
                <a:latin typeface="Calibri" pitchFamily="34" charset="0"/>
                <a:cs typeface="Calibri" pitchFamily="34" charset="0"/>
                <a:sym typeface="Symbol"/>
              </a:rPr>
              <a:t>Entrée d’ions Na</a:t>
            </a:r>
            <a:r>
              <a:rPr lang="fr-CA" sz="2200" baseline="30000" dirty="0" smtClean="0">
                <a:latin typeface="Calibri" pitchFamily="34" charset="0"/>
                <a:cs typeface="Calibri" pitchFamily="34" charset="0"/>
                <a:sym typeface="Symbol"/>
              </a:rPr>
              <a:t>+</a:t>
            </a:r>
            <a:r>
              <a:rPr lang="fr-CA" sz="2200" dirty="0">
                <a:latin typeface="Calibri" pitchFamily="34" charset="0"/>
                <a:cs typeface="Calibri" pitchFamily="34" charset="0"/>
                <a:sym typeface="Symbol"/>
              </a:rPr>
              <a:t> </a:t>
            </a:r>
            <a:r>
              <a:rPr lang="fr-CA" sz="2200" dirty="0" smtClean="0">
                <a:latin typeface="Calibri" pitchFamily="34" charset="0"/>
                <a:cs typeface="Calibri" pitchFamily="34" charset="0"/>
                <a:sym typeface="Symbol"/>
              </a:rPr>
              <a:t> Dépolarisation  PPSE </a:t>
            </a:r>
          </a:p>
          <a:p>
            <a:pPr marL="266700" indent="-266700" eaLnBrk="1" hangingPunct="1">
              <a:spcBef>
                <a:spcPts val="600"/>
              </a:spcBef>
              <a:spcAft>
                <a:spcPts val="0"/>
              </a:spcAft>
              <a:buClr>
                <a:srgbClr val="FF0000"/>
              </a:buClr>
              <a:buSzPct val="100000"/>
              <a:tabLst>
                <a:tab pos="266700" algn="l"/>
              </a:tabLst>
              <a:defRPr/>
            </a:pPr>
            <a:r>
              <a:rPr lang="fr-CA" sz="2200" dirty="0" smtClean="0">
                <a:latin typeface="Calibri" pitchFamily="34" charset="0"/>
                <a:cs typeface="Calibri" pitchFamily="34" charset="0"/>
              </a:rPr>
              <a:t>Ouverture de canaux K</a:t>
            </a:r>
            <a:r>
              <a:rPr lang="fr-CA" sz="2200" baseline="30000" dirty="0" smtClean="0">
                <a:latin typeface="Calibri" pitchFamily="34" charset="0"/>
                <a:cs typeface="Calibri" pitchFamily="34" charset="0"/>
              </a:rPr>
              <a:t>+</a:t>
            </a:r>
            <a:r>
              <a:rPr lang="fr-CA" sz="2200" dirty="0" smtClean="0">
                <a:latin typeface="Calibri" pitchFamily="34" charset="0"/>
                <a:cs typeface="Calibri" pitchFamily="34" charset="0"/>
              </a:rPr>
              <a:t> ligand-dépendants :</a:t>
            </a:r>
          </a:p>
          <a:p>
            <a:pPr marL="633413" lvl="1" indent="-366713" eaLnBrk="1" hangingPunct="1">
              <a:spcBef>
                <a:spcPts val="0"/>
              </a:spcBef>
              <a:spcAft>
                <a:spcPts val="0"/>
              </a:spcAft>
              <a:buClrTx/>
              <a:buSzPct val="100000"/>
              <a:buFont typeface="Symbol" pitchFamily="18" charset="2"/>
              <a:buChar char="®"/>
              <a:tabLst>
                <a:tab pos="266700" algn="l"/>
              </a:tabLst>
              <a:defRPr/>
            </a:pPr>
            <a:r>
              <a:rPr lang="fr-CA" sz="2200" dirty="0" smtClean="0">
                <a:latin typeface="Calibri" pitchFamily="34" charset="0"/>
                <a:cs typeface="Calibri" pitchFamily="34" charset="0"/>
                <a:sym typeface="Symbol"/>
              </a:rPr>
              <a:t>Sortie d’ions K</a:t>
            </a:r>
            <a:r>
              <a:rPr lang="fr-CA" sz="2200" baseline="30000" dirty="0" smtClean="0">
                <a:latin typeface="Calibri" pitchFamily="34" charset="0"/>
                <a:cs typeface="Calibri" pitchFamily="34" charset="0"/>
                <a:sym typeface="Symbol"/>
              </a:rPr>
              <a:t>+</a:t>
            </a:r>
            <a:r>
              <a:rPr lang="fr-CA" sz="2200" dirty="0">
                <a:latin typeface="Calibri" pitchFamily="34" charset="0"/>
                <a:cs typeface="Calibri" pitchFamily="34" charset="0"/>
                <a:sym typeface="Symbol"/>
              </a:rPr>
              <a:t> </a:t>
            </a:r>
            <a:r>
              <a:rPr lang="fr-CA" sz="2200" dirty="0" smtClean="0">
                <a:latin typeface="Calibri" pitchFamily="34" charset="0"/>
                <a:cs typeface="Calibri" pitchFamily="34" charset="0"/>
                <a:sym typeface="Symbol"/>
              </a:rPr>
              <a:t> Hyperpolarisation  PPSI</a:t>
            </a:r>
            <a:endParaRPr lang="fr-CA" sz="2200" dirty="0" smtClean="0">
              <a:latin typeface="Calibri" pitchFamily="34" charset="0"/>
              <a:cs typeface="Calibri" pitchFamily="34" charset="0"/>
            </a:endParaRPr>
          </a:p>
          <a:p>
            <a:pPr marL="266700" indent="-266700" eaLnBrk="1" hangingPunct="1">
              <a:spcBef>
                <a:spcPts val="600"/>
              </a:spcBef>
              <a:spcAft>
                <a:spcPts val="0"/>
              </a:spcAft>
              <a:buClr>
                <a:srgbClr val="FF0000"/>
              </a:buClr>
              <a:buSzPct val="100000"/>
              <a:tabLst>
                <a:tab pos="266700" algn="l"/>
              </a:tabLst>
              <a:defRPr/>
            </a:pPr>
            <a:r>
              <a:rPr lang="fr-CA" sz="2200" dirty="0" smtClean="0">
                <a:latin typeface="Calibri" pitchFamily="34" charset="0"/>
                <a:cs typeface="Calibri" pitchFamily="34" charset="0"/>
              </a:rPr>
              <a:t>Ouverture de canaux Cl</a:t>
            </a:r>
            <a:r>
              <a:rPr lang="fr-CA" sz="2200" baseline="30000" dirty="0" smtClean="0">
                <a:latin typeface="Calibri" pitchFamily="34" charset="0"/>
                <a:cs typeface="Calibri" pitchFamily="34" charset="0"/>
              </a:rPr>
              <a:t>– </a:t>
            </a:r>
            <a:r>
              <a:rPr lang="fr-CA" sz="2200" dirty="0" smtClean="0">
                <a:latin typeface="Calibri" pitchFamily="34" charset="0"/>
                <a:cs typeface="Calibri" pitchFamily="34" charset="0"/>
              </a:rPr>
              <a:t>ligand-dépendants :</a:t>
            </a:r>
          </a:p>
          <a:p>
            <a:pPr marL="633413" lvl="1" indent="-366713" eaLnBrk="1" hangingPunct="1">
              <a:spcBef>
                <a:spcPts val="0"/>
              </a:spcBef>
              <a:spcAft>
                <a:spcPts val="0"/>
              </a:spcAft>
              <a:buClrTx/>
              <a:buSzPct val="100000"/>
              <a:buFont typeface="Symbol" pitchFamily="18" charset="2"/>
              <a:buChar char="®"/>
              <a:defRPr/>
            </a:pPr>
            <a:r>
              <a:rPr lang="fr-CA" sz="2200" dirty="0" smtClean="0">
                <a:latin typeface="Calibri" pitchFamily="34" charset="0"/>
                <a:cs typeface="Calibri" pitchFamily="34" charset="0"/>
                <a:sym typeface="Symbol"/>
              </a:rPr>
              <a:t>Entrée d’ions </a:t>
            </a:r>
            <a:r>
              <a:rPr lang="fr-CA" sz="2200" dirty="0" smtClean="0">
                <a:latin typeface="Calibri" pitchFamily="34" charset="0"/>
                <a:cs typeface="Calibri" pitchFamily="34" charset="0"/>
              </a:rPr>
              <a:t>Cl</a:t>
            </a:r>
            <a:r>
              <a:rPr lang="fr-CA" sz="2200" baseline="30000" dirty="0" smtClean="0">
                <a:latin typeface="Calibri" pitchFamily="34" charset="0"/>
                <a:cs typeface="Calibri" pitchFamily="34" charset="0"/>
              </a:rPr>
              <a:t>– </a:t>
            </a:r>
            <a:r>
              <a:rPr lang="fr-CA" sz="2200" dirty="0" smtClean="0">
                <a:latin typeface="Calibri" pitchFamily="34" charset="0"/>
                <a:cs typeface="Calibri" pitchFamily="34" charset="0"/>
              </a:rPr>
              <a:t> </a:t>
            </a:r>
            <a:r>
              <a:rPr lang="fr-CA" sz="2200" dirty="0" smtClean="0">
                <a:latin typeface="Calibri" pitchFamily="34" charset="0"/>
                <a:cs typeface="Calibri" pitchFamily="34" charset="0"/>
                <a:sym typeface="Symbol"/>
              </a:rPr>
              <a:t> Hyperpolarisation  PPSI</a:t>
            </a:r>
          </a:p>
          <a:p>
            <a:pPr marL="0" indent="0" eaLnBrk="1" hangingPunct="1">
              <a:spcBef>
                <a:spcPts val="0"/>
              </a:spcBef>
              <a:spcAft>
                <a:spcPts val="0"/>
              </a:spcAft>
              <a:buClrTx/>
              <a:buSzPct val="100000"/>
              <a:buNone/>
              <a:defRPr/>
            </a:pPr>
            <a:endParaRPr lang="fr-CA" sz="2200" dirty="0" smtClean="0">
              <a:latin typeface="Calibri" pitchFamily="34" charset="0"/>
              <a:cs typeface="Calibri" pitchFamily="34" charset="0"/>
              <a:sym typeface="Symbol"/>
            </a:endParaRPr>
          </a:p>
          <a:p>
            <a:pPr marL="0" indent="0" eaLnBrk="1" hangingPunct="1">
              <a:spcBef>
                <a:spcPts val="0"/>
              </a:spcBef>
              <a:spcAft>
                <a:spcPts val="0"/>
              </a:spcAft>
              <a:buClrTx/>
              <a:buSzPct val="100000"/>
              <a:buNone/>
              <a:defRPr/>
            </a:pPr>
            <a:r>
              <a:rPr lang="fr-CA" sz="2200" dirty="0" smtClean="0">
                <a:latin typeface="Calibri" pitchFamily="34" charset="0"/>
                <a:cs typeface="Calibri" pitchFamily="34" charset="0"/>
                <a:sym typeface="Symbol"/>
              </a:rPr>
              <a:t>La fermeture des canaux aurait des effets opposés à leur ouverture:</a:t>
            </a:r>
          </a:p>
          <a:p>
            <a:pPr marL="266700" indent="-266700" eaLnBrk="1" hangingPunct="1">
              <a:spcBef>
                <a:spcPts val="600"/>
              </a:spcBef>
              <a:spcAft>
                <a:spcPts val="0"/>
              </a:spcAft>
              <a:buClr>
                <a:srgbClr val="FF0000"/>
              </a:buClr>
              <a:buSzPct val="100000"/>
              <a:tabLst>
                <a:tab pos="863600" algn="l"/>
              </a:tabLst>
              <a:defRPr/>
            </a:pPr>
            <a:r>
              <a:rPr lang="fr-CA" sz="2200" dirty="0" smtClean="0">
                <a:latin typeface="Calibri" pitchFamily="34" charset="0"/>
                <a:cs typeface="Calibri" pitchFamily="34" charset="0"/>
              </a:rPr>
              <a:t>Fermeture de canaux Na</a:t>
            </a:r>
            <a:r>
              <a:rPr lang="fr-CA" sz="2200" baseline="30000" dirty="0" smtClean="0">
                <a:latin typeface="Calibri" pitchFamily="34" charset="0"/>
                <a:cs typeface="Calibri" pitchFamily="34" charset="0"/>
              </a:rPr>
              <a:t>+</a:t>
            </a:r>
            <a:r>
              <a:rPr lang="fr-CA" sz="2200" dirty="0" smtClean="0">
                <a:latin typeface="Calibri" pitchFamily="34" charset="0"/>
                <a:cs typeface="Calibri" pitchFamily="34" charset="0"/>
              </a:rPr>
              <a:t> ligand-dépendants :</a:t>
            </a:r>
          </a:p>
          <a:p>
            <a:pPr marL="717550" indent="-450850" eaLnBrk="1" hangingPunct="1">
              <a:spcBef>
                <a:spcPts val="0"/>
              </a:spcBef>
              <a:spcAft>
                <a:spcPts val="0"/>
              </a:spcAft>
              <a:buClrTx/>
              <a:buSzPct val="100000"/>
              <a:buFont typeface="Symbol"/>
              <a:buChar char="®"/>
              <a:tabLst>
                <a:tab pos="863600" algn="l"/>
              </a:tabLst>
              <a:defRPr/>
            </a:pPr>
            <a:r>
              <a:rPr lang="fr-CA" sz="2200" dirty="0" smtClean="0">
                <a:latin typeface="Calibri" pitchFamily="34" charset="0"/>
                <a:cs typeface="Calibri" pitchFamily="34" charset="0"/>
                <a:sym typeface="Symbol"/>
              </a:rPr>
              <a:t>Diminution de l’entrée d’ions Na</a:t>
            </a:r>
            <a:r>
              <a:rPr lang="fr-CA" sz="2200" baseline="30000" dirty="0" smtClean="0">
                <a:latin typeface="Calibri" pitchFamily="34" charset="0"/>
                <a:cs typeface="Calibri" pitchFamily="34" charset="0"/>
                <a:sym typeface="Symbol"/>
              </a:rPr>
              <a:t>+</a:t>
            </a:r>
            <a:r>
              <a:rPr lang="fr-CA" sz="2200" dirty="0">
                <a:latin typeface="Calibri" pitchFamily="34" charset="0"/>
                <a:cs typeface="Calibri" pitchFamily="34" charset="0"/>
                <a:sym typeface="Symbol"/>
              </a:rPr>
              <a:t>  Hyperpolarisation  PPSI</a:t>
            </a:r>
            <a:endParaRPr lang="fr-CA" sz="2200" dirty="0" smtClean="0">
              <a:latin typeface="Calibri" pitchFamily="34" charset="0"/>
              <a:cs typeface="Calibri" pitchFamily="34" charset="0"/>
              <a:sym typeface="Symbol"/>
            </a:endParaRPr>
          </a:p>
          <a:p>
            <a:pPr marL="266700" indent="-266700" eaLnBrk="1" hangingPunct="1">
              <a:spcBef>
                <a:spcPts val="600"/>
              </a:spcBef>
              <a:spcAft>
                <a:spcPts val="0"/>
              </a:spcAft>
              <a:buClr>
                <a:srgbClr val="FF0000"/>
              </a:buClr>
              <a:buSzPct val="100000"/>
              <a:tabLst>
                <a:tab pos="266700" algn="l"/>
              </a:tabLst>
              <a:defRPr/>
            </a:pPr>
            <a:r>
              <a:rPr lang="fr-CA" sz="2200" dirty="0" smtClean="0">
                <a:latin typeface="Calibri" pitchFamily="34" charset="0"/>
                <a:cs typeface="Calibri" pitchFamily="34" charset="0"/>
              </a:rPr>
              <a:t>Fermeture de canaux K</a:t>
            </a:r>
            <a:r>
              <a:rPr lang="fr-CA" sz="2200" baseline="30000" dirty="0" smtClean="0">
                <a:latin typeface="Calibri" pitchFamily="34" charset="0"/>
                <a:cs typeface="Calibri" pitchFamily="34" charset="0"/>
              </a:rPr>
              <a:t>+</a:t>
            </a:r>
            <a:r>
              <a:rPr lang="fr-CA" sz="2200" dirty="0" smtClean="0">
                <a:latin typeface="Calibri" pitchFamily="34" charset="0"/>
                <a:cs typeface="Calibri" pitchFamily="34" charset="0"/>
              </a:rPr>
              <a:t> ligand-dépendants :</a:t>
            </a:r>
          </a:p>
          <a:p>
            <a:pPr marL="717550" lvl="1" indent="-450850" eaLnBrk="1" hangingPunct="1">
              <a:spcBef>
                <a:spcPts val="0"/>
              </a:spcBef>
              <a:spcAft>
                <a:spcPts val="0"/>
              </a:spcAft>
              <a:buClrTx/>
              <a:buSzPct val="100000"/>
              <a:buFont typeface="Symbol" pitchFamily="18" charset="2"/>
              <a:buChar char="®"/>
              <a:tabLst>
                <a:tab pos="266700" algn="l"/>
              </a:tabLst>
              <a:defRPr/>
            </a:pPr>
            <a:r>
              <a:rPr lang="fr-CA" sz="2200" dirty="0" smtClean="0">
                <a:latin typeface="Calibri" pitchFamily="34" charset="0"/>
                <a:cs typeface="Calibri" pitchFamily="34" charset="0"/>
                <a:sym typeface="Symbol"/>
              </a:rPr>
              <a:t>Diminution de la sortie d’ions K</a:t>
            </a:r>
            <a:r>
              <a:rPr lang="fr-CA" sz="2200" baseline="30000" dirty="0" smtClean="0">
                <a:latin typeface="Calibri" pitchFamily="34" charset="0"/>
                <a:cs typeface="Calibri" pitchFamily="34" charset="0"/>
                <a:sym typeface="Symbol"/>
              </a:rPr>
              <a:t>+  </a:t>
            </a:r>
            <a:r>
              <a:rPr lang="fr-CA" sz="2200" dirty="0" smtClean="0">
                <a:latin typeface="Calibri" pitchFamily="34" charset="0"/>
                <a:cs typeface="Calibri" pitchFamily="34" charset="0"/>
                <a:sym typeface="Symbol"/>
              </a:rPr>
              <a:t> Dépolarisation </a:t>
            </a:r>
            <a:r>
              <a:rPr lang="fr-CA" sz="2200" dirty="0">
                <a:latin typeface="Calibri" pitchFamily="34" charset="0"/>
                <a:cs typeface="Calibri" pitchFamily="34" charset="0"/>
                <a:sym typeface="Symbol"/>
              </a:rPr>
              <a:t> PPSE </a:t>
            </a:r>
          </a:p>
          <a:p>
            <a:pPr marL="266700" indent="-266700" eaLnBrk="1" hangingPunct="1">
              <a:spcBef>
                <a:spcPts val="600"/>
              </a:spcBef>
              <a:spcAft>
                <a:spcPts val="0"/>
              </a:spcAft>
              <a:buClr>
                <a:srgbClr val="FF0000"/>
              </a:buClr>
              <a:buSzPct val="100000"/>
              <a:tabLst>
                <a:tab pos="266700" algn="l"/>
              </a:tabLst>
              <a:defRPr/>
            </a:pPr>
            <a:r>
              <a:rPr lang="fr-CA" sz="2200" dirty="0" smtClean="0">
                <a:latin typeface="Calibri" pitchFamily="34" charset="0"/>
                <a:cs typeface="Calibri" pitchFamily="34" charset="0"/>
              </a:rPr>
              <a:t>Fermeture de canaux Cl</a:t>
            </a:r>
            <a:r>
              <a:rPr lang="fr-CA" sz="2200" baseline="30000" dirty="0" smtClean="0">
                <a:latin typeface="Calibri" pitchFamily="34" charset="0"/>
                <a:cs typeface="Calibri" pitchFamily="34" charset="0"/>
              </a:rPr>
              <a:t>–  </a:t>
            </a:r>
            <a:r>
              <a:rPr lang="fr-CA" sz="2200" dirty="0" smtClean="0">
                <a:latin typeface="Calibri" pitchFamily="34" charset="0"/>
                <a:cs typeface="Calibri" pitchFamily="34" charset="0"/>
              </a:rPr>
              <a:t>ligand-dépendants :</a:t>
            </a:r>
          </a:p>
          <a:p>
            <a:pPr marL="717550" lvl="1" indent="-450850" eaLnBrk="1" hangingPunct="1">
              <a:spcBef>
                <a:spcPts val="0"/>
              </a:spcBef>
              <a:spcAft>
                <a:spcPts val="0"/>
              </a:spcAft>
              <a:buClrTx/>
              <a:buSzPct val="100000"/>
              <a:buFont typeface="Symbol" pitchFamily="18" charset="2"/>
              <a:buChar char="®"/>
              <a:tabLst>
                <a:tab pos="266700" algn="l"/>
              </a:tabLst>
              <a:defRPr/>
            </a:pPr>
            <a:r>
              <a:rPr lang="fr-CA" sz="2200" dirty="0" smtClean="0">
                <a:latin typeface="Calibri" pitchFamily="34" charset="0"/>
                <a:cs typeface="Calibri" pitchFamily="34" charset="0"/>
                <a:sym typeface="Symbol"/>
              </a:rPr>
              <a:t>Diminution de l’entrée d’ions </a:t>
            </a:r>
            <a:r>
              <a:rPr lang="fr-CA" sz="2200" dirty="0" smtClean="0">
                <a:latin typeface="Calibri" pitchFamily="34" charset="0"/>
                <a:cs typeface="Calibri" pitchFamily="34" charset="0"/>
              </a:rPr>
              <a:t>Cl</a:t>
            </a:r>
            <a:r>
              <a:rPr lang="fr-CA" sz="2200" baseline="30000" dirty="0" smtClean="0">
                <a:latin typeface="Calibri" pitchFamily="34" charset="0"/>
                <a:cs typeface="Calibri" pitchFamily="34" charset="0"/>
              </a:rPr>
              <a:t>–  </a:t>
            </a:r>
            <a:r>
              <a:rPr lang="fr-CA" sz="2200" dirty="0" smtClean="0">
                <a:latin typeface="Calibri" pitchFamily="34" charset="0"/>
                <a:cs typeface="Calibri" pitchFamily="34" charset="0"/>
                <a:sym typeface="Symbol"/>
              </a:rPr>
              <a:t> </a:t>
            </a:r>
            <a:r>
              <a:rPr lang="fr-CA" sz="2200" dirty="0">
                <a:latin typeface="Calibri" pitchFamily="34" charset="0"/>
                <a:cs typeface="Calibri" pitchFamily="34" charset="0"/>
                <a:sym typeface="Symbol"/>
              </a:rPr>
              <a:t>Dépolarisation  PPSE </a:t>
            </a:r>
          </a:p>
        </p:txBody>
      </p:sp>
      <p:sp>
        <p:nvSpPr>
          <p:cNvPr id="4" name="Text Box 3"/>
          <p:cNvSpPr txBox="1">
            <a:spLocks noChangeArrowheads="1"/>
          </p:cNvSpPr>
          <p:nvPr/>
        </p:nvSpPr>
        <p:spPr bwMode="auto">
          <a:xfrm>
            <a:off x="319966" y="165940"/>
            <a:ext cx="55627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fr-CA" sz="2800" b="1" dirty="0" smtClean="0">
                <a:solidFill>
                  <a:srgbClr val="FF0000"/>
                </a:solidFill>
                <a:latin typeface="+mj-lt"/>
              </a:rPr>
              <a:t>Les potentiels postsynaptiques</a:t>
            </a:r>
            <a:endParaRPr lang="en-US" sz="2800" b="1" dirty="0" smtClean="0">
              <a:solidFill>
                <a:srgbClr val="FF0000"/>
              </a:solidFill>
              <a:latin typeface="+mj-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AP7">
  <a:themeElements>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AP7">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AP7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AP7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AP7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AP7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AP7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AP7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AP7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AP7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AP7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AP7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AP7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HAP7">
  <a:themeElements>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AP7">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25400">
          <a:solidFill>
            <a:schemeClr val="tx1"/>
          </a:solidFill>
        </a:ln>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AP7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AP7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AP7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AP7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AP7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AP7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AP7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AP7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AP7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AP7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AP7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HAP7">
  <a:themeElements>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AP7">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25400">
          <a:solidFill>
            <a:schemeClr val="tx1"/>
          </a:solidFill>
        </a:ln>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AP7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AP7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AP7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AP7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AP7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AP7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AP7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AP7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AP7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AP7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AP7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HAP7_lecture_notes:HAP7.pot</Template>
  <TotalTime>4864</TotalTime>
  <Words>1235</Words>
  <Application>Microsoft Office PowerPoint</Application>
  <PresentationFormat>On-screen Show (4:3)</PresentationFormat>
  <Paragraphs>162</Paragraphs>
  <Slides>20</Slides>
  <Notes>9</Notes>
  <HiddenSlides>0</HiddenSlides>
  <MMClips>0</MMClips>
  <ScaleCrop>false</ScaleCrop>
  <HeadingPairs>
    <vt:vector size="4" baseType="variant">
      <vt:variant>
        <vt:lpstr>Theme</vt:lpstr>
      </vt:variant>
      <vt:variant>
        <vt:i4>3</vt:i4>
      </vt:variant>
      <vt:variant>
        <vt:lpstr>Slide Titles</vt:lpstr>
      </vt:variant>
      <vt:variant>
        <vt:i4>20</vt:i4>
      </vt:variant>
    </vt:vector>
  </HeadingPairs>
  <TitlesOfParts>
    <vt:vector size="23" baseType="lpstr">
      <vt:lpstr>HAP7</vt:lpstr>
      <vt:lpstr>1_HAP7</vt:lpstr>
      <vt:lpstr>2_HAP7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1a</dc:title>
  <dc:creator>gtk</dc:creator>
  <cp:lastModifiedBy>Désilets</cp:lastModifiedBy>
  <cp:revision>450</cp:revision>
  <dcterms:created xsi:type="dcterms:W3CDTF">2002-11-19T06:42:31Z</dcterms:created>
  <dcterms:modified xsi:type="dcterms:W3CDTF">2015-10-22T15:38:55Z</dcterms:modified>
</cp:coreProperties>
</file>