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68" r:id="rId4"/>
    <p:sldId id="267" r:id="rId5"/>
    <p:sldId id="269" r:id="rId6"/>
    <p:sldId id="270" r:id="rId7"/>
    <p:sldId id="271" r:id="rId8"/>
    <p:sldId id="258" r:id="rId9"/>
    <p:sldId id="259" r:id="rId10"/>
    <p:sldId id="260" r:id="rId11"/>
    <p:sldId id="261" r:id="rId12"/>
    <p:sldId id="262" r:id="rId13"/>
    <p:sldId id="263" r:id="rId14"/>
    <p:sldId id="272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-96" y="-2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B643D5-80C6-CD40-AA08-F3CEB88B9A80}" type="datetimeFigureOut">
              <a:rPr lang="en-US" smtClean="0"/>
              <a:t>2012-11-13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3DD747-A0B4-324B-94A5-23526F5F88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329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9B0C7F-327E-824E-8F18-1BD22F0A65E8}" type="slidenum">
              <a:rPr lang="en-US"/>
              <a:pPr/>
              <a:t>14</a:t>
            </a:fld>
            <a:endParaRPr lang="en-US"/>
          </a:p>
        </p:txBody>
      </p:sp>
      <p:sp>
        <p:nvSpPr>
          <p:cNvPr id="292866" name="Rectangle 2"/>
          <p:cNvSpPr>
            <a:spLocks noRo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92868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8D34-7619-5748-9E9F-65304B41BE21}" type="datetimeFigureOut">
              <a:rPr lang="en-US" smtClean="0"/>
              <a:t>2012-11-13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C518A-2236-D44F-921F-EC7FCD064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286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8D34-7619-5748-9E9F-65304B41BE21}" type="datetimeFigureOut">
              <a:rPr lang="en-US" smtClean="0"/>
              <a:t>2012-11-13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C518A-2236-D44F-921F-EC7FCD064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26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8D34-7619-5748-9E9F-65304B41BE21}" type="datetimeFigureOut">
              <a:rPr lang="en-US" smtClean="0"/>
              <a:t>2012-11-13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C518A-2236-D44F-921F-EC7FCD064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23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8D34-7619-5748-9E9F-65304B41BE21}" type="datetimeFigureOut">
              <a:rPr lang="en-US" smtClean="0"/>
              <a:t>2012-11-13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C518A-2236-D44F-921F-EC7FCD064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877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8D34-7619-5748-9E9F-65304B41BE21}" type="datetimeFigureOut">
              <a:rPr lang="en-US" smtClean="0"/>
              <a:t>2012-11-13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C518A-2236-D44F-921F-EC7FCD064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274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8D34-7619-5748-9E9F-65304B41BE21}" type="datetimeFigureOut">
              <a:rPr lang="en-US" smtClean="0"/>
              <a:t>2012-11-13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C518A-2236-D44F-921F-EC7FCD064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576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8D34-7619-5748-9E9F-65304B41BE21}" type="datetimeFigureOut">
              <a:rPr lang="en-US" smtClean="0"/>
              <a:t>2012-11-13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C518A-2236-D44F-921F-EC7FCD064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943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8D34-7619-5748-9E9F-65304B41BE21}" type="datetimeFigureOut">
              <a:rPr lang="en-US" smtClean="0"/>
              <a:t>2012-11-13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C518A-2236-D44F-921F-EC7FCD064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288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8D34-7619-5748-9E9F-65304B41BE21}" type="datetimeFigureOut">
              <a:rPr lang="en-US" smtClean="0"/>
              <a:t>2012-11-13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C518A-2236-D44F-921F-EC7FCD064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817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8D34-7619-5748-9E9F-65304B41BE21}" type="datetimeFigureOut">
              <a:rPr lang="en-US" smtClean="0"/>
              <a:t>2012-11-13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C518A-2236-D44F-921F-EC7FCD064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172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8D34-7619-5748-9E9F-65304B41BE21}" type="datetimeFigureOut">
              <a:rPr lang="en-US" smtClean="0"/>
              <a:t>2012-11-13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C518A-2236-D44F-921F-EC7FCD064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209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A68D34-7619-5748-9E9F-65304B41BE21}" type="datetimeFigureOut">
              <a:rPr lang="en-US" smtClean="0"/>
              <a:t>2012-11-13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C518A-2236-D44F-921F-EC7FCD064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501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7200" dirty="0" smtClean="0"/>
              <a:t>Chapter 5</a:t>
            </a:r>
            <a:endParaRPr lang="en-US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749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6 approaches to audience theory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Effects/ agenda setting/ cultivation analysis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Uses and gratifications/ U&amp;G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Frankfurt school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Cultural studies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Feminist studies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Reception analysis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56272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Lasswell’s Narrative Model </a:t>
            </a:r>
            <a:endParaRPr lang="en-US" dirty="0"/>
          </a:p>
        </p:txBody>
      </p:sp>
      <p:pic>
        <p:nvPicPr>
          <p:cNvPr id="6" name="Content Placeholder 5" descr="Lasswell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9972" b="-39972"/>
          <a:stretch>
            <a:fillRect/>
          </a:stretch>
        </p:blipFill>
        <p:spPr>
          <a:xfrm>
            <a:off x="22225" y="1055914"/>
            <a:ext cx="9121775" cy="5221515"/>
          </a:xfrm>
        </p:spPr>
      </p:pic>
    </p:spTree>
    <p:extLst>
      <p:ext uri="{BB962C8B-B14F-4D97-AF65-F5344CB8AC3E}">
        <p14:creationId xmlns:p14="http://schemas.microsoft.com/office/powerpoint/2010/main" val="12187010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1. Effects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35352"/>
            <a:ext cx="8229600" cy="489857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u="sng" dirty="0" smtClean="0"/>
              <a:t>Lasswell’s model  </a:t>
            </a:r>
          </a:p>
          <a:p>
            <a:pPr marL="0" indent="0">
              <a:buNone/>
            </a:pPr>
            <a:r>
              <a:rPr lang="en-US" dirty="0" smtClean="0"/>
              <a:t>Interested mainly on the effects of propaganda on audiences and how it influences peoples’ attitudes </a:t>
            </a:r>
          </a:p>
          <a:p>
            <a:r>
              <a:rPr lang="en-US" dirty="0" smtClean="0"/>
              <a:t>Anyone who communicates is trying to influence or persuade someone on the receiving end </a:t>
            </a:r>
          </a:p>
          <a:p>
            <a:r>
              <a:rPr lang="en-US" dirty="0" smtClean="0"/>
              <a:t>Therefore, all communication should be treated as an attempt at persuasion </a:t>
            </a:r>
          </a:p>
          <a:p>
            <a:endParaRPr lang="en-US" dirty="0" smtClean="0"/>
          </a:p>
          <a:p>
            <a:r>
              <a:rPr lang="en-US" dirty="0" smtClean="0"/>
              <a:t>Who is the person? (</a:t>
            </a:r>
            <a:r>
              <a:rPr lang="en-US" b="1" dirty="0" smtClean="0"/>
              <a:t>Control</a:t>
            </a:r>
            <a:r>
              <a:rPr lang="en-US" dirty="0" smtClean="0"/>
              <a:t> analysis)</a:t>
            </a:r>
          </a:p>
          <a:p>
            <a:r>
              <a:rPr lang="en-US" dirty="0" smtClean="0"/>
              <a:t>What are they saying? (</a:t>
            </a:r>
            <a:r>
              <a:rPr lang="en-US" b="1" dirty="0" smtClean="0"/>
              <a:t>Content</a:t>
            </a:r>
            <a:r>
              <a:rPr lang="en-US" dirty="0" smtClean="0"/>
              <a:t> analysis)</a:t>
            </a:r>
          </a:p>
          <a:p>
            <a:r>
              <a:rPr lang="en-US" dirty="0" smtClean="0"/>
              <a:t>What is the communication channel? (</a:t>
            </a:r>
            <a:r>
              <a:rPr lang="en-US" b="1" dirty="0" smtClean="0"/>
              <a:t>Media</a:t>
            </a:r>
            <a:r>
              <a:rPr lang="en-US" dirty="0" smtClean="0"/>
              <a:t> analysis)</a:t>
            </a:r>
          </a:p>
          <a:p>
            <a:r>
              <a:rPr lang="en-US" dirty="0" smtClean="0"/>
              <a:t>Who are they communicating to? (</a:t>
            </a:r>
            <a:r>
              <a:rPr lang="en-US" b="1" dirty="0" smtClean="0"/>
              <a:t>Audience</a:t>
            </a:r>
            <a:r>
              <a:rPr lang="en-US" dirty="0" smtClean="0"/>
              <a:t> analysis)</a:t>
            </a:r>
          </a:p>
          <a:p>
            <a:r>
              <a:rPr lang="en-US" dirty="0" smtClean="0"/>
              <a:t>What is the effect of the communication? (</a:t>
            </a:r>
            <a:r>
              <a:rPr lang="en-US" b="1" dirty="0" smtClean="0"/>
              <a:t>Effect</a:t>
            </a:r>
            <a:r>
              <a:rPr lang="en-US" dirty="0" smtClean="0"/>
              <a:t> analysis)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9553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 Setting/Cultivation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Agenda setting: the media serves as this, meaning that they work selectively to bring the audience’s attention to particular events and circumstances </a:t>
            </a:r>
          </a:p>
          <a:p>
            <a:endParaRPr lang="en-US" dirty="0" smtClean="0"/>
          </a:p>
          <a:p>
            <a:r>
              <a:rPr lang="en-US" dirty="0" smtClean="0"/>
              <a:t>Cultivation analysis: content is studied for its ability to encourage or </a:t>
            </a:r>
            <a:r>
              <a:rPr lang="en-US" i="1" dirty="0" smtClean="0"/>
              <a:t>cultivate</a:t>
            </a:r>
            <a:r>
              <a:rPr lang="en-US" dirty="0" smtClean="0"/>
              <a:t> certain attitudes in viewers towards other persons or perspectives </a:t>
            </a:r>
          </a:p>
          <a:p>
            <a:endParaRPr lang="en-US" dirty="0"/>
          </a:p>
          <a:p>
            <a:r>
              <a:rPr lang="en-US" dirty="0" smtClean="0"/>
              <a:t>Gerbner’s Cultivation </a:t>
            </a:r>
            <a:r>
              <a:rPr lang="en-US" dirty="0"/>
              <a:t>T</a:t>
            </a:r>
            <a:r>
              <a:rPr lang="en-US" dirty="0" smtClean="0"/>
              <a:t>heory: watching larg</a:t>
            </a:r>
            <a:r>
              <a:rPr lang="en-US" dirty="0" smtClean="0"/>
              <a:t>e amounts of television resulted in audiences seeing the world in a different way, a “mean world” theory where the more television you watch, the more likely you are to think that the outside world is dangerous </a:t>
            </a:r>
          </a:p>
          <a:p>
            <a:r>
              <a:rPr lang="en-US" dirty="0" smtClean="0"/>
              <a:t>Also, the more people adhere to television, the more likely they are to adopt certain stereotypes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10417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Uses and Gratification (U&amp;G)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Based in social psychology</a:t>
            </a:r>
          </a:p>
          <a:p>
            <a:r>
              <a:rPr lang="en-US" dirty="0" smtClean="0"/>
              <a:t>Functionalist theory  </a:t>
            </a:r>
          </a:p>
          <a:p>
            <a:r>
              <a:rPr lang="en-US" dirty="0" smtClean="0"/>
              <a:t>States that the audience is NOT passive</a:t>
            </a:r>
          </a:p>
          <a:p>
            <a:r>
              <a:rPr lang="en-US" dirty="0" smtClean="0"/>
              <a:t>Main focus question: </a:t>
            </a:r>
            <a:r>
              <a:rPr lang="en-US" b="1" dirty="0" smtClean="0"/>
              <a:t>What do audiences do with the media? </a:t>
            </a:r>
          </a:p>
          <a:p>
            <a:r>
              <a:rPr lang="en-US" dirty="0" smtClean="0"/>
              <a:t>Focuses on the agency of audience members and explores their motivations in the active selection of media content </a:t>
            </a:r>
          </a:p>
          <a:p>
            <a:r>
              <a:rPr lang="en-US" dirty="0" smtClean="0"/>
              <a:t>This approach is attentive to audience variables and the different perspectives audience members bring to their personal selection and interpretation of media content </a:t>
            </a:r>
          </a:p>
          <a:p>
            <a:r>
              <a:rPr lang="en-US" dirty="0" smtClean="0"/>
              <a:t>Puts much more emphasis on agency than the effects theory does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1853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4 Needs Fulfilled by Media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lvl="1" indent="0">
              <a:spcBef>
                <a:spcPct val="100000"/>
              </a:spcBef>
              <a:buClr>
                <a:srgbClr val="FF3300"/>
              </a:buClr>
              <a:buSzPct val="75000"/>
              <a:buNone/>
            </a:pPr>
            <a:r>
              <a:rPr lang="en-US" sz="2200" dirty="0" smtClean="0">
                <a:solidFill>
                  <a:srgbClr val="000000"/>
                </a:solidFill>
                <a:cs typeface="ＭＳ Ｐゴシック" charset="0"/>
              </a:rPr>
              <a:t>1. </a:t>
            </a:r>
            <a:r>
              <a:rPr lang="en-US" sz="2200" dirty="0" smtClean="0">
                <a:solidFill>
                  <a:srgbClr val="000000"/>
                </a:solidFill>
                <a:cs typeface="ＭＳ Ｐゴシック" charset="0"/>
              </a:rPr>
              <a:t>Diversion (escape from everyday pressures)</a:t>
            </a:r>
          </a:p>
          <a:p>
            <a:pPr marL="114300" lvl="1" indent="0">
              <a:spcBef>
                <a:spcPct val="100000"/>
              </a:spcBef>
              <a:buClr>
                <a:srgbClr val="FF3300"/>
              </a:buClr>
              <a:buSzPct val="75000"/>
              <a:buNone/>
            </a:pPr>
            <a:r>
              <a:rPr lang="en-US" sz="2200" dirty="0" smtClean="0">
                <a:solidFill>
                  <a:srgbClr val="000000"/>
                </a:solidFill>
                <a:cs typeface="ＭＳ Ｐゴシック" charset="0"/>
              </a:rPr>
              <a:t>2. Personal relationships (identification with characters and discussion with other people)</a:t>
            </a:r>
          </a:p>
          <a:p>
            <a:pPr marL="114300" lvl="1" indent="0">
              <a:spcBef>
                <a:spcPct val="100000"/>
              </a:spcBef>
              <a:buClr>
                <a:srgbClr val="FF3300"/>
              </a:buClr>
              <a:buSzPct val="75000"/>
              <a:buNone/>
            </a:pPr>
            <a:r>
              <a:rPr lang="en-US" sz="2200" dirty="0" smtClean="0">
                <a:solidFill>
                  <a:srgbClr val="000000"/>
                </a:solidFill>
                <a:cs typeface="ＭＳ Ｐゴシック" charset="0"/>
              </a:rPr>
              <a:t>3. Personal identity (compares ones own life with characters) </a:t>
            </a:r>
          </a:p>
          <a:p>
            <a:pPr marL="114300" lvl="1" indent="0">
              <a:spcBef>
                <a:spcPct val="100000"/>
              </a:spcBef>
              <a:buClr>
                <a:srgbClr val="FF3300"/>
              </a:buClr>
              <a:buSzPct val="75000"/>
              <a:buNone/>
            </a:pPr>
            <a:r>
              <a:rPr lang="en-US" sz="2200" dirty="0" smtClean="0">
                <a:solidFill>
                  <a:srgbClr val="000000"/>
                </a:solidFill>
                <a:cs typeface="ＭＳ Ｐゴシック" charset="0"/>
              </a:rPr>
              <a:t>4. Surveillance (information about what's going on in the world)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34958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Hypodermic needle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Media is “injected” directly into our brains</a:t>
            </a:r>
          </a:p>
          <a:p>
            <a:r>
              <a:rPr lang="en-US" dirty="0" smtClean="0"/>
              <a:t>We react accordingly </a:t>
            </a:r>
          </a:p>
          <a:p>
            <a:r>
              <a:rPr lang="en-US" dirty="0" smtClean="0"/>
              <a:t>Rooted in propaganda studies from the 1900’s </a:t>
            </a:r>
          </a:p>
          <a:p>
            <a:r>
              <a:rPr lang="en-US" dirty="0" smtClean="0"/>
              <a:t>The hypodermic needle model says the audience is passive, with no individuality of its members and is part of a mass society 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91149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Frankfurt School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Formed in the interwar period </a:t>
            </a:r>
          </a:p>
          <a:p>
            <a:r>
              <a:rPr lang="en-US" dirty="0" smtClean="0"/>
              <a:t>Forced to leave Germany </a:t>
            </a:r>
          </a:p>
          <a:p>
            <a:r>
              <a:rPr lang="en-US" dirty="0" smtClean="0"/>
              <a:t>Argued that the capitalist methods of mass production had negative effects on culture </a:t>
            </a:r>
          </a:p>
          <a:p>
            <a:r>
              <a:rPr lang="en-US" dirty="0" smtClean="0"/>
              <a:t>Capitalism brought on a wave of new media, that replaced older forms of high culture </a:t>
            </a:r>
          </a:p>
          <a:p>
            <a:r>
              <a:rPr lang="en-US" dirty="0" smtClean="0"/>
              <a:t>Peoples’ wants and needs were satisfied via the market</a:t>
            </a:r>
          </a:p>
          <a:p>
            <a:r>
              <a:rPr lang="en-US" dirty="0" smtClean="0"/>
              <a:t>Coined the term “the culture industry”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0681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4. Cultural Studies (British)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Began as a reaction to Marxist theories downplaying the role of the human agency</a:t>
            </a:r>
          </a:p>
          <a:p>
            <a:r>
              <a:rPr lang="en-US" dirty="0" smtClean="0"/>
              <a:t>The public is not a passive media consumer machine</a:t>
            </a:r>
          </a:p>
          <a:p>
            <a:r>
              <a:rPr lang="en-US" dirty="0" smtClean="0"/>
              <a:t>Individuals can manipulate media to create new meaning ie. punk movement </a:t>
            </a:r>
          </a:p>
          <a:p>
            <a:r>
              <a:rPr lang="en-US" dirty="0" smtClean="0"/>
              <a:t>The roles of ideology in controlling a society  </a:t>
            </a:r>
          </a:p>
          <a:p>
            <a:r>
              <a:rPr lang="en-US" dirty="0" smtClean="0"/>
              <a:t>The impact of growing mass culture on post-war Britain, particularly the working class </a:t>
            </a:r>
          </a:p>
          <a:p>
            <a:r>
              <a:rPr lang="en-US" dirty="0" smtClean="0"/>
              <a:t>1950’s to present: </a:t>
            </a:r>
          </a:p>
          <a:p>
            <a:r>
              <a:rPr lang="en-US" dirty="0" smtClean="0"/>
              <a:t>1. </a:t>
            </a:r>
            <a:r>
              <a:rPr lang="en-US" dirty="0"/>
              <a:t>T</a:t>
            </a:r>
            <a:r>
              <a:rPr lang="en-US" dirty="0" smtClean="0"/>
              <a:t>he analysis of working class culture, particularly males </a:t>
            </a:r>
          </a:p>
          <a:p>
            <a:r>
              <a:rPr lang="en-US" dirty="0" smtClean="0"/>
              <a:t>2. In response to feminist critique, studies of working class female culture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5965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9407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Stuart Hall’s Preferred, Negotiated, and Oppositional readings of media texts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35628"/>
            <a:ext cx="8229600" cy="4525963"/>
          </a:xfrm>
        </p:spPr>
        <p:txBody>
          <a:bodyPr/>
          <a:lstStyle/>
          <a:p>
            <a:r>
              <a:rPr lang="en-US" dirty="0" smtClean="0"/>
              <a:t>Preferred- agreement with marketer </a:t>
            </a:r>
          </a:p>
          <a:p>
            <a:r>
              <a:rPr lang="en-US" dirty="0" smtClean="0"/>
              <a:t>Negotiated- agreement somewhat, under conditions</a:t>
            </a:r>
          </a:p>
          <a:p>
            <a:r>
              <a:rPr lang="en-US" dirty="0" smtClean="0"/>
              <a:t>Oppositional- completely disagree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82348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Feminist Research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>
                <a:latin typeface="Calibri" charset="0"/>
              </a:rPr>
              <a:t>Analyzes male social dominance as the root of inequality and injustice (i.e. patriarchy)</a:t>
            </a:r>
          </a:p>
          <a:p>
            <a:r>
              <a:rPr lang="en-US" dirty="0" smtClean="0">
                <a:latin typeface="Calibri" charset="0"/>
              </a:rPr>
              <a:t>The relationship between media and society’s dominant ideas about gender roles </a:t>
            </a:r>
          </a:p>
          <a:p>
            <a:r>
              <a:rPr lang="en-US" dirty="0" smtClean="0">
                <a:latin typeface="Calibri" charset="0"/>
              </a:rPr>
              <a:t>Gender class and media </a:t>
            </a:r>
          </a:p>
          <a:p>
            <a:r>
              <a:rPr lang="en-US" dirty="0" smtClean="0">
                <a:latin typeface="Calibri" charset="0"/>
              </a:rPr>
              <a:t>3 dimensions of feminist study:</a:t>
            </a:r>
          </a:p>
          <a:p>
            <a:r>
              <a:rPr lang="en-US" dirty="0" smtClean="0">
                <a:latin typeface="Calibri" charset="0"/>
              </a:rPr>
              <a:t>Feminism, difference and identity </a:t>
            </a:r>
          </a:p>
          <a:p>
            <a:r>
              <a:rPr lang="en-US" dirty="0" smtClean="0">
                <a:latin typeface="Calibri" charset="0"/>
              </a:rPr>
              <a:t>Feminism and the public sphere </a:t>
            </a:r>
          </a:p>
          <a:p>
            <a:r>
              <a:rPr lang="en-US" dirty="0" smtClean="0">
                <a:latin typeface="Calibri" charset="0"/>
              </a:rPr>
              <a:t>New technologies and the body </a:t>
            </a:r>
          </a:p>
        </p:txBody>
      </p:sp>
    </p:spTree>
    <p:extLst>
      <p:ext uri="{BB962C8B-B14F-4D97-AF65-F5344CB8AC3E}">
        <p14:creationId xmlns:p14="http://schemas.microsoft.com/office/powerpoint/2010/main" val="23695407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6. Reception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Takes into account the social setting in which audiences respond to contemporary popular culture products </a:t>
            </a:r>
          </a:p>
          <a:p>
            <a:r>
              <a:rPr lang="en-US" dirty="0" smtClean="0"/>
              <a:t>Reception analysis focuses on </a:t>
            </a:r>
            <a:r>
              <a:rPr lang="en-US" b="1" dirty="0" smtClean="0"/>
              <a:t>how an individual interprets what the media has to offer</a:t>
            </a:r>
            <a:r>
              <a:rPr lang="en-US" dirty="0" smtClean="0"/>
              <a:t> and how media consumption is reintegrated into the personal aspects of their life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1362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14313" y="733425"/>
            <a:ext cx="2520950" cy="947738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28575">
            <a:solidFill>
              <a:srgbClr val="585858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en-GB" sz="2400" b="1">
                <a:solidFill>
                  <a:srgbClr val="FFFFFF"/>
                </a:solidFill>
                <a:latin typeface="Calibri" charset="0"/>
              </a:rPr>
              <a:t>HYPODERMIC NEEDLE MODEL</a:t>
            </a:r>
          </a:p>
        </p:txBody>
      </p:sp>
      <p:sp>
        <p:nvSpPr>
          <p:cNvPr id="291845" name="TextBox 9"/>
          <p:cNvSpPr txBox="1">
            <a:spLocks noChangeArrowheads="1"/>
          </p:cNvSpPr>
          <p:nvPr/>
        </p:nvSpPr>
        <p:spPr bwMode="auto">
          <a:xfrm>
            <a:off x="2771775" y="200025"/>
            <a:ext cx="17827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GB" sz="2000">
                <a:latin typeface="Calibri" charset="0"/>
              </a:rPr>
              <a:t>Information is unmediated</a:t>
            </a:r>
          </a:p>
        </p:txBody>
      </p:sp>
      <p:sp>
        <p:nvSpPr>
          <p:cNvPr id="291846" name="TextBox 8"/>
          <p:cNvSpPr txBox="1">
            <a:spLocks noChangeArrowheads="1"/>
          </p:cNvSpPr>
          <p:nvPr/>
        </p:nvSpPr>
        <p:spPr bwMode="auto">
          <a:xfrm>
            <a:off x="1908175" y="2349500"/>
            <a:ext cx="1200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GB" sz="2000">
                <a:latin typeface="Calibri" charset="0"/>
              </a:rPr>
              <a:t>Passive audience</a:t>
            </a:r>
          </a:p>
        </p:txBody>
      </p:sp>
      <p:sp>
        <p:nvSpPr>
          <p:cNvPr id="291847" name="TextBox 7"/>
          <p:cNvSpPr txBox="1">
            <a:spLocks noChangeArrowheads="1"/>
          </p:cNvSpPr>
          <p:nvPr/>
        </p:nvSpPr>
        <p:spPr bwMode="auto">
          <a:xfrm>
            <a:off x="174625" y="2349500"/>
            <a:ext cx="13906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GB" sz="2000">
                <a:latin typeface="Calibri" charset="0"/>
              </a:rPr>
              <a:t>Dating from 1920s</a:t>
            </a:r>
          </a:p>
        </p:txBody>
      </p:sp>
      <p:sp>
        <p:nvSpPr>
          <p:cNvPr id="291848" name="Line 8"/>
          <p:cNvSpPr>
            <a:spLocks noChangeShapeType="1"/>
          </p:cNvSpPr>
          <p:nvPr/>
        </p:nvSpPr>
        <p:spPr bwMode="auto">
          <a:xfrm flipV="1">
            <a:off x="2105025" y="522288"/>
            <a:ext cx="798513" cy="203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1849" name="Line 9"/>
          <p:cNvSpPr>
            <a:spLocks noChangeShapeType="1"/>
          </p:cNvSpPr>
          <p:nvPr/>
        </p:nvSpPr>
        <p:spPr bwMode="auto">
          <a:xfrm flipH="1">
            <a:off x="754063" y="1690688"/>
            <a:ext cx="14287" cy="7842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1850" name="Line 10"/>
          <p:cNvSpPr>
            <a:spLocks noChangeShapeType="1"/>
          </p:cNvSpPr>
          <p:nvPr/>
        </p:nvSpPr>
        <p:spPr bwMode="auto">
          <a:xfrm>
            <a:off x="2017713" y="1679575"/>
            <a:ext cx="347662" cy="7842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" name="Right Arrow 16"/>
          <p:cNvSpPr>
            <a:spLocks noChangeArrowheads="1"/>
          </p:cNvSpPr>
          <p:nvPr/>
        </p:nvSpPr>
        <p:spPr bwMode="auto">
          <a:xfrm rot="330634">
            <a:off x="2914650" y="1065213"/>
            <a:ext cx="2201863" cy="450850"/>
          </a:xfrm>
          <a:prstGeom prst="rightArrow">
            <a:avLst>
              <a:gd name="adj1" fmla="val 66491"/>
              <a:gd name="adj2" fmla="val 98694"/>
            </a:avLst>
          </a:prstGeom>
          <a:solidFill>
            <a:srgbClr val="FFFF00"/>
          </a:solidFill>
          <a:ln w="28575">
            <a:solidFill>
              <a:srgbClr val="585858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332413" y="1011238"/>
            <a:ext cx="2424112" cy="1046162"/>
          </a:xfrm>
          <a:prstGeom prst="roundRect">
            <a:avLst>
              <a:gd name="adj" fmla="val 16667"/>
            </a:avLst>
          </a:prstGeom>
          <a:solidFill>
            <a:srgbClr val="66CCFF"/>
          </a:solidFill>
          <a:ln w="28575">
            <a:solidFill>
              <a:srgbClr val="585858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en-GB" sz="2400" b="1">
                <a:solidFill>
                  <a:srgbClr val="FFFFFF"/>
                </a:solidFill>
                <a:latin typeface="Calibri" charset="0"/>
              </a:rPr>
              <a:t>TWO STEP FLOW MODEL</a:t>
            </a:r>
          </a:p>
        </p:txBody>
      </p:sp>
      <p:sp>
        <p:nvSpPr>
          <p:cNvPr id="291853" name="TextBox 20"/>
          <p:cNvSpPr txBox="1">
            <a:spLocks noChangeArrowheads="1"/>
          </p:cNvSpPr>
          <p:nvPr/>
        </p:nvSpPr>
        <p:spPr bwMode="auto">
          <a:xfrm>
            <a:off x="7620000" y="187325"/>
            <a:ext cx="1398588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GB" sz="2000">
                <a:latin typeface="Calibri" charset="0"/>
              </a:rPr>
              <a:t>Also called the ‘limited effects paradigm’</a:t>
            </a:r>
          </a:p>
        </p:txBody>
      </p:sp>
      <p:sp>
        <p:nvSpPr>
          <p:cNvPr id="291854" name="Line 14"/>
          <p:cNvSpPr>
            <a:spLocks noChangeShapeType="1"/>
          </p:cNvSpPr>
          <p:nvPr/>
        </p:nvSpPr>
        <p:spPr bwMode="auto">
          <a:xfrm flipV="1">
            <a:off x="6783388" y="565150"/>
            <a:ext cx="893762" cy="4413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1855" name="TextBox 21"/>
          <p:cNvSpPr txBox="1">
            <a:spLocks noChangeArrowheads="1"/>
          </p:cNvSpPr>
          <p:nvPr/>
        </p:nvSpPr>
        <p:spPr bwMode="auto">
          <a:xfrm>
            <a:off x="3605213" y="2409825"/>
            <a:ext cx="1839912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GB" sz="2000">
                <a:latin typeface="Calibri" charset="0"/>
              </a:rPr>
              <a:t>Opinion leaders influence how audiences consume texts</a:t>
            </a:r>
          </a:p>
        </p:txBody>
      </p:sp>
      <p:sp>
        <p:nvSpPr>
          <p:cNvPr id="291856" name="Line 16"/>
          <p:cNvSpPr>
            <a:spLocks noChangeShapeType="1"/>
          </p:cNvSpPr>
          <p:nvPr/>
        </p:nvSpPr>
        <p:spPr bwMode="auto">
          <a:xfrm flipH="1">
            <a:off x="4833938" y="2011363"/>
            <a:ext cx="552450" cy="5143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" name="Down Arrow 18"/>
          <p:cNvSpPr>
            <a:spLocks noChangeArrowheads="1"/>
          </p:cNvSpPr>
          <p:nvPr/>
        </p:nvSpPr>
        <p:spPr bwMode="auto">
          <a:xfrm>
            <a:off x="7040563" y="2268538"/>
            <a:ext cx="295275" cy="1811337"/>
          </a:xfrm>
          <a:prstGeom prst="downArrow">
            <a:avLst>
              <a:gd name="adj1" fmla="val 74491"/>
              <a:gd name="adj2" fmla="val 115105"/>
            </a:avLst>
          </a:prstGeom>
          <a:solidFill>
            <a:srgbClr val="FFFF00"/>
          </a:solidFill>
          <a:ln w="28575">
            <a:solidFill>
              <a:srgbClr val="585858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6219825" y="4189413"/>
            <a:ext cx="2509838" cy="1222375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 w="28575">
            <a:solidFill>
              <a:srgbClr val="585858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en-GB" sz="2400" b="1">
                <a:solidFill>
                  <a:srgbClr val="FFFFFF"/>
                </a:solidFill>
                <a:latin typeface="Calibri" charset="0"/>
              </a:rPr>
              <a:t>USES AND GRATIFICATIONSTHEORY</a:t>
            </a:r>
          </a:p>
        </p:txBody>
      </p:sp>
      <p:sp>
        <p:nvSpPr>
          <p:cNvPr id="291859" name="TextBox 27"/>
          <p:cNvSpPr txBox="1">
            <a:spLocks noChangeArrowheads="1"/>
          </p:cNvSpPr>
          <p:nvPr/>
        </p:nvSpPr>
        <p:spPr bwMode="auto">
          <a:xfrm>
            <a:off x="4762500" y="5922963"/>
            <a:ext cx="4248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GB" sz="2000">
                <a:latin typeface="Calibri" charset="0"/>
              </a:rPr>
              <a:t>Audiences consume texts for different reasons and in different ways</a:t>
            </a:r>
          </a:p>
        </p:txBody>
      </p:sp>
      <p:sp>
        <p:nvSpPr>
          <p:cNvPr id="291860" name="Line 20"/>
          <p:cNvSpPr>
            <a:spLocks noChangeShapeType="1"/>
          </p:cNvSpPr>
          <p:nvPr/>
        </p:nvSpPr>
        <p:spPr bwMode="auto">
          <a:xfrm flipH="1">
            <a:off x="6545263" y="5416550"/>
            <a:ext cx="795337" cy="6064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357313" y="4270375"/>
            <a:ext cx="2509837" cy="1222375"/>
          </a:xfrm>
          <a:prstGeom prst="roundRect">
            <a:avLst>
              <a:gd name="adj" fmla="val 16667"/>
            </a:avLst>
          </a:prstGeom>
          <a:solidFill>
            <a:schemeClr val="folHlink"/>
          </a:solidFill>
          <a:ln w="28575">
            <a:solidFill>
              <a:srgbClr val="585858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en-GB" sz="2400" b="1">
                <a:solidFill>
                  <a:srgbClr val="FFFFFF"/>
                </a:solidFill>
                <a:latin typeface="Calibri" charset="0"/>
              </a:rPr>
              <a:t>RECEPTION ANALYSIS/ THEORIES</a:t>
            </a:r>
          </a:p>
        </p:txBody>
      </p:sp>
      <p:sp>
        <p:nvSpPr>
          <p:cNvPr id="291862" name="TextBox 2048"/>
          <p:cNvSpPr txBox="1">
            <a:spLocks noChangeArrowheads="1"/>
          </p:cNvSpPr>
          <p:nvPr/>
        </p:nvSpPr>
        <p:spPr bwMode="auto">
          <a:xfrm>
            <a:off x="160338" y="5665788"/>
            <a:ext cx="2239962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GB" sz="2000">
                <a:latin typeface="Calibri" charset="0"/>
              </a:rPr>
              <a:t>Stuart Hall’s Encoding/Decoding model</a:t>
            </a:r>
          </a:p>
        </p:txBody>
      </p:sp>
      <p:sp>
        <p:nvSpPr>
          <p:cNvPr id="291863" name="TextBox 2050"/>
          <p:cNvSpPr txBox="1">
            <a:spLocks noChangeArrowheads="1"/>
          </p:cNvSpPr>
          <p:nvPr/>
        </p:nvSpPr>
        <p:spPr bwMode="auto">
          <a:xfrm>
            <a:off x="0" y="3187700"/>
            <a:ext cx="135731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GB" sz="2000">
                <a:latin typeface="Calibri" charset="0"/>
              </a:rPr>
              <a:t>Texts have preferred meaning</a:t>
            </a:r>
          </a:p>
        </p:txBody>
      </p:sp>
      <p:sp>
        <p:nvSpPr>
          <p:cNvPr id="291864" name="Line 24"/>
          <p:cNvSpPr>
            <a:spLocks noChangeShapeType="1"/>
          </p:cNvSpPr>
          <p:nvPr/>
        </p:nvSpPr>
        <p:spPr bwMode="auto">
          <a:xfrm flipH="1" flipV="1">
            <a:off x="1146175" y="3903663"/>
            <a:ext cx="276225" cy="4254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1865" name="Line 25"/>
          <p:cNvSpPr>
            <a:spLocks noChangeShapeType="1"/>
          </p:cNvSpPr>
          <p:nvPr/>
        </p:nvSpPr>
        <p:spPr bwMode="auto">
          <a:xfrm flipH="1">
            <a:off x="1030288" y="5080000"/>
            <a:ext cx="323850" cy="6826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" name="Left Arrow 19"/>
          <p:cNvSpPr>
            <a:spLocks noChangeArrowheads="1"/>
          </p:cNvSpPr>
          <p:nvPr/>
        </p:nvSpPr>
        <p:spPr bwMode="auto">
          <a:xfrm>
            <a:off x="4052888" y="4665663"/>
            <a:ext cx="1935162" cy="485775"/>
          </a:xfrm>
          <a:prstGeom prst="leftArrow">
            <a:avLst>
              <a:gd name="adj1" fmla="val 50000"/>
              <a:gd name="adj2" fmla="val 83878"/>
            </a:avLst>
          </a:prstGeom>
          <a:solidFill>
            <a:srgbClr val="FFFF00"/>
          </a:solidFill>
          <a:ln w="28575">
            <a:solidFill>
              <a:srgbClr val="585858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lt1"/>
              </a:solidFill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776</Words>
  <Application>Microsoft Macintosh PowerPoint</Application>
  <PresentationFormat>On-screen Show (4:3)</PresentationFormat>
  <Paragraphs>92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Chapter 5</vt:lpstr>
      <vt:lpstr>6 approaches to audience theory</vt:lpstr>
      <vt:lpstr>Lasswell’s Narrative Model </vt:lpstr>
      <vt:lpstr>1. Effects</vt:lpstr>
      <vt:lpstr>Agenda Setting/Cultivation Analysis</vt:lpstr>
      <vt:lpstr>2. Uses and Gratification (U&amp;G)</vt:lpstr>
      <vt:lpstr>4 Needs Fulfilled by Media </vt:lpstr>
      <vt:lpstr>Hypodermic needle model</vt:lpstr>
      <vt:lpstr>3. Frankfurt School</vt:lpstr>
      <vt:lpstr>4. Cultural Studies (British)</vt:lpstr>
      <vt:lpstr>Stuart Hall’s Preferred, Negotiated, and Oppositional readings of media texts</vt:lpstr>
      <vt:lpstr>5. Feminist Research</vt:lpstr>
      <vt:lpstr>6. Reception analysis</vt:lpstr>
      <vt:lpstr>PowerPoint Presentation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5</dc:title>
  <dc:creator>Belinda Mae Garcia-Breadmore</dc:creator>
  <cp:lastModifiedBy>Belinda Mae Garcia-Breadmore</cp:lastModifiedBy>
  <cp:revision>25</cp:revision>
  <dcterms:created xsi:type="dcterms:W3CDTF">2012-11-13T08:02:08Z</dcterms:created>
  <dcterms:modified xsi:type="dcterms:W3CDTF">2012-11-13T09:00:12Z</dcterms:modified>
</cp:coreProperties>
</file>