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6"/>
  </p:notesMasterIdLst>
  <p:sldIdLst>
    <p:sldId id="256" r:id="rId2"/>
    <p:sldId id="257" r:id="rId3"/>
    <p:sldId id="258" r:id="rId4"/>
    <p:sldId id="259" r:id="rId5"/>
    <p:sldId id="260" r:id="rId6"/>
    <p:sldId id="268" r:id="rId7"/>
    <p:sldId id="261" r:id="rId8"/>
    <p:sldId id="262" r:id="rId9"/>
    <p:sldId id="263" r:id="rId10"/>
    <p:sldId id="269" r:id="rId11"/>
    <p:sldId id="264" r:id="rId12"/>
    <p:sldId id="265" r:id="rId13"/>
    <p:sldId id="266" r:id="rId14"/>
    <p:sldId id="267"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08" y="-19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DE52DC0-2A27-4D01-9C77-AE0580FA5565}" type="datetimeFigureOut">
              <a:rPr lang="en-US" smtClean="0"/>
              <a:pPr/>
              <a:t>9/26/2011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4AC286C-87EB-4BB3-9046-75BABD56BC9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4AC286C-87EB-4BB3-9046-75BABD56BC96}"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4AC286C-87EB-4BB3-9046-75BABD56BC96}"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4AC286C-87EB-4BB3-9046-75BABD56BC96}"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4AC286C-87EB-4BB3-9046-75BABD56BC96}"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4AC286C-87EB-4BB3-9046-75BABD56BC96}"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4AC286C-87EB-4BB3-9046-75BABD56BC96}"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4AC286C-87EB-4BB3-9046-75BABD56BC96}"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4AC286C-87EB-4BB3-9046-75BABD56BC96}"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4AC286C-87EB-4BB3-9046-75BABD56BC96}"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4AC286C-87EB-4BB3-9046-75BABD56BC96}"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4AC286C-87EB-4BB3-9046-75BABD56BC96}"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4AC286C-87EB-4BB3-9046-75BABD56BC96}"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4AC286C-87EB-4BB3-9046-75BABD56BC96}"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4AC286C-87EB-4BB3-9046-75BABD56BC96}"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7A331DF7-F7D1-4D9A-8ED5-309DEFA53523}" type="datetimeFigureOut">
              <a:rPr lang="en-US" smtClean="0"/>
              <a:pPr/>
              <a:t>9/26/2011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18FB4B5-2295-493D-96E9-9BAB79920755}"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A331DF7-F7D1-4D9A-8ED5-309DEFA53523}" type="datetimeFigureOut">
              <a:rPr lang="en-US" smtClean="0"/>
              <a:pPr/>
              <a:t>9/26/2011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8FB4B5-2295-493D-96E9-9BAB7992075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7A331DF7-F7D1-4D9A-8ED5-309DEFA53523}" type="datetimeFigureOut">
              <a:rPr lang="en-US" smtClean="0"/>
              <a:pPr/>
              <a:t>9/26/2011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8FB4B5-2295-493D-96E9-9BAB79920755}"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A331DF7-F7D1-4D9A-8ED5-309DEFA53523}" type="datetimeFigureOut">
              <a:rPr lang="en-US" smtClean="0"/>
              <a:pPr/>
              <a:t>9/26/2011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18FB4B5-2295-493D-96E9-9BAB7992075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7A331DF7-F7D1-4D9A-8ED5-309DEFA53523}" type="datetimeFigureOut">
              <a:rPr lang="en-US" smtClean="0"/>
              <a:pPr/>
              <a:t>9/26/2011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18FB4B5-2295-493D-96E9-9BAB7992075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7A331DF7-F7D1-4D9A-8ED5-309DEFA53523}" type="datetimeFigureOut">
              <a:rPr lang="en-US" smtClean="0"/>
              <a:pPr/>
              <a:t>9/26/2011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18FB4B5-2295-493D-96E9-9BAB7992075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7A331DF7-F7D1-4D9A-8ED5-309DEFA53523}" type="datetimeFigureOut">
              <a:rPr lang="en-US" smtClean="0"/>
              <a:pPr/>
              <a:t>9/26/2011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18FB4B5-2295-493D-96E9-9BAB79920755}"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A331DF7-F7D1-4D9A-8ED5-309DEFA53523}" type="datetimeFigureOut">
              <a:rPr lang="en-US" smtClean="0"/>
              <a:pPr/>
              <a:t>9/26/2011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18FB4B5-2295-493D-96E9-9BAB7992075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7A331DF7-F7D1-4D9A-8ED5-309DEFA53523}" type="datetimeFigureOut">
              <a:rPr lang="en-US" smtClean="0"/>
              <a:pPr/>
              <a:t>9/26/2011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18FB4B5-2295-493D-96E9-9BAB79920755}"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A331DF7-F7D1-4D9A-8ED5-309DEFA53523}" type="datetimeFigureOut">
              <a:rPr lang="en-US" smtClean="0"/>
              <a:pPr/>
              <a:t>9/26/2011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8FB4B5-2295-493D-96E9-9BAB7992075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A331DF7-F7D1-4D9A-8ED5-309DEFA53523}" type="datetimeFigureOut">
              <a:rPr lang="en-US" smtClean="0"/>
              <a:pPr/>
              <a:t>9/26/2011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8FB4B5-2295-493D-96E9-9BAB7992075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7A331DF7-F7D1-4D9A-8ED5-309DEFA53523}" type="datetimeFigureOut">
              <a:rPr lang="en-US" smtClean="0"/>
              <a:pPr/>
              <a:t>9/26/2011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18FB4B5-2295-493D-96E9-9BAB79920755}"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William Morris</a:t>
            </a:r>
            <a:endParaRPr lang="en-US" dirty="0"/>
          </a:p>
        </p:txBody>
      </p:sp>
      <p:sp>
        <p:nvSpPr>
          <p:cNvPr id="3" name="Subtitle 2"/>
          <p:cNvSpPr>
            <a:spLocks noGrp="1"/>
          </p:cNvSpPr>
          <p:nvPr>
            <p:ph type="subTitle" idx="1"/>
          </p:nvPr>
        </p:nvSpPr>
        <p:spPr/>
        <p:txBody>
          <a:bodyPr>
            <a:normAutofit/>
          </a:bodyPr>
          <a:lstStyle/>
          <a:p>
            <a:r>
              <a:rPr lang="en-US" sz="3600" dirty="0" smtClean="0"/>
              <a:t>News From Nowhere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William Morris</a:t>
            </a:r>
            <a:endParaRPr lang="en-US" dirty="0"/>
          </a:p>
        </p:txBody>
      </p:sp>
      <p:pic>
        <p:nvPicPr>
          <p:cNvPr id="4" name="Content Placeholder 3" descr="William Morris.jpg"/>
          <p:cNvPicPr>
            <a:picLocks noGrp="1" noChangeAspect="1"/>
          </p:cNvPicPr>
          <p:nvPr>
            <p:ph idx="1"/>
          </p:nvPr>
        </p:nvPicPr>
        <p:blipFill>
          <a:blip r:embed="rId3"/>
          <a:stretch>
            <a:fillRect/>
          </a:stretch>
        </p:blipFill>
        <p:spPr>
          <a:xfrm>
            <a:off x="1524000" y="1676400"/>
            <a:ext cx="2815119" cy="3657599"/>
          </a:xfrm>
        </p:spPr>
      </p:pic>
      <p:sp>
        <p:nvSpPr>
          <p:cNvPr id="5" name="TextBox 4"/>
          <p:cNvSpPr txBox="1"/>
          <p:nvPr/>
        </p:nvSpPr>
        <p:spPr>
          <a:xfrm>
            <a:off x="4419600" y="1371600"/>
            <a:ext cx="4572000" cy="5324535"/>
          </a:xfrm>
          <a:prstGeom prst="rect">
            <a:avLst/>
          </a:prstGeom>
          <a:noFill/>
        </p:spPr>
        <p:txBody>
          <a:bodyPr wrap="square" rtlCol="0">
            <a:spAutoFit/>
          </a:bodyPr>
          <a:lstStyle/>
          <a:p>
            <a:pPr>
              <a:buFont typeface="Arial" pitchFamily="34" charset="0"/>
              <a:buChar char="•"/>
            </a:pPr>
            <a:r>
              <a:rPr lang="en-US" sz="2000" dirty="0"/>
              <a:t> </a:t>
            </a:r>
            <a:r>
              <a:rPr lang="en-US" sz="2000" dirty="0" smtClean="0"/>
              <a:t>Born 1834 </a:t>
            </a:r>
            <a:r>
              <a:rPr lang="en-US" sz="2000" dirty="0" smtClean="0"/>
              <a:t>into an upper-class </a:t>
            </a:r>
            <a:r>
              <a:rPr lang="en-US" sz="2000" dirty="0" smtClean="0"/>
              <a:t>family. </a:t>
            </a:r>
          </a:p>
          <a:p>
            <a:pPr>
              <a:buFont typeface="Arial" pitchFamily="34" charset="0"/>
              <a:buChar char="•"/>
            </a:pPr>
            <a:r>
              <a:rPr lang="en-US" sz="2000" dirty="0" smtClean="0"/>
              <a:t> </a:t>
            </a:r>
            <a:r>
              <a:rPr lang="en-US" sz="2000" dirty="0" smtClean="0"/>
              <a:t>Studied </a:t>
            </a:r>
            <a:r>
              <a:rPr lang="en-US" sz="2000" dirty="0" smtClean="0"/>
              <a:t>theology at </a:t>
            </a:r>
            <a:r>
              <a:rPr lang="en-US" sz="2000" dirty="0" smtClean="0"/>
              <a:t>Oxford. </a:t>
            </a:r>
            <a:endParaRPr lang="en-US" sz="2000" dirty="0" smtClean="0"/>
          </a:p>
          <a:p>
            <a:pPr>
              <a:buFont typeface="Arial" pitchFamily="34" charset="0"/>
              <a:buChar char="•"/>
            </a:pPr>
            <a:r>
              <a:rPr lang="en-US" sz="2000" dirty="0"/>
              <a:t> </a:t>
            </a:r>
            <a:r>
              <a:rPr lang="en-US" sz="2000" dirty="0" smtClean="0"/>
              <a:t>Read John Ruskin’s </a:t>
            </a:r>
            <a:r>
              <a:rPr lang="en-US" sz="2000" u="sng" dirty="0" smtClean="0"/>
              <a:t>The Stones of Venice</a:t>
            </a:r>
            <a:r>
              <a:rPr lang="en-US" sz="2000" dirty="0" smtClean="0"/>
              <a:t>:</a:t>
            </a:r>
            <a:endParaRPr lang="en-CA" sz="2000" dirty="0" smtClean="0"/>
          </a:p>
          <a:p>
            <a:pPr>
              <a:buFont typeface="Arial" pitchFamily="34" charset="0"/>
              <a:buChar char="•"/>
            </a:pPr>
            <a:r>
              <a:rPr lang="en-CA" sz="2000" dirty="0"/>
              <a:t> </a:t>
            </a:r>
            <a:r>
              <a:rPr lang="en-CA" sz="2000" dirty="0" smtClean="0"/>
              <a:t>“</a:t>
            </a:r>
            <a:r>
              <a:rPr lang="en-CA" sz="2000" dirty="0"/>
              <a:t>You must either make a tool of the creature, or a man of him.  You cannot make both.  Men were not intended to work with the accuracy of tools, to be precise and perfect in all their actions.  If you will have that precision out of them, and make their fingers measure degrees like cog-wheels, and their arms strike curves like compasses, you must </a:t>
            </a:r>
            <a:r>
              <a:rPr lang="en-CA" sz="2000" dirty="0" err="1"/>
              <a:t>unhumanize</a:t>
            </a:r>
            <a:r>
              <a:rPr lang="en-CA" sz="2000" dirty="0"/>
              <a:t> them.  All the energy of their spirits must be given to make cogs and compasses of themselves.”</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William Morris</a:t>
            </a:r>
            <a:endParaRPr lang="en-US" dirty="0"/>
          </a:p>
        </p:txBody>
      </p:sp>
      <p:pic>
        <p:nvPicPr>
          <p:cNvPr id="4" name="Content Placeholder 3" descr="William Morris - Self Portrait.jpg"/>
          <p:cNvPicPr>
            <a:picLocks noGrp="1" noChangeAspect="1"/>
          </p:cNvPicPr>
          <p:nvPr>
            <p:ph idx="1"/>
          </p:nvPr>
        </p:nvPicPr>
        <p:blipFill>
          <a:blip r:embed="rId3"/>
          <a:stretch>
            <a:fillRect/>
          </a:stretch>
        </p:blipFill>
        <p:spPr>
          <a:xfrm>
            <a:off x="5410200" y="1676400"/>
            <a:ext cx="3124200" cy="3471977"/>
          </a:xfrm>
        </p:spPr>
      </p:pic>
      <p:sp>
        <p:nvSpPr>
          <p:cNvPr id="5" name="TextBox 4"/>
          <p:cNvSpPr txBox="1"/>
          <p:nvPr/>
        </p:nvSpPr>
        <p:spPr>
          <a:xfrm>
            <a:off x="1066800" y="1371600"/>
            <a:ext cx="4191000" cy="4708981"/>
          </a:xfrm>
          <a:prstGeom prst="rect">
            <a:avLst/>
          </a:prstGeom>
          <a:noFill/>
        </p:spPr>
        <p:txBody>
          <a:bodyPr wrap="square" rtlCol="0">
            <a:spAutoFit/>
          </a:bodyPr>
          <a:lstStyle/>
          <a:p>
            <a:pPr>
              <a:buFont typeface="Arial" pitchFamily="34" charset="0"/>
              <a:buChar char="•"/>
            </a:pPr>
            <a:r>
              <a:rPr lang="en-US" sz="2000" dirty="0"/>
              <a:t> </a:t>
            </a:r>
            <a:r>
              <a:rPr lang="en-US" sz="2000" dirty="0" smtClean="0"/>
              <a:t>These studies furthered Morris’s fascination with the mediaeval world; later on, he would learn Icelandic and translate several Icelandic sagas.</a:t>
            </a:r>
          </a:p>
          <a:p>
            <a:pPr>
              <a:buFont typeface="Arial" pitchFamily="34" charset="0"/>
              <a:buChar char="•"/>
            </a:pPr>
            <a:r>
              <a:rPr lang="en-CA" sz="2000" dirty="0" smtClean="0"/>
              <a:t> Associated </a:t>
            </a:r>
            <a:r>
              <a:rPr lang="en-CA" sz="2000" dirty="0"/>
              <a:t>with Pre-Raphaelites such as Dante Gabriel Rossetti and Edward Burne-Jones and began writing poetry in the </a:t>
            </a:r>
            <a:r>
              <a:rPr lang="en-CA" sz="2000" dirty="0" smtClean="0"/>
              <a:t>1850s.</a:t>
            </a:r>
          </a:p>
          <a:p>
            <a:pPr>
              <a:buFont typeface="Arial" pitchFamily="34" charset="0"/>
              <a:buChar char="•"/>
            </a:pPr>
            <a:r>
              <a:rPr lang="en-CA" sz="2000" dirty="0"/>
              <a:t> </a:t>
            </a:r>
            <a:r>
              <a:rPr lang="en-CA" sz="2000" dirty="0" smtClean="0"/>
              <a:t>In 1859</a:t>
            </a:r>
            <a:r>
              <a:rPr lang="en-CA" sz="2000" dirty="0" smtClean="0"/>
              <a:t>, he married Jane Burden, a daughter of a stableman and a model for Rossetti.</a:t>
            </a:r>
          </a:p>
          <a:p>
            <a:pPr>
              <a:buFont typeface="Arial" pitchFamily="34" charset="0"/>
              <a:buChar char="•"/>
            </a:pPr>
            <a:r>
              <a:rPr lang="en-CA" sz="2000" dirty="0"/>
              <a:t> </a:t>
            </a:r>
            <a:r>
              <a:rPr lang="en-CA" sz="2000" dirty="0" smtClean="0"/>
              <a:t>Not a happy marriage, but they couldn’t divorce due to social pressure.</a:t>
            </a:r>
            <a:endParaRPr lang="en-US" sz="2000" dirty="0"/>
          </a:p>
        </p:txBody>
      </p:sp>
      <p:pic>
        <p:nvPicPr>
          <p:cNvPr id="6" name="Picture 5" descr="Jane Morris - Guinevere.jpg"/>
          <p:cNvPicPr>
            <a:picLocks noChangeAspect="1"/>
          </p:cNvPicPr>
          <p:nvPr/>
        </p:nvPicPr>
        <p:blipFill>
          <a:blip r:embed="rId4"/>
          <a:stretch>
            <a:fillRect/>
          </a:stretch>
        </p:blipFill>
        <p:spPr>
          <a:xfrm>
            <a:off x="5334000" y="1447800"/>
            <a:ext cx="3494006" cy="4724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8" presetClass="entr" presetSubtype="16"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in)">
                                      <p:cBhvr>
                                        <p:cTn id="25" dur="20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5">
                                            <p:txEl>
                                              <p:pRg st="3" end="3"/>
                                            </p:txEl>
                                          </p:spTgt>
                                        </p:tgtEl>
                                        <p:attrNameLst>
                                          <p:attrName>style.visibility</p:attrName>
                                        </p:attrNameLst>
                                      </p:cBhvr>
                                      <p:to>
                                        <p:strVal val="visible"/>
                                      </p:to>
                                    </p:set>
                                    <p:anim calcmode="lin" valueType="num">
                                      <p:cBhvr additive="base">
                                        <p:cTn id="30"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William Morris</a:t>
            </a:r>
            <a:endParaRPr lang="en-US" dirty="0"/>
          </a:p>
        </p:txBody>
      </p:sp>
      <p:sp>
        <p:nvSpPr>
          <p:cNvPr id="3" name="Content Placeholder 2"/>
          <p:cNvSpPr>
            <a:spLocks noGrp="1"/>
          </p:cNvSpPr>
          <p:nvPr>
            <p:ph idx="1"/>
          </p:nvPr>
        </p:nvSpPr>
        <p:spPr/>
        <p:txBody>
          <a:bodyPr>
            <a:normAutofit/>
          </a:bodyPr>
          <a:lstStyle/>
          <a:p>
            <a:pPr lvl="0"/>
            <a:r>
              <a:rPr lang="en-CA" sz="2000" dirty="0" smtClean="0"/>
              <a:t>In the 1860s, Morris became interested in design and the decorative arts and set up the company Morris, Marshall, Faulkner &amp; Co. (aka The Firm).</a:t>
            </a:r>
          </a:p>
          <a:p>
            <a:pPr lvl="0"/>
            <a:r>
              <a:rPr lang="en-CA" sz="2000" dirty="0" smtClean="0"/>
              <a:t>Led to the development of the </a:t>
            </a:r>
            <a:r>
              <a:rPr lang="en-CA" sz="2000" b="1" dirty="0" smtClean="0"/>
              <a:t>Arts &amp; Crafts </a:t>
            </a:r>
            <a:r>
              <a:rPr lang="en-CA" sz="2000" dirty="0" smtClean="0"/>
              <a:t>movement.</a:t>
            </a:r>
          </a:p>
          <a:p>
            <a:r>
              <a:rPr lang="en-CA" sz="2000" dirty="0" smtClean="0"/>
              <a:t>Inspired by Ruskin, they advocated traditional craftsmanship and use of mediaeval or folk styles of decoration in reaction to the increasingly ornate and artificial designs that were popular in the mid Nineteenth Century.</a:t>
            </a:r>
            <a:endParaRPr lang="en-US" sz="2000" dirty="0" smtClean="0"/>
          </a:p>
          <a:p>
            <a:r>
              <a:rPr lang="en-US" sz="2000" dirty="0" smtClean="0"/>
              <a:t>Not just an aesthetic movement, A&amp;C also had political and social implications:</a:t>
            </a:r>
          </a:p>
          <a:p>
            <a:pPr lvl="3"/>
            <a:r>
              <a:rPr lang="en-CA" dirty="0" smtClean="0"/>
              <a:t>Criticism of mechanized production as dehumanizing to individual craftsmen.</a:t>
            </a:r>
            <a:endParaRPr lang="en-US" dirty="0" smtClean="0"/>
          </a:p>
          <a:p>
            <a:pPr lvl="3"/>
            <a:r>
              <a:rPr lang="en-CA" dirty="0" smtClean="0"/>
              <a:t>Stood against needless luxury as well as cheap goods for mass markets.</a:t>
            </a:r>
            <a:endParaRPr lang="en-US" dirty="0" smtClean="0"/>
          </a:p>
          <a:p>
            <a:endParaRPr lang="en-US" sz="2000" dirty="0" smtClean="0"/>
          </a:p>
          <a:p>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Arts &amp; Crafts</a:t>
            </a:r>
            <a:endParaRPr lang="en-US" dirty="0"/>
          </a:p>
        </p:txBody>
      </p:sp>
      <p:pic>
        <p:nvPicPr>
          <p:cNvPr id="4" name="Content Placeholder 3" descr="Kelmscott Gothic.jpg"/>
          <p:cNvPicPr>
            <a:picLocks noGrp="1" noChangeAspect="1"/>
          </p:cNvPicPr>
          <p:nvPr>
            <p:ph idx="1"/>
          </p:nvPr>
        </p:nvPicPr>
        <p:blipFill>
          <a:blip r:embed="rId3"/>
          <a:stretch>
            <a:fillRect/>
          </a:stretch>
        </p:blipFill>
        <p:spPr>
          <a:xfrm>
            <a:off x="1295400" y="1371600"/>
            <a:ext cx="3657600" cy="5286894"/>
          </a:xfrm>
        </p:spPr>
      </p:pic>
      <p:pic>
        <p:nvPicPr>
          <p:cNvPr id="5" name="Picture 4" descr="sideboard.jpg"/>
          <p:cNvPicPr>
            <a:picLocks noChangeAspect="1"/>
          </p:cNvPicPr>
          <p:nvPr/>
        </p:nvPicPr>
        <p:blipFill>
          <a:blip r:embed="rId4"/>
          <a:stretch>
            <a:fillRect/>
          </a:stretch>
        </p:blipFill>
        <p:spPr>
          <a:xfrm>
            <a:off x="5029200" y="228600"/>
            <a:ext cx="3571875" cy="3762375"/>
          </a:xfrm>
          <a:prstGeom prst="rect">
            <a:avLst/>
          </a:prstGeom>
        </p:spPr>
      </p:pic>
      <p:pic>
        <p:nvPicPr>
          <p:cNvPr id="6" name="Picture 5" descr="armchair.jpg"/>
          <p:cNvPicPr>
            <a:picLocks noChangeAspect="1"/>
          </p:cNvPicPr>
          <p:nvPr/>
        </p:nvPicPr>
        <p:blipFill>
          <a:blip r:embed="rId5"/>
          <a:stretch>
            <a:fillRect/>
          </a:stretch>
        </p:blipFill>
        <p:spPr>
          <a:xfrm>
            <a:off x="5943600" y="4210050"/>
            <a:ext cx="2190750" cy="264795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Arts &amp; Crafts</a:t>
            </a:r>
            <a:endParaRPr lang="en-US" dirty="0"/>
          </a:p>
        </p:txBody>
      </p:sp>
      <p:pic>
        <p:nvPicPr>
          <p:cNvPr id="8" name="Content Placeholder 7" descr="Trellis.jpg"/>
          <p:cNvPicPr>
            <a:picLocks noGrp="1" noChangeAspect="1"/>
          </p:cNvPicPr>
          <p:nvPr>
            <p:ph idx="1"/>
          </p:nvPr>
        </p:nvPicPr>
        <p:blipFill>
          <a:blip r:embed="rId3"/>
          <a:stretch>
            <a:fillRect/>
          </a:stretch>
        </p:blipFill>
        <p:spPr>
          <a:xfrm>
            <a:off x="2590800" y="1524000"/>
            <a:ext cx="4724400" cy="4944872"/>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Morris &amp; Socialism</a:t>
            </a:r>
            <a:endParaRPr lang="en-US" dirty="0"/>
          </a:p>
        </p:txBody>
      </p:sp>
      <p:sp>
        <p:nvSpPr>
          <p:cNvPr id="3" name="Content Placeholder 2"/>
          <p:cNvSpPr>
            <a:spLocks noGrp="1"/>
          </p:cNvSpPr>
          <p:nvPr>
            <p:ph idx="1"/>
          </p:nvPr>
        </p:nvSpPr>
        <p:spPr>
          <a:xfrm>
            <a:off x="1435608" y="1447800"/>
            <a:ext cx="7498080" cy="5029200"/>
          </a:xfrm>
        </p:spPr>
        <p:txBody>
          <a:bodyPr>
            <a:noAutofit/>
          </a:bodyPr>
          <a:lstStyle/>
          <a:p>
            <a:pPr lvl="0"/>
            <a:r>
              <a:rPr lang="en-CA" sz="2000" dirty="0" smtClean="0"/>
              <a:t>In the 1880s, Morris became more politically radical and switched from Liberal Party to socialism, and joined the Democratic Federation (later the Social Democratic Federation) in 1883.</a:t>
            </a:r>
          </a:p>
          <a:p>
            <a:r>
              <a:rPr lang="en-CA" sz="2000" dirty="0" smtClean="0"/>
              <a:t>The group was full of faction and by the end of 1884, a group of 10 of the Federation’s leaders – including Morris and Eleanor Marx – left to form the Socialist League.</a:t>
            </a:r>
          </a:p>
          <a:p>
            <a:r>
              <a:rPr lang="en-CA" sz="2000" dirty="0" smtClean="0"/>
              <a:t>The Socialist League published a journal called </a:t>
            </a:r>
            <a:r>
              <a:rPr lang="en-CA" sz="2000" u="sng" dirty="0" smtClean="0"/>
              <a:t>Commonweal</a:t>
            </a:r>
            <a:r>
              <a:rPr lang="en-CA" sz="2000" dirty="0" smtClean="0"/>
              <a:t> edited and funded by William Morris.</a:t>
            </a:r>
          </a:p>
          <a:p>
            <a:r>
              <a:rPr lang="en-CA" sz="2000" dirty="0" smtClean="0"/>
              <a:t>Mixed group: the Socialist League included </a:t>
            </a:r>
            <a:r>
              <a:rPr lang="en-CA" sz="2000" dirty="0" err="1" smtClean="0"/>
              <a:t>Fabian</a:t>
            </a:r>
            <a:r>
              <a:rPr lang="en-CA" sz="2000" dirty="0" smtClean="0"/>
              <a:t> Socialists, Marxist Revolutionary Socialists, and Anarchists.</a:t>
            </a:r>
          </a:p>
          <a:p>
            <a:r>
              <a:rPr lang="en-CA" sz="2000" dirty="0" smtClean="0"/>
              <a:t>By 1888 the Anarchist faction began to outnumber the socialists which led to the dissolution of the group.</a:t>
            </a:r>
            <a:endParaRPr lang="en-US" sz="2000" dirty="0" smtClean="0"/>
          </a:p>
          <a:p>
            <a:r>
              <a:rPr lang="en-CA" sz="2000" dirty="0" smtClean="0"/>
              <a:t>Morris himself left in 1890 (just after the publication of </a:t>
            </a:r>
            <a:r>
              <a:rPr lang="en-CA" sz="2000" u="sng" dirty="0" smtClean="0"/>
              <a:t>News From Nowhere</a:t>
            </a:r>
            <a:r>
              <a:rPr lang="en-CA" sz="2000" dirty="0" smtClean="0"/>
              <a:t>) to form the Hammersmith Socialist Society.</a:t>
            </a:r>
            <a:endParaRPr lang="en-US" sz="2000" dirty="0" smtClean="0"/>
          </a:p>
          <a:p>
            <a:endParaRPr lang="en-US" sz="2000" dirty="0" smtClean="0"/>
          </a:p>
          <a:p>
            <a:pPr lvl="0"/>
            <a:endParaRPr lang="en-US" sz="2000" dirty="0" smtClean="0"/>
          </a:p>
          <a:p>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Morris &amp; Socialism</a:t>
            </a:r>
            <a:endParaRPr lang="en-US" dirty="0"/>
          </a:p>
        </p:txBody>
      </p:sp>
      <p:sp>
        <p:nvSpPr>
          <p:cNvPr id="3" name="Content Placeholder 2"/>
          <p:cNvSpPr>
            <a:spLocks noGrp="1"/>
          </p:cNvSpPr>
          <p:nvPr>
            <p:ph idx="1"/>
          </p:nvPr>
        </p:nvSpPr>
        <p:spPr>
          <a:xfrm>
            <a:off x="1435608" y="1447800"/>
            <a:ext cx="7498080" cy="5105400"/>
          </a:xfrm>
        </p:spPr>
        <p:txBody>
          <a:bodyPr>
            <a:noAutofit/>
          </a:bodyPr>
          <a:lstStyle/>
          <a:p>
            <a:pPr lvl="0"/>
            <a:r>
              <a:rPr lang="en-CA" sz="2000" dirty="0" smtClean="0"/>
              <a:t>Unlike the Anarchists, who espoused a radical individualism, Morris still valued the concept of </a:t>
            </a:r>
            <a:r>
              <a:rPr lang="en-CA" sz="2000" dirty="0" smtClean="0"/>
              <a:t>community</a:t>
            </a:r>
            <a:r>
              <a:rPr lang="en-CA" sz="2000" dirty="0" smtClean="0"/>
              <a:t>:</a:t>
            </a:r>
            <a:r>
              <a:rPr lang="en-CA" sz="2000" dirty="0" smtClean="0"/>
              <a:t> “</a:t>
            </a:r>
            <a:r>
              <a:rPr lang="en-CA" sz="2000" dirty="0" smtClean="0"/>
              <a:t>As Socialists, we say, that society is embodied for two purposes, the increase of wealth by  means of the combination and co-operation of the varying powers and capacities of men, and the equitable distribution of the wealth so produced.” </a:t>
            </a:r>
            <a:endParaRPr lang="en-US" sz="2000" dirty="0" smtClean="0"/>
          </a:p>
          <a:p>
            <a:r>
              <a:rPr lang="en-CA" sz="2000" dirty="0" smtClean="0"/>
              <a:t>Being a member of a society means having a claim “to a full share of the sum of benefits produced by it.”</a:t>
            </a:r>
            <a:endParaRPr lang="en-US" sz="2000" dirty="0" smtClean="0"/>
          </a:p>
          <a:p>
            <a:r>
              <a:rPr lang="en-CA" sz="2000" dirty="0" smtClean="0"/>
              <a:t>Contemporary capitalist society was not a true society: “The workers therefore, we repeat, are not a part of capitalist society, since they do not share in the wealth produced for it, they are but its machinery, and are not protected or sustained by it; for them it has ceased to be a society, and has become a tyranny; and it is a tyranny whose subjects are not an inferior race of feeble and incapable persons, but the useful part of the population.”</a:t>
            </a:r>
            <a:endParaRPr lang="en-US" sz="2000" dirty="0" smtClean="0"/>
          </a:p>
          <a:p>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Industrial Revolution</a:t>
            </a:r>
            <a:endParaRPr lang="en-US" dirty="0"/>
          </a:p>
        </p:txBody>
      </p:sp>
      <p:sp>
        <p:nvSpPr>
          <p:cNvPr id="3" name="Content Placeholder 2"/>
          <p:cNvSpPr>
            <a:spLocks noGrp="1"/>
          </p:cNvSpPr>
          <p:nvPr>
            <p:ph idx="1"/>
          </p:nvPr>
        </p:nvSpPr>
        <p:spPr>
          <a:xfrm>
            <a:off x="1435608" y="1447800"/>
            <a:ext cx="7498080" cy="4953000"/>
          </a:xfrm>
        </p:spPr>
        <p:txBody>
          <a:bodyPr>
            <a:normAutofit lnSpcReduction="10000"/>
          </a:bodyPr>
          <a:lstStyle/>
          <a:p>
            <a:pPr lvl="0"/>
            <a:r>
              <a:rPr lang="en-CA" sz="2000" dirty="0" smtClean="0"/>
              <a:t>First begun in late 18</a:t>
            </a:r>
            <a:r>
              <a:rPr lang="en-CA" sz="2000" baseline="30000" dirty="0" smtClean="0"/>
              <a:t>th</a:t>
            </a:r>
            <a:r>
              <a:rPr lang="en-CA" sz="2000" dirty="0" smtClean="0"/>
              <a:t> Century with technological developments in the weaving industry.</a:t>
            </a:r>
            <a:endParaRPr lang="en-US" sz="2000" dirty="0" smtClean="0"/>
          </a:p>
          <a:p>
            <a:pPr lvl="0"/>
            <a:r>
              <a:rPr lang="en-CA" sz="2000" dirty="0" smtClean="0"/>
              <a:t>Steam-powered looms first appeared in the 1820s, relocating textile production from home handlooms to large factories, particularly in the north of England.</a:t>
            </a:r>
            <a:endParaRPr lang="en-US" sz="2000" dirty="0" smtClean="0"/>
          </a:p>
          <a:p>
            <a:r>
              <a:rPr lang="en-CA" sz="2000" dirty="0" smtClean="0"/>
              <a:t>Led to creation of massive urban slums with poor sanitary conditions, intense overcrowding, and industrial pollution.</a:t>
            </a:r>
          </a:p>
          <a:p>
            <a:pPr lvl="0"/>
            <a:r>
              <a:rPr lang="en-CA" sz="2000" dirty="0" smtClean="0"/>
              <a:t>Second phase began in the 1840s with the expansion of rail networks which linked cities (and replaced canals as the primary means of transport) and stimulated the iron and coal industries.</a:t>
            </a:r>
          </a:p>
          <a:p>
            <a:r>
              <a:rPr lang="en-CA" sz="2000" dirty="0" smtClean="0"/>
              <a:t>In 1845, Friedrich Engels, a German who had gone to Manchester in Northern England to study the cotton industry, published his </a:t>
            </a:r>
            <a:r>
              <a:rPr lang="en-CA" sz="2000" u="sng" dirty="0" smtClean="0"/>
              <a:t>The Condition of the Working Classes in England in 1844</a:t>
            </a:r>
            <a:r>
              <a:rPr lang="en-CA" sz="2000" dirty="0" smtClean="0"/>
              <a:t> in which he documented his appal at the conditions of the urban, industrialized poor.</a:t>
            </a:r>
            <a:endParaRPr lang="en-US" sz="2000" dirty="0" smtClean="0"/>
          </a:p>
          <a:p>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Industrial Revolution</a:t>
            </a:r>
            <a:endParaRPr lang="en-US" dirty="0"/>
          </a:p>
        </p:txBody>
      </p:sp>
      <p:pic>
        <p:nvPicPr>
          <p:cNvPr id="4" name="Content Placeholder 3" descr="indrev.jpg"/>
          <p:cNvPicPr>
            <a:picLocks noGrp="1" noChangeAspect="1"/>
          </p:cNvPicPr>
          <p:nvPr>
            <p:ph idx="1"/>
          </p:nvPr>
        </p:nvPicPr>
        <p:blipFill>
          <a:blip r:embed="rId3"/>
          <a:stretch>
            <a:fillRect/>
          </a:stretch>
        </p:blipFill>
        <p:spPr>
          <a:xfrm>
            <a:off x="1759104" y="1447800"/>
            <a:ext cx="6851342" cy="4800600"/>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Industrial Revolution</a:t>
            </a:r>
            <a:endParaRPr lang="en-US" dirty="0"/>
          </a:p>
        </p:txBody>
      </p:sp>
      <p:sp>
        <p:nvSpPr>
          <p:cNvPr id="3" name="Content Placeholder 2"/>
          <p:cNvSpPr>
            <a:spLocks noGrp="1"/>
          </p:cNvSpPr>
          <p:nvPr>
            <p:ph idx="1"/>
          </p:nvPr>
        </p:nvSpPr>
        <p:spPr/>
        <p:txBody>
          <a:bodyPr>
            <a:normAutofit/>
          </a:bodyPr>
          <a:lstStyle/>
          <a:p>
            <a:r>
              <a:rPr lang="en-US" sz="2000" dirty="0" smtClean="0"/>
              <a:t>Engels noted how city design enabled the upper and middle classes to ignore the plight of the working class slums.</a:t>
            </a:r>
          </a:p>
          <a:p>
            <a:r>
              <a:rPr lang="en-US" sz="2000" dirty="0" smtClean="0"/>
              <a:t>Benjamin Disraeli’s novel, </a:t>
            </a:r>
            <a:r>
              <a:rPr lang="en-US" sz="2000" u="sng" dirty="0" smtClean="0"/>
              <a:t>Sybil</a:t>
            </a:r>
            <a:r>
              <a:rPr lang="en-US" sz="2000" dirty="0" smtClean="0"/>
              <a:t>, described England as “Two Nations” – the Rich and the Poor:</a:t>
            </a:r>
          </a:p>
          <a:p>
            <a:pPr lvl="1"/>
            <a:r>
              <a:rPr lang="en-CA" sz="2000" dirty="0" smtClean="0"/>
              <a:t>“Yes, two nations; between whom there is no intercourse and no sympathy; who are as ignorant of each other’s habits, thoughts, and feelings, as if they were dwellers in different zones,  or inhabitants of different planets; who are formed by a different breeding, are fed by different food, are ordered by different manners, and are not governed by the same laws.”</a:t>
            </a:r>
            <a:endParaRPr lang="en-US" sz="20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Past &amp; Present</a:t>
            </a:r>
            <a:endParaRPr lang="en-US" dirty="0"/>
          </a:p>
        </p:txBody>
      </p:sp>
      <p:sp>
        <p:nvSpPr>
          <p:cNvPr id="3" name="Content Placeholder 2"/>
          <p:cNvSpPr>
            <a:spLocks noGrp="1"/>
          </p:cNvSpPr>
          <p:nvPr>
            <p:ph idx="1"/>
          </p:nvPr>
        </p:nvSpPr>
        <p:spPr/>
        <p:txBody>
          <a:bodyPr>
            <a:normAutofit lnSpcReduction="10000"/>
          </a:bodyPr>
          <a:lstStyle/>
          <a:p>
            <a:pPr lvl="0"/>
            <a:r>
              <a:rPr lang="en-CA" sz="2000" dirty="0" smtClean="0"/>
              <a:t>The rapid change from an agrarian rural economy to a machined, factory economy produced a reaction from various critics and writers that looked back to the old mediaeval order as a source of stability and harmony.</a:t>
            </a:r>
            <a:endParaRPr lang="en-US" sz="2000" dirty="0" smtClean="0"/>
          </a:p>
          <a:p>
            <a:pPr marL="365760" lvl="1" indent="-283464">
              <a:spcBef>
                <a:spcPts val="600"/>
              </a:spcBef>
              <a:buSzPct val="80000"/>
              <a:buFont typeface="Wingdings 2"/>
              <a:buChar char=""/>
            </a:pPr>
            <a:r>
              <a:rPr lang="en-CA" sz="2000" dirty="0" smtClean="0"/>
              <a:t>Perhaps the clearest and most explicit example of this is Thomas Carlyle’s </a:t>
            </a:r>
            <a:r>
              <a:rPr lang="en-CA" sz="2000" u="sng" dirty="0" smtClean="0"/>
              <a:t>Past &amp; Present</a:t>
            </a:r>
            <a:r>
              <a:rPr lang="en-CA" sz="2000" dirty="0" smtClean="0"/>
              <a:t>.</a:t>
            </a:r>
            <a:endParaRPr lang="en-US" sz="2000" dirty="0" smtClean="0"/>
          </a:p>
          <a:p>
            <a:r>
              <a:rPr lang="en-CA" sz="2000" dirty="0" smtClean="0"/>
              <a:t>Carlyle argued that contemporary society was breaking down as the traditional agrarian bonds of landowner and peasant were replaced with what he termed the “cash-payment nexus”.</a:t>
            </a:r>
          </a:p>
          <a:p>
            <a:r>
              <a:rPr lang="en-CA" sz="2000" dirty="0" smtClean="0"/>
              <a:t>“We call it a Society; and go about professing openly the </a:t>
            </a:r>
            <a:r>
              <a:rPr lang="en-CA" sz="2000" dirty="0" err="1" smtClean="0"/>
              <a:t>totalest</a:t>
            </a:r>
            <a:r>
              <a:rPr lang="en-CA" sz="2000" dirty="0" smtClean="0"/>
              <a:t> separation, isolation.  Our life is not a mutual helpfulness; but rather, cloaked under due laws-of-war, named ‘fair competition’ and so forth, it is a mutual hostility.” (148) </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Past &amp; Present</a:t>
            </a:r>
            <a:endParaRPr lang="en-US" dirty="0"/>
          </a:p>
        </p:txBody>
      </p:sp>
      <p:pic>
        <p:nvPicPr>
          <p:cNvPr id="4" name="Content Placeholder 3" descr="Carlyle.jpg"/>
          <p:cNvPicPr>
            <a:picLocks noGrp="1" noChangeAspect="1"/>
          </p:cNvPicPr>
          <p:nvPr>
            <p:ph idx="1"/>
          </p:nvPr>
        </p:nvPicPr>
        <p:blipFill>
          <a:blip r:embed="rId3"/>
          <a:stretch>
            <a:fillRect/>
          </a:stretch>
        </p:blipFill>
        <p:spPr>
          <a:xfrm>
            <a:off x="6019800" y="1600200"/>
            <a:ext cx="2578608" cy="3876565"/>
          </a:xfrm>
        </p:spPr>
      </p:pic>
      <p:sp>
        <p:nvSpPr>
          <p:cNvPr id="5" name="TextBox 4"/>
          <p:cNvSpPr txBox="1"/>
          <p:nvPr/>
        </p:nvSpPr>
        <p:spPr>
          <a:xfrm>
            <a:off x="990600" y="1295400"/>
            <a:ext cx="4876800" cy="5632311"/>
          </a:xfrm>
          <a:prstGeom prst="rect">
            <a:avLst/>
          </a:prstGeom>
          <a:noFill/>
        </p:spPr>
        <p:txBody>
          <a:bodyPr wrap="square" rtlCol="0">
            <a:spAutoFit/>
          </a:bodyPr>
          <a:lstStyle/>
          <a:p>
            <a:pPr marL="0" lvl="2">
              <a:buFont typeface="Arial" pitchFamily="34" charset="0"/>
              <a:buChar char="•"/>
            </a:pPr>
            <a:r>
              <a:rPr lang="en-CA" sz="2000" dirty="0" smtClean="0"/>
              <a:t> In </a:t>
            </a:r>
            <a:r>
              <a:rPr lang="en-CA" sz="2000" u="sng" dirty="0"/>
              <a:t>Past &amp; Present</a:t>
            </a:r>
            <a:r>
              <a:rPr lang="en-CA" sz="2000" dirty="0"/>
              <a:t>, Carlyle contrasts this new world with his idealized vision of mediaeval </a:t>
            </a:r>
            <a:r>
              <a:rPr lang="en-CA" sz="2000" dirty="0" smtClean="0"/>
              <a:t>life based </a:t>
            </a:r>
            <a:r>
              <a:rPr lang="en-CA" sz="2000" dirty="0"/>
              <a:t>on a 12</a:t>
            </a:r>
            <a:r>
              <a:rPr lang="en-CA" sz="2000" baseline="30000" dirty="0"/>
              <a:t>th</a:t>
            </a:r>
            <a:r>
              <a:rPr lang="en-CA" sz="2000" dirty="0"/>
              <a:t> Century manuscript describing life in an East </a:t>
            </a:r>
            <a:r>
              <a:rPr lang="en-CA" sz="2000" dirty="0" err="1"/>
              <a:t>Anglian</a:t>
            </a:r>
            <a:r>
              <a:rPr lang="en-CA" sz="2000" dirty="0"/>
              <a:t> </a:t>
            </a:r>
            <a:r>
              <a:rPr lang="en-CA" sz="2000" dirty="0" smtClean="0"/>
              <a:t>abbey.</a:t>
            </a:r>
          </a:p>
          <a:p>
            <a:pPr marL="0" lvl="2">
              <a:buFont typeface="Arial" pitchFamily="34" charset="0"/>
              <a:buChar char="•"/>
            </a:pPr>
            <a:r>
              <a:rPr lang="en-CA" sz="2000" dirty="0"/>
              <a:t> </a:t>
            </a:r>
            <a:r>
              <a:rPr lang="en-CA" sz="2000" dirty="0" smtClean="0"/>
              <a:t>Feudal </a:t>
            </a:r>
            <a:r>
              <a:rPr lang="en-CA" sz="2000" dirty="0"/>
              <a:t>order a more natural way of organizing </a:t>
            </a:r>
            <a:r>
              <a:rPr lang="en-CA" sz="2000" dirty="0" smtClean="0"/>
              <a:t>society</a:t>
            </a:r>
            <a:r>
              <a:rPr lang="en-US" sz="2000" dirty="0" smtClean="0"/>
              <a:t> as the </a:t>
            </a:r>
            <a:r>
              <a:rPr lang="en-CA" sz="2000" dirty="0"/>
              <a:t>n</a:t>
            </a:r>
            <a:r>
              <a:rPr lang="en-CA" sz="2000" dirty="0" smtClean="0"/>
              <a:t>obility </a:t>
            </a:r>
            <a:r>
              <a:rPr lang="en-CA" sz="2000" dirty="0"/>
              <a:t>took care of </a:t>
            </a:r>
            <a:r>
              <a:rPr lang="en-CA" sz="2000" dirty="0" smtClean="0"/>
              <a:t>poor:</a:t>
            </a:r>
            <a:endParaRPr lang="en-US" sz="2000" dirty="0" smtClean="0"/>
          </a:p>
          <a:p>
            <a:pPr marL="457200" lvl="3">
              <a:buFont typeface="Arial" pitchFamily="34" charset="0"/>
              <a:buChar char="•"/>
            </a:pPr>
            <a:r>
              <a:rPr lang="en-CA" sz="2000" dirty="0" smtClean="0"/>
              <a:t> Lord </a:t>
            </a:r>
            <a:r>
              <a:rPr lang="en-CA" sz="2000" dirty="0"/>
              <a:t>= Law-ward </a:t>
            </a:r>
            <a:endParaRPr lang="en-US" sz="2000" dirty="0" smtClean="0"/>
          </a:p>
          <a:p>
            <a:pPr marL="457200" lvl="3">
              <a:buFont typeface="Arial" pitchFamily="34" charset="0"/>
              <a:buChar char="•"/>
            </a:pPr>
            <a:r>
              <a:rPr lang="en-US" sz="2000" dirty="0"/>
              <a:t> </a:t>
            </a:r>
            <a:r>
              <a:rPr lang="en-CA" sz="2000" dirty="0" smtClean="0"/>
              <a:t>Lady </a:t>
            </a:r>
            <a:r>
              <a:rPr lang="en-CA" sz="2000" dirty="0"/>
              <a:t>= </a:t>
            </a:r>
            <a:r>
              <a:rPr lang="en-CA" sz="2000" dirty="0" err="1" smtClean="0"/>
              <a:t>hlaf</a:t>
            </a:r>
            <a:r>
              <a:rPr lang="en-CA" sz="2000" dirty="0" smtClean="0"/>
              <a:t>-dig </a:t>
            </a:r>
            <a:r>
              <a:rPr lang="en-CA" sz="2000" dirty="0"/>
              <a:t>(loaf giver</a:t>
            </a:r>
            <a:r>
              <a:rPr lang="en-CA" sz="2000" dirty="0" smtClean="0"/>
              <a:t>)</a:t>
            </a:r>
          </a:p>
          <a:p>
            <a:pPr marL="0" lvl="2">
              <a:buFont typeface="Arial" pitchFamily="34" charset="0"/>
              <a:buChar char="•"/>
            </a:pPr>
            <a:r>
              <a:rPr lang="en-CA" sz="2000" dirty="0"/>
              <a:t> </a:t>
            </a:r>
            <a:r>
              <a:rPr lang="en-CA" sz="2000" dirty="0" smtClean="0"/>
              <a:t>Example of </a:t>
            </a:r>
            <a:r>
              <a:rPr lang="en-CA" sz="2000" dirty="0" err="1" smtClean="0"/>
              <a:t>Gurth</a:t>
            </a:r>
            <a:r>
              <a:rPr lang="en-CA" sz="2000" dirty="0" smtClean="0"/>
              <a:t> the Thrall: </a:t>
            </a:r>
          </a:p>
          <a:p>
            <a:pPr marL="457200" lvl="3">
              <a:buFont typeface="Arial" pitchFamily="34" charset="0"/>
              <a:buChar char="•"/>
            </a:pPr>
            <a:r>
              <a:rPr lang="en-CA" sz="2000" dirty="0" smtClean="0"/>
              <a:t> “</a:t>
            </a:r>
            <a:r>
              <a:rPr lang="en-CA" sz="2000" dirty="0" err="1" smtClean="0"/>
              <a:t>Gurth</a:t>
            </a:r>
            <a:r>
              <a:rPr lang="en-CA" sz="2000" dirty="0" smtClean="0"/>
              <a:t> </a:t>
            </a:r>
            <a:r>
              <a:rPr lang="en-CA" sz="2000" dirty="0"/>
              <a:t>is now ‘emancipated’ long since; has what we call ‘Liberty.’ Liberty, I am told, is a divine thing.  Liberty when it becomes the ‘Liberty to die by starvation’ is not so divine!” </a:t>
            </a:r>
            <a:r>
              <a:rPr lang="en-CA" sz="2000" dirty="0" smtClean="0"/>
              <a:t>(211)</a:t>
            </a:r>
            <a:endParaRPr lang="en-US" sz="2000" dirty="0"/>
          </a:p>
          <a:p>
            <a:pPr marL="0" lvl="2">
              <a:buFont typeface="Arial" pitchFamily="34" charset="0"/>
              <a:buChar char="•"/>
            </a:pPr>
            <a:endParaRPr lang="en-US" sz="2000" dirty="0"/>
          </a:p>
          <a:p>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 calcmode="lin" valueType="num">
                                      <p:cBhvr additive="base">
                                        <p:cTn id="31" dur="500" fill="hold"/>
                                        <p:tgtEl>
                                          <p:spTgt spid="5">
                                            <p:txEl>
                                              <p:pRg st="5" end="5"/>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5">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Alienation of </a:t>
            </a:r>
            <a:r>
              <a:rPr lang="en-US" dirty="0" err="1" smtClean="0"/>
              <a:t>Labour</a:t>
            </a:r>
            <a:endParaRPr lang="en-US" dirty="0"/>
          </a:p>
        </p:txBody>
      </p:sp>
      <p:sp>
        <p:nvSpPr>
          <p:cNvPr id="3" name="Content Placeholder 2"/>
          <p:cNvSpPr>
            <a:spLocks noGrp="1"/>
          </p:cNvSpPr>
          <p:nvPr>
            <p:ph idx="1"/>
          </p:nvPr>
        </p:nvSpPr>
        <p:spPr>
          <a:xfrm>
            <a:off x="1435608" y="1447800"/>
            <a:ext cx="7498080" cy="5105400"/>
          </a:xfrm>
        </p:spPr>
        <p:txBody>
          <a:bodyPr>
            <a:noAutofit/>
          </a:bodyPr>
          <a:lstStyle/>
          <a:p>
            <a:pPr lvl="0"/>
            <a:r>
              <a:rPr lang="en-CA" sz="2000" dirty="0" smtClean="0"/>
              <a:t>Carlyle saw immense value in work as an ennobling device, but the “Cash-payment nexus” produces </a:t>
            </a:r>
            <a:r>
              <a:rPr lang="en-CA" sz="2000" b="1" dirty="0" smtClean="0"/>
              <a:t>alienated labour</a:t>
            </a:r>
            <a:r>
              <a:rPr lang="en-CA" sz="2000" dirty="0" smtClean="0"/>
              <a:t>.</a:t>
            </a:r>
            <a:endParaRPr lang="en-US" sz="2000" dirty="0" smtClean="0"/>
          </a:p>
          <a:p>
            <a:r>
              <a:rPr lang="en-US" sz="2000" dirty="0" smtClean="0"/>
              <a:t>Marxist concept: </a:t>
            </a:r>
            <a:r>
              <a:rPr lang="en-CA" sz="2000" dirty="0" smtClean="0"/>
              <a:t>Not being in control of the means of production, workers are alienated from the products they produce.</a:t>
            </a:r>
            <a:endParaRPr lang="en-US" sz="2000" dirty="0" smtClean="0"/>
          </a:p>
          <a:p>
            <a:r>
              <a:rPr lang="en-CA" sz="2000" dirty="0" smtClean="0"/>
              <a:t>When a worker exchanges labour for wages, this labour becomes a commodity itself.  Thus, the worker is alienated not only from the product, but from the labour process itself.</a:t>
            </a:r>
            <a:endParaRPr lang="en-US" sz="2000" dirty="0" smtClean="0"/>
          </a:p>
          <a:p>
            <a:pPr lvl="1"/>
            <a:r>
              <a:rPr lang="en-CA" sz="2000" dirty="0" smtClean="0"/>
              <a:t>“The alienation of the worker in his product means not only that his labour becomes an object, an external existence, but that it exists outside him, independently as something alien to him, and that it becomes a power of its own confronting him; it means that the life which he has conferred on the object confronts him as something hostile and alien” (</a:t>
            </a:r>
            <a:r>
              <a:rPr lang="en-CA" sz="2000" u="sng" dirty="0" smtClean="0"/>
              <a:t>Economic and Philosophic Manuscripts of 1844</a:t>
            </a:r>
            <a:r>
              <a:rPr lang="en-CA" sz="2000" dirty="0" smtClean="0"/>
              <a:t>, 72).</a:t>
            </a:r>
            <a:endParaRPr lang="en-US" sz="2000" dirty="0" smtClean="0"/>
          </a:p>
          <a:p>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diamond(in)">
                                      <p:cBhvr>
                                        <p:cTn id="19"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159</TotalTime>
  <Words>1351</Words>
  <Application>Microsoft Office PowerPoint</Application>
  <PresentationFormat>On-screen Show (4:3)</PresentationFormat>
  <Paragraphs>75</Paragraphs>
  <Slides>14</Slides>
  <Notes>14</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William Morris</vt:lpstr>
      <vt:lpstr>William Morris</vt:lpstr>
      <vt:lpstr>William Morris</vt:lpstr>
      <vt:lpstr>William Morris</vt:lpstr>
      <vt:lpstr>Arts &amp; Crafts</vt:lpstr>
      <vt:lpstr>Arts &amp; Crafts</vt:lpstr>
      <vt:lpstr>Morris &amp; Socialism</vt:lpstr>
      <vt:lpstr>Morris &amp; Socialism</vt:lpstr>
      <vt:lpstr>The Industrial Revolution</vt:lpstr>
      <vt:lpstr>The Industrial Revolution</vt:lpstr>
      <vt:lpstr>The Industrial Revolution</vt:lpstr>
      <vt:lpstr>Past &amp; Present</vt:lpstr>
      <vt:lpstr>Past &amp; Present</vt:lpstr>
      <vt:lpstr>Alienation of Labour</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William Morris</dc:title>
  <dc:creator>Michael Phillips</dc:creator>
  <cp:lastModifiedBy>Michael</cp:lastModifiedBy>
  <cp:revision>23</cp:revision>
  <dcterms:created xsi:type="dcterms:W3CDTF">2011-09-26T13:41:34Z</dcterms:created>
  <dcterms:modified xsi:type="dcterms:W3CDTF">2011-09-26T16:23:19Z</dcterms:modified>
</cp:coreProperties>
</file>