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60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Shape 89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Shape 94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Shape 101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Shape 110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Shape 120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Shape 127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Shape 133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Shape 141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Shape 149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Shape 157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Shape 163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Shape 173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Shape 180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Shape 189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Shape 195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Shape 203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hape 20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Shape 210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hape 21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Shape 216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Shape 223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Shape 230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Shape 23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Shape 238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Shape 24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Shape 247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Shape 25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Shape 253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Shape 26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" name="Shape 261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Shape 26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Shape 268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Shape 27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Shape 275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" name="Shape 285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hape 29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Shape 295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30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3" name="Shape 303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Shape 30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Shape 310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3" name="Shape 13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Clip Art and Text" type="clipArtAndTx">
  <p:cSld name="CLIPART_AND_TEXT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8" name="Shape 18"/>
          <p:cNvSpPr/>
          <p:nvPr>
            <p:ph idx="2" type="clipArt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3429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85750" lvl="1" marL="74295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1430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600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057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514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2971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429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3886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9" name="Shape 19"/>
          <p:cNvSpPr txBox="1"/>
          <p:nvPr>
            <p:ph idx="1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0" name="Shape 20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1" name="Shape 21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5" name="Shape 25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6" name="Shape 2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7" name="Shape 2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8" name="Shape 2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/>
          <p:nvPr>
            <p:ph type="title"/>
          </p:nvPr>
        </p:nvSpPr>
        <p:spPr>
          <a:xfrm rot="5400000">
            <a:off x="4743450" y="2381250"/>
            <a:ext cx="548640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1" name="Shape 31"/>
          <p:cNvSpPr txBox="1"/>
          <p:nvPr>
            <p:ph idx="1" type="body"/>
          </p:nvPr>
        </p:nvSpPr>
        <p:spPr>
          <a:xfrm rot="5400000">
            <a:off x="781050" y="514350"/>
            <a:ext cx="5486400" cy="56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2" name="Shape 3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3" name="Shape 3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4" name="Shape 3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" type="body"/>
          </p:nvPr>
        </p:nvSpPr>
        <p:spPr>
          <a:xfrm rot="5400000">
            <a:off x="2514600" y="152400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8" name="Shape 3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9" name="Shape 3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0" name="Shape 4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3" name="Shape 43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4" name="Shape 44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5" name="Shape 45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6" name="Shape 46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7" name="Shape 47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0" name="Shape 50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b="0" i="0" sz="9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2" name="Shape 5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3" name="Shape 5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4" name="Shape 5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7" name="Shape 57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8" name="Shape 58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1" name="Shape 61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2" name="Shape 62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3" name="Shape 63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4" name="Shape 64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5" name="Shape 65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6" name="Shape 66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0" name="Shape 70"/>
          <p:cNvSpPr txBox="1"/>
          <p:nvPr>
            <p:ph idx="1" type="body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1" name="Shape 71"/>
          <p:cNvSpPr txBox="1"/>
          <p:nvPr>
            <p:ph idx="2" type="body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2" name="Shape 72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3" name="Shape 73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4" name="Shape 74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7" name="Shape 77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8" name="Shape 7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9" name="Shape 7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0" name="Shape 8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3" name="Shape 8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27432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32004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3657600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4" name="Shape 84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5" name="Shape 85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6" name="Shape 86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/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4572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9144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13716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182880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0" type="dt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9" name="Shape 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0" name="Shape 10"/>
          <p:cNvSpPr txBox="1"/>
          <p:nvPr>
            <p:ph idx="12" type="sldNum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6.png"/><Relationship Id="rId4" Type="http://schemas.openxmlformats.org/officeDocument/2006/relationships/image" Target="../media/image11.png"/><Relationship Id="rId5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7.png"/><Relationship Id="rId4" Type="http://schemas.openxmlformats.org/officeDocument/2006/relationships/image" Target="../media/image29.png"/><Relationship Id="rId5" Type="http://schemas.openxmlformats.org/officeDocument/2006/relationships/image" Target="../media/image27.png"/><Relationship Id="rId6" Type="http://schemas.openxmlformats.org/officeDocument/2006/relationships/image" Target="../media/image2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png"/><Relationship Id="rId4" Type="http://schemas.openxmlformats.org/officeDocument/2006/relationships/image" Target="../media/image15.png"/><Relationship Id="rId5" Type="http://schemas.openxmlformats.org/officeDocument/2006/relationships/image" Target="../media/image14.png"/><Relationship Id="rId6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2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1.png"/><Relationship Id="rId4" Type="http://schemas.openxmlformats.org/officeDocument/2006/relationships/image" Target="../media/image3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8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0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5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8.png"/><Relationship Id="rId4" Type="http://schemas.openxmlformats.org/officeDocument/2006/relationships/image" Target="../media/image26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5" Type="http://schemas.openxmlformats.org/officeDocument/2006/relationships/image" Target="../media/image4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9.png"/><Relationship Id="rId4" Type="http://schemas.openxmlformats.org/officeDocument/2006/relationships/image" Target="../media/image22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9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4.png"/><Relationship Id="rId4" Type="http://schemas.openxmlformats.org/officeDocument/2006/relationships/image" Target="../media/image39.png"/><Relationship Id="rId5" Type="http://schemas.openxmlformats.org/officeDocument/2006/relationships/image" Target="../media/image42.png"/><Relationship Id="rId6" Type="http://schemas.openxmlformats.org/officeDocument/2006/relationships/image" Target="../media/image37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4.png"/><Relationship Id="rId4" Type="http://schemas.openxmlformats.org/officeDocument/2006/relationships/image" Target="../media/image41.png"/><Relationship Id="rId5" Type="http://schemas.openxmlformats.org/officeDocument/2006/relationships/image" Target="../media/image35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4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8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/>
          <p:nvPr>
            <p:ph type="title"/>
          </p:nvPr>
        </p:nvSpPr>
        <p:spPr>
          <a:xfrm>
            <a:off x="609600" y="2209800"/>
            <a:ext cx="80010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Times New Roman"/>
              <a:buNone/>
            </a:pPr>
            <a:r>
              <a:rPr b="0" i="0" lang="en-US" sz="6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cinétique chimique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 txBox="1"/>
          <p:nvPr>
            <p:ph type="title"/>
          </p:nvPr>
        </p:nvSpPr>
        <p:spPr>
          <a:xfrm>
            <a:off x="6096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vitesse de réaction</a:t>
            </a:r>
            <a:endParaRPr/>
          </a:p>
        </p:txBody>
      </p:sp>
      <p:pic>
        <p:nvPicPr>
          <p:cNvPr id="97" name="Shape 97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133600"/>
            <a:ext cx="4343400" cy="325755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Shape 98"/>
          <p:cNvSpPr txBox="1"/>
          <p:nvPr>
            <p:ph idx="1" type="body"/>
          </p:nvPr>
        </p:nvSpPr>
        <p:spPr>
          <a:xfrm>
            <a:off x="4648200" y="1828800"/>
            <a:ext cx="4343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cinétique chimique s’intéresse à la vitesse à laquelle s’effectue les réactions chimiques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vitesse de réaction est la variation de la concentration d’un réactif ou d’un produit dans le temps (en M/s)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vitesse de réaction</a:t>
            </a:r>
            <a:endParaRPr/>
          </a:p>
        </p:txBody>
      </p:sp>
      <p:pic>
        <p:nvPicPr>
          <p:cNvPr id="104" name="Shape 104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981200"/>
            <a:ext cx="4495800" cy="337185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Shape 105"/>
          <p:cNvSpPr txBox="1"/>
          <p:nvPr>
            <p:ph idx="1" type="body"/>
          </p:nvPr>
        </p:nvSpPr>
        <p:spPr>
          <a:xfrm>
            <a:off x="4648200" y="1676400"/>
            <a:ext cx="4343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la réaction    A → B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veut que la vitesse de la réaction soit positive, donc pour un réactif, on met un signe négatif car</a:t>
            </a:r>
            <a:endParaRPr/>
          </a:p>
        </p:txBody>
      </p:sp>
      <p:pic>
        <p:nvPicPr>
          <p:cNvPr id="106" name="Shape 10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29200" y="2286000"/>
            <a:ext cx="3276600" cy="722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Shape 10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248400" y="5105400"/>
            <a:ext cx="1143000" cy="7350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 txBox="1"/>
          <p:nvPr>
            <p:ph type="title"/>
          </p:nvPr>
        </p:nvSpPr>
        <p:spPr>
          <a:xfrm>
            <a:off x="685800" y="152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vitesse de réaction</a:t>
            </a:r>
            <a:endParaRPr/>
          </a:p>
        </p:txBody>
      </p:sp>
      <p:sp>
        <p:nvSpPr>
          <p:cNvPr id="113" name="Shape 113"/>
          <p:cNvSpPr txBox="1"/>
          <p:nvPr>
            <p:ph idx="1" type="body"/>
          </p:nvPr>
        </p:nvSpPr>
        <p:spPr>
          <a:xfrm>
            <a:off x="609600" y="12954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la réaction    2A → B  :													 								car A disparaît deux fois plus vite que B apparaît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 général, pour la réaction        aA + bB → cC + dD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Écrivez l’expression de la vitesse de la réaction suivante: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</a:t>
            </a:r>
            <a:endParaRPr/>
          </a:p>
        </p:txBody>
      </p:sp>
      <p:pic>
        <p:nvPicPr>
          <p:cNvPr id="114" name="Shape 1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00600" y="1219200"/>
            <a:ext cx="2819400" cy="669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Shape 1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62200" y="3429000"/>
            <a:ext cx="5105400" cy="650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Shape 1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14600" y="4876800"/>
            <a:ext cx="4114800" cy="3540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Shape 1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438400" y="5638800"/>
            <a:ext cx="5791200" cy="671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vitesse de réaction</a:t>
            </a:r>
            <a:endParaRPr/>
          </a:p>
        </p:txBody>
      </p:sp>
      <p:pic>
        <p:nvPicPr>
          <p:cNvPr id="123" name="Shape 123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133600"/>
            <a:ext cx="4267200" cy="32004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Shape 124"/>
          <p:cNvSpPr txBox="1"/>
          <p:nvPr>
            <p:ph idx="1" type="body"/>
          </p:nvPr>
        </p:nvSpPr>
        <p:spPr>
          <a:xfrm>
            <a:off x="4648200" y="1676400"/>
            <a:ext cx="44958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vitesse de réaction est déterminée à partir d’un graphique de la concentration d’un réactif ou produit versus le temps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vitesse de réaction à un temps particulier est donnée par la pente de la tangente à cet instant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vitesse de réaction diminue avec le temps car les réactifs s’épuisent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lois de vitesse</a:t>
            </a:r>
            <a:endParaRPr/>
          </a:p>
        </p:txBody>
      </p:sp>
      <p:sp>
        <p:nvSpPr>
          <p:cNvPr id="130" name="Shape 130"/>
          <p:cNvSpPr txBox="1"/>
          <p:nvPr>
            <p:ph idx="1" type="body"/>
          </p:nvPr>
        </p:nvSpPr>
        <p:spPr>
          <a:xfrm>
            <a:off x="685800" y="1524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loi de vitesse relie la vitesse d’une réaction aux concentrations des réactifs et une constante de proportionalité (la constante de vitesse)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l’effet de la concentration d’un réactif est mieux déterminé en mesurant la vitesse initiale d’une réaction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vitesse de la réaction inverse (produits → réactifs) est négligeable car il n’y a pas encore de produits à faire réagir</a:t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afin de déterminer l’effet de la concentration d’un réactif sur la vitesse de la réaction, les concentrations des autres réactifs doivent être fixes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/>
          <p:nvPr>
            <p:ph type="title"/>
          </p:nvPr>
        </p:nvSpPr>
        <p:spPr>
          <a:xfrm>
            <a:off x="6096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lois de vitesse</a:t>
            </a:r>
            <a:endParaRPr/>
          </a:p>
        </p:txBody>
      </p:sp>
      <p:sp>
        <p:nvSpPr>
          <p:cNvPr id="136" name="Shape 136"/>
          <p:cNvSpPr txBox="1"/>
          <p:nvPr>
            <p:ph idx="1" type="body"/>
          </p:nvPr>
        </p:nvSpPr>
        <p:spPr>
          <a:xfrm>
            <a:off x="685800" y="1219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eg.;                   F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+ 2 ClO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→ 2 FClO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												</a:t>
            </a:r>
            <a:r>
              <a:rPr b="0" i="0" lang="en-US" sz="20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[F</a:t>
            </a:r>
            <a:r>
              <a:rPr b="0" baseline="-25000" i="0" lang="en-US" sz="20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 (M)		[ClO</a:t>
            </a:r>
            <a:r>
              <a:rPr b="0" baseline="-25000" i="0" lang="en-US" sz="20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 (M)	vitesse initial (M/s)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    0.10		      0.010	       1.2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    0.10		      0.040	       4.8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    0.20		      0.010	       2.4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-3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on garde [F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 fixe, on observe que la vitesse initiale augmente par un facteur de quatre si [ClO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 augmente par un facteur de quatre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on garde [ClO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 fixe, on observe que la vitesse initiale augmente par un facteur deux si [F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 augmente par un facteur de deux</a:t>
            </a:r>
            <a:endParaRPr/>
          </a:p>
        </p:txBody>
      </p:sp>
      <p:pic>
        <p:nvPicPr>
          <p:cNvPr id="137" name="Shape 1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0" y="4191000"/>
            <a:ext cx="1371600" cy="4079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Shape 13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00500" y="5715000"/>
            <a:ext cx="1038225" cy="41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lois de vitesse</a:t>
            </a:r>
            <a:endParaRPr/>
          </a:p>
        </p:txBody>
      </p:sp>
      <p:sp>
        <p:nvSpPr>
          <p:cNvPr id="144" name="Shape 144"/>
          <p:cNvSpPr txBox="1"/>
          <p:nvPr>
            <p:ph idx="1" type="body"/>
          </p:nvPr>
        </p:nvSpPr>
        <p:spPr>
          <a:xfrm>
            <a:off x="762000" y="13716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15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 est la constante de vitesse pour la réaction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peut prendre n’importe lequel de nos points de données empiriques pour trouver la valeur de k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prennant le premier essai: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cette méthode s’appelle la méthode d’isolation</a:t>
            </a:r>
            <a:endParaRPr/>
          </a:p>
        </p:txBody>
      </p:sp>
      <p:pic>
        <p:nvPicPr>
          <p:cNvPr id="145" name="Shape 1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29000" y="1143000"/>
            <a:ext cx="2362200" cy="833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Shape 14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38600" y="3733800"/>
            <a:ext cx="4572000" cy="1719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 txBox="1"/>
          <p:nvPr>
            <p:ph type="title"/>
          </p:nvPr>
        </p:nvSpPr>
        <p:spPr>
          <a:xfrm>
            <a:off x="6096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lois de vitesse</a:t>
            </a:r>
            <a:endParaRPr/>
          </a:p>
        </p:txBody>
      </p:sp>
      <p:sp>
        <p:nvSpPr>
          <p:cNvPr id="152" name="Shape 152"/>
          <p:cNvSpPr txBox="1"/>
          <p:nvPr>
            <p:ph idx="1" type="body"/>
          </p:nvPr>
        </p:nvSpPr>
        <p:spPr>
          <a:xfrm>
            <a:off x="762000" y="1219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 général, pour la réaction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N.B. la plupart du temps: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somme des exposants dans la loi de vitesse (dans cet exemple, x + y) est l’ordre global de la réaction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cet exemple, la réaction est d’ordre x en A et d’ordre y en B</a:t>
            </a:r>
            <a:endParaRPr/>
          </a:p>
        </p:txBody>
      </p:sp>
      <p:pic>
        <p:nvPicPr>
          <p:cNvPr id="153" name="Shape 1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76800" y="2971800"/>
            <a:ext cx="213360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Shape 15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57600" y="1752600"/>
            <a:ext cx="2438400" cy="8778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 txBox="1"/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lois de vitesse</a:t>
            </a:r>
            <a:endParaRPr/>
          </a:p>
        </p:txBody>
      </p:sp>
      <p:sp>
        <p:nvSpPr>
          <p:cNvPr id="160" name="Shape 160"/>
          <p:cNvSpPr txBox="1"/>
          <p:nvPr>
            <p:ph idx="1" type="body"/>
          </p:nvPr>
        </p:nvSpPr>
        <p:spPr>
          <a:xfrm>
            <a:off x="304800" y="1752600"/>
            <a:ext cx="8839200" cy="40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On a mesuré la vitesse de la réaction A + 2 B → C à 25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C.  D’après les données suivantes, déterminez la loi de vitesse et la constante de vitesse de cette réaction.																		</a:t>
            </a:r>
            <a:r>
              <a:rPr b="0" i="0" lang="en-US" sz="20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Expérience	[A] initiale	[B] initiale	vitesse initiale (M/s)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        1	  	     0.100		     0.100		      5.50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-6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        2		     0.200	    	     0.100		      2.20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-5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        3		     0.400		     0.100		      8.80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-5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        4		     0.100		     0.300		      1.65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-5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        5		     0.100		     0.600		      3.30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-5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lois de vitesse</a:t>
            </a:r>
            <a:endParaRPr/>
          </a:p>
        </p:txBody>
      </p:sp>
      <p:sp>
        <p:nvSpPr>
          <p:cNvPr id="166" name="Shape 166"/>
          <p:cNvSpPr txBox="1"/>
          <p:nvPr>
            <p:ph idx="1" type="body"/>
          </p:nvPr>
        </p:nvSpPr>
        <p:spPr>
          <a:xfrm>
            <a:off x="228600" y="1219200"/>
            <a:ext cx="8686800" cy="40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  Dans la deuxième et troisième expérience, [B] initiale est fixe, et on voit que la vitesse se quadruple si on double [A]:    												 Dans la quatrième et cinquième expérience, [A] initiale est fixe, et on voit que la vitesse se double si on double [B]:														  La loi de vitesse est donc:														            N.B. on aurait pu utiliser d’autres paires d’expériences aussi.  Pour déterminer la valeur de k, on utilise la première expérience:</a:t>
            </a:r>
            <a:endParaRPr/>
          </a:p>
        </p:txBody>
      </p:sp>
      <p:pic>
        <p:nvPicPr>
          <p:cNvPr id="167" name="Shape 1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57875" y="1643062"/>
            <a:ext cx="914400" cy="374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Shape 16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24400" y="2514600"/>
            <a:ext cx="838200" cy="341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Shape 16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657600" y="3048000"/>
            <a:ext cx="1447800" cy="401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Shape 17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000375" y="4572000"/>
            <a:ext cx="3581400" cy="11731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/>
          <p:nvPr>
            <p:ph type="title"/>
          </p:nvPr>
        </p:nvSpPr>
        <p:spPr>
          <a:xfrm>
            <a:off x="6096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0" i="0" lang="en-US" sz="24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relation entre les concentrations des réactifs et le temps</a:t>
            </a:r>
            <a:endParaRPr/>
          </a:p>
        </p:txBody>
      </p:sp>
      <p:sp>
        <p:nvSpPr>
          <p:cNvPr id="176" name="Shape 176"/>
          <p:cNvSpPr txBox="1"/>
          <p:nvPr>
            <p:ph idx="1" type="body"/>
          </p:nvPr>
        </p:nvSpPr>
        <p:spPr>
          <a:xfrm>
            <a:off x="609600" y="1143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lois de vitesse nous permettent de déterminer les concentrations des réactifs à n’importe quel instant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par exemple, pour une réaction d’ordre global 1 qui est d’ordre 1 par rapport à A:</a:t>
            </a:r>
            <a:endParaRPr/>
          </a:p>
        </p:txBody>
      </p:sp>
      <p:pic>
        <p:nvPicPr>
          <p:cNvPr id="177" name="Shape 17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3000" y="3071812"/>
            <a:ext cx="7392987" cy="302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 txBox="1"/>
          <p:nvPr>
            <p:ph type="title"/>
          </p:nvPr>
        </p:nvSpPr>
        <p:spPr>
          <a:xfrm>
            <a:off x="685800" y="152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0" i="0" lang="en-US" sz="24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relation entre les  concentrations des réactifs et le temps</a:t>
            </a:r>
            <a:endParaRPr/>
          </a:p>
        </p:txBody>
      </p:sp>
      <p:pic>
        <p:nvPicPr>
          <p:cNvPr id="183" name="Shape 183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" y="1828800"/>
            <a:ext cx="4191000" cy="3143250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Shape 184"/>
          <p:cNvSpPr txBox="1"/>
          <p:nvPr>
            <p:ph idx="1" type="body"/>
          </p:nvPr>
        </p:nvSpPr>
        <p:spPr>
          <a:xfrm>
            <a:off x="4419600" y="1371600"/>
            <a:ext cx="4724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formule						   	          est la loi de vitesse intégrée pour une réaction d’ordre 1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peut modifier la formule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cette forme de la loi de vitesse intégrée nous dit qu’un graphique de ln[A] versus le temps est une ligne droite avec une pente de -k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expérimentalement, on détermine k de cette façon</a:t>
            </a:r>
            <a:endParaRPr/>
          </a:p>
        </p:txBody>
      </p:sp>
      <p:pic>
        <p:nvPicPr>
          <p:cNvPr id="185" name="Shape 18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48400" y="1295400"/>
            <a:ext cx="1219200" cy="6778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Shape 18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91200" y="3505200"/>
            <a:ext cx="2209800" cy="401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Times New Roman"/>
              <a:buNone/>
            </a:pPr>
            <a:r>
              <a:rPr b="0" i="0" lang="en-US" sz="24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relation entre les concentrations des réactifs et le temps</a:t>
            </a:r>
            <a:endParaRPr/>
          </a:p>
        </p:txBody>
      </p:sp>
      <p:sp>
        <p:nvSpPr>
          <p:cNvPr id="192" name="Shape 192"/>
          <p:cNvSpPr txBox="1"/>
          <p:nvPr>
            <p:ph idx="1" type="body"/>
          </p:nvPr>
        </p:nvSpPr>
        <p:spPr>
          <a:xfrm>
            <a:off x="762000" y="14478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La réaction 2A → B est d’ordre 1 en A, et sa constante de vitesse est de 2.8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-1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à 80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C.  Combien  de temps (en secondes) faudra-t-il pour que [A] diminue de 0.88 M à 0.14 M.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 txBox="1"/>
          <p:nvPr>
            <p:ph type="title"/>
          </p:nvPr>
        </p:nvSpPr>
        <p:spPr>
          <a:xfrm>
            <a:off x="6096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demi-vie</a:t>
            </a:r>
            <a:endParaRPr/>
          </a:p>
        </p:txBody>
      </p:sp>
      <p:pic>
        <p:nvPicPr>
          <p:cNvPr id="198" name="Shape 198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981200"/>
            <a:ext cx="4267200" cy="320040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Shape 199"/>
          <p:cNvSpPr txBox="1"/>
          <p:nvPr>
            <p:ph idx="1" type="body"/>
          </p:nvPr>
        </p:nvSpPr>
        <p:spPr>
          <a:xfrm>
            <a:off x="4495800" y="1143000"/>
            <a:ext cx="44958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demi-vie d’une réaction, t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1/2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est le temps requis pour que la concentration d’un réactif diminue de moitié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une réaction d’ordre global 1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une réaction d’ordre global 1, la demi-vie est indépendante de la concentration initiale</a:t>
            </a:r>
            <a:endParaRPr/>
          </a:p>
        </p:txBody>
      </p:sp>
      <p:pic>
        <p:nvPicPr>
          <p:cNvPr id="200" name="Shape 20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48200" y="2514600"/>
            <a:ext cx="4251325" cy="240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demi-vie</a:t>
            </a:r>
            <a:endParaRPr/>
          </a:p>
        </p:txBody>
      </p:sp>
      <p:sp>
        <p:nvSpPr>
          <p:cNvPr id="206" name="Shape 206"/>
          <p:cNvSpPr txBox="1"/>
          <p:nvPr>
            <p:ph idx="1" type="body"/>
          </p:nvPr>
        </p:nvSpPr>
        <p:spPr>
          <a:xfrm>
            <a:off x="685800" y="1524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La demi-vie d’une réaction d’ordre 1 est de 84.1 min.  Calculez la constante de vitesse de la réaction.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</a:t>
            </a:r>
            <a:endParaRPr/>
          </a:p>
        </p:txBody>
      </p:sp>
      <p:pic>
        <p:nvPicPr>
          <p:cNvPr id="207" name="Shape 20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67000" y="2590800"/>
            <a:ext cx="4953000" cy="325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/>
          <p:cNvSpPr txBox="1"/>
          <p:nvPr>
            <p:ph type="title"/>
          </p:nvPr>
        </p:nvSpPr>
        <p:spPr>
          <a:xfrm>
            <a:off x="7620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demi-vie</a:t>
            </a:r>
            <a:endParaRPr/>
          </a:p>
        </p:txBody>
      </p:sp>
      <p:sp>
        <p:nvSpPr>
          <p:cNvPr id="213" name="Shape 213"/>
          <p:cNvSpPr txBox="1"/>
          <p:nvPr>
            <p:ph idx="1" type="body"/>
          </p:nvPr>
        </p:nvSpPr>
        <p:spPr>
          <a:xfrm>
            <a:off x="304800" y="1143000"/>
            <a:ext cx="86868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Le 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14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est un isotope radioactif qui s’incorpore dans un organisme lorsqu’il est vivant.  La demi-vie du 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14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est 5730 ans (la désintégration nucléaire est une réaction d’ordre global 1).  Si on trouve un morceau de chair qui contient seulement 10% du 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14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qu’il contiendrait si il serait vivant, quel est l’age de ce morceau de tissue.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hape 218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Times New Roman"/>
              <a:buNone/>
            </a:pPr>
            <a:r>
              <a:rPr b="0" i="0" lang="en-US" sz="28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L’effet de la température sur la constante de vitesse</a:t>
            </a:r>
            <a:endParaRPr/>
          </a:p>
        </p:txBody>
      </p:sp>
      <p:pic>
        <p:nvPicPr>
          <p:cNvPr id="219" name="Shape 219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133600"/>
            <a:ext cx="4343400" cy="3257550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Shape 220"/>
          <p:cNvSpPr txBox="1"/>
          <p:nvPr>
            <p:ph idx="1" type="body"/>
          </p:nvPr>
        </p:nvSpPr>
        <p:spPr>
          <a:xfrm>
            <a:off x="4419600" y="1371600"/>
            <a:ext cx="4572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vitesses de réaction augmentent, et donc les constantes de vitesse augmentent, lorsque la température augmente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il y a très peu d’exceptions à cette règle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exception est une réaction catalysée par un enzyme (à haute température, l’enzyme se dénature et ne fonctionne plus)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/>
          <p:nvPr>
            <p:ph type="title"/>
          </p:nvPr>
        </p:nvSpPr>
        <p:spPr>
          <a:xfrm>
            <a:off x="685800" y="304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L’énergie d’activation</a:t>
            </a:r>
            <a:endParaRPr/>
          </a:p>
        </p:txBody>
      </p:sp>
      <p:pic>
        <p:nvPicPr>
          <p:cNvPr id="226" name="Shape 226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981200"/>
            <a:ext cx="4343400" cy="3257550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Shape 227"/>
          <p:cNvSpPr txBox="1"/>
          <p:nvPr>
            <p:ph idx="1" type="body"/>
          </p:nvPr>
        </p:nvSpPr>
        <p:spPr>
          <a:xfrm>
            <a:off x="4419600" y="1524000"/>
            <a:ext cx="44958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l’énergie d’activation est la barrière énergétique qui sépare les réactifs des produits (que la réaction soit endothermique ou exothermique)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lorsqu’on augmente la température, la fraction des molécules qui possèdent une énergie cinétique supérieure à l’énergie d’activation augmente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donc lorsqu’on augmente la température, on augmente la chance qu’une collision soit efficace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Shape 232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L’équation d’Arrhenius</a:t>
            </a:r>
            <a:endParaRPr/>
          </a:p>
        </p:txBody>
      </p:sp>
      <p:sp>
        <p:nvSpPr>
          <p:cNvPr id="233" name="Shape 233"/>
          <p:cNvSpPr txBox="1"/>
          <p:nvPr>
            <p:ph idx="1" type="body"/>
          </p:nvPr>
        </p:nvSpPr>
        <p:spPr>
          <a:xfrm>
            <a:off x="609600" y="1143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l’équation d’Arrhenius exprime la constante de vitesse comme																	  								 où E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l’énergie d’activation, R=8.3145 JK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-1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mol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-1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T est la température en kelvins, et A est le facteur de fréquence (la fréquence des collisions)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valeur de A ne change pas beaucoup lorsqu’on varie la température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graphique de ln k versus 1/T a une pente de -E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/R</a:t>
            </a:r>
            <a:endParaRPr/>
          </a:p>
        </p:txBody>
      </p:sp>
      <p:pic>
        <p:nvPicPr>
          <p:cNvPr id="234" name="Shape 2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33800" y="1600200"/>
            <a:ext cx="1524000" cy="5508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Shape 2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743200" y="3810000"/>
            <a:ext cx="4025900" cy="1535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 txBox="1"/>
          <p:nvPr>
            <p:ph type="title"/>
          </p:nvPr>
        </p:nvSpPr>
        <p:spPr>
          <a:xfrm>
            <a:off x="685800" y="152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L’équation d’Arrhenius</a:t>
            </a:r>
            <a:endParaRPr/>
          </a:p>
        </p:txBody>
      </p:sp>
      <p:pic>
        <p:nvPicPr>
          <p:cNvPr id="241" name="Shape 241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209800"/>
            <a:ext cx="4343400" cy="3257550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Shape 242"/>
          <p:cNvSpPr txBox="1"/>
          <p:nvPr>
            <p:ph idx="1" type="body"/>
          </p:nvPr>
        </p:nvSpPr>
        <p:spPr>
          <a:xfrm>
            <a:off x="4419600" y="1295400"/>
            <a:ext cx="4572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peut déterminer la valeur de l’énergie d’activation à partir de deux constantes de vitesse, k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et k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 aux températures T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et T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soustrait la première équation de la deuxième</a:t>
            </a:r>
            <a:endParaRPr/>
          </a:p>
        </p:txBody>
      </p:sp>
      <p:pic>
        <p:nvPicPr>
          <p:cNvPr id="243" name="Shape 24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91200" y="2743200"/>
            <a:ext cx="1981200" cy="1458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Shape 24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562600" y="5105400"/>
            <a:ext cx="2590800" cy="83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Shape 249"/>
          <p:cNvSpPr txBox="1"/>
          <p:nvPr>
            <p:ph type="title"/>
          </p:nvPr>
        </p:nvSpPr>
        <p:spPr>
          <a:xfrm>
            <a:off x="609600" y="0"/>
            <a:ext cx="7772400" cy="8366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imes New Roman"/>
              <a:buNone/>
            </a:pPr>
            <a:r>
              <a:rPr b="0" i="0" lang="en-US" sz="36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L’équation d’Arrhenius</a:t>
            </a:r>
            <a:endParaRPr/>
          </a:p>
        </p:txBody>
      </p:sp>
      <p:sp>
        <p:nvSpPr>
          <p:cNvPr id="250" name="Shape 250"/>
          <p:cNvSpPr txBox="1"/>
          <p:nvPr>
            <p:ph idx="1" type="body"/>
          </p:nvPr>
        </p:nvSpPr>
        <p:spPr>
          <a:xfrm>
            <a:off x="250825" y="765175"/>
            <a:ext cx="864235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La constante de vitesse de la réaction (d’ordre 1) du chlorure du méthyle (CH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Cl) avec l’eau pour former du méthanol (CH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OH) et de l’acide chlorhydrique (HCl) est de 3.32 x 10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-10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s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-1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à 25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C.  Calculez la constante de vitesse à 40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si l’énergie d’activation est de 116 kJ/mol.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Shape 255"/>
          <p:cNvSpPr txBox="1"/>
          <p:nvPr>
            <p:ph type="title"/>
          </p:nvPr>
        </p:nvSpPr>
        <p:spPr>
          <a:xfrm>
            <a:off x="5334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Times New Roman"/>
              <a:buNone/>
            </a:pPr>
            <a:r>
              <a:rPr b="0" i="0" lang="en-US" sz="28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mécanismes réactionnels et les lois de vitesse</a:t>
            </a:r>
            <a:endParaRPr/>
          </a:p>
        </p:txBody>
      </p:sp>
      <p:sp>
        <p:nvSpPr>
          <p:cNvPr id="256" name="Shape 256"/>
          <p:cNvSpPr txBox="1"/>
          <p:nvPr>
            <p:ph idx="1" type="body"/>
          </p:nvPr>
        </p:nvSpPr>
        <p:spPr>
          <a:xfrm>
            <a:off x="381000" y="1143000"/>
            <a:ext cx="8534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réaction globale est souvent la somme d’une série de réactions simples (étapes élémentaires)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séquence d’étapes élémentaires qui mène aux produits est le mécanisme réactionnel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eg.; pour la réaction      2 NO(g) + 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→ 2 NO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(g)                                       le mécanisme réactionnel est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somme des deux étapes élémentaires est la réaction globale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cet exemple, N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un intermédiaire, i.e., une espèce qui apparait dans le mécanisme réactionnel mais non pas dans la réaction globale équilibrée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intermédiaire est produit et ensuite détruit</a:t>
            </a:r>
            <a:endParaRPr/>
          </a:p>
        </p:txBody>
      </p:sp>
      <p:pic>
        <p:nvPicPr>
          <p:cNvPr id="257" name="Shape 2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Shape 25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928937" y="3357562"/>
            <a:ext cx="3533775" cy="884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Shape 263"/>
          <p:cNvSpPr txBox="1"/>
          <p:nvPr>
            <p:ph type="title"/>
          </p:nvPr>
        </p:nvSpPr>
        <p:spPr>
          <a:xfrm>
            <a:off x="5334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Times New Roman"/>
              <a:buNone/>
            </a:pPr>
            <a:r>
              <a:rPr b="0" i="0" lang="en-US" sz="28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mécanismes réactionnels et les lois de vitesse</a:t>
            </a:r>
            <a:endParaRPr/>
          </a:p>
        </p:txBody>
      </p:sp>
      <p:sp>
        <p:nvSpPr>
          <p:cNvPr id="264" name="Shape 264"/>
          <p:cNvSpPr txBox="1"/>
          <p:nvPr>
            <p:ph idx="1" type="body"/>
          </p:nvPr>
        </p:nvSpPr>
        <p:spPr>
          <a:xfrm>
            <a:off x="228600" y="1066800"/>
            <a:ext cx="8534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nombre de molécules réagissant dans une étape élémentaire est la molécularité de cette étape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étape unimoléculaire implique une seule molécule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étape bimoléculaire implique deux molécules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étape trimoléculaire implique trois molécules</a:t>
            </a:r>
            <a:endParaRPr/>
          </a:p>
          <a:p>
            <a:pPr indent="-228600" lvl="3" marL="1600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une étape trimoléculaire est rare car il est peu probable que trois molécules se heurtent simultanément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loi de vitesse pour une étape élémentaire est donnée par la stoichiométrie de l’étape, i.e., 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A → produits,		v = k[A]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A + B → produits, 		v = k[A][B]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pour 2 A → produits,</a:t>
            </a:r>
            <a:r>
              <a:rPr b="0" i="0" lang="en-US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		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 = k[A]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endParaRPr/>
          </a:p>
        </p:txBody>
      </p:sp>
      <p:pic>
        <p:nvPicPr>
          <p:cNvPr id="265" name="Shape 2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hape 270"/>
          <p:cNvSpPr txBox="1"/>
          <p:nvPr>
            <p:ph type="title"/>
          </p:nvPr>
        </p:nvSpPr>
        <p:spPr>
          <a:xfrm>
            <a:off x="685800" y="152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Times New Roman"/>
              <a:buNone/>
            </a:pPr>
            <a:r>
              <a:rPr b="0" i="0" lang="en-US" sz="28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mécanismes réactionnels et les lois de vitesse</a:t>
            </a:r>
            <a:endParaRPr/>
          </a:p>
        </p:txBody>
      </p:sp>
      <p:pic>
        <p:nvPicPr>
          <p:cNvPr id="271" name="Shape 271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133600"/>
            <a:ext cx="3810000" cy="2857500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Shape 272"/>
          <p:cNvSpPr txBox="1"/>
          <p:nvPr>
            <p:ph idx="1" type="body"/>
          </p:nvPr>
        </p:nvSpPr>
        <p:spPr>
          <a:xfrm>
            <a:off x="4267200" y="1219200"/>
            <a:ext cx="4648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déduit un mécanisme à partir des observations expérimentales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mécanisme réactionnel doit obéir deux règles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somme des étapes élémentaires doit correspondre à l’équation équilibrée de la réaction globale</a:t>
            </a:r>
            <a:endParaRPr/>
          </a:p>
          <a:p>
            <a:pPr indent="-228600" lvl="2" marL="1143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l’étape élémentaire la plus lente de la série, l’étape déterminante, doit nous permettre d’obtenir une loi de vitesse identique à celle de la réaction globale</a:t>
            </a:r>
            <a:endParaRPr b="0" i="0" sz="16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l’étape déterminante détermine la vitesse de la réaction globale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Shape 277"/>
          <p:cNvSpPr txBox="1"/>
          <p:nvPr>
            <p:ph type="title"/>
          </p:nvPr>
        </p:nvSpPr>
        <p:spPr>
          <a:xfrm>
            <a:off x="685800" y="1524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Times New Roman"/>
              <a:buNone/>
            </a:pPr>
            <a:r>
              <a:rPr b="0" i="0" lang="en-US" sz="28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mécanismes réactionnels et les lois de vitesse</a:t>
            </a:r>
            <a:endParaRPr/>
          </a:p>
        </p:txBody>
      </p:sp>
      <p:pic>
        <p:nvPicPr>
          <p:cNvPr id="278" name="Shape 278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905000"/>
            <a:ext cx="4191000" cy="3143250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Shape 279"/>
          <p:cNvSpPr txBox="1"/>
          <p:nvPr>
            <p:ph idx="1" type="body"/>
          </p:nvPr>
        </p:nvSpPr>
        <p:spPr>
          <a:xfrm>
            <a:off x="4343400" y="1219200"/>
            <a:ext cx="4648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prenons, comme exemple, la réaction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toute seule, cette réaction est lente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cependant, avec la présence d’ions iodures, la réaction est rapide et on trouve que la loi de vitesse est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mécanisme ne peut pas être tout simplement deux molécules de H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qui se heurtent et qui réagissent par la suite</a:t>
            </a:r>
            <a:endParaRPr/>
          </a:p>
        </p:txBody>
      </p:sp>
      <p:pic>
        <p:nvPicPr>
          <p:cNvPr id="280" name="Shape 28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14850" y="3321050"/>
            <a:ext cx="112712" cy="214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Shape 28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800600" y="1676400"/>
            <a:ext cx="3810000" cy="434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Shape 28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791200" y="4038600"/>
            <a:ext cx="1752600" cy="374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Shape 287"/>
          <p:cNvSpPr txBox="1"/>
          <p:nvPr>
            <p:ph type="title"/>
          </p:nvPr>
        </p:nvSpPr>
        <p:spPr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Times New Roman"/>
              <a:buNone/>
            </a:pPr>
            <a:r>
              <a:rPr b="0" i="0" lang="en-US" sz="28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mécanismes réactionnels et les lois de vitesse</a:t>
            </a:r>
            <a:endParaRPr/>
          </a:p>
        </p:txBody>
      </p:sp>
      <p:pic>
        <p:nvPicPr>
          <p:cNvPr id="288" name="Shape 288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981200"/>
            <a:ext cx="4267200" cy="3200400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Shape 289"/>
          <p:cNvSpPr txBox="1"/>
          <p:nvPr>
            <p:ph idx="1" type="body"/>
          </p:nvPr>
        </p:nvSpPr>
        <p:spPr>
          <a:xfrm>
            <a:off x="4191000" y="1447800"/>
            <a:ext cx="4648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mécanisme possible est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l’étape 1 est l’étape déterminante, la loi de vitesse pour la réaction globale serait</a:t>
            </a:r>
            <a:endParaRPr/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observe une telle loi de vitesse expérimentalement, donc le mécanisme est plausible</a:t>
            </a:r>
            <a:endParaRPr/>
          </a:p>
        </p:txBody>
      </p:sp>
      <p:sp>
        <p:nvSpPr>
          <p:cNvPr id="290" name="Shape 290"/>
          <p:cNvSpPr/>
          <p:nvPr/>
        </p:nvSpPr>
        <p:spPr>
          <a:xfrm>
            <a:off x="1524000" y="1397000"/>
            <a:ext cx="6096000" cy="4064000"/>
          </a:xfrm>
          <a:prstGeom prst="rect">
            <a:avLst/>
          </a:prstGeom>
          <a:noFill/>
          <a:ln>
            <a:noFill/>
          </a:ln>
        </p:spPr>
      </p:sp>
      <p:pic>
        <p:nvPicPr>
          <p:cNvPr id="291" name="Shape 29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91000" y="1981200"/>
            <a:ext cx="4648200" cy="842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Shape 29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91200" y="4267200"/>
            <a:ext cx="1981200" cy="40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Shape 297"/>
          <p:cNvSpPr txBox="1"/>
          <p:nvPr>
            <p:ph type="title"/>
          </p:nvPr>
        </p:nvSpPr>
        <p:spPr>
          <a:xfrm>
            <a:off x="685800" y="228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Times New Roman"/>
              <a:buNone/>
            </a:pPr>
            <a:r>
              <a:rPr b="0" i="0" lang="en-US" sz="28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mécanismes réactionnels et les lois de vitesse</a:t>
            </a:r>
            <a:endParaRPr/>
          </a:p>
        </p:txBody>
      </p:sp>
      <p:pic>
        <p:nvPicPr>
          <p:cNvPr id="298" name="Shape 298"/>
          <p:cNvPicPr preferRelativeResize="0"/>
          <p:nvPr>
            <p:ph idx="2" type="clipArt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057400"/>
            <a:ext cx="4267200" cy="3200400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Shape 299"/>
          <p:cNvSpPr txBox="1"/>
          <p:nvPr>
            <p:ph idx="1" type="body"/>
          </p:nvPr>
        </p:nvSpPr>
        <p:spPr>
          <a:xfrm>
            <a:off x="4267200" y="1295400"/>
            <a:ext cx="4648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le mécanisme proposé, IO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un intermédiaire car il est produit dans la première étape et détruit dans la deuxième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dans le mécanisme proposé, I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n’est pas un intermédiaire car il est présent avant que la réaction se produise ainsi qu’après</a:t>
            </a:r>
            <a:endParaRPr/>
          </a:p>
          <a:p>
            <a:pPr indent="-190500" lvl="0" marL="3429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I</a:t>
            </a:r>
            <a:r>
              <a:rPr b="0" baseline="3000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un catalyseur</a:t>
            </a:r>
            <a:endParaRPr/>
          </a:p>
        </p:txBody>
      </p:sp>
      <p:sp>
        <p:nvSpPr>
          <p:cNvPr id="300" name="Shape 300"/>
          <p:cNvSpPr/>
          <p:nvPr/>
        </p:nvSpPr>
        <p:spPr>
          <a:xfrm>
            <a:off x="1524000" y="1397000"/>
            <a:ext cx="6096000" cy="4064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Shape 305"/>
          <p:cNvSpPr txBox="1"/>
          <p:nvPr>
            <p:ph type="title"/>
          </p:nvPr>
        </p:nvSpPr>
        <p:spPr>
          <a:xfrm>
            <a:off x="685800" y="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Times New Roman"/>
              <a:buNone/>
            </a:pPr>
            <a:r>
              <a:rPr b="0" i="0" lang="en-US" sz="2800" u="sng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Les mécanismes réactionnels et les lois de vitesse</a:t>
            </a:r>
            <a:endParaRPr/>
          </a:p>
        </p:txBody>
      </p:sp>
      <p:sp>
        <p:nvSpPr>
          <p:cNvPr id="306" name="Shape 306"/>
          <p:cNvSpPr txBox="1"/>
          <p:nvPr>
            <p:ph idx="1" type="body"/>
          </p:nvPr>
        </p:nvSpPr>
        <p:spPr>
          <a:xfrm>
            <a:off x="304800" y="1143000"/>
            <a:ext cx="8458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Exemple:  On croit que la formation de NO et de 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à partir de NO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et de CO se produit en deux étapes:																												 					 								            La loi de vitesse déterminée expérimentalement est v=k[NO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]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 (a) Ecrivez l’équation de la réaction globale.  (b) Indiquez l’intermédiaire. (c) Que peut-on dire à propos des vitesses relatives des étapes 1 et 2?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Solution:								(a) la somme des étapes 1 et 2 est:     NO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+ CO → NO + CO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		(b) NO</a:t>
            </a:r>
            <a:r>
              <a:rPr b="0" baseline="-25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est un intermédiaire                                                                            	(c) l’étape 1 est l’étape lente car sa cinétique correspond à celle de la 		      réaction globale (la valeur de [CO] serait dans la loi de vitesse si 		      l’étape 2 était l’étape déterminante)</a:t>
            </a:r>
            <a:endParaRPr/>
          </a:p>
        </p:txBody>
      </p:sp>
      <p:pic>
        <p:nvPicPr>
          <p:cNvPr id="307" name="Shape 30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43187" y="1928812"/>
            <a:ext cx="3876675" cy="852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Shape 312"/>
          <p:cNvSpPr txBox="1"/>
          <p:nvPr>
            <p:ph idx="1" type="body"/>
          </p:nvPr>
        </p:nvSpPr>
        <p:spPr>
          <a:xfrm>
            <a:off x="107950" y="188912"/>
            <a:ext cx="8928100" cy="1368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 réaction A(aq) →B(aq) est une réaction d'ordre un par rapport à A.  La demi-vie à 25.0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est 875.3 s.  Si l’énergie d'activation de cette réaction est 35.1 kJ/mol, quelle serait la concentration de A après 1000.0 s si on avait une concentration initiale de A de 0.500 M et on gardait la température fixe à 50.0</a:t>
            </a:r>
            <a:r>
              <a:rPr b="0" baseline="3000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</a:t>
            </a: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C?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