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8" r:id="rId3"/>
    <p:sldId id="299" r:id="rId4"/>
    <p:sldId id="286" r:id="rId5"/>
    <p:sldId id="287" r:id="rId6"/>
    <p:sldId id="288" r:id="rId7"/>
    <p:sldId id="289" r:id="rId8"/>
    <p:sldId id="294" r:id="rId9"/>
    <p:sldId id="295" r:id="rId10"/>
    <p:sldId id="267" r:id="rId11"/>
    <p:sldId id="296" r:id="rId12"/>
    <p:sldId id="264" r:id="rId13"/>
    <p:sldId id="297" r:id="rId14"/>
  </p:sldIdLst>
  <p:sldSz cx="9144000" cy="6858000" type="screen4x3"/>
  <p:notesSz cx="6858000" cy="9144000"/>
  <p:defaultTextStyle>
    <a:defPPr>
      <a:defRPr lang="en-CA"/>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008080"/>
    <a:srgbClr val="339933"/>
    <a:srgbClr val="FF0000"/>
    <a:srgbClr val="99663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2" d="100"/>
          <a:sy n="62" d="100"/>
        </p:scale>
        <p:origin x="-129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2BF985C6-A9D0-4049-B4CF-2A125CC9D2E3}" type="slidenum">
              <a:rPr lang="en-CA"/>
              <a:pPr>
                <a:defRPr/>
              </a:pPr>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DE4586B0-38CF-4E4B-9ADC-8C40312C3490}" type="slidenum">
              <a:rPr lang="en-CA"/>
              <a:pPr>
                <a:defRPr/>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00803509-8AD3-4B32-A6FF-1EFFF363CD04}" type="slidenum">
              <a:rPr lang="en-CA"/>
              <a:pPr>
                <a:defRPr/>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41438"/>
            <a:ext cx="4038600" cy="4784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41438"/>
            <a:ext cx="4038600" cy="4784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CA"/>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85BD13C1-AE3A-4EF8-88A8-8DDF39CFD594}" type="slidenum">
              <a:rPr lang="en-CA"/>
              <a:pPr>
                <a:defRPr/>
              </a:pPr>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CA"/>
          </a:p>
        </p:txBody>
      </p:sp>
      <p:sp>
        <p:nvSpPr>
          <p:cNvPr id="8" name="Rectangle 5"/>
          <p:cNvSpPr>
            <a:spLocks noGrp="1" noChangeArrowheads="1"/>
          </p:cNvSpPr>
          <p:nvPr>
            <p:ph type="ftr" sz="quarter" idx="11"/>
          </p:nvPr>
        </p:nvSpPr>
        <p:spPr>
          <a:ln/>
        </p:spPr>
        <p:txBody>
          <a:bodyPr/>
          <a:lstStyle>
            <a:lvl1pPr>
              <a:defRPr/>
            </a:lvl1pPr>
          </a:lstStyle>
          <a:p>
            <a:pPr>
              <a:defRPr/>
            </a:pPr>
            <a:endParaRPr lang="en-CA"/>
          </a:p>
        </p:txBody>
      </p:sp>
      <p:sp>
        <p:nvSpPr>
          <p:cNvPr id="9" name="Rectangle 6"/>
          <p:cNvSpPr>
            <a:spLocks noGrp="1" noChangeArrowheads="1"/>
          </p:cNvSpPr>
          <p:nvPr>
            <p:ph type="sldNum" sz="quarter" idx="12"/>
          </p:nvPr>
        </p:nvSpPr>
        <p:spPr>
          <a:ln/>
        </p:spPr>
        <p:txBody>
          <a:bodyPr/>
          <a:lstStyle>
            <a:lvl1pPr>
              <a:defRPr/>
            </a:lvl1pPr>
          </a:lstStyle>
          <a:p>
            <a:pPr>
              <a:defRPr/>
            </a:pPr>
            <a:fld id="{D5BFF288-55B9-4AFC-BFBC-CE51CE76EDD3}" type="slidenum">
              <a:rPr lang="en-CA"/>
              <a:pPr>
                <a:defRPr/>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CA"/>
          </a:p>
        </p:txBody>
      </p:sp>
      <p:sp>
        <p:nvSpPr>
          <p:cNvPr id="4" name="Rectangle 5"/>
          <p:cNvSpPr>
            <a:spLocks noGrp="1" noChangeArrowheads="1"/>
          </p:cNvSpPr>
          <p:nvPr>
            <p:ph type="ftr" sz="quarter" idx="11"/>
          </p:nvPr>
        </p:nvSpPr>
        <p:spPr>
          <a:ln/>
        </p:spPr>
        <p:txBody>
          <a:bodyPr/>
          <a:lstStyle>
            <a:lvl1pPr>
              <a:defRPr/>
            </a:lvl1pPr>
          </a:lstStyle>
          <a:p>
            <a:pPr>
              <a:defRPr/>
            </a:pPr>
            <a:endParaRPr lang="en-CA"/>
          </a:p>
        </p:txBody>
      </p:sp>
      <p:sp>
        <p:nvSpPr>
          <p:cNvPr id="5" name="Rectangle 6"/>
          <p:cNvSpPr>
            <a:spLocks noGrp="1" noChangeArrowheads="1"/>
          </p:cNvSpPr>
          <p:nvPr>
            <p:ph type="sldNum" sz="quarter" idx="12"/>
          </p:nvPr>
        </p:nvSpPr>
        <p:spPr>
          <a:ln/>
        </p:spPr>
        <p:txBody>
          <a:bodyPr/>
          <a:lstStyle>
            <a:lvl1pPr>
              <a:defRPr/>
            </a:lvl1pPr>
          </a:lstStyle>
          <a:p>
            <a:pPr>
              <a:defRPr/>
            </a:pPr>
            <a:fld id="{808CA6CC-F27E-4742-82D9-B8A078A6680D}" type="slidenum">
              <a:rPr lang="en-CA"/>
              <a:pPr>
                <a:defRPr/>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CA"/>
          </a:p>
        </p:txBody>
      </p:sp>
      <p:sp>
        <p:nvSpPr>
          <p:cNvPr id="3" name="Rectangle 5"/>
          <p:cNvSpPr>
            <a:spLocks noGrp="1" noChangeArrowheads="1"/>
          </p:cNvSpPr>
          <p:nvPr>
            <p:ph type="ftr" sz="quarter" idx="11"/>
          </p:nvPr>
        </p:nvSpPr>
        <p:spPr>
          <a:ln/>
        </p:spPr>
        <p:txBody>
          <a:bodyPr/>
          <a:lstStyle>
            <a:lvl1pPr>
              <a:defRPr/>
            </a:lvl1pPr>
          </a:lstStyle>
          <a:p>
            <a:pPr>
              <a:defRPr/>
            </a:pPr>
            <a:endParaRPr lang="en-CA"/>
          </a:p>
        </p:txBody>
      </p:sp>
      <p:sp>
        <p:nvSpPr>
          <p:cNvPr id="4" name="Rectangle 6"/>
          <p:cNvSpPr>
            <a:spLocks noGrp="1" noChangeArrowheads="1"/>
          </p:cNvSpPr>
          <p:nvPr>
            <p:ph type="sldNum" sz="quarter" idx="12"/>
          </p:nvPr>
        </p:nvSpPr>
        <p:spPr>
          <a:ln/>
        </p:spPr>
        <p:txBody>
          <a:bodyPr/>
          <a:lstStyle>
            <a:lvl1pPr>
              <a:defRPr/>
            </a:lvl1pPr>
          </a:lstStyle>
          <a:p>
            <a:pPr>
              <a:defRPr/>
            </a:pPr>
            <a:fld id="{6B1344B2-C88A-4135-96CA-AB7676C4B00F}" type="slidenum">
              <a:rPr lang="en-CA"/>
              <a:pPr>
                <a:defRPr/>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CA"/>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75CAF348-4529-45CB-ACFD-3C9B2525FA9C}" type="slidenum">
              <a:rPr lang="en-CA"/>
              <a:pPr>
                <a:defRPr/>
              </a:pPr>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CA"/>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D62D9BC7-EC4B-4CF5-A5EF-7BE4A4612654}" type="slidenum">
              <a:rPr lang="en-CA"/>
              <a:pPr>
                <a:defRPr/>
              </a:pPr>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6FC13FB9-5354-47F5-890C-AC864899F865}" type="slidenum">
              <a:rPr lang="en-CA"/>
              <a:pPr>
                <a:defRPr/>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1D5A582A-1D79-450E-B2A1-24A082BD655A}" type="slidenum">
              <a:rPr lang="en-CA"/>
              <a:pPr>
                <a:defRPr/>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8509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CA" smtClean="0"/>
              <a:t>Click to edit Master title style</a:t>
            </a:r>
          </a:p>
        </p:txBody>
      </p:sp>
      <p:sp>
        <p:nvSpPr>
          <p:cNvPr id="1027" name="Rectangle 3"/>
          <p:cNvSpPr>
            <a:spLocks noGrp="1" noChangeArrowheads="1"/>
          </p:cNvSpPr>
          <p:nvPr>
            <p:ph type="body" idx="1"/>
          </p:nvPr>
        </p:nvSpPr>
        <p:spPr bwMode="auto">
          <a:xfrm>
            <a:off x="457200" y="1341438"/>
            <a:ext cx="8229600" cy="47847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34" charset="0"/>
              </a:defRPr>
            </a:lvl1pPr>
          </a:lstStyle>
          <a:p>
            <a:pPr>
              <a:defRPr/>
            </a:pPr>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pitchFamily="34" charset="0"/>
              </a:defRPr>
            </a:lvl1pPr>
          </a:lstStyle>
          <a:p>
            <a:pPr>
              <a:defRPr/>
            </a:pPr>
            <a:endParaRPr lang="en-CA"/>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a:defRPr/>
            </a:pPr>
            <a:fld id="{C5DA2545-8F51-4F54-980A-38C4ADEFE17A}" type="slidenum">
              <a:rPr lang="en-CA"/>
              <a:pPr>
                <a:defRPr/>
              </a:pPr>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3200">
          <a:solidFill>
            <a:schemeClr val="tx2"/>
          </a:solidFill>
          <a:latin typeface="+mj-lt"/>
          <a:ea typeface="+mj-ea"/>
          <a:cs typeface="+mj-cs"/>
        </a:defRPr>
      </a:lvl1pPr>
      <a:lvl2pPr algn="ctr" rtl="0" eaLnBrk="0" fontAlgn="base" hangingPunct="0">
        <a:spcBef>
          <a:spcPct val="0"/>
        </a:spcBef>
        <a:spcAft>
          <a:spcPct val="0"/>
        </a:spcAft>
        <a:defRPr sz="3200">
          <a:solidFill>
            <a:schemeClr val="tx2"/>
          </a:solidFill>
          <a:latin typeface="Comic Sans MS" pitchFamily="66" charset="0"/>
        </a:defRPr>
      </a:lvl2pPr>
      <a:lvl3pPr algn="ctr" rtl="0" eaLnBrk="0" fontAlgn="base" hangingPunct="0">
        <a:spcBef>
          <a:spcPct val="0"/>
        </a:spcBef>
        <a:spcAft>
          <a:spcPct val="0"/>
        </a:spcAft>
        <a:defRPr sz="3200">
          <a:solidFill>
            <a:schemeClr val="tx2"/>
          </a:solidFill>
          <a:latin typeface="Comic Sans MS" pitchFamily="66" charset="0"/>
        </a:defRPr>
      </a:lvl3pPr>
      <a:lvl4pPr algn="ctr" rtl="0" eaLnBrk="0" fontAlgn="base" hangingPunct="0">
        <a:spcBef>
          <a:spcPct val="0"/>
        </a:spcBef>
        <a:spcAft>
          <a:spcPct val="0"/>
        </a:spcAft>
        <a:defRPr sz="3200">
          <a:solidFill>
            <a:schemeClr val="tx2"/>
          </a:solidFill>
          <a:latin typeface="Comic Sans MS" pitchFamily="66" charset="0"/>
        </a:defRPr>
      </a:lvl4pPr>
      <a:lvl5pPr algn="ctr" rtl="0" eaLnBrk="0" fontAlgn="base" hangingPunct="0">
        <a:spcBef>
          <a:spcPct val="0"/>
        </a:spcBef>
        <a:spcAft>
          <a:spcPct val="0"/>
        </a:spcAft>
        <a:defRPr sz="3200">
          <a:solidFill>
            <a:schemeClr val="tx2"/>
          </a:solidFill>
          <a:latin typeface="Comic Sans MS" pitchFamily="66" charset="0"/>
        </a:defRPr>
      </a:lvl5pPr>
      <a:lvl6pPr marL="457200" algn="ctr" rtl="0" fontAlgn="base">
        <a:spcBef>
          <a:spcPct val="0"/>
        </a:spcBef>
        <a:spcAft>
          <a:spcPct val="0"/>
        </a:spcAft>
        <a:defRPr sz="3200">
          <a:solidFill>
            <a:schemeClr val="tx2"/>
          </a:solidFill>
          <a:latin typeface="Comic Sans MS" pitchFamily="66" charset="0"/>
        </a:defRPr>
      </a:lvl6pPr>
      <a:lvl7pPr marL="914400" algn="ctr" rtl="0" fontAlgn="base">
        <a:spcBef>
          <a:spcPct val="0"/>
        </a:spcBef>
        <a:spcAft>
          <a:spcPct val="0"/>
        </a:spcAft>
        <a:defRPr sz="3200">
          <a:solidFill>
            <a:schemeClr val="tx2"/>
          </a:solidFill>
          <a:latin typeface="Comic Sans MS" pitchFamily="66" charset="0"/>
        </a:defRPr>
      </a:lvl7pPr>
      <a:lvl8pPr marL="1371600" algn="ctr" rtl="0" fontAlgn="base">
        <a:spcBef>
          <a:spcPct val="0"/>
        </a:spcBef>
        <a:spcAft>
          <a:spcPct val="0"/>
        </a:spcAft>
        <a:defRPr sz="3200">
          <a:solidFill>
            <a:schemeClr val="tx2"/>
          </a:solidFill>
          <a:latin typeface="Comic Sans MS" pitchFamily="66" charset="0"/>
        </a:defRPr>
      </a:lvl8pPr>
      <a:lvl9pPr marL="1828800" algn="ctr" rtl="0" fontAlgn="base">
        <a:spcBef>
          <a:spcPct val="0"/>
        </a:spcBef>
        <a:spcAft>
          <a:spcPct val="0"/>
        </a:spcAft>
        <a:defRPr sz="3200">
          <a:solidFill>
            <a:schemeClr val="tx2"/>
          </a:solidFill>
          <a:latin typeface="Comic Sans MS" pitchFamily="66" charset="0"/>
        </a:defRPr>
      </a:lvl9pPr>
    </p:titleStyle>
    <p:body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400">
          <a:solidFill>
            <a:schemeClr val="tx1"/>
          </a:solidFill>
          <a:latin typeface="+mn-lt"/>
        </a:defRPr>
      </a:lvl4pPr>
      <a:lvl5pPr marL="2057400" indent="-228600" algn="l" rtl="0" eaLnBrk="0" fontAlgn="base" hangingPunct="0">
        <a:spcBef>
          <a:spcPct val="20000"/>
        </a:spcBef>
        <a:spcAft>
          <a:spcPct val="0"/>
        </a:spcAft>
        <a:buChar char="»"/>
        <a:defRPr sz="2400">
          <a:solidFill>
            <a:schemeClr val="tx1"/>
          </a:solidFill>
          <a:latin typeface="+mn-lt"/>
        </a:defRPr>
      </a:lvl5pPr>
      <a:lvl6pPr marL="2514600" indent="-228600" algn="l" rtl="0" fontAlgn="base">
        <a:spcBef>
          <a:spcPct val="20000"/>
        </a:spcBef>
        <a:spcAft>
          <a:spcPct val="0"/>
        </a:spcAft>
        <a:buChar char="»"/>
        <a:defRPr sz="2400">
          <a:solidFill>
            <a:schemeClr val="tx1"/>
          </a:solidFill>
          <a:latin typeface="+mn-lt"/>
        </a:defRPr>
      </a:lvl6pPr>
      <a:lvl7pPr marL="2971800" indent="-228600" algn="l" rtl="0" fontAlgn="base">
        <a:spcBef>
          <a:spcPct val="20000"/>
        </a:spcBef>
        <a:spcAft>
          <a:spcPct val="0"/>
        </a:spcAft>
        <a:buChar char="»"/>
        <a:defRPr sz="2400">
          <a:solidFill>
            <a:schemeClr val="tx1"/>
          </a:solidFill>
          <a:latin typeface="+mn-lt"/>
        </a:defRPr>
      </a:lvl7pPr>
      <a:lvl8pPr marL="3429000" indent="-228600" algn="l" rtl="0" fontAlgn="base">
        <a:spcBef>
          <a:spcPct val="20000"/>
        </a:spcBef>
        <a:spcAft>
          <a:spcPct val="0"/>
        </a:spcAft>
        <a:buChar char="»"/>
        <a:defRPr sz="2400">
          <a:solidFill>
            <a:schemeClr val="tx1"/>
          </a:solidFill>
          <a:latin typeface="+mn-lt"/>
        </a:defRPr>
      </a:lvl8pPr>
      <a:lvl9pPr marL="3886200" indent="-228600" algn="l" rtl="0" fontAlgn="base">
        <a:spcBef>
          <a:spcPct val="20000"/>
        </a:spcBef>
        <a:spcAft>
          <a:spcPct val="0"/>
        </a:spcAft>
        <a:buChar char="»"/>
        <a:defRPr sz="2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42938" y="1214438"/>
            <a:ext cx="7772400" cy="2714625"/>
          </a:xfrm>
        </p:spPr>
        <p:txBody>
          <a:bodyPr/>
          <a:lstStyle/>
          <a:p>
            <a:pPr eaLnBrk="1" hangingPunct="1"/>
            <a:r>
              <a:rPr lang="en-CA" dirty="0" smtClean="0"/>
              <a:t>GNG1106</a:t>
            </a:r>
            <a:br>
              <a:rPr lang="en-CA" dirty="0" smtClean="0"/>
            </a:br>
            <a:r>
              <a:rPr lang="en-CA" dirty="0" smtClean="0"/>
              <a:t>Lab </a:t>
            </a:r>
            <a:r>
              <a:rPr lang="en-CA" smtClean="0"/>
              <a:t># 8</a:t>
            </a:r>
            <a:r>
              <a:rPr lang="en-CA" dirty="0" smtClean="0"/>
              <a:t/>
            </a:r>
            <a:br>
              <a:rPr lang="en-CA" dirty="0" smtClean="0"/>
            </a:br>
            <a:r>
              <a:rPr lang="en-CA" sz="4000" b="1" dirty="0" smtClean="0"/>
              <a:t>C Structures and Files</a:t>
            </a:r>
            <a:endParaRPr lang="en-CA" sz="4000" dirty="0" smtClean="0"/>
          </a:p>
        </p:txBody>
      </p:sp>
      <p:sp>
        <p:nvSpPr>
          <p:cNvPr id="2051" name="Rectangle 3"/>
          <p:cNvSpPr>
            <a:spLocks noGrp="1" noChangeArrowheads="1"/>
          </p:cNvSpPr>
          <p:nvPr>
            <p:ph type="subTitle" idx="1"/>
          </p:nvPr>
        </p:nvSpPr>
        <p:spPr>
          <a:xfrm>
            <a:off x="1357313" y="4214813"/>
            <a:ext cx="6400800" cy="1752600"/>
          </a:xfrm>
        </p:spPr>
        <p:txBody>
          <a:bodyPr/>
          <a:lstStyle/>
          <a:p>
            <a:pPr eaLnBrk="1" hangingPunct="1"/>
            <a:r>
              <a:rPr lang="en-CA" smtClean="0"/>
              <a:t>Slides by:  Mohamad Eid</a:t>
            </a:r>
          </a:p>
          <a:p>
            <a:pPr eaLnBrk="1" hangingPunct="1"/>
            <a:endParaRPr lang="en-CA" smtClean="0"/>
          </a:p>
          <a:p>
            <a:pPr eaLnBrk="1" hangingPunct="1"/>
            <a:r>
              <a:rPr lang="en-CA" smtClean="0"/>
              <a:t>Contributors: Diana Inkpen, Alan Williams, Daniel Amyot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467544" y="116632"/>
            <a:ext cx="8229600" cy="648072"/>
          </a:xfrm>
        </p:spPr>
        <p:txBody>
          <a:bodyPr/>
          <a:lstStyle/>
          <a:p>
            <a:r>
              <a:rPr lang="en-US" dirty="0" smtClean="0"/>
              <a:t>Grading Case Study</a:t>
            </a:r>
          </a:p>
        </p:txBody>
      </p:sp>
      <p:sp>
        <p:nvSpPr>
          <p:cNvPr id="3075" name="Slide Number Placeholder 3"/>
          <p:cNvSpPr>
            <a:spLocks noGrp="1"/>
          </p:cNvSpPr>
          <p:nvPr>
            <p:ph type="sldNum" sz="quarter" idx="12"/>
          </p:nvPr>
        </p:nvSpPr>
        <p:spPr>
          <a:noFill/>
        </p:spPr>
        <p:txBody>
          <a:bodyPr/>
          <a:lstStyle/>
          <a:p>
            <a:fld id="{D08BF9E1-1BC2-4519-ACE4-E54DDF4B4D84}" type="slidenum">
              <a:rPr lang="en-US" smtClean="0">
                <a:latin typeface="Arial" charset="0"/>
              </a:rPr>
              <a:pPr/>
              <a:t>2</a:t>
            </a:fld>
            <a:endParaRPr lang="en-US" smtClean="0">
              <a:latin typeface="Arial" charset="0"/>
            </a:endParaRPr>
          </a:p>
        </p:txBody>
      </p:sp>
      <p:sp>
        <p:nvSpPr>
          <p:cNvPr id="3076" name="Content Placeholder 4"/>
          <p:cNvSpPr>
            <a:spLocks noGrp="1"/>
          </p:cNvSpPr>
          <p:nvPr>
            <p:ph sz="quarter" idx="1"/>
          </p:nvPr>
        </p:nvSpPr>
        <p:spPr>
          <a:xfrm>
            <a:off x="251520" y="908720"/>
            <a:ext cx="8607872" cy="5688632"/>
          </a:xfrm>
        </p:spPr>
        <p:txBody>
          <a:bodyPr/>
          <a:lstStyle/>
          <a:p>
            <a:pPr>
              <a:buNone/>
            </a:pPr>
            <a:r>
              <a:rPr lang="en-CA" sz="1800" dirty="0" smtClean="0"/>
              <a:t>Write a grading program for a class with the following grading policies. </a:t>
            </a:r>
          </a:p>
          <a:p>
            <a:pPr>
              <a:buNone/>
            </a:pPr>
            <a:r>
              <a:rPr lang="en-CA" sz="2000" dirty="0" smtClean="0"/>
              <a:t>	a. </a:t>
            </a:r>
            <a:r>
              <a:rPr lang="en-CA" sz="1800" dirty="0" smtClean="0"/>
              <a:t>There are five quizzes, each graded on the basis of 10 points. </a:t>
            </a:r>
          </a:p>
          <a:p>
            <a:pPr>
              <a:buNone/>
            </a:pPr>
            <a:r>
              <a:rPr lang="en-CA" sz="1800" dirty="0" smtClean="0"/>
              <a:t>	b. There are four assignments, each graded on the basis of 100 points.</a:t>
            </a:r>
          </a:p>
          <a:p>
            <a:pPr>
              <a:buNone/>
            </a:pPr>
            <a:r>
              <a:rPr lang="en-CA" sz="1800" dirty="0" smtClean="0"/>
              <a:t>	c. There is one midterm exam and one final exam, each graded on the basis of 100 points. </a:t>
            </a:r>
          </a:p>
          <a:p>
            <a:pPr>
              <a:buNone/>
            </a:pPr>
            <a:r>
              <a:rPr lang="en-CA" sz="1800" dirty="0" smtClean="0"/>
              <a:t>	d. The final exam counts for 45% of the grade, the midterm counts for 25%, and the five quizzes together count for a total of 10%, and the assignments count for 20%.</a:t>
            </a:r>
          </a:p>
          <a:p>
            <a:pPr>
              <a:buNone/>
            </a:pPr>
            <a:endParaRPr lang="en-CA" sz="1000" dirty="0" smtClean="0"/>
          </a:p>
          <a:p>
            <a:pPr>
              <a:buNone/>
            </a:pPr>
            <a:r>
              <a:rPr lang="en-CA" sz="1800" dirty="0" smtClean="0"/>
              <a:t>The program will read in the students’ scores and output the student’s numeric and alphabetic scores for the entire course. The program will display the average of the quizzes, assignments, and the total score before it terminates.</a:t>
            </a:r>
          </a:p>
          <a:p>
            <a:pPr>
              <a:buNone/>
            </a:pPr>
            <a:endParaRPr lang="en-CA" sz="800" dirty="0" smtClean="0"/>
          </a:p>
          <a:p>
            <a:pPr>
              <a:buNone/>
            </a:pPr>
            <a:r>
              <a:rPr lang="en-CA" sz="1600" dirty="0" smtClean="0"/>
              <a:t>For </a:t>
            </a:r>
            <a:r>
              <a:rPr lang="en-CA" sz="1600" dirty="0" err="1" smtClean="0"/>
              <a:t>alphebetical</a:t>
            </a:r>
            <a:r>
              <a:rPr lang="en-CA" sz="1600" dirty="0" smtClean="0"/>
              <a:t> grading, use the following system:</a:t>
            </a:r>
          </a:p>
          <a:p>
            <a:pPr>
              <a:buNone/>
            </a:pPr>
            <a:r>
              <a:rPr lang="en-CA" sz="1600" dirty="0" smtClean="0"/>
              <a:t>	A -&gt; 90-100</a:t>
            </a:r>
          </a:p>
          <a:p>
            <a:pPr>
              <a:buNone/>
            </a:pPr>
            <a:r>
              <a:rPr lang="en-CA" sz="1600" dirty="0" smtClean="0"/>
              <a:t>	B -&gt; 80-89</a:t>
            </a:r>
          </a:p>
          <a:p>
            <a:pPr>
              <a:buNone/>
            </a:pPr>
            <a:r>
              <a:rPr lang="en-CA" sz="1600" dirty="0" smtClean="0"/>
              <a:t>	C -&gt; 70-79</a:t>
            </a:r>
          </a:p>
          <a:p>
            <a:pPr>
              <a:buNone/>
            </a:pPr>
            <a:r>
              <a:rPr lang="en-CA" sz="1600" dirty="0" smtClean="0"/>
              <a:t>	D -&gt; 60-69		</a:t>
            </a:r>
          </a:p>
          <a:p>
            <a:pPr>
              <a:buNone/>
            </a:pPr>
            <a:r>
              <a:rPr lang="en-CA" sz="1600" dirty="0" smtClean="0"/>
              <a:t>      F-&gt; less than 60</a:t>
            </a:r>
            <a:endParaRPr lang="en-US" sz="16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467544" y="116632"/>
            <a:ext cx="8229600" cy="648072"/>
          </a:xfrm>
        </p:spPr>
        <p:txBody>
          <a:bodyPr/>
          <a:lstStyle/>
          <a:p>
            <a:r>
              <a:rPr lang="en-US" dirty="0" smtClean="0"/>
              <a:t>Grading Case Study – Cont’d</a:t>
            </a:r>
          </a:p>
        </p:txBody>
      </p:sp>
      <p:sp>
        <p:nvSpPr>
          <p:cNvPr id="3075" name="Slide Number Placeholder 3"/>
          <p:cNvSpPr>
            <a:spLocks noGrp="1"/>
          </p:cNvSpPr>
          <p:nvPr>
            <p:ph type="sldNum" sz="quarter" idx="12"/>
          </p:nvPr>
        </p:nvSpPr>
        <p:spPr>
          <a:noFill/>
        </p:spPr>
        <p:txBody>
          <a:bodyPr/>
          <a:lstStyle/>
          <a:p>
            <a:fld id="{D08BF9E1-1BC2-4519-ACE4-E54DDF4B4D84}" type="slidenum">
              <a:rPr lang="en-US" smtClean="0">
                <a:latin typeface="Arial" charset="0"/>
              </a:rPr>
              <a:pPr/>
              <a:t>3</a:t>
            </a:fld>
            <a:endParaRPr lang="en-US" smtClean="0">
              <a:latin typeface="Arial" charset="0"/>
            </a:endParaRPr>
          </a:p>
        </p:txBody>
      </p:sp>
      <p:sp>
        <p:nvSpPr>
          <p:cNvPr id="3076" name="Content Placeholder 4"/>
          <p:cNvSpPr>
            <a:spLocks noGrp="1"/>
          </p:cNvSpPr>
          <p:nvPr>
            <p:ph sz="quarter" idx="1"/>
          </p:nvPr>
        </p:nvSpPr>
        <p:spPr>
          <a:xfrm>
            <a:off x="251520" y="1052736"/>
            <a:ext cx="8607872" cy="5544616"/>
          </a:xfrm>
        </p:spPr>
        <p:txBody>
          <a:bodyPr/>
          <a:lstStyle/>
          <a:p>
            <a:pPr>
              <a:buNone/>
            </a:pPr>
            <a:r>
              <a:rPr lang="en-CA" sz="2000" dirty="0" smtClean="0"/>
              <a:t>Define a structure to define the following information:</a:t>
            </a:r>
          </a:p>
          <a:p>
            <a:pPr>
              <a:buNone/>
            </a:pPr>
            <a:r>
              <a:rPr lang="en-CA" sz="2000" dirty="0" smtClean="0"/>
              <a:t>	</a:t>
            </a:r>
            <a:r>
              <a:rPr lang="en-CA" sz="1800" dirty="0" smtClean="0"/>
              <a:t>- Student Name</a:t>
            </a:r>
          </a:p>
          <a:p>
            <a:pPr>
              <a:buNone/>
            </a:pPr>
            <a:r>
              <a:rPr lang="en-CA" sz="1800" dirty="0" smtClean="0"/>
              <a:t>	- Assignments (array of 4 real numbers)</a:t>
            </a:r>
          </a:p>
          <a:p>
            <a:pPr>
              <a:buNone/>
            </a:pPr>
            <a:r>
              <a:rPr lang="en-CA" sz="1800" dirty="0" smtClean="0"/>
              <a:t>	- Quizzes (array of 5 real numbers)</a:t>
            </a:r>
          </a:p>
          <a:p>
            <a:pPr>
              <a:buNone/>
            </a:pPr>
            <a:r>
              <a:rPr lang="en-CA" sz="1800" dirty="0" smtClean="0"/>
              <a:t>	- Midterm</a:t>
            </a:r>
          </a:p>
          <a:p>
            <a:pPr>
              <a:buNone/>
            </a:pPr>
            <a:r>
              <a:rPr lang="en-CA" sz="1800" dirty="0" smtClean="0"/>
              <a:t>	- Final</a:t>
            </a:r>
          </a:p>
          <a:p>
            <a:pPr>
              <a:buNone/>
            </a:pPr>
            <a:r>
              <a:rPr lang="en-CA" sz="1800" dirty="0" smtClean="0"/>
              <a:t>	- Score (final grade of the student)</a:t>
            </a:r>
          </a:p>
          <a:p>
            <a:pPr>
              <a:buNone/>
            </a:pPr>
            <a:r>
              <a:rPr lang="en-CA" sz="1800" dirty="0" smtClean="0"/>
              <a:t>	- GRADE (letter grade for the student)</a:t>
            </a:r>
          </a:p>
          <a:p>
            <a:pPr>
              <a:buNone/>
            </a:pPr>
            <a:endParaRPr lang="en-CA" sz="700" dirty="0" smtClean="0"/>
          </a:p>
          <a:p>
            <a:pPr>
              <a:buNone/>
            </a:pPr>
            <a:r>
              <a:rPr lang="en-CA" sz="2000" dirty="0" smtClean="0"/>
              <a:t>Define an array of structures for a class of 200 students. You might test your code with 2-5 students class.</a:t>
            </a:r>
          </a:p>
          <a:p>
            <a:pPr>
              <a:buNone/>
            </a:pPr>
            <a:endParaRPr lang="en-CA" sz="700" dirty="0" smtClean="0"/>
          </a:p>
          <a:p>
            <a:pPr>
              <a:buNone/>
            </a:pPr>
            <a:r>
              <a:rPr lang="en-CA" sz="2000" dirty="0" smtClean="0"/>
              <a:t>Some functions you might use:	</a:t>
            </a:r>
          </a:p>
          <a:p>
            <a:pPr>
              <a:buNone/>
            </a:pPr>
            <a:r>
              <a:rPr lang="en-CA" sz="2000" dirty="0" smtClean="0"/>
              <a:t>	- </a:t>
            </a:r>
            <a:r>
              <a:rPr lang="en-CA" sz="1800" dirty="0" err="1" smtClean="0"/>
              <a:t>InputGrades</a:t>
            </a:r>
            <a:r>
              <a:rPr lang="en-CA" sz="1800" dirty="0" smtClean="0"/>
              <a:t> (prompt the user for all students grades)</a:t>
            </a:r>
          </a:p>
          <a:p>
            <a:pPr>
              <a:buNone/>
            </a:pPr>
            <a:r>
              <a:rPr lang="en-CA" sz="1800" dirty="0" smtClean="0"/>
              <a:t>	- </a:t>
            </a:r>
            <a:r>
              <a:rPr lang="en-CA" sz="1800" dirty="0" err="1" smtClean="0"/>
              <a:t>ComputeScores</a:t>
            </a:r>
            <a:r>
              <a:rPr lang="en-CA" sz="1800" dirty="0" smtClean="0"/>
              <a:t> (compute the final grade for all the students)</a:t>
            </a:r>
          </a:p>
          <a:p>
            <a:pPr>
              <a:buNone/>
            </a:pPr>
            <a:r>
              <a:rPr lang="en-CA" sz="1800" dirty="0" smtClean="0"/>
              <a:t>	- </a:t>
            </a:r>
            <a:r>
              <a:rPr lang="en-CA" sz="1800" dirty="0" err="1" smtClean="0"/>
              <a:t>ComputeLetterGrades</a:t>
            </a:r>
            <a:r>
              <a:rPr lang="en-CA" sz="1800" dirty="0" smtClean="0"/>
              <a:t> (determine the letter grade of the students)</a:t>
            </a:r>
          </a:p>
          <a:p>
            <a:pPr>
              <a:buNone/>
            </a:pPr>
            <a:r>
              <a:rPr lang="en-CA" sz="1800" dirty="0" smtClean="0"/>
              <a:t>	- </a:t>
            </a:r>
            <a:r>
              <a:rPr lang="en-CA" sz="1800" dirty="0" err="1" smtClean="0"/>
              <a:t>printGradesReport</a:t>
            </a:r>
            <a:r>
              <a:rPr lang="en-CA" sz="1800" dirty="0" smtClean="0"/>
              <a:t> (print table of student name, score, and letter grade)</a:t>
            </a:r>
          </a:p>
          <a:p>
            <a:pPr>
              <a:buNone/>
            </a:pPr>
            <a:r>
              <a:rPr lang="en-CA" sz="1800" dirty="0" smtClean="0"/>
              <a:t>	- Use other functions as needed!</a:t>
            </a:r>
          </a:p>
          <a:p>
            <a:pPr>
              <a:buNone/>
            </a:pPr>
            <a:endParaRPr lang="en-CA" sz="2000" dirty="0" smtClean="0"/>
          </a:p>
          <a:p>
            <a:pPr>
              <a:buNone/>
            </a:pPr>
            <a:endParaRPr lang="en-US" sz="16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r>
              <a:rPr lang="en-US" smtClean="0"/>
              <a:t>File Pointer</a:t>
            </a:r>
          </a:p>
        </p:txBody>
      </p:sp>
      <p:sp>
        <p:nvSpPr>
          <p:cNvPr id="3075" name="Slide Number Placeholder 3"/>
          <p:cNvSpPr>
            <a:spLocks noGrp="1"/>
          </p:cNvSpPr>
          <p:nvPr>
            <p:ph type="sldNum" sz="quarter" idx="12"/>
          </p:nvPr>
        </p:nvSpPr>
        <p:spPr>
          <a:noFill/>
        </p:spPr>
        <p:txBody>
          <a:bodyPr/>
          <a:lstStyle/>
          <a:p>
            <a:fld id="{D08BF9E1-1BC2-4519-ACE4-E54DDF4B4D84}" type="slidenum">
              <a:rPr lang="en-US" smtClean="0">
                <a:latin typeface="Arial" charset="0"/>
              </a:rPr>
              <a:pPr/>
              <a:t>4</a:t>
            </a:fld>
            <a:endParaRPr lang="en-US" smtClean="0">
              <a:latin typeface="Arial" charset="0"/>
            </a:endParaRPr>
          </a:p>
        </p:txBody>
      </p:sp>
      <p:sp>
        <p:nvSpPr>
          <p:cNvPr id="3076" name="Content Placeholder 4"/>
          <p:cNvSpPr>
            <a:spLocks noGrp="1"/>
          </p:cNvSpPr>
          <p:nvPr>
            <p:ph sz="quarter" idx="1"/>
          </p:nvPr>
        </p:nvSpPr>
        <p:spPr>
          <a:xfrm>
            <a:off x="428625" y="1357313"/>
            <a:ext cx="8229600" cy="3929062"/>
          </a:xfrm>
        </p:spPr>
        <p:txBody>
          <a:bodyPr/>
          <a:lstStyle/>
          <a:p>
            <a:r>
              <a:rPr lang="en-CA" smtClean="0"/>
              <a:t>In C, you access files through a variable called a "file pointer". A file pointer is a variable of type FILE. Here's how you declare a file pointer:</a:t>
            </a:r>
            <a:endParaRPr lang="en-US" smtClean="0"/>
          </a:p>
          <a:p>
            <a:pPr>
              <a:buFontTx/>
              <a:buNone/>
            </a:pPr>
            <a:r>
              <a:rPr lang="en-US" sz="2000" smtClean="0"/>
              <a:t>			</a:t>
            </a:r>
            <a:r>
              <a:rPr lang="en-US" smtClean="0">
                <a:latin typeface="Courier New" pitchFamily="49" charset="0"/>
                <a:cs typeface="Courier New" pitchFamily="49" charset="0"/>
              </a:rPr>
              <a:t>FILE *fp;</a:t>
            </a:r>
            <a:endParaRPr lang="en-US" sz="2000" smtClean="0">
              <a:latin typeface="Courier New" pitchFamily="49" charset="0"/>
              <a:cs typeface="Courier New" pitchFamily="49" charset="0"/>
            </a:endParaRPr>
          </a:p>
          <a:p>
            <a:endParaRPr lang="en-CA" sz="2000" smtClean="0"/>
          </a:p>
          <a:p>
            <a:r>
              <a:rPr lang="en-CA" smtClean="0"/>
              <a:t>Here's how you make it point to a file called "results.dat" that you intend to write to:</a:t>
            </a:r>
            <a:endParaRPr lang="en-US" smtClean="0"/>
          </a:p>
          <a:p>
            <a:pPr>
              <a:buFontTx/>
              <a:buNone/>
            </a:pPr>
            <a:r>
              <a:rPr lang="en-US" smtClean="0">
                <a:latin typeface="Courier New" pitchFamily="49" charset="0"/>
                <a:cs typeface="Courier New" pitchFamily="49" charset="0"/>
              </a:rPr>
              <a:t>			fp = fopen("results.dat", "w");</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en-US" smtClean="0"/>
              <a:t>Opening  a file</a:t>
            </a:r>
          </a:p>
        </p:txBody>
      </p:sp>
      <p:sp>
        <p:nvSpPr>
          <p:cNvPr id="4099" name="Slide Number Placeholder 3"/>
          <p:cNvSpPr>
            <a:spLocks noGrp="1"/>
          </p:cNvSpPr>
          <p:nvPr>
            <p:ph type="sldNum" sz="quarter" idx="12"/>
          </p:nvPr>
        </p:nvSpPr>
        <p:spPr>
          <a:noFill/>
        </p:spPr>
        <p:txBody>
          <a:bodyPr/>
          <a:lstStyle/>
          <a:p>
            <a:fld id="{0E121433-45A5-487F-95ED-D4CB99C716DA}" type="slidenum">
              <a:rPr lang="en-US" smtClean="0">
                <a:latin typeface="Arial" charset="0"/>
              </a:rPr>
              <a:pPr/>
              <a:t>5</a:t>
            </a:fld>
            <a:endParaRPr lang="en-US" smtClean="0">
              <a:latin typeface="Arial" charset="0"/>
            </a:endParaRPr>
          </a:p>
        </p:txBody>
      </p:sp>
      <p:sp>
        <p:nvSpPr>
          <p:cNvPr id="4100" name="Content Placeholder 4"/>
          <p:cNvSpPr>
            <a:spLocks noGrp="1"/>
          </p:cNvSpPr>
          <p:nvPr>
            <p:ph sz="quarter" idx="1"/>
          </p:nvPr>
        </p:nvSpPr>
        <p:spPr>
          <a:xfrm>
            <a:off x="457200" y="1219200"/>
            <a:ext cx="8229600" cy="4937125"/>
          </a:xfrm>
        </p:spPr>
        <p:txBody>
          <a:bodyPr/>
          <a:lstStyle/>
          <a:p>
            <a:pPr>
              <a:buFontTx/>
              <a:buNone/>
            </a:pPr>
            <a:r>
              <a:rPr lang="en-US" smtClean="0">
                <a:latin typeface="Courier New" pitchFamily="49" charset="0"/>
                <a:cs typeface="Courier New" pitchFamily="49" charset="0"/>
              </a:rPr>
              <a:t>	fp = fopen("results.dat", "w");</a:t>
            </a:r>
          </a:p>
          <a:p>
            <a:pPr>
              <a:buFontTx/>
              <a:buNone/>
            </a:pPr>
            <a:endParaRPr lang="en-US" smtClean="0">
              <a:latin typeface="Courier New" pitchFamily="49" charset="0"/>
              <a:cs typeface="Courier New" pitchFamily="49" charset="0"/>
            </a:endParaRPr>
          </a:p>
          <a:p>
            <a:pPr marL="914400" lvl="2" indent="-633413">
              <a:buFontTx/>
              <a:buNone/>
            </a:pPr>
            <a:r>
              <a:rPr lang="en-US" sz="2000" smtClean="0"/>
              <a:t>w	</a:t>
            </a:r>
            <a:r>
              <a:rPr lang="en-US" sz="2000" u="sng" smtClean="0"/>
              <a:t>write</a:t>
            </a:r>
            <a:r>
              <a:rPr lang="en-US" sz="2000" smtClean="0"/>
              <a:t>: used to create a new file or to erase an existing file and to write in it.</a:t>
            </a:r>
          </a:p>
          <a:p>
            <a:pPr marL="914400" lvl="2" indent="-633413">
              <a:buFontTx/>
              <a:buNone/>
            </a:pPr>
            <a:r>
              <a:rPr lang="en-US" sz="2000" smtClean="0"/>
              <a:t>r	</a:t>
            </a:r>
            <a:r>
              <a:rPr lang="en-US" sz="2000" u="sng" smtClean="0"/>
              <a:t>read</a:t>
            </a:r>
            <a:r>
              <a:rPr lang="en-US" sz="2000" smtClean="0"/>
              <a:t>: used to read an existing file.</a:t>
            </a:r>
          </a:p>
          <a:p>
            <a:pPr marL="914400" lvl="2" indent="-633413">
              <a:buFontTx/>
              <a:buNone/>
            </a:pPr>
            <a:r>
              <a:rPr lang="en-US" sz="2000" smtClean="0"/>
              <a:t>a	</a:t>
            </a:r>
            <a:r>
              <a:rPr lang="en-US" sz="2000" u="sng" smtClean="0"/>
              <a:t>append</a:t>
            </a:r>
            <a:r>
              <a:rPr lang="en-US" sz="2000" smtClean="0"/>
              <a:t>: used to write data at the end of a file.</a:t>
            </a:r>
          </a:p>
          <a:p>
            <a:pPr marL="914400" lvl="2" indent="-633413">
              <a:buFontTx/>
              <a:buNone/>
            </a:pPr>
            <a:r>
              <a:rPr lang="en-US" sz="2000" smtClean="0"/>
              <a:t>w+ 	</a:t>
            </a:r>
            <a:r>
              <a:rPr lang="en-US" sz="2000" u="sng" smtClean="0"/>
              <a:t>write+</a:t>
            </a:r>
            <a:r>
              <a:rPr lang="en-US" sz="2000" smtClean="0"/>
              <a:t>: used to create a new file or to erase the content of an existing file, </a:t>
            </a:r>
          </a:p>
          <a:p>
            <a:pPr marL="914400" lvl="2" indent="-633413">
              <a:buFontTx/>
              <a:buNone/>
            </a:pPr>
            <a:r>
              <a:rPr lang="en-US" sz="2000" smtClean="0"/>
              <a:t> 	and then to write to and to read from the file.</a:t>
            </a:r>
          </a:p>
          <a:p>
            <a:pPr marL="914400" lvl="2" indent="-633413">
              <a:buFontTx/>
              <a:buNone/>
            </a:pPr>
            <a:r>
              <a:rPr lang="en-US" sz="2000" smtClean="0"/>
              <a:t>r+	</a:t>
            </a:r>
            <a:r>
              <a:rPr lang="en-US" sz="2000" u="sng" smtClean="0"/>
              <a:t>read+</a:t>
            </a:r>
            <a:r>
              <a:rPr lang="en-US" sz="2000" smtClean="0"/>
              <a:t>: used to read from and to write to the file.</a:t>
            </a:r>
          </a:p>
          <a:p>
            <a:pPr marL="914400" lvl="2" indent="-633413">
              <a:buFontTx/>
              <a:buNone/>
            </a:pPr>
            <a:r>
              <a:rPr lang="en-US" sz="2000" smtClean="0"/>
              <a:t>a+	</a:t>
            </a:r>
            <a:r>
              <a:rPr lang="en-US" sz="2000" u="sng" smtClean="0"/>
              <a:t>append+</a:t>
            </a:r>
            <a:r>
              <a:rPr lang="en-US" sz="2000" smtClean="0"/>
              <a:t>: used to read from a file and to write at the end of the file.</a:t>
            </a:r>
          </a:p>
          <a:p>
            <a:pPr>
              <a:buFontTx/>
              <a:buNone/>
            </a:pPr>
            <a:endParaRPr lang="en-US" smtClean="0">
              <a:latin typeface="Courier New" pitchFamily="49" charset="0"/>
              <a:cs typeface="Courier New" pitchFamily="49"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500063" y="285750"/>
            <a:ext cx="8229600" cy="850900"/>
          </a:xfrm>
        </p:spPr>
        <p:txBody>
          <a:bodyPr/>
          <a:lstStyle/>
          <a:p>
            <a:r>
              <a:rPr lang="en-US" smtClean="0"/>
              <a:t>Remark</a:t>
            </a:r>
          </a:p>
        </p:txBody>
      </p:sp>
      <p:sp>
        <p:nvSpPr>
          <p:cNvPr id="5123" name="Slide Number Placeholder 3"/>
          <p:cNvSpPr>
            <a:spLocks noGrp="1"/>
          </p:cNvSpPr>
          <p:nvPr>
            <p:ph type="sldNum" sz="quarter" idx="12"/>
          </p:nvPr>
        </p:nvSpPr>
        <p:spPr>
          <a:noFill/>
        </p:spPr>
        <p:txBody>
          <a:bodyPr/>
          <a:lstStyle/>
          <a:p>
            <a:fld id="{6E0D06F2-023B-4996-9B77-991D6ADC7FAA}" type="slidenum">
              <a:rPr lang="en-US" smtClean="0">
                <a:latin typeface="Arial" charset="0"/>
              </a:rPr>
              <a:pPr/>
              <a:t>6</a:t>
            </a:fld>
            <a:endParaRPr lang="en-US" smtClean="0">
              <a:latin typeface="Arial" charset="0"/>
            </a:endParaRPr>
          </a:p>
        </p:txBody>
      </p:sp>
      <p:sp>
        <p:nvSpPr>
          <p:cNvPr id="5124" name="Content Placeholder 4"/>
          <p:cNvSpPr>
            <a:spLocks noGrp="1"/>
          </p:cNvSpPr>
          <p:nvPr>
            <p:ph sz="quarter" idx="1"/>
          </p:nvPr>
        </p:nvSpPr>
        <p:spPr>
          <a:xfrm>
            <a:off x="457200" y="1219200"/>
            <a:ext cx="8229600" cy="5353050"/>
          </a:xfrm>
        </p:spPr>
        <p:txBody>
          <a:bodyPr/>
          <a:lstStyle/>
          <a:p>
            <a:pPr>
              <a:defRPr/>
            </a:pPr>
            <a:r>
              <a:rPr lang="en-CA" dirty="0" smtClean="0"/>
              <a:t>For various reasons, it's possible that the call to </a:t>
            </a:r>
            <a:r>
              <a:rPr lang="en-CA" dirty="0" err="1" smtClean="0"/>
              <a:t>fopen</a:t>
            </a:r>
            <a:r>
              <a:rPr lang="en-CA" dirty="0" smtClean="0"/>
              <a:t>() can fail. It's always wise to make sure the file was opened correctly and if it doesn't, to quit the program.</a:t>
            </a:r>
          </a:p>
          <a:p>
            <a:pPr>
              <a:defRPr/>
            </a:pPr>
            <a:endParaRPr lang="en-CA" sz="2000" dirty="0" smtClean="0"/>
          </a:p>
          <a:p>
            <a:pPr lvl="1">
              <a:spcBef>
                <a:spcPts val="0"/>
              </a:spcBef>
              <a:buFontTx/>
              <a:buNone/>
              <a:defRPr/>
            </a:pPr>
            <a:r>
              <a:rPr lang="en-US" sz="1600" dirty="0" smtClean="0">
                <a:ea typeface="+mn-ea"/>
                <a:cs typeface="+mn-cs"/>
              </a:rPr>
              <a:t>#include &lt;</a:t>
            </a:r>
            <a:r>
              <a:rPr lang="en-US" sz="1600" dirty="0" err="1" smtClean="0">
                <a:ea typeface="+mn-ea"/>
                <a:cs typeface="+mn-cs"/>
              </a:rPr>
              <a:t>stdio.h</a:t>
            </a:r>
            <a:r>
              <a:rPr lang="en-US" sz="1600" dirty="0" smtClean="0">
                <a:ea typeface="+mn-ea"/>
                <a:cs typeface="+mn-cs"/>
              </a:rPr>
              <a:t>&gt;</a:t>
            </a:r>
          </a:p>
          <a:p>
            <a:pPr lvl="1">
              <a:spcBef>
                <a:spcPts val="0"/>
              </a:spcBef>
              <a:buFontTx/>
              <a:buNone/>
              <a:defRPr/>
            </a:pPr>
            <a:r>
              <a:rPr lang="en-US" sz="1600" dirty="0" smtClean="0">
                <a:ea typeface="+mn-ea"/>
                <a:cs typeface="+mn-cs"/>
              </a:rPr>
              <a:t>   #include &lt;</a:t>
            </a:r>
            <a:r>
              <a:rPr lang="en-US" sz="1600" dirty="0" err="1" smtClean="0">
                <a:ea typeface="+mn-ea"/>
                <a:cs typeface="+mn-cs"/>
              </a:rPr>
              <a:t>stdlib.h</a:t>
            </a:r>
            <a:r>
              <a:rPr lang="en-US" sz="1600" dirty="0" smtClean="0">
                <a:ea typeface="+mn-ea"/>
                <a:cs typeface="+mn-cs"/>
              </a:rPr>
              <a:t>&gt;</a:t>
            </a:r>
          </a:p>
          <a:p>
            <a:pPr lvl="1">
              <a:spcBef>
                <a:spcPts val="0"/>
              </a:spcBef>
              <a:buFontTx/>
              <a:buNone/>
              <a:defRPr/>
            </a:pPr>
            <a:r>
              <a:rPr lang="en-US" sz="1600" dirty="0" smtClean="0">
                <a:ea typeface="+mn-ea"/>
                <a:cs typeface="+mn-cs"/>
              </a:rPr>
              <a:t>   </a:t>
            </a:r>
          </a:p>
          <a:p>
            <a:pPr lvl="1">
              <a:spcBef>
                <a:spcPts val="0"/>
              </a:spcBef>
              <a:buFontTx/>
              <a:buNone/>
              <a:defRPr/>
            </a:pPr>
            <a:r>
              <a:rPr lang="en-US" sz="1600" dirty="0" smtClean="0">
                <a:ea typeface="+mn-ea"/>
                <a:cs typeface="+mn-cs"/>
              </a:rPr>
              <a:t>   </a:t>
            </a:r>
            <a:r>
              <a:rPr lang="fr-CA" sz="1600" dirty="0" err="1" smtClean="0">
                <a:ea typeface="+mn-ea"/>
                <a:cs typeface="+mn-cs"/>
              </a:rPr>
              <a:t>int</a:t>
            </a:r>
            <a:r>
              <a:rPr lang="fr-CA" sz="1600" dirty="0" smtClean="0">
                <a:ea typeface="+mn-ea"/>
                <a:cs typeface="+mn-cs"/>
              </a:rPr>
              <a:t> main(</a:t>
            </a:r>
            <a:r>
              <a:rPr lang="fr-CA" sz="1600" dirty="0" err="1" smtClean="0">
                <a:ea typeface="+mn-ea"/>
                <a:cs typeface="+mn-cs"/>
              </a:rPr>
              <a:t>void</a:t>
            </a:r>
            <a:r>
              <a:rPr lang="fr-CA" sz="1600" dirty="0" smtClean="0">
                <a:ea typeface="+mn-ea"/>
                <a:cs typeface="+mn-cs"/>
              </a:rPr>
              <a:t>)</a:t>
            </a:r>
            <a:endParaRPr lang="en-US" sz="1600" dirty="0" smtClean="0">
              <a:ea typeface="+mn-ea"/>
              <a:cs typeface="+mn-cs"/>
            </a:endParaRPr>
          </a:p>
          <a:p>
            <a:pPr lvl="1">
              <a:spcBef>
                <a:spcPts val="0"/>
              </a:spcBef>
              <a:buFontTx/>
              <a:buNone/>
              <a:defRPr/>
            </a:pPr>
            <a:r>
              <a:rPr lang="fr-CA" sz="1600" dirty="0" smtClean="0">
                <a:ea typeface="+mn-ea"/>
                <a:cs typeface="+mn-cs"/>
              </a:rPr>
              <a:t>   {</a:t>
            </a:r>
            <a:endParaRPr lang="en-US" sz="1600" dirty="0" smtClean="0">
              <a:ea typeface="+mn-ea"/>
              <a:cs typeface="+mn-cs"/>
            </a:endParaRPr>
          </a:p>
          <a:p>
            <a:pPr lvl="1">
              <a:spcBef>
                <a:spcPts val="0"/>
              </a:spcBef>
              <a:buFontTx/>
              <a:buNone/>
              <a:defRPr/>
            </a:pPr>
            <a:r>
              <a:rPr lang="fr-CA" sz="1600" dirty="0" smtClean="0">
                <a:ea typeface="+mn-ea"/>
                <a:cs typeface="+mn-cs"/>
              </a:rPr>
              <a:t>      FILE *</a:t>
            </a:r>
            <a:r>
              <a:rPr lang="fr-CA" sz="1600" dirty="0" err="1" smtClean="0">
                <a:ea typeface="+mn-ea"/>
                <a:cs typeface="+mn-cs"/>
              </a:rPr>
              <a:t>fp</a:t>
            </a:r>
            <a:r>
              <a:rPr lang="fr-CA" sz="1600" dirty="0" smtClean="0">
                <a:ea typeface="+mn-ea"/>
                <a:cs typeface="+mn-cs"/>
              </a:rPr>
              <a:t>;</a:t>
            </a:r>
            <a:endParaRPr lang="en-US" sz="1600" dirty="0" smtClean="0">
              <a:ea typeface="+mn-ea"/>
              <a:cs typeface="+mn-cs"/>
            </a:endParaRPr>
          </a:p>
          <a:p>
            <a:pPr lvl="1">
              <a:spcBef>
                <a:spcPts val="0"/>
              </a:spcBef>
              <a:buFontTx/>
              <a:buNone/>
              <a:defRPr/>
            </a:pPr>
            <a:r>
              <a:rPr lang="fr-CA" sz="1600" dirty="0" smtClean="0">
                <a:ea typeface="+mn-ea"/>
                <a:cs typeface="+mn-cs"/>
              </a:rPr>
              <a:t>   </a:t>
            </a:r>
            <a:endParaRPr lang="en-US" sz="1600" dirty="0" smtClean="0">
              <a:ea typeface="+mn-ea"/>
              <a:cs typeface="+mn-cs"/>
            </a:endParaRPr>
          </a:p>
          <a:p>
            <a:pPr lvl="1">
              <a:spcBef>
                <a:spcPts val="0"/>
              </a:spcBef>
              <a:buFontTx/>
              <a:buNone/>
              <a:defRPr/>
            </a:pPr>
            <a:r>
              <a:rPr lang="fr-CA" sz="1600" dirty="0" smtClean="0">
                <a:ea typeface="+mn-ea"/>
                <a:cs typeface="+mn-cs"/>
              </a:rPr>
              <a:t>      </a:t>
            </a:r>
            <a:r>
              <a:rPr lang="en-US" sz="1600" dirty="0" err="1" smtClean="0">
                <a:ea typeface="+mn-ea"/>
                <a:cs typeface="+mn-cs"/>
              </a:rPr>
              <a:t>fp</a:t>
            </a:r>
            <a:r>
              <a:rPr lang="en-US" sz="1600" dirty="0" smtClean="0">
                <a:ea typeface="+mn-ea"/>
                <a:cs typeface="+mn-cs"/>
              </a:rPr>
              <a:t> = </a:t>
            </a:r>
            <a:r>
              <a:rPr lang="en-US" sz="1600" dirty="0" err="1" smtClean="0">
                <a:ea typeface="+mn-ea"/>
                <a:cs typeface="+mn-cs"/>
              </a:rPr>
              <a:t>fopen</a:t>
            </a:r>
            <a:r>
              <a:rPr lang="en-US" sz="1600" dirty="0" smtClean="0">
                <a:ea typeface="+mn-ea"/>
                <a:cs typeface="+mn-cs"/>
              </a:rPr>
              <a:t>("results.dat", "w");</a:t>
            </a:r>
          </a:p>
          <a:p>
            <a:pPr lvl="1">
              <a:spcBef>
                <a:spcPts val="0"/>
              </a:spcBef>
              <a:buFontTx/>
              <a:buNone/>
              <a:defRPr/>
            </a:pPr>
            <a:r>
              <a:rPr lang="en-US" sz="1600" dirty="0" smtClean="0">
                <a:ea typeface="+mn-ea"/>
                <a:cs typeface="+mn-cs"/>
              </a:rPr>
              <a:t>      if (</a:t>
            </a:r>
            <a:r>
              <a:rPr lang="en-US" sz="1600" dirty="0" err="1" smtClean="0">
                <a:ea typeface="+mn-ea"/>
                <a:cs typeface="+mn-cs"/>
              </a:rPr>
              <a:t>fp</a:t>
            </a:r>
            <a:r>
              <a:rPr lang="en-US" sz="1600" dirty="0" smtClean="0">
                <a:ea typeface="+mn-ea"/>
                <a:cs typeface="+mn-cs"/>
              </a:rPr>
              <a:t> == NULL) {</a:t>
            </a:r>
          </a:p>
          <a:p>
            <a:pPr lvl="1">
              <a:spcBef>
                <a:spcPts val="0"/>
              </a:spcBef>
              <a:buFontTx/>
              <a:buNone/>
              <a:defRPr/>
            </a:pPr>
            <a:r>
              <a:rPr lang="en-US" sz="1600" dirty="0" smtClean="0">
                <a:ea typeface="+mn-ea"/>
                <a:cs typeface="+mn-cs"/>
              </a:rPr>
              <a:t>         </a:t>
            </a:r>
            <a:r>
              <a:rPr lang="en-US" sz="1600" dirty="0" err="1" smtClean="0">
                <a:ea typeface="+mn-ea"/>
                <a:cs typeface="+mn-cs"/>
              </a:rPr>
              <a:t>printf</a:t>
            </a:r>
            <a:r>
              <a:rPr lang="en-US" sz="1600" dirty="0" smtClean="0">
                <a:ea typeface="+mn-ea"/>
                <a:cs typeface="+mn-cs"/>
              </a:rPr>
              <a:t>("I couldn't open results.dat for writing.\n");</a:t>
            </a:r>
          </a:p>
          <a:p>
            <a:pPr lvl="1">
              <a:spcBef>
                <a:spcPts val="0"/>
              </a:spcBef>
              <a:buFontTx/>
              <a:buNone/>
              <a:defRPr/>
            </a:pPr>
            <a:r>
              <a:rPr lang="en-US" sz="1600" dirty="0" smtClean="0">
                <a:ea typeface="+mn-ea"/>
                <a:cs typeface="+mn-cs"/>
              </a:rPr>
              <a:t>         exit(0);</a:t>
            </a:r>
          </a:p>
          <a:p>
            <a:pPr lvl="1">
              <a:spcBef>
                <a:spcPts val="0"/>
              </a:spcBef>
              <a:buFontTx/>
              <a:buNone/>
              <a:defRPr/>
            </a:pPr>
            <a:r>
              <a:rPr lang="en-US" sz="1600" dirty="0" smtClean="0">
                <a:ea typeface="+mn-ea"/>
                <a:cs typeface="+mn-cs"/>
              </a:rPr>
              <a:t>      }</a:t>
            </a:r>
          </a:p>
          <a:p>
            <a:pPr lvl="1">
              <a:spcBef>
                <a:spcPts val="0"/>
              </a:spcBef>
              <a:buFontTx/>
              <a:buNone/>
              <a:defRPr/>
            </a:pPr>
            <a:r>
              <a:rPr lang="en-US" sz="1600" dirty="0" smtClean="0">
                <a:ea typeface="+mn-ea"/>
                <a:cs typeface="+mn-cs"/>
              </a:rPr>
              <a:t>      return 0;</a:t>
            </a:r>
          </a:p>
          <a:p>
            <a:pPr lvl="1">
              <a:spcBef>
                <a:spcPts val="0"/>
              </a:spcBef>
              <a:buFontTx/>
              <a:buNone/>
              <a:defRPr/>
            </a:pPr>
            <a:r>
              <a:rPr lang="en-US" sz="1600" dirty="0" smtClean="0">
                <a:ea typeface="+mn-ea"/>
                <a:cs typeface="+mn-cs"/>
              </a:rPr>
              <a:t>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Content Placeholder 4"/>
          <p:cNvSpPr>
            <a:spLocks noGrp="1"/>
          </p:cNvSpPr>
          <p:nvPr>
            <p:ph sz="quarter" idx="1"/>
          </p:nvPr>
        </p:nvSpPr>
        <p:spPr>
          <a:xfrm>
            <a:off x="428625" y="1500188"/>
            <a:ext cx="8229600" cy="4937125"/>
          </a:xfrm>
        </p:spPr>
        <p:txBody>
          <a:bodyPr/>
          <a:lstStyle/>
          <a:p>
            <a:r>
              <a:rPr lang="en-CA" sz="2800" smtClean="0"/>
              <a:t>Let's take a look at how you write to the file. We'll write a list of numbers and their squares into results.dat</a:t>
            </a:r>
            <a:endParaRPr lang="en-US" sz="2800" smtClean="0"/>
          </a:p>
          <a:p>
            <a:endParaRPr lang="en-US" sz="2800" smtClean="0"/>
          </a:p>
          <a:p>
            <a:pPr>
              <a:buFontTx/>
              <a:buNone/>
            </a:pPr>
            <a:r>
              <a:rPr lang="en-US" sz="2800" smtClean="0"/>
              <a:t>	</a:t>
            </a:r>
            <a:r>
              <a:rPr lang="en-US" sz="2800" smtClean="0">
                <a:latin typeface="Courier New" pitchFamily="49" charset="0"/>
                <a:cs typeface="Courier New" pitchFamily="49" charset="0"/>
              </a:rPr>
              <a:t>fprintf(fp, "%d, %d\n", i, i*i);</a:t>
            </a:r>
          </a:p>
        </p:txBody>
      </p:sp>
      <p:sp>
        <p:nvSpPr>
          <p:cNvPr id="6147" name="Title 1"/>
          <p:cNvSpPr>
            <a:spLocks noGrp="1"/>
          </p:cNvSpPr>
          <p:nvPr>
            <p:ph type="title"/>
          </p:nvPr>
        </p:nvSpPr>
        <p:spPr/>
        <p:txBody>
          <a:bodyPr/>
          <a:lstStyle/>
          <a:p>
            <a:r>
              <a:rPr lang="en-US" smtClean="0"/>
              <a:t>Writing to a file</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US" smtClean="0"/>
              <a:t>Reading a file</a:t>
            </a:r>
          </a:p>
        </p:txBody>
      </p:sp>
      <p:sp>
        <p:nvSpPr>
          <p:cNvPr id="7171" name="Slide Number Placeholder 3"/>
          <p:cNvSpPr>
            <a:spLocks noGrp="1"/>
          </p:cNvSpPr>
          <p:nvPr>
            <p:ph type="sldNum" sz="quarter" idx="12"/>
          </p:nvPr>
        </p:nvSpPr>
        <p:spPr>
          <a:noFill/>
        </p:spPr>
        <p:txBody>
          <a:bodyPr/>
          <a:lstStyle/>
          <a:p>
            <a:fld id="{8B83EEE1-875B-47D9-9367-B3577F8B7805}" type="slidenum">
              <a:rPr lang="en-US" smtClean="0">
                <a:latin typeface="Arial" charset="0"/>
              </a:rPr>
              <a:pPr/>
              <a:t>8</a:t>
            </a:fld>
            <a:endParaRPr lang="en-US" smtClean="0">
              <a:latin typeface="Arial" charset="0"/>
            </a:endParaRPr>
          </a:p>
        </p:txBody>
      </p:sp>
      <p:sp>
        <p:nvSpPr>
          <p:cNvPr id="7172" name="Content Placeholder 4"/>
          <p:cNvSpPr>
            <a:spLocks noGrp="1"/>
          </p:cNvSpPr>
          <p:nvPr>
            <p:ph sz="quarter" idx="1"/>
          </p:nvPr>
        </p:nvSpPr>
        <p:spPr>
          <a:xfrm>
            <a:off x="457200" y="1219200"/>
            <a:ext cx="8229600" cy="4937125"/>
          </a:xfrm>
        </p:spPr>
        <p:txBody>
          <a:bodyPr/>
          <a:lstStyle/>
          <a:p>
            <a:r>
              <a:rPr lang="en-CA" smtClean="0"/>
              <a:t> Here's how you would read the file results.dat</a:t>
            </a:r>
            <a:endParaRPr lang="en-US" smtClean="0"/>
          </a:p>
          <a:p>
            <a:endParaRPr lang="en-US" smtClean="0"/>
          </a:p>
          <a:p>
            <a:pPr>
              <a:buFontTx/>
              <a:buNone/>
            </a:pPr>
            <a:r>
              <a:rPr lang="en-US" smtClean="0"/>
              <a:t>	</a:t>
            </a:r>
            <a:r>
              <a:rPr lang="en-US" smtClean="0">
                <a:latin typeface="Courier New" pitchFamily="49" charset="0"/>
                <a:cs typeface="Courier New" pitchFamily="49" charset="0"/>
              </a:rPr>
              <a:t>fscanf(fp, "%d,%d\n", &amp;i, &amp;isquared)</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b="1" smtClean="0"/>
              <a:t>Closing a file</a:t>
            </a:r>
            <a:endParaRPr lang="en-US" smtClean="0"/>
          </a:p>
        </p:txBody>
      </p:sp>
      <p:sp>
        <p:nvSpPr>
          <p:cNvPr id="8195" name="Content Placeholder 2"/>
          <p:cNvSpPr>
            <a:spLocks noGrp="1"/>
          </p:cNvSpPr>
          <p:nvPr>
            <p:ph idx="1"/>
          </p:nvPr>
        </p:nvSpPr>
        <p:spPr>
          <a:xfrm>
            <a:off x="428625" y="1500188"/>
            <a:ext cx="8229600" cy="4784725"/>
          </a:xfrm>
        </p:spPr>
        <p:txBody>
          <a:bodyPr/>
          <a:lstStyle/>
          <a:p>
            <a:r>
              <a:rPr lang="en-CA" sz="2800" smtClean="0"/>
              <a:t>After you're finished writing to the file, the last step is to close the file. You do that with the fclose() function.</a:t>
            </a:r>
            <a:endParaRPr lang="en-US" sz="2800" smtClean="0"/>
          </a:p>
          <a:p>
            <a:endParaRPr lang="en-US" smtClean="0"/>
          </a:p>
          <a:p>
            <a:pPr>
              <a:buFontTx/>
              <a:buNone/>
            </a:pPr>
            <a:r>
              <a:rPr lang="en-US" smtClean="0"/>
              <a:t>		</a:t>
            </a:r>
            <a:r>
              <a:rPr lang="en-US" smtClean="0">
                <a:latin typeface="Courier New" pitchFamily="49" charset="0"/>
                <a:cs typeface="Courier New" pitchFamily="49" charset="0"/>
              </a:rPr>
              <a:t>fclose(fp);</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eaLnBrk="1" hangingPunct="1"/>
            <a:r>
              <a:rPr lang="en-CA" b="1" smtClean="0"/>
              <a:t>Exercise 1</a:t>
            </a:r>
            <a:endParaRPr lang="en-US" smtClean="0"/>
          </a:p>
        </p:txBody>
      </p:sp>
      <p:sp>
        <p:nvSpPr>
          <p:cNvPr id="9219" name="Content Placeholder 2"/>
          <p:cNvSpPr>
            <a:spLocks noGrp="1"/>
          </p:cNvSpPr>
          <p:nvPr>
            <p:ph idx="1"/>
          </p:nvPr>
        </p:nvSpPr>
        <p:spPr>
          <a:xfrm>
            <a:off x="500063" y="1571625"/>
            <a:ext cx="8229600" cy="2928938"/>
          </a:xfrm>
        </p:spPr>
        <p:txBody>
          <a:bodyPr/>
          <a:lstStyle/>
          <a:p>
            <a:pPr>
              <a:buFontTx/>
              <a:buNone/>
            </a:pPr>
            <a:r>
              <a:rPr lang="en-CA" sz="2800" dirty="0" smtClean="0"/>
              <a:t>	Write a program that creates a file named “Numbers.txt” if it does not exist. Write 10 integers created randomly into the file using I/O functions. Integers are stored on separate lines. Check if the file stores the numbers.</a:t>
            </a:r>
            <a:endParaRPr lang="en-US" sz="2800"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r>
              <a:rPr lang="en-CA" b="1" dirty="0" smtClean="0"/>
              <a:t>Exercise 2</a:t>
            </a:r>
            <a:endParaRPr lang="en-US" dirty="0" smtClean="0"/>
          </a:p>
        </p:txBody>
      </p:sp>
      <p:sp>
        <p:nvSpPr>
          <p:cNvPr id="10243" name="Content Placeholder 2"/>
          <p:cNvSpPr>
            <a:spLocks noGrp="1"/>
          </p:cNvSpPr>
          <p:nvPr>
            <p:ph idx="1"/>
          </p:nvPr>
        </p:nvSpPr>
        <p:spPr>
          <a:xfrm>
            <a:off x="428625" y="1428750"/>
            <a:ext cx="8229600" cy="3071813"/>
          </a:xfrm>
        </p:spPr>
        <p:txBody>
          <a:bodyPr/>
          <a:lstStyle/>
          <a:p>
            <a:pPr>
              <a:buFontTx/>
              <a:buNone/>
            </a:pPr>
            <a:r>
              <a:rPr lang="en-CA" sz="2800" dirty="0" smtClean="0"/>
              <a:t>	Write a program that will count the number of letters, words, and lines, in a file. Words are separated by spaces, tabs, or carriage return characters. The file name should be entered by the user.</a:t>
            </a:r>
          </a:p>
          <a:p>
            <a:pPr>
              <a:buFontTx/>
              <a:buNone/>
            </a:pPr>
            <a:endParaRPr lang="en-CA" sz="2800" dirty="0" smtClean="0"/>
          </a:p>
          <a:p>
            <a:pPr>
              <a:buFontTx/>
              <a:buNone/>
            </a:pPr>
            <a:r>
              <a:rPr lang="en-US" sz="2800" dirty="0" smtClean="0"/>
              <a:t>	To test this program, you need to create a file with some text</a:t>
            </a:r>
            <a:endParaRPr lang="en-CA" sz="2800"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CA" b="1" smtClean="0"/>
              <a:t>Exercise 3</a:t>
            </a:r>
            <a:endParaRPr lang="en-US" smtClean="0"/>
          </a:p>
        </p:txBody>
      </p:sp>
      <p:sp>
        <p:nvSpPr>
          <p:cNvPr id="11267" name="Content Placeholder 2"/>
          <p:cNvSpPr>
            <a:spLocks noGrp="1"/>
          </p:cNvSpPr>
          <p:nvPr>
            <p:ph idx="1"/>
          </p:nvPr>
        </p:nvSpPr>
        <p:spPr>
          <a:xfrm>
            <a:off x="500063" y="1643063"/>
            <a:ext cx="8329612" cy="3000375"/>
          </a:xfrm>
        </p:spPr>
        <p:txBody>
          <a:bodyPr/>
          <a:lstStyle/>
          <a:p>
            <a:pPr>
              <a:buFontTx/>
              <a:buNone/>
            </a:pPr>
            <a:r>
              <a:rPr lang="en-CA" sz="2800" dirty="0" smtClean="0"/>
              <a:t>	Write a program that checks if a file exists or not. If the file does not exist, then the program prompts the user whether he/she wants to create it or not. If yes, the program creates the file and prints a confirmation message to the user.</a:t>
            </a:r>
            <a:endParaRPr lang="en-US" sz="2800"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CA" b="1" smtClean="0"/>
              <a:t>Exercise 4</a:t>
            </a:r>
            <a:endParaRPr lang="en-US" smtClean="0"/>
          </a:p>
        </p:txBody>
      </p:sp>
      <p:sp>
        <p:nvSpPr>
          <p:cNvPr id="11267" name="Content Placeholder 2"/>
          <p:cNvSpPr>
            <a:spLocks noGrp="1"/>
          </p:cNvSpPr>
          <p:nvPr>
            <p:ph idx="1"/>
          </p:nvPr>
        </p:nvSpPr>
        <p:spPr>
          <a:xfrm>
            <a:off x="500063" y="1285875"/>
            <a:ext cx="8329612" cy="4786313"/>
          </a:xfrm>
        </p:spPr>
        <p:txBody>
          <a:bodyPr/>
          <a:lstStyle/>
          <a:p>
            <a:pPr>
              <a:buFontTx/>
              <a:buNone/>
              <a:defRPr/>
            </a:pPr>
            <a:r>
              <a:rPr lang="en-CA" dirty="0" smtClean="0"/>
              <a:t>	Write a program that presents the user with a menu:</a:t>
            </a:r>
          </a:p>
          <a:p>
            <a:pPr>
              <a:buFontTx/>
              <a:buNone/>
              <a:defRPr/>
            </a:pPr>
            <a:r>
              <a:rPr lang="en-CA" dirty="0" smtClean="0"/>
              <a:t>		</a:t>
            </a:r>
            <a:r>
              <a:rPr lang="en-CA" sz="2000" dirty="0" smtClean="0"/>
              <a:t>1. Add a student record</a:t>
            </a:r>
          </a:p>
          <a:p>
            <a:pPr>
              <a:buFontTx/>
              <a:buNone/>
              <a:defRPr/>
            </a:pPr>
            <a:r>
              <a:rPr lang="en-CA" sz="2000" dirty="0" smtClean="0"/>
              <a:t>		2. Print a student record</a:t>
            </a:r>
          </a:p>
          <a:p>
            <a:pPr>
              <a:buFontTx/>
              <a:buNone/>
              <a:defRPr/>
            </a:pPr>
            <a:r>
              <a:rPr lang="en-CA" sz="2000" dirty="0" smtClean="0"/>
              <a:t>		3. Exit </a:t>
            </a:r>
            <a:endParaRPr lang="en-CA" dirty="0" smtClean="0"/>
          </a:p>
          <a:p>
            <a:pPr>
              <a:buFontTx/>
              <a:buNone/>
              <a:defRPr/>
            </a:pPr>
            <a:r>
              <a:rPr lang="en-CA" sz="2000" dirty="0" smtClean="0"/>
              <a:t>Use two functions:</a:t>
            </a:r>
          </a:p>
          <a:p>
            <a:pPr>
              <a:buFontTx/>
              <a:buNone/>
              <a:defRPr/>
            </a:pPr>
            <a:endParaRPr lang="en-CA" sz="1100" dirty="0" smtClean="0"/>
          </a:p>
          <a:p>
            <a:pPr>
              <a:buFontTx/>
              <a:buNone/>
              <a:defRPr/>
            </a:pPr>
            <a:r>
              <a:rPr lang="en-CA" sz="2000" dirty="0" smtClean="0"/>
              <a:t>	A) </a:t>
            </a:r>
            <a:r>
              <a:rPr lang="en-CA" sz="2000" dirty="0" err="1" smtClean="0"/>
              <a:t>addRecord</a:t>
            </a:r>
            <a:r>
              <a:rPr lang="en-CA" sz="2000" dirty="0" smtClean="0"/>
              <a:t>() that creates a structure (student) and prompts the user for the student information and store the data in the structure, t</a:t>
            </a:r>
            <a:r>
              <a:rPr lang="en-US" sz="2000" dirty="0" smtClean="0"/>
              <a:t>hen creates a file named after the student number, and writes the information into the file. Note that files are created per student.</a:t>
            </a:r>
          </a:p>
          <a:p>
            <a:pPr>
              <a:buFontTx/>
              <a:buNone/>
              <a:defRPr/>
            </a:pPr>
            <a:endParaRPr lang="en-US" sz="1050" dirty="0" smtClean="0"/>
          </a:p>
          <a:p>
            <a:pPr>
              <a:buFontTx/>
              <a:buNone/>
              <a:defRPr/>
            </a:pPr>
            <a:r>
              <a:rPr lang="en-US" sz="2000" dirty="0" smtClean="0"/>
              <a:t>	B) </a:t>
            </a:r>
            <a:r>
              <a:rPr lang="en-US" sz="2000" dirty="0" err="1" smtClean="0"/>
              <a:t>printRecord</a:t>
            </a:r>
            <a:r>
              <a:rPr lang="en-US" sz="2000" dirty="0" smtClean="0"/>
              <a:t>() that prompts the user to enter the student number, opens the file for the student, and displays the student information on the screen. The function should alert the user if the student record does not exist. </a:t>
            </a:r>
          </a:p>
          <a:p>
            <a:pPr>
              <a:buFontTx/>
              <a:buNone/>
              <a:defRPr/>
            </a:pPr>
            <a:endParaRPr lang="en-CA" dirty="0" smtClean="0"/>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28575" cap="flat" cmpd="sng" algn="ctr">
          <a:solidFill>
            <a:schemeClr val="accent2"/>
          </a:solidFill>
          <a:prstDash val="solid"/>
          <a:round/>
          <a:headEnd type="none" w="med" len="med"/>
          <a:tailEnd type="triangle" w="lg" len="lg"/>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28575" cap="flat" cmpd="sng" algn="ctr">
          <a:solidFill>
            <a:schemeClr val="accent2"/>
          </a:solidFill>
          <a:prstDash val="solid"/>
          <a:round/>
          <a:headEnd type="none" w="med" len="med"/>
          <a:tailEnd type="triangle" w="lg" len="lg"/>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1343</TotalTime>
  <Words>153</Words>
  <Application>Microsoft Office PowerPoint</Application>
  <PresentationFormat>On-screen Show (4:3)</PresentationFormat>
  <Paragraphs>106</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Default Design</vt:lpstr>
      <vt:lpstr>GNG1106 Lab # 8 C Structures and Files</vt:lpstr>
      <vt:lpstr>Grading Case Study</vt:lpstr>
      <vt:lpstr>Grading Case Study – Cont’d</vt:lpstr>
      <vt:lpstr>File Pointer</vt:lpstr>
      <vt:lpstr>Opening  a file</vt:lpstr>
      <vt:lpstr>Remark</vt:lpstr>
      <vt:lpstr>Writing to a file</vt:lpstr>
      <vt:lpstr>Reading a file</vt:lpstr>
      <vt:lpstr>Closing a file</vt:lpstr>
      <vt:lpstr>Exercise 1</vt:lpstr>
      <vt:lpstr>Exercise 2</vt:lpstr>
      <vt:lpstr>Exercise 3</vt:lpstr>
      <vt:lpstr>Exercise 4</vt:lpstr>
    </vt:vector>
  </TitlesOfParts>
  <Company>Univ. of/d' Ottawa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CSI 1100 Lab 10 November 10, 11, 14</dc:title>
  <dc:creator>Alan Williams</dc:creator>
  <cp:lastModifiedBy>Maysaa</cp:lastModifiedBy>
  <cp:revision>53</cp:revision>
  <dcterms:created xsi:type="dcterms:W3CDTF">2003-11-04T18:55:11Z</dcterms:created>
  <dcterms:modified xsi:type="dcterms:W3CDTF">2011-12-07T23:46:40Z</dcterms:modified>
</cp:coreProperties>
</file>