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notesMasterIdLst>
    <p:notesMasterId r:id="rId48"/>
  </p:notesMasterIdLst>
  <p:handoutMasterIdLst>
    <p:handoutMasterId r:id="rId49"/>
  </p:handoutMasterIdLst>
  <p:sldIdLst>
    <p:sldId id="287" r:id="rId2"/>
    <p:sldId id="288" r:id="rId3"/>
    <p:sldId id="257" r:id="rId4"/>
    <p:sldId id="258" r:id="rId5"/>
    <p:sldId id="259" r:id="rId6"/>
    <p:sldId id="300" r:id="rId7"/>
    <p:sldId id="261" r:id="rId8"/>
    <p:sldId id="315" r:id="rId9"/>
    <p:sldId id="307" r:id="rId10"/>
    <p:sldId id="306" r:id="rId11"/>
    <p:sldId id="260" r:id="rId12"/>
    <p:sldId id="262" r:id="rId13"/>
    <p:sldId id="290" r:id="rId14"/>
    <p:sldId id="263" r:id="rId15"/>
    <p:sldId id="289" r:id="rId16"/>
    <p:sldId id="264" r:id="rId17"/>
    <p:sldId id="265" r:id="rId18"/>
    <p:sldId id="310" r:id="rId19"/>
    <p:sldId id="266" r:id="rId20"/>
    <p:sldId id="309" r:id="rId21"/>
    <p:sldId id="268" r:id="rId22"/>
    <p:sldId id="308" r:id="rId23"/>
    <p:sldId id="312" r:id="rId24"/>
    <p:sldId id="273" r:id="rId25"/>
    <p:sldId id="313" r:id="rId26"/>
    <p:sldId id="311" r:id="rId27"/>
    <p:sldId id="272" r:id="rId28"/>
    <p:sldId id="274" r:id="rId29"/>
    <p:sldId id="279" r:id="rId30"/>
    <p:sldId id="280" r:id="rId31"/>
    <p:sldId id="298" r:id="rId32"/>
    <p:sldId id="299" r:id="rId33"/>
    <p:sldId id="281" r:id="rId34"/>
    <p:sldId id="282" r:id="rId35"/>
    <p:sldId id="283" r:id="rId36"/>
    <p:sldId id="284" r:id="rId37"/>
    <p:sldId id="285" r:id="rId38"/>
    <p:sldId id="293" r:id="rId39"/>
    <p:sldId id="302" r:id="rId40"/>
    <p:sldId id="301" r:id="rId41"/>
    <p:sldId id="294" r:id="rId42"/>
    <p:sldId id="304" r:id="rId43"/>
    <p:sldId id="295" r:id="rId44"/>
    <p:sldId id="303" r:id="rId45"/>
    <p:sldId id="314" r:id="rId46"/>
    <p:sldId id="296" r:id="rId47"/>
  </p:sldIdLst>
  <p:sldSz cx="9144000" cy="6858000" type="screen4x3"/>
  <p:notesSz cx="6858000" cy="92948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876" autoAdjust="0"/>
  </p:normalViewPr>
  <p:slideViewPr>
    <p:cSldViewPr>
      <p:cViewPr varScale="1">
        <p:scale>
          <a:sx n="56" d="100"/>
          <a:sy n="56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2098" cy="46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2" tIns="46146" rIns="92292" bIns="46146" numCol="1" anchor="t" anchorCtr="0" compatLnSpc="1">
            <a:prstTxWarp prst="textNoShape">
              <a:avLst/>
            </a:prstTxWarp>
          </a:bodyPr>
          <a:lstStyle>
            <a:lvl1pPr defTabSz="923089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414" y="0"/>
            <a:ext cx="2972098" cy="46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2" tIns="46146" rIns="92292" bIns="46146" numCol="1" anchor="t" anchorCtr="0" compatLnSpc="1">
            <a:prstTxWarp prst="textNoShape">
              <a:avLst/>
            </a:prstTxWarp>
          </a:bodyPr>
          <a:lstStyle>
            <a:lvl1pPr algn="r" defTabSz="923089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151"/>
            <a:ext cx="2972098" cy="46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2" tIns="46146" rIns="92292" bIns="46146" numCol="1" anchor="b" anchorCtr="0" compatLnSpc="1">
            <a:prstTxWarp prst="textNoShape">
              <a:avLst/>
            </a:prstTxWarp>
          </a:bodyPr>
          <a:lstStyle>
            <a:lvl1pPr defTabSz="923089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414" y="8829151"/>
            <a:ext cx="2972098" cy="46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2" tIns="46146" rIns="92292" bIns="46146" numCol="1" anchor="b" anchorCtr="0" compatLnSpc="1">
            <a:prstTxWarp prst="textNoShape">
              <a:avLst/>
            </a:prstTxWarp>
          </a:bodyPr>
          <a:lstStyle>
            <a:lvl1pPr algn="r" defTabSz="923089">
              <a:defRPr sz="1200" smtClean="0"/>
            </a:lvl1pPr>
          </a:lstStyle>
          <a:p>
            <a:pPr>
              <a:defRPr/>
            </a:pPr>
            <a:fld id="{6ED19FFC-2255-4D87-B5C9-CB58367E7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098" cy="464126"/>
          </a:xfrm>
          <a:prstGeom prst="rect">
            <a:avLst/>
          </a:prstGeom>
        </p:spPr>
        <p:txBody>
          <a:bodyPr vert="horz" lIns="87307" tIns="43653" rIns="87307" bIns="43653" rtlCol="0"/>
          <a:lstStyle>
            <a:lvl1pPr algn="l">
              <a:defRPr sz="11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414" y="0"/>
            <a:ext cx="2972098" cy="464126"/>
          </a:xfrm>
          <a:prstGeom prst="rect">
            <a:avLst/>
          </a:prstGeom>
        </p:spPr>
        <p:txBody>
          <a:bodyPr vert="horz" lIns="87307" tIns="43653" rIns="87307" bIns="43653" rtlCol="0"/>
          <a:lstStyle>
            <a:lvl1pPr algn="r">
              <a:defRPr sz="1100"/>
            </a:lvl1pPr>
          </a:lstStyle>
          <a:p>
            <a:fld id="{D3D73557-D4FE-439E-84E8-3C3C5D166E03}" type="datetimeFigureOut">
              <a:rPr lang="en-US" smtClean="0"/>
              <a:pPr/>
              <a:t>3/21/2012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8075" y="698500"/>
            <a:ext cx="4643438" cy="3484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307" tIns="43653" rIns="87307" bIns="43653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098" y="4415345"/>
            <a:ext cx="5485805" cy="4181743"/>
          </a:xfrm>
          <a:prstGeom prst="rect">
            <a:avLst/>
          </a:prstGeom>
        </p:spPr>
        <p:txBody>
          <a:bodyPr vert="horz" lIns="87307" tIns="43653" rIns="87307" bIns="4365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151"/>
            <a:ext cx="2972098" cy="464126"/>
          </a:xfrm>
          <a:prstGeom prst="rect">
            <a:avLst/>
          </a:prstGeom>
        </p:spPr>
        <p:txBody>
          <a:bodyPr vert="horz" lIns="87307" tIns="43653" rIns="87307" bIns="43653" rtlCol="0" anchor="b"/>
          <a:lstStyle>
            <a:lvl1pPr algn="l">
              <a:defRPr sz="11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414" y="8829151"/>
            <a:ext cx="2972098" cy="464126"/>
          </a:xfrm>
          <a:prstGeom prst="rect">
            <a:avLst/>
          </a:prstGeom>
        </p:spPr>
        <p:txBody>
          <a:bodyPr vert="horz" lIns="87307" tIns="43653" rIns="87307" bIns="43653" rtlCol="0" anchor="b"/>
          <a:lstStyle>
            <a:lvl1pPr algn="r">
              <a:defRPr sz="1100"/>
            </a:lvl1pPr>
          </a:lstStyle>
          <a:p>
            <a:fld id="{77FEE4C8-38AF-4CD1-8374-A1137227C6B9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18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22</a:t>
            </a:fld>
            <a:endParaRPr lang="en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24</a:t>
            </a:fld>
            <a:endParaRPr lang="en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25</a:t>
            </a:fld>
            <a:endParaRPr lang="en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27</a:t>
            </a:fld>
            <a:endParaRPr lang="en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28</a:t>
            </a:fld>
            <a:endParaRPr lang="en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29</a:t>
            </a:fld>
            <a:endParaRPr lang="en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5,7 association </a:t>
            </a:r>
            <a:r>
              <a:rPr lang="en-CA" dirty="0" err="1" smtClean="0"/>
              <a:t>somatosensory</a:t>
            </a:r>
            <a:r>
              <a:rPr lang="en-CA" dirty="0" smtClean="0"/>
              <a:t> cortex</a:t>
            </a:r>
          </a:p>
          <a:p>
            <a:r>
              <a:rPr lang="en-CA" dirty="0" smtClean="0"/>
              <a:t>1,2,3 primary sensory system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30</a:t>
            </a:fld>
            <a:endParaRPr lang="en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31</a:t>
            </a:fld>
            <a:endParaRPr lang="en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32</a:t>
            </a:fld>
            <a:endParaRPr lang="en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Described</a:t>
            </a:r>
            <a:r>
              <a:rPr lang="en-CA" baseline="0" dirty="0" smtClean="0"/>
              <a:t> in book.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33</a:t>
            </a:fld>
            <a:endParaRPr lang="en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34</a:t>
            </a:fld>
            <a:endParaRPr lang="en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Unable to sense things</a:t>
            </a:r>
            <a:r>
              <a:rPr lang="en-CA" baseline="0" dirty="0" smtClean="0"/>
              <a:t> (cortical sensory loss).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35</a:t>
            </a:fld>
            <a:endParaRPr lang="en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36</a:t>
            </a:fld>
            <a:endParaRPr lang="en-C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No</a:t>
            </a:r>
            <a:r>
              <a:rPr lang="en-CA" baseline="0" dirty="0" smtClean="0"/>
              <a:t> the different pathways for each system and where they cross over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37</a:t>
            </a:fld>
            <a:endParaRPr lang="en-CA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38</a:t>
            </a:fld>
            <a:endParaRPr lang="en-C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39</a:t>
            </a:fld>
            <a:endParaRPr lang="en-CA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40</a:t>
            </a:fld>
            <a:endParaRPr lang="en-CA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41</a:t>
            </a:fld>
            <a:endParaRPr lang="en-CA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42</a:t>
            </a:fld>
            <a:endParaRPr lang="en-CA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Sensory receptors</a:t>
            </a:r>
            <a:r>
              <a:rPr lang="en-CA" baseline="0" dirty="0" smtClean="0"/>
              <a:t> constantly fire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43</a:t>
            </a:fld>
            <a:endParaRPr lang="en-CA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44</a:t>
            </a:fld>
            <a:endParaRPr lang="en-CA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45</a:t>
            </a:fld>
            <a:endParaRPr lang="en-CA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EE4C8-38AF-4CD1-8374-A1137227C6B9}" type="slidenum">
              <a:rPr lang="en-CA" smtClean="0"/>
              <a:pPr/>
              <a:t>46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B4296-9BFB-445A-A51B-337E993AE5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37C16-57B3-43E1-80D9-CCBB23BA03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ED8606-66D7-4669-A4B1-E065BA9BC0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78E1F-3042-49BC-9B31-138A6BA86D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274B6-35AE-4D0E-8BDD-130BB0C0D0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69B9C-BFEB-44AE-BDA1-B5F2D0189D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BA556-C56F-4EC8-920B-52A2D68000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DD448-0EC3-4521-8BEE-84ADB94183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F2DC9-371C-4422-A69C-F128CB06AC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F13B0-F75C-4C8E-B34D-18E38340DB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4975" y="44450"/>
            <a:ext cx="2108200" cy="6081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4450"/>
            <a:ext cx="6175375" cy="6081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CC36C-4E2B-4649-BB0C-DDE0CE8538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4450"/>
            <a:ext cx="77057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0A57E-CDB4-4B8C-B2F1-24961F3985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4450"/>
            <a:ext cx="77057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7631D-0B8B-439A-8E5F-830C8AF129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4450"/>
            <a:ext cx="77057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0BC67-BABF-4CAB-B6CB-5374A3359B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44450"/>
            <a:ext cx="7705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-323850" y="6524625"/>
            <a:ext cx="4400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PSY2301: Biological Foundations of Behavior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9715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DB98D17-FC8D-46E4-B7B1-3C34C52101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ü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→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09600" y="2209800"/>
            <a:ext cx="7924800" cy="1066800"/>
          </a:xfrm>
        </p:spPr>
        <p:txBody>
          <a:bodyPr/>
          <a:lstStyle/>
          <a:p>
            <a:pPr eaLnBrk="1" hangingPunct="1"/>
            <a:r>
              <a:rPr lang="en-US" sz="3600" dirty="0" err="1" smtClean="0">
                <a:solidFill>
                  <a:srgbClr val="000066"/>
                </a:solidFill>
              </a:rPr>
              <a:t>Somatosensory</a:t>
            </a:r>
            <a:r>
              <a:rPr lang="en-US" sz="3600" dirty="0" smtClean="0">
                <a:solidFill>
                  <a:srgbClr val="000066"/>
                </a:solidFill>
              </a:rPr>
              <a:t> System</a:t>
            </a:r>
            <a:endParaRPr lang="en-US" dirty="0" smtClean="0">
              <a:solidFill>
                <a:srgbClr val="000066"/>
              </a:solidFill>
            </a:endParaRPr>
          </a:p>
        </p:txBody>
      </p:sp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611188" y="3789363"/>
            <a:ext cx="7993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dirty="0">
                <a:solidFill>
                  <a:srgbClr val="CC0000"/>
                </a:solidFill>
                <a:latin typeface="Comic Sans MS" pitchFamily="66" charset="0"/>
              </a:rPr>
              <a:t>Chapter </a:t>
            </a:r>
            <a:r>
              <a:rPr lang="en-US" sz="3200" dirty="0" smtClean="0">
                <a:solidFill>
                  <a:srgbClr val="CC0000"/>
                </a:solidFill>
                <a:latin typeface="Comic Sans MS" pitchFamily="66" charset="0"/>
              </a:rPr>
              <a:t>11</a:t>
            </a:r>
            <a:endParaRPr lang="en-US" sz="3200" dirty="0">
              <a:solidFill>
                <a:srgbClr val="CC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260350"/>
            <a:ext cx="7993062" cy="1143000"/>
          </a:xfrm>
        </p:spPr>
        <p:txBody>
          <a:bodyPr/>
          <a:lstStyle/>
          <a:p>
            <a:pPr eaLnBrk="1" hangingPunct="1"/>
            <a:r>
              <a:rPr lang="en-US" sz="3400" smtClean="0">
                <a:solidFill>
                  <a:srgbClr val="000066"/>
                </a:solidFill>
              </a:rPr>
              <a:t>How Does the Nervous System Respond to Stimulation and Produce Movement</a:t>
            </a:r>
            <a:r>
              <a:rPr lang="en-US" sz="3200" smtClean="0">
                <a:solidFill>
                  <a:srgbClr val="000066"/>
                </a:solidFill>
              </a:rPr>
              <a:t>?</a:t>
            </a:r>
            <a:endParaRPr lang="en-US" smtClean="0">
              <a:solidFill>
                <a:srgbClr val="000066"/>
              </a:solidFill>
            </a:endParaRP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229600" cy="4221163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bg2"/>
                </a:solidFill>
              </a:rPr>
              <a:t>Hierarchical Control of Movement</a:t>
            </a:r>
          </a:p>
          <a:p>
            <a:pPr eaLnBrk="1" hangingPunct="1"/>
            <a:r>
              <a:rPr lang="en-US" smtClean="0">
                <a:solidFill>
                  <a:schemeClr val="bg2"/>
                </a:solidFill>
              </a:rPr>
              <a:t>Organization of the Motor System</a:t>
            </a:r>
          </a:p>
          <a:p>
            <a:pPr eaLnBrk="1" hangingPunct="1"/>
            <a:r>
              <a:rPr lang="en-US" smtClean="0">
                <a:solidFill>
                  <a:schemeClr val="bg2"/>
                </a:solidFill>
              </a:rPr>
              <a:t>The Motor Cortex and Skilled Movements</a:t>
            </a:r>
          </a:p>
          <a:p>
            <a:pPr eaLnBrk="1" hangingPunct="1"/>
            <a:r>
              <a:rPr lang="en-US" smtClean="0">
                <a:solidFill>
                  <a:schemeClr val="bg2"/>
                </a:solidFill>
              </a:rPr>
              <a:t>The Basal Ganglia and the Cerebellum</a:t>
            </a:r>
          </a:p>
          <a:p>
            <a:pPr eaLnBrk="1" hangingPunct="1"/>
            <a:r>
              <a:rPr lang="en-US" smtClean="0">
                <a:solidFill>
                  <a:srgbClr val="A50021"/>
                </a:solidFill>
              </a:rPr>
              <a:t>Organization of the Somatosensory System</a:t>
            </a:r>
          </a:p>
          <a:p>
            <a:pPr eaLnBrk="1" hangingPunct="1"/>
            <a:r>
              <a:rPr lang="en-US" smtClean="0">
                <a:solidFill>
                  <a:srgbClr val="A50021"/>
                </a:solidFill>
              </a:rPr>
              <a:t>Exploring the Somatosensory Cortex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371600"/>
          </a:xfrm>
        </p:spPr>
        <p:txBody>
          <a:bodyPr/>
          <a:lstStyle/>
          <a:p>
            <a:pPr eaLnBrk="1" hangingPunct="1"/>
            <a:r>
              <a:rPr lang="en-US" sz="3400" smtClean="0"/>
              <a:t>The Somatosensory System</a:t>
            </a:r>
            <a:endParaRPr lang="en-US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610600" cy="464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3000" dirty="0" smtClean="0">
                <a:solidFill>
                  <a:srgbClr val="000066"/>
                </a:solidFill>
              </a:rPr>
              <a:t>What does it process?</a:t>
            </a:r>
          </a:p>
          <a:p>
            <a:pPr lvl="1" eaLnBrk="1" hangingPunct="1"/>
            <a:r>
              <a:rPr lang="en-US" sz="2600" dirty="0" smtClean="0">
                <a:solidFill>
                  <a:srgbClr val="000066"/>
                </a:solidFill>
              </a:rPr>
              <a:t>Touch</a:t>
            </a:r>
          </a:p>
          <a:p>
            <a:pPr lvl="1" eaLnBrk="1" hangingPunct="1"/>
            <a:r>
              <a:rPr lang="en-US" sz="2600" dirty="0" smtClean="0">
                <a:solidFill>
                  <a:srgbClr val="000066"/>
                </a:solidFill>
              </a:rPr>
              <a:t>Pain</a:t>
            </a:r>
          </a:p>
          <a:p>
            <a:pPr lvl="1" eaLnBrk="1" hangingPunct="1"/>
            <a:r>
              <a:rPr lang="en-US" sz="2600" dirty="0" err="1" smtClean="0">
                <a:solidFill>
                  <a:srgbClr val="000066"/>
                </a:solidFill>
              </a:rPr>
              <a:t>Proprioception</a:t>
            </a:r>
            <a:endParaRPr lang="en-US" sz="2600" dirty="0" smtClean="0">
              <a:solidFill>
                <a:srgbClr val="000066"/>
              </a:solidFill>
            </a:endParaRPr>
          </a:p>
          <a:p>
            <a:pPr eaLnBrk="1" hangingPunct="1"/>
            <a:endParaRPr lang="en-US" sz="3000" dirty="0" smtClean="0">
              <a:solidFill>
                <a:srgbClr val="000066"/>
              </a:solidFill>
            </a:endParaRPr>
          </a:p>
          <a:p>
            <a:pPr eaLnBrk="1" hangingPunct="1"/>
            <a:r>
              <a:rPr lang="en-US" sz="3000" dirty="0" err="1" smtClean="0">
                <a:solidFill>
                  <a:srgbClr val="000066"/>
                </a:solidFill>
              </a:rPr>
              <a:t>Somatosensation</a:t>
            </a:r>
            <a:r>
              <a:rPr lang="en-US" sz="3000" dirty="0" smtClean="0">
                <a:solidFill>
                  <a:srgbClr val="000066"/>
                </a:solidFill>
              </a:rPr>
              <a:t> and Movement	</a:t>
            </a:r>
          </a:p>
          <a:p>
            <a:pPr eaLnBrk="1" hangingPunct="1">
              <a:buFont typeface="Wingdings" pitchFamily="2" charset="2"/>
              <a:buNone/>
            </a:pPr>
            <a:endParaRPr lang="en-US" sz="3000" dirty="0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534400" cy="1371600"/>
          </a:xfrm>
        </p:spPr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000066"/>
                </a:solidFill>
              </a:rPr>
              <a:t>Somatosensory</a:t>
            </a:r>
            <a:r>
              <a:rPr lang="en-US" dirty="0" smtClean="0">
                <a:solidFill>
                  <a:srgbClr val="000066"/>
                </a:solidFill>
              </a:rPr>
              <a:t> Receptors and Perception</a:t>
            </a:r>
            <a:endParaRPr lang="en-US" sz="4000" dirty="0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610600" cy="4648200"/>
          </a:xfrm>
        </p:spPr>
        <p:txBody>
          <a:bodyPr/>
          <a:lstStyle/>
          <a:p>
            <a:pPr eaLnBrk="1" hangingPunct="1"/>
            <a:r>
              <a:rPr lang="en-US" sz="3000" dirty="0" smtClean="0">
                <a:solidFill>
                  <a:srgbClr val="000066"/>
                </a:solidFill>
              </a:rPr>
              <a:t>Sensitivity and receptor numbers</a:t>
            </a:r>
          </a:p>
          <a:p>
            <a:pPr eaLnBrk="1" hangingPunct="1"/>
            <a:r>
              <a:rPr lang="en-US" sz="3000" dirty="0" smtClean="0">
                <a:solidFill>
                  <a:srgbClr val="000066"/>
                </a:solidFill>
              </a:rPr>
              <a:t>Sensitivity to different </a:t>
            </a:r>
            <a:r>
              <a:rPr lang="en-US" sz="3000" dirty="0" err="1" smtClean="0">
                <a:solidFill>
                  <a:srgbClr val="000066"/>
                </a:solidFill>
              </a:rPr>
              <a:t>somatosensory</a:t>
            </a:r>
            <a:r>
              <a:rPr lang="en-US" sz="3000" dirty="0" smtClean="0">
                <a:solidFill>
                  <a:srgbClr val="000066"/>
                </a:solidFill>
              </a:rPr>
              <a:t> stimuli is a function of the kinds of receptors</a:t>
            </a:r>
          </a:p>
          <a:p>
            <a:pPr eaLnBrk="1" hangingPunct="1"/>
            <a:r>
              <a:rPr lang="en-US" sz="3000" dirty="0" smtClean="0">
                <a:solidFill>
                  <a:srgbClr val="000066"/>
                </a:solidFill>
              </a:rPr>
              <a:t>Humans have two kinds of skin</a:t>
            </a:r>
          </a:p>
          <a:p>
            <a:pPr lvl="1" eaLnBrk="1" hangingPunct="1"/>
            <a:r>
              <a:rPr lang="en-US" sz="2600" dirty="0" smtClean="0"/>
              <a:t>Hairy skin</a:t>
            </a:r>
          </a:p>
          <a:p>
            <a:pPr lvl="1" eaLnBrk="1" hangingPunct="1"/>
            <a:r>
              <a:rPr lang="en-US" sz="2600" dirty="0" smtClean="0"/>
              <a:t>Glabrous skin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371600"/>
          </a:xfrm>
        </p:spPr>
        <p:txBody>
          <a:bodyPr/>
          <a:lstStyle/>
          <a:p>
            <a:pPr eaLnBrk="1" hangingPunct="1"/>
            <a:r>
              <a:rPr lang="en-US" sz="3800" dirty="0" err="1" smtClean="0"/>
              <a:t>Somatosensory</a:t>
            </a:r>
            <a:r>
              <a:rPr lang="en-US" sz="3800" dirty="0" smtClean="0"/>
              <a:t> </a:t>
            </a:r>
            <a:r>
              <a:rPr lang="en-US" sz="3800" i="1" u="sng" dirty="0" smtClean="0">
                <a:solidFill>
                  <a:srgbClr val="00B050"/>
                </a:solidFill>
              </a:rPr>
              <a:t>Perception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610600" cy="46482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en-US" sz="3400" smtClean="0"/>
              <a:t>Nocioception</a:t>
            </a:r>
            <a:endParaRPr lang="en-US" sz="3400" smtClean="0">
              <a:solidFill>
                <a:srgbClr val="000066"/>
              </a:solidFill>
            </a:endParaRPr>
          </a:p>
          <a:p>
            <a:pPr marL="990600" lvl="1" indent="-533400" eaLnBrk="1" hangingPunct="1"/>
            <a:r>
              <a:rPr lang="en-US" sz="3000" smtClean="0"/>
              <a:t>Perception of pain and temperature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en-US" sz="3400" smtClean="0"/>
              <a:t>Hapsis</a:t>
            </a:r>
          </a:p>
          <a:p>
            <a:pPr marL="990600" lvl="1" indent="-533400" eaLnBrk="1" hangingPunct="1"/>
            <a:r>
              <a:rPr lang="en-US" sz="3000" smtClean="0"/>
              <a:t>Perception of fine touch and pressure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en-US" sz="3400" smtClean="0"/>
              <a:t>Proprioception</a:t>
            </a:r>
            <a:endParaRPr lang="en-US" sz="3400" smtClean="0">
              <a:solidFill>
                <a:srgbClr val="000066"/>
              </a:solidFill>
            </a:endParaRPr>
          </a:p>
          <a:p>
            <a:pPr marL="990600" lvl="1" indent="-533400" eaLnBrk="1" hangingPunct="1"/>
            <a:r>
              <a:rPr lang="en-US" sz="3000" smtClean="0"/>
              <a:t>Perception of the location and movement of the body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Somatosensory</a:t>
            </a:r>
            <a:r>
              <a:rPr lang="en-US" dirty="0" smtClean="0"/>
              <a:t> </a:t>
            </a:r>
            <a:r>
              <a:rPr lang="en-US" i="1" u="sng" dirty="0" smtClean="0">
                <a:solidFill>
                  <a:srgbClr val="00B050"/>
                </a:solidFill>
              </a:rPr>
              <a:t>Receptor Types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</a:pPr>
            <a:r>
              <a:rPr lang="en-US" dirty="0" smtClean="0"/>
              <a:t>Mechanoreceptors</a:t>
            </a:r>
          </a:p>
          <a:p>
            <a:pPr marL="971550" lvl="1" indent="-514350" eaLnBrk="1" hangingPunct="1"/>
            <a:r>
              <a:rPr lang="en-US" dirty="0" err="1" smtClean="0"/>
              <a:t>Hapsis</a:t>
            </a:r>
            <a:r>
              <a:rPr lang="en-US" dirty="0" smtClean="0"/>
              <a:t> and </a:t>
            </a:r>
            <a:r>
              <a:rPr lang="en-US" dirty="0" err="1" smtClean="0"/>
              <a:t>proprioception</a:t>
            </a:r>
            <a:endParaRPr lang="en-US" dirty="0" smtClean="0"/>
          </a:p>
          <a:p>
            <a:pPr marL="971550" lvl="1" indent="-514350" eaLnBrk="1" hangingPunct="1"/>
            <a:endParaRPr lang="en-US" dirty="0" smtClean="0"/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dirty="0" err="1" smtClean="0"/>
              <a:t>Nociceptors</a:t>
            </a:r>
            <a:endParaRPr lang="en-US" dirty="0" smtClean="0"/>
          </a:p>
          <a:p>
            <a:pPr marL="971550" lvl="1" indent="-514350" eaLnBrk="1" hangingPunct="1"/>
            <a:r>
              <a:rPr lang="en-US" dirty="0" smtClean="0"/>
              <a:t>Pain (chemical, mechanical)</a:t>
            </a:r>
          </a:p>
          <a:p>
            <a:pPr marL="971550" lvl="1" indent="-514350" eaLnBrk="1" hangingPunct="1"/>
            <a:endParaRPr lang="en-US" dirty="0" smtClean="0"/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dirty="0" err="1" smtClean="0"/>
              <a:t>Thermoceptors</a:t>
            </a:r>
            <a:endParaRPr lang="en-US" dirty="0" smtClean="0"/>
          </a:p>
          <a:p>
            <a:pPr marL="971550" lvl="1" indent="-514350" eaLnBrk="1" hangingPunct="1"/>
            <a:r>
              <a:rPr lang="en-US" dirty="0" smtClean="0"/>
              <a:t>pain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Somatosensory Receptors</a:t>
            </a:r>
            <a:endParaRPr lang="en-US" sz="4000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610600" cy="4648200"/>
          </a:xfrm>
        </p:spPr>
        <p:txBody>
          <a:bodyPr/>
          <a:lstStyle/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</a:rPr>
              <a:t>Rapidly Adapting (</a:t>
            </a:r>
            <a:r>
              <a:rPr lang="en-US" dirty="0" err="1" smtClean="0">
                <a:solidFill>
                  <a:srgbClr val="C00000"/>
                </a:solidFill>
              </a:rPr>
              <a:t>phasic</a:t>
            </a:r>
            <a:r>
              <a:rPr lang="en-US" dirty="0" smtClean="0">
                <a:solidFill>
                  <a:srgbClr val="C00000"/>
                </a:solidFill>
              </a:rPr>
              <a:t>) Receptor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Body sensory receptor that responds briefly to the beginning and end of a stimulus on the body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/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</a:rPr>
              <a:t>Slowly Adapting (tonic) Receptor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Body sensory receptor that responds as long as a sensory stimulus is on the body </a:t>
            </a:r>
          </a:p>
          <a:p>
            <a:pPr lvl="1" eaLnBrk="1" hangingPunct="1">
              <a:lnSpc>
                <a:spcPct val="90000"/>
              </a:lnSpc>
            </a:pPr>
            <a:endParaRPr lang="en-US" sz="2600" dirty="0" smtClean="0"/>
          </a:p>
          <a:p>
            <a:pPr lvl="1" eaLnBrk="1" hangingPunct="1">
              <a:lnSpc>
                <a:spcPct val="90000"/>
              </a:lnSpc>
            </a:pPr>
            <a:endParaRPr lang="en-US" sz="26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600200" y="685800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Stimulus</a:t>
            </a:r>
            <a:endParaRPr lang="en-CA" sz="2800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1066800" y="13716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066800" y="1371600"/>
            <a:ext cx="6705600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772400" y="1371600"/>
            <a:ext cx="0" cy="9144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676400" y="4734580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Rapidly Adapting</a:t>
            </a:r>
            <a:endParaRPr lang="en-CA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1676400" y="2667000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Slowly Adapting</a:t>
            </a:r>
            <a:endParaRPr lang="en-CA" sz="28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533400" y="4114800"/>
            <a:ext cx="7772400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0668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33400" y="6019800"/>
            <a:ext cx="7772400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2192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3716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5240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2860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2766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1910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7912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924800" y="35052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6294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620000" y="35052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7772400" y="35052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953000" y="3581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066800" y="5486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219200" y="5486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371600" y="5486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1524000" y="54864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696200" y="55626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848600" y="55626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8001000" y="55626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8153400" y="5562600"/>
            <a:ext cx="0" cy="99060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50520"/>
            <a:ext cx="7086600" cy="566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2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9219" name="Picture 2" descr="fig_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85250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172200" y="2667000"/>
            <a:ext cx="762000" cy="33855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/>
              <a:t>Slow</a:t>
            </a:r>
            <a:endParaRPr lang="en-CA" sz="1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620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Dorsal-Root Ganglion Neurons</a:t>
            </a:r>
            <a:endParaRPr lang="en-US" sz="4000" smtClean="0"/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143000"/>
            <a:ext cx="7086600" cy="4648200"/>
          </a:xfrm>
        </p:spPr>
        <p:txBody>
          <a:bodyPr/>
          <a:lstStyle/>
          <a:p>
            <a:pPr eaLnBrk="1" hangingPunct="1"/>
            <a:r>
              <a:rPr lang="en-US" sz="2600" smtClean="0"/>
              <a:t>The dendrite and axon are contiguous and carry sensory information from the skin to the central nervous system</a:t>
            </a:r>
          </a:p>
          <a:p>
            <a:pPr eaLnBrk="1" hangingPunct="1"/>
            <a:r>
              <a:rPr lang="en-US" sz="2600" smtClean="0"/>
              <a:t>The tip of the dendrite is responsive to sensory stimulation</a:t>
            </a:r>
          </a:p>
          <a:p>
            <a:pPr eaLnBrk="1" hangingPunct="1"/>
            <a:r>
              <a:rPr lang="en-US" sz="2600" smtClean="0"/>
              <a:t>The cell bodies of the sensory neurons are located just outside the spinal cord in </a:t>
            </a:r>
            <a:r>
              <a:rPr lang="en-US" sz="2600" b="1" smtClean="0">
                <a:solidFill>
                  <a:schemeClr val="accent2"/>
                </a:solidFill>
              </a:rPr>
              <a:t>dorsal-root ganglia</a:t>
            </a:r>
          </a:p>
        </p:txBody>
      </p:sp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1143000"/>
            <a:ext cx="16081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620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Dorsal-Root Ganglion Neurons</a:t>
            </a:r>
            <a:endParaRPr lang="en-US" sz="4000" smtClean="0"/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143000"/>
            <a:ext cx="8610600" cy="4648200"/>
          </a:xfrm>
        </p:spPr>
        <p:txBody>
          <a:bodyPr/>
          <a:lstStyle/>
          <a:p>
            <a:pPr eaLnBrk="1" hangingPunct="1"/>
            <a:r>
              <a:rPr lang="en-US" sz="2600" smtClean="0"/>
              <a:t>Each spinal cord segment has one dorsal-root ganglion on each side that contains many dorsal-root ganglion neurons</a:t>
            </a:r>
          </a:p>
          <a:p>
            <a:pPr eaLnBrk="1" hangingPunct="1"/>
            <a:r>
              <a:rPr lang="en-US" sz="2600" smtClean="0"/>
              <a:t>In the spinal cord, the axons of these neurons may synapse onto other neurons or continue up to the brain</a:t>
            </a:r>
          </a:p>
        </p:txBody>
      </p:sp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3317875"/>
            <a:ext cx="54864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12291" name="Picture 2" descr="fig_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95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Reminder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371600"/>
            <a:ext cx="8229600" cy="4525963"/>
          </a:xfrm>
        </p:spPr>
        <p:txBody>
          <a:bodyPr/>
          <a:lstStyle/>
          <a:p>
            <a:pPr eaLnBrk="1" hangingPunct="1"/>
            <a:r>
              <a:rPr lang="en-US" b="1" dirty="0" smtClean="0"/>
              <a:t>Dermatome</a:t>
            </a:r>
            <a:r>
              <a:rPr lang="en-US" dirty="0" smtClean="0"/>
              <a:t>-Area of skin supplied with afferent nerve fibers by a single spinal cord dorsal root</a:t>
            </a:r>
          </a:p>
        </p:txBody>
      </p:sp>
      <p:pic>
        <p:nvPicPr>
          <p:cNvPr id="13317" name="Picture 4" descr="fig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2574925"/>
            <a:ext cx="3563937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620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Dorsal-Root Ganglion Neurons</a:t>
            </a:r>
            <a:endParaRPr lang="en-US" sz="4000" smtClean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610600" cy="4495800"/>
          </a:xfrm>
        </p:spPr>
        <p:txBody>
          <a:bodyPr/>
          <a:lstStyle/>
          <a:p>
            <a:pPr eaLnBrk="1" hangingPunct="1"/>
            <a:r>
              <a:rPr lang="en-US" sz="3000" smtClean="0"/>
              <a:t>Proprioceptive and Haptic Neurons</a:t>
            </a:r>
            <a:endParaRPr lang="en-US" sz="3000" smtClean="0">
              <a:solidFill>
                <a:srgbClr val="000066"/>
              </a:solidFill>
            </a:endParaRPr>
          </a:p>
          <a:p>
            <a:pPr lvl="1" eaLnBrk="1" hangingPunct="1"/>
            <a:r>
              <a:rPr lang="en-US" sz="2600" smtClean="0"/>
              <a:t>Large, well-myelinated axons (fast)</a:t>
            </a:r>
          </a:p>
          <a:p>
            <a:pPr eaLnBrk="1" hangingPunct="1"/>
            <a:r>
              <a:rPr lang="en-US" sz="3000" smtClean="0"/>
              <a:t>Nocioceptive Neurons</a:t>
            </a:r>
            <a:endParaRPr lang="en-US" sz="3000" smtClean="0">
              <a:solidFill>
                <a:srgbClr val="000066"/>
              </a:solidFill>
            </a:endParaRPr>
          </a:p>
          <a:p>
            <a:pPr lvl="1" eaLnBrk="1" hangingPunct="1"/>
            <a:r>
              <a:rPr lang="en-US" sz="2600" smtClean="0"/>
              <a:t>Small axons with little or no myelination (slow)</a:t>
            </a:r>
          </a:p>
          <a:p>
            <a:pPr eaLnBrk="1" hangingPunct="1"/>
            <a:endParaRPr lang="en-US" sz="3000" smtClean="0">
              <a:solidFill>
                <a:srgbClr val="000066"/>
              </a:solidFill>
            </a:endParaRPr>
          </a:p>
          <a:p>
            <a:pPr eaLnBrk="1" hangingPunct="1"/>
            <a:r>
              <a:rPr lang="en-US" sz="3000" smtClean="0"/>
              <a:t>Deafferentation</a:t>
            </a:r>
            <a:endParaRPr lang="en-US" sz="3000" smtClean="0">
              <a:solidFill>
                <a:srgbClr val="000066"/>
              </a:solidFill>
            </a:endParaRPr>
          </a:p>
          <a:p>
            <a:pPr lvl="1" eaLnBrk="1" hangingPunct="1"/>
            <a:r>
              <a:rPr lang="en-US" sz="2600" smtClean="0"/>
              <a:t>Loss of incoming sensory input usually due to damage to sensory fibers; also loss of any afferent input to a structure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152400"/>
            <a:ext cx="9144000" cy="1295400"/>
          </a:xfrm>
        </p:spPr>
        <p:txBody>
          <a:bodyPr/>
          <a:lstStyle/>
          <a:p>
            <a:pPr eaLnBrk="1" hangingPunct="1"/>
            <a:r>
              <a:rPr lang="en-US" sz="3400" dirty="0" smtClean="0"/>
              <a:t>Dorsal </a:t>
            </a:r>
            <a:r>
              <a:rPr lang="en-US" sz="3400" dirty="0" err="1" smtClean="0"/>
              <a:t>Spinothalamic</a:t>
            </a:r>
            <a:r>
              <a:rPr lang="en-US" sz="3400" dirty="0" smtClean="0"/>
              <a:t> Tract</a:t>
            </a:r>
            <a:br>
              <a:rPr lang="en-US" sz="3400" dirty="0" smtClean="0"/>
            </a:br>
            <a:r>
              <a:rPr lang="en-US" sz="3400" dirty="0" smtClean="0"/>
              <a:t>(Dorsal column medial </a:t>
            </a:r>
            <a:r>
              <a:rPr lang="en-US" sz="3400" dirty="0" err="1" smtClean="0"/>
              <a:t>lemniscus</a:t>
            </a:r>
            <a:r>
              <a:rPr lang="en-US" sz="3400" dirty="0" smtClean="0"/>
              <a:t> pathway)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7696200" cy="4876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solidFill>
                  <a:srgbClr val="FF0000"/>
                </a:solidFill>
              </a:rPr>
              <a:t>Carries </a:t>
            </a:r>
            <a:r>
              <a:rPr lang="en-US" sz="2600" dirty="0" err="1" smtClean="0">
                <a:solidFill>
                  <a:srgbClr val="FF0000"/>
                </a:solidFill>
              </a:rPr>
              <a:t>haptic</a:t>
            </a:r>
            <a:r>
              <a:rPr lang="en-US" sz="2600" dirty="0" smtClean="0">
                <a:solidFill>
                  <a:srgbClr val="FF0000"/>
                </a:solidFill>
              </a:rPr>
              <a:t> and </a:t>
            </a:r>
            <a:r>
              <a:rPr lang="en-US" sz="2600" dirty="0" err="1" smtClean="0">
                <a:solidFill>
                  <a:srgbClr val="FF0000"/>
                </a:solidFill>
              </a:rPr>
              <a:t>proprioceptive</a:t>
            </a:r>
            <a:r>
              <a:rPr lang="en-US" sz="2600" dirty="0" smtClean="0">
                <a:solidFill>
                  <a:srgbClr val="FF0000"/>
                </a:solidFill>
              </a:rPr>
              <a:t> information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sz="2600" dirty="0" smtClean="0"/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r>
              <a:rPr lang="en-US" sz="2600" dirty="0" smtClean="0"/>
              <a:t>dorsal-root ganglion neurons</a:t>
            </a:r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r>
              <a:rPr lang="en-US" sz="2600" dirty="0" smtClean="0"/>
              <a:t> </a:t>
            </a:r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r>
              <a:rPr lang="en-US" sz="2600" dirty="0" smtClean="0"/>
              <a:t>ascend </a:t>
            </a:r>
            <a:r>
              <a:rPr lang="en-US" sz="2600" i="1" u="sng" dirty="0" err="1" smtClean="0">
                <a:solidFill>
                  <a:srgbClr val="00B050"/>
                </a:solidFill>
              </a:rPr>
              <a:t>ipsilaterally</a:t>
            </a:r>
            <a:r>
              <a:rPr lang="en-US" sz="2600" dirty="0" smtClean="0"/>
              <a:t> in the  dorsal spinal cord </a:t>
            </a:r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endParaRPr lang="en-US" sz="2600" dirty="0" smtClean="0"/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r>
              <a:rPr lang="en-US" sz="2600" dirty="0" smtClean="0">
                <a:solidFill>
                  <a:srgbClr val="006600"/>
                </a:solidFill>
              </a:rPr>
              <a:t>dorsal column nuclei</a:t>
            </a:r>
            <a:r>
              <a:rPr lang="en-US" sz="2600" dirty="0" smtClean="0"/>
              <a:t> (medulla) </a:t>
            </a:r>
            <a:r>
              <a:rPr lang="en-US" sz="2600" i="1" u="sng" dirty="0" smtClean="0">
                <a:solidFill>
                  <a:srgbClr val="00B050"/>
                </a:solidFill>
              </a:rPr>
              <a:t>(cross over)</a:t>
            </a:r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endParaRPr lang="en-US" sz="2600" dirty="0" smtClean="0"/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r>
              <a:rPr lang="en-US" sz="2600" dirty="0" smtClean="0">
                <a:solidFill>
                  <a:srgbClr val="C00000"/>
                </a:solidFill>
              </a:rPr>
              <a:t>medial </a:t>
            </a:r>
            <a:r>
              <a:rPr lang="en-US" sz="2600" dirty="0" err="1" smtClean="0">
                <a:solidFill>
                  <a:srgbClr val="C00000"/>
                </a:solidFill>
              </a:rPr>
              <a:t>lemniscus</a:t>
            </a:r>
            <a:endParaRPr lang="en-US" sz="2600" dirty="0" smtClean="0">
              <a:solidFill>
                <a:srgbClr val="C00000"/>
              </a:solidFill>
            </a:endParaRPr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endParaRPr lang="en-US" sz="2600" dirty="0" smtClean="0">
              <a:solidFill>
                <a:srgbClr val="C00000"/>
              </a:solidFill>
            </a:endParaRPr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r>
              <a:rPr lang="en-US" sz="2600" dirty="0" err="1" smtClean="0">
                <a:solidFill>
                  <a:srgbClr val="C00000"/>
                </a:solidFill>
              </a:rPr>
              <a:t>Ventrolateral</a:t>
            </a:r>
            <a:r>
              <a:rPr lang="en-US" sz="2600" dirty="0" smtClean="0">
                <a:solidFill>
                  <a:srgbClr val="C00000"/>
                </a:solidFill>
              </a:rPr>
              <a:t> thalamus</a:t>
            </a:r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endParaRPr lang="en-US" sz="2600" dirty="0" smtClean="0">
              <a:solidFill>
                <a:srgbClr val="C00000"/>
              </a:solidFill>
            </a:endParaRPr>
          </a:p>
          <a:p>
            <a:pPr lvl="1" algn="ctr" eaLnBrk="1" hangingPunct="1">
              <a:lnSpc>
                <a:spcPct val="80000"/>
              </a:lnSpc>
              <a:buFontTx/>
              <a:buNone/>
            </a:pPr>
            <a:r>
              <a:rPr lang="en-US" sz="2600" dirty="0" err="1" smtClean="0">
                <a:solidFill>
                  <a:srgbClr val="C00000"/>
                </a:solidFill>
              </a:rPr>
              <a:t>somatosensory</a:t>
            </a:r>
            <a:r>
              <a:rPr lang="en-US" sz="2600" dirty="0" smtClean="0">
                <a:solidFill>
                  <a:srgbClr val="C00000"/>
                </a:solidFill>
              </a:rPr>
              <a:t> cortex and motor cortex </a:t>
            </a:r>
          </a:p>
        </p:txBody>
      </p:sp>
      <p:sp>
        <p:nvSpPr>
          <p:cNvPr id="15365" name="Line 4"/>
          <p:cNvSpPr>
            <a:spLocks noChangeShapeType="1"/>
          </p:cNvSpPr>
          <p:nvPr/>
        </p:nvSpPr>
        <p:spPr bwMode="auto">
          <a:xfrm>
            <a:off x="3886200" y="28194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5366" name="Line 5"/>
          <p:cNvSpPr>
            <a:spLocks noChangeShapeType="1"/>
          </p:cNvSpPr>
          <p:nvPr/>
        </p:nvSpPr>
        <p:spPr bwMode="auto">
          <a:xfrm>
            <a:off x="3886200" y="36576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5367" name="Line 6"/>
          <p:cNvSpPr>
            <a:spLocks noChangeShapeType="1"/>
          </p:cNvSpPr>
          <p:nvPr/>
        </p:nvSpPr>
        <p:spPr bwMode="auto">
          <a:xfrm>
            <a:off x="3886200" y="44196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5368" name="Line 7"/>
          <p:cNvSpPr>
            <a:spLocks noChangeShapeType="1"/>
          </p:cNvSpPr>
          <p:nvPr/>
        </p:nvSpPr>
        <p:spPr bwMode="auto">
          <a:xfrm>
            <a:off x="3886200" y="53340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5369" name="Line 8"/>
          <p:cNvSpPr>
            <a:spLocks noChangeShapeType="1"/>
          </p:cNvSpPr>
          <p:nvPr/>
        </p:nvSpPr>
        <p:spPr bwMode="auto">
          <a:xfrm>
            <a:off x="3886200" y="60198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572000" y="3657600"/>
            <a:ext cx="1371600" cy="3810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397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2514600" y="1600200"/>
            <a:ext cx="914400" cy="7620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397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1066800" y="5257800"/>
            <a:ext cx="1371600" cy="13716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397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8"/>
          <p:cNvSpPr/>
          <p:nvPr/>
        </p:nvSpPr>
        <p:spPr>
          <a:xfrm>
            <a:off x="4648200" y="5181600"/>
            <a:ext cx="1371600" cy="4572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397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ectangle 9"/>
          <p:cNvSpPr/>
          <p:nvPr/>
        </p:nvSpPr>
        <p:spPr>
          <a:xfrm>
            <a:off x="4495800" y="0"/>
            <a:ext cx="1981200" cy="5334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397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6200"/>
            <a:ext cx="9144000" cy="1371600"/>
          </a:xfrm>
        </p:spPr>
        <p:txBody>
          <a:bodyPr/>
          <a:lstStyle/>
          <a:p>
            <a:pPr eaLnBrk="1" hangingPunct="1"/>
            <a:r>
              <a:rPr lang="en-US" sz="3800" smtClean="0"/>
              <a:t>Ventral Spinothalamic Tract</a:t>
            </a:r>
            <a:endParaRPr lang="en-US" sz="3800" smtClean="0">
              <a:solidFill>
                <a:srgbClr val="000066"/>
              </a:solidFill>
            </a:endParaRP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077200" cy="4495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FF0000"/>
                </a:solidFill>
              </a:rPr>
              <a:t>Carries </a:t>
            </a:r>
            <a:r>
              <a:rPr lang="en-US" sz="2800" dirty="0" err="1" smtClean="0">
                <a:solidFill>
                  <a:srgbClr val="FF0000"/>
                </a:solidFill>
              </a:rPr>
              <a:t>nocioceptive</a:t>
            </a:r>
            <a:r>
              <a:rPr lang="en-US" sz="2800" dirty="0" smtClean="0">
                <a:solidFill>
                  <a:srgbClr val="FF0000"/>
                </a:solidFill>
              </a:rPr>
              <a:t> information</a:t>
            </a:r>
          </a:p>
          <a:p>
            <a:pPr lvl="1" algn="ctr" eaLnBrk="1" hangingPunct="1">
              <a:buFontTx/>
              <a:buNone/>
            </a:pPr>
            <a:endParaRPr lang="en-US" sz="2600" dirty="0" smtClean="0"/>
          </a:p>
          <a:p>
            <a:pPr lvl="1" algn="ctr" eaLnBrk="1" hangingPunct="1">
              <a:buFontTx/>
              <a:buNone/>
            </a:pPr>
            <a:r>
              <a:rPr lang="en-US" sz="2600" dirty="0" smtClean="0"/>
              <a:t>dorsal-root ganglion neurons </a:t>
            </a:r>
          </a:p>
          <a:p>
            <a:pPr lvl="1" algn="ctr" eaLnBrk="1" hangingPunct="1">
              <a:buFontTx/>
              <a:buNone/>
            </a:pPr>
            <a:endParaRPr lang="en-US" sz="2600" dirty="0" smtClean="0"/>
          </a:p>
          <a:p>
            <a:pPr lvl="1" algn="ctr" eaLnBrk="1" hangingPunct="1">
              <a:buFontTx/>
              <a:buNone/>
            </a:pPr>
            <a:r>
              <a:rPr lang="en-US" sz="2600" dirty="0" smtClean="0"/>
              <a:t>Ventral spinal cord </a:t>
            </a:r>
            <a:r>
              <a:rPr lang="en-US" sz="2600" i="1" u="sng" dirty="0" smtClean="0">
                <a:solidFill>
                  <a:srgbClr val="00B050"/>
                </a:solidFill>
              </a:rPr>
              <a:t>(cross over)</a:t>
            </a:r>
          </a:p>
          <a:p>
            <a:pPr lvl="1" algn="ctr" eaLnBrk="1" hangingPunct="1">
              <a:buFontTx/>
              <a:buNone/>
            </a:pPr>
            <a:endParaRPr lang="en-US" sz="2600" dirty="0" smtClean="0">
              <a:solidFill>
                <a:srgbClr val="C00000"/>
              </a:solidFill>
            </a:endParaRPr>
          </a:p>
          <a:p>
            <a:pPr lvl="1" algn="ctr" eaLnBrk="1" hangingPunct="1">
              <a:buFontTx/>
              <a:buNone/>
            </a:pPr>
            <a:r>
              <a:rPr lang="en-US" sz="2600" dirty="0" err="1" smtClean="0">
                <a:solidFill>
                  <a:srgbClr val="C00000"/>
                </a:solidFill>
              </a:rPr>
              <a:t>Ventrolateral</a:t>
            </a:r>
            <a:r>
              <a:rPr lang="en-US" sz="2600" dirty="0" smtClean="0">
                <a:solidFill>
                  <a:srgbClr val="C00000"/>
                </a:solidFill>
              </a:rPr>
              <a:t> thalamus</a:t>
            </a:r>
          </a:p>
          <a:p>
            <a:pPr lvl="1" algn="ctr" eaLnBrk="1" hangingPunct="1">
              <a:buFontTx/>
              <a:buNone/>
            </a:pPr>
            <a:endParaRPr lang="en-US" sz="2600" dirty="0" smtClean="0">
              <a:solidFill>
                <a:srgbClr val="C00000"/>
              </a:solidFill>
            </a:endParaRPr>
          </a:p>
          <a:p>
            <a:pPr lvl="1" algn="ctr" eaLnBrk="1" hangingPunct="1">
              <a:buFontTx/>
              <a:buNone/>
            </a:pPr>
            <a:r>
              <a:rPr lang="en-US" sz="2600" dirty="0" err="1" smtClean="0">
                <a:solidFill>
                  <a:srgbClr val="C00000"/>
                </a:solidFill>
              </a:rPr>
              <a:t>somatosensory</a:t>
            </a:r>
            <a:r>
              <a:rPr lang="en-US" sz="2600" dirty="0" smtClean="0">
                <a:solidFill>
                  <a:srgbClr val="C00000"/>
                </a:solidFill>
              </a:rPr>
              <a:t> cortex </a:t>
            </a:r>
          </a:p>
        </p:txBody>
      </p:sp>
      <p:sp>
        <p:nvSpPr>
          <p:cNvPr id="16389" name="Line 4"/>
          <p:cNvSpPr>
            <a:spLocks noChangeShapeType="1"/>
          </p:cNvSpPr>
          <p:nvPr/>
        </p:nvSpPr>
        <p:spPr bwMode="auto">
          <a:xfrm>
            <a:off x="4419600" y="28194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6390" name="Line 5"/>
          <p:cNvSpPr>
            <a:spLocks noChangeShapeType="1"/>
          </p:cNvSpPr>
          <p:nvPr/>
        </p:nvSpPr>
        <p:spPr bwMode="auto">
          <a:xfrm>
            <a:off x="4419600" y="38862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6391" name="Line 6"/>
          <p:cNvSpPr>
            <a:spLocks noChangeShapeType="1"/>
          </p:cNvSpPr>
          <p:nvPr/>
        </p:nvSpPr>
        <p:spPr bwMode="auto">
          <a:xfrm>
            <a:off x="4419600" y="48006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143000" y="5334000"/>
            <a:ext cx="1371600" cy="12192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397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4495800" y="0"/>
            <a:ext cx="1752600" cy="5334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397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15678" y="5181600"/>
            <a:ext cx="1580322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1295400"/>
            <a:ext cx="1076739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1"/>
          <p:cNvCxnSpPr>
            <a:stCxn id="59397" idx="3"/>
          </p:cNvCxnSpPr>
          <p:nvPr/>
        </p:nvCxnSpPr>
        <p:spPr>
          <a:xfrm>
            <a:off x="3362739" y="1790700"/>
            <a:ext cx="752061" cy="3429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18435" name="Picture 2" descr="fig_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73400" cy="638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657600" y="2133600"/>
            <a:ext cx="5105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C00000"/>
                </a:solidFill>
              </a:rPr>
              <a:t>Haptic</a:t>
            </a:r>
            <a:r>
              <a:rPr lang="en-US" sz="2000" dirty="0" smtClean="0">
                <a:solidFill>
                  <a:srgbClr val="C00000"/>
                </a:solidFill>
              </a:rPr>
              <a:t> and </a:t>
            </a:r>
            <a:r>
              <a:rPr lang="en-US" sz="2000" dirty="0" err="1" smtClean="0">
                <a:solidFill>
                  <a:srgbClr val="C00000"/>
                </a:solidFill>
              </a:rPr>
              <a:t>proprioception</a:t>
            </a:r>
            <a:r>
              <a:rPr lang="en-US" sz="2000" dirty="0" smtClean="0">
                <a:solidFill>
                  <a:srgbClr val="C00000"/>
                </a:solidFill>
              </a:rPr>
              <a:t> information stays on same side until it crosses over in the brainstem</a:t>
            </a:r>
          </a:p>
          <a:p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>
                <a:solidFill>
                  <a:srgbClr val="C00000"/>
                </a:solidFill>
              </a:rPr>
              <a:t>Pain information crosses over on the other side at point of entry </a:t>
            </a:r>
            <a:endParaRPr lang="en-CA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Pain Receptors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Free nerve endings: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Intense pressure (striking, stretching or pinching)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Extreme heat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Chemicals: acids and capsaicin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Pain’s behavioral and perceptual effects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Sensory component</a:t>
            </a:r>
          </a:p>
          <a:p>
            <a:pPr marL="914400" lvl="1" indent="-514350"/>
            <a:r>
              <a:rPr lang="en-US" dirty="0" err="1" smtClean="0"/>
              <a:t>Somatosensory</a:t>
            </a:r>
            <a:r>
              <a:rPr lang="en-US" dirty="0" smtClean="0"/>
              <a:t> pathway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Emotional Consequence of pain</a:t>
            </a:r>
          </a:p>
          <a:p>
            <a:pPr marL="914400" lvl="1" indent="-514350"/>
            <a:r>
              <a:rPr lang="en-US" dirty="0" smtClean="0"/>
              <a:t>Hypothalamus, </a:t>
            </a:r>
            <a:r>
              <a:rPr lang="en-US" dirty="0" err="1" smtClean="0"/>
              <a:t>amygdala</a:t>
            </a:r>
            <a:r>
              <a:rPr lang="en-US" dirty="0" smtClean="0"/>
              <a:t>,</a:t>
            </a:r>
          </a:p>
          <a:p>
            <a:pPr marL="914400" lvl="1" indent="-514350"/>
            <a:r>
              <a:rPr lang="en-US" dirty="0" err="1" smtClean="0"/>
              <a:t>periaqueductal</a:t>
            </a:r>
            <a:r>
              <a:rPr lang="en-US" dirty="0" smtClean="0"/>
              <a:t>  grey</a:t>
            </a:r>
          </a:p>
          <a:p>
            <a:pPr marL="914400" lvl="1" indent="-514350"/>
            <a:r>
              <a:rPr lang="en-US" dirty="0" smtClean="0"/>
              <a:t>Anterior </a:t>
            </a:r>
            <a:r>
              <a:rPr lang="en-US" dirty="0" err="1" smtClean="0"/>
              <a:t>Cingulate</a:t>
            </a:r>
            <a:r>
              <a:rPr lang="en-US" dirty="0" smtClean="0"/>
              <a:t> Cortex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Long-term emotional implications of chronic pain</a:t>
            </a:r>
          </a:p>
          <a:p>
            <a:pPr marL="914400" lvl="1" indent="-514350"/>
            <a:r>
              <a:rPr lang="en-US" dirty="0" smtClean="0"/>
              <a:t>Prefrontal cortex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9144000" cy="1371600"/>
          </a:xfrm>
        </p:spPr>
        <p:txBody>
          <a:bodyPr/>
          <a:lstStyle/>
          <a:p>
            <a:pPr eaLnBrk="1" hangingPunct="1"/>
            <a:r>
              <a:rPr lang="en-US" sz="3800" smtClean="0"/>
              <a:t>Pain</a:t>
            </a:r>
            <a:endParaRPr lang="en-US" sz="4000" smtClean="0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990600"/>
            <a:ext cx="8839200" cy="4495800"/>
          </a:xfrm>
        </p:spPr>
        <p:txBody>
          <a:bodyPr/>
          <a:lstStyle/>
          <a:p>
            <a:pPr eaLnBrk="1" hangingPunct="1"/>
            <a:r>
              <a:rPr lang="en-US" dirty="0" err="1" smtClean="0"/>
              <a:t>Periaqueductal</a:t>
            </a:r>
            <a:r>
              <a:rPr lang="en-US" dirty="0" smtClean="0"/>
              <a:t> Gray Matter (PAG)</a:t>
            </a:r>
          </a:p>
          <a:p>
            <a:pPr lvl="1" eaLnBrk="1" hangingPunct="1"/>
            <a:r>
              <a:rPr lang="en-US" dirty="0" smtClean="0"/>
              <a:t>Nuclei in the midbrain that surround the cerebral aqueduct joining the third and fourth ventricles</a:t>
            </a:r>
          </a:p>
          <a:p>
            <a:pPr lvl="1" eaLnBrk="1" hangingPunct="1"/>
            <a:r>
              <a:rPr lang="en-US" dirty="0" smtClean="0"/>
              <a:t>Receive projections from </a:t>
            </a:r>
            <a:r>
              <a:rPr lang="en-US" dirty="0" err="1" smtClean="0"/>
              <a:t>amygdala</a:t>
            </a:r>
            <a:r>
              <a:rPr lang="en-US" dirty="0" smtClean="0"/>
              <a:t>, and hypothalamus</a:t>
            </a:r>
          </a:p>
          <a:p>
            <a:pPr lvl="1" eaLnBrk="1" hangingPunct="1"/>
            <a:r>
              <a:rPr lang="en-US" dirty="0" smtClean="0"/>
              <a:t>play an important role in the modulation of pain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962400" cy="2586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02330" y="0"/>
            <a:ext cx="524167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819525"/>
            <a:ext cx="44196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Gate Theory of pain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Melzack</a:t>
            </a:r>
            <a:r>
              <a:rPr lang="en-US" dirty="0" smtClean="0"/>
              <a:t> &amp; Wall, 1965</a:t>
            </a:r>
          </a:p>
          <a:p>
            <a:pPr lvl="1" eaLnBrk="1" hangingPunct="1"/>
            <a:r>
              <a:rPr lang="en-US" dirty="0" smtClean="0"/>
              <a:t>Hypothetical neural circuit in which activity in </a:t>
            </a:r>
            <a:r>
              <a:rPr lang="en-US" dirty="0" err="1" smtClean="0"/>
              <a:t>haptic</a:t>
            </a:r>
            <a:r>
              <a:rPr lang="en-US" dirty="0" smtClean="0"/>
              <a:t> (fine-touch and pressure) pathways diminishes the activity in </a:t>
            </a:r>
            <a:r>
              <a:rPr lang="en-US" dirty="0" err="1" smtClean="0"/>
              <a:t>nocioceptive</a:t>
            </a:r>
            <a:r>
              <a:rPr lang="en-US" dirty="0" smtClean="0"/>
              <a:t> (pain and temperature) pathways </a:t>
            </a:r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20483" name="Picture 2" descr="fig_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44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22531" name="Picture 2" descr="fig_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76800" cy="641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066800"/>
            <a:ext cx="4038600" cy="4525963"/>
          </a:xfrm>
        </p:spPr>
        <p:txBody>
          <a:bodyPr/>
          <a:lstStyle/>
          <a:p>
            <a:pPr eaLnBrk="1" hangingPunct="1"/>
            <a:r>
              <a:rPr lang="en-US" sz="2800" b="1" u="sng" smtClean="0"/>
              <a:t>Referred Pain:</a:t>
            </a:r>
            <a:r>
              <a:rPr lang="en-US" sz="2800" smtClean="0"/>
              <a:t> Pain felt on the surface of the body that is actually due to pain in one of the internal organs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9144000" cy="958850"/>
          </a:xfrm>
        </p:spPr>
        <p:txBody>
          <a:bodyPr/>
          <a:lstStyle/>
          <a:p>
            <a:pPr eaLnBrk="1" hangingPunct="1"/>
            <a:r>
              <a:rPr lang="en-US" sz="3400" smtClean="0"/>
              <a:t>Exploring the Somatosensory Cortex</a:t>
            </a:r>
            <a:endParaRPr lang="en-US" smtClean="0"/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8839200" cy="4267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dirty="0" smtClean="0">
                <a:solidFill>
                  <a:srgbClr val="000066"/>
                </a:solidFill>
              </a:rPr>
              <a:t>Two main </a:t>
            </a:r>
            <a:r>
              <a:rPr lang="en-US" dirty="0" err="1" smtClean="0">
                <a:solidFill>
                  <a:srgbClr val="000066"/>
                </a:solidFill>
              </a:rPr>
              <a:t>somatosensory</a:t>
            </a:r>
            <a:r>
              <a:rPr lang="en-US" dirty="0" smtClean="0">
                <a:solidFill>
                  <a:srgbClr val="000066"/>
                </a:solidFill>
              </a:rPr>
              <a:t> areas in the cortex</a:t>
            </a:r>
          </a:p>
          <a:p>
            <a:pPr eaLnBrk="1" hangingPunct="1"/>
            <a:r>
              <a:rPr lang="en-US" dirty="0" smtClean="0"/>
              <a:t>Primary </a:t>
            </a:r>
            <a:r>
              <a:rPr lang="en-US" dirty="0" err="1" smtClean="0"/>
              <a:t>Somatosensory</a:t>
            </a:r>
            <a:r>
              <a:rPr lang="en-US" dirty="0" smtClean="0"/>
              <a:t> Cortex</a:t>
            </a:r>
            <a:endParaRPr lang="en-US" dirty="0" smtClean="0">
              <a:solidFill>
                <a:srgbClr val="000066"/>
              </a:solidFill>
            </a:endParaRPr>
          </a:p>
          <a:p>
            <a:pPr lvl="1" eaLnBrk="1" hangingPunct="1"/>
            <a:r>
              <a:rPr lang="en-US" dirty="0" smtClean="0"/>
              <a:t>Receives projections from the thalamus</a:t>
            </a:r>
          </a:p>
          <a:p>
            <a:pPr lvl="1" eaLnBrk="1" hangingPunct="1"/>
            <a:r>
              <a:rPr lang="en-US" dirty="0" err="1" smtClean="0"/>
              <a:t>Brodmann’s</a:t>
            </a:r>
            <a:r>
              <a:rPr lang="en-US" dirty="0" smtClean="0"/>
              <a:t> areas 3-1-2 </a:t>
            </a:r>
          </a:p>
          <a:p>
            <a:pPr lvl="1" eaLnBrk="1" hangingPunct="1"/>
            <a:r>
              <a:rPr lang="en-US" dirty="0" smtClean="0"/>
              <a:t>Located within the </a:t>
            </a:r>
            <a:r>
              <a:rPr lang="en-US" dirty="0" err="1" smtClean="0"/>
              <a:t>postcentral</a:t>
            </a:r>
            <a:r>
              <a:rPr lang="en-US" dirty="0" smtClean="0"/>
              <a:t> </a:t>
            </a:r>
            <a:r>
              <a:rPr lang="en-US" dirty="0" err="1" smtClean="0"/>
              <a:t>gyrus</a:t>
            </a:r>
            <a:r>
              <a:rPr lang="en-US" dirty="0" smtClean="0"/>
              <a:t>, right behind the central fissure</a:t>
            </a:r>
          </a:p>
          <a:p>
            <a:pPr eaLnBrk="1" hangingPunct="1"/>
            <a:r>
              <a:rPr lang="en-US" dirty="0" smtClean="0"/>
              <a:t>Secondary </a:t>
            </a:r>
            <a:r>
              <a:rPr lang="en-US" dirty="0" err="1" smtClean="0"/>
              <a:t>Somatosensory</a:t>
            </a:r>
            <a:r>
              <a:rPr lang="en-US" dirty="0" smtClean="0"/>
              <a:t> Cortex</a:t>
            </a:r>
            <a:endParaRPr lang="en-US" dirty="0" smtClean="0">
              <a:solidFill>
                <a:srgbClr val="000066"/>
              </a:solidFill>
            </a:endParaRPr>
          </a:p>
          <a:p>
            <a:pPr lvl="1" eaLnBrk="1" hangingPunct="1"/>
            <a:r>
              <a:rPr lang="en-US" dirty="0" smtClean="0"/>
              <a:t>Located behind the primary </a:t>
            </a:r>
            <a:r>
              <a:rPr lang="en-US" dirty="0" err="1" smtClean="0"/>
              <a:t>somatosensory</a:t>
            </a:r>
            <a:r>
              <a:rPr lang="en-US" dirty="0" smtClean="0"/>
              <a:t> cortex</a:t>
            </a:r>
          </a:p>
          <a:p>
            <a:pPr lvl="1" eaLnBrk="1" hangingPunct="1"/>
            <a:r>
              <a:rPr lang="en-US" dirty="0" err="1" smtClean="0"/>
              <a:t>Brodmann’s</a:t>
            </a:r>
            <a:r>
              <a:rPr lang="en-US" dirty="0" smtClean="0"/>
              <a:t> areas 5 and 7</a:t>
            </a:r>
          </a:p>
          <a:p>
            <a:pPr lvl="1" eaLnBrk="1" hangingPunct="1"/>
            <a:endParaRPr lang="en-US" dirty="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76200"/>
            <a:ext cx="76200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pPr eaLnBrk="1" hangingPunct="1"/>
            <a:r>
              <a:rPr lang="en-US" sz="3200" smtClean="0">
                <a:solidFill>
                  <a:srgbClr val="000066"/>
                </a:solidFill>
              </a:rPr>
              <a:t>The Somatosensory Homunculus</a:t>
            </a:r>
            <a:endParaRPr lang="en-US" smtClean="0"/>
          </a:p>
        </p:txBody>
      </p:sp>
      <p:pic>
        <p:nvPicPr>
          <p:cNvPr id="2560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990600"/>
            <a:ext cx="8763000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2662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31775"/>
            <a:ext cx="80010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pPr eaLnBrk="1" hangingPunct="1"/>
            <a:r>
              <a:rPr lang="en-US" sz="3200" smtClean="0">
                <a:solidFill>
                  <a:srgbClr val="000066"/>
                </a:solidFill>
              </a:rPr>
              <a:t>The Somatosensory Homunculus</a:t>
            </a:r>
            <a:endParaRPr lang="en-US" smtClean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839200" cy="42672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More recent work suggests that there are four separate somatosensory homunculi</a:t>
            </a:r>
          </a:p>
          <a:p>
            <a:pPr lvl="1" eaLnBrk="1" hangingPunct="1"/>
            <a:r>
              <a:rPr lang="en-US" smtClean="0"/>
              <a:t>Area 3a: Muscles</a:t>
            </a:r>
          </a:p>
          <a:p>
            <a:pPr lvl="1" eaLnBrk="1" hangingPunct="1"/>
            <a:r>
              <a:rPr lang="en-US" smtClean="0"/>
              <a:t>Area 3b: Skin (slow)</a:t>
            </a:r>
          </a:p>
          <a:p>
            <a:pPr lvl="1" eaLnBrk="1" hangingPunct="1"/>
            <a:r>
              <a:rPr lang="en-US" smtClean="0"/>
              <a:t>Area 1: Skin (fast)</a:t>
            </a:r>
          </a:p>
          <a:p>
            <a:pPr lvl="1" eaLnBrk="1" hangingPunct="1"/>
            <a:r>
              <a:rPr lang="en-US" smtClean="0"/>
              <a:t>Area 2: Joints, pressure</a:t>
            </a:r>
          </a:p>
          <a:p>
            <a:pPr lvl="1" eaLnBrk="1" hangingPunct="1"/>
            <a:endParaRPr lang="en-US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28675" name="Picture 2" descr="fig_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29510"/>
          <a:stretch>
            <a:fillRect/>
          </a:stretch>
        </p:blipFill>
        <p:spPr>
          <a:xfrm>
            <a:off x="3023960" y="0"/>
            <a:ext cx="6043840" cy="6858000"/>
          </a:xfrm>
          <a:noFill/>
        </p:spPr>
      </p:pic>
      <p:pic>
        <p:nvPicPr>
          <p:cNvPr id="4" name="Picture 2" descr="fig_10"/>
          <p:cNvPicPr>
            <a:picLocks noChangeAspect="1" noChangeArrowheads="1"/>
          </p:cNvPicPr>
          <p:nvPr/>
        </p:nvPicPr>
        <p:blipFill>
          <a:blip r:embed="rId3" cstate="print"/>
          <a:srcRect r="45966" b="71608"/>
          <a:stretch>
            <a:fillRect/>
          </a:stretch>
        </p:blipFill>
        <p:spPr bwMode="auto">
          <a:xfrm>
            <a:off x="0" y="1371599"/>
            <a:ext cx="3153105" cy="2667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-228600"/>
            <a:ext cx="9144000" cy="1371600"/>
          </a:xfrm>
        </p:spPr>
        <p:txBody>
          <a:bodyPr/>
          <a:lstStyle/>
          <a:p>
            <a:pPr eaLnBrk="1" hangingPunct="1"/>
            <a:r>
              <a:rPr lang="en-US" sz="3400" smtClean="0">
                <a:solidFill>
                  <a:srgbClr val="000066"/>
                </a:solidFill>
              </a:rPr>
              <a:t>Damage to the Somatosensory Cortex</a:t>
            </a:r>
            <a:endParaRPr lang="en-US" sz="4000" smtClean="0"/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686800" cy="4267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000066"/>
                </a:solidFill>
              </a:rPr>
              <a:t>Damage to the primary </a:t>
            </a:r>
            <a:r>
              <a:rPr lang="en-US" dirty="0" err="1" smtClean="0">
                <a:solidFill>
                  <a:srgbClr val="000066"/>
                </a:solidFill>
              </a:rPr>
              <a:t>somatosensory</a:t>
            </a:r>
            <a:r>
              <a:rPr lang="en-US" dirty="0" smtClean="0">
                <a:solidFill>
                  <a:srgbClr val="000066"/>
                </a:solidFill>
              </a:rPr>
              <a:t> cortex</a:t>
            </a:r>
          </a:p>
          <a:p>
            <a:pPr eaLnBrk="1" hangingPunct="1">
              <a:lnSpc>
                <a:spcPct val="80000"/>
              </a:lnSpc>
            </a:pPr>
            <a:endParaRPr lang="en-US" dirty="0" smtClean="0">
              <a:solidFill>
                <a:srgbClr val="000066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000066"/>
                </a:solidFill>
              </a:rPr>
              <a:t>Reorganization following damage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30723" name="Picture 2" descr="fig_10"/>
          <p:cNvPicPr>
            <a:picLocks noChangeAspect="1" noChangeArrowheads="1"/>
          </p:cNvPicPr>
          <p:nvPr/>
        </p:nvPicPr>
        <p:blipFill>
          <a:blip r:embed="rId3" cstate="print"/>
          <a:srcRect t="12642" b="51947"/>
          <a:stretch>
            <a:fillRect/>
          </a:stretch>
        </p:blipFill>
        <p:spPr bwMode="auto">
          <a:xfrm>
            <a:off x="0" y="0"/>
            <a:ext cx="7239000" cy="3838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3" descr="fig_10"/>
          <p:cNvPicPr>
            <a:picLocks noChangeAspect="1" noChangeArrowheads="1"/>
          </p:cNvPicPr>
          <p:nvPr/>
        </p:nvPicPr>
        <p:blipFill>
          <a:blip r:embed="rId3" cstate="print"/>
          <a:srcRect t="65229"/>
          <a:stretch>
            <a:fillRect/>
          </a:stretch>
        </p:blipFill>
        <p:spPr bwMode="auto">
          <a:xfrm>
            <a:off x="0" y="3089255"/>
            <a:ext cx="7239000" cy="3768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371600"/>
          </a:xfrm>
        </p:spPr>
        <p:txBody>
          <a:bodyPr/>
          <a:lstStyle/>
          <a:p>
            <a:pPr eaLnBrk="1" hangingPunct="1"/>
            <a:r>
              <a:rPr lang="en-US" sz="3800" smtClean="0"/>
              <a:t>The Secondary Somatosensory Cortex</a:t>
            </a:r>
            <a:endParaRPr lang="en-US" sz="4000" smtClean="0"/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686800" cy="4267200"/>
          </a:xfrm>
        </p:spPr>
        <p:txBody>
          <a:bodyPr/>
          <a:lstStyle/>
          <a:p>
            <a:pPr eaLnBrk="1" hangingPunct="1"/>
            <a:r>
              <a:rPr lang="en-US" smtClean="0"/>
              <a:t>Secondary Somatosensory Cortex</a:t>
            </a:r>
            <a:r>
              <a:rPr lang="en-US" smtClean="0">
                <a:solidFill>
                  <a:srgbClr val="000066"/>
                </a:solidFill>
              </a:rPr>
              <a:t> </a:t>
            </a:r>
          </a:p>
          <a:p>
            <a:pPr lvl="1" eaLnBrk="1" hangingPunct="1"/>
            <a:r>
              <a:rPr lang="en-US" smtClean="0"/>
              <a:t>Involved in integrating information from the sensory and motor systems</a:t>
            </a:r>
          </a:p>
          <a:p>
            <a:pPr lvl="1" eaLnBrk="1" hangingPunct="1"/>
            <a:r>
              <a:rPr lang="en-US" smtClean="0"/>
              <a:t>Participates in both the dorsal and ventral visual streams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-15240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The Vestibular System and Balance</a:t>
            </a:r>
            <a:endParaRPr lang="en-US" sz="4000" smtClean="0"/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839200" cy="4267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000066"/>
                </a:solidFill>
              </a:rPr>
              <a:t>Vestibular System has two functions</a:t>
            </a:r>
            <a:endParaRPr lang="en-US" dirty="0" smtClean="0"/>
          </a:p>
          <a:p>
            <a:pPr lvl="1" eaLnBrk="1" hangingPunct="1">
              <a:lnSpc>
                <a:spcPct val="80000"/>
              </a:lnSpc>
            </a:pPr>
            <a:r>
              <a:rPr lang="en-US" dirty="0" smtClean="0"/>
              <a:t>Tells us the position of the body in relation to gravity </a:t>
            </a:r>
          </a:p>
          <a:p>
            <a:pPr lvl="1" eaLnBrk="1" hangingPunct="1">
              <a:lnSpc>
                <a:spcPct val="80000"/>
              </a:lnSpc>
            </a:pPr>
            <a:r>
              <a:rPr lang="en-US" dirty="0" smtClean="0"/>
              <a:t>Signals changes in the direction and speed of movements of the head</a:t>
            </a:r>
          </a:p>
          <a:p>
            <a:pPr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000066"/>
                </a:solidFill>
              </a:rPr>
              <a:t>Within each ear, there is a vestibular organ (the labyrinth) that contains:</a:t>
            </a:r>
            <a:endParaRPr lang="en-US" dirty="0" smtClean="0"/>
          </a:p>
          <a:p>
            <a:pPr lvl="1"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006600"/>
                </a:solidFill>
              </a:rPr>
              <a:t>Three semicircular canals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006600"/>
                </a:solidFill>
              </a:rPr>
              <a:t>Two </a:t>
            </a:r>
            <a:r>
              <a:rPr lang="en-US" dirty="0" err="1" smtClean="0">
                <a:solidFill>
                  <a:srgbClr val="006600"/>
                </a:solidFill>
              </a:rPr>
              <a:t>otolith</a:t>
            </a:r>
            <a:r>
              <a:rPr lang="en-US" dirty="0" smtClean="0">
                <a:solidFill>
                  <a:srgbClr val="006600"/>
                </a:solidFill>
              </a:rPr>
              <a:t> organs </a:t>
            </a:r>
            <a:r>
              <a:rPr lang="en-US" dirty="0" smtClean="0"/>
              <a:t>(utricle and </a:t>
            </a:r>
            <a:r>
              <a:rPr lang="en-US" dirty="0" err="1" smtClean="0"/>
              <a:t>saccule</a:t>
            </a:r>
            <a:r>
              <a:rPr lang="en-US" dirty="0" smtClean="0"/>
              <a:t>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0"/>
            <a:ext cx="7772400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The Labyrinth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006600"/>
                </a:solidFill>
              </a:rPr>
              <a:t>Three semicircular canals</a:t>
            </a:r>
          </a:p>
          <a:p>
            <a:pPr lvl="1" eaLnBrk="1" hangingPunct="1"/>
            <a:r>
              <a:rPr lang="en-US" smtClean="0"/>
              <a:t>Rotational accelerations of the head</a:t>
            </a:r>
          </a:p>
          <a:p>
            <a:pPr eaLnBrk="1" hangingPunct="1"/>
            <a:r>
              <a:rPr lang="en-US" smtClean="0">
                <a:solidFill>
                  <a:srgbClr val="006600"/>
                </a:solidFill>
              </a:rPr>
              <a:t>Two otolith organs (utricle and saccule)</a:t>
            </a:r>
          </a:p>
          <a:p>
            <a:pPr lvl="1" eaLnBrk="1" hangingPunct="1"/>
            <a:r>
              <a:rPr lang="en-US" smtClean="0"/>
              <a:t>Linear accelerations of the head</a:t>
            </a:r>
          </a:p>
          <a:p>
            <a:pPr lvl="1" eaLnBrk="1" hangingPunct="1"/>
            <a:r>
              <a:rPr lang="en-US" smtClean="0"/>
              <a:t>Static head position relative to the gravitational axis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5240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    The Vestibular System and Balance</a:t>
            </a:r>
            <a:endParaRPr lang="en-US" sz="4000" smtClean="0"/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95400"/>
            <a:ext cx="8839200" cy="4267200"/>
          </a:xfrm>
        </p:spPr>
        <p:txBody>
          <a:bodyPr/>
          <a:lstStyle/>
          <a:p>
            <a:pPr eaLnBrk="1" hangingPunct="1"/>
            <a:r>
              <a:rPr lang="en-US" sz="3000" smtClean="0">
                <a:solidFill>
                  <a:srgbClr val="000066"/>
                </a:solidFill>
              </a:rPr>
              <a:t>When the head moves, fluid (endolymph) located within the </a:t>
            </a:r>
            <a:r>
              <a:rPr lang="en-US" sz="3000" u="sng" smtClean="0">
                <a:solidFill>
                  <a:srgbClr val="000066"/>
                </a:solidFill>
              </a:rPr>
              <a:t>semicircular canals</a:t>
            </a:r>
            <a:r>
              <a:rPr lang="en-US" sz="3000" smtClean="0">
                <a:solidFill>
                  <a:srgbClr val="000066"/>
                </a:solidFill>
              </a:rPr>
              <a:t> pushes against hair cells, which causes bending of the cilia located on top of the hair cells</a:t>
            </a:r>
          </a:p>
          <a:p>
            <a:pPr eaLnBrk="1" hangingPunct="1"/>
            <a:r>
              <a:rPr lang="en-US" sz="3000" smtClean="0">
                <a:solidFill>
                  <a:srgbClr val="000066"/>
                </a:solidFill>
              </a:rPr>
              <a:t>Bending of cilia leads to receptor potentials in the hair cells and action potentials in the cells forming the vestibular nerve</a:t>
            </a:r>
          </a:p>
          <a:p>
            <a:pPr eaLnBrk="1" hangingPunct="1"/>
            <a:r>
              <a:rPr lang="en-US" sz="3000" smtClean="0">
                <a:solidFill>
                  <a:srgbClr val="000066"/>
                </a:solidFill>
              </a:rPr>
              <a:t>The direction in which the cilia are bent determines whether the hair cell becomes depolarized or hyperpolarized</a:t>
            </a:r>
            <a:endParaRPr lang="en-US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0375" y="228600"/>
            <a:ext cx="3222625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6"/>
          <p:cNvSpPr>
            <a:spLocks noChangeArrowheads="1"/>
          </p:cNvSpPr>
          <p:nvPr/>
        </p:nvSpPr>
        <p:spPr bwMode="auto">
          <a:xfrm>
            <a:off x="5105400" y="1905000"/>
            <a:ext cx="2819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Detect rotational accelerations of the head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20574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ampulla</a:t>
            </a:r>
            <a:endParaRPr lang="en-CA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914400" y="1524000"/>
            <a:ext cx="1828800" cy="457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37891" name="Picture 2" descr="fig_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-76200"/>
            <a:ext cx="9144000" cy="5784850"/>
          </a:xfr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8916" name="Rectangle 7"/>
          <p:cNvSpPr>
            <a:spLocks noChangeArrowheads="1"/>
          </p:cNvSpPr>
          <p:nvPr/>
        </p:nvSpPr>
        <p:spPr bwMode="auto">
          <a:xfrm>
            <a:off x="0" y="5654675"/>
            <a:ext cx="8763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buFontTx/>
              <a:buChar char="•"/>
            </a:pPr>
            <a:r>
              <a:rPr lang="en-US" sz="2400"/>
              <a:t> Linear accelerations of the head</a:t>
            </a:r>
          </a:p>
          <a:p>
            <a:pPr lvl="1">
              <a:buFontTx/>
              <a:buChar char="•"/>
            </a:pPr>
            <a:r>
              <a:rPr lang="en-US" sz="2400"/>
              <a:t> Static head position relative to the gravitational axis</a:t>
            </a:r>
          </a:p>
        </p:txBody>
      </p:sp>
      <p:pic>
        <p:nvPicPr>
          <p:cNvPr id="1026" name="Picture 2" descr="C:\Users\viu\AppData\Local\Temp\ch14f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482129" cy="56022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PSY2301: Biological Foundations of Behavior</a:t>
            </a: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b="21380"/>
          <a:stretch>
            <a:fillRect/>
          </a:stretch>
        </p:blipFill>
        <p:spPr bwMode="auto">
          <a:xfrm>
            <a:off x="0" y="0"/>
            <a:ext cx="792050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5240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    The Vestibular System and Balance</a:t>
            </a:r>
            <a:endParaRPr lang="en-US" sz="4000" smtClean="0"/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839200" cy="42672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The </a:t>
            </a:r>
            <a:r>
              <a:rPr lang="en-US" u="sng" smtClean="0">
                <a:solidFill>
                  <a:srgbClr val="000066"/>
                </a:solidFill>
              </a:rPr>
              <a:t>utricle and saccule</a:t>
            </a:r>
            <a:r>
              <a:rPr lang="en-US" smtClean="0">
                <a:solidFill>
                  <a:srgbClr val="000066"/>
                </a:solidFill>
              </a:rPr>
              <a:t> also contain hair cells, which are embedded within a gelatin-like substance that contains small crystals of calcium carbonate called </a:t>
            </a:r>
            <a:r>
              <a:rPr lang="en-US" smtClean="0"/>
              <a:t>otoconia</a:t>
            </a:r>
            <a:endParaRPr lang="en-US" smtClean="0">
              <a:solidFill>
                <a:srgbClr val="000066"/>
              </a:solidFill>
            </a:endParaRPr>
          </a:p>
          <a:p>
            <a:pPr eaLnBrk="1" hangingPunct="1"/>
            <a:r>
              <a:rPr lang="en-US" smtClean="0">
                <a:solidFill>
                  <a:srgbClr val="000066"/>
                </a:solidFill>
              </a:rPr>
              <a:t>When the head is tilted, the gelatin and otoconia push against the hair cells, which alters the rate of action potentials in cells that form the vestibular nerve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Niopsychology Template">
  <a:themeElements>
    <a:clrScheme name="1_Niopsychology Template 13">
      <a:dk1>
        <a:srgbClr val="000000"/>
      </a:dk1>
      <a:lt1>
        <a:srgbClr val="DDDDDD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EBEBEB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Niopsychology Template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Niopsychology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13">
        <a:dk1>
          <a:srgbClr val="000000"/>
        </a:dk1>
        <a:lt1>
          <a:srgbClr val="DDDDDD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EBEBEB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1301</Words>
  <Application>Microsoft Office PowerPoint</Application>
  <PresentationFormat>On-screen Show (4:3)</PresentationFormat>
  <Paragraphs>260</Paragraphs>
  <Slides>46</Slides>
  <Notes>46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1_Niopsychology Template</vt:lpstr>
      <vt:lpstr>Slide 1</vt:lpstr>
      <vt:lpstr>How Does the Nervous System Respond to Stimulation and Produce Movement?</vt:lpstr>
      <vt:lpstr>The Somatosensory System</vt:lpstr>
      <vt:lpstr>Somatosensory Receptors and Perception</vt:lpstr>
      <vt:lpstr>Somatosensory Perception</vt:lpstr>
      <vt:lpstr>Somatosensory Receptor Types</vt:lpstr>
      <vt:lpstr>Somatosensory Receptors</vt:lpstr>
      <vt:lpstr>Slide 8</vt:lpstr>
      <vt:lpstr>Slide 9</vt:lpstr>
      <vt:lpstr>Slide 10</vt:lpstr>
      <vt:lpstr>Slide 11</vt:lpstr>
      <vt:lpstr>Dorsal-Root Ganglion Neurons</vt:lpstr>
      <vt:lpstr>Dorsal-Root Ganglion Neurons</vt:lpstr>
      <vt:lpstr>Slide 14</vt:lpstr>
      <vt:lpstr>Reminder</vt:lpstr>
      <vt:lpstr>Dorsal-Root Ganglion Neurons</vt:lpstr>
      <vt:lpstr>Dorsal Spinothalamic Tract (Dorsal column medial lemniscus pathway)</vt:lpstr>
      <vt:lpstr>Slide 18</vt:lpstr>
      <vt:lpstr>Ventral Spinothalamic Tract</vt:lpstr>
      <vt:lpstr>Slide 20</vt:lpstr>
      <vt:lpstr>Slide 21</vt:lpstr>
      <vt:lpstr>Pain Receptors</vt:lpstr>
      <vt:lpstr>Pain’s behavioral and perceptual effects</vt:lpstr>
      <vt:lpstr>Pain</vt:lpstr>
      <vt:lpstr>Slide 25</vt:lpstr>
      <vt:lpstr>Gate Theory of pain</vt:lpstr>
      <vt:lpstr>Slide 27</vt:lpstr>
      <vt:lpstr>Slide 28</vt:lpstr>
      <vt:lpstr>Exploring the Somatosensory Cortex</vt:lpstr>
      <vt:lpstr>Slide 30</vt:lpstr>
      <vt:lpstr>The Somatosensory Homunculus</vt:lpstr>
      <vt:lpstr>Slide 32</vt:lpstr>
      <vt:lpstr>The Somatosensory Homunculus</vt:lpstr>
      <vt:lpstr>Slide 34</vt:lpstr>
      <vt:lpstr>Damage to the Somatosensory Cortex</vt:lpstr>
      <vt:lpstr>Slide 36</vt:lpstr>
      <vt:lpstr>The Secondary Somatosensory Cortex</vt:lpstr>
      <vt:lpstr>The Vestibular System and Balance</vt:lpstr>
      <vt:lpstr>Slide 39</vt:lpstr>
      <vt:lpstr>The Labyrinth</vt:lpstr>
      <vt:lpstr>    The Vestibular System and Balance</vt:lpstr>
      <vt:lpstr>Slide 42</vt:lpstr>
      <vt:lpstr>Slide 43</vt:lpstr>
      <vt:lpstr>Slide 44</vt:lpstr>
      <vt:lpstr>Slide 45</vt:lpstr>
      <vt:lpstr>    The Vestibular System and Balance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2012-03-14T23:21:42Z</dcterms:created>
  <dcterms:modified xsi:type="dcterms:W3CDTF">2012-03-21T14:19:34Z</dcterms:modified>
</cp:coreProperties>
</file>