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7" r:id="rId4"/>
    <p:sldId id="258" r:id="rId5"/>
    <p:sldId id="259" r:id="rId6"/>
    <p:sldId id="261"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1158"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CA66F8B1-A447-4BD8-A307-9ABD4A77A397}" type="datetimeFigureOut">
              <a:rPr lang="en-CA" smtClean="0"/>
              <a:t>01/06/2016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7B0AF8F-8550-4171-B7D5-31BDE0E98DBC}" type="slidenum">
              <a:rPr lang="en-CA" smtClean="0"/>
              <a:t>‹#›</a:t>
            </a:fld>
            <a:endParaRPr lang="en-CA"/>
          </a:p>
        </p:txBody>
      </p:sp>
    </p:spTree>
    <p:extLst>
      <p:ext uri="{BB962C8B-B14F-4D97-AF65-F5344CB8AC3E}">
        <p14:creationId xmlns:p14="http://schemas.microsoft.com/office/powerpoint/2010/main" val="3981668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CA66F8B1-A447-4BD8-A307-9ABD4A77A397}" type="datetimeFigureOut">
              <a:rPr lang="en-CA" smtClean="0"/>
              <a:t>01/06/2016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7B0AF8F-8550-4171-B7D5-31BDE0E98DBC}" type="slidenum">
              <a:rPr lang="en-CA" smtClean="0"/>
              <a:t>‹#›</a:t>
            </a:fld>
            <a:endParaRPr lang="en-CA"/>
          </a:p>
        </p:txBody>
      </p:sp>
    </p:spTree>
    <p:extLst>
      <p:ext uri="{BB962C8B-B14F-4D97-AF65-F5344CB8AC3E}">
        <p14:creationId xmlns:p14="http://schemas.microsoft.com/office/powerpoint/2010/main" val="1901524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A66F8B1-A447-4BD8-A307-9ABD4A77A397}" type="datetimeFigureOut">
              <a:rPr lang="en-CA" smtClean="0"/>
              <a:t>01/06/2016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7B0AF8F-8550-4171-B7D5-31BDE0E98DBC}" type="slidenum">
              <a:rPr lang="en-CA" smtClean="0"/>
              <a:t>‹#›</a:t>
            </a:fld>
            <a:endParaRPr lang="en-CA"/>
          </a:p>
        </p:txBody>
      </p:sp>
    </p:spTree>
    <p:extLst>
      <p:ext uri="{BB962C8B-B14F-4D97-AF65-F5344CB8AC3E}">
        <p14:creationId xmlns:p14="http://schemas.microsoft.com/office/powerpoint/2010/main" val="1188006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CA66F8B1-A447-4BD8-A307-9ABD4A77A397}" type="datetimeFigureOut">
              <a:rPr lang="en-CA" smtClean="0"/>
              <a:t>01/06/2016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7B0AF8F-8550-4171-B7D5-31BDE0E98DBC}" type="slidenum">
              <a:rPr lang="en-CA" smtClean="0"/>
              <a:t>‹#›</a:t>
            </a:fld>
            <a:endParaRPr lang="en-CA"/>
          </a:p>
        </p:txBody>
      </p:sp>
    </p:spTree>
    <p:extLst>
      <p:ext uri="{BB962C8B-B14F-4D97-AF65-F5344CB8AC3E}">
        <p14:creationId xmlns:p14="http://schemas.microsoft.com/office/powerpoint/2010/main" val="873037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CA66F8B1-A447-4BD8-A307-9ABD4A77A397}" type="datetimeFigureOut">
              <a:rPr lang="en-CA" smtClean="0"/>
              <a:t>01/06/2016</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67B0AF8F-8550-4171-B7D5-31BDE0E98DBC}" type="slidenum">
              <a:rPr lang="en-CA" smtClean="0"/>
              <a:t>‹#›</a:t>
            </a:fld>
            <a:endParaRPr lang="en-CA"/>
          </a:p>
        </p:txBody>
      </p:sp>
    </p:spTree>
    <p:extLst>
      <p:ext uri="{BB962C8B-B14F-4D97-AF65-F5344CB8AC3E}">
        <p14:creationId xmlns:p14="http://schemas.microsoft.com/office/powerpoint/2010/main" val="342669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CA66F8B1-A447-4BD8-A307-9ABD4A77A397}" type="datetimeFigureOut">
              <a:rPr lang="en-CA" smtClean="0"/>
              <a:t>01/06/2016</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67B0AF8F-8550-4171-B7D5-31BDE0E98DBC}" type="slidenum">
              <a:rPr lang="en-CA" smtClean="0"/>
              <a:t>‹#›</a:t>
            </a:fld>
            <a:endParaRPr lang="en-CA"/>
          </a:p>
        </p:txBody>
      </p:sp>
    </p:spTree>
    <p:extLst>
      <p:ext uri="{BB962C8B-B14F-4D97-AF65-F5344CB8AC3E}">
        <p14:creationId xmlns:p14="http://schemas.microsoft.com/office/powerpoint/2010/main" val="10349498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66F8B1-A447-4BD8-A307-9ABD4A77A397}" type="datetimeFigureOut">
              <a:rPr lang="en-CA" smtClean="0"/>
              <a:t>01/06/2016</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67B0AF8F-8550-4171-B7D5-31BDE0E98DBC}" type="slidenum">
              <a:rPr lang="en-CA" smtClean="0"/>
              <a:t>‹#›</a:t>
            </a:fld>
            <a:endParaRPr lang="en-CA"/>
          </a:p>
        </p:txBody>
      </p:sp>
    </p:spTree>
    <p:extLst>
      <p:ext uri="{BB962C8B-B14F-4D97-AF65-F5344CB8AC3E}">
        <p14:creationId xmlns:p14="http://schemas.microsoft.com/office/powerpoint/2010/main" val="3346568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66F8B1-A447-4BD8-A307-9ABD4A77A397}" type="datetimeFigureOut">
              <a:rPr lang="en-CA" smtClean="0"/>
              <a:t>01/06/2016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7B0AF8F-8550-4171-B7D5-31BDE0E98DBC}" type="slidenum">
              <a:rPr lang="en-CA" smtClean="0"/>
              <a:t>‹#›</a:t>
            </a:fld>
            <a:endParaRPr lang="en-CA"/>
          </a:p>
        </p:txBody>
      </p:sp>
    </p:spTree>
    <p:extLst>
      <p:ext uri="{BB962C8B-B14F-4D97-AF65-F5344CB8AC3E}">
        <p14:creationId xmlns:p14="http://schemas.microsoft.com/office/powerpoint/2010/main" val="3198262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66F8B1-A447-4BD8-A307-9ABD4A77A397}" type="datetimeFigureOut">
              <a:rPr lang="en-CA" smtClean="0"/>
              <a:t>01/06/2016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7B0AF8F-8550-4171-B7D5-31BDE0E98DBC}" type="slidenum">
              <a:rPr lang="en-CA" smtClean="0"/>
              <a:t>‹#›</a:t>
            </a:fld>
            <a:endParaRPr lang="en-CA"/>
          </a:p>
        </p:txBody>
      </p:sp>
    </p:spTree>
    <p:extLst>
      <p:ext uri="{BB962C8B-B14F-4D97-AF65-F5344CB8AC3E}">
        <p14:creationId xmlns:p14="http://schemas.microsoft.com/office/powerpoint/2010/main" val="32014785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CA66F8B1-A447-4BD8-A307-9ABD4A77A397}" type="datetimeFigureOut">
              <a:rPr lang="en-CA" smtClean="0"/>
              <a:t>01/06/2016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7B0AF8F-8550-4171-B7D5-31BDE0E98DBC}" type="slidenum">
              <a:rPr lang="en-CA" smtClean="0"/>
              <a:t>‹#›</a:t>
            </a:fld>
            <a:endParaRPr lang="en-CA"/>
          </a:p>
        </p:txBody>
      </p:sp>
    </p:spTree>
    <p:extLst>
      <p:ext uri="{BB962C8B-B14F-4D97-AF65-F5344CB8AC3E}">
        <p14:creationId xmlns:p14="http://schemas.microsoft.com/office/powerpoint/2010/main" val="2557470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CA66F8B1-A447-4BD8-A307-9ABD4A77A397}" type="datetimeFigureOut">
              <a:rPr lang="en-CA" smtClean="0"/>
              <a:t>01/06/2016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7B0AF8F-8550-4171-B7D5-31BDE0E98DBC}" type="slidenum">
              <a:rPr lang="en-CA" smtClean="0"/>
              <a:t>‹#›</a:t>
            </a:fld>
            <a:endParaRPr lang="en-CA"/>
          </a:p>
        </p:txBody>
      </p:sp>
    </p:spTree>
    <p:extLst>
      <p:ext uri="{BB962C8B-B14F-4D97-AF65-F5344CB8AC3E}">
        <p14:creationId xmlns:p14="http://schemas.microsoft.com/office/powerpoint/2010/main" val="2751036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66F8B1-A447-4BD8-A307-9ABD4A77A397}" type="datetimeFigureOut">
              <a:rPr lang="en-CA" smtClean="0"/>
              <a:t>01/06/2016</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B0AF8F-8550-4171-B7D5-31BDE0E98DBC}" type="slidenum">
              <a:rPr lang="en-CA" smtClean="0"/>
              <a:t>‹#›</a:t>
            </a:fld>
            <a:endParaRPr lang="en-CA"/>
          </a:p>
        </p:txBody>
      </p:sp>
    </p:spTree>
    <p:extLst>
      <p:ext uri="{BB962C8B-B14F-4D97-AF65-F5344CB8AC3E}">
        <p14:creationId xmlns:p14="http://schemas.microsoft.com/office/powerpoint/2010/main" val="38776374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CA" sz="3600" dirty="0" smtClean="0">
                <a:latin typeface="Times New Roman" panose="02020603050405020304" pitchFamily="18" charset="0"/>
                <a:cs typeface="Times New Roman" panose="02020603050405020304" pitchFamily="18" charset="0"/>
              </a:rPr>
              <a:t>English 1121PA: </a:t>
            </a:r>
            <a:endParaRPr lang="en-CA" sz="3600"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p:txBody>
          <a:bodyPr/>
          <a:lstStyle/>
          <a:p>
            <a:r>
              <a:rPr lang="en-CA" i="1" dirty="0" smtClean="0">
                <a:latin typeface="Times New Roman" panose="02020603050405020304" pitchFamily="18" charset="0"/>
                <a:cs typeface="Times New Roman" panose="02020603050405020304" pitchFamily="18" charset="0"/>
              </a:rPr>
              <a:t>Twelfth Night, Or, What You Will </a:t>
            </a:r>
            <a:r>
              <a:rPr lang="en-CA" dirty="0" smtClean="0">
                <a:latin typeface="Times New Roman" panose="02020603050405020304" pitchFamily="18" charset="0"/>
                <a:cs typeface="Times New Roman" panose="02020603050405020304" pitchFamily="18" charset="0"/>
              </a:rPr>
              <a:t>(1602): “For [because] the rain it </a:t>
            </a:r>
            <a:r>
              <a:rPr lang="en-CA" dirty="0" err="1" smtClean="0">
                <a:latin typeface="Times New Roman" panose="02020603050405020304" pitchFamily="18" charset="0"/>
                <a:cs typeface="Times New Roman" panose="02020603050405020304" pitchFamily="18" charset="0"/>
              </a:rPr>
              <a:t>raineth</a:t>
            </a:r>
            <a:r>
              <a:rPr lang="en-CA" dirty="0" smtClean="0">
                <a:latin typeface="Times New Roman" panose="02020603050405020304" pitchFamily="18" charset="0"/>
                <a:cs typeface="Times New Roman" panose="02020603050405020304" pitchFamily="18" charset="0"/>
              </a:rPr>
              <a:t> everyday.”</a:t>
            </a:r>
            <a:endParaRPr lang="en-CA"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05079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2800" dirty="0" smtClean="0">
                <a:latin typeface="Times New Roman" panose="02020603050405020304" pitchFamily="18" charset="0"/>
                <a:cs typeface="Times New Roman" panose="02020603050405020304" pitchFamily="18" charset="0"/>
              </a:rPr>
              <a:t>How </a:t>
            </a:r>
            <a:r>
              <a:rPr lang="en-CA" sz="2800" i="1" dirty="0" smtClean="0">
                <a:latin typeface="Times New Roman" panose="02020603050405020304" pitchFamily="18" charset="0"/>
                <a:cs typeface="Times New Roman" panose="02020603050405020304" pitchFamily="18" charset="0"/>
              </a:rPr>
              <a:t>do</a:t>
            </a:r>
            <a:r>
              <a:rPr lang="en-CA" sz="2800" dirty="0" smtClean="0">
                <a:latin typeface="Times New Roman" panose="02020603050405020304" pitchFamily="18" charset="0"/>
                <a:cs typeface="Times New Roman" panose="02020603050405020304" pitchFamily="18" charset="0"/>
              </a:rPr>
              <a:t> we </a:t>
            </a:r>
            <a:r>
              <a:rPr lang="en-CA" sz="2800" i="1" dirty="0" smtClean="0">
                <a:latin typeface="Times New Roman" panose="02020603050405020304" pitchFamily="18" charset="0"/>
                <a:cs typeface="Times New Roman" panose="02020603050405020304" pitchFamily="18" charset="0"/>
              </a:rPr>
              <a:t>read </a:t>
            </a:r>
            <a:r>
              <a:rPr lang="en-CA" sz="2800" dirty="0" smtClean="0">
                <a:latin typeface="Times New Roman" panose="02020603050405020304" pitchFamily="18" charset="0"/>
                <a:cs typeface="Times New Roman" panose="02020603050405020304" pitchFamily="18" charset="0"/>
              </a:rPr>
              <a:t>a play? . . . Especially in this age of high-tech wizardry?</a:t>
            </a:r>
            <a:endParaRPr lang="en-CA"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85000" lnSpcReduction="20000"/>
          </a:bodyPr>
          <a:lstStyle/>
          <a:p>
            <a:pPr marL="0" indent="0">
              <a:buNone/>
            </a:pPr>
            <a:r>
              <a:rPr lang="en-CA" sz="2800" dirty="0" smtClean="0">
                <a:latin typeface="Times New Roman" panose="02020603050405020304" pitchFamily="18" charset="0"/>
                <a:cs typeface="Times New Roman" panose="02020603050405020304" pitchFamily="18" charset="0"/>
              </a:rPr>
              <a:t>1) Slowly, carefully, and without distraction focus on:</a:t>
            </a:r>
          </a:p>
          <a:p>
            <a:pPr marL="0" indent="0">
              <a:buNone/>
            </a:pPr>
            <a:endParaRPr lang="en-CA" sz="2800" dirty="0" smtClean="0">
              <a:latin typeface="Times New Roman" panose="02020603050405020304" pitchFamily="18" charset="0"/>
              <a:cs typeface="Times New Roman" panose="02020603050405020304" pitchFamily="18" charset="0"/>
            </a:endParaRPr>
          </a:p>
          <a:p>
            <a:pPr marL="0" indent="0">
              <a:buNone/>
            </a:pPr>
            <a:r>
              <a:rPr lang="en-CA" sz="2400" dirty="0" smtClean="0">
                <a:latin typeface="Times New Roman" panose="02020603050405020304" pitchFamily="18" charset="0"/>
                <a:cs typeface="Times New Roman" panose="02020603050405020304" pitchFamily="18" charset="0"/>
              </a:rPr>
              <a:t>	1) Dialogue: intense, but somehow natural, speech</a:t>
            </a:r>
          </a:p>
          <a:p>
            <a:pPr marL="0" indent="0">
              <a:buNone/>
            </a:pPr>
            <a:r>
              <a:rPr lang="en-CA" sz="2400" dirty="0" smtClean="0">
                <a:latin typeface="Times New Roman" panose="02020603050405020304" pitchFamily="18" charset="0"/>
                <a:cs typeface="Times New Roman" panose="02020603050405020304" pitchFamily="18" charset="0"/>
              </a:rPr>
              <a:t>	2) Character: identity and, especially, motivation.</a:t>
            </a:r>
          </a:p>
          <a:p>
            <a:pPr marL="0" indent="0">
              <a:buNone/>
            </a:pPr>
            <a:r>
              <a:rPr lang="en-CA" sz="2400" dirty="0" smtClean="0">
                <a:latin typeface="Times New Roman" panose="02020603050405020304" pitchFamily="18" charset="0"/>
                <a:cs typeface="Times New Roman" panose="02020603050405020304" pitchFamily="18" charset="0"/>
              </a:rPr>
              <a:t>	3) Action: “stage business”</a:t>
            </a:r>
          </a:p>
          <a:p>
            <a:pPr marL="0" indent="0">
              <a:buNone/>
            </a:pPr>
            <a:r>
              <a:rPr lang="en-CA" sz="2400" dirty="0" smtClean="0">
                <a:latin typeface="Times New Roman" panose="02020603050405020304" pitchFamily="18" charset="0"/>
                <a:cs typeface="Times New Roman" panose="02020603050405020304" pitchFamily="18" charset="0"/>
              </a:rPr>
              <a:t>	4) Plot: often tangled! Especially when love is involved.</a:t>
            </a:r>
          </a:p>
          <a:p>
            <a:pPr marL="0" indent="0">
              <a:buNone/>
            </a:pPr>
            <a:r>
              <a:rPr lang="en-CA" sz="2400" dirty="0" smtClean="0">
                <a:latin typeface="Times New Roman" panose="02020603050405020304" pitchFamily="18" charset="0"/>
                <a:cs typeface="Times New Roman" panose="02020603050405020304" pitchFamily="18" charset="0"/>
              </a:rPr>
              <a:t>	5) Theme: sometimes quite elusive.</a:t>
            </a:r>
          </a:p>
          <a:p>
            <a:pPr marL="0" indent="0">
              <a:buNone/>
            </a:pPr>
            <a:endParaRPr lang="en-CA" sz="2400" dirty="0">
              <a:latin typeface="Times New Roman" panose="02020603050405020304" pitchFamily="18" charset="0"/>
              <a:cs typeface="Times New Roman" panose="02020603050405020304" pitchFamily="18" charset="0"/>
            </a:endParaRPr>
          </a:p>
          <a:p>
            <a:pPr marL="0" indent="0">
              <a:buNone/>
            </a:pPr>
            <a:r>
              <a:rPr lang="en-CA" sz="2200" dirty="0" smtClean="0">
                <a:latin typeface="Times New Roman" panose="02020603050405020304" pitchFamily="18" charset="0"/>
                <a:cs typeface="Times New Roman" panose="02020603050405020304" pitchFamily="18" charset="0"/>
              </a:rPr>
              <a:t>And if you are reading, you will have only the words spoken by the actors, and a bit of stage direction, to, almost literally, paint a picture for you.</a:t>
            </a:r>
            <a:r>
              <a:rPr lang="en-CA" sz="2000" dirty="0" smtClean="0">
                <a:solidFill>
                  <a:srgbClr val="66FF33"/>
                </a:solidFill>
                <a:latin typeface="Times New Roman" panose="02020603050405020304" pitchFamily="18" charset="0"/>
                <a:cs typeface="Times New Roman" panose="02020603050405020304" pitchFamily="18" charset="0"/>
              </a:rPr>
              <a:t> </a:t>
            </a:r>
            <a:r>
              <a:rPr lang="en-CA" sz="2000" dirty="0" smtClean="0">
                <a:latin typeface="Times New Roman" panose="02020603050405020304" pitchFamily="18" charset="0"/>
                <a:cs typeface="Times New Roman" panose="02020603050405020304" pitchFamily="18" charset="0"/>
              </a:rPr>
              <a:t>(But know that you don’t need to “get” all the words, all the time. (And sometimes, characters (like Duke </a:t>
            </a:r>
            <a:r>
              <a:rPr lang="en-CA" sz="2000" dirty="0" err="1" smtClean="0">
                <a:latin typeface="Times New Roman" panose="02020603050405020304" pitchFamily="18" charset="0"/>
                <a:cs typeface="Times New Roman" panose="02020603050405020304" pitchFamily="18" charset="0"/>
              </a:rPr>
              <a:t>Orsino</a:t>
            </a:r>
            <a:r>
              <a:rPr lang="en-CA" sz="2000" dirty="0" smtClean="0">
                <a:latin typeface="Times New Roman" panose="02020603050405020304" pitchFamily="18" charset="0"/>
                <a:cs typeface="Times New Roman" panose="02020603050405020304" pitchFamily="18" charset="0"/>
              </a:rPr>
              <a:t>) are full of hot air . . . ) )</a:t>
            </a:r>
          </a:p>
          <a:p>
            <a:pPr marL="0" indent="0">
              <a:buNone/>
            </a:pPr>
            <a:endParaRPr lang="en-CA" sz="2200" dirty="0" smtClean="0">
              <a:latin typeface="Times New Roman" panose="02020603050405020304" pitchFamily="18" charset="0"/>
              <a:cs typeface="Times New Roman" panose="02020603050405020304" pitchFamily="18" charset="0"/>
            </a:endParaRPr>
          </a:p>
          <a:p>
            <a:pPr marL="0" indent="0">
              <a:buNone/>
            </a:pPr>
            <a:endParaRPr lang="en-CA" sz="2200" dirty="0" smtClean="0">
              <a:latin typeface="Times New Roman" panose="02020603050405020304" pitchFamily="18" charset="0"/>
              <a:cs typeface="Times New Roman" panose="02020603050405020304" pitchFamily="18" charset="0"/>
            </a:endParaRPr>
          </a:p>
          <a:p>
            <a:pPr marL="0" indent="0">
              <a:buNone/>
            </a:pPr>
            <a:r>
              <a:rPr lang="en-CA" sz="2400" dirty="0" smtClean="0">
                <a:latin typeface="Times New Roman" panose="02020603050405020304" pitchFamily="18" charset="0"/>
                <a:cs typeface="Times New Roman" panose="02020603050405020304" pitchFamily="18" charset="0"/>
              </a:rPr>
              <a:t>	</a:t>
            </a:r>
            <a:endParaRPr lang="en-CA" sz="2400" dirty="0" smtClean="0">
              <a:solidFill>
                <a:srgbClr val="66FF3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65816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3200" dirty="0" smtClean="0">
                <a:latin typeface="Times New Roman" panose="02020603050405020304" pitchFamily="18" charset="0"/>
                <a:cs typeface="Times New Roman" panose="02020603050405020304" pitchFamily="18" charset="0"/>
              </a:rPr>
              <a:t>Opening lines from Shakespeare’s </a:t>
            </a:r>
            <a:r>
              <a:rPr lang="en-CA" sz="3200" i="1" dirty="0" smtClean="0">
                <a:latin typeface="Times New Roman" panose="02020603050405020304" pitchFamily="18" charset="0"/>
                <a:cs typeface="Times New Roman" panose="02020603050405020304" pitchFamily="18" charset="0"/>
              </a:rPr>
              <a:t>Henry V</a:t>
            </a:r>
            <a:r>
              <a:rPr lang="en-CA" sz="3200" dirty="0" smtClean="0">
                <a:latin typeface="Times New Roman" panose="02020603050405020304" pitchFamily="18" charset="0"/>
                <a:cs typeface="Times New Roman" panose="02020603050405020304" pitchFamily="18" charset="0"/>
              </a:rPr>
              <a:t>:</a:t>
            </a:r>
            <a:endParaRPr lang="en-CA" sz="3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Autofit/>
          </a:bodyPr>
          <a:lstStyle/>
          <a:p>
            <a:pPr marL="0" indent="0">
              <a:buNone/>
            </a:pPr>
            <a:r>
              <a:rPr lang="en-CA" sz="2000" dirty="0" smtClean="0">
                <a:latin typeface="Times New Roman" panose="02020603050405020304" pitchFamily="18" charset="0"/>
                <a:cs typeface="Times New Roman" panose="02020603050405020304" pitchFamily="18" charset="0"/>
              </a:rPr>
              <a:t>O for a Muse of fire, that would ascend</a:t>
            </a:r>
          </a:p>
          <a:p>
            <a:pPr marL="0" indent="0">
              <a:buNone/>
            </a:pPr>
            <a:r>
              <a:rPr lang="en-CA" sz="2000" dirty="0" smtClean="0">
                <a:latin typeface="Times New Roman" panose="02020603050405020304" pitchFamily="18" charset="0"/>
                <a:cs typeface="Times New Roman" panose="02020603050405020304" pitchFamily="18" charset="0"/>
              </a:rPr>
              <a:t>The brightest heaven of invention;</a:t>
            </a:r>
          </a:p>
          <a:p>
            <a:pPr marL="0" indent="0">
              <a:buNone/>
            </a:pPr>
            <a:r>
              <a:rPr lang="en-CA" sz="2000" dirty="0" smtClean="0">
                <a:latin typeface="Times New Roman" panose="02020603050405020304" pitchFamily="18" charset="0"/>
                <a:cs typeface="Times New Roman" panose="02020603050405020304" pitchFamily="18" charset="0"/>
              </a:rPr>
              <a:t>A kingdom for a stage, princes to act</a:t>
            </a:r>
          </a:p>
          <a:p>
            <a:pPr marL="0" indent="0">
              <a:buNone/>
            </a:pPr>
            <a:r>
              <a:rPr lang="en-CA" sz="2000" dirty="0" smtClean="0">
                <a:latin typeface="Times New Roman" panose="02020603050405020304" pitchFamily="18" charset="0"/>
                <a:cs typeface="Times New Roman" panose="02020603050405020304" pitchFamily="18" charset="0"/>
              </a:rPr>
              <a:t>And monarchs to behold the swelling scene!</a:t>
            </a:r>
          </a:p>
          <a:p>
            <a:pPr marL="0" indent="0">
              <a:buNone/>
            </a:pPr>
            <a:r>
              <a:rPr lang="en-CA" sz="2000" dirty="0" smtClean="0">
                <a:latin typeface="Times New Roman" panose="02020603050405020304" pitchFamily="18" charset="0"/>
                <a:cs typeface="Times New Roman" panose="02020603050405020304" pitchFamily="18" charset="0"/>
              </a:rPr>
              <a:t>Then should the warlike Harry, like himself,</a:t>
            </a:r>
          </a:p>
          <a:p>
            <a:pPr marL="0" indent="0">
              <a:buNone/>
            </a:pPr>
            <a:r>
              <a:rPr lang="en-CA" sz="2000" dirty="0" smtClean="0">
                <a:latin typeface="Times New Roman" panose="02020603050405020304" pitchFamily="18" charset="0"/>
                <a:cs typeface="Times New Roman" panose="02020603050405020304" pitchFamily="18" charset="0"/>
              </a:rPr>
              <a:t>Assume the port of Mars, and at his heels,</a:t>
            </a:r>
          </a:p>
          <a:p>
            <a:pPr marL="0" indent="0">
              <a:buNone/>
            </a:pPr>
            <a:r>
              <a:rPr lang="en-CA" sz="2000" dirty="0" smtClean="0">
                <a:latin typeface="Times New Roman" panose="02020603050405020304" pitchFamily="18" charset="0"/>
                <a:cs typeface="Times New Roman" panose="02020603050405020304" pitchFamily="18" charset="0"/>
              </a:rPr>
              <a:t>Leashed in like hounds should famine, sword, and fire</a:t>
            </a:r>
          </a:p>
          <a:p>
            <a:pPr marL="0" indent="0">
              <a:buNone/>
            </a:pPr>
            <a:r>
              <a:rPr lang="en-CA" sz="2000" dirty="0" smtClean="0">
                <a:latin typeface="Times New Roman" panose="02020603050405020304" pitchFamily="18" charset="0"/>
                <a:cs typeface="Times New Roman" panose="02020603050405020304" pitchFamily="18" charset="0"/>
              </a:rPr>
              <a:t>Crouch for employment. But pardon, gentles all,</a:t>
            </a:r>
          </a:p>
          <a:p>
            <a:pPr marL="0" indent="0">
              <a:buNone/>
            </a:pPr>
            <a:r>
              <a:rPr lang="en-CA" sz="2000" dirty="0" smtClean="0">
                <a:latin typeface="Times New Roman" panose="02020603050405020304" pitchFamily="18" charset="0"/>
                <a:cs typeface="Times New Roman" panose="02020603050405020304" pitchFamily="18" charset="0"/>
              </a:rPr>
              <a:t>These flat unraised spirits that hath dared</a:t>
            </a:r>
          </a:p>
          <a:p>
            <a:pPr marL="0" indent="0">
              <a:buNone/>
            </a:pPr>
            <a:r>
              <a:rPr lang="en-CA" sz="2000" dirty="0" smtClean="0">
                <a:latin typeface="Times New Roman" panose="02020603050405020304" pitchFamily="18" charset="0"/>
                <a:cs typeface="Times New Roman" panose="02020603050405020304" pitchFamily="18" charset="0"/>
              </a:rPr>
              <a:t>On this unworthy scaffold to bring forth</a:t>
            </a:r>
          </a:p>
          <a:p>
            <a:pPr marL="0" indent="0">
              <a:buNone/>
            </a:pPr>
            <a:r>
              <a:rPr lang="en-CA" sz="2000" dirty="0" smtClean="0">
                <a:latin typeface="Times New Roman" panose="02020603050405020304" pitchFamily="18" charset="0"/>
                <a:cs typeface="Times New Roman" panose="02020603050405020304" pitchFamily="18" charset="0"/>
              </a:rPr>
              <a:t>So great an object. Can this cockpit</a:t>
            </a:r>
          </a:p>
          <a:p>
            <a:pPr marL="0" indent="0">
              <a:buNone/>
            </a:pPr>
            <a:r>
              <a:rPr lang="en-CA" sz="2000" dirty="0" smtClean="0">
                <a:latin typeface="Times New Roman" panose="02020603050405020304" pitchFamily="18" charset="0"/>
                <a:cs typeface="Times New Roman" panose="02020603050405020304" pitchFamily="18" charset="0"/>
              </a:rPr>
              <a:t>Hold the </a:t>
            </a:r>
            <a:r>
              <a:rPr lang="en-CA" sz="2000" dirty="0" err="1" smtClean="0">
                <a:latin typeface="Times New Roman" panose="02020603050405020304" pitchFamily="18" charset="0"/>
                <a:cs typeface="Times New Roman" panose="02020603050405020304" pitchFamily="18" charset="0"/>
              </a:rPr>
              <a:t>vasty</a:t>
            </a:r>
            <a:r>
              <a:rPr lang="en-CA" sz="2000" dirty="0" smtClean="0">
                <a:latin typeface="Times New Roman" panose="02020603050405020304" pitchFamily="18" charset="0"/>
                <a:cs typeface="Times New Roman" panose="02020603050405020304" pitchFamily="18" charset="0"/>
              </a:rPr>
              <a:t> fields of France? Or may we cram</a:t>
            </a:r>
          </a:p>
          <a:p>
            <a:pPr marL="0" indent="0">
              <a:buNone/>
            </a:pPr>
            <a:r>
              <a:rPr lang="en-CA" sz="2000" dirty="0" smtClean="0">
                <a:latin typeface="Times New Roman" panose="02020603050405020304" pitchFamily="18" charset="0"/>
                <a:cs typeface="Times New Roman" panose="02020603050405020304" pitchFamily="18" charset="0"/>
              </a:rPr>
              <a:t>Within this wooden O the very </a:t>
            </a:r>
            <a:r>
              <a:rPr lang="en-CA" sz="2000" dirty="0" err="1" smtClean="0">
                <a:latin typeface="Times New Roman" panose="02020603050405020304" pitchFamily="18" charset="0"/>
                <a:cs typeface="Times New Roman" panose="02020603050405020304" pitchFamily="18" charset="0"/>
              </a:rPr>
              <a:t>casques</a:t>
            </a:r>
            <a:r>
              <a:rPr lang="en-CA" sz="2000" dirty="0" smtClean="0">
                <a:latin typeface="Times New Roman" panose="02020603050405020304" pitchFamily="18" charset="0"/>
                <a:cs typeface="Times New Roman" panose="02020603050405020304" pitchFamily="18" charset="0"/>
              </a:rPr>
              <a:t> [helmets]</a:t>
            </a:r>
          </a:p>
          <a:p>
            <a:pPr marL="0" indent="0">
              <a:buNone/>
            </a:pPr>
            <a:r>
              <a:rPr lang="en-CA" sz="2000" dirty="0" smtClean="0">
                <a:latin typeface="Times New Roman" panose="02020603050405020304" pitchFamily="18" charset="0"/>
                <a:cs typeface="Times New Roman" panose="02020603050405020304" pitchFamily="18" charset="0"/>
              </a:rPr>
              <a:t>That did affright the air at Agincourt?</a:t>
            </a:r>
            <a:endParaRPr lang="en-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3227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fontScale="70000" lnSpcReduction="20000"/>
          </a:bodyPr>
          <a:lstStyle/>
          <a:p>
            <a:pPr marL="0" indent="0">
              <a:buNone/>
            </a:pPr>
            <a:r>
              <a:rPr lang="en-CA" dirty="0" smtClean="0">
                <a:latin typeface="Times New Roman" panose="02020603050405020304" pitchFamily="18" charset="0"/>
                <a:cs typeface="Times New Roman" panose="02020603050405020304" pitchFamily="18" charset="0"/>
              </a:rPr>
              <a:t>O, pardon! Since a crooked figure may</a:t>
            </a:r>
          </a:p>
          <a:p>
            <a:pPr marL="0" indent="0">
              <a:buNone/>
            </a:pPr>
            <a:r>
              <a:rPr lang="en-CA" dirty="0" smtClean="0">
                <a:latin typeface="Times New Roman" panose="02020603050405020304" pitchFamily="18" charset="0"/>
                <a:cs typeface="Times New Roman" panose="02020603050405020304" pitchFamily="18" charset="0"/>
              </a:rPr>
              <a:t>Attest in little place a million;</a:t>
            </a:r>
          </a:p>
          <a:p>
            <a:pPr marL="0" indent="0">
              <a:buNone/>
            </a:pPr>
            <a:r>
              <a:rPr lang="en-CA" dirty="0" smtClean="0">
                <a:latin typeface="Times New Roman" panose="02020603050405020304" pitchFamily="18" charset="0"/>
                <a:cs typeface="Times New Roman" panose="02020603050405020304" pitchFamily="18" charset="0"/>
              </a:rPr>
              <a:t>And let us, ciphers to this great </a:t>
            </a:r>
            <a:r>
              <a:rPr lang="en-CA" dirty="0" err="1" smtClean="0">
                <a:latin typeface="Times New Roman" panose="02020603050405020304" pitchFamily="18" charset="0"/>
                <a:cs typeface="Times New Roman" panose="02020603050405020304" pitchFamily="18" charset="0"/>
              </a:rPr>
              <a:t>accompt</a:t>
            </a:r>
            <a:r>
              <a:rPr lang="en-CA" dirty="0" smtClean="0">
                <a:latin typeface="Times New Roman" panose="02020603050405020304" pitchFamily="18" charset="0"/>
                <a:cs typeface="Times New Roman" panose="02020603050405020304" pitchFamily="18" charset="0"/>
              </a:rPr>
              <a:t>, (story)</a:t>
            </a:r>
          </a:p>
          <a:p>
            <a:pPr marL="0" indent="0">
              <a:buNone/>
            </a:pPr>
            <a:r>
              <a:rPr lang="en-CA" dirty="0" smtClean="0">
                <a:latin typeface="Times New Roman" panose="02020603050405020304" pitchFamily="18" charset="0"/>
                <a:cs typeface="Times New Roman" panose="02020603050405020304" pitchFamily="18" charset="0"/>
              </a:rPr>
              <a:t>On your imaginary forces work.</a:t>
            </a:r>
          </a:p>
          <a:p>
            <a:pPr marL="0" indent="0">
              <a:buNone/>
            </a:pPr>
            <a:r>
              <a:rPr lang="en-CA" dirty="0" smtClean="0">
                <a:latin typeface="Times New Roman" panose="02020603050405020304" pitchFamily="18" charset="0"/>
                <a:cs typeface="Times New Roman" panose="02020603050405020304" pitchFamily="18" charset="0"/>
              </a:rPr>
              <a:t>Suppose within the girdle of these walls</a:t>
            </a:r>
          </a:p>
          <a:p>
            <a:pPr marL="0" indent="0">
              <a:buNone/>
            </a:pPr>
            <a:r>
              <a:rPr lang="en-CA" dirty="0" smtClean="0">
                <a:latin typeface="Times New Roman" panose="02020603050405020304" pitchFamily="18" charset="0"/>
                <a:cs typeface="Times New Roman" panose="02020603050405020304" pitchFamily="18" charset="0"/>
              </a:rPr>
              <a:t>Are now confined two mighty monarchies,</a:t>
            </a:r>
          </a:p>
          <a:p>
            <a:pPr marL="0" indent="0">
              <a:buNone/>
            </a:pPr>
            <a:r>
              <a:rPr lang="en-CA" dirty="0" smtClean="0">
                <a:latin typeface="Times New Roman" panose="02020603050405020304" pitchFamily="18" charset="0"/>
                <a:cs typeface="Times New Roman" panose="02020603050405020304" pitchFamily="18" charset="0"/>
              </a:rPr>
              <a:t>Whose high-</a:t>
            </a:r>
            <a:r>
              <a:rPr lang="en-CA" dirty="0" err="1" smtClean="0">
                <a:latin typeface="Times New Roman" panose="02020603050405020304" pitchFamily="18" charset="0"/>
                <a:cs typeface="Times New Roman" panose="02020603050405020304" pitchFamily="18" charset="0"/>
              </a:rPr>
              <a:t>upreared</a:t>
            </a:r>
            <a:r>
              <a:rPr lang="en-CA" dirty="0" smtClean="0">
                <a:latin typeface="Times New Roman" panose="02020603050405020304" pitchFamily="18" charset="0"/>
                <a:cs typeface="Times New Roman" panose="02020603050405020304" pitchFamily="18" charset="0"/>
              </a:rPr>
              <a:t> and abutting fronts</a:t>
            </a:r>
          </a:p>
          <a:p>
            <a:pPr marL="0" indent="0">
              <a:buNone/>
            </a:pPr>
            <a:r>
              <a:rPr lang="en-CA" dirty="0" smtClean="0">
                <a:latin typeface="Times New Roman" panose="02020603050405020304" pitchFamily="18" charset="0"/>
                <a:cs typeface="Times New Roman" panose="02020603050405020304" pitchFamily="18" charset="0"/>
              </a:rPr>
              <a:t>The perilous narrow ocean parts asunder.</a:t>
            </a:r>
          </a:p>
          <a:p>
            <a:pPr marL="0" indent="0">
              <a:buNone/>
            </a:pPr>
            <a:r>
              <a:rPr lang="en-CA" dirty="0" smtClean="0">
                <a:latin typeface="Times New Roman" panose="02020603050405020304" pitchFamily="18" charset="0"/>
                <a:cs typeface="Times New Roman" panose="02020603050405020304" pitchFamily="18" charset="0"/>
              </a:rPr>
              <a:t>Piece out our imperfection with your thoughts:</a:t>
            </a:r>
          </a:p>
          <a:p>
            <a:pPr marL="0" indent="0">
              <a:buNone/>
            </a:pPr>
            <a:r>
              <a:rPr lang="en-CA" dirty="0" smtClean="0">
                <a:latin typeface="Times New Roman" panose="02020603050405020304" pitchFamily="18" charset="0"/>
                <a:cs typeface="Times New Roman" panose="02020603050405020304" pitchFamily="18" charset="0"/>
              </a:rPr>
              <a:t>Into a thousand parts divide one man</a:t>
            </a:r>
          </a:p>
          <a:p>
            <a:pPr marL="0" indent="0">
              <a:buNone/>
            </a:pPr>
            <a:r>
              <a:rPr lang="en-CA" dirty="0" smtClean="0">
                <a:latin typeface="Times New Roman" panose="02020603050405020304" pitchFamily="18" charset="0"/>
                <a:cs typeface="Times New Roman" panose="02020603050405020304" pitchFamily="18" charset="0"/>
              </a:rPr>
              <a:t>And make imaginary puissance. [battalions]</a:t>
            </a:r>
          </a:p>
          <a:p>
            <a:pPr marL="0" indent="0">
              <a:buNone/>
            </a:pPr>
            <a:r>
              <a:rPr lang="en-CA" dirty="0" smtClean="0">
                <a:latin typeface="Times New Roman" panose="02020603050405020304" pitchFamily="18" charset="0"/>
                <a:cs typeface="Times New Roman" panose="02020603050405020304" pitchFamily="18" charset="0"/>
              </a:rPr>
              <a:t>Think, when we talk of horses, that you seem them</a:t>
            </a:r>
          </a:p>
          <a:p>
            <a:pPr marL="0" indent="0">
              <a:buNone/>
            </a:pPr>
            <a:r>
              <a:rPr lang="en-CA" dirty="0" smtClean="0">
                <a:latin typeface="Times New Roman" panose="02020603050405020304" pitchFamily="18" charset="0"/>
                <a:cs typeface="Times New Roman" panose="02020603050405020304" pitchFamily="18" charset="0"/>
              </a:rPr>
              <a:t>Printing their proud hoofs </a:t>
            </a:r>
            <a:r>
              <a:rPr lang="en-CA" dirty="0" err="1" smtClean="0">
                <a:latin typeface="Times New Roman" panose="02020603050405020304" pitchFamily="18" charset="0"/>
                <a:cs typeface="Times New Roman" panose="02020603050405020304" pitchFamily="18" charset="0"/>
              </a:rPr>
              <a:t>i’th</a:t>
            </a:r>
            <a:r>
              <a:rPr lang="en-CA" dirty="0" smtClean="0">
                <a:latin typeface="Times New Roman" panose="02020603050405020304" pitchFamily="18" charset="0"/>
                <a:cs typeface="Times New Roman" panose="02020603050405020304" pitchFamily="18" charset="0"/>
              </a:rPr>
              <a:t>’ receiving earth;</a:t>
            </a:r>
          </a:p>
        </p:txBody>
      </p:sp>
    </p:spTree>
    <p:extLst>
      <p:ext uri="{BB962C8B-B14F-4D97-AF65-F5344CB8AC3E}">
        <p14:creationId xmlns:p14="http://schemas.microsoft.com/office/powerpoint/2010/main" val="4270121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fontScale="92500" lnSpcReduction="20000"/>
          </a:bodyPr>
          <a:lstStyle/>
          <a:p>
            <a:pPr marL="0" indent="0">
              <a:buNone/>
            </a:pPr>
            <a:r>
              <a:rPr lang="en-CA" sz="2400" dirty="0" smtClean="0">
                <a:latin typeface="Times New Roman" panose="02020603050405020304" pitchFamily="18" charset="0"/>
                <a:cs typeface="Times New Roman" panose="02020603050405020304" pitchFamily="18" charset="0"/>
              </a:rPr>
              <a:t>For ‘tis your thoughts that now must deck our kings,</a:t>
            </a:r>
          </a:p>
          <a:p>
            <a:pPr marL="0" indent="0">
              <a:buNone/>
            </a:pPr>
            <a:endParaRPr lang="en-CA" sz="2400" dirty="0" smtClean="0">
              <a:latin typeface="Times New Roman" panose="02020603050405020304" pitchFamily="18" charset="0"/>
              <a:cs typeface="Times New Roman" panose="02020603050405020304" pitchFamily="18" charset="0"/>
            </a:endParaRPr>
          </a:p>
          <a:p>
            <a:pPr marL="0" indent="0">
              <a:buNone/>
            </a:pPr>
            <a:r>
              <a:rPr lang="en-CA" sz="2400" dirty="0" smtClean="0">
                <a:latin typeface="Times New Roman" panose="02020603050405020304" pitchFamily="18" charset="0"/>
                <a:cs typeface="Times New Roman" panose="02020603050405020304" pitchFamily="18" charset="0"/>
              </a:rPr>
              <a:t>Carry them here and there, jumping o’er times,</a:t>
            </a:r>
          </a:p>
          <a:p>
            <a:pPr marL="0" indent="0">
              <a:buNone/>
            </a:pPr>
            <a:endParaRPr lang="en-CA" sz="2400" dirty="0" smtClean="0">
              <a:latin typeface="Times New Roman" panose="02020603050405020304" pitchFamily="18" charset="0"/>
              <a:cs typeface="Times New Roman" panose="02020603050405020304" pitchFamily="18" charset="0"/>
            </a:endParaRPr>
          </a:p>
          <a:p>
            <a:pPr marL="0" indent="0">
              <a:buNone/>
            </a:pPr>
            <a:r>
              <a:rPr lang="en-CA" sz="2400" dirty="0" smtClean="0">
                <a:latin typeface="Times New Roman" panose="02020603050405020304" pitchFamily="18" charset="0"/>
                <a:cs typeface="Times New Roman" panose="02020603050405020304" pitchFamily="18" charset="0"/>
              </a:rPr>
              <a:t>Turning </a:t>
            </a:r>
            <a:r>
              <a:rPr lang="en-CA" sz="2400" dirty="0" err="1" smtClean="0">
                <a:latin typeface="Times New Roman" panose="02020603050405020304" pitchFamily="18" charset="0"/>
                <a:cs typeface="Times New Roman" panose="02020603050405020304" pitchFamily="18" charset="0"/>
              </a:rPr>
              <a:t>th</a:t>
            </a:r>
            <a:r>
              <a:rPr lang="en-CA" sz="2400" dirty="0" smtClean="0">
                <a:latin typeface="Times New Roman" panose="02020603050405020304" pitchFamily="18" charset="0"/>
                <a:cs typeface="Times New Roman" panose="02020603050405020304" pitchFamily="18" charset="0"/>
              </a:rPr>
              <a:t>’ accomplishment of many years</a:t>
            </a:r>
          </a:p>
          <a:p>
            <a:pPr marL="0" indent="0">
              <a:buNone/>
            </a:pPr>
            <a:endParaRPr lang="en-CA" sz="2400" dirty="0" smtClean="0">
              <a:latin typeface="Times New Roman" panose="02020603050405020304" pitchFamily="18" charset="0"/>
              <a:cs typeface="Times New Roman" panose="02020603050405020304" pitchFamily="18" charset="0"/>
            </a:endParaRPr>
          </a:p>
          <a:p>
            <a:pPr marL="0" indent="0">
              <a:buNone/>
            </a:pPr>
            <a:r>
              <a:rPr lang="en-CA" sz="2400" dirty="0" smtClean="0">
                <a:latin typeface="Times New Roman" panose="02020603050405020304" pitchFamily="18" charset="0"/>
                <a:cs typeface="Times New Roman" panose="02020603050405020304" pitchFamily="18" charset="0"/>
              </a:rPr>
              <a:t>Into an hourglass---for the which supply, [in aid of which]</a:t>
            </a:r>
          </a:p>
          <a:p>
            <a:pPr marL="0" indent="0">
              <a:buNone/>
            </a:pPr>
            <a:endParaRPr lang="en-CA" sz="2400" dirty="0" smtClean="0">
              <a:latin typeface="Times New Roman" panose="02020603050405020304" pitchFamily="18" charset="0"/>
              <a:cs typeface="Times New Roman" panose="02020603050405020304" pitchFamily="18" charset="0"/>
            </a:endParaRPr>
          </a:p>
          <a:p>
            <a:pPr marL="0" indent="0">
              <a:buNone/>
            </a:pPr>
            <a:r>
              <a:rPr lang="en-CA" sz="2400" dirty="0" smtClean="0">
                <a:latin typeface="Times New Roman" panose="02020603050405020304" pitchFamily="18" charset="0"/>
                <a:cs typeface="Times New Roman" panose="02020603050405020304" pitchFamily="18" charset="0"/>
              </a:rPr>
              <a:t>Admit me chorus to this history,</a:t>
            </a:r>
          </a:p>
          <a:p>
            <a:pPr marL="0" indent="0">
              <a:buNone/>
            </a:pPr>
            <a:endParaRPr lang="en-CA" sz="2400" dirty="0" smtClean="0">
              <a:latin typeface="Times New Roman" panose="02020603050405020304" pitchFamily="18" charset="0"/>
              <a:cs typeface="Times New Roman" panose="02020603050405020304" pitchFamily="18" charset="0"/>
            </a:endParaRPr>
          </a:p>
          <a:p>
            <a:pPr marL="0" indent="0">
              <a:buNone/>
            </a:pPr>
            <a:r>
              <a:rPr lang="en-CA" sz="2400" dirty="0" smtClean="0">
                <a:latin typeface="Times New Roman" panose="02020603050405020304" pitchFamily="18" charset="0"/>
                <a:cs typeface="Times New Roman" panose="02020603050405020304" pitchFamily="18" charset="0"/>
              </a:rPr>
              <a:t>Who, Prologue-like, your humble patience pray,</a:t>
            </a:r>
          </a:p>
          <a:p>
            <a:pPr marL="0" indent="0">
              <a:buNone/>
            </a:pPr>
            <a:endParaRPr lang="en-CA" sz="2400" dirty="0" smtClean="0">
              <a:latin typeface="Times New Roman" panose="02020603050405020304" pitchFamily="18" charset="0"/>
              <a:cs typeface="Times New Roman" panose="02020603050405020304" pitchFamily="18" charset="0"/>
            </a:endParaRPr>
          </a:p>
          <a:p>
            <a:pPr marL="0" indent="0">
              <a:buNone/>
            </a:pPr>
            <a:r>
              <a:rPr lang="en-CA" sz="2400" dirty="0" smtClean="0">
                <a:latin typeface="Times New Roman" panose="02020603050405020304" pitchFamily="18" charset="0"/>
                <a:cs typeface="Times New Roman" panose="02020603050405020304" pitchFamily="18" charset="0"/>
              </a:rPr>
              <a:t>Gently to hear, kindly to judge, our play.</a:t>
            </a:r>
            <a:endParaRPr lang="en-CA"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7320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3200" b="1" dirty="0" smtClean="0">
                <a:latin typeface="Times New Roman" panose="02020603050405020304" pitchFamily="18" charset="0"/>
                <a:cs typeface="Times New Roman" panose="02020603050405020304" pitchFamily="18" charset="0"/>
              </a:rPr>
              <a:t>And look for patterns: especially parallels and doubling. And reversals.</a:t>
            </a:r>
            <a:endParaRPr lang="en-CA" sz="32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Autofit/>
          </a:bodyPr>
          <a:lstStyle/>
          <a:p>
            <a:pPr marL="0" indent="0">
              <a:buNone/>
            </a:pPr>
            <a:r>
              <a:rPr lang="en-CA" sz="2000" b="1" dirty="0" smtClean="0">
                <a:latin typeface="Times New Roman" panose="02020603050405020304" pitchFamily="18" charset="0"/>
                <a:cs typeface="Times New Roman" panose="02020603050405020304" pitchFamily="18" charset="0"/>
              </a:rPr>
              <a:t>Olivia and </a:t>
            </a:r>
            <a:r>
              <a:rPr lang="en-CA" sz="2000" b="1" dirty="0" err="1" smtClean="0">
                <a:latin typeface="Times New Roman" panose="02020603050405020304" pitchFamily="18" charset="0"/>
                <a:cs typeface="Times New Roman" panose="02020603050405020304" pitchFamily="18" charset="0"/>
              </a:rPr>
              <a:t>Orsino</a:t>
            </a:r>
            <a:r>
              <a:rPr lang="en-CA" sz="2000" b="1" dirty="0" smtClean="0">
                <a:latin typeface="Times New Roman" panose="02020603050405020304" pitchFamily="18" charset="0"/>
                <a:cs typeface="Times New Roman" panose="02020603050405020304" pitchFamily="18" charset="0"/>
              </a:rPr>
              <a:t> are very similar, for example:</a:t>
            </a:r>
          </a:p>
          <a:p>
            <a:pPr marL="0" indent="0">
              <a:buNone/>
            </a:pPr>
            <a:endParaRPr lang="en-CA" sz="2000" b="1" dirty="0" smtClean="0">
              <a:latin typeface="Times New Roman" panose="02020603050405020304" pitchFamily="18" charset="0"/>
              <a:cs typeface="Times New Roman" panose="02020603050405020304" pitchFamily="18" charset="0"/>
            </a:endParaRPr>
          </a:p>
          <a:p>
            <a:r>
              <a:rPr lang="en-CA" sz="2000" dirty="0" smtClean="0">
                <a:latin typeface="Times New Roman" panose="02020603050405020304" pitchFamily="18" charset="0"/>
                <a:cs typeface="Times New Roman" panose="02020603050405020304" pitchFamily="18" charset="0"/>
              </a:rPr>
              <a:t>Olivia’s theatrical mourning for her brother / father.  She is in love with mourning.</a:t>
            </a:r>
          </a:p>
          <a:p>
            <a:r>
              <a:rPr lang="en-CA" sz="2000" dirty="0" err="1" smtClean="0">
                <a:latin typeface="Times New Roman" panose="02020603050405020304" pitchFamily="18" charset="0"/>
                <a:cs typeface="Times New Roman" panose="02020603050405020304" pitchFamily="18" charset="0"/>
              </a:rPr>
              <a:t>Orsino’s</a:t>
            </a:r>
            <a:r>
              <a:rPr lang="en-CA" sz="2000" dirty="0" smtClean="0">
                <a:latin typeface="Times New Roman" panose="02020603050405020304" pitchFamily="18" charset="0"/>
                <a:cs typeface="Times New Roman" panose="02020603050405020304" pitchFamily="18" charset="0"/>
              </a:rPr>
              <a:t> theatrical obsession with Olivia. He is in love with the idea of being in love.</a:t>
            </a:r>
          </a:p>
          <a:p>
            <a:r>
              <a:rPr lang="en-CA" sz="2000" dirty="0" smtClean="0">
                <a:latin typeface="Times New Roman" panose="02020603050405020304" pitchFamily="18" charset="0"/>
                <a:cs typeface="Times New Roman" panose="02020603050405020304" pitchFamily="18" charset="0"/>
              </a:rPr>
              <a:t>Both fall in love with Viola.</a:t>
            </a:r>
          </a:p>
          <a:p>
            <a:endParaRPr lang="en-CA" sz="2000" dirty="0">
              <a:latin typeface="Times New Roman" panose="02020603050405020304" pitchFamily="18" charset="0"/>
              <a:cs typeface="Times New Roman" panose="02020603050405020304" pitchFamily="18" charset="0"/>
            </a:endParaRPr>
          </a:p>
          <a:p>
            <a:pPr marL="0" indent="0">
              <a:buNone/>
            </a:pPr>
            <a:r>
              <a:rPr lang="en-CA" sz="2000" b="1" dirty="0" smtClean="0">
                <a:latin typeface="Times New Roman" panose="02020603050405020304" pitchFamily="18" charset="0"/>
                <a:cs typeface="Times New Roman" panose="02020603050405020304" pitchFamily="18" charset="0"/>
              </a:rPr>
              <a:t>Viola and Sebastian also very similar:</a:t>
            </a:r>
          </a:p>
          <a:p>
            <a:pPr marL="0" indent="0">
              <a:buNone/>
            </a:pPr>
            <a:endParaRPr lang="en-CA" sz="2000" b="1" dirty="0" smtClean="0">
              <a:latin typeface="Times New Roman" panose="02020603050405020304" pitchFamily="18" charset="0"/>
              <a:cs typeface="Times New Roman" panose="02020603050405020304" pitchFamily="18" charset="0"/>
            </a:endParaRPr>
          </a:p>
          <a:p>
            <a:r>
              <a:rPr lang="en-CA" sz="2000" dirty="0" smtClean="0">
                <a:latin typeface="Times New Roman" panose="02020603050405020304" pitchFamily="18" charset="0"/>
                <a:cs typeface="Times New Roman" panose="02020603050405020304" pitchFamily="18" charset="0"/>
              </a:rPr>
              <a:t>Are actually identical twins , but are very much alike in character, too. And their love is clearly mutual and deep. And their mourning, while in error, is very real to both of them whilst they are experiencing it.</a:t>
            </a:r>
          </a:p>
        </p:txBody>
      </p:sp>
    </p:spTree>
    <p:extLst>
      <p:ext uri="{BB962C8B-B14F-4D97-AF65-F5344CB8AC3E}">
        <p14:creationId xmlns:p14="http://schemas.microsoft.com/office/powerpoint/2010/main" val="20509649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3600" b="1" dirty="0" smtClean="0">
                <a:latin typeface="Times New Roman" panose="02020603050405020304" pitchFamily="18" charset="0"/>
                <a:cs typeface="Times New Roman" panose="02020603050405020304" pitchFamily="18" charset="0"/>
              </a:rPr>
              <a:t>Other doublings (and reversals):</a:t>
            </a:r>
            <a:endParaRPr lang="en-CA" sz="3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r>
              <a:rPr lang="en-CA" sz="2800" b="1" dirty="0" err="1" smtClean="0">
                <a:latin typeface="Times New Roman" panose="02020603050405020304" pitchFamily="18" charset="0"/>
                <a:cs typeface="Times New Roman" panose="02020603050405020304" pitchFamily="18" charset="0"/>
              </a:rPr>
              <a:t>Malvolio</a:t>
            </a:r>
            <a:r>
              <a:rPr lang="en-CA" sz="2800" b="1" dirty="0" smtClean="0">
                <a:latin typeface="Times New Roman" panose="02020603050405020304" pitchFamily="18" charset="0"/>
                <a:cs typeface="Times New Roman" panose="02020603050405020304" pitchFamily="18" charset="0"/>
              </a:rPr>
              <a:t> and Feste</a:t>
            </a:r>
            <a:r>
              <a:rPr lang="en-CA" sz="2800" dirty="0" smtClean="0">
                <a:latin typeface="Times New Roman" panose="02020603050405020304" pitchFamily="18" charset="0"/>
                <a:cs typeface="Times New Roman" panose="02020603050405020304" pitchFamily="18" charset="0"/>
              </a:rPr>
              <a:t>: both servants to Olivia.  Both men are very close to her (</a:t>
            </a:r>
            <a:r>
              <a:rPr lang="en-CA" sz="2800" dirty="0" err="1" smtClean="0">
                <a:latin typeface="Times New Roman" panose="02020603050405020304" pitchFamily="18" charset="0"/>
                <a:cs typeface="Times New Roman" panose="02020603050405020304" pitchFamily="18" charset="0"/>
              </a:rPr>
              <a:t>Malvolio</a:t>
            </a:r>
            <a:r>
              <a:rPr lang="en-CA" sz="2800" dirty="0" smtClean="0">
                <a:latin typeface="Times New Roman" panose="02020603050405020304" pitchFamily="18" charset="0"/>
                <a:cs typeface="Times New Roman" panose="02020603050405020304" pitchFamily="18" charset="0"/>
              </a:rPr>
              <a:t> as her butler; Feste as her “licensed fool”) and both are in love with her. (?) While loathing each other.</a:t>
            </a:r>
          </a:p>
          <a:p>
            <a:endParaRPr lang="en-CA" sz="2800" dirty="0" smtClean="0">
              <a:latin typeface="Times New Roman" panose="02020603050405020304" pitchFamily="18" charset="0"/>
              <a:cs typeface="Times New Roman" panose="02020603050405020304" pitchFamily="18" charset="0"/>
            </a:endParaRPr>
          </a:p>
          <a:p>
            <a:r>
              <a:rPr lang="en-CA" sz="2800" b="1" dirty="0" smtClean="0">
                <a:latin typeface="Times New Roman" panose="02020603050405020304" pitchFamily="18" charset="0"/>
                <a:cs typeface="Times New Roman" panose="02020603050405020304" pitchFamily="18" charset="0"/>
              </a:rPr>
              <a:t>Sir Andrew </a:t>
            </a:r>
            <a:r>
              <a:rPr lang="en-CA" sz="2800" b="1" dirty="0" err="1" smtClean="0">
                <a:latin typeface="Times New Roman" panose="02020603050405020304" pitchFamily="18" charset="0"/>
                <a:cs typeface="Times New Roman" panose="02020603050405020304" pitchFamily="18" charset="0"/>
              </a:rPr>
              <a:t>Aguecheek</a:t>
            </a:r>
            <a:r>
              <a:rPr lang="en-CA" sz="2800" b="1" dirty="0" smtClean="0">
                <a:latin typeface="Times New Roman" panose="02020603050405020304" pitchFamily="18" charset="0"/>
                <a:cs typeface="Times New Roman" panose="02020603050405020304" pitchFamily="18" charset="0"/>
              </a:rPr>
              <a:t> and Feste</a:t>
            </a:r>
            <a:r>
              <a:rPr lang="en-CA" sz="2800" dirty="0" smtClean="0">
                <a:latin typeface="Times New Roman" panose="02020603050405020304" pitchFamily="18" charset="0"/>
                <a:cs typeface="Times New Roman" panose="02020603050405020304" pitchFamily="18" charset="0"/>
              </a:rPr>
              <a:t>: both are “fools”:  </a:t>
            </a:r>
            <a:r>
              <a:rPr lang="en-CA" sz="2800" dirty="0" err="1" smtClean="0">
                <a:latin typeface="Times New Roman" panose="02020603050405020304" pitchFamily="18" charset="0"/>
                <a:cs typeface="Times New Roman" panose="02020603050405020304" pitchFamily="18" charset="0"/>
              </a:rPr>
              <a:t>Aguecheek</a:t>
            </a:r>
            <a:r>
              <a:rPr lang="en-CA" sz="2800" dirty="0" smtClean="0">
                <a:latin typeface="Times New Roman" panose="02020603050405020304" pitchFamily="18" charset="0"/>
                <a:cs typeface="Times New Roman" panose="02020603050405020304" pitchFamily="18" charset="0"/>
              </a:rPr>
              <a:t> by nature. Feste by employment. (Where </a:t>
            </a:r>
            <a:r>
              <a:rPr lang="en-CA" sz="2800" dirty="0" err="1" smtClean="0">
                <a:latin typeface="Times New Roman" panose="02020603050405020304" pitchFamily="18" charset="0"/>
                <a:cs typeface="Times New Roman" panose="02020603050405020304" pitchFamily="18" charset="0"/>
              </a:rPr>
              <a:t>Aguecheek</a:t>
            </a:r>
            <a:r>
              <a:rPr lang="en-CA" sz="2800" dirty="0" smtClean="0">
                <a:latin typeface="Times New Roman" panose="02020603050405020304" pitchFamily="18" charset="0"/>
                <a:cs typeface="Times New Roman" panose="02020603050405020304" pitchFamily="18" charset="0"/>
              </a:rPr>
              <a:t> is truly a hapless twit, Feste is a wise man.)</a:t>
            </a:r>
          </a:p>
          <a:p>
            <a:endParaRPr lang="en-CA" dirty="0" smtClean="0"/>
          </a:p>
          <a:p>
            <a:endParaRPr lang="en-CA" dirty="0"/>
          </a:p>
        </p:txBody>
      </p:sp>
    </p:spTree>
    <p:extLst>
      <p:ext uri="{BB962C8B-B14F-4D97-AF65-F5344CB8AC3E}">
        <p14:creationId xmlns:p14="http://schemas.microsoft.com/office/powerpoint/2010/main" val="897465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latin typeface="Times New Roman" panose="02020603050405020304" pitchFamily="18" charset="0"/>
                <a:cs typeface="Times New Roman" panose="02020603050405020304" pitchFamily="18" charset="0"/>
              </a:rPr>
              <a:t>A few questions about Nunn’s adaptation</a:t>
            </a:r>
            <a:r>
              <a:rPr lang="en-CA" dirty="0" smtClean="0"/>
              <a:t>:</a:t>
            </a:r>
            <a:endParaRPr lang="en-CA" dirty="0"/>
          </a:p>
        </p:txBody>
      </p:sp>
      <p:sp>
        <p:nvSpPr>
          <p:cNvPr id="3" name="Content Placeholder 2"/>
          <p:cNvSpPr>
            <a:spLocks noGrp="1"/>
          </p:cNvSpPr>
          <p:nvPr>
            <p:ph idx="1"/>
          </p:nvPr>
        </p:nvSpPr>
        <p:spPr/>
        <p:txBody>
          <a:bodyPr/>
          <a:lstStyle/>
          <a:p>
            <a:r>
              <a:rPr lang="en-CA" dirty="0" smtClean="0">
                <a:latin typeface="Times New Roman" panose="02020603050405020304" pitchFamily="18" charset="0"/>
                <a:cs typeface="Times New Roman" panose="02020603050405020304" pitchFamily="18" charset="0"/>
              </a:rPr>
              <a:t>Which character does Trevor Nunn seem most interested in? </a:t>
            </a:r>
            <a:endParaRPr lang="en-CA" dirty="0">
              <a:latin typeface="Times New Roman" panose="02020603050405020304" pitchFamily="18" charset="0"/>
              <a:cs typeface="Times New Roman" panose="02020603050405020304" pitchFamily="18" charset="0"/>
            </a:endParaRPr>
          </a:p>
          <a:p>
            <a:endParaRPr lang="en-CA" dirty="0" smtClean="0">
              <a:latin typeface="Times New Roman" panose="02020603050405020304" pitchFamily="18" charset="0"/>
              <a:cs typeface="Times New Roman" panose="02020603050405020304" pitchFamily="18" charset="0"/>
            </a:endParaRPr>
          </a:p>
          <a:p>
            <a:r>
              <a:rPr lang="en-CA" dirty="0" smtClean="0">
                <a:latin typeface="Times New Roman" panose="02020603050405020304" pitchFamily="18" charset="0"/>
                <a:cs typeface="Times New Roman" panose="02020603050405020304" pitchFamily="18" charset="0"/>
              </a:rPr>
              <a:t>What confirms this interest?</a:t>
            </a:r>
          </a:p>
          <a:p>
            <a:endParaRPr lang="en-CA" dirty="0">
              <a:latin typeface="Times New Roman" panose="02020603050405020304" pitchFamily="18" charset="0"/>
              <a:cs typeface="Times New Roman" panose="02020603050405020304" pitchFamily="18" charset="0"/>
            </a:endParaRPr>
          </a:p>
          <a:p>
            <a:r>
              <a:rPr lang="en-CA" dirty="0" smtClean="0">
                <a:latin typeface="Times New Roman" panose="02020603050405020304" pitchFamily="18" charset="0"/>
                <a:cs typeface="Times New Roman" panose="02020603050405020304" pitchFamily="18" charset="0"/>
              </a:rPr>
              <a:t>Does this emphasis distort the play? Or illuminate it?</a:t>
            </a:r>
            <a:endParaRPr lang="en-CA"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02318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298</TotalTime>
  <Words>595</Words>
  <Application>Microsoft Office PowerPoint</Application>
  <PresentationFormat>On-screen Show (4:3)</PresentationFormat>
  <Paragraphs>76</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Times New Roman</vt:lpstr>
      <vt:lpstr>Office Theme</vt:lpstr>
      <vt:lpstr>English 1121PA: </vt:lpstr>
      <vt:lpstr>How do we read a play? . . . Especially in this age of high-tech wizardry?</vt:lpstr>
      <vt:lpstr>Opening lines from Shakespeare’s Henry V:</vt:lpstr>
      <vt:lpstr>PowerPoint Presentation</vt:lpstr>
      <vt:lpstr>PowerPoint Presentation</vt:lpstr>
      <vt:lpstr>And look for patterns: especially parallels and doubling. And reversals.</vt:lpstr>
      <vt:lpstr>Other doublings (and reversals):</vt:lpstr>
      <vt:lpstr>A few questions about Nunn’s adaptation: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1121PA:</dc:title>
  <dc:creator>Andrew</dc:creator>
  <cp:lastModifiedBy>Andrew Taylor</cp:lastModifiedBy>
  <cp:revision>13</cp:revision>
  <dcterms:created xsi:type="dcterms:W3CDTF">2016-05-29T17:01:04Z</dcterms:created>
  <dcterms:modified xsi:type="dcterms:W3CDTF">2016-06-01T12:35:40Z</dcterms:modified>
</cp:coreProperties>
</file>