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s/slide9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notesSlides/notesSlide5.xml" ContentType="application/vnd.openxmlformats-officedocument.presentationml.notesSlide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Default Extension="png" ContentType="image/png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7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Layouts/slideLayout18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8.xml" ContentType="application/vnd.openxmlformats-officedocument.presentationml.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761" r:id="rId1"/>
    <p:sldMasterId id="2147483774" r:id="rId2"/>
  </p:sldMasterIdLst>
  <p:notesMasterIdLst>
    <p:notesMasterId r:id="rId36"/>
  </p:notesMasterIdLst>
  <p:sldIdLst>
    <p:sldId id="322" r:id="rId3"/>
    <p:sldId id="411" r:id="rId4"/>
    <p:sldId id="323" r:id="rId5"/>
    <p:sldId id="412" r:id="rId6"/>
    <p:sldId id="340" r:id="rId7"/>
    <p:sldId id="392" r:id="rId8"/>
    <p:sldId id="391" r:id="rId9"/>
    <p:sldId id="389" r:id="rId10"/>
    <p:sldId id="394" r:id="rId11"/>
    <p:sldId id="372" r:id="rId12"/>
    <p:sldId id="358" r:id="rId13"/>
    <p:sldId id="359" r:id="rId14"/>
    <p:sldId id="375" r:id="rId15"/>
    <p:sldId id="361" r:id="rId16"/>
    <p:sldId id="386" r:id="rId17"/>
    <p:sldId id="396" r:id="rId18"/>
    <p:sldId id="362" r:id="rId19"/>
    <p:sldId id="376" r:id="rId20"/>
    <p:sldId id="382" r:id="rId21"/>
    <p:sldId id="383" r:id="rId22"/>
    <p:sldId id="384" r:id="rId23"/>
    <p:sldId id="397" r:id="rId24"/>
    <p:sldId id="398" r:id="rId25"/>
    <p:sldId id="399" r:id="rId26"/>
    <p:sldId id="400" r:id="rId27"/>
    <p:sldId id="401" r:id="rId28"/>
    <p:sldId id="402" r:id="rId29"/>
    <p:sldId id="403" r:id="rId30"/>
    <p:sldId id="404" r:id="rId31"/>
    <p:sldId id="405" r:id="rId32"/>
    <p:sldId id="406" r:id="rId33"/>
    <p:sldId id="407" r:id="rId34"/>
    <p:sldId id="409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67457" autoAdjust="0"/>
  </p:normalViewPr>
  <p:slideViewPr>
    <p:cSldViewPr snapToGrid="0" snapToObjects="1">
      <p:cViewPr varScale="1">
        <p:scale>
          <a:sx n="74" d="100"/>
          <a:sy n="74" d="100"/>
        </p:scale>
        <p:origin x="-13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60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8AA0E-5D61-5442-8020-6440A266BACF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0DDEB-D68A-B645-ACFB-CE6F4CE67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E61C6C-C4B1-2043-AA03-5D714196168C}" type="slidenum">
              <a:rPr lang="en-CA"/>
              <a:pPr/>
              <a:t>30</a:t>
            </a:fld>
            <a:endParaRPr lang="en-CA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097A99-D55A-4344-8B1E-B5B37F1F49E0}" type="slidenum">
              <a:rPr lang="en-CA"/>
              <a:pPr/>
              <a:t>31</a:t>
            </a:fld>
            <a:endParaRPr lang="en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CA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en-CA" smtClean="0"/>
              <a:t>Click icon to add picture</a:t>
            </a:r>
            <a:endParaRPr kumimoji="0" lang="en-US" dirty="0"/>
          </a:p>
        </p:txBody>
      </p:sp>
      <p:sp>
        <p:nvSpPr>
          <p:cNvPr id="9" name="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CA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CA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102A2E50-3721-FE4F-9709-89ECAA9E57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CA" smtClean="0"/>
              <a:t>Click to edit Master text styles</a:t>
            </a:r>
          </a:p>
          <a:p>
            <a:pPr lvl="1" eaLnBrk="1" latinLnBrk="0" hangingPunct="1"/>
            <a:r>
              <a:rPr kumimoji="0" lang="en-CA" smtClean="0"/>
              <a:t>Second level</a:t>
            </a:r>
          </a:p>
          <a:p>
            <a:pPr lvl="2" eaLnBrk="1" latinLnBrk="0" hangingPunct="1"/>
            <a:r>
              <a:rPr kumimoji="0" lang="en-CA" smtClean="0"/>
              <a:t>Third level</a:t>
            </a:r>
          </a:p>
          <a:p>
            <a:pPr lvl="3" eaLnBrk="1" latinLnBrk="0" hangingPunct="1"/>
            <a:r>
              <a:rPr kumimoji="0" lang="en-CA" smtClean="0"/>
              <a:t>Fourth level</a:t>
            </a:r>
          </a:p>
          <a:p>
            <a:pPr lvl="4" eaLnBrk="1" latinLnBrk="0" hangingPunct="1"/>
            <a:r>
              <a:rPr kumimoji="0" lang="en-CA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CA" smtClean="0"/>
              <a:t>Click to edit Master text styles</a:t>
            </a:r>
          </a:p>
          <a:p>
            <a:pPr lvl="1" eaLnBrk="1" latinLnBrk="0" hangingPunct="1"/>
            <a:r>
              <a:rPr kumimoji="0" lang="en-CA" smtClean="0"/>
              <a:t>Second level</a:t>
            </a:r>
          </a:p>
          <a:p>
            <a:pPr lvl="2" eaLnBrk="1" latinLnBrk="0" hangingPunct="1"/>
            <a:r>
              <a:rPr kumimoji="0" lang="en-CA" smtClean="0"/>
              <a:t>Third level</a:t>
            </a:r>
          </a:p>
          <a:p>
            <a:pPr lvl="3" eaLnBrk="1" latinLnBrk="0" hangingPunct="1"/>
            <a:r>
              <a:rPr kumimoji="0" lang="en-CA" smtClean="0"/>
              <a:t>Fourth level</a:t>
            </a:r>
          </a:p>
          <a:p>
            <a:pPr lvl="4" eaLnBrk="1" latinLnBrk="0" hangingPunct="1"/>
            <a:r>
              <a:rPr kumimoji="0" lang="en-CA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conspiretoresist.wordpress.com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www.democracynow.org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www.youtube.com/watch?v=n7U1e4B_iI8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www.j-source.ca/english_new/detail.php?id=4532&amp;PHPSESSID=d5314c79c38c537ea5c3a0a8d5dd692c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Week 10</a:t>
            </a:r>
            <a:br>
              <a:rPr lang="en-US" dirty="0" smtClean="0"/>
            </a:br>
            <a:r>
              <a:rPr lang="en-US" dirty="0" smtClean="0"/>
              <a:t> New Technologies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10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hlinkClick r:id="rId2"/>
              </a:rPr>
              <a:t>http://conspiretoresist.wordpress.com/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G20 update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Nation</a:t>
            </a:r>
          </a:p>
          <a:p>
            <a:endParaRPr lang="en-US" dirty="0" smtClean="0"/>
          </a:p>
          <a:p>
            <a:r>
              <a:rPr lang="en-US" sz="1200" dirty="0" smtClean="0"/>
              <a:t>http://</a:t>
            </a:r>
            <a:r>
              <a:rPr lang="en-US" sz="1200" dirty="0" err="1" smtClean="0"/>
              <a:t>www.pbs.org/wgbh/pages/frontline/digitalnation/view</a:t>
            </a:r>
            <a:r>
              <a:rPr lang="en-US" sz="1200" dirty="0" smtClean="0"/>
              <a:t>/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OCUS Reminder.jpg"/>
          <p:cNvPicPr>
            <a:picLocks noGrp="1" noChangeAspect="1"/>
          </p:cNvPicPr>
          <p:nvPr>
            <p:ph idx="1"/>
          </p:nvPr>
        </p:nvPicPr>
        <p:blipFill>
          <a:blip r:embed="rId3"/>
          <a:srcRect l="-16198" r="-16198"/>
          <a:stretch>
            <a:fillRect/>
          </a:stretch>
        </p:blipFill>
        <p:spPr>
          <a:xfrm>
            <a:off x="-1553075" y="0"/>
            <a:ext cx="11970587" cy="65833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 smtClean="0"/>
              <a:t>Technological </a:t>
            </a:r>
            <a:r>
              <a:rPr lang="en-US" dirty="0"/>
              <a:t>Determinism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“The medium is the message”  McLuhan</a:t>
            </a:r>
          </a:p>
          <a:p>
            <a:pPr>
              <a:buFontTx/>
              <a:buNone/>
            </a:pPr>
            <a:endParaRPr lang="en-US" dirty="0"/>
          </a:p>
          <a:p>
            <a:r>
              <a:rPr lang="en-CA" dirty="0"/>
              <a:t>assume that technology causes social change </a:t>
            </a:r>
          </a:p>
          <a:p>
            <a:r>
              <a:rPr lang="en-CA" dirty="0"/>
              <a:t>technology = motivator for social change </a:t>
            </a:r>
            <a:endParaRPr lang="en-US" dirty="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Ways of understanding the technology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CA" sz="2800" dirty="0"/>
              <a:t>No human agency </a:t>
            </a:r>
          </a:p>
          <a:p>
            <a:r>
              <a:rPr lang="en-CA" sz="2800" dirty="0"/>
              <a:t>Choice of </a:t>
            </a:r>
            <a:r>
              <a:rPr lang="en-CA" sz="2800" dirty="0" smtClean="0"/>
              <a:t>how </a:t>
            </a:r>
            <a:r>
              <a:rPr lang="en-CA" sz="2800" dirty="0"/>
              <a:t>to use </a:t>
            </a:r>
          </a:p>
          <a:p>
            <a:r>
              <a:rPr lang="en-CA" sz="2800" dirty="0"/>
              <a:t>Choice in design, </a:t>
            </a:r>
            <a:r>
              <a:rPr lang="en-CA" sz="2800" dirty="0" smtClean="0"/>
              <a:t>organization and </a:t>
            </a:r>
            <a:r>
              <a:rPr lang="en-CA" sz="2800" dirty="0"/>
              <a:t>development</a:t>
            </a:r>
          </a:p>
          <a:p>
            <a:r>
              <a:rPr lang="en-CA" sz="2800" dirty="0"/>
              <a:t>Institutions have influenced</a:t>
            </a:r>
            <a:r>
              <a:rPr lang="en-CA" sz="2800" dirty="0" smtClean="0"/>
              <a:t> </a:t>
            </a:r>
          </a:p>
          <a:p>
            <a:pPr>
              <a:buNone/>
            </a:pPr>
            <a:r>
              <a:rPr lang="en-CA" sz="2800" dirty="0" smtClean="0"/>
              <a:t>		what </a:t>
            </a:r>
            <a:r>
              <a:rPr lang="en-CA" sz="2800" dirty="0"/>
              <a:t>tech is </a:t>
            </a:r>
            <a:r>
              <a:rPr lang="en-CA" sz="2800" dirty="0" smtClean="0"/>
              <a:t>designed</a:t>
            </a:r>
          </a:p>
          <a:p>
            <a:pPr>
              <a:buNone/>
            </a:pPr>
            <a:r>
              <a:rPr lang="en-CA" sz="2800" dirty="0" smtClean="0"/>
              <a:t>	     </a:t>
            </a:r>
            <a:r>
              <a:rPr lang="en-CA" sz="2800" dirty="0"/>
              <a:t>how designed</a:t>
            </a:r>
            <a:r>
              <a:rPr lang="en-CA" sz="2800" dirty="0" smtClean="0"/>
              <a:t> </a:t>
            </a:r>
          </a:p>
          <a:p>
            <a:pPr>
              <a:buNone/>
            </a:pPr>
            <a:r>
              <a:rPr lang="en-CA" sz="2800" dirty="0" smtClean="0"/>
              <a:t>		how </a:t>
            </a:r>
            <a:r>
              <a:rPr lang="en-CA" sz="2800" dirty="0"/>
              <a:t>used</a:t>
            </a:r>
            <a:r>
              <a:rPr lang="en-CA" sz="2800" dirty="0" smtClean="0"/>
              <a:t> </a:t>
            </a:r>
          </a:p>
          <a:p>
            <a:pPr>
              <a:buNone/>
            </a:pPr>
            <a:r>
              <a:rPr lang="en-CA" sz="2800" dirty="0" smtClean="0"/>
              <a:t>		how understood</a:t>
            </a:r>
            <a:endParaRPr lang="en-CA" sz="2800" dirty="0"/>
          </a:p>
          <a:p>
            <a:pPr>
              <a:buFontTx/>
              <a:buNone/>
            </a:pPr>
            <a:r>
              <a:rPr lang="en-US" sz="2800" dirty="0"/>
              <a:t>(military, family, religion, education, corporations)</a:t>
            </a:r>
          </a:p>
          <a:p>
            <a:endParaRPr lang="en-US" sz="2800" dirty="0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problem with</a:t>
            </a:r>
            <a:r>
              <a:rPr lang="en-US" dirty="0" smtClean="0"/>
              <a:t> Tech D.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CA" dirty="0"/>
              <a:t>Remember technology operates within specific social contexts</a:t>
            </a:r>
          </a:p>
          <a:p>
            <a:pPr>
              <a:buFontTx/>
              <a:buNone/>
            </a:pPr>
            <a:endParaRPr lang="en-CA" dirty="0"/>
          </a:p>
          <a:p>
            <a:pPr>
              <a:buFontTx/>
              <a:buNone/>
            </a:pPr>
            <a:r>
              <a:rPr lang="en-CA" dirty="0"/>
              <a:t>It’s not what technology does, but what do people do with technology</a:t>
            </a:r>
            <a:r>
              <a:rPr lang="en-CA" dirty="0" smtClean="0"/>
              <a:t> </a:t>
            </a:r>
          </a:p>
          <a:p>
            <a:pPr>
              <a:buFontTx/>
              <a:buNone/>
            </a:pPr>
            <a:endParaRPr lang="en-CA" dirty="0" smtClean="0"/>
          </a:p>
          <a:p>
            <a:pPr>
              <a:buFontTx/>
              <a:buNone/>
            </a:pPr>
            <a:r>
              <a:rPr lang="en-CA" dirty="0" smtClean="0"/>
              <a:t>media technology  and social forces that shape evolution and use - “dynamic tension</a:t>
            </a:r>
            <a:endParaRPr lang="en-US" dirty="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CA" dirty="0"/>
          </a:p>
          <a:p>
            <a:pPr>
              <a:buFontTx/>
              <a:buNone/>
            </a:pPr>
            <a:r>
              <a:rPr lang="en-CA" dirty="0"/>
              <a:t>Technologies have own sets of limitations </a:t>
            </a:r>
          </a:p>
          <a:p>
            <a:pPr>
              <a:buFontTx/>
              <a:buNone/>
            </a:pPr>
            <a:endParaRPr lang="en-CA" dirty="0"/>
          </a:p>
          <a:p>
            <a:r>
              <a:rPr lang="en-CA" dirty="0"/>
              <a:t>both inherent in the technology </a:t>
            </a:r>
            <a:r>
              <a:rPr lang="en-CA" dirty="0" smtClean="0"/>
              <a:t>itself</a:t>
            </a:r>
          </a:p>
          <a:p>
            <a:pPr>
              <a:buNone/>
            </a:pPr>
            <a:endParaRPr lang="en-CA" dirty="0" smtClean="0"/>
          </a:p>
          <a:p>
            <a:r>
              <a:rPr lang="en-CA" dirty="0"/>
              <a:t> but also in how is it designed to be used,  social decisions on applications </a:t>
            </a:r>
            <a:endParaRPr lang="en-US" dirty="0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CA"/>
              <a:t>But technological a critical piece of the puzzle  </a:t>
            </a:r>
          </a:p>
          <a:p>
            <a:pPr>
              <a:buFontTx/>
              <a:buNone/>
            </a:pPr>
            <a:endParaRPr lang="en-CA"/>
          </a:p>
          <a:p>
            <a:r>
              <a:rPr lang="en-CA"/>
              <a:t>but not the only piece </a:t>
            </a:r>
          </a:p>
          <a:p>
            <a:pPr>
              <a:buFontTx/>
              <a:buNone/>
            </a:pPr>
            <a:endParaRPr lang="en-CA"/>
          </a:p>
          <a:p>
            <a:pPr>
              <a:buFontTx/>
              <a:buNone/>
            </a:pPr>
            <a:r>
              <a:rPr lang="en-CA"/>
              <a:t>But use it to see organization and structure of technology – set limitations and open up possibilities </a:t>
            </a:r>
          </a:p>
          <a:p>
            <a:endParaRPr lang="en-CA"/>
          </a:p>
          <a:p>
            <a:pPr>
              <a:buFontTx/>
              <a:buNone/>
            </a:pPr>
            <a:endParaRPr lang="en-US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CA"/>
              <a:t>New media also reshape how old media is used  </a:t>
            </a:r>
          </a:p>
          <a:p>
            <a:pPr>
              <a:buFontTx/>
              <a:buNone/>
            </a:pPr>
            <a:endParaRPr lang="en-CA"/>
          </a:p>
          <a:p>
            <a:pPr>
              <a:buFontTx/>
              <a:buNone/>
            </a:pPr>
            <a:r>
              <a:rPr lang="en-CA"/>
              <a:t>- Example  radio reshaped in TV age</a:t>
            </a:r>
            <a:endParaRPr 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>
              <a:lnSpc>
                <a:spcPct val="90000"/>
              </a:lnSpc>
              <a:buFontTx/>
              <a:buAutoNum type="arabicPlain" startAt="1969"/>
            </a:pPr>
            <a:r>
              <a:rPr lang="en-US" dirty="0"/>
              <a:t> - Pentagon </a:t>
            </a:r>
            <a:r>
              <a:rPr lang="en-US" dirty="0" err="1"/>
              <a:t>ARPANet</a:t>
            </a:r>
            <a:endParaRPr lang="en-US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/>
              <a:t>	(Advanced Research Project Agency Networks)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/>
              <a:t>1984 William Gibson name cyberspace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/>
              <a:t>1991 Tim </a:t>
            </a:r>
            <a:r>
              <a:rPr lang="en-US" dirty="0" err="1"/>
              <a:t>Berners</a:t>
            </a:r>
            <a:r>
              <a:rPr lang="en-US" dirty="0"/>
              <a:t> Lee develop WWW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dirty="0"/>
              <a:t>	“interactive sea of shared knowledge</a:t>
            </a:r>
            <a:r>
              <a:rPr lang="en-US" dirty="0" smtClean="0"/>
              <a:t>”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dirty="0" smtClean="0"/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en-US" dirty="0" smtClean="0"/>
              <a:t>And many other innovations described in your text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en-US" dirty="0" smtClean="0"/>
              <a:t>(</a:t>
            </a:r>
            <a:r>
              <a:rPr lang="en-US" dirty="0" err="1" smtClean="0"/>
              <a:t>fibre</a:t>
            </a:r>
            <a:r>
              <a:rPr lang="en-US" dirty="0" smtClean="0"/>
              <a:t> optical cable, compression, </a:t>
            </a:r>
            <a:r>
              <a:rPr lang="en-US" dirty="0" err="1" smtClean="0"/>
              <a:t>wi-fi</a:t>
            </a:r>
            <a:r>
              <a:rPr lang="en-US" dirty="0" smtClean="0"/>
              <a:t>, bandwidth)</a:t>
            </a:r>
          </a:p>
          <a:p>
            <a:pPr marL="609600" indent="-609600">
              <a:lnSpc>
                <a:spcPct val="90000"/>
              </a:lnSpc>
              <a:buFontTx/>
              <a:buAutoNum type="arabicPlain" startAt="1969"/>
            </a:pPr>
            <a:endParaRPr lang="en-CA" dirty="0"/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Brief history</a:t>
            </a:r>
            <a:endParaRPr lang="en-C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1999:   CRTC not </a:t>
            </a:r>
            <a:r>
              <a:rPr lang="en-US" dirty="0" smtClean="0"/>
              <a:t>regulate the internet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B/C  1.   the internet is not broadcasting</a:t>
            </a:r>
          </a:p>
          <a:p>
            <a:pPr>
              <a:buFontTx/>
              <a:buNone/>
            </a:pPr>
            <a:r>
              <a:rPr lang="en-US" dirty="0" smtClean="0"/>
              <a:t>	 	2.  it doesn’t regulate content</a:t>
            </a:r>
          </a:p>
          <a:p>
            <a:pPr>
              <a:buFontTx/>
              <a:buNone/>
            </a:pPr>
            <a:r>
              <a:rPr lang="en-US" dirty="0" smtClean="0"/>
              <a:t>	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But regulates </a:t>
            </a:r>
            <a:r>
              <a:rPr lang="en-US" dirty="0"/>
              <a:t>carriage (delivery) 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CA" dirty="0"/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is not broadcasting</a:t>
            </a:r>
            <a:endParaRPr lang="en-C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dirty="0" smtClean="0"/>
              <a:t>Internet</a:t>
            </a:r>
          </a:p>
          <a:p>
            <a:pPr>
              <a:lnSpc>
                <a:spcPct val="90000"/>
              </a:lnSpc>
              <a:buNone/>
            </a:pPr>
            <a:r>
              <a:rPr lang="en-CA" dirty="0" smtClean="0"/>
              <a:t>	– </a:t>
            </a:r>
            <a:r>
              <a:rPr lang="en-CA" dirty="0"/>
              <a:t>originally celebrated as site of democracy</a:t>
            </a:r>
            <a:r>
              <a:rPr lang="en-CA" dirty="0" smtClean="0"/>
              <a:t> </a:t>
            </a:r>
          </a:p>
          <a:p>
            <a:pPr>
              <a:lnSpc>
                <a:spcPct val="90000"/>
              </a:lnSpc>
              <a:buNone/>
            </a:pPr>
            <a:endParaRPr lang="en-CA" dirty="0" smtClean="0"/>
          </a:p>
          <a:p>
            <a:pPr>
              <a:lnSpc>
                <a:spcPct val="90000"/>
              </a:lnSpc>
              <a:buNone/>
            </a:pPr>
            <a:endParaRPr lang="en-CA" dirty="0" smtClean="0"/>
          </a:p>
          <a:p>
            <a:pPr>
              <a:lnSpc>
                <a:spcPct val="90000"/>
              </a:lnSpc>
              <a:buNone/>
            </a:pPr>
            <a:r>
              <a:rPr lang="en-CA" dirty="0" smtClean="0"/>
              <a:t>– </a:t>
            </a:r>
            <a:r>
              <a:rPr lang="en-CA" dirty="0"/>
              <a:t>free </a:t>
            </a:r>
            <a:r>
              <a:rPr lang="en-CA" dirty="0" smtClean="0"/>
              <a:t>from </a:t>
            </a:r>
            <a:r>
              <a:rPr lang="en-CA" dirty="0"/>
              <a:t>corporate </a:t>
            </a:r>
            <a:r>
              <a:rPr lang="en-CA" dirty="0" smtClean="0"/>
              <a:t>control, from governmental control</a:t>
            </a:r>
          </a:p>
          <a:p>
            <a:pPr>
              <a:lnSpc>
                <a:spcPct val="90000"/>
              </a:lnSpc>
              <a:buFontTx/>
              <a:buNone/>
            </a:pPr>
            <a:endParaRPr lang="en-CA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CA" dirty="0" smtClean="0"/>
              <a:t>   </a:t>
            </a:r>
            <a:endParaRPr lang="en-US" dirty="0"/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A.  More Democracy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/>
              <a:t>Citizen journalism: eyewitness accounts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/>
              <a:t>Citizens opinions – blogging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/>
              <a:t>Democratic news? </a:t>
            </a:r>
            <a:r>
              <a:rPr lang="en-US" dirty="0">
                <a:hlinkClick r:id="rId2"/>
              </a:rPr>
              <a:t>Democracy </a:t>
            </a:r>
            <a:r>
              <a:rPr lang="en-US" dirty="0" smtClean="0">
                <a:hlinkClick r:id="rId2"/>
              </a:rPr>
              <a:t>now</a:t>
            </a: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</p:txBody>
      </p:sp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media and the </a:t>
            </a:r>
            <a:r>
              <a:rPr lang="en-US" dirty="0"/>
              <a:t>news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lnSpc>
                <a:spcPct val="90000"/>
              </a:lnSpc>
              <a:buNone/>
            </a:pPr>
            <a:r>
              <a:rPr lang="en-US" dirty="0" smtClean="0"/>
              <a:t>It is becoming increasingly corporate</a:t>
            </a:r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1. Top news stories by mainstream sources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- little recognition of alternative sites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- </a:t>
            </a:r>
            <a:r>
              <a:rPr lang="en-US" dirty="0" smtClean="0"/>
              <a:t>pressure on news outlets  (speed over content) </a:t>
            </a:r>
            <a:endParaRPr lang="en-CA" dirty="0" smtClean="0"/>
          </a:p>
          <a:p>
            <a:pPr marL="514350" indent="-514350">
              <a:lnSpc>
                <a:spcPct val="90000"/>
              </a:lnSpc>
              <a:buAutoNum type="arabicPeriod"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2. Websites “own” your information and “own” your content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- your labour = information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- monetize your content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</a:t>
            </a:r>
            <a:r>
              <a:rPr lang="en-CA" dirty="0" err="1" smtClean="0"/>
              <a:t>i.e</a:t>
            </a:r>
            <a:r>
              <a:rPr lang="en-CA" dirty="0" smtClean="0"/>
              <a:t> </a:t>
            </a:r>
            <a:r>
              <a:rPr lang="en-CA" dirty="0" err="1" smtClean="0"/>
              <a:t>turnitin.com</a:t>
            </a: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r>
              <a:rPr lang="en-US" sz="1189" dirty="0" smtClean="0">
                <a:hlinkClick r:id="rId2"/>
              </a:rPr>
              <a:t>http://www.youtube.com/watch?v=n7U1e4B_iI8</a:t>
            </a:r>
            <a:endParaRPr lang="en-US" sz="1189" dirty="0" smtClean="0"/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FontTx/>
              <a:buAutoNum type="arabicPeriod" startAt="11"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B.  Less Democracy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3.  Corporations own / control content</a:t>
            </a:r>
          </a:p>
          <a:p>
            <a:pPr marL="514350" indent="-514350">
              <a:lnSpc>
                <a:spcPct val="90000"/>
              </a:lnSpc>
              <a:buNone/>
            </a:pPr>
            <a:r>
              <a:rPr lang="en-CA" dirty="0" smtClean="0"/>
              <a:t>	i.e.  The Google book project</a:t>
            </a:r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AutoNum type="arabicPeriod" startAt="4"/>
            </a:pPr>
            <a:r>
              <a:rPr lang="en-CA" dirty="0" smtClean="0"/>
              <a:t>Corporations power internet</a:t>
            </a:r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r>
              <a:rPr lang="en-US" sz="1000" dirty="0" smtClean="0"/>
              <a:t>http://</a:t>
            </a:r>
            <a:r>
              <a:rPr lang="en-US" sz="1000" dirty="0" err="1" smtClean="0"/>
              <a:t>www.youtube.com/watchv</a:t>
            </a:r>
            <a:r>
              <a:rPr lang="en-US" sz="1000" dirty="0" smtClean="0"/>
              <a:t>=R7yfV6RzE30</a:t>
            </a:r>
            <a:endParaRPr lang="en-CA" sz="1000" dirty="0" smtClean="0"/>
          </a:p>
          <a:p>
            <a:pPr marL="514350" indent="-514350">
              <a:lnSpc>
                <a:spcPct val="90000"/>
              </a:lnSpc>
              <a:buFontTx/>
              <a:buAutoNum type="arabicPeriod" startAt="11"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FontTx/>
              <a:buAutoNum type="arabicPeriod" startAt="11"/>
            </a:pPr>
            <a:endParaRPr lang="en-CA" dirty="0" smtClean="0"/>
          </a:p>
          <a:p>
            <a:pPr marL="514350" indent="-514350">
              <a:lnSpc>
                <a:spcPct val="90000"/>
              </a:lnSpc>
              <a:buNone/>
            </a:pPr>
            <a:endParaRPr lang="en-US" dirty="0" smtClean="0"/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B.  Less Democracy cont’d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“</a:t>
            </a:r>
            <a:r>
              <a:rPr lang="en-US" dirty="0" err="1"/>
              <a:t>Unpublishing</a:t>
            </a:r>
            <a:r>
              <a:rPr lang="en-US" dirty="0"/>
              <a:t>” news and altering online content</a:t>
            </a:r>
          </a:p>
          <a:p>
            <a:pPr>
              <a:buFontTx/>
              <a:buNone/>
            </a:pPr>
            <a:r>
              <a:rPr lang="en-US" dirty="0"/>
              <a:t>		- longevity of information </a:t>
            </a:r>
          </a:p>
          <a:p>
            <a:pPr>
              <a:buFontTx/>
              <a:buNone/>
            </a:pPr>
            <a:r>
              <a:rPr lang="en-US" dirty="0"/>
              <a:t>		- easy access to information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>
                <a:hlinkClick r:id="rId2"/>
              </a:rPr>
              <a:t>Canadian journalism </a:t>
            </a:r>
            <a:r>
              <a:rPr lang="en-US" dirty="0" smtClean="0">
                <a:hlinkClick r:id="rId2"/>
              </a:rPr>
              <a:t>project</a:t>
            </a: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sz="1000" dirty="0" smtClean="0"/>
              <a:t>http://www.journalismproject.ca/en/attachments/Long%20Tail%20report_Kathy_English.pdf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CA" dirty="0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problems with the news</a:t>
            </a:r>
            <a:endParaRPr lang="en-CA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But before we celebrate  - we must remember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CA"/>
              <a:t>Digital divide- technology access not equal</a:t>
            </a:r>
            <a:endParaRPr 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75" y="544206"/>
            <a:ext cx="8981841" cy="574439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9" y="228600"/>
            <a:ext cx="9144224" cy="632706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Information haves and information have </a:t>
            </a:r>
            <a:r>
              <a:rPr lang="en-US" dirty="0" err="1" smtClean="0"/>
              <a:t>nots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impact of the digital divide?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Debate in communication studies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 Impact of media on audiences</a:t>
            </a:r>
          </a:p>
          <a:p>
            <a:pPr>
              <a:buFontTx/>
              <a:buNone/>
            </a:pPr>
            <a:endParaRPr lang="en-CA"/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 B:  Media Effects</a:t>
            </a:r>
            <a:endParaRPr lang="en-CA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badtv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600200"/>
            <a:ext cx="5835650" cy="4376738"/>
          </a:xfrm>
          <a:noFill/>
          <a:ln/>
        </p:spPr>
      </p:pic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Media Effects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Walter Lippmann</a:t>
            </a:r>
          </a:p>
        </p:txBody>
      </p:sp>
      <p:pic>
        <p:nvPicPr>
          <p:cNvPr id="22536" name="Picture 8" descr="walter_lippman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916113"/>
            <a:ext cx="3144837" cy="3887787"/>
          </a:xfrm>
          <a:noFill/>
          <a:ln/>
        </p:spPr>
      </p:pic>
      <p:sp>
        <p:nvSpPr>
          <p:cNvPr id="22535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2800"/>
              <a:t>Public Opinion (1922)</a:t>
            </a:r>
          </a:p>
          <a:p>
            <a:pPr>
              <a:lnSpc>
                <a:spcPct val="90000"/>
              </a:lnSpc>
            </a:pPr>
            <a:r>
              <a:rPr lang="en-US" sz="2800"/>
              <a:t>"the mass of the reading public is not interested in learning and assimilating the results of accurate investigation." </a:t>
            </a:r>
          </a:p>
          <a:p>
            <a:pPr>
              <a:lnSpc>
                <a:spcPct val="90000"/>
              </a:lnSpc>
            </a:pPr>
            <a:r>
              <a:rPr lang="en-US" sz="2800"/>
              <a:t>“The bewildered herd”</a:t>
            </a:r>
          </a:p>
          <a:p>
            <a:pPr>
              <a:lnSpc>
                <a:spcPct val="90000"/>
              </a:lnSpc>
            </a:pPr>
            <a:r>
              <a:rPr lang="en-US" sz="2800"/>
              <a:t>"the manufacture of consent"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Hypodermic needle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Passive audience, monolithic audience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Democratic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The media “does” something to us. </a:t>
            </a:r>
            <a:endParaRPr lang="en-CA" dirty="0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Two-step flow model –opinion leaders</a:t>
            </a:r>
          </a:p>
          <a:p>
            <a:endParaRPr lang="en-US"/>
          </a:p>
          <a:p>
            <a:pPr>
              <a:buFontTx/>
              <a:buNone/>
            </a:pPr>
            <a:endParaRPr lang="en-U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Minimal effects models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Hypodermic_Needle_Theory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 l="-1833" r="-1833"/>
          <a:stretch>
            <a:fillRect/>
          </a:stretch>
        </p:blipFill>
        <p:spPr>
          <a:noFill/>
          <a:ln/>
        </p:spPr>
      </p:pic>
      <p:pic>
        <p:nvPicPr>
          <p:cNvPr id="36871" name="Picture 7" descr="Two_Step_Flow_Theory-1-1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865061" y="1417639"/>
            <a:ext cx="3856850" cy="4589652"/>
          </a:xfrm>
          <a:noFill/>
          <a:ln/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Two-Step Flow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Two-step flow model </a:t>
            </a:r>
          </a:p>
          <a:p>
            <a:r>
              <a:rPr lang="en-US"/>
              <a:t>Status conferral/Agenda setting</a:t>
            </a:r>
          </a:p>
          <a:p>
            <a:r>
              <a:rPr lang="en-US"/>
              <a:t>Narcoticizing dysfunction</a:t>
            </a:r>
          </a:p>
          <a:p>
            <a:pPr>
              <a:buFontTx/>
              <a:buNone/>
            </a:pPr>
            <a:endParaRPr lang="en-US"/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Minimal effects models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umulEffects_blocks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2420938"/>
            <a:ext cx="3621087" cy="3513137"/>
          </a:xfrm>
          <a:noFill/>
          <a:ln/>
        </p:spPr>
      </p:pic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Cumulative Effects Theory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watching_tv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84438" y="1628775"/>
            <a:ext cx="4286250" cy="4614863"/>
          </a:xfrm>
          <a:noFill/>
          <a:ln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2. </a:t>
            </a:r>
            <a:r>
              <a:rPr lang="en-CA"/>
              <a:t>Uses and Gratifications Theory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Surveillance</a:t>
            </a:r>
          </a:p>
          <a:p>
            <a:r>
              <a:rPr lang="en-US" dirty="0"/>
              <a:t>Socialization</a:t>
            </a:r>
          </a:p>
          <a:p>
            <a:r>
              <a:rPr lang="en-US" dirty="0" smtClean="0"/>
              <a:t>Diversion</a:t>
            </a:r>
            <a:endParaRPr lang="en-US" dirty="0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Functions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/>
              <a:t>teach children who to be members of society</a:t>
            </a:r>
          </a:p>
          <a:p>
            <a:pPr>
              <a:buFontTx/>
              <a:buChar char="-"/>
            </a:pPr>
            <a:endParaRPr lang="en-US"/>
          </a:p>
          <a:p>
            <a:pPr>
              <a:buFontTx/>
              <a:buChar char="-"/>
            </a:pPr>
            <a:r>
              <a:rPr lang="en-US"/>
              <a:t> role models</a:t>
            </a:r>
          </a:p>
          <a:p>
            <a:pPr>
              <a:buFontTx/>
              <a:buChar char="-"/>
            </a:pPr>
            <a:r>
              <a:rPr lang="en-US"/>
              <a:t>stereotyping </a:t>
            </a:r>
            <a:endParaRPr lang="en-CA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 Socialization </a:t>
            </a:r>
            <a:endParaRPr lang="en-CA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CA" dirty="0" smtClean="0"/>
              <a:t>The impact (effect) of the media is not clear </a:t>
            </a:r>
            <a:r>
              <a:rPr lang="en-CA" smtClean="0"/>
              <a:t>or </a:t>
            </a:r>
            <a:r>
              <a:rPr lang="en-CA" smtClean="0"/>
              <a:t>straightforward</a:t>
            </a:r>
            <a:r>
              <a:rPr lang="en-CA" dirty="0" smtClean="0"/>
              <a:t>.</a:t>
            </a:r>
          </a:p>
          <a:p>
            <a:pPr>
              <a:buFontTx/>
              <a:buChar char="-"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The audience is not passive</a:t>
            </a:r>
          </a:p>
          <a:p>
            <a:pPr>
              <a:buFontTx/>
              <a:buChar char="-"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And the impact can’t be separated from other social/cultural contexts</a:t>
            </a:r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Overview</a:t>
            </a:r>
            <a:endParaRPr lang="en-CA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olstice">
  <a:themeElements>
    <a:clrScheme name="Studio">
      <a:dk1>
        <a:sysClr val="windowText" lastClr="000000"/>
      </a:dk1>
      <a:lt1>
        <a:sysClr val="window" lastClr="FFFFFF"/>
      </a:lt1>
      <a:dk2>
        <a:srgbClr val="535252"/>
      </a:dk2>
      <a:lt2>
        <a:srgbClr val="AAB5C2"/>
      </a:lt2>
      <a:accent1>
        <a:srgbClr val="F7901E"/>
      </a:accent1>
      <a:accent2>
        <a:srgbClr val="FEC60B"/>
      </a:accent2>
      <a:accent3>
        <a:srgbClr val="9FE62F"/>
      </a:accent3>
      <a:accent4>
        <a:srgbClr val="4EA5D1"/>
      </a:accent4>
      <a:accent5>
        <a:srgbClr val="1C4596"/>
      </a:accent5>
      <a:accent6>
        <a:srgbClr val="542D90"/>
      </a:accent6>
      <a:hlink>
        <a:srgbClr val="ED2024"/>
      </a:hlink>
      <a:folHlink>
        <a:srgbClr val="BD912D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oncours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Focus.thmx</Template>
  <TotalTime>581</TotalTime>
  <Words>713</Words>
  <Application>Microsoft Macintosh PowerPoint</Application>
  <PresentationFormat>On-screen Show (4:3)</PresentationFormat>
  <Paragraphs>175</Paragraphs>
  <Slides>33</Slides>
  <Notes>8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Solstice</vt:lpstr>
      <vt:lpstr>Concourse</vt:lpstr>
      <vt:lpstr>Week 10  New Technologies </vt:lpstr>
      <vt:lpstr>G20 update</vt:lpstr>
      <vt:lpstr>Slide 3</vt:lpstr>
      <vt:lpstr>Slide 4</vt:lpstr>
      <vt:lpstr>Ways of understanding the technology</vt:lpstr>
      <vt:lpstr>The problem with Tech D.</vt:lpstr>
      <vt:lpstr>Slide 7</vt:lpstr>
      <vt:lpstr>Slide 8</vt:lpstr>
      <vt:lpstr>Slide 9</vt:lpstr>
      <vt:lpstr>Slide 10</vt:lpstr>
      <vt:lpstr>Brief history</vt:lpstr>
      <vt:lpstr>Internet is not broadcasting</vt:lpstr>
      <vt:lpstr>A.  More Democracy</vt:lpstr>
      <vt:lpstr>New media and the news</vt:lpstr>
      <vt:lpstr>B.  Less Democracy </vt:lpstr>
      <vt:lpstr>B.  Less Democracy cont’d </vt:lpstr>
      <vt:lpstr>New problems with the news</vt:lpstr>
      <vt:lpstr>Slide 18</vt:lpstr>
      <vt:lpstr>Slide 19</vt:lpstr>
      <vt:lpstr>Slide 20</vt:lpstr>
      <vt:lpstr>What is the impact of the digital divide?</vt:lpstr>
      <vt:lpstr>Part B:  Media Effects</vt:lpstr>
      <vt:lpstr>1. Media Effects</vt:lpstr>
      <vt:lpstr>Walter Lippmann</vt:lpstr>
      <vt:lpstr>Slide 25</vt:lpstr>
      <vt:lpstr>Minimal effects models</vt:lpstr>
      <vt:lpstr>Two-Step Flow</vt:lpstr>
      <vt:lpstr>Minimal effects models</vt:lpstr>
      <vt:lpstr>Cumulative Effects Theory</vt:lpstr>
      <vt:lpstr>2. Uses and Gratifications Theory</vt:lpstr>
      <vt:lpstr>Basic Functions</vt:lpstr>
      <vt:lpstr>3.  Socialization </vt:lpstr>
      <vt:lpstr>Overview</vt:lpstr>
    </vt:vector>
  </TitlesOfParts>
  <Company>Wilfrid Laurier University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Natalie Coulter</dc:creator>
  <cp:lastModifiedBy>Natalie Coulter</cp:lastModifiedBy>
  <cp:revision>13</cp:revision>
  <dcterms:created xsi:type="dcterms:W3CDTF">2011-12-01T03:23:23Z</dcterms:created>
  <dcterms:modified xsi:type="dcterms:W3CDTF">2011-12-01T03:24:41Z</dcterms:modified>
</cp:coreProperties>
</file>