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30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58602" autoAdjust="0"/>
  </p:normalViewPr>
  <p:slideViewPr>
    <p:cSldViewPr>
      <p:cViewPr varScale="1">
        <p:scale>
          <a:sx n="41" d="100"/>
          <a:sy n="41" d="100"/>
        </p:scale>
        <p:origin x="-199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234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FD400-DBCF-46EC-8586-CBE75C9F4CB6}" type="datetimeFigureOut">
              <a:rPr lang="en-CA" smtClean="0"/>
              <a:pPr/>
              <a:t>08/02/2014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4C369B-6B2D-4E3B-936A-F5FC4B1E003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348681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698710F-7DAA-45F6-8E47-26BE18B9925C}" type="slidenum">
              <a:rPr lang="en-US" altLang="en-US" sz="1200">
                <a:latin typeface="Arial" pitchFamily="34" charset="0"/>
              </a:rPr>
              <a:pPr/>
              <a:t>1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Viroids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contain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only RNA molecules </a:t>
            </a:r>
          </a:p>
          <a:p>
            <a:pPr rtl="0" fontAlgn="ctr"/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Becomes an organism once it comes in contact with host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 pathogens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dont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have proteins&gt;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viroids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&gt; infect plants mostly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How are they pathogenic ? They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are pathogenic b/c they interfere with normal cellular process, by taking control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essential enzymes for their own replication or by interfering with the production of necessary cellular RNA’s.</a:t>
            </a:r>
          </a:p>
          <a:p>
            <a:pPr lvl="1" rtl="0" fontAlgn="ctr"/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They might also behave as abnormal regulatory molecules , with effects on the expression on genes  </a:t>
            </a:r>
          </a:p>
          <a:p>
            <a:pPr lvl="1" rtl="0" fontAlgn="ctr"/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sequence of that RNA molecule is directed towards certain genes &gt; knocks out those genes= disease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CA" dirty="0" smtClean="0"/>
          </a:p>
          <a:p>
            <a:pPr lvl="2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Ribozymes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inhibits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transcription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lvl="1" rtl="0" fontAlgn="ctr"/>
            <a:r>
              <a:rPr lang="en-CA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The infectious particles usually enter the cell through breaks and cuts in the plants </a:t>
            </a:r>
            <a:endParaRPr lang="en-CA" dirty="0" smtClean="0"/>
          </a:p>
          <a:p>
            <a:pPr lvl="1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Viroids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are made by the plants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Potato </a:t>
            </a:r>
            <a:endParaRPr lang="en-CA" dirty="0" smtClean="0"/>
          </a:p>
          <a:p>
            <a:pPr lvl="1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Cadang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cadang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viroid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&gt; palm tree , formed as a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sinlge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transcript . Mutate a couple of the nucleotides reduces the virulence of the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viroids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* sequence is IMPORTANT  in this case </a:t>
            </a:r>
            <a:endParaRPr lang="en-CA" dirty="0" smtClean="0"/>
          </a:p>
          <a:p>
            <a:pPr>
              <a:buFontTx/>
              <a:buNone/>
            </a:pPr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BE5F6F0-DB3E-4686-AF62-49F1EB09F0C1}" type="slidenum">
              <a:rPr lang="en-US" altLang="en-US" sz="1200">
                <a:latin typeface="Arial" pitchFamily="34" charset="0"/>
              </a:rPr>
              <a:pPr/>
              <a:t>2</a:t>
            </a:fld>
            <a:endParaRPr lang="en-US" altLang="en-US" sz="12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C865E47-372A-45FC-B6FF-EC97587EE5F5}" type="slidenum">
              <a:rPr lang="en-US" altLang="en-US" sz="1200">
                <a:latin typeface="Arial" pitchFamily="34" charset="0"/>
              </a:rPr>
              <a:pPr/>
              <a:t>3</a:t>
            </a:fld>
            <a:endParaRPr lang="en-US" altLang="en-US" sz="1200">
              <a:latin typeface="Arial" pitchFamily="34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FontTx/>
              <a:buChar char="-"/>
            </a:pPr>
            <a:r>
              <a:rPr lang="en-US" altLang="en-US" dirty="0" smtClean="0">
                <a:latin typeface="Arial" pitchFamily="34" charset="0"/>
              </a:rPr>
              <a:t>Ex :</a:t>
            </a:r>
            <a:r>
              <a:rPr lang="en-US" altLang="en-US" baseline="0" dirty="0" smtClean="0">
                <a:latin typeface="Arial" pitchFamily="34" charset="0"/>
              </a:rPr>
              <a:t> </a:t>
            </a:r>
            <a:r>
              <a:rPr lang="en-US" altLang="en-US" baseline="0" dirty="0" err="1" smtClean="0">
                <a:latin typeface="Arial" pitchFamily="34" charset="0"/>
              </a:rPr>
              <a:t>scrapie</a:t>
            </a:r>
            <a:r>
              <a:rPr lang="en-US" altLang="en-US" baseline="0" dirty="0" smtClean="0">
                <a:latin typeface="Arial" pitchFamily="34" charset="0"/>
              </a:rPr>
              <a:t> : a degenerative neurological disease in sheep and goats </a:t>
            </a:r>
          </a:p>
          <a:p>
            <a:pPr>
              <a:buFontTx/>
              <a:buChar char="-"/>
            </a:pPr>
            <a:r>
              <a:rPr lang="en-US" altLang="en-US" dirty="0" smtClean="0">
                <a:latin typeface="Arial" pitchFamily="34" charset="0"/>
              </a:rPr>
              <a:t>This disease</a:t>
            </a:r>
            <a:r>
              <a:rPr lang="en-US" altLang="en-US" baseline="0" dirty="0" smtClean="0">
                <a:latin typeface="Arial" pitchFamily="34" charset="0"/>
              </a:rPr>
              <a:t> is similar to </a:t>
            </a:r>
            <a:r>
              <a:rPr lang="en-US" altLang="en-US" baseline="0" dirty="0" err="1" smtClean="0">
                <a:latin typeface="Arial" pitchFamily="34" charset="0"/>
              </a:rPr>
              <a:t>kuru</a:t>
            </a:r>
            <a:r>
              <a:rPr lang="en-US" altLang="en-US" baseline="0" dirty="0" smtClean="0">
                <a:latin typeface="Arial" pitchFamily="34" charset="0"/>
              </a:rPr>
              <a:t> and </a:t>
            </a:r>
            <a:r>
              <a:rPr lang="en-US" altLang="en-US" baseline="0" dirty="0" err="1" smtClean="0">
                <a:latin typeface="Arial" pitchFamily="34" charset="0"/>
              </a:rPr>
              <a:t>creutzfeldt-jakob</a:t>
            </a:r>
            <a:r>
              <a:rPr lang="en-US" altLang="en-US" baseline="0" dirty="0" smtClean="0">
                <a:latin typeface="Arial" pitchFamily="34" charset="0"/>
              </a:rPr>
              <a:t> disease which affects brain function </a:t>
            </a:r>
          </a:p>
          <a:p>
            <a:pPr lvl="0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Infectious agents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are PRIONS 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1"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1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Prions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no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/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, they do infect mammals </a:t>
            </a:r>
            <a:endParaRPr lang="en-CA" dirty="0" smtClean="0"/>
          </a:p>
          <a:p>
            <a:pPr lvl="2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Glycoprotein made in the brain has a specific duty , maintains protein integrity </a:t>
            </a:r>
            <a:endParaRPr lang="en-CA" dirty="0" smtClean="0"/>
          </a:p>
          <a:p>
            <a:pPr lvl="2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PrP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CA" dirty="0" smtClean="0"/>
          </a:p>
          <a:p>
            <a:pPr lvl="2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PrP^c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normal and degraded by proteases in the cell </a:t>
            </a:r>
            <a:endParaRPr lang="en-CA" dirty="0" smtClean="0"/>
          </a:p>
          <a:p>
            <a:pPr lvl="2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PrP^sc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resistant to degradation</a:t>
            </a:r>
            <a:endParaRPr lang="en-CA" dirty="0" smtClean="0"/>
          </a:p>
          <a:p>
            <a:pPr lvl="2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PrP^c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&gt;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PrP^sc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caused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by conformational changes that makes it resistant to proteases </a:t>
            </a:r>
            <a:endParaRPr lang="en-CA" dirty="0" smtClean="0"/>
          </a:p>
          <a:p>
            <a:pPr lvl="2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Caused in most cases by mutations &gt; </a:t>
            </a:r>
            <a:endParaRPr lang="en-CA" dirty="0" smtClean="0"/>
          </a:p>
          <a:p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6140969-CF01-4D1C-9890-0330BA8E7E3D}" type="slidenum">
              <a:rPr lang="en-US" altLang="en-US" sz="1200">
                <a:latin typeface="Arial" pitchFamily="34" charset="0"/>
              </a:rPr>
              <a:pPr/>
              <a:t>4</a:t>
            </a:fld>
            <a:endParaRPr lang="en-US" altLang="en-US" sz="12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5675D3F-C60A-49CB-9DD1-576283B0B3BF}" type="slidenum">
              <a:rPr lang="en-US" sz="1200">
                <a:latin typeface="Arial" charset="0"/>
              </a:rPr>
              <a:pPr/>
              <a:t>5</a:t>
            </a:fld>
            <a:endParaRPr lang="en-US" sz="1200">
              <a:latin typeface="Arial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Genes codes for proteins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chromo contains 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very long stretch of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that contain many genes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Clusters in certain spots , blank distance , cluster etc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Each gene processed = code four letter tell us where genes are  n are not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parts the chromosome went under changes , </a:t>
            </a:r>
            <a:endParaRPr lang="en-CA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05F9F7F-7127-4D03-B75F-C14A88C500CE}" type="slidenum">
              <a:rPr lang="en-US" sz="1200">
                <a:latin typeface="Arial" charset="0"/>
              </a:rPr>
              <a:pPr/>
              <a:t>6</a:t>
            </a:fld>
            <a:endParaRPr lang="en-US" sz="1200">
              <a:latin typeface="Arial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dirty="0" smtClean="0"/>
              <a:t>-genetic linkage</a:t>
            </a:r>
            <a:r>
              <a:rPr lang="en-US" baseline="0" dirty="0" smtClean="0"/>
              <a:t> the tendency for genes on the same chromosome to remain together in progeny instead of assorting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21581FE-61AE-4527-A243-C90494AAEECF}" type="slidenum">
              <a:rPr lang="en-US" sz="1200">
                <a:latin typeface="Arial" charset="0"/>
              </a:rPr>
              <a:pPr/>
              <a:t>7</a:t>
            </a:fld>
            <a:endParaRPr lang="en-US" sz="1200">
              <a:latin typeface="Arial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F8EE427-D55B-4D13-8E3E-B1619AC1662D}" type="slidenum">
              <a:rPr lang="en-US" sz="1200">
                <a:latin typeface="Arial" charset="0"/>
              </a:rPr>
              <a:pPr/>
              <a:t>9</a:t>
            </a:fld>
            <a:endParaRPr lang="en-US" sz="1200">
              <a:latin typeface="Arial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1"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Recombination /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Sometimes you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dont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get 1 copy from each parent ,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compared genomes sequences for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ppl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diff populations (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europe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Africa,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asia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etc) 27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ppl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CNV s: copy number variations ( &gt;1000bp)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Insertions, duplication, deletions // larger chunks // when you look at a populations of genome &lt; 1447 CNV  account for 12% of genome  ( 360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megabases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)</a:t>
            </a:r>
            <a:endParaRPr lang="en-CA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11DEFBF-5400-4644-9ECA-7702354A686F}" type="slidenum">
              <a:rPr lang="en-US" sz="1200">
                <a:latin typeface="Arial" charset="0"/>
              </a:rPr>
              <a:pPr/>
              <a:t>10</a:t>
            </a:fld>
            <a:endParaRPr lang="en-US" sz="1200">
              <a:latin typeface="Arial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66F1029-DD3C-4135-BDA2-8553E3F5E6BA}" type="slidenum">
              <a:rPr lang="en-US" sz="1200">
                <a:latin typeface="Arial" charset="0"/>
              </a:rPr>
              <a:pPr/>
              <a:t>11</a:t>
            </a:fld>
            <a:endParaRPr lang="en-US" sz="1200">
              <a:latin typeface="Arial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does this mean ?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Health/genome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some genes we may inherit more or less genes from on parent ( genomic copy number )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Vary in the # of genes that we get from our parents</a:t>
            </a:r>
            <a:endParaRPr lang="en-CA" dirty="0" smtClean="0"/>
          </a:p>
          <a:p>
            <a:pPr rtl="0" fontAlgn="ctr"/>
            <a:endParaRPr lang="en-CA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59D34B2-861F-450E-82F7-04B182D559BA}" type="slidenum">
              <a:rPr lang="en-US" sz="1200">
                <a:latin typeface="Arial" charset="0"/>
              </a:rPr>
              <a:pPr/>
              <a:t>12</a:t>
            </a:fld>
            <a:endParaRPr lang="en-US" sz="1200">
              <a:latin typeface="Arial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PMP22 copy # impact on disease m hoe severe it is // higher risk of getting the disease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Doesn't happen often , if they did pop up would during meiosis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 genes we have many copies ,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Different racial ancestry you have more genes of certain types and others you have less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why do we have extra copies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on diet // you eat what is available // diet can select for high amylase gene ( AMY1) copy number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Selection affecting copy number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is gene / what is a allele, what is CNV, what is an SNP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Does the cell have control to turn of the gene is an extra copy is obtained *Q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its lethal they may get rid of it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 turn down the expression of the gene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One gene - one enzyme hypothesis slide LAST </a:t>
            </a:r>
            <a:endParaRPr lang="en-CA" dirty="0" smtClean="0"/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Carrier protection 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Homozygote , het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Null mutant : nothing being made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Sometimes lethal = death of organism </a:t>
            </a:r>
            <a:endParaRPr lang="en-US" dirty="0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5B5B4FA-24AD-441A-92BE-91D2866D5251}" type="slidenum">
              <a:rPr lang="en-US" sz="1200">
                <a:latin typeface="Arial" charset="0"/>
              </a:rPr>
              <a:pPr/>
              <a:t>13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7DEA752-5444-4A68-9D6F-650AF78CAC35}" type="slidenum">
              <a:rPr lang="en-US" sz="1200">
                <a:latin typeface="Arial" charset="0"/>
              </a:rPr>
              <a:pPr/>
              <a:t>14</a:t>
            </a:fld>
            <a:endParaRPr lang="en-US" sz="1200">
              <a:latin typeface="Arial" charset="0"/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E84744C-FC5B-457B-A3E5-75F8CA51B3FD}" type="slidenum">
              <a:rPr lang="en-US" sz="1200">
                <a:latin typeface="Arial" charset="0"/>
              </a:rPr>
              <a:pPr/>
              <a:t>15</a:t>
            </a:fld>
            <a:endParaRPr lang="en-US" sz="1200">
              <a:latin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 genes we have many copies ,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Different racial ancestry you have more genes of certain types and others you have less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why do we have extra copies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on diet // you eat what is available // diet can select for high amylase gene ( AMY1) copy number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Selection affecting copy number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is gene / what is a allele, what is CNV, what is an SNP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Does the cell have control to turn of the gene is an extra copy is obtained *Q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its lethal they may get rid of it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 turn down the expression of the gene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One gene - one enzyme hypothesis slide LAST </a:t>
            </a:r>
            <a:endParaRPr lang="en-CA" dirty="0" smtClean="0"/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Carrier protection 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Homozygote , het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Null mutant : nothing being made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Sometimes lethal = death of organism 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1D22686-1470-4705-ACA5-3EA6BFD20451}" type="slidenum">
              <a:rPr lang="en-US" sz="1200">
                <a:latin typeface="Arial" charset="0"/>
              </a:rPr>
              <a:pPr/>
              <a:t>16</a:t>
            </a:fld>
            <a:endParaRPr lang="en-US" sz="1200">
              <a:latin typeface="Arial" charset="0"/>
            </a:endParaRPr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D526008-B7BC-46F0-BE5E-2A337CBA1EEF}" type="slidenum">
              <a:rPr lang="en-US" sz="1200">
                <a:latin typeface="Arial" charset="0"/>
              </a:rPr>
              <a:pPr/>
              <a:t>17</a:t>
            </a:fld>
            <a:endParaRPr lang="en-US" sz="1200">
              <a:latin typeface="Arial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why do we have extra copies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on diet // you eat what is available // diet can select for high amylase gene ( AMY1) copy number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Selection affecting copy number </a:t>
            </a:r>
            <a:endParaRPr lang="en-CA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60CA100-CBBF-432A-8DAD-C9B430E40925}" type="slidenum">
              <a:rPr lang="en-US" sz="1200">
                <a:latin typeface="Arial" charset="0"/>
              </a:rPr>
              <a:pPr/>
              <a:t>18</a:t>
            </a:fld>
            <a:endParaRPr lang="en-US" sz="1200">
              <a:latin typeface="Arial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is gene / what is a allele, what is CNV, what is an SNP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Gene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is functional unit of heredity </a:t>
            </a:r>
          </a:p>
          <a:p>
            <a:pPr rtl="0" fontAlgn="ctr"/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Allele:gene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may exist in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alterntive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forms this is called an allele </a:t>
            </a:r>
          </a:p>
          <a:p>
            <a:pPr rtl="0" fontAlgn="ctr"/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Cnv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</a:t>
            </a:r>
            <a:r>
              <a:rPr lang="en-US" dirty="0" smtClean="0">
                <a:solidFill>
                  <a:srgbClr val="FFFF00"/>
                </a:solidFill>
              </a:rPr>
              <a:t>CNVs</a:t>
            </a:r>
            <a:r>
              <a:rPr lang="en-US" dirty="0" smtClean="0"/>
              <a:t>: copy number variations ( due to insertion deletions) </a:t>
            </a:r>
            <a:endParaRPr lang="en-CA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SNP: </a:t>
            </a:r>
          </a:p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endParaRPr lang="en-CA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259E67A-93CB-4637-B720-B48B3663789C}" type="slidenum">
              <a:rPr lang="en-US" sz="1200">
                <a:latin typeface="Arial" charset="0"/>
              </a:rPr>
              <a:pPr/>
              <a:t>19</a:t>
            </a:fld>
            <a:endParaRPr lang="en-US" sz="1200">
              <a:latin typeface="Arial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One gene =one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enyzme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hyp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a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mutatio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gene alters the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activit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the protein enzyme it encodes </a:t>
            </a:r>
          </a:p>
          <a:p>
            <a:pPr rtl="0" fontAlgn="ctr"/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One gene =one polypeptide 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hyp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each subunit is encoded by different gene 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Most mutation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that affect the gene function are recessive : they result in an absence of function, b/c mutant gene does not produce its usual polypeptide 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Does the cell have control to turn of the gene is an extra copy is obtained *Q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its lethal they may get rid of it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 turn down the expression of the gene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One gene - one enzyme hypothesis slide LAST </a:t>
            </a:r>
            <a:endParaRPr lang="en-CA" dirty="0" smtClean="0"/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Carrier protection 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Homozygote , het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Null mutant : nothing being made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Sometimes lethal = death of organism 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AC8B8E4-C890-4BD1-BF08-077F00F79703}" type="slidenum">
              <a:rPr lang="en-US" sz="1200">
                <a:latin typeface="Arial" charset="0"/>
              </a:rPr>
              <a:pPr/>
              <a:t>20</a:t>
            </a:fld>
            <a:endParaRPr lang="en-US" sz="1200">
              <a:latin typeface="Arial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- Genes</a:t>
            </a:r>
            <a:r>
              <a:rPr lang="en-US" baseline="0" dirty="0" smtClean="0"/>
              <a:t> encode proteins ; dominance explained by AA, </a:t>
            </a:r>
            <a:r>
              <a:rPr lang="en-US" baseline="0" dirty="0" err="1" smtClean="0"/>
              <a:t>Aa</a:t>
            </a:r>
            <a:r>
              <a:rPr lang="en-US" baseline="0" dirty="0" smtClean="0"/>
              <a:t> ,</a:t>
            </a:r>
            <a:r>
              <a:rPr lang="en-US" baseline="0" dirty="0" err="1" smtClean="0"/>
              <a:t>aa</a:t>
            </a:r>
            <a:r>
              <a:rPr lang="en-US" baseline="0" dirty="0" smtClean="0"/>
              <a:t> , a recessive allele does not contribute to phenotype because it produces no protein (or protein is nonfunctional)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27A56C9-CAB4-4CA3-861D-34178A4026A4}" type="slidenum">
              <a:rPr lang="en-US" sz="1200">
                <a:latin typeface="Arial" charset="0"/>
              </a:rPr>
              <a:pPr/>
              <a:t>21</a:t>
            </a:fld>
            <a:endParaRPr lang="en-US" sz="1200">
              <a:latin typeface="Arial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Null mutant : if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it fails to affect the phenotype we say that the gene function is not essential 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Silent mutation : mutations without any apparent phenotypic affect 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- base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change in DNA that does not change amino acid </a:t>
            </a:r>
          </a:p>
          <a:p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- base change in DNA that does change amino acid but the replacement does not affect the polypeptide ( neutral substitutions )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Carrier protection 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Homozygote , het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Null mutant : nothing being made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Sometimes lethal = death of organism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85DA390-3DC1-4A3D-BE12-5E1239420C0D}" type="slidenum">
              <a:rPr lang="en-US" sz="1200">
                <a:latin typeface="Arial" charset="0"/>
              </a:rPr>
              <a:pPr/>
              <a:t>22</a:t>
            </a:fld>
            <a:endParaRPr lang="en-US" sz="1200">
              <a:latin typeface="Arial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Loss of function</a:t>
            </a:r>
            <a:r>
              <a:rPr lang="en-US" baseline="0" dirty="0" smtClean="0"/>
              <a:t> : recessive mutation </a:t>
            </a:r>
          </a:p>
          <a:p>
            <a:r>
              <a:rPr lang="en-US" baseline="0" dirty="0" smtClean="0"/>
              <a:t>Loss of </a:t>
            </a:r>
            <a:r>
              <a:rPr lang="en-US" baseline="0" dirty="0" err="1" smtClean="0"/>
              <a:t>func</a:t>
            </a:r>
            <a:r>
              <a:rPr lang="en-US" baseline="0" dirty="0" smtClean="0"/>
              <a:t>: that affect the protein activity but they still retain sufficient activity so that the phenotype is not altered is called leaky mutation </a:t>
            </a:r>
          </a:p>
          <a:p>
            <a:endParaRPr lang="en-US" baseline="0" dirty="0" smtClean="0"/>
          </a:p>
          <a:p>
            <a:r>
              <a:rPr lang="en-US" baseline="0" dirty="0" smtClean="0"/>
              <a:t>Gain of function: dominant  </a:t>
            </a:r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241F3B-9FD7-4800-B5A7-BCE8BA966A78}" type="slidenum">
              <a:rPr lang="en-US" sz="1200">
                <a:latin typeface="Arial" charset="0"/>
              </a:rPr>
              <a:pPr/>
              <a:t>23</a:t>
            </a:fld>
            <a:endParaRPr lang="en-US" sz="1200">
              <a:latin typeface="Arial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Mutations that do not affect protein</a:t>
            </a:r>
            <a:r>
              <a:rPr lang="en-US" baseline="0" dirty="0" smtClean="0"/>
              <a:t> sequence or function are silent </a:t>
            </a:r>
          </a:p>
          <a:p>
            <a:r>
              <a:rPr lang="en-US" baseline="0" dirty="0" smtClean="0"/>
              <a:t>Mutations that abolish all protein activity are null</a:t>
            </a:r>
          </a:p>
          <a:p>
            <a:r>
              <a:rPr lang="en-US" baseline="0" dirty="0" smtClean="0"/>
              <a:t>Point mutations that cause loss of function are recessive </a:t>
            </a:r>
          </a:p>
          <a:p>
            <a:r>
              <a:rPr lang="en-US" baseline="0" dirty="0" smtClean="0"/>
              <a:t>Those that cause gain of function are dominant </a:t>
            </a:r>
          </a:p>
          <a:p>
            <a:endParaRPr lang="en-US" baseline="0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6A08CFB-41B4-47B9-9F9A-E55203EE7EE2}" type="slidenum">
              <a:rPr lang="en-US" sz="1200">
                <a:latin typeface="Arial" charset="0"/>
              </a:rPr>
              <a:pPr/>
              <a:t>24</a:t>
            </a:fld>
            <a:endParaRPr lang="en-US" sz="1200">
              <a:latin typeface="Arial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Multiple alleles 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Changes that occur are passed down , mating within pop , mixing of alleles and they spread out in the pop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one that has the highest % is the "normal" allele / usually one allele that stands out in most cases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endParaRPr lang="en-CA" dirty="0" smtClean="0"/>
          </a:p>
          <a:p>
            <a:r>
              <a:rPr lang="en-US" dirty="0" smtClean="0"/>
              <a:t>-</a:t>
            </a:r>
            <a:r>
              <a:rPr lang="en-US" baseline="0" dirty="0" smtClean="0"/>
              <a:t> One allele may be </a:t>
            </a:r>
            <a:r>
              <a:rPr lang="en-US" baseline="0" dirty="0" err="1" smtClean="0"/>
              <a:t>dominat</a:t>
            </a:r>
            <a:r>
              <a:rPr lang="en-US" baseline="0" dirty="0" smtClean="0"/>
              <a:t> , partial dominance or </a:t>
            </a:r>
            <a:r>
              <a:rPr lang="en-US" baseline="0" dirty="0" err="1" smtClean="0"/>
              <a:t>codominance</a:t>
            </a:r>
            <a:r>
              <a:rPr lang="en-US" baseline="0" dirty="0" smtClean="0"/>
              <a:t> </a:t>
            </a:r>
            <a:endParaRPr lang="en-US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 eye color in fruit fly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Wild type normal ( red)  W+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White eye ( no pigment) 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Hetero is the red ( dominant)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W+Wi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Homo is white ( recessive )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WiWi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CA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E403D64-14F0-4965-A398-0F4B50B37CCF}" type="slidenum">
              <a:rPr lang="en-US" sz="1200">
                <a:latin typeface="Arial" charset="0"/>
              </a:rPr>
              <a:pPr/>
              <a:t>25</a:t>
            </a:fld>
            <a:endParaRPr lang="en-US" sz="1200">
              <a:latin typeface="Arial" charset="0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7DE1191-2BD4-4516-909A-B55263F3124F}" type="slidenum">
              <a:rPr lang="en-US" sz="1200">
                <a:latin typeface="Arial" charset="0"/>
              </a:rPr>
              <a:pPr/>
              <a:t>26</a:t>
            </a:fld>
            <a:endParaRPr lang="en-US" sz="1200">
              <a:latin typeface="Arial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 genes have more than one type of wild type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Polymorphism : whole bunch of diff alleles at the locus but none are considered as the wild type ( &lt;1%)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 ABO blood type group locus on chromo 9 , produces an antigen ,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allele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 allele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 allele : if O is a mutation how did it become a common blood type </a:t>
            </a:r>
            <a:endParaRPr lang="en-CA" dirty="0" smtClean="0"/>
          </a:p>
          <a:p>
            <a:pPr lvl="2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Can give your blood to everyone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doesn't have antigens </a:t>
            </a:r>
            <a:endParaRPr lang="en-CA" dirty="0" smtClean="0"/>
          </a:p>
          <a:p>
            <a:pPr lvl="2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Rh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factor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AB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uni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acceptor , O is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uni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donator </a:t>
            </a:r>
            <a:endParaRPr lang="en-CA" dirty="0" smtClean="0"/>
          </a:p>
          <a:p>
            <a:r>
              <a:rPr lang="en-US" dirty="0" smtClean="0"/>
              <a:t>AO</a:t>
            </a:r>
            <a:r>
              <a:rPr lang="en-US" baseline="0" dirty="0" smtClean="0"/>
              <a:t> and BO – both  A and B  are dominant , while in AB they are co-dominant producing both </a:t>
            </a:r>
            <a:r>
              <a:rPr lang="en-US" baseline="0" dirty="0" err="1" smtClean="0"/>
              <a:t>traferases</a:t>
            </a:r>
            <a:r>
              <a:rPr lang="en-US" baseline="0" dirty="0" smtClean="0"/>
              <a:t> , OO homozygote is null as neither </a:t>
            </a:r>
            <a:r>
              <a:rPr lang="en-US" baseline="0" dirty="0" err="1" smtClean="0"/>
              <a:t>acitvity</a:t>
            </a:r>
            <a:r>
              <a:rPr lang="en-US" baseline="0" dirty="0" smtClean="0"/>
              <a:t>  and lacks both antigens </a:t>
            </a:r>
          </a:p>
          <a:p>
            <a:pPr>
              <a:buFontTx/>
              <a:buChar char="-"/>
            </a:pPr>
            <a:r>
              <a:rPr lang="en-US" baseline="0" dirty="0" smtClean="0"/>
              <a:t>Neither A or B can be said as wild type b/c the represent alternative </a:t>
            </a:r>
            <a:r>
              <a:rPr lang="en-US" baseline="0" dirty="0" err="1" smtClean="0"/>
              <a:t>acvitites</a:t>
            </a:r>
            <a:r>
              <a:rPr lang="en-US" baseline="0" dirty="0" smtClean="0"/>
              <a:t> as opposed to loss of gain of </a:t>
            </a:r>
            <a:r>
              <a:rPr lang="en-US" baseline="0" dirty="0" err="1" smtClean="0"/>
              <a:t>funtion</a:t>
            </a:r>
            <a:r>
              <a:rPr lang="en-US" baseline="0" dirty="0" smtClean="0"/>
              <a:t> </a:t>
            </a:r>
          </a:p>
          <a:p>
            <a:pPr>
              <a:buFontTx/>
              <a:buChar char="-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DF1ABB2-277B-4FE6-8732-73A48AC4A9D8}" type="slidenum">
              <a:rPr lang="en-US" sz="1200">
                <a:latin typeface="Arial" charset="0"/>
              </a:rPr>
              <a:pPr/>
              <a:t>27</a:t>
            </a:fld>
            <a:endParaRPr lang="en-US" sz="1200">
              <a:latin typeface="Arial" charset="0"/>
            </a:endParaRPr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Protein production : translation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Only one strand of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serves to produce Rna template via transcription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Genetic  code as codons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Gene includes a series of codons and read  starting &gt;termination point  5' -3' direction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Codons as non-overlapping :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implies that each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codon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consists of 3 nucleotides( each is only part of one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codon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)</a:t>
            </a:r>
          </a:p>
          <a:p>
            <a:pPr lvl="1" rtl="0" fontAlgn="ctr"/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Starts from a fixed starting point : making of polypeptide starts are one end and goes to the other, different parts of the coding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seq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cannot be reading independently </a:t>
            </a:r>
            <a:endParaRPr lang="en-CA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BCE7CA2-6DA3-45F4-8CAF-10BAB498A08B}" type="slidenum">
              <a:rPr lang="en-US" sz="1200">
                <a:latin typeface="Arial" charset="0"/>
              </a:rPr>
              <a:pPr/>
              <a:t>28</a:t>
            </a:fld>
            <a:endParaRPr lang="en-US" sz="1200">
              <a:latin typeface="Arial" charset="0"/>
            </a:endParaRPr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Base substitutions and base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insertions/deletions have different effects </a:t>
            </a:r>
          </a:p>
          <a:p>
            <a:pPr rtl="0" fontAlgn="ctr">
              <a:buFontTx/>
              <a:buChar char="-"/>
            </a:pP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Point mutation affects only one  amino acid </a:t>
            </a:r>
          </a:p>
          <a:p>
            <a:pPr rtl="0" fontAlgn="ctr">
              <a:buFontTx/>
              <a:buChar char="-"/>
            </a:pP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However a mutation that inserts or deletes a single nucleotide will change the triplet sets for entire subsequent sequence &gt;&gt; FRAMESHIFT </a:t>
            </a:r>
          </a:p>
          <a:p>
            <a:pPr rtl="0" fontAlgn="ctr">
              <a:buFontTx/>
              <a:buChar char="-"/>
            </a:pP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Transitional Mutations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Insertions . Deletions into the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can lead to amino acid changes in the protein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Frame shift mutation : severe effects, b/c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 new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seq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codons is completely different than the old one </a:t>
            </a:r>
          </a:p>
          <a:p>
            <a:pPr lvl="1" rtl="0" fontAlgn="ctr"/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&gt; The entire amino acid sequence is altered &gt; function of protein is likely to be lost </a:t>
            </a:r>
            <a:endParaRPr lang="en-CA" dirty="0" smtClean="0"/>
          </a:p>
          <a:p>
            <a:pPr lvl="1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Frameshift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mutations are induced by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acridines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which are compound that bind to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distort structure of the double helix causing bases to be added or omitted during replication </a:t>
            </a:r>
          </a:p>
          <a:p>
            <a:pPr lvl="1"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the insertions or deletions are in group of 3 occur , it as less severe impact </a:t>
            </a:r>
            <a:endParaRPr lang="en-CA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324C563-D952-4811-9A05-DD10A233C8F1}" type="slidenum">
              <a:rPr lang="en-US" sz="1200">
                <a:latin typeface="Arial" charset="0"/>
              </a:rPr>
              <a:pPr/>
              <a:t>29</a:t>
            </a:fld>
            <a:endParaRPr lang="en-US" sz="1200">
              <a:latin typeface="Arial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FontTx/>
              <a:buChar char="-"/>
            </a:pPr>
            <a:r>
              <a:rPr lang="en-US" dirty="0" smtClean="0"/>
              <a:t>Insertion or deletion</a:t>
            </a:r>
            <a:r>
              <a:rPr lang="en-US" baseline="0" dirty="0" smtClean="0"/>
              <a:t> can cause the polypeptide </a:t>
            </a:r>
            <a:r>
              <a:rPr lang="en-US" baseline="0" dirty="0" err="1" smtClean="0"/>
              <a:t>seq</a:t>
            </a:r>
            <a:r>
              <a:rPr lang="en-US" baseline="0" dirty="0" smtClean="0"/>
              <a:t> to change </a:t>
            </a:r>
          </a:p>
          <a:p>
            <a:pPr>
              <a:buFontTx/>
              <a:buChar char="-"/>
            </a:pPr>
            <a:r>
              <a:rPr lang="en-US" baseline="0" dirty="0" smtClean="0"/>
              <a:t>But if same number of nucleotides are inserted or deleted the polyp is only read incorrectly for btw the 2 sites of mutation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16265F8-E06B-4AAD-B92D-7E92BA8743A2}" type="slidenum">
              <a:rPr lang="en-US" sz="1200">
                <a:latin typeface="Arial" charset="0"/>
              </a:rPr>
              <a:pPr/>
              <a:t>30</a:t>
            </a:fld>
            <a:endParaRPr lang="en-US" sz="1200">
              <a:latin typeface="Arial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3496637-A136-42CD-B009-F84F2DAF31FE}" type="slidenum">
              <a:rPr lang="en-US" sz="1200">
                <a:latin typeface="Arial" charset="0"/>
              </a:rPr>
              <a:pPr/>
              <a:t>31</a:t>
            </a:fld>
            <a:endParaRPr lang="en-US" sz="1200">
              <a:latin typeface="Arial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CE013A8-F9C6-4E48-BF00-1068163617DF}" type="slidenum">
              <a:rPr lang="en-US" sz="1200">
                <a:latin typeface="Arial" charset="0"/>
              </a:rPr>
              <a:pPr/>
              <a:t>32</a:t>
            </a:fld>
            <a:endParaRPr lang="en-US" sz="1200">
              <a:latin typeface="Arial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- Reading frame that cannot</a:t>
            </a:r>
            <a:r>
              <a:rPr lang="en-US" baseline="0" dirty="0" smtClean="0"/>
              <a:t> be read due to termination codons </a:t>
            </a:r>
            <a:r>
              <a:rPr lang="en-US" baseline="0" dirty="0" err="1" smtClean="0"/>
              <a:t>occuring</a:t>
            </a:r>
            <a:r>
              <a:rPr lang="en-US" baseline="0" dirty="0" smtClean="0"/>
              <a:t> frequently is said to be closed or blocked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2161465-F4B4-4508-969C-34DA75177E1A}" type="slidenum">
              <a:rPr lang="en-US" sz="1200">
                <a:latin typeface="Arial" charset="0"/>
              </a:rPr>
              <a:pPr/>
              <a:t>33</a:t>
            </a:fld>
            <a:endParaRPr lang="en-US" sz="1200">
              <a:latin typeface="Arial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85E4E41-78D9-489A-B80A-979BA9940BA1}" type="slidenum">
              <a:rPr lang="en-US" sz="1200">
                <a:latin typeface="Arial" charset="0"/>
              </a:rPr>
              <a:pPr/>
              <a:t>34</a:t>
            </a:fld>
            <a:endParaRPr lang="en-US" sz="1200">
              <a:latin typeface="Arial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Rna has the same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seq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as the coding strand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Which strand does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polymerase read to transcribe the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 template strand the bottom strand &gt; why?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RNA produced from 3'&gt;5' / polarity has to line up as well / </a:t>
            </a:r>
            <a:endParaRPr lang="en-CA" dirty="0" smtClean="0"/>
          </a:p>
          <a:p>
            <a:endParaRPr lang="en-US" dirty="0" smtClean="0"/>
          </a:p>
          <a:p>
            <a:r>
              <a:rPr lang="en-US" dirty="0" smtClean="0"/>
              <a:t>Transcription : mRNA copy of coding strand of </a:t>
            </a:r>
            <a:r>
              <a:rPr lang="en-US" dirty="0" err="1" smtClean="0"/>
              <a:t>dna</a:t>
            </a:r>
            <a:r>
              <a:rPr lang="en-US" dirty="0" smtClean="0"/>
              <a:t> is produced </a:t>
            </a:r>
          </a:p>
          <a:p>
            <a:r>
              <a:rPr lang="en-US" dirty="0" smtClean="0"/>
              <a:t>Translation : mRNA &gt; polypeptide </a:t>
            </a:r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F50B6B2-B1D2-40D5-A9AE-E244A2F50688}" type="slidenum">
              <a:rPr lang="en-US" sz="1200">
                <a:latin typeface="Arial" charset="0"/>
              </a:rPr>
              <a:pPr/>
              <a:t>35</a:t>
            </a:fld>
            <a:endParaRPr lang="en-US" sz="1200">
              <a:latin typeface="Arial" charset="0"/>
            </a:endParaRPr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Complete mRNA contains 5' 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untranslated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(UTR) called leader / shipped&gt;translated &gt; the sequence up stream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doesnt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go through that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mRNA also contains 3' UTR called trailer  / stability of the RNA can be dependent on the how long it is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Other genes who's UTR's are very short ,d</a:t>
            </a:r>
          </a:p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UTR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UNTRANSLATED REGION </a:t>
            </a:r>
            <a:endParaRPr lang="en-CA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9EA1CBA-4483-4175-8387-D1B216BF884C}" type="slidenum">
              <a:rPr lang="en-US" sz="1200">
                <a:latin typeface="Arial" charset="0"/>
              </a:rPr>
              <a:pPr/>
              <a:t>36</a:t>
            </a:fld>
            <a:endParaRPr lang="en-US" sz="1200">
              <a:latin typeface="Arial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Bacterial transcription /translation occurs at the same time Why ? No nucleus to separate the genetic material so it occurs in the cytoplasm </a:t>
            </a:r>
            <a:endParaRPr lang="en-CA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66BFB88-62B3-4CCE-B616-F8D1744F0B4B}" type="slidenum">
              <a:rPr lang="en-US" sz="1200">
                <a:latin typeface="Arial" charset="0"/>
              </a:rPr>
              <a:pPr/>
              <a:t>37</a:t>
            </a:fld>
            <a:endParaRPr lang="en-US" sz="1200">
              <a:latin typeface="Arial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Euks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transcription takes place in nucleus / the translation in cytoplasm </a:t>
            </a:r>
          </a:p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mrna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transport from nucleus &gt;cytoplasm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for translation to occur </a:t>
            </a:r>
          </a:p>
          <a:p>
            <a:pPr rtl="0" fontAlgn="ctr"/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most important stage in RNA processing is &gt; SPLICING </a:t>
            </a:r>
          </a:p>
          <a:p>
            <a:pPr rtl="0" fontAlgn="ctr">
              <a:buFontTx/>
              <a:buChar char="-"/>
            </a:pP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b/c many genes contain introns that do not carry any coding information </a:t>
            </a:r>
          </a:p>
          <a:p>
            <a:pPr rtl="0" fontAlgn="ctr">
              <a:buFontTx/>
              <a:buChar char="-"/>
            </a:pP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Splicing removes the introns from pre-mRNA &gt; mature RNA  that is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continous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has an open reading frame (ORF) </a:t>
            </a:r>
          </a:p>
          <a:p>
            <a:pPr rtl="0" fontAlgn="ctr">
              <a:buFontTx/>
              <a:buChar char="-"/>
            </a:pP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expressed region are called exons </a:t>
            </a:r>
          </a:p>
          <a:p>
            <a:pPr rtl="0" fontAlgn="ctr">
              <a:buFontTx/>
              <a:buNone/>
            </a:pP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Translation : ribosome </a:t>
            </a:r>
          </a:p>
          <a:p>
            <a:pPr rtl="0" fontAlgn="ctr">
              <a:buFontTx/>
              <a:buNone/>
            </a:pP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Recognizes amino acids that correspond to the nucleotide triplets (codons)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Can't screw up splicing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you shift the frame  BAD</a:t>
            </a:r>
            <a:endParaRPr lang="en-CA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DC05BE4-2C32-4D68-8D21-F7053A204B64}" type="slidenum">
              <a:rPr lang="en-US" sz="1200">
                <a:latin typeface="Arial" charset="0"/>
              </a:rPr>
              <a:pPr/>
              <a:t>38</a:t>
            </a:fld>
            <a:endParaRPr lang="en-US" sz="1200">
              <a:latin typeface="Arial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BB3DEBC-12E2-40E6-90D1-7DAF4738241D}" type="slidenum">
              <a:rPr lang="en-US" sz="1200">
                <a:latin typeface="Arial" charset="0"/>
              </a:rPr>
              <a:pPr/>
              <a:t>39</a:t>
            </a:fld>
            <a:endParaRPr lang="en-US" sz="1200">
              <a:latin typeface="Arial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genetics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sites that are located on the same DNA are said to be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rtl="0" fontAlgn="ctr"/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Sites that are located on two different DNA molecules are trans </a:t>
            </a:r>
          </a:p>
          <a:p>
            <a:pPr rtl="0" fontAlgn="ctr">
              <a:buFontTx/>
              <a:buChar char="-"/>
            </a:pP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Two mutations may be in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on the same DNA  </a:t>
            </a:r>
          </a:p>
          <a:p>
            <a:pPr rtl="0" fontAlgn="ctr">
              <a:buFontTx/>
              <a:buChar char="-"/>
            </a:pP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 they may in trans on different DNA molecules </a:t>
            </a:r>
          </a:p>
          <a:p>
            <a:pPr rtl="0" fontAlgn="ctr">
              <a:buFontTx/>
              <a:buChar char="-"/>
            </a:pP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CIS/ TRANS </a:t>
            </a:r>
            <a:endParaRPr lang="en-CA" dirty="0" smtClean="0"/>
          </a:p>
          <a:p>
            <a:pPr lvl="1" rtl="0" fontAlgn="ctr"/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-acting : acts on its own molecule ( usually DNA) attached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Trans- acting : can function on other molecules ( protein or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) move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 gene products ( proteins and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) can act in trans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Diffusible in the cell and can act on other molecules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binding sites on the same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molecule are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-acting </a:t>
            </a:r>
            <a:endParaRPr lang="en-CA" dirty="0" smtClean="0"/>
          </a:p>
          <a:p>
            <a:pPr lvl="2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Tata box , binds a protein that turns gene off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Can also be used to describe complementation of mutations 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2C70324-274F-4C0E-8779-5AFA1DDAD47F}" type="slidenum">
              <a:rPr lang="en-US" sz="1200">
                <a:latin typeface="Arial" charset="0"/>
              </a:rPr>
              <a:pPr/>
              <a:t>40</a:t>
            </a:fld>
            <a:endParaRPr lang="en-US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Affects on transcription 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Promoter / gene x / &gt; transcription = gene x RNA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Promoters require binding of proteins produced from different genes to be activated 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4C369B-6B2D-4E3B-936A-F5FC4B1E003C}" type="slidenum">
              <a:rPr lang="en-CA" smtClean="0"/>
              <a:pPr/>
              <a:t>41</a:t>
            </a:fld>
            <a:endParaRPr lang="en-CA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CFA372D-D39B-462B-9F4B-BF175073A4E1}" type="slidenum">
              <a:rPr lang="en-US" sz="1200">
                <a:latin typeface="Arial" charset="0"/>
              </a:rPr>
              <a:pPr/>
              <a:t>42</a:t>
            </a:fld>
            <a:endParaRPr lang="en-US" sz="1200">
              <a:latin typeface="Arial" charset="0"/>
            </a:endParaRPr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Promoters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acting ,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they are linked to what they are acting one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control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Red proteins are acting in trans b/c moving coming from somewhere else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Gene  expression can become inactivated , by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mutation in the control site or by a mutation in coding region t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 prevent binding </a:t>
            </a: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operon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lacz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MICro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Gene can be inactivated by a mutation in the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acting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element that control the gene expression or in another gene  that acts in trans to regulate the protein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Diagram : microbiology notes on lactose / glucose /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operon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inhibitors </a:t>
            </a:r>
            <a:endParaRPr lang="en-CA" dirty="0" smtClean="0"/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83245E2-B692-4169-9F49-63A902D40AAE}" type="slidenum">
              <a:rPr lang="en-US" sz="1200">
                <a:latin typeface="Arial" charset="0"/>
              </a:rPr>
              <a:pPr/>
              <a:t>43</a:t>
            </a:fld>
            <a:endParaRPr lang="en-US" sz="1200">
              <a:latin typeface="Arial" charset="0"/>
            </a:endParaRPr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35892" indent="-283035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32142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584998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37855" indent="-226428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49071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43568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396425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49281" indent="-22642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AA2874A-C7DA-421E-9B86-ABCCF067DC50}" type="slidenum">
              <a:rPr lang="en-US" sz="1200">
                <a:latin typeface="Arial" charset="0"/>
              </a:rPr>
              <a:pPr/>
              <a:t>44</a:t>
            </a:fld>
            <a:endParaRPr lang="en-US" sz="1200">
              <a:latin typeface="Arial" charset="0"/>
            </a:endParaRPr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</a:t>
            </a:r>
            <a:r>
              <a:rPr lang="en-CA" sz="12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one : shows that a deficiency in the control site affects only the coding region to which it is connected ; does not affect the ability of homologous allele to be expressed &gt;&gt; </a:t>
            </a:r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acting 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Show the absence of regulatory protein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would prevent both alleles from begin expressed. A mutation of this sort is trans acting . </a:t>
            </a:r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Promoters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acting ,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they are linked to what they are acting one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control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Red proteins are acting in trans b/c moving coming from somewhere else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Gene can become inactivated , you can have mutation to prevent binding , (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operon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lacz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MICro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endParaRPr lang="en-CA" dirty="0" smtClean="0"/>
          </a:p>
          <a:p>
            <a:pPr lvl="1"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Gene can be inactivated by a mutation in the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acting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dna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element that control the gene expression or in another gene  that acts in trans to regulate the protein </a:t>
            </a:r>
            <a:endParaRPr lang="en-CA" dirty="0" smtClean="0"/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Diagram : microbiology notes on lactose / glucose /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lac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C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operon</a:t>
            </a:r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inhibitors </a:t>
            </a:r>
          </a:p>
          <a:p>
            <a:pPr rtl="0" fontAlgn="ctr"/>
            <a:endParaRPr lang="en-CA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fontAlgn="ctr"/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 acting : effects must be exerted through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some diffusible product ( protein or regulatory RNA) that acts on multiple targets </a:t>
            </a:r>
          </a:p>
          <a:p>
            <a:pPr rtl="0" fontAlgn="ctr"/>
            <a:r>
              <a:rPr lang="en-CA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Cis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–acting : must function </a:t>
            </a:r>
            <a:r>
              <a:rPr lang="en-CA" sz="12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by directly </a:t>
            </a:r>
            <a:r>
              <a:rPr lang="en-C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affecting the propertied of DNA , ( not protein or RNA) </a:t>
            </a:r>
            <a:endParaRPr lang="en-CA" dirty="0" smtClean="0"/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8F6BCBE8-30B0-4476-8762-9236B142003A}" type="datetimeFigureOut">
              <a:rPr lang="en-US" smtClean="0"/>
              <a:pPr eaLnBrk="1" latinLnBrk="0" hangingPunct="1"/>
              <a:t>2/8/2014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01.jpg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nger.ac.uk/humgen/cnv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02.jpg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04.jpg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05.jpg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09.jpg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mapview/map_search.cgi?taxid=9606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Macintosh%20HD:Applications:Microsoft%20Office%202004:Office:PPT_IB_SupportFiles:Images:66320_Ch02_Fig11.jpg" TargetMode="External"/><Relationship Id="rId4" Type="http://schemas.openxmlformats.org/officeDocument/2006/relationships/image" Target="../media/image18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12.jpg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13.jpg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14.jpg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15.jpg" TargetMode="Externa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66320_Ch02_Fig03.jpg" TargetMode="Externa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2_Fig16.jpg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image" Target="Macintosh%20HD:Applications:Microsoft%20Office%202004:Office:PPT_IB_SupportFiles:Images:40632_Ch02_Fig17.jpg" TargetMode="External"/><Relationship Id="rId5" Type="http://schemas.openxmlformats.org/officeDocument/2006/relationships/image" Target="../media/image26.jpeg"/><Relationship Id="rId4" Type="http://schemas.openxmlformats.org/officeDocument/2006/relationships/image" Target="Macintosh%20HD:Applications:Microsoft%20Office%202004:Office:PPT_IB_SupportFiles:Images:40632_Ch02_Fig18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52400" y="152400"/>
            <a:ext cx="8628063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Viroids</a:t>
            </a:r>
            <a:r>
              <a:rPr lang="en-US" altLang="en-US"/>
              <a:t>: unique type of plant infectious agent that does not </a:t>
            </a:r>
          </a:p>
          <a:p>
            <a:r>
              <a:rPr lang="en-US" altLang="en-US"/>
              <a:t>contain any protein associated with it (ssRNA with high </a:t>
            </a:r>
          </a:p>
          <a:p>
            <a:r>
              <a:rPr lang="en-US" altLang="en-US"/>
              <a:t>intramolecular complementarity)</a:t>
            </a:r>
          </a:p>
        </p:txBody>
      </p:sp>
      <p:sp>
        <p:nvSpPr>
          <p:cNvPr id="396291" name="Text Box 3"/>
          <p:cNvSpPr txBox="1">
            <a:spLocks noChangeArrowheads="1"/>
          </p:cNvSpPr>
          <p:nvPr/>
        </p:nvSpPr>
        <p:spPr bwMode="auto">
          <a:xfrm>
            <a:off x="2076450" y="1462088"/>
            <a:ext cx="5162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/>
              <a:t> viroids do not encode any protein</a:t>
            </a:r>
          </a:p>
        </p:txBody>
      </p:sp>
      <p:sp>
        <p:nvSpPr>
          <p:cNvPr id="396292" name="Text Box 4"/>
          <p:cNvSpPr txBox="1">
            <a:spLocks noChangeArrowheads="1"/>
          </p:cNvSpPr>
          <p:nvPr/>
        </p:nvSpPr>
        <p:spPr bwMode="auto">
          <a:xfrm>
            <a:off x="2724150" y="2057400"/>
            <a:ext cx="4097338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How are they pathogenic??</a:t>
            </a:r>
          </a:p>
        </p:txBody>
      </p:sp>
      <p:sp>
        <p:nvSpPr>
          <p:cNvPr id="396293" name="Text Box 5"/>
          <p:cNvSpPr txBox="1">
            <a:spLocks noChangeArrowheads="1"/>
          </p:cNvSpPr>
          <p:nvPr/>
        </p:nvSpPr>
        <p:spPr bwMode="auto">
          <a:xfrm>
            <a:off x="76200" y="2590800"/>
            <a:ext cx="910640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dirty="0"/>
              <a:t> </a:t>
            </a:r>
            <a:r>
              <a:rPr lang="en-US" altLang="en-US" dirty="0" smtClean="0"/>
              <a:t>  may </a:t>
            </a:r>
            <a:r>
              <a:rPr lang="en-US" altLang="en-US" dirty="0"/>
              <a:t>act as a ribozyme or inhibit translation of normal </a:t>
            </a:r>
          </a:p>
          <a:p>
            <a:r>
              <a:rPr lang="en-US" altLang="en-US" dirty="0"/>
              <a:t>genes in </a:t>
            </a:r>
            <a:r>
              <a:rPr lang="en-US" altLang="en-US" dirty="0" smtClean="0"/>
              <a:t>plants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dirty="0"/>
              <a:t>s</a:t>
            </a:r>
            <a:r>
              <a:rPr lang="en-US" altLang="en-US" dirty="0" smtClean="0"/>
              <a:t>ome are transcribed by RNA </a:t>
            </a:r>
            <a:r>
              <a:rPr lang="en-US" altLang="en-US" dirty="0" err="1" smtClean="0"/>
              <a:t>polII</a:t>
            </a:r>
            <a:r>
              <a:rPr lang="en-US" altLang="en-US" dirty="0" smtClean="0"/>
              <a:t> into rolling circle RNA</a:t>
            </a:r>
            <a:endParaRPr lang="en-US" altLang="en-US" dirty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14400" y="4114800"/>
            <a:ext cx="68151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dirty="0"/>
              <a:t>Examples: Potato spindle tuber viroid (PSTV)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14600" y="4724400"/>
            <a:ext cx="60531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dirty="0" err="1"/>
              <a:t>Cadang</a:t>
            </a:r>
            <a:r>
              <a:rPr lang="en-US" altLang="en-US" dirty="0"/>
              <a:t> </a:t>
            </a:r>
            <a:r>
              <a:rPr lang="en-US" altLang="en-US" dirty="0" err="1"/>
              <a:t>cadang</a:t>
            </a:r>
            <a:r>
              <a:rPr lang="en-US" altLang="en-US" dirty="0"/>
              <a:t> viroid (242 base </a:t>
            </a:r>
            <a:r>
              <a:rPr lang="en-US" altLang="en-US" dirty="0" err="1"/>
              <a:t>ssRNA</a:t>
            </a:r>
            <a:r>
              <a:rPr lang="en-US" alt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268474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6291" grpId="0"/>
      <p:bldP spid="396292" grpId="0"/>
      <p:bldP spid="396293" grpId="0"/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01_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"/>
            <a:ext cx="79248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3657600" y="5486400"/>
            <a:ext cx="137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Fig 1.32</a:t>
            </a:r>
          </a:p>
        </p:txBody>
      </p:sp>
    </p:spTree>
    <p:extLst>
      <p:ext uri="{BB962C8B-B14F-4D97-AF65-F5344CB8AC3E}">
        <p14:creationId xmlns:p14="http://schemas.microsoft.com/office/powerpoint/2010/main" xmlns="" val="221926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Text Box 2"/>
          <p:cNvSpPr txBox="1">
            <a:spLocks noChangeArrowheads="1"/>
          </p:cNvSpPr>
          <p:nvPr/>
        </p:nvSpPr>
        <p:spPr bwMode="auto">
          <a:xfrm>
            <a:off x="441325" y="295275"/>
            <a:ext cx="1192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>
                <a:solidFill>
                  <a:srgbClr val="FFFF00"/>
                </a:solidFill>
              </a:rPr>
              <a:t>Prions</a:t>
            </a:r>
            <a:r>
              <a:rPr lang="en-US" altLang="en-US"/>
              <a:t>:</a:t>
            </a:r>
          </a:p>
        </p:txBody>
      </p:sp>
      <p:sp>
        <p:nvSpPr>
          <p:cNvPr id="398339" name="Text Box 3"/>
          <p:cNvSpPr txBox="1">
            <a:spLocks noChangeArrowheads="1"/>
          </p:cNvSpPr>
          <p:nvPr/>
        </p:nvSpPr>
        <p:spPr bwMode="auto">
          <a:xfrm>
            <a:off x="441325" y="981075"/>
            <a:ext cx="76739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/>
              <a:t> 28kDa hydrophobic glycoprotein (PrP) encoded by</a:t>
            </a:r>
          </a:p>
          <a:p>
            <a:r>
              <a:rPr lang="en-US" altLang="en-US"/>
              <a:t>normal gene in brain (in mammals)</a:t>
            </a:r>
          </a:p>
        </p:txBody>
      </p:sp>
      <p:sp>
        <p:nvSpPr>
          <p:cNvPr id="398340" name="Text Box 4"/>
          <p:cNvSpPr txBox="1">
            <a:spLocks noChangeArrowheads="1"/>
          </p:cNvSpPr>
          <p:nvPr/>
        </p:nvSpPr>
        <p:spPr bwMode="auto">
          <a:xfrm>
            <a:off x="593725" y="2124075"/>
            <a:ext cx="185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Two forms:</a:t>
            </a:r>
          </a:p>
        </p:txBody>
      </p:sp>
      <p:sp>
        <p:nvSpPr>
          <p:cNvPr id="398341" name="Text Box 5"/>
          <p:cNvSpPr txBox="1">
            <a:spLocks noChangeArrowheads="1"/>
          </p:cNvSpPr>
          <p:nvPr/>
        </p:nvSpPr>
        <p:spPr bwMode="auto">
          <a:xfrm>
            <a:off x="974725" y="2886075"/>
            <a:ext cx="6811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PrP</a:t>
            </a:r>
            <a:r>
              <a:rPr lang="en-US" altLang="en-US" baseline="30000"/>
              <a:t>c</a:t>
            </a:r>
            <a:r>
              <a:rPr lang="en-US" altLang="en-US"/>
              <a:t>: normal and degraded by proteases in cell</a:t>
            </a:r>
          </a:p>
        </p:txBody>
      </p:sp>
      <p:sp>
        <p:nvSpPr>
          <p:cNvPr id="398342" name="Text Box 6"/>
          <p:cNvSpPr txBox="1">
            <a:spLocks noChangeArrowheads="1"/>
          </p:cNvSpPr>
          <p:nvPr/>
        </p:nvSpPr>
        <p:spPr bwMode="auto">
          <a:xfrm>
            <a:off x="974725" y="3571875"/>
            <a:ext cx="4489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PrP</a:t>
            </a:r>
            <a:r>
              <a:rPr lang="en-US" altLang="en-US" baseline="30000"/>
              <a:t>sc</a:t>
            </a:r>
            <a:r>
              <a:rPr lang="en-US" altLang="en-US"/>
              <a:t>: resistant to degradation </a:t>
            </a:r>
          </a:p>
        </p:txBody>
      </p:sp>
      <p:sp>
        <p:nvSpPr>
          <p:cNvPr id="398343" name="Text Box 7"/>
          <p:cNvSpPr txBox="1">
            <a:spLocks noChangeArrowheads="1"/>
          </p:cNvSpPr>
          <p:nvPr/>
        </p:nvSpPr>
        <p:spPr bwMode="auto">
          <a:xfrm>
            <a:off x="1066800" y="4648200"/>
            <a:ext cx="60880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PrP</a:t>
            </a:r>
            <a:r>
              <a:rPr lang="en-US" altLang="en-US" baseline="30000"/>
              <a:t>c </a:t>
            </a:r>
            <a:r>
              <a:rPr lang="en-US" altLang="en-US"/>
              <a:t>is converted to PrP</a:t>
            </a:r>
            <a:r>
              <a:rPr lang="en-US" altLang="en-US" baseline="30000"/>
              <a:t>sc </a:t>
            </a:r>
            <a:r>
              <a:rPr lang="en-US" altLang="en-US"/>
              <a:t>to cause disease</a:t>
            </a:r>
          </a:p>
        </p:txBody>
      </p:sp>
      <p:sp>
        <p:nvSpPr>
          <p:cNvPr id="398344" name="Rectangle 8"/>
          <p:cNvSpPr>
            <a:spLocks noChangeArrowheads="1"/>
          </p:cNvSpPr>
          <p:nvPr/>
        </p:nvSpPr>
        <p:spPr bwMode="auto">
          <a:xfrm>
            <a:off x="1524000" y="304800"/>
            <a:ext cx="7407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/>
              <a:t>infectious agents that do not contain DNA or RNA</a:t>
            </a:r>
          </a:p>
        </p:txBody>
      </p:sp>
    </p:spTree>
    <p:extLst>
      <p:ext uri="{BB962C8B-B14F-4D97-AF65-F5344CB8AC3E}">
        <p14:creationId xmlns:p14="http://schemas.microsoft.com/office/powerpoint/2010/main" xmlns="" val="365772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8338" grpId="0"/>
      <p:bldP spid="398339" grpId="0"/>
      <p:bldP spid="398340" grpId="0"/>
      <p:bldP spid="398341" grpId="0"/>
      <p:bldP spid="398342" grpId="0"/>
      <p:bldP spid="398343" grpId="0"/>
      <p:bldP spid="3983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 noChangeArrowheads="1"/>
          </p:cNvSpPr>
          <p:nvPr/>
        </p:nvSpPr>
        <p:spPr bwMode="auto">
          <a:xfrm>
            <a:off x="304800" y="914400"/>
            <a:ext cx="8686800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 b="1" dirty="0">
                <a:solidFill>
                  <a:srgbClr val="FFFF00"/>
                </a:solidFill>
              </a:rPr>
              <a:t>Human Prion Diseases</a:t>
            </a:r>
            <a:endParaRPr lang="en-US" altLang="en-US" sz="2400" dirty="0">
              <a:solidFill>
                <a:srgbClr val="FFFF00"/>
              </a:solidFill>
            </a:endParaRPr>
          </a:p>
          <a:p>
            <a:r>
              <a:rPr lang="en-US" altLang="en-US" sz="2400" u="sng" dirty="0"/>
              <a:t>Creutzfeldt-Jakob Disease (CJD)</a:t>
            </a:r>
            <a:endParaRPr lang="en-US" altLang="en-US" sz="2400" dirty="0"/>
          </a:p>
          <a:p>
            <a:r>
              <a:rPr lang="en-US" altLang="en-US" sz="2400" u="sng" dirty="0"/>
              <a:t>Variant Creutzfeldt-Jakob Disease (</a:t>
            </a:r>
            <a:r>
              <a:rPr lang="en-US" altLang="en-US" sz="2400" u="sng" dirty="0" err="1"/>
              <a:t>vCJD</a:t>
            </a:r>
            <a:r>
              <a:rPr lang="en-US" altLang="en-US" sz="2400" u="sng" dirty="0"/>
              <a:t>)</a:t>
            </a:r>
            <a:endParaRPr lang="en-US" altLang="en-US" sz="2400" dirty="0"/>
          </a:p>
          <a:p>
            <a:r>
              <a:rPr lang="en-US" altLang="en-US" sz="2400" dirty="0" err="1"/>
              <a:t>Gerstmann-Straussler-Scheinker</a:t>
            </a:r>
            <a:r>
              <a:rPr lang="en-US" altLang="en-US" sz="2400" dirty="0"/>
              <a:t> Syndrome</a:t>
            </a:r>
          </a:p>
          <a:p>
            <a:r>
              <a:rPr lang="en-US" altLang="en-US" sz="2400" dirty="0"/>
              <a:t>Fatal Familial Insomnia</a:t>
            </a:r>
          </a:p>
          <a:p>
            <a:r>
              <a:rPr lang="en-US" altLang="en-US" sz="2400" dirty="0" err="1"/>
              <a:t>Kuru</a:t>
            </a:r>
            <a:endParaRPr lang="en-US" altLang="en-US" sz="2400" dirty="0"/>
          </a:p>
          <a:p>
            <a:endParaRPr lang="en-US" altLang="en-US" sz="2400" dirty="0"/>
          </a:p>
          <a:p>
            <a:r>
              <a:rPr lang="en-US" altLang="en-US" sz="2400" b="1" dirty="0" smtClean="0">
                <a:solidFill>
                  <a:srgbClr val="FFFF00"/>
                </a:solidFill>
              </a:rPr>
              <a:t>Animal </a:t>
            </a:r>
            <a:r>
              <a:rPr lang="en-US" altLang="en-US" sz="2400" b="1" dirty="0">
                <a:solidFill>
                  <a:srgbClr val="FFFF00"/>
                </a:solidFill>
              </a:rPr>
              <a:t>Prion Diseases</a:t>
            </a:r>
            <a:endParaRPr lang="en-US" altLang="en-US" sz="2400" dirty="0">
              <a:solidFill>
                <a:srgbClr val="FFFF00"/>
              </a:solidFill>
            </a:endParaRPr>
          </a:p>
          <a:p>
            <a:r>
              <a:rPr lang="en-US" altLang="en-US" sz="2400" u="sng" dirty="0"/>
              <a:t>Bovine Spongiform Encephalopathy (BSE)</a:t>
            </a:r>
            <a:endParaRPr lang="en-US" altLang="en-US" sz="2400" dirty="0"/>
          </a:p>
          <a:p>
            <a:r>
              <a:rPr lang="en-US" altLang="en-US" sz="2400" u="sng" dirty="0"/>
              <a:t>Chronic Wasting Disease (CWD)</a:t>
            </a:r>
            <a:endParaRPr lang="en-US" altLang="en-US" sz="2400" dirty="0"/>
          </a:p>
          <a:p>
            <a:r>
              <a:rPr lang="en-US" altLang="en-US" sz="2400" dirty="0" err="1"/>
              <a:t>Scrapie</a:t>
            </a:r>
            <a:endParaRPr lang="en-US" altLang="en-US" sz="2400" dirty="0"/>
          </a:p>
          <a:p>
            <a:r>
              <a:rPr lang="en-US" altLang="en-US" sz="2400" dirty="0"/>
              <a:t>Transmissible mink encephalopathy</a:t>
            </a:r>
          </a:p>
          <a:p>
            <a:r>
              <a:rPr lang="en-US" altLang="en-US" sz="2400" dirty="0"/>
              <a:t>Feline spongiform encephalopathy</a:t>
            </a:r>
          </a:p>
          <a:p>
            <a:r>
              <a:rPr lang="en-US" altLang="en-US" sz="2400" dirty="0"/>
              <a:t>Ungulate spongiform encephalopathy</a:t>
            </a:r>
          </a:p>
        </p:txBody>
      </p:sp>
      <p:sp>
        <p:nvSpPr>
          <p:cNvPr id="44035" name="TextBox 2"/>
          <p:cNvSpPr txBox="1">
            <a:spLocks noChangeArrowheads="1"/>
          </p:cNvSpPr>
          <p:nvPr/>
        </p:nvSpPr>
        <p:spPr bwMode="auto">
          <a:xfrm>
            <a:off x="304800" y="228600"/>
            <a:ext cx="34211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>
                <a:solidFill>
                  <a:srgbClr val="FFFF00"/>
                </a:solidFill>
              </a:rPr>
              <a:t>Example of prion diseases</a:t>
            </a:r>
          </a:p>
        </p:txBody>
      </p:sp>
    </p:spTree>
    <p:extLst>
      <p:ext uri="{BB962C8B-B14F-4D97-AF65-F5344CB8AC3E}">
        <p14:creationId xmlns:p14="http://schemas.microsoft.com/office/powerpoint/2010/main" xmlns="" val="155932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232525" y="6238875"/>
            <a:ext cx="1192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2.1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867400" y="533400"/>
            <a:ext cx="305435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A chromosome </a:t>
            </a:r>
          </a:p>
          <a:p>
            <a:r>
              <a:rPr lang="en-US"/>
              <a:t>contains a very long</a:t>
            </a:r>
          </a:p>
          <a:p>
            <a:r>
              <a:rPr lang="en-US"/>
              <a:t>stretch of DNA</a:t>
            </a:r>
          </a:p>
          <a:p>
            <a:r>
              <a:rPr lang="en-US"/>
              <a:t>that contains many</a:t>
            </a:r>
          </a:p>
          <a:p>
            <a:r>
              <a:rPr lang="en-US"/>
              <a:t>genes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52400" y="0"/>
            <a:ext cx="51466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Chapter 2: Genes code for proteins</a:t>
            </a:r>
          </a:p>
        </p:txBody>
      </p:sp>
      <p:pic>
        <p:nvPicPr>
          <p:cNvPr id="10245" name="Picture 5" descr="Macintosh HD:Applications:Microsoft Office 2004:Office:PPT_IB_SupportFiles:Images:40632_Ch02_Fig01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57912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2305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Text Box 2"/>
          <p:cNvSpPr txBox="1">
            <a:spLocks noChangeArrowheads="1"/>
          </p:cNvSpPr>
          <p:nvPr/>
        </p:nvSpPr>
        <p:spPr bwMode="auto">
          <a:xfrm>
            <a:off x="517525" y="533400"/>
            <a:ext cx="6581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most genes in the genome code for proteins</a:t>
            </a:r>
          </a:p>
        </p:txBody>
      </p:sp>
      <p:sp>
        <p:nvSpPr>
          <p:cNvPr id="412675" name="Text Box 3"/>
          <p:cNvSpPr txBox="1">
            <a:spLocks noChangeArrowheads="1"/>
          </p:cNvSpPr>
          <p:nvPr/>
        </p:nvSpPr>
        <p:spPr bwMode="auto">
          <a:xfrm>
            <a:off x="517525" y="1295400"/>
            <a:ext cx="78676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Alleles</a:t>
            </a:r>
            <a:r>
              <a:rPr lang="en-US"/>
              <a:t>: alternate forms of a gene (may be many for a </a:t>
            </a:r>
          </a:p>
          <a:p>
            <a:r>
              <a:rPr lang="en-US"/>
              <a:t>single gene)</a:t>
            </a:r>
          </a:p>
        </p:txBody>
      </p:sp>
      <p:sp>
        <p:nvSpPr>
          <p:cNvPr id="412676" name="Text Box 4"/>
          <p:cNvSpPr txBox="1">
            <a:spLocks noChangeArrowheads="1"/>
          </p:cNvSpPr>
          <p:nvPr/>
        </p:nvSpPr>
        <p:spPr bwMode="auto">
          <a:xfrm>
            <a:off x="517525" y="2309813"/>
            <a:ext cx="8439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Locus</a:t>
            </a:r>
            <a:r>
              <a:rPr lang="en-US"/>
              <a:t>: region on the chromosome where a gene is located</a:t>
            </a:r>
          </a:p>
        </p:txBody>
      </p:sp>
      <p:sp>
        <p:nvSpPr>
          <p:cNvPr id="412677" name="Text Box 5"/>
          <p:cNvSpPr txBox="1">
            <a:spLocks noChangeArrowheads="1"/>
          </p:cNvSpPr>
          <p:nvPr/>
        </p:nvSpPr>
        <p:spPr bwMode="auto">
          <a:xfrm>
            <a:off x="517525" y="2895600"/>
            <a:ext cx="7959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genes on a specific chromosome are said to be </a:t>
            </a:r>
            <a:r>
              <a:rPr lang="en-US">
                <a:solidFill>
                  <a:srgbClr val="FFFF00"/>
                </a:solidFill>
              </a:rPr>
              <a:t>linked</a:t>
            </a:r>
          </a:p>
        </p:txBody>
      </p:sp>
      <p:sp>
        <p:nvSpPr>
          <p:cNvPr id="412678" name="Text Box 6"/>
          <p:cNvSpPr txBox="1">
            <a:spLocks noChangeArrowheads="1"/>
          </p:cNvSpPr>
          <p:nvPr/>
        </p:nvSpPr>
        <p:spPr bwMode="auto">
          <a:xfrm>
            <a:off x="1219200" y="3590925"/>
            <a:ext cx="72040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they do not assort independently during meiosis</a:t>
            </a:r>
          </a:p>
          <a:p>
            <a:r>
              <a:rPr lang="en-US"/>
              <a:t>as do genes that are on different chromosomes</a:t>
            </a:r>
          </a:p>
        </p:txBody>
      </p:sp>
      <p:sp>
        <p:nvSpPr>
          <p:cNvPr id="412679" name="Text Box 7"/>
          <p:cNvSpPr txBox="1">
            <a:spLocks noChangeArrowheads="1"/>
          </p:cNvSpPr>
          <p:nvPr/>
        </p:nvSpPr>
        <p:spPr bwMode="auto">
          <a:xfrm>
            <a:off x="517525" y="4648200"/>
            <a:ext cx="70246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recombination can occur between homologous</a:t>
            </a:r>
          </a:p>
          <a:p>
            <a:r>
              <a:rPr lang="en-US"/>
              <a:t>chromosomes during meiosis (crossing over)</a:t>
            </a:r>
          </a:p>
        </p:txBody>
      </p:sp>
      <p:sp>
        <p:nvSpPr>
          <p:cNvPr id="412680" name="Text Box 8"/>
          <p:cNvSpPr txBox="1">
            <a:spLocks noChangeArrowheads="1"/>
          </p:cNvSpPr>
          <p:nvPr/>
        </p:nvSpPr>
        <p:spPr bwMode="auto">
          <a:xfrm>
            <a:off x="1243013" y="5586413"/>
            <a:ext cx="37861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causes genetic variation</a:t>
            </a:r>
          </a:p>
        </p:txBody>
      </p:sp>
    </p:spTree>
    <p:extLst>
      <p:ext uri="{BB962C8B-B14F-4D97-AF65-F5344CB8AC3E}">
        <p14:creationId xmlns:p14="http://schemas.microsoft.com/office/powerpoint/2010/main" xmlns="" val="240237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74" grpId="0"/>
      <p:bldP spid="412675" grpId="0"/>
      <p:bldP spid="412676" grpId="0"/>
      <p:bldP spid="412677" grpId="0"/>
      <p:bldP spid="412678" grpId="0"/>
      <p:bldP spid="412679" grpId="0"/>
      <p:bldP spid="4126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7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1384300"/>
            <a:ext cx="8766175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04800" y="228600"/>
            <a:ext cx="86010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>
                <a:solidFill>
                  <a:srgbClr val="FFFF00"/>
                </a:solidFill>
              </a:rPr>
              <a:t> you get one maternal and one paternal copy for each gene</a:t>
            </a:r>
          </a:p>
        </p:txBody>
      </p:sp>
      <p:sp>
        <p:nvSpPr>
          <p:cNvPr id="414724" name="Text Box 4"/>
          <p:cNvSpPr txBox="1">
            <a:spLocks noChangeArrowheads="1"/>
          </p:cNvSpPr>
          <p:nvPr/>
        </p:nvSpPr>
        <p:spPr bwMode="auto">
          <a:xfrm>
            <a:off x="609600" y="5791200"/>
            <a:ext cx="79613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compared genome sequences from 270 people from </a:t>
            </a:r>
          </a:p>
          <a:p>
            <a:r>
              <a:rPr lang="en-US"/>
              <a:t>4 populations (descendants from Europe, Africa, Asia)</a:t>
            </a:r>
          </a:p>
        </p:txBody>
      </p:sp>
      <p:sp>
        <p:nvSpPr>
          <p:cNvPr id="414725" name="Text Box 5"/>
          <p:cNvSpPr txBox="1">
            <a:spLocks noChangeArrowheads="1"/>
          </p:cNvSpPr>
          <p:nvPr/>
        </p:nvSpPr>
        <p:spPr bwMode="auto">
          <a:xfrm>
            <a:off x="381000" y="685800"/>
            <a:ext cx="51006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However in 2006- New discovery:</a:t>
            </a:r>
          </a:p>
        </p:txBody>
      </p:sp>
    </p:spTree>
    <p:extLst>
      <p:ext uri="{BB962C8B-B14F-4D97-AF65-F5344CB8AC3E}">
        <p14:creationId xmlns:p14="http://schemas.microsoft.com/office/powerpoint/2010/main" xmlns="" val="4221655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724" grpId="0"/>
      <p:bldP spid="4147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deathstarinc.com/science/biology/genomejokes/interpretation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533400"/>
            <a:ext cx="8697555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11880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771" name="Text Box 3"/>
          <p:cNvSpPr txBox="1">
            <a:spLocks noChangeArrowheads="1"/>
          </p:cNvSpPr>
          <p:nvPr/>
        </p:nvSpPr>
        <p:spPr bwMode="auto">
          <a:xfrm>
            <a:off x="358775" y="76200"/>
            <a:ext cx="62087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>
                <a:solidFill>
                  <a:srgbClr val="FFFF00"/>
                </a:solidFill>
              </a:rPr>
              <a:t>CNVs</a:t>
            </a:r>
            <a:r>
              <a:rPr lang="en-US" dirty="0"/>
              <a:t>: copy number variations (&gt;1000bp)</a:t>
            </a:r>
          </a:p>
        </p:txBody>
      </p:sp>
      <p:sp>
        <p:nvSpPr>
          <p:cNvPr id="416772" name="Text Box 4"/>
          <p:cNvSpPr txBox="1">
            <a:spLocks noChangeArrowheads="1"/>
          </p:cNvSpPr>
          <p:nvPr/>
        </p:nvSpPr>
        <p:spPr bwMode="auto">
          <a:xfrm>
            <a:off x="365125" y="958850"/>
            <a:ext cx="6492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1447 CNVs account for ~ 12% of genome </a:t>
            </a:r>
          </a:p>
          <a:p>
            <a:r>
              <a:rPr lang="en-US"/>
              <a:t>(total of 360 megabases)</a:t>
            </a:r>
          </a:p>
        </p:txBody>
      </p:sp>
      <p:sp>
        <p:nvSpPr>
          <p:cNvPr id="416773" name="Text Box 5"/>
          <p:cNvSpPr txBox="1">
            <a:spLocks noChangeArrowheads="1"/>
          </p:cNvSpPr>
          <p:nvPr/>
        </p:nvSpPr>
        <p:spPr bwMode="auto">
          <a:xfrm>
            <a:off x="365125" y="523875"/>
            <a:ext cx="5662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insertions, duplications and deletions</a:t>
            </a:r>
          </a:p>
        </p:txBody>
      </p:sp>
      <p:pic>
        <p:nvPicPr>
          <p:cNvPr id="13317" name="Picture 6" descr="cnv_localis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71003"/>
            <a:ext cx="91440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1303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771" grpId="0"/>
      <p:bldP spid="416772" grpId="0"/>
      <p:bldP spid="4167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0866" name="Group 2"/>
          <p:cNvGrpSpPr>
            <a:grpSpLocks/>
          </p:cNvGrpSpPr>
          <p:nvPr/>
        </p:nvGrpSpPr>
        <p:grpSpPr bwMode="auto">
          <a:xfrm>
            <a:off x="2362200" y="5013325"/>
            <a:ext cx="1476375" cy="701675"/>
            <a:chOff x="1488" y="2966"/>
            <a:chExt cx="930" cy="442"/>
          </a:xfrm>
        </p:grpSpPr>
        <p:sp>
          <p:nvSpPr>
            <p:cNvPr id="14398" name="AutoShape 3"/>
            <p:cNvSpPr>
              <a:spLocks/>
            </p:cNvSpPr>
            <p:nvPr/>
          </p:nvSpPr>
          <p:spPr bwMode="auto">
            <a:xfrm>
              <a:off x="1488" y="3072"/>
              <a:ext cx="144" cy="240"/>
            </a:xfrm>
            <a:prstGeom prst="rightBrace">
              <a:avLst>
                <a:gd name="adj1" fmla="val 13889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99" name="Text Box 4"/>
            <p:cNvSpPr txBox="1">
              <a:spLocks noChangeArrowheads="1"/>
            </p:cNvSpPr>
            <p:nvPr/>
          </p:nvSpPr>
          <p:spPr bwMode="auto">
            <a:xfrm>
              <a:off x="1622" y="2966"/>
              <a:ext cx="79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000"/>
                <a:t>CNV</a:t>
              </a:r>
            </a:p>
            <a:p>
              <a:r>
                <a:rPr lang="en-US" sz="2000"/>
                <a:t>100,000bp</a:t>
              </a:r>
            </a:p>
          </p:txBody>
        </p:sp>
      </p:grpSp>
      <p:sp>
        <p:nvSpPr>
          <p:cNvPr id="420869" name="AutoShape 5"/>
          <p:cNvSpPr>
            <a:spLocks noChangeArrowheads="1"/>
          </p:cNvSpPr>
          <p:nvPr/>
        </p:nvSpPr>
        <p:spPr bwMode="auto">
          <a:xfrm>
            <a:off x="3048000" y="2895600"/>
            <a:ext cx="914400" cy="381000"/>
          </a:xfrm>
          <a:prstGeom prst="rightArrow">
            <a:avLst>
              <a:gd name="adj1" fmla="val 50000"/>
              <a:gd name="adj2" fmla="val 60000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340" name="Group 6"/>
          <p:cNvGrpSpPr>
            <a:grpSpLocks/>
          </p:cNvGrpSpPr>
          <p:nvPr/>
        </p:nvGrpSpPr>
        <p:grpSpPr bwMode="auto">
          <a:xfrm>
            <a:off x="2057400" y="762000"/>
            <a:ext cx="533400" cy="5867400"/>
            <a:chOff x="1296" y="288"/>
            <a:chExt cx="336" cy="3696"/>
          </a:xfrm>
        </p:grpSpPr>
        <p:grpSp>
          <p:nvGrpSpPr>
            <p:cNvPr id="14391" name="Group 7"/>
            <p:cNvGrpSpPr>
              <a:grpSpLocks/>
            </p:cNvGrpSpPr>
            <p:nvPr/>
          </p:nvGrpSpPr>
          <p:grpSpPr bwMode="auto">
            <a:xfrm>
              <a:off x="1344" y="288"/>
              <a:ext cx="96" cy="3312"/>
              <a:chOff x="768" y="384"/>
              <a:chExt cx="96" cy="3312"/>
            </a:xfrm>
          </p:grpSpPr>
          <p:sp>
            <p:nvSpPr>
              <p:cNvPr id="14396" name="Line 8"/>
              <p:cNvSpPr>
                <a:spLocks noChangeShapeType="1"/>
              </p:cNvSpPr>
              <p:nvPr/>
            </p:nvSpPr>
            <p:spPr bwMode="auto">
              <a:xfrm>
                <a:off x="816" y="384"/>
                <a:ext cx="0" cy="331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97" name="Oval 9"/>
              <p:cNvSpPr>
                <a:spLocks noChangeArrowheads="1"/>
              </p:cNvSpPr>
              <p:nvPr/>
            </p:nvSpPr>
            <p:spPr bwMode="auto">
              <a:xfrm>
                <a:off x="768" y="1344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392" name="Group 10"/>
            <p:cNvGrpSpPr>
              <a:grpSpLocks/>
            </p:cNvGrpSpPr>
            <p:nvPr/>
          </p:nvGrpSpPr>
          <p:grpSpPr bwMode="auto">
            <a:xfrm>
              <a:off x="1296" y="3744"/>
              <a:ext cx="336" cy="240"/>
              <a:chOff x="2640" y="3696"/>
              <a:chExt cx="336" cy="240"/>
            </a:xfrm>
          </p:grpSpPr>
          <p:sp>
            <p:nvSpPr>
              <p:cNvPr id="14394" name="Oval 11"/>
              <p:cNvSpPr>
                <a:spLocks noChangeArrowheads="1"/>
              </p:cNvSpPr>
              <p:nvPr/>
            </p:nvSpPr>
            <p:spPr bwMode="auto">
              <a:xfrm>
                <a:off x="2640" y="3744"/>
                <a:ext cx="192" cy="192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395" name="Line 12"/>
              <p:cNvSpPr>
                <a:spLocks noChangeShapeType="1"/>
              </p:cNvSpPr>
              <p:nvPr/>
            </p:nvSpPr>
            <p:spPr bwMode="auto">
              <a:xfrm flipV="1">
                <a:off x="2832" y="3696"/>
                <a:ext cx="14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93" name="Rectangle 13"/>
            <p:cNvSpPr>
              <a:spLocks noChangeArrowheads="1"/>
            </p:cNvSpPr>
            <p:nvPr/>
          </p:nvSpPr>
          <p:spPr bwMode="auto">
            <a:xfrm>
              <a:off x="1344" y="3072"/>
              <a:ext cx="96" cy="240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341" name="Group 14"/>
          <p:cNvGrpSpPr>
            <a:grpSpLocks/>
          </p:cNvGrpSpPr>
          <p:nvPr/>
        </p:nvGrpSpPr>
        <p:grpSpPr bwMode="auto">
          <a:xfrm>
            <a:off x="762000" y="762000"/>
            <a:ext cx="304800" cy="6019800"/>
            <a:chOff x="480" y="480"/>
            <a:chExt cx="192" cy="3792"/>
          </a:xfrm>
        </p:grpSpPr>
        <p:grpSp>
          <p:nvGrpSpPr>
            <p:cNvPr id="14383" name="Group 15"/>
            <p:cNvGrpSpPr>
              <a:grpSpLocks/>
            </p:cNvGrpSpPr>
            <p:nvPr/>
          </p:nvGrpSpPr>
          <p:grpSpPr bwMode="auto">
            <a:xfrm>
              <a:off x="528" y="480"/>
              <a:ext cx="96" cy="3312"/>
              <a:chOff x="768" y="384"/>
              <a:chExt cx="96" cy="3312"/>
            </a:xfrm>
          </p:grpSpPr>
          <p:sp>
            <p:nvSpPr>
              <p:cNvPr id="14389" name="Line 16"/>
              <p:cNvSpPr>
                <a:spLocks noChangeShapeType="1"/>
              </p:cNvSpPr>
              <p:nvPr/>
            </p:nvSpPr>
            <p:spPr bwMode="auto">
              <a:xfrm>
                <a:off x="816" y="384"/>
                <a:ext cx="0" cy="331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90" name="Oval 17"/>
              <p:cNvSpPr>
                <a:spLocks noChangeArrowheads="1"/>
              </p:cNvSpPr>
              <p:nvPr/>
            </p:nvSpPr>
            <p:spPr bwMode="auto">
              <a:xfrm>
                <a:off x="768" y="1344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384" name="Group 18"/>
            <p:cNvGrpSpPr>
              <a:grpSpLocks/>
            </p:cNvGrpSpPr>
            <p:nvPr/>
          </p:nvGrpSpPr>
          <p:grpSpPr bwMode="auto">
            <a:xfrm>
              <a:off x="480" y="3936"/>
              <a:ext cx="192" cy="336"/>
              <a:chOff x="2688" y="3744"/>
              <a:chExt cx="192" cy="336"/>
            </a:xfrm>
          </p:grpSpPr>
          <p:sp>
            <p:nvSpPr>
              <p:cNvPr id="14386" name="Oval 19"/>
              <p:cNvSpPr>
                <a:spLocks noChangeArrowheads="1"/>
              </p:cNvSpPr>
              <p:nvPr/>
            </p:nvSpPr>
            <p:spPr bwMode="auto">
              <a:xfrm>
                <a:off x="2688" y="3744"/>
                <a:ext cx="192" cy="192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387" name="Line 20"/>
              <p:cNvSpPr>
                <a:spLocks noChangeShapeType="1"/>
              </p:cNvSpPr>
              <p:nvPr/>
            </p:nvSpPr>
            <p:spPr bwMode="auto">
              <a:xfrm>
                <a:off x="2784" y="3936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88" name="Line 21"/>
              <p:cNvSpPr>
                <a:spLocks noChangeShapeType="1"/>
              </p:cNvSpPr>
              <p:nvPr/>
            </p:nvSpPr>
            <p:spPr bwMode="auto">
              <a:xfrm>
                <a:off x="2688" y="398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85" name="Rectangle 22"/>
            <p:cNvSpPr>
              <a:spLocks noChangeArrowheads="1"/>
            </p:cNvSpPr>
            <p:nvPr/>
          </p:nvSpPr>
          <p:spPr bwMode="auto">
            <a:xfrm>
              <a:off x="528" y="3264"/>
              <a:ext cx="96" cy="240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20887" name="Group 23"/>
          <p:cNvGrpSpPr>
            <a:grpSpLocks/>
          </p:cNvGrpSpPr>
          <p:nvPr/>
        </p:nvGrpSpPr>
        <p:grpSpPr bwMode="auto">
          <a:xfrm>
            <a:off x="4495800" y="762000"/>
            <a:ext cx="1219200" cy="6019800"/>
            <a:chOff x="2832" y="288"/>
            <a:chExt cx="768" cy="3792"/>
          </a:xfrm>
        </p:grpSpPr>
        <p:grpSp>
          <p:nvGrpSpPr>
            <p:cNvPr id="14366" name="Group 24"/>
            <p:cNvGrpSpPr>
              <a:grpSpLocks/>
            </p:cNvGrpSpPr>
            <p:nvPr/>
          </p:nvGrpSpPr>
          <p:grpSpPr bwMode="auto">
            <a:xfrm>
              <a:off x="2880" y="288"/>
              <a:ext cx="96" cy="3312"/>
              <a:chOff x="768" y="384"/>
              <a:chExt cx="96" cy="3312"/>
            </a:xfrm>
          </p:grpSpPr>
          <p:sp>
            <p:nvSpPr>
              <p:cNvPr id="14381" name="Line 25"/>
              <p:cNvSpPr>
                <a:spLocks noChangeShapeType="1"/>
              </p:cNvSpPr>
              <p:nvPr/>
            </p:nvSpPr>
            <p:spPr bwMode="auto">
              <a:xfrm>
                <a:off x="816" y="384"/>
                <a:ext cx="0" cy="331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82" name="Oval 26"/>
              <p:cNvSpPr>
                <a:spLocks noChangeArrowheads="1"/>
              </p:cNvSpPr>
              <p:nvPr/>
            </p:nvSpPr>
            <p:spPr bwMode="auto">
              <a:xfrm>
                <a:off x="768" y="1344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367" name="Group 27"/>
            <p:cNvGrpSpPr>
              <a:grpSpLocks/>
            </p:cNvGrpSpPr>
            <p:nvPr/>
          </p:nvGrpSpPr>
          <p:grpSpPr bwMode="auto">
            <a:xfrm>
              <a:off x="2832" y="3744"/>
              <a:ext cx="192" cy="336"/>
              <a:chOff x="2688" y="3744"/>
              <a:chExt cx="192" cy="336"/>
            </a:xfrm>
          </p:grpSpPr>
          <p:sp>
            <p:nvSpPr>
              <p:cNvPr id="14378" name="Oval 28"/>
              <p:cNvSpPr>
                <a:spLocks noChangeArrowheads="1"/>
              </p:cNvSpPr>
              <p:nvPr/>
            </p:nvSpPr>
            <p:spPr bwMode="auto">
              <a:xfrm>
                <a:off x="2688" y="3744"/>
                <a:ext cx="192" cy="192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379" name="Line 29"/>
              <p:cNvSpPr>
                <a:spLocks noChangeShapeType="1"/>
              </p:cNvSpPr>
              <p:nvPr/>
            </p:nvSpPr>
            <p:spPr bwMode="auto">
              <a:xfrm>
                <a:off x="2784" y="3936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80" name="Line 30"/>
              <p:cNvSpPr>
                <a:spLocks noChangeShapeType="1"/>
              </p:cNvSpPr>
              <p:nvPr/>
            </p:nvSpPr>
            <p:spPr bwMode="auto">
              <a:xfrm>
                <a:off x="2688" y="398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68" name="Rectangle 31"/>
            <p:cNvSpPr>
              <a:spLocks noChangeArrowheads="1"/>
            </p:cNvSpPr>
            <p:nvPr/>
          </p:nvSpPr>
          <p:spPr bwMode="auto">
            <a:xfrm>
              <a:off x="2880" y="3072"/>
              <a:ext cx="96" cy="240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4369" name="Group 32"/>
            <p:cNvGrpSpPr>
              <a:grpSpLocks/>
            </p:cNvGrpSpPr>
            <p:nvPr/>
          </p:nvGrpSpPr>
          <p:grpSpPr bwMode="auto">
            <a:xfrm>
              <a:off x="3312" y="288"/>
              <a:ext cx="96" cy="3312"/>
              <a:chOff x="768" y="384"/>
              <a:chExt cx="96" cy="3312"/>
            </a:xfrm>
          </p:grpSpPr>
          <p:sp>
            <p:nvSpPr>
              <p:cNvPr id="14376" name="Line 33"/>
              <p:cNvSpPr>
                <a:spLocks noChangeShapeType="1"/>
              </p:cNvSpPr>
              <p:nvPr/>
            </p:nvSpPr>
            <p:spPr bwMode="auto">
              <a:xfrm>
                <a:off x="816" y="384"/>
                <a:ext cx="0" cy="331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77" name="Oval 34"/>
              <p:cNvSpPr>
                <a:spLocks noChangeArrowheads="1"/>
              </p:cNvSpPr>
              <p:nvPr/>
            </p:nvSpPr>
            <p:spPr bwMode="auto">
              <a:xfrm>
                <a:off x="768" y="1344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370" name="Group 35"/>
            <p:cNvGrpSpPr>
              <a:grpSpLocks/>
            </p:cNvGrpSpPr>
            <p:nvPr/>
          </p:nvGrpSpPr>
          <p:grpSpPr bwMode="auto">
            <a:xfrm>
              <a:off x="3264" y="3744"/>
              <a:ext cx="336" cy="240"/>
              <a:chOff x="2640" y="3696"/>
              <a:chExt cx="336" cy="240"/>
            </a:xfrm>
          </p:grpSpPr>
          <p:sp>
            <p:nvSpPr>
              <p:cNvPr id="14374" name="Oval 36"/>
              <p:cNvSpPr>
                <a:spLocks noChangeArrowheads="1"/>
              </p:cNvSpPr>
              <p:nvPr/>
            </p:nvSpPr>
            <p:spPr bwMode="auto">
              <a:xfrm>
                <a:off x="2640" y="3744"/>
                <a:ext cx="192" cy="192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375" name="Line 37"/>
              <p:cNvSpPr>
                <a:spLocks noChangeShapeType="1"/>
              </p:cNvSpPr>
              <p:nvPr/>
            </p:nvSpPr>
            <p:spPr bwMode="auto">
              <a:xfrm flipV="1">
                <a:off x="2832" y="3696"/>
                <a:ext cx="14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71" name="Rectangle 38"/>
            <p:cNvSpPr>
              <a:spLocks noChangeArrowheads="1"/>
            </p:cNvSpPr>
            <p:nvPr/>
          </p:nvSpPr>
          <p:spPr bwMode="auto">
            <a:xfrm>
              <a:off x="3312" y="3072"/>
              <a:ext cx="96" cy="240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72" name="Rectangle 39"/>
            <p:cNvSpPr>
              <a:spLocks noChangeArrowheads="1"/>
            </p:cNvSpPr>
            <p:nvPr/>
          </p:nvSpPr>
          <p:spPr bwMode="auto">
            <a:xfrm>
              <a:off x="3312" y="2784"/>
              <a:ext cx="96" cy="240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73" name="Rectangle 40"/>
            <p:cNvSpPr>
              <a:spLocks noChangeArrowheads="1"/>
            </p:cNvSpPr>
            <p:nvPr/>
          </p:nvSpPr>
          <p:spPr bwMode="auto">
            <a:xfrm>
              <a:off x="3312" y="2496"/>
              <a:ext cx="96" cy="240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20905" name="Text Box 41"/>
          <p:cNvSpPr txBox="1">
            <a:spLocks noChangeArrowheads="1"/>
          </p:cNvSpPr>
          <p:nvPr/>
        </p:nvSpPr>
        <p:spPr bwMode="auto">
          <a:xfrm>
            <a:off x="5799138" y="2886075"/>
            <a:ext cx="6778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OR</a:t>
            </a:r>
          </a:p>
        </p:txBody>
      </p:sp>
      <p:grpSp>
        <p:nvGrpSpPr>
          <p:cNvPr id="420906" name="Group 42"/>
          <p:cNvGrpSpPr>
            <a:grpSpLocks/>
          </p:cNvGrpSpPr>
          <p:nvPr/>
        </p:nvGrpSpPr>
        <p:grpSpPr bwMode="auto">
          <a:xfrm>
            <a:off x="6781800" y="762000"/>
            <a:ext cx="1143000" cy="6019800"/>
            <a:chOff x="4272" y="288"/>
            <a:chExt cx="720" cy="3792"/>
          </a:xfrm>
        </p:grpSpPr>
        <p:grpSp>
          <p:nvGrpSpPr>
            <p:cNvPr id="14351" name="Group 43"/>
            <p:cNvGrpSpPr>
              <a:grpSpLocks/>
            </p:cNvGrpSpPr>
            <p:nvPr/>
          </p:nvGrpSpPr>
          <p:grpSpPr bwMode="auto">
            <a:xfrm>
              <a:off x="4320" y="288"/>
              <a:ext cx="96" cy="3312"/>
              <a:chOff x="768" y="384"/>
              <a:chExt cx="96" cy="3312"/>
            </a:xfrm>
          </p:grpSpPr>
          <p:sp>
            <p:nvSpPr>
              <p:cNvPr id="14364" name="Line 44"/>
              <p:cNvSpPr>
                <a:spLocks noChangeShapeType="1"/>
              </p:cNvSpPr>
              <p:nvPr/>
            </p:nvSpPr>
            <p:spPr bwMode="auto">
              <a:xfrm>
                <a:off x="816" y="384"/>
                <a:ext cx="0" cy="331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65" name="Oval 45"/>
              <p:cNvSpPr>
                <a:spLocks noChangeArrowheads="1"/>
              </p:cNvSpPr>
              <p:nvPr/>
            </p:nvSpPr>
            <p:spPr bwMode="auto">
              <a:xfrm>
                <a:off x="768" y="1344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352" name="Group 46"/>
            <p:cNvGrpSpPr>
              <a:grpSpLocks/>
            </p:cNvGrpSpPr>
            <p:nvPr/>
          </p:nvGrpSpPr>
          <p:grpSpPr bwMode="auto">
            <a:xfrm>
              <a:off x="4272" y="3744"/>
              <a:ext cx="192" cy="336"/>
              <a:chOff x="2688" y="3744"/>
              <a:chExt cx="192" cy="336"/>
            </a:xfrm>
          </p:grpSpPr>
          <p:sp>
            <p:nvSpPr>
              <p:cNvPr id="14361" name="Oval 47"/>
              <p:cNvSpPr>
                <a:spLocks noChangeArrowheads="1"/>
              </p:cNvSpPr>
              <p:nvPr/>
            </p:nvSpPr>
            <p:spPr bwMode="auto">
              <a:xfrm>
                <a:off x="2688" y="3744"/>
                <a:ext cx="192" cy="192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0000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362" name="Line 48"/>
              <p:cNvSpPr>
                <a:spLocks noChangeShapeType="1"/>
              </p:cNvSpPr>
              <p:nvPr/>
            </p:nvSpPr>
            <p:spPr bwMode="auto">
              <a:xfrm>
                <a:off x="2784" y="3936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63" name="Line 49"/>
              <p:cNvSpPr>
                <a:spLocks noChangeShapeType="1"/>
              </p:cNvSpPr>
              <p:nvPr/>
            </p:nvSpPr>
            <p:spPr bwMode="auto">
              <a:xfrm>
                <a:off x="2688" y="398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53" name="Rectangle 50"/>
            <p:cNvSpPr>
              <a:spLocks noChangeArrowheads="1"/>
            </p:cNvSpPr>
            <p:nvPr/>
          </p:nvSpPr>
          <p:spPr bwMode="auto">
            <a:xfrm>
              <a:off x="4320" y="3072"/>
              <a:ext cx="96" cy="240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4354" name="Group 51"/>
            <p:cNvGrpSpPr>
              <a:grpSpLocks/>
            </p:cNvGrpSpPr>
            <p:nvPr/>
          </p:nvGrpSpPr>
          <p:grpSpPr bwMode="auto">
            <a:xfrm>
              <a:off x="4704" y="288"/>
              <a:ext cx="96" cy="3312"/>
              <a:chOff x="768" y="384"/>
              <a:chExt cx="96" cy="3312"/>
            </a:xfrm>
          </p:grpSpPr>
          <p:sp>
            <p:nvSpPr>
              <p:cNvPr id="14359" name="Line 52"/>
              <p:cNvSpPr>
                <a:spLocks noChangeShapeType="1"/>
              </p:cNvSpPr>
              <p:nvPr/>
            </p:nvSpPr>
            <p:spPr bwMode="auto">
              <a:xfrm>
                <a:off x="816" y="384"/>
                <a:ext cx="0" cy="331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60" name="Oval 53"/>
              <p:cNvSpPr>
                <a:spLocks noChangeArrowheads="1"/>
              </p:cNvSpPr>
              <p:nvPr/>
            </p:nvSpPr>
            <p:spPr bwMode="auto">
              <a:xfrm>
                <a:off x="768" y="1344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355" name="Group 54"/>
            <p:cNvGrpSpPr>
              <a:grpSpLocks/>
            </p:cNvGrpSpPr>
            <p:nvPr/>
          </p:nvGrpSpPr>
          <p:grpSpPr bwMode="auto">
            <a:xfrm>
              <a:off x="4656" y="3744"/>
              <a:ext cx="336" cy="240"/>
              <a:chOff x="2640" y="3696"/>
              <a:chExt cx="336" cy="240"/>
            </a:xfrm>
          </p:grpSpPr>
          <p:sp>
            <p:nvSpPr>
              <p:cNvPr id="14357" name="Oval 55"/>
              <p:cNvSpPr>
                <a:spLocks noChangeArrowheads="1"/>
              </p:cNvSpPr>
              <p:nvPr/>
            </p:nvSpPr>
            <p:spPr bwMode="auto">
              <a:xfrm>
                <a:off x="2640" y="3744"/>
                <a:ext cx="192" cy="192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358" name="Line 56"/>
              <p:cNvSpPr>
                <a:spLocks noChangeShapeType="1"/>
              </p:cNvSpPr>
              <p:nvPr/>
            </p:nvSpPr>
            <p:spPr bwMode="auto">
              <a:xfrm flipV="1">
                <a:off x="2832" y="3696"/>
                <a:ext cx="144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56" name="Rectangle 57"/>
            <p:cNvSpPr>
              <a:spLocks noChangeArrowheads="1"/>
            </p:cNvSpPr>
            <p:nvPr/>
          </p:nvSpPr>
          <p:spPr bwMode="auto">
            <a:xfrm>
              <a:off x="4320" y="2784"/>
              <a:ext cx="96" cy="240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20922" name="Text Box 58"/>
          <p:cNvSpPr txBox="1">
            <a:spLocks noChangeArrowheads="1"/>
          </p:cNvSpPr>
          <p:nvPr/>
        </p:nvSpPr>
        <p:spPr bwMode="auto">
          <a:xfrm>
            <a:off x="2667000" y="1852613"/>
            <a:ext cx="15287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Different </a:t>
            </a:r>
          </a:p>
          <a:p>
            <a:r>
              <a:rPr lang="en-US" sz="2000"/>
              <a:t>possibilities</a:t>
            </a:r>
          </a:p>
          <a:p>
            <a:r>
              <a:rPr lang="en-US" sz="2000"/>
              <a:t>in population</a:t>
            </a:r>
          </a:p>
        </p:txBody>
      </p:sp>
      <p:sp>
        <p:nvSpPr>
          <p:cNvPr id="14346" name="Text Box 59"/>
          <p:cNvSpPr txBox="1">
            <a:spLocks noChangeArrowheads="1"/>
          </p:cNvSpPr>
          <p:nvPr/>
        </p:nvSpPr>
        <p:spPr bwMode="auto">
          <a:xfrm>
            <a:off x="609600" y="212725"/>
            <a:ext cx="19542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 b="1"/>
              <a:t>Chromosome #5</a:t>
            </a:r>
          </a:p>
        </p:txBody>
      </p:sp>
      <p:sp>
        <p:nvSpPr>
          <p:cNvPr id="420924" name="Rectangle 60"/>
          <p:cNvSpPr>
            <a:spLocks noChangeArrowheads="1"/>
          </p:cNvSpPr>
          <p:nvPr/>
        </p:nvSpPr>
        <p:spPr bwMode="auto">
          <a:xfrm>
            <a:off x="7467600" y="5181600"/>
            <a:ext cx="152400" cy="381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20925" name="Group 61"/>
          <p:cNvGrpSpPr>
            <a:grpSpLocks/>
          </p:cNvGrpSpPr>
          <p:nvPr/>
        </p:nvGrpSpPr>
        <p:grpSpPr bwMode="auto">
          <a:xfrm>
            <a:off x="7772400" y="5095875"/>
            <a:ext cx="1425575" cy="519113"/>
            <a:chOff x="4896" y="3210"/>
            <a:chExt cx="898" cy="327"/>
          </a:xfrm>
        </p:grpSpPr>
        <p:sp>
          <p:nvSpPr>
            <p:cNvPr id="14349" name="Text Box 62"/>
            <p:cNvSpPr txBox="1">
              <a:spLocks noChangeArrowheads="1"/>
            </p:cNvSpPr>
            <p:nvPr/>
          </p:nvSpPr>
          <p:spPr bwMode="auto">
            <a:xfrm>
              <a:off x="4982" y="3210"/>
              <a:ext cx="81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missing</a:t>
              </a:r>
            </a:p>
          </p:txBody>
        </p:sp>
        <p:sp>
          <p:nvSpPr>
            <p:cNvPr id="14350" name="Line 63"/>
            <p:cNvSpPr>
              <a:spLocks noChangeShapeType="1"/>
            </p:cNvSpPr>
            <p:nvPr/>
          </p:nvSpPr>
          <p:spPr bwMode="auto">
            <a:xfrm flipH="1">
              <a:off x="4896" y="340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642021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869" grpId="0" animBg="1"/>
      <p:bldP spid="420905" grpId="0"/>
      <p:bldP spid="420922" grpId="0"/>
      <p:bldP spid="4209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669925" y="371475"/>
            <a:ext cx="3308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What does this mean?</a:t>
            </a:r>
          </a:p>
        </p:txBody>
      </p:sp>
      <p:sp>
        <p:nvSpPr>
          <p:cNvPr id="422915" name="Text Box 3"/>
          <p:cNvSpPr txBox="1">
            <a:spLocks noChangeArrowheads="1"/>
          </p:cNvSpPr>
          <p:nvPr/>
        </p:nvSpPr>
        <p:spPr bwMode="auto">
          <a:xfrm>
            <a:off x="669925" y="1285875"/>
            <a:ext cx="75787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for some genes we may inherit more or less genes </a:t>
            </a:r>
          </a:p>
          <a:p>
            <a:r>
              <a:rPr lang="en-US"/>
              <a:t>from one parent (</a:t>
            </a:r>
            <a:r>
              <a:rPr lang="en-US">
                <a:solidFill>
                  <a:srgbClr val="FFFF00"/>
                </a:solidFill>
              </a:rPr>
              <a:t>genomic copy number</a:t>
            </a:r>
            <a:r>
              <a:rPr lang="en-US"/>
              <a:t>)</a:t>
            </a:r>
          </a:p>
        </p:txBody>
      </p:sp>
      <p:sp>
        <p:nvSpPr>
          <p:cNvPr id="422916" name="Text Box 4"/>
          <p:cNvSpPr txBox="1">
            <a:spLocks noChangeArrowheads="1"/>
          </p:cNvSpPr>
          <p:nvPr/>
        </p:nvSpPr>
        <p:spPr bwMode="auto">
          <a:xfrm>
            <a:off x="669925" y="2428875"/>
            <a:ext cx="83343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implications for disease traits (autism, heart disease, </a:t>
            </a:r>
          </a:p>
          <a:p>
            <a:r>
              <a:rPr lang="en-US"/>
              <a:t>Schizophrenia, Parkinson’s, Alzheimer’s) where increase</a:t>
            </a:r>
          </a:p>
          <a:p>
            <a:r>
              <a:rPr lang="en-US"/>
              <a:t>or decrease in gene expression may be a cause</a:t>
            </a:r>
          </a:p>
        </p:txBody>
      </p:sp>
      <p:sp>
        <p:nvSpPr>
          <p:cNvPr id="422917" name="Rectangle 5">
            <a:hlinkClick r:id="rId3"/>
          </p:cNvPr>
          <p:cNvSpPr>
            <a:spLocks noChangeArrowheads="1"/>
          </p:cNvSpPr>
          <p:nvPr/>
        </p:nvSpPr>
        <p:spPr bwMode="auto">
          <a:xfrm>
            <a:off x="1828800" y="4724400"/>
            <a:ext cx="561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FF00"/>
                </a:solidFill>
              </a:rPr>
              <a:t>http://www.sanger.ac.uk/humgen/cnv/</a:t>
            </a:r>
          </a:p>
        </p:txBody>
      </p:sp>
    </p:spTree>
    <p:extLst>
      <p:ext uri="{BB962C8B-B14F-4D97-AF65-F5344CB8AC3E}">
        <p14:creationId xmlns:p14="http://schemas.microsoft.com/office/powerpoint/2010/main" xmlns="" val="390492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915" grpId="0"/>
      <p:bldP spid="422916" grpId="0"/>
      <p:bldP spid="4229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152400" y="2438400"/>
            <a:ext cx="8763000" cy="304800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005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533400" y="533400"/>
            <a:ext cx="5559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Charcot-Marie-Tooth (CMT) Disease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82613" y="1295400"/>
            <a:ext cx="53094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US" sz="2400">
                <a:cs typeface="Times New Roman" panose="02020603050405020304" pitchFamily="18" charset="0"/>
              </a:rPr>
              <a:t>Most common nerve related disorders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82613" y="1905000"/>
            <a:ext cx="70391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US" sz="2400">
                <a:cs typeface="Times New Roman" panose="02020603050405020304" pitchFamily="18" charset="0"/>
              </a:rPr>
              <a:t>Leads to myelin sheath damage in peripheral nerves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2613" y="2514600"/>
            <a:ext cx="649729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Diagnosed in mid-childhood and progressively </a:t>
            </a:r>
          </a:p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gets worse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2613" y="3581400"/>
            <a:ext cx="748794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Caused by mutation in PMP22 gene (Peripheral Myelin</a:t>
            </a:r>
          </a:p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Protein)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09600" y="4724400"/>
            <a:ext cx="72098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US" sz="2400">
                <a:cs typeface="Times New Roman" panose="02020603050405020304" pitchFamily="18" charset="0"/>
              </a:rPr>
              <a:t>Another 43 genes involved in other CMT phenotypes</a:t>
            </a:r>
          </a:p>
        </p:txBody>
      </p:sp>
    </p:spTree>
    <p:extLst>
      <p:ext uri="{BB962C8B-B14F-4D97-AF65-F5344CB8AC3E}">
        <p14:creationId xmlns:p14="http://schemas.microsoft.com/office/powerpoint/2010/main" xmlns="" val="268169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5918200" cy="575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5765800"/>
            <a:ext cx="59436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6308725" y="142875"/>
            <a:ext cx="274002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PMP22 Gene</a:t>
            </a:r>
          </a:p>
          <a:p>
            <a:r>
              <a:rPr lang="en-US"/>
              <a:t>copy number and </a:t>
            </a:r>
          </a:p>
          <a:p>
            <a:r>
              <a:rPr lang="en-US"/>
              <a:t>impact on disease</a:t>
            </a:r>
          </a:p>
        </p:txBody>
      </p:sp>
    </p:spTree>
    <p:extLst>
      <p:ext uri="{BB962C8B-B14F-4D97-AF65-F5344CB8AC3E}">
        <p14:creationId xmlns:p14="http://schemas.microsoft.com/office/powerpoint/2010/main" xmlns="" val="34742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"/>
            <a:ext cx="8534400" cy="441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876800"/>
            <a:ext cx="5962650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5668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791200" y="0"/>
            <a:ext cx="31432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Copy number </a:t>
            </a:r>
          </a:p>
          <a:p>
            <a:r>
              <a:rPr lang="en-US"/>
              <a:t>variation for specific</a:t>
            </a:r>
          </a:p>
          <a:p>
            <a:r>
              <a:rPr lang="en-US"/>
              <a:t>genes vary between</a:t>
            </a:r>
          </a:p>
          <a:p>
            <a:r>
              <a:rPr lang="en-US"/>
              <a:t>populations</a:t>
            </a:r>
          </a:p>
        </p:txBody>
      </p:sp>
    </p:spTree>
    <p:extLst>
      <p:ext uri="{BB962C8B-B14F-4D97-AF65-F5344CB8AC3E}">
        <p14:creationId xmlns:p14="http://schemas.microsoft.com/office/powerpoint/2010/main" xmlns="" val="149984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746125" y="76200"/>
            <a:ext cx="6665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Human evolution and copy number variation</a:t>
            </a:r>
            <a:r>
              <a:rPr lang="en-US"/>
              <a:t>:</a:t>
            </a:r>
          </a:p>
        </p:txBody>
      </p:sp>
      <p:sp>
        <p:nvSpPr>
          <p:cNvPr id="312323" name="Text Box 3"/>
          <p:cNvSpPr txBox="1">
            <a:spLocks noChangeArrowheads="1"/>
          </p:cNvSpPr>
          <p:nvPr/>
        </p:nvSpPr>
        <p:spPr bwMode="auto">
          <a:xfrm>
            <a:off x="746125" y="1133475"/>
            <a:ext cx="77597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Diet (high vs. low starch) can select for high </a:t>
            </a:r>
            <a:r>
              <a:rPr lang="en-US">
                <a:solidFill>
                  <a:srgbClr val="FFFF00"/>
                </a:solidFill>
              </a:rPr>
              <a:t>amylase</a:t>
            </a:r>
          </a:p>
          <a:p>
            <a:r>
              <a:rPr lang="en-US">
                <a:solidFill>
                  <a:srgbClr val="FFFF00"/>
                </a:solidFill>
              </a:rPr>
              <a:t>gene</a:t>
            </a:r>
            <a:r>
              <a:rPr lang="en-US"/>
              <a:t> (AMY1) copy number</a:t>
            </a:r>
          </a:p>
        </p:txBody>
      </p:sp>
      <p:pic>
        <p:nvPicPr>
          <p:cNvPr id="3123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2198688"/>
            <a:ext cx="6172200" cy="4659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2325" name="Text Box 5"/>
          <p:cNvSpPr txBox="1">
            <a:spLocks noChangeArrowheads="1"/>
          </p:cNvSpPr>
          <p:nvPr/>
        </p:nvSpPr>
        <p:spPr bwMode="auto">
          <a:xfrm>
            <a:off x="6994525" y="2428875"/>
            <a:ext cx="2125663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High starch</a:t>
            </a:r>
          </a:p>
          <a:p>
            <a:r>
              <a:rPr lang="en-US"/>
              <a:t>Diets = high</a:t>
            </a:r>
          </a:p>
          <a:p>
            <a:r>
              <a:rPr lang="en-US"/>
              <a:t>amylase copy</a:t>
            </a:r>
          </a:p>
          <a:p>
            <a:r>
              <a:rPr lang="en-US"/>
              <a:t>number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76200" y="600075"/>
            <a:ext cx="8951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Can copy number variation explain some human phenotypes?</a:t>
            </a:r>
          </a:p>
        </p:txBody>
      </p:sp>
    </p:spTree>
    <p:extLst>
      <p:ext uri="{BB962C8B-B14F-4D97-AF65-F5344CB8AC3E}">
        <p14:creationId xmlns:p14="http://schemas.microsoft.com/office/powerpoint/2010/main" xmlns="" val="86922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323" grpId="0"/>
      <p:bldP spid="3123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3176588" y="76200"/>
            <a:ext cx="2462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What is a gene?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09550" y="685800"/>
            <a:ext cx="2838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What is an allele?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019800" y="685800"/>
            <a:ext cx="2625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What is an SNP?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171825" y="685800"/>
            <a:ext cx="2543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What is a CNV?</a:t>
            </a:r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76200" y="2052638"/>
            <a:ext cx="9147175" cy="831850"/>
            <a:chOff x="76200" y="2052935"/>
            <a:chExt cx="9147753" cy="830997"/>
          </a:xfrm>
        </p:grpSpPr>
        <p:grpSp>
          <p:nvGrpSpPr>
            <p:cNvPr id="23585" name="Group 12"/>
            <p:cNvGrpSpPr>
              <a:grpSpLocks/>
            </p:cNvGrpSpPr>
            <p:nvPr/>
          </p:nvGrpSpPr>
          <p:grpSpPr bwMode="auto">
            <a:xfrm>
              <a:off x="76200" y="2514600"/>
              <a:ext cx="9147753" cy="369332"/>
              <a:chOff x="228600" y="3429000"/>
              <a:chExt cx="9147753" cy="369332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228600" y="3581067"/>
                <a:ext cx="7142614" cy="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  <a:effectLst>
                <a:outerShdw blurRad="50800" dist="50800" dir="5400000" sx="3000" sy="3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589" name="TextBox 10"/>
              <p:cNvSpPr txBox="1">
                <a:spLocks noChangeArrowheads="1"/>
              </p:cNvSpPr>
              <p:nvPr/>
            </p:nvSpPr>
            <p:spPr bwMode="auto">
              <a:xfrm>
                <a:off x="7543800" y="3429000"/>
                <a:ext cx="1832553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1800">
                    <a:solidFill>
                      <a:srgbClr val="FFFF00"/>
                    </a:solidFill>
                  </a:rPr>
                  <a:t>Chromosome #15</a:t>
                </a: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39" y="3428823"/>
                <a:ext cx="304819" cy="30765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14" name="Rectangle 13"/>
            <p:cNvSpPr/>
            <p:nvPr/>
          </p:nvSpPr>
          <p:spPr>
            <a:xfrm>
              <a:off x="3648301" y="2514423"/>
              <a:ext cx="466754" cy="307659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587" name="TextBox 14"/>
            <p:cNvSpPr txBox="1">
              <a:spLocks noChangeArrowheads="1"/>
            </p:cNvSpPr>
            <p:nvPr/>
          </p:nvSpPr>
          <p:spPr bwMode="auto">
            <a:xfrm>
              <a:off x="3352800" y="2052935"/>
              <a:ext cx="113364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Gene X</a:t>
              </a:r>
            </a:p>
          </p:txBody>
        </p:sp>
      </p:grp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73025" y="2971800"/>
            <a:ext cx="9147175" cy="830263"/>
            <a:chOff x="72447" y="2971800"/>
            <a:chExt cx="9147753" cy="830997"/>
          </a:xfrm>
        </p:grpSpPr>
        <p:grpSp>
          <p:nvGrpSpPr>
            <p:cNvPr id="23579" name="Group 19"/>
            <p:cNvGrpSpPr>
              <a:grpSpLocks/>
            </p:cNvGrpSpPr>
            <p:nvPr/>
          </p:nvGrpSpPr>
          <p:grpSpPr bwMode="auto">
            <a:xfrm>
              <a:off x="72447" y="3433465"/>
              <a:ext cx="9147753" cy="369332"/>
              <a:chOff x="228600" y="3429000"/>
              <a:chExt cx="9147753" cy="369332"/>
            </a:xfrm>
          </p:grpSpPr>
          <p:cxnSp>
            <p:nvCxnSpPr>
              <p:cNvPr id="23" name="Straight Connector 22"/>
              <p:cNvCxnSpPr/>
              <p:nvPr/>
            </p:nvCxnSpPr>
            <p:spPr>
              <a:xfrm>
                <a:off x="228600" y="3582241"/>
                <a:ext cx="7142614" cy="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  <a:effectLst>
                <a:outerShdw blurRad="50800" dist="50800" dir="5400000" sx="3000" sy="3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583" name="TextBox 23"/>
              <p:cNvSpPr txBox="1">
                <a:spLocks noChangeArrowheads="1"/>
              </p:cNvSpPr>
              <p:nvPr/>
            </p:nvSpPr>
            <p:spPr bwMode="auto">
              <a:xfrm>
                <a:off x="7543800" y="3429000"/>
                <a:ext cx="1832553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1800">
                    <a:solidFill>
                      <a:srgbClr val="FFFF00"/>
                    </a:solidFill>
                  </a:rPr>
                  <a:t>Chromosome #15</a:t>
                </a: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838239" y="3429707"/>
                <a:ext cx="304819" cy="30665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21" name="Rectangle 20"/>
            <p:cNvSpPr/>
            <p:nvPr/>
          </p:nvSpPr>
          <p:spPr>
            <a:xfrm>
              <a:off x="3644548" y="3434171"/>
              <a:ext cx="466754" cy="306658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581" name="TextBox 21"/>
            <p:cNvSpPr txBox="1">
              <a:spLocks noChangeArrowheads="1"/>
            </p:cNvSpPr>
            <p:nvPr/>
          </p:nvSpPr>
          <p:spPr bwMode="auto">
            <a:xfrm>
              <a:off x="3349047" y="2971800"/>
              <a:ext cx="113364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Gene X</a:t>
              </a:r>
            </a:p>
          </p:txBody>
        </p:sp>
      </p:grpSp>
      <p:grpSp>
        <p:nvGrpSpPr>
          <p:cNvPr id="190474" name="Group 190473"/>
          <p:cNvGrpSpPr>
            <a:grpSpLocks/>
          </p:cNvGrpSpPr>
          <p:nvPr/>
        </p:nvGrpSpPr>
        <p:grpSpPr bwMode="auto">
          <a:xfrm>
            <a:off x="4352925" y="2971800"/>
            <a:ext cx="1133475" cy="769938"/>
            <a:chOff x="3501447" y="5936158"/>
            <a:chExt cx="1133644" cy="769442"/>
          </a:xfrm>
        </p:grpSpPr>
        <p:sp>
          <p:nvSpPr>
            <p:cNvPr id="26" name="Rectangle 25"/>
            <p:cNvSpPr/>
            <p:nvPr/>
          </p:nvSpPr>
          <p:spPr>
            <a:xfrm>
              <a:off x="3796766" y="6397823"/>
              <a:ext cx="466795" cy="307777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578" name="TextBox 26"/>
            <p:cNvSpPr txBox="1">
              <a:spLocks noChangeArrowheads="1"/>
            </p:cNvSpPr>
            <p:nvPr/>
          </p:nvSpPr>
          <p:spPr bwMode="auto">
            <a:xfrm>
              <a:off x="3501447" y="5936158"/>
              <a:ext cx="113364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/>
                <a:t>Gene X</a:t>
              </a:r>
            </a:p>
          </p:txBody>
        </p:sp>
      </p:grp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357313" y="4684713"/>
            <a:ext cx="66436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If sequences of gene X are different, they are</a:t>
            </a:r>
          </a:p>
          <a:p>
            <a:r>
              <a:rPr lang="en-US"/>
              <a:t>different alleles of gene X (also SNPs)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107950" y="1981200"/>
            <a:ext cx="12573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maternal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180975" y="3800475"/>
            <a:ext cx="11731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paternal</a:t>
            </a:r>
          </a:p>
        </p:txBody>
      </p:sp>
      <p:grpSp>
        <p:nvGrpSpPr>
          <p:cNvPr id="190471" name="Group 190470"/>
          <p:cNvGrpSpPr>
            <a:grpSpLocks/>
          </p:cNvGrpSpPr>
          <p:nvPr/>
        </p:nvGrpSpPr>
        <p:grpSpPr bwMode="auto">
          <a:xfrm>
            <a:off x="3124200" y="1524000"/>
            <a:ext cx="1736725" cy="528638"/>
            <a:chOff x="3124200" y="1524000"/>
            <a:chExt cx="1737142" cy="528935"/>
          </a:xfrm>
        </p:grpSpPr>
        <p:grpSp>
          <p:nvGrpSpPr>
            <p:cNvPr id="23572" name="Group 190467"/>
            <p:cNvGrpSpPr>
              <a:grpSpLocks/>
            </p:cNvGrpSpPr>
            <p:nvPr/>
          </p:nvGrpSpPr>
          <p:grpSpPr bwMode="auto">
            <a:xfrm>
              <a:off x="3200400" y="1905000"/>
              <a:ext cx="1524000" cy="147935"/>
              <a:chOff x="3200400" y="1905000"/>
              <a:chExt cx="1524000" cy="147935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3200418" y="1905214"/>
                <a:ext cx="252474" cy="14772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465" name="Straight Connector 190464"/>
              <p:cNvCxnSpPr/>
              <p:nvPr/>
            </p:nvCxnSpPr>
            <p:spPr>
              <a:xfrm flipV="1">
                <a:off x="4483426" y="1905214"/>
                <a:ext cx="241358" cy="14772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467" name="Straight Connector 190466"/>
              <p:cNvCxnSpPr/>
              <p:nvPr/>
            </p:nvCxnSpPr>
            <p:spPr>
              <a:xfrm>
                <a:off x="3200418" y="1905214"/>
                <a:ext cx="152436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573" name="TextBox 190468"/>
            <p:cNvSpPr txBox="1">
              <a:spLocks noChangeArrowheads="1"/>
            </p:cNvSpPr>
            <p:nvPr/>
          </p:nvSpPr>
          <p:spPr bwMode="auto">
            <a:xfrm>
              <a:off x="3124200" y="1524000"/>
              <a:ext cx="17371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000"/>
                <a:t>AAGCTATGA</a:t>
              </a:r>
            </a:p>
          </p:txBody>
        </p:sp>
      </p:grpSp>
      <p:grpSp>
        <p:nvGrpSpPr>
          <p:cNvPr id="190470" name="Group 190469"/>
          <p:cNvGrpSpPr>
            <a:grpSpLocks/>
          </p:cNvGrpSpPr>
          <p:nvPr/>
        </p:nvGrpSpPr>
        <p:grpSpPr bwMode="auto">
          <a:xfrm>
            <a:off x="3124200" y="3810000"/>
            <a:ext cx="1771650" cy="533400"/>
            <a:chOff x="3124200" y="3810000"/>
            <a:chExt cx="1771639" cy="533400"/>
          </a:xfrm>
        </p:grpSpPr>
        <p:grpSp>
          <p:nvGrpSpPr>
            <p:cNvPr id="23567" name="Group 39"/>
            <p:cNvGrpSpPr>
              <a:grpSpLocks/>
            </p:cNvGrpSpPr>
            <p:nvPr/>
          </p:nvGrpSpPr>
          <p:grpSpPr bwMode="auto">
            <a:xfrm rot="10800000">
              <a:off x="3200401" y="3810000"/>
              <a:ext cx="1524000" cy="147935"/>
              <a:chOff x="3200400" y="1905000"/>
              <a:chExt cx="1524000" cy="147935"/>
            </a:xfrm>
          </p:grpSpPr>
          <p:cxnSp>
            <p:nvCxnSpPr>
              <p:cNvPr id="41" name="Straight Connector 40"/>
              <p:cNvCxnSpPr/>
              <p:nvPr/>
            </p:nvCxnSpPr>
            <p:spPr>
              <a:xfrm>
                <a:off x="3216285" y="1905297"/>
                <a:ext cx="252411" cy="14763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>
              <a:xfrm flipV="1">
                <a:off x="4491039" y="1905297"/>
                <a:ext cx="241299" cy="14763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>
                <a:off x="3208347" y="1897360"/>
                <a:ext cx="152399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568" name="TextBox 43"/>
            <p:cNvSpPr txBox="1">
              <a:spLocks noChangeArrowheads="1"/>
            </p:cNvSpPr>
            <p:nvPr/>
          </p:nvSpPr>
          <p:spPr bwMode="auto">
            <a:xfrm>
              <a:off x="3124200" y="3943290"/>
              <a:ext cx="177163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000"/>
                <a:t>AA</a:t>
              </a:r>
              <a:r>
                <a:rPr lang="en-US" sz="2000">
                  <a:solidFill>
                    <a:schemeClr val="accent2"/>
                  </a:solidFill>
                </a:rPr>
                <a:t>A</a:t>
              </a:r>
              <a:r>
                <a:rPr lang="en-US" sz="2000"/>
                <a:t>CT</a:t>
              </a:r>
              <a:r>
                <a:rPr lang="en-US" sz="2000">
                  <a:solidFill>
                    <a:schemeClr val="accent2"/>
                  </a:solidFill>
                </a:rPr>
                <a:t>C</a:t>
              </a:r>
              <a:r>
                <a:rPr lang="en-US" sz="2000"/>
                <a:t>TGA</a:t>
              </a:r>
            </a:p>
          </p:txBody>
        </p:sp>
      </p:grpSp>
      <p:sp>
        <p:nvSpPr>
          <p:cNvPr id="190475" name="TextBox 190474"/>
          <p:cNvSpPr txBox="1">
            <a:spLocks noChangeArrowheads="1"/>
          </p:cNvSpPr>
          <p:nvPr/>
        </p:nvSpPr>
        <p:spPr bwMode="auto">
          <a:xfrm>
            <a:off x="1354138" y="5800725"/>
            <a:ext cx="57816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If gene X is duplicated, creates a CNV</a:t>
            </a:r>
          </a:p>
        </p:txBody>
      </p:sp>
    </p:spTree>
    <p:extLst>
      <p:ext uri="{BB962C8B-B14F-4D97-AF65-F5344CB8AC3E}">
        <p14:creationId xmlns:p14="http://schemas.microsoft.com/office/powerpoint/2010/main" xmlns="" val="336709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0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18" grpId="0"/>
      <p:bldP spid="28" grpId="0"/>
      <p:bldP spid="31" grpId="0"/>
      <p:bldP spid="1904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Text Box 2"/>
          <p:cNvSpPr txBox="1">
            <a:spLocks noChangeArrowheads="1"/>
          </p:cNvSpPr>
          <p:nvPr/>
        </p:nvSpPr>
        <p:spPr bwMode="auto">
          <a:xfrm>
            <a:off x="1006475" y="2600325"/>
            <a:ext cx="55641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One gene= single polypeptide (1962)</a:t>
            </a:r>
            <a:r>
              <a:rPr lang="en-US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316419" name="Text Box 3"/>
          <p:cNvSpPr txBox="1">
            <a:spLocks noChangeArrowheads="1"/>
          </p:cNvSpPr>
          <p:nvPr/>
        </p:nvSpPr>
        <p:spPr bwMode="auto">
          <a:xfrm>
            <a:off x="914400" y="685800"/>
            <a:ext cx="6985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One gene= one enzyme hypothesis (1909/1941)</a:t>
            </a:r>
          </a:p>
        </p:txBody>
      </p:sp>
      <p:sp>
        <p:nvSpPr>
          <p:cNvPr id="316420" name="Line 4"/>
          <p:cNvSpPr>
            <a:spLocks noChangeShapeType="1"/>
          </p:cNvSpPr>
          <p:nvPr/>
        </p:nvSpPr>
        <p:spPr bwMode="auto">
          <a:xfrm>
            <a:off x="3216275" y="1304925"/>
            <a:ext cx="0" cy="1143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6421" name="Text Box 5"/>
          <p:cNvSpPr txBox="1">
            <a:spLocks noChangeArrowheads="1"/>
          </p:cNvSpPr>
          <p:nvPr/>
        </p:nvSpPr>
        <p:spPr bwMode="auto">
          <a:xfrm>
            <a:off x="725488" y="5226050"/>
            <a:ext cx="80375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most mutations that affect gene function are recessive</a:t>
            </a:r>
          </a:p>
          <a:p>
            <a:r>
              <a:rPr lang="en-US"/>
              <a:t>(get absence or reduction in protein function)</a:t>
            </a:r>
          </a:p>
        </p:txBody>
      </p:sp>
      <p:sp>
        <p:nvSpPr>
          <p:cNvPr id="316422" name="Text Box 6"/>
          <p:cNvSpPr txBox="1">
            <a:spLocks noChangeArrowheads="1"/>
          </p:cNvSpPr>
          <p:nvPr/>
        </p:nvSpPr>
        <p:spPr bwMode="auto">
          <a:xfrm>
            <a:off x="3581400" y="1447800"/>
            <a:ext cx="42576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Some enzymes are produced</a:t>
            </a:r>
          </a:p>
          <a:p>
            <a:r>
              <a:rPr lang="en-US"/>
              <a:t>by &gt;1 gene</a:t>
            </a:r>
          </a:p>
        </p:txBody>
      </p:sp>
      <p:sp>
        <p:nvSpPr>
          <p:cNvPr id="316424" name="Rectangle 8"/>
          <p:cNvSpPr>
            <a:spLocks noChangeArrowheads="1"/>
          </p:cNvSpPr>
          <p:nvPr/>
        </p:nvSpPr>
        <p:spPr bwMode="auto">
          <a:xfrm>
            <a:off x="885825" y="4006850"/>
            <a:ext cx="65055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Gene is a sequence of DNA that encodes a</a:t>
            </a:r>
          </a:p>
          <a:p>
            <a:r>
              <a:rPr lang="en-US" b="1">
                <a:solidFill>
                  <a:srgbClr val="FFFF00"/>
                </a:solidFill>
              </a:rPr>
              <a:t> functional RNA molecule (2013)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90600" y="3286125"/>
            <a:ext cx="4587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Some genes only encode RNA</a:t>
            </a:r>
          </a:p>
        </p:txBody>
      </p:sp>
    </p:spTree>
    <p:extLst>
      <p:ext uri="{BB962C8B-B14F-4D97-AF65-F5344CB8AC3E}">
        <p14:creationId xmlns:p14="http://schemas.microsoft.com/office/powerpoint/2010/main" xmlns="" val="196443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1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18" grpId="0"/>
      <p:bldP spid="316419" grpId="0"/>
      <p:bldP spid="316420" grpId="0" animBg="1"/>
      <p:bldP spid="316421" grpId="0"/>
      <p:bldP spid="316422" grpId="0"/>
      <p:bldP spid="316424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7696200" y="6019800"/>
            <a:ext cx="1192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2.2</a:t>
            </a:r>
          </a:p>
        </p:txBody>
      </p:sp>
      <p:pic>
        <p:nvPicPr>
          <p:cNvPr id="25603" name="Picture 3" descr="Macintosh HD:Applications:Microsoft Office 2004:Office:PPT_IB_SupportFiles:Images:40632_Ch02_Fig02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391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5699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593725" y="295275"/>
            <a:ext cx="3784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Types of gene mutations:</a:t>
            </a:r>
          </a:p>
        </p:txBody>
      </p:sp>
      <p:sp>
        <p:nvSpPr>
          <p:cNvPr id="188419" name="Text Box 3"/>
          <p:cNvSpPr txBox="1">
            <a:spLocks noChangeArrowheads="1"/>
          </p:cNvSpPr>
          <p:nvPr/>
        </p:nvSpPr>
        <p:spPr bwMode="auto">
          <a:xfrm>
            <a:off x="593725" y="1057275"/>
            <a:ext cx="78581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>
                <a:solidFill>
                  <a:srgbClr val="FFFF00"/>
                </a:solidFill>
              </a:rPr>
              <a:t>Null mutant</a:t>
            </a:r>
            <a:r>
              <a:rPr lang="en-US" dirty="0"/>
              <a:t>: eliminates function of a gene (no protein</a:t>
            </a:r>
          </a:p>
          <a:p>
            <a:r>
              <a:rPr lang="en-US" dirty="0"/>
              <a:t>produced)</a:t>
            </a:r>
          </a:p>
        </p:txBody>
      </p:sp>
      <p:sp>
        <p:nvSpPr>
          <p:cNvPr id="188421" name="Text Box 5"/>
          <p:cNvSpPr txBox="1">
            <a:spLocks noChangeArrowheads="1"/>
          </p:cNvSpPr>
          <p:nvPr/>
        </p:nvSpPr>
        <p:spPr bwMode="auto">
          <a:xfrm>
            <a:off x="838200" y="1981200"/>
            <a:ext cx="7929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sometimes these are lethal mutations (organism dies)</a:t>
            </a:r>
          </a:p>
        </p:txBody>
      </p:sp>
      <p:sp>
        <p:nvSpPr>
          <p:cNvPr id="188422" name="Text Box 6"/>
          <p:cNvSpPr txBox="1">
            <a:spLocks noChangeArrowheads="1"/>
          </p:cNvSpPr>
          <p:nvPr/>
        </p:nvSpPr>
        <p:spPr bwMode="auto">
          <a:xfrm>
            <a:off x="593725" y="2657475"/>
            <a:ext cx="82105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Silent mutation</a:t>
            </a:r>
            <a:r>
              <a:rPr lang="en-US"/>
              <a:t>: usually point mutations that change the </a:t>
            </a:r>
          </a:p>
          <a:p>
            <a:r>
              <a:rPr lang="en-US"/>
              <a:t>DNA sequence but not the protein sequence </a:t>
            </a:r>
          </a:p>
        </p:txBody>
      </p:sp>
      <p:sp>
        <p:nvSpPr>
          <p:cNvPr id="188423" name="Text Box 7"/>
          <p:cNvSpPr txBox="1">
            <a:spLocks noChangeArrowheads="1"/>
          </p:cNvSpPr>
          <p:nvPr/>
        </p:nvSpPr>
        <p:spPr bwMode="auto">
          <a:xfrm>
            <a:off x="593725" y="3724275"/>
            <a:ext cx="8015288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Neutral mutations</a:t>
            </a:r>
            <a:r>
              <a:rPr lang="en-US"/>
              <a:t>: changes in DNA sequence resulting</a:t>
            </a:r>
          </a:p>
          <a:p>
            <a:r>
              <a:rPr lang="en-US"/>
              <a:t>in changed amino acid sequence that does not affect </a:t>
            </a:r>
          </a:p>
          <a:p>
            <a:r>
              <a:rPr lang="en-US"/>
              <a:t>protein activity</a:t>
            </a:r>
          </a:p>
        </p:txBody>
      </p:sp>
      <p:sp>
        <p:nvSpPr>
          <p:cNvPr id="188424" name="Text Box 8"/>
          <p:cNvSpPr txBox="1">
            <a:spLocks noChangeArrowheads="1"/>
          </p:cNvSpPr>
          <p:nvPr/>
        </p:nvSpPr>
        <p:spPr bwMode="auto">
          <a:xfrm>
            <a:off x="669925" y="5248275"/>
            <a:ext cx="77993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Leaky mutations</a:t>
            </a:r>
            <a:r>
              <a:rPr lang="en-US"/>
              <a:t>: may affect protein function but not </a:t>
            </a:r>
          </a:p>
          <a:p>
            <a:r>
              <a:rPr lang="en-US"/>
              <a:t>enough to change phenotype</a:t>
            </a:r>
          </a:p>
        </p:txBody>
      </p:sp>
    </p:spTree>
    <p:extLst>
      <p:ext uri="{BB962C8B-B14F-4D97-AF65-F5344CB8AC3E}">
        <p14:creationId xmlns:p14="http://schemas.microsoft.com/office/powerpoint/2010/main" xmlns="" val="1557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9" grpId="0"/>
      <p:bldP spid="188421" grpId="0"/>
      <p:bldP spid="188422" grpId="0"/>
      <p:bldP spid="188423" grpId="0"/>
      <p:bldP spid="1884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593725" y="447675"/>
            <a:ext cx="184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/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593725" y="295275"/>
            <a:ext cx="3784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Types of gene mutations:</a:t>
            </a:r>
          </a:p>
        </p:txBody>
      </p:sp>
      <p:sp>
        <p:nvSpPr>
          <p:cNvPr id="187396" name="Text Box 4"/>
          <p:cNvSpPr txBox="1">
            <a:spLocks noChangeArrowheads="1"/>
          </p:cNvSpPr>
          <p:nvPr/>
        </p:nvSpPr>
        <p:spPr bwMode="auto">
          <a:xfrm>
            <a:off x="457200" y="1143000"/>
            <a:ext cx="83835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Loss-of-function mutations</a:t>
            </a:r>
            <a:r>
              <a:rPr lang="en-US"/>
              <a:t>: leads to loss in gene function</a:t>
            </a:r>
          </a:p>
          <a:p>
            <a:r>
              <a:rPr lang="en-US"/>
              <a:t>(but not usually complete loss) </a:t>
            </a:r>
          </a:p>
        </p:txBody>
      </p:sp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441325" y="2505075"/>
            <a:ext cx="78628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Gain-of-function mutations</a:t>
            </a:r>
            <a:r>
              <a:rPr lang="en-US"/>
              <a:t>: mutation that causes </a:t>
            </a:r>
          </a:p>
          <a:p>
            <a:r>
              <a:rPr lang="en-US"/>
              <a:t>new function for a protein (rare but usually dominant)</a:t>
            </a:r>
          </a:p>
        </p:txBody>
      </p:sp>
    </p:spTree>
    <p:extLst>
      <p:ext uri="{BB962C8B-B14F-4D97-AF65-F5344CB8AC3E}">
        <p14:creationId xmlns:p14="http://schemas.microsoft.com/office/powerpoint/2010/main" xmlns="" val="3887949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6" grpId="0"/>
      <p:bldP spid="18739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7162800" y="6096000"/>
            <a:ext cx="1192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2.4</a:t>
            </a:r>
          </a:p>
        </p:txBody>
      </p:sp>
      <p:pic>
        <p:nvPicPr>
          <p:cNvPr id="28675" name="Picture 7" descr="Macintosh HD:Applications:Microsoft Office 2004:Office:PPT_IB_SupportFiles:Images:40632_Ch02_Fig04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10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4067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593725" y="371475"/>
            <a:ext cx="25987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Multiple Alleles:</a:t>
            </a:r>
          </a:p>
        </p:txBody>
      </p:sp>
      <p:sp>
        <p:nvSpPr>
          <p:cNvPr id="185347" name="Text Box 3"/>
          <p:cNvSpPr txBox="1">
            <a:spLocks noChangeArrowheads="1"/>
          </p:cNvSpPr>
          <p:nvPr/>
        </p:nvSpPr>
        <p:spPr bwMode="auto">
          <a:xfrm>
            <a:off x="593725" y="1057275"/>
            <a:ext cx="79009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usually multiple mutations in a gene results in many </a:t>
            </a:r>
          </a:p>
          <a:p>
            <a:r>
              <a:rPr lang="en-US"/>
              <a:t>different alleles</a:t>
            </a:r>
          </a:p>
        </p:txBody>
      </p:sp>
      <p:sp>
        <p:nvSpPr>
          <p:cNvPr id="185348" name="Text Box 4"/>
          <p:cNvSpPr txBox="1">
            <a:spLocks noChangeArrowheads="1"/>
          </p:cNvSpPr>
          <p:nvPr/>
        </p:nvSpPr>
        <p:spPr bwMode="auto">
          <a:xfrm>
            <a:off x="593725" y="2047875"/>
            <a:ext cx="83994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can have a heterozygote that contains two mutant alleles</a:t>
            </a:r>
          </a:p>
        </p:txBody>
      </p:sp>
      <p:sp>
        <p:nvSpPr>
          <p:cNvPr id="185349" name="Text Box 5"/>
          <p:cNvSpPr txBox="1">
            <a:spLocks noChangeArrowheads="1"/>
          </p:cNvSpPr>
          <p:nvPr/>
        </p:nvSpPr>
        <p:spPr bwMode="auto">
          <a:xfrm>
            <a:off x="1295400" y="2971800"/>
            <a:ext cx="43513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Eye color in </a:t>
            </a:r>
            <a:r>
              <a:rPr lang="en-US" i="1"/>
              <a:t>Drosophila</a:t>
            </a:r>
            <a:r>
              <a:rPr lang="en-US"/>
              <a:t> (fly)</a:t>
            </a:r>
          </a:p>
        </p:txBody>
      </p:sp>
      <p:sp>
        <p:nvSpPr>
          <p:cNvPr id="185350" name="Text Box 6"/>
          <p:cNvSpPr txBox="1">
            <a:spLocks noChangeArrowheads="1"/>
          </p:cNvSpPr>
          <p:nvPr/>
        </p:nvSpPr>
        <p:spPr bwMode="auto">
          <a:xfrm>
            <a:off x="1279525" y="3724275"/>
            <a:ext cx="41322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W</a:t>
            </a:r>
            <a:r>
              <a:rPr lang="en-US" baseline="30000"/>
              <a:t>+ </a:t>
            </a:r>
            <a:r>
              <a:rPr lang="en-US"/>
              <a:t>- wild type normal (red)</a:t>
            </a:r>
          </a:p>
        </p:txBody>
      </p:sp>
      <p:sp>
        <p:nvSpPr>
          <p:cNvPr id="185351" name="Text Box 7"/>
          <p:cNvSpPr txBox="1">
            <a:spLocks noChangeArrowheads="1"/>
          </p:cNvSpPr>
          <p:nvPr/>
        </p:nvSpPr>
        <p:spPr bwMode="auto">
          <a:xfrm>
            <a:off x="1295400" y="4181475"/>
            <a:ext cx="41592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W</a:t>
            </a:r>
            <a:r>
              <a:rPr lang="en-US" baseline="30000"/>
              <a:t>i </a:t>
            </a:r>
            <a:r>
              <a:rPr lang="en-US"/>
              <a:t>- white eye (no pigment)</a:t>
            </a:r>
          </a:p>
        </p:txBody>
      </p:sp>
      <p:sp>
        <p:nvSpPr>
          <p:cNvPr id="185352" name="Text Box 8"/>
          <p:cNvSpPr txBox="1">
            <a:spLocks noChangeArrowheads="1"/>
          </p:cNvSpPr>
          <p:nvPr/>
        </p:nvSpPr>
        <p:spPr bwMode="auto">
          <a:xfrm>
            <a:off x="1355725" y="4791075"/>
            <a:ext cx="5872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W</a:t>
            </a:r>
            <a:r>
              <a:rPr lang="en-US" baseline="30000"/>
              <a:t>+</a:t>
            </a:r>
            <a:r>
              <a:rPr lang="en-US"/>
              <a:t>W</a:t>
            </a:r>
            <a:r>
              <a:rPr lang="en-US" baseline="30000"/>
              <a:t>i</a:t>
            </a:r>
            <a:r>
              <a:rPr lang="en-US"/>
              <a:t> – heterozygote is red (dominant) </a:t>
            </a:r>
          </a:p>
        </p:txBody>
      </p:sp>
      <p:sp>
        <p:nvSpPr>
          <p:cNvPr id="185353" name="Text Box 9"/>
          <p:cNvSpPr txBox="1">
            <a:spLocks noChangeArrowheads="1"/>
          </p:cNvSpPr>
          <p:nvPr/>
        </p:nvSpPr>
        <p:spPr bwMode="auto">
          <a:xfrm>
            <a:off x="1431925" y="5476875"/>
            <a:ext cx="5919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W</a:t>
            </a:r>
            <a:r>
              <a:rPr lang="en-US" baseline="30000"/>
              <a:t>i</a:t>
            </a:r>
            <a:r>
              <a:rPr lang="en-US"/>
              <a:t>W</a:t>
            </a:r>
            <a:r>
              <a:rPr lang="en-US" baseline="30000"/>
              <a:t>i</a:t>
            </a:r>
            <a:r>
              <a:rPr lang="en-US"/>
              <a:t> –Homozygote is white (recessive)</a:t>
            </a:r>
          </a:p>
        </p:txBody>
      </p:sp>
    </p:spTree>
    <p:extLst>
      <p:ext uri="{BB962C8B-B14F-4D97-AF65-F5344CB8AC3E}">
        <p14:creationId xmlns:p14="http://schemas.microsoft.com/office/powerpoint/2010/main" xmlns="" val="2505307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7" grpId="0"/>
      <p:bldP spid="185348" grpId="0"/>
      <p:bldP spid="185349" grpId="0"/>
      <p:bldP spid="185350" grpId="0"/>
      <p:bldP spid="185351" grpId="0"/>
      <p:bldP spid="185352" grpId="0"/>
      <p:bldP spid="1853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3886200" y="6096000"/>
            <a:ext cx="1192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2.5</a:t>
            </a:r>
          </a:p>
        </p:txBody>
      </p:sp>
      <p:pic>
        <p:nvPicPr>
          <p:cNvPr id="30723" name="Picture 4" descr="Macintosh HD:Applications:Microsoft Office 2004:Office:PPT_IB_SupportFiles:Images:40632_Ch02_Fig05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8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8568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593725" y="295275"/>
            <a:ext cx="70770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Some genes have more than one wild-type allele</a:t>
            </a:r>
          </a:p>
        </p:txBody>
      </p:sp>
      <p:sp>
        <p:nvSpPr>
          <p:cNvPr id="183299" name="Text Box 3"/>
          <p:cNvSpPr txBox="1">
            <a:spLocks noChangeArrowheads="1"/>
          </p:cNvSpPr>
          <p:nvPr/>
        </p:nvSpPr>
        <p:spPr bwMode="auto">
          <a:xfrm>
            <a:off x="669925" y="1057275"/>
            <a:ext cx="77485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Polymorphism</a:t>
            </a:r>
            <a:r>
              <a:rPr lang="en-US"/>
              <a:t>: many alleles with no one allele being</a:t>
            </a:r>
          </a:p>
          <a:p>
            <a:r>
              <a:rPr lang="en-US"/>
              <a:t>considered as wild-type (usually &gt;1% of population)</a:t>
            </a:r>
          </a:p>
        </p:txBody>
      </p:sp>
      <p:sp>
        <p:nvSpPr>
          <p:cNvPr id="183300" name="Text Box 4"/>
          <p:cNvSpPr txBox="1">
            <a:spLocks noChangeArrowheads="1"/>
          </p:cNvSpPr>
          <p:nvPr/>
        </p:nvSpPr>
        <p:spPr bwMode="auto">
          <a:xfrm>
            <a:off x="669925" y="2200275"/>
            <a:ext cx="69723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e.g.: ABO blood group locus on chromosome 9</a:t>
            </a:r>
          </a:p>
        </p:txBody>
      </p:sp>
      <p:sp>
        <p:nvSpPr>
          <p:cNvPr id="183301" name="Text Box 5"/>
          <p:cNvSpPr txBox="1">
            <a:spLocks noChangeArrowheads="1"/>
          </p:cNvSpPr>
          <p:nvPr/>
        </p:nvSpPr>
        <p:spPr bwMode="auto">
          <a:xfrm>
            <a:off x="669925" y="2962275"/>
            <a:ext cx="8428038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A allele</a:t>
            </a:r>
            <a:r>
              <a:rPr lang="en-US"/>
              <a:t>: produces glycosyltranferase that uses a cofactor </a:t>
            </a:r>
          </a:p>
          <a:p>
            <a:r>
              <a:rPr lang="en-US"/>
              <a:t>(UDP-N-acetylgalactose) which produces A antigen</a:t>
            </a:r>
          </a:p>
        </p:txBody>
      </p:sp>
      <p:sp>
        <p:nvSpPr>
          <p:cNvPr id="183302" name="Text Box 6"/>
          <p:cNvSpPr txBox="1">
            <a:spLocks noChangeArrowheads="1"/>
          </p:cNvSpPr>
          <p:nvPr/>
        </p:nvSpPr>
        <p:spPr bwMode="auto">
          <a:xfrm>
            <a:off x="644525" y="4083050"/>
            <a:ext cx="8428038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B allele</a:t>
            </a:r>
            <a:r>
              <a:rPr lang="en-US"/>
              <a:t>: produces glycosyltranferase that uses a cofactor </a:t>
            </a:r>
          </a:p>
          <a:p>
            <a:r>
              <a:rPr lang="en-US"/>
              <a:t>(UDP-galactose) which produces B antigen</a:t>
            </a:r>
          </a:p>
        </p:txBody>
      </p:sp>
      <p:sp>
        <p:nvSpPr>
          <p:cNvPr id="183303" name="Text Box 7"/>
          <p:cNvSpPr txBox="1">
            <a:spLocks noChangeArrowheads="1"/>
          </p:cNvSpPr>
          <p:nvPr/>
        </p:nvSpPr>
        <p:spPr bwMode="auto">
          <a:xfrm>
            <a:off x="644525" y="5195888"/>
            <a:ext cx="8123238" cy="95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O allele</a:t>
            </a:r>
            <a:r>
              <a:rPr lang="en-US"/>
              <a:t>: mutation (deletion) in exon 6 which produces </a:t>
            </a:r>
          </a:p>
          <a:p>
            <a:r>
              <a:rPr lang="en-US"/>
              <a:t>no enzyme </a:t>
            </a:r>
          </a:p>
        </p:txBody>
      </p:sp>
    </p:spTree>
    <p:extLst>
      <p:ext uri="{BB962C8B-B14F-4D97-AF65-F5344CB8AC3E}">
        <p14:creationId xmlns:p14="http://schemas.microsoft.com/office/powerpoint/2010/main" xmlns="" val="191377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9" grpId="0"/>
      <p:bldP spid="183300" grpId="0"/>
      <p:bldP spid="183301" grpId="0"/>
      <p:bldP spid="183302" grpId="0"/>
      <p:bldP spid="18330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81000" y="219075"/>
            <a:ext cx="55197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Protein production :TRANSLATION</a:t>
            </a:r>
          </a:p>
        </p:txBody>
      </p:sp>
      <p:sp>
        <p:nvSpPr>
          <p:cNvPr id="199683" name="Text Box 3"/>
          <p:cNvSpPr txBox="1">
            <a:spLocks noChangeArrowheads="1"/>
          </p:cNvSpPr>
          <p:nvPr/>
        </p:nvSpPr>
        <p:spPr bwMode="auto">
          <a:xfrm>
            <a:off x="228600" y="990600"/>
            <a:ext cx="85582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only one strand of DNA serves to produce RNA template</a:t>
            </a:r>
          </a:p>
          <a:p>
            <a:r>
              <a:rPr lang="en-US"/>
              <a:t>via transcription </a:t>
            </a: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228600" y="1981200"/>
            <a:ext cx="8712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genetic code is read in groups of three nucleotides (</a:t>
            </a:r>
            <a:r>
              <a:rPr lang="en-US">
                <a:solidFill>
                  <a:srgbClr val="FFFF00"/>
                </a:solidFill>
              </a:rPr>
              <a:t>codon</a:t>
            </a:r>
            <a:r>
              <a:rPr lang="en-US"/>
              <a:t>)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288925" y="2733675"/>
            <a:ext cx="85232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gene includes series of codons that are read sequentially</a:t>
            </a:r>
          </a:p>
          <a:p>
            <a:r>
              <a:rPr lang="en-US"/>
              <a:t>from starting point to a termination point in 5’-3’ direction</a:t>
            </a: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288925" y="3876675"/>
            <a:ext cx="43640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codons are non-overlapping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2732088" y="4648200"/>
            <a:ext cx="44942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…. AUG CAU GGG AAG….</a:t>
            </a:r>
          </a:p>
        </p:txBody>
      </p:sp>
      <p:sp>
        <p:nvSpPr>
          <p:cNvPr id="199688" name="Line 8"/>
          <p:cNvSpPr>
            <a:spLocks noChangeShapeType="1"/>
          </p:cNvSpPr>
          <p:nvPr/>
        </p:nvSpPr>
        <p:spPr bwMode="auto">
          <a:xfrm>
            <a:off x="3733800" y="51816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9689" name="Line 9"/>
          <p:cNvSpPr>
            <a:spLocks noChangeShapeType="1"/>
          </p:cNvSpPr>
          <p:nvPr/>
        </p:nvSpPr>
        <p:spPr bwMode="auto">
          <a:xfrm>
            <a:off x="4572000" y="51816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9690" name="Line 10"/>
          <p:cNvSpPr>
            <a:spLocks noChangeShapeType="1"/>
          </p:cNvSpPr>
          <p:nvPr/>
        </p:nvSpPr>
        <p:spPr bwMode="auto">
          <a:xfrm>
            <a:off x="5486400" y="51816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9691" name="Line 11"/>
          <p:cNvSpPr>
            <a:spLocks noChangeShapeType="1"/>
          </p:cNvSpPr>
          <p:nvPr/>
        </p:nvSpPr>
        <p:spPr bwMode="auto">
          <a:xfrm>
            <a:off x="6324600" y="51816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9692" name="Text Box 12"/>
          <p:cNvSpPr txBox="1">
            <a:spLocks noChangeArrowheads="1"/>
          </p:cNvSpPr>
          <p:nvPr/>
        </p:nvSpPr>
        <p:spPr bwMode="auto">
          <a:xfrm>
            <a:off x="3336925" y="5553075"/>
            <a:ext cx="755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Met</a:t>
            </a:r>
          </a:p>
        </p:txBody>
      </p:sp>
      <p:sp>
        <p:nvSpPr>
          <p:cNvPr id="199693" name="Text Box 13"/>
          <p:cNvSpPr txBox="1">
            <a:spLocks noChangeArrowheads="1"/>
          </p:cNvSpPr>
          <p:nvPr/>
        </p:nvSpPr>
        <p:spPr bwMode="auto">
          <a:xfrm>
            <a:off x="4197350" y="5562600"/>
            <a:ext cx="677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His</a:t>
            </a:r>
          </a:p>
        </p:txBody>
      </p:sp>
      <p:sp>
        <p:nvSpPr>
          <p:cNvPr id="199694" name="Text Box 14"/>
          <p:cNvSpPr txBox="1">
            <a:spLocks noChangeArrowheads="1"/>
          </p:cNvSpPr>
          <p:nvPr/>
        </p:nvSpPr>
        <p:spPr bwMode="auto">
          <a:xfrm>
            <a:off x="5035550" y="5562600"/>
            <a:ext cx="717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Gly</a:t>
            </a:r>
          </a:p>
        </p:txBody>
      </p:sp>
      <p:sp>
        <p:nvSpPr>
          <p:cNvPr id="199695" name="Text Box 15"/>
          <p:cNvSpPr txBox="1">
            <a:spLocks noChangeArrowheads="1"/>
          </p:cNvSpPr>
          <p:nvPr/>
        </p:nvSpPr>
        <p:spPr bwMode="auto">
          <a:xfrm>
            <a:off x="5873750" y="5562600"/>
            <a:ext cx="717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Lys</a:t>
            </a:r>
          </a:p>
        </p:txBody>
      </p:sp>
    </p:spTree>
    <p:extLst>
      <p:ext uri="{BB962C8B-B14F-4D97-AF65-F5344CB8AC3E}">
        <p14:creationId xmlns:p14="http://schemas.microsoft.com/office/powerpoint/2010/main" xmlns="" val="2031688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3" grpId="0"/>
      <p:bldP spid="199684" grpId="0"/>
      <p:bldP spid="199685" grpId="0"/>
      <p:bldP spid="199686" grpId="0"/>
      <p:bldP spid="199687" grpId="0"/>
      <p:bldP spid="199688" grpId="0" animBg="1"/>
      <p:bldP spid="199689" grpId="0" animBg="1"/>
      <p:bldP spid="199690" grpId="0" animBg="1"/>
      <p:bldP spid="199691" grpId="0" animBg="1"/>
      <p:bldP spid="199692" grpId="0"/>
      <p:bldP spid="199693" grpId="0"/>
      <p:bldP spid="199694" grpId="0"/>
      <p:bldP spid="19969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81000" y="295275"/>
            <a:ext cx="3644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Translational mutations</a:t>
            </a:r>
            <a:r>
              <a:rPr lang="en-US"/>
              <a:t>: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81000" y="914400"/>
            <a:ext cx="81835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Insertions and deletions into the DNA can lead to amino</a:t>
            </a:r>
          </a:p>
          <a:p>
            <a:r>
              <a:rPr lang="en-US"/>
              <a:t>acid changes in the protein</a:t>
            </a:r>
          </a:p>
        </p:txBody>
      </p:sp>
      <p:sp>
        <p:nvSpPr>
          <p:cNvPr id="198660" name="Text Box 4"/>
          <p:cNvSpPr txBox="1">
            <a:spLocks noChangeArrowheads="1"/>
          </p:cNvSpPr>
          <p:nvPr/>
        </p:nvSpPr>
        <p:spPr bwMode="auto">
          <a:xfrm>
            <a:off x="381000" y="1905000"/>
            <a:ext cx="77406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Frameshift Mutations</a:t>
            </a:r>
            <a:r>
              <a:rPr lang="en-US"/>
              <a:t>:  changes the reading frame of </a:t>
            </a:r>
          </a:p>
          <a:p>
            <a:r>
              <a:rPr lang="en-US"/>
              <a:t>the codons, usually causes severe effects </a:t>
            </a:r>
          </a:p>
        </p:txBody>
      </p:sp>
      <p:sp>
        <p:nvSpPr>
          <p:cNvPr id="198661" name="Text Box 5"/>
          <p:cNvSpPr txBox="1">
            <a:spLocks noChangeArrowheads="1"/>
          </p:cNvSpPr>
          <p:nvPr/>
        </p:nvSpPr>
        <p:spPr bwMode="auto">
          <a:xfrm>
            <a:off x="457200" y="4648200"/>
            <a:ext cx="74104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if insertions or deletions are in multiples of three </a:t>
            </a:r>
          </a:p>
          <a:p>
            <a:r>
              <a:rPr lang="en-US"/>
              <a:t>nucleotides,  less severe consequences result </a:t>
            </a:r>
          </a:p>
        </p:txBody>
      </p:sp>
      <p:sp>
        <p:nvSpPr>
          <p:cNvPr id="198662" name="Text Box 6"/>
          <p:cNvSpPr txBox="1">
            <a:spLocks noChangeArrowheads="1"/>
          </p:cNvSpPr>
          <p:nvPr/>
        </p:nvSpPr>
        <p:spPr bwMode="auto">
          <a:xfrm>
            <a:off x="365125" y="3114675"/>
            <a:ext cx="8769350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Acridines</a:t>
            </a:r>
            <a:r>
              <a:rPr lang="en-US"/>
              <a:t>: chemicals (dyes) that induce structural distortion</a:t>
            </a:r>
          </a:p>
          <a:p>
            <a:r>
              <a:rPr lang="en-US"/>
              <a:t>in DNA-leads to frameshift mutations</a:t>
            </a:r>
          </a:p>
        </p:txBody>
      </p:sp>
    </p:spTree>
    <p:extLst>
      <p:ext uri="{BB962C8B-B14F-4D97-AF65-F5344CB8AC3E}">
        <p14:creationId xmlns:p14="http://schemas.microsoft.com/office/powerpoint/2010/main" xmlns="" val="144277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0" grpId="0"/>
      <p:bldP spid="198661" grpId="0"/>
      <p:bldP spid="19866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3"/>
          <p:cNvSpPr txBox="1">
            <a:spLocks noChangeArrowheads="1"/>
          </p:cNvSpPr>
          <p:nvPr/>
        </p:nvSpPr>
        <p:spPr bwMode="auto">
          <a:xfrm>
            <a:off x="6308725" y="6162675"/>
            <a:ext cx="137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2.10</a:t>
            </a:r>
          </a:p>
        </p:txBody>
      </p:sp>
      <p:sp>
        <p:nvSpPr>
          <p:cNvPr id="34819" name="Text Box 4"/>
          <p:cNvSpPr txBox="1">
            <a:spLocks noChangeArrowheads="1"/>
          </p:cNvSpPr>
          <p:nvPr/>
        </p:nvSpPr>
        <p:spPr bwMode="auto">
          <a:xfrm>
            <a:off x="6384925" y="295275"/>
            <a:ext cx="1890713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Ala codons:</a:t>
            </a:r>
          </a:p>
          <a:p>
            <a:r>
              <a:rPr lang="en-US"/>
              <a:t>GCU</a:t>
            </a:r>
          </a:p>
          <a:p>
            <a:r>
              <a:rPr lang="en-US"/>
              <a:t>GCC</a:t>
            </a:r>
          </a:p>
          <a:p>
            <a:r>
              <a:rPr lang="en-US"/>
              <a:t>GCA</a:t>
            </a:r>
          </a:p>
          <a:p>
            <a:r>
              <a:rPr lang="en-US"/>
              <a:t>GCG</a:t>
            </a:r>
          </a:p>
        </p:txBody>
      </p:sp>
      <p:pic>
        <p:nvPicPr>
          <p:cNvPr id="34820" name="Picture 5" descr="Macintosh HD:Applications:Microsoft Office 2004:Office:PPT_IB_SupportFiles:Images:40632_Ch02_Fig09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48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9100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593725" y="219075"/>
            <a:ext cx="32416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Gene reading frames:</a:t>
            </a: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593725" y="904875"/>
            <a:ext cx="74596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three possible ways of reading an RNA sequence </a:t>
            </a: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2273300" y="1600200"/>
            <a:ext cx="4432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ACGTTACGTCCCATGTTT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517525" y="2428875"/>
            <a:ext cx="1358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Frame 1</a:t>
            </a: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533400" y="3062288"/>
            <a:ext cx="1358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Frame 2</a:t>
            </a:r>
          </a:p>
        </p:txBody>
      </p:sp>
      <p:sp>
        <p:nvSpPr>
          <p:cNvPr id="196618" name="Text Box 10"/>
          <p:cNvSpPr txBox="1">
            <a:spLocks noChangeArrowheads="1"/>
          </p:cNvSpPr>
          <p:nvPr/>
        </p:nvSpPr>
        <p:spPr bwMode="auto">
          <a:xfrm>
            <a:off x="546100" y="3733800"/>
            <a:ext cx="1358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Frame 3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2286000" y="2119313"/>
            <a:ext cx="5321300" cy="838200"/>
            <a:chOff x="2286000" y="2119313"/>
            <a:chExt cx="5321300" cy="838200"/>
          </a:xfrm>
        </p:grpSpPr>
        <p:sp>
          <p:nvSpPr>
            <p:cNvPr id="35855" name="Text Box 5"/>
            <p:cNvSpPr txBox="1">
              <a:spLocks noChangeArrowheads="1"/>
            </p:cNvSpPr>
            <p:nvPr/>
          </p:nvSpPr>
          <p:spPr bwMode="auto">
            <a:xfrm>
              <a:off x="2286000" y="2438400"/>
              <a:ext cx="53213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ACG  TTA  CGT  CCC  ATG  TTT</a:t>
              </a:r>
            </a:p>
          </p:txBody>
        </p:sp>
        <p:cxnSp>
          <p:nvCxnSpPr>
            <p:cNvPr id="3" name="Straight Connector 2"/>
            <p:cNvCxnSpPr/>
            <p:nvPr/>
          </p:nvCxnSpPr>
          <p:spPr>
            <a:xfrm>
              <a:off x="2514600" y="2119313"/>
              <a:ext cx="0" cy="395287"/>
            </a:xfrm>
            <a:prstGeom prst="line">
              <a:avLst/>
            </a:prstGeom>
            <a:ln w="28575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378075" y="2119313"/>
            <a:ext cx="5241925" cy="1447800"/>
            <a:chOff x="2378075" y="2119312"/>
            <a:chExt cx="5241925" cy="1447801"/>
          </a:xfrm>
        </p:grpSpPr>
        <p:sp>
          <p:nvSpPr>
            <p:cNvPr id="35853" name="Text Box 6"/>
            <p:cNvSpPr txBox="1">
              <a:spLocks noChangeArrowheads="1"/>
            </p:cNvSpPr>
            <p:nvPr/>
          </p:nvSpPr>
          <p:spPr bwMode="auto">
            <a:xfrm>
              <a:off x="2378075" y="3048000"/>
              <a:ext cx="5241925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  CGT  TAC  GTC  CCA  TGT  TT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2743200" y="2119312"/>
              <a:ext cx="0" cy="1004888"/>
            </a:xfrm>
            <a:prstGeom prst="line">
              <a:avLst/>
            </a:prstGeom>
            <a:ln w="28575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2590800" y="2133600"/>
            <a:ext cx="4916488" cy="2119313"/>
            <a:chOff x="2590800" y="2133600"/>
            <a:chExt cx="4916487" cy="2119313"/>
          </a:xfrm>
        </p:grpSpPr>
        <p:sp>
          <p:nvSpPr>
            <p:cNvPr id="35851" name="Text Box 7"/>
            <p:cNvSpPr txBox="1">
              <a:spLocks noChangeArrowheads="1"/>
            </p:cNvSpPr>
            <p:nvPr/>
          </p:nvSpPr>
          <p:spPr bwMode="auto">
            <a:xfrm>
              <a:off x="2590800" y="3733800"/>
              <a:ext cx="4916487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  GTT  ACG  TCC  CAT  GTT  T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3011488" y="2133600"/>
              <a:ext cx="0" cy="1676400"/>
            </a:xfrm>
            <a:prstGeom prst="line">
              <a:avLst/>
            </a:prstGeom>
            <a:ln w="28575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06079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1" grpId="0"/>
      <p:bldP spid="196612" grpId="0"/>
      <p:bldP spid="196616" grpId="0"/>
      <p:bldP spid="196617" grpId="0"/>
      <p:bldP spid="19661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746125" y="371475"/>
            <a:ext cx="73199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Open reading frame (ORF):</a:t>
            </a:r>
            <a:r>
              <a:rPr lang="en-US"/>
              <a:t> reading frame used to</a:t>
            </a:r>
          </a:p>
          <a:p>
            <a:r>
              <a:rPr lang="en-US"/>
              <a:t>produce the protein from a particular gene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746125" y="1590675"/>
            <a:ext cx="184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/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746125" y="1666875"/>
            <a:ext cx="77120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ORFs start with an AUG initiator codon and end</a:t>
            </a:r>
          </a:p>
          <a:p>
            <a:r>
              <a:rPr lang="en-US"/>
              <a:t>with a termination/STOP codon (UAA, UGA, UAG)</a:t>
            </a: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669925" y="2809875"/>
            <a:ext cx="74072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any mutations within the ORFs can alter accurate</a:t>
            </a:r>
          </a:p>
          <a:p>
            <a:r>
              <a:rPr lang="en-US"/>
              <a:t>protein translation (blocked reading frame)</a:t>
            </a:r>
          </a:p>
        </p:txBody>
      </p:sp>
    </p:spTree>
    <p:extLst>
      <p:ext uri="{BB962C8B-B14F-4D97-AF65-F5344CB8AC3E}">
        <p14:creationId xmlns:p14="http://schemas.microsoft.com/office/powerpoint/2010/main" xmlns="" val="397957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8" grpId="0"/>
      <p:bldP spid="21094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3717925" y="3648075"/>
            <a:ext cx="137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2.11</a:t>
            </a:r>
          </a:p>
        </p:txBody>
      </p:sp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441325" y="4114800"/>
            <a:ext cx="4851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URF: unidentified reading frame</a:t>
            </a:r>
          </a:p>
        </p:txBody>
      </p:sp>
      <p:sp>
        <p:nvSpPr>
          <p:cNvPr id="209925" name="Text Box 5"/>
          <p:cNvSpPr txBox="1">
            <a:spLocks noChangeArrowheads="1"/>
          </p:cNvSpPr>
          <p:nvPr/>
        </p:nvSpPr>
        <p:spPr bwMode="auto">
          <a:xfrm>
            <a:off x="517525" y="4800600"/>
            <a:ext cx="72850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an ORF for which no protein has been identified</a:t>
            </a:r>
          </a:p>
        </p:txBody>
      </p:sp>
      <p:sp>
        <p:nvSpPr>
          <p:cNvPr id="209926" name="Text Box 6"/>
          <p:cNvSpPr txBox="1">
            <a:spLocks noChangeArrowheads="1"/>
          </p:cNvSpPr>
          <p:nvPr/>
        </p:nvSpPr>
        <p:spPr bwMode="auto">
          <a:xfrm>
            <a:off x="1219200" y="5419725"/>
            <a:ext cx="2228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e.g. FLJ10560</a:t>
            </a:r>
          </a:p>
        </p:txBody>
      </p:sp>
      <p:sp>
        <p:nvSpPr>
          <p:cNvPr id="209927" name="Rectangle 7">
            <a:hlinkClick r:id="rId3"/>
          </p:cNvPr>
          <p:cNvSpPr>
            <a:spLocks noChangeArrowheads="1"/>
          </p:cNvSpPr>
          <p:nvPr/>
        </p:nvSpPr>
        <p:spPr bwMode="auto">
          <a:xfrm>
            <a:off x="1219200" y="6096000"/>
            <a:ext cx="7053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FFFF00"/>
                </a:solidFill>
              </a:rPr>
              <a:t>http://www.ncbi.nlm.nih.gov/mapview/map_search.cgi?taxid=9606</a:t>
            </a:r>
          </a:p>
        </p:txBody>
      </p:sp>
      <p:pic>
        <p:nvPicPr>
          <p:cNvPr id="37895" name="Picture 9" descr="Macintosh HD:Applications:Microsoft Office 2004:Office:PPT_IB_SupportFiles:Images:66320_Ch02_Fig11.jpg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05915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4" grpId="0"/>
      <p:bldP spid="209925" grpId="0"/>
      <p:bldP spid="209926" grpId="0"/>
      <p:bldP spid="20992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669925" y="523875"/>
            <a:ext cx="6099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Gene and protein sequences are </a:t>
            </a:r>
            <a:r>
              <a:rPr lang="en-US">
                <a:solidFill>
                  <a:srgbClr val="FFFF00"/>
                </a:solidFill>
              </a:rPr>
              <a:t>colinear</a:t>
            </a:r>
            <a:r>
              <a:rPr lang="en-US"/>
              <a:t>: </a:t>
            </a:r>
          </a:p>
        </p:txBody>
      </p:sp>
      <p:sp>
        <p:nvSpPr>
          <p:cNvPr id="265221" name="Text Box 5"/>
          <p:cNvSpPr txBox="1">
            <a:spLocks noChangeArrowheads="1"/>
          </p:cNvSpPr>
          <p:nvPr/>
        </p:nvSpPr>
        <p:spPr bwMode="auto">
          <a:xfrm>
            <a:off x="669925" y="1133475"/>
            <a:ext cx="71786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sequence of nucleotides is same as sequence of </a:t>
            </a:r>
          </a:p>
          <a:p>
            <a:r>
              <a:rPr lang="en-US"/>
              <a:t>amino acids</a:t>
            </a:r>
          </a:p>
        </p:txBody>
      </p:sp>
      <p:sp>
        <p:nvSpPr>
          <p:cNvPr id="265222" name="Text Box 6"/>
          <p:cNvSpPr txBox="1">
            <a:spLocks noChangeArrowheads="1"/>
          </p:cNvSpPr>
          <p:nvPr/>
        </p:nvSpPr>
        <p:spPr bwMode="auto">
          <a:xfrm>
            <a:off x="2819400" y="2514600"/>
            <a:ext cx="340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3N bp= N amino acids</a:t>
            </a:r>
          </a:p>
        </p:txBody>
      </p:sp>
    </p:spTree>
    <p:extLst>
      <p:ext uri="{BB962C8B-B14F-4D97-AF65-F5344CB8AC3E}">
        <p14:creationId xmlns:p14="http://schemas.microsoft.com/office/powerpoint/2010/main" xmlns="" val="271508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221" grpId="0"/>
      <p:bldP spid="2652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911" name="Picture 15" descr="Macintosh HD:Applications:Microsoft Office 2004:Office:PPT_IB_SupportFiles:Images:40632_Ch02_Fig12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247900"/>
            <a:ext cx="67818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609600" y="152400"/>
            <a:ext cx="2286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Transcription:</a:t>
            </a:r>
            <a:r>
              <a:rPr lang="en-US"/>
              <a:t> </a:t>
            </a:r>
          </a:p>
        </p:txBody>
      </p:sp>
      <p:sp>
        <p:nvSpPr>
          <p:cNvPr id="208899" name="Text Box 3"/>
          <p:cNvSpPr txBox="1">
            <a:spLocks noChangeArrowheads="1"/>
          </p:cNvSpPr>
          <p:nvPr/>
        </p:nvSpPr>
        <p:spPr bwMode="auto">
          <a:xfrm>
            <a:off x="609600" y="838200"/>
            <a:ext cx="79168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one strand of DNA serves as template for production</a:t>
            </a:r>
          </a:p>
          <a:p>
            <a:r>
              <a:rPr lang="en-US"/>
              <a:t>of messenger RNA (mRNA)</a:t>
            </a:r>
          </a:p>
        </p:txBody>
      </p:sp>
      <p:sp>
        <p:nvSpPr>
          <p:cNvPr id="208903" name="Text Box 7"/>
          <p:cNvSpPr txBox="1">
            <a:spLocks noChangeArrowheads="1"/>
          </p:cNvSpPr>
          <p:nvPr/>
        </p:nvSpPr>
        <p:spPr bwMode="auto">
          <a:xfrm>
            <a:off x="7086600" y="5867400"/>
            <a:ext cx="137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2.13</a:t>
            </a:r>
          </a:p>
        </p:txBody>
      </p:sp>
      <p:grpSp>
        <p:nvGrpSpPr>
          <p:cNvPr id="208909" name="Group 13"/>
          <p:cNvGrpSpPr>
            <a:grpSpLocks/>
          </p:cNvGrpSpPr>
          <p:nvPr/>
        </p:nvGrpSpPr>
        <p:grpSpPr bwMode="auto">
          <a:xfrm>
            <a:off x="6172200" y="2860675"/>
            <a:ext cx="2955925" cy="644525"/>
            <a:chOff x="3888" y="1802"/>
            <a:chExt cx="1862" cy="406"/>
          </a:xfrm>
        </p:grpSpPr>
        <p:sp>
          <p:nvSpPr>
            <p:cNvPr id="39946" name="Line 8"/>
            <p:cNvSpPr>
              <a:spLocks noChangeShapeType="1"/>
            </p:cNvSpPr>
            <p:nvPr/>
          </p:nvSpPr>
          <p:spPr bwMode="auto">
            <a:xfrm flipH="1">
              <a:off x="3888" y="2016"/>
              <a:ext cx="576" cy="19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947" name="Text Box 11"/>
            <p:cNvSpPr txBox="1">
              <a:spLocks noChangeArrowheads="1"/>
            </p:cNvSpPr>
            <p:nvPr/>
          </p:nvSpPr>
          <p:spPr bwMode="auto">
            <a:xfrm>
              <a:off x="4454" y="1802"/>
              <a:ext cx="129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 b="1"/>
                <a:t>Coding strand</a:t>
              </a:r>
            </a:p>
          </p:txBody>
        </p:sp>
      </p:grpSp>
      <p:grpSp>
        <p:nvGrpSpPr>
          <p:cNvPr id="208910" name="Group 14"/>
          <p:cNvGrpSpPr>
            <a:grpSpLocks/>
          </p:cNvGrpSpPr>
          <p:nvPr/>
        </p:nvGrpSpPr>
        <p:grpSpPr bwMode="auto">
          <a:xfrm>
            <a:off x="6019800" y="4267200"/>
            <a:ext cx="3127375" cy="584200"/>
            <a:chOff x="3888" y="2688"/>
            <a:chExt cx="1970" cy="368"/>
          </a:xfrm>
        </p:grpSpPr>
        <p:sp>
          <p:nvSpPr>
            <p:cNvPr id="39944" name="Line 9"/>
            <p:cNvSpPr>
              <a:spLocks noChangeShapeType="1"/>
            </p:cNvSpPr>
            <p:nvPr/>
          </p:nvSpPr>
          <p:spPr bwMode="auto">
            <a:xfrm flipH="1" flipV="1">
              <a:off x="3888" y="2688"/>
              <a:ext cx="576" cy="24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945" name="Text Box 12"/>
            <p:cNvSpPr txBox="1">
              <a:spLocks noChangeArrowheads="1"/>
            </p:cNvSpPr>
            <p:nvPr/>
          </p:nvSpPr>
          <p:spPr bwMode="auto">
            <a:xfrm>
              <a:off x="4382" y="2768"/>
              <a:ext cx="14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400" b="1"/>
                <a:t>Template strand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87059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899" grpId="0"/>
      <p:bldP spid="20890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3296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complete mRNA contains 5’ untranslated region (UTR)</a:t>
            </a:r>
          </a:p>
          <a:p>
            <a:r>
              <a:rPr lang="en-US"/>
              <a:t>called leader</a:t>
            </a:r>
          </a:p>
        </p:txBody>
      </p:sp>
      <p:sp>
        <p:nvSpPr>
          <p:cNvPr id="207875" name="Text Box 3"/>
          <p:cNvSpPr txBox="1">
            <a:spLocks noChangeArrowheads="1"/>
          </p:cNvSpPr>
          <p:nvPr/>
        </p:nvSpPr>
        <p:spPr bwMode="auto">
          <a:xfrm>
            <a:off x="381000" y="1371600"/>
            <a:ext cx="6324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mRNA also contains 3’UTR called trailer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533400" y="0"/>
            <a:ext cx="2286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Transcription:</a:t>
            </a:r>
            <a:r>
              <a:rPr lang="en-US"/>
              <a:t> </a:t>
            </a:r>
          </a:p>
        </p:txBody>
      </p:sp>
      <p:sp>
        <p:nvSpPr>
          <p:cNvPr id="207878" name="Text Box 6"/>
          <p:cNvSpPr txBox="1">
            <a:spLocks noChangeArrowheads="1"/>
          </p:cNvSpPr>
          <p:nvPr/>
        </p:nvSpPr>
        <p:spPr bwMode="auto">
          <a:xfrm>
            <a:off x="7467600" y="6172200"/>
            <a:ext cx="137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2.14</a:t>
            </a:r>
          </a:p>
        </p:txBody>
      </p:sp>
      <p:pic>
        <p:nvPicPr>
          <p:cNvPr id="207879" name="Picture 7" descr="Macintosh HD:Applications:Microsoft Office 2004:Office:PPT_IB_SupportFiles:Images:40632_Ch02_Fig13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" y="1981200"/>
            <a:ext cx="7315200" cy="485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40310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4" grpId="0"/>
      <p:bldP spid="207875" grpId="0"/>
      <p:bldP spid="20787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533400" y="0"/>
            <a:ext cx="2286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Transcription:</a:t>
            </a:r>
            <a:r>
              <a:rPr lang="en-US"/>
              <a:t> </a:t>
            </a:r>
          </a:p>
        </p:txBody>
      </p:sp>
      <p:sp>
        <p:nvSpPr>
          <p:cNvPr id="206851" name="Text Box 3"/>
          <p:cNvSpPr txBox="1">
            <a:spLocks noChangeArrowheads="1"/>
          </p:cNvSpPr>
          <p:nvPr/>
        </p:nvSpPr>
        <p:spPr bwMode="auto">
          <a:xfrm>
            <a:off x="609600" y="882650"/>
            <a:ext cx="74342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bacterial transcription and translation takes place </a:t>
            </a:r>
          </a:p>
          <a:p>
            <a:r>
              <a:rPr lang="en-US"/>
              <a:t>in the cell at the same time</a:t>
            </a:r>
          </a:p>
        </p:txBody>
      </p:sp>
      <p:sp>
        <p:nvSpPr>
          <p:cNvPr id="206852" name="Text Box 4"/>
          <p:cNvSpPr txBox="1">
            <a:spLocks noChangeArrowheads="1"/>
          </p:cNvSpPr>
          <p:nvPr/>
        </p:nvSpPr>
        <p:spPr bwMode="auto">
          <a:xfrm>
            <a:off x="4114800" y="1676400"/>
            <a:ext cx="1190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WHY?</a:t>
            </a:r>
          </a:p>
        </p:txBody>
      </p:sp>
      <p:sp>
        <p:nvSpPr>
          <p:cNvPr id="206855" name="Text Box 7"/>
          <p:cNvSpPr txBox="1">
            <a:spLocks noChangeArrowheads="1"/>
          </p:cNvSpPr>
          <p:nvPr/>
        </p:nvSpPr>
        <p:spPr bwMode="auto">
          <a:xfrm>
            <a:off x="6248400" y="6096000"/>
            <a:ext cx="137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2.15</a:t>
            </a:r>
          </a:p>
        </p:txBody>
      </p:sp>
      <p:pic>
        <p:nvPicPr>
          <p:cNvPr id="206856" name="Picture 8" descr="Macintosh HD:Applications:Microsoft Office 2004:Office:PPT_IB_SupportFiles:Images:40632_Ch02_Fig14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209800"/>
            <a:ext cx="6019800" cy="46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1" name="Text Box 9"/>
          <p:cNvSpPr txBox="1">
            <a:spLocks noChangeArrowheads="1"/>
          </p:cNvSpPr>
          <p:nvPr/>
        </p:nvSpPr>
        <p:spPr bwMode="auto">
          <a:xfrm>
            <a:off x="669925" y="498475"/>
            <a:ext cx="1897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b="1">
                <a:solidFill>
                  <a:srgbClr val="FFFF00"/>
                </a:solidFill>
              </a:rPr>
              <a:t>BACTERIA:</a:t>
            </a:r>
          </a:p>
        </p:txBody>
      </p:sp>
    </p:spTree>
    <p:extLst>
      <p:ext uri="{BB962C8B-B14F-4D97-AF65-F5344CB8AC3E}">
        <p14:creationId xmlns:p14="http://schemas.microsoft.com/office/powerpoint/2010/main" xmlns="" val="256720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1" grpId="0"/>
      <p:bldP spid="206852" grpId="0"/>
      <p:bldP spid="20685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762000" y="381000"/>
            <a:ext cx="2286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Transcription:</a:t>
            </a:r>
            <a:r>
              <a:rPr lang="en-US"/>
              <a:t> </a:t>
            </a:r>
          </a:p>
        </p:txBody>
      </p:sp>
      <p:sp>
        <p:nvSpPr>
          <p:cNvPr id="222211" name="Text Box 3"/>
          <p:cNvSpPr txBox="1">
            <a:spLocks noChangeArrowheads="1"/>
          </p:cNvSpPr>
          <p:nvPr/>
        </p:nvSpPr>
        <p:spPr bwMode="auto">
          <a:xfrm>
            <a:off x="609600" y="1538288"/>
            <a:ext cx="79883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in eukaryotes, transcription takes place in the nucleus</a:t>
            </a:r>
          </a:p>
          <a:p>
            <a:r>
              <a:rPr lang="en-US"/>
              <a:t>and translation in the cytoplasm</a:t>
            </a:r>
          </a:p>
        </p:txBody>
      </p:sp>
      <p:sp>
        <p:nvSpPr>
          <p:cNvPr id="222212" name="Text Box 4"/>
          <p:cNvSpPr txBox="1">
            <a:spLocks noChangeArrowheads="1"/>
          </p:cNvSpPr>
          <p:nvPr/>
        </p:nvSpPr>
        <p:spPr bwMode="auto">
          <a:xfrm>
            <a:off x="609600" y="2452688"/>
            <a:ext cx="7304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mRNA is transported from nucleus to cytoplasm</a:t>
            </a:r>
          </a:p>
        </p:txBody>
      </p:sp>
      <p:sp>
        <p:nvSpPr>
          <p:cNvPr id="43013" name="Text Box 8"/>
          <p:cNvSpPr txBox="1">
            <a:spLocks noChangeArrowheads="1"/>
          </p:cNvSpPr>
          <p:nvPr/>
        </p:nvSpPr>
        <p:spPr bwMode="auto">
          <a:xfrm>
            <a:off x="762000" y="990600"/>
            <a:ext cx="24209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b="1">
                <a:solidFill>
                  <a:srgbClr val="FFFF00"/>
                </a:solidFill>
              </a:rPr>
              <a:t>EUKARYOTES:</a:t>
            </a:r>
          </a:p>
        </p:txBody>
      </p:sp>
    </p:spTree>
    <p:extLst>
      <p:ext uri="{BB962C8B-B14F-4D97-AF65-F5344CB8AC3E}">
        <p14:creationId xmlns:p14="http://schemas.microsoft.com/office/powerpoint/2010/main" xmlns="" val="1947120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11" grpId="0"/>
      <p:bldP spid="2222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Macintosh HD:Applications:Microsoft Office 2004:Office:PPT_IB_SupportFiles:Images:40632_Ch02_Fig15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705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9317" name="Text Box 5"/>
          <p:cNvSpPr txBox="1">
            <a:spLocks noChangeArrowheads="1"/>
          </p:cNvSpPr>
          <p:nvPr/>
        </p:nvSpPr>
        <p:spPr bwMode="auto">
          <a:xfrm>
            <a:off x="7239000" y="6172200"/>
            <a:ext cx="137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2.16</a:t>
            </a:r>
          </a:p>
        </p:txBody>
      </p:sp>
    </p:spTree>
    <p:extLst>
      <p:ext uri="{BB962C8B-B14F-4D97-AF65-F5344CB8AC3E}">
        <p14:creationId xmlns:p14="http://schemas.microsoft.com/office/powerpoint/2010/main" xmlns="" val="962730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31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517525" y="247650"/>
            <a:ext cx="2230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i="1">
                <a:solidFill>
                  <a:srgbClr val="FFFF00"/>
                </a:solidFill>
              </a:rPr>
              <a:t>Cis</a:t>
            </a:r>
            <a:r>
              <a:rPr lang="en-US" sz="3200">
                <a:solidFill>
                  <a:srgbClr val="FFFF00"/>
                </a:solidFill>
              </a:rPr>
              <a:t> vs. </a:t>
            </a:r>
            <a:r>
              <a:rPr lang="en-US" sz="3200" i="1">
                <a:solidFill>
                  <a:srgbClr val="FFFF00"/>
                </a:solidFill>
              </a:rPr>
              <a:t>trans</a:t>
            </a:r>
          </a:p>
        </p:txBody>
      </p:sp>
      <p:sp>
        <p:nvSpPr>
          <p:cNvPr id="221187" name="Text Box 3"/>
          <p:cNvSpPr txBox="1">
            <a:spLocks noChangeArrowheads="1"/>
          </p:cNvSpPr>
          <p:nvPr/>
        </p:nvSpPr>
        <p:spPr bwMode="auto">
          <a:xfrm>
            <a:off x="517525" y="1133475"/>
            <a:ext cx="7553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u="sng"/>
              <a:t>Cis-acting:</a:t>
            </a:r>
            <a:r>
              <a:rPr lang="en-US"/>
              <a:t> acts on </a:t>
            </a:r>
            <a:r>
              <a:rPr lang="en-US">
                <a:solidFill>
                  <a:srgbClr val="FFFF00"/>
                </a:solidFill>
              </a:rPr>
              <a:t>its own</a:t>
            </a:r>
            <a:r>
              <a:rPr lang="en-US"/>
              <a:t> molecule (usually DNA)</a:t>
            </a:r>
          </a:p>
        </p:txBody>
      </p:sp>
      <p:sp>
        <p:nvSpPr>
          <p:cNvPr id="221188" name="Text Box 4"/>
          <p:cNvSpPr txBox="1">
            <a:spLocks noChangeArrowheads="1"/>
          </p:cNvSpPr>
          <p:nvPr/>
        </p:nvSpPr>
        <p:spPr bwMode="auto">
          <a:xfrm>
            <a:off x="533400" y="1905000"/>
            <a:ext cx="79375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u="sng"/>
              <a:t>Trans-acting:</a:t>
            </a:r>
            <a:r>
              <a:rPr lang="en-US"/>
              <a:t> can function on </a:t>
            </a:r>
            <a:r>
              <a:rPr lang="en-US">
                <a:solidFill>
                  <a:srgbClr val="FFFF00"/>
                </a:solidFill>
              </a:rPr>
              <a:t>other</a:t>
            </a:r>
            <a:r>
              <a:rPr lang="en-US"/>
              <a:t> molecules (protein</a:t>
            </a:r>
          </a:p>
          <a:p>
            <a:r>
              <a:rPr lang="en-US"/>
              <a:t>or RNA)</a:t>
            </a:r>
          </a:p>
        </p:txBody>
      </p:sp>
      <p:sp>
        <p:nvSpPr>
          <p:cNvPr id="221189" name="Text Box 5"/>
          <p:cNvSpPr txBox="1">
            <a:spLocks noChangeArrowheads="1"/>
          </p:cNvSpPr>
          <p:nvPr/>
        </p:nvSpPr>
        <p:spPr bwMode="auto">
          <a:xfrm>
            <a:off x="517525" y="3267075"/>
            <a:ext cx="7824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all gene products (protein and RNA) can act in trans</a:t>
            </a:r>
          </a:p>
        </p:txBody>
      </p:sp>
      <p:sp>
        <p:nvSpPr>
          <p:cNvPr id="221190" name="Text Box 6"/>
          <p:cNvSpPr txBox="1">
            <a:spLocks noChangeArrowheads="1"/>
          </p:cNvSpPr>
          <p:nvPr/>
        </p:nvSpPr>
        <p:spPr bwMode="auto">
          <a:xfrm>
            <a:off x="508000" y="3810000"/>
            <a:ext cx="7721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diffusible in the cell and can act on other molecules</a:t>
            </a:r>
          </a:p>
        </p:txBody>
      </p:sp>
      <p:sp>
        <p:nvSpPr>
          <p:cNvPr id="221191" name="Text Box 7"/>
          <p:cNvSpPr txBox="1">
            <a:spLocks noChangeArrowheads="1"/>
          </p:cNvSpPr>
          <p:nvPr/>
        </p:nvSpPr>
        <p:spPr bwMode="auto">
          <a:xfrm>
            <a:off x="517525" y="4791075"/>
            <a:ext cx="82264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binding sites on the same DNA molecule are cis-acting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-31750" y="5876925"/>
            <a:ext cx="9188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US">
                <a:solidFill>
                  <a:srgbClr val="FFFF00"/>
                </a:solidFill>
              </a:rPr>
              <a:t>Can also be used to describe complementation of mutations</a:t>
            </a:r>
          </a:p>
        </p:txBody>
      </p:sp>
    </p:spTree>
    <p:extLst>
      <p:ext uri="{BB962C8B-B14F-4D97-AF65-F5344CB8AC3E}">
        <p14:creationId xmlns:p14="http://schemas.microsoft.com/office/powerpoint/2010/main" xmlns="" val="48424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7" grpId="0"/>
      <p:bldP spid="221188" grpId="0"/>
      <p:bldP spid="221189" grpId="0"/>
      <p:bldP spid="221190" grpId="0"/>
      <p:bldP spid="221191" grpId="0"/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Macintosh HD:Applications:Microsoft Office 2004:Office:PPT_IB_SupportFiles:Images:66320_Ch02_Fig03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00" y="25400"/>
            <a:ext cx="911860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Box 2"/>
          <p:cNvSpPr txBox="1">
            <a:spLocks noChangeArrowheads="1"/>
          </p:cNvSpPr>
          <p:nvPr/>
        </p:nvSpPr>
        <p:spPr bwMode="auto">
          <a:xfrm>
            <a:off x="7451725" y="5410200"/>
            <a:ext cx="1311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Fig. 2.3</a:t>
            </a:r>
          </a:p>
        </p:txBody>
      </p:sp>
      <p:sp>
        <p:nvSpPr>
          <p:cNvPr id="4" name="Rectangle 3"/>
          <p:cNvSpPr/>
          <p:nvPr/>
        </p:nvSpPr>
        <p:spPr>
          <a:xfrm>
            <a:off x="25400" y="3657600"/>
            <a:ext cx="9042400" cy="3200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6098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4"/>
          <p:cNvGrpSpPr>
            <a:grpSpLocks/>
          </p:cNvGrpSpPr>
          <p:nvPr/>
        </p:nvGrpSpPr>
        <p:grpSpPr bwMode="auto">
          <a:xfrm>
            <a:off x="1546225" y="1295400"/>
            <a:ext cx="6607175" cy="609600"/>
            <a:chOff x="1546203" y="1295400"/>
            <a:chExt cx="6378597" cy="609600"/>
          </a:xfrm>
        </p:grpSpPr>
        <p:sp>
          <p:nvSpPr>
            <p:cNvPr id="2" name="Rectangle 1"/>
            <p:cNvSpPr/>
            <p:nvPr/>
          </p:nvSpPr>
          <p:spPr>
            <a:xfrm>
              <a:off x="3199857" y="1295400"/>
              <a:ext cx="4724943" cy="6096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" name="Rectangle 2"/>
            <p:cNvSpPr/>
            <p:nvPr/>
          </p:nvSpPr>
          <p:spPr>
            <a:xfrm>
              <a:off x="1546203" y="1295400"/>
              <a:ext cx="1676642" cy="60960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47117" name="TextBox 3"/>
            <p:cNvSpPr txBox="1">
              <a:spLocks noChangeArrowheads="1"/>
            </p:cNvSpPr>
            <p:nvPr/>
          </p:nvSpPr>
          <p:spPr bwMode="auto">
            <a:xfrm>
              <a:off x="4881462" y="1295400"/>
              <a:ext cx="129073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Gene X</a:t>
              </a:r>
            </a:p>
          </p:txBody>
        </p:sp>
      </p:grpSp>
      <p:cxnSp>
        <p:nvCxnSpPr>
          <p:cNvPr id="9" name="Straight Connector 8"/>
          <p:cNvCxnSpPr/>
          <p:nvPr/>
        </p:nvCxnSpPr>
        <p:spPr>
          <a:xfrm>
            <a:off x="3260725" y="3581400"/>
            <a:ext cx="4846638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5670550" y="2133600"/>
            <a:ext cx="2270125" cy="990600"/>
            <a:chOff x="5669789" y="2133600"/>
            <a:chExt cx="2271474" cy="990600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5669789" y="2133600"/>
              <a:ext cx="0" cy="990600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114" name="TextBox 9"/>
            <p:cNvSpPr txBox="1">
              <a:spLocks noChangeArrowheads="1"/>
            </p:cNvSpPr>
            <p:nvPr/>
          </p:nvSpPr>
          <p:spPr bwMode="auto">
            <a:xfrm>
              <a:off x="5943600" y="2372380"/>
              <a:ext cx="199766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transcription</a:t>
              </a:r>
            </a:p>
          </p:txBody>
        </p:sp>
      </p:grp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516438" y="3733800"/>
            <a:ext cx="24177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Gene X mRNA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700213" y="1295400"/>
            <a:ext cx="15001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promoter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178050" y="1338263"/>
            <a:ext cx="3429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?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166813" y="5181600"/>
            <a:ext cx="7031037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Promoters require binding of proteins produced</a:t>
            </a:r>
          </a:p>
          <a:p>
            <a:r>
              <a:rPr lang="en-US">
                <a:solidFill>
                  <a:srgbClr val="FFFF00"/>
                </a:solidFill>
              </a:rPr>
              <a:t>from different genes to activate transcription of</a:t>
            </a:r>
          </a:p>
          <a:p>
            <a:r>
              <a:rPr lang="en-US">
                <a:solidFill>
                  <a:srgbClr val="FFFF00"/>
                </a:solidFill>
              </a:rPr>
              <a:t>gene X</a:t>
            </a:r>
          </a:p>
        </p:txBody>
      </p:sp>
    </p:spTree>
    <p:extLst>
      <p:ext uri="{BB962C8B-B14F-4D97-AF65-F5344CB8AC3E}">
        <p14:creationId xmlns:p14="http://schemas.microsoft.com/office/powerpoint/2010/main" xmlns="" val="216931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5" grpId="1"/>
      <p:bldP spid="1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3657600" y="6248400"/>
            <a:ext cx="137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Fig 2.17</a:t>
            </a:r>
          </a:p>
        </p:txBody>
      </p:sp>
      <p:sp>
        <p:nvSpPr>
          <p:cNvPr id="48131" name="Text Box 5"/>
          <p:cNvSpPr txBox="1">
            <a:spLocks noChangeArrowheads="1"/>
          </p:cNvSpPr>
          <p:nvPr/>
        </p:nvSpPr>
        <p:spPr bwMode="auto">
          <a:xfrm>
            <a:off x="6156325" y="1666875"/>
            <a:ext cx="2279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</a:rPr>
              <a:t>(acts in trans)</a:t>
            </a:r>
          </a:p>
        </p:txBody>
      </p:sp>
      <p:grpSp>
        <p:nvGrpSpPr>
          <p:cNvPr id="48132" name="Group 8"/>
          <p:cNvGrpSpPr>
            <a:grpSpLocks/>
          </p:cNvGrpSpPr>
          <p:nvPr/>
        </p:nvGrpSpPr>
        <p:grpSpPr bwMode="auto">
          <a:xfrm>
            <a:off x="609600" y="3657600"/>
            <a:ext cx="2590800" cy="1890713"/>
            <a:chOff x="384" y="2304"/>
            <a:chExt cx="1632" cy="1191"/>
          </a:xfrm>
        </p:grpSpPr>
        <p:sp>
          <p:nvSpPr>
            <p:cNvPr id="48136" name="Text Box 4"/>
            <p:cNvSpPr txBox="1">
              <a:spLocks noChangeArrowheads="1"/>
            </p:cNvSpPr>
            <p:nvPr/>
          </p:nvSpPr>
          <p:spPr bwMode="auto">
            <a:xfrm>
              <a:off x="384" y="3168"/>
              <a:ext cx="143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>
                  <a:solidFill>
                    <a:schemeClr val="bg1"/>
                  </a:solidFill>
                </a:rPr>
                <a:t>PROMOTER</a:t>
              </a:r>
            </a:p>
          </p:txBody>
        </p:sp>
        <p:sp>
          <p:nvSpPr>
            <p:cNvPr id="48137" name="Line 6"/>
            <p:cNvSpPr>
              <a:spLocks noChangeShapeType="1"/>
            </p:cNvSpPr>
            <p:nvPr/>
          </p:nvSpPr>
          <p:spPr bwMode="auto">
            <a:xfrm flipV="1">
              <a:off x="1296" y="2304"/>
              <a:ext cx="720" cy="72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8133" name="Text Box 9"/>
          <p:cNvSpPr txBox="1">
            <a:spLocks noChangeArrowheads="1"/>
          </p:cNvSpPr>
          <p:nvPr/>
        </p:nvSpPr>
        <p:spPr bwMode="auto">
          <a:xfrm>
            <a:off x="6080125" y="1666875"/>
            <a:ext cx="2279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</a:rPr>
              <a:t>(acts in trans)</a:t>
            </a:r>
          </a:p>
        </p:txBody>
      </p:sp>
      <p:pic>
        <p:nvPicPr>
          <p:cNvPr id="48134" name="Picture 10" descr="Macintosh HD:Applications:Microsoft Office 2004:Office:PPT_IB_SupportFiles:Images:40632_Ch02_Fig16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0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5" name="Text Box 11"/>
          <p:cNvSpPr txBox="1">
            <a:spLocks noChangeArrowheads="1"/>
          </p:cNvSpPr>
          <p:nvPr/>
        </p:nvSpPr>
        <p:spPr bwMode="auto">
          <a:xfrm>
            <a:off x="5622925" y="1133475"/>
            <a:ext cx="3521075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000000"/>
                </a:solidFill>
              </a:rPr>
              <a:t>Produced from a </a:t>
            </a:r>
          </a:p>
          <a:p>
            <a:r>
              <a:rPr lang="en-US">
                <a:solidFill>
                  <a:srgbClr val="000000"/>
                </a:solidFill>
              </a:rPr>
              <a:t>separate gene (in trans)</a:t>
            </a:r>
          </a:p>
        </p:txBody>
      </p:sp>
    </p:spTree>
    <p:extLst>
      <p:ext uri="{BB962C8B-B14F-4D97-AF65-F5344CB8AC3E}">
        <p14:creationId xmlns:p14="http://schemas.microsoft.com/office/powerpoint/2010/main" xmlns="" val="155849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Text Box 2"/>
          <p:cNvSpPr txBox="1">
            <a:spLocks noChangeArrowheads="1"/>
          </p:cNvSpPr>
          <p:nvPr/>
        </p:nvSpPr>
        <p:spPr bwMode="auto">
          <a:xfrm>
            <a:off x="438150" y="2590800"/>
            <a:ext cx="81724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a gene can be inactivated by a mutation in a </a:t>
            </a:r>
            <a:r>
              <a:rPr lang="en-US">
                <a:solidFill>
                  <a:srgbClr val="FFFF00"/>
                </a:solidFill>
              </a:rPr>
              <a:t>cis</a:t>
            </a:r>
            <a:r>
              <a:rPr lang="en-US"/>
              <a:t>-acting </a:t>
            </a:r>
          </a:p>
          <a:p>
            <a:r>
              <a:rPr lang="en-US"/>
              <a:t>DNA element that controls gene expression or in </a:t>
            </a:r>
          </a:p>
          <a:p>
            <a:r>
              <a:rPr lang="en-US"/>
              <a:t>another gene (e.g. protein) that acts in </a:t>
            </a:r>
            <a:r>
              <a:rPr lang="en-US">
                <a:solidFill>
                  <a:srgbClr val="FFFF00"/>
                </a:solidFill>
              </a:rPr>
              <a:t>trans</a:t>
            </a:r>
            <a:r>
              <a:rPr lang="en-US"/>
              <a:t> to regulate</a:t>
            </a:r>
          </a:p>
          <a:p>
            <a:r>
              <a:rPr lang="en-US"/>
              <a:t>the gene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441325" y="600075"/>
            <a:ext cx="77104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a gene can be inactivated by a mutation in a control</a:t>
            </a:r>
          </a:p>
          <a:p>
            <a:r>
              <a:rPr lang="en-US"/>
              <a:t>region or in the coding region of a gene</a:t>
            </a:r>
          </a:p>
        </p:txBody>
      </p:sp>
      <p:sp>
        <p:nvSpPr>
          <p:cNvPr id="220164" name="Text Box 4"/>
          <p:cNvSpPr txBox="1">
            <a:spLocks noChangeArrowheads="1"/>
          </p:cNvSpPr>
          <p:nvPr/>
        </p:nvSpPr>
        <p:spPr bwMode="auto">
          <a:xfrm>
            <a:off x="441325" y="1819275"/>
            <a:ext cx="7700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/>
              <a:t> </a:t>
            </a:r>
            <a:r>
              <a:rPr lang="en-US">
                <a:solidFill>
                  <a:srgbClr val="FFFF00"/>
                </a:solidFill>
              </a:rPr>
              <a:t>these mutations cannot be distinguished genetically</a:t>
            </a:r>
          </a:p>
        </p:txBody>
      </p:sp>
    </p:spTree>
    <p:extLst>
      <p:ext uri="{BB962C8B-B14F-4D97-AF65-F5344CB8AC3E}">
        <p14:creationId xmlns:p14="http://schemas.microsoft.com/office/powerpoint/2010/main" xmlns="" val="3638121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2" grpId="0"/>
      <p:bldP spid="22016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8125" name="Group 13"/>
          <p:cNvGrpSpPr>
            <a:grpSpLocks/>
          </p:cNvGrpSpPr>
          <p:nvPr/>
        </p:nvGrpSpPr>
        <p:grpSpPr bwMode="auto">
          <a:xfrm>
            <a:off x="4711700" y="0"/>
            <a:ext cx="4432300" cy="6767513"/>
            <a:chOff x="2968" y="0"/>
            <a:chExt cx="2792" cy="4263"/>
          </a:xfrm>
        </p:grpSpPr>
        <p:pic>
          <p:nvPicPr>
            <p:cNvPr id="50184" name="Picture 9" descr="Macintosh HD:Applications:Microsoft Office 2004:Office:PPT_IB_SupportFiles:Images:40632_Ch02_Fig18.jpg"/>
            <p:cNvPicPr>
              <a:picLocks noChangeAspect="1" noChangeArrowheads="1"/>
            </p:cNvPicPr>
            <p:nvPr/>
          </p:nvPicPr>
          <p:blipFill>
            <a:blip r:embed="rId3" r:link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8" y="0"/>
              <a:ext cx="2792" cy="3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185" name="Text Box 10"/>
            <p:cNvSpPr txBox="1">
              <a:spLocks noChangeArrowheads="1"/>
            </p:cNvSpPr>
            <p:nvPr/>
          </p:nvSpPr>
          <p:spPr bwMode="auto">
            <a:xfrm>
              <a:off x="4128" y="3936"/>
              <a:ext cx="86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Fig 2.19</a:t>
              </a:r>
            </a:p>
          </p:txBody>
        </p:sp>
      </p:grpSp>
      <p:grpSp>
        <p:nvGrpSpPr>
          <p:cNvPr id="218124" name="Group 12"/>
          <p:cNvGrpSpPr>
            <a:grpSpLocks/>
          </p:cNvGrpSpPr>
          <p:nvPr/>
        </p:nvGrpSpPr>
        <p:grpSpPr bwMode="auto">
          <a:xfrm>
            <a:off x="0" y="0"/>
            <a:ext cx="4427538" cy="6767513"/>
            <a:chOff x="0" y="0"/>
            <a:chExt cx="2789" cy="4263"/>
          </a:xfrm>
        </p:grpSpPr>
        <p:pic>
          <p:nvPicPr>
            <p:cNvPr id="50182" name="Picture 8" descr="Macintosh HD:Applications:Microsoft Office 2004:Office:PPT_IB_SupportFiles:Images:40632_Ch02_Fig17.jpg"/>
            <p:cNvPicPr>
              <a:picLocks noChangeAspect="1" noChangeArrowheads="1"/>
            </p:cNvPicPr>
            <p:nvPr/>
          </p:nvPicPr>
          <p:blipFill>
            <a:blip r:embed="rId5" r:link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89" cy="3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183" name="Text Box 11"/>
            <p:cNvSpPr txBox="1">
              <a:spLocks noChangeArrowheads="1"/>
            </p:cNvSpPr>
            <p:nvPr/>
          </p:nvSpPr>
          <p:spPr bwMode="auto">
            <a:xfrm>
              <a:off x="960" y="3936"/>
              <a:ext cx="86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Fig 2.18</a:t>
              </a:r>
            </a:p>
          </p:txBody>
        </p:sp>
      </p:grpSp>
      <p:sp>
        <p:nvSpPr>
          <p:cNvPr id="218126" name="Text Box 14"/>
          <p:cNvSpPr txBox="1">
            <a:spLocks noChangeArrowheads="1"/>
          </p:cNvSpPr>
          <p:nvPr/>
        </p:nvSpPr>
        <p:spPr bwMode="auto">
          <a:xfrm>
            <a:off x="212725" y="6238875"/>
            <a:ext cx="7381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CIS</a:t>
            </a:r>
          </a:p>
        </p:txBody>
      </p:sp>
      <p:sp>
        <p:nvSpPr>
          <p:cNvPr id="218127" name="Text Box 15"/>
          <p:cNvSpPr txBox="1">
            <a:spLocks noChangeArrowheads="1"/>
          </p:cNvSpPr>
          <p:nvPr/>
        </p:nvSpPr>
        <p:spPr bwMode="auto">
          <a:xfrm>
            <a:off x="5049838" y="6248400"/>
            <a:ext cx="13509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>
                <a:solidFill>
                  <a:srgbClr val="FFFF00"/>
                </a:solidFill>
              </a:rPr>
              <a:t>TRANS</a:t>
            </a:r>
          </a:p>
        </p:txBody>
      </p:sp>
    </p:spTree>
    <p:extLst>
      <p:ext uri="{BB962C8B-B14F-4D97-AF65-F5344CB8AC3E}">
        <p14:creationId xmlns:p14="http://schemas.microsoft.com/office/powerpoint/2010/main" xmlns="" val="1645778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26" grpId="0"/>
      <p:bldP spid="21812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2090</TotalTime>
  <Words>3779</Words>
  <Application>Microsoft Office PowerPoint</Application>
  <PresentationFormat>On-screen Show (4:3)</PresentationFormat>
  <Paragraphs>530</Paragraphs>
  <Slides>44</Slides>
  <Notes>43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Metro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</vt:vector>
  </TitlesOfParts>
  <Company>University of Windsor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Sue</cp:lastModifiedBy>
  <cp:revision>11</cp:revision>
  <dcterms:created xsi:type="dcterms:W3CDTF">2014-01-16T21:13:51Z</dcterms:created>
  <dcterms:modified xsi:type="dcterms:W3CDTF">2014-02-10T03:10:27Z</dcterms:modified>
</cp:coreProperties>
</file>