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7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01" r:id="rId1"/>
  </p:sldMasterIdLst>
  <p:notesMasterIdLst>
    <p:notesMasterId r:id="rId38"/>
  </p:notesMasterIdLst>
  <p:sldIdLst>
    <p:sldId id="256" r:id="rId2"/>
    <p:sldId id="257" r:id="rId3"/>
    <p:sldId id="291" r:id="rId4"/>
    <p:sldId id="328" r:id="rId5"/>
    <p:sldId id="331" r:id="rId6"/>
    <p:sldId id="329" r:id="rId7"/>
    <p:sldId id="314" r:id="rId8"/>
    <p:sldId id="306" r:id="rId9"/>
    <p:sldId id="292" r:id="rId10"/>
    <p:sldId id="332" r:id="rId11"/>
    <p:sldId id="335" r:id="rId12"/>
    <p:sldId id="336" r:id="rId13"/>
    <p:sldId id="337" r:id="rId14"/>
    <p:sldId id="342" r:id="rId15"/>
    <p:sldId id="338" r:id="rId16"/>
    <p:sldId id="339" r:id="rId17"/>
    <p:sldId id="340" r:id="rId18"/>
    <p:sldId id="316" r:id="rId19"/>
    <p:sldId id="313" r:id="rId20"/>
    <p:sldId id="317" r:id="rId21"/>
    <p:sldId id="327" r:id="rId22"/>
    <p:sldId id="318" r:id="rId23"/>
    <p:sldId id="303" r:id="rId24"/>
    <p:sldId id="319" r:id="rId25"/>
    <p:sldId id="320" r:id="rId26"/>
    <p:sldId id="321" r:id="rId27"/>
    <p:sldId id="334" r:id="rId28"/>
    <p:sldId id="322" r:id="rId29"/>
    <p:sldId id="343" r:id="rId30"/>
    <p:sldId id="323" r:id="rId31"/>
    <p:sldId id="324" r:id="rId32"/>
    <p:sldId id="325" r:id="rId33"/>
    <p:sldId id="326" r:id="rId34"/>
    <p:sldId id="289" r:id="rId35"/>
    <p:sldId id="290" r:id="rId36"/>
    <p:sldId id="308" r:id="rId3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5D7D"/>
    <a:srgbClr val="FF7D19"/>
    <a:srgbClr val="3E5D78"/>
    <a:srgbClr val="CCCCFF"/>
    <a:srgbClr val="9B2D25"/>
    <a:srgbClr val="F8FCC0"/>
    <a:srgbClr val="FF9933"/>
    <a:srgbClr val="006666"/>
    <a:srgbClr val="003366"/>
    <a:srgbClr val="33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954" y="-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451C345-FE6A-4804-B619-783EB5B0B0B0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58E314B-2FFD-4576-AF1B-59249E42648F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1600" dirty="0" smtClean="0"/>
            <a:t>A “Natural” Monopoly experiences increasing returns to scale indefinitely</a:t>
          </a:r>
          <a:endParaRPr lang="en-US" sz="1600" dirty="0"/>
        </a:p>
      </dgm:t>
    </dgm:pt>
    <dgm:pt modelId="{C106DDBE-173E-428B-99F7-D2D3F2E30A59}" type="parTrans" cxnId="{7D06B91A-FCB5-41C7-AADA-E25CA50F3D07}">
      <dgm:prSet/>
      <dgm:spPr/>
      <dgm:t>
        <a:bodyPr/>
        <a:lstStyle/>
        <a:p>
          <a:endParaRPr lang="en-US"/>
        </a:p>
      </dgm:t>
    </dgm:pt>
    <dgm:pt modelId="{C1F7F7F1-6CF4-48D1-A71A-74CE7A89F6EA}" type="sibTrans" cxnId="{7D06B91A-FCB5-41C7-AADA-E25CA50F3D07}">
      <dgm:prSet/>
      <dgm:spPr/>
      <dgm:t>
        <a:bodyPr/>
        <a:lstStyle/>
        <a:p>
          <a:endParaRPr lang="en-US"/>
        </a:p>
      </dgm:t>
    </dgm:pt>
    <dgm:pt modelId="{58CB216F-1F21-42CE-9F3E-499D8F28B99C}" type="pres">
      <dgm:prSet presAssocID="{8451C345-FE6A-4804-B619-783EB5B0B0B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6FBB574-0BB9-4795-B17C-C24AE84EA22F}" type="pres">
      <dgm:prSet presAssocID="{858E314B-2FFD-4576-AF1B-59249E42648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5777902-95E0-4E96-A0C9-70DF15CD5DD9}" type="presOf" srcId="{8451C345-FE6A-4804-B619-783EB5B0B0B0}" destId="{58CB216F-1F21-42CE-9F3E-499D8F28B99C}" srcOrd="0" destOrd="0" presId="urn:microsoft.com/office/officeart/2005/8/layout/vList2"/>
    <dgm:cxn modelId="{7D06B91A-FCB5-41C7-AADA-E25CA50F3D07}" srcId="{8451C345-FE6A-4804-B619-783EB5B0B0B0}" destId="{858E314B-2FFD-4576-AF1B-59249E42648F}" srcOrd="0" destOrd="0" parTransId="{C106DDBE-173E-428B-99F7-D2D3F2E30A59}" sibTransId="{C1F7F7F1-6CF4-48D1-A71A-74CE7A89F6EA}"/>
    <dgm:cxn modelId="{49E81F0F-9AF3-4FE9-850F-367A78A51B93}" type="presOf" srcId="{858E314B-2FFD-4576-AF1B-59249E42648F}" destId="{16FBB574-0BB9-4795-B17C-C24AE84EA22F}" srcOrd="0" destOrd="0" presId="urn:microsoft.com/office/officeart/2005/8/layout/vList2"/>
    <dgm:cxn modelId="{571A744C-A92F-45EF-849E-33762A3EFD99}" type="presParOf" srcId="{58CB216F-1F21-42CE-9F3E-499D8F28B99C}" destId="{16FBB574-0BB9-4795-B17C-C24AE84EA22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9A251CE-6F5A-4694-A712-DDB6F57019C4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72B2075-B33E-4441-9387-D45CFA8F5EC4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Example with demand and cost conditions for a monopolist</a:t>
          </a:r>
          <a:endParaRPr lang="en-US" dirty="0"/>
        </a:p>
      </dgm:t>
    </dgm:pt>
    <dgm:pt modelId="{1C24C44E-C276-4ECD-92FB-23B88619E126}" type="parTrans" cxnId="{6DA04223-2541-49D9-9698-1B8F0A837FBB}">
      <dgm:prSet/>
      <dgm:spPr/>
      <dgm:t>
        <a:bodyPr/>
        <a:lstStyle/>
        <a:p>
          <a:endParaRPr lang="en-US"/>
        </a:p>
      </dgm:t>
    </dgm:pt>
    <dgm:pt modelId="{F039E07A-1ADA-4800-BAC5-EBBC8B1758EF}" type="sibTrans" cxnId="{6DA04223-2541-49D9-9698-1B8F0A837FBB}">
      <dgm:prSet/>
      <dgm:spPr/>
      <dgm:t>
        <a:bodyPr/>
        <a:lstStyle/>
        <a:p>
          <a:endParaRPr lang="en-US"/>
        </a:p>
      </dgm:t>
    </dgm:pt>
    <dgm:pt modelId="{27658C74-B9DA-4BE7-83A7-F2A769DA0FB5}" type="pres">
      <dgm:prSet presAssocID="{E9A251CE-6F5A-4694-A712-DDB6F57019C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8BA8604-875F-4B9A-8A74-9029D1DBD2C4}" type="pres">
      <dgm:prSet presAssocID="{372B2075-B33E-4441-9387-D45CFA8F5EC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DA04223-2541-49D9-9698-1B8F0A837FBB}" srcId="{E9A251CE-6F5A-4694-A712-DDB6F57019C4}" destId="{372B2075-B33E-4441-9387-D45CFA8F5EC4}" srcOrd="0" destOrd="0" parTransId="{1C24C44E-C276-4ECD-92FB-23B88619E126}" sibTransId="{F039E07A-1ADA-4800-BAC5-EBBC8B1758EF}"/>
    <dgm:cxn modelId="{4A301E2C-6CB5-4924-852C-2CCC64D009B9}" type="presOf" srcId="{E9A251CE-6F5A-4694-A712-DDB6F57019C4}" destId="{27658C74-B9DA-4BE7-83A7-F2A769DA0FB5}" srcOrd="0" destOrd="0" presId="urn:microsoft.com/office/officeart/2005/8/layout/vList2"/>
    <dgm:cxn modelId="{1D0BCEA0-3AA5-4950-AB92-14268E2DD666}" type="presOf" srcId="{372B2075-B33E-4441-9387-D45CFA8F5EC4}" destId="{E8BA8604-875F-4B9A-8A74-9029D1DBD2C4}" srcOrd="0" destOrd="0" presId="urn:microsoft.com/office/officeart/2005/8/layout/vList2"/>
    <dgm:cxn modelId="{150A1E43-9785-454B-BBF2-0D2E32B3E909}" type="presParOf" srcId="{27658C74-B9DA-4BE7-83A7-F2A769DA0FB5}" destId="{E8BA8604-875F-4B9A-8A74-9029D1DBD2C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64996BD-7C9E-4C06-A1B4-857A27DD8192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3B082F-2069-4765-9837-BD5F8BFE4316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Profit maximizing output = 3 units</a:t>
          </a:r>
          <a:endParaRPr lang="en-US" dirty="0"/>
        </a:p>
      </dgm:t>
    </dgm:pt>
    <dgm:pt modelId="{A2DBF2BA-3470-480A-B475-AA64EF44F85C}" type="parTrans" cxnId="{5B4F67ED-4C01-4CAE-AC54-3E7EDFE4CCA4}">
      <dgm:prSet/>
      <dgm:spPr/>
      <dgm:t>
        <a:bodyPr/>
        <a:lstStyle/>
        <a:p>
          <a:endParaRPr lang="en-US"/>
        </a:p>
      </dgm:t>
    </dgm:pt>
    <dgm:pt modelId="{DCB903FC-ED17-477C-9D69-B0CF89A15602}" type="sibTrans" cxnId="{5B4F67ED-4C01-4CAE-AC54-3E7EDFE4CCA4}">
      <dgm:prSet/>
      <dgm:spPr/>
      <dgm:t>
        <a:bodyPr/>
        <a:lstStyle/>
        <a:p>
          <a:endParaRPr lang="en-US"/>
        </a:p>
      </dgm:t>
    </dgm:pt>
    <dgm:pt modelId="{CE731C20-8453-408C-BC5A-369BF902447E}" type="pres">
      <dgm:prSet presAssocID="{E64996BD-7C9E-4C06-A1B4-857A27DD819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95F232E-FFCB-4516-B113-84DA929D5626}" type="pres">
      <dgm:prSet presAssocID="{E93B082F-2069-4765-9837-BD5F8BFE431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DB1E08A-D436-411E-AC61-C8A2870A8151}" type="presOf" srcId="{E93B082F-2069-4765-9837-BD5F8BFE4316}" destId="{A95F232E-FFCB-4516-B113-84DA929D5626}" srcOrd="0" destOrd="0" presId="urn:microsoft.com/office/officeart/2005/8/layout/vList2"/>
    <dgm:cxn modelId="{5B4F67ED-4C01-4CAE-AC54-3E7EDFE4CCA4}" srcId="{E64996BD-7C9E-4C06-A1B4-857A27DD8192}" destId="{E93B082F-2069-4765-9837-BD5F8BFE4316}" srcOrd="0" destOrd="0" parTransId="{A2DBF2BA-3470-480A-B475-AA64EF44F85C}" sibTransId="{DCB903FC-ED17-477C-9D69-B0CF89A15602}"/>
    <dgm:cxn modelId="{D0BDC5A4-9A0D-4687-8084-31071D9EBEA4}" type="presOf" srcId="{E64996BD-7C9E-4C06-A1B4-857A27DD8192}" destId="{CE731C20-8453-408C-BC5A-369BF902447E}" srcOrd="0" destOrd="0" presId="urn:microsoft.com/office/officeart/2005/8/layout/vList2"/>
    <dgm:cxn modelId="{766ACF9E-0974-464A-85F8-3CBE89E0FE1D}" type="presParOf" srcId="{CE731C20-8453-408C-BC5A-369BF902447E}" destId="{A95F232E-FFCB-4516-B113-84DA929D562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A864D67-19C1-45AE-B663-16526E21B034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689FDDB-D02B-44C4-AB3A-8762296E1F7A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Elastic Portion of Demand Curve</a:t>
          </a:r>
          <a:endParaRPr lang="en-US" dirty="0"/>
        </a:p>
      </dgm:t>
    </dgm:pt>
    <dgm:pt modelId="{57299AA2-C2DE-4867-BC83-178473291645}" type="parTrans" cxnId="{EA4497B6-E103-4ABF-ADDC-5C796823C8BB}">
      <dgm:prSet/>
      <dgm:spPr/>
      <dgm:t>
        <a:bodyPr/>
        <a:lstStyle/>
        <a:p>
          <a:endParaRPr lang="en-US"/>
        </a:p>
      </dgm:t>
    </dgm:pt>
    <dgm:pt modelId="{425467C5-47B9-42EC-BFE9-71FAD048A1FD}" type="sibTrans" cxnId="{EA4497B6-E103-4ABF-ADDC-5C796823C8BB}">
      <dgm:prSet/>
      <dgm:spPr/>
      <dgm:t>
        <a:bodyPr/>
        <a:lstStyle/>
        <a:p>
          <a:endParaRPr lang="en-US"/>
        </a:p>
      </dgm:t>
    </dgm:pt>
    <dgm:pt modelId="{D99D71E3-3A45-47DE-8F6E-7B0EF408EEDA}" type="pres">
      <dgm:prSet presAssocID="{0A864D67-19C1-45AE-B663-16526E21B03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0018853-F268-443F-84C6-A833ECCBE046}" type="pres">
      <dgm:prSet presAssocID="{2689FDDB-D02B-44C4-AB3A-8762296E1F7A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A4497B6-E103-4ABF-ADDC-5C796823C8BB}" srcId="{0A864D67-19C1-45AE-B663-16526E21B034}" destId="{2689FDDB-D02B-44C4-AB3A-8762296E1F7A}" srcOrd="0" destOrd="0" parTransId="{57299AA2-C2DE-4867-BC83-178473291645}" sibTransId="{425467C5-47B9-42EC-BFE9-71FAD048A1FD}"/>
    <dgm:cxn modelId="{B841CFA3-9B65-444C-8041-A92E3E9752F6}" type="presOf" srcId="{2689FDDB-D02B-44C4-AB3A-8762296E1F7A}" destId="{20018853-F268-443F-84C6-A833ECCBE046}" srcOrd="0" destOrd="0" presId="urn:microsoft.com/office/officeart/2005/8/layout/vList2"/>
    <dgm:cxn modelId="{FC534AE5-93C6-443D-855B-8456C13CA2F1}" type="presOf" srcId="{0A864D67-19C1-45AE-B663-16526E21B034}" destId="{D99D71E3-3A45-47DE-8F6E-7B0EF408EEDA}" srcOrd="0" destOrd="0" presId="urn:microsoft.com/office/officeart/2005/8/layout/vList2"/>
    <dgm:cxn modelId="{EA17E653-3AAB-4161-8308-1D8C62876E89}" type="presParOf" srcId="{D99D71E3-3A45-47DE-8F6E-7B0EF408EEDA}" destId="{20018853-F268-443F-84C6-A833ECCBE04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1683E49-781C-48C9-8396-4AFCAA69FB3F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7AEC3D3-6638-4DCA-8088-3127EA0F30CC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1800" dirty="0" smtClean="0"/>
            <a:t>To illustrate we will assume </a:t>
          </a:r>
          <a:r>
            <a:rPr lang="en-US" sz="1800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CRS</a:t>
          </a:r>
          <a:r>
            <a:rPr lang="en-US" sz="1800" dirty="0" smtClean="0"/>
            <a:t> – a doubling of output involves an exact doubling of costs.</a:t>
          </a:r>
          <a:endParaRPr lang="en-US" sz="1800" dirty="0"/>
        </a:p>
      </dgm:t>
    </dgm:pt>
    <dgm:pt modelId="{731E704F-E724-4C73-B179-3244F11B3B56}" type="parTrans" cxnId="{19E89FC7-D7E4-4BF7-BAD3-8C9CEE26E7B3}">
      <dgm:prSet/>
      <dgm:spPr/>
      <dgm:t>
        <a:bodyPr/>
        <a:lstStyle/>
        <a:p>
          <a:endParaRPr lang="en-US" sz="1800"/>
        </a:p>
      </dgm:t>
    </dgm:pt>
    <dgm:pt modelId="{35511A82-08CD-4B4D-B0AE-F67FFB14AD0F}" type="sibTrans" cxnId="{19E89FC7-D7E4-4BF7-BAD3-8C9CEE26E7B3}">
      <dgm:prSet/>
      <dgm:spPr/>
      <dgm:t>
        <a:bodyPr/>
        <a:lstStyle/>
        <a:p>
          <a:endParaRPr lang="en-US" sz="1800"/>
        </a:p>
      </dgm:t>
    </dgm:pt>
    <dgm:pt modelId="{F257DD6C-4390-42EE-B652-4F99D404642A}" type="pres">
      <dgm:prSet presAssocID="{61683E49-781C-48C9-8396-4AFCAA69FB3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7E76499-B70F-4E9A-B28F-C3AD6D5FCA41}" type="pres">
      <dgm:prSet presAssocID="{37AEC3D3-6638-4DCA-8088-3127EA0F30CC}" presName="parentText" presStyleLbl="node1" presStyleIdx="0" presStyleCnt="1" custLinFactNeighborX="-1333" custLinFactNeighborY="-1207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9E89FC7-D7E4-4BF7-BAD3-8C9CEE26E7B3}" srcId="{61683E49-781C-48C9-8396-4AFCAA69FB3F}" destId="{37AEC3D3-6638-4DCA-8088-3127EA0F30CC}" srcOrd="0" destOrd="0" parTransId="{731E704F-E724-4C73-B179-3244F11B3B56}" sibTransId="{35511A82-08CD-4B4D-B0AE-F67FFB14AD0F}"/>
    <dgm:cxn modelId="{A21D4698-DC1F-49B3-BB69-597E42360737}" type="presOf" srcId="{37AEC3D3-6638-4DCA-8088-3127EA0F30CC}" destId="{D7E76499-B70F-4E9A-B28F-C3AD6D5FCA41}" srcOrd="0" destOrd="0" presId="urn:microsoft.com/office/officeart/2005/8/layout/vList2"/>
    <dgm:cxn modelId="{E6AEAEB5-1EAB-4144-B325-7BA81428771F}" type="presOf" srcId="{61683E49-781C-48C9-8396-4AFCAA69FB3F}" destId="{F257DD6C-4390-42EE-B652-4F99D404642A}" srcOrd="0" destOrd="0" presId="urn:microsoft.com/office/officeart/2005/8/layout/vList2"/>
    <dgm:cxn modelId="{DBD79A54-70E8-4137-891F-68858A62A909}" type="presParOf" srcId="{F257DD6C-4390-42EE-B652-4F99D404642A}" destId="{D7E76499-B70F-4E9A-B28F-C3AD6D5FCA4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CCCCB70-7D79-4511-8159-344662ECF4DE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C9FFA0F-C83E-4362-9D8D-7E17688C0B1A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1800" dirty="0" smtClean="0"/>
            <a:t>Profit max rule is always </a:t>
          </a:r>
          <a:r>
            <a:rPr lang="en-US" sz="180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MR = MC</a:t>
          </a:r>
          <a:r>
            <a:rPr lang="en-US" sz="1800" dirty="0" smtClean="0">
              <a:solidFill>
                <a:schemeClr val="bg1"/>
              </a:solidFill>
            </a:rPr>
            <a:t>, </a:t>
          </a:r>
          <a:r>
            <a:rPr lang="en-US" sz="1800" dirty="0" smtClean="0"/>
            <a:t>whether long run or short run</a:t>
          </a:r>
          <a:endParaRPr lang="en-US" sz="1800" dirty="0"/>
        </a:p>
      </dgm:t>
    </dgm:pt>
    <dgm:pt modelId="{487523FB-E4C5-49FD-9B12-D4925E40DD36}" type="parTrans" cxnId="{F2BCAA03-B3CB-40D1-A954-B75CAB1F8376}">
      <dgm:prSet/>
      <dgm:spPr/>
      <dgm:t>
        <a:bodyPr/>
        <a:lstStyle/>
        <a:p>
          <a:endParaRPr lang="en-US"/>
        </a:p>
      </dgm:t>
    </dgm:pt>
    <dgm:pt modelId="{5B31E8EA-F7DA-44F7-B53A-D1BCAFCF1523}" type="sibTrans" cxnId="{F2BCAA03-B3CB-40D1-A954-B75CAB1F8376}">
      <dgm:prSet/>
      <dgm:spPr/>
      <dgm:t>
        <a:bodyPr/>
        <a:lstStyle/>
        <a:p>
          <a:endParaRPr lang="en-US"/>
        </a:p>
      </dgm:t>
    </dgm:pt>
    <dgm:pt modelId="{310CE524-C77D-4394-A511-CC3D35E02EC1}" type="pres">
      <dgm:prSet presAssocID="{CCCCCB70-7D79-4511-8159-344662ECF4D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32F682-A01C-495D-A01A-5F853A62CE72}" type="pres">
      <dgm:prSet presAssocID="{9C9FFA0F-C83E-4362-9D8D-7E17688C0B1A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6672F59-53E0-46A5-932A-F06324D9CF33}" type="presOf" srcId="{CCCCCB70-7D79-4511-8159-344662ECF4DE}" destId="{310CE524-C77D-4394-A511-CC3D35E02EC1}" srcOrd="0" destOrd="0" presId="urn:microsoft.com/office/officeart/2005/8/layout/vList2"/>
    <dgm:cxn modelId="{36BB56A4-C375-43AB-8347-0444642212A4}" type="presOf" srcId="{9C9FFA0F-C83E-4362-9D8D-7E17688C0B1A}" destId="{B032F682-A01C-495D-A01A-5F853A62CE72}" srcOrd="0" destOrd="0" presId="urn:microsoft.com/office/officeart/2005/8/layout/vList2"/>
    <dgm:cxn modelId="{F2BCAA03-B3CB-40D1-A954-B75CAB1F8376}" srcId="{CCCCCB70-7D79-4511-8159-344662ECF4DE}" destId="{9C9FFA0F-C83E-4362-9D8D-7E17688C0B1A}" srcOrd="0" destOrd="0" parTransId="{487523FB-E4C5-49FD-9B12-D4925E40DD36}" sibTransId="{5B31E8EA-F7DA-44F7-B53A-D1BCAFCF1523}"/>
    <dgm:cxn modelId="{F6E6FF39-A5C7-43B2-B333-2204697177AF}" type="presParOf" srcId="{310CE524-C77D-4394-A511-CC3D35E02EC1}" destId="{B032F682-A01C-495D-A01A-5F853A62CE7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3D0833E-1A6E-45A5-9AF8-BE87522429A0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0FDE0F-2530-4C0B-B57C-A317E738F083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To establis</a:t>
          </a:r>
          <a:r>
            <a:rPr lang="en-US" dirty="0" smtClean="0">
              <a:solidFill>
                <a:schemeClr val="bg1"/>
              </a:solidFill>
            </a:rPr>
            <a:t>h </a:t>
          </a:r>
          <a:r>
            <a:rPr lang="en-US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Q*</a:t>
          </a:r>
          <a:r>
            <a:rPr lang="en-US" dirty="0" smtClean="0">
              <a:solidFill>
                <a:schemeClr val="bg1"/>
              </a:solidFill>
            </a:rPr>
            <a:t> w</a:t>
          </a:r>
          <a:r>
            <a:rPr lang="en-US" dirty="0" smtClean="0"/>
            <a:t>e need the MR curve</a:t>
          </a:r>
          <a:endParaRPr lang="en-US" dirty="0"/>
        </a:p>
      </dgm:t>
    </dgm:pt>
    <dgm:pt modelId="{E41FDAF7-A4B7-4B9C-BFBC-91CAADCB239E}" type="parTrans" cxnId="{19B6C461-F430-4BAB-8308-A8A070B41621}">
      <dgm:prSet/>
      <dgm:spPr/>
      <dgm:t>
        <a:bodyPr/>
        <a:lstStyle/>
        <a:p>
          <a:endParaRPr lang="en-US"/>
        </a:p>
      </dgm:t>
    </dgm:pt>
    <dgm:pt modelId="{E479220E-25A5-4949-9CF1-B001EFB19D6E}" type="sibTrans" cxnId="{19B6C461-F430-4BAB-8308-A8A070B41621}">
      <dgm:prSet/>
      <dgm:spPr/>
      <dgm:t>
        <a:bodyPr/>
        <a:lstStyle/>
        <a:p>
          <a:endParaRPr lang="en-US"/>
        </a:p>
      </dgm:t>
    </dgm:pt>
    <dgm:pt modelId="{20AD7563-75DA-4C83-85BE-14DC7F65B88F}" type="pres">
      <dgm:prSet presAssocID="{D3D0833E-1A6E-45A5-9AF8-BE87522429A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6B6159E-D84D-44B9-B157-E9FB8932589D}" type="pres">
      <dgm:prSet presAssocID="{A50FDE0F-2530-4C0B-B57C-A317E738F08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F655452-86D2-4544-A6E7-E4160AD9BD13}" type="presOf" srcId="{D3D0833E-1A6E-45A5-9AF8-BE87522429A0}" destId="{20AD7563-75DA-4C83-85BE-14DC7F65B88F}" srcOrd="0" destOrd="0" presId="urn:microsoft.com/office/officeart/2005/8/layout/vList2"/>
    <dgm:cxn modelId="{19B6C461-F430-4BAB-8308-A8A070B41621}" srcId="{D3D0833E-1A6E-45A5-9AF8-BE87522429A0}" destId="{A50FDE0F-2530-4C0B-B57C-A317E738F083}" srcOrd="0" destOrd="0" parTransId="{E41FDAF7-A4B7-4B9C-BFBC-91CAADCB239E}" sibTransId="{E479220E-25A5-4949-9CF1-B001EFB19D6E}"/>
    <dgm:cxn modelId="{68DAF851-7479-40E5-B127-BB780D0CFF13}" type="presOf" srcId="{A50FDE0F-2530-4C0B-B57C-A317E738F083}" destId="{D6B6159E-D84D-44B9-B157-E9FB8932589D}" srcOrd="0" destOrd="0" presId="urn:microsoft.com/office/officeart/2005/8/layout/vList2"/>
    <dgm:cxn modelId="{29F2D566-87DD-4178-8F8D-89F5C9FBE189}" type="presParOf" srcId="{20AD7563-75DA-4C83-85BE-14DC7F65B88F}" destId="{D6B6159E-D84D-44B9-B157-E9FB8932589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1ACF03D-518B-4774-97A7-141DC88A50BB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379B52D-34D3-4FFB-ACA0-4017BF851CE9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The monopolist produces less and charges a higher price</a:t>
          </a:r>
          <a:endParaRPr lang="en-US" dirty="0"/>
        </a:p>
      </dgm:t>
    </dgm:pt>
    <dgm:pt modelId="{BAD3DFCB-09D8-44A9-9706-5DC993E9A2A2}" type="parTrans" cxnId="{1E0AD74C-56C6-4102-8D37-848593917881}">
      <dgm:prSet/>
      <dgm:spPr/>
      <dgm:t>
        <a:bodyPr/>
        <a:lstStyle/>
        <a:p>
          <a:endParaRPr lang="en-US"/>
        </a:p>
      </dgm:t>
    </dgm:pt>
    <dgm:pt modelId="{BDBCE2B9-D513-4C02-AE71-5FFB4BA8FFB2}" type="sibTrans" cxnId="{1E0AD74C-56C6-4102-8D37-848593917881}">
      <dgm:prSet/>
      <dgm:spPr/>
      <dgm:t>
        <a:bodyPr/>
        <a:lstStyle/>
        <a:p>
          <a:endParaRPr lang="en-US"/>
        </a:p>
      </dgm:t>
    </dgm:pt>
    <dgm:pt modelId="{EC011C8F-097A-4118-9BD7-D83F3B2F4F78}" type="pres">
      <dgm:prSet presAssocID="{F1ACF03D-518B-4774-97A7-141DC88A50B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0B517CB-2422-42F7-A8FF-5C16AEB7E240}" type="pres">
      <dgm:prSet presAssocID="{A379B52D-34D3-4FFB-ACA0-4017BF851CE9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C3C56DF-7113-4FA0-A12B-1DFA1CD608BB}" type="presOf" srcId="{A379B52D-34D3-4FFB-ACA0-4017BF851CE9}" destId="{F0B517CB-2422-42F7-A8FF-5C16AEB7E240}" srcOrd="0" destOrd="0" presId="urn:microsoft.com/office/officeart/2005/8/layout/vList2"/>
    <dgm:cxn modelId="{B35EFB45-C728-4621-BDB8-B4D2E9492625}" type="presOf" srcId="{F1ACF03D-518B-4774-97A7-141DC88A50BB}" destId="{EC011C8F-097A-4118-9BD7-D83F3B2F4F78}" srcOrd="0" destOrd="0" presId="urn:microsoft.com/office/officeart/2005/8/layout/vList2"/>
    <dgm:cxn modelId="{1E0AD74C-56C6-4102-8D37-848593917881}" srcId="{F1ACF03D-518B-4774-97A7-141DC88A50BB}" destId="{A379B52D-34D3-4FFB-ACA0-4017BF851CE9}" srcOrd="0" destOrd="0" parTransId="{BAD3DFCB-09D8-44A9-9706-5DC993E9A2A2}" sibTransId="{BDBCE2B9-D513-4C02-AE71-5FFB4BA8FFB2}"/>
    <dgm:cxn modelId="{B1F8739F-16DF-4276-B5ED-3FAA64C03838}" type="presParOf" srcId="{EC011C8F-097A-4118-9BD7-D83F3B2F4F78}" destId="{F0B517CB-2422-42F7-A8FF-5C16AEB7E24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C7AE830-BC94-41FE-B7C8-FCEC4769D3AB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8CA9796-FBED-44A1-8150-C9D0745F387B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DWL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smtClean="0"/>
            <a:t>arises because value &gt; MC for units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Q</a:t>
          </a:r>
          <a:r>
            <a:rPr lang="en-US" i="1" baseline="-25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PC</a:t>
          </a:r>
          <a:r>
            <a:rPr lang="en-US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- Q</a:t>
          </a:r>
          <a:r>
            <a:rPr lang="en-US" i="1" baseline="-25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</a:t>
          </a:r>
          <a:endParaRPr lang="en-US" i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BB239A4-EC90-4E70-AA0C-7EDD4F606A5B}" type="parTrans" cxnId="{35EB43D8-8A23-450B-B395-CA025816D635}">
      <dgm:prSet/>
      <dgm:spPr/>
      <dgm:t>
        <a:bodyPr/>
        <a:lstStyle/>
        <a:p>
          <a:endParaRPr lang="en-US"/>
        </a:p>
      </dgm:t>
    </dgm:pt>
    <dgm:pt modelId="{5CBCA376-8252-4584-8AA0-F0020D9E98C3}" type="sibTrans" cxnId="{35EB43D8-8A23-450B-B395-CA025816D635}">
      <dgm:prSet/>
      <dgm:spPr/>
      <dgm:t>
        <a:bodyPr/>
        <a:lstStyle/>
        <a:p>
          <a:endParaRPr lang="en-US"/>
        </a:p>
      </dgm:t>
    </dgm:pt>
    <dgm:pt modelId="{62695E95-05CF-41C4-8A39-1B32FF1E50A1}" type="pres">
      <dgm:prSet presAssocID="{8C7AE830-BC94-41FE-B7C8-FCEC4769D3A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F22E7D3-FC6F-4961-BBA3-A69296D237DE}" type="pres">
      <dgm:prSet presAssocID="{98CA9796-FBED-44A1-8150-C9D0745F387B}" presName="parentText" presStyleLbl="node1" presStyleIdx="0" presStyleCnt="1" custLinFactNeighborX="12821" custLinFactNeighborY="-5734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3D48667-56FC-45E3-8E66-859A6064C3F4}" type="presOf" srcId="{98CA9796-FBED-44A1-8150-C9D0745F387B}" destId="{0F22E7D3-FC6F-4961-BBA3-A69296D237DE}" srcOrd="0" destOrd="0" presId="urn:microsoft.com/office/officeart/2005/8/layout/vList2"/>
    <dgm:cxn modelId="{06F8B328-7B2C-4689-8372-E7E52E89B829}" type="presOf" srcId="{8C7AE830-BC94-41FE-B7C8-FCEC4769D3AB}" destId="{62695E95-05CF-41C4-8A39-1B32FF1E50A1}" srcOrd="0" destOrd="0" presId="urn:microsoft.com/office/officeart/2005/8/layout/vList2"/>
    <dgm:cxn modelId="{35EB43D8-8A23-450B-B395-CA025816D635}" srcId="{8C7AE830-BC94-41FE-B7C8-FCEC4769D3AB}" destId="{98CA9796-FBED-44A1-8150-C9D0745F387B}" srcOrd="0" destOrd="0" parTransId="{1BB239A4-EC90-4E70-AA0C-7EDD4F606A5B}" sibTransId="{5CBCA376-8252-4584-8AA0-F0020D9E98C3}"/>
    <dgm:cxn modelId="{67D62844-ABC3-4297-9078-A787C2A14DE5}" type="presParOf" srcId="{62695E95-05CF-41C4-8A39-1B32FF1E50A1}" destId="{0F22E7D3-FC6F-4961-BBA3-A69296D237D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09AE5EE-CCB0-457A-BF43-915A9C4607ED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1D204AB-C785-4005-89CA-2A395FB1B7DC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1600" dirty="0" smtClean="0"/>
            <a:t>Example of two groups of movie goers: those willing to pay the full price  of $12 and those willing to pay the reduced price of $5  (teens and seniors</a:t>
          </a:r>
          <a:r>
            <a:rPr lang="en-US" sz="1300" dirty="0" smtClean="0"/>
            <a:t>)</a:t>
          </a:r>
        </a:p>
        <a:p>
          <a:pPr rtl="0"/>
          <a:endParaRPr lang="en-US" sz="1600" dirty="0" smtClean="0"/>
        </a:p>
        <a:p>
          <a:pPr rtl="0"/>
          <a:r>
            <a:rPr lang="en-US" sz="1600" dirty="0" smtClean="0"/>
            <a:t>Discrimination increases profit</a:t>
          </a:r>
        </a:p>
        <a:p>
          <a:pPr rtl="0"/>
          <a:endParaRPr lang="en-US" sz="1300" dirty="0"/>
        </a:p>
      </dgm:t>
    </dgm:pt>
    <dgm:pt modelId="{9FBE48C1-D004-49C0-886D-20F8CD6B4DC4}" type="parTrans" cxnId="{C8E56CE2-D0F0-44F1-9BC5-FCF9AB01306A}">
      <dgm:prSet/>
      <dgm:spPr/>
      <dgm:t>
        <a:bodyPr/>
        <a:lstStyle/>
        <a:p>
          <a:endParaRPr lang="en-US"/>
        </a:p>
      </dgm:t>
    </dgm:pt>
    <dgm:pt modelId="{3A21C631-E222-4703-A90E-0C1CC78E99AC}" type="sibTrans" cxnId="{C8E56CE2-D0F0-44F1-9BC5-FCF9AB01306A}">
      <dgm:prSet/>
      <dgm:spPr/>
      <dgm:t>
        <a:bodyPr/>
        <a:lstStyle/>
        <a:p>
          <a:endParaRPr lang="en-US"/>
        </a:p>
      </dgm:t>
    </dgm:pt>
    <dgm:pt modelId="{55C78A80-953F-429C-A06D-E1084B4ED81D}" type="pres">
      <dgm:prSet presAssocID="{909AE5EE-CCB0-457A-BF43-915A9C4607E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4C4E10D-547A-43E2-ACDA-E3F27CEFB411}" type="pres">
      <dgm:prSet presAssocID="{B1D204AB-C785-4005-89CA-2A395FB1B7DC}" presName="parentText" presStyleLbl="node1" presStyleIdx="0" presStyleCnt="1" custScaleY="49236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8E56CE2-D0F0-44F1-9BC5-FCF9AB01306A}" srcId="{909AE5EE-CCB0-457A-BF43-915A9C4607ED}" destId="{B1D204AB-C785-4005-89CA-2A395FB1B7DC}" srcOrd="0" destOrd="0" parTransId="{9FBE48C1-D004-49C0-886D-20F8CD6B4DC4}" sibTransId="{3A21C631-E222-4703-A90E-0C1CC78E99AC}"/>
    <dgm:cxn modelId="{5219665B-163B-41E3-9863-68A5579F2EFF}" type="presOf" srcId="{B1D204AB-C785-4005-89CA-2A395FB1B7DC}" destId="{A4C4E10D-547A-43E2-ACDA-E3F27CEFB411}" srcOrd="0" destOrd="0" presId="urn:microsoft.com/office/officeart/2005/8/layout/vList2"/>
    <dgm:cxn modelId="{367FB8C5-5E08-4292-907E-B3CA90B97342}" type="presOf" srcId="{909AE5EE-CCB0-457A-BF43-915A9C4607ED}" destId="{55C78A80-953F-429C-A06D-E1084B4ED81D}" srcOrd="0" destOrd="0" presId="urn:microsoft.com/office/officeart/2005/8/layout/vList2"/>
    <dgm:cxn modelId="{3D9C9ECC-BF61-4D4A-BF61-34EF53B41602}" type="presParOf" srcId="{55C78A80-953F-429C-A06D-E1084B4ED81D}" destId="{A4C4E10D-547A-43E2-ACDA-E3F27CEFB41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271E8CC-9ADE-4086-8AE8-BE1A84EB451F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4128A17-5BBB-4284-8C5C-D7E448803D84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1800" dirty="0" smtClean="0"/>
            <a:t>Efficient Output: </a:t>
          </a:r>
        </a:p>
        <a:p>
          <a:pPr rtl="0"/>
          <a:r>
            <a:rPr lang="en-US" sz="1800" dirty="0" smtClean="0"/>
            <a:t>Since </a:t>
          </a:r>
          <a:r>
            <a:rPr lang="en-US" sz="1800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MC = 0 </a:t>
          </a:r>
          <a:r>
            <a:rPr lang="en-US" sz="1800" dirty="0" smtClean="0"/>
            <a:t>in this example (we have only fixed costs), efficiency requires an output where every customer’s demand is met</a:t>
          </a:r>
          <a:endParaRPr lang="en-US" sz="1800" dirty="0"/>
        </a:p>
      </dgm:t>
    </dgm:pt>
    <dgm:pt modelId="{63908476-C0AB-43E1-B2A8-F1D70255A073}" type="parTrans" cxnId="{88E43633-905A-461C-8BD4-5A50F4397137}">
      <dgm:prSet/>
      <dgm:spPr/>
      <dgm:t>
        <a:bodyPr/>
        <a:lstStyle/>
        <a:p>
          <a:endParaRPr lang="en-US"/>
        </a:p>
      </dgm:t>
    </dgm:pt>
    <dgm:pt modelId="{3C24FE91-1250-4C16-A2F3-7C114E045E9C}" type="sibTrans" cxnId="{88E43633-905A-461C-8BD4-5A50F4397137}">
      <dgm:prSet/>
      <dgm:spPr/>
      <dgm:t>
        <a:bodyPr/>
        <a:lstStyle/>
        <a:p>
          <a:endParaRPr lang="en-US"/>
        </a:p>
      </dgm:t>
    </dgm:pt>
    <dgm:pt modelId="{D0D07F18-D7BD-4801-AA65-C57C9B730A9A}" type="pres">
      <dgm:prSet presAssocID="{1271E8CC-9ADE-4086-8AE8-BE1A84EB451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D37E3B8-2691-4726-AB8E-244C9942B7E7}" type="pres">
      <dgm:prSet presAssocID="{44128A17-5BBB-4284-8C5C-D7E448803D84}" presName="parentText" presStyleLbl="node1" presStyleIdx="0" presStyleCnt="1" custScaleY="531698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AFF4084-058E-4B91-80AA-F2476B5ED4FE}" type="presOf" srcId="{1271E8CC-9ADE-4086-8AE8-BE1A84EB451F}" destId="{D0D07F18-D7BD-4801-AA65-C57C9B730A9A}" srcOrd="0" destOrd="0" presId="urn:microsoft.com/office/officeart/2005/8/layout/vList2"/>
    <dgm:cxn modelId="{984037CC-47A0-42ED-9EC6-BD1AC697FB59}" type="presOf" srcId="{44128A17-5BBB-4284-8C5C-D7E448803D84}" destId="{9D37E3B8-2691-4726-AB8E-244C9942B7E7}" srcOrd="0" destOrd="0" presId="urn:microsoft.com/office/officeart/2005/8/layout/vList2"/>
    <dgm:cxn modelId="{88E43633-905A-461C-8BD4-5A50F4397137}" srcId="{1271E8CC-9ADE-4086-8AE8-BE1A84EB451F}" destId="{44128A17-5BBB-4284-8C5C-D7E448803D84}" srcOrd="0" destOrd="0" parTransId="{63908476-C0AB-43E1-B2A8-F1D70255A073}" sibTransId="{3C24FE91-1250-4C16-A2F3-7C114E045E9C}"/>
    <dgm:cxn modelId="{E03C12B8-C580-45CB-897D-DAC938375186}" type="presParOf" srcId="{D0D07F18-D7BD-4801-AA65-C57C9B730A9A}" destId="{9D37E3B8-2691-4726-AB8E-244C9942B7E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A3240C65-D9A8-4317-BA2C-E250E9980165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4F16776-63C8-42B8-8F0B-D7A40AF6059C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If only 50 customers buy there is a </a:t>
          </a:r>
          <a:r>
            <a:rPr lang="en-US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DWL = $5*(100-50) = $250 </a:t>
          </a:r>
          <a:endParaRPr lang="en-US" i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63D7E6F-A6AF-4D45-87E4-F9FF8B1B10EA}" type="parTrans" cxnId="{15017A45-F1EB-4EDE-BDA4-254FC5C3DF91}">
      <dgm:prSet/>
      <dgm:spPr/>
      <dgm:t>
        <a:bodyPr/>
        <a:lstStyle/>
        <a:p>
          <a:endParaRPr lang="en-US"/>
        </a:p>
      </dgm:t>
    </dgm:pt>
    <dgm:pt modelId="{41CB26DA-1487-4352-9C67-9F58053DB974}" type="sibTrans" cxnId="{15017A45-F1EB-4EDE-BDA4-254FC5C3DF91}">
      <dgm:prSet/>
      <dgm:spPr/>
      <dgm:t>
        <a:bodyPr/>
        <a:lstStyle/>
        <a:p>
          <a:endParaRPr lang="en-US"/>
        </a:p>
      </dgm:t>
    </dgm:pt>
    <dgm:pt modelId="{B71A4CFB-C757-4104-AF82-A59DE4FC2CC7}" type="pres">
      <dgm:prSet presAssocID="{A3240C65-D9A8-4317-BA2C-E250E998016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E2B7258-310B-4AC1-B11F-C0EA4F33FA16}" type="pres">
      <dgm:prSet presAssocID="{F4F16776-63C8-42B8-8F0B-D7A40AF6059C}" presName="parentText" presStyleLbl="node1" presStyleIdx="0" presStyleCnt="1" custLinFactNeighborX="-14209" custLinFactNeighborY="746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7724E22-FD95-474D-8F53-89039EA17290}" type="presOf" srcId="{A3240C65-D9A8-4317-BA2C-E250E9980165}" destId="{B71A4CFB-C757-4104-AF82-A59DE4FC2CC7}" srcOrd="0" destOrd="0" presId="urn:microsoft.com/office/officeart/2005/8/layout/vList2"/>
    <dgm:cxn modelId="{8B9D8C40-2956-424F-9527-3D9366AF0587}" type="presOf" srcId="{F4F16776-63C8-42B8-8F0B-D7A40AF6059C}" destId="{0E2B7258-310B-4AC1-B11F-C0EA4F33FA16}" srcOrd="0" destOrd="0" presId="urn:microsoft.com/office/officeart/2005/8/layout/vList2"/>
    <dgm:cxn modelId="{15017A45-F1EB-4EDE-BDA4-254FC5C3DF91}" srcId="{A3240C65-D9A8-4317-BA2C-E250E9980165}" destId="{F4F16776-63C8-42B8-8F0B-D7A40AF6059C}" srcOrd="0" destOrd="0" parTransId="{B63D7E6F-A6AF-4D45-87E4-F9FF8B1B10EA}" sibTransId="{41CB26DA-1487-4352-9C67-9F58053DB974}"/>
    <dgm:cxn modelId="{650647B4-83ED-4D31-B9DB-EF9537E74A46}" type="presParOf" srcId="{B71A4CFB-C757-4104-AF82-A59DE4FC2CC7}" destId="{0E2B7258-310B-4AC1-B11F-C0EA4F33FA1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9040AF7D-CCFF-46B1-88D3-EB8A29ED9E9F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5DBB2C2-E837-4459-A6E1-E327B4B42784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This is an imaginary case of where the producer could charge a different price to each buyer, implying D = MR! </a:t>
          </a:r>
          <a:endParaRPr lang="en-US" dirty="0"/>
        </a:p>
      </dgm:t>
    </dgm:pt>
    <dgm:pt modelId="{F9EB06C4-3230-458A-BF17-6CF681F049B7}" type="parTrans" cxnId="{5542268C-3B5F-4F2A-93DB-798C00A86B34}">
      <dgm:prSet/>
      <dgm:spPr/>
      <dgm:t>
        <a:bodyPr/>
        <a:lstStyle/>
        <a:p>
          <a:endParaRPr lang="en-US"/>
        </a:p>
      </dgm:t>
    </dgm:pt>
    <dgm:pt modelId="{EF500A13-3E01-4839-B729-A816CCCC54F8}" type="sibTrans" cxnId="{5542268C-3B5F-4F2A-93DB-798C00A86B34}">
      <dgm:prSet/>
      <dgm:spPr/>
      <dgm:t>
        <a:bodyPr/>
        <a:lstStyle/>
        <a:p>
          <a:endParaRPr lang="en-US"/>
        </a:p>
      </dgm:t>
    </dgm:pt>
    <dgm:pt modelId="{ADE4CC34-097F-44BA-B66A-BFAA49761FBD}" type="pres">
      <dgm:prSet presAssocID="{9040AF7D-CCFF-46B1-88D3-EB8A29ED9E9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6440090-F319-446A-94CD-D26A8808E38A}" type="pres">
      <dgm:prSet presAssocID="{05DBB2C2-E837-4459-A6E1-E327B4B4278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542268C-3B5F-4F2A-93DB-798C00A86B34}" srcId="{9040AF7D-CCFF-46B1-88D3-EB8A29ED9E9F}" destId="{05DBB2C2-E837-4459-A6E1-E327B4B42784}" srcOrd="0" destOrd="0" parTransId="{F9EB06C4-3230-458A-BF17-6CF681F049B7}" sibTransId="{EF500A13-3E01-4839-B729-A816CCCC54F8}"/>
    <dgm:cxn modelId="{DB07A8BA-1B5B-4252-9DBE-78F4077F2B50}" type="presOf" srcId="{05DBB2C2-E837-4459-A6E1-E327B4B42784}" destId="{86440090-F319-446A-94CD-D26A8808E38A}" srcOrd="0" destOrd="0" presId="urn:microsoft.com/office/officeart/2005/8/layout/vList2"/>
    <dgm:cxn modelId="{2C7BB3E8-BAF6-4EA4-9ED5-4995BC3BB19C}" type="presOf" srcId="{9040AF7D-CCFF-46B1-88D3-EB8A29ED9E9F}" destId="{ADE4CC34-097F-44BA-B66A-BFAA49761FBD}" srcOrd="0" destOrd="0" presId="urn:microsoft.com/office/officeart/2005/8/layout/vList2"/>
    <dgm:cxn modelId="{F3DA0E9D-D22C-4FCF-9DC7-9E7A28719EC7}" type="presParOf" srcId="{ADE4CC34-097F-44BA-B66A-BFAA49761FBD}" destId="{86440090-F319-446A-94CD-D26A8808E38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1D592957-5078-4B20-A649-6967246979BC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80C5222-27EE-4FA5-9DC6-A8424333AEB0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It illustrates that if the supplier has more information about buyers, and can segregate them, his profit max choice comes closer to producing the efficient outpu</a:t>
          </a:r>
          <a:r>
            <a:rPr lang="en-US" dirty="0" smtClean="0">
              <a:solidFill>
                <a:schemeClr val="bg1"/>
              </a:solidFill>
            </a:rPr>
            <a:t>t </a:t>
          </a:r>
          <a:r>
            <a:rPr lang="en-US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Q*</a:t>
          </a:r>
          <a:endParaRPr lang="en-US" i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71D3A45-405C-4E3B-9A34-010816B5488C}" type="parTrans" cxnId="{16DAB749-E5A0-46FE-9064-9C5D9B00D422}">
      <dgm:prSet/>
      <dgm:spPr/>
      <dgm:t>
        <a:bodyPr/>
        <a:lstStyle/>
        <a:p>
          <a:endParaRPr lang="en-US"/>
        </a:p>
      </dgm:t>
    </dgm:pt>
    <dgm:pt modelId="{B6B8FFAB-40D0-4DE4-A2F4-A26D5987A583}" type="sibTrans" cxnId="{16DAB749-E5A0-46FE-9064-9C5D9B00D422}">
      <dgm:prSet/>
      <dgm:spPr/>
      <dgm:t>
        <a:bodyPr/>
        <a:lstStyle/>
        <a:p>
          <a:endParaRPr lang="en-US"/>
        </a:p>
      </dgm:t>
    </dgm:pt>
    <dgm:pt modelId="{2CF43DAB-4951-4BB0-971D-49A766CE1AB1}" type="pres">
      <dgm:prSet presAssocID="{1D592957-5078-4B20-A649-6967246979B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428634C-0588-4A19-8ACF-D9118C3212BF}" type="pres">
      <dgm:prSet presAssocID="{E80C5222-27EE-4FA5-9DC6-A8424333AEB0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761A431-FC21-4C7F-B2A1-FFDF2FE5F72E}" type="presOf" srcId="{E80C5222-27EE-4FA5-9DC6-A8424333AEB0}" destId="{F428634C-0588-4A19-8ACF-D9118C3212BF}" srcOrd="0" destOrd="0" presId="urn:microsoft.com/office/officeart/2005/8/layout/vList2"/>
    <dgm:cxn modelId="{16DAB749-E5A0-46FE-9064-9C5D9B00D422}" srcId="{1D592957-5078-4B20-A649-6967246979BC}" destId="{E80C5222-27EE-4FA5-9DC6-A8424333AEB0}" srcOrd="0" destOrd="0" parTransId="{071D3A45-405C-4E3B-9A34-010816B5488C}" sibTransId="{B6B8FFAB-40D0-4DE4-A2F4-A26D5987A583}"/>
    <dgm:cxn modelId="{367F44F4-C205-49D7-9596-D76671A3A716}" type="presOf" srcId="{1D592957-5078-4B20-A649-6967246979BC}" destId="{2CF43DAB-4951-4BB0-971D-49A766CE1AB1}" srcOrd="0" destOrd="0" presId="urn:microsoft.com/office/officeart/2005/8/layout/vList2"/>
    <dgm:cxn modelId="{6F57114D-C36D-44DC-8868-9EE97C8D8AAD}" type="presParOf" srcId="{2CF43DAB-4951-4BB0-971D-49A766CE1AB1}" destId="{F428634C-0588-4A19-8ACF-D9118C3212B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DDA3E920-1B89-45E0-B471-D8ED2B10C0CA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8FDE65C-D9FA-4C6C-B889-B00905B85344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If MC is the joint supply curve of the cartel, market price is higher and less is produced than under perfect competition</a:t>
          </a:r>
          <a:endParaRPr lang="en-US" dirty="0"/>
        </a:p>
      </dgm:t>
    </dgm:pt>
    <dgm:pt modelId="{9E3054FE-C9FD-46B6-BBCE-C504942BCF18}" type="parTrans" cxnId="{ED342758-492B-4D25-9E33-196C4F948C78}">
      <dgm:prSet/>
      <dgm:spPr/>
      <dgm:t>
        <a:bodyPr/>
        <a:lstStyle/>
        <a:p>
          <a:endParaRPr lang="en-US"/>
        </a:p>
      </dgm:t>
    </dgm:pt>
    <dgm:pt modelId="{B1439207-36C0-4B77-AC3C-D5539F1BF8BE}" type="sibTrans" cxnId="{ED342758-492B-4D25-9E33-196C4F948C78}">
      <dgm:prSet/>
      <dgm:spPr/>
      <dgm:t>
        <a:bodyPr/>
        <a:lstStyle/>
        <a:p>
          <a:endParaRPr lang="en-US"/>
        </a:p>
      </dgm:t>
    </dgm:pt>
    <dgm:pt modelId="{EBFEE87F-7532-446B-BBFE-1097336E5DB1}" type="pres">
      <dgm:prSet presAssocID="{DDA3E920-1B89-45E0-B471-D8ED2B10C0C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4FA3A7F-6030-4399-A3B0-110DFEBA60B5}" type="pres">
      <dgm:prSet presAssocID="{48FDE65C-D9FA-4C6C-B889-B00905B8534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FF8C768-2088-4B74-B7D4-5BD4AB58A01B}" type="presOf" srcId="{48FDE65C-D9FA-4C6C-B889-B00905B85344}" destId="{84FA3A7F-6030-4399-A3B0-110DFEBA60B5}" srcOrd="0" destOrd="0" presId="urn:microsoft.com/office/officeart/2005/8/layout/vList2"/>
    <dgm:cxn modelId="{1CF145FB-5110-4295-8492-2B051003C8BC}" type="presOf" srcId="{DDA3E920-1B89-45E0-B471-D8ED2B10C0CA}" destId="{EBFEE87F-7532-446B-BBFE-1097336E5DB1}" srcOrd="0" destOrd="0" presId="urn:microsoft.com/office/officeart/2005/8/layout/vList2"/>
    <dgm:cxn modelId="{ED342758-492B-4D25-9E33-196C4F948C78}" srcId="{DDA3E920-1B89-45E0-B471-D8ED2B10C0CA}" destId="{48FDE65C-D9FA-4C6C-B889-B00905B85344}" srcOrd="0" destOrd="0" parTransId="{9E3054FE-C9FD-46B6-BBCE-C504942BCF18}" sibTransId="{B1439207-36C0-4B77-AC3C-D5539F1BF8BE}"/>
    <dgm:cxn modelId="{25E1B65C-8646-48E3-A23D-415C09EF7B7E}" type="presParOf" srcId="{EBFEE87F-7532-446B-BBFE-1097336E5DB1}" destId="{84FA3A7F-6030-4399-A3B0-110DFEBA60B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C10447EF-7668-4672-A454-83A73BA5C983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00B31E4-DD62-4B93-AF75-522C79FB9571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A monopolist seeking to maintain his monopoly position devotes resources to restricting competition. This will increase the firm’s cost</a:t>
          </a:r>
          <a:endParaRPr lang="en-US" dirty="0"/>
        </a:p>
      </dgm:t>
    </dgm:pt>
    <dgm:pt modelId="{8414FD6D-065F-4F74-9092-4AACB20A2863}" type="parTrans" cxnId="{B1CC4090-4450-4D54-B3A6-C1C984669457}">
      <dgm:prSet/>
      <dgm:spPr/>
      <dgm:t>
        <a:bodyPr/>
        <a:lstStyle/>
        <a:p>
          <a:endParaRPr lang="en-US"/>
        </a:p>
      </dgm:t>
    </dgm:pt>
    <dgm:pt modelId="{ABC4939E-7F04-4F8E-AE3E-F309ADD9B2B9}" type="sibTrans" cxnId="{B1CC4090-4450-4D54-B3A6-C1C984669457}">
      <dgm:prSet/>
      <dgm:spPr/>
      <dgm:t>
        <a:bodyPr/>
        <a:lstStyle/>
        <a:p>
          <a:endParaRPr lang="en-US"/>
        </a:p>
      </dgm:t>
    </dgm:pt>
    <dgm:pt modelId="{52626746-5BB4-45BA-A613-8502CCD0F160}" type="pres">
      <dgm:prSet presAssocID="{C10447EF-7668-4672-A454-83A73BA5C98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286E0EA-075B-4FCD-9620-21B8D7A8BCF3}" type="pres">
      <dgm:prSet presAssocID="{400B31E4-DD62-4B93-AF75-522C79FB957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D62B135-E0E1-41DD-B404-73CE016754CC}" type="presOf" srcId="{400B31E4-DD62-4B93-AF75-522C79FB9571}" destId="{1286E0EA-075B-4FCD-9620-21B8D7A8BCF3}" srcOrd="0" destOrd="0" presId="urn:microsoft.com/office/officeart/2005/8/layout/vList2"/>
    <dgm:cxn modelId="{D325C929-7960-4156-B670-A740B5D6616B}" type="presOf" srcId="{C10447EF-7668-4672-A454-83A73BA5C983}" destId="{52626746-5BB4-45BA-A613-8502CCD0F160}" srcOrd="0" destOrd="0" presId="urn:microsoft.com/office/officeart/2005/8/layout/vList2"/>
    <dgm:cxn modelId="{B1CC4090-4450-4D54-B3A6-C1C984669457}" srcId="{C10447EF-7668-4672-A454-83A73BA5C983}" destId="{400B31E4-DD62-4B93-AF75-522C79FB9571}" srcOrd="0" destOrd="0" parTransId="{8414FD6D-065F-4F74-9092-4AACB20A2863}" sibTransId="{ABC4939E-7F04-4F8E-AE3E-F309ADD9B2B9}"/>
    <dgm:cxn modelId="{A67D6C55-5AF3-4E9F-B417-4B57CE43B28B}" type="presParOf" srcId="{52626746-5BB4-45BA-A613-8502CCD0F160}" destId="{1286E0EA-075B-4FCD-9620-21B8D7A8BCF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9E54C131-CC1F-482B-8805-119162459064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2B8937E-40E7-468D-93E8-D8CE9101A04C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While it may reduce his profits in the short run, it helps maintain the monopoly status in the long run</a:t>
          </a:r>
          <a:endParaRPr lang="en-US" dirty="0"/>
        </a:p>
      </dgm:t>
    </dgm:pt>
    <dgm:pt modelId="{CCE43091-65CF-41AD-B23A-661840BA1653}" type="parTrans" cxnId="{CA0E2ABE-1430-4C76-8BB8-B66615877F8A}">
      <dgm:prSet/>
      <dgm:spPr/>
      <dgm:t>
        <a:bodyPr/>
        <a:lstStyle/>
        <a:p>
          <a:endParaRPr lang="en-US"/>
        </a:p>
      </dgm:t>
    </dgm:pt>
    <dgm:pt modelId="{8E005214-9AA4-4FFC-87BB-C3000C2FDCF9}" type="sibTrans" cxnId="{CA0E2ABE-1430-4C76-8BB8-B66615877F8A}">
      <dgm:prSet/>
      <dgm:spPr/>
      <dgm:t>
        <a:bodyPr/>
        <a:lstStyle/>
        <a:p>
          <a:endParaRPr lang="en-US"/>
        </a:p>
      </dgm:t>
    </dgm:pt>
    <dgm:pt modelId="{A514E761-3355-4473-8F87-61510C76C70D}" type="pres">
      <dgm:prSet presAssocID="{9E54C131-CC1F-482B-8805-11916245906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A20BA00-68E8-4B79-A97C-D11295EF7437}" type="pres">
      <dgm:prSet presAssocID="{22B8937E-40E7-468D-93E8-D8CE9101A04C}" presName="parentText" presStyleLbl="node1" presStyleIdx="0" presStyleCnt="1" custLinFactNeighborY="-5872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A0E2ABE-1430-4C76-8BB8-B66615877F8A}" srcId="{9E54C131-CC1F-482B-8805-119162459064}" destId="{22B8937E-40E7-468D-93E8-D8CE9101A04C}" srcOrd="0" destOrd="0" parTransId="{CCE43091-65CF-41AD-B23A-661840BA1653}" sibTransId="{8E005214-9AA4-4FFC-87BB-C3000C2FDCF9}"/>
    <dgm:cxn modelId="{8641DC30-7B8B-4270-96D9-496350865D7C}" type="presOf" srcId="{22B8937E-40E7-468D-93E8-D8CE9101A04C}" destId="{6A20BA00-68E8-4B79-A97C-D11295EF7437}" srcOrd="0" destOrd="0" presId="urn:microsoft.com/office/officeart/2005/8/layout/vList2"/>
    <dgm:cxn modelId="{1502E82B-F901-4D8B-9AF0-4F4083A792B4}" type="presOf" srcId="{9E54C131-CC1F-482B-8805-119162459064}" destId="{A514E761-3355-4473-8F87-61510C76C70D}" srcOrd="0" destOrd="0" presId="urn:microsoft.com/office/officeart/2005/8/layout/vList2"/>
    <dgm:cxn modelId="{B6D11143-B747-404B-B2A8-1077848BDC37}" type="presParOf" srcId="{A514E761-3355-4473-8F87-61510C76C70D}" destId="{6A20BA00-68E8-4B79-A97C-D11295EF743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E960DBDF-993F-4DEE-95FA-5B298FBFB116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3D569E7-C5E8-4113-AC2D-158ACB4DB8F3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Profit is maximized </a:t>
          </a:r>
          <a:r>
            <a:rPr lang="en-US" i="0" dirty="0" smtClean="0">
              <a:solidFill>
                <a:schemeClr val="bg1"/>
              </a:solidFill>
              <a:effectLst/>
            </a:rPr>
            <a:t>when MR = MC</a:t>
          </a:r>
          <a:endParaRPr lang="en-US" i="0" dirty="0">
            <a:solidFill>
              <a:schemeClr val="bg1"/>
            </a:solidFill>
            <a:effectLst/>
          </a:endParaRPr>
        </a:p>
      </dgm:t>
    </dgm:pt>
    <dgm:pt modelId="{8089D710-6111-4965-A6F8-3B4D2F26D077}" type="parTrans" cxnId="{010A4BEA-DE1E-4C28-9D36-B240A7DCAEBD}">
      <dgm:prSet/>
      <dgm:spPr/>
      <dgm:t>
        <a:bodyPr/>
        <a:lstStyle/>
        <a:p>
          <a:endParaRPr lang="en-US"/>
        </a:p>
      </dgm:t>
    </dgm:pt>
    <dgm:pt modelId="{B66299E9-FE0F-4146-9B8C-650688D6D758}" type="sibTrans" cxnId="{010A4BEA-DE1E-4C28-9D36-B240A7DCAEBD}">
      <dgm:prSet/>
      <dgm:spPr/>
      <dgm:t>
        <a:bodyPr/>
        <a:lstStyle/>
        <a:p>
          <a:endParaRPr lang="en-US"/>
        </a:p>
      </dgm:t>
    </dgm:pt>
    <dgm:pt modelId="{BFD960AD-D6C5-4E5D-AB8F-FA91D3B724A8}" type="pres">
      <dgm:prSet presAssocID="{E960DBDF-993F-4DEE-95FA-5B298FBFB11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1061832-C861-4898-A8DA-4DC385E7FBCC}" type="pres">
      <dgm:prSet presAssocID="{D3D569E7-C5E8-4113-AC2D-158ACB4DB8F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10A4BEA-DE1E-4C28-9D36-B240A7DCAEBD}" srcId="{E960DBDF-993F-4DEE-95FA-5B298FBFB116}" destId="{D3D569E7-C5E8-4113-AC2D-158ACB4DB8F3}" srcOrd="0" destOrd="0" parTransId="{8089D710-6111-4965-A6F8-3B4D2F26D077}" sibTransId="{B66299E9-FE0F-4146-9B8C-650688D6D758}"/>
    <dgm:cxn modelId="{1BB0DDD8-D58C-4279-9534-09D420FA0722}" type="presOf" srcId="{D3D569E7-C5E8-4113-AC2D-158ACB4DB8F3}" destId="{21061832-C861-4898-A8DA-4DC385E7FBCC}" srcOrd="0" destOrd="0" presId="urn:microsoft.com/office/officeart/2005/8/layout/vList2"/>
    <dgm:cxn modelId="{25C338B2-F406-49A2-9738-A5C5CD78FCB5}" type="presOf" srcId="{E960DBDF-993F-4DEE-95FA-5B298FBFB116}" destId="{BFD960AD-D6C5-4E5D-AB8F-FA91D3B724A8}" srcOrd="0" destOrd="0" presId="urn:microsoft.com/office/officeart/2005/8/layout/vList2"/>
    <dgm:cxn modelId="{275B1ABC-E9B3-48BE-ACCC-C3EE61D60563}" type="presParOf" srcId="{BFD960AD-D6C5-4E5D-AB8F-FA91D3B724A8}" destId="{21061832-C861-4898-A8DA-4DC385E7FBC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241E07A6-07FE-4E0C-8EB7-1B7DB3B4B1C8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738C974-753C-4A0B-BEA3-728C6E4579DC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1800" dirty="0" smtClean="0"/>
            <a:t>Profit maximization point must lie on the elastic segment of the</a:t>
          </a:r>
          <a:r>
            <a:rPr lang="en-US" sz="1800" i="0" strike="noStrike" dirty="0" smtClean="0">
              <a:solidFill>
                <a:schemeClr val="bg1"/>
              </a:solidFill>
              <a:effectLst/>
            </a:rPr>
            <a:t> demand </a:t>
          </a:r>
          <a:r>
            <a:rPr lang="en-US" sz="1800" dirty="0" smtClean="0"/>
            <a:t>curve.</a:t>
          </a:r>
          <a:endParaRPr lang="en-US" sz="1800" dirty="0"/>
        </a:p>
      </dgm:t>
    </dgm:pt>
    <dgm:pt modelId="{24447A27-9BD3-40A3-B107-8BC857E01A45}" type="parTrans" cxnId="{7D36DDD7-FB2F-4C99-9EED-9623E8FFB0EE}">
      <dgm:prSet/>
      <dgm:spPr/>
      <dgm:t>
        <a:bodyPr/>
        <a:lstStyle/>
        <a:p>
          <a:endParaRPr lang="en-US"/>
        </a:p>
      </dgm:t>
    </dgm:pt>
    <dgm:pt modelId="{6008A336-6935-45A9-B732-094E028952B0}" type="sibTrans" cxnId="{7D36DDD7-FB2F-4C99-9EED-9623E8FFB0EE}">
      <dgm:prSet/>
      <dgm:spPr/>
      <dgm:t>
        <a:bodyPr/>
        <a:lstStyle/>
        <a:p>
          <a:endParaRPr lang="en-US"/>
        </a:p>
      </dgm:t>
    </dgm:pt>
    <dgm:pt modelId="{7D8288BA-8D8B-4B07-AF49-072409E47275}" type="pres">
      <dgm:prSet presAssocID="{241E07A6-07FE-4E0C-8EB7-1B7DB3B4B1C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93BEFCE-9ABA-423F-8AF6-5CED53194507}" type="pres">
      <dgm:prSet presAssocID="{B738C974-753C-4A0B-BEA3-728C6E4579D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D36DDD7-FB2F-4C99-9EED-9623E8FFB0EE}" srcId="{241E07A6-07FE-4E0C-8EB7-1B7DB3B4B1C8}" destId="{B738C974-753C-4A0B-BEA3-728C6E4579DC}" srcOrd="0" destOrd="0" parTransId="{24447A27-9BD3-40A3-B107-8BC857E01A45}" sibTransId="{6008A336-6935-45A9-B732-094E028952B0}"/>
    <dgm:cxn modelId="{62619232-4B58-48DA-92DE-A21B17ABF659}" type="presOf" srcId="{241E07A6-07FE-4E0C-8EB7-1B7DB3B4B1C8}" destId="{7D8288BA-8D8B-4B07-AF49-072409E47275}" srcOrd="0" destOrd="0" presId="urn:microsoft.com/office/officeart/2005/8/layout/vList2"/>
    <dgm:cxn modelId="{95C1CFC9-8FCE-4A8F-A549-90B9BE126D81}" type="presOf" srcId="{B738C974-753C-4A0B-BEA3-728C6E4579DC}" destId="{D93BEFCE-9ABA-423F-8AF6-5CED53194507}" srcOrd="0" destOrd="0" presId="urn:microsoft.com/office/officeart/2005/8/layout/vList2"/>
    <dgm:cxn modelId="{4E484A41-F017-4C3B-B165-8D2D10B78810}" type="presParOf" srcId="{7D8288BA-8D8B-4B07-AF49-072409E47275}" destId="{D93BEFCE-9ABA-423F-8AF6-5CED5319450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FBB574-0BB9-4795-B17C-C24AE84EA22F}">
      <dsp:nvSpPr>
        <dsp:cNvPr id="0" name=""/>
        <dsp:cNvSpPr/>
      </dsp:nvSpPr>
      <dsp:spPr>
        <a:xfrm>
          <a:off x="0" y="5795"/>
          <a:ext cx="4104456" cy="636480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A “Natural” Monopoly experiences increasing returns to scale indefinitely</a:t>
          </a:r>
          <a:endParaRPr lang="en-US" sz="1600" kern="1200" dirty="0"/>
        </a:p>
      </dsp:txBody>
      <dsp:txXfrm>
        <a:off x="31070" y="36865"/>
        <a:ext cx="4042316" cy="5743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BA8604-875F-4B9A-8A74-9029D1DBD2C4}">
      <dsp:nvSpPr>
        <dsp:cNvPr id="0" name=""/>
        <dsp:cNvSpPr/>
      </dsp:nvSpPr>
      <dsp:spPr>
        <a:xfrm>
          <a:off x="0" y="105550"/>
          <a:ext cx="7978775" cy="538200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Example with demand and cost conditions for a monopolist</a:t>
          </a:r>
          <a:endParaRPr lang="en-US" sz="2300" kern="1200" dirty="0"/>
        </a:p>
      </dsp:txBody>
      <dsp:txXfrm>
        <a:off x="26273" y="131823"/>
        <a:ext cx="7926229" cy="48565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5F232E-FFCB-4516-B113-84DA929D5626}">
      <dsp:nvSpPr>
        <dsp:cNvPr id="0" name=""/>
        <dsp:cNvSpPr/>
      </dsp:nvSpPr>
      <dsp:spPr>
        <a:xfrm>
          <a:off x="0" y="14970"/>
          <a:ext cx="2160587" cy="617760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Profit maximizing output = 3 units</a:t>
          </a:r>
          <a:endParaRPr lang="en-US" sz="1600" kern="1200" dirty="0"/>
        </a:p>
      </dsp:txBody>
      <dsp:txXfrm>
        <a:off x="30157" y="45127"/>
        <a:ext cx="2100273" cy="55744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6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51081462-6DB0-4D8C-91F8-79436B4820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1437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1081462-6DB0-4D8C-91F8-79436B4820D0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6486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1081462-6DB0-4D8C-91F8-79436B4820D0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54540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1081462-6DB0-4D8C-91F8-79436B4820D0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03264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FFC7AA-DBA3-44FB-A481-2EC89C8DF201}" type="slidenum">
              <a:rPr lang="en-CA" smtClean="0">
                <a:solidFill>
                  <a:prstClr val="black"/>
                </a:solidFill>
              </a:rPr>
              <a:pPr/>
              <a:t>5</a:t>
            </a:fld>
            <a:endParaRPr lang="en-CA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4346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1081462-6DB0-4D8C-91F8-79436B4820D0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3640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1081462-6DB0-4D8C-91F8-79436B4820D0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44913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1081462-6DB0-4D8C-91F8-79436B4820D0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8728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484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380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53091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8690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3734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5887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8800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5084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65571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731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34186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©Microeconomics, Curtis &amp; Irvine, 2017</a:t>
            </a: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Chapter 10</a:t>
            </a:r>
            <a:endParaRPr 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471932-945A-47DA-ADB5-3892FD8873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Date Placeholder 2"/>
          <p:cNvSpPr txBox="1">
            <a:spLocks/>
          </p:cNvSpPr>
          <p:nvPr userDrawn="1"/>
        </p:nvSpPr>
        <p:spPr>
          <a:xfrm>
            <a:off x="2435430" y="6474895"/>
            <a:ext cx="1800200" cy="365125"/>
          </a:xfrm>
          <a:prstGeom prst="rect">
            <a:avLst/>
          </a:prstGeom>
        </p:spPr>
        <p:txBody>
          <a:bodyPr/>
          <a:lstStyle>
            <a:defPPr>
              <a:defRPr lang="en-CA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200" kern="1200" baseline="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dirty="0" smtClean="0"/>
              <a:t>2017</a:t>
            </a:r>
            <a:r>
              <a:rPr lang="en-US" dirty="0" smtClean="0"/>
              <a:t>, Curtis &amp; Irvine</a:t>
            </a:r>
          </a:p>
        </p:txBody>
      </p:sp>
      <p:sp>
        <p:nvSpPr>
          <p:cNvPr id="11" name="Footer Placeholder 3"/>
          <p:cNvSpPr txBox="1">
            <a:spLocks/>
          </p:cNvSpPr>
          <p:nvPr userDrawn="1"/>
        </p:nvSpPr>
        <p:spPr>
          <a:xfrm>
            <a:off x="5580112" y="6442352"/>
            <a:ext cx="2895600" cy="365125"/>
          </a:xfrm>
          <a:prstGeom prst="rect">
            <a:avLst/>
          </a:prstGeom>
          <a:noFill/>
        </p:spPr>
        <p:txBody>
          <a:bodyPr/>
          <a:lstStyle>
            <a:defPPr>
              <a:defRPr lang="en-CA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sz="1600" dirty="0" smtClean="0"/>
              <a:t>Chapter 10</a:t>
            </a:r>
            <a:endParaRPr lang="en-US" sz="1600" dirty="0"/>
          </a:p>
        </p:txBody>
      </p:sp>
      <p:sp>
        <p:nvSpPr>
          <p:cNvPr id="12" name="Slide Number Placeholder 4"/>
          <p:cNvSpPr txBox="1">
            <a:spLocks/>
          </p:cNvSpPr>
          <p:nvPr userDrawn="1"/>
        </p:nvSpPr>
        <p:spPr>
          <a:xfrm>
            <a:off x="6876256" y="6442352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en-CA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 baseline="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r"/>
            <a:fld id="{EE9406CB-E5A3-40F3-8A52-4CD67AA6287A}" type="slidenum">
              <a:rPr lang="en-CA" sz="1600" smtClean="0"/>
              <a:pPr algn="r"/>
              <a:t>‹#›</a:t>
            </a:fld>
            <a:endParaRPr lang="en-CA" sz="1600" dirty="0"/>
          </a:p>
        </p:txBody>
      </p:sp>
      <p:pic>
        <p:nvPicPr>
          <p:cNvPr id="13" name="Picture 2" descr="C:\Users\Natman\Desktop\by-nc-sa.png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187624" y="6333885"/>
            <a:ext cx="1227138" cy="430212"/>
          </a:xfrm>
          <a:prstGeom prst="rect">
            <a:avLst/>
          </a:prstGeom>
          <a:noFill/>
        </p:spPr>
      </p:pic>
      <p:pic>
        <p:nvPicPr>
          <p:cNvPr id="14" name="Picture 4" descr="C:\Users\Natman\Desktop\lyryx-logo.png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07504" y="6442352"/>
            <a:ext cx="999745" cy="304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2659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3" Type="http://schemas.openxmlformats.org/officeDocument/2006/relationships/diagramLayout" Target="../diagrams/layout6.xml"/><Relationship Id="rId7" Type="http://schemas.openxmlformats.org/officeDocument/2006/relationships/diagramData" Target="../diagrams/data7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0" Type="http://schemas.openxmlformats.org/officeDocument/2006/relationships/diagramColors" Target="../diagrams/colors7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9.xml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12" Type="http://schemas.microsoft.com/office/2007/relationships/diagramDrawing" Target="../diagrams/drawing9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11" Type="http://schemas.openxmlformats.org/officeDocument/2006/relationships/diagramColors" Target="../diagrams/colors9.xml"/><Relationship Id="rId5" Type="http://schemas.openxmlformats.org/officeDocument/2006/relationships/diagramQuickStyle" Target="../diagrams/quickStyle8.xml"/><Relationship Id="rId10" Type="http://schemas.openxmlformats.org/officeDocument/2006/relationships/diagramQuickStyle" Target="../diagrams/quickStyle9.xml"/><Relationship Id="rId4" Type="http://schemas.openxmlformats.org/officeDocument/2006/relationships/diagramLayout" Target="../diagrams/layout8.xml"/><Relationship Id="rId9" Type="http://schemas.openxmlformats.org/officeDocument/2006/relationships/diagramLayout" Target="../diagrams/layout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2.xml"/><Relationship Id="rId3" Type="http://schemas.openxmlformats.org/officeDocument/2006/relationships/diagramLayout" Target="../diagrams/layout11.xml"/><Relationship Id="rId7" Type="http://schemas.openxmlformats.org/officeDocument/2006/relationships/diagramData" Target="../diagrams/data12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11" Type="http://schemas.microsoft.com/office/2007/relationships/diagramDrawing" Target="../diagrams/drawing12.xml"/><Relationship Id="rId5" Type="http://schemas.openxmlformats.org/officeDocument/2006/relationships/diagramColors" Target="../diagrams/colors11.xml"/><Relationship Id="rId10" Type="http://schemas.openxmlformats.org/officeDocument/2006/relationships/diagramColors" Target="../diagrams/colors12.xml"/><Relationship Id="rId4" Type="http://schemas.openxmlformats.org/officeDocument/2006/relationships/diagramQuickStyle" Target="../diagrams/quickStyle11.xml"/><Relationship Id="rId9" Type="http://schemas.openxmlformats.org/officeDocument/2006/relationships/diagramQuickStyle" Target="../diagrams/quickStyle1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4.xml"/><Relationship Id="rId3" Type="http://schemas.openxmlformats.org/officeDocument/2006/relationships/diagramLayout" Target="../diagrams/layout13.xml"/><Relationship Id="rId7" Type="http://schemas.openxmlformats.org/officeDocument/2006/relationships/diagramData" Target="../diagrams/data14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11" Type="http://schemas.microsoft.com/office/2007/relationships/diagramDrawing" Target="../diagrams/drawing14.xml"/><Relationship Id="rId5" Type="http://schemas.openxmlformats.org/officeDocument/2006/relationships/diagramColors" Target="../diagrams/colors13.xml"/><Relationship Id="rId10" Type="http://schemas.openxmlformats.org/officeDocument/2006/relationships/diagramColors" Target="../diagrams/colors14.xml"/><Relationship Id="rId4" Type="http://schemas.openxmlformats.org/officeDocument/2006/relationships/diagramQuickStyle" Target="../diagrams/quickStyle13.xml"/><Relationship Id="rId9" Type="http://schemas.openxmlformats.org/officeDocument/2006/relationships/diagramQuickStyle" Target="../diagrams/quickStyle1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kijiji.ca/" TargetMode="Externa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7.xml"/><Relationship Id="rId3" Type="http://schemas.openxmlformats.org/officeDocument/2006/relationships/diagramLayout" Target="../diagrams/layout16.xml"/><Relationship Id="rId7" Type="http://schemas.openxmlformats.org/officeDocument/2006/relationships/diagramData" Target="../diagrams/data17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11" Type="http://schemas.microsoft.com/office/2007/relationships/diagramDrawing" Target="../diagrams/drawing17.xml"/><Relationship Id="rId5" Type="http://schemas.openxmlformats.org/officeDocument/2006/relationships/diagramColors" Target="../diagrams/colors16.xml"/><Relationship Id="rId10" Type="http://schemas.openxmlformats.org/officeDocument/2006/relationships/diagramColors" Target="../diagrams/colors17.xml"/><Relationship Id="rId4" Type="http://schemas.openxmlformats.org/officeDocument/2006/relationships/diagramQuickStyle" Target="../diagrams/quickStyle16.xml"/><Relationship Id="rId9" Type="http://schemas.openxmlformats.org/officeDocument/2006/relationships/diagramQuickStyle" Target="../diagrams/quickStyle1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9.xml"/><Relationship Id="rId3" Type="http://schemas.openxmlformats.org/officeDocument/2006/relationships/diagramLayout" Target="../diagrams/layout18.xml"/><Relationship Id="rId7" Type="http://schemas.openxmlformats.org/officeDocument/2006/relationships/diagramData" Target="../diagrams/data19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11" Type="http://schemas.microsoft.com/office/2007/relationships/diagramDrawing" Target="../diagrams/drawing19.xml"/><Relationship Id="rId5" Type="http://schemas.openxmlformats.org/officeDocument/2006/relationships/diagramColors" Target="../diagrams/colors18.xml"/><Relationship Id="rId10" Type="http://schemas.openxmlformats.org/officeDocument/2006/relationships/diagramColors" Target="../diagrams/colors19.xml"/><Relationship Id="rId4" Type="http://schemas.openxmlformats.org/officeDocument/2006/relationships/diagramQuickStyle" Target="../diagrams/quickStyle18.xml"/><Relationship Id="rId9" Type="http://schemas.openxmlformats.org/officeDocument/2006/relationships/diagramQuickStyle" Target="../diagrams/quickStyle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800" dirty="0" smtClean="0">
                <a:solidFill>
                  <a:srgbClr val="FF7D19"/>
                </a:solidFill>
              </a:rPr>
              <a:t>Chapter</a:t>
            </a:r>
            <a:r>
              <a:rPr lang="en-US" dirty="0" smtClean="0">
                <a:solidFill>
                  <a:srgbClr val="FF7D19"/>
                </a:solidFill>
              </a:rPr>
              <a:t> 10</a:t>
            </a:r>
            <a:br>
              <a:rPr lang="en-US" dirty="0" smtClean="0">
                <a:solidFill>
                  <a:srgbClr val="FF7D19"/>
                </a:solidFill>
              </a:rPr>
            </a:br>
            <a:r>
              <a:rPr lang="en-US" sz="3600" dirty="0" smtClean="0">
                <a:solidFill>
                  <a:srgbClr val="FF7D19"/>
                </a:solidFill>
              </a:rPr>
              <a:t>Monopoly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2000" dirty="0">
                <a:solidFill>
                  <a:srgbClr val="3E5D7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Principles of Microeconomics</a:t>
            </a:r>
          </a:p>
          <a:p>
            <a:pPr>
              <a:lnSpc>
                <a:spcPct val="80000"/>
              </a:lnSpc>
            </a:pPr>
            <a:r>
              <a:rPr lang="en-US" sz="2000">
                <a:solidFill>
                  <a:srgbClr val="3E5D7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Douglas Curtis &amp; Ian Irvine</a:t>
            </a:r>
            <a:endParaRPr lang="en-US" sz="2000" i="1" dirty="0">
              <a:solidFill>
                <a:srgbClr val="3E5D78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404664"/>
            <a:ext cx="8229600" cy="9906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dirty="0" smtClean="0">
                <a:solidFill>
                  <a:srgbClr val="FF9933"/>
                </a:solidFill>
              </a:rPr>
              <a:t>Learning </a:t>
            </a:r>
            <a:r>
              <a:rPr lang="en-US" sz="3600" dirty="0" smtClean="0">
                <a:solidFill>
                  <a:srgbClr val="FF7D19"/>
                </a:solidFill>
              </a:rPr>
              <a:t>Outcomes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179512" y="1268760"/>
            <a:ext cx="8507288" cy="4708525"/>
          </a:xfrm>
        </p:spPr>
        <p:txBody>
          <a:bodyPr>
            <a:normAutofit/>
          </a:bodyPr>
          <a:lstStyle/>
          <a:p>
            <a:pPr eaLnBrk="1" hangingPunct="1">
              <a:buFontTx/>
              <a:buNone/>
              <a:defRPr/>
            </a:pP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 the end of this chapter you should understand…</a:t>
            </a:r>
          </a:p>
          <a:p>
            <a:pPr eaLnBrk="1" hangingPunct="1">
              <a:defRPr/>
            </a:pPr>
            <a:r>
              <a:rPr lang="en-US" sz="2000" dirty="0" smtClean="0"/>
              <a:t>Why monopolies exist</a:t>
            </a:r>
          </a:p>
          <a:p>
            <a:pPr marL="0" indent="0" eaLnBrk="1" hangingPunct="1">
              <a:buNone/>
              <a:defRPr/>
            </a:pPr>
            <a:endParaRPr lang="en-US" sz="2000" dirty="0" smtClean="0"/>
          </a:p>
          <a:p>
            <a:pPr eaLnBrk="1" hangingPunct="1">
              <a:defRPr/>
            </a:pPr>
            <a:r>
              <a:rPr lang="en-US" sz="2000" dirty="0" smtClean="0"/>
              <a:t>How monopolists maximize profits</a:t>
            </a:r>
          </a:p>
          <a:p>
            <a:pPr marL="0" indent="0" eaLnBrk="1" hangingPunct="1">
              <a:buNone/>
              <a:defRPr/>
            </a:pPr>
            <a:endParaRPr lang="en-US" sz="2000" dirty="0" smtClean="0"/>
          </a:p>
          <a:p>
            <a:pPr eaLnBrk="1" hangingPunct="1">
              <a:defRPr/>
            </a:pPr>
            <a:r>
              <a:rPr lang="en-US" sz="2000" dirty="0" smtClean="0"/>
              <a:t>The monopolist’s response to a demand shift: the short run and long run</a:t>
            </a:r>
          </a:p>
          <a:p>
            <a:pPr marL="0" indent="0" eaLnBrk="1" hangingPunct="1">
              <a:buNone/>
              <a:defRPr/>
            </a:pPr>
            <a:endParaRPr lang="en-US" sz="2000" dirty="0" smtClean="0"/>
          </a:p>
          <a:p>
            <a:pPr eaLnBrk="1" hangingPunct="1">
              <a:defRPr/>
            </a:pPr>
            <a:r>
              <a:rPr lang="en-US" sz="2000" dirty="0" smtClean="0"/>
              <a:t>Monopoly and market efficiency</a:t>
            </a:r>
          </a:p>
          <a:p>
            <a:pPr marL="0" indent="0" eaLnBrk="1" hangingPunct="1">
              <a:buNone/>
              <a:defRPr/>
            </a:pPr>
            <a:endParaRPr lang="en-US" sz="2000" dirty="0" smtClean="0"/>
          </a:p>
          <a:p>
            <a:pPr eaLnBrk="1" hangingPunct="1">
              <a:defRPr/>
            </a:pPr>
            <a:r>
              <a:rPr lang="en-US" sz="2000" dirty="0" smtClean="0"/>
              <a:t>Price discrimination and cartels</a:t>
            </a:r>
          </a:p>
          <a:p>
            <a:pPr marL="0" indent="0" eaLnBrk="1" hangingPunct="1">
              <a:buNone/>
              <a:defRPr/>
            </a:pPr>
            <a:endParaRPr lang="en-US" sz="2000" dirty="0" smtClean="0"/>
          </a:p>
          <a:p>
            <a:pPr eaLnBrk="1" hangingPunct="1">
              <a:defRPr/>
            </a:pPr>
            <a:r>
              <a:rPr lang="en-US" sz="2000" dirty="0" smtClean="0"/>
              <a:t>Invention, innovation and rent-seeking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81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807368"/>
          </a:xfrm>
        </p:spPr>
        <p:txBody>
          <a:bodyPr/>
          <a:lstStyle/>
          <a:p>
            <a:pPr eaLnBrk="1" hangingPunct="1"/>
            <a:r>
              <a:rPr lang="en-US" sz="4000" dirty="0" smtClean="0">
                <a:solidFill>
                  <a:srgbClr val="FF7D19"/>
                </a:solidFill>
              </a:rPr>
              <a:t>Reasons for </a:t>
            </a:r>
            <a:r>
              <a:rPr lang="en-US" sz="3600" dirty="0" smtClean="0">
                <a:solidFill>
                  <a:srgbClr val="FF7D19"/>
                </a:solidFill>
              </a:rPr>
              <a:t>Monopoly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196752"/>
            <a:ext cx="8229600" cy="4876800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US" sz="2000" dirty="0" smtClean="0"/>
              <a:t>A 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natural monopoly </a:t>
            </a:r>
            <a:r>
              <a:rPr lang="en-US" sz="2000" dirty="0" smtClean="0"/>
              <a:t>is one where the AC of producing any output declines with the scale of operation.</a:t>
            </a:r>
          </a:p>
          <a:p>
            <a:pPr eaLnBrk="1" hangingPunct="1">
              <a:buFontTx/>
              <a:buNone/>
            </a:pPr>
            <a:r>
              <a:rPr lang="en-US" sz="2000" dirty="0" smtClean="0"/>
              <a:t>	-  Increasing returns to scale, even at very high output levels….</a:t>
            </a:r>
          </a:p>
          <a:p>
            <a:pPr eaLnBrk="1" hangingPunct="1">
              <a:buFontTx/>
              <a:buNone/>
            </a:pPr>
            <a:endParaRPr lang="en-US" sz="2000" dirty="0" smtClean="0"/>
          </a:p>
          <a:p>
            <a:pPr eaLnBrk="1" hangingPunct="1"/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National Policy</a:t>
            </a:r>
            <a:r>
              <a:rPr lang="en-US" sz="2000" dirty="0" smtClean="0"/>
              <a:t>: a deliberate government policy to protect a domestic monopoly</a:t>
            </a:r>
          </a:p>
          <a:p>
            <a:pPr lvl="1" eaLnBrk="1" hangingPunct="1"/>
            <a:r>
              <a:rPr lang="en-US" i="1" dirty="0"/>
              <a:t>e</a:t>
            </a:r>
            <a:r>
              <a:rPr lang="en-US" i="1" dirty="0" smtClean="0"/>
              <a:t>.g.</a:t>
            </a:r>
            <a:r>
              <a:rPr lang="en-US" dirty="0" smtClean="0"/>
              <a:t> a “national” carrier in the airline industry</a:t>
            </a:r>
          </a:p>
          <a:p>
            <a:pPr marL="274320" lvl="1" indent="0" eaLnBrk="1" hangingPunct="1">
              <a:buNone/>
            </a:pPr>
            <a:endParaRPr lang="en-US" dirty="0" smtClean="0"/>
          </a:p>
          <a:p>
            <a:pPr eaLnBrk="1" hangingPunct="1"/>
            <a:r>
              <a:rPr lang="en-US" sz="2000" dirty="0" smtClean="0"/>
              <a:t>Maintaining 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barriers to entry</a:t>
            </a:r>
          </a:p>
          <a:p>
            <a:pPr lvl="1" eaLnBrk="1" hangingPunct="1"/>
            <a:r>
              <a:rPr lang="en-US" dirty="0" smtClean="0">
                <a:solidFill>
                  <a:srgbClr val="3E5D78"/>
                </a:solidFill>
              </a:rPr>
              <a:t>Patents</a:t>
            </a:r>
            <a:r>
              <a:rPr lang="en-US" dirty="0" smtClean="0"/>
              <a:t>, granted by government</a:t>
            </a:r>
          </a:p>
          <a:p>
            <a:pPr lvl="1" eaLnBrk="1" hangingPunct="1"/>
            <a:r>
              <a:rPr lang="en-US" dirty="0" smtClean="0">
                <a:solidFill>
                  <a:srgbClr val="3E5D78"/>
                </a:solidFill>
              </a:rPr>
              <a:t>Predatory pricing</a:t>
            </a:r>
            <a:r>
              <a:rPr lang="en-US" dirty="0" smtClean="0"/>
              <a:t>, intended to drive out potential competition</a:t>
            </a:r>
          </a:p>
          <a:p>
            <a:pPr lvl="1" eaLnBrk="1" hangingPunct="1"/>
            <a:r>
              <a:rPr lang="en-US" dirty="0" smtClean="0">
                <a:solidFill>
                  <a:srgbClr val="3E5D78"/>
                </a:solidFill>
              </a:rPr>
              <a:t>Lobbying government </a:t>
            </a:r>
            <a:r>
              <a:rPr lang="en-US" dirty="0" smtClean="0"/>
              <a:t>for subsidies as a means of preventing entry </a:t>
            </a:r>
          </a:p>
          <a:p>
            <a:pPr lvl="1" eaLnBrk="1" hangingPunct="1"/>
            <a:r>
              <a:rPr lang="en-CA" dirty="0" smtClean="0">
                <a:solidFill>
                  <a:srgbClr val="3E5D78"/>
                </a:solidFill>
              </a:rPr>
              <a:t>Excess production capacity</a:t>
            </a:r>
            <a:endParaRPr lang="en-US" dirty="0" smtClean="0">
              <a:solidFill>
                <a:srgbClr val="3E5D78"/>
              </a:solidFill>
            </a:endParaRPr>
          </a:p>
          <a:p>
            <a:pPr lvl="1" eaLnBrk="1" hangingPunct="1"/>
            <a:r>
              <a:rPr lang="en-US" dirty="0" smtClean="0">
                <a:solidFill>
                  <a:srgbClr val="3E5D78"/>
                </a:solidFill>
              </a:rPr>
              <a:t>Network goods </a:t>
            </a:r>
            <a:r>
              <a:rPr lang="en-US" dirty="0" smtClean="0"/>
              <a:t>that are utilized almost universally – e.g. </a:t>
            </a:r>
            <a:r>
              <a:rPr lang="en-US" i="1" dirty="0" smtClean="0"/>
              <a:t>Microsoft</a:t>
            </a:r>
            <a:r>
              <a:rPr lang="en-US" dirty="0" smtClean="0"/>
              <a:t> operating systems, </a:t>
            </a:r>
            <a:r>
              <a:rPr lang="en-US" i="1" dirty="0" err="1" smtClean="0"/>
              <a:t>Winzip</a:t>
            </a:r>
            <a:endParaRPr lang="en-US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696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96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696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696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696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6963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F7D19"/>
                </a:solidFill>
              </a:rPr>
              <a:t>A “Natural” Monopoly</a:t>
            </a:r>
            <a:endParaRPr lang="en-US" sz="3600" dirty="0">
              <a:solidFill>
                <a:srgbClr val="FF7D19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2000250" y="2547937"/>
            <a:ext cx="5143500" cy="2981325"/>
          </a:xfrm>
          <a:prstGeom prst="roundRect">
            <a:avLst>
              <a:gd name="adj" fmla="val 8594"/>
            </a:avLst>
          </a:prstGeom>
          <a:noFill/>
          <a:ln>
            <a:noFill/>
          </a:ln>
          <a:effectLst/>
        </p:spPr>
      </p:pic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2111803065"/>
              </p:ext>
            </p:extLst>
          </p:nvPr>
        </p:nvGraphicFramePr>
        <p:xfrm>
          <a:off x="2987824" y="1556792"/>
          <a:ext cx="4104456" cy="648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619672" y="5877272"/>
            <a:ext cx="5112568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Since the LATC never increases, whoever attains scale economies can monopolize</a:t>
            </a:r>
            <a:endParaRPr lang="en-CA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882816" y="553903"/>
            <a:ext cx="7346776" cy="642849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FF7D19"/>
                </a:solidFill>
              </a:rPr>
              <a:t>Patents and Fixed Costs </a:t>
            </a:r>
            <a:endParaRPr lang="en-CA" dirty="0">
              <a:solidFill>
                <a:srgbClr val="FF7D19"/>
              </a:solidFill>
            </a:endParaRPr>
          </a:p>
        </p:txBody>
      </p:sp>
      <p:sp>
        <p:nvSpPr>
          <p:cNvPr id="12322" name="Line 34"/>
          <p:cNvSpPr>
            <a:spLocks noChangeShapeType="1"/>
          </p:cNvSpPr>
          <p:nvPr/>
        </p:nvSpPr>
        <p:spPr bwMode="auto">
          <a:xfrm>
            <a:off x="685800" y="5262113"/>
            <a:ext cx="5686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>
              <a:solidFill>
                <a:srgbClr val="000000"/>
              </a:solidFill>
            </a:endParaRPr>
          </a:p>
        </p:txBody>
      </p:sp>
      <p:sp>
        <p:nvSpPr>
          <p:cNvPr id="12326" name="Text Box 38"/>
          <p:cNvSpPr txBox="1">
            <a:spLocks noChangeArrowheads="1"/>
          </p:cNvSpPr>
          <p:nvPr/>
        </p:nvSpPr>
        <p:spPr bwMode="auto">
          <a:xfrm>
            <a:off x="5198314" y="4948238"/>
            <a:ext cx="117388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000000"/>
                </a:solidFill>
              </a:rPr>
              <a:t>Quantity</a:t>
            </a:r>
          </a:p>
        </p:txBody>
      </p:sp>
      <p:sp>
        <p:nvSpPr>
          <p:cNvPr id="12327" name="Text Box 39"/>
          <p:cNvSpPr txBox="1">
            <a:spLocks noChangeArrowheads="1"/>
          </p:cNvSpPr>
          <p:nvPr/>
        </p:nvSpPr>
        <p:spPr bwMode="auto">
          <a:xfrm>
            <a:off x="3505200" y="2743200"/>
            <a:ext cx="762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12333" name="Text Box 45"/>
          <p:cNvSpPr txBox="1">
            <a:spLocks noChangeArrowheads="1"/>
          </p:cNvSpPr>
          <p:nvPr/>
        </p:nvSpPr>
        <p:spPr bwMode="auto">
          <a:xfrm>
            <a:off x="4800228" y="3566199"/>
            <a:ext cx="200402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 smtClean="0">
                <a:solidFill>
                  <a:srgbClr val="000000"/>
                </a:solidFill>
              </a:rPr>
              <a:t> Constant MC</a:t>
            </a:r>
            <a:endParaRPr lang="en-US" sz="1800" dirty="0">
              <a:solidFill>
                <a:srgbClr val="000000"/>
              </a:solidFill>
            </a:endParaRPr>
          </a:p>
        </p:txBody>
      </p:sp>
      <p:sp>
        <p:nvSpPr>
          <p:cNvPr id="12346" name="Line 58"/>
          <p:cNvSpPr>
            <a:spLocks noChangeShapeType="1"/>
          </p:cNvSpPr>
          <p:nvPr/>
        </p:nvSpPr>
        <p:spPr bwMode="auto">
          <a:xfrm flipV="1">
            <a:off x="688526" y="1747838"/>
            <a:ext cx="0" cy="3505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>
              <a:solidFill>
                <a:srgbClr val="000000"/>
              </a:solidFill>
            </a:endParaRPr>
          </a:p>
        </p:txBody>
      </p:sp>
      <p:sp>
        <p:nvSpPr>
          <p:cNvPr id="12348" name="Arc 60"/>
          <p:cNvSpPr>
            <a:spLocks/>
          </p:cNvSpPr>
          <p:nvPr/>
        </p:nvSpPr>
        <p:spPr bwMode="auto">
          <a:xfrm flipV="1">
            <a:off x="1187624" y="1650101"/>
            <a:ext cx="5184576" cy="2859017"/>
          </a:xfrm>
          <a:custGeom>
            <a:avLst/>
            <a:gdLst>
              <a:gd name="G0" fmla="+- 21037 0 0"/>
              <a:gd name="G1" fmla="+- 21600 0 0"/>
              <a:gd name="G2" fmla="+- 21600 0 0"/>
              <a:gd name="T0" fmla="*/ 0 w 21037"/>
              <a:gd name="T1" fmla="*/ 16701 h 21600"/>
              <a:gd name="T2" fmla="*/ 21004 w 21037"/>
              <a:gd name="T3" fmla="*/ 0 h 21600"/>
              <a:gd name="T4" fmla="*/ 21037 w 21037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037" h="21600" fill="none" extrusionOk="0">
                <a:moveTo>
                  <a:pt x="-1" y="16700"/>
                </a:moveTo>
                <a:cubicBezTo>
                  <a:pt x="2274" y="6932"/>
                  <a:pt x="10974" y="15"/>
                  <a:pt x="21004" y="0"/>
                </a:cubicBezTo>
              </a:path>
              <a:path w="21037" h="21600" stroke="0" extrusionOk="0">
                <a:moveTo>
                  <a:pt x="-1" y="16700"/>
                </a:moveTo>
                <a:cubicBezTo>
                  <a:pt x="2274" y="6932"/>
                  <a:pt x="10974" y="15"/>
                  <a:pt x="21004" y="0"/>
                </a:cubicBezTo>
                <a:lnTo>
                  <a:pt x="21037" y="21600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>
              <a:solidFill>
                <a:srgbClr val="000000"/>
              </a:solidFill>
            </a:endParaRPr>
          </a:p>
        </p:txBody>
      </p:sp>
      <p:sp>
        <p:nvSpPr>
          <p:cNvPr id="12349" name="Text Box 61"/>
          <p:cNvSpPr txBox="1">
            <a:spLocks noChangeArrowheads="1"/>
          </p:cNvSpPr>
          <p:nvPr/>
        </p:nvSpPr>
        <p:spPr bwMode="auto">
          <a:xfrm>
            <a:off x="360363" y="1450047"/>
            <a:ext cx="108743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00"/>
                </a:solidFill>
              </a:rPr>
              <a:t>Cost ($)</a:t>
            </a:r>
            <a:endParaRPr lang="en-CA" sz="2000" dirty="0">
              <a:solidFill>
                <a:srgbClr val="000000"/>
              </a:solidFill>
            </a:endParaRPr>
          </a:p>
        </p:txBody>
      </p:sp>
      <p:sp>
        <p:nvSpPr>
          <p:cNvPr id="12350" name="Text Box 62"/>
          <p:cNvSpPr txBox="1">
            <a:spLocks noChangeArrowheads="1"/>
          </p:cNvSpPr>
          <p:nvPr/>
        </p:nvSpPr>
        <p:spPr bwMode="auto">
          <a:xfrm>
            <a:off x="4656691" y="1301859"/>
            <a:ext cx="3744416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 smtClean="0">
                <a:solidFill>
                  <a:srgbClr val="000000"/>
                </a:solidFill>
              </a:rPr>
              <a:t>With a fixed </a:t>
            </a:r>
            <a:r>
              <a:rPr lang="en-US" dirty="0" smtClean="0">
                <a:solidFill>
                  <a:srgbClr val="000000"/>
                </a:solidFill>
              </a:rPr>
              <a:t>R &amp; D </a:t>
            </a:r>
            <a:r>
              <a:rPr lang="en-US" sz="1800" dirty="0" smtClean="0">
                <a:solidFill>
                  <a:srgbClr val="000000"/>
                </a:solidFill>
              </a:rPr>
              <a:t>cost F of producing the first unit and a constant </a:t>
            </a:r>
            <a:r>
              <a:rPr lang="en-US" dirty="0" smtClean="0">
                <a:solidFill>
                  <a:srgbClr val="000000"/>
                </a:solidFill>
              </a:rPr>
              <a:t>MC</a:t>
            </a:r>
            <a:r>
              <a:rPr lang="en-US" sz="1800" dirty="0" smtClean="0">
                <a:solidFill>
                  <a:srgbClr val="000000"/>
                </a:solidFill>
              </a:rPr>
              <a:t> thereafter, the LATC declines indefinitely</a:t>
            </a:r>
            <a:endParaRPr lang="en-CA" sz="1800" dirty="0">
              <a:solidFill>
                <a:srgbClr val="000000"/>
              </a:solidFill>
            </a:endParaRPr>
          </a:p>
        </p:txBody>
      </p:sp>
      <p:sp>
        <p:nvSpPr>
          <p:cNvPr id="12351" name="Text Box 63"/>
          <p:cNvSpPr txBox="1">
            <a:spLocks noChangeArrowheads="1"/>
          </p:cNvSpPr>
          <p:nvPr/>
        </p:nvSpPr>
        <p:spPr bwMode="auto">
          <a:xfrm>
            <a:off x="2285987" y="3196867"/>
            <a:ext cx="8286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00"/>
                </a:solidFill>
              </a:rPr>
              <a:t>LATC</a:t>
            </a:r>
          </a:p>
        </p:txBody>
      </p:sp>
      <p:cxnSp>
        <p:nvCxnSpPr>
          <p:cNvPr id="3" name="Straight Connector 2"/>
          <p:cNvCxnSpPr/>
          <p:nvPr/>
        </p:nvCxnSpPr>
        <p:spPr bwMode="auto">
          <a:xfrm>
            <a:off x="688526" y="2248693"/>
            <a:ext cx="499098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" name="Straight Connector 4"/>
          <p:cNvCxnSpPr/>
          <p:nvPr/>
        </p:nvCxnSpPr>
        <p:spPr bwMode="auto">
          <a:xfrm>
            <a:off x="1187624" y="2248693"/>
            <a:ext cx="0" cy="3004345"/>
          </a:xfrm>
          <a:prstGeom prst="line">
            <a:avLst/>
          </a:prstGeom>
          <a:solidFill>
            <a:schemeClr val="accent1"/>
          </a:solidFill>
          <a:ln w="1587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8" name="Straight Connector 7"/>
          <p:cNvCxnSpPr/>
          <p:nvPr/>
        </p:nvCxnSpPr>
        <p:spPr bwMode="auto">
          <a:xfrm>
            <a:off x="1187624" y="4581128"/>
            <a:ext cx="5184576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" name="Straight Arrow Connector 9"/>
          <p:cNvCxnSpPr/>
          <p:nvPr/>
        </p:nvCxnSpPr>
        <p:spPr bwMode="auto">
          <a:xfrm flipH="1">
            <a:off x="4427984" y="3935531"/>
            <a:ext cx="504056" cy="64559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" name="TextBox 10"/>
          <p:cNvSpPr txBox="1"/>
          <p:nvPr/>
        </p:nvSpPr>
        <p:spPr>
          <a:xfrm>
            <a:off x="304800" y="2132856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800" dirty="0" smtClean="0"/>
              <a:t>F</a:t>
            </a:r>
            <a:endParaRPr lang="en-CA" sz="1800" dirty="0"/>
          </a:p>
        </p:txBody>
      </p:sp>
      <p:sp>
        <p:nvSpPr>
          <p:cNvPr id="2" name="TextBox 1"/>
          <p:cNvSpPr txBox="1"/>
          <p:nvPr/>
        </p:nvSpPr>
        <p:spPr>
          <a:xfrm>
            <a:off x="938075" y="4912759"/>
            <a:ext cx="26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1</a:t>
            </a:r>
            <a:endParaRPr lang="en-CA" sz="1800" dirty="0"/>
          </a:p>
        </p:txBody>
      </p:sp>
      <p:sp>
        <p:nvSpPr>
          <p:cNvPr id="9" name="TextBox 8"/>
          <p:cNvSpPr txBox="1"/>
          <p:nvPr/>
        </p:nvSpPr>
        <p:spPr>
          <a:xfrm>
            <a:off x="6372200" y="2502188"/>
            <a:ext cx="25202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A competitor who imitates this innovator does not incur F and could undercut the innovator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979712" y="5737926"/>
            <a:ext cx="4630638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chemeClr val="bg1"/>
                </a:solidFill>
              </a:rPr>
              <a:t>Patents protect intellectual property rights; encourage research and development</a:t>
            </a:r>
            <a:endParaRPr lang="en-US" dirty="0">
              <a:solidFill>
                <a:schemeClr val="bg1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3505200" y="4077072"/>
            <a:ext cx="0" cy="1185041"/>
          </a:xfrm>
          <a:prstGeom prst="line">
            <a:avLst/>
          </a:prstGeom>
          <a:ln w="2540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203848" y="534834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A</a:t>
            </a:r>
            <a:r>
              <a:rPr lang="en-US" dirty="0" smtClean="0"/>
              <a:t> </a:t>
            </a:r>
            <a:endParaRPr lang="en-CA" dirty="0"/>
          </a:p>
        </p:txBody>
      </p:sp>
      <p:sp>
        <p:nvSpPr>
          <p:cNvPr id="17" name="TextBox 16"/>
          <p:cNvSpPr txBox="1"/>
          <p:nvPr/>
        </p:nvSpPr>
        <p:spPr>
          <a:xfrm>
            <a:off x="6732240" y="3979516"/>
            <a:ext cx="17281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For example, to sell Q</a:t>
            </a:r>
            <a:r>
              <a:rPr lang="en-US" baseline="-25000" dirty="0" smtClean="0"/>
              <a:t>A</a:t>
            </a:r>
            <a:r>
              <a:rPr lang="en-US" dirty="0" smtClean="0"/>
              <a:t> the imitator incurs the MC while the innovator incurs the ATC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17214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33" grpId="0"/>
      <p:bldP spid="12348" grpId="0" animBg="1"/>
      <p:bldP spid="12350" grpId="0"/>
      <p:bldP spid="12351" grpId="0"/>
      <p:bldP spid="11" grpId="0"/>
      <p:bldP spid="2" grpId="0"/>
      <p:bldP spid="9" grpId="0"/>
      <p:bldP spid="12" grpId="0" animBg="1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79376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F7D19"/>
                </a:solidFill>
              </a:rPr>
              <a:t>The Profit-Maximizing Monopolist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95536" y="1412776"/>
            <a:ext cx="8229600" cy="48768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000" i="1" dirty="0" smtClean="0">
                <a:solidFill>
                  <a:srgbClr val="3E5D78"/>
                </a:solidFill>
              </a:rPr>
              <a:t>Reminders…</a:t>
            </a:r>
          </a:p>
          <a:p>
            <a:r>
              <a:rPr lang="en-US" sz="2000" dirty="0" smtClean="0"/>
              <a:t>Marginal revenue = 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MR</a:t>
            </a:r>
            <a:r>
              <a:rPr lang="en-US" sz="2000" dirty="0" smtClean="0"/>
              <a:t> = Change in total revenue obtained by selling on more unit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US" sz="2000" dirty="0" smtClean="0"/>
              <a:t>Total revenue = 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 = P*Q</a:t>
            </a:r>
          </a:p>
          <a:p>
            <a:pPr marL="0" indent="0">
              <a:buNone/>
            </a:pPr>
            <a:endParaRPr lang="en-US" sz="2000" i="1" dirty="0" smtClean="0">
              <a:solidFill>
                <a:srgbClr val="3E5D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000" dirty="0" smtClean="0"/>
              <a:t>Average revenue = revenue per unit sold = 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</a:p>
          <a:p>
            <a:pPr marL="0" indent="0">
              <a:buNone/>
            </a:pPr>
            <a:endParaRPr lang="en-US" sz="2000" i="1" dirty="0" smtClean="0">
              <a:solidFill>
                <a:srgbClr val="3E5D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000" dirty="0" smtClean="0"/>
              <a:t>Marginal cost = 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MC</a:t>
            </a:r>
            <a:r>
              <a:rPr lang="en-US" sz="2000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smtClean="0"/>
              <a:t>= change in total cost obtained by producing one more unit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US" sz="2000" dirty="0" smtClean="0"/>
              <a:t>Profit = total revenue – total cost = 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 - TC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467544" y="548680"/>
            <a:ext cx="8229600" cy="850106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rgbClr val="FF7D19"/>
                </a:solidFill>
              </a:rPr>
              <a:t>The Profit-Maximizing Monopolist</a:t>
            </a:r>
          </a:p>
        </p:txBody>
      </p:sp>
      <p:graphicFrame>
        <p:nvGraphicFramePr>
          <p:cNvPr id="105645" name="Group 17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849552645"/>
              </p:ext>
            </p:extLst>
          </p:nvPr>
        </p:nvGraphicFramePr>
        <p:xfrm>
          <a:off x="457200" y="2420938"/>
          <a:ext cx="8218488" cy="1365251"/>
        </p:xfrm>
        <a:graphic>
          <a:graphicData uri="http://schemas.openxmlformats.org/drawingml/2006/table">
            <a:tbl>
              <a:tblPr/>
              <a:tblGrid>
                <a:gridCol w="2325688"/>
                <a:gridCol w="652462"/>
                <a:gridCol w="655638"/>
                <a:gridCol w="655637"/>
                <a:gridCol w="657225"/>
                <a:gridCol w="652463"/>
                <a:gridCol w="655637"/>
                <a:gridCol w="655638"/>
                <a:gridCol w="652462"/>
                <a:gridCol w="655638"/>
              </a:tblGrid>
              <a:tr h="455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Quantity (Q)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Price (P)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Total Revenue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(TR)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05655" name="Group 183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1374617728"/>
              </p:ext>
            </p:extLst>
          </p:nvPr>
        </p:nvGraphicFramePr>
        <p:xfrm>
          <a:off x="468313" y="5229225"/>
          <a:ext cx="8213725" cy="431800"/>
        </p:xfrm>
        <a:graphic>
          <a:graphicData uri="http://schemas.openxmlformats.org/drawingml/2006/table">
            <a:tbl>
              <a:tblPr/>
              <a:tblGrid>
                <a:gridCol w="2967037"/>
                <a:gridCol w="655638"/>
                <a:gridCol w="658812"/>
                <a:gridCol w="655638"/>
                <a:gridCol w="652462"/>
                <a:gridCol w="657225"/>
                <a:gridCol w="652463"/>
                <a:gridCol w="658812"/>
                <a:gridCol w="655638"/>
              </a:tblGrid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Profit = TC - TC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-44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05656" name="Group 184"/>
          <p:cNvGraphicFramePr>
            <a:graphicFrameLocks noGrp="1"/>
          </p:cNvGraphicFramePr>
          <p:nvPr>
            <p:ph sz="quarter" idx="3"/>
            <p:extLst>
              <p:ext uri="{D42A27DB-BD31-4B8C-83A1-F6EECF244321}">
                <p14:modId xmlns:p14="http://schemas.microsoft.com/office/powerpoint/2010/main" val="262038633"/>
              </p:ext>
            </p:extLst>
          </p:nvPr>
        </p:nvGraphicFramePr>
        <p:xfrm>
          <a:off x="468313" y="4292600"/>
          <a:ext cx="8207375" cy="936626"/>
        </p:xfrm>
        <a:graphic>
          <a:graphicData uri="http://schemas.openxmlformats.org/drawingml/2006/table">
            <a:tbl>
              <a:tblPr/>
              <a:tblGrid>
                <a:gridCol w="2967037"/>
                <a:gridCol w="654050"/>
                <a:gridCol w="655638"/>
                <a:gridCol w="655637"/>
                <a:gridCol w="654050"/>
                <a:gridCol w="655638"/>
                <a:gridCol w="654050"/>
                <a:gridCol w="657225"/>
                <a:gridCol w="654050"/>
              </a:tblGrid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Marginal Cost (MC)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Total Cost (TC) 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= sum MC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05621" name="Group 149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2828023444"/>
              </p:ext>
            </p:extLst>
          </p:nvPr>
        </p:nvGraphicFramePr>
        <p:xfrm>
          <a:off x="468313" y="3789363"/>
          <a:ext cx="8218487" cy="498475"/>
        </p:xfrm>
        <a:graphic>
          <a:graphicData uri="http://schemas.openxmlformats.org/drawingml/2006/table">
            <a:tbl>
              <a:tblPr/>
              <a:tblGrid>
                <a:gridCol w="2970212"/>
                <a:gridCol w="654050"/>
                <a:gridCol w="658813"/>
                <a:gridCol w="655637"/>
                <a:gridCol w="654050"/>
                <a:gridCol w="657225"/>
                <a:gridCol w="655638"/>
                <a:gridCol w="658812"/>
                <a:gridCol w="654050"/>
              </a:tblGrid>
              <a:tr h="498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Marginal Revenue (MR)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1342667327"/>
              </p:ext>
            </p:extLst>
          </p:nvPr>
        </p:nvGraphicFramePr>
        <p:xfrm>
          <a:off x="467544" y="1556792"/>
          <a:ext cx="7978775" cy="749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851920" y="5759292"/>
            <a:ext cx="504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Profit is maximized at 3 units of output; </a:t>
            </a:r>
          </a:p>
          <a:p>
            <a:r>
              <a:rPr lang="en-US" dirty="0" smtClean="0"/>
              <a:t>revenue is maximized at mid-point of demand</a:t>
            </a:r>
            <a:endParaRPr lang="en-CA" dirty="0"/>
          </a:p>
        </p:txBody>
      </p:sp>
      <p:sp>
        <p:nvSpPr>
          <p:cNvPr id="5" name="Oval 4"/>
          <p:cNvSpPr/>
          <p:nvPr/>
        </p:nvSpPr>
        <p:spPr>
          <a:xfrm>
            <a:off x="4608620" y="2348880"/>
            <a:ext cx="707659" cy="57606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13" name="Oval 12"/>
          <p:cNvSpPr/>
          <p:nvPr/>
        </p:nvSpPr>
        <p:spPr>
          <a:xfrm>
            <a:off x="4633197" y="5188688"/>
            <a:ext cx="707659" cy="57606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5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5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5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5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4150519" cy="9906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dirty="0" smtClean="0">
                <a:solidFill>
                  <a:srgbClr val="FF7D19"/>
                </a:solidFill>
              </a:rPr>
              <a:t>Total Revenue</a:t>
            </a:r>
          </a:p>
        </p:txBody>
      </p:sp>
      <p:sp>
        <p:nvSpPr>
          <p:cNvPr id="7174" name="Line 4"/>
          <p:cNvSpPr>
            <a:spLocks noChangeShapeType="1"/>
          </p:cNvSpPr>
          <p:nvPr/>
        </p:nvSpPr>
        <p:spPr bwMode="auto">
          <a:xfrm>
            <a:off x="2124075" y="2060575"/>
            <a:ext cx="0" cy="33845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7175" name="Line 5"/>
          <p:cNvSpPr>
            <a:spLocks noChangeShapeType="1"/>
          </p:cNvSpPr>
          <p:nvPr/>
        </p:nvSpPr>
        <p:spPr bwMode="auto">
          <a:xfrm>
            <a:off x="2124075" y="5445125"/>
            <a:ext cx="43926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94215" name="Arc 7"/>
          <p:cNvSpPr>
            <a:spLocks/>
          </p:cNvSpPr>
          <p:nvPr/>
        </p:nvSpPr>
        <p:spPr bwMode="auto">
          <a:xfrm rot="16181522" flipV="1">
            <a:off x="2416969" y="3509169"/>
            <a:ext cx="2735262" cy="3308350"/>
          </a:xfrm>
          <a:custGeom>
            <a:avLst/>
            <a:gdLst>
              <a:gd name="T0" fmla="*/ 1061560 w 21600"/>
              <a:gd name="T1" fmla="*/ 0 h 39688"/>
              <a:gd name="T2" fmla="*/ 1098537 w 21600"/>
              <a:gd name="T3" fmla="*/ 3308350 h 39688"/>
              <a:gd name="T4" fmla="*/ 0 w 21600"/>
              <a:gd name="T5" fmla="*/ 1659427 h 39688"/>
              <a:gd name="T6" fmla="*/ 0 60000 65536"/>
              <a:gd name="T7" fmla="*/ 0 60000 65536"/>
              <a:gd name="T8" fmla="*/ 0 60000 65536"/>
              <a:gd name="T9" fmla="*/ 0 w 21600"/>
              <a:gd name="T10" fmla="*/ 0 h 39688"/>
              <a:gd name="T11" fmla="*/ 21600 w 21600"/>
              <a:gd name="T12" fmla="*/ 39688 h 3968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39688" fill="none" extrusionOk="0">
                <a:moveTo>
                  <a:pt x="8382" y="0"/>
                </a:moveTo>
                <a:cubicBezTo>
                  <a:pt x="16392" y="3372"/>
                  <a:pt x="21600" y="11216"/>
                  <a:pt x="21600" y="19907"/>
                </a:cubicBezTo>
                <a:cubicBezTo>
                  <a:pt x="21600" y="28481"/>
                  <a:pt x="16527" y="36244"/>
                  <a:pt x="8675" y="39688"/>
                </a:cubicBezTo>
              </a:path>
              <a:path w="21600" h="39688" stroke="0" extrusionOk="0">
                <a:moveTo>
                  <a:pt x="8382" y="0"/>
                </a:moveTo>
                <a:cubicBezTo>
                  <a:pt x="16392" y="3372"/>
                  <a:pt x="21600" y="11216"/>
                  <a:pt x="21600" y="19907"/>
                </a:cubicBezTo>
                <a:cubicBezTo>
                  <a:pt x="21600" y="28481"/>
                  <a:pt x="16527" y="36244"/>
                  <a:pt x="8675" y="39688"/>
                </a:cubicBezTo>
                <a:lnTo>
                  <a:pt x="0" y="19907"/>
                </a:lnTo>
                <a:close/>
              </a:path>
            </a:pathLst>
          </a:custGeom>
          <a:noFill/>
          <a:ln w="38100">
            <a:solidFill>
              <a:srgbClr val="7030A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94216" name="Line 8"/>
          <p:cNvSpPr>
            <a:spLocks noChangeShapeType="1"/>
          </p:cNvSpPr>
          <p:nvPr/>
        </p:nvSpPr>
        <p:spPr bwMode="auto">
          <a:xfrm>
            <a:off x="2916238" y="4149725"/>
            <a:ext cx="0" cy="1295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94217" name="Line 9"/>
          <p:cNvSpPr>
            <a:spLocks noChangeShapeType="1"/>
          </p:cNvSpPr>
          <p:nvPr/>
        </p:nvSpPr>
        <p:spPr bwMode="auto">
          <a:xfrm>
            <a:off x="3851275" y="3789363"/>
            <a:ext cx="0" cy="165576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94219" name="Text Box 11"/>
          <p:cNvSpPr txBox="1">
            <a:spLocks noChangeArrowheads="1"/>
          </p:cNvSpPr>
          <p:nvPr/>
        </p:nvSpPr>
        <p:spPr bwMode="auto">
          <a:xfrm>
            <a:off x="2843213" y="3068638"/>
            <a:ext cx="35290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TR is a Maximum; MR becomes negative at higher outputs</a:t>
            </a:r>
          </a:p>
        </p:txBody>
      </p:sp>
      <p:sp>
        <p:nvSpPr>
          <p:cNvPr id="94221" name="Text Box 13"/>
          <p:cNvSpPr txBox="1">
            <a:spLocks noChangeArrowheads="1"/>
          </p:cNvSpPr>
          <p:nvPr/>
        </p:nvSpPr>
        <p:spPr bwMode="auto">
          <a:xfrm>
            <a:off x="2771775" y="5445125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2</a:t>
            </a:r>
            <a:endParaRPr lang="en-US" baseline="-25000">
              <a:latin typeface="+mj-lt"/>
            </a:endParaRPr>
          </a:p>
        </p:txBody>
      </p:sp>
      <p:sp>
        <p:nvSpPr>
          <p:cNvPr id="94222" name="Text Box 14"/>
          <p:cNvSpPr txBox="1">
            <a:spLocks noChangeArrowheads="1"/>
          </p:cNvSpPr>
          <p:nvPr/>
        </p:nvSpPr>
        <p:spPr bwMode="auto">
          <a:xfrm>
            <a:off x="3635375" y="5445125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4</a:t>
            </a:r>
            <a:endParaRPr lang="en-US" baseline="-25000">
              <a:latin typeface="+mj-lt"/>
            </a:endParaRPr>
          </a:p>
        </p:txBody>
      </p:sp>
      <p:sp>
        <p:nvSpPr>
          <p:cNvPr id="94224" name="Text Box 16"/>
          <p:cNvSpPr txBox="1">
            <a:spLocks noChangeArrowheads="1"/>
          </p:cNvSpPr>
          <p:nvPr/>
        </p:nvSpPr>
        <p:spPr bwMode="auto">
          <a:xfrm>
            <a:off x="1475656" y="4005263"/>
            <a:ext cx="64841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$</a:t>
            </a:r>
            <a:r>
              <a:rPr lang="en-US" dirty="0" smtClean="0">
                <a:latin typeface="+mj-lt"/>
              </a:rPr>
              <a:t>24</a:t>
            </a:r>
            <a:endParaRPr lang="en-US" baseline="-25000" dirty="0">
              <a:latin typeface="+mj-lt"/>
            </a:endParaRPr>
          </a:p>
        </p:txBody>
      </p:sp>
      <p:sp>
        <p:nvSpPr>
          <p:cNvPr id="7183" name="Text Box 17"/>
          <p:cNvSpPr txBox="1">
            <a:spLocks noChangeArrowheads="1"/>
          </p:cNvSpPr>
          <p:nvPr/>
        </p:nvSpPr>
        <p:spPr bwMode="auto">
          <a:xfrm>
            <a:off x="1089723" y="2204864"/>
            <a:ext cx="12969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Revenue</a:t>
            </a:r>
          </a:p>
        </p:txBody>
      </p:sp>
      <p:sp>
        <p:nvSpPr>
          <p:cNvPr id="7184" name="Text Box 18"/>
          <p:cNvSpPr txBox="1">
            <a:spLocks noChangeArrowheads="1"/>
          </p:cNvSpPr>
          <p:nvPr/>
        </p:nvSpPr>
        <p:spPr bwMode="auto">
          <a:xfrm>
            <a:off x="5660076" y="5087311"/>
            <a:ext cx="13668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Quantity</a:t>
            </a:r>
          </a:p>
        </p:txBody>
      </p:sp>
      <p:sp>
        <p:nvSpPr>
          <p:cNvPr id="94228" name="Text Box 20"/>
          <p:cNvSpPr txBox="1">
            <a:spLocks noChangeArrowheads="1"/>
          </p:cNvSpPr>
          <p:nvPr/>
        </p:nvSpPr>
        <p:spPr bwMode="auto">
          <a:xfrm>
            <a:off x="5219700" y="5445125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8</a:t>
            </a:r>
          </a:p>
        </p:txBody>
      </p:sp>
      <p:sp>
        <p:nvSpPr>
          <p:cNvPr id="94229" name="Line 21"/>
          <p:cNvSpPr>
            <a:spLocks noChangeShapeType="1"/>
          </p:cNvSpPr>
          <p:nvPr/>
        </p:nvSpPr>
        <p:spPr bwMode="auto">
          <a:xfrm flipH="1">
            <a:off x="2124075" y="4149725"/>
            <a:ext cx="792163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94230" name="Line 22"/>
          <p:cNvSpPr>
            <a:spLocks noChangeShapeType="1"/>
          </p:cNvSpPr>
          <p:nvPr/>
        </p:nvSpPr>
        <p:spPr bwMode="auto">
          <a:xfrm flipH="1">
            <a:off x="2124075" y="3789363"/>
            <a:ext cx="17272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94231" name="Text Box 23"/>
          <p:cNvSpPr txBox="1">
            <a:spLocks noChangeArrowheads="1"/>
          </p:cNvSpPr>
          <p:nvPr/>
        </p:nvSpPr>
        <p:spPr bwMode="auto">
          <a:xfrm>
            <a:off x="1547813" y="3500438"/>
            <a:ext cx="576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$32</a:t>
            </a:r>
            <a:endParaRPr lang="en-US" baseline="-2500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4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94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4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4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94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94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94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94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94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94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5" grpId="0" animBg="1"/>
      <p:bldP spid="94216" grpId="0" animBg="1"/>
      <p:bldP spid="94217" grpId="0" animBg="1"/>
      <p:bldP spid="94219" grpId="0"/>
      <p:bldP spid="94221" grpId="0"/>
      <p:bldP spid="94222" grpId="0"/>
      <p:bldP spid="94224" grpId="0"/>
      <p:bldP spid="94228" grpId="0"/>
      <p:bldP spid="94229" grpId="0" animBg="1"/>
      <p:bldP spid="94230" grpId="0" animBg="1"/>
      <p:bldP spid="9423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807368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dirty="0" smtClean="0">
                <a:solidFill>
                  <a:srgbClr val="FF7D19"/>
                </a:solidFill>
              </a:rPr>
              <a:t>The Optimal Output</a:t>
            </a:r>
          </a:p>
        </p:txBody>
      </p:sp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412776"/>
            <a:ext cx="8229600" cy="48768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sz="2000" dirty="0" smtClean="0"/>
              <a:t>Profit maximization rule: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If </a:t>
            </a:r>
            <a:r>
              <a:rPr lang="en-US" dirty="0" smtClean="0">
                <a:solidFill>
                  <a:srgbClr val="3E5D78"/>
                </a:solidFill>
              </a:rPr>
              <a:t>MR &gt; MC</a:t>
            </a:r>
            <a:r>
              <a:rPr lang="en-US" dirty="0" smtClean="0"/>
              <a:t>, increase output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If </a:t>
            </a:r>
            <a:r>
              <a:rPr lang="en-US" dirty="0" smtClean="0">
                <a:solidFill>
                  <a:srgbClr val="3E5D78"/>
                </a:solidFill>
              </a:rPr>
              <a:t>MR &lt; MC</a:t>
            </a:r>
            <a:r>
              <a:rPr lang="en-US" dirty="0" smtClean="0"/>
              <a:t>, reduce output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If </a:t>
            </a:r>
            <a:r>
              <a:rPr lang="en-US" dirty="0" smtClean="0">
                <a:solidFill>
                  <a:srgbClr val="3E5D78"/>
                </a:solidFill>
              </a:rPr>
              <a:t>MR = MC</a:t>
            </a:r>
            <a:r>
              <a:rPr lang="en-US" dirty="0" smtClean="0"/>
              <a:t>, output is optimal</a:t>
            </a:r>
          </a:p>
          <a:p>
            <a:pPr marL="274320" lvl="1" indent="0" eaLnBrk="1" hangingPunct="1">
              <a:lnSpc>
                <a:spcPct val="90000"/>
              </a:lnSpc>
              <a:buNone/>
            </a:pPr>
            <a:endParaRPr lang="en-US" dirty="0" smtClean="0"/>
          </a:p>
          <a:p>
            <a:pPr eaLnBrk="1" hangingPunct="1">
              <a:lnSpc>
                <a:spcPct val="90000"/>
              </a:lnSpc>
            </a:pPr>
            <a:r>
              <a:rPr lang="en-US" sz="2000" i="1" dirty="0" smtClean="0">
                <a:solidFill>
                  <a:srgbClr val="3E5D7D"/>
                </a:solidFill>
              </a:rPr>
              <a:t>Example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Demand</a:t>
            </a:r>
            <a:r>
              <a:rPr lang="en-US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US" dirty="0" smtClean="0"/>
              <a:t>P = 16 – 2Q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Marginal Cost: MC = 1 + 1Q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Marginal revenue: MR = 16 – 4Q </a:t>
            </a:r>
            <a:r>
              <a:rPr lang="en-US" dirty="0" smtClean="0">
                <a:solidFill>
                  <a:schemeClr val="tx1"/>
                </a:solidFill>
              </a:rPr>
              <a:t>(slope is twice the D curve)</a:t>
            </a:r>
          </a:p>
          <a:p>
            <a:pPr marL="274320" lvl="1" indent="0" eaLnBrk="1" hangingPunct="1">
              <a:lnSpc>
                <a:spcPct val="90000"/>
              </a:lnSpc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MR = MC: 16 – 4Q = 1 + 1Q implies Q =  3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P = 16 – 2 x 3 = 10</a:t>
            </a:r>
          </a:p>
          <a:p>
            <a:pPr lvl="1" algn="r" eaLnBrk="1" hangingPunct="1">
              <a:lnSpc>
                <a:spcPct val="90000"/>
              </a:lnSpc>
              <a:buFontTx/>
              <a:buNone/>
            </a:pPr>
            <a:r>
              <a:rPr lang="en-US" dirty="0" smtClean="0"/>
              <a:t>					</a:t>
            </a:r>
            <a:r>
              <a:rPr lang="en-US" i="1" dirty="0" smtClean="0">
                <a:solidFill>
                  <a:srgbClr val="3E5D78"/>
                </a:solidFill>
              </a:rPr>
              <a:t>Illustrated …..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0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70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706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706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706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706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7065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7065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3200" dirty="0" smtClean="0">
                <a:solidFill>
                  <a:srgbClr val="FF7D19"/>
                </a:solidFill>
              </a:rPr>
              <a:t>Profit-Maximizing Output: discrete units</a:t>
            </a:r>
          </a:p>
        </p:txBody>
      </p:sp>
      <p:sp>
        <p:nvSpPr>
          <p:cNvPr id="111659" name="Line 43"/>
          <p:cNvSpPr>
            <a:spLocks noChangeShapeType="1"/>
          </p:cNvSpPr>
          <p:nvPr/>
        </p:nvSpPr>
        <p:spPr bwMode="auto">
          <a:xfrm>
            <a:off x="4284663" y="1844675"/>
            <a:ext cx="0" cy="4464050"/>
          </a:xfrm>
          <a:prstGeom prst="line">
            <a:avLst/>
          </a:prstGeom>
          <a:noFill/>
          <a:ln w="25400">
            <a:solidFill>
              <a:schemeClr val="tx1"/>
            </a:solidFill>
            <a:prstDash val="lg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199" name="Line 6"/>
          <p:cNvSpPr>
            <a:spLocks noChangeShapeType="1"/>
          </p:cNvSpPr>
          <p:nvPr/>
        </p:nvSpPr>
        <p:spPr bwMode="auto">
          <a:xfrm>
            <a:off x="1908175" y="1989138"/>
            <a:ext cx="0" cy="367188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200" name="Line 7"/>
          <p:cNvSpPr>
            <a:spLocks noChangeShapeType="1"/>
          </p:cNvSpPr>
          <p:nvPr/>
        </p:nvSpPr>
        <p:spPr bwMode="auto">
          <a:xfrm>
            <a:off x="1908175" y="5661025"/>
            <a:ext cx="4535488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1633" name="Line 17"/>
          <p:cNvSpPr>
            <a:spLocks noChangeShapeType="1"/>
          </p:cNvSpPr>
          <p:nvPr/>
        </p:nvSpPr>
        <p:spPr bwMode="auto">
          <a:xfrm>
            <a:off x="1908175" y="5373688"/>
            <a:ext cx="792163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1634" name="Line 18"/>
          <p:cNvSpPr>
            <a:spLocks noChangeShapeType="1"/>
          </p:cNvSpPr>
          <p:nvPr/>
        </p:nvSpPr>
        <p:spPr bwMode="auto">
          <a:xfrm>
            <a:off x="2700338" y="5157788"/>
            <a:ext cx="792162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1635" name="Line 19"/>
          <p:cNvSpPr>
            <a:spLocks noChangeShapeType="1"/>
          </p:cNvSpPr>
          <p:nvPr/>
        </p:nvSpPr>
        <p:spPr bwMode="auto">
          <a:xfrm>
            <a:off x="3492500" y="4941888"/>
            <a:ext cx="792163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1636" name="Line 20"/>
          <p:cNvSpPr>
            <a:spLocks noChangeShapeType="1"/>
          </p:cNvSpPr>
          <p:nvPr/>
        </p:nvSpPr>
        <p:spPr bwMode="auto">
          <a:xfrm>
            <a:off x="4284663" y="4724400"/>
            <a:ext cx="792162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1638" name="Text Box 22"/>
          <p:cNvSpPr txBox="1">
            <a:spLocks noChangeArrowheads="1"/>
          </p:cNvSpPr>
          <p:nvPr/>
        </p:nvSpPr>
        <p:spPr bwMode="auto">
          <a:xfrm>
            <a:off x="2627313" y="2708275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14</a:t>
            </a:r>
          </a:p>
        </p:txBody>
      </p:sp>
      <p:sp>
        <p:nvSpPr>
          <p:cNvPr id="111639" name="Text Box 23"/>
          <p:cNvSpPr txBox="1">
            <a:spLocks noChangeArrowheads="1"/>
          </p:cNvSpPr>
          <p:nvPr/>
        </p:nvSpPr>
        <p:spPr bwMode="auto">
          <a:xfrm>
            <a:off x="3450135" y="3390107"/>
            <a:ext cx="5762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10</a:t>
            </a:r>
          </a:p>
        </p:txBody>
      </p:sp>
      <p:sp>
        <p:nvSpPr>
          <p:cNvPr id="111640" name="Text Box 24"/>
          <p:cNvSpPr txBox="1">
            <a:spLocks noChangeArrowheads="1"/>
          </p:cNvSpPr>
          <p:nvPr/>
        </p:nvSpPr>
        <p:spPr bwMode="auto">
          <a:xfrm>
            <a:off x="3995737" y="4092972"/>
            <a:ext cx="5032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6</a:t>
            </a:r>
          </a:p>
        </p:txBody>
      </p:sp>
      <p:sp>
        <p:nvSpPr>
          <p:cNvPr id="111641" name="Text Box 25"/>
          <p:cNvSpPr txBox="1">
            <a:spLocks noChangeArrowheads="1"/>
          </p:cNvSpPr>
          <p:nvPr/>
        </p:nvSpPr>
        <p:spPr bwMode="auto">
          <a:xfrm>
            <a:off x="4962674" y="4888309"/>
            <a:ext cx="574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2</a:t>
            </a:r>
          </a:p>
        </p:txBody>
      </p:sp>
      <p:sp>
        <p:nvSpPr>
          <p:cNvPr id="111642" name="Text Box 26"/>
          <p:cNvSpPr txBox="1">
            <a:spLocks noChangeArrowheads="1"/>
          </p:cNvSpPr>
          <p:nvPr/>
        </p:nvSpPr>
        <p:spPr bwMode="auto">
          <a:xfrm>
            <a:off x="5899661" y="6027738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-2</a:t>
            </a:r>
          </a:p>
        </p:txBody>
      </p:sp>
      <p:sp>
        <p:nvSpPr>
          <p:cNvPr id="111643" name="Text Box 27"/>
          <p:cNvSpPr txBox="1">
            <a:spLocks noChangeArrowheads="1"/>
          </p:cNvSpPr>
          <p:nvPr/>
        </p:nvSpPr>
        <p:spPr bwMode="auto">
          <a:xfrm>
            <a:off x="2411413" y="5084763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2</a:t>
            </a:r>
          </a:p>
        </p:txBody>
      </p:sp>
      <p:sp>
        <p:nvSpPr>
          <p:cNvPr id="111644" name="Text Box 28"/>
          <p:cNvSpPr txBox="1">
            <a:spLocks noChangeArrowheads="1"/>
          </p:cNvSpPr>
          <p:nvPr/>
        </p:nvSpPr>
        <p:spPr bwMode="auto">
          <a:xfrm>
            <a:off x="3203575" y="4797425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3</a:t>
            </a:r>
          </a:p>
        </p:txBody>
      </p:sp>
      <p:sp>
        <p:nvSpPr>
          <p:cNvPr id="111645" name="Text Box 29"/>
          <p:cNvSpPr txBox="1">
            <a:spLocks noChangeArrowheads="1"/>
          </p:cNvSpPr>
          <p:nvPr/>
        </p:nvSpPr>
        <p:spPr bwMode="auto">
          <a:xfrm>
            <a:off x="3995738" y="4508500"/>
            <a:ext cx="360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4</a:t>
            </a:r>
          </a:p>
        </p:txBody>
      </p:sp>
      <p:sp>
        <p:nvSpPr>
          <p:cNvPr id="111646" name="Text Box 30"/>
          <p:cNvSpPr txBox="1">
            <a:spLocks noChangeArrowheads="1"/>
          </p:cNvSpPr>
          <p:nvPr/>
        </p:nvSpPr>
        <p:spPr bwMode="auto">
          <a:xfrm>
            <a:off x="4787900" y="4221163"/>
            <a:ext cx="433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5</a:t>
            </a:r>
          </a:p>
        </p:txBody>
      </p:sp>
      <p:sp>
        <p:nvSpPr>
          <p:cNvPr id="8219" name="Text Box 31"/>
          <p:cNvSpPr txBox="1">
            <a:spLocks noChangeArrowheads="1"/>
          </p:cNvSpPr>
          <p:nvPr/>
        </p:nvSpPr>
        <p:spPr bwMode="auto">
          <a:xfrm>
            <a:off x="6588125" y="5589588"/>
            <a:ext cx="1152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Quantity</a:t>
            </a:r>
          </a:p>
        </p:txBody>
      </p:sp>
      <p:sp>
        <p:nvSpPr>
          <p:cNvPr id="8220" name="Text Box 32"/>
          <p:cNvSpPr txBox="1">
            <a:spLocks noChangeArrowheads="1"/>
          </p:cNvSpPr>
          <p:nvPr/>
        </p:nvSpPr>
        <p:spPr bwMode="auto">
          <a:xfrm>
            <a:off x="1403350" y="3213100"/>
            <a:ext cx="5762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$</a:t>
            </a:r>
          </a:p>
        </p:txBody>
      </p:sp>
      <p:sp>
        <p:nvSpPr>
          <p:cNvPr id="8221" name="Text Box 33"/>
          <p:cNvSpPr txBox="1">
            <a:spLocks noChangeArrowheads="1"/>
          </p:cNvSpPr>
          <p:nvPr/>
        </p:nvSpPr>
        <p:spPr bwMode="auto">
          <a:xfrm>
            <a:off x="1763713" y="5734050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0</a:t>
            </a:r>
          </a:p>
        </p:txBody>
      </p:sp>
      <p:sp>
        <p:nvSpPr>
          <p:cNvPr id="8222" name="Text Box 34"/>
          <p:cNvSpPr txBox="1">
            <a:spLocks noChangeArrowheads="1"/>
          </p:cNvSpPr>
          <p:nvPr/>
        </p:nvSpPr>
        <p:spPr bwMode="auto">
          <a:xfrm>
            <a:off x="2627313" y="5661025"/>
            <a:ext cx="360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1</a:t>
            </a:r>
          </a:p>
        </p:txBody>
      </p:sp>
      <p:sp>
        <p:nvSpPr>
          <p:cNvPr id="8223" name="Text Box 35"/>
          <p:cNvSpPr txBox="1">
            <a:spLocks noChangeArrowheads="1"/>
          </p:cNvSpPr>
          <p:nvPr/>
        </p:nvSpPr>
        <p:spPr bwMode="auto">
          <a:xfrm>
            <a:off x="3348038" y="5661025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2</a:t>
            </a:r>
          </a:p>
        </p:txBody>
      </p:sp>
      <p:sp>
        <p:nvSpPr>
          <p:cNvPr id="8224" name="Text Box 36"/>
          <p:cNvSpPr txBox="1">
            <a:spLocks noChangeArrowheads="1"/>
          </p:cNvSpPr>
          <p:nvPr/>
        </p:nvSpPr>
        <p:spPr bwMode="auto">
          <a:xfrm>
            <a:off x="4140200" y="5661025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3</a:t>
            </a:r>
          </a:p>
        </p:txBody>
      </p:sp>
      <p:sp>
        <p:nvSpPr>
          <p:cNvPr id="8225" name="Text Box 37"/>
          <p:cNvSpPr txBox="1">
            <a:spLocks noChangeArrowheads="1"/>
          </p:cNvSpPr>
          <p:nvPr/>
        </p:nvSpPr>
        <p:spPr bwMode="auto">
          <a:xfrm>
            <a:off x="5069829" y="5362408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4</a:t>
            </a:r>
          </a:p>
        </p:txBody>
      </p:sp>
      <p:sp>
        <p:nvSpPr>
          <p:cNvPr id="8226" name="Text Box 38"/>
          <p:cNvSpPr txBox="1">
            <a:spLocks noChangeArrowheads="1"/>
          </p:cNvSpPr>
          <p:nvPr/>
        </p:nvSpPr>
        <p:spPr bwMode="auto">
          <a:xfrm>
            <a:off x="5795963" y="5661025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5</a:t>
            </a:r>
          </a:p>
        </p:txBody>
      </p:sp>
      <p:sp>
        <p:nvSpPr>
          <p:cNvPr id="111655" name="Text Box 39"/>
          <p:cNvSpPr txBox="1">
            <a:spLocks noChangeArrowheads="1"/>
          </p:cNvSpPr>
          <p:nvPr/>
        </p:nvSpPr>
        <p:spPr bwMode="auto">
          <a:xfrm>
            <a:off x="3563938" y="2205038"/>
            <a:ext cx="24479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MR Function</a:t>
            </a:r>
          </a:p>
        </p:txBody>
      </p:sp>
      <p:sp>
        <p:nvSpPr>
          <p:cNvPr id="111656" name="Line 40"/>
          <p:cNvSpPr>
            <a:spLocks noChangeShapeType="1"/>
          </p:cNvSpPr>
          <p:nvPr/>
        </p:nvSpPr>
        <p:spPr bwMode="auto">
          <a:xfrm flipH="1">
            <a:off x="3203575" y="2565400"/>
            <a:ext cx="720725" cy="12239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11657" name="Text Box 41"/>
          <p:cNvSpPr txBox="1">
            <a:spLocks noChangeArrowheads="1"/>
          </p:cNvSpPr>
          <p:nvPr/>
        </p:nvSpPr>
        <p:spPr bwMode="auto">
          <a:xfrm>
            <a:off x="5580063" y="2852738"/>
            <a:ext cx="24479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MC Function</a:t>
            </a:r>
          </a:p>
        </p:txBody>
      </p:sp>
      <p:sp>
        <p:nvSpPr>
          <p:cNvPr id="111658" name="Line 42"/>
          <p:cNvSpPr>
            <a:spLocks noChangeShapeType="1"/>
          </p:cNvSpPr>
          <p:nvPr/>
        </p:nvSpPr>
        <p:spPr bwMode="auto">
          <a:xfrm flipH="1">
            <a:off x="4932363" y="3213100"/>
            <a:ext cx="935037" cy="14398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11660" name="Text Box 44"/>
          <p:cNvSpPr txBox="1">
            <a:spLocks noChangeArrowheads="1"/>
          </p:cNvSpPr>
          <p:nvPr/>
        </p:nvSpPr>
        <p:spPr bwMode="auto">
          <a:xfrm>
            <a:off x="2411413" y="1773238"/>
            <a:ext cx="1512887" cy="37623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MR &gt; MC</a:t>
            </a:r>
          </a:p>
        </p:txBody>
      </p:sp>
      <p:sp>
        <p:nvSpPr>
          <p:cNvPr id="111661" name="Text Box 45"/>
          <p:cNvSpPr txBox="1">
            <a:spLocks noChangeArrowheads="1"/>
          </p:cNvSpPr>
          <p:nvPr/>
        </p:nvSpPr>
        <p:spPr bwMode="auto">
          <a:xfrm>
            <a:off x="4859338" y="1773238"/>
            <a:ext cx="1512887" cy="37623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MR &lt; MC</a:t>
            </a:r>
          </a:p>
        </p:txBody>
      </p:sp>
      <p:graphicFrame>
        <p:nvGraphicFramePr>
          <p:cNvPr id="42" name="Diagram 41"/>
          <p:cNvGraphicFramePr/>
          <p:nvPr>
            <p:extLst>
              <p:ext uri="{D42A27DB-BD31-4B8C-83A1-F6EECF244321}">
                <p14:modId xmlns:p14="http://schemas.microsoft.com/office/powerpoint/2010/main" val="1332100815"/>
              </p:ext>
            </p:extLst>
          </p:nvPr>
        </p:nvGraphicFramePr>
        <p:xfrm>
          <a:off x="6443663" y="3716338"/>
          <a:ext cx="2160587" cy="6477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27" name="Straight Connector 26"/>
          <p:cNvCxnSpPr>
            <a:stCxn id="111638" idx="1"/>
          </p:cNvCxnSpPr>
          <p:nvPr/>
        </p:nvCxnSpPr>
        <p:spPr>
          <a:xfrm flipH="1">
            <a:off x="1908175" y="2891632"/>
            <a:ext cx="719138" cy="0"/>
          </a:xfrm>
          <a:prstGeom prst="line">
            <a:avLst/>
          </a:prstGeom>
          <a:ln w="25400">
            <a:solidFill>
              <a:srgbClr val="CCCC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2712042" y="2891632"/>
            <a:ext cx="0" cy="2769393"/>
          </a:xfrm>
          <a:prstGeom prst="line">
            <a:avLst/>
          </a:prstGeom>
          <a:ln w="25400">
            <a:solidFill>
              <a:srgbClr val="CCCC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2742702" y="3829511"/>
            <a:ext cx="707433" cy="0"/>
          </a:xfrm>
          <a:prstGeom prst="line">
            <a:avLst/>
          </a:prstGeom>
          <a:ln w="25400">
            <a:solidFill>
              <a:srgbClr val="CCCC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3492500" y="4404519"/>
            <a:ext cx="792163" cy="0"/>
          </a:xfrm>
          <a:prstGeom prst="line">
            <a:avLst/>
          </a:prstGeom>
          <a:ln w="25400">
            <a:solidFill>
              <a:srgbClr val="CCCC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 flipV="1">
            <a:off x="3492500" y="3829511"/>
            <a:ext cx="0" cy="1760077"/>
          </a:xfrm>
          <a:prstGeom prst="line">
            <a:avLst/>
          </a:prstGeom>
          <a:ln w="19050">
            <a:solidFill>
              <a:srgbClr val="CCCC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4284663" y="4508500"/>
            <a:ext cx="0" cy="1152525"/>
          </a:xfrm>
          <a:prstGeom prst="line">
            <a:avLst/>
          </a:prstGeom>
          <a:ln w="19050">
            <a:solidFill>
              <a:srgbClr val="CCCC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5076825" y="5255022"/>
            <a:ext cx="0" cy="392906"/>
          </a:xfrm>
          <a:prstGeom prst="line">
            <a:avLst/>
          </a:prstGeom>
          <a:ln w="19050">
            <a:solidFill>
              <a:srgbClr val="CCCC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284663" y="5268119"/>
            <a:ext cx="792162" cy="0"/>
          </a:xfrm>
          <a:prstGeom prst="line">
            <a:avLst/>
          </a:prstGeom>
          <a:ln w="19050">
            <a:solidFill>
              <a:srgbClr val="CCCC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5076825" y="5729121"/>
            <a:ext cx="0" cy="366713"/>
          </a:xfrm>
          <a:prstGeom prst="line">
            <a:avLst/>
          </a:prstGeom>
          <a:ln w="19050">
            <a:solidFill>
              <a:srgbClr val="CCCC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076825" y="6095834"/>
            <a:ext cx="935038" cy="0"/>
          </a:xfrm>
          <a:prstGeom prst="line">
            <a:avLst/>
          </a:prstGeom>
          <a:ln w="19050">
            <a:solidFill>
              <a:srgbClr val="CCCC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921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1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11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1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11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1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1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1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1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11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11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11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11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11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11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00"/>
                            </p:stCondLst>
                            <p:childTnLst>
                              <p:par>
                                <p:cTn id="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11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11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111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11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11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11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59" grpId="0" animBg="1"/>
      <p:bldP spid="111633" grpId="0" animBg="1"/>
      <p:bldP spid="111634" grpId="0" animBg="1"/>
      <p:bldP spid="111635" grpId="0" animBg="1"/>
      <p:bldP spid="111636" grpId="0" animBg="1"/>
      <p:bldP spid="111638" grpId="0"/>
      <p:bldP spid="111639" grpId="0"/>
      <p:bldP spid="111640" grpId="0"/>
      <p:bldP spid="111641" grpId="0"/>
      <p:bldP spid="111642" grpId="0"/>
      <p:bldP spid="111643" grpId="0"/>
      <p:bldP spid="111644" grpId="0"/>
      <p:bldP spid="111645" grpId="0"/>
      <p:bldP spid="111646" grpId="0"/>
      <p:bldP spid="111655" grpId="0"/>
      <p:bldP spid="111656" grpId="0" animBg="1"/>
      <p:bldP spid="111657" grpId="0"/>
      <p:bldP spid="111658" grpId="0" animBg="1"/>
      <p:bldP spid="111660" grpId="0" animBg="1"/>
      <p:bldP spid="111661" grpId="0" animBg="1"/>
      <p:bldGraphic spid="42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31640" y="548680"/>
            <a:ext cx="66967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 smtClean="0">
                <a:solidFill>
                  <a:srgbClr val="FF7D19"/>
                </a:solidFill>
              </a:rPr>
              <a:t>A second example using linear demand and cost</a:t>
            </a:r>
            <a:endParaRPr lang="en-CA" sz="3200" dirty="0">
              <a:solidFill>
                <a:srgbClr val="FF7D19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536" y="1844824"/>
            <a:ext cx="792088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 smtClean="0"/>
              <a:t>Customarily we use continuous smooth functions to describe the supply and demand sides of the market, rather than the step functions used above</a:t>
            </a:r>
          </a:p>
          <a:p>
            <a:endParaRPr lang="en-CA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 smtClean="0"/>
              <a:t>Let us take another example to explore optimization in the framework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99381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1137333"/>
            <a:ext cx="6356250" cy="446737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51520" y="476672"/>
            <a:ext cx="5544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Example 2</a:t>
            </a:r>
            <a:endParaRPr lang="en-CA" sz="3600" dirty="0">
              <a:solidFill>
                <a:srgbClr val="FF7D19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5556" y="5554106"/>
            <a:ext cx="4896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The demand curve will yield the MR curve; </a:t>
            </a:r>
          </a:p>
          <a:p>
            <a:r>
              <a:rPr lang="en-CA" dirty="0" smtClean="0"/>
              <a:t>the total cost will yield AC and MC………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00243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8650" y="1702968"/>
            <a:ext cx="5186700" cy="345206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55576" y="764704"/>
            <a:ext cx="7776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 smtClean="0">
                <a:solidFill>
                  <a:srgbClr val="FF7D19"/>
                </a:solidFill>
              </a:rPr>
              <a:t>Example 2: Revenues, Costs and Profits</a:t>
            </a:r>
            <a:endParaRPr lang="en-CA" sz="3200" dirty="0">
              <a:solidFill>
                <a:srgbClr val="FF7D19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51720" y="5524274"/>
            <a:ext cx="504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Plotting the data points from previous table and joining them yields the above graphic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37715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7642738"/>
              </p:ext>
            </p:extLst>
          </p:nvPr>
        </p:nvGraphicFramePr>
        <p:xfrm>
          <a:off x="755576" y="1397000"/>
          <a:ext cx="2471936" cy="519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5968"/>
                <a:gridCol w="1235968"/>
              </a:tblGrid>
              <a:tr h="370840">
                <a:tc>
                  <a:txBody>
                    <a:bodyPr/>
                    <a:lstStyle/>
                    <a:p>
                      <a:r>
                        <a:rPr lang="en-CA" sz="1400" baseline="0" dirty="0" smtClean="0">
                          <a:latin typeface="Arial" panose="020B0604020202020204" pitchFamily="34" charset="0"/>
                        </a:rPr>
                        <a:t>Price</a:t>
                      </a:r>
                      <a:endParaRPr lang="en-CA" sz="1400" baseline="0" dirty="0"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baseline="0" dirty="0" smtClean="0">
                          <a:latin typeface="Arial" panose="020B0604020202020204" pitchFamily="34" charset="0"/>
                        </a:rPr>
                        <a:t>Quantity </a:t>
                      </a:r>
                      <a:endParaRPr lang="en-CA" sz="1400" baseline="0" dirty="0">
                        <a:latin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baseline="0" dirty="0" smtClean="0">
                          <a:latin typeface="Arial" panose="020B0604020202020204" pitchFamily="34" charset="0"/>
                        </a:rPr>
                        <a:t>12</a:t>
                      </a:r>
                      <a:endParaRPr lang="en-CA" sz="1400" baseline="0" dirty="0"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baseline="0" dirty="0" smtClean="0">
                          <a:latin typeface="Arial" panose="020B0604020202020204" pitchFamily="34" charset="0"/>
                        </a:rPr>
                        <a:t>0</a:t>
                      </a:r>
                      <a:endParaRPr lang="en-CA" sz="1400" baseline="0" dirty="0">
                        <a:latin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baseline="0" dirty="0" smtClean="0">
                          <a:latin typeface="Arial" panose="020B0604020202020204" pitchFamily="34" charset="0"/>
                        </a:rPr>
                        <a:t>11</a:t>
                      </a:r>
                      <a:endParaRPr lang="en-CA" sz="1400" baseline="0" dirty="0"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baseline="0" dirty="0" smtClean="0">
                          <a:latin typeface="Arial" panose="020B0604020202020204" pitchFamily="34" charset="0"/>
                        </a:rPr>
                        <a:t>2</a:t>
                      </a:r>
                      <a:endParaRPr lang="en-CA" sz="1400" baseline="0" dirty="0">
                        <a:latin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baseline="0" dirty="0" smtClean="0">
                          <a:latin typeface="Arial" panose="020B0604020202020204" pitchFamily="34" charset="0"/>
                        </a:rPr>
                        <a:t>10</a:t>
                      </a:r>
                      <a:endParaRPr lang="en-CA" sz="1400" baseline="0" dirty="0"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baseline="0" dirty="0" smtClean="0">
                          <a:latin typeface="Arial" panose="020B0604020202020204" pitchFamily="34" charset="0"/>
                        </a:rPr>
                        <a:t>4</a:t>
                      </a:r>
                      <a:endParaRPr lang="en-CA" sz="1400" baseline="0" dirty="0">
                        <a:latin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baseline="0" dirty="0" smtClean="0">
                          <a:latin typeface="Arial" panose="020B0604020202020204" pitchFamily="34" charset="0"/>
                        </a:rPr>
                        <a:t>9</a:t>
                      </a:r>
                      <a:endParaRPr lang="en-CA" sz="1400" baseline="0" dirty="0"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baseline="0" dirty="0" smtClean="0">
                          <a:latin typeface="Arial" panose="020B0604020202020204" pitchFamily="34" charset="0"/>
                        </a:rPr>
                        <a:t>6</a:t>
                      </a:r>
                      <a:endParaRPr lang="en-CA" sz="1400" baseline="0" dirty="0">
                        <a:latin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baseline="0" dirty="0" smtClean="0">
                          <a:latin typeface="Arial" panose="020B0604020202020204" pitchFamily="34" charset="0"/>
                        </a:rPr>
                        <a:t>8</a:t>
                      </a:r>
                      <a:endParaRPr lang="en-CA" sz="1400" baseline="0" dirty="0"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baseline="0" dirty="0" smtClean="0">
                          <a:latin typeface="Arial" panose="020B0604020202020204" pitchFamily="34" charset="0"/>
                        </a:rPr>
                        <a:t>8</a:t>
                      </a:r>
                      <a:endParaRPr lang="en-CA" sz="1400" baseline="0" dirty="0">
                        <a:latin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baseline="0" dirty="0" smtClean="0">
                          <a:latin typeface="Arial" panose="020B0604020202020204" pitchFamily="34" charset="0"/>
                        </a:rPr>
                        <a:t>7</a:t>
                      </a:r>
                      <a:endParaRPr lang="en-CA" sz="1400" baseline="0" dirty="0"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baseline="0" dirty="0" smtClean="0">
                          <a:latin typeface="Arial" panose="020B0604020202020204" pitchFamily="34" charset="0"/>
                        </a:rPr>
                        <a:t>10</a:t>
                      </a:r>
                      <a:endParaRPr lang="en-CA" sz="1400" baseline="0" dirty="0">
                        <a:latin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baseline="0" dirty="0" smtClean="0">
                          <a:latin typeface="Arial" panose="020B0604020202020204" pitchFamily="34" charset="0"/>
                        </a:rPr>
                        <a:t>6</a:t>
                      </a:r>
                      <a:endParaRPr lang="en-CA" sz="1400" baseline="0" dirty="0"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baseline="0" dirty="0" smtClean="0">
                          <a:latin typeface="Arial" panose="020B0604020202020204" pitchFamily="34" charset="0"/>
                        </a:rPr>
                        <a:t>12</a:t>
                      </a:r>
                      <a:endParaRPr lang="en-CA" sz="1400" baseline="0" dirty="0">
                        <a:latin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baseline="0" dirty="0" smtClean="0">
                          <a:latin typeface="Arial" panose="020B0604020202020204" pitchFamily="34" charset="0"/>
                        </a:rPr>
                        <a:t>5</a:t>
                      </a:r>
                      <a:endParaRPr lang="en-CA" sz="1400" baseline="0" dirty="0"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baseline="0" dirty="0" smtClean="0">
                          <a:latin typeface="Arial" panose="020B0604020202020204" pitchFamily="34" charset="0"/>
                        </a:rPr>
                        <a:t>14</a:t>
                      </a:r>
                      <a:endParaRPr lang="en-CA" sz="1400" baseline="0" dirty="0">
                        <a:latin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baseline="0" dirty="0" smtClean="0">
                          <a:latin typeface="Arial" panose="020B0604020202020204" pitchFamily="34" charset="0"/>
                        </a:rPr>
                        <a:t>4</a:t>
                      </a:r>
                      <a:endParaRPr lang="en-CA" sz="1400" baseline="0" dirty="0"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baseline="0" dirty="0" smtClean="0">
                          <a:latin typeface="Arial" panose="020B0604020202020204" pitchFamily="34" charset="0"/>
                        </a:rPr>
                        <a:t>16</a:t>
                      </a:r>
                      <a:endParaRPr lang="en-CA" sz="1400" baseline="0" dirty="0">
                        <a:latin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baseline="0" dirty="0" smtClean="0">
                          <a:latin typeface="Arial" panose="020B0604020202020204" pitchFamily="34" charset="0"/>
                        </a:rPr>
                        <a:t>3</a:t>
                      </a:r>
                      <a:endParaRPr lang="en-CA" sz="1400" baseline="0" dirty="0"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baseline="0" dirty="0" smtClean="0">
                          <a:latin typeface="Arial" panose="020B0604020202020204" pitchFamily="34" charset="0"/>
                        </a:rPr>
                        <a:t>18</a:t>
                      </a:r>
                      <a:endParaRPr lang="en-CA" sz="1400" baseline="0" dirty="0">
                        <a:latin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baseline="0" dirty="0" smtClean="0">
                          <a:latin typeface="Arial" panose="020B0604020202020204" pitchFamily="34" charset="0"/>
                        </a:rPr>
                        <a:t>2</a:t>
                      </a:r>
                      <a:endParaRPr lang="en-CA" sz="1400" baseline="0" dirty="0"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baseline="0" dirty="0" smtClean="0">
                          <a:latin typeface="Arial" panose="020B0604020202020204" pitchFamily="34" charset="0"/>
                        </a:rPr>
                        <a:t>20</a:t>
                      </a:r>
                      <a:endParaRPr lang="en-CA" sz="1400" baseline="0" dirty="0">
                        <a:latin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baseline="0" dirty="0" smtClean="0">
                          <a:latin typeface="Arial" panose="020B0604020202020204" pitchFamily="34" charset="0"/>
                        </a:rPr>
                        <a:t>1</a:t>
                      </a:r>
                      <a:endParaRPr lang="en-CA" sz="1400" baseline="0" dirty="0"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baseline="0" dirty="0" smtClean="0">
                          <a:latin typeface="Arial" panose="020B0604020202020204" pitchFamily="34" charset="0"/>
                        </a:rPr>
                        <a:t>22</a:t>
                      </a:r>
                      <a:endParaRPr lang="en-CA" sz="1400" baseline="0" dirty="0">
                        <a:latin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baseline="0" dirty="0" smtClean="0">
                          <a:latin typeface="Arial" panose="020B0604020202020204" pitchFamily="34" charset="0"/>
                        </a:rPr>
                        <a:t>0</a:t>
                      </a:r>
                      <a:endParaRPr lang="en-CA" sz="1400" baseline="0" dirty="0"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baseline="0" dirty="0" smtClean="0">
                          <a:latin typeface="Arial" panose="020B0604020202020204" pitchFamily="34" charset="0"/>
                        </a:rPr>
                        <a:t>24</a:t>
                      </a:r>
                      <a:endParaRPr lang="en-CA" sz="1400" baseline="0" dirty="0">
                        <a:latin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492"/>
              </p:ext>
            </p:extLst>
          </p:nvPr>
        </p:nvGraphicFramePr>
        <p:xfrm>
          <a:off x="5945223" y="1397000"/>
          <a:ext cx="2515210" cy="519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5049"/>
                <a:gridCol w="1440161"/>
              </a:tblGrid>
              <a:tr h="370840"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Total Cost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Marginal Cost</a:t>
                      </a:r>
                      <a:endParaRPr lang="en-CA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0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1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0.5</a:t>
                      </a:r>
                      <a:endParaRPr lang="en-CA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4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1.5</a:t>
                      </a:r>
                      <a:endParaRPr lang="en-CA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9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2.5</a:t>
                      </a:r>
                      <a:endParaRPr lang="en-CA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16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3.5</a:t>
                      </a:r>
                      <a:endParaRPr lang="en-CA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25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4.5</a:t>
                      </a:r>
                      <a:endParaRPr lang="en-CA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36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5.5</a:t>
                      </a:r>
                      <a:endParaRPr lang="en-CA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49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6.5</a:t>
                      </a:r>
                      <a:endParaRPr lang="en-CA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64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7.5</a:t>
                      </a:r>
                      <a:endParaRPr lang="en-CA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81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8.5</a:t>
                      </a:r>
                      <a:endParaRPr lang="en-CA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100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9.5</a:t>
                      </a:r>
                      <a:endParaRPr lang="en-CA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121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10.5</a:t>
                      </a:r>
                      <a:endParaRPr lang="en-CA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144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341" y="445479"/>
            <a:ext cx="7193903" cy="853514"/>
          </a:xfrm>
          <a:prstGeom prst="rect">
            <a:avLst/>
          </a:prstGeom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0033919"/>
              </p:ext>
            </p:extLst>
          </p:nvPr>
        </p:nvGraphicFramePr>
        <p:xfrm>
          <a:off x="3227512" y="1390306"/>
          <a:ext cx="2687960" cy="519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3980"/>
                <a:gridCol w="1343980"/>
              </a:tblGrid>
              <a:tr h="370840"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T Revenue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M</a:t>
                      </a:r>
                      <a:r>
                        <a:rPr lang="en-CA" sz="1400" baseline="0" dirty="0" smtClean="0"/>
                        <a:t> Revenue</a:t>
                      </a:r>
                      <a:endParaRPr lang="en-CA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0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22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11</a:t>
                      </a:r>
                      <a:endParaRPr lang="en-CA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40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9</a:t>
                      </a:r>
                      <a:endParaRPr lang="en-CA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54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7</a:t>
                      </a:r>
                      <a:endParaRPr lang="en-CA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64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5</a:t>
                      </a:r>
                      <a:endParaRPr lang="en-CA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70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3</a:t>
                      </a:r>
                      <a:endParaRPr lang="en-CA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72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1</a:t>
                      </a:r>
                      <a:endParaRPr lang="en-CA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70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-1</a:t>
                      </a:r>
                      <a:endParaRPr lang="en-CA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64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-3</a:t>
                      </a:r>
                      <a:endParaRPr lang="en-CA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54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40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22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0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7455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19672" y="764704"/>
            <a:ext cx="62646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 smtClean="0">
                <a:solidFill>
                  <a:srgbClr val="FF7D19"/>
                </a:solidFill>
              </a:rPr>
              <a:t>Demand and Cost</a:t>
            </a:r>
            <a:endParaRPr lang="en-CA" sz="3200" dirty="0">
              <a:solidFill>
                <a:srgbClr val="FF7D19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" y="1556792"/>
            <a:ext cx="33947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The </a:t>
            </a:r>
            <a:r>
              <a:rPr lang="en-CA" dirty="0" smtClean="0">
                <a:solidFill>
                  <a:srgbClr val="3E5D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demand curve </a:t>
            </a:r>
            <a:r>
              <a:rPr lang="en-CA" dirty="0" smtClean="0"/>
              <a:t>in example 2 is obtained by plotting the price-quantity combinations and joining them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The </a:t>
            </a:r>
            <a:r>
              <a:rPr lang="en-CA" dirty="0" smtClean="0">
                <a:solidFill>
                  <a:srgbClr val="3E5D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average cost </a:t>
            </a:r>
            <a:r>
              <a:rPr lang="en-CA" dirty="0" smtClean="0"/>
              <a:t>is obtained as (total cost/Q). The resulting points linking AC and Q can then be plotted and joined. This process yields the AC curve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The </a:t>
            </a:r>
            <a:r>
              <a:rPr lang="en-CA" dirty="0" smtClean="0">
                <a:solidFill>
                  <a:srgbClr val="3E5D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marginal cost</a:t>
            </a:r>
            <a:r>
              <a:rPr lang="en-CA" dirty="0" smtClean="0"/>
              <a:t> is the difference in total cost for each unit of output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7944" y="1349479"/>
            <a:ext cx="4881600" cy="332514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139952" y="4797152"/>
            <a:ext cx="46805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The MR curve must intersect the Q axis mid way to the demand curve intercept – Why? Think: TR is maximized where elasticity = 1; at midpoint of demand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Profit max is where MR = MC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68808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3068960"/>
            <a:ext cx="4883319" cy="332870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455669" y="600073"/>
            <a:ext cx="7056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 smtClean="0">
                <a:solidFill>
                  <a:srgbClr val="3E5D7D"/>
                </a:solidFill>
              </a:rPr>
              <a:t>Advanced:</a:t>
            </a:r>
            <a:r>
              <a:rPr lang="en-CA" sz="3200" dirty="0" smtClean="0">
                <a:solidFill>
                  <a:srgbClr val="FF7D19"/>
                </a:solidFill>
              </a:rPr>
              <a:t> Solving for the equilibrium</a:t>
            </a:r>
            <a:endParaRPr lang="en-CA" sz="3200" dirty="0">
              <a:solidFill>
                <a:srgbClr val="FF7D19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1559" y="1412776"/>
            <a:ext cx="79076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Looking at the MR curve its equation is clearly MR = 12 – 1*Q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The AC curve goes through the origin and is AC = (1/4)*Q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The MC has form MC = (1/2)*Q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Equate MR = MC and obtain Q = 8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652120" y="3429000"/>
            <a:ext cx="33843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At Q = 8 the price must be $</a:t>
            </a:r>
            <a:r>
              <a:rPr lang="en-CA" dirty="0" smtClean="0"/>
              <a:t>8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Can we </a:t>
            </a:r>
            <a:r>
              <a:rPr lang="en-CA" dirty="0"/>
              <a:t>calculate profit? Yes:  (P – AC) = $6; hence at Q = 8, profit = $48</a:t>
            </a:r>
          </a:p>
        </p:txBody>
      </p:sp>
    </p:spTree>
    <p:extLst>
      <p:ext uri="{BB962C8B-B14F-4D97-AF65-F5344CB8AC3E}">
        <p14:creationId xmlns:p14="http://schemas.microsoft.com/office/powerpoint/2010/main" val="3737556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9752" y="620688"/>
            <a:ext cx="41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 smtClean="0">
                <a:solidFill>
                  <a:srgbClr val="FF7D19"/>
                </a:solidFill>
              </a:rPr>
              <a:t>Non Linear Costs</a:t>
            </a:r>
            <a:endParaRPr lang="en-CA" sz="3200" dirty="0">
              <a:solidFill>
                <a:srgbClr val="FF7D19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5576" y="1844824"/>
            <a:ext cx="73448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800" dirty="0" smtClean="0"/>
              <a:t>In the previous example the cost curves were straight lines – as were the demands.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CA" sz="2800" dirty="0"/>
          </a:p>
          <a:p>
            <a:endParaRPr lang="en-CA" sz="2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800" dirty="0" smtClean="0"/>
              <a:t>There is no need for this to be the case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CA" sz="2800" dirty="0"/>
          </a:p>
          <a:p>
            <a:endParaRPr lang="en-CA" sz="2800" dirty="0" smtClean="0"/>
          </a:p>
          <a:p>
            <a:pPr algn="r"/>
            <a:r>
              <a:rPr lang="en-CA" sz="2800" i="1" dirty="0" smtClean="0">
                <a:solidFill>
                  <a:srgbClr val="3E5D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Illustrate…….</a:t>
            </a:r>
            <a:endParaRPr lang="en-CA" sz="2800" i="1" dirty="0">
              <a:solidFill>
                <a:srgbClr val="3E5D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63996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533400"/>
            <a:ext cx="8640960" cy="990600"/>
          </a:xfrm>
        </p:spPr>
        <p:txBody>
          <a:bodyPr>
            <a:noAutofit/>
          </a:bodyPr>
          <a:lstStyle/>
          <a:p>
            <a:pPr eaLnBrk="1" hangingPunct="1"/>
            <a:r>
              <a:rPr lang="en-US" sz="3600" dirty="0" smtClean="0">
                <a:solidFill>
                  <a:srgbClr val="FF7D19"/>
                </a:solidFill>
              </a:rPr>
              <a:t>The Monopoly Equilibrium: Profit Calculation</a:t>
            </a:r>
          </a:p>
        </p:txBody>
      </p:sp>
      <p:sp>
        <p:nvSpPr>
          <p:cNvPr id="11270" name="Line 3"/>
          <p:cNvSpPr>
            <a:spLocks noChangeShapeType="1"/>
          </p:cNvSpPr>
          <p:nvPr/>
        </p:nvSpPr>
        <p:spPr bwMode="auto">
          <a:xfrm>
            <a:off x="2124075" y="2060575"/>
            <a:ext cx="0" cy="33845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271" name="Line 4"/>
          <p:cNvSpPr>
            <a:spLocks noChangeShapeType="1"/>
          </p:cNvSpPr>
          <p:nvPr/>
        </p:nvSpPr>
        <p:spPr bwMode="auto">
          <a:xfrm>
            <a:off x="2124075" y="5445125"/>
            <a:ext cx="43926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3669" name="Line 5"/>
          <p:cNvSpPr>
            <a:spLocks noChangeShapeType="1"/>
          </p:cNvSpPr>
          <p:nvPr/>
        </p:nvSpPr>
        <p:spPr bwMode="auto">
          <a:xfrm flipH="1" flipV="1">
            <a:off x="2124075" y="3573463"/>
            <a:ext cx="10795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3670" name="Text Box 6"/>
          <p:cNvSpPr txBox="1">
            <a:spLocks noChangeArrowheads="1"/>
          </p:cNvSpPr>
          <p:nvPr/>
        </p:nvSpPr>
        <p:spPr bwMode="auto">
          <a:xfrm>
            <a:off x="212403" y="2433118"/>
            <a:ext cx="1800547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dirty="0" smtClean="0">
                <a:latin typeface="+mj-lt"/>
              </a:rPr>
              <a:t>The profit max price is read from the demand curve</a:t>
            </a:r>
            <a:endParaRPr lang="en-US" baseline="-25000" dirty="0">
              <a:latin typeface="+mj-lt"/>
            </a:endParaRPr>
          </a:p>
        </p:txBody>
      </p:sp>
      <p:sp>
        <p:nvSpPr>
          <p:cNvPr id="11274" name="Text Box 7"/>
          <p:cNvSpPr txBox="1">
            <a:spLocks noChangeArrowheads="1"/>
          </p:cNvSpPr>
          <p:nvPr/>
        </p:nvSpPr>
        <p:spPr bwMode="auto">
          <a:xfrm>
            <a:off x="1547813" y="2060575"/>
            <a:ext cx="4651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$</a:t>
            </a:r>
          </a:p>
        </p:txBody>
      </p:sp>
      <p:sp>
        <p:nvSpPr>
          <p:cNvPr id="11275" name="Text Box 8"/>
          <p:cNvSpPr txBox="1">
            <a:spLocks noChangeArrowheads="1"/>
          </p:cNvSpPr>
          <p:nvPr/>
        </p:nvSpPr>
        <p:spPr bwMode="auto">
          <a:xfrm>
            <a:off x="4831958" y="5477668"/>
            <a:ext cx="13668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Quantity</a:t>
            </a:r>
          </a:p>
        </p:txBody>
      </p:sp>
      <p:sp>
        <p:nvSpPr>
          <p:cNvPr id="11276" name="Line 11"/>
          <p:cNvSpPr>
            <a:spLocks noChangeShapeType="1"/>
          </p:cNvSpPr>
          <p:nvPr/>
        </p:nvSpPr>
        <p:spPr bwMode="auto">
          <a:xfrm>
            <a:off x="2124075" y="2852738"/>
            <a:ext cx="4032250" cy="2592387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277" name="Line 12"/>
          <p:cNvSpPr>
            <a:spLocks noChangeShapeType="1"/>
          </p:cNvSpPr>
          <p:nvPr/>
        </p:nvSpPr>
        <p:spPr bwMode="auto">
          <a:xfrm>
            <a:off x="2124075" y="2852738"/>
            <a:ext cx="1727200" cy="2592387"/>
          </a:xfrm>
          <a:prstGeom prst="line">
            <a:avLst/>
          </a:prstGeom>
          <a:noFill/>
          <a:ln w="38100">
            <a:solidFill>
              <a:srgbClr val="CCCCFF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3681" name="Line 17"/>
          <p:cNvSpPr>
            <a:spLocks noChangeShapeType="1"/>
          </p:cNvSpPr>
          <p:nvPr/>
        </p:nvSpPr>
        <p:spPr bwMode="auto">
          <a:xfrm>
            <a:off x="3203575" y="3573463"/>
            <a:ext cx="0" cy="187166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279" name="Text Box 21"/>
          <p:cNvSpPr txBox="1">
            <a:spLocks noChangeArrowheads="1"/>
          </p:cNvSpPr>
          <p:nvPr/>
        </p:nvSpPr>
        <p:spPr bwMode="auto">
          <a:xfrm>
            <a:off x="3348038" y="4437063"/>
            <a:ext cx="1295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MR</a:t>
            </a:r>
          </a:p>
        </p:txBody>
      </p:sp>
      <p:sp>
        <p:nvSpPr>
          <p:cNvPr id="11280" name="Text Box 23"/>
          <p:cNvSpPr txBox="1">
            <a:spLocks noChangeArrowheads="1"/>
          </p:cNvSpPr>
          <p:nvPr/>
        </p:nvSpPr>
        <p:spPr bwMode="auto">
          <a:xfrm>
            <a:off x="6156325" y="5013325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D</a:t>
            </a:r>
          </a:p>
        </p:txBody>
      </p:sp>
      <p:sp>
        <p:nvSpPr>
          <p:cNvPr id="113692" name="Arc 28"/>
          <p:cNvSpPr>
            <a:spLocks/>
          </p:cNvSpPr>
          <p:nvPr/>
        </p:nvSpPr>
        <p:spPr bwMode="auto">
          <a:xfrm flipV="1">
            <a:off x="1763713" y="2781300"/>
            <a:ext cx="2520950" cy="1943100"/>
          </a:xfrm>
          <a:custGeom>
            <a:avLst/>
            <a:gdLst>
              <a:gd name="T0" fmla="*/ 602146 w 20781"/>
              <a:gd name="T1" fmla="*/ 0 h 21022"/>
              <a:gd name="T2" fmla="*/ 2520280 w 20781"/>
              <a:gd name="T3" fmla="*/ 1399203 h 21022"/>
              <a:gd name="T4" fmla="*/ 0 w 20781"/>
              <a:gd name="T5" fmla="*/ 1944216 h 21022"/>
              <a:gd name="T6" fmla="*/ 0 60000 65536"/>
              <a:gd name="T7" fmla="*/ 0 60000 65536"/>
              <a:gd name="T8" fmla="*/ 0 60000 65536"/>
              <a:gd name="T9" fmla="*/ 0 w 20781"/>
              <a:gd name="T10" fmla="*/ 0 h 21022"/>
              <a:gd name="T11" fmla="*/ 20781 w 20781"/>
              <a:gd name="T12" fmla="*/ 21022 h 2102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781" h="21022" fill="none" extrusionOk="0">
                <a:moveTo>
                  <a:pt x="4964" y="0"/>
                </a:moveTo>
                <a:cubicBezTo>
                  <a:pt x="12590" y="1801"/>
                  <a:pt x="18642" y="7590"/>
                  <a:pt x="20780" y="15129"/>
                </a:cubicBezTo>
              </a:path>
              <a:path w="20781" h="21022" stroke="0" extrusionOk="0">
                <a:moveTo>
                  <a:pt x="4964" y="0"/>
                </a:moveTo>
                <a:cubicBezTo>
                  <a:pt x="12590" y="1801"/>
                  <a:pt x="18642" y="7590"/>
                  <a:pt x="20780" y="15129"/>
                </a:cubicBezTo>
                <a:lnTo>
                  <a:pt x="0" y="21022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13693" name="Text Box 29"/>
          <p:cNvSpPr txBox="1">
            <a:spLocks noChangeArrowheads="1"/>
          </p:cNvSpPr>
          <p:nvPr/>
        </p:nvSpPr>
        <p:spPr bwMode="auto">
          <a:xfrm>
            <a:off x="4427538" y="2997200"/>
            <a:ext cx="574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MC</a:t>
            </a:r>
          </a:p>
        </p:txBody>
      </p:sp>
      <p:sp>
        <p:nvSpPr>
          <p:cNvPr id="113695" name="Arc 31"/>
          <p:cNvSpPr>
            <a:spLocks/>
          </p:cNvSpPr>
          <p:nvPr/>
        </p:nvSpPr>
        <p:spPr bwMode="auto">
          <a:xfrm rot="2172942" flipV="1">
            <a:off x="1978025" y="2536825"/>
            <a:ext cx="2703513" cy="1854200"/>
          </a:xfrm>
          <a:custGeom>
            <a:avLst/>
            <a:gdLst>
              <a:gd name="T0" fmla="*/ 691918 w 21490"/>
              <a:gd name="T1" fmla="*/ 0 h 20888"/>
              <a:gd name="T2" fmla="*/ 2703512 w 21490"/>
              <a:gd name="T3" fmla="*/ 1660951 h 20888"/>
              <a:gd name="T4" fmla="*/ 0 w 21490"/>
              <a:gd name="T5" fmla="*/ 1854200 h 20888"/>
              <a:gd name="T6" fmla="*/ 0 60000 65536"/>
              <a:gd name="T7" fmla="*/ 0 60000 65536"/>
              <a:gd name="T8" fmla="*/ 0 60000 65536"/>
              <a:gd name="T9" fmla="*/ 0 w 21490"/>
              <a:gd name="T10" fmla="*/ 0 h 20888"/>
              <a:gd name="T11" fmla="*/ 21490 w 21490"/>
              <a:gd name="T12" fmla="*/ 20888 h 2088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490" h="20888" fill="none" extrusionOk="0">
                <a:moveTo>
                  <a:pt x="5500" y="-1"/>
                </a:moveTo>
                <a:cubicBezTo>
                  <a:pt x="14209" y="2293"/>
                  <a:pt x="20582" y="9750"/>
                  <a:pt x="21490" y="18710"/>
                </a:cubicBezTo>
              </a:path>
              <a:path w="21490" h="20888" stroke="0" extrusionOk="0">
                <a:moveTo>
                  <a:pt x="5500" y="-1"/>
                </a:moveTo>
                <a:cubicBezTo>
                  <a:pt x="14209" y="2293"/>
                  <a:pt x="20582" y="9750"/>
                  <a:pt x="21490" y="18710"/>
                </a:cubicBezTo>
                <a:lnTo>
                  <a:pt x="0" y="20888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13696" name="Text Box 32"/>
          <p:cNvSpPr txBox="1">
            <a:spLocks noChangeArrowheads="1"/>
          </p:cNvSpPr>
          <p:nvPr/>
        </p:nvSpPr>
        <p:spPr bwMode="auto">
          <a:xfrm>
            <a:off x="5076825" y="3357563"/>
            <a:ext cx="2231479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latin typeface="+mj-lt"/>
              </a:rPr>
              <a:t>ATC – </a:t>
            </a:r>
            <a:r>
              <a:rPr lang="en-US" sz="1600" dirty="0" smtClean="0">
                <a:latin typeface="+mj-lt"/>
              </a:rPr>
              <a:t>We need to know cost conditions to compute profit</a:t>
            </a:r>
            <a:endParaRPr lang="en-US" sz="1600" dirty="0">
              <a:latin typeface="+mj-lt"/>
            </a:endParaRPr>
          </a:p>
        </p:txBody>
      </p:sp>
      <p:sp>
        <p:nvSpPr>
          <p:cNvPr id="113699" name="Line 35"/>
          <p:cNvSpPr>
            <a:spLocks noChangeShapeType="1"/>
          </p:cNvSpPr>
          <p:nvPr/>
        </p:nvSpPr>
        <p:spPr bwMode="auto">
          <a:xfrm flipH="1" flipV="1">
            <a:off x="2124075" y="4149725"/>
            <a:ext cx="10795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3700" name="Text Box 36"/>
          <p:cNvSpPr txBox="1">
            <a:spLocks noChangeArrowheads="1"/>
          </p:cNvSpPr>
          <p:nvPr/>
        </p:nvSpPr>
        <p:spPr bwMode="auto">
          <a:xfrm>
            <a:off x="1639223" y="3861594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C</a:t>
            </a:r>
            <a:r>
              <a:rPr lang="en-US" baseline="-25000" dirty="0">
                <a:latin typeface="+mj-lt"/>
              </a:rPr>
              <a:t>E</a:t>
            </a:r>
          </a:p>
        </p:txBody>
      </p:sp>
      <p:sp>
        <p:nvSpPr>
          <p:cNvPr id="113701" name="Text Box 37"/>
          <p:cNvSpPr txBox="1">
            <a:spLocks noChangeArrowheads="1"/>
          </p:cNvSpPr>
          <p:nvPr/>
        </p:nvSpPr>
        <p:spPr bwMode="auto">
          <a:xfrm>
            <a:off x="2916238" y="5445125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</a:t>
            </a:r>
            <a:r>
              <a:rPr lang="en-US" baseline="-25000">
                <a:latin typeface="+mj-lt"/>
              </a:rPr>
              <a:t>E</a:t>
            </a:r>
          </a:p>
        </p:txBody>
      </p:sp>
      <p:sp>
        <p:nvSpPr>
          <p:cNvPr id="113703" name="Oval 39"/>
          <p:cNvSpPr>
            <a:spLocks noChangeArrowheads="1"/>
          </p:cNvSpPr>
          <p:nvPr/>
        </p:nvSpPr>
        <p:spPr bwMode="auto">
          <a:xfrm>
            <a:off x="3132138" y="4365625"/>
            <a:ext cx="144462" cy="1444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13704" name="Rectangle 40"/>
          <p:cNvSpPr>
            <a:spLocks noChangeArrowheads="1"/>
          </p:cNvSpPr>
          <p:nvPr/>
        </p:nvSpPr>
        <p:spPr bwMode="auto">
          <a:xfrm>
            <a:off x="2124075" y="3573463"/>
            <a:ext cx="1079500" cy="57626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+mj-lt"/>
              </a:rPr>
              <a:t>Profit</a:t>
            </a:r>
          </a:p>
        </p:txBody>
      </p:sp>
      <p:graphicFrame>
        <p:nvGraphicFramePr>
          <p:cNvPr id="28" name="Diagram 27"/>
          <p:cNvGraphicFramePr/>
          <p:nvPr>
            <p:extLst>
              <p:ext uri="{D42A27DB-BD31-4B8C-83A1-F6EECF244321}">
                <p14:modId xmlns:p14="http://schemas.microsoft.com/office/powerpoint/2010/main" val="2929922087"/>
              </p:ext>
            </p:extLst>
          </p:nvPr>
        </p:nvGraphicFramePr>
        <p:xfrm>
          <a:off x="3059113" y="2205038"/>
          <a:ext cx="2953047" cy="366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291" name="Line 43"/>
          <p:cNvSpPr>
            <a:spLocks noChangeShapeType="1"/>
          </p:cNvSpPr>
          <p:nvPr/>
        </p:nvSpPr>
        <p:spPr bwMode="auto">
          <a:xfrm flipH="1">
            <a:off x="3132138" y="2565400"/>
            <a:ext cx="863600" cy="71913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58938" y="3391862"/>
            <a:ext cx="4651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P</a:t>
            </a:r>
            <a:r>
              <a:rPr lang="en-US" baseline="-25000" dirty="0"/>
              <a:t>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3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13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1370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1370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3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3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13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13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13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69" grpId="0" animBg="1"/>
      <p:bldP spid="113670" grpId="0"/>
      <p:bldP spid="113681" grpId="0" animBg="1"/>
      <p:bldP spid="113692" grpId="0" animBg="1"/>
      <p:bldP spid="113693" grpId="0"/>
      <p:bldP spid="113695" grpId="0" animBg="1"/>
      <p:bldP spid="113696" grpId="0"/>
      <p:bldP spid="113699" grpId="0" animBg="1"/>
      <p:bldP spid="113700" grpId="0"/>
      <p:bldP spid="113701" grpId="0"/>
      <p:bldP spid="113703" grpId="0" animBg="1"/>
      <p:bldP spid="113703" grpId="1" animBg="1"/>
      <p:bldP spid="11370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dirty="0" smtClean="0">
                <a:solidFill>
                  <a:srgbClr val="FF7D19"/>
                </a:solidFill>
              </a:rPr>
              <a:t>The Monopolist’ s Choice of Plant Size</a:t>
            </a:r>
          </a:p>
        </p:txBody>
      </p:sp>
      <p:sp>
        <p:nvSpPr>
          <p:cNvPr id="13318" name="Line 3"/>
          <p:cNvSpPr>
            <a:spLocks noChangeShapeType="1"/>
          </p:cNvSpPr>
          <p:nvPr/>
        </p:nvSpPr>
        <p:spPr bwMode="auto">
          <a:xfrm>
            <a:off x="2124075" y="2420938"/>
            <a:ext cx="0" cy="302418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3319" name="Line 4"/>
          <p:cNvSpPr>
            <a:spLocks noChangeShapeType="1"/>
          </p:cNvSpPr>
          <p:nvPr/>
        </p:nvSpPr>
        <p:spPr bwMode="auto">
          <a:xfrm>
            <a:off x="2124075" y="5445125"/>
            <a:ext cx="43926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3320" name="Text Box 10"/>
          <p:cNvSpPr txBox="1">
            <a:spLocks noChangeArrowheads="1"/>
          </p:cNvSpPr>
          <p:nvPr/>
        </p:nvSpPr>
        <p:spPr bwMode="auto">
          <a:xfrm>
            <a:off x="1475656" y="2500831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$</a:t>
            </a:r>
            <a:endParaRPr lang="en-US" baseline="-25000">
              <a:latin typeface="+mj-lt"/>
            </a:endParaRPr>
          </a:p>
        </p:txBody>
      </p:sp>
      <p:sp>
        <p:nvSpPr>
          <p:cNvPr id="13321" name="Text Box 12"/>
          <p:cNvSpPr txBox="1">
            <a:spLocks noChangeArrowheads="1"/>
          </p:cNvSpPr>
          <p:nvPr/>
        </p:nvSpPr>
        <p:spPr bwMode="auto">
          <a:xfrm>
            <a:off x="3995738" y="5516563"/>
            <a:ext cx="13668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Quantity</a:t>
            </a:r>
          </a:p>
        </p:txBody>
      </p:sp>
      <p:sp>
        <p:nvSpPr>
          <p:cNvPr id="13322" name="Line 15"/>
          <p:cNvSpPr>
            <a:spLocks noChangeShapeType="1"/>
          </p:cNvSpPr>
          <p:nvPr/>
        </p:nvSpPr>
        <p:spPr bwMode="auto">
          <a:xfrm>
            <a:off x="2124075" y="4005263"/>
            <a:ext cx="4392613" cy="0"/>
          </a:xfrm>
          <a:prstGeom prst="line">
            <a:avLst/>
          </a:prstGeom>
          <a:noFill/>
          <a:ln w="38100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3323" name="Text Box 21"/>
          <p:cNvSpPr txBox="1">
            <a:spLocks noChangeArrowheads="1"/>
          </p:cNvSpPr>
          <p:nvPr/>
        </p:nvSpPr>
        <p:spPr bwMode="auto">
          <a:xfrm>
            <a:off x="6300788" y="4076700"/>
            <a:ext cx="23749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dirty="0">
                <a:latin typeface="+mj-lt"/>
              </a:rPr>
              <a:t>LAC = LMC as a result of constant returns to scale everywhere</a:t>
            </a:r>
          </a:p>
        </p:txBody>
      </p:sp>
      <p:sp>
        <p:nvSpPr>
          <p:cNvPr id="104470" name="Arc 22"/>
          <p:cNvSpPr>
            <a:spLocks/>
          </p:cNvSpPr>
          <p:nvPr/>
        </p:nvSpPr>
        <p:spPr bwMode="auto">
          <a:xfrm rot="2692024" flipV="1">
            <a:off x="2628900" y="2922588"/>
            <a:ext cx="1295400" cy="1368425"/>
          </a:xfrm>
          <a:custGeom>
            <a:avLst/>
            <a:gdLst>
              <a:gd name="T0" fmla="*/ 0 w 21567"/>
              <a:gd name="T1" fmla="*/ 0 h 21600"/>
              <a:gd name="T2" fmla="*/ 1295400 w 21567"/>
              <a:gd name="T3" fmla="*/ 1292908 h 21600"/>
              <a:gd name="T4" fmla="*/ 0 w 21567"/>
              <a:gd name="T5" fmla="*/ 1368425 h 21600"/>
              <a:gd name="T6" fmla="*/ 0 60000 65536"/>
              <a:gd name="T7" fmla="*/ 0 60000 65536"/>
              <a:gd name="T8" fmla="*/ 0 60000 65536"/>
              <a:gd name="T9" fmla="*/ 0 w 21567"/>
              <a:gd name="T10" fmla="*/ 0 h 21600"/>
              <a:gd name="T11" fmla="*/ 21567 w 21567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67" h="21600" fill="none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</a:path>
              <a:path w="21567" h="21600" stroke="0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04472" name="Arc 24"/>
          <p:cNvSpPr>
            <a:spLocks/>
          </p:cNvSpPr>
          <p:nvPr/>
        </p:nvSpPr>
        <p:spPr bwMode="auto">
          <a:xfrm rot="21584048" flipV="1">
            <a:off x="2191222" y="3141662"/>
            <a:ext cx="1295400" cy="1368425"/>
          </a:xfrm>
          <a:custGeom>
            <a:avLst/>
            <a:gdLst>
              <a:gd name="T0" fmla="*/ 0 w 21567"/>
              <a:gd name="T1" fmla="*/ 0 h 21600"/>
              <a:gd name="T2" fmla="*/ 1295400 w 21567"/>
              <a:gd name="T3" fmla="*/ 1292908 h 21600"/>
              <a:gd name="T4" fmla="*/ 0 w 21567"/>
              <a:gd name="T5" fmla="*/ 1368425 h 21600"/>
              <a:gd name="T6" fmla="*/ 0 60000 65536"/>
              <a:gd name="T7" fmla="*/ 0 60000 65536"/>
              <a:gd name="T8" fmla="*/ 0 60000 65536"/>
              <a:gd name="T9" fmla="*/ 0 w 21567"/>
              <a:gd name="T10" fmla="*/ 0 h 21600"/>
              <a:gd name="T11" fmla="*/ 21567 w 21567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67" h="21600" fill="none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</a:path>
              <a:path w="21567" h="21600" stroke="0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04473" name="Text Box 25"/>
          <p:cNvSpPr txBox="1">
            <a:spLocks noChangeArrowheads="1"/>
          </p:cNvSpPr>
          <p:nvPr/>
        </p:nvSpPr>
        <p:spPr bwMode="auto">
          <a:xfrm>
            <a:off x="3563938" y="2852738"/>
            <a:ext cx="720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MC</a:t>
            </a:r>
            <a:r>
              <a:rPr lang="en-US" baseline="-25000">
                <a:latin typeface="+mj-lt"/>
              </a:rPr>
              <a:t>1</a:t>
            </a:r>
          </a:p>
        </p:txBody>
      </p:sp>
      <p:sp>
        <p:nvSpPr>
          <p:cNvPr id="104474" name="Text Box 26"/>
          <p:cNvSpPr txBox="1">
            <a:spLocks noChangeArrowheads="1"/>
          </p:cNvSpPr>
          <p:nvPr/>
        </p:nvSpPr>
        <p:spPr bwMode="auto">
          <a:xfrm>
            <a:off x="2339975" y="3284538"/>
            <a:ext cx="9350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ATC</a:t>
            </a:r>
            <a:r>
              <a:rPr lang="en-US" baseline="-25000">
                <a:latin typeface="+mj-lt"/>
              </a:rPr>
              <a:t>1</a:t>
            </a:r>
          </a:p>
        </p:txBody>
      </p:sp>
      <p:sp>
        <p:nvSpPr>
          <p:cNvPr id="104475" name="Arc 27"/>
          <p:cNvSpPr>
            <a:spLocks/>
          </p:cNvSpPr>
          <p:nvPr/>
        </p:nvSpPr>
        <p:spPr bwMode="auto">
          <a:xfrm rot="2692024" flipV="1">
            <a:off x="4572000" y="2922588"/>
            <a:ext cx="1295400" cy="1368425"/>
          </a:xfrm>
          <a:custGeom>
            <a:avLst/>
            <a:gdLst>
              <a:gd name="T0" fmla="*/ 0 w 21567"/>
              <a:gd name="T1" fmla="*/ 0 h 21600"/>
              <a:gd name="T2" fmla="*/ 1295400 w 21567"/>
              <a:gd name="T3" fmla="*/ 1292908 h 21600"/>
              <a:gd name="T4" fmla="*/ 0 w 21567"/>
              <a:gd name="T5" fmla="*/ 1368425 h 21600"/>
              <a:gd name="T6" fmla="*/ 0 60000 65536"/>
              <a:gd name="T7" fmla="*/ 0 60000 65536"/>
              <a:gd name="T8" fmla="*/ 0 60000 65536"/>
              <a:gd name="T9" fmla="*/ 0 w 21567"/>
              <a:gd name="T10" fmla="*/ 0 h 21600"/>
              <a:gd name="T11" fmla="*/ 21567 w 21567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67" h="21600" fill="none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</a:path>
              <a:path w="21567" h="21600" stroke="0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04476" name="Arc 28"/>
          <p:cNvSpPr>
            <a:spLocks/>
          </p:cNvSpPr>
          <p:nvPr/>
        </p:nvSpPr>
        <p:spPr bwMode="auto">
          <a:xfrm rot="21584048" flipV="1">
            <a:off x="4202163" y="3141662"/>
            <a:ext cx="1295400" cy="1368425"/>
          </a:xfrm>
          <a:custGeom>
            <a:avLst/>
            <a:gdLst>
              <a:gd name="T0" fmla="*/ 0 w 21567"/>
              <a:gd name="T1" fmla="*/ 0 h 21600"/>
              <a:gd name="T2" fmla="*/ 1295400 w 21567"/>
              <a:gd name="T3" fmla="*/ 1292908 h 21600"/>
              <a:gd name="T4" fmla="*/ 0 w 21567"/>
              <a:gd name="T5" fmla="*/ 1368425 h 21600"/>
              <a:gd name="T6" fmla="*/ 0 60000 65536"/>
              <a:gd name="T7" fmla="*/ 0 60000 65536"/>
              <a:gd name="T8" fmla="*/ 0 60000 65536"/>
              <a:gd name="T9" fmla="*/ 0 w 21567"/>
              <a:gd name="T10" fmla="*/ 0 h 21600"/>
              <a:gd name="T11" fmla="*/ 21567 w 21567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67" h="21600" fill="none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</a:path>
              <a:path w="21567" h="21600" stroke="0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04477" name="Text Box 29"/>
          <p:cNvSpPr txBox="1">
            <a:spLocks noChangeArrowheads="1"/>
          </p:cNvSpPr>
          <p:nvPr/>
        </p:nvSpPr>
        <p:spPr bwMode="auto">
          <a:xfrm>
            <a:off x="5507038" y="2852738"/>
            <a:ext cx="720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MC</a:t>
            </a:r>
            <a:r>
              <a:rPr lang="en-US" baseline="-25000">
                <a:latin typeface="+mj-lt"/>
              </a:rPr>
              <a:t>2</a:t>
            </a:r>
          </a:p>
        </p:txBody>
      </p:sp>
      <p:sp>
        <p:nvSpPr>
          <p:cNvPr id="104478" name="Text Box 30"/>
          <p:cNvSpPr txBox="1">
            <a:spLocks noChangeArrowheads="1"/>
          </p:cNvSpPr>
          <p:nvPr/>
        </p:nvSpPr>
        <p:spPr bwMode="auto">
          <a:xfrm>
            <a:off x="5867400" y="3284538"/>
            <a:ext cx="9350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ATC</a:t>
            </a:r>
            <a:r>
              <a:rPr lang="en-US" baseline="-25000">
                <a:latin typeface="+mj-lt"/>
              </a:rPr>
              <a:t>2</a:t>
            </a:r>
          </a:p>
        </p:txBody>
      </p:sp>
      <p:graphicFrame>
        <p:nvGraphicFramePr>
          <p:cNvPr id="22" name="Diagram 21"/>
          <p:cNvGraphicFramePr/>
          <p:nvPr>
            <p:extLst>
              <p:ext uri="{D42A27DB-BD31-4B8C-83A1-F6EECF244321}">
                <p14:modId xmlns:p14="http://schemas.microsoft.com/office/powerpoint/2010/main" val="4051013027"/>
              </p:ext>
            </p:extLst>
          </p:nvPr>
        </p:nvGraphicFramePr>
        <p:xfrm>
          <a:off x="2123728" y="1700808"/>
          <a:ext cx="4896544" cy="646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4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4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4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4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4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4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4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04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70" grpId="0" animBg="1"/>
      <p:bldP spid="104472" grpId="0" animBg="1"/>
      <p:bldP spid="104473" grpId="0"/>
      <p:bldP spid="104474" grpId="0"/>
      <p:bldP spid="104475" grpId="0" animBg="1"/>
      <p:bldP spid="104476" grpId="0" animBg="1"/>
      <p:bldP spid="104477" grpId="0"/>
      <p:bldP spid="10447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dirty="0" smtClean="0">
                <a:solidFill>
                  <a:srgbClr val="FF7D19"/>
                </a:solidFill>
              </a:rPr>
              <a:t>Plant Size in the Long Run</a:t>
            </a:r>
          </a:p>
        </p:txBody>
      </p:sp>
      <p:sp>
        <p:nvSpPr>
          <p:cNvPr id="14342" name="Line 3"/>
          <p:cNvSpPr>
            <a:spLocks noChangeShapeType="1"/>
          </p:cNvSpPr>
          <p:nvPr/>
        </p:nvSpPr>
        <p:spPr bwMode="auto">
          <a:xfrm>
            <a:off x="2124075" y="2420938"/>
            <a:ext cx="0" cy="302418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4343" name="Line 4"/>
          <p:cNvSpPr>
            <a:spLocks noChangeShapeType="1"/>
          </p:cNvSpPr>
          <p:nvPr/>
        </p:nvSpPr>
        <p:spPr bwMode="auto">
          <a:xfrm>
            <a:off x="2124075" y="5445125"/>
            <a:ext cx="43926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4344" name="Text Box 5"/>
          <p:cNvSpPr txBox="1">
            <a:spLocks noChangeArrowheads="1"/>
          </p:cNvSpPr>
          <p:nvPr/>
        </p:nvSpPr>
        <p:spPr bwMode="auto">
          <a:xfrm>
            <a:off x="1547813" y="3789363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$</a:t>
            </a:r>
            <a:endParaRPr lang="en-US" baseline="-25000">
              <a:latin typeface="+mj-lt"/>
            </a:endParaRPr>
          </a:p>
        </p:txBody>
      </p:sp>
      <p:sp>
        <p:nvSpPr>
          <p:cNvPr id="14345" name="Text Box 6"/>
          <p:cNvSpPr txBox="1">
            <a:spLocks noChangeArrowheads="1"/>
          </p:cNvSpPr>
          <p:nvPr/>
        </p:nvSpPr>
        <p:spPr bwMode="auto">
          <a:xfrm>
            <a:off x="5580063" y="5732463"/>
            <a:ext cx="13668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Quantity</a:t>
            </a:r>
          </a:p>
        </p:txBody>
      </p:sp>
      <p:sp>
        <p:nvSpPr>
          <p:cNvPr id="14346" name="Line 7"/>
          <p:cNvSpPr>
            <a:spLocks noChangeShapeType="1"/>
          </p:cNvSpPr>
          <p:nvPr/>
        </p:nvSpPr>
        <p:spPr bwMode="auto">
          <a:xfrm>
            <a:off x="2124075" y="4005263"/>
            <a:ext cx="4392613" cy="0"/>
          </a:xfrm>
          <a:prstGeom prst="line">
            <a:avLst/>
          </a:prstGeom>
          <a:noFill/>
          <a:ln w="38100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4347" name="Text Box 8"/>
          <p:cNvSpPr txBox="1">
            <a:spLocks noChangeArrowheads="1"/>
          </p:cNvSpPr>
          <p:nvPr/>
        </p:nvSpPr>
        <p:spPr bwMode="auto">
          <a:xfrm>
            <a:off x="6732240" y="3861048"/>
            <a:ext cx="1655763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LAC = </a:t>
            </a:r>
            <a:r>
              <a:rPr lang="en-US" dirty="0" smtClean="0">
                <a:latin typeface="+mj-lt"/>
              </a:rPr>
              <a:t>LMC </a:t>
            </a:r>
            <a:r>
              <a:rPr lang="en-US" sz="1400" dirty="0" smtClean="0">
                <a:latin typeface="+mj-lt"/>
              </a:rPr>
              <a:t>due to constant returns to scale</a:t>
            </a:r>
            <a:endParaRPr lang="en-US" sz="1400" dirty="0">
              <a:latin typeface="+mj-lt"/>
            </a:endParaRPr>
          </a:p>
        </p:txBody>
      </p:sp>
      <p:sp>
        <p:nvSpPr>
          <p:cNvPr id="14348" name="Arc 9"/>
          <p:cNvSpPr>
            <a:spLocks/>
          </p:cNvSpPr>
          <p:nvPr/>
        </p:nvSpPr>
        <p:spPr bwMode="auto">
          <a:xfrm rot="2692024" flipV="1">
            <a:off x="2628900" y="2922588"/>
            <a:ext cx="1295400" cy="1368425"/>
          </a:xfrm>
          <a:custGeom>
            <a:avLst/>
            <a:gdLst>
              <a:gd name="T0" fmla="*/ 0 w 21567"/>
              <a:gd name="T1" fmla="*/ 0 h 21600"/>
              <a:gd name="T2" fmla="*/ 1295400 w 21567"/>
              <a:gd name="T3" fmla="*/ 1292908 h 21600"/>
              <a:gd name="T4" fmla="*/ 0 w 21567"/>
              <a:gd name="T5" fmla="*/ 1368425 h 21600"/>
              <a:gd name="T6" fmla="*/ 0 60000 65536"/>
              <a:gd name="T7" fmla="*/ 0 60000 65536"/>
              <a:gd name="T8" fmla="*/ 0 60000 65536"/>
              <a:gd name="T9" fmla="*/ 0 w 21567"/>
              <a:gd name="T10" fmla="*/ 0 h 21600"/>
              <a:gd name="T11" fmla="*/ 21567 w 21567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67" h="21600" fill="none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</a:path>
              <a:path w="21567" h="21600" stroke="0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4349" name="Arc 10"/>
          <p:cNvSpPr>
            <a:spLocks/>
          </p:cNvSpPr>
          <p:nvPr/>
        </p:nvSpPr>
        <p:spPr bwMode="auto">
          <a:xfrm rot="21584048" flipV="1">
            <a:off x="2339975" y="3141663"/>
            <a:ext cx="1295400" cy="1368425"/>
          </a:xfrm>
          <a:custGeom>
            <a:avLst/>
            <a:gdLst>
              <a:gd name="T0" fmla="*/ 0 w 21567"/>
              <a:gd name="T1" fmla="*/ 0 h 21600"/>
              <a:gd name="T2" fmla="*/ 1295400 w 21567"/>
              <a:gd name="T3" fmla="*/ 1292908 h 21600"/>
              <a:gd name="T4" fmla="*/ 0 w 21567"/>
              <a:gd name="T5" fmla="*/ 1368425 h 21600"/>
              <a:gd name="T6" fmla="*/ 0 60000 65536"/>
              <a:gd name="T7" fmla="*/ 0 60000 65536"/>
              <a:gd name="T8" fmla="*/ 0 60000 65536"/>
              <a:gd name="T9" fmla="*/ 0 w 21567"/>
              <a:gd name="T10" fmla="*/ 0 h 21600"/>
              <a:gd name="T11" fmla="*/ 21567 w 21567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67" h="21600" fill="none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</a:path>
              <a:path w="21567" h="21600" stroke="0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4350" name="Text Box 11"/>
          <p:cNvSpPr txBox="1">
            <a:spLocks noChangeArrowheads="1"/>
          </p:cNvSpPr>
          <p:nvPr/>
        </p:nvSpPr>
        <p:spPr bwMode="auto">
          <a:xfrm>
            <a:off x="3563938" y="2852738"/>
            <a:ext cx="720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MC</a:t>
            </a:r>
            <a:r>
              <a:rPr lang="en-US" baseline="-25000">
                <a:latin typeface="+mj-lt"/>
              </a:rPr>
              <a:t>1</a:t>
            </a:r>
          </a:p>
        </p:txBody>
      </p:sp>
      <p:sp>
        <p:nvSpPr>
          <p:cNvPr id="14351" name="Text Box 12"/>
          <p:cNvSpPr txBox="1">
            <a:spLocks noChangeArrowheads="1"/>
          </p:cNvSpPr>
          <p:nvPr/>
        </p:nvSpPr>
        <p:spPr bwMode="auto">
          <a:xfrm>
            <a:off x="2339975" y="3357563"/>
            <a:ext cx="9350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ATC</a:t>
            </a:r>
            <a:r>
              <a:rPr lang="en-US" baseline="-25000">
                <a:latin typeface="+mj-lt"/>
              </a:rPr>
              <a:t>1</a:t>
            </a:r>
          </a:p>
        </p:txBody>
      </p:sp>
      <p:sp>
        <p:nvSpPr>
          <p:cNvPr id="14352" name="Arc 13"/>
          <p:cNvSpPr>
            <a:spLocks/>
          </p:cNvSpPr>
          <p:nvPr/>
        </p:nvSpPr>
        <p:spPr bwMode="auto">
          <a:xfrm rot="2692024" flipV="1">
            <a:off x="4572000" y="2922588"/>
            <a:ext cx="1295400" cy="1368425"/>
          </a:xfrm>
          <a:custGeom>
            <a:avLst/>
            <a:gdLst>
              <a:gd name="T0" fmla="*/ 0 w 21567"/>
              <a:gd name="T1" fmla="*/ 0 h 21600"/>
              <a:gd name="T2" fmla="*/ 1295400 w 21567"/>
              <a:gd name="T3" fmla="*/ 1292908 h 21600"/>
              <a:gd name="T4" fmla="*/ 0 w 21567"/>
              <a:gd name="T5" fmla="*/ 1368425 h 21600"/>
              <a:gd name="T6" fmla="*/ 0 60000 65536"/>
              <a:gd name="T7" fmla="*/ 0 60000 65536"/>
              <a:gd name="T8" fmla="*/ 0 60000 65536"/>
              <a:gd name="T9" fmla="*/ 0 w 21567"/>
              <a:gd name="T10" fmla="*/ 0 h 21600"/>
              <a:gd name="T11" fmla="*/ 21567 w 21567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67" h="21600" fill="none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</a:path>
              <a:path w="21567" h="21600" stroke="0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4353" name="Arc 14"/>
          <p:cNvSpPr>
            <a:spLocks/>
          </p:cNvSpPr>
          <p:nvPr/>
        </p:nvSpPr>
        <p:spPr bwMode="auto">
          <a:xfrm rot="21584048" flipV="1">
            <a:off x="4283075" y="3141663"/>
            <a:ext cx="1295400" cy="1368425"/>
          </a:xfrm>
          <a:custGeom>
            <a:avLst/>
            <a:gdLst>
              <a:gd name="T0" fmla="*/ 0 w 21567"/>
              <a:gd name="T1" fmla="*/ 0 h 21600"/>
              <a:gd name="T2" fmla="*/ 1295400 w 21567"/>
              <a:gd name="T3" fmla="*/ 1292908 h 21600"/>
              <a:gd name="T4" fmla="*/ 0 w 21567"/>
              <a:gd name="T5" fmla="*/ 1368425 h 21600"/>
              <a:gd name="T6" fmla="*/ 0 60000 65536"/>
              <a:gd name="T7" fmla="*/ 0 60000 65536"/>
              <a:gd name="T8" fmla="*/ 0 60000 65536"/>
              <a:gd name="T9" fmla="*/ 0 w 21567"/>
              <a:gd name="T10" fmla="*/ 0 h 21600"/>
              <a:gd name="T11" fmla="*/ 21567 w 21567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67" h="21600" fill="none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</a:path>
              <a:path w="21567" h="21600" stroke="0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4354" name="Text Box 15"/>
          <p:cNvSpPr txBox="1">
            <a:spLocks noChangeArrowheads="1"/>
          </p:cNvSpPr>
          <p:nvPr/>
        </p:nvSpPr>
        <p:spPr bwMode="auto">
          <a:xfrm>
            <a:off x="5507038" y="2852738"/>
            <a:ext cx="720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MC</a:t>
            </a:r>
            <a:r>
              <a:rPr lang="en-US" baseline="-25000">
                <a:latin typeface="+mj-lt"/>
              </a:rPr>
              <a:t>2</a:t>
            </a:r>
          </a:p>
        </p:txBody>
      </p:sp>
      <p:sp>
        <p:nvSpPr>
          <p:cNvPr id="114707" name="Line 19"/>
          <p:cNvSpPr>
            <a:spLocks noChangeShapeType="1"/>
          </p:cNvSpPr>
          <p:nvPr/>
        </p:nvSpPr>
        <p:spPr bwMode="auto">
          <a:xfrm>
            <a:off x="2843213" y="2997200"/>
            <a:ext cx="4033837" cy="1655763"/>
          </a:xfrm>
          <a:prstGeom prst="line">
            <a:avLst/>
          </a:prstGeom>
          <a:noFill/>
          <a:ln w="38100">
            <a:solidFill>
              <a:srgbClr val="990033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4708" name="Line 20"/>
          <p:cNvSpPr>
            <a:spLocks noChangeShapeType="1"/>
          </p:cNvSpPr>
          <p:nvPr/>
        </p:nvSpPr>
        <p:spPr bwMode="auto">
          <a:xfrm>
            <a:off x="3059113" y="2565400"/>
            <a:ext cx="4392612" cy="1150938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4709" name="Text Box 21"/>
          <p:cNvSpPr txBox="1">
            <a:spLocks noChangeArrowheads="1"/>
          </p:cNvSpPr>
          <p:nvPr/>
        </p:nvSpPr>
        <p:spPr bwMode="auto">
          <a:xfrm>
            <a:off x="6372225" y="4581525"/>
            <a:ext cx="6477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MR</a:t>
            </a:r>
          </a:p>
        </p:txBody>
      </p:sp>
      <p:sp>
        <p:nvSpPr>
          <p:cNvPr id="114710" name="Text Box 22"/>
          <p:cNvSpPr txBox="1">
            <a:spLocks noChangeArrowheads="1"/>
          </p:cNvSpPr>
          <p:nvPr/>
        </p:nvSpPr>
        <p:spPr bwMode="auto">
          <a:xfrm>
            <a:off x="7451725" y="3357563"/>
            <a:ext cx="720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D</a:t>
            </a:r>
          </a:p>
        </p:txBody>
      </p:sp>
      <p:sp>
        <p:nvSpPr>
          <p:cNvPr id="114711" name="Line 23"/>
          <p:cNvSpPr>
            <a:spLocks noChangeShapeType="1"/>
          </p:cNvSpPr>
          <p:nvPr/>
        </p:nvSpPr>
        <p:spPr bwMode="auto">
          <a:xfrm>
            <a:off x="3635375" y="2708275"/>
            <a:ext cx="0" cy="273685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4712" name="Line 24"/>
          <p:cNvSpPr>
            <a:spLocks noChangeShapeType="1"/>
          </p:cNvSpPr>
          <p:nvPr/>
        </p:nvSpPr>
        <p:spPr bwMode="auto">
          <a:xfrm>
            <a:off x="5292725" y="3141663"/>
            <a:ext cx="0" cy="230346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4713" name="Line 25"/>
          <p:cNvSpPr>
            <a:spLocks noChangeShapeType="1"/>
          </p:cNvSpPr>
          <p:nvPr/>
        </p:nvSpPr>
        <p:spPr bwMode="auto">
          <a:xfrm flipH="1">
            <a:off x="2124075" y="3141663"/>
            <a:ext cx="316865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4714" name="Line 26"/>
          <p:cNvSpPr>
            <a:spLocks noChangeShapeType="1"/>
          </p:cNvSpPr>
          <p:nvPr/>
        </p:nvSpPr>
        <p:spPr bwMode="auto">
          <a:xfrm flipH="1">
            <a:off x="2124075" y="2708275"/>
            <a:ext cx="15113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4715" name="Text Box 27"/>
          <p:cNvSpPr txBox="1">
            <a:spLocks noChangeArrowheads="1"/>
          </p:cNvSpPr>
          <p:nvPr/>
        </p:nvSpPr>
        <p:spPr bwMode="auto">
          <a:xfrm>
            <a:off x="3492500" y="5445125"/>
            <a:ext cx="5032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</a:t>
            </a:r>
            <a:r>
              <a:rPr lang="en-US" baseline="-25000">
                <a:latin typeface="+mj-lt"/>
              </a:rPr>
              <a:t>1</a:t>
            </a:r>
          </a:p>
        </p:txBody>
      </p:sp>
      <p:sp>
        <p:nvSpPr>
          <p:cNvPr id="114716" name="Text Box 28"/>
          <p:cNvSpPr txBox="1">
            <a:spLocks noChangeArrowheads="1"/>
          </p:cNvSpPr>
          <p:nvPr/>
        </p:nvSpPr>
        <p:spPr bwMode="auto">
          <a:xfrm>
            <a:off x="5003800" y="5445125"/>
            <a:ext cx="5032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</a:t>
            </a:r>
            <a:r>
              <a:rPr lang="en-US" baseline="-25000">
                <a:latin typeface="+mj-lt"/>
              </a:rPr>
              <a:t>2</a:t>
            </a:r>
          </a:p>
        </p:txBody>
      </p:sp>
      <p:sp>
        <p:nvSpPr>
          <p:cNvPr id="114717" name="Text Box 29"/>
          <p:cNvSpPr txBox="1">
            <a:spLocks noChangeArrowheads="1"/>
          </p:cNvSpPr>
          <p:nvPr/>
        </p:nvSpPr>
        <p:spPr bwMode="auto">
          <a:xfrm>
            <a:off x="1692275" y="2565400"/>
            <a:ext cx="5032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P</a:t>
            </a:r>
            <a:r>
              <a:rPr lang="en-US" baseline="-25000">
                <a:latin typeface="+mj-lt"/>
              </a:rPr>
              <a:t>1</a:t>
            </a:r>
          </a:p>
        </p:txBody>
      </p:sp>
      <p:sp>
        <p:nvSpPr>
          <p:cNvPr id="114718" name="Text Box 30"/>
          <p:cNvSpPr txBox="1">
            <a:spLocks noChangeArrowheads="1"/>
          </p:cNvSpPr>
          <p:nvPr/>
        </p:nvSpPr>
        <p:spPr bwMode="auto">
          <a:xfrm>
            <a:off x="1692275" y="2924175"/>
            <a:ext cx="5032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P</a:t>
            </a:r>
            <a:r>
              <a:rPr lang="en-US" baseline="-25000">
                <a:latin typeface="+mj-lt"/>
              </a:rPr>
              <a:t>2</a:t>
            </a:r>
          </a:p>
        </p:txBody>
      </p:sp>
      <p:sp>
        <p:nvSpPr>
          <p:cNvPr id="114719" name="Oval 31"/>
          <p:cNvSpPr>
            <a:spLocks noChangeArrowheads="1"/>
          </p:cNvSpPr>
          <p:nvPr/>
        </p:nvSpPr>
        <p:spPr bwMode="auto">
          <a:xfrm>
            <a:off x="5003800" y="5300663"/>
            <a:ext cx="576263" cy="649287"/>
          </a:xfrm>
          <a:prstGeom prst="ellips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14720" name="Text Box 32"/>
          <p:cNvSpPr txBox="1">
            <a:spLocks noChangeArrowheads="1"/>
          </p:cNvSpPr>
          <p:nvPr/>
        </p:nvSpPr>
        <p:spPr bwMode="auto">
          <a:xfrm>
            <a:off x="1800224" y="5813057"/>
            <a:ext cx="3275831" cy="7848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latin typeface="+mj-lt"/>
              </a:rPr>
              <a:t>Long-Run Choice: Q</a:t>
            </a:r>
            <a:r>
              <a:rPr lang="en-US" baseline="-25000" dirty="0">
                <a:solidFill>
                  <a:schemeClr val="bg1"/>
                </a:solidFill>
                <a:latin typeface="+mj-lt"/>
              </a:rPr>
              <a:t>2</a:t>
            </a:r>
            <a:r>
              <a:rPr lang="en-US" dirty="0">
                <a:solidFill>
                  <a:schemeClr val="bg1"/>
                </a:solidFill>
                <a:latin typeface="+mj-lt"/>
              </a:rPr>
              <a:t> = Q*</a:t>
            </a:r>
          </a:p>
          <a:p>
            <a:pPr>
              <a:spcBef>
                <a:spcPct val="50000"/>
              </a:spcBef>
            </a:pPr>
            <a:r>
              <a:rPr lang="en-US" dirty="0" smtClean="0">
                <a:solidFill>
                  <a:schemeClr val="bg1"/>
                </a:solidFill>
                <a:latin typeface="+mj-lt"/>
              </a:rPr>
              <a:t>using plant size 2, and </a:t>
            </a:r>
            <a:r>
              <a:rPr lang="en-US" dirty="0">
                <a:solidFill>
                  <a:schemeClr val="bg1"/>
                </a:solidFill>
                <a:latin typeface="+mj-lt"/>
              </a:rPr>
              <a:t>P</a:t>
            </a:r>
            <a:r>
              <a:rPr lang="en-US" baseline="-25000" dirty="0">
                <a:solidFill>
                  <a:schemeClr val="bg1"/>
                </a:solidFill>
                <a:latin typeface="+mj-lt"/>
              </a:rPr>
              <a:t>2</a:t>
            </a:r>
            <a:r>
              <a:rPr lang="en-US" dirty="0">
                <a:solidFill>
                  <a:schemeClr val="bg1"/>
                </a:solidFill>
                <a:latin typeface="+mj-lt"/>
              </a:rPr>
              <a:t> = P*</a:t>
            </a:r>
          </a:p>
        </p:txBody>
      </p:sp>
      <p:sp>
        <p:nvSpPr>
          <p:cNvPr id="14371" name="Text Box 16"/>
          <p:cNvSpPr txBox="1">
            <a:spLocks noChangeArrowheads="1"/>
          </p:cNvSpPr>
          <p:nvPr/>
        </p:nvSpPr>
        <p:spPr bwMode="auto">
          <a:xfrm>
            <a:off x="6011863" y="3500438"/>
            <a:ext cx="9350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ATC</a:t>
            </a:r>
            <a:r>
              <a:rPr lang="en-US" baseline="-25000">
                <a:latin typeface="+mj-lt"/>
              </a:rPr>
              <a:t>2</a:t>
            </a:r>
          </a:p>
        </p:txBody>
      </p:sp>
      <p:graphicFrame>
        <p:nvGraphicFramePr>
          <p:cNvPr id="38" name="Diagram 37"/>
          <p:cNvGraphicFramePr/>
          <p:nvPr>
            <p:extLst>
              <p:ext uri="{D42A27DB-BD31-4B8C-83A1-F6EECF244321}">
                <p14:modId xmlns:p14="http://schemas.microsoft.com/office/powerpoint/2010/main" val="2338854273"/>
              </p:ext>
            </p:extLst>
          </p:nvPr>
        </p:nvGraphicFramePr>
        <p:xfrm>
          <a:off x="646932" y="1340768"/>
          <a:ext cx="2917006" cy="12464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0" name="Diagram 39"/>
          <p:cNvGraphicFramePr/>
          <p:nvPr>
            <p:extLst>
              <p:ext uri="{D42A27DB-BD31-4B8C-83A1-F6EECF244321}">
                <p14:modId xmlns:p14="http://schemas.microsoft.com/office/powerpoint/2010/main" val="483191699"/>
              </p:ext>
            </p:extLst>
          </p:nvPr>
        </p:nvGraphicFramePr>
        <p:xfrm>
          <a:off x="6660232" y="2636912"/>
          <a:ext cx="2160240" cy="6463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07504" y="3357563"/>
            <a:ext cx="144030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In the short run with plant size 1, optimum is Q</a:t>
            </a:r>
            <a:r>
              <a:rPr lang="en-US" baseline="-25000" dirty="0" smtClean="0"/>
              <a:t>1</a:t>
            </a:r>
            <a:r>
              <a:rPr lang="en-US" dirty="0" smtClean="0"/>
              <a:t> and P</a:t>
            </a:r>
            <a:r>
              <a:rPr lang="en-US" baseline="-25000" dirty="0" smtClean="0"/>
              <a:t>1</a:t>
            </a:r>
            <a:r>
              <a:rPr lang="en-US" dirty="0" smtClean="0"/>
              <a:t>.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4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4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4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14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14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4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4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14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14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14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4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14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14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14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707" grpId="0" animBg="1"/>
      <p:bldP spid="114708" grpId="0" animBg="1"/>
      <p:bldP spid="114709" grpId="0"/>
      <p:bldP spid="114710" grpId="0"/>
      <p:bldP spid="114711" grpId="0" animBg="1"/>
      <p:bldP spid="114712" grpId="0" animBg="1"/>
      <p:bldP spid="114713" grpId="0" animBg="1"/>
      <p:bldP spid="114714" grpId="0" animBg="1"/>
      <p:bldP spid="114715" grpId="0"/>
      <p:bldP spid="114716" grpId="0"/>
      <p:bldP spid="114717" grpId="0"/>
      <p:bldP spid="114718" grpId="0"/>
      <p:bldP spid="114719" grpId="0" animBg="1"/>
      <p:bldP spid="114720" grpId="0" animBg="1"/>
      <p:bldGraphic spid="38" grpId="0">
        <p:bldAsOne/>
      </p:bldGraphic>
      <p:bldGraphic spid="40" grpId="0">
        <p:bldAsOne/>
      </p:bldGraphic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dirty="0" smtClean="0">
                <a:solidFill>
                  <a:srgbClr val="FF7D19"/>
                </a:solidFill>
              </a:rPr>
              <a:t>Monopoly Inefficiency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eaLnBrk="1" hangingPunct="1"/>
            <a:r>
              <a:rPr lang="en-US" dirty="0" smtClean="0"/>
              <a:t>Objective: to compare the output produced by monopolist with the efficient output – produced in perfect competition</a:t>
            </a:r>
          </a:p>
          <a:p>
            <a:pPr eaLnBrk="1" hangingPunct="1"/>
            <a:endParaRPr lang="en-US" dirty="0" smtClean="0"/>
          </a:p>
          <a:p>
            <a:pPr lvl="1" eaLnBrk="1" hangingPunct="1"/>
            <a:r>
              <a:rPr lang="en-US" sz="2200" dirty="0" smtClean="0"/>
              <a:t>Recall </a:t>
            </a:r>
            <a:r>
              <a:rPr lang="en-US" sz="2200" i="1" dirty="0" smtClean="0">
                <a:solidFill>
                  <a:srgbClr val="3E5D7D"/>
                </a:solidFill>
              </a:rPr>
              <a:t>under perfect competition</a:t>
            </a:r>
            <a:r>
              <a:rPr lang="en-US" sz="2200" i="1" dirty="0" smtClean="0"/>
              <a:t> </a:t>
            </a:r>
            <a:r>
              <a:rPr lang="en-US" sz="2200" dirty="0" smtClean="0"/>
              <a:t>that profit maximization implies:         P = MC</a:t>
            </a:r>
          </a:p>
          <a:p>
            <a:pPr marL="274320" lvl="1" indent="0" eaLnBrk="1" hangingPunct="1">
              <a:buNone/>
            </a:pPr>
            <a:endParaRPr lang="en-US" sz="2200" i="1" dirty="0" smtClean="0">
              <a:solidFill>
                <a:srgbClr val="3E5D78"/>
              </a:solidFill>
            </a:endParaRPr>
          </a:p>
          <a:p>
            <a:pPr lvl="1" eaLnBrk="1" hangingPunct="1"/>
            <a:r>
              <a:rPr lang="en-US" sz="2200" dirty="0" smtClean="0"/>
              <a:t>Hence, if the demand curve reflects the true marginal value and if the MC represents true social cost, the profit maximization outcome represents a social optimum </a:t>
            </a:r>
          </a:p>
          <a:p>
            <a:pPr marL="274320" lvl="1" indent="0" eaLnBrk="1" hangingPunct="1">
              <a:buNone/>
            </a:pPr>
            <a:endParaRPr lang="en-US" sz="2200" dirty="0" smtClean="0"/>
          </a:p>
          <a:p>
            <a:pPr lvl="1" eaLnBrk="1" hangingPunct="1"/>
            <a:r>
              <a:rPr lang="en-US" sz="2200" dirty="0" smtClean="0"/>
              <a:t>It reflects an efficient use of resources because out is produced up to the point where the true cost = the true benefit</a:t>
            </a:r>
          </a:p>
          <a:p>
            <a:pPr lvl="1" eaLnBrk="1" hangingPunct="1">
              <a:buFontTx/>
              <a:buNone/>
            </a:pPr>
            <a:endParaRPr lang="en-US" sz="2200" dirty="0" smtClean="0"/>
          </a:p>
          <a:p>
            <a:pPr lvl="1" eaLnBrk="1" hangingPunct="1">
              <a:buFontTx/>
              <a:buNone/>
            </a:pPr>
            <a:r>
              <a:rPr lang="en-US" dirty="0" smtClean="0"/>
              <a:t>						</a:t>
            </a:r>
          </a:p>
          <a:p>
            <a:pPr lvl="1" eaLnBrk="1" hangingPunct="1">
              <a:buFontTx/>
              <a:buNone/>
            </a:pPr>
            <a:endParaRPr lang="en-US" dirty="0" smtClean="0"/>
          </a:p>
          <a:p>
            <a:pPr lvl="1" eaLnBrk="1" hangingPunct="1">
              <a:buFontTx/>
              <a:buNone/>
            </a:pPr>
            <a:endParaRPr lang="en-US" dirty="0" smtClean="0"/>
          </a:p>
          <a:p>
            <a:pPr lvl="1" algn="r">
              <a:buFontTx/>
              <a:buNone/>
            </a:pPr>
            <a:r>
              <a:rPr lang="en-US" sz="2800" i="1" dirty="0" smtClean="0">
                <a:solidFill>
                  <a:srgbClr val="3E5D7D"/>
                </a:solidFill>
              </a:rPr>
              <a:t>Illustrated…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dirty="0" smtClean="0">
                <a:solidFill>
                  <a:srgbClr val="FF7D19"/>
                </a:solidFill>
              </a:rPr>
              <a:t>Monopoly Output Inefficiency</a:t>
            </a:r>
          </a:p>
        </p:txBody>
      </p:sp>
      <p:sp>
        <p:nvSpPr>
          <p:cNvPr id="16390" name="Line 3"/>
          <p:cNvSpPr>
            <a:spLocks noChangeShapeType="1"/>
          </p:cNvSpPr>
          <p:nvPr/>
        </p:nvSpPr>
        <p:spPr bwMode="auto">
          <a:xfrm>
            <a:off x="2124075" y="2420938"/>
            <a:ext cx="0" cy="302418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6391" name="Line 4"/>
          <p:cNvSpPr>
            <a:spLocks noChangeShapeType="1"/>
          </p:cNvSpPr>
          <p:nvPr/>
        </p:nvSpPr>
        <p:spPr bwMode="auto">
          <a:xfrm>
            <a:off x="2124075" y="5445125"/>
            <a:ext cx="53276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6392" name="Text Box 5"/>
          <p:cNvSpPr txBox="1">
            <a:spLocks noChangeArrowheads="1"/>
          </p:cNvSpPr>
          <p:nvPr/>
        </p:nvSpPr>
        <p:spPr bwMode="auto">
          <a:xfrm>
            <a:off x="1619250" y="2349500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$</a:t>
            </a:r>
            <a:endParaRPr lang="en-US" baseline="-25000">
              <a:latin typeface="+mj-lt"/>
            </a:endParaRPr>
          </a:p>
        </p:txBody>
      </p:sp>
      <p:sp>
        <p:nvSpPr>
          <p:cNvPr id="16393" name="Text Box 6"/>
          <p:cNvSpPr txBox="1">
            <a:spLocks noChangeArrowheads="1"/>
          </p:cNvSpPr>
          <p:nvPr/>
        </p:nvSpPr>
        <p:spPr bwMode="auto">
          <a:xfrm>
            <a:off x="7060538" y="5437853"/>
            <a:ext cx="13668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Quantity</a:t>
            </a:r>
          </a:p>
        </p:txBody>
      </p:sp>
      <p:sp>
        <p:nvSpPr>
          <p:cNvPr id="16394" name="Line 7"/>
          <p:cNvSpPr>
            <a:spLocks noChangeShapeType="1"/>
          </p:cNvSpPr>
          <p:nvPr/>
        </p:nvSpPr>
        <p:spPr bwMode="auto">
          <a:xfrm>
            <a:off x="2124075" y="4005263"/>
            <a:ext cx="4392613" cy="0"/>
          </a:xfrm>
          <a:prstGeom prst="line">
            <a:avLst/>
          </a:prstGeom>
          <a:noFill/>
          <a:ln w="38100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6395" name="Text Box 8"/>
          <p:cNvSpPr txBox="1">
            <a:spLocks noChangeArrowheads="1"/>
          </p:cNvSpPr>
          <p:nvPr/>
        </p:nvSpPr>
        <p:spPr bwMode="auto">
          <a:xfrm>
            <a:off x="323528" y="4365104"/>
            <a:ext cx="1655763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dirty="0" smtClean="0">
                <a:latin typeface="+mj-lt"/>
              </a:rPr>
              <a:t>CRS for the monopolist implies LAC </a:t>
            </a:r>
            <a:r>
              <a:rPr lang="en-US" sz="1600" dirty="0">
                <a:latin typeface="+mj-lt"/>
              </a:rPr>
              <a:t>= </a:t>
            </a:r>
            <a:r>
              <a:rPr lang="en-US" sz="1600" dirty="0" smtClean="0">
                <a:latin typeface="+mj-lt"/>
              </a:rPr>
              <a:t>LMC horizontal</a:t>
            </a:r>
            <a:endParaRPr lang="en-US" sz="1600" dirty="0">
              <a:latin typeface="+mj-lt"/>
            </a:endParaRPr>
          </a:p>
        </p:txBody>
      </p:sp>
      <p:sp>
        <p:nvSpPr>
          <p:cNvPr id="16396" name="Arc 13"/>
          <p:cNvSpPr>
            <a:spLocks/>
          </p:cNvSpPr>
          <p:nvPr/>
        </p:nvSpPr>
        <p:spPr bwMode="auto">
          <a:xfrm rot="2692024" flipV="1">
            <a:off x="4068763" y="2922588"/>
            <a:ext cx="1295400" cy="1368425"/>
          </a:xfrm>
          <a:custGeom>
            <a:avLst/>
            <a:gdLst>
              <a:gd name="T0" fmla="*/ 0 w 21567"/>
              <a:gd name="T1" fmla="*/ 0 h 21600"/>
              <a:gd name="T2" fmla="*/ 1295400 w 21567"/>
              <a:gd name="T3" fmla="*/ 1292908 h 21600"/>
              <a:gd name="T4" fmla="*/ 0 w 21567"/>
              <a:gd name="T5" fmla="*/ 1368425 h 21600"/>
              <a:gd name="T6" fmla="*/ 0 60000 65536"/>
              <a:gd name="T7" fmla="*/ 0 60000 65536"/>
              <a:gd name="T8" fmla="*/ 0 60000 65536"/>
              <a:gd name="T9" fmla="*/ 0 w 21567"/>
              <a:gd name="T10" fmla="*/ 0 h 21600"/>
              <a:gd name="T11" fmla="*/ 21567 w 21567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67" h="21600" fill="none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</a:path>
              <a:path w="21567" h="21600" stroke="0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6397" name="Arc 14"/>
          <p:cNvSpPr>
            <a:spLocks/>
          </p:cNvSpPr>
          <p:nvPr/>
        </p:nvSpPr>
        <p:spPr bwMode="auto">
          <a:xfrm rot="21584048" flipV="1">
            <a:off x="3779838" y="3141663"/>
            <a:ext cx="1295400" cy="1368425"/>
          </a:xfrm>
          <a:custGeom>
            <a:avLst/>
            <a:gdLst>
              <a:gd name="T0" fmla="*/ 0 w 21567"/>
              <a:gd name="T1" fmla="*/ 0 h 21600"/>
              <a:gd name="T2" fmla="*/ 1295400 w 21567"/>
              <a:gd name="T3" fmla="*/ 1292908 h 21600"/>
              <a:gd name="T4" fmla="*/ 0 w 21567"/>
              <a:gd name="T5" fmla="*/ 1368425 h 21600"/>
              <a:gd name="T6" fmla="*/ 0 60000 65536"/>
              <a:gd name="T7" fmla="*/ 0 60000 65536"/>
              <a:gd name="T8" fmla="*/ 0 60000 65536"/>
              <a:gd name="T9" fmla="*/ 0 w 21567"/>
              <a:gd name="T10" fmla="*/ 0 h 21600"/>
              <a:gd name="T11" fmla="*/ 21567 w 21567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67" h="21600" fill="none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</a:path>
              <a:path w="21567" h="21600" stroke="0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6398" name="Text Box 15"/>
          <p:cNvSpPr txBox="1">
            <a:spLocks noChangeArrowheads="1"/>
          </p:cNvSpPr>
          <p:nvPr/>
        </p:nvSpPr>
        <p:spPr bwMode="auto">
          <a:xfrm>
            <a:off x="4716463" y="2852738"/>
            <a:ext cx="6477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MC</a:t>
            </a:r>
            <a:endParaRPr lang="en-US" baseline="-25000">
              <a:latin typeface="+mj-lt"/>
            </a:endParaRPr>
          </a:p>
        </p:txBody>
      </p:sp>
      <p:sp>
        <p:nvSpPr>
          <p:cNvPr id="16399" name="Text Box 16"/>
          <p:cNvSpPr txBox="1">
            <a:spLocks noChangeArrowheads="1"/>
          </p:cNvSpPr>
          <p:nvPr/>
        </p:nvSpPr>
        <p:spPr bwMode="auto">
          <a:xfrm>
            <a:off x="5364163" y="3213100"/>
            <a:ext cx="9350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ATC</a:t>
            </a:r>
            <a:endParaRPr lang="en-US" baseline="-25000">
              <a:latin typeface="+mj-lt"/>
            </a:endParaRPr>
          </a:p>
        </p:txBody>
      </p:sp>
      <p:graphicFrame>
        <p:nvGraphicFramePr>
          <p:cNvPr id="32" name="Diagram 31"/>
          <p:cNvGraphicFramePr/>
          <p:nvPr>
            <p:extLst>
              <p:ext uri="{D42A27DB-BD31-4B8C-83A1-F6EECF244321}">
                <p14:modId xmlns:p14="http://schemas.microsoft.com/office/powerpoint/2010/main" val="1214754032"/>
              </p:ext>
            </p:extLst>
          </p:nvPr>
        </p:nvGraphicFramePr>
        <p:xfrm>
          <a:off x="5003800" y="1484313"/>
          <a:ext cx="3960813" cy="7078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5731" name="Line 19"/>
          <p:cNvSpPr>
            <a:spLocks noChangeShapeType="1"/>
          </p:cNvSpPr>
          <p:nvPr/>
        </p:nvSpPr>
        <p:spPr bwMode="auto">
          <a:xfrm>
            <a:off x="3059113" y="2708275"/>
            <a:ext cx="2592387" cy="2016125"/>
          </a:xfrm>
          <a:prstGeom prst="line">
            <a:avLst/>
          </a:prstGeom>
          <a:noFill/>
          <a:ln w="38100">
            <a:solidFill>
              <a:srgbClr val="990033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5732" name="Line 20"/>
          <p:cNvSpPr>
            <a:spLocks noChangeShapeType="1"/>
          </p:cNvSpPr>
          <p:nvPr/>
        </p:nvSpPr>
        <p:spPr bwMode="auto">
          <a:xfrm>
            <a:off x="3059113" y="2565400"/>
            <a:ext cx="3817937" cy="1584325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5733" name="Text Box 21"/>
          <p:cNvSpPr txBox="1">
            <a:spLocks noChangeArrowheads="1"/>
          </p:cNvSpPr>
          <p:nvPr/>
        </p:nvSpPr>
        <p:spPr bwMode="auto">
          <a:xfrm>
            <a:off x="5435600" y="4292600"/>
            <a:ext cx="6477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MR</a:t>
            </a:r>
          </a:p>
        </p:txBody>
      </p:sp>
      <p:sp>
        <p:nvSpPr>
          <p:cNvPr id="115734" name="Text Box 22"/>
          <p:cNvSpPr txBox="1">
            <a:spLocks noChangeArrowheads="1"/>
          </p:cNvSpPr>
          <p:nvPr/>
        </p:nvSpPr>
        <p:spPr bwMode="auto">
          <a:xfrm>
            <a:off x="3851275" y="2567763"/>
            <a:ext cx="720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D</a:t>
            </a:r>
          </a:p>
        </p:txBody>
      </p:sp>
      <p:sp>
        <p:nvSpPr>
          <p:cNvPr id="115736" name="Line 24"/>
          <p:cNvSpPr>
            <a:spLocks noChangeShapeType="1"/>
          </p:cNvSpPr>
          <p:nvPr/>
        </p:nvSpPr>
        <p:spPr bwMode="auto">
          <a:xfrm>
            <a:off x="4787900" y="3284538"/>
            <a:ext cx="0" cy="22320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5737" name="Line 25"/>
          <p:cNvSpPr>
            <a:spLocks noChangeShapeType="1"/>
          </p:cNvSpPr>
          <p:nvPr/>
        </p:nvSpPr>
        <p:spPr bwMode="auto">
          <a:xfrm flipH="1">
            <a:off x="2124075" y="3284538"/>
            <a:ext cx="2663825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5739" name="Text Box 27"/>
          <p:cNvSpPr txBox="1">
            <a:spLocks noChangeArrowheads="1"/>
          </p:cNvSpPr>
          <p:nvPr/>
        </p:nvSpPr>
        <p:spPr bwMode="auto">
          <a:xfrm>
            <a:off x="6229350" y="5520938"/>
            <a:ext cx="8636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latin typeface="+mj-lt"/>
              </a:rPr>
              <a:t>Q</a:t>
            </a:r>
            <a:r>
              <a:rPr lang="en-US" baseline="-25000" dirty="0" smtClean="0">
                <a:latin typeface="+mj-lt"/>
              </a:rPr>
              <a:t>PC </a:t>
            </a:r>
            <a:endParaRPr lang="en-US" baseline="-25000" dirty="0">
              <a:latin typeface="+mj-lt"/>
            </a:endParaRPr>
          </a:p>
        </p:txBody>
      </p:sp>
      <p:sp>
        <p:nvSpPr>
          <p:cNvPr id="115740" name="Text Box 28"/>
          <p:cNvSpPr txBox="1">
            <a:spLocks noChangeArrowheads="1"/>
          </p:cNvSpPr>
          <p:nvPr/>
        </p:nvSpPr>
        <p:spPr bwMode="auto">
          <a:xfrm>
            <a:off x="4572000" y="5516563"/>
            <a:ext cx="5032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</a:t>
            </a:r>
            <a:r>
              <a:rPr lang="en-US" baseline="-25000">
                <a:latin typeface="+mj-lt"/>
              </a:rPr>
              <a:t>M</a:t>
            </a:r>
          </a:p>
        </p:txBody>
      </p:sp>
      <p:sp>
        <p:nvSpPr>
          <p:cNvPr id="115741" name="Text Box 29"/>
          <p:cNvSpPr txBox="1">
            <a:spLocks noChangeArrowheads="1"/>
          </p:cNvSpPr>
          <p:nvPr/>
        </p:nvSpPr>
        <p:spPr bwMode="auto">
          <a:xfrm>
            <a:off x="1619250" y="3789363"/>
            <a:ext cx="6461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P</a:t>
            </a:r>
            <a:r>
              <a:rPr lang="en-US" baseline="-25000">
                <a:latin typeface="+mj-lt"/>
              </a:rPr>
              <a:t>PC</a:t>
            </a:r>
          </a:p>
        </p:txBody>
      </p:sp>
      <p:sp>
        <p:nvSpPr>
          <p:cNvPr id="115742" name="Text Box 30"/>
          <p:cNvSpPr txBox="1">
            <a:spLocks noChangeArrowheads="1"/>
          </p:cNvSpPr>
          <p:nvPr/>
        </p:nvSpPr>
        <p:spPr bwMode="auto">
          <a:xfrm>
            <a:off x="1692275" y="2924175"/>
            <a:ext cx="5032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P</a:t>
            </a:r>
            <a:r>
              <a:rPr lang="en-US" baseline="-25000">
                <a:latin typeface="+mj-lt"/>
              </a:rPr>
              <a:t>M</a:t>
            </a:r>
          </a:p>
        </p:txBody>
      </p:sp>
      <p:sp>
        <p:nvSpPr>
          <p:cNvPr id="115745" name="Line 33"/>
          <p:cNvSpPr>
            <a:spLocks noChangeShapeType="1"/>
          </p:cNvSpPr>
          <p:nvPr/>
        </p:nvSpPr>
        <p:spPr bwMode="auto">
          <a:xfrm>
            <a:off x="6516688" y="4005263"/>
            <a:ext cx="0" cy="143986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5746" name="Line 34"/>
          <p:cNvSpPr>
            <a:spLocks noChangeShapeType="1"/>
          </p:cNvSpPr>
          <p:nvPr/>
        </p:nvSpPr>
        <p:spPr bwMode="auto">
          <a:xfrm flipV="1">
            <a:off x="2987675" y="3357563"/>
            <a:ext cx="0" cy="5048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5747" name="Line 35"/>
          <p:cNvSpPr>
            <a:spLocks noChangeShapeType="1"/>
          </p:cNvSpPr>
          <p:nvPr/>
        </p:nvSpPr>
        <p:spPr bwMode="auto">
          <a:xfrm flipV="1">
            <a:off x="5148263" y="5229225"/>
            <a:ext cx="11525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5748" name="AutoShape 36"/>
          <p:cNvSpPr>
            <a:spLocks noChangeArrowheads="1"/>
          </p:cNvSpPr>
          <p:nvPr/>
        </p:nvSpPr>
        <p:spPr bwMode="auto">
          <a:xfrm>
            <a:off x="4787900" y="3284538"/>
            <a:ext cx="1800225" cy="720725"/>
          </a:xfrm>
          <a:prstGeom prst="rtTriangl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/>
            <a:r>
              <a:rPr lang="en-US" dirty="0">
                <a:latin typeface="+mj-lt"/>
              </a:rPr>
              <a:t>DWL</a:t>
            </a:r>
          </a:p>
        </p:txBody>
      </p:sp>
      <p:graphicFrame>
        <p:nvGraphicFramePr>
          <p:cNvPr id="34" name="Diagram 33"/>
          <p:cNvGraphicFramePr/>
          <p:nvPr>
            <p:extLst>
              <p:ext uri="{D42A27DB-BD31-4B8C-83A1-F6EECF244321}">
                <p14:modId xmlns:p14="http://schemas.microsoft.com/office/powerpoint/2010/main" val="2202390143"/>
              </p:ext>
            </p:extLst>
          </p:nvPr>
        </p:nvGraphicFramePr>
        <p:xfrm>
          <a:off x="6156176" y="2276872"/>
          <a:ext cx="2808312" cy="6463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cxnSp>
        <p:nvCxnSpPr>
          <p:cNvPr id="35" name="Straight Arrow Connector 34"/>
          <p:cNvCxnSpPr/>
          <p:nvPr/>
        </p:nvCxnSpPr>
        <p:spPr>
          <a:xfrm flipV="1">
            <a:off x="1979712" y="4077072"/>
            <a:ext cx="720080" cy="57606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6732240" y="4221088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Assume this also equals the PC market supply curve</a:t>
            </a:r>
            <a:endParaRPr lang="en-US" sz="1600" dirty="0"/>
          </a:p>
        </p:txBody>
      </p:sp>
      <p:cxnSp>
        <p:nvCxnSpPr>
          <p:cNvPr id="38" name="Straight Arrow Connector 37"/>
          <p:cNvCxnSpPr>
            <a:stCxn id="36" idx="1"/>
          </p:cNvCxnSpPr>
          <p:nvPr/>
        </p:nvCxnSpPr>
        <p:spPr>
          <a:xfrm rot="10800000">
            <a:off x="5868144" y="4077073"/>
            <a:ext cx="864096" cy="55951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7165091" y="3036094"/>
            <a:ext cx="17281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Perfect competition market output</a:t>
            </a:r>
            <a:endParaRPr lang="en-CA" dirty="0"/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6588125" y="3497759"/>
            <a:ext cx="432147" cy="43527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5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5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5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15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15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5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5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15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15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15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15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15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115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15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2" grpId="0">
        <p:bldAsOne/>
      </p:bldGraphic>
      <p:bldP spid="115731" grpId="0" animBg="1"/>
      <p:bldP spid="115732" grpId="0" animBg="1"/>
      <p:bldP spid="115733" grpId="0"/>
      <p:bldP spid="115734" grpId="0"/>
      <p:bldP spid="115736" grpId="0" animBg="1"/>
      <p:bldP spid="115737" grpId="0" animBg="1"/>
      <p:bldP spid="115739" grpId="0"/>
      <p:bldP spid="115740" grpId="0"/>
      <p:bldP spid="115741" grpId="0"/>
      <p:bldP spid="115742" grpId="0"/>
      <p:bldP spid="115745" grpId="0" animBg="1"/>
      <p:bldP spid="115746" grpId="0" animBg="1"/>
      <p:bldP spid="115747" grpId="0" animBg="1"/>
      <p:bldP spid="115748" grpId="0" animBg="1"/>
      <p:bldGraphic spid="34" grpId="0">
        <p:bldAsOne/>
      </p:bldGraphic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73536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dirty="0" smtClean="0">
                <a:solidFill>
                  <a:srgbClr val="FF7D19"/>
                </a:solidFill>
              </a:rPr>
              <a:t>Price Discrimination</a:t>
            </a:r>
          </a:p>
        </p:txBody>
      </p:sp>
      <p:sp>
        <p:nvSpPr>
          <p:cNvPr id="91139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196752"/>
            <a:ext cx="8229600" cy="48768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Price discrimination </a:t>
            </a:r>
            <a:r>
              <a:rPr lang="en-US" sz="2000" dirty="0" smtClean="0"/>
              <a:t>involves charging different prices to different consumers in order to increase profit</a:t>
            </a:r>
          </a:p>
          <a:p>
            <a:pPr marL="0" indent="0" eaLnBrk="1" hangingPunct="1">
              <a:buNone/>
            </a:pPr>
            <a:endParaRPr lang="en-US" sz="2000" dirty="0" smtClean="0"/>
          </a:p>
          <a:p>
            <a:pPr eaLnBrk="1" hangingPunct="1"/>
            <a:r>
              <a:rPr lang="en-US" sz="2000" dirty="0" smtClean="0">
                <a:solidFill>
                  <a:srgbClr val="3E5D7D"/>
                </a:solidFill>
              </a:rPr>
              <a:t>Conditions for price discrimination</a:t>
            </a:r>
          </a:p>
          <a:p>
            <a:pPr lvl="1" eaLnBrk="1" hangingPunct="1"/>
            <a:r>
              <a:rPr lang="en-US" dirty="0" smtClean="0"/>
              <a:t>The seller must be able to screen or segregate the market into those willing to pay more and those willing to pay less</a:t>
            </a:r>
          </a:p>
          <a:p>
            <a:pPr marL="274320" lvl="1" indent="0" eaLnBrk="1" hangingPunct="1">
              <a:buNone/>
            </a:pPr>
            <a:endParaRPr lang="en-US" dirty="0" smtClean="0"/>
          </a:p>
          <a:p>
            <a:pPr lvl="1" eaLnBrk="1" hangingPunct="1"/>
            <a:r>
              <a:rPr lang="en-US" dirty="0" smtClean="0"/>
              <a:t>Resale must be impossible or impractical</a:t>
            </a:r>
          </a:p>
          <a:p>
            <a:pPr marL="274320" lvl="1" indent="0" eaLnBrk="1" hangingPunct="1">
              <a:buNone/>
            </a:pPr>
            <a:endParaRPr lang="en-US" dirty="0" smtClean="0"/>
          </a:p>
          <a:p>
            <a:pPr eaLnBrk="1" hangingPunct="1"/>
            <a:r>
              <a:rPr lang="en-US" sz="2000" dirty="0" smtClean="0"/>
              <a:t>Price discrimination may actually reduce the deadweight loss in the case of monopoly – because more may be sold in total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1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1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91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911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39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hangingPunct="1"/>
            <a:r>
              <a:rPr lang="en-US" sz="2800" dirty="0" smtClean="0">
                <a:solidFill>
                  <a:srgbClr val="FF7D19"/>
                </a:solidFill>
              </a:rPr>
              <a:t>Profit Maximization through Price Discrimination</a:t>
            </a:r>
          </a:p>
        </p:txBody>
      </p:sp>
      <p:graphicFrame>
        <p:nvGraphicFramePr>
          <p:cNvPr id="116781" name="Group 4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72114593"/>
              </p:ext>
            </p:extLst>
          </p:nvPr>
        </p:nvGraphicFramePr>
        <p:xfrm>
          <a:off x="3132138" y="1989138"/>
          <a:ext cx="5256213" cy="3132052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1152128"/>
                <a:gridCol w="1152128"/>
                <a:gridCol w="1224136"/>
                <a:gridCol w="1727821"/>
              </a:tblGrid>
              <a:tr h="711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Uniform Price = $5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Uniform price = $12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Price discrimination (different prices)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61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No. of  customers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100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712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Total revenue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600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850  (= 50*$12 + 50*$5)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4157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Total costs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485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Profit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710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570480755"/>
              </p:ext>
            </p:extLst>
          </p:nvPr>
        </p:nvGraphicFramePr>
        <p:xfrm>
          <a:off x="251520" y="2204864"/>
          <a:ext cx="2484438" cy="2880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059832" y="5661248"/>
            <a:ext cx="5184576" cy="9233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A single price of $5 yields a profit of $360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A single price of $12 yields a profit of $460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A twin price (</a:t>
            </a:r>
            <a:r>
              <a:rPr lang="en-US" b="1" dirty="0" smtClean="0">
                <a:solidFill>
                  <a:schemeClr val="bg1"/>
                </a:solidFill>
              </a:rPr>
              <a:t>discrimination</a:t>
            </a:r>
            <a:r>
              <a:rPr lang="en-US" dirty="0" smtClean="0">
                <a:solidFill>
                  <a:schemeClr val="bg1"/>
                </a:solidFill>
              </a:rPr>
              <a:t>) yields $710</a:t>
            </a:r>
            <a:endParaRPr lang="en-CA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6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P spid="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dirty="0" smtClean="0">
                <a:solidFill>
                  <a:srgbClr val="FF7D19"/>
                </a:solidFill>
              </a:rPr>
              <a:t> Price Discrimination at the Movies</a:t>
            </a:r>
          </a:p>
        </p:txBody>
      </p:sp>
      <p:sp>
        <p:nvSpPr>
          <p:cNvPr id="19462" name="Line 3"/>
          <p:cNvSpPr>
            <a:spLocks noChangeShapeType="1"/>
          </p:cNvSpPr>
          <p:nvPr/>
        </p:nvSpPr>
        <p:spPr bwMode="auto">
          <a:xfrm>
            <a:off x="2124075" y="2420938"/>
            <a:ext cx="0" cy="302418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9463" name="Line 4"/>
          <p:cNvSpPr>
            <a:spLocks noChangeShapeType="1"/>
          </p:cNvSpPr>
          <p:nvPr/>
        </p:nvSpPr>
        <p:spPr bwMode="auto">
          <a:xfrm>
            <a:off x="2124075" y="5445125"/>
            <a:ext cx="53276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9464" name="Text Box 5"/>
          <p:cNvSpPr txBox="1">
            <a:spLocks noChangeArrowheads="1"/>
          </p:cNvSpPr>
          <p:nvPr/>
        </p:nvSpPr>
        <p:spPr bwMode="auto">
          <a:xfrm>
            <a:off x="1619250" y="2349500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$</a:t>
            </a:r>
            <a:endParaRPr lang="en-US" baseline="-25000">
              <a:latin typeface="+mj-lt"/>
            </a:endParaRPr>
          </a:p>
        </p:txBody>
      </p:sp>
      <p:sp>
        <p:nvSpPr>
          <p:cNvPr id="19465" name="Text Box 6"/>
          <p:cNvSpPr txBox="1">
            <a:spLocks noChangeArrowheads="1"/>
          </p:cNvSpPr>
          <p:nvPr/>
        </p:nvSpPr>
        <p:spPr bwMode="auto">
          <a:xfrm>
            <a:off x="6948488" y="5516563"/>
            <a:ext cx="13668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Quantity</a:t>
            </a:r>
          </a:p>
        </p:txBody>
      </p:sp>
      <p:sp>
        <p:nvSpPr>
          <p:cNvPr id="19466" name="Line 7"/>
          <p:cNvSpPr>
            <a:spLocks noChangeShapeType="1"/>
          </p:cNvSpPr>
          <p:nvPr/>
        </p:nvSpPr>
        <p:spPr bwMode="auto">
          <a:xfrm>
            <a:off x="2124075" y="5445125"/>
            <a:ext cx="4392613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9467" name="Text Box 8"/>
          <p:cNvSpPr txBox="1">
            <a:spLocks noChangeArrowheads="1"/>
          </p:cNvSpPr>
          <p:nvPr/>
        </p:nvSpPr>
        <p:spPr bwMode="auto">
          <a:xfrm>
            <a:off x="6008919" y="5079188"/>
            <a:ext cx="579306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MC</a:t>
            </a:r>
          </a:p>
        </p:txBody>
      </p:sp>
      <p:sp>
        <p:nvSpPr>
          <p:cNvPr id="19468" name="Line 15"/>
          <p:cNvSpPr>
            <a:spLocks noChangeShapeType="1"/>
          </p:cNvSpPr>
          <p:nvPr/>
        </p:nvSpPr>
        <p:spPr bwMode="auto">
          <a:xfrm>
            <a:off x="2124075" y="3644900"/>
            <a:ext cx="1584325" cy="0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9469" name="Text Box 17"/>
          <p:cNvSpPr txBox="1">
            <a:spLocks noChangeArrowheads="1"/>
          </p:cNvSpPr>
          <p:nvPr/>
        </p:nvSpPr>
        <p:spPr bwMode="auto">
          <a:xfrm>
            <a:off x="3744118" y="2918271"/>
            <a:ext cx="1152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Demand</a:t>
            </a:r>
          </a:p>
        </p:txBody>
      </p:sp>
      <p:sp>
        <p:nvSpPr>
          <p:cNvPr id="19470" name="Text Box 20"/>
          <p:cNvSpPr txBox="1">
            <a:spLocks noChangeArrowheads="1"/>
          </p:cNvSpPr>
          <p:nvPr/>
        </p:nvSpPr>
        <p:spPr bwMode="auto">
          <a:xfrm>
            <a:off x="4932363" y="5445125"/>
            <a:ext cx="9350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100</a:t>
            </a:r>
            <a:endParaRPr lang="en-US" baseline="-25000">
              <a:latin typeface="+mj-lt"/>
            </a:endParaRPr>
          </a:p>
        </p:txBody>
      </p:sp>
      <p:sp>
        <p:nvSpPr>
          <p:cNvPr id="19471" name="Line 24"/>
          <p:cNvSpPr>
            <a:spLocks noChangeShapeType="1"/>
          </p:cNvSpPr>
          <p:nvPr/>
        </p:nvSpPr>
        <p:spPr bwMode="auto">
          <a:xfrm>
            <a:off x="5148263" y="4508500"/>
            <a:ext cx="0" cy="936625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9472" name="Line 30"/>
          <p:cNvSpPr>
            <a:spLocks noChangeShapeType="1"/>
          </p:cNvSpPr>
          <p:nvPr/>
        </p:nvSpPr>
        <p:spPr bwMode="auto">
          <a:xfrm>
            <a:off x="3708400" y="3644900"/>
            <a:ext cx="0" cy="863600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9473" name="Line 31"/>
          <p:cNvSpPr>
            <a:spLocks noChangeShapeType="1"/>
          </p:cNvSpPr>
          <p:nvPr/>
        </p:nvSpPr>
        <p:spPr bwMode="auto">
          <a:xfrm>
            <a:off x="3708400" y="4508500"/>
            <a:ext cx="1439863" cy="0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9474" name="Line 32"/>
          <p:cNvSpPr>
            <a:spLocks noChangeShapeType="1"/>
          </p:cNvSpPr>
          <p:nvPr/>
        </p:nvSpPr>
        <p:spPr bwMode="auto">
          <a:xfrm>
            <a:off x="3708400" y="4508500"/>
            <a:ext cx="0" cy="9366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9475" name="Text Box 33"/>
          <p:cNvSpPr txBox="1">
            <a:spLocks noChangeArrowheads="1"/>
          </p:cNvSpPr>
          <p:nvPr/>
        </p:nvSpPr>
        <p:spPr bwMode="auto">
          <a:xfrm>
            <a:off x="3563938" y="5445125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50</a:t>
            </a:r>
          </a:p>
        </p:txBody>
      </p:sp>
      <p:sp>
        <p:nvSpPr>
          <p:cNvPr id="19476" name="Text Box 34"/>
          <p:cNvSpPr txBox="1">
            <a:spLocks noChangeArrowheads="1"/>
          </p:cNvSpPr>
          <p:nvPr/>
        </p:nvSpPr>
        <p:spPr bwMode="auto">
          <a:xfrm>
            <a:off x="1692275" y="3429000"/>
            <a:ext cx="5762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12</a:t>
            </a:r>
          </a:p>
        </p:txBody>
      </p:sp>
      <p:sp>
        <p:nvSpPr>
          <p:cNvPr id="19477" name="Text Box 35"/>
          <p:cNvSpPr txBox="1">
            <a:spLocks noChangeArrowheads="1"/>
          </p:cNvSpPr>
          <p:nvPr/>
        </p:nvSpPr>
        <p:spPr bwMode="auto">
          <a:xfrm>
            <a:off x="1835150" y="4365625"/>
            <a:ext cx="3587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5</a:t>
            </a:r>
          </a:p>
        </p:txBody>
      </p:sp>
      <p:sp>
        <p:nvSpPr>
          <p:cNvPr id="19478" name="Line 36"/>
          <p:cNvSpPr>
            <a:spLocks noChangeShapeType="1"/>
          </p:cNvSpPr>
          <p:nvPr/>
        </p:nvSpPr>
        <p:spPr bwMode="auto">
          <a:xfrm flipH="1">
            <a:off x="3861039" y="3284984"/>
            <a:ext cx="503238" cy="575816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8821" name="Oval 37"/>
          <p:cNvSpPr>
            <a:spLocks noChangeArrowheads="1"/>
          </p:cNvSpPr>
          <p:nvPr/>
        </p:nvSpPr>
        <p:spPr bwMode="auto">
          <a:xfrm>
            <a:off x="4932040" y="5301208"/>
            <a:ext cx="576263" cy="649287"/>
          </a:xfrm>
          <a:prstGeom prst="ellips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graphicFrame>
        <p:nvGraphicFramePr>
          <p:cNvPr id="26" name="Diagram 25"/>
          <p:cNvGraphicFramePr/>
          <p:nvPr>
            <p:extLst>
              <p:ext uri="{D42A27DB-BD31-4B8C-83A1-F6EECF244321}">
                <p14:modId xmlns:p14="http://schemas.microsoft.com/office/powerpoint/2010/main" val="3909404747"/>
              </p:ext>
            </p:extLst>
          </p:nvPr>
        </p:nvGraphicFramePr>
        <p:xfrm>
          <a:off x="5867400" y="1700213"/>
          <a:ext cx="3169096" cy="19121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9481" name="Line 39"/>
          <p:cNvSpPr>
            <a:spLocks noChangeShapeType="1"/>
          </p:cNvSpPr>
          <p:nvPr/>
        </p:nvSpPr>
        <p:spPr bwMode="auto">
          <a:xfrm flipH="1">
            <a:off x="5436096" y="3284984"/>
            <a:ext cx="432048" cy="1872208"/>
          </a:xfrm>
          <a:prstGeom prst="line">
            <a:avLst/>
          </a:prstGeom>
          <a:ln w="19050">
            <a:solidFill>
              <a:schemeClr val="tx1"/>
            </a:solidFill>
            <a:headEnd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US">
              <a:latin typeface="+mj-lt"/>
            </a:endParaRPr>
          </a:p>
        </p:txBody>
      </p:sp>
      <p:graphicFrame>
        <p:nvGraphicFramePr>
          <p:cNvPr id="28" name="Diagram 27"/>
          <p:cNvGraphicFramePr/>
          <p:nvPr>
            <p:extLst>
              <p:ext uri="{D42A27DB-BD31-4B8C-83A1-F6EECF244321}">
                <p14:modId xmlns:p14="http://schemas.microsoft.com/office/powerpoint/2010/main" val="1268429829"/>
              </p:ext>
            </p:extLst>
          </p:nvPr>
        </p:nvGraphicFramePr>
        <p:xfrm>
          <a:off x="504007" y="5883275"/>
          <a:ext cx="3671912" cy="792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cxnSp>
        <p:nvCxnSpPr>
          <p:cNvPr id="3" name="Straight Arrow Connector 2"/>
          <p:cNvCxnSpPr/>
          <p:nvPr/>
        </p:nvCxnSpPr>
        <p:spPr>
          <a:xfrm flipV="1">
            <a:off x="4320381" y="5554922"/>
            <a:ext cx="144462" cy="72608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3745706" y="4519982"/>
            <a:ext cx="1402557" cy="92333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DWL</a:t>
            </a:r>
          </a:p>
          <a:p>
            <a:endParaRPr lang="en-US" dirty="0"/>
          </a:p>
          <a:p>
            <a:r>
              <a:rPr lang="en-US" dirty="0" smtClean="0"/>
              <a:t>         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8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9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6" grpId="0" animBg="1"/>
      <p:bldP spid="19467" grpId="0"/>
      <p:bldP spid="118821" grpId="0" animBg="1"/>
      <p:bldGraphic spid="26" grpId="0">
        <p:bldAsOne/>
      </p:bldGraphic>
      <p:bldP spid="19481" grpId="0" animBg="1"/>
      <p:bldGraphic spid="28" grpId="0">
        <p:bldAsOne/>
      </p:bldGraphic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3600" dirty="0" smtClean="0">
                <a:solidFill>
                  <a:srgbClr val="FF7D19"/>
                </a:solidFill>
              </a:rPr>
              <a:t>Perfect Price Discrimination</a:t>
            </a:r>
          </a:p>
        </p:txBody>
      </p:sp>
      <p:sp>
        <p:nvSpPr>
          <p:cNvPr id="20486" name="Line 3"/>
          <p:cNvSpPr>
            <a:spLocks noChangeShapeType="1"/>
          </p:cNvSpPr>
          <p:nvPr/>
        </p:nvSpPr>
        <p:spPr bwMode="auto">
          <a:xfrm>
            <a:off x="2124075" y="2420938"/>
            <a:ext cx="0" cy="30241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0487" name="Line 4"/>
          <p:cNvSpPr>
            <a:spLocks noChangeShapeType="1"/>
          </p:cNvSpPr>
          <p:nvPr/>
        </p:nvSpPr>
        <p:spPr bwMode="auto">
          <a:xfrm>
            <a:off x="2124075" y="5445125"/>
            <a:ext cx="53276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0488" name="Text Box 5"/>
          <p:cNvSpPr txBox="1">
            <a:spLocks noChangeArrowheads="1"/>
          </p:cNvSpPr>
          <p:nvPr/>
        </p:nvSpPr>
        <p:spPr bwMode="auto">
          <a:xfrm>
            <a:off x="1619250" y="2349500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$</a:t>
            </a:r>
            <a:endParaRPr lang="en-US" baseline="-25000">
              <a:latin typeface="+mj-lt"/>
            </a:endParaRPr>
          </a:p>
        </p:txBody>
      </p:sp>
      <p:sp>
        <p:nvSpPr>
          <p:cNvPr id="20489" name="Text Box 6"/>
          <p:cNvSpPr txBox="1">
            <a:spLocks noChangeArrowheads="1"/>
          </p:cNvSpPr>
          <p:nvPr/>
        </p:nvSpPr>
        <p:spPr bwMode="auto">
          <a:xfrm>
            <a:off x="7092950" y="5430496"/>
            <a:ext cx="13668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Quantity</a:t>
            </a:r>
          </a:p>
        </p:txBody>
      </p:sp>
      <p:sp>
        <p:nvSpPr>
          <p:cNvPr id="20490" name="Line 7"/>
          <p:cNvSpPr>
            <a:spLocks noChangeShapeType="1"/>
          </p:cNvSpPr>
          <p:nvPr/>
        </p:nvSpPr>
        <p:spPr bwMode="auto">
          <a:xfrm>
            <a:off x="2124075" y="4005263"/>
            <a:ext cx="4392613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0491" name="Text Box 8"/>
          <p:cNvSpPr txBox="1">
            <a:spLocks noChangeArrowheads="1"/>
          </p:cNvSpPr>
          <p:nvPr/>
        </p:nvSpPr>
        <p:spPr bwMode="auto">
          <a:xfrm>
            <a:off x="6443663" y="3933825"/>
            <a:ext cx="6492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MC</a:t>
            </a:r>
          </a:p>
        </p:txBody>
      </p:sp>
      <p:sp>
        <p:nvSpPr>
          <p:cNvPr id="20492" name="Line 9"/>
          <p:cNvSpPr>
            <a:spLocks noChangeShapeType="1"/>
          </p:cNvSpPr>
          <p:nvPr/>
        </p:nvSpPr>
        <p:spPr bwMode="auto">
          <a:xfrm>
            <a:off x="2124075" y="2781300"/>
            <a:ext cx="3817938" cy="1584325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0493" name="Text Box 10"/>
          <p:cNvSpPr txBox="1">
            <a:spLocks noChangeArrowheads="1"/>
          </p:cNvSpPr>
          <p:nvPr/>
        </p:nvSpPr>
        <p:spPr bwMode="auto">
          <a:xfrm>
            <a:off x="5940425" y="4292600"/>
            <a:ext cx="9366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D=MR</a:t>
            </a:r>
          </a:p>
        </p:txBody>
      </p:sp>
      <p:sp>
        <p:nvSpPr>
          <p:cNvPr id="20494" name="Text Box 11"/>
          <p:cNvSpPr txBox="1">
            <a:spLocks noChangeArrowheads="1"/>
          </p:cNvSpPr>
          <p:nvPr/>
        </p:nvSpPr>
        <p:spPr bwMode="auto">
          <a:xfrm>
            <a:off x="4932363" y="5445125"/>
            <a:ext cx="5032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Q*</a:t>
            </a:r>
            <a:endParaRPr lang="en-US" baseline="-25000" dirty="0">
              <a:latin typeface="+mj-lt"/>
            </a:endParaRPr>
          </a:p>
        </p:txBody>
      </p:sp>
      <p:sp>
        <p:nvSpPr>
          <p:cNvPr id="20495" name="Text Box 12"/>
          <p:cNvSpPr txBox="1">
            <a:spLocks noChangeArrowheads="1"/>
          </p:cNvSpPr>
          <p:nvPr/>
        </p:nvSpPr>
        <p:spPr bwMode="auto">
          <a:xfrm>
            <a:off x="1619250" y="3789363"/>
            <a:ext cx="5032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P</a:t>
            </a:r>
            <a:r>
              <a:rPr lang="en-US" baseline="-25000">
                <a:latin typeface="+mj-lt"/>
              </a:rPr>
              <a:t>0</a:t>
            </a:r>
          </a:p>
        </p:txBody>
      </p:sp>
      <p:sp>
        <p:nvSpPr>
          <p:cNvPr id="20496" name="Line 13"/>
          <p:cNvSpPr>
            <a:spLocks noChangeShapeType="1"/>
          </p:cNvSpPr>
          <p:nvPr/>
        </p:nvSpPr>
        <p:spPr bwMode="auto">
          <a:xfrm>
            <a:off x="5148263" y="4005263"/>
            <a:ext cx="0" cy="143986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9822" name="Rectangle 14"/>
          <p:cNvSpPr>
            <a:spLocks noChangeArrowheads="1"/>
          </p:cNvSpPr>
          <p:nvPr/>
        </p:nvSpPr>
        <p:spPr bwMode="auto">
          <a:xfrm>
            <a:off x="2124075" y="4005263"/>
            <a:ext cx="3024188" cy="1439862"/>
          </a:xfrm>
          <a:prstGeom prst="rect">
            <a:avLst/>
          </a:prstGeom>
          <a:solidFill>
            <a:schemeClr val="accent3">
              <a:alpha val="70195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/>
            <a:r>
              <a:rPr lang="en-US" sz="2000" dirty="0">
                <a:latin typeface="+mj-lt"/>
              </a:rPr>
              <a:t>TR for the </a:t>
            </a:r>
            <a:r>
              <a:rPr lang="en-US" sz="2000" dirty="0" smtClean="0">
                <a:latin typeface="+mj-lt"/>
              </a:rPr>
              <a:t>perfect</a:t>
            </a:r>
            <a:endParaRPr lang="en-US" sz="2000" dirty="0">
              <a:latin typeface="+mj-lt"/>
            </a:endParaRPr>
          </a:p>
          <a:p>
            <a:pPr algn="ctr"/>
            <a:r>
              <a:rPr lang="en-US" sz="2000" dirty="0">
                <a:latin typeface="+mj-lt"/>
              </a:rPr>
              <a:t>p</a:t>
            </a:r>
            <a:r>
              <a:rPr lang="en-US" sz="2000" dirty="0" smtClean="0">
                <a:latin typeface="+mj-lt"/>
              </a:rPr>
              <a:t>rice </a:t>
            </a:r>
            <a:r>
              <a:rPr lang="en-US" sz="2000" dirty="0">
                <a:latin typeface="+mj-lt"/>
              </a:rPr>
              <a:t>d</a:t>
            </a:r>
            <a:r>
              <a:rPr lang="en-US" sz="2000" dirty="0" smtClean="0">
                <a:latin typeface="+mj-lt"/>
              </a:rPr>
              <a:t>iscriminator</a:t>
            </a:r>
            <a:endParaRPr lang="en-US" sz="2000" dirty="0">
              <a:latin typeface="+mj-lt"/>
            </a:endParaRPr>
          </a:p>
        </p:txBody>
      </p:sp>
      <p:sp>
        <p:nvSpPr>
          <p:cNvPr id="119823" name="AutoShape 15"/>
          <p:cNvSpPr>
            <a:spLocks noChangeArrowheads="1"/>
          </p:cNvSpPr>
          <p:nvPr/>
        </p:nvSpPr>
        <p:spPr bwMode="auto">
          <a:xfrm>
            <a:off x="2124075" y="2781300"/>
            <a:ext cx="3024188" cy="1223963"/>
          </a:xfrm>
          <a:prstGeom prst="rtTriangle">
            <a:avLst/>
          </a:prstGeom>
          <a:solidFill>
            <a:schemeClr val="accent3">
              <a:alpha val="70195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graphicFrame>
        <p:nvGraphicFramePr>
          <p:cNvPr id="20" name="Diagram 19"/>
          <p:cNvGraphicFramePr/>
          <p:nvPr>
            <p:extLst>
              <p:ext uri="{D42A27DB-BD31-4B8C-83A1-F6EECF244321}">
                <p14:modId xmlns:p14="http://schemas.microsoft.com/office/powerpoint/2010/main" val="3514008018"/>
              </p:ext>
            </p:extLst>
          </p:nvPr>
        </p:nvGraphicFramePr>
        <p:xfrm>
          <a:off x="4320381" y="1340768"/>
          <a:ext cx="4572794" cy="10475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2" name="Diagram 21"/>
          <p:cNvGraphicFramePr/>
          <p:nvPr>
            <p:extLst>
              <p:ext uri="{D42A27DB-BD31-4B8C-83A1-F6EECF244321}">
                <p14:modId xmlns:p14="http://schemas.microsoft.com/office/powerpoint/2010/main" val="2680240197"/>
              </p:ext>
            </p:extLst>
          </p:nvPr>
        </p:nvGraphicFramePr>
        <p:xfrm>
          <a:off x="4716016" y="2276872"/>
          <a:ext cx="4320480" cy="12965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460381" y="5804115"/>
            <a:ext cx="4960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Q* is now the profit maximizing output – it is also the social optimum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19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19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2" grpId="0" animBg="1"/>
      <p:bldP spid="20493" grpId="0"/>
      <p:bldP spid="20494" grpId="0"/>
      <p:bldP spid="20496" grpId="0" animBg="1"/>
      <p:bldP spid="119823" grpId="0" animBg="1"/>
      <p:bldGraphic spid="20" grpId="0">
        <p:bldAsOne/>
      </p:bldGraphic>
      <p:bldGraphic spid="22" grpId="0">
        <p:bldAsOne/>
      </p:bldGraphic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523672" y="473965"/>
            <a:ext cx="7283152" cy="938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en-US" sz="3600" dirty="0" smtClean="0">
                <a:solidFill>
                  <a:srgbClr val="FF7D19"/>
                </a:solidFill>
              </a:rPr>
              <a:t>Pricing </a:t>
            </a:r>
            <a:r>
              <a:rPr lang="en-US" sz="3600" dirty="0">
                <a:solidFill>
                  <a:srgbClr val="FF7D19"/>
                </a:solidFill>
              </a:rPr>
              <a:t>in </a:t>
            </a:r>
            <a:r>
              <a:rPr lang="en-US" sz="3600" dirty="0" smtClean="0">
                <a:solidFill>
                  <a:srgbClr val="FF7D19"/>
                </a:solidFill>
              </a:rPr>
              <a:t>Segregated </a:t>
            </a:r>
            <a:r>
              <a:rPr lang="en-US" sz="3600" dirty="0">
                <a:solidFill>
                  <a:srgbClr val="FF7D19"/>
                </a:solidFill>
              </a:rPr>
              <a:t>M</a:t>
            </a:r>
            <a:r>
              <a:rPr lang="en-US" sz="3600" dirty="0" smtClean="0">
                <a:solidFill>
                  <a:srgbClr val="FF7D19"/>
                </a:solidFill>
              </a:rPr>
              <a:t>arkets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25605" name="Line 5"/>
          <p:cNvSpPr>
            <a:spLocks noChangeShapeType="1"/>
          </p:cNvSpPr>
          <p:nvPr/>
        </p:nvSpPr>
        <p:spPr bwMode="auto">
          <a:xfrm>
            <a:off x="586001" y="1618774"/>
            <a:ext cx="0" cy="367188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606" name="Line 6"/>
          <p:cNvSpPr>
            <a:spLocks noChangeShapeType="1"/>
          </p:cNvSpPr>
          <p:nvPr/>
        </p:nvSpPr>
        <p:spPr bwMode="auto">
          <a:xfrm>
            <a:off x="575468" y="5300663"/>
            <a:ext cx="6192837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607" name="Line 7"/>
          <p:cNvSpPr>
            <a:spLocks noChangeShapeType="1"/>
          </p:cNvSpPr>
          <p:nvPr/>
        </p:nvSpPr>
        <p:spPr bwMode="auto">
          <a:xfrm>
            <a:off x="599467" y="1763906"/>
            <a:ext cx="6049962" cy="3527425"/>
          </a:xfrm>
          <a:prstGeom prst="line">
            <a:avLst/>
          </a:prstGeom>
          <a:noFill/>
          <a:ln w="38100">
            <a:solidFill>
              <a:srgbClr val="3E5D78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608" name="Line 8"/>
          <p:cNvSpPr>
            <a:spLocks noChangeShapeType="1"/>
          </p:cNvSpPr>
          <p:nvPr/>
        </p:nvSpPr>
        <p:spPr bwMode="auto">
          <a:xfrm>
            <a:off x="601351" y="1773238"/>
            <a:ext cx="3025775" cy="3527425"/>
          </a:xfrm>
          <a:prstGeom prst="line">
            <a:avLst/>
          </a:prstGeom>
          <a:noFill/>
          <a:ln w="34925">
            <a:solidFill>
              <a:srgbClr val="CCCCFF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609" name="Line 9"/>
          <p:cNvSpPr>
            <a:spLocks noChangeShapeType="1"/>
          </p:cNvSpPr>
          <p:nvPr/>
        </p:nvSpPr>
        <p:spPr bwMode="auto">
          <a:xfrm>
            <a:off x="622645" y="2842736"/>
            <a:ext cx="2665412" cy="2447925"/>
          </a:xfrm>
          <a:prstGeom prst="line">
            <a:avLst/>
          </a:prstGeom>
          <a:noFill/>
          <a:ln w="38100">
            <a:solidFill>
              <a:srgbClr val="3E5D78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610" name="Line 10"/>
          <p:cNvSpPr>
            <a:spLocks noChangeShapeType="1"/>
          </p:cNvSpPr>
          <p:nvPr/>
        </p:nvSpPr>
        <p:spPr bwMode="auto">
          <a:xfrm>
            <a:off x="604561" y="2842737"/>
            <a:ext cx="1368425" cy="2447925"/>
          </a:xfrm>
          <a:prstGeom prst="line">
            <a:avLst/>
          </a:prstGeom>
          <a:noFill/>
          <a:ln w="34925">
            <a:solidFill>
              <a:srgbClr val="CCCCFF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611" name="Text Box 11"/>
          <p:cNvSpPr txBox="1">
            <a:spLocks noChangeArrowheads="1"/>
          </p:cNvSpPr>
          <p:nvPr/>
        </p:nvSpPr>
        <p:spPr bwMode="auto">
          <a:xfrm>
            <a:off x="4391819" y="3670204"/>
            <a:ext cx="5762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 dirty="0">
                <a:latin typeface="Arial" charset="0"/>
              </a:rPr>
              <a:t>D</a:t>
            </a:r>
            <a:r>
              <a:rPr lang="en-US" sz="1800" baseline="-25000" dirty="0">
                <a:latin typeface="Arial" charset="0"/>
              </a:rPr>
              <a:t>A</a:t>
            </a:r>
          </a:p>
        </p:txBody>
      </p:sp>
      <p:sp>
        <p:nvSpPr>
          <p:cNvPr id="25612" name="Text Box 12"/>
          <p:cNvSpPr txBox="1">
            <a:spLocks noChangeArrowheads="1"/>
          </p:cNvSpPr>
          <p:nvPr/>
        </p:nvSpPr>
        <p:spPr bwMode="auto">
          <a:xfrm>
            <a:off x="3288057" y="4608905"/>
            <a:ext cx="6492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>
                <a:latin typeface="Arial" charset="0"/>
              </a:rPr>
              <a:t>MR</a:t>
            </a:r>
            <a:r>
              <a:rPr lang="en-US" sz="1800" baseline="-25000">
                <a:latin typeface="Arial" charset="0"/>
              </a:rPr>
              <a:t>A</a:t>
            </a:r>
          </a:p>
        </p:txBody>
      </p:sp>
      <p:sp>
        <p:nvSpPr>
          <p:cNvPr id="25613" name="Text Box 13"/>
          <p:cNvSpPr txBox="1">
            <a:spLocks noChangeArrowheads="1"/>
          </p:cNvSpPr>
          <p:nvPr/>
        </p:nvSpPr>
        <p:spPr bwMode="auto">
          <a:xfrm>
            <a:off x="1187524" y="3160906"/>
            <a:ext cx="5762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 dirty="0">
                <a:latin typeface="Arial" charset="0"/>
              </a:rPr>
              <a:t>D</a:t>
            </a:r>
            <a:r>
              <a:rPr lang="en-US" sz="1800" baseline="-25000" dirty="0">
                <a:latin typeface="Arial" charset="0"/>
              </a:rPr>
              <a:t>B</a:t>
            </a:r>
          </a:p>
        </p:txBody>
      </p:sp>
      <p:sp>
        <p:nvSpPr>
          <p:cNvPr id="25614" name="Text Box 14"/>
          <p:cNvSpPr txBox="1">
            <a:spLocks noChangeArrowheads="1"/>
          </p:cNvSpPr>
          <p:nvPr/>
        </p:nvSpPr>
        <p:spPr bwMode="auto">
          <a:xfrm>
            <a:off x="1692275" y="4724399"/>
            <a:ext cx="7207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>
                <a:latin typeface="Arial" charset="0"/>
              </a:rPr>
              <a:t>MR</a:t>
            </a:r>
            <a:r>
              <a:rPr lang="en-US" sz="1800" baseline="-25000">
                <a:latin typeface="Arial" charset="0"/>
              </a:rPr>
              <a:t>B</a:t>
            </a:r>
          </a:p>
        </p:txBody>
      </p:sp>
      <p:sp>
        <p:nvSpPr>
          <p:cNvPr id="25615" name="Line 15"/>
          <p:cNvSpPr>
            <a:spLocks noChangeShapeType="1"/>
          </p:cNvSpPr>
          <p:nvPr/>
        </p:nvSpPr>
        <p:spPr bwMode="auto">
          <a:xfrm>
            <a:off x="575468" y="4437063"/>
            <a:ext cx="5257800" cy="0"/>
          </a:xfrm>
          <a:prstGeom prst="line">
            <a:avLst/>
          </a:prstGeom>
          <a:noFill/>
          <a:ln w="38100">
            <a:solidFill>
              <a:srgbClr val="FF00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616" name="Text Box 16"/>
          <p:cNvSpPr txBox="1">
            <a:spLocks noChangeArrowheads="1"/>
          </p:cNvSpPr>
          <p:nvPr/>
        </p:nvSpPr>
        <p:spPr bwMode="auto">
          <a:xfrm>
            <a:off x="5292080" y="4080281"/>
            <a:ext cx="6477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 dirty="0">
                <a:latin typeface="Arial" charset="0"/>
              </a:rPr>
              <a:t>MC</a:t>
            </a:r>
          </a:p>
        </p:txBody>
      </p:sp>
      <p:sp>
        <p:nvSpPr>
          <p:cNvPr id="25617" name="Line 17"/>
          <p:cNvSpPr>
            <a:spLocks noChangeShapeType="1"/>
          </p:cNvSpPr>
          <p:nvPr/>
        </p:nvSpPr>
        <p:spPr bwMode="auto">
          <a:xfrm>
            <a:off x="2892805" y="3131661"/>
            <a:ext cx="0" cy="2159000"/>
          </a:xfrm>
          <a:prstGeom prst="line">
            <a:avLst/>
          </a:prstGeom>
          <a:noFill/>
          <a:ln w="15875" cap="rnd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618" name="Line 18"/>
          <p:cNvSpPr>
            <a:spLocks noChangeShapeType="1"/>
          </p:cNvSpPr>
          <p:nvPr/>
        </p:nvSpPr>
        <p:spPr bwMode="auto">
          <a:xfrm>
            <a:off x="1475656" y="3609181"/>
            <a:ext cx="0" cy="1655763"/>
          </a:xfrm>
          <a:prstGeom prst="line">
            <a:avLst/>
          </a:prstGeom>
          <a:noFill/>
          <a:ln w="15875" cap="rnd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619" name="Line 19"/>
          <p:cNvSpPr>
            <a:spLocks noChangeShapeType="1"/>
          </p:cNvSpPr>
          <p:nvPr/>
        </p:nvSpPr>
        <p:spPr bwMode="auto">
          <a:xfrm flipH="1">
            <a:off x="586001" y="3644900"/>
            <a:ext cx="865187" cy="0"/>
          </a:xfrm>
          <a:prstGeom prst="line">
            <a:avLst/>
          </a:prstGeom>
          <a:noFill/>
          <a:ln w="15875" cap="rnd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620" name="Line 20"/>
          <p:cNvSpPr>
            <a:spLocks noChangeShapeType="1"/>
          </p:cNvSpPr>
          <p:nvPr/>
        </p:nvSpPr>
        <p:spPr bwMode="auto">
          <a:xfrm flipH="1">
            <a:off x="586001" y="3141663"/>
            <a:ext cx="2305050" cy="0"/>
          </a:xfrm>
          <a:prstGeom prst="line">
            <a:avLst/>
          </a:prstGeom>
          <a:noFill/>
          <a:ln w="15875" cap="rnd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621" name="Text Box 21"/>
          <p:cNvSpPr txBox="1">
            <a:spLocks noChangeArrowheads="1"/>
          </p:cNvSpPr>
          <p:nvPr/>
        </p:nvSpPr>
        <p:spPr bwMode="auto">
          <a:xfrm>
            <a:off x="2640392" y="5300663"/>
            <a:ext cx="5048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>
                <a:latin typeface="Arial" charset="0"/>
              </a:rPr>
              <a:t>Q</a:t>
            </a:r>
            <a:r>
              <a:rPr lang="en-US" sz="1800" baseline="-25000">
                <a:latin typeface="Arial" charset="0"/>
              </a:rPr>
              <a:t>A</a:t>
            </a:r>
          </a:p>
        </p:txBody>
      </p:sp>
      <p:sp>
        <p:nvSpPr>
          <p:cNvPr id="25622" name="Text Box 22"/>
          <p:cNvSpPr txBox="1">
            <a:spLocks noChangeArrowheads="1"/>
          </p:cNvSpPr>
          <p:nvPr/>
        </p:nvSpPr>
        <p:spPr bwMode="auto">
          <a:xfrm>
            <a:off x="1167475" y="5264944"/>
            <a:ext cx="5762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>
                <a:latin typeface="Arial" charset="0"/>
              </a:rPr>
              <a:t>Q</a:t>
            </a:r>
            <a:r>
              <a:rPr lang="en-US" sz="1800" baseline="-25000">
                <a:latin typeface="Arial" charset="0"/>
              </a:rPr>
              <a:t>B</a:t>
            </a:r>
          </a:p>
        </p:txBody>
      </p:sp>
      <p:sp>
        <p:nvSpPr>
          <p:cNvPr id="25623" name="Text Box 23"/>
          <p:cNvSpPr txBox="1">
            <a:spLocks noChangeArrowheads="1"/>
          </p:cNvSpPr>
          <p:nvPr/>
        </p:nvSpPr>
        <p:spPr bwMode="auto">
          <a:xfrm>
            <a:off x="70643" y="3500438"/>
            <a:ext cx="5048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>
                <a:latin typeface="Arial" charset="0"/>
              </a:rPr>
              <a:t>P</a:t>
            </a:r>
            <a:r>
              <a:rPr lang="en-US" sz="1800" baseline="-25000">
                <a:latin typeface="Arial" charset="0"/>
              </a:rPr>
              <a:t>B</a:t>
            </a:r>
          </a:p>
        </p:txBody>
      </p:sp>
      <p:sp>
        <p:nvSpPr>
          <p:cNvPr id="25624" name="Text Box 24"/>
          <p:cNvSpPr txBox="1">
            <a:spLocks noChangeArrowheads="1"/>
          </p:cNvSpPr>
          <p:nvPr/>
        </p:nvSpPr>
        <p:spPr bwMode="auto">
          <a:xfrm>
            <a:off x="78133" y="2958306"/>
            <a:ext cx="5762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>
                <a:latin typeface="Arial" charset="0"/>
              </a:rPr>
              <a:t>P</a:t>
            </a:r>
            <a:r>
              <a:rPr lang="en-US" sz="1800" baseline="-25000">
                <a:latin typeface="Arial" charset="0"/>
              </a:rPr>
              <a:t>A</a:t>
            </a:r>
          </a:p>
        </p:txBody>
      </p:sp>
      <p:sp>
        <p:nvSpPr>
          <p:cNvPr id="25625" name="Text Box 25"/>
          <p:cNvSpPr txBox="1">
            <a:spLocks noChangeArrowheads="1"/>
          </p:cNvSpPr>
          <p:nvPr/>
        </p:nvSpPr>
        <p:spPr bwMode="auto">
          <a:xfrm>
            <a:off x="5969546" y="3247071"/>
            <a:ext cx="2987824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1800" dirty="0" smtClean="0">
                <a:solidFill>
                  <a:schemeClr val="bg1"/>
                </a:solidFill>
              </a:rPr>
              <a:t>To maximize profit produce where MC </a:t>
            </a:r>
            <a:r>
              <a:rPr lang="en-CA" sz="1800" dirty="0">
                <a:solidFill>
                  <a:schemeClr val="bg1"/>
                </a:solidFill>
              </a:rPr>
              <a:t>= MR</a:t>
            </a:r>
            <a:r>
              <a:rPr lang="en-CA" sz="1800" baseline="-25000" dirty="0">
                <a:solidFill>
                  <a:schemeClr val="bg1"/>
                </a:solidFill>
              </a:rPr>
              <a:t>A</a:t>
            </a:r>
            <a:r>
              <a:rPr lang="en-CA" sz="1800" dirty="0">
                <a:solidFill>
                  <a:schemeClr val="bg1"/>
                </a:solidFill>
              </a:rPr>
              <a:t> = MR</a:t>
            </a:r>
            <a:r>
              <a:rPr lang="en-CA" sz="1800" baseline="-25000" dirty="0">
                <a:solidFill>
                  <a:schemeClr val="bg1"/>
                </a:solidFill>
              </a:rPr>
              <a:t>B</a:t>
            </a:r>
            <a:r>
              <a:rPr lang="en-CA" sz="1800" dirty="0">
                <a:solidFill>
                  <a:schemeClr val="bg1"/>
                </a:solidFill>
              </a:rPr>
              <a:t>, and </a:t>
            </a:r>
            <a:r>
              <a:rPr lang="en-CA" sz="1800" i="1" dirty="0">
                <a:solidFill>
                  <a:schemeClr val="bg1"/>
                </a:solidFill>
              </a:rPr>
              <a:t>discriminate</a:t>
            </a:r>
            <a:r>
              <a:rPr lang="en-CA" sz="1800" dirty="0">
                <a:solidFill>
                  <a:schemeClr val="bg1"/>
                </a:solidFill>
              </a:rPr>
              <a:t> between the two markets by charging prices P</a:t>
            </a:r>
            <a:r>
              <a:rPr lang="en-CA" sz="1800" baseline="-25000" dirty="0">
                <a:solidFill>
                  <a:schemeClr val="bg1"/>
                </a:solidFill>
              </a:rPr>
              <a:t>A</a:t>
            </a:r>
            <a:r>
              <a:rPr lang="en-CA" sz="1800" dirty="0">
                <a:solidFill>
                  <a:schemeClr val="bg1"/>
                </a:solidFill>
              </a:rPr>
              <a:t> and P</a:t>
            </a:r>
            <a:r>
              <a:rPr lang="en-CA" sz="1800" baseline="-25000" dirty="0">
                <a:solidFill>
                  <a:schemeClr val="bg1"/>
                </a:solidFill>
              </a:rPr>
              <a:t>B</a:t>
            </a:r>
            <a:r>
              <a:rPr lang="en-CA" sz="18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491880" y="1616965"/>
            <a:ext cx="374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Two markets defined by D</a:t>
            </a:r>
            <a:r>
              <a:rPr lang="en-US" baseline="-25000" dirty="0" smtClean="0"/>
              <a:t>A</a:t>
            </a:r>
            <a:r>
              <a:rPr lang="en-US" dirty="0" smtClean="0"/>
              <a:t> and D</a:t>
            </a:r>
            <a:r>
              <a:rPr lang="en-US" baseline="-25000" dirty="0" smtClean="0"/>
              <a:t>B</a:t>
            </a:r>
            <a:r>
              <a:rPr lang="en-US" dirty="0" smtClean="0"/>
              <a:t> and associated MR curves</a:t>
            </a:r>
            <a:endParaRPr lang="en-CA" dirty="0"/>
          </a:p>
        </p:txBody>
      </p:sp>
      <p:sp>
        <p:nvSpPr>
          <p:cNvPr id="6" name="TextBox 5"/>
          <p:cNvSpPr txBox="1"/>
          <p:nvPr/>
        </p:nvSpPr>
        <p:spPr>
          <a:xfrm>
            <a:off x="4679950" y="2492896"/>
            <a:ext cx="32044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Cost conditions: for simplicity let MC be constant</a:t>
            </a:r>
            <a:endParaRPr lang="en-CA" dirty="0"/>
          </a:p>
        </p:txBody>
      </p:sp>
      <p:sp>
        <p:nvSpPr>
          <p:cNvPr id="7" name="TextBox 6"/>
          <p:cNvSpPr txBox="1"/>
          <p:nvPr/>
        </p:nvSpPr>
        <p:spPr>
          <a:xfrm>
            <a:off x="4900687" y="5315726"/>
            <a:ext cx="1109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Quantity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33333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5" grpId="0" animBg="1"/>
      <p:bldP spid="25616" grpId="0"/>
      <p:bldP spid="25617" grpId="0" animBg="1"/>
      <p:bldP spid="25618" grpId="0" animBg="1"/>
      <p:bldP spid="25619" grpId="0" animBg="1"/>
      <p:bldP spid="25620" grpId="0" animBg="1"/>
      <p:bldP spid="25621" grpId="0"/>
      <p:bldP spid="25622" grpId="0"/>
      <p:bldP spid="25623" grpId="0"/>
      <p:bldP spid="25625" grpId="0" animBg="1"/>
      <p:bldP spid="5" grpId="0"/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3600" dirty="0" smtClean="0">
                <a:solidFill>
                  <a:srgbClr val="FF7D19"/>
                </a:solidFill>
              </a:rPr>
              <a:t>Cartels - Acting like a Monopolist</a:t>
            </a:r>
          </a:p>
        </p:txBody>
      </p:sp>
      <p:sp>
        <p:nvSpPr>
          <p:cNvPr id="120835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412776"/>
            <a:ext cx="5184576" cy="1872208"/>
          </a:xfrm>
        </p:spPr>
        <p:txBody>
          <a:bodyPr>
            <a:noAutofit/>
          </a:bodyPr>
          <a:lstStyle/>
          <a:p>
            <a:pPr eaLnBrk="1" hangingPunct="1"/>
            <a:r>
              <a:rPr lang="en-US" dirty="0" smtClean="0"/>
              <a:t>A</a:t>
            </a:r>
            <a:r>
              <a:rPr lang="en-US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cartel</a:t>
            </a:r>
            <a:r>
              <a:rPr lang="en-US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smtClean="0"/>
              <a:t>is a group of producers who co-operatively reduce output with the aim of increasing profits</a:t>
            </a:r>
          </a:p>
          <a:p>
            <a:r>
              <a:rPr lang="en-US" dirty="0" smtClean="0"/>
              <a:t>It behaves like a monopolist</a:t>
            </a:r>
          </a:p>
          <a:p>
            <a:pPr algn="r" eaLnBrk="1" hangingPunct="1">
              <a:buFontTx/>
              <a:buNone/>
            </a:pPr>
            <a:endParaRPr lang="en-US" dirty="0" smtClean="0"/>
          </a:p>
          <a:p>
            <a:pPr algn="r" eaLnBrk="1" hangingPunct="1">
              <a:buFontTx/>
              <a:buNone/>
            </a:pPr>
            <a:r>
              <a:rPr lang="en-US" dirty="0" smtClean="0"/>
              <a:t>					</a:t>
            </a:r>
            <a:endParaRPr lang="en-US" i="1" dirty="0" smtClean="0">
              <a:solidFill>
                <a:srgbClr val="3E5D78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91072" y="3151445"/>
            <a:ext cx="83529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/>
              <a:t>Cartel instability</a:t>
            </a:r>
          </a:p>
          <a:p>
            <a:r>
              <a:rPr lang="en-CA" sz="2400" dirty="0"/>
              <a:t>Cartels can break down as member firms usually have an incentive to expand output (against the agreement), resulting in a lower market price</a:t>
            </a:r>
          </a:p>
          <a:p>
            <a:r>
              <a:rPr lang="en-CA" sz="2400" dirty="0"/>
              <a:t>Cartels within individual economies are almost universally illegal</a:t>
            </a:r>
          </a:p>
          <a:p>
            <a:endParaRPr lang="en-CA" sz="2400" dirty="0"/>
          </a:p>
          <a:p>
            <a:r>
              <a:rPr lang="en-CA" sz="2400" dirty="0"/>
              <a:t>But even legally sanctioned cartels may crumble ……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0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208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5" grpId="0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2195736" y="620688"/>
            <a:ext cx="4546848" cy="79208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sz="2800" dirty="0" smtClean="0">
                <a:solidFill>
                  <a:srgbClr val="FF7D19"/>
                </a:solidFill>
              </a:rPr>
              <a:t>Cartels </a:t>
            </a:r>
            <a:r>
              <a:rPr lang="en-US" sz="2800" dirty="0">
                <a:solidFill>
                  <a:srgbClr val="FF7D19"/>
                </a:solidFill>
              </a:rPr>
              <a:t>S</a:t>
            </a:r>
            <a:r>
              <a:rPr lang="en-US" sz="2800" dirty="0" smtClean="0">
                <a:solidFill>
                  <a:srgbClr val="FF7D19"/>
                </a:solidFill>
              </a:rPr>
              <a:t>ometimes Die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7200" y="1124744"/>
            <a:ext cx="814724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000" dirty="0" smtClean="0"/>
              <a:t>Most modern cities have a legal taxi cartel</a:t>
            </a:r>
          </a:p>
          <a:p>
            <a:endParaRPr lang="en-CA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000" dirty="0" smtClean="0"/>
              <a:t>Entrants must purchase a permit (medallion) to operate and permits are restricted by the city authority – under pressure from existing permit holders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CA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000" dirty="0" smtClean="0"/>
              <a:t>In New York City taxi medallions were trading for $1m in 2012, today they trade at about one half of that price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CA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000" dirty="0" smtClean="0"/>
              <a:t>In Toronto medallions were traded at $300,000 in 2012, but are on offer for about $100,000 in 2017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CA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000" dirty="0" smtClean="0"/>
              <a:t>Information of prices in Canada can be found on  </a:t>
            </a:r>
            <a:r>
              <a:rPr lang="en-CA" sz="2000" dirty="0" smtClean="0">
                <a:hlinkClick r:id="rId2"/>
              </a:rPr>
              <a:t>www.kijiji.ca</a:t>
            </a:r>
            <a:endParaRPr lang="en-CA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CA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000" dirty="0" smtClean="0"/>
              <a:t>The culprit?  New technology in the form of ride sharing – Uber, Lyft and their international counterparts</a:t>
            </a:r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2713827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807368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dirty="0" smtClean="0">
                <a:solidFill>
                  <a:srgbClr val="FF7D19"/>
                </a:solidFill>
              </a:rPr>
              <a:t>Cartelizing a Competitive Industry</a:t>
            </a:r>
          </a:p>
        </p:txBody>
      </p:sp>
      <p:sp>
        <p:nvSpPr>
          <p:cNvPr id="22534" name="Line 3"/>
          <p:cNvSpPr>
            <a:spLocks noChangeShapeType="1"/>
          </p:cNvSpPr>
          <p:nvPr/>
        </p:nvSpPr>
        <p:spPr bwMode="auto">
          <a:xfrm>
            <a:off x="2124075" y="2060575"/>
            <a:ext cx="0" cy="33845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2535" name="Line 4"/>
          <p:cNvSpPr>
            <a:spLocks noChangeShapeType="1"/>
          </p:cNvSpPr>
          <p:nvPr/>
        </p:nvSpPr>
        <p:spPr bwMode="auto">
          <a:xfrm>
            <a:off x="2124075" y="5445125"/>
            <a:ext cx="439261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2536" name="Line 5"/>
          <p:cNvSpPr>
            <a:spLocks noChangeShapeType="1"/>
          </p:cNvSpPr>
          <p:nvPr/>
        </p:nvSpPr>
        <p:spPr bwMode="auto">
          <a:xfrm flipH="1" flipV="1">
            <a:off x="2124075" y="3573463"/>
            <a:ext cx="10795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2537" name="Text Box 6"/>
          <p:cNvSpPr txBox="1">
            <a:spLocks noChangeArrowheads="1"/>
          </p:cNvSpPr>
          <p:nvPr/>
        </p:nvSpPr>
        <p:spPr bwMode="auto">
          <a:xfrm>
            <a:off x="1619250" y="3357563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P</a:t>
            </a:r>
            <a:r>
              <a:rPr lang="en-US" baseline="-25000">
                <a:latin typeface="+mj-lt"/>
              </a:rPr>
              <a:t>M</a:t>
            </a:r>
          </a:p>
        </p:txBody>
      </p:sp>
      <p:sp>
        <p:nvSpPr>
          <p:cNvPr id="22538" name="Text Box 7"/>
          <p:cNvSpPr txBox="1">
            <a:spLocks noChangeArrowheads="1"/>
          </p:cNvSpPr>
          <p:nvPr/>
        </p:nvSpPr>
        <p:spPr bwMode="auto">
          <a:xfrm>
            <a:off x="1547813" y="2060575"/>
            <a:ext cx="4651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$</a:t>
            </a:r>
          </a:p>
        </p:txBody>
      </p:sp>
      <p:sp>
        <p:nvSpPr>
          <p:cNvPr id="22539" name="Text Box 8"/>
          <p:cNvSpPr txBox="1">
            <a:spLocks noChangeArrowheads="1"/>
          </p:cNvSpPr>
          <p:nvPr/>
        </p:nvSpPr>
        <p:spPr bwMode="auto">
          <a:xfrm>
            <a:off x="5174413" y="5443538"/>
            <a:ext cx="13668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Quantity</a:t>
            </a:r>
          </a:p>
        </p:txBody>
      </p:sp>
      <p:sp>
        <p:nvSpPr>
          <p:cNvPr id="22540" name="Line 10"/>
          <p:cNvSpPr>
            <a:spLocks noChangeShapeType="1"/>
          </p:cNvSpPr>
          <p:nvPr/>
        </p:nvSpPr>
        <p:spPr bwMode="auto">
          <a:xfrm>
            <a:off x="2124075" y="2852738"/>
            <a:ext cx="4032250" cy="2592387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2541" name="Line 11"/>
          <p:cNvSpPr>
            <a:spLocks noChangeShapeType="1"/>
          </p:cNvSpPr>
          <p:nvPr/>
        </p:nvSpPr>
        <p:spPr bwMode="auto">
          <a:xfrm>
            <a:off x="2124075" y="2852738"/>
            <a:ext cx="1943100" cy="2592387"/>
          </a:xfrm>
          <a:prstGeom prst="line">
            <a:avLst/>
          </a:prstGeom>
          <a:noFill/>
          <a:ln w="38100">
            <a:solidFill>
              <a:srgbClr val="CCCCFF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2542" name="Line 12"/>
          <p:cNvSpPr>
            <a:spLocks noChangeShapeType="1"/>
          </p:cNvSpPr>
          <p:nvPr/>
        </p:nvSpPr>
        <p:spPr bwMode="auto">
          <a:xfrm>
            <a:off x="3203575" y="3573463"/>
            <a:ext cx="0" cy="187166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2543" name="Line 13"/>
          <p:cNvSpPr>
            <a:spLocks noChangeShapeType="1"/>
          </p:cNvSpPr>
          <p:nvPr/>
        </p:nvSpPr>
        <p:spPr bwMode="auto">
          <a:xfrm flipH="1">
            <a:off x="3851275" y="4005263"/>
            <a:ext cx="0" cy="143827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2544" name="Text Box 14"/>
          <p:cNvSpPr txBox="1">
            <a:spLocks noChangeArrowheads="1"/>
          </p:cNvSpPr>
          <p:nvPr/>
        </p:nvSpPr>
        <p:spPr bwMode="auto">
          <a:xfrm>
            <a:off x="3275806" y="4903807"/>
            <a:ext cx="7191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MR</a:t>
            </a:r>
          </a:p>
        </p:txBody>
      </p:sp>
      <p:sp>
        <p:nvSpPr>
          <p:cNvPr id="22545" name="Text Box 16"/>
          <p:cNvSpPr txBox="1">
            <a:spLocks noChangeArrowheads="1"/>
          </p:cNvSpPr>
          <p:nvPr/>
        </p:nvSpPr>
        <p:spPr bwMode="auto">
          <a:xfrm>
            <a:off x="5507038" y="4718050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D</a:t>
            </a:r>
          </a:p>
        </p:txBody>
      </p:sp>
      <p:sp>
        <p:nvSpPr>
          <p:cNvPr id="22546" name="Text Box 18"/>
          <p:cNvSpPr txBox="1">
            <a:spLocks noChangeArrowheads="1"/>
          </p:cNvSpPr>
          <p:nvPr/>
        </p:nvSpPr>
        <p:spPr bwMode="auto">
          <a:xfrm>
            <a:off x="4067175" y="3141663"/>
            <a:ext cx="1079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MC = S</a:t>
            </a:r>
          </a:p>
        </p:txBody>
      </p:sp>
      <p:sp>
        <p:nvSpPr>
          <p:cNvPr id="22547" name="Line 21"/>
          <p:cNvSpPr>
            <a:spLocks noChangeShapeType="1"/>
          </p:cNvSpPr>
          <p:nvPr/>
        </p:nvSpPr>
        <p:spPr bwMode="auto">
          <a:xfrm flipH="1" flipV="1">
            <a:off x="2124075" y="4005263"/>
            <a:ext cx="17272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2548" name="Text Box 22"/>
          <p:cNvSpPr txBox="1">
            <a:spLocks noChangeArrowheads="1"/>
          </p:cNvSpPr>
          <p:nvPr/>
        </p:nvSpPr>
        <p:spPr bwMode="auto">
          <a:xfrm>
            <a:off x="1547664" y="3716338"/>
            <a:ext cx="57641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latin typeface="+mj-lt"/>
              </a:rPr>
              <a:t>P</a:t>
            </a:r>
            <a:r>
              <a:rPr lang="en-US" baseline="-25000" dirty="0" smtClean="0">
                <a:latin typeface="+mj-lt"/>
              </a:rPr>
              <a:t>PC</a:t>
            </a:r>
            <a:endParaRPr lang="en-US" baseline="-25000" dirty="0">
              <a:latin typeface="+mj-lt"/>
            </a:endParaRPr>
          </a:p>
        </p:txBody>
      </p:sp>
      <p:sp>
        <p:nvSpPr>
          <p:cNvPr id="22549" name="Text Box 23"/>
          <p:cNvSpPr txBox="1">
            <a:spLocks noChangeArrowheads="1"/>
          </p:cNvSpPr>
          <p:nvPr/>
        </p:nvSpPr>
        <p:spPr bwMode="auto">
          <a:xfrm>
            <a:off x="2916238" y="5445125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</a:t>
            </a:r>
            <a:r>
              <a:rPr lang="en-US" baseline="-25000">
                <a:latin typeface="+mj-lt"/>
              </a:rPr>
              <a:t>M</a:t>
            </a:r>
          </a:p>
        </p:txBody>
      </p:sp>
      <p:sp>
        <p:nvSpPr>
          <p:cNvPr id="22550" name="Line 26"/>
          <p:cNvSpPr>
            <a:spLocks noChangeShapeType="1"/>
          </p:cNvSpPr>
          <p:nvPr/>
        </p:nvSpPr>
        <p:spPr bwMode="auto">
          <a:xfrm flipV="1">
            <a:off x="2555875" y="3644900"/>
            <a:ext cx="1944688" cy="100806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2551" name="Text Box 27"/>
          <p:cNvSpPr txBox="1">
            <a:spLocks noChangeArrowheads="1"/>
          </p:cNvSpPr>
          <p:nvPr/>
        </p:nvSpPr>
        <p:spPr bwMode="auto">
          <a:xfrm>
            <a:off x="3635375" y="5445125"/>
            <a:ext cx="64859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latin typeface="+mj-lt"/>
              </a:rPr>
              <a:t>Q</a:t>
            </a:r>
            <a:r>
              <a:rPr lang="en-US" baseline="-25000" dirty="0" smtClean="0">
                <a:latin typeface="+mj-lt"/>
              </a:rPr>
              <a:t>PC</a:t>
            </a:r>
            <a:endParaRPr lang="en-US" baseline="-25000" dirty="0">
              <a:latin typeface="+mj-lt"/>
            </a:endParaRPr>
          </a:p>
        </p:txBody>
      </p:sp>
      <p:graphicFrame>
        <p:nvGraphicFramePr>
          <p:cNvPr id="25" name="Diagram 24"/>
          <p:cNvGraphicFramePr/>
          <p:nvPr>
            <p:extLst>
              <p:ext uri="{D42A27DB-BD31-4B8C-83A1-F6EECF244321}">
                <p14:modId xmlns:p14="http://schemas.microsoft.com/office/powerpoint/2010/main" val="3022494570"/>
              </p:ext>
            </p:extLst>
          </p:nvPr>
        </p:nvGraphicFramePr>
        <p:xfrm>
          <a:off x="5824317" y="3325019"/>
          <a:ext cx="3240087" cy="1631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400241" y="2063835"/>
            <a:ext cx="32762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Perfectly competitive output and price, if S is the industry supply curve</a:t>
            </a:r>
            <a:endParaRPr lang="en-CA" dirty="0"/>
          </a:p>
        </p:txBody>
      </p:sp>
      <p:cxnSp>
        <p:nvCxnSpPr>
          <p:cNvPr id="4" name="Straight Arrow Connector 3"/>
          <p:cNvCxnSpPr/>
          <p:nvPr/>
        </p:nvCxnSpPr>
        <p:spPr>
          <a:xfrm flipH="1">
            <a:off x="3959671" y="2987165"/>
            <a:ext cx="2662586" cy="101809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2771800" y="1700808"/>
            <a:ext cx="20162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Monopoly output with multiple plants (cartel)</a:t>
            </a:r>
            <a:endParaRPr lang="en-CA" dirty="0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2916238" y="2852738"/>
            <a:ext cx="287337" cy="643476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45209" y="5858274"/>
            <a:ext cx="8568952" cy="95410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Cartel Instability</a:t>
            </a:r>
            <a:r>
              <a:rPr lang="en-US" dirty="0" smtClean="0"/>
              <a:t>: there is an incentive for firms to break the collusive agreement and sell more – at Q</a:t>
            </a:r>
            <a:r>
              <a:rPr lang="en-US" baseline="-25000" dirty="0" smtClean="0"/>
              <a:t>M</a:t>
            </a:r>
            <a:r>
              <a:rPr lang="en-US" dirty="0" smtClean="0"/>
              <a:t> the MC is less than the price and profit could be increased </a:t>
            </a:r>
            <a:r>
              <a:rPr lang="en-US" i="1" dirty="0" smtClean="0"/>
              <a:t>for an individual firm </a:t>
            </a:r>
            <a:r>
              <a:rPr lang="en-US" dirty="0" smtClean="0"/>
              <a:t>if other firms do not also increase output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5" grpId="0">
        <p:bldAsOne/>
      </p:bldGraphic>
      <p:bldP spid="2" grpId="0"/>
      <p:bldP spid="5" grpId="0"/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dirty="0" smtClean="0">
                <a:solidFill>
                  <a:srgbClr val="FF7D19"/>
                </a:solidFill>
              </a:rPr>
              <a:t>Monopolies and Rent-Seeking </a:t>
            </a:r>
            <a:r>
              <a:rPr lang="en-US" sz="3600" dirty="0" err="1" smtClean="0">
                <a:solidFill>
                  <a:srgbClr val="FF7D19"/>
                </a:solidFill>
              </a:rPr>
              <a:t>Behaviour</a:t>
            </a:r>
            <a:endParaRPr lang="en-US" sz="3600" dirty="0" smtClean="0">
              <a:solidFill>
                <a:srgbClr val="FF7D19"/>
              </a:solidFill>
            </a:endParaRPr>
          </a:p>
        </p:txBody>
      </p:sp>
      <p:sp>
        <p:nvSpPr>
          <p:cNvPr id="12288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Rent seeking </a:t>
            </a:r>
            <a:r>
              <a:rPr lang="en-US" sz="2000" dirty="0" smtClean="0"/>
              <a:t>is an activity that uses productive resources to redistribute rather than create output and value</a:t>
            </a:r>
          </a:p>
          <a:p>
            <a:pPr lvl="1" eaLnBrk="1" hangingPunct="1"/>
            <a:r>
              <a:rPr lang="en-US" dirty="0" smtClean="0"/>
              <a:t>Lobbying the government to reduce competition</a:t>
            </a:r>
          </a:p>
          <a:p>
            <a:pPr marL="274320" lvl="1" indent="0" eaLnBrk="1" hangingPunct="1">
              <a:buNone/>
            </a:pPr>
            <a:endParaRPr lang="en-US" dirty="0" smtClean="0"/>
          </a:p>
          <a:p>
            <a:pPr eaLnBrk="1" hangingPunct="1"/>
            <a:r>
              <a:rPr lang="en-US" sz="2000" dirty="0" smtClean="0"/>
              <a:t>But rent seeking has a resource cost or time cost</a:t>
            </a:r>
          </a:p>
          <a:p>
            <a:pPr lvl="1" eaLnBrk="1" hangingPunct="1"/>
            <a:r>
              <a:rPr lang="en-US" dirty="0" smtClean="0"/>
              <a:t>The work of lobbyists does not result in more output</a:t>
            </a:r>
          </a:p>
          <a:p>
            <a:pPr marL="274320" lvl="1" indent="0" eaLnBrk="1" hangingPunct="1">
              <a:buNone/>
            </a:pPr>
            <a:endParaRPr lang="en-US" dirty="0" smtClean="0"/>
          </a:p>
          <a:p>
            <a:pPr eaLnBrk="1" hangingPunct="1"/>
            <a:r>
              <a:rPr lang="en-US" sz="2000" dirty="0" smtClean="0"/>
              <a:t>Who pays for rent seeking?</a:t>
            </a:r>
          </a:p>
          <a:p>
            <a:pPr lvl="1" eaLnBrk="1" hangingPunct="1"/>
            <a:r>
              <a:rPr lang="en-US" dirty="0" smtClean="0"/>
              <a:t>It gets incorporated into the cost structure of firms who have a degree of market power</a:t>
            </a:r>
          </a:p>
          <a:p>
            <a:pPr lvl="1" eaLnBrk="1" hangingPunct="1"/>
            <a:r>
              <a:rPr lang="en-US" dirty="0" smtClean="0"/>
              <a:t>Consumers also pay in the form of higher prices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2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22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22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22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228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228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228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83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FF7D19"/>
                </a:solidFill>
              </a:rPr>
              <a:t>Rent Seeking and Costs</a:t>
            </a:r>
          </a:p>
        </p:txBody>
      </p:sp>
      <p:sp>
        <p:nvSpPr>
          <p:cNvPr id="24582" name="Line 3"/>
          <p:cNvSpPr>
            <a:spLocks noChangeShapeType="1"/>
          </p:cNvSpPr>
          <p:nvPr/>
        </p:nvSpPr>
        <p:spPr bwMode="auto">
          <a:xfrm>
            <a:off x="2124075" y="2060575"/>
            <a:ext cx="0" cy="33845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4583" name="Line 4"/>
          <p:cNvSpPr>
            <a:spLocks noChangeShapeType="1"/>
          </p:cNvSpPr>
          <p:nvPr/>
        </p:nvSpPr>
        <p:spPr bwMode="auto">
          <a:xfrm>
            <a:off x="2124075" y="5445125"/>
            <a:ext cx="439261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4584" name="Line 5"/>
          <p:cNvSpPr>
            <a:spLocks noChangeShapeType="1"/>
          </p:cNvSpPr>
          <p:nvPr/>
        </p:nvSpPr>
        <p:spPr bwMode="auto">
          <a:xfrm flipH="1" flipV="1">
            <a:off x="2124075" y="3573463"/>
            <a:ext cx="10795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4585" name="Text Box 6"/>
          <p:cNvSpPr txBox="1">
            <a:spLocks noChangeArrowheads="1"/>
          </p:cNvSpPr>
          <p:nvPr/>
        </p:nvSpPr>
        <p:spPr bwMode="auto">
          <a:xfrm>
            <a:off x="1619250" y="3357563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P</a:t>
            </a:r>
            <a:r>
              <a:rPr lang="en-US" baseline="-25000">
                <a:latin typeface="+mj-lt"/>
              </a:rPr>
              <a:t>M</a:t>
            </a:r>
          </a:p>
        </p:txBody>
      </p:sp>
      <p:sp>
        <p:nvSpPr>
          <p:cNvPr id="24586" name="Text Box 7"/>
          <p:cNvSpPr txBox="1">
            <a:spLocks noChangeArrowheads="1"/>
          </p:cNvSpPr>
          <p:nvPr/>
        </p:nvSpPr>
        <p:spPr bwMode="auto">
          <a:xfrm>
            <a:off x="1547813" y="2060575"/>
            <a:ext cx="4651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$</a:t>
            </a:r>
          </a:p>
        </p:txBody>
      </p:sp>
      <p:sp>
        <p:nvSpPr>
          <p:cNvPr id="24587" name="Text Box 8"/>
          <p:cNvSpPr txBox="1">
            <a:spLocks noChangeArrowheads="1"/>
          </p:cNvSpPr>
          <p:nvPr/>
        </p:nvSpPr>
        <p:spPr bwMode="auto">
          <a:xfrm>
            <a:off x="4572000" y="5661025"/>
            <a:ext cx="13668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Quantity</a:t>
            </a:r>
          </a:p>
        </p:txBody>
      </p:sp>
      <p:sp>
        <p:nvSpPr>
          <p:cNvPr id="24588" name="Line 10"/>
          <p:cNvSpPr>
            <a:spLocks noChangeShapeType="1"/>
          </p:cNvSpPr>
          <p:nvPr/>
        </p:nvSpPr>
        <p:spPr bwMode="auto">
          <a:xfrm>
            <a:off x="2124075" y="2852738"/>
            <a:ext cx="4032250" cy="2592387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4589" name="Line 11"/>
          <p:cNvSpPr>
            <a:spLocks noChangeShapeType="1"/>
          </p:cNvSpPr>
          <p:nvPr/>
        </p:nvSpPr>
        <p:spPr bwMode="auto">
          <a:xfrm>
            <a:off x="2124075" y="2852738"/>
            <a:ext cx="1727200" cy="2592387"/>
          </a:xfrm>
          <a:prstGeom prst="line">
            <a:avLst/>
          </a:prstGeom>
          <a:noFill/>
          <a:ln w="38100">
            <a:solidFill>
              <a:srgbClr val="CCCCFF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4590" name="Line 12"/>
          <p:cNvSpPr>
            <a:spLocks noChangeShapeType="1"/>
          </p:cNvSpPr>
          <p:nvPr/>
        </p:nvSpPr>
        <p:spPr bwMode="auto">
          <a:xfrm>
            <a:off x="3203575" y="3573463"/>
            <a:ext cx="0" cy="187166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4591" name="Text Box 14"/>
          <p:cNvSpPr txBox="1">
            <a:spLocks noChangeArrowheads="1"/>
          </p:cNvSpPr>
          <p:nvPr/>
        </p:nvSpPr>
        <p:spPr bwMode="auto">
          <a:xfrm>
            <a:off x="3924300" y="5013325"/>
            <a:ext cx="7191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MR</a:t>
            </a:r>
          </a:p>
        </p:txBody>
      </p:sp>
      <p:sp>
        <p:nvSpPr>
          <p:cNvPr id="24592" name="Text Box 16"/>
          <p:cNvSpPr txBox="1">
            <a:spLocks noChangeArrowheads="1"/>
          </p:cNvSpPr>
          <p:nvPr/>
        </p:nvSpPr>
        <p:spPr bwMode="auto">
          <a:xfrm>
            <a:off x="6156325" y="5013325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D</a:t>
            </a:r>
          </a:p>
        </p:txBody>
      </p:sp>
      <p:sp>
        <p:nvSpPr>
          <p:cNvPr id="24593" name="Arc 17"/>
          <p:cNvSpPr>
            <a:spLocks/>
          </p:cNvSpPr>
          <p:nvPr/>
        </p:nvSpPr>
        <p:spPr bwMode="auto">
          <a:xfrm flipV="1">
            <a:off x="1763713" y="2924175"/>
            <a:ext cx="2632075" cy="1752600"/>
          </a:xfrm>
          <a:custGeom>
            <a:avLst/>
            <a:gdLst>
              <a:gd name="T0" fmla="*/ 628856 w 20781"/>
              <a:gd name="T1" fmla="*/ 0 h 21022"/>
              <a:gd name="T2" fmla="*/ 2632075 w 20781"/>
              <a:gd name="T3" fmla="*/ 1261302 h 21022"/>
              <a:gd name="T4" fmla="*/ 0 w 20781"/>
              <a:gd name="T5" fmla="*/ 1752600 h 21022"/>
              <a:gd name="T6" fmla="*/ 0 60000 65536"/>
              <a:gd name="T7" fmla="*/ 0 60000 65536"/>
              <a:gd name="T8" fmla="*/ 0 60000 65536"/>
              <a:gd name="T9" fmla="*/ 0 w 20781"/>
              <a:gd name="T10" fmla="*/ 0 h 21022"/>
              <a:gd name="T11" fmla="*/ 20781 w 20781"/>
              <a:gd name="T12" fmla="*/ 21022 h 2102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781" h="21022" fill="none" extrusionOk="0">
                <a:moveTo>
                  <a:pt x="4964" y="0"/>
                </a:moveTo>
                <a:cubicBezTo>
                  <a:pt x="12590" y="1801"/>
                  <a:pt x="18642" y="7590"/>
                  <a:pt x="20780" y="15129"/>
                </a:cubicBezTo>
              </a:path>
              <a:path w="20781" h="21022" stroke="0" extrusionOk="0">
                <a:moveTo>
                  <a:pt x="4964" y="0"/>
                </a:moveTo>
                <a:cubicBezTo>
                  <a:pt x="12590" y="1801"/>
                  <a:pt x="18642" y="7590"/>
                  <a:pt x="20780" y="15129"/>
                </a:cubicBezTo>
                <a:lnTo>
                  <a:pt x="0" y="21022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24594" name="Text Box 18"/>
          <p:cNvSpPr txBox="1">
            <a:spLocks noChangeArrowheads="1"/>
          </p:cNvSpPr>
          <p:nvPr/>
        </p:nvSpPr>
        <p:spPr bwMode="auto">
          <a:xfrm>
            <a:off x="4067175" y="3068638"/>
            <a:ext cx="574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MC</a:t>
            </a:r>
          </a:p>
        </p:txBody>
      </p:sp>
      <p:sp>
        <p:nvSpPr>
          <p:cNvPr id="24595" name="Arc 19"/>
          <p:cNvSpPr>
            <a:spLocks/>
          </p:cNvSpPr>
          <p:nvPr/>
        </p:nvSpPr>
        <p:spPr bwMode="auto">
          <a:xfrm rot="2172942" flipV="1">
            <a:off x="1854620" y="2722945"/>
            <a:ext cx="2703512" cy="1854200"/>
          </a:xfrm>
          <a:custGeom>
            <a:avLst/>
            <a:gdLst>
              <a:gd name="T0" fmla="*/ 691918 w 21490"/>
              <a:gd name="T1" fmla="*/ 0 h 20888"/>
              <a:gd name="T2" fmla="*/ 2703512 w 21490"/>
              <a:gd name="T3" fmla="*/ 1660951 h 20888"/>
              <a:gd name="T4" fmla="*/ 0 w 21490"/>
              <a:gd name="T5" fmla="*/ 1854200 h 20888"/>
              <a:gd name="T6" fmla="*/ 0 60000 65536"/>
              <a:gd name="T7" fmla="*/ 0 60000 65536"/>
              <a:gd name="T8" fmla="*/ 0 60000 65536"/>
              <a:gd name="T9" fmla="*/ 0 w 21490"/>
              <a:gd name="T10" fmla="*/ 0 h 20888"/>
              <a:gd name="T11" fmla="*/ 21490 w 21490"/>
              <a:gd name="T12" fmla="*/ 20888 h 2088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490" h="20888" fill="none" extrusionOk="0">
                <a:moveTo>
                  <a:pt x="5500" y="-1"/>
                </a:moveTo>
                <a:cubicBezTo>
                  <a:pt x="14209" y="2293"/>
                  <a:pt x="20582" y="9750"/>
                  <a:pt x="21490" y="18710"/>
                </a:cubicBezTo>
              </a:path>
              <a:path w="21490" h="20888" stroke="0" extrusionOk="0">
                <a:moveTo>
                  <a:pt x="5500" y="-1"/>
                </a:moveTo>
                <a:cubicBezTo>
                  <a:pt x="14209" y="2293"/>
                  <a:pt x="20582" y="9750"/>
                  <a:pt x="21490" y="18710"/>
                </a:cubicBezTo>
                <a:lnTo>
                  <a:pt x="0" y="20888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24596" name="Text Box 20"/>
          <p:cNvSpPr txBox="1">
            <a:spLocks noChangeArrowheads="1"/>
          </p:cNvSpPr>
          <p:nvPr/>
        </p:nvSpPr>
        <p:spPr bwMode="auto">
          <a:xfrm>
            <a:off x="4572000" y="3965575"/>
            <a:ext cx="7905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ATC</a:t>
            </a:r>
          </a:p>
        </p:txBody>
      </p:sp>
      <p:sp>
        <p:nvSpPr>
          <p:cNvPr id="24597" name="Text Box 23"/>
          <p:cNvSpPr txBox="1">
            <a:spLocks noChangeArrowheads="1"/>
          </p:cNvSpPr>
          <p:nvPr/>
        </p:nvSpPr>
        <p:spPr bwMode="auto">
          <a:xfrm>
            <a:off x="2916238" y="5445125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</a:t>
            </a:r>
            <a:r>
              <a:rPr lang="en-US" baseline="-25000">
                <a:latin typeface="+mj-lt"/>
              </a:rPr>
              <a:t>M</a:t>
            </a:r>
          </a:p>
        </p:txBody>
      </p:sp>
      <p:sp>
        <p:nvSpPr>
          <p:cNvPr id="24598" name="Oval 24"/>
          <p:cNvSpPr>
            <a:spLocks noChangeArrowheads="1"/>
          </p:cNvSpPr>
          <p:nvPr/>
        </p:nvSpPr>
        <p:spPr bwMode="auto">
          <a:xfrm>
            <a:off x="3132138" y="4365625"/>
            <a:ext cx="144462" cy="1444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23930" name="Arc 26"/>
          <p:cNvSpPr>
            <a:spLocks/>
          </p:cNvSpPr>
          <p:nvPr/>
        </p:nvSpPr>
        <p:spPr bwMode="auto">
          <a:xfrm rot="2172942" flipV="1">
            <a:off x="2038097" y="2539589"/>
            <a:ext cx="2703513" cy="1854200"/>
          </a:xfrm>
          <a:custGeom>
            <a:avLst/>
            <a:gdLst>
              <a:gd name="T0" fmla="*/ 691918 w 21490"/>
              <a:gd name="T1" fmla="*/ 0 h 20888"/>
              <a:gd name="T2" fmla="*/ 2703512 w 21490"/>
              <a:gd name="T3" fmla="*/ 1660951 h 20888"/>
              <a:gd name="T4" fmla="*/ 0 w 21490"/>
              <a:gd name="T5" fmla="*/ 1854200 h 20888"/>
              <a:gd name="T6" fmla="*/ 0 60000 65536"/>
              <a:gd name="T7" fmla="*/ 0 60000 65536"/>
              <a:gd name="T8" fmla="*/ 0 60000 65536"/>
              <a:gd name="T9" fmla="*/ 0 w 21490"/>
              <a:gd name="T10" fmla="*/ 0 h 20888"/>
              <a:gd name="T11" fmla="*/ 21490 w 21490"/>
              <a:gd name="T12" fmla="*/ 20888 h 2088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490" h="20888" fill="none" extrusionOk="0">
                <a:moveTo>
                  <a:pt x="5500" y="-1"/>
                </a:moveTo>
                <a:cubicBezTo>
                  <a:pt x="14209" y="2293"/>
                  <a:pt x="20582" y="9750"/>
                  <a:pt x="21490" y="18710"/>
                </a:cubicBezTo>
              </a:path>
              <a:path w="21490" h="20888" stroke="0" extrusionOk="0">
                <a:moveTo>
                  <a:pt x="5500" y="-1"/>
                </a:moveTo>
                <a:cubicBezTo>
                  <a:pt x="14209" y="2293"/>
                  <a:pt x="20582" y="9750"/>
                  <a:pt x="21490" y="18710"/>
                </a:cubicBezTo>
                <a:lnTo>
                  <a:pt x="0" y="20888"/>
                </a:lnTo>
                <a:close/>
              </a:path>
            </a:pathLst>
          </a:custGeom>
          <a:noFill/>
          <a:ln w="38100">
            <a:solidFill>
              <a:srgbClr val="9B2D25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23931" name="Text Box 27"/>
          <p:cNvSpPr txBox="1">
            <a:spLocks noChangeArrowheads="1"/>
          </p:cNvSpPr>
          <p:nvPr/>
        </p:nvSpPr>
        <p:spPr bwMode="auto">
          <a:xfrm>
            <a:off x="4647204" y="3283332"/>
            <a:ext cx="7905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ATC’</a:t>
            </a:r>
          </a:p>
        </p:txBody>
      </p:sp>
      <p:sp>
        <p:nvSpPr>
          <p:cNvPr id="123932" name="Line 28"/>
          <p:cNvSpPr>
            <a:spLocks noChangeShapeType="1"/>
          </p:cNvSpPr>
          <p:nvPr/>
        </p:nvSpPr>
        <p:spPr bwMode="auto">
          <a:xfrm flipV="1">
            <a:off x="2651975" y="3995018"/>
            <a:ext cx="0" cy="21748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graphicFrame>
        <p:nvGraphicFramePr>
          <p:cNvPr id="27" name="Diagram 26"/>
          <p:cNvGraphicFramePr/>
          <p:nvPr>
            <p:extLst>
              <p:ext uri="{D42A27DB-BD31-4B8C-83A1-F6EECF244321}">
                <p14:modId xmlns:p14="http://schemas.microsoft.com/office/powerpoint/2010/main" val="951096017"/>
              </p:ext>
            </p:extLst>
          </p:nvPr>
        </p:nvGraphicFramePr>
        <p:xfrm>
          <a:off x="5724128" y="1412776"/>
          <a:ext cx="3240088" cy="1477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9" name="Diagram 28"/>
          <p:cNvGraphicFramePr/>
          <p:nvPr>
            <p:extLst>
              <p:ext uri="{D42A27DB-BD31-4B8C-83A1-F6EECF244321}">
                <p14:modId xmlns:p14="http://schemas.microsoft.com/office/powerpoint/2010/main" val="42024280"/>
              </p:ext>
            </p:extLst>
          </p:nvPr>
        </p:nvGraphicFramePr>
        <p:xfrm>
          <a:off x="5724128" y="2924944"/>
          <a:ext cx="3240360" cy="1224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3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3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3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30" grpId="0" animBg="1"/>
      <p:bldP spid="123931" grpId="0"/>
      <p:bldP spid="123932" grpId="0" animBg="1"/>
      <p:bldGraphic spid="27" grpId="0">
        <p:bldAsOne/>
      </p:bldGraphic>
      <p:bldGraphic spid="29" grpId="0">
        <p:bldAsOne/>
      </p:bldGraphic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dirty="0" smtClean="0">
                <a:solidFill>
                  <a:srgbClr val="FF7D19"/>
                </a:solidFill>
              </a:rPr>
              <a:t>Monopoly, Technology and Innovation</a:t>
            </a:r>
          </a:p>
        </p:txBody>
      </p:sp>
      <p:sp>
        <p:nvSpPr>
          <p:cNvPr id="124931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412776"/>
            <a:ext cx="8229600" cy="48768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Invention</a:t>
            </a:r>
            <a:r>
              <a:rPr lang="en-US" sz="2000" dirty="0" smtClean="0"/>
              <a:t> is the </a:t>
            </a:r>
            <a:r>
              <a:rPr lang="en-US" sz="2000" i="1" dirty="0" smtClean="0"/>
              <a:t>discovery</a:t>
            </a:r>
            <a:r>
              <a:rPr lang="en-US" sz="2000" dirty="0" smtClean="0"/>
              <a:t> of a new product or process through research</a:t>
            </a:r>
          </a:p>
          <a:p>
            <a:pPr marL="0" indent="0" eaLnBrk="1" hangingPunct="1">
              <a:buNone/>
            </a:pPr>
            <a:endParaRPr lang="en-US" sz="2000" dirty="0" smtClean="0"/>
          </a:p>
          <a:p>
            <a:pPr eaLnBrk="1" hangingPunct="1"/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Innovation</a:t>
            </a:r>
            <a:r>
              <a:rPr lang="en-US" sz="2000" dirty="0" smtClean="0"/>
              <a:t> is the </a:t>
            </a:r>
            <a:r>
              <a:rPr lang="en-US" sz="2000" i="1" dirty="0" smtClean="0"/>
              <a:t>introduction</a:t>
            </a:r>
            <a:r>
              <a:rPr lang="en-US" sz="2000" dirty="0" smtClean="0"/>
              <a:t> of a new product or process</a:t>
            </a:r>
          </a:p>
          <a:p>
            <a:pPr marL="0" indent="0" eaLnBrk="1" hangingPunct="1">
              <a:buNone/>
            </a:pPr>
            <a:endParaRPr lang="en-US" sz="2000" dirty="0" smtClean="0"/>
          </a:p>
          <a:p>
            <a:pPr eaLnBrk="1" hangingPunct="1"/>
            <a:r>
              <a:rPr lang="en-US" sz="2000" dirty="0" smtClean="0"/>
              <a:t>Do monopolies have a greater tendency to invent and innovate?</a:t>
            </a:r>
          </a:p>
          <a:p>
            <a:pPr lvl="1" eaLnBrk="1" hangingPunct="1"/>
            <a:r>
              <a:rPr lang="en-US" dirty="0" smtClean="0"/>
              <a:t>Monopolists say yes, but empirical evidence does not support this claim</a:t>
            </a:r>
          </a:p>
          <a:p>
            <a:pPr marL="274320" lvl="1" indent="0" eaLnBrk="1" hangingPunct="1">
              <a:buNone/>
            </a:pPr>
            <a:endParaRPr lang="en-US" dirty="0" smtClean="0"/>
          </a:p>
          <a:p>
            <a:pPr eaLnBrk="1" hangingPunct="1"/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Patent laws</a:t>
            </a:r>
            <a:r>
              <a:rPr lang="en-US" sz="2000" dirty="0" smtClean="0"/>
              <a:t>: designed to foster innovation by granting monopoly production rights for a period of 10-15 years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4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249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49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249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249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1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879376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dirty="0" smtClean="0">
                <a:solidFill>
                  <a:srgbClr val="FF7D19"/>
                </a:solidFill>
              </a:rPr>
              <a:t>Chapter Summary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268760"/>
            <a:ext cx="8229600" cy="5328592"/>
          </a:xfrm>
        </p:spPr>
        <p:txBody>
          <a:bodyPr>
            <a:noAutofit/>
          </a:bodyPr>
          <a:lstStyle/>
          <a:p>
            <a:pPr eaLnBrk="1" hangingPunct="1">
              <a:lnSpc>
                <a:spcPct val="110000"/>
              </a:lnSpc>
              <a:defRPr/>
            </a:pPr>
            <a:r>
              <a:rPr lang="en-US" sz="2000" dirty="0" smtClean="0"/>
              <a:t>A 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pure monopoly</a:t>
            </a:r>
            <a:r>
              <a:rPr lang="en-US" sz="2000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smtClean="0"/>
              <a:t>is a structure where a single supplier produces for the whole market</a:t>
            </a:r>
          </a:p>
          <a:p>
            <a:pPr marL="0" indent="0" eaLnBrk="1" hangingPunct="1">
              <a:lnSpc>
                <a:spcPct val="110000"/>
              </a:lnSpc>
              <a:buNone/>
              <a:defRPr/>
            </a:pPr>
            <a:endParaRPr lang="en-US" sz="2000" dirty="0" smtClean="0"/>
          </a:p>
          <a:p>
            <a:pPr eaLnBrk="1" hangingPunct="1">
              <a:lnSpc>
                <a:spcPct val="110000"/>
              </a:lnSpc>
              <a:defRPr/>
            </a:pPr>
            <a:r>
              <a:rPr lang="en-US" sz="2000" dirty="0" smtClean="0"/>
              <a:t>Monopolies can arise for several reasons</a:t>
            </a:r>
          </a:p>
          <a:p>
            <a:pPr eaLnBrk="1" hangingPunct="1">
              <a:lnSpc>
                <a:spcPct val="110000"/>
              </a:lnSpc>
              <a:defRPr/>
            </a:pPr>
            <a:r>
              <a:rPr lang="en-US" sz="2000" dirty="0" smtClean="0"/>
              <a:t>The monopolist </a:t>
            </a:r>
            <a:r>
              <a:rPr lang="en-US" sz="2000" dirty="0" smtClean="0">
                <a:solidFill>
                  <a:srgbClr val="3E5D7D"/>
                </a:solidFill>
              </a:rPr>
              <a:t>faces a </a:t>
            </a:r>
            <a:r>
              <a:rPr lang="en-US" sz="2000" i="1" dirty="0" smtClean="0">
                <a:solidFill>
                  <a:srgbClr val="3E5D7D"/>
                </a:solidFill>
              </a:rPr>
              <a:t>downward-sloping demand curve</a:t>
            </a:r>
            <a:r>
              <a:rPr lang="en-US" sz="2000" i="1" dirty="0" smtClean="0"/>
              <a:t>;</a:t>
            </a:r>
            <a:r>
              <a:rPr lang="en-US" sz="2000" dirty="0" smtClean="0"/>
              <a:t> therefore the </a:t>
            </a:r>
            <a:r>
              <a:rPr lang="en-US" sz="2000" i="1" dirty="0" smtClean="0">
                <a:solidFill>
                  <a:srgbClr val="3E5D7D"/>
                </a:solidFill>
              </a:rPr>
              <a:t>marginal revenue from additional sales declines</a:t>
            </a:r>
          </a:p>
          <a:p>
            <a:pPr marL="0" indent="0" eaLnBrk="1" hangingPunct="1">
              <a:lnSpc>
                <a:spcPct val="110000"/>
              </a:lnSpc>
              <a:buNone/>
              <a:defRPr/>
            </a:pPr>
            <a:endParaRPr lang="en-US" sz="2000" i="1" dirty="0" smtClean="0"/>
          </a:p>
          <a:p>
            <a:pPr eaLnBrk="1" hangingPunct="1">
              <a:lnSpc>
                <a:spcPct val="110000"/>
              </a:lnSpc>
              <a:defRPr/>
            </a:pPr>
            <a:r>
              <a:rPr lang="en-US" sz="2000" dirty="0" smtClean="0"/>
              <a:t>A </a:t>
            </a:r>
            <a:r>
              <a:rPr lang="en-US" sz="2000" i="1" dirty="0" smtClean="0"/>
              <a:t>profit-maximizing</a:t>
            </a:r>
            <a:r>
              <a:rPr lang="en-US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smtClean="0"/>
              <a:t>monopolist should set 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MR = MC</a:t>
            </a:r>
          </a:p>
          <a:p>
            <a:pPr marL="0" indent="0" eaLnBrk="1" hangingPunct="1">
              <a:lnSpc>
                <a:spcPct val="110000"/>
              </a:lnSpc>
              <a:buNone/>
              <a:defRPr/>
            </a:pPr>
            <a:endParaRPr lang="en-US" sz="2000" i="1" dirty="0" smtClean="0">
              <a:solidFill>
                <a:srgbClr val="3E5D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lnSpc>
                <a:spcPct val="110000"/>
              </a:lnSpc>
              <a:defRPr/>
            </a:pPr>
            <a:r>
              <a:rPr lang="en-US" sz="2000" dirty="0" smtClean="0"/>
              <a:t>A monopoly will result in an </a:t>
            </a:r>
            <a:r>
              <a:rPr lang="en-US" sz="2000" i="1" dirty="0" smtClean="0">
                <a:solidFill>
                  <a:srgbClr val="3E5D78"/>
                </a:solidFill>
              </a:rPr>
              <a:t>inefficient market output and deadweight loss</a:t>
            </a:r>
          </a:p>
          <a:p>
            <a:pPr marL="0" indent="0" eaLnBrk="1" hangingPunct="1">
              <a:lnSpc>
                <a:spcPct val="110000"/>
              </a:lnSpc>
              <a:buNone/>
              <a:defRPr/>
            </a:pPr>
            <a:endParaRPr lang="en-US" sz="600" dirty="0" smtClean="0">
              <a:solidFill>
                <a:srgbClr val="3E5D78"/>
              </a:solidFill>
            </a:endParaRPr>
          </a:p>
          <a:p>
            <a:pPr eaLnBrk="1" hangingPunct="1">
              <a:lnSpc>
                <a:spcPct val="110000"/>
              </a:lnSpc>
              <a:defRPr/>
            </a:pPr>
            <a:r>
              <a:rPr lang="en-US" sz="2000" dirty="0" smtClean="0"/>
              <a:t>A 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discriminating monopolist </a:t>
            </a:r>
            <a:r>
              <a:rPr lang="en-US" sz="2000" dirty="0" smtClean="0"/>
              <a:t>is one who can charge different prices to different consumers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66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665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2" dur="500"/>
                                        <p:tgtEl>
                                          <p:spTgt spid="665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73536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dirty="0" smtClean="0">
                <a:solidFill>
                  <a:srgbClr val="FF7D19"/>
                </a:solidFill>
              </a:rPr>
              <a:t>Chapter Summary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196752"/>
            <a:ext cx="8218488" cy="4525963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110000"/>
              </a:lnSpc>
              <a:defRPr/>
            </a:pPr>
            <a:r>
              <a:rPr lang="en-US" sz="2000" dirty="0" smtClean="0"/>
              <a:t>A discriminating seller must be able to </a:t>
            </a:r>
            <a:r>
              <a:rPr lang="en-US" sz="2000" dirty="0" smtClean="0">
                <a:solidFill>
                  <a:srgbClr val="3E5D78"/>
                </a:solidFill>
              </a:rPr>
              <a:t>segregate her customers and prevent resale</a:t>
            </a:r>
          </a:p>
          <a:p>
            <a:pPr marL="0" indent="0" eaLnBrk="1" hangingPunct="1">
              <a:lnSpc>
                <a:spcPct val="110000"/>
              </a:lnSpc>
              <a:buNone/>
              <a:defRPr/>
            </a:pPr>
            <a:endParaRPr lang="en-US" sz="2000" dirty="0" smtClean="0">
              <a:solidFill>
                <a:srgbClr val="3E5D78"/>
              </a:solidFill>
            </a:endParaRPr>
          </a:p>
          <a:p>
            <a:pPr eaLnBrk="1" hangingPunct="1">
              <a:lnSpc>
                <a:spcPct val="110000"/>
              </a:lnSpc>
              <a:defRPr/>
            </a:pP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Perfect price discrimination</a:t>
            </a:r>
            <a:r>
              <a:rPr lang="en-US" sz="2000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smtClean="0"/>
              <a:t>involves charging a different price to every buyer or for every unit sold</a:t>
            </a:r>
          </a:p>
          <a:p>
            <a:pPr marL="0" indent="0" eaLnBrk="1" hangingPunct="1">
              <a:lnSpc>
                <a:spcPct val="110000"/>
              </a:lnSpc>
              <a:buNone/>
              <a:defRPr/>
            </a:pPr>
            <a:endParaRPr lang="en-US" sz="2000" dirty="0" smtClean="0"/>
          </a:p>
          <a:p>
            <a:pPr eaLnBrk="1" hangingPunct="1">
              <a:lnSpc>
                <a:spcPct val="110000"/>
              </a:lnSpc>
              <a:defRPr/>
            </a:pP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Cartels</a:t>
            </a:r>
            <a:r>
              <a:rPr lang="en-US" sz="2000" dirty="0" smtClean="0"/>
              <a:t> involve groups of producers attempting to act as a monopolist. Cartels tend to be unstable</a:t>
            </a:r>
          </a:p>
          <a:p>
            <a:pPr marL="0" indent="0" eaLnBrk="1" hangingPunct="1">
              <a:lnSpc>
                <a:spcPct val="110000"/>
              </a:lnSpc>
              <a:buNone/>
              <a:defRPr/>
            </a:pPr>
            <a:endParaRPr lang="en-US" sz="2000" i="1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lnSpc>
                <a:spcPct val="110000"/>
              </a:lnSpc>
              <a:defRPr/>
            </a:pPr>
            <a:r>
              <a:rPr lang="en-US" sz="2000" dirty="0" smtClean="0"/>
              <a:t>Monopolies give rise to 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rent-seeking behavior</a:t>
            </a:r>
            <a:r>
              <a:rPr lang="en-US" sz="2000" dirty="0" smtClean="0"/>
              <a:t> that wastes resources</a:t>
            </a:r>
          </a:p>
          <a:p>
            <a:pPr marL="0" indent="0" eaLnBrk="1" hangingPunct="1">
              <a:lnSpc>
                <a:spcPct val="110000"/>
              </a:lnSpc>
              <a:buNone/>
              <a:defRPr/>
            </a:pPr>
            <a:endParaRPr lang="en-US" sz="2000" dirty="0" smtClean="0">
              <a:solidFill>
                <a:srgbClr val="3E5D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lnSpc>
                <a:spcPct val="110000"/>
              </a:lnSpc>
              <a:defRPr/>
            </a:pPr>
            <a:r>
              <a:rPr lang="en-US" sz="2000" dirty="0" smtClean="0"/>
              <a:t>Monopoly, despite its profits, does not produce more </a:t>
            </a:r>
            <a:r>
              <a:rPr lang="en-US" sz="2000" i="1" dirty="0" smtClean="0"/>
              <a:t>research and development </a:t>
            </a:r>
            <a:r>
              <a:rPr lang="en-US" sz="2000" dirty="0" smtClean="0"/>
              <a:t>than other market structures with a limited number of large firms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67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67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675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675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7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Rectangle 2"/>
          <p:cNvSpPr>
            <a:spLocks noGrp="1" noChangeArrowheads="1"/>
          </p:cNvSpPr>
          <p:nvPr>
            <p:ph type="title"/>
          </p:nvPr>
        </p:nvSpPr>
        <p:spPr>
          <a:xfrm>
            <a:off x="150876" y="548680"/>
            <a:ext cx="8842248" cy="758952"/>
          </a:xfrm>
        </p:spPr>
        <p:txBody>
          <a:bodyPr>
            <a:noAutofit/>
          </a:bodyPr>
          <a:lstStyle/>
          <a:p>
            <a:pPr eaLnBrk="1" hangingPunct="1"/>
            <a:r>
              <a:rPr lang="en-US" sz="3200" dirty="0" smtClean="0">
                <a:solidFill>
                  <a:srgbClr val="FF7D19"/>
                </a:solidFill>
              </a:rPr>
              <a:t>Demand, Marginal Revenue and Total Revenue</a:t>
            </a:r>
          </a:p>
        </p:txBody>
      </p:sp>
      <p:sp>
        <p:nvSpPr>
          <p:cNvPr id="10246" name="Line 3"/>
          <p:cNvSpPr>
            <a:spLocks noChangeShapeType="1"/>
          </p:cNvSpPr>
          <p:nvPr/>
        </p:nvSpPr>
        <p:spPr bwMode="auto">
          <a:xfrm>
            <a:off x="2124075" y="2060575"/>
            <a:ext cx="0" cy="33845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0247" name="Line 4"/>
          <p:cNvSpPr>
            <a:spLocks noChangeShapeType="1"/>
          </p:cNvSpPr>
          <p:nvPr/>
        </p:nvSpPr>
        <p:spPr bwMode="auto">
          <a:xfrm>
            <a:off x="2124075" y="5445125"/>
            <a:ext cx="43926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96265" name="Line 9"/>
          <p:cNvSpPr>
            <a:spLocks noChangeShapeType="1"/>
          </p:cNvSpPr>
          <p:nvPr/>
        </p:nvSpPr>
        <p:spPr bwMode="auto">
          <a:xfrm flipH="1" flipV="1">
            <a:off x="2124075" y="3716338"/>
            <a:ext cx="1368425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0249" name="Text Box 15"/>
          <p:cNvSpPr txBox="1">
            <a:spLocks noChangeArrowheads="1"/>
          </p:cNvSpPr>
          <p:nvPr/>
        </p:nvSpPr>
        <p:spPr bwMode="auto">
          <a:xfrm>
            <a:off x="1619250" y="3500438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10</a:t>
            </a:r>
            <a:endParaRPr lang="en-US" baseline="-25000">
              <a:latin typeface="+mj-lt"/>
            </a:endParaRPr>
          </a:p>
        </p:txBody>
      </p:sp>
      <p:sp>
        <p:nvSpPr>
          <p:cNvPr id="10250" name="Text Box 16"/>
          <p:cNvSpPr txBox="1">
            <a:spLocks noChangeArrowheads="1"/>
          </p:cNvSpPr>
          <p:nvPr/>
        </p:nvSpPr>
        <p:spPr bwMode="auto">
          <a:xfrm>
            <a:off x="1223168" y="1877218"/>
            <a:ext cx="12969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Price</a:t>
            </a:r>
          </a:p>
        </p:txBody>
      </p:sp>
      <p:sp>
        <p:nvSpPr>
          <p:cNvPr id="10251" name="Text Box 17"/>
          <p:cNvSpPr txBox="1">
            <a:spLocks noChangeArrowheads="1"/>
          </p:cNvSpPr>
          <p:nvPr/>
        </p:nvSpPr>
        <p:spPr bwMode="auto">
          <a:xfrm>
            <a:off x="4482157" y="5628481"/>
            <a:ext cx="13668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Quantity</a:t>
            </a:r>
          </a:p>
        </p:txBody>
      </p:sp>
      <p:sp>
        <p:nvSpPr>
          <p:cNvPr id="10252" name="Text Box 24"/>
          <p:cNvSpPr txBox="1">
            <a:spLocks noChangeArrowheads="1"/>
          </p:cNvSpPr>
          <p:nvPr/>
        </p:nvSpPr>
        <p:spPr bwMode="auto">
          <a:xfrm>
            <a:off x="1619250" y="2636838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16</a:t>
            </a:r>
            <a:endParaRPr lang="en-US" baseline="-25000">
              <a:latin typeface="+mj-lt"/>
            </a:endParaRPr>
          </a:p>
        </p:txBody>
      </p:sp>
      <p:sp>
        <p:nvSpPr>
          <p:cNvPr id="96281" name="Text Box 25"/>
          <p:cNvSpPr txBox="1">
            <a:spLocks noChangeArrowheads="1"/>
          </p:cNvSpPr>
          <p:nvPr/>
        </p:nvSpPr>
        <p:spPr bwMode="auto">
          <a:xfrm>
            <a:off x="4572000" y="3644900"/>
            <a:ext cx="37449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Midpoint of D: </a:t>
            </a:r>
            <a:r>
              <a:rPr lang="en-US" dirty="0" smtClean="0">
                <a:latin typeface="+mj-lt"/>
              </a:rPr>
              <a:t>price elasticity </a:t>
            </a:r>
            <a:r>
              <a:rPr lang="en-US" dirty="0">
                <a:latin typeface="+mj-lt"/>
              </a:rPr>
              <a:t>= -1, TR is a </a:t>
            </a:r>
            <a:r>
              <a:rPr lang="en-US" dirty="0" smtClean="0">
                <a:latin typeface="+mj-lt"/>
              </a:rPr>
              <a:t>maximum</a:t>
            </a:r>
            <a:r>
              <a:rPr lang="en-US" dirty="0">
                <a:latin typeface="+mj-lt"/>
              </a:rPr>
              <a:t>, and MR = 0</a:t>
            </a:r>
            <a:endParaRPr lang="en-US" baseline="-25000" dirty="0">
              <a:latin typeface="+mj-lt"/>
            </a:endParaRPr>
          </a:p>
        </p:txBody>
      </p:sp>
      <p:sp>
        <p:nvSpPr>
          <p:cNvPr id="96282" name="Line 26"/>
          <p:cNvSpPr>
            <a:spLocks noChangeShapeType="1"/>
          </p:cNvSpPr>
          <p:nvPr/>
        </p:nvSpPr>
        <p:spPr bwMode="auto">
          <a:xfrm>
            <a:off x="2124075" y="2852738"/>
            <a:ext cx="4032250" cy="2592387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96283" name="Line 27"/>
          <p:cNvSpPr>
            <a:spLocks noChangeShapeType="1"/>
          </p:cNvSpPr>
          <p:nvPr/>
        </p:nvSpPr>
        <p:spPr bwMode="auto">
          <a:xfrm>
            <a:off x="2124075" y="2852738"/>
            <a:ext cx="1727200" cy="2592387"/>
          </a:xfrm>
          <a:prstGeom prst="line">
            <a:avLst/>
          </a:prstGeom>
          <a:noFill/>
          <a:ln w="38100">
            <a:solidFill>
              <a:srgbClr val="CCCCFF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96284" name="Line 28"/>
          <p:cNvSpPr>
            <a:spLocks noChangeShapeType="1"/>
          </p:cNvSpPr>
          <p:nvPr/>
        </p:nvSpPr>
        <p:spPr bwMode="auto">
          <a:xfrm flipV="1">
            <a:off x="2124075" y="4508500"/>
            <a:ext cx="4537075" cy="57626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96285" name="Text Box 29"/>
          <p:cNvSpPr txBox="1">
            <a:spLocks noChangeArrowheads="1"/>
          </p:cNvSpPr>
          <p:nvPr/>
        </p:nvSpPr>
        <p:spPr bwMode="auto">
          <a:xfrm>
            <a:off x="3779838" y="5445125"/>
            <a:ext cx="5032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4</a:t>
            </a:r>
          </a:p>
        </p:txBody>
      </p:sp>
      <p:sp>
        <p:nvSpPr>
          <p:cNvPr id="96286" name="Text Box 30"/>
          <p:cNvSpPr txBox="1">
            <a:spLocks noChangeArrowheads="1"/>
          </p:cNvSpPr>
          <p:nvPr/>
        </p:nvSpPr>
        <p:spPr bwMode="auto">
          <a:xfrm>
            <a:off x="5940425" y="5445125"/>
            <a:ext cx="32252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+mj-lt"/>
              </a:rPr>
              <a:t>8</a:t>
            </a:r>
          </a:p>
        </p:txBody>
      </p:sp>
      <p:sp>
        <p:nvSpPr>
          <p:cNvPr id="10259" name="Text Box 31"/>
          <p:cNvSpPr txBox="1">
            <a:spLocks noChangeArrowheads="1"/>
          </p:cNvSpPr>
          <p:nvPr/>
        </p:nvSpPr>
        <p:spPr bwMode="auto">
          <a:xfrm>
            <a:off x="3348038" y="5445125"/>
            <a:ext cx="360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3</a:t>
            </a:r>
          </a:p>
        </p:txBody>
      </p:sp>
      <p:sp>
        <p:nvSpPr>
          <p:cNvPr id="96288" name="Line 32"/>
          <p:cNvSpPr>
            <a:spLocks noChangeShapeType="1"/>
          </p:cNvSpPr>
          <p:nvPr/>
        </p:nvSpPr>
        <p:spPr bwMode="auto">
          <a:xfrm>
            <a:off x="3492500" y="3716338"/>
            <a:ext cx="0" cy="1728787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96289" name="Line 33"/>
          <p:cNvSpPr>
            <a:spLocks noChangeShapeType="1"/>
          </p:cNvSpPr>
          <p:nvPr/>
        </p:nvSpPr>
        <p:spPr bwMode="auto">
          <a:xfrm flipH="1">
            <a:off x="3851275" y="4005263"/>
            <a:ext cx="0" cy="143827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96290" name="Text Box 34"/>
          <p:cNvSpPr txBox="1">
            <a:spLocks noChangeArrowheads="1"/>
          </p:cNvSpPr>
          <p:nvPr/>
        </p:nvSpPr>
        <p:spPr bwMode="auto">
          <a:xfrm>
            <a:off x="6516688" y="4652963"/>
            <a:ext cx="18002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Marginal Cost: MC = 1 + 1Q</a:t>
            </a:r>
          </a:p>
        </p:txBody>
      </p:sp>
      <p:sp>
        <p:nvSpPr>
          <p:cNvPr id="96291" name="Line 35"/>
          <p:cNvSpPr>
            <a:spLocks noChangeShapeType="1"/>
          </p:cNvSpPr>
          <p:nvPr/>
        </p:nvSpPr>
        <p:spPr bwMode="auto">
          <a:xfrm flipH="1">
            <a:off x="3132138" y="3357563"/>
            <a:ext cx="1439862" cy="9350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96292" name="Text Box 36"/>
          <p:cNvSpPr txBox="1">
            <a:spLocks noChangeArrowheads="1"/>
          </p:cNvSpPr>
          <p:nvPr/>
        </p:nvSpPr>
        <p:spPr bwMode="auto">
          <a:xfrm>
            <a:off x="4500563" y="2924175"/>
            <a:ext cx="367188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Marginal </a:t>
            </a:r>
            <a:r>
              <a:rPr lang="en-US" dirty="0" smtClean="0">
                <a:latin typeface="+mj-lt"/>
              </a:rPr>
              <a:t>revenue </a:t>
            </a:r>
            <a:r>
              <a:rPr lang="en-US" dirty="0">
                <a:latin typeface="+mj-lt"/>
              </a:rPr>
              <a:t>has twice the slope of D: MR = 16 – 4Q</a:t>
            </a:r>
          </a:p>
        </p:txBody>
      </p:sp>
      <p:sp>
        <p:nvSpPr>
          <p:cNvPr id="96293" name="Line 37"/>
          <p:cNvSpPr>
            <a:spLocks noChangeShapeType="1"/>
          </p:cNvSpPr>
          <p:nvPr/>
        </p:nvSpPr>
        <p:spPr bwMode="auto">
          <a:xfrm flipH="1">
            <a:off x="3924300" y="3933825"/>
            <a:ext cx="576263" cy="698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96294" name="Text Box 38"/>
          <p:cNvSpPr txBox="1">
            <a:spLocks noChangeArrowheads="1"/>
          </p:cNvSpPr>
          <p:nvPr/>
        </p:nvSpPr>
        <p:spPr bwMode="auto">
          <a:xfrm>
            <a:off x="2339975" y="2420938"/>
            <a:ext cx="360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Demand </a:t>
            </a:r>
            <a:r>
              <a:rPr lang="en-US" dirty="0" smtClean="0">
                <a:latin typeface="+mj-lt"/>
              </a:rPr>
              <a:t>curve</a:t>
            </a:r>
            <a:r>
              <a:rPr lang="en-US" dirty="0">
                <a:latin typeface="+mj-lt"/>
              </a:rPr>
              <a:t>: P = 16 – 2Q</a:t>
            </a:r>
          </a:p>
        </p:txBody>
      </p:sp>
      <p:sp>
        <p:nvSpPr>
          <p:cNvPr id="96295" name="Oval 39"/>
          <p:cNvSpPr>
            <a:spLocks noChangeArrowheads="1"/>
          </p:cNvSpPr>
          <p:nvPr/>
        </p:nvSpPr>
        <p:spPr bwMode="auto">
          <a:xfrm>
            <a:off x="3419475" y="4797425"/>
            <a:ext cx="144463" cy="1444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graphicFrame>
        <p:nvGraphicFramePr>
          <p:cNvPr id="32" name="Diagram 31"/>
          <p:cNvGraphicFramePr/>
          <p:nvPr>
            <p:extLst>
              <p:ext uri="{D42A27DB-BD31-4B8C-83A1-F6EECF244321}">
                <p14:modId xmlns:p14="http://schemas.microsoft.com/office/powerpoint/2010/main" val="3574731621"/>
              </p:ext>
            </p:extLst>
          </p:nvPr>
        </p:nvGraphicFramePr>
        <p:xfrm>
          <a:off x="6372225" y="5445125"/>
          <a:ext cx="2592388" cy="708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6297" name="Oval 41"/>
          <p:cNvSpPr>
            <a:spLocks noChangeArrowheads="1"/>
          </p:cNvSpPr>
          <p:nvPr/>
        </p:nvSpPr>
        <p:spPr bwMode="auto">
          <a:xfrm>
            <a:off x="3419475" y="3644900"/>
            <a:ext cx="144463" cy="1444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graphicFrame>
        <p:nvGraphicFramePr>
          <p:cNvPr id="31" name="Diagram 30"/>
          <p:cNvGraphicFramePr/>
          <p:nvPr>
            <p:extLst>
              <p:ext uri="{D42A27DB-BD31-4B8C-83A1-F6EECF244321}">
                <p14:modId xmlns:p14="http://schemas.microsoft.com/office/powerpoint/2010/main" val="532105178"/>
              </p:ext>
            </p:extLst>
          </p:nvPr>
        </p:nvGraphicFramePr>
        <p:xfrm>
          <a:off x="5940425" y="1700213"/>
          <a:ext cx="3024188" cy="1016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6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6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96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6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6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6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96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96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96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96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96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96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96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96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65" grpId="0" animBg="1"/>
      <p:bldP spid="96281" grpId="0"/>
      <p:bldP spid="96282" grpId="0" animBg="1"/>
      <p:bldP spid="96283" grpId="0" animBg="1"/>
      <p:bldP spid="96284" grpId="0" animBg="1"/>
      <p:bldP spid="96285" grpId="0"/>
      <p:bldP spid="96286" grpId="0"/>
      <p:bldP spid="10259" grpId="0"/>
      <p:bldP spid="96288" grpId="0" animBg="1"/>
      <p:bldP spid="96289" grpId="0" animBg="1"/>
      <p:bldP spid="96290" grpId="0"/>
      <p:bldP spid="96291" grpId="0" animBg="1"/>
      <p:bldP spid="96292" grpId="0"/>
      <p:bldP spid="96293" grpId="0" animBg="1"/>
      <p:bldP spid="96294" grpId="0"/>
      <p:bldP spid="96295" grpId="0" animBg="1"/>
      <p:bldGraphic spid="32" grpId="0">
        <p:bldAsOne/>
      </p:bldGraphic>
      <p:bldP spid="96297" grpId="0" animBg="1"/>
      <p:bldGraphic spid="31" grpId="0">
        <p:bldAsOne/>
      </p:bldGraphic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2467</TotalTime>
  <Words>2343</Words>
  <Application>Microsoft Office PowerPoint</Application>
  <PresentationFormat>On-screen Show (4:3)</PresentationFormat>
  <Paragraphs>534</Paragraphs>
  <Slides>36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1_Clarity</vt:lpstr>
      <vt:lpstr>Chapter 10 Monopoly</vt:lpstr>
      <vt:lpstr>Learning Outcomes</vt:lpstr>
      <vt:lpstr>Reasons for Monopoly</vt:lpstr>
      <vt:lpstr>A “Natural” Monopoly</vt:lpstr>
      <vt:lpstr>Patents and Fixed Costs </vt:lpstr>
      <vt:lpstr>The Profit-Maximizing Monopolist</vt:lpstr>
      <vt:lpstr>The Profit-Maximizing Monopolist</vt:lpstr>
      <vt:lpstr>Total Revenue</vt:lpstr>
      <vt:lpstr>The Optimal Output</vt:lpstr>
      <vt:lpstr>Profit-Maximizing Output: discrete units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Monopoly Equilibrium: Profit Calculation</vt:lpstr>
      <vt:lpstr>The Monopolist’ s Choice of Plant Size</vt:lpstr>
      <vt:lpstr>Plant Size in the Long Run</vt:lpstr>
      <vt:lpstr>Monopoly Inefficiency</vt:lpstr>
      <vt:lpstr>Monopoly Output Inefficiency</vt:lpstr>
      <vt:lpstr>Price Discrimination</vt:lpstr>
      <vt:lpstr>Profit Maximization through Price Discrimination</vt:lpstr>
      <vt:lpstr> Price Discrimination at the Movies</vt:lpstr>
      <vt:lpstr>Perfect Price Discrimination</vt:lpstr>
      <vt:lpstr>PowerPoint Presentation</vt:lpstr>
      <vt:lpstr>Cartels - Acting like a Monopolist</vt:lpstr>
      <vt:lpstr>PowerPoint Presentation</vt:lpstr>
      <vt:lpstr>Cartelizing a Competitive Industry</vt:lpstr>
      <vt:lpstr>Monopolies and Rent-Seeking Behaviour</vt:lpstr>
      <vt:lpstr>Rent Seeking and Costs</vt:lpstr>
      <vt:lpstr>Monopoly, Technology and Innovation</vt:lpstr>
      <vt:lpstr>Chapter Summary</vt:lpstr>
      <vt:lpstr>Chapter Summary</vt:lpstr>
      <vt:lpstr>Demand, Marginal Revenue and Total Revenue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10 - Monopoly</dc:title>
  <dc:creator>Ian J Irvine</dc:creator>
  <dc:description>Copyright McGraw-Hill Ryerson Ltd. 2007</dc:description>
  <cp:lastModifiedBy>Lyryx Learning</cp:lastModifiedBy>
  <cp:revision>268</cp:revision>
  <dcterms:created xsi:type="dcterms:W3CDTF">2007-01-12T20:47:53Z</dcterms:created>
  <dcterms:modified xsi:type="dcterms:W3CDTF">2017-08-16T20:31:48Z</dcterms:modified>
</cp:coreProperties>
</file>