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57" r:id="rId2"/>
    <p:sldId id="297" r:id="rId3"/>
    <p:sldId id="258" r:id="rId4"/>
    <p:sldId id="259" r:id="rId5"/>
    <p:sldId id="260" r:id="rId6"/>
    <p:sldId id="261" r:id="rId7"/>
    <p:sldId id="263" r:id="rId8"/>
    <p:sldId id="265" r:id="rId9"/>
    <p:sldId id="296" r:id="rId10"/>
    <p:sldId id="295" r:id="rId11"/>
    <p:sldId id="268" r:id="rId12"/>
    <p:sldId id="272" r:id="rId13"/>
    <p:sldId id="273" r:id="rId14"/>
    <p:sldId id="274" r:id="rId15"/>
    <p:sldId id="275" r:id="rId16"/>
    <p:sldId id="276" r:id="rId17"/>
    <p:sldId id="277" r:id="rId18"/>
    <p:sldId id="287" r:id="rId19"/>
    <p:sldId id="289" r:id="rId20"/>
    <p:sldId id="290" r:id="rId21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2283" autoAdjust="0"/>
    <p:restoredTop sz="86410" autoAdjust="0"/>
  </p:normalViewPr>
  <p:slideViewPr>
    <p:cSldViewPr>
      <p:cViewPr>
        <p:scale>
          <a:sx n="50" d="100"/>
          <a:sy n="50" d="100"/>
        </p:scale>
        <p:origin x="-1248" y="-6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36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notesMaster" Target="notesMasters/notesMaster1.xml"/><Relationship Id="rId23" Type="http://schemas.openxmlformats.org/officeDocument/2006/relationships/printerSettings" Target="printerSettings/printerSettings1.bin"/><Relationship Id="rId24" Type="http://schemas.openxmlformats.org/officeDocument/2006/relationships/presProps" Target="presProps.xml"/><Relationship Id="rId25" Type="http://schemas.openxmlformats.org/officeDocument/2006/relationships/viewProps" Target="viewProps.xml"/><Relationship Id="rId26" Type="http://schemas.openxmlformats.org/officeDocument/2006/relationships/theme" Target="theme/theme1.xml"/><Relationship Id="rId27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253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6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4096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096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564D72D9-C246-445B-8047-EEF35FF550F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045859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Good physical</a:t>
            </a:r>
            <a:r>
              <a:rPr lang="en-US" baseline="0" dirty="0" smtClean="0"/>
              <a:t> fitness encompasses : body composition- lean </a:t>
            </a:r>
            <a:r>
              <a:rPr lang="en-US" baseline="0" dirty="0" err="1" smtClean="0"/>
              <a:t>vs</a:t>
            </a:r>
            <a:r>
              <a:rPr lang="en-US" baseline="0" dirty="0" smtClean="0"/>
              <a:t> fat tissues</a:t>
            </a:r>
          </a:p>
          <a:p>
            <a:r>
              <a:rPr lang="en-US" baseline="0" dirty="0" smtClean="0"/>
              <a:t>		                  Muscular fitness, cardiovascular fitness, flexibility (range of movement around the joint)</a:t>
            </a:r>
          </a:p>
          <a:p>
            <a:r>
              <a:rPr lang="en-US" baseline="0" dirty="0" smtClean="0"/>
              <a:t>		                  </a:t>
            </a:r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64D72D9-C246-445B-8047-EEF35FF550F6}" type="slidenum">
              <a:rPr lang="en-US" smtClean="0"/>
              <a:pPr>
                <a:defRPr/>
              </a:pPr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520720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Reserve</a:t>
            </a:r>
            <a:r>
              <a:rPr lang="en-US" baseline="0" dirty="0" smtClean="0"/>
              <a:t> capacity: don</a:t>
            </a:r>
            <a:r>
              <a:rPr lang="fr-FR" baseline="0" dirty="0" smtClean="0"/>
              <a:t>’</a:t>
            </a:r>
            <a:r>
              <a:rPr lang="en-US" baseline="0" dirty="0" smtClean="0"/>
              <a:t>t need to do it but do it anyways.</a:t>
            </a:r>
          </a:p>
          <a:p>
            <a:r>
              <a:rPr lang="en-US" baseline="0" dirty="0" smtClean="0"/>
              <a:t>Could use the </a:t>
            </a:r>
            <a:r>
              <a:rPr lang="en-US" baseline="0" dirty="0" err="1" smtClean="0"/>
              <a:t>ferrari</a:t>
            </a:r>
            <a:r>
              <a:rPr lang="en-US" baseline="0" dirty="0" smtClean="0"/>
              <a:t> on a daily but we only do little steps here and there, so it may not age like you want it to.</a:t>
            </a:r>
          </a:p>
          <a:p>
            <a:r>
              <a:rPr lang="en-US" baseline="0" dirty="0" smtClean="0"/>
              <a:t>Reserve capacity, can take you faster and longer</a:t>
            </a:r>
          </a:p>
          <a:p>
            <a:r>
              <a:rPr lang="en-US" baseline="0" dirty="0" smtClean="0"/>
              <a:t>Extra reserve that your body has to respond to challenges that come up (not routine challenges)</a:t>
            </a:r>
          </a:p>
          <a:p>
            <a:r>
              <a:rPr lang="en-US" baseline="0" dirty="0" smtClean="0"/>
              <a:t>As you get older the reserve capacity will decrease, but if you engage in physical </a:t>
            </a:r>
            <a:r>
              <a:rPr lang="en-US" baseline="0" dirty="0" err="1" smtClean="0"/>
              <a:t>actvity</a:t>
            </a:r>
            <a:r>
              <a:rPr lang="en-US" baseline="0" dirty="0" smtClean="0"/>
              <a:t> then the reserve may stay the same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64D72D9-C246-445B-8047-EEF35FF550F6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96126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Increasing your heart rate on a long term basis</a:t>
            </a:r>
            <a:r>
              <a:rPr lang="en-US" baseline="0" dirty="0" smtClean="0"/>
              <a:t> (15 minutes- 2hours for example)</a:t>
            </a:r>
          </a:p>
          <a:p>
            <a:r>
              <a:rPr lang="en-US" baseline="0" dirty="0" smtClean="0"/>
              <a:t>Other terms used to describe this type activity, aerobic exercises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64D72D9-C246-445B-8047-EEF35FF550F6}" type="slidenum">
              <a:rPr lang="en-US" smtClean="0"/>
              <a:pPr>
                <a:defRPr/>
              </a:pPr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035280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Different components that contribute to the weight that registers when you step on the scale?</a:t>
            </a:r>
          </a:p>
          <a:p>
            <a:r>
              <a:rPr lang="en-US" dirty="0" smtClean="0"/>
              <a:t>Water, body fat, muscular mass, bones</a:t>
            </a:r>
          </a:p>
          <a:p>
            <a:r>
              <a:rPr lang="en-US" dirty="0" smtClean="0"/>
              <a:t>Water weight is the most changeable</a:t>
            </a:r>
            <a:r>
              <a:rPr lang="en-US" baseline="0" dirty="0" smtClean="0"/>
              <a:t> </a:t>
            </a:r>
          </a:p>
          <a:p>
            <a:r>
              <a:rPr lang="en-US" baseline="0" dirty="0" smtClean="0"/>
              <a:t>Which one do we worry about the most? fat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64D72D9-C246-445B-8047-EEF35FF550F6}" type="slidenum">
              <a:rPr lang="en-US" smtClean="0"/>
              <a:pPr>
                <a:defRPr/>
              </a:pPr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450831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What explains the difference</a:t>
            </a:r>
            <a:r>
              <a:rPr lang="en-US" baseline="0" dirty="0" smtClean="0"/>
              <a:t> between male and female body fat?</a:t>
            </a:r>
          </a:p>
          <a:p>
            <a:r>
              <a:rPr lang="en-US" baseline="0" dirty="0" smtClean="0"/>
              <a:t>Women have more body fat for reproductive reasons.</a:t>
            </a:r>
          </a:p>
          <a:p>
            <a:r>
              <a:rPr lang="en-US" baseline="0" dirty="0" smtClean="0"/>
              <a:t>Are there consequences to having a body fat percentage above the healthy range?</a:t>
            </a:r>
          </a:p>
          <a:p>
            <a:r>
              <a:rPr lang="en-US" baseline="0" dirty="0" err="1" smtClean="0"/>
              <a:t>Highher</a:t>
            </a:r>
            <a:r>
              <a:rPr lang="en-US" baseline="0" dirty="0" smtClean="0"/>
              <a:t> risk of stroke, diabetes, cancers, high blood pressure</a:t>
            </a:r>
          </a:p>
          <a:p>
            <a:r>
              <a:rPr lang="en-US" baseline="0" dirty="0" smtClean="0"/>
              <a:t>No human can have 0% body fat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64D72D9-C246-445B-8047-EEF35FF550F6}" type="slidenum">
              <a:rPr lang="en-US" smtClean="0"/>
              <a:pPr>
                <a:defRPr/>
              </a:pPr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559167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As you age, flexibility will decrease</a:t>
            </a:r>
          </a:p>
          <a:p>
            <a:r>
              <a:rPr lang="en-US" dirty="0" err="1" smtClean="0"/>
              <a:t>Felxibility</a:t>
            </a:r>
            <a:r>
              <a:rPr lang="en-US" dirty="0" smtClean="0"/>
              <a:t> helps stretch the muscle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64D72D9-C246-445B-8047-EEF35FF550F6}" type="slidenum">
              <a:rPr lang="en-US" smtClean="0"/>
              <a:pPr>
                <a:defRPr/>
              </a:pPr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841893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Evaluating</a:t>
            </a:r>
            <a:r>
              <a:rPr lang="en-US" baseline="0" dirty="0" smtClean="0"/>
              <a:t> effectiveness: preforming the VO2 max test, testing the heart rate, respiration, oxygen consumption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64D72D9-C246-445B-8047-EEF35FF550F6}" type="slidenum">
              <a:rPr lang="en-US" smtClean="0"/>
              <a:pPr>
                <a:defRPr/>
              </a:pPr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900095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Generally speaking, the THR will decrease as</a:t>
            </a:r>
            <a:r>
              <a:rPr lang="en-US" baseline="0" dirty="0" smtClean="0"/>
              <a:t> you get older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64D72D9-C246-445B-8047-EEF35FF550F6}" type="slidenum">
              <a:rPr lang="en-US" smtClean="0"/>
              <a:pPr>
                <a:defRPr/>
              </a:pPr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41176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CA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88125" y="6165850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68313" y="6245225"/>
            <a:ext cx="5551487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 i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 i="1">
          <a:solidFill>
            <a:schemeClr val="tx2"/>
          </a:solidFill>
          <a:latin typeface="Franklin Gothic Medium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 i="1">
          <a:solidFill>
            <a:schemeClr val="tx2"/>
          </a:solidFill>
          <a:latin typeface="Franklin Gothic Medium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 i="1">
          <a:solidFill>
            <a:schemeClr val="tx2"/>
          </a:solidFill>
          <a:latin typeface="Franklin Gothic Medium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 i="1">
          <a:solidFill>
            <a:schemeClr val="tx2"/>
          </a:solidFill>
          <a:latin typeface="Franklin Gothic Medium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 i="1">
          <a:solidFill>
            <a:schemeClr val="tx2"/>
          </a:solidFill>
          <a:latin typeface="Franklin Gothic Medium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 i="1">
          <a:solidFill>
            <a:schemeClr val="tx2"/>
          </a:solidFill>
          <a:latin typeface="Franklin Gothic Medium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 i="1">
          <a:solidFill>
            <a:schemeClr val="tx2"/>
          </a:solidFill>
          <a:latin typeface="Franklin Gothic Medium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 i="1">
          <a:solidFill>
            <a:schemeClr val="tx2"/>
          </a:solidFill>
          <a:latin typeface="Franklin Gothic Medium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i="1">
          <a:solidFill>
            <a:schemeClr val="tx1"/>
          </a:solidFill>
          <a:latin typeface="Arial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i="1">
          <a:solidFill>
            <a:schemeClr val="tx1"/>
          </a:solidFill>
          <a:latin typeface="Arial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1371600"/>
            <a:ext cx="7772400" cy="2994025"/>
          </a:xfrm>
        </p:spPr>
        <p:txBody>
          <a:bodyPr/>
          <a:lstStyle/>
          <a:p>
            <a:pPr algn="ctr" eaLnBrk="1" hangingPunct="1"/>
            <a:r>
              <a:rPr lang="en-US" dirty="0" smtClean="0">
                <a:solidFill>
                  <a:schemeClr val="tx1"/>
                </a:solidFill>
              </a:rPr>
              <a:t>Personal Fitness</a:t>
            </a:r>
            <a:br>
              <a:rPr lang="en-US" dirty="0" smtClean="0">
                <a:solidFill>
                  <a:schemeClr val="tx1"/>
                </a:solidFill>
              </a:rPr>
            </a:br>
            <a:r>
              <a:rPr lang="en-CA" sz="1800" dirty="0" smtClean="0"/>
              <a:t>Pages 23-48, plus:</a:t>
            </a:r>
            <a:br>
              <a:rPr lang="en-CA" sz="1800" dirty="0" smtClean="0"/>
            </a:br>
            <a:r>
              <a:rPr lang="en-CA" sz="1800" dirty="0" smtClean="0">
                <a:hlinkClick r:id="" action="ppaction://noaction"/>
              </a:rPr>
              <a:t>http://www.csep.ca/CMFiles/Guidelines/CSEP-InfoSheets-adults-ENG.pdf</a:t>
            </a:r>
            <a:endParaRPr lang="en-US" sz="1800" dirty="0" smtClean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403350" y="3573463"/>
            <a:ext cx="6408738" cy="2447925"/>
          </a:xfrm>
        </p:spPr>
        <p:txBody>
          <a:bodyPr/>
          <a:lstStyle/>
          <a:p>
            <a:pPr eaLnBrk="1" hangingPunct="1"/>
            <a:r>
              <a:rPr lang="en-CA" i="1" dirty="0" smtClean="0"/>
              <a:t>EXCI233</a:t>
            </a:r>
          </a:p>
          <a:p>
            <a:pPr eaLnBrk="1" hangingPunct="1"/>
            <a:r>
              <a:rPr lang="en-CA" sz="2000" i="1" dirty="0" smtClean="0"/>
              <a:t>Leave out the sections”</a:t>
            </a:r>
            <a:r>
              <a:rPr lang="en-US" sz="2000" i="1" dirty="0" smtClean="0"/>
              <a:t>How Do I Design an Aerobic Workout, How do I Design a Muscle Workout, What Should I know about Performance-Enhancing Drugs?, Steroids, </a:t>
            </a:r>
            <a:r>
              <a:rPr lang="en-US" sz="2000" i="1" dirty="0" err="1" smtClean="0"/>
              <a:t>Creatine</a:t>
            </a:r>
            <a:r>
              <a:rPr lang="en-US" sz="2000" i="1" dirty="0" smtClean="0"/>
              <a:t>, Other Ergogenic Aids”, Types of Stretching, What is the Difference between Stretching and Warming Up?, </a:t>
            </a:r>
            <a:r>
              <a:rPr lang="en-CA" sz="2000" i="1" dirty="0" smtClean="0"/>
              <a:t>Fit for Life”</a:t>
            </a:r>
            <a:endParaRPr lang="en-US" dirty="0" smtClean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dirty="0" smtClean="0"/>
              <a:t>Summary</a:t>
            </a:r>
          </a:p>
        </p:txBody>
      </p:sp>
      <p:sp>
        <p:nvSpPr>
          <p:cNvPr id="307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CA" dirty="0" smtClean="0"/>
              <a:t>Components of Physical Fitness</a:t>
            </a:r>
          </a:p>
          <a:p>
            <a:pPr lvl="1" eaLnBrk="1" hangingPunct="1"/>
            <a:r>
              <a:rPr lang="en-CA" dirty="0" smtClean="0"/>
              <a:t>Cardio-respiratory fitness</a:t>
            </a:r>
          </a:p>
          <a:p>
            <a:pPr lvl="1" eaLnBrk="1" hangingPunct="1"/>
            <a:r>
              <a:rPr lang="en-CA" dirty="0" smtClean="0"/>
              <a:t>Muscular Fitness</a:t>
            </a:r>
          </a:p>
          <a:p>
            <a:pPr lvl="1" eaLnBrk="1" hangingPunct="1"/>
            <a:r>
              <a:rPr lang="en-CA" dirty="0" smtClean="0"/>
              <a:t>Flexibility</a:t>
            </a:r>
          </a:p>
          <a:p>
            <a:pPr lvl="1" eaLnBrk="1" hangingPunct="1"/>
            <a:r>
              <a:rPr lang="en-CA" dirty="0" smtClean="0"/>
              <a:t>Body Composition</a:t>
            </a:r>
          </a:p>
          <a:p>
            <a:pPr eaLnBrk="1" hangingPunct="1"/>
            <a:r>
              <a:rPr lang="en-CA" dirty="0" smtClean="0"/>
              <a:t>Target Heart Rate</a:t>
            </a:r>
          </a:p>
          <a:p>
            <a:pPr eaLnBrk="1" hangingPunct="1"/>
            <a:r>
              <a:rPr lang="en-CA" dirty="0" smtClean="0"/>
              <a:t>Benefits of Exercise </a:t>
            </a:r>
          </a:p>
          <a:p>
            <a:pPr eaLnBrk="1" hangingPunct="1"/>
            <a:endParaRPr lang="en-CA" dirty="0" smtClean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Physical Fitness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b="1" smtClean="0"/>
              <a:t>Physical fitness</a:t>
            </a:r>
            <a:r>
              <a:rPr lang="en-US" smtClean="0"/>
              <a:t>-the ability of the body to respond to routine physical demands</a:t>
            </a:r>
          </a:p>
          <a:p>
            <a:pPr eaLnBrk="1" hangingPunct="1"/>
            <a:r>
              <a:rPr lang="en-US" smtClean="0"/>
              <a:t>Body should also have reserve capacity to react to physical challenges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Components of Physical Fitness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Cardio-respiratory fitness</a:t>
            </a:r>
          </a:p>
          <a:p>
            <a:pPr lvl="1" eaLnBrk="1" hangingPunct="1"/>
            <a:r>
              <a:rPr lang="en-US" smtClean="0"/>
              <a:t>Ability to sustain prolonged rhythmic activity</a:t>
            </a:r>
          </a:p>
          <a:p>
            <a:pPr lvl="1" eaLnBrk="1" hangingPunct="1"/>
            <a:r>
              <a:rPr lang="en-US" smtClean="0"/>
              <a:t>Achieved by aerobic exercise, related to oxygen used by body to support the activity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Components of Physical Fitness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Muscular fitness: strength and endurance</a:t>
            </a:r>
          </a:p>
          <a:p>
            <a:pPr lvl="1" eaLnBrk="1" hangingPunct="1"/>
            <a:r>
              <a:rPr lang="en-US" dirty="0" smtClean="0"/>
              <a:t>Muscular strength refers to force within muscles</a:t>
            </a:r>
          </a:p>
          <a:p>
            <a:pPr lvl="2" eaLnBrk="1" hangingPunct="1"/>
            <a:r>
              <a:rPr lang="en-US" dirty="0" smtClean="0"/>
              <a:t>Strength is shown by </a:t>
            </a:r>
            <a:r>
              <a:rPr lang="en-US" b="1" dirty="0" smtClean="0"/>
              <a:t>the maximum weight </a:t>
            </a:r>
            <a:r>
              <a:rPr lang="en-US" dirty="0" smtClean="0"/>
              <a:t>that we can lift, push, or press in one effort</a:t>
            </a:r>
          </a:p>
          <a:p>
            <a:pPr lvl="1" eaLnBrk="1" hangingPunct="1"/>
            <a:r>
              <a:rPr lang="en-US" dirty="0" smtClean="0"/>
              <a:t>Muscular endurance is ability of muscles to perform repeated effort</a:t>
            </a:r>
          </a:p>
          <a:p>
            <a:pPr lvl="2" eaLnBrk="1" hangingPunct="1"/>
            <a:r>
              <a:rPr lang="en-US" dirty="0" smtClean="0"/>
              <a:t>Endurance is measured by the </a:t>
            </a:r>
            <a:r>
              <a:rPr lang="en-US" b="1" dirty="0" smtClean="0"/>
              <a:t>number of times </a:t>
            </a:r>
            <a:r>
              <a:rPr lang="en-US" dirty="0" smtClean="0"/>
              <a:t>you can lift, push, or press a given weight</a:t>
            </a:r>
          </a:p>
          <a:p>
            <a:pPr lvl="2" eaLnBrk="1" hangingPunct="1"/>
            <a:endParaRPr lang="en-US" dirty="0" smtClean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Components of Physical Fitness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dirty="0" smtClean="0"/>
              <a:t>Body composition</a:t>
            </a:r>
          </a:p>
          <a:p>
            <a:pPr lvl="1" eaLnBrk="1" hangingPunct="1">
              <a:lnSpc>
                <a:spcPct val="90000"/>
              </a:lnSpc>
            </a:pPr>
            <a:r>
              <a:rPr lang="en-US" dirty="0" smtClean="0"/>
              <a:t>Relative amounts of fat versus lean tissue in body</a:t>
            </a:r>
          </a:p>
          <a:p>
            <a:pPr lvl="1" eaLnBrk="1" hangingPunct="1">
              <a:lnSpc>
                <a:spcPct val="90000"/>
              </a:lnSpc>
            </a:pPr>
            <a:r>
              <a:rPr lang="en-US" dirty="0" smtClean="0"/>
              <a:t>Body fat % above 25% for a man and above 32% for a woman is considered obesity</a:t>
            </a:r>
          </a:p>
          <a:p>
            <a:pPr lvl="1" eaLnBrk="1" hangingPunct="1"/>
            <a:r>
              <a:rPr lang="en-US" dirty="0" smtClean="0"/>
              <a:t>A high body fat % is related to increased incidence of heart disease, high blood pressure, diabetes, stroke, some forms of cancer,  among other conditions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Components of Physical Fitness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2800" dirty="0" smtClean="0"/>
              <a:t>Flexibility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 dirty="0" smtClean="0"/>
              <a:t>Refers to range of motion around  each joint</a:t>
            </a:r>
          </a:p>
          <a:p>
            <a:pPr lvl="1" eaLnBrk="1" hangingPunct="1">
              <a:lnSpc>
                <a:spcPct val="90000"/>
              </a:lnSpc>
            </a:pPr>
            <a:endParaRPr lang="en-US" sz="2400" dirty="0" smtClean="0"/>
          </a:p>
          <a:p>
            <a:pPr eaLnBrk="1" hangingPunct="1">
              <a:lnSpc>
                <a:spcPct val="90000"/>
              </a:lnSpc>
            </a:pPr>
            <a:r>
              <a:rPr lang="en-US" sz="2800" dirty="0" smtClean="0"/>
              <a:t>Physical conditioning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 dirty="0" smtClean="0"/>
              <a:t>Conditioning is enhanced with improved cardiorespiratory, muscular strength and endurance, and flexibility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smtClean="0"/>
              <a:t>The Couch Potato Crisis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CA" smtClean="0"/>
              <a:t>Being sedentary increases the risk for heart disease, high blood pressure, obesity, osteoporosis</a:t>
            </a:r>
          </a:p>
          <a:p>
            <a:pPr eaLnBrk="1" hangingPunct="1"/>
            <a:r>
              <a:rPr lang="en-CA" smtClean="0"/>
              <a:t>Increasing one’s physical activity level (by 150 Calories burned per day) can lower heart attack risk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Benefits of Exercise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Exercise is related to:</a:t>
            </a:r>
          </a:p>
          <a:p>
            <a:pPr lvl="1"/>
            <a:r>
              <a:rPr lang="en-US" dirty="0" smtClean="0"/>
              <a:t>Having stronger bones and a lowered risk of osteoporosis</a:t>
            </a:r>
          </a:p>
          <a:p>
            <a:pPr lvl="1"/>
            <a:r>
              <a:rPr lang="en-US" dirty="0" smtClean="0"/>
              <a:t>Increased flexibility, better functioning digestive system, less risk of constipation</a:t>
            </a:r>
          </a:p>
          <a:p>
            <a:pPr lvl="1"/>
            <a:r>
              <a:rPr lang="en-US" dirty="0" smtClean="0"/>
              <a:t>Speedier metabolism, lower risk of overweight, diabetes</a:t>
            </a:r>
          </a:p>
          <a:p>
            <a:pPr lvl="1"/>
            <a:r>
              <a:rPr lang="en-US" dirty="0" smtClean="0"/>
              <a:t>Lowered risk of heart disease, some cancers</a:t>
            </a:r>
            <a:endParaRPr lang="en-US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dirty="0" smtClean="0"/>
              <a:t>Benefits of Exercise</a:t>
            </a:r>
            <a:endParaRPr lang="en-US" dirty="0" smtClean="0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CA" sz="2800" dirty="0" smtClean="0"/>
              <a:t>Exercise is related to:</a:t>
            </a:r>
          </a:p>
          <a:p>
            <a:pPr lvl="1" eaLnBrk="1" hangingPunct="1"/>
            <a:r>
              <a:rPr lang="en-CA" sz="2400" dirty="0" smtClean="0"/>
              <a:t>Stronger  immune system to fight off infections</a:t>
            </a:r>
          </a:p>
          <a:p>
            <a:pPr lvl="1" eaLnBrk="1" hangingPunct="1"/>
            <a:r>
              <a:rPr lang="en-US" sz="2400" dirty="0" smtClean="0"/>
              <a:t>Positive effects on mood, stress, and immune system</a:t>
            </a:r>
          </a:p>
          <a:p>
            <a:pPr lvl="1" eaLnBrk="1" hangingPunct="1"/>
            <a:r>
              <a:rPr lang="en-CA" sz="2400" dirty="0" smtClean="0"/>
              <a:t>Lowered weight</a:t>
            </a:r>
          </a:p>
          <a:p>
            <a:pPr lvl="1" eaLnBrk="1" hangingPunct="1"/>
            <a:r>
              <a:rPr lang="en-CA" sz="2400" dirty="0" smtClean="0"/>
              <a:t>More strength and stamina in old age that increases the ability to live independently for longer</a:t>
            </a:r>
            <a:endParaRPr lang="en-US" sz="2400" dirty="0" smtClean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Canada’s Physical Activity Guidelines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2400" dirty="0" smtClean="0"/>
              <a:t>Consult the website for the Canadian Society for Exercise Physiology. It has recently published guidelines for physical activity for Canadians. These can be found at the following website: </a:t>
            </a:r>
            <a:r>
              <a:rPr lang="en-US" sz="2400" dirty="0" smtClean="0">
                <a:solidFill>
                  <a:schemeClr val="hlink"/>
                </a:solidFill>
              </a:rPr>
              <a:t>http://www.csep.ca/CMFiles/Guidelines/CSEP-InfoSheets-adults-ENG.pdf </a:t>
            </a:r>
          </a:p>
          <a:p>
            <a:pPr eaLnBrk="1" hangingPunct="1">
              <a:lnSpc>
                <a:spcPct val="90000"/>
              </a:lnSpc>
            </a:pPr>
            <a:r>
              <a:rPr lang="en-CA" sz="2400" dirty="0" smtClean="0"/>
              <a:t>The information from the website is in place of the information in the text “Why Should I Exercise” and “Motivation”, pages 57-62, and it also replaces the Physical Activity Pyramid </a:t>
            </a:r>
            <a:endParaRPr lang="en-US" sz="2400" dirty="0" smtClean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Cardiorespiratory Fitness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z="2800" dirty="0" smtClean="0"/>
              <a:t>The heart, lungs and blood vessels need to carry more oxygen to all of the body’s cells</a:t>
            </a:r>
          </a:p>
          <a:p>
            <a:pPr eaLnBrk="1" hangingPunct="1"/>
            <a:r>
              <a:rPr lang="en-US" sz="2800" dirty="0" smtClean="0"/>
              <a:t>This type of activity is also called </a:t>
            </a:r>
            <a:r>
              <a:rPr lang="en-US" sz="2800" b="1" dirty="0" smtClean="0"/>
              <a:t>aerobic</a:t>
            </a:r>
            <a:r>
              <a:rPr lang="en-US" sz="2800" dirty="0" smtClean="0"/>
              <a:t> activity because the body uses as much or slightly more oxygen than it usually takes in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Target Heart Rate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z="2800" dirty="0" smtClean="0"/>
              <a:t>Target Heart Rate (THR) is used to assess whether the exercise is strenuous enough to challenge the heart and lungs</a:t>
            </a:r>
          </a:p>
          <a:p>
            <a:pPr eaLnBrk="1" hangingPunct="1"/>
            <a:r>
              <a:rPr lang="en-US" sz="2800" dirty="0" smtClean="0"/>
              <a:t>Take carotid pulse, which should be taken during or immediately after exercise to determine level at which you have been exercising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Target Heart Rate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2800" dirty="0" smtClean="0"/>
              <a:t>THR is based on exercising at a percentage of average maximum heart rate for each sex and for various age groups</a:t>
            </a:r>
          </a:p>
          <a:p>
            <a:pPr eaLnBrk="1" hangingPunct="1">
              <a:lnSpc>
                <a:spcPct val="90000"/>
              </a:lnSpc>
            </a:pPr>
            <a:r>
              <a:rPr lang="en-US" sz="2800" dirty="0" smtClean="0"/>
              <a:t>Exercising at 60% of the THR is low-moderate activity</a:t>
            </a:r>
          </a:p>
          <a:p>
            <a:pPr eaLnBrk="1" hangingPunct="1">
              <a:lnSpc>
                <a:spcPct val="90000"/>
              </a:lnSpc>
            </a:pPr>
            <a:r>
              <a:rPr lang="en-US" sz="2800" dirty="0" smtClean="0"/>
              <a:t>Exercising at 85% of the THR is vigorous activity</a:t>
            </a:r>
          </a:p>
          <a:p>
            <a:pPr eaLnBrk="1" hangingPunct="1">
              <a:lnSpc>
                <a:spcPct val="90000"/>
              </a:lnSpc>
            </a:pPr>
            <a:r>
              <a:rPr lang="en-US" sz="2800" dirty="0" smtClean="0"/>
              <a:t>You just need to read the section “</a:t>
            </a:r>
            <a:r>
              <a:rPr lang="en-US" sz="2800" b="1" dirty="0" smtClean="0"/>
              <a:t>How Do I Design an Aerobic Workout?”, </a:t>
            </a:r>
            <a:r>
              <a:rPr lang="en-US" sz="2800" dirty="0" smtClean="0"/>
              <a:t>pages 36-40, for your own interest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Muscular Strength and Endurance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Strength is related to the muscles being able to work efficiently and reliably</a:t>
            </a:r>
          </a:p>
          <a:p>
            <a:pPr eaLnBrk="1" hangingPunct="1"/>
            <a:r>
              <a:rPr lang="en-US" dirty="0" smtClean="0"/>
              <a:t>Strength conditioning leads to firmer muscles that will be able to contract more vigorously, with less effort and lower risk of injury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Muscular Strength and Endurance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z="2800" smtClean="0"/>
              <a:t>Strength training increases the size of the muscle fibres and strengthens the connective tissue around the muscle</a:t>
            </a:r>
          </a:p>
          <a:p>
            <a:pPr eaLnBrk="1" hangingPunct="1"/>
            <a:r>
              <a:rPr lang="en-US" sz="2800" smtClean="0"/>
              <a:t>Strength training leading to increase in muscle tissue is the best way to increase the use of body fat during exercise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Exercise and Muscle Strength and Endurance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z="2800" dirty="0" smtClean="0"/>
              <a:t>Inactivity leads to gradual loss of muscle size and weakening strength</a:t>
            </a:r>
          </a:p>
          <a:p>
            <a:pPr eaLnBrk="1" hangingPunct="1"/>
            <a:r>
              <a:rPr lang="en-US" sz="2800" dirty="0" smtClean="0"/>
              <a:t>Increasing use of a muscle leads to the muscle growing stronger</a:t>
            </a:r>
          </a:p>
          <a:p>
            <a:pPr eaLnBrk="1" hangingPunct="1"/>
            <a:r>
              <a:rPr lang="en-US" sz="2800" dirty="0" smtClean="0"/>
              <a:t>The muscle is trained by </a:t>
            </a:r>
            <a:r>
              <a:rPr lang="en-US" sz="2800" b="1" dirty="0" smtClean="0"/>
              <a:t>overloading</a:t>
            </a:r>
            <a:r>
              <a:rPr lang="en-US" sz="2800" dirty="0" smtClean="0"/>
              <a:t>-increasing the work demand of the muscle over the usual</a:t>
            </a:r>
          </a:p>
          <a:p>
            <a:pPr eaLnBrk="1" hangingPunct="1"/>
            <a:r>
              <a:rPr lang="en-US" sz="2800" dirty="0" smtClean="0"/>
              <a:t>You just need to read the section on “</a:t>
            </a:r>
            <a:r>
              <a:rPr lang="en-US" sz="2800" b="1" dirty="0" smtClean="0"/>
              <a:t>How Do I Design a Muscle Workout”, </a:t>
            </a:r>
            <a:r>
              <a:rPr lang="en-US" sz="2800" dirty="0" smtClean="0"/>
              <a:t>pages 42-45, for your own interest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Flexibility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524000"/>
            <a:ext cx="7772400" cy="45720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b="1" dirty="0" smtClean="0"/>
              <a:t>Flexibility</a:t>
            </a:r>
            <a:r>
              <a:rPr lang="en-US" dirty="0" smtClean="0"/>
              <a:t> refers to the range of motion that is achievable without injury at a joint or group of joints</a:t>
            </a:r>
          </a:p>
          <a:p>
            <a:pPr eaLnBrk="1" hangingPunct="1">
              <a:lnSpc>
                <a:spcPct val="90000"/>
              </a:lnSpc>
            </a:pPr>
            <a:r>
              <a:rPr lang="en-US" dirty="0" smtClean="0"/>
              <a:t>Flexibility increases until adolescence after which flexibility tends to decrease over the lifespan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Benefits of Flexibility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Prevention of injury</a:t>
            </a:r>
          </a:p>
          <a:p>
            <a:pPr eaLnBrk="1" hangingPunct="1"/>
            <a:r>
              <a:rPr lang="en-US" smtClean="0"/>
              <a:t>Relief of muscle strain </a:t>
            </a:r>
          </a:p>
          <a:p>
            <a:pPr eaLnBrk="1" hangingPunct="1"/>
            <a:r>
              <a:rPr lang="en-US" smtClean="0"/>
              <a:t>Relaxation </a:t>
            </a:r>
          </a:p>
          <a:p>
            <a:pPr eaLnBrk="1" hangingPunct="1"/>
            <a:r>
              <a:rPr lang="en-US" smtClean="0"/>
              <a:t>Relief or soreness after exercise</a:t>
            </a:r>
          </a:p>
          <a:p>
            <a:pPr eaLnBrk="1" hangingPunct="1"/>
            <a:r>
              <a:rPr lang="en-US" smtClean="0"/>
              <a:t>Improved posture</a:t>
            </a:r>
          </a:p>
          <a:p>
            <a:pPr eaLnBrk="1" hangingPunct="1"/>
            <a:r>
              <a:rPr lang="en-US" smtClean="0"/>
              <a:t>Better athletic performance 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Total Fitness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2800" dirty="0" smtClean="0"/>
              <a:t>Various types of exercise are needed to attain total fitness</a:t>
            </a:r>
          </a:p>
          <a:p>
            <a:pPr eaLnBrk="1" hangingPunct="1">
              <a:lnSpc>
                <a:spcPct val="90000"/>
              </a:lnSpc>
            </a:pPr>
            <a:r>
              <a:rPr lang="en-US" sz="2800" dirty="0" smtClean="0"/>
              <a:t>There is no one exercise that improves cardiorespiratory fitness, strength and flexibility together</a:t>
            </a:r>
          </a:p>
          <a:p>
            <a:pPr eaLnBrk="1" hangingPunct="1">
              <a:lnSpc>
                <a:spcPct val="90000"/>
              </a:lnSpc>
            </a:pPr>
            <a:r>
              <a:rPr lang="en-US" sz="2800" dirty="0" smtClean="0"/>
              <a:t>Cross-training is used to combine different components of fitness training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Franklin Gothic Medium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3096</TotalTime>
  <Words>1200</Words>
  <Application>Microsoft Macintosh PowerPoint</Application>
  <PresentationFormat>On-screen Show (4:3)</PresentationFormat>
  <Paragraphs>120</Paragraphs>
  <Slides>20</Slides>
  <Notes>8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1" baseType="lpstr">
      <vt:lpstr>Default Design</vt:lpstr>
      <vt:lpstr>Personal Fitness Pages 23-48, plus: http://www.csep.ca/CMFiles/Guidelines/CSEP-InfoSheets-adults-ENG.pdf</vt:lpstr>
      <vt:lpstr>Summary</vt:lpstr>
      <vt:lpstr>Physical Fitness</vt:lpstr>
      <vt:lpstr>Components of Physical Fitness</vt:lpstr>
      <vt:lpstr>Components of Physical Fitness</vt:lpstr>
      <vt:lpstr>Components of Physical Fitness</vt:lpstr>
      <vt:lpstr>Components of Physical Fitness</vt:lpstr>
      <vt:lpstr>The Couch Potato Crisis</vt:lpstr>
      <vt:lpstr>Benefits of Exercise</vt:lpstr>
      <vt:lpstr>Benefits of Exercise</vt:lpstr>
      <vt:lpstr>Canada’s Physical Activity Guidelines</vt:lpstr>
      <vt:lpstr>Cardiorespiratory Fitness</vt:lpstr>
      <vt:lpstr>Target Heart Rate</vt:lpstr>
      <vt:lpstr>Target Heart Rate</vt:lpstr>
      <vt:lpstr>Muscular Strength and Endurance</vt:lpstr>
      <vt:lpstr>Muscular Strength and Endurance</vt:lpstr>
      <vt:lpstr>Exercise and Muscle Strength and Endurance</vt:lpstr>
      <vt:lpstr>Flexibility</vt:lpstr>
      <vt:lpstr>Benefits of Flexibility</vt:lpstr>
      <vt:lpstr>Total Fitness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Rehel Family</dc:creator>
  <cp:lastModifiedBy>AMAN GILL</cp:lastModifiedBy>
  <cp:revision>63</cp:revision>
  <dcterms:created xsi:type="dcterms:W3CDTF">2006-01-20T02:04:33Z</dcterms:created>
  <dcterms:modified xsi:type="dcterms:W3CDTF">2014-09-16T04:49:20Z</dcterms:modified>
</cp:coreProperties>
</file>