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27" r:id="rId1"/>
  </p:sldMasterIdLst>
  <p:notesMasterIdLst>
    <p:notesMasterId r:id="rId33"/>
  </p:notesMasterIdLst>
  <p:sldIdLst>
    <p:sldId id="256" r:id="rId2"/>
    <p:sldId id="257" r:id="rId3"/>
    <p:sldId id="291" r:id="rId4"/>
    <p:sldId id="316" r:id="rId5"/>
    <p:sldId id="317" r:id="rId6"/>
    <p:sldId id="320" r:id="rId7"/>
    <p:sldId id="306" r:id="rId8"/>
    <p:sldId id="318" r:id="rId9"/>
    <p:sldId id="305" r:id="rId10"/>
    <p:sldId id="301" r:id="rId11"/>
    <p:sldId id="297" r:id="rId12"/>
    <p:sldId id="321" r:id="rId13"/>
    <p:sldId id="308" r:id="rId14"/>
    <p:sldId id="300" r:id="rId15"/>
    <p:sldId id="319" r:id="rId16"/>
    <p:sldId id="309" r:id="rId17"/>
    <p:sldId id="310" r:id="rId18"/>
    <p:sldId id="322" r:id="rId19"/>
    <p:sldId id="311" r:id="rId20"/>
    <p:sldId id="314" r:id="rId21"/>
    <p:sldId id="325" r:id="rId22"/>
    <p:sldId id="326" r:id="rId23"/>
    <p:sldId id="315" r:id="rId24"/>
    <p:sldId id="312" r:id="rId25"/>
    <p:sldId id="323" r:id="rId26"/>
    <p:sldId id="313" r:id="rId27"/>
    <p:sldId id="302" r:id="rId28"/>
    <p:sldId id="303" r:id="rId29"/>
    <p:sldId id="324" r:id="rId30"/>
    <p:sldId id="289" r:id="rId31"/>
    <p:sldId id="290" r:id="rId3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5D78"/>
    <a:srgbClr val="FF7D19"/>
    <a:srgbClr val="339966"/>
    <a:srgbClr val="003366"/>
    <a:srgbClr val="CCCCFF"/>
    <a:srgbClr val="006699"/>
    <a:srgbClr val="FF6600"/>
    <a:srgbClr val="FF9933"/>
    <a:srgbClr val="FFCC00"/>
    <a:srgbClr val="0066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7" d="100"/>
          <a:sy n="77" d="100"/>
        </p:scale>
        <p:origin x="-954" y="-6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C3AF98-ED00-4195-9E3F-CF460FF8EC6A}"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14E2DAD1-5BC8-4ADA-A187-829F7B4C1963}">
      <dgm:prSet/>
      <dgm:spPr>
        <a:solidFill>
          <a:schemeClr val="accent4">
            <a:lumMod val="60000"/>
            <a:lumOff val="40000"/>
          </a:schemeClr>
        </a:solidFill>
      </dgm:spPr>
      <dgm:t>
        <a:bodyPr/>
        <a:lstStyle/>
        <a:p>
          <a:pPr rtl="0"/>
          <a:r>
            <a:rPr lang="en-US" dirty="0" smtClean="0"/>
            <a:t>Profits are a signal for new firms to enter – remember our assumption on freedom of entry</a:t>
          </a:r>
          <a:endParaRPr lang="en-US" dirty="0"/>
        </a:p>
      </dgm:t>
    </dgm:pt>
    <dgm:pt modelId="{E61FA14C-9C99-4A0D-9684-1AB561DE79DE}" type="parTrans" cxnId="{CC51C18F-9399-4965-A984-E54361E854BE}">
      <dgm:prSet/>
      <dgm:spPr/>
      <dgm:t>
        <a:bodyPr/>
        <a:lstStyle/>
        <a:p>
          <a:endParaRPr lang="en-US"/>
        </a:p>
      </dgm:t>
    </dgm:pt>
    <dgm:pt modelId="{78C15924-0FEC-4592-BA5E-5DED29380F3B}" type="sibTrans" cxnId="{CC51C18F-9399-4965-A984-E54361E854BE}">
      <dgm:prSet/>
      <dgm:spPr/>
      <dgm:t>
        <a:bodyPr/>
        <a:lstStyle/>
        <a:p>
          <a:endParaRPr lang="en-US"/>
        </a:p>
      </dgm:t>
    </dgm:pt>
    <dgm:pt modelId="{286BE5D2-1A5C-400F-BDA8-7A864EA02475}" type="pres">
      <dgm:prSet presAssocID="{3FC3AF98-ED00-4195-9E3F-CF460FF8EC6A}" presName="linear" presStyleCnt="0">
        <dgm:presLayoutVars>
          <dgm:animLvl val="lvl"/>
          <dgm:resizeHandles val="exact"/>
        </dgm:presLayoutVars>
      </dgm:prSet>
      <dgm:spPr/>
      <dgm:t>
        <a:bodyPr/>
        <a:lstStyle/>
        <a:p>
          <a:endParaRPr lang="en-US"/>
        </a:p>
      </dgm:t>
    </dgm:pt>
    <dgm:pt modelId="{EC6F8B61-2750-4C4A-9179-3D5296F92E0E}" type="pres">
      <dgm:prSet presAssocID="{14E2DAD1-5BC8-4ADA-A187-829F7B4C1963}" presName="parentText" presStyleLbl="node1" presStyleIdx="0" presStyleCnt="1">
        <dgm:presLayoutVars>
          <dgm:chMax val="0"/>
          <dgm:bulletEnabled val="1"/>
        </dgm:presLayoutVars>
      </dgm:prSet>
      <dgm:spPr/>
      <dgm:t>
        <a:bodyPr/>
        <a:lstStyle/>
        <a:p>
          <a:endParaRPr lang="en-US"/>
        </a:p>
      </dgm:t>
    </dgm:pt>
  </dgm:ptLst>
  <dgm:cxnLst>
    <dgm:cxn modelId="{CC51C18F-9399-4965-A984-E54361E854BE}" srcId="{3FC3AF98-ED00-4195-9E3F-CF460FF8EC6A}" destId="{14E2DAD1-5BC8-4ADA-A187-829F7B4C1963}" srcOrd="0" destOrd="0" parTransId="{E61FA14C-9C99-4A0D-9684-1AB561DE79DE}" sibTransId="{78C15924-0FEC-4592-BA5E-5DED29380F3B}"/>
    <dgm:cxn modelId="{90A35DB1-C262-4E7C-BDCC-F53779CE86B5}" type="presOf" srcId="{3FC3AF98-ED00-4195-9E3F-CF460FF8EC6A}" destId="{286BE5D2-1A5C-400F-BDA8-7A864EA02475}" srcOrd="0" destOrd="0" presId="urn:microsoft.com/office/officeart/2005/8/layout/vList2"/>
    <dgm:cxn modelId="{8A386E39-6D58-4DD3-B60C-A4A154F77CE3}" type="presOf" srcId="{14E2DAD1-5BC8-4ADA-A187-829F7B4C1963}" destId="{EC6F8B61-2750-4C4A-9179-3D5296F92E0E}" srcOrd="0" destOrd="0" presId="urn:microsoft.com/office/officeart/2005/8/layout/vList2"/>
    <dgm:cxn modelId="{51D0AC42-AAC7-4EAC-BE97-486E75EFFF35}" type="presParOf" srcId="{286BE5D2-1A5C-400F-BDA8-7A864EA02475}" destId="{EC6F8B61-2750-4C4A-9179-3D5296F92E0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C1E23AB-40D0-42A5-A964-32B8051A2D26}"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194EBEBF-CD38-4B86-A14A-751D8006C640}">
      <dgm:prSet/>
      <dgm:spPr>
        <a:solidFill>
          <a:schemeClr val="accent4">
            <a:lumMod val="60000"/>
            <a:lumOff val="40000"/>
          </a:schemeClr>
        </a:solidFill>
      </dgm:spPr>
      <dgm:t>
        <a:bodyPr/>
        <a:lstStyle/>
        <a:p>
          <a:pPr rtl="0"/>
          <a:r>
            <a:rPr lang="en-US" dirty="0" smtClean="0"/>
            <a:t>When the costs of individual suppliers rise (fall) as the output of the industry increases, we have an increasing (decreasing) cost industry. Increasing cost example: landings at a major airport</a:t>
          </a:r>
          <a:endParaRPr lang="en-US" dirty="0"/>
        </a:p>
      </dgm:t>
    </dgm:pt>
    <dgm:pt modelId="{B0F13AA0-6EC4-49A3-A7CD-0099000BEC91}" type="parTrans" cxnId="{88A97183-9EF5-4F9E-A02D-C004A63EA4CE}">
      <dgm:prSet/>
      <dgm:spPr/>
      <dgm:t>
        <a:bodyPr/>
        <a:lstStyle/>
        <a:p>
          <a:endParaRPr lang="en-US"/>
        </a:p>
      </dgm:t>
    </dgm:pt>
    <dgm:pt modelId="{DA319498-2A62-422F-B319-041A985071CD}" type="sibTrans" cxnId="{88A97183-9EF5-4F9E-A02D-C004A63EA4CE}">
      <dgm:prSet/>
      <dgm:spPr/>
      <dgm:t>
        <a:bodyPr/>
        <a:lstStyle/>
        <a:p>
          <a:endParaRPr lang="en-US"/>
        </a:p>
      </dgm:t>
    </dgm:pt>
    <dgm:pt modelId="{0F9BF6A5-2A01-4E70-84C8-09E8B7CFCD1F}" type="pres">
      <dgm:prSet presAssocID="{1C1E23AB-40D0-42A5-A964-32B8051A2D26}" presName="linear" presStyleCnt="0">
        <dgm:presLayoutVars>
          <dgm:animLvl val="lvl"/>
          <dgm:resizeHandles val="exact"/>
        </dgm:presLayoutVars>
      </dgm:prSet>
      <dgm:spPr/>
      <dgm:t>
        <a:bodyPr/>
        <a:lstStyle/>
        <a:p>
          <a:endParaRPr lang="en-US"/>
        </a:p>
      </dgm:t>
    </dgm:pt>
    <dgm:pt modelId="{E75E6AB7-CDAD-43BF-9B06-0A55FB81ACBF}" type="pres">
      <dgm:prSet presAssocID="{194EBEBF-CD38-4B86-A14A-751D8006C640}" presName="parentText" presStyleLbl="node1" presStyleIdx="0" presStyleCnt="1">
        <dgm:presLayoutVars>
          <dgm:chMax val="0"/>
          <dgm:bulletEnabled val="1"/>
        </dgm:presLayoutVars>
      </dgm:prSet>
      <dgm:spPr/>
      <dgm:t>
        <a:bodyPr/>
        <a:lstStyle/>
        <a:p>
          <a:endParaRPr lang="en-US"/>
        </a:p>
      </dgm:t>
    </dgm:pt>
  </dgm:ptLst>
  <dgm:cxnLst>
    <dgm:cxn modelId="{88A97183-9EF5-4F9E-A02D-C004A63EA4CE}" srcId="{1C1E23AB-40D0-42A5-A964-32B8051A2D26}" destId="{194EBEBF-CD38-4B86-A14A-751D8006C640}" srcOrd="0" destOrd="0" parTransId="{B0F13AA0-6EC4-49A3-A7CD-0099000BEC91}" sibTransId="{DA319498-2A62-422F-B319-041A985071CD}"/>
    <dgm:cxn modelId="{904B8E01-3DFA-4BAF-8146-A9A76F0063D6}" type="presOf" srcId="{194EBEBF-CD38-4B86-A14A-751D8006C640}" destId="{E75E6AB7-CDAD-43BF-9B06-0A55FB81ACBF}" srcOrd="0" destOrd="0" presId="urn:microsoft.com/office/officeart/2005/8/layout/vList2"/>
    <dgm:cxn modelId="{97FC17AE-6F9E-42DD-A8FB-AAD2342795E6}" type="presOf" srcId="{1C1E23AB-40D0-42A5-A964-32B8051A2D26}" destId="{0F9BF6A5-2A01-4E70-84C8-09E8B7CFCD1F}" srcOrd="0" destOrd="0" presId="urn:microsoft.com/office/officeart/2005/8/layout/vList2"/>
    <dgm:cxn modelId="{F85CC603-425B-4B74-9903-75B30CD88CD0}" type="presParOf" srcId="{0F9BF6A5-2A01-4E70-84C8-09E8B7CFCD1F}" destId="{E75E6AB7-CDAD-43BF-9B06-0A55FB81ACB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102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355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B0C5DDE3-B8C0-4796-831D-AD8D6CAE1969}" type="slidenum">
              <a:rPr lang="en-US"/>
              <a:pPr>
                <a:defRPr/>
              </a:pPr>
              <a:t>‹#›</a:t>
            </a:fld>
            <a:endParaRPr lang="en-US"/>
          </a:p>
        </p:txBody>
      </p:sp>
    </p:spTree>
    <p:extLst>
      <p:ext uri="{BB962C8B-B14F-4D97-AF65-F5344CB8AC3E}">
        <p14:creationId xmlns:p14="http://schemas.microsoft.com/office/powerpoint/2010/main" val="95923388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pPr>
              <a:defRPr/>
            </a:pPr>
            <a:fld id="{B0C5DDE3-B8C0-4796-831D-AD8D6CAE1969}" type="slidenum">
              <a:rPr lang="en-US" smtClean="0"/>
              <a:pPr>
                <a:defRPr/>
              </a:pPr>
              <a:t>1</a:t>
            </a:fld>
            <a:endParaRPr lang="en-US"/>
          </a:p>
        </p:txBody>
      </p:sp>
    </p:spTree>
    <p:extLst>
      <p:ext uri="{BB962C8B-B14F-4D97-AF65-F5344CB8AC3E}">
        <p14:creationId xmlns:p14="http://schemas.microsoft.com/office/powerpoint/2010/main" val="10173606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pPr>
              <a:defRPr/>
            </a:pPr>
            <a:fld id="{B0C5DDE3-B8C0-4796-831D-AD8D6CAE1969}" type="slidenum">
              <a:rPr lang="en-US" smtClean="0"/>
              <a:pPr>
                <a:defRPr/>
              </a:pPr>
              <a:t>2</a:t>
            </a:fld>
            <a:endParaRPr lang="en-US"/>
          </a:p>
        </p:txBody>
      </p:sp>
    </p:spTree>
    <p:extLst>
      <p:ext uri="{BB962C8B-B14F-4D97-AF65-F5344CB8AC3E}">
        <p14:creationId xmlns:p14="http://schemas.microsoft.com/office/powerpoint/2010/main" val="16913856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484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97380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530915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538690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3734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958877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88800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50846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865571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99731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434186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dt" sz="half" idx="10"/>
          </p:nvPr>
        </p:nvSpPr>
        <p:spPr>
          <a:xfrm>
            <a:off x="457200" y="18288"/>
            <a:ext cx="2895600" cy="329184"/>
          </a:xfrm>
          <a:prstGeom prst="rect">
            <a:avLst/>
          </a:prstGeom>
          <a:ln/>
        </p:spPr>
        <p:txBody>
          <a:bodyPr/>
          <a:lstStyle>
            <a:lvl1pPr>
              <a:defRPr/>
            </a:lvl1pPr>
          </a:lstStyle>
          <a:p>
            <a:pPr>
              <a:defRPr/>
            </a:pPr>
            <a:r>
              <a:rPr lang="en-US" smtClean="0"/>
              <a:t>©Microeconomics, Curtis &amp; Irvine, 2017</a:t>
            </a:r>
            <a:endParaRPr lang="en-US"/>
          </a:p>
        </p:txBody>
      </p:sp>
      <p:sp>
        <p:nvSpPr>
          <p:cNvPr id="8" name="Rectangle 6"/>
          <p:cNvSpPr>
            <a:spLocks noGrp="1" noChangeArrowheads="1"/>
          </p:cNvSpPr>
          <p:nvPr>
            <p:ph type="ftr" sz="quarter" idx="11"/>
          </p:nvPr>
        </p:nvSpPr>
        <p:spPr>
          <a:xfrm>
            <a:off x="3429000" y="18288"/>
            <a:ext cx="4114800" cy="329184"/>
          </a:xfrm>
          <a:prstGeom prst="rect">
            <a:avLst/>
          </a:prstGeom>
          <a:ln/>
        </p:spPr>
        <p:txBody>
          <a:bodyPr/>
          <a:lstStyle>
            <a:lvl1pPr>
              <a:defRPr/>
            </a:lvl1pPr>
          </a:lstStyle>
          <a:p>
            <a:pPr>
              <a:defRPr/>
            </a:pPr>
            <a:r>
              <a:rPr lang="en-US" smtClean="0"/>
              <a:t>Chapter 9</a:t>
            </a:r>
            <a:endParaRPr lang="en-US"/>
          </a:p>
        </p:txBody>
      </p:sp>
      <p:sp>
        <p:nvSpPr>
          <p:cNvPr id="9" name="Rectangle 7"/>
          <p:cNvSpPr>
            <a:spLocks noGrp="1" noChangeArrowheads="1"/>
          </p:cNvSpPr>
          <p:nvPr>
            <p:ph type="sldNum" sz="quarter" idx="12"/>
          </p:nvPr>
        </p:nvSpPr>
        <p:spPr>
          <a:xfrm>
            <a:off x="7620000" y="18288"/>
            <a:ext cx="1066800" cy="329184"/>
          </a:xfrm>
          <a:prstGeom prst="rect">
            <a:avLst/>
          </a:prstGeom>
          <a:ln/>
        </p:spPr>
        <p:txBody>
          <a:bodyPr/>
          <a:lstStyle>
            <a:lvl1pPr>
              <a:defRPr/>
            </a:lvl1pPr>
          </a:lstStyle>
          <a:p>
            <a:pPr>
              <a:defRPr/>
            </a:pPr>
            <a:fld id="{19F4CFCD-A3CD-4587-A59F-07187C53DAC8}"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userDrawn="1"/>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Date Placeholder 2"/>
          <p:cNvSpPr txBox="1">
            <a:spLocks/>
          </p:cNvSpPr>
          <p:nvPr userDrawn="1"/>
        </p:nvSpPr>
        <p:spPr>
          <a:xfrm>
            <a:off x="2435430" y="6474895"/>
            <a:ext cx="1800200" cy="365125"/>
          </a:xfrm>
          <a:prstGeom prst="rect">
            <a:avLst/>
          </a:prstGeom>
        </p:spPr>
        <p:txBody>
          <a:bodyPr/>
          <a:lstStyle>
            <a:defPPr>
              <a:defRPr lang="en-CA"/>
            </a:defPPr>
            <a:lvl1pPr algn="l" rtl="0" fontAlgn="base">
              <a:spcBef>
                <a:spcPct val="0"/>
              </a:spcBef>
              <a:spcAft>
                <a:spcPct val="0"/>
              </a:spcAft>
              <a:defRPr sz="1200" kern="1200" baseline="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US" dirty="0" smtClean="0"/>
              <a:t>2017</a:t>
            </a:r>
            <a:r>
              <a:rPr lang="en-US" dirty="0" smtClean="0"/>
              <a:t>, Curtis &amp; Irvine</a:t>
            </a:r>
          </a:p>
        </p:txBody>
      </p:sp>
      <p:sp>
        <p:nvSpPr>
          <p:cNvPr id="11" name="Footer Placeholder 3"/>
          <p:cNvSpPr txBox="1">
            <a:spLocks/>
          </p:cNvSpPr>
          <p:nvPr userDrawn="1"/>
        </p:nvSpPr>
        <p:spPr>
          <a:xfrm>
            <a:off x="5580112" y="6442352"/>
            <a:ext cx="2895600" cy="365125"/>
          </a:xfrm>
          <a:prstGeom prst="rect">
            <a:avLst/>
          </a:prstGeom>
          <a:noFill/>
        </p:spPr>
        <p:txBody>
          <a:bodyPr/>
          <a:lstStyle>
            <a:defPPr>
              <a:defRPr lang="en-CA"/>
            </a:defPPr>
            <a:lvl1pPr algn="ctr"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US" sz="1600" dirty="0" smtClean="0"/>
              <a:t>Chapter 9</a:t>
            </a:r>
            <a:endParaRPr lang="en-US" sz="1600" dirty="0"/>
          </a:p>
        </p:txBody>
      </p:sp>
      <p:sp>
        <p:nvSpPr>
          <p:cNvPr id="12" name="Slide Number Placeholder 4"/>
          <p:cNvSpPr txBox="1">
            <a:spLocks/>
          </p:cNvSpPr>
          <p:nvPr userDrawn="1"/>
        </p:nvSpPr>
        <p:spPr>
          <a:xfrm>
            <a:off x="6876256" y="6442352"/>
            <a:ext cx="2133600" cy="365125"/>
          </a:xfrm>
          <a:prstGeom prst="rect">
            <a:avLst/>
          </a:prstGeom>
        </p:spPr>
        <p:txBody>
          <a:bodyPr/>
          <a:lstStyle>
            <a:defPPr>
              <a:defRPr lang="en-CA"/>
            </a:defPPr>
            <a:lvl1pPr algn="l" rtl="0" fontAlgn="base">
              <a:spcBef>
                <a:spcPct val="0"/>
              </a:spcBef>
              <a:spcAft>
                <a:spcPct val="0"/>
              </a:spcAft>
              <a:defRPr kern="1200" baseline="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r"/>
            <a:fld id="{EE9406CB-E5A3-40F3-8A52-4CD67AA6287A}" type="slidenum">
              <a:rPr lang="en-CA" sz="1600" smtClean="0"/>
              <a:pPr algn="r"/>
              <a:t>‹#›</a:t>
            </a:fld>
            <a:endParaRPr lang="en-CA" sz="1600" dirty="0"/>
          </a:p>
        </p:txBody>
      </p:sp>
      <p:pic>
        <p:nvPicPr>
          <p:cNvPr id="13" name="Picture 2" descr="C:\Users\Natman\Desktop\by-nc-sa.png"/>
          <p:cNvPicPr>
            <a:picLocks noChangeAspect="1" noChangeArrowheads="1"/>
          </p:cNvPicPr>
          <p:nvPr userDrawn="1"/>
        </p:nvPicPr>
        <p:blipFill>
          <a:blip r:embed="rId14" cstate="print"/>
          <a:srcRect/>
          <a:stretch>
            <a:fillRect/>
          </a:stretch>
        </p:blipFill>
        <p:spPr bwMode="auto">
          <a:xfrm>
            <a:off x="1187624" y="6333885"/>
            <a:ext cx="1227138" cy="430212"/>
          </a:xfrm>
          <a:prstGeom prst="rect">
            <a:avLst/>
          </a:prstGeom>
          <a:noFill/>
        </p:spPr>
      </p:pic>
      <p:pic>
        <p:nvPicPr>
          <p:cNvPr id="14" name="Picture 4" descr="C:\Users\Natman\Desktop\lyryx-logo.png"/>
          <p:cNvPicPr>
            <a:picLocks noChangeAspect="1" noChangeArrowheads="1"/>
          </p:cNvPicPr>
          <p:nvPr userDrawn="1"/>
        </p:nvPicPr>
        <p:blipFill>
          <a:blip r:embed="rId15" cstate="print"/>
          <a:srcRect/>
          <a:stretch>
            <a:fillRect/>
          </a:stretch>
        </p:blipFill>
        <p:spPr bwMode="auto">
          <a:xfrm>
            <a:off x="107504" y="6442352"/>
            <a:ext cx="999745" cy="304800"/>
          </a:xfrm>
          <a:prstGeom prst="rect">
            <a:avLst/>
          </a:prstGeom>
          <a:noFill/>
        </p:spPr>
      </p:pic>
    </p:spTree>
    <p:extLst>
      <p:ext uri="{BB962C8B-B14F-4D97-AF65-F5344CB8AC3E}">
        <p14:creationId xmlns:p14="http://schemas.microsoft.com/office/powerpoint/2010/main" val="2432659335"/>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Lst>
  <p:hf sldNum="0" hdr="0" ft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www.rigzone.com/news/oil_gas/a/148814/baker_hughes_us_oil_rig_count_rises_to_most_since_sept_2015"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defRPr/>
            </a:pPr>
            <a:r>
              <a:rPr lang="en-US" dirty="0" smtClean="0">
                <a:solidFill>
                  <a:srgbClr val="FF7D19"/>
                </a:solidFill>
              </a:rPr>
              <a:t>Chapter 9</a:t>
            </a:r>
            <a:br>
              <a:rPr lang="en-US" dirty="0" smtClean="0">
                <a:solidFill>
                  <a:srgbClr val="FF7D19"/>
                </a:solidFill>
              </a:rPr>
            </a:br>
            <a:r>
              <a:rPr lang="en-US" sz="4000" dirty="0" smtClean="0">
                <a:solidFill>
                  <a:srgbClr val="FF7D19"/>
                </a:solidFill>
              </a:rPr>
              <a:t>Perfect Competition</a:t>
            </a:r>
          </a:p>
        </p:txBody>
      </p:sp>
      <p:sp>
        <p:nvSpPr>
          <p:cNvPr id="2051" name="Rectangle 3"/>
          <p:cNvSpPr>
            <a:spLocks noGrp="1" noChangeArrowheads="1"/>
          </p:cNvSpPr>
          <p:nvPr>
            <p:ph type="subTitle" idx="1"/>
          </p:nvPr>
        </p:nvSpPr>
        <p:spPr/>
        <p:txBody>
          <a:bodyPr/>
          <a:lstStyle/>
          <a:p>
            <a:pPr>
              <a:lnSpc>
                <a:spcPct val="80000"/>
              </a:lnSpc>
            </a:pPr>
            <a:r>
              <a:rPr lang="en-US" sz="2000" dirty="0">
                <a:solidFill>
                  <a:srgbClr val="3E5D78"/>
                </a:solidFill>
                <a:effectLst>
                  <a:outerShdw blurRad="38100" dist="38100" dir="2700000" algn="tl">
                    <a:srgbClr val="000000"/>
                  </a:outerShdw>
                </a:effectLst>
              </a:rPr>
              <a:t>Principles of Microeconomics</a:t>
            </a:r>
          </a:p>
          <a:p>
            <a:pPr>
              <a:lnSpc>
                <a:spcPct val="80000"/>
              </a:lnSpc>
            </a:pPr>
            <a:r>
              <a:rPr lang="en-US" sz="2000">
                <a:solidFill>
                  <a:srgbClr val="3E5D78"/>
                </a:solidFill>
                <a:effectLst>
                  <a:outerShdw blurRad="38100" dist="38100" dir="2700000" algn="tl">
                    <a:srgbClr val="000000"/>
                  </a:outerShdw>
                </a:effectLst>
              </a:rPr>
              <a:t>Douglas Curtis &amp; Ian Irvine</a:t>
            </a:r>
            <a:endParaRPr lang="en-US" sz="2000" i="1" dirty="0">
              <a:solidFill>
                <a:srgbClr val="3E5D78"/>
              </a:solidFill>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Rectangle 2"/>
          <p:cNvSpPr>
            <a:spLocks noGrp="1" noChangeArrowheads="1"/>
          </p:cNvSpPr>
          <p:nvPr>
            <p:ph type="title"/>
          </p:nvPr>
        </p:nvSpPr>
        <p:spPr>
          <a:xfrm>
            <a:off x="457200" y="533400"/>
            <a:ext cx="8229600" cy="735360"/>
          </a:xfrm>
        </p:spPr>
        <p:txBody>
          <a:bodyPr>
            <a:normAutofit/>
          </a:bodyPr>
          <a:lstStyle/>
          <a:p>
            <a:pPr eaLnBrk="1" hangingPunct="1"/>
            <a:r>
              <a:rPr lang="en-US" sz="3600" dirty="0" smtClean="0">
                <a:solidFill>
                  <a:srgbClr val="FF7D19"/>
                </a:solidFill>
              </a:rPr>
              <a:t>Learning Outcomes</a:t>
            </a:r>
          </a:p>
        </p:txBody>
      </p:sp>
      <p:sp>
        <p:nvSpPr>
          <p:cNvPr id="8195" name="Rectangle 3"/>
          <p:cNvSpPr>
            <a:spLocks noGrp="1" noChangeArrowheads="1"/>
          </p:cNvSpPr>
          <p:nvPr>
            <p:ph idx="1"/>
          </p:nvPr>
        </p:nvSpPr>
        <p:spPr>
          <a:xfrm>
            <a:off x="179512" y="1268760"/>
            <a:ext cx="8280920" cy="4708525"/>
          </a:xfrm>
        </p:spPr>
        <p:txBody>
          <a:bodyPr>
            <a:normAutofit fontScale="92500" lnSpcReduction="10000"/>
          </a:bodyPr>
          <a:lstStyle/>
          <a:p>
            <a:pPr eaLnBrk="1" hangingPunct="1">
              <a:buFontTx/>
              <a:buNone/>
              <a:defRPr/>
            </a:pPr>
            <a:r>
              <a:rPr lang="en-US" sz="2000" i="1" dirty="0" smtClean="0">
                <a:solidFill>
                  <a:srgbClr val="3E5D78"/>
                </a:solidFill>
                <a:effectLst>
                  <a:outerShdw blurRad="38100" dist="38100" dir="2700000" algn="tl">
                    <a:srgbClr val="000000">
                      <a:alpha val="43137"/>
                    </a:srgbClr>
                  </a:outerShdw>
                </a:effectLst>
              </a:rPr>
              <a:t>By the end of this chapter you should understand…</a:t>
            </a:r>
          </a:p>
          <a:p>
            <a:pPr eaLnBrk="1" hangingPunct="1">
              <a:defRPr/>
            </a:pPr>
            <a:r>
              <a:rPr lang="en-US" sz="2000" dirty="0" smtClean="0"/>
              <a:t>The nature of the competitive marketplace</a:t>
            </a:r>
          </a:p>
          <a:p>
            <a:pPr marL="0" indent="0" eaLnBrk="1" hangingPunct="1">
              <a:buNone/>
              <a:defRPr/>
            </a:pPr>
            <a:endParaRPr lang="en-US" sz="2000" dirty="0" smtClean="0"/>
          </a:p>
          <a:p>
            <a:pPr eaLnBrk="1" hangingPunct="1">
              <a:defRPr/>
            </a:pPr>
            <a:r>
              <a:rPr lang="en-US" sz="2000" dirty="0" smtClean="0"/>
              <a:t>Market Characteristics</a:t>
            </a:r>
          </a:p>
          <a:p>
            <a:pPr marL="0" indent="0" eaLnBrk="1" hangingPunct="1">
              <a:buNone/>
              <a:defRPr/>
            </a:pPr>
            <a:endParaRPr lang="en-US" sz="2000" dirty="0" smtClean="0"/>
          </a:p>
          <a:p>
            <a:pPr eaLnBrk="1" hangingPunct="1">
              <a:defRPr/>
            </a:pPr>
            <a:r>
              <a:rPr lang="en-US" sz="2000" dirty="0" smtClean="0"/>
              <a:t>Supply in the short run </a:t>
            </a:r>
          </a:p>
          <a:p>
            <a:pPr marL="0" indent="0" eaLnBrk="1" hangingPunct="1">
              <a:buNone/>
              <a:defRPr/>
            </a:pPr>
            <a:endParaRPr lang="en-US" sz="2000" dirty="0" smtClean="0"/>
          </a:p>
          <a:p>
            <a:pPr eaLnBrk="1" hangingPunct="1">
              <a:defRPr/>
            </a:pPr>
            <a:r>
              <a:rPr lang="en-US" sz="2000" dirty="0" smtClean="0"/>
              <a:t>Dynamics: entry and exit of firms in the long run</a:t>
            </a:r>
          </a:p>
          <a:p>
            <a:pPr marL="0" indent="0" eaLnBrk="1" hangingPunct="1">
              <a:buNone/>
              <a:defRPr/>
            </a:pPr>
            <a:endParaRPr lang="en-US" sz="2000" dirty="0" smtClean="0"/>
          </a:p>
          <a:p>
            <a:pPr eaLnBrk="1" hangingPunct="1">
              <a:defRPr/>
            </a:pPr>
            <a:r>
              <a:rPr lang="en-US" sz="2000" dirty="0" smtClean="0"/>
              <a:t>Industry supply in the long run</a:t>
            </a:r>
          </a:p>
          <a:p>
            <a:pPr marL="0" indent="0" eaLnBrk="1" hangingPunct="1">
              <a:buNone/>
              <a:defRPr/>
            </a:pPr>
            <a:endParaRPr lang="en-US" sz="2000" dirty="0" smtClean="0"/>
          </a:p>
          <a:p>
            <a:pPr eaLnBrk="1" hangingPunct="1">
              <a:defRPr/>
            </a:pPr>
            <a:r>
              <a:rPr lang="en-US" sz="2000" dirty="0" smtClean="0"/>
              <a:t>Globalization and technological change</a:t>
            </a:r>
          </a:p>
          <a:p>
            <a:pPr marL="0" indent="0" eaLnBrk="1" hangingPunct="1">
              <a:buNone/>
              <a:defRPr/>
            </a:pPr>
            <a:endParaRPr lang="en-US" sz="2000" dirty="0" smtClean="0"/>
          </a:p>
          <a:p>
            <a:pPr eaLnBrk="1" hangingPunct="1">
              <a:defRPr/>
            </a:pPr>
            <a:r>
              <a:rPr lang="en-US" sz="2000" dirty="0" smtClean="0"/>
              <a:t>Perfect competition and market efficiency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wipe(up)">
                                      <p:cBhvr>
                                        <p:cTn id="7" dur="500"/>
                                        <p:tgtEl>
                                          <p:spTgt spid="81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wipe(up)">
                                      <p:cBhvr>
                                        <p:cTn id="12" dur="500"/>
                                        <p:tgtEl>
                                          <p:spTgt spid="819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8195">
                                            <p:txEl>
                                              <p:pRg st="3" end="3"/>
                                            </p:txEl>
                                          </p:spTgt>
                                        </p:tgtEl>
                                        <p:attrNameLst>
                                          <p:attrName>style.visibility</p:attrName>
                                        </p:attrNameLst>
                                      </p:cBhvr>
                                      <p:to>
                                        <p:strVal val="visible"/>
                                      </p:to>
                                    </p:set>
                                    <p:animEffect transition="in" filter="wipe(up)">
                                      <p:cBhvr>
                                        <p:cTn id="17" dur="500"/>
                                        <p:tgtEl>
                                          <p:spTgt spid="819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8195">
                                            <p:txEl>
                                              <p:pRg st="5" end="5"/>
                                            </p:txEl>
                                          </p:spTgt>
                                        </p:tgtEl>
                                        <p:attrNameLst>
                                          <p:attrName>style.visibility</p:attrName>
                                        </p:attrNameLst>
                                      </p:cBhvr>
                                      <p:to>
                                        <p:strVal val="visible"/>
                                      </p:to>
                                    </p:set>
                                    <p:animEffect transition="in" filter="wipe(up)">
                                      <p:cBhvr>
                                        <p:cTn id="22" dur="500"/>
                                        <p:tgtEl>
                                          <p:spTgt spid="8195">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8195">
                                            <p:txEl>
                                              <p:pRg st="7" end="7"/>
                                            </p:txEl>
                                          </p:spTgt>
                                        </p:tgtEl>
                                        <p:attrNameLst>
                                          <p:attrName>style.visibility</p:attrName>
                                        </p:attrNameLst>
                                      </p:cBhvr>
                                      <p:to>
                                        <p:strVal val="visible"/>
                                      </p:to>
                                    </p:set>
                                    <p:animEffect transition="in" filter="wipe(up)">
                                      <p:cBhvr>
                                        <p:cTn id="27" dur="500"/>
                                        <p:tgtEl>
                                          <p:spTgt spid="8195">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8195">
                                            <p:txEl>
                                              <p:pRg st="9" end="9"/>
                                            </p:txEl>
                                          </p:spTgt>
                                        </p:tgtEl>
                                        <p:attrNameLst>
                                          <p:attrName>style.visibility</p:attrName>
                                        </p:attrNameLst>
                                      </p:cBhvr>
                                      <p:to>
                                        <p:strVal val="visible"/>
                                      </p:to>
                                    </p:set>
                                    <p:animEffect transition="in" filter="wipe(up)">
                                      <p:cBhvr>
                                        <p:cTn id="32" dur="500"/>
                                        <p:tgtEl>
                                          <p:spTgt spid="8195">
                                            <p:txEl>
                                              <p:pRg st="9" end="9"/>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8195">
                                            <p:txEl>
                                              <p:pRg st="11" end="11"/>
                                            </p:txEl>
                                          </p:spTgt>
                                        </p:tgtEl>
                                        <p:attrNameLst>
                                          <p:attrName>style.visibility</p:attrName>
                                        </p:attrNameLst>
                                      </p:cBhvr>
                                      <p:to>
                                        <p:strVal val="visible"/>
                                      </p:to>
                                    </p:set>
                                    <p:animEffect transition="in" filter="wipe(up)">
                                      <p:cBhvr>
                                        <p:cTn id="37" dur="500"/>
                                        <p:tgtEl>
                                          <p:spTgt spid="8195">
                                            <p:txEl>
                                              <p:pRg st="11" end="1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8195">
                                            <p:txEl>
                                              <p:pRg st="13" end="13"/>
                                            </p:txEl>
                                          </p:spTgt>
                                        </p:tgtEl>
                                        <p:attrNameLst>
                                          <p:attrName>style.visibility</p:attrName>
                                        </p:attrNameLst>
                                      </p:cBhvr>
                                      <p:to>
                                        <p:strVal val="visible"/>
                                      </p:to>
                                    </p:set>
                                    <p:animEffect transition="in" filter="wipe(up)">
                                      <p:cBhvr>
                                        <p:cTn id="42" dur="500"/>
                                        <p:tgtEl>
                                          <p:spTgt spid="8195">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Rectangle 2"/>
          <p:cNvSpPr>
            <a:spLocks noGrp="1" noChangeArrowheads="1"/>
          </p:cNvSpPr>
          <p:nvPr>
            <p:ph type="title"/>
          </p:nvPr>
        </p:nvSpPr>
        <p:spPr/>
        <p:txBody>
          <a:bodyPr/>
          <a:lstStyle/>
          <a:p>
            <a:pPr eaLnBrk="1" hangingPunct="1"/>
            <a:r>
              <a:rPr lang="en-US" sz="3600" dirty="0" smtClean="0">
                <a:solidFill>
                  <a:srgbClr val="FF7D19"/>
                </a:solidFill>
              </a:rPr>
              <a:t>The Perfectly Competitive Market Place</a:t>
            </a:r>
          </a:p>
        </p:txBody>
      </p:sp>
      <p:sp>
        <p:nvSpPr>
          <p:cNvPr id="69635" name="Rectangle 3"/>
          <p:cNvSpPr>
            <a:spLocks noGrp="1" noChangeArrowheads="1"/>
          </p:cNvSpPr>
          <p:nvPr>
            <p:ph idx="1"/>
          </p:nvPr>
        </p:nvSpPr>
        <p:spPr/>
        <p:txBody>
          <a:bodyPr>
            <a:normAutofit/>
          </a:bodyPr>
          <a:lstStyle/>
          <a:p>
            <a:pPr eaLnBrk="1" hangingPunct="1">
              <a:defRPr/>
            </a:pPr>
            <a:r>
              <a:rPr lang="en-US" dirty="0" smtClean="0"/>
              <a:t>A </a:t>
            </a:r>
            <a:r>
              <a:rPr lang="en-US" i="1" dirty="0" smtClean="0">
                <a:solidFill>
                  <a:srgbClr val="3E5D78"/>
                </a:solidFill>
              </a:rPr>
              <a:t>perfectly competitive industry</a:t>
            </a:r>
            <a:r>
              <a:rPr lang="en-US" i="1" dirty="0" smtClean="0">
                <a:solidFill>
                  <a:schemeClr val="accent1"/>
                </a:solidFill>
                <a:effectLst>
                  <a:outerShdw blurRad="38100" dist="38100" dir="2700000" algn="tl">
                    <a:srgbClr val="000000">
                      <a:alpha val="43137"/>
                    </a:srgbClr>
                  </a:outerShdw>
                </a:effectLst>
              </a:rPr>
              <a:t> </a:t>
            </a:r>
            <a:r>
              <a:rPr lang="en-US" dirty="0" smtClean="0"/>
              <a:t>is one in which many suppliers, producing an identical product, face many buyers, and no one participant can have an impact on market price</a:t>
            </a:r>
          </a:p>
          <a:p>
            <a:pPr eaLnBrk="1" hangingPunct="1">
              <a:defRPr/>
            </a:pPr>
            <a:endParaRPr lang="en-US" dirty="0" smtClean="0"/>
          </a:p>
          <a:p>
            <a:pPr eaLnBrk="1" hangingPunct="1">
              <a:defRPr/>
            </a:pPr>
            <a:r>
              <a:rPr lang="en-US" dirty="0" smtClean="0"/>
              <a:t>Firms </a:t>
            </a:r>
            <a:r>
              <a:rPr lang="en-US" i="1" dirty="0" smtClean="0">
                <a:solidFill>
                  <a:srgbClr val="3E5D78"/>
                </a:solidFill>
              </a:rPr>
              <a:t>maximize profit</a:t>
            </a:r>
            <a:r>
              <a:rPr lang="en-US" dirty="0" smtClean="0">
                <a:solidFill>
                  <a:srgbClr val="3E5D78"/>
                </a:solidFill>
              </a:rPr>
              <a:t> </a:t>
            </a:r>
            <a:r>
              <a:rPr lang="en-US" dirty="0" smtClean="0"/>
              <a:t> </a:t>
            </a:r>
            <a:r>
              <a:rPr lang="en-US" dirty="0" smtClean="0">
                <a:cs typeface="Arial" charset="0"/>
              </a:rPr>
              <a:t>—</a:t>
            </a:r>
            <a:r>
              <a:rPr lang="en-US" dirty="0" smtClean="0"/>
              <a:t> the difference between total revenue and total cost</a:t>
            </a:r>
          </a:p>
          <a:p>
            <a:pPr eaLnBrk="1" hangingPunct="1">
              <a:defRPr/>
            </a:pPr>
            <a:endParaRPr lang="en-US" dirty="0" smtClean="0"/>
          </a:p>
          <a:p>
            <a:pPr eaLnBrk="1" hangingPunct="1">
              <a:defRPr/>
            </a:pPr>
            <a:r>
              <a:rPr lang="en-US" i="1" dirty="0" smtClean="0">
                <a:solidFill>
                  <a:srgbClr val="3E5D78"/>
                </a:solidFill>
              </a:rPr>
              <a:t>Free entry and exit</a:t>
            </a:r>
            <a:r>
              <a:rPr lang="en-US" i="1" dirty="0" smtClean="0">
                <a:solidFill>
                  <a:schemeClr val="accent1"/>
                </a:solidFill>
                <a:effectLst>
                  <a:outerShdw blurRad="38100" dist="38100" dir="2700000" algn="tl">
                    <a:srgbClr val="000000">
                      <a:alpha val="43137"/>
                    </a:srgbClr>
                  </a:outerShdw>
                </a:effectLst>
              </a:rPr>
              <a:t> </a:t>
            </a:r>
            <a:r>
              <a:rPr lang="en-US" dirty="0" smtClean="0"/>
              <a:t>of firms – this is critical</a:t>
            </a:r>
          </a:p>
          <a:p>
            <a:pPr marL="0" indent="0" eaLnBrk="1" hangingPunct="1">
              <a:buNone/>
              <a:defRPr/>
            </a:pPr>
            <a:endParaRPr lang="en-US" dirty="0" smtClean="0"/>
          </a:p>
          <a:p>
            <a:pPr eaLnBrk="1" hangingPunct="1">
              <a:defRPr/>
            </a:pPr>
            <a:r>
              <a:rPr lang="en-US" dirty="0" smtClean="0"/>
              <a:t>Buyers and sellers have </a:t>
            </a:r>
            <a:r>
              <a:rPr lang="en-US" i="1" dirty="0" smtClean="0">
                <a:solidFill>
                  <a:srgbClr val="3E5D78"/>
                </a:solidFill>
              </a:rPr>
              <a:t>full information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9635">
                                            <p:txEl>
                                              <p:pRg st="0" end="0"/>
                                            </p:txEl>
                                          </p:spTgt>
                                        </p:tgtEl>
                                        <p:attrNameLst>
                                          <p:attrName>style.visibility</p:attrName>
                                        </p:attrNameLst>
                                      </p:cBhvr>
                                      <p:to>
                                        <p:strVal val="visible"/>
                                      </p:to>
                                    </p:set>
                                    <p:animEffect transition="in" filter="wipe(up)">
                                      <p:cBhvr>
                                        <p:cTn id="7" dur="500"/>
                                        <p:tgtEl>
                                          <p:spTgt spid="6963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9635">
                                            <p:txEl>
                                              <p:pRg st="2" end="2"/>
                                            </p:txEl>
                                          </p:spTgt>
                                        </p:tgtEl>
                                        <p:attrNameLst>
                                          <p:attrName>style.visibility</p:attrName>
                                        </p:attrNameLst>
                                      </p:cBhvr>
                                      <p:to>
                                        <p:strVal val="visible"/>
                                      </p:to>
                                    </p:set>
                                    <p:animEffect transition="in" filter="wipe(up)">
                                      <p:cBhvr>
                                        <p:cTn id="12" dur="500"/>
                                        <p:tgtEl>
                                          <p:spTgt spid="6963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9635">
                                            <p:txEl>
                                              <p:pRg st="4" end="4"/>
                                            </p:txEl>
                                          </p:spTgt>
                                        </p:tgtEl>
                                        <p:attrNameLst>
                                          <p:attrName>style.visibility</p:attrName>
                                        </p:attrNameLst>
                                      </p:cBhvr>
                                      <p:to>
                                        <p:strVal val="visible"/>
                                      </p:to>
                                    </p:set>
                                    <p:animEffect transition="in" filter="wipe(up)">
                                      <p:cBhvr>
                                        <p:cTn id="17" dur="500"/>
                                        <p:tgtEl>
                                          <p:spTgt spid="69635">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69635">
                                            <p:txEl>
                                              <p:pRg st="6" end="6"/>
                                            </p:txEl>
                                          </p:spTgt>
                                        </p:tgtEl>
                                        <p:attrNameLst>
                                          <p:attrName>style.visibility</p:attrName>
                                        </p:attrNameLst>
                                      </p:cBhvr>
                                      <p:to>
                                        <p:strVal val="visible"/>
                                      </p:to>
                                    </p:set>
                                    <p:animEffect transition="in" filter="wipe(up)">
                                      <p:cBhvr>
                                        <p:cTn id="22" dur="500"/>
                                        <p:tgtEl>
                                          <p:spTgt spid="6963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solidFill>
                  <a:srgbClr val="FF7D19"/>
                </a:solidFill>
              </a:rPr>
              <a:t>Critical Feature of Competition</a:t>
            </a:r>
            <a:endParaRPr lang="en-US" sz="3600" dirty="0">
              <a:solidFill>
                <a:srgbClr val="FF7D19"/>
              </a:solidFill>
            </a:endParaRPr>
          </a:p>
        </p:txBody>
      </p:sp>
      <p:sp>
        <p:nvSpPr>
          <p:cNvPr id="6" name="Content Placeholder 5"/>
          <p:cNvSpPr>
            <a:spLocks noGrp="1"/>
          </p:cNvSpPr>
          <p:nvPr>
            <p:ph idx="1"/>
          </p:nvPr>
        </p:nvSpPr>
        <p:spPr/>
        <p:txBody>
          <a:bodyPr/>
          <a:lstStyle/>
          <a:p>
            <a:r>
              <a:rPr lang="en-US" dirty="0" smtClean="0"/>
              <a:t>An important </a:t>
            </a:r>
            <a:r>
              <a:rPr lang="en-US" i="1" dirty="0" smtClean="0">
                <a:solidFill>
                  <a:srgbClr val="3E5D78"/>
                </a:solidFill>
              </a:rPr>
              <a:t>implication</a:t>
            </a:r>
            <a:r>
              <a:rPr lang="en-US" dirty="0" smtClean="0"/>
              <a:t> is that no one firm can have an impact on market price by altering its own price or its own output level</a:t>
            </a:r>
          </a:p>
          <a:p>
            <a:endParaRPr lang="en-US" dirty="0" smtClean="0"/>
          </a:p>
          <a:p>
            <a:pPr lvl="1"/>
            <a:r>
              <a:rPr lang="en-US" dirty="0" smtClean="0"/>
              <a:t>Called </a:t>
            </a:r>
            <a:r>
              <a:rPr lang="en-US" i="1" dirty="0" smtClean="0">
                <a:effectLst>
                  <a:outerShdw blurRad="38100" dist="38100" dir="2700000" algn="tl">
                    <a:srgbClr val="000000">
                      <a:alpha val="43137"/>
                    </a:srgbClr>
                  </a:outerShdw>
                </a:effectLst>
              </a:rPr>
              <a:t>price-taking </a:t>
            </a:r>
            <a:r>
              <a:rPr lang="en-US" i="1" dirty="0" err="1" smtClean="0">
                <a:effectLst>
                  <a:outerShdw blurRad="38100" dist="38100" dir="2700000" algn="tl">
                    <a:srgbClr val="000000">
                      <a:alpha val="43137"/>
                    </a:srgbClr>
                  </a:outerShdw>
                </a:effectLst>
              </a:rPr>
              <a:t>behaviour</a:t>
            </a:r>
            <a:r>
              <a:rPr lang="en-US" i="1" dirty="0" smtClean="0">
                <a:effectLst>
                  <a:outerShdw blurRad="38100" dist="38100" dir="2700000" algn="tl">
                    <a:srgbClr val="000000">
                      <a:alpha val="43137"/>
                    </a:srgbClr>
                  </a:outerShdw>
                </a:effectLst>
              </a:rPr>
              <a:t> </a:t>
            </a:r>
          </a:p>
          <a:p>
            <a:pPr marL="274320" lvl="1" indent="0">
              <a:buNone/>
            </a:pPr>
            <a:endParaRPr lang="en-US" i="1" dirty="0" smtClean="0">
              <a:effectLst>
                <a:outerShdw blurRad="38100" dist="38100" dir="2700000" algn="tl">
                  <a:srgbClr val="000000">
                    <a:alpha val="43137"/>
                  </a:srgbClr>
                </a:outerShdw>
              </a:effectLst>
            </a:endParaRPr>
          </a:p>
          <a:p>
            <a:pPr lvl="1"/>
            <a:r>
              <a:rPr lang="en-US" dirty="0" smtClean="0"/>
              <a:t>Not an assumption, but a result  </a:t>
            </a:r>
          </a:p>
          <a:p>
            <a:pPr marL="274320" lvl="1" indent="0">
              <a:buNone/>
            </a:pPr>
            <a:endParaRPr lang="en-US" dirty="0" smtClean="0"/>
          </a:p>
          <a:p>
            <a:pPr lvl="1"/>
            <a:r>
              <a:rPr lang="en-US" dirty="0" smtClean="0"/>
              <a:t>In other words, the firm can sell as little or as much output as it could possibly produce at the going market price</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2000"/>
                                        <p:tgtEl>
                                          <p:spTgt spid="6">
                                            <p:txEl>
                                              <p:pRg st="4" end="4"/>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
                                            <p:txEl>
                                              <p:pRg st="6" end="6"/>
                                            </p:txEl>
                                          </p:spTgt>
                                        </p:tgtEl>
                                        <p:attrNameLst>
                                          <p:attrName>style.visibility</p:attrName>
                                        </p:attrNameLst>
                                      </p:cBhvr>
                                      <p:to>
                                        <p:strVal val="visible"/>
                                      </p:to>
                                    </p:set>
                                    <p:animEffect transition="in" filter="fade">
                                      <p:cBhvr>
                                        <p:cTn id="20" dur="20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FF7D19"/>
                </a:solidFill>
              </a:rPr>
              <a:t>Critical </a:t>
            </a:r>
            <a:r>
              <a:rPr lang="en-US" sz="3600" dirty="0" smtClean="0">
                <a:solidFill>
                  <a:srgbClr val="FF7D19"/>
                </a:solidFill>
              </a:rPr>
              <a:t>Feature</a:t>
            </a:r>
            <a:r>
              <a:rPr lang="en-US" dirty="0" smtClean="0">
                <a:solidFill>
                  <a:srgbClr val="FF7D19"/>
                </a:solidFill>
              </a:rPr>
              <a:t> </a:t>
            </a:r>
            <a:r>
              <a:rPr lang="en-US" sz="3200" dirty="0" smtClean="0">
                <a:solidFill>
                  <a:srgbClr val="FF7D19"/>
                </a:solidFill>
              </a:rPr>
              <a:t>(cont.)</a:t>
            </a:r>
            <a:endParaRPr lang="en-US" sz="3200" dirty="0">
              <a:solidFill>
                <a:srgbClr val="FF7D19"/>
              </a:solidFill>
            </a:endParaRPr>
          </a:p>
        </p:txBody>
      </p:sp>
      <p:sp>
        <p:nvSpPr>
          <p:cNvPr id="6" name="Content Placeholder 5"/>
          <p:cNvSpPr>
            <a:spLocks noGrp="1"/>
          </p:cNvSpPr>
          <p:nvPr>
            <p:ph idx="1"/>
          </p:nvPr>
        </p:nvSpPr>
        <p:spPr/>
        <p:txBody>
          <a:bodyPr/>
          <a:lstStyle/>
          <a:p>
            <a:r>
              <a:rPr lang="en-US" dirty="0" smtClean="0"/>
              <a:t>Graphically, it means that the demand curve facing the individual firm is horizontal at the going market price</a:t>
            </a:r>
          </a:p>
          <a:p>
            <a:endParaRPr lang="en-US" dirty="0" smtClean="0"/>
          </a:p>
          <a:p>
            <a:pPr lvl="1"/>
            <a:r>
              <a:rPr lang="en-US" dirty="0" smtClean="0"/>
              <a:t>Note that in perfectly competitive markets, there are two demand curves</a:t>
            </a:r>
          </a:p>
          <a:p>
            <a:pPr lvl="2"/>
            <a:r>
              <a:rPr lang="en-US" dirty="0" smtClean="0"/>
              <a:t>One facing the firm </a:t>
            </a:r>
          </a:p>
          <a:p>
            <a:pPr lvl="2"/>
            <a:r>
              <a:rPr lang="en-US" dirty="0" smtClean="0"/>
              <a:t>One facing the market </a:t>
            </a:r>
          </a:p>
          <a:p>
            <a:pPr marL="548640" lvl="2" indent="0">
              <a:buNone/>
            </a:pPr>
            <a:endParaRPr lang="en-US" dirty="0" smtClean="0"/>
          </a:p>
          <a:p>
            <a:pPr lvl="1"/>
            <a:r>
              <a:rPr lang="en-US" dirty="0" smtClean="0"/>
              <a:t>The </a:t>
            </a:r>
            <a:r>
              <a:rPr lang="en-US" i="1" dirty="0" smtClean="0">
                <a:solidFill>
                  <a:srgbClr val="3E5D78"/>
                </a:solidFill>
              </a:rPr>
              <a:t>firm’s demand curve is infinitely elastic</a:t>
            </a:r>
            <a:r>
              <a:rPr lang="en-US" dirty="0" smtClean="0"/>
              <a:t> </a:t>
            </a:r>
          </a:p>
          <a:p>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Effect transition="in" filter="fade">
                                      <p:cBhvr>
                                        <p:cTn id="15" dur="2000"/>
                                        <p:tgtEl>
                                          <p:spTgt spid="6">
                                            <p:txEl>
                                              <p:pRg st="3" end="3"/>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xEl>
                                              <p:pRg st="4" end="4"/>
                                            </p:txEl>
                                          </p:spTgt>
                                        </p:tgtEl>
                                        <p:attrNameLst>
                                          <p:attrName>style.visibility</p:attrName>
                                        </p:attrNameLst>
                                      </p:cBhvr>
                                      <p:to>
                                        <p:strVal val="visible"/>
                                      </p:to>
                                    </p:set>
                                    <p:animEffect transition="in" filter="fade">
                                      <p:cBhvr>
                                        <p:cTn id="18" dur="2000"/>
                                        <p:tgtEl>
                                          <p:spTgt spid="6">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animEffect transition="in" filter="fade">
                                      <p:cBhvr>
                                        <p:cTn id="23" dur="20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03648" y="836712"/>
            <a:ext cx="6696744" cy="584775"/>
          </a:xfrm>
          <a:prstGeom prst="rect">
            <a:avLst/>
          </a:prstGeom>
          <a:noFill/>
        </p:spPr>
        <p:txBody>
          <a:bodyPr wrap="square" rtlCol="0">
            <a:spAutoFit/>
          </a:bodyPr>
          <a:lstStyle/>
          <a:p>
            <a:r>
              <a:rPr lang="en-CA" sz="3200" dirty="0" smtClean="0">
                <a:solidFill>
                  <a:srgbClr val="FF7D19"/>
                </a:solidFill>
              </a:rPr>
              <a:t>What markets fit this description?</a:t>
            </a:r>
            <a:endParaRPr lang="en-CA" sz="3200" dirty="0">
              <a:solidFill>
                <a:srgbClr val="FF7D19"/>
              </a:solidFill>
            </a:endParaRPr>
          </a:p>
        </p:txBody>
      </p:sp>
      <p:sp>
        <p:nvSpPr>
          <p:cNvPr id="4" name="TextBox 3"/>
          <p:cNvSpPr txBox="1"/>
          <p:nvPr/>
        </p:nvSpPr>
        <p:spPr>
          <a:xfrm>
            <a:off x="1331640" y="1844824"/>
            <a:ext cx="6552728" cy="4093428"/>
          </a:xfrm>
          <a:prstGeom prst="rect">
            <a:avLst/>
          </a:prstGeom>
          <a:noFill/>
        </p:spPr>
        <p:txBody>
          <a:bodyPr wrap="square" rtlCol="0">
            <a:spAutoFit/>
          </a:bodyPr>
          <a:lstStyle/>
          <a:p>
            <a:pPr marL="285750" indent="-285750">
              <a:buFont typeface="Arial" panose="020B0604020202020204" pitchFamily="34" charset="0"/>
              <a:buChar char="•"/>
            </a:pPr>
            <a:r>
              <a:rPr lang="en-CA" sz="2000" dirty="0" smtClean="0"/>
              <a:t>Very few in a literal sense!</a:t>
            </a:r>
          </a:p>
          <a:p>
            <a:pPr marL="285750" indent="-285750">
              <a:buFont typeface="Arial" panose="020B0604020202020204" pitchFamily="34" charset="0"/>
              <a:buChar char="•"/>
            </a:pPr>
            <a:endParaRPr lang="en-CA" sz="2000" dirty="0" smtClean="0"/>
          </a:p>
          <a:p>
            <a:pPr marL="285750" indent="-285750">
              <a:buFont typeface="Arial" panose="020B0604020202020204" pitchFamily="34" charset="0"/>
              <a:buChar char="•"/>
            </a:pPr>
            <a:r>
              <a:rPr lang="en-CA" sz="2000" dirty="0" smtClean="0"/>
              <a:t>Corner stores, hair salons, laundromats, bicycle shops, vape shops, florists, Vietnamese restaurants, yoga centers, Airbnb rentals?</a:t>
            </a:r>
          </a:p>
          <a:p>
            <a:endParaRPr lang="en-CA" sz="2000" dirty="0" smtClean="0"/>
          </a:p>
          <a:p>
            <a:pPr marL="285750" indent="-285750">
              <a:buFont typeface="Arial" panose="020B0604020202020204" pitchFamily="34" charset="0"/>
              <a:buChar char="•"/>
            </a:pPr>
            <a:r>
              <a:rPr lang="en-CA" sz="2000" dirty="0" smtClean="0"/>
              <a:t>They all supply </a:t>
            </a:r>
            <a:r>
              <a:rPr lang="en-CA" sz="2000" dirty="0" smtClean="0">
                <a:solidFill>
                  <a:srgbClr val="3E5D78"/>
                </a:solidFill>
                <a:effectLst>
                  <a:outerShdw blurRad="38100" dist="38100" dir="2700000" algn="tl">
                    <a:srgbClr val="000000">
                      <a:alpha val="43137"/>
                    </a:srgbClr>
                  </a:outerShdw>
                </a:effectLst>
              </a:rPr>
              <a:t>similar</a:t>
            </a:r>
            <a:r>
              <a:rPr lang="en-CA" sz="2000" dirty="0" smtClean="0"/>
              <a:t> products at similar products. Are these products strictly identical? Probably not</a:t>
            </a:r>
          </a:p>
          <a:p>
            <a:endParaRPr lang="en-CA" sz="2000" dirty="0" smtClean="0"/>
          </a:p>
          <a:p>
            <a:pPr marL="285750" indent="-285750">
              <a:buFont typeface="Arial" panose="020B0604020202020204" pitchFamily="34" charset="0"/>
              <a:buChar char="•"/>
            </a:pPr>
            <a:r>
              <a:rPr lang="en-CA" sz="2000" dirty="0" smtClean="0"/>
              <a:t>Competitive supply conditions do not imply a perfectly competitive market place – the market for news-media is competitive, but it does not have sufficient suppliers to be termed perfectly competitive.</a:t>
            </a:r>
            <a:endParaRPr lang="en-CA" sz="2000" dirty="0"/>
          </a:p>
        </p:txBody>
      </p:sp>
    </p:spTree>
    <p:extLst>
      <p:ext uri="{BB962C8B-B14F-4D97-AF65-F5344CB8AC3E}">
        <p14:creationId xmlns:p14="http://schemas.microsoft.com/office/powerpoint/2010/main" val="1068127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2"/>
          <p:cNvSpPr>
            <a:spLocks noGrp="1" noChangeArrowheads="1"/>
          </p:cNvSpPr>
          <p:nvPr>
            <p:ph type="title"/>
          </p:nvPr>
        </p:nvSpPr>
        <p:spPr/>
        <p:txBody>
          <a:bodyPr>
            <a:normAutofit fontScale="90000"/>
          </a:bodyPr>
          <a:lstStyle/>
          <a:p>
            <a:pPr eaLnBrk="1" hangingPunct="1"/>
            <a:r>
              <a:rPr lang="en-US" sz="4000" dirty="0" smtClean="0">
                <a:solidFill>
                  <a:srgbClr val="FF7D19"/>
                </a:solidFill>
              </a:rPr>
              <a:t>The Competitive Firm’s Optimal Output</a:t>
            </a:r>
          </a:p>
        </p:txBody>
      </p:sp>
      <p:sp>
        <p:nvSpPr>
          <p:cNvPr id="6150" name="Line 4"/>
          <p:cNvSpPr>
            <a:spLocks noChangeShapeType="1"/>
          </p:cNvSpPr>
          <p:nvPr/>
        </p:nvSpPr>
        <p:spPr bwMode="auto">
          <a:xfrm>
            <a:off x="2124075" y="2060575"/>
            <a:ext cx="0" cy="3384550"/>
          </a:xfrm>
          <a:prstGeom prst="line">
            <a:avLst/>
          </a:prstGeom>
          <a:noFill/>
          <a:ln w="25400">
            <a:solidFill>
              <a:schemeClr val="tx1"/>
            </a:solidFill>
            <a:round/>
            <a:headEnd/>
            <a:tailEnd/>
          </a:ln>
        </p:spPr>
        <p:txBody>
          <a:bodyPr/>
          <a:lstStyle/>
          <a:p>
            <a:endParaRPr lang="en-US"/>
          </a:p>
        </p:txBody>
      </p:sp>
      <p:sp>
        <p:nvSpPr>
          <p:cNvPr id="6151" name="Line 5"/>
          <p:cNvSpPr>
            <a:spLocks noChangeShapeType="1"/>
          </p:cNvSpPr>
          <p:nvPr/>
        </p:nvSpPr>
        <p:spPr bwMode="auto">
          <a:xfrm>
            <a:off x="2124075" y="5445125"/>
            <a:ext cx="4392613" cy="0"/>
          </a:xfrm>
          <a:prstGeom prst="line">
            <a:avLst/>
          </a:prstGeom>
          <a:noFill/>
          <a:ln w="25400">
            <a:solidFill>
              <a:schemeClr val="tx1"/>
            </a:solidFill>
            <a:round/>
            <a:headEnd/>
            <a:tailEnd/>
          </a:ln>
        </p:spPr>
        <p:txBody>
          <a:bodyPr/>
          <a:lstStyle/>
          <a:p>
            <a:endParaRPr lang="en-US"/>
          </a:p>
        </p:txBody>
      </p:sp>
      <p:sp>
        <p:nvSpPr>
          <p:cNvPr id="94214" name="Line 6"/>
          <p:cNvSpPr>
            <a:spLocks noChangeShapeType="1"/>
          </p:cNvSpPr>
          <p:nvPr/>
        </p:nvSpPr>
        <p:spPr bwMode="auto">
          <a:xfrm>
            <a:off x="2124075" y="3644900"/>
            <a:ext cx="4392613" cy="0"/>
          </a:xfrm>
          <a:prstGeom prst="line">
            <a:avLst/>
          </a:prstGeom>
          <a:noFill/>
          <a:ln w="38100">
            <a:solidFill>
              <a:srgbClr val="006699"/>
            </a:solidFill>
            <a:round/>
            <a:headEnd/>
            <a:tailEnd/>
          </a:ln>
        </p:spPr>
        <p:txBody>
          <a:bodyPr/>
          <a:lstStyle/>
          <a:p>
            <a:endParaRPr lang="en-US"/>
          </a:p>
        </p:txBody>
      </p:sp>
      <p:sp>
        <p:nvSpPr>
          <p:cNvPr id="94215" name="Arc 7"/>
          <p:cNvSpPr>
            <a:spLocks/>
          </p:cNvSpPr>
          <p:nvPr/>
        </p:nvSpPr>
        <p:spPr bwMode="auto">
          <a:xfrm flipV="1">
            <a:off x="2987675" y="2636838"/>
            <a:ext cx="2735263" cy="1800225"/>
          </a:xfrm>
          <a:custGeom>
            <a:avLst/>
            <a:gdLst>
              <a:gd name="T0" fmla="*/ 0 w 21600"/>
              <a:gd name="T1" fmla="*/ 0 h 21600"/>
              <a:gd name="T2" fmla="*/ 346373193 w 21600"/>
              <a:gd name="T3" fmla="*/ 150037490 h 21600"/>
              <a:gd name="T4" fmla="*/ 0 w 21600"/>
              <a:gd name="T5" fmla="*/ 15003749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0000"/>
            </a:solidFill>
            <a:round/>
            <a:headEnd/>
            <a:tailEnd/>
          </a:ln>
        </p:spPr>
        <p:txBody>
          <a:bodyPr wrap="none" anchor="ctr"/>
          <a:lstStyle/>
          <a:p>
            <a:endParaRPr lang="en-US">
              <a:solidFill>
                <a:srgbClr val="FF0000"/>
              </a:solidFill>
            </a:endParaRPr>
          </a:p>
        </p:txBody>
      </p:sp>
      <p:sp>
        <p:nvSpPr>
          <p:cNvPr id="94216" name="Line 8"/>
          <p:cNvSpPr>
            <a:spLocks noChangeShapeType="1"/>
          </p:cNvSpPr>
          <p:nvPr/>
        </p:nvSpPr>
        <p:spPr bwMode="auto">
          <a:xfrm>
            <a:off x="3563938" y="4437063"/>
            <a:ext cx="0" cy="1008062"/>
          </a:xfrm>
          <a:prstGeom prst="line">
            <a:avLst/>
          </a:prstGeom>
          <a:noFill/>
          <a:ln w="9525">
            <a:solidFill>
              <a:schemeClr val="tx1"/>
            </a:solidFill>
            <a:prstDash val="dash"/>
            <a:round/>
            <a:headEnd/>
            <a:tailEnd/>
          </a:ln>
        </p:spPr>
        <p:txBody>
          <a:bodyPr/>
          <a:lstStyle/>
          <a:p>
            <a:endParaRPr lang="en-US"/>
          </a:p>
        </p:txBody>
      </p:sp>
      <p:sp>
        <p:nvSpPr>
          <p:cNvPr id="94217" name="Line 9"/>
          <p:cNvSpPr>
            <a:spLocks noChangeShapeType="1"/>
          </p:cNvSpPr>
          <p:nvPr/>
        </p:nvSpPr>
        <p:spPr bwMode="auto">
          <a:xfrm>
            <a:off x="5292725" y="3644900"/>
            <a:ext cx="0" cy="1800225"/>
          </a:xfrm>
          <a:prstGeom prst="line">
            <a:avLst/>
          </a:prstGeom>
          <a:noFill/>
          <a:ln w="9525">
            <a:solidFill>
              <a:schemeClr val="tx1"/>
            </a:solidFill>
            <a:prstDash val="dash"/>
            <a:round/>
            <a:headEnd/>
            <a:tailEnd/>
          </a:ln>
        </p:spPr>
        <p:txBody>
          <a:bodyPr/>
          <a:lstStyle/>
          <a:p>
            <a:endParaRPr lang="en-US"/>
          </a:p>
        </p:txBody>
      </p:sp>
      <p:sp>
        <p:nvSpPr>
          <p:cNvPr id="94218" name="Line 10"/>
          <p:cNvSpPr>
            <a:spLocks noChangeShapeType="1"/>
          </p:cNvSpPr>
          <p:nvPr/>
        </p:nvSpPr>
        <p:spPr bwMode="auto">
          <a:xfrm>
            <a:off x="5724525" y="2852738"/>
            <a:ext cx="0" cy="2592387"/>
          </a:xfrm>
          <a:prstGeom prst="line">
            <a:avLst/>
          </a:prstGeom>
          <a:noFill/>
          <a:ln w="9525">
            <a:solidFill>
              <a:schemeClr val="tx1"/>
            </a:solidFill>
            <a:prstDash val="dash"/>
            <a:round/>
            <a:headEnd/>
            <a:tailEnd/>
          </a:ln>
        </p:spPr>
        <p:txBody>
          <a:bodyPr/>
          <a:lstStyle/>
          <a:p>
            <a:endParaRPr lang="en-US"/>
          </a:p>
        </p:txBody>
      </p:sp>
      <p:sp>
        <p:nvSpPr>
          <p:cNvPr id="94219" name="Text Box 11"/>
          <p:cNvSpPr txBox="1">
            <a:spLocks noChangeArrowheads="1"/>
          </p:cNvSpPr>
          <p:nvPr/>
        </p:nvSpPr>
        <p:spPr bwMode="auto">
          <a:xfrm>
            <a:off x="6551613" y="3284538"/>
            <a:ext cx="2592387" cy="641350"/>
          </a:xfrm>
          <a:prstGeom prst="rect">
            <a:avLst/>
          </a:prstGeom>
          <a:noFill/>
          <a:ln w="9525">
            <a:noFill/>
            <a:miter lim="800000"/>
            <a:headEnd/>
            <a:tailEnd/>
          </a:ln>
        </p:spPr>
        <p:txBody>
          <a:bodyPr>
            <a:spAutoFit/>
          </a:bodyPr>
          <a:lstStyle/>
          <a:p>
            <a:pPr>
              <a:spcBef>
                <a:spcPct val="50000"/>
              </a:spcBef>
            </a:pPr>
            <a:r>
              <a:rPr lang="en-US"/>
              <a:t>Demand Facing Individual Firm</a:t>
            </a:r>
          </a:p>
        </p:txBody>
      </p:sp>
      <p:sp>
        <p:nvSpPr>
          <p:cNvPr id="94220" name="Text Box 12"/>
          <p:cNvSpPr txBox="1">
            <a:spLocks noChangeArrowheads="1"/>
          </p:cNvSpPr>
          <p:nvPr/>
        </p:nvSpPr>
        <p:spPr bwMode="auto">
          <a:xfrm>
            <a:off x="5003800" y="2420938"/>
            <a:ext cx="647700" cy="366712"/>
          </a:xfrm>
          <a:prstGeom prst="rect">
            <a:avLst/>
          </a:prstGeom>
          <a:noFill/>
          <a:ln w="9525">
            <a:noFill/>
            <a:miter lim="800000"/>
            <a:headEnd/>
            <a:tailEnd/>
          </a:ln>
        </p:spPr>
        <p:txBody>
          <a:bodyPr>
            <a:spAutoFit/>
          </a:bodyPr>
          <a:lstStyle/>
          <a:p>
            <a:pPr>
              <a:spcBef>
                <a:spcPct val="50000"/>
              </a:spcBef>
            </a:pPr>
            <a:r>
              <a:rPr lang="en-US"/>
              <a:t>MC</a:t>
            </a:r>
          </a:p>
        </p:txBody>
      </p:sp>
      <p:sp>
        <p:nvSpPr>
          <p:cNvPr id="94221" name="Text Box 13"/>
          <p:cNvSpPr txBox="1">
            <a:spLocks noChangeArrowheads="1"/>
          </p:cNvSpPr>
          <p:nvPr/>
        </p:nvSpPr>
        <p:spPr bwMode="auto">
          <a:xfrm>
            <a:off x="2843808" y="5445224"/>
            <a:ext cx="1296516" cy="584775"/>
          </a:xfrm>
          <a:prstGeom prst="rect">
            <a:avLst/>
          </a:prstGeom>
          <a:noFill/>
          <a:ln w="9525">
            <a:noFill/>
            <a:miter lim="800000"/>
            <a:headEnd/>
            <a:tailEnd/>
          </a:ln>
        </p:spPr>
        <p:txBody>
          <a:bodyPr wrap="square">
            <a:spAutoFit/>
          </a:bodyPr>
          <a:lstStyle/>
          <a:p>
            <a:pPr>
              <a:spcBef>
                <a:spcPct val="50000"/>
              </a:spcBef>
            </a:pPr>
            <a:r>
              <a:rPr lang="en-US" sz="1400" dirty="0" smtClean="0"/>
              <a:t>Suboptimal – too little </a:t>
            </a:r>
            <a:r>
              <a:rPr lang="en-US" dirty="0" smtClean="0"/>
              <a:t>q</a:t>
            </a:r>
            <a:r>
              <a:rPr lang="en-US" baseline="-25000" dirty="0" smtClean="0"/>
              <a:t>1</a:t>
            </a:r>
            <a:endParaRPr lang="en-US" baseline="-25000" dirty="0"/>
          </a:p>
        </p:txBody>
      </p:sp>
      <p:sp>
        <p:nvSpPr>
          <p:cNvPr id="94222" name="Text Box 14"/>
          <p:cNvSpPr txBox="1">
            <a:spLocks noChangeArrowheads="1"/>
          </p:cNvSpPr>
          <p:nvPr/>
        </p:nvSpPr>
        <p:spPr bwMode="auto">
          <a:xfrm>
            <a:off x="4572000" y="5445125"/>
            <a:ext cx="936625" cy="584775"/>
          </a:xfrm>
          <a:prstGeom prst="rect">
            <a:avLst/>
          </a:prstGeom>
          <a:noFill/>
          <a:ln w="9525">
            <a:noFill/>
            <a:miter lim="800000"/>
            <a:headEnd/>
            <a:tailEnd/>
          </a:ln>
        </p:spPr>
        <p:txBody>
          <a:bodyPr wrap="square">
            <a:spAutoFit/>
          </a:bodyPr>
          <a:lstStyle/>
          <a:p>
            <a:pPr>
              <a:spcBef>
                <a:spcPct val="50000"/>
              </a:spcBef>
            </a:pPr>
            <a:r>
              <a:rPr lang="en-US" sz="1400" dirty="0" smtClean="0"/>
              <a:t>Optimum      </a:t>
            </a:r>
            <a:r>
              <a:rPr lang="en-US" dirty="0" smtClean="0"/>
              <a:t>q</a:t>
            </a:r>
            <a:r>
              <a:rPr lang="en-US" baseline="-25000" dirty="0" smtClean="0"/>
              <a:t>0</a:t>
            </a:r>
            <a:endParaRPr lang="en-US" baseline="-25000" dirty="0"/>
          </a:p>
        </p:txBody>
      </p:sp>
      <p:sp>
        <p:nvSpPr>
          <p:cNvPr id="94223" name="Text Box 15"/>
          <p:cNvSpPr txBox="1">
            <a:spLocks noChangeArrowheads="1"/>
          </p:cNvSpPr>
          <p:nvPr/>
        </p:nvSpPr>
        <p:spPr bwMode="auto">
          <a:xfrm>
            <a:off x="5580063" y="5445125"/>
            <a:ext cx="1296193" cy="584775"/>
          </a:xfrm>
          <a:prstGeom prst="rect">
            <a:avLst/>
          </a:prstGeom>
          <a:noFill/>
          <a:ln w="9525">
            <a:noFill/>
            <a:miter lim="800000"/>
            <a:headEnd/>
            <a:tailEnd/>
          </a:ln>
        </p:spPr>
        <p:txBody>
          <a:bodyPr wrap="square">
            <a:spAutoFit/>
          </a:bodyPr>
          <a:lstStyle/>
          <a:p>
            <a:pPr>
              <a:spcBef>
                <a:spcPct val="50000"/>
              </a:spcBef>
            </a:pPr>
            <a:r>
              <a:rPr lang="en-US" sz="1400" dirty="0" smtClean="0"/>
              <a:t>Suboptimal – too much  </a:t>
            </a:r>
            <a:r>
              <a:rPr lang="en-US" dirty="0" smtClean="0"/>
              <a:t>q</a:t>
            </a:r>
            <a:r>
              <a:rPr lang="en-US" baseline="-25000" dirty="0" smtClean="0"/>
              <a:t>2</a:t>
            </a:r>
            <a:endParaRPr lang="en-US" baseline="-25000" dirty="0"/>
          </a:p>
        </p:txBody>
      </p:sp>
      <p:sp>
        <p:nvSpPr>
          <p:cNvPr id="94224" name="Text Box 16"/>
          <p:cNvSpPr txBox="1">
            <a:spLocks noChangeArrowheads="1"/>
          </p:cNvSpPr>
          <p:nvPr/>
        </p:nvSpPr>
        <p:spPr bwMode="auto">
          <a:xfrm>
            <a:off x="1619250" y="3500438"/>
            <a:ext cx="504825" cy="366712"/>
          </a:xfrm>
          <a:prstGeom prst="rect">
            <a:avLst/>
          </a:prstGeom>
          <a:noFill/>
          <a:ln w="9525">
            <a:noFill/>
            <a:miter lim="800000"/>
            <a:headEnd/>
            <a:tailEnd/>
          </a:ln>
        </p:spPr>
        <p:txBody>
          <a:bodyPr>
            <a:spAutoFit/>
          </a:bodyPr>
          <a:lstStyle/>
          <a:p>
            <a:pPr>
              <a:spcBef>
                <a:spcPct val="50000"/>
              </a:spcBef>
            </a:pPr>
            <a:r>
              <a:rPr lang="en-US"/>
              <a:t>P</a:t>
            </a:r>
            <a:r>
              <a:rPr lang="en-US" baseline="-25000"/>
              <a:t>0</a:t>
            </a:r>
          </a:p>
        </p:txBody>
      </p:sp>
      <p:sp>
        <p:nvSpPr>
          <p:cNvPr id="6163" name="Text Box 17"/>
          <p:cNvSpPr txBox="1">
            <a:spLocks noChangeArrowheads="1"/>
          </p:cNvSpPr>
          <p:nvPr/>
        </p:nvSpPr>
        <p:spPr bwMode="auto">
          <a:xfrm>
            <a:off x="1170781" y="2237581"/>
            <a:ext cx="896937" cy="366713"/>
          </a:xfrm>
          <a:prstGeom prst="rect">
            <a:avLst/>
          </a:prstGeom>
          <a:noFill/>
          <a:ln w="9525">
            <a:noFill/>
            <a:miter lim="800000"/>
            <a:headEnd/>
            <a:tailEnd/>
          </a:ln>
        </p:spPr>
        <p:txBody>
          <a:bodyPr wrap="square">
            <a:spAutoFit/>
          </a:bodyPr>
          <a:lstStyle/>
          <a:p>
            <a:pPr>
              <a:spcBef>
                <a:spcPct val="50000"/>
              </a:spcBef>
            </a:pPr>
            <a:r>
              <a:rPr lang="en-US" dirty="0"/>
              <a:t>Price</a:t>
            </a:r>
          </a:p>
        </p:txBody>
      </p:sp>
      <p:sp>
        <p:nvSpPr>
          <p:cNvPr id="6164" name="Text Box 18"/>
          <p:cNvSpPr txBox="1">
            <a:spLocks noChangeArrowheads="1"/>
          </p:cNvSpPr>
          <p:nvPr/>
        </p:nvSpPr>
        <p:spPr bwMode="auto">
          <a:xfrm>
            <a:off x="6228184" y="5013176"/>
            <a:ext cx="1366837" cy="366712"/>
          </a:xfrm>
          <a:prstGeom prst="rect">
            <a:avLst/>
          </a:prstGeom>
          <a:noFill/>
          <a:ln w="9525">
            <a:noFill/>
            <a:miter lim="800000"/>
            <a:headEnd/>
            <a:tailEnd/>
          </a:ln>
        </p:spPr>
        <p:txBody>
          <a:bodyPr>
            <a:spAutoFit/>
          </a:bodyPr>
          <a:lstStyle/>
          <a:p>
            <a:pPr>
              <a:spcBef>
                <a:spcPct val="50000"/>
              </a:spcBef>
            </a:pPr>
            <a:r>
              <a:rPr lang="en-US" dirty="0"/>
              <a:t>Quantity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4224"/>
                                        </p:tgtEl>
                                        <p:attrNameLst>
                                          <p:attrName>style.visibility</p:attrName>
                                        </p:attrNameLst>
                                      </p:cBhvr>
                                      <p:to>
                                        <p:strVal val="visible"/>
                                      </p:to>
                                    </p:set>
                                    <p:animEffect transition="in" filter="wipe(left)">
                                      <p:cBhvr>
                                        <p:cTn id="7" dur="500"/>
                                        <p:tgtEl>
                                          <p:spTgt spid="942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4214"/>
                                        </p:tgtEl>
                                        <p:attrNameLst>
                                          <p:attrName>style.visibility</p:attrName>
                                        </p:attrNameLst>
                                      </p:cBhvr>
                                      <p:to>
                                        <p:strVal val="visible"/>
                                      </p:to>
                                    </p:set>
                                    <p:animEffect transition="in" filter="wipe(left)">
                                      <p:cBhvr>
                                        <p:cTn id="11" dur="500"/>
                                        <p:tgtEl>
                                          <p:spTgt spid="9421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4219"/>
                                        </p:tgtEl>
                                        <p:attrNameLst>
                                          <p:attrName>style.visibility</p:attrName>
                                        </p:attrNameLst>
                                      </p:cBhvr>
                                      <p:to>
                                        <p:strVal val="visible"/>
                                      </p:to>
                                    </p:set>
                                    <p:animEffect transition="in" filter="wipe(left)">
                                      <p:cBhvr>
                                        <p:cTn id="15" dur="500"/>
                                        <p:tgtEl>
                                          <p:spTgt spid="94219"/>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94215"/>
                                        </p:tgtEl>
                                        <p:attrNameLst>
                                          <p:attrName>style.visibility</p:attrName>
                                        </p:attrNameLst>
                                      </p:cBhvr>
                                      <p:to>
                                        <p:strVal val="visible"/>
                                      </p:to>
                                    </p:set>
                                    <p:animEffect transition="in" filter="wipe(up)">
                                      <p:cBhvr>
                                        <p:cTn id="20" dur="500"/>
                                        <p:tgtEl>
                                          <p:spTgt spid="94215"/>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94220"/>
                                        </p:tgtEl>
                                        <p:attrNameLst>
                                          <p:attrName>style.visibility</p:attrName>
                                        </p:attrNameLst>
                                      </p:cBhvr>
                                      <p:to>
                                        <p:strVal val="visible"/>
                                      </p:to>
                                    </p:set>
                                    <p:animEffect transition="in" filter="wipe(up)">
                                      <p:cBhvr>
                                        <p:cTn id="23" dur="500"/>
                                        <p:tgtEl>
                                          <p:spTgt spid="9422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94217"/>
                                        </p:tgtEl>
                                        <p:attrNameLst>
                                          <p:attrName>style.visibility</p:attrName>
                                        </p:attrNameLst>
                                      </p:cBhvr>
                                      <p:to>
                                        <p:strVal val="visible"/>
                                      </p:to>
                                    </p:set>
                                    <p:animEffect transition="in" filter="wipe(up)">
                                      <p:cBhvr>
                                        <p:cTn id="28" dur="500"/>
                                        <p:tgtEl>
                                          <p:spTgt spid="94217"/>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94222"/>
                                        </p:tgtEl>
                                        <p:attrNameLst>
                                          <p:attrName>style.visibility</p:attrName>
                                        </p:attrNameLst>
                                      </p:cBhvr>
                                      <p:to>
                                        <p:strVal val="visible"/>
                                      </p:to>
                                    </p:set>
                                    <p:animEffect transition="in" filter="wipe(up)">
                                      <p:cBhvr>
                                        <p:cTn id="31" dur="500"/>
                                        <p:tgtEl>
                                          <p:spTgt spid="94222"/>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94216"/>
                                        </p:tgtEl>
                                        <p:attrNameLst>
                                          <p:attrName>style.visibility</p:attrName>
                                        </p:attrNameLst>
                                      </p:cBhvr>
                                      <p:to>
                                        <p:strVal val="visible"/>
                                      </p:to>
                                    </p:set>
                                    <p:animEffect transition="in" filter="wipe(up)">
                                      <p:cBhvr>
                                        <p:cTn id="36" dur="500"/>
                                        <p:tgtEl>
                                          <p:spTgt spid="94216"/>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94221"/>
                                        </p:tgtEl>
                                        <p:attrNameLst>
                                          <p:attrName>style.visibility</p:attrName>
                                        </p:attrNameLst>
                                      </p:cBhvr>
                                      <p:to>
                                        <p:strVal val="visible"/>
                                      </p:to>
                                    </p:set>
                                    <p:animEffect transition="in" filter="wipe(up)">
                                      <p:cBhvr>
                                        <p:cTn id="39" dur="500"/>
                                        <p:tgtEl>
                                          <p:spTgt spid="94221"/>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94218"/>
                                        </p:tgtEl>
                                        <p:attrNameLst>
                                          <p:attrName>style.visibility</p:attrName>
                                        </p:attrNameLst>
                                      </p:cBhvr>
                                      <p:to>
                                        <p:strVal val="visible"/>
                                      </p:to>
                                    </p:set>
                                    <p:animEffect transition="in" filter="wipe(up)">
                                      <p:cBhvr>
                                        <p:cTn id="42" dur="500"/>
                                        <p:tgtEl>
                                          <p:spTgt spid="94218"/>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94223"/>
                                        </p:tgtEl>
                                        <p:attrNameLst>
                                          <p:attrName>style.visibility</p:attrName>
                                        </p:attrNameLst>
                                      </p:cBhvr>
                                      <p:to>
                                        <p:strVal val="visible"/>
                                      </p:to>
                                    </p:set>
                                    <p:animEffect transition="in" filter="wipe(up)">
                                      <p:cBhvr>
                                        <p:cTn id="45" dur="500"/>
                                        <p:tgtEl>
                                          <p:spTgt spid="94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4" grpId="0" animBg="1"/>
      <p:bldP spid="94215" grpId="0" animBg="1"/>
      <p:bldP spid="94216" grpId="0" animBg="1"/>
      <p:bldP spid="94217" grpId="0" animBg="1"/>
      <p:bldP spid="94218" grpId="0" animBg="1"/>
      <p:bldP spid="94219" grpId="0"/>
      <p:bldP spid="94220" grpId="0"/>
      <p:bldP spid="94221" grpId="0"/>
      <p:bldP spid="94222" grpId="0"/>
      <p:bldP spid="94223" grpId="0"/>
      <p:bldP spid="942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879376"/>
          </a:xfrm>
        </p:spPr>
        <p:txBody>
          <a:bodyPr>
            <a:normAutofit/>
          </a:bodyPr>
          <a:lstStyle/>
          <a:p>
            <a:r>
              <a:rPr lang="en-US" sz="3600" dirty="0" smtClean="0">
                <a:solidFill>
                  <a:srgbClr val="FF7D19"/>
                </a:solidFill>
              </a:rPr>
              <a:t>Firm’s Supply Decision</a:t>
            </a:r>
            <a:endParaRPr lang="en-US" sz="3600" dirty="0">
              <a:solidFill>
                <a:srgbClr val="FF7D19"/>
              </a:solidFill>
            </a:endParaRPr>
          </a:p>
        </p:txBody>
      </p:sp>
      <p:sp>
        <p:nvSpPr>
          <p:cNvPr id="6" name="Content Placeholder 5"/>
          <p:cNvSpPr>
            <a:spLocks noGrp="1"/>
          </p:cNvSpPr>
          <p:nvPr>
            <p:ph idx="1"/>
          </p:nvPr>
        </p:nvSpPr>
        <p:spPr>
          <a:xfrm>
            <a:off x="457200" y="1600200"/>
            <a:ext cx="7859216" cy="4876800"/>
          </a:xfrm>
        </p:spPr>
        <p:txBody>
          <a:bodyPr>
            <a:normAutofit/>
          </a:bodyPr>
          <a:lstStyle/>
          <a:p>
            <a:r>
              <a:rPr lang="en-US" sz="2000" dirty="0" smtClean="0">
                <a:solidFill>
                  <a:srgbClr val="3E5D78"/>
                </a:solidFill>
                <a:effectLst>
                  <a:outerShdw blurRad="38100" dist="38100" dir="2700000" algn="tl">
                    <a:srgbClr val="000000">
                      <a:alpha val="43137"/>
                    </a:srgbClr>
                  </a:outerShdw>
                </a:effectLst>
              </a:rPr>
              <a:t>Marginal revenue </a:t>
            </a:r>
            <a:r>
              <a:rPr lang="en-US" sz="2000" i="1" dirty="0" smtClean="0">
                <a:solidFill>
                  <a:srgbClr val="3E5D78"/>
                </a:solidFill>
                <a:effectLst>
                  <a:outerShdw blurRad="38100" dist="38100" dir="2700000" algn="tl">
                    <a:srgbClr val="000000">
                      <a:alpha val="43137"/>
                    </a:srgbClr>
                  </a:outerShdw>
                </a:effectLst>
              </a:rPr>
              <a:t>(MR) </a:t>
            </a:r>
            <a:r>
              <a:rPr lang="en-US" sz="2000" dirty="0" smtClean="0"/>
              <a:t>is the additional revenue obtained by the firm from selling one more unit of output </a:t>
            </a:r>
          </a:p>
          <a:p>
            <a:pPr lvl="1"/>
            <a:r>
              <a:rPr lang="en-US" dirty="0" smtClean="0"/>
              <a:t>It is the </a:t>
            </a:r>
            <a:r>
              <a:rPr lang="en-US" i="1" dirty="0" smtClean="0">
                <a:solidFill>
                  <a:srgbClr val="3E5D78"/>
                </a:solidFill>
              </a:rPr>
              <a:t>change in total revenue (TR)</a:t>
            </a:r>
            <a:r>
              <a:rPr lang="en-US" i="1" dirty="0" smtClean="0">
                <a:solidFill>
                  <a:schemeClr val="accent1"/>
                </a:solidFill>
                <a:effectLst>
                  <a:outerShdw blurRad="38100" dist="38100" dir="2700000" algn="tl">
                    <a:srgbClr val="000000">
                      <a:alpha val="43137"/>
                    </a:srgbClr>
                  </a:outerShdw>
                </a:effectLst>
              </a:rPr>
              <a:t> </a:t>
            </a:r>
            <a:r>
              <a:rPr lang="en-US" dirty="0" smtClean="0"/>
              <a:t>resulting from a unit change in output </a:t>
            </a:r>
          </a:p>
          <a:p>
            <a:pPr lvl="1"/>
            <a:r>
              <a:rPr lang="en-US" i="1" dirty="0" smtClean="0">
                <a:solidFill>
                  <a:srgbClr val="3E5D78"/>
                </a:solidFill>
                <a:effectLst>
                  <a:outerShdw blurRad="38100" dist="38100" dir="2700000" algn="tl">
                    <a:srgbClr val="000000">
                      <a:alpha val="43137"/>
                    </a:srgbClr>
                  </a:outerShdw>
                </a:effectLst>
              </a:rPr>
              <a:t>MR = </a:t>
            </a:r>
            <a:r>
              <a:rPr lang="el-GR" i="1" dirty="0" smtClean="0">
                <a:solidFill>
                  <a:srgbClr val="3E5D78"/>
                </a:solidFill>
                <a:effectLst>
                  <a:outerShdw blurRad="38100" dist="38100" dir="2700000" algn="tl">
                    <a:srgbClr val="000000">
                      <a:alpha val="43137"/>
                    </a:srgbClr>
                  </a:outerShdw>
                </a:effectLst>
                <a:cs typeface="Arial" charset="0"/>
              </a:rPr>
              <a:t>Δ</a:t>
            </a:r>
            <a:r>
              <a:rPr lang="en-US" i="1" dirty="0" smtClean="0">
                <a:solidFill>
                  <a:srgbClr val="3E5D78"/>
                </a:solidFill>
                <a:effectLst>
                  <a:outerShdw blurRad="38100" dist="38100" dir="2700000" algn="tl">
                    <a:srgbClr val="000000">
                      <a:alpha val="43137"/>
                    </a:srgbClr>
                  </a:outerShdw>
                </a:effectLst>
                <a:cs typeface="Arial" charset="0"/>
              </a:rPr>
              <a:t> TR / </a:t>
            </a:r>
            <a:r>
              <a:rPr lang="el-GR" i="1" dirty="0" smtClean="0">
                <a:solidFill>
                  <a:srgbClr val="3E5D78"/>
                </a:solidFill>
                <a:effectLst>
                  <a:outerShdw blurRad="38100" dist="38100" dir="2700000" algn="tl">
                    <a:srgbClr val="000000">
                      <a:alpha val="43137"/>
                    </a:srgbClr>
                  </a:outerShdw>
                </a:effectLst>
                <a:cs typeface="Arial" charset="0"/>
              </a:rPr>
              <a:t>Δ</a:t>
            </a:r>
            <a:r>
              <a:rPr lang="en-US" i="1" dirty="0" smtClean="0">
                <a:solidFill>
                  <a:srgbClr val="3E5D78"/>
                </a:solidFill>
                <a:effectLst>
                  <a:outerShdw blurRad="38100" dist="38100" dir="2700000" algn="tl">
                    <a:srgbClr val="000000">
                      <a:alpha val="43137"/>
                    </a:srgbClr>
                  </a:outerShdw>
                </a:effectLst>
                <a:cs typeface="Arial" charset="0"/>
              </a:rPr>
              <a:t> Q </a:t>
            </a:r>
          </a:p>
          <a:p>
            <a:pPr marL="274320" lvl="1" indent="0">
              <a:buNone/>
            </a:pPr>
            <a:endParaRPr lang="en-US" i="1" dirty="0" smtClean="0">
              <a:solidFill>
                <a:srgbClr val="3E5D78"/>
              </a:solidFill>
              <a:effectLst>
                <a:outerShdw blurRad="38100" dist="38100" dir="2700000" algn="tl">
                  <a:srgbClr val="000000">
                    <a:alpha val="43137"/>
                  </a:srgbClr>
                </a:outerShdw>
              </a:effectLst>
            </a:endParaRPr>
          </a:p>
          <a:p>
            <a:r>
              <a:rPr lang="en-US" sz="2000" dirty="0" smtClean="0"/>
              <a:t>In perfectly competitive markets, and only in this case, </a:t>
            </a:r>
            <a:r>
              <a:rPr lang="en-US" sz="2000" i="1" dirty="0" smtClean="0">
                <a:solidFill>
                  <a:srgbClr val="3E5D78"/>
                </a:solidFill>
              </a:rPr>
              <a:t>P = MR</a:t>
            </a:r>
          </a:p>
          <a:p>
            <a:pPr marL="0" indent="0">
              <a:buNone/>
            </a:pPr>
            <a:endParaRPr lang="en-US" sz="2000" i="1" dirty="0" smtClean="0">
              <a:solidFill>
                <a:srgbClr val="3E5D78"/>
              </a:solidFill>
            </a:endParaRPr>
          </a:p>
          <a:p>
            <a:r>
              <a:rPr lang="en-US" sz="2000" dirty="0" smtClean="0"/>
              <a:t>If </a:t>
            </a:r>
            <a:r>
              <a:rPr lang="en-US" sz="2000" i="1" dirty="0" smtClean="0">
                <a:solidFill>
                  <a:srgbClr val="3E5D78"/>
                </a:solidFill>
              </a:rPr>
              <a:t>P &gt; AVC</a:t>
            </a:r>
            <a:r>
              <a:rPr lang="en-US" sz="2000" dirty="0" smtClean="0"/>
              <a:t>, firm can cover its variable costs</a:t>
            </a:r>
            <a:endParaRPr lang="en-US" sz="2000" dirty="0"/>
          </a:p>
          <a:p>
            <a:pPr marL="0" indent="0">
              <a:buNone/>
            </a:pPr>
            <a:endParaRPr lang="en-US" sz="2000" dirty="0" smtClean="0"/>
          </a:p>
          <a:p>
            <a:r>
              <a:rPr lang="en-US" sz="2000" dirty="0" smtClean="0"/>
              <a:t>If the firm has </a:t>
            </a:r>
            <a:r>
              <a:rPr lang="en-US" sz="2000" i="1" dirty="0" smtClean="0">
                <a:solidFill>
                  <a:srgbClr val="3E5D78"/>
                </a:solidFill>
              </a:rPr>
              <a:t>sunk</a:t>
            </a:r>
            <a:r>
              <a:rPr lang="en-US" sz="2000" dirty="0" smtClean="0"/>
              <a:t> its fixed costs, it should stay in production even if it cannot cover all of its costs </a:t>
            </a:r>
          </a:p>
          <a:p>
            <a:endParaRPr lang="en-US" sz="2000" i="1" dirty="0" smtClean="0">
              <a:solidFill>
                <a:schemeClr val="accent1"/>
              </a:solidFill>
              <a:effectLst>
                <a:outerShdw blurRad="38100" dist="38100" dir="2700000" algn="tl">
                  <a:srgbClr val="000000">
                    <a:alpha val="43137"/>
                  </a:srgbClr>
                </a:outerShdw>
              </a:effectLst>
            </a:endParaRPr>
          </a:p>
          <a:p>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20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animEffect transition="in" filter="fade">
                                      <p:cBhvr>
                                        <p:cTn id="27" dur="2000"/>
                                        <p:tgtEl>
                                          <p:spTgt spid="6">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xEl>
                                              <p:pRg st="8" end="8"/>
                                            </p:txEl>
                                          </p:spTgt>
                                        </p:tgtEl>
                                        <p:attrNameLst>
                                          <p:attrName>style.visibility</p:attrName>
                                        </p:attrNameLst>
                                      </p:cBhvr>
                                      <p:to>
                                        <p:strVal val="visible"/>
                                      </p:to>
                                    </p:set>
                                    <p:animEffect transition="in" filter="fade">
                                      <p:cBhvr>
                                        <p:cTn id="32" dur="20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3" name="Rectangle 2"/>
          <p:cNvSpPr>
            <a:spLocks noGrp="1" noChangeArrowheads="1"/>
          </p:cNvSpPr>
          <p:nvPr>
            <p:ph type="title"/>
          </p:nvPr>
        </p:nvSpPr>
        <p:spPr>
          <a:xfrm>
            <a:off x="457200" y="533400"/>
            <a:ext cx="8579296" cy="879376"/>
          </a:xfrm>
        </p:spPr>
        <p:txBody>
          <a:bodyPr>
            <a:noAutofit/>
          </a:bodyPr>
          <a:lstStyle/>
          <a:p>
            <a:pPr eaLnBrk="1" hangingPunct="1"/>
            <a:r>
              <a:rPr lang="en-US" sz="3600" dirty="0" smtClean="0">
                <a:solidFill>
                  <a:srgbClr val="FF7D19"/>
                </a:solidFill>
              </a:rPr>
              <a:t>Short-Run Supply for the Competitive Firm</a:t>
            </a:r>
          </a:p>
        </p:txBody>
      </p:sp>
      <p:sp>
        <p:nvSpPr>
          <p:cNvPr id="7174" name="Line 4"/>
          <p:cNvSpPr>
            <a:spLocks noChangeShapeType="1"/>
          </p:cNvSpPr>
          <p:nvPr/>
        </p:nvSpPr>
        <p:spPr bwMode="auto">
          <a:xfrm>
            <a:off x="1692275" y="2420938"/>
            <a:ext cx="0" cy="3095625"/>
          </a:xfrm>
          <a:prstGeom prst="line">
            <a:avLst/>
          </a:prstGeom>
          <a:noFill/>
          <a:ln w="25400">
            <a:solidFill>
              <a:schemeClr val="tx1"/>
            </a:solidFill>
            <a:round/>
            <a:headEnd/>
            <a:tailEnd/>
          </a:ln>
        </p:spPr>
        <p:txBody>
          <a:bodyPr/>
          <a:lstStyle/>
          <a:p>
            <a:endParaRPr lang="en-US"/>
          </a:p>
        </p:txBody>
      </p:sp>
      <p:sp>
        <p:nvSpPr>
          <p:cNvPr id="7175" name="Line 5"/>
          <p:cNvSpPr>
            <a:spLocks noChangeShapeType="1"/>
          </p:cNvSpPr>
          <p:nvPr/>
        </p:nvSpPr>
        <p:spPr bwMode="auto">
          <a:xfrm>
            <a:off x="1692274" y="5516563"/>
            <a:ext cx="4608513" cy="0"/>
          </a:xfrm>
          <a:prstGeom prst="line">
            <a:avLst/>
          </a:prstGeom>
          <a:noFill/>
          <a:ln w="25400">
            <a:solidFill>
              <a:schemeClr val="tx1"/>
            </a:solidFill>
            <a:round/>
            <a:headEnd/>
            <a:tailEnd/>
          </a:ln>
        </p:spPr>
        <p:txBody>
          <a:bodyPr/>
          <a:lstStyle/>
          <a:p>
            <a:endParaRPr lang="en-US"/>
          </a:p>
        </p:txBody>
      </p:sp>
      <p:sp>
        <p:nvSpPr>
          <p:cNvPr id="93190" name="Arc 6"/>
          <p:cNvSpPr>
            <a:spLocks/>
          </p:cNvSpPr>
          <p:nvPr/>
        </p:nvSpPr>
        <p:spPr bwMode="auto">
          <a:xfrm flipV="1">
            <a:off x="2124075" y="2636838"/>
            <a:ext cx="2736850" cy="2376487"/>
          </a:xfrm>
          <a:custGeom>
            <a:avLst/>
            <a:gdLst>
              <a:gd name="T0" fmla="*/ 0 w 21600"/>
              <a:gd name="T1" fmla="*/ 0 h 21600"/>
              <a:gd name="T2" fmla="*/ 346775368 w 21600"/>
              <a:gd name="T3" fmla="*/ 261467056 h 21600"/>
              <a:gd name="T4" fmla="*/ 0 w 21600"/>
              <a:gd name="T5" fmla="*/ 261467056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0000"/>
            </a:solidFill>
            <a:round/>
            <a:headEnd/>
            <a:tailEnd/>
          </a:ln>
        </p:spPr>
        <p:txBody>
          <a:bodyPr wrap="none" anchor="ctr"/>
          <a:lstStyle/>
          <a:p>
            <a:endParaRPr lang="en-US"/>
          </a:p>
        </p:txBody>
      </p:sp>
      <p:sp>
        <p:nvSpPr>
          <p:cNvPr id="93191" name="Arc 7"/>
          <p:cNvSpPr>
            <a:spLocks/>
          </p:cNvSpPr>
          <p:nvPr/>
        </p:nvSpPr>
        <p:spPr bwMode="auto">
          <a:xfrm rot="7823048">
            <a:off x="2700338" y="2997200"/>
            <a:ext cx="2089150" cy="2016125"/>
          </a:xfrm>
          <a:custGeom>
            <a:avLst/>
            <a:gdLst>
              <a:gd name="T0" fmla="*/ 0 w 21600"/>
              <a:gd name="T1" fmla="*/ 0 h 21600"/>
              <a:gd name="T2" fmla="*/ 202062370 w 21600"/>
              <a:gd name="T3" fmla="*/ 188183313 h 21600"/>
              <a:gd name="T4" fmla="*/ 0 w 21600"/>
              <a:gd name="T5" fmla="*/ 188183313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C00000"/>
            </a:solidFill>
            <a:round/>
            <a:headEnd/>
            <a:tailEnd/>
          </a:ln>
        </p:spPr>
        <p:txBody>
          <a:bodyPr wrap="none" anchor="ctr"/>
          <a:lstStyle/>
          <a:p>
            <a:endParaRPr lang="en-US"/>
          </a:p>
        </p:txBody>
      </p:sp>
      <p:sp>
        <p:nvSpPr>
          <p:cNvPr id="93192" name="Arc 8"/>
          <p:cNvSpPr>
            <a:spLocks/>
          </p:cNvSpPr>
          <p:nvPr/>
        </p:nvSpPr>
        <p:spPr bwMode="auto">
          <a:xfrm rot="7387525">
            <a:off x="3528335" y="2291387"/>
            <a:ext cx="1765168" cy="2074752"/>
          </a:xfrm>
          <a:custGeom>
            <a:avLst/>
            <a:gdLst>
              <a:gd name="T0" fmla="*/ 35248699 w 21600"/>
              <a:gd name="T1" fmla="*/ 0 h 21269"/>
              <a:gd name="T2" fmla="*/ 202062370 w 21600"/>
              <a:gd name="T3" fmla="*/ 185436297 h 21269"/>
              <a:gd name="T4" fmla="*/ 0 w 21600"/>
              <a:gd name="T5" fmla="*/ 185436297 h 21269"/>
              <a:gd name="T6" fmla="*/ 0 60000 65536"/>
              <a:gd name="T7" fmla="*/ 0 60000 65536"/>
              <a:gd name="T8" fmla="*/ 0 60000 65536"/>
              <a:gd name="T9" fmla="*/ 0 w 21600"/>
              <a:gd name="T10" fmla="*/ 0 h 21269"/>
              <a:gd name="T11" fmla="*/ 21600 w 21600"/>
              <a:gd name="T12" fmla="*/ 21269 h 21269"/>
            </a:gdLst>
            <a:ahLst/>
            <a:cxnLst>
              <a:cxn ang="T6">
                <a:pos x="T0" y="T1"/>
              </a:cxn>
              <a:cxn ang="T7">
                <a:pos x="T2" y="T3"/>
              </a:cxn>
              <a:cxn ang="T8">
                <a:pos x="T4" y="T5"/>
              </a:cxn>
            </a:cxnLst>
            <a:rect l="T9" t="T10" r="T11" b="T12"/>
            <a:pathLst>
              <a:path w="21600" h="21269" fill="none" extrusionOk="0">
                <a:moveTo>
                  <a:pt x="3767" y="0"/>
                </a:moveTo>
                <a:cubicBezTo>
                  <a:pt x="14083" y="1827"/>
                  <a:pt x="21600" y="10793"/>
                  <a:pt x="21600" y="21269"/>
                </a:cubicBezTo>
              </a:path>
              <a:path w="21600" h="21269" stroke="0" extrusionOk="0">
                <a:moveTo>
                  <a:pt x="3767" y="0"/>
                </a:moveTo>
                <a:cubicBezTo>
                  <a:pt x="14083" y="1827"/>
                  <a:pt x="21600" y="10793"/>
                  <a:pt x="21600" y="21269"/>
                </a:cubicBezTo>
                <a:lnTo>
                  <a:pt x="0" y="21269"/>
                </a:lnTo>
                <a:close/>
              </a:path>
            </a:pathLst>
          </a:custGeom>
          <a:noFill/>
          <a:ln w="38100">
            <a:solidFill>
              <a:srgbClr val="C00000"/>
            </a:solidFill>
            <a:round/>
            <a:headEnd/>
            <a:tailEnd/>
          </a:ln>
        </p:spPr>
        <p:txBody>
          <a:bodyPr wrap="none" anchor="ctr"/>
          <a:lstStyle/>
          <a:p>
            <a:endParaRPr lang="en-US"/>
          </a:p>
        </p:txBody>
      </p:sp>
      <p:sp>
        <p:nvSpPr>
          <p:cNvPr id="93193" name="Text Box 9"/>
          <p:cNvSpPr txBox="1">
            <a:spLocks noChangeArrowheads="1"/>
          </p:cNvSpPr>
          <p:nvPr/>
        </p:nvSpPr>
        <p:spPr bwMode="auto">
          <a:xfrm>
            <a:off x="3419475" y="5445125"/>
            <a:ext cx="504825" cy="366713"/>
          </a:xfrm>
          <a:prstGeom prst="rect">
            <a:avLst/>
          </a:prstGeom>
          <a:noFill/>
          <a:ln w="9525">
            <a:noFill/>
            <a:miter lim="800000"/>
            <a:headEnd/>
            <a:tailEnd/>
          </a:ln>
        </p:spPr>
        <p:txBody>
          <a:bodyPr>
            <a:spAutoFit/>
          </a:bodyPr>
          <a:lstStyle/>
          <a:p>
            <a:pPr>
              <a:spcBef>
                <a:spcPct val="50000"/>
              </a:spcBef>
            </a:pPr>
            <a:r>
              <a:rPr lang="en-US"/>
              <a:t>q</a:t>
            </a:r>
            <a:r>
              <a:rPr lang="en-US" baseline="-25000"/>
              <a:t>1</a:t>
            </a:r>
          </a:p>
        </p:txBody>
      </p:sp>
      <p:sp>
        <p:nvSpPr>
          <p:cNvPr id="93194" name="Text Box 10"/>
          <p:cNvSpPr txBox="1">
            <a:spLocks noChangeArrowheads="1"/>
          </p:cNvSpPr>
          <p:nvPr/>
        </p:nvSpPr>
        <p:spPr bwMode="auto">
          <a:xfrm>
            <a:off x="3924300" y="5445125"/>
            <a:ext cx="504825" cy="366713"/>
          </a:xfrm>
          <a:prstGeom prst="rect">
            <a:avLst/>
          </a:prstGeom>
          <a:noFill/>
          <a:ln w="9525">
            <a:noFill/>
            <a:miter lim="800000"/>
            <a:headEnd/>
            <a:tailEnd/>
          </a:ln>
        </p:spPr>
        <p:txBody>
          <a:bodyPr>
            <a:spAutoFit/>
          </a:bodyPr>
          <a:lstStyle/>
          <a:p>
            <a:pPr>
              <a:spcBef>
                <a:spcPct val="50000"/>
              </a:spcBef>
            </a:pPr>
            <a:r>
              <a:rPr lang="en-US"/>
              <a:t>q</a:t>
            </a:r>
            <a:r>
              <a:rPr lang="en-US" baseline="-25000"/>
              <a:t>2</a:t>
            </a:r>
          </a:p>
        </p:txBody>
      </p:sp>
      <p:sp>
        <p:nvSpPr>
          <p:cNvPr id="93196" name="Text Box 12"/>
          <p:cNvSpPr txBox="1">
            <a:spLocks noChangeArrowheads="1"/>
          </p:cNvSpPr>
          <p:nvPr/>
        </p:nvSpPr>
        <p:spPr bwMode="auto">
          <a:xfrm>
            <a:off x="1258888" y="4437063"/>
            <a:ext cx="504825" cy="366712"/>
          </a:xfrm>
          <a:prstGeom prst="rect">
            <a:avLst/>
          </a:prstGeom>
          <a:noFill/>
          <a:ln w="9525">
            <a:noFill/>
            <a:miter lim="800000"/>
            <a:headEnd/>
            <a:tailEnd/>
          </a:ln>
        </p:spPr>
        <p:txBody>
          <a:bodyPr>
            <a:spAutoFit/>
          </a:bodyPr>
          <a:lstStyle/>
          <a:p>
            <a:pPr>
              <a:spcBef>
                <a:spcPct val="50000"/>
              </a:spcBef>
            </a:pPr>
            <a:r>
              <a:rPr lang="en-US"/>
              <a:t>P</a:t>
            </a:r>
            <a:r>
              <a:rPr lang="en-US" baseline="-25000"/>
              <a:t>1</a:t>
            </a:r>
          </a:p>
        </p:txBody>
      </p:sp>
      <p:sp>
        <p:nvSpPr>
          <p:cNvPr id="7182" name="Text Box 13"/>
          <p:cNvSpPr txBox="1">
            <a:spLocks noChangeArrowheads="1"/>
          </p:cNvSpPr>
          <p:nvPr/>
        </p:nvSpPr>
        <p:spPr bwMode="auto">
          <a:xfrm>
            <a:off x="611189" y="2189745"/>
            <a:ext cx="792460" cy="366713"/>
          </a:xfrm>
          <a:prstGeom prst="rect">
            <a:avLst/>
          </a:prstGeom>
          <a:noFill/>
          <a:ln w="9525">
            <a:noFill/>
            <a:miter lim="800000"/>
            <a:headEnd/>
            <a:tailEnd/>
          </a:ln>
        </p:spPr>
        <p:txBody>
          <a:bodyPr wrap="square">
            <a:spAutoFit/>
          </a:bodyPr>
          <a:lstStyle/>
          <a:p>
            <a:pPr>
              <a:spcBef>
                <a:spcPct val="50000"/>
              </a:spcBef>
            </a:pPr>
            <a:r>
              <a:rPr lang="en-US" dirty="0"/>
              <a:t>Price</a:t>
            </a:r>
          </a:p>
        </p:txBody>
      </p:sp>
      <p:sp>
        <p:nvSpPr>
          <p:cNvPr id="7183" name="Text Box 14"/>
          <p:cNvSpPr txBox="1">
            <a:spLocks noChangeArrowheads="1"/>
          </p:cNvSpPr>
          <p:nvPr/>
        </p:nvSpPr>
        <p:spPr bwMode="auto">
          <a:xfrm>
            <a:off x="6300788" y="5516563"/>
            <a:ext cx="1366837" cy="366712"/>
          </a:xfrm>
          <a:prstGeom prst="rect">
            <a:avLst/>
          </a:prstGeom>
          <a:noFill/>
          <a:ln w="9525">
            <a:noFill/>
            <a:miter lim="800000"/>
            <a:headEnd/>
            <a:tailEnd/>
          </a:ln>
        </p:spPr>
        <p:txBody>
          <a:bodyPr>
            <a:spAutoFit/>
          </a:bodyPr>
          <a:lstStyle/>
          <a:p>
            <a:pPr>
              <a:spcBef>
                <a:spcPct val="50000"/>
              </a:spcBef>
            </a:pPr>
            <a:r>
              <a:rPr lang="en-US"/>
              <a:t>Quantity</a:t>
            </a:r>
          </a:p>
        </p:txBody>
      </p:sp>
      <p:sp>
        <p:nvSpPr>
          <p:cNvPr id="93199" name="Line 15"/>
          <p:cNvSpPr>
            <a:spLocks noChangeShapeType="1"/>
          </p:cNvSpPr>
          <p:nvPr/>
        </p:nvSpPr>
        <p:spPr bwMode="auto">
          <a:xfrm>
            <a:off x="4067175" y="4292600"/>
            <a:ext cx="0" cy="1223963"/>
          </a:xfrm>
          <a:prstGeom prst="line">
            <a:avLst/>
          </a:prstGeom>
          <a:noFill/>
          <a:ln w="9525">
            <a:solidFill>
              <a:schemeClr val="tx1"/>
            </a:solidFill>
            <a:prstDash val="dash"/>
            <a:round/>
            <a:headEnd/>
            <a:tailEnd/>
          </a:ln>
        </p:spPr>
        <p:txBody>
          <a:bodyPr/>
          <a:lstStyle/>
          <a:p>
            <a:endParaRPr lang="en-US"/>
          </a:p>
        </p:txBody>
      </p:sp>
      <p:sp>
        <p:nvSpPr>
          <p:cNvPr id="93200" name="Line 16"/>
          <p:cNvSpPr>
            <a:spLocks noChangeShapeType="1"/>
          </p:cNvSpPr>
          <p:nvPr/>
        </p:nvSpPr>
        <p:spPr bwMode="auto">
          <a:xfrm>
            <a:off x="1692275" y="4652963"/>
            <a:ext cx="1943100" cy="0"/>
          </a:xfrm>
          <a:prstGeom prst="line">
            <a:avLst/>
          </a:prstGeom>
          <a:noFill/>
          <a:ln w="9525">
            <a:solidFill>
              <a:schemeClr val="tx1"/>
            </a:solidFill>
            <a:prstDash val="dash"/>
            <a:round/>
            <a:headEnd/>
            <a:tailEnd/>
          </a:ln>
        </p:spPr>
        <p:txBody>
          <a:bodyPr/>
          <a:lstStyle/>
          <a:p>
            <a:endParaRPr lang="en-US"/>
          </a:p>
        </p:txBody>
      </p:sp>
      <p:sp>
        <p:nvSpPr>
          <p:cNvPr id="7186" name="Text Box 17"/>
          <p:cNvSpPr txBox="1">
            <a:spLocks noChangeArrowheads="1"/>
          </p:cNvSpPr>
          <p:nvPr/>
        </p:nvSpPr>
        <p:spPr bwMode="auto">
          <a:xfrm>
            <a:off x="5435600" y="4652963"/>
            <a:ext cx="2592388" cy="366712"/>
          </a:xfrm>
          <a:prstGeom prst="rect">
            <a:avLst/>
          </a:prstGeom>
          <a:noFill/>
          <a:ln w="9525">
            <a:noFill/>
            <a:miter lim="800000"/>
            <a:headEnd/>
            <a:tailEnd/>
          </a:ln>
        </p:spPr>
        <p:txBody>
          <a:bodyPr>
            <a:spAutoFit/>
          </a:bodyPr>
          <a:lstStyle/>
          <a:p>
            <a:pPr>
              <a:spcBef>
                <a:spcPct val="50000"/>
              </a:spcBef>
            </a:pPr>
            <a:endParaRPr lang="en-US"/>
          </a:p>
        </p:txBody>
      </p:sp>
      <p:sp>
        <p:nvSpPr>
          <p:cNvPr id="93202" name="Text Box 18"/>
          <p:cNvSpPr txBox="1">
            <a:spLocks noChangeArrowheads="1"/>
          </p:cNvSpPr>
          <p:nvPr/>
        </p:nvSpPr>
        <p:spPr bwMode="auto">
          <a:xfrm>
            <a:off x="4211638" y="4652963"/>
            <a:ext cx="3600450" cy="366712"/>
          </a:xfrm>
          <a:prstGeom prst="rect">
            <a:avLst/>
          </a:prstGeom>
          <a:noFill/>
          <a:ln w="9525">
            <a:noFill/>
            <a:miter lim="800000"/>
            <a:headEnd/>
            <a:tailEnd/>
          </a:ln>
        </p:spPr>
        <p:txBody>
          <a:bodyPr>
            <a:spAutoFit/>
          </a:bodyPr>
          <a:lstStyle/>
          <a:p>
            <a:pPr>
              <a:spcBef>
                <a:spcPct val="50000"/>
              </a:spcBef>
            </a:pPr>
            <a:r>
              <a:rPr lang="en-US" dirty="0"/>
              <a:t>Below P</a:t>
            </a:r>
            <a:r>
              <a:rPr lang="en-US" baseline="-25000" dirty="0"/>
              <a:t>1</a:t>
            </a:r>
            <a:r>
              <a:rPr lang="en-US" dirty="0"/>
              <a:t>, firm should shut down</a:t>
            </a:r>
          </a:p>
        </p:txBody>
      </p:sp>
      <p:sp>
        <p:nvSpPr>
          <p:cNvPr id="93204" name="Text Box 20"/>
          <p:cNvSpPr txBox="1">
            <a:spLocks noChangeArrowheads="1"/>
          </p:cNvSpPr>
          <p:nvPr/>
        </p:nvSpPr>
        <p:spPr bwMode="auto">
          <a:xfrm>
            <a:off x="1258888" y="4076700"/>
            <a:ext cx="504825" cy="366713"/>
          </a:xfrm>
          <a:prstGeom prst="rect">
            <a:avLst/>
          </a:prstGeom>
          <a:noFill/>
          <a:ln w="9525">
            <a:noFill/>
            <a:miter lim="800000"/>
            <a:headEnd/>
            <a:tailEnd/>
          </a:ln>
        </p:spPr>
        <p:txBody>
          <a:bodyPr>
            <a:spAutoFit/>
          </a:bodyPr>
          <a:lstStyle/>
          <a:p>
            <a:pPr>
              <a:spcBef>
                <a:spcPct val="50000"/>
              </a:spcBef>
            </a:pPr>
            <a:r>
              <a:rPr lang="en-US"/>
              <a:t>P</a:t>
            </a:r>
            <a:r>
              <a:rPr lang="en-US" baseline="-25000"/>
              <a:t>2</a:t>
            </a:r>
          </a:p>
        </p:txBody>
      </p:sp>
      <p:sp>
        <p:nvSpPr>
          <p:cNvPr id="93205" name="Line 21"/>
          <p:cNvSpPr>
            <a:spLocks noChangeShapeType="1"/>
          </p:cNvSpPr>
          <p:nvPr/>
        </p:nvSpPr>
        <p:spPr bwMode="auto">
          <a:xfrm>
            <a:off x="3635375" y="4652963"/>
            <a:ext cx="0" cy="863600"/>
          </a:xfrm>
          <a:prstGeom prst="line">
            <a:avLst/>
          </a:prstGeom>
          <a:noFill/>
          <a:ln w="9525">
            <a:solidFill>
              <a:schemeClr val="tx1"/>
            </a:solidFill>
            <a:prstDash val="dash"/>
            <a:round/>
            <a:headEnd/>
            <a:tailEnd/>
          </a:ln>
        </p:spPr>
        <p:txBody>
          <a:bodyPr/>
          <a:lstStyle/>
          <a:p>
            <a:endParaRPr lang="en-US"/>
          </a:p>
        </p:txBody>
      </p:sp>
      <p:sp>
        <p:nvSpPr>
          <p:cNvPr id="93206" name="Line 22"/>
          <p:cNvSpPr>
            <a:spLocks noChangeShapeType="1"/>
          </p:cNvSpPr>
          <p:nvPr/>
        </p:nvSpPr>
        <p:spPr bwMode="auto">
          <a:xfrm>
            <a:off x="1692275" y="4292600"/>
            <a:ext cx="2374900" cy="0"/>
          </a:xfrm>
          <a:prstGeom prst="line">
            <a:avLst/>
          </a:prstGeom>
          <a:noFill/>
          <a:ln w="9525">
            <a:solidFill>
              <a:schemeClr val="tx1"/>
            </a:solidFill>
            <a:prstDash val="dash"/>
            <a:round/>
            <a:headEnd/>
            <a:tailEnd/>
          </a:ln>
        </p:spPr>
        <p:txBody>
          <a:bodyPr/>
          <a:lstStyle/>
          <a:p>
            <a:endParaRPr lang="en-US"/>
          </a:p>
        </p:txBody>
      </p:sp>
      <p:sp>
        <p:nvSpPr>
          <p:cNvPr id="93207" name="Oval 23"/>
          <p:cNvSpPr>
            <a:spLocks noChangeArrowheads="1"/>
          </p:cNvSpPr>
          <p:nvPr/>
        </p:nvSpPr>
        <p:spPr bwMode="auto">
          <a:xfrm>
            <a:off x="3995738" y="4221163"/>
            <a:ext cx="144462" cy="142875"/>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93208" name="Oval 24"/>
          <p:cNvSpPr>
            <a:spLocks noChangeArrowheads="1"/>
          </p:cNvSpPr>
          <p:nvPr/>
        </p:nvSpPr>
        <p:spPr bwMode="auto">
          <a:xfrm>
            <a:off x="3563938" y="4581525"/>
            <a:ext cx="144462" cy="142875"/>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93209" name="Text Box 25"/>
          <p:cNvSpPr txBox="1">
            <a:spLocks noChangeArrowheads="1"/>
          </p:cNvSpPr>
          <p:nvPr/>
        </p:nvSpPr>
        <p:spPr bwMode="auto">
          <a:xfrm>
            <a:off x="4284663" y="4149725"/>
            <a:ext cx="4032250" cy="366713"/>
          </a:xfrm>
          <a:prstGeom prst="rect">
            <a:avLst/>
          </a:prstGeom>
          <a:noFill/>
          <a:ln w="9525">
            <a:noFill/>
            <a:miter lim="800000"/>
            <a:headEnd/>
            <a:tailEnd/>
          </a:ln>
        </p:spPr>
        <p:txBody>
          <a:bodyPr>
            <a:spAutoFit/>
          </a:bodyPr>
          <a:lstStyle/>
          <a:p>
            <a:pPr>
              <a:spcBef>
                <a:spcPct val="50000"/>
              </a:spcBef>
            </a:pPr>
            <a:r>
              <a:rPr lang="en-US" dirty="0"/>
              <a:t>Cover the variable, not the total costs</a:t>
            </a:r>
          </a:p>
        </p:txBody>
      </p:sp>
      <p:sp>
        <p:nvSpPr>
          <p:cNvPr id="93210" name="Oval 26"/>
          <p:cNvSpPr>
            <a:spLocks noChangeArrowheads="1"/>
          </p:cNvSpPr>
          <p:nvPr/>
        </p:nvSpPr>
        <p:spPr bwMode="auto">
          <a:xfrm>
            <a:off x="4356100" y="3860800"/>
            <a:ext cx="144463" cy="142875"/>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93211" name="Text Box 27"/>
          <p:cNvSpPr txBox="1">
            <a:spLocks noChangeArrowheads="1"/>
          </p:cNvSpPr>
          <p:nvPr/>
        </p:nvSpPr>
        <p:spPr bwMode="auto">
          <a:xfrm>
            <a:off x="4284663" y="5445125"/>
            <a:ext cx="504825" cy="366713"/>
          </a:xfrm>
          <a:prstGeom prst="rect">
            <a:avLst/>
          </a:prstGeom>
          <a:noFill/>
          <a:ln w="9525">
            <a:noFill/>
            <a:miter lim="800000"/>
            <a:headEnd/>
            <a:tailEnd/>
          </a:ln>
        </p:spPr>
        <p:txBody>
          <a:bodyPr>
            <a:spAutoFit/>
          </a:bodyPr>
          <a:lstStyle/>
          <a:p>
            <a:pPr>
              <a:spcBef>
                <a:spcPct val="50000"/>
              </a:spcBef>
            </a:pPr>
            <a:r>
              <a:rPr lang="en-US"/>
              <a:t>q</a:t>
            </a:r>
            <a:r>
              <a:rPr lang="en-US" baseline="-25000"/>
              <a:t>3</a:t>
            </a:r>
          </a:p>
        </p:txBody>
      </p:sp>
      <p:sp>
        <p:nvSpPr>
          <p:cNvPr id="93212" name="Line 28"/>
          <p:cNvSpPr>
            <a:spLocks noChangeShapeType="1"/>
          </p:cNvSpPr>
          <p:nvPr/>
        </p:nvSpPr>
        <p:spPr bwMode="auto">
          <a:xfrm>
            <a:off x="4425950" y="3933825"/>
            <a:ext cx="1588" cy="1582738"/>
          </a:xfrm>
          <a:prstGeom prst="line">
            <a:avLst/>
          </a:prstGeom>
          <a:noFill/>
          <a:ln w="9525">
            <a:solidFill>
              <a:schemeClr val="tx1"/>
            </a:solidFill>
            <a:prstDash val="dash"/>
            <a:round/>
            <a:headEnd/>
            <a:tailEnd/>
          </a:ln>
        </p:spPr>
        <p:txBody>
          <a:bodyPr/>
          <a:lstStyle/>
          <a:p>
            <a:endParaRPr lang="en-US"/>
          </a:p>
        </p:txBody>
      </p:sp>
      <p:sp>
        <p:nvSpPr>
          <p:cNvPr id="93213" name="Text Box 29"/>
          <p:cNvSpPr txBox="1">
            <a:spLocks noChangeArrowheads="1"/>
          </p:cNvSpPr>
          <p:nvPr/>
        </p:nvSpPr>
        <p:spPr bwMode="auto">
          <a:xfrm>
            <a:off x="1258888" y="3644900"/>
            <a:ext cx="504825" cy="366713"/>
          </a:xfrm>
          <a:prstGeom prst="rect">
            <a:avLst/>
          </a:prstGeom>
          <a:noFill/>
          <a:ln w="9525">
            <a:noFill/>
            <a:miter lim="800000"/>
            <a:headEnd/>
            <a:tailEnd/>
          </a:ln>
        </p:spPr>
        <p:txBody>
          <a:bodyPr>
            <a:spAutoFit/>
          </a:bodyPr>
          <a:lstStyle/>
          <a:p>
            <a:pPr>
              <a:spcBef>
                <a:spcPct val="50000"/>
              </a:spcBef>
            </a:pPr>
            <a:r>
              <a:rPr lang="en-US"/>
              <a:t>P</a:t>
            </a:r>
            <a:r>
              <a:rPr lang="en-US" baseline="-25000"/>
              <a:t>3</a:t>
            </a:r>
          </a:p>
        </p:txBody>
      </p:sp>
      <p:sp>
        <p:nvSpPr>
          <p:cNvPr id="93214" name="Line 30"/>
          <p:cNvSpPr>
            <a:spLocks noChangeShapeType="1"/>
          </p:cNvSpPr>
          <p:nvPr/>
        </p:nvSpPr>
        <p:spPr bwMode="auto">
          <a:xfrm>
            <a:off x="1692275" y="3933825"/>
            <a:ext cx="2736850" cy="0"/>
          </a:xfrm>
          <a:prstGeom prst="line">
            <a:avLst/>
          </a:prstGeom>
          <a:noFill/>
          <a:ln w="9525">
            <a:solidFill>
              <a:schemeClr val="tx1"/>
            </a:solidFill>
            <a:prstDash val="dash"/>
            <a:round/>
            <a:headEnd/>
            <a:tailEnd/>
          </a:ln>
        </p:spPr>
        <p:txBody>
          <a:bodyPr/>
          <a:lstStyle/>
          <a:p>
            <a:endParaRPr lang="en-US"/>
          </a:p>
        </p:txBody>
      </p:sp>
      <p:sp>
        <p:nvSpPr>
          <p:cNvPr id="7199" name="Text Box 31"/>
          <p:cNvSpPr txBox="1">
            <a:spLocks noChangeArrowheads="1"/>
          </p:cNvSpPr>
          <p:nvPr/>
        </p:nvSpPr>
        <p:spPr bwMode="auto">
          <a:xfrm>
            <a:off x="4643438" y="3716338"/>
            <a:ext cx="2808287" cy="366712"/>
          </a:xfrm>
          <a:prstGeom prst="rect">
            <a:avLst/>
          </a:prstGeom>
          <a:noFill/>
          <a:ln w="9525">
            <a:noFill/>
            <a:miter lim="800000"/>
            <a:headEnd/>
            <a:tailEnd/>
          </a:ln>
        </p:spPr>
        <p:txBody>
          <a:bodyPr>
            <a:spAutoFit/>
          </a:bodyPr>
          <a:lstStyle/>
          <a:p>
            <a:pPr>
              <a:spcBef>
                <a:spcPct val="50000"/>
              </a:spcBef>
            </a:pPr>
            <a:endParaRPr lang="en-US"/>
          </a:p>
        </p:txBody>
      </p:sp>
      <p:sp>
        <p:nvSpPr>
          <p:cNvPr id="93216" name="Text Box 32"/>
          <p:cNvSpPr txBox="1">
            <a:spLocks noChangeArrowheads="1"/>
          </p:cNvSpPr>
          <p:nvPr/>
        </p:nvSpPr>
        <p:spPr bwMode="auto">
          <a:xfrm>
            <a:off x="5112879" y="3644900"/>
            <a:ext cx="2375817" cy="366713"/>
          </a:xfrm>
          <a:prstGeom prst="rect">
            <a:avLst/>
          </a:prstGeom>
          <a:noFill/>
          <a:ln w="9525">
            <a:noFill/>
            <a:miter lim="800000"/>
            <a:headEnd/>
            <a:tailEnd/>
          </a:ln>
        </p:spPr>
        <p:txBody>
          <a:bodyPr wrap="square">
            <a:spAutoFit/>
          </a:bodyPr>
          <a:lstStyle/>
          <a:p>
            <a:pPr>
              <a:spcBef>
                <a:spcPct val="50000"/>
              </a:spcBef>
            </a:pPr>
            <a:r>
              <a:rPr lang="en-US" dirty="0"/>
              <a:t>Break-even Point</a:t>
            </a:r>
          </a:p>
        </p:txBody>
      </p:sp>
      <p:sp>
        <p:nvSpPr>
          <p:cNvPr id="93217" name="Oval 33"/>
          <p:cNvSpPr>
            <a:spLocks noChangeArrowheads="1"/>
          </p:cNvSpPr>
          <p:nvPr/>
        </p:nvSpPr>
        <p:spPr bwMode="auto">
          <a:xfrm>
            <a:off x="4573588" y="3427413"/>
            <a:ext cx="144462" cy="142875"/>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93220" name="Text Box 36"/>
          <p:cNvSpPr txBox="1">
            <a:spLocks noChangeArrowheads="1"/>
          </p:cNvSpPr>
          <p:nvPr/>
        </p:nvSpPr>
        <p:spPr bwMode="auto">
          <a:xfrm>
            <a:off x="1258888" y="3213100"/>
            <a:ext cx="504825" cy="366713"/>
          </a:xfrm>
          <a:prstGeom prst="rect">
            <a:avLst/>
          </a:prstGeom>
          <a:noFill/>
          <a:ln w="9525">
            <a:noFill/>
            <a:miter lim="800000"/>
            <a:headEnd/>
            <a:tailEnd/>
          </a:ln>
        </p:spPr>
        <p:txBody>
          <a:bodyPr>
            <a:spAutoFit/>
          </a:bodyPr>
          <a:lstStyle/>
          <a:p>
            <a:pPr>
              <a:spcBef>
                <a:spcPct val="50000"/>
              </a:spcBef>
            </a:pPr>
            <a:r>
              <a:rPr lang="en-US"/>
              <a:t>P</a:t>
            </a:r>
            <a:r>
              <a:rPr lang="en-US" baseline="-25000"/>
              <a:t>4</a:t>
            </a:r>
          </a:p>
        </p:txBody>
      </p:sp>
      <p:sp>
        <p:nvSpPr>
          <p:cNvPr id="93221" name="Line 37"/>
          <p:cNvSpPr>
            <a:spLocks noChangeShapeType="1"/>
          </p:cNvSpPr>
          <p:nvPr/>
        </p:nvSpPr>
        <p:spPr bwMode="auto">
          <a:xfrm>
            <a:off x="1692275" y="3500438"/>
            <a:ext cx="4392613" cy="0"/>
          </a:xfrm>
          <a:prstGeom prst="line">
            <a:avLst/>
          </a:prstGeom>
          <a:noFill/>
          <a:ln w="9525">
            <a:solidFill>
              <a:schemeClr val="tx1"/>
            </a:solidFill>
            <a:prstDash val="dash"/>
            <a:round/>
            <a:headEnd/>
            <a:tailEnd/>
          </a:ln>
        </p:spPr>
        <p:txBody>
          <a:bodyPr/>
          <a:lstStyle/>
          <a:p>
            <a:endParaRPr lang="en-US"/>
          </a:p>
        </p:txBody>
      </p:sp>
      <p:sp>
        <p:nvSpPr>
          <p:cNvPr id="93222" name="Text Box 38"/>
          <p:cNvSpPr txBox="1">
            <a:spLocks noChangeArrowheads="1"/>
          </p:cNvSpPr>
          <p:nvPr/>
        </p:nvSpPr>
        <p:spPr bwMode="auto">
          <a:xfrm>
            <a:off x="5003800" y="3141663"/>
            <a:ext cx="3384550" cy="366712"/>
          </a:xfrm>
          <a:prstGeom prst="rect">
            <a:avLst/>
          </a:prstGeom>
          <a:noFill/>
          <a:ln w="9525">
            <a:noFill/>
            <a:miter lim="800000"/>
            <a:headEnd/>
            <a:tailEnd/>
          </a:ln>
        </p:spPr>
        <p:txBody>
          <a:bodyPr>
            <a:spAutoFit/>
          </a:bodyPr>
          <a:lstStyle/>
          <a:p>
            <a:pPr>
              <a:spcBef>
                <a:spcPct val="50000"/>
              </a:spcBef>
            </a:pPr>
            <a:r>
              <a:rPr lang="en-US">
                <a:solidFill>
                  <a:schemeClr val="bg1"/>
                </a:solidFill>
              </a:rPr>
              <a:t>Above P</a:t>
            </a:r>
            <a:r>
              <a:rPr lang="en-US" baseline="-25000">
                <a:solidFill>
                  <a:schemeClr val="bg1"/>
                </a:solidFill>
              </a:rPr>
              <a:t>3</a:t>
            </a:r>
            <a:r>
              <a:rPr lang="en-US">
                <a:solidFill>
                  <a:schemeClr val="bg1"/>
                </a:solidFill>
              </a:rPr>
              <a:t>, firm makes profits</a:t>
            </a:r>
          </a:p>
        </p:txBody>
      </p:sp>
      <p:sp>
        <p:nvSpPr>
          <p:cNvPr id="93223" name="Text Box 39"/>
          <p:cNvSpPr txBox="1">
            <a:spLocks noChangeArrowheads="1"/>
          </p:cNvSpPr>
          <p:nvPr/>
        </p:nvSpPr>
        <p:spPr bwMode="auto">
          <a:xfrm>
            <a:off x="4211638" y="2349500"/>
            <a:ext cx="647700" cy="366713"/>
          </a:xfrm>
          <a:prstGeom prst="rect">
            <a:avLst/>
          </a:prstGeom>
          <a:noFill/>
          <a:ln w="9525">
            <a:noFill/>
            <a:miter lim="800000"/>
            <a:headEnd/>
            <a:tailEnd/>
          </a:ln>
        </p:spPr>
        <p:txBody>
          <a:bodyPr>
            <a:spAutoFit/>
          </a:bodyPr>
          <a:lstStyle/>
          <a:p>
            <a:pPr>
              <a:spcBef>
                <a:spcPct val="50000"/>
              </a:spcBef>
            </a:pPr>
            <a:r>
              <a:rPr lang="en-US"/>
              <a:t>MC</a:t>
            </a:r>
          </a:p>
        </p:txBody>
      </p:sp>
      <p:sp>
        <p:nvSpPr>
          <p:cNvPr id="93224" name="Text Box 40"/>
          <p:cNvSpPr txBox="1">
            <a:spLocks noChangeArrowheads="1"/>
          </p:cNvSpPr>
          <p:nvPr/>
        </p:nvSpPr>
        <p:spPr bwMode="auto">
          <a:xfrm>
            <a:off x="5867400" y="2708275"/>
            <a:ext cx="865188" cy="366713"/>
          </a:xfrm>
          <a:prstGeom prst="rect">
            <a:avLst/>
          </a:prstGeom>
          <a:noFill/>
          <a:ln w="9525">
            <a:noFill/>
            <a:miter lim="800000"/>
            <a:headEnd/>
            <a:tailEnd/>
          </a:ln>
        </p:spPr>
        <p:txBody>
          <a:bodyPr>
            <a:spAutoFit/>
          </a:bodyPr>
          <a:lstStyle/>
          <a:p>
            <a:pPr>
              <a:spcBef>
                <a:spcPct val="50000"/>
              </a:spcBef>
            </a:pPr>
            <a:r>
              <a:rPr lang="en-US"/>
              <a:t>ATC</a:t>
            </a:r>
          </a:p>
        </p:txBody>
      </p:sp>
      <p:sp>
        <p:nvSpPr>
          <p:cNvPr id="93225" name="Text Box 41"/>
          <p:cNvSpPr txBox="1">
            <a:spLocks noChangeArrowheads="1"/>
          </p:cNvSpPr>
          <p:nvPr/>
        </p:nvSpPr>
        <p:spPr bwMode="auto">
          <a:xfrm>
            <a:off x="2195513" y="3860800"/>
            <a:ext cx="1150937" cy="366713"/>
          </a:xfrm>
          <a:prstGeom prst="rect">
            <a:avLst/>
          </a:prstGeom>
          <a:noFill/>
          <a:ln w="9525">
            <a:noFill/>
            <a:miter lim="800000"/>
            <a:headEnd/>
            <a:tailEnd/>
          </a:ln>
        </p:spPr>
        <p:txBody>
          <a:bodyPr>
            <a:spAutoFit/>
          </a:bodyPr>
          <a:lstStyle/>
          <a:p>
            <a:pPr>
              <a:spcBef>
                <a:spcPct val="50000"/>
              </a:spcBef>
            </a:pPr>
            <a:r>
              <a:rPr lang="en-US"/>
              <a:t>AVC</a:t>
            </a:r>
          </a:p>
        </p:txBody>
      </p:sp>
      <p:sp>
        <p:nvSpPr>
          <p:cNvPr id="93226" name="Arc 42"/>
          <p:cNvSpPr>
            <a:spLocks/>
          </p:cNvSpPr>
          <p:nvPr/>
        </p:nvSpPr>
        <p:spPr bwMode="auto">
          <a:xfrm flipV="1">
            <a:off x="2124075" y="2636838"/>
            <a:ext cx="2736850" cy="2005012"/>
          </a:xfrm>
          <a:custGeom>
            <a:avLst/>
            <a:gdLst>
              <a:gd name="T0" fmla="*/ 186263292 w 21600"/>
              <a:gd name="T1" fmla="*/ 0 h 18219"/>
              <a:gd name="T2" fmla="*/ 346775368 w 21600"/>
              <a:gd name="T3" fmla="*/ 220652747 h 18219"/>
              <a:gd name="T4" fmla="*/ 0 w 21600"/>
              <a:gd name="T5" fmla="*/ 220652747 h 18219"/>
              <a:gd name="T6" fmla="*/ 0 60000 65536"/>
              <a:gd name="T7" fmla="*/ 0 60000 65536"/>
              <a:gd name="T8" fmla="*/ 0 60000 65536"/>
              <a:gd name="T9" fmla="*/ 0 w 21600"/>
              <a:gd name="T10" fmla="*/ 0 h 18219"/>
              <a:gd name="T11" fmla="*/ 21600 w 21600"/>
              <a:gd name="T12" fmla="*/ 18219 h 18219"/>
            </a:gdLst>
            <a:ahLst/>
            <a:cxnLst>
              <a:cxn ang="T6">
                <a:pos x="T0" y="T1"/>
              </a:cxn>
              <a:cxn ang="T7">
                <a:pos x="T2" y="T3"/>
              </a:cxn>
              <a:cxn ang="T8">
                <a:pos x="T4" y="T5"/>
              </a:cxn>
            </a:cxnLst>
            <a:rect l="T9" t="T10" r="T11" b="T12"/>
            <a:pathLst>
              <a:path w="21600" h="18219" fill="none" extrusionOk="0">
                <a:moveTo>
                  <a:pt x="11602" y="-1"/>
                </a:moveTo>
                <a:cubicBezTo>
                  <a:pt x="17829" y="3965"/>
                  <a:pt x="21600" y="10836"/>
                  <a:pt x="21600" y="18219"/>
                </a:cubicBezTo>
              </a:path>
              <a:path w="21600" h="18219" stroke="0" extrusionOk="0">
                <a:moveTo>
                  <a:pt x="11602" y="-1"/>
                </a:moveTo>
                <a:cubicBezTo>
                  <a:pt x="17829" y="3965"/>
                  <a:pt x="21600" y="10836"/>
                  <a:pt x="21600" y="18219"/>
                </a:cubicBezTo>
                <a:lnTo>
                  <a:pt x="0" y="18219"/>
                </a:lnTo>
                <a:close/>
              </a:path>
            </a:pathLst>
          </a:custGeom>
          <a:noFill/>
          <a:ln w="76200">
            <a:solidFill>
              <a:srgbClr val="FF0000"/>
            </a:solidFill>
            <a:round/>
            <a:headEnd/>
            <a:tailEnd/>
          </a:ln>
        </p:spPr>
        <p:txBody>
          <a:bodyPr wrap="none" anchor="ctr"/>
          <a:lstStyle/>
          <a:p>
            <a:endParaRPr lang="en-US"/>
          </a:p>
        </p:txBody>
      </p:sp>
      <p:sp>
        <p:nvSpPr>
          <p:cNvPr id="93227" name="Text Box 43"/>
          <p:cNvSpPr txBox="1">
            <a:spLocks noChangeArrowheads="1"/>
          </p:cNvSpPr>
          <p:nvPr/>
        </p:nvSpPr>
        <p:spPr bwMode="auto">
          <a:xfrm>
            <a:off x="4859338" y="1989138"/>
            <a:ext cx="3600450" cy="646112"/>
          </a:xfrm>
          <a:prstGeom prst="rect">
            <a:avLst/>
          </a:prstGeom>
          <a:solidFill>
            <a:schemeClr val="accent4">
              <a:lumMod val="60000"/>
              <a:lumOff val="40000"/>
            </a:schemeClr>
          </a:solidFill>
          <a:ln w="9525">
            <a:noFill/>
            <a:miter lim="800000"/>
            <a:headEnd/>
            <a:tailEnd/>
          </a:ln>
          <a:effectLst/>
        </p:spPr>
        <p:txBody>
          <a:bodyPr>
            <a:spAutoFit/>
          </a:bodyPr>
          <a:lstStyle/>
          <a:p>
            <a:pPr>
              <a:spcBef>
                <a:spcPct val="50000"/>
              </a:spcBef>
              <a:defRPr/>
            </a:pPr>
            <a:r>
              <a:rPr lang="en-US" dirty="0">
                <a:solidFill>
                  <a:schemeClr val="bg1"/>
                </a:solidFill>
              </a:rPr>
              <a:t>Short-run supply curve is MC above the shut down point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3190"/>
                                        </p:tgtEl>
                                        <p:attrNameLst>
                                          <p:attrName>style.visibility</p:attrName>
                                        </p:attrNameLst>
                                      </p:cBhvr>
                                      <p:to>
                                        <p:strVal val="visible"/>
                                      </p:to>
                                    </p:set>
                                    <p:animEffect transition="in" filter="wipe(down)">
                                      <p:cBhvr>
                                        <p:cTn id="7" dur="500"/>
                                        <p:tgtEl>
                                          <p:spTgt spid="9319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93223"/>
                                        </p:tgtEl>
                                        <p:attrNameLst>
                                          <p:attrName>style.visibility</p:attrName>
                                        </p:attrNameLst>
                                      </p:cBhvr>
                                      <p:to>
                                        <p:strVal val="visible"/>
                                      </p:to>
                                    </p:set>
                                    <p:animEffect transition="in" filter="wipe(down)">
                                      <p:cBhvr>
                                        <p:cTn id="10" dur="500"/>
                                        <p:tgtEl>
                                          <p:spTgt spid="9322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93225"/>
                                        </p:tgtEl>
                                        <p:attrNameLst>
                                          <p:attrName>style.visibility</p:attrName>
                                        </p:attrNameLst>
                                      </p:cBhvr>
                                      <p:to>
                                        <p:strVal val="visible"/>
                                      </p:to>
                                    </p:set>
                                    <p:animEffect transition="in" filter="wipe(left)">
                                      <p:cBhvr>
                                        <p:cTn id="15" dur="500"/>
                                        <p:tgtEl>
                                          <p:spTgt spid="93225"/>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93191"/>
                                        </p:tgtEl>
                                        <p:attrNameLst>
                                          <p:attrName>style.visibility</p:attrName>
                                        </p:attrNameLst>
                                      </p:cBhvr>
                                      <p:to>
                                        <p:strVal val="visible"/>
                                      </p:to>
                                    </p:set>
                                    <p:animEffect transition="in" filter="wipe(left)">
                                      <p:cBhvr>
                                        <p:cTn id="18" dur="500"/>
                                        <p:tgtEl>
                                          <p:spTgt spid="93191"/>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93192"/>
                                        </p:tgtEl>
                                        <p:attrNameLst>
                                          <p:attrName>style.visibility</p:attrName>
                                        </p:attrNameLst>
                                      </p:cBhvr>
                                      <p:to>
                                        <p:strVal val="visible"/>
                                      </p:to>
                                    </p:set>
                                    <p:animEffect transition="in" filter="wipe(left)">
                                      <p:cBhvr>
                                        <p:cTn id="23" dur="500"/>
                                        <p:tgtEl>
                                          <p:spTgt spid="93192"/>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93224"/>
                                        </p:tgtEl>
                                        <p:attrNameLst>
                                          <p:attrName>style.visibility</p:attrName>
                                        </p:attrNameLst>
                                      </p:cBhvr>
                                      <p:to>
                                        <p:strVal val="visible"/>
                                      </p:to>
                                    </p:set>
                                    <p:animEffect transition="in" filter="wipe(left)">
                                      <p:cBhvr>
                                        <p:cTn id="26" dur="500"/>
                                        <p:tgtEl>
                                          <p:spTgt spid="9322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93196"/>
                                        </p:tgtEl>
                                        <p:attrNameLst>
                                          <p:attrName>style.visibility</p:attrName>
                                        </p:attrNameLst>
                                      </p:cBhvr>
                                      <p:to>
                                        <p:strVal val="visible"/>
                                      </p:to>
                                    </p:set>
                                    <p:animEffect transition="in" filter="wipe(left)">
                                      <p:cBhvr>
                                        <p:cTn id="31" dur="500"/>
                                        <p:tgtEl>
                                          <p:spTgt spid="93196"/>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93200"/>
                                        </p:tgtEl>
                                        <p:attrNameLst>
                                          <p:attrName>style.visibility</p:attrName>
                                        </p:attrNameLst>
                                      </p:cBhvr>
                                      <p:to>
                                        <p:strVal val="visible"/>
                                      </p:to>
                                    </p:set>
                                    <p:animEffect transition="in" filter="wipe(left)">
                                      <p:cBhvr>
                                        <p:cTn id="34" dur="500"/>
                                        <p:tgtEl>
                                          <p:spTgt spid="93200"/>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93208"/>
                                        </p:tgtEl>
                                        <p:attrNameLst>
                                          <p:attrName>style.visibility</p:attrName>
                                        </p:attrNameLst>
                                      </p:cBhvr>
                                      <p:to>
                                        <p:strVal val="visible"/>
                                      </p:to>
                                    </p:set>
                                    <p:animEffect transition="in" filter="wipe(left)">
                                      <p:cBhvr>
                                        <p:cTn id="37" dur="500"/>
                                        <p:tgtEl>
                                          <p:spTgt spid="93208"/>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93205"/>
                                        </p:tgtEl>
                                        <p:attrNameLst>
                                          <p:attrName>style.visibility</p:attrName>
                                        </p:attrNameLst>
                                      </p:cBhvr>
                                      <p:to>
                                        <p:strVal val="visible"/>
                                      </p:to>
                                    </p:set>
                                    <p:animEffect transition="in" filter="wipe(left)">
                                      <p:cBhvr>
                                        <p:cTn id="40" dur="500"/>
                                        <p:tgtEl>
                                          <p:spTgt spid="93205"/>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93193"/>
                                        </p:tgtEl>
                                        <p:attrNameLst>
                                          <p:attrName>style.visibility</p:attrName>
                                        </p:attrNameLst>
                                      </p:cBhvr>
                                      <p:to>
                                        <p:strVal val="visible"/>
                                      </p:to>
                                    </p:set>
                                    <p:animEffect transition="in" filter="wipe(left)">
                                      <p:cBhvr>
                                        <p:cTn id="43" dur="500"/>
                                        <p:tgtEl>
                                          <p:spTgt spid="93193"/>
                                        </p:tgtEl>
                                      </p:cBhvr>
                                    </p:animEffect>
                                  </p:childTnLst>
                                </p:cTn>
                              </p:par>
                            </p:childTnLst>
                          </p:cTn>
                        </p:par>
                      </p:childTnLst>
                    </p:cTn>
                  </p:par>
                  <p:par>
                    <p:cTn id="44" fill="hold">
                      <p:stCondLst>
                        <p:cond delay="indefinite"/>
                      </p:stCondLst>
                      <p:childTnLst>
                        <p:par>
                          <p:cTn id="45" fill="hold">
                            <p:stCondLst>
                              <p:cond delay="0"/>
                            </p:stCondLst>
                            <p:childTnLst>
                              <p:par>
                                <p:cTn id="46" presetID="26" presetClass="emph" presetSubtype="0" fill="hold" grpId="1" nodeType="clickEffect">
                                  <p:stCondLst>
                                    <p:cond delay="0"/>
                                  </p:stCondLst>
                                  <p:childTnLst>
                                    <p:animEffect transition="out" filter="fade">
                                      <p:cBhvr>
                                        <p:cTn id="47" dur="500" tmFilter="0, 0; .2, .5; .8, .5; 1, 0"/>
                                        <p:tgtEl>
                                          <p:spTgt spid="93208"/>
                                        </p:tgtEl>
                                      </p:cBhvr>
                                    </p:animEffect>
                                    <p:animScale>
                                      <p:cBhvr>
                                        <p:cTn id="48" dur="250" autoRev="1" fill="hold"/>
                                        <p:tgtEl>
                                          <p:spTgt spid="93208"/>
                                        </p:tgtEl>
                                      </p:cBhvr>
                                      <p:by x="105000" y="105000"/>
                                    </p:animScale>
                                  </p:childTnLst>
                                </p:cTn>
                              </p:par>
                            </p:childTnLst>
                          </p:cTn>
                        </p:par>
                        <p:par>
                          <p:cTn id="49" fill="hold">
                            <p:stCondLst>
                              <p:cond delay="500"/>
                            </p:stCondLst>
                            <p:childTnLst>
                              <p:par>
                                <p:cTn id="50" presetID="22" presetClass="entr" presetSubtype="4" fill="hold" grpId="0" nodeType="afterEffect">
                                  <p:stCondLst>
                                    <p:cond delay="0"/>
                                  </p:stCondLst>
                                  <p:childTnLst>
                                    <p:set>
                                      <p:cBhvr>
                                        <p:cTn id="51" dur="1" fill="hold">
                                          <p:stCondLst>
                                            <p:cond delay="0"/>
                                          </p:stCondLst>
                                        </p:cTn>
                                        <p:tgtEl>
                                          <p:spTgt spid="93202"/>
                                        </p:tgtEl>
                                        <p:attrNameLst>
                                          <p:attrName>style.visibility</p:attrName>
                                        </p:attrNameLst>
                                      </p:cBhvr>
                                      <p:to>
                                        <p:strVal val="visible"/>
                                      </p:to>
                                    </p:set>
                                    <p:animEffect transition="in" filter="wipe(down)">
                                      <p:cBhvr>
                                        <p:cTn id="52" dur="500"/>
                                        <p:tgtEl>
                                          <p:spTgt spid="93202"/>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93204"/>
                                        </p:tgtEl>
                                        <p:attrNameLst>
                                          <p:attrName>style.visibility</p:attrName>
                                        </p:attrNameLst>
                                      </p:cBhvr>
                                      <p:to>
                                        <p:strVal val="visible"/>
                                      </p:to>
                                    </p:set>
                                    <p:animEffect transition="in" filter="wipe(left)">
                                      <p:cBhvr>
                                        <p:cTn id="57" dur="500"/>
                                        <p:tgtEl>
                                          <p:spTgt spid="93204"/>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93206"/>
                                        </p:tgtEl>
                                        <p:attrNameLst>
                                          <p:attrName>style.visibility</p:attrName>
                                        </p:attrNameLst>
                                      </p:cBhvr>
                                      <p:to>
                                        <p:strVal val="visible"/>
                                      </p:to>
                                    </p:set>
                                    <p:animEffect transition="in" filter="wipe(left)">
                                      <p:cBhvr>
                                        <p:cTn id="60" dur="500"/>
                                        <p:tgtEl>
                                          <p:spTgt spid="93206"/>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93207"/>
                                        </p:tgtEl>
                                        <p:attrNameLst>
                                          <p:attrName>style.visibility</p:attrName>
                                        </p:attrNameLst>
                                      </p:cBhvr>
                                      <p:to>
                                        <p:strVal val="visible"/>
                                      </p:to>
                                    </p:set>
                                    <p:animEffect transition="in" filter="wipe(left)">
                                      <p:cBhvr>
                                        <p:cTn id="63" dur="500"/>
                                        <p:tgtEl>
                                          <p:spTgt spid="93207"/>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93199"/>
                                        </p:tgtEl>
                                        <p:attrNameLst>
                                          <p:attrName>style.visibility</p:attrName>
                                        </p:attrNameLst>
                                      </p:cBhvr>
                                      <p:to>
                                        <p:strVal val="visible"/>
                                      </p:to>
                                    </p:set>
                                    <p:animEffect transition="in" filter="wipe(left)">
                                      <p:cBhvr>
                                        <p:cTn id="66" dur="500"/>
                                        <p:tgtEl>
                                          <p:spTgt spid="93199"/>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93194"/>
                                        </p:tgtEl>
                                        <p:attrNameLst>
                                          <p:attrName>style.visibility</p:attrName>
                                        </p:attrNameLst>
                                      </p:cBhvr>
                                      <p:to>
                                        <p:strVal val="visible"/>
                                      </p:to>
                                    </p:set>
                                    <p:animEffect transition="in" filter="wipe(left)">
                                      <p:cBhvr>
                                        <p:cTn id="69" dur="500"/>
                                        <p:tgtEl>
                                          <p:spTgt spid="93194"/>
                                        </p:tgtEl>
                                      </p:cBhvr>
                                    </p:animEffect>
                                  </p:childTnLst>
                                </p:cTn>
                              </p:par>
                            </p:childTnLst>
                          </p:cTn>
                        </p:par>
                      </p:childTnLst>
                    </p:cTn>
                  </p:par>
                  <p:par>
                    <p:cTn id="70" fill="hold">
                      <p:stCondLst>
                        <p:cond delay="indefinite"/>
                      </p:stCondLst>
                      <p:childTnLst>
                        <p:par>
                          <p:cTn id="71" fill="hold">
                            <p:stCondLst>
                              <p:cond delay="0"/>
                            </p:stCondLst>
                            <p:childTnLst>
                              <p:par>
                                <p:cTn id="72" presetID="26" presetClass="emph" presetSubtype="0" fill="hold" grpId="1" nodeType="clickEffect">
                                  <p:stCondLst>
                                    <p:cond delay="0"/>
                                  </p:stCondLst>
                                  <p:childTnLst>
                                    <p:animEffect transition="out" filter="fade">
                                      <p:cBhvr>
                                        <p:cTn id="73" dur="500" tmFilter="0, 0; .2, .5; .8, .5; 1, 0"/>
                                        <p:tgtEl>
                                          <p:spTgt spid="93207"/>
                                        </p:tgtEl>
                                      </p:cBhvr>
                                    </p:animEffect>
                                    <p:animScale>
                                      <p:cBhvr>
                                        <p:cTn id="74" dur="250" autoRev="1" fill="hold"/>
                                        <p:tgtEl>
                                          <p:spTgt spid="93207"/>
                                        </p:tgtEl>
                                      </p:cBhvr>
                                      <p:by x="105000" y="105000"/>
                                    </p:animScale>
                                  </p:childTnLst>
                                </p:cTn>
                              </p:par>
                            </p:childTnLst>
                          </p:cTn>
                        </p:par>
                        <p:par>
                          <p:cTn id="75" fill="hold">
                            <p:stCondLst>
                              <p:cond delay="500"/>
                            </p:stCondLst>
                            <p:childTnLst>
                              <p:par>
                                <p:cTn id="76" presetID="22" presetClass="entr" presetSubtype="4" fill="hold" grpId="0" nodeType="afterEffect">
                                  <p:stCondLst>
                                    <p:cond delay="0"/>
                                  </p:stCondLst>
                                  <p:childTnLst>
                                    <p:set>
                                      <p:cBhvr>
                                        <p:cTn id="77" dur="1" fill="hold">
                                          <p:stCondLst>
                                            <p:cond delay="0"/>
                                          </p:stCondLst>
                                        </p:cTn>
                                        <p:tgtEl>
                                          <p:spTgt spid="93209"/>
                                        </p:tgtEl>
                                        <p:attrNameLst>
                                          <p:attrName>style.visibility</p:attrName>
                                        </p:attrNameLst>
                                      </p:cBhvr>
                                      <p:to>
                                        <p:strVal val="visible"/>
                                      </p:to>
                                    </p:set>
                                    <p:animEffect transition="in" filter="wipe(down)">
                                      <p:cBhvr>
                                        <p:cTn id="78" dur="500"/>
                                        <p:tgtEl>
                                          <p:spTgt spid="93209"/>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93213"/>
                                        </p:tgtEl>
                                        <p:attrNameLst>
                                          <p:attrName>style.visibility</p:attrName>
                                        </p:attrNameLst>
                                      </p:cBhvr>
                                      <p:to>
                                        <p:strVal val="visible"/>
                                      </p:to>
                                    </p:set>
                                    <p:animEffect transition="in" filter="wipe(left)">
                                      <p:cBhvr>
                                        <p:cTn id="83" dur="500"/>
                                        <p:tgtEl>
                                          <p:spTgt spid="93213"/>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93214"/>
                                        </p:tgtEl>
                                        <p:attrNameLst>
                                          <p:attrName>style.visibility</p:attrName>
                                        </p:attrNameLst>
                                      </p:cBhvr>
                                      <p:to>
                                        <p:strVal val="visible"/>
                                      </p:to>
                                    </p:set>
                                    <p:animEffect transition="in" filter="wipe(left)">
                                      <p:cBhvr>
                                        <p:cTn id="86" dur="500"/>
                                        <p:tgtEl>
                                          <p:spTgt spid="93214"/>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93210"/>
                                        </p:tgtEl>
                                        <p:attrNameLst>
                                          <p:attrName>style.visibility</p:attrName>
                                        </p:attrNameLst>
                                      </p:cBhvr>
                                      <p:to>
                                        <p:strVal val="visible"/>
                                      </p:to>
                                    </p:set>
                                    <p:animEffect transition="in" filter="wipe(left)">
                                      <p:cBhvr>
                                        <p:cTn id="89" dur="500"/>
                                        <p:tgtEl>
                                          <p:spTgt spid="93210"/>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93212"/>
                                        </p:tgtEl>
                                        <p:attrNameLst>
                                          <p:attrName>style.visibility</p:attrName>
                                        </p:attrNameLst>
                                      </p:cBhvr>
                                      <p:to>
                                        <p:strVal val="visible"/>
                                      </p:to>
                                    </p:set>
                                    <p:animEffect transition="in" filter="wipe(left)">
                                      <p:cBhvr>
                                        <p:cTn id="92" dur="500"/>
                                        <p:tgtEl>
                                          <p:spTgt spid="93212"/>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93211"/>
                                        </p:tgtEl>
                                        <p:attrNameLst>
                                          <p:attrName>style.visibility</p:attrName>
                                        </p:attrNameLst>
                                      </p:cBhvr>
                                      <p:to>
                                        <p:strVal val="visible"/>
                                      </p:to>
                                    </p:set>
                                    <p:animEffect transition="in" filter="wipe(left)">
                                      <p:cBhvr>
                                        <p:cTn id="95" dur="500"/>
                                        <p:tgtEl>
                                          <p:spTgt spid="93211"/>
                                        </p:tgtEl>
                                      </p:cBhvr>
                                    </p:animEffect>
                                  </p:childTnLst>
                                </p:cTn>
                              </p:par>
                            </p:childTnLst>
                          </p:cTn>
                        </p:par>
                      </p:childTnLst>
                    </p:cTn>
                  </p:par>
                  <p:par>
                    <p:cTn id="96" fill="hold">
                      <p:stCondLst>
                        <p:cond delay="indefinite"/>
                      </p:stCondLst>
                      <p:childTnLst>
                        <p:par>
                          <p:cTn id="97" fill="hold">
                            <p:stCondLst>
                              <p:cond delay="0"/>
                            </p:stCondLst>
                            <p:childTnLst>
                              <p:par>
                                <p:cTn id="98" presetID="26" presetClass="emph" presetSubtype="0" fill="hold" grpId="1" nodeType="clickEffect">
                                  <p:stCondLst>
                                    <p:cond delay="0"/>
                                  </p:stCondLst>
                                  <p:childTnLst>
                                    <p:animEffect transition="out" filter="fade">
                                      <p:cBhvr>
                                        <p:cTn id="99" dur="500" tmFilter="0, 0; .2, .5; .8, .5; 1, 0"/>
                                        <p:tgtEl>
                                          <p:spTgt spid="93210"/>
                                        </p:tgtEl>
                                      </p:cBhvr>
                                    </p:animEffect>
                                    <p:animScale>
                                      <p:cBhvr>
                                        <p:cTn id="100" dur="250" autoRev="1" fill="hold"/>
                                        <p:tgtEl>
                                          <p:spTgt spid="93210"/>
                                        </p:tgtEl>
                                      </p:cBhvr>
                                      <p:by x="105000" y="105000"/>
                                    </p:animScale>
                                  </p:childTnLst>
                                </p:cTn>
                              </p:par>
                            </p:childTnLst>
                          </p:cTn>
                        </p:par>
                        <p:par>
                          <p:cTn id="101" fill="hold">
                            <p:stCondLst>
                              <p:cond delay="500"/>
                            </p:stCondLst>
                            <p:childTnLst>
                              <p:par>
                                <p:cTn id="102" presetID="22" presetClass="entr" presetSubtype="4" fill="hold" grpId="0" nodeType="afterEffect">
                                  <p:stCondLst>
                                    <p:cond delay="0"/>
                                  </p:stCondLst>
                                  <p:childTnLst>
                                    <p:set>
                                      <p:cBhvr>
                                        <p:cTn id="103" dur="1" fill="hold">
                                          <p:stCondLst>
                                            <p:cond delay="0"/>
                                          </p:stCondLst>
                                        </p:cTn>
                                        <p:tgtEl>
                                          <p:spTgt spid="93216"/>
                                        </p:tgtEl>
                                        <p:attrNameLst>
                                          <p:attrName>style.visibility</p:attrName>
                                        </p:attrNameLst>
                                      </p:cBhvr>
                                      <p:to>
                                        <p:strVal val="visible"/>
                                      </p:to>
                                    </p:set>
                                    <p:animEffect transition="in" filter="wipe(down)">
                                      <p:cBhvr>
                                        <p:cTn id="104" dur="500"/>
                                        <p:tgtEl>
                                          <p:spTgt spid="93216"/>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93220"/>
                                        </p:tgtEl>
                                        <p:attrNameLst>
                                          <p:attrName>style.visibility</p:attrName>
                                        </p:attrNameLst>
                                      </p:cBhvr>
                                      <p:to>
                                        <p:strVal val="visible"/>
                                      </p:to>
                                    </p:set>
                                    <p:animEffect transition="in" filter="wipe(left)">
                                      <p:cBhvr>
                                        <p:cTn id="109" dur="500"/>
                                        <p:tgtEl>
                                          <p:spTgt spid="93220"/>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93221"/>
                                        </p:tgtEl>
                                        <p:attrNameLst>
                                          <p:attrName>style.visibility</p:attrName>
                                        </p:attrNameLst>
                                      </p:cBhvr>
                                      <p:to>
                                        <p:strVal val="visible"/>
                                      </p:to>
                                    </p:set>
                                    <p:animEffect transition="in" filter="wipe(left)">
                                      <p:cBhvr>
                                        <p:cTn id="112" dur="500"/>
                                        <p:tgtEl>
                                          <p:spTgt spid="93221"/>
                                        </p:tgtEl>
                                      </p:cBhvr>
                                    </p:animEffect>
                                  </p:childTnLst>
                                </p:cTn>
                              </p:par>
                              <p:par>
                                <p:cTn id="113" presetID="22" presetClass="entr" presetSubtype="8" fill="hold" grpId="0" nodeType="withEffect">
                                  <p:stCondLst>
                                    <p:cond delay="0"/>
                                  </p:stCondLst>
                                  <p:childTnLst>
                                    <p:set>
                                      <p:cBhvr>
                                        <p:cTn id="114" dur="1" fill="hold">
                                          <p:stCondLst>
                                            <p:cond delay="0"/>
                                          </p:stCondLst>
                                        </p:cTn>
                                        <p:tgtEl>
                                          <p:spTgt spid="93217"/>
                                        </p:tgtEl>
                                        <p:attrNameLst>
                                          <p:attrName>style.visibility</p:attrName>
                                        </p:attrNameLst>
                                      </p:cBhvr>
                                      <p:to>
                                        <p:strVal val="visible"/>
                                      </p:to>
                                    </p:set>
                                    <p:animEffect transition="in" filter="wipe(left)">
                                      <p:cBhvr>
                                        <p:cTn id="115" dur="500"/>
                                        <p:tgtEl>
                                          <p:spTgt spid="93217"/>
                                        </p:tgtEl>
                                      </p:cBhvr>
                                    </p:animEffect>
                                  </p:childTnLst>
                                </p:cTn>
                              </p:par>
                            </p:childTnLst>
                          </p:cTn>
                        </p:par>
                      </p:childTnLst>
                    </p:cTn>
                  </p:par>
                  <p:par>
                    <p:cTn id="116" fill="hold">
                      <p:stCondLst>
                        <p:cond delay="indefinite"/>
                      </p:stCondLst>
                      <p:childTnLst>
                        <p:par>
                          <p:cTn id="117" fill="hold">
                            <p:stCondLst>
                              <p:cond delay="0"/>
                            </p:stCondLst>
                            <p:childTnLst>
                              <p:par>
                                <p:cTn id="118" presetID="26" presetClass="emph" presetSubtype="0" fill="hold" grpId="1" nodeType="clickEffect">
                                  <p:stCondLst>
                                    <p:cond delay="0"/>
                                  </p:stCondLst>
                                  <p:childTnLst>
                                    <p:animEffect transition="out" filter="fade">
                                      <p:cBhvr>
                                        <p:cTn id="119" dur="500" tmFilter="0, 0; .2, .5; .8, .5; 1, 0"/>
                                        <p:tgtEl>
                                          <p:spTgt spid="93217"/>
                                        </p:tgtEl>
                                      </p:cBhvr>
                                    </p:animEffect>
                                    <p:animScale>
                                      <p:cBhvr>
                                        <p:cTn id="120" dur="250" autoRev="1" fill="hold"/>
                                        <p:tgtEl>
                                          <p:spTgt spid="93217"/>
                                        </p:tgtEl>
                                      </p:cBhvr>
                                      <p:by x="105000" y="105000"/>
                                    </p:animScale>
                                  </p:childTnLst>
                                </p:cTn>
                              </p:par>
                            </p:childTnLst>
                          </p:cTn>
                        </p:par>
                        <p:par>
                          <p:cTn id="121" fill="hold">
                            <p:stCondLst>
                              <p:cond delay="500"/>
                            </p:stCondLst>
                            <p:childTnLst>
                              <p:par>
                                <p:cTn id="122" presetID="22" presetClass="entr" presetSubtype="4" fill="hold" grpId="0" nodeType="afterEffect">
                                  <p:stCondLst>
                                    <p:cond delay="0"/>
                                  </p:stCondLst>
                                  <p:childTnLst>
                                    <p:set>
                                      <p:cBhvr>
                                        <p:cTn id="123" dur="1" fill="hold">
                                          <p:stCondLst>
                                            <p:cond delay="0"/>
                                          </p:stCondLst>
                                        </p:cTn>
                                        <p:tgtEl>
                                          <p:spTgt spid="93222"/>
                                        </p:tgtEl>
                                        <p:attrNameLst>
                                          <p:attrName>style.visibility</p:attrName>
                                        </p:attrNameLst>
                                      </p:cBhvr>
                                      <p:to>
                                        <p:strVal val="visible"/>
                                      </p:to>
                                    </p:set>
                                    <p:animEffect transition="in" filter="wipe(down)">
                                      <p:cBhvr>
                                        <p:cTn id="124" dur="500"/>
                                        <p:tgtEl>
                                          <p:spTgt spid="93222"/>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4" fill="hold" grpId="0" nodeType="clickEffect">
                                  <p:stCondLst>
                                    <p:cond delay="0"/>
                                  </p:stCondLst>
                                  <p:childTnLst>
                                    <p:set>
                                      <p:cBhvr>
                                        <p:cTn id="128" dur="1" fill="hold">
                                          <p:stCondLst>
                                            <p:cond delay="0"/>
                                          </p:stCondLst>
                                        </p:cTn>
                                        <p:tgtEl>
                                          <p:spTgt spid="93226"/>
                                        </p:tgtEl>
                                        <p:attrNameLst>
                                          <p:attrName>style.visibility</p:attrName>
                                        </p:attrNameLst>
                                      </p:cBhvr>
                                      <p:to>
                                        <p:strVal val="visible"/>
                                      </p:to>
                                    </p:set>
                                    <p:animEffect transition="in" filter="wipe(down)">
                                      <p:cBhvr>
                                        <p:cTn id="129" dur="500"/>
                                        <p:tgtEl>
                                          <p:spTgt spid="93226"/>
                                        </p:tgtEl>
                                      </p:cBhvr>
                                    </p:animEffect>
                                  </p:childTnLst>
                                </p:cTn>
                              </p:par>
                            </p:childTnLst>
                          </p:cTn>
                        </p:par>
                      </p:childTnLst>
                    </p:cTn>
                  </p:par>
                  <p:par>
                    <p:cTn id="130" fill="hold">
                      <p:stCondLst>
                        <p:cond delay="indefinite"/>
                      </p:stCondLst>
                      <p:childTnLst>
                        <p:par>
                          <p:cTn id="131" fill="hold">
                            <p:stCondLst>
                              <p:cond delay="0"/>
                            </p:stCondLst>
                            <p:childTnLst>
                              <p:par>
                                <p:cTn id="132" presetID="26" presetClass="emph" presetSubtype="0" fill="hold" grpId="1" nodeType="clickEffect">
                                  <p:stCondLst>
                                    <p:cond delay="0"/>
                                  </p:stCondLst>
                                  <p:childTnLst>
                                    <p:animEffect transition="out" filter="fade">
                                      <p:cBhvr>
                                        <p:cTn id="133" dur="500" tmFilter="0, 0; .2, .5; .8, .5; 1, 0"/>
                                        <p:tgtEl>
                                          <p:spTgt spid="93226"/>
                                        </p:tgtEl>
                                      </p:cBhvr>
                                    </p:animEffect>
                                    <p:animScale>
                                      <p:cBhvr>
                                        <p:cTn id="134" dur="250" autoRev="1" fill="hold"/>
                                        <p:tgtEl>
                                          <p:spTgt spid="93226"/>
                                        </p:tgtEl>
                                      </p:cBhvr>
                                      <p:by x="105000" y="105000"/>
                                    </p:animScale>
                                  </p:childTnLst>
                                </p:cTn>
                              </p:par>
                            </p:childTnLst>
                          </p:cTn>
                        </p:par>
                        <p:par>
                          <p:cTn id="135" fill="hold">
                            <p:stCondLst>
                              <p:cond delay="500"/>
                            </p:stCondLst>
                            <p:childTnLst>
                              <p:par>
                                <p:cTn id="136" presetID="12" presetClass="entr" presetSubtype="4" fill="hold" grpId="0" nodeType="afterEffect">
                                  <p:stCondLst>
                                    <p:cond delay="0"/>
                                  </p:stCondLst>
                                  <p:childTnLst>
                                    <p:set>
                                      <p:cBhvr>
                                        <p:cTn id="137" dur="1" fill="hold">
                                          <p:stCondLst>
                                            <p:cond delay="0"/>
                                          </p:stCondLst>
                                        </p:cTn>
                                        <p:tgtEl>
                                          <p:spTgt spid="93227"/>
                                        </p:tgtEl>
                                        <p:attrNameLst>
                                          <p:attrName>style.visibility</p:attrName>
                                        </p:attrNameLst>
                                      </p:cBhvr>
                                      <p:to>
                                        <p:strVal val="visible"/>
                                      </p:to>
                                    </p:set>
                                    <p:animEffect transition="in" filter="slide(fromBottom)">
                                      <p:cBhvr>
                                        <p:cTn id="138" dur="500"/>
                                        <p:tgtEl>
                                          <p:spTgt spid="93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90" grpId="0" animBg="1"/>
      <p:bldP spid="93191" grpId="0" animBg="1"/>
      <p:bldP spid="93192" grpId="0" animBg="1"/>
      <p:bldP spid="93193" grpId="0"/>
      <p:bldP spid="93194" grpId="0"/>
      <p:bldP spid="93196" grpId="0"/>
      <p:bldP spid="93199" grpId="0" animBg="1"/>
      <p:bldP spid="93200" grpId="0" animBg="1"/>
      <p:bldP spid="93202" grpId="0"/>
      <p:bldP spid="93204" grpId="0"/>
      <p:bldP spid="93205" grpId="0" animBg="1"/>
      <p:bldP spid="93206" grpId="0" animBg="1"/>
      <p:bldP spid="93207" grpId="0" animBg="1"/>
      <p:bldP spid="93207" grpId="1" animBg="1"/>
      <p:bldP spid="93208" grpId="0" animBg="1"/>
      <p:bldP spid="93208" grpId="1" animBg="1"/>
      <p:bldP spid="93209" grpId="0"/>
      <p:bldP spid="93210" grpId="0" animBg="1"/>
      <p:bldP spid="93210" grpId="1" animBg="1"/>
      <p:bldP spid="93211" grpId="0"/>
      <p:bldP spid="93212" grpId="0" animBg="1"/>
      <p:bldP spid="93213" grpId="0"/>
      <p:bldP spid="93214" grpId="0" animBg="1"/>
      <p:bldP spid="93216" grpId="0"/>
      <p:bldP spid="93217" grpId="0" animBg="1"/>
      <p:bldP spid="93217" grpId="1" animBg="1"/>
      <p:bldP spid="93220" grpId="0"/>
      <p:bldP spid="93221" grpId="0" animBg="1"/>
      <p:bldP spid="93222" grpId="0"/>
      <p:bldP spid="93223" grpId="0"/>
      <p:bldP spid="93224" grpId="0"/>
      <p:bldP spid="93225" grpId="0"/>
      <p:bldP spid="93226" grpId="0" animBg="1"/>
      <p:bldP spid="93226" grpId="1" animBg="1"/>
      <p:bldP spid="9322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Rectangle 2"/>
          <p:cNvSpPr>
            <a:spLocks noGrp="1" noChangeArrowheads="1"/>
          </p:cNvSpPr>
          <p:nvPr>
            <p:ph type="title"/>
          </p:nvPr>
        </p:nvSpPr>
        <p:spPr/>
        <p:txBody>
          <a:bodyPr>
            <a:normAutofit fontScale="90000"/>
          </a:bodyPr>
          <a:lstStyle/>
          <a:p>
            <a:pPr eaLnBrk="1" hangingPunct="1"/>
            <a:r>
              <a:rPr lang="en-US" sz="3600" dirty="0" smtClean="0">
                <a:solidFill>
                  <a:srgbClr val="FF7D19"/>
                </a:solidFill>
              </a:rPr>
              <a:t>Life and Death in the Short Run: Sunk Costs</a:t>
            </a:r>
          </a:p>
        </p:txBody>
      </p:sp>
      <p:sp>
        <p:nvSpPr>
          <p:cNvPr id="89091" name="Rectangle 3"/>
          <p:cNvSpPr>
            <a:spLocks noGrp="1" noChangeArrowheads="1"/>
          </p:cNvSpPr>
          <p:nvPr>
            <p:ph idx="1"/>
          </p:nvPr>
        </p:nvSpPr>
        <p:spPr>
          <a:xfrm>
            <a:off x="457200" y="1600200"/>
            <a:ext cx="7283152" cy="4876800"/>
          </a:xfrm>
        </p:spPr>
        <p:txBody>
          <a:bodyPr/>
          <a:lstStyle/>
          <a:p>
            <a:pPr eaLnBrk="1" hangingPunct="1"/>
            <a:r>
              <a:rPr lang="en-US" dirty="0" smtClean="0"/>
              <a:t>If the firm cannot make a profit, should it shut down?</a:t>
            </a:r>
          </a:p>
          <a:p>
            <a:pPr marL="0" indent="0" eaLnBrk="1" hangingPunct="1">
              <a:buNone/>
            </a:pPr>
            <a:endParaRPr lang="en-US" dirty="0" smtClean="0"/>
          </a:p>
          <a:p>
            <a:pPr eaLnBrk="1" hangingPunct="1"/>
            <a:r>
              <a:rPr lang="en-US" dirty="0" smtClean="0"/>
              <a:t>If it can cover its variable costs, having already sunk its fixed costs, it should stay in production</a:t>
            </a:r>
          </a:p>
          <a:p>
            <a:pPr marL="0" indent="0" eaLnBrk="1" hangingPunct="1">
              <a:buNone/>
            </a:pPr>
            <a:r>
              <a:rPr lang="en-US" dirty="0" smtClean="0"/>
              <a:t> </a:t>
            </a:r>
          </a:p>
          <a:p>
            <a:pPr eaLnBrk="1" hangingPunct="1"/>
            <a:r>
              <a:rPr lang="en-US" dirty="0" smtClean="0"/>
              <a:t>Hence its </a:t>
            </a:r>
            <a:r>
              <a:rPr lang="en-US" i="1" dirty="0" smtClean="0">
                <a:solidFill>
                  <a:srgbClr val="3E5D78"/>
                </a:solidFill>
              </a:rPr>
              <a:t>supply curve is that part of MC above AVC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9091">
                                            <p:txEl>
                                              <p:pRg st="0" end="0"/>
                                            </p:txEl>
                                          </p:spTgt>
                                        </p:tgtEl>
                                        <p:attrNameLst>
                                          <p:attrName>style.visibility</p:attrName>
                                        </p:attrNameLst>
                                      </p:cBhvr>
                                      <p:to>
                                        <p:strVal val="visible"/>
                                      </p:to>
                                    </p:set>
                                    <p:animEffect transition="in" filter="wipe(up)">
                                      <p:cBhvr>
                                        <p:cTn id="7" dur="500"/>
                                        <p:tgtEl>
                                          <p:spTgt spid="8909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89091">
                                            <p:txEl>
                                              <p:pRg st="2" end="2"/>
                                            </p:txEl>
                                          </p:spTgt>
                                        </p:tgtEl>
                                        <p:attrNameLst>
                                          <p:attrName>style.visibility</p:attrName>
                                        </p:attrNameLst>
                                      </p:cBhvr>
                                      <p:to>
                                        <p:strVal val="visible"/>
                                      </p:to>
                                    </p:set>
                                    <p:animEffect transition="in" filter="wipe(up)">
                                      <p:cBhvr>
                                        <p:cTn id="12" dur="500"/>
                                        <p:tgtEl>
                                          <p:spTgt spid="8909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89091">
                                            <p:txEl>
                                              <p:pRg st="3" end="3"/>
                                            </p:txEl>
                                          </p:spTgt>
                                        </p:tgtEl>
                                        <p:attrNameLst>
                                          <p:attrName>style.visibility</p:attrName>
                                        </p:attrNameLst>
                                      </p:cBhvr>
                                      <p:to>
                                        <p:strVal val="visible"/>
                                      </p:to>
                                    </p:set>
                                    <p:animEffect transition="in" filter="wipe(up)">
                                      <p:cBhvr>
                                        <p:cTn id="17" dur="500"/>
                                        <p:tgtEl>
                                          <p:spTgt spid="89091">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89091">
                                            <p:txEl>
                                              <p:pRg st="4" end="4"/>
                                            </p:txEl>
                                          </p:spTgt>
                                        </p:tgtEl>
                                        <p:attrNameLst>
                                          <p:attrName>style.visibility</p:attrName>
                                        </p:attrNameLst>
                                      </p:cBhvr>
                                      <p:to>
                                        <p:strVal val="visible"/>
                                      </p:to>
                                    </p:set>
                                    <p:animEffect transition="in" filter="wipe(up)">
                                      <p:cBhvr>
                                        <p:cTn id="22" dur="500"/>
                                        <p:tgtEl>
                                          <p:spTgt spid="8909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1"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7" name="Rectangle 2"/>
          <p:cNvSpPr>
            <a:spLocks noGrp="1" noChangeArrowheads="1"/>
          </p:cNvSpPr>
          <p:nvPr>
            <p:ph type="title" sz="quarter"/>
          </p:nvPr>
        </p:nvSpPr>
        <p:spPr>
          <a:xfrm>
            <a:off x="454571" y="404664"/>
            <a:ext cx="8229600" cy="778098"/>
          </a:xfrm>
        </p:spPr>
        <p:txBody>
          <a:bodyPr/>
          <a:lstStyle/>
          <a:p>
            <a:pPr eaLnBrk="1" hangingPunct="1"/>
            <a:r>
              <a:rPr lang="en-US" dirty="0" smtClean="0">
                <a:solidFill>
                  <a:srgbClr val="FF7D19"/>
                </a:solidFill>
              </a:rPr>
              <a:t>Snowboard Profit Maximization</a:t>
            </a:r>
          </a:p>
        </p:txBody>
      </p:sp>
      <p:graphicFrame>
        <p:nvGraphicFramePr>
          <p:cNvPr id="79090" name="Group 242"/>
          <p:cNvGraphicFramePr>
            <a:graphicFrameLocks noGrp="1"/>
          </p:cNvGraphicFramePr>
          <p:nvPr>
            <p:ph sz="quarter" idx="1"/>
          </p:nvPr>
        </p:nvGraphicFramePr>
        <p:xfrm>
          <a:off x="457200" y="1600200"/>
          <a:ext cx="2990850" cy="4389120"/>
        </p:xfrm>
        <a:graphic>
          <a:graphicData uri="http://schemas.openxmlformats.org/drawingml/2006/table">
            <a:tbl>
              <a:tblPr/>
              <a:tblGrid>
                <a:gridCol w="1055688"/>
                <a:gridCol w="966787"/>
                <a:gridCol w="968375"/>
              </a:tblGrid>
              <a:tr h="268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Q</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46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1050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46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40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2800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46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70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4900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46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7700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46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5</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145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10150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46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6</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175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12250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7</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200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14000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46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8</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220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15400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46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9</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235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16450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46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240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16800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79096" name="Group 248"/>
          <p:cNvGraphicFramePr>
            <a:graphicFrameLocks noGrp="1"/>
          </p:cNvGraphicFramePr>
          <p:nvPr>
            <p:ph sz="quarter" idx="2"/>
          </p:nvPr>
        </p:nvGraphicFramePr>
        <p:xfrm>
          <a:off x="5867400" y="1628775"/>
          <a:ext cx="865188" cy="4389120"/>
        </p:xfrm>
        <a:graphic>
          <a:graphicData uri="http://schemas.openxmlformats.org/drawingml/2006/table">
            <a:tbl>
              <a:tblPr/>
              <a:tblGrid>
                <a:gridCol w="865188"/>
              </a:tblGrid>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TC</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0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4000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5000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6000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7000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0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8000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9000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10000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0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11000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0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12000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13000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79072" name="Group 224"/>
          <p:cNvGraphicFramePr>
            <a:graphicFrameLocks noGrp="1"/>
          </p:cNvGraphicFramePr>
          <p:nvPr>
            <p:ph sz="quarter" idx="3"/>
          </p:nvPr>
        </p:nvGraphicFramePr>
        <p:xfrm>
          <a:off x="4356100" y="1628775"/>
          <a:ext cx="792163" cy="4389120"/>
        </p:xfrm>
        <a:graphic>
          <a:graphicData uri="http://schemas.openxmlformats.org/drawingml/2006/table">
            <a:tbl>
              <a:tblPr/>
              <a:tblGrid>
                <a:gridCol w="792163"/>
              </a:tblGrid>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ATC</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266.7</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0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125.5</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85.8</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63.6</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55.2</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51.4</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50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0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50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51.1</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54.2</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79073" name="Group 225"/>
          <p:cNvGraphicFramePr>
            <a:graphicFrameLocks noGrp="1"/>
          </p:cNvGraphicFramePr>
          <p:nvPr>
            <p:ph sz="quarter" idx="4"/>
          </p:nvPr>
        </p:nvGraphicFramePr>
        <p:xfrm>
          <a:off x="3491880" y="1628800"/>
          <a:ext cx="863600" cy="4389120"/>
        </p:xfrm>
        <a:graphic>
          <a:graphicData uri="http://schemas.openxmlformats.org/drawingml/2006/table">
            <a:tbl>
              <a:tblPr/>
              <a:tblGrid>
                <a:gridCol w="863600"/>
              </a:tblGrid>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AVC</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66.7</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0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50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42.9</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36.4</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34.5</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34.3</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35</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0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36.4</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38.3</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2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41.7</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79078" name="Group 230"/>
          <p:cNvGraphicFramePr>
            <a:graphicFrameLocks noGrp="1"/>
          </p:cNvGraphicFramePr>
          <p:nvPr/>
        </p:nvGraphicFramePr>
        <p:xfrm>
          <a:off x="5148263" y="1628775"/>
          <a:ext cx="719137" cy="4389120"/>
        </p:xfrm>
        <a:graphic>
          <a:graphicData uri="http://schemas.openxmlformats.org/drawingml/2006/table">
            <a:tbl>
              <a:tblPr/>
              <a:tblGrid>
                <a:gridCol w="719137"/>
              </a:tblGrid>
              <a:tr h="3349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MC</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81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l-GR" sz="1800" b="0" i="0" u="none" strike="noStrike" cap="none" normalizeH="0" baseline="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49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66.7</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49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40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81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33.3</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49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25.0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49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28.6</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81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33.3</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49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40.0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49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50.0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81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66.7</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49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200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79130" name="Text Box 282"/>
          <p:cNvSpPr txBox="1">
            <a:spLocks noChangeArrowheads="1"/>
          </p:cNvSpPr>
          <p:nvPr/>
        </p:nvSpPr>
        <p:spPr bwMode="auto">
          <a:xfrm>
            <a:off x="6732588" y="1628775"/>
            <a:ext cx="1727844" cy="646331"/>
          </a:xfrm>
          <a:prstGeom prst="rect">
            <a:avLst/>
          </a:prstGeom>
          <a:noFill/>
          <a:ln w="28575">
            <a:solidFill>
              <a:schemeClr val="tx1"/>
            </a:solidFill>
            <a:miter lim="800000"/>
            <a:headEnd/>
            <a:tailEnd/>
          </a:ln>
        </p:spPr>
        <p:txBody>
          <a:bodyPr wrap="square">
            <a:spAutoFit/>
          </a:bodyPr>
          <a:lstStyle/>
          <a:p>
            <a:pPr>
              <a:spcBef>
                <a:spcPct val="50000"/>
              </a:spcBef>
            </a:pPr>
            <a:r>
              <a:rPr lang="en-US" dirty="0" smtClean="0">
                <a:solidFill>
                  <a:schemeClr val="accent1"/>
                </a:solidFill>
              </a:rPr>
              <a:t>Production Decision</a:t>
            </a:r>
            <a:endParaRPr lang="en-US" dirty="0">
              <a:solidFill>
                <a:schemeClr val="accent1"/>
              </a:solidFill>
            </a:endParaRPr>
          </a:p>
        </p:txBody>
      </p:sp>
      <p:sp>
        <p:nvSpPr>
          <p:cNvPr id="79133" name="Rectangle 285"/>
          <p:cNvSpPr>
            <a:spLocks noChangeArrowheads="1"/>
          </p:cNvSpPr>
          <p:nvPr/>
        </p:nvSpPr>
        <p:spPr bwMode="auto">
          <a:xfrm>
            <a:off x="6732588" y="2348880"/>
            <a:ext cx="1727200" cy="1800200"/>
          </a:xfrm>
          <a:prstGeom prst="rect">
            <a:avLst/>
          </a:prstGeom>
          <a:solidFill>
            <a:schemeClr val="accent5">
              <a:lumMod val="40000"/>
              <a:lumOff val="60000"/>
            </a:schemeClr>
          </a:solidFill>
          <a:ln w="9525">
            <a:solidFill>
              <a:schemeClr val="tx1"/>
            </a:solidFill>
            <a:miter lim="800000"/>
            <a:headEnd/>
            <a:tailEnd/>
          </a:ln>
        </p:spPr>
        <p:txBody>
          <a:bodyPr wrap="none" anchor="ctr"/>
          <a:lstStyle/>
          <a:p>
            <a:pPr algn="ctr"/>
            <a:r>
              <a:rPr lang="en-US" dirty="0"/>
              <a:t>No Production</a:t>
            </a:r>
          </a:p>
          <a:p>
            <a:pPr algn="ctr"/>
            <a:r>
              <a:rPr lang="en-US" dirty="0"/>
              <a:t>Where</a:t>
            </a:r>
          </a:p>
          <a:p>
            <a:pPr algn="ctr"/>
            <a:r>
              <a:rPr lang="en-US" dirty="0"/>
              <a:t>P &lt; min AVC</a:t>
            </a:r>
          </a:p>
        </p:txBody>
      </p:sp>
      <p:sp>
        <p:nvSpPr>
          <p:cNvPr id="79134" name="Rectangle 286"/>
          <p:cNvSpPr>
            <a:spLocks noChangeArrowheads="1"/>
          </p:cNvSpPr>
          <p:nvPr/>
        </p:nvSpPr>
        <p:spPr bwMode="auto">
          <a:xfrm>
            <a:off x="6732588" y="4149080"/>
            <a:ext cx="1727200" cy="359420"/>
          </a:xfrm>
          <a:prstGeom prst="rect">
            <a:avLst/>
          </a:prstGeom>
          <a:solidFill>
            <a:srgbClr val="FFCC00"/>
          </a:solidFill>
          <a:ln w="9525">
            <a:solidFill>
              <a:schemeClr val="tx1"/>
            </a:solidFill>
            <a:miter lim="800000"/>
            <a:headEnd/>
            <a:tailEnd/>
          </a:ln>
        </p:spPr>
        <p:txBody>
          <a:bodyPr wrap="none" anchor="ctr"/>
          <a:lstStyle/>
          <a:p>
            <a:pPr algn="ctr"/>
            <a:r>
              <a:rPr lang="en-US" dirty="0"/>
              <a:t>Shut Down</a:t>
            </a:r>
          </a:p>
        </p:txBody>
      </p:sp>
      <p:sp>
        <p:nvSpPr>
          <p:cNvPr id="79135" name="Rectangle 287"/>
          <p:cNvSpPr>
            <a:spLocks noChangeArrowheads="1"/>
          </p:cNvSpPr>
          <p:nvPr/>
        </p:nvSpPr>
        <p:spPr bwMode="auto">
          <a:xfrm>
            <a:off x="6732588" y="4508500"/>
            <a:ext cx="1727200" cy="431800"/>
          </a:xfrm>
          <a:prstGeom prst="rect">
            <a:avLst/>
          </a:prstGeom>
          <a:solidFill>
            <a:schemeClr val="accent5">
              <a:lumMod val="40000"/>
              <a:lumOff val="60000"/>
            </a:schemeClr>
          </a:solidFill>
          <a:ln w="9525">
            <a:solidFill>
              <a:schemeClr val="tx1"/>
            </a:solidFill>
            <a:miter lim="800000"/>
            <a:headEnd/>
            <a:tailEnd/>
          </a:ln>
        </p:spPr>
        <p:txBody>
          <a:bodyPr wrap="none" anchor="ctr"/>
          <a:lstStyle/>
          <a:p>
            <a:pPr algn="ctr"/>
            <a:r>
              <a:rPr lang="en-US" dirty="0"/>
              <a:t>Price covers AVC</a:t>
            </a:r>
          </a:p>
        </p:txBody>
      </p:sp>
      <p:sp>
        <p:nvSpPr>
          <p:cNvPr id="79136" name="Rectangle 288"/>
          <p:cNvSpPr>
            <a:spLocks noChangeArrowheads="1"/>
          </p:cNvSpPr>
          <p:nvPr/>
        </p:nvSpPr>
        <p:spPr bwMode="auto">
          <a:xfrm>
            <a:off x="6732588" y="4941888"/>
            <a:ext cx="1727200" cy="1079500"/>
          </a:xfrm>
          <a:prstGeom prst="rect">
            <a:avLst/>
          </a:prstGeom>
          <a:solidFill>
            <a:schemeClr val="accent5">
              <a:lumMod val="40000"/>
              <a:lumOff val="60000"/>
            </a:schemeClr>
          </a:solidFill>
          <a:ln w="9525">
            <a:solidFill>
              <a:schemeClr val="tx1"/>
            </a:solidFill>
            <a:miter lim="800000"/>
            <a:headEnd/>
            <a:tailEnd/>
          </a:ln>
        </p:spPr>
        <p:txBody>
          <a:bodyPr wrap="none" anchor="ctr"/>
          <a:lstStyle/>
          <a:p>
            <a:pPr algn="ctr"/>
            <a:r>
              <a:rPr lang="en-US" dirty="0"/>
              <a:t>Profit where</a:t>
            </a:r>
          </a:p>
          <a:p>
            <a:pPr algn="ctr"/>
            <a:r>
              <a:rPr lang="en-US" dirty="0"/>
              <a:t>P &gt; </a:t>
            </a:r>
            <a:r>
              <a:rPr lang="en-US" dirty="0" smtClean="0"/>
              <a:t>min of ATC.</a:t>
            </a:r>
            <a:endParaRPr lang="en-US" dirty="0"/>
          </a:p>
          <a:p>
            <a:pPr algn="ctr"/>
            <a:r>
              <a:rPr lang="en-US" dirty="0"/>
              <a:t>Q determined </a:t>
            </a:r>
          </a:p>
          <a:p>
            <a:pPr algn="ctr"/>
            <a:r>
              <a:rPr lang="en-US" dirty="0"/>
              <a:t>By P = MC</a:t>
            </a:r>
          </a:p>
        </p:txBody>
      </p:sp>
      <p:sp>
        <p:nvSpPr>
          <p:cNvPr id="79137" name="Oval 289"/>
          <p:cNvSpPr>
            <a:spLocks noChangeArrowheads="1"/>
          </p:cNvSpPr>
          <p:nvPr/>
        </p:nvSpPr>
        <p:spPr bwMode="auto">
          <a:xfrm>
            <a:off x="3492500" y="4149725"/>
            <a:ext cx="792163" cy="431800"/>
          </a:xfrm>
          <a:prstGeom prst="ellipse">
            <a:avLst/>
          </a:prstGeom>
          <a:noFill/>
          <a:ln w="57150">
            <a:solidFill>
              <a:schemeClr val="hlink"/>
            </a:solidFill>
            <a:round/>
            <a:headEnd/>
            <a:tailEnd/>
          </a:ln>
        </p:spPr>
        <p:txBody>
          <a:bodyPr wrap="none" anchor="ctr"/>
          <a:lstStyle/>
          <a:p>
            <a:endParaRPr lang="en-US"/>
          </a:p>
        </p:txBody>
      </p:sp>
      <p:sp>
        <p:nvSpPr>
          <p:cNvPr id="79138" name="Rectangle 290"/>
          <p:cNvSpPr>
            <a:spLocks noChangeArrowheads="1"/>
          </p:cNvSpPr>
          <p:nvPr/>
        </p:nvSpPr>
        <p:spPr bwMode="auto">
          <a:xfrm>
            <a:off x="468313" y="2349500"/>
            <a:ext cx="6264275" cy="1800225"/>
          </a:xfrm>
          <a:prstGeom prst="rect">
            <a:avLst/>
          </a:prstGeom>
          <a:noFill/>
          <a:ln w="38100">
            <a:solidFill>
              <a:schemeClr val="accent1"/>
            </a:solidFill>
            <a:miter lim="800000"/>
            <a:headEnd/>
            <a:tailEnd/>
          </a:ln>
        </p:spPr>
        <p:txBody>
          <a:bodyPr wrap="none" anchor="ctr"/>
          <a:lstStyle/>
          <a:p>
            <a:endParaRPr lang="en-US"/>
          </a:p>
        </p:txBody>
      </p:sp>
      <p:sp>
        <p:nvSpPr>
          <p:cNvPr id="79139" name="Rectangle 291"/>
          <p:cNvSpPr>
            <a:spLocks noChangeArrowheads="1"/>
          </p:cNvSpPr>
          <p:nvPr/>
        </p:nvSpPr>
        <p:spPr bwMode="auto">
          <a:xfrm>
            <a:off x="468313" y="4149725"/>
            <a:ext cx="6264275" cy="358775"/>
          </a:xfrm>
          <a:prstGeom prst="rect">
            <a:avLst/>
          </a:prstGeom>
          <a:noFill/>
          <a:ln w="38100">
            <a:solidFill>
              <a:srgbClr val="FFCC00"/>
            </a:solidFill>
            <a:miter lim="800000"/>
            <a:headEnd/>
            <a:tailEnd/>
          </a:ln>
        </p:spPr>
        <p:txBody>
          <a:bodyPr wrap="none" anchor="ctr"/>
          <a:lstStyle/>
          <a:p>
            <a:endParaRPr lang="en-US"/>
          </a:p>
        </p:txBody>
      </p:sp>
      <p:sp>
        <p:nvSpPr>
          <p:cNvPr id="79140" name="Rectangle 292"/>
          <p:cNvSpPr>
            <a:spLocks noChangeArrowheads="1"/>
          </p:cNvSpPr>
          <p:nvPr/>
        </p:nvSpPr>
        <p:spPr bwMode="auto">
          <a:xfrm>
            <a:off x="468313" y="4508500"/>
            <a:ext cx="6264275" cy="360363"/>
          </a:xfrm>
          <a:prstGeom prst="rect">
            <a:avLst/>
          </a:prstGeom>
          <a:noFill/>
          <a:ln w="38100">
            <a:solidFill>
              <a:srgbClr val="FF9933"/>
            </a:solidFill>
            <a:miter lim="800000"/>
            <a:headEnd/>
            <a:tailEnd/>
          </a:ln>
        </p:spPr>
        <p:txBody>
          <a:bodyPr wrap="none" anchor="ctr"/>
          <a:lstStyle/>
          <a:p>
            <a:endParaRPr lang="en-US"/>
          </a:p>
        </p:txBody>
      </p:sp>
      <p:sp>
        <p:nvSpPr>
          <p:cNvPr id="79141" name="Rectangle 293"/>
          <p:cNvSpPr>
            <a:spLocks noChangeArrowheads="1"/>
          </p:cNvSpPr>
          <p:nvPr/>
        </p:nvSpPr>
        <p:spPr bwMode="auto">
          <a:xfrm>
            <a:off x="468313" y="4941888"/>
            <a:ext cx="6264275" cy="1079500"/>
          </a:xfrm>
          <a:prstGeom prst="rect">
            <a:avLst/>
          </a:prstGeom>
          <a:noFill/>
          <a:ln w="38100">
            <a:solidFill>
              <a:srgbClr val="FF6600"/>
            </a:solidFill>
            <a:miter lim="800000"/>
            <a:headEnd/>
            <a:tailEnd/>
          </a:ln>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9073"/>
                                        </p:tgtEl>
                                        <p:attrNameLst>
                                          <p:attrName>style.visibility</p:attrName>
                                        </p:attrNameLst>
                                      </p:cBhvr>
                                      <p:to>
                                        <p:strVal val="visible"/>
                                      </p:to>
                                    </p:set>
                                    <p:animEffect transition="in" filter="wipe(up)">
                                      <p:cBhvr>
                                        <p:cTn id="7" dur="500"/>
                                        <p:tgtEl>
                                          <p:spTgt spid="7907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79072"/>
                                        </p:tgtEl>
                                        <p:attrNameLst>
                                          <p:attrName>style.visibility</p:attrName>
                                        </p:attrNameLst>
                                      </p:cBhvr>
                                      <p:to>
                                        <p:strVal val="visible"/>
                                      </p:to>
                                    </p:set>
                                    <p:animEffect transition="in" filter="wipe(up)">
                                      <p:cBhvr>
                                        <p:cTn id="12" dur="500"/>
                                        <p:tgtEl>
                                          <p:spTgt spid="7907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79078"/>
                                        </p:tgtEl>
                                        <p:attrNameLst>
                                          <p:attrName>style.visibility</p:attrName>
                                        </p:attrNameLst>
                                      </p:cBhvr>
                                      <p:to>
                                        <p:strVal val="visible"/>
                                      </p:to>
                                    </p:set>
                                    <p:animEffect transition="in" filter="wipe(up)">
                                      <p:cBhvr>
                                        <p:cTn id="17" dur="500"/>
                                        <p:tgtEl>
                                          <p:spTgt spid="7907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79096"/>
                                        </p:tgtEl>
                                        <p:attrNameLst>
                                          <p:attrName>style.visibility</p:attrName>
                                        </p:attrNameLst>
                                      </p:cBhvr>
                                      <p:to>
                                        <p:strVal val="visible"/>
                                      </p:to>
                                    </p:set>
                                    <p:animEffect transition="in" filter="wipe(up)">
                                      <p:cBhvr>
                                        <p:cTn id="22" dur="500"/>
                                        <p:tgtEl>
                                          <p:spTgt spid="7909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9130"/>
                                        </p:tgtEl>
                                        <p:attrNameLst>
                                          <p:attrName>style.visibility</p:attrName>
                                        </p:attrNameLst>
                                      </p:cBhvr>
                                      <p:to>
                                        <p:strVal val="visible"/>
                                      </p:to>
                                    </p:set>
                                    <p:animEffect transition="in" filter="wipe(down)">
                                      <p:cBhvr>
                                        <p:cTn id="27" dur="500"/>
                                        <p:tgtEl>
                                          <p:spTgt spid="79130"/>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79137"/>
                                        </p:tgtEl>
                                        <p:attrNameLst>
                                          <p:attrName>style.visibility</p:attrName>
                                        </p:attrNameLst>
                                      </p:cBhvr>
                                      <p:to>
                                        <p:strVal val="visible"/>
                                      </p:to>
                                    </p:set>
                                    <p:anim calcmode="lin" valueType="num">
                                      <p:cBhvr additive="base">
                                        <p:cTn id="32" dur="500" fill="hold"/>
                                        <p:tgtEl>
                                          <p:spTgt spid="79137"/>
                                        </p:tgtEl>
                                        <p:attrNameLst>
                                          <p:attrName>ppt_x</p:attrName>
                                        </p:attrNameLst>
                                      </p:cBhvr>
                                      <p:tavLst>
                                        <p:tav tm="0">
                                          <p:val>
                                            <p:strVal val="#ppt_x"/>
                                          </p:val>
                                        </p:tav>
                                        <p:tav tm="100000">
                                          <p:val>
                                            <p:strVal val="#ppt_x"/>
                                          </p:val>
                                        </p:tav>
                                      </p:tavLst>
                                    </p:anim>
                                    <p:anim calcmode="lin" valueType="num">
                                      <p:cBhvr additive="base">
                                        <p:cTn id="33" dur="500" fill="hold"/>
                                        <p:tgtEl>
                                          <p:spTgt spid="79137"/>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79138"/>
                                        </p:tgtEl>
                                        <p:attrNameLst>
                                          <p:attrName>style.visibility</p:attrName>
                                        </p:attrNameLst>
                                      </p:cBhvr>
                                      <p:to>
                                        <p:strVal val="visible"/>
                                      </p:to>
                                    </p:set>
                                    <p:animEffect transition="in" filter="wipe(down)">
                                      <p:cBhvr>
                                        <p:cTn id="38" dur="500"/>
                                        <p:tgtEl>
                                          <p:spTgt spid="79138"/>
                                        </p:tgtEl>
                                      </p:cBhvr>
                                    </p:animEffect>
                                  </p:childTnLst>
                                </p:cTn>
                              </p:par>
                            </p:childTnLst>
                          </p:cTn>
                        </p:par>
                        <p:par>
                          <p:cTn id="39" fill="hold">
                            <p:stCondLst>
                              <p:cond delay="500"/>
                            </p:stCondLst>
                            <p:childTnLst>
                              <p:par>
                                <p:cTn id="40" presetID="22" presetClass="entr" presetSubtype="4" fill="hold" grpId="0" nodeType="afterEffect">
                                  <p:stCondLst>
                                    <p:cond delay="0"/>
                                  </p:stCondLst>
                                  <p:childTnLst>
                                    <p:set>
                                      <p:cBhvr>
                                        <p:cTn id="41" dur="1" fill="hold">
                                          <p:stCondLst>
                                            <p:cond delay="0"/>
                                          </p:stCondLst>
                                        </p:cTn>
                                        <p:tgtEl>
                                          <p:spTgt spid="79133"/>
                                        </p:tgtEl>
                                        <p:attrNameLst>
                                          <p:attrName>style.visibility</p:attrName>
                                        </p:attrNameLst>
                                      </p:cBhvr>
                                      <p:to>
                                        <p:strVal val="visible"/>
                                      </p:to>
                                    </p:set>
                                    <p:animEffect transition="in" filter="wipe(down)">
                                      <p:cBhvr>
                                        <p:cTn id="42" dur="500"/>
                                        <p:tgtEl>
                                          <p:spTgt spid="79133"/>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79139"/>
                                        </p:tgtEl>
                                        <p:attrNameLst>
                                          <p:attrName>style.visibility</p:attrName>
                                        </p:attrNameLst>
                                      </p:cBhvr>
                                      <p:to>
                                        <p:strVal val="visible"/>
                                      </p:to>
                                    </p:set>
                                    <p:animEffect transition="in" filter="wipe(down)">
                                      <p:cBhvr>
                                        <p:cTn id="47" dur="500"/>
                                        <p:tgtEl>
                                          <p:spTgt spid="79139"/>
                                        </p:tgtEl>
                                      </p:cBhvr>
                                    </p:animEffect>
                                  </p:childTnLst>
                                </p:cTn>
                              </p:par>
                            </p:childTnLst>
                          </p:cTn>
                        </p:par>
                        <p:par>
                          <p:cTn id="48" fill="hold">
                            <p:stCondLst>
                              <p:cond delay="500"/>
                            </p:stCondLst>
                            <p:childTnLst>
                              <p:par>
                                <p:cTn id="49" presetID="22" presetClass="entr" presetSubtype="4" fill="hold" grpId="0" nodeType="afterEffect">
                                  <p:stCondLst>
                                    <p:cond delay="0"/>
                                  </p:stCondLst>
                                  <p:childTnLst>
                                    <p:set>
                                      <p:cBhvr>
                                        <p:cTn id="50" dur="1" fill="hold">
                                          <p:stCondLst>
                                            <p:cond delay="0"/>
                                          </p:stCondLst>
                                        </p:cTn>
                                        <p:tgtEl>
                                          <p:spTgt spid="79134"/>
                                        </p:tgtEl>
                                        <p:attrNameLst>
                                          <p:attrName>style.visibility</p:attrName>
                                        </p:attrNameLst>
                                      </p:cBhvr>
                                      <p:to>
                                        <p:strVal val="visible"/>
                                      </p:to>
                                    </p:set>
                                    <p:animEffect transition="in" filter="wipe(down)">
                                      <p:cBhvr>
                                        <p:cTn id="51" dur="500"/>
                                        <p:tgtEl>
                                          <p:spTgt spid="79134"/>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79140"/>
                                        </p:tgtEl>
                                        <p:attrNameLst>
                                          <p:attrName>style.visibility</p:attrName>
                                        </p:attrNameLst>
                                      </p:cBhvr>
                                      <p:to>
                                        <p:strVal val="visible"/>
                                      </p:to>
                                    </p:set>
                                    <p:animEffect transition="in" filter="wipe(down)">
                                      <p:cBhvr>
                                        <p:cTn id="56" dur="500"/>
                                        <p:tgtEl>
                                          <p:spTgt spid="79140"/>
                                        </p:tgtEl>
                                      </p:cBhvr>
                                    </p:animEffect>
                                  </p:childTnLst>
                                </p:cTn>
                              </p:par>
                            </p:childTnLst>
                          </p:cTn>
                        </p:par>
                        <p:par>
                          <p:cTn id="57" fill="hold">
                            <p:stCondLst>
                              <p:cond delay="500"/>
                            </p:stCondLst>
                            <p:childTnLst>
                              <p:par>
                                <p:cTn id="58" presetID="22" presetClass="entr" presetSubtype="4" fill="hold" grpId="0" nodeType="afterEffect">
                                  <p:stCondLst>
                                    <p:cond delay="0"/>
                                  </p:stCondLst>
                                  <p:childTnLst>
                                    <p:set>
                                      <p:cBhvr>
                                        <p:cTn id="59" dur="1" fill="hold">
                                          <p:stCondLst>
                                            <p:cond delay="0"/>
                                          </p:stCondLst>
                                        </p:cTn>
                                        <p:tgtEl>
                                          <p:spTgt spid="79135"/>
                                        </p:tgtEl>
                                        <p:attrNameLst>
                                          <p:attrName>style.visibility</p:attrName>
                                        </p:attrNameLst>
                                      </p:cBhvr>
                                      <p:to>
                                        <p:strVal val="visible"/>
                                      </p:to>
                                    </p:set>
                                    <p:animEffect transition="in" filter="wipe(down)">
                                      <p:cBhvr>
                                        <p:cTn id="60" dur="500"/>
                                        <p:tgtEl>
                                          <p:spTgt spid="79135"/>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grpId="0" nodeType="clickEffect">
                                  <p:stCondLst>
                                    <p:cond delay="0"/>
                                  </p:stCondLst>
                                  <p:childTnLst>
                                    <p:set>
                                      <p:cBhvr>
                                        <p:cTn id="64" dur="1" fill="hold">
                                          <p:stCondLst>
                                            <p:cond delay="0"/>
                                          </p:stCondLst>
                                        </p:cTn>
                                        <p:tgtEl>
                                          <p:spTgt spid="79141"/>
                                        </p:tgtEl>
                                        <p:attrNameLst>
                                          <p:attrName>style.visibility</p:attrName>
                                        </p:attrNameLst>
                                      </p:cBhvr>
                                      <p:to>
                                        <p:strVal val="visible"/>
                                      </p:to>
                                    </p:set>
                                    <p:animEffect transition="in" filter="wipe(down)">
                                      <p:cBhvr>
                                        <p:cTn id="65" dur="500"/>
                                        <p:tgtEl>
                                          <p:spTgt spid="79141"/>
                                        </p:tgtEl>
                                      </p:cBhvr>
                                    </p:animEffect>
                                  </p:childTnLst>
                                </p:cTn>
                              </p:par>
                            </p:childTnLst>
                          </p:cTn>
                        </p:par>
                        <p:par>
                          <p:cTn id="66" fill="hold">
                            <p:stCondLst>
                              <p:cond delay="500"/>
                            </p:stCondLst>
                            <p:childTnLst>
                              <p:par>
                                <p:cTn id="67" presetID="22" presetClass="entr" presetSubtype="4" fill="hold" grpId="0" nodeType="afterEffect">
                                  <p:stCondLst>
                                    <p:cond delay="0"/>
                                  </p:stCondLst>
                                  <p:childTnLst>
                                    <p:set>
                                      <p:cBhvr>
                                        <p:cTn id="68" dur="1" fill="hold">
                                          <p:stCondLst>
                                            <p:cond delay="0"/>
                                          </p:stCondLst>
                                        </p:cTn>
                                        <p:tgtEl>
                                          <p:spTgt spid="79136"/>
                                        </p:tgtEl>
                                        <p:attrNameLst>
                                          <p:attrName>style.visibility</p:attrName>
                                        </p:attrNameLst>
                                      </p:cBhvr>
                                      <p:to>
                                        <p:strVal val="visible"/>
                                      </p:to>
                                    </p:set>
                                    <p:animEffect transition="in" filter="wipe(down)">
                                      <p:cBhvr>
                                        <p:cTn id="69" dur="500"/>
                                        <p:tgtEl>
                                          <p:spTgt spid="79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130" grpId="0" animBg="1"/>
      <p:bldP spid="79133" grpId="0" animBg="1"/>
      <p:bldP spid="79134" grpId="0" animBg="1"/>
      <p:bldP spid="79135" grpId="0" animBg="1"/>
      <p:bldP spid="79136" grpId="0" animBg="1"/>
      <p:bldP spid="79137" grpId="0" animBg="1"/>
      <p:bldP spid="79138" grpId="0" animBg="1"/>
      <p:bldP spid="79139" grpId="0" animBg="1"/>
      <p:bldP spid="79140" grpId="0" animBg="1"/>
      <p:bldP spid="7914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91680" y="548680"/>
            <a:ext cx="5832648" cy="646331"/>
          </a:xfrm>
          <a:prstGeom prst="rect">
            <a:avLst/>
          </a:prstGeom>
          <a:noFill/>
        </p:spPr>
        <p:txBody>
          <a:bodyPr wrap="square" rtlCol="0">
            <a:spAutoFit/>
          </a:bodyPr>
          <a:lstStyle/>
          <a:p>
            <a:r>
              <a:rPr lang="en-CA" sz="3600" dirty="0" smtClean="0">
                <a:solidFill>
                  <a:srgbClr val="FF7D19"/>
                </a:solidFill>
              </a:rPr>
              <a:t>Additional examples</a:t>
            </a:r>
            <a:endParaRPr lang="en-CA" sz="3600" dirty="0">
              <a:solidFill>
                <a:srgbClr val="FF7D19"/>
              </a:solidFill>
            </a:endParaRPr>
          </a:p>
        </p:txBody>
      </p:sp>
      <p:sp>
        <p:nvSpPr>
          <p:cNvPr id="4" name="TextBox 3"/>
          <p:cNvSpPr txBox="1"/>
          <p:nvPr/>
        </p:nvSpPr>
        <p:spPr>
          <a:xfrm>
            <a:off x="395536" y="1178668"/>
            <a:ext cx="8496944" cy="4462760"/>
          </a:xfrm>
          <a:prstGeom prst="rect">
            <a:avLst/>
          </a:prstGeom>
          <a:noFill/>
        </p:spPr>
        <p:txBody>
          <a:bodyPr wrap="square" rtlCol="0">
            <a:spAutoFit/>
          </a:bodyPr>
          <a:lstStyle/>
          <a:p>
            <a:pPr marL="285750" indent="-285750">
              <a:buFont typeface="Arial" panose="020B0604020202020204" pitchFamily="34" charset="0"/>
              <a:buChar char="•"/>
            </a:pPr>
            <a:r>
              <a:rPr lang="en-CA" sz="2400" dirty="0" smtClean="0">
                <a:solidFill>
                  <a:srgbClr val="3E5D78"/>
                </a:solidFill>
                <a:effectLst>
                  <a:outerShdw blurRad="38100" dist="38100" dir="2700000" algn="tl">
                    <a:srgbClr val="000000">
                      <a:alpha val="43137"/>
                    </a:srgbClr>
                  </a:outerShdw>
                </a:effectLst>
              </a:rPr>
              <a:t>Hair salon </a:t>
            </a:r>
            <a:r>
              <a:rPr lang="en-CA" sz="2000" dirty="0" smtClean="0"/>
              <a:t>has fixed K. It increases production by adding more labor. Eventually congestion sets in and labor productivity declines</a:t>
            </a:r>
          </a:p>
          <a:p>
            <a:endParaRPr lang="en-CA" sz="2000" dirty="0" smtClean="0"/>
          </a:p>
          <a:p>
            <a:pPr marL="285750" indent="-285750">
              <a:buFont typeface="Arial" panose="020B0604020202020204" pitchFamily="34" charset="0"/>
              <a:buChar char="•"/>
            </a:pPr>
            <a:r>
              <a:rPr lang="en-CA" sz="2000" dirty="0" smtClean="0">
                <a:solidFill>
                  <a:srgbClr val="3E5D78"/>
                </a:solidFill>
                <a:effectLst>
                  <a:outerShdw blurRad="38100" dist="38100" dir="2700000" algn="tl">
                    <a:srgbClr val="000000">
                      <a:alpha val="43137"/>
                    </a:srgbClr>
                  </a:outerShdw>
                </a:effectLst>
              </a:rPr>
              <a:t>Airbnb</a:t>
            </a:r>
            <a:r>
              <a:rPr lang="en-CA" sz="2000" dirty="0" smtClean="0"/>
              <a:t>: This is an example of L fixed and K variable. A home-owner may decide to use a spare room in her home to accommodate guests. </a:t>
            </a:r>
          </a:p>
          <a:p>
            <a:pPr lvl="1"/>
            <a:r>
              <a:rPr lang="en-CA" dirty="0" smtClean="0"/>
              <a:t>If business is good she may incur additional costs of adding space to her house (or converting a second room) to accommodate a second visitor. Her cost of the second room may be higher and she will hit an overall capacity constraint at some point. But her MC of providing space in this example increases (even if costs per unit of input are not constant). </a:t>
            </a:r>
          </a:p>
          <a:p>
            <a:pPr lvl="1"/>
            <a:endParaRPr lang="en-CA" dirty="0" smtClean="0"/>
          </a:p>
          <a:p>
            <a:pPr marL="285750" indent="-285750">
              <a:buFont typeface="Arial" panose="020B0604020202020204" pitchFamily="34" charset="0"/>
              <a:buChar char="•"/>
            </a:pPr>
            <a:r>
              <a:rPr lang="en-CA" dirty="0" smtClean="0"/>
              <a:t>In most real-life examples, the MC of a second unit of supply is too great and what we see is a market with a large number of suppliers each supplying one unit. In the LR if the industry is expanding new entrants will be able to supply more cheaply than </a:t>
            </a:r>
            <a:r>
              <a:rPr lang="en-CA" dirty="0"/>
              <a:t>i</a:t>
            </a:r>
            <a:r>
              <a:rPr lang="en-CA" dirty="0" smtClean="0"/>
              <a:t>ncumbents</a:t>
            </a:r>
            <a:endParaRPr lang="en-CA" dirty="0"/>
          </a:p>
        </p:txBody>
      </p:sp>
    </p:spTree>
    <p:extLst>
      <p:ext uri="{BB962C8B-B14F-4D97-AF65-F5344CB8AC3E}">
        <p14:creationId xmlns:p14="http://schemas.microsoft.com/office/powerpoint/2010/main" val="294232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1" name="Rectangle 2"/>
          <p:cNvSpPr>
            <a:spLocks noGrp="1" noChangeArrowheads="1"/>
          </p:cNvSpPr>
          <p:nvPr>
            <p:ph type="title"/>
          </p:nvPr>
        </p:nvSpPr>
        <p:spPr>
          <a:xfrm>
            <a:off x="323528" y="476672"/>
            <a:ext cx="8534400" cy="864096"/>
          </a:xfrm>
        </p:spPr>
        <p:txBody>
          <a:bodyPr>
            <a:noAutofit/>
          </a:bodyPr>
          <a:lstStyle/>
          <a:p>
            <a:r>
              <a:rPr lang="en-US" sz="3600" dirty="0" smtClean="0">
                <a:solidFill>
                  <a:srgbClr val="FF7D19"/>
                </a:solidFill>
              </a:rPr>
              <a:t>Industry Supply in the Short Run</a:t>
            </a:r>
          </a:p>
        </p:txBody>
      </p:sp>
      <p:sp>
        <p:nvSpPr>
          <p:cNvPr id="9222" name="Line 3"/>
          <p:cNvSpPr>
            <a:spLocks noChangeShapeType="1"/>
          </p:cNvSpPr>
          <p:nvPr/>
        </p:nvSpPr>
        <p:spPr bwMode="auto">
          <a:xfrm>
            <a:off x="2124075" y="2060575"/>
            <a:ext cx="0" cy="3384550"/>
          </a:xfrm>
          <a:prstGeom prst="line">
            <a:avLst/>
          </a:prstGeom>
          <a:noFill/>
          <a:ln w="25400">
            <a:solidFill>
              <a:schemeClr val="tx1"/>
            </a:solidFill>
            <a:round/>
            <a:headEnd/>
            <a:tailEnd/>
          </a:ln>
        </p:spPr>
        <p:txBody>
          <a:bodyPr/>
          <a:lstStyle/>
          <a:p>
            <a:endParaRPr lang="en-US"/>
          </a:p>
        </p:txBody>
      </p:sp>
      <p:sp>
        <p:nvSpPr>
          <p:cNvPr id="9223" name="Line 4"/>
          <p:cNvSpPr>
            <a:spLocks noChangeShapeType="1"/>
          </p:cNvSpPr>
          <p:nvPr/>
        </p:nvSpPr>
        <p:spPr bwMode="auto">
          <a:xfrm>
            <a:off x="2124075" y="5445125"/>
            <a:ext cx="4392613" cy="0"/>
          </a:xfrm>
          <a:prstGeom prst="line">
            <a:avLst/>
          </a:prstGeom>
          <a:noFill/>
          <a:ln w="25400">
            <a:solidFill>
              <a:schemeClr val="tx1"/>
            </a:solidFill>
            <a:round/>
            <a:headEnd/>
            <a:tailEnd/>
          </a:ln>
        </p:spPr>
        <p:txBody>
          <a:bodyPr/>
          <a:lstStyle/>
          <a:p>
            <a:endParaRPr lang="en-US"/>
          </a:p>
        </p:txBody>
      </p:sp>
      <p:sp>
        <p:nvSpPr>
          <p:cNvPr id="9224" name="Line 7"/>
          <p:cNvSpPr>
            <a:spLocks noChangeShapeType="1"/>
          </p:cNvSpPr>
          <p:nvPr/>
        </p:nvSpPr>
        <p:spPr bwMode="auto">
          <a:xfrm flipV="1">
            <a:off x="2124075" y="3644900"/>
            <a:ext cx="2376488" cy="0"/>
          </a:xfrm>
          <a:prstGeom prst="line">
            <a:avLst/>
          </a:prstGeom>
          <a:noFill/>
          <a:ln w="9525">
            <a:solidFill>
              <a:schemeClr val="tx1"/>
            </a:solidFill>
            <a:prstDash val="dash"/>
            <a:round/>
            <a:headEnd/>
            <a:tailEnd/>
          </a:ln>
        </p:spPr>
        <p:txBody>
          <a:bodyPr/>
          <a:lstStyle/>
          <a:p>
            <a:endParaRPr lang="en-US"/>
          </a:p>
        </p:txBody>
      </p:sp>
      <p:sp>
        <p:nvSpPr>
          <p:cNvPr id="9225" name="Line 9"/>
          <p:cNvSpPr>
            <a:spLocks noChangeShapeType="1"/>
          </p:cNvSpPr>
          <p:nvPr/>
        </p:nvSpPr>
        <p:spPr bwMode="auto">
          <a:xfrm flipH="1" flipV="1">
            <a:off x="2124075" y="4292600"/>
            <a:ext cx="1295400" cy="0"/>
          </a:xfrm>
          <a:prstGeom prst="line">
            <a:avLst/>
          </a:prstGeom>
          <a:noFill/>
          <a:ln w="9525">
            <a:solidFill>
              <a:schemeClr val="tx1"/>
            </a:solidFill>
            <a:prstDash val="dash"/>
            <a:round/>
            <a:headEnd/>
            <a:tailEnd/>
          </a:ln>
        </p:spPr>
        <p:txBody>
          <a:bodyPr/>
          <a:lstStyle/>
          <a:p>
            <a:endParaRPr lang="en-US"/>
          </a:p>
        </p:txBody>
      </p:sp>
      <p:sp>
        <p:nvSpPr>
          <p:cNvPr id="9226" name="Text Box 11"/>
          <p:cNvSpPr txBox="1">
            <a:spLocks noChangeArrowheads="1"/>
          </p:cNvSpPr>
          <p:nvPr/>
        </p:nvSpPr>
        <p:spPr bwMode="auto">
          <a:xfrm>
            <a:off x="3635375" y="1989138"/>
            <a:ext cx="1223963" cy="366712"/>
          </a:xfrm>
          <a:prstGeom prst="rect">
            <a:avLst/>
          </a:prstGeom>
          <a:noFill/>
          <a:ln w="9525">
            <a:noFill/>
            <a:miter lim="800000"/>
            <a:headEnd/>
            <a:tailEnd/>
          </a:ln>
        </p:spPr>
        <p:txBody>
          <a:bodyPr>
            <a:spAutoFit/>
          </a:bodyPr>
          <a:lstStyle/>
          <a:p>
            <a:pPr>
              <a:spcBef>
                <a:spcPct val="50000"/>
              </a:spcBef>
            </a:pPr>
            <a:r>
              <a:rPr lang="en-US"/>
              <a:t>S</a:t>
            </a:r>
            <a:r>
              <a:rPr lang="en-US" baseline="-25000"/>
              <a:t>B </a:t>
            </a:r>
            <a:r>
              <a:rPr lang="en-US"/>
              <a:t>= MC</a:t>
            </a:r>
            <a:r>
              <a:rPr lang="en-US" baseline="-25000"/>
              <a:t>B</a:t>
            </a:r>
          </a:p>
        </p:txBody>
      </p:sp>
      <p:sp>
        <p:nvSpPr>
          <p:cNvPr id="9227" name="Text Box 15"/>
          <p:cNvSpPr txBox="1">
            <a:spLocks noChangeArrowheads="1"/>
          </p:cNvSpPr>
          <p:nvPr/>
        </p:nvSpPr>
        <p:spPr bwMode="auto">
          <a:xfrm>
            <a:off x="1619250" y="3500438"/>
            <a:ext cx="504825" cy="366712"/>
          </a:xfrm>
          <a:prstGeom prst="rect">
            <a:avLst/>
          </a:prstGeom>
          <a:noFill/>
          <a:ln w="9525">
            <a:noFill/>
            <a:miter lim="800000"/>
            <a:headEnd/>
            <a:tailEnd/>
          </a:ln>
        </p:spPr>
        <p:txBody>
          <a:bodyPr>
            <a:spAutoFit/>
          </a:bodyPr>
          <a:lstStyle/>
          <a:p>
            <a:pPr>
              <a:spcBef>
                <a:spcPct val="50000"/>
              </a:spcBef>
            </a:pPr>
            <a:r>
              <a:rPr lang="en-US"/>
              <a:t>P</a:t>
            </a:r>
            <a:r>
              <a:rPr lang="en-US" baseline="-25000"/>
              <a:t>2</a:t>
            </a:r>
          </a:p>
        </p:txBody>
      </p:sp>
      <p:sp>
        <p:nvSpPr>
          <p:cNvPr id="9228" name="Text Box 16"/>
          <p:cNvSpPr txBox="1">
            <a:spLocks noChangeArrowheads="1"/>
          </p:cNvSpPr>
          <p:nvPr/>
        </p:nvSpPr>
        <p:spPr bwMode="auto">
          <a:xfrm>
            <a:off x="1568723" y="1693862"/>
            <a:ext cx="965993" cy="366713"/>
          </a:xfrm>
          <a:prstGeom prst="rect">
            <a:avLst/>
          </a:prstGeom>
          <a:noFill/>
          <a:ln w="9525">
            <a:noFill/>
            <a:miter lim="800000"/>
            <a:headEnd/>
            <a:tailEnd/>
          </a:ln>
        </p:spPr>
        <p:txBody>
          <a:bodyPr wrap="square">
            <a:spAutoFit/>
          </a:bodyPr>
          <a:lstStyle/>
          <a:p>
            <a:pPr>
              <a:spcBef>
                <a:spcPct val="50000"/>
              </a:spcBef>
            </a:pPr>
            <a:r>
              <a:rPr lang="en-US" dirty="0"/>
              <a:t>Price</a:t>
            </a:r>
          </a:p>
        </p:txBody>
      </p:sp>
      <p:sp>
        <p:nvSpPr>
          <p:cNvPr id="9229" name="Text Box 17"/>
          <p:cNvSpPr txBox="1">
            <a:spLocks noChangeArrowheads="1"/>
          </p:cNvSpPr>
          <p:nvPr/>
        </p:nvSpPr>
        <p:spPr bwMode="auto">
          <a:xfrm>
            <a:off x="6006731" y="5445125"/>
            <a:ext cx="1366838" cy="366712"/>
          </a:xfrm>
          <a:prstGeom prst="rect">
            <a:avLst/>
          </a:prstGeom>
          <a:noFill/>
          <a:ln w="9525">
            <a:noFill/>
            <a:miter lim="800000"/>
            <a:headEnd/>
            <a:tailEnd/>
          </a:ln>
        </p:spPr>
        <p:txBody>
          <a:bodyPr>
            <a:spAutoFit/>
          </a:bodyPr>
          <a:lstStyle/>
          <a:p>
            <a:pPr>
              <a:spcBef>
                <a:spcPct val="50000"/>
              </a:spcBef>
            </a:pPr>
            <a:r>
              <a:rPr lang="en-US" dirty="0"/>
              <a:t>Quantity</a:t>
            </a:r>
          </a:p>
        </p:txBody>
      </p:sp>
      <p:sp>
        <p:nvSpPr>
          <p:cNvPr id="9230" name="Arc 18"/>
          <p:cNvSpPr>
            <a:spLocks/>
          </p:cNvSpPr>
          <p:nvPr/>
        </p:nvSpPr>
        <p:spPr bwMode="auto">
          <a:xfrm rot="19932484" flipV="1">
            <a:off x="2844800" y="2044700"/>
            <a:ext cx="2870200" cy="1674813"/>
          </a:xfrm>
          <a:custGeom>
            <a:avLst/>
            <a:gdLst>
              <a:gd name="T0" fmla="*/ 0 w 23787"/>
              <a:gd name="T1" fmla="*/ 1268516 h 21600"/>
              <a:gd name="T2" fmla="*/ 346325649 w 23787"/>
              <a:gd name="T3" fmla="*/ 94329582 h 21600"/>
              <a:gd name="T4" fmla="*/ 43838514 w 23787"/>
              <a:gd name="T5" fmla="*/ 129861037 h 21600"/>
              <a:gd name="T6" fmla="*/ 0 60000 65536"/>
              <a:gd name="T7" fmla="*/ 0 60000 65536"/>
              <a:gd name="T8" fmla="*/ 0 60000 65536"/>
              <a:gd name="T9" fmla="*/ 0 w 23787"/>
              <a:gd name="T10" fmla="*/ 0 h 21600"/>
              <a:gd name="T11" fmla="*/ 23787 w 23787"/>
              <a:gd name="T12" fmla="*/ 21600 h 21600"/>
            </a:gdLst>
            <a:ahLst/>
            <a:cxnLst>
              <a:cxn ang="T6">
                <a:pos x="T0" y="T1"/>
              </a:cxn>
              <a:cxn ang="T7">
                <a:pos x="T2" y="T3"/>
              </a:cxn>
              <a:cxn ang="T8">
                <a:pos x="T4" y="T5"/>
              </a:cxn>
            </a:cxnLst>
            <a:rect l="T9" t="T10" r="T11" b="T12"/>
            <a:pathLst>
              <a:path w="23787" h="21600" fill="none" extrusionOk="0">
                <a:moveTo>
                  <a:pt x="-1" y="210"/>
                </a:moveTo>
                <a:cubicBezTo>
                  <a:pt x="997" y="70"/>
                  <a:pt x="2003" y="-1"/>
                  <a:pt x="3011" y="0"/>
                </a:cubicBezTo>
                <a:cubicBezTo>
                  <a:pt x="12664" y="0"/>
                  <a:pt x="21145" y="6405"/>
                  <a:pt x="23786" y="15690"/>
                </a:cubicBezTo>
              </a:path>
              <a:path w="23787" h="21600" stroke="0" extrusionOk="0">
                <a:moveTo>
                  <a:pt x="-1" y="210"/>
                </a:moveTo>
                <a:cubicBezTo>
                  <a:pt x="997" y="70"/>
                  <a:pt x="2003" y="-1"/>
                  <a:pt x="3011" y="0"/>
                </a:cubicBezTo>
                <a:cubicBezTo>
                  <a:pt x="12664" y="0"/>
                  <a:pt x="21145" y="6405"/>
                  <a:pt x="23786" y="15690"/>
                </a:cubicBezTo>
                <a:lnTo>
                  <a:pt x="3011" y="21600"/>
                </a:lnTo>
                <a:close/>
              </a:path>
            </a:pathLst>
          </a:custGeom>
          <a:noFill/>
          <a:ln w="38100">
            <a:solidFill>
              <a:srgbClr val="FF0000"/>
            </a:solidFill>
            <a:round/>
            <a:headEnd/>
            <a:tailEnd/>
          </a:ln>
        </p:spPr>
        <p:txBody>
          <a:bodyPr wrap="none" anchor="ctr"/>
          <a:lstStyle/>
          <a:p>
            <a:endParaRPr lang="en-US"/>
          </a:p>
        </p:txBody>
      </p:sp>
      <p:sp>
        <p:nvSpPr>
          <p:cNvPr id="9231" name="Text Box 19"/>
          <p:cNvSpPr txBox="1">
            <a:spLocks noChangeArrowheads="1"/>
          </p:cNvSpPr>
          <p:nvPr/>
        </p:nvSpPr>
        <p:spPr bwMode="auto">
          <a:xfrm>
            <a:off x="5435600" y="1916113"/>
            <a:ext cx="1223963" cy="366712"/>
          </a:xfrm>
          <a:prstGeom prst="rect">
            <a:avLst/>
          </a:prstGeom>
          <a:noFill/>
          <a:ln w="9525">
            <a:noFill/>
            <a:miter lim="800000"/>
            <a:headEnd/>
            <a:tailEnd/>
          </a:ln>
        </p:spPr>
        <p:txBody>
          <a:bodyPr>
            <a:spAutoFit/>
          </a:bodyPr>
          <a:lstStyle/>
          <a:p>
            <a:pPr>
              <a:spcBef>
                <a:spcPct val="50000"/>
              </a:spcBef>
            </a:pPr>
            <a:r>
              <a:rPr lang="en-US"/>
              <a:t>S</a:t>
            </a:r>
            <a:r>
              <a:rPr lang="en-US" baseline="-25000"/>
              <a:t>A </a:t>
            </a:r>
            <a:r>
              <a:rPr lang="en-US"/>
              <a:t>= MC</a:t>
            </a:r>
            <a:r>
              <a:rPr lang="en-US" baseline="-25000"/>
              <a:t>A</a:t>
            </a:r>
          </a:p>
        </p:txBody>
      </p:sp>
      <p:sp>
        <p:nvSpPr>
          <p:cNvPr id="9232" name="Arc 20"/>
          <p:cNvSpPr>
            <a:spLocks/>
          </p:cNvSpPr>
          <p:nvPr/>
        </p:nvSpPr>
        <p:spPr bwMode="auto">
          <a:xfrm rot="19932484" flipV="1">
            <a:off x="2841625" y="2206625"/>
            <a:ext cx="2251075" cy="998538"/>
          </a:xfrm>
          <a:custGeom>
            <a:avLst/>
            <a:gdLst>
              <a:gd name="T0" fmla="*/ 0 w 27273"/>
              <a:gd name="T1" fmla="*/ 2137102 h 21600"/>
              <a:gd name="T2" fmla="*/ 185800506 w 27273"/>
              <a:gd name="T3" fmla="*/ 33530859 h 21600"/>
              <a:gd name="T4" fmla="*/ 44261575 w 27273"/>
              <a:gd name="T5" fmla="*/ 46161020 h 21600"/>
              <a:gd name="T6" fmla="*/ 0 60000 65536"/>
              <a:gd name="T7" fmla="*/ 0 60000 65536"/>
              <a:gd name="T8" fmla="*/ 0 60000 65536"/>
              <a:gd name="T9" fmla="*/ 0 w 27273"/>
              <a:gd name="T10" fmla="*/ 0 h 21600"/>
              <a:gd name="T11" fmla="*/ 27273 w 27273"/>
              <a:gd name="T12" fmla="*/ 21600 h 21600"/>
            </a:gdLst>
            <a:ahLst/>
            <a:cxnLst>
              <a:cxn ang="T6">
                <a:pos x="T0" y="T1"/>
              </a:cxn>
              <a:cxn ang="T7">
                <a:pos x="T2" y="T3"/>
              </a:cxn>
              <a:cxn ang="T8">
                <a:pos x="T4" y="T5"/>
              </a:cxn>
            </a:cxnLst>
            <a:rect l="T9" t="T10" r="T11" b="T12"/>
            <a:pathLst>
              <a:path w="27273" h="21600" fill="none" extrusionOk="0">
                <a:moveTo>
                  <a:pt x="0" y="1000"/>
                </a:moveTo>
                <a:cubicBezTo>
                  <a:pt x="2102" y="337"/>
                  <a:pt x="4293" y="-1"/>
                  <a:pt x="6497" y="0"/>
                </a:cubicBezTo>
                <a:cubicBezTo>
                  <a:pt x="16150" y="0"/>
                  <a:pt x="24631" y="6405"/>
                  <a:pt x="27272" y="15690"/>
                </a:cubicBezTo>
              </a:path>
              <a:path w="27273" h="21600" stroke="0" extrusionOk="0">
                <a:moveTo>
                  <a:pt x="0" y="1000"/>
                </a:moveTo>
                <a:cubicBezTo>
                  <a:pt x="2102" y="337"/>
                  <a:pt x="4293" y="-1"/>
                  <a:pt x="6497" y="0"/>
                </a:cubicBezTo>
                <a:cubicBezTo>
                  <a:pt x="16150" y="0"/>
                  <a:pt x="24631" y="6405"/>
                  <a:pt x="27272" y="15690"/>
                </a:cubicBezTo>
                <a:lnTo>
                  <a:pt x="6497" y="21600"/>
                </a:lnTo>
                <a:close/>
              </a:path>
            </a:pathLst>
          </a:custGeom>
          <a:noFill/>
          <a:ln w="38100">
            <a:solidFill>
              <a:srgbClr val="FF0000"/>
            </a:solidFill>
            <a:round/>
            <a:headEnd/>
            <a:tailEnd/>
          </a:ln>
        </p:spPr>
        <p:txBody>
          <a:bodyPr wrap="none" anchor="ctr"/>
          <a:lstStyle/>
          <a:p>
            <a:endParaRPr lang="en-US">
              <a:solidFill>
                <a:srgbClr val="FF0000"/>
              </a:solidFill>
            </a:endParaRPr>
          </a:p>
        </p:txBody>
      </p:sp>
      <p:sp>
        <p:nvSpPr>
          <p:cNvPr id="96277" name="Arc 21"/>
          <p:cNvSpPr>
            <a:spLocks/>
          </p:cNvSpPr>
          <p:nvPr/>
        </p:nvSpPr>
        <p:spPr bwMode="auto">
          <a:xfrm rot="19932484" flipV="1">
            <a:off x="4201790" y="1962100"/>
            <a:ext cx="2749550" cy="1452562"/>
          </a:xfrm>
          <a:custGeom>
            <a:avLst/>
            <a:gdLst>
              <a:gd name="T0" fmla="*/ 0 w 35209"/>
              <a:gd name="T1" fmla="*/ 28522331 h 21600"/>
              <a:gd name="T2" fmla="*/ 214718526 w 35209"/>
              <a:gd name="T3" fmla="*/ 60287101 h 21600"/>
              <a:gd name="T4" fmla="*/ 93024969 w 35209"/>
              <a:gd name="T5" fmla="*/ 97682237 h 21600"/>
              <a:gd name="T6" fmla="*/ 0 60000 65536"/>
              <a:gd name="T7" fmla="*/ 0 60000 65536"/>
              <a:gd name="T8" fmla="*/ 0 60000 65536"/>
              <a:gd name="T9" fmla="*/ 0 w 35209"/>
              <a:gd name="T10" fmla="*/ 0 h 21600"/>
              <a:gd name="T11" fmla="*/ 35209 w 35209"/>
              <a:gd name="T12" fmla="*/ 21600 h 21600"/>
            </a:gdLst>
            <a:ahLst/>
            <a:cxnLst>
              <a:cxn ang="T6">
                <a:pos x="T0" y="T1"/>
              </a:cxn>
              <a:cxn ang="T7">
                <a:pos x="T2" y="T3"/>
              </a:cxn>
              <a:cxn ang="T8">
                <a:pos x="T4" y="T5"/>
              </a:cxn>
            </a:cxnLst>
            <a:rect l="T9" t="T10" r="T11" b="T12"/>
            <a:pathLst>
              <a:path w="35209" h="21600" fill="none" extrusionOk="0">
                <a:moveTo>
                  <a:pt x="0" y="6307"/>
                </a:moveTo>
                <a:cubicBezTo>
                  <a:pt x="4049" y="2268"/>
                  <a:pt x="9534" y="-1"/>
                  <a:pt x="15254" y="0"/>
                </a:cubicBezTo>
                <a:cubicBezTo>
                  <a:pt x="23989" y="0"/>
                  <a:pt x="31864" y="5261"/>
                  <a:pt x="35208" y="13331"/>
                </a:cubicBezTo>
              </a:path>
              <a:path w="35209" h="21600" stroke="0" extrusionOk="0">
                <a:moveTo>
                  <a:pt x="0" y="6307"/>
                </a:moveTo>
                <a:cubicBezTo>
                  <a:pt x="4049" y="2268"/>
                  <a:pt x="9534" y="-1"/>
                  <a:pt x="15254" y="0"/>
                </a:cubicBezTo>
                <a:cubicBezTo>
                  <a:pt x="23989" y="0"/>
                  <a:pt x="31864" y="5261"/>
                  <a:pt x="35208" y="13331"/>
                </a:cubicBezTo>
                <a:lnTo>
                  <a:pt x="15254" y="21600"/>
                </a:lnTo>
                <a:close/>
              </a:path>
            </a:pathLst>
          </a:custGeom>
          <a:noFill/>
          <a:ln w="63500">
            <a:solidFill>
              <a:srgbClr val="FF0000"/>
            </a:solidFill>
            <a:round/>
            <a:headEnd/>
            <a:tailEnd/>
          </a:ln>
        </p:spPr>
        <p:txBody>
          <a:bodyPr wrap="none" anchor="ctr"/>
          <a:lstStyle/>
          <a:p>
            <a:endParaRPr lang="en-US"/>
          </a:p>
        </p:txBody>
      </p:sp>
      <p:sp>
        <p:nvSpPr>
          <p:cNvPr id="96279" name="Arc 23"/>
          <p:cNvSpPr>
            <a:spLocks/>
          </p:cNvSpPr>
          <p:nvPr/>
        </p:nvSpPr>
        <p:spPr bwMode="auto">
          <a:xfrm rot="19932484" flipV="1">
            <a:off x="2933156" y="2414431"/>
            <a:ext cx="1338263" cy="1674812"/>
          </a:xfrm>
          <a:custGeom>
            <a:avLst/>
            <a:gdLst>
              <a:gd name="T0" fmla="*/ 0 w 11085"/>
              <a:gd name="T1" fmla="*/ 1268515 h 21600"/>
              <a:gd name="T2" fmla="*/ 161564988 w 11085"/>
              <a:gd name="T3" fmla="*/ 9414924 h 21600"/>
              <a:gd name="T4" fmla="*/ 43885609 w 11085"/>
              <a:gd name="T5" fmla="*/ 129860882 h 21600"/>
              <a:gd name="T6" fmla="*/ 0 60000 65536"/>
              <a:gd name="T7" fmla="*/ 0 60000 65536"/>
              <a:gd name="T8" fmla="*/ 0 60000 65536"/>
              <a:gd name="T9" fmla="*/ 0 w 11085"/>
              <a:gd name="T10" fmla="*/ 0 h 21600"/>
              <a:gd name="T11" fmla="*/ 11085 w 11085"/>
              <a:gd name="T12" fmla="*/ 21600 h 21600"/>
            </a:gdLst>
            <a:ahLst/>
            <a:cxnLst>
              <a:cxn ang="T6">
                <a:pos x="T0" y="T1"/>
              </a:cxn>
              <a:cxn ang="T7">
                <a:pos x="T2" y="T3"/>
              </a:cxn>
              <a:cxn ang="T8">
                <a:pos x="T4" y="T5"/>
              </a:cxn>
            </a:cxnLst>
            <a:rect l="T9" t="T10" r="T11" b="T12"/>
            <a:pathLst>
              <a:path w="11085" h="21600" fill="none" extrusionOk="0">
                <a:moveTo>
                  <a:pt x="-1" y="210"/>
                </a:moveTo>
                <a:cubicBezTo>
                  <a:pt x="997" y="70"/>
                  <a:pt x="2003" y="-1"/>
                  <a:pt x="3011" y="0"/>
                </a:cubicBezTo>
                <a:cubicBezTo>
                  <a:pt x="5777" y="0"/>
                  <a:pt x="8518" y="531"/>
                  <a:pt x="11085" y="1565"/>
                </a:cubicBezTo>
              </a:path>
              <a:path w="11085" h="21600" stroke="0" extrusionOk="0">
                <a:moveTo>
                  <a:pt x="-1" y="210"/>
                </a:moveTo>
                <a:cubicBezTo>
                  <a:pt x="997" y="70"/>
                  <a:pt x="2003" y="-1"/>
                  <a:pt x="3011" y="0"/>
                </a:cubicBezTo>
                <a:cubicBezTo>
                  <a:pt x="5777" y="0"/>
                  <a:pt x="8518" y="531"/>
                  <a:pt x="11085" y="1565"/>
                </a:cubicBezTo>
                <a:lnTo>
                  <a:pt x="3011" y="21600"/>
                </a:lnTo>
                <a:close/>
              </a:path>
            </a:pathLst>
          </a:custGeom>
          <a:noFill/>
          <a:ln w="63500">
            <a:solidFill>
              <a:srgbClr val="FF0000"/>
            </a:solidFill>
            <a:round/>
            <a:headEnd/>
            <a:tailEnd/>
          </a:ln>
        </p:spPr>
        <p:txBody>
          <a:bodyPr wrap="none" anchor="ctr"/>
          <a:lstStyle/>
          <a:p>
            <a:endParaRPr lang="en-US"/>
          </a:p>
        </p:txBody>
      </p:sp>
      <p:sp>
        <p:nvSpPr>
          <p:cNvPr id="9235" name="Text Box 24"/>
          <p:cNvSpPr txBox="1">
            <a:spLocks noChangeArrowheads="1"/>
          </p:cNvSpPr>
          <p:nvPr/>
        </p:nvSpPr>
        <p:spPr bwMode="auto">
          <a:xfrm>
            <a:off x="1619250" y="4005263"/>
            <a:ext cx="504825" cy="366712"/>
          </a:xfrm>
          <a:prstGeom prst="rect">
            <a:avLst/>
          </a:prstGeom>
          <a:noFill/>
          <a:ln w="9525">
            <a:noFill/>
            <a:miter lim="800000"/>
            <a:headEnd/>
            <a:tailEnd/>
          </a:ln>
        </p:spPr>
        <p:txBody>
          <a:bodyPr>
            <a:spAutoFit/>
          </a:bodyPr>
          <a:lstStyle/>
          <a:p>
            <a:pPr>
              <a:spcBef>
                <a:spcPct val="50000"/>
              </a:spcBef>
            </a:pPr>
            <a:r>
              <a:rPr lang="en-US"/>
              <a:t>P</a:t>
            </a:r>
            <a:r>
              <a:rPr lang="en-US" baseline="-25000"/>
              <a:t>1</a:t>
            </a:r>
          </a:p>
        </p:txBody>
      </p:sp>
      <p:sp>
        <p:nvSpPr>
          <p:cNvPr id="96281" name="Text Box 25"/>
          <p:cNvSpPr txBox="1">
            <a:spLocks noChangeArrowheads="1"/>
          </p:cNvSpPr>
          <p:nvPr/>
        </p:nvSpPr>
        <p:spPr bwMode="auto">
          <a:xfrm>
            <a:off x="5939908" y="3644900"/>
            <a:ext cx="2880320" cy="1615827"/>
          </a:xfrm>
          <a:prstGeom prst="rect">
            <a:avLst/>
          </a:prstGeom>
          <a:solidFill>
            <a:schemeClr val="accent4">
              <a:lumMod val="60000"/>
              <a:lumOff val="40000"/>
            </a:schemeClr>
          </a:solidFill>
          <a:ln w="9525">
            <a:noFill/>
            <a:miter lim="800000"/>
            <a:headEnd/>
            <a:tailEnd/>
          </a:ln>
        </p:spPr>
        <p:txBody>
          <a:bodyPr wrap="square">
            <a:spAutoFit/>
          </a:bodyPr>
          <a:lstStyle/>
          <a:p>
            <a:pPr>
              <a:spcBef>
                <a:spcPct val="50000"/>
              </a:spcBef>
              <a:buFont typeface="Arial" charset="0"/>
              <a:buChar char="•"/>
            </a:pPr>
            <a:r>
              <a:rPr lang="en-US" dirty="0" smtClean="0">
                <a:solidFill>
                  <a:schemeClr val="bg1"/>
                </a:solidFill>
              </a:rPr>
              <a:t>S</a:t>
            </a:r>
            <a:r>
              <a:rPr lang="en-US" baseline="-25000" dirty="0" smtClean="0">
                <a:solidFill>
                  <a:schemeClr val="bg1"/>
                </a:solidFill>
              </a:rPr>
              <a:t>A </a:t>
            </a:r>
            <a:r>
              <a:rPr lang="en-US" dirty="0">
                <a:solidFill>
                  <a:schemeClr val="bg1"/>
                </a:solidFill>
              </a:rPr>
              <a:t>+ S</a:t>
            </a:r>
            <a:r>
              <a:rPr lang="en-US" baseline="-25000" dirty="0">
                <a:solidFill>
                  <a:schemeClr val="bg1"/>
                </a:solidFill>
              </a:rPr>
              <a:t>B</a:t>
            </a:r>
            <a:r>
              <a:rPr lang="en-US" dirty="0">
                <a:solidFill>
                  <a:schemeClr val="bg1"/>
                </a:solidFill>
              </a:rPr>
              <a:t> = Industry Supply. </a:t>
            </a:r>
          </a:p>
          <a:p>
            <a:pPr>
              <a:spcBef>
                <a:spcPct val="50000"/>
              </a:spcBef>
              <a:buFont typeface="Arial" charset="0"/>
              <a:buChar char="•"/>
            </a:pPr>
            <a:r>
              <a:rPr lang="en-US" dirty="0">
                <a:solidFill>
                  <a:schemeClr val="bg1"/>
                </a:solidFill>
              </a:rPr>
              <a:t>In general, industry supply is horizontal sum of all individual supplies</a:t>
            </a:r>
            <a:endParaRPr lang="en-US" baseline="-25000" dirty="0">
              <a:solidFill>
                <a:schemeClr val="bg1"/>
              </a:solidFill>
            </a:endParaRPr>
          </a:p>
        </p:txBody>
      </p:sp>
      <p:sp>
        <p:nvSpPr>
          <p:cNvPr id="2" name="TextBox 1"/>
          <p:cNvSpPr txBox="1"/>
          <p:nvPr/>
        </p:nvSpPr>
        <p:spPr>
          <a:xfrm>
            <a:off x="251520" y="4653136"/>
            <a:ext cx="1800200" cy="923330"/>
          </a:xfrm>
          <a:prstGeom prst="rect">
            <a:avLst/>
          </a:prstGeom>
          <a:noFill/>
        </p:spPr>
        <p:txBody>
          <a:bodyPr wrap="square" rtlCol="0">
            <a:spAutoFit/>
          </a:bodyPr>
          <a:lstStyle/>
          <a:p>
            <a:r>
              <a:rPr lang="en-US" dirty="0" smtClean="0"/>
              <a:t>With P &lt; P1 neither supplier supplies</a:t>
            </a:r>
            <a:endParaRPr lang="en-CA" dirty="0"/>
          </a:p>
        </p:txBody>
      </p:sp>
      <p:sp>
        <p:nvSpPr>
          <p:cNvPr id="3" name="TextBox 2"/>
          <p:cNvSpPr txBox="1"/>
          <p:nvPr/>
        </p:nvSpPr>
        <p:spPr>
          <a:xfrm>
            <a:off x="107504" y="2552521"/>
            <a:ext cx="1764158" cy="923330"/>
          </a:xfrm>
          <a:prstGeom prst="rect">
            <a:avLst/>
          </a:prstGeom>
          <a:noFill/>
        </p:spPr>
        <p:txBody>
          <a:bodyPr wrap="square" rtlCol="0">
            <a:spAutoFit/>
          </a:bodyPr>
          <a:lstStyle/>
          <a:p>
            <a:r>
              <a:rPr lang="en-US" dirty="0" smtClean="0"/>
              <a:t>With P &gt; P2 both suppliers supply</a:t>
            </a:r>
            <a:endParaRPr lang="en-CA" dirty="0"/>
          </a:p>
        </p:txBody>
      </p:sp>
      <p:sp>
        <p:nvSpPr>
          <p:cNvPr id="4" name="TextBox 3"/>
          <p:cNvSpPr txBox="1"/>
          <p:nvPr/>
        </p:nvSpPr>
        <p:spPr>
          <a:xfrm>
            <a:off x="3419475" y="4327019"/>
            <a:ext cx="2166938" cy="646331"/>
          </a:xfrm>
          <a:prstGeom prst="rect">
            <a:avLst/>
          </a:prstGeom>
          <a:noFill/>
        </p:spPr>
        <p:txBody>
          <a:bodyPr wrap="square" rtlCol="0">
            <a:spAutoFit/>
          </a:bodyPr>
          <a:lstStyle/>
          <a:p>
            <a:r>
              <a:rPr lang="en-US" dirty="0" smtClean="0"/>
              <a:t>Market supply = S</a:t>
            </a:r>
            <a:r>
              <a:rPr lang="en-US" baseline="-25000" dirty="0" smtClean="0"/>
              <a:t>A</a:t>
            </a:r>
            <a:r>
              <a:rPr lang="en-US" dirty="0" smtClean="0"/>
              <a:t> between P</a:t>
            </a:r>
            <a:r>
              <a:rPr lang="en-US" baseline="-25000" dirty="0" smtClean="0"/>
              <a:t>1</a:t>
            </a:r>
            <a:r>
              <a:rPr lang="en-US" dirty="0" smtClean="0"/>
              <a:t> and P</a:t>
            </a:r>
            <a:r>
              <a:rPr lang="en-US" baseline="-25000" dirty="0" smtClean="0"/>
              <a:t>2</a:t>
            </a:r>
            <a:r>
              <a:rPr lang="en-US" dirty="0" smtClean="0"/>
              <a:t> </a:t>
            </a:r>
            <a:endParaRPr lang="en-CA" dirty="0"/>
          </a:p>
        </p:txBody>
      </p:sp>
      <p:sp>
        <p:nvSpPr>
          <p:cNvPr id="5" name="TextBox 4"/>
          <p:cNvSpPr txBox="1"/>
          <p:nvPr/>
        </p:nvSpPr>
        <p:spPr>
          <a:xfrm>
            <a:off x="6876256" y="2221419"/>
            <a:ext cx="1943972" cy="646331"/>
          </a:xfrm>
          <a:prstGeom prst="rect">
            <a:avLst/>
          </a:prstGeom>
          <a:noFill/>
        </p:spPr>
        <p:txBody>
          <a:bodyPr wrap="square" rtlCol="0">
            <a:spAutoFit/>
          </a:bodyPr>
          <a:lstStyle/>
          <a:p>
            <a:r>
              <a:rPr lang="en-US" dirty="0" smtClean="0"/>
              <a:t>Market supply = S</a:t>
            </a:r>
            <a:r>
              <a:rPr lang="en-US" baseline="-25000" dirty="0" smtClean="0"/>
              <a:t>A</a:t>
            </a:r>
            <a:r>
              <a:rPr lang="en-US" dirty="0" smtClean="0"/>
              <a:t> + S</a:t>
            </a:r>
            <a:r>
              <a:rPr lang="en-US" baseline="-25000" dirty="0" smtClean="0"/>
              <a:t>B</a:t>
            </a:r>
            <a:r>
              <a:rPr lang="en-US" dirty="0" smtClean="0"/>
              <a:t> above P</a:t>
            </a:r>
            <a:r>
              <a:rPr lang="en-US" baseline="-25000" dirty="0" smtClean="0"/>
              <a:t>2</a:t>
            </a:r>
            <a:r>
              <a:rPr lang="en-US" dirty="0" smtClean="0"/>
              <a:t> </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3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23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23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2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23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22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22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22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627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96277"/>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96281"/>
                                        </p:tgtEl>
                                        <p:attrNameLst>
                                          <p:attrName>style.visibility</p:attrName>
                                        </p:attrNameLst>
                                      </p:cBhvr>
                                      <p:to>
                                        <p:strVal val="visible"/>
                                      </p:to>
                                    </p:set>
                                    <p:animEffect transition="in" filter="wipe(down)">
                                      <p:cBhvr>
                                        <p:cTn id="47" dur="500"/>
                                        <p:tgtEl>
                                          <p:spTgt spid="962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4" grpId="0" animBg="1"/>
      <p:bldP spid="9225" grpId="0" animBg="1"/>
      <p:bldP spid="9226" grpId="0"/>
      <p:bldP spid="9227" grpId="0"/>
      <p:bldP spid="9230" grpId="0" animBg="1"/>
      <p:bldP spid="9231" grpId="0"/>
      <p:bldP spid="9232" grpId="0" animBg="1"/>
      <p:bldP spid="96277" grpId="0" animBg="1"/>
      <p:bldP spid="96279" grpId="0" animBg="1"/>
      <p:bldP spid="9235" grpId="0"/>
      <p:bldP spid="96281" grpId="0" animBg="1"/>
      <p:bldP spid="2" grpId="0"/>
      <p:bldP spid="3" grpId="0"/>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Rectangle 2"/>
          <p:cNvSpPr>
            <a:spLocks noGrp="1" noChangeArrowheads="1"/>
          </p:cNvSpPr>
          <p:nvPr>
            <p:ph type="title"/>
          </p:nvPr>
        </p:nvSpPr>
        <p:spPr>
          <a:xfrm>
            <a:off x="457200" y="533400"/>
            <a:ext cx="8507288" cy="990600"/>
          </a:xfrm>
        </p:spPr>
        <p:txBody>
          <a:bodyPr>
            <a:noAutofit/>
          </a:bodyPr>
          <a:lstStyle/>
          <a:p>
            <a:pPr eaLnBrk="1" hangingPunct="1"/>
            <a:r>
              <a:rPr lang="en-US" sz="3600" dirty="0" smtClean="0">
                <a:solidFill>
                  <a:srgbClr val="FF7D19"/>
                </a:solidFill>
              </a:rPr>
              <a:t>Industry Dynamics: Entry and Exit of Firms</a:t>
            </a:r>
          </a:p>
        </p:txBody>
      </p:sp>
      <p:sp>
        <p:nvSpPr>
          <p:cNvPr id="88067" name="Rectangle 3"/>
          <p:cNvSpPr>
            <a:spLocks noGrp="1" noChangeArrowheads="1"/>
          </p:cNvSpPr>
          <p:nvPr>
            <p:ph idx="1"/>
          </p:nvPr>
        </p:nvSpPr>
        <p:spPr/>
        <p:txBody>
          <a:bodyPr>
            <a:normAutofit/>
          </a:bodyPr>
          <a:lstStyle/>
          <a:p>
            <a:pPr eaLnBrk="1" hangingPunct="1">
              <a:lnSpc>
                <a:spcPct val="90000"/>
              </a:lnSpc>
            </a:pPr>
            <a:r>
              <a:rPr lang="en-US" sz="2000" i="1" dirty="0" smtClean="0">
                <a:solidFill>
                  <a:srgbClr val="3E5D78"/>
                </a:solidFill>
                <a:effectLst>
                  <a:outerShdw blurRad="38100" dist="38100" dir="2700000" algn="tl">
                    <a:srgbClr val="000000">
                      <a:alpha val="43137"/>
                    </a:srgbClr>
                  </a:outerShdw>
                </a:effectLst>
              </a:rPr>
              <a:t>Normal Profits</a:t>
            </a:r>
          </a:p>
          <a:p>
            <a:pPr lvl="1" eaLnBrk="1" hangingPunct="1">
              <a:lnSpc>
                <a:spcPct val="90000"/>
              </a:lnSpc>
            </a:pPr>
            <a:r>
              <a:rPr lang="en-US" dirty="0" smtClean="0">
                <a:cs typeface="Arial" charset="0"/>
                <a:sym typeface="Wingdings" pitchFamily="2" charset="2"/>
              </a:rPr>
              <a:t>Reflect the opportunity cost of production</a:t>
            </a:r>
          </a:p>
          <a:p>
            <a:pPr lvl="1" eaLnBrk="1" hangingPunct="1">
              <a:lnSpc>
                <a:spcPct val="90000"/>
              </a:lnSpc>
            </a:pPr>
            <a:r>
              <a:rPr lang="en-US" dirty="0" smtClean="0">
                <a:cs typeface="Arial" charset="0"/>
                <a:sym typeface="Wingdings" pitchFamily="2" charset="2"/>
              </a:rPr>
              <a:t>Firms do not operate in the long run if they cannot make normal profits</a:t>
            </a:r>
          </a:p>
          <a:p>
            <a:pPr marL="274320" lvl="1" indent="0" eaLnBrk="1" hangingPunct="1">
              <a:lnSpc>
                <a:spcPct val="90000"/>
              </a:lnSpc>
              <a:buNone/>
            </a:pPr>
            <a:endParaRPr lang="en-US" dirty="0" smtClean="0">
              <a:cs typeface="Arial" charset="0"/>
              <a:sym typeface="Wingdings" pitchFamily="2" charset="2"/>
            </a:endParaRPr>
          </a:p>
          <a:p>
            <a:pPr eaLnBrk="1" hangingPunct="1">
              <a:lnSpc>
                <a:spcPct val="90000"/>
              </a:lnSpc>
            </a:pPr>
            <a:r>
              <a:rPr lang="en-US" sz="2000" i="1" dirty="0" smtClean="0">
                <a:solidFill>
                  <a:srgbClr val="3E5D78"/>
                </a:solidFill>
                <a:effectLst>
                  <a:outerShdw blurRad="38100" dist="38100" dir="2700000" algn="tl">
                    <a:srgbClr val="000000">
                      <a:alpha val="43137"/>
                    </a:srgbClr>
                  </a:outerShdw>
                </a:effectLst>
                <a:cs typeface="Arial" charset="0"/>
                <a:sym typeface="Wingdings" pitchFamily="2" charset="2"/>
              </a:rPr>
              <a:t>Supernormal/Economic Profits</a:t>
            </a:r>
          </a:p>
          <a:p>
            <a:pPr lvl="1" eaLnBrk="1" hangingPunct="1">
              <a:lnSpc>
                <a:spcPct val="90000"/>
              </a:lnSpc>
            </a:pPr>
            <a:r>
              <a:rPr lang="en-US" dirty="0" smtClean="0">
                <a:cs typeface="Arial" charset="0"/>
                <a:sym typeface="Wingdings" pitchFamily="2" charset="2"/>
              </a:rPr>
              <a:t>Profits above normal profits that induce firms to enter an industry. Implies </a:t>
            </a:r>
            <a:r>
              <a:rPr lang="en-US" i="1" dirty="0" smtClean="0">
                <a:cs typeface="Arial" charset="0"/>
                <a:sym typeface="Wingdings" pitchFamily="2" charset="2"/>
              </a:rPr>
              <a:t>P &gt; ATC</a:t>
            </a:r>
          </a:p>
          <a:p>
            <a:pPr marL="274320" lvl="1" indent="0" eaLnBrk="1" hangingPunct="1">
              <a:lnSpc>
                <a:spcPct val="90000"/>
              </a:lnSpc>
              <a:buNone/>
            </a:pPr>
            <a:endParaRPr lang="en-US" i="1" dirty="0" smtClean="0">
              <a:cs typeface="Arial" charset="0"/>
              <a:sym typeface="Wingdings" pitchFamily="2" charset="2"/>
            </a:endParaRPr>
          </a:p>
          <a:p>
            <a:pPr eaLnBrk="1" hangingPunct="1">
              <a:lnSpc>
                <a:spcPct val="90000"/>
              </a:lnSpc>
            </a:pPr>
            <a:r>
              <a:rPr lang="en-US" sz="2000" dirty="0" smtClean="0">
                <a:cs typeface="Arial" charset="0"/>
                <a:sym typeface="Wingdings" pitchFamily="2" charset="2"/>
              </a:rPr>
              <a:t>Long-run equilibrium</a:t>
            </a:r>
          </a:p>
          <a:p>
            <a:pPr lvl="1" eaLnBrk="1" hangingPunct="1">
              <a:lnSpc>
                <a:spcPct val="90000"/>
              </a:lnSpc>
            </a:pPr>
            <a:r>
              <a:rPr lang="en-US" i="1" dirty="0" smtClean="0">
                <a:cs typeface="Arial" charset="0"/>
                <a:sym typeface="Wingdings" pitchFamily="2" charset="2"/>
              </a:rPr>
              <a:t>P = minimum ATC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8067">
                                            <p:txEl>
                                              <p:pRg st="0" end="0"/>
                                            </p:txEl>
                                          </p:spTgt>
                                        </p:tgtEl>
                                        <p:attrNameLst>
                                          <p:attrName>style.visibility</p:attrName>
                                        </p:attrNameLst>
                                      </p:cBhvr>
                                      <p:to>
                                        <p:strVal val="visible"/>
                                      </p:to>
                                    </p:set>
                                    <p:animEffect transition="in" filter="wipe(up)">
                                      <p:cBhvr>
                                        <p:cTn id="7" dur="500"/>
                                        <p:tgtEl>
                                          <p:spTgt spid="8806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88067">
                                            <p:txEl>
                                              <p:pRg st="1" end="1"/>
                                            </p:txEl>
                                          </p:spTgt>
                                        </p:tgtEl>
                                        <p:attrNameLst>
                                          <p:attrName>style.visibility</p:attrName>
                                        </p:attrNameLst>
                                      </p:cBhvr>
                                      <p:to>
                                        <p:strVal val="visible"/>
                                      </p:to>
                                    </p:set>
                                    <p:animEffect transition="in" filter="wipe(up)">
                                      <p:cBhvr>
                                        <p:cTn id="12" dur="500"/>
                                        <p:tgtEl>
                                          <p:spTgt spid="8806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88067">
                                            <p:txEl>
                                              <p:pRg st="2" end="2"/>
                                            </p:txEl>
                                          </p:spTgt>
                                        </p:tgtEl>
                                        <p:attrNameLst>
                                          <p:attrName>style.visibility</p:attrName>
                                        </p:attrNameLst>
                                      </p:cBhvr>
                                      <p:to>
                                        <p:strVal val="visible"/>
                                      </p:to>
                                    </p:set>
                                    <p:animEffect transition="in" filter="wipe(up)">
                                      <p:cBhvr>
                                        <p:cTn id="17" dur="500"/>
                                        <p:tgtEl>
                                          <p:spTgt spid="8806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88067">
                                            <p:txEl>
                                              <p:pRg st="4" end="4"/>
                                            </p:txEl>
                                          </p:spTgt>
                                        </p:tgtEl>
                                        <p:attrNameLst>
                                          <p:attrName>style.visibility</p:attrName>
                                        </p:attrNameLst>
                                      </p:cBhvr>
                                      <p:to>
                                        <p:strVal val="visible"/>
                                      </p:to>
                                    </p:set>
                                    <p:animEffect transition="in" filter="wipe(up)">
                                      <p:cBhvr>
                                        <p:cTn id="22" dur="500"/>
                                        <p:tgtEl>
                                          <p:spTgt spid="8806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88067">
                                            <p:txEl>
                                              <p:pRg st="5" end="5"/>
                                            </p:txEl>
                                          </p:spTgt>
                                        </p:tgtEl>
                                        <p:attrNameLst>
                                          <p:attrName>style.visibility</p:attrName>
                                        </p:attrNameLst>
                                      </p:cBhvr>
                                      <p:to>
                                        <p:strVal val="visible"/>
                                      </p:to>
                                    </p:set>
                                    <p:animEffect transition="in" filter="wipe(up)">
                                      <p:cBhvr>
                                        <p:cTn id="27" dur="500"/>
                                        <p:tgtEl>
                                          <p:spTgt spid="88067">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88067">
                                            <p:txEl>
                                              <p:pRg st="7" end="7"/>
                                            </p:txEl>
                                          </p:spTgt>
                                        </p:tgtEl>
                                        <p:attrNameLst>
                                          <p:attrName>style.visibility</p:attrName>
                                        </p:attrNameLst>
                                      </p:cBhvr>
                                      <p:to>
                                        <p:strVal val="visible"/>
                                      </p:to>
                                    </p:set>
                                    <p:animEffect transition="in" filter="wipe(up)">
                                      <p:cBhvr>
                                        <p:cTn id="32" dur="500"/>
                                        <p:tgtEl>
                                          <p:spTgt spid="88067">
                                            <p:txEl>
                                              <p:pRg st="7" end="7"/>
                                            </p:txEl>
                                          </p:spTgt>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88067">
                                            <p:txEl>
                                              <p:pRg st="8" end="8"/>
                                            </p:txEl>
                                          </p:spTgt>
                                        </p:tgtEl>
                                        <p:attrNameLst>
                                          <p:attrName>style.visibility</p:attrName>
                                        </p:attrNameLst>
                                      </p:cBhvr>
                                      <p:to>
                                        <p:strVal val="visible"/>
                                      </p:to>
                                    </p:set>
                                    <p:animEffect transition="in" filter="wipe(up)">
                                      <p:cBhvr>
                                        <p:cTn id="35" dur="500"/>
                                        <p:tgtEl>
                                          <p:spTgt spid="8806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435280" cy="990600"/>
          </a:xfrm>
        </p:spPr>
        <p:txBody>
          <a:bodyPr>
            <a:normAutofit fontScale="90000"/>
          </a:bodyPr>
          <a:lstStyle/>
          <a:p>
            <a:r>
              <a:rPr lang="en-US" dirty="0" smtClean="0">
                <a:solidFill>
                  <a:srgbClr val="FF7D19"/>
                </a:solidFill>
              </a:rPr>
              <a:t>Industry Dynamics: Entry and Exit of Firms</a:t>
            </a:r>
            <a:endParaRPr lang="en-US" dirty="0">
              <a:solidFill>
                <a:srgbClr val="FF7D19"/>
              </a:solidFill>
            </a:endParaRPr>
          </a:p>
        </p:txBody>
      </p:sp>
      <p:sp>
        <p:nvSpPr>
          <p:cNvPr id="6" name="Content Placeholder 5"/>
          <p:cNvSpPr>
            <a:spLocks noGrp="1"/>
          </p:cNvSpPr>
          <p:nvPr>
            <p:ph idx="1"/>
          </p:nvPr>
        </p:nvSpPr>
        <p:spPr>
          <a:xfrm>
            <a:off x="467544" y="1988840"/>
            <a:ext cx="8229600" cy="2836912"/>
          </a:xfrm>
        </p:spPr>
        <p:txBody>
          <a:bodyPr/>
          <a:lstStyle/>
          <a:p>
            <a:r>
              <a:rPr lang="en-US" dirty="0" smtClean="0"/>
              <a:t>Consider the following adjustment from a short-run equilibrium to a long-run equilibrium</a:t>
            </a:r>
          </a:p>
          <a:p>
            <a:endParaRPr lang="en-US" dirty="0" smtClean="0"/>
          </a:p>
          <a:p>
            <a:r>
              <a:rPr lang="en-US" dirty="0" smtClean="0"/>
              <a:t>Always have 2 graphs: one for the market and one for the firm </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Rectangle 2"/>
          <p:cNvSpPr>
            <a:spLocks noGrp="1" noChangeArrowheads="1"/>
          </p:cNvSpPr>
          <p:nvPr>
            <p:ph type="title"/>
          </p:nvPr>
        </p:nvSpPr>
        <p:spPr>
          <a:xfrm>
            <a:off x="241299" y="404664"/>
            <a:ext cx="5554960" cy="990600"/>
          </a:xfrm>
        </p:spPr>
        <p:txBody>
          <a:bodyPr>
            <a:normAutofit/>
          </a:bodyPr>
          <a:lstStyle/>
          <a:p>
            <a:pPr eaLnBrk="1" hangingPunct="1"/>
            <a:r>
              <a:rPr lang="en-US" sz="3600" dirty="0" smtClean="0">
                <a:solidFill>
                  <a:srgbClr val="FF7D19"/>
                </a:solidFill>
              </a:rPr>
              <a:t>Market Equilibrium</a:t>
            </a:r>
          </a:p>
        </p:txBody>
      </p:sp>
      <p:sp>
        <p:nvSpPr>
          <p:cNvPr id="12294" name="Line 3"/>
          <p:cNvSpPr>
            <a:spLocks noChangeShapeType="1"/>
          </p:cNvSpPr>
          <p:nvPr/>
        </p:nvSpPr>
        <p:spPr bwMode="auto">
          <a:xfrm>
            <a:off x="1726406" y="1531144"/>
            <a:ext cx="0" cy="3384550"/>
          </a:xfrm>
          <a:prstGeom prst="line">
            <a:avLst/>
          </a:prstGeom>
          <a:noFill/>
          <a:ln w="25400">
            <a:solidFill>
              <a:schemeClr val="tx1"/>
            </a:solidFill>
            <a:round/>
            <a:headEnd/>
            <a:tailEnd/>
          </a:ln>
        </p:spPr>
        <p:txBody>
          <a:bodyPr/>
          <a:lstStyle/>
          <a:p>
            <a:endParaRPr lang="en-US"/>
          </a:p>
        </p:txBody>
      </p:sp>
      <p:sp>
        <p:nvSpPr>
          <p:cNvPr id="12295" name="Line 4"/>
          <p:cNvSpPr>
            <a:spLocks noChangeShapeType="1"/>
          </p:cNvSpPr>
          <p:nvPr/>
        </p:nvSpPr>
        <p:spPr bwMode="auto">
          <a:xfrm>
            <a:off x="1726406" y="4915694"/>
            <a:ext cx="4392613" cy="0"/>
          </a:xfrm>
          <a:prstGeom prst="line">
            <a:avLst/>
          </a:prstGeom>
          <a:noFill/>
          <a:ln w="25400">
            <a:solidFill>
              <a:schemeClr val="tx1"/>
            </a:solidFill>
            <a:round/>
            <a:headEnd/>
            <a:tailEnd/>
          </a:ln>
        </p:spPr>
        <p:txBody>
          <a:bodyPr/>
          <a:lstStyle/>
          <a:p>
            <a:endParaRPr lang="en-US"/>
          </a:p>
        </p:txBody>
      </p:sp>
      <p:sp>
        <p:nvSpPr>
          <p:cNvPr id="99334" name="Arc 6"/>
          <p:cNvSpPr>
            <a:spLocks/>
          </p:cNvSpPr>
          <p:nvPr/>
        </p:nvSpPr>
        <p:spPr bwMode="auto">
          <a:xfrm flipV="1">
            <a:off x="2590006" y="2107407"/>
            <a:ext cx="2735263" cy="1800225"/>
          </a:xfrm>
          <a:custGeom>
            <a:avLst/>
            <a:gdLst>
              <a:gd name="T0" fmla="*/ 0 w 21600"/>
              <a:gd name="T1" fmla="*/ 0 h 21600"/>
              <a:gd name="T2" fmla="*/ 346373193 w 21600"/>
              <a:gd name="T3" fmla="*/ 150037490 h 21600"/>
              <a:gd name="T4" fmla="*/ 0 w 21600"/>
              <a:gd name="T5" fmla="*/ 15003749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0000"/>
            </a:solidFill>
            <a:round/>
            <a:headEnd/>
            <a:tailEnd/>
          </a:ln>
        </p:spPr>
        <p:txBody>
          <a:bodyPr wrap="none" anchor="ctr"/>
          <a:lstStyle/>
          <a:p>
            <a:endParaRPr lang="en-US"/>
          </a:p>
        </p:txBody>
      </p:sp>
      <p:sp>
        <p:nvSpPr>
          <p:cNvPr id="99336" name="Line 8"/>
          <p:cNvSpPr>
            <a:spLocks noChangeShapeType="1"/>
          </p:cNvSpPr>
          <p:nvPr/>
        </p:nvSpPr>
        <p:spPr bwMode="auto">
          <a:xfrm>
            <a:off x="4318794" y="3475832"/>
            <a:ext cx="0" cy="1439862"/>
          </a:xfrm>
          <a:prstGeom prst="line">
            <a:avLst/>
          </a:prstGeom>
          <a:noFill/>
          <a:ln w="9525">
            <a:solidFill>
              <a:schemeClr val="tx1"/>
            </a:solidFill>
            <a:prstDash val="dash"/>
            <a:round/>
            <a:headEnd/>
            <a:tailEnd/>
          </a:ln>
        </p:spPr>
        <p:txBody>
          <a:bodyPr/>
          <a:lstStyle/>
          <a:p>
            <a:endParaRPr lang="en-US"/>
          </a:p>
        </p:txBody>
      </p:sp>
      <p:sp>
        <p:nvSpPr>
          <p:cNvPr id="99337" name="Line 9"/>
          <p:cNvSpPr>
            <a:spLocks noChangeShapeType="1"/>
          </p:cNvSpPr>
          <p:nvPr/>
        </p:nvSpPr>
        <p:spPr bwMode="auto">
          <a:xfrm flipH="1" flipV="1">
            <a:off x="1726406" y="3475832"/>
            <a:ext cx="2592388" cy="0"/>
          </a:xfrm>
          <a:prstGeom prst="line">
            <a:avLst/>
          </a:prstGeom>
          <a:noFill/>
          <a:ln w="9525">
            <a:solidFill>
              <a:schemeClr val="tx1"/>
            </a:solidFill>
            <a:prstDash val="dash"/>
            <a:round/>
            <a:headEnd/>
            <a:tailEnd/>
          </a:ln>
        </p:spPr>
        <p:txBody>
          <a:bodyPr/>
          <a:lstStyle/>
          <a:p>
            <a:endParaRPr lang="en-US"/>
          </a:p>
        </p:txBody>
      </p:sp>
      <p:sp>
        <p:nvSpPr>
          <p:cNvPr id="99339" name="Text Box 11"/>
          <p:cNvSpPr txBox="1">
            <a:spLocks noChangeArrowheads="1"/>
          </p:cNvSpPr>
          <p:nvPr/>
        </p:nvSpPr>
        <p:spPr bwMode="auto">
          <a:xfrm>
            <a:off x="5326856" y="1747044"/>
            <a:ext cx="2519363" cy="646113"/>
          </a:xfrm>
          <a:prstGeom prst="rect">
            <a:avLst/>
          </a:prstGeom>
          <a:noFill/>
          <a:ln w="9525">
            <a:noFill/>
            <a:miter lim="800000"/>
            <a:headEnd/>
            <a:tailEnd/>
          </a:ln>
        </p:spPr>
        <p:txBody>
          <a:bodyPr>
            <a:spAutoFit/>
          </a:bodyPr>
          <a:lstStyle/>
          <a:p>
            <a:pPr>
              <a:spcBef>
                <a:spcPct val="50000"/>
              </a:spcBef>
            </a:pPr>
            <a:r>
              <a:rPr lang="en-US"/>
              <a:t>Market S = sum of firms’  MC curves</a:t>
            </a:r>
          </a:p>
        </p:txBody>
      </p:sp>
      <p:sp>
        <p:nvSpPr>
          <p:cNvPr id="99341" name="Text Box 13"/>
          <p:cNvSpPr txBox="1">
            <a:spLocks noChangeArrowheads="1"/>
          </p:cNvSpPr>
          <p:nvPr/>
        </p:nvSpPr>
        <p:spPr bwMode="auto">
          <a:xfrm>
            <a:off x="4029869" y="4915694"/>
            <a:ext cx="504825" cy="366713"/>
          </a:xfrm>
          <a:prstGeom prst="rect">
            <a:avLst/>
          </a:prstGeom>
          <a:noFill/>
          <a:ln w="9525">
            <a:noFill/>
            <a:miter lim="800000"/>
            <a:headEnd/>
            <a:tailEnd/>
          </a:ln>
        </p:spPr>
        <p:txBody>
          <a:bodyPr>
            <a:spAutoFit/>
          </a:bodyPr>
          <a:lstStyle/>
          <a:p>
            <a:pPr>
              <a:spcBef>
                <a:spcPct val="50000"/>
              </a:spcBef>
            </a:pPr>
            <a:r>
              <a:rPr lang="en-US"/>
              <a:t>Q</a:t>
            </a:r>
            <a:r>
              <a:rPr lang="en-US" baseline="-25000"/>
              <a:t>E</a:t>
            </a:r>
          </a:p>
        </p:txBody>
      </p:sp>
      <p:sp>
        <p:nvSpPr>
          <p:cNvPr id="99343" name="Text Box 15"/>
          <p:cNvSpPr txBox="1">
            <a:spLocks noChangeArrowheads="1"/>
          </p:cNvSpPr>
          <p:nvPr/>
        </p:nvSpPr>
        <p:spPr bwMode="auto">
          <a:xfrm>
            <a:off x="1150144" y="3115469"/>
            <a:ext cx="504825" cy="366713"/>
          </a:xfrm>
          <a:prstGeom prst="rect">
            <a:avLst/>
          </a:prstGeom>
          <a:noFill/>
          <a:ln w="9525">
            <a:noFill/>
            <a:miter lim="800000"/>
            <a:headEnd/>
            <a:tailEnd/>
          </a:ln>
        </p:spPr>
        <p:txBody>
          <a:bodyPr>
            <a:spAutoFit/>
          </a:bodyPr>
          <a:lstStyle/>
          <a:p>
            <a:pPr>
              <a:spcBef>
                <a:spcPct val="50000"/>
              </a:spcBef>
            </a:pPr>
            <a:r>
              <a:rPr lang="en-US"/>
              <a:t>P</a:t>
            </a:r>
            <a:r>
              <a:rPr lang="en-US" baseline="-25000"/>
              <a:t>E</a:t>
            </a:r>
          </a:p>
        </p:txBody>
      </p:sp>
      <p:sp>
        <p:nvSpPr>
          <p:cNvPr id="12302" name="Text Box 16"/>
          <p:cNvSpPr txBox="1">
            <a:spLocks noChangeArrowheads="1"/>
          </p:cNvSpPr>
          <p:nvPr/>
        </p:nvSpPr>
        <p:spPr bwMode="auto">
          <a:xfrm>
            <a:off x="701464" y="1531144"/>
            <a:ext cx="897359" cy="366713"/>
          </a:xfrm>
          <a:prstGeom prst="rect">
            <a:avLst/>
          </a:prstGeom>
          <a:noFill/>
          <a:ln w="9525">
            <a:noFill/>
            <a:miter lim="800000"/>
            <a:headEnd/>
            <a:tailEnd/>
          </a:ln>
        </p:spPr>
        <p:txBody>
          <a:bodyPr wrap="square">
            <a:spAutoFit/>
          </a:bodyPr>
          <a:lstStyle/>
          <a:p>
            <a:pPr>
              <a:spcBef>
                <a:spcPct val="50000"/>
              </a:spcBef>
            </a:pPr>
            <a:r>
              <a:rPr lang="en-US" dirty="0"/>
              <a:t>Price</a:t>
            </a:r>
          </a:p>
        </p:txBody>
      </p:sp>
      <p:sp>
        <p:nvSpPr>
          <p:cNvPr id="12303" name="Text Box 17"/>
          <p:cNvSpPr txBox="1">
            <a:spLocks noChangeArrowheads="1"/>
          </p:cNvSpPr>
          <p:nvPr/>
        </p:nvSpPr>
        <p:spPr bwMode="auto">
          <a:xfrm>
            <a:off x="5903119" y="4987132"/>
            <a:ext cx="1366837" cy="366712"/>
          </a:xfrm>
          <a:prstGeom prst="rect">
            <a:avLst/>
          </a:prstGeom>
          <a:noFill/>
          <a:ln w="9525">
            <a:noFill/>
            <a:miter lim="800000"/>
            <a:headEnd/>
            <a:tailEnd/>
          </a:ln>
        </p:spPr>
        <p:txBody>
          <a:bodyPr>
            <a:spAutoFit/>
          </a:bodyPr>
          <a:lstStyle/>
          <a:p>
            <a:pPr>
              <a:spcBef>
                <a:spcPct val="50000"/>
              </a:spcBef>
            </a:pPr>
            <a:r>
              <a:rPr lang="en-US"/>
              <a:t>Quantity</a:t>
            </a:r>
          </a:p>
        </p:txBody>
      </p:sp>
      <p:sp>
        <p:nvSpPr>
          <p:cNvPr id="12304" name="Arc 18"/>
          <p:cNvSpPr>
            <a:spLocks/>
          </p:cNvSpPr>
          <p:nvPr/>
        </p:nvSpPr>
        <p:spPr bwMode="auto">
          <a:xfrm rot="10800000">
            <a:off x="3420269" y="1747044"/>
            <a:ext cx="2773362" cy="2351088"/>
          </a:xfrm>
          <a:custGeom>
            <a:avLst/>
            <a:gdLst>
              <a:gd name="T0" fmla="*/ 54091218 w 21328"/>
              <a:gd name="T1" fmla="*/ 0 h 21362"/>
              <a:gd name="T2" fmla="*/ 360630942 w 21328"/>
              <a:gd name="T3" fmla="*/ 217344645 h 21362"/>
              <a:gd name="T4" fmla="*/ 0 w 21328"/>
              <a:gd name="T5" fmla="*/ 258759251 h 21362"/>
              <a:gd name="T6" fmla="*/ 0 60000 65536"/>
              <a:gd name="T7" fmla="*/ 0 60000 65536"/>
              <a:gd name="T8" fmla="*/ 0 60000 65536"/>
              <a:gd name="T9" fmla="*/ 0 w 21328"/>
              <a:gd name="T10" fmla="*/ 0 h 21362"/>
              <a:gd name="T11" fmla="*/ 21328 w 21328"/>
              <a:gd name="T12" fmla="*/ 21362 h 21362"/>
            </a:gdLst>
            <a:ahLst/>
            <a:cxnLst>
              <a:cxn ang="T6">
                <a:pos x="T0" y="T1"/>
              </a:cxn>
              <a:cxn ang="T7">
                <a:pos x="T2" y="T3"/>
              </a:cxn>
              <a:cxn ang="T8">
                <a:pos x="T4" y="T5"/>
              </a:cxn>
            </a:cxnLst>
            <a:rect l="T9" t="T10" r="T11" b="T12"/>
            <a:pathLst>
              <a:path w="21328" h="21362" fill="none" extrusionOk="0">
                <a:moveTo>
                  <a:pt x="3198" y="0"/>
                </a:moveTo>
                <a:cubicBezTo>
                  <a:pt x="12505" y="1393"/>
                  <a:pt x="19838" y="8651"/>
                  <a:pt x="21327" y="17943"/>
                </a:cubicBezTo>
              </a:path>
              <a:path w="21328" h="21362" stroke="0" extrusionOk="0">
                <a:moveTo>
                  <a:pt x="3198" y="0"/>
                </a:moveTo>
                <a:cubicBezTo>
                  <a:pt x="12505" y="1393"/>
                  <a:pt x="19838" y="8651"/>
                  <a:pt x="21327" y="17943"/>
                </a:cubicBezTo>
                <a:lnTo>
                  <a:pt x="0" y="21362"/>
                </a:lnTo>
                <a:close/>
              </a:path>
            </a:pathLst>
          </a:custGeom>
          <a:noFill/>
          <a:ln w="38100">
            <a:solidFill>
              <a:srgbClr val="006699"/>
            </a:solidFill>
            <a:round/>
            <a:headEnd/>
            <a:tailEnd/>
          </a:ln>
        </p:spPr>
        <p:txBody>
          <a:bodyPr wrap="none" anchor="ctr"/>
          <a:lstStyle/>
          <a:p>
            <a:endParaRPr lang="en-US"/>
          </a:p>
        </p:txBody>
      </p:sp>
      <p:sp>
        <p:nvSpPr>
          <p:cNvPr id="12305" name="Text Box 19"/>
          <p:cNvSpPr txBox="1">
            <a:spLocks noChangeArrowheads="1"/>
          </p:cNvSpPr>
          <p:nvPr/>
        </p:nvSpPr>
        <p:spPr bwMode="auto">
          <a:xfrm>
            <a:off x="5903119" y="3907632"/>
            <a:ext cx="2447925" cy="641350"/>
          </a:xfrm>
          <a:prstGeom prst="rect">
            <a:avLst/>
          </a:prstGeom>
          <a:noFill/>
          <a:ln w="9525">
            <a:noFill/>
            <a:miter lim="800000"/>
            <a:headEnd/>
            <a:tailEnd/>
          </a:ln>
        </p:spPr>
        <p:txBody>
          <a:bodyPr>
            <a:spAutoFit/>
          </a:bodyPr>
          <a:lstStyle/>
          <a:p>
            <a:pPr>
              <a:spcBef>
                <a:spcPct val="50000"/>
              </a:spcBef>
            </a:pPr>
            <a:r>
              <a:rPr lang="en-US"/>
              <a:t>Market D = sum of individual demands</a:t>
            </a:r>
          </a:p>
        </p:txBody>
      </p:sp>
      <p:sp>
        <p:nvSpPr>
          <p:cNvPr id="2" name="TextBox 1"/>
          <p:cNvSpPr txBox="1"/>
          <p:nvPr/>
        </p:nvSpPr>
        <p:spPr>
          <a:xfrm>
            <a:off x="5182443" y="3043585"/>
            <a:ext cx="2663776" cy="369332"/>
          </a:xfrm>
          <a:prstGeom prst="rect">
            <a:avLst/>
          </a:prstGeom>
          <a:noFill/>
        </p:spPr>
        <p:txBody>
          <a:bodyPr wrap="square" rtlCol="0">
            <a:spAutoFit/>
          </a:bodyPr>
          <a:lstStyle/>
          <a:p>
            <a:r>
              <a:rPr lang="en-US" dirty="0" smtClean="0"/>
              <a:t>Market equilibrium</a:t>
            </a:r>
            <a:endParaRPr lang="en-CA" dirty="0"/>
          </a:p>
        </p:txBody>
      </p:sp>
      <p:cxnSp>
        <p:nvCxnSpPr>
          <p:cNvPr id="4" name="Straight Arrow Connector 3"/>
          <p:cNvCxnSpPr/>
          <p:nvPr/>
        </p:nvCxnSpPr>
        <p:spPr>
          <a:xfrm flipH="1">
            <a:off x="4534694" y="3412917"/>
            <a:ext cx="431725" cy="6926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771800" y="5723964"/>
            <a:ext cx="5904905" cy="369332"/>
          </a:xfrm>
          <a:prstGeom prst="rect">
            <a:avLst/>
          </a:prstGeom>
          <a:noFill/>
        </p:spPr>
        <p:txBody>
          <a:bodyPr wrap="square" rtlCol="0">
            <a:spAutoFit/>
          </a:bodyPr>
          <a:lstStyle/>
          <a:p>
            <a:r>
              <a:rPr lang="en-US" i="1" dirty="0" smtClean="0">
                <a:solidFill>
                  <a:srgbClr val="3E5D78"/>
                </a:solidFill>
              </a:rPr>
              <a:t>Consequences for the individual/representative firm…..</a:t>
            </a:r>
            <a:endParaRPr lang="en-CA" i="1" dirty="0">
              <a:solidFill>
                <a:srgbClr val="3E5D78"/>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30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30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99334"/>
                                        </p:tgtEl>
                                        <p:attrNameLst>
                                          <p:attrName>style.visibility</p:attrName>
                                        </p:attrNameLst>
                                      </p:cBhvr>
                                      <p:to>
                                        <p:strVal val="visible"/>
                                      </p:to>
                                    </p:set>
                                    <p:animEffect transition="in" filter="wipe(up)">
                                      <p:cBhvr>
                                        <p:cTn id="13" dur="500"/>
                                        <p:tgtEl>
                                          <p:spTgt spid="99334"/>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99339"/>
                                        </p:tgtEl>
                                        <p:attrNameLst>
                                          <p:attrName>style.visibility</p:attrName>
                                        </p:attrNameLst>
                                      </p:cBhvr>
                                      <p:to>
                                        <p:strVal val="visible"/>
                                      </p:to>
                                    </p:set>
                                    <p:animEffect transition="in" filter="wipe(up)">
                                      <p:cBhvr>
                                        <p:cTn id="16" dur="500"/>
                                        <p:tgtEl>
                                          <p:spTgt spid="99339"/>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99336"/>
                                        </p:tgtEl>
                                        <p:attrNameLst>
                                          <p:attrName>style.visibility</p:attrName>
                                        </p:attrNameLst>
                                      </p:cBhvr>
                                      <p:to>
                                        <p:strVal val="visible"/>
                                      </p:to>
                                    </p:set>
                                    <p:animEffect transition="in" filter="wipe(up)">
                                      <p:cBhvr>
                                        <p:cTn id="21" dur="500"/>
                                        <p:tgtEl>
                                          <p:spTgt spid="99336"/>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99343"/>
                                        </p:tgtEl>
                                        <p:attrNameLst>
                                          <p:attrName>style.visibility</p:attrName>
                                        </p:attrNameLst>
                                      </p:cBhvr>
                                      <p:to>
                                        <p:strVal val="visible"/>
                                      </p:to>
                                    </p:set>
                                    <p:animEffect transition="in" filter="wipe(left)">
                                      <p:cBhvr>
                                        <p:cTn id="24" dur="500"/>
                                        <p:tgtEl>
                                          <p:spTgt spid="99343"/>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99341"/>
                                        </p:tgtEl>
                                        <p:attrNameLst>
                                          <p:attrName>style.visibility</p:attrName>
                                        </p:attrNameLst>
                                      </p:cBhvr>
                                      <p:to>
                                        <p:strVal val="visible"/>
                                      </p:to>
                                    </p:set>
                                    <p:animEffect transition="in" filter="wipe(up)">
                                      <p:cBhvr>
                                        <p:cTn id="27" dur="500"/>
                                        <p:tgtEl>
                                          <p:spTgt spid="99341"/>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99337"/>
                                        </p:tgtEl>
                                        <p:attrNameLst>
                                          <p:attrName>style.visibility</p:attrName>
                                        </p:attrNameLst>
                                      </p:cBhvr>
                                      <p:to>
                                        <p:strVal val="visible"/>
                                      </p:to>
                                    </p:set>
                                    <p:animEffect transition="in" filter="wipe(up)">
                                      <p:cBhvr>
                                        <p:cTn id="30" dur="500"/>
                                        <p:tgtEl>
                                          <p:spTgt spid="99337"/>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4" grpId="0" animBg="1"/>
      <p:bldP spid="99336" grpId="0" animBg="1"/>
      <p:bldP spid="99337" grpId="0" animBg="1"/>
      <p:bldP spid="99339" grpId="0"/>
      <p:bldP spid="99341" grpId="0"/>
      <p:bldP spid="99343" grpId="0"/>
      <p:bldP spid="12304" grpId="0" animBg="1"/>
      <p:bldP spid="12305" grpId="0"/>
      <p:bldP spid="2"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7" name="Rectangle 2"/>
          <p:cNvSpPr>
            <a:spLocks noGrp="1" noChangeArrowheads="1"/>
          </p:cNvSpPr>
          <p:nvPr>
            <p:ph type="title"/>
          </p:nvPr>
        </p:nvSpPr>
        <p:spPr/>
        <p:txBody>
          <a:bodyPr>
            <a:normAutofit/>
          </a:bodyPr>
          <a:lstStyle/>
          <a:p>
            <a:pPr eaLnBrk="1" hangingPunct="1"/>
            <a:r>
              <a:rPr lang="en-US" sz="3600" dirty="0" smtClean="0">
                <a:solidFill>
                  <a:srgbClr val="FF7D19"/>
                </a:solidFill>
              </a:rPr>
              <a:t>Firm’s Profit Maximizing Behavior</a:t>
            </a:r>
          </a:p>
        </p:txBody>
      </p:sp>
      <p:sp>
        <p:nvSpPr>
          <p:cNvPr id="13318" name="Line 3"/>
          <p:cNvSpPr>
            <a:spLocks noChangeShapeType="1"/>
          </p:cNvSpPr>
          <p:nvPr/>
        </p:nvSpPr>
        <p:spPr bwMode="auto">
          <a:xfrm>
            <a:off x="1692275" y="2420938"/>
            <a:ext cx="0" cy="3095625"/>
          </a:xfrm>
          <a:prstGeom prst="line">
            <a:avLst/>
          </a:prstGeom>
          <a:noFill/>
          <a:ln w="25400">
            <a:solidFill>
              <a:schemeClr val="tx1"/>
            </a:solidFill>
            <a:round/>
            <a:headEnd/>
            <a:tailEnd/>
          </a:ln>
        </p:spPr>
        <p:txBody>
          <a:bodyPr/>
          <a:lstStyle/>
          <a:p>
            <a:endParaRPr lang="en-US"/>
          </a:p>
        </p:txBody>
      </p:sp>
      <p:sp>
        <p:nvSpPr>
          <p:cNvPr id="13319" name="Line 4"/>
          <p:cNvSpPr>
            <a:spLocks noChangeShapeType="1"/>
          </p:cNvSpPr>
          <p:nvPr/>
        </p:nvSpPr>
        <p:spPr bwMode="auto">
          <a:xfrm>
            <a:off x="1692275" y="5516563"/>
            <a:ext cx="3671888" cy="0"/>
          </a:xfrm>
          <a:prstGeom prst="line">
            <a:avLst/>
          </a:prstGeom>
          <a:noFill/>
          <a:ln w="25400">
            <a:solidFill>
              <a:schemeClr val="tx1"/>
            </a:solidFill>
            <a:round/>
            <a:headEnd/>
            <a:tailEnd/>
          </a:ln>
        </p:spPr>
        <p:txBody>
          <a:bodyPr/>
          <a:lstStyle/>
          <a:p>
            <a:endParaRPr lang="en-US"/>
          </a:p>
        </p:txBody>
      </p:sp>
      <p:sp>
        <p:nvSpPr>
          <p:cNvPr id="13320" name="Arc 5"/>
          <p:cNvSpPr>
            <a:spLocks/>
          </p:cNvSpPr>
          <p:nvPr/>
        </p:nvSpPr>
        <p:spPr bwMode="auto">
          <a:xfrm flipV="1">
            <a:off x="2124075" y="2636838"/>
            <a:ext cx="2736850" cy="2376487"/>
          </a:xfrm>
          <a:custGeom>
            <a:avLst/>
            <a:gdLst>
              <a:gd name="T0" fmla="*/ 0 w 21600"/>
              <a:gd name="T1" fmla="*/ 0 h 21600"/>
              <a:gd name="T2" fmla="*/ 346775368 w 21600"/>
              <a:gd name="T3" fmla="*/ 261467056 h 21600"/>
              <a:gd name="T4" fmla="*/ 0 w 21600"/>
              <a:gd name="T5" fmla="*/ 261467056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0000"/>
            </a:solidFill>
            <a:round/>
            <a:headEnd/>
            <a:tailEnd/>
          </a:ln>
        </p:spPr>
        <p:txBody>
          <a:bodyPr wrap="none" anchor="ctr"/>
          <a:lstStyle/>
          <a:p>
            <a:endParaRPr lang="en-US"/>
          </a:p>
        </p:txBody>
      </p:sp>
      <p:sp>
        <p:nvSpPr>
          <p:cNvPr id="13321" name="Arc 6"/>
          <p:cNvSpPr>
            <a:spLocks/>
          </p:cNvSpPr>
          <p:nvPr/>
        </p:nvSpPr>
        <p:spPr bwMode="auto">
          <a:xfrm rot="7823048">
            <a:off x="2700338" y="2997200"/>
            <a:ext cx="2089150" cy="2016125"/>
          </a:xfrm>
          <a:custGeom>
            <a:avLst/>
            <a:gdLst>
              <a:gd name="T0" fmla="*/ 0 w 21600"/>
              <a:gd name="T1" fmla="*/ 0 h 21600"/>
              <a:gd name="T2" fmla="*/ 202062370 w 21600"/>
              <a:gd name="T3" fmla="*/ 188183313 h 21600"/>
              <a:gd name="T4" fmla="*/ 0 w 21600"/>
              <a:gd name="T5" fmla="*/ 188183313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C00000"/>
            </a:solidFill>
            <a:round/>
            <a:headEnd/>
            <a:tailEnd/>
          </a:ln>
        </p:spPr>
        <p:txBody>
          <a:bodyPr wrap="none" anchor="ctr"/>
          <a:lstStyle/>
          <a:p>
            <a:endParaRPr lang="en-US"/>
          </a:p>
        </p:txBody>
      </p:sp>
      <p:sp>
        <p:nvSpPr>
          <p:cNvPr id="13322" name="Arc 7"/>
          <p:cNvSpPr>
            <a:spLocks/>
          </p:cNvSpPr>
          <p:nvPr/>
        </p:nvSpPr>
        <p:spPr bwMode="auto">
          <a:xfrm rot="7387525">
            <a:off x="3276601" y="2349500"/>
            <a:ext cx="2089150" cy="2016125"/>
          </a:xfrm>
          <a:custGeom>
            <a:avLst/>
            <a:gdLst>
              <a:gd name="T0" fmla="*/ 0 w 21600"/>
              <a:gd name="T1" fmla="*/ 0 h 21600"/>
              <a:gd name="T2" fmla="*/ 202062370 w 21600"/>
              <a:gd name="T3" fmla="*/ 188183313 h 21600"/>
              <a:gd name="T4" fmla="*/ 0 w 21600"/>
              <a:gd name="T5" fmla="*/ 188183313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C00000"/>
            </a:solidFill>
            <a:round/>
            <a:headEnd/>
            <a:tailEnd/>
          </a:ln>
        </p:spPr>
        <p:txBody>
          <a:bodyPr wrap="none" anchor="ctr"/>
          <a:lstStyle/>
          <a:p>
            <a:endParaRPr lang="en-US"/>
          </a:p>
        </p:txBody>
      </p:sp>
      <p:sp>
        <p:nvSpPr>
          <p:cNvPr id="13323" name="Text Box 11"/>
          <p:cNvSpPr txBox="1">
            <a:spLocks noChangeArrowheads="1"/>
          </p:cNvSpPr>
          <p:nvPr/>
        </p:nvSpPr>
        <p:spPr bwMode="auto">
          <a:xfrm>
            <a:off x="1713471" y="2237581"/>
            <a:ext cx="896144" cy="366713"/>
          </a:xfrm>
          <a:prstGeom prst="rect">
            <a:avLst/>
          </a:prstGeom>
          <a:noFill/>
          <a:ln w="9525">
            <a:noFill/>
            <a:miter lim="800000"/>
            <a:headEnd/>
            <a:tailEnd/>
          </a:ln>
        </p:spPr>
        <p:txBody>
          <a:bodyPr wrap="square">
            <a:spAutoFit/>
          </a:bodyPr>
          <a:lstStyle/>
          <a:p>
            <a:pPr>
              <a:spcBef>
                <a:spcPct val="50000"/>
              </a:spcBef>
            </a:pPr>
            <a:r>
              <a:rPr lang="en-US" dirty="0"/>
              <a:t>Price</a:t>
            </a:r>
          </a:p>
        </p:txBody>
      </p:sp>
      <p:sp>
        <p:nvSpPr>
          <p:cNvPr id="13324" name="Text Box 12"/>
          <p:cNvSpPr txBox="1">
            <a:spLocks noChangeArrowheads="1"/>
          </p:cNvSpPr>
          <p:nvPr/>
        </p:nvSpPr>
        <p:spPr bwMode="auto">
          <a:xfrm>
            <a:off x="2555875" y="5661025"/>
            <a:ext cx="1366838" cy="366713"/>
          </a:xfrm>
          <a:prstGeom prst="rect">
            <a:avLst/>
          </a:prstGeom>
          <a:noFill/>
          <a:ln w="9525">
            <a:noFill/>
            <a:miter lim="800000"/>
            <a:headEnd/>
            <a:tailEnd/>
          </a:ln>
        </p:spPr>
        <p:txBody>
          <a:bodyPr>
            <a:spAutoFit/>
          </a:bodyPr>
          <a:lstStyle/>
          <a:p>
            <a:pPr>
              <a:spcBef>
                <a:spcPct val="50000"/>
              </a:spcBef>
            </a:pPr>
            <a:r>
              <a:rPr lang="en-US"/>
              <a:t>Quantity</a:t>
            </a:r>
          </a:p>
        </p:txBody>
      </p:sp>
      <p:sp>
        <p:nvSpPr>
          <p:cNvPr id="100378" name="Text Box 26"/>
          <p:cNvSpPr txBox="1">
            <a:spLocks noChangeArrowheads="1"/>
          </p:cNvSpPr>
          <p:nvPr/>
        </p:nvSpPr>
        <p:spPr bwMode="auto">
          <a:xfrm>
            <a:off x="1258888" y="3644900"/>
            <a:ext cx="504825" cy="366713"/>
          </a:xfrm>
          <a:prstGeom prst="rect">
            <a:avLst/>
          </a:prstGeom>
          <a:noFill/>
          <a:ln w="9525">
            <a:noFill/>
            <a:miter lim="800000"/>
            <a:headEnd/>
            <a:tailEnd/>
          </a:ln>
        </p:spPr>
        <p:txBody>
          <a:bodyPr>
            <a:spAutoFit/>
          </a:bodyPr>
          <a:lstStyle/>
          <a:p>
            <a:pPr>
              <a:spcBef>
                <a:spcPct val="50000"/>
              </a:spcBef>
            </a:pPr>
            <a:r>
              <a:rPr lang="en-US"/>
              <a:t>h</a:t>
            </a:r>
            <a:endParaRPr lang="en-US" baseline="-25000"/>
          </a:p>
        </p:txBody>
      </p:sp>
      <p:sp>
        <p:nvSpPr>
          <p:cNvPr id="100379" name="Line 27"/>
          <p:cNvSpPr>
            <a:spLocks noChangeShapeType="1"/>
          </p:cNvSpPr>
          <p:nvPr/>
        </p:nvSpPr>
        <p:spPr bwMode="auto">
          <a:xfrm flipV="1">
            <a:off x="1692275" y="3860800"/>
            <a:ext cx="2951163" cy="0"/>
          </a:xfrm>
          <a:prstGeom prst="line">
            <a:avLst/>
          </a:prstGeom>
          <a:noFill/>
          <a:ln w="9525">
            <a:solidFill>
              <a:schemeClr val="tx1"/>
            </a:solidFill>
            <a:prstDash val="dash"/>
            <a:round/>
            <a:headEnd/>
            <a:tailEnd/>
          </a:ln>
        </p:spPr>
        <p:txBody>
          <a:bodyPr/>
          <a:lstStyle/>
          <a:p>
            <a:endParaRPr lang="en-US"/>
          </a:p>
        </p:txBody>
      </p:sp>
      <p:sp>
        <p:nvSpPr>
          <p:cNvPr id="100382" name="Oval 30"/>
          <p:cNvSpPr>
            <a:spLocks noChangeArrowheads="1"/>
          </p:cNvSpPr>
          <p:nvPr/>
        </p:nvSpPr>
        <p:spPr bwMode="auto">
          <a:xfrm>
            <a:off x="4573588" y="3427413"/>
            <a:ext cx="144462" cy="142875"/>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100383" name="Text Box 31"/>
          <p:cNvSpPr txBox="1">
            <a:spLocks noChangeArrowheads="1"/>
          </p:cNvSpPr>
          <p:nvPr/>
        </p:nvSpPr>
        <p:spPr bwMode="auto">
          <a:xfrm>
            <a:off x="4500563" y="5513388"/>
            <a:ext cx="1727200" cy="646331"/>
          </a:xfrm>
          <a:prstGeom prst="rect">
            <a:avLst/>
          </a:prstGeom>
          <a:noFill/>
          <a:ln w="9525">
            <a:noFill/>
            <a:miter lim="800000"/>
            <a:headEnd/>
            <a:tailEnd/>
          </a:ln>
        </p:spPr>
        <p:txBody>
          <a:bodyPr wrap="square">
            <a:spAutoFit/>
          </a:bodyPr>
          <a:lstStyle/>
          <a:p>
            <a:pPr>
              <a:spcBef>
                <a:spcPct val="50000"/>
              </a:spcBef>
            </a:pPr>
            <a:r>
              <a:rPr lang="en-US" dirty="0" err="1"/>
              <a:t>q</a:t>
            </a:r>
            <a:r>
              <a:rPr lang="en-US" baseline="-25000" dirty="0" err="1" smtClean="0"/>
              <a:t>E</a:t>
            </a:r>
            <a:r>
              <a:rPr lang="en-US" dirty="0" smtClean="0"/>
              <a:t> is the firm’s optimal output</a:t>
            </a:r>
            <a:endParaRPr lang="en-US" baseline="-25000" dirty="0"/>
          </a:p>
        </p:txBody>
      </p:sp>
      <p:sp>
        <p:nvSpPr>
          <p:cNvPr id="100384" name="Line 32"/>
          <p:cNvSpPr>
            <a:spLocks noChangeShapeType="1"/>
          </p:cNvSpPr>
          <p:nvPr/>
        </p:nvSpPr>
        <p:spPr bwMode="auto">
          <a:xfrm>
            <a:off x="4643438" y="3500438"/>
            <a:ext cx="0" cy="2016125"/>
          </a:xfrm>
          <a:prstGeom prst="line">
            <a:avLst/>
          </a:prstGeom>
          <a:noFill/>
          <a:ln w="9525">
            <a:solidFill>
              <a:schemeClr val="tx1"/>
            </a:solidFill>
            <a:prstDash val="dash"/>
            <a:round/>
            <a:headEnd/>
            <a:tailEnd/>
          </a:ln>
        </p:spPr>
        <p:txBody>
          <a:bodyPr/>
          <a:lstStyle/>
          <a:p>
            <a:endParaRPr lang="en-US"/>
          </a:p>
        </p:txBody>
      </p:sp>
      <p:sp>
        <p:nvSpPr>
          <p:cNvPr id="100385" name="Text Box 33"/>
          <p:cNvSpPr txBox="1">
            <a:spLocks noChangeArrowheads="1"/>
          </p:cNvSpPr>
          <p:nvPr/>
        </p:nvSpPr>
        <p:spPr bwMode="auto">
          <a:xfrm>
            <a:off x="251520" y="2564904"/>
            <a:ext cx="1368152" cy="1015663"/>
          </a:xfrm>
          <a:prstGeom prst="rect">
            <a:avLst/>
          </a:prstGeom>
          <a:noFill/>
          <a:ln w="9525">
            <a:noFill/>
            <a:miter lim="800000"/>
            <a:headEnd/>
            <a:tailEnd/>
          </a:ln>
        </p:spPr>
        <p:txBody>
          <a:bodyPr wrap="square">
            <a:spAutoFit/>
          </a:bodyPr>
          <a:lstStyle/>
          <a:p>
            <a:pPr>
              <a:spcBef>
                <a:spcPct val="50000"/>
              </a:spcBef>
            </a:pPr>
            <a:r>
              <a:rPr lang="en-US" sz="1400" dirty="0" smtClean="0"/>
              <a:t>P</a:t>
            </a:r>
            <a:r>
              <a:rPr lang="en-US" sz="1400" baseline="-25000" dirty="0" smtClean="0"/>
              <a:t>E</a:t>
            </a:r>
            <a:r>
              <a:rPr lang="en-US" sz="1400" dirty="0" smtClean="0"/>
              <a:t>  derives from the industry S/D                        	</a:t>
            </a:r>
            <a:r>
              <a:rPr lang="en-US" dirty="0" smtClean="0"/>
              <a:t>P</a:t>
            </a:r>
            <a:r>
              <a:rPr lang="en-US" baseline="-25000" dirty="0" smtClean="0"/>
              <a:t>E</a:t>
            </a:r>
            <a:endParaRPr lang="en-US" baseline="-25000" dirty="0"/>
          </a:p>
        </p:txBody>
      </p:sp>
      <p:sp>
        <p:nvSpPr>
          <p:cNvPr id="100386" name="Line 34"/>
          <p:cNvSpPr>
            <a:spLocks noChangeShapeType="1"/>
          </p:cNvSpPr>
          <p:nvPr/>
        </p:nvSpPr>
        <p:spPr bwMode="auto">
          <a:xfrm>
            <a:off x="1692275" y="3500438"/>
            <a:ext cx="3600450" cy="0"/>
          </a:xfrm>
          <a:prstGeom prst="line">
            <a:avLst/>
          </a:prstGeom>
          <a:noFill/>
          <a:ln w="9525">
            <a:solidFill>
              <a:schemeClr val="tx1"/>
            </a:solidFill>
            <a:prstDash val="dash"/>
            <a:round/>
            <a:headEnd/>
            <a:tailEnd/>
          </a:ln>
        </p:spPr>
        <p:txBody>
          <a:bodyPr/>
          <a:lstStyle/>
          <a:p>
            <a:endParaRPr lang="en-US"/>
          </a:p>
        </p:txBody>
      </p:sp>
      <p:sp>
        <p:nvSpPr>
          <p:cNvPr id="13332" name="Text Box 36"/>
          <p:cNvSpPr txBox="1">
            <a:spLocks noChangeArrowheads="1"/>
          </p:cNvSpPr>
          <p:nvPr/>
        </p:nvSpPr>
        <p:spPr bwMode="auto">
          <a:xfrm>
            <a:off x="4211638" y="2349500"/>
            <a:ext cx="647700" cy="366713"/>
          </a:xfrm>
          <a:prstGeom prst="rect">
            <a:avLst/>
          </a:prstGeom>
          <a:noFill/>
          <a:ln w="9525">
            <a:noFill/>
            <a:miter lim="800000"/>
            <a:headEnd/>
            <a:tailEnd/>
          </a:ln>
        </p:spPr>
        <p:txBody>
          <a:bodyPr>
            <a:spAutoFit/>
          </a:bodyPr>
          <a:lstStyle/>
          <a:p>
            <a:pPr>
              <a:spcBef>
                <a:spcPct val="50000"/>
              </a:spcBef>
            </a:pPr>
            <a:r>
              <a:rPr lang="en-US"/>
              <a:t>MC</a:t>
            </a:r>
          </a:p>
        </p:txBody>
      </p:sp>
      <p:sp>
        <p:nvSpPr>
          <p:cNvPr id="13333" name="Text Box 37"/>
          <p:cNvSpPr txBox="1">
            <a:spLocks noChangeArrowheads="1"/>
          </p:cNvSpPr>
          <p:nvPr/>
        </p:nvSpPr>
        <p:spPr bwMode="auto">
          <a:xfrm>
            <a:off x="5867400" y="2708275"/>
            <a:ext cx="865188" cy="366713"/>
          </a:xfrm>
          <a:prstGeom prst="rect">
            <a:avLst/>
          </a:prstGeom>
          <a:noFill/>
          <a:ln w="9525">
            <a:noFill/>
            <a:miter lim="800000"/>
            <a:headEnd/>
            <a:tailEnd/>
          </a:ln>
        </p:spPr>
        <p:txBody>
          <a:bodyPr>
            <a:spAutoFit/>
          </a:bodyPr>
          <a:lstStyle/>
          <a:p>
            <a:pPr>
              <a:spcBef>
                <a:spcPct val="50000"/>
              </a:spcBef>
            </a:pPr>
            <a:r>
              <a:rPr lang="en-US"/>
              <a:t>ATC</a:t>
            </a:r>
          </a:p>
        </p:txBody>
      </p:sp>
      <p:sp>
        <p:nvSpPr>
          <p:cNvPr id="13334" name="Text Box 38"/>
          <p:cNvSpPr txBox="1">
            <a:spLocks noChangeArrowheads="1"/>
          </p:cNvSpPr>
          <p:nvPr/>
        </p:nvSpPr>
        <p:spPr bwMode="auto">
          <a:xfrm>
            <a:off x="5219700" y="3933825"/>
            <a:ext cx="1150938" cy="366713"/>
          </a:xfrm>
          <a:prstGeom prst="rect">
            <a:avLst/>
          </a:prstGeom>
          <a:noFill/>
          <a:ln w="9525">
            <a:noFill/>
            <a:miter lim="800000"/>
            <a:headEnd/>
            <a:tailEnd/>
          </a:ln>
        </p:spPr>
        <p:txBody>
          <a:bodyPr>
            <a:spAutoFit/>
          </a:bodyPr>
          <a:lstStyle/>
          <a:p>
            <a:pPr>
              <a:spcBef>
                <a:spcPct val="50000"/>
              </a:spcBef>
            </a:pPr>
            <a:r>
              <a:rPr lang="en-US"/>
              <a:t>AVC</a:t>
            </a:r>
          </a:p>
        </p:txBody>
      </p:sp>
      <p:sp>
        <p:nvSpPr>
          <p:cNvPr id="100393" name="Rectangle 41"/>
          <p:cNvSpPr>
            <a:spLocks noChangeArrowheads="1"/>
          </p:cNvSpPr>
          <p:nvPr/>
        </p:nvSpPr>
        <p:spPr bwMode="auto">
          <a:xfrm>
            <a:off x="1692275" y="3500438"/>
            <a:ext cx="2951163" cy="360362"/>
          </a:xfrm>
          <a:prstGeom prst="rect">
            <a:avLst/>
          </a:prstGeom>
          <a:solidFill>
            <a:schemeClr val="accent4">
              <a:lumMod val="60000"/>
              <a:lumOff val="40000"/>
            </a:schemeClr>
          </a:solidFill>
          <a:ln w="9525">
            <a:noFill/>
            <a:prstDash val="dash"/>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r>
              <a:rPr lang="en-US"/>
              <a:t>Profit</a:t>
            </a:r>
          </a:p>
        </p:txBody>
      </p:sp>
      <p:graphicFrame>
        <p:nvGraphicFramePr>
          <p:cNvPr id="27" name="Diagram 26"/>
          <p:cNvGraphicFramePr/>
          <p:nvPr>
            <p:extLst>
              <p:ext uri="{D42A27DB-BD31-4B8C-83A1-F6EECF244321}">
                <p14:modId xmlns:p14="http://schemas.microsoft.com/office/powerpoint/2010/main" val="2168426020"/>
              </p:ext>
            </p:extLst>
          </p:nvPr>
        </p:nvGraphicFramePr>
        <p:xfrm>
          <a:off x="5148262" y="4437062"/>
          <a:ext cx="3384177" cy="10081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0396" name="Text Box 44"/>
          <p:cNvSpPr txBox="1">
            <a:spLocks noChangeArrowheads="1"/>
          </p:cNvSpPr>
          <p:nvPr/>
        </p:nvSpPr>
        <p:spPr bwMode="auto">
          <a:xfrm>
            <a:off x="4716463" y="3284538"/>
            <a:ext cx="360362" cy="366712"/>
          </a:xfrm>
          <a:prstGeom prst="rect">
            <a:avLst/>
          </a:prstGeom>
          <a:noFill/>
          <a:ln w="9525">
            <a:noFill/>
            <a:miter lim="800000"/>
            <a:headEnd/>
            <a:tailEnd/>
          </a:ln>
        </p:spPr>
        <p:txBody>
          <a:bodyPr>
            <a:spAutoFit/>
          </a:bodyPr>
          <a:lstStyle/>
          <a:p>
            <a:pPr>
              <a:spcBef>
                <a:spcPct val="50000"/>
              </a:spcBef>
            </a:pPr>
            <a:r>
              <a:rPr lang="en-CA"/>
              <a:t>m</a:t>
            </a:r>
            <a:endParaRPr lang="en-US"/>
          </a:p>
        </p:txBody>
      </p:sp>
      <p:sp>
        <p:nvSpPr>
          <p:cNvPr id="100397" name="Text Box 45"/>
          <p:cNvSpPr txBox="1">
            <a:spLocks noChangeArrowheads="1"/>
          </p:cNvSpPr>
          <p:nvPr/>
        </p:nvSpPr>
        <p:spPr bwMode="auto">
          <a:xfrm>
            <a:off x="4643438" y="3860800"/>
            <a:ext cx="360362" cy="366713"/>
          </a:xfrm>
          <a:prstGeom prst="rect">
            <a:avLst/>
          </a:prstGeom>
          <a:noFill/>
          <a:ln w="9525">
            <a:noFill/>
            <a:miter lim="800000"/>
            <a:headEnd/>
            <a:tailEnd/>
          </a:ln>
        </p:spPr>
        <p:txBody>
          <a:bodyPr>
            <a:spAutoFit/>
          </a:bodyPr>
          <a:lstStyle/>
          <a:p>
            <a:pPr>
              <a:spcBef>
                <a:spcPct val="50000"/>
              </a:spcBef>
            </a:pPr>
            <a:r>
              <a:rPr lang="en-CA"/>
              <a:t>k</a:t>
            </a:r>
            <a:endParaRPr lang="en-US"/>
          </a:p>
        </p:txBody>
      </p:sp>
      <p:sp>
        <p:nvSpPr>
          <p:cNvPr id="2" name="TextBox 1"/>
          <p:cNvSpPr txBox="1"/>
          <p:nvPr/>
        </p:nvSpPr>
        <p:spPr>
          <a:xfrm>
            <a:off x="5652120" y="1931876"/>
            <a:ext cx="3384376" cy="369332"/>
          </a:xfrm>
          <a:prstGeom prst="rect">
            <a:avLst/>
          </a:prstGeom>
          <a:noFill/>
        </p:spPr>
        <p:txBody>
          <a:bodyPr wrap="square" rtlCol="0">
            <a:spAutoFit/>
          </a:bodyPr>
          <a:lstStyle/>
          <a:p>
            <a:r>
              <a:rPr lang="en-US" dirty="0" smtClean="0"/>
              <a:t>Total profit = </a:t>
            </a:r>
            <a:r>
              <a:rPr lang="en-US" dirty="0" err="1" smtClean="0"/>
              <a:t>q</a:t>
            </a:r>
            <a:r>
              <a:rPr lang="en-US" baseline="-25000" dirty="0" err="1" smtClean="0"/>
              <a:t>E</a:t>
            </a:r>
            <a:r>
              <a:rPr lang="en-US" dirty="0" smtClean="0"/>
              <a:t> × (P</a:t>
            </a:r>
            <a:r>
              <a:rPr lang="en-US" baseline="-25000" dirty="0" smtClean="0"/>
              <a:t>E</a:t>
            </a:r>
            <a:r>
              <a:rPr lang="en-US" dirty="0" smtClean="0"/>
              <a:t> – ATC)</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0385"/>
                                        </p:tgtEl>
                                        <p:attrNameLst>
                                          <p:attrName>style.visibility</p:attrName>
                                        </p:attrNameLst>
                                      </p:cBhvr>
                                      <p:to>
                                        <p:strVal val="visible"/>
                                      </p:to>
                                    </p:set>
                                    <p:animEffect transition="in" filter="wipe(left)">
                                      <p:cBhvr>
                                        <p:cTn id="7" dur="500"/>
                                        <p:tgtEl>
                                          <p:spTgt spid="10038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0386"/>
                                        </p:tgtEl>
                                        <p:attrNameLst>
                                          <p:attrName>style.visibility</p:attrName>
                                        </p:attrNameLst>
                                      </p:cBhvr>
                                      <p:to>
                                        <p:strVal val="visible"/>
                                      </p:to>
                                    </p:set>
                                    <p:animEffect transition="in" filter="wipe(left)">
                                      <p:cBhvr>
                                        <p:cTn id="10" dur="500"/>
                                        <p:tgtEl>
                                          <p:spTgt spid="100386"/>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00382"/>
                                        </p:tgtEl>
                                        <p:attrNameLst>
                                          <p:attrName>style.visibility</p:attrName>
                                        </p:attrNameLst>
                                      </p:cBhvr>
                                      <p:to>
                                        <p:strVal val="visible"/>
                                      </p:to>
                                    </p:set>
                                    <p:animEffect transition="in" filter="wipe(left)">
                                      <p:cBhvr>
                                        <p:cTn id="13" dur="500"/>
                                        <p:tgtEl>
                                          <p:spTgt spid="100382"/>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00384"/>
                                        </p:tgtEl>
                                        <p:attrNameLst>
                                          <p:attrName>style.visibility</p:attrName>
                                        </p:attrNameLst>
                                      </p:cBhvr>
                                      <p:to>
                                        <p:strVal val="visible"/>
                                      </p:to>
                                    </p:set>
                                    <p:animEffect transition="in" filter="wipe(left)">
                                      <p:cBhvr>
                                        <p:cTn id="16" dur="500"/>
                                        <p:tgtEl>
                                          <p:spTgt spid="100384"/>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00383"/>
                                        </p:tgtEl>
                                        <p:attrNameLst>
                                          <p:attrName>style.visibility</p:attrName>
                                        </p:attrNameLst>
                                      </p:cBhvr>
                                      <p:to>
                                        <p:strVal val="visible"/>
                                      </p:to>
                                    </p:set>
                                    <p:animEffect transition="in" filter="wipe(left)">
                                      <p:cBhvr>
                                        <p:cTn id="19" dur="500"/>
                                        <p:tgtEl>
                                          <p:spTgt spid="100383"/>
                                        </p:tgtEl>
                                      </p:cBhvr>
                                    </p:animEffect>
                                  </p:childTnLst>
                                </p:cTn>
                              </p:par>
                              <p:par>
                                <p:cTn id="20" presetID="1" presetClass="entr" presetSubtype="0" fill="hold" grpId="0" nodeType="withEffect">
                                  <p:stCondLst>
                                    <p:cond delay="0"/>
                                  </p:stCondLst>
                                  <p:childTnLst>
                                    <p:set>
                                      <p:cBhvr>
                                        <p:cTn id="21" dur="1" fill="hold">
                                          <p:stCondLst>
                                            <p:cond delay="0"/>
                                          </p:stCondLst>
                                        </p:cTn>
                                        <p:tgtEl>
                                          <p:spTgt spid="100396"/>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00378"/>
                                        </p:tgtEl>
                                        <p:attrNameLst>
                                          <p:attrName>style.visibility</p:attrName>
                                        </p:attrNameLst>
                                      </p:cBhvr>
                                      <p:to>
                                        <p:strVal val="visible"/>
                                      </p:to>
                                    </p:set>
                                    <p:animEffect transition="in" filter="wipe(left)">
                                      <p:cBhvr>
                                        <p:cTn id="26" dur="500"/>
                                        <p:tgtEl>
                                          <p:spTgt spid="100378"/>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00379"/>
                                        </p:tgtEl>
                                        <p:attrNameLst>
                                          <p:attrName>style.visibility</p:attrName>
                                        </p:attrNameLst>
                                      </p:cBhvr>
                                      <p:to>
                                        <p:strVal val="visible"/>
                                      </p:to>
                                    </p:set>
                                    <p:animEffect transition="in" filter="wipe(left)">
                                      <p:cBhvr>
                                        <p:cTn id="29" dur="500"/>
                                        <p:tgtEl>
                                          <p:spTgt spid="100379"/>
                                        </p:tgtEl>
                                      </p:cBhvr>
                                    </p:animEffect>
                                  </p:childTnLst>
                                </p:cTn>
                              </p:par>
                              <p:par>
                                <p:cTn id="30" presetID="1" presetClass="entr" presetSubtype="0" fill="hold" grpId="0" nodeType="withEffect">
                                  <p:stCondLst>
                                    <p:cond delay="0"/>
                                  </p:stCondLst>
                                  <p:childTnLst>
                                    <p:set>
                                      <p:cBhvr>
                                        <p:cTn id="31" dur="1" fill="hold">
                                          <p:stCondLst>
                                            <p:cond delay="0"/>
                                          </p:stCondLst>
                                        </p:cTn>
                                        <p:tgtEl>
                                          <p:spTgt spid="100397"/>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00393"/>
                                        </p:tgtEl>
                                        <p:attrNameLst>
                                          <p:attrName>style.visibility</p:attrName>
                                        </p:attrNameLst>
                                      </p:cBhvr>
                                      <p:to>
                                        <p:strVal val="visible"/>
                                      </p:to>
                                    </p:set>
                                    <p:animEffect transition="in" filter="wipe(down)">
                                      <p:cBhvr>
                                        <p:cTn id="36" dur="500"/>
                                        <p:tgtEl>
                                          <p:spTgt spid="100393"/>
                                        </p:tgtEl>
                                      </p:cBhvr>
                                    </p:animEffect>
                                  </p:childTnLst>
                                </p:cTn>
                              </p:par>
                              <p:par>
                                <p:cTn id="37" presetID="1" presetClass="entr" presetSubtype="0" fill="hold" grpId="0" nodeType="withEffect">
                                  <p:stCondLst>
                                    <p:cond delay="0"/>
                                  </p:stCondLst>
                                  <p:childTnLst>
                                    <p:set>
                                      <p:cBhvr>
                                        <p:cTn id="38" dur="1" fill="hold">
                                          <p:stCondLst>
                                            <p:cond delay="0"/>
                                          </p:stCondLst>
                                        </p:cTn>
                                        <p:tgtEl>
                                          <p:spTgt spid="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78" grpId="0"/>
      <p:bldP spid="100379" grpId="0" animBg="1"/>
      <p:bldP spid="100382" grpId="0" animBg="1"/>
      <p:bldP spid="100383" grpId="0"/>
      <p:bldP spid="100384" grpId="0" animBg="1"/>
      <p:bldP spid="100385" grpId="0"/>
      <p:bldP spid="100386" grpId="0" animBg="1"/>
      <p:bldP spid="100393" grpId="0" animBg="1"/>
      <p:bldGraphic spid="27" grpId="0">
        <p:bldAsOne/>
      </p:bldGraphic>
      <p:bldP spid="100396" grpId="0"/>
      <p:bldP spid="100397"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95835" y="616332"/>
            <a:ext cx="6120680" cy="584775"/>
          </a:xfrm>
          <a:prstGeom prst="rect">
            <a:avLst/>
          </a:prstGeom>
          <a:noFill/>
        </p:spPr>
        <p:txBody>
          <a:bodyPr wrap="square" rtlCol="0">
            <a:spAutoFit/>
          </a:bodyPr>
          <a:lstStyle/>
          <a:p>
            <a:r>
              <a:rPr lang="en-CA" sz="3200" dirty="0" smtClean="0">
                <a:solidFill>
                  <a:srgbClr val="FF7D19"/>
                </a:solidFill>
              </a:rPr>
              <a:t>The Nature of Profit - Revisited</a:t>
            </a:r>
            <a:endParaRPr lang="en-CA" sz="3200" dirty="0">
              <a:solidFill>
                <a:srgbClr val="FF7D19"/>
              </a:solidFill>
            </a:endParaRPr>
          </a:p>
        </p:txBody>
      </p:sp>
      <p:sp>
        <p:nvSpPr>
          <p:cNvPr id="4" name="TextBox 3"/>
          <p:cNvSpPr txBox="1"/>
          <p:nvPr/>
        </p:nvSpPr>
        <p:spPr>
          <a:xfrm>
            <a:off x="1343807" y="1412776"/>
            <a:ext cx="6624736" cy="1200329"/>
          </a:xfrm>
          <a:prstGeom prst="rect">
            <a:avLst/>
          </a:prstGeom>
          <a:noFill/>
        </p:spPr>
        <p:txBody>
          <a:bodyPr wrap="square" rtlCol="0">
            <a:spAutoFit/>
          </a:bodyPr>
          <a:lstStyle/>
          <a:p>
            <a:pPr marL="285750" indent="-285750">
              <a:buFont typeface="Arial" panose="020B0604020202020204" pitchFamily="34" charset="0"/>
              <a:buChar char="•"/>
            </a:pPr>
            <a:r>
              <a:rPr lang="en-CA" dirty="0" smtClean="0"/>
              <a:t>Return to the example in chapter 7; Felicity recorded an accounting profit but not an economic profit- remember why?</a:t>
            </a:r>
          </a:p>
          <a:p>
            <a:pPr marL="285750" indent="-285750">
              <a:buFont typeface="Arial" panose="020B0604020202020204" pitchFamily="34" charset="0"/>
              <a:buChar char="•"/>
            </a:pPr>
            <a:r>
              <a:rPr lang="en-CA" dirty="0" smtClean="0"/>
              <a:t>She had implicit capital and wage costs</a:t>
            </a:r>
          </a:p>
          <a:p>
            <a:pPr marL="285750" indent="-285750">
              <a:buFont typeface="Arial" panose="020B0604020202020204" pitchFamily="34" charset="0"/>
              <a:buChar char="•"/>
            </a:pPr>
            <a:r>
              <a:rPr lang="en-CA" dirty="0" smtClean="0"/>
              <a:t>Consider a variant where she makes true economic profit:</a:t>
            </a:r>
          </a:p>
        </p:txBody>
      </p:sp>
      <p:pic>
        <p:nvPicPr>
          <p:cNvPr id="5" name="Picture 4"/>
          <p:cNvPicPr>
            <a:picLocks noChangeAspect="1"/>
          </p:cNvPicPr>
          <p:nvPr/>
        </p:nvPicPr>
        <p:blipFill>
          <a:blip r:embed="rId2"/>
          <a:stretch>
            <a:fillRect/>
          </a:stretch>
        </p:blipFill>
        <p:spPr>
          <a:xfrm>
            <a:off x="1403648" y="2613105"/>
            <a:ext cx="5672072" cy="2952328"/>
          </a:xfrm>
          <a:prstGeom prst="rect">
            <a:avLst/>
          </a:prstGeom>
        </p:spPr>
      </p:pic>
      <p:sp>
        <p:nvSpPr>
          <p:cNvPr id="6" name="TextBox 5"/>
          <p:cNvSpPr txBox="1"/>
          <p:nvPr/>
        </p:nvSpPr>
        <p:spPr>
          <a:xfrm>
            <a:off x="1450486" y="5631752"/>
            <a:ext cx="5801588" cy="369332"/>
          </a:xfrm>
          <a:prstGeom prst="rect">
            <a:avLst/>
          </a:prstGeom>
          <a:noFill/>
        </p:spPr>
        <p:txBody>
          <a:bodyPr wrap="none" rtlCol="0">
            <a:spAutoFit/>
          </a:bodyPr>
          <a:lstStyle/>
          <a:p>
            <a:r>
              <a:rPr lang="en-CA" dirty="0" smtClean="0"/>
              <a:t>This profit induces entry into her sector of the economy</a:t>
            </a:r>
            <a:endParaRPr lang="en-CA" dirty="0"/>
          </a:p>
        </p:txBody>
      </p:sp>
    </p:spTree>
    <p:extLst>
      <p:ext uri="{BB962C8B-B14F-4D97-AF65-F5344CB8AC3E}">
        <p14:creationId xmlns:p14="http://schemas.microsoft.com/office/powerpoint/2010/main" val="2022221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1" name="Rectangle 2"/>
          <p:cNvSpPr>
            <a:spLocks noGrp="1" noChangeArrowheads="1"/>
          </p:cNvSpPr>
          <p:nvPr>
            <p:ph type="title"/>
          </p:nvPr>
        </p:nvSpPr>
        <p:spPr/>
        <p:txBody>
          <a:bodyPr>
            <a:noAutofit/>
          </a:bodyPr>
          <a:lstStyle/>
          <a:p>
            <a:pPr eaLnBrk="1" hangingPunct="1"/>
            <a:r>
              <a:rPr lang="en-US" sz="3600" dirty="0" smtClean="0">
                <a:solidFill>
                  <a:srgbClr val="FF7D19"/>
                </a:solidFill>
              </a:rPr>
              <a:t>Entry of Firms </a:t>
            </a:r>
            <a:r>
              <a:rPr lang="en-US" sz="3600" dirty="0">
                <a:solidFill>
                  <a:srgbClr val="FF7D19"/>
                </a:solidFill>
              </a:rPr>
              <a:t>d</a:t>
            </a:r>
            <a:r>
              <a:rPr lang="en-US" sz="3600" dirty="0" smtClean="0">
                <a:solidFill>
                  <a:srgbClr val="FF7D19"/>
                </a:solidFill>
              </a:rPr>
              <a:t>ue to Supernormal Profits</a:t>
            </a:r>
          </a:p>
        </p:txBody>
      </p:sp>
      <p:sp>
        <p:nvSpPr>
          <p:cNvPr id="14342" name="Line 3"/>
          <p:cNvSpPr>
            <a:spLocks noChangeShapeType="1"/>
          </p:cNvSpPr>
          <p:nvPr/>
        </p:nvSpPr>
        <p:spPr bwMode="auto">
          <a:xfrm>
            <a:off x="2124075" y="2060575"/>
            <a:ext cx="0" cy="3384550"/>
          </a:xfrm>
          <a:prstGeom prst="line">
            <a:avLst/>
          </a:prstGeom>
          <a:noFill/>
          <a:ln w="25400">
            <a:solidFill>
              <a:schemeClr val="tx1"/>
            </a:solidFill>
            <a:round/>
            <a:headEnd/>
            <a:tailEnd/>
          </a:ln>
        </p:spPr>
        <p:txBody>
          <a:bodyPr/>
          <a:lstStyle/>
          <a:p>
            <a:endParaRPr lang="en-US"/>
          </a:p>
        </p:txBody>
      </p:sp>
      <p:sp>
        <p:nvSpPr>
          <p:cNvPr id="14343" name="Line 4"/>
          <p:cNvSpPr>
            <a:spLocks noChangeShapeType="1"/>
          </p:cNvSpPr>
          <p:nvPr/>
        </p:nvSpPr>
        <p:spPr bwMode="auto">
          <a:xfrm>
            <a:off x="2124075" y="5445125"/>
            <a:ext cx="4392613" cy="0"/>
          </a:xfrm>
          <a:prstGeom prst="line">
            <a:avLst/>
          </a:prstGeom>
          <a:noFill/>
          <a:ln w="25400">
            <a:solidFill>
              <a:schemeClr val="tx1"/>
            </a:solidFill>
            <a:round/>
            <a:headEnd/>
            <a:tailEnd/>
          </a:ln>
        </p:spPr>
        <p:txBody>
          <a:bodyPr/>
          <a:lstStyle/>
          <a:p>
            <a:endParaRPr lang="en-US"/>
          </a:p>
        </p:txBody>
      </p:sp>
      <p:sp>
        <p:nvSpPr>
          <p:cNvPr id="14344" name="Arc 5"/>
          <p:cNvSpPr>
            <a:spLocks/>
          </p:cNvSpPr>
          <p:nvPr/>
        </p:nvSpPr>
        <p:spPr bwMode="auto">
          <a:xfrm flipV="1">
            <a:off x="2987675" y="2636838"/>
            <a:ext cx="2735263" cy="1800225"/>
          </a:xfrm>
          <a:custGeom>
            <a:avLst/>
            <a:gdLst>
              <a:gd name="T0" fmla="*/ 0 w 21600"/>
              <a:gd name="T1" fmla="*/ 0 h 21600"/>
              <a:gd name="T2" fmla="*/ 346373193 w 21600"/>
              <a:gd name="T3" fmla="*/ 150037490 h 21600"/>
              <a:gd name="T4" fmla="*/ 0 w 21600"/>
              <a:gd name="T5" fmla="*/ 15003749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0000"/>
            </a:solidFill>
            <a:round/>
            <a:headEnd/>
            <a:tailEnd/>
          </a:ln>
        </p:spPr>
        <p:txBody>
          <a:bodyPr wrap="none" anchor="ctr"/>
          <a:lstStyle/>
          <a:p>
            <a:endParaRPr lang="en-US"/>
          </a:p>
        </p:txBody>
      </p:sp>
      <p:sp>
        <p:nvSpPr>
          <p:cNvPr id="14345" name="Line 6"/>
          <p:cNvSpPr>
            <a:spLocks noChangeShapeType="1"/>
          </p:cNvSpPr>
          <p:nvPr/>
        </p:nvSpPr>
        <p:spPr bwMode="auto">
          <a:xfrm>
            <a:off x="4716463" y="4005263"/>
            <a:ext cx="0" cy="1439862"/>
          </a:xfrm>
          <a:prstGeom prst="line">
            <a:avLst/>
          </a:prstGeom>
          <a:noFill/>
          <a:ln w="9525">
            <a:solidFill>
              <a:schemeClr val="tx1"/>
            </a:solidFill>
            <a:prstDash val="dash"/>
            <a:round/>
            <a:headEnd/>
            <a:tailEnd/>
          </a:ln>
        </p:spPr>
        <p:txBody>
          <a:bodyPr/>
          <a:lstStyle/>
          <a:p>
            <a:endParaRPr lang="en-US"/>
          </a:p>
        </p:txBody>
      </p:sp>
      <p:sp>
        <p:nvSpPr>
          <p:cNvPr id="14346" name="Line 7"/>
          <p:cNvSpPr>
            <a:spLocks noChangeShapeType="1"/>
          </p:cNvSpPr>
          <p:nvPr/>
        </p:nvSpPr>
        <p:spPr bwMode="auto">
          <a:xfrm flipH="1" flipV="1">
            <a:off x="2124075" y="4005263"/>
            <a:ext cx="2592388" cy="0"/>
          </a:xfrm>
          <a:prstGeom prst="line">
            <a:avLst/>
          </a:prstGeom>
          <a:noFill/>
          <a:ln w="9525">
            <a:solidFill>
              <a:schemeClr val="tx1"/>
            </a:solidFill>
            <a:prstDash val="dash"/>
            <a:round/>
            <a:headEnd/>
            <a:tailEnd/>
          </a:ln>
        </p:spPr>
        <p:txBody>
          <a:bodyPr/>
          <a:lstStyle/>
          <a:p>
            <a:endParaRPr lang="en-US"/>
          </a:p>
        </p:txBody>
      </p:sp>
      <p:sp>
        <p:nvSpPr>
          <p:cNvPr id="14347" name="Text Box 8"/>
          <p:cNvSpPr txBox="1">
            <a:spLocks noChangeArrowheads="1"/>
          </p:cNvSpPr>
          <p:nvPr/>
        </p:nvSpPr>
        <p:spPr bwMode="auto">
          <a:xfrm>
            <a:off x="5724525" y="2276475"/>
            <a:ext cx="2016125" cy="369888"/>
          </a:xfrm>
          <a:prstGeom prst="rect">
            <a:avLst/>
          </a:prstGeom>
          <a:noFill/>
          <a:ln w="9525">
            <a:noFill/>
            <a:miter lim="800000"/>
            <a:headEnd/>
            <a:tailEnd/>
          </a:ln>
        </p:spPr>
        <p:txBody>
          <a:bodyPr>
            <a:spAutoFit/>
          </a:bodyPr>
          <a:lstStyle/>
          <a:p>
            <a:pPr>
              <a:spcBef>
                <a:spcPct val="50000"/>
              </a:spcBef>
            </a:pPr>
            <a:r>
              <a:rPr lang="en-US"/>
              <a:t>S</a:t>
            </a:r>
          </a:p>
        </p:txBody>
      </p:sp>
      <p:sp>
        <p:nvSpPr>
          <p:cNvPr id="14348" name="Text Box 9"/>
          <p:cNvSpPr txBox="1">
            <a:spLocks noChangeArrowheads="1"/>
          </p:cNvSpPr>
          <p:nvPr/>
        </p:nvSpPr>
        <p:spPr bwMode="auto">
          <a:xfrm>
            <a:off x="4427538" y="5445125"/>
            <a:ext cx="504825" cy="366713"/>
          </a:xfrm>
          <a:prstGeom prst="rect">
            <a:avLst/>
          </a:prstGeom>
          <a:noFill/>
          <a:ln w="9525">
            <a:noFill/>
            <a:miter lim="800000"/>
            <a:headEnd/>
            <a:tailEnd/>
          </a:ln>
        </p:spPr>
        <p:txBody>
          <a:bodyPr>
            <a:spAutoFit/>
          </a:bodyPr>
          <a:lstStyle/>
          <a:p>
            <a:pPr>
              <a:spcBef>
                <a:spcPct val="50000"/>
              </a:spcBef>
            </a:pPr>
            <a:r>
              <a:rPr lang="en-US"/>
              <a:t>Q</a:t>
            </a:r>
            <a:r>
              <a:rPr lang="en-US" baseline="-25000"/>
              <a:t>E</a:t>
            </a:r>
          </a:p>
        </p:txBody>
      </p:sp>
      <p:sp>
        <p:nvSpPr>
          <p:cNvPr id="14349" name="Text Box 10"/>
          <p:cNvSpPr txBox="1">
            <a:spLocks noChangeArrowheads="1"/>
          </p:cNvSpPr>
          <p:nvPr/>
        </p:nvSpPr>
        <p:spPr bwMode="auto">
          <a:xfrm>
            <a:off x="755576" y="3356992"/>
            <a:ext cx="1297062" cy="800219"/>
          </a:xfrm>
          <a:prstGeom prst="rect">
            <a:avLst/>
          </a:prstGeom>
          <a:noFill/>
          <a:ln w="9525">
            <a:noFill/>
            <a:miter lim="800000"/>
            <a:headEnd/>
            <a:tailEnd/>
          </a:ln>
        </p:spPr>
        <p:txBody>
          <a:bodyPr wrap="square">
            <a:spAutoFit/>
          </a:bodyPr>
          <a:lstStyle/>
          <a:p>
            <a:pPr>
              <a:spcBef>
                <a:spcPct val="50000"/>
              </a:spcBef>
            </a:pPr>
            <a:r>
              <a:rPr lang="en-US" sz="1400" dirty="0" smtClean="0"/>
              <a:t>Profits exist when the price is      </a:t>
            </a:r>
            <a:r>
              <a:rPr lang="en-US" dirty="0" smtClean="0"/>
              <a:t>P</a:t>
            </a:r>
            <a:r>
              <a:rPr lang="en-US" baseline="-25000" dirty="0" smtClean="0"/>
              <a:t>E</a:t>
            </a:r>
            <a:endParaRPr lang="en-US" baseline="-25000" dirty="0"/>
          </a:p>
        </p:txBody>
      </p:sp>
      <p:sp>
        <p:nvSpPr>
          <p:cNvPr id="14350" name="Text Box 11"/>
          <p:cNvSpPr txBox="1">
            <a:spLocks noChangeArrowheads="1"/>
          </p:cNvSpPr>
          <p:nvPr/>
        </p:nvSpPr>
        <p:spPr bwMode="auto">
          <a:xfrm>
            <a:off x="1442666" y="1870620"/>
            <a:ext cx="864741" cy="366713"/>
          </a:xfrm>
          <a:prstGeom prst="rect">
            <a:avLst/>
          </a:prstGeom>
          <a:noFill/>
          <a:ln w="9525">
            <a:noFill/>
            <a:miter lim="800000"/>
            <a:headEnd/>
            <a:tailEnd/>
          </a:ln>
        </p:spPr>
        <p:txBody>
          <a:bodyPr wrap="square">
            <a:spAutoFit/>
          </a:bodyPr>
          <a:lstStyle/>
          <a:p>
            <a:pPr>
              <a:spcBef>
                <a:spcPct val="50000"/>
              </a:spcBef>
            </a:pPr>
            <a:r>
              <a:rPr lang="en-US" dirty="0"/>
              <a:t>Price</a:t>
            </a:r>
          </a:p>
        </p:txBody>
      </p:sp>
      <p:sp>
        <p:nvSpPr>
          <p:cNvPr id="14351" name="Text Box 12"/>
          <p:cNvSpPr txBox="1">
            <a:spLocks noChangeArrowheads="1"/>
          </p:cNvSpPr>
          <p:nvPr/>
        </p:nvSpPr>
        <p:spPr bwMode="auto">
          <a:xfrm>
            <a:off x="6300788" y="5516563"/>
            <a:ext cx="1366837" cy="366712"/>
          </a:xfrm>
          <a:prstGeom prst="rect">
            <a:avLst/>
          </a:prstGeom>
          <a:noFill/>
          <a:ln w="9525">
            <a:noFill/>
            <a:miter lim="800000"/>
            <a:headEnd/>
            <a:tailEnd/>
          </a:ln>
        </p:spPr>
        <p:txBody>
          <a:bodyPr>
            <a:spAutoFit/>
          </a:bodyPr>
          <a:lstStyle/>
          <a:p>
            <a:pPr>
              <a:spcBef>
                <a:spcPct val="50000"/>
              </a:spcBef>
            </a:pPr>
            <a:r>
              <a:rPr lang="en-US"/>
              <a:t>Quantity</a:t>
            </a:r>
          </a:p>
        </p:txBody>
      </p:sp>
      <p:sp>
        <p:nvSpPr>
          <p:cNvPr id="14352" name="Arc 13"/>
          <p:cNvSpPr>
            <a:spLocks/>
          </p:cNvSpPr>
          <p:nvPr/>
        </p:nvSpPr>
        <p:spPr bwMode="auto">
          <a:xfrm rot="10800000">
            <a:off x="3817938" y="2276475"/>
            <a:ext cx="2773362" cy="2351088"/>
          </a:xfrm>
          <a:custGeom>
            <a:avLst/>
            <a:gdLst>
              <a:gd name="T0" fmla="*/ 54091218 w 21328"/>
              <a:gd name="T1" fmla="*/ 0 h 21362"/>
              <a:gd name="T2" fmla="*/ 360630942 w 21328"/>
              <a:gd name="T3" fmla="*/ 217344645 h 21362"/>
              <a:gd name="T4" fmla="*/ 0 w 21328"/>
              <a:gd name="T5" fmla="*/ 258759251 h 21362"/>
              <a:gd name="T6" fmla="*/ 0 60000 65536"/>
              <a:gd name="T7" fmla="*/ 0 60000 65536"/>
              <a:gd name="T8" fmla="*/ 0 60000 65536"/>
              <a:gd name="T9" fmla="*/ 0 w 21328"/>
              <a:gd name="T10" fmla="*/ 0 h 21362"/>
              <a:gd name="T11" fmla="*/ 21328 w 21328"/>
              <a:gd name="T12" fmla="*/ 21362 h 21362"/>
            </a:gdLst>
            <a:ahLst/>
            <a:cxnLst>
              <a:cxn ang="T6">
                <a:pos x="T0" y="T1"/>
              </a:cxn>
              <a:cxn ang="T7">
                <a:pos x="T2" y="T3"/>
              </a:cxn>
              <a:cxn ang="T8">
                <a:pos x="T4" y="T5"/>
              </a:cxn>
            </a:cxnLst>
            <a:rect l="T9" t="T10" r="T11" b="T12"/>
            <a:pathLst>
              <a:path w="21328" h="21362" fill="none" extrusionOk="0">
                <a:moveTo>
                  <a:pt x="3198" y="0"/>
                </a:moveTo>
                <a:cubicBezTo>
                  <a:pt x="12505" y="1393"/>
                  <a:pt x="19838" y="8651"/>
                  <a:pt x="21327" y="17943"/>
                </a:cubicBezTo>
              </a:path>
              <a:path w="21328" h="21362" stroke="0" extrusionOk="0">
                <a:moveTo>
                  <a:pt x="3198" y="0"/>
                </a:moveTo>
                <a:cubicBezTo>
                  <a:pt x="12505" y="1393"/>
                  <a:pt x="19838" y="8651"/>
                  <a:pt x="21327" y="17943"/>
                </a:cubicBezTo>
                <a:lnTo>
                  <a:pt x="0" y="21362"/>
                </a:lnTo>
                <a:close/>
              </a:path>
            </a:pathLst>
          </a:custGeom>
          <a:noFill/>
          <a:ln w="38100">
            <a:solidFill>
              <a:srgbClr val="006699"/>
            </a:solidFill>
            <a:round/>
            <a:headEnd/>
            <a:tailEnd/>
          </a:ln>
        </p:spPr>
        <p:txBody>
          <a:bodyPr wrap="none" anchor="ctr"/>
          <a:lstStyle/>
          <a:p>
            <a:endParaRPr lang="en-US"/>
          </a:p>
        </p:txBody>
      </p:sp>
      <p:sp>
        <p:nvSpPr>
          <p:cNvPr id="14353" name="Text Box 14"/>
          <p:cNvSpPr txBox="1">
            <a:spLocks noChangeArrowheads="1"/>
          </p:cNvSpPr>
          <p:nvPr/>
        </p:nvSpPr>
        <p:spPr bwMode="auto">
          <a:xfrm>
            <a:off x="6300788" y="4437063"/>
            <a:ext cx="2447925" cy="369887"/>
          </a:xfrm>
          <a:prstGeom prst="rect">
            <a:avLst/>
          </a:prstGeom>
          <a:noFill/>
          <a:ln w="9525">
            <a:noFill/>
            <a:miter lim="800000"/>
            <a:headEnd/>
            <a:tailEnd/>
          </a:ln>
        </p:spPr>
        <p:txBody>
          <a:bodyPr>
            <a:spAutoFit/>
          </a:bodyPr>
          <a:lstStyle/>
          <a:p>
            <a:pPr>
              <a:spcBef>
                <a:spcPct val="50000"/>
              </a:spcBef>
            </a:pPr>
            <a:r>
              <a:rPr lang="en-US"/>
              <a:t>D</a:t>
            </a:r>
          </a:p>
        </p:txBody>
      </p:sp>
      <p:sp>
        <p:nvSpPr>
          <p:cNvPr id="101391" name="Arc 15"/>
          <p:cNvSpPr>
            <a:spLocks/>
          </p:cNvSpPr>
          <p:nvPr/>
        </p:nvSpPr>
        <p:spPr bwMode="auto">
          <a:xfrm flipV="1">
            <a:off x="3348038" y="2997200"/>
            <a:ext cx="2735262" cy="1800225"/>
          </a:xfrm>
          <a:custGeom>
            <a:avLst/>
            <a:gdLst>
              <a:gd name="T0" fmla="*/ 0 w 21600"/>
              <a:gd name="T1" fmla="*/ 0 h 21600"/>
              <a:gd name="T2" fmla="*/ 346373067 w 21600"/>
              <a:gd name="T3" fmla="*/ 150037490 h 21600"/>
              <a:gd name="T4" fmla="*/ 0 w 21600"/>
              <a:gd name="T5" fmla="*/ 15003749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0000"/>
            </a:solidFill>
            <a:round/>
            <a:headEnd/>
            <a:tailEnd/>
          </a:ln>
        </p:spPr>
        <p:txBody>
          <a:bodyPr wrap="none" anchor="ctr"/>
          <a:lstStyle/>
          <a:p>
            <a:endParaRPr lang="en-US"/>
          </a:p>
        </p:txBody>
      </p:sp>
      <p:sp>
        <p:nvSpPr>
          <p:cNvPr id="101392" name="Text Box 16"/>
          <p:cNvSpPr txBox="1">
            <a:spLocks noChangeArrowheads="1"/>
          </p:cNvSpPr>
          <p:nvPr/>
        </p:nvSpPr>
        <p:spPr bwMode="auto">
          <a:xfrm>
            <a:off x="6227763" y="3068638"/>
            <a:ext cx="2376487" cy="646112"/>
          </a:xfrm>
          <a:prstGeom prst="rect">
            <a:avLst/>
          </a:prstGeom>
          <a:noFill/>
          <a:ln w="9525">
            <a:noFill/>
            <a:miter lim="800000"/>
            <a:headEnd/>
            <a:tailEnd/>
          </a:ln>
        </p:spPr>
        <p:txBody>
          <a:bodyPr>
            <a:spAutoFit/>
          </a:bodyPr>
          <a:lstStyle/>
          <a:p>
            <a:pPr>
              <a:spcBef>
                <a:spcPct val="50000"/>
              </a:spcBef>
            </a:pPr>
            <a:r>
              <a:rPr lang="en-US" dirty="0"/>
              <a:t>S’ = Sum of new and existing firms’ MC</a:t>
            </a:r>
          </a:p>
        </p:txBody>
      </p:sp>
      <p:sp>
        <p:nvSpPr>
          <p:cNvPr id="101393" name="Line 17"/>
          <p:cNvSpPr>
            <a:spLocks noChangeShapeType="1"/>
          </p:cNvSpPr>
          <p:nvPr/>
        </p:nvSpPr>
        <p:spPr bwMode="auto">
          <a:xfrm>
            <a:off x="5148263" y="3860800"/>
            <a:ext cx="503237" cy="0"/>
          </a:xfrm>
          <a:prstGeom prst="line">
            <a:avLst/>
          </a:prstGeom>
          <a:noFill/>
          <a:ln w="31750">
            <a:solidFill>
              <a:schemeClr val="tx1"/>
            </a:solidFill>
            <a:round/>
            <a:headEnd/>
            <a:tailEnd type="triangle" w="med" len="med"/>
          </a:ln>
        </p:spPr>
        <p:txBody>
          <a:bodyPr/>
          <a:lstStyle/>
          <a:p>
            <a:endParaRPr lang="en-US"/>
          </a:p>
        </p:txBody>
      </p:sp>
      <p:sp>
        <p:nvSpPr>
          <p:cNvPr id="101394" name="Line 18"/>
          <p:cNvSpPr>
            <a:spLocks noChangeShapeType="1"/>
          </p:cNvSpPr>
          <p:nvPr/>
        </p:nvSpPr>
        <p:spPr bwMode="auto">
          <a:xfrm>
            <a:off x="5148263" y="4365625"/>
            <a:ext cx="0" cy="1079500"/>
          </a:xfrm>
          <a:prstGeom prst="line">
            <a:avLst/>
          </a:prstGeom>
          <a:noFill/>
          <a:ln w="9525">
            <a:solidFill>
              <a:schemeClr val="tx1"/>
            </a:solidFill>
            <a:prstDash val="dash"/>
            <a:round/>
            <a:headEnd/>
            <a:tailEnd/>
          </a:ln>
        </p:spPr>
        <p:txBody>
          <a:bodyPr/>
          <a:lstStyle/>
          <a:p>
            <a:endParaRPr lang="en-US"/>
          </a:p>
        </p:txBody>
      </p:sp>
      <p:sp>
        <p:nvSpPr>
          <p:cNvPr id="101395" name="Line 19"/>
          <p:cNvSpPr>
            <a:spLocks noChangeShapeType="1"/>
          </p:cNvSpPr>
          <p:nvPr/>
        </p:nvSpPr>
        <p:spPr bwMode="auto">
          <a:xfrm flipH="1" flipV="1">
            <a:off x="2124075" y="4365625"/>
            <a:ext cx="3024188" cy="0"/>
          </a:xfrm>
          <a:prstGeom prst="line">
            <a:avLst/>
          </a:prstGeom>
          <a:noFill/>
          <a:ln w="9525">
            <a:solidFill>
              <a:schemeClr val="tx1"/>
            </a:solidFill>
            <a:prstDash val="dash"/>
            <a:round/>
            <a:headEnd/>
            <a:tailEnd/>
          </a:ln>
        </p:spPr>
        <p:txBody>
          <a:bodyPr/>
          <a:lstStyle/>
          <a:p>
            <a:endParaRPr lang="en-US"/>
          </a:p>
        </p:txBody>
      </p:sp>
      <p:sp>
        <p:nvSpPr>
          <p:cNvPr id="101396" name="Text Box 20"/>
          <p:cNvSpPr txBox="1">
            <a:spLocks noChangeArrowheads="1"/>
          </p:cNvSpPr>
          <p:nvPr/>
        </p:nvSpPr>
        <p:spPr bwMode="auto">
          <a:xfrm>
            <a:off x="5003800" y="5445125"/>
            <a:ext cx="504825" cy="366713"/>
          </a:xfrm>
          <a:prstGeom prst="rect">
            <a:avLst/>
          </a:prstGeom>
          <a:noFill/>
          <a:ln w="9525">
            <a:noFill/>
            <a:miter lim="800000"/>
            <a:headEnd/>
            <a:tailEnd/>
          </a:ln>
        </p:spPr>
        <p:txBody>
          <a:bodyPr>
            <a:spAutoFit/>
          </a:bodyPr>
          <a:lstStyle/>
          <a:p>
            <a:pPr>
              <a:spcBef>
                <a:spcPct val="50000"/>
              </a:spcBef>
            </a:pPr>
            <a:r>
              <a:rPr lang="en-US"/>
              <a:t>Q’</a:t>
            </a:r>
            <a:endParaRPr lang="en-US" baseline="-25000"/>
          </a:p>
        </p:txBody>
      </p:sp>
      <p:sp>
        <p:nvSpPr>
          <p:cNvPr id="101397" name="Text Box 21"/>
          <p:cNvSpPr txBox="1">
            <a:spLocks noChangeArrowheads="1"/>
          </p:cNvSpPr>
          <p:nvPr/>
        </p:nvSpPr>
        <p:spPr bwMode="auto">
          <a:xfrm>
            <a:off x="1692275" y="4221163"/>
            <a:ext cx="504825" cy="366712"/>
          </a:xfrm>
          <a:prstGeom prst="rect">
            <a:avLst/>
          </a:prstGeom>
          <a:noFill/>
          <a:ln w="9525">
            <a:noFill/>
            <a:miter lim="800000"/>
            <a:headEnd/>
            <a:tailEnd/>
          </a:ln>
        </p:spPr>
        <p:txBody>
          <a:bodyPr>
            <a:spAutoFit/>
          </a:bodyPr>
          <a:lstStyle/>
          <a:p>
            <a:pPr>
              <a:spcBef>
                <a:spcPct val="50000"/>
              </a:spcBef>
            </a:pPr>
            <a:r>
              <a:rPr lang="en-US"/>
              <a:t>P’</a:t>
            </a:r>
            <a:endParaRPr lang="en-US" baseline="-25000"/>
          </a:p>
        </p:txBody>
      </p:sp>
      <p:sp>
        <p:nvSpPr>
          <p:cNvPr id="2" name="TextBox 1"/>
          <p:cNvSpPr txBox="1"/>
          <p:nvPr/>
        </p:nvSpPr>
        <p:spPr>
          <a:xfrm>
            <a:off x="6595442" y="3801864"/>
            <a:ext cx="2159644" cy="923330"/>
          </a:xfrm>
          <a:prstGeom prst="rect">
            <a:avLst/>
          </a:prstGeom>
          <a:noFill/>
        </p:spPr>
        <p:txBody>
          <a:bodyPr wrap="square" rtlCol="0">
            <a:spAutoFit/>
          </a:bodyPr>
          <a:lstStyle/>
          <a:p>
            <a:r>
              <a:rPr lang="en-US" dirty="0" smtClean="0"/>
              <a:t>The equilibrium price falls with the entry of firms</a:t>
            </a:r>
            <a:endParaRPr lang="en-CA" dirty="0"/>
          </a:p>
        </p:txBody>
      </p:sp>
      <p:sp>
        <p:nvSpPr>
          <p:cNvPr id="3" name="TextBox 2"/>
          <p:cNvSpPr txBox="1"/>
          <p:nvPr/>
        </p:nvSpPr>
        <p:spPr>
          <a:xfrm>
            <a:off x="2520293" y="5908630"/>
            <a:ext cx="5976664" cy="369332"/>
          </a:xfrm>
          <a:prstGeom prst="rect">
            <a:avLst/>
          </a:prstGeom>
          <a:noFill/>
        </p:spPr>
        <p:txBody>
          <a:bodyPr wrap="square" rtlCol="0">
            <a:spAutoFit/>
          </a:bodyPr>
          <a:lstStyle/>
          <a:p>
            <a:pPr algn="r"/>
            <a:r>
              <a:rPr lang="en-US" i="1" dirty="0" smtClean="0">
                <a:solidFill>
                  <a:srgbClr val="3E5D78"/>
                </a:solidFill>
              </a:rPr>
              <a:t>Now, what happens at the firm level?</a:t>
            </a:r>
            <a:endParaRPr lang="en-CA" i="1" dirty="0">
              <a:solidFill>
                <a:srgbClr val="3E5D78"/>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1393"/>
                                        </p:tgtEl>
                                        <p:attrNameLst>
                                          <p:attrName>style.visibility</p:attrName>
                                        </p:attrNameLst>
                                      </p:cBhvr>
                                      <p:to>
                                        <p:strVal val="visible"/>
                                      </p:to>
                                    </p:set>
                                    <p:animEffect transition="in" filter="wipe(left)">
                                      <p:cBhvr>
                                        <p:cTn id="7" dur="500"/>
                                        <p:tgtEl>
                                          <p:spTgt spid="10139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01391"/>
                                        </p:tgtEl>
                                        <p:attrNameLst>
                                          <p:attrName>style.visibility</p:attrName>
                                        </p:attrNameLst>
                                      </p:cBhvr>
                                      <p:to>
                                        <p:strVal val="visible"/>
                                      </p:to>
                                    </p:set>
                                    <p:animEffect transition="in" filter="wipe(up)">
                                      <p:cBhvr>
                                        <p:cTn id="12" dur="500"/>
                                        <p:tgtEl>
                                          <p:spTgt spid="101391"/>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101392"/>
                                        </p:tgtEl>
                                        <p:attrNameLst>
                                          <p:attrName>style.visibility</p:attrName>
                                        </p:attrNameLst>
                                      </p:cBhvr>
                                      <p:to>
                                        <p:strVal val="visible"/>
                                      </p:to>
                                    </p:set>
                                    <p:animEffect transition="in" filter="wipe(up)">
                                      <p:cBhvr>
                                        <p:cTn id="15" dur="500"/>
                                        <p:tgtEl>
                                          <p:spTgt spid="10139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101394"/>
                                        </p:tgtEl>
                                        <p:attrNameLst>
                                          <p:attrName>style.visibility</p:attrName>
                                        </p:attrNameLst>
                                      </p:cBhvr>
                                      <p:to>
                                        <p:strVal val="visible"/>
                                      </p:to>
                                    </p:set>
                                    <p:animEffect transition="in" filter="wipe(up)">
                                      <p:cBhvr>
                                        <p:cTn id="20" dur="500"/>
                                        <p:tgtEl>
                                          <p:spTgt spid="101394"/>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01397"/>
                                        </p:tgtEl>
                                        <p:attrNameLst>
                                          <p:attrName>style.visibility</p:attrName>
                                        </p:attrNameLst>
                                      </p:cBhvr>
                                      <p:to>
                                        <p:strVal val="visible"/>
                                      </p:to>
                                    </p:set>
                                    <p:animEffect transition="in" filter="wipe(left)">
                                      <p:cBhvr>
                                        <p:cTn id="23" dur="500"/>
                                        <p:tgtEl>
                                          <p:spTgt spid="101397"/>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101396"/>
                                        </p:tgtEl>
                                        <p:attrNameLst>
                                          <p:attrName>style.visibility</p:attrName>
                                        </p:attrNameLst>
                                      </p:cBhvr>
                                      <p:to>
                                        <p:strVal val="visible"/>
                                      </p:to>
                                    </p:set>
                                    <p:animEffect transition="in" filter="wipe(up)">
                                      <p:cBhvr>
                                        <p:cTn id="26" dur="500"/>
                                        <p:tgtEl>
                                          <p:spTgt spid="101396"/>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101395"/>
                                        </p:tgtEl>
                                        <p:attrNameLst>
                                          <p:attrName>style.visibility</p:attrName>
                                        </p:attrNameLst>
                                      </p:cBhvr>
                                      <p:to>
                                        <p:strVal val="visible"/>
                                      </p:to>
                                    </p:set>
                                    <p:animEffect transition="in" filter="wipe(up)">
                                      <p:cBhvr>
                                        <p:cTn id="29" dur="500"/>
                                        <p:tgtEl>
                                          <p:spTgt spid="101395"/>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2"/>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91" grpId="0" animBg="1"/>
      <p:bldP spid="101392" grpId="0"/>
      <p:bldP spid="101393" grpId="0" animBg="1"/>
      <p:bldP spid="101394" grpId="0" animBg="1"/>
      <p:bldP spid="101395" grpId="0" animBg="1"/>
      <p:bldP spid="101396" grpId="0"/>
      <p:bldP spid="101397" grpId="0"/>
      <p:bldP spid="2" grpId="0"/>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US" sz="3600" dirty="0" smtClean="0">
                <a:solidFill>
                  <a:srgbClr val="FF7D19"/>
                </a:solidFill>
              </a:rPr>
              <a:t>Short-run and Long-run Dynamics</a:t>
            </a:r>
            <a:endParaRPr lang="en-US" sz="3600" dirty="0">
              <a:solidFill>
                <a:srgbClr val="FF7D19"/>
              </a:solidFill>
            </a:endParaRPr>
          </a:p>
        </p:txBody>
      </p:sp>
      <p:sp>
        <p:nvSpPr>
          <p:cNvPr id="8" name="Content Placeholder 7"/>
          <p:cNvSpPr>
            <a:spLocks noGrp="1"/>
          </p:cNvSpPr>
          <p:nvPr>
            <p:ph idx="1"/>
          </p:nvPr>
        </p:nvSpPr>
        <p:spPr>
          <a:xfrm>
            <a:off x="467544" y="1340768"/>
            <a:ext cx="8229600" cy="4876800"/>
          </a:xfrm>
        </p:spPr>
        <p:txBody>
          <a:bodyPr>
            <a:normAutofit/>
          </a:bodyPr>
          <a:lstStyle/>
          <a:p>
            <a:r>
              <a:rPr lang="en-US" sz="2000" dirty="0" smtClean="0"/>
              <a:t>Market supply expands, price declines and profits are reduced</a:t>
            </a:r>
          </a:p>
          <a:p>
            <a:pPr marL="0" indent="0">
              <a:buNone/>
            </a:pPr>
            <a:endParaRPr lang="en-US" sz="2000" dirty="0" smtClean="0"/>
          </a:p>
          <a:p>
            <a:r>
              <a:rPr lang="en-US" sz="2000" dirty="0" smtClean="0"/>
              <a:t>When economic profits are fully competed away, there is no incentive for further entry – it is positive economic profits that induce entry</a:t>
            </a:r>
          </a:p>
          <a:p>
            <a:pPr marL="0" indent="0">
              <a:buNone/>
            </a:pPr>
            <a:endParaRPr lang="en-US" sz="2000" dirty="0" smtClean="0"/>
          </a:p>
          <a:p>
            <a:r>
              <a:rPr lang="en-US" sz="2000" dirty="0" smtClean="0"/>
              <a:t>Thus, in the long-run, </a:t>
            </a:r>
            <a:r>
              <a:rPr lang="en-US" sz="2000" i="1" dirty="0" smtClean="0">
                <a:solidFill>
                  <a:srgbClr val="3E5D78"/>
                </a:solidFill>
              </a:rPr>
              <a:t>perfect competition ensures that economic profits are zero</a:t>
            </a:r>
            <a:r>
              <a:rPr lang="en-US" sz="2000" i="1" dirty="0" smtClean="0"/>
              <a:t> </a:t>
            </a:r>
            <a:r>
              <a:rPr lang="en-US" sz="2000" dirty="0" smtClean="0"/>
              <a:t>– normal profits remain however</a:t>
            </a:r>
          </a:p>
          <a:p>
            <a:pPr marL="0" indent="0">
              <a:buNone/>
            </a:pPr>
            <a:endParaRPr lang="en-US" sz="2000" dirty="0" smtClean="0"/>
          </a:p>
          <a:p>
            <a:r>
              <a:rPr lang="en-CA" sz="2000" dirty="0" smtClean="0"/>
              <a:t>Where are normal profits in our functions and graphs? </a:t>
            </a:r>
          </a:p>
          <a:p>
            <a:pPr marL="0" indent="0">
              <a:buNone/>
            </a:pPr>
            <a:endParaRPr lang="en-CA" sz="2000" dirty="0" smtClean="0"/>
          </a:p>
          <a:p>
            <a:r>
              <a:rPr lang="en-CA" sz="2000" dirty="0" smtClean="0"/>
              <a:t>Answer: in the cost curves – they are an essential component of activity; without them supply would not be forthcoming. We might think of them as a fixed cost or as a variable cost that reflects the opportunity cost of the resources involved</a:t>
            </a:r>
            <a:endParaRPr lang="en-US" sz="2000"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533400"/>
            <a:ext cx="8229600" cy="663352"/>
          </a:xfrm>
        </p:spPr>
        <p:txBody>
          <a:bodyPr>
            <a:normAutofit fontScale="90000"/>
          </a:bodyPr>
          <a:lstStyle/>
          <a:p>
            <a:r>
              <a:rPr lang="en-US" sz="2800" dirty="0" smtClean="0">
                <a:solidFill>
                  <a:srgbClr val="FF7D19"/>
                </a:solidFill>
              </a:rPr>
              <a:t>Does Capital </a:t>
            </a:r>
            <a:r>
              <a:rPr lang="en-US" sz="2800" dirty="0">
                <a:solidFill>
                  <a:srgbClr val="FF7D19"/>
                </a:solidFill>
              </a:rPr>
              <a:t>R</a:t>
            </a:r>
            <a:r>
              <a:rPr lang="en-US" sz="2800" dirty="0" smtClean="0">
                <a:solidFill>
                  <a:srgbClr val="FF7D19"/>
                </a:solidFill>
              </a:rPr>
              <a:t>eally </a:t>
            </a:r>
            <a:r>
              <a:rPr lang="en-US" sz="2800" dirty="0">
                <a:solidFill>
                  <a:srgbClr val="FF7D19"/>
                </a:solidFill>
              </a:rPr>
              <a:t>E</a:t>
            </a:r>
            <a:r>
              <a:rPr lang="en-US" sz="2800" dirty="0" smtClean="0">
                <a:solidFill>
                  <a:srgbClr val="FF7D19"/>
                </a:solidFill>
              </a:rPr>
              <a:t>xit when Markets are Unprofitable?</a:t>
            </a:r>
            <a:endParaRPr lang="en-US" sz="2800" dirty="0">
              <a:solidFill>
                <a:srgbClr val="FF7D19"/>
              </a:solidFill>
            </a:endParaRPr>
          </a:p>
        </p:txBody>
      </p:sp>
      <p:sp>
        <p:nvSpPr>
          <p:cNvPr id="9" name="Content Placeholder 8"/>
          <p:cNvSpPr>
            <a:spLocks noGrp="1"/>
          </p:cNvSpPr>
          <p:nvPr>
            <p:ph idx="1"/>
          </p:nvPr>
        </p:nvSpPr>
        <p:spPr>
          <a:xfrm>
            <a:off x="446856" y="1159296"/>
            <a:ext cx="8517632" cy="5366048"/>
          </a:xfrm>
        </p:spPr>
        <p:txBody>
          <a:bodyPr>
            <a:normAutofit/>
          </a:bodyPr>
          <a:lstStyle/>
          <a:p>
            <a:pPr marL="0" indent="0">
              <a:lnSpc>
                <a:spcPct val="120000"/>
              </a:lnSpc>
              <a:buNone/>
            </a:pPr>
            <a:r>
              <a:rPr lang="en-US" sz="2000" dirty="0" smtClean="0"/>
              <a:t>An excellent illustration of capital exit comes from the drilling or the exploration industry – whether it be for gold or oil or other minerals</a:t>
            </a:r>
          </a:p>
          <a:p>
            <a:pPr marL="0" indent="0">
              <a:lnSpc>
                <a:spcPct val="120000"/>
              </a:lnSpc>
              <a:buNone/>
            </a:pPr>
            <a:endParaRPr lang="en-US" sz="2000" dirty="0" smtClean="0"/>
          </a:p>
          <a:p>
            <a:pPr>
              <a:lnSpc>
                <a:spcPct val="120000"/>
              </a:lnSpc>
            </a:pPr>
            <a:r>
              <a:rPr lang="en-US" sz="2000" dirty="0" smtClean="0"/>
              <a:t>There is relatively free entry into these sectors, and equally free exit.</a:t>
            </a:r>
          </a:p>
          <a:p>
            <a:pPr>
              <a:lnSpc>
                <a:spcPct val="120000"/>
              </a:lnSpc>
            </a:pPr>
            <a:r>
              <a:rPr lang="en-US" sz="2000" dirty="0" smtClean="0"/>
              <a:t>In times of low oil prices oil rigs that are not profitable at the margin cease production – they are moth-balled until either the price returns to a profitable level or the physical capital deteriorates. </a:t>
            </a:r>
          </a:p>
          <a:p>
            <a:pPr marL="0" indent="0">
              <a:lnSpc>
                <a:spcPct val="120000"/>
              </a:lnSpc>
              <a:buNone/>
            </a:pPr>
            <a:endParaRPr lang="en-US" sz="2000" dirty="0" smtClean="0"/>
          </a:p>
          <a:p>
            <a:pPr>
              <a:lnSpc>
                <a:spcPct val="120000"/>
              </a:lnSpc>
            </a:pPr>
            <a:r>
              <a:rPr lang="en-US" sz="2000" dirty="0" smtClean="0"/>
              <a:t>Only the most efficient rigs can survive a downturn. For an oil rig count in the most recent oil price cycle go to </a:t>
            </a:r>
          </a:p>
          <a:p>
            <a:pPr>
              <a:lnSpc>
                <a:spcPct val="120000"/>
              </a:lnSpc>
            </a:pPr>
            <a:r>
              <a:rPr lang="en-US" sz="2000" dirty="0">
                <a:hlinkClick r:id="rId2"/>
              </a:rPr>
              <a:t>http://</a:t>
            </a:r>
            <a:r>
              <a:rPr lang="en-US" sz="2000" dirty="0" smtClean="0">
                <a:hlinkClick r:id="rId2"/>
              </a:rPr>
              <a:t>www.rigzone.com/news/oil_gas/a/148814/baker_hughes_us_oil_rig_count_rises_to_most_since_sept_2015</a:t>
            </a:r>
            <a:r>
              <a:rPr lang="en-US" sz="2000" dirty="0" smtClean="0"/>
              <a:t> </a:t>
            </a:r>
          </a:p>
          <a:p>
            <a:pPr marL="0" indent="0">
              <a:lnSpc>
                <a:spcPct val="120000"/>
              </a:lnSpc>
              <a:buNone/>
            </a:pPr>
            <a:endParaRPr lang="en-US" sz="2000" dirty="0" smtClean="0"/>
          </a:p>
          <a:p>
            <a:pPr>
              <a:lnSpc>
                <a:spcPct val="120000"/>
              </a:lnSpc>
            </a:pPr>
            <a:endParaRPr lang="en-US" sz="2000" dirty="0" smtClean="0"/>
          </a:p>
          <a:p>
            <a:pPr>
              <a:lnSpc>
                <a:spcPct val="120000"/>
              </a:lnSpc>
            </a:pPr>
            <a:endParaRPr lang="en-US" sz="2000" dirty="0"/>
          </a:p>
        </p:txBody>
      </p:sp>
    </p:spTree>
    <p:extLst>
      <p:ext uri="{BB962C8B-B14F-4D97-AF65-F5344CB8AC3E}">
        <p14:creationId xmlns:p14="http://schemas.microsoft.com/office/powerpoint/2010/main" val="2260272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2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20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20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2000"/>
                                        <p:tgtEl>
                                          <p:spTgt spid="9">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20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oilprice.com/images/tinymce/2016/ZH03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700808"/>
            <a:ext cx="5715000" cy="3038476"/>
          </a:xfrm>
          <a:prstGeom prst="rect">
            <a:avLst/>
          </a:prstGeom>
          <a:noFill/>
          <a:extLst>
            <a:ext uri="{909E8E84-426E-40DD-AFC4-6F175D3DCCD1}">
              <a14:hiddenFill xmlns:a14="http://schemas.microsoft.com/office/drawing/2010/main">
                <a:solidFill>
                  <a:srgbClr val="FFFFFF"/>
                </a:solidFill>
              </a14:hiddenFill>
            </a:ext>
          </a:extLst>
        </p:spPr>
      </p:pic>
      <p:sp>
        <p:nvSpPr>
          <p:cNvPr id="4" name="Title 7"/>
          <p:cNvSpPr txBox="1">
            <a:spLocks/>
          </p:cNvSpPr>
          <p:nvPr/>
        </p:nvSpPr>
        <p:spPr>
          <a:xfrm>
            <a:off x="2267744" y="548680"/>
            <a:ext cx="3394720" cy="663352"/>
          </a:xfrm>
          <a:prstGeom prst="rect">
            <a:avLst/>
          </a:prstGeom>
        </p:spPr>
        <p:txBody>
          <a:bodyPr>
            <a:norm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pPr fontAlgn="auto">
              <a:spcAft>
                <a:spcPts val="0"/>
              </a:spcAft>
            </a:pPr>
            <a:r>
              <a:rPr lang="en-US" sz="3600" dirty="0" smtClean="0">
                <a:solidFill>
                  <a:srgbClr val="FF7D19"/>
                </a:solidFill>
              </a:rPr>
              <a:t>US Oil-rig Count</a:t>
            </a:r>
            <a:endParaRPr lang="en-US" sz="3600" dirty="0">
              <a:solidFill>
                <a:srgbClr val="FF7D19"/>
              </a:solidFill>
            </a:endParaRPr>
          </a:p>
        </p:txBody>
      </p:sp>
      <p:sp>
        <p:nvSpPr>
          <p:cNvPr id="3" name="TextBox 2"/>
          <p:cNvSpPr txBox="1"/>
          <p:nvPr/>
        </p:nvSpPr>
        <p:spPr>
          <a:xfrm>
            <a:off x="971600" y="5445224"/>
            <a:ext cx="6264696" cy="646331"/>
          </a:xfrm>
          <a:prstGeom prst="rect">
            <a:avLst/>
          </a:prstGeom>
          <a:noFill/>
        </p:spPr>
        <p:txBody>
          <a:bodyPr wrap="square" rtlCol="0">
            <a:spAutoFit/>
          </a:bodyPr>
          <a:lstStyle/>
          <a:p>
            <a:r>
              <a:rPr lang="en-CA" dirty="0" smtClean="0"/>
              <a:t>The price of oil on world markets began to fall in late 2014 – from $100 per barrel to $50 per barrel </a:t>
            </a:r>
            <a:endParaRPr lang="en-CA" dirty="0"/>
          </a:p>
        </p:txBody>
      </p:sp>
    </p:spTree>
    <p:extLst>
      <p:ext uri="{BB962C8B-B14F-4D97-AF65-F5344CB8AC3E}">
        <p14:creationId xmlns:p14="http://schemas.microsoft.com/office/powerpoint/2010/main" val="37185341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533400"/>
            <a:ext cx="8229600" cy="663352"/>
          </a:xfrm>
        </p:spPr>
        <p:txBody>
          <a:bodyPr>
            <a:normAutofit/>
          </a:bodyPr>
          <a:lstStyle/>
          <a:p>
            <a:r>
              <a:rPr lang="en-US" sz="3600" dirty="0" smtClean="0">
                <a:solidFill>
                  <a:srgbClr val="FF7D19"/>
                </a:solidFill>
              </a:rPr>
              <a:t>Long-run Industry Supply</a:t>
            </a:r>
            <a:endParaRPr lang="en-US" sz="3600" dirty="0">
              <a:solidFill>
                <a:srgbClr val="FF7D19"/>
              </a:solidFill>
            </a:endParaRPr>
          </a:p>
        </p:txBody>
      </p:sp>
      <p:sp>
        <p:nvSpPr>
          <p:cNvPr id="9" name="Content Placeholder 8"/>
          <p:cNvSpPr>
            <a:spLocks noGrp="1"/>
          </p:cNvSpPr>
          <p:nvPr>
            <p:ph idx="1"/>
          </p:nvPr>
        </p:nvSpPr>
        <p:spPr>
          <a:xfrm>
            <a:off x="446856" y="1159296"/>
            <a:ext cx="8229600" cy="5366048"/>
          </a:xfrm>
        </p:spPr>
        <p:txBody>
          <a:bodyPr>
            <a:normAutofit fontScale="92500" lnSpcReduction="10000"/>
          </a:bodyPr>
          <a:lstStyle/>
          <a:p>
            <a:pPr>
              <a:lnSpc>
                <a:spcPct val="120000"/>
              </a:lnSpc>
            </a:pPr>
            <a:r>
              <a:rPr lang="en-US" sz="2000" dirty="0" smtClean="0"/>
              <a:t>The LR industry supply is horizontal at the price corresponding to the minimum of a typical firm’s LR average cost curve</a:t>
            </a:r>
          </a:p>
          <a:p>
            <a:pPr>
              <a:lnSpc>
                <a:spcPct val="120000"/>
              </a:lnSpc>
              <a:buNone/>
            </a:pPr>
            <a:r>
              <a:rPr lang="en-US" sz="2000" i="1" dirty="0" smtClean="0">
                <a:solidFill>
                  <a:srgbClr val="3E5D78"/>
                </a:solidFill>
              </a:rPr>
              <a:t>Why?</a:t>
            </a:r>
            <a:r>
              <a:rPr lang="en-US" sz="2000" dirty="0" smtClean="0"/>
              <a:t> </a:t>
            </a:r>
          </a:p>
          <a:p>
            <a:pPr>
              <a:lnSpc>
                <a:spcPct val="120000"/>
              </a:lnSpc>
            </a:pPr>
            <a:r>
              <a:rPr lang="en-US" sz="2000" dirty="0" smtClean="0"/>
              <a:t>Free entry ensures that LR economic profits will be zero</a:t>
            </a:r>
          </a:p>
          <a:p>
            <a:pPr marL="0" indent="0">
              <a:lnSpc>
                <a:spcPct val="120000"/>
              </a:lnSpc>
              <a:buNone/>
            </a:pPr>
            <a:endParaRPr lang="en-US" sz="2000" dirty="0" smtClean="0"/>
          </a:p>
          <a:p>
            <a:pPr>
              <a:lnSpc>
                <a:spcPct val="120000"/>
              </a:lnSpc>
            </a:pPr>
            <a:r>
              <a:rPr lang="en-US" sz="2000" dirty="0" smtClean="0"/>
              <a:t>If some firms produce at a low cost and others at a higher cost, the latter will not survive in the long run</a:t>
            </a:r>
          </a:p>
          <a:p>
            <a:pPr marL="0" indent="0">
              <a:lnSpc>
                <a:spcPct val="120000"/>
              </a:lnSpc>
              <a:buNone/>
            </a:pPr>
            <a:endParaRPr lang="en-US" sz="2000" dirty="0" smtClean="0"/>
          </a:p>
          <a:p>
            <a:pPr>
              <a:lnSpc>
                <a:spcPct val="120000"/>
              </a:lnSpc>
            </a:pPr>
            <a:r>
              <a:rPr lang="en-US" sz="2000" dirty="0" smtClean="0"/>
              <a:t>Only those suppliers choosing the least cost production will survive</a:t>
            </a:r>
          </a:p>
          <a:p>
            <a:pPr marL="0" indent="0">
              <a:lnSpc>
                <a:spcPct val="120000"/>
              </a:lnSpc>
              <a:buNone/>
            </a:pPr>
            <a:endParaRPr lang="en-US" sz="2000" dirty="0" smtClean="0"/>
          </a:p>
          <a:p>
            <a:pPr>
              <a:lnSpc>
                <a:spcPct val="120000"/>
              </a:lnSpc>
            </a:pPr>
            <a:r>
              <a:rPr lang="en-US" sz="2000" dirty="0" smtClean="0"/>
              <a:t>This least cost method involves producing at a point where the AC is minimal in the long run – i.e. the min of the LRAC</a:t>
            </a:r>
          </a:p>
          <a:p>
            <a:pPr marL="0" indent="0">
              <a:lnSpc>
                <a:spcPct val="120000"/>
              </a:lnSpc>
              <a:buNone/>
            </a:pPr>
            <a:endParaRPr lang="en-US" sz="2000" dirty="0" smtClean="0"/>
          </a:p>
          <a:p>
            <a:pPr>
              <a:lnSpc>
                <a:spcPct val="120000"/>
              </a:lnSpc>
            </a:pPr>
            <a:r>
              <a:rPr lang="en-US" sz="2000" dirty="0" smtClean="0"/>
              <a:t>With zero economic profits this least cost must also be the price</a:t>
            </a:r>
          </a:p>
          <a:p>
            <a:pPr>
              <a:lnSpc>
                <a:spcPct val="120000"/>
              </a:lnSpc>
            </a:pPr>
            <a:endParaRPr lang="en-US" sz="2000" dirty="0"/>
          </a:p>
        </p:txBody>
      </p:sp>
      <p:sp>
        <p:nvSpPr>
          <p:cNvPr id="16391" name="TextBox 6"/>
          <p:cNvSpPr txBox="1">
            <a:spLocks noChangeArrowheads="1"/>
          </p:cNvSpPr>
          <p:nvPr/>
        </p:nvSpPr>
        <p:spPr bwMode="auto">
          <a:xfrm>
            <a:off x="6012160" y="6234826"/>
            <a:ext cx="2664296" cy="369332"/>
          </a:xfrm>
          <a:prstGeom prst="rect">
            <a:avLst/>
          </a:prstGeom>
          <a:noFill/>
          <a:ln w="9525">
            <a:noFill/>
            <a:miter lim="800000"/>
            <a:headEnd/>
            <a:tailEnd/>
          </a:ln>
        </p:spPr>
        <p:txBody>
          <a:bodyPr wrap="square">
            <a:spAutoFit/>
          </a:bodyPr>
          <a:lstStyle/>
          <a:p>
            <a:r>
              <a:rPr lang="en-US" i="1" dirty="0" smtClean="0">
                <a:solidFill>
                  <a:srgbClr val="3E5D78"/>
                </a:solidFill>
                <a:latin typeface="+mj-lt"/>
              </a:rPr>
              <a:t>Illustrated….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2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20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20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20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2000"/>
                                        <p:tgtEl>
                                          <p:spTgt spid="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8" end="8"/>
                                            </p:txEl>
                                          </p:spTgt>
                                        </p:tgtEl>
                                        <p:attrNameLst>
                                          <p:attrName>style.visibility</p:attrName>
                                        </p:attrNameLst>
                                      </p:cBhvr>
                                      <p:to>
                                        <p:strVal val="visible"/>
                                      </p:to>
                                    </p:set>
                                    <p:animEffect transition="in" filter="fade">
                                      <p:cBhvr>
                                        <p:cTn id="32" dur="2000"/>
                                        <p:tgtEl>
                                          <p:spTgt spid="9">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10" end="10"/>
                                            </p:txEl>
                                          </p:spTgt>
                                        </p:tgtEl>
                                        <p:attrNameLst>
                                          <p:attrName>style.visibility</p:attrName>
                                        </p:attrNameLst>
                                      </p:cBhvr>
                                      <p:to>
                                        <p:strVal val="visible"/>
                                      </p:to>
                                    </p:set>
                                    <p:animEffect transition="in" filter="fade">
                                      <p:cBhvr>
                                        <p:cTn id="37" dur="2000"/>
                                        <p:tgtEl>
                                          <p:spTgt spid="9">
                                            <p:txEl>
                                              <p:pRg st="10" end="1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6391"/>
                                        </p:tgtEl>
                                        <p:attrNameLst>
                                          <p:attrName>style.visibility</p:attrName>
                                        </p:attrNameLst>
                                      </p:cBhvr>
                                      <p:to>
                                        <p:strVal val="visible"/>
                                      </p:to>
                                    </p:set>
                                    <p:animEffect transition="in" filter="fade">
                                      <p:cBhvr>
                                        <p:cTn id="42" dur="2000"/>
                                        <p:tgtEl>
                                          <p:spTgt spid="163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P spid="1639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3" name="Rectangle 2"/>
          <p:cNvSpPr>
            <a:spLocks noGrp="1" noChangeArrowheads="1"/>
          </p:cNvSpPr>
          <p:nvPr>
            <p:ph type="title"/>
          </p:nvPr>
        </p:nvSpPr>
        <p:spPr>
          <a:xfrm>
            <a:off x="457200" y="533400"/>
            <a:ext cx="8229600" cy="807368"/>
          </a:xfrm>
        </p:spPr>
        <p:txBody>
          <a:bodyPr>
            <a:normAutofit/>
          </a:bodyPr>
          <a:lstStyle/>
          <a:p>
            <a:pPr eaLnBrk="1" hangingPunct="1"/>
            <a:r>
              <a:rPr lang="en-US" sz="3600" dirty="0" smtClean="0">
                <a:solidFill>
                  <a:srgbClr val="FF7D19"/>
                </a:solidFill>
              </a:rPr>
              <a:t>Long-Run Industry Supply</a:t>
            </a:r>
          </a:p>
        </p:txBody>
      </p:sp>
      <p:sp>
        <p:nvSpPr>
          <p:cNvPr id="17414" name="Line 3"/>
          <p:cNvSpPr>
            <a:spLocks noChangeShapeType="1"/>
          </p:cNvSpPr>
          <p:nvPr/>
        </p:nvSpPr>
        <p:spPr bwMode="auto">
          <a:xfrm>
            <a:off x="2124075" y="2060575"/>
            <a:ext cx="0" cy="3384550"/>
          </a:xfrm>
          <a:prstGeom prst="line">
            <a:avLst/>
          </a:prstGeom>
          <a:noFill/>
          <a:ln w="25400">
            <a:solidFill>
              <a:schemeClr val="tx1"/>
            </a:solidFill>
            <a:round/>
            <a:headEnd/>
            <a:tailEnd/>
          </a:ln>
        </p:spPr>
        <p:txBody>
          <a:bodyPr/>
          <a:lstStyle/>
          <a:p>
            <a:endParaRPr lang="en-US"/>
          </a:p>
        </p:txBody>
      </p:sp>
      <p:sp>
        <p:nvSpPr>
          <p:cNvPr id="17415" name="Line 4"/>
          <p:cNvSpPr>
            <a:spLocks noChangeShapeType="1"/>
          </p:cNvSpPr>
          <p:nvPr/>
        </p:nvSpPr>
        <p:spPr bwMode="auto">
          <a:xfrm>
            <a:off x="2124075" y="5445125"/>
            <a:ext cx="4392613" cy="0"/>
          </a:xfrm>
          <a:prstGeom prst="line">
            <a:avLst/>
          </a:prstGeom>
          <a:noFill/>
          <a:ln w="25400">
            <a:solidFill>
              <a:schemeClr val="tx1"/>
            </a:solidFill>
            <a:round/>
            <a:headEnd/>
            <a:tailEnd/>
          </a:ln>
        </p:spPr>
        <p:txBody>
          <a:bodyPr/>
          <a:lstStyle/>
          <a:p>
            <a:endParaRPr lang="en-US"/>
          </a:p>
        </p:txBody>
      </p:sp>
      <p:sp>
        <p:nvSpPr>
          <p:cNvPr id="102405" name="Line 5"/>
          <p:cNvSpPr>
            <a:spLocks noChangeShapeType="1"/>
          </p:cNvSpPr>
          <p:nvPr/>
        </p:nvSpPr>
        <p:spPr bwMode="auto">
          <a:xfrm flipV="1">
            <a:off x="2124075" y="3644900"/>
            <a:ext cx="5472113" cy="0"/>
          </a:xfrm>
          <a:prstGeom prst="line">
            <a:avLst/>
          </a:prstGeom>
          <a:noFill/>
          <a:ln w="38100">
            <a:solidFill>
              <a:schemeClr val="hlink"/>
            </a:solidFill>
            <a:prstDash val="dash"/>
            <a:round/>
            <a:headEnd/>
            <a:tailEnd/>
          </a:ln>
        </p:spPr>
        <p:txBody>
          <a:bodyPr/>
          <a:lstStyle/>
          <a:p>
            <a:endParaRPr lang="en-US"/>
          </a:p>
        </p:txBody>
      </p:sp>
      <p:sp>
        <p:nvSpPr>
          <p:cNvPr id="17417" name="Line 6"/>
          <p:cNvSpPr>
            <a:spLocks noChangeShapeType="1"/>
          </p:cNvSpPr>
          <p:nvPr/>
        </p:nvSpPr>
        <p:spPr bwMode="auto">
          <a:xfrm flipH="1" flipV="1">
            <a:off x="4427538" y="3644900"/>
            <a:ext cx="0" cy="1800225"/>
          </a:xfrm>
          <a:prstGeom prst="line">
            <a:avLst/>
          </a:prstGeom>
          <a:noFill/>
          <a:ln w="9525">
            <a:solidFill>
              <a:schemeClr val="tx1"/>
            </a:solidFill>
            <a:prstDash val="dash"/>
            <a:round/>
            <a:headEnd/>
            <a:tailEnd/>
          </a:ln>
        </p:spPr>
        <p:txBody>
          <a:bodyPr/>
          <a:lstStyle/>
          <a:p>
            <a:endParaRPr lang="en-US"/>
          </a:p>
        </p:txBody>
      </p:sp>
      <p:sp>
        <p:nvSpPr>
          <p:cNvPr id="17418" name="Text Box 8"/>
          <p:cNvSpPr txBox="1">
            <a:spLocks noChangeArrowheads="1"/>
          </p:cNvSpPr>
          <p:nvPr/>
        </p:nvSpPr>
        <p:spPr bwMode="auto">
          <a:xfrm>
            <a:off x="179512" y="3284984"/>
            <a:ext cx="1728788" cy="584775"/>
          </a:xfrm>
          <a:prstGeom prst="rect">
            <a:avLst/>
          </a:prstGeom>
          <a:noFill/>
          <a:ln w="9525">
            <a:noFill/>
            <a:miter lim="800000"/>
            <a:headEnd/>
            <a:tailEnd/>
          </a:ln>
        </p:spPr>
        <p:txBody>
          <a:bodyPr>
            <a:spAutoFit/>
          </a:bodyPr>
          <a:lstStyle/>
          <a:p>
            <a:pPr>
              <a:spcBef>
                <a:spcPct val="50000"/>
              </a:spcBef>
            </a:pPr>
            <a:r>
              <a:rPr lang="en-US" sz="1600" dirty="0"/>
              <a:t>Initial zero-profit </a:t>
            </a:r>
            <a:r>
              <a:rPr lang="en-US" sz="1600" dirty="0" smtClean="0"/>
              <a:t>equilibrium     P</a:t>
            </a:r>
            <a:r>
              <a:rPr lang="en-US" sz="1600" baseline="-25000" dirty="0" smtClean="0"/>
              <a:t>E</a:t>
            </a:r>
            <a:endParaRPr lang="en-US" sz="1600" baseline="-25000" dirty="0"/>
          </a:p>
        </p:txBody>
      </p:sp>
      <p:sp>
        <p:nvSpPr>
          <p:cNvPr id="17419" name="Text Box 10"/>
          <p:cNvSpPr txBox="1">
            <a:spLocks noChangeArrowheads="1"/>
          </p:cNvSpPr>
          <p:nvPr/>
        </p:nvSpPr>
        <p:spPr bwMode="auto">
          <a:xfrm>
            <a:off x="6372225" y="5589588"/>
            <a:ext cx="1366838" cy="366712"/>
          </a:xfrm>
          <a:prstGeom prst="rect">
            <a:avLst/>
          </a:prstGeom>
          <a:noFill/>
          <a:ln w="9525">
            <a:noFill/>
            <a:miter lim="800000"/>
            <a:headEnd/>
            <a:tailEnd/>
          </a:ln>
        </p:spPr>
        <p:txBody>
          <a:bodyPr>
            <a:spAutoFit/>
          </a:bodyPr>
          <a:lstStyle/>
          <a:p>
            <a:pPr>
              <a:spcBef>
                <a:spcPct val="50000"/>
              </a:spcBef>
            </a:pPr>
            <a:r>
              <a:rPr lang="en-US"/>
              <a:t>Quantity</a:t>
            </a:r>
          </a:p>
        </p:txBody>
      </p:sp>
      <p:sp>
        <p:nvSpPr>
          <p:cNvPr id="17420" name="Arc 11"/>
          <p:cNvSpPr>
            <a:spLocks/>
          </p:cNvSpPr>
          <p:nvPr/>
        </p:nvSpPr>
        <p:spPr bwMode="auto">
          <a:xfrm rot="19932484" flipV="1">
            <a:off x="2844800" y="2044700"/>
            <a:ext cx="2870200" cy="1674813"/>
          </a:xfrm>
          <a:custGeom>
            <a:avLst/>
            <a:gdLst>
              <a:gd name="T0" fmla="*/ 0 w 23787"/>
              <a:gd name="T1" fmla="*/ 1268516 h 21600"/>
              <a:gd name="T2" fmla="*/ 346325649 w 23787"/>
              <a:gd name="T3" fmla="*/ 94329582 h 21600"/>
              <a:gd name="T4" fmla="*/ 43838514 w 23787"/>
              <a:gd name="T5" fmla="*/ 129861037 h 21600"/>
              <a:gd name="T6" fmla="*/ 0 60000 65536"/>
              <a:gd name="T7" fmla="*/ 0 60000 65536"/>
              <a:gd name="T8" fmla="*/ 0 60000 65536"/>
              <a:gd name="T9" fmla="*/ 0 w 23787"/>
              <a:gd name="T10" fmla="*/ 0 h 21600"/>
              <a:gd name="T11" fmla="*/ 23787 w 23787"/>
              <a:gd name="T12" fmla="*/ 21600 h 21600"/>
            </a:gdLst>
            <a:ahLst/>
            <a:cxnLst>
              <a:cxn ang="T6">
                <a:pos x="T0" y="T1"/>
              </a:cxn>
              <a:cxn ang="T7">
                <a:pos x="T2" y="T3"/>
              </a:cxn>
              <a:cxn ang="T8">
                <a:pos x="T4" y="T5"/>
              </a:cxn>
            </a:cxnLst>
            <a:rect l="T9" t="T10" r="T11" b="T12"/>
            <a:pathLst>
              <a:path w="23787" h="21600" fill="none" extrusionOk="0">
                <a:moveTo>
                  <a:pt x="-1" y="210"/>
                </a:moveTo>
                <a:cubicBezTo>
                  <a:pt x="997" y="70"/>
                  <a:pt x="2003" y="-1"/>
                  <a:pt x="3011" y="0"/>
                </a:cubicBezTo>
                <a:cubicBezTo>
                  <a:pt x="12664" y="0"/>
                  <a:pt x="21145" y="6405"/>
                  <a:pt x="23786" y="15690"/>
                </a:cubicBezTo>
              </a:path>
              <a:path w="23787" h="21600" stroke="0" extrusionOk="0">
                <a:moveTo>
                  <a:pt x="-1" y="210"/>
                </a:moveTo>
                <a:cubicBezTo>
                  <a:pt x="997" y="70"/>
                  <a:pt x="2003" y="-1"/>
                  <a:pt x="3011" y="0"/>
                </a:cubicBezTo>
                <a:cubicBezTo>
                  <a:pt x="12664" y="0"/>
                  <a:pt x="21145" y="6405"/>
                  <a:pt x="23786" y="15690"/>
                </a:cubicBezTo>
                <a:lnTo>
                  <a:pt x="3011" y="21600"/>
                </a:lnTo>
                <a:close/>
              </a:path>
            </a:pathLst>
          </a:custGeom>
          <a:noFill/>
          <a:ln w="38100">
            <a:solidFill>
              <a:srgbClr val="FF0000"/>
            </a:solidFill>
            <a:round/>
            <a:headEnd/>
            <a:tailEnd/>
          </a:ln>
        </p:spPr>
        <p:txBody>
          <a:bodyPr wrap="none" anchor="ctr"/>
          <a:lstStyle/>
          <a:p>
            <a:endParaRPr lang="en-US"/>
          </a:p>
        </p:txBody>
      </p:sp>
      <p:sp>
        <p:nvSpPr>
          <p:cNvPr id="17421" name="Text Box 12"/>
          <p:cNvSpPr txBox="1">
            <a:spLocks noChangeArrowheads="1"/>
          </p:cNvSpPr>
          <p:nvPr/>
        </p:nvSpPr>
        <p:spPr bwMode="auto">
          <a:xfrm>
            <a:off x="4537298" y="1557338"/>
            <a:ext cx="2122933" cy="338554"/>
          </a:xfrm>
          <a:prstGeom prst="rect">
            <a:avLst/>
          </a:prstGeom>
          <a:noFill/>
          <a:ln w="9525">
            <a:noFill/>
            <a:miter lim="800000"/>
            <a:headEnd/>
            <a:tailEnd/>
          </a:ln>
        </p:spPr>
        <p:txBody>
          <a:bodyPr wrap="square">
            <a:spAutoFit/>
          </a:bodyPr>
          <a:lstStyle/>
          <a:p>
            <a:pPr>
              <a:spcBef>
                <a:spcPct val="50000"/>
              </a:spcBef>
            </a:pPr>
            <a:r>
              <a:rPr lang="en-US" sz="1600" dirty="0"/>
              <a:t>S</a:t>
            </a:r>
            <a:r>
              <a:rPr lang="en-US" sz="1600" baseline="-25000" dirty="0"/>
              <a:t>1</a:t>
            </a:r>
            <a:r>
              <a:rPr lang="en-US" sz="1600" dirty="0"/>
              <a:t>= Initial SR </a:t>
            </a:r>
            <a:r>
              <a:rPr lang="en-US" sz="1600" dirty="0" smtClean="0"/>
              <a:t>supply </a:t>
            </a:r>
          </a:p>
        </p:txBody>
      </p:sp>
      <p:sp>
        <p:nvSpPr>
          <p:cNvPr id="102416" name="Text Box 16"/>
          <p:cNvSpPr txBox="1">
            <a:spLocks noChangeArrowheads="1"/>
          </p:cNvSpPr>
          <p:nvPr/>
        </p:nvSpPr>
        <p:spPr bwMode="auto">
          <a:xfrm>
            <a:off x="1619250" y="2997200"/>
            <a:ext cx="504825" cy="366713"/>
          </a:xfrm>
          <a:prstGeom prst="rect">
            <a:avLst/>
          </a:prstGeom>
          <a:noFill/>
          <a:ln w="9525">
            <a:noFill/>
            <a:miter lim="800000"/>
            <a:headEnd/>
            <a:tailEnd/>
          </a:ln>
        </p:spPr>
        <p:txBody>
          <a:bodyPr>
            <a:spAutoFit/>
          </a:bodyPr>
          <a:lstStyle/>
          <a:p>
            <a:pPr>
              <a:spcBef>
                <a:spcPct val="50000"/>
              </a:spcBef>
            </a:pPr>
            <a:r>
              <a:rPr lang="en-US"/>
              <a:t>P</a:t>
            </a:r>
            <a:r>
              <a:rPr lang="en-US" baseline="-25000"/>
              <a:t>2</a:t>
            </a:r>
          </a:p>
        </p:txBody>
      </p:sp>
      <p:sp>
        <p:nvSpPr>
          <p:cNvPr id="17423" name="Line 18"/>
          <p:cNvSpPr>
            <a:spLocks noChangeShapeType="1"/>
          </p:cNvSpPr>
          <p:nvPr/>
        </p:nvSpPr>
        <p:spPr bwMode="auto">
          <a:xfrm>
            <a:off x="3132138" y="2060575"/>
            <a:ext cx="2232025" cy="2592388"/>
          </a:xfrm>
          <a:prstGeom prst="line">
            <a:avLst/>
          </a:prstGeom>
          <a:noFill/>
          <a:ln w="38100">
            <a:solidFill>
              <a:srgbClr val="003366"/>
            </a:solidFill>
            <a:round/>
            <a:headEnd/>
            <a:tailEnd/>
          </a:ln>
        </p:spPr>
        <p:txBody>
          <a:bodyPr/>
          <a:lstStyle/>
          <a:p>
            <a:endParaRPr lang="en-US"/>
          </a:p>
        </p:txBody>
      </p:sp>
      <p:sp>
        <p:nvSpPr>
          <p:cNvPr id="17424" name="Text Box 19"/>
          <p:cNvSpPr txBox="1">
            <a:spLocks noChangeArrowheads="1"/>
          </p:cNvSpPr>
          <p:nvPr/>
        </p:nvSpPr>
        <p:spPr bwMode="auto">
          <a:xfrm>
            <a:off x="3419475" y="1989138"/>
            <a:ext cx="576263" cy="366712"/>
          </a:xfrm>
          <a:prstGeom prst="rect">
            <a:avLst/>
          </a:prstGeom>
          <a:noFill/>
          <a:ln w="9525">
            <a:noFill/>
            <a:miter lim="800000"/>
            <a:headEnd/>
            <a:tailEnd/>
          </a:ln>
        </p:spPr>
        <p:txBody>
          <a:bodyPr>
            <a:spAutoFit/>
          </a:bodyPr>
          <a:lstStyle/>
          <a:p>
            <a:pPr>
              <a:spcBef>
                <a:spcPct val="50000"/>
              </a:spcBef>
            </a:pPr>
            <a:r>
              <a:rPr lang="en-US"/>
              <a:t>D</a:t>
            </a:r>
            <a:r>
              <a:rPr lang="en-US" baseline="-25000"/>
              <a:t>1</a:t>
            </a:r>
          </a:p>
        </p:txBody>
      </p:sp>
      <p:sp>
        <p:nvSpPr>
          <p:cNvPr id="17425" name="Text Box 20"/>
          <p:cNvSpPr txBox="1">
            <a:spLocks noChangeArrowheads="1"/>
          </p:cNvSpPr>
          <p:nvPr/>
        </p:nvSpPr>
        <p:spPr bwMode="auto">
          <a:xfrm>
            <a:off x="7524750" y="3429000"/>
            <a:ext cx="576263" cy="366713"/>
          </a:xfrm>
          <a:prstGeom prst="rect">
            <a:avLst/>
          </a:prstGeom>
          <a:noFill/>
          <a:ln w="9525">
            <a:noFill/>
            <a:miter lim="800000"/>
            <a:headEnd/>
            <a:tailEnd/>
          </a:ln>
        </p:spPr>
        <p:txBody>
          <a:bodyPr>
            <a:spAutoFit/>
          </a:bodyPr>
          <a:lstStyle/>
          <a:p>
            <a:pPr>
              <a:spcBef>
                <a:spcPct val="50000"/>
              </a:spcBef>
            </a:pPr>
            <a:r>
              <a:rPr lang="en-US"/>
              <a:t>S</a:t>
            </a:r>
            <a:r>
              <a:rPr lang="en-US" baseline="-25000"/>
              <a:t>L</a:t>
            </a:r>
          </a:p>
        </p:txBody>
      </p:sp>
      <p:sp>
        <p:nvSpPr>
          <p:cNvPr id="17426" name="Text Box 21"/>
          <p:cNvSpPr txBox="1">
            <a:spLocks noChangeArrowheads="1"/>
          </p:cNvSpPr>
          <p:nvPr/>
        </p:nvSpPr>
        <p:spPr bwMode="auto">
          <a:xfrm>
            <a:off x="4140200" y="5445125"/>
            <a:ext cx="576263" cy="366713"/>
          </a:xfrm>
          <a:prstGeom prst="rect">
            <a:avLst/>
          </a:prstGeom>
          <a:noFill/>
          <a:ln w="9525">
            <a:noFill/>
            <a:miter lim="800000"/>
            <a:headEnd/>
            <a:tailEnd/>
          </a:ln>
        </p:spPr>
        <p:txBody>
          <a:bodyPr>
            <a:spAutoFit/>
          </a:bodyPr>
          <a:lstStyle/>
          <a:p>
            <a:pPr>
              <a:spcBef>
                <a:spcPct val="50000"/>
              </a:spcBef>
            </a:pPr>
            <a:r>
              <a:rPr lang="en-US"/>
              <a:t>Q</a:t>
            </a:r>
            <a:r>
              <a:rPr lang="en-US" baseline="-25000"/>
              <a:t>1</a:t>
            </a:r>
          </a:p>
        </p:txBody>
      </p:sp>
      <p:sp>
        <p:nvSpPr>
          <p:cNvPr id="102422" name="Line 22"/>
          <p:cNvSpPr>
            <a:spLocks noChangeShapeType="1"/>
          </p:cNvSpPr>
          <p:nvPr/>
        </p:nvSpPr>
        <p:spPr bwMode="auto">
          <a:xfrm>
            <a:off x="3708400" y="1916113"/>
            <a:ext cx="2232025" cy="2592387"/>
          </a:xfrm>
          <a:prstGeom prst="line">
            <a:avLst/>
          </a:prstGeom>
          <a:noFill/>
          <a:ln w="38100">
            <a:solidFill>
              <a:srgbClr val="003366"/>
            </a:solidFill>
            <a:round/>
            <a:headEnd/>
            <a:tailEnd/>
          </a:ln>
        </p:spPr>
        <p:txBody>
          <a:bodyPr/>
          <a:lstStyle/>
          <a:p>
            <a:endParaRPr lang="en-US"/>
          </a:p>
        </p:txBody>
      </p:sp>
      <p:sp>
        <p:nvSpPr>
          <p:cNvPr id="102423" name="Text Box 23"/>
          <p:cNvSpPr txBox="1">
            <a:spLocks noChangeArrowheads="1"/>
          </p:cNvSpPr>
          <p:nvPr/>
        </p:nvSpPr>
        <p:spPr bwMode="auto">
          <a:xfrm>
            <a:off x="3995738" y="1844675"/>
            <a:ext cx="576262" cy="366713"/>
          </a:xfrm>
          <a:prstGeom prst="rect">
            <a:avLst/>
          </a:prstGeom>
          <a:noFill/>
          <a:ln w="9525">
            <a:noFill/>
            <a:miter lim="800000"/>
            <a:headEnd/>
            <a:tailEnd/>
          </a:ln>
        </p:spPr>
        <p:txBody>
          <a:bodyPr>
            <a:spAutoFit/>
          </a:bodyPr>
          <a:lstStyle/>
          <a:p>
            <a:pPr>
              <a:spcBef>
                <a:spcPct val="50000"/>
              </a:spcBef>
            </a:pPr>
            <a:r>
              <a:rPr lang="en-US"/>
              <a:t>D</a:t>
            </a:r>
            <a:r>
              <a:rPr lang="en-US" baseline="-25000"/>
              <a:t>2</a:t>
            </a:r>
          </a:p>
        </p:txBody>
      </p:sp>
      <p:sp>
        <p:nvSpPr>
          <p:cNvPr id="102424" name="Line 24"/>
          <p:cNvSpPr>
            <a:spLocks noChangeShapeType="1"/>
          </p:cNvSpPr>
          <p:nvPr/>
        </p:nvSpPr>
        <p:spPr bwMode="auto">
          <a:xfrm flipH="1" flipV="1">
            <a:off x="5219700" y="3644900"/>
            <a:ext cx="0" cy="1800225"/>
          </a:xfrm>
          <a:prstGeom prst="line">
            <a:avLst/>
          </a:prstGeom>
          <a:noFill/>
          <a:ln w="9525">
            <a:solidFill>
              <a:schemeClr val="tx1"/>
            </a:solidFill>
            <a:prstDash val="dash"/>
            <a:round/>
            <a:headEnd/>
            <a:tailEnd/>
          </a:ln>
        </p:spPr>
        <p:txBody>
          <a:bodyPr/>
          <a:lstStyle/>
          <a:p>
            <a:endParaRPr lang="en-US"/>
          </a:p>
        </p:txBody>
      </p:sp>
      <p:sp>
        <p:nvSpPr>
          <p:cNvPr id="102425" name="Text Box 25"/>
          <p:cNvSpPr txBox="1">
            <a:spLocks noChangeArrowheads="1"/>
          </p:cNvSpPr>
          <p:nvPr/>
        </p:nvSpPr>
        <p:spPr bwMode="auto">
          <a:xfrm>
            <a:off x="4932363" y="5445125"/>
            <a:ext cx="576262" cy="366713"/>
          </a:xfrm>
          <a:prstGeom prst="rect">
            <a:avLst/>
          </a:prstGeom>
          <a:noFill/>
          <a:ln w="9525">
            <a:noFill/>
            <a:miter lim="800000"/>
            <a:headEnd/>
            <a:tailEnd/>
          </a:ln>
        </p:spPr>
        <p:txBody>
          <a:bodyPr>
            <a:spAutoFit/>
          </a:bodyPr>
          <a:lstStyle/>
          <a:p>
            <a:pPr>
              <a:spcBef>
                <a:spcPct val="50000"/>
              </a:spcBef>
            </a:pPr>
            <a:r>
              <a:rPr lang="en-US"/>
              <a:t>Q</a:t>
            </a:r>
            <a:r>
              <a:rPr lang="en-US" baseline="-25000"/>
              <a:t>2</a:t>
            </a:r>
          </a:p>
        </p:txBody>
      </p:sp>
      <p:sp>
        <p:nvSpPr>
          <p:cNvPr id="102426" name="Line 26"/>
          <p:cNvSpPr>
            <a:spLocks noChangeShapeType="1"/>
          </p:cNvSpPr>
          <p:nvPr/>
        </p:nvSpPr>
        <p:spPr bwMode="auto">
          <a:xfrm>
            <a:off x="2124075" y="3213100"/>
            <a:ext cx="2735263" cy="0"/>
          </a:xfrm>
          <a:prstGeom prst="line">
            <a:avLst/>
          </a:prstGeom>
          <a:noFill/>
          <a:ln w="9525">
            <a:solidFill>
              <a:schemeClr val="tx1"/>
            </a:solidFill>
            <a:prstDash val="dash"/>
            <a:round/>
            <a:headEnd/>
            <a:tailEnd/>
          </a:ln>
        </p:spPr>
        <p:txBody>
          <a:bodyPr/>
          <a:lstStyle/>
          <a:p>
            <a:endParaRPr lang="en-US"/>
          </a:p>
        </p:txBody>
      </p:sp>
      <p:sp>
        <p:nvSpPr>
          <p:cNvPr id="102427" name="Arc 27"/>
          <p:cNvSpPr>
            <a:spLocks/>
          </p:cNvSpPr>
          <p:nvPr/>
        </p:nvSpPr>
        <p:spPr bwMode="auto">
          <a:xfrm rot="19932484" flipV="1">
            <a:off x="3616325" y="2265363"/>
            <a:ext cx="2506663" cy="1658937"/>
          </a:xfrm>
          <a:custGeom>
            <a:avLst/>
            <a:gdLst>
              <a:gd name="T0" fmla="*/ 43932598 w 20776"/>
              <a:gd name="T1" fmla="*/ 0 h 21388"/>
              <a:gd name="T2" fmla="*/ 302433434 w 20776"/>
              <a:gd name="T3" fmla="*/ 93118121 h 21388"/>
              <a:gd name="T4" fmla="*/ 0 w 20776"/>
              <a:gd name="T5" fmla="*/ 128673639 h 21388"/>
              <a:gd name="T6" fmla="*/ 0 60000 65536"/>
              <a:gd name="T7" fmla="*/ 0 60000 65536"/>
              <a:gd name="T8" fmla="*/ 0 60000 65536"/>
              <a:gd name="T9" fmla="*/ 0 w 20776"/>
              <a:gd name="T10" fmla="*/ 0 h 21388"/>
              <a:gd name="T11" fmla="*/ 20776 w 20776"/>
              <a:gd name="T12" fmla="*/ 21388 h 21388"/>
            </a:gdLst>
            <a:ahLst/>
            <a:cxnLst>
              <a:cxn ang="T6">
                <a:pos x="T0" y="T1"/>
              </a:cxn>
              <a:cxn ang="T7">
                <a:pos x="T2" y="T3"/>
              </a:cxn>
              <a:cxn ang="T8">
                <a:pos x="T4" y="T5"/>
              </a:cxn>
            </a:cxnLst>
            <a:rect l="T9" t="T10" r="T11" b="T12"/>
            <a:pathLst>
              <a:path w="20776" h="21388" fill="none" extrusionOk="0">
                <a:moveTo>
                  <a:pt x="3018" y="-1"/>
                </a:moveTo>
                <a:cubicBezTo>
                  <a:pt x="11477" y="1193"/>
                  <a:pt x="18438" y="7260"/>
                  <a:pt x="20775" y="15478"/>
                </a:cubicBezTo>
              </a:path>
              <a:path w="20776" h="21388" stroke="0" extrusionOk="0">
                <a:moveTo>
                  <a:pt x="3018" y="-1"/>
                </a:moveTo>
                <a:cubicBezTo>
                  <a:pt x="11477" y="1193"/>
                  <a:pt x="18438" y="7260"/>
                  <a:pt x="20775" y="15478"/>
                </a:cubicBezTo>
                <a:lnTo>
                  <a:pt x="0" y="21388"/>
                </a:lnTo>
                <a:close/>
              </a:path>
            </a:pathLst>
          </a:custGeom>
          <a:noFill/>
          <a:ln w="38100">
            <a:solidFill>
              <a:srgbClr val="FF0000"/>
            </a:solidFill>
            <a:round/>
            <a:headEnd/>
            <a:tailEnd/>
          </a:ln>
        </p:spPr>
        <p:txBody>
          <a:bodyPr wrap="none" anchor="ctr"/>
          <a:lstStyle/>
          <a:p>
            <a:endParaRPr lang="en-US"/>
          </a:p>
        </p:txBody>
      </p:sp>
      <p:sp>
        <p:nvSpPr>
          <p:cNvPr id="102428" name="Text Box 28"/>
          <p:cNvSpPr txBox="1">
            <a:spLocks noChangeArrowheads="1"/>
          </p:cNvSpPr>
          <p:nvPr/>
        </p:nvSpPr>
        <p:spPr bwMode="auto">
          <a:xfrm>
            <a:off x="5795963" y="2492375"/>
            <a:ext cx="2449512" cy="831850"/>
          </a:xfrm>
          <a:prstGeom prst="rect">
            <a:avLst/>
          </a:prstGeom>
          <a:noFill/>
          <a:ln w="9525">
            <a:noFill/>
            <a:miter lim="800000"/>
            <a:headEnd/>
            <a:tailEnd/>
          </a:ln>
        </p:spPr>
        <p:txBody>
          <a:bodyPr>
            <a:spAutoFit/>
          </a:bodyPr>
          <a:lstStyle/>
          <a:p>
            <a:pPr>
              <a:spcBef>
                <a:spcPct val="50000"/>
              </a:spcBef>
            </a:pPr>
            <a:r>
              <a:rPr lang="en-US" sz="1600"/>
              <a:t>S</a:t>
            </a:r>
            <a:r>
              <a:rPr lang="en-US" sz="1600" baseline="-25000"/>
              <a:t>2</a:t>
            </a:r>
            <a:r>
              <a:rPr lang="en-US" sz="1600"/>
              <a:t>: the SR supply curve  after entry has competed away economic profits</a:t>
            </a:r>
            <a:endParaRPr lang="en-US" sz="1600" baseline="-25000"/>
          </a:p>
        </p:txBody>
      </p:sp>
      <p:sp>
        <p:nvSpPr>
          <p:cNvPr id="102441" name="Text Box 41"/>
          <p:cNvSpPr txBox="1">
            <a:spLocks noChangeArrowheads="1"/>
          </p:cNvSpPr>
          <p:nvPr/>
        </p:nvSpPr>
        <p:spPr bwMode="auto">
          <a:xfrm>
            <a:off x="395288" y="2060575"/>
            <a:ext cx="2089150" cy="585788"/>
          </a:xfrm>
          <a:prstGeom prst="rect">
            <a:avLst/>
          </a:prstGeom>
          <a:noFill/>
          <a:ln w="9525">
            <a:noFill/>
            <a:miter lim="800000"/>
            <a:headEnd/>
            <a:tailEnd/>
          </a:ln>
        </p:spPr>
        <p:txBody>
          <a:bodyPr>
            <a:spAutoFit/>
          </a:bodyPr>
          <a:lstStyle/>
          <a:p>
            <a:pPr>
              <a:spcBef>
                <a:spcPct val="50000"/>
              </a:spcBef>
            </a:pPr>
            <a:r>
              <a:rPr lang="en-US" sz="1600"/>
              <a:t>D</a:t>
            </a:r>
            <a:r>
              <a:rPr lang="en-US" sz="1600" baseline="-25000"/>
              <a:t>3</a:t>
            </a:r>
            <a:r>
              <a:rPr lang="en-US" sz="1600"/>
              <a:t>: Demand decline resulting in losses</a:t>
            </a:r>
            <a:r>
              <a:rPr lang="en-US" sz="1600" baseline="-25000"/>
              <a:t>  </a:t>
            </a:r>
          </a:p>
        </p:txBody>
      </p:sp>
      <p:sp>
        <p:nvSpPr>
          <p:cNvPr id="102442" name="Line 42"/>
          <p:cNvSpPr>
            <a:spLocks noChangeShapeType="1"/>
          </p:cNvSpPr>
          <p:nvPr/>
        </p:nvSpPr>
        <p:spPr bwMode="auto">
          <a:xfrm>
            <a:off x="2484438" y="2349500"/>
            <a:ext cx="2087562" cy="2446338"/>
          </a:xfrm>
          <a:prstGeom prst="line">
            <a:avLst/>
          </a:prstGeom>
          <a:noFill/>
          <a:ln w="38100">
            <a:solidFill>
              <a:srgbClr val="003366"/>
            </a:solidFill>
            <a:round/>
            <a:headEnd/>
            <a:tailEnd/>
          </a:ln>
        </p:spPr>
        <p:txBody>
          <a:bodyPr/>
          <a:lstStyle/>
          <a:p>
            <a:endParaRPr lang="en-US"/>
          </a:p>
        </p:txBody>
      </p:sp>
      <p:sp>
        <p:nvSpPr>
          <p:cNvPr id="102443" name="Line 43"/>
          <p:cNvSpPr>
            <a:spLocks noChangeShapeType="1"/>
          </p:cNvSpPr>
          <p:nvPr/>
        </p:nvSpPr>
        <p:spPr bwMode="auto">
          <a:xfrm flipH="1" flipV="1">
            <a:off x="3563938" y="3644900"/>
            <a:ext cx="0" cy="1800225"/>
          </a:xfrm>
          <a:prstGeom prst="line">
            <a:avLst/>
          </a:prstGeom>
          <a:noFill/>
          <a:ln w="9525">
            <a:solidFill>
              <a:schemeClr val="tx1"/>
            </a:solidFill>
            <a:prstDash val="dash"/>
            <a:round/>
            <a:headEnd/>
            <a:tailEnd/>
          </a:ln>
        </p:spPr>
        <p:txBody>
          <a:bodyPr/>
          <a:lstStyle/>
          <a:p>
            <a:endParaRPr lang="en-US"/>
          </a:p>
        </p:txBody>
      </p:sp>
      <p:sp>
        <p:nvSpPr>
          <p:cNvPr id="102444" name="Text Box 44"/>
          <p:cNvSpPr txBox="1">
            <a:spLocks noChangeArrowheads="1"/>
          </p:cNvSpPr>
          <p:nvPr/>
        </p:nvSpPr>
        <p:spPr bwMode="auto">
          <a:xfrm>
            <a:off x="3348038" y="5445125"/>
            <a:ext cx="576262" cy="366713"/>
          </a:xfrm>
          <a:prstGeom prst="rect">
            <a:avLst/>
          </a:prstGeom>
          <a:noFill/>
          <a:ln w="9525">
            <a:noFill/>
            <a:miter lim="800000"/>
            <a:headEnd/>
            <a:tailEnd/>
          </a:ln>
        </p:spPr>
        <p:txBody>
          <a:bodyPr>
            <a:spAutoFit/>
          </a:bodyPr>
          <a:lstStyle/>
          <a:p>
            <a:pPr>
              <a:spcBef>
                <a:spcPct val="50000"/>
              </a:spcBef>
            </a:pPr>
            <a:r>
              <a:rPr lang="en-US"/>
              <a:t>Q</a:t>
            </a:r>
            <a:r>
              <a:rPr lang="en-US" baseline="-25000"/>
              <a:t>3</a:t>
            </a:r>
          </a:p>
        </p:txBody>
      </p:sp>
      <p:sp>
        <p:nvSpPr>
          <p:cNvPr id="102445" name="Line 45"/>
          <p:cNvSpPr>
            <a:spLocks noChangeShapeType="1"/>
          </p:cNvSpPr>
          <p:nvPr/>
        </p:nvSpPr>
        <p:spPr bwMode="auto">
          <a:xfrm>
            <a:off x="2195513" y="4005263"/>
            <a:ext cx="1798637" cy="0"/>
          </a:xfrm>
          <a:prstGeom prst="line">
            <a:avLst/>
          </a:prstGeom>
          <a:noFill/>
          <a:ln w="9525">
            <a:solidFill>
              <a:schemeClr val="tx1"/>
            </a:solidFill>
            <a:prstDash val="dash"/>
            <a:round/>
            <a:headEnd/>
            <a:tailEnd/>
          </a:ln>
        </p:spPr>
        <p:txBody>
          <a:bodyPr/>
          <a:lstStyle/>
          <a:p>
            <a:endParaRPr lang="en-US"/>
          </a:p>
        </p:txBody>
      </p:sp>
      <p:sp>
        <p:nvSpPr>
          <p:cNvPr id="102446" name="Arc 46"/>
          <p:cNvSpPr>
            <a:spLocks/>
          </p:cNvSpPr>
          <p:nvPr/>
        </p:nvSpPr>
        <p:spPr bwMode="auto">
          <a:xfrm rot="19932484" flipV="1">
            <a:off x="431800" y="2828925"/>
            <a:ext cx="3657600" cy="1719263"/>
          </a:xfrm>
          <a:custGeom>
            <a:avLst/>
            <a:gdLst>
              <a:gd name="T0" fmla="*/ 208265520 w 16981"/>
              <a:gd name="T1" fmla="*/ 0 h 20060"/>
              <a:gd name="T2" fmla="*/ 441462782 w 16981"/>
              <a:gd name="T3" fmla="*/ 44579468 h 20060"/>
              <a:gd name="T4" fmla="*/ 0 w 16981"/>
              <a:gd name="T5" fmla="*/ 133253624 h 20060"/>
              <a:gd name="T6" fmla="*/ 0 60000 65536"/>
              <a:gd name="T7" fmla="*/ 0 60000 65536"/>
              <a:gd name="T8" fmla="*/ 0 60000 65536"/>
              <a:gd name="T9" fmla="*/ 0 w 16981"/>
              <a:gd name="T10" fmla="*/ 0 h 20060"/>
              <a:gd name="T11" fmla="*/ 16981 w 16981"/>
              <a:gd name="T12" fmla="*/ 20060 h 20060"/>
            </a:gdLst>
            <a:ahLst/>
            <a:cxnLst>
              <a:cxn ang="T6">
                <a:pos x="T0" y="T1"/>
              </a:cxn>
              <a:cxn ang="T7">
                <a:pos x="T2" y="T3"/>
              </a:cxn>
              <a:cxn ang="T8">
                <a:pos x="T4" y="T5"/>
              </a:cxn>
            </a:cxnLst>
            <a:rect l="T9" t="T10" r="T11" b="T12"/>
            <a:pathLst>
              <a:path w="16981" h="20060" fill="none" extrusionOk="0">
                <a:moveTo>
                  <a:pt x="8010" y="0"/>
                </a:moveTo>
                <a:cubicBezTo>
                  <a:pt x="11539" y="1409"/>
                  <a:pt x="14633" y="3724"/>
                  <a:pt x="16981" y="6710"/>
                </a:cubicBezTo>
              </a:path>
              <a:path w="16981" h="20060" stroke="0" extrusionOk="0">
                <a:moveTo>
                  <a:pt x="8010" y="0"/>
                </a:moveTo>
                <a:cubicBezTo>
                  <a:pt x="11539" y="1409"/>
                  <a:pt x="14633" y="3724"/>
                  <a:pt x="16981" y="6710"/>
                </a:cubicBezTo>
                <a:lnTo>
                  <a:pt x="0" y="20060"/>
                </a:lnTo>
                <a:close/>
              </a:path>
            </a:pathLst>
          </a:custGeom>
          <a:noFill/>
          <a:ln w="38100">
            <a:solidFill>
              <a:srgbClr val="FF0000"/>
            </a:solidFill>
            <a:round/>
            <a:headEnd/>
            <a:tailEnd/>
          </a:ln>
        </p:spPr>
        <p:txBody>
          <a:bodyPr wrap="none" anchor="ctr"/>
          <a:lstStyle/>
          <a:p>
            <a:endParaRPr lang="en-US"/>
          </a:p>
        </p:txBody>
      </p:sp>
      <p:sp>
        <p:nvSpPr>
          <p:cNvPr id="102448" name="Text Box 48"/>
          <p:cNvSpPr txBox="1">
            <a:spLocks noChangeArrowheads="1"/>
          </p:cNvSpPr>
          <p:nvPr/>
        </p:nvSpPr>
        <p:spPr bwMode="auto">
          <a:xfrm>
            <a:off x="1619250" y="3789363"/>
            <a:ext cx="504825" cy="366712"/>
          </a:xfrm>
          <a:prstGeom prst="rect">
            <a:avLst/>
          </a:prstGeom>
          <a:noFill/>
          <a:ln w="9525">
            <a:noFill/>
            <a:miter lim="800000"/>
            <a:headEnd/>
            <a:tailEnd/>
          </a:ln>
        </p:spPr>
        <p:txBody>
          <a:bodyPr>
            <a:spAutoFit/>
          </a:bodyPr>
          <a:lstStyle/>
          <a:p>
            <a:pPr>
              <a:spcBef>
                <a:spcPct val="50000"/>
              </a:spcBef>
            </a:pPr>
            <a:r>
              <a:rPr lang="en-US"/>
              <a:t>P</a:t>
            </a:r>
            <a:r>
              <a:rPr lang="en-US" baseline="-25000"/>
              <a:t>3</a:t>
            </a:r>
          </a:p>
        </p:txBody>
      </p:sp>
      <p:sp>
        <p:nvSpPr>
          <p:cNvPr id="102449" name="Text Box 49"/>
          <p:cNvSpPr txBox="1">
            <a:spLocks noChangeArrowheads="1"/>
          </p:cNvSpPr>
          <p:nvPr/>
        </p:nvSpPr>
        <p:spPr bwMode="auto">
          <a:xfrm>
            <a:off x="5724971" y="4156075"/>
            <a:ext cx="3311525" cy="1230312"/>
          </a:xfrm>
          <a:prstGeom prst="rect">
            <a:avLst/>
          </a:prstGeom>
          <a:solidFill>
            <a:schemeClr val="accent4">
              <a:lumMod val="60000"/>
              <a:lumOff val="40000"/>
            </a:schemeClr>
          </a:solidFill>
          <a:ln w="38100">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spcBef>
                <a:spcPct val="50000"/>
              </a:spcBef>
            </a:pPr>
            <a:r>
              <a:rPr lang="en-US" dirty="0">
                <a:solidFill>
                  <a:schemeClr val="bg1"/>
                </a:solidFill>
              </a:rPr>
              <a:t>Equilibrium Long-Run Price =</a:t>
            </a:r>
          </a:p>
          <a:p>
            <a:pPr>
              <a:spcBef>
                <a:spcPct val="50000"/>
              </a:spcBef>
            </a:pPr>
            <a:r>
              <a:rPr lang="en-US" dirty="0">
                <a:solidFill>
                  <a:schemeClr val="bg1"/>
                </a:solidFill>
              </a:rPr>
              <a:t>Minimum of Long-Run ATC = </a:t>
            </a:r>
          </a:p>
          <a:p>
            <a:pPr>
              <a:spcBef>
                <a:spcPct val="50000"/>
              </a:spcBef>
            </a:pPr>
            <a:r>
              <a:rPr lang="en-US" dirty="0">
                <a:solidFill>
                  <a:schemeClr val="bg1"/>
                </a:solidFill>
              </a:rPr>
              <a:t>Long-Run Supply Curve</a:t>
            </a:r>
          </a:p>
        </p:txBody>
      </p:sp>
      <p:sp>
        <p:nvSpPr>
          <p:cNvPr id="102450" name="Line 50"/>
          <p:cNvSpPr>
            <a:spLocks noChangeShapeType="1"/>
          </p:cNvSpPr>
          <p:nvPr/>
        </p:nvSpPr>
        <p:spPr bwMode="auto">
          <a:xfrm flipH="1" flipV="1">
            <a:off x="6300788" y="3716337"/>
            <a:ext cx="431452" cy="439737"/>
          </a:xfrm>
          <a:prstGeom prst="line">
            <a:avLst/>
          </a:prstGeom>
          <a:noFill/>
          <a:ln w="31750">
            <a:solidFill>
              <a:schemeClr val="tx1"/>
            </a:solidFill>
            <a:round/>
            <a:headEnd/>
            <a:tailEnd type="triangle" w="med" len="med"/>
          </a:ln>
        </p:spPr>
        <p:txBody>
          <a:bodyPr/>
          <a:lstStyle/>
          <a:p>
            <a:endParaRPr lang="en-US"/>
          </a:p>
        </p:txBody>
      </p:sp>
      <p:sp>
        <p:nvSpPr>
          <p:cNvPr id="102451" name="Text Box 51"/>
          <p:cNvSpPr txBox="1">
            <a:spLocks noChangeArrowheads="1"/>
          </p:cNvSpPr>
          <p:nvPr/>
        </p:nvSpPr>
        <p:spPr bwMode="auto">
          <a:xfrm>
            <a:off x="395288" y="4365625"/>
            <a:ext cx="2305050" cy="922338"/>
          </a:xfrm>
          <a:prstGeom prst="rect">
            <a:avLst/>
          </a:prstGeom>
          <a:noFill/>
          <a:ln w="9525">
            <a:noFill/>
            <a:miter lim="800000"/>
            <a:headEnd/>
            <a:tailEnd/>
          </a:ln>
        </p:spPr>
        <p:txBody>
          <a:bodyPr>
            <a:spAutoFit/>
          </a:bodyPr>
          <a:lstStyle/>
          <a:p>
            <a:pPr>
              <a:spcBef>
                <a:spcPct val="50000"/>
              </a:spcBef>
            </a:pPr>
            <a:r>
              <a:rPr lang="en-CA" dirty="0"/>
              <a:t>S</a:t>
            </a:r>
            <a:r>
              <a:rPr lang="en-CA" baseline="-25000" dirty="0"/>
              <a:t>3:</a:t>
            </a:r>
            <a:r>
              <a:rPr lang="en-CA" dirty="0"/>
              <a:t> </a:t>
            </a:r>
            <a:r>
              <a:rPr lang="en-US" dirty="0"/>
              <a:t>SR supply curve  after exit restores economic profits</a:t>
            </a:r>
            <a:endParaRPr lang="en-US" baseline="-25000" dirty="0"/>
          </a:p>
        </p:txBody>
      </p:sp>
      <p:sp>
        <p:nvSpPr>
          <p:cNvPr id="2" name="TextBox 1"/>
          <p:cNvSpPr txBox="1"/>
          <p:nvPr/>
        </p:nvSpPr>
        <p:spPr>
          <a:xfrm>
            <a:off x="5939908" y="1895892"/>
            <a:ext cx="3096588" cy="584775"/>
          </a:xfrm>
          <a:prstGeom prst="rect">
            <a:avLst/>
          </a:prstGeom>
          <a:noFill/>
        </p:spPr>
        <p:txBody>
          <a:bodyPr wrap="square" rtlCol="0">
            <a:spAutoFit/>
          </a:bodyPr>
          <a:lstStyle/>
          <a:p>
            <a:pPr lvl="0">
              <a:spcBef>
                <a:spcPct val="50000"/>
              </a:spcBef>
            </a:pPr>
            <a:r>
              <a:rPr lang="en-US" sz="1600" dirty="0">
                <a:solidFill>
                  <a:srgbClr val="292934"/>
                </a:solidFill>
              </a:rPr>
              <a:t>D increase causes economic profits, which induces firm entry</a:t>
            </a:r>
            <a:endParaRPr lang="en-US" sz="1600" baseline="-25000" dirty="0">
              <a:solidFill>
                <a:srgbClr val="292934"/>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02423"/>
                                        </p:tgtEl>
                                        <p:attrNameLst>
                                          <p:attrName>style.visibility</p:attrName>
                                        </p:attrNameLst>
                                      </p:cBhvr>
                                      <p:to>
                                        <p:strVal val="visible"/>
                                      </p:to>
                                    </p:set>
                                    <p:animEffect transition="in" filter="slide(fromBottom)">
                                      <p:cBhvr>
                                        <p:cTn id="7" dur="500"/>
                                        <p:tgtEl>
                                          <p:spTgt spid="102423"/>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02422"/>
                                        </p:tgtEl>
                                        <p:attrNameLst>
                                          <p:attrName>style.visibility</p:attrName>
                                        </p:attrNameLst>
                                      </p:cBhvr>
                                      <p:to>
                                        <p:strVal val="visible"/>
                                      </p:to>
                                    </p:set>
                                    <p:animEffect transition="in" filter="slide(fromBottom)">
                                      <p:cBhvr>
                                        <p:cTn id="10" dur="500"/>
                                        <p:tgtEl>
                                          <p:spTgt spid="102422"/>
                                        </p:tgtEl>
                                      </p:cBhvr>
                                    </p:animEffect>
                                  </p:childTnLst>
                                </p:cTn>
                              </p:par>
                              <p:par>
                                <p:cTn id="11" presetID="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12" presetClass="entr" presetSubtype="8" fill="hold" grpId="0" nodeType="withEffect">
                                  <p:stCondLst>
                                    <p:cond delay="0"/>
                                  </p:stCondLst>
                                  <p:childTnLst>
                                    <p:set>
                                      <p:cBhvr>
                                        <p:cTn id="14" dur="1" fill="hold">
                                          <p:stCondLst>
                                            <p:cond delay="0"/>
                                          </p:stCondLst>
                                        </p:cTn>
                                        <p:tgtEl>
                                          <p:spTgt spid="102416"/>
                                        </p:tgtEl>
                                        <p:attrNameLst>
                                          <p:attrName>style.visibility</p:attrName>
                                        </p:attrNameLst>
                                      </p:cBhvr>
                                      <p:to>
                                        <p:strVal val="visible"/>
                                      </p:to>
                                    </p:set>
                                    <p:animEffect transition="in" filter="slide(fromLeft)">
                                      <p:cBhvr>
                                        <p:cTn id="15" dur="500"/>
                                        <p:tgtEl>
                                          <p:spTgt spid="102416"/>
                                        </p:tgtEl>
                                      </p:cBhvr>
                                    </p:animEffect>
                                  </p:childTnLst>
                                </p:cTn>
                              </p:par>
                              <p:par>
                                <p:cTn id="16" presetID="12" presetClass="entr" presetSubtype="8" fill="hold" grpId="0" nodeType="withEffect">
                                  <p:stCondLst>
                                    <p:cond delay="0"/>
                                  </p:stCondLst>
                                  <p:childTnLst>
                                    <p:set>
                                      <p:cBhvr>
                                        <p:cTn id="17" dur="1" fill="hold">
                                          <p:stCondLst>
                                            <p:cond delay="0"/>
                                          </p:stCondLst>
                                        </p:cTn>
                                        <p:tgtEl>
                                          <p:spTgt spid="102426"/>
                                        </p:tgtEl>
                                        <p:attrNameLst>
                                          <p:attrName>style.visibility</p:attrName>
                                        </p:attrNameLst>
                                      </p:cBhvr>
                                      <p:to>
                                        <p:strVal val="visible"/>
                                      </p:to>
                                    </p:set>
                                    <p:animEffect transition="in" filter="slide(fromLeft)">
                                      <p:cBhvr>
                                        <p:cTn id="18" dur="500"/>
                                        <p:tgtEl>
                                          <p:spTgt spid="102426"/>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8" fill="hold" grpId="0" nodeType="clickEffect">
                                  <p:stCondLst>
                                    <p:cond delay="0"/>
                                  </p:stCondLst>
                                  <p:childTnLst>
                                    <p:set>
                                      <p:cBhvr>
                                        <p:cTn id="22" dur="1" fill="hold">
                                          <p:stCondLst>
                                            <p:cond delay="0"/>
                                          </p:stCondLst>
                                        </p:cTn>
                                        <p:tgtEl>
                                          <p:spTgt spid="102427"/>
                                        </p:tgtEl>
                                        <p:attrNameLst>
                                          <p:attrName>style.visibility</p:attrName>
                                        </p:attrNameLst>
                                      </p:cBhvr>
                                      <p:to>
                                        <p:strVal val="visible"/>
                                      </p:to>
                                    </p:set>
                                    <p:animEffect transition="in" filter="slide(fromLeft)">
                                      <p:cBhvr>
                                        <p:cTn id="23" dur="500"/>
                                        <p:tgtEl>
                                          <p:spTgt spid="102427"/>
                                        </p:tgtEl>
                                      </p:cBhvr>
                                    </p:animEffect>
                                  </p:childTnLst>
                                </p:cTn>
                              </p:par>
                              <p:par>
                                <p:cTn id="24" presetID="12" presetClass="entr" presetSubtype="8" fill="hold" grpId="0" nodeType="withEffect">
                                  <p:stCondLst>
                                    <p:cond delay="0"/>
                                  </p:stCondLst>
                                  <p:childTnLst>
                                    <p:set>
                                      <p:cBhvr>
                                        <p:cTn id="25" dur="1" fill="hold">
                                          <p:stCondLst>
                                            <p:cond delay="0"/>
                                          </p:stCondLst>
                                        </p:cTn>
                                        <p:tgtEl>
                                          <p:spTgt spid="102428"/>
                                        </p:tgtEl>
                                        <p:attrNameLst>
                                          <p:attrName>style.visibility</p:attrName>
                                        </p:attrNameLst>
                                      </p:cBhvr>
                                      <p:to>
                                        <p:strVal val="visible"/>
                                      </p:to>
                                    </p:set>
                                    <p:animEffect transition="in" filter="slide(fromLeft)">
                                      <p:cBhvr>
                                        <p:cTn id="26" dur="500"/>
                                        <p:tgtEl>
                                          <p:spTgt spid="102428"/>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102424"/>
                                        </p:tgtEl>
                                        <p:attrNameLst>
                                          <p:attrName>style.visibility</p:attrName>
                                        </p:attrNameLst>
                                      </p:cBhvr>
                                      <p:to>
                                        <p:strVal val="visible"/>
                                      </p:to>
                                    </p:set>
                                    <p:animEffect transition="in" filter="wipe(up)">
                                      <p:cBhvr>
                                        <p:cTn id="31" dur="500"/>
                                        <p:tgtEl>
                                          <p:spTgt spid="102424"/>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102425"/>
                                        </p:tgtEl>
                                        <p:attrNameLst>
                                          <p:attrName>style.visibility</p:attrName>
                                        </p:attrNameLst>
                                      </p:cBhvr>
                                      <p:to>
                                        <p:strVal val="visible"/>
                                      </p:to>
                                    </p:set>
                                    <p:animEffect transition="in" filter="wipe(up)">
                                      <p:cBhvr>
                                        <p:cTn id="34" dur="500"/>
                                        <p:tgtEl>
                                          <p:spTgt spid="102425"/>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4" fill="hold" grpId="0" nodeType="clickEffect">
                                  <p:stCondLst>
                                    <p:cond delay="0"/>
                                  </p:stCondLst>
                                  <p:childTnLst>
                                    <p:set>
                                      <p:cBhvr>
                                        <p:cTn id="38" dur="1" fill="hold">
                                          <p:stCondLst>
                                            <p:cond delay="0"/>
                                          </p:stCondLst>
                                        </p:cTn>
                                        <p:tgtEl>
                                          <p:spTgt spid="102441"/>
                                        </p:tgtEl>
                                        <p:attrNameLst>
                                          <p:attrName>style.visibility</p:attrName>
                                        </p:attrNameLst>
                                      </p:cBhvr>
                                      <p:to>
                                        <p:strVal val="visible"/>
                                      </p:to>
                                    </p:set>
                                    <p:animEffect transition="in" filter="slide(fromBottom)">
                                      <p:cBhvr>
                                        <p:cTn id="39" dur="500"/>
                                        <p:tgtEl>
                                          <p:spTgt spid="102441"/>
                                        </p:tgtEl>
                                      </p:cBhvr>
                                    </p:animEffect>
                                  </p:childTnLst>
                                </p:cTn>
                              </p:par>
                              <p:par>
                                <p:cTn id="40" presetID="12" presetClass="entr" presetSubtype="4" fill="hold" grpId="0" nodeType="withEffect">
                                  <p:stCondLst>
                                    <p:cond delay="0"/>
                                  </p:stCondLst>
                                  <p:childTnLst>
                                    <p:set>
                                      <p:cBhvr>
                                        <p:cTn id="41" dur="1" fill="hold">
                                          <p:stCondLst>
                                            <p:cond delay="0"/>
                                          </p:stCondLst>
                                        </p:cTn>
                                        <p:tgtEl>
                                          <p:spTgt spid="102442"/>
                                        </p:tgtEl>
                                        <p:attrNameLst>
                                          <p:attrName>style.visibility</p:attrName>
                                        </p:attrNameLst>
                                      </p:cBhvr>
                                      <p:to>
                                        <p:strVal val="visible"/>
                                      </p:to>
                                    </p:set>
                                    <p:animEffect transition="in" filter="slide(fromBottom)">
                                      <p:cBhvr>
                                        <p:cTn id="42" dur="500"/>
                                        <p:tgtEl>
                                          <p:spTgt spid="102442"/>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8" fill="hold" grpId="0" nodeType="clickEffect">
                                  <p:stCondLst>
                                    <p:cond delay="0"/>
                                  </p:stCondLst>
                                  <p:childTnLst>
                                    <p:set>
                                      <p:cBhvr>
                                        <p:cTn id="46" dur="1" fill="hold">
                                          <p:stCondLst>
                                            <p:cond delay="0"/>
                                          </p:stCondLst>
                                        </p:cTn>
                                        <p:tgtEl>
                                          <p:spTgt spid="102448"/>
                                        </p:tgtEl>
                                        <p:attrNameLst>
                                          <p:attrName>style.visibility</p:attrName>
                                        </p:attrNameLst>
                                      </p:cBhvr>
                                      <p:to>
                                        <p:strVal val="visible"/>
                                      </p:to>
                                    </p:set>
                                    <p:animEffect transition="in" filter="slide(fromLeft)">
                                      <p:cBhvr>
                                        <p:cTn id="47" dur="500"/>
                                        <p:tgtEl>
                                          <p:spTgt spid="102448"/>
                                        </p:tgtEl>
                                      </p:cBhvr>
                                    </p:animEffect>
                                  </p:childTnLst>
                                </p:cTn>
                              </p:par>
                              <p:par>
                                <p:cTn id="48" presetID="12" presetClass="entr" presetSubtype="8" fill="hold" grpId="0" nodeType="withEffect">
                                  <p:stCondLst>
                                    <p:cond delay="0"/>
                                  </p:stCondLst>
                                  <p:childTnLst>
                                    <p:set>
                                      <p:cBhvr>
                                        <p:cTn id="49" dur="1" fill="hold">
                                          <p:stCondLst>
                                            <p:cond delay="0"/>
                                          </p:stCondLst>
                                        </p:cTn>
                                        <p:tgtEl>
                                          <p:spTgt spid="102445"/>
                                        </p:tgtEl>
                                        <p:attrNameLst>
                                          <p:attrName>style.visibility</p:attrName>
                                        </p:attrNameLst>
                                      </p:cBhvr>
                                      <p:to>
                                        <p:strVal val="visible"/>
                                      </p:to>
                                    </p:set>
                                    <p:animEffect transition="in" filter="slide(fromLeft)">
                                      <p:cBhvr>
                                        <p:cTn id="50" dur="500"/>
                                        <p:tgtEl>
                                          <p:spTgt spid="102445"/>
                                        </p:tgtEl>
                                      </p:cBhvr>
                                    </p:animEffect>
                                  </p:childTnLst>
                                </p:cTn>
                              </p:par>
                            </p:childTnLst>
                          </p:cTn>
                        </p:par>
                      </p:childTnLst>
                    </p:cTn>
                  </p:par>
                  <p:par>
                    <p:cTn id="51" fill="hold">
                      <p:stCondLst>
                        <p:cond delay="indefinite"/>
                      </p:stCondLst>
                      <p:childTnLst>
                        <p:par>
                          <p:cTn id="52" fill="hold">
                            <p:stCondLst>
                              <p:cond delay="0"/>
                            </p:stCondLst>
                            <p:childTnLst>
                              <p:par>
                                <p:cTn id="53" presetID="12" presetClass="entr" presetSubtype="8" fill="hold" grpId="0" nodeType="clickEffect">
                                  <p:stCondLst>
                                    <p:cond delay="0"/>
                                  </p:stCondLst>
                                  <p:childTnLst>
                                    <p:set>
                                      <p:cBhvr>
                                        <p:cTn id="54" dur="1" fill="hold">
                                          <p:stCondLst>
                                            <p:cond delay="0"/>
                                          </p:stCondLst>
                                        </p:cTn>
                                        <p:tgtEl>
                                          <p:spTgt spid="102446"/>
                                        </p:tgtEl>
                                        <p:attrNameLst>
                                          <p:attrName>style.visibility</p:attrName>
                                        </p:attrNameLst>
                                      </p:cBhvr>
                                      <p:to>
                                        <p:strVal val="visible"/>
                                      </p:to>
                                    </p:set>
                                    <p:animEffect transition="in" filter="slide(fromLeft)">
                                      <p:cBhvr>
                                        <p:cTn id="55" dur="500"/>
                                        <p:tgtEl>
                                          <p:spTgt spid="102446"/>
                                        </p:tgtEl>
                                      </p:cBhvr>
                                    </p:animEffect>
                                  </p:childTnLst>
                                </p:cTn>
                              </p:par>
                              <p:par>
                                <p:cTn id="56" presetID="1" presetClass="entr" presetSubtype="0" fill="hold" grpId="0" nodeType="withEffect">
                                  <p:stCondLst>
                                    <p:cond delay="0"/>
                                  </p:stCondLst>
                                  <p:childTnLst>
                                    <p:set>
                                      <p:cBhvr>
                                        <p:cTn id="57" dur="1" fill="hold">
                                          <p:stCondLst>
                                            <p:cond delay="0"/>
                                          </p:stCondLst>
                                        </p:cTn>
                                        <p:tgtEl>
                                          <p:spTgt spid="102451"/>
                                        </p:tgtEl>
                                        <p:attrNameLst>
                                          <p:attrName>style.visibility</p:attrName>
                                        </p:attrNameLst>
                                      </p:cBhvr>
                                      <p:to>
                                        <p:strVal val="visible"/>
                                      </p:to>
                                    </p:set>
                                  </p:childTnLst>
                                </p:cTn>
                              </p:par>
                              <p:par>
                                <p:cTn id="58" presetID="22" presetClass="entr" presetSubtype="1" fill="hold" grpId="0" nodeType="withEffect">
                                  <p:stCondLst>
                                    <p:cond delay="0"/>
                                  </p:stCondLst>
                                  <p:childTnLst>
                                    <p:set>
                                      <p:cBhvr>
                                        <p:cTn id="59" dur="1" fill="hold">
                                          <p:stCondLst>
                                            <p:cond delay="0"/>
                                          </p:stCondLst>
                                        </p:cTn>
                                        <p:tgtEl>
                                          <p:spTgt spid="102443"/>
                                        </p:tgtEl>
                                        <p:attrNameLst>
                                          <p:attrName>style.visibility</p:attrName>
                                        </p:attrNameLst>
                                      </p:cBhvr>
                                      <p:to>
                                        <p:strVal val="visible"/>
                                      </p:to>
                                    </p:set>
                                    <p:animEffect transition="in" filter="wipe(up)">
                                      <p:cBhvr>
                                        <p:cTn id="60" dur="500"/>
                                        <p:tgtEl>
                                          <p:spTgt spid="102443"/>
                                        </p:tgtEl>
                                      </p:cBhvr>
                                    </p:animEffect>
                                  </p:childTnLst>
                                </p:cTn>
                              </p:par>
                              <p:par>
                                <p:cTn id="61" presetID="22" presetClass="entr" presetSubtype="1" fill="hold" grpId="0" nodeType="withEffect">
                                  <p:stCondLst>
                                    <p:cond delay="0"/>
                                  </p:stCondLst>
                                  <p:childTnLst>
                                    <p:set>
                                      <p:cBhvr>
                                        <p:cTn id="62" dur="1" fill="hold">
                                          <p:stCondLst>
                                            <p:cond delay="0"/>
                                          </p:stCondLst>
                                        </p:cTn>
                                        <p:tgtEl>
                                          <p:spTgt spid="102444"/>
                                        </p:tgtEl>
                                        <p:attrNameLst>
                                          <p:attrName>style.visibility</p:attrName>
                                        </p:attrNameLst>
                                      </p:cBhvr>
                                      <p:to>
                                        <p:strVal val="visible"/>
                                      </p:to>
                                    </p:set>
                                    <p:animEffect transition="in" filter="wipe(up)">
                                      <p:cBhvr>
                                        <p:cTn id="63" dur="500"/>
                                        <p:tgtEl>
                                          <p:spTgt spid="102444"/>
                                        </p:tgtEl>
                                      </p:cBhvr>
                                    </p:animEffect>
                                  </p:childTnLst>
                                </p:cTn>
                              </p:par>
                            </p:childTnLst>
                          </p:cTn>
                        </p:par>
                      </p:childTnLst>
                    </p:cTn>
                  </p:par>
                  <p:par>
                    <p:cTn id="64" fill="hold">
                      <p:stCondLst>
                        <p:cond delay="indefinite"/>
                      </p:stCondLst>
                      <p:childTnLst>
                        <p:par>
                          <p:cTn id="65" fill="hold">
                            <p:stCondLst>
                              <p:cond delay="0"/>
                            </p:stCondLst>
                            <p:childTnLst>
                              <p:par>
                                <p:cTn id="66" presetID="26" presetClass="emph" presetSubtype="0" fill="hold" grpId="0" nodeType="clickEffect">
                                  <p:stCondLst>
                                    <p:cond delay="0"/>
                                  </p:stCondLst>
                                  <p:childTnLst>
                                    <p:animEffect transition="out" filter="fade">
                                      <p:cBhvr>
                                        <p:cTn id="67" dur="1000" tmFilter="0, 0; .2, .5; .8, .5; 1, 0"/>
                                        <p:tgtEl>
                                          <p:spTgt spid="102405"/>
                                        </p:tgtEl>
                                      </p:cBhvr>
                                    </p:animEffect>
                                    <p:animScale>
                                      <p:cBhvr>
                                        <p:cTn id="68" dur="500" autoRev="1" fill="hold"/>
                                        <p:tgtEl>
                                          <p:spTgt spid="102405"/>
                                        </p:tgtEl>
                                      </p:cBhvr>
                                      <p:by x="105000" y="105000"/>
                                    </p:animScale>
                                  </p:childTnLst>
                                </p:cTn>
                              </p:par>
                            </p:childTnLst>
                          </p:cTn>
                        </p:par>
                        <p:par>
                          <p:cTn id="69" fill="hold">
                            <p:stCondLst>
                              <p:cond delay="1000"/>
                            </p:stCondLst>
                            <p:childTnLst>
                              <p:par>
                                <p:cTn id="70" presetID="12" presetClass="entr" presetSubtype="4" fill="hold" grpId="0" nodeType="afterEffect">
                                  <p:stCondLst>
                                    <p:cond delay="0"/>
                                  </p:stCondLst>
                                  <p:childTnLst>
                                    <p:set>
                                      <p:cBhvr>
                                        <p:cTn id="71" dur="1" fill="hold">
                                          <p:stCondLst>
                                            <p:cond delay="0"/>
                                          </p:stCondLst>
                                        </p:cTn>
                                        <p:tgtEl>
                                          <p:spTgt spid="102450"/>
                                        </p:tgtEl>
                                        <p:attrNameLst>
                                          <p:attrName>style.visibility</p:attrName>
                                        </p:attrNameLst>
                                      </p:cBhvr>
                                      <p:to>
                                        <p:strVal val="visible"/>
                                      </p:to>
                                    </p:set>
                                    <p:animEffect transition="in" filter="slide(fromBottom)">
                                      <p:cBhvr>
                                        <p:cTn id="72" dur="500"/>
                                        <p:tgtEl>
                                          <p:spTgt spid="102450"/>
                                        </p:tgtEl>
                                      </p:cBhvr>
                                    </p:animEffect>
                                  </p:childTnLst>
                                </p:cTn>
                              </p:par>
                            </p:childTnLst>
                          </p:cTn>
                        </p:par>
                        <p:par>
                          <p:cTn id="73" fill="hold">
                            <p:stCondLst>
                              <p:cond delay="1500"/>
                            </p:stCondLst>
                            <p:childTnLst>
                              <p:par>
                                <p:cTn id="74" presetID="12" presetClass="entr" presetSubtype="4" fill="hold" grpId="0" nodeType="afterEffect">
                                  <p:stCondLst>
                                    <p:cond delay="0"/>
                                  </p:stCondLst>
                                  <p:childTnLst>
                                    <p:set>
                                      <p:cBhvr>
                                        <p:cTn id="75" dur="1" fill="hold">
                                          <p:stCondLst>
                                            <p:cond delay="0"/>
                                          </p:stCondLst>
                                        </p:cTn>
                                        <p:tgtEl>
                                          <p:spTgt spid="102449"/>
                                        </p:tgtEl>
                                        <p:attrNameLst>
                                          <p:attrName>style.visibility</p:attrName>
                                        </p:attrNameLst>
                                      </p:cBhvr>
                                      <p:to>
                                        <p:strVal val="visible"/>
                                      </p:to>
                                    </p:set>
                                    <p:animEffect transition="in" filter="slide(fromBottom)">
                                      <p:cBhvr>
                                        <p:cTn id="76" dur="500"/>
                                        <p:tgtEl>
                                          <p:spTgt spid="1024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5" grpId="0" animBg="1"/>
      <p:bldP spid="102416" grpId="0"/>
      <p:bldP spid="102422" grpId="0" animBg="1"/>
      <p:bldP spid="102423" grpId="0"/>
      <p:bldP spid="102424" grpId="0" animBg="1"/>
      <p:bldP spid="102425" grpId="0"/>
      <p:bldP spid="102426" grpId="0" animBg="1"/>
      <p:bldP spid="102427" grpId="0" animBg="1"/>
      <p:bldP spid="102428" grpId="0"/>
      <p:bldP spid="102441" grpId="0"/>
      <p:bldP spid="102442" grpId="0" animBg="1"/>
      <p:bldP spid="102443" grpId="0" animBg="1"/>
      <p:bldP spid="102444" grpId="0"/>
      <p:bldP spid="102445" grpId="0" animBg="1"/>
      <p:bldP spid="102446" grpId="0" animBg="1"/>
      <p:bldP spid="102448" grpId="0"/>
      <p:bldP spid="102449" grpId="0" animBg="1"/>
      <p:bldP spid="102450" grpId="0" animBg="1"/>
      <p:bldP spid="102451" grpId="0"/>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15616" y="764704"/>
            <a:ext cx="7128792" cy="646331"/>
          </a:xfrm>
          <a:prstGeom prst="rect">
            <a:avLst/>
          </a:prstGeom>
          <a:noFill/>
        </p:spPr>
        <p:txBody>
          <a:bodyPr wrap="square" rtlCol="0">
            <a:spAutoFit/>
          </a:bodyPr>
          <a:lstStyle/>
          <a:p>
            <a:r>
              <a:rPr lang="en-CA" sz="3600" dirty="0" smtClean="0">
                <a:solidFill>
                  <a:srgbClr val="FF7D19"/>
                </a:solidFill>
              </a:rPr>
              <a:t>Which Short Run Supply Curve?</a:t>
            </a:r>
            <a:endParaRPr lang="en-CA" sz="3600" dirty="0">
              <a:solidFill>
                <a:srgbClr val="FF7D19"/>
              </a:solidFill>
            </a:endParaRPr>
          </a:p>
        </p:txBody>
      </p:sp>
      <p:sp>
        <p:nvSpPr>
          <p:cNvPr id="4" name="TextBox 3"/>
          <p:cNvSpPr txBox="1"/>
          <p:nvPr/>
        </p:nvSpPr>
        <p:spPr>
          <a:xfrm>
            <a:off x="791580" y="1505101"/>
            <a:ext cx="7776864" cy="646331"/>
          </a:xfrm>
          <a:prstGeom prst="rect">
            <a:avLst/>
          </a:prstGeom>
          <a:noFill/>
        </p:spPr>
        <p:txBody>
          <a:bodyPr wrap="square" rtlCol="0">
            <a:spAutoFit/>
          </a:bodyPr>
          <a:lstStyle/>
          <a:p>
            <a:pPr marL="285750" indent="-285750">
              <a:buFont typeface="Arial" panose="020B0604020202020204" pitchFamily="34" charset="0"/>
              <a:buChar char="•"/>
            </a:pPr>
            <a:r>
              <a:rPr lang="en-CA" dirty="0" smtClean="0"/>
              <a:t>If firms can chose different plant sizes, which size will they chose in the long run?</a:t>
            </a:r>
            <a:endParaRPr lang="en-CA" dirty="0"/>
          </a:p>
        </p:txBody>
      </p:sp>
      <p:pic>
        <p:nvPicPr>
          <p:cNvPr id="5" name="Picture 4"/>
          <p:cNvPicPr>
            <a:picLocks noChangeAspect="1"/>
          </p:cNvPicPr>
          <p:nvPr/>
        </p:nvPicPr>
        <p:blipFill>
          <a:blip r:embed="rId2"/>
          <a:stretch>
            <a:fillRect/>
          </a:stretch>
        </p:blipFill>
        <p:spPr>
          <a:xfrm>
            <a:off x="899592" y="2259425"/>
            <a:ext cx="5740544" cy="4327770"/>
          </a:xfrm>
          <a:prstGeom prst="rect">
            <a:avLst/>
          </a:prstGeom>
        </p:spPr>
      </p:pic>
      <p:sp>
        <p:nvSpPr>
          <p:cNvPr id="6" name="TextBox 5"/>
          <p:cNvSpPr txBox="1"/>
          <p:nvPr/>
        </p:nvSpPr>
        <p:spPr>
          <a:xfrm>
            <a:off x="6948264" y="2564904"/>
            <a:ext cx="2088232" cy="2585323"/>
          </a:xfrm>
          <a:prstGeom prst="rect">
            <a:avLst/>
          </a:prstGeom>
          <a:noFill/>
        </p:spPr>
        <p:txBody>
          <a:bodyPr wrap="square" rtlCol="0">
            <a:spAutoFit/>
          </a:bodyPr>
          <a:lstStyle/>
          <a:p>
            <a:r>
              <a:rPr lang="en-CA" dirty="0" smtClean="0"/>
              <a:t>With many possible plant sizes to chose from, a supplier must chose the least cost one- which corresponds to the minimum of the LRAC</a:t>
            </a:r>
            <a:endParaRPr lang="en-CA" dirty="0"/>
          </a:p>
        </p:txBody>
      </p:sp>
    </p:spTree>
    <p:extLst>
      <p:ext uri="{BB962C8B-B14F-4D97-AF65-F5344CB8AC3E}">
        <p14:creationId xmlns:p14="http://schemas.microsoft.com/office/powerpoint/2010/main" val="351393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7" name="Rectangle 2"/>
          <p:cNvSpPr>
            <a:spLocks noGrp="1" noChangeArrowheads="1"/>
          </p:cNvSpPr>
          <p:nvPr>
            <p:ph type="title"/>
          </p:nvPr>
        </p:nvSpPr>
        <p:spPr>
          <a:xfrm>
            <a:off x="251520" y="533400"/>
            <a:ext cx="8435280" cy="735360"/>
          </a:xfrm>
        </p:spPr>
        <p:txBody>
          <a:bodyPr>
            <a:noAutofit/>
          </a:bodyPr>
          <a:lstStyle/>
          <a:p>
            <a:pPr eaLnBrk="1" hangingPunct="1"/>
            <a:r>
              <a:rPr lang="en-US" sz="3600" dirty="0" smtClean="0">
                <a:solidFill>
                  <a:srgbClr val="FF7D19"/>
                </a:solidFill>
              </a:rPr>
              <a:t>Increasing and Decreasing Cost Industries</a:t>
            </a:r>
          </a:p>
        </p:txBody>
      </p:sp>
      <p:sp>
        <p:nvSpPr>
          <p:cNvPr id="18438" name="Line 3"/>
          <p:cNvSpPr>
            <a:spLocks noChangeShapeType="1"/>
          </p:cNvSpPr>
          <p:nvPr/>
        </p:nvSpPr>
        <p:spPr bwMode="auto">
          <a:xfrm>
            <a:off x="2124075" y="2420938"/>
            <a:ext cx="0" cy="3024187"/>
          </a:xfrm>
          <a:prstGeom prst="line">
            <a:avLst/>
          </a:prstGeom>
          <a:noFill/>
          <a:ln w="38100">
            <a:solidFill>
              <a:schemeClr val="tx1"/>
            </a:solidFill>
            <a:round/>
            <a:headEnd/>
            <a:tailEnd/>
          </a:ln>
        </p:spPr>
        <p:txBody>
          <a:bodyPr/>
          <a:lstStyle/>
          <a:p>
            <a:endParaRPr lang="en-US"/>
          </a:p>
        </p:txBody>
      </p:sp>
      <p:sp>
        <p:nvSpPr>
          <p:cNvPr id="18439" name="Line 4"/>
          <p:cNvSpPr>
            <a:spLocks noChangeShapeType="1"/>
          </p:cNvSpPr>
          <p:nvPr/>
        </p:nvSpPr>
        <p:spPr bwMode="auto">
          <a:xfrm>
            <a:off x="2124075" y="5445125"/>
            <a:ext cx="4392613" cy="0"/>
          </a:xfrm>
          <a:prstGeom prst="line">
            <a:avLst/>
          </a:prstGeom>
          <a:noFill/>
          <a:ln w="38100">
            <a:solidFill>
              <a:schemeClr val="tx1"/>
            </a:solidFill>
            <a:round/>
            <a:headEnd/>
            <a:tailEnd/>
          </a:ln>
        </p:spPr>
        <p:txBody>
          <a:bodyPr/>
          <a:lstStyle/>
          <a:p>
            <a:endParaRPr lang="en-US"/>
          </a:p>
        </p:txBody>
      </p:sp>
      <p:sp>
        <p:nvSpPr>
          <p:cNvPr id="18440" name="Text Box 10"/>
          <p:cNvSpPr txBox="1">
            <a:spLocks noChangeArrowheads="1"/>
          </p:cNvSpPr>
          <p:nvPr/>
        </p:nvSpPr>
        <p:spPr bwMode="auto">
          <a:xfrm>
            <a:off x="1692275" y="3789363"/>
            <a:ext cx="504825" cy="366712"/>
          </a:xfrm>
          <a:prstGeom prst="rect">
            <a:avLst/>
          </a:prstGeom>
          <a:noFill/>
          <a:ln w="9525">
            <a:noFill/>
            <a:miter lim="800000"/>
            <a:headEnd/>
            <a:tailEnd/>
          </a:ln>
        </p:spPr>
        <p:txBody>
          <a:bodyPr>
            <a:spAutoFit/>
          </a:bodyPr>
          <a:lstStyle/>
          <a:p>
            <a:pPr>
              <a:spcBef>
                <a:spcPct val="50000"/>
              </a:spcBef>
            </a:pPr>
            <a:r>
              <a:rPr lang="en-US"/>
              <a:t>$</a:t>
            </a:r>
            <a:endParaRPr lang="en-US" baseline="-25000"/>
          </a:p>
        </p:txBody>
      </p:sp>
      <p:sp>
        <p:nvSpPr>
          <p:cNvPr id="18441" name="Text Box 12"/>
          <p:cNvSpPr txBox="1">
            <a:spLocks noChangeArrowheads="1"/>
          </p:cNvSpPr>
          <p:nvPr/>
        </p:nvSpPr>
        <p:spPr bwMode="auto">
          <a:xfrm>
            <a:off x="5076056" y="5517232"/>
            <a:ext cx="1944861" cy="369332"/>
          </a:xfrm>
          <a:prstGeom prst="rect">
            <a:avLst/>
          </a:prstGeom>
          <a:noFill/>
          <a:ln w="9525">
            <a:noFill/>
            <a:miter lim="800000"/>
            <a:headEnd/>
            <a:tailEnd/>
          </a:ln>
        </p:spPr>
        <p:txBody>
          <a:bodyPr wrap="square">
            <a:spAutoFit/>
          </a:bodyPr>
          <a:lstStyle/>
          <a:p>
            <a:pPr algn="ctr">
              <a:spcBef>
                <a:spcPct val="50000"/>
              </a:spcBef>
            </a:pPr>
            <a:r>
              <a:rPr lang="en-US" dirty="0"/>
              <a:t>Industry Output</a:t>
            </a:r>
          </a:p>
        </p:txBody>
      </p:sp>
      <p:sp>
        <p:nvSpPr>
          <p:cNvPr id="18442" name="Text Box 14"/>
          <p:cNvSpPr txBox="1">
            <a:spLocks noChangeArrowheads="1"/>
          </p:cNvSpPr>
          <p:nvPr/>
        </p:nvSpPr>
        <p:spPr bwMode="auto">
          <a:xfrm>
            <a:off x="5867400" y="3357563"/>
            <a:ext cx="2447925" cy="641350"/>
          </a:xfrm>
          <a:prstGeom prst="rect">
            <a:avLst/>
          </a:prstGeom>
          <a:noFill/>
          <a:ln w="9525">
            <a:noFill/>
            <a:miter lim="800000"/>
            <a:headEnd/>
            <a:tailEnd/>
          </a:ln>
        </p:spPr>
        <p:txBody>
          <a:bodyPr>
            <a:spAutoFit/>
          </a:bodyPr>
          <a:lstStyle/>
          <a:p>
            <a:pPr>
              <a:spcBef>
                <a:spcPct val="50000"/>
              </a:spcBef>
            </a:pPr>
            <a:r>
              <a:rPr lang="en-US" dirty="0" smtClean="0"/>
              <a:t>Constant-cost </a:t>
            </a:r>
            <a:r>
              <a:rPr lang="en-US" dirty="0"/>
              <a:t>LR i</a:t>
            </a:r>
            <a:r>
              <a:rPr lang="en-US" dirty="0" smtClean="0"/>
              <a:t>ndustry supply </a:t>
            </a:r>
            <a:r>
              <a:rPr lang="en-US" dirty="0"/>
              <a:t>c</a:t>
            </a:r>
            <a:r>
              <a:rPr lang="en-US" dirty="0" smtClean="0"/>
              <a:t>urve</a:t>
            </a:r>
            <a:endParaRPr lang="en-US" dirty="0"/>
          </a:p>
        </p:txBody>
      </p:sp>
      <p:sp>
        <p:nvSpPr>
          <p:cNvPr id="18443" name="Line 15"/>
          <p:cNvSpPr>
            <a:spLocks noChangeShapeType="1"/>
          </p:cNvSpPr>
          <p:nvPr/>
        </p:nvSpPr>
        <p:spPr bwMode="auto">
          <a:xfrm>
            <a:off x="2124075" y="4005263"/>
            <a:ext cx="4392613" cy="0"/>
          </a:xfrm>
          <a:prstGeom prst="line">
            <a:avLst/>
          </a:prstGeom>
          <a:noFill/>
          <a:ln w="38100">
            <a:solidFill>
              <a:srgbClr val="FF0000"/>
            </a:solidFill>
            <a:round/>
            <a:headEnd/>
            <a:tailEnd/>
          </a:ln>
        </p:spPr>
        <p:txBody>
          <a:bodyPr/>
          <a:lstStyle/>
          <a:p>
            <a:endParaRPr lang="en-US"/>
          </a:p>
        </p:txBody>
      </p:sp>
      <p:sp>
        <p:nvSpPr>
          <p:cNvPr id="104464" name="Arc 16"/>
          <p:cNvSpPr>
            <a:spLocks/>
          </p:cNvSpPr>
          <p:nvPr/>
        </p:nvSpPr>
        <p:spPr bwMode="auto">
          <a:xfrm flipV="1">
            <a:off x="2124075" y="2349500"/>
            <a:ext cx="4248150" cy="1296988"/>
          </a:xfrm>
          <a:custGeom>
            <a:avLst/>
            <a:gdLst>
              <a:gd name="T0" fmla="*/ 0 w 20892"/>
              <a:gd name="T1" fmla="*/ 0 h 21600"/>
              <a:gd name="T2" fmla="*/ 863812544 w 20892"/>
              <a:gd name="T3" fmla="*/ 58098872 h 21600"/>
              <a:gd name="T4" fmla="*/ 0 w 20892"/>
              <a:gd name="T5" fmla="*/ 77878607 h 21600"/>
              <a:gd name="T6" fmla="*/ 0 60000 65536"/>
              <a:gd name="T7" fmla="*/ 0 60000 65536"/>
              <a:gd name="T8" fmla="*/ 0 60000 65536"/>
              <a:gd name="T9" fmla="*/ 0 w 20892"/>
              <a:gd name="T10" fmla="*/ 0 h 21600"/>
              <a:gd name="T11" fmla="*/ 20892 w 20892"/>
              <a:gd name="T12" fmla="*/ 21600 h 21600"/>
            </a:gdLst>
            <a:ahLst/>
            <a:cxnLst>
              <a:cxn ang="T6">
                <a:pos x="T0" y="T1"/>
              </a:cxn>
              <a:cxn ang="T7">
                <a:pos x="T2" y="T3"/>
              </a:cxn>
              <a:cxn ang="T8">
                <a:pos x="T4" y="T5"/>
              </a:cxn>
            </a:cxnLst>
            <a:rect l="T9" t="T10" r="T11" b="T12"/>
            <a:pathLst>
              <a:path w="20892" h="21600" fill="none" extrusionOk="0">
                <a:moveTo>
                  <a:pt x="-1" y="0"/>
                </a:moveTo>
                <a:cubicBezTo>
                  <a:pt x="9816" y="0"/>
                  <a:pt x="18398" y="6619"/>
                  <a:pt x="20891" y="16114"/>
                </a:cubicBezTo>
              </a:path>
              <a:path w="20892" h="21600" stroke="0" extrusionOk="0">
                <a:moveTo>
                  <a:pt x="-1" y="0"/>
                </a:moveTo>
                <a:cubicBezTo>
                  <a:pt x="9816" y="0"/>
                  <a:pt x="18398" y="6619"/>
                  <a:pt x="20891" y="16114"/>
                </a:cubicBezTo>
                <a:lnTo>
                  <a:pt x="0" y="21600"/>
                </a:lnTo>
                <a:close/>
              </a:path>
            </a:pathLst>
          </a:custGeom>
          <a:noFill/>
          <a:ln w="38100">
            <a:solidFill>
              <a:srgbClr val="FF0000"/>
            </a:solidFill>
            <a:round/>
            <a:headEnd/>
            <a:tailEnd/>
          </a:ln>
        </p:spPr>
        <p:txBody>
          <a:bodyPr wrap="none" anchor="ctr"/>
          <a:lstStyle/>
          <a:p>
            <a:endParaRPr lang="en-US"/>
          </a:p>
        </p:txBody>
      </p:sp>
      <p:sp>
        <p:nvSpPr>
          <p:cNvPr id="104465" name="Text Box 17"/>
          <p:cNvSpPr txBox="1">
            <a:spLocks noChangeArrowheads="1"/>
          </p:cNvSpPr>
          <p:nvPr/>
        </p:nvSpPr>
        <p:spPr bwMode="auto">
          <a:xfrm>
            <a:off x="2700338" y="2636838"/>
            <a:ext cx="2447925" cy="641350"/>
          </a:xfrm>
          <a:prstGeom prst="rect">
            <a:avLst/>
          </a:prstGeom>
          <a:noFill/>
          <a:ln w="9525">
            <a:noFill/>
            <a:miter lim="800000"/>
            <a:headEnd/>
            <a:tailEnd/>
          </a:ln>
        </p:spPr>
        <p:txBody>
          <a:bodyPr>
            <a:spAutoFit/>
          </a:bodyPr>
          <a:lstStyle/>
          <a:p>
            <a:pPr>
              <a:spcBef>
                <a:spcPct val="50000"/>
              </a:spcBef>
            </a:pPr>
            <a:r>
              <a:rPr lang="en-US" dirty="0" smtClean="0"/>
              <a:t>Increasing-cost </a:t>
            </a:r>
            <a:r>
              <a:rPr lang="en-US" dirty="0"/>
              <a:t>LR i</a:t>
            </a:r>
            <a:r>
              <a:rPr lang="en-US" dirty="0" smtClean="0"/>
              <a:t>ndustry supply curve</a:t>
            </a:r>
            <a:endParaRPr lang="en-US" dirty="0"/>
          </a:p>
        </p:txBody>
      </p:sp>
      <p:sp>
        <p:nvSpPr>
          <p:cNvPr id="104466" name="Arc 18"/>
          <p:cNvSpPr>
            <a:spLocks/>
          </p:cNvSpPr>
          <p:nvPr/>
        </p:nvSpPr>
        <p:spPr bwMode="auto">
          <a:xfrm rot="11730127" flipV="1">
            <a:off x="1979613" y="4437063"/>
            <a:ext cx="4187825" cy="1296987"/>
          </a:xfrm>
          <a:custGeom>
            <a:avLst/>
            <a:gdLst>
              <a:gd name="T0" fmla="*/ 0 w 20603"/>
              <a:gd name="T1" fmla="*/ 1618892 h 21600"/>
              <a:gd name="T2" fmla="*/ 851229024 w 20603"/>
              <a:gd name="T3" fmla="*/ 26442621 h 21600"/>
              <a:gd name="T4" fmla="*/ 181128546 w 20603"/>
              <a:gd name="T5" fmla="*/ 77878487 h 21600"/>
              <a:gd name="T6" fmla="*/ 0 60000 65536"/>
              <a:gd name="T7" fmla="*/ 0 60000 65536"/>
              <a:gd name="T8" fmla="*/ 0 60000 65536"/>
              <a:gd name="T9" fmla="*/ 0 w 20603"/>
              <a:gd name="T10" fmla="*/ 0 h 21600"/>
              <a:gd name="T11" fmla="*/ 20603 w 20603"/>
              <a:gd name="T12" fmla="*/ 21600 h 21600"/>
            </a:gdLst>
            <a:ahLst/>
            <a:cxnLst>
              <a:cxn ang="T6">
                <a:pos x="T0" y="T1"/>
              </a:cxn>
              <a:cxn ang="T7">
                <a:pos x="T2" y="T3"/>
              </a:cxn>
              <a:cxn ang="T8">
                <a:pos x="T4" y="T5"/>
              </a:cxn>
            </a:cxnLst>
            <a:rect l="T9" t="T10" r="T11" b="T12"/>
            <a:pathLst>
              <a:path w="20603" h="21600" fill="none" extrusionOk="0">
                <a:moveTo>
                  <a:pt x="0" y="449"/>
                </a:moveTo>
                <a:cubicBezTo>
                  <a:pt x="1442" y="150"/>
                  <a:pt x="2911" y="-1"/>
                  <a:pt x="4384" y="0"/>
                </a:cubicBezTo>
                <a:cubicBezTo>
                  <a:pt x="10593" y="0"/>
                  <a:pt x="16501" y="2672"/>
                  <a:pt x="20602" y="7334"/>
                </a:cubicBezTo>
              </a:path>
              <a:path w="20603" h="21600" stroke="0" extrusionOk="0">
                <a:moveTo>
                  <a:pt x="0" y="449"/>
                </a:moveTo>
                <a:cubicBezTo>
                  <a:pt x="1442" y="150"/>
                  <a:pt x="2911" y="-1"/>
                  <a:pt x="4384" y="0"/>
                </a:cubicBezTo>
                <a:cubicBezTo>
                  <a:pt x="10593" y="0"/>
                  <a:pt x="16501" y="2672"/>
                  <a:pt x="20602" y="7334"/>
                </a:cubicBezTo>
                <a:lnTo>
                  <a:pt x="4384" y="21600"/>
                </a:lnTo>
                <a:close/>
              </a:path>
            </a:pathLst>
          </a:custGeom>
          <a:noFill/>
          <a:ln w="38100">
            <a:solidFill>
              <a:srgbClr val="FF0000"/>
            </a:solidFill>
            <a:round/>
            <a:headEnd/>
            <a:tailEnd/>
          </a:ln>
        </p:spPr>
        <p:txBody>
          <a:bodyPr wrap="none" anchor="ctr"/>
          <a:lstStyle/>
          <a:p>
            <a:endParaRPr lang="en-US"/>
          </a:p>
        </p:txBody>
      </p:sp>
      <p:sp>
        <p:nvSpPr>
          <p:cNvPr id="104467" name="Text Box 19"/>
          <p:cNvSpPr txBox="1">
            <a:spLocks noChangeArrowheads="1"/>
          </p:cNvSpPr>
          <p:nvPr/>
        </p:nvSpPr>
        <p:spPr bwMode="auto">
          <a:xfrm>
            <a:off x="2339975" y="4508500"/>
            <a:ext cx="2447925" cy="641350"/>
          </a:xfrm>
          <a:prstGeom prst="rect">
            <a:avLst/>
          </a:prstGeom>
          <a:noFill/>
          <a:ln w="9525">
            <a:noFill/>
            <a:miter lim="800000"/>
            <a:headEnd/>
            <a:tailEnd/>
          </a:ln>
        </p:spPr>
        <p:txBody>
          <a:bodyPr>
            <a:spAutoFit/>
          </a:bodyPr>
          <a:lstStyle/>
          <a:p>
            <a:pPr>
              <a:spcBef>
                <a:spcPct val="50000"/>
              </a:spcBef>
            </a:pPr>
            <a:r>
              <a:rPr lang="en-US" dirty="0" smtClean="0"/>
              <a:t>Decreasing-cost </a:t>
            </a:r>
            <a:r>
              <a:rPr lang="en-US" dirty="0"/>
              <a:t>LR i</a:t>
            </a:r>
            <a:r>
              <a:rPr lang="en-US" dirty="0" smtClean="0"/>
              <a:t>ndustry </a:t>
            </a:r>
            <a:r>
              <a:rPr lang="en-US" dirty="0"/>
              <a:t>s</a:t>
            </a:r>
            <a:r>
              <a:rPr lang="en-US" dirty="0" smtClean="0"/>
              <a:t>upply curve</a:t>
            </a:r>
            <a:endParaRPr lang="en-US" dirty="0"/>
          </a:p>
        </p:txBody>
      </p:sp>
      <p:graphicFrame>
        <p:nvGraphicFramePr>
          <p:cNvPr id="17" name="Diagram 16"/>
          <p:cNvGraphicFramePr/>
          <p:nvPr>
            <p:extLst>
              <p:ext uri="{D42A27DB-BD31-4B8C-83A1-F6EECF244321}">
                <p14:modId xmlns:p14="http://schemas.microsoft.com/office/powerpoint/2010/main" val="2565008682"/>
              </p:ext>
            </p:extLst>
          </p:nvPr>
        </p:nvGraphicFramePr>
        <p:xfrm>
          <a:off x="539552" y="1484784"/>
          <a:ext cx="8064500" cy="1016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p:cNvSpPr txBox="1"/>
          <p:nvPr/>
        </p:nvSpPr>
        <p:spPr>
          <a:xfrm>
            <a:off x="395536" y="6093296"/>
            <a:ext cx="7632848" cy="369332"/>
          </a:xfrm>
          <a:prstGeom prst="rect">
            <a:avLst/>
          </a:prstGeom>
          <a:solidFill>
            <a:schemeClr val="accent4">
              <a:lumMod val="60000"/>
              <a:lumOff val="40000"/>
            </a:schemeClr>
          </a:solidFill>
        </p:spPr>
        <p:txBody>
          <a:bodyPr wrap="square" rtlCol="0">
            <a:spAutoFit/>
          </a:bodyPr>
          <a:lstStyle/>
          <a:p>
            <a:r>
              <a:rPr lang="en-CA" dirty="0" smtClean="0">
                <a:solidFill>
                  <a:schemeClr val="bg1"/>
                </a:solidFill>
              </a:rPr>
              <a:t>In terms of the firm’s LAC: additional suppliers cause it to shift up or down</a:t>
            </a:r>
            <a:endParaRPr lang="en-US" dirty="0">
              <a:solidFill>
                <a:schemeClr val="bg1"/>
              </a:solidFill>
            </a:endParaRPr>
          </a:p>
        </p:txBody>
      </p:sp>
      <p:sp>
        <p:nvSpPr>
          <p:cNvPr id="3" name="TextBox 2"/>
          <p:cNvSpPr txBox="1"/>
          <p:nvPr/>
        </p:nvSpPr>
        <p:spPr>
          <a:xfrm>
            <a:off x="323527" y="3646488"/>
            <a:ext cx="1368747" cy="1754326"/>
          </a:xfrm>
          <a:prstGeom prst="rect">
            <a:avLst/>
          </a:prstGeom>
          <a:solidFill>
            <a:schemeClr val="accent4">
              <a:lumMod val="40000"/>
              <a:lumOff val="60000"/>
            </a:schemeClr>
          </a:solidFill>
        </p:spPr>
        <p:txBody>
          <a:bodyPr wrap="square" rtlCol="0">
            <a:spAutoFit/>
          </a:bodyPr>
          <a:lstStyle/>
          <a:p>
            <a:r>
              <a:rPr lang="en-US" dirty="0" smtClean="0"/>
              <a:t>Think of input costs depending on the number of participants</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20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04465"/>
                                        </p:tgtEl>
                                        <p:attrNameLst>
                                          <p:attrName>style.visibility</p:attrName>
                                        </p:attrNameLst>
                                      </p:cBhvr>
                                      <p:to>
                                        <p:strVal val="visible"/>
                                      </p:to>
                                    </p:set>
                                    <p:animEffect transition="in" filter="slide(fromBottom)">
                                      <p:cBhvr>
                                        <p:cTn id="12" dur="500"/>
                                        <p:tgtEl>
                                          <p:spTgt spid="104465"/>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104464"/>
                                        </p:tgtEl>
                                        <p:attrNameLst>
                                          <p:attrName>style.visibility</p:attrName>
                                        </p:attrNameLst>
                                      </p:cBhvr>
                                      <p:to>
                                        <p:strVal val="visible"/>
                                      </p:to>
                                    </p:set>
                                    <p:animEffect transition="in" filter="slide(fromBottom)">
                                      <p:cBhvr>
                                        <p:cTn id="15" dur="500"/>
                                        <p:tgtEl>
                                          <p:spTgt spid="104464"/>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104467"/>
                                        </p:tgtEl>
                                        <p:attrNameLst>
                                          <p:attrName>style.visibility</p:attrName>
                                        </p:attrNameLst>
                                      </p:cBhvr>
                                      <p:to>
                                        <p:strVal val="visible"/>
                                      </p:to>
                                    </p:set>
                                    <p:animEffect transition="in" filter="slide(fromBottom)">
                                      <p:cBhvr>
                                        <p:cTn id="20" dur="500"/>
                                        <p:tgtEl>
                                          <p:spTgt spid="104467"/>
                                        </p:tgtEl>
                                      </p:cBhvr>
                                    </p:animEffect>
                                  </p:childTnLst>
                                </p:cTn>
                              </p:par>
                              <p:par>
                                <p:cTn id="21" presetID="12" presetClass="entr" presetSubtype="4" fill="hold" grpId="0" nodeType="withEffect">
                                  <p:stCondLst>
                                    <p:cond delay="0"/>
                                  </p:stCondLst>
                                  <p:childTnLst>
                                    <p:set>
                                      <p:cBhvr>
                                        <p:cTn id="22" dur="1" fill="hold">
                                          <p:stCondLst>
                                            <p:cond delay="0"/>
                                          </p:stCondLst>
                                        </p:cTn>
                                        <p:tgtEl>
                                          <p:spTgt spid="104466"/>
                                        </p:tgtEl>
                                        <p:attrNameLst>
                                          <p:attrName>style.visibility</p:attrName>
                                        </p:attrNameLst>
                                      </p:cBhvr>
                                      <p:to>
                                        <p:strVal val="visible"/>
                                      </p:to>
                                    </p:set>
                                    <p:animEffect transition="in" filter="slide(fromBottom)">
                                      <p:cBhvr>
                                        <p:cTn id="23" dur="500"/>
                                        <p:tgtEl>
                                          <p:spTgt spid="104466"/>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64" grpId="0" animBg="1"/>
      <p:bldP spid="104465" grpId="0"/>
      <p:bldP spid="104466" grpId="0" animBg="1"/>
      <p:bldP spid="104467" grpId="0"/>
      <p:bldGraphic spid="17" grpId="0">
        <p:bldAsOne/>
      </p:bldGraphic>
      <p:bldP spid="2" grpId="0" animBg="1"/>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1" name="Rectangle 2"/>
          <p:cNvSpPr>
            <a:spLocks noGrp="1" noChangeArrowheads="1"/>
          </p:cNvSpPr>
          <p:nvPr>
            <p:ph type="title"/>
          </p:nvPr>
        </p:nvSpPr>
        <p:spPr/>
        <p:txBody>
          <a:bodyPr/>
          <a:lstStyle/>
          <a:p>
            <a:pPr eaLnBrk="1" hangingPunct="1"/>
            <a:r>
              <a:rPr lang="en-US" sz="3600" dirty="0" smtClean="0">
                <a:solidFill>
                  <a:srgbClr val="FF7D19"/>
                </a:solidFill>
              </a:rPr>
              <a:t>Globalization and Technological Change</a:t>
            </a:r>
          </a:p>
        </p:txBody>
      </p:sp>
      <p:sp>
        <p:nvSpPr>
          <p:cNvPr id="90115" name="Rectangle 3"/>
          <p:cNvSpPr>
            <a:spLocks noGrp="1" noChangeArrowheads="1"/>
          </p:cNvSpPr>
          <p:nvPr>
            <p:ph idx="1"/>
          </p:nvPr>
        </p:nvSpPr>
        <p:spPr/>
        <p:txBody>
          <a:bodyPr>
            <a:normAutofit/>
          </a:bodyPr>
          <a:lstStyle/>
          <a:p>
            <a:pPr eaLnBrk="1" hangingPunct="1">
              <a:defRPr/>
            </a:pPr>
            <a:r>
              <a:rPr lang="en-US" sz="2000" dirty="0" smtClean="0"/>
              <a:t>The reduction in costs associated with globalization has effectively </a:t>
            </a:r>
            <a:r>
              <a:rPr lang="en-US" sz="2000" i="1" dirty="0" smtClean="0">
                <a:solidFill>
                  <a:srgbClr val="3E5D78"/>
                </a:solidFill>
              </a:rPr>
              <a:t>increased the minimum efficient scale </a:t>
            </a:r>
            <a:r>
              <a:rPr lang="en-US" sz="2000" dirty="0" smtClean="0"/>
              <a:t>for many industries</a:t>
            </a:r>
          </a:p>
          <a:p>
            <a:pPr marL="0" indent="0" eaLnBrk="1" hangingPunct="1">
              <a:buNone/>
              <a:defRPr/>
            </a:pPr>
            <a:endParaRPr lang="en-US" sz="2000" dirty="0" smtClean="0"/>
          </a:p>
          <a:p>
            <a:pPr eaLnBrk="1" hangingPunct="1">
              <a:defRPr/>
            </a:pPr>
            <a:r>
              <a:rPr lang="en-US" sz="2000" dirty="0" smtClean="0"/>
              <a:t>Globalization has also eliminated many traditional industries</a:t>
            </a:r>
          </a:p>
          <a:p>
            <a:pPr marL="0" indent="0" eaLnBrk="1" hangingPunct="1">
              <a:buNone/>
              <a:defRPr/>
            </a:pPr>
            <a:endParaRPr lang="en-US" sz="2000" dirty="0" smtClean="0"/>
          </a:p>
          <a:p>
            <a:pPr eaLnBrk="1" hangingPunct="1">
              <a:defRPr/>
            </a:pPr>
            <a:r>
              <a:rPr lang="en-US" sz="2000" dirty="0" smtClean="0"/>
              <a:t>Globalization also reduces the </a:t>
            </a:r>
            <a:r>
              <a:rPr lang="en-US" sz="2000" i="1" dirty="0" smtClean="0">
                <a:solidFill>
                  <a:srgbClr val="3E5D78"/>
                </a:solidFill>
              </a:rPr>
              <a:t>cost of components</a:t>
            </a:r>
          </a:p>
          <a:p>
            <a:pPr eaLnBrk="1" hangingPunct="1">
              <a:defRPr/>
            </a:pPr>
            <a:endParaRPr lang="en-US" sz="2000" i="1" dirty="0" smtClean="0">
              <a:solidFill>
                <a:srgbClr val="3E5D78"/>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90115">
                                            <p:txEl>
                                              <p:pRg st="0" end="0"/>
                                            </p:txEl>
                                          </p:spTgt>
                                        </p:tgtEl>
                                        <p:attrNameLst>
                                          <p:attrName>style.visibility</p:attrName>
                                        </p:attrNameLst>
                                      </p:cBhvr>
                                      <p:to>
                                        <p:strVal val="visible"/>
                                      </p:to>
                                    </p:set>
                                    <p:animEffect transition="in" filter="wipe(up)">
                                      <p:cBhvr>
                                        <p:cTn id="7" dur="500"/>
                                        <p:tgtEl>
                                          <p:spTgt spid="901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90115">
                                            <p:txEl>
                                              <p:pRg st="2" end="2"/>
                                            </p:txEl>
                                          </p:spTgt>
                                        </p:tgtEl>
                                        <p:attrNameLst>
                                          <p:attrName>style.visibility</p:attrName>
                                        </p:attrNameLst>
                                      </p:cBhvr>
                                      <p:to>
                                        <p:strVal val="visible"/>
                                      </p:to>
                                    </p:set>
                                    <p:animEffect transition="in" filter="wipe(up)">
                                      <p:cBhvr>
                                        <p:cTn id="12" dur="500"/>
                                        <p:tgtEl>
                                          <p:spTgt spid="9011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90115">
                                            <p:txEl>
                                              <p:pRg st="4" end="4"/>
                                            </p:txEl>
                                          </p:spTgt>
                                        </p:tgtEl>
                                        <p:attrNameLst>
                                          <p:attrName>style.visibility</p:attrName>
                                        </p:attrNameLst>
                                      </p:cBhvr>
                                      <p:to>
                                        <p:strVal val="visible"/>
                                      </p:to>
                                    </p:set>
                                    <p:animEffect transition="in" filter="wipe(up)">
                                      <p:cBhvr>
                                        <p:cTn id="17" dur="500"/>
                                        <p:tgtEl>
                                          <p:spTgt spid="901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5" name="Rectangle 2"/>
          <p:cNvSpPr>
            <a:spLocks noGrp="1" noChangeArrowheads="1"/>
          </p:cNvSpPr>
          <p:nvPr>
            <p:ph type="title"/>
          </p:nvPr>
        </p:nvSpPr>
        <p:spPr>
          <a:xfrm>
            <a:off x="827584" y="620688"/>
            <a:ext cx="7632848" cy="936104"/>
          </a:xfrm>
        </p:spPr>
        <p:txBody>
          <a:bodyPr>
            <a:noAutofit/>
          </a:bodyPr>
          <a:lstStyle/>
          <a:p>
            <a:pPr eaLnBrk="1" hangingPunct="1"/>
            <a:r>
              <a:rPr lang="en-US" sz="3600" dirty="0" smtClean="0">
                <a:solidFill>
                  <a:srgbClr val="FF7D19"/>
                </a:solidFill>
              </a:rPr>
              <a:t>Efficient Resource Allocation under Perfect Competition</a:t>
            </a:r>
          </a:p>
        </p:txBody>
      </p:sp>
      <p:sp>
        <p:nvSpPr>
          <p:cNvPr id="91139" name="Rectangle 3"/>
          <p:cNvSpPr>
            <a:spLocks noGrp="1" noChangeArrowheads="1"/>
          </p:cNvSpPr>
          <p:nvPr>
            <p:ph idx="1"/>
          </p:nvPr>
        </p:nvSpPr>
        <p:spPr>
          <a:xfrm>
            <a:off x="467544" y="1981200"/>
            <a:ext cx="8229600" cy="3680048"/>
          </a:xfrm>
        </p:spPr>
        <p:txBody>
          <a:bodyPr>
            <a:normAutofit lnSpcReduction="10000"/>
          </a:bodyPr>
          <a:lstStyle/>
          <a:p>
            <a:pPr eaLnBrk="1" hangingPunct="1"/>
            <a:r>
              <a:rPr lang="en-US" sz="2000" dirty="0" smtClean="0"/>
              <a:t>Perfect Competition may represent an </a:t>
            </a:r>
            <a:r>
              <a:rPr lang="en-US" sz="2000" i="1" dirty="0" smtClean="0">
                <a:solidFill>
                  <a:srgbClr val="3E5D78"/>
                </a:solidFill>
              </a:rPr>
              <a:t>efficient market structure</a:t>
            </a:r>
          </a:p>
          <a:p>
            <a:pPr marL="0" indent="0" eaLnBrk="1" hangingPunct="1">
              <a:buNone/>
            </a:pPr>
            <a:endParaRPr lang="en-US" sz="2000" i="1" dirty="0" smtClean="0">
              <a:solidFill>
                <a:srgbClr val="3E5D78"/>
              </a:solidFill>
            </a:endParaRPr>
          </a:p>
          <a:p>
            <a:pPr lvl="1"/>
            <a:r>
              <a:rPr lang="en-US" dirty="0" smtClean="0"/>
              <a:t>It results in resources being used up to the point where the demand and supply values are equal</a:t>
            </a:r>
          </a:p>
          <a:p>
            <a:pPr marL="274320" lvl="1" indent="0">
              <a:buNone/>
            </a:pPr>
            <a:endParaRPr lang="en-US" dirty="0" smtClean="0"/>
          </a:p>
          <a:p>
            <a:pPr lvl="1"/>
            <a:r>
              <a:rPr lang="en-US" dirty="0" smtClean="0"/>
              <a:t>If these curves represent true costs and benefits then the equilibrium is efficient</a:t>
            </a:r>
          </a:p>
          <a:p>
            <a:pPr marL="274320" lvl="1" indent="0">
              <a:buNone/>
            </a:pPr>
            <a:endParaRPr lang="en-US" dirty="0" smtClean="0"/>
          </a:p>
          <a:p>
            <a:pPr lvl="1"/>
            <a:r>
              <a:rPr lang="en-US" dirty="0" smtClean="0"/>
              <a:t>If it is efficient it maximizes the sum of consumer and producer surpluses</a:t>
            </a:r>
          </a:p>
          <a:p>
            <a:pPr lvl="1" algn="r"/>
            <a:r>
              <a:rPr lang="en-US" i="1" dirty="0" smtClean="0">
                <a:solidFill>
                  <a:srgbClr val="3E5D78"/>
                </a:solidFill>
                <a:effectLst>
                  <a:outerShdw blurRad="38100" dist="38100" dir="2700000" algn="tl">
                    <a:srgbClr val="000000">
                      <a:alpha val="43137"/>
                    </a:srgbClr>
                  </a:outerShdw>
                </a:effectLst>
              </a:rPr>
              <a:t>Illustration….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91139">
                                            <p:txEl>
                                              <p:pRg st="0" end="0"/>
                                            </p:txEl>
                                          </p:spTgt>
                                        </p:tgtEl>
                                        <p:attrNameLst>
                                          <p:attrName>style.visibility</p:attrName>
                                        </p:attrNameLst>
                                      </p:cBhvr>
                                      <p:to>
                                        <p:strVal val="visible"/>
                                      </p:to>
                                    </p:set>
                                    <p:animEffect transition="in" filter="wipe(up)">
                                      <p:cBhvr>
                                        <p:cTn id="7" dur="500"/>
                                        <p:tgtEl>
                                          <p:spTgt spid="9113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91139">
                                            <p:txEl>
                                              <p:pRg st="2" end="2"/>
                                            </p:txEl>
                                          </p:spTgt>
                                        </p:tgtEl>
                                        <p:attrNameLst>
                                          <p:attrName>style.visibility</p:attrName>
                                        </p:attrNameLst>
                                      </p:cBhvr>
                                      <p:to>
                                        <p:strVal val="visible"/>
                                      </p:to>
                                    </p:set>
                                    <p:animEffect transition="in" filter="wipe(up)">
                                      <p:cBhvr>
                                        <p:cTn id="12" dur="500"/>
                                        <p:tgtEl>
                                          <p:spTgt spid="9113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91139">
                                            <p:txEl>
                                              <p:pRg st="4" end="4"/>
                                            </p:txEl>
                                          </p:spTgt>
                                        </p:tgtEl>
                                        <p:attrNameLst>
                                          <p:attrName>style.visibility</p:attrName>
                                        </p:attrNameLst>
                                      </p:cBhvr>
                                      <p:to>
                                        <p:strVal val="visible"/>
                                      </p:to>
                                    </p:set>
                                    <p:animEffect transition="in" filter="wipe(up)">
                                      <p:cBhvr>
                                        <p:cTn id="17" dur="500"/>
                                        <p:tgtEl>
                                          <p:spTgt spid="9113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91139">
                                            <p:txEl>
                                              <p:pRg st="6" end="6"/>
                                            </p:txEl>
                                          </p:spTgt>
                                        </p:tgtEl>
                                        <p:attrNameLst>
                                          <p:attrName>style.visibility</p:attrName>
                                        </p:attrNameLst>
                                      </p:cBhvr>
                                      <p:to>
                                        <p:strVal val="visible"/>
                                      </p:to>
                                    </p:set>
                                    <p:animEffect transition="in" filter="wipe(up)">
                                      <p:cBhvr>
                                        <p:cTn id="22" dur="500"/>
                                        <p:tgtEl>
                                          <p:spTgt spid="9113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113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9"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Rectangle 2"/>
          <p:cNvSpPr>
            <a:spLocks noGrp="1" noChangeArrowheads="1"/>
          </p:cNvSpPr>
          <p:nvPr>
            <p:ph type="title"/>
          </p:nvPr>
        </p:nvSpPr>
        <p:spPr>
          <a:xfrm>
            <a:off x="516177" y="316520"/>
            <a:ext cx="5554960" cy="990600"/>
          </a:xfrm>
        </p:spPr>
        <p:txBody>
          <a:bodyPr>
            <a:normAutofit/>
          </a:bodyPr>
          <a:lstStyle/>
          <a:p>
            <a:pPr eaLnBrk="1" hangingPunct="1"/>
            <a:r>
              <a:rPr lang="en-US" sz="3600" dirty="0" smtClean="0">
                <a:solidFill>
                  <a:srgbClr val="FF7D19"/>
                </a:solidFill>
              </a:rPr>
              <a:t>Market Equilibrium</a:t>
            </a:r>
          </a:p>
        </p:txBody>
      </p:sp>
      <p:sp>
        <p:nvSpPr>
          <p:cNvPr id="12294" name="Line 3"/>
          <p:cNvSpPr>
            <a:spLocks noChangeShapeType="1"/>
          </p:cNvSpPr>
          <p:nvPr/>
        </p:nvSpPr>
        <p:spPr bwMode="auto">
          <a:xfrm>
            <a:off x="1707004" y="1302137"/>
            <a:ext cx="0" cy="3384550"/>
          </a:xfrm>
          <a:prstGeom prst="line">
            <a:avLst/>
          </a:prstGeom>
          <a:noFill/>
          <a:ln w="25400">
            <a:solidFill>
              <a:schemeClr val="tx1"/>
            </a:solidFill>
            <a:round/>
            <a:headEnd/>
            <a:tailEnd/>
          </a:ln>
        </p:spPr>
        <p:txBody>
          <a:bodyPr/>
          <a:lstStyle/>
          <a:p>
            <a:endParaRPr lang="en-US"/>
          </a:p>
        </p:txBody>
      </p:sp>
      <p:sp>
        <p:nvSpPr>
          <p:cNvPr id="12295" name="Line 4"/>
          <p:cNvSpPr>
            <a:spLocks noChangeShapeType="1"/>
          </p:cNvSpPr>
          <p:nvPr/>
        </p:nvSpPr>
        <p:spPr bwMode="auto">
          <a:xfrm>
            <a:off x="1707004" y="4686687"/>
            <a:ext cx="4392613" cy="0"/>
          </a:xfrm>
          <a:prstGeom prst="line">
            <a:avLst/>
          </a:prstGeom>
          <a:noFill/>
          <a:ln w="25400">
            <a:solidFill>
              <a:schemeClr val="tx1"/>
            </a:solidFill>
            <a:round/>
            <a:headEnd/>
            <a:tailEnd/>
          </a:ln>
        </p:spPr>
        <p:txBody>
          <a:bodyPr/>
          <a:lstStyle/>
          <a:p>
            <a:endParaRPr lang="en-US"/>
          </a:p>
        </p:txBody>
      </p:sp>
      <p:sp>
        <p:nvSpPr>
          <p:cNvPr id="99334" name="Arc 6"/>
          <p:cNvSpPr>
            <a:spLocks/>
          </p:cNvSpPr>
          <p:nvPr/>
        </p:nvSpPr>
        <p:spPr bwMode="auto">
          <a:xfrm flipV="1">
            <a:off x="2570604" y="1878400"/>
            <a:ext cx="2735263" cy="1800225"/>
          </a:xfrm>
          <a:custGeom>
            <a:avLst/>
            <a:gdLst>
              <a:gd name="T0" fmla="*/ 0 w 21600"/>
              <a:gd name="T1" fmla="*/ 0 h 21600"/>
              <a:gd name="T2" fmla="*/ 346373193 w 21600"/>
              <a:gd name="T3" fmla="*/ 150037490 h 21600"/>
              <a:gd name="T4" fmla="*/ 0 w 21600"/>
              <a:gd name="T5" fmla="*/ 15003749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0000"/>
            </a:solidFill>
            <a:round/>
            <a:headEnd/>
            <a:tailEnd/>
          </a:ln>
        </p:spPr>
        <p:txBody>
          <a:bodyPr wrap="none" anchor="ctr"/>
          <a:lstStyle/>
          <a:p>
            <a:endParaRPr lang="en-US"/>
          </a:p>
        </p:txBody>
      </p:sp>
      <p:sp>
        <p:nvSpPr>
          <p:cNvPr id="99336" name="Line 8"/>
          <p:cNvSpPr>
            <a:spLocks noChangeShapeType="1"/>
          </p:cNvSpPr>
          <p:nvPr/>
        </p:nvSpPr>
        <p:spPr bwMode="auto">
          <a:xfrm>
            <a:off x="4299392" y="3246825"/>
            <a:ext cx="0" cy="1439862"/>
          </a:xfrm>
          <a:prstGeom prst="line">
            <a:avLst/>
          </a:prstGeom>
          <a:noFill/>
          <a:ln w="9525">
            <a:solidFill>
              <a:schemeClr val="tx1"/>
            </a:solidFill>
            <a:prstDash val="dash"/>
            <a:round/>
            <a:headEnd/>
            <a:tailEnd/>
          </a:ln>
        </p:spPr>
        <p:txBody>
          <a:bodyPr/>
          <a:lstStyle/>
          <a:p>
            <a:endParaRPr lang="en-US"/>
          </a:p>
        </p:txBody>
      </p:sp>
      <p:sp>
        <p:nvSpPr>
          <p:cNvPr id="99337" name="Line 9"/>
          <p:cNvSpPr>
            <a:spLocks noChangeShapeType="1"/>
          </p:cNvSpPr>
          <p:nvPr/>
        </p:nvSpPr>
        <p:spPr bwMode="auto">
          <a:xfrm flipH="1" flipV="1">
            <a:off x="1707004" y="3246825"/>
            <a:ext cx="2592388" cy="0"/>
          </a:xfrm>
          <a:prstGeom prst="line">
            <a:avLst/>
          </a:prstGeom>
          <a:noFill/>
          <a:ln w="9525">
            <a:solidFill>
              <a:schemeClr val="tx1"/>
            </a:solidFill>
            <a:prstDash val="dash"/>
            <a:round/>
            <a:headEnd/>
            <a:tailEnd/>
          </a:ln>
        </p:spPr>
        <p:txBody>
          <a:bodyPr/>
          <a:lstStyle/>
          <a:p>
            <a:endParaRPr lang="en-US"/>
          </a:p>
        </p:txBody>
      </p:sp>
      <p:sp>
        <p:nvSpPr>
          <p:cNvPr id="99339" name="Text Box 11"/>
          <p:cNvSpPr txBox="1">
            <a:spLocks noChangeArrowheads="1"/>
          </p:cNvSpPr>
          <p:nvPr/>
        </p:nvSpPr>
        <p:spPr bwMode="auto">
          <a:xfrm>
            <a:off x="5307454" y="1518037"/>
            <a:ext cx="2519363" cy="646113"/>
          </a:xfrm>
          <a:prstGeom prst="rect">
            <a:avLst/>
          </a:prstGeom>
          <a:noFill/>
          <a:ln w="9525">
            <a:noFill/>
            <a:miter lim="800000"/>
            <a:headEnd/>
            <a:tailEnd/>
          </a:ln>
        </p:spPr>
        <p:txBody>
          <a:bodyPr>
            <a:spAutoFit/>
          </a:bodyPr>
          <a:lstStyle/>
          <a:p>
            <a:pPr>
              <a:spcBef>
                <a:spcPct val="50000"/>
              </a:spcBef>
            </a:pPr>
            <a:r>
              <a:rPr lang="en-US"/>
              <a:t>Market S = sum of firms’  MC curves</a:t>
            </a:r>
          </a:p>
        </p:txBody>
      </p:sp>
      <p:sp>
        <p:nvSpPr>
          <p:cNvPr id="99341" name="Text Box 13"/>
          <p:cNvSpPr txBox="1">
            <a:spLocks noChangeArrowheads="1"/>
          </p:cNvSpPr>
          <p:nvPr/>
        </p:nvSpPr>
        <p:spPr bwMode="auto">
          <a:xfrm>
            <a:off x="4010467" y="4686687"/>
            <a:ext cx="504825" cy="366713"/>
          </a:xfrm>
          <a:prstGeom prst="rect">
            <a:avLst/>
          </a:prstGeom>
          <a:noFill/>
          <a:ln w="9525">
            <a:noFill/>
            <a:miter lim="800000"/>
            <a:headEnd/>
            <a:tailEnd/>
          </a:ln>
        </p:spPr>
        <p:txBody>
          <a:bodyPr>
            <a:spAutoFit/>
          </a:bodyPr>
          <a:lstStyle/>
          <a:p>
            <a:pPr>
              <a:spcBef>
                <a:spcPct val="50000"/>
              </a:spcBef>
            </a:pPr>
            <a:r>
              <a:rPr lang="en-US"/>
              <a:t>Q</a:t>
            </a:r>
            <a:r>
              <a:rPr lang="en-US" baseline="-25000"/>
              <a:t>E</a:t>
            </a:r>
          </a:p>
        </p:txBody>
      </p:sp>
      <p:sp>
        <p:nvSpPr>
          <p:cNvPr id="99343" name="Text Box 15"/>
          <p:cNvSpPr txBox="1">
            <a:spLocks noChangeArrowheads="1"/>
          </p:cNvSpPr>
          <p:nvPr/>
        </p:nvSpPr>
        <p:spPr bwMode="auto">
          <a:xfrm>
            <a:off x="1130742" y="2886462"/>
            <a:ext cx="504825" cy="366713"/>
          </a:xfrm>
          <a:prstGeom prst="rect">
            <a:avLst/>
          </a:prstGeom>
          <a:noFill/>
          <a:ln w="9525">
            <a:noFill/>
            <a:miter lim="800000"/>
            <a:headEnd/>
            <a:tailEnd/>
          </a:ln>
        </p:spPr>
        <p:txBody>
          <a:bodyPr>
            <a:spAutoFit/>
          </a:bodyPr>
          <a:lstStyle/>
          <a:p>
            <a:pPr>
              <a:spcBef>
                <a:spcPct val="50000"/>
              </a:spcBef>
            </a:pPr>
            <a:r>
              <a:rPr lang="en-US"/>
              <a:t>P</a:t>
            </a:r>
            <a:r>
              <a:rPr lang="en-US" baseline="-25000"/>
              <a:t>E</a:t>
            </a:r>
          </a:p>
        </p:txBody>
      </p:sp>
      <p:sp>
        <p:nvSpPr>
          <p:cNvPr id="12302" name="Text Box 16"/>
          <p:cNvSpPr txBox="1">
            <a:spLocks noChangeArrowheads="1"/>
          </p:cNvSpPr>
          <p:nvPr/>
        </p:nvSpPr>
        <p:spPr bwMode="auto">
          <a:xfrm>
            <a:off x="682062" y="1302137"/>
            <a:ext cx="897359" cy="366713"/>
          </a:xfrm>
          <a:prstGeom prst="rect">
            <a:avLst/>
          </a:prstGeom>
          <a:noFill/>
          <a:ln w="9525">
            <a:noFill/>
            <a:miter lim="800000"/>
            <a:headEnd/>
            <a:tailEnd/>
          </a:ln>
        </p:spPr>
        <p:txBody>
          <a:bodyPr wrap="square">
            <a:spAutoFit/>
          </a:bodyPr>
          <a:lstStyle/>
          <a:p>
            <a:pPr>
              <a:spcBef>
                <a:spcPct val="50000"/>
              </a:spcBef>
            </a:pPr>
            <a:r>
              <a:rPr lang="en-US" dirty="0"/>
              <a:t>Price</a:t>
            </a:r>
          </a:p>
        </p:txBody>
      </p:sp>
      <p:sp>
        <p:nvSpPr>
          <p:cNvPr id="12303" name="Text Box 17"/>
          <p:cNvSpPr txBox="1">
            <a:spLocks noChangeArrowheads="1"/>
          </p:cNvSpPr>
          <p:nvPr/>
        </p:nvSpPr>
        <p:spPr bwMode="auto">
          <a:xfrm>
            <a:off x="5883717" y="4758125"/>
            <a:ext cx="1366837" cy="366712"/>
          </a:xfrm>
          <a:prstGeom prst="rect">
            <a:avLst/>
          </a:prstGeom>
          <a:noFill/>
          <a:ln w="9525">
            <a:noFill/>
            <a:miter lim="800000"/>
            <a:headEnd/>
            <a:tailEnd/>
          </a:ln>
        </p:spPr>
        <p:txBody>
          <a:bodyPr>
            <a:spAutoFit/>
          </a:bodyPr>
          <a:lstStyle/>
          <a:p>
            <a:pPr>
              <a:spcBef>
                <a:spcPct val="50000"/>
              </a:spcBef>
            </a:pPr>
            <a:r>
              <a:rPr lang="en-US"/>
              <a:t>Quantity</a:t>
            </a:r>
          </a:p>
        </p:txBody>
      </p:sp>
      <p:sp>
        <p:nvSpPr>
          <p:cNvPr id="12304" name="Arc 18"/>
          <p:cNvSpPr>
            <a:spLocks/>
          </p:cNvSpPr>
          <p:nvPr/>
        </p:nvSpPr>
        <p:spPr bwMode="auto">
          <a:xfrm rot="10800000">
            <a:off x="3400867" y="1518037"/>
            <a:ext cx="2773362" cy="2351088"/>
          </a:xfrm>
          <a:custGeom>
            <a:avLst/>
            <a:gdLst>
              <a:gd name="T0" fmla="*/ 54091218 w 21328"/>
              <a:gd name="T1" fmla="*/ 0 h 21362"/>
              <a:gd name="T2" fmla="*/ 360630942 w 21328"/>
              <a:gd name="T3" fmla="*/ 217344645 h 21362"/>
              <a:gd name="T4" fmla="*/ 0 w 21328"/>
              <a:gd name="T5" fmla="*/ 258759251 h 21362"/>
              <a:gd name="T6" fmla="*/ 0 60000 65536"/>
              <a:gd name="T7" fmla="*/ 0 60000 65536"/>
              <a:gd name="T8" fmla="*/ 0 60000 65536"/>
              <a:gd name="T9" fmla="*/ 0 w 21328"/>
              <a:gd name="T10" fmla="*/ 0 h 21362"/>
              <a:gd name="T11" fmla="*/ 21328 w 21328"/>
              <a:gd name="T12" fmla="*/ 21362 h 21362"/>
            </a:gdLst>
            <a:ahLst/>
            <a:cxnLst>
              <a:cxn ang="T6">
                <a:pos x="T0" y="T1"/>
              </a:cxn>
              <a:cxn ang="T7">
                <a:pos x="T2" y="T3"/>
              </a:cxn>
              <a:cxn ang="T8">
                <a:pos x="T4" y="T5"/>
              </a:cxn>
            </a:cxnLst>
            <a:rect l="T9" t="T10" r="T11" b="T12"/>
            <a:pathLst>
              <a:path w="21328" h="21362" fill="none" extrusionOk="0">
                <a:moveTo>
                  <a:pt x="3198" y="0"/>
                </a:moveTo>
                <a:cubicBezTo>
                  <a:pt x="12505" y="1393"/>
                  <a:pt x="19838" y="8651"/>
                  <a:pt x="21327" y="17943"/>
                </a:cubicBezTo>
              </a:path>
              <a:path w="21328" h="21362" stroke="0" extrusionOk="0">
                <a:moveTo>
                  <a:pt x="3198" y="0"/>
                </a:moveTo>
                <a:cubicBezTo>
                  <a:pt x="12505" y="1393"/>
                  <a:pt x="19838" y="8651"/>
                  <a:pt x="21327" y="17943"/>
                </a:cubicBezTo>
                <a:lnTo>
                  <a:pt x="0" y="21362"/>
                </a:lnTo>
                <a:close/>
              </a:path>
            </a:pathLst>
          </a:custGeom>
          <a:noFill/>
          <a:ln w="38100">
            <a:solidFill>
              <a:srgbClr val="006699"/>
            </a:solidFill>
            <a:round/>
            <a:headEnd/>
            <a:tailEnd/>
          </a:ln>
        </p:spPr>
        <p:txBody>
          <a:bodyPr wrap="none" anchor="ctr"/>
          <a:lstStyle/>
          <a:p>
            <a:endParaRPr lang="en-US"/>
          </a:p>
        </p:txBody>
      </p:sp>
      <p:sp>
        <p:nvSpPr>
          <p:cNvPr id="12305" name="Text Box 19"/>
          <p:cNvSpPr txBox="1">
            <a:spLocks noChangeArrowheads="1"/>
          </p:cNvSpPr>
          <p:nvPr/>
        </p:nvSpPr>
        <p:spPr bwMode="auto">
          <a:xfrm>
            <a:off x="5883717" y="3678625"/>
            <a:ext cx="2447925" cy="641350"/>
          </a:xfrm>
          <a:prstGeom prst="rect">
            <a:avLst/>
          </a:prstGeom>
          <a:noFill/>
          <a:ln w="9525">
            <a:noFill/>
            <a:miter lim="800000"/>
            <a:headEnd/>
            <a:tailEnd/>
          </a:ln>
        </p:spPr>
        <p:txBody>
          <a:bodyPr>
            <a:spAutoFit/>
          </a:bodyPr>
          <a:lstStyle/>
          <a:p>
            <a:pPr>
              <a:spcBef>
                <a:spcPct val="50000"/>
              </a:spcBef>
            </a:pPr>
            <a:r>
              <a:rPr lang="en-US"/>
              <a:t>Market D = sum of individual demands</a:t>
            </a:r>
          </a:p>
        </p:txBody>
      </p:sp>
      <p:sp>
        <p:nvSpPr>
          <p:cNvPr id="2" name="TextBox 1"/>
          <p:cNvSpPr txBox="1"/>
          <p:nvPr/>
        </p:nvSpPr>
        <p:spPr>
          <a:xfrm>
            <a:off x="5163041" y="2814578"/>
            <a:ext cx="2663776" cy="369332"/>
          </a:xfrm>
          <a:prstGeom prst="rect">
            <a:avLst/>
          </a:prstGeom>
          <a:noFill/>
        </p:spPr>
        <p:txBody>
          <a:bodyPr wrap="square" rtlCol="0">
            <a:spAutoFit/>
          </a:bodyPr>
          <a:lstStyle/>
          <a:p>
            <a:r>
              <a:rPr lang="en-US" dirty="0" smtClean="0"/>
              <a:t>Market equilibrium</a:t>
            </a:r>
            <a:endParaRPr lang="en-CA" dirty="0"/>
          </a:p>
        </p:txBody>
      </p:sp>
      <p:cxnSp>
        <p:nvCxnSpPr>
          <p:cNvPr id="4" name="Straight Arrow Connector 3"/>
          <p:cNvCxnSpPr/>
          <p:nvPr/>
        </p:nvCxnSpPr>
        <p:spPr>
          <a:xfrm flipH="1">
            <a:off x="4515292" y="3183910"/>
            <a:ext cx="431725" cy="6926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1147413" y="5124837"/>
            <a:ext cx="6336481" cy="923330"/>
          </a:xfrm>
          <a:prstGeom prst="rect">
            <a:avLst/>
          </a:prstGeom>
          <a:noFill/>
        </p:spPr>
        <p:txBody>
          <a:bodyPr wrap="square" rtlCol="0">
            <a:spAutoFit/>
          </a:bodyPr>
          <a:lstStyle/>
          <a:p>
            <a:pPr marL="285750" indent="-285750">
              <a:buFont typeface="Arial" panose="020B0604020202020204" pitchFamily="34" charset="0"/>
              <a:buChar char="•"/>
            </a:pPr>
            <a:r>
              <a:rPr lang="en-US" i="1" dirty="0" smtClean="0">
                <a:solidFill>
                  <a:srgbClr val="3E5D78"/>
                </a:solidFill>
              </a:rPr>
              <a:t>At outputs &lt; Q</a:t>
            </a:r>
            <a:r>
              <a:rPr lang="en-US" i="1" baseline="-25000" dirty="0" smtClean="0">
                <a:solidFill>
                  <a:srgbClr val="3E5D78"/>
                </a:solidFill>
              </a:rPr>
              <a:t>E</a:t>
            </a:r>
            <a:r>
              <a:rPr lang="en-US" i="1" dirty="0" smtClean="0">
                <a:solidFill>
                  <a:srgbClr val="3E5D78"/>
                </a:solidFill>
              </a:rPr>
              <a:t> Social benefit exceeds social cost, hence should increase output to generate additional surplus.</a:t>
            </a:r>
          </a:p>
          <a:p>
            <a:pPr marL="285750" indent="-285750">
              <a:buFont typeface="Arial" panose="020B0604020202020204" pitchFamily="34" charset="0"/>
              <a:buChar char="•"/>
            </a:pPr>
            <a:r>
              <a:rPr lang="en-US" i="1" dirty="0" smtClean="0">
                <a:solidFill>
                  <a:srgbClr val="3E5D78"/>
                </a:solidFill>
              </a:rPr>
              <a:t>Conversely at outputs where Q &gt; Q</a:t>
            </a:r>
            <a:r>
              <a:rPr lang="en-US" i="1" baseline="-25000" dirty="0" smtClean="0">
                <a:solidFill>
                  <a:srgbClr val="3E5D78"/>
                </a:solidFill>
              </a:rPr>
              <a:t>E</a:t>
            </a:r>
            <a:endParaRPr lang="en-CA" i="1" baseline="-25000" dirty="0">
              <a:solidFill>
                <a:srgbClr val="3E5D78"/>
              </a:solidFill>
            </a:endParaRPr>
          </a:p>
        </p:txBody>
      </p:sp>
    </p:spTree>
    <p:extLst>
      <p:ext uri="{BB962C8B-B14F-4D97-AF65-F5344CB8AC3E}">
        <p14:creationId xmlns:p14="http://schemas.microsoft.com/office/powerpoint/2010/main" val="3196781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30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30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99334"/>
                                        </p:tgtEl>
                                        <p:attrNameLst>
                                          <p:attrName>style.visibility</p:attrName>
                                        </p:attrNameLst>
                                      </p:cBhvr>
                                      <p:to>
                                        <p:strVal val="visible"/>
                                      </p:to>
                                    </p:set>
                                    <p:animEffect transition="in" filter="wipe(up)">
                                      <p:cBhvr>
                                        <p:cTn id="13" dur="500"/>
                                        <p:tgtEl>
                                          <p:spTgt spid="99334"/>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99339"/>
                                        </p:tgtEl>
                                        <p:attrNameLst>
                                          <p:attrName>style.visibility</p:attrName>
                                        </p:attrNameLst>
                                      </p:cBhvr>
                                      <p:to>
                                        <p:strVal val="visible"/>
                                      </p:to>
                                    </p:set>
                                    <p:animEffect transition="in" filter="wipe(up)">
                                      <p:cBhvr>
                                        <p:cTn id="16" dur="500"/>
                                        <p:tgtEl>
                                          <p:spTgt spid="99339"/>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99336"/>
                                        </p:tgtEl>
                                        <p:attrNameLst>
                                          <p:attrName>style.visibility</p:attrName>
                                        </p:attrNameLst>
                                      </p:cBhvr>
                                      <p:to>
                                        <p:strVal val="visible"/>
                                      </p:to>
                                    </p:set>
                                    <p:animEffect transition="in" filter="wipe(up)">
                                      <p:cBhvr>
                                        <p:cTn id="21" dur="500"/>
                                        <p:tgtEl>
                                          <p:spTgt spid="99336"/>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99343"/>
                                        </p:tgtEl>
                                        <p:attrNameLst>
                                          <p:attrName>style.visibility</p:attrName>
                                        </p:attrNameLst>
                                      </p:cBhvr>
                                      <p:to>
                                        <p:strVal val="visible"/>
                                      </p:to>
                                    </p:set>
                                    <p:animEffect transition="in" filter="wipe(left)">
                                      <p:cBhvr>
                                        <p:cTn id="24" dur="500"/>
                                        <p:tgtEl>
                                          <p:spTgt spid="99343"/>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99341"/>
                                        </p:tgtEl>
                                        <p:attrNameLst>
                                          <p:attrName>style.visibility</p:attrName>
                                        </p:attrNameLst>
                                      </p:cBhvr>
                                      <p:to>
                                        <p:strVal val="visible"/>
                                      </p:to>
                                    </p:set>
                                    <p:animEffect transition="in" filter="wipe(up)">
                                      <p:cBhvr>
                                        <p:cTn id="27" dur="500"/>
                                        <p:tgtEl>
                                          <p:spTgt spid="99341"/>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99337"/>
                                        </p:tgtEl>
                                        <p:attrNameLst>
                                          <p:attrName>style.visibility</p:attrName>
                                        </p:attrNameLst>
                                      </p:cBhvr>
                                      <p:to>
                                        <p:strVal val="visible"/>
                                      </p:to>
                                    </p:set>
                                    <p:animEffect transition="in" filter="wipe(up)">
                                      <p:cBhvr>
                                        <p:cTn id="30" dur="500"/>
                                        <p:tgtEl>
                                          <p:spTgt spid="99337"/>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4" grpId="0" animBg="1"/>
      <p:bldP spid="99336" grpId="0" animBg="1"/>
      <p:bldP spid="99337" grpId="0" animBg="1"/>
      <p:bldP spid="99339" grpId="0"/>
      <p:bldP spid="99341" grpId="0"/>
      <p:bldP spid="99343" grpId="0"/>
      <p:bldP spid="12304" grpId="0" animBg="1"/>
      <p:bldP spid="12305" grpId="0"/>
      <p:bldP spid="2" grpId="0"/>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9" name="Rectangle 2"/>
          <p:cNvSpPr>
            <a:spLocks noGrp="1" noChangeArrowheads="1"/>
          </p:cNvSpPr>
          <p:nvPr>
            <p:ph type="title"/>
          </p:nvPr>
        </p:nvSpPr>
        <p:spPr>
          <a:xfrm>
            <a:off x="457200" y="533400"/>
            <a:ext cx="8229600" cy="663352"/>
          </a:xfrm>
        </p:spPr>
        <p:txBody>
          <a:bodyPr>
            <a:normAutofit/>
          </a:bodyPr>
          <a:lstStyle/>
          <a:p>
            <a:pPr eaLnBrk="1" hangingPunct="1"/>
            <a:r>
              <a:rPr lang="en-US" sz="3600" dirty="0" smtClean="0">
                <a:solidFill>
                  <a:srgbClr val="FF7D19"/>
                </a:solidFill>
              </a:rPr>
              <a:t>Chapter Summary</a:t>
            </a:r>
          </a:p>
        </p:txBody>
      </p:sp>
      <p:sp>
        <p:nvSpPr>
          <p:cNvPr id="66563" name="Rectangle 3"/>
          <p:cNvSpPr>
            <a:spLocks noGrp="1" noChangeArrowheads="1"/>
          </p:cNvSpPr>
          <p:nvPr>
            <p:ph idx="1"/>
          </p:nvPr>
        </p:nvSpPr>
        <p:spPr>
          <a:xfrm>
            <a:off x="467544" y="1268760"/>
            <a:ext cx="8229600" cy="4876800"/>
          </a:xfrm>
        </p:spPr>
        <p:txBody>
          <a:bodyPr>
            <a:normAutofit lnSpcReduction="10000"/>
          </a:bodyPr>
          <a:lstStyle/>
          <a:p>
            <a:pPr eaLnBrk="1" hangingPunct="1">
              <a:defRPr/>
            </a:pPr>
            <a:r>
              <a:rPr lang="en-US" sz="2000" dirty="0" smtClean="0"/>
              <a:t>In a competitive market, each buyer and seller is a </a:t>
            </a:r>
            <a:r>
              <a:rPr lang="en-US" sz="2000" i="1" dirty="0" smtClean="0">
                <a:solidFill>
                  <a:srgbClr val="3E5D78"/>
                </a:solidFill>
                <a:effectLst>
                  <a:outerShdw blurRad="38100" dist="38100" dir="2700000" algn="tl">
                    <a:srgbClr val="000000">
                      <a:alpha val="43137"/>
                    </a:srgbClr>
                  </a:outerShdw>
                </a:effectLst>
              </a:rPr>
              <a:t>price taker</a:t>
            </a:r>
            <a:r>
              <a:rPr lang="en-US" sz="2000" dirty="0" smtClean="0"/>
              <a:t>, for a homogeneous product</a:t>
            </a:r>
          </a:p>
          <a:p>
            <a:pPr marL="0" indent="0" eaLnBrk="1" hangingPunct="1">
              <a:buNone/>
              <a:defRPr/>
            </a:pPr>
            <a:endParaRPr lang="en-US" sz="2000" dirty="0" smtClean="0"/>
          </a:p>
          <a:p>
            <a:pPr eaLnBrk="1" hangingPunct="1">
              <a:defRPr/>
            </a:pPr>
            <a:r>
              <a:rPr lang="en-US" sz="2000" dirty="0" smtClean="0"/>
              <a:t>There must be </a:t>
            </a:r>
            <a:r>
              <a:rPr lang="en-US" sz="2000" i="1" dirty="0" smtClean="0">
                <a:solidFill>
                  <a:srgbClr val="3E5D78"/>
                </a:solidFill>
              </a:rPr>
              <a:t>free entry &amp; exit, full information and very many participants</a:t>
            </a:r>
          </a:p>
          <a:p>
            <a:pPr marL="0" indent="0" eaLnBrk="1" hangingPunct="1">
              <a:buNone/>
              <a:defRPr/>
            </a:pPr>
            <a:endParaRPr lang="en-US" sz="2000" i="1" dirty="0" smtClean="0">
              <a:solidFill>
                <a:srgbClr val="3E5D78"/>
              </a:solidFill>
            </a:endParaRPr>
          </a:p>
          <a:p>
            <a:pPr eaLnBrk="1" hangingPunct="1">
              <a:defRPr/>
            </a:pPr>
            <a:r>
              <a:rPr lang="en-US" sz="2000" dirty="0" smtClean="0"/>
              <a:t>For a competitive firm, </a:t>
            </a:r>
            <a:r>
              <a:rPr lang="en-US" sz="2000" i="1" dirty="0" smtClean="0">
                <a:solidFill>
                  <a:srgbClr val="3E5D78"/>
                </a:solidFill>
              </a:rPr>
              <a:t>price is equal to its marginal revenue</a:t>
            </a:r>
          </a:p>
          <a:p>
            <a:pPr marL="0" indent="0" eaLnBrk="1" hangingPunct="1">
              <a:buNone/>
              <a:defRPr/>
            </a:pPr>
            <a:endParaRPr lang="en-US" sz="2000" i="1" dirty="0" smtClean="0">
              <a:solidFill>
                <a:srgbClr val="3E5D78"/>
              </a:solidFill>
            </a:endParaRPr>
          </a:p>
          <a:p>
            <a:pPr eaLnBrk="1" hangingPunct="1">
              <a:defRPr/>
            </a:pPr>
            <a:r>
              <a:rPr lang="en-US" sz="2000" i="1" dirty="0" smtClean="0"/>
              <a:t>Profit maximization</a:t>
            </a:r>
            <a:r>
              <a:rPr lang="en-US" sz="2000" dirty="0" smtClean="0"/>
              <a:t> dictates an output where </a:t>
            </a:r>
            <a:r>
              <a:rPr lang="en-US" sz="2000" i="1" dirty="0" smtClean="0">
                <a:solidFill>
                  <a:srgbClr val="3E5D78"/>
                </a:solidFill>
              </a:rPr>
              <a:t>MC = MR</a:t>
            </a:r>
          </a:p>
          <a:p>
            <a:pPr marL="0" indent="0" eaLnBrk="1" hangingPunct="1">
              <a:buNone/>
              <a:defRPr/>
            </a:pPr>
            <a:endParaRPr lang="en-US" sz="2000" i="1" dirty="0" smtClean="0">
              <a:solidFill>
                <a:srgbClr val="3E5D78"/>
              </a:solidFill>
            </a:endParaRPr>
          </a:p>
          <a:p>
            <a:pPr eaLnBrk="1" hangingPunct="1">
              <a:defRPr/>
            </a:pPr>
            <a:r>
              <a:rPr lang="en-US" sz="2000" dirty="0" smtClean="0"/>
              <a:t>A firm’s </a:t>
            </a:r>
            <a:r>
              <a:rPr lang="en-US" sz="2000" i="1" dirty="0" smtClean="0">
                <a:solidFill>
                  <a:srgbClr val="3E5D78"/>
                </a:solidFill>
                <a:effectLst>
                  <a:outerShdw blurRad="38100" dist="38100" dir="2700000" algn="tl">
                    <a:srgbClr val="000000">
                      <a:alpha val="43137"/>
                    </a:srgbClr>
                  </a:outerShdw>
                </a:effectLst>
              </a:rPr>
              <a:t>supply curve</a:t>
            </a:r>
            <a:r>
              <a:rPr lang="en-US" sz="2000" i="1" dirty="0" smtClean="0">
                <a:solidFill>
                  <a:schemeClr val="accent1"/>
                </a:solidFill>
                <a:effectLst>
                  <a:outerShdw blurRad="38100" dist="38100" dir="2700000" algn="tl">
                    <a:srgbClr val="000000">
                      <a:alpha val="43137"/>
                    </a:srgbClr>
                  </a:outerShdw>
                </a:effectLst>
              </a:rPr>
              <a:t> </a:t>
            </a:r>
            <a:r>
              <a:rPr lang="en-US" sz="2000" dirty="0" smtClean="0"/>
              <a:t>is that part of its </a:t>
            </a:r>
            <a:r>
              <a:rPr lang="en-US" sz="2000" i="1" dirty="0" smtClean="0">
                <a:solidFill>
                  <a:srgbClr val="3E5D78"/>
                </a:solidFill>
              </a:rPr>
              <a:t>marginal cost curve </a:t>
            </a:r>
            <a:r>
              <a:rPr lang="en-US" sz="2000" dirty="0" smtClean="0">
                <a:solidFill>
                  <a:srgbClr val="3E5D78"/>
                </a:solidFill>
              </a:rPr>
              <a:t>above the </a:t>
            </a:r>
            <a:r>
              <a:rPr lang="en-US" sz="2000" i="1" dirty="0" smtClean="0">
                <a:solidFill>
                  <a:srgbClr val="3E5D78"/>
                </a:solidFill>
              </a:rPr>
              <a:t>minimum point of its AVC</a:t>
            </a:r>
            <a:r>
              <a:rPr lang="en-US" sz="2000" i="1" dirty="0" smtClean="0">
                <a:solidFill>
                  <a:schemeClr val="accent1"/>
                </a:solidFill>
                <a:effectLst>
                  <a:outerShdw blurRad="38100" dist="38100" dir="2700000" algn="tl">
                    <a:srgbClr val="000000">
                      <a:alpha val="43137"/>
                    </a:srgbClr>
                  </a:outerShdw>
                </a:effectLst>
              </a:rPr>
              <a:t> </a:t>
            </a:r>
            <a:r>
              <a:rPr lang="en-US" sz="2000" dirty="0" smtClean="0"/>
              <a:t>curve</a:t>
            </a:r>
          </a:p>
          <a:p>
            <a:pPr marL="0" indent="0" eaLnBrk="1" hangingPunct="1">
              <a:buNone/>
              <a:defRPr/>
            </a:pPr>
            <a:endParaRPr lang="en-US" sz="2000" dirty="0" smtClean="0"/>
          </a:p>
          <a:p>
            <a:pPr eaLnBrk="1" hangingPunct="1">
              <a:defRPr/>
            </a:pPr>
            <a:r>
              <a:rPr lang="en-US" sz="2000" dirty="0" smtClean="0"/>
              <a:t>The </a:t>
            </a:r>
            <a:r>
              <a:rPr lang="en-US" sz="2000" i="1" dirty="0" smtClean="0">
                <a:solidFill>
                  <a:srgbClr val="3E5D78"/>
                </a:solidFill>
              </a:rPr>
              <a:t>industry supply curve</a:t>
            </a:r>
            <a:r>
              <a:rPr lang="en-US" sz="2000" dirty="0" smtClean="0"/>
              <a:t> in the short run is the </a:t>
            </a:r>
            <a:r>
              <a:rPr lang="en-US" sz="2000" i="1" dirty="0" smtClean="0">
                <a:solidFill>
                  <a:srgbClr val="3E5D78"/>
                </a:solidFill>
              </a:rPr>
              <a:t>horizontal sum</a:t>
            </a:r>
            <a:r>
              <a:rPr lang="en-US" sz="2000" dirty="0" smtClean="0">
                <a:solidFill>
                  <a:srgbClr val="3E5D78"/>
                </a:solidFill>
              </a:rPr>
              <a:t> of the supply curves of the firms</a:t>
            </a:r>
            <a:r>
              <a:rPr lang="en-US" sz="2000" dirty="0" smtClean="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66563">
                                            <p:txEl>
                                              <p:pRg st="0" end="0"/>
                                            </p:txEl>
                                          </p:spTgt>
                                        </p:tgtEl>
                                        <p:attrNameLst>
                                          <p:attrName>style.visibility</p:attrName>
                                        </p:attrNameLst>
                                      </p:cBhvr>
                                      <p:to>
                                        <p:strVal val="visible"/>
                                      </p:to>
                                    </p:set>
                                    <p:animEffect transition="in" filter="slide(fromTop)">
                                      <p:cBhvr>
                                        <p:cTn id="7" dur="500"/>
                                        <p:tgtEl>
                                          <p:spTgt spid="6656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66563">
                                            <p:txEl>
                                              <p:pRg st="2" end="2"/>
                                            </p:txEl>
                                          </p:spTgt>
                                        </p:tgtEl>
                                        <p:attrNameLst>
                                          <p:attrName>style.visibility</p:attrName>
                                        </p:attrNameLst>
                                      </p:cBhvr>
                                      <p:to>
                                        <p:strVal val="visible"/>
                                      </p:to>
                                    </p:set>
                                    <p:animEffect transition="in" filter="slide(fromTop)">
                                      <p:cBhvr>
                                        <p:cTn id="12" dur="500"/>
                                        <p:tgtEl>
                                          <p:spTgt spid="6656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66563">
                                            <p:txEl>
                                              <p:pRg st="4" end="4"/>
                                            </p:txEl>
                                          </p:spTgt>
                                        </p:tgtEl>
                                        <p:attrNameLst>
                                          <p:attrName>style.visibility</p:attrName>
                                        </p:attrNameLst>
                                      </p:cBhvr>
                                      <p:to>
                                        <p:strVal val="visible"/>
                                      </p:to>
                                    </p:set>
                                    <p:animEffect transition="in" filter="slide(fromTop)">
                                      <p:cBhvr>
                                        <p:cTn id="17" dur="500"/>
                                        <p:tgtEl>
                                          <p:spTgt spid="6656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1" fill="hold" grpId="0" nodeType="clickEffect">
                                  <p:stCondLst>
                                    <p:cond delay="0"/>
                                  </p:stCondLst>
                                  <p:childTnLst>
                                    <p:set>
                                      <p:cBhvr>
                                        <p:cTn id="21" dur="1" fill="hold">
                                          <p:stCondLst>
                                            <p:cond delay="0"/>
                                          </p:stCondLst>
                                        </p:cTn>
                                        <p:tgtEl>
                                          <p:spTgt spid="66563">
                                            <p:txEl>
                                              <p:pRg st="6" end="6"/>
                                            </p:txEl>
                                          </p:spTgt>
                                        </p:tgtEl>
                                        <p:attrNameLst>
                                          <p:attrName>style.visibility</p:attrName>
                                        </p:attrNameLst>
                                      </p:cBhvr>
                                      <p:to>
                                        <p:strVal val="visible"/>
                                      </p:to>
                                    </p:set>
                                    <p:animEffect transition="in" filter="slide(fromTop)">
                                      <p:cBhvr>
                                        <p:cTn id="22" dur="500"/>
                                        <p:tgtEl>
                                          <p:spTgt spid="6656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66563">
                                            <p:txEl>
                                              <p:pRg st="8" end="8"/>
                                            </p:txEl>
                                          </p:spTgt>
                                        </p:tgtEl>
                                        <p:attrNameLst>
                                          <p:attrName>style.visibility</p:attrName>
                                        </p:attrNameLst>
                                      </p:cBhvr>
                                      <p:to>
                                        <p:strVal val="visible"/>
                                      </p:to>
                                    </p:set>
                                    <p:animEffect transition="in" filter="slide(fromTop)">
                                      <p:cBhvr>
                                        <p:cTn id="27" dur="500"/>
                                        <p:tgtEl>
                                          <p:spTgt spid="66563">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66563">
                                            <p:txEl>
                                              <p:pRg st="10" end="10"/>
                                            </p:txEl>
                                          </p:spTgt>
                                        </p:tgtEl>
                                        <p:attrNameLst>
                                          <p:attrName>style.visibility</p:attrName>
                                        </p:attrNameLst>
                                      </p:cBhvr>
                                      <p:to>
                                        <p:strVal val="visible"/>
                                      </p:to>
                                    </p:set>
                                    <p:animEffect transition="in" filter="slide(fromTop)">
                                      <p:cBhvr>
                                        <p:cTn id="32" dur="500"/>
                                        <p:tgtEl>
                                          <p:spTgt spid="6656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3" name="Rectangle 2"/>
          <p:cNvSpPr>
            <a:spLocks noGrp="1" noChangeArrowheads="1"/>
          </p:cNvSpPr>
          <p:nvPr>
            <p:ph type="title"/>
          </p:nvPr>
        </p:nvSpPr>
        <p:spPr>
          <a:xfrm>
            <a:off x="457200" y="533400"/>
            <a:ext cx="8229600" cy="735360"/>
          </a:xfrm>
        </p:spPr>
        <p:txBody>
          <a:bodyPr>
            <a:normAutofit/>
          </a:bodyPr>
          <a:lstStyle/>
          <a:p>
            <a:pPr eaLnBrk="1" hangingPunct="1"/>
            <a:r>
              <a:rPr lang="en-US" sz="3600" dirty="0" smtClean="0">
                <a:solidFill>
                  <a:srgbClr val="FF7D19"/>
                </a:solidFill>
              </a:rPr>
              <a:t>Chapter Summary</a:t>
            </a:r>
          </a:p>
        </p:txBody>
      </p:sp>
      <p:sp>
        <p:nvSpPr>
          <p:cNvPr id="67587" name="Rectangle 3"/>
          <p:cNvSpPr>
            <a:spLocks noGrp="1" noChangeArrowheads="1"/>
          </p:cNvSpPr>
          <p:nvPr>
            <p:ph idx="1"/>
          </p:nvPr>
        </p:nvSpPr>
        <p:spPr>
          <a:xfrm>
            <a:off x="395536" y="1340768"/>
            <a:ext cx="8218488" cy="4525963"/>
          </a:xfrm>
        </p:spPr>
        <p:txBody>
          <a:bodyPr>
            <a:normAutofit fontScale="92500" lnSpcReduction="10000"/>
          </a:bodyPr>
          <a:lstStyle/>
          <a:p>
            <a:pPr eaLnBrk="1" hangingPunct="1">
              <a:lnSpc>
                <a:spcPct val="90000"/>
              </a:lnSpc>
              <a:defRPr/>
            </a:pPr>
            <a:r>
              <a:rPr lang="en-US" sz="2000" dirty="0" smtClean="0"/>
              <a:t>A </a:t>
            </a:r>
            <a:r>
              <a:rPr lang="en-US" sz="2000" i="1" dirty="0" smtClean="0">
                <a:solidFill>
                  <a:srgbClr val="3E5D78"/>
                </a:solidFill>
                <a:effectLst>
                  <a:outerShdw blurRad="38100" dist="38100" dir="2700000" algn="tl">
                    <a:srgbClr val="000000">
                      <a:alpha val="43137"/>
                    </a:srgbClr>
                  </a:outerShdw>
                </a:effectLst>
              </a:rPr>
              <a:t>long-run equilibrium </a:t>
            </a:r>
            <a:r>
              <a:rPr lang="en-US" sz="2000" dirty="0" smtClean="0"/>
              <a:t>in a competitive industry requires a </a:t>
            </a:r>
            <a:r>
              <a:rPr lang="en-US" sz="2000" i="1" dirty="0" smtClean="0">
                <a:solidFill>
                  <a:srgbClr val="3E5D78"/>
                </a:solidFill>
              </a:rPr>
              <a:t>price equal to the minimum point of a firm’s long-run ATC</a:t>
            </a:r>
            <a:r>
              <a:rPr lang="en-US" sz="2000" dirty="0" smtClean="0">
                <a:solidFill>
                  <a:srgbClr val="3E5D78"/>
                </a:solidFill>
              </a:rPr>
              <a:t> </a:t>
            </a:r>
            <a:r>
              <a:rPr lang="en-US" sz="2000" dirty="0" smtClean="0"/>
              <a:t>- its breakeven point</a:t>
            </a:r>
          </a:p>
          <a:p>
            <a:pPr marL="0" indent="0" eaLnBrk="1" hangingPunct="1">
              <a:lnSpc>
                <a:spcPct val="90000"/>
              </a:lnSpc>
              <a:buNone/>
              <a:defRPr/>
            </a:pPr>
            <a:endParaRPr lang="en-US" sz="2000" dirty="0" smtClean="0"/>
          </a:p>
          <a:p>
            <a:pPr eaLnBrk="1" hangingPunct="1">
              <a:lnSpc>
                <a:spcPct val="90000"/>
              </a:lnSpc>
              <a:defRPr/>
            </a:pPr>
            <a:r>
              <a:rPr lang="en-US" sz="2000" dirty="0" smtClean="0"/>
              <a:t>All firms must produce using such a plant size, otherwise they cannot compete</a:t>
            </a:r>
          </a:p>
          <a:p>
            <a:pPr marL="0" indent="0" eaLnBrk="1" hangingPunct="1">
              <a:lnSpc>
                <a:spcPct val="90000"/>
              </a:lnSpc>
              <a:buNone/>
              <a:defRPr/>
            </a:pPr>
            <a:endParaRPr lang="en-US" sz="2000" dirty="0" smtClean="0">
              <a:solidFill>
                <a:schemeClr val="accent1"/>
              </a:solidFill>
              <a:effectLst>
                <a:outerShdw blurRad="38100" dist="38100" dir="2700000" algn="tl">
                  <a:srgbClr val="000000">
                    <a:alpha val="43137"/>
                  </a:srgbClr>
                </a:outerShdw>
              </a:effectLst>
            </a:endParaRPr>
          </a:p>
          <a:p>
            <a:pPr eaLnBrk="1" hangingPunct="1">
              <a:lnSpc>
                <a:spcPct val="90000"/>
              </a:lnSpc>
              <a:defRPr/>
            </a:pPr>
            <a:r>
              <a:rPr lang="en-US" sz="2000" dirty="0" smtClean="0"/>
              <a:t>In the long run, </a:t>
            </a:r>
            <a:r>
              <a:rPr lang="en-US" sz="2000" i="1" dirty="0" smtClean="0">
                <a:solidFill>
                  <a:srgbClr val="3E5D78"/>
                </a:solidFill>
              </a:rPr>
              <a:t>shifts in demand</a:t>
            </a:r>
            <a:r>
              <a:rPr lang="en-US" sz="2000" dirty="0" smtClean="0">
                <a:solidFill>
                  <a:srgbClr val="3E5D78"/>
                </a:solidFill>
              </a:rPr>
              <a:t> </a:t>
            </a:r>
            <a:r>
              <a:rPr lang="en-US" sz="2000" dirty="0" smtClean="0"/>
              <a:t>are met by </a:t>
            </a:r>
            <a:r>
              <a:rPr lang="en-US" sz="2000" i="1" dirty="0" smtClean="0"/>
              <a:t>changes in</a:t>
            </a:r>
            <a:r>
              <a:rPr lang="en-US" sz="2000" dirty="0" smtClean="0"/>
              <a:t> </a:t>
            </a:r>
            <a:r>
              <a:rPr lang="en-US" sz="2000" i="1" dirty="0" smtClean="0">
                <a:solidFill>
                  <a:srgbClr val="3E5D78"/>
                </a:solidFill>
              </a:rPr>
              <a:t>the number of firms</a:t>
            </a:r>
            <a:r>
              <a:rPr lang="en-US" sz="2000" dirty="0" smtClean="0">
                <a:solidFill>
                  <a:srgbClr val="3E5D78"/>
                </a:solidFill>
              </a:rPr>
              <a:t> </a:t>
            </a:r>
            <a:r>
              <a:rPr lang="en-US" sz="2000" dirty="0" smtClean="0"/>
              <a:t>in an industry</a:t>
            </a:r>
          </a:p>
          <a:p>
            <a:pPr marL="0" indent="0" eaLnBrk="1" hangingPunct="1">
              <a:lnSpc>
                <a:spcPct val="90000"/>
              </a:lnSpc>
              <a:buNone/>
              <a:defRPr/>
            </a:pPr>
            <a:endParaRPr lang="en-US" sz="2000" dirty="0" smtClean="0"/>
          </a:p>
          <a:p>
            <a:pPr eaLnBrk="1" hangingPunct="1">
              <a:lnSpc>
                <a:spcPct val="90000"/>
              </a:lnSpc>
              <a:defRPr/>
            </a:pPr>
            <a:r>
              <a:rPr lang="en-US" sz="2000" dirty="0" smtClean="0">
                <a:solidFill>
                  <a:srgbClr val="3E5D78"/>
                </a:solidFill>
              </a:rPr>
              <a:t>Increasing and decreasing cost industries</a:t>
            </a:r>
          </a:p>
          <a:p>
            <a:pPr marL="0" indent="0" eaLnBrk="1" hangingPunct="1">
              <a:lnSpc>
                <a:spcPct val="90000"/>
              </a:lnSpc>
              <a:buNone/>
              <a:defRPr/>
            </a:pPr>
            <a:endParaRPr lang="en-US" sz="2000" dirty="0" smtClean="0">
              <a:solidFill>
                <a:srgbClr val="3E5D78"/>
              </a:solidFill>
            </a:endParaRPr>
          </a:p>
          <a:p>
            <a:pPr eaLnBrk="1" hangingPunct="1">
              <a:lnSpc>
                <a:spcPct val="90000"/>
              </a:lnSpc>
              <a:defRPr/>
            </a:pPr>
            <a:r>
              <a:rPr lang="en-US" sz="2000" i="1" dirty="0" smtClean="0">
                <a:solidFill>
                  <a:srgbClr val="3E5D78"/>
                </a:solidFill>
                <a:effectLst>
                  <a:outerShdw blurRad="38100" dist="38100" dir="2700000" algn="tl">
                    <a:srgbClr val="000000">
                      <a:alpha val="43137"/>
                    </a:srgbClr>
                  </a:outerShdw>
                </a:effectLst>
              </a:rPr>
              <a:t>Technological change</a:t>
            </a:r>
            <a:r>
              <a:rPr lang="en-US" sz="2000" i="1" dirty="0" smtClean="0">
                <a:solidFill>
                  <a:schemeClr val="accent1"/>
                </a:solidFill>
                <a:effectLst>
                  <a:outerShdw blurRad="38100" dist="38100" dir="2700000" algn="tl">
                    <a:srgbClr val="000000">
                      <a:alpha val="43137"/>
                    </a:srgbClr>
                  </a:outerShdw>
                </a:effectLst>
              </a:rPr>
              <a:t> </a:t>
            </a:r>
            <a:r>
              <a:rPr lang="en-US" sz="2000" dirty="0" smtClean="0"/>
              <a:t>and </a:t>
            </a:r>
            <a:r>
              <a:rPr lang="en-US" sz="2000" i="1" dirty="0" smtClean="0">
                <a:solidFill>
                  <a:srgbClr val="3E5D78"/>
                </a:solidFill>
                <a:effectLst>
                  <a:outerShdw blurRad="38100" dist="38100" dir="2700000" algn="tl">
                    <a:srgbClr val="000000">
                      <a:alpha val="43137"/>
                    </a:srgbClr>
                  </a:outerShdw>
                </a:effectLst>
              </a:rPr>
              <a:t>globalization</a:t>
            </a:r>
            <a:r>
              <a:rPr lang="en-US" sz="2000" i="1" dirty="0" smtClean="0"/>
              <a:t> </a:t>
            </a:r>
            <a:r>
              <a:rPr lang="en-US" sz="2000" dirty="0" smtClean="0"/>
              <a:t>have resulted in reduced </a:t>
            </a:r>
            <a:r>
              <a:rPr lang="en-US" sz="2000" smtClean="0"/>
              <a:t>supplier costs</a:t>
            </a:r>
          </a:p>
          <a:p>
            <a:pPr marL="0" indent="0" eaLnBrk="1" hangingPunct="1">
              <a:lnSpc>
                <a:spcPct val="90000"/>
              </a:lnSpc>
              <a:buNone/>
              <a:defRPr/>
            </a:pPr>
            <a:endParaRPr lang="en-US" sz="2000" dirty="0" smtClean="0"/>
          </a:p>
          <a:p>
            <a:pPr eaLnBrk="1" hangingPunct="1">
              <a:lnSpc>
                <a:spcPct val="90000"/>
              </a:lnSpc>
              <a:defRPr/>
            </a:pPr>
            <a:r>
              <a:rPr lang="en-US" sz="2000" dirty="0" smtClean="0"/>
              <a:t>Perfect competition can result in an </a:t>
            </a:r>
            <a:r>
              <a:rPr lang="en-US" sz="2000" i="1" dirty="0" smtClean="0">
                <a:solidFill>
                  <a:srgbClr val="3E5D78"/>
                </a:solidFill>
              </a:rPr>
              <a:t>efficient resource allocation</a:t>
            </a:r>
            <a:r>
              <a:rPr lang="en-US" sz="2000" dirty="0" smtClean="0"/>
              <a:t>, provided private costs reflect social costs</a:t>
            </a:r>
            <a:endParaRPr lang="en-US" sz="2000" dirty="0" smtClean="0">
              <a:solidFill>
                <a:srgbClr val="3E5D78"/>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67587">
                                            <p:txEl>
                                              <p:pRg st="0" end="0"/>
                                            </p:txEl>
                                          </p:spTgt>
                                        </p:tgtEl>
                                        <p:attrNameLst>
                                          <p:attrName>style.visibility</p:attrName>
                                        </p:attrNameLst>
                                      </p:cBhvr>
                                      <p:to>
                                        <p:strVal val="visible"/>
                                      </p:to>
                                    </p:set>
                                    <p:animEffect transition="in" filter="slide(fromTop)">
                                      <p:cBhvr>
                                        <p:cTn id="7" dur="500"/>
                                        <p:tgtEl>
                                          <p:spTgt spid="675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67587">
                                            <p:txEl>
                                              <p:pRg st="2" end="2"/>
                                            </p:txEl>
                                          </p:spTgt>
                                        </p:tgtEl>
                                        <p:attrNameLst>
                                          <p:attrName>style.visibility</p:attrName>
                                        </p:attrNameLst>
                                      </p:cBhvr>
                                      <p:to>
                                        <p:strVal val="visible"/>
                                      </p:to>
                                    </p:set>
                                    <p:animEffect transition="in" filter="slide(fromTop)">
                                      <p:cBhvr>
                                        <p:cTn id="12" dur="500"/>
                                        <p:tgtEl>
                                          <p:spTgt spid="6758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67587">
                                            <p:txEl>
                                              <p:pRg st="4" end="4"/>
                                            </p:txEl>
                                          </p:spTgt>
                                        </p:tgtEl>
                                        <p:attrNameLst>
                                          <p:attrName>style.visibility</p:attrName>
                                        </p:attrNameLst>
                                      </p:cBhvr>
                                      <p:to>
                                        <p:strVal val="visible"/>
                                      </p:to>
                                    </p:set>
                                    <p:animEffect transition="in" filter="slide(fromTop)">
                                      <p:cBhvr>
                                        <p:cTn id="17" dur="500"/>
                                        <p:tgtEl>
                                          <p:spTgt spid="67587">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1" fill="hold" grpId="0" nodeType="clickEffect">
                                  <p:stCondLst>
                                    <p:cond delay="0"/>
                                  </p:stCondLst>
                                  <p:childTnLst>
                                    <p:set>
                                      <p:cBhvr>
                                        <p:cTn id="21" dur="1" fill="hold">
                                          <p:stCondLst>
                                            <p:cond delay="0"/>
                                          </p:stCondLst>
                                        </p:cTn>
                                        <p:tgtEl>
                                          <p:spTgt spid="67587">
                                            <p:txEl>
                                              <p:pRg st="6" end="6"/>
                                            </p:txEl>
                                          </p:spTgt>
                                        </p:tgtEl>
                                        <p:attrNameLst>
                                          <p:attrName>style.visibility</p:attrName>
                                        </p:attrNameLst>
                                      </p:cBhvr>
                                      <p:to>
                                        <p:strVal val="visible"/>
                                      </p:to>
                                    </p:set>
                                    <p:animEffect transition="in" filter="slide(fromTop)">
                                      <p:cBhvr>
                                        <p:cTn id="22" dur="500"/>
                                        <p:tgtEl>
                                          <p:spTgt spid="67587">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67587">
                                            <p:txEl>
                                              <p:pRg st="8" end="8"/>
                                            </p:txEl>
                                          </p:spTgt>
                                        </p:tgtEl>
                                        <p:attrNameLst>
                                          <p:attrName>style.visibility</p:attrName>
                                        </p:attrNameLst>
                                      </p:cBhvr>
                                      <p:to>
                                        <p:strVal val="visible"/>
                                      </p:to>
                                    </p:set>
                                    <p:animEffect transition="in" filter="slide(fromTop)">
                                      <p:cBhvr>
                                        <p:cTn id="27" dur="500"/>
                                        <p:tgtEl>
                                          <p:spTgt spid="67587">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67587">
                                            <p:txEl>
                                              <p:pRg st="10" end="10"/>
                                            </p:txEl>
                                          </p:spTgt>
                                        </p:tgtEl>
                                        <p:attrNameLst>
                                          <p:attrName>style.visibility</p:attrName>
                                        </p:attrNameLst>
                                      </p:cBhvr>
                                      <p:to>
                                        <p:strVal val="visible"/>
                                      </p:to>
                                    </p:set>
                                    <p:animEffect transition="in" filter="slide(fromTop)">
                                      <p:cBhvr>
                                        <p:cTn id="32" dur="500"/>
                                        <p:tgtEl>
                                          <p:spTgt spid="6758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1799</TotalTime>
  <Words>2083</Words>
  <Application>Microsoft Office PowerPoint</Application>
  <PresentationFormat>On-screen Show (4:3)</PresentationFormat>
  <Paragraphs>374</Paragraphs>
  <Slides>31</Slides>
  <Notes>2</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1_Clarity</vt:lpstr>
      <vt:lpstr>Chapter 9 Perfect Competition</vt:lpstr>
      <vt:lpstr>Learning Outcomes</vt:lpstr>
      <vt:lpstr>The Perfectly Competitive Market Place</vt:lpstr>
      <vt:lpstr>Critical Feature of Competition</vt:lpstr>
      <vt:lpstr>Critical Feature (cont.)</vt:lpstr>
      <vt:lpstr>PowerPoint Presentation</vt:lpstr>
      <vt:lpstr>The Competitive Firm’s Optimal Output</vt:lpstr>
      <vt:lpstr>Firm’s Supply Decision</vt:lpstr>
      <vt:lpstr>Short-Run Supply for the Competitive Firm</vt:lpstr>
      <vt:lpstr>Life and Death in the Short Run: Sunk Costs</vt:lpstr>
      <vt:lpstr>Snowboard Profit Maximization</vt:lpstr>
      <vt:lpstr>PowerPoint Presentation</vt:lpstr>
      <vt:lpstr>Industry Supply in the Short Run</vt:lpstr>
      <vt:lpstr>Industry Dynamics: Entry and Exit of Firms</vt:lpstr>
      <vt:lpstr>Industry Dynamics: Entry and Exit of Firms</vt:lpstr>
      <vt:lpstr>Market Equilibrium</vt:lpstr>
      <vt:lpstr>Firm’s Profit Maximizing Behavior</vt:lpstr>
      <vt:lpstr>PowerPoint Presentation</vt:lpstr>
      <vt:lpstr>Entry of Firms due to Supernormal Profits</vt:lpstr>
      <vt:lpstr>Short-run and Long-run Dynamics</vt:lpstr>
      <vt:lpstr>Does Capital Really Exit when Markets are Unprofitable?</vt:lpstr>
      <vt:lpstr>PowerPoint Presentation</vt:lpstr>
      <vt:lpstr>Long-run Industry Supply</vt:lpstr>
      <vt:lpstr>Long-Run Industry Supply</vt:lpstr>
      <vt:lpstr>PowerPoint Presentation</vt:lpstr>
      <vt:lpstr>Increasing and Decreasing Cost Industries</vt:lpstr>
      <vt:lpstr>Globalization and Technological Change</vt:lpstr>
      <vt:lpstr>Efficient Resource Allocation under Perfect Competition</vt:lpstr>
      <vt:lpstr>Market Equilibrium</vt:lpstr>
      <vt:lpstr>Chapter Summary</vt:lpstr>
      <vt:lpstr>Chapter Summary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9 - Perfect Competition</dc:title>
  <dc:creator>Ian J Irvine</dc:creator>
  <dc:description>Copyright McGraw-Hill Ryerson Ltd. 2007</dc:description>
  <cp:lastModifiedBy>Lyryx Learning</cp:lastModifiedBy>
  <cp:revision>206</cp:revision>
  <dcterms:created xsi:type="dcterms:W3CDTF">2007-01-12T20:47:53Z</dcterms:created>
  <dcterms:modified xsi:type="dcterms:W3CDTF">2017-08-16T20:31:36Z</dcterms:modified>
</cp:coreProperties>
</file>