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299" r:id="rId3"/>
    <p:sldId id="256" r:id="rId4"/>
    <p:sldId id="301" r:id="rId5"/>
    <p:sldId id="258" r:id="rId6"/>
    <p:sldId id="302" r:id="rId7"/>
    <p:sldId id="257" r:id="rId8"/>
    <p:sldId id="303" r:id="rId9"/>
    <p:sldId id="259" r:id="rId10"/>
    <p:sldId id="304" r:id="rId11"/>
    <p:sldId id="260" r:id="rId12"/>
    <p:sldId id="305" r:id="rId13"/>
    <p:sldId id="262" r:id="rId14"/>
    <p:sldId id="306" r:id="rId15"/>
    <p:sldId id="263" r:id="rId16"/>
    <p:sldId id="264" r:id="rId17"/>
    <p:sldId id="261" r:id="rId18"/>
    <p:sldId id="307" r:id="rId19"/>
    <p:sldId id="265" r:id="rId20"/>
    <p:sldId id="266" r:id="rId21"/>
    <p:sldId id="268" r:id="rId22"/>
    <p:sldId id="308" r:id="rId23"/>
    <p:sldId id="269" r:id="rId24"/>
    <p:sldId id="272" r:id="rId25"/>
    <p:sldId id="273" r:id="rId26"/>
    <p:sldId id="274" r:id="rId27"/>
    <p:sldId id="275" r:id="rId28"/>
    <p:sldId id="309" r:id="rId29"/>
    <p:sldId id="270" r:id="rId30"/>
    <p:sldId id="310" r:id="rId31"/>
    <p:sldId id="276" r:id="rId32"/>
    <p:sldId id="312" r:id="rId33"/>
    <p:sldId id="298" r:id="rId34"/>
    <p:sldId id="311" r:id="rId35"/>
    <p:sldId id="277" r:id="rId36"/>
    <p:sldId id="278" r:id="rId37"/>
    <p:sldId id="279" r:id="rId38"/>
    <p:sldId id="280" r:id="rId39"/>
    <p:sldId id="281" r:id="rId40"/>
    <p:sldId id="282" r:id="rId41"/>
    <p:sldId id="283" r:id="rId42"/>
    <p:sldId id="284" r:id="rId43"/>
    <p:sldId id="285" r:id="rId44"/>
    <p:sldId id="313" r:id="rId45"/>
    <p:sldId id="286" r:id="rId46"/>
    <p:sldId id="287" r:id="rId47"/>
    <p:sldId id="288" r:id="rId48"/>
    <p:sldId id="289" r:id="rId49"/>
    <p:sldId id="300" r:id="rId50"/>
    <p:sldId id="315" r:id="rId51"/>
    <p:sldId id="290" r:id="rId52"/>
    <p:sldId id="291" r:id="rId53"/>
    <p:sldId id="292" r:id="rId54"/>
    <p:sldId id="293" r:id="rId55"/>
    <p:sldId id="294" r:id="rId56"/>
    <p:sldId id="314" r:id="rId57"/>
    <p:sldId id="297" r:id="rId58"/>
    <p:sldId id="295" r:id="rId59"/>
    <p:sldId id="296"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8" autoAdjust="0"/>
    <p:restoredTop sz="80299"/>
  </p:normalViewPr>
  <p:slideViewPr>
    <p:cSldViewPr snapToGrid="0">
      <p:cViewPr varScale="1">
        <p:scale>
          <a:sx n="92" d="100"/>
          <a:sy n="92" d="100"/>
        </p:scale>
        <p:origin x="1296" y="17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63" Type="http://schemas.openxmlformats.org/officeDocument/2006/relationships/viewProps" Target="viewProps.xml"/><Relationship Id="rId64" Type="http://schemas.openxmlformats.org/officeDocument/2006/relationships/theme" Target="theme/theme1.xml"/><Relationship Id="rId65" Type="http://schemas.openxmlformats.org/officeDocument/2006/relationships/tableStyles" Target="tableStyles.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slide" Target="slides/slide55.xml"/><Relationship Id="rId58" Type="http://schemas.openxmlformats.org/officeDocument/2006/relationships/slide" Target="slides/slide56.xml"/><Relationship Id="rId59" Type="http://schemas.openxmlformats.org/officeDocument/2006/relationships/slide" Target="slides/slide5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60" Type="http://schemas.openxmlformats.org/officeDocument/2006/relationships/slide" Target="slides/slide58.xml"/><Relationship Id="rId61" Type="http://schemas.openxmlformats.org/officeDocument/2006/relationships/notesMaster" Target="notesMasters/notesMaster1.xml"/><Relationship Id="rId62" Type="http://schemas.openxmlformats.org/officeDocument/2006/relationships/presProps" Target="presProp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E0533C-A588-3746-AE1B-D5D17345EF01}" type="datetimeFigureOut">
              <a:rPr lang="en-US" smtClean="0"/>
              <a:t>10/3/16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477653-3F55-734C-81C0-0C029672286A}" type="slidenum">
              <a:rPr lang="en-US" smtClean="0"/>
              <a:t>‹#›</a:t>
            </a:fld>
            <a:endParaRPr lang="en-US"/>
          </a:p>
        </p:txBody>
      </p:sp>
    </p:spTree>
    <p:extLst>
      <p:ext uri="{BB962C8B-B14F-4D97-AF65-F5344CB8AC3E}">
        <p14:creationId xmlns:p14="http://schemas.microsoft.com/office/powerpoint/2010/main" val="637242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here</a:t>
            </a:r>
          </a:p>
          <a:p>
            <a:pPr marL="171450" indent="-171450">
              <a:buFont typeface="Arial" charset="0"/>
              <a:buChar char="•"/>
            </a:pPr>
            <a:r>
              <a:rPr lang="en-US" dirty="0" smtClean="0"/>
              <a:t>If</a:t>
            </a:r>
            <a:r>
              <a:rPr lang="en-US" baseline="0" dirty="0" smtClean="0"/>
              <a:t> pregnant, you should not be working in the lab because there’s so much things the lab can </a:t>
            </a:r>
            <a:r>
              <a:rPr lang="en-US" baseline="0" dirty="0" err="1" smtClean="0"/>
              <a:t>interefere</a:t>
            </a:r>
            <a:r>
              <a:rPr lang="en-US" baseline="0" dirty="0" smtClean="0"/>
              <a:t> with the fetus.</a:t>
            </a:r>
          </a:p>
          <a:p>
            <a:pPr marL="171450" indent="-171450">
              <a:buFont typeface="Arial" charset="0"/>
              <a:buChar char="•"/>
            </a:pPr>
            <a:r>
              <a:rPr lang="en-US" baseline="0" dirty="0" smtClean="0"/>
              <a:t>CH2CL2 is a more common solvent that is not really toxic which is good</a:t>
            </a:r>
          </a:p>
          <a:p>
            <a:pPr marL="171450" indent="-171450">
              <a:buFont typeface="Arial" charset="0"/>
              <a:buChar char="•"/>
            </a:pPr>
            <a:r>
              <a:rPr lang="en-US" baseline="0" dirty="0" smtClean="0"/>
              <a:t>Peroxides should be treated with caution when used in larger volumes</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18</a:t>
            </a:fld>
            <a:endParaRPr lang="en-US"/>
          </a:p>
        </p:txBody>
      </p:sp>
    </p:spTree>
    <p:extLst>
      <p:ext uri="{BB962C8B-B14F-4D97-AF65-F5344CB8AC3E}">
        <p14:creationId xmlns:p14="http://schemas.microsoft.com/office/powerpoint/2010/main" val="633615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Less toxic so easier to remove</a:t>
            </a:r>
          </a:p>
          <a:p>
            <a:pPr marL="171450" indent="-171450">
              <a:buFont typeface="Arial" charset="0"/>
              <a:buChar char="•"/>
            </a:pPr>
            <a:r>
              <a:rPr lang="en-US" dirty="0" smtClean="0"/>
              <a:t>Since low boiling</a:t>
            </a:r>
            <a:r>
              <a:rPr lang="en-US" baseline="0" dirty="0" smtClean="0"/>
              <a:t> point, easy to recover and reuse</a:t>
            </a:r>
          </a:p>
          <a:p>
            <a:pPr marL="171450" indent="-171450">
              <a:buFont typeface="Arial" charset="0"/>
              <a:buChar char="•"/>
            </a:pPr>
            <a:r>
              <a:rPr lang="en-US" dirty="0" smtClean="0"/>
              <a:t>Different solvent and hold</a:t>
            </a:r>
            <a:r>
              <a:rPr lang="en-US" baseline="0" dirty="0" smtClean="0"/>
              <a:t> on to that</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19</a:t>
            </a:fld>
            <a:endParaRPr lang="en-US"/>
          </a:p>
        </p:txBody>
      </p:sp>
    </p:spTree>
    <p:extLst>
      <p:ext uri="{BB962C8B-B14F-4D97-AF65-F5344CB8AC3E}">
        <p14:creationId xmlns:p14="http://schemas.microsoft.com/office/powerpoint/2010/main" val="1177040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Solids near</a:t>
            </a:r>
            <a:r>
              <a:rPr lang="en-US" baseline="0" dirty="0" smtClean="0"/>
              <a:t> room temperature are not good.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20</a:t>
            </a:fld>
            <a:endParaRPr lang="en-US"/>
          </a:p>
        </p:txBody>
      </p:sp>
    </p:spTree>
    <p:extLst>
      <p:ext uri="{BB962C8B-B14F-4D97-AF65-F5344CB8AC3E}">
        <p14:creationId xmlns:p14="http://schemas.microsoft.com/office/powerpoint/2010/main" val="469890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21</a:t>
            </a:fld>
            <a:endParaRPr lang="en-US"/>
          </a:p>
        </p:txBody>
      </p:sp>
    </p:spTree>
    <p:extLst>
      <p:ext uri="{BB962C8B-B14F-4D97-AF65-F5344CB8AC3E}">
        <p14:creationId xmlns:p14="http://schemas.microsoft.com/office/powerpoint/2010/main" val="1391342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Gives you guidelines about 3 classes of solvents. Real bad ones (Carcinogenic-these</a:t>
            </a:r>
            <a:r>
              <a:rPr lang="en-US" baseline="0" dirty="0" smtClean="0"/>
              <a:t> are benzene </a:t>
            </a:r>
            <a:r>
              <a:rPr lang="en-US" baseline="0" dirty="0" err="1" smtClean="0"/>
              <a:t>cholrinated</a:t>
            </a:r>
            <a:r>
              <a:rPr lang="en-US" baseline="0" dirty="0" smtClean="0"/>
              <a:t> solvents). Instead of using benzene, you can use toluene</a:t>
            </a:r>
          </a:p>
          <a:p>
            <a:pPr marL="171450" indent="-171450">
              <a:buFont typeface="Arial" charset="0"/>
              <a:buChar char="•"/>
            </a:pPr>
            <a:r>
              <a:rPr lang="en-US" baseline="0" dirty="0" smtClean="0"/>
              <a:t>Class 2: not so bad (better than class 1): </a:t>
            </a:r>
          </a:p>
          <a:p>
            <a:pPr marL="171450" indent="-171450">
              <a:buFont typeface="Arial" charset="0"/>
              <a:buChar char="•"/>
            </a:pPr>
            <a:r>
              <a:rPr lang="en-US" baseline="0" dirty="0" smtClean="0"/>
              <a:t>Can do some calculation here</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22</a:t>
            </a:fld>
            <a:endParaRPr lang="en-US"/>
          </a:p>
        </p:txBody>
      </p:sp>
    </p:spTree>
    <p:extLst>
      <p:ext uri="{BB962C8B-B14F-4D97-AF65-F5344CB8AC3E}">
        <p14:creationId xmlns:p14="http://schemas.microsoft.com/office/powerpoint/2010/main" val="344116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Don</a:t>
            </a:r>
            <a:r>
              <a:rPr lang="uk-UA" dirty="0" smtClean="0"/>
              <a:t>’</a:t>
            </a:r>
            <a:r>
              <a:rPr lang="en-US" dirty="0" smtClean="0"/>
              <a:t>t</a:t>
            </a:r>
            <a:r>
              <a:rPr lang="en-US" baseline="0" dirty="0" smtClean="0"/>
              <a:t> know the dose. </a:t>
            </a:r>
            <a:r>
              <a:rPr lang="en-US" baseline="0" dirty="0" err="1" smtClean="0"/>
              <a:t>Asusume</a:t>
            </a:r>
            <a:r>
              <a:rPr lang="en-US" baseline="0" dirty="0" smtClean="0"/>
              <a:t> 10g/day. PDE: mg/ day</a:t>
            </a:r>
          </a:p>
          <a:p>
            <a:pPr marL="171450" indent="-171450">
              <a:buFont typeface="Arial" charset="0"/>
              <a:buChar char="•"/>
            </a:pPr>
            <a:r>
              <a:rPr lang="en-US" baseline="0" dirty="0" smtClean="0"/>
              <a:t>This is the concentration that is allowed for the uptake before it had effects.</a:t>
            </a:r>
          </a:p>
          <a:p>
            <a:pPr marL="171450" indent="-171450">
              <a:buFont typeface="Arial" charset="0"/>
              <a:buChar char="•"/>
            </a:pPr>
            <a:r>
              <a:rPr lang="en-US" baseline="0" dirty="0" smtClean="0"/>
              <a:t>Everything that you’re putting into the tablet because there may be traced items. </a:t>
            </a:r>
          </a:p>
          <a:p>
            <a:pPr marL="171450" indent="-171450">
              <a:buFont typeface="Arial" charset="0"/>
              <a:buChar char="•"/>
            </a:pPr>
            <a:r>
              <a:rPr lang="en-US" baseline="0" dirty="0" smtClean="0"/>
              <a:t>If everything you’re putting adds up to be less than the concentration in ppm, then it’s okay.</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23</a:t>
            </a:fld>
            <a:endParaRPr lang="en-US"/>
          </a:p>
        </p:txBody>
      </p:sp>
    </p:spTree>
    <p:extLst>
      <p:ext uri="{BB962C8B-B14F-4D97-AF65-F5344CB8AC3E}">
        <p14:creationId xmlns:p14="http://schemas.microsoft.com/office/powerpoint/2010/main" val="31820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What if the concentration exceeds? </a:t>
            </a:r>
          </a:p>
          <a:p>
            <a:pPr marL="628650" lvl="1" indent="-171450">
              <a:buFont typeface="Arial" charset="0"/>
              <a:buChar char="•"/>
            </a:pPr>
            <a:r>
              <a:rPr lang="en-US" dirty="0" smtClean="0"/>
              <a:t>Another option</a:t>
            </a:r>
          </a:p>
          <a:p>
            <a:pPr marL="628650" lvl="1" indent="-171450">
              <a:buFont typeface="Arial" charset="0"/>
              <a:buChar char="•"/>
            </a:pPr>
            <a:r>
              <a:rPr lang="en-US" dirty="0" smtClean="0"/>
              <a:t>Option</a:t>
            </a:r>
            <a:r>
              <a:rPr lang="en-US" baseline="0" dirty="0" smtClean="0"/>
              <a:t> 2 may be applied if you know these things</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24</a:t>
            </a:fld>
            <a:endParaRPr lang="en-US"/>
          </a:p>
        </p:txBody>
      </p:sp>
    </p:spTree>
    <p:extLst>
      <p:ext uri="{BB962C8B-B14F-4D97-AF65-F5344CB8AC3E}">
        <p14:creationId xmlns:p14="http://schemas.microsoft.com/office/powerpoint/2010/main" val="20459479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410mg/g is the concentration limit</a:t>
            </a:r>
          </a:p>
          <a:p>
            <a:pPr marL="171450" indent="-171450">
              <a:buFont typeface="Arial" charset="0"/>
              <a:buChar char="•"/>
            </a:pPr>
            <a:r>
              <a:rPr lang="en-US" dirty="0" smtClean="0"/>
              <a:t>Get</a:t>
            </a:r>
            <a:r>
              <a:rPr lang="en-US" baseline="0" dirty="0" smtClean="0"/>
              <a:t> 5.0g/day. HAVE 10 g of the tablet. In each one of these tablets, we have these acetonitrile contents and the daily dosage</a:t>
            </a:r>
          </a:p>
          <a:p>
            <a:pPr marL="171450" indent="-171450">
              <a:buFont typeface="Arial" charset="0"/>
              <a:buChar char="•"/>
            </a:pPr>
            <a:r>
              <a:rPr lang="en-US" baseline="0" dirty="0" smtClean="0"/>
              <a:t>Excipient 1 meets the less than 410ppm per day and the others don’t. If we add up the daily exposure and divide by 2, which is below 4.1mg/d. If all these were under 400, then you can use any one without any problems. But since the concentration limit is exceeded, you can  </a:t>
            </a:r>
          </a:p>
          <a:p>
            <a:pPr marL="171450" indent="-171450">
              <a:buFont typeface="Arial" charset="0"/>
              <a:buChar char="•"/>
            </a:pPr>
            <a:r>
              <a:rPr lang="en-US" baseline="0" dirty="0" smtClean="0"/>
              <a:t>Divide by 2 because the amount in formulation is 10.0g but the maximum administered daily mass of the drug product is 5.0g.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25</a:t>
            </a:fld>
            <a:endParaRPr lang="en-US"/>
          </a:p>
        </p:txBody>
      </p:sp>
    </p:spTree>
    <p:extLst>
      <p:ext uri="{BB962C8B-B14F-4D97-AF65-F5344CB8AC3E}">
        <p14:creationId xmlns:p14="http://schemas.microsoft.com/office/powerpoint/2010/main" val="647949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in a 10.0g</a:t>
            </a:r>
            <a:r>
              <a:rPr lang="en-US" baseline="0" dirty="0" smtClean="0"/>
              <a:t> sample. The acetonitrile content is all greater than 410 ppm and the daily exposure sum is greater than 4.1mg/d. If you make this, you would not be able to sell this.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26</a:t>
            </a:fld>
            <a:endParaRPr lang="en-US"/>
          </a:p>
        </p:txBody>
      </p:sp>
    </p:spTree>
    <p:extLst>
      <p:ext uri="{BB962C8B-B14F-4D97-AF65-F5344CB8AC3E}">
        <p14:creationId xmlns:p14="http://schemas.microsoft.com/office/powerpoint/2010/main" val="2008639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soon as you go </a:t>
            </a:r>
            <a:r>
              <a:rPr lang="en-US" baseline="0" dirty="0" err="1" smtClean="0"/>
              <a:t>ino</a:t>
            </a:r>
            <a:r>
              <a:rPr lang="en-US" baseline="0" dirty="0" smtClean="0"/>
              <a:t> the industry, the cost will be huge</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27</a:t>
            </a:fld>
            <a:endParaRPr lang="en-US"/>
          </a:p>
        </p:txBody>
      </p:sp>
    </p:spTree>
    <p:extLst>
      <p:ext uri="{BB962C8B-B14F-4D97-AF65-F5344CB8AC3E}">
        <p14:creationId xmlns:p14="http://schemas.microsoft.com/office/powerpoint/2010/main" val="992424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Methanol is one</a:t>
            </a:r>
            <a:r>
              <a:rPr lang="en-US" baseline="0" dirty="0" smtClean="0"/>
              <a:t> of the cheapest solvents</a:t>
            </a:r>
          </a:p>
          <a:p>
            <a:pPr marL="171450"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28</a:t>
            </a:fld>
            <a:endParaRPr lang="en-US"/>
          </a:p>
        </p:txBody>
      </p:sp>
    </p:spTree>
    <p:extLst>
      <p:ext uri="{BB962C8B-B14F-4D97-AF65-F5344CB8AC3E}">
        <p14:creationId xmlns:p14="http://schemas.microsoft.com/office/powerpoint/2010/main" val="1641330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a:t>
            </a:r>
            <a:r>
              <a:rPr lang="en-US" baseline="0" dirty="0" smtClean="0"/>
              <a:t> another solvent. </a:t>
            </a:r>
            <a:r>
              <a:rPr lang="en-US" baseline="0" dirty="0" err="1" smtClean="0"/>
              <a:t>aNother</a:t>
            </a:r>
            <a:r>
              <a:rPr lang="en-US" baseline="0" dirty="0" smtClean="0"/>
              <a:t> way to remove the water</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29</a:t>
            </a:fld>
            <a:endParaRPr lang="en-US"/>
          </a:p>
        </p:txBody>
      </p:sp>
    </p:spTree>
    <p:extLst>
      <p:ext uri="{BB962C8B-B14F-4D97-AF65-F5344CB8AC3E}">
        <p14:creationId xmlns:p14="http://schemas.microsoft.com/office/powerpoint/2010/main" val="212339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It doesn’t change. As heating up the liquid, the </a:t>
            </a:r>
            <a:r>
              <a:rPr lang="en-US" dirty="0" err="1" smtClean="0"/>
              <a:t>vapour</a:t>
            </a:r>
            <a:r>
              <a:rPr lang="en-US" dirty="0" smtClean="0"/>
              <a:t> composition is this and it comes back down and as we let the </a:t>
            </a:r>
            <a:r>
              <a:rPr lang="en-US" dirty="0" err="1" smtClean="0"/>
              <a:t>vapour</a:t>
            </a:r>
            <a:r>
              <a:rPr lang="en-US" dirty="0" smtClean="0"/>
              <a:t> escape, the mole concentration will eventually reach the azeotrope (highest or lowest </a:t>
            </a:r>
            <a:r>
              <a:rPr lang="en-US" dirty="0" err="1" smtClean="0"/>
              <a:t>bp</a:t>
            </a:r>
            <a:r>
              <a:rPr lang="en-US" dirty="0" smtClean="0"/>
              <a:t>) and this azeotrop</a:t>
            </a:r>
            <a:r>
              <a:rPr lang="en-US" baseline="0" dirty="0" smtClean="0"/>
              <a:t>e value cannot change.</a:t>
            </a:r>
          </a:p>
          <a:p>
            <a:pPr marL="171450" indent="-171450">
              <a:buFont typeface="Arial" charset="0"/>
              <a:buChar char="•"/>
            </a:pPr>
            <a:r>
              <a:rPr lang="en-US" baseline="0" dirty="0" err="1" smtClean="0"/>
              <a:t>Noramlly</a:t>
            </a:r>
            <a:r>
              <a:rPr lang="en-US" baseline="0" dirty="0" smtClean="0"/>
              <a:t>, You try to lower the </a:t>
            </a:r>
            <a:r>
              <a:rPr lang="en-US" baseline="0" dirty="0" err="1" smtClean="0"/>
              <a:t>bp</a:t>
            </a:r>
            <a:r>
              <a:rPr lang="en-US" baseline="0" dirty="0" smtClean="0"/>
              <a:t> when mixing because you weaken the intermolecular forces. The mole fraction will change until it reaches azeotrope where it will act as a pure compound.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30</a:t>
            </a:fld>
            <a:endParaRPr lang="en-US"/>
          </a:p>
        </p:txBody>
      </p:sp>
    </p:spTree>
    <p:extLst>
      <p:ext uri="{BB962C8B-B14F-4D97-AF65-F5344CB8AC3E}">
        <p14:creationId xmlns:p14="http://schemas.microsoft.com/office/powerpoint/2010/main" val="86441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industry,</a:t>
            </a:r>
            <a:r>
              <a:rPr lang="en-US" baseline="0" dirty="0" smtClean="0"/>
              <a:t> chemical engineers deal with this all the time.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32</a:t>
            </a:fld>
            <a:endParaRPr lang="en-US"/>
          </a:p>
        </p:txBody>
      </p:sp>
    </p:spTree>
    <p:extLst>
      <p:ext uri="{BB962C8B-B14F-4D97-AF65-F5344CB8AC3E}">
        <p14:creationId xmlns:p14="http://schemas.microsoft.com/office/powerpoint/2010/main" val="53437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Dean-stark apparatus: when</a:t>
            </a:r>
            <a:r>
              <a:rPr lang="en-US" baseline="0" dirty="0" smtClean="0"/>
              <a:t> doing dehydration, 2 will boil and the </a:t>
            </a:r>
            <a:r>
              <a:rPr lang="en-US" baseline="0" dirty="0" err="1" smtClean="0"/>
              <a:t>vapour</a:t>
            </a:r>
            <a:r>
              <a:rPr lang="en-US" baseline="0" dirty="0" smtClean="0"/>
              <a:t> will come back down to form h2o and as h2o builds up, toluene will fall back down into 2 to be reused.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33</a:t>
            </a:fld>
            <a:endParaRPr lang="en-US"/>
          </a:p>
        </p:txBody>
      </p:sp>
    </p:spTree>
    <p:extLst>
      <p:ext uri="{BB962C8B-B14F-4D97-AF65-F5344CB8AC3E}">
        <p14:creationId xmlns:p14="http://schemas.microsoft.com/office/powerpoint/2010/main" val="18980635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Why is removal of water the key? This is</a:t>
            </a:r>
            <a:r>
              <a:rPr lang="en-US" baseline="0" dirty="0" smtClean="0"/>
              <a:t> a dehydration reaction. –H2o with heat using dean-stark then the reaction. Et3N will act </a:t>
            </a:r>
            <a:r>
              <a:rPr lang="en-US" baseline="0" dirty="0" err="1" smtClean="0"/>
              <a:t>asa</a:t>
            </a:r>
            <a:r>
              <a:rPr lang="en-US" baseline="0" dirty="0" smtClean="0"/>
              <a:t> nucleophile and attack N-</a:t>
            </a:r>
            <a:r>
              <a:rPr lang="en-US" baseline="0" dirty="0" err="1" smtClean="0"/>
              <a:t>Ph</a:t>
            </a:r>
            <a:r>
              <a:rPr lang="en-US" baseline="0" dirty="0" smtClean="0"/>
              <a:t> in SN2 reaction. </a:t>
            </a:r>
          </a:p>
          <a:p>
            <a:r>
              <a:rPr lang="en-US" baseline="0" dirty="0" smtClean="0"/>
              <a:t>Why was water removed? Because it’s a dehydration reaction.</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34</a:t>
            </a:fld>
            <a:endParaRPr lang="en-US"/>
          </a:p>
        </p:txBody>
      </p:sp>
    </p:spTree>
    <p:extLst>
      <p:ext uri="{BB962C8B-B14F-4D97-AF65-F5344CB8AC3E}">
        <p14:creationId xmlns:p14="http://schemas.microsoft.com/office/powerpoint/2010/main" val="681707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Sn2 reaction</a:t>
            </a:r>
            <a:r>
              <a:rPr lang="en-US" baseline="0" dirty="0" smtClean="0"/>
              <a:t> going from polar solvent to polar aprotic. The activation energy decreases and goes faster. </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35</a:t>
            </a:fld>
            <a:endParaRPr lang="en-US"/>
          </a:p>
        </p:txBody>
      </p:sp>
    </p:spTree>
    <p:extLst>
      <p:ext uri="{BB962C8B-B14F-4D97-AF65-F5344CB8AC3E}">
        <p14:creationId xmlns:p14="http://schemas.microsoft.com/office/powerpoint/2010/main" val="17450377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The</a:t>
            </a:r>
            <a:r>
              <a:rPr lang="en-US" baseline="0" dirty="0" smtClean="0"/>
              <a:t> rate of </a:t>
            </a:r>
            <a:r>
              <a:rPr lang="en-US" baseline="0" dirty="0" err="1" smtClean="0"/>
              <a:t>rxn</a:t>
            </a:r>
            <a:r>
              <a:rPr lang="en-US" baseline="0" dirty="0" smtClean="0"/>
              <a:t> is dependent on the activation energy</a:t>
            </a: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36</a:t>
            </a:fld>
            <a:endParaRPr lang="en-US"/>
          </a:p>
        </p:txBody>
      </p:sp>
    </p:spTree>
    <p:extLst>
      <p:ext uri="{BB962C8B-B14F-4D97-AF65-F5344CB8AC3E}">
        <p14:creationId xmlns:p14="http://schemas.microsoft.com/office/powerpoint/2010/main" val="1352188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Effect on reaction rate by increasing the solvent polarity: Just think about the activation</a:t>
            </a:r>
            <a:r>
              <a:rPr lang="en-US" baseline="0" dirty="0" smtClean="0"/>
              <a:t> energy. Anything that helps to stabilize the transition state will lower the activation energy, so it increases the rate of reaction. (sn1:increase)</a:t>
            </a:r>
          </a:p>
          <a:p>
            <a:pPr marL="228600" indent="-228600">
              <a:buAutoNum type="arabicPeriod"/>
            </a:pPr>
            <a:r>
              <a:rPr lang="en-US" dirty="0" smtClean="0"/>
              <a:t>Going from polar to less polar, decrease the rate of reaction (sn1: small decrease)</a:t>
            </a:r>
          </a:p>
          <a:p>
            <a:pPr marL="228600" indent="-228600">
              <a:buAutoNum type="arabicPeriod"/>
            </a:pPr>
            <a:r>
              <a:rPr lang="en-US" dirty="0" smtClean="0"/>
              <a:t>Increase (SN2: increase)</a:t>
            </a:r>
          </a:p>
          <a:p>
            <a:pPr marL="228600" indent="-228600">
              <a:buAutoNum type="arabicPeriod"/>
            </a:pPr>
            <a:r>
              <a:rPr lang="en-US" dirty="0" smtClean="0"/>
              <a:t>Non</a:t>
            </a:r>
            <a:r>
              <a:rPr lang="en-US" baseline="0" dirty="0" smtClean="0"/>
              <a:t> polar </a:t>
            </a:r>
            <a:r>
              <a:rPr lang="en-US" baseline="0" dirty="0" smtClean="0">
                <a:sym typeface="Wingdings"/>
              </a:rPr>
              <a:t> charge dispersed. You can stabilize the rate of reaction. This is insoluble so make sure that this is insoluble. Kinetically, the reaction is </a:t>
            </a:r>
            <a:r>
              <a:rPr lang="en-US" baseline="0" dirty="0" err="1" smtClean="0">
                <a:sym typeface="Wingdings"/>
              </a:rPr>
              <a:t>favoured</a:t>
            </a:r>
            <a:r>
              <a:rPr lang="en-US" baseline="0" dirty="0" smtClean="0">
                <a:sym typeface="Wingdings"/>
              </a:rPr>
              <a:t> to the right side, but overtime, this would react faster since CL- is a stronger base. (SN2=Small decrease). Cl- is more soluble than I-. </a:t>
            </a:r>
          </a:p>
          <a:p>
            <a:pPr marL="228600" indent="-228600">
              <a:buAutoNum type="arabicPeriod"/>
            </a:pPr>
            <a:r>
              <a:rPr lang="en-US" baseline="0" dirty="0" smtClean="0">
                <a:sym typeface="Wingdings"/>
              </a:rPr>
              <a:t>Sn2: large decrease. Going from polar to less polar. Ionic to polar. </a:t>
            </a:r>
          </a:p>
          <a:p>
            <a:pPr marL="228600" indent="-228600">
              <a:buAutoNum type="arabicPeriod"/>
            </a:pPr>
            <a:endParaRPr lang="en-US" baseline="0" dirty="0" smtClean="0">
              <a:sym typeface="Wingdings"/>
            </a:endParaRPr>
          </a:p>
          <a:p>
            <a:pPr marL="228600" indent="-228600">
              <a:buAutoNum type="arabicPeriod"/>
            </a:pPr>
            <a:r>
              <a:rPr lang="en-US" baseline="0" dirty="0" smtClean="0">
                <a:sym typeface="Wingdings"/>
              </a:rPr>
              <a:t>Changing reagents, can really change the rate of reactions</a:t>
            </a:r>
            <a:endParaRPr lang="en-US" dirty="0" smtClean="0"/>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01477653-3F55-734C-81C0-0C029672286A}" type="slidenum">
              <a:rPr lang="en-US" smtClean="0"/>
              <a:t>37</a:t>
            </a:fld>
            <a:endParaRPr lang="en-US"/>
          </a:p>
        </p:txBody>
      </p:sp>
    </p:spTree>
    <p:extLst>
      <p:ext uri="{BB962C8B-B14F-4D97-AF65-F5344CB8AC3E}">
        <p14:creationId xmlns:p14="http://schemas.microsoft.com/office/powerpoint/2010/main" val="106438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1B212E1-89B6-4339-BA0E-6B355DB8BD01}" type="datetimeFigureOut">
              <a:rPr lang="en-US" smtClean="0"/>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705244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212E1-89B6-4339-BA0E-6B355DB8BD01}" type="datetimeFigureOut">
              <a:rPr lang="en-US" smtClean="0"/>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231433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B212E1-89B6-4339-BA0E-6B355DB8BD01}" type="datetimeFigureOut">
              <a:rPr lang="en-US" smtClean="0"/>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133034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1B212E1-89B6-4339-BA0E-6B355DB8BD01}" type="datetimeFigureOut">
              <a:rPr lang="en-US" smtClean="0"/>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508973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1B212E1-89B6-4339-BA0E-6B355DB8BD01}" type="datetimeFigureOut">
              <a:rPr lang="en-US" smtClean="0"/>
              <a:t>10/3/16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304789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B212E1-89B6-4339-BA0E-6B355DB8BD01}" type="datetimeFigureOut">
              <a:rPr lang="en-US" smtClean="0"/>
              <a:t>10/3/16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829538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B212E1-89B6-4339-BA0E-6B355DB8BD01}" type="datetimeFigureOut">
              <a:rPr lang="en-US" smtClean="0"/>
              <a:t>10/3/16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3226427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1B212E1-89B6-4339-BA0E-6B355DB8BD01}" type="datetimeFigureOut">
              <a:rPr lang="en-US" smtClean="0"/>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1641289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1B212E1-89B6-4339-BA0E-6B355DB8BD01}" type="datetimeFigureOut">
              <a:rPr lang="en-US" smtClean="0"/>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271916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212E1-89B6-4339-BA0E-6B355DB8BD01}" type="datetimeFigureOut">
              <a:rPr lang="en-US" smtClean="0"/>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2319721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B212E1-89B6-4339-BA0E-6B355DB8BD01}" type="datetimeFigureOut">
              <a:rPr lang="en-US" smtClean="0"/>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85324F-0390-45CA-8DCD-167A2AC9504B}" type="slidenum">
              <a:rPr lang="en-US" smtClean="0"/>
              <a:t>‹#›</a:t>
            </a:fld>
            <a:endParaRPr lang="en-US"/>
          </a:p>
        </p:txBody>
      </p:sp>
    </p:spTree>
    <p:extLst>
      <p:ext uri="{BB962C8B-B14F-4D97-AF65-F5344CB8AC3E}">
        <p14:creationId xmlns:p14="http://schemas.microsoft.com/office/powerpoint/2010/main" val="3836825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Substitution</a:t>
            </a:r>
          </a:p>
        </p:txBody>
      </p:sp>
      <p:sp>
        <p:nvSpPr>
          <p:cNvPr id="6" name="Slide Number Placeholder 5"/>
          <p:cNvSpPr>
            <a:spLocks noGrp="1"/>
          </p:cNvSpPr>
          <p:nvPr>
            <p:ph type="sldNum" sz="quarter" idx="12"/>
          </p:nvPr>
        </p:nvSpPr>
        <p:spPr/>
        <p:txBody>
          <a:bodyPr/>
          <a:lstStyle>
            <a:lvl1pPr>
              <a:defRPr/>
            </a:lvl1pPr>
          </a:lstStyle>
          <a:p>
            <a:fld id="{0E78A029-D3C3-4DEF-85E9-B00E53A85D76}" type="slidenum">
              <a:rPr lang="en-US"/>
              <a:pPr/>
              <a:t>‹#›</a:t>
            </a:fld>
            <a:endParaRPr lang="en-US"/>
          </a:p>
        </p:txBody>
      </p:sp>
    </p:spTree>
    <p:extLst>
      <p:ext uri="{BB962C8B-B14F-4D97-AF65-F5344CB8AC3E}">
        <p14:creationId xmlns:p14="http://schemas.microsoft.com/office/powerpoint/2010/main" val="28175262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Substitution</a:t>
            </a:r>
          </a:p>
        </p:txBody>
      </p:sp>
      <p:sp>
        <p:nvSpPr>
          <p:cNvPr id="6" name="Slide Number Placeholder 5"/>
          <p:cNvSpPr>
            <a:spLocks noGrp="1"/>
          </p:cNvSpPr>
          <p:nvPr>
            <p:ph type="sldNum" sz="quarter" idx="12"/>
          </p:nvPr>
        </p:nvSpPr>
        <p:spPr/>
        <p:txBody>
          <a:bodyPr/>
          <a:lstStyle>
            <a:lvl1pPr>
              <a:defRPr/>
            </a:lvl1pPr>
          </a:lstStyle>
          <a:p>
            <a:fld id="{93C2D2D3-C81D-4E9A-8B25-278C0494FCEB}" type="slidenum">
              <a:rPr lang="en-US"/>
              <a:pPr/>
              <a:t>‹#›</a:t>
            </a:fld>
            <a:endParaRPr lang="en-US"/>
          </a:p>
        </p:txBody>
      </p:sp>
    </p:spTree>
    <p:extLst>
      <p:ext uri="{BB962C8B-B14F-4D97-AF65-F5344CB8AC3E}">
        <p14:creationId xmlns:p14="http://schemas.microsoft.com/office/powerpoint/2010/main" val="16462704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Substitution</a:t>
            </a:r>
          </a:p>
        </p:txBody>
      </p:sp>
      <p:sp>
        <p:nvSpPr>
          <p:cNvPr id="6" name="Slide Number Placeholder 5"/>
          <p:cNvSpPr>
            <a:spLocks noGrp="1"/>
          </p:cNvSpPr>
          <p:nvPr>
            <p:ph type="sldNum" sz="quarter" idx="12"/>
          </p:nvPr>
        </p:nvSpPr>
        <p:spPr/>
        <p:txBody>
          <a:bodyPr/>
          <a:lstStyle>
            <a:lvl1pPr>
              <a:defRPr/>
            </a:lvl1pPr>
          </a:lstStyle>
          <a:p>
            <a:fld id="{352C7B22-5F11-408E-A6FC-8AA970649ADC}" type="slidenum">
              <a:rPr lang="en-US"/>
              <a:pPr/>
              <a:t>‹#›</a:t>
            </a:fld>
            <a:endParaRPr lang="en-US"/>
          </a:p>
        </p:txBody>
      </p:sp>
    </p:spTree>
    <p:extLst>
      <p:ext uri="{BB962C8B-B14F-4D97-AF65-F5344CB8AC3E}">
        <p14:creationId xmlns:p14="http://schemas.microsoft.com/office/powerpoint/2010/main" val="1106512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Substitution</a:t>
            </a:r>
          </a:p>
        </p:txBody>
      </p:sp>
      <p:sp>
        <p:nvSpPr>
          <p:cNvPr id="7" name="Slide Number Placeholder 6"/>
          <p:cNvSpPr>
            <a:spLocks noGrp="1"/>
          </p:cNvSpPr>
          <p:nvPr>
            <p:ph type="sldNum" sz="quarter" idx="12"/>
          </p:nvPr>
        </p:nvSpPr>
        <p:spPr/>
        <p:txBody>
          <a:bodyPr/>
          <a:lstStyle>
            <a:lvl1pPr>
              <a:defRPr/>
            </a:lvl1pPr>
          </a:lstStyle>
          <a:p>
            <a:fld id="{5A993066-2972-4612-9C61-7AF7510FCE40}" type="slidenum">
              <a:rPr lang="en-US"/>
              <a:pPr/>
              <a:t>‹#›</a:t>
            </a:fld>
            <a:endParaRPr lang="en-US"/>
          </a:p>
        </p:txBody>
      </p:sp>
    </p:spTree>
    <p:extLst>
      <p:ext uri="{BB962C8B-B14F-4D97-AF65-F5344CB8AC3E}">
        <p14:creationId xmlns:p14="http://schemas.microsoft.com/office/powerpoint/2010/main" val="3783758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Substitution</a:t>
            </a:r>
          </a:p>
        </p:txBody>
      </p:sp>
      <p:sp>
        <p:nvSpPr>
          <p:cNvPr id="9" name="Slide Number Placeholder 8"/>
          <p:cNvSpPr>
            <a:spLocks noGrp="1"/>
          </p:cNvSpPr>
          <p:nvPr>
            <p:ph type="sldNum" sz="quarter" idx="12"/>
          </p:nvPr>
        </p:nvSpPr>
        <p:spPr/>
        <p:txBody>
          <a:bodyPr/>
          <a:lstStyle>
            <a:lvl1pPr>
              <a:defRPr/>
            </a:lvl1pPr>
          </a:lstStyle>
          <a:p>
            <a:fld id="{28BA2DB5-5AA0-4AEB-9A64-5AA47B4C822C}" type="slidenum">
              <a:rPr lang="en-US"/>
              <a:pPr/>
              <a:t>‹#›</a:t>
            </a:fld>
            <a:endParaRPr lang="en-US"/>
          </a:p>
        </p:txBody>
      </p:sp>
    </p:spTree>
    <p:extLst>
      <p:ext uri="{BB962C8B-B14F-4D97-AF65-F5344CB8AC3E}">
        <p14:creationId xmlns:p14="http://schemas.microsoft.com/office/powerpoint/2010/main" val="957677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Substitution</a:t>
            </a:r>
          </a:p>
        </p:txBody>
      </p:sp>
      <p:sp>
        <p:nvSpPr>
          <p:cNvPr id="5" name="Slide Number Placeholder 4"/>
          <p:cNvSpPr>
            <a:spLocks noGrp="1"/>
          </p:cNvSpPr>
          <p:nvPr>
            <p:ph type="sldNum" sz="quarter" idx="12"/>
          </p:nvPr>
        </p:nvSpPr>
        <p:spPr/>
        <p:txBody>
          <a:bodyPr/>
          <a:lstStyle>
            <a:lvl1pPr>
              <a:defRPr/>
            </a:lvl1pPr>
          </a:lstStyle>
          <a:p>
            <a:fld id="{9830ECC9-5290-4086-9CEB-EAB3A8199B56}" type="slidenum">
              <a:rPr lang="en-US"/>
              <a:pPr/>
              <a:t>‹#›</a:t>
            </a:fld>
            <a:endParaRPr lang="en-US"/>
          </a:p>
        </p:txBody>
      </p:sp>
    </p:spTree>
    <p:extLst>
      <p:ext uri="{BB962C8B-B14F-4D97-AF65-F5344CB8AC3E}">
        <p14:creationId xmlns:p14="http://schemas.microsoft.com/office/powerpoint/2010/main" val="33906578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Substitution</a:t>
            </a:r>
          </a:p>
        </p:txBody>
      </p:sp>
      <p:sp>
        <p:nvSpPr>
          <p:cNvPr id="4" name="Slide Number Placeholder 3"/>
          <p:cNvSpPr>
            <a:spLocks noGrp="1"/>
          </p:cNvSpPr>
          <p:nvPr>
            <p:ph type="sldNum" sz="quarter" idx="12"/>
          </p:nvPr>
        </p:nvSpPr>
        <p:spPr/>
        <p:txBody>
          <a:bodyPr/>
          <a:lstStyle>
            <a:lvl1pPr>
              <a:defRPr/>
            </a:lvl1pPr>
          </a:lstStyle>
          <a:p>
            <a:fld id="{A446A5E3-E138-4DBA-A280-D6453547C613}" type="slidenum">
              <a:rPr lang="en-US"/>
              <a:pPr/>
              <a:t>‹#›</a:t>
            </a:fld>
            <a:endParaRPr lang="en-US"/>
          </a:p>
        </p:txBody>
      </p:sp>
    </p:spTree>
    <p:extLst>
      <p:ext uri="{BB962C8B-B14F-4D97-AF65-F5344CB8AC3E}">
        <p14:creationId xmlns:p14="http://schemas.microsoft.com/office/powerpoint/2010/main" val="7725314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Substitution</a:t>
            </a:r>
          </a:p>
        </p:txBody>
      </p:sp>
      <p:sp>
        <p:nvSpPr>
          <p:cNvPr id="7" name="Slide Number Placeholder 6"/>
          <p:cNvSpPr>
            <a:spLocks noGrp="1"/>
          </p:cNvSpPr>
          <p:nvPr>
            <p:ph type="sldNum" sz="quarter" idx="12"/>
          </p:nvPr>
        </p:nvSpPr>
        <p:spPr/>
        <p:txBody>
          <a:bodyPr/>
          <a:lstStyle>
            <a:lvl1pPr>
              <a:defRPr/>
            </a:lvl1pPr>
          </a:lstStyle>
          <a:p>
            <a:fld id="{B7426D76-2577-4663-AA4F-023CC1EB5065}" type="slidenum">
              <a:rPr lang="en-US"/>
              <a:pPr/>
              <a:t>‹#›</a:t>
            </a:fld>
            <a:endParaRPr lang="en-US"/>
          </a:p>
        </p:txBody>
      </p:sp>
    </p:spTree>
    <p:extLst>
      <p:ext uri="{BB962C8B-B14F-4D97-AF65-F5344CB8AC3E}">
        <p14:creationId xmlns:p14="http://schemas.microsoft.com/office/powerpoint/2010/main" val="26749667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Substitution</a:t>
            </a:r>
          </a:p>
        </p:txBody>
      </p:sp>
      <p:sp>
        <p:nvSpPr>
          <p:cNvPr id="7" name="Slide Number Placeholder 6"/>
          <p:cNvSpPr>
            <a:spLocks noGrp="1"/>
          </p:cNvSpPr>
          <p:nvPr>
            <p:ph type="sldNum" sz="quarter" idx="12"/>
          </p:nvPr>
        </p:nvSpPr>
        <p:spPr/>
        <p:txBody>
          <a:bodyPr/>
          <a:lstStyle>
            <a:lvl1pPr>
              <a:defRPr/>
            </a:lvl1pPr>
          </a:lstStyle>
          <a:p>
            <a:fld id="{7CAA7EDE-C047-4792-B65A-F8627B5028C4}" type="slidenum">
              <a:rPr lang="en-US"/>
              <a:pPr/>
              <a:t>‹#›</a:t>
            </a:fld>
            <a:endParaRPr lang="en-US"/>
          </a:p>
        </p:txBody>
      </p:sp>
    </p:spTree>
    <p:extLst>
      <p:ext uri="{BB962C8B-B14F-4D97-AF65-F5344CB8AC3E}">
        <p14:creationId xmlns:p14="http://schemas.microsoft.com/office/powerpoint/2010/main" val="36184695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Substitution</a:t>
            </a:r>
          </a:p>
        </p:txBody>
      </p:sp>
      <p:sp>
        <p:nvSpPr>
          <p:cNvPr id="6" name="Slide Number Placeholder 5"/>
          <p:cNvSpPr>
            <a:spLocks noGrp="1"/>
          </p:cNvSpPr>
          <p:nvPr>
            <p:ph type="sldNum" sz="quarter" idx="12"/>
          </p:nvPr>
        </p:nvSpPr>
        <p:spPr/>
        <p:txBody>
          <a:bodyPr/>
          <a:lstStyle>
            <a:lvl1pPr>
              <a:defRPr/>
            </a:lvl1pPr>
          </a:lstStyle>
          <a:p>
            <a:fld id="{6D49FF3E-60C8-4EAE-A04E-94C8D9004044}" type="slidenum">
              <a:rPr lang="en-US"/>
              <a:pPr/>
              <a:t>‹#›</a:t>
            </a:fld>
            <a:endParaRPr lang="en-US"/>
          </a:p>
        </p:txBody>
      </p:sp>
    </p:spTree>
    <p:extLst>
      <p:ext uri="{BB962C8B-B14F-4D97-AF65-F5344CB8AC3E}">
        <p14:creationId xmlns:p14="http://schemas.microsoft.com/office/powerpoint/2010/main" val="1397585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Substitution</a:t>
            </a:r>
          </a:p>
        </p:txBody>
      </p:sp>
      <p:sp>
        <p:nvSpPr>
          <p:cNvPr id="6" name="Slide Number Placeholder 5"/>
          <p:cNvSpPr>
            <a:spLocks noGrp="1"/>
          </p:cNvSpPr>
          <p:nvPr>
            <p:ph type="sldNum" sz="quarter" idx="12"/>
          </p:nvPr>
        </p:nvSpPr>
        <p:spPr/>
        <p:txBody>
          <a:bodyPr/>
          <a:lstStyle>
            <a:lvl1pPr>
              <a:defRPr/>
            </a:lvl1pPr>
          </a:lstStyle>
          <a:p>
            <a:fld id="{A6657C35-E8B3-4E7E-9F29-361F18887747}" type="slidenum">
              <a:rPr lang="en-US"/>
              <a:pPr/>
              <a:t>‹#›</a:t>
            </a:fld>
            <a:endParaRPr lang="en-US"/>
          </a:p>
        </p:txBody>
      </p:sp>
    </p:spTree>
    <p:extLst>
      <p:ext uri="{BB962C8B-B14F-4D97-AF65-F5344CB8AC3E}">
        <p14:creationId xmlns:p14="http://schemas.microsoft.com/office/powerpoint/2010/main" val="32105579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B212E1-89B6-4339-BA0E-6B355DB8BD01}" type="datetimeFigureOut">
              <a:rPr lang="en-US" smtClean="0"/>
              <a:t>10/3/16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85324F-0390-45CA-8DCD-167A2AC9504B}" type="slidenum">
              <a:rPr lang="en-US" smtClean="0"/>
              <a:t>‹#›</a:t>
            </a:fld>
            <a:endParaRPr lang="en-US"/>
          </a:p>
        </p:txBody>
      </p:sp>
    </p:spTree>
    <p:extLst>
      <p:ext uri="{BB962C8B-B14F-4D97-AF65-F5344CB8AC3E}">
        <p14:creationId xmlns:p14="http://schemas.microsoft.com/office/powerpoint/2010/main" val="2896207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b="0"/>
            </a:lvl1pPr>
          </a:lstStyle>
          <a:p>
            <a:endParaRPr 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b="0"/>
            </a:lvl1pPr>
          </a:lstStyle>
          <a:p>
            <a:r>
              <a:rPr lang="en-US"/>
              <a:t>Substitution</a:t>
            </a: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b="0"/>
            </a:lvl1pPr>
          </a:lstStyle>
          <a:p>
            <a:fld id="{6D764944-60E7-44D5-82B8-5A67A0AC9DBF}" type="slidenum">
              <a:rPr lang="en-US"/>
              <a:pPr/>
              <a:t>‹#›</a:t>
            </a:fld>
            <a:endParaRPr lang="en-US"/>
          </a:p>
        </p:txBody>
      </p:sp>
    </p:spTree>
    <p:extLst>
      <p:ext uri="{BB962C8B-B14F-4D97-AF65-F5344CB8AC3E}">
        <p14:creationId xmlns:p14="http://schemas.microsoft.com/office/powerpoint/2010/main" val="33427318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1" Type="http://schemas.openxmlformats.org/officeDocument/2006/relationships/image" Target="../media/image12.jpeg"/><Relationship Id="rId12" Type="http://schemas.openxmlformats.org/officeDocument/2006/relationships/oleObject" Target="../embeddings/oleObject1.bin"/><Relationship Id="rId13" Type="http://schemas.openxmlformats.org/officeDocument/2006/relationships/image" Target="../media/image3.png"/><Relationship Id="rId14" Type="http://schemas.openxmlformats.org/officeDocument/2006/relationships/oleObject" Target="../embeddings/oleObject2.bin"/><Relationship Id="rId15" Type="http://schemas.openxmlformats.org/officeDocument/2006/relationships/oleObject" Target="../embeddings/oleObject3.bin"/><Relationship Id="rId16" Type="http://schemas.openxmlformats.org/officeDocument/2006/relationships/oleObject" Target="../embeddings/oleObject4.bin"/><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image" Target="../media/image4.emf"/><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9.jpeg"/><Relationship Id="rId9" Type="http://schemas.openxmlformats.org/officeDocument/2006/relationships/image" Target="../media/image10.jpeg"/><Relationship Id="rId10" Type="http://schemas.openxmlformats.org/officeDocument/2006/relationships/image" Target="../media/image1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15.png"/><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 Id="rId3"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png"/><Relationship Id="rId1" Type="http://schemas.openxmlformats.org/officeDocument/2006/relationships/slideLayout" Target="../slideLayouts/slideLayout7.xml"/><Relationship Id="rId2"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5.bin"/><Relationship Id="rId4" Type="http://schemas.openxmlformats.org/officeDocument/2006/relationships/image" Target="../media/image23.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png"/><Relationship Id="rId1" Type="http://schemas.openxmlformats.org/officeDocument/2006/relationships/slideLayout" Target="../slideLayouts/slideLayout7.xml"/><Relationship Id="rId2"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png"/><Relationship Id="rId5" Type="http://schemas.openxmlformats.org/officeDocument/2006/relationships/oleObject" Target="../embeddings/oleObject6.bin"/><Relationship Id="rId6" Type="http://schemas.openxmlformats.org/officeDocument/2006/relationships/image" Target="../media/image28.emf"/><Relationship Id="rId7" Type="http://schemas.openxmlformats.org/officeDocument/2006/relationships/image" Target="../media/image31.png"/><Relationship Id="rId1" Type="http://schemas.openxmlformats.org/officeDocument/2006/relationships/vmlDrawing" Target="../drawings/vmlDrawing3.vml"/><Relationship Id="rId2"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4" Type="http://schemas.openxmlformats.org/officeDocument/2006/relationships/image" Target="../media/image31.png"/><Relationship Id="rId1" Type="http://schemas.openxmlformats.org/officeDocument/2006/relationships/slideLayout" Target="../slideLayouts/slideLayout7.xml"/><Relationship Id="rId2"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image" Target="../media/image36.pn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3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3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hyperlink" Target="http://www.ich.org/products/guidelines/quality/quality-single/article/impurities-guideline-for-residual-solvents.html" TargetMode="External"/><Relationship Id="rId6" Type="http://schemas.openxmlformats.org/officeDocument/2006/relationships/image" Target="../media/image41.pn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4" Type="http://schemas.openxmlformats.org/officeDocument/2006/relationships/image" Target="../media/image41.png"/><Relationship Id="rId5" Type="http://schemas.openxmlformats.org/officeDocument/2006/relationships/hyperlink" Target="http://www.ich.org/products/guidelines/quality/quality-single/article/impurities-guideline-for-residual-solvents.html" TargetMode="External"/><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hyperlink" Target="http://www.ich.org/products/guidelines/quality/quality-single/article/impurities-guideline-for-residual-solvents.html" TargetMode="External"/><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hyperlink" Target="http://www.ich.org/products/guidelines/quality/quality-single/article/impurities-guideline-for-residual-solvents.html" TargetMode="External"/><Relationship Id="rId5" Type="http://schemas.openxmlformats.org/officeDocument/2006/relationships/image" Target="../media/image43.png"/><Relationship Id="rId6" Type="http://schemas.openxmlformats.org/officeDocument/2006/relationships/image" Target="../media/image44.png"/><Relationship Id="rId7" Type="http://schemas.openxmlformats.org/officeDocument/2006/relationships/image" Target="../media/image45.pn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hyperlink" Target="http://www.ich.org/products/guidelines/quality/quality-single/article/impurities-guideline-for-residual-solvents.html" TargetMode="External"/><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4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9.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51.pn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4" Type="http://schemas.openxmlformats.org/officeDocument/2006/relationships/image" Target="../media/image53.png"/><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5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5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56.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4" Type="http://schemas.openxmlformats.org/officeDocument/2006/relationships/image" Target="../media/image59.png"/><Relationship Id="rId1" Type="http://schemas.openxmlformats.org/officeDocument/2006/relationships/slideLayout" Target="../slideLayouts/slideLayout7.xml"/><Relationship Id="rId2" Type="http://schemas.openxmlformats.org/officeDocument/2006/relationships/image" Target="../media/image5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 Id="rId3" Type="http://schemas.openxmlformats.org/officeDocument/2006/relationships/image" Target="../media/image61.png"/></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1" Type="http://schemas.openxmlformats.org/officeDocument/2006/relationships/slideLayout" Target="../slideLayouts/slideLayout7.xml"/><Relationship Id="rId2" Type="http://schemas.openxmlformats.org/officeDocument/2006/relationships/image" Target="../media/image6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6.png"/><Relationship Id="rId3" Type="http://schemas.openxmlformats.org/officeDocument/2006/relationships/image" Target="../media/image6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8.png"/><Relationship Id="rId3" Type="http://schemas.openxmlformats.org/officeDocument/2006/relationships/image" Target="../media/image69.png"/></Relationships>
</file>

<file path=ppt/slides/_rels/slide45.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1" Type="http://schemas.openxmlformats.org/officeDocument/2006/relationships/slideLayout" Target="../slideLayouts/slideLayout7.xml"/><Relationship Id="rId2" Type="http://schemas.openxmlformats.org/officeDocument/2006/relationships/image" Target="../media/image7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5.png"/><Relationship Id="rId3" Type="http://schemas.openxmlformats.org/officeDocument/2006/relationships/image" Target="../media/image7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7.png"/><Relationship Id="rId3" Type="http://schemas.openxmlformats.org/officeDocument/2006/relationships/image" Target="../media/image78.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9.png"/><Relationship Id="rId3" Type="http://schemas.openxmlformats.org/officeDocument/2006/relationships/image" Target="../media/image8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3.png"/><Relationship Id="rId3" Type="http://schemas.openxmlformats.org/officeDocument/2006/relationships/image" Target="../media/image8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6.png"/><Relationship Id="rId4" Type="http://schemas.openxmlformats.org/officeDocument/2006/relationships/image" Target="../media/image87.png"/><Relationship Id="rId5" Type="http://schemas.openxmlformats.org/officeDocument/2006/relationships/image" Target="../media/image88.png"/><Relationship Id="rId6" Type="http://schemas.openxmlformats.org/officeDocument/2006/relationships/hyperlink" Target="http://www.chem.leeds.ac.uk/" TargetMode="External"/><Relationship Id="rId7" Type="http://schemas.openxmlformats.org/officeDocument/2006/relationships/image" Target="../media/image89.jpeg"/><Relationship Id="rId1" Type="http://schemas.openxmlformats.org/officeDocument/2006/relationships/slideLayout" Target="../slideLayouts/slideLayout7.xml"/><Relationship Id="rId2" Type="http://schemas.openxmlformats.org/officeDocument/2006/relationships/image" Target="../media/image85.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0.png"/><Relationship Id="rId3"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54945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altLang="en-US" sz="3600" b="1" dirty="0">
                <a:solidFill>
                  <a:srgbClr val="3333FF"/>
                </a:solidFill>
              </a:rPr>
              <a:t>Solvents in Process Chemistry (Overview)</a:t>
            </a:r>
          </a:p>
        </p:txBody>
      </p:sp>
      <p:sp>
        <p:nvSpPr>
          <p:cNvPr id="5" name="Content Placeholder 2"/>
          <p:cNvSpPr txBox="1">
            <a:spLocks/>
          </p:cNvSpPr>
          <p:nvPr/>
        </p:nvSpPr>
        <p:spPr>
          <a:xfrm>
            <a:off x="612575" y="1023921"/>
            <a:ext cx="11308491" cy="44624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altLang="en-US" sz="1800" dirty="0"/>
              <a:t>A solvent is a substance which can be used to dissolve (partially or completely) one or more solutes; other than water, solvents in process chemistry are normally relatively volatile, low molecular weight organic compounds available as commodity chemicals</a:t>
            </a:r>
          </a:p>
          <a:p>
            <a:endParaRPr lang="en-CA" altLang="en-US" sz="1800" dirty="0"/>
          </a:p>
          <a:p>
            <a:r>
              <a:rPr lang="en-CA" altLang="en-US" sz="1800" dirty="0"/>
              <a:t>Solvents are chosen so as to be non-participating (unreactive) with the process reactants and reagents</a:t>
            </a:r>
          </a:p>
          <a:p>
            <a:endParaRPr lang="en-CA" altLang="en-US" sz="1800" dirty="0"/>
          </a:p>
          <a:p>
            <a:r>
              <a:rPr lang="en-CA" altLang="en-US" sz="1800" dirty="0"/>
              <a:t>Residual solvents in finished APIs are usually impurities (unless the API is intended to be solvated </a:t>
            </a:r>
            <a:r>
              <a:rPr lang="en-CA" altLang="en-US" sz="1800" dirty="0" err="1"/>
              <a:t>stoichiometrically</a:t>
            </a:r>
            <a:r>
              <a:rPr lang="en-CA" altLang="en-US" sz="1800" dirty="0"/>
              <a:t>) and need to be reduced to acceptable concentrations</a:t>
            </a:r>
          </a:p>
          <a:p>
            <a:endParaRPr lang="en-CA" altLang="en-US" sz="1800" dirty="0"/>
          </a:p>
          <a:p>
            <a:r>
              <a:rPr lang="en-CA" altLang="en-US" sz="1800" dirty="0"/>
              <a:t>Solvents are also used for work-up of reaction mixtures (e.g. in extractions of aqueous layers, crystallizations) and for cleaning processing equipment  (reactors, dryers) between batches</a:t>
            </a:r>
          </a:p>
          <a:p>
            <a:endParaRPr lang="en-CA" altLang="en-US" sz="1800" dirty="0"/>
          </a:p>
          <a:p>
            <a:r>
              <a:rPr lang="en-CA" altLang="en-US" sz="1800" dirty="0"/>
              <a:t>Solvents are classified as processing aids, not reagents</a:t>
            </a:r>
          </a:p>
        </p:txBody>
      </p:sp>
    </p:spTree>
    <p:extLst>
      <p:ext uri="{BB962C8B-B14F-4D97-AF65-F5344CB8AC3E}">
        <p14:creationId xmlns:p14="http://schemas.microsoft.com/office/powerpoint/2010/main" val="3979091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99488" y="114079"/>
            <a:ext cx="3466013" cy="584775"/>
          </a:xfrm>
          <a:prstGeom prst="rect">
            <a:avLst/>
          </a:prstGeom>
          <a:solidFill>
            <a:schemeClr val="bg1"/>
          </a:solidFill>
        </p:spPr>
        <p:txBody>
          <a:bodyPr wrap="none">
            <a:spAutoFit/>
          </a:bodyPr>
          <a:lstStyle/>
          <a:p>
            <a:r>
              <a:rPr lang="en-US" sz="3200" dirty="0">
                <a:solidFill>
                  <a:srgbClr val="3333FF"/>
                </a:solidFill>
                <a:latin typeface="Arial" panose="020B0604020202020204" pitchFamily="34" charset="0"/>
                <a:cs typeface="Arial" panose="020B0604020202020204" pitchFamily="34" charset="0"/>
              </a:rPr>
              <a:t>Solvent Selection </a:t>
            </a:r>
          </a:p>
        </p:txBody>
      </p:sp>
      <p:pic>
        <p:nvPicPr>
          <p:cNvPr id="6" name="Picture 5"/>
          <p:cNvPicPr>
            <a:picLocks noChangeAspect="1"/>
          </p:cNvPicPr>
          <p:nvPr/>
        </p:nvPicPr>
        <p:blipFill>
          <a:blip r:embed="rId2"/>
          <a:stretch>
            <a:fillRect/>
          </a:stretch>
        </p:blipFill>
        <p:spPr>
          <a:xfrm>
            <a:off x="8499208" y="114079"/>
            <a:ext cx="3246718" cy="3238721"/>
          </a:xfrm>
          <a:prstGeom prst="rect">
            <a:avLst/>
          </a:prstGeom>
        </p:spPr>
      </p:pic>
      <p:sp>
        <p:nvSpPr>
          <p:cNvPr id="8" name="Rectangle 7"/>
          <p:cNvSpPr/>
          <p:nvPr/>
        </p:nvSpPr>
        <p:spPr>
          <a:xfrm>
            <a:off x="8372960" y="6431485"/>
            <a:ext cx="2853666" cy="246221"/>
          </a:xfrm>
          <a:prstGeom prst="rect">
            <a:avLst/>
          </a:prstGeom>
        </p:spPr>
        <p:txBody>
          <a:bodyPr wrap="none">
            <a:spAutoFit/>
          </a:bodyPr>
          <a:lstStyle/>
          <a:p>
            <a:r>
              <a:rPr lang="en-US" sz="1000" dirty="0"/>
              <a:t>http://www.envirotechint.com/industrial-solvents/</a:t>
            </a:r>
          </a:p>
        </p:txBody>
      </p:sp>
      <p:pic>
        <p:nvPicPr>
          <p:cNvPr id="9" name="Picture 8"/>
          <p:cNvPicPr>
            <a:picLocks noChangeAspect="1"/>
          </p:cNvPicPr>
          <p:nvPr/>
        </p:nvPicPr>
        <p:blipFill>
          <a:blip r:embed="rId3"/>
          <a:stretch>
            <a:fillRect/>
          </a:stretch>
        </p:blipFill>
        <p:spPr>
          <a:xfrm>
            <a:off x="7964802" y="3824750"/>
            <a:ext cx="3781124" cy="2404824"/>
          </a:xfrm>
          <a:prstGeom prst="rect">
            <a:avLst/>
          </a:prstGeom>
        </p:spPr>
      </p:pic>
      <p:sp>
        <p:nvSpPr>
          <p:cNvPr id="10" name="Rectangle 9"/>
          <p:cNvSpPr/>
          <p:nvPr/>
        </p:nvSpPr>
        <p:spPr>
          <a:xfrm>
            <a:off x="9271659" y="3382440"/>
            <a:ext cx="2234907" cy="246221"/>
          </a:xfrm>
          <a:prstGeom prst="rect">
            <a:avLst/>
          </a:prstGeom>
        </p:spPr>
        <p:txBody>
          <a:bodyPr wrap="none">
            <a:spAutoFit/>
          </a:bodyPr>
          <a:lstStyle/>
          <a:p>
            <a:r>
              <a:rPr lang="en-US" sz="1000" dirty="0"/>
              <a:t>http://www.cleanway.com.au/Solvents</a:t>
            </a:r>
          </a:p>
        </p:txBody>
      </p:sp>
      <p:sp>
        <p:nvSpPr>
          <p:cNvPr id="11" name="TextBox 10"/>
          <p:cNvSpPr txBox="1"/>
          <p:nvPr/>
        </p:nvSpPr>
        <p:spPr>
          <a:xfrm>
            <a:off x="644381" y="698854"/>
            <a:ext cx="6458167" cy="1754326"/>
          </a:xfrm>
          <a:prstGeom prst="rect">
            <a:avLst/>
          </a:prstGeom>
          <a:noFill/>
        </p:spPr>
        <p:txBody>
          <a:bodyPr wrap="square" rtlCol="0">
            <a:spAutoFit/>
          </a:bodyPr>
          <a:lstStyle/>
          <a:p>
            <a:r>
              <a:rPr lang="en-US" dirty="0"/>
              <a:t>Major cost consideration</a:t>
            </a:r>
          </a:p>
          <a:p>
            <a:r>
              <a:rPr lang="en-US" dirty="0"/>
              <a:t>Solvents 85-90% of the mass in API development</a:t>
            </a:r>
          </a:p>
          <a:p>
            <a:r>
              <a:rPr lang="en-US" dirty="0"/>
              <a:t>About 50% of the solvents are recovered and recycled.</a:t>
            </a:r>
          </a:p>
          <a:p>
            <a:r>
              <a:rPr lang="en-US" dirty="0"/>
              <a:t>Safety</a:t>
            </a:r>
          </a:p>
          <a:p>
            <a:r>
              <a:rPr lang="en-US" dirty="0"/>
              <a:t>Minimize waste</a:t>
            </a:r>
          </a:p>
          <a:p>
            <a:r>
              <a:rPr lang="en-US" dirty="0"/>
              <a:t>Minimize escape into the environment. (air/water)</a:t>
            </a:r>
          </a:p>
        </p:txBody>
      </p:sp>
      <p:sp>
        <p:nvSpPr>
          <p:cNvPr id="12" name="TextBox 11"/>
          <p:cNvSpPr txBox="1"/>
          <p:nvPr/>
        </p:nvSpPr>
        <p:spPr>
          <a:xfrm>
            <a:off x="644381" y="2584277"/>
            <a:ext cx="5732206" cy="3970318"/>
          </a:xfrm>
          <a:prstGeom prst="rect">
            <a:avLst/>
          </a:prstGeom>
          <a:noFill/>
        </p:spPr>
        <p:txBody>
          <a:bodyPr wrap="square" rtlCol="0">
            <a:spAutoFit/>
          </a:bodyPr>
          <a:lstStyle/>
          <a:p>
            <a:r>
              <a:rPr lang="en-US" dirty="0"/>
              <a:t>Categories</a:t>
            </a:r>
          </a:p>
          <a:p>
            <a:pPr marL="285750" indent="-285750">
              <a:buFont typeface="Arial" panose="020B0604020202020204" pitchFamily="34" charset="0"/>
              <a:buChar char="•"/>
            </a:pPr>
            <a:r>
              <a:rPr lang="en-US" dirty="0"/>
              <a:t>protic, or hydrogen bond-donating solvents (Lewis acids), such as H</a:t>
            </a:r>
            <a:r>
              <a:rPr lang="en-US" baseline="-25000" dirty="0"/>
              <a:t>2</a:t>
            </a:r>
            <a:r>
              <a:rPr lang="en-US" dirty="0"/>
              <a:t>O, </a:t>
            </a:r>
            <a:r>
              <a:rPr lang="en-US" dirty="0" err="1"/>
              <a:t>EtOH</a:t>
            </a:r>
            <a:r>
              <a:rPr lang="en-US" dirty="0"/>
              <a:t>, </a:t>
            </a:r>
            <a:r>
              <a:rPr lang="en-US" dirty="0" err="1"/>
              <a:t>AcOH</a:t>
            </a:r>
            <a:r>
              <a:rPr lang="en-US" dirty="0"/>
              <a:t>, and NH</a:t>
            </a:r>
            <a:r>
              <a:rPr lang="en-US" baseline="-25000" dirty="0"/>
              <a:t>3</a:t>
            </a:r>
            <a:r>
              <a:rPr lang="en-US" dirty="0"/>
              <a:t> </a:t>
            </a:r>
          </a:p>
          <a:p>
            <a:pPr marL="285750" indent="-285750">
              <a:buFont typeface="Arial" panose="020B0604020202020204" pitchFamily="34" charset="0"/>
              <a:buChar char="•"/>
            </a:pPr>
            <a:r>
              <a:rPr lang="en-US" dirty="0"/>
              <a:t>hydrogen bond-accepting solvents (Lewis bases), such as H</a:t>
            </a:r>
            <a:r>
              <a:rPr lang="en-US" baseline="-25000" dirty="0"/>
              <a:t>2</a:t>
            </a:r>
            <a:r>
              <a:rPr lang="en-US" dirty="0"/>
              <a:t>O, Et</a:t>
            </a:r>
            <a:r>
              <a:rPr lang="en-US" baseline="-25000" dirty="0"/>
              <a:t>3</a:t>
            </a:r>
            <a:r>
              <a:rPr lang="en-US" dirty="0"/>
              <a:t>N, </a:t>
            </a:r>
            <a:r>
              <a:rPr lang="en-US" dirty="0" err="1"/>
              <a:t>EtOAc</a:t>
            </a:r>
            <a:r>
              <a:rPr lang="en-US" dirty="0"/>
              <a:t>, acetone, and DMF</a:t>
            </a:r>
          </a:p>
          <a:p>
            <a:pPr marL="285750" indent="-285750">
              <a:buFont typeface="Arial" panose="020B0604020202020204" pitchFamily="34" charset="0"/>
              <a:buChar char="•"/>
            </a:pPr>
            <a:r>
              <a:rPr lang="en-US" dirty="0"/>
              <a:t>polar aprotic solvents, not </a:t>
            </a:r>
            <a:r>
              <a:rPr lang="en-US" dirty="0" err="1"/>
              <a:t>hydroxylic</a:t>
            </a:r>
            <a:r>
              <a:rPr lang="en-US" dirty="0"/>
              <a:t>, such as DMSO, DMF and DMAc</a:t>
            </a:r>
          </a:p>
          <a:p>
            <a:pPr marL="285750" indent="-285750">
              <a:buFont typeface="Arial" panose="020B0604020202020204" pitchFamily="34" charset="0"/>
              <a:buChar char="•"/>
            </a:pPr>
            <a:r>
              <a:rPr lang="en-US" dirty="0" err="1"/>
              <a:t>chlorocarbon</a:t>
            </a:r>
            <a:r>
              <a:rPr lang="en-US" dirty="0"/>
              <a:t> solvents, such as dichloromethane, CHCl</a:t>
            </a:r>
            <a:r>
              <a:rPr lang="en-US" baseline="-25000" dirty="0"/>
              <a:t>3</a:t>
            </a:r>
            <a:r>
              <a:rPr lang="en-US" dirty="0"/>
              <a:t>, and CCl</a:t>
            </a:r>
            <a:r>
              <a:rPr lang="en-US" baseline="-25000" dirty="0"/>
              <a:t>4</a:t>
            </a:r>
            <a:r>
              <a:rPr lang="en-US" dirty="0"/>
              <a:t> </a:t>
            </a:r>
          </a:p>
          <a:p>
            <a:pPr marL="285750" indent="-285750">
              <a:buFont typeface="Arial" panose="020B0604020202020204" pitchFamily="34" charset="0"/>
              <a:buChar char="•"/>
            </a:pPr>
            <a:r>
              <a:rPr lang="en-US" dirty="0"/>
              <a:t>fluorocarbon solvents, such as </a:t>
            </a:r>
            <a:r>
              <a:rPr lang="en-US" dirty="0" err="1"/>
              <a:t>hexafluoroisopropanol</a:t>
            </a:r>
            <a:r>
              <a:rPr lang="en-US" dirty="0"/>
              <a:t> </a:t>
            </a:r>
          </a:p>
          <a:p>
            <a:pPr marL="285750" indent="-285750">
              <a:buFont typeface="Arial" panose="020B0604020202020204" pitchFamily="34" charset="0"/>
              <a:buChar char="•"/>
            </a:pPr>
            <a:r>
              <a:rPr lang="en-US" dirty="0"/>
              <a:t>hydrocarbon solvents, such as </a:t>
            </a:r>
            <a:r>
              <a:rPr lang="en-US" dirty="0" err="1"/>
              <a:t>heptanes</a:t>
            </a:r>
            <a:r>
              <a:rPr lang="en-US" dirty="0"/>
              <a:t>, </a:t>
            </a:r>
            <a:r>
              <a:rPr lang="en-US" dirty="0" err="1"/>
              <a:t>iso</a:t>
            </a:r>
            <a:r>
              <a:rPr lang="en-US" dirty="0"/>
              <a:t>-octane, and toluene</a:t>
            </a:r>
          </a:p>
          <a:p>
            <a:pPr marL="285750" indent="-285750">
              <a:buFont typeface="Arial" panose="020B0604020202020204" pitchFamily="34" charset="0"/>
              <a:buChar char="•"/>
            </a:pPr>
            <a:r>
              <a:rPr lang="en-US" dirty="0"/>
              <a:t>ionic liquids</a:t>
            </a:r>
          </a:p>
          <a:p>
            <a:pPr marL="285750" indent="-285750">
              <a:buFont typeface="Arial" panose="020B0604020202020204" pitchFamily="34" charset="0"/>
              <a:buChar char="•"/>
            </a:pPr>
            <a:r>
              <a:rPr lang="en-US" dirty="0"/>
              <a:t>supercritical fluids, such as supercritical CO</a:t>
            </a:r>
            <a:r>
              <a:rPr lang="en-US" baseline="-25000" dirty="0"/>
              <a:t>2</a:t>
            </a:r>
          </a:p>
        </p:txBody>
      </p:sp>
    </p:spTree>
    <p:extLst>
      <p:ext uri="{BB962C8B-B14F-4D97-AF65-F5344CB8AC3E}">
        <p14:creationId xmlns:p14="http://schemas.microsoft.com/office/powerpoint/2010/main" val="2190295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9764" y="939452"/>
            <a:ext cx="6008311" cy="523220"/>
          </a:xfrm>
          <a:prstGeom prst="rect">
            <a:avLst/>
          </a:prstGeom>
          <a:noFill/>
        </p:spPr>
        <p:txBody>
          <a:bodyPr wrap="none" rtlCol="0">
            <a:spAutoFit/>
          </a:bodyPr>
          <a:lstStyle/>
          <a:p>
            <a:r>
              <a:rPr lang="en-US" sz="2800" dirty="0">
                <a:solidFill>
                  <a:srgbClr val="3333FF"/>
                </a:solidFill>
              </a:rPr>
              <a:t>Why does a solute dissolve in a solvent?</a:t>
            </a:r>
          </a:p>
        </p:txBody>
      </p:sp>
    </p:spTree>
    <p:extLst>
      <p:ext uri="{BB962C8B-B14F-4D97-AF65-F5344CB8AC3E}">
        <p14:creationId xmlns:p14="http://schemas.microsoft.com/office/powerpoint/2010/main" val="2205000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TextBox 73"/>
          <p:cNvSpPr txBox="1"/>
          <p:nvPr/>
        </p:nvSpPr>
        <p:spPr>
          <a:xfrm>
            <a:off x="868365" y="1804842"/>
            <a:ext cx="9366667" cy="523220"/>
          </a:xfrm>
          <a:prstGeom prst="rect">
            <a:avLst/>
          </a:prstGeom>
          <a:noFill/>
        </p:spPr>
        <p:txBody>
          <a:bodyPr wrap="none" rtlCol="0">
            <a:spAutoFit/>
          </a:bodyPr>
          <a:lstStyle/>
          <a:p>
            <a:pPr fontAlgn="base">
              <a:spcBef>
                <a:spcPct val="0"/>
              </a:spcBef>
              <a:spcAft>
                <a:spcPct val="0"/>
              </a:spcAft>
            </a:pPr>
            <a:r>
              <a:rPr lang="en-US" sz="1400" b="1" dirty="0">
                <a:solidFill>
                  <a:srgbClr val="000000"/>
                </a:solidFill>
                <a:latin typeface="Arial" pitchFamily="34" charset="0"/>
              </a:rPr>
              <a:t>Strong hydrogen bonding between water molecules requires energy to break the bonds.</a:t>
            </a:r>
          </a:p>
          <a:p>
            <a:pPr fontAlgn="base">
              <a:spcBef>
                <a:spcPct val="0"/>
              </a:spcBef>
              <a:spcAft>
                <a:spcPct val="0"/>
              </a:spcAft>
            </a:pPr>
            <a:r>
              <a:rPr lang="en-US" sz="1400" b="1" dirty="0">
                <a:solidFill>
                  <a:srgbClr val="000000"/>
                </a:solidFill>
                <a:latin typeface="Arial" pitchFamily="34" charset="0"/>
              </a:rPr>
              <a:t>For the solute to dissolve the solute must interact almost as strongly as the bonds that where broken. (</a:t>
            </a:r>
            <a:r>
              <a:rPr lang="en-US" sz="1400" b="1" dirty="0">
                <a:solidFill>
                  <a:srgbClr val="0000FF"/>
                </a:solidFill>
                <a:latin typeface="Symbol" pitchFamily="18" charset="2"/>
              </a:rPr>
              <a:t>D</a:t>
            </a:r>
            <a:r>
              <a:rPr lang="en-US" sz="1400" b="1" dirty="0">
                <a:solidFill>
                  <a:srgbClr val="0000FF"/>
                </a:solidFill>
                <a:latin typeface="Arial" pitchFamily="34" charset="0"/>
              </a:rPr>
              <a:t>H</a:t>
            </a:r>
            <a:r>
              <a:rPr lang="en-US" sz="1400" b="1" dirty="0">
                <a:solidFill>
                  <a:srgbClr val="0000FF"/>
                </a:solidFill>
                <a:latin typeface="Arial" pitchFamily="34" charset="0"/>
                <a:cs typeface="Arial" pitchFamily="34" charset="0"/>
              </a:rPr>
              <a:t>°)</a:t>
            </a:r>
            <a:r>
              <a:rPr lang="en-US" sz="1400" b="1" dirty="0">
                <a:solidFill>
                  <a:srgbClr val="000000"/>
                </a:solidFill>
                <a:latin typeface="Arial" pitchFamily="34" charset="0"/>
                <a:cs typeface="Arial" pitchFamily="34" charset="0"/>
              </a:rPr>
              <a:t> </a:t>
            </a:r>
            <a:endParaRPr lang="en-US" sz="1400" b="1" dirty="0">
              <a:solidFill>
                <a:srgbClr val="000000"/>
              </a:solidFill>
              <a:latin typeface="Arial" pitchFamily="34" charset="0"/>
            </a:endParaRPr>
          </a:p>
        </p:txBody>
      </p:sp>
      <p:pic>
        <p:nvPicPr>
          <p:cNvPr id="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0985" y="3451982"/>
            <a:ext cx="1583624" cy="81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6" name="Picture 234"/>
          <p:cNvPicPr>
            <a:picLocks noChangeAspect="1" noChangeArrowheads="1"/>
          </p:cNvPicPr>
          <p:nvPr/>
        </p:nvPicPr>
        <p:blipFill>
          <a:blip r:embed="rId4" cstate="print"/>
          <a:srcRect/>
          <a:stretch>
            <a:fillRect/>
          </a:stretch>
        </p:blipFill>
        <p:spPr bwMode="auto">
          <a:xfrm rot="15579327">
            <a:off x="7491109" y="3114469"/>
            <a:ext cx="411163" cy="298450"/>
          </a:xfrm>
          <a:prstGeom prst="rect">
            <a:avLst/>
          </a:prstGeom>
          <a:noFill/>
          <a:ln w="9525">
            <a:noFill/>
            <a:miter lim="800000"/>
            <a:headEnd/>
            <a:tailEnd/>
          </a:ln>
        </p:spPr>
      </p:pic>
      <p:pic>
        <p:nvPicPr>
          <p:cNvPr id="77" name="Picture 235"/>
          <p:cNvPicPr>
            <a:picLocks noChangeAspect="1" noChangeArrowheads="1"/>
          </p:cNvPicPr>
          <p:nvPr/>
        </p:nvPicPr>
        <p:blipFill>
          <a:blip r:embed="rId5" cstate="print"/>
          <a:srcRect/>
          <a:stretch>
            <a:fillRect/>
          </a:stretch>
        </p:blipFill>
        <p:spPr bwMode="auto">
          <a:xfrm rot="19432266">
            <a:off x="8231679" y="3809000"/>
            <a:ext cx="420687" cy="307975"/>
          </a:xfrm>
          <a:prstGeom prst="rect">
            <a:avLst/>
          </a:prstGeom>
          <a:noFill/>
          <a:ln w="9525">
            <a:noFill/>
            <a:miter lim="800000"/>
            <a:headEnd/>
            <a:tailEnd/>
          </a:ln>
        </p:spPr>
      </p:pic>
      <p:pic>
        <p:nvPicPr>
          <p:cNvPr id="78" name="Picture 237"/>
          <p:cNvPicPr>
            <a:picLocks noChangeAspect="1" noChangeArrowheads="1"/>
          </p:cNvPicPr>
          <p:nvPr/>
        </p:nvPicPr>
        <p:blipFill>
          <a:blip r:embed="rId6" cstate="print"/>
          <a:srcRect/>
          <a:stretch>
            <a:fillRect/>
          </a:stretch>
        </p:blipFill>
        <p:spPr bwMode="auto">
          <a:xfrm>
            <a:off x="5869479" y="3777250"/>
            <a:ext cx="388937" cy="282575"/>
          </a:xfrm>
          <a:prstGeom prst="rect">
            <a:avLst/>
          </a:prstGeom>
          <a:noFill/>
          <a:ln w="9525">
            <a:noFill/>
            <a:miter lim="800000"/>
            <a:headEnd/>
            <a:tailEnd/>
          </a:ln>
        </p:spPr>
      </p:pic>
      <p:pic>
        <p:nvPicPr>
          <p:cNvPr id="79" name="Picture 238"/>
          <p:cNvPicPr>
            <a:picLocks noChangeAspect="1" noChangeArrowheads="1"/>
          </p:cNvPicPr>
          <p:nvPr/>
        </p:nvPicPr>
        <p:blipFill>
          <a:blip r:embed="rId7" cstate="print"/>
          <a:srcRect/>
          <a:stretch>
            <a:fillRect/>
          </a:stretch>
        </p:blipFill>
        <p:spPr bwMode="auto">
          <a:xfrm rot="19960638">
            <a:off x="8133254" y="4310650"/>
            <a:ext cx="360362" cy="261937"/>
          </a:xfrm>
          <a:prstGeom prst="rect">
            <a:avLst/>
          </a:prstGeom>
          <a:noFill/>
          <a:ln w="9525">
            <a:noFill/>
            <a:miter lim="800000"/>
            <a:headEnd/>
            <a:tailEnd/>
          </a:ln>
        </p:spPr>
      </p:pic>
      <p:pic>
        <p:nvPicPr>
          <p:cNvPr id="80" name="Picture 239"/>
          <p:cNvPicPr>
            <a:picLocks noChangeAspect="1" noChangeArrowheads="1"/>
          </p:cNvPicPr>
          <p:nvPr/>
        </p:nvPicPr>
        <p:blipFill>
          <a:blip r:embed="rId8" cstate="print"/>
          <a:srcRect/>
          <a:stretch>
            <a:fillRect/>
          </a:stretch>
        </p:blipFill>
        <p:spPr bwMode="auto">
          <a:xfrm>
            <a:off x="6847379" y="3145425"/>
            <a:ext cx="396875" cy="288925"/>
          </a:xfrm>
          <a:prstGeom prst="rect">
            <a:avLst/>
          </a:prstGeom>
          <a:noFill/>
          <a:ln w="9525">
            <a:noFill/>
            <a:miter lim="800000"/>
            <a:headEnd/>
            <a:tailEnd/>
          </a:ln>
        </p:spPr>
      </p:pic>
      <p:pic>
        <p:nvPicPr>
          <p:cNvPr id="81" name="Picture 240"/>
          <p:cNvPicPr>
            <a:picLocks noChangeAspect="1" noChangeArrowheads="1"/>
          </p:cNvPicPr>
          <p:nvPr/>
        </p:nvPicPr>
        <p:blipFill>
          <a:blip r:embed="rId9" cstate="print"/>
          <a:srcRect/>
          <a:stretch>
            <a:fillRect/>
          </a:stretch>
        </p:blipFill>
        <p:spPr bwMode="auto">
          <a:xfrm rot="15992242">
            <a:off x="8095948" y="3284331"/>
            <a:ext cx="393700" cy="287337"/>
          </a:xfrm>
          <a:prstGeom prst="rect">
            <a:avLst/>
          </a:prstGeom>
          <a:noFill/>
          <a:ln w="9525">
            <a:noFill/>
            <a:miter lim="800000"/>
            <a:headEnd/>
            <a:tailEnd/>
          </a:ln>
        </p:spPr>
      </p:pic>
      <p:pic>
        <p:nvPicPr>
          <p:cNvPr id="82" name="Picture 242"/>
          <p:cNvPicPr>
            <a:picLocks noChangeAspect="1" noChangeArrowheads="1"/>
          </p:cNvPicPr>
          <p:nvPr/>
        </p:nvPicPr>
        <p:blipFill>
          <a:blip r:embed="rId10" cstate="print"/>
          <a:srcRect/>
          <a:stretch>
            <a:fillRect/>
          </a:stretch>
        </p:blipFill>
        <p:spPr bwMode="auto">
          <a:xfrm rot="14642796">
            <a:off x="6053629" y="4701175"/>
            <a:ext cx="354012" cy="258762"/>
          </a:xfrm>
          <a:prstGeom prst="rect">
            <a:avLst/>
          </a:prstGeom>
          <a:noFill/>
          <a:ln w="9525">
            <a:noFill/>
            <a:miter lim="800000"/>
            <a:headEnd/>
            <a:tailEnd/>
          </a:ln>
        </p:spPr>
      </p:pic>
      <p:sp>
        <p:nvSpPr>
          <p:cNvPr id="83" name="Oval 253"/>
          <p:cNvSpPr>
            <a:spLocks noChangeArrowheads="1"/>
          </p:cNvSpPr>
          <p:nvPr/>
        </p:nvSpPr>
        <p:spPr bwMode="auto">
          <a:xfrm>
            <a:off x="6267373" y="3141901"/>
            <a:ext cx="2066925" cy="1343025"/>
          </a:xfrm>
          <a:prstGeom prst="ellipse">
            <a:avLst/>
          </a:prstGeom>
          <a:gradFill rotWithShape="1">
            <a:gsLst>
              <a:gs pos="0">
                <a:srgbClr val="BBE0E3">
                  <a:gamma/>
                  <a:shade val="86275"/>
                  <a:invGamma/>
                  <a:alpha val="31000"/>
                </a:srgbClr>
              </a:gs>
              <a:gs pos="100000">
                <a:srgbClr val="BBE0E3">
                  <a:alpha val="33000"/>
                </a:srgbClr>
              </a:gs>
            </a:gsLst>
            <a:path path="shape">
              <a:fillToRect l="50000" t="50000" r="50000" b="50000"/>
            </a:path>
          </a:gradFill>
          <a:ln w="9525">
            <a:solidFill>
              <a:srgbClr val="000000"/>
            </a:solidFill>
            <a:round/>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CA" sz="1400" b="1" i="0" u="none" strike="noStrike" kern="0" cap="none" spc="0" normalizeH="0" baseline="0" noProof="0">
              <a:ln>
                <a:noFill/>
              </a:ln>
              <a:solidFill>
                <a:srgbClr val="000000"/>
              </a:solidFill>
              <a:effectLst/>
              <a:uLnTx/>
              <a:uFillTx/>
              <a:latin typeface="Arial" pitchFamily="34" charset="0"/>
            </a:endParaRPr>
          </a:p>
        </p:txBody>
      </p:sp>
      <p:pic>
        <p:nvPicPr>
          <p:cNvPr id="84" name="Picture 236"/>
          <p:cNvPicPr>
            <a:picLocks noChangeAspect="1" noChangeArrowheads="1"/>
          </p:cNvPicPr>
          <p:nvPr/>
        </p:nvPicPr>
        <p:blipFill>
          <a:blip r:embed="rId11" cstate="print"/>
          <a:srcRect/>
          <a:stretch>
            <a:fillRect/>
          </a:stretch>
        </p:blipFill>
        <p:spPr bwMode="auto">
          <a:xfrm rot="6367553">
            <a:off x="6205235" y="3246231"/>
            <a:ext cx="390525" cy="284163"/>
          </a:xfrm>
          <a:prstGeom prst="rect">
            <a:avLst/>
          </a:prstGeom>
          <a:noFill/>
          <a:ln w="9525">
            <a:noFill/>
            <a:miter lim="800000"/>
            <a:headEnd/>
            <a:tailEnd/>
          </a:ln>
        </p:spPr>
      </p:pic>
      <p:pic>
        <p:nvPicPr>
          <p:cNvPr id="85" name="Picture 260"/>
          <p:cNvPicPr>
            <a:picLocks noChangeAspect="1" noChangeArrowheads="1"/>
          </p:cNvPicPr>
          <p:nvPr/>
        </p:nvPicPr>
        <p:blipFill>
          <a:blip r:embed="rId7" cstate="print"/>
          <a:srcRect/>
          <a:stretch>
            <a:fillRect/>
          </a:stretch>
        </p:blipFill>
        <p:spPr bwMode="auto">
          <a:xfrm rot="19960638">
            <a:off x="7609379" y="4453525"/>
            <a:ext cx="360362" cy="261937"/>
          </a:xfrm>
          <a:prstGeom prst="rect">
            <a:avLst/>
          </a:prstGeom>
          <a:noFill/>
          <a:ln w="9525">
            <a:noFill/>
            <a:miter lim="800000"/>
            <a:headEnd/>
            <a:tailEnd/>
          </a:ln>
        </p:spPr>
      </p:pic>
      <p:pic>
        <p:nvPicPr>
          <p:cNvPr id="86" name="Picture 261"/>
          <p:cNvPicPr>
            <a:picLocks noChangeAspect="1" noChangeArrowheads="1"/>
          </p:cNvPicPr>
          <p:nvPr/>
        </p:nvPicPr>
        <p:blipFill>
          <a:blip r:embed="rId7" cstate="print"/>
          <a:srcRect/>
          <a:stretch>
            <a:fillRect/>
          </a:stretch>
        </p:blipFill>
        <p:spPr bwMode="auto">
          <a:xfrm rot="1365977">
            <a:off x="6956916" y="4386850"/>
            <a:ext cx="360363" cy="261937"/>
          </a:xfrm>
          <a:prstGeom prst="rect">
            <a:avLst/>
          </a:prstGeom>
          <a:noFill/>
          <a:ln w="9525">
            <a:noFill/>
            <a:miter lim="800000"/>
            <a:headEnd/>
            <a:tailEnd/>
          </a:ln>
        </p:spPr>
      </p:pic>
      <p:pic>
        <p:nvPicPr>
          <p:cNvPr id="87" name="Picture 262"/>
          <p:cNvPicPr>
            <a:picLocks noChangeAspect="1" noChangeArrowheads="1"/>
          </p:cNvPicPr>
          <p:nvPr/>
        </p:nvPicPr>
        <p:blipFill>
          <a:blip r:embed="rId11" cstate="print"/>
          <a:srcRect/>
          <a:stretch>
            <a:fillRect/>
          </a:stretch>
        </p:blipFill>
        <p:spPr bwMode="auto">
          <a:xfrm rot="6367553">
            <a:off x="6852935" y="2665206"/>
            <a:ext cx="390525" cy="284163"/>
          </a:xfrm>
          <a:prstGeom prst="rect">
            <a:avLst/>
          </a:prstGeom>
          <a:noFill/>
          <a:ln w="9525">
            <a:noFill/>
            <a:miter lim="800000"/>
            <a:headEnd/>
            <a:tailEnd/>
          </a:ln>
        </p:spPr>
      </p:pic>
      <p:pic>
        <p:nvPicPr>
          <p:cNvPr id="88" name="Picture 263"/>
          <p:cNvPicPr>
            <a:picLocks noChangeAspect="1" noChangeArrowheads="1"/>
          </p:cNvPicPr>
          <p:nvPr/>
        </p:nvPicPr>
        <p:blipFill>
          <a:blip r:embed="rId11" cstate="print"/>
          <a:srcRect/>
          <a:stretch>
            <a:fillRect/>
          </a:stretch>
        </p:blipFill>
        <p:spPr bwMode="auto">
          <a:xfrm rot="6367553">
            <a:off x="5881385" y="2808081"/>
            <a:ext cx="390525" cy="284163"/>
          </a:xfrm>
          <a:prstGeom prst="rect">
            <a:avLst/>
          </a:prstGeom>
          <a:noFill/>
          <a:ln w="9525">
            <a:noFill/>
            <a:miter lim="800000"/>
            <a:headEnd/>
            <a:tailEnd/>
          </a:ln>
        </p:spPr>
      </p:pic>
      <p:pic>
        <p:nvPicPr>
          <p:cNvPr id="89" name="Picture 264"/>
          <p:cNvPicPr>
            <a:picLocks noChangeAspect="1" noChangeArrowheads="1"/>
          </p:cNvPicPr>
          <p:nvPr/>
        </p:nvPicPr>
        <p:blipFill>
          <a:blip r:embed="rId11" cstate="print"/>
          <a:srcRect/>
          <a:stretch>
            <a:fillRect/>
          </a:stretch>
        </p:blipFill>
        <p:spPr bwMode="auto">
          <a:xfrm rot="6367553">
            <a:off x="8729360" y="2912856"/>
            <a:ext cx="390525" cy="284163"/>
          </a:xfrm>
          <a:prstGeom prst="rect">
            <a:avLst/>
          </a:prstGeom>
          <a:noFill/>
          <a:ln w="9525">
            <a:noFill/>
            <a:miter lim="800000"/>
            <a:headEnd/>
            <a:tailEnd/>
          </a:ln>
        </p:spPr>
      </p:pic>
      <p:pic>
        <p:nvPicPr>
          <p:cNvPr id="90" name="Picture 266"/>
          <p:cNvPicPr>
            <a:picLocks noChangeAspect="1" noChangeArrowheads="1"/>
          </p:cNvPicPr>
          <p:nvPr/>
        </p:nvPicPr>
        <p:blipFill>
          <a:blip r:embed="rId5" cstate="print"/>
          <a:srcRect/>
          <a:stretch>
            <a:fillRect/>
          </a:stretch>
        </p:blipFill>
        <p:spPr bwMode="auto">
          <a:xfrm rot="17164513">
            <a:off x="7822898" y="2617581"/>
            <a:ext cx="420687" cy="307975"/>
          </a:xfrm>
          <a:prstGeom prst="rect">
            <a:avLst/>
          </a:prstGeom>
          <a:noFill/>
          <a:ln w="9525">
            <a:noFill/>
            <a:miter lim="800000"/>
            <a:headEnd/>
            <a:tailEnd/>
          </a:ln>
        </p:spPr>
      </p:pic>
      <p:pic>
        <p:nvPicPr>
          <p:cNvPr id="91" name="Picture 267"/>
          <p:cNvPicPr>
            <a:picLocks noChangeAspect="1" noChangeArrowheads="1"/>
          </p:cNvPicPr>
          <p:nvPr/>
        </p:nvPicPr>
        <p:blipFill>
          <a:blip r:embed="rId7" cstate="print"/>
          <a:srcRect/>
          <a:stretch>
            <a:fillRect/>
          </a:stretch>
        </p:blipFill>
        <p:spPr bwMode="auto">
          <a:xfrm>
            <a:off x="6310804" y="4269375"/>
            <a:ext cx="360362" cy="261937"/>
          </a:xfrm>
          <a:prstGeom prst="rect">
            <a:avLst/>
          </a:prstGeom>
          <a:noFill/>
          <a:ln w="9525">
            <a:noFill/>
            <a:miter lim="800000"/>
            <a:headEnd/>
            <a:tailEnd/>
          </a:ln>
        </p:spPr>
      </p:pic>
      <p:pic>
        <p:nvPicPr>
          <p:cNvPr id="92" name="Picture 269"/>
          <p:cNvPicPr>
            <a:picLocks noChangeAspect="1" noChangeArrowheads="1"/>
          </p:cNvPicPr>
          <p:nvPr/>
        </p:nvPicPr>
        <p:blipFill>
          <a:blip r:embed="rId6" cstate="print"/>
          <a:srcRect/>
          <a:stretch>
            <a:fillRect/>
          </a:stretch>
        </p:blipFill>
        <p:spPr bwMode="auto">
          <a:xfrm>
            <a:off x="5388466" y="3481975"/>
            <a:ext cx="388938" cy="282575"/>
          </a:xfrm>
          <a:prstGeom prst="rect">
            <a:avLst/>
          </a:prstGeom>
          <a:noFill/>
          <a:ln w="9525">
            <a:noFill/>
            <a:miter lim="800000"/>
            <a:headEnd/>
            <a:tailEnd/>
          </a:ln>
        </p:spPr>
      </p:pic>
      <p:pic>
        <p:nvPicPr>
          <p:cNvPr id="93" name="Picture 272"/>
          <p:cNvPicPr>
            <a:picLocks noChangeAspect="1" noChangeArrowheads="1"/>
          </p:cNvPicPr>
          <p:nvPr/>
        </p:nvPicPr>
        <p:blipFill>
          <a:blip r:embed="rId5" cstate="print"/>
          <a:srcRect/>
          <a:stretch>
            <a:fillRect/>
          </a:stretch>
        </p:blipFill>
        <p:spPr bwMode="auto">
          <a:xfrm rot="19432266">
            <a:off x="8803179" y="4156662"/>
            <a:ext cx="420687" cy="307975"/>
          </a:xfrm>
          <a:prstGeom prst="rect">
            <a:avLst/>
          </a:prstGeom>
          <a:noFill/>
          <a:ln w="9525">
            <a:noFill/>
            <a:miter lim="800000"/>
            <a:headEnd/>
            <a:tailEnd/>
          </a:ln>
        </p:spPr>
      </p:pic>
      <p:pic>
        <p:nvPicPr>
          <p:cNvPr id="94" name="Picture 273"/>
          <p:cNvPicPr>
            <a:picLocks noChangeAspect="1" noChangeArrowheads="1"/>
          </p:cNvPicPr>
          <p:nvPr/>
        </p:nvPicPr>
        <p:blipFill>
          <a:blip r:embed="rId11" cstate="print"/>
          <a:srcRect/>
          <a:stretch>
            <a:fillRect/>
          </a:stretch>
        </p:blipFill>
        <p:spPr bwMode="auto">
          <a:xfrm rot="6367553">
            <a:off x="5514672" y="4413044"/>
            <a:ext cx="390525" cy="284162"/>
          </a:xfrm>
          <a:prstGeom prst="rect">
            <a:avLst/>
          </a:prstGeom>
          <a:noFill/>
          <a:ln w="9525">
            <a:noFill/>
            <a:miter lim="800000"/>
            <a:headEnd/>
            <a:tailEnd/>
          </a:ln>
        </p:spPr>
      </p:pic>
      <p:sp>
        <p:nvSpPr>
          <p:cNvPr id="95" name="Line 274"/>
          <p:cNvSpPr>
            <a:spLocks noChangeShapeType="1"/>
          </p:cNvSpPr>
          <p:nvPr/>
        </p:nvSpPr>
        <p:spPr bwMode="auto">
          <a:xfrm>
            <a:off x="4390505" y="3376323"/>
            <a:ext cx="774700" cy="0"/>
          </a:xfrm>
          <a:prstGeom prst="line">
            <a:avLst/>
          </a:prstGeom>
          <a:noFill/>
          <a:ln w="19050">
            <a:solidFill>
              <a:srgbClr val="000000"/>
            </a:solidFill>
            <a:round/>
            <a:headEnd/>
            <a:tailEnd type="triangle" w="med" len="med"/>
          </a:ln>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pic>
        <p:nvPicPr>
          <p:cNvPr id="96" name="Picture 277"/>
          <p:cNvPicPr>
            <a:picLocks noChangeAspect="1" noChangeArrowheads="1"/>
          </p:cNvPicPr>
          <p:nvPr/>
        </p:nvPicPr>
        <p:blipFill>
          <a:blip r:embed="rId7" cstate="print"/>
          <a:srcRect/>
          <a:stretch>
            <a:fillRect/>
          </a:stretch>
        </p:blipFill>
        <p:spPr bwMode="auto">
          <a:xfrm rot="19960638">
            <a:off x="8998441" y="3520075"/>
            <a:ext cx="360363" cy="261937"/>
          </a:xfrm>
          <a:prstGeom prst="rect">
            <a:avLst/>
          </a:prstGeom>
          <a:noFill/>
          <a:ln w="9525">
            <a:noFill/>
            <a:miter lim="800000"/>
            <a:headEnd/>
            <a:tailEnd/>
          </a:ln>
        </p:spPr>
      </p:pic>
      <p:pic>
        <p:nvPicPr>
          <p:cNvPr id="9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5188" y="3006642"/>
            <a:ext cx="1346734" cy="69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0229" y="3339920"/>
            <a:ext cx="1267010" cy="650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1922" y="2543506"/>
            <a:ext cx="1583624" cy="81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 name="Text Box 51"/>
          <p:cNvSpPr txBox="1">
            <a:spLocks noChangeArrowheads="1"/>
          </p:cNvSpPr>
          <p:nvPr/>
        </p:nvSpPr>
        <p:spPr bwMode="auto">
          <a:xfrm>
            <a:off x="6076647" y="5088273"/>
            <a:ext cx="3471267" cy="461665"/>
          </a:xfrm>
          <a:prstGeom prst="rect">
            <a:avLst/>
          </a:prstGeom>
          <a:noFill/>
          <a:ln w="9525">
            <a:noFill/>
            <a:miter lim="800000"/>
            <a:headEnd/>
            <a:tailEnd/>
          </a:ln>
        </p:spPr>
        <p:txBody>
          <a:bodyPr wrap="square">
            <a:spAutoFit/>
          </a:bodyPr>
          <a:lstStyle/>
          <a:p>
            <a:pPr fontAlgn="base">
              <a:spcBef>
                <a:spcPct val="0"/>
              </a:spcBef>
              <a:spcAft>
                <a:spcPct val="0"/>
              </a:spcAft>
            </a:pPr>
            <a:r>
              <a:rPr lang="en-US" sz="1200" b="1" dirty="0">
                <a:solidFill>
                  <a:srgbClr val="000000"/>
                </a:solidFill>
                <a:latin typeface="Arial" pitchFamily="34" charset="0"/>
              </a:rPr>
              <a:t>To dissolve, water must from a cage around the hydrophobic ethyl groups of ether </a:t>
            </a:r>
            <a:r>
              <a:rPr lang="en-US" sz="1200" b="1" dirty="0">
                <a:solidFill>
                  <a:srgbClr val="000000"/>
                </a:solidFill>
                <a:latin typeface="Arial" pitchFamily="34" charset="0"/>
                <a:cs typeface="Arial" pitchFamily="34" charset="0"/>
              </a:rPr>
              <a:t>(</a:t>
            </a:r>
            <a:r>
              <a:rPr lang="en-US" sz="1200" b="1" dirty="0">
                <a:solidFill>
                  <a:srgbClr val="008000"/>
                </a:solidFill>
                <a:latin typeface="Symbol" pitchFamily="18" charset="2"/>
                <a:cs typeface="Arial" pitchFamily="34" charset="0"/>
              </a:rPr>
              <a:t>D</a:t>
            </a:r>
            <a:r>
              <a:rPr lang="en-US" sz="1200" b="1" dirty="0">
                <a:solidFill>
                  <a:srgbClr val="008000"/>
                </a:solidFill>
                <a:latin typeface="Arial" pitchFamily="34" charset="0"/>
                <a:cs typeface="Arial" pitchFamily="34" charset="0"/>
              </a:rPr>
              <a:t>S</a:t>
            </a:r>
            <a:r>
              <a:rPr lang="en-US" sz="1200" b="1" dirty="0">
                <a:solidFill>
                  <a:srgbClr val="008000"/>
                </a:solidFill>
                <a:latin typeface="Arial" pitchFamily="34" charset="0"/>
              </a:rPr>
              <a:t>°</a:t>
            </a:r>
            <a:r>
              <a:rPr lang="en-US" sz="1200" b="1" dirty="0">
                <a:latin typeface="Arial" pitchFamily="34" charset="0"/>
              </a:rPr>
              <a:t>)</a:t>
            </a:r>
          </a:p>
        </p:txBody>
      </p:sp>
      <p:sp>
        <p:nvSpPr>
          <p:cNvPr id="101" name="Line 8"/>
          <p:cNvSpPr>
            <a:spLocks noChangeShapeType="1"/>
          </p:cNvSpPr>
          <p:nvPr/>
        </p:nvSpPr>
        <p:spPr bwMode="auto">
          <a:xfrm flipV="1">
            <a:off x="6380561" y="4354726"/>
            <a:ext cx="625673" cy="730632"/>
          </a:xfrm>
          <a:prstGeom prst="line">
            <a:avLst/>
          </a:prstGeom>
          <a:noFill/>
          <a:ln w="28575">
            <a:solidFill>
              <a:srgbClr val="000000"/>
            </a:solidFill>
            <a:round/>
            <a:headEnd/>
            <a:tailEnd type="triangle" w="med" len="med"/>
          </a:ln>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graphicFrame>
        <p:nvGraphicFramePr>
          <p:cNvPr id="102" name="Object 101"/>
          <p:cNvGraphicFramePr>
            <a:graphicFrameLocks noChangeAspect="1"/>
          </p:cNvGraphicFramePr>
          <p:nvPr>
            <p:extLst>
              <p:ext uri="{D42A27DB-BD31-4B8C-83A1-F6EECF244321}">
                <p14:modId xmlns:p14="http://schemas.microsoft.com/office/powerpoint/2010/main" val="178806133"/>
              </p:ext>
            </p:extLst>
          </p:nvPr>
        </p:nvGraphicFramePr>
        <p:xfrm>
          <a:off x="1151149" y="4510979"/>
          <a:ext cx="1674812" cy="723900"/>
        </p:xfrm>
        <a:graphic>
          <a:graphicData uri="http://schemas.openxmlformats.org/presentationml/2006/ole">
            <mc:AlternateContent xmlns:mc="http://schemas.openxmlformats.org/markup-compatibility/2006">
              <mc:Choice xmlns:v="urn:schemas-microsoft-com:vml" Requires="v">
                <p:oleObj spid="_x0000_s1191" name="ACD/3D" r:id="rId12" imgW="4915586" imgH="2123810" progId="ACD.3D">
                  <p:embed/>
                </p:oleObj>
              </mc:Choice>
              <mc:Fallback>
                <p:oleObj name="ACD/3D" r:id="rId12" imgW="4915586" imgH="2123810" progId="ACD.3D">
                  <p:embed/>
                  <p:pic>
                    <p:nvPicPr>
                      <p:cNvPr id="34" name="Object 3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51149" y="4510979"/>
                        <a:ext cx="1674812"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3" name="Object 102"/>
          <p:cNvGraphicFramePr>
            <a:graphicFrameLocks noChangeAspect="1"/>
          </p:cNvGraphicFramePr>
          <p:nvPr>
            <p:extLst>
              <p:ext uri="{D42A27DB-BD31-4B8C-83A1-F6EECF244321}">
                <p14:modId xmlns:p14="http://schemas.microsoft.com/office/powerpoint/2010/main" val="3699551903"/>
              </p:ext>
            </p:extLst>
          </p:nvPr>
        </p:nvGraphicFramePr>
        <p:xfrm>
          <a:off x="1460652" y="5838374"/>
          <a:ext cx="1674812" cy="723900"/>
        </p:xfrm>
        <a:graphic>
          <a:graphicData uri="http://schemas.openxmlformats.org/presentationml/2006/ole">
            <mc:AlternateContent xmlns:mc="http://schemas.openxmlformats.org/markup-compatibility/2006">
              <mc:Choice xmlns:v="urn:schemas-microsoft-com:vml" Requires="v">
                <p:oleObj spid="_x0000_s1192" name="ACD/3D" r:id="rId14" imgW="4915586" imgH="2123810" progId="ACD.3D">
                  <p:embed/>
                </p:oleObj>
              </mc:Choice>
              <mc:Fallback>
                <p:oleObj name="ACD/3D" r:id="rId14" imgW="4915586" imgH="2123810" progId="ACD.3D">
                  <p:embed/>
                  <p:pic>
                    <p:nvPicPr>
                      <p:cNvPr id="35" name="Object 3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60652" y="5838374"/>
                        <a:ext cx="1674812"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 name="Object 103"/>
          <p:cNvGraphicFramePr>
            <a:graphicFrameLocks noChangeAspect="1"/>
          </p:cNvGraphicFramePr>
          <p:nvPr>
            <p:extLst>
              <p:ext uri="{D42A27DB-BD31-4B8C-83A1-F6EECF244321}">
                <p14:modId xmlns:p14="http://schemas.microsoft.com/office/powerpoint/2010/main" val="3978417229"/>
              </p:ext>
            </p:extLst>
          </p:nvPr>
        </p:nvGraphicFramePr>
        <p:xfrm>
          <a:off x="3147719" y="4597286"/>
          <a:ext cx="1674813" cy="723900"/>
        </p:xfrm>
        <a:graphic>
          <a:graphicData uri="http://schemas.openxmlformats.org/presentationml/2006/ole">
            <mc:AlternateContent xmlns:mc="http://schemas.openxmlformats.org/markup-compatibility/2006">
              <mc:Choice xmlns:v="urn:schemas-microsoft-com:vml" Requires="v">
                <p:oleObj spid="_x0000_s1193" name="ACD/3D" r:id="rId15" imgW="4915586" imgH="2123810" progId="ACD.3D">
                  <p:embed/>
                </p:oleObj>
              </mc:Choice>
              <mc:Fallback>
                <p:oleObj name="ACD/3D" r:id="rId15" imgW="4915586" imgH="2123810" progId="ACD.3D">
                  <p:embed/>
                  <p:pic>
                    <p:nvPicPr>
                      <p:cNvPr id="36" name="Object 3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147719" y="4597286"/>
                        <a:ext cx="1674813"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0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633" y="5189760"/>
            <a:ext cx="1267010" cy="650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6" name="Object 105"/>
          <p:cNvGraphicFramePr>
            <a:graphicFrameLocks noChangeAspect="1"/>
          </p:cNvGraphicFramePr>
          <p:nvPr>
            <p:extLst>
              <p:ext uri="{D42A27DB-BD31-4B8C-83A1-F6EECF244321}">
                <p14:modId xmlns:p14="http://schemas.microsoft.com/office/powerpoint/2010/main" val="3646587868"/>
              </p:ext>
            </p:extLst>
          </p:nvPr>
        </p:nvGraphicFramePr>
        <p:xfrm>
          <a:off x="3132649" y="5607865"/>
          <a:ext cx="1674813" cy="723900"/>
        </p:xfrm>
        <a:graphic>
          <a:graphicData uri="http://schemas.openxmlformats.org/presentationml/2006/ole">
            <mc:AlternateContent xmlns:mc="http://schemas.openxmlformats.org/markup-compatibility/2006">
              <mc:Choice xmlns:v="urn:schemas-microsoft-com:vml" Requires="v">
                <p:oleObj spid="_x0000_s1194" name="ACD/3D" r:id="rId16" imgW="4915586" imgH="2123810" progId="ACD.3D">
                  <p:embed/>
                </p:oleObj>
              </mc:Choice>
              <mc:Fallback>
                <p:oleObj name="ACD/3D" r:id="rId16" imgW="4915586" imgH="2123810" progId="ACD.3D">
                  <p:embed/>
                  <p:pic>
                    <p:nvPicPr>
                      <p:cNvPr id="38" name="Object 3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132649" y="5607865"/>
                        <a:ext cx="1674813"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4688" y="5302744"/>
            <a:ext cx="1267010" cy="650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8" name="Line 274"/>
          <p:cNvSpPr>
            <a:spLocks noChangeShapeType="1"/>
          </p:cNvSpPr>
          <p:nvPr/>
        </p:nvSpPr>
        <p:spPr bwMode="auto">
          <a:xfrm>
            <a:off x="3006817" y="3901834"/>
            <a:ext cx="0" cy="682659"/>
          </a:xfrm>
          <a:prstGeom prst="line">
            <a:avLst/>
          </a:prstGeom>
          <a:noFill/>
          <a:ln w="19050">
            <a:solidFill>
              <a:srgbClr val="000000"/>
            </a:solidFill>
            <a:round/>
            <a:headEnd/>
            <a:tailEnd type="triangle" w="med" len="med"/>
          </a:ln>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sp>
        <p:nvSpPr>
          <p:cNvPr id="109" name="Rectangle 108"/>
          <p:cNvSpPr/>
          <p:nvPr/>
        </p:nvSpPr>
        <p:spPr>
          <a:xfrm>
            <a:off x="1041054" y="3893061"/>
            <a:ext cx="4825360" cy="461665"/>
          </a:xfrm>
          <a:prstGeom prst="rect">
            <a:avLst/>
          </a:prstGeom>
        </p:spPr>
        <p:txBody>
          <a:bodyPr wrap="none">
            <a:spAutoFit/>
          </a:bodyPr>
          <a:lstStyle/>
          <a:p>
            <a:pPr fontAlgn="base">
              <a:spcBef>
                <a:spcPct val="0"/>
              </a:spcBef>
              <a:spcAft>
                <a:spcPct val="0"/>
              </a:spcAft>
            </a:pPr>
            <a:r>
              <a:rPr lang="en-US" sz="1200" b="1" dirty="0">
                <a:solidFill>
                  <a:srgbClr val="000000"/>
                </a:solidFill>
                <a:latin typeface="Arial" pitchFamily="34" charset="0"/>
              </a:rPr>
              <a:t>Like dissolves like.</a:t>
            </a:r>
          </a:p>
          <a:p>
            <a:pPr fontAlgn="base">
              <a:spcBef>
                <a:spcPct val="0"/>
              </a:spcBef>
              <a:spcAft>
                <a:spcPct val="0"/>
              </a:spcAft>
            </a:pPr>
            <a:r>
              <a:rPr lang="en-US" sz="1200" b="1" dirty="0">
                <a:solidFill>
                  <a:srgbClr val="000000"/>
                </a:solidFill>
                <a:latin typeface="Arial" pitchFamily="34" charset="0"/>
              </a:rPr>
              <a:t>Hydrophobic interactions similar in strength. Interchangeable  </a:t>
            </a:r>
          </a:p>
        </p:txBody>
      </p:sp>
      <p:sp>
        <p:nvSpPr>
          <p:cNvPr id="110" name="Rectangle 109"/>
          <p:cNvSpPr/>
          <p:nvPr/>
        </p:nvSpPr>
        <p:spPr>
          <a:xfrm>
            <a:off x="291757" y="886753"/>
            <a:ext cx="5291178" cy="646331"/>
          </a:xfrm>
          <a:prstGeom prst="rect">
            <a:avLst/>
          </a:prstGeom>
        </p:spPr>
        <p:txBody>
          <a:bodyPr wrap="square">
            <a:spAutoFit/>
          </a:bodyPr>
          <a:lstStyle/>
          <a:p>
            <a:r>
              <a:rPr lang="en-US" dirty="0"/>
              <a:t>The solubility of diethyl ether in water is 69 g/L (20 °C) and it completely miscible in hexane, why?</a:t>
            </a:r>
          </a:p>
        </p:txBody>
      </p:sp>
      <p:sp>
        <p:nvSpPr>
          <p:cNvPr id="111" name="Rectangle 110"/>
          <p:cNvSpPr/>
          <p:nvPr/>
        </p:nvSpPr>
        <p:spPr>
          <a:xfrm>
            <a:off x="3969730" y="111281"/>
            <a:ext cx="1871025" cy="584775"/>
          </a:xfrm>
          <a:prstGeom prst="rect">
            <a:avLst/>
          </a:prstGeom>
          <a:solidFill>
            <a:schemeClr val="bg1"/>
          </a:solidFill>
        </p:spPr>
        <p:txBody>
          <a:bodyPr wrap="none">
            <a:spAutoFit/>
          </a:bodyPr>
          <a:lstStyle/>
          <a:p>
            <a:r>
              <a:rPr lang="en-US" sz="3200" dirty="0">
                <a:solidFill>
                  <a:srgbClr val="3333FF"/>
                </a:solidFill>
                <a:latin typeface="Arial" panose="020B0604020202020204" pitchFamily="34" charset="0"/>
                <a:cs typeface="Arial" panose="020B0604020202020204" pitchFamily="34" charset="0"/>
              </a:rPr>
              <a:t>Solvation</a:t>
            </a:r>
          </a:p>
        </p:txBody>
      </p:sp>
      <p:sp>
        <p:nvSpPr>
          <p:cNvPr id="54" name="Text Box 9"/>
          <p:cNvSpPr txBox="1">
            <a:spLocks noChangeArrowheads="1"/>
          </p:cNvSpPr>
          <p:nvPr/>
        </p:nvSpPr>
        <p:spPr bwMode="auto">
          <a:xfrm>
            <a:off x="7747704" y="308447"/>
            <a:ext cx="1778000" cy="336550"/>
          </a:xfrm>
          <a:prstGeom prst="rect">
            <a:avLst/>
          </a:prstGeom>
          <a:noFill/>
          <a:ln w="9525">
            <a:noFill/>
            <a:miter lim="800000"/>
            <a:headEnd/>
            <a:tailEnd/>
          </a:ln>
        </p:spPr>
        <p:txBody>
          <a:bodyPr wrap="none">
            <a:spAutoFit/>
          </a:bodyPr>
          <a:lstStyle/>
          <a:p>
            <a:pPr fontAlgn="base">
              <a:spcBef>
                <a:spcPct val="0"/>
              </a:spcBef>
              <a:spcAft>
                <a:spcPct val="0"/>
              </a:spcAft>
            </a:pPr>
            <a:r>
              <a:rPr lang="en-US" sz="1600" b="1" dirty="0">
                <a:solidFill>
                  <a:srgbClr val="FF0000"/>
                </a:solidFill>
                <a:latin typeface="Symbol" pitchFamily="18" charset="2"/>
              </a:rPr>
              <a:t>D</a:t>
            </a:r>
            <a:r>
              <a:rPr lang="en-US" sz="1600" b="1" dirty="0">
                <a:solidFill>
                  <a:srgbClr val="FF0000"/>
                </a:solidFill>
                <a:latin typeface="Arial" pitchFamily="34" charset="0"/>
              </a:rPr>
              <a:t>G°</a:t>
            </a:r>
            <a:r>
              <a:rPr lang="en-US" sz="1600" b="1" dirty="0">
                <a:solidFill>
                  <a:srgbClr val="000000"/>
                </a:solidFill>
                <a:latin typeface="Arial" pitchFamily="34" charset="0"/>
              </a:rPr>
              <a:t> = </a:t>
            </a:r>
            <a:r>
              <a:rPr lang="en-US" sz="1600" b="1" dirty="0">
                <a:solidFill>
                  <a:srgbClr val="0000FF"/>
                </a:solidFill>
                <a:latin typeface="Symbol" pitchFamily="18" charset="2"/>
              </a:rPr>
              <a:t>D</a:t>
            </a:r>
            <a:r>
              <a:rPr lang="en-US" sz="1600" b="1" dirty="0">
                <a:solidFill>
                  <a:srgbClr val="0000FF"/>
                </a:solidFill>
                <a:latin typeface="Arial" pitchFamily="34" charset="0"/>
              </a:rPr>
              <a:t>H</a:t>
            </a:r>
            <a:r>
              <a:rPr lang="en-US" sz="1600" b="1" dirty="0">
                <a:solidFill>
                  <a:srgbClr val="0000FF"/>
                </a:solidFill>
                <a:latin typeface="Arial" pitchFamily="34" charset="0"/>
                <a:cs typeface="Arial" pitchFamily="34" charset="0"/>
              </a:rPr>
              <a:t>°</a:t>
            </a:r>
            <a:r>
              <a:rPr lang="en-US" sz="1600" b="1" dirty="0">
                <a:solidFill>
                  <a:srgbClr val="000000"/>
                </a:solidFill>
                <a:latin typeface="Arial" pitchFamily="34" charset="0"/>
                <a:cs typeface="Arial" pitchFamily="34" charset="0"/>
              </a:rPr>
              <a:t> - T</a:t>
            </a:r>
            <a:r>
              <a:rPr lang="en-US" sz="1600" b="1" dirty="0">
                <a:solidFill>
                  <a:srgbClr val="008000"/>
                </a:solidFill>
                <a:latin typeface="Symbol" pitchFamily="18" charset="2"/>
                <a:cs typeface="Arial" pitchFamily="34" charset="0"/>
              </a:rPr>
              <a:t>D</a:t>
            </a:r>
            <a:r>
              <a:rPr lang="en-US" sz="1600" b="1" dirty="0">
                <a:solidFill>
                  <a:srgbClr val="008000"/>
                </a:solidFill>
                <a:latin typeface="Arial" pitchFamily="34" charset="0"/>
                <a:cs typeface="Arial" pitchFamily="34" charset="0"/>
              </a:rPr>
              <a:t>S</a:t>
            </a:r>
            <a:r>
              <a:rPr lang="en-US" sz="1600" b="1" dirty="0">
                <a:solidFill>
                  <a:srgbClr val="008000"/>
                </a:solidFill>
                <a:latin typeface="Arial" pitchFamily="34" charset="0"/>
              </a:rPr>
              <a:t>°</a:t>
            </a:r>
          </a:p>
        </p:txBody>
      </p:sp>
      <p:sp>
        <p:nvSpPr>
          <p:cNvPr id="55" name="Text Box 13"/>
          <p:cNvSpPr txBox="1">
            <a:spLocks noChangeArrowheads="1"/>
          </p:cNvSpPr>
          <p:nvPr/>
        </p:nvSpPr>
        <p:spPr bwMode="auto">
          <a:xfrm>
            <a:off x="6688841" y="687860"/>
            <a:ext cx="1139825" cy="730250"/>
          </a:xfrm>
          <a:prstGeom prst="rect">
            <a:avLst/>
          </a:prstGeom>
          <a:noFill/>
          <a:ln w="9525">
            <a:noFill/>
            <a:miter lim="800000"/>
            <a:headEnd/>
            <a:tailEnd/>
          </a:ln>
        </p:spPr>
        <p:txBody>
          <a:bodyPr wrap="none">
            <a:spAutoFit/>
          </a:bodyPr>
          <a:lstStyle/>
          <a:p>
            <a:pPr algn="ctr" fontAlgn="base">
              <a:spcBef>
                <a:spcPct val="0"/>
              </a:spcBef>
              <a:spcAft>
                <a:spcPct val="0"/>
              </a:spcAft>
            </a:pPr>
            <a:r>
              <a:rPr lang="en-US" sz="1400" b="1">
                <a:solidFill>
                  <a:srgbClr val="FF0000"/>
                </a:solidFill>
                <a:latin typeface="Arial" pitchFamily="34" charset="0"/>
              </a:rPr>
              <a:t>total or</a:t>
            </a:r>
          </a:p>
          <a:p>
            <a:pPr algn="ctr" fontAlgn="base">
              <a:spcBef>
                <a:spcPct val="0"/>
              </a:spcBef>
              <a:spcAft>
                <a:spcPct val="0"/>
              </a:spcAft>
            </a:pPr>
            <a:r>
              <a:rPr lang="en-US" sz="1400" b="1">
                <a:solidFill>
                  <a:srgbClr val="FF0000"/>
                </a:solidFill>
                <a:latin typeface="Arial" pitchFamily="34" charset="0"/>
              </a:rPr>
              <a:t>free energy</a:t>
            </a:r>
          </a:p>
          <a:p>
            <a:pPr algn="ctr" fontAlgn="base">
              <a:spcBef>
                <a:spcPct val="0"/>
              </a:spcBef>
              <a:spcAft>
                <a:spcPct val="0"/>
              </a:spcAft>
            </a:pPr>
            <a:r>
              <a:rPr lang="en-US" sz="1400" b="1">
                <a:solidFill>
                  <a:srgbClr val="FF0000"/>
                </a:solidFill>
                <a:latin typeface="Arial" pitchFamily="34" charset="0"/>
              </a:rPr>
              <a:t>change</a:t>
            </a:r>
          </a:p>
        </p:txBody>
      </p:sp>
      <p:sp>
        <p:nvSpPr>
          <p:cNvPr id="56" name="Text Box 15"/>
          <p:cNvSpPr txBox="1">
            <a:spLocks noChangeArrowheads="1"/>
          </p:cNvSpPr>
          <p:nvPr/>
        </p:nvSpPr>
        <p:spPr bwMode="auto">
          <a:xfrm>
            <a:off x="9793514" y="447115"/>
            <a:ext cx="2081004" cy="738664"/>
          </a:xfrm>
          <a:prstGeom prst="rect">
            <a:avLst/>
          </a:prstGeom>
          <a:noFill/>
          <a:ln w="9525">
            <a:noFill/>
            <a:miter lim="800000"/>
            <a:headEnd/>
            <a:tailEnd/>
          </a:ln>
        </p:spPr>
        <p:txBody>
          <a:bodyPr wrap="square">
            <a:spAutoFit/>
          </a:bodyPr>
          <a:lstStyle/>
          <a:p>
            <a:pPr algn="ctr" fontAlgn="base">
              <a:spcBef>
                <a:spcPct val="0"/>
              </a:spcBef>
              <a:spcAft>
                <a:spcPct val="0"/>
              </a:spcAft>
            </a:pPr>
            <a:r>
              <a:rPr lang="en-US" sz="1400" b="1" dirty="0">
                <a:solidFill>
                  <a:srgbClr val="008000"/>
                </a:solidFill>
                <a:latin typeface="Arial" pitchFamily="34" charset="0"/>
              </a:rPr>
              <a:t>change in entropy of the system or change in disorder</a:t>
            </a:r>
          </a:p>
        </p:txBody>
      </p:sp>
      <p:sp>
        <p:nvSpPr>
          <p:cNvPr id="57" name="Line 16"/>
          <p:cNvSpPr>
            <a:spLocks noChangeShapeType="1"/>
          </p:cNvSpPr>
          <p:nvPr/>
        </p:nvSpPr>
        <p:spPr bwMode="auto">
          <a:xfrm flipH="1" flipV="1">
            <a:off x="9301866" y="587847"/>
            <a:ext cx="406400" cy="177800"/>
          </a:xfrm>
          <a:prstGeom prst="line">
            <a:avLst/>
          </a:prstGeom>
          <a:noFill/>
          <a:ln w="28575">
            <a:solidFill>
              <a:srgbClr val="000000"/>
            </a:solidFill>
            <a:round/>
            <a:headEnd/>
            <a:tailEnd type="triangle" w="med" len="med"/>
          </a:ln>
        </p:spPr>
        <p:txBody>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sp>
        <p:nvSpPr>
          <p:cNvPr id="58" name="Line 17"/>
          <p:cNvSpPr>
            <a:spLocks noChangeShapeType="1"/>
          </p:cNvSpPr>
          <p:nvPr/>
        </p:nvSpPr>
        <p:spPr bwMode="auto">
          <a:xfrm flipV="1">
            <a:off x="8590666" y="587847"/>
            <a:ext cx="0" cy="228600"/>
          </a:xfrm>
          <a:prstGeom prst="line">
            <a:avLst/>
          </a:prstGeom>
          <a:noFill/>
          <a:ln w="28575">
            <a:solidFill>
              <a:srgbClr val="000000"/>
            </a:solidFill>
            <a:round/>
            <a:headEnd/>
            <a:tailEnd type="triangle" w="med" len="med"/>
          </a:ln>
        </p:spPr>
        <p:txBody>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sp>
        <p:nvSpPr>
          <p:cNvPr id="59" name="Line 18"/>
          <p:cNvSpPr>
            <a:spLocks noChangeShapeType="1"/>
          </p:cNvSpPr>
          <p:nvPr/>
        </p:nvSpPr>
        <p:spPr bwMode="auto">
          <a:xfrm flipV="1">
            <a:off x="7714366" y="600547"/>
            <a:ext cx="215900" cy="165100"/>
          </a:xfrm>
          <a:prstGeom prst="line">
            <a:avLst/>
          </a:prstGeom>
          <a:noFill/>
          <a:ln w="28575">
            <a:solidFill>
              <a:srgbClr val="000000"/>
            </a:solidFill>
            <a:round/>
            <a:headEnd/>
            <a:tailEnd type="triangle" w="med" len="med"/>
          </a:ln>
        </p:spPr>
        <p:txBody>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1400" b="1" i="0" u="none" strike="noStrike" kern="0" cap="none" spc="0" normalizeH="0" baseline="0" noProof="0">
              <a:ln>
                <a:noFill/>
              </a:ln>
              <a:solidFill>
                <a:srgbClr val="000000"/>
              </a:solidFill>
              <a:effectLst/>
              <a:uLnTx/>
              <a:uFillTx/>
              <a:latin typeface="Arial" pitchFamily="34" charset="0"/>
            </a:endParaRPr>
          </a:p>
        </p:txBody>
      </p:sp>
      <p:sp>
        <p:nvSpPr>
          <p:cNvPr id="60" name="Text Box 14"/>
          <p:cNvSpPr txBox="1">
            <a:spLocks noChangeArrowheads="1"/>
          </p:cNvSpPr>
          <p:nvPr/>
        </p:nvSpPr>
        <p:spPr bwMode="auto">
          <a:xfrm>
            <a:off x="7394011" y="775970"/>
            <a:ext cx="2760954" cy="830997"/>
          </a:xfrm>
          <a:prstGeom prst="rect">
            <a:avLst/>
          </a:prstGeom>
          <a:noFill/>
          <a:ln w="9525">
            <a:noFill/>
            <a:miter lim="800000"/>
            <a:headEnd/>
            <a:tailEnd/>
          </a:ln>
        </p:spPr>
        <p:txBody>
          <a:bodyPr wrap="square">
            <a:spAutoFit/>
          </a:bodyPr>
          <a:lstStyle/>
          <a:p>
            <a:pPr algn="ctr" fontAlgn="base">
              <a:spcBef>
                <a:spcPct val="0"/>
              </a:spcBef>
              <a:spcAft>
                <a:spcPct val="0"/>
              </a:spcAft>
            </a:pPr>
            <a:r>
              <a:rPr lang="en-US" sz="1200" b="1" dirty="0">
                <a:solidFill>
                  <a:srgbClr val="0000FF"/>
                </a:solidFill>
                <a:latin typeface="Arial" pitchFamily="34" charset="0"/>
              </a:rPr>
              <a:t>change in enthalpy of the surroundings or change in enthalpy (bond energy) of the system</a:t>
            </a:r>
          </a:p>
        </p:txBody>
      </p:sp>
    </p:spTree>
    <p:extLst>
      <p:ext uri="{BB962C8B-B14F-4D97-AF65-F5344CB8AC3E}">
        <p14:creationId xmlns:p14="http://schemas.microsoft.com/office/powerpoint/2010/main" val="2397200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9764" y="939452"/>
            <a:ext cx="7778663" cy="954107"/>
          </a:xfrm>
          <a:prstGeom prst="rect">
            <a:avLst/>
          </a:prstGeom>
          <a:noFill/>
        </p:spPr>
        <p:txBody>
          <a:bodyPr wrap="square" rtlCol="0">
            <a:spAutoFit/>
          </a:bodyPr>
          <a:lstStyle/>
          <a:p>
            <a:r>
              <a:rPr lang="en-US" sz="2800" dirty="0">
                <a:solidFill>
                  <a:srgbClr val="3333FF"/>
                </a:solidFill>
              </a:rPr>
              <a:t>If you have a negatively charged nucleophile how do change the solvent to make it more reactive?</a:t>
            </a:r>
          </a:p>
        </p:txBody>
      </p:sp>
    </p:spTree>
    <p:extLst>
      <p:ext uri="{BB962C8B-B14F-4D97-AF65-F5344CB8AC3E}">
        <p14:creationId xmlns:p14="http://schemas.microsoft.com/office/powerpoint/2010/main" val="1173762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7339" y="1015006"/>
            <a:ext cx="2882938" cy="2223110"/>
          </a:xfrm>
          <a:prstGeom prst="rect">
            <a:avLst/>
          </a:prstGeom>
        </p:spPr>
      </p:pic>
      <p:pic>
        <p:nvPicPr>
          <p:cNvPr id="3" name="Picture 2"/>
          <p:cNvPicPr>
            <a:picLocks noChangeAspect="1"/>
          </p:cNvPicPr>
          <p:nvPr/>
        </p:nvPicPr>
        <p:blipFill>
          <a:blip r:embed="rId3"/>
          <a:stretch>
            <a:fillRect/>
          </a:stretch>
        </p:blipFill>
        <p:spPr>
          <a:xfrm>
            <a:off x="4116699" y="1015006"/>
            <a:ext cx="2874020" cy="2223110"/>
          </a:xfrm>
          <a:prstGeom prst="rect">
            <a:avLst/>
          </a:prstGeom>
        </p:spPr>
      </p:pic>
      <p:sp>
        <p:nvSpPr>
          <p:cNvPr id="4" name="TextBox 3"/>
          <p:cNvSpPr txBox="1"/>
          <p:nvPr/>
        </p:nvSpPr>
        <p:spPr>
          <a:xfrm>
            <a:off x="1278639" y="4001576"/>
            <a:ext cx="10048122" cy="1477328"/>
          </a:xfrm>
          <a:prstGeom prst="rect">
            <a:avLst/>
          </a:prstGeom>
          <a:noFill/>
        </p:spPr>
        <p:txBody>
          <a:bodyPr wrap="square" rtlCol="0">
            <a:spAutoFit/>
          </a:bodyPr>
          <a:lstStyle/>
          <a:p>
            <a:r>
              <a:rPr lang="en-US" dirty="0"/>
              <a:t>Solvation by water called hydration.</a:t>
            </a:r>
          </a:p>
          <a:p>
            <a:r>
              <a:rPr lang="en-US" dirty="0"/>
              <a:t>Solvation number: number of solvent molecules surrounding an ion</a:t>
            </a:r>
          </a:p>
          <a:p>
            <a:r>
              <a:rPr lang="en-US" dirty="0"/>
              <a:t>Solvation number generally increases with increasing charge and decreasing ion size.</a:t>
            </a:r>
          </a:p>
          <a:p>
            <a:r>
              <a:rPr lang="en-US" dirty="0"/>
              <a:t>Increased solvation decreases reactivity of ion.</a:t>
            </a:r>
          </a:p>
          <a:p>
            <a:r>
              <a:rPr lang="en-US" dirty="0"/>
              <a:t>Aprotic solvents create “naked” anions making them more reactive. Crown ethers have the same affect.</a:t>
            </a:r>
          </a:p>
        </p:txBody>
      </p:sp>
      <p:pic>
        <p:nvPicPr>
          <p:cNvPr id="5" name="Picture 4"/>
          <p:cNvPicPr>
            <a:picLocks noChangeAspect="1"/>
          </p:cNvPicPr>
          <p:nvPr/>
        </p:nvPicPr>
        <p:blipFill>
          <a:blip r:embed="rId4"/>
          <a:stretch>
            <a:fillRect/>
          </a:stretch>
        </p:blipFill>
        <p:spPr>
          <a:xfrm>
            <a:off x="7359000" y="1206273"/>
            <a:ext cx="4437493" cy="1713908"/>
          </a:xfrm>
          <a:prstGeom prst="rect">
            <a:avLst/>
          </a:prstGeom>
        </p:spPr>
      </p:pic>
      <p:sp>
        <p:nvSpPr>
          <p:cNvPr id="6" name="Rectangle 5"/>
          <p:cNvSpPr/>
          <p:nvPr/>
        </p:nvSpPr>
        <p:spPr>
          <a:xfrm>
            <a:off x="7620000" y="2991895"/>
            <a:ext cx="3519949" cy="246221"/>
          </a:xfrm>
          <a:prstGeom prst="rect">
            <a:avLst/>
          </a:prstGeom>
        </p:spPr>
        <p:txBody>
          <a:bodyPr wrap="square">
            <a:spAutoFit/>
          </a:bodyPr>
          <a:lstStyle/>
          <a:p>
            <a:r>
              <a:rPr lang="en-US" sz="1000" dirty="0"/>
              <a:t>https://www.britannica.com/science/ether-chemical-compound</a:t>
            </a:r>
          </a:p>
        </p:txBody>
      </p:sp>
      <p:sp>
        <p:nvSpPr>
          <p:cNvPr id="7" name="Rectangle 6"/>
          <p:cNvSpPr/>
          <p:nvPr/>
        </p:nvSpPr>
        <p:spPr>
          <a:xfrm>
            <a:off x="1631195" y="3359575"/>
            <a:ext cx="1460593" cy="369332"/>
          </a:xfrm>
          <a:prstGeom prst="rect">
            <a:avLst/>
          </a:prstGeom>
        </p:spPr>
        <p:txBody>
          <a:bodyPr wrap="none">
            <a:spAutoFit/>
          </a:bodyPr>
          <a:lstStyle/>
          <a:p>
            <a:r>
              <a:rPr lang="en-US" dirty="0"/>
              <a:t>Protic solvent</a:t>
            </a:r>
          </a:p>
        </p:txBody>
      </p:sp>
      <p:sp>
        <p:nvSpPr>
          <p:cNvPr id="8" name="Rectangle 7"/>
          <p:cNvSpPr/>
          <p:nvPr/>
        </p:nvSpPr>
        <p:spPr>
          <a:xfrm>
            <a:off x="4693944" y="3380768"/>
            <a:ext cx="1596847" cy="369332"/>
          </a:xfrm>
          <a:prstGeom prst="rect">
            <a:avLst/>
          </a:prstGeom>
        </p:spPr>
        <p:txBody>
          <a:bodyPr wrap="none">
            <a:spAutoFit/>
          </a:bodyPr>
          <a:lstStyle/>
          <a:p>
            <a:r>
              <a:rPr lang="en-US" dirty="0"/>
              <a:t>Aprotic solvent</a:t>
            </a:r>
          </a:p>
        </p:txBody>
      </p:sp>
      <p:sp>
        <p:nvSpPr>
          <p:cNvPr id="9" name="Rectangle 8"/>
          <p:cNvSpPr/>
          <p:nvPr/>
        </p:nvSpPr>
        <p:spPr>
          <a:xfrm>
            <a:off x="4431675" y="286477"/>
            <a:ext cx="1871025" cy="584775"/>
          </a:xfrm>
          <a:prstGeom prst="rect">
            <a:avLst/>
          </a:prstGeom>
          <a:solidFill>
            <a:schemeClr val="bg1"/>
          </a:solidFill>
        </p:spPr>
        <p:txBody>
          <a:bodyPr wrap="none">
            <a:spAutoFit/>
          </a:bodyPr>
          <a:lstStyle/>
          <a:p>
            <a:r>
              <a:rPr lang="en-US" sz="3200" dirty="0">
                <a:solidFill>
                  <a:srgbClr val="3333FF"/>
                </a:solidFill>
                <a:latin typeface="Arial" panose="020B0604020202020204" pitchFamily="34" charset="0"/>
                <a:cs typeface="Arial" panose="020B0604020202020204" pitchFamily="34" charset="0"/>
              </a:rPr>
              <a:t>Solvation</a:t>
            </a:r>
          </a:p>
        </p:txBody>
      </p:sp>
    </p:spTree>
    <p:extLst>
      <p:ext uri="{BB962C8B-B14F-4D97-AF65-F5344CB8AC3E}">
        <p14:creationId xmlns:p14="http://schemas.microsoft.com/office/powerpoint/2010/main" val="1608333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A446A5E3-E138-4DBA-A280-D6453547C613}"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a:ln>
                <a:noFill/>
              </a:ln>
              <a:solidFill>
                <a:sysClr val="windowText" lastClr="000000"/>
              </a:solidFill>
              <a:effectLst/>
              <a:uLnTx/>
              <a:uFillTx/>
            </a:endParaRPr>
          </a:p>
        </p:txBody>
      </p:sp>
      <p:pic>
        <p:nvPicPr>
          <p:cNvPr id="332802" name="Picture 2" descr="C:\Users\Owner\Downloads\6A.5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6853" y="1772416"/>
            <a:ext cx="7096125" cy="47148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63046" y="572087"/>
            <a:ext cx="11736888" cy="1200329"/>
          </a:xfrm>
          <a:prstGeom prst="rect">
            <a:avLst/>
          </a:prstGeom>
          <a:noFill/>
        </p:spPr>
        <p:txBody>
          <a:bodyPr wrap="square"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ysClr val="windowText" lastClr="000000"/>
                </a:solidFill>
                <a:effectLst/>
                <a:uLnTx/>
                <a:uFillTx/>
              </a:rPr>
              <a:t>If you change the solvent from </a:t>
            </a:r>
            <a:r>
              <a:rPr kumimoji="0" lang="en-US" sz="1800" b="0" i="0" u="none" strike="noStrike" kern="0" cap="none" spc="0" normalizeH="0" baseline="0" noProof="0" dirty="0" err="1">
                <a:ln>
                  <a:noFill/>
                </a:ln>
                <a:solidFill>
                  <a:sysClr val="windowText" lastClr="000000"/>
                </a:solidFill>
                <a:effectLst/>
                <a:uLnTx/>
                <a:uFillTx/>
              </a:rPr>
              <a:t>protic</a:t>
            </a:r>
            <a:r>
              <a:rPr kumimoji="0" lang="en-US" sz="1800" b="0" i="0" u="none" strike="noStrike" kern="0" cap="none" spc="0" normalizeH="0" baseline="0" noProof="0" dirty="0">
                <a:ln>
                  <a:noFill/>
                </a:ln>
                <a:solidFill>
                  <a:sysClr val="windowText" lastClr="000000"/>
                </a:solidFill>
                <a:effectLst/>
                <a:uLnTx/>
                <a:uFillTx/>
              </a:rPr>
              <a:t> to aprotic the solvent will not effectively solvate the nucleophile and will have a higher potential energy than in a </a:t>
            </a:r>
            <a:r>
              <a:rPr kumimoji="0" lang="en-US" sz="1800" b="0" i="0" u="none" strike="noStrike" kern="0" cap="none" spc="0" normalizeH="0" baseline="0" noProof="0" dirty="0" err="1">
                <a:ln>
                  <a:noFill/>
                </a:ln>
                <a:solidFill>
                  <a:sysClr val="windowText" lastClr="000000"/>
                </a:solidFill>
                <a:effectLst/>
                <a:uLnTx/>
                <a:uFillTx/>
              </a:rPr>
              <a:t>protic</a:t>
            </a:r>
            <a:r>
              <a:rPr kumimoji="0" lang="en-US" sz="1800" b="0" i="0" u="none" strike="noStrike" kern="0" cap="none" spc="0" normalizeH="0" baseline="0" noProof="0" dirty="0">
                <a:ln>
                  <a:noFill/>
                </a:ln>
                <a:solidFill>
                  <a:sysClr val="windowText" lastClr="000000"/>
                </a:solidFill>
                <a:effectLst/>
                <a:uLnTx/>
                <a:uFillTx/>
              </a:rPr>
              <a:t> solvent.</a:t>
            </a:r>
          </a:p>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ysClr val="windowText" lastClr="000000"/>
                </a:solidFill>
                <a:effectLst/>
                <a:uLnTx/>
                <a:uFillTx/>
              </a:rPr>
              <a:t>The energy barrier between the reactants and products will also decrease.</a:t>
            </a:r>
          </a:p>
        </p:txBody>
      </p:sp>
      <p:sp>
        <p:nvSpPr>
          <p:cNvPr id="5" name="TextBox 4"/>
          <p:cNvSpPr txBox="1"/>
          <p:nvPr/>
        </p:nvSpPr>
        <p:spPr>
          <a:xfrm>
            <a:off x="3520449" y="153237"/>
            <a:ext cx="5217151" cy="369332"/>
          </a:xfrm>
          <a:prstGeom prst="rect">
            <a:avLst/>
          </a:prstGeom>
          <a:noFill/>
        </p:spPr>
        <p:txBody>
          <a:bodyPr wrap="square"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FF"/>
                </a:solidFill>
                <a:effectLst/>
                <a:uLnTx/>
                <a:uFillTx/>
              </a:rPr>
              <a:t>Change in Free Energy (Thermodynamics)</a:t>
            </a:r>
          </a:p>
        </p:txBody>
      </p:sp>
    </p:spTree>
    <p:extLst>
      <p:ext uri="{BB962C8B-B14F-4D97-AF65-F5344CB8AC3E}">
        <p14:creationId xmlns:p14="http://schemas.microsoft.com/office/powerpoint/2010/main" val="841356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6730" y="672132"/>
            <a:ext cx="10436573" cy="369332"/>
          </a:xfrm>
          <a:prstGeom prst="rect">
            <a:avLst/>
          </a:prstGeom>
          <a:noFill/>
        </p:spPr>
        <p:txBody>
          <a:bodyPr wrap="square" rtlCol="0">
            <a:spAutoFit/>
          </a:bodyPr>
          <a:lstStyle/>
          <a:p>
            <a:r>
              <a:rPr lang="en-US" dirty="0"/>
              <a:t>Best solvent maybe the one in which the product is not soluble so that it crystalizes out.</a:t>
            </a:r>
          </a:p>
        </p:txBody>
      </p:sp>
      <p:pic>
        <p:nvPicPr>
          <p:cNvPr id="3" name="Picture 2"/>
          <p:cNvPicPr>
            <a:picLocks noChangeAspect="1"/>
          </p:cNvPicPr>
          <p:nvPr/>
        </p:nvPicPr>
        <p:blipFill>
          <a:blip r:embed="rId2"/>
          <a:stretch>
            <a:fillRect/>
          </a:stretch>
        </p:blipFill>
        <p:spPr>
          <a:xfrm>
            <a:off x="369707" y="1821115"/>
            <a:ext cx="4501277" cy="3294117"/>
          </a:xfrm>
          <a:prstGeom prst="rect">
            <a:avLst/>
          </a:prstGeom>
        </p:spPr>
      </p:pic>
      <p:sp>
        <p:nvSpPr>
          <p:cNvPr id="4" name="Rectangle 3"/>
          <p:cNvSpPr/>
          <p:nvPr/>
        </p:nvSpPr>
        <p:spPr>
          <a:xfrm>
            <a:off x="4560184" y="2106250"/>
            <a:ext cx="3794885" cy="369332"/>
          </a:xfrm>
          <a:prstGeom prst="rect">
            <a:avLst/>
          </a:prstGeom>
        </p:spPr>
        <p:txBody>
          <a:bodyPr wrap="none">
            <a:spAutoFit/>
          </a:bodyPr>
          <a:lstStyle/>
          <a:p>
            <a:r>
              <a:rPr lang="en-US" dirty="0"/>
              <a:t>Upon Cooling product crystallized out. </a:t>
            </a:r>
          </a:p>
        </p:txBody>
      </p:sp>
      <p:sp>
        <p:nvSpPr>
          <p:cNvPr id="5" name="Rectangle 4"/>
          <p:cNvSpPr/>
          <p:nvPr/>
        </p:nvSpPr>
        <p:spPr>
          <a:xfrm>
            <a:off x="1372708" y="5373328"/>
            <a:ext cx="6642590" cy="646331"/>
          </a:xfrm>
          <a:prstGeom prst="rect">
            <a:avLst/>
          </a:prstGeom>
        </p:spPr>
        <p:txBody>
          <a:bodyPr wrap="square">
            <a:spAutoFit/>
          </a:bodyPr>
          <a:lstStyle/>
          <a:p>
            <a:r>
              <a:rPr lang="en-US" i="1" dirty="0"/>
              <a:t>p</a:t>
            </a:r>
            <a:r>
              <a:rPr lang="en-US" dirty="0"/>
              <a:t>-</a:t>
            </a:r>
            <a:r>
              <a:rPr lang="en-US" dirty="0" err="1"/>
              <a:t>TsOH</a:t>
            </a:r>
            <a:r>
              <a:rPr lang="en-US" dirty="0"/>
              <a:t> was used instead of TFA because after </a:t>
            </a:r>
            <a:r>
              <a:rPr lang="en-US" dirty="0" err="1"/>
              <a:t>deprotection</a:t>
            </a:r>
            <a:r>
              <a:rPr lang="en-US" dirty="0"/>
              <a:t> a </a:t>
            </a:r>
            <a:r>
              <a:rPr lang="en-US" dirty="0" err="1"/>
              <a:t>tosylate</a:t>
            </a:r>
            <a:r>
              <a:rPr lang="en-US" dirty="0"/>
              <a:t> salt was formed with the product, that was then crystallized</a:t>
            </a:r>
          </a:p>
        </p:txBody>
      </p:sp>
      <p:sp>
        <p:nvSpPr>
          <p:cNvPr id="7" name="Rectangle 6"/>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8" name="Rectangle 7"/>
          <p:cNvSpPr/>
          <p:nvPr/>
        </p:nvSpPr>
        <p:spPr>
          <a:xfrm>
            <a:off x="1458106" y="1385123"/>
            <a:ext cx="1607299" cy="369332"/>
          </a:xfrm>
          <a:prstGeom prst="rect">
            <a:avLst/>
          </a:prstGeom>
        </p:spPr>
        <p:txBody>
          <a:bodyPr wrap="none">
            <a:spAutoFit/>
          </a:bodyPr>
          <a:lstStyle/>
          <a:p>
            <a:r>
              <a:rPr lang="en-US" dirty="0"/>
              <a:t>Mixed solvent </a:t>
            </a:r>
          </a:p>
        </p:txBody>
      </p:sp>
      <p:pic>
        <p:nvPicPr>
          <p:cNvPr id="9" name="Picture 8"/>
          <p:cNvPicPr>
            <a:picLocks noChangeAspect="1"/>
          </p:cNvPicPr>
          <p:nvPr/>
        </p:nvPicPr>
        <p:blipFill>
          <a:blip r:embed="rId3"/>
          <a:stretch>
            <a:fillRect/>
          </a:stretch>
        </p:blipFill>
        <p:spPr>
          <a:xfrm>
            <a:off x="7646669" y="2760717"/>
            <a:ext cx="4385754" cy="1854294"/>
          </a:xfrm>
          <a:prstGeom prst="rect">
            <a:avLst/>
          </a:prstGeom>
        </p:spPr>
      </p:pic>
      <p:sp>
        <p:nvSpPr>
          <p:cNvPr id="10" name="Rectangle 9"/>
          <p:cNvSpPr/>
          <p:nvPr/>
        </p:nvSpPr>
        <p:spPr>
          <a:xfrm>
            <a:off x="9035844" y="4715122"/>
            <a:ext cx="2996579" cy="400110"/>
          </a:xfrm>
          <a:prstGeom prst="rect">
            <a:avLst/>
          </a:prstGeom>
        </p:spPr>
        <p:txBody>
          <a:bodyPr wrap="square">
            <a:spAutoFit/>
          </a:bodyPr>
          <a:lstStyle/>
          <a:p>
            <a:r>
              <a:rPr lang="en-US" sz="1000" dirty="0"/>
              <a:t>http://www.commonorganicchemistry.com/Rxn_Pages/Boc_Protection/Boc_Protection_TFA_Mech.htm</a:t>
            </a:r>
          </a:p>
        </p:txBody>
      </p:sp>
      <p:sp>
        <p:nvSpPr>
          <p:cNvPr id="11" name="Rectangle 10"/>
          <p:cNvSpPr/>
          <p:nvPr/>
        </p:nvSpPr>
        <p:spPr>
          <a:xfrm>
            <a:off x="9016178" y="2391385"/>
            <a:ext cx="2337563" cy="369332"/>
          </a:xfrm>
          <a:prstGeom prst="rect">
            <a:avLst/>
          </a:prstGeom>
        </p:spPr>
        <p:txBody>
          <a:bodyPr wrap="none">
            <a:spAutoFit/>
          </a:bodyPr>
          <a:lstStyle/>
          <a:p>
            <a:r>
              <a:rPr lang="en-US" dirty="0"/>
              <a:t>Deprotection with TFA </a:t>
            </a:r>
          </a:p>
        </p:txBody>
      </p:sp>
      <p:sp>
        <p:nvSpPr>
          <p:cNvPr id="12" name="Rectangle 11"/>
          <p:cNvSpPr/>
          <p:nvPr/>
        </p:nvSpPr>
        <p:spPr>
          <a:xfrm>
            <a:off x="4870984" y="4038014"/>
            <a:ext cx="2660526" cy="1077218"/>
          </a:xfrm>
          <a:prstGeom prst="rect">
            <a:avLst/>
          </a:prstGeom>
        </p:spPr>
        <p:txBody>
          <a:bodyPr wrap="square">
            <a:spAutoFit/>
          </a:bodyPr>
          <a:lstStyle/>
          <a:p>
            <a:r>
              <a:rPr lang="en-US" sz="1600" dirty="0"/>
              <a:t>NOTE: without </a:t>
            </a:r>
            <a:r>
              <a:rPr lang="en-US" sz="1600" i="1" dirty="0"/>
              <a:t>p</a:t>
            </a:r>
            <a:r>
              <a:rPr lang="en-US" sz="1600" dirty="0"/>
              <a:t>-</a:t>
            </a:r>
            <a:r>
              <a:rPr lang="en-US" sz="1600" dirty="0" err="1"/>
              <a:t>TsOH</a:t>
            </a:r>
            <a:r>
              <a:rPr lang="en-US" sz="1600" dirty="0"/>
              <a:t> precipitate out with entrapment of impurities or oil out.</a:t>
            </a:r>
          </a:p>
        </p:txBody>
      </p:sp>
    </p:spTree>
    <p:extLst>
      <p:ext uri="{BB962C8B-B14F-4D97-AF65-F5344CB8AC3E}">
        <p14:creationId xmlns:p14="http://schemas.microsoft.com/office/powerpoint/2010/main" val="1432122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3775" y="1002082"/>
            <a:ext cx="8956110" cy="954107"/>
          </a:xfrm>
          <a:prstGeom prst="rect">
            <a:avLst/>
          </a:prstGeom>
          <a:noFill/>
        </p:spPr>
        <p:txBody>
          <a:bodyPr wrap="square" rtlCol="0">
            <a:spAutoFit/>
          </a:bodyPr>
          <a:lstStyle/>
          <a:p>
            <a:r>
              <a:rPr lang="en-US" sz="2800" dirty="0">
                <a:solidFill>
                  <a:srgbClr val="3333FF"/>
                </a:solidFill>
              </a:rPr>
              <a:t>What problems occur with heterogeneous reactions, especially with scaling up?</a:t>
            </a:r>
          </a:p>
        </p:txBody>
      </p:sp>
    </p:spTree>
    <p:extLst>
      <p:ext uri="{BB962C8B-B14F-4D97-AF65-F5344CB8AC3E}">
        <p14:creationId xmlns:p14="http://schemas.microsoft.com/office/powerpoint/2010/main" val="3499967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8307" y="574696"/>
            <a:ext cx="7417499" cy="1200329"/>
          </a:xfrm>
          <a:prstGeom prst="rect">
            <a:avLst/>
          </a:prstGeom>
          <a:noFill/>
        </p:spPr>
        <p:txBody>
          <a:bodyPr wrap="square" rtlCol="0">
            <a:spAutoFit/>
          </a:bodyPr>
          <a:lstStyle/>
          <a:p>
            <a:r>
              <a:rPr lang="en-US" dirty="0"/>
              <a:t>Scale up can be difficult.</a:t>
            </a:r>
          </a:p>
          <a:p>
            <a:r>
              <a:rPr lang="en-US" dirty="0"/>
              <a:t>Homogenous reactions easier and faster than heterogeneous</a:t>
            </a:r>
          </a:p>
          <a:p>
            <a:r>
              <a:rPr lang="en-US" dirty="0"/>
              <a:t>Heterogeneous reactions needs be able to be mixed well with the solids and easily separated after the process.</a:t>
            </a:r>
          </a:p>
        </p:txBody>
      </p:sp>
      <p:pic>
        <p:nvPicPr>
          <p:cNvPr id="3" name="Picture 2"/>
          <p:cNvPicPr>
            <a:picLocks noChangeAspect="1"/>
          </p:cNvPicPr>
          <p:nvPr/>
        </p:nvPicPr>
        <p:blipFill>
          <a:blip r:embed="rId2"/>
          <a:stretch>
            <a:fillRect/>
          </a:stretch>
        </p:blipFill>
        <p:spPr>
          <a:xfrm>
            <a:off x="634548" y="2579001"/>
            <a:ext cx="5451310" cy="2388461"/>
          </a:xfrm>
          <a:prstGeom prst="rect">
            <a:avLst/>
          </a:prstGeom>
        </p:spPr>
      </p:pic>
      <p:sp>
        <p:nvSpPr>
          <p:cNvPr id="4" name="Rectangle 3"/>
          <p:cNvSpPr/>
          <p:nvPr/>
        </p:nvSpPr>
        <p:spPr>
          <a:xfrm>
            <a:off x="520476" y="1855130"/>
            <a:ext cx="6492884" cy="646331"/>
          </a:xfrm>
          <a:prstGeom prst="rect">
            <a:avLst/>
          </a:prstGeom>
        </p:spPr>
        <p:txBody>
          <a:bodyPr wrap="square">
            <a:spAutoFit/>
          </a:bodyPr>
          <a:lstStyle/>
          <a:p>
            <a:r>
              <a:rPr lang="en-US" dirty="0"/>
              <a:t>Example: scaling of solid Na</a:t>
            </a:r>
            <a:r>
              <a:rPr lang="en-US" baseline="-25000" dirty="0"/>
              <a:t>2</a:t>
            </a:r>
            <a:r>
              <a:rPr lang="en-US" dirty="0"/>
              <a:t>CO</a:t>
            </a:r>
            <a:r>
              <a:rPr lang="en-US" baseline="-25000" dirty="0"/>
              <a:t>3</a:t>
            </a:r>
            <a:r>
              <a:rPr lang="en-US" dirty="0"/>
              <a:t> in the vortex reactor causing poor mixing. The process needed to be changed.</a:t>
            </a:r>
          </a:p>
        </p:txBody>
      </p:sp>
      <p:pic>
        <p:nvPicPr>
          <p:cNvPr id="5" name="Picture 4"/>
          <p:cNvPicPr>
            <a:picLocks noChangeAspect="1"/>
          </p:cNvPicPr>
          <p:nvPr/>
        </p:nvPicPr>
        <p:blipFill>
          <a:blip r:embed="rId3"/>
          <a:stretch>
            <a:fillRect/>
          </a:stretch>
        </p:blipFill>
        <p:spPr>
          <a:xfrm>
            <a:off x="3449456" y="3641750"/>
            <a:ext cx="774461" cy="557166"/>
          </a:xfrm>
          <a:prstGeom prst="rect">
            <a:avLst/>
          </a:prstGeom>
        </p:spPr>
      </p:pic>
      <p:sp>
        <p:nvSpPr>
          <p:cNvPr id="6" name="Rectangle 5"/>
          <p:cNvSpPr/>
          <p:nvPr/>
        </p:nvSpPr>
        <p:spPr>
          <a:xfrm>
            <a:off x="1237385" y="5118774"/>
            <a:ext cx="5145704" cy="646331"/>
          </a:xfrm>
          <a:prstGeom prst="rect">
            <a:avLst/>
          </a:prstGeom>
        </p:spPr>
        <p:txBody>
          <a:bodyPr wrap="none">
            <a:spAutoFit/>
          </a:bodyPr>
          <a:lstStyle/>
          <a:p>
            <a:pPr algn="ctr"/>
            <a:r>
              <a:rPr lang="en-US" dirty="0"/>
              <a:t>Phase transfer catalyst in a mixture of acetone/water</a:t>
            </a:r>
          </a:p>
          <a:p>
            <a:pPr algn="ctr"/>
            <a:r>
              <a:rPr lang="en-US" dirty="0"/>
              <a:t>Batch reactor </a:t>
            </a:r>
          </a:p>
        </p:txBody>
      </p:sp>
      <p:sp>
        <p:nvSpPr>
          <p:cNvPr id="7" name="Rectangle 6"/>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9" name="Rectangle 8"/>
          <p:cNvSpPr/>
          <p:nvPr/>
        </p:nvSpPr>
        <p:spPr>
          <a:xfrm>
            <a:off x="7916986" y="6163008"/>
            <a:ext cx="3930884" cy="246221"/>
          </a:xfrm>
          <a:prstGeom prst="rect">
            <a:avLst/>
          </a:prstGeom>
        </p:spPr>
        <p:txBody>
          <a:bodyPr wrap="none">
            <a:spAutoFit/>
          </a:bodyPr>
          <a:lstStyle/>
          <a:p>
            <a:r>
              <a:rPr lang="en-US" sz="1000" dirty="0"/>
              <a:t>http://www.sciencedirect.com/science/article/pii/S0263876202722612</a:t>
            </a:r>
          </a:p>
        </p:txBody>
      </p:sp>
      <p:pic>
        <p:nvPicPr>
          <p:cNvPr id="10" name="Picture 9"/>
          <p:cNvPicPr>
            <a:picLocks noChangeAspect="1"/>
          </p:cNvPicPr>
          <p:nvPr/>
        </p:nvPicPr>
        <p:blipFill>
          <a:blip r:embed="rId4"/>
          <a:stretch>
            <a:fillRect/>
          </a:stretch>
        </p:blipFill>
        <p:spPr>
          <a:xfrm>
            <a:off x="7507628" y="2005781"/>
            <a:ext cx="3788340" cy="4034116"/>
          </a:xfrm>
          <a:prstGeom prst="rect">
            <a:avLst/>
          </a:prstGeom>
        </p:spPr>
      </p:pic>
      <p:sp>
        <p:nvSpPr>
          <p:cNvPr id="11" name="Rectangle 10"/>
          <p:cNvSpPr/>
          <p:nvPr/>
        </p:nvSpPr>
        <p:spPr>
          <a:xfrm>
            <a:off x="7865806" y="409406"/>
            <a:ext cx="3717406" cy="738664"/>
          </a:xfrm>
          <a:prstGeom prst="rect">
            <a:avLst/>
          </a:prstGeom>
        </p:spPr>
        <p:txBody>
          <a:bodyPr wrap="square">
            <a:spAutoFit/>
          </a:bodyPr>
          <a:lstStyle/>
          <a:p>
            <a:r>
              <a:rPr lang="en-US" sz="1400" b="1" dirty="0">
                <a:latin typeface="RealpageTIM11-Bold"/>
              </a:rPr>
              <a:t>GAS–LIQUID–SOLID OPERATION OF</a:t>
            </a:r>
          </a:p>
          <a:p>
            <a:r>
              <a:rPr lang="en-US" sz="1400" b="1" dirty="0">
                <a:latin typeface="RealpageTIM11-Bold"/>
              </a:rPr>
              <a:t>A VORTEX-INGESTING STIRRED</a:t>
            </a:r>
          </a:p>
          <a:p>
            <a:r>
              <a:rPr lang="en-US" sz="1400" b="1" dirty="0">
                <a:latin typeface="RealpageTIM11-Bold"/>
              </a:rPr>
              <a:t>TANK REACTOR</a:t>
            </a:r>
            <a:endParaRPr lang="en-US" sz="1400" dirty="0"/>
          </a:p>
        </p:txBody>
      </p:sp>
      <p:sp>
        <p:nvSpPr>
          <p:cNvPr id="12" name="Rectangle 11"/>
          <p:cNvSpPr/>
          <p:nvPr/>
        </p:nvSpPr>
        <p:spPr>
          <a:xfrm>
            <a:off x="7865806" y="1253760"/>
            <a:ext cx="3982064" cy="646331"/>
          </a:xfrm>
          <a:prstGeom prst="rect">
            <a:avLst/>
          </a:prstGeom>
        </p:spPr>
        <p:txBody>
          <a:bodyPr wrap="square">
            <a:spAutoFit/>
          </a:bodyPr>
          <a:lstStyle/>
          <a:p>
            <a:r>
              <a:rPr lang="en-US" sz="1200" b="1" dirty="0">
                <a:latin typeface="RealpageTIM11-Bold"/>
              </a:rPr>
              <a:t>K. CONWAY, A. KYLE and C. D. RIELLY</a:t>
            </a:r>
          </a:p>
          <a:p>
            <a:r>
              <a:rPr lang="en-US" sz="1200" i="1" dirty="0">
                <a:latin typeface="RealpageTIM11-Italic"/>
              </a:rPr>
              <a:t>Department of Chemical Engineering, Loughborough University, </a:t>
            </a:r>
            <a:r>
              <a:rPr lang="en-US" sz="1200" i="1" dirty="0" err="1">
                <a:latin typeface="RealpageTIM11-Italic"/>
              </a:rPr>
              <a:t>Loughborough,UK</a:t>
            </a:r>
            <a:endParaRPr lang="en-US" sz="1200" dirty="0"/>
          </a:p>
        </p:txBody>
      </p:sp>
      <p:sp>
        <p:nvSpPr>
          <p:cNvPr id="14" name="TextBox 13"/>
          <p:cNvSpPr txBox="1"/>
          <p:nvPr/>
        </p:nvSpPr>
        <p:spPr>
          <a:xfrm>
            <a:off x="520103" y="5793676"/>
            <a:ext cx="4427761" cy="369332"/>
          </a:xfrm>
          <a:prstGeom prst="rect">
            <a:avLst/>
          </a:prstGeom>
          <a:noFill/>
        </p:spPr>
        <p:txBody>
          <a:bodyPr wrap="square" rtlCol="0">
            <a:spAutoFit/>
          </a:bodyPr>
          <a:lstStyle/>
          <a:p>
            <a:r>
              <a:rPr lang="en-US" dirty="0">
                <a:solidFill>
                  <a:srgbClr val="3333FF"/>
                </a:solidFill>
              </a:rPr>
              <a:t>Why must this reaction always be kept basic?</a:t>
            </a:r>
          </a:p>
        </p:txBody>
      </p:sp>
    </p:spTree>
    <p:extLst>
      <p:ext uri="{BB962C8B-B14F-4D97-AF65-F5344CB8AC3E}">
        <p14:creationId xmlns:p14="http://schemas.microsoft.com/office/powerpoint/2010/main" val="3965958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3670" y="576197"/>
            <a:ext cx="10752029" cy="1815882"/>
          </a:xfrm>
          <a:prstGeom prst="rect">
            <a:avLst/>
          </a:prstGeom>
          <a:noFill/>
        </p:spPr>
        <p:txBody>
          <a:bodyPr wrap="square" rtlCol="0">
            <a:spAutoFit/>
          </a:bodyPr>
          <a:lstStyle/>
          <a:p>
            <a:r>
              <a:rPr lang="en-US" sz="2800" dirty="0">
                <a:solidFill>
                  <a:srgbClr val="3333FF"/>
                </a:solidFill>
              </a:rPr>
              <a:t>Heterogeneous reaction can be advantageous to facilitate a reaction or to minimize side products or degradation of products</a:t>
            </a:r>
          </a:p>
          <a:p>
            <a:endParaRPr lang="en-US" sz="2800" dirty="0">
              <a:solidFill>
                <a:srgbClr val="3333FF"/>
              </a:solidFill>
            </a:endParaRPr>
          </a:p>
          <a:p>
            <a:r>
              <a:rPr lang="en-US" sz="2800" dirty="0">
                <a:solidFill>
                  <a:srgbClr val="3333FF"/>
                </a:solidFill>
              </a:rPr>
              <a:t>What can you do to make the heterogeneous reaction more efficient?</a:t>
            </a:r>
          </a:p>
        </p:txBody>
      </p:sp>
    </p:spTree>
    <p:extLst>
      <p:ext uri="{BB962C8B-B14F-4D97-AF65-F5344CB8AC3E}">
        <p14:creationId xmlns:p14="http://schemas.microsoft.com/office/powerpoint/2010/main" val="612854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71402" y="2251508"/>
            <a:ext cx="6250275" cy="2959138"/>
          </a:xfrm>
          <a:prstGeom prst="rect">
            <a:avLst/>
          </a:prstGeom>
        </p:spPr>
      </p:pic>
      <p:sp>
        <p:nvSpPr>
          <p:cNvPr id="3" name="Rectangle 2"/>
          <p:cNvSpPr/>
          <p:nvPr/>
        </p:nvSpPr>
        <p:spPr>
          <a:xfrm>
            <a:off x="895047" y="635536"/>
            <a:ext cx="9881108" cy="1477328"/>
          </a:xfrm>
          <a:prstGeom prst="rect">
            <a:avLst/>
          </a:prstGeom>
        </p:spPr>
        <p:txBody>
          <a:bodyPr wrap="square">
            <a:spAutoFit/>
          </a:bodyPr>
          <a:lstStyle/>
          <a:p>
            <a:r>
              <a:rPr lang="en-US" dirty="0"/>
              <a:t>Heterogeneous reaction conditions are sometimes developed with the thought that the starting materials will dissolve as they react.</a:t>
            </a:r>
          </a:p>
          <a:p>
            <a:endParaRPr lang="en-US" dirty="0"/>
          </a:p>
          <a:p>
            <a:r>
              <a:rPr lang="en-US" dirty="0"/>
              <a:t>Solvents can be selected to provide partial solubility or better suspension of the reagents which allows for better mixing of reagents. PTC often used.</a:t>
            </a:r>
          </a:p>
        </p:txBody>
      </p:sp>
      <p:sp>
        <p:nvSpPr>
          <p:cNvPr id="4" name="Rectangle 3"/>
          <p:cNvSpPr/>
          <p:nvPr/>
        </p:nvSpPr>
        <p:spPr>
          <a:xfrm>
            <a:off x="810385" y="5647682"/>
            <a:ext cx="9561095" cy="646331"/>
          </a:xfrm>
          <a:prstGeom prst="rect">
            <a:avLst/>
          </a:prstGeom>
        </p:spPr>
        <p:txBody>
          <a:bodyPr wrap="square">
            <a:spAutoFit/>
          </a:bodyPr>
          <a:lstStyle/>
          <a:p>
            <a:r>
              <a:rPr lang="en-US" dirty="0"/>
              <a:t>When a small volume of </a:t>
            </a:r>
            <a:r>
              <a:rPr lang="en-US" dirty="0" err="1"/>
              <a:t>AcOH</a:t>
            </a:r>
            <a:r>
              <a:rPr lang="en-US" dirty="0"/>
              <a:t> was added the reaction mixture was agitated more readily and the aryl bromide was produced in high yield?</a:t>
            </a:r>
          </a:p>
        </p:txBody>
      </p:sp>
      <p:sp>
        <p:nvSpPr>
          <p:cNvPr id="5" name="Rectangle 4"/>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6" name="Rectangle 5"/>
          <p:cNvSpPr/>
          <p:nvPr/>
        </p:nvSpPr>
        <p:spPr>
          <a:xfrm>
            <a:off x="7221793" y="1830345"/>
            <a:ext cx="4758813" cy="954107"/>
          </a:xfrm>
          <a:prstGeom prst="rect">
            <a:avLst/>
          </a:prstGeom>
        </p:spPr>
        <p:txBody>
          <a:bodyPr wrap="square">
            <a:spAutoFit/>
          </a:bodyPr>
          <a:lstStyle/>
          <a:p>
            <a:r>
              <a:rPr lang="en-US" sz="1400" dirty="0" err="1"/>
              <a:t>Dibromodimethylhydantoin</a:t>
            </a:r>
            <a:r>
              <a:rPr lang="en-US" sz="1400" dirty="0"/>
              <a:t> (DBDMH) widely used as a disinfectant used for drinking water purification, recreational water treatment, as a bleaching agent in pulp and paper mills, and for treating industrial/commercial water cooling systems. </a:t>
            </a:r>
          </a:p>
        </p:txBody>
      </p:sp>
      <p:sp>
        <p:nvSpPr>
          <p:cNvPr id="14" name="Rectangle 13"/>
          <p:cNvSpPr>
            <a:spLocks noChangeArrowheads="1"/>
          </p:cNvSpPr>
          <p:nvPr/>
        </p:nvSpPr>
        <p:spPr bwMode="auto">
          <a:xfrm>
            <a:off x="7821562" y="2785073"/>
            <a:ext cx="4159044"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DBDMH is a source of bromine, which is equivalent to </a:t>
            </a:r>
            <a:r>
              <a:rPr kumimoji="0" lang="en-US" altLang="en-US" sz="1200" b="0" i="0" u="none" strike="noStrike" cap="none" normalizeH="0" baseline="0" dirty="0" err="1">
                <a:ln>
                  <a:noFill/>
                </a:ln>
                <a:solidFill>
                  <a:schemeClr val="tx1"/>
                </a:solidFill>
                <a:effectLst/>
              </a:rPr>
              <a:t>hypobromous</a:t>
            </a:r>
            <a:r>
              <a:rPr kumimoji="0" lang="en-US" altLang="en-US" sz="1200" b="0" i="0" u="none" strike="noStrike" cap="none" normalizeH="0" baseline="0" dirty="0">
                <a:ln>
                  <a:noFill/>
                </a:ln>
                <a:solidFill>
                  <a:schemeClr val="tx1"/>
                </a:solidFill>
                <a:effectLst/>
              </a:rPr>
              <a:t> acid (</a:t>
            </a:r>
            <a:r>
              <a:rPr kumimoji="0" lang="en-US" altLang="en-US" sz="1200" b="0" i="0" u="none" strike="noStrike" cap="none" normalizeH="0" baseline="0" dirty="0" err="1">
                <a:ln>
                  <a:noFill/>
                </a:ln>
                <a:solidFill>
                  <a:schemeClr val="tx1"/>
                </a:solidFill>
                <a:effectLst/>
              </a:rPr>
              <a:t>HOBr</a:t>
            </a:r>
            <a:r>
              <a:rPr kumimoji="0" lang="en-US" altLang="en-US" sz="1200" b="0" i="0" u="none" strike="noStrike" cap="none" normalizeH="0" baseline="0" dirty="0">
                <a:ln>
                  <a:noFill/>
                </a:ln>
                <a:solidFill>
                  <a:schemeClr val="tx1"/>
                </a:solidFill>
                <a:effectLst/>
              </a:rPr>
              <a:t>).</a:t>
            </a:r>
          </a:p>
          <a:p>
            <a:pPr marL="457200" marR="0" lvl="1"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Br</a:t>
            </a:r>
            <a:r>
              <a:rPr kumimoji="0" lang="en-US" altLang="en-US" sz="1200" b="0" i="0" u="none" strike="noStrike" cap="none" normalizeH="0" baseline="-30000" dirty="0">
                <a:ln>
                  <a:noFill/>
                </a:ln>
                <a:solidFill>
                  <a:schemeClr val="tx1"/>
                </a:solidFill>
                <a:effectLst/>
              </a:rPr>
              <a:t>2</a:t>
            </a:r>
            <a:r>
              <a:rPr kumimoji="0" lang="en-US" altLang="en-US" sz="1200" b="0" i="0" u="none" strike="noStrike" cap="none" normalizeH="0" baseline="0" dirty="0">
                <a:ln>
                  <a:noFill/>
                </a:ln>
                <a:solidFill>
                  <a:schemeClr val="tx1"/>
                </a:solidFill>
                <a:effectLst/>
              </a:rPr>
              <a:t>X + 2 H</a:t>
            </a:r>
            <a:r>
              <a:rPr kumimoji="0" lang="en-US" altLang="en-US" sz="1200" b="0" i="0" u="none" strike="noStrike" cap="none" normalizeH="0" baseline="-30000" dirty="0">
                <a:ln>
                  <a:noFill/>
                </a:ln>
                <a:solidFill>
                  <a:schemeClr val="tx1"/>
                </a:solidFill>
                <a:effectLst/>
              </a:rPr>
              <a:t>2</a:t>
            </a:r>
            <a:r>
              <a:rPr kumimoji="0" lang="en-US" altLang="en-US" sz="1200" b="0" i="0" u="none" strike="noStrike" cap="none" normalizeH="0" baseline="0" dirty="0">
                <a:ln>
                  <a:noFill/>
                </a:ln>
                <a:solidFill>
                  <a:schemeClr val="tx1"/>
                </a:solidFill>
                <a:effectLst/>
              </a:rPr>
              <a:t>O → 2 </a:t>
            </a:r>
            <a:r>
              <a:rPr kumimoji="0" lang="en-US" altLang="en-US" sz="1200" b="0" i="0" u="none" strike="noStrike" cap="none" normalizeH="0" baseline="0" dirty="0" err="1">
                <a:ln>
                  <a:noFill/>
                </a:ln>
                <a:solidFill>
                  <a:schemeClr val="tx1"/>
                </a:solidFill>
                <a:effectLst/>
              </a:rPr>
              <a:t>HOBr</a:t>
            </a:r>
            <a:r>
              <a:rPr kumimoji="0" lang="en-US" altLang="en-US" sz="1200" b="0" i="0" u="none" strike="noStrike" cap="none" normalizeH="0" baseline="0" dirty="0">
                <a:ln>
                  <a:noFill/>
                </a:ln>
                <a:solidFill>
                  <a:schemeClr val="tx1"/>
                </a:solidFill>
                <a:effectLst/>
              </a:rPr>
              <a:t> + H</a:t>
            </a:r>
            <a:r>
              <a:rPr kumimoji="0" lang="en-US" altLang="en-US" sz="1200" b="0" i="0" u="none" strike="noStrike" cap="none" normalizeH="0" baseline="-30000" dirty="0">
                <a:ln>
                  <a:noFill/>
                </a:ln>
                <a:solidFill>
                  <a:schemeClr val="tx1"/>
                </a:solidFill>
                <a:effectLst/>
              </a:rPr>
              <a:t>2</a:t>
            </a:r>
            <a:r>
              <a:rPr kumimoji="0" lang="en-US" altLang="en-US" sz="1200" b="0" i="0" u="none" strike="noStrike" cap="none" normalizeH="0" baseline="0" dirty="0">
                <a:ln>
                  <a:noFill/>
                </a:ln>
                <a:solidFill>
                  <a:schemeClr val="tx1"/>
                </a:solidFill>
                <a:effectLst/>
              </a:rPr>
              <a:t>X</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(Where H</a:t>
            </a:r>
            <a:r>
              <a:rPr kumimoji="0" lang="en-US" altLang="en-US" sz="1200" b="0" i="0" u="none" strike="noStrike" cap="none" normalizeH="0" baseline="-30000" dirty="0">
                <a:ln>
                  <a:noFill/>
                </a:ln>
                <a:solidFill>
                  <a:schemeClr val="tx1"/>
                </a:solidFill>
                <a:effectLst/>
              </a:rPr>
              <a:t>2</a:t>
            </a:r>
            <a:r>
              <a:rPr kumimoji="0" lang="en-US" altLang="en-US" sz="1200" b="0" i="0" u="none" strike="noStrike" cap="none" normalizeH="0" baseline="0" dirty="0">
                <a:ln>
                  <a:noFill/>
                </a:ln>
                <a:solidFill>
                  <a:schemeClr val="tx1"/>
                </a:solidFill>
                <a:effectLst/>
              </a:rPr>
              <a:t>X is 5,5-dimethylhydantoin)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With a pK</a:t>
            </a:r>
            <a:r>
              <a:rPr kumimoji="0" lang="en-US" altLang="en-US" sz="1200" b="0" i="0" u="none" strike="noStrike" cap="none" normalizeH="0" baseline="-30000" dirty="0">
                <a:ln>
                  <a:noFill/>
                </a:ln>
                <a:solidFill>
                  <a:schemeClr val="tx1"/>
                </a:solidFill>
                <a:effectLst/>
              </a:rPr>
              <a:t>a</a:t>
            </a:r>
            <a:r>
              <a:rPr kumimoji="0" lang="en-US" altLang="en-US" sz="1200" b="0" i="0" u="none" strike="noStrike" cap="none" normalizeH="0" baseline="0" dirty="0">
                <a:ln>
                  <a:noFill/>
                </a:ln>
                <a:solidFill>
                  <a:schemeClr val="tx1"/>
                </a:solidFill>
                <a:effectLst/>
              </a:rPr>
              <a:t> of 8.6, </a:t>
            </a:r>
            <a:r>
              <a:rPr kumimoji="0" lang="en-US" altLang="en-US" sz="1200" b="0" i="0" u="none" strike="noStrike" cap="none" normalizeH="0" baseline="0" dirty="0" err="1">
                <a:ln>
                  <a:noFill/>
                </a:ln>
                <a:solidFill>
                  <a:schemeClr val="tx1"/>
                </a:solidFill>
                <a:effectLst/>
              </a:rPr>
              <a:t>hypobromous</a:t>
            </a:r>
            <a:r>
              <a:rPr kumimoji="0" lang="en-US" altLang="en-US" sz="1200" b="0" i="0" u="none" strike="noStrike" cap="none" normalizeH="0" baseline="0" dirty="0">
                <a:ln>
                  <a:noFill/>
                </a:ln>
                <a:solidFill>
                  <a:schemeClr val="tx1"/>
                </a:solidFill>
                <a:effectLst/>
              </a:rPr>
              <a:t> acid partially dissociates in water:</a:t>
            </a:r>
          </a:p>
          <a:p>
            <a:pPr marL="457200" marR="0" lvl="1"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rPr>
              <a:t>HOBr</a:t>
            </a:r>
            <a:r>
              <a:rPr kumimoji="0" lang="en-US" altLang="en-US" sz="1200" b="0" i="0" u="none" strike="noStrike" cap="none" normalizeH="0" baseline="0" dirty="0">
                <a:ln>
                  <a:noFill/>
                </a:ln>
                <a:solidFill>
                  <a:schemeClr val="tx1"/>
                </a:solidFill>
                <a:effectLst/>
              </a:rPr>
              <a:t> ⇌ H</a:t>
            </a:r>
            <a:r>
              <a:rPr kumimoji="0" lang="en-US" altLang="en-US" sz="1200" b="0" i="0" u="none" strike="noStrike" cap="none" normalizeH="0" baseline="30000" dirty="0">
                <a:ln>
                  <a:noFill/>
                </a:ln>
                <a:solidFill>
                  <a:schemeClr val="tx1"/>
                </a:solidFill>
                <a:effectLst/>
              </a:rPr>
              <a:t>+</a:t>
            </a:r>
            <a:r>
              <a:rPr kumimoji="0" lang="en-US" altLang="en-US" sz="1200" b="0" i="0" u="none" strike="noStrike" cap="none" normalizeH="0" baseline="0" dirty="0">
                <a:ln>
                  <a:noFill/>
                </a:ln>
                <a:solidFill>
                  <a:schemeClr val="tx1"/>
                </a:solidFill>
                <a:effectLst/>
              </a:rPr>
              <a:t> + </a:t>
            </a:r>
            <a:r>
              <a:rPr kumimoji="0" lang="en-US" altLang="en-US" sz="1200" b="0" i="0" u="none" strike="noStrike" cap="none" normalizeH="0" baseline="0" dirty="0" err="1">
                <a:ln>
                  <a:noFill/>
                </a:ln>
                <a:solidFill>
                  <a:schemeClr val="tx1"/>
                </a:solidFill>
                <a:effectLst/>
              </a:rPr>
              <a:t>BrO</a:t>
            </a:r>
            <a:r>
              <a:rPr kumimoji="0" lang="en-US" altLang="en-US" sz="1200" b="0" i="0" u="none" strike="noStrike" cap="none" normalizeH="0" baseline="30000" dirty="0">
                <a:ln>
                  <a:noFill/>
                </a:ln>
                <a:solidFill>
                  <a:schemeClr val="tx1"/>
                </a:solidFill>
                <a:effectLst/>
              </a:rPr>
              <a:t>−</a:t>
            </a:r>
            <a:endParaRPr kumimoji="0" lang="en-US"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rPr>
              <a:t>Hypobromous</a:t>
            </a:r>
            <a:r>
              <a:rPr kumimoji="0" lang="en-US" altLang="en-US" sz="1200" b="0" i="0" u="none" strike="noStrike" cap="none" normalizeH="0" baseline="0" dirty="0">
                <a:ln>
                  <a:noFill/>
                </a:ln>
                <a:solidFill>
                  <a:schemeClr val="tx1"/>
                </a:solidFill>
                <a:effectLst/>
              </a:rPr>
              <a:t> acid serves as a source of "Br</a:t>
            </a:r>
            <a:r>
              <a:rPr kumimoji="0" lang="en-US" altLang="en-US" sz="1200" b="0" i="0" u="none" strike="noStrike" cap="none" normalizeH="0" baseline="30000" dirty="0">
                <a:ln>
                  <a:noFill/>
                </a:ln>
                <a:solidFill>
                  <a:schemeClr val="tx1"/>
                </a:solidFill>
                <a:effectLst/>
              </a:rPr>
              <a:t>+</a:t>
            </a:r>
            <a:r>
              <a:rPr kumimoji="0" lang="en-US" altLang="en-US" sz="1200" b="0" i="0" u="none" strike="noStrike" cap="none" normalizeH="0" baseline="0" dirty="0">
                <a:ln>
                  <a:noFill/>
                </a:ln>
                <a:solidFill>
                  <a:schemeClr val="tx1"/>
                </a:solidFill>
                <a:effectLst/>
              </a:rPr>
              <a:t>," which produces bromide ions in the process of disinfection:</a:t>
            </a:r>
          </a:p>
          <a:p>
            <a:pPr marL="457200" marR="0" lvl="1"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rPr>
              <a:t>HOBr</a:t>
            </a:r>
            <a:r>
              <a:rPr kumimoji="0" lang="en-US" altLang="en-US" sz="1200" b="0" i="0" u="none" strike="noStrike" cap="none" normalizeH="0" baseline="0" dirty="0">
                <a:ln>
                  <a:noFill/>
                </a:ln>
                <a:solidFill>
                  <a:schemeClr val="tx1"/>
                </a:solidFill>
                <a:effectLst/>
              </a:rPr>
              <a:t> + live pathogens → Br </a:t>
            </a:r>
            <a:r>
              <a:rPr kumimoji="0" lang="en-US" altLang="en-US" sz="1200" b="0" i="0" u="none" strike="noStrike" cap="none" normalizeH="0" baseline="30000" dirty="0">
                <a:ln>
                  <a:noFill/>
                </a:ln>
                <a:solidFill>
                  <a:schemeClr val="tx1"/>
                </a:solidFill>
                <a:effectLst/>
              </a:rPr>
              <a:t>−</a:t>
            </a:r>
            <a:r>
              <a:rPr kumimoji="0" lang="en-US" altLang="en-US" sz="1200" b="0" i="0" u="none" strike="noStrike" cap="none" normalizeH="0" baseline="0" dirty="0">
                <a:ln>
                  <a:noFill/>
                </a:ln>
                <a:solidFill>
                  <a:schemeClr val="tx1"/>
                </a:solidFill>
                <a:effectLst/>
              </a:rPr>
              <a:t> + dead pathogens</a:t>
            </a:r>
          </a:p>
          <a:p>
            <a:pPr marL="457200" marR="0" lvl="1" indent="0" algn="l" defTabSz="914400" rtl="0" eaLnBrk="0" fontAlgn="base" latinLnBrk="0" hangingPunct="0">
              <a:lnSpc>
                <a:spcPct val="100000"/>
              </a:lnSpc>
              <a:spcBef>
                <a:spcPct val="0"/>
              </a:spcBef>
              <a:spcAft>
                <a:spcPct val="0"/>
              </a:spcAft>
              <a:buClrTx/>
              <a:buSzTx/>
              <a:buFontTx/>
              <a:buNone/>
              <a:tabLst/>
            </a:pPr>
            <a:endParaRPr lang="en-US" altLang="en-US" sz="1200" dirty="0"/>
          </a:p>
          <a:p>
            <a:pPr lvl="1" eaLnBrk="0" fontAlgn="base" hangingPunct="0">
              <a:spcBef>
                <a:spcPct val="0"/>
              </a:spcBef>
              <a:spcAft>
                <a:spcPct val="0"/>
              </a:spcAft>
            </a:pPr>
            <a:r>
              <a:rPr lang="en-US" sz="1200" dirty="0" err="1"/>
              <a:t>HOBr</a:t>
            </a:r>
            <a:r>
              <a:rPr lang="en-US" sz="1200" dirty="0"/>
              <a:t> + HBr </a:t>
            </a:r>
            <a:r>
              <a:rPr lang="en-US" altLang="en-US" sz="1200" dirty="0"/>
              <a:t>⇌</a:t>
            </a:r>
            <a:r>
              <a:rPr lang="en-US" sz="1200" dirty="0"/>
              <a:t> Br</a:t>
            </a:r>
            <a:r>
              <a:rPr lang="en-US" sz="1200" baseline="-25000" dirty="0"/>
              <a:t>2</a:t>
            </a:r>
            <a:r>
              <a:rPr lang="en-US" sz="1200" dirty="0"/>
              <a:t> + H</a:t>
            </a:r>
            <a:r>
              <a:rPr lang="en-US" sz="1200" baseline="-25000" dirty="0"/>
              <a:t>2</a:t>
            </a:r>
            <a:r>
              <a:rPr lang="en-US" sz="1200" dirty="0"/>
              <a:t>O</a:t>
            </a:r>
            <a:endParaRPr kumimoji="0" lang="en-US"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endParaRPr>
          </a:p>
        </p:txBody>
      </p:sp>
      <p:sp>
        <p:nvSpPr>
          <p:cNvPr id="15" name="Rectangle 14"/>
          <p:cNvSpPr/>
          <p:nvPr/>
        </p:nvSpPr>
        <p:spPr>
          <a:xfrm>
            <a:off x="8554065" y="5262817"/>
            <a:ext cx="2841523" cy="246221"/>
          </a:xfrm>
          <a:prstGeom prst="rect">
            <a:avLst/>
          </a:prstGeom>
        </p:spPr>
        <p:txBody>
          <a:bodyPr wrap="square">
            <a:spAutoFit/>
          </a:bodyPr>
          <a:lstStyle/>
          <a:p>
            <a:r>
              <a:rPr lang="en-US" sz="1000" dirty="0"/>
              <a:t>https://en.wikipedia.org/wiki/DBDMH</a:t>
            </a:r>
          </a:p>
        </p:txBody>
      </p:sp>
      <p:sp>
        <p:nvSpPr>
          <p:cNvPr id="7" name="TextBox 6"/>
          <p:cNvSpPr txBox="1"/>
          <p:nvPr/>
        </p:nvSpPr>
        <p:spPr>
          <a:xfrm>
            <a:off x="533860" y="2461286"/>
            <a:ext cx="1475084" cy="646331"/>
          </a:xfrm>
          <a:prstGeom prst="rect">
            <a:avLst/>
          </a:prstGeom>
          <a:noFill/>
        </p:spPr>
        <p:txBody>
          <a:bodyPr wrap="none" rtlCol="0">
            <a:spAutoFit/>
          </a:bodyPr>
          <a:lstStyle/>
          <a:p>
            <a:r>
              <a:rPr lang="en-US" dirty="0"/>
              <a:t>Suspension in</a:t>
            </a:r>
          </a:p>
          <a:p>
            <a:r>
              <a:rPr lang="en-US" dirty="0"/>
              <a:t>conc. H</a:t>
            </a:r>
            <a:r>
              <a:rPr lang="en-US" baseline="-25000" dirty="0"/>
              <a:t>2</a:t>
            </a:r>
            <a:r>
              <a:rPr lang="en-US" dirty="0"/>
              <a:t>SO</a:t>
            </a:r>
            <a:r>
              <a:rPr lang="en-US" baseline="-25000" dirty="0"/>
              <a:t>4</a:t>
            </a:r>
            <a:endParaRPr lang="en-US" dirty="0"/>
          </a:p>
        </p:txBody>
      </p:sp>
    </p:spTree>
    <p:extLst>
      <p:ext uri="{BB962C8B-B14F-4D97-AF65-F5344CB8AC3E}">
        <p14:creationId xmlns:p14="http://schemas.microsoft.com/office/powerpoint/2010/main" val="933530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3671" y="576197"/>
            <a:ext cx="7352778" cy="2677656"/>
          </a:xfrm>
          <a:prstGeom prst="rect">
            <a:avLst/>
          </a:prstGeom>
          <a:noFill/>
        </p:spPr>
        <p:txBody>
          <a:bodyPr wrap="square" rtlCol="0">
            <a:spAutoFit/>
          </a:bodyPr>
          <a:lstStyle/>
          <a:p>
            <a:r>
              <a:rPr lang="en-US" sz="2800" dirty="0">
                <a:solidFill>
                  <a:srgbClr val="3333FF"/>
                </a:solidFill>
              </a:rPr>
              <a:t>How do counter ions affect solubility?</a:t>
            </a:r>
          </a:p>
          <a:p>
            <a:endParaRPr lang="en-US" sz="2800" dirty="0">
              <a:solidFill>
                <a:srgbClr val="3333FF"/>
              </a:solidFill>
            </a:endParaRPr>
          </a:p>
          <a:p>
            <a:r>
              <a:rPr lang="en-US" sz="2800" dirty="0" err="1">
                <a:solidFill>
                  <a:srgbClr val="3333FF"/>
                </a:solidFill>
              </a:rPr>
              <a:t>LiCl</a:t>
            </a:r>
            <a:r>
              <a:rPr lang="en-US" sz="2800" dirty="0">
                <a:solidFill>
                  <a:srgbClr val="3333FF"/>
                </a:solidFill>
              </a:rPr>
              <a:t> and </a:t>
            </a:r>
            <a:r>
              <a:rPr lang="en-US" sz="2800" dirty="0" err="1">
                <a:solidFill>
                  <a:srgbClr val="3333FF"/>
                </a:solidFill>
              </a:rPr>
              <a:t>LiI</a:t>
            </a:r>
            <a:r>
              <a:rPr lang="en-US" sz="2800" dirty="0">
                <a:solidFill>
                  <a:srgbClr val="3333FF"/>
                </a:solidFill>
              </a:rPr>
              <a:t> or both soluble in acetone but when you change Li</a:t>
            </a:r>
            <a:r>
              <a:rPr lang="en-US" sz="2800" baseline="30000" dirty="0">
                <a:solidFill>
                  <a:srgbClr val="3333FF"/>
                </a:solidFill>
              </a:rPr>
              <a:t>+ </a:t>
            </a:r>
            <a:r>
              <a:rPr lang="en-US" sz="2800" dirty="0">
                <a:solidFill>
                  <a:srgbClr val="3333FF"/>
                </a:solidFill>
              </a:rPr>
              <a:t>to Na</a:t>
            </a:r>
            <a:r>
              <a:rPr lang="en-US" sz="2800" baseline="30000" dirty="0">
                <a:solidFill>
                  <a:srgbClr val="3333FF"/>
                </a:solidFill>
              </a:rPr>
              <a:t>+</a:t>
            </a:r>
            <a:r>
              <a:rPr lang="en-US" sz="2800" dirty="0">
                <a:solidFill>
                  <a:srgbClr val="3333FF"/>
                </a:solidFill>
              </a:rPr>
              <a:t> the solubility changes</a:t>
            </a:r>
            <a:endParaRPr lang="en-US" sz="2800" baseline="30000" dirty="0">
              <a:solidFill>
                <a:srgbClr val="3333FF"/>
              </a:solidFill>
            </a:endParaRPr>
          </a:p>
          <a:p>
            <a:endParaRPr lang="en-US" sz="2800" dirty="0">
              <a:solidFill>
                <a:srgbClr val="3333FF"/>
              </a:solidFill>
            </a:endParaRPr>
          </a:p>
          <a:p>
            <a:r>
              <a:rPr lang="en-US" sz="2800" dirty="0">
                <a:solidFill>
                  <a:srgbClr val="3333FF"/>
                </a:solidFill>
              </a:rPr>
              <a:t>What is more soluble in acetone </a:t>
            </a:r>
            <a:r>
              <a:rPr lang="en-US" sz="2800" dirty="0" err="1">
                <a:solidFill>
                  <a:srgbClr val="3333FF"/>
                </a:solidFill>
              </a:rPr>
              <a:t>NaI</a:t>
            </a:r>
            <a:r>
              <a:rPr lang="en-US" sz="2800" dirty="0">
                <a:solidFill>
                  <a:srgbClr val="3333FF"/>
                </a:solidFill>
              </a:rPr>
              <a:t> or NaCl </a:t>
            </a:r>
          </a:p>
        </p:txBody>
      </p:sp>
      <p:graphicFrame>
        <p:nvGraphicFramePr>
          <p:cNvPr id="3" name="Object 2"/>
          <p:cNvGraphicFramePr>
            <a:graphicFrameLocks noChangeAspect="1"/>
          </p:cNvGraphicFramePr>
          <p:nvPr>
            <p:extLst>
              <p:ext uri="{D42A27DB-BD31-4B8C-83A1-F6EECF244321}">
                <p14:modId xmlns:p14="http://schemas.microsoft.com/office/powerpoint/2010/main" val="3305601850"/>
              </p:ext>
            </p:extLst>
          </p:nvPr>
        </p:nvGraphicFramePr>
        <p:xfrm>
          <a:off x="2440336" y="3778684"/>
          <a:ext cx="5851894" cy="2130760"/>
        </p:xfrm>
        <a:graphic>
          <a:graphicData uri="http://schemas.openxmlformats.org/presentationml/2006/ole">
            <mc:AlternateContent xmlns:mc="http://schemas.openxmlformats.org/markup-compatibility/2006">
              <mc:Choice xmlns:v="urn:schemas-microsoft-com:vml" Requires="v">
                <p:oleObj spid="_x0000_s2063" name="CS ChemDraw Drawing" r:id="rId3" imgW="5432644" imgH="1977750" progId="ChemDraw.Document.6.0">
                  <p:embed/>
                </p:oleObj>
              </mc:Choice>
              <mc:Fallback>
                <p:oleObj name="CS ChemDraw Drawing" r:id="rId3" imgW="5432644" imgH="1977750" progId="ChemDraw.Document.6.0">
                  <p:embed/>
                  <p:pic>
                    <p:nvPicPr>
                      <p:cNvPr id="3" name="Object 2"/>
                      <p:cNvPicPr/>
                      <p:nvPr/>
                    </p:nvPicPr>
                    <p:blipFill>
                      <a:blip r:embed="rId4"/>
                      <a:stretch>
                        <a:fillRect/>
                      </a:stretch>
                    </p:blipFill>
                    <p:spPr>
                      <a:xfrm>
                        <a:off x="2440336" y="3778684"/>
                        <a:ext cx="5851894" cy="2130760"/>
                      </a:xfrm>
                      <a:prstGeom prst="rect">
                        <a:avLst/>
                      </a:prstGeom>
                    </p:spPr>
                  </p:pic>
                </p:oleObj>
              </mc:Fallback>
            </mc:AlternateContent>
          </a:graphicData>
        </a:graphic>
      </p:graphicFrame>
    </p:spTree>
    <p:extLst>
      <p:ext uri="{BB962C8B-B14F-4D97-AF65-F5344CB8AC3E}">
        <p14:creationId xmlns:p14="http://schemas.microsoft.com/office/powerpoint/2010/main" val="2441362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83243" y="1544229"/>
            <a:ext cx="8153852" cy="1618669"/>
          </a:xfrm>
          <a:prstGeom prst="rect">
            <a:avLst/>
          </a:prstGeom>
        </p:spPr>
      </p:pic>
      <p:sp>
        <p:nvSpPr>
          <p:cNvPr id="5" name="Rectangle 4"/>
          <p:cNvSpPr/>
          <p:nvPr/>
        </p:nvSpPr>
        <p:spPr>
          <a:xfrm>
            <a:off x="3348961" y="3018082"/>
            <a:ext cx="2265854" cy="1815882"/>
          </a:xfrm>
          <a:prstGeom prst="rect">
            <a:avLst/>
          </a:prstGeom>
        </p:spPr>
        <p:txBody>
          <a:bodyPr wrap="square">
            <a:spAutoFit/>
          </a:bodyPr>
          <a:lstStyle/>
          <a:p>
            <a:pPr algn="ctr"/>
            <a:r>
              <a:rPr lang="en-US" sz="1400" dirty="0"/>
              <a:t>Too insoluble in 2,2-dimethoxypropane for good conversion to the desired iminium salt.</a:t>
            </a:r>
          </a:p>
          <a:p>
            <a:pPr algn="ctr"/>
            <a:endParaRPr lang="en-US" sz="1400" dirty="0"/>
          </a:p>
          <a:p>
            <a:pPr algn="ctr"/>
            <a:r>
              <a:rPr lang="en-US" sz="1400" dirty="0"/>
              <a:t>Screen various salts and</a:t>
            </a:r>
          </a:p>
          <a:p>
            <a:pPr algn="ctr"/>
            <a:r>
              <a:rPr lang="en-US" sz="1400" dirty="0" err="1"/>
              <a:t>Triflic</a:t>
            </a:r>
            <a:r>
              <a:rPr lang="en-US" sz="1400" dirty="0"/>
              <a:t> acid salt worked but expensive</a:t>
            </a:r>
          </a:p>
        </p:txBody>
      </p:sp>
      <p:sp>
        <p:nvSpPr>
          <p:cNvPr id="8" name="Rectangle 7"/>
          <p:cNvSpPr/>
          <p:nvPr/>
        </p:nvSpPr>
        <p:spPr>
          <a:xfrm>
            <a:off x="5614814" y="4944252"/>
            <a:ext cx="6294963" cy="646331"/>
          </a:xfrm>
          <a:prstGeom prst="rect">
            <a:avLst/>
          </a:prstGeom>
        </p:spPr>
        <p:txBody>
          <a:bodyPr wrap="square">
            <a:spAutoFit/>
          </a:bodyPr>
          <a:lstStyle/>
          <a:p>
            <a:r>
              <a:rPr lang="en-US" dirty="0"/>
              <a:t>Process was improved by performing the react in the presence of NaCl thus avoiding isolation of the HBr salt of 4-chloro-piperidine.</a:t>
            </a:r>
          </a:p>
        </p:txBody>
      </p:sp>
      <p:pic>
        <p:nvPicPr>
          <p:cNvPr id="2" name="Picture 1"/>
          <p:cNvPicPr>
            <a:picLocks noChangeAspect="1"/>
          </p:cNvPicPr>
          <p:nvPr/>
        </p:nvPicPr>
        <p:blipFill>
          <a:blip r:embed="rId3"/>
          <a:stretch>
            <a:fillRect/>
          </a:stretch>
        </p:blipFill>
        <p:spPr>
          <a:xfrm>
            <a:off x="33739" y="3652606"/>
            <a:ext cx="3398025" cy="2583293"/>
          </a:xfrm>
          <a:prstGeom prst="rect">
            <a:avLst/>
          </a:prstGeom>
        </p:spPr>
      </p:pic>
      <p:sp>
        <p:nvSpPr>
          <p:cNvPr id="6" name="Rectangle 5"/>
          <p:cNvSpPr/>
          <p:nvPr/>
        </p:nvSpPr>
        <p:spPr>
          <a:xfrm>
            <a:off x="195728" y="6328939"/>
            <a:ext cx="2714205" cy="246221"/>
          </a:xfrm>
          <a:prstGeom prst="rect">
            <a:avLst/>
          </a:prstGeom>
        </p:spPr>
        <p:txBody>
          <a:bodyPr wrap="none">
            <a:spAutoFit/>
          </a:bodyPr>
          <a:lstStyle/>
          <a:p>
            <a:r>
              <a:rPr lang="en-US" sz="1000" dirty="0"/>
              <a:t>Yang, B. V.; O'Rourke, D.; Li, J. </a:t>
            </a:r>
            <a:r>
              <a:rPr lang="en-US" sz="1000" b="1" i="1" dirty="0" err="1"/>
              <a:t>Synlett</a:t>
            </a:r>
            <a:r>
              <a:rPr lang="en-US" sz="1000" dirty="0"/>
              <a:t>. 1993, 195</a:t>
            </a:r>
          </a:p>
        </p:txBody>
      </p:sp>
      <p:sp>
        <p:nvSpPr>
          <p:cNvPr id="9" name="Rectangle 8"/>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10" name="Rectangle 9"/>
          <p:cNvSpPr/>
          <p:nvPr/>
        </p:nvSpPr>
        <p:spPr>
          <a:xfrm>
            <a:off x="637854" y="685045"/>
            <a:ext cx="2187522" cy="400110"/>
          </a:xfrm>
          <a:prstGeom prst="rect">
            <a:avLst/>
          </a:prstGeom>
        </p:spPr>
        <p:txBody>
          <a:bodyPr wrap="none">
            <a:spAutoFit/>
          </a:bodyPr>
          <a:lstStyle/>
          <a:p>
            <a:r>
              <a:rPr lang="en-US" sz="2000" dirty="0"/>
              <a:t>Solubility problems</a:t>
            </a:r>
          </a:p>
        </p:txBody>
      </p:sp>
      <p:sp>
        <p:nvSpPr>
          <p:cNvPr id="12" name="Rectangle 11"/>
          <p:cNvSpPr/>
          <p:nvPr/>
        </p:nvSpPr>
        <p:spPr>
          <a:xfrm>
            <a:off x="3233789" y="1253190"/>
            <a:ext cx="2180725" cy="307777"/>
          </a:xfrm>
          <a:prstGeom prst="rect">
            <a:avLst/>
          </a:prstGeom>
        </p:spPr>
        <p:txBody>
          <a:bodyPr wrap="none">
            <a:spAutoFit/>
          </a:bodyPr>
          <a:lstStyle/>
          <a:p>
            <a:r>
              <a:rPr lang="en-US" sz="1400" dirty="0">
                <a:solidFill>
                  <a:prstClr val="black"/>
                </a:solidFill>
              </a:rPr>
              <a:t>4-chloro-piperidine HCl salt</a:t>
            </a:r>
            <a:endParaRPr lang="en-US" dirty="0"/>
          </a:p>
        </p:txBody>
      </p:sp>
      <p:sp>
        <p:nvSpPr>
          <p:cNvPr id="13" name="Rectangle 12"/>
          <p:cNvSpPr/>
          <p:nvPr/>
        </p:nvSpPr>
        <p:spPr>
          <a:xfrm>
            <a:off x="6888840" y="3011576"/>
            <a:ext cx="2124075" cy="954107"/>
          </a:xfrm>
          <a:prstGeom prst="rect">
            <a:avLst/>
          </a:prstGeom>
        </p:spPr>
        <p:txBody>
          <a:bodyPr wrap="square">
            <a:spAutoFit/>
          </a:bodyPr>
          <a:lstStyle/>
          <a:p>
            <a:pPr algn="ctr"/>
            <a:r>
              <a:rPr lang="en-US" sz="1400" dirty="0"/>
              <a:t>But only partially soluble, however allowed for purification by filtration and washing</a:t>
            </a:r>
          </a:p>
        </p:txBody>
      </p:sp>
      <p:sp>
        <p:nvSpPr>
          <p:cNvPr id="14" name="Rectangle 13"/>
          <p:cNvSpPr/>
          <p:nvPr/>
        </p:nvSpPr>
        <p:spPr>
          <a:xfrm>
            <a:off x="7293005" y="1331245"/>
            <a:ext cx="1706924" cy="307777"/>
          </a:xfrm>
          <a:prstGeom prst="rect">
            <a:avLst/>
          </a:prstGeom>
        </p:spPr>
        <p:txBody>
          <a:bodyPr wrap="square">
            <a:spAutoFit/>
          </a:bodyPr>
          <a:lstStyle/>
          <a:p>
            <a:pPr algn="ctr"/>
            <a:r>
              <a:rPr lang="en-US" sz="1400" dirty="0"/>
              <a:t>Iminium ion</a:t>
            </a:r>
          </a:p>
        </p:txBody>
      </p:sp>
      <p:sp>
        <p:nvSpPr>
          <p:cNvPr id="15" name="Rectangle 14"/>
          <p:cNvSpPr/>
          <p:nvPr/>
        </p:nvSpPr>
        <p:spPr>
          <a:xfrm>
            <a:off x="6421292" y="1764898"/>
            <a:ext cx="1529586" cy="261610"/>
          </a:xfrm>
          <a:prstGeom prst="rect">
            <a:avLst/>
          </a:prstGeom>
        </p:spPr>
        <p:txBody>
          <a:bodyPr wrap="none">
            <a:spAutoFit/>
          </a:bodyPr>
          <a:lstStyle/>
          <a:p>
            <a:r>
              <a:rPr lang="en-US" sz="1100" dirty="0"/>
              <a:t>2,2-dimethoxypropane </a:t>
            </a:r>
          </a:p>
        </p:txBody>
      </p:sp>
      <p:sp>
        <p:nvSpPr>
          <p:cNvPr id="16" name="Rectangle 15"/>
          <p:cNvSpPr/>
          <p:nvPr/>
        </p:nvSpPr>
        <p:spPr>
          <a:xfrm>
            <a:off x="619723" y="3440136"/>
            <a:ext cx="1866217" cy="246221"/>
          </a:xfrm>
          <a:prstGeom prst="rect">
            <a:avLst/>
          </a:prstGeom>
        </p:spPr>
        <p:txBody>
          <a:bodyPr wrap="none">
            <a:spAutoFit/>
          </a:bodyPr>
          <a:lstStyle/>
          <a:p>
            <a:r>
              <a:rPr lang="en-US" sz="1000" dirty="0"/>
              <a:t>1-chloroethyl </a:t>
            </a:r>
            <a:r>
              <a:rPr lang="en-US" sz="1000" dirty="0" err="1"/>
              <a:t>carbonochloridate</a:t>
            </a:r>
            <a:endParaRPr lang="en-US" sz="1000" dirty="0"/>
          </a:p>
        </p:txBody>
      </p:sp>
      <p:pic>
        <p:nvPicPr>
          <p:cNvPr id="3" name="Picture 2"/>
          <p:cNvPicPr>
            <a:picLocks noChangeAspect="1"/>
          </p:cNvPicPr>
          <p:nvPr/>
        </p:nvPicPr>
        <p:blipFill>
          <a:blip r:embed="rId4"/>
          <a:stretch>
            <a:fillRect/>
          </a:stretch>
        </p:blipFill>
        <p:spPr>
          <a:xfrm>
            <a:off x="6665060" y="1251786"/>
            <a:ext cx="952914" cy="419677"/>
          </a:xfrm>
          <a:prstGeom prst="rect">
            <a:avLst/>
          </a:prstGeom>
        </p:spPr>
      </p:pic>
    </p:spTree>
    <p:extLst>
      <p:ext uri="{BB962C8B-B14F-4D97-AF65-F5344CB8AC3E}">
        <p14:creationId xmlns:p14="http://schemas.microsoft.com/office/powerpoint/2010/main" val="2212927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6124" y="1994358"/>
            <a:ext cx="5255668" cy="923330"/>
          </a:xfrm>
          <a:prstGeom prst="rect">
            <a:avLst/>
          </a:prstGeom>
        </p:spPr>
        <p:txBody>
          <a:bodyPr wrap="square">
            <a:spAutoFit/>
          </a:bodyPr>
          <a:lstStyle/>
          <a:p>
            <a:r>
              <a:rPr lang="en-US" dirty="0"/>
              <a:t>If no organic co-solvent is used the amide product may precipitate and occlude starting materials so organic solvents are often used.</a:t>
            </a:r>
          </a:p>
        </p:txBody>
      </p:sp>
      <p:pic>
        <p:nvPicPr>
          <p:cNvPr id="4" name="Picture 3"/>
          <p:cNvPicPr>
            <a:picLocks noChangeAspect="1"/>
          </p:cNvPicPr>
          <p:nvPr/>
        </p:nvPicPr>
        <p:blipFill>
          <a:blip r:embed="rId2"/>
          <a:stretch>
            <a:fillRect/>
          </a:stretch>
        </p:blipFill>
        <p:spPr>
          <a:xfrm>
            <a:off x="765840" y="1709955"/>
            <a:ext cx="5821391" cy="3119027"/>
          </a:xfrm>
          <a:prstGeom prst="rect">
            <a:avLst/>
          </a:prstGeom>
        </p:spPr>
      </p:pic>
      <p:sp>
        <p:nvSpPr>
          <p:cNvPr id="5" name="Rectangle 4"/>
          <p:cNvSpPr/>
          <p:nvPr/>
        </p:nvSpPr>
        <p:spPr>
          <a:xfrm>
            <a:off x="972012" y="4996907"/>
            <a:ext cx="6096000" cy="246221"/>
          </a:xfrm>
          <a:prstGeom prst="rect">
            <a:avLst/>
          </a:prstGeom>
        </p:spPr>
        <p:txBody>
          <a:bodyPr>
            <a:spAutoFit/>
          </a:bodyPr>
          <a:lstStyle/>
          <a:p>
            <a:r>
              <a:rPr lang="en-US" sz="1000" dirty="0"/>
              <a:t>http://www.organic-chemistry.org/namedreactions/schotten-baumann-reaction.shtm</a:t>
            </a:r>
          </a:p>
        </p:txBody>
      </p:sp>
      <p:sp>
        <p:nvSpPr>
          <p:cNvPr id="6" name="Rectangle 5"/>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3" name="Rectangle 2"/>
          <p:cNvSpPr/>
          <p:nvPr/>
        </p:nvSpPr>
        <p:spPr>
          <a:xfrm>
            <a:off x="4020012" y="166712"/>
            <a:ext cx="6285182" cy="369332"/>
          </a:xfrm>
          <a:prstGeom prst="rect">
            <a:avLst/>
          </a:prstGeom>
        </p:spPr>
        <p:txBody>
          <a:bodyPr wrap="none">
            <a:spAutoFit/>
          </a:bodyPr>
          <a:lstStyle/>
          <a:p>
            <a:r>
              <a:rPr lang="en-US" dirty="0" err="1">
                <a:solidFill>
                  <a:srgbClr val="3333FF"/>
                </a:solidFill>
              </a:rPr>
              <a:t>Schotten</a:t>
            </a:r>
            <a:r>
              <a:rPr lang="en-US" dirty="0">
                <a:solidFill>
                  <a:srgbClr val="3333FF"/>
                </a:solidFill>
              </a:rPr>
              <a:t>– Baumann conditions: large scale preparation of amides</a:t>
            </a:r>
          </a:p>
        </p:txBody>
      </p:sp>
      <p:sp>
        <p:nvSpPr>
          <p:cNvPr id="7" name="Rectangle 6"/>
          <p:cNvSpPr/>
          <p:nvPr/>
        </p:nvSpPr>
        <p:spPr>
          <a:xfrm>
            <a:off x="294998" y="748783"/>
            <a:ext cx="6641334" cy="646331"/>
          </a:xfrm>
          <a:prstGeom prst="rect">
            <a:avLst/>
          </a:prstGeom>
        </p:spPr>
        <p:txBody>
          <a:bodyPr wrap="square">
            <a:spAutoFit/>
          </a:bodyPr>
          <a:lstStyle/>
          <a:p>
            <a:r>
              <a:rPr lang="en-US" dirty="0"/>
              <a:t>Condensation reaction of an amine with an acid chloride or anhydride using aqueous alkali to neutralize the acid that is formed</a:t>
            </a:r>
          </a:p>
        </p:txBody>
      </p:sp>
      <p:sp>
        <p:nvSpPr>
          <p:cNvPr id="8" name="Rectangle 7"/>
          <p:cNvSpPr/>
          <p:nvPr/>
        </p:nvSpPr>
        <p:spPr>
          <a:xfrm>
            <a:off x="972012" y="5411053"/>
            <a:ext cx="4563817" cy="923330"/>
          </a:xfrm>
          <a:prstGeom prst="rect">
            <a:avLst/>
          </a:prstGeom>
        </p:spPr>
        <p:txBody>
          <a:bodyPr wrap="square">
            <a:spAutoFit/>
          </a:bodyPr>
          <a:lstStyle/>
          <a:p>
            <a:pPr algn="ctr"/>
            <a:r>
              <a:rPr lang="en-US" dirty="0"/>
              <a:t>Without additional base the theoretical yield of the reaction of one equivalent each of an amine with an acid chloride is only 50%.</a:t>
            </a:r>
          </a:p>
        </p:txBody>
      </p:sp>
      <p:sp>
        <p:nvSpPr>
          <p:cNvPr id="9" name="Rectangle 8"/>
          <p:cNvSpPr/>
          <p:nvPr/>
        </p:nvSpPr>
        <p:spPr>
          <a:xfrm>
            <a:off x="6836124" y="3519579"/>
            <a:ext cx="4406087" cy="1477328"/>
          </a:xfrm>
          <a:prstGeom prst="rect">
            <a:avLst/>
          </a:prstGeom>
        </p:spPr>
        <p:txBody>
          <a:bodyPr wrap="square">
            <a:spAutoFit/>
          </a:bodyPr>
          <a:lstStyle/>
          <a:p>
            <a:r>
              <a:rPr lang="en-US" dirty="0"/>
              <a:t>Water immiscible solvents can also be use to reduce the decomposition of the reagents and product. Dissolution of the product into the organic phase decreases hydrolysis of the amide with the base.</a:t>
            </a:r>
          </a:p>
        </p:txBody>
      </p:sp>
    </p:spTree>
    <p:extLst>
      <p:ext uri="{BB962C8B-B14F-4D97-AF65-F5344CB8AC3E}">
        <p14:creationId xmlns:p14="http://schemas.microsoft.com/office/powerpoint/2010/main" val="3398325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13462" y="1390462"/>
            <a:ext cx="6236604" cy="3623502"/>
          </a:xfrm>
          <a:prstGeom prst="rect">
            <a:avLst/>
          </a:prstGeom>
        </p:spPr>
      </p:pic>
      <p:sp>
        <p:nvSpPr>
          <p:cNvPr id="4" name="Rectangle 3"/>
          <p:cNvSpPr/>
          <p:nvPr/>
        </p:nvSpPr>
        <p:spPr>
          <a:xfrm>
            <a:off x="1700587" y="1113463"/>
            <a:ext cx="1278555" cy="276999"/>
          </a:xfrm>
          <a:prstGeom prst="rect">
            <a:avLst/>
          </a:prstGeom>
        </p:spPr>
        <p:txBody>
          <a:bodyPr wrap="none">
            <a:spAutoFit/>
          </a:bodyPr>
          <a:lstStyle/>
          <a:p>
            <a:r>
              <a:rPr lang="en-US" sz="1200" dirty="0"/>
              <a:t>Amine protection</a:t>
            </a:r>
          </a:p>
        </p:txBody>
      </p:sp>
      <p:sp>
        <p:nvSpPr>
          <p:cNvPr id="5" name="Rectangle 4"/>
          <p:cNvSpPr/>
          <p:nvPr/>
        </p:nvSpPr>
        <p:spPr>
          <a:xfrm>
            <a:off x="7267788" y="332451"/>
            <a:ext cx="4665785" cy="2246769"/>
          </a:xfrm>
          <a:prstGeom prst="rect">
            <a:avLst/>
          </a:prstGeom>
        </p:spPr>
        <p:txBody>
          <a:bodyPr wrap="square">
            <a:spAutoFit/>
          </a:bodyPr>
          <a:lstStyle/>
          <a:p>
            <a:r>
              <a:rPr lang="en-US" sz="1400" dirty="0"/>
              <a:t>Tried n-</a:t>
            </a:r>
            <a:r>
              <a:rPr lang="en-US" sz="1400" dirty="0" err="1"/>
              <a:t>BuOAc</a:t>
            </a:r>
            <a:r>
              <a:rPr lang="en-US" sz="1400" dirty="0"/>
              <a:t>. The reagent was relatively insoluble.</a:t>
            </a:r>
          </a:p>
          <a:p>
            <a:r>
              <a:rPr lang="en-US" sz="1400" dirty="0"/>
              <a:t> </a:t>
            </a:r>
          </a:p>
          <a:p>
            <a:r>
              <a:rPr lang="en-US" sz="1400" dirty="0"/>
              <a:t>Soluble in CH</a:t>
            </a:r>
            <a:r>
              <a:rPr lang="en-US" sz="1400" baseline="-25000" dirty="0"/>
              <a:t>2</a:t>
            </a:r>
            <a:r>
              <a:rPr lang="en-US" sz="1400" dirty="0"/>
              <a:t>Cl</a:t>
            </a:r>
            <a:r>
              <a:rPr lang="en-US" sz="1400" baseline="-25000" dirty="0"/>
              <a:t>2</a:t>
            </a:r>
            <a:r>
              <a:rPr lang="en-US" sz="1400" dirty="0"/>
              <a:t>. However the acid chloride formation was very exothermic in dichloromethane as temperatures above</a:t>
            </a:r>
          </a:p>
          <a:p>
            <a:r>
              <a:rPr lang="en-US" sz="1400" dirty="0"/>
              <a:t> − 10 °C led to racemization through </a:t>
            </a:r>
            <a:r>
              <a:rPr lang="en-US" sz="1400" dirty="0" err="1"/>
              <a:t>azlactone</a:t>
            </a:r>
            <a:r>
              <a:rPr lang="en-US" sz="1400" dirty="0"/>
              <a:t> formation </a:t>
            </a:r>
          </a:p>
          <a:p>
            <a:endParaRPr lang="en-US" sz="1400" dirty="0"/>
          </a:p>
          <a:p>
            <a:r>
              <a:rPr lang="en-US" sz="1400" dirty="0"/>
              <a:t>DMF was also unsuitable for acid chloride formation, as racemization was quite high. </a:t>
            </a:r>
          </a:p>
          <a:p>
            <a:endParaRPr lang="en-US" sz="1400" dirty="0"/>
          </a:p>
          <a:p>
            <a:r>
              <a:rPr lang="en-US" sz="1400" dirty="0"/>
              <a:t>Why else would you not use DMF with the </a:t>
            </a:r>
            <a:r>
              <a:rPr lang="en-US" sz="1400" dirty="0" err="1"/>
              <a:t>Vilsmeier</a:t>
            </a:r>
            <a:r>
              <a:rPr lang="en-US" sz="1400" dirty="0"/>
              <a:t> reagent</a:t>
            </a:r>
          </a:p>
        </p:txBody>
      </p:sp>
      <p:sp>
        <p:nvSpPr>
          <p:cNvPr id="6" name="Rectangle 5"/>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7" name="Rectangle 6"/>
          <p:cNvSpPr/>
          <p:nvPr/>
        </p:nvSpPr>
        <p:spPr>
          <a:xfrm>
            <a:off x="580609" y="585114"/>
            <a:ext cx="6285182" cy="369332"/>
          </a:xfrm>
          <a:prstGeom prst="rect">
            <a:avLst/>
          </a:prstGeom>
        </p:spPr>
        <p:txBody>
          <a:bodyPr wrap="none">
            <a:spAutoFit/>
          </a:bodyPr>
          <a:lstStyle/>
          <a:p>
            <a:r>
              <a:rPr lang="en-US" dirty="0" err="1"/>
              <a:t>Schotten</a:t>
            </a:r>
            <a:r>
              <a:rPr lang="en-US" dirty="0"/>
              <a:t>– Baumann conditions: large scale preparation of amides</a:t>
            </a:r>
          </a:p>
        </p:txBody>
      </p:sp>
      <p:sp>
        <p:nvSpPr>
          <p:cNvPr id="8" name="Rectangle 7"/>
          <p:cNvSpPr/>
          <p:nvPr/>
        </p:nvSpPr>
        <p:spPr>
          <a:xfrm>
            <a:off x="3157179" y="1345608"/>
            <a:ext cx="1132041" cy="246221"/>
          </a:xfrm>
          <a:prstGeom prst="rect">
            <a:avLst/>
          </a:prstGeom>
        </p:spPr>
        <p:txBody>
          <a:bodyPr wrap="none">
            <a:spAutoFit/>
          </a:bodyPr>
          <a:lstStyle/>
          <a:p>
            <a:r>
              <a:rPr lang="en-US" sz="1000" dirty="0" err="1"/>
              <a:t>Vilsmeier</a:t>
            </a:r>
            <a:r>
              <a:rPr lang="en-US" sz="1000" dirty="0"/>
              <a:t> reagent </a:t>
            </a:r>
          </a:p>
        </p:txBody>
      </p:sp>
      <p:pic>
        <p:nvPicPr>
          <p:cNvPr id="9" name="Picture 8"/>
          <p:cNvPicPr>
            <a:picLocks noChangeAspect="1"/>
          </p:cNvPicPr>
          <p:nvPr/>
        </p:nvPicPr>
        <p:blipFill>
          <a:blip r:embed="rId4"/>
          <a:stretch>
            <a:fillRect/>
          </a:stretch>
        </p:blipFill>
        <p:spPr>
          <a:xfrm>
            <a:off x="5593571" y="4521398"/>
            <a:ext cx="6081004" cy="2105220"/>
          </a:xfrm>
          <a:prstGeom prst="rect">
            <a:avLst/>
          </a:prstGeom>
        </p:spPr>
      </p:pic>
      <p:sp>
        <p:nvSpPr>
          <p:cNvPr id="10" name="Rectangle 9"/>
          <p:cNvSpPr/>
          <p:nvPr/>
        </p:nvSpPr>
        <p:spPr>
          <a:xfrm>
            <a:off x="3485810" y="6320614"/>
            <a:ext cx="2626040" cy="246221"/>
          </a:xfrm>
          <a:prstGeom prst="rect">
            <a:avLst/>
          </a:prstGeom>
        </p:spPr>
        <p:txBody>
          <a:bodyPr wrap="none">
            <a:spAutoFit/>
          </a:bodyPr>
          <a:lstStyle/>
          <a:p>
            <a:r>
              <a:rPr lang="en-US" sz="1000" dirty="0"/>
              <a:t>https://en.wikipedia.org/wiki/Thionyl_chloride</a:t>
            </a:r>
          </a:p>
        </p:txBody>
      </p:sp>
      <p:sp>
        <p:nvSpPr>
          <p:cNvPr id="13" name="Rectangle 12"/>
          <p:cNvSpPr/>
          <p:nvPr/>
        </p:nvSpPr>
        <p:spPr>
          <a:xfrm>
            <a:off x="5733750" y="4679222"/>
            <a:ext cx="1132041" cy="246221"/>
          </a:xfrm>
          <a:prstGeom prst="rect">
            <a:avLst/>
          </a:prstGeom>
        </p:spPr>
        <p:txBody>
          <a:bodyPr wrap="none">
            <a:spAutoFit/>
          </a:bodyPr>
          <a:lstStyle/>
          <a:p>
            <a:r>
              <a:rPr lang="en-US" sz="1000" dirty="0" err="1"/>
              <a:t>Vilsmeier</a:t>
            </a:r>
            <a:r>
              <a:rPr lang="en-US" sz="1000" dirty="0"/>
              <a:t> reagent </a:t>
            </a:r>
          </a:p>
        </p:txBody>
      </p:sp>
      <p:cxnSp>
        <p:nvCxnSpPr>
          <p:cNvPr id="15" name="Straight Arrow Connector 14"/>
          <p:cNvCxnSpPr/>
          <p:nvPr/>
        </p:nvCxnSpPr>
        <p:spPr>
          <a:xfrm flipV="1">
            <a:off x="3934437" y="864067"/>
            <a:ext cx="3318268" cy="48154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Object 17"/>
          <p:cNvGraphicFramePr>
            <a:graphicFrameLocks noChangeAspect="1"/>
          </p:cNvGraphicFramePr>
          <p:nvPr>
            <p:extLst>
              <p:ext uri="{D42A27DB-BD31-4B8C-83A1-F6EECF244321}">
                <p14:modId xmlns:p14="http://schemas.microsoft.com/office/powerpoint/2010/main" val="514334779"/>
              </p:ext>
            </p:extLst>
          </p:nvPr>
        </p:nvGraphicFramePr>
        <p:xfrm>
          <a:off x="8124524" y="2760974"/>
          <a:ext cx="885825" cy="941387"/>
        </p:xfrm>
        <a:graphic>
          <a:graphicData uri="http://schemas.openxmlformats.org/presentationml/2006/ole">
            <mc:AlternateContent xmlns:mc="http://schemas.openxmlformats.org/markup-compatibility/2006">
              <mc:Choice xmlns:v="urn:schemas-microsoft-com:vml" Requires="v">
                <p:oleObj spid="_x0000_s3092" name="CS ChemDraw Drawing" r:id="rId5" imgW="886576" imgH="941490" progId="ChemDraw.Document.6.0">
                  <p:embed/>
                </p:oleObj>
              </mc:Choice>
              <mc:Fallback>
                <p:oleObj name="CS ChemDraw Drawing" r:id="rId5" imgW="886576" imgH="941490" progId="ChemDraw.Document.6.0">
                  <p:embed/>
                  <p:pic>
                    <p:nvPicPr>
                      <p:cNvPr id="0" name=""/>
                      <p:cNvPicPr/>
                      <p:nvPr/>
                    </p:nvPicPr>
                    <p:blipFill>
                      <a:blip r:embed="rId6"/>
                      <a:stretch>
                        <a:fillRect/>
                      </a:stretch>
                    </p:blipFill>
                    <p:spPr>
                      <a:xfrm>
                        <a:off x="8124524" y="2760974"/>
                        <a:ext cx="885825" cy="941387"/>
                      </a:xfrm>
                      <a:prstGeom prst="rect">
                        <a:avLst/>
                      </a:prstGeom>
                    </p:spPr>
                  </p:pic>
                </p:oleObj>
              </mc:Fallback>
            </mc:AlternateContent>
          </a:graphicData>
        </a:graphic>
      </p:graphicFrame>
      <p:pic>
        <p:nvPicPr>
          <p:cNvPr id="20" name="Picture 19"/>
          <p:cNvPicPr>
            <a:picLocks noChangeAspect="1"/>
          </p:cNvPicPr>
          <p:nvPr/>
        </p:nvPicPr>
        <p:blipFill>
          <a:blip r:embed="rId7"/>
          <a:stretch>
            <a:fillRect/>
          </a:stretch>
        </p:blipFill>
        <p:spPr>
          <a:xfrm>
            <a:off x="5885440" y="1555957"/>
            <a:ext cx="1066623" cy="822624"/>
          </a:xfrm>
          <a:prstGeom prst="rect">
            <a:avLst/>
          </a:prstGeom>
        </p:spPr>
      </p:pic>
      <p:sp>
        <p:nvSpPr>
          <p:cNvPr id="21" name="Rectangle 20"/>
          <p:cNvSpPr/>
          <p:nvPr/>
        </p:nvSpPr>
        <p:spPr>
          <a:xfrm>
            <a:off x="5870357" y="2378581"/>
            <a:ext cx="1081706" cy="369332"/>
          </a:xfrm>
          <a:prstGeom prst="rect">
            <a:avLst/>
          </a:prstGeom>
        </p:spPr>
        <p:txBody>
          <a:bodyPr wrap="none">
            <a:spAutoFit/>
          </a:bodyPr>
          <a:lstStyle/>
          <a:p>
            <a:r>
              <a:rPr lang="en-US" dirty="0" err="1"/>
              <a:t>azlactone</a:t>
            </a:r>
            <a:endParaRPr lang="en-US" dirty="0"/>
          </a:p>
        </p:txBody>
      </p:sp>
    </p:spTree>
    <p:extLst>
      <p:ext uri="{BB962C8B-B14F-4D97-AF65-F5344CB8AC3E}">
        <p14:creationId xmlns:p14="http://schemas.microsoft.com/office/powerpoint/2010/main" val="1853136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42371" y="743279"/>
            <a:ext cx="4446165" cy="5016758"/>
          </a:xfrm>
          <a:prstGeom prst="rect">
            <a:avLst/>
          </a:prstGeom>
        </p:spPr>
        <p:txBody>
          <a:bodyPr wrap="square">
            <a:spAutoFit/>
          </a:bodyPr>
          <a:lstStyle/>
          <a:p>
            <a:r>
              <a:rPr lang="en-US" sz="1600" dirty="0"/>
              <a:t>So the kept with n-</a:t>
            </a:r>
            <a:r>
              <a:rPr lang="en-US" sz="1600" dirty="0" err="1"/>
              <a:t>BuOAc</a:t>
            </a:r>
            <a:endParaRPr lang="en-US" sz="1600" dirty="0"/>
          </a:p>
          <a:p>
            <a:endParaRPr lang="en-US" sz="1600" dirty="0"/>
          </a:p>
          <a:p>
            <a:r>
              <a:rPr lang="en-US" sz="1600" dirty="0"/>
              <a:t>Above pH 8 during the </a:t>
            </a:r>
            <a:r>
              <a:rPr lang="en-US" sz="1600" dirty="0" err="1"/>
              <a:t>Schotten</a:t>
            </a:r>
            <a:r>
              <a:rPr lang="en-US" sz="1600" dirty="0"/>
              <a:t>– Baumann coupling more hydrolysis of the acid chlorides, </a:t>
            </a:r>
            <a:r>
              <a:rPr lang="en-US" sz="1600" dirty="0" err="1"/>
              <a:t>azlactone</a:t>
            </a:r>
            <a:r>
              <a:rPr lang="en-US" sz="1600" dirty="0"/>
              <a:t> formation, and racemization were seen, and below pH 7 the coupling was slowed as more of the amine was protonated. </a:t>
            </a:r>
          </a:p>
          <a:p>
            <a:endParaRPr lang="en-US" sz="1600" dirty="0"/>
          </a:p>
          <a:p>
            <a:r>
              <a:rPr lang="en-US" sz="1600" dirty="0"/>
              <a:t>For optimal performance the reaction was buffered to pH 8 and maintained at pH 7– 8 during the acid chloride addition by the simultaneous addition of 1 M </a:t>
            </a:r>
            <a:r>
              <a:rPr lang="en-US" sz="1600" dirty="0" err="1"/>
              <a:t>NaOH</a:t>
            </a:r>
            <a:r>
              <a:rPr lang="en-US" sz="1600" dirty="0"/>
              <a:t>. This coupling to make the </a:t>
            </a:r>
            <a:r>
              <a:rPr lang="en-US" sz="1600" dirty="0" err="1"/>
              <a:t>vanlev</a:t>
            </a:r>
            <a:r>
              <a:rPr lang="en-US" sz="1600" dirty="0"/>
              <a:t> intermediate was successfully carried out with inputs of over 100 kg of </a:t>
            </a:r>
            <a:r>
              <a:rPr lang="en-US" sz="1600" dirty="0" err="1"/>
              <a:t>bis-trifluoroacetyl</a:t>
            </a:r>
            <a:r>
              <a:rPr lang="en-US" sz="1600" dirty="0"/>
              <a:t> </a:t>
            </a:r>
            <a:r>
              <a:rPr lang="en-US" sz="1600" dirty="0" err="1"/>
              <a:t>homocystine</a:t>
            </a:r>
            <a:r>
              <a:rPr lang="en-US" sz="1600" dirty="0"/>
              <a:t>.</a:t>
            </a:r>
          </a:p>
          <a:p>
            <a:endParaRPr lang="en-US" sz="1600" dirty="0"/>
          </a:p>
          <a:p>
            <a:r>
              <a:rPr lang="en-US" sz="1600" dirty="0" err="1"/>
              <a:t>Vanlev</a:t>
            </a:r>
            <a:r>
              <a:rPr lang="en-US" sz="1600" dirty="0"/>
              <a:t> being the trade name for </a:t>
            </a:r>
            <a:r>
              <a:rPr lang="en-US" sz="1600" dirty="0" err="1"/>
              <a:t>Omapatrilat</a:t>
            </a:r>
            <a:r>
              <a:rPr lang="en-US" sz="1600" dirty="0"/>
              <a:t>: novel antihypertensive agent, but was not approved do to angioedema effects (Rapid swelling of dermis and mucosa tissue)</a:t>
            </a:r>
          </a:p>
        </p:txBody>
      </p:sp>
      <p:pic>
        <p:nvPicPr>
          <p:cNvPr id="3" name="Picture 2"/>
          <p:cNvPicPr>
            <a:picLocks noChangeAspect="1"/>
          </p:cNvPicPr>
          <p:nvPr/>
        </p:nvPicPr>
        <p:blipFill>
          <a:blip r:embed="rId2"/>
          <a:stretch>
            <a:fillRect/>
          </a:stretch>
        </p:blipFill>
        <p:spPr>
          <a:xfrm>
            <a:off x="791635" y="1273016"/>
            <a:ext cx="6236604" cy="3623502"/>
          </a:xfrm>
          <a:prstGeom prst="rect">
            <a:avLst/>
          </a:prstGeom>
        </p:spPr>
      </p:pic>
      <p:pic>
        <p:nvPicPr>
          <p:cNvPr id="4" name="Picture 3"/>
          <p:cNvPicPr>
            <a:picLocks noChangeAspect="1"/>
          </p:cNvPicPr>
          <p:nvPr/>
        </p:nvPicPr>
        <p:blipFill>
          <a:blip r:embed="rId3"/>
          <a:stretch>
            <a:fillRect/>
          </a:stretch>
        </p:blipFill>
        <p:spPr>
          <a:xfrm>
            <a:off x="6090394" y="4847229"/>
            <a:ext cx="1550793" cy="912808"/>
          </a:xfrm>
          <a:prstGeom prst="rect">
            <a:avLst/>
          </a:prstGeom>
        </p:spPr>
      </p:pic>
      <p:sp>
        <p:nvSpPr>
          <p:cNvPr id="5" name="Rectangle 4"/>
          <p:cNvSpPr/>
          <p:nvPr/>
        </p:nvSpPr>
        <p:spPr>
          <a:xfrm>
            <a:off x="369707" y="70841"/>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
        <p:nvSpPr>
          <p:cNvPr id="6" name="Rectangle 5"/>
          <p:cNvSpPr/>
          <p:nvPr/>
        </p:nvSpPr>
        <p:spPr>
          <a:xfrm>
            <a:off x="580609" y="585114"/>
            <a:ext cx="6285182" cy="369332"/>
          </a:xfrm>
          <a:prstGeom prst="rect">
            <a:avLst/>
          </a:prstGeom>
        </p:spPr>
        <p:txBody>
          <a:bodyPr wrap="none">
            <a:spAutoFit/>
          </a:bodyPr>
          <a:lstStyle/>
          <a:p>
            <a:r>
              <a:rPr lang="en-US" dirty="0" err="1"/>
              <a:t>Schotten</a:t>
            </a:r>
            <a:r>
              <a:rPr lang="en-US" dirty="0"/>
              <a:t>– Baumann conditions: large scale preparation of amides</a:t>
            </a:r>
          </a:p>
        </p:txBody>
      </p:sp>
      <p:pic>
        <p:nvPicPr>
          <p:cNvPr id="7" name="Picture 6"/>
          <p:cNvPicPr>
            <a:picLocks noChangeAspect="1"/>
          </p:cNvPicPr>
          <p:nvPr/>
        </p:nvPicPr>
        <p:blipFill>
          <a:blip r:embed="rId4"/>
          <a:stretch>
            <a:fillRect/>
          </a:stretch>
        </p:blipFill>
        <p:spPr>
          <a:xfrm>
            <a:off x="6261140" y="1618430"/>
            <a:ext cx="1066623" cy="822624"/>
          </a:xfrm>
          <a:prstGeom prst="rect">
            <a:avLst/>
          </a:prstGeom>
        </p:spPr>
      </p:pic>
      <p:sp>
        <p:nvSpPr>
          <p:cNvPr id="8" name="Rectangle 7"/>
          <p:cNvSpPr/>
          <p:nvPr/>
        </p:nvSpPr>
        <p:spPr>
          <a:xfrm>
            <a:off x="6246057" y="2441054"/>
            <a:ext cx="1081706" cy="369332"/>
          </a:xfrm>
          <a:prstGeom prst="rect">
            <a:avLst/>
          </a:prstGeom>
        </p:spPr>
        <p:txBody>
          <a:bodyPr wrap="none">
            <a:spAutoFit/>
          </a:bodyPr>
          <a:lstStyle/>
          <a:p>
            <a:r>
              <a:rPr lang="en-US" dirty="0" err="1"/>
              <a:t>azlactone</a:t>
            </a:r>
            <a:endParaRPr lang="en-US" dirty="0"/>
          </a:p>
        </p:txBody>
      </p:sp>
      <p:sp>
        <p:nvSpPr>
          <p:cNvPr id="9" name="Rectangle 8"/>
          <p:cNvSpPr/>
          <p:nvPr/>
        </p:nvSpPr>
        <p:spPr>
          <a:xfrm>
            <a:off x="4935241" y="4128420"/>
            <a:ext cx="1372492" cy="430887"/>
          </a:xfrm>
          <a:prstGeom prst="rect">
            <a:avLst/>
          </a:prstGeom>
        </p:spPr>
        <p:txBody>
          <a:bodyPr wrap="none">
            <a:spAutoFit/>
          </a:bodyPr>
          <a:lstStyle/>
          <a:p>
            <a:pPr algn="ctr"/>
            <a:r>
              <a:rPr lang="en-US" sz="1100" dirty="0" err="1"/>
              <a:t>Schotten</a:t>
            </a:r>
            <a:r>
              <a:rPr lang="en-US" sz="1100" dirty="0"/>
              <a:t>– Baumann </a:t>
            </a:r>
          </a:p>
          <a:p>
            <a:pPr algn="ctr"/>
            <a:r>
              <a:rPr lang="en-US" sz="1100" dirty="0"/>
              <a:t>coupling</a:t>
            </a:r>
          </a:p>
        </p:txBody>
      </p:sp>
    </p:spTree>
    <p:extLst>
      <p:ext uri="{BB962C8B-B14F-4D97-AF65-F5344CB8AC3E}">
        <p14:creationId xmlns:p14="http://schemas.microsoft.com/office/powerpoint/2010/main" val="1934556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26274" y="1303160"/>
            <a:ext cx="5518406" cy="4694764"/>
          </a:xfrm>
          <a:prstGeom prst="rect">
            <a:avLst/>
          </a:prstGeom>
        </p:spPr>
      </p:pic>
      <p:sp>
        <p:nvSpPr>
          <p:cNvPr id="3" name="TextBox 2"/>
          <p:cNvSpPr txBox="1"/>
          <p:nvPr/>
        </p:nvSpPr>
        <p:spPr>
          <a:xfrm>
            <a:off x="0" y="191491"/>
            <a:ext cx="7766180" cy="707886"/>
          </a:xfrm>
          <a:prstGeom prst="rect">
            <a:avLst/>
          </a:prstGeom>
          <a:noFill/>
        </p:spPr>
        <p:txBody>
          <a:bodyPr wrap="square" rtlCol="0">
            <a:spAutoFit/>
          </a:bodyPr>
          <a:lstStyle/>
          <a:p>
            <a:pPr algn="ctr"/>
            <a:r>
              <a:rPr lang="en-US" sz="2000" dirty="0">
                <a:solidFill>
                  <a:srgbClr val="3333FF"/>
                </a:solidFill>
              </a:rPr>
              <a:t>Any solvent can be used in academia or a research lab but not in industry. </a:t>
            </a:r>
          </a:p>
          <a:p>
            <a:pPr algn="ctr"/>
            <a:r>
              <a:rPr lang="en-US" sz="2000" dirty="0">
                <a:solidFill>
                  <a:srgbClr val="3333FF"/>
                </a:solidFill>
              </a:rPr>
              <a:t>Flashpoint, corrosiveness, toxicity, restriction of transport </a:t>
            </a:r>
          </a:p>
        </p:txBody>
      </p:sp>
      <p:pic>
        <p:nvPicPr>
          <p:cNvPr id="4" name="Picture 3"/>
          <p:cNvPicPr>
            <a:picLocks noChangeAspect="1"/>
          </p:cNvPicPr>
          <p:nvPr/>
        </p:nvPicPr>
        <p:blipFill>
          <a:blip r:embed="rId4"/>
          <a:stretch>
            <a:fillRect/>
          </a:stretch>
        </p:blipFill>
        <p:spPr>
          <a:xfrm>
            <a:off x="7950183" y="191491"/>
            <a:ext cx="3468999" cy="4669564"/>
          </a:xfrm>
          <a:prstGeom prst="rect">
            <a:avLst/>
          </a:prstGeom>
        </p:spPr>
      </p:pic>
      <p:pic>
        <p:nvPicPr>
          <p:cNvPr id="5" name="Picture 4"/>
          <p:cNvPicPr>
            <a:picLocks noChangeAspect="1"/>
          </p:cNvPicPr>
          <p:nvPr/>
        </p:nvPicPr>
        <p:blipFill>
          <a:blip r:embed="rId5"/>
          <a:stretch>
            <a:fillRect/>
          </a:stretch>
        </p:blipFill>
        <p:spPr>
          <a:xfrm>
            <a:off x="7945072" y="4791830"/>
            <a:ext cx="3519412" cy="1604902"/>
          </a:xfrm>
          <a:prstGeom prst="rect">
            <a:avLst/>
          </a:prstGeom>
        </p:spPr>
      </p:pic>
      <p:sp>
        <p:nvSpPr>
          <p:cNvPr id="6" name="Rectangle 5"/>
          <p:cNvSpPr/>
          <p:nvPr/>
        </p:nvSpPr>
        <p:spPr>
          <a:xfrm>
            <a:off x="931056" y="6119733"/>
            <a:ext cx="3616567" cy="276999"/>
          </a:xfrm>
          <a:prstGeom prst="rect">
            <a:avLst/>
          </a:prstGeom>
        </p:spPr>
        <p:txBody>
          <a:bodyPr wrap="none">
            <a:spAutoFit/>
          </a:bodyPr>
          <a:lstStyle/>
          <a:p>
            <a:r>
              <a:rPr lang="en-US" sz="1200" dirty="0"/>
              <a:t>TWA: time-weighted averages of Threshold limit values</a:t>
            </a:r>
          </a:p>
        </p:txBody>
      </p:sp>
      <p:pic>
        <p:nvPicPr>
          <p:cNvPr id="7" name="Picture 6"/>
          <p:cNvPicPr>
            <a:picLocks noChangeAspect="1"/>
          </p:cNvPicPr>
          <p:nvPr/>
        </p:nvPicPr>
        <p:blipFill>
          <a:blip r:embed="rId6"/>
          <a:stretch>
            <a:fillRect/>
          </a:stretch>
        </p:blipFill>
        <p:spPr>
          <a:xfrm>
            <a:off x="6861112" y="898887"/>
            <a:ext cx="910179" cy="578694"/>
          </a:xfrm>
          <a:prstGeom prst="rect">
            <a:avLst/>
          </a:prstGeom>
        </p:spPr>
      </p:pic>
      <p:sp>
        <p:nvSpPr>
          <p:cNvPr id="8" name="Rectangle 7"/>
          <p:cNvSpPr/>
          <p:nvPr/>
        </p:nvSpPr>
        <p:spPr>
          <a:xfrm>
            <a:off x="6544680" y="1477091"/>
            <a:ext cx="1527982" cy="230832"/>
          </a:xfrm>
          <a:prstGeom prst="rect">
            <a:avLst/>
          </a:prstGeom>
        </p:spPr>
        <p:txBody>
          <a:bodyPr wrap="none">
            <a:spAutoFit/>
          </a:bodyPr>
          <a:lstStyle/>
          <a:p>
            <a:r>
              <a:rPr lang="en-US" sz="900" dirty="0" err="1"/>
              <a:t>Hexamethylphosphoramide</a:t>
            </a:r>
            <a:endParaRPr lang="en-US" sz="900" dirty="0"/>
          </a:p>
        </p:txBody>
      </p:sp>
    </p:spTree>
    <p:extLst>
      <p:ext uri="{BB962C8B-B14F-4D97-AF65-F5344CB8AC3E}">
        <p14:creationId xmlns:p14="http://schemas.microsoft.com/office/powerpoint/2010/main" val="2045746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48013" y="424955"/>
            <a:ext cx="5209524" cy="5752381"/>
          </a:xfrm>
          <a:prstGeom prst="rect">
            <a:avLst/>
          </a:prstGeom>
        </p:spPr>
      </p:pic>
      <p:sp>
        <p:nvSpPr>
          <p:cNvPr id="3" name="Rectangle 2"/>
          <p:cNvSpPr/>
          <p:nvPr/>
        </p:nvSpPr>
        <p:spPr>
          <a:xfrm>
            <a:off x="6580977" y="707947"/>
            <a:ext cx="5014127" cy="4801314"/>
          </a:xfrm>
          <a:prstGeom prst="rect">
            <a:avLst/>
          </a:prstGeom>
        </p:spPr>
        <p:txBody>
          <a:bodyPr wrap="square">
            <a:spAutoFit/>
          </a:bodyPr>
          <a:lstStyle/>
          <a:p>
            <a:r>
              <a:rPr lang="en-US" dirty="0"/>
              <a:t>Dichloromethane solubilizes many organic compounds and is a great solvent</a:t>
            </a:r>
          </a:p>
          <a:p>
            <a:r>
              <a:rPr lang="en-US" dirty="0"/>
              <a:t>Least toxic of the simple </a:t>
            </a:r>
            <a:r>
              <a:rPr lang="en-US" dirty="0" err="1"/>
              <a:t>chlorohydrocarbons</a:t>
            </a:r>
            <a:r>
              <a:rPr lang="en-US" dirty="0"/>
              <a:t>, but is a suspected carcinogen. </a:t>
            </a:r>
          </a:p>
          <a:p>
            <a:endParaRPr lang="en-US" dirty="0"/>
          </a:p>
          <a:p>
            <a:r>
              <a:rPr lang="en-US" dirty="0"/>
              <a:t>It’s low boiling point of 42 ° C makes it easy to remove but makes it an inhalation hazard </a:t>
            </a:r>
          </a:p>
          <a:p>
            <a:r>
              <a:rPr lang="en-US" dirty="0"/>
              <a:t>Easy to escape into the environment </a:t>
            </a:r>
          </a:p>
          <a:p>
            <a:r>
              <a:rPr lang="en-US" dirty="0"/>
              <a:t>Environmental impact</a:t>
            </a:r>
            <a:endParaRPr lang="en-US" b="1" dirty="0"/>
          </a:p>
          <a:p>
            <a:r>
              <a:rPr lang="en-US" dirty="0"/>
              <a:t>Difficult to recovery and reuse </a:t>
            </a:r>
          </a:p>
          <a:p>
            <a:endParaRPr lang="en-US" dirty="0"/>
          </a:p>
          <a:p>
            <a:r>
              <a:rPr lang="en-US" dirty="0"/>
              <a:t>Substitutes: MIBK or </a:t>
            </a:r>
            <a:r>
              <a:rPr lang="en-US" dirty="0" err="1"/>
              <a:t>EtOAc</a:t>
            </a:r>
            <a:endParaRPr lang="en-US" dirty="0"/>
          </a:p>
          <a:p>
            <a:endParaRPr lang="en-US" dirty="0"/>
          </a:p>
          <a:p>
            <a:r>
              <a:rPr lang="en-US" dirty="0"/>
              <a:t>Unfortunately there may be no adequate substitute for dichloromethane for some reactions.</a:t>
            </a:r>
          </a:p>
          <a:p>
            <a:endParaRPr lang="en-US" dirty="0"/>
          </a:p>
          <a:p>
            <a:r>
              <a:rPr lang="en-US" dirty="0"/>
              <a:t>Only choice develop another route</a:t>
            </a:r>
          </a:p>
        </p:txBody>
      </p:sp>
      <p:sp>
        <p:nvSpPr>
          <p:cNvPr id="4" name="TextBox 3"/>
          <p:cNvSpPr txBox="1"/>
          <p:nvPr/>
        </p:nvSpPr>
        <p:spPr>
          <a:xfrm>
            <a:off x="4035056" y="3533775"/>
            <a:ext cx="1565942" cy="276999"/>
          </a:xfrm>
          <a:prstGeom prst="rect">
            <a:avLst/>
          </a:prstGeom>
          <a:noFill/>
        </p:spPr>
        <p:txBody>
          <a:bodyPr wrap="none" rtlCol="0">
            <a:spAutoFit/>
          </a:bodyPr>
          <a:lstStyle/>
          <a:p>
            <a:r>
              <a:rPr lang="en-US" sz="1200" dirty="0"/>
              <a:t>(Dimethyl </a:t>
            </a:r>
            <a:r>
              <a:rPr lang="en-US" sz="1200" dirty="0" err="1"/>
              <a:t>formamide</a:t>
            </a:r>
            <a:r>
              <a:rPr lang="en-US" sz="1200" dirty="0"/>
              <a:t>)</a:t>
            </a:r>
          </a:p>
        </p:txBody>
      </p:sp>
      <p:sp>
        <p:nvSpPr>
          <p:cNvPr id="5" name="Rectangle 4"/>
          <p:cNvSpPr/>
          <p:nvPr/>
        </p:nvSpPr>
        <p:spPr>
          <a:xfrm>
            <a:off x="4818027" y="3889382"/>
            <a:ext cx="1401346" cy="246221"/>
          </a:xfrm>
          <a:prstGeom prst="rect">
            <a:avLst/>
          </a:prstGeom>
        </p:spPr>
        <p:txBody>
          <a:bodyPr wrap="none">
            <a:spAutoFit/>
          </a:bodyPr>
          <a:lstStyle/>
          <a:p>
            <a:r>
              <a:rPr lang="en-US" sz="1000" dirty="0"/>
              <a:t>N-methyl </a:t>
            </a:r>
            <a:r>
              <a:rPr lang="en-US" sz="1000" dirty="0" err="1"/>
              <a:t>pyrrolidinone</a:t>
            </a:r>
            <a:endParaRPr lang="en-US" sz="1000" dirty="0"/>
          </a:p>
        </p:txBody>
      </p:sp>
      <p:sp>
        <p:nvSpPr>
          <p:cNvPr id="6" name="Rectangle 5"/>
          <p:cNvSpPr/>
          <p:nvPr/>
        </p:nvSpPr>
        <p:spPr>
          <a:xfrm>
            <a:off x="4818027" y="4454497"/>
            <a:ext cx="1439818" cy="246221"/>
          </a:xfrm>
          <a:prstGeom prst="rect">
            <a:avLst/>
          </a:prstGeom>
        </p:spPr>
        <p:txBody>
          <a:bodyPr wrap="none">
            <a:spAutoFit/>
          </a:bodyPr>
          <a:lstStyle/>
          <a:p>
            <a:r>
              <a:rPr lang="en-US" sz="1000" i="1" dirty="0"/>
              <a:t>N,N</a:t>
            </a:r>
            <a:r>
              <a:rPr lang="en-US" sz="1000" dirty="0"/>
              <a:t>-</a:t>
            </a:r>
            <a:r>
              <a:rPr lang="en-US" sz="1000" dirty="0" err="1"/>
              <a:t>Dimethylacetamide</a:t>
            </a:r>
            <a:endParaRPr lang="en-US" sz="1000" dirty="0"/>
          </a:p>
        </p:txBody>
      </p:sp>
      <p:sp>
        <p:nvSpPr>
          <p:cNvPr id="7" name="Rectangle 6"/>
          <p:cNvSpPr/>
          <p:nvPr/>
        </p:nvSpPr>
        <p:spPr>
          <a:xfrm>
            <a:off x="4654735" y="5033359"/>
            <a:ext cx="1319592" cy="246221"/>
          </a:xfrm>
          <a:prstGeom prst="rect">
            <a:avLst/>
          </a:prstGeom>
        </p:spPr>
        <p:txBody>
          <a:bodyPr wrap="none">
            <a:spAutoFit/>
          </a:bodyPr>
          <a:lstStyle/>
          <a:p>
            <a:r>
              <a:rPr lang="en-US" sz="1000" dirty="0"/>
              <a:t>1,2-Dimethoxyethane</a:t>
            </a:r>
          </a:p>
        </p:txBody>
      </p:sp>
      <p:sp>
        <p:nvSpPr>
          <p:cNvPr id="8" name="Rectangle 7"/>
          <p:cNvSpPr/>
          <p:nvPr/>
        </p:nvSpPr>
        <p:spPr>
          <a:xfrm>
            <a:off x="7779464" y="338615"/>
            <a:ext cx="1870897" cy="369332"/>
          </a:xfrm>
          <a:prstGeom prst="rect">
            <a:avLst/>
          </a:prstGeom>
        </p:spPr>
        <p:txBody>
          <a:bodyPr wrap="none">
            <a:spAutoFit/>
          </a:bodyPr>
          <a:lstStyle/>
          <a:p>
            <a:r>
              <a:rPr lang="en-US" dirty="0">
                <a:solidFill>
                  <a:srgbClr val="3333FF"/>
                </a:solidFill>
              </a:rPr>
              <a:t>Dichloromethane </a:t>
            </a:r>
          </a:p>
        </p:txBody>
      </p:sp>
    </p:spTree>
    <p:extLst>
      <p:ext uri="{BB962C8B-B14F-4D97-AF65-F5344CB8AC3E}">
        <p14:creationId xmlns:p14="http://schemas.microsoft.com/office/powerpoint/2010/main" val="253346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67428" y="190905"/>
            <a:ext cx="10657143" cy="6476190"/>
          </a:xfrm>
          <a:prstGeom prst="rect">
            <a:avLst/>
          </a:prstGeom>
        </p:spPr>
      </p:pic>
      <p:sp>
        <p:nvSpPr>
          <p:cNvPr id="3" name="TextBox 2"/>
          <p:cNvSpPr txBox="1"/>
          <p:nvPr/>
        </p:nvSpPr>
        <p:spPr>
          <a:xfrm>
            <a:off x="7128387" y="993058"/>
            <a:ext cx="3421258" cy="369332"/>
          </a:xfrm>
          <a:prstGeom prst="rect">
            <a:avLst/>
          </a:prstGeom>
          <a:noFill/>
        </p:spPr>
        <p:txBody>
          <a:bodyPr wrap="none" rtlCol="0">
            <a:spAutoFit/>
          </a:bodyPr>
          <a:lstStyle/>
          <a:p>
            <a:r>
              <a:rPr lang="en-US" dirty="0"/>
              <a:t>GRAS: generally recognized as safe</a:t>
            </a:r>
          </a:p>
        </p:txBody>
      </p:sp>
      <p:sp>
        <p:nvSpPr>
          <p:cNvPr id="4" name="TextBox 3"/>
          <p:cNvSpPr txBox="1"/>
          <p:nvPr/>
        </p:nvSpPr>
        <p:spPr>
          <a:xfrm>
            <a:off x="767428" y="5068528"/>
            <a:ext cx="1632178" cy="246221"/>
          </a:xfrm>
          <a:prstGeom prst="rect">
            <a:avLst/>
          </a:prstGeom>
          <a:noFill/>
        </p:spPr>
        <p:txBody>
          <a:bodyPr wrap="none" rtlCol="0">
            <a:spAutoFit/>
          </a:bodyPr>
          <a:lstStyle/>
          <a:p>
            <a:r>
              <a:rPr lang="en-US" sz="1000" dirty="0"/>
              <a:t>DEM: 1,2-Diethoxymethane</a:t>
            </a:r>
          </a:p>
        </p:txBody>
      </p:sp>
      <p:sp>
        <p:nvSpPr>
          <p:cNvPr id="5" name="Rectangle 4"/>
          <p:cNvSpPr/>
          <p:nvPr/>
        </p:nvSpPr>
        <p:spPr>
          <a:xfrm>
            <a:off x="3526971" y="6083863"/>
            <a:ext cx="7736826" cy="338554"/>
          </a:xfrm>
          <a:prstGeom prst="rect">
            <a:avLst/>
          </a:prstGeom>
        </p:spPr>
        <p:txBody>
          <a:bodyPr wrap="square">
            <a:spAutoFit/>
          </a:bodyPr>
          <a:lstStyle/>
          <a:p>
            <a:r>
              <a:rPr lang="en-US" sz="1600" i="1" dirty="0"/>
              <a:t>(Bagasse:</a:t>
            </a:r>
            <a:r>
              <a:rPr lang="en-US" sz="1600" dirty="0"/>
              <a:t> fiber remaining after the extraction of the sugar-bearing juice from sugarcane. )</a:t>
            </a:r>
          </a:p>
        </p:txBody>
      </p:sp>
    </p:spTree>
    <p:extLst>
      <p:ext uri="{BB962C8B-B14F-4D97-AF65-F5344CB8AC3E}">
        <p14:creationId xmlns:p14="http://schemas.microsoft.com/office/powerpoint/2010/main" val="2788576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3670" y="576197"/>
            <a:ext cx="8705457" cy="523220"/>
          </a:xfrm>
          <a:prstGeom prst="rect">
            <a:avLst/>
          </a:prstGeom>
          <a:noFill/>
        </p:spPr>
        <p:txBody>
          <a:bodyPr wrap="square" rtlCol="0">
            <a:spAutoFit/>
          </a:bodyPr>
          <a:lstStyle/>
          <a:p>
            <a:r>
              <a:rPr lang="en-US" sz="2800" dirty="0">
                <a:solidFill>
                  <a:srgbClr val="3333FF"/>
                </a:solidFill>
              </a:rPr>
              <a:t>What concentration of solvent is permissible in the API?</a:t>
            </a:r>
          </a:p>
        </p:txBody>
      </p:sp>
    </p:spTree>
    <p:extLst>
      <p:ext uri="{BB962C8B-B14F-4D97-AF65-F5344CB8AC3E}">
        <p14:creationId xmlns:p14="http://schemas.microsoft.com/office/powerpoint/2010/main" val="560892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46297" y="605222"/>
            <a:ext cx="1658816" cy="369332"/>
          </a:xfrm>
          <a:prstGeom prst="rect">
            <a:avLst/>
          </a:prstGeom>
          <a:noFill/>
        </p:spPr>
        <p:txBody>
          <a:bodyPr wrap="square" rtlCol="0">
            <a:spAutoFit/>
          </a:bodyPr>
          <a:lstStyle/>
          <a:p>
            <a:r>
              <a:rPr lang="en-US" dirty="0">
                <a:solidFill>
                  <a:srgbClr val="3333FF"/>
                </a:solidFill>
              </a:rPr>
              <a:t>Toxicity </a:t>
            </a:r>
          </a:p>
        </p:txBody>
      </p:sp>
      <p:sp>
        <p:nvSpPr>
          <p:cNvPr id="6" name="Rectangle 5"/>
          <p:cNvSpPr/>
          <p:nvPr/>
        </p:nvSpPr>
        <p:spPr>
          <a:xfrm>
            <a:off x="363793" y="1024609"/>
            <a:ext cx="6489292" cy="2246769"/>
          </a:xfrm>
          <a:prstGeom prst="rect">
            <a:avLst/>
          </a:prstGeom>
        </p:spPr>
        <p:txBody>
          <a:bodyPr wrap="square">
            <a:spAutoFit/>
          </a:bodyPr>
          <a:lstStyle/>
          <a:p>
            <a:r>
              <a:rPr lang="en-US" sz="1400" i="1" dirty="0"/>
              <a:t>Class 1 solvents: Solvents to be avoided </a:t>
            </a:r>
            <a:r>
              <a:rPr lang="en-US" sz="1400" dirty="0"/>
              <a:t>Known human carcinogens, strongly suspected human carcinogens, and environmental hazards.</a:t>
            </a:r>
          </a:p>
          <a:p>
            <a:endParaRPr lang="en-US" sz="1400" dirty="0"/>
          </a:p>
          <a:p>
            <a:r>
              <a:rPr lang="en-US" sz="1400" i="1" dirty="0"/>
              <a:t>Class 2 solvents: Solvents to be limited </a:t>
            </a:r>
            <a:r>
              <a:rPr lang="en-US" sz="1400" dirty="0"/>
              <a:t>Non-genotoxic animal carcinogens or possible causative agents of other irreversible toxicity such as neurotoxicity or teratogenicity. Solvents suspected of other significant but reversible toxicities.</a:t>
            </a:r>
          </a:p>
          <a:p>
            <a:endParaRPr lang="en-US" sz="1400" i="1" dirty="0"/>
          </a:p>
          <a:p>
            <a:r>
              <a:rPr lang="en-US" sz="1400" i="1" dirty="0"/>
              <a:t>Class 3 solvents: Solvents with low toxic potential. </a:t>
            </a:r>
            <a:r>
              <a:rPr lang="en-US" sz="1400" dirty="0"/>
              <a:t>Solvents with low toxic potential to man; no health-based exposure limit is needed. Class 3 solvents have PDEs of 50 mg or more per day. (PDE: permitted daily exposure)</a:t>
            </a:r>
          </a:p>
        </p:txBody>
      </p:sp>
      <p:pic>
        <p:nvPicPr>
          <p:cNvPr id="7" name="Picture 6"/>
          <p:cNvPicPr>
            <a:picLocks noChangeAspect="1"/>
          </p:cNvPicPr>
          <p:nvPr/>
        </p:nvPicPr>
        <p:blipFill>
          <a:blip r:embed="rId3"/>
          <a:stretch>
            <a:fillRect/>
          </a:stretch>
        </p:blipFill>
        <p:spPr>
          <a:xfrm>
            <a:off x="663543" y="3586932"/>
            <a:ext cx="5997880" cy="2174771"/>
          </a:xfrm>
          <a:prstGeom prst="rect">
            <a:avLst/>
          </a:prstGeom>
        </p:spPr>
      </p:pic>
      <p:pic>
        <p:nvPicPr>
          <p:cNvPr id="8" name="Picture 7"/>
          <p:cNvPicPr>
            <a:picLocks noChangeAspect="1"/>
          </p:cNvPicPr>
          <p:nvPr/>
        </p:nvPicPr>
        <p:blipFill>
          <a:blip r:embed="rId4"/>
          <a:stretch>
            <a:fillRect/>
          </a:stretch>
        </p:blipFill>
        <p:spPr>
          <a:xfrm>
            <a:off x="7118553" y="11886"/>
            <a:ext cx="5104762" cy="6733333"/>
          </a:xfrm>
          <a:prstGeom prst="rect">
            <a:avLst/>
          </a:prstGeom>
        </p:spPr>
      </p:pic>
      <p:sp>
        <p:nvSpPr>
          <p:cNvPr id="9" name="Rectangle 8"/>
          <p:cNvSpPr/>
          <p:nvPr/>
        </p:nvSpPr>
        <p:spPr>
          <a:xfrm>
            <a:off x="565423" y="6077257"/>
            <a:ext cx="6096000" cy="400110"/>
          </a:xfrm>
          <a:prstGeom prst="rect">
            <a:avLst/>
          </a:prstGeom>
        </p:spPr>
        <p:txBody>
          <a:bodyPr>
            <a:spAutoFit/>
          </a:bodyPr>
          <a:lstStyle/>
          <a:p>
            <a:r>
              <a:rPr lang="en-US" sz="1000" dirty="0">
                <a:hlinkClick r:id="rId5"/>
              </a:rPr>
              <a:t>http://www.ich.org/products/guidelines/quality/quality-single/article/impurities-guideline-for-residual-solvents.html</a:t>
            </a:r>
            <a:r>
              <a:rPr lang="en-US" sz="1000" dirty="0"/>
              <a:t> IMPURITIES: GUIDELINE FOR RESIDUAL SOLVENTS Q3C(R5)</a:t>
            </a:r>
          </a:p>
        </p:txBody>
      </p:sp>
      <p:pic>
        <p:nvPicPr>
          <p:cNvPr id="10" name="Picture 9"/>
          <p:cNvPicPr>
            <a:picLocks noChangeAspect="1"/>
          </p:cNvPicPr>
          <p:nvPr/>
        </p:nvPicPr>
        <p:blipFill>
          <a:blip r:embed="rId6"/>
          <a:stretch>
            <a:fillRect/>
          </a:stretch>
        </p:blipFill>
        <p:spPr>
          <a:xfrm>
            <a:off x="177278" y="168680"/>
            <a:ext cx="2167945" cy="698152"/>
          </a:xfrm>
          <a:prstGeom prst="rect">
            <a:avLst/>
          </a:prstGeom>
        </p:spPr>
      </p:pic>
      <p:sp>
        <p:nvSpPr>
          <p:cNvPr id="11" name="Rectangle 10"/>
          <p:cNvSpPr/>
          <p:nvPr/>
        </p:nvSpPr>
        <p:spPr>
          <a:xfrm>
            <a:off x="3608439" y="82002"/>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Tree>
    <p:extLst>
      <p:ext uri="{BB962C8B-B14F-4D97-AF65-F5344CB8AC3E}">
        <p14:creationId xmlns:p14="http://schemas.microsoft.com/office/powerpoint/2010/main" val="3876107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79608" y="346395"/>
            <a:ext cx="5343442" cy="369332"/>
          </a:xfrm>
          <a:prstGeom prst="rect">
            <a:avLst/>
          </a:prstGeom>
          <a:noFill/>
        </p:spPr>
        <p:txBody>
          <a:bodyPr wrap="square" rtlCol="0">
            <a:spAutoFit/>
          </a:bodyPr>
          <a:lstStyle/>
          <a:p>
            <a:r>
              <a:rPr lang="en-US" dirty="0">
                <a:solidFill>
                  <a:srgbClr val="3333FF"/>
                </a:solidFill>
              </a:rPr>
              <a:t>Two options for setting limits for Class 2 solvents in API</a:t>
            </a:r>
          </a:p>
        </p:txBody>
      </p:sp>
      <p:pic>
        <p:nvPicPr>
          <p:cNvPr id="3" name="Picture 2"/>
          <p:cNvPicPr>
            <a:picLocks noChangeAspect="1"/>
          </p:cNvPicPr>
          <p:nvPr/>
        </p:nvPicPr>
        <p:blipFill>
          <a:blip r:embed="rId3"/>
          <a:stretch>
            <a:fillRect/>
          </a:stretch>
        </p:blipFill>
        <p:spPr>
          <a:xfrm>
            <a:off x="2018430" y="1052716"/>
            <a:ext cx="7847466" cy="1802277"/>
          </a:xfrm>
          <a:prstGeom prst="rect">
            <a:avLst/>
          </a:prstGeom>
        </p:spPr>
      </p:pic>
      <p:sp>
        <p:nvSpPr>
          <p:cNvPr id="4" name="Rectangle 3"/>
          <p:cNvSpPr/>
          <p:nvPr/>
        </p:nvSpPr>
        <p:spPr>
          <a:xfrm>
            <a:off x="565423" y="3303052"/>
            <a:ext cx="10199746" cy="2062103"/>
          </a:xfrm>
          <a:prstGeom prst="rect">
            <a:avLst/>
          </a:prstGeom>
        </p:spPr>
        <p:txBody>
          <a:bodyPr wrap="square">
            <a:spAutoFit/>
          </a:bodyPr>
          <a:lstStyle/>
          <a:p>
            <a:r>
              <a:rPr lang="en-US" sz="1600" dirty="0"/>
              <a:t>These limits are considered acceptable for all substances, excipients, or products.</a:t>
            </a:r>
          </a:p>
          <a:p>
            <a:endParaRPr lang="en-US" sz="1600" dirty="0"/>
          </a:p>
          <a:p>
            <a:r>
              <a:rPr lang="en-US" sz="1600" dirty="0"/>
              <a:t>Excipient: an inactive substance that serves as the vehicle or medium for a drug or other active substance.</a:t>
            </a:r>
          </a:p>
          <a:p>
            <a:endParaRPr lang="en-US" sz="1600" dirty="0"/>
          </a:p>
          <a:p>
            <a:r>
              <a:rPr lang="en-US" sz="1600" dirty="0">
                <a:solidFill>
                  <a:schemeClr val="accent6">
                    <a:lumMod val="75000"/>
                  </a:schemeClr>
                </a:solidFill>
              </a:rPr>
              <a:t>Therefore this option may be applied if the daily dose is not known or fixed. </a:t>
            </a:r>
          </a:p>
          <a:p>
            <a:r>
              <a:rPr lang="en-US" sz="1600" dirty="0">
                <a:solidFill>
                  <a:srgbClr val="FF0000"/>
                </a:solidFill>
              </a:rPr>
              <a:t>If all excipients and drug substances in a formulation meet the limits given in Option 1, then these components may be used in any proportion. No further calculation is necessary provided the daily dose does not exceed 10 g</a:t>
            </a:r>
            <a:r>
              <a:rPr lang="en-US" sz="1600" dirty="0"/>
              <a:t>. Products that are administered in doses greater than 10 g per day should be considered under Option 2.</a:t>
            </a:r>
          </a:p>
        </p:txBody>
      </p:sp>
      <p:pic>
        <p:nvPicPr>
          <p:cNvPr id="6" name="Picture 5"/>
          <p:cNvPicPr>
            <a:picLocks noChangeAspect="1"/>
          </p:cNvPicPr>
          <p:nvPr/>
        </p:nvPicPr>
        <p:blipFill>
          <a:blip r:embed="rId4"/>
          <a:stretch>
            <a:fillRect/>
          </a:stretch>
        </p:blipFill>
        <p:spPr>
          <a:xfrm>
            <a:off x="177278" y="168680"/>
            <a:ext cx="2167945" cy="698152"/>
          </a:xfrm>
          <a:prstGeom prst="rect">
            <a:avLst/>
          </a:prstGeom>
        </p:spPr>
      </p:pic>
      <p:sp>
        <p:nvSpPr>
          <p:cNvPr id="7" name="Rectangle 6"/>
          <p:cNvSpPr/>
          <p:nvPr/>
        </p:nvSpPr>
        <p:spPr>
          <a:xfrm>
            <a:off x="565423" y="6077257"/>
            <a:ext cx="6096000" cy="400110"/>
          </a:xfrm>
          <a:prstGeom prst="rect">
            <a:avLst/>
          </a:prstGeom>
        </p:spPr>
        <p:txBody>
          <a:bodyPr>
            <a:spAutoFit/>
          </a:bodyPr>
          <a:lstStyle/>
          <a:p>
            <a:r>
              <a:rPr lang="en-US" sz="1000" dirty="0">
                <a:hlinkClick r:id="rId5"/>
              </a:rPr>
              <a:t>http://www.ich.org/products/guidelines/quality/quality-single/article/impurities-guideline-for-residual-solvents.html</a:t>
            </a:r>
            <a:r>
              <a:rPr lang="en-US" sz="1000" dirty="0"/>
              <a:t> IMPURITIES: GUIDELINE FOR RESIDUAL SOLVENTS Q3C(R5)</a:t>
            </a:r>
          </a:p>
        </p:txBody>
      </p:sp>
      <p:sp>
        <p:nvSpPr>
          <p:cNvPr id="5" name="Rectangle 4"/>
          <p:cNvSpPr/>
          <p:nvPr/>
        </p:nvSpPr>
        <p:spPr>
          <a:xfrm>
            <a:off x="8839888" y="1993218"/>
            <a:ext cx="3020955" cy="369332"/>
          </a:xfrm>
          <a:prstGeom prst="rect">
            <a:avLst/>
          </a:prstGeom>
        </p:spPr>
        <p:txBody>
          <a:bodyPr wrap="none">
            <a:spAutoFit/>
          </a:bodyPr>
          <a:lstStyle/>
          <a:p>
            <a:r>
              <a:rPr lang="en-US" dirty="0"/>
              <a:t>PDE: permitted daily exposure</a:t>
            </a:r>
          </a:p>
        </p:txBody>
      </p:sp>
    </p:spTree>
    <p:extLst>
      <p:ext uri="{BB962C8B-B14F-4D97-AF65-F5344CB8AC3E}">
        <p14:creationId xmlns:p14="http://schemas.microsoft.com/office/powerpoint/2010/main" val="29964596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61250" y="1246897"/>
            <a:ext cx="9684774" cy="3693319"/>
          </a:xfrm>
          <a:prstGeom prst="rect">
            <a:avLst/>
          </a:prstGeom>
        </p:spPr>
        <p:txBody>
          <a:bodyPr wrap="square">
            <a:spAutoFit/>
          </a:bodyPr>
          <a:lstStyle/>
          <a:p>
            <a:r>
              <a:rPr lang="en-US" dirty="0"/>
              <a:t>Option 2: It is not considered necessary for each component of the drug product to comply with the limits given in Option 1. </a:t>
            </a:r>
          </a:p>
          <a:p>
            <a:endParaRPr lang="en-US" dirty="0"/>
          </a:p>
          <a:p>
            <a:r>
              <a:rPr lang="en-US" dirty="0"/>
              <a:t>The PDE in terms of mg/day as stated in Table 2 can be used with the known maximum daily dose and equation (1) above to determine the concentration of residual solvent allowed in drug product. Such limits are considered acceptable provided that it has been demonstrated that the residual solvent has been reduced to the practical minimum. The limits should be realistic in relation to analytical precision, manufacturing capability, reasonable variation in the manufacturing process, and the limits should reflect contemporary manufacturing standards. </a:t>
            </a:r>
          </a:p>
          <a:p>
            <a:endParaRPr lang="en-US" dirty="0"/>
          </a:p>
          <a:p>
            <a:r>
              <a:rPr lang="en-US" dirty="0"/>
              <a:t>Option 2 may be applied by adding the amounts of a residual solvent present in each of the components of the drug product. The sum of the amounts of solvent per day should be less than that given by the PDE.</a:t>
            </a:r>
          </a:p>
        </p:txBody>
      </p:sp>
      <p:pic>
        <p:nvPicPr>
          <p:cNvPr id="4" name="Picture 3"/>
          <p:cNvPicPr>
            <a:picLocks noChangeAspect="1"/>
          </p:cNvPicPr>
          <p:nvPr/>
        </p:nvPicPr>
        <p:blipFill>
          <a:blip r:embed="rId3"/>
          <a:stretch>
            <a:fillRect/>
          </a:stretch>
        </p:blipFill>
        <p:spPr>
          <a:xfrm>
            <a:off x="177278" y="168680"/>
            <a:ext cx="2167945" cy="698152"/>
          </a:xfrm>
          <a:prstGeom prst="rect">
            <a:avLst/>
          </a:prstGeom>
        </p:spPr>
      </p:pic>
      <p:sp>
        <p:nvSpPr>
          <p:cNvPr id="6" name="Rectangle 5"/>
          <p:cNvSpPr/>
          <p:nvPr/>
        </p:nvSpPr>
        <p:spPr>
          <a:xfrm>
            <a:off x="565423" y="6077257"/>
            <a:ext cx="6096000" cy="400110"/>
          </a:xfrm>
          <a:prstGeom prst="rect">
            <a:avLst/>
          </a:prstGeom>
        </p:spPr>
        <p:txBody>
          <a:bodyPr>
            <a:spAutoFit/>
          </a:bodyPr>
          <a:lstStyle/>
          <a:p>
            <a:r>
              <a:rPr lang="en-US" sz="1000" dirty="0">
                <a:hlinkClick r:id="rId4"/>
              </a:rPr>
              <a:t>http://www.ich.org/products/guidelines/quality/quality-single/article/impurities-guideline-for-residual-solvents.html</a:t>
            </a:r>
            <a:r>
              <a:rPr lang="en-US" sz="1000" dirty="0"/>
              <a:t> IMPURITIES: GUIDELINE FOR RESIDUAL SOLVENTS Q3C(R5)</a:t>
            </a:r>
          </a:p>
        </p:txBody>
      </p:sp>
    </p:spTree>
    <p:extLst>
      <p:ext uri="{BB962C8B-B14F-4D97-AF65-F5344CB8AC3E}">
        <p14:creationId xmlns:p14="http://schemas.microsoft.com/office/powerpoint/2010/main" val="2015266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1997" y="993451"/>
            <a:ext cx="9665110" cy="5078313"/>
          </a:xfrm>
          <a:prstGeom prst="rect">
            <a:avLst/>
          </a:prstGeom>
        </p:spPr>
        <p:txBody>
          <a:bodyPr wrap="square">
            <a:spAutoFit/>
          </a:bodyPr>
          <a:lstStyle/>
          <a:p>
            <a:r>
              <a:rPr lang="en-US" dirty="0"/>
              <a:t>Consider an example of the use of Option 1 and Option 2 applied to acetonitrile in a drug product. The permitted daily exposure to acetonitrile is 4.1 mg per day; thus, the Option 1 limit is 410 ppm. The maximum administered daily mass of a drug product is 5.0 g, and the drug product contains two excipients. The composition of the drug product and the calculated maximum content of residual acetonitrile are given in the following table.</a:t>
            </a:r>
          </a:p>
          <a:p>
            <a:endParaRPr lang="en-US" dirty="0"/>
          </a:p>
          <a:p>
            <a:r>
              <a:rPr lang="en-US" dirty="0"/>
              <a:t>Component 	Amount in formulation	Acetonitrile content 	Daily exposure</a:t>
            </a:r>
          </a:p>
          <a:p>
            <a:r>
              <a:rPr lang="en-US" dirty="0"/>
              <a:t>Drug substance 	0.3 </a:t>
            </a:r>
            <a:r>
              <a:rPr lang="en-US" dirty="0" smtClean="0"/>
              <a:t>g (pretty big dose) </a:t>
            </a:r>
            <a:r>
              <a:rPr lang="en-US" dirty="0"/>
              <a:t>	</a:t>
            </a:r>
            <a:r>
              <a:rPr lang="en-US" dirty="0" smtClean="0"/>
              <a:t>800 </a:t>
            </a:r>
            <a:r>
              <a:rPr lang="en-US" dirty="0"/>
              <a:t>ppm 			0.24 mg</a:t>
            </a:r>
          </a:p>
          <a:p>
            <a:r>
              <a:rPr lang="en-US" dirty="0"/>
              <a:t>Excipient 1 	0.9 g 			400 ppm 			0.36 mg</a:t>
            </a:r>
          </a:p>
          <a:p>
            <a:r>
              <a:rPr lang="en-US" dirty="0"/>
              <a:t>Excipient 2 	3.8 g 			800 ppm 			3.04 mg</a:t>
            </a:r>
          </a:p>
          <a:p>
            <a:r>
              <a:rPr lang="en-US" dirty="0"/>
              <a:t>Drug Product 	</a:t>
            </a:r>
            <a:r>
              <a:rPr lang="en-US" u="sng" dirty="0"/>
              <a:t>5.0 g </a:t>
            </a:r>
            <a:r>
              <a:rPr lang="en-US" dirty="0"/>
              <a:t>			728 ppm 			</a:t>
            </a:r>
            <a:r>
              <a:rPr lang="en-US" u="sng" dirty="0"/>
              <a:t>3.64 mg</a:t>
            </a:r>
          </a:p>
          <a:p>
            <a:r>
              <a:rPr lang="en-US" dirty="0"/>
              <a:t>	                10.0 g						7.28/2=3.64 mg/day</a:t>
            </a:r>
          </a:p>
          <a:p>
            <a:endParaRPr lang="en-US" dirty="0"/>
          </a:p>
          <a:p>
            <a:r>
              <a:rPr lang="en-US" dirty="0"/>
              <a:t>Excipient 1 meets the Option 1 limit, but the drug substance, Drug substance, excipient 2, and drug product do not meet the Option 1 limit. </a:t>
            </a:r>
          </a:p>
          <a:p>
            <a:endParaRPr lang="en-US" sz="800" dirty="0"/>
          </a:p>
          <a:p>
            <a:r>
              <a:rPr lang="en-US" dirty="0"/>
              <a:t>Nevertheless, the product meets the Option 2 limit of 4.1 mg per day and thus conforms to the recommendations in this guideline.</a:t>
            </a:r>
          </a:p>
        </p:txBody>
      </p:sp>
      <p:pic>
        <p:nvPicPr>
          <p:cNvPr id="4" name="Picture 3"/>
          <p:cNvPicPr>
            <a:picLocks noChangeAspect="1"/>
          </p:cNvPicPr>
          <p:nvPr/>
        </p:nvPicPr>
        <p:blipFill>
          <a:blip r:embed="rId3"/>
          <a:stretch>
            <a:fillRect/>
          </a:stretch>
        </p:blipFill>
        <p:spPr>
          <a:xfrm>
            <a:off x="177278" y="168680"/>
            <a:ext cx="2167945" cy="698152"/>
          </a:xfrm>
          <a:prstGeom prst="rect">
            <a:avLst/>
          </a:prstGeom>
        </p:spPr>
      </p:pic>
      <p:sp>
        <p:nvSpPr>
          <p:cNvPr id="6" name="Rectangle 5"/>
          <p:cNvSpPr/>
          <p:nvPr/>
        </p:nvSpPr>
        <p:spPr>
          <a:xfrm>
            <a:off x="565423" y="6077257"/>
            <a:ext cx="6096000" cy="400110"/>
          </a:xfrm>
          <a:prstGeom prst="rect">
            <a:avLst/>
          </a:prstGeom>
        </p:spPr>
        <p:txBody>
          <a:bodyPr>
            <a:spAutoFit/>
          </a:bodyPr>
          <a:lstStyle/>
          <a:p>
            <a:r>
              <a:rPr lang="en-US" sz="1000" dirty="0">
                <a:hlinkClick r:id="rId4"/>
              </a:rPr>
              <a:t>http://www.ich.org/products/guidelines/quality/quality-single/article/impurities-guideline-for-residual-solvents.html</a:t>
            </a:r>
            <a:r>
              <a:rPr lang="en-US" sz="1000" dirty="0"/>
              <a:t> IMPURITIES: GUIDELINE FOR RESIDUAL SOLVENTS Q3C(R5)</a:t>
            </a:r>
          </a:p>
        </p:txBody>
      </p:sp>
      <p:pic>
        <p:nvPicPr>
          <p:cNvPr id="2" name="Picture 1"/>
          <p:cNvPicPr>
            <a:picLocks noChangeAspect="1"/>
          </p:cNvPicPr>
          <p:nvPr/>
        </p:nvPicPr>
        <p:blipFill>
          <a:blip r:embed="rId5"/>
          <a:stretch>
            <a:fillRect/>
          </a:stretch>
        </p:blipFill>
        <p:spPr>
          <a:xfrm>
            <a:off x="7044779" y="111777"/>
            <a:ext cx="4647619" cy="552381"/>
          </a:xfrm>
          <a:prstGeom prst="rect">
            <a:avLst/>
          </a:prstGeom>
        </p:spPr>
      </p:pic>
      <p:pic>
        <p:nvPicPr>
          <p:cNvPr id="7" name="Picture 6"/>
          <p:cNvPicPr>
            <a:picLocks noChangeAspect="1"/>
          </p:cNvPicPr>
          <p:nvPr/>
        </p:nvPicPr>
        <p:blipFill>
          <a:blip r:embed="rId6"/>
          <a:stretch>
            <a:fillRect/>
          </a:stretch>
        </p:blipFill>
        <p:spPr>
          <a:xfrm>
            <a:off x="9967107" y="866832"/>
            <a:ext cx="1478892" cy="268049"/>
          </a:xfrm>
          <a:prstGeom prst="rect">
            <a:avLst/>
          </a:prstGeom>
        </p:spPr>
      </p:pic>
      <mc:AlternateContent xmlns:mc="http://schemas.openxmlformats.org/markup-compatibility/2006">
        <mc:Choice xmlns:a14="http://schemas.microsoft.com/office/drawing/2010/main" Requires="a14">
          <p:sp>
            <p:nvSpPr>
              <p:cNvPr id="5" name="TextBox 4"/>
              <p:cNvSpPr txBox="1"/>
              <p:nvPr/>
            </p:nvSpPr>
            <p:spPr>
              <a:xfrm>
                <a:off x="10062563" y="1337555"/>
                <a:ext cx="2018601" cy="670568"/>
              </a:xfrm>
              <a:prstGeom prst="rect">
                <a:avLst/>
              </a:prstGeom>
              <a:noFill/>
            </p:spPr>
            <p:txBody>
              <a:bodyPr wrap="square" lIns="0" tIns="0" rIns="0" bIns="0" rtlCol="0">
                <a:spAutoFit/>
              </a:bodyPr>
              <a:lstStyle/>
              <a:p>
                <a:r>
                  <a:rPr lang="en-US" dirty="0"/>
                  <a:t>410 mg/g</a:t>
                </a:r>
                <a14:m>
                  <m:oMath xmlns:m="http://schemas.openxmlformats.org/officeDocument/2006/math">
                    <m:r>
                      <a:rPr lang="en-US" i="1" smtClean="0">
                        <a:latin typeface="Cambria Math" panose="02040503050406030204" pitchFamily="18" charset="0"/>
                      </a:rPr>
                      <m:t>=</m:t>
                    </m:r>
                    <m:f>
                      <m:fPr>
                        <m:ctrlPr>
                          <a:rPr lang="en-US" i="1" smtClean="0">
                            <a:latin typeface="Cambria Math" charset="0"/>
                          </a:rPr>
                        </m:ctrlPr>
                      </m:fPr>
                      <m:num>
                        <m:r>
                          <a:rPr lang="en-US" b="0" i="1" smtClean="0">
                            <a:latin typeface="Cambria Math" panose="02040503050406030204" pitchFamily="18" charset="0"/>
                          </a:rPr>
                          <m:t>1000</m:t>
                        </m:r>
                        <m:r>
                          <a:rPr lang="en-US" b="0" i="1" smtClean="0">
                            <a:latin typeface="Cambria Math" panose="02040503050406030204" pitchFamily="18" charset="0"/>
                          </a:rPr>
                          <m:t>𝑋</m:t>
                        </m:r>
                        <m:r>
                          <a:rPr lang="en-US" b="0" i="1" smtClean="0">
                            <a:latin typeface="Cambria Math" panose="02040503050406030204" pitchFamily="18" charset="0"/>
                          </a:rPr>
                          <m:t>4.1</m:t>
                        </m:r>
                      </m:num>
                      <m:den>
                        <m:r>
                          <a:rPr lang="en-US" b="0" i="1" smtClean="0">
                            <a:latin typeface="Cambria Math" panose="02040503050406030204" pitchFamily="18" charset="0"/>
                          </a:rPr>
                          <m:t>10</m:t>
                        </m:r>
                      </m:den>
                    </m:f>
                  </m:oMath>
                </a14:m>
                <a:r>
                  <a:rPr lang="en-US" dirty="0" smtClean="0"/>
                  <a:t>g/day</a:t>
                </a:r>
                <a:endParaRPr lang="en-US" dirty="0"/>
              </a:p>
            </p:txBody>
          </p:sp>
        </mc:Choice>
        <mc:Fallback>
          <p:sp>
            <p:nvSpPr>
              <p:cNvPr id="5" name="TextBox 4"/>
              <p:cNvSpPr txBox="1">
                <a:spLocks noRot="1" noChangeAspect="1" noMove="1" noResize="1" noEditPoints="1" noAdjustHandles="1" noChangeArrowheads="1" noChangeShapeType="1" noTextEdit="1"/>
              </p:cNvSpPr>
              <p:nvPr/>
            </p:nvSpPr>
            <p:spPr>
              <a:xfrm>
                <a:off x="10062563" y="1337555"/>
                <a:ext cx="2018601" cy="670568"/>
              </a:xfrm>
              <a:prstGeom prst="rect">
                <a:avLst/>
              </a:prstGeom>
              <a:blipFill rotWithShape="0">
                <a:blip r:embed="rId7"/>
                <a:stretch>
                  <a:fillRect l="-7251" t="-11818" b="-12727"/>
                </a:stretch>
              </a:blipFill>
            </p:spPr>
            <p:txBody>
              <a:bodyPr/>
              <a:lstStyle/>
              <a:p>
                <a:r>
                  <a:rPr lang="en-US">
                    <a:noFill/>
                  </a:rPr>
                  <a:t> </a:t>
                </a:r>
              </a:p>
            </p:txBody>
          </p:sp>
        </mc:Fallback>
      </mc:AlternateContent>
    </p:spTree>
    <p:extLst>
      <p:ext uri="{BB962C8B-B14F-4D97-AF65-F5344CB8AC3E}">
        <p14:creationId xmlns:p14="http://schemas.microsoft.com/office/powerpoint/2010/main" val="1027750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7278" y="168680"/>
            <a:ext cx="2167945" cy="698152"/>
          </a:xfrm>
          <a:prstGeom prst="rect">
            <a:avLst/>
          </a:prstGeom>
        </p:spPr>
      </p:pic>
      <p:sp>
        <p:nvSpPr>
          <p:cNvPr id="5" name="Rectangle 4"/>
          <p:cNvSpPr/>
          <p:nvPr/>
        </p:nvSpPr>
        <p:spPr>
          <a:xfrm>
            <a:off x="886861" y="932888"/>
            <a:ext cx="10223500" cy="4524315"/>
          </a:xfrm>
          <a:prstGeom prst="rect">
            <a:avLst/>
          </a:prstGeom>
        </p:spPr>
        <p:txBody>
          <a:bodyPr wrap="square">
            <a:spAutoFit/>
          </a:bodyPr>
          <a:lstStyle/>
          <a:p>
            <a:r>
              <a:rPr lang="en-US" sz="1600" dirty="0"/>
              <a:t>Consider another example using acetonitrile as residual solvent. The maximum administered daily mass of a drug product is 5.0 g, and the drug product contains two excipients. The composition of the drug product and the calculated maximum content of residual acetonitrile are given in the following table.</a:t>
            </a:r>
          </a:p>
          <a:p>
            <a:endParaRPr lang="en-US" sz="1600" dirty="0"/>
          </a:p>
          <a:p>
            <a:r>
              <a:rPr lang="en-US" sz="1600" dirty="0"/>
              <a:t>Component 	Amount in formulation	Acetonitrile content 		Daily exposure</a:t>
            </a:r>
          </a:p>
          <a:p>
            <a:r>
              <a:rPr lang="en-US" sz="1600" dirty="0"/>
              <a:t>Drug substance 	0.3 g 			800 ppm 			0.24 mg</a:t>
            </a:r>
          </a:p>
          <a:p>
            <a:r>
              <a:rPr lang="en-US" sz="1600" dirty="0"/>
              <a:t>Excipient 1 	0.9 g 			2000 ppm 			1.80 mg</a:t>
            </a:r>
          </a:p>
          <a:p>
            <a:r>
              <a:rPr lang="en-US" sz="1600" dirty="0"/>
              <a:t>Excipient 2 	3.8 g 			800 ppm 			3.04 mg</a:t>
            </a:r>
          </a:p>
          <a:p>
            <a:r>
              <a:rPr lang="en-US" sz="1600" dirty="0"/>
              <a:t>Drug Product 	</a:t>
            </a:r>
            <a:r>
              <a:rPr lang="en-US" sz="1600" u="sng" dirty="0"/>
              <a:t>5.0 g </a:t>
            </a:r>
            <a:r>
              <a:rPr lang="en-US" sz="1600" dirty="0"/>
              <a:t>			1016 ppm 			5.08 mg</a:t>
            </a:r>
          </a:p>
          <a:p>
            <a:r>
              <a:rPr lang="en-US" sz="1600" dirty="0"/>
              <a:t>	                  10.0 g						10.06/2=5.08 mg/day</a:t>
            </a:r>
          </a:p>
          <a:p>
            <a:endParaRPr lang="en-US" sz="1600" dirty="0"/>
          </a:p>
          <a:p>
            <a:r>
              <a:rPr lang="en-US" sz="1600" dirty="0"/>
              <a:t>In this example, the product meets neither the Option 1 nor the Option 2 limit according to this summation. The manufacturer could test the drug product to determine if the formulation process reduced the level of acetonitrile. </a:t>
            </a:r>
          </a:p>
          <a:p>
            <a:r>
              <a:rPr lang="en-US" sz="1600" dirty="0"/>
              <a:t>If the level of acetonitrile was not reduced during formulation to the allowed limit, then the</a:t>
            </a:r>
          </a:p>
          <a:p>
            <a:r>
              <a:rPr lang="en-US" sz="1600" dirty="0"/>
              <a:t>manufacturer of the drug product should take other steps to reduce the amount of acetonitrile in the drug product. </a:t>
            </a:r>
          </a:p>
          <a:p>
            <a:r>
              <a:rPr lang="en-US" sz="1600" dirty="0"/>
              <a:t>If all of these steps fail to reduce the level of residual solvent, in exceptional cases the manufacturer could provide a summary of efforts made to reduce the solvent level to meet the guideline value, and provide a risk-benefit analysis to support allowing the product to be utilised with residual solvent at a higher level.</a:t>
            </a:r>
          </a:p>
        </p:txBody>
      </p:sp>
      <p:sp>
        <p:nvSpPr>
          <p:cNvPr id="7" name="Rectangle 6"/>
          <p:cNvSpPr/>
          <p:nvPr/>
        </p:nvSpPr>
        <p:spPr>
          <a:xfrm>
            <a:off x="594299" y="5624870"/>
            <a:ext cx="6096000" cy="400110"/>
          </a:xfrm>
          <a:prstGeom prst="rect">
            <a:avLst/>
          </a:prstGeom>
        </p:spPr>
        <p:txBody>
          <a:bodyPr>
            <a:spAutoFit/>
          </a:bodyPr>
          <a:lstStyle/>
          <a:p>
            <a:r>
              <a:rPr lang="en-US" sz="1000" dirty="0">
                <a:hlinkClick r:id="rId4"/>
              </a:rPr>
              <a:t>http://www.ich.org/products/guidelines/quality/quality-single/article/impurities-guideline-for-residual-solvents.html</a:t>
            </a:r>
            <a:r>
              <a:rPr lang="en-US" sz="1000" dirty="0"/>
              <a:t> IMPURITIES: GUIDELINE FOR RESIDUAL SOLVENTS Q3C(R5)</a:t>
            </a:r>
          </a:p>
        </p:txBody>
      </p:sp>
    </p:spTree>
    <p:extLst>
      <p:ext uri="{BB962C8B-B14F-4D97-AF65-F5344CB8AC3E}">
        <p14:creationId xmlns:p14="http://schemas.microsoft.com/office/powerpoint/2010/main" val="3753824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2852" y="640267"/>
            <a:ext cx="9732175" cy="954107"/>
          </a:xfrm>
          <a:prstGeom prst="rect">
            <a:avLst/>
          </a:prstGeom>
          <a:solidFill>
            <a:schemeClr val="bg1"/>
          </a:solidFill>
        </p:spPr>
        <p:txBody>
          <a:bodyPr wrap="square">
            <a:spAutoFit/>
          </a:bodyPr>
          <a:lstStyle/>
          <a:p>
            <a:r>
              <a:rPr lang="en-US" sz="2800" dirty="0">
                <a:solidFill>
                  <a:srgbClr val="3333FF"/>
                </a:solidFill>
                <a:latin typeface="Arial" panose="020B0604020202020204" pitchFamily="34" charset="0"/>
                <a:cs typeface="Arial" panose="020B0604020202020204" pitchFamily="34" charset="0"/>
              </a:rPr>
              <a:t>How important is solvent costs in the initial development and production?</a:t>
            </a:r>
          </a:p>
        </p:txBody>
      </p:sp>
    </p:spTree>
    <p:extLst>
      <p:ext uri="{BB962C8B-B14F-4D97-AF65-F5344CB8AC3E}">
        <p14:creationId xmlns:p14="http://schemas.microsoft.com/office/powerpoint/2010/main" val="3391271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541477" y="102727"/>
            <a:ext cx="5561599" cy="6549282"/>
          </a:xfrm>
          <a:prstGeom prst="rect">
            <a:avLst/>
          </a:prstGeom>
        </p:spPr>
      </p:pic>
      <p:sp>
        <p:nvSpPr>
          <p:cNvPr id="3" name="Rectangle 2"/>
          <p:cNvSpPr/>
          <p:nvPr/>
        </p:nvSpPr>
        <p:spPr>
          <a:xfrm>
            <a:off x="391886" y="2182562"/>
            <a:ext cx="5828044" cy="3139321"/>
          </a:xfrm>
          <a:prstGeom prst="rect">
            <a:avLst/>
          </a:prstGeom>
        </p:spPr>
        <p:txBody>
          <a:bodyPr wrap="square">
            <a:spAutoFit/>
          </a:bodyPr>
          <a:lstStyle/>
          <a:p>
            <a:r>
              <a:rPr lang="en-US" dirty="0"/>
              <a:t>Initial development of cost of new chemical entities (NCIs) solvents is disregarded because of small volumes and the cost of labor is proportionately much higher. </a:t>
            </a:r>
          </a:p>
          <a:p>
            <a:endParaRPr lang="en-US" dirty="0"/>
          </a:p>
          <a:p>
            <a:r>
              <a:rPr lang="en-US" dirty="0"/>
              <a:t>Large-scale manufacturing cost of solvent more critical </a:t>
            </a:r>
          </a:p>
          <a:p>
            <a:endParaRPr lang="en-US" dirty="0"/>
          </a:p>
          <a:p>
            <a:r>
              <a:rPr lang="en-US" dirty="0"/>
              <a:t>Some solvents are ranked by their bulk cost are given in the table relative to the cost of </a:t>
            </a:r>
            <a:r>
              <a:rPr lang="en-US" dirty="0" err="1"/>
              <a:t>MeOH</a:t>
            </a:r>
            <a:r>
              <a:rPr lang="en-US" dirty="0"/>
              <a:t> ($/ L). </a:t>
            </a:r>
          </a:p>
          <a:p>
            <a:endParaRPr lang="en-US" dirty="0"/>
          </a:p>
          <a:p>
            <a:r>
              <a:rPr lang="en-US" dirty="0"/>
              <a:t>Factors influencing the cost are the grades and water contents of the solvents. </a:t>
            </a:r>
          </a:p>
        </p:txBody>
      </p:sp>
      <p:sp>
        <p:nvSpPr>
          <p:cNvPr id="4" name="Rectangle 3"/>
          <p:cNvSpPr/>
          <p:nvPr/>
        </p:nvSpPr>
        <p:spPr>
          <a:xfrm>
            <a:off x="1419507" y="675483"/>
            <a:ext cx="3062057" cy="1384995"/>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a:p>
            <a:endParaRPr lang="en-US" sz="2800" dirty="0">
              <a:solidFill>
                <a:srgbClr val="3333FF"/>
              </a:solidFill>
              <a:latin typeface="Arial" panose="020B0604020202020204" pitchFamily="34" charset="0"/>
              <a:cs typeface="Arial" panose="020B0604020202020204" pitchFamily="34" charset="0"/>
            </a:endParaRPr>
          </a:p>
          <a:p>
            <a:pPr algn="ctr"/>
            <a:r>
              <a:rPr lang="en-US" sz="2800" dirty="0">
                <a:solidFill>
                  <a:srgbClr val="FF0000"/>
                </a:solidFill>
                <a:latin typeface="Arial" panose="020B0604020202020204" pitchFamily="34" charset="0"/>
                <a:cs typeface="Arial" panose="020B0604020202020204" pitchFamily="34" charset="0"/>
              </a:rPr>
              <a:t>Cost</a:t>
            </a:r>
          </a:p>
        </p:txBody>
      </p:sp>
    </p:spTree>
    <p:extLst>
      <p:ext uri="{BB962C8B-B14F-4D97-AF65-F5344CB8AC3E}">
        <p14:creationId xmlns:p14="http://schemas.microsoft.com/office/powerpoint/2010/main" val="1603361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2852" y="640267"/>
            <a:ext cx="9732175" cy="2677656"/>
          </a:xfrm>
          <a:prstGeom prst="rect">
            <a:avLst/>
          </a:prstGeom>
          <a:solidFill>
            <a:schemeClr val="bg1"/>
          </a:solidFill>
        </p:spPr>
        <p:txBody>
          <a:bodyPr wrap="square">
            <a:spAutoFit/>
          </a:bodyPr>
          <a:lstStyle/>
          <a:p>
            <a:r>
              <a:rPr lang="en-US" sz="2800" dirty="0">
                <a:solidFill>
                  <a:srgbClr val="3333FF"/>
                </a:solidFill>
                <a:latin typeface="Arial" panose="020B0604020202020204" pitchFamily="34" charset="0"/>
                <a:cs typeface="Arial" panose="020B0604020202020204" pitchFamily="34" charset="0"/>
              </a:rPr>
              <a:t>How can you change the boiling point of a solvent besides changing the pressure?</a:t>
            </a:r>
          </a:p>
          <a:p>
            <a:endParaRPr lang="en-US" sz="2800" dirty="0">
              <a:solidFill>
                <a:srgbClr val="3333FF"/>
              </a:solidFill>
              <a:latin typeface="Arial" panose="020B0604020202020204" pitchFamily="34" charset="0"/>
              <a:cs typeface="Arial" panose="020B0604020202020204" pitchFamily="34" charset="0"/>
            </a:endParaRPr>
          </a:p>
          <a:p>
            <a:endParaRPr lang="en-US" sz="2800" dirty="0">
              <a:solidFill>
                <a:srgbClr val="3333FF"/>
              </a:solidFill>
              <a:latin typeface="Arial" panose="020B0604020202020204" pitchFamily="34" charset="0"/>
              <a:cs typeface="Arial" panose="020B0604020202020204" pitchFamily="34" charset="0"/>
            </a:endParaRPr>
          </a:p>
          <a:p>
            <a:r>
              <a:rPr lang="en-US" sz="2800" dirty="0">
                <a:solidFill>
                  <a:srgbClr val="3333FF"/>
                </a:solidFill>
                <a:latin typeface="Arial" panose="020B0604020202020204" pitchFamily="34" charset="0"/>
                <a:cs typeface="Arial" panose="020B0604020202020204" pitchFamily="34" charset="0"/>
              </a:rPr>
              <a:t>One of the best ways to remove water from a solvent in industry is to?</a:t>
            </a:r>
          </a:p>
        </p:txBody>
      </p:sp>
    </p:spTree>
    <p:extLst>
      <p:ext uri="{BB962C8B-B14F-4D97-AF65-F5344CB8AC3E}">
        <p14:creationId xmlns:p14="http://schemas.microsoft.com/office/powerpoint/2010/main" val="2483438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55842" y="167664"/>
            <a:ext cx="6096000" cy="461665"/>
          </a:xfrm>
          <a:prstGeom prst="rect">
            <a:avLst/>
          </a:prstGeom>
        </p:spPr>
        <p:txBody>
          <a:bodyPr>
            <a:spAutoFit/>
          </a:bodyPr>
          <a:lstStyle/>
          <a:p>
            <a:r>
              <a:rPr lang="en-US" sz="2400" dirty="0">
                <a:solidFill>
                  <a:srgbClr val="FF0000"/>
                </a:solidFill>
              </a:rPr>
              <a:t>Using Azeotropes to Select Solvents</a:t>
            </a:r>
          </a:p>
        </p:txBody>
      </p:sp>
      <p:sp>
        <p:nvSpPr>
          <p:cNvPr id="5" name="Rectangle 4"/>
          <p:cNvSpPr/>
          <p:nvPr/>
        </p:nvSpPr>
        <p:spPr>
          <a:xfrm>
            <a:off x="9300725" y="3786052"/>
            <a:ext cx="2302233" cy="246221"/>
          </a:xfrm>
          <a:prstGeom prst="rect">
            <a:avLst/>
          </a:prstGeom>
        </p:spPr>
        <p:txBody>
          <a:bodyPr wrap="none">
            <a:spAutoFit/>
          </a:bodyPr>
          <a:lstStyle/>
          <a:p>
            <a:r>
              <a:rPr lang="en-US" sz="1000" dirty="0"/>
              <a:t>https://en.wikipedia.org/wiki/Azeotrope</a:t>
            </a:r>
          </a:p>
        </p:txBody>
      </p:sp>
      <p:sp>
        <p:nvSpPr>
          <p:cNvPr id="6" name="Rectangle 5"/>
          <p:cNvSpPr/>
          <p:nvPr/>
        </p:nvSpPr>
        <p:spPr>
          <a:xfrm>
            <a:off x="275666" y="4015133"/>
            <a:ext cx="5446905" cy="1569660"/>
          </a:xfrm>
          <a:prstGeom prst="rect">
            <a:avLst/>
          </a:prstGeom>
        </p:spPr>
        <p:txBody>
          <a:bodyPr wrap="square">
            <a:spAutoFit/>
          </a:bodyPr>
          <a:lstStyle/>
          <a:p>
            <a:r>
              <a:rPr lang="en-US" sz="1600" dirty="0"/>
              <a:t>Minimum-boiling azeotropes  most important phenomena to process chemists.</a:t>
            </a:r>
          </a:p>
          <a:p>
            <a:endParaRPr lang="en-US" sz="1600" dirty="0"/>
          </a:p>
          <a:p>
            <a:r>
              <a:rPr lang="en-US" sz="1600" dirty="0"/>
              <a:t> A solution that shows greater positive deviation from </a:t>
            </a:r>
            <a:r>
              <a:rPr lang="en-US" sz="1600" dirty="0" err="1"/>
              <a:t>Raoult's</a:t>
            </a:r>
            <a:r>
              <a:rPr lang="en-US" sz="1600" dirty="0"/>
              <a:t> law forms a minimum boiling azeotrope at a specific composition.</a:t>
            </a:r>
          </a:p>
        </p:txBody>
      </p:sp>
      <p:sp>
        <p:nvSpPr>
          <p:cNvPr id="7" name="Rectangle 6"/>
          <p:cNvSpPr/>
          <p:nvPr/>
        </p:nvSpPr>
        <p:spPr>
          <a:xfrm>
            <a:off x="2226665" y="5502392"/>
            <a:ext cx="8545168" cy="923330"/>
          </a:xfrm>
          <a:prstGeom prst="rect">
            <a:avLst/>
          </a:prstGeom>
        </p:spPr>
        <p:txBody>
          <a:bodyPr wrap="square">
            <a:spAutoFit/>
          </a:bodyPr>
          <a:lstStyle/>
          <a:p>
            <a:pPr marL="285750" indent="-285750">
              <a:buFont typeface="Arial" panose="020B0604020202020204" pitchFamily="34" charset="0"/>
              <a:buChar char="•"/>
            </a:pPr>
            <a:r>
              <a:rPr lang="en-US" dirty="0"/>
              <a:t>Efficiently remove volatile components of reaction mixtures. </a:t>
            </a:r>
          </a:p>
          <a:p>
            <a:pPr marL="285750" indent="-285750">
              <a:buFont typeface="Arial" panose="020B0604020202020204" pitchFamily="34" charset="0"/>
              <a:buChar char="•"/>
            </a:pPr>
            <a:r>
              <a:rPr lang="en-US" dirty="0"/>
              <a:t>Solvents mixtures allows the process chemist to lower the boiling point of a solvent.</a:t>
            </a:r>
          </a:p>
          <a:p>
            <a:pPr marL="285750" indent="-285750">
              <a:buFont typeface="Arial" panose="020B0604020202020204" pitchFamily="34" charset="0"/>
              <a:buChar char="•"/>
            </a:pPr>
            <a:r>
              <a:rPr lang="en-US" dirty="0" err="1"/>
              <a:t>Azeotropic</a:t>
            </a:r>
            <a:r>
              <a:rPr lang="en-US" dirty="0"/>
              <a:t> removal of volatile components can drive reactions. </a:t>
            </a:r>
          </a:p>
        </p:txBody>
      </p:sp>
      <p:sp>
        <p:nvSpPr>
          <p:cNvPr id="8" name="Rectangle 7"/>
          <p:cNvSpPr/>
          <p:nvPr/>
        </p:nvSpPr>
        <p:spPr>
          <a:xfrm>
            <a:off x="444818" y="194364"/>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pic>
        <p:nvPicPr>
          <p:cNvPr id="10" name="Picture 9"/>
          <p:cNvPicPr>
            <a:picLocks noChangeAspect="1"/>
          </p:cNvPicPr>
          <p:nvPr/>
        </p:nvPicPr>
        <p:blipFill>
          <a:blip r:embed="rId3"/>
          <a:stretch>
            <a:fillRect/>
          </a:stretch>
        </p:blipFill>
        <p:spPr>
          <a:xfrm>
            <a:off x="275666" y="870217"/>
            <a:ext cx="5165398" cy="3043979"/>
          </a:xfrm>
          <a:prstGeom prst="rect">
            <a:avLst/>
          </a:prstGeom>
        </p:spPr>
      </p:pic>
      <p:pic>
        <p:nvPicPr>
          <p:cNvPr id="11" name="Picture 10"/>
          <p:cNvPicPr>
            <a:picLocks noChangeAspect="1"/>
          </p:cNvPicPr>
          <p:nvPr/>
        </p:nvPicPr>
        <p:blipFill>
          <a:blip r:embed="rId4"/>
          <a:stretch>
            <a:fillRect/>
          </a:stretch>
        </p:blipFill>
        <p:spPr>
          <a:xfrm>
            <a:off x="6076802" y="667417"/>
            <a:ext cx="5321525" cy="3139075"/>
          </a:xfrm>
          <a:prstGeom prst="rect">
            <a:avLst/>
          </a:prstGeom>
        </p:spPr>
      </p:pic>
      <p:sp>
        <p:nvSpPr>
          <p:cNvPr id="14" name="Rectangle 13"/>
          <p:cNvSpPr/>
          <p:nvPr/>
        </p:nvSpPr>
        <p:spPr>
          <a:xfrm>
            <a:off x="5845690" y="4115833"/>
            <a:ext cx="6202284" cy="1077218"/>
          </a:xfrm>
          <a:prstGeom prst="rect">
            <a:avLst/>
          </a:prstGeom>
        </p:spPr>
        <p:txBody>
          <a:bodyPr wrap="square">
            <a:spAutoFit/>
          </a:bodyPr>
          <a:lstStyle/>
          <a:p>
            <a:r>
              <a:rPr lang="en-US" sz="1600" dirty="0"/>
              <a:t>Negative azeotrope: HCl at a concentration of 20.2% and 79.8% water (by weight). </a:t>
            </a:r>
          </a:p>
          <a:p>
            <a:r>
              <a:rPr lang="en-US" sz="1600" dirty="0"/>
              <a:t>Hydrogen chloride boils at −84 °C and water at 100 °C, but the azeotrope boils at 110 °C, which is higher than either of its constituents.</a:t>
            </a:r>
          </a:p>
        </p:txBody>
      </p:sp>
      <p:sp>
        <p:nvSpPr>
          <p:cNvPr id="3" name="Oval 2"/>
          <p:cNvSpPr/>
          <p:nvPr/>
        </p:nvSpPr>
        <p:spPr>
          <a:xfrm>
            <a:off x="1885950" y="1175595"/>
            <a:ext cx="932751" cy="335560"/>
          </a:xfrm>
          <a:prstGeom prst="ellipse">
            <a:avLst/>
          </a:prstGeom>
          <a:solidFill>
            <a:schemeClr val="accent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p:cNvSpPr/>
          <p:nvPr/>
        </p:nvSpPr>
        <p:spPr>
          <a:xfrm>
            <a:off x="3085549" y="1166069"/>
            <a:ext cx="1086401" cy="335559"/>
          </a:xfrm>
          <a:prstGeom prst="ellipse">
            <a:avLst/>
          </a:prstGeom>
          <a:solidFill>
            <a:schemeClr val="accent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p:cNvSpPr/>
          <p:nvPr/>
        </p:nvSpPr>
        <p:spPr>
          <a:xfrm>
            <a:off x="6343650" y="938670"/>
            <a:ext cx="942276" cy="453214"/>
          </a:xfrm>
          <a:prstGeom prst="ellipse">
            <a:avLst/>
          </a:prstGeom>
          <a:solidFill>
            <a:schemeClr val="accent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9033184" y="940253"/>
            <a:ext cx="1030382" cy="451631"/>
          </a:xfrm>
          <a:prstGeom prst="ellipse">
            <a:avLst/>
          </a:prstGeom>
          <a:solidFill>
            <a:schemeClr val="accent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9862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75046" y="153163"/>
            <a:ext cx="7302079" cy="3897944"/>
          </a:xfrm>
          <a:prstGeom prst="rect">
            <a:avLst/>
          </a:prstGeom>
        </p:spPr>
      </p:pic>
      <p:sp>
        <p:nvSpPr>
          <p:cNvPr id="3" name="Rectangle 2"/>
          <p:cNvSpPr/>
          <p:nvPr/>
        </p:nvSpPr>
        <p:spPr>
          <a:xfrm>
            <a:off x="300789" y="4116487"/>
            <a:ext cx="11454064" cy="2585323"/>
          </a:xfrm>
          <a:prstGeom prst="rect">
            <a:avLst/>
          </a:prstGeom>
        </p:spPr>
        <p:txBody>
          <a:bodyPr wrap="square">
            <a:spAutoFit/>
          </a:bodyPr>
          <a:lstStyle/>
          <a:p>
            <a:r>
              <a:rPr lang="en-US" dirty="0"/>
              <a:t>“A binary </a:t>
            </a:r>
            <a:r>
              <a:rPr lang="en-US" dirty="0" err="1"/>
              <a:t>homoazeotropic</a:t>
            </a:r>
            <a:r>
              <a:rPr lang="en-US" dirty="0"/>
              <a:t> mixture is introduced as feed </a:t>
            </a:r>
            <a:r>
              <a:rPr lang="en-US" dirty="0" err="1"/>
              <a:t>F</a:t>
            </a:r>
            <a:r>
              <a:rPr lang="en-US" baseline="-25000" dirty="0" err="1"/>
              <a:t>o</a:t>
            </a:r>
            <a:r>
              <a:rPr lang="en-US" dirty="0"/>
              <a:t> to the low-pressure column. The bottom product from this P1 column is relatively pure A, whereas the overhead is an azeotrope with xD1 . This azeotrope is fed to the high-pressure column, which produces relatively pure B2 in the bottom and an azeotrope with composition xD2 in the overhead. This azeotrope is recycled into the feed of the low-pressure column. The smaller the change in </a:t>
            </a:r>
            <a:r>
              <a:rPr lang="en-US" dirty="0" err="1"/>
              <a:t>azeotropic</a:t>
            </a:r>
            <a:r>
              <a:rPr lang="en-US" dirty="0"/>
              <a:t> composition with pressure, the larger is the recycle in Figure 2.8b. According to Smith (1995), a change in </a:t>
            </a:r>
            <a:r>
              <a:rPr lang="en-US" dirty="0" err="1"/>
              <a:t>azeotropic</a:t>
            </a:r>
            <a:r>
              <a:rPr lang="en-US" dirty="0"/>
              <a:t> composition of at least 5 percent with a change in pressure is usually required. Examples of industrial mixtures that can be separated by pressure-swing distillation are given by Schweitzer (1979). For example, the tetrahydrofuran-water azeotrope may be separated by using two columns operated at P1 = 1 </a:t>
            </a:r>
            <a:r>
              <a:rPr lang="en-US" dirty="0" err="1"/>
              <a:t>atm</a:t>
            </a:r>
            <a:r>
              <a:rPr lang="en-US" dirty="0"/>
              <a:t> and P2 = 8 atm.”</a:t>
            </a:r>
          </a:p>
          <a:p>
            <a:endParaRPr lang="en-US" dirty="0"/>
          </a:p>
        </p:txBody>
      </p:sp>
      <p:sp>
        <p:nvSpPr>
          <p:cNvPr id="5" name="Rectangle 4"/>
          <p:cNvSpPr/>
          <p:nvPr/>
        </p:nvSpPr>
        <p:spPr>
          <a:xfrm>
            <a:off x="300789" y="578641"/>
            <a:ext cx="3717758" cy="1523494"/>
          </a:xfrm>
          <a:prstGeom prst="rect">
            <a:avLst/>
          </a:prstGeom>
        </p:spPr>
        <p:txBody>
          <a:bodyPr wrap="square">
            <a:spAutoFit/>
          </a:bodyPr>
          <a:lstStyle/>
          <a:p>
            <a:r>
              <a:rPr lang="en-US" sz="1100" b="1" dirty="0">
                <a:latin typeface="Times New Roman" panose="02020603050405020304" pitchFamily="18" charset="0"/>
              </a:rPr>
              <a:t>Separation of </a:t>
            </a:r>
            <a:r>
              <a:rPr lang="en-US" sz="1100" b="1" dirty="0" err="1">
                <a:latin typeface="Times New Roman" panose="02020603050405020304" pitchFamily="18" charset="0"/>
              </a:rPr>
              <a:t>Azeotropic</a:t>
            </a:r>
            <a:r>
              <a:rPr lang="en-US" sz="1100" b="1" dirty="0">
                <a:latin typeface="Times New Roman" panose="02020603050405020304" pitchFamily="18" charset="0"/>
              </a:rPr>
              <a:t> Mixtures:</a:t>
            </a:r>
          </a:p>
          <a:p>
            <a:r>
              <a:rPr lang="en-US" sz="1100" b="1" dirty="0">
                <a:latin typeface="Times New Roman" panose="02020603050405020304" pitchFamily="18" charset="0"/>
              </a:rPr>
              <a:t>Tools for Analysis and Studies</a:t>
            </a:r>
          </a:p>
          <a:p>
            <a:r>
              <a:rPr lang="en-US" sz="1100" b="1" dirty="0">
                <a:latin typeface="Times New Roman" panose="02020603050405020304" pitchFamily="18" charset="0"/>
              </a:rPr>
              <a:t>on Batch Distillation Operation</a:t>
            </a:r>
          </a:p>
          <a:p>
            <a:r>
              <a:rPr lang="en-US" sz="1200" dirty="0"/>
              <a:t>Eva-Katrine </a:t>
            </a:r>
            <a:r>
              <a:rPr lang="en-US" sz="1200" dirty="0" err="1"/>
              <a:t>Hilmen</a:t>
            </a:r>
            <a:endParaRPr lang="en-US" sz="1200" dirty="0"/>
          </a:p>
          <a:p>
            <a:r>
              <a:rPr lang="en-US" sz="1200" i="1" dirty="0"/>
              <a:t>A Thesis Submitted for the Degree of Dr. </a:t>
            </a:r>
            <a:r>
              <a:rPr lang="en-US" sz="1200" i="1" dirty="0" err="1"/>
              <a:t>Ing</a:t>
            </a:r>
            <a:r>
              <a:rPr lang="en-US" sz="1200" i="1" dirty="0"/>
              <a:t>.</a:t>
            </a:r>
          </a:p>
          <a:p>
            <a:r>
              <a:rPr lang="en-US" sz="1200" dirty="0"/>
              <a:t>Norwegian University of Science and Technology</a:t>
            </a:r>
          </a:p>
          <a:p>
            <a:r>
              <a:rPr lang="en-US" sz="1200" dirty="0"/>
              <a:t>Department of Chemical Engineering</a:t>
            </a:r>
          </a:p>
          <a:p>
            <a:r>
              <a:rPr lang="en-US" sz="1200" dirty="0"/>
              <a:t>November 2000</a:t>
            </a:r>
          </a:p>
        </p:txBody>
      </p:sp>
      <p:sp>
        <p:nvSpPr>
          <p:cNvPr id="6" name="TextBox 5"/>
          <p:cNvSpPr txBox="1"/>
          <p:nvPr/>
        </p:nvSpPr>
        <p:spPr>
          <a:xfrm>
            <a:off x="8422547" y="461395"/>
            <a:ext cx="569387" cy="261610"/>
          </a:xfrm>
          <a:prstGeom prst="rect">
            <a:avLst/>
          </a:prstGeom>
          <a:noFill/>
        </p:spPr>
        <p:txBody>
          <a:bodyPr wrap="none" rtlCol="0">
            <a:spAutoFit/>
          </a:bodyPr>
          <a:lstStyle/>
          <a:p>
            <a:r>
              <a:rPr lang="en-US" sz="1100" dirty="0"/>
              <a:t>B</a:t>
            </a:r>
            <a:r>
              <a:rPr lang="en-US" sz="1100" baseline="-25000" dirty="0"/>
              <a:t>2</a:t>
            </a:r>
            <a:r>
              <a:rPr lang="en-US" sz="1100" dirty="0"/>
              <a:t> &gt; B</a:t>
            </a:r>
            <a:r>
              <a:rPr lang="en-US" sz="1100" baseline="-25000" dirty="0"/>
              <a:t>1</a:t>
            </a:r>
            <a:endParaRPr lang="en-US" sz="1100" dirty="0"/>
          </a:p>
        </p:txBody>
      </p:sp>
      <p:sp>
        <p:nvSpPr>
          <p:cNvPr id="7" name="TextBox 6"/>
          <p:cNvSpPr txBox="1"/>
          <p:nvPr/>
        </p:nvSpPr>
        <p:spPr>
          <a:xfrm>
            <a:off x="9732628" y="578442"/>
            <a:ext cx="569387" cy="261610"/>
          </a:xfrm>
          <a:prstGeom prst="rect">
            <a:avLst/>
          </a:prstGeom>
          <a:noFill/>
        </p:spPr>
        <p:txBody>
          <a:bodyPr wrap="none" rtlCol="0">
            <a:spAutoFit/>
          </a:bodyPr>
          <a:lstStyle/>
          <a:p>
            <a:r>
              <a:rPr lang="en-US" sz="1100" dirty="0"/>
              <a:t>B</a:t>
            </a:r>
            <a:r>
              <a:rPr lang="en-US" sz="1100" baseline="-25000" dirty="0"/>
              <a:t>1</a:t>
            </a:r>
            <a:r>
              <a:rPr lang="en-US" sz="1100" dirty="0"/>
              <a:t> &gt; B</a:t>
            </a:r>
            <a:r>
              <a:rPr lang="en-US" sz="1100" baseline="-25000" dirty="0"/>
              <a:t>2</a:t>
            </a:r>
            <a:endParaRPr lang="en-US" sz="1100" dirty="0"/>
          </a:p>
        </p:txBody>
      </p:sp>
      <p:sp>
        <p:nvSpPr>
          <p:cNvPr id="4" name="TextBox 3"/>
          <p:cNvSpPr txBox="1"/>
          <p:nvPr/>
        </p:nvSpPr>
        <p:spPr>
          <a:xfrm>
            <a:off x="8894619" y="166251"/>
            <a:ext cx="986167" cy="369332"/>
          </a:xfrm>
          <a:prstGeom prst="rect">
            <a:avLst/>
          </a:prstGeom>
          <a:noFill/>
        </p:spPr>
        <p:txBody>
          <a:bodyPr wrap="none" rtlCol="0">
            <a:spAutoFit/>
          </a:bodyPr>
          <a:lstStyle/>
          <a:p>
            <a:r>
              <a:rPr lang="en-US" dirty="0" smtClean="0"/>
              <a:t>A not B1</a:t>
            </a:r>
            <a:endParaRPr lang="en-US" dirty="0"/>
          </a:p>
        </p:txBody>
      </p:sp>
      <p:sp>
        <p:nvSpPr>
          <p:cNvPr id="8" name="TextBox 7"/>
          <p:cNvSpPr txBox="1"/>
          <p:nvPr/>
        </p:nvSpPr>
        <p:spPr>
          <a:xfrm>
            <a:off x="9272438" y="2177953"/>
            <a:ext cx="2059153" cy="369332"/>
          </a:xfrm>
          <a:prstGeom prst="rect">
            <a:avLst/>
          </a:prstGeom>
          <a:noFill/>
        </p:spPr>
        <p:txBody>
          <a:bodyPr wrap="none" rtlCol="0">
            <a:spAutoFit/>
          </a:bodyPr>
          <a:lstStyle/>
          <a:p>
            <a:r>
              <a:rPr lang="en-US" dirty="0" smtClean="0"/>
              <a:t>Increase </a:t>
            </a:r>
            <a:r>
              <a:rPr lang="en-US" smtClean="0"/>
              <a:t>in pressure</a:t>
            </a:r>
            <a:endParaRPr lang="en-US"/>
          </a:p>
        </p:txBody>
      </p:sp>
    </p:spTree>
    <p:extLst>
      <p:ext uri="{BB962C8B-B14F-4D97-AF65-F5344CB8AC3E}">
        <p14:creationId xmlns:p14="http://schemas.microsoft.com/office/powerpoint/2010/main" val="41111374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129361" y="1485018"/>
            <a:ext cx="6076783" cy="4548704"/>
          </a:xfrm>
          <a:prstGeom prst="rect">
            <a:avLst/>
          </a:prstGeom>
        </p:spPr>
      </p:pic>
      <p:sp>
        <p:nvSpPr>
          <p:cNvPr id="5" name="Rectangle 4"/>
          <p:cNvSpPr/>
          <p:nvPr/>
        </p:nvSpPr>
        <p:spPr>
          <a:xfrm>
            <a:off x="1167394" y="3216137"/>
            <a:ext cx="2277141" cy="954107"/>
          </a:xfrm>
          <a:prstGeom prst="rect">
            <a:avLst/>
          </a:prstGeom>
        </p:spPr>
        <p:txBody>
          <a:bodyPr wrap="square">
            <a:spAutoFit/>
          </a:bodyPr>
          <a:lstStyle/>
          <a:p>
            <a:r>
              <a:rPr lang="en-US" sz="1400" dirty="0"/>
              <a:t>10% to 14% alcohol, water and all non-fermentable solids from the corn and yeast cells</a:t>
            </a:r>
          </a:p>
        </p:txBody>
      </p:sp>
      <p:sp>
        <p:nvSpPr>
          <p:cNvPr id="6" name="Rectangle 5"/>
          <p:cNvSpPr/>
          <p:nvPr/>
        </p:nvSpPr>
        <p:spPr>
          <a:xfrm flipH="1">
            <a:off x="8863896" y="3993214"/>
            <a:ext cx="2304215" cy="523220"/>
          </a:xfrm>
          <a:prstGeom prst="rect">
            <a:avLst/>
          </a:prstGeom>
        </p:spPr>
        <p:txBody>
          <a:bodyPr wrap="square">
            <a:spAutoFit/>
          </a:bodyPr>
          <a:lstStyle/>
          <a:p>
            <a:r>
              <a:rPr lang="en-US" sz="1400" dirty="0"/>
              <a:t>Type 3A zeolite beads, which require regeneration.</a:t>
            </a:r>
          </a:p>
        </p:txBody>
      </p:sp>
      <p:pic>
        <p:nvPicPr>
          <p:cNvPr id="2" name="Picture 1"/>
          <p:cNvPicPr>
            <a:picLocks noChangeAspect="1"/>
          </p:cNvPicPr>
          <p:nvPr/>
        </p:nvPicPr>
        <p:blipFill>
          <a:blip r:embed="rId4"/>
          <a:stretch>
            <a:fillRect/>
          </a:stretch>
        </p:blipFill>
        <p:spPr>
          <a:xfrm>
            <a:off x="234974" y="224655"/>
            <a:ext cx="4150595" cy="1952821"/>
          </a:xfrm>
          <a:prstGeom prst="rect">
            <a:avLst/>
          </a:prstGeom>
        </p:spPr>
      </p:pic>
    </p:spTree>
    <p:extLst>
      <p:ext uri="{BB962C8B-B14F-4D97-AF65-F5344CB8AC3E}">
        <p14:creationId xmlns:p14="http://schemas.microsoft.com/office/powerpoint/2010/main" val="46176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9491" y="450111"/>
            <a:ext cx="2257541" cy="369332"/>
          </a:xfrm>
          <a:prstGeom prst="rect">
            <a:avLst/>
          </a:prstGeom>
        </p:spPr>
        <p:txBody>
          <a:bodyPr wrap="none">
            <a:spAutoFit/>
          </a:bodyPr>
          <a:lstStyle/>
          <a:p>
            <a:r>
              <a:rPr lang="en-US" b="1" dirty="0"/>
              <a:t>Dean-Stark apparatus</a:t>
            </a:r>
          </a:p>
        </p:txBody>
      </p:sp>
      <p:pic>
        <p:nvPicPr>
          <p:cNvPr id="3" name="Picture 2"/>
          <p:cNvPicPr>
            <a:picLocks noChangeAspect="1"/>
          </p:cNvPicPr>
          <p:nvPr/>
        </p:nvPicPr>
        <p:blipFill>
          <a:blip r:embed="rId3"/>
          <a:stretch>
            <a:fillRect/>
          </a:stretch>
        </p:blipFill>
        <p:spPr>
          <a:xfrm>
            <a:off x="2286000" y="1007756"/>
            <a:ext cx="1313855" cy="4764805"/>
          </a:xfrm>
          <a:prstGeom prst="rect">
            <a:avLst/>
          </a:prstGeom>
        </p:spPr>
      </p:pic>
      <p:sp>
        <p:nvSpPr>
          <p:cNvPr id="4" name="Rectangle 3"/>
          <p:cNvSpPr/>
          <p:nvPr/>
        </p:nvSpPr>
        <p:spPr>
          <a:xfrm>
            <a:off x="908430" y="6145540"/>
            <a:ext cx="5105308" cy="369332"/>
          </a:xfrm>
          <a:prstGeom prst="rect">
            <a:avLst/>
          </a:prstGeom>
        </p:spPr>
        <p:txBody>
          <a:bodyPr wrap="none">
            <a:spAutoFit/>
          </a:bodyPr>
          <a:lstStyle/>
          <a:p>
            <a:r>
              <a:rPr lang="en-US" dirty="0"/>
              <a:t>https://en.wikipedia.org/wiki/Dean-Stark_apparatus</a:t>
            </a:r>
          </a:p>
        </p:txBody>
      </p:sp>
      <p:pic>
        <p:nvPicPr>
          <p:cNvPr id="5" name="Picture 4"/>
          <p:cNvPicPr>
            <a:picLocks noChangeAspect="1"/>
          </p:cNvPicPr>
          <p:nvPr/>
        </p:nvPicPr>
        <p:blipFill>
          <a:blip r:embed="rId4"/>
          <a:stretch>
            <a:fillRect/>
          </a:stretch>
        </p:blipFill>
        <p:spPr>
          <a:xfrm>
            <a:off x="6508531" y="341878"/>
            <a:ext cx="2694191" cy="5949103"/>
          </a:xfrm>
          <a:prstGeom prst="rect">
            <a:avLst/>
          </a:prstGeom>
        </p:spPr>
      </p:pic>
      <p:sp>
        <p:nvSpPr>
          <p:cNvPr id="6" name="Rectangle 5"/>
          <p:cNvSpPr/>
          <p:nvPr/>
        </p:nvSpPr>
        <p:spPr>
          <a:xfrm>
            <a:off x="6235817" y="6407150"/>
            <a:ext cx="6096000" cy="215444"/>
          </a:xfrm>
          <a:prstGeom prst="rect">
            <a:avLst/>
          </a:prstGeom>
        </p:spPr>
        <p:txBody>
          <a:bodyPr>
            <a:spAutoFit/>
          </a:bodyPr>
          <a:lstStyle/>
          <a:p>
            <a:r>
              <a:rPr lang="en-US" sz="800" dirty="0"/>
              <a:t>http://www.vinci-technologies.com/products-explo.aspx?IDM=536746&amp;IDR=82292&amp;IDR2=82545</a:t>
            </a:r>
          </a:p>
        </p:txBody>
      </p:sp>
      <p:sp>
        <p:nvSpPr>
          <p:cNvPr id="7" name="Rectangle 6"/>
          <p:cNvSpPr/>
          <p:nvPr/>
        </p:nvSpPr>
        <p:spPr>
          <a:xfrm>
            <a:off x="3281363" y="4157663"/>
            <a:ext cx="90487" cy="13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281363" y="3636169"/>
            <a:ext cx="90487" cy="521494"/>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rot="4299574">
            <a:off x="2931370" y="3443659"/>
            <a:ext cx="51969" cy="679188"/>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559999" y="3914776"/>
            <a:ext cx="45719" cy="47625"/>
          </a:xfrm>
          <a:prstGeom prst="ellipse">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559999" y="4032251"/>
            <a:ext cx="45719" cy="47625"/>
          </a:xfrm>
          <a:prstGeom prst="ellipse">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571107" y="4149726"/>
            <a:ext cx="45719" cy="47625"/>
          </a:xfrm>
          <a:prstGeom prst="ellipse">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3433973" y="4071938"/>
            <a:ext cx="559769" cy="369332"/>
          </a:xfrm>
          <a:prstGeom prst="rect">
            <a:avLst/>
          </a:prstGeom>
          <a:noFill/>
        </p:spPr>
        <p:txBody>
          <a:bodyPr wrap="none" rtlCol="0">
            <a:spAutoFit/>
          </a:bodyPr>
          <a:lstStyle/>
          <a:p>
            <a:r>
              <a:rPr lang="en-US" dirty="0"/>
              <a:t>H</a:t>
            </a:r>
            <a:r>
              <a:rPr lang="en-US" baseline="-25000" dirty="0"/>
              <a:t>2</a:t>
            </a:r>
            <a:r>
              <a:rPr lang="en-US" dirty="0"/>
              <a:t>O</a:t>
            </a:r>
          </a:p>
        </p:txBody>
      </p:sp>
      <p:sp>
        <p:nvSpPr>
          <p:cNvPr id="14" name="TextBox 13"/>
          <p:cNvSpPr txBox="1"/>
          <p:nvPr/>
        </p:nvSpPr>
        <p:spPr>
          <a:xfrm>
            <a:off x="3361958" y="3623470"/>
            <a:ext cx="925574" cy="369332"/>
          </a:xfrm>
          <a:prstGeom prst="rect">
            <a:avLst/>
          </a:prstGeom>
          <a:noFill/>
        </p:spPr>
        <p:txBody>
          <a:bodyPr wrap="none" rtlCol="0">
            <a:spAutoFit/>
          </a:bodyPr>
          <a:lstStyle/>
          <a:p>
            <a:r>
              <a:rPr lang="en-US" dirty="0"/>
              <a:t>Toluene</a:t>
            </a:r>
          </a:p>
        </p:txBody>
      </p:sp>
      <p:sp>
        <p:nvSpPr>
          <p:cNvPr id="15" name="TextBox 14"/>
          <p:cNvSpPr txBox="1"/>
          <p:nvPr/>
        </p:nvSpPr>
        <p:spPr>
          <a:xfrm>
            <a:off x="3593281" y="2743827"/>
            <a:ext cx="2518895" cy="646331"/>
          </a:xfrm>
          <a:prstGeom prst="rect">
            <a:avLst/>
          </a:prstGeom>
          <a:noFill/>
        </p:spPr>
        <p:txBody>
          <a:bodyPr wrap="none" rtlCol="0">
            <a:spAutoFit/>
          </a:bodyPr>
          <a:lstStyle/>
          <a:p>
            <a:r>
              <a:rPr lang="en-US" dirty="0"/>
              <a:t>Toluene water azeotrope</a:t>
            </a:r>
          </a:p>
          <a:p>
            <a:r>
              <a:rPr lang="en-US" dirty="0"/>
              <a:t>97.8% toluene 110.8</a:t>
            </a:r>
            <a:r>
              <a:rPr lang="en-US" baseline="30000" dirty="0"/>
              <a:t>o</a:t>
            </a:r>
            <a:r>
              <a:rPr lang="en-US" dirty="0"/>
              <a:t>C</a:t>
            </a:r>
            <a:endParaRPr lang="en-US" baseline="30000" dirty="0"/>
          </a:p>
        </p:txBody>
      </p:sp>
    </p:spTree>
    <p:extLst>
      <p:ext uri="{BB962C8B-B14F-4D97-AF65-F5344CB8AC3E}">
        <p14:creationId xmlns:p14="http://schemas.microsoft.com/office/powerpoint/2010/main" val="967329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202700" y="762821"/>
            <a:ext cx="5921067" cy="5303813"/>
          </a:xfrm>
          <a:prstGeom prst="rect">
            <a:avLst/>
          </a:prstGeom>
        </p:spPr>
      </p:pic>
      <p:sp>
        <p:nvSpPr>
          <p:cNvPr id="3" name="Rectangle 2"/>
          <p:cNvSpPr/>
          <p:nvPr/>
        </p:nvSpPr>
        <p:spPr>
          <a:xfrm>
            <a:off x="419100" y="1016275"/>
            <a:ext cx="4581833" cy="923330"/>
          </a:xfrm>
          <a:prstGeom prst="rect">
            <a:avLst/>
          </a:prstGeom>
        </p:spPr>
        <p:txBody>
          <a:bodyPr wrap="square">
            <a:spAutoFit/>
          </a:bodyPr>
          <a:lstStyle/>
          <a:p>
            <a:r>
              <a:rPr lang="en-US" dirty="0" err="1"/>
              <a:t>Azeotropic</a:t>
            </a:r>
            <a:r>
              <a:rPr lang="en-US" dirty="0"/>
              <a:t> removal of water formed an imine key to a to amino sequence that led to an oseltamivir</a:t>
            </a:r>
          </a:p>
        </p:txBody>
      </p:sp>
      <p:sp>
        <p:nvSpPr>
          <p:cNvPr id="4" name="Rectangle 3"/>
          <p:cNvSpPr/>
          <p:nvPr/>
        </p:nvSpPr>
        <p:spPr>
          <a:xfrm>
            <a:off x="419100" y="2140348"/>
            <a:ext cx="4686300" cy="646331"/>
          </a:xfrm>
          <a:prstGeom prst="rect">
            <a:avLst/>
          </a:prstGeom>
        </p:spPr>
        <p:txBody>
          <a:bodyPr wrap="square">
            <a:spAutoFit/>
          </a:bodyPr>
          <a:lstStyle/>
          <a:p>
            <a:r>
              <a:rPr lang="en-US" dirty="0" err="1"/>
              <a:t>Azeotropic</a:t>
            </a:r>
            <a:r>
              <a:rPr lang="en-US" dirty="0"/>
              <a:t> removal of water led to the protection of an alcohol as the </a:t>
            </a:r>
            <a:r>
              <a:rPr lang="en-US" dirty="0" err="1"/>
              <a:t>trityl</a:t>
            </a:r>
            <a:r>
              <a:rPr lang="en-US" dirty="0"/>
              <a:t> ether</a:t>
            </a:r>
          </a:p>
        </p:txBody>
      </p:sp>
      <p:sp>
        <p:nvSpPr>
          <p:cNvPr id="5" name="Rectangle 4"/>
          <p:cNvSpPr/>
          <p:nvPr/>
        </p:nvSpPr>
        <p:spPr>
          <a:xfrm>
            <a:off x="1157997" y="4864353"/>
            <a:ext cx="3842936" cy="923330"/>
          </a:xfrm>
          <a:prstGeom prst="rect">
            <a:avLst/>
          </a:prstGeom>
        </p:spPr>
        <p:txBody>
          <a:bodyPr wrap="square">
            <a:spAutoFit/>
          </a:bodyPr>
          <a:lstStyle/>
          <a:p>
            <a:r>
              <a:rPr lang="en-US" dirty="0"/>
              <a:t>An azeotrope may also be an economical solvent if the solvent can be recovered and reused</a:t>
            </a:r>
          </a:p>
        </p:txBody>
      </p:sp>
      <p:sp>
        <p:nvSpPr>
          <p:cNvPr id="7" name="Rectangle 6"/>
          <p:cNvSpPr/>
          <p:nvPr/>
        </p:nvSpPr>
        <p:spPr>
          <a:xfrm>
            <a:off x="419100" y="3065768"/>
            <a:ext cx="4874149" cy="923330"/>
          </a:xfrm>
          <a:prstGeom prst="rect">
            <a:avLst/>
          </a:prstGeom>
        </p:spPr>
        <p:txBody>
          <a:bodyPr wrap="square">
            <a:spAutoFit/>
          </a:bodyPr>
          <a:lstStyle/>
          <a:p>
            <a:r>
              <a:rPr lang="en-US" dirty="0"/>
              <a:t>Excess </a:t>
            </a:r>
            <a:r>
              <a:rPr lang="en-US" dirty="0" err="1"/>
              <a:t>ethylenediamine</a:t>
            </a:r>
            <a:r>
              <a:rPr lang="en-US" dirty="0"/>
              <a:t> was removed by </a:t>
            </a:r>
            <a:r>
              <a:rPr lang="en-US" dirty="0" err="1"/>
              <a:t>azeotropic</a:t>
            </a:r>
            <a:r>
              <a:rPr lang="en-US" dirty="0"/>
              <a:t> distillation with toluene in the </a:t>
            </a:r>
            <a:r>
              <a:rPr lang="en-US" dirty="0" err="1"/>
              <a:t>hydrazinolysis</a:t>
            </a:r>
            <a:r>
              <a:rPr lang="en-US" dirty="0"/>
              <a:t> and isolation S-serine methyl ester.</a:t>
            </a:r>
          </a:p>
        </p:txBody>
      </p:sp>
      <p:sp>
        <p:nvSpPr>
          <p:cNvPr id="8" name="Rectangle 7"/>
          <p:cNvSpPr/>
          <p:nvPr/>
        </p:nvSpPr>
        <p:spPr>
          <a:xfrm>
            <a:off x="581676" y="178538"/>
            <a:ext cx="11201400" cy="400110"/>
          </a:xfrm>
          <a:prstGeom prst="rect">
            <a:avLst/>
          </a:prstGeom>
        </p:spPr>
        <p:txBody>
          <a:bodyPr wrap="none">
            <a:spAutoFit/>
          </a:bodyPr>
          <a:lstStyle/>
          <a:p>
            <a:r>
              <a:rPr lang="en-US" sz="2000" dirty="0" err="1">
                <a:solidFill>
                  <a:srgbClr val="3333FF"/>
                </a:solidFill>
              </a:rPr>
              <a:t>Azeotropic</a:t>
            </a:r>
            <a:r>
              <a:rPr lang="en-US" sz="2000" dirty="0">
                <a:solidFill>
                  <a:srgbClr val="3333FF"/>
                </a:solidFill>
              </a:rPr>
              <a:t> removal of volatile components can drive reactions or may facilitate separations and workups. </a:t>
            </a:r>
          </a:p>
        </p:txBody>
      </p:sp>
      <p:sp>
        <p:nvSpPr>
          <p:cNvPr id="6" name="TextBox 5"/>
          <p:cNvSpPr txBox="1"/>
          <p:nvPr/>
        </p:nvSpPr>
        <p:spPr>
          <a:xfrm>
            <a:off x="9961418" y="2424545"/>
            <a:ext cx="1886478" cy="369332"/>
          </a:xfrm>
          <a:prstGeom prst="rect">
            <a:avLst/>
          </a:prstGeom>
          <a:noFill/>
        </p:spPr>
        <p:txBody>
          <a:bodyPr wrap="none" rtlCol="0">
            <a:spAutoFit/>
          </a:bodyPr>
          <a:lstStyle/>
          <a:p>
            <a:r>
              <a:rPr lang="en-US" dirty="0" smtClean="0"/>
              <a:t>transesterification</a:t>
            </a:r>
            <a:endParaRPr lang="en-US" dirty="0"/>
          </a:p>
        </p:txBody>
      </p:sp>
      <p:sp>
        <p:nvSpPr>
          <p:cNvPr id="9" name="TextBox 8"/>
          <p:cNvSpPr txBox="1"/>
          <p:nvPr/>
        </p:nvSpPr>
        <p:spPr>
          <a:xfrm>
            <a:off x="6281188" y="2786679"/>
            <a:ext cx="2386231" cy="369332"/>
          </a:xfrm>
          <a:prstGeom prst="rect">
            <a:avLst/>
          </a:prstGeom>
          <a:noFill/>
        </p:spPr>
        <p:txBody>
          <a:bodyPr wrap="none" rtlCol="0">
            <a:spAutoFit/>
          </a:bodyPr>
          <a:lstStyle/>
          <a:p>
            <a:r>
              <a:rPr lang="en-US" dirty="0" smtClean="0"/>
              <a:t>Excess to </a:t>
            </a:r>
            <a:r>
              <a:rPr lang="en-US" smtClean="0"/>
              <a:t>drive reaction</a:t>
            </a:r>
            <a:endParaRPr lang="en-US"/>
          </a:p>
        </p:txBody>
      </p:sp>
      <p:cxnSp>
        <p:nvCxnSpPr>
          <p:cNvPr id="11" name="Straight Arrow Connector 10"/>
          <p:cNvCxnSpPr/>
          <p:nvPr/>
        </p:nvCxnSpPr>
        <p:spPr>
          <a:xfrm flipH="1">
            <a:off x="7474303" y="3065768"/>
            <a:ext cx="228824" cy="2454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6608618" y="4864353"/>
            <a:ext cx="1288473" cy="3588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947561" y="5413609"/>
            <a:ext cx="1155573" cy="369332"/>
          </a:xfrm>
          <a:prstGeom prst="rect">
            <a:avLst/>
          </a:prstGeom>
          <a:noFill/>
        </p:spPr>
        <p:txBody>
          <a:bodyPr wrap="none" rtlCol="0">
            <a:spAutoFit/>
          </a:bodyPr>
          <a:lstStyle/>
          <a:p>
            <a:r>
              <a:rPr lang="en-US" smtClean="0"/>
              <a:t>Add water</a:t>
            </a:r>
            <a:endParaRPr lang="en-US"/>
          </a:p>
        </p:txBody>
      </p:sp>
      <p:sp>
        <p:nvSpPr>
          <p:cNvPr id="15" name="TextBox 14"/>
          <p:cNvSpPr txBox="1"/>
          <p:nvPr/>
        </p:nvSpPr>
        <p:spPr>
          <a:xfrm>
            <a:off x="6137563" y="4862943"/>
            <a:ext cx="842538" cy="369332"/>
          </a:xfrm>
          <a:prstGeom prst="rect">
            <a:avLst/>
          </a:prstGeom>
          <a:noFill/>
        </p:spPr>
        <p:txBody>
          <a:bodyPr wrap="none" rtlCol="0">
            <a:spAutoFit/>
          </a:bodyPr>
          <a:lstStyle/>
          <a:p>
            <a:r>
              <a:rPr lang="en-US" smtClean="0"/>
              <a:t>recycle</a:t>
            </a:r>
            <a:endParaRPr lang="en-US" dirty="0"/>
          </a:p>
        </p:txBody>
      </p:sp>
    </p:spTree>
    <p:extLst>
      <p:ext uri="{BB962C8B-B14F-4D97-AF65-F5344CB8AC3E}">
        <p14:creationId xmlns:p14="http://schemas.microsoft.com/office/powerpoint/2010/main" val="4040010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3300" y="215037"/>
            <a:ext cx="5809482" cy="461665"/>
          </a:xfrm>
          <a:prstGeom prst="rect">
            <a:avLst/>
          </a:prstGeom>
        </p:spPr>
        <p:txBody>
          <a:bodyPr wrap="square">
            <a:spAutoFit/>
          </a:bodyPr>
          <a:lstStyle/>
          <a:p>
            <a:r>
              <a:rPr lang="en-US" sz="2400" dirty="0">
                <a:solidFill>
                  <a:srgbClr val="3333FF"/>
                </a:solidFill>
              </a:rPr>
              <a:t>Choosing Solvents to Increase Reaction Rates</a:t>
            </a:r>
          </a:p>
        </p:txBody>
      </p:sp>
      <p:pic>
        <p:nvPicPr>
          <p:cNvPr id="3" name="Picture 2" descr="C:\Users\Owner\Downloads\6A.5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0852" y="1366015"/>
            <a:ext cx="7096125" cy="47148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9342" y="861287"/>
            <a:ext cx="10782300" cy="369332"/>
          </a:xfrm>
          <a:prstGeom prst="rect">
            <a:avLst/>
          </a:prstGeom>
          <a:noFill/>
        </p:spPr>
        <p:txBody>
          <a:bodyPr wrap="square" rtlCol="0">
            <a:spAutoFit/>
          </a:bodyPr>
          <a:lstStyle/>
          <a:p>
            <a:pPr algn="l"/>
            <a:r>
              <a:rPr lang="en-US" dirty="0"/>
              <a:t>The Rate of a reaction will change depending on the solvent you are using</a:t>
            </a:r>
          </a:p>
        </p:txBody>
      </p:sp>
      <p:sp>
        <p:nvSpPr>
          <p:cNvPr id="6" name="TextBox 5"/>
          <p:cNvSpPr txBox="1"/>
          <p:nvPr/>
        </p:nvSpPr>
        <p:spPr>
          <a:xfrm>
            <a:off x="173265" y="2328201"/>
            <a:ext cx="3587587" cy="1815882"/>
          </a:xfrm>
          <a:prstGeom prst="rect">
            <a:avLst/>
          </a:prstGeom>
          <a:noFill/>
        </p:spPr>
        <p:txBody>
          <a:bodyPr wrap="square" rtlCol="0">
            <a:spAutoFit/>
          </a:bodyPr>
          <a:lstStyle/>
          <a:p>
            <a:pPr fontAlgn="base">
              <a:spcBef>
                <a:spcPct val="0"/>
              </a:spcBef>
              <a:spcAft>
                <a:spcPct val="0"/>
              </a:spcAft>
            </a:pPr>
            <a:r>
              <a:rPr lang="en-US" sz="1400" dirty="0">
                <a:solidFill>
                  <a:srgbClr val="000000"/>
                </a:solidFill>
                <a:latin typeface="Arial" pitchFamily="34" charset="0"/>
              </a:rPr>
              <a:t>If you change the solvent from </a:t>
            </a:r>
            <a:r>
              <a:rPr lang="en-US" sz="1400" dirty="0" err="1">
                <a:solidFill>
                  <a:srgbClr val="000000"/>
                </a:solidFill>
                <a:latin typeface="Arial" pitchFamily="34" charset="0"/>
              </a:rPr>
              <a:t>protic</a:t>
            </a:r>
            <a:r>
              <a:rPr lang="en-US" sz="1400" dirty="0">
                <a:solidFill>
                  <a:srgbClr val="000000"/>
                </a:solidFill>
                <a:latin typeface="Arial" pitchFamily="34" charset="0"/>
              </a:rPr>
              <a:t> to aprotic the solvent will not effectively solvate the nucleophile and will have a higher potential energy than in a </a:t>
            </a:r>
            <a:r>
              <a:rPr lang="en-US" sz="1400" dirty="0" err="1">
                <a:solidFill>
                  <a:srgbClr val="000000"/>
                </a:solidFill>
                <a:latin typeface="Arial" pitchFamily="34" charset="0"/>
              </a:rPr>
              <a:t>protic</a:t>
            </a:r>
            <a:r>
              <a:rPr lang="en-US" sz="1400" dirty="0">
                <a:solidFill>
                  <a:srgbClr val="000000"/>
                </a:solidFill>
                <a:latin typeface="Arial" pitchFamily="34" charset="0"/>
              </a:rPr>
              <a:t> solvent.</a:t>
            </a:r>
          </a:p>
          <a:p>
            <a:pPr fontAlgn="base">
              <a:spcBef>
                <a:spcPct val="0"/>
              </a:spcBef>
              <a:spcAft>
                <a:spcPct val="0"/>
              </a:spcAft>
            </a:pPr>
            <a:endParaRPr lang="en-US" sz="1400" dirty="0">
              <a:solidFill>
                <a:srgbClr val="000000"/>
              </a:solidFill>
              <a:latin typeface="Arial" pitchFamily="34" charset="0"/>
            </a:endParaRPr>
          </a:p>
          <a:p>
            <a:pPr fontAlgn="base">
              <a:spcBef>
                <a:spcPct val="0"/>
              </a:spcBef>
              <a:spcAft>
                <a:spcPct val="0"/>
              </a:spcAft>
            </a:pPr>
            <a:r>
              <a:rPr lang="en-US" sz="1400" dirty="0">
                <a:solidFill>
                  <a:srgbClr val="000000"/>
                </a:solidFill>
                <a:latin typeface="Arial" pitchFamily="34" charset="0"/>
              </a:rPr>
              <a:t>The energy barrier between the reactants and products will also decrease.</a:t>
            </a:r>
          </a:p>
        </p:txBody>
      </p:sp>
      <p:sp>
        <p:nvSpPr>
          <p:cNvPr id="7" name="Rectangle 2"/>
          <p:cNvSpPr>
            <a:spLocks noChangeArrowheads="1"/>
          </p:cNvSpPr>
          <p:nvPr/>
        </p:nvSpPr>
        <p:spPr bwMode="auto">
          <a:xfrm>
            <a:off x="173265" y="1721969"/>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en-US" altLang="en-US" b="1" dirty="0">
                <a:solidFill>
                  <a:srgbClr val="0000FF"/>
                </a:solidFill>
                <a:latin typeface="Arial" pitchFamily="34" charset="0"/>
              </a:rPr>
              <a:t>Solvents and S</a:t>
            </a:r>
            <a:r>
              <a:rPr lang="en-US" altLang="en-US" b="1" baseline="-25000" dirty="0">
                <a:solidFill>
                  <a:srgbClr val="0000FF"/>
                </a:solidFill>
                <a:latin typeface="Arial" pitchFamily="34" charset="0"/>
              </a:rPr>
              <a:t>N</a:t>
            </a:r>
            <a:r>
              <a:rPr lang="en-US" altLang="en-US" b="1" dirty="0">
                <a:solidFill>
                  <a:srgbClr val="0000FF"/>
                </a:solidFill>
                <a:latin typeface="Arial" pitchFamily="34" charset="0"/>
              </a:rPr>
              <a:t>2 Reactions</a:t>
            </a:r>
            <a:endParaRPr lang="en-US" b="1" dirty="0">
              <a:solidFill>
                <a:srgbClr val="0000FF"/>
              </a:solidFill>
              <a:latin typeface="Arial" pitchFamily="34" charset="0"/>
            </a:endParaRPr>
          </a:p>
        </p:txBody>
      </p:sp>
    </p:spTree>
    <p:extLst>
      <p:ext uri="{BB962C8B-B14F-4D97-AF65-F5344CB8AC3E}">
        <p14:creationId xmlns:p14="http://schemas.microsoft.com/office/powerpoint/2010/main" val="2120572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216"/>
          <p:cNvSpPr txBox="1">
            <a:spLocks noChangeArrowheads="1"/>
          </p:cNvSpPr>
          <p:nvPr/>
        </p:nvSpPr>
        <p:spPr bwMode="auto">
          <a:xfrm>
            <a:off x="1407867" y="1644503"/>
            <a:ext cx="20034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pitchFamily="34" charset="0"/>
              </a:defRPr>
            </a:lvl1pPr>
            <a:lvl2pPr marL="742950" indent="-285750" eaLnBrk="0" hangingPunct="0">
              <a:defRPr sz="1600" b="1">
                <a:solidFill>
                  <a:schemeClr val="tx1"/>
                </a:solidFill>
                <a:latin typeface="Arial" pitchFamily="34" charset="0"/>
              </a:defRPr>
            </a:lvl2pPr>
            <a:lvl3pPr marL="1143000" indent="-228600" eaLnBrk="0" hangingPunct="0">
              <a:defRPr sz="1600" b="1">
                <a:solidFill>
                  <a:schemeClr val="tx1"/>
                </a:solidFill>
                <a:latin typeface="Arial" pitchFamily="34" charset="0"/>
              </a:defRPr>
            </a:lvl3pPr>
            <a:lvl4pPr marL="1600200" indent="-228600" eaLnBrk="0" hangingPunct="0">
              <a:defRPr sz="1600" b="1">
                <a:solidFill>
                  <a:schemeClr val="tx1"/>
                </a:solidFill>
                <a:latin typeface="Arial" pitchFamily="34" charset="0"/>
              </a:defRPr>
            </a:lvl4pPr>
            <a:lvl5pPr marL="2057400" indent="-228600" eaLnBrk="0" hangingPunct="0">
              <a:defRPr sz="1600" b="1">
                <a:solidFill>
                  <a:schemeClr val="tx1"/>
                </a:solidFill>
                <a:latin typeface="Arial" pitchFamily="34" charset="0"/>
              </a:defRPr>
            </a:lvl5pPr>
            <a:lvl6pPr marL="2514600" indent="-228600" eaLnBrk="0" fontAlgn="base" hangingPunct="0">
              <a:spcBef>
                <a:spcPct val="0"/>
              </a:spcBef>
              <a:spcAft>
                <a:spcPct val="0"/>
              </a:spcAft>
              <a:defRPr sz="1600" b="1">
                <a:solidFill>
                  <a:schemeClr val="tx1"/>
                </a:solidFill>
                <a:latin typeface="Arial" pitchFamily="34" charset="0"/>
              </a:defRPr>
            </a:lvl6pPr>
            <a:lvl7pPr marL="2971800" indent="-228600" eaLnBrk="0" fontAlgn="base" hangingPunct="0">
              <a:spcBef>
                <a:spcPct val="0"/>
              </a:spcBef>
              <a:spcAft>
                <a:spcPct val="0"/>
              </a:spcAft>
              <a:defRPr sz="1600" b="1">
                <a:solidFill>
                  <a:schemeClr val="tx1"/>
                </a:solidFill>
                <a:latin typeface="Arial" pitchFamily="34" charset="0"/>
              </a:defRPr>
            </a:lvl7pPr>
            <a:lvl8pPr marL="3429000" indent="-228600" eaLnBrk="0" fontAlgn="base" hangingPunct="0">
              <a:spcBef>
                <a:spcPct val="0"/>
              </a:spcBef>
              <a:spcAft>
                <a:spcPct val="0"/>
              </a:spcAft>
              <a:defRPr sz="1600" b="1">
                <a:solidFill>
                  <a:schemeClr val="tx1"/>
                </a:solidFill>
                <a:latin typeface="Arial" pitchFamily="34" charset="0"/>
              </a:defRPr>
            </a:lvl8pPr>
            <a:lvl9pPr marL="3886200" indent="-228600" eaLnBrk="0" fontAlgn="base" hangingPunct="0">
              <a:spcBef>
                <a:spcPct val="0"/>
              </a:spcBef>
              <a:spcAft>
                <a:spcPct val="0"/>
              </a:spcAft>
              <a:defRPr sz="1600" b="1">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0000"/>
                </a:solidFill>
                <a:effectLst/>
                <a:uLnTx/>
                <a:uFillTx/>
                <a:latin typeface="Arial" pitchFamily="34" charset="0"/>
              </a:rPr>
              <a:t>more polar solvent</a:t>
            </a:r>
          </a:p>
        </p:txBody>
      </p:sp>
      <p:sp>
        <p:nvSpPr>
          <p:cNvPr id="16" name="Text Box 217"/>
          <p:cNvSpPr txBox="1">
            <a:spLocks noChangeArrowheads="1"/>
          </p:cNvSpPr>
          <p:nvPr/>
        </p:nvSpPr>
        <p:spPr bwMode="auto">
          <a:xfrm>
            <a:off x="1426917" y="2015978"/>
            <a:ext cx="19018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tx1"/>
                </a:solidFill>
                <a:latin typeface="Arial" pitchFamily="34" charset="0"/>
              </a:defRPr>
            </a:lvl1pPr>
            <a:lvl2pPr marL="742950" indent="-285750" eaLnBrk="0" hangingPunct="0">
              <a:defRPr sz="1600" b="1">
                <a:solidFill>
                  <a:schemeClr val="tx1"/>
                </a:solidFill>
                <a:latin typeface="Arial" pitchFamily="34" charset="0"/>
              </a:defRPr>
            </a:lvl2pPr>
            <a:lvl3pPr marL="1143000" indent="-228600" eaLnBrk="0" hangingPunct="0">
              <a:defRPr sz="1600" b="1">
                <a:solidFill>
                  <a:schemeClr val="tx1"/>
                </a:solidFill>
                <a:latin typeface="Arial" pitchFamily="34" charset="0"/>
              </a:defRPr>
            </a:lvl3pPr>
            <a:lvl4pPr marL="1600200" indent="-228600" eaLnBrk="0" hangingPunct="0">
              <a:defRPr sz="1600" b="1">
                <a:solidFill>
                  <a:schemeClr val="tx1"/>
                </a:solidFill>
                <a:latin typeface="Arial" pitchFamily="34" charset="0"/>
              </a:defRPr>
            </a:lvl4pPr>
            <a:lvl5pPr marL="2057400" indent="-228600" eaLnBrk="0" hangingPunct="0">
              <a:defRPr sz="1600" b="1">
                <a:solidFill>
                  <a:schemeClr val="tx1"/>
                </a:solidFill>
                <a:latin typeface="Arial" pitchFamily="34" charset="0"/>
              </a:defRPr>
            </a:lvl5pPr>
            <a:lvl6pPr marL="2514600" indent="-228600" eaLnBrk="0" fontAlgn="base" hangingPunct="0">
              <a:spcBef>
                <a:spcPct val="0"/>
              </a:spcBef>
              <a:spcAft>
                <a:spcPct val="0"/>
              </a:spcAft>
              <a:defRPr sz="1600" b="1">
                <a:solidFill>
                  <a:schemeClr val="tx1"/>
                </a:solidFill>
                <a:latin typeface="Arial" pitchFamily="34" charset="0"/>
              </a:defRPr>
            </a:lvl6pPr>
            <a:lvl7pPr marL="2971800" indent="-228600" eaLnBrk="0" fontAlgn="base" hangingPunct="0">
              <a:spcBef>
                <a:spcPct val="0"/>
              </a:spcBef>
              <a:spcAft>
                <a:spcPct val="0"/>
              </a:spcAft>
              <a:defRPr sz="1600" b="1">
                <a:solidFill>
                  <a:schemeClr val="tx1"/>
                </a:solidFill>
                <a:latin typeface="Arial" pitchFamily="34" charset="0"/>
              </a:defRPr>
            </a:lvl7pPr>
            <a:lvl8pPr marL="3429000" indent="-228600" eaLnBrk="0" fontAlgn="base" hangingPunct="0">
              <a:spcBef>
                <a:spcPct val="0"/>
              </a:spcBef>
              <a:spcAft>
                <a:spcPct val="0"/>
              </a:spcAft>
              <a:defRPr sz="1600" b="1">
                <a:solidFill>
                  <a:schemeClr val="tx1"/>
                </a:solidFill>
                <a:latin typeface="Arial" pitchFamily="34" charset="0"/>
              </a:defRPr>
            </a:lvl8pPr>
            <a:lvl9pPr marL="3886200" indent="-228600" eaLnBrk="0" fontAlgn="base" hangingPunct="0">
              <a:spcBef>
                <a:spcPct val="0"/>
              </a:spcBef>
              <a:spcAft>
                <a:spcPct val="0"/>
              </a:spcAft>
              <a:defRPr sz="1600" b="1">
                <a:solidFill>
                  <a:schemeClr val="tx1"/>
                </a:solidFill>
                <a:latin typeface="Arial"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a:ln>
                  <a:noFill/>
                </a:ln>
                <a:solidFill>
                  <a:srgbClr val="0000FF"/>
                </a:solidFill>
                <a:effectLst/>
                <a:uLnTx/>
                <a:uFillTx/>
                <a:latin typeface="Arial" pitchFamily="34" charset="0"/>
              </a:rPr>
              <a:t>less polar solvent</a:t>
            </a:r>
          </a:p>
        </p:txBody>
      </p:sp>
      <p:sp>
        <p:nvSpPr>
          <p:cNvPr id="17" name="TextBox 16"/>
          <p:cNvSpPr txBox="1"/>
          <p:nvPr/>
        </p:nvSpPr>
        <p:spPr>
          <a:xfrm>
            <a:off x="3742455" y="1642499"/>
            <a:ext cx="3397084" cy="307777"/>
          </a:xfrm>
          <a:prstGeom prst="rect">
            <a:avLst/>
          </a:prstGeom>
          <a:noFill/>
        </p:spPr>
        <p:txBody>
          <a:bodyPr wrap="none" rtlCol="0">
            <a:spAutoFit/>
          </a:bodyPr>
          <a:lstStyle/>
          <a:p>
            <a:pPr algn="ctr" fontAlgn="base">
              <a:spcBef>
                <a:spcPct val="0"/>
              </a:spcBef>
              <a:spcAft>
                <a:spcPct val="0"/>
              </a:spcAft>
            </a:pPr>
            <a:r>
              <a:rPr lang="en-US" sz="1400" b="1" dirty="0">
                <a:solidFill>
                  <a:srgbClr val="000000"/>
                </a:solidFill>
                <a:latin typeface="Arial" pitchFamily="34" charset="0"/>
              </a:rPr>
              <a:t>(CH</a:t>
            </a:r>
            <a:r>
              <a:rPr lang="en-US" sz="1400" b="1" baseline="-25000" dirty="0">
                <a:solidFill>
                  <a:srgbClr val="000000"/>
                </a:solidFill>
                <a:latin typeface="Arial" pitchFamily="34" charset="0"/>
              </a:rPr>
              <a:t>3</a:t>
            </a:r>
            <a:r>
              <a:rPr lang="en-US" sz="1400" b="1" dirty="0">
                <a:solidFill>
                  <a:srgbClr val="000000"/>
                </a:solidFill>
                <a:latin typeface="Arial" pitchFamily="34" charset="0"/>
              </a:rPr>
              <a:t>)</a:t>
            </a:r>
            <a:r>
              <a:rPr lang="en-US" sz="1400" b="1" baseline="-25000" dirty="0">
                <a:solidFill>
                  <a:srgbClr val="000000"/>
                </a:solidFill>
                <a:latin typeface="Arial" pitchFamily="34" charset="0"/>
              </a:rPr>
              <a:t>3</a:t>
            </a:r>
            <a:r>
              <a:rPr lang="en-US" sz="1400" b="1" dirty="0">
                <a:solidFill>
                  <a:srgbClr val="000000"/>
                </a:solidFill>
                <a:latin typeface="Arial" pitchFamily="34" charset="0"/>
              </a:rPr>
              <a:t>CBr </a:t>
            </a:r>
            <a:r>
              <a:rPr lang="en-US" sz="1400" b="1" dirty="0">
                <a:solidFill>
                  <a:srgbClr val="000000"/>
                </a:solidFill>
                <a:latin typeface="Arial" pitchFamily="34" charset="0"/>
                <a:sym typeface="Wingdings" pitchFamily="2" charset="2"/>
              </a:rPr>
              <a:t>               	 (CH</a:t>
            </a:r>
            <a:r>
              <a:rPr lang="en-US" sz="1400" b="1" baseline="-25000" dirty="0">
                <a:solidFill>
                  <a:srgbClr val="000000"/>
                </a:solidFill>
                <a:latin typeface="Arial" pitchFamily="34" charset="0"/>
                <a:sym typeface="Wingdings" pitchFamily="2" charset="2"/>
              </a:rPr>
              <a:t>3</a:t>
            </a:r>
            <a:r>
              <a:rPr lang="en-US" sz="1400" b="1" dirty="0">
                <a:solidFill>
                  <a:srgbClr val="000000"/>
                </a:solidFill>
                <a:latin typeface="Arial" pitchFamily="34" charset="0"/>
                <a:sym typeface="Wingdings" pitchFamily="2" charset="2"/>
              </a:rPr>
              <a:t>)</a:t>
            </a:r>
            <a:r>
              <a:rPr lang="en-US" sz="1400" b="1" baseline="-25000" dirty="0">
                <a:solidFill>
                  <a:srgbClr val="000000"/>
                </a:solidFill>
                <a:latin typeface="Arial" pitchFamily="34" charset="0"/>
                <a:sym typeface="Wingdings" pitchFamily="2" charset="2"/>
              </a:rPr>
              <a:t>3</a:t>
            </a:r>
            <a:r>
              <a:rPr lang="en-US" sz="1400" b="1" dirty="0">
                <a:solidFill>
                  <a:srgbClr val="000000"/>
                </a:solidFill>
                <a:latin typeface="Arial" pitchFamily="34" charset="0"/>
                <a:sym typeface="Wingdings" pitchFamily="2" charset="2"/>
              </a:rPr>
              <a:t>OH + </a:t>
            </a:r>
            <a:r>
              <a:rPr lang="en-US" sz="1400" b="1" dirty="0" err="1">
                <a:solidFill>
                  <a:srgbClr val="000000"/>
                </a:solidFill>
                <a:latin typeface="Arial" pitchFamily="34" charset="0"/>
                <a:sym typeface="Wingdings" pitchFamily="2" charset="2"/>
              </a:rPr>
              <a:t>HBr</a:t>
            </a:r>
            <a:endParaRPr lang="en-US" sz="1400" b="1" dirty="0">
              <a:solidFill>
                <a:srgbClr val="000000"/>
              </a:solidFill>
              <a:latin typeface="Arial" pitchFamily="34" charset="0"/>
            </a:endParaRPr>
          </a:p>
        </p:txBody>
      </p:sp>
      <p:sp>
        <p:nvSpPr>
          <p:cNvPr id="18" name="TextBox 17"/>
          <p:cNvSpPr txBox="1"/>
          <p:nvPr/>
        </p:nvSpPr>
        <p:spPr>
          <a:xfrm>
            <a:off x="3711829" y="2081651"/>
            <a:ext cx="3496470" cy="307777"/>
          </a:xfrm>
          <a:prstGeom prst="rect">
            <a:avLst/>
          </a:prstGeom>
          <a:noFill/>
        </p:spPr>
        <p:txBody>
          <a:bodyPr wrap="none" rtlCol="0">
            <a:spAutoFit/>
          </a:bodyPr>
          <a:lstStyle/>
          <a:p>
            <a:pPr algn="ctr" fontAlgn="base">
              <a:spcBef>
                <a:spcPct val="0"/>
              </a:spcBef>
              <a:spcAft>
                <a:spcPct val="0"/>
              </a:spcAft>
            </a:pPr>
            <a:r>
              <a:rPr lang="en-US" sz="1400" b="1" dirty="0">
                <a:solidFill>
                  <a:srgbClr val="000000"/>
                </a:solidFill>
                <a:latin typeface="Arial" pitchFamily="34" charset="0"/>
              </a:rPr>
              <a:t>(CH</a:t>
            </a:r>
            <a:r>
              <a:rPr lang="en-US" sz="1400" b="1" baseline="-25000" dirty="0">
                <a:solidFill>
                  <a:srgbClr val="000000"/>
                </a:solidFill>
                <a:latin typeface="Arial" pitchFamily="34" charset="0"/>
              </a:rPr>
              <a:t>3</a:t>
            </a:r>
            <a:r>
              <a:rPr lang="en-US" sz="1400" b="1" dirty="0">
                <a:solidFill>
                  <a:srgbClr val="000000"/>
                </a:solidFill>
                <a:latin typeface="Arial" pitchFamily="34" charset="0"/>
              </a:rPr>
              <a:t>)</a:t>
            </a:r>
            <a:r>
              <a:rPr lang="en-US" sz="1400" b="1" baseline="-25000" dirty="0">
                <a:solidFill>
                  <a:srgbClr val="000000"/>
                </a:solidFill>
                <a:latin typeface="Arial" pitchFamily="34" charset="0"/>
              </a:rPr>
              <a:t>3</a:t>
            </a:r>
            <a:r>
              <a:rPr lang="en-US" sz="1400" b="1" dirty="0">
                <a:solidFill>
                  <a:srgbClr val="000000"/>
                </a:solidFill>
                <a:latin typeface="Arial" pitchFamily="34" charset="0"/>
              </a:rPr>
              <a:t>CBr </a:t>
            </a:r>
            <a:r>
              <a:rPr lang="en-US" sz="1400" b="1" dirty="0">
                <a:solidFill>
                  <a:srgbClr val="000000"/>
                </a:solidFill>
                <a:latin typeface="Arial" pitchFamily="34" charset="0"/>
                <a:sym typeface="Wingdings" pitchFamily="2" charset="2"/>
              </a:rPr>
              <a:t>               	   (CH</a:t>
            </a:r>
            <a:r>
              <a:rPr lang="en-US" sz="1400" b="1" baseline="-25000" dirty="0">
                <a:solidFill>
                  <a:srgbClr val="000000"/>
                </a:solidFill>
                <a:latin typeface="Arial" pitchFamily="34" charset="0"/>
                <a:sym typeface="Wingdings" pitchFamily="2" charset="2"/>
              </a:rPr>
              <a:t>3</a:t>
            </a:r>
            <a:r>
              <a:rPr lang="en-US" sz="1400" b="1" dirty="0">
                <a:solidFill>
                  <a:srgbClr val="000000"/>
                </a:solidFill>
                <a:latin typeface="Arial" pitchFamily="34" charset="0"/>
                <a:sym typeface="Wingdings" pitchFamily="2" charset="2"/>
              </a:rPr>
              <a:t>)</a:t>
            </a:r>
            <a:r>
              <a:rPr lang="en-US" sz="1400" b="1" baseline="-25000" dirty="0">
                <a:solidFill>
                  <a:srgbClr val="000000"/>
                </a:solidFill>
                <a:latin typeface="Arial" pitchFamily="34" charset="0"/>
                <a:sym typeface="Wingdings" pitchFamily="2" charset="2"/>
              </a:rPr>
              <a:t>3</a:t>
            </a:r>
            <a:r>
              <a:rPr lang="en-US" sz="1400" b="1" dirty="0">
                <a:solidFill>
                  <a:srgbClr val="000000"/>
                </a:solidFill>
                <a:latin typeface="Arial" pitchFamily="34" charset="0"/>
                <a:sym typeface="Wingdings" pitchFamily="2" charset="2"/>
              </a:rPr>
              <a:t>OH + </a:t>
            </a:r>
            <a:r>
              <a:rPr lang="en-US" sz="1400" b="1" dirty="0" err="1">
                <a:solidFill>
                  <a:srgbClr val="000000"/>
                </a:solidFill>
                <a:latin typeface="Arial" pitchFamily="34" charset="0"/>
                <a:sym typeface="Wingdings" pitchFamily="2" charset="2"/>
              </a:rPr>
              <a:t>HBr</a:t>
            </a:r>
            <a:endParaRPr lang="en-US" sz="1400" b="1" dirty="0">
              <a:solidFill>
                <a:srgbClr val="000000"/>
              </a:solidFill>
              <a:latin typeface="Arial" pitchFamily="34" charset="0"/>
            </a:endParaRPr>
          </a:p>
        </p:txBody>
      </p:sp>
      <p:cxnSp>
        <p:nvCxnSpPr>
          <p:cNvPr id="19" name="Straight Arrow Connector 18"/>
          <p:cNvCxnSpPr/>
          <p:nvPr/>
        </p:nvCxnSpPr>
        <p:spPr bwMode="auto">
          <a:xfrm>
            <a:off x="4721585" y="1812778"/>
            <a:ext cx="887624" cy="0"/>
          </a:xfrm>
          <a:prstGeom prst="straightConnector1">
            <a:avLst/>
          </a:prstGeom>
          <a:solidFill>
            <a:srgbClr val="BBE0E3"/>
          </a:solidFill>
          <a:ln w="28575" cap="flat" cmpd="sng" algn="ctr">
            <a:solidFill>
              <a:srgbClr val="000000"/>
            </a:solidFill>
            <a:prstDash val="solid"/>
            <a:round/>
            <a:headEnd type="none" w="med" len="med"/>
            <a:tailEnd type="arrow"/>
          </a:ln>
          <a:effectLst/>
        </p:spPr>
      </p:cxnSp>
      <p:sp>
        <p:nvSpPr>
          <p:cNvPr id="20" name="TextBox 19"/>
          <p:cNvSpPr txBox="1"/>
          <p:nvPr/>
        </p:nvSpPr>
        <p:spPr>
          <a:xfrm>
            <a:off x="4712904" y="1551168"/>
            <a:ext cx="848309" cy="261610"/>
          </a:xfrm>
          <a:prstGeom prst="rect">
            <a:avLst/>
          </a:prstGeom>
          <a:noFill/>
        </p:spPr>
        <p:txBody>
          <a:bodyPr wrap="none" rtlCol="0">
            <a:spAutoFit/>
          </a:bodyPr>
          <a:lstStyle/>
          <a:p>
            <a:pPr algn="ctr" fontAlgn="base">
              <a:spcBef>
                <a:spcPct val="0"/>
              </a:spcBef>
              <a:spcAft>
                <a:spcPct val="0"/>
              </a:spcAft>
            </a:pPr>
            <a:r>
              <a:rPr lang="en-US" sz="1100" b="1" dirty="0">
                <a:solidFill>
                  <a:srgbClr val="000000"/>
                </a:solidFill>
                <a:latin typeface="Arial" pitchFamily="34" charset="0"/>
              </a:rPr>
              <a:t>100% H</a:t>
            </a:r>
            <a:r>
              <a:rPr lang="en-US" sz="1100" b="1" baseline="-25000" dirty="0">
                <a:solidFill>
                  <a:srgbClr val="000000"/>
                </a:solidFill>
                <a:latin typeface="Arial" pitchFamily="34" charset="0"/>
              </a:rPr>
              <a:t>2</a:t>
            </a:r>
            <a:r>
              <a:rPr lang="en-US" sz="1100" b="1" dirty="0">
                <a:solidFill>
                  <a:srgbClr val="000000"/>
                </a:solidFill>
                <a:latin typeface="Arial" pitchFamily="34" charset="0"/>
              </a:rPr>
              <a:t>O</a:t>
            </a:r>
          </a:p>
        </p:txBody>
      </p:sp>
      <p:sp>
        <p:nvSpPr>
          <p:cNvPr id="21" name="TextBox 20"/>
          <p:cNvSpPr txBox="1"/>
          <p:nvPr/>
        </p:nvSpPr>
        <p:spPr>
          <a:xfrm>
            <a:off x="4659423" y="2020095"/>
            <a:ext cx="1039067" cy="430887"/>
          </a:xfrm>
          <a:prstGeom prst="rect">
            <a:avLst/>
          </a:prstGeom>
          <a:noFill/>
        </p:spPr>
        <p:txBody>
          <a:bodyPr wrap="none" rtlCol="0">
            <a:spAutoFit/>
          </a:bodyPr>
          <a:lstStyle/>
          <a:p>
            <a:pPr algn="ctr" fontAlgn="base">
              <a:spcBef>
                <a:spcPct val="0"/>
              </a:spcBef>
              <a:spcAft>
                <a:spcPct val="0"/>
              </a:spcAft>
            </a:pPr>
            <a:r>
              <a:rPr lang="en-US" sz="1100" b="1" dirty="0">
                <a:solidFill>
                  <a:srgbClr val="000000"/>
                </a:solidFill>
                <a:latin typeface="Arial" pitchFamily="34" charset="0"/>
              </a:rPr>
              <a:t>90% acetone</a:t>
            </a:r>
          </a:p>
          <a:p>
            <a:pPr algn="ctr" fontAlgn="base">
              <a:spcBef>
                <a:spcPct val="0"/>
              </a:spcBef>
              <a:spcAft>
                <a:spcPct val="0"/>
              </a:spcAft>
            </a:pPr>
            <a:r>
              <a:rPr lang="en-US" sz="1100" b="1" dirty="0">
                <a:solidFill>
                  <a:srgbClr val="000000"/>
                </a:solidFill>
                <a:latin typeface="Arial" pitchFamily="34" charset="0"/>
              </a:rPr>
              <a:t> 10% H</a:t>
            </a:r>
            <a:r>
              <a:rPr lang="en-US" sz="1100" b="1" baseline="-25000" dirty="0">
                <a:solidFill>
                  <a:srgbClr val="000000"/>
                </a:solidFill>
                <a:latin typeface="Arial" pitchFamily="34" charset="0"/>
              </a:rPr>
              <a:t>2</a:t>
            </a:r>
            <a:r>
              <a:rPr lang="en-US" sz="1100" b="1" dirty="0">
                <a:solidFill>
                  <a:srgbClr val="000000"/>
                </a:solidFill>
                <a:latin typeface="Arial" pitchFamily="34" charset="0"/>
              </a:rPr>
              <a:t>O</a:t>
            </a:r>
          </a:p>
        </p:txBody>
      </p:sp>
      <p:cxnSp>
        <p:nvCxnSpPr>
          <p:cNvPr id="22" name="Straight Arrow Connector 21"/>
          <p:cNvCxnSpPr/>
          <p:nvPr/>
        </p:nvCxnSpPr>
        <p:spPr bwMode="auto">
          <a:xfrm>
            <a:off x="4664064" y="2235539"/>
            <a:ext cx="1087708" cy="0"/>
          </a:xfrm>
          <a:prstGeom prst="straightConnector1">
            <a:avLst/>
          </a:prstGeom>
          <a:solidFill>
            <a:srgbClr val="BBE0E3"/>
          </a:solidFill>
          <a:ln w="28575" cap="flat" cmpd="sng" algn="ctr">
            <a:solidFill>
              <a:srgbClr val="000000"/>
            </a:solidFill>
            <a:prstDash val="solid"/>
            <a:round/>
            <a:headEnd type="none" w="med" len="med"/>
            <a:tailEnd type="arrow"/>
          </a:ln>
          <a:effectLst/>
        </p:spPr>
      </p:cxnSp>
      <p:sp>
        <p:nvSpPr>
          <p:cNvPr id="23" name="TextBox 22"/>
          <p:cNvSpPr txBox="1"/>
          <p:nvPr/>
        </p:nvSpPr>
        <p:spPr>
          <a:xfrm>
            <a:off x="6975958" y="1480916"/>
            <a:ext cx="1069524" cy="877163"/>
          </a:xfrm>
          <a:prstGeom prst="rect">
            <a:avLst/>
          </a:prstGeom>
          <a:noFill/>
        </p:spPr>
        <p:txBody>
          <a:bodyPr wrap="none" rtlCol="0">
            <a:spAutoFit/>
          </a:bodyPr>
          <a:lstStyle/>
          <a:p>
            <a:pPr algn="ctr" fontAlgn="base">
              <a:spcBef>
                <a:spcPct val="0"/>
              </a:spcBef>
              <a:spcAft>
                <a:spcPct val="0"/>
              </a:spcAft>
            </a:pPr>
            <a:r>
              <a:rPr lang="en-US" sz="1100" b="1" dirty="0">
                <a:solidFill>
                  <a:srgbClr val="000000"/>
                </a:solidFill>
                <a:latin typeface="Arial" pitchFamily="34" charset="0"/>
              </a:rPr>
              <a:t>Relative Rate</a:t>
            </a:r>
            <a:endParaRPr lang="en-US" sz="800" b="1" dirty="0">
              <a:solidFill>
                <a:srgbClr val="000000"/>
              </a:solidFill>
              <a:latin typeface="Arial" pitchFamily="34" charset="0"/>
            </a:endParaRPr>
          </a:p>
          <a:p>
            <a:pPr algn="ctr" fontAlgn="base">
              <a:spcBef>
                <a:spcPct val="0"/>
              </a:spcBef>
              <a:spcAft>
                <a:spcPct val="0"/>
              </a:spcAft>
            </a:pPr>
            <a:r>
              <a:rPr lang="en-US" sz="1100" b="1" dirty="0">
                <a:solidFill>
                  <a:srgbClr val="000000"/>
                </a:solidFill>
                <a:latin typeface="Arial" pitchFamily="34" charset="0"/>
              </a:rPr>
              <a:t>400,000</a:t>
            </a:r>
          </a:p>
          <a:p>
            <a:pPr algn="ctr" fontAlgn="base">
              <a:spcBef>
                <a:spcPct val="0"/>
              </a:spcBef>
              <a:spcAft>
                <a:spcPct val="0"/>
              </a:spcAft>
            </a:pPr>
            <a:endParaRPr lang="en-US" sz="900" b="1" dirty="0">
              <a:solidFill>
                <a:srgbClr val="000000"/>
              </a:solidFill>
              <a:latin typeface="Arial" pitchFamily="34" charset="0"/>
            </a:endParaRPr>
          </a:p>
          <a:p>
            <a:pPr algn="ctr" fontAlgn="base">
              <a:spcBef>
                <a:spcPct val="0"/>
              </a:spcBef>
              <a:spcAft>
                <a:spcPct val="0"/>
              </a:spcAft>
            </a:pPr>
            <a:endParaRPr lang="en-US" sz="900" b="1" dirty="0">
              <a:solidFill>
                <a:srgbClr val="000000"/>
              </a:solidFill>
              <a:latin typeface="Arial" pitchFamily="34" charset="0"/>
            </a:endParaRPr>
          </a:p>
          <a:p>
            <a:pPr algn="ctr" fontAlgn="base">
              <a:spcBef>
                <a:spcPct val="0"/>
              </a:spcBef>
              <a:spcAft>
                <a:spcPct val="0"/>
              </a:spcAft>
            </a:pPr>
            <a:r>
              <a:rPr lang="en-US" sz="1100" b="1" dirty="0">
                <a:solidFill>
                  <a:srgbClr val="000000"/>
                </a:solidFill>
                <a:latin typeface="Arial" pitchFamily="34" charset="0"/>
              </a:rPr>
              <a:t>1</a:t>
            </a:r>
          </a:p>
        </p:txBody>
      </p:sp>
      <p:sp>
        <p:nvSpPr>
          <p:cNvPr id="24" name="Rectangle 2"/>
          <p:cNvSpPr>
            <a:spLocks noChangeArrowheads="1"/>
          </p:cNvSpPr>
          <p:nvPr/>
        </p:nvSpPr>
        <p:spPr bwMode="auto">
          <a:xfrm>
            <a:off x="626014" y="622146"/>
            <a:ext cx="32447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en-US" altLang="en-US" b="1" dirty="0">
                <a:solidFill>
                  <a:srgbClr val="0000FF"/>
                </a:solidFill>
                <a:latin typeface="Arial" pitchFamily="34" charset="0"/>
              </a:rPr>
              <a:t>Solvents and S</a:t>
            </a:r>
            <a:r>
              <a:rPr lang="en-US" altLang="en-US" b="1" baseline="-25000" dirty="0">
                <a:solidFill>
                  <a:srgbClr val="0000FF"/>
                </a:solidFill>
                <a:latin typeface="Arial" pitchFamily="34" charset="0"/>
              </a:rPr>
              <a:t>N</a:t>
            </a:r>
            <a:r>
              <a:rPr lang="en-US" altLang="en-US" b="1" dirty="0">
                <a:solidFill>
                  <a:srgbClr val="0000FF"/>
                </a:solidFill>
                <a:latin typeface="Arial" pitchFamily="34" charset="0"/>
              </a:rPr>
              <a:t>1 Reactions</a:t>
            </a:r>
            <a:endParaRPr lang="en-US" b="1" dirty="0">
              <a:solidFill>
                <a:srgbClr val="0000FF"/>
              </a:solidFill>
              <a:latin typeface="Arial" pitchFamily="34" charset="0"/>
            </a:endParaRPr>
          </a:p>
        </p:txBody>
      </p:sp>
      <p:sp>
        <p:nvSpPr>
          <p:cNvPr id="25" name="TextBox 24"/>
          <p:cNvSpPr txBox="1"/>
          <p:nvPr/>
        </p:nvSpPr>
        <p:spPr>
          <a:xfrm>
            <a:off x="1308565" y="2632074"/>
            <a:ext cx="4867780" cy="738664"/>
          </a:xfrm>
          <a:prstGeom prst="rect">
            <a:avLst/>
          </a:prstGeom>
          <a:noFill/>
        </p:spPr>
        <p:txBody>
          <a:bodyPr wrap="square" rtlCol="0">
            <a:spAutoFit/>
          </a:bodyPr>
          <a:lstStyle/>
          <a:p>
            <a:pPr fontAlgn="base">
              <a:spcBef>
                <a:spcPct val="0"/>
              </a:spcBef>
              <a:spcAft>
                <a:spcPct val="0"/>
              </a:spcAft>
            </a:pPr>
            <a:r>
              <a:rPr lang="en-US" sz="1400" dirty="0">
                <a:solidFill>
                  <a:srgbClr val="000000"/>
                </a:solidFill>
                <a:latin typeface="Arial" pitchFamily="34" charset="0"/>
              </a:rPr>
              <a:t>Notice the rate of reaction for the more polar solvent is greater (Kinetic) and goes through the more stable intermediate (Thermodynamics)</a:t>
            </a:r>
          </a:p>
        </p:txBody>
      </p:sp>
      <p:sp>
        <p:nvSpPr>
          <p:cNvPr id="26" name="Rectangle 25"/>
          <p:cNvSpPr/>
          <p:nvPr/>
        </p:nvSpPr>
        <p:spPr>
          <a:xfrm>
            <a:off x="1308565" y="3541155"/>
            <a:ext cx="5018333" cy="1600438"/>
          </a:xfrm>
          <a:prstGeom prst="rect">
            <a:avLst/>
          </a:prstGeom>
        </p:spPr>
        <p:txBody>
          <a:bodyPr wrap="square">
            <a:spAutoFit/>
          </a:bodyPr>
          <a:lstStyle/>
          <a:p>
            <a:pPr fontAlgn="base">
              <a:spcBef>
                <a:spcPct val="0"/>
              </a:spcBef>
              <a:spcAft>
                <a:spcPct val="0"/>
              </a:spcAft>
            </a:pPr>
            <a:r>
              <a:rPr lang="en-US" sz="1400" dirty="0">
                <a:solidFill>
                  <a:srgbClr val="000000"/>
                </a:solidFill>
                <a:latin typeface="Arial" pitchFamily="34" charset="0"/>
              </a:rPr>
              <a:t>Remember kinetics vs thermodynamics: for most reactions we can say the rate of the formation of the most stable product or intermediate will be faster than the formation of the less stable product or intermediate because the most stable product or intermediate  follows a pathway that has a more stable, lower energy transition state and will have a smaller energy barrier or free energy of activation </a:t>
            </a:r>
          </a:p>
        </p:txBody>
      </p:sp>
      <p:pic>
        <p:nvPicPr>
          <p:cNvPr id="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0309" y="2450982"/>
            <a:ext cx="2843224" cy="3121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18787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4702554" y="1531158"/>
            <a:ext cx="6124012" cy="4434029"/>
          </a:xfrm>
          <a:prstGeom prst="rect">
            <a:avLst/>
          </a:prstGeom>
        </p:spPr>
      </p:pic>
      <p:sp>
        <p:nvSpPr>
          <p:cNvPr id="3" name="Rectangle 2"/>
          <p:cNvSpPr/>
          <p:nvPr/>
        </p:nvSpPr>
        <p:spPr>
          <a:xfrm>
            <a:off x="317270" y="1009117"/>
            <a:ext cx="2860828" cy="5355312"/>
          </a:xfrm>
          <a:prstGeom prst="rect">
            <a:avLst/>
          </a:prstGeom>
        </p:spPr>
        <p:txBody>
          <a:bodyPr wrap="square">
            <a:spAutoFit/>
          </a:bodyPr>
          <a:lstStyle/>
          <a:p>
            <a:r>
              <a:rPr lang="en-US" dirty="0"/>
              <a:t>Polar solvents preferentially solvate ions or intermediates with the greatest concentration of charge. </a:t>
            </a:r>
          </a:p>
          <a:p>
            <a:endParaRPr lang="en-US" dirty="0"/>
          </a:p>
          <a:p>
            <a:r>
              <a:rPr lang="en-US" dirty="0"/>
              <a:t>Concentration of charge increase with decreasing size and increasing charge</a:t>
            </a:r>
          </a:p>
          <a:p>
            <a:endParaRPr lang="en-US" dirty="0"/>
          </a:p>
          <a:p>
            <a:r>
              <a:rPr lang="en-US" dirty="0"/>
              <a:t>If the concentration of charge is greater in the transition state than in the starting materials, a polar solvent stabilizes the transition state and encourages its formation, thus increasing the reaction rate.</a:t>
            </a:r>
          </a:p>
        </p:txBody>
      </p:sp>
      <p:sp>
        <p:nvSpPr>
          <p:cNvPr id="5" name="Rectangle 4"/>
          <p:cNvSpPr/>
          <p:nvPr/>
        </p:nvSpPr>
        <p:spPr>
          <a:xfrm>
            <a:off x="1003300" y="215037"/>
            <a:ext cx="5809482" cy="461665"/>
          </a:xfrm>
          <a:prstGeom prst="rect">
            <a:avLst/>
          </a:prstGeom>
        </p:spPr>
        <p:txBody>
          <a:bodyPr wrap="square">
            <a:spAutoFit/>
          </a:bodyPr>
          <a:lstStyle/>
          <a:p>
            <a:r>
              <a:rPr lang="en-US" sz="2400" dirty="0">
                <a:solidFill>
                  <a:srgbClr val="3333FF"/>
                </a:solidFill>
              </a:rPr>
              <a:t>Choosing Solvents to Increase Reaction Rates</a:t>
            </a:r>
          </a:p>
        </p:txBody>
      </p:sp>
      <p:sp>
        <p:nvSpPr>
          <p:cNvPr id="9" name="TextBox 8"/>
          <p:cNvSpPr txBox="1"/>
          <p:nvPr/>
        </p:nvSpPr>
        <p:spPr>
          <a:xfrm>
            <a:off x="3747495" y="792494"/>
            <a:ext cx="1744912" cy="738664"/>
          </a:xfrm>
          <a:prstGeom prst="rect">
            <a:avLst/>
          </a:prstGeom>
          <a:noFill/>
        </p:spPr>
        <p:txBody>
          <a:bodyPr wrap="square" rtlCol="0">
            <a:spAutoFit/>
          </a:bodyPr>
          <a:lstStyle/>
          <a:p>
            <a:r>
              <a:rPr lang="en-US" sz="1400" dirty="0"/>
              <a:t>Effect on reaction rate by increasing the solvent polarity</a:t>
            </a:r>
          </a:p>
        </p:txBody>
      </p:sp>
      <p:sp>
        <p:nvSpPr>
          <p:cNvPr id="15" name="TextBox 14"/>
          <p:cNvSpPr txBox="1"/>
          <p:nvPr/>
        </p:nvSpPr>
        <p:spPr>
          <a:xfrm>
            <a:off x="10826566" y="3922269"/>
            <a:ext cx="1252654" cy="1384995"/>
          </a:xfrm>
          <a:prstGeom prst="rect">
            <a:avLst/>
          </a:prstGeom>
          <a:noFill/>
        </p:spPr>
        <p:txBody>
          <a:bodyPr wrap="square" rtlCol="0">
            <a:spAutoFit/>
          </a:bodyPr>
          <a:lstStyle/>
          <a:p>
            <a:r>
              <a:rPr lang="en-US" sz="1400" dirty="0"/>
              <a:t>Cl</a:t>
            </a:r>
            <a:r>
              <a:rPr lang="en-US" sz="1400" baseline="30000" dirty="0"/>
              <a:t>-</a:t>
            </a:r>
            <a:r>
              <a:rPr lang="en-US" sz="1400" dirty="0"/>
              <a:t> is a better nucleophile than I</a:t>
            </a:r>
            <a:r>
              <a:rPr lang="en-US" sz="1400" baseline="30000" dirty="0"/>
              <a:t>-</a:t>
            </a:r>
            <a:r>
              <a:rPr lang="en-US" sz="1400" dirty="0"/>
              <a:t> how do you shift the equilibrium to products</a:t>
            </a:r>
          </a:p>
        </p:txBody>
      </p:sp>
      <p:sp>
        <p:nvSpPr>
          <p:cNvPr id="2" name="TextBox 1"/>
          <p:cNvSpPr txBox="1"/>
          <p:nvPr/>
        </p:nvSpPr>
        <p:spPr>
          <a:xfrm>
            <a:off x="4405745" y="1925782"/>
            <a:ext cx="301686" cy="369332"/>
          </a:xfrm>
          <a:prstGeom prst="rect">
            <a:avLst/>
          </a:prstGeom>
          <a:noFill/>
        </p:spPr>
        <p:txBody>
          <a:bodyPr wrap="none" rtlCol="0">
            <a:spAutoFit/>
          </a:bodyPr>
          <a:lstStyle/>
          <a:p>
            <a:r>
              <a:rPr lang="en-US" dirty="0" smtClean="0"/>
              <a:t>1</a:t>
            </a:r>
            <a:endParaRPr lang="en-US" dirty="0"/>
          </a:p>
        </p:txBody>
      </p:sp>
      <p:sp>
        <p:nvSpPr>
          <p:cNvPr id="4" name="TextBox 3"/>
          <p:cNvSpPr txBox="1"/>
          <p:nvPr/>
        </p:nvSpPr>
        <p:spPr>
          <a:xfrm>
            <a:off x="4516582" y="2895600"/>
            <a:ext cx="301686" cy="369332"/>
          </a:xfrm>
          <a:prstGeom prst="rect">
            <a:avLst/>
          </a:prstGeom>
          <a:noFill/>
        </p:spPr>
        <p:txBody>
          <a:bodyPr wrap="none" rtlCol="0">
            <a:spAutoFit/>
          </a:bodyPr>
          <a:lstStyle/>
          <a:p>
            <a:r>
              <a:rPr lang="en-US" dirty="0" smtClean="0"/>
              <a:t>2</a:t>
            </a:r>
            <a:endParaRPr lang="en-US" dirty="0"/>
          </a:p>
        </p:txBody>
      </p:sp>
      <p:sp>
        <p:nvSpPr>
          <p:cNvPr id="6" name="TextBox 5"/>
          <p:cNvSpPr txBox="1"/>
          <p:nvPr/>
        </p:nvSpPr>
        <p:spPr>
          <a:xfrm>
            <a:off x="4516582" y="3528352"/>
            <a:ext cx="301686" cy="369332"/>
          </a:xfrm>
          <a:prstGeom prst="rect">
            <a:avLst/>
          </a:prstGeom>
          <a:noFill/>
        </p:spPr>
        <p:txBody>
          <a:bodyPr wrap="none" rtlCol="0">
            <a:spAutoFit/>
          </a:bodyPr>
          <a:lstStyle/>
          <a:p>
            <a:r>
              <a:rPr lang="en-US" smtClean="0"/>
              <a:t>3</a:t>
            </a:r>
            <a:endParaRPr lang="en-US"/>
          </a:p>
        </p:txBody>
      </p:sp>
      <p:sp>
        <p:nvSpPr>
          <p:cNvPr id="7" name="TextBox 6"/>
          <p:cNvSpPr txBox="1"/>
          <p:nvPr/>
        </p:nvSpPr>
        <p:spPr>
          <a:xfrm>
            <a:off x="4307882" y="4377437"/>
            <a:ext cx="301686" cy="369332"/>
          </a:xfrm>
          <a:prstGeom prst="rect">
            <a:avLst/>
          </a:prstGeom>
          <a:noFill/>
        </p:spPr>
        <p:txBody>
          <a:bodyPr wrap="none" rtlCol="0">
            <a:spAutoFit/>
          </a:bodyPr>
          <a:lstStyle/>
          <a:p>
            <a:r>
              <a:rPr lang="en-US" dirty="0" smtClean="0"/>
              <a:t>4</a:t>
            </a:r>
            <a:endParaRPr lang="en-US" dirty="0"/>
          </a:p>
        </p:txBody>
      </p:sp>
      <p:sp>
        <p:nvSpPr>
          <p:cNvPr id="10" name="TextBox 9"/>
          <p:cNvSpPr txBox="1"/>
          <p:nvPr/>
        </p:nvSpPr>
        <p:spPr>
          <a:xfrm>
            <a:off x="4556588" y="5444836"/>
            <a:ext cx="301686" cy="369332"/>
          </a:xfrm>
          <a:prstGeom prst="rect">
            <a:avLst/>
          </a:prstGeom>
          <a:noFill/>
        </p:spPr>
        <p:txBody>
          <a:bodyPr wrap="none" rtlCol="0">
            <a:spAutoFit/>
          </a:bodyPr>
          <a:lstStyle/>
          <a:p>
            <a:r>
              <a:rPr lang="en-US" dirty="0" smtClean="0"/>
              <a:t>5</a:t>
            </a:r>
            <a:endParaRPr lang="en-US" dirty="0"/>
          </a:p>
        </p:txBody>
      </p:sp>
      <p:sp>
        <p:nvSpPr>
          <p:cNvPr id="11" name="TextBox 10"/>
          <p:cNvSpPr txBox="1"/>
          <p:nvPr/>
        </p:nvSpPr>
        <p:spPr>
          <a:xfrm>
            <a:off x="7952509" y="4614766"/>
            <a:ext cx="1538306" cy="369332"/>
          </a:xfrm>
          <a:prstGeom prst="rect">
            <a:avLst/>
          </a:prstGeom>
          <a:noFill/>
        </p:spPr>
        <p:txBody>
          <a:bodyPr wrap="none" rtlCol="0">
            <a:spAutoFit/>
          </a:bodyPr>
          <a:lstStyle/>
          <a:p>
            <a:r>
              <a:rPr lang="en-US" dirty="0" err="1" smtClean="0"/>
              <a:t>Ppt</a:t>
            </a:r>
            <a:r>
              <a:rPr lang="en-US" dirty="0" smtClean="0"/>
              <a:t> in acetone</a:t>
            </a:r>
            <a:endParaRPr lang="en-US" dirty="0"/>
          </a:p>
        </p:txBody>
      </p:sp>
      <p:sp>
        <p:nvSpPr>
          <p:cNvPr id="12" name="TextBox 11"/>
          <p:cNvSpPr txBox="1"/>
          <p:nvPr/>
        </p:nvSpPr>
        <p:spPr>
          <a:xfrm>
            <a:off x="4133157" y="5835731"/>
            <a:ext cx="3157852" cy="369332"/>
          </a:xfrm>
          <a:prstGeom prst="rect">
            <a:avLst/>
          </a:prstGeom>
          <a:noFill/>
        </p:spPr>
        <p:txBody>
          <a:bodyPr wrap="none" rtlCol="0">
            <a:spAutoFit/>
          </a:bodyPr>
          <a:lstStyle/>
          <a:p>
            <a:r>
              <a:rPr lang="en-US" dirty="0" smtClean="0"/>
              <a:t>Polar </a:t>
            </a:r>
            <a:r>
              <a:rPr lang="en-US" smtClean="0"/>
              <a:t>solvent stabilizes reagents</a:t>
            </a:r>
            <a:endParaRPr lang="en-US"/>
          </a:p>
        </p:txBody>
      </p:sp>
    </p:spTree>
    <p:extLst>
      <p:ext uri="{BB962C8B-B14F-4D97-AF65-F5344CB8AC3E}">
        <p14:creationId xmlns:p14="http://schemas.microsoft.com/office/powerpoint/2010/main" val="36332966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792864" y="1039028"/>
            <a:ext cx="6929148" cy="4240013"/>
          </a:xfrm>
          <a:prstGeom prst="rect">
            <a:avLst/>
          </a:prstGeom>
        </p:spPr>
      </p:pic>
      <p:sp>
        <p:nvSpPr>
          <p:cNvPr id="4" name="Rectangle 3"/>
          <p:cNvSpPr/>
          <p:nvPr/>
        </p:nvSpPr>
        <p:spPr>
          <a:xfrm>
            <a:off x="314709" y="187155"/>
            <a:ext cx="5694205" cy="461665"/>
          </a:xfrm>
          <a:prstGeom prst="rect">
            <a:avLst/>
          </a:prstGeom>
        </p:spPr>
        <p:txBody>
          <a:bodyPr wrap="square">
            <a:spAutoFit/>
          </a:bodyPr>
          <a:lstStyle/>
          <a:p>
            <a:r>
              <a:rPr lang="en-US" sz="2400" dirty="0">
                <a:solidFill>
                  <a:srgbClr val="3333FF"/>
                </a:solidFill>
              </a:rPr>
              <a:t>Solvents can influence the product formed</a:t>
            </a:r>
          </a:p>
        </p:txBody>
      </p:sp>
      <p:pic>
        <p:nvPicPr>
          <p:cNvPr id="5" name="Picture 4"/>
          <p:cNvPicPr>
            <a:picLocks noChangeAspect="1"/>
          </p:cNvPicPr>
          <p:nvPr/>
        </p:nvPicPr>
        <p:blipFill>
          <a:blip r:embed="rId3"/>
          <a:stretch>
            <a:fillRect/>
          </a:stretch>
        </p:blipFill>
        <p:spPr>
          <a:xfrm>
            <a:off x="521572" y="2750294"/>
            <a:ext cx="1219048" cy="1209524"/>
          </a:xfrm>
          <a:prstGeom prst="rect">
            <a:avLst/>
          </a:prstGeom>
        </p:spPr>
      </p:pic>
      <p:pic>
        <p:nvPicPr>
          <p:cNvPr id="6" name="Picture 5"/>
          <p:cNvPicPr>
            <a:picLocks noChangeAspect="1"/>
          </p:cNvPicPr>
          <p:nvPr/>
        </p:nvPicPr>
        <p:blipFill>
          <a:blip r:embed="rId4"/>
          <a:stretch>
            <a:fillRect/>
          </a:stretch>
        </p:blipFill>
        <p:spPr>
          <a:xfrm>
            <a:off x="2138506" y="2936486"/>
            <a:ext cx="1700171" cy="837141"/>
          </a:xfrm>
          <a:prstGeom prst="rect">
            <a:avLst/>
          </a:prstGeom>
        </p:spPr>
      </p:pic>
      <p:sp>
        <p:nvSpPr>
          <p:cNvPr id="7" name="Rectangle 6"/>
          <p:cNvSpPr/>
          <p:nvPr/>
        </p:nvSpPr>
        <p:spPr>
          <a:xfrm>
            <a:off x="339833" y="1169125"/>
            <a:ext cx="3975937" cy="1200329"/>
          </a:xfrm>
          <a:prstGeom prst="rect">
            <a:avLst/>
          </a:prstGeom>
        </p:spPr>
        <p:txBody>
          <a:bodyPr wrap="square">
            <a:spAutoFit/>
          </a:bodyPr>
          <a:lstStyle/>
          <a:p>
            <a:pPr algn="ctr"/>
            <a:r>
              <a:rPr lang="en-US" dirty="0"/>
              <a:t>By changing to less-polar solvents and incorporating a base to remove acid that is produced the amount of the desired </a:t>
            </a:r>
            <a:r>
              <a:rPr lang="en-US" dirty="0" err="1"/>
              <a:t>regioisomer</a:t>
            </a:r>
            <a:r>
              <a:rPr lang="en-US" dirty="0"/>
              <a:t> increased markedly.</a:t>
            </a:r>
          </a:p>
        </p:txBody>
      </p:sp>
      <p:sp>
        <p:nvSpPr>
          <p:cNvPr id="2" name="Rectangle 1"/>
          <p:cNvSpPr/>
          <p:nvPr/>
        </p:nvSpPr>
        <p:spPr>
          <a:xfrm>
            <a:off x="703077" y="3960586"/>
            <a:ext cx="630301" cy="369332"/>
          </a:xfrm>
          <a:prstGeom prst="rect">
            <a:avLst/>
          </a:prstGeom>
        </p:spPr>
        <p:txBody>
          <a:bodyPr wrap="none">
            <a:spAutoFit/>
          </a:bodyPr>
          <a:lstStyle/>
          <a:p>
            <a:r>
              <a:rPr lang="en-US" dirty="0"/>
              <a:t>DMF</a:t>
            </a:r>
          </a:p>
        </p:txBody>
      </p:sp>
      <p:sp>
        <p:nvSpPr>
          <p:cNvPr id="8" name="Rectangle 7"/>
          <p:cNvSpPr/>
          <p:nvPr/>
        </p:nvSpPr>
        <p:spPr>
          <a:xfrm>
            <a:off x="2814906" y="3959818"/>
            <a:ext cx="684803" cy="369332"/>
          </a:xfrm>
          <a:prstGeom prst="rect">
            <a:avLst/>
          </a:prstGeom>
        </p:spPr>
        <p:txBody>
          <a:bodyPr wrap="none">
            <a:spAutoFit/>
          </a:bodyPr>
          <a:lstStyle/>
          <a:p>
            <a:r>
              <a:rPr lang="en-US" dirty="0"/>
              <a:t>MIBK</a:t>
            </a:r>
          </a:p>
        </p:txBody>
      </p:sp>
      <p:sp>
        <p:nvSpPr>
          <p:cNvPr id="9" name="Rectangle 8"/>
          <p:cNvSpPr/>
          <p:nvPr/>
        </p:nvSpPr>
        <p:spPr>
          <a:xfrm>
            <a:off x="4679118" y="4527253"/>
            <a:ext cx="2098057" cy="523220"/>
          </a:xfrm>
          <a:prstGeom prst="rect">
            <a:avLst/>
          </a:prstGeom>
        </p:spPr>
        <p:txBody>
          <a:bodyPr wrap="square">
            <a:spAutoFit/>
          </a:bodyPr>
          <a:lstStyle/>
          <a:p>
            <a:pPr algn="ctr"/>
            <a:r>
              <a:rPr lang="en-US" sz="1400" dirty="0"/>
              <a:t>Polar solvents would stabilize the zwitterions</a:t>
            </a:r>
          </a:p>
        </p:txBody>
      </p:sp>
    </p:spTree>
    <p:extLst>
      <p:ext uri="{BB962C8B-B14F-4D97-AF65-F5344CB8AC3E}">
        <p14:creationId xmlns:p14="http://schemas.microsoft.com/office/powerpoint/2010/main" val="370998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2016" y="388566"/>
            <a:ext cx="6096000" cy="461665"/>
          </a:xfrm>
          <a:prstGeom prst="rect">
            <a:avLst/>
          </a:prstGeom>
        </p:spPr>
        <p:txBody>
          <a:bodyPr>
            <a:spAutoFit/>
          </a:bodyPr>
          <a:lstStyle/>
          <a:p>
            <a:r>
              <a:rPr lang="en-US" sz="2400" dirty="0">
                <a:solidFill>
                  <a:srgbClr val="3333FF"/>
                </a:solidFill>
              </a:rPr>
              <a:t>Impurities in Solvents and Reactions of Solvents</a:t>
            </a:r>
          </a:p>
        </p:txBody>
      </p:sp>
      <p:sp>
        <p:nvSpPr>
          <p:cNvPr id="3" name="Rectangle 2"/>
          <p:cNvSpPr/>
          <p:nvPr/>
        </p:nvSpPr>
        <p:spPr>
          <a:xfrm>
            <a:off x="954593" y="1052543"/>
            <a:ext cx="9408607" cy="4247317"/>
          </a:xfrm>
          <a:prstGeom prst="rect">
            <a:avLst/>
          </a:prstGeom>
        </p:spPr>
        <p:txBody>
          <a:bodyPr wrap="square">
            <a:spAutoFit/>
          </a:bodyPr>
          <a:lstStyle/>
          <a:p>
            <a:r>
              <a:rPr lang="en-US" dirty="0">
                <a:solidFill>
                  <a:srgbClr val="FF0000"/>
                </a:solidFill>
              </a:rPr>
              <a:t>Water </a:t>
            </a:r>
            <a:r>
              <a:rPr lang="en-US" dirty="0"/>
              <a:t>may be the solvent impurity causing the most unforeseen difficulties (violent reactions)</a:t>
            </a:r>
          </a:p>
          <a:p>
            <a:endParaRPr lang="en-US" dirty="0"/>
          </a:p>
          <a:p>
            <a:r>
              <a:rPr lang="en-US" dirty="0"/>
              <a:t>Removal of water: molecular sieves may be the most universally useful </a:t>
            </a:r>
          </a:p>
          <a:p>
            <a:r>
              <a:rPr lang="en-US" dirty="0"/>
              <a:t>Anhydrous solvents are more expensive and easily handle in the lab but industrial process hard to keep dry because of the moisture in atmosphere and moisture content of the equipment</a:t>
            </a:r>
          </a:p>
          <a:p>
            <a:endParaRPr lang="en-US" dirty="0"/>
          </a:p>
          <a:p>
            <a:r>
              <a:rPr lang="en-US" dirty="0"/>
              <a:t>For scale-up solvents and equipment are generally </a:t>
            </a:r>
            <a:r>
              <a:rPr lang="en-US" dirty="0" err="1"/>
              <a:t>azeotroped</a:t>
            </a:r>
            <a:r>
              <a:rPr lang="en-US" dirty="0"/>
              <a:t> dry, </a:t>
            </a:r>
          </a:p>
          <a:p>
            <a:r>
              <a:rPr lang="en-US" dirty="0"/>
              <a:t>Use excess reagents to consume any H</a:t>
            </a:r>
            <a:r>
              <a:rPr lang="en-US" baseline="-25000" dirty="0"/>
              <a:t>2</a:t>
            </a:r>
            <a:r>
              <a:rPr lang="en-US" dirty="0"/>
              <a:t>O present. Cost</a:t>
            </a:r>
          </a:p>
          <a:p>
            <a:r>
              <a:rPr lang="en-US" dirty="0"/>
              <a:t>Develop reactions that can tolerate some H</a:t>
            </a:r>
            <a:r>
              <a:rPr lang="en-US" baseline="-25000" dirty="0"/>
              <a:t>2</a:t>
            </a:r>
            <a:r>
              <a:rPr lang="en-US" dirty="0"/>
              <a:t>O but is not always feasible.</a:t>
            </a:r>
          </a:p>
          <a:p>
            <a:endParaRPr lang="en-US" dirty="0"/>
          </a:p>
          <a:p>
            <a:r>
              <a:rPr lang="en-US" dirty="0">
                <a:solidFill>
                  <a:srgbClr val="FF0000"/>
                </a:solidFill>
              </a:rPr>
              <a:t>Peroxides</a:t>
            </a:r>
            <a:r>
              <a:rPr lang="en-US" dirty="0"/>
              <a:t>: can form in many solvents commonly used in the laboratory and on scale, through the exposure  to air and light which can generate </a:t>
            </a:r>
            <a:r>
              <a:rPr lang="en-US" dirty="0" err="1"/>
              <a:t>hydroperoxides</a:t>
            </a:r>
            <a:r>
              <a:rPr lang="en-US" dirty="0"/>
              <a:t> and peroxides. </a:t>
            </a:r>
          </a:p>
          <a:p>
            <a:endParaRPr lang="en-US" dirty="0"/>
          </a:p>
          <a:p>
            <a:r>
              <a:rPr lang="en-US" dirty="0"/>
              <a:t>Problems can arise with the formation of some peroxides, that crystallize near the bottle cap of the solvent, or during the concentration of a solvent which enriches the concentration of peroxides. </a:t>
            </a:r>
          </a:p>
        </p:txBody>
      </p:sp>
      <p:sp>
        <p:nvSpPr>
          <p:cNvPr id="4" name="Rectangle 3"/>
          <p:cNvSpPr/>
          <p:nvPr/>
        </p:nvSpPr>
        <p:spPr>
          <a:xfrm>
            <a:off x="954593" y="5502172"/>
            <a:ext cx="4431591" cy="461665"/>
          </a:xfrm>
          <a:prstGeom prst="rect">
            <a:avLst/>
          </a:prstGeom>
        </p:spPr>
        <p:txBody>
          <a:bodyPr wrap="square">
            <a:spAutoFit/>
          </a:bodyPr>
          <a:lstStyle/>
          <a:p>
            <a:r>
              <a:rPr lang="en-US" sz="2400" dirty="0">
                <a:solidFill>
                  <a:srgbClr val="3333FF"/>
                </a:solidFill>
              </a:rPr>
              <a:t>Why are peroxides a problem?</a:t>
            </a:r>
          </a:p>
        </p:txBody>
      </p:sp>
    </p:spTree>
    <p:extLst>
      <p:ext uri="{BB962C8B-B14F-4D97-AF65-F5344CB8AC3E}">
        <p14:creationId xmlns:p14="http://schemas.microsoft.com/office/powerpoint/2010/main" val="1634082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1721" y="4088116"/>
            <a:ext cx="4508178" cy="1689140"/>
          </a:xfrm>
          <a:prstGeom prst="rect">
            <a:avLst/>
          </a:prstGeom>
        </p:spPr>
      </p:pic>
      <p:sp>
        <p:nvSpPr>
          <p:cNvPr id="3" name="Rectangle 2"/>
          <p:cNvSpPr/>
          <p:nvPr/>
        </p:nvSpPr>
        <p:spPr>
          <a:xfrm>
            <a:off x="1041721" y="3717954"/>
            <a:ext cx="1864549" cy="369332"/>
          </a:xfrm>
          <a:prstGeom prst="rect">
            <a:avLst/>
          </a:prstGeom>
        </p:spPr>
        <p:txBody>
          <a:bodyPr wrap="none">
            <a:spAutoFit/>
          </a:bodyPr>
          <a:lstStyle/>
          <a:p>
            <a:r>
              <a:rPr lang="en-US" b="1" dirty="0"/>
              <a:t>Acetone peroxide</a:t>
            </a:r>
          </a:p>
        </p:txBody>
      </p:sp>
      <p:sp>
        <p:nvSpPr>
          <p:cNvPr id="5" name="Rectangle 4"/>
          <p:cNvSpPr/>
          <p:nvPr/>
        </p:nvSpPr>
        <p:spPr>
          <a:xfrm>
            <a:off x="4379699" y="3679164"/>
            <a:ext cx="780085" cy="369332"/>
          </a:xfrm>
          <a:prstGeom prst="rect">
            <a:avLst/>
          </a:prstGeom>
        </p:spPr>
        <p:txBody>
          <a:bodyPr wrap="none">
            <a:spAutoFit/>
          </a:bodyPr>
          <a:lstStyle/>
          <a:p>
            <a:r>
              <a:rPr lang="en-US" dirty="0"/>
              <a:t>(</a:t>
            </a:r>
            <a:r>
              <a:rPr lang="en-US" b="1" dirty="0"/>
              <a:t>TATP</a:t>
            </a:r>
            <a:r>
              <a:rPr lang="en-US" dirty="0"/>
              <a:t>)</a:t>
            </a:r>
          </a:p>
        </p:txBody>
      </p:sp>
      <p:pic>
        <p:nvPicPr>
          <p:cNvPr id="6" name="Picture 5"/>
          <p:cNvPicPr>
            <a:picLocks noChangeAspect="1"/>
          </p:cNvPicPr>
          <p:nvPr/>
        </p:nvPicPr>
        <p:blipFill>
          <a:blip r:embed="rId3"/>
          <a:stretch>
            <a:fillRect/>
          </a:stretch>
        </p:blipFill>
        <p:spPr>
          <a:xfrm>
            <a:off x="180576" y="252170"/>
            <a:ext cx="7533333" cy="2504762"/>
          </a:xfrm>
          <a:prstGeom prst="rect">
            <a:avLst/>
          </a:prstGeom>
        </p:spPr>
      </p:pic>
      <p:sp>
        <p:nvSpPr>
          <p:cNvPr id="7" name="Rectangle 6"/>
          <p:cNvSpPr/>
          <p:nvPr/>
        </p:nvSpPr>
        <p:spPr>
          <a:xfrm>
            <a:off x="6045229" y="3299413"/>
            <a:ext cx="3924690" cy="246221"/>
          </a:xfrm>
          <a:prstGeom prst="rect">
            <a:avLst/>
          </a:prstGeom>
        </p:spPr>
        <p:txBody>
          <a:bodyPr wrap="square">
            <a:spAutoFit/>
          </a:bodyPr>
          <a:lstStyle/>
          <a:p>
            <a:r>
              <a:rPr lang="en-US" sz="1000" dirty="0"/>
              <a:t>http://www.techinsider.io/brussels-attack-tatp-chemical-bombs-2016-3</a:t>
            </a:r>
          </a:p>
        </p:txBody>
      </p:sp>
      <p:sp>
        <p:nvSpPr>
          <p:cNvPr id="8" name="Rectangle 7"/>
          <p:cNvSpPr/>
          <p:nvPr/>
        </p:nvSpPr>
        <p:spPr>
          <a:xfrm>
            <a:off x="4959574" y="1597799"/>
            <a:ext cx="6096000" cy="1477328"/>
          </a:xfrm>
          <a:prstGeom prst="rect">
            <a:avLst/>
          </a:prstGeom>
        </p:spPr>
        <p:txBody>
          <a:bodyPr>
            <a:spAutoFit/>
          </a:bodyPr>
          <a:lstStyle/>
          <a:p>
            <a:r>
              <a:rPr lang="en-US" dirty="0"/>
              <a:t>TATP is easy to make and hard to detect, but it is also incredibly unstable. In fact, all it takes is a firm tap to explode TATP with a force that's about 80% as strong as that of TNT. (That is why it has gained a reputation as "the Mother of Satan" among terrorists who make it</a:t>
            </a:r>
          </a:p>
        </p:txBody>
      </p:sp>
      <p:sp>
        <p:nvSpPr>
          <p:cNvPr id="9" name="Rectangle 8"/>
          <p:cNvSpPr/>
          <p:nvPr/>
        </p:nvSpPr>
        <p:spPr>
          <a:xfrm>
            <a:off x="1367956" y="5941479"/>
            <a:ext cx="2717411" cy="246221"/>
          </a:xfrm>
          <a:prstGeom prst="rect">
            <a:avLst/>
          </a:prstGeom>
        </p:spPr>
        <p:txBody>
          <a:bodyPr wrap="none">
            <a:spAutoFit/>
          </a:bodyPr>
          <a:lstStyle/>
          <a:p>
            <a:r>
              <a:rPr lang="en-US" sz="1000" dirty="0"/>
              <a:t>https://en.wikipedia.org/wiki/Acetone_peroxide</a:t>
            </a:r>
          </a:p>
        </p:txBody>
      </p:sp>
    </p:spTree>
    <p:extLst>
      <p:ext uri="{BB962C8B-B14F-4D97-AF65-F5344CB8AC3E}">
        <p14:creationId xmlns:p14="http://schemas.microsoft.com/office/powerpoint/2010/main" val="18628548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132" y="1780034"/>
            <a:ext cx="4256401" cy="3043175"/>
          </a:xfrm>
          <a:prstGeom prst="rect">
            <a:avLst/>
          </a:prstGeom>
        </p:spPr>
      </p:pic>
      <p:sp>
        <p:nvSpPr>
          <p:cNvPr id="2" name="Rectangle 1"/>
          <p:cNvSpPr/>
          <p:nvPr/>
        </p:nvSpPr>
        <p:spPr>
          <a:xfrm>
            <a:off x="197431" y="4925515"/>
            <a:ext cx="3922392" cy="400110"/>
          </a:xfrm>
          <a:prstGeom prst="rect">
            <a:avLst/>
          </a:prstGeom>
        </p:spPr>
        <p:txBody>
          <a:bodyPr wrap="square">
            <a:spAutoFit/>
          </a:bodyPr>
          <a:lstStyle/>
          <a:p>
            <a:r>
              <a:rPr lang="en-US" sz="1000" dirty="0"/>
              <a:t>http://ehs.berkeley.edu/lessons-learned/lesson-learned-peroxide-explosion-injures-campus-researcher</a:t>
            </a:r>
          </a:p>
        </p:txBody>
      </p:sp>
      <p:pic>
        <p:nvPicPr>
          <p:cNvPr id="3" name="Picture 2"/>
          <p:cNvPicPr>
            <a:picLocks noChangeAspect="1"/>
          </p:cNvPicPr>
          <p:nvPr/>
        </p:nvPicPr>
        <p:blipFill>
          <a:blip r:embed="rId3"/>
          <a:stretch>
            <a:fillRect/>
          </a:stretch>
        </p:blipFill>
        <p:spPr>
          <a:xfrm>
            <a:off x="4230122" y="894130"/>
            <a:ext cx="7858078" cy="2652941"/>
          </a:xfrm>
          <a:prstGeom prst="rect">
            <a:avLst/>
          </a:prstGeom>
        </p:spPr>
      </p:pic>
      <p:pic>
        <p:nvPicPr>
          <p:cNvPr id="4" name="Picture 3"/>
          <p:cNvPicPr>
            <a:picLocks noChangeAspect="1"/>
          </p:cNvPicPr>
          <p:nvPr/>
        </p:nvPicPr>
        <p:blipFill>
          <a:blip r:embed="rId4"/>
          <a:stretch>
            <a:fillRect/>
          </a:stretch>
        </p:blipFill>
        <p:spPr>
          <a:xfrm>
            <a:off x="567398" y="132225"/>
            <a:ext cx="6104762" cy="761905"/>
          </a:xfrm>
          <a:prstGeom prst="rect">
            <a:avLst/>
          </a:prstGeom>
        </p:spPr>
      </p:pic>
      <p:pic>
        <p:nvPicPr>
          <p:cNvPr id="5" name="Picture 4"/>
          <p:cNvPicPr>
            <a:picLocks noChangeAspect="1"/>
          </p:cNvPicPr>
          <p:nvPr/>
        </p:nvPicPr>
        <p:blipFill>
          <a:blip r:embed="rId5"/>
          <a:stretch>
            <a:fillRect/>
          </a:stretch>
        </p:blipFill>
        <p:spPr>
          <a:xfrm>
            <a:off x="4230122" y="3688466"/>
            <a:ext cx="7743319" cy="1637159"/>
          </a:xfrm>
          <a:prstGeom prst="rect">
            <a:avLst/>
          </a:prstGeom>
        </p:spPr>
      </p:pic>
      <p:cxnSp>
        <p:nvCxnSpPr>
          <p:cNvPr id="8" name="Straight Arrow Connector 7"/>
          <p:cNvCxnSpPr/>
          <p:nvPr/>
        </p:nvCxnSpPr>
        <p:spPr>
          <a:xfrm flipV="1">
            <a:off x="2215332" y="3044651"/>
            <a:ext cx="397239" cy="50242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76901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5335" y="1625323"/>
            <a:ext cx="5353465" cy="3258176"/>
          </a:xfrm>
          <a:prstGeom prst="rect">
            <a:avLst/>
          </a:prstGeom>
        </p:spPr>
      </p:pic>
      <p:sp>
        <p:nvSpPr>
          <p:cNvPr id="3" name="Rectangle 2"/>
          <p:cNvSpPr/>
          <p:nvPr/>
        </p:nvSpPr>
        <p:spPr>
          <a:xfrm>
            <a:off x="285335" y="5191881"/>
            <a:ext cx="4836816" cy="954107"/>
          </a:xfrm>
          <a:prstGeom prst="rect">
            <a:avLst/>
          </a:prstGeom>
        </p:spPr>
        <p:txBody>
          <a:bodyPr wrap="square">
            <a:spAutoFit/>
          </a:bodyPr>
          <a:lstStyle/>
          <a:p>
            <a:r>
              <a:rPr lang="en-US" sz="1400" dirty="0"/>
              <a:t>General structures of functional groups likely to form peroxides, with greatest propensity to form peroxides for those with lowest numbers.( Kelly, R. J. Chem. Health </a:t>
            </a:r>
            <a:r>
              <a:rPr lang="en-US" sz="1400" dirty="0" err="1"/>
              <a:t>Saf</a:t>
            </a:r>
            <a:r>
              <a:rPr lang="en-US" sz="1400" dirty="0"/>
              <a:t>. 1996, September/ October, 28.)</a:t>
            </a:r>
          </a:p>
        </p:txBody>
      </p:sp>
      <p:pic>
        <p:nvPicPr>
          <p:cNvPr id="4" name="Picture 3"/>
          <p:cNvPicPr>
            <a:picLocks noChangeAspect="1"/>
          </p:cNvPicPr>
          <p:nvPr/>
        </p:nvPicPr>
        <p:blipFill>
          <a:blip r:embed="rId3"/>
          <a:stretch>
            <a:fillRect/>
          </a:stretch>
        </p:blipFill>
        <p:spPr>
          <a:xfrm>
            <a:off x="6038730" y="1450375"/>
            <a:ext cx="5818325" cy="3238732"/>
          </a:xfrm>
          <a:prstGeom prst="rect">
            <a:avLst/>
          </a:prstGeom>
        </p:spPr>
      </p:pic>
      <p:sp>
        <p:nvSpPr>
          <p:cNvPr id="5" name="Rectangle 4"/>
          <p:cNvSpPr/>
          <p:nvPr/>
        </p:nvSpPr>
        <p:spPr>
          <a:xfrm>
            <a:off x="6370654" y="4849881"/>
            <a:ext cx="5374193" cy="738664"/>
          </a:xfrm>
          <a:prstGeom prst="rect">
            <a:avLst/>
          </a:prstGeom>
        </p:spPr>
        <p:txBody>
          <a:bodyPr wrap="square">
            <a:spAutoFit/>
          </a:bodyPr>
          <a:lstStyle/>
          <a:p>
            <a:pPr algn="ctr"/>
            <a:r>
              <a:rPr lang="en-US" sz="1400" dirty="0"/>
              <a:t>Frequently check solvents for peroxides. A simple approach is to moisten a peroxide test strip with water and add a drop of solvent. </a:t>
            </a:r>
            <a:r>
              <a:rPr lang="en-US" sz="1400" dirty="0" err="1"/>
              <a:t>Iodometric</a:t>
            </a:r>
            <a:r>
              <a:rPr lang="en-US" sz="1400" dirty="0"/>
              <a:t> titration is a quantitative approach</a:t>
            </a:r>
          </a:p>
        </p:txBody>
      </p:sp>
      <p:sp>
        <p:nvSpPr>
          <p:cNvPr id="6" name="Rectangle 5"/>
          <p:cNvSpPr/>
          <p:nvPr/>
        </p:nvSpPr>
        <p:spPr>
          <a:xfrm>
            <a:off x="173842" y="580206"/>
            <a:ext cx="6096000" cy="646331"/>
          </a:xfrm>
          <a:prstGeom prst="rect">
            <a:avLst/>
          </a:prstGeom>
        </p:spPr>
        <p:txBody>
          <a:bodyPr>
            <a:spAutoFit/>
          </a:bodyPr>
          <a:lstStyle/>
          <a:p>
            <a:pPr algn="ctr"/>
            <a:r>
              <a:rPr lang="en-US" dirty="0">
                <a:solidFill>
                  <a:srgbClr val="3333FF"/>
                </a:solidFill>
              </a:rPr>
              <a:t> In general compounds with hydrogen atoms that are abstracted in radical reactions are prone to form peroxides</a:t>
            </a:r>
          </a:p>
        </p:txBody>
      </p:sp>
    </p:spTree>
    <p:extLst>
      <p:ext uri="{BB962C8B-B14F-4D97-AF65-F5344CB8AC3E}">
        <p14:creationId xmlns:p14="http://schemas.microsoft.com/office/powerpoint/2010/main" val="23227151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1920" y="1869739"/>
            <a:ext cx="4431591" cy="461665"/>
          </a:xfrm>
          <a:prstGeom prst="rect">
            <a:avLst/>
          </a:prstGeom>
        </p:spPr>
        <p:txBody>
          <a:bodyPr wrap="square">
            <a:spAutoFit/>
          </a:bodyPr>
          <a:lstStyle/>
          <a:p>
            <a:r>
              <a:rPr lang="en-US" sz="2400" dirty="0">
                <a:solidFill>
                  <a:srgbClr val="3333FF"/>
                </a:solidFill>
              </a:rPr>
              <a:t>What do antioxidants do?</a:t>
            </a:r>
          </a:p>
        </p:txBody>
      </p:sp>
      <p:sp>
        <p:nvSpPr>
          <p:cNvPr id="3" name="Rectangle 2"/>
          <p:cNvSpPr/>
          <p:nvPr/>
        </p:nvSpPr>
        <p:spPr>
          <a:xfrm>
            <a:off x="440375" y="715143"/>
            <a:ext cx="10607926" cy="830997"/>
          </a:xfrm>
          <a:prstGeom prst="rect">
            <a:avLst/>
          </a:prstGeom>
        </p:spPr>
        <p:txBody>
          <a:bodyPr wrap="square">
            <a:spAutoFit/>
          </a:bodyPr>
          <a:lstStyle/>
          <a:p>
            <a:r>
              <a:rPr lang="en-US" sz="2400" dirty="0">
                <a:solidFill>
                  <a:srgbClr val="3333FF"/>
                </a:solidFill>
              </a:rPr>
              <a:t>Antioxidants are used in many product from oils, lubricants to the food industry to stop the formation of peroxides</a:t>
            </a:r>
          </a:p>
        </p:txBody>
      </p:sp>
    </p:spTree>
    <p:extLst>
      <p:ext uri="{BB962C8B-B14F-4D97-AF65-F5344CB8AC3E}">
        <p14:creationId xmlns:p14="http://schemas.microsoft.com/office/powerpoint/2010/main" val="14400767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2606" y="2158613"/>
            <a:ext cx="4885416" cy="2744983"/>
          </a:xfrm>
          <a:prstGeom prst="rect">
            <a:avLst/>
          </a:prstGeom>
        </p:spPr>
      </p:pic>
      <p:sp>
        <p:nvSpPr>
          <p:cNvPr id="3" name="Rectangle 2"/>
          <p:cNvSpPr/>
          <p:nvPr/>
        </p:nvSpPr>
        <p:spPr>
          <a:xfrm>
            <a:off x="482320" y="387973"/>
            <a:ext cx="7636747" cy="369332"/>
          </a:xfrm>
          <a:prstGeom prst="rect">
            <a:avLst/>
          </a:prstGeom>
        </p:spPr>
        <p:txBody>
          <a:bodyPr wrap="square">
            <a:spAutoFit/>
          </a:bodyPr>
          <a:lstStyle/>
          <a:p>
            <a:r>
              <a:rPr lang="en-US" dirty="0">
                <a:solidFill>
                  <a:srgbClr val="6600FF"/>
                </a:solidFill>
              </a:rPr>
              <a:t>Antioxidants are used in many product from oils, lubricants to the food industry</a:t>
            </a:r>
          </a:p>
        </p:txBody>
      </p:sp>
      <p:sp>
        <p:nvSpPr>
          <p:cNvPr id="4" name="Rectangle 3"/>
          <p:cNvSpPr/>
          <p:nvPr/>
        </p:nvSpPr>
        <p:spPr>
          <a:xfrm>
            <a:off x="662606" y="895142"/>
            <a:ext cx="6096000" cy="923330"/>
          </a:xfrm>
          <a:prstGeom prst="rect">
            <a:avLst/>
          </a:prstGeom>
        </p:spPr>
        <p:txBody>
          <a:bodyPr>
            <a:spAutoFit/>
          </a:bodyPr>
          <a:lstStyle/>
          <a:p>
            <a:pPr algn="ctr"/>
            <a:r>
              <a:rPr lang="en-US" dirty="0"/>
              <a:t>Form stable </a:t>
            </a:r>
            <a:r>
              <a:rPr lang="en-US" dirty="0" err="1"/>
              <a:t>phenoxy</a:t>
            </a:r>
            <a:r>
              <a:rPr lang="en-US" dirty="0"/>
              <a:t> resonance stabilized radicals. Slow free radical chain reactions and stops radical production by participating in termination reactions.</a:t>
            </a:r>
          </a:p>
        </p:txBody>
      </p:sp>
      <p:pic>
        <p:nvPicPr>
          <p:cNvPr id="5" name="Picture 4"/>
          <p:cNvPicPr>
            <a:picLocks noChangeAspect="1"/>
          </p:cNvPicPr>
          <p:nvPr/>
        </p:nvPicPr>
        <p:blipFill>
          <a:blip r:embed="rId3"/>
          <a:stretch>
            <a:fillRect/>
          </a:stretch>
        </p:blipFill>
        <p:spPr>
          <a:xfrm>
            <a:off x="6758606" y="5377325"/>
            <a:ext cx="3888989" cy="1095490"/>
          </a:xfrm>
          <a:prstGeom prst="rect">
            <a:avLst/>
          </a:prstGeom>
        </p:spPr>
      </p:pic>
      <p:sp>
        <p:nvSpPr>
          <p:cNvPr id="6" name="Rectangle 5"/>
          <p:cNvSpPr/>
          <p:nvPr/>
        </p:nvSpPr>
        <p:spPr>
          <a:xfrm>
            <a:off x="6979137" y="1121961"/>
            <a:ext cx="4978401" cy="1754326"/>
          </a:xfrm>
          <a:prstGeom prst="rect">
            <a:avLst/>
          </a:prstGeom>
        </p:spPr>
        <p:txBody>
          <a:bodyPr wrap="square">
            <a:spAutoFit/>
          </a:bodyPr>
          <a:lstStyle/>
          <a:p>
            <a:r>
              <a:rPr lang="en-US" dirty="0">
                <a:solidFill>
                  <a:srgbClr val="222222"/>
                </a:solidFill>
              </a:rPr>
              <a:t> tri-</a:t>
            </a:r>
            <a:r>
              <a:rPr lang="en-US" i="1" dirty="0">
                <a:solidFill>
                  <a:srgbClr val="222222"/>
                </a:solidFill>
              </a:rPr>
              <a:t>tert</a:t>
            </a:r>
            <a:r>
              <a:rPr lang="en-US" dirty="0">
                <a:solidFill>
                  <a:srgbClr val="222222"/>
                </a:solidFill>
              </a:rPr>
              <a:t>-</a:t>
            </a:r>
            <a:r>
              <a:rPr lang="en-US" dirty="0" err="1">
                <a:solidFill>
                  <a:srgbClr val="222222"/>
                </a:solidFill>
              </a:rPr>
              <a:t>butylphenol</a:t>
            </a:r>
            <a:r>
              <a:rPr lang="en-US" dirty="0">
                <a:solidFill>
                  <a:srgbClr val="222222"/>
                </a:solidFill>
              </a:rPr>
              <a:t> (BHT) is a very important antioxidant additive used in plastics, elastomers, petroleum products, and food preservatives.</a:t>
            </a:r>
          </a:p>
          <a:p>
            <a:endParaRPr lang="en-US" dirty="0">
              <a:solidFill>
                <a:srgbClr val="222222"/>
              </a:solidFill>
            </a:endParaRPr>
          </a:p>
          <a:p>
            <a:r>
              <a:rPr lang="en-US" dirty="0"/>
              <a:t> The use of BHT as a food preservative is a potential health risk. </a:t>
            </a:r>
          </a:p>
        </p:txBody>
      </p:sp>
      <p:sp>
        <p:nvSpPr>
          <p:cNvPr id="7" name="Rectangle 6"/>
          <p:cNvSpPr/>
          <p:nvPr/>
        </p:nvSpPr>
        <p:spPr>
          <a:xfrm>
            <a:off x="6005565" y="3258343"/>
            <a:ext cx="6096000" cy="2031325"/>
          </a:xfrm>
          <a:prstGeom prst="rect">
            <a:avLst/>
          </a:prstGeom>
        </p:spPr>
        <p:txBody>
          <a:bodyPr>
            <a:spAutoFit/>
          </a:bodyPr>
          <a:lstStyle/>
          <a:p>
            <a:r>
              <a:rPr lang="en-US" dirty="0"/>
              <a:t>BHT (about 250 ppm) is often added to commercial shipments of THF and 2-Me-THF as a SAFETY precaution. On scale BHT may be added to condensates of THF and 2-Me-THF for SAFETY. Removing solvent from a reaction using BHT-stabilized THF and 2-Me-THF will afford a concentrate rich in BHT, which may interfere with HPLC and other analyses. A yellow dimer has been identified from oxidation of BHT</a:t>
            </a:r>
          </a:p>
        </p:txBody>
      </p:sp>
    </p:spTree>
    <p:extLst>
      <p:ext uri="{BB962C8B-B14F-4D97-AF65-F5344CB8AC3E}">
        <p14:creationId xmlns:p14="http://schemas.microsoft.com/office/powerpoint/2010/main" val="42478187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8520" y="4234294"/>
            <a:ext cx="11346022" cy="2031325"/>
          </a:xfrm>
          <a:prstGeom prst="rect">
            <a:avLst/>
          </a:prstGeom>
        </p:spPr>
        <p:txBody>
          <a:bodyPr wrap="square">
            <a:spAutoFit/>
          </a:bodyPr>
          <a:lstStyle/>
          <a:p>
            <a:r>
              <a:rPr lang="en-US" dirty="0"/>
              <a:t>Non-metallic additives, such as </a:t>
            </a:r>
            <a:r>
              <a:rPr lang="en-US" dirty="0" err="1"/>
              <a:t>Statsafe</a:t>
            </a:r>
            <a:r>
              <a:rPr lang="en-US" dirty="0"/>
              <a:t> ®, have been developed to reduce the conductivity of solvents and minimize the risk of static discharge</a:t>
            </a:r>
          </a:p>
          <a:p>
            <a:endParaRPr lang="en-US" dirty="0"/>
          </a:p>
          <a:p>
            <a:r>
              <a:rPr lang="en-US" dirty="0"/>
              <a:t>These additives, proprietary mixtures of polymers and amines, may be considered as impurities in an API if solvents with these additives were used to prepare the API. </a:t>
            </a:r>
          </a:p>
          <a:p>
            <a:endParaRPr lang="en-US" dirty="0"/>
          </a:p>
          <a:p>
            <a:r>
              <a:rPr lang="en-US" dirty="0"/>
              <a:t>The risk of static discharge may also be reduced by adding small amounts of a polar solvent, such as </a:t>
            </a:r>
            <a:r>
              <a:rPr lang="en-US" i="1" dirty="0" err="1"/>
              <a:t>i</a:t>
            </a:r>
            <a:r>
              <a:rPr lang="en-US" dirty="0" err="1"/>
              <a:t>-PrOH</a:t>
            </a:r>
            <a:r>
              <a:rPr lang="en-US" dirty="0"/>
              <a:t>.</a:t>
            </a:r>
          </a:p>
        </p:txBody>
      </p:sp>
      <p:sp>
        <p:nvSpPr>
          <p:cNvPr id="3" name="Rectangle 2"/>
          <p:cNvSpPr/>
          <p:nvPr/>
        </p:nvSpPr>
        <p:spPr>
          <a:xfrm>
            <a:off x="1040840" y="224231"/>
            <a:ext cx="10454473" cy="369332"/>
          </a:xfrm>
          <a:prstGeom prst="rect">
            <a:avLst/>
          </a:prstGeom>
        </p:spPr>
        <p:txBody>
          <a:bodyPr wrap="square">
            <a:spAutoFit/>
          </a:bodyPr>
          <a:lstStyle/>
          <a:p>
            <a:r>
              <a:rPr lang="en-US" dirty="0">
                <a:solidFill>
                  <a:srgbClr val="3333FF"/>
                </a:solidFill>
                <a:latin typeface="Arial" panose="020B0604020202020204" pitchFamily="34" charset="0"/>
                <a:cs typeface="Arial" panose="020B0604020202020204" pitchFamily="34" charset="0"/>
              </a:rPr>
              <a:t>Risks due to static discharge is always a concern, especially in low humidity environments. </a:t>
            </a:r>
            <a:endParaRPr lang="en-US" dirty="0">
              <a:solidFill>
                <a:srgbClr val="3333FF"/>
              </a:solidFill>
            </a:endParaRPr>
          </a:p>
        </p:txBody>
      </p:sp>
      <p:pic>
        <p:nvPicPr>
          <p:cNvPr id="4" name="Picture 3"/>
          <p:cNvPicPr>
            <a:picLocks noChangeAspect="1"/>
          </p:cNvPicPr>
          <p:nvPr/>
        </p:nvPicPr>
        <p:blipFill>
          <a:blip r:embed="rId2"/>
          <a:stretch>
            <a:fillRect/>
          </a:stretch>
        </p:blipFill>
        <p:spPr>
          <a:xfrm>
            <a:off x="488182" y="857604"/>
            <a:ext cx="7619048" cy="1228571"/>
          </a:xfrm>
          <a:prstGeom prst="rect">
            <a:avLst/>
          </a:prstGeom>
        </p:spPr>
      </p:pic>
      <p:pic>
        <p:nvPicPr>
          <p:cNvPr id="5" name="Picture 4"/>
          <p:cNvPicPr>
            <a:picLocks noChangeAspect="1"/>
          </p:cNvPicPr>
          <p:nvPr/>
        </p:nvPicPr>
        <p:blipFill>
          <a:blip r:embed="rId3"/>
          <a:stretch>
            <a:fillRect/>
          </a:stretch>
        </p:blipFill>
        <p:spPr>
          <a:xfrm>
            <a:off x="874905" y="2086175"/>
            <a:ext cx="7066667" cy="1771429"/>
          </a:xfrm>
          <a:prstGeom prst="rect">
            <a:avLst/>
          </a:prstGeom>
        </p:spPr>
      </p:pic>
      <p:pic>
        <p:nvPicPr>
          <p:cNvPr id="6" name="Picture 5"/>
          <p:cNvPicPr>
            <a:picLocks noChangeAspect="1"/>
          </p:cNvPicPr>
          <p:nvPr/>
        </p:nvPicPr>
        <p:blipFill>
          <a:blip r:embed="rId4"/>
          <a:stretch>
            <a:fillRect/>
          </a:stretch>
        </p:blipFill>
        <p:spPr>
          <a:xfrm>
            <a:off x="8484212" y="857604"/>
            <a:ext cx="3348681" cy="2522824"/>
          </a:xfrm>
          <a:prstGeom prst="rect">
            <a:avLst/>
          </a:prstGeom>
        </p:spPr>
      </p:pic>
      <p:sp>
        <p:nvSpPr>
          <p:cNvPr id="7" name="Rectangle 6"/>
          <p:cNvSpPr/>
          <p:nvPr/>
        </p:nvSpPr>
        <p:spPr>
          <a:xfrm>
            <a:off x="8628780" y="3453418"/>
            <a:ext cx="3275762" cy="707886"/>
          </a:xfrm>
          <a:prstGeom prst="rect">
            <a:avLst/>
          </a:prstGeom>
        </p:spPr>
        <p:txBody>
          <a:bodyPr wrap="square">
            <a:spAutoFit/>
          </a:bodyPr>
          <a:lstStyle/>
          <a:p>
            <a:r>
              <a:rPr lang="en-US" sz="1000" dirty="0"/>
              <a:t>http://www.csb.gov/csb-finds-static-spark-set-off-fire-and-explosions-at-barton-solvents-des-moines-facility-investigation-finds-equipment-not-intended-for-flammable-service-or-properly-bonded-and-grounded/</a:t>
            </a:r>
          </a:p>
        </p:txBody>
      </p:sp>
    </p:spTree>
    <p:extLst>
      <p:ext uri="{BB962C8B-B14F-4D97-AF65-F5344CB8AC3E}">
        <p14:creationId xmlns:p14="http://schemas.microsoft.com/office/powerpoint/2010/main" val="2530218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2467" y="218242"/>
            <a:ext cx="4742857" cy="6447619"/>
          </a:xfrm>
          <a:prstGeom prst="rect">
            <a:avLst/>
          </a:prstGeom>
        </p:spPr>
      </p:pic>
      <p:sp>
        <p:nvSpPr>
          <p:cNvPr id="3" name="Rectangle 2"/>
          <p:cNvSpPr/>
          <p:nvPr/>
        </p:nvSpPr>
        <p:spPr>
          <a:xfrm>
            <a:off x="629964" y="348871"/>
            <a:ext cx="3892632" cy="923330"/>
          </a:xfrm>
          <a:prstGeom prst="rect">
            <a:avLst/>
          </a:prstGeom>
        </p:spPr>
        <p:txBody>
          <a:bodyPr wrap="square">
            <a:spAutoFit/>
          </a:bodyPr>
          <a:lstStyle/>
          <a:p>
            <a:r>
              <a:rPr lang="en-US" dirty="0">
                <a:solidFill>
                  <a:srgbClr val="3333FF"/>
                </a:solidFill>
              </a:rPr>
              <a:t>Dichloromethane a very common laboratory solvent far more reactive than you expect. </a:t>
            </a:r>
          </a:p>
        </p:txBody>
      </p:sp>
      <p:sp>
        <p:nvSpPr>
          <p:cNvPr id="4" name="Rectangle 3"/>
          <p:cNvSpPr/>
          <p:nvPr/>
        </p:nvSpPr>
        <p:spPr>
          <a:xfrm>
            <a:off x="2757150" y="2259595"/>
            <a:ext cx="2293000" cy="646331"/>
          </a:xfrm>
          <a:prstGeom prst="rect">
            <a:avLst/>
          </a:prstGeom>
        </p:spPr>
        <p:txBody>
          <a:bodyPr wrap="none">
            <a:spAutoFit/>
          </a:bodyPr>
          <a:lstStyle/>
          <a:p>
            <a:r>
              <a:rPr lang="en-US" dirty="0"/>
              <a:t>Source of impurities. </a:t>
            </a:r>
          </a:p>
          <a:p>
            <a:r>
              <a:rPr lang="en-US" dirty="0"/>
              <a:t>Possible side reactions</a:t>
            </a:r>
          </a:p>
        </p:txBody>
      </p:sp>
    </p:spTree>
    <p:extLst>
      <p:ext uri="{BB962C8B-B14F-4D97-AF65-F5344CB8AC3E}">
        <p14:creationId xmlns:p14="http://schemas.microsoft.com/office/powerpoint/2010/main" val="17681644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95999" y="273433"/>
            <a:ext cx="4857143" cy="6133333"/>
          </a:xfrm>
          <a:prstGeom prst="rect">
            <a:avLst/>
          </a:prstGeom>
        </p:spPr>
      </p:pic>
      <p:sp>
        <p:nvSpPr>
          <p:cNvPr id="3" name="Rectangle 2"/>
          <p:cNvSpPr/>
          <p:nvPr/>
        </p:nvSpPr>
        <p:spPr>
          <a:xfrm>
            <a:off x="321546" y="721417"/>
            <a:ext cx="6096000" cy="369332"/>
          </a:xfrm>
          <a:prstGeom prst="rect">
            <a:avLst/>
          </a:prstGeom>
        </p:spPr>
        <p:txBody>
          <a:bodyPr>
            <a:spAutoFit/>
          </a:bodyPr>
          <a:lstStyle/>
          <a:p>
            <a:r>
              <a:rPr lang="en-US" dirty="0">
                <a:solidFill>
                  <a:srgbClr val="3333FF"/>
                </a:solidFill>
              </a:rPr>
              <a:t>Common and not-so-common reactions with solvents</a:t>
            </a:r>
          </a:p>
        </p:txBody>
      </p:sp>
    </p:spTree>
    <p:extLst>
      <p:ext uri="{BB962C8B-B14F-4D97-AF65-F5344CB8AC3E}">
        <p14:creationId xmlns:p14="http://schemas.microsoft.com/office/powerpoint/2010/main" val="32604180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274638"/>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CA" altLang="en-US" sz="2400" b="1" dirty="0">
                <a:solidFill>
                  <a:srgbClr val="FF0000"/>
                </a:solidFill>
              </a:rPr>
              <a:t>Does Water as a Solvent Enable “Greener” Process Chemistry?</a:t>
            </a:r>
          </a:p>
        </p:txBody>
      </p:sp>
      <p:graphicFrame>
        <p:nvGraphicFramePr>
          <p:cNvPr id="4" name="Content Placeholder 5"/>
          <p:cNvGraphicFramePr>
            <a:graphicFrameLocks/>
          </p:cNvGraphicFramePr>
          <p:nvPr>
            <p:extLst>
              <p:ext uri="{D42A27DB-BD31-4B8C-83A1-F6EECF244321}">
                <p14:modId xmlns:p14="http://schemas.microsoft.com/office/powerpoint/2010/main" val="175519379"/>
              </p:ext>
            </p:extLst>
          </p:nvPr>
        </p:nvGraphicFramePr>
        <p:xfrm>
          <a:off x="1631572" y="1075183"/>
          <a:ext cx="8229600" cy="5029228"/>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xmlns="" val="20000"/>
                    </a:ext>
                  </a:extLst>
                </a:gridCol>
                <a:gridCol w="4114800">
                  <a:extLst>
                    <a:ext uri="{9D8B030D-6E8A-4147-A177-3AD203B41FA5}">
                      <a16:colId xmlns:a16="http://schemas.microsoft.com/office/drawing/2014/main" xmlns="" val="20001"/>
                    </a:ext>
                  </a:extLst>
                </a:gridCol>
              </a:tblGrid>
              <a:tr h="335282">
                <a:tc>
                  <a:txBody>
                    <a:bodyPr/>
                    <a:lstStyle/>
                    <a:p>
                      <a:pPr algn="ctr"/>
                      <a:r>
                        <a:rPr lang="en-CA" sz="1600" dirty="0">
                          <a:solidFill>
                            <a:schemeClr val="tx1"/>
                          </a:solidFill>
                        </a:rPr>
                        <a:t>Some Advantages</a:t>
                      </a:r>
                    </a:p>
                  </a:txBody>
                  <a:tcPr marT="45722" marB="45722"/>
                </a:tc>
                <a:tc>
                  <a:txBody>
                    <a:bodyPr/>
                    <a:lstStyle/>
                    <a:p>
                      <a:pPr algn="ctr"/>
                      <a:r>
                        <a:rPr lang="en-CA" sz="1600" dirty="0">
                          <a:solidFill>
                            <a:schemeClr val="tx1"/>
                          </a:solidFill>
                        </a:rPr>
                        <a:t>Some Disadvantages</a:t>
                      </a:r>
                    </a:p>
                  </a:txBody>
                  <a:tcPr marT="45722" marB="45722"/>
                </a:tc>
                <a:extLst>
                  <a:ext uri="{0D108BD9-81ED-4DB2-BD59-A6C34878D82A}">
                    <a16:rowId xmlns:a16="http://schemas.microsoft.com/office/drawing/2014/main" xmlns="" val="10000"/>
                  </a:ext>
                </a:extLst>
              </a:tr>
              <a:tr h="579120">
                <a:tc>
                  <a:txBody>
                    <a:bodyPr/>
                    <a:lstStyle/>
                    <a:p>
                      <a:r>
                        <a:rPr lang="en-CA" sz="1600" dirty="0"/>
                        <a:t>Non-flammable</a:t>
                      </a:r>
                    </a:p>
                  </a:txBody>
                  <a:tcPr marT="45722" marB="45722"/>
                </a:tc>
                <a:tc>
                  <a:txBody>
                    <a:bodyPr/>
                    <a:lstStyle/>
                    <a:p>
                      <a:r>
                        <a:rPr lang="en-CA" sz="1600" dirty="0"/>
                        <a:t>Weak</a:t>
                      </a:r>
                      <a:r>
                        <a:rPr lang="en-CA" sz="1600" baseline="0" dirty="0"/>
                        <a:t> s</a:t>
                      </a:r>
                      <a:r>
                        <a:rPr lang="en-CA" sz="1600" dirty="0"/>
                        <a:t>olubilizing</a:t>
                      </a:r>
                      <a:r>
                        <a:rPr lang="en-CA" sz="1600" baseline="0" dirty="0"/>
                        <a:t> power for most organic compounds </a:t>
                      </a:r>
                      <a:endParaRPr lang="en-CA" sz="1600" dirty="0"/>
                    </a:p>
                  </a:txBody>
                  <a:tcPr marT="45722" marB="45722"/>
                </a:tc>
                <a:extLst>
                  <a:ext uri="{0D108BD9-81ED-4DB2-BD59-A6C34878D82A}">
                    <a16:rowId xmlns:a16="http://schemas.microsoft.com/office/drawing/2014/main" xmlns="" val="10001"/>
                  </a:ext>
                </a:extLst>
              </a:tr>
              <a:tr h="467006">
                <a:tc>
                  <a:txBody>
                    <a:bodyPr/>
                    <a:lstStyle/>
                    <a:p>
                      <a:r>
                        <a:rPr lang="en-CA" sz="1600" dirty="0"/>
                        <a:t>Relatively High Molar Heat</a:t>
                      </a:r>
                      <a:r>
                        <a:rPr lang="en-CA" sz="1600" baseline="0" dirty="0"/>
                        <a:t> Capacity</a:t>
                      </a:r>
                      <a:endParaRPr lang="en-CA" sz="1600" dirty="0"/>
                    </a:p>
                  </a:txBody>
                  <a:tcPr marT="45722" marB="45722"/>
                </a:tc>
                <a:tc>
                  <a:txBody>
                    <a:bodyPr/>
                    <a:lstStyle/>
                    <a:p>
                      <a:r>
                        <a:rPr lang="en-CA" sz="1600" dirty="0"/>
                        <a:t>Some limitations </a:t>
                      </a:r>
                      <a:r>
                        <a:rPr lang="en-CA" sz="1600" baseline="0" dirty="0"/>
                        <a:t> for low temperature chemistry (reaction freezing)</a:t>
                      </a:r>
                      <a:endParaRPr lang="en-CA" sz="1600" dirty="0"/>
                    </a:p>
                  </a:txBody>
                  <a:tcPr marT="45722" marB="45722"/>
                </a:tc>
                <a:extLst>
                  <a:ext uri="{0D108BD9-81ED-4DB2-BD59-A6C34878D82A}">
                    <a16:rowId xmlns:a16="http://schemas.microsoft.com/office/drawing/2014/main" xmlns="" val="10002"/>
                  </a:ext>
                </a:extLst>
              </a:tr>
              <a:tr h="822957">
                <a:tc>
                  <a:txBody>
                    <a:bodyPr/>
                    <a:lstStyle/>
                    <a:p>
                      <a:r>
                        <a:rPr lang="en-CA" sz="1600" dirty="0"/>
                        <a:t>Relatively Low cost</a:t>
                      </a:r>
                    </a:p>
                  </a:txBody>
                  <a:tcPr marT="45722" marB="45722"/>
                </a:tc>
                <a:tc>
                  <a:txBody>
                    <a:bodyPr/>
                    <a:lstStyle/>
                    <a:p>
                      <a:r>
                        <a:rPr lang="en-CA" sz="1600" dirty="0"/>
                        <a:t>Can be reactive</a:t>
                      </a:r>
                      <a:r>
                        <a:rPr lang="en-CA" sz="1600" baseline="0" dirty="0"/>
                        <a:t> (hydrolysis) when present as an impurity in water sensitive reagents and solvents</a:t>
                      </a:r>
                      <a:endParaRPr lang="en-CA" sz="1600" dirty="0"/>
                    </a:p>
                  </a:txBody>
                  <a:tcPr marT="45722" marB="45722"/>
                </a:tc>
                <a:extLst>
                  <a:ext uri="{0D108BD9-81ED-4DB2-BD59-A6C34878D82A}">
                    <a16:rowId xmlns:a16="http://schemas.microsoft.com/office/drawing/2014/main" xmlns="" val="10003"/>
                  </a:ext>
                </a:extLst>
              </a:tr>
              <a:tr h="335282">
                <a:tc>
                  <a:txBody>
                    <a:bodyPr/>
                    <a:lstStyle/>
                    <a:p>
                      <a:r>
                        <a:rPr lang="en-CA" sz="1600" dirty="0"/>
                        <a:t>Non-toxic to humans</a:t>
                      </a:r>
                    </a:p>
                  </a:txBody>
                  <a:tcPr marT="45722" marB="45722"/>
                </a:tc>
                <a:tc>
                  <a:txBody>
                    <a:bodyPr/>
                    <a:lstStyle/>
                    <a:p>
                      <a:r>
                        <a:rPr lang="en-CA" sz="1600" dirty="0"/>
                        <a:t>Water can be difficult to remove from products when low levels are required; may form  undesirable hydrates</a:t>
                      </a:r>
                    </a:p>
                  </a:txBody>
                  <a:tcPr marT="45722" marB="45722"/>
                </a:tc>
                <a:extLst>
                  <a:ext uri="{0D108BD9-81ED-4DB2-BD59-A6C34878D82A}">
                    <a16:rowId xmlns:a16="http://schemas.microsoft.com/office/drawing/2014/main" xmlns="" val="10004"/>
                  </a:ext>
                </a:extLst>
              </a:tr>
              <a:tr h="335282">
                <a:tc>
                  <a:txBody>
                    <a:bodyPr/>
                    <a:lstStyle/>
                    <a:p>
                      <a:r>
                        <a:rPr lang="en-CA" sz="1600" dirty="0"/>
                        <a:t>Easily available in large volumes</a:t>
                      </a:r>
                    </a:p>
                  </a:txBody>
                  <a:tcPr marT="45722" marB="45722"/>
                </a:tc>
                <a:tc>
                  <a:txBody>
                    <a:bodyPr/>
                    <a:lstStyle/>
                    <a:p>
                      <a:r>
                        <a:rPr lang="en-CA" sz="1600" dirty="0"/>
                        <a:t>Pre</a:t>
                      </a:r>
                      <a:r>
                        <a:rPr lang="en-CA" sz="1600" baseline="0" dirty="0"/>
                        <a:t> treatment and testing for control of microorganisms (energy use, cost)</a:t>
                      </a:r>
                      <a:endParaRPr lang="en-CA" sz="1600" dirty="0"/>
                    </a:p>
                  </a:txBody>
                  <a:tcPr marT="45722" marB="45722"/>
                </a:tc>
                <a:extLst>
                  <a:ext uri="{0D108BD9-81ED-4DB2-BD59-A6C34878D82A}">
                    <a16:rowId xmlns:a16="http://schemas.microsoft.com/office/drawing/2014/main" xmlns="" val="10005"/>
                  </a:ext>
                </a:extLst>
              </a:tr>
              <a:tr h="335282">
                <a:tc>
                  <a:txBody>
                    <a:bodyPr/>
                    <a:lstStyle/>
                    <a:p>
                      <a:r>
                        <a:rPr lang="en-CA" sz="1600" dirty="0"/>
                        <a:t>Environmentally benign</a:t>
                      </a:r>
                    </a:p>
                  </a:txBody>
                  <a:tcPr marT="45722" marB="4572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a:t>Treatment of aqueous process streams usually required before</a:t>
                      </a:r>
                      <a:r>
                        <a:rPr lang="en-CA" sz="1600" baseline="0" dirty="0"/>
                        <a:t> discharging  used water to the environment – energy usage, material and other costs</a:t>
                      </a:r>
                      <a:endParaRPr lang="en-CA" sz="1600" dirty="0"/>
                    </a:p>
                    <a:p>
                      <a:pPr marL="0" marR="0" indent="0" algn="l" defTabSz="914400" rtl="0" eaLnBrk="1" fontAlgn="auto" latinLnBrk="0" hangingPunct="1">
                        <a:lnSpc>
                          <a:spcPct val="100000"/>
                        </a:lnSpc>
                        <a:spcBef>
                          <a:spcPts val="0"/>
                        </a:spcBef>
                        <a:spcAft>
                          <a:spcPts val="0"/>
                        </a:spcAft>
                        <a:buClrTx/>
                        <a:buSzTx/>
                        <a:buFontTx/>
                        <a:buNone/>
                        <a:tabLst/>
                        <a:defRPr/>
                      </a:pPr>
                      <a:endParaRPr lang="en-CA" sz="1600" dirty="0"/>
                    </a:p>
                  </a:txBody>
                  <a:tcPr marT="45722" marB="45722"/>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4300085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9100" y="2415195"/>
            <a:ext cx="4352504" cy="2780424"/>
          </a:xfrm>
          <a:prstGeom prst="rect">
            <a:avLst/>
          </a:prstGeom>
        </p:spPr>
      </p:pic>
      <p:pic>
        <p:nvPicPr>
          <p:cNvPr id="3" name="Picture 2"/>
          <p:cNvPicPr>
            <a:picLocks noChangeAspect="1"/>
          </p:cNvPicPr>
          <p:nvPr/>
        </p:nvPicPr>
        <p:blipFill>
          <a:blip r:embed="rId3"/>
          <a:stretch>
            <a:fillRect/>
          </a:stretch>
        </p:blipFill>
        <p:spPr>
          <a:xfrm>
            <a:off x="6830163" y="2235199"/>
            <a:ext cx="3926737" cy="3405619"/>
          </a:xfrm>
          <a:prstGeom prst="rect">
            <a:avLst/>
          </a:prstGeom>
        </p:spPr>
      </p:pic>
      <p:sp>
        <p:nvSpPr>
          <p:cNvPr id="4" name="TextBox 3"/>
          <p:cNvSpPr txBox="1"/>
          <p:nvPr/>
        </p:nvSpPr>
        <p:spPr>
          <a:xfrm>
            <a:off x="2347702" y="1625600"/>
            <a:ext cx="3035300" cy="369332"/>
          </a:xfrm>
          <a:prstGeom prst="rect">
            <a:avLst/>
          </a:prstGeom>
          <a:noFill/>
        </p:spPr>
        <p:txBody>
          <a:bodyPr wrap="square" rtlCol="0">
            <a:spAutoFit/>
          </a:bodyPr>
          <a:lstStyle/>
          <a:p>
            <a:r>
              <a:rPr lang="en-US" dirty="0"/>
              <a:t>Claisen Rearrangement</a:t>
            </a:r>
          </a:p>
        </p:txBody>
      </p:sp>
      <p:sp>
        <p:nvSpPr>
          <p:cNvPr id="5" name="TextBox 4"/>
          <p:cNvSpPr txBox="1"/>
          <p:nvPr/>
        </p:nvSpPr>
        <p:spPr>
          <a:xfrm>
            <a:off x="7567402" y="1625600"/>
            <a:ext cx="3035300" cy="369332"/>
          </a:xfrm>
          <a:prstGeom prst="rect">
            <a:avLst/>
          </a:prstGeom>
          <a:noFill/>
        </p:spPr>
        <p:txBody>
          <a:bodyPr wrap="square" rtlCol="0">
            <a:spAutoFit/>
          </a:bodyPr>
          <a:lstStyle/>
          <a:p>
            <a:r>
              <a:rPr lang="en-US" dirty="0"/>
              <a:t>Diels Alder</a:t>
            </a:r>
          </a:p>
        </p:txBody>
      </p:sp>
      <p:sp>
        <p:nvSpPr>
          <p:cNvPr id="6" name="Rectangle 5"/>
          <p:cNvSpPr/>
          <p:nvPr/>
        </p:nvSpPr>
        <p:spPr>
          <a:xfrm>
            <a:off x="951411" y="510839"/>
            <a:ext cx="8217989" cy="461665"/>
          </a:xfrm>
          <a:prstGeom prst="rect">
            <a:avLst/>
          </a:prstGeom>
        </p:spPr>
        <p:txBody>
          <a:bodyPr wrap="square">
            <a:spAutoFit/>
          </a:bodyPr>
          <a:lstStyle/>
          <a:p>
            <a:r>
              <a:rPr lang="en-US" sz="2400" dirty="0">
                <a:solidFill>
                  <a:srgbClr val="3333FF"/>
                </a:solidFill>
              </a:rPr>
              <a:t>How would a polar protic solvent affect these reactions?</a:t>
            </a:r>
          </a:p>
        </p:txBody>
      </p:sp>
    </p:spTree>
    <p:extLst>
      <p:ext uri="{BB962C8B-B14F-4D97-AF65-F5344CB8AC3E}">
        <p14:creationId xmlns:p14="http://schemas.microsoft.com/office/powerpoint/2010/main" val="28367278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216" y="94891"/>
            <a:ext cx="6096000" cy="461665"/>
          </a:xfrm>
          <a:prstGeom prst="rect">
            <a:avLst/>
          </a:prstGeom>
        </p:spPr>
        <p:txBody>
          <a:bodyPr>
            <a:spAutoFit/>
          </a:bodyPr>
          <a:lstStyle/>
          <a:p>
            <a:r>
              <a:rPr lang="en-US" sz="2400" dirty="0">
                <a:solidFill>
                  <a:srgbClr val="3333FF"/>
                </a:solidFill>
              </a:rPr>
              <a:t>Water as Solvent: “Green solvent”</a:t>
            </a:r>
          </a:p>
        </p:txBody>
      </p:sp>
      <p:pic>
        <p:nvPicPr>
          <p:cNvPr id="3" name="Picture 2"/>
          <p:cNvPicPr>
            <a:picLocks noChangeAspect="1"/>
          </p:cNvPicPr>
          <p:nvPr/>
        </p:nvPicPr>
        <p:blipFill>
          <a:blip r:embed="rId2"/>
          <a:stretch>
            <a:fillRect/>
          </a:stretch>
        </p:blipFill>
        <p:spPr>
          <a:xfrm>
            <a:off x="4491945" y="1317464"/>
            <a:ext cx="4732110" cy="4954507"/>
          </a:xfrm>
          <a:prstGeom prst="rect">
            <a:avLst/>
          </a:prstGeom>
        </p:spPr>
      </p:pic>
      <p:sp>
        <p:nvSpPr>
          <p:cNvPr id="4" name="Rectangle 3"/>
          <p:cNvSpPr/>
          <p:nvPr/>
        </p:nvSpPr>
        <p:spPr>
          <a:xfrm>
            <a:off x="2177465" y="1656204"/>
            <a:ext cx="2314480" cy="369332"/>
          </a:xfrm>
          <a:prstGeom prst="rect">
            <a:avLst/>
          </a:prstGeom>
        </p:spPr>
        <p:txBody>
          <a:bodyPr wrap="none">
            <a:spAutoFit/>
          </a:bodyPr>
          <a:lstStyle/>
          <a:p>
            <a:r>
              <a:rPr lang="en-US" dirty="0"/>
              <a:t>Claisen rearrangement</a:t>
            </a:r>
          </a:p>
        </p:txBody>
      </p:sp>
      <p:sp>
        <p:nvSpPr>
          <p:cNvPr id="5" name="Rectangle 4"/>
          <p:cNvSpPr/>
          <p:nvPr/>
        </p:nvSpPr>
        <p:spPr>
          <a:xfrm>
            <a:off x="3185072" y="2830793"/>
            <a:ext cx="1212191" cy="369332"/>
          </a:xfrm>
          <a:prstGeom prst="rect">
            <a:avLst/>
          </a:prstGeom>
        </p:spPr>
        <p:txBody>
          <a:bodyPr wrap="none">
            <a:spAutoFit/>
          </a:bodyPr>
          <a:lstStyle/>
          <a:p>
            <a:r>
              <a:rPr lang="en-US" dirty="0"/>
              <a:t>Diels-Alder</a:t>
            </a:r>
          </a:p>
        </p:txBody>
      </p:sp>
      <p:pic>
        <p:nvPicPr>
          <p:cNvPr id="7" name="Picture 6"/>
          <p:cNvPicPr>
            <a:picLocks noChangeAspect="1"/>
          </p:cNvPicPr>
          <p:nvPr/>
        </p:nvPicPr>
        <p:blipFill>
          <a:blip r:embed="rId3"/>
          <a:stretch>
            <a:fillRect/>
          </a:stretch>
        </p:blipFill>
        <p:spPr>
          <a:xfrm>
            <a:off x="219098" y="4169500"/>
            <a:ext cx="2951148" cy="2023072"/>
          </a:xfrm>
          <a:prstGeom prst="rect">
            <a:avLst/>
          </a:prstGeom>
        </p:spPr>
      </p:pic>
      <p:sp>
        <p:nvSpPr>
          <p:cNvPr id="8" name="Rectangle 7"/>
          <p:cNvSpPr/>
          <p:nvPr/>
        </p:nvSpPr>
        <p:spPr>
          <a:xfrm>
            <a:off x="614889" y="6275623"/>
            <a:ext cx="2159566" cy="261610"/>
          </a:xfrm>
          <a:prstGeom prst="rect">
            <a:avLst/>
          </a:prstGeom>
        </p:spPr>
        <p:txBody>
          <a:bodyPr wrap="none">
            <a:spAutoFit/>
          </a:bodyPr>
          <a:lstStyle/>
          <a:p>
            <a:r>
              <a:rPr lang="en-US" sz="1100" i="1" dirty="0"/>
              <a:t>J. Org. Chem. </a:t>
            </a:r>
            <a:r>
              <a:rPr lang="en-US" sz="1100" b="1" dirty="0"/>
              <a:t>2001, </a:t>
            </a:r>
            <a:r>
              <a:rPr lang="en-US" sz="1100" i="1" dirty="0"/>
              <a:t>66, </a:t>
            </a:r>
            <a:r>
              <a:rPr lang="en-US" sz="1100" dirty="0"/>
              <a:t>7945-7950</a:t>
            </a:r>
          </a:p>
        </p:txBody>
      </p:sp>
      <p:sp>
        <p:nvSpPr>
          <p:cNvPr id="9" name="Rectangle 8"/>
          <p:cNvSpPr/>
          <p:nvPr/>
        </p:nvSpPr>
        <p:spPr>
          <a:xfrm>
            <a:off x="9318737" y="4390288"/>
            <a:ext cx="2552699" cy="2031325"/>
          </a:xfrm>
          <a:prstGeom prst="rect">
            <a:avLst/>
          </a:prstGeom>
        </p:spPr>
        <p:txBody>
          <a:bodyPr wrap="square">
            <a:spAutoFit/>
          </a:bodyPr>
          <a:lstStyle/>
          <a:p>
            <a:r>
              <a:rPr lang="en-US" dirty="0"/>
              <a:t>This functional group has roles in coordination chemistry as a ligand, in medicinal chemistry as a metabolically stable surrogate for a carboxylic acid group</a:t>
            </a:r>
          </a:p>
        </p:txBody>
      </p:sp>
      <p:sp>
        <p:nvSpPr>
          <p:cNvPr id="10" name="Rectangle 9"/>
          <p:cNvSpPr/>
          <p:nvPr/>
        </p:nvSpPr>
        <p:spPr>
          <a:xfrm>
            <a:off x="3139263" y="5082786"/>
            <a:ext cx="2068502" cy="646331"/>
          </a:xfrm>
          <a:prstGeom prst="rect">
            <a:avLst/>
          </a:prstGeom>
        </p:spPr>
        <p:txBody>
          <a:bodyPr wrap="square">
            <a:spAutoFit/>
          </a:bodyPr>
          <a:lstStyle/>
          <a:p>
            <a:r>
              <a:rPr lang="en-US" dirty="0"/>
              <a:t>[1-3] dipolar cycloaddition</a:t>
            </a:r>
          </a:p>
        </p:txBody>
      </p:sp>
      <p:sp>
        <p:nvSpPr>
          <p:cNvPr id="11" name="Rectangle 10"/>
          <p:cNvSpPr/>
          <p:nvPr/>
        </p:nvSpPr>
        <p:spPr>
          <a:xfrm>
            <a:off x="442216" y="623250"/>
            <a:ext cx="11429220" cy="646331"/>
          </a:xfrm>
          <a:prstGeom prst="rect">
            <a:avLst/>
          </a:prstGeom>
        </p:spPr>
        <p:txBody>
          <a:bodyPr wrap="square">
            <a:spAutoFit/>
          </a:bodyPr>
          <a:lstStyle/>
          <a:p>
            <a:r>
              <a:rPr lang="en-US" dirty="0"/>
              <a:t>The rate of reaction can be accelerated, by increasing the reactivity of the starting material, stabilizing the transitions state or stabilizing the formation of the products</a:t>
            </a:r>
          </a:p>
        </p:txBody>
      </p:sp>
      <p:sp>
        <p:nvSpPr>
          <p:cNvPr id="12" name="Rectangle 11"/>
          <p:cNvSpPr/>
          <p:nvPr/>
        </p:nvSpPr>
        <p:spPr>
          <a:xfrm>
            <a:off x="6337645" y="6306400"/>
            <a:ext cx="1687963" cy="307777"/>
          </a:xfrm>
          <a:prstGeom prst="rect">
            <a:avLst/>
          </a:prstGeom>
        </p:spPr>
        <p:txBody>
          <a:bodyPr wrap="none">
            <a:spAutoFit/>
          </a:bodyPr>
          <a:lstStyle/>
          <a:p>
            <a:r>
              <a:rPr lang="en-US" sz="1400" dirty="0"/>
              <a:t>Organic solvent free </a:t>
            </a:r>
          </a:p>
        </p:txBody>
      </p:sp>
    </p:spTree>
    <p:extLst>
      <p:ext uri="{BB962C8B-B14F-4D97-AF65-F5344CB8AC3E}">
        <p14:creationId xmlns:p14="http://schemas.microsoft.com/office/powerpoint/2010/main" val="2503504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18552" y="0"/>
            <a:ext cx="5573448" cy="4934693"/>
          </a:xfrm>
          <a:prstGeom prst="rect">
            <a:avLst/>
          </a:prstGeom>
        </p:spPr>
      </p:pic>
      <p:sp>
        <p:nvSpPr>
          <p:cNvPr id="3" name="Rectangle 2"/>
          <p:cNvSpPr/>
          <p:nvPr/>
        </p:nvSpPr>
        <p:spPr>
          <a:xfrm>
            <a:off x="299915" y="169233"/>
            <a:ext cx="1599223" cy="707886"/>
          </a:xfrm>
          <a:prstGeom prst="rect">
            <a:avLst/>
          </a:prstGeom>
        </p:spPr>
        <p:txBody>
          <a:bodyPr wrap="square">
            <a:spAutoFit/>
          </a:bodyPr>
          <a:lstStyle/>
          <a:p>
            <a:r>
              <a:rPr lang="en-US" sz="2000" dirty="0">
                <a:solidFill>
                  <a:srgbClr val="3333FF"/>
                </a:solidFill>
              </a:rPr>
              <a:t>Addition of </a:t>
            </a:r>
          </a:p>
          <a:p>
            <a:r>
              <a:rPr lang="en-US" sz="2000" dirty="0">
                <a:solidFill>
                  <a:srgbClr val="3333FF"/>
                </a:solidFill>
              </a:rPr>
              <a:t>surfactants; </a:t>
            </a:r>
          </a:p>
        </p:txBody>
      </p:sp>
      <p:sp>
        <p:nvSpPr>
          <p:cNvPr id="4" name="Rectangle 3"/>
          <p:cNvSpPr/>
          <p:nvPr/>
        </p:nvSpPr>
        <p:spPr>
          <a:xfrm>
            <a:off x="2043951" y="169233"/>
            <a:ext cx="4429787" cy="1569660"/>
          </a:xfrm>
          <a:prstGeom prst="rect">
            <a:avLst/>
          </a:prstGeom>
        </p:spPr>
        <p:txBody>
          <a:bodyPr wrap="square">
            <a:spAutoFit/>
          </a:bodyPr>
          <a:lstStyle/>
          <a:p>
            <a:r>
              <a:rPr lang="en-US" sz="1600" dirty="0"/>
              <a:t>A Lewis acid-surfactant-combined catalyst (LASC) has been developed and applied to Lewis acid catalyzed organic reactions in water.</a:t>
            </a:r>
          </a:p>
          <a:p>
            <a:endParaRPr lang="en-US" sz="1600" dirty="0"/>
          </a:p>
          <a:p>
            <a:r>
              <a:rPr lang="en-US" sz="1600" dirty="0"/>
              <a:t>Aldol reaction: Under these conditions the TMS group is protected from hydrolysis</a:t>
            </a:r>
          </a:p>
        </p:txBody>
      </p:sp>
      <p:sp>
        <p:nvSpPr>
          <p:cNvPr id="6" name="Rectangle 5"/>
          <p:cNvSpPr/>
          <p:nvPr/>
        </p:nvSpPr>
        <p:spPr>
          <a:xfrm>
            <a:off x="6270210" y="5282104"/>
            <a:ext cx="5898382" cy="1200329"/>
          </a:xfrm>
          <a:prstGeom prst="rect">
            <a:avLst/>
          </a:prstGeom>
        </p:spPr>
        <p:txBody>
          <a:bodyPr wrap="square">
            <a:spAutoFit/>
          </a:bodyPr>
          <a:lstStyle/>
          <a:p>
            <a:r>
              <a:rPr lang="en-US" dirty="0"/>
              <a:t>The PTS surfactant has been generally recognized as safe (GRAS), (used as a beverage additive), there is no need to treat residual amounts of this PTS reagent in APIs as especially toxic. </a:t>
            </a:r>
          </a:p>
        </p:txBody>
      </p:sp>
      <p:pic>
        <p:nvPicPr>
          <p:cNvPr id="7" name="Picture 6"/>
          <p:cNvPicPr>
            <a:picLocks noChangeAspect="1"/>
          </p:cNvPicPr>
          <p:nvPr/>
        </p:nvPicPr>
        <p:blipFill>
          <a:blip r:embed="rId3"/>
          <a:stretch>
            <a:fillRect/>
          </a:stretch>
        </p:blipFill>
        <p:spPr>
          <a:xfrm>
            <a:off x="236689" y="2892932"/>
            <a:ext cx="3845169" cy="2563446"/>
          </a:xfrm>
          <a:prstGeom prst="rect">
            <a:avLst/>
          </a:prstGeom>
        </p:spPr>
      </p:pic>
      <p:sp>
        <p:nvSpPr>
          <p:cNvPr id="8" name="Rectangle 7"/>
          <p:cNvSpPr/>
          <p:nvPr/>
        </p:nvSpPr>
        <p:spPr>
          <a:xfrm>
            <a:off x="236689" y="6236212"/>
            <a:ext cx="1850186" cy="246221"/>
          </a:xfrm>
          <a:prstGeom prst="rect">
            <a:avLst/>
          </a:prstGeom>
        </p:spPr>
        <p:txBody>
          <a:bodyPr wrap="none">
            <a:spAutoFit/>
          </a:bodyPr>
          <a:lstStyle/>
          <a:p>
            <a:r>
              <a:rPr lang="en-US" sz="1000" b="1" i="1" dirty="0"/>
              <a:t>Dalton Trans.</a:t>
            </a:r>
            <a:r>
              <a:rPr lang="en-US" sz="1000" dirty="0"/>
              <a:t>, 2005, 2849-2858</a:t>
            </a:r>
          </a:p>
        </p:txBody>
      </p:sp>
      <p:sp>
        <p:nvSpPr>
          <p:cNvPr id="10" name="Rectangle 9"/>
          <p:cNvSpPr/>
          <p:nvPr/>
        </p:nvSpPr>
        <p:spPr>
          <a:xfrm>
            <a:off x="236689" y="5456377"/>
            <a:ext cx="3953474" cy="733407"/>
          </a:xfrm>
          <a:prstGeom prst="rect">
            <a:avLst/>
          </a:prstGeom>
        </p:spPr>
        <p:txBody>
          <a:bodyPr wrap="square">
            <a:spAutoFit/>
          </a:bodyPr>
          <a:lstStyle/>
          <a:p>
            <a:endParaRPr lang="en-US" sz="1000" dirty="0"/>
          </a:p>
          <a:p>
            <a:r>
              <a:rPr lang="en-US" sz="1000" dirty="0"/>
              <a:t>Substituent effects and the mechanism of alkene metathesis catalyzed by ruthenium dichloride catalysts</a:t>
            </a:r>
          </a:p>
          <a:p>
            <a:r>
              <a:rPr lang="en-US" sz="1000" dirty="0" err="1"/>
              <a:t>Athanassios</a:t>
            </a:r>
            <a:r>
              <a:rPr lang="en-US" sz="1000" dirty="0"/>
              <a:t> C. </a:t>
            </a:r>
            <a:r>
              <a:rPr lang="en-US" sz="1000" dirty="0" err="1"/>
              <a:t>Tsipis,a</a:t>
            </a:r>
            <a:r>
              <a:rPr lang="en-US" sz="1000" dirty="0"/>
              <a:t>   A. Guy </a:t>
            </a:r>
            <a:r>
              <a:rPr lang="en-US" sz="1000" dirty="0" err="1"/>
              <a:t>Orpena</a:t>
            </a:r>
            <a:r>
              <a:rPr lang="en-US" sz="1000" dirty="0"/>
              <a:t> and   Jeremy N. Harvey*a </a:t>
            </a:r>
          </a:p>
        </p:txBody>
      </p:sp>
      <p:sp>
        <p:nvSpPr>
          <p:cNvPr id="11" name="Rectangle 10"/>
          <p:cNvSpPr/>
          <p:nvPr/>
        </p:nvSpPr>
        <p:spPr>
          <a:xfrm>
            <a:off x="4337576" y="2412556"/>
            <a:ext cx="2280976" cy="2585323"/>
          </a:xfrm>
          <a:prstGeom prst="rect">
            <a:avLst/>
          </a:prstGeom>
        </p:spPr>
        <p:txBody>
          <a:bodyPr wrap="square">
            <a:spAutoFit/>
          </a:bodyPr>
          <a:lstStyle/>
          <a:p>
            <a:r>
              <a:rPr lang="en-US" dirty="0"/>
              <a:t>After running products are extracted into an organic solvent, and the aqueous phase containing the surfactant can be reused for a subsequent reaction.</a:t>
            </a:r>
          </a:p>
        </p:txBody>
      </p:sp>
    </p:spTree>
    <p:extLst>
      <p:ext uri="{BB962C8B-B14F-4D97-AF65-F5344CB8AC3E}">
        <p14:creationId xmlns:p14="http://schemas.microsoft.com/office/powerpoint/2010/main" val="11567145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27165" y="123468"/>
            <a:ext cx="8971428" cy="6314286"/>
          </a:xfrm>
          <a:prstGeom prst="rect">
            <a:avLst/>
          </a:prstGeom>
        </p:spPr>
      </p:pic>
      <p:sp>
        <p:nvSpPr>
          <p:cNvPr id="4" name="Rectangle 3"/>
          <p:cNvSpPr/>
          <p:nvPr/>
        </p:nvSpPr>
        <p:spPr>
          <a:xfrm>
            <a:off x="2625969" y="6437754"/>
            <a:ext cx="6598417" cy="276999"/>
          </a:xfrm>
          <a:prstGeom prst="rect">
            <a:avLst/>
          </a:prstGeom>
        </p:spPr>
        <p:txBody>
          <a:bodyPr wrap="square">
            <a:spAutoFit/>
          </a:bodyPr>
          <a:lstStyle/>
          <a:p>
            <a:r>
              <a:rPr lang="en-US" sz="1200" dirty="0"/>
              <a:t>https://www.epa.gov/greenchemistry/presidential-green-chemistry-challenge-2011-academic-award</a:t>
            </a:r>
          </a:p>
        </p:txBody>
      </p:sp>
    </p:spTree>
    <p:extLst>
      <p:ext uri="{BB962C8B-B14F-4D97-AF65-F5344CB8AC3E}">
        <p14:creationId xmlns:p14="http://schemas.microsoft.com/office/powerpoint/2010/main" val="16061764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4211" y="819305"/>
            <a:ext cx="3144018" cy="369332"/>
          </a:xfrm>
          <a:prstGeom prst="rect">
            <a:avLst/>
          </a:prstGeom>
        </p:spPr>
        <p:txBody>
          <a:bodyPr wrap="square">
            <a:spAutoFit/>
          </a:bodyPr>
          <a:lstStyle/>
          <a:p>
            <a:r>
              <a:rPr lang="en-US" dirty="0">
                <a:solidFill>
                  <a:srgbClr val="3333FF"/>
                </a:solidFill>
              </a:rPr>
              <a:t>Solvent Substitutions</a:t>
            </a:r>
          </a:p>
        </p:txBody>
      </p:sp>
      <p:sp>
        <p:nvSpPr>
          <p:cNvPr id="3" name="Rectangle 2"/>
          <p:cNvSpPr/>
          <p:nvPr/>
        </p:nvSpPr>
        <p:spPr>
          <a:xfrm>
            <a:off x="3205424" y="1003971"/>
            <a:ext cx="2150347" cy="369332"/>
          </a:xfrm>
          <a:prstGeom prst="rect">
            <a:avLst/>
          </a:prstGeom>
        </p:spPr>
        <p:txBody>
          <a:bodyPr wrap="square">
            <a:spAutoFit/>
          </a:bodyPr>
          <a:lstStyle/>
          <a:p>
            <a:r>
              <a:rPr lang="en-US" dirty="0"/>
              <a:t>“green” solvents</a:t>
            </a:r>
          </a:p>
        </p:txBody>
      </p:sp>
      <p:pic>
        <p:nvPicPr>
          <p:cNvPr id="4" name="Picture 3"/>
          <p:cNvPicPr>
            <a:picLocks noChangeAspect="1"/>
          </p:cNvPicPr>
          <p:nvPr/>
        </p:nvPicPr>
        <p:blipFill>
          <a:blip r:embed="rId2"/>
          <a:stretch>
            <a:fillRect/>
          </a:stretch>
        </p:blipFill>
        <p:spPr>
          <a:xfrm>
            <a:off x="3547302" y="1373303"/>
            <a:ext cx="7859112" cy="3791549"/>
          </a:xfrm>
          <a:prstGeom prst="rect">
            <a:avLst/>
          </a:prstGeom>
        </p:spPr>
      </p:pic>
      <p:sp>
        <p:nvSpPr>
          <p:cNvPr id="5" name="Rectangle 4"/>
          <p:cNvSpPr/>
          <p:nvPr/>
        </p:nvSpPr>
        <p:spPr>
          <a:xfrm>
            <a:off x="444818" y="194364"/>
            <a:ext cx="3062057" cy="523220"/>
          </a:xfrm>
          <a:prstGeom prst="rect">
            <a:avLst/>
          </a:prstGeom>
          <a:solidFill>
            <a:schemeClr val="bg1"/>
          </a:solidFill>
        </p:spPr>
        <p:txBody>
          <a:bodyPr wrap="none">
            <a:spAutoFit/>
          </a:bodyPr>
          <a:lstStyle/>
          <a:p>
            <a:r>
              <a:rPr lang="en-US" sz="2800" dirty="0">
                <a:solidFill>
                  <a:srgbClr val="3333FF"/>
                </a:solidFill>
                <a:latin typeface="Arial" panose="020B0604020202020204" pitchFamily="34" charset="0"/>
                <a:cs typeface="Arial" panose="020B0604020202020204" pitchFamily="34" charset="0"/>
              </a:rPr>
              <a:t>Solvent Selection </a:t>
            </a:r>
          </a:p>
        </p:txBody>
      </p:sp>
    </p:spTree>
    <p:extLst>
      <p:ext uri="{BB962C8B-B14F-4D97-AF65-F5344CB8AC3E}">
        <p14:creationId xmlns:p14="http://schemas.microsoft.com/office/powerpoint/2010/main" val="11132392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774" y="843424"/>
            <a:ext cx="4842795" cy="2862322"/>
          </a:xfrm>
          <a:prstGeom prst="rect">
            <a:avLst/>
          </a:prstGeom>
        </p:spPr>
        <p:txBody>
          <a:bodyPr wrap="square">
            <a:spAutoFit/>
          </a:bodyPr>
          <a:lstStyle/>
          <a:p>
            <a:r>
              <a:rPr lang="en-US" dirty="0"/>
              <a:t>“Green solvents”</a:t>
            </a:r>
          </a:p>
          <a:p>
            <a:r>
              <a:rPr lang="en-US" dirty="0"/>
              <a:t>High boiling points greatly reduces evaporative loss</a:t>
            </a:r>
          </a:p>
          <a:p>
            <a:endParaRPr lang="en-US" dirty="0"/>
          </a:p>
          <a:p>
            <a:r>
              <a:rPr lang="en-US" dirty="0"/>
              <a:t>Results from toxicology studies have raised questions regarding the “greenness” of these compounds as solvents.</a:t>
            </a:r>
          </a:p>
          <a:p>
            <a:endParaRPr lang="en-US" dirty="0"/>
          </a:p>
          <a:p>
            <a:r>
              <a:rPr lang="en-US" dirty="0"/>
              <a:t>Could be used several steps away from the final step to prepare an API.</a:t>
            </a:r>
          </a:p>
        </p:txBody>
      </p:sp>
      <p:pic>
        <p:nvPicPr>
          <p:cNvPr id="5" name="Picture 4"/>
          <p:cNvPicPr>
            <a:picLocks noChangeAspect="1"/>
          </p:cNvPicPr>
          <p:nvPr/>
        </p:nvPicPr>
        <p:blipFill>
          <a:blip r:embed="rId2"/>
          <a:stretch>
            <a:fillRect/>
          </a:stretch>
        </p:blipFill>
        <p:spPr>
          <a:xfrm>
            <a:off x="6001146" y="269132"/>
            <a:ext cx="5495238" cy="5600000"/>
          </a:xfrm>
          <a:prstGeom prst="rect">
            <a:avLst/>
          </a:prstGeom>
        </p:spPr>
      </p:pic>
      <p:sp>
        <p:nvSpPr>
          <p:cNvPr id="6" name="Rectangle 5"/>
          <p:cNvSpPr/>
          <p:nvPr/>
        </p:nvSpPr>
        <p:spPr>
          <a:xfrm>
            <a:off x="6096000" y="5939470"/>
            <a:ext cx="6096000" cy="246221"/>
          </a:xfrm>
          <a:prstGeom prst="rect">
            <a:avLst/>
          </a:prstGeom>
        </p:spPr>
        <p:txBody>
          <a:bodyPr>
            <a:spAutoFit/>
          </a:bodyPr>
          <a:lstStyle/>
          <a:p>
            <a:r>
              <a:rPr lang="en-US" sz="1000" dirty="0"/>
              <a:t>http://www.sigmaaldrich.com/technical-documents/articles/chemfiles/ionic-liquids1.html</a:t>
            </a:r>
          </a:p>
        </p:txBody>
      </p:sp>
      <p:sp>
        <p:nvSpPr>
          <p:cNvPr id="7" name="Rectangle 6"/>
          <p:cNvSpPr/>
          <p:nvPr/>
        </p:nvSpPr>
        <p:spPr>
          <a:xfrm>
            <a:off x="634753" y="339470"/>
            <a:ext cx="1741182" cy="461665"/>
          </a:xfrm>
          <a:prstGeom prst="rect">
            <a:avLst/>
          </a:prstGeom>
        </p:spPr>
        <p:txBody>
          <a:bodyPr wrap="none">
            <a:spAutoFit/>
          </a:bodyPr>
          <a:lstStyle/>
          <a:p>
            <a:r>
              <a:rPr lang="en-US" sz="2400" dirty="0">
                <a:solidFill>
                  <a:srgbClr val="3333FF"/>
                </a:solidFill>
              </a:rPr>
              <a:t>Ionic liquids </a:t>
            </a:r>
          </a:p>
        </p:txBody>
      </p:sp>
      <p:pic>
        <p:nvPicPr>
          <p:cNvPr id="8" name="Picture 7"/>
          <p:cNvPicPr>
            <a:picLocks noChangeAspect="1"/>
          </p:cNvPicPr>
          <p:nvPr/>
        </p:nvPicPr>
        <p:blipFill>
          <a:blip r:embed="rId3"/>
          <a:stretch>
            <a:fillRect/>
          </a:stretch>
        </p:blipFill>
        <p:spPr>
          <a:xfrm>
            <a:off x="1999622" y="3673266"/>
            <a:ext cx="4001524" cy="3094734"/>
          </a:xfrm>
          <a:prstGeom prst="rect">
            <a:avLst/>
          </a:prstGeom>
        </p:spPr>
      </p:pic>
    </p:spTree>
    <p:extLst>
      <p:ext uri="{BB962C8B-B14F-4D97-AF65-F5344CB8AC3E}">
        <p14:creationId xmlns:p14="http://schemas.microsoft.com/office/powerpoint/2010/main" val="1464332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3259" y="490472"/>
            <a:ext cx="3784369" cy="461665"/>
          </a:xfrm>
          <a:prstGeom prst="rect">
            <a:avLst/>
          </a:prstGeom>
        </p:spPr>
        <p:txBody>
          <a:bodyPr wrap="none">
            <a:spAutoFit/>
          </a:bodyPr>
          <a:lstStyle/>
          <a:p>
            <a:r>
              <a:rPr lang="en-US" sz="2400" dirty="0">
                <a:solidFill>
                  <a:srgbClr val="3333FF"/>
                </a:solidFill>
              </a:rPr>
              <a:t>What is a supercritical fluid?</a:t>
            </a:r>
          </a:p>
        </p:txBody>
      </p:sp>
    </p:spTree>
    <p:extLst>
      <p:ext uri="{BB962C8B-B14F-4D97-AF65-F5344CB8AC3E}">
        <p14:creationId xmlns:p14="http://schemas.microsoft.com/office/powerpoint/2010/main" val="2436483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5808" y="259974"/>
            <a:ext cx="6147132" cy="461665"/>
          </a:xfrm>
          <a:prstGeom prst="rect">
            <a:avLst/>
          </a:prstGeom>
        </p:spPr>
        <p:txBody>
          <a:bodyPr wrap="none">
            <a:spAutoFit/>
          </a:bodyPr>
          <a:lstStyle/>
          <a:p>
            <a:r>
              <a:rPr lang="en-US" sz="2400" dirty="0">
                <a:solidFill>
                  <a:srgbClr val="3333FF"/>
                </a:solidFill>
              </a:rPr>
              <a:t>Supercritical CO</a:t>
            </a:r>
            <a:r>
              <a:rPr lang="en-US" sz="2400" baseline="-25000" dirty="0">
                <a:solidFill>
                  <a:srgbClr val="3333FF"/>
                </a:solidFill>
              </a:rPr>
              <a:t>2</a:t>
            </a:r>
            <a:r>
              <a:rPr lang="en-US" sz="2400" dirty="0">
                <a:solidFill>
                  <a:srgbClr val="3333FF"/>
                </a:solidFill>
              </a:rPr>
              <a:t> (scCO</a:t>
            </a:r>
            <a:r>
              <a:rPr lang="en-US" sz="2400" baseline="-25000" dirty="0">
                <a:solidFill>
                  <a:srgbClr val="3333FF"/>
                </a:solidFill>
              </a:rPr>
              <a:t>2</a:t>
            </a:r>
            <a:r>
              <a:rPr lang="en-US" sz="2400" dirty="0">
                <a:solidFill>
                  <a:srgbClr val="3333FF"/>
                </a:solidFill>
              </a:rPr>
              <a:t>) Can be used as solvent</a:t>
            </a:r>
          </a:p>
        </p:txBody>
      </p:sp>
      <p:sp>
        <p:nvSpPr>
          <p:cNvPr id="6" name="Rectangle 6"/>
          <p:cNvSpPr>
            <a:spLocks noChangeArrowheads="1"/>
          </p:cNvSpPr>
          <p:nvPr/>
        </p:nvSpPr>
        <p:spPr bwMode="auto">
          <a:xfrm>
            <a:off x="2037724" y="1440215"/>
            <a:ext cx="2498313" cy="400110"/>
          </a:xfrm>
          <a:prstGeom prst="rect">
            <a:avLst/>
          </a:prstGeom>
          <a:noFill/>
          <a:ln w="9525">
            <a:noFill/>
            <a:miter lim="800000"/>
            <a:headEnd/>
            <a:tailEnd/>
          </a:ln>
          <a:effectLst/>
        </p:spPr>
        <p:txBody>
          <a:bodyPr wrap="none">
            <a:spAutoFit/>
          </a:bodyPr>
          <a:lstStyle/>
          <a:p>
            <a:r>
              <a:rPr lang="en-US" sz="2000" dirty="0"/>
              <a:t>Phase Diagram of CO</a:t>
            </a:r>
            <a:r>
              <a:rPr lang="en-US" sz="2000" baseline="-25000" dirty="0"/>
              <a:t>2</a:t>
            </a:r>
            <a:endParaRPr lang="en-US" sz="2000" dirty="0"/>
          </a:p>
        </p:txBody>
      </p:sp>
      <p:pic>
        <p:nvPicPr>
          <p:cNvPr id="7" name="Picture 7"/>
          <p:cNvPicPr>
            <a:picLocks noChangeAspect="1" noChangeArrowheads="1"/>
          </p:cNvPicPr>
          <p:nvPr/>
        </p:nvPicPr>
        <p:blipFill>
          <a:blip r:embed="rId2" cstate="print"/>
          <a:srcRect/>
          <a:stretch>
            <a:fillRect/>
          </a:stretch>
        </p:blipFill>
        <p:spPr bwMode="auto">
          <a:xfrm>
            <a:off x="7450941" y="949305"/>
            <a:ext cx="1073150" cy="1020763"/>
          </a:xfrm>
          <a:prstGeom prst="rect">
            <a:avLst/>
          </a:prstGeom>
          <a:noFill/>
          <a:ln w="9525">
            <a:noFill/>
            <a:miter lim="800000"/>
            <a:headEnd/>
            <a:tailEnd/>
          </a:ln>
          <a:effectLst/>
        </p:spPr>
      </p:pic>
      <p:sp>
        <p:nvSpPr>
          <p:cNvPr id="8" name="Text Box 8"/>
          <p:cNvSpPr txBox="1">
            <a:spLocks noChangeArrowheads="1"/>
          </p:cNvSpPr>
          <p:nvPr/>
        </p:nvSpPr>
        <p:spPr bwMode="auto">
          <a:xfrm>
            <a:off x="8635216" y="1211243"/>
            <a:ext cx="2509838" cy="639762"/>
          </a:xfrm>
          <a:prstGeom prst="rect">
            <a:avLst/>
          </a:prstGeom>
          <a:noFill/>
          <a:ln w="9525">
            <a:noFill/>
            <a:miter lim="800000"/>
            <a:headEnd/>
            <a:tailEnd/>
          </a:ln>
        </p:spPr>
        <p:txBody>
          <a:bodyPr>
            <a:spAutoFit/>
          </a:bodyPr>
          <a:lstStyle/>
          <a:p>
            <a:r>
              <a:rPr lang="en-US" sz="1200">
                <a:solidFill>
                  <a:srgbClr val="000000"/>
                </a:solidFill>
                <a:cs typeface="Arial" pitchFamily="34" charset="0"/>
              </a:rPr>
              <a:t>Here we can see the separate phases of carbon dioxide. The meniscus is easily observed. </a:t>
            </a:r>
            <a:endParaRPr lang="en-US" sz="1800" b="0">
              <a:cs typeface="Arial" pitchFamily="34" charset="0"/>
            </a:endParaRPr>
          </a:p>
        </p:txBody>
      </p:sp>
      <p:pic>
        <p:nvPicPr>
          <p:cNvPr id="9" name="Picture 9"/>
          <p:cNvPicPr>
            <a:picLocks noChangeAspect="1" noChangeArrowheads="1"/>
          </p:cNvPicPr>
          <p:nvPr/>
        </p:nvPicPr>
        <p:blipFill>
          <a:blip r:embed="rId3" cstate="print"/>
          <a:srcRect/>
          <a:stretch>
            <a:fillRect/>
          </a:stretch>
        </p:blipFill>
        <p:spPr bwMode="auto">
          <a:xfrm>
            <a:off x="7446179" y="2044680"/>
            <a:ext cx="1108075" cy="1057275"/>
          </a:xfrm>
          <a:prstGeom prst="rect">
            <a:avLst/>
          </a:prstGeom>
          <a:noFill/>
          <a:ln w="9525">
            <a:noFill/>
            <a:miter lim="800000"/>
            <a:headEnd/>
            <a:tailEnd/>
          </a:ln>
          <a:effectLst/>
        </p:spPr>
      </p:pic>
      <p:sp>
        <p:nvSpPr>
          <p:cNvPr id="10" name="Text Box 10"/>
          <p:cNvSpPr txBox="1">
            <a:spLocks noChangeArrowheads="1"/>
          </p:cNvSpPr>
          <p:nvPr/>
        </p:nvSpPr>
        <p:spPr bwMode="auto">
          <a:xfrm>
            <a:off x="8660616" y="2087543"/>
            <a:ext cx="1843088" cy="822325"/>
          </a:xfrm>
          <a:prstGeom prst="rect">
            <a:avLst/>
          </a:prstGeom>
          <a:noFill/>
          <a:ln w="9525">
            <a:noFill/>
            <a:miter lim="800000"/>
            <a:headEnd/>
            <a:tailEnd/>
          </a:ln>
        </p:spPr>
        <p:txBody>
          <a:bodyPr>
            <a:spAutoFit/>
          </a:bodyPr>
          <a:lstStyle/>
          <a:p>
            <a:r>
              <a:rPr lang="en-US" sz="1200">
                <a:solidFill>
                  <a:srgbClr val="000000"/>
                </a:solidFill>
                <a:cs typeface="Arial" pitchFamily="34" charset="0"/>
              </a:rPr>
              <a:t>With an increase in temperature the meniscus begins to diminish. </a:t>
            </a:r>
            <a:endParaRPr lang="en-US" sz="1800" b="0">
              <a:cs typeface="Arial" pitchFamily="34" charset="0"/>
            </a:endParaRPr>
          </a:p>
        </p:txBody>
      </p:sp>
      <p:pic>
        <p:nvPicPr>
          <p:cNvPr id="11" name="Picture 11"/>
          <p:cNvPicPr>
            <a:picLocks noChangeAspect="1" noChangeArrowheads="1"/>
          </p:cNvPicPr>
          <p:nvPr/>
        </p:nvPicPr>
        <p:blipFill>
          <a:blip r:embed="rId4" cstate="print"/>
          <a:srcRect/>
          <a:stretch>
            <a:fillRect/>
          </a:stretch>
        </p:blipFill>
        <p:spPr bwMode="auto">
          <a:xfrm>
            <a:off x="7474754" y="3203555"/>
            <a:ext cx="1050925" cy="1003300"/>
          </a:xfrm>
          <a:prstGeom prst="rect">
            <a:avLst/>
          </a:prstGeom>
          <a:noFill/>
          <a:ln w="9525">
            <a:noFill/>
            <a:miter lim="800000"/>
            <a:headEnd/>
            <a:tailEnd/>
          </a:ln>
          <a:effectLst/>
        </p:spPr>
      </p:pic>
      <p:sp>
        <p:nvSpPr>
          <p:cNvPr id="12" name="Text Box 13"/>
          <p:cNvSpPr txBox="1">
            <a:spLocks noChangeArrowheads="1"/>
          </p:cNvSpPr>
          <p:nvPr/>
        </p:nvSpPr>
        <p:spPr bwMode="auto">
          <a:xfrm>
            <a:off x="8646329" y="3165455"/>
            <a:ext cx="2646362" cy="1004888"/>
          </a:xfrm>
          <a:prstGeom prst="rect">
            <a:avLst/>
          </a:prstGeom>
          <a:noFill/>
          <a:ln w="9525">
            <a:noFill/>
            <a:miter lim="800000"/>
            <a:headEnd/>
            <a:tailEnd/>
          </a:ln>
        </p:spPr>
        <p:txBody>
          <a:bodyPr>
            <a:spAutoFit/>
          </a:bodyPr>
          <a:lstStyle/>
          <a:p>
            <a:r>
              <a:rPr lang="en-US" sz="1200">
                <a:solidFill>
                  <a:srgbClr val="000000"/>
                </a:solidFill>
                <a:cs typeface="Arial" pitchFamily="34" charset="0"/>
              </a:rPr>
              <a:t>Increasing the temperature further causes the gas and liquid densities to become more similar. The meniscus is less easily observed but still evident </a:t>
            </a:r>
            <a:endParaRPr lang="en-US" sz="1800" b="0">
              <a:cs typeface="Arial" pitchFamily="34" charset="0"/>
            </a:endParaRPr>
          </a:p>
        </p:txBody>
      </p:sp>
      <p:pic>
        <p:nvPicPr>
          <p:cNvPr id="13" name="Picture 12"/>
          <p:cNvPicPr>
            <a:picLocks noChangeAspect="1" noChangeArrowheads="1"/>
          </p:cNvPicPr>
          <p:nvPr/>
        </p:nvPicPr>
        <p:blipFill>
          <a:blip r:embed="rId5" cstate="print"/>
          <a:srcRect/>
          <a:stretch>
            <a:fillRect/>
          </a:stretch>
        </p:blipFill>
        <p:spPr bwMode="auto">
          <a:xfrm>
            <a:off x="7424408" y="4304508"/>
            <a:ext cx="1385887" cy="1322387"/>
          </a:xfrm>
          <a:prstGeom prst="rect">
            <a:avLst/>
          </a:prstGeom>
          <a:noFill/>
          <a:ln w="9525">
            <a:noFill/>
            <a:miter lim="800000"/>
            <a:headEnd/>
            <a:tailEnd/>
          </a:ln>
          <a:effectLst/>
        </p:spPr>
      </p:pic>
      <p:sp>
        <p:nvSpPr>
          <p:cNvPr id="14" name="Text Box 14"/>
          <p:cNvSpPr txBox="1">
            <a:spLocks noChangeArrowheads="1"/>
          </p:cNvSpPr>
          <p:nvPr/>
        </p:nvSpPr>
        <p:spPr bwMode="auto">
          <a:xfrm>
            <a:off x="8961108" y="4231594"/>
            <a:ext cx="2847975" cy="1735137"/>
          </a:xfrm>
          <a:prstGeom prst="rect">
            <a:avLst/>
          </a:prstGeom>
          <a:noFill/>
          <a:ln w="9525">
            <a:noFill/>
            <a:miter lim="800000"/>
            <a:headEnd/>
            <a:tailEnd/>
          </a:ln>
        </p:spPr>
        <p:txBody>
          <a:bodyPr>
            <a:spAutoFit/>
          </a:bodyPr>
          <a:lstStyle/>
          <a:p>
            <a:r>
              <a:rPr lang="en-US" sz="1200" dirty="0">
                <a:solidFill>
                  <a:srgbClr val="000000"/>
                </a:solidFill>
                <a:cs typeface="Arial" pitchFamily="34" charset="0"/>
              </a:rPr>
              <a:t>Once the critical temperature and pressure have been reached the two distinct phases of liquid and gas are no longer visible. The meniscus can no longer be seen. One homogenous phase called the "supercritical fluid" phase occurs which shows properties of both liquids and gases. </a:t>
            </a:r>
            <a:endParaRPr lang="en-US" sz="1800" b="0" dirty="0">
              <a:cs typeface="Arial" pitchFamily="34" charset="0"/>
            </a:endParaRPr>
          </a:p>
        </p:txBody>
      </p:sp>
      <p:sp>
        <p:nvSpPr>
          <p:cNvPr id="15" name="Text Box 15"/>
          <p:cNvSpPr txBox="1">
            <a:spLocks noChangeArrowheads="1"/>
          </p:cNvSpPr>
          <p:nvPr/>
        </p:nvSpPr>
        <p:spPr bwMode="auto">
          <a:xfrm>
            <a:off x="7558221" y="5865946"/>
            <a:ext cx="2708275" cy="396875"/>
          </a:xfrm>
          <a:prstGeom prst="rect">
            <a:avLst/>
          </a:prstGeom>
          <a:noFill/>
          <a:ln w="9525">
            <a:noFill/>
            <a:miter lim="800000"/>
            <a:headEnd/>
            <a:tailEnd/>
          </a:ln>
        </p:spPr>
        <p:txBody>
          <a:bodyPr wrap="none">
            <a:spAutoFit/>
          </a:bodyPr>
          <a:lstStyle/>
          <a:p>
            <a:r>
              <a:rPr lang="en-US" sz="1000" dirty="0">
                <a:solidFill>
                  <a:srgbClr val="000000"/>
                </a:solidFill>
                <a:cs typeface="Arial" pitchFamily="34" charset="0"/>
              </a:rPr>
              <a:t>Taken from: </a:t>
            </a:r>
            <a:r>
              <a:rPr lang="en-US" sz="1000" dirty="0">
                <a:cs typeface="Arial" pitchFamily="34" charset="0"/>
                <a:hlinkClick r:id="rId6"/>
              </a:rPr>
              <a:t>http://www.chem.leeds.ac.uk/</a:t>
            </a:r>
            <a:endParaRPr lang="en-US" sz="1000" dirty="0">
              <a:solidFill>
                <a:srgbClr val="000000"/>
              </a:solidFill>
              <a:cs typeface="Arial" pitchFamily="34" charset="0"/>
            </a:endParaRPr>
          </a:p>
          <a:p>
            <a:r>
              <a:rPr lang="en-US" sz="1000" dirty="0">
                <a:solidFill>
                  <a:srgbClr val="000000"/>
                </a:solidFill>
                <a:cs typeface="Arial" pitchFamily="34" charset="0"/>
              </a:rPr>
              <a:t>People/CMR/criticalpics.html</a:t>
            </a:r>
            <a:endParaRPr lang="en-US" sz="1000" b="0" dirty="0">
              <a:cs typeface="Arial" pitchFamily="34" charset="0"/>
            </a:endParaRPr>
          </a:p>
        </p:txBody>
      </p:sp>
      <p:pic>
        <p:nvPicPr>
          <p:cNvPr id="16" name="Picture 260" descr="phhm9e-12_19"/>
          <p:cNvPicPr>
            <a:picLocks noChangeAspect="1" noChangeArrowheads="1"/>
          </p:cNvPicPr>
          <p:nvPr/>
        </p:nvPicPr>
        <p:blipFill>
          <a:blip r:embed="rId7" cstate="print"/>
          <a:srcRect/>
          <a:stretch>
            <a:fillRect/>
          </a:stretch>
        </p:blipFill>
        <p:spPr bwMode="auto">
          <a:xfrm>
            <a:off x="669564" y="1773950"/>
            <a:ext cx="5060067" cy="3862509"/>
          </a:xfrm>
          <a:prstGeom prst="rect">
            <a:avLst/>
          </a:prstGeom>
          <a:noFill/>
        </p:spPr>
      </p:pic>
      <p:sp>
        <p:nvSpPr>
          <p:cNvPr id="17" name="Rectangle 16"/>
          <p:cNvSpPr/>
          <p:nvPr/>
        </p:nvSpPr>
        <p:spPr>
          <a:xfrm>
            <a:off x="1649959" y="659472"/>
            <a:ext cx="4842795" cy="369332"/>
          </a:xfrm>
          <a:prstGeom prst="rect">
            <a:avLst/>
          </a:prstGeom>
        </p:spPr>
        <p:txBody>
          <a:bodyPr wrap="square">
            <a:spAutoFit/>
          </a:bodyPr>
          <a:lstStyle/>
          <a:p>
            <a:r>
              <a:rPr lang="en-US" dirty="0"/>
              <a:t>Has solubility similar to hexane</a:t>
            </a:r>
          </a:p>
        </p:txBody>
      </p:sp>
      <p:sp>
        <p:nvSpPr>
          <p:cNvPr id="18" name="Rectangle 17"/>
          <p:cNvSpPr/>
          <p:nvPr/>
        </p:nvSpPr>
        <p:spPr>
          <a:xfrm>
            <a:off x="281952" y="5743138"/>
            <a:ext cx="6754844" cy="830997"/>
          </a:xfrm>
          <a:prstGeom prst="rect">
            <a:avLst/>
          </a:prstGeom>
        </p:spPr>
        <p:txBody>
          <a:bodyPr wrap="square">
            <a:spAutoFit/>
          </a:bodyPr>
          <a:lstStyle/>
          <a:p>
            <a:r>
              <a:rPr lang="en-US" sz="1600" dirty="0"/>
              <a:t>Good for extraction of products, reagents or contaminants.</a:t>
            </a:r>
          </a:p>
          <a:p>
            <a:r>
              <a:rPr lang="en-US" sz="1600" dirty="0"/>
              <a:t>The primary drawback of using scCO</a:t>
            </a:r>
            <a:r>
              <a:rPr lang="en-US" sz="1600" baseline="-25000" dirty="0"/>
              <a:t>2</a:t>
            </a:r>
            <a:r>
              <a:rPr lang="en-US" sz="1600" dirty="0"/>
              <a:t> appears to be the expense of equipment </a:t>
            </a:r>
            <a:r>
              <a:rPr lang="en-US" sz="1600" dirty="0">
                <a:solidFill>
                  <a:srgbClr val="FF0000"/>
                </a:solidFill>
              </a:rPr>
              <a:t>and energy costs </a:t>
            </a:r>
            <a:r>
              <a:rPr lang="en-US" sz="1600" dirty="0"/>
              <a:t>to control the condensation and release of the CO</a:t>
            </a:r>
            <a:r>
              <a:rPr lang="en-US" sz="1600" baseline="-25000" dirty="0"/>
              <a:t>2</a:t>
            </a:r>
            <a:r>
              <a:rPr lang="en-US" sz="1600" dirty="0"/>
              <a:t>.</a:t>
            </a:r>
          </a:p>
        </p:txBody>
      </p:sp>
    </p:spTree>
    <p:extLst>
      <p:ext uri="{BB962C8B-B14F-4D97-AF65-F5344CB8AC3E}">
        <p14:creationId xmlns:p14="http://schemas.microsoft.com/office/powerpoint/2010/main" val="15201749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1178" y="530917"/>
            <a:ext cx="6096000" cy="461665"/>
          </a:xfrm>
          <a:prstGeom prst="rect">
            <a:avLst/>
          </a:prstGeom>
        </p:spPr>
        <p:txBody>
          <a:bodyPr>
            <a:spAutoFit/>
          </a:bodyPr>
          <a:lstStyle/>
          <a:p>
            <a:r>
              <a:rPr lang="en-US" sz="2400" dirty="0">
                <a:solidFill>
                  <a:srgbClr val="3333FF"/>
                </a:solidFill>
              </a:rPr>
              <a:t>Solvent-Free Processes</a:t>
            </a:r>
          </a:p>
        </p:txBody>
      </p:sp>
      <p:sp>
        <p:nvSpPr>
          <p:cNvPr id="4" name="Rectangle 3"/>
          <p:cNvSpPr/>
          <p:nvPr/>
        </p:nvSpPr>
        <p:spPr>
          <a:xfrm>
            <a:off x="591178" y="1283055"/>
            <a:ext cx="10441912" cy="2308324"/>
          </a:xfrm>
          <a:prstGeom prst="rect">
            <a:avLst/>
          </a:prstGeom>
        </p:spPr>
        <p:txBody>
          <a:bodyPr wrap="square">
            <a:spAutoFit/>
          </a:bodyPr>
          <a:lstStyle/>
          <a:p>
            <a:r>
              <a:rPr lang="en-US" dirty="0"/>
              <a:t>In solvent-free (neat) processes a small excess of a liquid reagent may function as a solvent, and the products are often non-crystalline </a:t>
            </a:r>
          </a:p>
          <a:p>
            <a:endParaRPr lang="en-US" dirty="0"/>
          </a:p>
          <a:p>
            <a:r>
              <a:rPr lang="en-US" dirty="0"/>
              <a:t>Since solvents were not added in any significant amount to increase the mass of the reaction, quenching such reactions may readily produce high temperatures.</a:t>
            </a:r>
          </a:p>
          <a:p>
            <a:endParaRPr lang="en-US" dirty="0">
              <a:solidFill>
                <a:srgbClr val="FF0000"/>
              </a:solidFill>
            </a:endParaRPr>
          </a:p>
          <a:p>
            <a:r>
              <a:rPr lang="en-US" dirty="0">
                <a:solidFill>
                  <a:srgbClr val="FF0000"/>
                </a:solidFill>
              </a:rPr>
              <a:t>Solid – gas phase reactions (e.g. solid drug substance reacting with </a:t>
            </a:r>
            <a:r>
              <a:rPr lang="en-US" dirty="0" err="1">
                <a:solidFill>
                  <a:srgbClr val="FF0000"/>
                </a:solidFill>
              </a:rPr>
              <a:t>HCl</a:t>
            </a:r>
            <a:r>
              <a:rPr lang="en-US" dirty="0">
                <a:solidFill>
                  <a:srgbClr val="FF0000"/>
                </a:solidFill>
              </a:rPr>
              <a:t> gas under dry mixing) have been used, for example, to successfully form pharmaceutical salts without the need for solvents</a:t>
            </a:r>
          </a:p>
        </p:txBody>
      </p:sp>
    </p:spTree>
    <p:extLst>
      <p:ext uri="{BB962C8B-B14F-4D97-AF65-F5344CB8AC3E}">
        <p14:creationId xmlns:p14="http://schemas.microsoft.com/office/powerpoint/2010/main" val="19369986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08199" y="789200"/>
            <a:ext cx="7441581" cy="2554466"/>
          </a:xfrm>
          <a:prstGeom prst="rect">
            <a:avLst/>
          </a:prstGeom>
        </p:spPr>
      </p:pic>
      <p:pic>
        <p:nvPicPr>
          <p:cNvPr id="3" name="Picture 2"/>
          <p:cNvPicPr>
            <a:picLocks noChangeAspect="1"/>
          </p:cNvPicPr>
          <p:nvPr/>
        </p:nvPicPr>
        <p:blipFill>
          <a:blip r:embed="rId3"/>
          <a:stretch>
            <a:fillRect/>
          </a:stretch>
        </p:blipFill>
        <p:spPr>
          <a:xfrm>
            <a:off x="2108199" y="3343667"/>
            <a:ext cx="7441581" cy="2728104"/>
          </a:xfrm>
          <a:prstGeom prst="rect">
            <a:avLst/>
          </a:prstGeom>
        </p:spPr>
      </p:pic>
    </p:spTree>
    <p:extLst>
      <p:ext uri="{BB962C8B-B14F-4D97-AF65-F5344CB8AC3E}">
        <p14:creationId xmlns:p14="http://schemas.microsoft.com/office/powerpoint/2010/main" val="13471546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2442</TotalTime>
  <Words>5111</Words>
  <Application>Microsoft Macintosh PowerPoint</Application>
  <PresentationFormat>Widescreen</PresentationFormat>
  <Paragraphs>497</Paragraphs>
  <Slides>58</Slides>
  <Notes>19</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2</vt:i4>
      </vt:variant>
      <vt:variant>
        <vt:lpstr>Slide Titles</vt:lpstr>
      </vt:variant>
      <vt:variant>
        <vt:i4>58</vt:i4>
      </vt:variant>
    </vt:vector>
  </HeadingPairs>
  <TitlesOfParts>
    <vt:vector size="71" baseType="lpstr">
      <vt:lpstr>Calibri</vt:lpstr>
      <vt:lpstr>Calibri Light</vt:lpstr>
      <vt:lpstr>Cambria Math</vt:lpstr>
      <vt:lpstr>RealpageTIM11-Bold</vt:lpstr>
      <vt:lpstr>RealpageTIM11-Italic</vt:lpstr>
      <vt:lpstr>Symbol</vt:lpstr>
      <vt:lpstr>Times New Roman</vt:lpstr>
      <vt:lpstr>Wingdings</vt:lpstr>
      <vt:lpstr>Arial</vt:lpstr>
      <vt:lpstr>Office Theme</vt:lpstr>
      <vt:lpstr>Default Design</vt:lpstr>
      <vt:lpstr>ACD/3D</vt:lpstr>
      <vt:lpstr>CS ChemDraw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sunny57057@gmail.com</cp:lastModifiedBy>
  <cp:revision>136</cp:revision>
  <dcterms:created xsi:type="dcterms:W3CDTF">2016-07-04T15:21:59Z</dcterms:created>
  <dcterms:modified xsi:type="dcterms:W3CDTF">2016-10-03T14:18:18Z</dcterms:modified>
</cp:coreProperties>
</file>