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9" r:id="rId2"/>
    <p:sldId id="260" r:id="rId3"/>
    <p:sldId id="261" r:id="rId4"/>
    <p:sldId id="262" r:id="rId5"/>
    <p:sldId id="283" r:id="rId6"/>
    <p:sldId id="263" r:id="rId7"/>
    <p:sldId id="264" r:id="rId8"/>
    <p:sldId id="284" r:id="rId9"/>
    <p:sldId id="265" r:id="rId10"/>
    <p:sldId id="266" r:id="rId11"/>
    <p:sldId id="268" r:id="rId12"/>
    <p:sldId id="269" r:id="rId13"/>
    <p:sldId id="285" r:id="rId14"/>
    <p:sldId id="267" r:id="rId15"/>
    <p:sldId id="270" r:id="rId16"/>
    <p:sldId id="286" r:id="rId17"/>
    <p:sldId id="287" r:id="rId18"/>
    <p:sldId id="288" r:id="rId19"/>
    <p:sldId id="271" r:id="rId20"/>
    <p:sldId id="289" r:id="rId21"/>
    <p:sldId id="272" r:id="rId22"/>
    <p:sldId id="273" r:id="rId23"/>
    <p:sldId id="290" r:id="rId24"/>
    <p:sldId id="274" r:id="rId25"/>
    <p:sldId id="275" r:id="rId26"/>
    <p:sldId id="276" r:id="rId27"/>
    <p:sldId id="277" r:id="rId28"/>
    <p:sldId id="292" r:id="rId29"/>
    <p:sldId id="291" r:id="rId30"/>
    <p:sldId id="278" r:id="rId31"/>
    <p:sldId id="279" r:id="rId32"/>
    <p:sldId id="280" r:id="rId33"/>
    <p:sldId id="293" r:id="rId34"/>
    <p:sldId id="281" r:id="rId35"/>
    <p:sldId id="282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FF66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514" autoAdjust="0"/>
  </p:normalViewPr>
  <p:slideViewPr>
    <p:cSldViewPr>
      <p:cViewPr>
        <p:scale>
          <a:sx n="110" d="100"/>
          <a:sy n="110" d="100"/>
        </p:scale>
        <p:origin x="-156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227453-E1A0-4E68-A0BF-E55A8F1747C0}" type="datetimeFigureOut">
              <a:rPr lang="en-US" smtClean="0"/>
              <a:t>2/7/2012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7C62BA-5DEF-4ADC-ACE5-D9F66006D7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48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C62BA-5DEF-4ADC-ACE5-D9F66006D7E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459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C62BA-5DEF-4ADC-ACE5-D9F66006D7E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459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C62BA-5DEF-4ADC-ACE5-D9F66006D7E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4598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C62BA-5DEF-4ADC-ACE5-D9F66006D7E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4598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C62BA-5DEF-4ADC-ACE5-D9F66006D7E0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115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C62BA-5DEF-4ADC-ACE5-D9F66006D7E0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7619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C62BA-5DEF-4ADC-ACE5-D9F66006D7E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8394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C62BA-5DEF-4ADC-ACE5-D9F66006D7E0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8394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C62BA-5DEF-4ADC-ACE5-D9F66006D7E0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4380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C62BA-5DEF-4ADC-ACE5-D9F66006D7E0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9859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C62BA-5DEF-4ADC-ACE5-D9F66006D7E0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9859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C62BA-5DEF-4ADC-ACE5-D9F66006D7E0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9859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C62BA-5DEF-4ADC-ACE5-D9F66006D7E0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9859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C62BA-5DEF-4ADC-ACE5-D9F66006D7E0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9859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C62BA-5DEF-4ADC-ACE5-D9F66006D7E0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9859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C62BA-5DEF-4ADC-ACE5-D9F66006D7E0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9859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C62BA-5DEF-4ADC-ACE5-D9F66006D7E0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9859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C62BA-5DEF-4ADC-ACE5-D9F66006D7E0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9859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C62BA-5DEF-4ADC-ACE5-D9F66006D7E0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9859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C62BA-5DEF-4ADC-ACE5-D9F66006D7E0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9859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CB524-2DF7-420C-A9BD-10827958D032}" type="datetime1">
              <a:rPr lang="en-US" smtClean="0"/>
              <a:t>2/7/2012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95310-F45B-407C-A5C3-7A41D5BF8BCE}" type="datetime1">
              <a:rPr lang="en-US" smtClean="0"/>
              <a:t>2/7/2012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63F03-13B9-41B9-9116-6426BE5B7109}" type="datetime1">
              <a:rPr lang="en-US" smtClean="0"/>
              <a:t>2/7/2012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A2094-39F5-48C0-9C7E-25297C5B37D6}" type="datetime1">
              <a:rPr lang="en-US" smtClean="0"/>
              <a:t>2/7/2012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CB0A8-3ED7-41BF-8632-67661F3C2614}" type="datetime1">
              <a:rPr lang="en-US" smtClean="0"/>
              <a:t>2/7/2012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FE12F-CB68-439C-9383-5E7B82009339}" type="datetime1">
              <a:rPr lang="en-US" smtClean="0"/>
              <a:t>2/7/2012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1B8F6-2195-4A60-A684-EC957350E85D}" type="datetime1">
              <a:rPr lang="en-US" smtClean="0"/>
              <a:t>2/7/2012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C1DC-5FA9-475C-8242-05316F9B3412}" type="datetime1">
              <a:rPr lang="en-US" smtClean="0"/>
              <a:t>2/7/2012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497D2-EE0A-4722-815F-158C473FDC39}" type="datetime1">
              <a:rPr lang="en-US" smtClean="0"/>
              <a:t>2/7/2012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D9131-AAEC-47F3-99F8-D10D67123273}" type="datetime1">
              <a:rPr lang="en-US" smtClean="0"/>
              <a:t>2/7/2012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0BC8-1F6F-4FB2-943F-67E748C81042}" type="datetime1">
              <a:rPr lang="en-US" smtClean="0"/>
              <a:t>2/7/2012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CD27B5-334B-4765-B118-6CF055D86DCC}" type="datetime1">
              <a:rPr lang="en-US" smtClean="0"/>
              <a:t>2/7/2012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9.wdp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0.wdp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3398" y="533400"/>
            <a:ext cx="822959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The Automobile and Society</a:t>
            </a:r>
          </a:p>
          <a:p>
            <a:endParaRPr lang="en-US" sz="1500" dirty="0" smtClean="0"/>
          </a:p>
          <a:p>
            <a:r>
              <a:rPr lang="en-US" sz="2200" dirty="0" smtClean="0"/>
              <a:t>Great </a:t>
            </a:r>
            <a:r>
              <a:rPr lang="en-US" sz="2200" dirty="0"/>
              <a:t>economic and social impacts of the </a:t>
            </a:r>
            <a:r>
              <a:rPr lang="en-US" sz="2200" dirty="0" smtClean="0"/>
              <a:t>automobile: Fast and easy transportation, growth of suburbs, development of roads and economy, etc. </a:t>
            </a:r>
            <a:r>
              <a:rPr lang="en-US" sz="2800" b="1" dirty="0" smtClean="0"/>
              <a:t> </a:t>
            </a:r>
            <a:endParaRPr lang="en-US" sz="28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717"/>
          <a:stretch/>
        </p:blipFill>
        <p:spPr bwMode="auto">
          <a:xfrm>
            <a:off x="1904999" y="2667000"/>
            <a:ext cx="5767387" cy="3706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3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762000"/>
            <a:ext cx="8381998" cy="5524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Downside: </a:t>
            </a:r>
          </a:p>
          <a:p>
            <a:endParaRPr lang="en-US" sz="15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Death and fatalities due to traffics accidents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Cars blamed for many environmental impacts affecting human health</a:t>
            </a:r>
          </a:p>
          <a:p>
            <a:endParaRPr lang="en-US" sz="2200" dirty="0" smtClean="0"/>
          </a:p>
          <a:p>
            <a:r>
              <a:rPr lang="en-US" sz="2200" dirty="0" smtClean="0"/>
              <a:t> </a:t>
            </a:r>
            <a:r>
              <a:rPr lang="en-US" sz="2200" b="1" dirty="0" smtClean="0"/>
              <a:t>Environmental impacts of the automobile</a:t>
            </a:r>
          </a:p>
          <a:p>
            <a:endParaRPr lang="en-US" sz="15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Land impacts: construction of the roads, parking lots, etc.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Technological impacts: release of pollutants to the environment</a:t>
            </a:r>
          </a:p>
          <a:p>
            <a:r>
              <a:rPr lang="en-US" sz="2200" dirty="0" smtClean="0"/>
              <a:t> </a:t>
            </a:r>
            <a:endParaRPr lang="en-US" sz="2200" dirty="0"/>
          </a:p>
          <a:p>
            <a:r>
              <a:rPr lang="en-US" sz="2200" u="sng" dirty="0" smtClean="0"/>
              <a:t>1-Urban Air Pollution</a:t>
            </a:r>
            <a:endParaRPr lang="en-US" sz="2200" u="sng" dirty="0"/>
          </a:p>
          <a:p>
            <a:endParaRPr lang="en-US" sz="1500" dirty="0" smtClean="0"/>
          </a:p>
          <a:p>
            <a:r>
              <a:rPr lang="en-US" sz="2200" dirty="0" smtClean="0"/>
              <a:t>Los Angeles an example of air pollution due to automobiles: LA smog in late 1940s and 1950s resulted in</a:t>
            </a:r>
            <a:r>
              <a:rPr lang="en-US" sz="2200" dirty="0" smtClean="0"/>
              <a:t>:</a:t>
            </a:r>
          </a:p>
          <a:p>
            <a:endParaRPr lang="en-US" sz="1000" dirty="0" smtClean="0"/>
          </a:p>
          <a:p>
            <a:pPr marL="569913" indent="-285750">
              <a:buFont typeface="Arial" pitchFamily="34" charset="0"/>
              <a:buChar char="•"/>
            </a:pPr>
            <a:r>
              <a:rPr lang="en-US" sz="2200" dirty="0" smtClean="0"/>
              <a:t>Reduction in visibility</a:t>
            </a:r>
          </a:p>
          <a:p>
            <a:pPr marL="569913" indent="-285750">
              <a:buFont typeface="Arial" pitchFamily="34" charset="0"/>
              <a:buChar char="•"/>
            </a:pPr>
            <a:r>
              <a:rPr lang="en-US" sz="2200" dirty="0" smtClean="0"/>
              <a:t>Irritating eyes and throats</a:t>
            </a:r>
            <a:endParaRPr lang="en-US" sz="2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2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81001" y="228600"/>
            <a:ext cx="838199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Reaction of emitted volatile organic compounds (VOCs) and nitrogen oxide (NO</a:t>
            </a:r>
            <a:r>
              <a:rPr lang="en-US" sz="2200" baseline="-25000" dirty="0" smtClean="0"/>
              <a:t>X</a:t>
            </a:r>
            <a:r>
              <a:rPr lang="en-US" sz="2200" dirty="0" smtClean="0"/>
              <a:t>) under sunlight creates ozone (O</a:t>
            </a:r>
            <a:r>
              <a:rPr lang="en-US" sz="2200" baseline="-25000" dirty="0" smtClean="0"/>
              <a:t>3</a:t>
            </a:r>
            <a:r>
              <a:rPr lang="en-US" sz="2200" dirty="0" smtClean="0"/>
              <a:t>) and other chemical compounds that form photochemical smog.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Incomplete combustion of fuel emits CO and hydrocarbons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Gasoline vapors </a:t>
            </a:r>
            <a:r>
              <a:rPr lang="en-US" sz="2200" dirty="0" smtClean="0"/>
              <a:t>emitted </a:t>
            </a:r>
            <a:r>
              <a:rPr lang="en-US" sz="2200" dirty="0" smtClean="0"/>
              <a:t>from engines and fuel tanks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Three main air pollutants: NO</a:t>
            </a:r>
            <a:r>
              <a:rPr lang="en-US" sz="2200" baseline="-25000" dirty="0" smtClean="0"/>
              <a:t>X</a:t>
            </a:r>
            <a:r>
              <a:rPr lang="en-US" sz="2200" dirty="0" smtClean="0"/>
              <a:t>, CO and HC </a:t>
            </a:r>
            <a:endParaRPr lang="en-US" sz="2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562" y="2562803"/>
            <a:ext cx="5889625" cy="4103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653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3400" y="320723"/>
            <a:ext cx="7581899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Factors that increase emissions:</a:t>
            </a:r>
          </a:p>
          <a:p>
            <a:endParaRPr lang="en-US" sz="1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Increased number of vehicles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Increased travel per vehicle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Departures from federal standards: 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200" dirty="0" smtClean="0"/>
              <a:t>Different on-road conditions than those of federal test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200" dirty="0" smtClean="0"/>
              <a:t>Improper maintenance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200" dirty="0" smtClean="0"/>
              <a:t>Technical problems such as dirty spark plugs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Increased use of light trucks (SUVs, Pickup trucks, vans</a:t>
            </a:r>
            <a:r>
              <a:rPr lang="en-US" sz="2200" dirty="0" smtClean="0"/>
              <a:t>)</a:t>
            </a:r>
            <a:endParaRPr lang="en-US" sz="2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352800"/>
            <a:ext cx="5257800" cy="3401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337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7200" y="762000"/>
            <a:ext cx="838199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u="sng" dirty="0" smtClean="0"/>
              <a:t>Example</a:t>
            </a:r>
          </a:p>
          <a:p>
            <a:endParaRPr lang="en-US" sz="1500" dirty="0"/>
          </a:p>
          <a:p>
            <a:r>
              <a:rPr lang="en-US" sz="2200" dirty="0" smtClean="0"/>
              <a:t>If in </a:t>
            </a:r>
            <a:r>
              <a:rPr lang="en-US" sz="2200" dirty="0" smtClean="0"/>
              <a:t>1980, the total CO emission from passenger cars was </a:t>
            </a:r>
            <a:r>
              <a:rPr lang="en-US" sz="2200" dirty="0" smtClean="0"/>
              <a:t>24 g/mi, </a:t>
            </a:r>
            <a:r>
              <a:rPr lang="en-US" sz="2200" dirty="0" smtClean="0"/>
              <a:t>the total CO emissions can be estimated using Fig. 3.4:</a:t>
            </a:r>
          </a:p>
          <a:p>
            <a:endParaRPr lang="en-US" sz="1500" dirty="0"/>
          </a:p>
          <a:p>
            <a:r>
              <a:rPr lang="en-US" sz="2200" dirty="0" smtClean="0"/>
              <a:t>(1.15 </a:t>
            </a:r>
            <a:r>
              <a:rPr lang="en-US" sz="2200" dirty="0" smtClean="0">
                <a:sym typeface="Symbol"/>
              </a:rPr>
              <a:t>10</a:t>
            </a:r>
            <a:r>
              <a:rPr lang="en-US" sz="2200" baseline="30000" dirty="0" smtClean="0">
                <a:sym typeface="Symbol"/>
              </a:rPr>
              <a:t>12</a:t>
            </a:r>
            <a:r>
              <a:rPr lang="en-US" sz="2200" dirty="0" smtClean="0">
                <a:sym typeface="Symbol"/>
              </a:rPr>
              <a:t> mi)  24 g/mi =  27.6  10</a:t>
            </a:r>
            <a:r>
              <a:rPr lang="en-US" sz="2200" baseline="30000" dirty="0" smtClean="0">
                <a:sym typeface="Symbol"/>
              </a:rPr>
              <a:t>12</a:t>
            </a:r>
            <a:r>
              <a:rPr lang="en-US" sz="2200" dirty="0" smtClean="0">
                <a:sym typeface="Symbol"/>
              </a:rPr>
              <a:t> g</a:t>
            </a:r>
            <a:r>
              <a:rPr lang="en-US" sz="2200" dirty="0" smtClean="0"/>
              <a:t> </a:t>
            </a:r>
          </a:p>
          <a:p>
            <a:endParaRPr lang="en-US" sz="1200" dirty="0"/>
          </a:p>
          <a:p>
            <a:r>
              <a:rPr lang="en-US" sz="2200" dirty="0" smtClean="0"/>
              <a:t>Compared to precontrol era (84 g/mi), there is a (84-24)/84 </a:t>
            </a:r>
            <a:r>
              <a:rPr lang="en-US" sz="2200" dirty="0" smtClean="0">
                <a:sym typeface="Symbol"/>
              </a:rPr>
              <a:t></a:t>
            </a:r>
            <a:r>
              <a:rPr lang="en-US" sz="2200" dirty="0" smtClean="0"/>
              <a:t> 100 = 71% reduction in CO emissions.</a:t>
            </a:r>
          </a:p>
          <a:p>
            <a:endParaRPr lang="en-US" sz="1500" dirty="0"/>
          </a:p>
          <a:p>
            <a:r>
              <a:rPr lang="en-US" sz="2200" dirty="0" smtClean="0"/>
              <a:t>Compared to the year 1967, the total CO emissions:</a:t>
            </a:r>
          </a:p>
          <a:p>
            <a:endParaRPr lang="en-US" sz="1200" dirty="0"/>
          </a:p>
          <a:p>
            <a:r>
              <a:rPr lang="en-US" sz="2200" dirty="0" smtClean="0"/>
              <a:t>(0.7 </a:t>
            </a:r>
            <a:r>
              <a:rPr lang="en-US" sz="2200" dirty="0">
                <a:sym typeface="Symbol"/>
              </a:rPr>
              <a:t>10</a:t>
            </a:r>
            <a:r>
              <a:rPr lang="en-US" sz="2200" baseline="30000" dirty="0">
                <a:sym typeface="Symbol"/>
              </a:rPr>
              <a:t>12</a:t>
            </a:r>
            <a:r>
              <a:rPr lang="en-US" sz="2200" dirty="0">
                <a:sym typeface="Symbol"/>
              </a:rPr>
              <a:t> mi)  </a:t>
            </a:r>
            <a:r>
              <a:rPr lang="en-US" sz="2200" dirty="0" smtClean="0">
                <a:sym typeface="Symbol"/>
              </a:rPr>
              <a:t>84 </a:t>
            </a:r>
            <a:r>
              <a:rPr lang="en-US" sz="2200" dirty="0">
                <a:sym typeface="Symbol"/>
              </a:rPr>
              <a:t>g/mi =  </a:t>
            </a:r>
            <a:r>
              <a:rPr lang="en-US" sz="2200" dirty="0" smtClean="0">
                <a:sym typeface="Symbol"/>
              </a:rPr>
              <a:t>59 </a:t>
            </a:r>
            <a:r>
              <a:rPr lang="en-US" sz="2200" dirty="0">
                <a:sym typeface="Symbol"/>
              </a:rPr>
              <a:t> 10</a:t>
            </a:r>
            <a:r>
              <a:rPr lang="en-US" sz="2200" baseline="30000" dirty="0">
                <a:sym typeface="Symbol"/>
              </a:rPr>
              <a:t>12</a:t>
            </a:r>
            <a:r>
              <a:rPr lang="en-US" sz="2200" dirty="0">
                <a:sym typeface="Symbol"/>
              </a:rPr>
              <a:t> </a:t>
            </a:r>
            <a:r>
              <a:rPr lang="en-US" sz="2200" dirty="0" smtClean="0">
                <a:sym typeface="Symbol"/>
              </a:rPr>
              <a:t>g </a:t>
            </a:r>
          </a:p>
          <a:p>
            <a:endParaRPr lang="en-US" sz="1200" dirty="0">
              <a:sym typeface="Symbol"/>
            </a:endParaRPr>
          </a:p>
          <a:p>
            <a:r>
              <a:rPr lang="en-US" sz="2200" dirty="0" smtClean="0">
                <a:sym typeface="Symbol"/>
              </a:rPr>
              <a:t>which is more than twice the total CO emissions in 1980 although the mileage in 1980 has increased by more than 60%. </a:t>
            </a:r>
            <a:r>
              <a:rPr lang="en-US" sz="2200" dirty="0" smtClean="0"/>
              <a:t> </a:t>
            </a:r>
          </a:p>
          <a:p>
            <a:endParaRPr lang="en-US" sz="2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180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93787" y="676900"/>
            <a:ext cx="8093013" cy="56477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u="sng" dirty="0" smtClean="0"/>
              <a:t>2-Greenhouse gas emissions</a:t>
            </a:r>
          </a:p>
          <a:p>
            <a:endParaRPr lang="en-US" sz="1500" dirty="0" smtClean="0"/>
          </a:p>
          <a:p>
            <a:r>
              <a:rPr lang="en-US" sz="2200" dirty="0" smtClean="0"/>
              <a:t>CO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 emission is major cause due to fossil fuel (oil, coal, natural gas) consumption</a:t>
            </a:r>
          </a:p>
          <a:p>
            <a:endParaRPr lang="en-US" sz="1500" dirty="0" smtClean="0"/>
          </a:p>
          <a:p>
            <a:r>
              <a:rPr lang="en-US" sz="2200" dirty="0" smtClean="0"/>
              <a:t>CO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 is very stable </a:t>
            </a:r>
            <a:r>
              <a:rPr lang="en-US" sz="2200" dirty="0"/>
              <a:t>gas </a:t>
            </a:r>
            <a:r>
              <a:rPr lang="en-US" sz="2200" dirty="0" smtClean="0"/>
              <a:t>and traps </a:t>
            </a:r>
            <a:r>
              <a:rPr lang="en-US" sz="2200" dirty="0"/>
              <a:t>heat similar </a:t>
            </a:r>
            <a:r>
              <a:rPr lang="en-US" sz="2200" dirty="0" smtClean="0"/>
              <a:t>to a glass wall in a greenhouse causing the global warming </a:t>
            </a:r>
          </a:p>
          <a:p>
            <a:endParaRPr lang="en-US" sz="1500" dirty="0"/>
          </a:p>
          <a:p>
            <a:r>
              <a:rPr lang="en-US" sz="2200" dirty="0" smtClean="0"/>
              <a:t>Consequences of global warming:</a:t>
            </a:r>
          </a:p>
          <a:p>
            <a:endParaRPr lang="en-US" sz="15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Increased sea level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Intense storm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Ecological impacts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Spread of infectious diseases</a:t>
            </a:r>
          </a:p>
          <a:p>
            <a:endParaRPr lang="en-US" sz="1500" dirty="0" smtClean="0"/>
          </a:p>
          <a:p>
            <a:r>
              <a:rPr lang="en-US" sz="2200" dirty="0" smtClean="0"/>
              <a:t>Carbon and hydrogen in </a:t>
            </a:r>
            <a:r>
              <a:rPr lang="en-US" sz="2200" dirty="0"/>
              <a:t>a</a:t>
            </a:r>
            <a:r>
              <a:rPr lang="en-US" sz="2200" dirty="0" smtClean="0"/>
              <a:t>utomobile gasoline is converted to CO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 and H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O. For each g of fuel, approximately 3g CO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 (352/114) is released.</a:t>
            </a:r>
          </a:p>
          <a:p>
            <a:endParaRPr lang="en-US" sz="2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34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3400" y="5029200"/>
            <a:ext cx="838199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Total CO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 emission for each year can be estimated using the above graph. </a:t>
            </a:r>
            <a:endParaRPr lang="en-US" sz="2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491"/>
          <a:stretch/>
        </p:blipFill>
        <p:spPr bwMode="auto">
          <a:xfrm>
            <a:off x="1828800" y="685801"/>
            <a:ext cx="5372349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7579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17585" y="631866"/>
            <a:ext cx="8016815" cy="543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u="sng" dirty="0" smtClean="0"/>
              <a:t>Example</a:t>
            </a:r>
          </a:p>
          <a:p>
            <a:endParaRPr lang="en-US" sz="1200" u="sng" dirty="0" smtClean="0"/>
          </a:p>
          <a:p>
            <a:r>
              <a:rPr lang="en-US" sz="2200" dirty="0" smtClean="0"/>
              <a:t>Total </a:t>
            </a:r>
            <a:r>
              <a:rPr lang="en-US" sz="2200" dirty="0" smtClean="0"/>
              <a:t>CO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 emission in 1980 from gasoline-burning vehicle can be estimated as below (gasoline density 739 g/L):</a:t>
            </a:r>
          </a:p>
          <a:p>
            <a:endParaRPr lang="en-US" sz="1200" dirty="0" smtClean="0"/>
          </a:p>
          <a:p>
            <a:r>
              <a:rPr lang="en-US" sz="2200" dirty="0" smtClean="0"/>
              <a:t>From Fig. 3.5, the total gasoline consumption = 102 </a:t>
            </a:r>
            <a:r>
              <a:rPr lang="en-US" sz="2200" dirty="0" smtClean="0">
                <a:sym typeface="Symbol"/>
              </a:rPr>
              <a:t> 10</a:t>
            </a:r>
            <a:r>
              <a:rPr lang="en-US" sz="2200" baseline="30000" dirty="0" smtClean="0">
                <a:sym typeface="Symbol"/>
              </a:rPr>
              <a:t>9</a:t>
            </a:r>
            <a:r>
              <a:rPr lang="en-US" sz="2200" dirty="0" smtClean="0">
                <a:sym typeface="Symbol"/>
              </a:rPr>
              <a:t> gal/year</a:t>
            </a:r>
          </a:p>
          <a:p>
            <a:endParaRPr lang="en-US" sz="1500" dirty="0" smtClean="0">
              <a:sym typeface="Symbol"/>
            </a:endParaRPr>
          </a:p>
          <a:p>
            <a:r>
              <a:rPr lang="en-US" sz="2200" u="sng" dirty="0" smtClean="0"/>
              <a:t>Total CO</a:t>
            </a:r>
            <a:r>
              <a:rPr lang="en-US" sz="2200" u="sng" baseline="-25000" dirty="0" smtClean="0"/>
              <a:t>2</a:t>
            </a:r>
            <a:r>
              <a:rPr lang="en-US" sz="2200" u="sng" dirty="0" smtClean="0"/>
              <a:t> </a:t>
            </a:r>
            <a:r>
              <a:rPr lang="en-US" sz="2200" u="sng" dirty="0" smtClean="0"/>
              <a:t>released:</a:t>
            </a:r>
          </a:p>
          <a:p>
            <a:r>
              <a:rPr lang="en-US" sz="1200" dirty="0" smtClean="0"/>
              <a:t> </a:t>
            </a:r>
            <a:endParaRPr lang="en-US" sz="1200" dirty="0" smtClean="0"/>
          </a:p>
          <a:p>
            <a:r>
              <a:rPr lang="en-US" sz="2200" dirty="0" smtClean="0"/>
              <a:t>=102</a:t>
            </a:r>
            <a:r>
              <a:rPr lang="en-US" sz="2200" dirty="0" smtClean="0">
                <a:sym typeface="Symbol"/>
              </a:rPr>
              <a:t>10</a:t>
            </a:r>
            <a:r>
              <a:rPr lang="en-US" sz="2200" baseline="30000" dirty="0" smtClean="0">
                <a:sym typeface="Symbol"/>
              </a:rPr>
              <a:t>9</a:t>
            </a:r>
            <a:r>
              <a:rPr lang="en-US" sz="2200" dirty="0" smtClean="0"/>
              <a:t> </a:t>
            </a:r>
            <a:r>
              <a:rPr lang="en-US" sz="2200" dirty="0" smtClean="0">
                <a:sym typeface="Symbol"/>
              </a:rPr>
              <a:t>gal/year</a:t>
            </a:r>
            <a:r>
              <a:rPr lang="en-US" sz="2200" dirty="0" smtClean="0">
                <a:sym typeface="Symbol"/>
              </a:rPr>
              <a:t></a:t>
            </a:r>
            <a:r>
              <a:rPr lang="en-US" sz="2200" dirty="0" smtClean="0">
                <a:sym typeface="Symbol"/>
              </a:rPr>
              <a:t>3.79 </a:t>
            </a:r>
            <a:r>
              <a:rPr lang="en-US" sz="2200" dirty="0" smtClean="0">
                <a:sym typeface="Symbol"/>
              </a:rPr>
              <a:t>L/gal</a:t>
            </a:r>
            <a:r>
              <a:rPr lang="en-US" sz="2200" dirty="0" smtClean="0">
                <a:sym typeface="Symbol"/>
              </a:rPr>
              <a:t>739 </a:t>
            </a:r>
            <a:r>
              <a:rPr lang="en-US" sz="2200" dirty="0" smtClean="0">
                <a:sym typeface="Symbol"/>
              </a:rPr>
              <a:t>g/L352/114 </a:t>
            </a:r>
            <a:r>
              <a:rPr lang="en-US" sz="2200" dirty="0" smtClean="0">
                <a:sym typeface="Symbol"/>
              </a:rPr>
              <a:t>gCO</a:t>
            </a:r>
            <a:r>
              <a:rPr lang="en-US" sz="2200" baseline="-25000" dirty="0" smtClean="0">
                <a:sym typeface="Symbol"/>
              </a:rPr>
              <a:t>2</a:t>
            </a:r>
            <a:r>
              <a:rPr lang="en-US" sz="2200" dirty="0" smtClean="0">
                <a:sym typeface="Symbol"/>
              </a:rPr>
              <a:t>/g </a:t>
            </a:r>
            <a:r>
              <a:rPr lang="en-US" sz="2200" dirty="0" smtClean="0">
                <a:sym typeface="Symbol"/>
              </a:rPr>
              <a:t>gasoline</a:t>
            </a:r>
          </a:p>
          <a:p>
            <a:endParaRPr lang="en-US" sz="1200" dirty="0" smtClean="0">
              <a:sym typeface="Symbol"/>
            </a:endParaRPr>
          </a:p>
          <a:p>
            <a:r>
              <a:rPr lang="en-US" sz="2200" dirty="0" smtClean="0">
                <a:sym typeface="Symbol"/>
              </a:rPr>
              <a:t>= 8.8  10</a:t>
            </a:r>
            <a:r>
              <a:rPr lang="en-US" sz="2200" baseline="30000" dirty="0" smtClean="0">
                <a:sym typeface="Symbol"/>
              </a:rPr>
              <a:t>14 </a:t>
            </a:r>
            <a:r>
              <a:rPr lang="en-US" sz="2200" dirty="0" smtClean="0">
                <a:sym typeface="Symbol"/>
              </a:rPr>
              <a:t>gCO</a:t>
            </a:r>
            <a:r>
              <a:rPr lang="en-US" sz="2200" baseline="-25000" dirty="0" smtClean="0">
                <a:sym typeface="Symbol"/>
              </a:rPr>
              <a:t>2</a:t>
            </a:r>
            <a:r>
              <a:rPr lang="en-US" sz="2200" dirty="0" smtClean="0">
                <a:sym typeface="Symbol"/>
              </a:rPr>
              <a:t> /year= 0.88 billion metric tons/year</a:t>
            </a:r>
          </a:p>
          <a:p>
            <a:endParaRPr lang="en-US" sz="1200" dirty="0">
              <a:sym typeface="Symbol"/>
            </a:endParaRPr>
          </a:p>
          <a:p>
            <a:r>
              <a:rPr lang="en-US" sz="2200" u="sng" dirty="0" smtClean="0">
                <a:sym typeface="Symbol"/>
              </a:rPr>
              <a:t>CO</a:t>
            </a:r>
            <a:r>
              <a:rPr lang="en-US" sz="2200" u="sng" baseline="-25000" dirty="0" smtClean="0">
                <a:sym typeface="Symbol"/>
              </a:rPr>
              <a:t>2</a:t>
            </a:r>
            <a:r>
              <a:rPr lang="en-US" sz="2200" u="sng" dirty="0" smtClean="0">
                <a:sym typeface="Symbol"/>
              </a:rPr>
              <a:t> emissions per mile</a:t>
            </a:r>
            <a:r>
              <a:rPr lang="en-US" sz="2200" dirty="0" smtClean="0">
                <a:sym typeface="Symbol"/>
              </a:rPr>
              <a:t>:</a:t>
            </a:r>
          </a:p>
          <a:p>
            <a:endParaRPr lang="en-US" sz="1500" dirty="0" smtClean="0">
              <a:sym typeface="Symbol"/>
            </a:endParaRPr>
          </a:p>
          <a:p>
            <a:r>
              <a:rPr lang="en-US" sz="2200" dirty="0" smtClean="0">
                <a:sym typeface="Symbol"/>
              </a:rPr>
              <a:t>If car fuel consumption was </a:t>
            </a:r>
            <a:r>
              <a:rPr lang="en-US" sz="2200" dirty="0" smtClean="0">
                <a:sym typeface="Symbol"/>
              </a:rPr>
              <a:t>25 </a:t>
            </a:r>
            <a:r>
              <a:rPr lang="en-US" sz="2200" dirty="0" smtClean="0">
                <a:sym typeface="Symbol"/>
              </a:rPr>
              <a:t>mi/gal </a:t>
            </a:r>
            <a:r>
              <a:rPr lang="en-US" sz="2200" dirty="0" smtClean="0">
                <a:sym typeface="Symbol"/>
              </a:rPr>
              <a:t>or 10.6 km/L in </a:t>
            </a:r>
            <a:r>
              <a:rPr lang="en-US" sz="2200" dirty="0" smtClean="0">
                <a:sym typeface="Symbol"/>
              </a:rPr>
              <a:t>1980, the CO</a:t>
            </a:r>
            <a:r>
              <a:rPr lang="en-US" sz="2200" baseline="-25000" dirty="0" smtClean="0">
                <a:sym typeface="Symbol"/>
              </a:rPr>
              <a:t>2</a:t>
            </a:r>
            <a:r>
              <a:rPr lang="en-US" sz="2200" dirty="0" smtClean="0">
                <a:sym typeface="Symbol"/>
              </a:rPr>
              <a:t> emission per </a:t>
            </a:r>
            <a:r>
              <a:rPr lang="en-US" sz="2200" dirty="0" smtClean="0">
                <a:sym typeface="Symbol"/>
              </a:rPr>
              <a:t>km:</a:t>
            </a:r>
            <a:endParaRPr lang="en-US" sz="2200" dirty="0" smtClean="0">
              <a:sym typeface="Symbol"/>
            </a:endParaRPr>
          </a:p>
          <a:p>
            <a:endParaRPr lang="en-US" sz="1500" dirty="0">
              <a:sym typeface="Symbol"/>
            </a:endParaRPr>
          </a:p>
          <a:p>
            <a:r>
              <a:rPr lang="en-US" sz="2200" dirty="0" smtClean="0">
                <a:sym typeface="Symbol"/>
              </a:rPr>
              <a:t>(</a:t>
            </a:r>
            <a:r>
              <a:rPr lang="en-US" sz="2200" dirty="0" smtClean="0">
                <a:sym typeface="Symbol"/>
              </a:rPr>
              <a:t>1/10.6) L/km </a:t>
            </a:r>
            <a:r>
              <a:rPr lang="en-US" sz="2200" dirty="0">
                <a:sym typeface="Symbol"/>
              </a:rPr>
              <a:t>739 </a:t>
            </a:r>
            <a:r>
              <a:rPr lang="en-US" sz="2200" dirty="0" smtClean="0">
                <a:sym typeface="Symbol"/>
              </a:rPr>
              <a:t>g/L </a:t>
            </a:r>
            <a:r>
              <a:rPr lang="en-US" sz="2200" dirty="0">
                <a:sym typeface="Symbol"/>
              </a:rPr>
              <a:t> 352/114 gCO</a:t>
            </a:r>
            <a:r>
              <a:rPr lang="en-US" sz="2200" baseline="-25000" dirty="0">
                <a:sym typeface="Symbol"/>
              </a:rPr>
              <a:t>2</a:t>
            </a:r>
            <a:r>
              <a:rPr lang="en-US" sz="2200" dirty="0">
                <a:sym typeface="Symbol"/>
              </a:rPr>
              <a:t>/g </a:t>
            </a:r>
            <a:r>
              <a:rPr lang="en-US" sz="2200" dirty="0" smtClean="0">
                <a:sym typeface="Symbol"/>
              </a:rPr>
              <a:t>gasoline =</a:t>
            </a:r>
            <a:r>
              <a:rPr lang="en-US" sz="2200" dirty="0" smtClean="0"/>
              <a:t> 215  </a:t>
            </a:r>
            <a:r>
              <a:rPr lang="en-US" sz="2200" dirty="0" smtClean="0">
                <a:sym typeface="Symbol"/>
              </a:rPr>
              <a:t>gCO</a:t>
            </a:r>
            <a:r>
              <a:rPr lang="en-US" sz="2200" baseline="-25000" dirty="0" smtClean="0">
                <a:sym typeface="Symbol"/>
              </a:rPr>
              <a:t>2</a:t>
            </a:r>
            <a:r>
              <a:rPr lang="en-US" sz="2200" dirty="0" smtClean="0">
                <a:sym typeface="Symbol"/>
              </a:rPr>
              <a:t>/km</a:t>
            </a:r>
            <a:endParaRPr lang="en-US" sz="2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057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90268" y="838200"/>
            <a:ext cx="8381998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u="sng" dirty="0" smtClean="0"/>
              <a:t>3- Solid waste disposal </a:t>
            </a:r>
          </a:p>
          <a:p>
            <a:endParaRPr lang="en-US" sz="1200" u="sng" dirty="0" smtClean="0"/>
          </a:p>
          <a:p>
            <a:r>
              <a:rPr lang="en-US" sz="2200" dirty="0" smtClean="0"/>
              <a:t>Waste resulted from cars after their life time is a problem specially with limited </a:t>
            </a:r>
            <a:r>
              <a:rPr lang="en-US" sz="2200" dirty="0" smtClean="0"/>
              <a:t>land for disposal.</a:t>
            </a:r>
            <a:endParaRPr lang="en-US" sz="2200" dirty="0" smtClean="0"/>
          </a:p>
          <a:p>
            <a:endParaRPr lang="en-US" sz="2200" dirty="0"/>
          </a:p>
          <a:p>
            <a:r>
              <a:rPr lang="en-US" sz="2200" dirty="0" smtClean="0"/>
              <a:t>Most of this waste can be recycled. Tables 3.3 and 3.4 can be used to determine total raw materials used and waste generated for automobiles</a:t>
            </a:r>
            <a:r>
              <a:rPr lang="en-US" sz="2200" dirty="0" smtClean="0"/>
              <a:t>. </a:t>
            </a:r>
          </a:p>
          <a:p>
            <a:endParaRPr lang="en-US" sz="1200" dirty="0"/>
          </a:p>
          <a:p>
            <a:r>
              <a:rPr lang="en-US" sz="2200" dirty="0" smtClean="0"/>
              <a:t>The important change has been</a:t>
            </a:r>
            <a:r>
              <a:rPr lang="en-US" sz="2200" dirty="0" smtClean="0"/>
              <a:t> using plastic materials instead of metals to reduce the weight of the cars</a:t>
            </a:r>
            <a:endParaRPr lang="en-US" sz="2200" dirty="0" smtClean="0"/>
          </a:p>
          <a:p>
            <a:endParaRPr lang="en-US" sz="1200" dirty="0"/>
          </a:p>
          <a:p>
            <a:r>
              <a:rPr lang="en-US" sz="2200" dirty="0" smtClean="0"/>
              <a:t>The environmental impacts also exist in every step: mining of raw material, their transportation and processing into other materials.</a:t>
            </a:r>
          </a:p>
          <a:p>
            <a:endParaRPr lang="en-US" sz="1200" dirty="0" smtClean="0"/>
          </a:p>
          <a:p>
            <a:r>
              <a:rPr lang="en-US" sz="2200" dirty="0" smtClean="0"/>
              <a:t>Engineering decision about materials (choice, quantity, etc.) can have significant environmental impacts.  </a:t>
            </a:r>
            <a:endParaRPr lang="en-US" sz="2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8460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8034" y="609600"/>
            <a:ext cx="8001000" cy="57400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u="sng" dirty="0"/>
              <a:t>4- Other </a:t>
            </a:r>
            <a:r>
              <a:rPr lang="en-US" sz="2200" u="sng" dirty="0" smtClean="0"/>
              <a:t>environmental impacts</a:t>
            </a:r>
            <a:endParaRPr lang="en-US" sz="2200" u="sng" dirty="0" smtClean="0"/>
          </a:p>
          <a:p>
            <a:endParaRPr lang="en-US" sz="2200" u="sng" dirty="0" smtClean="0"/>
          </a:p>
          <a:p>
            <a:r>
              <a:rPr lang="en-US" sz="2200" dirty="0" smtClean="0"/>
              <a:t>In addition to solid waste and atmospheric emissions, other impacts include:</a:t>
            </a:r>
            <a:endParaRPr lang="en-US" sz="2200" dirty="0" smtClean="0"/>
          </a:p>
          <a:p>
            <a:endParaRPr lang="en-US" sz="15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200" b="1" dirty="0" smtClean="0"/>
              <a:t>Lead</a:t>
            </a:r>
            <a:r>
              <a:rPr lang="en-US" sz="2200" dirty="0" smtClean="0"/>
              <a:t> in gasoline to prevent “engine knocking” as a result of early combustion of fuel. </a:t>
            </a:r>
            <a:r>
              <a:rPr lang="en-US" sz="2200" dirty="0" smtClean="0"/>
              <a:t>Car engines are designed to operate on unleaded fuel.</a:t>
            </a:r>
            <a:endParaRPr lang="en-US" sz="22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200" b="1" dirty="0" smtClean="0"/>
              <a:t>CFC</a:t>
            </a:r>
            <a:r>
              <a:rPr lang="en-US" sz="2200" dirty="0" smtClean="0"/>
              <a:t> used in air conditioning system </a:t>
            </a:r>
            <a:r>
              <a:rPr lang="en-US" sz="2200" dirty="0"/>
              <a:t>c</a:t>
            </a:r>
            <a:r>
              <a:rPr lang="en-US" sz="2200" dirty="0" smtClean="0"/>
              <a:t>ausing ozone layer depletion. Replace with new coolants.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Waste </a:t>
            </a:r>
            <a:r>
              <a:rPr lang="en-US" sz="2200" b="1" dirty="0" smtClean="0"/>
              <a:t>motor oil</a:t>
            </a:r>
            <a:r>
              <a:rPr lang="en-US" sz="2200" dirty="0" smtClean="0"/>
              <a:t>: If disposed of, it can enter water supply through runoffs or seep into groundwater. Used motor oils can be recycled by processes to remove contaminants such as heavy metals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Other impacts as a result of production, manufacturing, use and disposal of </a:t>
            </a:r>
            <a:r>
              <a:rPr lang="en-US" sz="2200" b="1" dirty="0" smtClean="0"/>
              <a:t>materials </a:t>
            </a:r>
            <a:r>
              <a:rPr lang="en-US" sz="2200" b="1" dirty="0"/>
              <a:t>u</a:t>
            </a:r>
            <a:r>
              <a:rPr lang="en-US" sz="2200" b="1" dirty="0" smtClean="0"/>
              <a:t>sed </a:t>
            </a:r>
            <a:r>
              <a:rPr lang="en-US" sz="2200" dirty="0" smtClean="0"/>
              <a:t>in automobiles (or life cycle impacts) and production of fuels, oil, etc. Also, PM emissions from tires, breaks, etc.</a:t>
            </a:r>
            <a:endParaRPr lang="en-US" sz="2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431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0" y="512088"/>
            <a:ext cx="80010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/>
              <a:t>Fuel and energy requirements</a:t>
            </a:r>
          </a:p>
          <a:p>
            <a:endParaRPr lang="en-US" sz="1200" dirty="0"/>
          </a:p>
          <a:p>
            <a:r>
              <a:rPr lang="en-US" sz="2200" dirty="0" smtClean="0"/>
              <a:t>To reduce emissions from cars need to know where and how fuel and energy are used and how engineering design can reduce the emissions</a:t>
            </a:r>
          </a:p>
          <a:p>
            <a:endParaRPr lang="en-US" sz="1200" dirty="0"/>
          </a:p>
          <a:p>
            <a:r>
              <a:rPr lang="en-US" sz="2200" u="sng" dirty="0" smtClean="0"/>
              <a:t>1- Power and energy for cruising</a:t>
            </a:r>
            <a:endParaRPr lang="en-US" sz="2200" u="sng" dirty="0"/>
          </a:p>
          <a:p>
            <a:endParaRPr lang="en-US" sz="2200" dirty="0" smtClean="0"/>
          </a:p>
          <a:p>
            <a:endParaRPr lang="en-US" sz="2200" dirty="0"/>
          </a:p>
          <a:p>
            <a:endParaRPr lang="en-US" sz="2200" dirty="0" smtClean="0"/>
          </a:p>
          <a:p>
            <a:endParaRPr lang="en-US" sz="2200" dirty="0"/>
          </a:p>
          <a:p>
            <a:endParaRPr lang="en-US" sz="2200" dirty="0" smtClean="0"/>
          </a:p>
          <a:p>
            <a:endParaRPr lang="en-US" sz="2200" dirty="0" smtClean="0"/>
          </a:p>
          <a:p>
            <a:r>
              <a:rPr lang="en-US" sz="2200" dirty="0" smtClean="0"/>
              <a:t>F </a:t>
            </a:r>
            <a:r>
              <a:rPr lang="en-US" sz="2200" dirty="0" smtClean="0"/>
              <a:t>= total </a:t>
            </a:r>
            <a:r>
              <a:rPr lang="en-US" sz="2200" dirty="0" smtClean="0"/>
              <a:t>pushing force required =     </a:t>
            </a:r>
            <a:r>
              <a:rPr lang="en-US" sz="2200" dirty="0" err="1" smtClean="0"/>
              <a:t>F</a:t>
            </a:r>
            <a:r>
              <a:rPr lang="en-US" sz="2200" baseline="-25000" dirty="0" err="1" smtClean="0"/>
              <a:t>drag</a:t>
            </a:r>
            <a:r>
              <a:rPr lang="en-US" sz="2200" dirty="0" smtClean="0"/>
              <a:t> </a:t>
            </a:r>
            <a:r>
              <a:rPr lang="en-US" sz="2200" dirty="0" smtClean="0"/>
              <a:t>     +   </a:t>
            </a:r>
            <a:r>
              <a:rPr lang="en-US" sz="2200" dirty="0" err="1" smtClean="0"/>
              <a:t>F</a:t>
            </a:r>
            <a:r>
              <a:rPr lang="en-US" sz="2200" baseline="-25000" dirty="0" err="1" smtClean="0"/>
              <a:t>friction</a:t>
            </a:r>
            <a:r>
              <a:rPr lang="en-US" sz="2200" dirty="0" smtClean="0"/>
              <a:t> </a:t>
            </a:r>
            <a:endParaRPr lang="en-US" sz="2200" dirty="0" smtClean="0"/>
          </a:p>
          <a:p>
            <a:endParaRPr lang="en-US" sz="1000" dirty="0" smtClean="0"/>
          </a:p>
          <a:p>
            <a:r>
              <a:rPr lang="en-US" sz="2200" dirty="0" smtClean="0"/>
              <a:t>                                                      = 1/2 </a:t>
            </a:r>
            <a:r>
              <a:rPr lang="en-US" sz="2200" dirty="0" smtClean="0">
                <a:sym typeface="Symbol"/>
              </a:rPr>
              <a:t></a:t>
            </a:r>
            <a:r>
              <a:rPr lang="en-US" sz="2200" dirty="0" smtClean="0"/>
              <a:t>C</a:t>
            </a:r>
            <a:r>
              <a:rPr lang="en-US" sz="2200" baseline="-25000" dirty="0" smtClean="0"/>
              <a:t>D</a:t>
            </a:r>
            <a:r>
              <a:rPr lang="en-US" sz="2200" dirty="0" smtClean="0"/>
              <a:t>AV</a:t>
            </a:r>
            <a:r>
              <a:rPr lang="en-US" sz="2200" baseline="30000" dirty="0" smtClean="0"/>
              <a:t>2</a:t>
            </a:r>
            <a:r>
              <a:rPr lang="en-US" sz="2200" dirty="0" smtClean="0"/>
              <a:t> + </a:t>
            </a:r>
            <a:r>
              <a:rPr lang="en-US" sz="2200" dirty="0" smtClean="0"/>
              <a:t>µW</a:t>
            </a:r>
          </a:p>
          <a:p>
            <a:endParaRPr lang="en-US" sz="2200" dirty="0"/>
          </a:p>
        </p:txBody>
      </p:sp>
      <p:sp>
        <p:nvSpPr>
          <p:cNvPr id="2" name="TextBox 1"/>
          <p:cNvSpPr txBox="1"/>
          <p:nvPr/>
        </p:nvSpPr>
        <p:spPr>
          <a:xfrm>
            <a:off x="3365740" y="5656123"/>
            <a:ext cx="8883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Density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726055" y="5840789"/>
            <a:ext cx="926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Velocity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105179" y="5944306"/>
            <a:ext cx="620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Area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365740" y="5997407"/>
            <a:ext cx="1660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Drag coefficient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761512" y="5407249"/>
            <a:ext cx="8553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Weight</a:t>
            </a:r>
            <a:endParaRPr lang="en-US" dirty="0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4254125" y="5459745"/>
            <a:ext cx="546475" cy="3810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4527362" y="5425605"/>
            <a:ext cx="499154" cy="57180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 flipV="1">
            <a:off x="5257800" y="5425605"/>
            <a:ext cx="96447" cy="56611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 flipV="1">
            <a:off x="5415617" y="5425605"/>
            <a:ext cx="445086" cy="4768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 flipV="1">
            <a:off x="6275719" y="5367412"/>
            <a:ext cx="436911" cy="1846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761512" y="5744342"/>
            <a:ext cx="15440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Rolling friction</a:t>
            </a:r>
          </a:p>
          <a:p>
            <a:r>
              <a:rPr lang="en-US" dirty="0" smtClean="0"/>
              <a:t> coefficient</a:t>
            </a:r>
            <a:endParaRPr lang="en-US" dirty="0"/>
          </a:p>
        </p:txBody>
      </p:sp>
      <p:cxnSp>
        <p:nvCxnSpPr>
          <p:cNvPr id="37" name="Straight Arrow Connector 36"/>
          <p:cNvCxnSpPr/>
          <p:nvPr/>
        </p:nvCxnSpPr>
        <p:spPr>
          <a:xfrm flipH="1" flipV="1">
            <a:off x="5958058" y="5459745"/>
            <a:ext cx="733086" cy="4085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79" t="13546" r="2230" b="12580"/>
          <a:stretch/>
        </p:blipFill>
        <p:spPr bwMode="auto">
          <a:xfrm>
            <a:off x="2045898" y="2895600"/>
            <a:ext cx="5170612" cy="1282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885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685800"/>
            <a:ext cx="752079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smtClean="0"/>
              <a:t>Energy requires = E = F d = (½ </a:t>
            </a:r>
            <a:r>
              <a:rPr lang="en-US" sz="2200" dirty="0">
                <a:sym typeface="Symbol"/>
              </a:rPr>
              <a:t></a:t>
            </a:r>
            <a:r>
              <a:rPr lang="en-US" sz="2200" dirty="0" smtClean="0"/>
              <a:t>C</a:t>
            </a:r>
            <a:r>
              <a:rPr lang="en-US" sz="2200" baseline="-25000" dirty="0" smtClean="0"/>
              <a:t>D</a:t>
            </a:r>
            <a:r>
              <a:rPr lang="en-US" sz="2200" dirty="0" smtClean="0"/>
              <a:t>AV</a:t>
            </a:r>
            <a:r>
              <a:rPr lang="en-US" sz="2200" baseline="30000" dirty="0" smtClean="0"/>
              <a:t>2</a:t>
            </a:r>
            <a:r>
              <a:rPr lang="en-US" sz="2200" dirty="0" smtClean="0"/>
              <a:t> + µW) d</a:t>
            </a:r>
          </a:p>
          <a:p>
            <a:r>
              <a:rPr lang="en-US" sz="2200" dirty="0" smtClean="0"/>
              <a:t>Power required = F V = (½ </a:t>
            </a:r>
            <a:r>
              <a:rPr lang="en-US" sz="2200" dirty="0">
                <a:sym typeface="Symbol"/>
              </a:rPr>
              <a:t></a:t>
            </a:r>
            <a:r>
              <a:rPr lang="en-US" sz="2200" dirty="0"/>
              <a:t>C</a:t>
            </a:r>
            <a:r>
              <a:rPr lang="en-US" sz="2200" baseline="-25000" dirty="0"/>
              <a:t>D</a:t>
            </a:r>
            <a:r>
              <a:rPr lang="en-US" sz="2200" dirty="0"/>
              <a:t>AV</a:t>
            </a:r>
            <a:r>
              <a:rPr lang="en-US" sz="2200" baseline="30000" dirty="0"/>
              <a:t>2</a:t>
            </a:r>
            <a:r>
              <a:rPr lang="en-US" sz="2200" dirty="0"/>
              <a:t> + µW</a:t>
            </a:r>
            <a:r>
              <a:rPr lang="en-US" sz="2200" dirty="0" smtClean="0"/>
              <a:t>) V</a:t>
            </a:r>
          </a:p>
          <a:p>
            <a:endParaRPr lang="en-US" sz="2200" dirty="0" smtClean="0"/>
          </a:p>
          <a:p>
            <a:r>
              <a:rPr lang="en-US" sz="2200" dirty="0" smtClean="0"/>
              <a:t>For a car going up a hill, more power and energy is required:</a:t>
            </a:r>
          </a:p>
          <a:p>
            <a:endParaRPr lang="en-US" sz="2200" dirty="0"/>
          </a:p>
          <a:p>
            <a:endParaRPr lang="en-US" sz="2200" dirty="0" smtClean="0"/>
          </a:p>
          <a:p>
            <a:endParaRPr lang="en-US" sz="2200" dirty="0"/>
          </a:p>
          <a:p>
            <a:endParaRPr lang="en-US" sz="2200" dirty="0" smtClean="0"/>
          </a:p>
          <a:p>
            <a:endParaRPr lang="en-US" sz="2200" dirty="0"/>
          </a:p>
          <a:p>
            <a:endParaRPr lang="en-US" sz="2200" dirty="0" smtClean="0"/>
          </a:p>
          <a:p>
            <a:endParaRPr lang="en-US" sz="2200" dirty="0"/>
          </a:p>
          <a:p>
            <a:endParaRPr lang="en-US" sz="2200" dirty="0" smtClean="0"/>
          </a:p>
          <a:p>
            <a:r>
              <a:rPr lang="en-US" sz="2200" dirty="0" smtClean="0"/>
              <a:t>E = </a:t>
            </a:r>
            <a:r>
              <a:rPr lang="en-US" sz="2200" dirty="0"/>
              <a:t>(½ </a:t>
            </a:r>
            <a:r>
              <a:rPr lang="en-US" sz="2200" dirty="0">
                <a:sym typeface="Symbol"/>
              </a:rPr>
              <a:t></a:t>
            </a:r>
            <a:r>
              <a:rPr lang="en-US" sz="2200" dirty="0"/>
              <a:t>C</a:t>
            </a:r>
            <a:r>
              <a:rPr lang="en-US" sz="2200" baseline="-25000" dirty="0"/>
              <a:t>D</a:t>
            </a:r>
            <a:r>
              <a:rPr lang="en-US" sz="2200" dirty="0"/>
              <a:t>AV</a:t>
            </a:r>
            <a:r>
              <a:rPr lang="en-US" sz="2200" baseline="30000" dirty="0"/>
              <a:t>2</a:t>
            </a:r>
            <a:r>
              <a:rPr lang="en-US" sz="2200" dirty="0"/>
              <a:t> + </a:t>
            </a:r>
            <a:r>
              <a:rPr lang="en-US" sz="2200" dirty="0" smtClean="0"/>
              <a:t>µ</a:t>
            </a:r>
            <a:r>
              <a:rPr lang="en-US" sz="2200" dirty="0" err="1" smtClean="0"/>
              <a:t>WCos</a:t>
            </a:r>
            <a:r>
              <a:rPr lang="en-US" sz="2200" dirty="0" smtClean="0">
                <a:sym typeface="Symbol"/>
              </a:rPr>
              <a:t> + </a:t>
            </a:r>
            <a:r>
              <a:rPr lang="en-US" sz="2200" dirty="0" err="1" smtClean="0">
                <a:sym typeface="Symbol"/>
              </a:rPr>
              <a:t>WSin</a:t>
            </a:r>
            <a:r>
              <a:rPr lang="en-US" sz="2200" dirty="0" smtClean="0">
                <a:sym typeface="Symbol"/>
              </a:rPr>
              <a:t></a:t>
            </a:r>
            <a:r>
              <a:rPr lang="en-US" sz="2200" dirty="0" smtClean="0"/>
              <a:t>) </a:t>
            </a:r>
            <a:r>
              <a:rPr lang="en-US" sz="2200" dirty="0"/>
              <a:t>d</a:t>
            </a:r>
          </a:p>
          <a:p>
            <a:r>
              <a:rPr lang="en-US" sz="2200" dirty="0" smtClean="0"/>
              <a:t>P = (½ </a:t>
            </a:r>
            <a:r>
              <a:rPr lang="en-US" sz="2200" dirty="0">
                <a:sym typeface="Symbol"/>
              </a:rPr>
              <a:t></a:t>
            </a:r>
            <a:r>
              <a:rPr lang="en-US" sz="2200" dirty="0"/>
              <a:t>C</a:t>
            </a:r>
            <a:r>
              <a:rPr lang="en-US" sz="2200" baseline="-25000" dirty="0"/>
              <a:t>D</a:t>
            </a:r>
            <a:r>
              <a:rPr lang="en-US" sz="2200" dirty="0"/>
              <a:t>AV</a:t>
            </a:r>
            <a:r>
              <a:rPr lang="en-US" sz="2200" baseline="30000" dirty="0"/>
              <a:t>2</a:t>
            </a:r>
            <a:r>
              <a:rPr lang="en-US" sz="2200" dirty="0"/>
              <a:t> + µ</a:t>
            </a:r>
            <a:r>
              <a:rPr lang="en-US" sz="2200" dirty="0" err="1"/>
              <a:t>WCos</a:t>
            </a:r>
            <a:r>
              <a:rPr lang="en-US" sz="2200" dirty="0">
                <a:sym typeface="Symbol"/>
              </a:rPr>
              <a:t> + </a:t>
            </a:r>
            <a:r>
              <a:rPr lang="en-US" sz="2200" dirty="0" err="1">
                <a:sym typeface="Symbol"/>
              </a:rPr>
              <a:t>WSin</a:t>
            </a:r>
            <a:r>
              <a:rPr lang="en-US" sz="2200" dirty="0">
                <a:sym typeface="Symbol"/>
              </a:rPr>
              <a:t></a:t>
            </a:r>
            <a:r>
              <a:rPr lang="en-US" sz="2200" dirty="0" smtClean="0"/>
              <a:t>) V</a:t>
            </a:r>
            <a:endParaRPr lang="en-US" sz="2200" dirty="0"/>
          </a:p>
          <a:p>
            <a:endParaRPr lang="en-US" sz="22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" r="1277"/>
          <a:stretch/>
        </p:blipFill>
        <p:spPr bwMode="auto">
          <a:xfrm>
            <a:off x="2286000" y="2375887"/>
            <a:ext cx="4856672" cy="196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596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15351" y="533400"/>
            <a:ext cx="8001000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u="sng" dirty="0" smtClean="0"/>
              <a:t>Example</a:t>
            </a:r>
            <a:r>
              <a:rPr lang="en-US" sz="2200" dirty="0" smtClean="0"/>
              <a:t> </a:t>
            </a:r>
          </a:p>
          <a:p>
            <a:endParaRPr lang="en-US" sz="1500" dirty="0"/>
          </a:p>
          <a:p>
            <a:r>
              <a:rPr lang="en-US" sz="2200" dirty="0" smtClean="0"/>
              <a:t>Power required for a car to climb a 5 percent grade at a constant speed of 25 m/s. Car weight is 15000 N, its cross-sectional area is 2.0 m</a:t>
            </a:r>
            <a:r>
              <a:rPr lang="en-US" sz="2200" baseline="30000" dirty="0" smtClean="0"/>
              <a:t>2</a:t>
            </a:r>
            <a:r>
              <a:rPr lang="en-US" sz="2200" dirty="0" smtClean="0"/>
              <a:t>. Coefficients for drag and rolling friction are 0.5 and 0.02 respectively. Air density is 1.2 kg/m</a:t>
            </a:r>
            <a:r>
              <a:rPr lang="en-US" sz="2200" baseline="30000" dirty="0" smtClean="0"/>
              <a:t>3</a:t>
            </a:r>
            <a:r>
              <a:rPr lang="en-US" sz="2200" dirty="0" smtClean="0"/>
              <a:t>.  </a:t>
            </a:r>
          </a:p>
          <a:p>
            <a:endParaRPr lang="en-US" sz="1500" dirty="0" smtClean="0"/>
          </a:p>
          <a:p>
            <a:r>
              <a:rPr lang="en-US" sz="2200" dirty="0" smtClean="0"/>
              <a:t>5 percent grade: tan</a:t>
            </a:r>
            <a:r>
              <a:rPr lang="en-US" sz="2200" dirty="0" smtClean="0">
                <a:sym typeface="Symbol"/>
              </a:rPr>
              <a:t>=0.05    </a:t>
            </a:r>
            <a:r>
              <a:rPr lang="en-US" sz="2200" dirty="0">
                <a:sym typeface="Symbol"/>
              </a:rPr>
              <a:t> </a:t>
            </a:r>
            <a:r>
              <a:rPr lang="en-US" sz="2200" dirty="0" smtClean="0">
                <a:sym typeface="Symbol"/>
              </a:rPr>
              <a:t>= 2.86 </a:t>
            </a:r>
            <a:endParaRPr lang="en-US" sz="2200" dirty="0" smtClean="0"/>
          </a:p>
          <a:p>
            <a:endParaRPr lang="en-US" sz="1500" dirty="0" smtClean="0"/>
          </a:p>
          <a:p>
            <a:r>
              <a:rPr lang="en-US" sz="2200" dirty="0" smtClean="0"/>
              <a:t>P </a:t>
            </a:r>
            <a:r>
              <a:rPr lang="en-US" sz="2200" dirty="0" smtClean="0"/>
              <a:t>= </a:t>
            </a:r>
            <a:r>
              <a:rPr lang="en-US" sz="2200" dirty="0" smtClean="0">
                <a:solidFill>
                  <a:srgbClr val="FF0000"/>
                </a:solidFill>
              </a:rPr>
              <a:t>(½ </a:t>
            </a:r>
            <a:r>
              <a:rPr lang="en-US" sz="2200" dirty="0">
                <a:solidFill>
                  <a:srgbClr val="FF0000"/>
                </a:solidFill>
                <a:sym typeface="Symbol"/>
              </a:rPr>
              <a:t></a:t>
            </a:r>
            <a:r>
              <a:rPr lang="en-US" sz="2200" dirty="0">
                <a:solidFill>
                  <a:srgbClr val="FF0000"/>
                </a:solidFill>
              </a:rPr>
              <a:t>C</a:t>
            </a:r>
            <a:r>
              <a:rPr lang="en-US" sz="2200" baseline="-25000" dirty="0">
                <a:solidFill>
                  <a:srgbClr val="FF0000"/>
                </a:solidFill>
              </a:rPr>
              <a:t>D</a:t>
            </a:r>
            <a:r>
              <a:rPr lang="en-US" sz="2200" dirty="0">
                <a:solidFill>
                  <a:srgbClr val="FF0000"/>
                </a:solidFill>
              </a:rPr>
              <a:t>AV</a:t>
            </a:r>
            <a:r>
              <a:rPr lang="en-US" sz="2200" baseline="30000" dirty="0">
                <a:solidFill>
                  <a:srgbClr val="FF0000"/>
                </a:solidFill>
              </a:rPr>
              <a:t>2</a:t>
            </a:r>
            <a:r>
              <a:rPr lang="en-US" sz="2200" dirty="0">
                <a:solidFill>
                  <a:srgbClr val="FF0000"/>
                </a:solidFill>
              </a:rPr>
              <a:t> + µ</a:t>
            </a:r>
            <a:r>
              <a:rPr lang="en-US" sz="2200" dirty="0" err="1">
                <a:solidFill>
                  <a:srgbClr val="FF0000"/>
                </a:solidFill>
              </a:rPr>
              <a:t>W</a:t>
            </a:r>
            <a:r>
              <a:rPr lang="en-US" sz="2200" dirty="0" err="1"/>
              <a:t>Cos</a:t>
            </a:r>
            <a:r>
              <a:rPr lang="en-US" sz="2200" dirty="0">
                <a:sym typeface="Symbol"/>
              </a:rPr>
              <a:t> + </a:t>
            </a:r>
            <a:r>
              <a:rPr lang="en-US" sz="2200" dirty="0" err="1">
                <a:sym typeface="Symbol"/>
              </a:rPr>
              <a:t>WSin</a:t>
            </a:r>
            <a:r>
              <a:rPr lang="en-US" sz="2200" dirty="0">
                <a:sym typeface="Symbol"/>
              </a:rPr>
              <a:t></a:t>
            </a:r>
            <a:r>
              <a:rPr lang="en-US" sz="2200" dirty="0" smtClean="0"/>
              <a:t>) </a:t>
            </a:r>
            <a:r>
              <a:rPr lang="en-US" sz="2200" dirty="0" smtClean="0"/>
              <a:t>V</a:t>
            </a:r>
          </a:p>
          <a:p>
            <a:r>
              <a:rPr lang="en-US" sz="2200" dirty="0" smtClean="0"/>
              <a:t>   = [</a:t>
            </a:r>
            <a:r>
              <a:rPr lang="en-US" dirty="0" smtClean="0"/>
              <a:t> 1/2</a:t>
            </a:r>
            <a:r>
              <a:rPr lang="en-US" dirty="0" smtClean="0">
                <a:sym typeface="Symbol"/>
              </a:rPr>
              <a:t></a:t>
            </a:r>
            <a:r>
              <a:rPr lang="en-US" dirty="0" smtClean="0"/>
              <a:t>1.2</a:t>
            </a:r>
            <a:r>
              <a:rPr lang="en-US" dirty="0">
                <a:sym typeface="Symbol"/>
              </a:rPr>
              <a:t></a:t>
            </a:r>
            <a:r>
              <a:rPr lang="en-US" dirty="0" smtClean="0"/>
              <a:t>0.5</a:t>
            </a:r>
            <a:r>
              <a:rPr lang="en-US" dirty="0">
                <a:sym typeface="Symbol"/>
              </a:rPr>
              <a:t></a:t>
            </a:r>
            <a:r>
              <a:rPr lang="en-US" dirty="0" smtClean="0"/>
              <a:t>2.0</a:t>
            </a:r>
            <a:r>
              <a:rPr lang="en-US" dirty="0" smtClean="0">
                <a:sym typeface="Symbol"/>
              </a:rPr>
              <a:t></a:t>
            </a:r>
            <a:r>
              <a:rPr lang="en-US" dirty="0" smtClean="0"/>
              <a:t>25</a:t>
            </a:r>
            <a:r>
              <a:rPr lang="en-US" baseline="30000" dirty="0" smtClean="0"/>
              <a:t>2</a:t>
            </a:r>
            <a:r>
              <a:rPr lang="en-US" dirty="0" smtClean="0"/>
              <a:t> + 0.02</a:t>
            </a:r>
            <a:r>
              <a:rPr lang="en-US" dirty="0" smtClean="0">
                <a:sym typeface="Symbol"/>
              </a:rPr>
              <a:t>15000Cos (2.86)+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15000Sin (2.86)]25</a:t>
            </a:r>
            <a:endParaRPr lang="en-US" dirty="0"/>
          </a:p>
          <a:p>
            <a:r>
              <a:rPr lang="en-US" sz="2200" dirty="0" smtClean="0"/>
              <a:t>P = </a:t>
            </a:r>
            <a:r>
              <a:rPr lang="en-US" sz="2000" dirty="0" smtClean="0"/>
              <a:t>(375+300+750)</a:t>
            </a:r>
            <a:r>
              <a:rPr lang="en-US" sz="2000" dirty="0" smtClean="0">
                <a:sym typeface="Symbol"/>
              </a:rPr>
              <a:t>25 = 35600 watts or 35.6 kW</a:t>
            </a:r>
            <a:r>
              <a:rPr lang="en-US" sz="2000" dirty="0" smtClean="0"/>
              <a:t>  </a:t>
            </a:r>
          </a:p>
          <a:p>
            <a:endParaRPr lang="en-US" sz="1200" dirty="0"/>
          </a:p>
          <a:p>
            <a:r>
              <a:rPr lang="en-US" sz="2200" dirty="0" smtClean="0"/>
              <a:t>In comparison to the </a:t>
            </a:r>
            <a:r>
              <a:rPr lang="en-US" sz="2200" dirty="0" smtClean="0">
                <a:solidFill>
                  <a:srgbClr val="FF0000"/>
                </a:solidFill>
              </a:rPr>
              <a:t>flat road</a:t>
            </a:r>
            <a:r>
              <a:rPr lang="en-US" sz="2200" dirty="0" smtClean="0"/>
              <a:t>, or </a:t>
            </a:r>
            <a:r>
              <a:rPr lang="en-US" sz="2200" dirty="0" smtClean="0">
                <a:sym typeface="Symbol"/>
              </a:rPr>
              <a:t>=0:</a:t>
            </a:r>
          </a:p>
          <a:p>
            <a:endParaRPr lang="en-US" sz="1500" dirty="0" smtClean="0"/>
          </a:p>
          <a:p>
            <a:r>
              <a:rPr lang="en-US" sz="2200" dirty="0" smtClean="0"/>
              <a:t>P = </a:t>
            </a:r>
            <a:r>
              <a:rPr lang="en-US" sz="2000" dirty="0"/>
              <a:t>[ 1/2</a:t>
            </a:r>
            <a:r>
              <a:rPr lang="en-US" sz="2000" dirty="0">
                <a:sym typeface="Symbol"/>
              </a:rPr>
              <a:t></a:t>
            </a:r>
            <a:r>
              <a:rPr lang="en-US" sz="2000" dirty="0"/>
              <a:t>1.2</a:t>
            </a:r>
            <a:r>
              <a:rPr lang="en-US" sz="2000" dirty="0">
                <a:sym typeface="Symbol"/>
              </a:rPr>
              <a:t></a:t>
            </a:r>
            <a:r>
              <a:rPr lang="en-US" sz="2000" dirty="0"/>
              <a:t>0.5</a:t>
            </a:r>
            <a:r>
              <a:rPr lang="en-US" sz="2000" dirty="0">
                <a:sym typeface="Symbol"/>
              </a:rPr>
              <a:t></a:t>
            </a:r>
            <a:r>
              <a:rPr lang="en-US" sz="2000" dirty="0"/>
              <a:t>2.0</a:t>
            </a:r>
            <a:r>
              <a:rPr lang="en-US" sz="2000" dirty="0">
                <a:sym typeface="Symbol"/>
              </a:rPr>
              <a:t></a:t>
            </a:r>
            <a:r>
              <a:rPr lang="en-US" sz="2000" dirty="0"/>
              <a:t>25</a:t>
            </a:r>
            <a:r>
              <a:rPr lang="en-US" sz="2000" baseline="30000" dirty="0"/>
              <a:t>2</a:t>
            </a:r>
            <a:r>
              <a:rPr lang="en-US" sz="2000" dirty="0"/>
              <a:t> + 0.02</a:t>
            </a:r>
            <a:r>
              <a:rPr lang="en-US" sz="2000" dirty="0">
                <a:sym typeface="Symbol"/>
              </a:rPr>
              <a:t></a:t>
            </a:r>
            <a:r>
              <a:rPr lang="en-US" sz="2000" dirty="0" smtClean="0">
                <a:sym typeface="Symbol"/>
              </a:rPr>
              <a:t>15000] </a:t>
            </a:r>
            <a:r>
              <a:rPr lang="en-US" sz="2000" dirty="0">
                <a:sym typeface="Symbol"/>
              </a:rPr>
              <a:t></a:t>
            </a:r>
            <a:r>
              <a:rPr lang="en-US" sz="2000" dirty="0" smtClean="0">
                <a:sym typeface="Symbol"/>
              </a:rPr>
              <a:t>25 = 16900 watts or 16.9 kW</a:t>
            </a:r>
          </a:p>
          <a:p>
            <a:endParaRPr lang="en-US" sz="1200" dirty="0"/>
          </a:p>
          <a:p>
            <a:r>
              <a:rPr lang="en-US" sz="2000" dirty="0" smtClean="0">
                <a:sym typeface="Symbol"/>
              </a:rPr>
              <a:t>There is an increase of (35.6-16.9)/16.9  100 = 111 %</a:t>
            </a:r>
            <a:endParaRPr lang="en-US" sz="2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13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5800" y="457200"/>
            <a:ext cx="7620000" cy="5924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u="sng" dirty="0" smtClean="0"/>
              <a:t>2- Energy and Power for acceleration</a:t>
            </a:r>
          </a:p>
          <a:p>
            <a:endParaRPr lang="en-US" sz="1500" dirty="0" smtClean="0"/>
          </a:p>
          <a:p>
            <a:r>
              <a:rPr lang="en-US" sz="2200" dirty="0" smtClean="0"/>
              <a:t>In the </a:t>
            </a:r>
            <a:r>
              <a:rPr lang="en-US" sz="2200" dirty="0" smtClean="0"/>
              <a:t>absence of air resistance and road friction:</a:t>
            </a:r>
          </a:p>
          <a:p>
            <a:endParaRPr lang="en-US" sz="1200" dirty="0" smtClean="0"/>
          </a:p>
          <a:p>
            <a:r>
              <a:rPr lang="en-US" sz="2200" dirty="0" err="1" smtClean="0"/>
              <a:t>E</a:t>
            </a:r>
            <a:r>
              <a:rPr lang="en-US" sz="2200" baseline="-25000" dirty="0" err="1" smtClean="0"/>
              <a:t>accel</a:t>
            </a:r>
            <a:r>
              <a:rPr lang="en-US" sz="2200" dirty="0" smtClean="0"/>
              <a:t>= </a:t>
            </a:r>
            <a:r>
              <a:rPr lang="en-US" sz="2200" dirty="0" smtClean="0"/>
              <a:t>W(V</a:t>
            </a:r>
            <a:r>
              <a:rPr lang="en-US" sz="2200" baseline="30000" dirty="0" smtClean="0"/>
              <a:t>2</a:t>
            </a:r>
            <a:r>
              <a:rPr lang="en-US" sz="2200" baseline="-25000" dirty="0" smtClean="0"/>
              <a:t>f</a:t>
            </a:r>
            <a:r>
              <a:rPr lang="en-US" sz="2200" dirty="0" smtClean="0"/>
              <a:t>- </a:t>
            </a:r>
            <a:r>
              <a:rPr lang="en-US" sz="2200" dirty="0" smtClean="0"/>
              <a:t>V</a:t>
            </a:r>
            <a:r>
              <a:rPr lang="en-US" sz="2200" baseline="30000" dirty="0" smtClean="0"/>
              <a:t>2</a:t>
            </a:r>
            <a:r>
              <a:rPr lang="en-US" sz="2200" baseline="-25000" dirty="0" smtClean="0"/>
              <a:t>i</a:t>
            </a:r>
            <a:r>
              <a:rPr lang="en-US" sz="2200" dirty="0" smtClean="0"/>
              <a:t>)/2g   , P </a:t>
            </a:r>
            <a:r>
              <a:rPr lang="en-US" sz="2200" dirty="0" smtClean="0"/>
              <a:t>= E/t = </a:t>
            </a:r>
            <a:r>
              <a:rPr lang="en-US" sz="2200" dirty="0"/>
              <a:t>W( V</a:t>
            </a:r>
            <a:r>
              <a:rPr lang="en-US" sz="2200" baseline="30000" dirty="0"/>
              <a:t>2</a:t>
            </a:r>
            <a:r>
              <a:rPr lang="en-US" sz="2200" baseline="-25000" dirty="0"/>
              <a:t>f</a:t>
            </a:r>
            <a:r>
              <a:rPr lang="en-US" sz="2200" dirty="0"/>
              <a:t>- V</a:t>
            </a:r>
            <a:r>
              <a:rPr lang="en-US" sz="2200" baseline="30000" dirty="0"/>
              <a:t>2</a:t>
            </a:r>
            <a:r>
              <a:rPr lang="en-US" sz="2200" baseline="-25000" dirty="0"/>
              <a:t>i</a:t>
            </a:r>
            <a:r>
              <a:rPr lang="en-US" sz="2200" dirty="0" smtClean="0"/>
              <a:t>)</a:t>
            </a:r>
            <a:r>
              <a:rPr lang="en-US" sz="2200" dirty="0" smtClean="0"/>
              <a:t>/2gt</a:t>
            </a:r>
          </a:p>
          <a:p>
            <a:endParaRPr lang="en-US" sz="1200" dirty="0" smtClean="0"/>
          </a:p>
          <a:p>
            <a:r>
              <a:rPr lang="en-US" sz="2200" dirty="0" smtClean="0"/>
              <a:t>t= </a:t>
            </a:r>
            <a:r>
              <a:rPr lang="en-US" sz="2200" dirty="0" smtClean="0"/>
              <a:t>time for acceleration to the final velocity (</a:t>
            </a:r>
            <a:r>
              <a:rPr lang="en-US" sz="2200" dirty="0" err="1" smtClean="0"/>
              <a:t>V</a:t>
            </a:r>
            <a:r>
              <a:rPr lang="en-US" sz="2200" baseline="-25000" dirty="0" err="1" smtClean="0"/>
              <a:t>f</a:t>
            </a:r>
            <a:r>
              <a:rPr lang="en-US" sz="2200" dirty="0" smtClean="0"/>
              <a:t>)</a:t>
            </a:r>
          </a:p>
          <a:p>
            <a:endParaRPr lang="en-US" sz="1200" dirty="0" smtClean="0"/>
          </a:p>
          <a:p>
            <a:r>
              <a:rPr lang="en-US" sz="2200" dirty="0" smtClean="0"/>
              <a:t>With air </a:t>
            </a:r>
            <a:r>
              <a:rPr lang="en-US" sz="2200" dirty="0" smtClean="0"/>
              <a:t>resistance and road </a:t>
            </a:r>
            <a:r>
              <a:rPr lang="en-US" sz="2200" dirty="0" smtClean="0"/>
              <a:t>friction:</a:t>
            </a:r>
            <a:endParaRPr lang="en-US" sz="2200" dirty="0" smtClean="0"/>
          </a:p>
          <a:p>
            <a:endParaRPr lang="en-US" sz="1200" dirty="0"/>
          </a:p>
          <a:p>
            <a:r>
              <a:rPr lang="en-US" sz="2200" dirty="0" err="1"/>
              <a:t>E</a:t>
            </a:r>
            <a:r>
              <a:rPr lang="en-US" sz="2200" baseline="-25000" dirty="0" err="1"/>
              <a:t>accel</a:t>
            </a:r>
            <a:r>
              <a:rPr lang="en-US" sz="2200" dirty="0"/>
              <a:t>= </a:t>
            </a:r>
            <a:r>
              <a:rPr lang="en-US" sz="2200" dirty="0" smtClean="0"/>
              <a:t>(</a:t>
            </a:r>
            <a:r>
              <a:rPr lang="en-US" sz="2200" dirty="0" err="1" smtClean="0"/>
              <a:t>aW</a:t>
            </a:r>
            <a:r>
              <a:rPr lang="en-US" sz="2200" dirty="0" smtClean="0"/>
              <a:t>/g + µW + </a:t>
            </a:r>
            <a:r>
              <a:rPr lang="en-US" sz="2200" dirty="0" smtClean="0"/>
              <a:t>1/4 C</a:t>
            </a:r>
            <a:r>
              <a:rPr lang="en-US" sz="2200" baseline="-25000" dirty="0" smtClean="0"/>
              <a:t>D</a:t>
            </a:r>
            <a:r>
              <a:rPr lang="en-US" sz="2200" dirty="0" smtClean="0"/>
              <a:t> </a:t>
            </a:r>
            <a:r>
              <a:rPr lang="en-US" sz="2200" dirty="0" smtClean="0"/>
              <a:t>A </a:t>
            </a:r>
            <a:r>
              <a:rPr lang="en-US" sz="2200" dirty="0" smtClean="0">
                <a:sym typeface="Symbol"/>
              </a:rPr>
              <a:t></a:t>
            </a:r>
            <a:r>
              <a:rPr lang="en-US" sz="2200" dirty="0" smtClean="0"/>
              <a:t>V</a:t>
            </a:r>
            <a:r>
              <a:rPr lang="en-US" sz="2200" baseline="30000" dirty="0" smtClean="0"/>
              <a:t>2</a:t>
            </a:r>
            <a:r>
              <a:rPr lang="en-US" sz="2200" baseline="-25000" dirty="0" smtClean="0"/>
              <a:t>f</a:t>
            </a:r>
            <a:r>
              <a:rPr lang="en-US" sz="2200" dirty="0" smtClean="0"/>
              <a:t>) d,  a= </a:t>
            </a:r>
            <a:r>
              <a:rPr lang="en-US" sz="2200" dirty="0" err="1" smtClean="0"/>
              <a:t>V</a:t>
            </a:r>
            <a:r>
              <a:rPr lang="en-US" sz="2200" baseline="-25000" dirty="0" err="1" smtClean="0"/>
              <a:t>f</a:t>
            </a:r>
            <a:r>
              <a:rPr lang="en-US" sz="2200" dirty="0" smtClean="0"/>
              <a:t>/t, d= distance travelled</a:t>
            </a:r>
            <a:endParaRPr lang="en-US" sz="2200" dirty="0" smtClean="0"/>
          </a:p>
          <a:p>
            <a:endParaRPr lang="en-US" sz="1500" dirty="0"/>
          </a:p>
          <a:p>
            <a:r>
              <a:rPr lang="en-US" sz="2200" u="sng" dirty="0" smtClean="0"/>
              <a:t>Example</a:t>
            </a:r>
          </a:p>
          <a:p>
            <a:endParaRPr lang="en-US" sz="1200" dirty="0" smtClean="0"/>
          </a:p>
          <a:p>
            <a:r>
              <a:rPr lang="en-US" sz="2200" dirty="0" smtClean="0"/>
              <a:t>For the car in previous example, estimate the required power if it accelerates from rest to 25 m/s in 10 seconds (assume no air resistance and road friction) </a:t>
            </a:r>
          </a:p>
          <a:p>
            <a:endParaRPr lang="en-US" sz="1200" dirty="0" smtClean="0"/>
          </a:p>
          <a:p>
            <a:r>
              <a:rPr lang="en-US" sz="2200" dirty="0" smtClean="0"/>
              <a:t>P= Wv</a:t>
            </a:r>
            <a:r>
              <a:rPr lang="en-US" sz="2200" baseline="-25000" dirty="0" smtClean="0"/>
              <a:t>f</a:t>
            </a:r>
            <a:r>
              <a:rPr lang="en-US" sz="2200" baseline="30000" dirty="0" smtClean="0"/>
              <a:t>2</a:t>
            </a:r>
            <a:r>
              <a:rPr lang="en-US" sz="2200" dirty="0" smtClean="0"/>
              <a:t>/(2gt) = (15000</a:t>
            </a:r>
            <a:r>
              <a:rPr lang="en-US" sz="2200" dirty="0" smtClean="0">
                <a:sym typeface="Symbol"/>
              </a:rPr>
              <a:t></a:t>
            </a:r>
            <a:r>
              <a:rPr lang="en-US" sz="2200" dirty="0" smtClean="0"/>
              <a:t>25</a:t>
            </a:r>
            <a:r>
              <a:rPr lang="en-US" sz="2200" baseline="30000" dirty="0" smtClean="0"/>
              <a:t>2</a:t>
            </a:r>
            <a:r>
              <a:rPr lang="en-US" sz="2200" dirty="0" smtClean="0"/>
              <a:t>)/(2</a:t>
            </a:r>
            <a:r>
              <a:rPr lang="en-US" sz="2200" dirty="0" smtClean="0">
                <a:sym typeface="Symbol"/>
              </a:rPr>
              <a:t>9.810) = 47,800 W or 47.8 kW</a:t>
            </a:r>
            <a:endParaRPr lang="en-US" sz="2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44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416"/>
          <a:stretch/>
        </p:blipFill>
        <p:spPr bwMode="auto">
          <a:xfrm>
            <a:off x="4114799" y="3352800"/>
            <a:ext cx="4724401" cy="3154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520460" y="382438"/>
            <a:ext cx="8514767" cy="34470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dirty="0" smtClean="0"/>
              <a:t>Energy efficiency</a:t>
            </a:r>
          </a:p>
          <a:p>
            <a:endParaRPr lang="en-US" sz="1200" dirty="0" smtClean="0"/>
          </a:p>
          <a:p>
            <a:r>
              <a:rPr lang="en-US" sz="2200" dirty="0" smtClean="0"/>
              <a:t>How </a:t>
            </a:r>
            <a:r>
              <a:rPr lang="en-US" sz="2200" dirty="0" smtClean="0"/>
              <a:t>much fuel is needed to deliver required energy?</a:t>
            </a:r>
          </a:p>
          <a:p>
            <a:endParaRPr lang="en-US" sz="1500" dirty="0"/>
          </a:p>
          <a:p>
            <a:r>
              <a:rPr lang="en-US" sz="2200" dirty="0" smtClean="0"/>
              <a:t>About 60-70 percent of energy is wasted as heat. Other losses </a:t>
            </a:r>
          </a:p>
          <a:p>
            <a:r>
              <a:rPr lang="en-US" sz="2200" dirty="0" smtClean="0"/>
              <a:t>are due to auxiliary systems such as power steering and </a:t>
            </a:r>
            <a:r>
              <a:rPr lang="en-US" sz="2200" dirty="0" smtClean="0"/>
              <a:t>AC as well as for </a:t>
            </a:r>
          </a:p>
          <a:p>
            <a:r>
              <a:rPr lang="en-US" sz="2200" dirty="0" smtClean="0"/>
              <a:t>idling</a:t>
            </a:r>
            <a:r>
              <a:rPr lang="en-US" sz="2200" dirty="0" smtClean="0"/>
              <a:t>, friction in car, etc. Finally, 15%-20% remains as useful energy.</a:t>
            </a:r>
          </a:p>
          <a:p>
            <a:endParaRPr lang="en-US" sz="1500" dirty="0"/>
          </a:p>
          <a:p>
            <a:r>
              <a:rPr lang="en-US" sz="2200" dirty="0" smtClean="0"/>
              <a:t>Overall efficiency </a:t>
            </a:r>
            <a:r>
              <a:rPr lang="en-US" sz="2200" dirty="0" smtClean="0"/>
              <a:t>= </a:t>
            </a:r>
            <a:r>
              <a:rPr lang="en-US" sz="2200" dirty="0" smtClean="0">
                <a:sym typeface="Symbol"/>
              </a:rPr>
              <a:t></a:t>
            </a:r>
            <a:r>
              <a:rPr lang="en-US" sz="2200" dirty="0" smtClean="0"/>
              <a:t> =</a:t>
            </a:r>
            <a:r>
              <a:rPr lang="en-US" sz="2200" dirty="0" smtClean="0"/>
              <a:t>E/</a:t>
            </a:r>
            <a:r>
              <a:rPr lang="en-US" sz="2200" dirty="0" err="1" smtClean="0"/>
              <a:t>E</a:t>
            </a:r>
            <a:r>
              <a:rPr lang="en-US" sz="2200" baseline="-25000" dirty="0" err="1" smtClean="0"/>
              <a:t>fuel</a:t>
            </a:r>
            <a:r>
              <a:rPr lang="en-US" sz="2200" dirty="0" smtClean="0"/>
              <a:t> </a:t>
            </a:r>
          </a:p>
          <a:p>
            <a:endParaRPr lang="en-US" sz="2200" dirty="0" smtClean="0"/>
          </a:p>
          <a:p>
            <a:r>
              <a:rPr lang="en-US" sz="2200" dirty="0" smtClean="0"/>
              <a:t>For engine: </a:t>
            </a:r>
            <a:r>
              <a:rPr lang="en-US" sz="2200" dirty="0" smtClean="0">
                <a:sym typeface="Symbol"/>
              </a:rPr>
              <a:t></a:t>
            </a:r>
            <a:r>
              <a:rPr lang="en-US" sz="2200" baseline="-25000" dirty="0" smtClean="0">
                <a:sym typeface="Symbol"/>
              </a:rPr>
              <a:t>engine</a:t>
            </a:r>
            <a:r>
              <a:rPr lang="en-US" sz="2200" dirty="0" smtClean="0">
                <a:sym typeface="Symbol"/>
              </a:rPr>
              <a:t> = </a:t>
            </a:r>
            <a:r>
              <a:rPr lang="en-US" sz="2200" dirty="0" err="1" smtClean="0">
                <a:sym typeface="Symbol"/>
              </a:rPr>
              <a:t>E</a:t>
            </a:r>
            <a:r>
              <a:rPr lang="en-US" sz="2200" baseline="-25000" dirty="0" err="1" smtClean="0">
                <a:sym typeface="Symbol"/>
              </a:rPr>
              <a:t>shaft</a:t>
            </a:r>
            <a:r>
              <a:rPr lang="en-US" sz="2200" dirty="0" smtClean="0">
                <a:sym typeface="Symbol"/>
              </a:rPr>
              <a:t>/</a:t>
            </a:r>
            <a:r>
              <a:rPr lang="en-US" sz="2200" dirty="0" err="1" smtClean="0">
                <a:sym typeface="Symbol"/>
              </a:rPr>
              <a:t>E</a:t>
            </a:r>
            <a:r>
              <a:rPr lang="en-US" sz="2200" baseline="-25000" dirty="0" err="1" smtClean="0">
                <a:sym typeface="Symbol"/>
              </a:rPr>
              <a:t>fuel</a:t>
            </a:r>
            <a:endParaRPr lang="en-US" sz="15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9102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762000"/>
            <a:ext cx="8074070" cy="53091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dirty="0" smtClean="0">
                <a:sym typeface="Symbol"/>
              </a:rPr>
              <a:t> c</a:t>
            </a:r>
            <a:r>
              <a:rPr lang="en-US" sz="2200" dirty="0" smtClean="0"/>
              <a:t>an </a:t>
            </a:r>
            <a:r>
              <a:rPr lang="en-US" sz="2200" dirty="0" smtClean="0"/>
              <a:t>be calculated for each component:</a:t>
            </a:r>
            <a:r>
              <a:rPr lang="en-US" sz="2200" dirty="0">
                <a:sym typeface="Symbol"/>
              </a:rPr>
              <a:t> </a:t>
            </a:r>
            <a:r>
              <a:rPr lang="en-US" sz="2200" dirty="0" smtClean="0">
                <a:sym typeface="Symbol"/>
              </a:rPr>
              <a:t></a:t>
            </a:r>
            <a:r>
              <a:rPr lang="en-US" sz="2200" baseline="-25000" dirty="0" smtClean="0">
                <a:sym typeface="Symbol"/>
              </a:rPr>
              <a:t>1</a:t>
            </a:r>
            <a:r>
              <a:rPr lang="en-US" sz="2200" dirty="0" smtClean="0">
                <a:sym typeface="Symbol"/>
              </a:rPr>
              <a:t>, </a:t>
            </a:r>
            <a:r>
              <a:rPr lang="en-US" sz="2200" baseline="-25000" dirty="0" smtClean="0">
                <a:sym typeface="Symbol"/>
              </a:rPr>
              <a:t>2</a:t>
            </a:r>
            <a:r>
              <a:rPr lang="en-US" sz="2200" dirty="0" smtClean="0">
                <a:sym typeface="Symbol"/>
              </a:rPr>
              <a:t>, etc. and overall  </a:t>
            </a:r>
          </a:p>
          <a:p>
            <a:r>
              <a:rPr lang="en-US" sz="2200" dirty="0" smtClean="0">
                <a:sym typeface="Symbol"/>
              </a:rPr>
              <a:t>can be determined from</a:t>
            </a:r>
            <a:r>
              <a:rPr lang="en-US" sz="2200" dirty="0" smtClean="0"/>
              <a:t> </a:t>
            </a:r>
            <a:r>
              <a:rPr lang="en-US" sz="2200" dirty="0" smtClean="0"/>
              <a:t>: </a:t>
            </a:r>
            <a:r>
              <a:rPr lang="en-US" sz="2200" dirty="0" smtClean="0">
                <a:sym typeface="Symbol"/>
              </a:rPr>
              <a:t>  </a:t>
            </a:r>
            <a:r>
              <a:rPr lang="en-US" sz="2200" dirty="0" smtClean="0">
                <a:sym typeface="Symbol"/>
              </a:rPr>
              <a:t> = </a:t>
            </a:r>
            <a:r>
              <a:rPr lang="en-US" sz="2200" baseline="-25000" dirty="0" smtClean="0">
                <a:sym typeface="Symbol"/>
              </a:rPr>
              <a:t>1</a:t>
            </a:r>
            <a:r>
              <a:rPr lang="en-US" sz="2200" dirty="0" smtClean="0">
                <a:sym typeface="Symbol"/>
              </a:rPr>
              <a:t> × </a:t>
            </a:r>
            <a:r>
              <a:rPr lang="en-US" sz="2200" baseline="-25000" dirty="0" smtClean="0">
                <a:sym typeface="Symbol"/>
              </a:rPr>
              <a:t>2</a:t>
            </a:r>
            <a:r>
              <a:rPr lang="en-US" sz="2200" dirty="0" smtClean="0">
                <a:sym typeface="Symbol"/>
              </a:rPr>
              <a:t> …..</a:t>
            </a:r>
            <a:r>
              <a:rPr lang="en-US" sz="2200" dirty="0" smtClean="0"/>
              <a:t>  </a:t>
            </a:r>
            <a:endParaRPr lang="en-US" sz="2200" dirty="0" smtClean="0"/>
          </a:p>
          <a:p>
            <a:endParaRPr lang="en-US" sz="1500" dirty="0" smtClean="0"/>
          </a:p>
          <a:p>
            <a:r>
              <a:rPr lang="en-US" sz="2200" u="sng" dirty="0" smtClean="0"/>
              <a:t>Example</a:t>
            </a:r>
            <a:r>
              <a:rPr lang="en-US" sz="2200" dirty="0" smtClean="0"/>
              <a:t>:</a:t>
            </a:r>
          </a:p>
          <a:p>
            <a:endParaRPr lang="en-US" sz="1500" dirty="0"/>
          </a:p>
          <a:p>
            <a:r>
              <a:rPr lang="en-US" sz="2200" dirty="0" smtClean="0"/>
              <a:t>A car engine consumes 1.7 L of gasoline in 15 minutes and the power</a:t>
            </a:r>
          </a:p>
          <a:p>
            <a:r>
              <a:rPr lang="en-US" sz="2200" dirty="0" smtClean="0"/>
              <a:t>at the engine drive shaft is measured 20 kW. Estimate the engine </a:t>
            </a:r>
          </a:p>
          <a:p>
            <a:r>
              <a:rPr lang="en-US" sz="2200" dirty="0" smtClean="0"/>
              <a:t>efficiency.   </a:t>
            </a:r>
          </a:p>
          <a:p>
            <a:endParaRPr lang="en-US" sz="1500" dirty="0" smtClean="0"/>
          </a:p>
          <a:p>
            <a:r>
              <a:rPr lang="en-US" sz="2200" dirty="0" smtClean="0"/>
              <a:t>The shaft energy can be calculated:</a:t>
            </a:r>
          </a:p>
          <a:p>
            <a:r>
              <a:rPr lang="en-US" sz="2200" dirty="0" err="1" smtClean="0"/>
              <a:t>E</a:t>
            </a:r>
            <a:r>
              <a:rPr lang="en-US" sz="2200" baseline="-25000" dirty="0" err="1" smtClean="0"/>
              <a:t>shaft</a:t>
            </a:r>
            <a:r>
              <a:rPr lang="en-US" sz="2200" dirty="0" smtClean="0"/>
              <a:t> = </a:t>
            </a:r>
            <a:r>
              <a:rPr lang="en-US" sz="2200" dirty="0" err="1" smtClean="0"/>
              <a:t>P</a:t>
            </a:r>
            <a:r>
              <a:rPr lang="en-US" sz="2200" baseline="-25000" dirty="0" err="1" smtClean="0"/>
              <a:t>shaft</a:t>
            </a:r>
            <a:r>
              <a:rPr lang="en-US" sz="2200" dirty="0" smtClean="0"/>
              <a:t> </a:t>
            </a:r>
            <a:r>
              <a:rPr lang="en-US" sz="2200" dirty="0" smtClean="0">
                <a:sym typeface="Symbol"/>
              </a:rPr>
              <a:t></a:t>
            </a:r>
            <a:r>
              <a:rPr lang="en-US" sz="2200" dirty="0" smtClean="0"/>
              <a:t> t = 20 </a:t>
            </a:r>
            <a:r>
              <a:rPr lang="en-US" sz="2200" dirty="0" smtClean="0">
                <a:sym typeface="Symbol"/>
              </a:rPr>
              <a:t></a:t>
            </a:r>
            <a:r>
              <a:rPr lang="en-US" sz="2200" dirty="0" smtClean="0"/>
              <a:t>10</a:t>
            </a:r>
            <a:r>
              <a:rPr lang="en-US" sz="2200" baseline="30000" dirty="0" smtClean="0"/>
              <a:t>3</a:t>
            </a:r>
            <a:r>
              <a:rPr lang="en-US" sz="2200" dirty="0" smtClean="0"/>
              <a:t> W </a:t>
            </a:r>
            <a:r>
              <a:rPr lang="en-US" sz="2200" dirty="0" smtClean="0">
                <a:sym typeface="Symbol"/>
              </a:rPr>
              <a:t></a:t>
            </a:r>
            <a:r>
              <a:rPr lang="en-US" sz="2200" dirty="0" smtClean="0"/>
              <a:t>15 min</a:t>
            </a:r>
            <a:r>
              <a:rPr lang="en-US" sz="2200" dirty="0">
                <a:sym typeface="Symbol"/>
              </a:rPr>
              <a:t></a:t>
            </a:r>
            <a:r>
              <a:rPr lang="en-US" sz="2200" dirty="0" smtClean="0"/>
              <a:t> 60 sec/min = 1.8 </a:t>
            </a:r>
            <a:r>
              <a:rPr lang="en-US" sz="2200" dirty="0">
                <a:sym typeface="Symbol"/>
              </a:rPr>
              <a:t> </a:t>
            </a:r>
            <a:r>
              <a:rPr lang="en-US" sz="2200" dirty="0" smtClean="0"/>
              <a:t>10</a:t>
            </a:r>
            <a:r>
              <a:rPr lang="en-US" sz="2200" baseline="30000" dirty="0" smtClean="0"/>
              <a:t>7</a:t>
            </a:r>
            <a:r>
              <a:rPr lang="en-US" sz="2200" dirty="0" smtClean="0"/>
              <a:t> joules</a:t>
            </a:r>
            <a:endParaRPr lang="en-US" sz="2200" dirty="0" smtClean="0"/>
          </a:p>
          <a:p>
            <a:endParaRPr lang="en-US" sz="1500" dirty="0" smtClean="0"/>
          </a:p>
          <a:p>
            <a:r>
              <a:rPr lang="en-US" sz="2200" dirty="0" smtClean="0"/>
              <a:t>Assuming the fuel energy is 3.5</a:t>
            </a:r>
            <a:r>
              <a:rPr lang="en-US" sz="2200" dirty="0" smtClean="0">
                <a:sym typeface="Symbol"/>
              </a:rPr>
              <a:t></a:t>
            </a:r>
            <a:r>
              <a:rPr lang="en-US" sz="2200" dirty="0" smtClean="0"/>
              <a:t>10</a:t>
            </a:r>
            <a:r>
              <a:rPr lang="en-US" sz="2200" baseline="30000" dirty="0" smtClean="0"/>
              <a:t>7</a:t>
            </a:r>
            <a:r>
              <a:rPr lang="en-US" sz="2200" dirty="0" smtClean="0"/>
              <a:t> joules/L, the fuel energy is:</a:t>
            </a:r>
          </a:p>
          <a:p>
            <a:r>
              <a:rPr lang="en-US" sz="2200" dirty="0" err="1" smtClean="0"/>
              <a:t>E</a:t>
            </a:r>
            <a:r>
              <a:rPr lang="en-US" sz="2200" baseline="-25000" dirty="0" err="1" smtClean="0"/>
              <a:t>fuel</a:t>
            </a:r>
            <a:r>
              <a:rPr lang="en-US" sz="2200" dirty="0" smtClean="0"/>
              <a:t> = 1.7</a:t>
            </a:r>
            <a:r>
              <a:rPr lang="en-US" sz="2200" dirty="0">
                <a:sym typeface="Symbol"/>
              </a:rPr>
              <a:t> </a:t>
            </a:r>
            <a:r>
              <a:rPr lang="en-US" sz="2200" dirty="0" smtClean="0"/>
              <a:t> 3.5</a:t>
            </a:r>
            <a:r>
              <a:rPr lang="en-US" sz="2200" dirty="0">
                <a:sym typeface="Symbol"/>
              </a:rPr>
              <a:t> </a:t>
            </a:r>
            <a:r>
              <a:rPr lang="en-US" sz="2200" dirty="0" smtClean="0">
                <a:sym typeface="Symbol"/>
              </a:rPr>
              <a:t></a:t>
            </a:r>
            <a:r>
              <a:rPr lang="en-US" sz="2200" dirty="0" smtClean="0"/>
              <a:t> 10</a:t>
            </a:r>
            <a:r>
              <a:rPr lang="en-US" sz="2200" baseline="30000" dirty="0" smtClean="0"/>
              <a:t>7</a:t>
            </a:r>
            <a:r>
              <a:rPr lang="en-US" sz="2200" dirty="0" smtClean="0"/>
              <a:t> = 5.95</a:t>
            </a:r>
            <a:r>
              <a:rPr lang="en-US" sz="2200" dirty="0">
                <a:sym typeface="Symbol"/>
              </a:rPr>
              <a:t> </a:t>
            </a:r>
            <a:r>
              <a:rPr lang="en-US" sz="2200" dirty="0"/>
              <a:t> 10</a:t>
            </a:r>
            <a:r>
              <a:rPr lang="en-US" sz="2200" baseline="30000" dirty="0"/>
              <a:t>7</a:t>
            </a:r>
            <a:r>
              <a:rPr lang="en-US" sz="2200" dirty="0" smtClean="0"/>
              <a:t> joules</a:t>
            </a:r>
          </a:p>
          <a:p>
            <a:endParaRPr lang="en-US" sz="1500" dirty="0" smtClean="0"/>
          </a:p>
          <a:p>
            <a:r>
              <a:rPr lang="en-US" sz="2200" dirty="0" smtClean="0">
                <a:sym typeface="Symbol"/>
              </a:rPr>
              <a:t> </a:t>
            </a:r>
            <a:r>
              <a:rPr lang="en-US" sz="2200" baseline="-25000" dirty="0" smtClean="0">
                <a:sym typeface="Symbol"/>
              </a:rPr>
              <a:t>shaft</a:t>
            </a:r>
            <a:r>
              <a:rPr lang="en-US" sz="2200" dirty="0" smtClean="0">
                <a:sym typeface="Symbol"/>
              </a:rPr>
              <a:t> = </a:t>
            </a:r>
            <a:r>
              <a:rPr lang="en-US" sz="2200" dirty="0"/>
              <a:t>1.8 </a:t>
            </a:r>
            <a:r>
              <a:rPr lang="en-US" sz="2200" dirty="0">
                <a:sym typeface="Symbol"/>
              </a:rPr>
              <a:t> </a:t>
            </a:r>
            <a:r>
              <a:rPr lang="en-US" sz="2200" dirty="0"/>
              <a:t>10</a:t>
            </a:r>
            <a:r>
              <a:rPr lang="en-US" sz="2200" baseline="30000" dirty="0"/>
              <a:t>7</a:t>
            </a:r>
            <a:r>
              <a:rPr lang="en-US" sz="2200" dirty="0"/>
              <a:t> </a:t>
            </a:r>
            <a:r>
              <a:rPr lang="en-US" sz="2200" dirty="0" smtClean="0"/>
              <a:t>/</a:t>
            </a:r>
            <a:r>
              <a:rPr lang="en-US" sz="2200" dirty="0"/>
              <a:t> 5.95</a:t>
            </a:r>
            <a:r>
              <a:rPr lang="en-US" sz="2200" dirty="0">
                <a:sym typeface="Symbol"/>
              </a:rPr>
              <a:t> </a:t>
            </a:r>
            <a:r>
              <a:rPr lang="en-US" sz="2200" dirty="0"/>
              <a:t> 10</a:t>
            </a:r>
            <a:r>
              <a:rPr lang="en-US" sz="2200" baseline="30000" dirty="0"/>
              <a:t>7</a:t>
            </a:r>
            <a:r>
              <a:rPr lang="en-US" sz="2200" dirty="0"/>
              <a:t> </a:t>
            </a:r>
            <a:r>
              <a:rPr lang="en-US" sz="2200" dirty="0" smtClean="0"/>
              <a:t>= 0.3 or 30%</a:t>
            </a:r>
            <a:endParaRPr lang="en-US" sz="2200" dirty="0"/>
          </a:p>
          <a:p>
            <a:r>
              <a:rPr lang="en-US" sz="2200" dirty="0" smtClean="0"/>
              <a:t> </a:t>
            </a:r>
            <a:endParaRPr lang="en-US" sz="2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811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533400"/>
            <a:ext cx="8298875" cy="50629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1500" dirty="0" smtClean="0"/>
          </a:p>
          <a:p>
            <a:r>
              <a:rPr lang="en-US" sz="2200" dirty="0" smtClean="0"/>
              <a:t>If the standby and auxiliary systems use 6 kW of the engine power, the </a:t>
            </a:r>
          </a:p>
          <a:p>
            <a:r>
              <a:rPr lang="en-US" sz="2200" dirty="0" smtClean="0"/>
              <a:t>available power for the shaft would be 20-6 = 14 kW and therefore:</a:t>
            </a:r>
          </a:p>
          <a:p>
            <a:endParaRPr lang="en-US" sz="2200" dirty="0" smtClean="0"/>
          </a:p>
          <a:p>
            <a:r>
              <a:rPr lang="en-US" sz="2200" dirty="0">
                <a:sym typeface="Symbol"/>
              </a:rPr>
              <a:t></a:t>
            </a:r>
            <a:r>
              <a:rPr lang="en-US" sz="2200" baseline="-25000" dirty="0" smtClean="0">
                <a:sym typeface="Symbol"/>
              </a:rPr>
              <a:t>shaft</a:t>
            </a:r>
            <a:r>
              <a:rPr lang="en-US" sz="2200" dirty="0" smtClean="0">
                <a:sym typeface="Symbol"/>
              </a:rPr>
              <a:t> =0.3  14/20 = 21%</a:t>
            </a:r>
          </a:p>
          <a:p>
            <a:endParaRPr lang="en-US" sz="2200" dirty="0">
              <a:sym typeface="Symbol"/>
            </a:endParaRPr>
          </a:p>
          <a:p>
            <a:r>
              <a:rPr lang="en-US" sz="2200" dirty="0" smtClean="0">
                <a:sym typeface="Symbol"/>
              </a:rPr>
              <a:t>Also </a:t>
            </a:r>
            <a:r>
              <a:rPr lang="en-US" sz="2200" dirty="0"/>
              <a:t>If the shaft is connected to a drivetrain with efficiency of 80%, </a:t>
            </a:r>
            <a:endParaRPr lang="en-US" sz="2200" dirty="0" smtClean="0"/>
          </a:p>
          <a:p>
            <a:r>
              <a:rPr lang="en-US" sz="2200" dirty="0" smtClean="0"/>
              <a:t>the </a:t>
            </a:r>
            <a:r>
              <a:rPr lang="en-US" sz="2200" dirty="0"/>
              <a:t>overall efficiency for the car will be</a:t>
            </a:r>
            <a:r>
              <a:rPr lang="en-US" sz="2200" dirty="0" smtClean="0"/>
              <a:t>:</a:t>
            </a:r>
          </a:p>
          <a:p>
            <a:endParaRPr lang="en-US" sz="2200" dirty="0"/>
          </a:p>
          <a:p>
            <a:r>
              <a:rPr lang="en-US" sz="2200" dirty="0">
                <a:sym typeface="Symbol"/>
              </a:rPr>
              <a:t> = </a:t>
            </a:r>
            <a:r>
              <a:rPr lang="en-US" sz="2200" dirty="0" smtClean="0">
                <a:sym typeface="Symbol"/>
              </a:rPr>
              <a:t></a:t>
            </a:r>
            <a:r>
              <a:rPr lang="en-US" sz="2200" baseline="-25000" dirty="0" smtClean="0">
                <a:sym typeface="Symbol"/>
              </a:rPr>
              <a:t>1</a:t>
            </a:r>
            <a:r>
              <a:rPr lang="en-US" sz="2200" dirty="0" smtClean="0">
                <a:sym typeface="Symbol"/>
              </a:rPr>
              <a:t> </a:t>
            </a:r>
            <a:r>
              <a:rPr lang="en-US" sz="2200" dirty="0">
                <a:sym typeface="Symbol"/>
              </a:rPr>
              <a:t>× </a:t>
            </a:r>
            <a:r>
              <a:rPr lang="en-US" sz="2200" baseline="-25000" dirty="0" smtClean="0">
                <a:sym typeface="Symbol"/>
              </a:rPr>
              <a:t>2</a:t>
            </a:r>
            <a:r>
              <a:rPr lang="en-US" sz="2200" dirty="0" smtClean="0">
                <a:sym typeface="Symbol"/>
              </a:rPr>
              <a:t> = 21% × 80% = 16.8%  17%</a:t>
            </a:r>
            <a:endParaRPr lang="en-US" sz="2200" dirty="0"/>
          </a:p>
          <a:p>
            <a:endParaRPr lang="en-US" sz="2200" dirty="0"/>
          </a:p>
          <a:p>
            <a:endParaRPr lang="en-US" sz="2200" dirty="0"/>
          </a:p>
          <a:p>
            <a:endParaRPr lang="en-US" sz="2200" dirty="0" smtClean="0">
              <a:sym typeface="Symbol"/>
            </a:endParaRPr>
          </a:p>
          <a:p>
            <a:endParaRPr lang="en-US" sz="2200" dirty="0">
              <a:sym typeface="Symbol"/>
            </a:endParaRPr>
          </a:p>
          <a:p>
            <a:endParaRPr lang="en-US" sz="2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73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609600"/>
            <a:ext cx="8686800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/>
              <a:t>Fuel </a:t>
            </a:r>
            <a:r>
              <a:rPr lang="en-US" sz="2200" b="1" dirty="0" smtClean="0"/>
              <a:t>consumption</a:t>
            </a:r>
          </a:p>
          <a:p>
            <a:endParaRPr lang="en-US" sz="1500" dirty="0"/>
          </a:p>
          <a:p>
            <a:r>
              <a:rPr lang="en-US" sz="2200" dirty="0" smtClean="0"/>
              <a:t>Can be estimated from fuel efficiency</a:t>
            </a:r>
            <a:r>
              <a:rPr lang="en-US" sz="2200" dirty="0" smtClean="0"/>
              <a:t>:</a:t>
            </a:r>
          </a:p>
          <a:p>
            <a:endParaRPr lang="en-US" sz="2200" dirty="0"/>
          </a:p>
          <a:p>
            <a:r>
              <a:rPr lang="en-US" sz="2200" dirty="0"/>
              <a:t>Overall efficiency = </a:t>
            </a:r>
            <a:r>
              <a:rPr lang="en-US" sz="2200" dirty="0">
                <a:sym typeface="Symbol"/>
              </a:rPr>
              <a:t></a:t>
            </a:r>
            <a:r>
              <a:rPr lang="en-US" sz="2200" dirty="0"/>
              <a:t> =E/</a:t>
            </a:r>
            <a:r>
              <a:rPr lang="en-US" sz="2200" dirty="0" err="1"/>
              <a:t>E</a:t>
            </a:r>
            <a:r>
              <a:rPr lang="en-US" sz="2200" baseline="-25000" dirty="0" err="1"/>
              <a:t>fuel</a:t>
            </a:r>
            <a:r>
              <a:rPr lang="en-US" sz="2200" dirty="0"/>
              <a:t> </a:t>
            </a:r>
            <a:r>
              <a:rPr lang="en-US" sz="2200" dirty="0" smtClean="0"/>
              <a:t> </a:t>
            </a:r>
            <a:r>
              <a:rPr lang="en-US" sz="2200" dirty="0" smtClean="0">
                <a:sym typeface="Symbol"/>
              </a:rPr>
              <a:t></a:t>
            </a:r>
            <a:r>
              <a:rPr lang="en-US" sz="2200" dirty="0" smtClean="0"/>
              <a:t>   </a:t>
            </a:r>
            <a:r>
              <a:rPr lang="en-US" sz="2200" dirty="0" err="1" smtClean="0"/>
              <a:t>E</a:t>
            </a:r>
            <a:r>
              <a:rPr lang="en-US" sz="2200" baseline="-25000" dirty="0" err="1" smtClean="0"/>
              <a:t>fuel</a:t>
            </a:r>
            <a:r>
              <a:rPr lang="en-US" sz="2200" dirty="0" smtClean="0"/>
              <a:t> = E/</a:t>
            </a:r>
            <a:r>
              <a:rPr lang="en-US" sz="2200" dirty="0" smtClean="0">
                <a:sym typeface="Symbol"/>
              </a:rPr>
              <a:t></a:t>
            </a:r>
          </a:p>
          <a:p>
            <a:endParaRPr lang="en-US" sz="1200" dirty="0" smtClean="0">
              <a:sym typeface="Symbol"/>
            </a:endParaRPr>
          </a:p>
          <a:p>
            <a:r>
              <a:rPr lang="en-US" sz="2200" dirty="0" smtClean="0">
                <a:sym typeface="Symbol"/>
              </a:rPr>
              <a:t>For </a:t>
            </a:r>
            <a:r>
              <a:rPr lang="en-US" sz="2200" dirty="0" smtClean="0">
                <a:sym typeface="Symbol"/>
              </a:rPr>
              <a:t>a given distance (d):  </a:t>
            </a:r>
            <a:r>
              <a:rPr lang="en-US" sz="2200" dirty="0" err="1"/>
              <a:t>E</a:t>
            </a:r>
            <a:r>
              <a:rPr lang="en-US" sz="2200" baseline="-25000" dirty="0" err="1"/>
              <a:t>fuel</a:t>
            </a:r>
            <a:r>
              <a:rPr lang="en-US" sz="2200" dirty="0"/>
              <a:t> </a:t>
            </a:r>
            <a:r>
              <a:rPr lang="en-US" sz="2200" dirty="0" smtClean="0"/>
              <a:t>/d= (E</a:t>
            </a:r>
            <a:r>
              <a:rPr lang="en-US" sz="2200" dirty="0"/>
              <a:t>/</a:t>
            </a:r>
            <a:r>
              <a:rPr lang="en-US" sz="2200" dirty="0" smtClean="0">
                <a:sym typeface="Symbol"/>
              </a:rPr>
              <a:t>)/d</a:t>
            </a:r>
          </a:p>
          <a:p>
            <a:endParaRPr lang="en-US" sz="1500" dirty="0">
              <a:sym typeface="Symbol"/>
            </a:endParaRPr>
          </a:p>
          <a:p>
            <a:r>
              <a:rPr lang="en-US" sz="2200" dirty="0" smtClean="0"/>
              <a:t>“</a:t>
            </a:r>
            <a:r>
              <a:rPr lang="en-US" sz="2200" dirty="0" smtClean="0"/>
              <a:t>E” is determined from equations for a constant speed travel or during acceleration. </a:t>
            </a:r>
            <a:endParaRPr lang="en-US" sz="2200" dirty="0" smtClean="0"/>
          </a:p>
          <a:p>
            <a:endParaRPr lang="en-US" sz="1500" dirty="0" smtClean="0"/>
          </a:p>
          <a:p>
            <a:r>
              <a:rPr lang="en-US" sz="2200" dirty="0"/>
              <a:t>E = (</a:t>
            </a:r>
            <a:r>
              <a:rPr lang="en-US" sz="2200" dirty="0">
                <a:solidFill>
                  <a:srgbClr val="FF0000"/>
                </a:solidFill>
              </a:rPr>
              <a:t>½ </a:t>
            </a:r>
            <a:r>
              <a:rPr lang="en-US" sz="2200" dirty="0">
                <a:solidFill>
                  <a:srgbClr val="FF0000"/>
                </a:solidFill>
                <a:sym typeface="Symbol"/>
              </a:rPr>
              <a:t></a:t>
            </a:r>
            <a:r>
              <a:rPr lang="en-US" sz="2200" dirty="0">
                <a:solidFill>
                  <a:srgbClr val="FF0000"/>
                </a:solidFill>
              </a:rPr>
              <a:t>C</a:t>
            </a:r>
            <a:r>
              <a:rPr lang="en-US" sz="2200" baseline="-25000" dirty="0">
                <a:solidFill>
                  <a:srgbClr val="FF0000"/>
                </a:solidFill>
              </a:rPr>
              <a:t>D</a:t>
            </a:r>
            <a:r>
              <a:rPr lang="en-US" sz="2200" dirty="0">
                <a:solidFill>
                  <a:srgbClr val="FF0000"/>
                </a:solidFill>
              </a:rPr>
              <a:t>AV</a:t>
            </a:r>
            <a:r>
              <a:rPr lang="en-US" sz="2200" baseline="30000" dirty="0">
                <a:solidFill>
                  <a:srgbClr val="FF0000"/>
                </a:solidFill>
              </a:rPr>
              <a:t>2</a:t>
            </a:r>
            <a:r>
              <a:rPr lang="en-US" sz="2200" dirty="0">
                <a:solidFill>
                  <a:srgbClr val="FF0000"/>
                </a:solidFill>
              </a:rPr>
              <a:t> + µ</a:t>
            </a:r>
            <a:r>
              <a:rPr lang="en-US" sz="2200" dirty="0" err="1">
                <a:solidFill>
                  <a:srgbClr val="FF0000"/>
                </a:solidFill>
              </a:rPr>
              <a:t>W</a:t>
            </a:r>
            <a:r>
              <a:rPr lang="en-US" sz="2200" dirty="0" err="1"/>
              <a:t>Cos</a:t>
            </a:r>
            <a:r>
              <a:rPr lang="en-US" sz="2200" dirty="0">
                <a:sym typeface="Symbol"/>
              </a:rPr>
              <a:t> + </a:t>
            </a:r>
            <a:r>
              <a:rPr lang="en-US" sz="2200" dirty="0" err="1">
                <a:sym typeface="Symbol"/>
              </a:rPr>
              <a:t>WSin</a:t>
            </a:r>
            <a:r>
              <a:rPr lang="en-US" sz="2200" dirty="0">
                <a:sym typeface="Symbol"/>
              </a:rPr>
              <a:t></a:t>
            </a:r>
            <a:r>
              <a:rPr lang="en-US" sz="2200" dirty="0"/>
              <a:t>) </a:t>
            </a:r>
            <a:r>
              <a:rPr lang="en-US" sz="2200" dirty="0" smtClean="0"/>
              <a:t>d   </a:t>
            </a:r>
            <a:r>
              <a:rPr lang="en-US" sz="2200" dirty="0" smtClean="0">
                <a:solidFill>
                  <a:srgbClr val="FF0000"/>
                </a:solidFill>
              </a:rPr>
              <a:t>(for flat road)</a:t>
            </a:r>
            <a:endParaRPr lang="en-US" sz="2200" dirty="0">
              <a:solidFill>
                <a:srgbClr val="FF0000"/>
              </a:solidFill>
            </a:endParaRPr>
          </a:p>
          <a:p>
            <a:endParaRPr lang="en-US" sz="1500" dirty="0"/>
          </a:p>
          <a:p>
            <a:r>
              <a:rPr lang="en-US" sz="2200" dirty="0">
                <a:sym typeface="Symbol"/>
              </a:rPr>
              <a:t>Once </a:t>
            </a:r>
            <a:r>
              <a:rPr lang="en-US" sz="2200" dirty="0" err="1">
                <a:sym typeface="Symbol"/>
              </a:rPr>
              <a:t>E</a:t>
            </a:r>
            <a:r>
              <a:rPr lang="en-US" sz="2200" baseline="-25000" dirty="0" err="1">
                <a:sym typeface="Symbol"/>
              </a:rPr>
              <a:t>fuel</a:t>
            </a:r>
            <a:r>
              <a:rPr lang="en-US" sz="2200" dirty="0">
                <a:sym typeface="Symbol"/>
              </a:rPr>
              <a:t> is </a:t>
            </a:r>
            <a:r>
              <a:rPr lang="en-US" sz="2200" dirty="0" smtClean="0">
                <a:sym typeface="Symbol"/>
              </a:rPr>
              <a:t>determined, the </a:t>
            </a:r>
            <a:r>
              <a:rPr lang="en-US" sz="2200" dirty="0">
                <a:sym typeface="Symbol"/>
              </a:rPr>
              <a:t>fuel consumption can be estimated knowing the fuel energy content (energy per volume of fuel).</a:t>
            </a:r>
          </a:p>
          <a:p>
            <a:endParaRPr lang="en-US" sz="2200" dirty="0" smtClean="0"/>
          </a:p>
          <a:p>
            <a:r>
              <a:rPr lang="en-US" sz="2200" dirty="0" smtClean="0"/>
              <a:t>Fuel consumption (i.e. in L) = </a:t>
            </a:r>
            <a:r>
              <a:rPr lang="en-US" sz="2200" dirty="0" err="1" smtClean="0"/>
              <a:t>E</a:t>
            </a:r>
            <a:r>
              <a:rPr lang="en-US" sz="2200" baseline="-25000" dirty="0" err="1" smtClean="0"/>
              <a:t>fuel</a:t>
            </a:r>
            <a:r>
              <a:rPr lang="en-US" sz="2200" dirty="0" smtClean="0"/>
              <a:t> (i.e. in J)/Fuel energy content (i.e. in J/L)</a:t>
            </a:r>
            <a:endParaRPr lang="en-US" sz="2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141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609600"/>
            <a:ext cx="8686800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u="sng" dirty="0" smtClean="0"/>
              <a:t>Example</a:t>
            </a:r>
          </a:p>
          <a:p>
            <a:endParaRPr lang="en-US" sz="1500" dirty="0" smtClean="0"/>
          </a:p>
          <a:p>
            <a:r>
              <a:rPr lang="en-US" sz="2200" dirty="0" smtClean="0"/>
              <a:t>For the car in previous example, determine the fuel required to drive 100 km at 25 m/s on a flat road. Assume overall efficiency is 20% and fuel energy content is 3.5 </a:t>
            </a:r>
            <a:r>
              <a:rPr lang="en-US" sz="2200" dirty="0" smtClean="0">
                <a:sym typeface="Symbol"/>
              </a:rPr>
              <a:t> </a:t>
            </a:r>
            <a:r>
              <a:rPr lang="en-US" sz="2200" dirty="0" smtClean="0"/>
              <a:t>10</a:t>
            </a:r>
            <a:r>
              <a:rPr lang="en-US" sz="2200" baseline="30000" dirty="0" smtClean="0"/>
              <a:t>7</a:t>
            </a:r>
            <a:r>
              <a:rPr lang="en-US" sz="2200" dirty="0" smtClean="0"/>
              <a:t> J/L. </a:t>
            </a:r>
          </a:p>
          <a:p>
            <a:endParaRPr lang="en-US" sz="2200" dirty="0" smtClean="0"/>
          </a:p>
          <a:p>
            <a:r>
              <a:rPr lang="en-US" sz="2200" dirty="0"/>
              <a:t>E = (½ </a:t>
            </a:r>
            <a:r>
              <a:rPr lang="en-US" sz="2200" dirty="0">
                <a:sym typeface="Symbol"/>
              </a:rPr>
              <a:t></a:t>
            </a:r>
            <a:r>
              <a:rPr lang="en-US" sz="2200" dirty="0"/>
              <a:t>C</a:t>
            </a:r>
            <a:r>
              <a:rPr lang="en-US" sz="2200" baseline="-25000" dirty="0"/>
              <a:t>D</a:t>
            </a:r>
            <a:r>
              <a:rPr lang="en-US" sz="2200" dirty="0"/>
              <a:t>AV</a:t>
            </a:r>
            <a:r>
              <a:rPr lang="en-US" sz="2200" baseline="30000" dirty="0"/>
              <a:t>2</a:t>
            </a:r>
            <a:r>
              <a:rPr lang="en-US" sz="2200" dirty="0"/>
              <a:t> + </a:t>
            </a:r>
            <a:r>
              <a:rPr lang="en-US" sz="2200" dirty="0" smtClean="0"/>
              <a:t>µW)= (375+300)=675 J (already calculated)</a:t>
            </a:r>
          </a:p>
          <a:p>
            <a:endParaRPr lang="en-US" sz="1200" dirty="0"/>
          </a:p>
          <a:p>
            <a:r>
              <a:rPr lang="en-US" sz="2200" dirty="0" err="1" smtClean="0"/>
              <a:t>E</a:t>
            </a:r>
            <a:r>
              <a:rPr lang="en-US" sz="2200" baseline="-25000" dirty="0" err="1" smtClean="0"/>
              <a:t>fuel</a:t>
            </a:r>
            <a:r>
              <a:rPr lang="en-US" sz="2200" dirty="0" smtClean="0"/>
              <a:t> </a:t>
            </a:r>
            <a:r>
              <a:rPr lang="en-US" sz="2200" dirty="0" smtClean="0"/>
              <a:t>/d= </a:t>
            </a:r>
            <a:r>
              <a:rPr lang="en-US" sz="2200" dirty="0" smtClean="0"/>
              <a:t>(675/0.2</a:t>
            </a:r>
            <a:r>
              <a:rPr lang="en-US" sz="2200" dirty="0" smtClean="0">
                <a:sym typeface="Symbol"/>
              </a:rPr>
              <a:t>)=3375 L/m </a:t>
            </a:r>
          </a:p>
          <a:p>
            <a:r>
              <a:rPr lang="en-US" sz="1200" dirty="0" smtClean="0">
                <a:sym typeface="Symbol"/>
              </a:rPr>
              <a:t> </a:t>
            </a:r>
          </a:p>
          <a:p>
            <a:r>
              <a:rPr lang="en-US" sz="2200" dirty="0" smtClean="0">
                <a:sym typeface="Symbol"/>
              </a:rPr>
              <a:t>    </a:t>
            </a:r>
            <a:r>
              <a:rPr lang="en-US" sz="2200" dirty="0" err="1" smtClean="0">
                <a:sym typeface="Symbol"/>
              </a:rPr>
              <a:t>E</a:t>
            </a:r>
            <a:r>
              <a:rPr lang="en-US" sz="2200" baseline="-25000" dirty="0" err="1" smtClean="0">
                <a:sym typeface="Symbol"/>
              </a:rPr>
              <a:t>fuel</a:t>
            </a:r>
            <a:r>
              <a:rPr lang="en-US" sz="2200" dirty="0" smtClean="0">
                <a:sym typeface="Symbol"/>
              </a:rPr>
              <a:t> </a:t>
            </a:r>
            <a:r>
              <a:rPr lang="en-US" sz="2200" dirty="0">
                <a:sym typeface="Symbol"/>
              </a:rPr>
              <a:t>= 3375 J/m </a:t>
            </a:r>
            <a:r>
              <a:rPr lang="en-US" sz="2200" dirty="0" smtClean="0">
                <a:sym typeface="Symbol"/>
              </a:rPr>
              <a:t>100 km </a:t>
            </a:r>
            <a:r>
              <a:rPr lang="en-US" sz="2200" dirty="0" smtClean="0">
                <a:sym typeface="Symbol"/>
              </a:rPr>
              <a:t></a:t>
            </a:r>
            <a:r>
              <a:rPr lang="en-US" sz="2200" dirty="0" smtClean="0">
                <a:sym typeface="Symbol"/>
              </a:rPr>
              <a:t>1000 m/km </a:t>
            </a:r>
            <a:r>
              <a:rPr lang="en-US" sz="2200" dirty="0" smtClean="0">
                <a:sym typeface="Symbol"/>
              </a:rPr>
              <a:t>= 3.37510</a:t>
            </a:r>
            <a:r>
              <a:rPr lang="en-US" sz="2200" baseline="30000" dirty="0" smtClean="0">
                <a:sym typeface="Symbol"/>
              </a:rPr>
              <a:t>8</a:t>
            </a:r>
            <a:r>
              <a:rPr lang="en-US" sz="2200" dirty="0" smtClean="0">
                <a:sym typeface="Symbol"/>
              </a:rPr>
              <a:t> J</a:t>
            </a:r>
            <a:endParaRPr lang="en-US" sz="2200" dirty="0" smtClean="0">
              <a:sym typeface="Symbol"/>
            </a:endParaRPr>
          </a:p>
          <a:p>
            <a:endParaRPr lang="en-US" sz="1500" dirty="0">
              <a:sym typeface="Symbol"/>
            </a:endParaRPr>
          </a:p>
          <a:p>
            <a:r>
              <a:rPr lang="en-US" sz="2200" dirty="0" smtClean="0"/>
              <a:t>Fuel consumption = </a:t>
            </a:r>
            <a:r>
              <a:rPr lang="en-US" sz="2200" dirty="0">
                <a:sym typeface="Symbol"/>
              </a:rPr>
              <a:t>3.37510</a:t>
            </a:r>
            <a:r>
              <a:rPr lang="en-US" sz="2200" baseline="30000" dirty="0">
                <a:sym typeface="Symbol"/>
              </a:rPr>
              <a:t>8 </a:t>
            </a:r>
            <a:r>
              <a:rPr lang="en-US" sz="2200" dirty="0" smtClean="0">
                <a:sym typeface="Symbol"/>
              </a:rPr>
              <a:t>J</a:t>
            </a:r>
            <a:r>
              <a:rPr lang="en-US" sz="2200" dirty="0" smtClean="0"/>
              <a:t>/3.5</a:t>
            </a:r>
            <a:r>
              <a:rPr lang="en-US" sz="2200" dirty="0" smtClean="0">
                <a:sym typeface="Symbol"/>
              </a:rPr>
              <a:t> </a:t>
            </a:r>
            <a:r>
              <a:rPr lang="en-US" sz="2200" dirty="0">
                <a:sym typeface="Symbol"/>
              </a:rPr>
              <a:t> </a:t>
            </a:r>
            <a:r>
              <a:rPr lang="en-US" sz="2200" dirty="0"/>
              <a:t>10</a:t>
            </a:r>
            <a:r>
              <a:rPr lang="en-US" sz="2200" baseline="30000" dirty="0"/>
              <a:t>7</a:t>
            </a:r>
            <a:r>
              <a:rPr lang="en-US" sz="2200" dirty="0"/>
              <a:t> </a:t>
            </a:r>
            <a:r>
              <a:rPr lang="en-US" sz="2200" dirty="0" smtClean="0"/>
              <a:t>J/L = 9.64 L (per 100 km)</a:t>
            </a:r>
          </a:p>
          <a:p>
            <a:endParaRPr lang="en-US" sz="2200" dirty="0"/>
          </a:p>
          <a:p>
            <a:r>
              <a:rPr lang="en-US" sz="2200" dirty="0" smtClean="0"/>
              <a:t>If the car accelerates from rest to 25 m/s in 15 sec., </a:t>
            </a:r>
          </a:p>
          <a:p>
            <a:endParaRPr lang="en-US" sz="1500" dirty="0" smtClean="0"/>
          </a:p>
          <a:p>
            <a:r>
              <a:rPr lang="en-US" sz="2200" dirty="0" err="1"/>
              <a:t>E</a:t>
            </a:r>
            <a:r>
              <a:rPr lang="en-US" sz="2200" baseline="-25000" dirty="0" err="1"/>
              <a:t>accel</a:t>
            </a:r>
            <a:r>
              <a:rPr lang="en-US" sz="2200" dirty="0"/>
              <a:t>= (</a:t>
            </a:r>
            <a:r>
              <a:rPr lang="en-US" sz="2200" dirty="0" err="1"/>
              <a:t>aW</a:t>
            </a:r>
            <a:r>
              <a:rPr lang="en-US" sz="2200" dirty="0"/>
              <a:t>/g + µW + 1/4 C</a:t>
            </a:r>
            <a:r>
              <a:rPr lang="en-US" sz="2200" baseline="-25000" dirty="0"/>
              <a:t>D</a:t>
            </a:r>
            <a:r>
              <a:rPr lang="en-US" sz="2200" dirty="0"/>
              <a:t> A </a:t>
            </a:r>
            <a:r>
              <a:rPr lang="en-US" sz="2200" dirty="0">
                <a:sym typeface="Symbol"/>
              </a:rPr>
              <a:t></a:t>
            </a:r>
            <a:r>
              <a:rPr lang="en-US" sz="2200" dirty="0"/>
              <a:t>V</a:t>
            </a:r>
            <a:r>
              <a:rPr lang="en-US" sz="2200" baseline="30000" dirty="0"/>
              <a:t>2</a:t>
            </a:r>
            <a:r>
              <a:rPr lang="en-US" sz="2200" baseline="-25000" dirty="0"/>
              <a:t>f</a:t>
            </a:r>
            <a:r>
              <a:rPr lang="en-US" sz="2200" dirty="0"/>
              <a:t>) d,  a= </a:t>
            </a:r>
            <a:r>
              <a:rPr lang="en-US" sz="2200" dirty="0" err="1"/>
              <a:t>V</a:t>
            </a:r>
            <a:r>
              <a:rPr lang="en-US" sz="2200" baseline="-25000" dirty="0" err="1"/>
              <a:t>f</a:t>
            </a:r>
            <a:r>
              <a:rPr lang="en-US" sz="2200" dirty="0"/>
              <a:t>/t, d= distance travelled</a:t>
            </a:r>
          </a:p>
          <a:p>
            <a:endParaRPr lang="en-US" sz="2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84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609600"/>
            <a:ext cx="8686800" cy="5524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500" dirty="0" smtClean="0"/>
          </a:p>
          <a:p>
            <a:r>
              <a:rPr lang="en-US" sz="2200" dirty="0" err="1"/>
              <a:t>E</a:t>
            </a:r>
            <a:r>
              <a:rPr lang="en-US" sz="2200" baseline="-25000" dirty="0" err="1"/>
              <a:t>accel</a:t>
            </a:r>
            <a:r>
              <a:rPr lang="en-US" sz="2200" dirty="0"/>
              <a:t>= (</a:t>
            </a:r>
            <a:r>
              <a:rPr lang="en-US" sz="2200" dirty="0" err="1"/>
              <a:t>aW</a:t>
            </a:r>
            <a:r>
              <a:rPr lang="en-US" sz="2200" dirty="0"/>
              <a:t>/g + µW + 1/4 C</a:t>
            </a:r>
            <a:r>
              <a:rPr lang="en-US" sz="2200" baseline="-25000" dirty="0"/>
              <a:t>D</a:t>
            </a:r>
            <a:r>
              <a:rPr lang="en-US" sz="2200" dirty="0"/>
              <a:t> A </a:t>
            </a:r>
            <a:r>
              <a:rPr lang="en-US" sz="2200" dirty="0">
                <a:sym typeface="Symbol"/>
              </a:rPr>
              <a:t></a:t>
            </a:r>
            <a:r>
              <a:rPr lang="en-US" sz="2200" dirty="0"/>
              <a:t>V</a:t>
            </a:r>
            <a:r>
              <a:rPr lang="en-US" sz="2200" baseline="30000" dirty="0"/>
              <a:t>2</a:t>
            </a:r>
            <a:r>
              <a:rPr lang="en-US" sz="2200" baseline="-25000" dirty="0"/>
              <a:t>f</a:t>
            </a:r>
            <a:r>
              <a:rPr lang="en-US" sz="2200" dirty="0"/>
              <a:t>) d,  a= </a:t>
            </a:r>
            <a:r>
              <a:rPr lang="en-US" sz="2200" dirty="0" err="1"/>
              <a:t>V</a:t>
            </a:r>
            <a:r>
              <a:rPr lang="en-US" sz="2200" baseline="-25000" dirty="0" err="1"/>
              <a:t>f</a:t>
            </a:r>
            <a:r>
              <a:rPr lang="en-US" sz="2200" dirty="0"/>
              <a:t>/t, d= distance travelled</a:t>
            </a:r>
          </a:p>
          <a:p>
            <a:endParaRPr lang="en-US" sz="2200" dirty="0" smtClean="0"/>
          </a:p>
          <a:p>
            <a:r>
              <a:rPr lang="en-US" sz="2200" dirty="0" smtClean="0"/>
              <a:t>Replacing all previous values:</a:t>
            </a:r>
          </a:p>
          <a:p>
            <a:endParaRPr lang="en-US" sz="2200" dirty="0" smtClean="0"/>
          </a:p>
          <a:p>
            <a:r>
              <a:rPr lang="en-US" sz="2200" dirty="0" smtClean="0"/>
              <a:t>a = 25/15 = 1.67 m/s2</a:t>
            </a:r>
          </a:p>
          <a:p>
            <a:endParaRPr lang="en-US" sz="2200" dirty="0"/>
          </a:p>
          <a:p>
            <a:r>
              <a:rPr lang="en-US" sz="2200" dirty="0" err="1" smtClean="0"/>
              <a:t>E</a:t>
            </a:r>
            <a:r>
              <a:rPr lang="en-US" sz="2200" baseline="-25000" dirty="0" err="1" smtClean="0"/>
              <a:t>accel</a:t>
            </a:r>
            <a:r>
              <a:rPr lang="en-US" sz="2200" baseline="-25000" dirty="0" smtClean="0"/>
              <a:t>.</a:t>
            </a:r>
            <a:r>
              <a:rPr lang="en-US" sz="2200" dirty="0" smtClean="0"/>
              <a:t> = (1.67/9.8</a:t>
            </a:r>
            <a:r>
              <a:rPr lang="en-US" sz="2200" dirty="0" smtClean="0">
                <a:sym typeface="Symbol"/>
              </a:rPr>
              <a:t></a:t>
            </a:r>
            <a:r>
              <a:rPr lang="en-US" sz="2200" dirty="0" smtClean="0"/>
              <a:t>15000 + 0.02</a:t>
            </a:r>
            <a:r>
              <a:rPr lang="en-US" sz="2200" dirty="0" smtClean="0">
                <a:sym typeface="Symbol"/>
              </a:rPr>
              <a:t></a:t>
            </a:r>
            <a:r>
              <a:rPr lang="en-US" sz="2200" dirty="0" smtClean="0"/>
              <a:t>15000 + 1/4</a:t>
            </a:r>
            <a:r>
              <a:rPr lang="en-US" sz="2200" dirty="0" smtClean="0">
                <a:sym typeface="Symbol"/>
              </a:rPr>
              <a:t>0.52.01.225</a:t>
            </a:r>
            <a:r>
              <a:rPr lang="en-US" sz="2200" baseline="30000" dirty="0" smtClean="0">
                <a:sym typeface="Symbol"/>
              </a:rPr>
              <a:t>2</a:t>
            </a:r>
            <a:r>
              <a:rPr lang="en-US" sz="2200" dirty="0" smtClean="0">
                <a:sym typeface="Symbol"/>
              </a:rPr>
              <a:t>)=3044 J</a:t>
            </a:r>
          </a:p>
          <a:p>
            <a:endParaRPr lang="en-US" sz="1500" dirty="0" smtClean="0">
              <a:sym typeface="Symbol"/>
            </a:endParaRPr>
          </a:p>
          <a:p>
            <a:r>
              <a:rPr lang="en-US" sz="2200" dirty="0" err="1"/>
              <a:t>E</a:t>
            </a:r>
            <a:r>
              <a:rPr lang="en-US" sz="2200" baseline="-25000" dirty="0" err="1"/>
              <a:t>fuel</a:t>
            </a:r>
            <a:r>
              <a:rPr lang="en-US" sz="2200" dirty="0"/>
              <a:t> /</a:t>
            </a:r>
            <a:r>
              <a:rPr lang="en-US" sz="2200" dirty="0" smtClean="0"/>
              <a:t>d = 3044/0.2 = 15200 J/m</a:t>
            </a:r>
          </a:p>
          <a:p>
            <a:endParaRPr lang="en-US" sz="1500" dirty="0" smtClean="0">
              <a:sym typeface="Symbol"/>
            </a:endParaRPr>
          </a:p>
          <a:p>
            <a:r>
              <a:rPr lang="en-US" sz="2200" dirty="0">
                <a:sym typeface="Symbol"/>
              </a:rPr>
              <a:t>  </a:t>
            </a:r>
            <a:r>
              <a:rPr lang="en-US" sz="2200" dirty="0" err="1">
                <a:sym typeface="Symbol"/>
              </a:rPr>
              <a:t>E</a:t>
            </a:r>
            <a:r>
              <a:rPr lang="en-US" sz="2200" baseline="-25000" dirty="0" err="1">
                <a:sym typeface="Symbol"/>
              </a:rPr>
              <a:t>fuel</a:t>
            </a:r>
            <a:r>
              <a:rPr lang="en-US" sz="2200" dirty="0">
                <a:sym typeface="Symbol"/>
              </a:rPr>
              <a:t> = </a:t>
            </a:r>
            <a:r>
              <a:rPr lang="en-US" sz="2200" dirty="0" smtClean="0">
                <a:sym typeface="Symbol"/>
              </a:rPr>
              <a:t>15200 </a:t>
            </a:r>
            <a:r>
              <a:rPr lang="en-US" sz="2200" dirty="0">
                <a:sym typeface="Symbol"/>
              </a:rPr>
              <a:t>J/m 100 </a:t>
            </a:r>
            <a:r>
              <a:rPr lang="en-US" sz="2200" dirty="0" smtClean="0">
                <a:sym typeface="Symbol"/>
              </a:rPr>
              <a:t>km </a:t>
            </a:r>
            <a:r>
              <a:rPr lang="en-US" sz="2200" dirty="0">
                <a:sym typeface="Symbol"/>
              </a:rPr>
              <a:t>1000 m/km = </a:t>
            </a:r>
            <a:r>
              <a:rPr lang="en-US" sz="2200" dirty="0" smtClean="0">
                <a:sym typeface="Symbol"/>
              </a:rPr>
              <a:t>1.5210</a:t>
            </a:r>
            <a:r>
              <a:rPr lang="en-US" sz="2200" baseline="30000" dirty="0" smtClean="0">
                <a:sym typeface="Symbol"/>
              </a:rPr>
              <a:t>9</a:t>
            </a:r>
            <a:r>
              <a:rPr lang="en-US" sz="2200" dirty="0" smtClean="0">
                <a:sym typeface="Symbol"/>
              </a:rPr>
              <a:t> J</a:t>
            </a:r>
          </a:p>
          <a:p>
            <a:endParaRPr lang="en-US" sz="2200" dirty="0">
              <a:sym typeface="Symbol"/>
            </a:endParaRPr>
          </a:p>
          <a:p>
            <a:r>
              <a:rPr lang="en-US" sz="2200" dirty="0"/>
              <a:t>Fuel consumption = </a:t>
            </a:r>
            <a:r>
              <a:rPr lang="en-US" sz="2200" dirty="0" smtClean="0"/>
              <a:t>1.52</a:t>
            </a:r>
            <a:r>
              <a:rPr lang="en-US" sz="2200" dirty="0" smtClean="0">
                <a:sym typeface="Symbol"/>
              </a:rPr>
              <a:t>10</a:t>
            </a:r>
            <a:r>
              <a:rPr lang="en-US" sz="2200" baseline="30000" dirty="0" smtClean="0">
                <a:sym typeface="Symbol"/>
              </a:rPr>
              <a:t>9 </a:t>
            </a:r>
            <a:r>
              <a:rPr lang="en-US" sz="2200" dirty="0">
                <a:sym typeface="Symbol"/>
              </a:rPr>
              <a:t>J</a:t>
            </a:r>
            <a:r>
              <a:rPr lang="en-US" sz="2200" dirty="0"/>
              <a:t>/3.5</a:t>
            </a:r>
            <a:r>
              <a:rPr lang="en-US" sz="2200" dirty="0">
                <a:sym typeface="Symbol"/>
              </a:rPr>
              <a:t>  </a:t>
            </a:r>
            <a:r>
              <a:rPr lang="en-US" sz="2200" dirty="0"/>
              <a:t>10</a:t>
            </a:r>
            <a:r>
              <a:rPr lang="en-US" sz="2200" baseline="30000" dirty="0"/>
              <a:t>7</a:t>
            </a:r>
            <a:r>
              <a:rPr lang="en-US" sz="2200" dirty="0"/>
              <a:t> J/L = </a:t>
            </a:r>
            <a:r>
              <a:rPr lang="en-US" sz="2200" dirty="0" smtClean="0"/>
              <a:t>43.4 </a:t>
            </a:r>
            <a:r>
              <a:rPr lang="en-US" sz="2200" dirty="0"/>
              <a:t>L (per 100 km</a:t>
            </a:r>
            <a:r>
              <a:rPr lang="en-US" sz="2200" dirty="0" smtClean="0"/>
              <a:t>)</a:t>
            </a:r>
          </a:p>
          <a:p>
            <a:endParaRPr lang="en-US" sz="2200" dirty="0"/>
          </a:p>
          <a:p>
            <a:r>
              <a:rPr lang="en-US" sz="2200" dirty="0" smtClean="0"/>
              <a:t>or 43.4/9.64= 4.5 time more than the constant-velocity period</a:t>
            </a:r>
            <a:endParaRPr lang="en-US" sz="2200" dirty="0"/>
          </a:p>
          <a:p>
            <a:endParaRPr lang="en-US" sz="2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18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0" y="695265"/>
            <a:ext cx="81534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/>
              <a:t>Engineering Cleaner Cars</a:t>
            </a:r>
          </a:p>
          <a:p>
            <a:endParaRPr lang="en-US" sz="1500" dirty="0"/>
          </a:p>
          <a:p>
            <a:r>
              <a:rPr lang="en-US" sz="2200" dirty="0" smtClean="0"/>
              <a:t>Ways to reduce the environmental impacts of </a:t>
            </a:r>
            <a:r>
              <a:rPr lang="en-US" sz="2200" dirty="0"/>
              <a:t>automotive </a:t>
            </a:r>
            <a:r>
              <a:rPr lang="en-US" sz="2200" dirty="0" smtClean="0"/>
              <a:t>technology by engineers.</a:t>
            </a:r>
          </a:p>
          <a:p>
            <a:endParaRPr lang="en-US" sz="1200" dirty="0" smtClean="0"/>
          </a:p>
          <a:p>
            <a:r>
              <a:rPr lang="en-US" sz="2200" u="sng" dirty="0" smtClean="0"/>
              <a:t>1- Energy-efficient Design </a:t>
            </a:r>
            <a:endParaRPr lang="en-US" sz="2200" u="sng" dirty="0"/>
          </a:p>
          <a:p>
            <a:r>
              <a:rPr lang="en-US" sz="1200" dirty="0" smtClean="0"/>
              <a:t> </a:t>
            </a:r>
            <a:endParaRPr lang="en-US" sz="1200" dirty="0" smtClean="0"/>
          </a:p>
          <a:p>
            <a:r>
              <a:rPr lang="en-US" sz="2200" dirty="0" smtClean="0"/>
              <a:t>Benefits</a:t>
            </a:r>
            <a:r>
              <a:rPr lang="en-US" sz="2200" dirty="0" smtClean="0"/>
              <a:t>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Less CO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 emissions (reduce global warming effect)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Les impacts as a result of indirect fuel cycle impacts of petroleum production, refining, storage and distribution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Reduction in depletion of natural resources used throughout the automotive life cycle.</a:t>
            </a:r>
          </a:p>
          <a:p>
            <a:endParaRPr lang="en-US" sz="1500" dirty="0"/>
          </a:p>
          <a:p>
            <a:r>
              <a:rPr lang="en-US" sz="2200" dirty="0" smtClean="0"/>
              <a:t>Engine efficiency being the most important factor affecting the overall efficiency. Other factors are overall weight, aerodynamic design, radial tires, etc.)</a:t>
            </a:r>
            <a:endParaRPr lang="en-US" sz="2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563" y="1230312"/>
            <a:ext cx="6237287" cy="4408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1469815" y="2455652"/>
            <a:ext cx="5181600" cy="3048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825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73657" y="685800"/>
            <a:ext cx="81534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smtClean="0"/>
              <a:t>For example, if the weight of the car in the example is reduced by 10%, or new weight is 0.9 (15000 N) = 13500 N, it will result in increased fuel efficiency and reduction of fuel consumption by 4.5%. This translates into reduction of CO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 emission by 4.5% as well.</a:t>
            </a:r>
          </a:p>
          <a:p>
            <a:endParaRPr lang="en-US" sz="2200" dirty="0"/>
          </a:p>
          <a:p>
            <a:r>
              <a:rPr lang="en-US" sz="2200" dirty="0" smtClean="0"/>
              <a:t>If for the same example, the car speed is increases from 25 m/s to 35 m/s, assuming the same overall efficiency of 20%, fuel consumption as well as CO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 emissions will increased by 53%. </a:t>
            </a:r>
            <a:endParaRPr lang="en-US" sz="2200" dirty="0" smtClean="0"/>
          </a:p>
          <a:p>
            <a:endParaRPr lang="en-US" sz="2200" dirty="0"/>
          </a:p>
          <a:p>
            <a:endParaRPr lang="en-US" sz="2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333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0" y="685800"/>
            <a:ext cx="8153400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u="sng" dirty="0" smtClean="0"/>
              <a:t>2-Pollution formation</a:t>
            </a:r>
          </a:p>
          <a:p>
            <a:endParaRPr lang="en-US" sz="1200" dirty="0"/>
          </a:p>
          <a:p>
            <a:r>
              <a:rPr lang="en-US" sz="2200" dirty="0" smtClean="0"/>
              <a:t>CO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 is a product of complete combustion while CO and HC are due to incomplete combustion </a:t>
            </a:r>
            <a:r>
              <a:rPr lang="en-US" sz="2200" dirty="0" smtClean="0"/>
              <a:t>as a result of insufficient </a:t>
            </a:r>
            <a:r>
              <a:rPr lang="en-US" sz="2200" dirty="0" smtClean="0"/>
              <a:t>air.</a:t>
            </a:r>
          </a:p>
          <a:p>
            <a:endParaRPr lang="en-US" sz="2200" dirty="0" smtClean="0"/>
          </a:p>
          <a:p>
            <a:r>
              <a:rPr lang="en-US" sz="2200" dirty="0" smtClean="0"/>
              <a:t>Also, the engine design affects CO and HC emissions</a:t>
            </a:r>
          </a:p>
          <a:p>
            <a:endParaRPr lang="en-US" sz="2200" dirty="0"/>
          </a:p>
          <a:p>
            <a:r>
              <a:rPr lang="en-US" sz="2200" dirty="0" smtClean="0"/>
              <a:t>Air/fuel ratio is a key parameter for complete fuel combustion</a:t>
            </a:r>
          </a:p>
          <a:p>
            <a:endParaRPr lang="en-US" sz="2200" dirty="0"/>
          </a:p>
          <a:p>
            <a:r>
              <a:rPr lang="en-US" sz="2200" dirty="0" smtClean="0"/>
              <a:t>  (Octane)C</a:t>
            </a:r>
            <a:r>
              <a:rPr lang="en-US" sz="2200" baseline="-25000" dirty="0" smtClean="0"/>
              <a:t>8</a:t>
            </a:r>
            <a:r>
              <a:rPr lang="en-US" sz="2200" dirty="0" smtClean="0"/>
              <a:t>H</a:t>
            </a:r>
            <a:r>
              <a:rPr lang="en-US" sz="2200" baseline="-25000" dirty="0" smtClean="0"/>
              <a:t>18</a:t>
            </a:r>
            <a:r>
              <a:rPr lang="en-US" sz="2200" dirty="0" smtClean="0"/>
              <a:t> </a:t>
            </a:r>
            <a:r>
              <a:rPr lang="en-US" sz="2200" dirty="0" smtClean="0"/>
              <a:t>+ 12.5 (O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+3.76N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)          8CO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 + 9H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O +47N</a:t>
            </a:r>
            <a:r>
              <a:rPr lang="en-US" sz="2200" baseline="-25000" dirty="0" smtClean="0"/>
              <a:t>2</a:t>
            </a:r>
          </a:p>
          <a:p>
            <a:endParaRPr lang="en-US" sz="2200" dirty="0"/>
          </a:p>
          <a:p>
            <a:endParaRPr lang="en-US" sz="2200" dirty="0"/>
          </a:p>
          <a:p>
            <a:r>
              <a:rPr lang="en-US" sz="2200" dirty="0" smtClean="0"/>
              <a:t>If Air/fuel &lt;12.5, incomplete fuel burning happens. </a:t>
            </a:r>
            <a:endParaRPr lang="en-US" sz="2200" dirty="0"/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4686300" y="3798500"/>
            <a:ext cx="4572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ight Brace 5"/>
          <p:cNvSpPr/>
          <p:nvPr/>
        </p:nvSpPr>
        <p:spPr>
          <a:xfrm rot="5400000">
            <a:off x="3733800" y="3352800"/>
            <a:ext cx="304800" cy="1371600"/>
          </a:xfrm>
          <a:prstGeom prst="rightBrace">
            <a:avLst>
              <a:gd name="adj1" fmla="val 40408"/>
              <a:gd name="adj2" fmla="val 51617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660818" y="4191000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Air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606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482646"/>
            <a:ext cx="55626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u="sng" dirty="0" smtClean="0"/>
              <a:t>Effect of air/fuel ratio and </a:t>
            </a:r>
            <a:r>
              <a:rPr lang="en-US" sz="2200" u="sng" dirty="0" err="1" smtClean="0"/>
              <a:t>NO</a:t>
            </a:r>
            <a:r>
              <a:rPr lang="en-US" sz="2200" u="sng" baseline="-25000" dirty="0" err="1" smtClean="0"/>
              <a:t>x</a:t>
            </a:r>
            <a:r>
              <a:rPr lang="en-US" sz="2200" u="sng" dirty="0" smtClean="0"/>
              <a:t> </a:t>
            </a:r>
            <a:r>
              <a:rPr lang="en-US" sz="2200" u="sng" dirty="0" smtClean="0"/>
              <a:t>formation</a:t>
            </a:r>
            <a:endParaRPr lang="en-US" sz="22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399" y="1219200"/>
            <a:ext cx="5629189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159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0" y="762000"/>
            <a:ext cx="8153400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u="sng" dirty="0" err="1" smtClean="0"/>
              <a:t>NO</a:t>
            </a:r>
            <a:r>
              <a:rPr lang="en-US" sz="2200" u="sng" baseline="-25000" dirty="0" err="1" smtClean="0"/>
              <a:t>x</a:t>
            </a:r>
            <a:r>
              <a:rPr lang="en-US" sz="2200" u="sng" dirty="0" smtClean="0"/>
              <a:t> formation</a:t>
            </a:r>
          </a:p>
          <a:p>
            <a:endParaRPr lang="en-US" sz="1200" dirty="0" smtClean="0"/>
          </a:p>
          <a:p>
            <a:r>
              <a:rPr lang="en-US" sz="2200" dirty="0" smtClean="0"/>
              <a:t>NO is formed during fuel combustion at high temperature, </a:t>
            </a:r>
          </a:p>
          <a:p>
            <a:endParaRPr lang="en-US" sz="2200" dirty="0" smtClean="0"/>
          </a:p>
          <a:p>
            <a:r>
              <a:rPr lang="en-US" sz="2200" dirty="0" smtClean="0"/>
              <a:t>                                 O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 + N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         2NO</a:t>
            </a:r>
          </a:p>
          <a:p>
            <a:endParaRPr lang="en-US" sz="1500" dirty="0"/>
          </a:p>
          <a:p>
            <a:r>
              <a:rPr lang="en-US" sz="2200" dirty="0" smtClean="0"/>
              <a:t>Also NO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 can be formed:</a:t>
            </a:r>
          </a:p>
          <a:p>
            <a:endParaRPr lang="en-US" sz="2200" dirty="0" smtClean="0"/>
          </a:p>
          <a:p>
            <a:r>
              <a:rPr lang="en-US" sz="2200" dirty="0"/>
              <a:t> </a:t>
            </a:r>
            <a:r>
              <a:rPr lang="en-US" sz="2200" dirty="0" smtClean="0"/>
              <a:t>                                 2NO + O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         2NO</a:t>
            </a:r>
            <a:r>
              <a:rPr lang="en-US" sz="2200" baseline="-25000" dirty="0" smtClean="0"/>
              <a:t>2</a:t>
            </a:r>
          </a:p>
          <a:p>
            <a:endParaRPr lang="en-US" sz="1500" dirty="0"/>
          </a:p>
          <a:p>
            <a:r>
              <a:rPr lang="en-US" sz="2200" dirty="0" err="1" smtClean="0"/>
              <a:t>NO</a:t>
            </a:r>
            <a:r>
              <a:rPr lang="en-US" sz="2200" baseline="-25000" dirty="0" err="1" smtClean="0"/>
              <a:t>x</a:t>
            </a:r>
            <a:r>
              <a:rPr lang="en-US" sz="2200" dirty="0" smtClean="0"/>
              <a:t>: sum of NO and NO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 which increases with temperature and maximum </a:t>
            </a:r>
            <a:r>
              <a:rPr lang="en-US" sz="2200" dirty="0" err="1" smtClean="0"/>
              <a:t>NO</a:t>
            </a:r>
            <a:r>
              <a:rPr lang="en-US" sz="2200" baseline="-25000" dirty="0" err="1" smtClean="0"/>
              <a:t>x</a:t>
            </a:r>
            <a:r>
              <a:rPr lang="en-US" sz="2200" dirty="0" smtClean="0"/>
              <a:t> happens slightly above stoichiometric air/fuel ratio.</a:t>
            </a:r>
          </a:p>
          <a:p>
            <a:endParaRPr lang="en-US" sz="1200" dirty="0"/>
          </a:p>
          <a:p>
            <a:r>
              <a:rPr lang="en-US" sz="2200" dirty="0" err="1" smtClean="0"/>
              <a:t>NO</a:t>
            </a:r>
            <a:r>
              <a:rPr lang="en-US" sz="2200" baseline="-25000" dirty="0" err="1" smtClean="0"/>
              <a:t>x</a:t>
            </a:r>
            <a:r>
              <a:rPr lang="en-US" sz="2200" dirty="0" smtClean="0"/>
              <a:t> formation strongly depend on the combustion time.</a:t>
            </a:r>
          </a:p>
          <a:p>
            <a:r>
              <a:rPr lang="en-US" sz="2200" dirty="0" smtClean="0"/>
              <a:t>By reducing the peak temperature, </a:t>
            </a:r>
            <a:r>
              <a:rPr lang="en-US" sz="2200" dirty="0" err="1" smtClean="0"/>
              <a:t>NO</a:t>
            </a:r>
            <a:r>
              <a:rPr lang="en-US" sz="2200" baseline="-25000" dirty="0" err="1" smtClean="0"/>
              <a:t>x</a:t>
            </a:r>
            <a:r>
              <a:rPr lang="en-US" sz="2200" dirty="0" smtClean="0"/>
              <a:t> formation can be controlled.</a:t>
            </a:r>
          </a:p>
          <a:p>
            <a:endParaRPr lang="en-US" sz="2200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3679160" y="2209800"/>
            <a:ext cx="4572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3974618" y="3429000"/>
            <a:ext cx="4572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42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1064" y="685800"/>
            <a:ext cx="8534400" cy="4416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u="sng" dirty="0" smtClean="0"/>
              <a:t>Overall combustion reaction</a:t>
            </a:r>
          </a:p>
          <a:p>
            <a:endParaRPr lang="en-US" sz="2200" dirty="0" smtClean="0"/>
          </a:p>
          <a:p>
            <a:r>
              <a:rPr lang="en-US" sz="2200" dirty="0" err="1" smtClean="0"/>
              <a:t>C</a:t>
            </a:r>
            <a:r>
              <a:rPr lang="en-US" sz="2200" baseline="-25000" dirty="0" err="1" smtClean="0"/>
              <a:t>x</a:t>
            </a:r>
            <a:r>
              <a:rPr lang="en-US" sz="2200" dirty="0" err="1" smtClean="0"/>
              <a:t>H</a:t>
            </a:r>
            <a:r>
              <a:rPr lang="en-US" sz="2200" baseline="-25000" dirty="0" err="1" smtClean="0"/>
              <a:t>y</a:t>
            </a:r>
            <a:r>
              <a:rPr lang="en-US" sz="2200" dirty="0" smtClean="0"/>
              <a:t> </a:t>
            </a:r>
            <a:r>
              <a:rPr lang="en-US" sz="2200" dirty="0"/>
              <a:t>+ </a:t>
            </a:r>
            <a:r>
              <a:rPr lang="en-US" sz="2200" dirty="0" smtClean="0">
                <a:sym typeface="Symbol"/>
              </a:rPr>
              <a:t></a:t>
            </a:r>
            <a:r>
              <a:rPr lang="en-US" sz="2200" dirty="0" smtClean="0"/>
              <a:t> </a:t>
            </a:r>
            <a:r>
              <a:rPr lang="en-US" sz="2200" dirty="0"/>
              <a:t>(O</a:t>
            </a:r>
            <a:r>
              <a:rPr lang="en-US" sz="2200" baseline="-25000" dirty="0"/>
              <a:t>2</a:t>
            </a:r>
            <a:r>
              <a:rPr lang="en-US" sz="2200" dirty="0"/>
              <a:t>+3.76N</a:t>
            </a:r>
            <a:r>
              <a:rPr lang="en-US" sz="2200" baseline="-25000" dirty="0"/>
              <a:t>2</a:t>
            </a:r>
            <a:r>
              <a:rPr lang="en-US" sz="2200" dirty="0"/>
              <a:t>)       </a:t>
            </a:r>
            <a:r>
              <a:rPr lang="en-US" sz="2200" dirty="0" smtClean="0"/>
              <a:t>CO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 </a:t>
            </a:r>
            <a:r>
              <a:rPr lang="en-US" sz="2200" dirty="0"/>
              <a:t>+ </a:t>
            </a:r>
            <a:r>
              <a:rPr lang="en-US" sz="2200" dirty="0" smtClean="0"/>
              <a:t>H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O + N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 + O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 + CO + HC + NO + </a:t>
            </a:r>
            <a:r>
              <a:rPr lang="en-US" sz="2200" dirty="0" smtClean="0"/>
              <a:t>NO</a:t>
            </a:r>
            <a:r>
              <a:rPr lang="en-US" sz="2200" baseline="-25000" dirty="0" smtClean="0"/>
              <a:t>2</a:t>
            </a:r>
          </a:p>
          <a:p>
            <a:endParaRPr lang="en-US" sz="2200" dirty="0"/>
          </a:p>
          <a:p>
            <a:endParaRPr lang="en-US" sz="2200" dirty="0" smtClean="0"/>
          </a:p>
          <a:p>
            <a:endParaRPr lang="en-US" sz="2200" dirty="0"/>
          </a:p>
          <a:p>
            <a:r>
              <a:rPr lang="en-US" sz="2200" dirty="0" smtClean="0"/>
              <a:t>( </a:t>
            </a:r>
            <a:r>
              <a:rPr lang="en-US" sz="2200" dirty="0" smtClean="0">
                <a:sym typeface="Symbol"/>
              </a:rPr>
              <a:t> </a:t>
            </a:r>
            <a:r>
              <a:rPr lang="en-US" sz="2200" dirty="0" smtClean="0"/>
              <a:t>= molar ratio of air to fuel)</a:t>
            </a:r>
          </a:p>
          <a:p>
            <a:endParaRPr lang="en-US" sz="1200" dirty="0"/>
          </a:p>
          <a:p>
            <a:r>
              <a:rPr lang="en-US" sz="2200" dirty="0" smtClean="0"/>
              <a:t>If </a:t>
            </a:r>
            <a:r>
              <a:rPr lang="en-US" sz="2200" dirty="0" smtClean="0">
                <a:sym typeface="Symbol"/>
              </a:rPr>
              <a:t> is </a:t>
            </a:r>
            <a:r>
              <a:rPr lang="en-US" sz="2200" dirty="0" smtClean="0"/>
              <a:t>greater than stoichiometry, excess air is consumed such as in diesel engines. </a:t>
            </a:r>
          </a:p>
          <a:p>
            <a:endParaRPr lang="en-US" sz="1200" dirty="0" smtClean="0"/>
          </a:p>
          <a:p>
            <a:r>
              <a:rPr lang="en-US" sz="2200" dirty="0" smtClean="0"/>
              <a:t>Some CO, HC can be formed even with excess air, due to uneven </a:t>
            </a:r>
            <a:r>
              <a:rPr lang="en-US" sz="2200" dirty="0" smtClean="0"/>
              <a:t>temperatures, </a:t>
            </a:r>
            <a:r>
              <a:rPr lang="en-US" sz="2200" dirty="0" smtClean="0"/>
              <a:t>poor air-fuel mixing, etc.</a:t>
            </a:r>
          </a:p>
          <a:p>
            <a:endParaRPr lang="en-US" sz="1500" dirty="0" smtClean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2895600" y="1524000"/>
            <a:ext cx="3048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6" name="Right Brace 5"/>
          <p:cNvSpPr/>
          <p:nvPr/>
        </p:nvSpPr>
        <p:spPr>
          <a:xfrm rot="5400000">
            <a:off x="4234132" y="728932"/>
            <a:ext cx="228600" cy="2123536"/>
          </a:xfrm>
          <a:prstGeom prst="rightBrace">
            <a:avLst>
              <a:gd name="adj1" fmla="val 40408"/>
              <a:gd name="adj2" fmla="val 51617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Brace 6"/>
          <p:cNvSpPr/>
          <p:nvPr/>
        </p:nvSpPr>
        <p:spPr>
          <a:xfrm rot="5400000">
            <a:off x="6124040" y="1333500"/>
            <a:ext cx="228600" cy="914400"/>
          </a:xfrm>
          <a:prstGeom prst="rightBrace">
            <a:avLst>
              <a:gd name="adj1" fmla="val 40408"/>
              <a:gd name="adj2" fmla="val 51617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Brace 7"/>
          <p:cNvSpPr/>
          <p:nvPr/>
        </p:nvSpPr>
        <p:spPr>
          <a:xfrm rot="5400000">
            <a:off x="7350784" y="1281382"/>
            <a:ext cx="228600" cy="1061768"/>
          </a:xfrm>
          <a:prstGeom prst="rightBrace">
            <a:avLst>
              <a:gd name="adj1" fmla="val 40408"/>
              <a:gd name="adj2" fmla="val 51617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50722" y="1957719"/>
            <a:ext cx="2133599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 </a:t>
            </a:r>
            <a:r>
              <a:rPr lang="en-US" b="1" dirty="0" smtClean="0"/>
              <a:t>normal combustion </a:t>
            </a:r>
            <a:r>
              <a:rPr lang="en-US" b="1" dirty="0"/>
              <a:t>products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576282" y="1957719"/>
            <a:ext cx="132197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incomplete </a:t>
            </a:r>
            <a:r>
              <a:rPr lang="en-US" b="1" dirty="0"/>
              <a:t>combustion 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7010400" y="1957719"/>
            <a:ext cx="104496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b="1" dirty="0"/>
              <a:t>nitrogen </a:t>
            </a:r>
            <a:endParaRPr lang="en-US" b="1" dirty="0" smtClean="0"/>
          </a:p>
          <a:p>
            <a:pPr algn="ctr"/>
            <a:r>
              <a:rPr lang="en-US" b="1" dirty="0" smtClean="0"/>
              <a:t>oxides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246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685799"/>
            <a:ext cx="8534400" cy="57400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u="sng" dirty="0" smtClean="0"/>
              <a:t>Example</a:t>
            </a:r>
            <a:endParaRPr lang="en-US" sz="2200" u="sng" dirty="0" smtClean="0"/>
          </a:p>
          <a:p>
            <a:endParaRPr lang="en-US" sz="2200" dirty="0" smtClean="0"/>
          </a:p>
          <a:p>
            <a:r>
              <a:rPr lang="en-US" sz="2200" dirty="0" smtClean="0"/>
              <a:t>A car engine burns 123 g of octane fuel and produces 3.0 g CO. What percentage of the carbon in fuel is converted to CO?</a:t>
            </a:r>
          </a:p>
          <a:p>
            <a:endParaRPr lang="en-US" sz="2200" dirty="0"/>
          </a:p>
          <a:p>
            <a:r>
              <a:rPr lang="en-US" sz="2200" dirty="0" smtClean="0"/>
              <a:t>Percent of carbon </a:t>
            </a:r>
            <a:r>
              <a:rPr lang="en-US" sz="2200" dirty="0"/>
              <a:t>in </a:t>
            </a:r>
            <a:r>
              <a:rPr lang="en-US" sz="2200" dirty="0" smtClean="0"/>
              <a:t>octane, C</a:t>
            </a:r>
            <a:r>
              <a:rPr lang="en-US" sz="2200" baseline="-25000" dirty="0" smtClean="0"/>
              <a:t>8</a:t>
            </a:r>
            <a:r>
              <a:rPr lang="en-US" sz="2200" dirty="0" smtClean="0"/>
              <a:t>H</a:t>
            </a:r>
            <a:r>
              <a:rPr lang="en-US" sz="2200" baseline="-25000" dirty="0" smtClean="0"/>
              <a:t>18</a:t>
            </a:r>
            <a:r>
              <a:rPr lang="en-US" sz="2200" dirty="0"/>
              <a:t> </a:t>
            </a:r>
            <a:r>
              <a:rPr lang="en-US" sz="2200" dirty="0" smtClean="0"/>
              <a:t>= 8 </a:t>
            </a:r>
            <a:r>
              <a:rPr lang="en-US" sz="2200" dirty="0" smtClean="0">
                <a:sym typeface="Symbol"/>
              </a:rPr>
              <a:t></a:t>
            </a:r>
            <a:r>
              <a:rPr lang="en-US" sz="2200" dirty="0" smtClean="0"/>
              <a:t>12/(8 </a:t>
            </a:r>
            <a:r>
              <a:rPr lang="en-US" sz="2200" dirty="0">
                <a:sym typeface="Symbol"/>
              </a:rPr>
              <a:t></a:t>
            </a:r>
            <a:r>
              <a:rPr lang="en-US" sz="2200" dirty="0" smtClean="0"/>
              <a:t>12 + 18</a:t>
            </a:r>
            <a:r>
              <a:rPr lang="en-US" sz="2200" dirty="0">
                <a:sym typeface="Symbol"/>
              </a:rPr>
              <a:t></a:t>
            </a:r>
            <a:r>
              <a:rPr lang="en-US" sz="2200" dirty="0" smtClean="0"/>
              <a:t> 1) =0.84 </a:t>
            </a:r>
            <a:endParaRPr lang="en-US" sz="2200" dirty="0" smtClean="0"/>
          </a:p>
          <a:p>
            <a:endParaRPr lang="en-US" sz="2200" dirty="0"/>
          </a:p>
          <a:p>
            <a:r>
              <a:rPr lang="en-US" sz="2200" dirty="0" smtClean="0"/>
              <a:t>Amount of carbon in 123 g fuel = 123 </a:t>
            </a:r>
            <a:r>
              <a:rPr lang="en-US" sz="2200" dirty="0" smtClean="0">
                <a:sym typeface="Symbol"/>
              </a:rPr>
              <a:t>0.84 = 103.6 g C</a:t>
            </a:r>
          </a:p>
          <a:p>
            <a:endParaRPr lang="en-US" sz="2200" dirty="0">
              <a:sym typeface="Symbol"/>
            </a:endParaRPr>
          </a:p>
          <a:p>
            <a:r>
              <a:rPr lang="en-US" sz="2200" dirty="0" smtClean="0">
                <a:sym typeface="Symbol"/>
              </a:rPr>
              <a:t>Percent of carbon in CO = 12/(12+16)= 0.43</a:t>
            </a:r>
          </a:p>
          <a:p>
            <a:r>
              <a:rPr lang="en-US" sz="2200" dirty="0" smtClean="0"/>
              <a:t> </a:t>
            </a:r>
          </a:p>
          <a:p>
            <a:r>
              <a:rPr lang="en-US" sz="2200" dirty="0" smtClean="0"/>
              <a:t>Amount of carbon in 3 g CO = 3 </a:t>
            </a:r>
            <a:r>
              <a:rPr lang="en-US" sz="2200" dirty="0" smtClean="0">
                <a:sym typeface="Symbol"/>
              </a:rPr>
              <a:t> 0.43 = 1.29 g C</a:t>
            </a:r>
            <a:r>
              <a:rPr lang="en-US" sz="2200" dirty="0" smtClean="0"/>
              <a:t> </a:t>
            </a:r>
            <a:endParaRPr lang="en-US" sz="2200" dirty="0" smtClean="0"/>
          </a:p>
          <a:p>
            <a:endParaRPr lang="en-US" sz="2200" dirty="0"/>
          </a:p>
          <a:p>
            <a:r>
              <a:rPr lang="en-US" sz="2200" dirty="0" smtClean="0"/>
              <a:t>Percent C converted = 1.29/103.6 </a:t>
            </a:r>
            <a:r>
              <a:rPr lang="en-US" sz="2200" dirty="0" smtClean="0">
                <a:sym typeface="Symbol"/>
              </a:rPr>
              <a:t>100</a:t>
            </a:r>
            <a:r>
              <a:rPr lang="en-US" sz="2200" dirty="0" smtClean="0"/>
              <a:t> = 1.24 %</a:t>
            </a:r>
          </a:p>
          <a:p>
            <a:endParaRPr lang="en-US" sz="2200" dirty="0"/>
          </a:p>
          <a:p>
            <a:endParaRPr lang="en-US" sz="2200" dirty="0" smtClean="0"/>
          </a:p>
          <a:p>
            <a:endParaRPr lang="en-US" sz="1500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688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762000"/>
            <a:ext cx="8534400" cy="45704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u="sng" dirty="0" smtClean="0"/>
              <a:t>3- </a:t>
            </a:r>
            <a:r>
              <a:rPr lang="en-US" sz="2200" u="sng" dirty="0" smtClean="0"/>
              <a:t>Design for low emissions</a:t>
            </a:r>
            <a:endParaRPr lang="en-US" sz="2200" u="sng" dirty="0"/>
          </a:p>
          <a:p>
            <a:endParaRPr lang="en-US" sz="1200" dirty="0" smtClean="0"/>
          </a:p>
          <a:p>
            <a:r>
              <a:rPr lang="en-US" sz="2200" dirty="0" smtClean="0"/>
              <a:t>New engines are designed to improve the combustion efficiency and reduce CO and HC emissions such as installation of sensors to accurately measure air/fuel </a:t>
            </a:r>
            <a:r>
              <a:rPr lang="en-US" sz="2200" dirty="0" smtClean="0"/>
              <a:t>at </a:t>
            </a:r>
            <a:r>
              <a:rPr lang="en-US" sz="2200" dirty="0" smtClean="0"/>
              <a:t>different conditions.</a:t>
            </a:r>
          </a:p>
          <a:p>
            <a:endParaRPr lang="en-US" sz="1500" dirty="0"/>
          </a:p>
          <a:p>
            <a:r>
              <a:rPr lang="en-US" sz="2200" dirty="0" smtClean="0"/>
              <a:t>A challenge is to reduce CO, HC and </a:t>
            </a:r>
            <a:r>
              <a:rPr lang="en-US" sz="2200" dirty="0" err="1" smtClean="0"/>
              <a:t>NO</a:t>
            </a:r>
            <a:r>
              <a:rPr lang="en-US" sz="2200" baseline="-25000" dirty="0" err="1" smtClean="0"/>
              <a:t>x</a:t>
            </a:r>
            <a:r>
              <a:rPr lang="en-US" sz="2200" dirty="0" smtClean="0"/>
              <a:t> at the same time</a:t>
            </a:r>
            <a:r>
              <a:rPr lang="en-US" sz="2200" dirty="0" smtClean="0"/>
              <a:t>.</a:t>
            </a:r>
          </a:p>
          <a:p>
            <a:endParaRPr lang="en-US" sz="2200" dirty="0"/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/>
              <a:t>Catalytic converters are installed in the exhaust duct to reduce CO and HC emissions. The catalysts such as platinum to oxidize CO and HC, and Rhodium to convert </a:t>
            </a:r>
            <a:r>
              <a:rPr lang="en-US" sz="2200" dirty="0" err="1"/>
              <a:t>NO</a:t>
            </a:r>
            <a:r>
              <a:rPr lang="en-US" sz="2200" baseline="-25000" dirty="0" err="1"/>
              <a:t>x</a:t>
            </a:r>
            <a:r>
              <a:rPr lang="en-US" sz="2200" dirty="0"/>
              <a:t>  to N</a:t>
            </a:r>
            <a:r>
              <a:rPr lang="en-US" sz="2200" baseline="-25000" dirty="0"/>
              <a:t>2</a:t>
            </a:r>
            <a:r>
              <a:rPr lang="en-US" sz="2200" dirty="0"/>
              <a:t> and O</a:t>
            </a:r>
            <a:r>
              <a:rPr lang="en-US" sz="2200" baseline="-25000" dirty="0"/>
              <a:t>2</a:t>
            </a:r>
            <a:r>
              <a:rPr lang="en-US" sz="2200" dirty="0"/>
              <a:t>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/>
              <a:t>Catalysts act at high exhaust temperatures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/>
              <a:t>Sulfur and lead should not be present in gasoline as they adversely affect the catalysts</a:t>
            </a:r>
            <a:r>
              <a:rPr lang="en-US" sz="2200" dirty="0" smtClean="0"/>
              <a:t>.</a:t>
            </a:r>
            <a:endParaRPr lang="en-US" sz="2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399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685800"/>
            <a:ext cx="853440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500" dirty="0" smtClean="0"/>
          </a:p>
          <a:p>
            <a:r>
              <a:rPr lang="en-US" sz="2200" u="sng" dirty="0"/>
              <a:t> </a:t>
            </a:r>
            <a:r>
              <a:rPr lang="en-US" sz="2200" u="sng" dirty="0" smtClean="0"/>
              <a:t>4- Alternative </a:t>
            </a:r>
            <a:r>
              <a:rPr lang="en-US" sz="2200" u="sng" dirty="0"/>
              <a:t>fuels</a:t>
            </a:r>
          </a:p>
          <a:p>
            <a:r>
              <a:rPr lang="en-US" sz="1200" dirty="0" smtClean="0"/>
              <a:t> </a:t>
            </a:r>
          </a:p>
          <a:p>
            <a:r>
              <a:rPr lang="en-US" sz="2200" dirty="0" smtClean="0"/>
              <a:t>Modified forms of gasoline and other fuels such as diesel, methanol, ethanol (produced from biomass) and natural gas</a:t>
            </a:r>
          </a:p>
          <a:p>
            <a:endParaRPr lang="en-US" sz="1200" dirty="0" smtClean="0"/>
          </a:p>
          <a:p>
            <a:r>
              <a:rPr lang="en-US" sz="2200" dirty="0" smtClean="0"/>
              <a:t>CAA </a:t>
            </a:r>
            <a:r>
              <a:rPr lang="en-US" sz="2200" dirty="0" smtClean="0"/>
              <a:t>amendments </a:t>
            </a:r>
            <a:r>
              <a:rPr lang="en-US" sz="2200" dirty="0" smtClean="0"/>
              <a:t>require different gasoline formulations during</a:t>
            </a:r>
            <a:r>
              <a:rPr lang="en-US" sz="2200" dirty="0" smtClean="0"/>
              <a:t>:</a:t>
            </a:r>
          </a:p>
          <a:p>
            <a:endParaRPr lang="en-US" sz="22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Summer: to reduce the HC emissions and O</a:t>
            </a:r>
            <a:r>
              <a:rPr lang="en-US" sz="2200" baseline="-25000" dirty="0" smtClean="0"/>
              <a:t>3</a:t>
            </a:r>
            <a:r>
              <a:rPr lang="en-US" sz="2200" dirty="0" smtClean="0"/>
              <a:t>  formation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winter</a:t>
            </a:r>
            <a:r>
              <a:rPr lang="en-US" sz="2200" b="1" dirty="0" smtClean="0"/>
              <a:t>: </a:t>
            </a:r>
            <a:r>
              <a:rPr lang="en-US" sz="2200" dirty="0" smtClean="0"/>
              <a:t>to increase </a:t>
            </a:r>
            <a:r>
              <a:rPr lang="en-US" sz="2200" dirty="0" smtClean="0"/>
              <a:t>fuel oxygen </a:t>
            </a:r>
            <a:r>
              <a:rPr lang="en-US" sz="2200" dirty="0" smtClean="0"/>
              <a:t>content and reduce CO formation</a:t>
            </a:r>
            <a:r>
              <a:rPr lang="en-US" sz="2200" b="1" dirty="0" smtClean="0"/>
              <a:t> </a:t>
            </a:r>
            <a:endParaRPr lang="en-US" sz="2200" b="1" dirty="0" smtClean="0"/>
          </a:p>
          <a:p>
            <a:endParaRPr lang="en-US" sz="2200" b="1" dirty="0"/>
          </a:p>
          <a:p>
            <a:r>
              <a:rPr lang="en-US" sz="2200" dirty="0"/>
              <a:t>Low emission vehicles (LEVs) running on clean fuels such as compressed natural gas or liquid petroleum gas (LPG)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1500" dirty="0"/>
          </a:p>
          <a:p>
            <a:pPr marL="342900" indent="-342900">
              <a:buFont typeface="Arial" pitchFamily="34" charset="0"/>
              <a:buChar char="•"/>
            </a:pPr>
            <a:endParaRPr lang="en-US" sz="2200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093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2501" y="609600"/>
            <a:ext cx="853440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Alternative fuels provide some benefits in terms of less ozone formation, but there is uncertainties.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Also, </a:t>
            </a:r>
            <a:r>
              <a:rPr lang="en-US" sz="2200" dirty="0" smtClean="0"/>
              <a:t>some toxic compound may be emitted from alternative fuels such as formaldehyde from ethanol combustion or MTBE (an oxygenator) leaked from fuel </a:t>
            </a:r>
            <a:r>
              <a:rPr lang="en-US" sz="2200" dirty="0" smtClean="0"/>
              <a:t>storage tanks.  </a:t>
            </a:r>
            <a:endParaRPr lang="en-US" sz="22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5925" y="2743200"/>
            <a:ext cx="6101931" cy="3704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744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533400"/>
            <a:ext cx="8534400" cy="497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u="sng" dirty="0" smtClean="0"/>
              <a:t> 4- Alternative Vehicles</a:t>
            </a:r>
            <a:endParaRPr lang="en-US" sz="2200" u="sng" dirty="0"/>
          </a:p>
          <a:p>
            <a:endParaRPr lang="en-US" sz="2200" dirty="0" smtClean="0"/>
          </a:p>
          <a:p>
            <a:r>
              <a:rPr lang="en-US" sz="2200" u="sng" dirty="0" smtClean="0"/>
              <a:t>Battery-powered electric vehicles</a:t>
            </a:r>
            <a:r>
              <a:rPr lang="en-US" sz="2200" dirty="0" smtClean="0"/>
              <a:t>: emit no pollutants, but:</a:t>
            </a:r>
          </a:p>
          <a:p>
            <a:endParaRPr lang="en-US" sz="22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expensive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lower driving range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Indirect environmental impacts such as energy demand for recharging the batteries, production and recycling of battery materials such as lead. Even Ni-Cd batteries use toxic materials</a:t>
            </a:r>
          </a:p>
          <a:p>
            <a:endParaRPr lang="en-US" sz="2200" dirty="0" smtClean="0"/>
          </a:p>
          <a:p>
            <a:r>
              <a:rPr lang="en-US" sz="2200" u="sng" dirty="0" smtClean="0"/>
              <a:t>Example</a:t>
            </a:r>
            <a:r>
              <a:rPr lang="en-US" sz="2200" dirty="0" smtClean="0"/>
              <a:t>: reduction in air </a:t>
            </a:r>
            <a:r>
              <a:rPr lang="en-US" sz="2200" dirty="0" smtClean="0"/>
              <a:t>emissions due to using electric </a:t>
            </a:r>
            <a:r>
              <a:rPr lang="en-US" sz="2200" dirty="0" smtClean="0"/>
              <a:t>vehicles</a:t>
            </a:r>
            <a:r>
              <a:rPr lang="en-US" sz="2200" dirty="0" smtClean="0"/>
              <a:t>.</a:t>
            </a:r>
          </a:p>
          <a:p>
            <a:endParaRPr lang="en-US" sz="1500" dirty="0" smtClean="0"/>
          </a:p>
          <a:p>
            <a:r>
              <a:rPr lang="en-US" sz="2000" dirty="0" smtClean="0"/>
              <a:t>If the electric car replaces a conventional car of 1997, how the annual emissions of CO, HC and </a:t>
            </a:r>
            <a:r>
              <a:rPr lang="en-US" sz="2000" dirty="0" err="1" smtClean="0"/>
              <a:t>NO</a:t>
            </a:r>
            <a:r>
              <a:rPr lang="en-US" sz="2000" baseline="-25000" dirty="0" err="1" smtClean="0"/>
              <a:t>x</a:t>
            </a:r>
            <a:r>
              <a:rPr lang="en-US" sz="2000" dirty="0" smtClean="0"/>
              <a:t> will change? </a:t>
            </a:r>
            <a:r>
              <a:rPr lang="en-US" sz="2000" dirty="0" smtClean="0"/>
              <a:t>Assume both cars run 16,000 km and r</a:t>
            </a:r>
            <a:r>
              <a:rPr lang="en-US" sz="2000" dirty="0" smtClean="0"/>
              <a:t>echarging </a:t>
            </a:r>
            <a:r>
              <a:rPr lang="en-US" sz="2000" dirty="0"/>
              <a:t>the battery </a:t>
            </a:r>
            <a:r>
              <a:rPr lang="en-US" sz="2000" dirty="0" smtClean="0"/>
              <a:t>of the electrical car needs </a:t>
            </a:r>
            <a:r>
              <a:rPr lang="en-US" sz="2000" dirty="0"/>
              <a:t>0.18 kW-hr for each kilometer</a:t>
            </a:r>
            <a:endParaRPr lang="en-US" sz="20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260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685800"/>
            <a:ext cx="8534400" cy="5278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Since there is </a:t>
            </a:r>
            <a:r>
              <a:rPr lang="en-US" sz="2000" dirty="0" smtClean="0"/>
              <a:t>no direct emissions from the electric car, r</a:t>
            </a:r>
            <a:r>
              <a:rPr lang="en-US" sz="2000" dirty="0" smtClean="0"/>
              <a:t>efer to Table 3-2, the reduction in emissions will be:</a:t>
            </a:r>
          </a:p>
          <a:p>
            <a:endParaRPr lang="en-US" sz="1500" dirty="0"/>
          </a:p>
          <a:p>
            <a:r>
              <a:rPr lang="en-US" sz="2000" dirty="0" smtClean="0"/>
              <a:t>In CO = 3.4 g/mi </a:t>
            </a:r>
            <a:r>
              <a:rPr lang="en-US" sz="2000" dirty="0" smtClean="0">
                <a:sym typeface="Symbol"/>
              </a:rPr>
              <a:t></a:t>
            </a:r>
            <a:r>
              <a:rPr lang="en-US" sz="2000" dirty="0" smtClean="0"/>
              <a:t>10</a:t>
            </a:r>
            <a:r>
              <a:rPr lang="en-US" sz="2000" baseline="30000" dirty="0" smtClean="0"/>
              <a:t>4</a:t>
            </a:r>
            <a:r>
              <a:rPr lang="en-US" sz="2000" dirty="0" smtClean="0"/>
              <a:t> mi/year = 34 kg/year </a:t>
            </a:r>
          </a:p>
          <a:p>
            <a:r>
              <a:rPr lang="en-US" sz="2000" dirty="0"/>
              <a:t>In </a:t>
            </a:r>
            <a:r>
              <a:rPr lang="en-US" sz="2000" dirty="0" smtClean="0"/>
              <a:t>HC </a:t>
            </a:r>
            <a:r>
              <a:rPr lang="en-US" sz="2000" dirty="0"/>
              <a:t>= </a:t>
            </a:r>
            <a:r>
              <a:rPr lang="en-US" sz="2000" dirty="0" smtClean="0"/>
              <a:t>0.25 </a:t>
            </a:r>
            <a:r>
              <a:rPr lang="en-US" sz="2000" dirty="0"/>
              <a:t>g/mi </a:t>
            </a:r>
            <a:r>
              <a:rPr lang="en-US" sz="2000" dirty="0">
                <a:sym typeface="Symbol"/>
              </a:rPr>
              <a:t></a:t>
            </a:r>
            <a:r>
              <a:rPr lang="en-US" sz="2000" dirty="0"/>
              <a:t>10</a:t>
            </a:r>
            <a:r>
              <a:rPr lang="en-US" sz="2000" baseline="30000" dirty="0"/>
              <a:t>4</a:t>
            </a:r>
            <a:r>
              <a:rPr lang="en-US" sz="2000" dirty="0"/>
              <a:t> mi/year = </a:t>
            </a:r>
            <a:r>
              <a:rPr lang="en-US" sz="2000" dirty="0" smtClean="0"/>
              <a:t>2.5 </a:t>
            </a:r>
            <a:r>
              <a:rPr lang="en-US" sz="2000" dirty="0"/>
              <a:t>kg/year </a:t>
            </a:r>
          </a:p>
          <a:p>
            <a:r>
              <a:rPr lang="en-US" sz="2000" dirty="0"/>
              <a:t>In </a:t>
            </a:r>
            <a:r>
              <a:rPr lang="en-US" sz="2000" dirty="0" err="1" smtClean="0"/>
              <a:t>NO</a:t>
            </a:r>
            <a:r>
              <a:rPr lang="en-US" sz="2000" baseline="-25000" dirty="0" err="1" smtClean="0"/>
              <a:t>x</a:t>
            </a:r>
            <a:r>
              <a:rPr lang="en-US" sz="2000" dirty="0" smtClean="0"/>
              <a:t> = 0.4 </a:t>
            </a:r>
            <a:r>
              <a:rPr lang="en-US" sz="2000" dirty="0"/>
              <a:t>g/mi </a:t>
            </a:r>
            <a:r>
              <a:rPr lang="en-US" sz="2000" dirty="0">
                <a:sym typeface="Symbol"/>
              </a:rPr>
              <a:t></a:t>
            </a:r>
            <a:r>
              <a:rPr lang="en-US" sz="2000" dirty="0"/>
              <a:t>10</a:t>
            </a:r>
            <a:r>
              <a:rPr lang="en-US" sz="2000" baseline="30000" dirty="0"/>
              <a:t>4</a:t>
            </a:r>
            <a:r>
              <a:rPr lang="en-US" sz="2000" dirty="0"/>
              <a:t> mi/year = </a:t>
            </a:r>
            <a:r>
              <a:rPr lang="en-US" sz="2000" dirty="0" smtClean="0"/>
              <a:t>4.0 </a:t>
            </a:r>
            <a:r>
              <a:rPr lang="en-US" sz="2000" dirty="0"/>
              <a:t>kg/year </a:t>
            </a:r>
            <a:endParaRPr lang="en-US" sz="2000" dirty="0" smtClean="0"/>
          </a:p>
          <a:p>
            <a:endParaRPr lang="en-US" sz="2000" dirty="0"/>
          </a:p>
          <a:p>
            <a:r>
              <a:rPr lang="en-US" sz="2000" dirty="0" smtClean="0"/>
              <a:t>But there are some indirect emissions using the electrical car: if the electricity for charging the battery comes from coal-fired power plants with the emission standards of: </a:t>
            </a:r>
          </a:p>
          <a:p>
            <a:endParaRPr lang="en-US" sz="1200" dirty="0" smtClean="0"/>
          </a:p>
          <a:p>
            <a:r>
              <a:rPr lang="en-US" sz="2000" dirty="0" smtClean="0"/>
              <a:t>2.6 g SO</a:t>
            </a:r>
            <a:r>
              <a:rPr lang="en-US" sz="2000" baseline="-25000" dirty="0" smtClean="0"/>
              <a:t>2</a:t>
            </a:r>
            <a:r>
              <a:rPr lang="en-US" sz="2000" dirty="0" smtClean="0"/>
              <a:t>/kW-hr, 1.7 g </a:t>
            </a:r>
            <a:r>
              <a:rPr lang="en-US" sz="2000" dirty="0" err="1" smtClean="0"/>
              <a:t>NO</a:t>
            </a:r>
            <a:r>
              <a:rPr lang="en-US" sz="2000" baseline="-25000" dirty="0" err="1" smtClean="0"/>
              <a:t>x</a:t>
            </a:r>
            <a:r>
              <a:rPr lang="en-US" sz="2000" dirty="0" smtClean="0"/>
              <a:t>/kW-hr and 0.43 g PM/kW-hr </a:t>
            </a:r>
            <a:endParaRPr lang="en-US" sz="2000" dirty="0"/>
          </a:p>
          <a:p>
            <a:endParaRPr lang="en-US" sz="1500" dirty="0" smtClean="0"/>
          </a:p>
          <a:p>
            <a:r>
              <a:rPr lang="en-US" sz="2000" dirty="0" smtClean="0"/>
              <a:t>Increase in indirect emissions will be:</a:t>
            </a:r>
          </a:p>
          <a:p>
            <a:endParaRPr lang="en-US" sz="1500" dirty="0" smtClean="0"/>
          </a:p>
          <a:p>
            <a:r>
              <a:rPr lang="en-US" sz="2000" dirty="0" smtClean="0"/>
              <a:t>SO</a:t>
            </a:r>
            <a:r>
              <a:rPr lang="en-US" sz="2000" baseline="-25000" dirty="0" smtClean="0"/>
              <a:t>2</a:t>
            </a:r>
            <a:r>
              <a:rPr lang="en-US" sz="2000" dirty="0" smtClean="0"/>
              <a:t> = 2.6 g/kW-hr </a:t>
            </a:r>
            <a:r>
              <a:rPr lang="en-US" sz="2000" dirty="0" smtClean="0">
                <a:sym typeface="Symbol"/>
              </a:rPr>
              <a:t> </a:t>
            </a:r>
            <a:r>
              <a:rPr lang="en-US" sz="2000" dirty="0" smtClean="0"/>
              <a:t>0.18 kW-hr/km </a:t>
            </a:r>
            <a:r>
              <a:rPr lang="en-US" sz="2000" dirty="0" smtClean="0">
                <a:sym typeface="Symbol"/>
              </a:rPr>
              <a:t></a:t>
            </a:r>
            <a:r>
              <a:rPr lang="en-US" sz="2000" dirty="0" smtClean="0"/>
              <a:t> 16000 km/</a:t>
            </a:r>
            <a:r>
              <a:rPr lang="en-US" sz="2000" dirty="0" err="1" smtClean="0"/>
              <a:t>yr</a:t>
            </a:r>
            <a:r>
              <a:rPr lang="en-US" sz="2000" dirty="0" smtClean="0"/>
              <a:t> = 7.5 kg/</a:t>
            </a:r>
            <a:r>
              <a:rPr lang="en-US" sz="2000" dirty="0" err="1" smtClean="0"/>
              <a:t>yr</a:t>
            </a:r>
            <a:endParaRPr lang="en-US" sz="2000" dirty="0" smtClean="0"/>
          </a:p>
          <a:p>
            <a:r>
              <a:rPr lang="en-US" sz="2000" dirty="0" err="1" smtClean="0"/>
              <a:t>NO</a:t>
            </a:r>
            <a:r>
              <a:rPr lang="en-US" sz="2000" baseline="-25000" dirty="0" err="1" smtClean="0"/>
              <a:t>x</a:t>
            </a:r>
            <a:r>
              <a:rPr lang="en-US" sz="2000" dirty="0" smtClean="0"/>
              <a:t> </a:t>
            </a:r>
            <a:r>
              <a:rPr lang="en-US" sz="2000" dirty="0"/>
              <a:t>= </a:t>
            </a:r>
            <a:r>
              <a:rPr lang="en-US" sz="2000" dirty="0" smtClean="0"/>
              <a:t>1.7 </a:t>
            </a:r>
            <a:r>
              <a:rPr lang="en-US" sz="2000" dirty="0"/>
              <a:t>g/kW-hr </a:t>
            </a:r>
            <a:r>
              <a:rPr lang="en-US" sz="2000" dirty="0">
                <a:sym typeface="Symbol"/>
              </a:rPr>
              <a:t> </a:t>
            </a:r>
            <a:r>
              <a:rPr lang="en-US" sz="2000" dirty="0"/>
              <a:t>0.18 kW-hr/km </a:t>
            </a:r>
            <a:r>
              <a:rPr lang="en-US" sz="2000" dirty="0">
                <a:sym typeface="Symbol"/>
              </a:rPr>
              <a:t></a:t>
            </a:r>
            <a:r>
              <a:rPr lang="en-US" sz="2000" dirty="0"/>
              <a:t> 16000 km/</a:t>
            </a:r>
            <a:r>
              <a:rPr lang="en-US" sz="2000" dirty="0" err="1"/>
              <a:t>yr</a:t>
            </a:r>
            <a:r>
              <a:rPr lang="en-US" sz="2000" dirty="0"/>
              <a:t> </a:t>
            </a:r>
            <a:r>
              <a:rPr lang="en-US" sz="2000" dirty="0" smtClean="0"/>
              <a:t>= 4.9 kg/</a:t>
            </a:r>
            <a:r>
              <a:rPr lang="en-US" sz="2000" dirty="0" err="1" smtClean="0"/>
              <a:t>yr</a:t>
            </a:r>
            <a:endParaRPr lang="en-US" sz="2000" dirty="0"/>
          </a:p>
          <a:p>
            <a:r>
              <a:rPr lang="en-US" sz="2000" dirty="0" smtClean="0"/>
              <a:t>PM </a:t>
            </a:r>
            <a:r>
              <a:rPr lang="en-US" sz="2000" dirty="0"/>
              <a:t>= </a:t>
            </a:r>
            <a:r>
              <a:rPr lang="en-US" sz="2000" dirty="0" smtClean="0"/>
              <a:t>0.43 </a:t>
            </a:r>
            <a:r>
              <a:rPr lang="en-US" sz="2000" dirty="0"/>
              <a:t>g/kW-hr </a:t>
            </a:r>
            <a:r>
              <a:rPr lang="en-US" sz="2000" dirty="0">
                <a:sym typeface="Symbol"/>
              </a:rPr>
              <a:t> </a:t>
            </a:r>
            <a:r>
              <a:rPr lang="en-US" sz="2000" dirty="0"/>
              <a:t>0.18 kW-hr/km </a:t>
            </a:r>
            <a:r>
              <a:rPr lang="en-US" sz="2000" dirty="0">
                <a:sym typeface="Symbol"/>
              </a:rPr>
              <a:t></a:t>
            </a:r>
            <a:r>
              <a:rPr lang="en-US" sz="2000" dirty="0"/>
              <a:t> 16000 km/</a:t>
            </a:r>
            <a:r>
              <a:rPr lang="en-US" sz="2000" dirty="0" err="1"/>
              <a:t>yr</a:t>
            </a:r>
            <a:r>
              <a:rPr lang="en-US" sz="2000" dirty="0"/>
              <a:t> </a:t>
            </a:r>
            <a:r>
              <a:rPr lang="en-US" sz="2000" dirty="0" smtClean="0"/>
              <a:t>=1.2 kg/</a:t>
            </a:r>
            <a:r>
              <a:rPr lang="en-US" sz="2000" dirty="0" err="1" smtClean="0"/>
              <a:t>yr</a:t>
            </a:r>
            <a:endParaRPr lang="en-US" sz="2000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623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762000"/>
            <a:ext cx="85344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u="sng" dirty="0"/>
              <a:t>Hybrid vehicles</a:t>
            </a:r>
          </a:p>
          <a:p>
            <a:endParaRPr lang="en-US" sz="1200" dirty="0" smtClean="0"/>
          </a:p>
          <a:p>
            <a:r>
              <a:rPr lang="en-US" sz="2200" dirty="0" smtClean="0"/>
              <a:t>Combination </a:t>
            </a:r>
            <a:r>
              <a:rPr lang="en-US" sz="2200" dirty="0"/>
              <a:t>of electric and fuel-burning cars. </a:t>
            </a:r>
            <a:endParaRPr lang="en-US" sz="2200" dirty="0" smtClean="0"/>
          </a:p>
          <a:p>
            <a:endParaRPr lang="en-US" sz="1200" dirty="0"/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/>
              <a:t>Increased driving range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zero </a:t>
            </a:r>
            <a:r>
              <a:rPr lang="en-US" sz="2200" dirty="0" smtClean="0"/>
              <a:t>emissions in urban areas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No need for recharge stations for batteries (can be recharged at homes)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Reduction in fuel consumption and related emissions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Yet expensive </a:t>
            </a:r>
          </a:p>
          <a:p>
            <a:endParaRPr lang="en-US" sz="1200" dirty="0" smtClean="0"/>
          </a:p>
          <a:p>
            <a:r>
              <a:rPr lang="en-US" sz="2200" dirty="0"/>
              <a:t>The Partnership for a New Generation of </a:t>
            </a:r>
            <a:r>
              <a:rPr lang="en-US" sz="2200" dirty="0" smtClean="0"/>
              <a:t>Vehicles (PGV) </a:t>
            </a:r>
            <a:endParaRPr lang="en-US" sz="2200" dirty="0" smtClean="0"/>
          </a:p>
          <a:p>
            <a:endParaRPr lang="en-US" sz="12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/>
              <a:t>cooperative research program between the U.S. government and major auto corporations, </a:t>
            </a:r>
            <a:r>
              <a:rPr lang="en-US" sz="2200" dirty="0" smtClean="0"/>
              <a:t>to generate fuel-efficient vehicles</a:t>
            </a:r>
          </a:p>
          <a:p>
            <a:endParaRPr lang="en-US" sz="1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788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50808" y="609600"/>
            <a:ext cx="8534400" cy="2539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u="sng" dirty="0"/>
              <a:t>Fuel Cells</a:t>
            </a:r>
            <a:r>
              <a:rPr lang="en-US" sz="2200" dirty="0"/>
              <a:t> : Using fuel cells in electric cars </a:t>
            </a:r>
          </a:p>
          <a:p>
            <a:endParaRPr lang="en-US" sz="1200" dirty="0"/>
          </a:p>
          <a:p>
            <a:r>
              <a:rPr lang="en-US" sz="2200" dirty="0"/>
              <a:t>Electric energy is generated when hydrogen and oxygen are combined to form water</a:t>
            </a:r>
          </a:p>
          <a:p>
            <a:endParaRPr lang="en-US" sz="15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Much </a:t>
            </a:r>
            <a:r>
              <a:rPr lang="en-US" sz="2200" dirty="0" smtClean="0"/>
              <a:t>more efficient than fuel-burning engines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Need compact fuel cell panels that are practical to use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/>
              <a:t>costly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2692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2344</TotalTime>
  <Words>3013</Words>
  <Application>Microsoft Office PowerPoint</Application>
  <PresentationFormat>On-screen Show (4:3)</PresentationFormat>
  <Paragraphs>445</Paragraphs>
  <Slides>35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PhD</dc:creator>
  <cp:lastModifiedBy>PhD</cp:lastModifiedBy>
  <cp:revision>235</cp:revision>
  <dcterms:created xsi:type="dcterms:W3CDTF">2006-08-16T00:00:00Z</dcterms:created>
  <dcterms:modified xsi:type="dcterms:W3CDTF">2012-02-08T23:00:24Z</dcterms:modified>
</cp:coreProperties>
</file>