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637" r:id="rId2"/>
    <p:sldId id="944" r:id="rId3"/>
    <p:sldId id="987" r:id="rId4"/>
    <p:sldId id="988" r:id="rId5"/>
    <p:sldId id="948" r:id="rId6"/>
    <p:sldId id="949" r:id="rId7"/>
    <p:sldId id="950" r:id="rId8"/>
    <p:sldId id="952" r:id="rId9"/>
    <p:sldId id="989" r:id="rId10"/>
    <p:sldId id="964" r:id="rId11"/>
    <p:sldId id="965" r:id="rId12"/>
    <p:sldId id="956" r:id="rId13"/>
    <p:sldId id="960" r:id="rId14"/>
    <p:sldId id="970" r:id="rId15"/>
    <p:sldId id="959" r:id="rId16"/>
    <p:sldId id="957" r:id="rId17"/>
    <p:sldId id="958" r:id="rId18"/>
    <p:sldId id="973" r:id="rId19"/>
    <p:sldId id="974" r:id="rId20"/>
    <p:sldId id="969" r:id="rId21"/>
    <p:sldId id="972" r:id="rId22"/>
    <p:sldId id="981" r:id="rId23"/>
    <p:sldId id="976" r:id="rId24"/>
    <p:sldId id="978" r:id="rId25"/>
    <p:sldId id="979" r:id="rId26"/>
    <p:sldId id="971" r:id="rId27"/>
    <p:sldId id="980" r:id="rId28"/>
    <p:sldId id="991" r:id="rId29"/>
    <p:sldId id="962" r:id="rId30"/>
    <p:sldId id="963" r:id="rId31"/>
    <p:sldId id="982" r:id="rId32"/>
    <p:sldId id="984" r:id="rId33"/>
    <p:sldId id="990" r:id="rId34"/>
    <p:sldId id="985" r:id="rId35"/>
    <p:sldId id="986" r:id="rId36"/>
  </p:sldIdLst>
  <p:sldSz cx="9144000" cy="6858000" type="screen4x3"/>
  <p:notesSz cx="7023100" cy="93091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ection par défaut" id="{FA1E1493-B0A4-45A1-834A-EB75D8D9D4BE}">
          <p14:sldIdLst>
            <p14:sldId id="637"/>
            <p14:sldId id="944"/>
            <p14:sldId id="987"/>
            <p14:sldId id="988"/>
            <p14:sldId id="948"/>
            <p14:sldId id="949"/>
            <p14:sldId id="950"/>
            <p14:sldId id="952"/>
            <p14:sldId id="989"/>
            <p14:sldId id="964"/>
            <p14:sldId id="965"/>
            <p14:sldId id="956"/>
            <p14:sldId id="960"/>
            <p14:sldId id="970"/>
            <p14:sldId id="959"/>
            <p14:sldId id="957"/>
            <p14:sldId id="958"/>
            <p14:sldId id="973"/>
            <p14:sldId id="974"/>
            <p14:sldId id="969"/>
            <p14:sldId id="972"/>
            <p14:sldId id="981"/>
            <p14:sldId id="976"/>
            <p14:sldId id="978"/>
            <p14:sldId id="979"/>
            <p14:sldId id="971"/>
            <p14:sldId id="980"/>
            <p14:sldId id="991"/>
            <p14:sldId id="962"/>
            <p14:sldId id="963"/>
            <p14:sldId id="982"/>
            <p14:sldId id="984"/>
            <p14:sldId id="990"/>
            <p14:sldId id="985"/>
            <p14:sldId id="98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34587" autoAdjust="0"/>
    <p:restoredTop sz="90971" autoAdjust="0"/>
  </p:normalViewPr>
  <p:slideViewPr>
    <p:cSldViewPr>
      <p:cViewPr varScale="1">
        <p:scale>
          <a:sx n="106" d="100"/>
          <a:sy n="106" d="100"/>
        </p:scale>
        <p:origin x="-176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18" y="37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8" y="1"/>
            <a:ext cx="3042648" cy="465376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978856" y="1"/>
            <a:ext cx="3042648" cy="465376"/>
          </a:xfrm>
          <a:prstGeom prst="rect">
            <a:avLst/>
          </a:prstGeom>
        </p:spPr>
        <p:txBody>
          <a:bodyPr vert="horz" lIns="89899" tIns="44950" rIns="89899" bIns="44950" rtlCol="0"/>
          <a:lstStyle>
            <a:lvl1pPr algn="r">
              <a:defRPr sz="1200"/>
            </a:lvl1pPr>
          </a:lstStyle>
          <a:p>
            <a:fld id="{1AB6C948-D0BC-4FD1-A6BC-6A117BFFCC0C}" type="datetimeFigureOut">
              <a:rPr lang="en-US" smtClean="0"/>
              <a:t>10/26/2013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8" y="8842132"/>
            <a:ext cx="3042648" cy="465375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978856" y="8842132"/>
            <a:ext cx="3042648" cy="465375"/>
          </a:xfrm>
          <a:prstGeom prst="rect">
            <a:avLst/>
          </a:prstGeom>
        </p:spPr>
        <p:txBody>
          <a:bodyPr vert="horz" lIns="89899" tIns="44950" rIns="89899" bIns="44950" rtlCol="0" anchor="b"/>
          <a:lstStyle>
            <a:lvl1pPr algn="r">
              <a:defRPr sz="1200"/>
            </a:lvl1pPr>
          </a:lstStyle>
          <a:p>
            <a:fld id="{7DBE3686-B411-48AB-941C-C4E8F3065F8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36259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78139" y="3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/>
          <a:lstStyle>
            <a:lvl1pPr algn="r">
              <a:defRPr sz="1200"/>
            </a:lvl1pPr>
          </a:lstStyle>
          <a:p>
            <a:fld id="{935CE84B-4C1B-4B04-8003-D92D6713E9B9}" type="datetimeFigureOut">
              <a:rPr lang="fr-CA" smtClean="0"/>
              <a:t>2013-10-26</a:t>
            </a:fld>
            <a:endParaRPr lang="fr-CA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85863" y="700088"/>
            <a:ext cx="4651375" cy="3489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986" tIns="45494" rIns="90986" bIns="45494" rtlCol="0" anchor="ctr"/>
          <a:lstStyle/>
          <a:p>
            <a:endParaRPr lang="fr-CA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702310" y="4421825"/>
            <a:ext cx="5618480" cy="4189095"/>
          </a:xfrm>
          <a:prstGeom prst="rect">
            <a:avLst/>
          </a:prstGeom>
        </p:spPr>
        <p:txBody>
          <a:bodyPr vert="horz" lIns="90986" tIns="45494" rIns="90986" bIns="45494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3" y="8842032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l">
              <a:defRPr sz="1200"/>
            </a:lvl1pPr>
          </a:lstStyle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78139" y="8842032"/>
            <a:ext cx="3043343" cy="465455"/>
          </a:xfrm>
          <a:prstGeom prst="rect">
            <a:avLst/>
          </a:prstGeom>
        </p:spPr>
        <p:txBody>
          <a:bodyPr vert="horz" lIns="90986" tIns="45494" rIns="90986" bIns="45494" rtlCol="0" anchor="b"/>
          <a:lstStyle>
            <a:lvl1pPr algn="r">
              <a:defRPr sz="1200"/>
            </a:lvl1pPr>
          </a:lstStyle>
          <a:p>
            <a:fld id="{763686A3-87AC-4D2B-8620-3A0BF0AE57EE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955761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85863" y="700088"/>
            <a:ext cx="4651375" cy="3489325"/>
          </a:xfrm>
          <a:ln/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8916" name="Espace réservé du numéro de diapositive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73352CA-71E1-443D-8E52-75B02043FC21}" type="slidenum">
              <a:rPr lang="fr-FR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193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États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membres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l’ONU</a:t>
            </a:r>
            <a:r>
              <a:rPr lang="en-US" baseline="0" dirty="0" smtClean="0"/>
              <a:t> – </a:t>
            </a:r>
            <a:r>
              <a:rPr lang="en-US" baseline="0" dirty="0" err="1" smtClean="0"/>
              <a:t>d’autres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revendiquent</a:t>
            </a:r>
            <a:r>
              <a:rPr lang="en-US" baseline="0" dirty="0" smtClean="0"/>
              <a:t> le </a:t>
            </a:r>
            <a:r>
              <a:rPr lang="en-US" baseline="0" dirty="0" err="1" smtClean="0"/>
              <a:t>statut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d’État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mais</a:t>
            </a:r>
            <a:r>
              <a:rPr lang="en-US" baseline="0" dirty="0" smtClean="0"/>
              <a:t> ne </a:t>
            </a:r>
            <a:r>
              <a:rPr lang="en-US" baseline="0" dirty="0" err="1" smtClean="0"/>
              <a:t>sont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reconnus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comme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tel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que</a:t>
            </a:r>
            <a:r>
              <a:rPr lang="en-US" baseline="0" dirty="0" smtClean="0"/>
              <a:t> par </a:t>
            </a:r>
            <a:r>
              <a:rPr lang="en-US" baseline="0" dirty="0" err="1" smtClean="0"/>
              <a:t>certains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autres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États</a:t>
            </a:r>
            <a:r>
              <a:rPr lang="en-US" baseline="0" dirty="0" smtClean="0"/>
              <a:t>.</a:t>
            </a:r>
          </a:p>
          <a:p>
            <a:r>
              <a:rPr lang="en-US" baseline="0" dirty="0" smtClean="0"/>
              <a:t>Note: Un </a:t>
            </a:r>
            <a:r>
              <a:rPr lang="en-US" baseline="0" dirty="0" err="1" smtClean="0"/>
              <a:t>étudiant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avait</a:t>
            </a:r>
            <a:r>
              <a:rPr lang="en-US" baseline="0" dirty="0" smtClean="0"/>
              <a:t> raison, la Suisse </a:t>
            </a:r>
            <a:r>
              <a:rPr lang="en-US" baseline="0" dirty="0" err="1" smtClean="0"/>
              <a:t>n’est</a:t>
            </a:r>
            <a:r>
              <a:rPr lang="en-US" baseline="0" dirty="0" smtClean="0"/>
              <a:t> pas </a:t>
            </a:r>
            <a:r>
              <a:rPr lang="en-US" baseline="0" dirty="0" err="1" smtClean="0"/>
              <a:t>membre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l’ONU</a:t>
            </a:r>
            <a:r>
              <a:rPr lang="en-US" baseline="0" dirty="0" smtClean="0"/>
              <a:t>. Elle refuse </a:t>
            </a:r>
            <a:r>
              <a:rPr lang="en-US" baseline="0" dirty="0" err="1" smtClean="0"/>
              <a:t>d’y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adhérer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parce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l’ONU</a:t>
            </a:r>
            <a:r>
              <a:rPr lang="en-US" baseline="0" dirty="0" smtClean="0"/>
              <a:t> ne </a:t>
            </a:r>
            <a:r>
              <a:rPr lang="en-US" baseline="0" dirty="0" err="1" smtClean="0"/>
              <a:t>veut</a:t>
            </a:r>
            <a:r>
              <a:rPr lang="en-US" baseline="0" dirty="0" smtClean="0"/>
              <a:t> pas </a:t>
            </a:r>
            <a:r>
              <a:rPr lang="en-US" baseline="0" dirty="0" err="1" smtClean="0"/>
              <a:t>lui</a:t>
            </a:r>
            <a:r>
              <a:rPr lang="en-US" baseline="0" dirty="0" smtClean="0"/>
              <a:t> </a:t>
            </a:r>
            <a:r>
              <a:rPr lang="en-US" baseline="0" dirty="0" err="1" smtClean="0"/>
              <a:t>reconnaître</a:t>
            </a:r>
            <a:r>
              <a:rPr lang="en-US" baseline="0" dirty="0" smtClean="0"/>
              <a:t> son </a:t>
            </a:r>
            <a:r>
              <a:rPr lang="en-US" baseline="0" dirty="0" err="1" smtClean="0"/>
              <a:t>statut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d’État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neutre</a:t>
            </a:r>
            <a:r>
              <a:rPr lang="en-US" baseline="0" dirty="0" smtClean="0"/>
              <a:t>  </a:t>
            </a:r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err="1" smtClean="0"/>
              <a:t>Système</a:t>
            </a:r>
            <a:r>
              <a:rPr lang="en-US" dirty="0" smtClean="0"/>
              <a:t> des </a:t>
            </a:r>
            <a:r>
              <a:rPr lang="en-US" dirty="0" err="1" smtClean="0"/>
              <a:t>poids</a:t>
            </a:r>
            <a:r>
              <a:rPr lang="en-US" dirty="0" smtClean="0"/>
              <a:t> et </a:t>
            </a:r>
            <a:r>
              <a:rPr lang="en-US" dirty="0" err="1" smtClean="0"/>
              <a:t>mesure</a:t>
            </a:r>
            <a:r>
              <a:rPr lang="en-US" dirty="0" smtClean="0"/>
              <a:t>:</a:t>
            </a:r>
            <a:r>
              <a:rPr lang="en-US" baseline="0" dirty="0" smtClean="0"/>
              <a:t> par </a:t>
            </a:r>
            <a:r>
              <a:rPr lang="en-US" baseline="0" dirty="0" err="1" smtClean="0"/>
              <a:t>exemple</a:t>
            </a:r>
            <a:r>
              <a:rPr lang="en-US" baseline="0" dirty="0" smtClean="0"/>
              <a:t>: </a:t>
            </a:r>
            <a:r>
              <a:rPr lang="en-US" baseline="0" dirty="0" err="1" smtClean="0"/>
              <a:t>combien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riz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un “sac” de </a:t>
            </a:r>
            <a:r>
              <a:rPr lang="en-US" baseline="0" dirty="0" err="1" smtClean="0"/>
              <a:t>blé</a:t>
            </a:r>
            <a:r>
              <a:rPr lang="en-US" baseline="0" dirty="0" smtClean="0"/>
              <a:t>? Sans des </a:t>
            </a:r>
            <a:r>
              <a:rPr lang="en-US" baseline="0" dirty="0" err="1" smtClean="0"/>
              <a:t>unités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mesures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uniformisées</a:t>
            </a:r>
            <a:r>
              <a:rPr lang="en-US" baseline="0" dirty="0" smtClean="0"/>
              <a:t>” (</a:t>
            </a:r>
            <a:r>
              <a:rPr lang="en-US" baseline="0" dirty="0" err="1" smtClean="0"/>
              <a:t>système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métrique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système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impérial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autre</a:t>
            </a:r>
            <a:r>
              <a:rPr lang="en-US" baseline="0" dirty="0" smtClean="0"/>
              <a:t>) </a:t>
            </a:r>
            <a:r>
              <a:rPr lang="en-US" baseline="0" dirty="0" err="1" smtClean="0"/>
              <a:t>sur</a:t>
            </a:r>
            <a:r>
              <a:rPr lang="en-US" baseline="0" dirty="0" smtClean="0"/>
              <a:t> un grand </a:t>
            </a:r>
            <a:r>
              <a:rPr lang="en-US" baseline="0" dirty="0" err="1" smtClean="0"/>
              <a:t>territoire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il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très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difficile</a:t>
            </a:r>
            <a:r>
              <a:rPr lang="en-US" baseline="0" dirty="0" smtClean="0"/>
              <a:t> de faire du commerce </a:t>
            </a:r>
            <a:r>
              <a:rPr lang="en-US" baseline="0" dirty="0" err="1" smtClean="0"/>
              <a:t>sur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longues</a:t>
            </a:r>
            <a:r>
              <a:rPr lang="en-US" baseline="0" dirty="0" smtClean="0"/>
              <a:t> distances. Le commerce </a:t>
            </a:r>
            <a:r>
              <a:rPr lang="en-US" baseline="0" dirty="0" err="1" smtClean="0"/>
              <a:t>dépend</a:t>
            </a:r>
            <a:r>
              <a:rPr lang="en-US" baseline="0" dirty="0" smtClean="0"/>
              <a:t> de la </a:t>
            </a:r>
            <a:r>
              <a:rPr lang="en-US" baseline="0" dirty="0" err="1" smtClean="0"/>
              <a:t>confiance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acteurs</a:t>
            </a:r>
            <a:endParaRPr lang="en-US" dirty="0" smtClean="0"/>
          </a:p>
          <a:p>
            <a:pPr marL="0" marR="0" lvl="2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Monnaie: Europe médiévale et pour</a:t>
            </a:r>
            <a:r>
              <a:rPr lang="fr-CA" baseline="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quelques siècles par la suite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: dizaines de monnaies contrôlées par des particuliers et des banques)</a:t>
            </a:r>
          </a:p>
          <a:p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Système</a:t>
            </a:r>
            <a:r>
              <a:rPr lang="en-US" dirty="0" smtClean="0"/>
              <a:t> des </a:t>
            </a:r>
            <a:r>
              <a:rPr lang="en-US" dirty="0" err="1" smtClean="0"/>
              <a:t>poids</a:t>
            </a:r>
            <a:r>
              <a:rPr lang="en-US" dirty="0" smtClean="0"/>
              <a:t> et </a:t>
            </a:r>
            <a:r>
              <a:rPr lang="en-US" dirty="0" err="1" smtClean="0"/>
              <a:t>mesure</a:t>
            </a:r>
            <a:r>
              <a:rPr lang="en-US" dirty="0" smtClean="0"/>
              <a:t>:</a:t>
            </a:r>
            <a:r>
              <a:rPr lang="en-US" baseline="0" dirty="0" smtClean="0"/>
              <a:t> par </a:t>
            </a:r>
            <a:r>
              <a:rPr lang="en-US" baseline="0" dirty="0" err="1" smtClean="0"/>
              <a:t>exemple</a:t>
            </a:r>
            <a:r>
              <a:rPr lang="en-US" baseline="0" dirty="0" smtClean="0"/>
              <a:t>: </a:t>
            </a:r>
            <a:r>
              <a:rPr lang="en-US" baseline="0" dirty="0" err="1" smtClean="0"/>
              <a:t>combien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riz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dans</a:t>
            </a:r>
            <a:r>
              <a:rPr lang="en-US" baseline="0" dirty="0" smtClean="0"/>
              <a:t> un “sac” de </a:t>
            </a:r>
            <a:r>
              <a:rPr lang="en-US" baseline="0" dirty="0" err="1" smtClean="0"/>
              <a:t>riz</a:t>
            </a:r>
            <a:r>
              <a:rPr lang="en-US" baseline="0" dirty="0" smtClean="0"/>
              <a:t>? Sans des </a:t>
            </a:r>
            <a:r>
              <a:rPr lang="en-US" baseline="0" dirty="0" err="1" smtClean="0"/>
              <a:t>unités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mesures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uniformisées</a:t>
            </a:r>
            <a:r>
              <a:rPr lang="en-US" baseline="0" dirty="0" smtClean="0"/>
              <a:t> (</a:t>
            </a:r>
            <a:r>
              <a:rPr lang="en-US" baseline="0" dirty="0" err="1" smtClean="0"/>
              <a:t>système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métrique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système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impérial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ou</a:t>
            </a:r>
            <a:r>
              <a:rPr lang="en-US" baseline="0" dirty="0" smtClean="0"/>
              <a:t> </a:t>
            </a:r>
            <a:r>
              <a:rPr lang="en-US" baseline="0" dirty="0" err="1" smtClean="0"/>
              <a:t>autre</a:t>
            </a:r>
            <a:r>
              <a:rPr lang="en-US" baseline="0" dirty="0" smtClean="0"/>
              <a:t>)¨</a:t>
            </a:r>
            <a:r>
              <a:rPr lang="en-US" baseline="0" dirty="0" err="1" smtClean="0"/>
              <a:t>sur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une</a:t>
            </a:r>
            <a:r>
              <a:rPr lang="en-US" baseline="0" dirty="0" smtClean="0"/>
              <a:t> grand </a:t>
            </a:r>
            <a:r>
              <a:rPr lang="en-US" baseline="0" dirty="0" err="1" smtClean="0"/>
              <a:t>territoire</a:t>
            </a:r>
            <a:r>
              <a:rPr lang="en-US" baseline="0" dirty="0" smtClean="0"/>
              <a:t>, </a:t>
            </a:r>
            <a:r>
              <a:rPr lang="en-US" baseline="0" dirty="0" err="1" smtClean="0"/>
              <a:t>il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très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difficile</a:t>
            </a:r>
            <a:r>
              <a:rPr lang="en-US" baseline="0" dirty="0" smtClean="0"/>
              <a:t> de faire du commerce </a:t>
            </a:r>
            <a:r>
              <a:rPr lang="en-US" baseline="0" dirty="0" err="1" smtClean="0"/>
              <a:t>sur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longues</a:t>
            </a:r>
            <a:r>
              <a:rPr lang="en-US" baseline="0" dirty="0" smtClean="0"/>
              <a:t> distances. Le commerce </a:t>
            </a:r>
            <a:r>
              <a:rPr lang="en-US" baseline="0" dirty="0" err="1" smtClean="0"/>
              <a:t>dépend</a:t>
            </a:r>
            <a:r>
              <a:rPr lang="en-US" baseline="0" dirty="0" smtClean="0"/>
              <a:t> de la </a:t>
            </a:r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John Maynard</a:t>
            </a:r>
            <a:r>
              <a:rPr lang="en-US" baseline="0" dirty="0" smtClean="0"/>
              <a:t> Keynes </a:t>
            </a:r>
            <a:r>
              <a:rPr lang="en-US" baseline="0" dirty="0" err="1" smtClean="0"/>
              <a:t>est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donc</a:t>
            </a:r>
            <a:r>
              <a:rPr lang="en-US" baseline="0" dirty="0" smtClean="0"/>
              <a:t> mort </a:t>
            </a:r>
            <a:r>
              <a:rPr lang="en-US" baseline="0" dirty="0" err="1" smtClean="0"/>
              <a:t>avant</a:t>
            </a:r>
            <a:r>
              <a:rPr lang="en-US" baseline="0" dirty="0" smtClean="0"/>
              <a:t> la </a:t>
            </a:r>
            <a:r>
              <a:rPr lang="en-US" baseline="0" dirty="0" err="1" smtClean="0"/>
              <a:t>grande</a:t>
            </a:r>
            <a:r>
              <a:rPr lang="en-US" baseline="0" dirty="0" smtClean="0"/>
              <a:t> vague de </a:t>
            </a:r>
            <a:r>
              <a:rPr lang="en-US" baseline="0" dirty="0" err="1" smtClean="0"/>
              <a:t>décolonisation</a:t>
            </a:r>
            <a:r>
              <a:rPr lang="en-US" baseline="0" dirty="0" smtClean="0"/>
              <a:t>. </a:t>
            </a:r>
            <a:r>
              <a:rPr lang="en-US" baseline="0" dirty="0" err="1" smtClean="0"/>
              <a:t>Cela</a:t>
            </a:r>
            <a:r>
              <a:rPr lang="en-US" baseline="0" dirty="0" smtClean="0"/>
              <a:t> </a:t>
            </a:r>
            <a:r>
              <a:rPr lang="en-US" baseline="0" dirty="0" err="1" smtClean="0"/>
              <a:t>explique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probablement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il</a:t>
            </a:r>
            <a:r>
              <a:rPr lang="en-US" baseline="0" dirty="0" smtClean="0"/>
              <a:t> </a:t>
            </a:r>
            <a:r>
              <a:rPr lang="en-US" baseline="0" dirty="0" err="1" smtClean="0"/>
              <a:t>n’a</a:t>
            </a:r>
            <a:r>
              <a:rPr lang="en-US" baseline="0" dirty="0" smtClean="0"/>
              <a:t> pas beaucoup </a:t>
            </a:r>
            <a:r>
              <a:rPr lang="en-US" baseline="0" dirty="0" err="1" smtClean="0"/>
              <a:t>parler</a:t>
            </a:r>
            <a:r>
              <a:rPr lang="en-US" baseline="0" dirty="0" smtClean="0"/>
              <a:t> du </a:t>
            </a:r>
            <a:r>
              <a:rPr lang="en-US" baseline="0" dirty="0" err="1" smtClean="0"/>
              <a:t>développement</a:t>
            </a:r>
            <a:r>
              <a:rPr lang="en-US" baseline="0" dirty="0" smtClean="0"/>
              <a:t> des pays </a:t>
            </a:r>
            <a:r>
              <a:rPr lang="en-US" baseline="0" dirty="0" err="1" smtClean="0"/>
              <a:t>nouvellement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indépendants</a:t>
            </a:r>
            <a:r>
              <a:rPr lang="en-US" baseline="0" dirty="0" smtClean="0"/>
              <a:t>. </a:t>
            </a:r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19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Source:</a:t>
            </a:r>
            <a:r>
              <a:rPr lang="en-US" baseline="0" dirty="0" smtClean="0"/>
              <a:t> World Development indicators 2013; </a:t>
            </a: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26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27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28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29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Outre</a:t>
            </a:r>
            <a:r>
              <a:rPr lang="en-US" baseline="0" dirty="0" smtClean="0"/>
              <a:t> les </a:t>
            </a:r>
            <a:r>
              <a:rPr lang="en-US" baseline="0" dirty="0" err="1" smtClean="0"/>
              <a:t>problèmes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fondamentaux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États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défaillants</a:t>
            </a:r>
            <a:r>
              <a:rPr lang="en-US" baseline="0" dirty="0" smtClean="0"/>
              <a:t> qui ne </a:t>
            </a:r>
            <a:r>
              <a:rPr lang="en-US" baseline="0" dirty="0" err="1" smtClean="0"/>
              <a:t>peuvent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même</a:t>
            </a:r>
            <a:r>
              <a:rPr lang="en-US" baseline="0" dirty="0" smtClean="0"/>
              <a:t> pas </a:t>
            </a:r>
            <a:r>
              <a:rPr lang="en-US" baseline="0" dirty="0" err="1" smtClean="0"/>
              <a:t>accomplir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leurs</a:t>
            </a:r>
            <a:r>
              <a:rPr lang="en-US" baseline="0" dirty="0" smtClean="0"/>
              <a:t> missions </a:t>
            </a:r>
            <a:r>
              <a:rPr lang="en-US" baseline="0" dirty="0" err="1" smtClean="0"/>
              <a:t>essentielles</a:t>
            </a:r>
            <a:r>
              <a:rPr lang="en-US" baseline="0" dirty="0" smtClean="0"/>
              <a:t>, de base, en raison </a:t>
            </a:r>
            <a:r>
              <a:rPr lang="en-US" baseline="0" dirty="0" err="1" smtClean="0"/>
              <a:t>notamment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guerres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civiles</a:t>
            </a:r>
            <a:r>
              <a:rPr lang="en-US" baseline="0" dirty="0" smtClean="0"/>
              <a:t>, on note </a:t>
            </a:r>
            <a:r>
              <a:rPr lang="en-US" baseline="0" dirty="0" err="1" smtClean="0"/>
              <a:t>souvent</a:t>
            </a:r>
            <a:r>
              <a:rPr lang="en-US" baseline="0" dirty="0" smtClean="0"/>
              <a:t> les </a:t>
            </a:r>
            <a:r>
              <a:rPr lang="en-US" baseline="0" dirty="0" err="1" smtClean="0"/>
              <a:t>problèmes</a:t>
            </a:r>
            <a:r>
              <a:rPr lang="en-US" baseline="0" dirty="0" smtClean="0"/>
              <a:t> “</a:t>
            </a:r>
            <a:r>
              <a:rPr lang="en-US" baseline="0" dirty="0" err="1" smtClean="0"/>
              <a:t>commun</a:t>
            </a:r>
            <a:r>
              <a:rPr lang="en-US" baseline="0" dirty="0" smtClean="0"/>
              <a:t>” </a:t>
            </a:r>
            <a:r>
              <a:rPr lang="en-US" baseline="0" dirty="0" err="1" smtClean="0"/>
              <a:t>suivants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bien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présents</a:t>
            </a:r>
            <a:r>
              <a:rPr lang="en-US" baseline="0" dirty="0" smtClean="0"/>
              <a:t> en temps de </a:t>
            </a:r>
            <a:r>
              <a:rPr lang="en-US" baseline="0" dirty="0" err="1" smtClean="0"/>
              <a:t>paix</a:t>
            </a:r>
            <a:r>
              <a:rPr lang="en-US" baseline="0" dirty="0" smtClean="0"/>
              <a:t>. 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30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31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Outre</a:t>
            </a:r>
            <a:r>
              <a:rPr lang="en-US" baseline="0" dirty="0" smtClean="0"/>
              <a:t> les </a:t>
            </a:r>
            <a:r>
              <a:rPr lang="en-US" baseline="0" dirty="0" err="1" smtClean="0"/>
              <a:t>problèmes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fondamentaux</a:t>
            </a:r>
            <a:r>
              <a:rPr lang="en-US" baseline="0" dirty="0" smtClean="0"/>
              <a:t> des </a:t>
            </a:r>
            <a:r>
              <a:rPr lang="en-US" baseline="0" dirty="0" err="1" smtClean="0"/>
              <a:t>États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défaillants</a:t>
            </a:r>
            <a:r>
              <a:rPr lang="en-US" baseline="0" dirty="0" smtClean="0"/>
              <a:t> qui ne </a:t>
            </a:r>
            <a:r>
              <a:rPr lang="en-US" baseline="0" dirty="0" err="1" smtClean="0"/>
              <a:t>peuvent</a:t>
            </a:r>
            <a:r>
              <a:rPr lang="en-US" baseline="0" dirty="0" smtClean="0"/>
              <a:t> </a:t>
            </a:r>
            <a:r>
              <a:rPr lang="en-US" baseline="0" dirty="0" err="1" smtClean="0"/>
              <a:t>même</a:t>
            </a:r>
            <a:r>
              <a:rPr lang="en-US" baseline="0" dirty="0" smtClean="0"/>
              <a:t> pas </a:t>
            </a:r>
            <a:r>
              <a:rPr lang="en-US" baseline="0" dirty="0" err="1" smtClean="0"/>
              <a:t>accomplir</a:t>
            </a:r>
            <a:r>
              <a:rPr lang="en-US" baseline="0" dirty="0" smtClean="0"/>
              <a:t> </a:t>
            </a:r>
            <a:r>
              <a:rPr lang="en-US" baseline="0" dirty="0" err="1" smtClean="0"/>
              <a:t>leurs</a:t>
            </a:r>
            <a:r>
              <a:rPr lang="en-US" baseline="0" dirty="0" smtClean="0"/>
              <a:t> missions </a:t>
            </a:r>
            <a:r>
              <a:rPr lang="en-US" baseline="0" dirty="0" err="1" smtClean="0"/>
              <a:t>essentielles</a:t>
            </a:r>
            <a:r>
              <a:rPr lang="en-US" baseline="0" dirty="0" smtClean="0"/>
              <a:t>, de base, en raison </a:t>
            </a:r>
            <a:r>
              <a:rPr lang="en-US" baseline="0" dirty="0" err="1" smtClean="0"/>
              <a:t>notamment</a:t>
            </a:r>
            <a:r>
              <a:rPr lang="en-US" baseline="0" dirty="0" smtClean="0"/>
              <a:t> de </a:t>
            </a:r>
            <a:r>
              <a:rPr lang="en-US" baseline="0" dirty="0" err="1" smtClean="0"/>
              <a:t>guerres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civiles</a:t>
            </a:r>
            <a:r>
              <a:rPr lang="en-US" baseline="0" dirty="0" smtClean="0"/>
              <a:t>, on note </a:t>
            </a:r>
            <a:r>
              <a:rPr lang="en-US" baseline="0" dirty="0" err="1" smtClean="0"/>
              <a:t>souvent</a:t>
            </a:r>
            <a:r>
              <a:rPr lang="en-US" baseline="0" dirty="0" smtClean="0"/>
              <a:t> les </a:t>
            </a:r>
            <a:r>
              <a:rPr lang="en-US" baseline="0" dirty="0" err="1" smtClean="0"/>
              <a:t>problèmes</a:t>
            </a:r>
            <a:r>
              <a:rPr lang="en-US" baseline="0" dirty="0" smtClean="0"/>
              <a:t> “</a:t>
            </a:r>
            <a:r>
              <a:rPr lang="en-US" baseline="0" dirty="0" err="1" smtClean="0"/>
              <a:t>commun</a:t>
            </a:r>
            <a:r>
              <a:rPr lang="en-US" baseline="0" dirty="0" smtClean="0"/>
              <a:t>” </a:t>
            </a:r>
            <a:r>
              <a:rPr lang="en-US" baseline="0" dirty="0" err="1" smtClean="0"/>
              <a:t>suivants</a:t>
            </a:r>
            <a:r>
              <a:rPr lang="en-US" baseline="0" dirty="0" smtClean="0"/>
              <a:t> </a:t>
            </a:r>
            <a:r>
              <a:rPr lang="en-US" baseline="0" dirty="0" err="1" smtClean="0"/>
              <a:t>bien</a:t>
            </a:r>
            <a:r>
              <a:rPr lang="en-US" baseline="0" dirty="0" smtClean="0"/>
              <a:t> </a:t>
            </a:r>
            <a:r>
              <a:rPr lang="en-US" baseline="0" dirty="0" err="1" smtClean="0"/>
              <a:t>présents</a:t>
            </a:r>
            <a:r>
              <a:rPr lang="en-US" baseline="0" dirty="0" smtClean="0"/>
              <a:t> en temps de </a:t>
            </a:r>
            <a:r>
              <a:rPr lang="en-US" baseline="0" dirty="0" err="1" smtClean="0"/>
              <a:t>paix</a:t>
            </a:r>
            <a:r>
              <a:rPr lang="en-US" baseline="0" dirty="0" smtClean="0"/>
              <a:t>. 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32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33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34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A0C3985-5655-4133-9FCC-75091EF57EFE}" type="slidenum">
              <a:rPr lang="fr-FR"/>
              <a:pPr/>
              <a:t>35</a:t>
            </a:fld>
            <a:endParaRPr lang="fr-FR"/>
          </a:p>
        </p:txBody>
      </p:sp>
      <p:sp>
        <p:nvSpPr>
          <p:cNvPr id="2" name="Espace réservé des commentaires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987290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91097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6147514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2013-10-26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534110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2013-10-26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62492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2013-10-26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26941077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2013-10-26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8837693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2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2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2013-10-26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446924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2013-10-26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5968185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10637853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7A5FC-D996-4261-84BB-5BB15FD42244}" type="datetimeFigureOut">
              <a:rPr lang="fr-CA" smtClean="0"/>
              <a:t>2013-10-26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04570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ltGray"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7A5FC-D996-4261-84BB-5BB15FD42244}" type="datetimeFigureOut">
              <a:rPr lang="fr-CA" smtClean="0"/>
              <a:t>2013-10-26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86EEC5-7086-46D1-B422-3C6E4F18A08B}" type="slidenum">
              <a:rPr lang="fr-CA" smtClean="0"/>
              <a:t>‹N°›</a:t>
            </a:fld>
            <a:endParaRPr lang="fr-CA"/>
          </a:p>
        </p:txBody>
      </p:sp>
    </p:spTree>
    <p:extLst>
      <p:ext uri="{BB962C8B-B14F-4D97-AF65-F5344CB8AC3E}">
        <p14:creationId xmlns:p14="http://schemas.microsoft.com/office/powerpoint/2010/main" val="3703079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55650" y="1052514"/>
            <a:ext cx="7772400" cy="1470025"/>
          </a:xfrm>
        </p:spPr>
        <p:txBody>
          <a:bodyPr>
            <a:noAutofit/>
          </a:bodyPr>
          <a:lstStyle/>
          <a:p>
            <a:r>
              <a:rPr lang="fr-CA" sz="3400" dirty="0" smtClean="0"/>
              <a:t/>
            </a:r>
            <a:br>
              <a:rPr lang="fr-CA" sz="3400" dirty="0" smtClean="0"/>
            </a:br>
            <a:r>
              <a:rPr lang="fr-CA" sz="3400" dirty="0" smtClean="0"/>
              <a:t> Partie 3: Acteurs </a:t>
            </a:r>
            <a:br>
              <a:rPr lang="fr-CA" sz="3400" dirty="0" smtClean="0"/>
            </a:br>
            <a:r>
              <a:rPr lang="fr-CA" sz="3400" dirty="0" smtClean="0"/>
              <a:t/>
            </a:r>
            <a:br>
              <a:rPr lang="fr-CA" sz="3400" dirty="0" smtClean="0"/>
            </a:br>
            <a:r>
              <a:rPr lang="fr-CA" sz="3400" dirty="0" smtClean="0"/>
              <a:t>Séance 13: Le rôle de l’État dans le développement</a:t>
            </a:r>
            <a:endParaRPr lang="fr-FR" sz="2800" i="1" dirty="0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3861048"/>
            <a:ext cx="6400800" cy="2375917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endParaRPr lang="fr-CA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dirty="0" smtClean="0">
                <a:solidFill>
                  <a:schemeClr val="tx1"/>
                </a:solidFill>
              </a:rPr>
              <a:t>Jean-Philippe Leblond</a:t>
            </a:r>
          </a:p>
          <a:p>
            <a:pPr eaLnBrk="1" hangingPunct="1">
              <a:lnSpc>
                <a:spcPct val="90000"/>
              </a:lnSpc>
            </a:pPr>
            <a:endParaRPr lang="fr-CA" sz="2000" dirty="0" smtClean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DVM 2505 B</a:t>
            </a:r>
          </a:p>
          <a:p>
            <a:pPr>
              <a:lnSpc>
                <a:spcPct val="90000"/>
              </a:lnSpc>
            </a:pPr>
            <a:r>
              <a:rPr lang="fr-CA" sz="2000" dirty="0" smtClean="0">
                <a:solidFill>
                  <a:schemeClr val="tx1"/>
                </a:solidFill>
              </a:rPr>
              <a:t>23 Octobre 2013</a:t>
            </a:r>
            <a:endParaRPr lang="fr-FR" sz="2000" dirty="0" smtClean="0">
              <a:solidFill>
                <a:schemeClr val="tx1"/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432DDD9-BE7B-4A80-9A3F-EA7D131164F2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39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Quelques nouvelles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Examen</a:t>
            </a:r>
          </a:p>
          <a:p>
            <a:pPr lvl="1"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Corrections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non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terminées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y consacre tout le cours de vendredi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Avancement du travail long?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Quelles nouvelles pour le blogue?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0284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Rôle de l’État dans le développement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Nature de l’État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Discussion préliminaire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Retour sur les théories et le rôle de l’État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Keynes  &amp; politiques communes … 1950-1980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Structuralistes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Pays communistes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Néolibéralisme (version 1 et 2)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États développementalistes (Tigres </a:t>
            </a:r>
            <a:r>
              <a:rPr lang="fr-CA" dirty="0" err="1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asiat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.)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Défis particuliers de plusieurs États du Sud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821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Rôle de l’État dans le développement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Nature de l’État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Discussion préliminaire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Retour sur les théories et le rôle de l’État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Keynes  &amp; politiques communes … 1950-1980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Structuralistes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Pays communistes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Néolibéralisme (version 1 et 2)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États développementalistes (Tigres </a:t>
            </a:r>
            <a:r>
              <a:rPr lang="fr-CA" dirty="0" err="1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asiat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.)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Défis particuliers de plusieurs États du Sud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02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La nature de l’État (1)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tat et non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tat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Concept très difficile à définir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Nous verrons une vision fréquente, influencée par Max Weber (un grand nom de la sociologie)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830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La nature de l’État 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(2)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Une entité politique (organisation, communauté) qui: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Possède le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monopole de la violence légitime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….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…. sur un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territoire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qu’il contrôle et sur sa population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Possède la l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égitimité intérieure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(domestique) pour prendre des décisions publiques servant (en principe) le bien commun</a:t>
            </a:r>
          </a:p>
          <a:p>
            <a:pPr marL="1200150" lvl="3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Légitimité vient d’un contrat tacite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1200150" lvl="3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même dans les États totalitaires, il doit y avoir une légitimité intérieure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Est reconnu comme un État par les autres États (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légitimité extérieure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</a:p>
          <a:p>
            <a:pPr marL="742950" lvl="2" indent="-342900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742950" lvl="2" indent="-342900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742950" lvl="2" indent="-342900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33707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La nature de l’État 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(3)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 État est aussi un pays (royaume, principauté, etc.)</a:t>
            </a:r>
          </a:p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Combien d’États actuellement? </a:t>
            </a:r>
          </a:p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Quelles portions de la planète sont exclues des États ?</a:t>
            </a:r>
          </a:p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Y avaient-ils des États au Sud avant la colonisation?</a:t>
            </a:r>
          </a:p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Est-ce que les colonies étaient des États?</a:t>
            </a:r>
          </a:p>
          <a:p>
            <a:pPr marL="342900" lvl="1" indent="-342900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742950" lvl="2" indent="-342900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8387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La nature de l’État 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(4)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 n’a pas exactement le même sens que « gouvernement »</a:t>
            </a:r>
          </a:p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 inclut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Gouvernement (exécutif)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Parlement (législatif; s’il existe)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Appareil judiciaire 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Bureaucratie étatique (administration publique)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(on pourrait ajouter les paliers inférieurs de gouvernement, comme les municipalités)</a:t>
            </a:r>
          </a:p>
          <a:p>
            <a:pPr marL="342900" lvl="1" indent="-342900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742950" lvl="2" indent="-342900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820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Rôle de l’État dans le développement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Nature de l’État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Discussion préliminaire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Retour sur les théories et le rôle de l’État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Keynes  &amp; politiques communes … 1950-1980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Structuralistes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Pays communistes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Néolibéralisme (version 1 et 2)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États développementalistes (Tigres </a:t>
            </a:r>
            <a:r>
              <a:rPr lang="fr-CA" dirty="0" err="1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asiat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.)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Défis particuliers de plusieurs États du Sud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6059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Discussion préliminaire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 est un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acteur extrêmement important et puissant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: il peut énormément influencer le développement (en « bien » ou en « mal »)</a:t>
            </a:r>
          </a:p>
          <a:p>
            <a:pPr marL="4572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Pouvez-vous me donner des exemples de rôle de l’État dans le développement? </a:t>
            </a:r>
          </a:p>
          <a:p>
            <a:pPr marL="857250" lvl="2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 cours de l’histoire du développement? </a:t>
            </a:r>
          </a:p>
          <a:p>
            <a:pPr marL="857250" lvl="2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Selon les théories vues ? </a:t>
            </a:r>
          </a:p>
          <a:p>
            <a:pPr marL="742950" lvl="2" indent="-342900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24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Grand rôle de l’État dans le développement des pays développés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457200" lvl="1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 a établi et assuré le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respect des règles du jeu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favorisant le commerce</a:t>
            </a:r>
          </a:p>
          <a:p>
            <a:pPr marL="857250" lvl="2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Système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des poids et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mesures</a:t>
            </a:r>
          </a:p>
          <a:p>
            <a:pPr marL="857250" lvl="2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Monnaie unique et fiable sur le territoire </a:t>
            </a:r>
          </a:p>
          <a:p>
            <a:pPr marL="857250" lvl="2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Sécurité physique et matérielle (propriété privée)</a:t>
            </a:r>
          </a:p>
          <a:p>
            <a:pPr marL="457200" lvl="1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Protection ou financement de l’industrialisation naissante (ex: grands contrats aux firmes d’armement, de construction, d’ingénierie)</a:t>
            </a:r>
          </a:p>
          <a:p>
            <a:pPr marL="457200" lvl="1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Colonialisme et néocolonialisme: État a conquis des territoires (colonialisme) ou assuré l’accès aux ressources et aux marchés étrangers</a:t>
            </a:r>
          </a:p>
          <a:p>
            <a:pPr marL="457200" lvl="1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 a assuré des services sociaux de base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  <p:sp>
        <p:nvSpPr>
          <p:cNvPr id="2" name="Croix 1"/>
          <p:cNvSpPr/>
          <p:nvPr/>
        </p:nvSpPr>
        <p:spPr>
          <a:xfrm>
            <a:off x="8689032" y="260648"/>
            <a:ext cx="114300" cy="133164"/>
          </a:xfrm>
          <a:prstGeom prst="plus">
            <a:avLst/>
          </a:prstGeom>
          <a:ln w="952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55477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CA" sz="36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Consensus: </a:t>
            </a:r>
            <a:br>
              <a:rPr lang="fr-CA" sz="36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</a:br>
            <a:r>
              <a:rPr lang="fr-CA" sz="36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missions essentielles de l’État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Établie et assure le respect des </a:t>
            </a:r>
            <a:r>
              <a:rPr lang="fr-CA" u="sng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règles du jeu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accroître la confiance entre les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acteurs (sinon: …)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Assure la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sécurité et la paix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sur le territoire. Sinon =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États </a:t>
            </a:r>
            <a:r>
              <a:rPr lang="fr-CA" u="sng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défaillants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(en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déliquescence) comme la Somalie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Planifie et autorise les grandes infrastructures publiques (routes, énergie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 (mais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ne les financent ou les gèrent pas nécessairement )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Soutien direct ou indirect à l’éducation et à des services sociaux de base</a:t>
            </a:r>
          </a:p>
          <a:p>
            <a:pPr marL="457200" lvl="1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586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D’autres rôles ne font pas consensus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Quelle rôle de l’État par rapport aux marchés et au capitalisme ? </a:t>
            </a:r>
          </a:p>
          <a:p>
            <a:pPr>
              <a:lnSpc>
                <a:spcPct val="150000"/>
              </a:lnSpc>
            </a:pPr>
            <a:r>
              <a:rPr lang="fr-CA" u="sng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Appuyer et laisser faire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marché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(2 versions du néolibéralisme)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Baliser </a:t>
            </a:r>
            <a:r>
              <a:rPr lang="fr-CA" u="sng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modestement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marché pour contrer ses effets pervers surtout en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temps de crise (Keynes)</a:t>
            </a:r>
          </a:p>
          <a:p>
            <a:pPr>
              <a:lnSpc>
                <a:spcPct val="150000"/>
              </a:lnSpc>
            </a:pP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Orienter modestement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développement capitaliste (Banque mondiale, 1950-1980)</a:t>
            </a:r>
          </a:p>
          <a:p>
            <a:pPr>
              <a:lnSpc>
                <a:spcPct val="150000"/>
              </a:lnSpc>
            </a:pP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Orienter le développement capitaliste assez fortement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(Structuralistes &amp; États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développementalistes (Taiwan, Corée du Sud, Japon, Chine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fr-CA" u="sng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Contrecarrer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capitalisme: régimes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communistes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457200" lvl="1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1029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Rôle de l’État dans le développement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Nature de l’État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Discussion préliminaire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Retour sur les théories et le rôle de l’État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Keynes  &amp; politiques communes … 1950-1980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Structuralistes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Pays communistes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Néolibéralisme (version 1 et 2)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États développementalistes (Tigres </a:t>
            </a:r>
            <a:r>
              <a:rPr lang="fr-CA" dirty="0" err="1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asiat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.)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Défis particuliers de plusieurs États du Sud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08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Keynesianisme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</a:t>
            </a:r>
            <a:b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(du nom de J.M. Keynes, 1883-1946)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Grande influence au Nord après la crise de 1929 jusqu’aux années 1980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 doit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baliser le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capitalisme, il doit intervenir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contrer les tendances du libre marché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à créer des crises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de trop grandes inégalités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soutenant les investissements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« repartir la machine »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En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soutenant les emplois et les démunis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pour éviter une pauvreté trop sévère et des inégalités trop grandes (création de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l’État-providence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, redistribution de la richesse)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1286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CA" sz="36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Keynes ne parle </a:t>
            </a:r>
            <a:r>
              <a:rPr lang="fr-CA" sz="36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pas du Sud </a:t>
            </a:r>
            <a:r>
              <a:rPr lang="fr-CA" sz="3600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</a:t>
            </a:r>
            <a:r>
              <a:rPr lang="fr-CA" sz="36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…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Perspective positive du rôle de l’État influence les pratiques en développement international dans les années 1950 à 1970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États du Nord, la Banque mondiale, etc. font des prêts et des dons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États du Sud doivent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orienter modestement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développement 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But: assurer le meilleur environnement possible pour le secteur privé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Plans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de développement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quinquennaux (5 ans) se généralisent pour  planifier le développement et la modernisation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Grands projets d’infrastructures (routes à travers l’Amazonie, barrages)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Grandes politiques pour appuyer les marchés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579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Structuralistes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Prebisch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et les structuralistes 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Développement capitaliste au Sud est possible, mais on doit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l’orienter plus fortement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…</a:t>
            </a:r>
          </a:p>
          <a:p>
            <a:pPr lvl="1">
              <a:lnSpc>
                <a:spcPct val="150000"/>
              </a:lnSpc>
            </a:pP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… pour contrer les travers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du colonialisme et du néocolonialisme (secteur primaire et détérioration des termes de l’échange)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l’État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protège et appuie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une industrialisation locale pour minimiser les importations de produits manufacturés (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Industrialisation </a:t>
            </a:r>
            <a:r>
              <a:rPr lang="fr-CA" u="sng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par substitution des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importations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199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Pays communistes </a:t>
            </a:r>
            <a:b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(économies planifiées)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URSS, Chine, Vietnam, Cuba, etc.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doit contrer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libre marché: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collectivisation de l’agriculture et des industries (et non une propriété privée)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Planification de l’économie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Emplois et niveau de vie minimum à tous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prend en charge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l’industrialisation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Ca « marche »: rapide industrialisation, mais … 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6707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Pays communistes </a:t>
            </a:r>
            <a:b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(économies planifiées)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 … souvent une grande insatisfaction: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Corruption (injustices sociales)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Pénuries (impossible de planifier toute une économie; faible productivité agricole)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Répression de la dissension (États totalitaires)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Embargo de l’Ouest sur les technologies nuit au développement (Lada et autres produits de faible qualité)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Guerre froide = grandes dépenses militaires qui minent le développement et la capacité d’action de l’État 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  <p:pic>
        <p:nvPicPr>
          <p:cNvPr id="1026" name="Picture 2" descr="https://encrypted-tbn1.gstatic.com/images?q=tbn:ANd9GcRgbkYzGocFrFC-cZcoSZY1UreHSZR1A1ep0x6B_I56tpmkadYX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5540590"/>
            <a:ext cx="1979712" cy="1317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4308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Néolibéraux</a:t>
            </a:r>
            <a:b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(version 1, années 1980)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se souvient de Milton Friedman, van Hayek, Reagan et Thatcher ? </a:t>
            </a:r>
          </a:p>
          <a:p>
            <a:pPr>
              <a:lnSpc>
                <a:spcPct val="150000"/>
              </a:lnSpc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veut une mondialisation économique (</a:t>
            </a:r>
            <a:r>
              <a:rPr lang="fr-CA" u="sng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libéralisation des échanges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 et </a:t>
            </a:r>
            <a:r>
              <a:rPr lang="fr-CA" u="sng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une restriction de l’influence des États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 doit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simplement donner un bon environnement pour le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privé 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Mise en œuvre. Crise de la dette -&gt; programmes d’ajustement structurels (privatisation, ouverture des marchés, </a:t>
            </a:r>
            <a:r>
              <a:rPr lang="fr-CA" u="sng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restriction de la capacité d’action des États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Résultats économiques et sociaux décevants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modifie la modèle… 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1393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Néolibéraux</a:t>
            </a:r>
            <a:b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</a:b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(version 2, années 1990-2000)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On dit: la théorie est bonne, l’État doit toujours appuyer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laisser faire le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marché, mais…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problème était d’abord institutionnel: il faut lutter contre la corruption et pour une meilleure gouvernance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Parle de transparence, de réformes légales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Parle de participation citoyenne</a:t>
            </a:r>
          </a:p>
          <a:p>
            <a:pPr marL="514350" indent="-4572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problème est aussi le manque de filet social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5027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Néolibéralisme et mondialisation = déclin du rôle des États ?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Selon plusieurs auteurs, l’État n’est plus un acteur central (les entreprises sont plus importantes)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Mais, comme on l’a vu,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Accords de libéralisation négociés par les États: États peuvent continuer à protéger des secteurs (accord Canada-Europe présentement)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Amérique latine: désir d’un retour du rôle de l’État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« miracle asiatique » des États développementalistes leur donne-t-il raison?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  <p:sp>
        <p:nvSpPr>
          <p:cNvPr id="2" name="Étoile à 5 branches 1"/>
          <p:cNvSpPr/>
          <p:nvPr/>
        </p:nvSpPr>
        <p:spPr>
          <a:xfrm>
            <a:off x="8640452" y="321804"/>
            <a:ext cx="252028" cy="133164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493134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Rôle de l’État dans le développement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Nature de l’État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Discussion préliminaire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Retour sur les théories et le rôle de l’État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Keynes  &amp; politiques communes … 1950-1980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Structuralistes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Pays communistes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Néolibéralisme (version 1 et 2)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b="1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États développementalistes </a:t>
            </a: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asiatiques</a:t>
            </a:r>
            <a:endParaRPr lang="fr-CA" b="1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Défis particuliers de plusieurs États du Sud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1639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Les États développementalistes (</a:t>
            </a:r>
            <a:r>
              <a:rPr lang="fr-FR" sz="3600" dirty="0" err="1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developmental</a:t>
            </a:r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 states)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Grands exemples asiatiques de développement et d’industrialisation au 20</a:t>
            </a:r>
            <a:r>
              <a:rPr lang="fr-CA" baseline="300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siècle: 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Japon, 20</a:t>
            </a:r>
            <a:r>
              <a:rPr lang="fr-CA" baseline="300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siècle, surtout après 1950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 tigres asiatiques  (Taiwan, Corée du Sud, Hong Kong et Singapour), années 1960-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La Chine (plus récemment)</a:t>
            </a: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80116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PIB par habitant, 1960-2012 ($US 2005)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320" y="1628799"/>
            <a:ext cx="8140594" cy="48933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81122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Les actions des États développementalistes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Grands investissements en éducation et santé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Orientent les IDÉ et les capitaux intérieurs vers des secteurs privilégiés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Appuient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la formation de grands consortiums industriels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nationaux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Subventionnent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ou protègent les industries naissantes </a:t>
            </a: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Seulement si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elles atteignent des objectifs de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productivité: donc elles deviennent compétitives au niveau mondial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Orientent l’industrialisation vers une complexification croissante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Textiles vers l’acier, vers les automobiles et l’électronique vers …. </a:t>
            </a: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1187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Autres éléments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Guerre froide: Occident joue un grand rôle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Aide économique et militaire (Corée: 50% du budget national pendant 2 décennies)</a:t>
            </a:r>
          </a:p>
          <a:p>
            <a:pPr lvl="1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Favorisent l’entrée des exportations de ces pays</a:t>
            </a:r>
          </a:p>
          <a:p>
            <a:pPr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Cependant: libertés politiques limitées par les dictatures (grandes répressions)</a:t>
            </a:r>
          </a:p>
          <a:p>
            <a:pPr lvl="1">
              <a:lnSpc>
                <a:spcPct val="150000"/>
              </a:lnSpc>
            </a:pPr>
            <a:endParaRPr lang="fr-CA" dirty="0" smtClean="0">
              <a:solidFill>
                <a:srgbClr val="FF0000"/>
              </a:solidFill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lvl="1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207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Rôle de l’État dans le développement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Nature de l’État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Discussion préliminaire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Retour sur les théories et le rôle de l’État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Keynes  &amp; politiques communes … 1950-1980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Structuralistes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Pays communistes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Néolibéralisme (version 1 et 2)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États développementalistes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asiatiques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b="1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Défis particuliers de plusieurs États du Sud 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489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Problèmes de plusieurs États au Sud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Les succès des États développementalistes peuvent-ils être répliqués? </a:t>
            </a:r>
          </a:p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Plusieurs États au Sud ont des problèmes importants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Le problème de la légitimité 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Capacité d’action limitée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Autonomie de l’État limitée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Corruption </a:t>
            </a:r>
          </a:p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742950" lvl="2" indent="-342900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742950" lvl="2" indent="-342900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42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Le problème de la légitimité (la question nationale)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342900" lvl="1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Europe au 19</a:t>
            </a:r>
            <a:r>
              <a:rPr lang="fr-CA" baseline="30000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siècle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: construction des États-Nations, généralement grande légitimité 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Nation: communauté « imaginée » unie par une identité commune (construite ici sur des siècles)</a:t>
            </a:r>
          </a:p>
          <a:p>
            <a:pPr marL="342900" lvl="1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Souvent, impacts du colonialisme: problème de légitimité, absence </a:t>
            </a: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« d’une » </a:t>
            </a: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nation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Histoire des frontières beaucoup plus récente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Amérique latine: dépopulation + immigration européenne = quelle nation? 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Division des frontières et histoire coloniale crée des conflits: regroupe ou divise les peuples pour mieux conquérir, importe des fonctionnaires et/ou s’appuie sur une minorité locale</a:t>
            </a:r>
          </a:p>
          <a:p>
            <a:pPr marL="400050" lvl="2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742950" lvl="2" indent="-342900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350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Capacité d’action limitée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Budgets limités, manque de technologies</a:t>
            </a:r>
          </a:p>
          <a:p>
            <a:pPr marL="342900" lvl="1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Ressources humaines insuffisantes, pas assez qualifiées (bureaucratie non méritocratique)</a:t>
            </a:r>
          </a:p>
          <a:p>
            <a:pPr marL="342900" lvl="1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Fuite des cerveaux vers l’étranger</a:t>
            </a:r>
          </a:p>
          <a:p>
            <a:pPr marL="0" lvl="1" indent="0">
              <a:lnSpc>
                <a:spcPct val="150000"/>
              </a:lnSpc>
              <a:buNone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742950" lvl="2" indent="-342900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742950" lvl="2" indent="-342900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4750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Autres problèmes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Autonomie de l’État limitée (isolation des forces extérieures ou sociales)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Néocolonialisme, pressions d’entreprises étrangères 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 trop influencé par les pressions sociales (revoir Huntington)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 peut être « capturé » par des petits groupes d’intérêts: ne vise que le bien-être des élites, d’une ethnie, etc. 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(cependant une grande autonomie peut faciliter la corruption et être contre la démocratie)</a:t>
            </a:r>
          </a:p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Et bien sûr la corruption </a:t>
            </a:r>
          </a:p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742950" lvl="2" indent="-342900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742950" lvl="2" indent="-342900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8713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Problèmes de plusieurs États au Sud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Tout ces problèmes sont </a:t>
            </a:r>
            <a:r>
              <a:rPr lang="fr-CA" dirty="0" err="1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interreliés</a:t>
            </a: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Cercles vicieux peuvent apparaître: </a:t>
            </a:r>
          </a:p>
          <a:p>
            <a:pPr marL="742950" lvl="2" indent="-342900">
              <a:lnSpc>
                <a:spcPct val="150000"/>
              </a:lnSpc>
            </a:pPr>
            <a:r>
              <a:rPr lang="fr-CA" dirty="0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Faible capacité -&gt; difficulté à remplir les missions essentielles -&gt; réduit la légitimité -&gt; réduit la capacité et l’autonomie</a:t>
            </a:r>
          </a:p>
          <a:p>
            <a:pPr marL="342900" lvl="1" indent="-342900">
              <a:lnSpc>
                <a:spcPct val="150000"/>
              </a:lnSpc>
              <a:buFont typeface="Arial" pitchFamily="34" charset="0"/>
              <a:buChar char="•"/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742950" lvl="2" indent="-342900">
              <a:lnSpc>
                <a:spcPct val="150000"/>
              </a:lnSpc>
            </a:pPr>
            <a:endParaRPr lang="fr-CA" dirty="0" smtClean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  <a:p>
            <a:pPr marL="742950" lvl="2" indent="-342900">
              <a:lnSpc>
                <a:spcPct val="150000"/>
              </a:lnSpc>
            </a:pPr>
            <a:endParaRPr lang="fr-CA" dirty="0">
              <a:latin typeface="Microsoft Sans Serif" pitchFamily="34" charset="0"/>
              <a:ea typeface="Tahom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6405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Qu’est-ce qu’on a vu? 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34</a:t>
            </a:fld>
            <a:endParaRPr lang="en-GB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Nature de l’État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Discussion préliminaire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Retour sur les théories et le rôle de l’État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Keynes  &amp; politiques communes … 1950-1980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Structuralistes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Pays communistes</a:t>
            </a:r>
          </a:p>
          <a:p>
            <a:pPr marL="914400" lvl="1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Néolibéralisme (version 1 et 2)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États développementalistes asiatiques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fr-CA" dirty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Défis particuliers de plusieurs États du Sud </a:t>
            </a:r>
          </a:p>
          <a:p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1013906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674" name="Rectangle 2"/>
          <p:cNvSpPr>
            <a:spLocks noGrp="1" noChangeArrowheads="1"/>
          </p:cNvSpPr>
          <p:nvPr>
            <p:ph type="title"/>
          </p:nvPr>
        </p:nvSpPr>
        <p:spPr>
          <a:xfrm>
            <a:off x="683568" y="620688"/>
            <a:ext cx="7772400" cy="762000"/>
          </a:xfrm>
        </p:spPr>
        <p:txBody>
          <a:bodyPr>
            <a:noAutofit/>
          </a:bodyPr>
          <a:lstStyle/>
          <a:p>
            <a:r>
              <a:rPr lang="fr-FR" sz="3600" dirty="0" smtClean="0">
                <a:latin typeface="Microsoft Sans Serif" pitchFamily="34" charset="0"/>
                <a:ea typeface="Verdana" pitchFamily="34" charset="0"/>
                <a:cs typeface="Microsoft Sans Serif" pitchFamily="34" charset="0"/>
              </a:rPr>
              <a:t>Vendredi</a:t>
            </a:r>
            <a:endParaRPr lang="fr-FR" sz="3600" dirty="0">
              <a:latin typeface="Microsoft Sans Serif" pitchFamily="34" charset="0"/>
              <a:ea typeface="Verdana" pitchFamily="34" charset="0"/>
              <a:cs typeface="Microsoft Sans Serif" pitchFamily="34" charset="0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8F5080-774F-43E9-A970-C0273280332A}" type="slidenum">
              <a:rPr lang="en-GB" smtClean="0"/>
              <a:pPr>
                <a:defRPr/>
              </a:pPr>
              <a:t>35</a:t>
            </a:fld>
            <a:endParaRPr lang="en-GB"/>
          </a:p>
        </p:txBody>
      </p:sp>
      <p:sp>
        <p:nvSpPr>
          <p:cNvPr id="2" name="Espace réservé du contenu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fr-CA" smtClean="0">
                <a:latin typeface="Microsoft Sans Serif" pitchFamily="34" charset="0"/>
                <a:ea typeface="Tahoma" pitchFamily="34" charset="0"/>
                <a:cs typeface="Microsoft Sans Serif" pitchFamily="34" charset="0"/>
              </a:rPr>
              <a:t>Cours consacré à l’examen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955997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blond_DVM_S19_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16304</TotalTime>
  <Words>2075</Words>
  <Application>Microsoft Office PowerPoint</Application>
  <PresentationFormat>Affichage à l'écran (4:3)</PresentationFormat>
  <Paragraphs>324</Paragraphs>
  <Slides>35</Slides>
  <Notes>35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35</vt:i4>
      </vt:variant>
    </vt:vector>
  </HeadingPairs>
  <TitlesOfParts>
    <vt:vector size="36" baseType="lpstr">
      <vt:lpstr>Leblond_DVM_S19_02</vt:lpstr>
      <vt:lpstr>  Partie 3: Acteurs   Séance 13: Le rôle de l’État dans le développement</vt:lpstr>
      <vt:lpstr>Quelques nouvelles</vt:lpstr>
      <vt:lpstr>Rôle de l’État dans le développement</vt:lpstr>
      <vt:lpstr>Rôle de l’État dans le développement</vt:lpstr>
      <vt:lpstr>La nature de l’État (1)</vt:lpstr>
      <vt:lpstr>La nature de l’État (2)</vt:lpstr>
      <vt:lpstr>La nature de l’État (3)</vt:lpstr>
      <vt:lpstr>La nature de l’État (4)</vt:lpstr>
      <vt:lpstr>Rôle de l’État dans le développement</vt:lpstr>
      <vt:lpstr>Discussion préliminaire</vt:lpstr>
      <vt:lpstr>Grand rôle de l’État dans le développement des pays développés </vt:lpstr>
      <vt:lpstr>Consensus:  missions essentielles de l’État</vt:lpstr>
      <vt:lpstr>D’autres rôles ne font pas consensus </vt:lpstr>
      <vt:lpstr>Rôle de l’État dans le développement</vt:lpstr>
      <vt:lpstr>Keynesianisme  (du nom de J.M. Keynes, 1883-1946)</vt:lpstr>
      <vt:lpstr>Keynes ne parle pas du Sud mais …</vt:lpstr>
      <vt:lpstr>Structuralistes</vt:lpstr>
      <vt:lpstr>Pays communistes  (économies planifiées)</vt:lpstr>
      <vt:lpstr>Pays communistes  (économies planifiées)</vt:lpstr>
      <vt:lpstr>Néolibéraux (version 1, années 1980)</vt:lpstr>
      <vt:lpstr>Néolibéraux (version 2, années 1990-2000)</vt:lpstr>
      <vt:lpstr>Néolibéralisme et mondialisation = déclin du rôle des États ?</vt:lpstr>
      <vt:lpstr>Rôle de l’État dans le développement</vt:lpstr>
      <vt:lpstr>Les États développementalistes (developmental states)</vt:lpstr>
      <vt:lpstr>PIB par habitant, 1960-2012 ($US 2005)</vt:lpstr>
      <vt:lpstr>Les actions des États développementalistes </vt:lpstr>
      <vt:lpstr>Autres éléments </vt:lpstr>
      <vt:lpstr>Rôle de l’État dans le développement</vt:lpstr>
      <vt:lpstr>Problèmes de plusieurs États au Sud</vt:lpstr>
      <vt:lpstr>Le problème de la légitimité (la question nationale)</vt:lpstr>
      <vt:lpstr>Capacité d’action limitée </vt:lpstr>
      <vt:lpstr>Autres problèmes</vt:lpstr>
      <vt:lpstr>Problèmes de plusieurs États au Sud</vt:lpstr>
      <vt:lpstr>Qu’est-ce qu’on a vu? </vt:lpstr>
      <vt:lpstr>Vendredi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 au développement international: XXXX   2013 DVM xxxx</dc:title>
  <dc:creator>JPL</dc:creator>
  <cp:keywords>DVM 3550;méthodologie</cp:keywords>
  <cp:lastModifiedBy>JPL</cp:lastModifiedBy>
  <cp:revision>661</cp:revision>
  <cp:lastPrinted>2013-10-23T12:55:11Z</cp:lastPrinted>
  <dcterms:created xsi:type="dcterms:W3CDTF">2013-08-06T19:24:38Z</dcterms:created>
  <dcterms:modified xsi:type="dcterms:W3CDTF">2013-10-26T19:40:58Z</dcterms:modified>
</cp:coreProperties>
</file>