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23"/>
  </p:notesMasterIdLst>
  <p:sldIdLst>
    <p:sldId id="256" r:id="rId2"/>
    <p:sldId id="257" r:id="rId3"/>
    <p:sldId id="297" r:id="rId4"/>
    <p:sldId id="259" r:id="rId5"/>
    <p:sldId id="260" r:id="rId6"/>
    <p:sldId id="261" r:id="rId7"/>
    <p:sldId id="262" r:id="rId8"/>
    <p:sldId id="263" r:id="rId9"/>
    <p:sldId id="266" r:id="rId10"/>
    <p:sldId id="267" r:id="rId11"/>
    <p:sldId id="268" r:id="rId12"/>
    <p:sldId id="272" r:id="rId13"/>
    <p:sldId id="273" r:id="rId14"/>
    <p:sldId id="274" r:id="rId15"/>
    <p:sldId id="276" r:id="rId16"/>
    <p:sldId id="278" r:id="rId17"/>
    <p:sldId id="279" r:id="rId18"/>
    <p:sldId id="280" r:id="rId19"/>
    <p:sldId id="281" r:id="rId20"/>
    <p:sldId id="282" r:id="rId21"/>
    <p:sldId id="283" r:id="rId2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5787" autoAdjust="0"/>
    <p:restoredTop sz="86410" autoAdjust="0"/>
  </p:normalViewPr>
  <p:slideViewPr>
    <p:cSldViewPr>
      <p:cViewPr varScale="1">
        <p:scale>
          <a:sx n="73" d="100"/>
          <a:sy n="73" d="100"/>
        </p:scale>
        <p:origin x="-848" y="-1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3531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notesMaster" Target="notesMasters/notesMaster1.xml"/><Relationship Id="rId24" Type="http://schemas.openxmlformats.org/officeDocument/2006/relationships/printerSettings" Target="printerSettings/printerSettings1.bin"/><Relationship Id="rId25" Type="http://schemas.openxmlformats.org/officeDocument/2006/relationships/presProps" Target="presProps.xml"/><Relationship Id="rId26" Type="http://schemas.openxmlformats.org/officeDocument/2006/relationships/viewProps" Target="viewProps.xml"/><Relationship Id="rId27" Type="http://schemas.openxmlformats.org/officeDocument/2006/relationships/theme" Target="theme/theme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560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819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BE1C34E3-64D9-4D5D-8C4F-3FBBF08358A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237736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Repair</a:t>
            </a:r>
            <a:r>
              <a:rPr lang="en-US" baseline="0" dirty="0" smtClean="0"/>
              <a:t> the tissues when weight training, repairing a wound</a:t>
            </a:r>
          </a:p>
          <a:p>
            <a:r>
              <a:rPr lang="en-US" baseline="0" dirty="0" smtClean="0"/>
              <a:t>Regulating the body functions: making sure there are enough iron in your body and nutrients in the body</a:t>
            </a:r>
          </a:p>
          <a:p>
            <a:r>
              <a:rPr lang="en-US" baseline="0" dirty="0" smtClean="0"/>
              <a:t>Our body cannot make some nutrients so we need them from food, </a:t>
            </a:r>
            <a:r>
              <a:rPr lang="en-US" baseline="0" dirty="0" err="1" smtClean="0"/>
              <a:t>ie</a:t>
            </a:r>
            <a:r>
              <a:rPr lang="en-US" baseline="0" dirty="0" smtClean="0"/>
              <a:t> minerals, fiber, </a:t>
            </a:r>
          </a:p>
          <a:p>
            <a:r>
              <a:rPr lang="en-US" dirty="0" smtClean="0"/>
              <a:t>Six classes</a:t>
            </a:r>
            <a:r>
              <a:rPr lang="en-US" baseline="0" dirty="0" smtClean="0"/>
              <a:t> of nutrients: minerals, vitamins, carbohydrates(fiber), proteins, water, and fats (not considered essential but certain are)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E1C34E3-64D9-4D5D-8C4F-3FBBF08358A4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69338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Which are</a:t>
            </a:r>
            <a:r>
              <a:rPr lang="en-US" baseline="0" dirty="0" smtClean="0"/>
              <a:t> macronutrients: </a:t>
            </a:r>
            <a:r>
              <a:rPr lang="en-US" baseline="0" dirty="0" err="1" smtClean="0"/>
              <a:t>carbohydrients</a:t>
            </a:r>
            <a:r>
              <a:rPr lang="en-US" baseline="0" dirty="0" smtClean="0"/>
              <a:t>, water, proteins, fats</a:t>
            </a:r>
          </a:p>
          <a:p>
            <a:endParaRPr lang="en-US" baseline="0" dirty="0" smtClean="0"/>
          </a:p>
          <a:p>
            <a:r>
              <a:rPr lang="en-US" baseline="0" dirty="0" smtClean="0"/>
              <a:t>Micronutrients: vitamins, most minerals except </a:t>
            </a:r>
            <a:r>
              <a:rPr lang="en-US" baseline="0" dirty="0" err="1" smtClean="0"/>
              <a:t>calsium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E1C34E3-64D9-4D5D-8C4F-3FBBF08358A4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14816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BMR: very slow not sleeping just resting and not expending any energy to move. Largest requirement of calories</a:t>
            </a:r>
            <a:r>
              <a:rPr lang="en-US" baseline="0" dirty="0" smtClean="0"/>
              <a:t> in the day, but then the intake must increase as you do other activities during the day.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E1C34E3-64D9-4D5D-8C4F-3FBBF08358A4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140060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How much water should you drink a day?</a:t>
            </a:r>
          </a:p>
          <a:p>
            <a:r>
              <a:rPr lang="en-US" dirty="0" smtClean="0"/>
              <a:t>About 8 cups of fluid</a:t>
            </a:r>
            <a:r>
              <a:rPr lang="en-US" baseline="0" dirty="0" smtClean="0"/>
              <a:t> a day, does not </a:t>
            </a:r>
            <a:r>
              <a:rPr lang="en-US" baseline="0" dirty="0" err="1" smtClean="0"/>
              <a:t>necessarly</a:t>
            </a:r>
            <a:r>
              <a:rPr lang="en-US" baseline="0" dirty="0" smtClean="0"/>
              <a:t> need to be water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E1C34E3-64D9-4D5D-8C4F-3FBBF08358A4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3359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Proteins are made up sub parts called amino acids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E1C34E3-64D9-4D5D-8C4F-3FBBF08358A4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69090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Our body</a:t>
            </a:r>
            <a:r>
              <a:rPr lang="en-US" baseline="0" dirty="0" smtClean="0"/>
              <a:t> can produce 11 amino acids.</a:t>
            </a:r>
          </a:p>
          <a:p>
            <a:r>
              <a:rPr lang="en-US" baseline="0" dirty="0" smtClean="0"/>
              <a:t>Soy is the only other non animal product that has the complete amount of amino acids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E1C34E3-64D9-4D5D-8C4F-3FBBF08358A4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82295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Fibre</a:t>
            </a:r>
            <a:r>
              <a:rPr lang="en-US" dirty="0" smtClean="0"/>
              <a:t> usually comes from grains, most fruits and veggies</a:t>
            </a:r>
          </a:p>
          <a:p>
            <a:r>
              <a:rPr lang="en-US" dirty="0" smtClean="0"/>
              <a:t>Dietary</a:t>
            </a:r>
            <a:r>
              <a:rPr lang="en-US" baseline="0" dirty="0" smtClean="0"/>
              <a:t> </a:t>
            </a:r>
            <a:r>
              <a:rPr lang="en-US" baseline="0" dirty="0" err="1" smtClean="0"/>
              <a:t>fibre</a:t>
            </a:r>
            <a:r>
              <a:rPr lang="en-US" baseline="0" dirty="0" smtClean="0"/>
              <a:t> regulates the body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E1C34E3-64D9-4D5D-8C4F-3FBBF08358A4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35226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E1C34E3-64D9-4D5D-8C4F-3FBBF08358A4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67575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Most oils are</a:t>
            </a:r>
            <a:r>
              <a:rPr lang="en-US" baseline="0" dirty="0" smtClean="0"/>
              <a:t> unsaturated except </a:t>
            </a:r>
            <a:r>
              <a:rPr lang="en-US" baseline="0" dirty="0" err="1" smtClean="0"/>
              <a:t>cocanut</a:t>
            </a:r>
            <a:r>
              <a:rPr lang="en-US" baseline="0" dirty="0" smtClean="0"/>
              <a:t> oil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E1C34E3-64D9-4D5D-8C4F-3FBBF08358A4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886383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E1C34E3-64D9-4D5D-8C4F-3FBBF08358A4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66796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CA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16688" y="61658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68313" y="6164263"/>
            <a:ext cx="5551487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i="1">
          <a:solidFill>
            <a:schemeClr val="tx1"/>
          </a:solidFill>
          <a:latin typeface="Times New Roman" pitchFamily="18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i="1">
          <a:solidFill>
            <a:schemeClr val="tx1"/>
          </a:solidFill>
          <a:latin typeface="Times New Roman" pitchFamily="18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algn="ctr" eaLnBrk="1" hangingPunct="1"/>
            <a:r>
              <a:rPr lang="en-CA" dirty="0" smtClean="0"/>
              <a:t>Personal Nutrition, part 1 </a:t>
            </a:r>
            <a:br>
              <a:rPr lang="en-CA" dirty="0" smtClean="0"/>
            </a:br>
            <a:endParaRPr lang="en-CA" dirty="0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CA" sz="2000" dirty="0" smtClean="0"/>
              <a:t>EXCI233</a:t>
            </a:r>
          </a:p>
          <a:p>
            <a:pPr eaLnBrk="1" hangingPunct="1">
              <a:lnSpc>
                <a:spcPct val="80000"/>
              </a:lnSpc>
            </a:pPr>
            <a:r>
              <a:rPr lang="en-CA" sz="2000" dirty="0" smtClean="0"/>
              <a:t>Pages </a:t>
            </a:r>
            <a:r>
              <a:rPr lang="fr-CA" sz="2000" smtClean="0"/>
              <a:t>51-59</a:t>
            </a:r>
            <a:endParaRPr lang="en-CA" sz="2000" baseline="0" dirty="0" smtClean="0"/>
          </a:p>
          <a:p>
            <a:r>
              <a:rPr lang="en-CA" sz="2000" dirty="0" smtClean="0"/>
              <a:t>Leave out sections  </a:t>
            </a: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“Should I Switch to Low-</a:t>
            </a:r>
            <a:r>
              <a:rPr lang="en-US" sz="20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Carb</a:t>
            </a: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Foods, </a:t>
            </a:r>
            <a:r>
              <a:rPr lang="en-US" sz="20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Glycemic</a:t>
            </a: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Index and </a:t>
            </a:r>
            <a:r>
              <a:rPr lang="en-US" sz="20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Glycemic</a:t>
            </a: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Load, Should I Take Dietary Supplements?”, “Phytochemicals”.</a:t>
            </a:r>
            <a:r>
              <a:rPr lang="en-US" sz="20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Dietary Guidelines for Americans to the end of the chapter will be done next class.</a:t>
            </a:r>
            <a:endParaRPr lang="en-CA" sz="20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</a:pPr>
            <a:endParaRPr lang="en-CA" sz="2000" dirty="0" smtClean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CA" dirty="0" smtClean="0"/>
              <a:t>Nutrients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CA" smtClean="0"/>
              <a:t>Nutrients are needed by the body for </a:t>
            </a:r>
          </a:p>
          <a:p>
            <a:pPr lvl="1" eaLnBrk="1" hangingPunct="1"/>
            <a:r>
              <a:rPr lang="en-CA" smtClean="0"/>
              <a:t>Energy</a:t>
            </a:r>
          </a:p>
          <a:p>
            <a:pPr lvl="1" eaLnBrk="1" hangingPunct="1"/>
            <a:r>
              <a:rPr lang="en-CA" smtClean="0"/>
              <a:t>Building/repair of tissues</a:t>
            </a:r>
          </a:p>
          <a:p>
            <a:pPr lvl="1" eaLnBrk="1" hangingPunct="1"/>
            <a:r>
              <a:rPr lang="en-CA" smtClean="0"/>
              <a:t>Regulating body functions</a:t>
            </a:r>
          </a:p>
          <a:p>
            <a:pPr eaLnBrk="1" hangingPunct="1"/>
            <a:r>
              <a:rPr lang="en-CA" smtClean="0"/>
              <a:t>Some nutrients are called essential since they must be supplied from foods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mtClean="0"/>
              <a:t>Nutrients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CA" smtClean="0"/>
              <a:t>Macronutrients are needed in large quantities every day (</a:t>
            </a:r>
            <a:r>
              <a:rPr lang="en-US" smtClean="0">
                <a:cs typeface="Arial" charset="0"/>
              </a:rPr>
              <a:t>&gt; a few grams per day)</a:t>
            </a:r>
          </a:p>
          <a:p>
            <a:pPr eaLnBrk="1" hangingPunct="1"/>
            <a:r>
              <a:rPr lang="en-CA" smtClean="0"/>
              <a:t>Micronutrients are needed in smaller quantities (</a:t>
            </a:r>
            <a:r>
              <a:rPr lang="en-US" smtClean="0">
                <a:cs typeface="Arial" charset="0"/>
              </a:rPr>
              <a:t>&lt; 1 gram per day)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mtClean="0">
                <a:cs typeface="Arial" charset="0"/>
              </a:rPr>
              <a:t>Nutrients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CA" smtClean="0">
                <a:cs typeface="Arial" charset="0"/>
              </a:rPr>
              <a:t>Carbohydrates, fats, proteins are macronutrients that provide energy for body’s activities, measured in Calories</a:t>
            </a:r>
          </a:p>
          <a:p>
            <a:pPr eaLnBrk="1" hangingPunct="1"/>
            <a:r>
              <a:rPr lang="en-CA" smtClean="0">
                <a:cs typeface="Arial" charset="0"/>
              </a:rPr>
              <a:t>Recommended intake:</a:t>
            </a:r>
          </a:p>
          <a:p>
            <a:pPr lvl="1" eaLnBrk="1" hangingPunct="1"/>
            <a:r>
              <a:rPr lang="en-CA" smtClean="0">
                <a:cs typeface="Arial" charset="0"/>
              </a:rPr>
              <a:t>45-65% Calories from carbohydrate</a:t>
            </a:r>
          </a:p>
          <a:p>
            <a:pPr lvl="1" eaLnBrk="1" hangingPunct="1"/>
            <a:r>
              <a:rPr lang="en-CA" smtClean="0">
                <a:cs typeface="Arial" charset="0"/>
              </a:rPr>
              <a:t>20-35% Calories from fat</a:t>
            </a:r>
          </a:p>
          <a:p>
            <a:pPr lvl="1" eaLnBrk="1" hangingPunct="1"/>
            <a:r>
              <a:rPr lang="en-CA" smtClean="0">
                <a:cs typeface="Arial" charset="0"/>
              </a:rPr>
              <a:t>10-35% Calories from protein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dirty="0" smtClean="0">
                <a:cs typeface="Arial" charset="0"/>
              </a:rPr>
              <a:t>Caloric Needs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CA" dirty="0" smtClean="0">
                <a:cs typeface="Arial" charset="0"/>
              </a:rPr>
              <a:t>Caloric requirements depend on gender, life stage, weight, health </a:t>
            </a:r>
          </a:p>
          <a:p>
            <a:pPr eaLnBrk="1" hangingPunct="1"/>
            <a:r>
              <a:rPr lang="en-CA" dirty="0" smtClean="0">
                <a:cs typeface="Arial" charset="0"/>
              </a:rPr>
              <a:t>BMR (basal metabolic rate) also determines Caloric need</a:t>
            </a:r>
          </a:p>
          <a:p>
            <a:pPr eaLnBrk="1" hangingPunct="1"/>
            <a:r>
              <a:rPr lang="en-CA" dirty="0" smtClean="0">
                <a:cs typeface="Arial" charset="0"/>
              </a:rPr>
              <a:t>Activity level is a greatly variable factor that also determines Caloric need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mtClean="0">
                <a:cs typeface="Arial" charset="0"/>
              </a:rPr>
              <a:t>Water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CA" smtClean="0">
                <a:cs typeface="Arial" charset="0"/>
              </a:rPr>
              <a:t>Has no Caloric value</a:t>
            </a:r>
          </a:p>
          <a:p>
            <a:pPr eaLnBrk="1" hangingPunct="1"/>
            <a:r>
              <a:rPr lang="en-CA" smtClean="0">
                <a:cs typeface="Arial" charset="0"/>
              </a:rPr>
              <a:t>Is essential for many functions such as maintaining temperature, carrying nutrients and wastes via the blood, aiding digestion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mtClean="0">
                <a:cs typeface="Arial" charset="0"/>
              </a:rPr>
              <a:t>Protein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CA" smtClean="0">
                <a:cs typeface="Arial" charset="0"/>
              </a:rPr>
              <a:t>Provides 4 Calories per gram</a:t>
            </a:r>
          </a:p>
          <a:p>
            <a:pPr eaLnBrk="1" hangingPunct="1"/>
            <a:r>
              <a:rPr lang="en-CA" smtClean="0">
                <a:cs typeface="Arial" charset="0"/>
              </a:rPr>
              <a:t>For growth and repair of body, manufacturing antibodies, skin</a:t>
            </a:r>
          </a:p>
          <a:p>
            <a:pPr eaLnBrk="1" hangingPunct="1"/>
            <a:r>
              <a:rPr lang="en-CA" smtClean="0">
                <a:cs typeface="Arial" charset="0"/>
              </a:rPr>
              <a:t>The 20 amino acids contained in the protein are really the required nutrients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mtClean="0">
                <a:cs typeface="Arial" charset="0"/>
              </a:rPr>
              <a:t>Protein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CA" smtClean="0">
                <a:cs typeface="Arial" charset="0"/>
              </a:rPr>
              <a:t>Of the 20 amino acids, 9 are essential since the body cannot manufacture them in adequate amounts</a:t>
            </a:r>
          </a:p>
          <a:p>
            <a:pPr eaLnBrk="1" hangingPunct="1"/>
            <a:r>
              <a:rPr lang="en-CA" smtClean="0">
                <a:cs typeface="Arial" charset="0"/>
              </a:rPr>
              <a:t>Animal proteins provide all the amino acids needed (complete proteins)</a:t>
            </a:r>
          </a:p>
          <a:p>
            <a:pPr eaLnBrk="1" hangingPunct="1"/>
            <a:r>
              <a:rPr lang="en-CA" smtClean="0">
                <a:cs typeface="Arial" charset="0"/>
              </a:rPr>
              <a:t>Plant proteins may have low levels of some of the essential amino acids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Carbohydrates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Carbohydrates provide body with energy</a:t>
            </a:r>
          </a:p>
          <a:p>
            <a:pPr eaLnBrk="1" hangingPunct="1"/>
            <a:r>
              <a:rPr lang="en-US" dirty="0" smtClean="0"/>
              <a:t>All carbohydrates are broken down into primarily glucose</a:t>
            </a:r>
          </a:p>
          <a:p>
            <a:pPr eaLnBrk="1" hangingPunct="1"/>
            <a:r>
              <a:rPr lang="en-US" dirty="0" smtClean="0"/>
              <a:t>All carbohydrates provide 4 Calories per gram</a:t>
            </a:r>
          </a:p>
          <a:p>
            <a:pPr eaLnBrk="1" hangingPunct="1"/>
            <a:r>
              <a:rPr lang="en-US" dirty="0" smtClean="0"/>
              <a:t>Carbohydrates are necessary for brain function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Carbohydrates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2800" dirty="0" smtClean="0"/>
              <a:t>Simple carbohydrates</a:t>
            </a:r>
          </a:p>
          <a:p>
            <a:pPr lvl="1" eaLnBrk="1" hangingPunct="1"/>
            <a:r>
              <a:rPr lang="en-US" sz="2400" dirty="0" smtClean="0"/>
              <a:t>Sugars and sugar containing foods, including honey, brown sugar, also in fruits and vegetables</a:t>
            </a:r>
          </a:p>
          <a:p>
            <a:pPr eaLnBrk="1" hangingPunct="1"/>
            <a:r>
              <a:rPr lang="en-US" sz="2800" dirty="0" smtClean="0"/>
              <a:t>Complex carbohydrates</a:t>
            </a:r>
          </a:p>
          <a:p>
            <a:pPr lvl="1" eaLnBrk="1" hangingPunct="1"/>
            <a:r>
              <a:rPr lang="en-US" sz="2400" dirty="0" smtClean="0"/>
              <a:t>Found in whole grains, beans, lentils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Carbohydrates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1700213"/>
            <a:ext cx="7772400" cy="4114800"/>
          </a:xfrm>
        </p:spPr>
        <p:txBody>
          <a:bodyPr/>
          <a:lstStyle/>
          <a:p>
            <a:pPr eaLnBrk="1" hangingPunct="1"/>
            <a:r>
              <a:rPr lang="en-US" dirty="0" smtClean="0"/>
              <a:t>Dietary Fibre </a:t>
            </a:r>
          </a:p>
          <a:p>
            <a:pPr lvl="1" eaLnBrk="1" hangingPunct="1"/>
            <a:r>
              <a:rPr lang="en-CA" dirty="0" smtClean="0"/>
              <a:t>Non-digestible form of carbohydrate naturally found in foods</a:t>
            </a:r>
          </a:p>
          <a:p>
            <a:pPr eaLnBrk="1" hangingPunct="1"/>
            <a:r>
              <a:rPr lang="en-CA" dirty="0" smtClean="0"/>
              <a:t>Functional Fibre</a:t>
            </a:r>
          </a:p>
          <a:p>
            <a:pPr lvl="1" eaLnBrk="1" hangingPunct="1"/>
            <a:r>
              <a:rPr lang="en-CA" dirty="0" smtClean="0"/>
              <a:t>Also non-digestible, may be added to foods</a:t>
            </a:r>
            <a:endParaRPr lang="en-US" dirty="0" smtClean="0"/>
          </a:p>
          <a:p>
            <a:pPr eaLnBrk="1" hangingPunct="1"/>
            <a:r>
              <a:rPr lang="en-US" dirty="0" smtClean="0"/>
              <a:t>Fibre is necessary to promote elimination and may decrease risk of developing heart disease and cancer</a:t>
            </a:r>
            <a:endParaRPr lang="en-CA" dirty="0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Fats (Lipids)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Responsible for providing Calories, 9 Calories per gram</a:t>
            </a:r>
          </a:p>
          <a:p>
            <a:pPr eaLnBrk="1" hangingPunct="1"/>
            <a:r>
              <a:rPr lang="en-US" dirty="0" smtClean="0"/>
              <a:t>Aid in the absorption of fat-soluble vitamins</a:t>
            </a:r>
          </a:p>
          <a:p>
            <a:pPr eaLnBrk="1" hangingPunct="1"/>
            <a:r>
              <a:rPr lang="en-CA" dirty="0" smtClean="0"/>
              <a:t>Functions as cushioning for the abdominal organs, also for temperature regulation</a:t>
            </a:r>
            <a:endParaRPr lang="en-US" dirty="0" smtClean="0"/>
          </a:p>
          <a:p>
            <a:pPr eaLnBrk="1" hangingPunct="1"/>
            <a:r>
              <a:rPr lang="en-US" dirty="0" smtClean="0"/>
              <a:t>Lipids are also part of the cell membrane, lining of nerve cells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Forms of Fat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2800" dirty="0" smtClean="0"/>
              <a:t>Unsaturated fats</a:t>
            </a:r>
          </a:p>
          <a:p>
            <a:pPr lvl="1" eaLnBrk="1" hangingPunct="1"/>
            <a:r>
              <a:rPr lang="en-US" sz="2400" dirty="0" smtClean="0"/>
              <a:t>Unsaturated fats are those that are </a:t>
            </a:r>
            <a:r>
              <a:rPr lang="en-US" sz="2400" b="1" dirty="0" smtClean="0"/>
              <a:t>liquid at room temperature</a:t>
            </a:r>
          </a:p>
          <a:p>
            <a:pPr lvl="1" eaLnBrk="1" hangingPunct="1"/>
            <a:r>
              <a:rPr lang="en-US" sz="2400" dirty="0" smtClean="0"/>
              <a:t>Can be monounsaturated or polyunsaturated</a:t>
            </a:r>
          </a:p>
          <a:p>
            <a:pPr lvl="1" eaLnBrk="1" hangingPunct="1"/>
            <a:r>
              <a:rPr lang="en-US" sz="2400" dirty="0" smtClean="0"/>
              <a:t>Unsaturated fats are recommended as a way to decrease incidence of heart disease</a:t>
            </a:r>
          </a:p>
          <a:p>
            <a:pPr lvl="1" eaLnBrk="1" hangingPunct="1"/>
            <a:r>
              <a:rPr lang="en-US" sz="2400" dirty="0" smtClean="0"/>
              <a:t>Omega-3 found in fish are also highly recommended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Forms of Fat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2800" dirty="0" smtClean="0"/>
              <a:t>Saturated fats</a:t>
            </a:r>
          </a:p>
          <a:p>
            <a:pPr lvl="1" eaLnBrk="1" hangingPunct="1"/>
            <a:r>
              <a:rPr lang="en-US" sz="2400" b="1" dirty="0" smtClean="0"/>
              <a:t>Saturated fats are solid at room temperature</a:t>
            </a:r>
          </a:p>
          <a:p>
            <a:pPr lvl="1" eaLnBrk="1" hangingPunct="1"/>
            <a:r>
              <a:rPr lang="en-US" sz="2400" dirty="0" smtClean="0"/>
              <a:t>Vegetable oils are processed to produce partially hydrogenated fats</a:t>
            </a:r>
          </a:p>
          <a:p>
            <a:pPr lvl="1" eaLnBrk="1" hangingPunct="1"/>
            <a:r>
              <a:rPr lang="en-US" sz="2400" dirty="0" smtClean="0"/>
              <a:t>Trans fats, which are thought to increase cholesterol levels in humans, are produced during the hydrogenation process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Recommendations for Fat intake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CA" smtClean="0"/>
              <a:t>Saturated fats should be consumed as little as possible</a:t>
            </a:r>
            <a:endParaRPr lang="en-US" smtClean="0"/>
          </a:p>
          <a:p>
            <a:pPr eaLnBrk="1" hangingPunct="1"/>
            <a:r>
              <a:rPr lang="en-US" smtClean="0"/>
              <a:t>Two 3-oz. servings of fatty fish are recommended per week to provide omega-3 fatty acids (salmon, tuna, sardines)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Vitamins and Minerals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2800" smtClean="0"/>
              <a:t>Most vitamins and minerals regulate the body’s growth and metabolism, do not provide Calories, some work as anti-oxidants</a:t>
            </a:r>
          </a:p>
          <a:p>
            <a:pPr eaLnBrk="1" hangingPunct="1"/>
            <a:r>
              <a:rPr lang="en-US" sz="2800" smtClean="0"/>
              <a:t>Most vitamins need to be provided in the diet</a:t>
            </a:r>
          </a:p>
          <a:p>
            <a:pPr eaLnBrk="1" hangingPunct="1"/>
            <a:r>
              <a:rPr lang="en-US" sz="2800" smtClean="0"/>
              <a:t>Some vitamins are fat-soluble (A, D, E, K)</a:t>
            </a:r>
          </a:p>
          <a:p>
            <a:pPr eaLnBrk="1" hangingPunct="1"/>
            <a:r>
              <a:rPr lang="en-US" sz="2800" smtClean="0"/>
              <a:t>Vitamin D can be produced in sufficient quantities by the body, depending on exposure to the sun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mtClean="0"/>
              <a:t>Vitamins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CA" dirty="0" smtClean="0"/>
              <a:t>Water-soluble vitamins, if taken in larger quantities than needed, will be lost in the urine </a:t>
            </a:r>
            <a:endParaRPr lang="en-US" dirty="0" smtClean="0"/>
          </a:p>
          <a:p>
            <a:pPr eaLnBrk="1" hangingPunct="1"/>
            <a:r>
              <a:rPr lang="en-US" dirty="0" smtClean="0"/>
              <a:t>All B vitamins, including </a:t>
            </a:r>
            <a:r>
              <a:rPr lang="en-US" b="1" dirty="0" smtClean="0"/>
              <a:t>folic acid</a:t>
            </a:r>
            <a:r>
              <a:rPr lang="en-US" dirty="0" smtClean="0"/>
              <a:t>, as well as vitamin C, are water soluble</a:t>
            </a:r>
          </a:p>
          <a:p>
            <a:pPr eaLnBrk="1" hangingPunct="1"/>
            <a:r>
              <a:rPr lang="en-US" sz="2800" dirty="0" smtClean="0"/>
              <a:t>Folic Acid (</a:t>
            </a:r>
            <a:r>
              <a:rPr lang="en-US" sz="2800" dirty="0" err="1" smtClean="0"/>
              <a:t>folate</a:t>
            </a:r>
            <a:r>
              <a:rPr lang="en-US" sz="2800" dirty="0" smtClean="0"/>
              <a:t>)</a:t>
            </a:r>
          </a:p>
          <a:p>
            <a:pPr lvl="1" eaLnBrk="1" hangingPunct="1"/>
            <a:r>
              <a:rPr lang="en-US" sz="2400" dirty="0" smtClean="0"/>
              <a:t>Insufficient levels of folic acid in pregnant women increases risk of development of neural tube defects in baby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mtClean="0"/>
              <a:t>Vitamins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CA" smtClean="0"/>
              <a:t>Anti-oxidant functions</a:t>
            </a:r>
          </a:p>
          <a:p>
            <a:pPr lvl="1" eaLnBrk="1" hangingPunct="1"/>
            <a:r>
              <a:rPr lang="en-CA" smtClean="0"/>
              <a:t>Vitamins C, E, Vitamin A precursors, act as anti-oxidants that reduce damage from oxidative processes of body's metabolism</a:t>
            </a:r>
          </a:p>
          <a:p>
            <a:pPr eaLnBrk="1" hangingPunct="1"/>
            <a:r>
              <a:rPr lang="en-CA" smtClean="0"/>
              <a:t>Consume these vitamins from natural sources in foods rather than in supplement form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mtClean="0"/>
              <a:t>Minerals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CA" smtClean="0"/>
              <a:t>Building of bones and teeth, enzyme functions, nerve and muscle function, are where some minerals are required</a:t>
            </a:r>
          </a:p>
          <a:p>
            <a:pPr eaLnBrk="1" hangingPunct="1"/>
            <a:r>
              <a:rPr lang="en-CA" smtClean="0"/>
              <a:t>Iron and calcium are the most likely minerals to be deficient in the diet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mtClean="0"/>
              <a:t>Minerals—Calcium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CA" smtClean="0"/>
              <a:t>Most of calcium in body is in bones and teeth</a:t>
            </a:r>
          </a:p>
          <a:p>
            <a:pPr eaLnBrk="1" hangingPunct="1"/>
            <a:r>
              <a:rPr lang="en-CA" smtClean="0"/>
              <a:t>Body must build up peak bone mass by young adulthood to prevent osteoporosis in later life</a:t>
            </a:r>
          </a:p>
          <a:p>
            <a:pPr eaLnBrk="1" hangingPunct="1"/>
            <a:r>
              <a:rPr lang="en-CA" smtClean="0"/>
              <a:t>Osteoporosis leads to increased risk of wrist and hip fracture in later life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mtClean="0"/>
              <a:t>Minerals—Sodium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CA" dirty="0" smtClean="0"/>
              <a:t>High sodium is a factor in the development of high blood pressure</a:t>
            </a:r>
          </a:p>
          <a:p>
            <a:pPr eaLnBrk="1" hangingPunct="1"/>
            <a:r>
              <a:rPr lang="en-CA" dirty="0" smtClean="0"/>
              <a:t>Sodium intake should be kept to 2.4 grams/day (approx.1 tsp of table salt)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Default Design">
  <a:themeElements>
    <a:clrScheme name="1_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Default Design">
      <a:majorFont>
        <a:latin typeface="Franklin Gothic Medium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3196</TotalTime>
  <Words>1062</Words>
  <Application>Microsoft Macintosh PowerPoint</Application>
  <PresentationFormat>On-screen Show (4:3)</PresentationFormat>
  <Paragraphs>119</Paragraphs>
  <Slides>21</Slides>
  <Notes>10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1_Default Design</vt:lpstr>
      <vt:lpstr>Personal Nutrition, part 1  </vt:lpstr>
      <vt:lpstr>Nutrients</vt:lpstr>
      <vt:lpstr>Nutrients</vt:lpstr>
      <vt:lpstr>Nutrients</vt:lpstr>
      <vt:lpstr>Caloric Needs</vt:lpstr>
      <vt:lpstr>Water</vt:lpstr>
      <vt:lpstr>Protein</vt:lpstr>
      <vt:lpstr>Protein</vt:lpstr>
      <vt:lpstr>Carbohydrates</vt:lpstr>
      <vt:lpstr>Carbohydrates</vt:lpstr>
      <vt:lpstr>Carbohydrates</vt:lpstr>
      <vt:lpstr>Fats (Lipids)</vt:lpstr>
      <vt:lpstr>Forms of Fat</vt:lpstr>
      <vt:lpstr>Forms of Fat</vt:lpstr>
      <vt:lpstr>Recommendations for Fat intake</vt:lpstr>
      <vt:lpstr>Vitamins and Minerals</vt:lpstr>
      <vt:lpstr>Vitamins</vt:lpstr>
      <vt:lpstr>Vitamins</vt:lpstr>
      <vt:lpstr>Minerals</vt:lpstr>
      <vt:lpstr>Minerals—Calcium</vt:lpstr>
      <vt:lpstr>Minerals—Sodium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Nutrition</dc:title>
  <dc:creator>Rehel Family</dc:creator>
  <cp:lastModifiedBy>AMAN GILL</cp:lastModifiedBy>
  <cp:revision>128</cp:revision>
  <dcterms:created xsi:type="dcterms:W3CDTF">2005-09-05T15:26:22Z</dcterms:created>
  <dcterms:modified xsi:type="dcterms:W3CDTF">2014-09-17T15:28:05Z</dcterms:modified>
</cp:coreProperties>
</file>