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5"/>
  </p:notesMasterIdLst>
  <p:sldIdLst>
    <p:sldId id="256" r:id="rId2"/>
    <p:sldId id="284" r:id="rId3"/>
    <p:sldId id="257" r:id="rId4"/>
    <p:sldId id="258" r:id="rId5"/>
    <p:sldId id="310" r:id="rId6"/>
    <p:sldId id="273" r:id="rId7"/>
    <p:sldId id="274" r:id="rId8"/>
    <p:sldId id="275" r:id="rId9"/>
    <p:sldId id="276" r:id="rId10"/>
    <p:sldId id="344" r:id="rId11"/>
    <p:sldId id="313" r:id="rId12"/>
    <p:sldId id="333" r:id="rId13"/>
    <p:sldId id="314" r:id="rId14"/>
    <p:sldId id="315" r:id="rId15"/>
    <p:sldId id="316" r:id="rId16"/>
    <p:sldId id="317" r:id="rId17"/>
    <p:sldId id="318" r:id="rId18"/>
    <p:sldId id="319" r:id="rId19"/>
    <p:sldId id="320" r:id="rId20"/>
    <p:sldId id="321" r:id="rId21"/>
    <p:sldId id="322" r:id="rId22"/>
    <p:sldId id="323" r:id="rId23"/>
    <p:sldId id="326" r:id="rId2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désilets" initials="md"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97" autoAdjust="0"/>
    <p:restoredTop sz="94667" autoAdjust="0"/>
  </p:normalViewPr>
  <p:slideViewPr>
    <p:cSldViewPr>
      <p:cViewPr>
        <p:scale>
          <a:sx n="68" d="100"/>
          <a:sy n="68" d="100"/>
        </p:scale>
        <p:origin x="-3048" y="-1260"/>
      </p:cViewPr>
      <p:guideLst>
        <p:guide orient="horz" pos="2160"/>
        <p:guide pos="2880"/>
      </p:guideLst>
    </p:cSldViewPr>
  </p:slideViewPr>
  <p:outlineViewPr>
    <p:cViewPr>
      <p:scale>
        <a:sx n="33" d="100"/>
        <a:sy n="33" d="100"/>
      </p:scale>
      <p:origin x="0" y="2064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3C3839-A54B-48C0-BCC7-A1EE49A05936}" type="datetimeFigureOut">
              <a:rPr lang="fr-CA" smtClean="0"/>
              <a:pPr/>
              <a:t>2012-03-14</a:t>
            </a:fld>
            <a:endParaRPr lang="fr-CA"/>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32F1F1-76C2-4A62-9A7E-0A096BEDF22B}" type="slidenum">
              <a:rPr lang="fr-CA" smtClean="0"/>
              <a:pPr/>
              <a:t>‹#›</a:t>
            </a:fld>
            <a:endParaRPr lang="fr-CA"/>
          </a:p>
        </p:txBody>
      </p:sp>
    </p:spTree>
    <p:extLst>
      <p:ext uri="{BB962C8B-B14F-4D97-AF65-F5344CB8AC3E}">
        <p14:creationId xmlns:p14="http://schemas.microsoft.com/office/powerpoint/2010/main" xmlns="" val="3355736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10" name="Triangle rect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Titr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fr-FR" smtClean="0"/>
              <a:t>Cliquez pour modifier le style du titre</a:t>
            </a:r>
            <a:endParaRPr kumimoji="0" lang="en-US"/>
          </a:p>
        </p:txBody>
      </p:sp>
      <p:sp>
        <p:nvSpPr>
          <p:cNvPr id="17" name="Sous-titr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fr-FR" smtClean="0"/>
              <a:t>Cliquez pour modifier le style des sous-titres du masque</a:t>
            </a:r>
            <a:endParaRPr kumimoji="0" lang="en-US"/>
          </a:p>
        </p:txBody>
      </p:sp>
      <p:grpSp>
        <p:nvGrpSpPr>
          <p:cNvPr id="2" name="Groupe 1"/>
          <p:cNvGrpSpPr/>
          <p:nvPr/>
        </p:nvGrpSpPr>
        <p:grpSpPr>
          <a:xfrm>
            <a:off x="-3765" y="4953000"/>
            <a:ext cx="9147765" cy="1912088"/>
            <a:chOff x="-3765" y="4832896"/>
            <a:chExt cx="9147765" cy="2032192"/>
          </a:xfrm>
        </p:grpSpPr>
        <p:sp>
          <p:nvSpPr>
            <p:cNvPr id="7" name="Forme libre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8" name="Forme libre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1" name="Forme libre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2" name="Connecteur droit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Espace réservé de la date 29"/>
          <p:cNvSpPr>
            <a:spLocks noGrp="1"/>
          </p:cNvSpPr>
          <p:nvPr>
            <p:ph type="dt" sz="half" idx="10"/>
          </p:nvPr>
        </p:nvSpPr>
        <p:spPr/>
        <p:txBody>
          <a:bodyPr/>
          <a:lstStyle>
            <a:lvl1pPr>
              <a:defRPr>
                <a:solidFill>
                  <a:srgbClr val="FFFFFF"/>
                </a:solidFill>
              </a:defRPr>
            </a:lvl1pPr>
            <a:extLst/>
          </a:lstStyle>
          <a:p>
            <a:fld id="{B70612CB-74A2-411F-9387-008BF51F1DD7}" type="datetimeFigureOut">
              <a:rPr lang="fr-CA" smtClean="0"/>
              <a:pPr/>
              <a:t>2012-03-14</a:t>
            </a:fld>
            <a:endParaRPr lang="fr-CA" dirty="0"/>
          </a:p>
        </p:txBody>
      </p:sp>
      <p:sp>
        <p:nvSpPr>
          <p:cNvPr id="19" name="Espace réservé du pied de page 18"/>
          <p:cNvSpPr>
            <a:spLocks noGrp="1"/>
          </p:cNvSpPr>
          <p:nvPr>
            <p:ph type="ftr" sz="quarter" idx="11"/>
          </p:nvPr>
        </p:nvSpPr>
        <p:spPr/>
        <p:txBody>
          <a:bodyPr/>
          <a:lstStyle>
            <a:lvl1pPr>
              <a:defRPr>
                <a:solidFill>
                  <a:schemeClr val="accent1">
                    <a:tint val="20000"/>
                  </a:schemeClr>
                </a:solidFill>
              </a:defRPr>
            </a:lvl1pPr>
            <a:extLst/>
          </a:lstStyle>
          <a:p>
            <a:endParaRPr lang="fr-CA" dirty="0"/>
          </a:p>
        </p:txBody>
      </p:sp>
      <p:sp>
        <p:nvSpPr>
          <p:cNvPr id="27" name="Espace réservé du numéro de diapositive 26"/>
          <p:cNvSpPr>
            <a:spLocks noGrp="1"/>
          </p:cNvSpPr>
          <p:nvPr>
            <p:ph type="sldNum" sz="quarter" idx="12"/>
          </p:nvPr>
        </p:nvSpPr>
        <p:spPr/>
        <p:txBody>
          <a:bodyPr/>
          <a:lstStyle>
            <a:lvl1pPr>
              <a:defRPr>
                <a:solidFill>
                  <a:srgbClr val="FFFFFF"/>
                </a:solidFill>
              </a:defRPr>
            </a:lvl1pPr>
            <a:extLst/>
          </a:lstStyle>
          <a:p>
            <a:fld id="{FA6E5082-CF15-4390-AA7F-FC7AAB5327FD}" type="slidenum">
              <a:rPr lang="fr-CA" smtClean="0"/>
              <a:pPr/>
              <a:t>‹#›</a:t>
            </a:fld>
            <a:endParaRPr lang="fr-CA" dirty="0"/>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B70612CB-74A2-411F-9387-008BF51F1DD7}" type="datetimeFigureOut">
              <a:rPr lang="fr-CA" smtClean="0"/>
              <a:pPr/>
              <a:t>2012-03-14</a:t>
            </a:fld>
            <a:endParaRPr lang="fr-CA" dirty="0"/>
          </a:p>
        </p:txBody>
      </p:sp>
      <p:sp>
        <p:nvSpPr>
          <p:cNvPr id="5" name="Espace réservé du pied de page 4"/>
          <p:cNvSpPr>
            <a:spLocks noGrp="1"/>
          </p:cNvSpPr>
          <p:nvPr>
            <p:ph type="ftr" sz="quarter" idx="11"/>
          </p:nvPr>
        </p:nvSpPr>
        <p:spPr/>
        <p:txBody>
          <a:bodyPr/>
          <a:lstStyle>
            <a:extLst/>
          </a:lstStyle>
          <a:p>
            <a:endParaRPr lang="fr-CA" dirty="0"/>
          </a:p>
        </p:txBody>
      </p:sp>
      <p:sp>
        <p:nvSpPr>
          <p:cNvPr id="6" name="Espace réservé du numéro de diapositive 5"/>
          <p:cNvSpPr>
            <a:spLocks noGrp="1"/>
          </p:cNvSpPr>
          <p:nvPr>
            <p:ph type="sldNum" sz="quarter" idx="12"/>
          </p:nvPr>
        </p:nvSpPr>
        <p:spPr/>
        <p:txBody>
          <a:bodyPr/>
          <a:lstStyle>
            <a:extLst/>
          </a:lstStyle>
          <a:p>
            <a:fld id="{FA6E5082-CF15-4390-AA7F-FC7AAB5327FD}" type="slidenum">
              <a:rPr lang="fr-CA" smtClean="0"/>
              <a:pPr/>
              <a:t>‹#›</a:t>
            </a:fld>
            <a:endParaRPr lang="fr-CA" dirty="0"/>
          </a:p>
        </p:txBody>
      </p:sp>
      <p:sp>
        <p:nvSpPr>
          <p:cNvPr id="7" name="Titre 6"/>
          <p:cNvSpPr>
            <a:spLocks noGrp="1"/>
          </p:cNvSpPr>
          <p:nvPr>
            <p:ph type="title"/>
          </p:nvPr>
        </p:nvSpPr>
        <p:spPr/>
        <p:txBody>
          <a:bodyPr rtlCol="0"/>
          <a:lstStyle>
            <a:extLst/>
          </a:lstStyle>
          <a:p>
            <a:r>
              <a:rPr kumimoji="0" lang="fr-FR" smtClean="0"/>
              <a:t>Cliquez pour modifier le style du titre</a:t>
            </a:r>
            <a:endParaRPr kumimoji="0" lang="en-US"/>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extLst/>
          </a:lstStyle>
          <a:p>
            <a:fld id="{B70612CB-74A2-411F-9387-008BF51F1DD7}" type="datetimeFigureOut">
              <a:rPr lang="fr-CA" smtClean="0"/>
              <a:pPr/>
              <a:t>2012-03-14</a:t>
            </a:fld>
            <a:endParaRPr lang="fr-CA" dirty="0"/>
          </a:p>
        </p:txBody>
      </p:sp>
      <p:sp>
        <p:nvSpPr>
          <p:cNvPr id="5" name="Espace réservé du pied de page 4"/>
          <p:cNvSpPr>
            <a:spLocks noGrp="1"/>
          </p:cNvSpPr>
          <p:nvPr>
            <p:ph type="ftr" sz="quarter" idx="11"/>
          </p:nvPr>
        </p:nvSpPr>
        <p:spPr/>
        <p:txBody>
          <a:bodyPr/>
          <a:lstStyle>
            <a:extLst/>
          </a:lstStyle>
          <a:p>
            <a:endParaRPr lang="fr-CA" dirty="0"/>
          </a:p>
        </p:txBody>
      </p:sp>
      <p:sp>
        <p:nvSpPr>
          <p:cNvPr id="6" name="Espace réservé du numéro de diapositive 5"/>
          <p:cNvSpPr>
            <a:spLocks noGrp="1"/>
          </p:cNvSpPr>
          <p:nvPr>
            <p:ph type="sldNum" sz="quarter" idx="12"/>
          </p:nvPr>
        </p:nvSpPr>
        <p:spPr/>
        <p:txBody>
          <a:bodyPr/>
          <a:lstStyle>
            <a:extLst/>
          </a:lstStyle>
          <a:p>
            <a:fld id="{FA6E5082-CF15-4390-AA7F-FC7AAB5327FD}" type="slidenum">
              <a:rPr lang="fr-CA" smtClean="0"/>
              <a:pPr/>
              <a:t>‹#›</a:t>
            </a:fld>
            <a:endParaRPr lang="fr-CA"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bg>
      <p:bgRef idx="1002">
        <a:schemeClr val="bg1"/>
      </p:bgRef>
    </p:bg>
    <p:spTree>
      <p:nvGrpSpPr>
        <p:cNvPr id="1" name=""/>
        <p:cNvGrpSpPr/>
        <p:nvPr/>
      </p:nvGrpSpPr>
      <p:grpSpPr>
        <a:xfrm>
          <a:off x="0" y="0"/>
          <a:ext cx="0" cy="0"/>
          <a:chOff x="0" y="0"/>
          <a:chExt cx="0" cy="0"/>
        </a:xfrm>
      </p:grpSpPr>
      <p:sp>
        <p:nvSpPr>
          <p:cNvPr id="3" name="Espace réservé du contenu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B70612CB-74A2-411F-9387-008BF51F1DD7}" type="datetimeFigureOut">
              <a:rPr lang="fr-CA" smtClean="0"/>
              <a:pPr/>
              <a:t>2012-03-14</a:t>
            </a:fld>
            <a:endParaRPr lang="fr-CA" dirty="0"/>
          </a:p>
        </p:txBody>
      </p:sp>
      <p:sp>
        <p:nvSpPr>
          <p:cNvPr id="6" name="Espace réservé du pied de page 5"/>
          <p:cNvSpPr>
            <a:spLocks noGrp="1"/>
          </p:cNvSpPr>
          <p:nvPr>
            <p:ph type="ftr" sz="quarter" idx="11"/>
          </p:nvPr>
        </p:nvSpPr>
        <p:spPr/>
        <p:txBody>
          <a:bodyPr/>
          <a:lstStyle>
            <a:extLst/>
          </a:lstStyle>
          <a:p>
            <a:endParaRPr lang="fr-CA" dirty="0"/>
          </a:p>
        </p:txBody>
      </p:sp>
      <p:sp>
        <p:nvSpPr>
          <p:cNvPr id="7" name="Espace réservé du numéro de diapositive 6"/>
          <p:cNvSpPr>
            <a:spLocks noGrp="1"/>
          </p:cNvSpPr>
          <p:nvPr>
            <p:ph type="sldNum" sz="quarter" idx="12"/>
          </p:nvPr>
        </p:nvSpPr>
        <p:spPr/>
        <p:txBody>
          <a:bodyPr/>
          <a:lstStyle>
            <a:extLst/>
          </a:lstStyle>
          <a:p>
            <a:fld id="{FA6E5082-CF15-4390-AA7F-FC7AAB5327FD}" type="slidenum">
              <a:rPr lang="fr-CA" smtClean="0"/>
              <a:pPr/>
              <a:t>‹#›</a:t>
            </a:fld>
            <a:endParaRPr lang="fr-CA" dirty="0"/>
          </a:p>
        </p:txBody>
      </p:sp>
      <p:sp>
        <p:nvSpPr>
          <p:cNvPr id="8" name="Titre 7"/>
          <p:cNvSpPr>
            <a:spLocks noGrp="1"/>
          </p:cNvSpPr>
          <p:nvPr>
            <p:ph type="title"/>
          </p:nvPr>
        </p:nvSpPr>
        <p:spPr/>
        <p:txBody>
          <a:bodyPr rtlCol="0"/>
          <a:lstStyle>
            <a:extLst/>
          </a:lstStyle>
          <a:p>
            <a:r>
              <a:rPr kumimoji="0" lang="fr-FR" smtClean="0"/>
              <a:t>Cliquez pour modifier le style du titre</a:t>
            </a:r>
            <a:endParaRPr kumimoji="0" lang="en-US"/>
          </a:p>
        </p:txBody>
      </p:sp>
    </p:spTree>
  </p:cSld>
  <p:clrMapOvr>
    <a:overrideClrMapping bg1="dk1" tx1="lt1" bg2="dk2" tx2="lt2" accent1="accent1" accent2="accent2" accent3="accent3" accent4="accent4" accent5="accent5" accent6="accent6" hlink="hlink" folHlink="folHlink"/>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extLst/>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extLst/>
          </a:lstStyle>
          <a:p>
            <a:fld id="{B70612CB-74A2-411F-9387-008BF51F1DD7}" type="datetimeFigureOut">
              <a:rPr lang="fr-CA" smtClean="0"/>
              <a:pPr/>
              <a:t>2012-03-14</a:t>
            </a:fld>
            <a:endParaRPr lang="fr-CA" dirty="0"/>
          </a:p>
        </p:txBody>
      </p:sp>
      <p:sp>
        <p:nvSpPr>
          <p:cNvPr id="8" name="Espace réservé du pied de page 7"/>
          <p:cNvSpPr>
            <a:spLocks noGrp="1"/>
          </p:cNvSpPr>
          <p:nvPr>
            <p:ph type="ftr" sz="quarter" idx="11"/>
          </p:nvPr>
        </p:nvSpPr>
        <p:spPr/>
        <p:txBody>
          <a:bodyPr/>
          <a:lstStyle>
            <a:extLst/>
          </a:lstStyle>
          <a:p>
            <a:endParaRPr lang="fr-CA" dirty="0"/>
          </a:p>
        </p:txBody>
      </p:sp>
      <p:sp>
        <p:nvSpPr>
          <p:cNvPr id="9" name="Espace réservé du numéro de diapositive 8"/>
          <p:cNvSpPr>
            <a:spLocks noGrp="1"/>
          </p:cNvSpPr>
          <p:nvPr>
            <p:ph type="sldNum" sz="quarter" idx="12"/>
          </p:nvPr>
        </p:nvSpPr>
        <p:spPr/>
        <p:txBody>
          <a:bodyPr/>
          <a:lstStyle>
            <a:extLst/>
          </a:lstStyle>
          <a:p>
            <a:fld id="{FA6E5082-CF15-4390-AA7F-FC7AAB5327FD}" type="slidenum">
              <a:rPr lang="fr-CA" smtClean="0"/>
              <a:pPr/>
              <a:t>‹#›</a:t>
            </a:fld>
            <a:endParaRPr lang="fr-CA" dirty="0"/>
          </a:p>
        </p:txBody>
      </p:sp>
    </p:spTree>
  </p:cSld>
  <p:clrMapOvr>
    <a:overrideClrMapping bg1="lt1" tx1="dk1" bg2="lt2" tx2="dk2" accent1="accent1" accent2="accent2" accent3="accent3" accent4="accent4" accent5="accent5" accent6="accent6" hlink="hlink" folHlink="folHlink"/>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bg>
      <p:bgRef idx="1002">
        <a:schemeClr val="bg1"/>
      </p:bgRef>
    </p:bg>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extLst/>
          </a:lstStyle>
          <a:p>
            <a:fld id="{B70612CB-74A2-411F-9387-008BF51F1DD7}" type="datetimeFigureOut">
              <a:rPr lang="fr-CA" smtClean="0"/>
              <a:pPr/>
              <a:t>2012-03-14</a:t>
            </a:fld>
            <a:endParaRPr lang="fr-CA" dirty="0"/>
          </a:p>
        </p:txBody>
      </p:sp>
      <p:sp>
        <p:nvSpPr>
          <p:cNvPr id="4" name="Espace réservé du pied de page 3"/>
          <p:cNvSpPr>
            <a:spLocks noGrp="1"/>
          </p:cNvSpPr>
          <p:nvPr>
            <p:ph type="ftr" sz="quarter" idx="11"/>
          </p:nvPr>
        </p:nvSpPr>
        <p:spPr/>
        <p:txBody>
          <a:bodyPr/>
          <a:lstStyle>
            <a:extLst/>
          </a:lstStyle>
          <a:p>
            <a:endParaRPr lang="fr-CA" dirty="0"/>
          </a:p>
        </p:txBody>
      </p:sp>
      <p:sp>
        <p:nvSpPr>
          <p:cNvPr id="5" name="Espace réservé du numéro de diapositive 4"/>
          <p:cNvSpPr>
            <a:spLocks noGrp="1"/>
          </p:cNvSpPr>
          <p:nvPr>
            <p:ph type="sldNum" sz="quarter" idx="12"/>
          </p:nvPr>
        </p:nvSpPr>
        <p:spPr/>
        <p:txBody>
          <a:bodyPr/>
          <a:lstStyle>
            <a:extLst/>
          </a:lstStyle>
          <a:p>
            <a:fld id="{FA6E5082-CF15-4390-AA7F-FC7AAB5327FD}" type="slidenum">
              <a:rPr lang="fr-CA" smtClean="0"/>
              <a:pPr/>
              <a:t>‹#›</a:t>
            </a:fld>
            <a:endParaRPr lang="fr-CA" dirty="0"/>
          </a:p>
        </p:txBody>
      </p:sp>
      <p:sp>
        <p:nvSpPr>
          <p:cNvPr id="6" name="Titre 5"/>
          <p:cNvSpPr>
            <a:spLocks noGrp="1"/>
          </p:cNvSpPr>
          <p:nvPr>
            <p:ph type="title"/>
          </p:nvPr>
        </p:nvSpPr>
        <p:spPr/>
        <p:txBody>
          <a:bodyPr rtlCol="0"/>
          <a:lstStyle>
            <a:extLst/>
          </a:lstStyle>
          <a:p>
            <a:r>
              <a:rPr kumimoji="0" lang="fr-FR" smtClean="0"/>
              <a:t>Cliquez pour modifier le style du titre</a:t>
            </a:r>
            <a:endParaRPr kumimoji="0" lang="en-US"/>
          </a:p>
        </p:txBody>
      </p:sp>
    </p:spTree>
  </p:cSld>
  <p:clrMapOvr>
    <a:overrideClrMapping bg1="dk1" tx1="lt1" bg2="dk2" tx2="lt2" accent1="accent1" accent2="accent2" accent3="accent3" accent4="accent4" accent5="accent5" accent6="accent6" hlink="hlink" folHlink="folHlink"/>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extLst/>
          </a:lstStyle>
          <a:p>
            <a:fld id="{B70612CB-74A2-411F-9387-008BF51F1DD7}" type="datetimeFigureOut">
              <a:rPr lang="fr-CA" smtClean="0"/>
              <a:pPr/>
              <a:t>2012-03-14</a:t>
            </a:fld>
            <a:endParaRPr lang="fr-CA" dirty="0"/>
          </a:p>
        </p:txBody>
      </p:sp>
      <p:sp>
        <p:nvSpPr>
          <p:cNvPr id="3" name="Espace réservé du pied de page 2"/>
          <p:cNvSpPr>
            <a:spLocks noGrp="1"/>
          </p:cNvSpPr>
          <p:nvPr>
            <p:ph type="ftr" sz="quarter" idx="11"/>
          </p:nvPr>
        </p:nvSpPr>
        <p:spPr/>
        <p:txBody>
          <a:bodyPr/>
          <a:lstStyle>
            <a:extLst/>
          </a:lstStyle>
          <a:p>
            <a:endParaRPr lang="fr-CA" dirty="0"/>
          </a:p>
        </p:txBody>
      </p:sp>
      <p:sp>
        <p:nvSpPr>
          <p:cNvPr id="4" name="Espace réservé du numéro de diapositive 3"/>
          <p:cNvSpPr>
            <a:spLocks noGrp="1"/>
          </p:cNvSpPr>
          <p:nvPr>
            <p:ph type="sldNum" sz="quarter" idx="12"/>
          </p:nvPr>
        </p:nvSpPr>
        <p:spPr/>
        <p:txBody>
          <a:bodyPr/>
          <a:lstStyle>
            <a:extLst/>
          </a:lstStyle>
          <a:p>
            <a:fld id="{FA6E5082-CF15-4390-AA7F-FC7AAB5327FD}" type="slidenum">
              <a:rPr lang="fr-CA" smtClean="0"/>
              <a:pPr/>
              <a:t>‹#›</a:t>
            </a:fld>
            <a:endParaRPr lang="fr-CA" dirty="0"/>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a:xfrm>
            <a:off x="6727032" y="6407944"/>
            <a:ext cx="1920240" cy="365760"/>
          </a:xfrm>
        </p:spPr>
        <p:txBody>
          <a:bodyPr/>
          <a:lstStyle>
            <a:extLst/>
          </a:lstStyle>
          <a:p>
            <a:fld id="{B70612CB-74A2-411F-9387-008BF51F1DD7}" type="datetimeFigureOut">
              <a:rPr lang="fr-CA" smtClean="0"/>
              <a:pPr/>
              <a:t>2012-03-14</a:t>
            </a:fld>
            <a:endParaRPr lang="fr-CA" dirty="0"/>
          </a:p>
        </p:txBody>
      </p:sp>
      <p:sp>
        <p:nvSpPr>
          <p:cNvPr id="6" name="Espace réservé du pied de page 5"/>
          <p:cNvSpPr>
            <a:spLocks noGrp="1"/>
          </p:cNvSpPr>
          <p:nvPr>
            <p:ph type="ftr" sz="quarter" idx="11"/>
          </p:nvPr>
        </p:nvSpPr>
        <p:spPr/>
        <p:txBody>
          <a:bodyPr/>
          <a:lstStyle>
            <a:extLst/>
          </a:lstStyle>
          <a:p>
            <a:endParaRPr lang="fr-CA" dirty="0"/>
          </a:p>
        </p:txBody>
      </p:sp>
      <p:sp>
        <p:nvSpPr>
          <p:cNvPr id="7" name="Espace réservé du numéro de diapositive 6"/>
          <p:cNvSpPr>
            <a:spLocks noGrp="1"/>
          </p:cNvSpPr>
          <p:nvPr>
            <p:ph type="sldNum" sz="quarter" idx="12"/>
          </p:nvPr>
        </p:nvSpPr>
        <p:spPr/>
        <p:txBody>
          <a:bodyPr/>
          <a:lstStyle>
            <a:extLst/>
          </a:lstStyle>
          <a:p>
            <a:fld id="{FA6E5082-CF15-4390-AA7F-FC7AAB5327FD}" type="slidenum">
              <a:rPr lang="fr-CA" smtClean="0"/>
              <a:pPr/>
              <a:t>‹#›</a:t>
            </a:fld>
            <a:endParaRPr lang="fr-CA" dirty="0"/>
          </a:p>
        </p:txBody>
      </p:sp>
    </p:spTree>
  </p:cSld>
  <p:clrMapOvr>
    <a:overrideClrMapping bg1="lt1" tx1="dk1" bg2="lt2" tx2="dk2" accent1="accent1" accent2="accent2" accent3="accent3" accent4="accent4" accent5="accent5" accent6="accent6" hlink="hlink" folHlink="folHlink"/>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2">
        <a:schemeClr val="bg1"/>
      </p:bgRef>
    </p:bg>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fr-FR" smtClean="0"/>
              <a:t>Cliquez pour modifier les styles du texte du masque</a:t>
            </a:r>
          </a:p>
        </p:txBody>
      </p:sp>
      <p:sp>
        <p:nvSpPr>
          <p:cNvPr id="3" name="Espace réservé pour une image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fr-FR" dirty="0" smtClean="0"/>
              <a:t>Cliquez sur l'icône pour ajouter une image</a:t>
            </a:r>
            <a:endParaRPr kumimoji="0" lang="en-US" dirty="0"/>
          </a:p>
        </p:txBody>
      </p:sp>
      <p:sp>
        <p:nvSpPr>
          <p:cNvPr id="5" name="Espace réservé de la date 4"/>
          <p:cNvSpPr>
            <a:spLocks noGrp="1"/>
          </p:cNvSpPr>
          <p:nvPr>
            <p:ph type="dt" sz="half" idx="10"/>
          </p:nvPr>
        </p:nvSpPr>
        <p:spPr/>
        <p:txBody>
          <a:bodyPr/>
          <a:lstStyle>
            <a:lvl1pPr>
              <a:defRPr>
                <a:solidFill>
                  <a:schemeClr val="tx1"/>
                </a:solidFill>
              </a:defRPr>
            </a:lvl1pPr>
            <a:extLst/>
          </a:lstStyle>
          <a:p>
            <a:fld id="{B70612CB-74A2-411F-9387-008BF51F1DD7}" type="datetimeFigureOut">
              <a:rPr lang="fr-CA" smtClean="0"/>
              <a:pPr/>
              <a:t>2012-03-14</a:t>
            </a:fld>
            <a:endParaRPr lang="fr-CA" dirty="0"/>
          </a:p>
        </p:txBody>
      </p:sp>
      <p:sp>
        <p:nvSpPr>
          <p:cNvPr id="6" name="Espace réservé du pied de page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r-CA" dirty="0"/>
          </a:p>
        </p:txBody>
      </p:sp>
      <p:sp>
        <p:nvSpPr>
          <p:cNvPr id="7" name="Espace réservé du numéro de diapositive 6"/>
          <p:cNvSpPr>
            <a:spLocks noGrp="1"/>
          </p:cNvSpPr>
          <p:nvPr>
            <p:ph type="sldNum" sz="quarter" idx="12"/>
          </p:nvPr>
        </p:nvSpPr>
        <p:spPr/>
        <p:txBody>
          <a:bodyPr/>
          <a:lstStyle>
            <a:lvl1pPr>
              <a:defRPr>
                <a:solidFill>
                  <a:schemeClr val="tx1"/>
                </a:solidFill>
              </a:defRPr>
            </a:lvl1pPr>
            <a:extLst/>
          </a:lstStyle>
          <a:p>
            <a:fld id="{FA6E5082-CF15-4390-AA7F-FC7AAB5327FD}" type="slidenum">
              <a:rPr lang="fr-CA" smtClean="0"/>
              <a:pPr/>
              <a:t>‹#›</a:t>
            </a:fld>
            <a:endParaRPr lang="fr-CA" dirty="0"/>
          </a:p>
        </p:txBody>
      </p:sp>
      <p:sp>
        <p:nvSpPr>
          <p:cNvPr id="2" name="Titr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fr-FR" smtClean="0"/>
              <a:t>Cliquez pour modifier le style du titre</a:t>
            </a:r>
            <a:endParaRPr kumimoji="0" lang="en-US"/>
          </a:p>
        </p:txBody>
      </p:sp>
      <p:sp>
        <p:nvSpPr>
          <p:cNvPr id="8" name="Forme libre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9" name="Forme libre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0" name="Triangle rect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1" name="Connecteur droit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1481329"/>
            <a:ext cx="8229600" cy="4386071"/>
          </a:xfrm>
        </p:spPr>
        <p:txBody>
          <a:bodyPr vert="eaVert"/>
          <a:lstStyle>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B70612CB-74A2-411F-9387-008BF51F1DD7}" type="datetimeFigureOut">
              <a:rPr lang="fr-CA" smtClean="0"/>
              <a:pPr/>
              <a:t>2012-03-14</a:t>
            </a:fld>
            <a:endParaRPr lang="fr-CA" dirty="0"/>
          </a:p>
        </p:txBody>
      </p:sp>
      <p:sp>
        <p:nvSpPr>
          <p:cNvPr id="5" name="Espace réservé du pied de page 4"/>
          <p:cNvSpPr>
            <a:spLocks noGrp="1"/>
          </p:cNvSpPr>
          <p:nvPr>
            <p:ph type="ftr" sz="quarter" idx="11"/>
          </p:nvPr>
        </p:nvSpPr>
        <p:spPr/>
        <p:txBody>
          <a:bodyPr/>
          <a:lstStyle>
            <a:extLst/>
          </a:lstStyle>
          <a:p>
            <a:endParaRPr lang="fr-CA" dirty="0"/>
          </a:p>
        </p:txBody>
      </p:sp>
      <p:sp>
        <p:nvSpPr>
          <p:cNvPr id="6" name="Espace réservé du numéro de diapositive 5"/>
          <p:cNvSpPr>
            <a:spLocks noGrp="1"/>
          </p:cNvSpPr>
          <p:nvPr>
            <p:ph type="sldNum" sz="quarter" idx="12"/>
          </p:nvPr>
        </p:nvSpPr>
        <p:spPr/>
        <p:txBody>
          <a:bodyPr/>
          <a:lstStyle>
            <a:extLst/>
          </a:lstStyle>
          <a:p>
            <a:fld id="{FA6E5082-CF15-4390-AA7F-FC7AAB5327FD}" type="slidenum">
              <a:rPr lang="fr-CA" smtClean="0"/>
              <a:pPr/>
              <a:t>‹#›</a:t>
            </a:fld>
            <a:endParaRPr lang="fr-CA" dirty="0"/>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44013" y="274640"/>
            <a:ext cx="1777470" cy="5592761"/>
          </a:xfrm>
        </p:spPr>
        <p:txBody>
          <a:bodyPr vert="eaVert"/>
          <a:lstStyle>
            <a:extLs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41"/>
            <a:ext cx="6324600" cy="5592760"/>
          </a:xfrm>
        </p:spPr>
        <p:txBody>
          <a:bodyPr vert="eaVert"/>
          <a:lstStyle>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B70612CB-74A2-411F-9387-008BF51F1DD7}" type="datetimeFigureOut">
              <a:rPr lang="fr-CA" smtClean="0"/>
              <a:pPr/>
              <a:t>2012-03-14</a:t>
            </a:fld>
            <a:endParaRPr lang="fr-CA" dirty="0"/>
          </a:p>
        </p:txBody>
      </p:sp>
      <p:sp>
        <p:nvSpPr>
          <p:cNvPr id="5" name="Espace réservé du pied de page 4"/>
          <p:cNvSpPr>
            <a:spLocks noGrp="1"/>
          </p:cNvSpPr>
          <p:nvPr>
            <p:ph type="ftr" sz="quarter" idx="11"/>
          </p:nvPr>
        </p:nvSpPr>
        <p:spPr/>
        <p:txBody>
          <a:bodyPr/>
          <a:lstStyle>
            <a:extLst/>
          </a:lstStyle>
          <a:p>
            <a:endParaRPr lang="fr-CA" dirty="0"/>
          </a:p>
        </p:txBody>
      </p:sp>
      <p:sp>
        <p:nvSpPr>
          <p:cNvPr id="6" name="Espace réservé du numéro de diapositive 5"/>
          <p:cNvSpPr>
            <a:spLocks noGrp="1"/>
          </p:cNvSpPr>
          <p:nvPr>
            <p:ph type="sldNum" sz="quarter" idx="12"/>
          </p:nvPr>
        </p:nvSpPr>
        <p:spPr/>
        <p:txBody>
          <a:bodyPr/>
          <a:lstStyle>
            <a:extLst/>
          </a:lstStyle>
          <a:p>
            <a:fld id="{FA6E5082-CF15-4390-AA7F-FC7AAB5327FD}" type="slidenum">
              <a:rPr lang="fr-CA" smtClean="0"/>
              <a:pPr/>
              <a:t>‹#›</a:t>
            </a:fld>
            <a:endParaRPr lang="fr-CA" dirty="0"/>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orme libre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Forme libre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4" name="Triangle rect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5" name="Connecteur droit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ce réservé du titre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70612CB-74A2-411F-9387-008BF51F1DD7}" type="datetimeFigureOut">
              <a:rPr lang="fr-CA" smtClean="0"/>
              <a:pPr/>
              <a:t>2012-03-14</a:t>
            </a:fld>
            <a:endParaRPr lang="fr-CA" dirty="0"/>
          </a:p>
        </p:txBody>
      </p:sp>
      <p:sp>
        <p:nvSpPr>
          <p:cNvPr id="22" name="Espace réservé du pied de page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r-CA" dirty="0"/>
          </a:p>
        </p:txBody>
      </p:sp>
      <p:sp>
        <p:nvSpPr>
          <p:cNvPr id="18" name="Espace réservé du numéro de diapositive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A6E5082-CF15-4390-AA7F-FC7AAB5327FD}" type="slidenum">
              <a:rPr lang="fr-CA" smtClean="0"/>
              <a:pPr/>
              <a:t>‹#›</a:t>
            </a:fld>
            <a:endParaRPr lang="fr-CA"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p:wipe dir="d"/>
  </p:transition>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placid.skidmore.edu/huma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23528" y="1844824"/>
            <a:ext cx="5328592" cy="1944216"/>
          </a:xfrm>
        </p:spPr>
        <p:txBody>
          <a:bodyPr>
            <a:normAutofit fontScale="90000"/>
          </a:bodyPr>
          <a:lstStyle/>
          <a:p>
            <a:r>
              <a:rPr lang="fr-CA" sz="6700" b="0" i="1" dirty="0" smtClean="0"/>
              <a:t>Web-</a:t>
            </a:r>
            <a:r>
              <a:rPr lang="fr-CA" sz="6700" b="0" i="1" dirty="0" err="1" smtClean="0"/>
              <a:t>Human</a:t>
            </a:r>
            <a:r>
              <a:rPr lang="fr-CA" sz="6700" b="0" i="1" dirty="0" smtClean="0"/>
              <a:t/>
            </a:r>
            <a:br>
              <a:rPr lang="fr-CA" sz="6700" b="0" i="1" dirty="0" smtClean="0"/>
            </a:br>
            <a:r>
              <a:rPr lang="fr-CA" sz="4400" dirty="0" smtClean="0"/>
              <a:t>Laboratoire virtuel </a:t>
            </a:r>
            <a:r>
              <a:rPr lang="fr-CA" dirty="0" smtClean="0"/>
              <a:t/>
            </a:r>
            <a:br>
              <a:rPr lang="fr-CA" dirty="0" smtClean="0"/>
            </a:br>
            <a:endParaRPr lang="fr-CA" b="0" i="1" dirty="0"/>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0" y="1340768"/>
            <a:ext cx="8820472" cy="2304256"/>
          </a:xfrm>
        </p:spPr>
        <p:txBody>
          <a:bodyPr>
            <a:normAutofit/>
          </a:bodyPr>
          <a:lstStyle/>
          <a:p>
            <a:r>
              <a:rPr lang="fr-CA" dirty="0" smtClean="0"/>
              <a:t>Vous </a:t>
            </a:r>
            <a:r>
              <a:rPr lang="fr-CA" dirty="0" smtClean="0"/>
              <a:t>plongez dans un bain d’eau glacée. </a:t>
            </a:r>
            <a:r>
              <a:rPr lang="fr-CA" dirty="0" smtClean="0"/>
              <a:t>Quels changements </a:t>
            </a:r>
            <a:r>
              <a:rPr lang="fr-CA" dirty="0" smtClean="0"/>
              <a:t>peut-on observer au niveau </a:t>
            </a:r>
            <a:r>
              <a:rPr lang="fr-CA" dirty="0" smtClean="0"/>
              <a:t>de:</a:t>
            </a:r>
          </a:p>
          <a:p>
            <a:pPr lvl="1">
              <a:spcBef>
                <a:spcPts val="600"/>
              </a:spcBef>
            </a:pPr>
            <a:r>
              <a:rPr lang="fr-CA" b="1" dirty="0" smtClean="0"/>
              <a:t>Votre température corporelle</a:t>
            </a:r>
            <a:r>
              <a:rPr lang="fr-CA" b="1" dirty="0" smtClean="0"/>
              <a:t>?</a:t>
            </a:r>
            <a:endParaRPr lang="fr-CA" b="1" dirty="0" smtClean="0"/>
          </a:p>
          <a:p>
            <a:pPr lvl="1">
              <a:spcBef>
                <a:spcPts val="600"/>
              </a:spcBef>
            </a:pPr>
            <a:r>
              <a:rPr lang="fr-CA" b="1" dirty="0" smtClean="0"/>
              <a:t>Votre circulation sanguine?</a:t>
            </a:r>
            <a:endParaRPr lang="fr-CA" b="1" dirty="0"/>
          </a:p>
          <a:p>
            <a:pPr lvl="1">
              <a:spcBef>
                <a:spcPts val="600"/>
              </a:spcBef>
            </a:pPr>
            <a:r>
              <a:rPr lang="fr-CA" b="1" dirty="0" smtClean="0"/>
              <a:t>Votre fréquence cardiaque</a:t>
            </a:r>
            <a:r>
              <a:rPr lang="fr-CA" b="1" dirty="0" smtClean="0"/>
              <a:t>?</a:t>
            </a:r>
            <a:endParaRPr lang="fr-CA" b="1" dirty="0"/>
          </a:p>
        </p:txBody>
      </p:sp>
      <p:sp>
        <p:nvSpPr>
          <p:cNvPr id="6" name="Titre 5"/>
          <p:cNvSpPr>
            <a:spLocks noGrp="1"/>
          </p:cNvSpPr>
          <p:nvPr>
            <p:ph type="title"/>
          </p:nvPr>
        </p:nvSpPr>
        <p:spPr/>
        <p:txBody>
          <a:bodyPr/>
          <a:lstStyle/>
          <a:p>
            <a:pPr algn="ctr"/>
            <a:r>
              <a:rPr lang="fr-CA" dirty="0" smtClean="0"/>
              <a:t>Devinez </a:t>
            </a:r>
            <a:endParaRPr lang="fr-CA" dirty="0"/>
          </a:p>
        </p:txBody>
      </p:sp>
      <p:pic>
        <p:nvPicPr>
          <p:cNvPr id="62466" name="Picture 2" descr="http://www.volodalen.com/images/phil/bain_froid.jpg"/>
          <p:cNvPicPr>
            <a:picLocks noChangeAspect="1" noChangeArrowheads="1"/>
          </p:cNvPicPr>
          <p:nvPr/>
        </p:nvPicPr>
        <p:blipFill>
          <a:blip r:embed="rId2" cstate="print"/>
          <a:srcRect/>
          <a:stretch>
            <a:fillRect/>
          </a:stretch>
        </p:blipFill>
        <p:spPr bwMode="auto">
          <a:xfrm>
            <a:off x="4788024" y="3429000"/>
            <a:ext cx="3960440" cy="2664296"/>
          </a:xfrm>
          <a:prstGeom prst="rect">
            <a:avLst/>
          </a:prstGeom>
          <a:noFill/>
        </p:spPr>
      </p:pic>
      <p:sp>
        <p:nvSpPr>
          <p:cNvPr id="5" name="Espace réservé du contenu 1"/>
          <p:cNvSpPr txBox="1">
            <a:spLocks/>
          </p:cNvSpPr>
          <p:nvPr/>
        </p:nvSpPr>
        <p:spPr>
          <a:xfrm>
            <a:off x="4535488" y="6093296"/>
            <a:ext cx="4608512" cy="288032"/>
          </a:xfrm>
          <a:prstGeom prst="rect">
            <a:avLst/>
          </a:prstGeom>
        </p:spPr>
        <p:txBody>
          <a:bodyPr vert="horz">
            <a:normAutofit fontScale="47500" lnSpcReduction="20000"/>
          </a:bodyPr>
          <a:lstStyle/>
          <a:p>
            <a:pPr marL="365760" lvl="0" indent="-256032">
              <a:spcBef>
                <a:spcPts val="400"/>
              </a:spcBef>
              <a:buClr>
                <a:schemeClr val="accent1"/>
              </a:buClr>
              <a:buSzPct val="68000"/>
            </a:pPr>
            <a:r>
              <a:rPr lang="fr-CA" sz="2400" dirty="0" smtClean="0"/>
              <a:t>http://www.volodalen.com/31articles/articles114.htm</a:t>
            </a:r>
            <a:endParaRPr kumimoji="0" lang="fr-CA"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395536" y="1124744"/>
            <a:ext cx="8280920" cy="5184576"/>
          </a:xfrm>
        </p:spPr>
        <p:txBody>
          <a:bodyPr>
            <a:normAutofit/>
          </a:bodyPr>
          <a:lstStyle/>
          <a:p>
            <a:pPr algn="just"/>
            <a:r>
              <a:rPr lang="fr-CA" sz="1800" dirty="0" smtClean="0"/>
              <a:t>Web Human est un laboratoire virtuel qui permet de </a:t>
            </a:r>
            <a:r>
              <a:rPr lang="fr-CA" sz="1800" u="sng" dirty="0" smtClean="0"/>
              <a:t>mesurer le changement de certaines variables physiologiques</a:t>
            </a:r>
            <a:r>
              <a:rPr lang="fr-CA" sz="1800" dirty="0" smtClean="0"/>
              <a:t> du corps humains, comme la fréquence cardiaque et la pression artérielle, selon certaines mises en situations telles que l’intensité </a:t>
            </a:r>
            <a:r>
              <a:rPr lang="fr-CA" sz="1800" dirty="0"/>
              <a:t>de </a:t>
            </a:r>
            <a:r>
              <a:rPr lang="fr-CA" sz="1800" dirty="0" smtClean="0"/>
              <a:t>l’exercice, </a:t>
            </a:r>
            <a:r>
              <a:rPr lang="fr-CA" sz="1800" dirty="0"/>
              <a:t>la </a:t>
            </a:r>
            <a:r>
              <a:rPr lang="fr-CA" sz="1800" dirty="0" smtClean="0"/>
              <a:t>température ambiante, la posture, etc.</a:t>
            </a:r>
          </a:p>
          <a:p>
            <a:pPr algn="just">
              <a:buNone/>
            </a:pPr>
            <a:endParaRPr lang="fr-CA" sz="1800" dirty="0" smtClean="0"/>
          </a:p>
          <a:p>
            <a:pPr algn="just"/>
            <a:r>
              <a:rPr lang="fr-CA" sz="1800" dirty="0" smtClean="0"/>
              <a:t>Ainsi, à partir de ces mises</a:t>
            </a:r>
            <a:r>
              <a:rPr lang="fr-CA" sz="1800" dirty="0" smtClean="0">
                <a:effectLst>
                  <a:outerShdw blurRad="38100" dist="38100" dir="2700000" algn="tl">
                    <a:srgbClr val="000000">
                      <a:alpha val="43137"/>
                    </a:srgbClr>
                  </a:outerShdw>
                </a:effectLst>
              </a:rPr>
              <a:t> </a:t>
            </a:r>
            <a:r>
              <a:rPr lang="fr-CA" sz="1800" dirty="0" smtClean="0"/>
              <a:t>en situations, l’objectif de ce projet est d’inciter les étudiants à prédire les changements physiologiques, les vérifier à l’aide du laboratoire virtuel et finalement les expliquer. </a:t>
            </a:r>
          </a:p>
          <a:p>
            <a:pPr algn="just">
              <a:buNone/>
            </a:pPr>
            <a:endParaRPr lang="fr-CA" sz="1800" dirty="0" smtClean="0"/>
          </a:p>
          <a:p>
            <a:pPr algn="just"/>
            <a:r>
              <a:rPr lang="fr-CA" sz="1800" dirty="0" smtClean="0"/>
              <a:t>Le modèle expérimental choisit dans ce laboratoire virtuel est un homme que nous avons appelé «Bob». En d’autres mots, Bob sera notre cobaye et le travail consiste à l’exposer à différents scénarios afin d’évaluer et d’expliquer la nature des changements de certaines variables physiologiques.</a:t>
            </a:r>
          </a:p>
        </p:txBody>
      </p:sp>
      <p:sp>
        <p:nvSpPr>
          <p:cNvPr id="3" name="Titre 2"/>
          <p:cNvSpPr>
            <a:spLocks noGrp="1"/>
          </p:cNvSpPr>
          <p:nvPr>
            <p:ph type="title"/>
          </p:nvPr>
        </p:nvSpPr>
        <p:spPr>
          <a:xfrm>
            <a:off x="395536" y="188640"/>
            <a:ext cx="8219256" cy="850106"/>
          </a:xfrm>
        </p:spPr>
        <p:txBody>
          <a:bodyPr>
            <a:normAutofit/>
          </a:bodyPr>
          <a:lstStyle/>
          <a:p>
            <a:pPr algn="ctr"/>
            <a:r>
              <a:rPr lang="fr-CA" sz="3500" dirty="0" smtClean="0"/>
              <a:t>Introduction</a:t>
            </a:r>
            <a:endParaRPr lang="fr-CA" sz="3500" dirty="0"/>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67544" y="1196752"/>
            <a:ext cx="8229600" cy="4608512"/>
          </a:xfrm>
        </p:spPr>
        <p:txBody>
          <a:bodyPr>
            <a:normAutofit/>
          </a:bodyPr>
          <a:lstStyle/>
          <a:p>
            <a:pPr algn="just">
              <a:lnSpc>
                <a:spcPct val="120000"/>
              </a:lnSpc>
            </a:pPr>
            <a:r>
              <a:rPr lang="fr-CA" sz="1900" dirty="0" smtClean="0"/>
              <a:t>Web-</a:t>
            </a:r>
            <a:r>
              <a:rPr lang="fr-CA" sz="1900" dirty="0" err="1" smtClean="0"/>
              <a:t>Human</a:t>
            </a:r>
            <a:r>
              <a:rPr lang="fr-CA" sz="1900" dirty="0" smtClean="0"/>
              <a:t> offre l’unique opportunité de travailler sur des scénarios qui seraient impossible de reproduire dans un réel laboratoire. </a:t>
            </a:r>
          </a:p>
          <a:p>
            <a:pPr algn="just">
              <a:lnSpc>
                <a:spcPct val="120000"/>
              </a:lnSpc>
              <a:buNone/>
            </a:pPr>
            <a:endParaRPr lang="fr-CA" sz="1900" dirty="0" smtClean="0"/>
          </a:p>
          <a:p>
            <a:pPr algn="just">
              <a:lnSpc>
                <a:spcPct val="120000"/>
              </a:lnSpc>
            </a:pPr>
            <a:r>
              <a:rPr lang="fr-CA" sz="1900" dirty="0" smtClean="0"/>
              <a:t>Ce laboratoire virtuel permet aussi d’améliorer la compréhension de la physiologie humaine. Selon un article paru dans </a:t>
            </a:r>
            <a:r>
              <a:rPr lang="fr-CA" sz="1900" i="1" dirty="0" smtClean="0"/>
              <a:t>MEDICAL TEACHER</a:t>
            </a:r>
            <a:r>
              <a:rPr lang="fr-CA" sz="1900" dirty="0" smtClean="0"/>
              <a:t> </a:t>
            </a:r>
            <a:r>
              <a:rPr lang="fr-CA" sz="1900" b="1" dirty="0" smtClean="0"/>
              <a:t>*</a:t>
            </a:r>
            <a:r>
              <a:rPr lang="fr-CA" sz="1900" dirty="0" smtClean="0"/>
              <a:t>,</a:t>
            </a:r>
            <a:r>
              <a:rPr lang="fr-CA" sz="1900" dirty="0" smtClean="0">
                <a:solidFill>
                  <a:srgbClr val="FF0000"/>
                </a:solidFill>
              </a:rPr>
              <a:t> </a:t>
            </a:r>
            <a:r>
              <a:rPr lang="fr-CA" sz="1900" dirty="0" smtClean="0"/>
              <a:t>un apprentissage par laboratoire virtuel</a:t>
            </a:r>
            <a:r>
              <a:rPr lang="fr-CA" sz="1900" dirty="0" smtClean="0">
                <a:solidFill>
                  <a:srgbClr val="FF0000"/>
                </a:solidFill>
              </a:rPr>
              <a:t> </a:t>
            </a:r>
            <a:r>
              <a:rPr lang="fr-CA" sz="1900" dirty="0" smtClean="0"/>
              <a:t>permet de retenir jusqu’à 75% l’information divulguée, en comparaison à une rétention de seulement 30% avec un apprentissage audiovisuel conventionnel.</a:t>
            </a:r>
            <a:endParaRPr lang="fr-CA" sz="1900" dirty="0"/>
          </a:p>
          <a:p>
            <a:pPr algn="just">
              <a:lnSpc>
                <a:spcPct val="120000"/>
              </a:lnSpc>
              <a:buNone/>
            </a:pPr>
            <a:r>
              <a:rPr lang="fr-CA" sz="1900" dirty="0" smtClean="0"/>
              <a:t>   </a:t>
            </a:r>
            <a:r>
              <a:rPr lang="fr-CA" sz="1300" dirty="0" smtClean="0"/>
              <a:t>*</a:t>
            </a:r>
            <a:r>
              <a:rPr lang="en-US" sz="1300" dirty="0" smtClean="0"/>
              <a:t>Rosen, K. R., McBride, J. M. et R. L. Drake The use of simulation in medical       education to enhance students’ understanding of basic sciences Medical Teacher 31: 842-846, 2009 </a:t>
            </a:r>
            <a:endParaRPr lang="fr-CA" sz="1300" dirty="0" smtClean="0">
              <a:solidFill>
                <a:srgbClr val="FF0000"/>
              </a:solidFill>
            </a:endParaRPr>
          </a:p>
        </p:txBody>
      </p:sp>
      <p:sp>
        <p:nvSpPr>
          <p:cNvPr id="3" name="Titre 2"/>
          <p:cNvSpPr>
            <a:spLocks noGrp="1"/>
          </p:cNvSpPr>
          <p:nvPr>
            <p:ph type="title"/>
          </p:nvPr>
        </p:nvSpPr>
        <p:spPr>
          <a:xfrm>
            <a:off x="395536" y="188640"/>
            <a:ext cx="8280920" cy="864096"/>
          </a:xfrm>
        </p:spPr>
        <p:txBody>
          <a:bodyPr>
            <a:normAutofit/>
          </a:bodyPr>
          <a:lstStyle/>
          <a:p>
            <a:pPr algn="ctr"/>
            <a:r>
              <a:rPr lang="fr-CA" sz="3500" dirty="0" smtClean="0"/>
              <a:t>Les privilèges associés</a:t>
            </a:r>
            <a:endParaRPr lang="fr-CA" sz="3500" dirty="0"/>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2"/>
          <p:cNvSpPr>
            <a:spLocks noGrp="1"/>
          </p:cNvSpPr>
          <p:nvPr>
            <p:ph type="title"/>
          </p:nvPr>
        </p:nvSpPr>
        <p:spPr>
          <a:xfrm>
            <a:off x="395536" y="116632"/>
            <a:ext cx="8219256" cy="576064"/>
          </a:xfrm>
        </p:spPr>
        <p:txBody>
          <a:bodyPr>
            <a:noAutofit/>
          </a:bodyPr>
          <a:lstStyle/>
          <a:p>
            <a:r>
              <a:rPr lang="fr-CA" sz="3000" dirty="0" smtClean="0"/>
              <a:t>Mode d’emploi </a:t>
            </a:r>
            <a:endParaRPr lang="fr-CA" sz="3000" dirty="0"/>
          </a:p>
        </p:txBody>
      </p:sp>
      <p:sp>
        <p:nvSpPr>
          <p:cNvPr id="13" name="ZoneTexte 12"/>
          <p:cNvSpPr txBox="1"/>
          <p:nvPr/>
        </p:nvSpPr>
        <p:spPr>
          <a:xfrm>
            <a:off x="251520" y="692696"/>
            <a:ext cx="8568952" cy="707886"/>
          </a:xfrm>
          <a:prstGeom prst="rect">
            <a:avLst/>
          </a:prstGeom>
          <a:noFill/>
        </p:spPr>
        <p:txBody>
          <a:bodyPr wrap="square" rtlCol="0">
            <a:spAutoFit/>
          </a:bodyPr>
          <a:lstStyle/>
          <a:p>
            <a:pPr algn="ctr"/>
            <a:r>
              <a:rPr lang="fr-CA" b="1" dirty="0" smtClean="0"/>
              <a:t>Étape 1</a:t>
            </a:r>
            <a:r>
              <a:rPr lang="fr-CA" dirty="0" smtClean="0"/>
              <a:t>: </a:t>
            </a:r>
            <a:r>
              <a:rPr lang="fr-CA" sz="2000" dirty="0" smtClean="0"/>
              <a:t>Aller à </a:t>
            </a:r>
            <a:r>
              <a:rPr lang="fr-CA" sz="2000" dirty="0" smtClean="0">
                <a:solidFill>
                  <a:srgbClr val="0070C0"/>
                </a:solidFill>
                <a:hlinkClick r:id="rId2"/>
              </a:rPr>
              <a:t>http://placid.skidmore.edu/human/</a:t>
            </a:r>
            <a:r>
              <a:rPr lang="fr-CA" sz="2000" dirty="0" smtClean="0">
                <a:solidFill>
                  <a:srgbClr val="0070C0"/>
                </a:solidFill>
              </a:rPr>
              <a:t> </a:t>
            </a:r>
            <a:r>
              <a:rPr lang="fr-CA" sz="2000" dirty="0" smtClean="0"/>
              <a:t>et</a:t>
            </a:r>
            <a:r>
              <a:rPr lang="fr-CA" sz="2000" dirty="0" smtClean="0">
                <a:solidFill>
                  <a:srgbClr val="0070C0"/>
                </a:solidFill>
              </a:rPr>
              <a:t> </a:t>
            </a:r>
            <a:r>
              <a:rPr lang="fr-CA" sz="2000" dirty="0" smtClean="0"/>
              <a:t>cliquer sur                  </a:t>
            </a:r>
            <a:r>
              <a:rPr lang="fr-CA" sz="2000" b="1" i="1" dirty="0" smtClean="0"/>
              <a:t>Start a </a:t>
            </a:r>
            <a:r>
              <a:rPr lang="fr-CA" sz="2000" b="1" i="1" dirty="0" err="1" smtClean="0"/>
              <a:t>Physiology</a:t>
            </a:r>
            <a:r>
              <a:rPr lang="fr-CA" sz="2000" b="1" i="1" dirty="0" smtClean="0"/>
              <a:t> </a:t>
            </a:r>
            <a:r>
              <a:rPr lang="fr-CA" sz="2000" b="1" i="1" dirty="0" err="1" smtClean="0"/>
              <a:t>Experiment</a:t>
            </a:r>
            <a:r>
              <a:rPr lang="fr-CA" sz="2000" b="1" i="1" dirty="0" smtClean="0"/>
              <a:t>  </a:t>
            </a:r>
            <a:r>
              <a:rPr lang="fr-CA" sz="2000" dirty="0" smtClean="0"/>
              <a:t>au centre de la page d’accueil </a:t>
            </a:r>
            <a:endParaRPr lang="fr-CA" sz="2000" dirty="0"/>
          </a:p>
        </p:txBody>
      </p:sp>
      <p:pic>
        <p:nvPicPr>
          <p:cNvPr id="7" name="Picture 6" descr="http___placid.skidmore.jpg"/>
          <p:cNvPicPr>
            <a:picLocks noChangeAspect="1"/>
          </p:cNvPicPr>
          <p:nvPr/>
        </p:nvPicPr>
        <p:blipFill>
          <a:blip r:embed="rId3" cstate="print"/>
          <a:srcRect l="8333" t="716" r="8333" b="52255"/>
          <a:stretch>
            <a:fillRect/>
          </a:stretch>
        </p:blipFill>
        <p:spPr>
          <a:xfrm>
            <a:off x="2195736" y="1419164"/>
            <a:ext cx="6804445" cy="4966883"/>
          </a:xfrm>
          <a:prstGeom prst="rect">
            <a:avLst/>
          </a:prstGeom>
        </p:spPr>
      </p:pic>
      <p:sp>
        <p:nvSpPr>
          <p:cNvPr id="8" name="Oval 7"/>
          <p:cNvSpPr/>
          <p:nvPr/>
        </p:nvSpPr>
        <p:spPr>
          <a:xfrm>
            <a:off x="4283968" y="4077072"/>
            <a:ext cx="2592288" cy="720080"/>
          </a:xfrm>
          <a:prstGeom prst="ellipse">
            <a:avLst/>
          </a:prstGeom>
          <a:noFill/>
          <a:ln w="3175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Human_p1.jpg"/>
          <p:cNvPicPr>
            <a:picLocks noChangeAspect="1"/>
          </p:cNvPicPr>
          <p:nvPr/>
        </p:nvPicPr>
        <p:blipFill>
          <a:blip r:embed="rId2" cstate="print"/>
          <a:stretch>
            <a:fillRect/>
          </a:stretch>
        </p:blipFill>
        <p:spPr>
          <a:xfrm>
            <a:off x="1619672" y="1916832"/>
            <a:ext cx="6590923" cy="4336610"/>
          </a:xfrm>
          <a:prstGeom prst="rect">
            <a:avLst/>
          </a:prstGeom>
        </p:spPr>
      </p:pic>
      <p:sp>
        <p:nvSpPr>
          <p:cNvPr id="2" name="Espace réservé du contenu 1"/>
          <p:cNvSpPr>
            <a:spLocks noGrp="1"/>
          </p:cNvSpPr>
          <p:nvPr>
            <p:ph idx="1"/>
          </p:nvPr>
        </p:nvSpPr>
        <p:spPr>
          <a:xfrm>
            <a:off x="251520" y="836712"/>
            <a:ext cx="8229600" cy="5040560"/>
          </a:xfrm>
        </p:spPr>
        <p:txBody>
          <a:bodyPr>
            <a:normAutofit/>
          </a:bodyPr>
          <a:lstStyle/>
          <a:p>
            <a:pPr algn="ctr">
              <a:buNone/>
            </a:pPr>
            <a:r>
              <a:rPr lang="fr-CA" sz="2000" b="1" dirty="0" smtClean="0"/>
              <a:t>Étape 2</a:t>
            </a:r>
            <a:r>
              <a:rPr lang="fr-CA" sz="2000" dirty="0" smtClean="0"/>
              <a:t>: le nouveau tableau qui apparaît divise l’information en trois parties: la disposition horizontale située au haut, le rectangle à gauche et le carré à droite.</a:t>
            </a:r>
          </a:p>
          <a:p>
            <a:pPr marL="109728" indent="0">
              <a:buNone/>
            </a:pPr>
            <a:endParaRPr lang="fr-CA" sz="2300" dirty="0"/>
          </a:p>
          <a:p>
            <a:pPr marL="109728" indent="0">
              <a:buNone/>
            </a:pPr>
            <a:endParaRPr lang="fr-CA" sz="2300" dirty="0" smtClean="0"/>
          </a:p>
        </p:txBody>
      </p:sp>
      <p:sp>
        <p:nvSpPr>
          <p:cNvPr id="3" name="Titre 2"/>
          <p:cNvSpPr>
            <a:spLocks noGrp="1"/>
          </p:cNvSpPr>
          <p:nvPr>
            <p:ph type="title"/>
          </p:nvPr>
        </p:nvSpPr>
        <p:spPr>
          <a:xfrm>
            <a:off x="395536" y="116632"/>
            <a:ext cx="8219256" cy="576064"/>
          </a:xfrm>
        </p:spPr>
        <p:txBody>
          <a:bodyPr>
            <a:normAutofit/>
          </a:bodyPr>
          <a:lstStyle/>
          <a:p>
            <a:r>
              <a:rPr lang="fr-CA" sz="3000" dirty="0" smtClean="0"/>
              <a:t>Mode d’emploi</a:t>
            </a:r>
            <a:endParaRPr lang="fr-CA" sz="3000" dirty="0"/>
          </a:p>
        </p:txBody>
      </p:sp>
      <p:sp>
        <p:nvSpPr>
          <p:cNvPr id="12" name="ZoneTexte 11"/>
          <p:cNvSpPr txBox="1"/>
          <p:nvPr/>
        </p:nvSpPr>
        <p:spPr>
          <a:xfrm>
            <a:off x="0" y="2204864"/>
            <a:ext cx="1656184" cy="553998"/>
          </a:xfrm>
          <a:prstGeom prst="rect">
            <a:avLst/>
          </a:prstGeom>
          <a:noFill/>
        </p:spPr>
        <p:txBody>
          <a:bodyPr wrap="square" rtlCol="0">
            <a:spAutoFit/>
          </a:bodyPr>
          <a:lstStyle/>
          <a:p>
            <a:r>
              <a:rPr lang="fr-CA" sz="1500" dirty="0" smtClean="0"/>
              <a:t>La disposition horizontal </a:t>
            </a:r>
            <a:endParaRPr lang="fr-CA" sz="1500" dirty="0"/>
          </a:p>
        </p:txBody>
      </p:sp>
      <p:sp>
        <p:nvSpPr>
          <p:cNvPr id="13" name="ZoneTexte 12"/>
          <p:cNvSpPr txBox="1"/>
          <p:nvPr/>
        </p:nvSpPr>
        <p:spPr>
          <a:xfrm>
            <a:off x="179512" y="5157192"/>
            <a:ext cx="1296144" cy="553998"/>
          </a:xfrm>
          <a:prstGeom prst="rect">
            <a:avLst/>
          </a:prstGeom>
          <a:noFill/>
        </p:spPr>
        <p:txBody>
          <a:bodyPr wrap="square" rtlCol="0">
            <a:spAutoFit/>
          </a:bodyPr>
          <a:lstStyle/>
          <a:p>
            <a:r>
              <a:rPr lang="fr-CA" sz="1500" dirty="0" smtClean="0"/>
              <a:t>Rectangle à gauche</a:t>
            </a:r>
            <a:endParaRPr lang="fr-CA" sz="1500" dirty="0"/>
          </a:p>
        </p:txBody>
      </p:sp>
      <p:sp>
        <p:nvSpPr>
          <p:cNvPr id="14" name="ZoneTexte 13"/>
          <p:cNvSpPr txBox="1"/>
          <p:nvPr/>
        </p:nvSpPr>
        <p:spPr>
          <a:xfrm>
            <a:off x="8100392" y="3861048"/>
            <a:ext cx="1043608" cy="553998"/>
          </a:xfrm>
          <a:prstGeom prst="rect">
            <a:avLst/>
          </a:prstGeom>
          <a:noFill/>
        </p:spPr>
        <p:txBody>
          <a:bodyPr wrap="square" rtlCol="0">
            <a:spAutoFit/>
          </a:bodyPr>
          <a:lstStyle/>
          <a:p>
            <a:r>
              <a:rPr lang="fr-CA" sz="1500" dirty="0" smtClean="0"/>
              <a:t>Carré de droite</a:t>
            </a:r>
            <a:endParaRPr lang="fr-CA" sz="1500" dirty="0"/>
          </a:p>
        </p:txBody>
      </p:sp>
      <p:cxnSp>
        <p:nvCxnSpPr>
          <p:cNvPr id="17" name="Connecteur droit 16"/>
          <p:cNvCxnSpPr/>
          <p:nvPr/>
        </p:nvCxnSpPr>
        <p:spPr>
          <a:xfrm>
            <a:off x="1619672" y="4077072"/>
            <a:ext cx="6480720"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19" name="Connecteur droit 18"/>
          <p:cNvCxnSpPr/>
          <p:nvPr/>
        </p:nvCxnSpPr>
        <p:spPr>
          <a:xfrm rot="5400000">
            <a:off x="4896036" y="5121188"/>
            <a:ext cx="2088232" cy="0"/>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cxnSp>
        <p:nvCxnSpPr>
          <p:cNvPr id="25" name="Connecteur droit avec flèche 24"/>
          <p:cNvCxnSpPr/>
          <p:nvPr/>
        </p:nvCxnSpPr>
        <p:spPr>
          <a:xfrm rot="16200000" flipH="1">
            <a:off x="971600" y="2780928"/>
            <a:ext cx="864096" cy="72008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7" name="Connecteur droit avec flèche 26"/>
          <p:cNvCxnSpPr/>
          <p:nvPr/>
        </p:nvCxnSpPr>
        <p:spPr>
          <a:xfrm flipV="1">
            <a:off x="1187624" y="5157192"/>
            <a:ext cx="504056" cy="36004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9" name="Connecteur droit avec flèche 28"/>
          <p:cNvCxnSpPr/>
          <p:nvPr/>
        </p:nvCxnSpPr>
        <p:spPr>
          <a:xfrm rot="5400000">
            <a:off x="7920372" y="4473116"/>
            <a:ext cx="576064" cy="36004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3410294409"/>
      </p:ext>
    </p:extLst>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Human_p1.jpg"/>
          <p:cNvPicPr>
            <a:picLocks noChangeAspect="1"/>
          </p:cNvPicPr>
          <p:nvPr/>
        </p:nvPicPr>
        <p:blipFill>
          <a:blip r:embed="rId2" cstate="print"/>
          <a:srcRect l="546" t="31545" r="1092" b="48978"/>
          <a:stretch>
            <a:fillRect/>
          </a:stretch>
        </p:blipFill>
        <p:spPr>
          <a:xfrm>
            <a:off x="323528" y="1124744"/>
            <a:ext cx="8693699" cy="1132650"/>
          </a:xfrm>
          <a:prstGeom prst="rect">
            <a:avLst/>
          </a:prstGeom>
        </p:spPr>
      </p:pic>
      <p:sp>
        <p:nvSpPr>
          <p:cNvPr id="2" name="Espace réservé du contenu 1"/>
          <p:cNvSpPr>
            <a:spLocks noGrp="1"/>
          </p:cNvSpPr>
          <p:nvPr>
            <p:ph idx="1"/>
          </p:nvPr>
        </p:nvSpPr>
        <p:spPr>
          <a:xfrm>
            <a:off x="467544" y="980728"/>
            <a:ext cx="8229600" cy="5040560"/>
          </a:xfrm>
        </p:spPr>
        <p:txBody>
          <a:bodyPr>
            <a:normAutofit/>
          </a:bodyPr>
          <a:lstStyle/>
          <a:p>
            <a:pPr marL="109728" indent="0">
              <a:buNone/>
            </a:pPr>
            <a:endParaRPr lang="fr-CA" sz="2300" dirty="0"/>
          </a:p>
          <a:p>
            <a:pPr marL="109728" indent="0">
              <a:buNone/>
            </a:pPr>
            <a:endParaRPr lang="fr-CA" sz="2300" dirty="0" smtClean="0"/>
          </a:p>
          <a:p>
            <a:pPr marL="109728" indent="0">
              <a:buNone/>
            </a:pPr>
            <a:endParaRPr lang="fr-CA" sz="2300" dirty="0" smtClean="0"/>
          </a:p>
          <a:p>
            <a:pPr>
              <a:buFontTx/>
              <a:buChar char="-"/>
            </a:pPr>
            <a:endParaRPr lang="fr-CA" sz="2300" dirty="0" smtClean="0"/>
          </a:p>
          <a:p>
            <a:pPr>
              <a:buFontTx/>
              <a:buChar char="-"/>
            </a:pPr>
            <a:endParaRPr lang="fr-CA" sz="2300" dirty="0" smtClean="0"/>
          </a:p>
          <a:p>
            <a:pPr marL="109728" indent="0" algn="just">
              <a:buNone/>
            </a:pPr>
            <a:r>
              <a:rPr lang="fr-CA" sz="1800" dirty="0" smtClean="0"/>
              <a:t>L’information présente dans la </a:t>
            </a:r>
            <a:r>
              <a:rPr lang="fr-CA" sz="1800" u="sng" dirty="0" smtClean="0"/>
              <a:t>disposition horizontale</a:t>
            </a:r>
            <a:r>
              <a:rPr lang="fr-CA" sz="1800" dirty="0" smtClean="0"/>
              <a:t> </a:t>
            </a:r>
            <a:r>
              <a:rPr lang="fr-CA" sz="1800" dirty="0"/>
              <a:t>(« </a:t>
            </a:r>
            <a:r>
              <a:rPr lang="fr-CA" sz="1800" b="1" dirty="0" err="1"/>
              <a:t>View</a:t>
            </a:r>
            <a:r>
              <a:rPr lang="fr-CA" sz="1800" b="1" dirty="0"/>
              <a:t> Output</a:t>
            </a:r>
            <a:r>
              <a:rPr lang="fr-CA" sz="1800" dirty="0"/>
              <a:t> ») contient </a:t>
            </a:r>
            <a:r>
              <a:rPr lang="fr-CA" sz="1800" dirty="0" smtClean="0"/>
              <a:t>toutes les variables* qu’on voudrait mesurer telles que la pression artérielle «AP», le débit cardiaque «COL» la résistance périphérique «TPR», etc. En dessous de chaque variable se trouve un onglet qui nous permet d’avoir les résultats soit </a:t>
            </a:r>
            <a:r>
              <a:rPr lang="fr-CA" sz="1800" i="1" dirty="0" smtClean="0"/>
              <a:t>en texte ou en graphique</a:t>
            </a:r>
            <a:r>
              <a:rPr lang="fr-CA" sz="1800" dirty="0" smtClean="0"/>
              <a:t>. </a:t>
            </a:r>
            <a:r>
              <a:rPr lang="fr-CA" sz="1800" dirty="0" smtClean="0">
                <a:solidFill>
                  <a:srgbClr val="FF0000"/>
                </a:solidFill>
              </a:rPr>
              <a:t>Toujours</a:t>
            </a:r>
            <a:r>
              <a:rPr lang="fr-CA" sz="1800" dirty="0" smtClean="0"/>
              <a:t> sélectionner </a:t>
            </a:r>
            <a:r>
              <a:rPr lang="fr-CA" sz="1800" i="1" dirty="0" smtClean="0"/>
              <a:t>graph</a:t>
            </a:r>
            <a:r>
              <a:rPr lang="fr-CA" sz="1800" dirty="0">
                <a:solidFill>
                  <a:srgbClr val="FF0000"/>
                </a:solidFill>
              </a:rPr>
              <a:t> </a:t>
            </a:r>
            <a:r>
              <a:rPr lang="fr-CA" sz="1800" dirty="0" smtClean="0"/>
              <a:t>afin de pouvoir visualiser les résultats sous forme de graphique plutôt que sous forme de texte. </a:t>
            </a:r>
          </a:p>
          <a:p>
            <a:pPr marL="84138" indent="25400" algn="just">
              <a:buNone/>
            </a:pPr>
            <a:r>
              <a:rPr lang="fr-CA" sz="2000" dirty="0" smtClean="0"/>
              <a:t>     *</a:t>
            </a:r>
            <a:r>
              <a:rPr lang="fr-CA" sz="1500" dirty="0" smtClean="0"/>
              <a:t>Les principales variables vous seront fournies.</a:t>
            </a:r>
          </a:p>
        </p:txBody>
      </p:sp>
      <p:sp>
        <p:nvSpPr>
          <p:cNvPr id="3" name="Titre 2"/>
          <p:cNvSpPr>
            <a:spLocks noGrp="1"/>
          </p:cNvSpPr>
          <p:nvPr>
            <p:ph type="title"/>
          </p:nvPr>
        </p:nvSpPr>
        <p:spPr>
          <a:xfrm>
            <a:off x="251520" y="188640"/>
            <a:ext cx="8219256" cy="576064"/>
          </a:xfrm>
        </p:spPr>
        <p:txBody>
          <a:bodyPr>
            <a:normAutofit/>
          </a:bodyPr>
          <a:lstStyle/>
          <a:p>
            <a:r>
              <a:rPr lang="fr-CA" sz="3000" dirty="0" smtClean="0"/>
              <a:t>Mode d’emploi</a:t>
            </a:r>
            <a:endParaRPr lang="fr-CA" sz="3000" dirty="0"/>
          </a:p>
        </p:txBody>
      </p:sp>
      <p:sp>
        <p:nvSpPr>
          <p:cNvPr id="9" name="ZoneTexte 8"/>
          <p:cNvSpPr txBox="1"/>
          <p:nvPr/>
        </p:nvSpPr>
        <p:spPr>
          <a:xfrm>
            <a:off x="4499992" y="404664"/>
            <a:ext cx="2411760" cy="369332"/>
          </a:xfrm>
          <a:prstGeom prst="rect">
            <a:avLst/>
          </a:prstGeom>
          <a:noFill/>
        </p:spPr>
        <p:txBody>
          <a:bodyPr wrap="square" rtlCol="0">
            <a:spAutoFit/>
          </a:bodyPr>
          <a:lstStyle/>
          <a:p>
            <a:r>
              <a:rPr lang="fr-CA" dirty="0" smtClean="0"/>
              <a:t>Variables à mesurer</a:t>
            </a:r>
            <a:endParaRPr lang="fr-CA" dirty="0"/>
          </a:p>
        </p:txBody>
      </p:sp>
      <p:sp>
        <p:nvSpPr>
          <p:cNvPr id="32" name="ZoneTexte 31"/>
          <p:cNvSpPr txBox="1"/>
          <p:nvPr/>
        </p:nvSpPr>
        <p:spPr>
          <a:xfrm>
            <a:off x="467544" y="2348880"/>
            <a:ext cx="1368152" cy="369332"/>
          </a:xfrm>
          <a:prstGeom prst="rect">
            <a:avLst/>
          </a:prstGeom>
          <a:noFill/>
        </p:spPr>
        <p:txBody>
          <a:bodyPr wrap="square" rtlCol="0">
            <a:spAutoFit/>
          </a:bodyPr>
          <a:lstStyle/>
          <a:p>
            <a:r>
              <a:rPr lang="fr-CA" dirty="0" smtClean="0"/>
              <a:t>L’onglet</a:t>
            </a:r>
            <a:endParaRPr lang="fr-CA" dirty="0"/>
          </a:p>
        </p:txBody>
      </p:sp>
      <p:cxnSp>
        <p:nvCxnSpPr>
          <p:cNvPr id="16" name="Connecteur droit avec flèche 15"/>
          <p:cNvCxnSpPr>
            <a:stCxn id="32" idx="0"/>
          </p:cNvCxnSpPr>
          <p:nvPr/>
        </p:nvCxnSpPr>
        <p:spPr>
          <a:xfrm rot="5400000" flipH="1" flipV="1">
            <a:off x="1097614" y="2042846"/>
            <a:ext cx="360040" cy="25202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8" name="Connecteur droit avec flèche 17"/>
          <p:cNvCxnSpPr>
            <a:stCxn id="9" idx="1"/>
          </p:cNvCxnSpPr>
          <p:nvPr/>
        </p:nvCxnSpPr>
        <p:spPr>
          <a:xfrm rot="10800000" flipV="1">
            <a:off x="1979712" y="589330"/>
            <a:ext cx="2520280" cy="75143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2" name="Connecteur droit avec flèche 21"/>
          <p:cNvCxnSpPr/>
          <p:nvPr/>
        </p:nvCxnSpPr>
        <p:spPr>
          <a:xfrm rot="10800000" flipV="1">
            <a:off x="2987824" y="692696"/>
            <a:ext cx="1872208"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6" name="Connecteur droit avec flèche 25"/>
          <p:cNvCxnSpPr/>
          <p:nvPr/>
        </p:nvCxnSpPr>
        <p:spPr>
          <a:xfrm rot="10800000" flipV="1">
            <a:off x="4067944" y="692696"/>
            <a:ext cx="1224136"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0" name="Connecteur droit avec flèche 29"/>
          <p:cNvCxnSpPr/>
          <p:nvPr/>
        </p:nvCxnSpPr>
        <p:spPr>
          <a:xfrm rot="5400000">
            <a:off x="5076056" y="836712"/>
            <a:ext cx="648072" cy="36004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4" name="Connecteur droit avec flèche 33"/>
          <p:cNvCxnSpPr/>
          <p:nvPr/>
        </p:nvCxnSpPr>
        <p:spPr>
          <a:xfrm rot="16200000" flipH="1">
            <a:off x="5616116" y="944724"/>
            <a:ext cx="720080" cy="21602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6" name="Connecteur droit avec flèche 35"/>
          <p:cNvCxnSpPr/>
          <p:nvPr/>
        </p:nvCxnSpPr>
        <p:spPr>
          <a:xfrm rot="16200000" flipH="1">
            <a:off x="6444208" y="836712"/>
            <a:ext cx="648072" cy="50405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2003947785"/>
      </p:ext>
    </p:extLst>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Human_p1.jpg"/>
          <p:cNvPicPr>
            <a:picLocks noChangeAspect="1"/>
          </p:cNvPicPr>
          <p:nvPr/>
        </p:nvPicPr>
        <p:blipFill>
          <a:blip r:embed="rId2" cstate="print"/>
          <a:srcRect l="1639" t="48978" r="34411" b="1660"/>
          <a:stretch>
            <a:fillRect/>
          </a:stretch>
        </p:blipFill>
        <p:spPr>
          <a:xfrm>
            <a:off x="2751077" y="692696"/>
            <a:ext cx="5995635" cy="3045117"/>
          </a:xfrm>
          <a:prstGeom prst="rect">
            <a:avLst/>
          </a:prstGeom>
        </p:spPr>
      </p:pic>
      <p:sp>
        <p:nvSpPr>
          <p:cNvPr id="2" name="Espace réservé du contenu 1"/>
          <p:cNvSpPr>
            <a:spLocks noGrp="1"/>
          </p:cNvSpPr>
          <p:nvPr>
            <p:ph idx="1"/>
          </p:nvPr>
        </p:nvSpPr>
        <p:spPr>
          <a:xfrm>
            <a:off x="395536" y="3933056"/>
            <a:ext cx="8748464" cy="2592288"/>
          </a:xfrm>
        </p:spPr>
        <p:txBody>
          <a:bodyPr>
            <a:normAutofit/>
          </a:bodyPr>
          <a:lstStyle/>
          <a:p>
            <a:pPr algn="just">
              <a:buFont typeface="Wingdings" pitchFamily="2" charset="2"/>
              <a:buChar char="Ø"/>
            </a:pPr>
            <a:r>
              <a:rPr lang="fr-CA" sz="1800" dirty="0" smtClean="0"/>
              <a:t>Le </a:t>
            </a:r>
            <a:r>
              <a:rPr lang="fr-CA" sz="1800" u="sng" dirty="0" smtClean="0"/>
              <a:t>rectangle à gauche</a:t>
            </a:r>
            <a:r>
              <a:rPr lang="fr-CA" sz="1800" dirty="0" smtClean="0"/>
              <a:t> (« </a:t>
            </a:r>
            <a:r>
              <a:rPr lang="fr-CA" sz="1800" b="1" dirty="0" err="1" smtClean="0"/>
              <a:t>Experiment</a:t>
            </a:r>
            <a:r>
              <a:rPr lang="fr-CA" sz="1800" b="1" dirty="0" smtClean="0"/>
              <a:t> </a:t>
            </a:r>
            <a:r>
              <a:rPr lang="fr-CA" sz="1800" b="1" dirty="0" err="1" smtClean="0"/>
              <a:t>Controls</a:t>
            </a:r>
            <a:r>
              <a:rPr lang="fr-CA" sz="1800" dirty="0" smtClean="0"/>
              <a:t> ») affiche les paramètres de l’expérience* telles que la température et l’intensité de l’exercice. Dans ce même rectangle, on peut choisir la durée de l’expérience (en minutes) et l’intervalle des points dans le graphique. </a:t>
            </a:r>
          </a:p>
          <a:p>
            <a:pPr algn="just">
              <a:buFont typeface="Wingdings" pitchFamily="2" charset="2"/>
              <a:buChar char="Ø"/>
            </a:pPr>
            <a:r>
              <a:rPr lang="fr-CA" sz="1800" dirty="0" smtClean="0"/>
              <a:t>Ce sont les indications données dans ce rectangle qui permettent de définir l’expérience à faire, i.e. le </a:t>
            </a:r>
            <a:r>
              <a:rPr lang="fr-CA" sz="1800" i="1" u="sng" dirty="0" smtClean="0"/>
              <a:t>protocole expérimental</a:t>
            </a:r>
            <a:r>
              <a:rPr lang="fr-CA" sz="1800" u="sng" dirty="0" smtClean="0"/>
              <a:t>.</a:t>
            </a:r>
          </a:p>
          <a:p>
            <a:pPr algn="just">
              <a:buNone/>
            </a:pPr>
            <a:r>
              <a:rPr lang="fr-CA" sz="1500" dirty="0" smtClean="0"/>
              <a:t>         *Les principaux paramètres sont fournis</a:t>
            </a:r>
          </a:p>
        </p:txBody>
      </p:sp>
      <p:sp>
        <p:nvSpPr>
          <p:cNvPr id="3" name="Titre 2"/>
          <p:cNvSpPr>
            <a:spLocks noGrp="1"/>
          </p:cNvSpPr>
          <p:nvPr>
            <p:ph type="title"/>
          </p:nvPr>
        </p:nvSpPr>
        <p:spPr>
          <a:xfrm>
            <a:off x="179512" y="188640"/>
            <a:ext cx="8219256" cy="576064"/>
          </a:xfrm>
        </p:spPr>
        <p:txBody>
          <a:bodyPr>
            <a:normAutofit/>
          </a:bodyPr>
          <a:lstStyle/>
          <a:p>
            <a:r>
              <a:rPr lang="fr-CA" sz="2600" dirty="0" smtClean="0"/>
              <a:t>Mode d’emploi</a:t>
            </a:r>
            <a:endParaRPr lang="fr-CA" sz="2600" dirty="0"/>
          </a:p>
        </p:txBody>
      </p:sp>
      <p:sp>
        <p:nvSpPr>
          <p:cNvPr id="13" name="ZoneTexte 12"/>
          <p:cNvSpPr txBox="1"/>
          <p:nvPr/>
        </p:nvSpPr>
        <p:spPr>
          <a:xfrm>
            <a:off x="1080120" y="1412776"/>
            <a:ext cx="1331640" cy="369332"/>
          </a:xfrm>
          <a:prstGeom prst="rect">
            <a:avLst/>
          </a:prstGeom>
          <a:noFill/>
        </p:spPr>
        <p:txBody>
          <a:bodyPr wrap="square" rtlCol="0">
            <a:spAutoFit/>
          </a:bodyPr>
          <a:lstStyle/>
          <a:p>
            <a:r>
              <a:rPr lang="fr-CA" sz="1500" dirty="0" smtClean="0"/>
              <a:t>Paramètres</a:t>
            </a:r>
            <a:r>
              <a:rPr lang="fr-CA" dirty="0" smtClean="0"/>
              <a:t> </a:t>
            </a:r>
            <a:endParaRPr lang="fr-CA" dirty="0"/>
          </a:p>
        </p:txBody>
      </p:sp>
      <p:sp>
        <p:nvSpPr>
          <p:cNvPr id="20" name="ZoneTexte 19"/>
          <p:cNvSpPr txBox="1"/>
          <p:nvPr/>
        </p:nvSpPr>
        <p:spPr>
          <a:xfrm>
            <a:off x="1259632" y="2204864"/>
            <a:ext cx="1368152" cy="553998"/>
          </a:xfrm>
          <a:prstGeom prst="rect">
            <a:avLst/>
          </a:prstGeom>
          <a:noFill/>
        </p:spPr>
        <p:txBody>
          <a:bodyPr wrap="square" rtlCol="0">
            <a:spAutoFit/>
          </a:bodyPr>
          <a:lstStyle/>
          <a:p>
            <a:r>
              <a:rPr lang="fr-CA" sz="1500" dirty="0" smtClean="0"/>
              <a:t>Durée de l’expérience</a:t>
            </a:r>
            <a:endParaRPr lang="fr-CA" sz="1500" dirty="0"/>
          </a:p>
        </p:txBody>
      </p:sp>
      <p:sp>
        <p:nvSpPr>
          <p:cNvPr id="25" name="ZoneTexte 24"/>
          <p:cNvSpPr txBox="1"/>
          <p:nvPr/>
        </p:nvSpPr>
        <p:spPr>
          <a:xfrm>
            <a:off x="1259632" y="2996952"/>
            <a:ext cx="1475656" cy="784830"/>
          </a:xfrm>
          <a:prstGeom prst="rect">
            <a:avLst/>
          </a:prstGeom>
          <a:noFill/>
        </p:spPr>
        <p:txBody>
          <a:bodyPr wrap="square" rtlCol="0">
            <a:spAutoFit/>
          </a:bodyPr>
          <a:lstStyle/>
          <a:p>
            <a:r>
              <a:rPr lang="fr-CA" sz="1500" dirty="0" smtClean="0"/>
              <a:t>Intervalle des points dans le graphique</a:t>
            </a:r>
            <a:endParaRPr lang="fr-CA" sz="1500" dirty="0"/>
          </a:p>
        </p:txBody>
      </p:sp>
      <p:cxnSp>
        <p:nvCxnSpPr>
          <p:cNvPr id="16" name="Connecteur droit avec flèche 15"/>
          <p:cNvCxnSpPr/>
          <p:nvPr/>
        </p:nvCxnSpPr>
        <p:spPr>
          <a:xfrm>
            <a:off x="2339752" y="1628800"/>
            <a:ext cx="648072" cy="7200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 name="Connecteur droit avec flèche 20"/>
          <p:cNvCxnSpPr/>
          <p:nvPr/>
        </p:nvCxnSpPr>
        <p:spPr>
          <a:xfrm>
            <a:off x="2339752" y="1700808"/>
            <a:ext cx="576064" cy="28803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0" name="Connecteur droit avec flèche 29"/>
          <p:cNvCxnSpPr/>
          <p:nvPr/>
        </p:nvCxnSpPr>
        <p:spPr>
          <a:xfrm>
            <a:off x="2483768" y="2492896"/>
            <a:ext cx="792088" cy="36004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2" name="Connecteur droit avec flèche 31"/>
          <p:cNvCxnSpPr/>
          <p:nvPr/>
        </p:nvCxnSpPr>
        <p:spPr>
          <a:xfrm flipV="1">
            <a:off x="2699792" y="2924944"/>
            <a:ext cx="2592288"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1346053444"/>
      </p:ext>
    </p:extLst>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Human_p1.jpg"/>
          <p:cNvPicPr>
            <a:picLocks noChangeAspect="1"/>
          </p:cNvPicPr>
          <p:nvPr/>
        </p:nvPicPr>
        <p:blipFill>
          <a:blip r:embed="rId2" cstate="print"/>
          <a:srcRect l="64998" t="48978" r="1639" b="1660"/>
          <a:stretch>
            <a:fillRect/>
          </a:stretch>
        </p:blipFill>
        <p:spPr>
          <a:xfrm>
            <a:off x="3779912" y="332656"/>
            <a:ext cx="3456384" cy="3365030"/>
          </a:xfrm>
          <a:prstGeom prst="rect">
            <a:avLst/>
          </a:prstGeom>
        </p:spPr>
      </p:pic>
      <p:sp>
        <p:nvSpPr>
          <p:cNvPr id="2" name="Espace réservé du contenu 1"/>
          <p:cNvSpPr>
            <a:spLocks noGrp="1"/>
          </p:cNvSpPr>
          <p:nvPr>
            <p:ph idx="1"/>
          </p:nvPr>
        </p:nvSpPr>
        <p:spPr>
          <a:xfrm>
            <a:off x="251520" y="3861048"/>
            <a:ext cx="8784976" cy="2160240"/>
          </a:xfrm>
        </p:spPr>
        <p:txBody>
          <a:bodyPr>
            <a:normAutofit/>
          </a:bodyPr>
          <a:lstStyle/>
          <a:p>
            <a:pPr marL="360000" algn="just">
              <a:buFont typeface="Wingdings" pitchFamily="2" charset="2"/>
              <a:buChar char="Ø"/>
            </a:pPr>
            <a:r>
              <a:rPr lang="fr-CA" sz="1600" dirty="0" smtClean="0"/>
              <a:t>La première case du</a:t>
            </a:r>
            <a:r>
              <a:rPr lang="fr-CA" sz="1600" dirty="0" smtClean="0">
                <a:solidFill>
                  <a:srgbClr val="FF0000"/>
                </a:solidFill>
              </a:rPr>
              <a:t> </a:t>
            </a:r>
            <a:r>
              <a:rPr lang="fr-CA" sz="1600" u="sng" dirty="0" smtClean="0"/>
              <a:t>carré à droite</a:t>
            </a:r>
            <a:r>
              <a:rPr lang="fr-CA" sz="1600" dirty="0" smtClean="0">
                <a:solidFill>
                  <a:srgbClr val="FF0000"/>
                </a:solidFill>
              </a:rPr>
              <a:t> </a:t>
            </a:r>
            <a:r>
              <a:rPr lang="fr-CA" sz="1600" dirty="0" smtClean="0"/>
              <a:t>(« </a:t>
            </a:r>
            <a:r>
              <a:rPr lang="fr-CA" sz="1600" b="1" dirty="0" smtClean="0"/>
              <a:t>Help </a:t>
            </a:r>
            <a:r>
              <a:rPr lang="fr-CA" sz="1600" dirty="0" smtClean="0"/>
              <a:t>») permet au navigateur de s’informer sur les définitions des abréviations.</a:t>
            </a:r>
          </a:p>
          <a:p>
            <a:pPr marL="360000" algn="just">
              <a:buFont typeface="Wingdings" pitchFamily="2" charset="2"/>
              <a:buChar char="Ø"/>
            </a:pPr>
            <a:r>
              <a:rPr lang="fr-CA" sz="1600" dirty="0" smtClean="0"/>
              <a:t>Ce carré permet aussi de déterminer le type de graphique</a:t>
            </a:r>
            <a:r>
              <a:rPr lang="fr-CA" sz="1600" dirty="0"/>
              <a:t> (« Graph Style </a:t>
            </a:r>
            <a:r>
              <a:rPr lang="fr-CA" sz="1600" dirty="0" smtClean="0"/>
              <a:t>»):</a:t>
            </a:r>
            <a:endParaRPr lang="fr-CA" sz="1600" dirty="0"/>
          </a:p>
          <a:p>
            <a:pPr marL="369888" indent="0" algn="just">
              <a:spcBef>
                <a:spcPts val="0"/>
              </a:spcBef>
              <a:buNone/>
            </a:pPr>
            <a:r>
              <a:rPr lang="fr-CA" sz="1600" dirty="0" smtClean="0"/>
              <a:t>i) Données normalisées (« </a:t>
            </a:r>
            <a:r>
              <a:rPr lang="fr-CA" sz="1600" dirty="0" err="1" smtClean="0"/>
              <a:t>Normalized</a:t>
            </a:r>
            <a:r>
              <a:rPr lang="fr-CA" sz="1600" dirty="0" smtClean="0"/>
              <a:t> ») par rapport à la valeur de départ, ou encore ii) Données exprimées en valeurs absolues (« </a:t>
            </a:r>
            <a:r>
              <a:rPr lang="fr-CA" sz="1600" dirty="0" err="1"/>
              <a:t>A</a:t>
            </a:r>
            <a:r>
              <a:rPr lang="fr-CA" sz="1600" dirty="0" err="1" smtClean="0"/>
              <a:t>ctual</a:t>
            </a:r>
            <a:r>
              <a:rPr lang="fr-CA" sz="1600" dirty="0" smtClean="0"/>
              <a:t> values »).</a:t>
            </a:r>
          </a:p>
          <a:p>
            <a:pPr marL="369888" indent="0" algn="just">
              <a:spcBef>
                <a:spcPts val="0"/>
              </a:spcBef>
              <a:buNone/>
            </a:pPr>
            <a:r>
              <a:rPr lang="fr-CA" sz="1600" dirty="0" smtClean="0"/>
              <a:t>D’une façon générale, on vous conseille de choisir « </a:t>
            </a:r>
            <a:r>
              <a:rPr lang="fr-CA" sz="1600" dirty="0" err="1" smtClean="0"/>
              <a:t>Actual</a:t>
            </a:r>
            <a:r>
              <a:rPr lang="fr-CA" sz="1600" dirty="0" smtClean="0"/>
              <a:t> values » si vous ne portez en graphique qu’une seule variable, mais « </a:t>
            </a:r>
            <a:r>
              <a:rPr lang="fr-CA" sz="1600" dirty="0" err="1" smtClean="0"/>
              <a:t>Normalized</a:t>
            </a:r>
            <a:r>
              <a:rPr lang="fr-CA" sz="1600" dirty="0" smtClean="0"/>
              <a:t> » si vous devez comparer le changement simultané de plusieurs variables.</a:t>
            </a:r>
          </a:p>
          <a:p>
            <a:pPr marL="360000" algn="just">
              <a:buFont typeface="Wingdings" pitchFamily="2" charset="2"/>
              <a:buChar char="Ø"/>
            </a:pPr>
            <a:endParaRPr lang="fr-CA" sz="1600" dirty="0" smtClean="0"/>
          </a:p>
        </p:txBody>
      </p:sp>
      <p:sp>
        <p:nvSpPr>
          <p:cNvPr id="3" name="Titre 2"/>
          <p:cNvSpPr>
            <a:spLocks noGrp="1"/>
          </p:cNvSpPr>
          <p:nvPr>
            <p:ph type="title"/>
          </p:nvPr>
        </p:nvSpPr>
        <p:spPr>
          <a:xfrm>
            <a:off x="395536" y="116632"/>
            <a:ext cx="8219256" cy="576064"/>
          </a:xfrm>
        </p:spPr>
        <p:txBody>
          <a:bodyPr>
            <a:noAutofit/>
          </a:bodyPr>
          <a:lstStyle/>
          <a:p>
            <a:r>
              <a:rPr lang="fr-CA" sz="3000" dirty="0" smtClean="0"/>
              <a:t>Mode d’emploi</a:t>
            </a:r>
            <a:endParaRPr lang="fr-CA" sz="3000" dirty="0"/>
          </a:p>
        </p:txBody>
      </p:sp>
      <p:sp>
        <p:nvSpPr>
          <p:cNvPr id="5" name="ZoneTexte 4"/>
          <p:cNvSpPr txBox="1"/>
          <p:nvPr/>
        </p:nvSpPr>
        <p:spPr>
          <a:xfrm>
            <a:off x="7308304" y="908719"/>
            <a:ext cx="1800200" cy="553998"/>
          </a:xfrm>
          <a:prstGeom prst="rect">
            <a:avLst/>
          </a:prstGeom>
          <a:noFill/>
        </p:spPr>
        <p:txBody>
          <a:bodyPr wrap="square" rtlCol="0">
            <a:spAutoFit/>
          </a:bodyPr>
          <a:lstStyle/>
          <a:p>
            <a:r>
              <a:rPr lang="fr-CA" sz="1500" dirty="0" smtClean="0"/>
              <a:t>Définitions des variables</a:t>
            </a:r>
            <a:endParaRPr lang="fr-CA" sz="1500" dirty="0"/>
          </a:p>
        </p:txBody>
      </p:sp>
      <p:sp>
        <p:nvSpPr>
          <p:cNvPr id="11" name="ZoneTexte 10"/>
          <p:cNvSpPr txBox="1"/>
          <p:nvPr/>
        </p:nvSpPr>
        <p:spPr>
          <a:xfrm>
            <a:off x="1979712" y="2636911"/>
            <a:ext cx="1440160" cy="646331"/>
          </a:xfrm>
          <a:prstGeom prst="rect">
            <a:avLst/>
          </a:prstGeom>
          <a:noFill/>
        </p:spPr>
        <p:txBody>
          <a:bodyPr wrap="square" rtlCol="0">
            <a:spAutoFit/>
          </a:bodyPr>
          <a:lstStyle/>
          <a:p>
            <a:r>
              <a:rPr lang="fr-CA" dirty="0" smtClean="0"/>
              <a:t>Types de graphiques</a:t>
            </a:r>
            <a:endParaRPr lang="fr-CA" dirty="0"/>
          </a:p>
        </p:txBody>
      </p:sp>
      <p:cxnSp>
        <p:nvCxnSpPr>
          <p:cNvPr id="14" name="Connecteur droit avec flèche 13"/>
          <p:cNvCxnSpPr/>
          <p:nvPr/>
        </p:nvCxnSpPr>
        <p:spPr>
          <a:xfrm>
            <a:off x="3131840" y="2852935"/>
            <a:ext cx="792088" cy="21602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 name="Connecteur droit avec flèche 18"/>
          <p:cNvCxnSpPr>
            <a:stCxn id="5" idx="1"/>
          </p:cNvCxnSpPr>
          <p:nvPr/>
        </p:nvCxnSpPr>
        <p:spPr>
          <a:xfrm rot="10800000" flipV="1">
            <a:off x="6876256" y="1185717"/>
            <a:ext cx="432048" cy="8304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3374683147"/>
      </p:ext>
    </p:extLst>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0" y="692696"/>
            <a:ext cx="9144000" cy="1224136"/>
          </a:xfrm>
        </p:spPr>
        <p:txBody>
          <a:bodyPr>
            <a:normAutofit fontScale="77500" lnSpcReduction="20000"/>
          </a:bodyPr>
          <a:lstStyle/>
          <a:p>
            <a:pPr algn="ctr">
              <a:buNone/>
            </a:pPr>
            <a:r>
              <a:rPr lang="fr-CA" u="sng" dirty="0" smtClean="0"/>
              <a:t>Comment lire le graphique</a:t>
            </a:r>
          </a:p>
          <a:p>
            <a:pPr>
              <a:buNone/>
            </a:pPr>
            <a:endParaRPr lang="fr-CA" sz="2300" dirty="0" smtClean="0"/>
          </a:p>
          <a:p>
            <a:pPr>
              <a:buNone/>
            </a:pPr>
            <a:r>
              <a:rPr lang="fr-CA" sz="2300" dirty="0" smtClean="0"/>
              <a:t>Exemple: Bob plonge dans un bain d’eau glacée et il y reste pendant 2 heures</a:t>
            </a:r>
            <a:r>
              <a:rPr lang="fr-CA" sz="2000" dirty="0" smtClean="0"/>
              <a:t>. </a:t>
            </a:r>
          </a:p>
          <a:p>
            <a:pPr>
              <a:buNone/>
            </a:pPr>
            <a:r>
              <a:rPr lang="fr-CA" sz="2000" dirty="0" smtClean="0"/>
              <a:t> </a:t>
            </a:r>
            <a:endParaRPr lang="fr-CA" sz="2000" dirty="0"/>
          </a:p>
        </p:txBody>
      </p:sp>
      <p:pic>
        <p:nvPicPr>
          <p:cNvPr id="5" name="Picture 4" descr="http://placid.skidmore.edu/human/tmp/human_graph_2419.png"/>
          <p:cNvPicPr>
            <a:picLocks noChangeAspect="1" noChangeArrowheads="1"/>
          </p:cNvPicPr>
          <p:nvPr/>
        </p:nvPicPr>
        <p:blipFill>
          <a:blip r:embed="rId2" cstate="print"/>
          <a:srcRect l="3543" r="591"/>
          <a:stretch>
            <a:fillRect/>
          </a:stretch>
        </p:blipFill>
        <p:spPr bwMode="auto">
          <a:xfrm>
            <a:off x="1403648" y="1628800"/>
            <a:ext cx="7740352" cy="4228526"/>
          </a:xfrm>
          <a:prstGeom prst="rect">
            <a:avLst/>
          </a:prstGeom>
          <a:noFill/>
        </p:spPr>
      </p:pic>
      <p:cxnSp>
        <p:nvCxnSpPr>
          <p:cNvPr id="7" name="Connecteur droit avec flèche 6"/>
          <p:cNvCxnSpPr/>
          <p:nvPr/>
        </p:nvCxnSpPr>
        <p:spPr>
          <a:xfrm>
            <a:off x="1188976" y="3914124"/>
            <a:ext cx="286680" cy="21501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 name="ZoneTexte 7"/>
          <p:cNvSpPr txBox="1"/>
          <p:nvPr/>
        </p:nvSpPr>
        <p:spPr>
          <a:xfrm>
            <a:off x="5912" y="2481588"/>
            <a:ext cx="1296000" cy="1692771"/>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r>
              <a:rPr lang="fr-CA" sz="1300" dirty="0" smtClean="0"/>
              <a:t>L’axe vertical est la variable dépendante. Ici, elle représente la température corporelle de Bob.   </a:t>
            </a:r>
            <a:endParaRPr lang="fr-CA" sz="1300" dirty="0"/>
          </a:p>
        </p:txBody>
      </p:sp>
      <p:sp>
        <p:nvSpPr>
          <p:cNvPr id="10" name="ZoneTexte 9"/>
          <p:cNvSpPr txBox="1"/>
          <p:nvPr/>
        </p:nvSpPr>
        <p:spPr>
          <a:xfrm>
            <a:off x="267409" y="5609268"/>
            <a:ext cx="3224471" cy="1200329"/>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fr-CA" sz="1200" dirty="0" smtClean="0"/>
              <a:t>L’axe horizontal  est la variable indépendante. Dans tous les graphiques, elle représente le temps de l’expérience. On peut voir que l’expérience a commencé à 12h10 et elle  a pris fin à 14h10. </a:t>
            </a:r>
            <a:endParaRPr lang="fr-CA" sz="1200" dirty="0"/>
          </a:p>
        </p:txBody>
      </p:sp>
      <p:sp>
        <p:nvSpPr>
          <p:cNvPr id="16" name="Forme libre 15"/>
          <p:cNvSpPr/>
          <p:nvPr/>
        </p:nvSpPr>
        <p:spPr>
          <a:xfrm>
            <a:off x="1404662" y="5282276"/>
            <a:ext cx="215010" cy="215010"/>
          </a:xfrm>
          <a:custGeom>
            <a:avLst/>
            <a:gdLst>
              <a:gd name="connsiteX0" fmla="*/ 172195 w 186262"/>
              <a:gd name="connsiteY0" fmla="*/ 0 h 157463"/>
              <a:gd name="connsiteX1" fmla="*/ 31518 w 186262"/>
              <a:gd name="connsiteY1" fmla="*/ 14068 h 157463"/>
              <a:gd name="connsiteX2" fmla="*/ 3382 w 186262"/>
              <a:gd name="connsiteY2" fmla="*/ 42203 h 157463"/>
              <a:gd name="connsiteX3" fmla="*/ 17450 w 186262"/>
              <a:gd name="connsiteY3" fmla="*/ 112542 h 157463"/>
              <a:gd name="connsiteX4" fmla="*/ 45586 w 186262"/>
              <a:gd name="connsiteY4" fmla="*/ 140677 h 157463"/>
              <a:gd name="connsiteX5" fmla="*/ 186262 w 186262"/>
              <a:gd name="connsiteY5" fmla="*/ 42203 h 157463"/>
              <a:gd name="connsiteX6" fmla="*/ 172195 w 186262"/>
              <a:gd name="connsiteY6" fmla="*/ 0 h 157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262" h="157463">
                <a:moveTo>
                  <a:pt x="172195" y="0"/>
                </a:moveTo>
                <a:cubicBezTo>
                  <a:pt x="125303" y="4689"/>
                  <a:pt x="77237" y="2638"/>
                  <a:pt x="31518" y="14068"/>
                </a:cubicBezTo>
                <a:cubicBezTo>
                  <a:pt x="18651" y="17285"/>
                  <a:pt x="5258" y="29073"/>
                  <a:pt x="3382" y="42203"/>
                </a:cubicBezTo>
                <a:cubicBezTo>
                  <a:pt x="0" y="65873"/>
                  <a:pt x="8031" y="90565"/>
                  <a:pt x="17450" y="112542"/>
                </a:cubicBezTo>
                <a:cubicBezTo>
                  <a:pt x="22675" y="124733"/>
                  <a:pt x="36207" y="131299"/>
                  <a:pt x="45586" y="140677"/>
                </a:cubicBezTo>
                <a:cubicBezTo>
                  <a:pt x="136450" y="129319"/>
                  <a:pt x="186262" y="157463"/>
                  <a:pt x="186262" y="42203"/>
                </a:cubicBezTo>
                <a:lnTo>
                  <a:pt x="172195" y="0"/>
                </a:lnTo>
                <a:close/>
              </a:path>
            </a:pathLst>
          </a:custGeom>
          <a:noFill/>
          <a:ln w="28575">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fr-CA"/>
          </a:p>
        </p:txBody>
      </p:sp>
      <p:cxnSp>
        <p:nvCxnSpPr>
          <p:cNvPr id="18" name="Connecteur droit avec flèche 17"/>
          <p:cNvCxnSpPr>
            <a:endCxn id="16" idx="2"/>
          </p:cNvCxnSpPr>
          <p:nvPr/>
        </p:nvCxnSpPr>
        <p:spPr>
          <a:xfrm>
            <a:off x="1115616" y="5209254"/>
            <a:ext cx="292950" cy="13064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1" name="ZoneTexte 20"/>
          <p:cNvSpPr txBox="1"/>
          <p:nvPr/>
        </p:nvSpPr>
        <p:spPr>
          <a:xfrm>
            <a:off x="5914" y="4565255"/>
            <a:ext cx="1253718" cy="900933"/>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r>
              <a:rPr lang="fr-CA" sz="1300" dirty="0" smtClean="0"/>
              <a:t>Le chiffre avant l’heure désigne le jour.</a:t>
            </a:r>
            <a:endParaRPr lang="fr-CA" sz="1300" dirty="0"/>
          </a:p>
        </p:txBody>
      </p:sp>
      <p:cxnSp>
        <p:nvCxnSpPr>
          <p:cNvPr id="31" name="Connecteur droit avec flèche 30"/>
          <p:cNvCxnSpPr/>
          <p:nvPr/>
        </p:nvCxnSpPr>
        <p:spPr>
          <a:xfrm flipV="1">
            <a:off x="2627784" y="5301208"/>
            <a:ext cx="432048" cy="28803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1" name="Titre 2"/>
          <p:cNvSpPr>
            <a:spLocks noGrp="1"/>
          </p:cNvSpPr>
          <p:nvPr>
            <p:ph type="title"/>
          </p:nvPr>
        </p:nvSpPr>
        <p:spPr>
          <a:xfrm>
            <a:off x="0" y="188640"/>
            <a:ext cx="8208912" cy="620688"/>
          </a:xfrm>
        </p:spPr>
        <p:txBody>
          <a:bodyPr>
            <a:normAutofit/>
          </a:bodyPr>
          <a:lstStyle/>
          <a:p>
            <a:r>
              <a:rPr lang="fr-CA" sz="2400" dirty="0" smtClean="0"/>
              <a:t>Mode d’emploi</a:t>
            </a:r>
            <a:endParaRPr lang="fr-CA" sz="2400" dirty="0"/>
          </a:p>
        </p:txBody>
      </p:sp>
      <p:cxnSp>
        <p:nvCxnSpPr>
          <p:cNvPr id="13" name="Connecteur droit avec flèche 12"/>
          <p:cNvCxnSpPr/>
          <p:nvPr/>
        </p:nvCxnSpPr>
        <p:spPr>
          <a:xfrm rot="16200000" flipV="1">
            <a:off x="7020272" y="5805264"/>
            <a:ext cx="216024" cy="21602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4" name="ZoneTexte 13"/>
          <p:cNvSpPr txBox="1"/>
          <p:nvPr/>
        </p:nvSpPr>
        <p:spPr>
          <a:xfrm>
            <a:off x="5220072" y="6021288"/>
            <a:ext cx="3744416" cy="692497"/>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r>
              <a:rPr lang="fr-CA" sz="1300" dirty="0" smtClean="0"/>
              <a:t>Ici on peut voir qu’une seule ligne rouge sera présente dans le graphique et désignera la T° corporelle. </a:t>
            </a:r>
            <a:endParaRPr lang="fr-CA" sz="1300" dirty="0"/>
          </a:p>
        </p:txBody>
      </p:sp>
    </p:spTree>
  </p:cSld>
  <p:clrMapOvr>
    <a:masterClrMapping/>
  </p:clrMapOvr>
  <p:transition>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131840" y="827540"/>
            <a:ext cx="5968275" cy="2699022"/>
          </a:xfrm>
          <a:prstGeom prst="rect">
            <a:avLst/>
          </a:prstGeom>
        </p:spPr>
      </p:pic>
      <p:sp>
        <p:nvSpPr>
          <p:cNvPr id="4" name="Espace réservé du contenu 5"/>
          <p:cNvSpPr txBox="1">
            <a:spLocks/>
          </p:cNvSpPr>
          <p:nvPr/>
        </p:nvSpPr>
        <p:spPr>
          <a:xfrm>
            <a:off x="0" y="0"/>
            <a:ext cx="8640960" cy="404664"/>
          </a:xfrm>
          <a:prstGeom prst="rect">
            <a:avLst/>
          </a:prstGeom>
        </p:spPr>
        <p:txBody>
          <a:bodyPr vert="horz">
            <a:noAutofit/>
          </a:bodyPr>
          <a:lstStyle/>
          <a:p>
            <a:pPr marL="109728" lvl="0">
              <a:spcBef>
                <a:spcPts val="400"/>
              </a:spcBef>
              <a:buClr>
                <a:schemeClr val="accent1"/>
              </a:buClr>
              <a:buSzPct val="68000"/>
              <a:defRPr/>
            </a:pPr>
            <a:r>
              <a:rPr lang="fr-CA" sz="2500" dirty="0" smtClean="0">
                <a:solidFill>
                  <a:srgbClr val="0070C0"/>
                </a:solidFill>
              </a:rPr>
              <a:t>EXEMPLE: </a:t>
            </a:r>
            <a:r>
              <a:rPr kumimoji="0" lang="fr-CA" sz="2500" i="0" strike="noStrike" kern="1200" cap="none" spc="0" normalizeH="0" noProof="0" dirty="0" smtClean="0">
                <a:ln>
                  <a:noFill/>
                </a:ln>
                <a:solidFill>
                  <a:srgbClr val="0070C0"/>
                </a:solidFill>
                <a:effectLst/>
                <a:uLnTx/>
                <a:uFillTx/>
                <a:latin typeface="Calibri" pitchFamily="34" charset="0"/>
                <a:ea typeface="+mn-ea"/>
                <a:cs typeface="Calibri" pitchFamily="34" charset="0"/>
              </a:rPr>
              <a:t> </a:t>
            </a:r>
          </a:p>
          <a:p>
            <a:pPr marL="109728" lvl="0">
              <a:spcBef>
                <a:spcPts val="400"/>
              </a:spcBef>
              <a:buClr>
                <a:schemeClr val="accent1"/>
              </a:buClr>
              <a:buSzPct val="68000"/>
              <a:defRPr/>
            </a:pPr>
            <a:r>
              <a:rPr kumimoji="0" lang="fr-CA" sz="2500" i="0" strike="noStrike" kern="1200" cap="none" spc="0" normalizeH="0" noProof="0" dirty="0" smtClean="0">
                <a:ln>
                  <a:noFill/>
                </a:ln>
                <a:solidFill>
                  <a:srgbClr val="0070C0"/>
                </a:solidFill>
                <a:effectLst/>
                <a:uLnTx/>
                <a:uFillTx/>
                <a:latin typeface="Calibri" pitchFamily="34" charset="0"/>
                <a:ea typeface="+mn-ea"/>
                <a:cs typeface="Calibri" pitchFamily="34" charset="0"/>
              </a:rPr>
              <a:t>1) </a:t>
            </a:r>
            <a:r>
              <a:rPr kumimoji="0" lang="fr-CA" sz="2500" i="0" strike="noStrike" kern="1200" cap="none" spc="0" normalizeH="0" baseline="0" noProof="0" dirty="0" smtClean="0">
                <a:ln>
                  <a:noFill/>
                </a:ln>
                <a:solidFill>
                  <a:srgbClr val="0070C0"/>
                </a:solidFill>
                <a:effectLst/>
                <a:uLnTx/>
                <a:uFillTx/>
                <a:latin typeface="Calibri" pitchFamily="34" charset="0"/>
                <a:ea typeface="+mn-ea"/>
                <a:cs typeface="Calibri" pitchFamily="34" charset="0"/>
              </a:rPr>
              <a:t>Bob prend un bain d’eau glacé pendant 2 heures</a:t>
            </a:r>
            <a:r>
              <a:rPr kumimoji="0" lang="fr-CA" sz="2500" i="0" strike="noStrike" kern="1200" cap="none" spc="0" normalizeH="0" noProof="0" dirty="0" smtClean="0">
                <a:ln>
                  <a:noFill/>
                </a:ln>
                <a:solidFill>
                  <a:srgbClr val="0070C0"/>
                </a:solidFill>
                <a:effectLst/>
                <a:uLnTx/>
                <a:uFillTx/>
                <a:latin typeface="Calibri" pitchFamily="34" charset="0"/>
                <a:ea typeface="+mn-ea"/>
                <a:cs typeface="Calibri" pitchFamily="34" charset="0"/>
              </a:rPr>
              <a:t> </a:t>
            </a:r>
            <a:endParaRPr kumimoji="0" lang="fr-CA" sz="2500" i="0" strike="noStrike" kern="1200" cap="none" spc="0" normalizeH="0" baseline="0" noProof="0" dirty="0">
              <a:ln>
                <a:noFill/>
              </a:ln>
              <a:solidFill>
                <a:srgbClr val="0070C0"/>
              </a:solidFill>
              <a:effectLst/>
              <a:uLnTx/>
              <a:uFillTx/>
              <a:latin typeface="Calibri" pitchFamily="34" charset="0"/>
              <a:ea typeface="+mn-ea"/>
              <a:cs typeface="Calibri" pitchFamily="34" charset="0"/>
            </a:endParaRPr>
          </a:p>
        </p:txBody>
      </p:sp>
      <p:sp>
        <p:nvSpPr>
          <p:cNvPr id="11" name="ZoneTexte 10"/>
          <p:cNvSpPr txBox="1"/>
          <p:nvPr/>
        </p:nvSpPr>
        <p:spPr>
          <a:xfrm>
            <a:off x="179512" y="980728"/>
            <a:ext cx="2771800" cy="5324535"/>
          </a:xfrm>
          <a:prstGeom prst="rect">
            <a:avLst/>
          </a:prstGeom>
          <a:noFill/>
        </p:spPr>
        <p:txBody>
          <a:bodyPr wrap="square" rtlCol="0">
            <a:spAutoFit/>
          </a:bodyPr>
          <a:lstStyle/>
          <a:p>
            <a:pPr algn="just"/>
            <a:r>
              <a:rPr lang="fr-CA" sz="1600" dirty="0" smtClean="0">
                <a:latin typeface="Arial" pitchFamily="34" charset="0"/>
                <a:cs typeface="Arial" pitchFamily="34" charset="0"/>
              </a:rPr>
              <a:t>Pour reproduire cette situation, il faut entrer «TEMP» comme paramètre à mesurer (</a:t>
            </a:r>
            <a:r>
              <a:rPr lang="fr-CA" sz="1600" i="1" dirty="0" err="1" smtClean="0">
                <a:latin typeface="Arial" pitchFamily="34" charset="0"/>
                <a:cs typeface="Arial" pitchFamily="34" charset="0"/>
              </a:rPr>
              <a:t>View</a:t>
            </a:r>
            <a:r>
              <a:rPr lang="fr-CA" sz="1600" i="1" dirty="0" smtClean="0">
                <a:latin typeface="Arial" pitchFamily="34" charset="0"/>
                <a:cs typeface="Arial" pitchFamily="34" charset="0"/>
              </a:rPr>
              <a:t> Output</a:t>
            </a:r>
            <a:r>
              <a:rPr lang="fr-CA" sz="1600" dirty="0" smtClean="0">
                <a:latin typeface="Arial" pitchFamily="34" charset="0"/>
                <a:cs typeface="Arial" pitchFamily="34" charset="0"/>
              </a:rPr>
              <a:t>), et «TEMAB» dans le protocole expérimental, qui détermine la température du bain (5°C). </a:t>
            </a:r>
          </a:p>
          <a:p>
            <a:pPr algn="just">
              <a:spcBef>
                <a:spcPts val="600"/>
              </a:spcBef>
            </a:pPr>
            <a:r>
              <a:rPr lang="fr-CA" sz="1600" dirty="0" smtClean="0">
                <a:latin typeface="Arial" pitchFamily="34" charset="0"/>
                <a:cs typeface="Arial" pitchFamily="34" charset="0"/>
              </a:rPr>
              <a:t>Comme le démontre le graphique, la température corporelle de Bob n’a chuté que de 37°C à 35.6°C après 2 heures en dépit de son bain dans une eau froide. </a:t>
            </a:r>
          </a:p>
          <a:p>
            <a:pPr algn="just">
              <a:spcBef>
                <a:spcPts val="1200"/>
              </a:spcBef>
            </a:pPr>
            <a:r>
              <a:rPr lang="fr-CA" sz="1600" b="1" i="1" dirty="0" smtClean="0">
                <a:latin typeface="Arial" pitchFamily="34" charset="0"/>
                <a:cs typeface="Arial" pitchFamily="34" charset="0"/>
              </a:rPr>
              <a:t>Voyons donc comment le corps de Bob a pu minimiser la chute de température en évaluant les variables impliquées dans la thermorégulation.</a:t>
            </a:r>
          </a:p>
        </p:txBody>
      </p:sp>
      <p:pic>
        <p:nvPicPr>
          <p:cNvPr id="1028" name="Picture 4" descr="http://placid.skidmore.edu/human/tmp/human_graph_2419.png"/>
          <p:cNvPicPr>
            <a:picLocks noChangeAspect="1" noChangeArrowheads="1"/>
          </p:cNvPicPr>
          <p:nvPr/>
        </p:nvPicPr>
        <p:blipFill>
          <a:blip r:embed="rId3" cstate="print"/>
          <a:srcRect l="3543" r="591"/>
          <a:stretch>
            <a:fillRect/>
          </a:stretch>
        </p:blipFill>
        <p:spPr bwMode="auto">
          <a:xfrm>
            <a:off x="2987824" y="3429000"/>
            <a:ext cx="6156176" cy="3240360"/>
          </a:xfrm>
          <a:prstGeom prst="rect">
            <a:avLst/>
          </a:prstGeom>
          <a:noFill/>
        </p:spPr>
      </p:pic>
      <p:sp>
        <p:nvSpPr>
          <p:cNvPr id="15" name="ZoneTexte 14"/>
          <p:cNvSpPr txBox="1"/>
          <p:nvPr/>
        </p:nvSpPr>
        <p:spPr>
          <a:xfrm>
            <a:off x="3203849" y="2102658"/>
            <a:ext cx="3672407" cy="246222"/>
          </a:xfrm>
          <a:prstGeom prst="rect">
            <a:avLst/>
          </a:prstGeom>
          <a:noFill/>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fr-CA" sz="1000" dirty="0" smtClean="0"/>
          </a:p>
        </p:txBody>
      </p:sp>
      <p:sp>
        <p:nvSpPr>
          <p:cNvPr id="16" name="ZoneTexte 15"/>
          <p:cNvSpPr txBox="1"/>
          <p:nvPr/>
        </p:nvSpPr>
        <p:spPr>
          <a:xfrm>
            <a:off x="3193367" y="2708920"/>
            <a:ext cx="2808312" cy="360000"/>
          </a:xfrm>
          <a:prstGeom prst="rect">
            <a:avLst/>
          </a:prstGeom>
          <a:noFill/>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fr-CA" sz="1000" dirty="0" smtClean="0"/>
          </a:p>
        </p:txBody>
      </p:sp>
      <p:sp>
        <p:nvSpPr>
          <p:cNvPr id="53250" name="AutoShape 2" descr="data:image/jpg;base64,/9j/4AAQSkZJRgABAQAAAQABAAD/2wBDAAkGBwgHBgkIBwgKCgkLDRYPDQwMDRsUFRAWIB0iIiAdHx8kKDQsJCYxJx8fLT0tMTU3Ojo6Iys/RD84QzQ5Ojf/2wBDAQoKCg0MDRoPDxo3JR8lNzc3Nzc3Nzc3Nzc3Nzc3Nzc3Nzc3Nzc3Nzc3Nzc3Nzc3Nzc3Nzc3Nzc3Nzc3Nzc3Nzf/wAARCACWAK0DASIAAhEBAxEB/8QAGwAAAgMBAQEAAAAAAAAAAAAAAAUDBAYBAgf/xAA2EAABAwMCBQMBBwMEAwAAAAABAgMEAAUREiEGEzFBURQiYXEVIzJCUoHBYpHRFiShsTNy8P/EABgBAQEBAQEAAAAAAAAAAAAAAAABAgME/8QAHxEBAQACAwEBAQEBAAAAAAAAAAECERIhMQNBIjKB/9oADAMBAAIRAxEAPwD7jRRRQFFFFBw1WmTosFsOTZDTCCcBTigkE1ZNZHiFuLI4ngx7kgOsrYXyG3B7FObf84oluptqY8hmQ2HY7qHWz0UhQI/uKl7VhGoMnhq4eq4eic6E+MSIPNKQhXZaM5xnxWksd9ZuseQotLiuxl6H2ntuWfr4ppMcpl4b5ozWV4knXJ6azDtE1uMksqfLwSF68dAPimfD95auUCOVyGFS1NBbrbatwe+1F33o4ooFcUcUUZozWbd4leRd1x0W9TkFt4MOSgse1f08Cm15uItdskTVNKdDSdWhPVX+KC4taW0KWtQSlIySTgAUricS2WbPEGLcY7skgkNoVkkfHms3MXfuImkRZsZm325xYU9od1uLR10/Ge9Q8Sx4tuiQfsqCw3cBKR6RtpACjv7hnxirpjnN6fQAa7UbRUUJKwArA1AdjUlRsUUUUBRRRQFFFFAUUVwmgKynEzjf+obWZhDcWOFO61j2lfQDP0pldOJINvnJgqDr8sp1FllOooSTjUfApbcuI2Zkpi32tDEt9YK3G3wfYkdjt1ozlrWqvNOIdQHGlpWg9FJOQazs4Rvsu6sTlBtxc1K3WyrBebJGkDznpVi1OtxpyYkOE+zGfSXChSfawsdRnxTKRbYUmZHmSGErfjZLSz+XP/dacJeFVo9uhWZiRJiRnPw6uWCVFI66UjsN+lVbLZnrpLh3ZceFCQ0suJXDWStztpUfHmp25qZaFzVzHGI4WW2UNDK3CNicVe4Vn27L1rgMSWFMfeFL6MatR3I/epXT543e60WQMZIGelJuKFzExmhGUtDBXiQ40MuJTjsPr1pDem37pc7msrdKbe2kw+UvADvf6kVobJdG5VhYnSHk+1rMhR20kD3ZHao6b30TQY8R9E1tMp19T6gp0LOFJPY4/n4qry2Y79xhypUl1tcLDnPcJ5hPTQPP0qaGVzrhMetcyE+p9WsL3CwgdE4/mrLAh3dDb7zKVuxnCBn8ixscea1643eF2mtaXkW6MmVjnBsBQHmll1U2L9apcQ8+bHdLamUbnlq2JPjFMLwqYi3um3tcyQRhIzjGep/YUldfnQLUp+2NORGY5GQWtT0ledyfCaVn5yb5PoKa9VlF8YtsOMqlwJDUJakNmUoAJDijgDHjJ61qx0rL0iiiigKKKKAooooCud67RQZPi2OzCms3WK8Wbo8BEaHVDuTkBQ+NzmopN2gw5aEKZU44ohLz7LeUtE/qV2Ga0lztkK6Nttz2EvIbWHEBXZQ6GvTUGI1HXHajtpZX+JsJ2OfNXbGWHK7Z165qLspuHEVL9KAXlJcSkdM4Geu1WoMxqfFblRl62nRlKqWSmoMe4qiyo/prfGxyGyghC1HqrI6+N6tM3SLzm2ENOtNr2bcUjSgnwK1HHPHXUdUxb7VzpykpZBOVq64J8DyantzDqX371OQY7YjFCWycqDedWpXz8V7mRkS4zsd3IS4nBI6j5HzVS2F8XORZ7hKXKjPQgtJWMEAe1W9StfPuqXC0lK2pEdhmT6ZtXMYdkNFCnNWdjnr9fmprc21dIFxgBLsafLQVuBbZSnrgY8/NSWdbjb0+A45zWoKgllZOSUYyAfkV4iSX2IJvKUcybKcDDSVnCG0atv8AJ+afi4/6r0hqNNQqKpBjTIoCVhv2rRtgEEdjV+NHRGYQyynCUj+5qtAhPMypE2c8l+ZIwlRSnCUIHRIr1OuAivMxmmlSJTxOllHXT3Ufiq5Xu6iv6ydMkSBam2XGoitDqHMhbiu4T9K8uX3VLbZgxVzQUlT/ACljVHA6hST1PwKiuLrUxJEZiS1dG/8Aw6UlKgodMnoQa1Vva0R0PvsNtSloSXyAB7sb71NukwmXrIoft964jiw5DyZcRTQkMMoOzbiCMlYH89K3SegqqxAhsSFyGIzTbzn4nEpAJ/erQNS12xmpp2iiiooooooCiiub96CN95thtTrziUNpGVKUcACl8u/QY8JMpDokIcOGwx7ys/FHEltF2tLsQuBvJSsKPTKTkZ+KzVvSxKRLmsREIuEcKYw0rKDt1T23yasm2csuLZNPiTED0chQWjUgn6bViLY3KlpDr1zkRr2nUH0E9N+yDtjHQ02st3RBtrrE2K5FENkLwpQUVJP8k9q8rci3+VFKEuQbowOa2Hm99J2P1FImXc6eC5doscREFM9bivbIkAfc/JHf4rytVxudtZdIbkO2+SoPMoGkP6dgR4Peq8S6vxH5Ee8PMreD2hlthB1qT5Iq2lpa3VTLNKDL52cQoZQ4f6h2PzVYmVnWS3FlNS2+Y0TkH3oUMKQfCh2NVLnam7g+w6p51rlgpcS2cc1B/KfjNe7Xa48Fbr6EZlyTqkPEklZ/xVF+f6p4mPIdKdRQ0zGSFLXj8Sjk7DO1Vyk3f5MrfbotuDqYiCgOq1LycknFL2uHWGXWFMy5SUNPF4tFwlKie2DU8BV0Rbn1vta5AX9y25gEp+cd6VOm+pmSVvtTi0r3N+l0FKU46bnOaLJd+tJKfajR3JD69DLYKlqxnAFKYy3JkhPErHKahsRlhBVuqR3GfA+K9WK5iUoxXHkyFaOY07gAuI7hSeygdiKFW+2W6S/MkPqSl46gwtz7sHH5U+fpUva46wvfr3Feu8mKgLkh1mU3lTxSErayegA7V4lW+LEaBkTZnpU7BkOE6j4xnJNck3QvQ3Sw3JjJWjDElTWQo/Ar2tPpn7VJekSnnVIy3DKRlasbqJ7D4o1OV9pjweLh6OSqcHUMqfPpGnRhaGu2fmo4HEa1rU9NQ23EdUoMKSTqGnbCh5OKkm31a4TTsMoaKneW+t7cMH5FVWmJCY0lxxlgvqWXGkN7pzjY796kbyz4+GNm4ijXWdIhIYksSGEhakPNlOUnoQadVnuE9CmXHJC1m4qx6kOYCk+AB2FaAVK3O47RRRRXCcCkN34ptsFlYZfbky9XLbjNK1KWvx/mrPFCZCrFMTE1l3lnZs4UR3x84rO2CVYnWYyLYWEu8vZBGHAfzZzvnzVkYyy4p1XOT6ZcDicoZS+PZKj5CAeulXg/915tNxjrnOW5r06ghsOJcjJwhQ+fmmjqm0oy8UBHfXjFcZUypOWChQ8pwaunG58p3CK4uuMtXFkwXZE55xDjakoyhSQfaCe2KY3Jb7C4lwYjl51hQC0JO+kjf64pjiuDerpOfhcbpLm3R162REobYQBqksaVOHuAeoqOMh2delT3oz0Mso0BrUNLhPVRx1pqaO3WpJoy+lqrcbg1b2Q66layo7Nt7qIHU/QV5gMwSkTILLaOenJWkbqBpZxGksvLlPkchUdTSFnYNq64Pwrp+1M7NKZm2uLIjILbS2wUoIxpHjFXZZ/O1w/Jro+DRRRgpfdtlnmAoj6ZMtRKi2nJx3UfA816vsQyWo0iLGRIlR3UrYKlYAHc+OlQ3uSlu5W1pGkOLWouKVsA1j3ZP8VdtYUzAAcX91qJb17aUZ2B/vRvySvEyTfOUmSgslTRz6NsbOjxk14hSZdyubkyXCXFabbCGkLUCok9TtTL5ztigHPQg/Q5pov0tmmekxLyv18RtiIY8yQFKeJ9wbzuMecVevrsiHb0ehS7hKkpUWk6lIR5A70y1pBxqSD4JoccQ0grcUEJG5Uo4A/eicrdbJYk11xTjdkjSELcxz501GkgfA71dt3ECrY4YPEUhIWN2ZekhLyfnwoVZjy48pJVGfbeSnZWhWcf2qnd7ta7YgfaklpsEZCVDUSPpU06T6XetNS06262lxpYWhQyFJOQa95FZLgtc6TKlS2mfT2N0AxG3BhxSu6sdkmtbWXaXcBFJr7w/GucNTbITFlA62ZLSAFIX2OfHmnVcorDvRZbUVl/ihDL8nVymI7KiGir9az81ZsVvdivSnnm47IfKdLUdRKEgfzV7iiZrU1ZmENKlTEqILwylCB1V8nwKTSY0ePw+IUKStxqEUh8tOYcwDk5PbrVjjnPMYpmKqcl2dKnTI8pU8NBpC8IaQlW2R4UBTu4R13GbGtrch5hKhzHVsnCgkdvjNWoNhZdblvSJKpSJyEjOkDCQPadu/TeqLbsLhqSYLTE+4Snm9b8ge9QT0GSenxijXDuWvLdquUWU8xbrmy9FV7lOSVha2j3G3avPD78lT1wizZfq3WHspdCNKSg9APNQWqyh2G4m4RQ0FOlSAlZ1lGcgLPc1YkzZDLa2LBbRMUwoB1KTpSgdwPKsdqsc8rL1IbLbQ6godQlaD1SoAiqVvusOfJdjxCr7vIBKcJcA2OnyAamhTY85suRHNaUnSo4xhXcUqn2yay9qtzTT8dSy4GFLLamVnqpCh57g1WMZL1T7vUUmQzGZcekOoQ22nUslQ2H0pfYU3Rv1P2mAGuYPSoUvWpKe+o96XNcOPsvvqUqJLS6+XtUtJUob5A8YFCSb1aYxno15C2psHS43pcCHR+RX4Vfvg7V44obdkWoxG463WX1BD5QcKbR5A71Ow0m1xpMya4p11WXX3QjcgdAAOw7Cqce8zDBF2cjtuWhzdt1onmNp8qSf/hUWTvpFNFoLSGm75Iixtg+zpJVpHz+WrL8KLw/Kjz4K1fZsoBt3KytKCfwrH1qe5NMzmHYTMppiVIayCACsp848UQZj8CRHtt2MVUF5sNslKMJCh+U/WjrMpl1SedFtK594MgOOOONocbeQ8cJWrZKU4OAcmm0i3m4cPmBc1pDhaCXVJV+FQ8/2pqeG7SIL0JuIlDDyw4oIODqG4IPbFZi3S4trTOL5URJlKS3DQS66MDCie5J6mpKmeOpHLREVMW6za3Y7c+KgaZkdshl0dMLH6q1Fp4fjQ0uOykplzHjqeedSDk+AD0HxSfhW9wzenbPAmMSmA1zkcrcsnO6FEfzvWxHSldJP0JGAAB0rtFFRoVyu0UC282WBeWktz2dZQctuJJSpB8pI6UolcEWp8MJaXLjIbTpWlh3SHh19+29amigquD0cFQjNauS3922O+BsKxdsuqUIMhbcyXcpW8htCDlr+nHYCt084hpCluLShIGSpRwBUa3o7LSpC3GkNncuEgD+9XbOWMy6ZODa5txdXc50mRDWl3/aR1qASlI/UO+a5cIbltTBt65Tgjz5C1PrZOFrcV7sDwnauz22nrq8q7uLcjqwqI7qIbCfG3frVuNb46JKZSHFvKSnDZWvUED+mrHPLKY9aWmmW2Gw2y2ltCeiUiqVzuD0SVDjx4a5SpClBYQd0JAzqx3qe5zmLbBemSlaW2hn/wBj2H7ml7LsuG6OIL3HQwlEcMMRm16lFa1DG/QHfFVzwx5XdXLbcmrjDdkttuNBpSkLQ4MKBSN6WR7/AC5Mq3lu1uMwZSlIU86oAg4ynSO4q/a4j7cSUJqEodlOrcU2k5DYUMYqqWHH4LdrisZn2pxDraHF4DqPIP0qWtY4422Hn/FKGWmo3ECYTKkpiz2VrkxVn2H+pPgnuKsWq4mf6ht6OYsuM5oeYUoKKfBBHY1LOt8a4BCZTQXoOUqBwR+9W9s424VResNkHMj/AGiPWuH/AGrylgrYA3CUnx8VLL4Xuc5BYm3kLjOAc5CWMK1DfKTnaqC0QbjCkRbNE5hSS2ZBRpQ0R1Oo+PinNt4ktqIUhsPPLFuaSFurbI5u2MpJ/FkjtWa742Zd6P2Ww00hsEkJSEgk7mqiLRb27mu5NxG0zXE6FPAe4illt4iek3ZmFJgKjJksF5klWTscEKA6Voh0qN7Vo0CJEUtUWKyyVnKi22ElR+cVaFFFAUUUUBRRRQFczXa5igyvHC2p8YWRsLdmO6XwygbKQlX5j2STtVaXaZJSGIDsdEJ0pL8Z0agCMfg8fSnt7s6rktlxiW5EebOC40Blaf0n4pIbZOtc+Wxb2XXWZLSS06tzIaWNlE589as055zK+OzIN0bU4m0SIzUd4YW1JRqCFdykfxVy3Q27fCZiMklLacZJySe5pTbIy03ZKIlwffjRmymSpZyl50+D8U1l3ODClRo8qQhp6UvSwlX5j1/atOOVy8V5NxtsiQ/bJJSsacOBactnPbPTNcgOsqXNsb6RPisxw80CdSgnsj6+DUXoU2pEwf7dcGS4XHG5asBK/r4NN+FVQZFvEuFBEUrJQcjdWk4yD3His11+cn4S2BiKrh1xth5aWndZWSo6mSeqcnpivFte+x+FXJsGIDLUsR23nV5Dnu0pWT+nvUl1t90YlTYcKGh6PcnNYfSdIZ/VqHfpWmkWuNJtX2dJQFMFsIIG3Tx4pauOOrWZS5GsTSg5rlz5J5r5bGpbh7q+EjtTaM+1JjtvsLC21jKTSqO4YNxlwrHBZDkZIQ47KWSteemn4rsQwuG4LTc6WlsyXzgrOxcUegHYVY5Z4z/qRy0K5kgNz3mIb/ucioACdXcg9s96iuNvssaRHu05KUGOkNtHV7Mdth1NXbvBFytkiGpxbYdRgLQcEd6z0Nu2yY7Vrny34OFpQuM+jKStPQoWfOM/vVMZcv1Yk3hmLNTd7YtcmS+ttlyKtByUEgZT+nzX0BP4RUKI7KFhxLSNYGAvSM4+tT1m16MZqaFFFFRRRRRQFFFFAUUUUHDWP4vddRf7LHkLUbZKUppxtJ05c6pJ899q2FYnih1lPGdnTdFhuGGnFR1LOEc/bGT5xmkTLw4aZajthtptLbafypGBWbUwZauIRLb5s1ITyQkZxH6go+eucd6sSrpKut1RaeGpDJcQkrlzCnWhkdk/KjTXh/hd223FVym3N6ZKUzyQCAlCU5zsP2rVrl88bvdKfWx7xotkqA47apTQS1IcGzqkgZBHUEea62/LFwajWWZLfdYeDTjbmSyhA/ECfgdK0XEFqfmx23Le8libHUVMKUMoJ8KHijhm0O2q3qRLfD0t9wvSFpGElZ66R4qbamGr0cY261neM7xItEOOWDyUvu8tyWpGtMceSnvnpWjFRuNodQUOISpJ6hQyDUdGEYctyEucQuzzcZLKCwX0jHUj2aRtnOKiOufPbcvNsLK24rnq0nKkJaxlJSrpqz/arMzhG4m4TY0J2K1abhJTIe0pwtBGMhI6b4G9bGTCZlQXYTwJYcbLakg4OCMdau2Jh3us9YPUGyxFS884tgqz47Z/aqXFCGnV2pmV93EXMSXncbJI3SP3NQTuFZ3DzTdxsM6fNVFPugvuBSXWu6Rt1A6VR4h4hiXa1otUJuQmdcXUshh5kpW0M5Kj9Ku+nPjccn0sYwAOnavVQQ2fTxWWNZUW0JTqV1OB1qesu4ooooCiiigKKKKAooooOd6o3a02+8xfTXOI1JZznS4nOD5FFFB7ttthWuOmPb4zUdlPRLacVcoooCiiigKKKKDhrtFFBw1HymysLLaNQ6K0jIoooJANq7RRQFFFFAUUUUH/2Q=="/>
          <p:cNvSpPr>
            <a:spLocks noChangeAspect="1" noChangeArrowheads="1"/>
          </p:cNvSpPr>
          <p:nvPr/>
        </p:nvSpPr>
        <p:spPr bwMode="auto">
          <a:xfrm>
            <a:off x="77788" y="-606425"/>
            <a:ext cx="1371600" cy="1190625"/>
          </a:xfrm>
          <a:prstGeom prst="rect">
            <a:avLst/>
          </a:prstGeom>
          <a:noFill/>
        </p:spPr>
        <p:txBody>
          <a:bodyPr vert="horz" wrap="square" lIns="91440" tIns="45720" rIns="91440" bIns="45720" numCol="1" anchor="t" anchorCtr="0" compatLnSpc="1">
            <a:prstTxWarp prst="textNoShape">
              <a:avLst/>
            </a:prstTxWarp>
          </a:bodyPr>
          <a:lstStyle/>
          <a:p>
            <a:endParaRPr lang="fr-CA"/>
          </a:p>
        </p:txBody>
      </p:sp>
      <p:sp>
        <p:nvSpPr>
          <p:cNvPr id="53252" name="AutoShape 4" descr="data:image/jpg;base64,/9j/4AAQSkZJRgABAQAAAQABAAD/2wBDAAkGBwgHBgkIBwgKCgkLDRYPDQwMDRsUFRAWIB0iIiAdHx8kKDQsJCYxJx8fLT0tMTU3Ojo6Iys/RD84QzQ5Ojf/2wBDAQoKCg0MDRoPDxo3JR8lNzc3Nzc3Nzc3Nzc3Nzc3Nzc3Nzc3Nzc3Nzc3Nzc3Nzc3Nzc3Nzc3Nzc3Nzc3Nzc3Nzf/wAARCACWAK0DASIAAhEBAxEB/8QAGwAAAgMBAQEAAAAAAAAAAAAAAAUDBAYBAgf/xAA2EAABAwMCBQMBBwMEAwAAAAABAgMEAAUREiEGEzFBURQiYXEVIzJCUoHBYpHRFiShsTNy8P/EABgBAQEBAQEAAAAAAAAAAAAAAAABAgME/8QAHxEBAQACAwEBAQEBAAAAAAAAAAECERIhMQNBIjKB/9oADAMBAAIRAxEAPwD7jRRRQFFFFBw1WmTosFsOTZDTCCcBTigkE1ZNZHiFuLI4ngx7kgOsrYXyG3B7FObf84oluptqY8hmQ2HY7qHWz0UhQI/uKl7VhGoMnhq4eq4eic6E+MSIPNKQhXZaM5xnxWksd9ZuseQotLiuxl6H2ntuWfr4ppMcpl4b5ozWV4knXJ6azDtE1uMksqfLwSF68dAPimfD95auUCOVyGFS1NBbrbatwe+1F33o4ooFcUcUUZozWbd4leRd1x0W9TkFt4MOSgse1f08Cm15uItdskTVNKdDSdWhPVX+KC4taW0KWtQSlIySTgAUricS2WbPEGLcY7skgkNoVkkfHms3MXfuImkRZsZm325xYU9od1uLR10/Ge9Q8Sx4tuiQfsqCw3cBKR6RtpACjv7hnxirpjnN6fQAa7UbRUUJKwArA1AdjUlRsUUUUBRRRQFFFFAUUVwmgKynEzjf+obWZhDcWOFO61j2lfQDP0pldOJINvnJgqDr8sp1FllOooSTjUfApbcuI2Zkpi32tDEt9YK3G3wfYkdjt1ozlrWqvNOIdQHGlpWg9FJOQazs4Rvsu6sTlBtxc1K3WyrBebJGkDznpVi1OtxpyYkOE+zGfSXChSfawsdRnxTKRbYUmZHmSGErfjZLSz+XP/dacJeFVo9uhWZiRJiRnPw6uWCVFI66UjsN+lVbLZnrpLh3ZceFCQ0suJXDWStztpUfHmp25qZaFzVzHGI4WW2UNDK3CNicVe4Vn27L1rgMSWFMfeFL6MatR3I/epXT543e60WQMZIGelJuKFzExmhGUtDBXiQ40MuJTjsPr1pDem37pc7msrdKbe2kw+UvADvf6kVobJdG5VhYnSHk+1rMhR20kD3ZHao6b30TQY8R9E1tMp19T6gp0LOFJPY4/n4qry2Y79xhypUl1tcLDnPcJ5hPTQPP0qaGVzrhMetcyE+p9WsL3CwgdE4/mrLAh3dDb7zKVuxnCBn8ixscea1643eF2mtaXkW6MmVjnBsBQHmll1U2L9apcQ8+bHdLamUbnlq2JPjFMLwqYi3um3tcyQRhIzjGep/YUldfnQLUp+2NORGY5GQWtT0ledyfCaVn5yb5PoKa9VlF8YtsOMqlwJDUJakNmUoAJDijgDHjJ61qx0rL0iiiigKKKKAooooCud67RQZPi2OzCms3WK8Wbo8BEaHVDuTkBQ+NzmopN2gw5aEKZU44ohLz7LeUtE/qV2Ga0lztkK6Nttz2EvIbWHEBXZQ6GvTUGI1HXHajtpZX+JsJ2OfNXbGWHK7Z165qLspuHEVL9KAXlJcSkdM4Geu1WoMxqfFblRl62nRlKqWSmoMe4qiyo/prfGxyGyghC1HqrI6+N6tM3SLzm2ENOtNr2bcUjSgnwK1HHPHXUdUxb7VzpykpZBOVq64J8DyantzDqX371OQY7YjFCWycqDedWpXz8V7mRkS4zsd3IS4nBI6j5HzVS2F8XORZ7hKXKjPQgtJWMEAe1W9StfPuqXC0lK2pEdhmT6ZtXMYdkNFCnNWdjnr9fmprc21dIFxgBLsafLQVuBbZSnrgY8/NSWdbjb0+A45zWoKgllZOSUYyAfkV4iSX2IJvKUcybKcDDSVnCG0atv8AJ+afi4/6r0hqNNQqKpBjTIoCVhv2rRtgEEdjV+NHRGYQyynCUj+5qtAhPMypE2c8l+ZIwlRSnCUIHRIr1OuAivMxmmlSJTxOllHXT3Ufiq5Xu6iv6ydMkSBam2XGoitDqHMhbiu4T9K8uX3VLbZgxVzQUlT/ACljVHA6hST1PwKiuLrUxJEZiS1dG/8Aw6UlKgodMnoQa1Vva0R0PvsNtSloSXyAB7sb71NukwmXrIoft964jiw5DyZcRTQkMMoOzbiCMlYH89K3SegqqxAhsSFyGIzTbzn4nEpAJ/erQNS12xmpp2iiiooooooCiiub96CN95thtTrziUNpGVKUcACl8u/QY8JMpDokIcOGwx7ys/FHEltF2tLsQuBvJSsKPTKTkZ+KzVvSxKRLmsREIuEcKYw0rKDt1T23yasm2csuLZNPiTED0chQWjUgn6bViLY3KlpDr1zkRr2nUH0E9N+yDtjHQ02st3RBtrrE2K5FENkLwpQUVJP8k9q8rci3+VFKEuQbowOa2Hm99J2P1FImXc6eC5doscREFM9bivbIkAfc/JHf4rytVxudtZdIbkO2+SoPMoGkP6dgR4Peq8S6vxH5Ee8PMreD2hlthB1qT5Iq2lpa3VTLNKDL52cQoZQ4f6h2PzVYmVnWS3FlNS2+Y0TkH3oUMKQfCh2NVLnam7g+w6p51rlgpcS2cc1B/KfjNe7Xa48Fbr6EZlyTqkPEklZ/xVF+f6p4mPIdKdRQ0zGSFLXj8Sjk7DO1Vyk3f5MrfbotuDqYiCgOq1LycknFL2uHWGXWFMy5SUNPF4tFwlKie2DU8BV0Rbn1vta5AX9y25gEp+cd6VOm+pmSVvtTi0r3N+l0FKU46bnOaLJd+tJKfajR3JD69DLYKlqxnAFKYy3JkhPErHKahsRlhBVuqR3GfA+K9WK5iUoxXHkyFaOY07gAuI7hSeygdiKFW+2W6S/MkPqSl46gwtz7sHH5U+fpUva46wvfr3Feu8mKgLkh1mU3lTxSErayegA7V4lW+LEaBkTZnpU7BkOE6j4xnJNck3QvQ3Sw3JjJWjDElTWQo/Ar2tPpn7VJekSnnVIy3DKRlasbqJ7D4o1OV9pjweLh6OSqcHUMqfPpGnRhaGu2fmo4HEa1rU9NQ23EdUoMKSTqGnbCh5OKkm31a4TTsMoaKneW+t7cMH5FVWmJCY0lxxlgvqWXGkN7pzjY796kbyz4+GNm4ijXWdIhIYksSGEhakPNlOUnoQadVnuE9CmXHJC1m4qx6kOYCk+AB2FaAVK3O47RRRRXCcCkN34ptsFlYZfbky9XLbjNK1KWvx/mrPFCZCrFMTE1l3lnZs4UR3x84rO2CVYnWYyLYWEu8vZBGHAfzZzvnzVkYyy4p1XOT6ZcDicoZS+PZKj5CAeulXg/915tNxjrnOW5r06ghsOJcjJwhQ+fmmjqm0oy8UBHfXjFcZUypOWChQ8pwaunG58p3CK4uuMtXFkwXZE55xDjakoyhSQfaCe2KY3Jb7C4lwYjl51hQC0JO+kjf64pjiuDerpOfhcbpLm3R162REobYQBqksaVOHuAeoqOMh2delT3oz0Mso0BrUNLhPVRx1pqaO3WpJoy+lqrcbg1b2Q66layo7Nt7qIHU/QV5gMwSkTILLaOenJWkbqBpZxGksvLlPkchUdTSFnYNq64Pwrp+1M7NKZm2uLIjILbS2wUoIxpHjFXZZ/O1w/Jro+DRRRgpfdtlnmAoj6ZMtRKi2nJx3UfA816vsQyWo0iLGRIlR3UrYKlYAHc+OlQ3uSlu5W1pGkOLWouKVsA1j3ZP8VdtYUzAAcX91qJb17aUZ2B/vRvySvEyTfOUmSgslTRz6NsbOjxk14hSZdyubkyXCXFabbCGkLUCok9TtTL5ztigHPQg/Q5pov0tmmekxLyv18RtiIY8yQFKeJ9wbzuMecVevrsiHb0ehS7hKkpUWk6lIR5A70y1pBxqSD4JoccQ0grcUEJG5Uo4A/eicrdbJYk11xTjdkjSELcxz501GkgfA71dt3ECrY4YPEUhIWN2ZekhLyfnwoVZjy48pJVGfbeSnZWhWcf2qnd7ta7YgfaklpsEZCVDUSPpU06T6XetNS06262lxpYWhQyFJOQa95FZLgtc6TKlS2mfT2N0AxG3BhxSu6sdkmtbWXaXcBFJr7w/GucNTbITFlA62ZLSAFIX2OfHmnVcorDvRZbUVl/ihDL8nVymI7KiGir9az81ZsVvdivSnnm47IfKdLUdRKEgfzV7iiZrU1ZmENKlTEqILwylCB1V8nwKTSY0ePw+IUKStxqEUh8tOYcwDk5PbrVjjnPMYpmKqcl2dKnTI8pU8NBpC8IaQlW2R4UBTu4R13GbGtrch5hKhzHVsnCgkdvjNWoNhZdblvSJKpSJyEjOkDCQPadu/TeqLbsLhqSYLTE+4Snm9b8ge9QT0GSenxijXDuWvLdquUWU8xbrmy9FV7lOSVha2j3G3avPD78lT1wizZfq3WHspdCNKSg9APNQWqyh2G4m4RQ0FOlSAlZ1lGcgLPc1YkzZDLa2LBbRMUwoB1KTpSgdwPKsdqsc8rL1IbLbQ6godQlaD1SoAiqVvusOfJdjxCr7vIBKcJcA2OnyAamhTY85suRHNaUnSo4xhXcUqn2yay9qtzTT8dSy4GFLLamVnqpCh57g1WMZL1T7vUUmQzGZcekOoQ22nUslQ2H0pfYU3Rv1P2mAGuYPSoUvWpKe+o96XNcOPsvvqUqJLS6+XtUtJUob5A8YFCSb1aYxno15C2psHS43pcCHR+RX4Vfvg7V44obdkWoxG463WX1BD5QcKbR5A71Ow0m1xpMya4p11WXX3QjcgdAAOw7Cqce8zDBF2cjtuWhzdt1onmNp8qSf/hUWTvpFNFoLSGm75Iixtg+zpJVpHz+WrL8KLw/Kjz4K1fZsoBt3KytKCfwrH1qe5NMzmHYTMppiVIayCACsp848UQZj8CRHtt2MVUF5sNslKMJCh+U/WjrMpl1SedFtK594MgOOOONocbeQ8cJWrZKU4OAcmm0i3m4cPmBc1pDhaCXVJV+FQ8/2pqeG7SIL0JuIlDDyw4oIODqG4IPbFZi3S4trTOL5URJlKS3DQS66MDCie5J6mpKmeOpHLREVMW6za3Y7c+KgaZkdshl0dMLH6q1Fp4fjQ0uOykplzHjqeedSDk+AD0HxSfhW9wzenbPAmMSmA1zkcrcsnO6FEfzvWxHSldJP0JGAAB0rtFFRoVyu0UC282WBeWktz2dZQctuJJSpB8pI6UolcEWp8MJaXLjIbTpWlh3SHh19+29amigquD0cFQjNauS3922O+BsKxdsuqUIMhbcyXcpW8htCDlr+nHYCt084hpCluLShIGSpRwBUa3o7LSpC3GkNncuEgD+9XbOWMy6ZODa5txdXc50mRDWl3/aR1qASlI/UO+a5cIbltTBt65Tgjz5C1PrZOFrcV7sDwnauz22nrq8q7uLcjqwqI7qIbCfG3frVuNb46JKZSHFvKSnDZWvUED+mrHPLKY9aWmmW2Gw2y2ltCeiUiqVzuD0SVDjx4a5SpClBYQd0JAzqx3qe5zmLbBemSlaW2hn/wBj2H7ml7LsuG6OIL3HQwlEcMMRm16lFa1DG/QHfFVzwx5XdXLbcmrjDdkttuNBpSkLQ4MKBSN6WR7/AC5Mq3lu1uMwZSlIU86oAg4ynSO4q/a4j7cSUJqEodlOrcU2k5DYUMYqqWHH4LdrisZn2pxDraHF4DqPIP0qWtY4422Hn/FKGWmo3ECYTKkpiz2VrkxVn2H+pPgnuKsWq4mf6ht6OYsuM5oeYUoKKfBBHY1LOt8a4BCZTQXoOUqBwR+9W9s424VResNkHMj/AGiPWuH/AGrylgrYA3CUnx8VLL4Xuc5BYm3kLjOAc5CWMK1DfKTnaqC0QbjCkRbNE5hSS2ZBRpQ0R1Oo+PinNt4ktqIUhsPPLFuaSFurbI5u2MpJ/FkjtWa742Zd6P2Ww00hsEkJSEgk7mqiLRb27mu5NxG0zXE6FPAe4illt4iek3ZmFJgKjJksF5klWTscEKA6Voh0qN7Vo0CJEUtUWKyyVnKi22ElR+cVaFFFAUUUUBRRRQFczXa5igyvHC2p8YWRsLdmO6XwygbKQlX5j2STtVaXaZJSGIDsdEJ0pL8Z0agCMfg8fSnt7s6rktlxiW5EebOC40Blaf0n4pIbZOtc+Wxb2XXWZLSS06tzIaWNlE589as055zK+OzIN0bU4m0SIzUd4YW1JRqCFdykfxVy3Q27fCZiMklLacZJySe5pTbIy03ZKIlwffjRmymSpZyl50+D8U1l3ODClRo8qQhp6UvSwlX5j1/atOOVy8V5NxtsiQ/bJJSsacOBactnPbPTNcgOsqXNsb6RPisxw80CdSgnsj6+DUXoU2pEwf7dcGS4XHG5asBK/r4NN+FVQZFvEuFBEUrJQcjdWk4yD3His11+cn4S2BiKrh1xth5aWndZWSo6mSeqcnpivFte+x+FXJsGIDLUsR23nV5Dnu0pWT+nvUl1t90YlTYcKGh6PcnNYfSdIZ/VqHfpWmkWuNJtX2dJQFMFsIIG3Tx4pauOOrWZS5GsTSg5rlz5J5r5bGpbh7q+EjtTaM+1JjtvsLC21jKTSqO4YNxlwrHBZDkZIQ47KWSteemn4rsQwuG4LTc6WlsyXzgrOxcUegHYVY5Z4z/qRy0K5kgNz3mIb/ucioACdXcg9s96iuNvssaRHu05KUGOkNtHV7Mdth1NXbvBFytkiGpxbYdRgLQcEd6z0Nu2yY7Vrny34OFpQuM+jKStPQoWfOM/vVMZcv1Yk3hmLNTd7YtcmS+ttlyKtByUEgZT+nzX0BP4RUKI7KFhxLSNYGAvSM4+tT1m16MZqaFFFFRRRRRQFFFFAUUUUHDWP4vddRf7LHkLUbZKUppxtJ05c6pJ899q2FYnih1lPGdnTdFhuGGnFR1LOEc/bGT5xmkTLw4aZajthtptLbafypGBWbUwZauIRLb5s1ITyQkZxH6go+eucd6sSrpKut1RaeGpDJcQkrlzCnWhkdk/KjTXh/hd223FVym3N6ZKUzyQCAlCU5zsP2rVrl88bvdKfWx7xotkqA47apTQS1IcGzqkgZBHUEea62/LFwajWWZLfdYeDTjbmSyhA/ECfgdK0XEFqfmx23Le8libHUVMKUMoJ8KHijhm0O2q3qRLfD0t9wvSFpGElZ66R4qbamGr0cY261neM7xItEOOWDyUvu8tyWpGtMceSnvnpWjFRuNodQUOISpJ6hQyDUdGEYctyEucQuzzcZLKCwX0jHUj2aRtnOKiOufPbcvNsLK24rnq0nKkJaxlJSrpqz/arMzhG4m4TY0J2K1abhJTIe0pwtBGMhI6b4G9bGTCZlQXYTwJYcbLakg4OCMdau2Jh3us9YPUGyxFS884tgqz47Z/aqXFCGnV2pmV93EXMSXncbJI3SP3NQTuFZ3DzTdxsM6fNVFPugvuBSXWu6Rt1A6VR4h4hiXa1otUJuQmdcXUshh5kpW0M5Kj9Ku+nPjccn0sYwAOnavVQQ2fTxWWNZUW0JTqV1OB1qesu4ooooCiiigKKKKAooooOd6o3a02+8xfTXOI1JZznS4nOD5FFFB7ttthWuOmPb4zUdlPRLacVcoooCiiigKKKKDhrtFFBw1HymysLLaNQ6K0jIoooJANq7RRQFFFFAUUUUH/2Q=="/>
          <p:cNvSpPr>
            <a:spLocks noChangeAspect="1" noChangeArrowheads="1"/>
          </p:cNvSpPr>
          <p:nvPr/>
        </p:nvSpPr>
        <p:spPr bwMode="auto">
          <a:xfrm>
            <a:off x="77788" y="-606425"/>
            <a:ext cx="1371600" cy="1190625"/>
          </a:xfrm>
          <a:prstGeom prst="rect">
            <a:avLst/>
          </a:prstGeom>
          <a:noFill/>
        </p:spPr>
        <p:txBody>
          <a:bodyPr vert="horz" wrap="square" lIns="91440" tIns="45720" rIns="91440" bIns="45720" numCol="1" anchor="t" anchorCtr="0" compatLnSpc="1">
            <a:prstTxWarp prst="textNoShape">
              <a:avLst/>
            </a:prstTxWarp>
          </a:bodyPr>
          <a:lstStyle/>
          <a:p>
            <a:endParaRPr lang="fr-CA"/>
          </a:p>
        </p:txBody>
      </p:sp>
      <p:sp>
        <p:nvSpPr>
          <p:cNvPr id="53254" name="AutoShape 6" descr="data:image/jpg;base64,/9j/4AAQSkZJRgABAQAAAQABAAD/2wBDAAkGBwgHBgkIBwgKCgkLDRYPDQwMDRsUFRAWIB0iIiAdHx8kKDQsJCYxJx8fLT0tMTU3Ojo6Iys/RD84QzQ5Ojf/2wBDAQoKCg0MDRoPDxo3JR8lNzc3Nzc3Nzc3Nzc3Nzc3Nzc3Nzc3Nzc3Nzc3Nzc3Nzc3Nzc3Nzc3Nzc3Nzc3Nzc3Nzf/wAARCACWAK0DASIAAhEBAxEB/8QAGwAAAgMBAQEAAAAAAAAAAAAAAAUDBAYBAgf/xAA2EAABAwMCBQMBBwMEAwAAAAABAgMEAAUREiEGEzFBURQiYXEVIzJCUoHBYpHRFiShsTNy8P/EABgBAQEBAQEAAAAAAAAAAAAAAAABAgME/8QAHxEBAQACAwEBAQEBAAAAAAAAAAECERIhMQNBIjKB/9oADAMBAAIRAxEAPwD7jRRRQFFFFBw1WmTosFsOTZDTCCcBTigkE1ZNZHiFuLI4ngx7kgOsrYXyG3B7FObf84oluptqY8hmQ2HY7qHWz0UhQI/uKl7VhGoMnhq4eq4eic6E+MSIPNKQhXZaM5xnxWksd9ZuseQotLiuxl6H2ntuWfr4ppMcpl4b5ozWV4knXJ6azDtE1uMksqfLwSF68dAPimfD95auUCOVyGFS1NBbrbatwe+1F33o4ooFcUcUUZozWbd4leRd1x0W9TkFt4MOSgse1f08Cm15uItdskTVNKdDSdWhPVX+KC4taW0KWtQSlIySTgAUricS2WbPEGLcY7skgkNoVkkfHms3MXfuImkRZsZm325xYU9od1uLR10/Ge9Q8Sx4tuiQfsqCw3cBKR6RtpACjv7hnxirpjnN6fQAa7UbRUUJKwArA1AdjUlRsUUUUBRRRQFFFFAUUVwmgKynEzjf+obWZhDcWOFO61j2lfQDP0pldOJINvnJgqDr8sp1FllOooSTjUfApbcuI2Zkpi32tDEt9YK3G3wfYkdjt1ozlrWqvNOIdQHGlpWg9FJOQazs4Rvsu6sTlBtxc1K3WyrBebJGkDznpVi1OtxpyYkOE+zGfSXChSfawsdRnxTKRbYUmZHmSGErfjZLSz+XP/dacJeFVo9uhWZiRJiRnPw6uWCVFI66UjsN+lVbLZnrpLh3ZceFCQ0suJXDWStztpUfHmp25qZaFzVzHGI4WW2UNDK3CNicVe4Vn27L1rgMSWFMfeFL6MatR3I/epXT543e60WQMZIGelJuKFzExmhGUtDBXiQ40MuJTjsPr1pDem37pc7msrdKbe2kw+UvADvf6kVobJdG5VhYnSHk+1rMhR20kD3ZHao6b30TQY8R9E1tMp19T6gp0LOFJPY4/n4qry2Y79xhypUl1tcLDnPcJ5hPTQPP0qaGVzrhMetcyE+p9WsL3CwgdE4/mrLAh3dDb7zKVuxnCBn8ixscea1643eF2mtaXkW6MmVjnBsBQHmll1U2L9apcQ8+bHdLamUbnlq2JPjFMLwqYi3um3tcyQRhIzjGep/YUldfnQLUp+2NORGY5GQWtT0ledyfCaVn5yb5PoKa9VlF8YtsOMqlwJDUJakNmUoAJDijgDHjJ61qx0rL0iiiigKKKKAooooCud67RQZPi2OzCms3WK8Wbo8BEaHVDuTkBQ+NzmopN2gw5aEKZU44ohLz7LeUtE/qV2Ga0lztkK6Nttz2EvIbWHEBXZQ6GvTUGI1HXHajtpZX+JsJ2OfNXbGWHK7Z165qLspuHEVL9KAXlJcSkdM4Geu1WoMxqfFblRl62nRlKqWSmoMe4qiyo/prfGxyGyghC1HqrI6+N6tM3SLzm2ENOtNr2bcUjSgnwK1HHPHXUdUxb7VzpykpZBOVq64J8DyantzDqX371OQY7YjFCWycqDedWpXz8V7mRkS4zsd3IS4nBI6j5HzVS2F8XORZ7hKXKjPQgtJWMEAe1W9StfPuqXC0lK2pEdhmT6ZtXMYdkNFCnNWdjnr9fmprc21dIFxgBLsafLQVuBbZSnrgY8/NSWdbjb0+A45zWoKgllZOSUYyAfkV4iSX2IJvKUcybKcDDSVnCG0atv8AJ+afi4/6r0hqNNQqKpBjTIoCVhv2rRtgEEdjV+NHRGYQyynCUj+5qtAhPMypE2c8l+ZIwlRSnCUIHRIr1OuAivMxmmlSJTxOllHXT3Ufiq5Xu6iv6ydMkSBam2XGoitDqHMhbiu4T9K8uX3VLbZgxVzQUlT/ACljVHA6hST1PwKiuLrUxJEZiS1dG/8Aw6UlKgodMnoQa1Vva0R0PvsNtSloSXyAB7sb71NukwmXrIoft964jiw5DyZcRTQkMMoOzbiCMlYH89K3SegqqxAhsSFyGIzTbzn4nEpAJ/erQNS12xmpp2iiiooooooCiiub96CN95thtTrziUNpGVKUcACl8u/QY8JMpDokIcOGwx7ys/FHEltF2tLsQuBvJSsKPTKTkZ+KzVvSxKRLmsREIuEcKYw0rKDt1T23yasm2csuLZNPiTED0chQWjUgn6bViLY3KlpDr1zkRr2nUH0E9N+yDtjHQ02st3RBtrrE2K5FENkLwpQUVJP8k9q8rci3+VFKEuQbowOa2Hm99J2P1FImXc6eC5doscREFM9bivbIkAfc/JHf4rytVxudtZdIbkO2+SoPMoGkP6dgR4Peq8S6vxH5Ee8PMreD2hlthB1qT5Iq2lpa3VTLNKDL52cQoZQ4f6h2PzVYmVnWS3FlNS2+Y0TkH3oUMKQfCh2NVLnam7g+w6p51rlgpcS2cc1B/KfjNe7Xa48Fbr6EZlyTqkPEklZ/xVF+f6p4mPIdKdRQ0zGSFLXj8Sjk7DO1Vyk3f5MrfbotuDqYiCgOq1LycknFL2uHWGXWFMy5SUNPF4tFwlKie2DU8BV0Rbn1vta5AX9y25gEp+cd6VOm+pmSVvtTi0r3N+l0FKU46bnOaLJd+tJKfajR3JD69DLYKlqxnAFKYy3JkhPErHKahsRlhBVuqR3GfA+K9WK5iUoxXHkyFaOY07gAuI7hSeygdiKFW+2W6S/MkPqSl46gwtz7sHH5U+fpUva46wvfr3Feu8mKgLkh1mU3lTxSErayegA7V4lW+LEaBkTZnpU7BkOE6j4xnJNck3QvQ3Sw3JjJWjDElTWQo/Ar2tPpn7VJekSnnVIy3DKRlasbqJ7D4o1OV9pjweLh6OSqcHUMqfPpGnRhaGu2fmo4HEa1rU9NQ23EdUoMKSTqGnbCh5OKkm31a4TTsMoaKneW+t7cMH5FVWmJCY0lxxlgvqWXGkN7pzjY796kbyz4+GNm4ijXWdIhIYksSGEhakPNlOUnoQadVnuE9CmXHJC1m4qx6kOYCk+AB2FaAVK3O47RRRRXCcCkN34ptsFlYZfbky9XLbjNK1KWvx/mrPFCZCrFMTE1l3lnZs4UR3x84rO2CVYnWYyLYWEu8vZBGHAfzZzvnzVkYyy4p1XOT6ZcDicoZS+PZKj5CAeulXg/915tNxjrnOW5r06ghsOJcjJwhQ+fmmjqm0oy8UBHfXjFcZUypOWChQ8pwaunG58p3CK4uuMtXFkwXZE55xDjakoyhSQfaCe2KY3Jb7C4lwYjl51hQC0JO+kjf64pjiuDerpOfhcbpLm3R162REobYQBqksaVOHuAeoqOMh2delT3oz0Mso0BrUNLhPVRx1pqaO3WpJoy+lqrcbg1b2Q66layo7Nt7qIHU/QV5gMwSkTILLaOenJWkbqBpZxGksvLlPkchUdTSFnYNq64Pwrp+1M7NKZm2uLIjILbS2wUoIxpHjFXZZ/O1w/Jro+DRRRgpfdtlnmAoj6ZMtRKi2nJx3UfA816vsQyWo0iLGRIlR3UrYKlYAHc+OlQ3uSlu5W1pGkOLWouKVsA1j3ZP8VdtYUzAAcX91qJb17aUZ2B/vRvySvEyTfOUmSgslTRz6NsbOjxk14hSZdyubkyXCXFabbCGkLUCok9TtTL5ztigHPQg/Q5pov0tmmekxLyv18RtiIY8yQFKeJ9wbzuMecVevrsiHb0ehS7hKkpUWk6lIR5A70y1pBxqSD4JoccQ0grcUEJG5Uo4A/eicrdbJYk11xTjdkjSELcxz501GkgfA71dt3ECrY4YPEUhIWN2ZekhLyfnwoVZjy48pJVGfbeSnZWhWcf2qnd7ta7YgfaklpsEZCVDUSPpU06T6XetNS06262lxpYWhQyFJOQa95FZLgtc6TKlS2mfT2N0AxG3BhxSu6sdkmtbWXaXcBFJr7w/GucNTbITFlA62ZLSAFIX2OfHmnVcorDvRZbUVl/ihDL8nVymI7KiGir9az81ZsVvdivSnnm47IfKdLUdRKEgfzV7iiZrU1ZmENKlTEqILwylCB1V8nwKTSY0ePw+IUKStxqEUh8tOYcwDk5PbrVjjnPMYpmKqcl2dKnTI8pU8NBpC8IaQlW2R4UBTu4R13GbGtrch5hKhzHVsnCgkdvjNWoNhZdblvSJKpSJyEjOkDCQPadu/TeqLbsLhqSYLTE+4Snm9b8ge9QT0GSenxijXDuWvLdquUWU8xbrmy9FV7lOSVha2j3G3avPD78lT1wizZfq3WHspdCNKSg9APNQWqyh2G4m4RQ0FOlSAlZ1lGcgLPc1YkzZDLa2LBbRMUwoB1KTpSgdwPKsdqsc8rL1IbLbQ6godQlaD1SoAiqVvusOfJdjxCr7vIBKcJcA2OnyAamhTY85suRHNaUnSo4xhXcUqn2yay9qtzTT8dSy4GFLLamVnqpCh57g1WMZL1T7vUUmQzGZcekOoQ22nUslQ2H0pfYU3Rv1P2mAGuYPSoUvWpKe+o96XNcOPsvvqUqJLS6+XtUtJUob5A8YFCSb1aYxno15C2psHS43pcCHR+RX4Vfvg7V44obdkWoxG463WX1BD5QcKbR5A71Ow0m1xpMya4p11WXX3QjcgdAAOw7Cqce8zDBF2cjtuWhzdt1onmNp8qSf/hUWTvpFNFoLSGm75Iixtg+zpJVpHz+WrL8KLw/Kjz4K1fZsoBt3KytKCfwrH1qe5NMzmHYTMppiVIayCACsp848UQZj8CRHtt2MVUF5sNslKMJCh+U/WjrMpl1SedFtK594MgOOOONocbeQ8cJWrZKU4OAcmm0i3m4cPmBc1pDhaCXVJV+FQ8/2pqeG7SIL0JuIlDDyw4oIODqG4IPbFZi3S4trTOL5URJlKS3DQS66MDCie5J6mpKmeOpHLREVMW6za3Y7c+KgaZkdshl0dMLH6q1Fp4fjQ0uOykplzHjqeedSDk+AD0HxSfhW9wzenbPAmMSmA1zkcrcsnO6FEfzvWxHSldJP0JGAAB0rtFFRoVyu0UC282WBeWktz2dZQctuJJSpB8pI6UolcEWp8MJaXLjIbTpWlh3SHh19+29amigquD0cFQjNauS3922O+BsKxdsuqUIMhbcyXcpW8htCDlr+nHYCt084hpCluLShIGSpRwBUa3o7LSpC3GkNncuEgD+9XbOWMy6ZODa5txdXc50mRDWl3/aR1qASlI/UO+a5cIbltTBt65Tgjz5C1PrZOFrcV7sDwnauz22nrq8q7uLcjqwqI7qIbCfG3frVuNb46JKZSHFvKSnDZWvUED+mrHPLKY9aWmmW2Gw2y2ltCeiUiqVzuD0SVDjx4a5SpClBYQd0JAzqx3qe5zmLbBemSlaW2hn/wBj2H7ml7LsuG6OIL3HQwlEcMMRm16lFa1DG/QHfFVzwx5XdXLbcmrjDdkttuNBpSkLQ4MKBSN6WR7/AC5Mq3lu1uMwZSlIU86oAg4ynSO4q/a4j7cSUJqEodlOrcU2k5DYUMYqqWHH4LdrisZn2pxDraHF4DqPIP0qWtY4422Hn/FKGWmo3ECYTKkpiz2VrkxVn2H+pPgnuKsWq4mf6ht6OYsuM5oeYUoKKfBBHY1LOt8a4BCZTQXoOUqBwR+9W9s424VResNkHMj/AGiPWuH/AGrylgrYA3CUnx8VLL4Xuc5BYm3kLjOAc5CWMK1DfKTnaqC0QbjCkRbNE5hSS2ZBRpQ0R1Oo+PinNt4ktqIUhsPPLFuaSFurbI5u2MpJ/FkjtWa742Zd6P2Ww00hsEkJSEgk7mqiLRb27mu5NxG0zXE6FPAe4illt4iek3ZmFJgKjJksF5klWTscEKA6Voh0qN7Vo0CJEUtUWKyyVnKi22ElR+cVaFFFAUUUUBRRRQFczXa5igyvHC2p8YWRsLdmO6XwygbKQlX5j2STtVaXaZJSGIDsdEJ0pL8Z0agCMfg8fSnt7s6rktlxiW5EebOC40Blaf0n4pIbZOtc+Wxb2XXWZLSS06tzIaWNlE589as055zK+OzIN0bU4m0SIzUd4YW1JRqCFdykfxVy3Q27fCZiMklLacZJySe5pTbIy03ZKIlwffjRmymSpZyl50+D8U1l3ODClRo8qQhp6UvSwlX5j1/atOOVy8V5NxtsiQ/bJJSsacOBactnPbPTNcgOsqXNsb6RPisxw80CdSgnsj6+DUXoU2pEwf7dcGS4XHG5asBK/r4NN+FVQZFvEuFBEUrJQcjdWk4yD3His11+cn4S2BiKrh1xth5aWndZWSo6mSeqcnpivFte+x+FXJsGIDLUsR23nV5Dnu0pWT+nvUl1t90YlTYcKGh6PcnNYfSdIZ/VqHfpWmkWuNJtX2dJQFMFsIIG3Tx4pauOOrWZS5GsTSg5rlz5J5r5bGpbh7q+EjtTaM+1JjtvsLC21jKTSqO4YNxlwrHBZDkZIQ47KWSteemn4rsQwuG4LTc6WlsyXzgrOxcUegHYVY5Z4z/qRy0K5kgNz3mIb/ucioACdXcg9s96iuNvssaRHu05KUGOkNtHV7Mdth1NXbvBFytkiGpxbYdRgLQcEd6z0Nu2yY7Vrny34OFpQuM+jKStPQoWfOM/vVMZcv1Yk3hmLNTd7YtcmS+ttlyKtByUEgZT+nzX0BP4RUKI7KFhxLSNYGAvSM4+tT1m16MZqaFFFFRRRRRQFFFFAUUUUHDWP4vddRf7LHkLUbZKUppxtJ05c6pJ899q2FYnih1lPGdnTdFhuGGnFR1LOEc/bGT5xmkTLw4aZajthtptLbafypGBWbUwZauIRLb5s1ITyQkZxH6go+eucd6sSrpKut1RaeGpDJcQkrlzCnWhkdk/KjTXh/hd223FVym3N6ZKUzyQCAlCU5zsP2rVrl88bvdKfWx7xotkqA47apTQS1IcGzqkgZBHUEea62/LFwajWWZLfdYeDTjbmSyhA/ECfgdK0XEFqfmx23Le8libHUVMKUMoJ8KHijhm0O2q3qRLfD0t9wvSFpGElZ66R4qbamGr0cY261neM7xItEOOWDyUvu8tyWpGtMceSnvnpWjFRuNodQUOISpJ6hQyDUdGEYctyEucQuzzcZLKCwX0jHUj2aRtnOKiOufPbcvNsLK24rnq0nKkJaxlJSrpqz/arMzhG4m4TY0J2K1abhJTIe0pwtBGMhI6b4G9bGTCZlQXYTwJYcbLakg4OCMdau2Jh3us9YPUGyxFS884tgqz47Z/aqXFCGnV2pmV93EXMSXncbJI3SP3NQTuFZ3DzTdxsM6fNVFPugvuBSXWu6Rt1A6VR4h4hiXa1otUJuQmdcXUshh5kpW0M5Kj9Ku+nPjccn0sYwAOnavVQQ2fTxWWNZUW0JTqV1OB1qesu4ooooCiiigKKKKAooooOd6o3a02+8xfTXOI1JZznS4nOD5FFFB7ttthWuOmPb4zUdlPRLacVcoooCiiigKKKKDhrtFFBw1HymysLLaNQ6K0jIoooJANq7RRQFFFFAUUUUH/2Q=="/>
          <p:cNvSpPr>
            <a:spLocks noChangeAspect="1" noChangeArrowheads="1"/>
          </p:cNvSpPr>
          <p:nvPr/>
        </p:nvSpPr>
        <p:spPr bwMode="auto">
          <a:xfrm>
            <a:off x="77788" y="-606425"/>
            <a:ext cx="1371600" cy="1190625"/>
          </a:xfrm>
          <a:prstGeom prst="rect">
            <a:avLst/>
          </a:prstGeom>
          <a:noFill/>
        </p:spPr>
        <p:txBody>
          <a:bodyPr vert="horz" wrap="square" lIns="91440" tIns="45720" rIns="91440" bIns="45720" numCol="1" anchor="t" anchorCtr="0" compatLnSpc="1">
            <a:prstTxWarp prst="textNoShape">
              <a:avLst/>
            </a:prstTxWarp>
          </a:bodyPr>
          <a:lstStyle/>
          <a:p>
            <a:endParaRPr lang="fr-CA"/>
          </a:p>
        </p:txBody>
      </p:sp>
      <p:pic>
        <p:nvPicPr>
          <p:cNvPr id="53256" name="Picture 8" descr="http://www.teteamodeler.com/boiteaoutils/image/image5/flocon10.jpg"/>
          <p:cNvPicPr>
            <a:picLocks noChangeAspect="1" noChangeArrowheads="1"/>
          </p:cNvPicPr>
          <p:nvPr/>
        </p:nvPicPr>
        <p:blipFill>
          <a:blip r:embed="rId4" cstate="print"/>
          <a:srcRect/>
          <a:stretch>
            <a:fillRect/>
          </a:stretch>
        </p:blipFill>
        <p:spPr bwMode="auto">
          <a:xfrm>
            <a:off x="8244408" y="0"/>
            <a:ext cx="899592" cy="836712"/>
          </a:xfrm>
          <a:prstGeom prst="rect">
            <a:avLst/>
          </a:prstGeom>
          <a:noFill/>
        </p:spPr>
      </p:pic>
      <p:sp>
        <p:nvSpPr>
          <p:cNvPr id="13" name="ZoneTexte 12"/>
          <p:cNvSpPr txBox="1"/>
          <p:nvPr/>
        </p:nvSpPr>
        <p:spPr>
          <a:xfrm>
            <a:off x="3240000" y="908720"/>
            <a:ext cx="852300" cy="612000"/>
          </a:xfrm>
          <a:prstGeom prst="rect">
            <a:avLst/>
          </a:prstGeom>
          <a:noFill/>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fr-CA" sz="1000" dirty="0" smtClean="0"/>
          </a:p>
        </p:txBody>
      </p:sp>
      <p:sp>
        <p:nvSpPr>
          <p:cNvPr id="17" name="ZoneTexte 16"/>
          <p:cNvSpPr txBox="1"/>
          <p:nvPr/>
        </p:nvSpPr>
        <p:spPr>
          <a:xfrm>
            <a:off x="7020272" y="3069000"/>
            <a:ext cx="1944216" cy="360000"/>
          </a:xfrm>
          <a:prstGeom prst="rect">
            <a:avLst/>
          </a:prstGeom>
          <a:noFill/>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fr-CA" sz="1000" dirty="0" smtClean="0"/>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1"/>
          <p:cNvSpPr>
            <a:spLocks noGrp="1"/>
          </p:cNvSpPr>
          <p:nvPr>
            <p:ph idx="1"/>
          </p:nvPr>
        </p:nvSpPr>
        <p:spPr>
          <a:xfrm>
            <a:off x="539552" y="764704"/>
            <a:ext cx="8136904" cy="5184576"/>
          </a:xfrm>
          <a:prstGeom prst="rect">
            <a:avLst/>
          </a:prstGeom>
        </p:spPr>
        <p:txBody>
          <a:bodyPr>
            <a:noAutofit/>
          </a:bodyPr>
          <a:lstStyle/>
          <a:p>
            <a:pPr algn="ctr">
              <a:buNone/>
            </a:pPr>
            <a:r>
              <a:rPr lang="fr-CA" sz="3200" b="1" i="1" u="sng" dirty="0" smtClean="0">
                <a:solidFill>
                  <a:srgbClr val="FF0000"/>
                </a:solidFill>
              </a:rPr>
              <a:t>TRÈS IMPORTANT</a:t>
            </a:r>
            <a:r>
              <a:rPr lang="fr-CA" sz="3200" i="1" dirty="0" smtClean="0"/>
              <a:t> </a:t>
            </a:r>
          </a:p>
          <a:p>
            <a:pPr algn="ctr">
              <a:buNone/>
            </a:pPr>
            <a:r>
              <a:rPr lang="fr-CA" sz="3200" i="1" dirty="0" smtClean="0"/>
              <a:t>   </a:t>
            </a:r>
          </a:p>
          <a:p>
            <a:pPr algn="ctr">
              <a:buNone/>
            </a:pPr>
            <a:r>
              <a:rPr lang="fr-CA" sz="3200" i="1" dirty="0" smtClean="0"/>
              <a:t>Il faut ABSOLUMENT revenir au tableau initial en cliquant sur la flèche «Retour» située en haut de votre page web à chaque fois que vous désirez entrer une nouvelle donnée.</a:t>
            </a:r>
          </a:p>
          <a:p>
            <a:pPr algn="ctr">
              <a:buNone/>
            </a:pPr>
            <a:endParaRPr lang="fr-CA" sz="3200" i="1" dirty="0" smtClean="0"/>
          </a:p>
          <a:p>
            <a:pPr algn="ctr">
              <a:buNone/>
            </a:pPr>
            <a:r>
              <a:rPr lang="fr-CA" sz="3200" i="1" dirty="0" smtClean="0"/>
              <a:t> </a:t>
            </a:r>
          </a:p>
        </p:txBody>
      </p:sp>
      <p:sp>
        <p:nvSpPr>
          <p:cNvPr id="52226" name="AutoShape 2" descr="data:image/jpg;base64,/9j/4AAQSkZJRgABAQAAAQABAAD/2wBDAAkGBwgHBgkIBwgKCgkLDRYPDQwMDRsUFRAWIB0iIiAdHx8kKDQsJCYxJx8fLT0tMTU3Ojo6Iys/RD84QzQ5Ojf/2wBDAQoKCg0MDRoPDxo3JR8lNzc3Nzc3Nzc3Nzc3Nzc3Nzc3Nzc3Nzc3Nzc3Nzc3Nzc3Nzc3Nzc3Nzc3Nzc3Nzc3Nzf/wAARCACWAK0DASIAAhEBAxEB/8QAGwAAAgMBAQEAAAAAAAAAAAAAAAUDBAYBAgf/xAA2EAABAwMCBQMBBwMEAwAAAAABAgMEAAUREiEGEzFBURQiYXEVIzJCUoHBYpHRFiShsTNy8P/EABgBAQEBAQEAAAAAAAAAAAAAAAABAgME/8QAHxEBAQACAwEBAQEBAAAAAAAAAAECERIhMQNBIjKB/9oADAMBAAIRAxEAPwD7jRRRQFFFFBw1WmTosFsOTZDTCCcBTigkE1ZNZHiFuLI4ngx7kgOsrYXyG3B7FObf84oluptqY8hmQ2HY7qHWz0UhQI/uKl7VhGoMnhq4eq4eic6E+MSIPNKQhXZaM5xnxWksd9ZuseQotLiuxl6H2ntuWfr4ppMcpl4b5ozWV4knXJ6azDtE1uMksqfLwSF68dAPimfD95auUCOVyGFS1NBbrbatwe+1F33o4ooFcUcUUZozWbd4leRd1x0W9TkFt4MOSgse1f08Cm15uItdskTVNKdDSdWhPVX+KC4taW0KWtQSlIySTgAUricS2WbPEGLcY7skgkNoVkkfHms3MXfuImkRZsZm325xYU9od1uLR10/Ge9Q8Sx4tuiQfsqCw3cBKR6RtpACjv7hnxirpjnN6fQAa7UbRUUJKwArA1AdjUlRsUUUUBRRRQFFFFAUUVwmgKynEzjf+obWZhDcWOFO61j2lfQDP0pldOJINvnJgqDr8sp1FllOooSTjUfApbcuI2Zkpi32tDEt9YK3G3wfYkdjt1ozlrWqvNOIdQHGlpWg9FJOQazs4Rvsu6sTlBtxc1K3WyrBebJGkDznpVi1OtxpyYkOE+zGfSXChSfawsdRnxTKRbYUmZHmSGErfjZLSz+XP/dacJeFVo9uhWZiRJiRnPw6uWCVFI66UjsN+lVbLZnrpLh3ZceFCQ0suJXDWStztpUfHmp25qZaFzVzHGI4WW2UNDK3CNicVe4Vn27L1rgMSWFMfeFL6MatR3I/epXT543e60WQMZIGelJuKFzExmhGUtDBXiQ40MuJTjsPr1pDem37pc7msrdKbe2kw+UvADvf6kVobJdG5VhYnSHk+1rMhR20kD3ZHao6b30TQY8R9E1tMp19T6gp0LOFJPY4/n4qry2Y79xhypUl1tcLDnPcJ5hPTQPP0qaGVzrhMetcyE+p9WsL3CwgdE4/mrLAh3dDb7zKVuxnCBn8ixscea1643eF2mtaXkW6MmVjnBsBQHmll1U2L9apcQ8+bHdLamUbnlq2JPjFMLwqYi3um3tcyQRhIzjGep/YUldfnQLUp+2NORGY5GQWtT0ledyfCaVn5yb5PoKa9VlF8YtsOMqlwJDUJakNmUoAJDijgDHjJ61qx0rL0iiiigKKKKAooooCud67RQZPi2OzCms3WK8Wbo8BEaHVDuTkBQ+NzmopN2gw5aEKZU44ohLz7LeUtE/qV2Ga0lztkK6Nttz2EvIbWHEBXZQ6GvTUGI1HXHajtpZX+JsJ2OfNXbGWHK7Z165qLspuHEVL9KAXlJcSkdM4Geu1WoMxqfFblRl62nRlKqWSmoMe4qiyo/prfGxyGyghC1HqrI6+N6tM3SLzm2ENOtNr2bcUjSgnwK1HHPHXUdUxb7VzpykpZBOVq64J8DyantzDqX371OQY7YjFCWycqDedWpXz8V7mRkS4zsd3IS4nBI6j5HzVS2F8XORZ7hKXKjPQgtJWMEAe1W9StfPuqXC0lK2pEdhmT6ZtXMYdkNFCnNWdjnr9fmprc21dIFxgBLsafLQVuBbZSnrgY8/NSWdbjb0+A45zWoKgllZOSUYyAfkV4iSX2IJvKUcybKcDDSVnCG0atv8AJ+afi4/6r0hqNNQqKpBjTIoCVhv2rRtgEEdjV+NHRGYQyynCUj+5qtAhPMypE2c8l+ZIwlRSnCUIHRIr1OuAivMxmmlSJTxOllHXT3Ufiq5Xu6iv6ydMkSBam2XGoitDqHMhbiu4T9K8uX3VLbZgxVzQUlT/ACljVHA6hST1PwKiuLrUxJEZiS1dG/8Aw6UlKgodMnoQa1Vva0R0PvsNtSloSXyAB7sb71NukwmXrIoft964jiw5DyZcRTQkMMoOzbiCMlYH89K3SegqqxAhsSFyGIzTbzn4nEpAJ/erQNS12xmpp2iiiooooooCiiub96CN95thtTrziUNpGVKUcACl8u/QY8JMpDokIcOGwx7ys/FHEltF2tLsQuBvJSsKPTKTkZ+KzVvSxKRLmsREIuEcKYw0rKDt1T23yasm2csuLZNPiTED0chQWjUgn6bViLY3KlpDr1zkRr2nUH0E9N+yDtjHQ02st3RBtrrE2K5FENkLwpQUVJP8k9q8rci3+VFKEuQbowOa2Hm99J2P1FImXc6eC5doscREFM9bivbIkAfc/JHf4rytVxudtZdIbkO2+SoPMoGkP6dgR4Peq8S6vxH5Ee8PMreD2hlthB1qT5Iq2lpa3VTLNKDL52cQoZQ4f6h2PzVYmVnWS3FlNS2+Y0TkH3oUMKQfCh2NVLnam7g+w6p51rlgpcS2cc1B/KfjNe7Xa48Fbr6EZlyTqkPEklZ/xVF+f6p4mPIdKdRQ0zGSFLXj8Sjk7DO1Vyk3f5MrfbotuDqYiCgOq1LycknFL2uHWGXWFMy5SUNPF4tFwlKie2DU8BV0Rbn1vta5AX9y25gEp+cd6VOm+pmSVvtTi0r3N+l0FKU46bnOaLJd+tJKfajR3JD69DLYKlqxnAFKYy3JkhPErHKahsRlhBVuqR3GfA+K9WK5iUoxXHkyFaOY07gAuI7hSeygdiKFW+2W6S/MkPqSl46gwtz7sHH5U+fpUva46wvfr3Feu8mKgLkh1mU3lTxSErayegA7V4lW+LEaBkTZnpU7BkOE6j4xnJNck3QvQ3Sw3JjJWjDElTWQo/Ar2tPpn7VJekSnnVIy3DKRlasbqJ7D4o1OV9pjweLh6OSqcHUMqfPpGnRhaGu2fmo4HEa1rU9NQ23EdUoMKSTqGnbCh5OKkm31a4TTsMoaKneW+t7cMH5FVWmJCY0lxxlgvqWXGkN7pzjY796kbyz4+GNm4ijXWdIhIYksSGEhakPNlOUnoQadVnuE9CmXHJC1m4qx6kOYCk+AB2FaAVK3O47RRRRXCcCkN34ptsFlYZfbky9XLbjNK1KWvx/mrPFCZCrFMTE1l3lnZs4UR3x84rO2CVYnWYyLYWEu8vZBGHAfzZzvnzVkYyy4p1XOT6ZcDicoZS+PZKj5CAeulXg/915tNxjrnOW5r06ghsOJcjJwhQ+fmmjqm0oy8UBHfXjFcZUypOWChQ8pwaunG58p3CK4uuMtXFkwXZE55xDjakoyhSQfaCe2KY3Jb7C4lwYjl51hQC0JO+kjf64pjiuDerpOfhcbpLm3R162REobYQBqksaVOHuAeoqOMh2delT3oz0Mso0BrUNLhPVRx1pqaO3WpJoy+lqrcbg1b2Q66layo7Nt7qIHU/QV5gMwSkTILLaOenJWkbqBpZxGksvLlPkchUdTSFnYNq64Pwrp+1M7NKZm2uLIjILbS2wUoIxpHjFXZZ/O1w/Jro+DRRRgpfdtlnmAoj6ZMtRKi2nJx3UfA816vsQyWo0iLGRIlR3UrYKlYAHc+OlQ3uSlu5W1pGkOLWouKVsA1j3ZP8VdtYUzAAcX91qJb17aUZ2B/vRvySvEyTfOUmSgslTRz6NsbOjxk14hSZdyubkyXCXFabbCGkLUCok9TtTL5ztigHPQg/Q5pov0tmmekxLyv18RtiIY8yQFKeJ9wbzuMecVevrsiHb0ehS7hKkpUWk6lIR5A70y1pBxqSD4JoccQ0grcUEJG5Uo4A/eicrdbJYk11xTjdkjSELcxz501GkgfA71dt3ECrY4YPEUhIWN2ZekhLyfnwoVZjy48pJVGfbeSnZWhWcf2qnd7ta7YgfaklpsEZCVDUSPpU06T6XetNS06262lxpYWhQyFJOQa95FZLgtc6TKlS2mfT2N0AxG3BhxSu6sdkmtbWXaXcBFJr7w/GucNTbITFlA62ZLSAFIX2OfHmnVcorDvRZbUVl/ihDL8nVymI7KiGir9az81ZsVvdivSnnm47IfKdLUdRKEgfzV7iiZrU1ZmENKlTEqILwylCB1V8nwKTSY0ePw+IUKStxqEUh8tOYcwDk5PbrVjjnPMYpmKqcl2dKnTI8pU8NBpC8IaQlW2R4UBTu4R13GbGtrch5hKhzHVsnCgkdvjNWoNhZdblvSJKpSJyEjOkDCQPadu/TeqLbsLhqSYLTE+4Snm9b8ge9QT0GSenxijXDuWvLdquUWU8xbrmy9FV7lOSVha2j3G3avPD78lT1wizZfq3WHspdCNKSg9APNQWqyh2G4m4RQ0FOlSAlZ1lGcgLPc1YkzZDLa2LBbRMUwoB1KTpSgdwPKsdqsc8rL1IbLbQ6godQlaD1SoAiqVvusOfJdjxCr7vIBKcJcA2OnyAamhTY85suRHNaUnSo4xhXcUqn2yay9qtzTT8dSy4GFLLamVnqpCh57g1WMZL1T7vUUmQzGZcekOoQ22nUslQ2H0pfYU3Rv1P2mAGuYPSoUvWpKe+o96XNcOPsvvqUqJLS6+XtUtJUob5A8YFCSb1aYxno15C2psHS43pcCHR+RX4Vfvg7V44obdkWoxG463WX1BD5QcKbR5A71Ow0m1xpMya4p11WXX3QjcgdAAOw7Cqce8zDBF2cjtuWhzdt1onmNp8qSf/hUWTvpFNFoLSGm75Iixtg+zpJVpHz+WrL8KLw/Kjz4K1fZsoBt3KytKCfwrH1qe5NMzmHYTMppiVIayCACsp848UQZj8CRHtt2MVUF5sNslKMJCh+U/WjrMpl1SedFtK594MgOOOONocbeQ8cJWrZKU4OAcmm0i3m4cPmBc1pDhaCXVJV+FQ8/2pqeG7SIL0JuIlDDyw4oIODqG4IPbFZi3S4trTOL5URJlKS3DQS66MDCie5J6mpKmeOpHLREVMW6za3Y7c+KgaZkdshl0dMLH6q1Fp4fjQ0uOykplzHjqeedSDk+AD0HxSfhW9wzenbPAmMSmA1zkcrcsnO6FEfzvWxHSldJP0JGAAB0rtFFRoVyu0UC282WBeWktz2dZQctuJJSpB8pI6UolcEWp8MJaXLjIbTpWlh3SHh19+29amigquD0cFQjNauS3922O+BsKxdsuqUIMhbcyXcpW8htCDlr+nHYCt084hpCluLShIGSpRwBUa3o7LSpC3GkNncuEgD+9XbOWMy6ZODa5txdXc50mRDWl3/aR1qASlI/UO+a5cIbltTBt65Tgjz5C1PrZOFrcV7sDwnauz22nrq8q7uLcjqwqI7qIbCfG3frVuNb46JKZSHFvKSnDZWvUED+mrHPLKY9aWmmW2Gw2y2ltCeiUiqVzuD0SVDjx4a5SpClBYQd0JAzqx3qe5zmLbBemSlaW2hn/wBj2H7ml7LsuG6OIL3HQwlEcMMRm16lFa1DG/QHfFVzwx5XdXLbcmrjDdkttuNBpSkLQ4MKBSN6WR7/AC5Mq3lu1uMwZSlIU86oAg4ynSO4q/a4j7cSUJqEodlOrcU2k5DYUMYqqWHH4LdrisZn2pxDraHF4DqPIP0qWtY4422Hn/FKGWmo3ECYTKkpiz2VrkxVn2H+pPgnuKsWq4mf6ht6OYsuM5oeYUoKKfBBHY1LOt8a4BCZTQXoOUqBwR+9W9s424VResNkHMj/AGiPWuH/AGrylgrYA3CUnx8VLL4Xuc5BYm3kLjOAc5CWMK1DfKTnaqC0QbjCkRbNE5hSS2ZBRpQ0R1Oo+PinNt4ktqIUhsPPLFuaSFurbI5u2MpJ/FkjtWa742Zd6P2Ww00hsEkJSEgk7mqiLRb27mu5NxG0zXE6FPAe4illt4iek3ZmFJgKjJksF5klWTscEKA6Voh0qN7Vo0CJEUtUWKyyVnKi22ElR+cVaFFFAUUUUBRRRQFczXa5igyvHC2p8YWRsLdmO6XwygbKQlX5j2STtVaXaZJSGIDsdEJ0pL8Z0agCMfg8fSnt7s6rktlxiW5EebOC40Blaf0n4pIbZOtc+Wxb2XXWZLSS06tzIaWNlE589as055zK+OzIN0bU4m0SIzUd4YW1JRqCFdykfxVy3Q27fCZiMklLacZJySe5pTbIy03ZKIlwffjRmymSpZyl50+D8U1l3ODClRo8qQhp6UvSwlX5j1/atOOVy8V5NxtsiQ/bJJSsacOBactnPbPTNcgOsqXNsb6RPisxw80CdSgnsj6+DUXoU2pEwf7dcGS4XHG5asBK/r4NN+FVQZFvEuFBEUrJQcjdWk4yD3His11+cn4S2BiKrh1xth5aWndZWSo6mSeqcnpivFte+x+FXJsGIDLUsR23nV5Dnu0pWT+nvUl1t90YlTYcKGh6PcnNYfSdIZ/VqHfpWmkWuNJtX2dJQFMFsIIG3Tx4pauOOrWZS5GsTSg5rlz5J5r5bGpbh7q+EjtTaM+1JjtvsLC21jKTSqO4YNxlwrHBZDkZIQ47KWSteemn4rsQwuG4LTc6WlsyXzgrOxcUegHYVY5Z4z/qRy0K5kgNz3mIb/ucioACdXcg9s96iuNvssaRHu05KUGOkNtHV7Mdth1NXbvBFytkiGpxbYdRgLQcEd6z0Nu2yY7Vrny34OFpQuM+jKStPQoWfOM/vVMZcv1Yk3hmLNTd7YtcmS+ttlyKtByUEgZT+nzX0BP4RUKI7KFhxLSNYGAvSM4+tT1m16MZqaFFFFRRRRRQFFFFAUUUUHDWP4vddRf7LHkLUbZKUppxtJ05c6pJ899q2FYnih1lPGdnTdFhuGGnFR1LOEc/bGT5xmkTLw4aZajthtptLbafypGBWbUwZauIRLb5s1ITyQkZxH6go+eucd6sSrpKut1RaeGpDJcQkrlzCnWhkdk/KjTXh/hd223FVym3N6ZKUzyQCAlCU5zsP2rVrl88bvdKfWx7xotkqA47apTQS1IcGzqkgZBHUEea62/LFwajWWZLfdYeDTjbmSyhA/ECfgdK0XEFqfmx23Le8libHUVMKUMoJ8KHijhm0O2q3qRLfD0t9wvSFpGElZ66R4qbamGr0cY261neM7xItEOOWDyUvu8tyWpGtMceSnvnpWjFRuNodQUOISpJ6hQyDUdGEYctyEucQuzzcZLKCwX0jHUj2aRtnOKiOufPbcvNsLK24rnq0nKkJaxlJSrpqz/arMzhG4m4TY0J2K1abhJTIe0pwtBGMhI6b4G9bGTCZlQXYTwJYcbLakg4OCMdau2Jh3us9YPUGyxFS884tgqz47Z/aqXFCGnV2pmV93EXMSXncbJI3SP3NQTuFZ3DzTdxsM6fNVFPugvuBSXWu6Rt1A6VR4h4hiXa1otUJuQmdcXUshh5kpW0M5Kj9Ku+nPjccn0sYwAOnavVQQ2fTxWWNZUW0JTqV1OB1qesu4ooooCiiigKKKKAooooOd6o3a02+8xfTXOI1JZznS4nOD5FFFB7ttthWuOmPb4zUdlPRLacVcoooCiiigKKKKDhrtFFBw1HymysLLaNQ6K0jIoooJANq7RRQFFFFAUUUUH/2Q=="/>
          <p:cNvSpPr>
            <a:spLocks noChangeAspect="1" noChangeArrowheads="1"/>
          </p:cNvSpPr>
          <p:nvPr/>
        </p:nvSpPr>
        <p:spPr bwMode="auto">
          <a:xfrm>
            <a:off x="77788" y="-606425"/>
            <a:ext cx="1371600" cy="1190625"/>
          </a:xfrm>
          <a:prstGeom prst="rect">
            <a:avLst/>
          </a:prstGeom>
          <a:noFill/>
        </p:spPr>
        <p:txBody>
          <a:bodyPr vert="horz" wrap="square" lIns="91440" tIns="45720" rIns="91440" bIns="45720" numCol="1" anchor="t" anchorCtr="0" compatLnSpc="1">
            <a:prstTxWarp prst="textNoShape">
              <a:avLst/>
            </a:prstTxWarp>
          </a:bodyPr>
          <a:lstStyle/>
          <a:p>
            <a:endParaRPr lang="fr-CA"/>
          </a:p>
        </p:txBody>
      </p:sp>
    </p:spTree>
  </p:cSld>
  <p:clrMapOvr>
    <a:masterClrMapping/>
  </p:clrMapOvr>
  <p:transition>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67544" y="2367744"/>
            <a:ext cx="8124626" cy="3674184"/>
          </a:xfrm>
          <a:prstGeom prst="rect">
            <a:avLst/>
          </a:prstGeom>
        </p:spPr>
      </p:pic>
      <p:sp>
        <p:nvSpPr>
          <p:cNvPr id="14" name="ZoneTexte 13"/>
          <p:cNvSpPr txBox="1"/>
          <p:nvPr/>
        </p:nvSpPr>
        <p:spPr>
          <a:xfrm>
            <a:off x="179512" y="188640"/>
            <a:ext cx="8280920" cy="2062103"/>
          </a:xfrm>
          <a:prstGeom prst="rect">
            <a:avLst/>
          </a:prstGeom>
          <a:noFill/>
        </p:spPr>
        <p:txBody>
          <a:bodyPr wrap="square" rtlCol="0">
            <a:spAutoFit/>
          </a:bodyPr>
          <a:lstStyle/>
          <a:p>
            <a:pPr algn="just"/>
            <a:r>
              <a:rPr lang="fr-CA" sz="1600" dirty="0">
                <a:latin typeface="+mj-lt"/>
              </a:rPr>
              <a:t>U</a:t>
            </a:r>
            <a:r>
              <a:rPr lang="fr-CA" sz="1600" dirty="0" smtClean="0">
                <a:latin typeface="+mj-lt"/>
              </a:rPr>
              <a:t>ne fois </a:t>
            </a:r>
            <a:r>
              <a:rPr lang="fr-CA" sz="1600" dirty="0" smtClean="0">
                <a:solidFill>
                  <a:srgbClr val="FF0000"/>
                </a:solidFill>
                <a:latin typeface="+mj-lt"/>
              </a:rPr>
              <a:t>revenu</a:t>
            </a:r>
            <a:r>
              <a:rPr lang="fr-CA" sz="1600" dirty="0" smtClean="0">
                <a:latin typeface="+mj-lt"/>
              </a:rPr>
              <a:t> au tableau initial, on peut ajouter une nouvelle variable. </a:t>
            </a:r>
            <a:r>
              <a:rPr lang="fr-CA" sz="1600" dirty="0" smtClean="0">
                <a:latin typeface="+mj-lt"/>
                <a:cs typeface="Arial" pitchFamily="34" charset="0"/>
              </a:rPr>
              <a:t>Évaluons la circulation sanguine au niveau de la peau «SKNFLO». </a:t>
            </a:r>
            <a:r>
              <a:rPr lang="fr-CA" sz="1600" dirty="0" smtClean="0"/>
              <a:t>N’oubliez PAS de changer l’onglet </a:t>
            </a:r>
            <a:r>
              <a:rPr lang="fr-CA" sz="1600" i="1" dirty="0" err="1" smtClean="0"/>
              <a:t>text</a:t>
            </a:r>
            <a:r>
              <a:rPr lang="fr-CA" sz="1600" dirty="0" smtClean="0"/>
              <a:t> en dessous de cette variable par </a:t>
            </a:r>
            <a:r>
              <a:rPr lang="fr-CA" sz="1600" i="1" dirty="0" smtClean="0"/>
              <a:t>graph</a:t>
            </a:r>
            <a:r>
              <a:rPr lang="fr-CA" sz="1600" dirty="0" smtClean="0"/>
              <a:t>. Pour ce qui est des autres variables, on ne peut pas les effacer. Donc, ignorez-les pour l’instant. Sélectionnez dans le rectangle à gauche le paramètre qui nous intéresse: température ambiante «</a:t>
            </a:r>
            <a:r>
              <a:rPr lang="fr-CA" sz="1600" b="1" dirty="0" smtClean="0"/>
              <a:t>TEMAB</a:t>
            </a:r>
            <a:r>
              <a:rPr lang="fr-CA" sz="1600" dirty="0" smtClean="0"/>
              <a:t>». Celle-ci est définie par défaut à 27°C et elle apparaît automatiquement dans l’onglet «</a:t>
            </a:r>
            <a:r>
              <a:rPr lang="fr-CA" sz="1600" i="1" dirty="0" smtClean="0"/>
              <a:t>Info on Variable»</a:t>
            </a:r>
            <a:r>
              <a:rPr lang="fr-CA" sz="1600" dirty="0" smtClean="0"/>
              <a:t>. Pour répondre aux exigences de l’exemple, écrivez « 5°C » dans l’onglet «</a:t>
            </a:r>
            <a:r>
              <a:rPr lang="fr-CA" sz="1600" i="1" dirty="0" smtClean="0"/>
              <a:t>Enter new Value»</a:t>
            </a:r>
            <a:r>
              <a:rPr lang="fr-CA" sz="1600" dirty="0" smtClean="0"/>
              <a:t>. Et «GO». </a:t>
            </a:r>
            <a:endParaRPr lang="fr-CA" sz="1600" dirty="0" smtClean="0">
              <a:latin typeface="+mj-lt"/>
              <a:cs typeface="Arial" pitchFamily="34" charset="0"/>
            </a:endParaRPr>
          </a:p>
        </p:txBody>
      </p:sp>
      <p:sp>
        <p:nvSpPr>
          <p:cNvPr id="30" name="Ellipse 29"/>
          <p:cNvSpPr/>
          <p:nvPr/>
        </p:nvSpPr>
        <p:spPr>
          <a:xfrm>
            <a:off x="611560" y="2708920"/>
            <a:ext cx="1152128"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700" dirty="0" smtClean="0"/>
              <a:t>TEM</a:t>
            </a:r>
            <a:r>
              <a:rPr lang="fr-CA" dirty="0" smtClean="0"/>
              <a:t>P</a:t>
            </a:r>
            <a:endParaRPr lang="fr-CA" dirty="0"/>
          </a:p>
        </p:txBody>
      </p:sp>
      <p:sp>
        <p:nvSpPr>
          <p:cNvPr id="36" name="Ellipse 35"/>
          <p:cNvSpPr/>
          <p:nvPr/>
        </p:nvSpPr>
        <p:spPr>
          <a:xfrm>
            <a:off x="827584" y="3068960"/>
            <a:ext cx="1152128"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smtClean="0"/>
              <a:t>Graph</a:t>
            </a:r>
            <a:endParaRPr lang="fr-CA" sz="1600" dirty="0"/>
          </a:p>
        </p:txBody>
      </p:sp>
      <p:sp>
        <p:nvSpPr>
          <p:cNvPr id="39" name="Ellipse 38"/>
          <p:cNvSpPr/>
          <p:nvPr/>
        </p:nvSpPr>
        <p:spPr>
          <a:xfrm>
            <a:off x="864000" y="5148000"/>
            <a:ext cx="64807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fr-CA" sz="1500" dirty="0" smtClean="0"/>
              <a:t>120</a:t>
            </a:r>
            <a:endParaRPr lang="fr-CA" sz="1500" dirty="0"/>
          </a:p>
        </p:txBody>
      </p:sp>
      <p:sp>
        <p:nvSpPr>
          <p:cNvPr id="40" name="Ellipse 39"/>
          <p:cNvSpPr/>
          <p:nvPr/>
        </p:nvSpPr>
        <p:spPr>
          <a:xfrm>
            <a:off x="2538000" y="5085184"/>
            <a:ext cx="504056"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t>5</a:t>
            </a:r>
            <a:endParaRPr lang="fr-CA" dirty="0"/>
          </a:p>
        </p:txBody>
      </p:sp>
      <p:sp>
        <p:nvSpPr>
          <p:cNvPr id="41" name="Ellipse 40"/>
          <p:cNvSpPr/>
          <p:nvPr/>
        </p:nvSpPr>
        <p:spPr>
          <a:xfrm>
            <a:off x="1763688" y="2636912"/>
            <a:ext cx="1224136" cy="43204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400" dirty="0" smtClean="0"/>
              <a:t>SKNFLO</a:t>
            </a:r>
            <a:endParaRPr lang="fr-CA" sz="1400" dirty="0"/>
          </a:p>
        </p:txBody>
      </p:sp>
      <p:sp>
        <p:nvSpPr>
          <p:cNvPr id="42" name="Ellipse 41"/>
          <p:cNvSpPr/>
          <p:nvPr/>
        </p:nvSpPr>
        <p:spPr>
          <a:xfrm>
            <a:off x="1979712" y="2996952"/>
            <a:ext cx="1080120" cy="36004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500" dirty="0" smtClean="0"/>
              <a:t>Graph</a:t>
            </a:r>
            <a:endParaRPr lang="fr-CA" sz="1500" dirty="0"/>
          </a:p>
        </p:txBody>
      </p:sp>
      <p:pic>
        <p:nvPicPr>
          <p:cNvPr id="16" name="Picture 8" descr="http://www.teteamodeler.com/boiteaoutils/image/image5/flocon10.jpg"/>
          <p:cNvPicPr>
            <a:picLocks noChangeAspect="1" noChangeArrowheads="1"/>
          </p:cNvPicPr>
          <p:nvPr/>
        </p:nvPicPr>
        <p:blipFill>
          <a:blip r:embed="rId3" cstate="print"/>
          <a:srcRect/>
          <a:stretch>
            <a:fillRect/>
          </a:stretch>
        </p:blipFill>
        <p:spPr bwMode="auto">
          <a:xfrm>
            <a:off x="8460432" y="0"/>
            <a:ext cx="683568" cy="692696"/>
          </a:xfrm>
          <a:prstGeom prst="rect">
            <a:avLst/>
          </a:prstGeom>
          <a:noFill/>
        </p:spPr>
      </p:pic>
      <p:sp>
        <p:nvSpPr>
          <p:cNvPr id="11" name="Ellipse 10"/>
          <p:cNvSpPr/>
          <p:nvPr/>
        </p:nvSpPr>
        <p:spPr>
          <a:xfrm>
            <a:off x="2195736" y="5580000"/>
            <a:ext cx="576064"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fr-CA" sz="1500" dirty="0" smtClean="0"/>
              <a:t>Go</a:t>
            </a:r>
            <a:endParaRPr lang="fr-CA" sz="1500" dirty="0"/>
          </a:p>
        </p:txBody>
      </p:sp>
      <p:sp>
        <p:nvSpPr>
          <p:cNvPr id="13" name="Ellipse 12"/>
          <p:cNvSpPr/>
          <p:nvPr/>
        </p:nvSpPr>
        <p:spPr>
          <a:xfrm>
            <a:off x="5796136" y="5661248"/>
            <a:ext cx="2664296" cy="360040"/>
          </a:xfrm>
          <a:prstGeom prst="ellipse">
            <a:avLst/>
          </a:prstGeom>
          <a:noFill/>
          <a:ln cmpd="sng"/>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sz="1500" dirty="0"/>
          </a:p>
        </p:txBody>
      </p:sp>
      <p:sp>
        <p:nvSpPr>
          <p:cNvPr id="3" name="ZoneTexte 2"/>
          <p:cNvSpPr txBox="1"/>
          <p:nvPr/>
        </p:nvSpPr>
        <p:spPr>
          <a:xfrm>
            <a:off x="4630101" y="6093296"/>
            <a:ext cx="4622419" cy="830997"/>
          </a:xfrm>
          <a:prstGeom prst="rect">
            <a:avLst/>
          </a:prstGeom>
          <a:noFill/>
        </p:spPr>
        <p:txBody>
          <a:bodyPr wrap="square" rtlCol="0">
            <a:spAutoFit/>
          </a:bodyPr>
          <a:lstStyle/>
          <a:p>
            <a:r>
              <a:rPr lang="fr-CA" sz="1600" dirty="0" smtClean="0"/>
              <a:t>Après avoir choisi «</a:t>
            </a:r>
            <a:r>
              <a:rPr lang="fr-CA" sz="1600" i="1" dirty="0" err="1" smtClean="0"/>
              <a:t>Normalized</a:t>
            </a:r>
            <a:r>
              <a:rPr lang="fr-CA" sz="1600" i="1" dirty="0" smtClean="0"/>
              <a:t>, one graph </a:t>
            </a:r>
            <a:r>
              <a:rPr lang="fr-CA" sz="1600" dirty="0" smtClean="0"/>
              <a:t>» comme type de présentation, cliquez sur “</a:t>
            </a:r>
            <a:r>
              <a:rPr lang="fr-CA" sz="1600" b="1" dirty="0" smtClean="0"/>
              <a:t>Go</a:t>
            </a:r>
            <a:r>
              <a:rPr lang="fr-CA" sz="1600" dirty="0" smtClean="0"/>
              <a:t>”.</a:t>
            </a:r>
            <a:endParaRPr lang="fr-CA" sz="1600" dirty="0"/>
          </a:p>
        </p:txBody>
      </p:sp>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1052736"/>
            <a:ext cx="3744416" cy="3416320"/>
          </a:xfrm>
          <a:prstGeom prst="rect">
            <a:avLst/>
          </a:prstGeom>
        </p:spPr>
        <p:txBody>
          <a:bodyPr wrap="square">
            <a:spAutoFit/>
          </a:bodyPr>
          <a:lstStyle/>
          <a:p>
            <a:pPr algn="just"/>
            <a:r>
              <a:rPr lang="fr-CA" dirty="0" smtClean="0">
                <a:latin typeface="Arial" pitchFamily="34" charset="0"/>
                <a:cs typeface="Arial" pitchFamily="34" charset="0"/>
              </a:rPr>
              <a:t>Comme l’indique la ligne verte, la circulation sanguine au niveau de la peau «SKNFLO»  a diminué de près de 75% de sa valeur initiale. </a:t>
            </a:r>
          </a:p>
          <a:p>
            <a:pPr algn="just"/>
            <a:endParaRPr lang="fr-CA" dirty="0" smtClean="0">
              <a:latin typeface="Arial" pitchFamily="34" charset="0"/>
              <a:cs typeface="Arial" pitchFamily="34" charset="0"/>
            </a:endParaRPr>
          </a:p>
          <a:p>
            <a:pPr algn="just"/>
            <a:r>
              <a:rPr lang="fr-CA" dirty="0" smtClean="0">
                <a:latin typeface="Arial" pitchFamily="34" charset="0"/>
                <a:cs typeface="Arial" pitchFamily="34" charset="0"/>
              </a:rPr>
              <a:t>Ce mécanisme permet de réduire la perte de chaleur en empêchant  le sang chaud de circuler près de la surface du corps, c’est-à-dire en diminuant la circulation sanguine de la peau afin de la diriger plutôt vers le centre du corps. </a:t>
            </a:r>
          </a:p>
        </p:txBody>
      </p:sp>
      <p:pic>
        <p:nvPicPr>
          <p:cNvPr id="48132" name="Picture 4" descr="http://placid.skidmore.edu/human/tmp/human_graph_2425.png"/>
          <p:cNvPicPr>
            <a:picLocks noChangeAspect="1" noChangeArrowheads="1"/>
          </p:cNvPicPr>
          <p:nvPr/>
        </p:nvPicPr>
        <p:blipFill>
          <a:blip r:embed="rId2" cstate="print"/>
          <a:srcRect l="3543"/>
          <a:stretch>
            <a:fillRect/>
          </a:stretch>
        </p:blipFill>
        <p:spPr bwMode="auto">
          <a:xfrm>
            <a:off x="4139952" y="404664"/>
            <a:ext cx="4792529" cy="5400600"/>
          </a:xfrm>
          <a:prstGeom prst="rect">
            <a:avLst/>
          </a:prstGeom>
          <a:noFill/>
        </p:spPr>
      </p:pic>
      <p:pic>
        <p:nvPicPr>
          <p:cNvPr id="6" name="Picture 8" descr="http://www.teteamodeler.com/boiteaoutils/image/image5/flocon10.jpg"/>
          <p:cNvPicPr>
            <a:picLocks noChangeAspect="1" noChangeArrowheads="1"/>
          </p:cNvPicPr>
          <p:nvPr/>
        </p:nvPicPr>
        <p:blipFill>
          <a:blip r:embed="rId3" cstate="print"/>
          <a:srcRect/>
          <a:stretch>
            <a:fillRect/>
          </a:stretch>
        </p:blipFill>
        <p:spPr bwMode="auto">
          <a:xfrm>
            <a:off x="8244408" y="0"/>
            <a:ext cx="899592" cy="836712"/>
          </a:xfrm>
          <a:prstGeom prst="rect">
            <a:avLst/>
          </a:prstGeom>
          <a:noFill/>
        </p:spPr>
      </p:pic>
      <p:cxnSp>
        <p:nvCxnSpPr>
          <p:cNvPr id="7" name="Connecteur droit avec flèche 6"/>
          <p:cNvCxnSpPr/>
          <p:nvPr/>
        </p:nvCxnSpPr>
        <p:spPr>
          <a:xfrm rot="16200000" flipV="1">
            <a:off x="6804248" y="5733256"/>
            <a:ext cx="216024" cy="21602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 name="ZoneTexte 7"/>
          <p:cNvSpPr txBox="1"/>
          <p:nvPr/>
        </p:nvSpPr>
        <p:spPr>
          <a:xfrm>
            <a:off x="3203848" y="6021288"/>
            <a:ext cx="5940152" cy="692497"/>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r>
              <a:rPr lang="fr-CA" sz="1300" dirty="0" smtClean="0"/>
              <a:t>Ici on peut voir que 2 lignes, une rouge et l’autre verte, seront présentes dans le graphique. La ligne rouge désignera la T° corporelle alors que la ligne verte désignera le flux sanguin dans la peau. </a:t>
            </a:r>
            <a:endParaRPr lang="fr-CA" sz="1300" dirty="0"/>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 1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51830" y="2276872"/>
            <a:ext cx="8124626" cy="3674184"/>
          </a:xfrm>
          <a:prstGeom prst="rect">
            <a:avLst/>
          </a:prstGeom>
        </p:spPr>
      </p:pic>
      <p:sp>
        <p:nvSpPr>
          <p:cNvPr id="19" name="ZoneTexte 18"/>
          <p:cNvSpPr txBox="1"/>
          <p:nvPr/>
        </p:nvSpPr>
        <p:spPr>
          <a:xfrm>
            <a:off x="611560" y="764704"/>
            <a:ext cx="7920880" cy="1477328"/>
          </a:xfrm>
          <a:prstGeom prst="rect">
            <a:avLst/>
          </a:prstGeom>
          <a:noFill/>
        </p:spPr>
        <p:txBody>
          <a:bodyPr wrap="square" rtlCol="0">
            <a:spAutoFit/>
          </a:bodyPr>
          <a:lstStyle/>
          <a:p>
            <a:pPr algn="just"/>
            <a:r>
              <a:rPr lang="fr-CA" dirty="0" smtClean="0"/>
              <a:t>Lors d’une situation froide, le grelottement permet d’augmenter ou maintenir la température corporelle. Ces contractions/relâchements rapides des muscles créent de l’énergie (en Cal) et permettent au corps de se réchauffer. Évaluons alors la variable associée au grelottement: </a:t>
            </a:r>
            <a:r>
              <a:rPr lang="fr-CA" i="1" dirty="0" err="1" smtClean="0"/>
              <a:t>Shivering</a:t>
            </a:r>
            <a:r>
              <a:rPr lang="fr-CA" i="1" dirty="0" smtClean="0"/>
              <a:t>  </a:t>
            </a:r>
            <a:r>
              <a:rPr lang="fr-CA" dirty="0" smtClean="0"/>
              <a:t>«SHIV»</a:t>
            </a:r>
            <a:endParaRPr lang="fr-CA" dirty="0"/>
          </a:p>
        </p:txBody>
      </p:sp>
      <p:pic>
        <p:nvPicPr>
          <p:cNvPr id="17" name="Picture 8" descr="http://www.teteamodeler.com/boiteaoutils/image/image5/flocon10.jpg"/>
          <p:cNvPicPr>
            <a:picLocks noChangeAspect="1" noChangeArrowheads="1"/>
          </p:cNvPicPr>
          <p:nvPr/>
        </p:nvPicPr>
        <p:blipFill>
          <a:blip r:embed="rId3" cstate="print"/>
          <a:srcRect/>
          <a:stretch>
            <a:fillRect/>
          </a:stretch>
        </p:blipFill>
        <p:spPr bwMode="auto">
          <a:xfrm>
            <a:off x="8244408" y="0"/>
            <a:ext cx="899592" cy="836712"/>
          </a:xfrm>
          <a:prstGeom prst="rect">
            <a:avLst/>
          </a:prstGeom>
          <a:noFill/>
        </p:spPr>
      </p:pic>
      <p:sp>
        <p:nvSpPr>
          <p:cNvPr id="45" name="Ellipse 44"/>
          <p:cNvSpPr/>
          <p:nvPr/>
        </p:nvSpPr>
        <p:spPr>
          <a:xfrm>
            <a:off x="827584" y="2636912"/>
            <a:ext cx="1152128"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700" dirty="0" smtClean="0"/>
              <a:t>TEM</a:t>
            </a:r>
            <a:r>
              <a:rPr lang="fr-CA" dirty="0" smtClean="0"/>
              <a:t>P</a:t>
            </a:r>
            <a:endParaRPr lang="fr-CA" dirty="0"/>
          </a:p>
        </p:txBody>
      </p:sp>
      <p:sp>
        <p:nvSpPr>
          <p:cNvPr id="46" name="Ellipse 45"/>
          <p:cNvSpPr/>
          <p:nvPr/>
        </p:nvSpPr>
        <p:spPr>
          <a:xfrm>
            <a:off x="1043608" y="2996952"/>
            <a:ext cx="1152128"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smtClean="0"/>
              <a:t>Graph</a:t>
            </a:r>
            <a:endParaRPr lang="fr-CA" sz="1600" dirty="0"/>
          </a:p>
        </p:txBody>
      </p:sp>
      <p:sp>
        <p:nvSpPr>
          <p:cNvPr id="47" name="Ellipse 46"/>
          <p:cNvSpPr/>
          <p:nvPr/>
        </p:nvSpPr>
        <p:spPr>
          <a:xfrm>
            <a:off x="971600" y="5013176"/>
            <a:ext cx="792088"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r>
              <a:rPr lang="fr-CA" sz="1500" dirty="0" smtClean="0"/>
              <a:t>120</a:t>
            </a:r>
            <a:endParaRPr lang="fr-CA" sz="1500" dirty="0"/>
          </a:p>
        </p:txBody>
      </p:sp>
      <p:sp>
        <p:nvSpPr>
          <p:cNvPr id="48" name="Ellipse 47"/>
          <p:cNvSpPr/>
          <p:nvPr/>
        </p:nvSpPr>
        <p:spPr>
          <a:xfrm>
            <a:off x="2627784" y="5013176"/>
            <a:ext cx="576064"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t>5</a:t>
            </a:r>
            <a:endParaRPr lang="fr-CA" dirty="0"/>
          </a:p>
        </p:txBody>
      </p:sp>
      <p:sp>
        <p:nvSpPr>
          <p:cNvPr id="49" name="Ellipse 48"/>
          <p:cNvSpPr/>
          <p:nvPr/>
        </p:nvSpPr>
        <p:spPr>
          <a:xfrm>
            <a:off x="3203848" y="2636912"/>
            <a:ext cx="1080120" cy="36004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400" dirty="0" smtClean="0"/>
              <a:t>SHIV</a:t>
            </a:r>
            <a:endParaRPr lang="fr-CA" sz="1400" dirty="0"/>
          </a:p>
        </p:txBody>
      </p:sp>
      <p:sp>
        <p:nvSpPr>
          <p:cNvPr id="50" name="Ellipse 49"/>
          <p:cNvSpPr/>
          <p:nvPr/>
        </p:nvSpPr>
        <p:spPr>
          <a:xfrm>
            <a:off x="3275856" y="2996952"/>
            <a:ext cx="1080120" cy="36004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500" dirty="0" smtClean="0"/>
              <a:t>Graph</a:t>
            </a:r>
            <a:endParaRPr lang="fr-CA" sz="1500" dirty="0"/>
          </a:p>
        </p:txBody>
      </p:sp>
      <p:sp>
        <p:nvSpPr>
          <p:cNvPr id="51" name="Ellipse 50"/>
          <p:cNvSpPr/>
          <p:nvPr/>
        </p:nvSpPr>
        <p:spPr>
          <a:xfrm>
            <a:off x="1979712" y="2636912"/>
            <a:ext cx="1224136"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400" dirty="0" smtClean="0"/>
              <a:t>SKNFLO</a:t>
            </a:r>
            <a:endParaRPr lang="fr-CA" sz="1400" dirty="0"/>
          </a:p>
        </p:txBody>
      </p:sp>
      <p:sp>
        <p:nvSpPr>
          <p:cNvPr id="52" name="Ellipse 51"/>
          <p:cNvSpPr/>
          <p:nvPr/>
        </p:nvSpPr>
        <p:spPr>
          <a:xfrm>
            <a:off x="2195736" y="2996952"/>
            <a:ext cx="1152128"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500" dirty="0" smtClean="0"/>
              <a:t>Grap</a:t>
            </a:r>
            <a:r>
              <a:rPr lang="fr-CA" sz="1700" dirty="0" smtClean="0"/>
              <a:t>h</a:t>
            </a:r>
            <a:endParaRPr lang="fr-CA" dirty="0"/>
          </a:p>
        </p:txBody>
      </p:sp>
    </p:spTree>
  </p:cSld>
  <p:clrMapOvr>
    <a:masterClrMapping/>
  </p:clrMapOvr>
  <p:transition>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placid.skidmore.edu/human/tmp/human_graph_2427.png"/>
          <p:cNvPicPr>
            <a:picLocks noChangeAspect="1" noChangeArrowheads="1"/>
          </p:cNvPicPr>
          <p:nvPr/>
        </p:nvPicPr>
        <p:blipFill>
          <a:blip r:embed="rId2" cstate="print"/>
          <a:srcRect l="2953" t="2362" r="591"/>
          <a:stretch>
            <a:fillRect/>
          </a:stretch>
        </p:blipFill>
        <p:spPr bwMode="auto">
          <a:xfrm>
            <a:off x="3779912" y="548680"/>
            <a:ext cx="5109770" cy="5616605"/>
          </a:xfrm>
          <a:prstGeom prst="rect">
            <a:avLst/>
          </a:prstGeom>
          <a:noFill/>
        </p:spPr>
      </p:pic>
      <p:sp>
        <p:nvSpPr>
          <p:cNvPr id="5" name="ZoneTexte 4"/>
          <p:cNvSpPr txBox="1"/>
          <p:nvPr/>
        </p:nvSpPr>
        <p:spPr>
          <a:xfrm>
            <a:off x="323528" y="908720"/>
            <a:ext cx="3384376" cy="3416320"/>
          </a:xfrm>
          <a:prstGeom prst="rect">
            <a:avLst/>
          </a:prstGeom>
          <a:noFill/>
        </p:spPr>
        <p:txBody>
          <a:bodyPr wrap="square" rtlCol="0">
            <a:spAutoFit/>
          </a:bodyPr>
          <a:lstStyle/>
          <a:p>
            <a:pPr algn="just"/>
            <a:r>
              <a:rPr lang="fr-CA" dirty="0" smtClean="0"/>
              <a:t>La ligne bleue indique que durant les premières 30 min, Bob ne grelotte pas, car la température corporelle n’a pas trop chuté. </a:t>
            </a:r>
          </a:p>
          <a:p>
            <a:pPr algn="just"/>
            <a:endParaRPr lang="fr-CA" dirty="0" smtClean="0"/>
          </a:p>
          <a:p>
            <a:pPr algn="just"/>
            <a:r>
              <a:rPr lang="fr-CA" dirty="0" smtClean="0"/>
              <a:t>Cependant, une fois que la perte de chaleur s’accentue, le grelottement s’active afin maintenir une température corporelle adéquate. </a:t>
            </a:r>
            <a:endParaRPr lang="fr-CA" dirty="0"/>
          </a:p>
        </p:txBody>
      </p:sp>
      <p:pic>
        <p:nvPicPr>
          <p:cNvPr id="4" name="Picture 8" descr="http://www.teteamodeler.com/boiteaoutils/image/image5/flocon10.jpg"/>
          <p:cNvPicPr>
            <a:picLocks noChangeAspect="1" noChangeArrowheads="1"/>
          </p:cNvPicPr>
          <p:nvPr/>
        </p:nvPicPr>
        <p:blipFill>
          <a:blip r:embed="rId3" cstate="print"/>
          <a:srcRect/>
          <a:stretch>
            <a:fillRect/>
          </a:stretch>
        </p:blipFill>
        <p:spPr bwMode="auto">
          <a:xfrm>
            <a:off x="8244408" y="0"/>
            <a:ext cx="899592" cy="836712"/>
          </a:xfrm>
          <a:prstGeom prst="rect">
            <a:avLst/>
          </a:prstGeom>
          <a:noFill/>
        </p:spPr>
      </p:pic>
    </p:spTree>
  </p:cSld>
  <p:clrMapOvr>
    <a:masterClrMapping/>
  </p:clrMapOvr>
  <p:transition>
    <p:wipe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184773" y="786502"/>
            <a:ext cx="5923237" cy="2696603"/>
          </a:xfrm>
          <a:prstGeom prst="rect">
            <a:avLst/>
          </a:prstGeom>
        </p:spPr>
      </p:pic>
      <p:sp>
        <p:nvSpPr>
          <p:cNvPr id="6" name="ZoneTexte 5"/>
          <p:cNvSpPr txBox="1"/>
          <p:nvPr/>
        </p:nvSpPr>
        <p:spPr>
          <a:xfrm>
            <a:off x="3334174" y="1988839"/>
            <a:ext cx="3744416" cy="246221"/>
          </a:xfrm>
          <a:prstGeom prst="rect">
            <a:avLst/>
          </a:prstGeom>
          <a:noFill/>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fr-CA" sz="1000" dirty="0" smtClean="0"/>
          </a:p>
        </p:txBody>
      </p:sp>
      <p:sp>
        <p:nvSpPr>
          <p:cNvPr id="7" name="ZoneTexte 6"/>
          <p:cNvSpPr txBox="1"/>
          <p:nvPr/>
        </p:nvSpPr>
        <p:spPr>
          <a:xfrm>
            <a:off x="3419872" y="2822739"/>
            <a:ext cx="2664296" cy="246221"/>
          </a:xfrm>
          <a:prstGeom prst="rect">
            <a:avLst/>
          </a:prstGeom>
          <a:noFill/>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fr-CA" sz="1000" dirty="0" smtClean="0"/>
          </a:p>
        </p:txBody>
      </p:sp>
      <p:sp>
        <p:nvSpPr>
          <p:cNvPr id="8" name="ZoneTexte 7"/>
          <p:cNvSpPr txBox="1"/>
          <p:nvPr/>
        </p:nvSpPr>
        <p:spPr>
          <a:xfrm>
            <a:off x="127441" y="836712"/>
            <a:ext cx="2915816" cy="4031873"/>
          </a:xfrm>
          <a:prstGeom prst="rect">
            <a:avLst/>
          </a:prstGeom>
          <a:noFill/>
        </p:spPr>
        <p:txBody>
          <a:bodyPr wrap="square" rtlCol="0">
            <a:spAutoFit/>
          </a:bodyPr>
          <a:lstStyle/>
          <a:p>
            <a:pPr algn="just"/>
            <a:r>
              <a:rPr lang="fr-CA" sz="1600" dirty="0" smtClean="0">
                <a:latin typeface="Arial" pitchFamily="34" charset="0"/>
                <a:cs typeface="Arial" pitchFamily="34" charset="0"/>
              </a:rPr>
              <a:t>Pour reproduire cette situation, il faut entrer un seul paramètre dans le protocole expérimental: «TEMAB», qui détermine la température extérieure (= 40°C). </a:t>
            </a:r>
          </a:p>
          <a:p>
            <a:pPr algn="just"/>
            <a:endParaRPr lang="fr-CA" sz="1600" dirty="0" smtClean="0">
              <a:latin typeface="Arial" pitchFamily="34" charset="0"/>
              <a:cs typeface="Arial" pitchFamily="34" charset="0"/>
            </a:endParaRPr>
          </a:p>
          <a:p>
            <a:pPr algn="just"/>
            <a:r>
              <a:rPr lang="fr-CA" sz="1600" dirty="0" smtClean="0">
                <a:latin typeface="Arial" pitchFamily="34" charset="0"/>
                <a:cs typeface="Arial" pitchFamily="34" charset="0"/>
              </a:rPr>
              <a:t>Comme l’affiche le graphique, la température corporelle de Bob «TEMP» n’a augmenté que de 37°C à 37.75 °C. </a:t>
            </a:r>
          </a:p>
          <a:p>
            <a:pPr algn="just"/>
            <a:endParaRPr lang="fr-CA" sz="1600" dirty="0" smtClean="0">
              <a:latin typeface="Arial" pitchFamily="34" charset="0"/>
              <a:cs typeface="Arial" pitchFamily="34" charset="0"/>
            </a:endParaRPr>
          </a:p>
          <a:p>
            <a:pPr algn="just"/>
            <a:r>
              <a:rPr lang="fr-CA" sz="1600" dirty="0" smtClean="0">
                <a:latin typeface="Arial" pitchFamily="34" charset="0"/>
                <a:cs typeface="Arial" pitchFamily="34" charset="0"/>
              </a:rPr>
              <a:t>Voyons maintenant quels mécanismes ont stabilisé la température corporelle. </a:t>
            </a:r>
          </a:p>
          <a:p>
            <a:pPr algn="just"/>
            <a:r>
              <a:rPr lang="fr-CA" sz="1600" dirty="0" smtClean="0">
                <a:latin typeface="Arial" pitchFamily="34" charset="0"/>
                <a:cs typeface="Arial" pitchFamily="34" charset="0"/>
              </a:rPr>
              <a:t> </a:t>
            </a:r>
            <a:endParaRPr lang="fr-CA" sz="1600" dirty="0">
              <a:latin typeface="Arial" pitchFamily="34" charset="0"/>
              <a:cs typeface="Arial" pitchFamily="34" charset="0"/>
            </a:endParaRPr>
          </a:p>
        </p:txBody>
      </p:sp>
      <p:pic>
        <p:nvPicPr>
          <p:cNvPr id="53250" name="Picture 2" descr="http://placid.skidmore.edu/human/tmp/human_graph_2431.png"/>
          <p:cNvPicPr>
            <a:picLocks noChangeAspect="1" noChangeArrowheads="1"/>
          </p:cNvPicPr>
          <p:nvPr/>
        </p:nvPicPr>
        <p:blipFill>
          <a:blip r:embed="rId3" cstate="print"/>
          <a:srcRect l="4134" t="2362" r="1181"/>
          <a:stretch>
            <a:fillRect/>
          </a:stretch>
        </p:blipFill>
        <p:spPr bwMode="auto">
          <a:xfrm>
            <a:off x="3131840" y="3477013"/>
            <a:ext cx="6012160" cy="3380987"/>
          </a:xfrm>
          <a:prstGeom prst="rect">
            <a:avLst/>
          </a:prstGeom>
          <a:noFill/>
        </p:spPr>
      </p:pic>
      <p:sp>
        <p:nvSpPr>
          <p:cNvPr id="9" name="Espace réservé du contenu 5"/>
          <p:cNvSpPr txBox="1">
            <a:spLocks/>
          </p:cNvSpPr>
          <p:nvPr/>
        </p:nvSpPr>
        <p:spPr>
          <a:xfrm>
            <a:off x="0" y="0"/>
            <a:ext cx="8172400" cy="404664"/>
          </a:xfrm>
          <a:prstGeom prst="rect">
            <a:avLst/>
          </a:prstGeom>
        </p:spPr>
        <p:txBody>
          <a:bodyPr vert="horz">
            <a:noAutofit/>
          </a:bodyPr>
          <a:lstStyle/>
          <a:p>
            <a:pPr marL="109728" lvl="0">
              <a:spcBef>
                <a:spcPts val="400"/>
              </a:spcBef>
              <a:buClr>
                <a:schemeClr val="accent1"/>
              </a:buClr>
              <a:buSzPct val="68000"/>
              <a:defRPr/>
            </a:pPr>
            <a:r>
              <a:rPr lang="fr-CA" sz="2500" dirty="0" smtClean="0">
                <a:solidFill>
                  <a:srgbClr val="0070C0"/>
                </a:solidFill>
                <a:latin typeface="Calibri" pitchFamily="34" charset="0"/>
              </a:rPr>
              <a:t>2) </a:t>
            </a:r>
            <a:r>
              <a:rPr kumimoji="0" lang="fr-CA" sz="2500" i="0" strike="noStrike" kern="1200" cap="none" spc="0" normalizeH="0" noProof="0" dirty="0" smtClean="0">
                <a:ln>
                  <a:noFill/>
                </a:ln>
                <a:solidFill>
                  <a:srgbClr val="0070C0"/>
                </a:solidFill>
                <a:effectLst/>
                <a:uLnTx/>
                <a:uFillTx/>
                <a:latin typeface="Calibri" pitchFamily="34" charset="0"/>
                <a:cs typeface="Calibri" pitchFamily="34" charset="0"/>
              </a:rPr>
              <a:t> </a:t>
            </a:r>
            <a:r>
              <a:rPr kumimoji="0" lang="fr-CA" sz="2500" i="0" strike="noStrike" kern="1200" cap="none" spc="0" normalizeH="0" baseline="0" noProof="0" dirty="0" smtClean="0">
                <a:ln>
                  <a:noFill/>
                </a:ln>
                <a:solidFill>
                  <a:srgbClr val="0070C0"/>
                </a:solidFill>
                <a:effectLst/>
                <a:uLnTx/>
                <a:uFillTx/>
                <a:latin typeface="Calibri" pitchFamily="34" charset="0"/>
                <a:ea typeface="+mn-ea"/>
                <a:cs typeface="Calibri" pitchFamily="34" charset="0"/>
              </a:rPr>
              <a:t>Bob se fait bronzer sous le soleil étincelant de la Floride</a:t>
            </a:r>
            <a:endParaRPr kumimoji="0" lang="fr-CA" sz="2500" i="0" strike="noStrike" kern="1200" cap="none" spc="0" normalizeH="0" baseline="0" noProof="0" dirty="0">
              <a:ln>
                <a:noFill/>
              </a:ln>
              <a:solidFill>
                <a:srgbClr val="0070C0"/>
              </a:solidFill>
              <a:effectLst/>
              <a:uLnTx/>
              <a:uFillTx/>
              <a:latin typeface="Calibri" pitchFamily="34" charset="0"/>
              <a:ea typeface="+mn-ea"/>
              <a:cs typeface="Calibri" pitchFamily="34" charset="0"/>
            </a:endParaRPr>
          </a:p>
        </p:txBody>
      </p:sp>
      <p:sp>
        <p:nvSpPr>
          <p:cNvPr id="47106" name="AutoShape 2" descr="data:image/jpg;base64,/9j/4AAQSkZJRgABAQAAAQABAAD/2wBDAAkGBwgHBgkIBwgKCgkLDRYPDQwMDRsUFRAWIB0iIiAdHx8kKDQsJCYxJx8fLT0tMTU3Ojo6Iys/RD84QzQ5Ojf/2wBDAQoKCg0MDRoPDxo3JR8lNzc3Nzc3Nzc3Nzc3Nzc3Nzc3Nzc3Nzc3Nzc3Nzc3Nzc3Nzc3Nzc3Nzc3Nzc3Nzc3Nzf/wAARCACIAMADASIAAhEBAxEB/8QAGwABAAIDAQEAAAAAAAAAAAAAAAQFAQIDBgf/xAA7EAACAgEBBgMDCQYHAAAAAAAAAQIDBBEFEhMhMUEiUXEUMmEVIzNCUoGRwfBDcoKhsdEkNVNiY5Lh/8QAGgEBAAMBAQEAAAAAAAAAAAAAAAIDBAEFBv/EACwRAAICAQQBAgQHAQEAAAAAAAABAgMRBBIhMUETUXGBobEFFCIyYZHB0fH/2gAMAwEAAhEDEQA/APuIAAAAAAAAAAAAAABpbJQg5S6Jam2pC2pNumFMfetko/d3IWy2QciUVlpHTAv9ooU37y5MlFbiL2bOnTr4JpSh69yyIUTcoc9nbElLgAAuIAAAAAAAAAAAAAAAAAAAPoAwDjLIrhaq5y3ZS6a8kzqmmupB2rj8XHcorWUOaXmu5wpV1dULMS3fra14c/7maV7hPbJcFqgpRymWwIVOfXKW5cnVZ5S6P0ZLTTWpdCyM1mLK3Fx7Msq7royz25SSjUtEm+7LGyyFcd6yaivNvQrJ5eyISk5Trk2+bUXL+Zn1WHFR3JfEsqT9mzXIuWlVsZJyql59UW8ZKSTT5PoVCzdj2arWC/ga/IsMW7HsgljWwnFLRKMtdCGlxFtb0/mSti8LhokgwiNk5lNPhbcpP6sebNkpqKzJlKTfRJ1XmcrMiquyMHJb8noorqQt/KyX7yor/GRps6iLyZ2w1cIPdi3zbfdmb8w5yUYLss9NJNtlqZMGTWVAAAAAAAAAAAAAAAGGkyoTWLbbRN6QXjg/gXBFysWvIsrlPXwPX1XkZtTS7I8dllcknz0RKcd5WlmRyqXup9/U5X7TnZP2bZde81ydmnhj6Gm0L7M7I9hxZbtcfpZr+hvHcx6+BjLSC6y7s822+NScK3heX5fwNKj5kufC/wCnD5Pr3t/aF9l9nlryR0jHEr5V4lfLvJas2UdTVxPOlbJ8xX+/cny+2JSx5cpYlT/hX9jjLCw7GpUuePYujT5am8ka6FH5iafPJNJrpm9ebmbPajmfP0f6keqJk6a8iKysKUXKS1+Ev/SDC516xmt6uXVM0hN7LuV1GssSx+KP2fT9fA9HT62M47bOY/VFcq8vMeH9GS55EnS1DXiz8CXdMs8WmNFEK49lzfmcY49Nt8MqD15arTo/JktdD19NR6eW38DLZNNYRkAGsqAAAAAAAAAABgAyDBxuyqaV85ZFfDXmRckuzqTfR3IW1cr2PDssT0k+UfVnP5Rc7YQqqluylpvS5EXbb4uXhY/Zy3n+vxMt+oXoylB/wW11vetxyxa/Y8KMel1vim+5mJvky3rpeS5HNM+ZtszY14RsXPL8kmBiaWhpGQlLkT3Lbgjjk0kaGzZqZZliOdnQUSjPex7ecLE16MzPoRbJOL3l1T1RyuTi8k1HcsFrsC6ceNh2vWVT8PoXKPO1yVe2sa1co3R0fx/XItMrMlj3xhw3KLjr4eqPqNDqF6H6vDwYb68zyvPJOBFozqLXorEpfZlyZJ1PQjOMv2sztNdmQASOAAAAAAAw09OXUyACrzK89y97WvuquTOVMsKDScXC3/lXMuGc7Ka7Y7s4RkvijHZpsvKf9lqt4wyubbysdtp+Lscdof55ia9OG9P5k35NrhbCdU5RUZa7uuqIW3lwsjDydOUZbsjJbTOuiW73TLq5JzSXsznY/nZ/vMx0GT4L5eT56mqep85PMZs0pcJm6Y3jUDeMGXzMAxJkW8nUjSbIl7O9kiJbrZJQj1k9Edii+CJ2ut+y/tar8i2ztfbKtOu4ytohxds0Vx92iOr/AF+BbZWEsi9WTnJJLTSPX8T6DSVSnRJR8tfQwWySnHPt9yPdPE00yNyUv9q8Rzohl7/+FVsK9f2z5fgWNOJRT9HWk/Pud9Eba9K1jL/oodiXSNalYoLiOLl33ehuAbkUgAAAAAAAAAAAAh7Txfa8OyrlvNax9V0JhFy8yGNZXCfPffP4LzK7drg1PpkoblJOPZR0zeTiJPXjU+GSfVmkZkzaeJOi72/DW9r9JBd15kVxjkV8bFa1+tDufKarTSrnh9/c9KE1JZXT+hspGd4iKzTk+T8jbiIxbS3YSHM5ymcnakcbLgkSjA3ts0RnCio72Xb7kPd+LNacaVvzlz4dS5tvuS8bHe1LoxhFww6np5b3wNVFMpySXYsnGKa8eSdsDHfDsy7V47ny9P1+RcaIhrLqhkxxo9NNNV0T8iYuh9VpoQhXsi+jyLZOUtz8mQAaCsAAAAAAAAAAAABgwwDEpJJsqoJ5NluRJapvdgn5I7bWv4ePw0/FZy9F3OdSyba4wohwKktN6XV/cYNU/Ul6a8F9acY7vcxVkPDaha9aW+XnE0y9lKc/adnzVdj57q92RNowaq3vS1ss+1LmS1yJQ0znXtu5/wADt2yzD/08vfZKDUdo4kk1+0iv1/U5bmFPnDKlFPtJHq5RUk1JLQrbIbLnOXEqrUk9HrBo8+38MSfEl8y+Gp8YfyKXg4i97M3v3UZrnjxnu4uPO+3s2i3VeyIc1XV/1bLHHVfDi6YxjFrVJR0OVfhib/cvkSnqcLp/YpqNlZGVYrdoT3YJ8qov+pMuyI16YuIoxa5N9FH0LI4ZGLVf9JBN9muqPRWk9KGKu/dmV3b5fr6K+WM+A1BPiRe+n5sscS9X48LF3XP1IrpysbnTJXQX1Ze8vvOWz8hRy51brhGzxKMl7r7oqozRNRl5JSTnFtclsDC6mT0jOAAAAAAAAAAAAAAAc3RW7OI4pz00TfZG+hkHMJAxoNDIOgwVd1fD2h0W7dHy7otCFtWvWhWxXjqlvIzaqvfW/wCCyt4lj3IuRVvOmhLxWS5+iLdRSSS5JFdhtZOZZkLXchFRj+ZZENHWoxcl5O2vpAAGwqMaGllFdji5xTcXqn3TOgONJ9joaAA6AAAAAAAAAAAAAAAAAAAAAAaWRU4OLWuqAONZWAccLHWNSoLrq22SQBGKisI6228sAA6cAAAAAAAAAAAAP//Z"/>
          <p:cNvSpPr>
            <a:spLocks noChangeAspect="1" noChangeArrowheads="1"/>
          </p:cNvSpPr>
          <p:nvPr/>
        </p:nvSpPr>
        <p:spPr bwMode="auto">
          <a:xfrm>
            <a:off x="77788" y="-652463"/>
            <a:ext cx="1828800" cy="1295401"/>
          </a:xfrm>
          <a:prstGeom prst="rect">
            <a:avLst/>
          </a:prstGeom>
          <a:noFill/>
        </p:spPr>
        <p:txBody>
          <a:bodyPr vert="horz" wrap="square" lIns="91440" tIns="45720" rIns="91440" bIns="45720" numCol="1" anchor="t" anchorCtr="0" compatLnSpc="1">
            <a:prstTxWarp prst="textNoShape">
              <a:avLst/>
            </a:prstTxWarp>
          </a:bodyPr>
          <a:lstStyle/>
          <a:p>
            <a:endParaRPr lang="fr-CA"/>
          </a:p>
        </p:txBody>
      </p:sp>
      <p:pic>
        <p:nvPicPr>
          <p:cNvPr id="10" name="il_fi" descr="http://4.bp.blogspot.com/_XJq8eWtIME8/TSgRpjl7shI/AAAAAAAAAX8/giJmWFPtFX0/s1600/Soleil.jpg"/>
          <p:cNvPicPr/>
          <p:nvPr/>
        </p:nvPicPr>
        <p:blipFill>
          <a:blip r:embed="rId4" cstate="print"/>
          <a:srcRect/>
          <a:stretch>
            <a:fillRect/>
          </a:stretch>
        </p:blipFill>
        <p:spPr bwMode="auto">
          <a:xfrm>
            <a:off x="7884368" y="0"/>
            <a:ext cx="1259632" cy="836712"/>
          </a:xfrm>
          <a:prstGeom prst="rect">
            <a:avLst/>
          </a:prstGeom>
          <a:noFill/>
          <a:ln w="9525">
            <a:noFill/>
            <a:miter lim="800000"/>
            <a:headEnd/>
            <a:tailEnd/>
          </a:ln>
        </p:spPr>
      </p:pic>
      <p:sp>
        <p:nvSpPr>
          <p:cNvPr id="11" name="ZoneTexte 10"/>
          <p:cNvSpPr txBox="1"/>
          <p:nvPr/>
        </p:nvSpPr>
        <p:spPr>
          <a:xfrm>
            <a:off x="7078590" y="3193083"/>
            <a:ext cx="1871402" cy="246221"/>
          </a:xfrm>
          <a:prstGeom prst="rect">
            <a:avLst/>
          </a:prstGeom>
          <a:noFill/>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fr-CA" sz="1000" dirty="0" smtClean="0"/>
          </a:p>
        </p:txBody>
      </p:sp>
      <p:sp>
        <p:nvSpPr>
          <p:cNvPr id="12" name="ZoneTexte 11"/>
          <p:cNvSpPr txBox="1"/>
          <p:nvPr/>
        </p:nvSpPr>
        <p:spPr>
          <a:xfrm>
            <a:off x="3312000" y="1044000"/>
            <a:ext cx="828000" cy="432000"/>
          </a:xfrm>
          <a:prstGeom prst="rect">
            <a:avLst/>
          </a:prstGeom>
          <a:noFill/>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fr-CA" sz="1000" dirty="0" smtClean="0"/>
          </a:p>
        </p:txBody>
      </p:sp>
    </p:spTree>
  </p:cSld>
  <p:clrMapOvr>
    <a:masterClrMapping/>
  </p:clrMapOvr>
  <p:transition>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1"/>
          <p:cNvSpPr>
            <a:spLocks noGrp="1"/>
          </p:cNvSpPr>
          <p:nvPr>
            <p:ph idx="1"/>
          </p:nvPr>
        </p:nvSpPr>
        <p:spPr>
          <a:xfrm>
            <a:off x="539552" y="764704"/>
            <a:ext cx="8136904" cy="5184576"/>
          </a:xfrm>
          <a:prstGeom prst="rect">
            <a:avLst/>
          </a:prstGeom>
        </p:spPr>
        <p:txBody>
          <a:bodyPr>
            <a:noAutofit/>
          </a:bodyPr>
          <a:lstStyle/>
          <a:p>
            <a:pPr algn="ctr">
              <a:buNone/>
            </a:pPr>
            <a:r>
              <a:rPr lang="fr-CA" sz="3200" b="1" i="1" u="sng" dirty="0" smtClean="0">
                <a:solidFill>
                  <a:srgbClr val="FF0000"/>
                </a:solidFill>
              </a:rPr>
              <a:t>TRÈS IMPORTANT</a:t>
            </a:r>
            <a:r>
              <a:rPr lang="fr-CA" sz="3200" i="1" dirty="0" smtClean="0"/>
              <a:t> </a:t>
            </a:r>
          </a:p>
          <a:p>
            <a:pPr algn="ctr">
              <a:buNone/>
            </a:pPr>
            <a:r>
              <a:rPr lang="fr-CA" sz="3200" i="1" dirty="0" smtClean="0"/>
              <a:t>   </a:t>
            </a:r>
          </a:p>
          <a:p>
            <a:pPr algn="ctr">
              <a:buNone/>
            </a:pPr>
            <a:r>
              <a:rPr lang="fr-CA" sz="3200" i="1" dirty="0" smtClean="0"/>
              <a:t>Il faut ABSOLUMENT revenir au tableau initial chaque fois que vous désirez commencer une nouvelle expérience. Il ne faut pas travailler avec les anciennes données, car les résultats peuvent être faussés. </a:t>
            </a:r>
          </a:p>
        </p:txBody>
      </p:sp>
    </p:spTree>
  </p:cSld>
  <p:clrMapOvr>
    <a:masterClrMapping/>
  </p:clrMapOvr>
  <p:transition>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85113" y="1954250"/>
            <a:ext cx="8626527" cy="3889236"/>
          </a:xfrm>
          <a:prstGeom prst="rect">
            <a:avLst/>
          </a:prstGeom>
        </p:spPr>
      </p:pic>
      <p:sp>
        <p:nvSpPr>
          <p:cNvPr id="5" name="Ellipse 4"/>
          <p:cNvSpPr/>
          <p:nvPr/>
        </p:nvSpPr>
        <p:spPr>
          <a:xfrm>
            <a:off x="611560" y="2348880"/>
            <a:ext cx="1080120"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700" dirty="0" smtClean="0"/>
              <a:t>TEM</a:t>
            </a:r>
            <a:r>
              <a:rPr lang="fr-CA" dirty="0" smtClean="0"/>
              <a:t>P</a:t>
            </a:r>
            <a:endParaRPr lang="fr-CA" dirty="0"/>
          </a:p>
        </p:txBody>
      </p:sp>
      <p:sp>
        <p:nvSpPr>
          <p:cNvPr id="6" name="Ellipse 5"/>
          <p:cNvSpPr/>
          <p:nvPr/>
        </p:nvSpPr>
        <p:spPr>
          <a:xfrm>
            <a:off x="899592" y="2636912"/>
            <a:ext cx="1152128"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smtClean="0"/>
              <a:t>Graph</a:t>
            </a:r>
            <a:endParaRPr lang="fr-CA" sz="1600" dirty="0"/>
          </a:p>
        </p:txBody>
      </p:sp>
      <p:sp>
        <p:nvSpPr>
          <p:cNvPr id="9" name="Ellipse 8"/>
          <p:cNvSpPr/>
          <p:nvPr/>
        </p:nvSpPr>
        <p:spPr>
          <a:xfrm>
            <a:off x="611560" y="3789040"/>
            <a:ext cx="1368152"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t>TEMAB</a:t>
            </a:r>
            <a:endParaRPr lang="fr-CA" dirty="0"/>
          </a:p>
        </p:txBody>
      </p:sp>
      <p:sp>
        <p:nvSpPr>
          <p:cNvPr id="10" name="Ellipse 9"/>
          <p:cNvSpPr/>
          <p:nvPr/>
        </p:nvSpPr>
        <p:spPr>
          <a:xfrm>
            <a:off x="2339752" y="3789040"/>
            <a:ext cx="792088"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t>40</a:t>
            </a:r>
            <a:endParaRPr lang="fr-CA" dirty="0"/>
          </a:p>
        </p:txBody>
      </p:sp>
      <p:sp>
        <p:nvSpPr>
          <p:cNvPr id="11" name="Ellipse 10"/>
          <p:cNvSpPr/>
          <p:nvPr/>
        </p:nvSpPr>
        <p:spPr>
          <a:xfrm>
            <a:off x="792000" y="4869160"/>
            <a:ext cx="683656"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fr-CA" sz="1500" dirty="0" smtClean="0"/>
              <a:t>120</a:t>
            </a:r>
            <a:endParaRPr lang="fr-CA" sz="1500" dirty="0"/>
          </a:p>
        </p:txBody>
      </p:sp>
      <p:sp>
        <p:nvSpPr>
          <p:cNvPr id="12" name="Ellipse 11"/>
          <p:cNvSpPr/>
          <p:nvPr/>
        </p:nvSpPr>
        <p:spPr>
          <a:xfrm>
            <a:off x="2592000" y="4869160"/>
            <a:ext cx="504056"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t>5</a:t>
            </a:r>
            <a:endParaRPr lang="fr-CA" dirty="0"/>
          </a:p>
        </p:txBody>
      </p:sp>
      <p:sp>
        <p:nvSpPr>
          <p:cNvPr id="14" name="ZoneTexte 13"/>
          <p:cNvSpPr txBox="1"/>
          <p:nvPr/>
        </p:nvSpPr>
        <p:spPr>
          <a:xfrm>
            <a:off x="827584" y="908720"/>
            <a:ext cx="7488832" cy="923330"/>
          </a:xfrm>
          <a:prstGeom prst="rect">
            <a:avLst/>
          </a:prstGeom>
          <a:noFill/>
        </p:spPr>
        <p:txBody>
          <a:bodyPr wrap="square" rtlCol="0">
            <a:spAutoFit/>
          </a:bodyPr>
          <a:lstStyle/>
          <a:p>
            <a:r>
              <a:rPr lang="fr-CA" dirty="0" smtClean="0"/>
              <a:t>Lorsque Bob avait froid, sa circulation sanguine au niveau de la peau avait diminué, car on voulait préserver la chaleur . Évaluons à nouveau cette variable et voyons quelles sont les différences. </a:t>
            </a:r>
            <a:endParaRPr lang="fr-CA" dirty="0"/>
          </a:p>
        </p:txBody>
      </p:sp>
      <p:sp>
        <p:nvSpPr>
          <p:cNvPr id="15" name="Ellipse 14"/>
          <p:cNvSpPr/>
          <p:nvPr/>
        </p:nvSpPr>
        <p:spPr>
          <a:xfrm>
            <a:off x="1619672" y="2276872"/>
            <a:ext cx="1296144" cy="36004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500" dirty="0" smtClean="0"/>
              <a:t>SKNFLO</a:t>
            </a:r>
            <a:endParaRPr lang="fr-CA" sz="1500" dirty="0"/>
          </a:p>
        </p:txBody>
      </p:sp>
      <p:sp>
        <p:nvSpPr>
          <p:cNvPr id="16" name="Ellipse 15"/>
          <p:cNvSpPr/>
          <p:nvPr/>
        </p:nvSpPr>
        <p:spPr>
          <a:xfrm>
            <a:off x="1979712" y="2636912"/>
            <a:ext cx="1080120" cy="36004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500" dirty="0" smtClean="0"/>
              <a:t>Graph</a:t>
            </a:r>
            <a:endParaRPr lang="fr-CA" sz="1500" dirty="0"/>
          </a:p>
        </p:txBody>
      </p:sp>
      <p:pic>
        <p:nvPicPr>
          <p:cNvPr id="17" name="il_fi" descr="http://4.bp.blogspot.com/_XJq8eWtIME8/TSgRpjl7shI/AAAAAAAAAX8/giJmWFPtFX0/s1600/Soleil.jpg"/>
          <p:cNvPicPr/>
          <p:nvPr/>
        </p:nvPicPr>
        <p:blipFill>
          <a:blip r:embed="rId3" cstate="print"/>
          <a:srcRect/>
          <a:stretch>
            <a:fillRect/>
          </a:stretch>
        </p:blipFill>
        <p:spPr bwMode="auto">
          <a:xfrm>
            <a:off x="7884368" y="0"/>
            <a:ext cx="1259632" cy="836712"/>
          </a:xfrm>
          <a:prstGeom prst="rect">
            <a:avLst/>
          </a:prstGeom>
          <a:noFill/>
          <a:ln w="9525">
            <a:noFill/>
            <a:miter lim="800000"/>
            <a:headEnd/>
            <a:tailEnd/>
          </a:ln>
        </p:spPr>
      </p:pic>
      <p:sp>
        <p:nvSpPr>
          <p:cNvPr id="18" name="Ellipse 17"/>
          <p:cNvSpPr/>
          <p:nvPr/>
        </p:nvSpPr>
        <p:spPr>
          <a:xfrm>
            <a:off x="6084168" y="5373216"/>
            <a:ext cx="2736304" cy="470270"/>
          </a:xfrm>
          <a:prstGeom prst="ellipse">
            <a:avLst/>
          </a:prstGeom>
          <a:noFill/>
          <a:ln cmpd="sng"/>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dirty="0"/>
          </a:p>
        </p:txBody>
      </p:sp>
      <p:sp>
        <p:nvSpPr>
          <p:cNvPr id="19" name="ZoneTexte 18"/>
          <p:cNvSpPr txBox="1"/>
          <p:nvPr/>
        </p:nvSpPr>
        <p:spPr>
          <a:xfrm>
            <a:off x="4499992" y="5949280"/>
            <a:ext cx="4622419" cy="830997"/>
          </a:xfrm>
          <a:prstGeom prst="rect">
            <a:avLst/>
          </a:prstGeom>
          <a:noFill/>
        </p:spPr>
        <p:txBody>
          <a:bodyPr wrap="square" rtlCol="0">
            <a:spAutoFit/>
          </a:bodyPr>
          <a:lstStyle/>
          <a:p>
            <a:r>
              <a:rPr lang="fr-CA" sz="1600" dirty="0" smtClean="0"/>
              <a:t>Après avoir choisi «</a:t>
            </a:r>
            <a:r>
              <a:rPr lang="fr-CA" sz="1600" i="1" dirty="0" err="1" smtClean="0"/>
              <a:t>Normalized</a:t>
            </a:r>
            <a:r>
              <a:rPr lang="fr-CA" sz="1600" i="1" dirty="0" smtClean="0"/>
              <a:t>, one graph </a:t>
            </a:r>
            <a:r>
              <a:rPr lang="fr-CA" sz="1600" dirty="0" smtClean="0"/>
              <a:t>» comme type de présentation, cliquez sur “</a:t>
            </a:r>
            <a:r>
              <a:rPr lang="fr-CA" sz="1600" b="1" dirty="0" smtClean="0"/>
              <a:t>Go</a:t>
            </a:r>
            <a:r>
              <a:rPr lang="fr-CA" sz="1600" dirty="0" smtClean="0"/>
              <a:t>”.</a:t>
            </a:r>
            <a:endParaRPr lang="fr-CA" sz="1600" dirty="0"/>
          </a:p>
        </p:txBody>
      </p:sp>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340768"/>
            <a:ext cx="3744416" cy="4524315"/>
          </a:xfrm>
          <a:prstGeom prst="rect">
            <a:avLst/>
          </a:prstGeom>
        </p:spPr>
        <p:txBody>
          <a:bodyPr wrap="square">
            <a:spAutoFit/>
          </a:bodyPr>
          <a:lstStyle/>
          <a:p>
            <a:pPr algn="just"/>
            <a:r>
              <a:rPr lang="fr-CA" dirty="0" smtClean="0">
                <a:latin typeface="Arial" pitchFamily="34" charset="0"/>
                <a:cs typeface="Arial" pitchFamily="34" charset="0"/>
              </a:rPr>
              <a:t>Comme l’indique la ligne verte, la circulation sanguine au niveau de la peau «SKNFLO»  a augmenté. </a:t>
            </a:r>
          </a:p>
          <a:p>
            <a:pPr algn="just"/>
            <a:endParaRPr lang="fr-CA" dirty="0" smtClean="0">
              <a:latin typeface="Arial" pitchFamily="34" charset="0"/>
              <a:cs typeface="Arial" pitchFamily="34" charset="0"/>
            </a:endParaRPr>
          </a:p>
          <a:p>
            <a:pPr algn="just"/>
            <a:r>
              <a:rPr lang="fr-CA" dirty="0" smtClean="0">
                <a:latin typeface="Arial" pitchFamily="34" charset="0"/>
                <a:cs typeface="Arial" pitchFamily="34" charset="0"/>
              </a:rPr>
              <a:t>Contrairement à la situation précédente dans laquelle on cherchait à conserver la chaleur à cause de la température glaciale, cette fois-ci on veut s’en débarrasser. </a:t>
            </a:r>
          </a:p>
          <a:p>
            <a:pPr algn="just"/>
            <a:endParaRPr lang="fr-CA" dirty="0" smtClean="0">
              <a:latin typeface="Arial" pitchFamily="34" charset="0"/>
              <a:cs typeface="Arial" pitchFamily="34" charset="0"/>
            </a:endParaRPr>
          </a:p>
          <a:p>
            <a:pPr algn="just"/>
            <a:r>
              <a:rPr lang="fr-CA" dirty="0" smtClean="0">
                <a:latin typeface="Arial" pitchFamily="34" charset="0"/>
                <a:cs typeface="Arial" pitchFamily="34" charset="0"/>
              </a:rPr>
              <a:t>Ainsi, puisque le sang est chaud, la dissipation de la chaleur est facilitée si la circulation sanguine augmente au niveau de la périphérie du corps.  </a:t>
            </a:r>
          </a:p>
        </p:txBody>
      </p:sp>
      <p:pic>
        <p:nvPicPr>
          <p:cNvPr id="54274" name="Picture 2" descr="http://placid.skidmore.edu/human/tmp/human_graph_2433.png"/>
          <p:cNvPicPr>
            <a:picLocks noChangeAspect="1" noChangeArrowheads="1"/>
          </p:cNvPicPr>
          <p:nvPr/>
        </p:nvPicPr>
        <p:blipFill>
          <a:blip r:embed="rId2" cstate="print"/>
          <a:srcRect l="4134" r="1181"/>
          <a:stretch>
            <a:fillRect/>
          </a:stretch>
        </p:blipFill>
        <p:spPr bwMode="auto">
          <a:xfrm>
            <a:off x="3995936" y="705664"/>
            <a:ext cx="4942578" cy="5387632"/>
          </a:xfrm>
          <a:prstGeom prst="rect">
            <a:avLst/>
          </a:prstGeom>
          <a:noFill/>
        </p:spPr>
      </p:pic>
      <p:pic>
        <p:nvPicPr>
          <p:cNvPr id="5" name="il_fi" descr="http://4.bp.blogspot.com/_XJq8eWtIME8/TSgRpjl7shI/AAAAAAAAAX8/giJmWFPtFX0/s1600/Soleil.jpg"/>
          <p:cNvPicPr/>
          <p:nvPr/>
        </p:nvPicPr>
        <p:blipFill>
          <a:blip r:embed="rId3" cstate="print"/>
          <a:srcRect/>
          <a:stretch>
            <a:fillRect/>
          </a:stretch>
        </p:blipFill>
        <p:spPr bwMode="auto">
          <a:xfrm>
            <a:off x="7884368" y="0"/>
            <a:ext cx="1259632" cy="836712"/>
          </a:xfrm>
          <a:prstGeom prst="rect">
            <a:avLst/>
          </a:prstGeom>
          <a:noFill/>
          <a:ln w="9525">
            <a:noFill/>
            <a:miter lim="800000"/>
            <a:headEnd/>
            <a:tailEnd/>
          </a:ln>
        </p:spPr>
      </p:pic>
    </p:spTree>
  </p:cSld>
  <p:clrMapOvr>
    <a:masterClrMapping/>
  </p:clrMapOvr>
  <p:transition>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Image 19"/>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85113" y="1954250"/>
            <a:ext cx="8626527" cy="3889236"/>
          </a:xfrm>
          <a:prstGeom prst="rect">
            <a:avLst/>
          </a:prstGeom>
        </p:spPr>
      </p:pic>
      <p:pic>
        <p:nvPicPr>
          <p:cNvPr id="16" name="Image 1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95536" y="1954250"/>
            <a:ext cx="8626527" cy="3889236"/>
          </a:xfrm>
          <a:prstGeom prst="rect">
            <a:avLst/>
          </a:prstGeom>
        </p:spPr>
      </p:pic>
      <p:sp>
        <p:nvSpPr>
          <p:cNvPr id="6" name="Ellipse 5"/>
          <p:cNvSpPr/>
          <p:nvPr/>
        </p:nvSpPr>
        <p:spPr>
          <a:xfrm>
            <a:off x="683568" y="2348880"/>
            <a:ext cx="1080120"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700" dirty="0" smtClean="0"/>
              <a:t>TEM</a:t>
            </a:r>
            <a:r>
              <a:rPr lang="fr-CA" dirty="0" smtClean="0"/>
              <a:t>P</a:t>
            </a:r>
            <a:endParaRPr lang="fr-CA" dirty="0"/>
          </a:p>
        </p:txBody>
      </p:sp>
      <p:sp>
        <p:nvSpPr>
          <p:cNvPr id="7" name="Ellipse 6"/>
          <p:cNvSpPr/>
          <p:nvPr/>
        </p:nvSpPr>
        <p:spPr>
          <a:xfrm>
            <a:off x="971600" y="2636912"/>
            <a:ext cx="1152128"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smtClean="0"/>
              <a:t>Graph</a:t>
            </a:r>
            <a:endParaRPr lang="fr-CA" sz="1600" dirty="0"/>
          </a:p>
        </p:txBody>
      </p:sp>
      <p:sp>
        <p:nvSpPr>
          <p:cNvPr id="8" name="Ellipse 7"/>
          <p:cNvSpPr/>
          <p:nvPr/>
        </p:nvSpPr>
        <p:spPr>
          <a:xfrm>
            <a:off x="1763688" y="2276872"/>
            <a:ext cx="1296144"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500" dirty="0" smtClean="0"/>
              <a:t>SKNFLO</a:t>
            </a:r>
            <a:endParaRPr lang="fr-CA" sz="1500" dirty="0"/>
          </a:p>
        </p:txBody>
      </p:sp>
      <p:sp>
        <p:nvSpPr>
          <p:cNvPr id="9" name="Ellipse 8"/>
          <p:cNvSpPr/>
          <p:nvPr/>
        </p:nvSpPr>
        <p:spPr>
          <a:xfrm>
            <a:off x="2051720" y="2636912"/>
            <a:ext cx="1152128"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smtClean="0"/>
              <a:t>Graph</a:t>
            </a:r>
            <a:endParaRPr lang="fr-CA" sz="1600" dirty="0"/>
          </a:p>
        </p:txBody>
      </p:sp>
      <p:sp>
        <p:nvSpPr>
          <p:cNvPr id="10" name="Ellipse 9"/>
          <p:cNvSpPr/>
          <p:nvPr/>
        </p:nvSpPr>
        <p:spPr>
          <a:xfrm>
            <a:off x="467544" y="3717032"/>
            <a:ext cx="1368152"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t>TEMAB</a:t>
            </a:r>
            <a:endParaRPr lang="fr-CA" dirty="0"/>
          </a:p>
        </p:txBody>
      </p:sp>
      <p:sp>
        <p:nvSpPr>
          <p:cNvPr id="11" name="Ellipse 10"/>
          <p:cNvSpPr/>
          <p:nvPr/>
        </p:nvSpPr>
        <p:spPr>
          <a:xfrm>
            <a:off x="2267744" y="3789040"/>
            <a:ext cx="720080"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t>40</a:t>
            </a:r>
            <a:endParaRPr lang="fr-CA" dirty="0"/>
          </a:p>
        </p:txBody>
      </p:sp>
      <p:sp>
        <p:nvSpPr>
          <p:cNvPr id="17" name="ZoneTexte 16"/>
          <p:cNvSpPr txBox="1"/>
          <p:nvPr/>
        </p:nvSpPr>
        <p:spPr>
          <a:xfrm>
            <a:off x="360781" y="753921"/>
            <a:ext cx="8136904" cy="1200329"/>
          </a:xfrm>
          <a:prstGeom prst="rect">
            <a:avLst/>
          </a:prstGeom>
          <a:noFill/>
        </p:spPr>
        <p:txBody>
          <a:bodyPr wrap="square" rtlCol="0">
            <a:spAutoFit/>
          </a:bodyPr>
          <a:lstStyle/>
          <a:p>
            <a:pPr algn="just"/>
            <a:r>
              <a:rPr lang="fr-CA" dirty="0" smtClean="0"/>
              <a:t>Lorsqu’il fait chaud, la transpiration permet de diminuer la température corporelle. Mesurons la variable qui désigne la transpiration, «SWETV», en termes de volume de sueur produite par minute. </a:t>
            </a:r>
            <a:endParaRPr lang="fr-CA" dirty="0"/>
          </a:p>
        </p:txBody>
      </p:sp>
      <p:sp>
        <p:nvSpPr>
          <p:cNvPr id="18" name="Ellipse 17"/>
          <p:cNvSpPr/>
          <p:nvPr/>
        </p:nvSpPr>
        <p:spPr>
          <a:xfrm>
            <a:off x="2915816" y="2276872"/>
            <a:ext cx="1152128" cy="36004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500" dirty="0" smtClean="0"/>
              <a:t>SWETV</a:t>
            </a:r>
            <a:endParaRPr lang="fr-CA" sz="1500" dirty="0"/>
          </a:p>
        </p:txBody>
      </p:sp>
      <p:sp>
        <p:nvSpPr>
          <p:cNvPr id="19" name="Ellipse 18"/>
          <p:cNvSpPr/>
          <p:nvPr/>
        </p:nvSpPr>
        <p:spPr>
          <a:xfrm>
            <a:off x="3059832" y="2636912"/>
            <a:ext cx="1080120" cy="36004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500" dirty="0" smtClean="0"/>
              <a:t>Graph</a:t>
            </a:r>
            <a:endParaRPr lang="fr-CA" sz="1500" dirty="0"/>
          </a:p>
        </p:txBody>
      </p:sp>
      <p:pic>
        <p:nvPicPr>
          <p:cNvPr id="15" name="il_fi" descr="http://4.bp.blogspot.com/_XJq8eWtIME8/TSgRpjl7shI/AAAAAAAAAX8/giJmWFPtFX0/s1600/Soleil.jpg"/>
          <p:cNvPicPr/>
          <p:nvPr/>
        </p:nvPicPr>
        <p:blipFill>
          <a:blip r:embed="rId3" cstate="print"/>
          <a:srcRect/>
          <a:stretch>
            <a:fillRect/>
          </a:stretch>
        </p:blipFill>
        <p:spPr bwMode="auto">
          <a:xfrm>
            <a:off x="7884368" y="0"/>
            <a:ext cx="1259632" cy="836712"/>
          </a:xfrm>
          <a:prstGeom prst="rect">
            <a:avLst/>
          </a:prstGeom>
          <a:noFill/>
          <a:ln w="9525">
            <a:noFill/>
            <a:miter lim="800000"/>
            <a:headEnd/>
            <a:tailEnd/>
          </a:ln>
        </p:spPr>
      </p:pic>
      <p:sp>
        <p:nvSpPr>
          <p:cNvPr id="21" name="Ellipse 20"/>
          <p:cNvSpPr/>
          <p:nvPr/>
        </p:nvSpPr>
        <p:spPr>
          <a:xfrm>
            <a:off x="792000" y="4869160"/>
            <a:ext cx="683656"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fr-CA" sz="1500" dirty="0" smtClean="0"/>
              <a:t>120</a:t>
            </a:r>
            <a:endParaRPr lang="fr-CA" sz="1500" dirty="0"/>
          </a:p>
        </p:txBody>
      </p:sp>
      <p:sp>
        <p:nvSpPr>
          <p:cNvPr id="22" name="Ellipse 21"/>
          <p:cNvSpPr/>
          <p:nvPr/>
        </p:nvSpPr>
        <p:spPr>
          <a:xfrm>
            <a:off x="2592000" y="4869160"/>
            <a:ext cx="504056"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t>5</a:t>
            </a:r>
            <a:endParaRPr lang="fr-CA" dirty="0"/>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179512" y="1052736"/>
            <a:ext cx="3240360" cy="3693319"/>
          </a:xfrm>
          <a:prstGeom prst="rect">
            <a:avLst/>
          </a:prstGeom>
          <a:noFill/>
        </p:spPr>
        <p:txBody>
          <a:bodyPr wrap="square" rtlCol="0">
            <a:spAutoFit/>
          </a:bodyPr>
          <a:lstStyle/>
          <a:p>
            <a:pPr algn="just"/>
            <a:r>
              <a:rPr lang="fr-CA" dirty="0" smtClean="0"/>
              <a:t>La ligne bleue indique que le niveau de transpiration de Bob a augmenté</a:t>
            </a:r>
            <a:r>
              <a:rPr lang="fr-CA" dirty="0"/>
              <a:t> </a:t>
            </a:r>
            <a:r>
              <a:rPr lang="fr-CA" dirty="0" smtClean="0"/>
              <a:t>par plus de 5 fois.</a:t>
            </a:r>
          </a:p>
          <a:p>
            <a:pPr algn="just"/>
            <a:endParaRPr lang="fr-CA" dirty="0" smtClean="0"/>
          </a:p>
          <a:p>
            <a:pPr algn="just"/>
            <a:r>
              <a:rPr lang="fr-CA" dirty="0" smtClean="0"/>
              <a:t>Lorsque la température est élevée et que le pourcentage d’humidité dans l’air est satisfaisant, la transpiration a pour objectif de diminuer la température corporelle par évaporation de la sueur. </a:t>
            </a:r>
            <a:endParaRPr lang="fr-CA" dirty="0"/>
          </a:p>
        </p:txBody>
      </p:sp>
      <p:pic>
        <p:nvPicPr>
          <p:cNvPr id="56322" name="Picture 2" descr="http://placid.skidmore.edu/human/tmp/human_graph_2434.png"/>
          <p:cNvPicPr>
            <a:picLocks noChangeAspect="1" noChangeArrowheads="1"/>
          </p:cNvPicPr>
          <p:nvPr/>
        </p:nvPicPr>
        <p:blipFill>
          <a:blip r:embed="rId2" cstate="print"/>
          <a:srcRect l="3543" t="1575" r="591"/>
          <a:stretch>
            <a:fillRect/>
          </a:stretch>
        </p:blipFill>
        <p:spPr bwMode="auto">
          <a:xfrm>
            <a:off x="3563888" y="548680"/>
            <a:ext cx="5388583" cy="5374253"/>
          </a:xfrm>
          <a:prstGeom prst="rect">
            <a:avLst/>
          </a:prstGeom>
          <a:noFill/>
        </p:spPr>
      </p:pic>
      <p:pic>
        <p:nvPicPr>
          <p:cNvPr id="5" name="il_fi" descr="http://4.bp.blogspot.com/_XJq8eWtIME8/TSgRpjl7shI/AAAAAAAAAX8/giJmWFPtFX0/s1600/Soleil.jpg"/>
          <p:cNvPicPr/>
          <p:nvPr/>
        </p:nvPicPr>
        <p:blipFill>
          <a:blip r:embed="rId3" cstate="print"/>
          <a:srcRect/>
          <a:stretch>
            <a:fillRect/>
          </a:stretch>
        </p:blipFill>
        <p:spPr bwMode="auto">
          <a:xfrm>
            <a:off x="7884368" y="0"/>
            <a:ext cx="1259632" cy="836712"/>
          </a:xfrm>
          <a:prstGeom prst="rect">
            <a:avLst/>
          </a:prstGeom>
          <a:noFill/>
          <a:ln w="9525">
            <a:noFill/>
            <a:miter lim="800000"/>
            <a:headEnd/>
            <a:tailEnd/>
          </a:ln>
        </p:spPr>
      </p:pic>
    </p:spTree>
  </p:cSld>
  <p:clrMapOvr>
    <a:masterClrMapping/>
  </p:clrMapOvr>
  <p:transition>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79512" y="404664"/>
            <a:ext cx="8229600" cy="576064"/>
          </a:xfrm>
        </p:spPr>
        <p:txBody>
          <a:bodyPr>
            <a:normAutofit/>
          </a:bodyPr>
          <a:lstStyle/>
          <a:p>
            <a:r>
              <a:rPr lang="fr-CA" sz="3000" dirty="0" smtClean="0"/>
              <a:t>Conclusion </a:t>
            </a:r>
            <a:endParaRPr lang="fr-CA" sz="3000" dirty="0"/>
          </a:p>
        </p:txBody>
      </p:sp>
      <p:sp>
        <p:nvSpPr>
          <p:cNvPr id="4" name="Espace réservé du contenu 1"/>
          <p:cNvSpPr>
            <a:spLocks noGrp="1"/>
          </p:cNvSpPr>
          <p:nvPr>
            <p:ph idx="1"/>
          </p:nvPr>
        </p:nvSpPr>
        <p:spPr>
          <a:xfrm>
            <a:off x="179512" y="1052736"/>
            <a:ext cx="8676456" cy="4896544"/>
          </a:xfrm>
        </p:spPr>
        <p:txBody>
          <a:bodyPr>
            <a:noAutofit/>
          </a:bodyPr>
          <a:lstStyle/>
          <a:p>
            <a:pPr marL="109728" indent="0">
              <a:buNone/>
            </a:pPr>
            <a:r>
              <a:rPr lang="fr-CA" sz="2400" dirty="0" smtClean="0">
                <a:latin typeface="Calibri" pitchFamily="34" charset="0"/>
                <a:cs typeface="Calibri" pitchFamily="34" charset="0"/>
              </a:rPr>
              <a:t>Le laboratoire virtuel a démontré que: </a:t>
            </a:r>
          </a:p>
          <a:p>
            <a:pPr marL="450850" indent="-341313">
              <a:buClr>
                <a:schemeClr val="tx1"/>
              </a:buClr>
              <a:buSzPct val="100000"/>
              <a:buAutoNum type="arabicParenR"/>
            </a:pPr>
            <a:r>
              <a:rPr lang="fr-CA" sz="2400" dirty="0" smtClean="0">
                <a:latin typeface="Calibri" pitchFamily="34" charset="0"/>
                <a:cs typeface="Calibri" pitchFamily="34" charset="0"/>
              </a:rPr>
              <a:t>Lorsque Bob est dans une situation glaciale, deux réponses homéostatiques s’activent: i) diminution de la circulation sanguine au niveau de la peau et ii) grelottement. </a:t>
            </a:r>
          </a:p>
          <a:p>
            <a:pPr marL="450850" indent="-341313">
              <a:spcBef>
                <a:spcPts val="0"/>
              </a:spcBef>
              <a:buClr>
                <a:schemeClr val="tx1"/>
              </a:buClr>
              <a:buSzPct val="100000"/>
              <a:buNone/>
            </a:pPr>
            <a:r>
              <a:rPr lang="fr-CA" sz="2400" dirty="0" smtClean="0">
                <a:latin typeface="Calibri" pitchFamily="34" charset="0"/>
                <a:cs typeface="Calibri" pitchFamily="34" charset="0"/>
              </a:rPr>
              <a:t>	Le flux sanguin au niveau de la peau diminue car le sang est chaud et l’on veut empêcher la perte inutile de chaleur.</a:t>
            </a:r>
          </a:p>
          <a:p>
            <a:pPr marL="452437" indent="-342900">
              <a:spcBef>
                <a:spcPts val="1200"/>
              </a:spcBef>
              <a:buClr>
                <a:schemeClr val="tx1"/>
              </a:buClr>
              <a:buSzPct val="100000"/>
              <a:buAutoNum type="arabicParenR" startAt="2"/>
            </a:pPr>
            <a:r>
              <a:rPr lang="fr-CA" sz="2400" dirty="0" smtClean="0">
                <a:latin typeface="Calibri" pitchFamily="34" charset="0"/>
                <a:cs typeface="Calibri" pitchFamily="34" charset="0"/>
              </a:rPr>
              <a:t>Lorsque Bob est dans une situation chaude, deux réponses homéostatiques s’activent: i) augmentation de la circulation sanguine au niveau de la peau et ii) transpiration. </a:t>
            </a:r>
          </a:p>
          <a:p>
            <a:pPr marL="450850" indent="-342900">
              <a:buClr>
                <a:schemeClr val="tx1"/>
              </a:buClr>
              <a:buSzPct val="100000"/>
              <a:buNone/>
            </a:pPr>
            <a:r>
              <a:rPr lang="fr-CA" sz="2400" dirty="0" smtClean="0">
                <a:latin typeface="Calibri" pitchFamily="34" charset="0"/>
                <a:cs typeface="Calibri" pitchFamily="34" charset="0"/>
              </a:rPr>
              <a:t>     	Avec le même raisonnement que lors de la situation précédente, la circulation sanguin dans la peau augmente afin d’évacuer l’excès de chaleur par évaporation. </a:t>
            </a:r>
          </a:p>
        </p:txBody>
      </p:sp>
    </p:spTree>
  </p:cSld>
  <p:clrMapOvr>
    <a:masterClrMapping/>
  </p:clrMapOvr>
  <p:transition>
    <p:wipe dir="d"/>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otonde">
  <a:themeElements>
    <a:clrScheme name="Rotond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Rotond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Rotond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5203</TotalTime>
  <Words>1388</Words>
  <Application>Microsoft Office PowerPoint</Application>
  <PresentationFormat>On-screen Show (4:3)</PresentationFormat>
  <Paragraphs>138</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Rotonde</vt:lpstr>
      <vt:lpstr>Web-Human Laboratoire virtuel  </vt:lpstr>
      <vt:lpstr>Devinez </vt:lpstr>
      <vt:lpstr>Introduction</vt:lpstr>
      <vt:lpstr>Les privilèges associés</vt:lpstr>
      <vt:lpstr>Mode d’emploi </vt:lpstr>
      <vt:lpstr>Mode d’emploi</vt:lpstr>
      <vt:lpstr>Mode d’emploi</vt:lpstr>
      <vt:lpstr>Mode d’emploi</vt:lpstr>
      <vt:lpstr>Mode d’emploi</vt:lpstr>
      <vt:lpstr>Mode d’emploi</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Conclusion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Manuel d’utilisation  Web Human</dc:title>
  <dc:creator>Anissa</dc:creator>
  <cp:lastModifiedBy>Désilets</cp:lastModifiedBy>
  <cp:revision>90</cp:revision>
  <dcterms:created xsi:type="dcterms:W3CDTF">2011-01-24T17:59:21Z</dcterms:created>
  <dcterms:modified xsi:type="dcterms:W3CDTF">2012-03-14T20:25:52Z</dcterms:modified>
</cp:coreProperties>
</file>