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70" r:id="rId3"/>
    <p:sldId id="290" r:id="rId4"/>
    <p:sldId id="291" r:id="rId5"/>
    <p:sldId id="304" r:id="rId6"/>
    <p:sldId id="308" r:id="rId7"/>
    <p:sldId id="294" r:id="rId8"/>
    <p:sldId id="295" r:id="rId9"/>
    <p:sldId id="305" r:id="rId10"/>
    <p:sldId id="307" r:id="rId11"/>
    <p:sldId id="309" r:id="rId12"/>
    <p:sldId id="296" r:id="rId13"/>
    <p:sldId id="297" r:id="rId14"/>
    <p:sldId id="298" r:id="rId15"/>
    <p:sldId id="299" r:id="rId16"/>
    <p:sldId id="300" r:id="rId17"/>
    <p:sldId id="301" r:id="rId18"/>
    <p:sldId id="303" r:id="rId19"/>
    <p:sldId id="31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8" autoAdjust="0"/>
    <p:restoredTop sz="94660"/>
  </p:normalViewPr>
  <p:slideViewPr>
    <p:cSldViewPr snapToGrid="0">
      <p:cViewPr varScale="1">
        <p:scale>
          <a:sx n="88" d="100"/>
          <a:sy n="88" d="100"/>
        </p:scale>
        <p:origin x="40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5308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761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9699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073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2435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6909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9747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8813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2973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402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7031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6D384-8563-40BF-A90B-CA94A7DFDDE1}" type="datetimeFigureOut">
              <a:rPr lang="en-CA" smtClean="0"/>
              <a:t>2019-09-06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7748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nada.ca/fr/agence-revenu/services/formulaires-publications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89811" y="2267448"/>
            <a:ext cx="9413966" cy="32624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ADM3745</a:t>
            </a:r>
          </a:p>
          <a:p>
            <a:pPr algn="ctr"/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Fiscalité I</a:t>
            </a:r>
          </a:p>
          <a:p>
            <a:pPr algn="ctr"/>
            <a:endParaRPr lang="en-US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Cours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en-US" sz="4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78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2350465"/>
            <a:ext cx="9579427" cy="37856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Ordre du jour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1. Présentation du syllabus</a:t>
            </a:r>
          </a:p>
          <a:p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2. Introduction à la fiscalité</a:t>
            </a:r>
          </a:p>
          <a:p>
            <a:r>
              <a:rPr lang="fr-CA" sz="4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. Aspects administratifs et sujets connexes</a:t>
            </a:r>
            <a:endParaRPr lang="fr-CA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48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3506170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Présentation du syllabus</a:t>
            </a:r>
          </a:p>
        </p:txBody>
      </p:sp>
    </p:spTree>
    <p:extLst>
      <p:ext uri="{BB962C8B-B14F-4D97-AF65-F5344CB8AC3E}">
        <p14:creationId xmlns:p14="http://schemas.microsoft.com/office/powerpoint/2010/main" val="176103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3506170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Introduction à la fiscalité</a:t>
            </a:r>
          </a:p>
        </p:txBody>
      </p:sp>
    </p:spTree>
    <p:extLst>
      <p:ext uri="{BB962C8B-B14F-4D97-AF65-F5344CB8AC3E}">
        <p14:creationId xmlns:p14="http://schemas.microsoft.com/office/powerpoint/2010/main" val="266195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2095717"/>
            <a:ext cx="9579427" cy="401648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Pourquoi étudier la fiscalité?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Interaction avec plusieurs domaines (pénal, familial, commercial)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Outil de politique économique et social du gouvernement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Gestion d’affaires</a:t>
            </a:r>
            <a:endParaRPr lang="fr-CA" sz="3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14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2634327"/>
            <a:ext cx="9579427" cy="293926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Qu’est-ce que l’impôt?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Prélèvement obligatoire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Transfert des ressources du secteur privé au secteur public</a:t>
            </a:r>
            <a:endParaRPr lang="fr-CA" sz="3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87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58340" y="1520599"/>
            <a:ext cx="10276907" cy="526297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D’où vient l’impôt?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Pouvoir fédéral</a:t>
            </a: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: article 91(3), </a:t>
            </a:r>
            <a:r>
              <a:rPr lang="fr-CA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constitutionnelle de 1867 </a:t>
            </a: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(1867)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Pouvoirs provinciaux</a:t>
            </a: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: article 92(2), </a:t>
            </a:r>
            <a:r>
              <a:rPr lang="fr-CA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constitutionnelle de 1867 </a:t>
            </a: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(1867)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Impôt « temporaire »</a:t>
            </a: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fr-CA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de l’impôt du temps de guerre </a:t>
            </a: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(1917)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Impôt « permanent »</a:t>
            </a: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fr-CA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de l’impôt sur le revenu </a:t>
            </a: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(1949)</a:t>
            </a:r>
            <a:endParaRPr lang="fr-C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21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634" y="1658302"/>
            <a:ext cx="7634319" cy="4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1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58340" y="1766821"/>
            <a:ext cx="10276907" cy="477053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Qu’avons-nous maintenant?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Imposition par le gouvernement fédéral depuis 1949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Imposition par les gouvernements provinciaux depuis 1954 (mené par le Québec)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Administration par l’ARC (à part pour le Québec et l’Alberta pour les sociétés)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Système largement basé sur les réformes fiscales de 1972 et 1988</a:t>
            </a:r>
            <a:endParaRPr lang="fr-C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38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19647" y="1699180"/>
            <a:ext cx="10754293" cy="47089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Joueurs</a:t>
            </a:r>
          </a:p>
          <a:p>
            <a:pPr algn="ctr"/>
            <a:endParaRPr lang="fr-CA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Gouvernements fédéral et provinciaux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Agence du revenu du Canada (ARC)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Ministère des Finances Canada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Ministère de la Justice Canada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Comptables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Avocats fiscalistes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Professionnels de l’impôt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Autres</a:t>
            </a:r>
            <a:endParaRPr lang="fr-CA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50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58340" y="1643712"/>
            <a:ext cx="10276907" cy="50167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Principes d’imposition</a:t>
            </a:r>
          </a:p>
          <a:p>
            <a:pPr algn="ctr"/>
            <a:endParaRPr lang="fr-CA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Équité</a:t>
            </a:r>
          </a:p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Neutralité</a:t>
            </a:r>
          </a:p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Certitude</a:t>
            </a:r>
          </a:p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Simplicité</a:t>
            </a:r>
          </a:p>
          <a:p>
            <a:pPr algn="ctr"/>
            <a:endParaRPr lang="fr-CA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Ces principes sont-ils atteints?</a:t>
            </a:r>
          </a:p>
        </p:txBody>
      </p:sp>
    </p:spTree>
    <p:extLst>
      <p:ext uri="{BB962C8B-B14F-4D97-AF65-F5344CB8AC3E}">
        <p14:creationId xmlns:p14="http://schemas.microsoft.com/office/powerpoint/2010/main" val="229032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78481" y="1856631"/>
            <a:ext cx="10836626" cy="500136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Sources du droit fiscal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Lois (</a:t>
            </a:r>
            <a:r>
              <a:rPr lang="fr-CA" sz="3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de l’impôt sur le revenu</a:t>
            </a: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fr-CA" sz="3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Règlements (Règlement de l’impôt sur le revenu)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Conventions fiscales (93 pays)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Accords d’échange de renseignements fiscaux (24)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Cours de justice (Cour canadienne de l’impôt, Cour d’appel fédérale, Cour suprême du Canada)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31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700854"/>
            <a:ext cx="9579427" cy="463203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Autres ressources</a:t>
            </a:r>
          </a:p>
          <a:p>
            <a:pPr algn="ctr"/>
            <a:r>
              <a:rPr lang="fr-CA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(disponibles sur le site Web de l’ARC)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Bulletins d’interprétation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Folios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Circulaires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Formulaires et guides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Autres</a:t>
            </a:r>
          </a:p>
        </p:txBody>
      </p:sp>
    </p:spTree>
    <p:extLst>
      <p:ext uri="{BB962C8B-B14F-4D97-AF65-F5344CB8AC3E}">
        <p14:creationId xmlns:p14="http://schemas.microsoft.com/office/powerpoint/2010/main" val="322676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78" y="1700526"/>
            <a:ext cx="9579427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Bulletins d’interprétation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876" y="2562987"/>
            <a:ext cx="6145833" cy="4288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98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629466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Folios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878" y="2291892"/>
            <a:ext cx="7477829" cy="456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75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668666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Circulaires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044" y="2420097"/>
            <a:ext cx="8615498" cy="443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01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79" y="2011526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Formulaires et guides</a:t>
            </a:r>
          </a:p>
        </p:txBody>
      </p:sp>
      <p:sp>
        <p:nvSpPr>
          <p:cNvPr id="4" name="Rectangle 3"/>
          <p:cNvSpPr/>
          <p:nvPr/>
        </p:nvSpPr>
        <p:spPr>
          <a:xfrm>
            <a:off x="357844" y="3210340"/>
            <a:ext cx="1147789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https://www.canada.ca/fr/agence-revenu/services/formulaires-publications.html</a:t>
            </a:r>
            <a:endParaRPr lang="fr-CA" sz="3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3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29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520599"/>
            <a:ext cx="9579427" cy="563231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Structure de la LIR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PARTIE I : </a:t>
            </a:r>
            <a:r>
              <a:rPr lang="fr-CA" sz="3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Imposition des revenus de </a:t>
            </a:r>
            <a:r>
              <a:rPr lang="fr-CA" sz="35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tous</a:t>
            </a:r>
            <a:r>
              <a:rPr lang="fr-CA" sz="3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les contribuables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PARTIE I.01 à XIV : Impôts spéciaux (pension de la sécurité de vieillesse)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PARTIE XV : Règles administratives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PARTIE XVI : Évitement fiscal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PARTIE XVII : </a:t>
            </a:r>
            <a:r>
              <a:rPr lang="fr-CA" sz="3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Interprétation de la LIR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93966" y="2812869"/>
            <a:ext cx="8830491" cy="10363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7466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07080" y="3254048"/>
            <a:ext cx="9579427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Au prochain cours!</a:t>
            </a:r>
          </a:p>
          <a:p>
            <a:pPr algn="ctr"/>
            <a:endParaRPr lang="fr-CA" sz="4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Chapitres B, C et D</a:t>
            </a:r>
          </a:p>
        </p:txBody>
      </p:sp>
    </p:spTree>
    <p:extLst>
      <p:ext uri="{BB962C8B-B14F-4D97-AF65-F5344CB8AC3E}">
        <p14:creationId xmlns:p14="http://schemas.microsoft.com/office/powerpoint/2010/main" val="77867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338</Words>
  <Application>Microsoft Office PowerPoint</Application>
  <PresentationFormat>Widescreen</PresentationFormat>
  <Paragraphs>80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Department Of Justice Canada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Aslan, Arabelle</dc:creator>
  <cp:lastModifiedBy>Aslan, Arabelle</cp:lastModifiedBy>
  <cp:revision>32</cp:revision>
  <dcterms:created xsi:type="dcterms:W3CDTF">2019-09-06T15:03:13Z</dcterms:created>
  <dcterms:modified xsi:type="dcterms:W3CDTF">2019-09-06T17:22:15Z</dcterms:modified>
</cp:coreProperties>
</file>