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1"/>
  </p:notesMasterIdLst>
  <p:handoutMasterIdLst>
    <p:handoutMasterId r:id="rId122"/>
  </p:handoutMasterIdLst>
  <p:sldIdLst>
    <p:sldId id="370" r:id="rId2"/>
    <p:sldId id="371" r:id="rId3"/>
    <p:sldId id="374" r:id="rId4"/>
    <p:sldId id="375" r:id="rId5"/>
    <p:sldId id="454" r:id="rId6"/>
    <p:sldId id="493" r:id="rId7"/>
    <p:sldId id="458" r:id="rId8"/>
    <p:sldId id="459" r:id="rId9"/>
    <p:sldId id="461" r:id="rId10"/>
    <p:sldId id="462" r:id="rId11"/>
    <p:sldId id="494" r:id="rId12"/>
    <p:sldId id="495" r:id="rId13"/>
    <p:sldId id="496" r:id="rId14"/>
    <p:sldId id="466" r:id="rId15"/>
    <p:sldId id="467" r:id="rId16"/>
    <p:sldId id="488" r:id="rId17"/>
    <p:sldId id="489" r:id="rId18"/>
    <p:sldId id="490" r:id="rId19"/>
    <p:sldId id="492" r:id="rId20"/>
    <p:sldId id="491" r:id="rId21"/>
    <p:sldId id="378" r:id="rId22"/>
    <p:sldId id="379" r:id="rId23"/>
    <p:sldId id="380" r:id="rId24"/>
    <p:sldId id="381" r:id="rId25"/>
    <p:sldId id="382" r:id="rId26"/>
    <p:sldId id="383" r:id="rId27"/>
    <p:sldId id="384" r:id="rId28"/>
    <p:sldId id="385" r:id="rId29"/>
    <p:sldId id="386" r:id="rId30"/>
    <p:sldId id="471" r:id="rId31"/>
    <p:sldId id="388" r:id="rId32"/>
    <p:sldId id="389" r:id="rId33"/>
    <p:sldId id="474" r:id="rId34"/>
    <p:sldId id="475" r:id="rId35"/>
    <p:sldId id="390" r:id="rId36"/>
    <p:sldId id="472" r:id="rId37"/>
    <p:sldId id="391" r:id="rId38"/>
    <p:sldId id="392" r:id="rId39"/>
    <p:sldId id="393" r:id="rId40"/>
    <p:sldId id="394" r:id="rId41"/>
    <p:sldId id="395" r:id="rId42"/>
    <p:sldId id="473" r:id="rId43"/>
    <p:sldId id="396" r:id="rId44"/>
    <p:sldId id="397" r:id="rId45"/>
    <p:sldId id="398" r:id="rId46"/>
    <p:sldId id="476" r:id="rId47"/>
    <p:sldId id="400" r:id="rId48"/>
    <p:sldId id="477" r:id="rId49"/>
    <p:sldId id="478" r:id="rId50"/>
    <p:sldId id="406" r:id="rId51"/>
    <p:sldId id="412" r:id="rId52"/>
    <p:sldId id="413" r:id="rId53"/>
    <p:sldId id="256" r:id="rId54"/>
    <p:sldId id="269" r:id="rId55"/>
    <p:sldId id="270" r:id="rId56"/>
    <p:sldId id="272" r:id="rId57"/>
    <p:sldId id="358" r:id="rId58"/>
    <p:sldId id="359" r:id="rId59"/>
    <p:sldId id="361" r:id="rId60"/>
    <p:sldId id="274" r:id="rId61"/>
    <p:sldId id="279" r:id="rId62"/>
    <p:sldId id="280" r:id="rId63"/>
    <p:sldId id="364" r:id="rId64"/>
    <p:sldId id="282" r:id="rId65"/>
    <p:sldId id="362" r:id="rId66"/>
    <p:sldId id="285" r:id="rId67"/>
    <p:sldId id="354" r:id="rId68"/>
    <p:sldId id="355" r:id="rId69"/>
    <p:sldId id="316" r:id="rId70"/>
    <p:sldId id="289" r:id="rId71"/>
    <p:sldId id="319" r:id="rId72"/>
    <p:sldId id="320" r:id="rId73"/>
    <p:sldId id="299" r:id="rId74"/>
    <p:sldId id="300" r:id="rId75"/>
    <p:sldId id="318" r:id="rId76"/>
    <p:sldId id="497" r:id="rId77"/>
    <p:sldId id="498" r:id="rId78"/>
    <p:sldId id="499" r:id="rId79"/>
    <p:sldId id="500" r:id="rId80"/>
    <p:sldId id="501" r:id="rId81"/>
    <p:sldId id="502" r:id="rId82"/>
    <p:sldId id="503" r:id="rId83"/>
    <p:sldId id="504" r:id="rId84"/>
    <p:sldId id="505" r:id="rId85"/>
    <p:sldId id="506" r:id="rId86"/>
    <p:sldId id="507" r:id="rId87"/>
    <p:sldId id="508" r:id="rId88"/>
    <p:sldId id="509" r:id="rId89"/>
    <p:sldId id="510" r:id="rId90"/>
    <p:sldId id="511" r:id="rId91"/>
    <p:sldId id="512" r:id="rId92"/>
    <p:sldId id="513" r:id="rId93"/>
    <p:sldId id="514" r:id="rId94"/>
    <p:sldId id="515" r:id="rId95"/>
    <p:sldId id="516" r:id="rId96"/>
    <p:sldId id="517" r:id="rId97"/>
    <p:sldId id="518" r:id="rId98"/>
    <p:sldId id="519" r:id="rId99"/>
    <p:sldId id="520" r:id="rId100"/>
    <p:sldId id="521" r:id="rId101"/>
    <p:sldId id="522" r:id="rId102"/>
    <p:sldId id="523" r:id="rId103"/>
    <p:sldId id="524" r:id="rId104"/>
    <p:sldId id="525" r:id="rId105"/>
    <p:sldId id="526" r:id="rId106"/>
    <p:sldId id="527" r:id="rId107"/>
    <p:sldId id="528" r:id="rId108"/>
    <p:sldId id="529" r:id="rId109"/>
    <p:sldId id="530" r:id="rId110"/>
    <p:sldId id="531" r:id="rId111"/>
    <p:sldId id="532" r:id="rId112"/>
    <p:sldId id="533" r:id="rId113"/>
    <p:sldId id="534" r:id="rId114"/>
    <p:sldId id="535" r:id="rId115"/>
    <p:sldId id="536" r:id="rId116"/>
    <p:sldId id="537" r:id="rId117"/>
    <p:sldId id="538" r:id="rId118"/>
    <p:sldId id="539" r:id="rId119"/>
    <p:sldId id="540" r:id="rId120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32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3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4" Type="http://schemas.openxmlformats.org/officeDocument/2006/relationships/image" Target="../media/image119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wmf"/><Relationship Id="rId2" Type="http://schemas.openxmlformats.org/officeDocument/2006/relationships/image" Target="../media/image136.wmf"/><Relationship Id="rId1" Type="http://schemas.openxmlformats.org/officeDocument/2006/relationships/image" Target="../media/image135.wmf"/><Relationship Id="rId4" Type="http://schemas.openxmlformats.org/officeDocument/2006/relationships/image" Target="../media/image138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4" Type="http://schemas.openxmlformats.org/officeDocument/2006/relationships/image" Target="../media/image15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 smtClean="0"/>
            </a:lvl1pPr>
          </a:lstStyle>
          <a:p>
            <a:pPr>
              <a:defRPr/>
            </a:pPr>
            <a:fld id="{7F0AB141-520A-463B-A2DD-4BAC546E8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910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01811407-75F1-4C26-9825-A62A51E3BDF5}" type="datetimeFigureOut">
              <a:rPr lang="en-US"/>
              <a:pPr>
                <a:defRPr/>
              </a:pPr>
              <a:t>3/25/2013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DE4E977-8A80-49CB-917D-7653592A6B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3440113"/>
            <a:ext cx="5365750" cy="5440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8195" name="Rectangle 3"/>
          <p:cNvSpPr>
            <a:spLocks noChangeArrowheads="1" noTextEdit="1"/>
          </p:cNvSpPr>
          <p:nvPr>
            <p:ph type="sldImg"/>
          </p:nvPr>
        </p:nvSpPr>
        <p:spPr bwMode="auto">
          <a:xfrm>
            <a:off x="2066925" y="727075"/>
            <a:ext cx="3181350" cy="2386013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53177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3440113"/>
            <a:ext cx="5365750" cy="5440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10243" name="Rectangle 3"/>
          <p:cNvSpPr>
            <a:spLocks noChangeArrowheads="1" noTextEdit="1"/>
          </p:cNvSpPr>
          <p:nvPr>
            <p:ph type="sldImg"/>
          </p:nvPr>
        </p:nvSpPr>
        <p:spPr bwMode="auto">
          <a:xfrm>
            <a:off x="2066925" y="727075"/>
            <a:ext cx="3181350" cy="2386013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5177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3440113"/>
            <a:ext cx="5365750" cy="5440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12291" name="Rectangle 3"/>
          <p:cNvSpPr>
            <a:spLocks noChangeArrowheads="1" noTextEdit="1"/>
          </p:cNvSpPr>
          <p:nvPr>
            <p:ph type="sldImg"/>
          </p:nvPr>
        </p:nvSpPr>
        <p:spPr bwMode="auto">
          <a:xfrm>
            <a:off x="2066925" y="727075"/>
            <a:ext cx="3181350" cy="2386013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160746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page 539 of text</a:t>
            </a:r>
          </a:p>
        </p:txBody>
      </p:sp>
      <p:sp>
        <p:nvSpPr>
          <p:cNvPr id="52227" name="Rectangle 3"/>
          <p:cNvSpPr>
            <a:spLocks noChangeArrowheads="1" noTextEdit="1"/>
          </p:cNvSpPr>
          <p:nvPr>
            <p:ph type="sldImg"/>
          </p:nvPr>
        </p:nvSpPr>
        <p:spPr bwMode="auto"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597610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CA" smtClean="0"/>
          </a:p>
        </p:txBody>
      </p:sp>
    </p:spTree>
    <p:extLst>
      <p:ext uri="{BB962C8B-B14F-4D97-AF65-F5344CB8AC3E}">
        <p14:creationId xmlns:p14="http://schemas.microsoft.com/office/powerpoint/2010/main" val="266269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endParaRPr lang="fr-CA" smtClean="0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fr-FR" smtClean="0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fr-FR" smtClean="0"/>
          </a:p>
        </p:txBody>
      </p:sp>
      <p:sp>
        <p:nvSpPr>
          <p:cNvPr id="420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0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DC619AD-988C-4ED6-A4F0-64EF8384C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32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6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26C21-3092-4DBC-91BE-B7D3DAAD4E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76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66375-4D20-4279-8C59-0BF4ED81A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690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39174-2576-4785-8373-E0689D739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443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5100D-5A9C-40FE-83DD-9648BF2EEE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5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D065B-C40A-4F74-BC90-675D85FFB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958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BD2CA-1838-4FC1-BD92-FE91783F24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44C11-F369-438A-A61D-FE1CE4A959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105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7161C-C42B-44A1-B02D-2F18E236DD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5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A19A1-AC8F-4DEC-9E7E-8E260995B1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065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4252B-6EC2-4823-AF2D-AD80012A3F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540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79DB3-495B-46CD-B4AE-EF050DE2BE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654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64100" y="2214563"/>
            <a:ext cx="3903663" cy="1863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64100" y="4230688"/>
            <a:ext cx="3903663" cy="1865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A8405-7C36-4553-8BA2-6CAE8F5A05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010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9625" y="2214563"/>
            <a:ext cx="3902075" cy="1863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64100" y="2214563"/>
            <a:ext cx="3903663" cy="1863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809625" y="4230688"/>
            <a:ext cx="3902075" cy="1865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4100" y="4230688"/>
            <a:ext cx="3903663" cy="1865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9ABD6-0BFD-4F51-8000-9F29B20DA6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386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7B20C-A710-466E-A0B1-83BBEA71EC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29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809625" y="2214563"/>
            <a:ext cx="7958138" cy="3881437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5C395-768F-473E-AC1E-25DF248F7B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88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809625" y="2214563"/>
            <a:ext cx="7958138" cy="3881437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6C6DB-BFAB-449D-B604-25D5415556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186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en-CA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6AF3875-B138-4E95-AFE3-AC09F6230B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5196"/>
      </p:ext>
    </p:extLst>
  </p:cSld>
  <p:clrMapOvr>
    <a:masterClrMapping/>
  </p:clrMapOvr>
  <p:transition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4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Line 5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Line 6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Line 7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Line 8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Line 9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Line 10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Line 11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Line 12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Line 13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Line 14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Line 15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Line 16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Line 17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Line 18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Line 19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Line 20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Line 21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Line 22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Line 23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Line 24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Line 25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Line 26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Line 27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Line 28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Line 29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Line 30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Line 31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Line 32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7" name="Line 33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8" name="Line 34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Line 35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Line 36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Line 37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Line 38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Line 39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Line 40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Line 41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Line 42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Line 43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Line 44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Line 45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Line 46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Line 47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Line 48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Line 49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Line 50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Line 51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Line 52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Line 53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Line 54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Line 55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Line 56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Line 57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Line 58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Line 59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Line 60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Line 61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Line 62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Line 63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Line 64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Line 65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Line 66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1" name="Line 67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2" name="Line 68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Line 69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Line 70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Line 71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Line 72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Line 73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Line 74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Line 75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Line 76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Line 77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Line 78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Line 79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Line 80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Line 81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Line 82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Line 83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Line 84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Line 85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Line 86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Line 87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Line 88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Line 89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Line 90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Line 91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Line 92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Line 93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Line 94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Line 95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Line 96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Line 97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Line 98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Line 99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Line 100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Line 101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033" name="Group 102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03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defRPr/>
                </a:pPr>
                <a:endParaRPr lang="fr-CA" smtClean="0"/>
              </a:p>
            </p:txBody>
          </p:sp>
          <p:sp>
            <p:nvSpPr>
              <p:cNvPr id="1035" name="Rectangle 104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defRPr/>
                </a:pPr>
                <a:endParaRPr lang="fr-CA" smtClean="0"/>
              </a:p>
            </p:txBody>
          </p:sp>
          <p:sp>
            <p:nvSpPr>
              <p:cNvPr id="1036" name="Rectangle 105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defRPr/>
                </a:pPr>
                <a:endParaRPr lang="fr-CA" smtClean="0"/>
              </a:p>
            </p:txBody>
          </p:sp>
          <p:sp>
            <p:nvSpPr>
              <p:cNvPr id="1037" name="Rectangle 106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defRPr/>
                </a:pPr>
                <a:endParaRPr lang="fr-CA" smtClean="0"/>
              </a:p>
            </p:txBody>
          </p:sp>
        </p:grpSp>
      </p:grpSp>
      <p:sp>
        <p:nvSpPr>
          <p:cNvPr id="1027" name="Rectangle 107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180" name="Rectangle 10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folHlink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81" name="Rectangle 10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folHlink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82" name="Rectangle 1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F53BF146-1758-474F-BC59-ABD42F913C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111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  <p:sldLayoutId id="2147484278" r:id="rId12"/>
    <p:sldLayoutId id="2147484279" r:id="rId13"/>
    <p:sldLayoutId id="2147484280" r:id="rId14"/>
    <p:sldLayoutId id="2147484281" r:id="rId15"/>
    <p:sldLayoutId id="2147484282" r:id="rId16"/>
    <p:sldLayoutId id="2147484283" r:id="rId17"/>
    <p:sldLayoutId id="2147484285" r:id="rId18"/>
  </p:sldLayoutIdLst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MS PGothic" charset="0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w"/>
        <a:defRPr sz="3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7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0.png"/><Relationship Id="rId4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4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38.wmf"/><Relationship Id="rId4" Type="http://schemas.openxmlformats.org/officeDocument/2006/relationships/image" Target="../media/image35.wmf"/><Relationship Id="rId9" Type="http://schemas.openxmlformats.org/officeDocument/2006/relationships/oleObject" Target="../embeddings/oleObject23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5.pn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24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51.w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55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56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59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2.png"/><Relationship Id="rId5" Type="http://schemas.openxmlformats.org/officeDocument/2006/relationships/image" Target="../media/image60.wmf"/><Relationship Id="rId4" Type="http://schemas.openxmlformats.org/officeDocument/2006/relationships/oleObject" Target="../embeddings/oleObject33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63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oleObject" Target="../embeddings/oleObject40.bin"/><Relationship Id="rId18" Type="http://schemas.openxmlformats.org/officeDocument/2006/relationships/image" Target="../media/image84.wmf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12" Type="http://schemas.openxmlformats.org/officeDocument/2006/relationships/image" Target="../media/image81.wmf"/><Relationship Id="rId17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3.wmf"/><Relationship Id="rId20" Type="http://schemas.openxmlformats.org/officeDocument/2006/relationships/image" Target="../media/image85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78.wmf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6.bin"/><Relationship Id="rId15" Type="http://schemas.openxmlformats.org/officeDocument/2006/relationships/oleObject" Target="../embeddings/oleObject41.bin"/><Relationship Id="rId10" Type="http://schemas.openxmlformats.org/officeDocument/2006/relationships/image" Target="../media/image80.wmf"/><Relationship Id="rId19" Type="http://schemas.openxmlformats.org/officeDocument/2006/relationships/oleObject" Target="../embeddings/oleObject43.bin"/><Relationship Id="rId4" Type="http://schemas.openxmlformats.org/officeDocument/2006/relationships/image" Target="../media/image77.wmf"/><Relationship Id="rId9" Type="http://schemas.openxmlformats.org/officeDocument/2006/relationships/oleObject" Target="../embeddings/oleObject38.bin"/><Relationship Id="rId14" Type="http://schemas.openxmlformats.org/officeDocument/2006/relationships/image" Target="../media/image82.wm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w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oleObject" Target="../embeddings/oleObject44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90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89.wmf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99.wm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49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7.wmf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119.wmf"/><Relationship Id="rId4" Type="http://schemas.openxmlformats.org/officeDocument/2006/relationships/image" Target="../media/image116.wmf"/><Relationship Id="rId9" Type="http://schemas.openxmlformats.org/officeDocument/2006/relationships/oleObject" Target="../embeddings/oleObject53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23.wmf"/><Relationship Id="rId4" Type="http://schemas.openxmlformats.org/officeDocument/2006/relationships/oleObject" Target="../embeddings/oleObject54.bin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wmf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36.wmf"/><Relationship Id="rId11" Type="http://schemas.openxmlformats.org/officeDocument/2006/relationships/image" Target="../media/image139.png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138.wmf"/><Relationship Id="rId4" Type="http://schemas.openxmlformats.org/officeDocument/2006/relationships/image" Target="../media/image135.wmf"/><Relationship Id="rId9" Type="http://schemas.openxmlformats.org/officeDocument/2006/relationships/oleObject" Target="../embeddings/oleObject58.bin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42.png"/><Relationship Id="rId4" Type="http://schemas.openxmlformats.org/officeDocument/2006/relationships/image" Target="../media/image141.wmf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4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46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wmf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50.wmf"/><Relationship Id="rId11" Type="http://schemas.openxmlformats.org/officeDocument/2006/relationships/image" Target="../media/image139.png"/><Relationship Id="rId5" Type="http://schemas.openxmlformats.org/officeDocument/2006/relationships/oleObject" Target="../embeddings/oleObject61.bin"/><Relationship Id="rId10" Type="http://schemas.openxmlformats.org/officeDocument/2006/relationships/image" Target="../media/image152.wmf"/><Relationship Id="rId4" Type="http://schemas.openxmlformats.org/officeDocument/2006/relationships/image" Target="../media/image149.wmf"/><Relationship Id="rId9" Type="http://schemas.openxmlformats.org/officeDocument/2006/relationships/oleObject" Target="../embeddings/oleObject63.bin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Corrélation et régression linéaire</a:t>
            </a:r>
            <a:endParaRPr lang="en-US" smtClean="0"/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Mars 2013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Ctr="1"/>
          <a:lstStyle/>
          <a:p>
            <a:pPr eaLnBrk="1" hangingPunct="1"/>
            <a:r>
              <a:rPr lang="fr-CA" smtClean="0"/>
              <a:t>Modèles de régression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382000" cy="4114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2400" smtClean="0"/>
              <a:t>Réponses aux questions du type: </a:t>
            </a:r>
            <a:r>
              <a:rPr lang="fr-CA" altLang="en-US" sz="2400" smtClean="0"/>
              <a:t>‘</a:t>
            </a:r>
            <a:r>
              <a:rPr lang="fr-CA" sz="2400" smtClean="0"/>
              <a:t>Quelle est la nature de la relation entre les variables?</a:t>
            </a:r>
            <a:r>
              <a:rPr lang="fr-CA" altLang="en-US" sz="2400" smtClean="0"/>
              <a:t>’</a:t>
            </a:r>
            <a:endParaRPr lang="fr-CA" sz="2400" smtClean="0"/>
          </a:p>
          <a:p>
            <a:pPr eaLnBrk="1" hangingPunct="1"/>
            <a:r>
              <a:rPr lang="fr-CA" sz="2400" smtClean="0"/>
              <a:t>Utilisation d</a:t>
            </a:r>
            <a:r>
              <a:rPr lang="fr-CA" altLang="en-US" sz="2400" smtClean="0"/>
              <a:t>’</a:t>
            </a:r>
            <a:r>
              <a:rPr lang="fr-CA" sz="2400" smtClean="0"/>
              <a:t>une équation</a:t>
            </a:r>
          </a:p>
          <a:p>
            <a:pPr lvl="1" eaLnBrk="1" hangingPunct="1"/>
            <a:r>
              <a:rPr lang="fr-CA" sz="2000" smtClean="0"/>
              <a:t>Une variable dépendante (réponse) numérique</a:t>
            </a:r>
          </a:p>
          <a:p>
            <a:pPr lvl="2" eaLnBrk="1" hangingPunct="1"/>
            <a:r>
              <a:rPr lang="fr-CA" sz="2000" smtClean="0"/>
              <a:t>Ce que l</a:t>
            </a:r>
            <a:r>
              <a:rPr lang="fr-CA" altLang="en-US" sz="2000" smtClean="0"/>
              <a:t>’</a:t>
            </a:r>
            <a:r>
              <a:rPr lang="fr-CA" sz="2000" smtClean="0"/>
              <a:t>on veut prédire</a:t>
            </a:r>
          </a:p>
          <a:p>
            <a:pPr lvl="1" eaLnBrk="1" hangingPunct="1"/>
            <a:r>
              <a:rPr lang="fr-CA" sz="2000" smtClean="0"/>
              <a:t>Une ou plusieurs variables indépendantes, numériques ou catégoriques, manipulées ou observées</a:t>
            </a:r>
          </a:p>
          <a:p>
            <a:pPr eaLnBrk="1" hangingPunct="1"/>
            <a:r>
              <a:rPr lang="fr-CA" sz="2400" smtClean="0"/>
              <a:t>Un modèle de régression permet:</a:t>
            </a:r>
          </a:p>
          <a:p>
            <a:pPr lvl="1" eaLnBrk="1" hangingPunct="1"/>
            <a:r>
              <a:rPr lang="fr-CA" sz="2000" smtClean="0"/>
              <a:t>D</a:t>
            </a:r>
            <a:r>
              <a:rPr lang="fr-CA" altLang="en-US" sz="2000" smtClean="0"/>
              <a:t>’</a:t>
            </a:r>
            <a:r>
              <a:rPr lang="fr-CA" sz="2000" smtClean="0"/>
              <a:t>expliquer un phénomène</a:t>
            </a:r>
          </a:p>
          <a:p>
            <a:pPr lvl="1" eaLnBrk="1" hangingPunct="1"/>
            <a:r>
              <a:rPr lang="fr-CA" sz="2000" smtClean="0"/>
              <a:t>De prédire ce phénomène à partir des variables indépendantes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6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901950" y="4308475"/>
            <a:ext cx="4524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i="1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894263" y="4308475"/>
            <a:ext cx="45243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i="1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140075" y="4524375"/>
            <a:ext cx="242888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 i="1"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197475" y="4524375"/>
            <a:ext cx="242888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 i="1"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5930900" y="4524375"/>
            <a:ext cx="242888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 i="1"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376613" y="4308475"/>
            <a:ext cx="40481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=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4219575" y="4308475"/>
            <a:ext cx="4048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+</a:t>
            </a: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5413375" y="4308475"/>
            <a:ext cx="4048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+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3694113" y="4308475"/>
            <a:ext cx="40481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b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4518025" y="4308475"/>
            <a:ext cx="4048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b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5729288" y="4308475"/>
            <a:ext cx="3587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latin typeface="Symbol" panose="05050102010706020507" pitchFamily="18" charset="2"/>
              </a:rPr>
              <a:t>e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3932238" y="4524375"/>
            <a:ext cx="3365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4738688" y="4524375"/>
            <a:ext cx="3365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9231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Ctr="1"/>
          <a:lstStyle/>
          <a:p>
            <a:pPr eaLnBrk="1" hangingPunct="1"/>
            <a:r>
              <a:rPr lang="fr-CA" smtClean="0"/>
              <a:t>Modèle de régression linéaire</a:t>
            </a:r>
          </a:p>
        </p:txBody>
      </p:sp>
      <p:sp>
        <p:nvSpPr>
          <p:cNvPr id="9232" name="Rectangle 16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153400" cy="4114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La relation entre les variables est une fonction linéaire…</a:t>
            </a:r>
          </a:p>
        </p:txBody>
      </p:sp>
      <p:sp>
        <p:nvSpPr>
          <p:cNvPr id="9233" name="Rectangle 17"/>
          <p:cNvSpPr>
            <a:spLocks noChangeArrowheads="1"/>
          </p:cNvSpPr>
          <p:nvPr/>
        </p:nvSpPr>
        <p:spPr bwMode="auto">
          <a:xfrm>
            <a:off x="915988" y="5154613"/>
            <a:ext cx="182562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Variable dépendante</a:t>
            </a:r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5640388" y="5154613"/>
            <a:ext cx="220662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Variable indépendante</a:t>
            </a:r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4419600" y="3429000"/>
            <a:ext cx="137001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  Pente</a:t>
            </a:r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1905000" y="3429000"/>
            <a:ext cx="18288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 Intercept</a:t>
            </a: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6477000" y="3429000"/>
            <a:ext cx="236061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Erreur aléatoire</a:t>
            </a:r>
          </a:p>
        </p:txBody>
      </p:sp>
      <p:sp>
        <p:nvSpPr>
          <p:cNvPr id="9238" name="Line 22"/>
          <p:cNvSpPr>
            <a:spLocks noChangeShapeType="1"/>
          </p:cNvSpPr>
          <p:nvPr/>
        </p:nvSpPr>
        <p:spPr bwMode="auto">
          <a:xfrm flipV="1">
            <a:off x="2514600" y="4800600"/>
            <a:ext cx="4572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9" name="Line 23"/>
          <p:cNvSpPr>
            <a:spLocks noChangeShapeType="1"/>
          </p:cNvSpPr>
          <p:nvPr/>
        </p:nvSpPr>
        <p:spPr bwMode="auto">
          <a:xfrm flipH="1" flipV="1">
            <a:off x="5334000" y="4876800"/>
            <a:ext cx="3048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40" name="Line 24"/>
          <p:cNvSpPr>
            <a:spLocks noChangeShapeType="1"/>
          </p:cNvSpPr>
          <p:nvPr/>
        </p:nvSpPr>
        <p:spPr bwMode="auto">
          <a:xfrm>
            <a:off x="3505200" y="3962400"/>
            <a:ext cx="3048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41" name="Line 25"/>
          <p:cNvSpPr>
            <a:spLocks noChangeShapeType="1"/>
          </p:cNvSpPr>
          <p:nvPr/>
        </p:nvSpPr>
        <p:spPr bwMode="auto">
          <a:xfrm flipH="1">
            <a:off x="4800600" y="3962400"/>
            <a:ext cx="762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42" name="Line 26"/>
          <p:cNvSpPr>
            <a:spLocks noChangeShapeType="1"/>
          </p:cNvSpPr>
          <p:nvPr/>
        </p:nvSpPr>
        <p:spPr bwMode="auto">
          <a:xfrm flipH="1">
            <a:off x="6019800" y="3962400"/>
            <a:ext cx="533400" cy="4572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/>
          <p:cNvSpPr>
            <a:spLocks noChangeShapeType="1"/>
          </p:cNvSpPr>
          <p:nvPr/>
        </p:nvSpPr>
        <p:spPr bwMode="auto">
          <a:xfrm>
            <a:off x="3189288" y="2822575"/>
            <a:ext cx="0" cy="1425575"/>
          </a:xfrm>
          <a:prstGeom prst="line">
            <a:avLst/>
          </a:prstGeom>
          <a:noFill/>
          <a:ln w="25400">
            <a:solidFill>
              <a:srgbClr val="8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 flipV="1">
            <a:off x="1101725" y="3865563"/>
            <a:ext cx="6481763" cy="573087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68" name="Freeform 4"/>
          <p:cNvSpPr>
            <a:spLocks/>
          </p:cNvSpPr>
          <p:nvPr/>
        </p:nvSpPr>
        <p:spPr bwMode="auto">
          <a:xfrm>
            <a:off x="3417888" y="4902200"/>
            <a:ext cx="454025" cy="454025"/>
          </a:xfrm>
          <a:custGeom>
            <a:avLst/>
            <a:gdLst>
              <a:gd name="T0" fmla="*/ 0 w 286"/>
              <a:gd name="T1" fmla="*/ 2147483646 h 286"/>
              <a:gd name="T2" fmla="*/ 2147483646 w 286"/>
              <a:gd name="T3" fmla="*/ 2147483646 h 286"/>
              <a:gd name="T4" fmla="*/ 2147483646 w 286"/>
              <a:gd name="T5" fmla="*/ 2147483646 h 286"/>
              <a:gd name="T6" fmla="*/ 2147483646 w 286"/>
              <a:gd name="T7" fmla="*/ 2147483646 h 286"/>
              <a:gd name="T8" fmla="*/ 2147483646 w 286"/>
              <a:gd name="T9" fmla="*/ 2147483646 h 286"/>
              <a:gd name="T10" fmla="*/ 2147483646 w 286"/>
              <a:gd name="T11" fmla="*/ 0 h 286"/>
              <a:gd name="T12" fmla="*/ 2147483646 w 286"/>
              <a:gd name="T13" fmla="*/ 2147483646 h 286"/>
              <a:gd name="T14" fmla="*/ 2147483646 w 286"/>
              <a:gd name="T15" fmla="*/ 2147483646 h 286"/>
              <a:gd name="T16" fmla="*/ 2147483646 w 286"/>
              <a:gd name="T17" fmla="*/ 2147483646 h 286"/>
              <a:gd name="T18" fmla="*/ 2147483646 w 286"/>
              <a:gd name="T19" fmla="*/ 2147483646 h 286"/>
              <a:gd name="T20" fmla="*/ 2147483646 w 286"/>
              <a:gd name="T21" fmla="*/ 2147483646 h 286"/>
              <a:gd name="T22" fmla="*/ 2147483646 w 286"/>
              <a:gd name="T23" fmla="*/ 2147483646 h 286"/>
              <a:gd name="T24" fmla="*/ 2147483646 w 286"/>
              <a:gd name="T25" fmla="*/ 2147483646 h 286"/>
              <a:gd name="T26" fmla="*/ 2147483646 w 286"/>
              <a:gd name="T27" fmla="*/ 2147483646 h 286"/>
              <a:gd name="T28" fmla="*/ 2147483646 w 286"/>
              <a:gd name="T29" fmla="*/ 2147483646 h 286"/>
              <a:gd name="T30" fmla="*/ 2147483646 w 286"/>
              <a:gd name="T31" fmla="*/ 2147483646 h 286"/>
              <a:gd name="T32" fmla="*/ 2147483646 w 286"/>
              <a:gd name="T33" fmla="*/ 2147483646 h 286"/>
              <a:gd name="T34" fmla="*/ 2147483646 w 286"/>
              <a:gd name="T35" fmla="*/ 2147483646 h 286"/>
              <a:gd name="T36" fmla="*/ 2147483646 w 286"/>
              <a:gd name="T37" fmla="*/ 2147483646 h 286"/>
              <a:gd name="T38" fmla="*/ 2147483646 w 286"/>
              <a:gd name="T39" fmla="*/ 2147483646 h 286"/>
              <a:gd name="T40" fmla="*/ 0 w 286"/>
              <a:gd name="T41" fmla="*/ 2147483646 h 28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6"/>
              <a:gd name="T64" fmla="*/ 0 h 286"/>
              <a:gd name="T65" fmla="*/ 286 w 286"/>
              <a:gd name="T66" fmla="*/ 286 h 28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6" h="286">
                <a:moveTo>
                  <a:pt x="0" y="145"/>
                </a:moveTo>
                <a:lnTo>
                  <a:pt x="7" y="99"/>
                </a:lnTo>
                <a:lnTo>
                  <a:pt x="26" y="61"/>
                </a:lnTo>
                <a:lnTo>
                  <a:pt x="61" y="30"/>
                </a:lnTo>
                <a:lnTo>
                  <a:pt x="99" y="8"/>
                </a:lnTo>
                <a:lnTo>
                  <a:pt x="144" y="0"/>
                </a:lnTo>
                <a:lnTo>
                  <a:pt x="186" y="8"/>
                </a:lnTo>
                <a:lnTo>
                  <a:pt x="228" y="30"/>
                </a:lnTo>
                <a:lnTo>
                  <a:pt x="259" y="61"/>
                </a:lnTo>
                <a:lnTo>
                  <a:pt x="278" y="99"/>
                </a:lnTo>
                <a:lnTo>
                  <a:pt x="285" y="145"/>
                </a:lnTo>
                <a:lnTo>
                  <a:pt x="278" y="190"/>
                </a:lnTo>
                <a:lnTo>
                  <a:pt x="259" y="228"/>
                </a:lnTo>
                <a:lnTo>
                  <a:pt x="228" y="259"/>
                </a:lnTo>
                <a:lnTo>
                  <a:pt x="186" y="281"/>
                </a:lnTo>
                <a:lnTo>
                  <a:pt x="144" y="285"/>
                </a:lnTo>
                <a:lnTo>
                  <a:pt x="99" y="281"/>
                </a:lnTo>
                <a:lnTo>
                  <a:pt x="61" y="259"/>
                </a:lnTo>
                <a:lnTo>
                  <a:pt x="26" y="228"/>
                </a:lnTo>
                <a:lnTo>
                  <a:pt x="7" y="190"/>
                </a:lnTo>
                <a:lnTo>
                  <a:pt x="0" y="145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69" name="Freeform 5"/>
          <p:cNvSpPr>
            <a:spLocks/>
          </p:cNvSpPr>
          <p:nvPr/>
        </p:nvSpPr>
        <p:spPr bwMode="auto">
          <a:xfrm>
            <a:off x="3484563" y="4976813"/>
            <a:ext cx="320675" cy="312737"/>
          </a:xfrm>
          <a:custGeom>
            <a:avLst/>
            <a:gdLst>
              <a:gd name="T0" fmla="*/ 0 w 202"/>
              <a:gd name="T1" fmla="*/ 2147483646 h 197"/>
              <a:gd name="T2" fmla="*/ 2147483646 w 202"/>
              <a:gd name="T3" fmla="*/ 2147483646 h 197"/>
              <a:gd name="T4" fmla="*/ 2147483646 w 202"/>
              <a:gd name="T5" fmla="*/ 2147483646 h 197"/>
              <a:gd name="T6" fmla="*/ 2147483646 w 202"/>
              <a:gd name="T7" fmla="*/ 2147483646 h 197"/>
              <a:gd name="T8" fmla="*/ 2147483646 w 202"/>
              <a:gd name="T9" fmla="*/ 0 h 197"/>
              <a:gd name="T10" fmla="*/ 2147483646 w 202"/>
              <a:gd name="T11" fmla="*/ 0 h 197"/>
              <a:gd name="T12" fmla="*/ 2147483646 w 202"/>
              <a:gd name="T13" fmla="*/ 2147483646 h 197"/>
              <a:gd name="T14" fmla="*/ 2147483646 w 202"/>
              <a:gd name="T15" fmla="*/ 2147483646 h 197"/>
              <a:gd name="T16" fmla="*/ 2147483646 w 202"/>
              <a:gd name="T17" fmla="*/ 2147483646 h 197"/>
              <a:gd name="T18" fmla="*/ 2147483646 w 202"/>
              <a:gd name="T19" fmla="*/ 2147483646 h 197"/>
              <a:gd name="T20" fmla="*/ 2147483646 w 202"/>
              <a:gd name="T21" fmla="*/ 2147483646 h 197"/>
              <a:gd name="T22" fmla="*/ 2147483646 w 202"/>
              <a:gd name="T23" fmla="*/ 2147483646 h 197"/>
              <a:gd name="T24" fmla="*/ 2147483646 w 202"/>
              <a:gd name="T25" fmla="*/ 2147483646 h 197"/>
              <a:gd name="T26" fmla="*/ 2147483646 w 202"/>
              <a:gd name="T27" fmla="*/ 2147483646 h 197"/>
              <a:gd name="T28" fmla="*/ 2147483646 w 202"/>
              <a:gd name="T29" fmla="*/ 2147483646 h 197"/>
              <a:gd name="T30" fmla="*/ 2147483646 w 202"/>
              <a:gd name="T31" fmla="*/ 2147483646 h 197"/>
              <a:gd name="T32" fmla="*/ 2147483646 w 202"/>
              <a:gd name="T33" fmla="*/ 2147483646 h 197"/>
              <a:gd name="T34" fmla="*/ 2147483646 w 202"/>
              <a:gd name="T35" fmla="*/ 2147483646 h 197"/>
              <a:gd name="T36" fmla="*/ 0 w 202"/>
              <a:gd name="T37" fmla="*/ 2147483646 h 1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2"/>
              <a:gd name="T58" fmla="*/ 0 h 197"/>
              <a:gd name="T59" fmla="*/ 202 w 202"/>
              <a:gd name="T60" fmla="*/ 197 h 1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2" h="197">
                <a:moveTo>
                  <a:pt x="0" y="98"/>
                </a:moveTo>
                <a:lnTo>
                  <a:pt x="8" y="64"/>
                </a:lnTo>
                <a:lnTo>
                  <a:pt x="27" y="34"/>
                </a:lnTo>
                <a:lnTo>
                  <a:pt x="53" y="11"/>
                </a:lnTo>
                <a:lnTo>
                  <a:pt x="84" y="0"/>
                </a:lnTo>
                <a:lnTo>
                  <a:pt x="117" y="0"/>
                </a:lnTo>
                <a:lnTo>
                  <a:pt x="151" y="11"/>
                </a:lnTo>
                <a:lnTo>
                  <a:pt x="178" y="34"/>
                </a:lnTo>
                <a:lnTo>
                  <a:pt x="193" y="64"/>
                </a:lnTo>
                <a:lnTo>
                  <a:pt x="201" y="98"/>
                </a:lnTo>
                <a:lnTo>
                  <a:pt x="193" y="132"/>
                </a:lnTo>
                <a:lnTo>
                  <a:pt x="178" y="162"/>
                </a:lnTo>
                <a:lnTo>
                  <a:pt x="151" y="184"/>
                </a:lnTo>
                <a:lnTo>
                  <a:pt x="117" y="196"/>
                </a:lnTo>
                <a:lnTo>
                  <a:pt x="84" y="196"/>
                </a:lnTo>
                <a:lnTo>
                  <a:pt x="53" y="184"/>
                </a:lnTo>
                <a:lnTo>
                  <a:pt x="27" y="162"/>
                </a:lnTo>
                <a:lnTo>
                  <a:pt x="8" y="132"/>
                </a:lnTo>
                <a:lnTo>
                  <a:pt x="0" y="98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559175" y="5133975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059238" y="516413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3549650" y="3405188"/>
            <a:ext cx="3143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 i="1">
                <a:solidFill>
                  <a:srgbClr val="1102D0"/>
                </a:solidFill>
                <a:latin typeface="Symbol" panose="05050102010706020507" pitchFamily="18" charset="2"/>
              </a:rPr>
              <a:t>e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3684588" y="3600450"/>
            <a:ext cx="2254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600" i="1">
                <a:solidFill>
                  <a:srgbClr val="1102D0"/>
                </a:solidFill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3722688" y="3405188"/>
            <a:ext cx="26304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>
                <a:solidFill>
                  <a:srgbClr val="1102D0"/>
                </a:solidFill>
                <a:latin typeface="Arial" panose="020B0604020202020204" pitchFamily="34" charset="0"/>
              </a:rPr>
              <a:t> = Erreur aléatoire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6010275" y="367823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833438" y="1928813"/>
            <a:ext cx="4857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3600" b="1">
                <a:solidFill>
                  <a:srgbClr val="CDCDCD"/>
                </a:solidFill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8123238" y="5394325"/>
            <a:ext cx="4857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3600" b="1">
                <a:solidFill>
                  <a:srgbClr val="CDCDCD"/>
                </a:solidFill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11278" name="Freeform 14"/>
          <p:cNvSpPr>
            <a:spLocks/>
          </p:cNvSpPr>
          <p:nvPr/>
        </p:nvSpPr>
        <p:spPr bwMode="auto">
          <a:xfrm>
            <a:off x="3300413" y="3063875"/>
            <a:ext cx="257175" cy="558800"/>
          </a:xfrm>
          <a:custGeom>
            <a:avLst/>
            <a:gdLst>
              <a:gd name="T0" fmla="*/ 0 w 162"/>
              <a:gd name="T1" fmla="*/ 0 h 352"/>
              <a:gd name="T2" fmla="*/ 2147483646 w 162"/>
              <a:gd name="T3" fmla="*/ 2147483646 h 352"/>
              <a:gd name="T4" fmla="*/ 2147483646 w 162"/>
              <a:gd name="T5" fmla="*/ 2147483646 h 352"/>
              <a:gd name="T6" fmla="*/ 2147483646 w 162"/>
              <a:gd name="T7" fmla="*/ 2147483646 h 352"/>
              <a:gd name="T8" fmla="*/ 2147483646 w 162"/>
              <a:gd name="T9" fmla="*/ 2147483646 h 352"/>
              <a:gd name="T10" fmla="*/ 2147483646 w 162"/>
              <a:gd name="T11" fmla="*/ 2147483646 h 352"/>
              <a:gd name="T12" fmla="*/ 2147483646 w 162"/>
              <a:gd name="T13" fmla="*/ 2147483646 h 352"/>
              <a:gd name="T14" fmla="*/ 2147483646 w 162"/>
              <a:gd name="T15" fmla="*/ 2147483646 h 352"/>
              <a:gd name="T16" fmla="*/ 2147483646 w 162"/>
              <a:gd name="T17" fmla="*/ 2147483646 h 352"/>
              <a:gd name="T18" fmla="*/ 2147483646 w 162"/>
              <a:gd name="T19" fmla="*/ 2147483646 h 352"/>
              <a:gd name="T20" fmla="*/ 2147483646 w 162"/>
              <a:gd name="T21" fmla="*/ 2147483646 h 352"/>
              <a:gd name="T22" fmla="*/ 2147483646 w 162"/>
              <a:gd name="T23" fmla="*/ 2147483646 h 352"/>
              <a:gd name="T24" fmla="*/ 2147483646 w 162"/>
              <a:gd name="T25" fmla="*/ 2147483646 h 352"/>
              <a:gd name="T26" fmla="*/ 2147483646 w 162"/>
              <a:gd name="T27" fmla="*/ 2147483646 h 352"/>
              <a:gd name="T28" fmla="*/ 2147483646 w 162"/>
              <a:gd name="T29" fmla="*/ 2147483646 h 352"/>
              <a:gd name="T30" fmla="*/ 2147483646 w 162"/>
              <a:gd name="T31" fmla="*/ 2147483646 h 352"/>
              <a:gd name="T32" fmla="*/ 2147483646 w 162"/>
              <a:gd name="T33" fmla="*/ 2147483646 h 352"/>
              <a:gd name="T34" fmla="*/ 2147483646 w 162"/>
              <a:gd name="T35" fmla="*/ 2147483646 h 352"/>
              <a:gd name="T36" fmla="*/ 2147483646 w 162"/>
              <a:gd name="T37" fmla="*/ 2147483646 h 352"/>
              <a:gd name="T38" fmla="*/ 2147483646 w 162"/>
              <a:gd name="T39" fmla="*/ 2147483646 h 352"/>
              <a:gd name="T40" fmla="*/ 2147483646 w 162"/>
              <a:gd name="T41" fmla="*/ 2147483646 h 352"/>
              <a:gd name="T42" fmla="*/ 2147483646 w 162"/>
              <a:gd name="T43" fmla="*/ 2147483646 h 352"/>
              <a:gd name="T44" fmla="*/ 2147483646 w 162"/>
              <a:gd name="T45" fmla="*/ 2147483646 h 352"/>
              <a:gd name="T46" fmla="*/ 2147483646 w 162"/>
              <a:gd name="T47" fmla="*/ 2147483646 h 352"/>
              <a:gd name="T48" fmla="*/ 2147483646 w 162"/>
              <a:gd name="T49" fmla="*/ 2147483646 h 352"/>
              <a:gd name="T50" fmla="*/ 2147483646 w 162"/>
              <a:gd name="T51" fmla="*/ 2147483646 h 352"/>
              <a:gd name="T52" fmla="*/ 2147483646 w 162"/>
              <a:gd name="T53" fmla="*/ 2147483646 h 352"/>
              <a:gd name="T54" fmla="*/ 2147483646 w 162"/>
              <a:gd name="T55" fmla="*/ 2147483646 h 352"/>
              <a:gd name="T56" fmla="*/ 2147483646 w 162"/>
              <a:gd name="T57" fmla="*/ 2147483646 h 352"/>
              <a:gd name="T58" fmla="*/ 2147483646 w 162"/>
              <a:gd name="T59" fmla="*/ 2147483646 h 352"/>
              <a:gd name="T60" fmla="*/ 2147483646 w 162"/>
              <a:gd name="T61" fmla="*/ 2147483646 h 352"/>
              <a:gd name="T62" fmla="*/ 2147483646 w 162"/>
              <a:gd name="T63" fmla="*/ 2147483646 h 352"/>
              <a:gd name="T64" fmla="*/ 2147483646 w 162"/>
              <a:gd name="T65" fmla="*/ 2147483646 h 352"/>
              <a:gd name="T66" fmla="*/ 0 w 162"/>
              <a:gd name="T67" fmla="*/ 0 h 3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62"/>
              <a:gd name="T103" fmla="*/ 0 h 352"/>
              <a:gd name="T104" fmla="*/ 162 w 162"/>
              <a:gd name="T105" fmla="*/ 352 h 35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62" h="352">
                <a:moveTo>
                  <a:pt x="0" y="0"/>
                </a:moveTo>
                <a:lnTo>
                  <a:pt x="30" y="12"/>
                </a:lnTo>
                <a:lnTo>
                  <a:pt x="44" y="27"/>
                </a:lnTo>
                <a:lnTo>
                  <a:pt x="67" y="53"/>
                </a:lnTo>
                <a:lnTo>
                  <a:pt x="82" y="77"/>
                </a:lnTo>
                <a:lnTo>
                  <a:pt x="90" y="103"/>
                </a:lnTo>
                <a:lnTo>
                  <a:pt x="94" y="130"/>
                </a:lnTo>
                <a:lnTo>
                  <a:pt x="94" y="168"/>
                </a:lnTo>
                <a:lnTo>
                  <a:pt x="97" y="195"/>
                </a:lnTo>
                <a:lnTo>
                  <a:pt x="97" y="206"/>
                </a:lnTo>
                <a:lnTo>
                  <a:pt x="101" y="233"/>
                </a:lnTo>
                <a:lnTo>
                  <a:pt x="101" y="249"/>
                </a:lnTo>
                <a:lnTo>
                  <a:pt x="105" y="275"/>
                </a:lnTo>
                <a:lnTo>
                  <a:pt x="116" y="306"/>
                </a:lnTo>
                <a:lnTo>
                  <a:pt x="127" y="328"/>
                </a:lnTo>
                <a:lnTo>
                  <a:pt x="143" y="340"/>
                </a:lnTo>
                <a:lnTo>
                  <a:pt x="161" y="351"/>
                </a:lnTo>
                <a:lnTo>
                  <a:pt x="131" y="340"/>
                </a:lnTo>
                <a:lnTo>
                  <a:pt x="109" y="321"/>
                </a:lnTo>
                <a:lnTo>
                  <a:pt x="90" y="290"/>
                </a:lnTo>
                <a:lnTo>
                  <a:pt x="82" y="271"/>
                </a:lnTo>
                <a:lnTo>
                  <a:pt x="75" y="249"/>
                </a:lnTo>
                <a:lnTo>
                  <a:pt x="75" y="233"/>
                </a:lnTo>
                <a:lnTo>
                  <a:pt x="67" y="206"/>
                </a:lnTo>
                <a:lnTo>
                  <a:pt x="67" y="195"/>
                </a:lnTo>
                <a:lnTo>
                  <a:pt x="67" y="176"/>
                </a:lnTo>
                <a:lnTo>
                  <a:pt x="67" y="146"/>
                </a:lnTo>
                <a:lnTo>
                  <a:pt x="67" y="118"/>
                </a:lnTo>
                <a:lnTo>
                  <a:pt x="64" y="91"/>
                </a:lnTo>
                <a:lnTo>
                  <a:pt x="56" y="65"/>
                </a:lnTo>
                <a:lnTo>
                  <a:pt x="44" y="46"/>
                </a:lnTo>
                <a:lnTo>
                  <a:pt x="30" y="23"/>
                </a:lnTo>
                <a:lnTo>
                  <a:pt x="18" y="12"/>
                </a:lnTo>
                <a:lnTo>
                  <a:pt x="0" y="0"/>
                </a:lnTo>
              </a:path>
            </a:pathLst>
          </a:custGeom>
          <a:solidFill>
            <a:srgbClr val="808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79" name="Freeform 15"/>
          <p:cNvSpPr>
            <a:spLocks/>
          </p:cNvSpPr>
          <p:nvPr/>
        </p:nvSpPr>
        <p:spPr bwMode="auto">
          <a:xfrm>
            <a:off x="3300413" y="3630613"/>
            <a:ext cx="257175" cy="560387"/>
          </a:xfrm>
          <a:custGeom>
            <a:avLst/>
            <a:gdLst>
              <a:gd name="T0" fmla="*/ 2147483646 w 162"/>
              <a:gd name="T1" fmla="*/ 0 h 353"/>
              <a:gd name="T2" fmla="*/ 2147483646 w 162"/>
              <a:gd name="T3" fmla="*/ 2147483646 h 353"/>
              <a:gd name="T4" fmla="*/ 2147483646 w 162"/>
              <a:gd name="T5" fmla="*/ 2147483646 h 353"/>
              <a:gd name="T6" fmla="*/ 2147483646 w 162"/>
              <a:gd name="T7" fmla="*/ 2147483646 h 353"/>
              <a:gd name="T8" fmla="*/ 2147483646 w 162"/>
              <a:gd name="T9" fmla="*/ 2147483646 h 353"/>
              <a:gd name="T10" fmla="*/ 2147483646 w 162"/>
              <a:gd name="T11" fmla="*/ 2147483646 h 353"/>
              <a:gd name="T12" fmla="*/ 2147483646 w 162"/>
              <a:gd name="T13" fmla="*/ 2147483646 h 353"/>
              <a:gd name="T14" fmla="*/ 2147483646 w 162"/>
              <a:gd name="T15" fmla="*/ 2147483646 h 353"/>
              <a:gd name="T16" fmla="*/ 2147483646 w 162"/>
              <a:gd name="T17" fmla="*/ 2147483646 h 353"/>
              <a:gd name="T18" fmla="*/ 2147483646 w 162"/>
              <a:gd name="T19" fmla="*/ 2147483646 h 353"/>
              <a:gd name="T20" fmla="*/ 2147483646 w 162"/>
              <a:gd name="T21" fmla="*/ 2147483646 h 353"/>
              <a:gd name="T22" fmla="*/ 2147483646 w 162"/>
              <a:gd name="T23" fmla="*/ 2147483646 h 353"/>
              <a:gd name="T24" fmla="*/ 2147483646 w 162"/>
              <a:gd name="T25" fmla="*/ 2147483646 h 353"/>
              <a:gd name="T26" fmla="*/ 2147483646 w 162"/>
              <a:gd name="T27" fmla="*/ 2147483646 h 353"/>
              <a:gd name="T28" fmla="*/ 2147483646 w 162"/>
              <a:gd name="T29" fmla="*/ 2147483646 h 353"/>
              <a:gd name="T30" fmla="*/ 2147483646 w 162"/>
              <a:gd name="T31" fmla="*/ 2147483646 h 353"/>
              <a:gd name="T32" fmla="*/ 0 w 162"/>
              <a:gd name="T33" fmla="*/ 2147483646 h 353"/>
              <a:gd name="T34" fmla="*/ 2147483646 w 162"/>
              <a:gd name="T35" fmla="*/ 2147483646 h 353"/>
              <a:gd name="T36" fmla="*/ 2147483646 w 162"/>
              <a:gd name="T37" fmla="*/ 2147483646 h 353"/>
              <a:gd name="T38" fmla="*/ 2147483646 w 162"/>
              <a:gd name="T39" fmla="*/ 2147483646 h 353"/>
              <a:gd name="T40" fmla="*/ 2147483646 w 162"/>
              <a:gd name="T41" fmla="*/ 2147483646 h 353"/>
              <a:gd name="T42" fmla="*/ 2147483646 w 162"/>
              <a:gd name="T43" fmla="*/ 2147483646 h 353"/>
              <a:gd name="T44" fmla="*/ 2147483646 w 162"/>
              <a:gd name="T45" fmla="*/ 2147483646 h 353"/>
              <a:gd name="T46" fmla="*/ 2147483646 w 162"/>
              <a:gd name="T47" fmla="*/ 2147483646 h 353"/>
              <a:gd name="T48" fmla="*/ 2147483646 w 162"/>
              <a:gd name="T49" fmla="*/ 2147483646 h 353"/>
              <a:gd name="T50" fmla="*/ 2147483646 w 162"/>
              <a:gd name="T51" fmla="*/ 2147483646 h 353"/>
              <a:gd name="T52" fmla="*/ 2147483646 w 162"/>
              <a:gd name="T53" fmla="*/ 2147483646 h 353"/>
              <a:gd name="T54" fmla="*/ 2147483646 w 162"/>
              <a:gd name="T55" fmla="*/ 2147483646 h 353"/>
              <a:gd name="T56" fmla="*/ 2147483646 w 162"/>
              <a:gd name="T57" fmla="*/ 2147483646 h 353"/>
              <a:gd name="T58" fmla="*/ 2147483646 w 162"/>
              <a:gd name="T59" fmla="*/ 2147483646 h 353"/>
              <a:gd name="T60" fmla="*/ 2147483646 w 162"/>
              <a:gd name="T61" fmla="*/ 2147483646 h 353"/>
              <a:gd name="T62" fmla="*/ 2147483646 w 162"/>
              <a:gd name="T63" fmla="*/ 2147483646 h 353"/>
              <a:gd name="T64" fmla="*/ 2147483646 w 162"/>
              <a:gd name="T65" fmla="*/ 2147483646 h 353"/>
              <a:gd name="T66" fmla="*/ 2147483646 w 162"/>
              <a:gd name="T67" fmla="*/ 0 h 35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62"/>
              <a:gd name="T103" fmla="*/ 0 h 353"/>
              <a:gd name="T104" fmla="*/ 162 w 162"/>
              <a:gd name="T105" fmla="*/ 353 h 35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62" h="353">
                <a:moveTo>
                  <a:pt x="161" y="0"/>
                </a:moveTo>
                <a:lnTo>
                  <a:pt x="135" y="12"/>
                </a:lnTo>
                <a:lnTo>
                  <a:pt x="116" y="28"/>
                </a:lnTo>
                <a:lnTo>
                  <a:pt x="94" y="54"/>
                </a:lnTo>
                <a:lnTo>
                  <a:pt x="78" y="81"/>
                </a:lnTo>
                <a:lnTo>
                  <a:pt x="75" y="107"/>
                </a:lnTo>
                <a:lnTo>
                  <a:pt x="71" y="131"/>
                </a:lnTo>
                <a:lnTo>
                  <a:pt x="67" y="168"/>
                </a:lnTo>
                <a:lnTo>
                  <a:pt x="67" y="196"/>
                </a:lnTo>
                <a:lnTo>
                  <a:pt x="64" y="206"/>
                </a:lnTo>
                <a:lnTo>
                  <a:pt x="64" y="233"/>
                </a:lnTo>
                <a:lnTo>
                  <a:pt x="60" y="249"/>
                </a:lnTo>
                <a:lnTo>
                  <a:pt x="56" y="275"/>
                </a:lnTo>
                <a:lnTo>
                  <a:pt x="44" y="306"/>
                </a:lnTo>
                <a:lnTo>
                  <a:pt x="34" y="325"/>
                </a:lnTo>
                <a:lnTo>
                  <a:pt x="18" y="340"/>
                </a:lnTo>
                <a:lnTo>
                  <a:pt x="0" y="352"/>
                </a:lnTo>
                <a:lnTo>
                  <a:pt x="30" y="340"/>
                </a:lnTo>
                <a:lnTo>
                  <a:pt x="52" y="322"/>
                </a:lnTo>
                <a:lnTo>
                  <a:pt x="75" y="291"/>
                </a:lnTo>
                <a:lnTo>
                  <a:pt x="78" y="271"/>
                </a:lnTo>
                <a:lnTo>
                  <a:pt x="86" y="249"/>
                </a:lnTo>
                <a:lnTo>
                  <a:pt x="90" y="233"/>
                </a:lnTo>
                <a:lnTo>
                  <a:pt x="94" y="206"/>
                </a:lnTo>
                <a:lnTo>
                  <a:pt x="94" y="196"/>
                </a:lnTo>
                <a:lnTo>
                  <a:pt x="97" y="176"/>
                </a:lnTo>
                <a:lnTo>
                  <a:pt x="94" y="146"/>
                </a:lnTo>
                <a:lnTo>
                  <a:pt x="94" y="119"/>
                </a:lnTo>
                <a:lnTo>
                  <a:pt x="97" y="92"/>
                </a:lnTo>
                <a:lnTo>
                  <a:pt x="109" y="66"/>
                </a:lnTo>
                <a:lnTo>
                  <a:pt x="116" y="46"/>
                </a:lnTo>
                <a:lnTo>
                  <a:pt x="131" y="28"/>
                </a:lnTo>
                <a:lnTo>
                  <a:pt x="143" y="12"/>
                </a:lnTo>
                <a:lnTo>
                  <a:pt x="161" y="0"/>
                </a:lnTo>
              </a:path>
            </a:pathLst>
          </a:custGeom>
          <a:solidFill>
            <a:srgbClr val="808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0" name="Freeform 16"/>
          <p:cNvSpPr>
            <a:spLocks/>
          </p:cNvSpPr>
          <p:nvPr/>
        </p:nvSpPr>
        <p:spPr bwMode="auto">
          <a:xfrm>
            <a:off x="6892925" y="3286125"/>
            <a:ext cx="455613" cy="454025"/>
          </a:xfrm>
          <a:custGeom>
            <a:avLst/>
            <a:gdLst>
              <a:gd name="T0" fmla="*/ 0 w 287"/>
              <a:gd name="T1" fmla="*/ 2147483646 h 286"/>
              <a:gd name="T2" fmla="*/ 2147483646 w 287"/>
              <a:gd name="T3" fmla="*/ 2147483646 h 286"/>
              <a:gd name="T4" fmla="*/ 2147483646 w 287"/>
              <a:gd name="T5" fmla="*/ 2147483646 h 286"/>
              <a:gd name="T6" fmla="*/ 2147483646 w 287"/>
              <a:gd name="T7" fmla="*/ 2147483646 h 286"/>
              <a:gd name="T8" fmla="*/ 2147483646 w 287"/>
              <a:gd name="T9" fmla="*/ 2147483646 h 286"/>
              <a:gd name="T10" fmla="*/ 2147483646 w 287"/>
              <a:gd name="T11" fmla="*/ 0 h 286"/>
              <a:gd name="T12" fmla="*/ 2147483646 w 287"/>
              <a:gd name="T13" fmla="*/ 2147483646 h 286"/>
              <a:gd name="T14" fmla="*/ 2147483646 w 287"/>
              <a:gd name="T15" fmla="*/ 2147483646 h 286"/>
              <a:gd name="T16" fmla="*/ 2147483646 w 287"/>
              <a:gd name="T17" fmla="*/ 2147483646 h 286"/>
              <a:gd name="T18" fmla="*/ 2147483646 w 287"/>
              <a:gd name="T19" fmla="*/ 2147483646 h 286"/>
              <a:gd name="T20" fmla="*/ 2147483646 w 287"/>
              <a:gd name="T21" fmla="*/ 2147483646 h 286"/>
              <a:gd name="T22" fmla="*/ 2147483646 w 287"/>
              <a:gd name="T23" fmla="*/ 2147483646 h 286"/>
              <a:gd name="T24" fmla="*/ 2147483646 w 287"/>
              <a:gd name="T25" fmla="*/ 2147483646 h 286"/>
              <a:gd name="T26" fmla="*/ 2147483646 w 287"/>
              <a:gd name="T27" fmla="*/ 2147483646 h 286"/>
              <a:gd name="T28" fmla="*/ 2147483646 w 287"/>
              <a:gd name="T29" fmla="*/ 2147483646 h 286"/>
              <a:gd name="T30" fmla="*/ 2147483646 w 287"/>
              <a:gd name="T31" fmla="*/ 2147483646 h 286"/>
              <a:gd name="T32" fmla="*/ 2147483646 w 287"/>
              <a:gd name="T33" fmla="*/ 2147483646 h 286"/>
              <a:gd name="T34" fmla="*/ 2147483646 w 287"/>
              <a:gd name="T35" fmla="*/ 2147483646 h 286"/>
              <a:gd name="T36" fmla="*/ 2147483646 w 287"/>
              <a:gd name="T37" fmla="*/ 2147483646 h 286"/>
              <a:gd name="T38" fmla="*/ 2147483646 w 287"/>
              <a:gd name="T39" fmla="*/ 2147483646 h 286"/>
              <a:gd name="T40" fmla="*/ 0 w 287"/>
              <a:gd name="T41" fmla="*/ 2147483646 h 28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7"/>
              <a:gd name="T64" fmla="*/ 0 h 286"/>
              <a:gd name="T65" fmla="*/ 287 w 287"/>
              <a:gd name="T66" fmla="*/ 286 h 28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7" h="286">
                <a:moveTo>
                  <a:pt x="0" y="141"/>
                </a:moveTo>
                <a:lnTo>
                  <a:pt x="8" y="99"/>
                </a:lnTo>
                <a:lnTo>
                  <a:pt x="26" y="57"/>
                </a:lnTo>
                <a:lnTo>
                  <a:pt x="57" y="26"/>
                </a:lnTo>
                <a:lnTo>
                  <a:pt x="99" y="8"/>
                </a:lnTo>
                <a:lnTo>
                  <a:pt x="141" y="0"/>
                </a:lnTo>
                <a:lnTo>
                  <a:pt x="187" y="8"/>
                </a:lnTo>
                <a:lnTo>
                  <a:pt x="224" y="26"/>
                </a:lnTo>
                <a:lnTo>
                  <a:pt x="259" y="57"/>
                </a:lnTo>
                <a:lnTo>
                  <a:pt x="278" y="99"/>
                </a:lnTo>
                <a:lnTo>
                  <a:pt x="286" y="141"/>
                </a:lnTo>
                <a:lnTo>
                  <a:pt x="278" y="186"/>
                </a:lnTo>
                <a:lnTo>
                  <a:pt x="259" y="224"/>
                </a:lnTo>
                <a:lnTo>
                  <a:pt x="224" y="259"/>
                </a:lnTo>
                <a:lnTo>
                  <a:pt x="187" y="278"/>
                </a:lnTo>
                <a:lnTo>
                  <a:pt x="141" y="285"/>
                </a:lnTo>
                <a:lnTo>
                  <a:pt x="99" y="278"/>
                </a:lnTo>
                <a:lnTo>
                  <a:pt x="57" y="259"/>
                </a:lnTo>
                <a:lnTo>
                  <a:pt x="26" y="224"/>
                </a:lnTo>
                <a:lnTo>
                  <a:pt x="8" y="186"/>
                </a:lnTo>
                <a:lnTo>
                  <a:pt x="0" y="141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1" name="Freeform 17"/>
          <p:cNvSpPr>
            <a:spLocks/>
          </p:cNvSpPr>
          <p:nvPr/>
        </p:nvSpPr>
        <p:spPr bwMode="auto">
          <a:xfrm>
            <a:off x="6961188" y="3359150"/>
            <a:ext cx="312737" cy="307975"/>
          </a:xfrm>
          <a:custGeom>
            <a:avLst/>
            <a:gdLst>
              <a:gd name="T0" fmla="*/ 0 w 197"/>
              <a:gd name="T1" fmla="*/ 2147483646 h 194"/>
              <a:gd name="T2" fmla="*/ 2147483646 w 197"/>
              <a:gd name="T3" fmla="*/ 2147483646 h 194"/>
              <a:gd name="T4" fmla="*/ 2147483646 w 197"/>
              <a:gd name="T5" fmla="*/ 2147483646 h 194"/>
              <a:gd name="T6" fmla="*/ 2147483646 w 197"/>
              <a:gd name="T7" fmla="*/ 2147483646 h 194"/>
              <a:gd name="T8" fmla="*/ 2147483646 w 197"/>
              <a:gd name="T9" fmla="*/ 0 h 194"/>
              <a:gd name="T10" fmla="*/ 2147483646 w 197"/>
              <a:gd name="T11" fmla="*/ 0 h 194"/>
              <a:gd name="T12" fmla="*/ 2147483646 w 197"/>
              <a:gd name="T13" fmla="*/ 2147483646 h 194"/>
              <a:gd name="T14" fmla="*/ 2147483646 w 197"/>
              <a:gd name="T15" fmla="*/ 2147483646 h 194"/>
              <a:gd name="T16" fmla="*/ 2147483646 w 197"/>
              <a:gd name="T17" fmla="*/ 2147483646 h 194"/>
              <a:gd name="T18" fmla="*/ 2147483646 w 197"/>
              <a:gd name="T19" fmla="*/ 2147483646 h 194"/>
              <a:gd name="T20" fmla="*/ 2147483646 w 197"/>
              <a:gd name="T21" fmla="*/ 2147483646 h 194"/>
              <a:gd name="T22" fmla="*/ 2147483646 w 197"/>
              <a:gd name="T23" fmla="*/ 2147483646 h 194"/>
              <a:gd name="T24" fmla="*/ 2147483646 w 197"/>
              <a:gd name="T25" fmla="*/ 2147483646 h 194"/>
              <a:gd name="T26" fmla="*/ 2147483646 w 197"/>
              <a:gd name="T27" fmla="*/ 2147483646 h 194"/>
              <a:gd name="T28" fmla="*/ 2147483646 w 197"/>
              <a:gd name="T29" fmla="*/ 2147483646 h 194"/>
              <a:gd name="T30" fmla="*/ 2147483646 w 197"/>
              <a:gd name="T31" fmla="*/ 2147483646 h 194"/>
              <a:gd name="T32" fmla="*/ 2147483646 w 197"/>
              <a:gd name="T33" fmla="*/ 2147483646 h 194"/>
              <a:gd name="T34" fmla="*/ 2147483646 w 197"/>
              <a:gd name="T35" fmla="*/ 2147483646 h 194"/>
              <a:gd name="T36" fmla="*/ 0 w 197"/>
              <a:gd name="T37" fmla="*/ 2147483646 h 19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97"/>
              <a:gd name="T58" fmla="*/ 0 h 194"/>
              <a:gd name="T59" fmla="*/ 197 w 197"/>
              <a:gd name="T60" fmla="*/ 194 h 19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97" h="194">
                <a:moveTo>
                  <a:pt x="0" y="95"/>
                </a:moveTo>
                <a:lnTo>
                  <a:pt x="8" y="61"/>
                </a:lnTo>
                <a:lnTo>
                  <a:pt x="22" y="34"/>
                </a:lnTo>
                <a:lnTo>
                  <a:pt x="49" y="12"/>
                </a:lnTo>
                <a:lnTo>
                  <a:pt x="82" y="0"/>
                </a:lnTo>
                <a:lnTo>
                  <a:pt x="116" y="0"/>
                </a:lnTo>
                <a:lnTo>
                  <a:pt x="147" y="12"/>
                </a:lnTo>
                <a:lnTo>
                  <a:pt x="174" y="34"/>
                </a:lnTo>
                <a:lnTo>
                  <a:pt x="192" y="61"/>
                </a:lnTo>
                <a:lnTo>
                  <a:pt x="196" y="95"/>
                </a:lnTo>
                <a:lnTo>
                  <a:pt x="192" y="129"/>
                </a:lnTo>
                <a:lnTo>
                  <a:pt x="174" y="159"/>
                </a:lnTo>
                <a:lnTo>
                  <a:pt x="147" y="181"/>
                </a:lnTo>
                <a:lnTo>
                  <a:pt x="116" y="193"/>
                </a:lnTo>
                <a:lnTo>
                  <a:pt x="82" y="193"/>
                </a:lnTo>
                <a:lnTo>
                  <a:pt x="49" y="181"/>
                </a:lnTo>
                <a:lnTo>
                  <a:pt x="22" y="159"/>
                </a:lnTo>
                <a:lnTo>
                  <a:pt x="8" y="129"/>
                </a:lnTo>
                <a:lnTo>
                  <a:pt x="0" y="95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7029450" y="351790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83" name="Freeform 19"/>
          <p:cNvSpPr>
            <a:spLocks/>
          </p:cNvSpPr>
          <p:nvPr/>
        </p:nvSpPr>
        <p:spPr bwMode="auto">
          <a:xfrm>
            <a:off x="1663700" y="4500563"/>
            <a:ext cx="455613" cy="455612"/>
          </a:xfrm>
          <a:custGeom>
            <a:avLst/>
            <a:gdLst>
              <a:gd name="T0" fmla="*/ 0 w 287"/>
              <a:gd name="T1" fmla="*/ 2147483646 h 287"/>
              <a:gd name="T2" fmla="*/ 2147483646 w 287"/>
              <a:gd name="T3" fmla="*/ 2147483646 h 287"/>
              <a:gd name="T4" fmla="*/ 2147483646 w 287"/>
              <a:gd name="T5" fmla="*/ 2147483646 h 287"/>
              <a:gd name="T6" fmla="*/ 2147483646 w 287"/>
              <a:gd name="T7" fmla="*/ 2147483646 h 287"/>
              <a:gd name="T8" fmla="*/ 2147483646 w 287"/>
              <a:gd name="T9" fmla="*/ 2147483646 h 287"/>
              <a:gd name="T10" fmla="*/ 2147483646 w 287"/>
              <a:gd name="T11" fmla="*/ 0 h 287"/>
              <a:gd name="T12" fmla="*/ 2147483646 w 287"/>
              <a:gd name="T13" fmla="*/ 2147483646 h 287"/>
              <a:gd name="T14" fmla="*/ 2147483646 w 287"/>
              <a:gd name="T15" fmla="*/ 2147483646 h 287"/>
              <a:gd name="T16" fmla="*/ 2147483646 w 287"/>
              <a:gd name="T17" fmla="*/ 2147483646 h 287"/>
              <a:gd name="T18" fmla="*/ 2147483646 w 287"/>
              <a:gd name="T19" fmla="*/ 2147483646 h 287"/>
              <a:gd name="T20" fmla="*/ 2147483646 w 287"/>
              <a:gd name="T21" fmla="*/ 2147483646 h 287"/>
              <a:gd name="T22" fmla="*/ 2147483646 w 287"/>
              <a:gd name="T23" fmla="*/ 2147483646 h 287"/>
              <a:gd name="T24" fmla="*/ 2147483646 w 287"/>
              <a:gd name="T25" fmla="*/ 2147483646 h 287"/>
              <a:gd name="T26" fmla="*/ 2147483646 w 287"/>
              <a:gd name="T27" fmla="*/ 2147483646 h 287"/>
              <a:gd name="T28" fmla="*/ 2147483646 w 287"/>
              <a:gd name="T29" fmla="*/ 2147483646 h 287"/>
              <a:gd name="T30" fmla="*/ 2147483646 w 287"/>
              <a:gd name="T31" fmla="*/ 2147483646 h 287"/>
              <a:gd name="T32" fmla="*/ 2147483646 w 287"/>
              <a:gd name="T33" fmla="*/ 2147483646 h 287"/>
              <a:gd name="T34" fmla="*/ 2147483646 w 287"/>
              <a:gd name="T35" fmla="*/ 2147483646 h 287"/>
              <a:gd name="T36" fmla="*/ 2147483646 w 287"/>
              <a:gd name="T37" fmla="*/ 2147483646 h 287"/>
              <a:gd name="T38" fmla="*/ 2147483646 w 287"/>
              <a:gd name="T39" fmla="*/ 2147483646 h 287"/>
              <a:gd name="T40" fmla="*/ 0 w 287"/>
              <a:gd name="T41" fmla="*/ 2147483646 h 287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7"/>
              <a:gd name="T64" fmla="*/ 0 h 287"/>
              <a:gd name="T65" fmla="*/ 287 w 287"/>
              <a:gd name="T66" fmla="*/ 287 h 287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7" h="287">
                <a:moveTo>
                  <a:pt x="0" y="145"/>
                </a:moveTo>
                <a:lnTo>
                  <a:pt x="8" y="99"/>
                </a:lnTo>
                <a:lnTo>
                  <a:pt x="27" y="62"/>
                </a:lnTo>
                <a:lnTo>
                  <a:pt x="58" y="27"/>
                </a:lnTo>
                <a:lnTo>
                  <a:pt x="99" y="8"/>
                </a:lnTo>
                <a:lnTo>
                  <a:pt x="141" y="0"/>
                </a:lnTo>
                <a:lnTo>
                  <a:pt x="187" y="8"/>
                </a:lnTo>
                <a:lnTo>
                  <a:pt x="225" y="27"/>
                </a:lnTo>
                <a:lnTo>
                  <a:pt x="260" y="62"/>
                </a:lnTo>
                <a:lnTo>
                  <a:pt x="278" y="99"/>
                </a:lnTo>
                <a:lnTo>
                  <a:pt x="286" y="145"/>
                </a:lnTo>
                <a:lnTo>
                  <a:pt x="278" y="187"/>
                </a:lnTo>
                <a:lnTo>
                  <a:pt x="260" y="228"/>
                </a:lnTo>
                <a:lnTo>
                  <a:pt x="225" y="260"/>
                </a:lnTo>
                <a:lnTo>
                  <a:pt x="187" y="278"/>
                </a:lnTo>
                <a:lnTo>
                  <a:pt x="141" y="286"/>
                </a:lnTo>
                <a:lnTo>
                  <a:pt x="99" y="278"/>
                </a:lnTo>
                <a:lnTo>
                  <a:pt x="58" y="260"/>
                </a:lnTo>
                <a:lnTo>
                  <a:pt x="27" y="228"/>
                </a:lnTo>
                <a:lnTo>
                  <a:pt x="8" y="187"/>
                </a:lnTo>
                <a:lnTo>
                  <a:pt x="0" y="145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4" name="Freeform 20"/>
          <p:cNvSpPr>
            <a:spLocks/>
          </p:cNvSpPr>
          <p:nvPr/>
        </p:nvSpPr>
        <p:spPr bwMode="auto">
          <a:xfrm>
            <a:off x="1731963" y="4575175"/>
            <a:ext cx="312737" cy="312738"/>
          </a:xfrm>
          <a:custGeom>
            <a:avLst/>
            <a:gdLst>
              <a:gd name="T0" fmla="*/ 0 w 197"/>
              <a:gd name="T1" fmla="*/ 2147483646 h 197"/>
              <a:gd name="T2" fmla="*/ 2147483646 w 197"/>
              <a:gd name="T3" fmla="*/ 2147483646 h 197"/>
              <a:gd name="T4" fmla="*/ 2147483646 w 197"/>
              <a:gd name="T5" fmla="*/ 2147483646 h 197"/>
              <a:gd name="T6" fmla="*/ 2147483646 w 197"/>
              <a:gd name="T7" fmla="*/ 2147483646 h 197"/>
              <a:gd name="T8" fmla="*/ 2147483646 w 197"/>
              <a:gd name="T9" fmla="*/ 0 h 197"/>
              <a:gd name="T10" fmla="*/ 2147483646 w 197"/>
              <a:gd name="T11" fmla="*/ 0 h 197"/>
              <a:gd name="T12" fmla="*/ 2147483646 w 197"/>
              <a:gd name="T13" fmla="*/ 2147483646 h 197"/>
              <a:gd name="T14" fmla="*/ 2147483646 w 197"/>
              <a:gd name="T15" fmla="*/ 2147483646 h 197"/>
              <a:gd name="T16" fmla="*/ 2147483646 w 197"/>
              <a:gd name="T17" fmla="*/ 2147483646 h 197"/>
              <a:gd name="T18" fmla="*/ 2147483646 w 197"/>
              <a:gd name="T19" fmla="*/ 2147483646 h 197"/>
              <a:gd name="T20" fmla="*/ 2147483646 w 197"/>
              <a:gd name="T21" fmla="*/ 2147483646 h 197"/>
              <a:gd name="T22" fmla="*/ 2147483646 w 197"/>
              <a:gd name="T23" fmla="*/ 2147483646 h 197"/>
              <a:gd name="T24" fmla="*/ 2147483646 w 197"/>
              <a:gd name="T25" fmla="*/ 2147483646 h 197"/>
              <a:gd name="T26" fmla="*/ 2147483646 w 197"/>
              <a:gd name="T27" fmla="*/ 2147483646 h 197"/>
              <a:gd name="T28" fmla="*/ 2147483646 w 197"/>
              <a:gd name="T29" fmla="*/ 2147483646 h 197"/>
              <a:gd name="T30" fmla="*/ 2147483646 w 197"/>
              <a:gd name="T31" fmla="*/ 2147483646 h 197"/>
              <a:gd name="T32" fmla="*/ 2147483646 w 197"/>
              <a:gd name="T33" fmla="*/ 2147483646 h 197"/>
              <a:gd name="T34" fmla="*/ 2147483646 w 197"/>
              <a:gd name="T35" fmla="*/ 2147483646 h 197"/>
              <a:gd name="T36" fmla="*/ 0 w 197"/>
              <a:gd name="T37" fmla="*/ 2147483646 h 1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97"/>
              <a:gd name="T58" fmla="*/ 0 h 197"/>
              <a:gd name="T59" fmla="*/ 197 w 197"/>
              <a:gd name="T60" fmla="*/ 197 h 1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97" h="197">
                <a:moveTo>
                  <a:pt x="0" y="98"/>
                </a:moveTo>
                <a:lnTo>
                  <a:pt x="8" y="64"/>
                </a:lnTo>
                <a:lnTo>
                  <a:pt x="22" y="34"/>
                </a:lnTo>
                <a:lnTo>
                  <a:pt x="49" y="12"/>
                </a:lnTo>
                <a:lnTo>
                  <a:pt x="83" y="0"/>
                </a:lnTo>
                <a:lnTo>
                  <a:pt x="117" y="0"/>
                </a:lnTo>
                <a:lnTo>
                  <a:pt x="147" y="12"/>
                </a:lnTo>
                <a:lnTo>
                  <a:pt x="174" y="34"/>
                </a:lnTo>
                <a:lnTo>
                  <a:pt x="192" y="64"/>
                </a:lnTo>
                <a:lnTo>
                  <a:pt x="196" y="98"/>
                </a:lnTo>
                <a:lnTo>
                  <a:pt x="192" y="132"/>
                </a:lnTo>
                <a:lnTo>
                  <a:pt x="174" y="162"/>
                </a:lnTo>
                <a:lnTo>
                  <a:pt x="147" y="180"/>
                </a:lnTo>
                <a:lnTo>
                  <a:pt x="117" y="196"/>
                </a:lnTo>
                <a:lnTo>
                  <a:pt x="83" y="196"/>
                </a:lnTo>
                <a:lnTo>
                  <a:pt x="49" y="180"/>
                </a:lnTo>
                <a:lnTo>
                  <a:pt x="22" y="162"/>
                </a:lnTo>
                <a:lnTo>
                  <a:pt x="8" y="132"/>
                </a:lnTo>
                <a:lnTo>
                  <a:pt x="0" y="98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1800225" y="473233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2300288" y="476408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87" name="Freeform 23"/>
          <p:cNvSpPr>
            <a:spLocks/>
          </p:cNvSpPr>
          <p:nvPr/>
        </p:nvSpPr>
        <p:spPr bwMode="auto">
          <a:xfrm>
            <a:off x="6157913" y="3779838"/>
            <a:ext cx="455612" cy="454025"/>
          </a:xfrm>
          <a:custGeom>
            <a:avLst/>
            <a:gdLst>
              <a:gd name="T0" fmla="*/ 0 w 287"/>
              <a:gd name="T1" fmla="*/ 2147483646 h 286"/>
              <a:gd name="T2" fmla="*/ 2147483646 w 287"/>
              <a:gd name="T3" fmla="*/ 2147483646 h 286"/>
              <a:gd name="T4" fmla="*/ 2147483646 w 287"/>
              <a:gd name="T5" fmla="*/ 2147483646 h 286"/>
              <a:gd name="T6" fmla="*/ 2147483646 w 287"/>
              <a:gd name="T7" fmla="*/ 2147483646 h 286"/>
              <a:gd name="T8" fmla="*/ 2147483646 w 287"/>
              <a:gd name="T9" fmla="*/ 2147483646 h 286"/>
              <a:gd name="T10" fmla="*/ 2147483646 w 287"/>
              <a:gd name="T11" fmla="*/ 0 h 286"/>
              <a:gd name="T12" fmla="*/ 2147483646 w 287"/>
              <a:gd name="T13" fmla="*/ 2147483646 h 286"/>
              <a:gd name="T14" fmla="*/ 2147483646 w 287"/>
              <a:gd name="T15" fmla="*/ 2147483646 h 286"/>
              <a:gd name="T16" fmla="*/ 2147483646 w 287"/>
              <a:gd name="T17" fmla="*/ 2147483646 h 286"/>
              <a:gd name="T18" fmla="*/ 2147483646 w 287"/>
              <a:gd name="T19" fmla="*/ 2147483646 h 286"/>
              <a:gd name="T20" fmla="*/ 2147483646 w 287"/>
              <a:gd name="T21" fmla="*/ 2147483646 h 286"/>
              <a:gd name="T22" fmla="*/ 2147483646 w 287"/>
              <a:gd name="T23" fmla="*/ 2147483646 h 286"/>
              <a:gd name="T24" fmla="*/ 2147483646 w 287"/>
              <a:gd name="T25" fmla="*/ 2147483646 h 286"/>
              <a:gd name="T26" fmla="*/ 2147483646 w 287"/>
              <a:gd name="T27" fmla="*/ 2147483646 h 286"/>
              <a:gd name="T28" fmla="*/ 2147483646 w 287"/>
              <a:gd name="T29" fmla="*/ 2147483646 h 286"/>
              <a:gd name="T30" fmla="*/ 2147483646 w 287"/>
              <a:gd name="T31" fmla="*/ 2147483646 h 286"/>
              <a:gd name="T32" fmla="*/ 2147483646 w 287"/>
              <a:gd name="T33" fmla="*/ 2147483646 h 286"/>
              <a:gd name="T34" fmla="*/ 2147483646 w 287"/>
              <a:gd name="T35" fmla="*/ 2147483646 h 286"/>
              <a:gd name="T36" fmla="*/ 2147483646 w 287"/>
              <a:gd name="T37" fmla="*/ 2147483646 h 286"/>
              <a:gd name="T38" fmla="*/ 2147483646 w 287"/>
              <a:gd name="T39" fmla="*/ 2147483646 h 286"/>
              <a:gd name="T40" fmla="*/ 0 w 287"/>
              <a:gd name="T41" fmla="*/ 2147483646 h 28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7"/>
              <a:gd name="T64" fmla="*/ 0 h 286"/>
              <a:gd name="T65" fmla="*/ 287 w 287"/>
              <a:gd name="T66" fmla="*/ 286 h 28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7" h="286">
                <a:moveTo>
                  <a:pt x="0" y="144"/>
                </a:moveTo>
                <a:lnTo>
                  <a:pt x="8" y="99"/>
                </a:lnTo>
                <a:lnTo>
                  <a:pt x="26" y="61"/>
                </a:lnTo>
                <a:lnTo>
                  <a:pt x="58" y="26"/>
                </a:lnTo>
                <a:lnTo>
                  <a:pt x="99" y="7"/>
                </a:lnTo>
                <a:lnTo>
                  <a:pt x="141" y="0"/>
                </a:lnTo>
                <a:lnTo>
                  <a:pt x="187" y="7"/>
                </a:lnTo>
                <a:lnTo>
                  <a:pt x="225" y="26"/>
                </a:lnTo>
                <a:lnTo>
                  <a:pt x="260" y="61"/>
                </a:lnTo>
                <a:lnTo>
                  <a:pt x="278" y="99"/>
                </a:lnTo>
                <a:lnTo>
                  <a:pt x="286" y="144"/>
                </a:lnTo>
                <a:lnTo>
                  <a:pt x="278" y="186"/>
                </a:lnTo>
                <a:lnTo>
                  <a:pt x="260" y="228"/>
                </a:lnTo>
                <a:lnTo>
                  <a:pt x="225" y="259"/>
                </a:lnTo>
                <a:lnTo>
                  <a:pt x="187" y="277"/>
                </a:lnTo>
                <a:lnTo>
                  <a:pt x="141" y="285"/>
                </a:lnTo>
                <a:lnTo>
                  <a:pt x="99" y="277"/>
                </a:lnTo>
                <a:lnTo>
                  <a:pt x="58" y="259"/>
                </a:lnTo>
                <a:lnTo>
                  <a:pt x="26" y="228"/>
                </a:lnTo>
                <a:lnTo>
                  <a:pt x="8" y="186"/>
                </a:lnTo>
                <a:lnTo>
                  <a:pt x="0" y="144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8" name="Freeform 24"/>
          <p:cNvSpPr>
            <a:spLocks/>
          </p:cNvSpPr>
          <p:nvPr/>
        </p:nvSpPr>
        <p:spPr bwMode="auto">
          <a:xfrm>
            <a:off x="6226175" y="3852863"/>
            <a:ext cx="312738" cy="312737"/>
          </a:xfrm>
          <a:custGeom>
            <a:avLst/>
            <a:gdLst>
              <a:gd name="T0" fmla="*/ 0 w 197"/>
              <a:gd name="T1" fmla="*/ 2147483646 h 197"/>
              <a:gd name="T2" fmla="*/ 2147483646 w 197"/>
              <a:gd name="T3" fmla="*/ 2147483646 h 197"/>
              <a:gd name="T4" fmla="*/ 2147483646 w 197"/>
              <a:gd name="T5" fmla="*/ 2147483646 h 197"/>
              <a:gd name="T6" fmla="*/ 2147483646 w 197"/>
              <a:gd name="T7" fmla="*/ 2147483646 h 197"/>
              <a:gd name="T8" fmla="*/ 2147483646 w 197"/>
              <a:gd name="T9" fmla="*/ 0 h 197"/>
              <a:gd name="T10" fmla="*/ 2147483646 w 197"/>
              <a:gd name="T11" fmla="*/ 0 h 197"/>
              <a:gd name="T12" fmla="*/ 2147483646 w 197"/>
              <a:gd name="T13" fmla="*/ 2147483646 h 197"/>
              <a:gd name="T14" fmla="*/ 2147483646 w 197"/>
              <a:gd name="T15" fmla="*/ 2147483646 h 197"/>
              <a:gd name="T16" fmla="*/ 2147483646 w 197"/>
              <a:gd name="T17" fmla="*/ 2147483646 h 197"/>
              <a:gd name="T18" fmla="*/ 2147483646 w 197"/>
              <a:gd name="T19" fmla="*/ 2147483646 h 197"/>
              <a:gd name="T20" fmla="*/ 2147483646 w 197"/>
              <a:gd name="T21" fmla="*/ 2147483646 h 197"/>
              <a:gd name="T22" fmla="*/ 2147483646 w 197"/>
              <a:gd name="T23" fmla="*/ 2147483646 h 197"/>
              <a:gd name="T24" fmla="*/ 2147483646 w 197"/>
              <a:gd name="T25" fmla="*/ 2147483646 h 197"/>
              <a:gd name="T26" fmla="*/ 2147483646 w 197"/>
              <a:gd name="T27" fmla="*/ 2147483646 h 197"/>
              <a:gd name="T28" fmla="*/ 2147483646 w 197"/>
              <a:gd name="T29" fmla="*/ 2147483646 h 197"/>
              <a:gd name="T30" fmla="*/ 2147483646 w 197"/>
              <a:gd name="T31" fmla="*/ 2147483646 h 197"/>
              <a:gd name="T32" fmla="*/ 2147483646 w 197"/>
              <a:gd name="T33" fmla="*/ 2147483646 h 197"/>
              <a:gd name="T34" fmla="*/ 2147483646 w 197"/>
              <a:gd name="T35" fmla="*/ 2147483646 h 197"/>
              <a:gd name="T36" fmla="*/ 0 w 197"/>
              <a:gd name="T37" fmla="*/ 2147483646 h 1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97"/>
              <a:gd name="T58" fmla="*/ 0 h 197"/>
              <a:gd name="T59" fmla="*/ 197 w 197"/>
              <a:gd name="T60" fmla="*/ 197 h 1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97" h="197">
                <a:moveTo>
                  <a:pt x="0" y="98"/>
                </a:moveTo>
                <a:lnTo>
                  <a:pt x="8" y="64"/>
                </a:lnTo>
                <a:lnTo>
                  <a:pt x="22" y="34"/>
                </a:lnTo>
                <a:lnTo>
                  <a:pt x="49" y="12"/>
                </a:lnTo>
                <a:lnTo>
                  <a:pt x="83" y="0"/>
                </a:lnTo>
                <a:lnTo>
                  <a:pt x="117" y="0"/>
                </a:lnTo>
                <a:lnTo>
                  <a:pt x="147" y="12"/>
                </a:lnTo>
                <a:lnTo>
                  <a:pt x="174" y="34"/>
                </a:lnTo>
                <a:lnTo>
                  <a:pt x="192" y="64"/>
                </a:lnTo>
                <a:lnTo>
                  <a:pt x="196" y="98"/>
                </a:lnTo>
                <a:lnTo>
                  <a:pt x="192" y="132"/>
                </a:lnTo>
                <a:lnTo>
                  <a:pt x="174" y="162"/>
                </a:lnTo>
                <a:lnTo>
                  <a:pt x="147" y="185"/>
                </a:lnTo>
                <a:lnTo>
                  <a:pt x="117" y="196"/>
                </a:lnTo>
                <a:lnTo>
                  <a:pt x="83" y="196"/>
                </a:lnTo>
                <a:lnTo>
                  <a:pt x="49" y="185"/>
                </a:lnTo>
                <a:lnTo>
                  <a:pt x="22" y="162"/>
                </a:lnTo>
                <a:lnTo>
                  <a:pt x="8" y="132"/>
                </a:lnTo>
                <a:lnTo>
                  <a:pt x="0" y="98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6294438" y="4011613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6794500" y="4041775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1" name="Freeform 27"/>
          <p:cNvSpPr>
            <a:spLocks/>
          </p:cNvSpPr>
          <p:nvPr/>
        </p:nvSpPr>
        <p:spPr bwMode="auto">
          <a:xfrm>
            <a:off x="1293813" y="3675063"/>
            <a:ext cx="455612" cy="454025"/>
          </a:xfrm>
          <a:custGeom>
            <a:avLst/>
            <a:gdLst>
              <a:gd name="T0" fmla="*/ 0 w 287"/>
              <a:gd name="T1" fmla="*/ 2147483646 h 286"/>
              <a:gd name="T2" fmla="*/ 2147483646 w 287"/>
              <a:gd name="T3" fmla="*/ 2147483646 h 286"/>
              <a:gd name="T4" fmla="*/ 2147483646 w 287"/>
              <a:gd name="T5" fmla="*/ 2147483646 h 286"/>
              <a:gd name="T6" fmla="*/ 2147483646 w 287"/>
              <a:gd name="T7" fmla="*/ 2147483646 h 286"/>
              <a:gd name="T8" fmla="*/ 2147483646 w 287"/>
              <a:gd name="T9" fmla="*/ 2147483646 h 286"/>
              <a:gd name="T10" fmla="*/ 2147483646 w 287"/>
              <a:gd name="T11" fmla="*/ 0 h 286"/>
              <a:gd name="T12" fmla="*/ 2147483646 w 287"/>
              <a:gd name="T13" fmla="*/ 2147483646 h 286"/>
              <a:gd name="T14" fmla="*/ 2147483646 w 287"/>
              <a:gd name="T15" fmla="*/ 2147483646 h 286"/>
              <a:gd name="T16" fmla="*/ 2147483646 w 287"/>
              <a:gd name="T17" fmla="*/ 2147483646 h 286"/>
              <a:gd name="T18" fmla="*/ 2147483646 w 287"/>
              <a:gd name="T19" fmla="*/ 2147483646 h 286"/>
              <a:gd name="T20" fmla="*/ 2147483646 w 287"/>
              <a:gd name="T21" fmla="*/ 2147483646 h 286"/>
              <a:gd name="T22" fmla="*/ 2147483646 w 287"/>
              <a:gd name="T23" fmla="*/ 2147483646 h 286"/>
              <a:gd name="T24" fmla="*/ 2147483646 w 287"/>
              <a:gd name="T25" fmla="*/ 2147483646 h 286"/>
              <a:gd name="T26" fmla="*/ 2147483646 w 287"/>
              <a:gd name="T27" fmla="*/ 2147483646 h 286"/>
              <a:gd name="T28" fmla="*/ 2147483646 w 287"/>
              <a:gd name="T29" fmla="*/ 2147483646 h 286"/>
              <a:gd name="T30" fmla="*/ 2147483646 w 287"/>
              <a:gd name="T31" fmla="*/ 2147483646 h 286"/>
              <a:gd name="T32" fmla="*/ 2147483646 w 287"/>
              <a:gd name="T33" fmla="*/ 2147483646 h 286"/>
              <a:gd name="T34" fmla="*/ 2147483646 w 287"/>
              <a:gd name="T35" fmla="*/ 2147483646 h 286"/>
              <a:gd name="T36" fmla="*/ 2147483646 w 287"/>
              <a:gd name="T37" fmla="*/ 2147483646 h 286"/>
              <a:gd name="T38" fmla="*/ 2147483646 w 287"/>
              <a:gd name="T39" fmla="*/ 2147483646 h 286"/>
              <a:gd name="T40" fmla="*/ 0 w 287"/>
              <a:gd name="T41" fmla="*/ 2147483646 h 28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7"/>
              <a:gd name="T64" fmla="*/ 0 h 286"/>
              <a:gd name="T65" fmla="*/ 287 w 287"/>
              <a:gd name="T66" fmla="*/ 286 h 28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7" h="286">
                <a:moveTo>
                  <a:pt x="0" y="140"/>
                </a:moveTo>
                <a:lnTo>
                  <a:pt x="8" y="99"/>
                </a:lnTo>
                <a:lnTo>
                  <a:pt x="26" y="57"/>
                </a:lnTo>
                <a:lnTo>
                  <a:pt x="61" y="26"/>
                </a:lnTo>
                <a:lnTo>
                  <a:pt x="99" y="7"/>
                </a:lnTo>
                <a:lnTo>
                  <a:pt x="145" y="0"/>
                </a:lnTo>
                <a:lnTo>
                  <a:pt x="187" y="7"/>
                </a:lnTo>
                <a:lnTo>
                  <a:pt x="228" y="26"/>
                </a:lnTo>
                <a:lnTo>
                  <a:pt x="259" y="57"/>
                </a:lnTo>
                <a:lnTo>
                  <a:pt x="278" y="99"/>
                </a:lnTo>
                <a:lnTo>
                  <a:pt x="286" y="140"/>
                </a:lnTo>
                <a:lnTo>
                  <a:pt x="278" y="186"/>
                </a:lnTo>
                <a:lnTo>
                  <a:pt x="259" y="224"/>
                </a:lnTo>
                <a:lnTo>
                  <a:pt x="228" y="259"/>
                </a:lnTo>
                <a:lnTo>
                  <a:pt x="187" y="277"/>
                </a:lnTo>
                <a:lnTo>
                  <a:pt x="145" y="285"/>
                </a:lnTo>
                <a:lnTo>
                  <a:pt x="99" y="277"/>
                </a:lnTo>
                <a:lnTo>
                  <a:pt x="61" y="259"/>
                </a:lnTo>
                <a:lnTo>
                  <a:pt x="26" y="224"/>
                </a:lnTo>
                <a:lnTo>
                  <a:pt x="8" y="186"/>
                </a:lnTo>
                <a:lnTo>
                  <a:pt x="0" y="140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92" name="Freeform 28"/>
          <p:cNvSpPr>
            <a:spLocks/>
          </p:cNvSpPr>
          <p:nvPr/>
        </p:nvSpPr>
        <p:spPr bwMode="auto">
          <a:xfrm>
            <a:off x="1362075" y="3741738"/>
            <a:ext cx="319088" cy="312737"/>
          </a:xfrm>
          <a:custGeom>
            <a:avLst/>
            <a:gdLst>
              <a:gd name="T0" fmla="*/ 0 w 201"/>
              <a:gd name="T1" fmla="*/ 2147483646 h 197"/>
              <a:gd name="T2" fmla="*/ 2147483646 w 201"/>
              <a:gd name="T3" fmla="*/ 2147483646 h 197"/>
              <a:gd name="T4" fmla="*/ 2147483646 w 201"/>
              <a:gd name="T5" fmla="*/ 2147483646 h 197"/>
              <a:gd name="T6" fmla="*/ 2147483646 w 201"/>
              <a:gd name="T7" fmla="*/ 2147483646 h 197"/>
              <a:gd name="T8" fmla="*/ 2147483646 w 201"/>
              <a:gd name="T9" fmla="*/ 0 h 197"/>
              <a:gd name="T10" fmla="*/ 2147483646 w 201"/>
              <a:gd name="T11" fmla="*/ 0 h 197"/>
              <a:gd name="T12" fmla="*/ 2147483646 w 201"/>
              <a:gd name="T13" fmla="*/ 2147483646 h 197"/>
              <a:gd name="T14" fmla="*/ 2147483646 w 201"/>
              <a:gd name="T15" fmla="*/ 2147483646 h 197"/>
              <a:gd name="T16" fmla="*/ 2147483646 w 201"/>
              <a:gd name="T17" fmla="*/ 2147483646 h 197"/>
              <a:gd name="T18" fmla="*/ 2147483646 w 201"/>
              <a:gd name="T19" fmla="*/ 2147483646 h 197"/>
              <a:gd name="T20" fmla="*/ 2147483646 w 201"/>
              <a:gd name="T21" fmla="*/ 2147483646 h 197"/>
              <a:gd name="T22" fmla="*/ 2147483646 w 201"/>
              <a:gd name="T23" fmla="*/ 2147483646 h 197"/>
              <a:gd name="T24" fmla="*/ 2147483646 w 201"/>
              <a:gd name="T25" fmla="*/ 2147483646 h 197"/>
              <a:gd name="T26" fmla="*/ 2147483646 w 201"/>
              <a:gd name="T27" fmla="*/ 2147483646 h 197"/>
              <a:gd name="T28" fmla="*/ 2147483646 w 201"/>
              <a:gd name="T29" fmla="*/ 2147483646 h 197"/>
              <a:gd name="T30" fmla="*/ 2147483646 w 201"/>
              <a:gd name="T31" fmla="*/ 2147483646 h 197"/>
              <a:gd name="T32" fmla="*/ 2147483646 w 201"/>
              <a:gd name="T33" fmla="*/ 2147483646 h 197"/>
              <a:gd name="T34" fmla="*/ 2147483646 w 201"/>
              <a:gd name="T35" fmla="*/ 2147483646 h 197"/>
              <a:gd name="T36" fmla="*/ 0 w 201"/>
              <a:gd name="T37" fmla="*/ 2147483646 h 1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1"/>
              <a:gd name="T58" fmla="*/ 0 h 197"/>
              <a:gd name="T59" fmla="*/ 201 w 201"/>
              <a:gd name="T60" fmla="*/ 197 h 1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1" h="197">
                <a:moveTo>
                  <a:pt x="0" y="98"/>
                </a:moveTo>
                <a:lnTo>
                  <a:pt x="8" y="64"/>
                </a:lnTo>
                <a:lnTo>
                  <a:pt x="26" y="34"/>
                </a:lnTo>
                <a:lnTo>
                  <a:pt x="52" y="12"/>
                </a:lnTo>
                <a:lnTo>
                  <a:pt x="83" y="0"/>
                </a:lnTo>
                <a:lnTo>
                  <a:pt x="117" y="0"/>
                </a:lnTo>
                <a:lnTo>
                  <a:pt x="150" y="12"/>
                </a:lnTo>
                <a:lnTo>
                  <a:pt x="178" y="34"/>
                </a:lnTo>
                <a:lnTo>
                  <a:pt x="192" y="64"/>
                </a:lnTo>
                <a:lnTo>
                  <a:pt x="200" y="98"/>
                </a:lnTo>
                <a:lnTo>
                  <a:pt x="192" y="132"/>
                </a:lnTo>
                <a:lnTo>
                  <a:pt x="178" y="162"/>
                </a:lnTo>
                <a:lnTo>
                  <a:pt x="150" y="185"/>
                </a:lnTo>
                <a:lnTo>
                  <a:pt x="117" y="196"/>
                </a:lnTo>
                <a:lnTo>
                  <a:pt x="83" y="196"/>
                </a:lnTo>
                <a:lnTo>
                  <a:pt x="52" y="185"/>
                </a:lnTo>
                <a:lnTo>
                  <a:pt x="26" y="162"/>
                </a:lnTo>
                <a:lnTo>
                  <a:pt x="8" y="132"/>
                </a:lnTo>
                <a:lnTo>
                  <a:pt x="0" y="98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1436688" y="390683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1936750" y="393700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5" name="Freeform 31"/>
          <p:cNvSpPr>
            <a:spLocks/>
          </p:cNvSpPr>
          <p:nvPr/>
        </p:nvSpPr>
        <p:spPr bwMode="auto">
          <a:xfrm>
            <a:off x="2954338" y="2589213"/>
            <a:ext cx="455612" cy="454025"/>
          </a:xfrm>
          <a:custGeom>
            <a:avLst/>
            <a:gdLst>
              <a:gd name="T0" fmla="*/ 0 w 287"/>
              <a:gd name="T1" fmla="*/ 2147483646 h 286"/>
              <a:gd name="T2" fmla="*/ 2147483646 w 287"/>
              <a:gd name="T3" fmla="*/ 2147483646 h 286"/>
              <a:gd name="T4" fmla="*/ 2147483646 w 287"/>
              <a:gd name="T5" fmla="*/ 2147483646 h 286"/>
              <a:gd name="T6" fmla="*/ 2147483646 w 287"/>
              <a:gd name="T7" fmla="*/ 2147483646 h 286"/>
              <a:gd name="T8" fmla="*/ 2147483646 w 287"/>
              <a:gd name="T9" fmla="*/ 2147483646 h 286"/>
              <a:gd name="T10" fmla="*/ 2147483646 w 287"/>
              <a:gd name="T11" fmla="*/ 0 h 286"/>
              <a:gd name="T12" fmla="*/ 2147483646 w 287"/>
              <a:gd name="T13" fmla="*/ 2147483646 h 286"/>
              <a:gd name="T14" fmla="*/ 2147483646 w 287"/>
              <a:gd name="T15" fmla="*/ 2147483646 h 286"/>
              <a:gd name="T16" fmla="*/ 2147483646 w 287"/>
              <a:gd name="T17" fmla="*/ 2147483646 h 286"/>
              <a:gd name="T18" fmla="*/ 2147483646 w 287"/>
              <a:gd name="T19" fmla="*/ 2147483646 h 286"/>
              <a:gd name="T20" fmla="*/ 2147483646 w 287"/>
              <a:gd name="T21" fmla="*/ 2147483646 h 286"/>
              <a:gd name="T22" fmla="*/ 2147483646 w 287"/>
              <a:gd name="T23" fmla="*/ 2147483646 h 286"/>
              <a:gd name="T24" fmla="*/ 2147483646 w 287"/>
              <a:gd name="T25" fmla="*/ 2147483646 h 286"/>
              <a:gd name="T26" fmla="*/ 2147483646 w 287"/>
              <a:gd name="T27" fmla="*/ 2147483646 h 286"/>
              <a:gd name="T28" fmla="*/ 2147483646 w 287"/>
              <a:gd name="T29" fmla="*/ 2147483646 h 286"/>
              <a:gd name="T30" fmla="*/ 2147483646 w 287"/>
              <a:gd name="T31" fmla="*/ 2147483646 h 286"/>
              <a:gd name="T32" fmla="*/ 2147483646 w 287"/>
              <a:gd name="T33" fmla="*/ 2147483646 h 286"/>
              <a:gd name="T34" fmla="*/ 2147483646 w 287"/>
              <a:gd name="T35" fmla="*/ 2147483646 h 286"/>
              <a:gd name="T36" fmla="*/ 2147483646 w 287"/>
              <a:gd name="T37" fmla="*/ 2147483646 h 286"/>
              <a:gd name="T38" fmla="*/ 2147483646 w 287"/>
              <a:gd name="T39" fmla="*/ 2147483646 h 286"/>
              <a:gd name="T40" fmla="*/ 0 w 287"/>
              <a:gd name="T41" fmla="*/ 2147483646 h 28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87"/>
              <a:gd name="T64" fmla="*/ 0 h 286"/>
              <a:gd name="T65" fmla="*/ 287 w 287"/>
              <a:gd name="T66" fmla="*/ 286 h 28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87" h="286">
                <a:moveTo>
                  <a:pt x="0" y="144"/>
                </a:moveTo>
                <a:lnTo>
                  <a:pt x="8" y="99"/>
                </a:lnTo>
                <a:lnTo>
                  <a:pt x="26" y="61"/>
                </a:lnTo>
                <a:lnTo>
                  <a:pt x="61" y="30"/>
                </a:lnTo>
                <a:lnTo>
                  <a:pt x="99" y="8"/>
                </a:lnTo>
                <a:lnTo>
                  <a:pt x="145" y="0"/>
                </a:lnTo>
                <a:lnTo>
                  <a:pt x="187" y="8"/>
                </a:lnTo>
                <a:lnTo>
                  <a:pt x="228" y="30"/>
                </a:lnTo>
                <a:lnTo>
                  <a:pt x="259" y="61"/>
                </a:lnTo>
                <a:lnTo>
                  <a:pt x="278" y="99"/>
                </a:lnTo>
                <a:lnTo>
                  <a:pt x="286" y="144"/>
                </a:lnTo>
                <a:lnTo>
                  <a:pt x="278" y="190"/>
                </a:lnTo>
                <a:lnTo>
                  <a:pt x="259" y="228"/>
                </a:lnTo>
                <a:lnTo>
                  <a:pt x="228" y="259"/>
                </a:lnTo>
                <a:lnTo>
                  <a:pt x="187" y="281"/>
                </a:lnTo>
                <a:lnTo>
                  <a:pt x="145" y="285"/>
                </a:lnTo>
                <a:lnTo>
                  <a:pt x="99" y="281"/>
                </a:lnTo>
                <a:lnTo>
                  <a:pt x="61" y="259"/>
                </a:lnTo>
                <a:lnTo>
                  <a:pt x="26" y="228"/>
                </a:lnTo>
                <a:lnTo>
                  <a:pt x="8" y="190"/>
                </a:lnTo>
                <a:lnTo>
                  <a:pt x="0" y="144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3097213" y="2820988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7" name="Freeform 33"/>
          <p:cNvSpPr>
            <a:spLocks/>
          </p:cNvSpPr>
          <p:nvPr/>
        </p:nvSpPr>
        <p:spPr bwMode="auto">
          <a:xfrm>
            <a:off x="3022600" y="2662238"/>
            <a:ext cx="319088" cy="312737"/>
          </a:xfrm>
          <a:custGeom>
            <a:avLst/>
            <a:gdLst>
              <a:gd name="T0" fmla="*/ 0 w 201"/>
              <a:gd name="T1" fmla="*/ 2147483646 h 197"/>
              <a:gd name="T2" fmla="*/ 2147483646 w 201"/>
              <a:gd name="T3" fmla="*/ 2147483646 h 197"/>
              <a:gd name="T4" fmla="*/ 2147483646 w 201"/>
              <a:gd name="T5" fmla="*/ 2147483646 h 197"/>
              <a:gd name="T6" fmla="*/ 2147483646 w 201"/>
              <a:gd name="T7" fmla="*/ 2147483646 h 197"/>
              <a:gd name="T8" fmla="*/ 2147483646 w 201"/>
              <a:gd name="T9" fmla="*/ 0 h 197"/>
              <a:gd name="T10" fmla="*/ 2147483646 w 201"/>
              <a:gd name="T11" fmla="*/ 0 h 197"/>
              <a:gd name="T12" fmla="*/ 2147483646 w 201"/>
              <a:gd name="T13" fmla="*/ 2147483646 h 197"/>
              <a:gd name="T14" fmla="*/ 2147483646 w 201"/>
              <a:gd name="T15" fmla="*/ 2147483646 h 197"/>
              <a:gd name="T16" fmla="*/ 2147483646 w 201"/>
              <a:gd name="T17" fmla="*/ 2147483646 h 197"/>
              <a:gd name="T18" fmla="*/ 2147483646 w 201"/>
              <a:gd name="T19" fmla="*/ 2147483646 h 197"/>
              <a:gd name="T20" fmla="*/ 2147483646 w 201"/>
              <a:gd name="T21" fmla="*/ 2147483646 h 197"/>
              <a:gd name="T22" fmla="*/ 2147483646 w 201"/>
              <a:gd name="T23" fmla="*/ 2147483646 h 197"/>
              <a:gd name="T24" fmla="*/ 2147483646 w 201"/>
              <a:gd name="T25" fmla="*/ 2147483646 h 197"/>
              <a:gd name="T26" fmla="*/ 2147483646 w 201"/>
              <a:gd name="T27" fmla="*/ 2147483646 h 197"/>
              <a:gd name="T28" fmla="*/ 2147483646 w 201"/>
              <a:gd name="T29" fmla="*/ 2147483646 h 197"/>
              <a:gd name="T30" fmla="*/ 2147483646 w 201"/>
              <a:gd name="T31" fmla="*/ 2147483646 h 197"/>
              <a:gd name="T32" fmla="*/ 2147483646 w 201"/>
              <a:gd name="T33" fmla="*/ 2147483646 h 197"/>
              <a:gd name="T34" fmla="*/ 2147483646 w 201"/>
              <a:gd name="T35" fmla="*/ 2147483646 h 197"/>
              <a:gd name="T36" fmla="*/ 0 w 201"/>
              <a:gd name="T37" fmla="*/ 2147483646 h 1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1"/>
              <a:gd name="T58" fmla="*/ 0 h 197"/>
              <a:gd name="T59" fmla="*/ 201 w 201"/>
              <a:gd name="T60" fmla="*/ 197 h 1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1" h="197">
                <a:moveTo>
                  <a:pt x="0" y="98"/>
                </a:moveTo>
                <a:lnTo>
                  <a:pt x="8" y="64"/>
                </a:lnTo>
                <a:lnTo>
                  <a:pt x="26" y="34"/>
                </a:lnTo>
                <a:lnTo>
                  <a:pt x="52" y="12"/>
                </a:lnTo>
                <a:lnTo>
                  <a:pt x="83" y="0"/>
                </a:lnTo>
                <a:lnTo>
                  <a:pt x="117" y="0"/>
                </a:lnTo>
                <a:lnTo>
                  <a:pt x="150" y="12"/>
                </a:lnTo>
                <a:lnTo>
                  <a:pt x="178" y="34"/>
                </a:lnTo>
                <a:lnTo>
                  <a:pt x="192" y="64"/>
                </a:lnTo>
                <a:lnTo>
                  <a:pt x="200" y="98"/>
                </a:lnTo>
                <a:lnTo>
                  <a:pt x="192" y="132"/>
                </a:lnTo>
                <a:lnTo>
                  <a:pt x="178" y="162"/>
                </a:lnTo>
                <a:lnTo>
                  <a:pt x="150" y="185"/>
                </a:lnTo>
                <a:lnTo>
                  <a:pt x="117" y="196"/>
                </a:lnTo>
                <a:lnTo>
                  <a:pt x="83" y="196"/>
                </a:lnTo>
                <a:lnTo>
                  <a:pt x="52" y="185"/>
                </a:lnTo>
                <a:lnTo>
                  <a:pt x="26" y="162"/>
                </a:lnTo>
                <a:lnTo>
                  <a:pt x="8" y="132"/>
                </a:lnTo>
                <a:lnTo>
                  <a:pt x="0" y="98"/>
                </a:lnTo>
              </a:path>
            </a:pathLst>
          </a:custGeom>
          <a:solidFill>
            <a:srgbClr val="EAEC5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3097213" y="2881313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3597275" y="285115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300" name="Freeform 36"/>
          <p:cNvSpPr>
            <a:spLocks/>
          </p:cNvSpPr>
          <p:nvPr/>
        </p:nvSpPr>
        <p:spPr bwMode="auto">
          <a:xfrm>
            <a:off x="1101725" y="2589213"/>
            <a:ext cx="6946900" cy="3128962"/>
          </a:xfrm>
          <a:custGeom>
            <a:avLst/>
            <a:gdLst>
              <a:gd name="T0" fmla="*/ 0 w 4376"/>
              <a:gd name="T1" fmla="*/ 0 h 1971"/>
              <a:gd name="T2" fmla="*/ 0 w 4376"/>
              <a:gd name="T3" fmla="*/ 2147483646 h 1971"/>
              <a:gd name="T4" fmla="*/ 2147483646 w 4376"/>
              <a:gd name="T5" fmla="*/ 2147483646 h 1971"/>
              <a:gd name="T6" fmla="*/ 0 60000 65536"/>
              <a:gd name="T7" fmla="*/ 0 60000 65536"/>
              <a:gd name="T8" fmla="*/ 0 60000 65536"/>
              <a:gd name="T9" fmla="*/ 0 w 4376"/>
              <a:gd name="T10" fmla="*/ 0 h 1971"/>
              <a:gd name="T11" fmla="*/ 4376 w 4376"/>
              <a:gd name="T12" fmla="*/ 1971 h 197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76" h="1971">
                <a:moveTo>
                  <a:pt x="0" y="0"/>
                </a:moveTo>
                <a:lnTo>
                  <a:pt x="0" y="1970"/>
                </a:lnTo>
                <a:lnTo>
                  <a:pt x="4375" y="1970"/>
                </a:lnTo>
              </a:path>
            </a:pathLst>
          </a:custGeom>
          <a:noFill/>
          <a:ln w="76200" cap="rnd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1" name="Line 37"/>
          <p:cNvSpPr>
            <a:spLocks noChangeShapeType="1"/>
          </p:cNvSpPr>
          <p:nvPr/>
        </p:nvSpPr>
        <p:spPr bwMode="auto">
          <a:xfrm>
            <a:off x="1016000" y="2589213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2" name="Line 38"/>
          <p:cNvSpPr>
            <a:spLocks noChangeShapeType="1"/>
          </p:cNvSpPr>
          <p:nvPr/>
        </p:nvSpPr>
        <p:spPr bwMode="auto">
          <a:xfrm>
            <a:off x="1016000" y="2903538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3" name="Line 39"/>
          <p:cNvSpPr>
            <a:spLocks noChangeShapeType="1"/>
          </p:cNvSpPr>
          <p:nvPr/>
        </p:nvSpPr>
        <p:spPr bwMode="auto">
          <a:xfrm>
            <a:off x="1016000" y="3217863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4" name="Line 40"/>
          <p:cNvSpPr>
            <a:spLocks noChangeShapeType="1"/>
          </p:cNvSpPr>
          <p:nvPr/>
        </p:nvSpPr>
        <p:spPr bwMode="auto">
          <a:xfrm>
            <a:off x="1016000" y="3525838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5" name="Line 41"/>
          <p:cNvSpPr>
            <a:spLocks noChangeShapeType="1"/>
          </p:cNvSpPr>
          <p:nvPr/>
        </p:nvSpPr>
        <p:spPr bwMode="auto">
          <a:xfrm>
            <a:off x="1016000" y="3841750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6" name="Line 42"/>
          <p:cNvSpPr>
            <a:spLocks noChangeShapeType="1"/>
          </p:cNvSpPr>
          <p:nvPr/>
        </p:nvSpPr>
        <p:spPr bwMode="auto">
          <a:xfrm>
            <a:off x="1016000" y="4156075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7" name="Line 43"/>
          <p:cNvSpPr>
            <a:spLocks noChangeShapeType="1"/>
          </p:cNvSpPr>
          <p:nvPr/>
        </p:nvSpPr>
        <p:spPr bwMode="auto">
          <a:xfrm>
            <a:off x="1016000" y="4464050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8" name="Line 44"/>
          <p:cNvSpPr>
            <a:spLocks noChangeShapeType="1"/>
          </p:cNvSpPr>
          <p:nvPr/>
        </p:nvSpPr>
        <p:spPr bwMode="auto">
          <a:xfrm>
            <a:off x="1016000" y="4778375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09" name="Line 45"/>
          <p:cNvSpPr>
            <a:spLocks noChangeShapeType="1"/>
          </p:cNvSpPr>
          <p:nvPr/>
        </p:nvSpPr>
        <p:spPr bwMode="auto">
          <a:xfrm>
            <a:off x="1016000" y="5086350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0" name="Line 46"/>
          <p:cNvSpPr>
            <a:spLocks noChangeShapeType="1"/>
          </p:cNvSpPr>
          <p:nvPr/>
        </p:nvSpPr>
        <p:spPr bwMode="auto">
          <a:xfrm>
            <a:off x="1016000" y="5402263"/>
            <a:ext cx="85725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1" name="Line 47"/>
          <p:cNvSpPr>
            <a:spLocks noChangeShapeType="1"/>
          </p:cNvSpPr>
          <p:nvPr/>
        </p:nvSpPr>
        <p:spPr bwMode="auto">
          <a:xfrm>
            <a:off x="8047038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2" name="Line 48"/>
          <p:cNvSpPr>
            <a:spLocks noChangeShapeType="1"/>
          </p:cNvSpPr>
          <p:nvPr/>
        </p:nvSpPr>
        <p:spPr bwMode="auto">
          <a:xfrm>
            <a:off x="7356475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3" name="Line 49"/>
          <p:cNvSpPr>
            <a:spLocks noChangeShapeType="1"/>
          </p:cNvSpPr>
          <p:nvPr/>
        </p:nvSpPr>
        <p:spPr bwMode="auto">
          <a:xfrm>
            <a:off x="6657975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4" name="Line 50"/>
          <p:cNvSpPr>
            <a:spLocks noChangeShapeType="1"/>
          </p:cNvSpPr>
          <p:nvPr/>
        </p:nvSpPr>
        <p:spPr bwMode="auto">
          <a:xfrm>
            <a:off x="5967413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5" name="Line 51"/>
          <p:cNvSpPr>
            <a:spLocks noChangeShapeType="1"/>
          </p:cNvSpPr>
          <p:nvPr/>
        </p:nvSpPr>
        <p:spPr bwMode="auto">
          <a:xfrm>
            <a:off x="5268913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6" name="Line 52"/>
          <p:cNvSpPr>
            <a:spLocks noChangeShapeType="1"/>
          </p:cNvSpPr>
          <p:nvPr/>
        </p:nvSpPr>
        <p:spPr bwMode="auto">
          <a:xfrm>
            <a:off x="4578350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7" name="Line 53"/>
          <p:cNvSpPr>
            <a:spLocks noChangeShapeType="1"/>
          </p:cNvSpPr>
          <p:nvPr/>
        </p:nvSpPr>
        <p:spPr bwMode="auto">
          <a:xfrm>
            <a:off x="3879850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8" name="Line 54"/>
          <p:cNvSpPr>
            <a:spLocks noChangeShapeType="1"/>
          </p:cNvSpPr>
          <p:nvPr/>
        </p:nvSpPr>
        <p:spPr bwMode="auto">
          <a:xfrm>
            <a:off x="3189288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19" name="Line 55"/>
          <p:cNvSpPr>
            <a:spLocks noChangeShapeType="1"/>
          </p:cNvSpPr>
          <p:nvPr/>
        </p:nvSpPr>
        <p:spPr bwMode="auto">
          <a:xfrm>
            <a:off x="2490788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20" name="Line 56"/>
          <p:cNvSpPr>
            <a:spLocks noChangeShapeType="1"/>
          </p:cNvSpPr>
          <p:nvPr/>
        </p:nvSpPr>
        <p:spPr bwMode="auto">
          <a:xfrm>
            <a:off x="1800225" y="5716588"/>
            <a:ext cx="0" cy="36512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21" name="Rectangle 57"/>
          <p:cNvSpPr>
            <a:spLocks noChangeArrowheads="1"/>
          </p:cNvSpPr>
          <p:nvPr/>
        </p:nvSpPr>
        <p:spPr bwMode="auto">
          <a:xfrm rot="-5400000">
            <a:off x="874713" y="4110037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322" name="Rectangle 58"/>
          <p:cNvSpPr>
            <a:spLocks noChangeArrowheads="1"/>
          </p:cNvSpPr>
          <p:nvPr/>
        </p:nvSpPr>
        <p:spPr bwMode="auto">
          <a:xfrm>
            <a:off x="4486275" y="5991225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11323" name="Rectangle 59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Ctr="1"/>
          <a:lstStyle/>
          <a:p>
            <a:pPr eaLnBrk="1" hangingPunct="1"/>
            <a:r>
              <a:rPr lang="fr-CA" sz="4000" smtClean="0"/>
              <a:t>Modèle de la régression linéaire</a:t>
            </a:r>
          </a:p>
        </p:txBody>
      </p:sp>
      <p:sp>
        <p:nvSpPr>
          <p:cNvPr id="11324" name="Arc 60"/>
          <p:cNvSpPr>
            <a:spLocks/>
          </p:cNvSpPr>
          <p:nvPr/>
        </p:nvSpPr>
        <p:spPr bwMode="auto">
          <a:xfrm>
            <a:off x="4116388" y="4191000"/>
            <a:ext cx="609600" cy="685800"/>
          </a:xfrm>
          <a:custGeom>
            <a:avLst/>
            <a:gdLst>
              <a:gd name="T0" fmla="*/ 2147483646 w 21600"/>
              <a:gd name="T1" fmla="*/ 2147483646 h 21600"/>
              <a:gd name="T2" fmla="*/ 0 w 21600"/>
              <a:gd name="T3" fmla="*/ 0 h 21600"/>
              <a:gd name="T4" fmla="*/ 2147483646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lnTo>
                  <a:pt x="21600" y="21600"/>
                </a:lnTo>
                <a:close/>
              </a:path>
            </a:pathLst>
          </a:custGeom>
          <a:noFill/>
          <a:ln w="12700" cap="rnd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25" name="Arc 61"/>
          <p:cNvSpPr>
            <a:spLocks/>
          </p:cNvSpPr>
          <p:nvPr/>
        </p:nvSpPr>
        <p:spPr bwMode="auto">
          <a:xfrm>
            <a:off x="3278188" y="2439988"/>
            <a:ext cx="685800" cy="152400"/>
          </a:xfrm>
          <a:custGeom>
            <a:avLst/>
            <a:gdLst>
              <a:gd name="T0" fmla="*/ 0 w 21600"/>
              <a:gd name="T1" fmla="*/ 2147483646 h 21600"/>
              <a:gd name="T2" fmla="*/ 2147483646 w 21600"/>
              <a:gd name="T3" fmla="*/ 0 h 21600"/>
              <a:gd name="T4" fmla="*/ 2147483646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21600"/>
                </a:moveTo>
                <a:cubicBezTo>
                  <a:pt x="0" y="9690"/>
                  <a:pt x="9640" y="27"/>
                  <a:pt x="21550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90"/>
                  <a:pt x="9640" y="27"/>
                  <a:pt x="21550" y="0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rnd">
            <a:solidFill>
              <a:schemeClr val="folHlink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26" name="Rectangle 62"/>
          <p:cNvSpPr>
            <a:spLocks noChangeArrowheads="1"/>
          </p:cNvSpPr>
          <p:nvPr/>
        </p:nvSpPr>
        <p:spPr bwMode="auto">
          <a:xfrm>
            <a:off x="7469188" y="2211388"/>
            <a:ext cx="15208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/>
              <a:t>Valeur observée</a:t>
            </a:r>
          </a:p>
        </p:txBody>
      </p:sp>
      <p:sp>
        <p:nvSpPr>
          <p:cNvPr id="11327" name="Arc 63"/>
          <p:cNvSpPr>
            <a:spLocks/>
          </p:cNvSpPr>
          <p:nvPr/>
        </p:nvSpPr>
        <p:spPr bwMode="auto">
          <a:xfrm rot="5400000">
            <a:off x="7315994" y="3048794"/>
            <a:ext cx="534988" cy="381000"/>
          </a:xfrm>
          <a:custGeom>
            <a:avLst/>
            <a:gdLst>
              <a:gd name="T0" fmla="*/ 0 w 21664"/>
              <a:gd name="T1" fmla="*/ 0 h 21600"/>
              <a:gd name="T2" fmla="*/ 2147483646 w 21664"/>
              <a:gd name="T3" fmla="*/ 2147483646 h 21600"/>
              <a:gd name="T4" fmla="*/ 2147483646 w 21664"/>
              <a:gd name="T5" fmla="*/ 2147483646 h 21600"/>
              <a:gd name="T6" fmla="*/ 0 60000 65536"/>
              <a:gd name="T7" fmla="*/ 0 60000 65536"/>
              <a:gd name="T8" fmla="*/ 0 60000 65536"/>
              <a:gd name="T9" fmla="*/ 0 w 21664"/>
              <a:gd name="T10" fmla="*/ 0 h 21600"/>
              <a:gd name="T11" fmla="*/ 21664 w 2166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64" h="21600" fill="none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</a:path>
              <a:path w="21664" h="21600" stroke="0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  <a:lnTo>
                  <a:pt x="64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28" name="Rectangle 64"/>
          <p:cNvSpPr>
            <a:spLocks noChangeArrowheads="1"/>
          </p:cNvSpPr>
          <p:nvPr/>
        </p:nvSpPr>
        <p:spPr bwMode="auto">
          <a:xfrm>
            <a:off x="763588" y="5945188"/>
            <a:ext cx="25876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Arial" panose="020B0604020202020204" pitchFamily="34" charset="0"/>
              </a:rPr>
              <a:t>Valeur observée</a:t>
            </a:r>
          </a:p>
        </p:txBody>
      </p:sp>
      <p:sp>
        <p:nvSpPr>
          <p:cNvPr id="11329" name="Arc 65"/>
          <p:cNvSpPr>
            <a:spLocks/>
          </p:cNvSpPr>
          <p:nvPr/>
        </p:nvSpPr>
        <p:spPr bwMode="auto">
          <a:xfrm rot="5400000">
            <a:off x="3010694" y="5601494"/>
            <a:ext cx="763588" cy="381000"/>
          </a:xfrm>
          <a:custGeom>
            <a:avLst/>
            <a:gdLst>
              <a:gd name="T0" fmla="*/ 0 w 21645"/>
              <a:gd name="T1" fmla="*/ 0 h 21600"/>
              <a:gd name="T2" fmla="*/ 2147483646 w 21645"/>
              <a:gd name="T3" fmla="*/ 2147483646 h 21600"/>
              <a:gd name="T4" fmla="*/ 2147483646 w 21645"/>
              <a:gd name="T5" fmla="*/ 2147483646 h 21600"/>
              <a:gd name="T6" fmla="*/ 0 60000 65536"/>
              <a:gd name="T7" fmla="*/ 0 60000 65536"/>
              <a:gd name="T8" fmla="*/ 0 60000 65536"/>
              <a:gd name="T9" fmla="*/ 0 w 21645"/>
              <a:gd name="T10" fmla="*/ 0 h 21600"/>
              <a:gd name="T11" fmla="*/ 21645 w 2164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45" h="21600" fill="none" extrusionOk="0">
                <a:moveTo>
                  <a:pt x="0" y="0"/>
                </a:moveTo>
                <a:cubicBezTo>
                  <a:pt x="15" y="0"/>
                  <a:pt x="30" y="-1"/>
                  <a:pt x="45" y="0"/>
                </a:cubicBezTo>
                <a:cubicBezTo>
                  <a:pt x="11974" y="0"/>
                  <a:pt x="21645" y="9670"/>
                  <a:pt x="21645" y="21600"/>
                </a:cubicBezTo>
              </a:path>
              <a:path w="21645" h="21600" stroke="0" extrusionOk="0">
                <a:moveTo>
                  <a:pt x="0" y="0"/>
                </a:moveTo>
                <a:cubicBezTo>
                  <a:pt x="15" y="0"/>
                  <a:pt x="30" y="-1"/>
                  <a:pt x="45" y="0"/>
                </a:cubicBezTo>
                <a:cubicBezTo>
                  <a:pt x="11974" y="0"/>
                  <a:pt x="21645" y="9670"/>
                  <a:pt x="21645" y="21600"/>
                </a:cubicBezTo>
                <a:lnTo>
                  <a:pt x="45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folHlink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1330" name="Rectangle 80"/>
          <p:cNvSpPr>
            <a:spLocks noChangeArrowheads="1"/>
          </p:cNvSpPr>
          <p:nvPr/>
        </p:nvSpPr>
        <p:spPr bwMode="auto">
          <a:xfrm>
            <a:off x="6921500" y="2390775"/>
            <a:ext cx="242888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2200" i="1">
                <a:solidFill>
                  <a:srgbClr val="FFFFFF"/>
                </a:solidFill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11331" name="Rectangle 86"/>
          <p:cNvSpPr>
            <a:spLocks noChangeArrowheads="1"/>
          </p:cNvSpPr>
          <p:nvPr/>
        </p:nvSpPr>
        <p:spPr bwMode="auto">
          <a:xfrm>
            <a:off x="6719888" y="2174875"/>
            <a:ext cx="3587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>
                <a:solidFill>
                  <a:srgbClr val="FFFFFF"/>
                </a:solidFill>
                <a:latin typeface="Symbol" panose="05050102010706020507" pitchFamily="18" charset="2"/>
              </a:rPr>
              <a:t>e</a:t>
            </a:r>
          </a:p>
        </p:txBody>
      </p:sp>
      <p:graphicFrame>
        <p:nvGraphicFramePr>
          <p:cNvPr id="11332" name="Object 2"/>
          <p:cNvGraphicFramePr>
            <a:graphicFrameLocks noChangeAspect="1"/>
          </p:cNvGraphicFramePr>
          <p:nvPr/>
        </p:nvGraphicFramePr>
        <p:xfrm>
          <a:off x="4038600" y="2133600"/>
          <a:ext cx="27432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4" name="Equation" r:id="rId4" imgW="1130300" imgH="228600" progId="Equation.DSMT4">
                  <p:embed/>
                </p:oleObj>
              </mc:Choice>
              <mc:Fallback>
                <p:oleObj name="Equation" r:id="rId4" imgW="113030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2133600"/>
                        <a:ext cx="27432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33" name="Object 3"/>
          <p:cNvGraphicFramePr>
            <a:graphicFrameLocks noChangeAspect="1"/>
          </p:cNvGraphicFramePr>
          <p:nvPr>
            <p:ph idx="1"/>
          </p:nvPr>
        </p:nvGraphicFramePr>
        <p:xfrm>
          <a:off x="5226050" y="4425950"/>
          <a:ext cx="23463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5" name="Equation" r:id="rId6" imgW="889000" imgH="228600" progId="Equation.DSMT4">
                  <p:embed/>
                </p:oleObj>
              </mc:Choice>
              <mc:Fallback>
                <p:oleObj name="Equation" r:id="rId6" imgW="88900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4425950"/>
                        <a:ext cx="23463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Mesures du degr</a:t>
            </a:r>
            <a:r>
              <a:rPr lang="fr-CA" sz="4000" smtClean="0"/>
              <a:t>é de relation entre deux variables: Covariance</a:t>
            </a:r>
            <a:endParaRPr lang="en-US" sz="40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mtClean="0"/>
              <a:t>Covariance entre X et Y: </a:t>
            </a:r>
          </a:p>
          <a:p>
            <a:endParaRPr lang="fr-CA" smtClean="0"/>
          </a:p>
          <a:p>
            <a:endParaRPr lang="fr-CA" smtClean="0"/>
          </a:p>
          <a:p>
            <a:pPr lvl="1"/>
            <a:r>
              <a:rPr lang="fr-CA" smtClean="0"/>
              <a:t>Plus sa valeur est élevée, plus le degré de relation est important</a:t>
            </a:r>
          </a:p>
          <a:p>
            <a:pPr lvl="1"/>
            <a:r>
              <a:rPr lang="fr-CA" smtClean="0"/>
              <a:t>Elle ne tient pas compte de la variabilité des scores: elle varie en fonction de l</a:t>
            </a:r>
            <a:r>
              <a:rPr lang="fr-CA" altLang="en-US" smtClean="0"/>
              <a:t>’</a:t>
            </a:r>
            <a:r>
              <a:rPr lang="fr-CA" smtClean="0"/>
              <a:t>unité de mesure</a:t>
            </a:r>
            <a:endParaRPr lang="en-US" smtClean="0"/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0" y="3208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3317" name="Object 2"/>
          <p:cNvGraphicFramePr>
            <a:graphicFrameLocks noChangeAspect="1"/>
          </p:cNvGraphicFramePr>
          <p:nvPr/>
        </p:nvGraphicFramePr>
        <p:xfrm>
          <a:off x="2713038" y="2994025"/>
          <a:ext cx="4097337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Equation" r:id="rId3" imgW="2209800" imgH="444500" progId="Equation.DSMT4">
                  <p:embed/>
                </p:oleObj>
              </mc:Choice>
              <mc:Fallback>
                <p:oleObj name="Equation" r:id="rId3" imgW="2209800" imgH="4445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3038" y="2994025"/>
                        <a:ext cx="4097337" cy="8159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0" y="36782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8" name="Rectangle 1026"/>
          <p:cNvSpPr txBox="1">
            <a:spLocks noChangeArrowheads="1"/>
          </p:cNvSpPr>
          <p:nvPr/>
        </p:nvSpPr>
        <p:spPr>
          <a:xfrm>
            <a:off x="1150938" y="277813"/>
            <a:ext cx="7793037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4400" dirty="0" err="1">
                <a:latin typeface="+mj-lt"/>
                <a:ea typeface="+mj-ea"/>
                <a:cs typeface="+mj-cs"/>
              </a:rPr>
              <a:t>Calcul</a:t>
            </a:r>
            <a:r>
              <a:rPr lang="en-US" altLang="en-US" sz="4400" dirty="0">
                <a:latin typeface="+mj-lt"/>
                <a:ea typeface="+mj-ea"/>
                <a:cs typeface="+mj-cs"/>
              </a:rPr>
              <a:t> de la Covariance</a:t>
            </a:r>
          </a:p>
        </p:txBody>
      </p:sp>
      <p:graphicFrame>
        <p:nvGraphicFramePr>
          <p:cNvPr id="9" name="Group 1124"/>
          <p:cNvGraphicFramePr>
            <a:graphicFrameLocks/>
          </p:cNvGraphicFramePr>
          <p:nvPr/>
        </p:nvGraphicFramePr>
        <p:xfrm>
          <a:off x="533400" y="2027238"/>
          <a:ext cx="8153400" cy="4754562"/>
        </p:xfrm>
        <a:graphic>
          <a:graphicData uri="http://schemas.openxmlformats.org/drawingml/2006/table">
            <a:tbl>
              <a:tblPr/>
              <a:tblGrid>
                <a:gridCol w="1630363"/>
                <a:gridCol w="1630362"/>
                <a:gridCol w="1631950"/>
                <a:gridCol w="1630363"/>
                <a:gridCol w="1630362"/>
              </a:tblGrid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 = X-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 = Y-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-5.60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-4.30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24.08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-3.60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-2.30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-1.12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-.52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3.78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42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-.72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9.18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39.6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20.3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51.20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3.13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2.21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1571625" y="3614738"/>
          <a:ext cx="6435725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1" name="Equation" r:id="rId3" imgW="2730500" imgH="444500" progId="Equation.DSMT4">
                  <p:embed/>
                </p:oleObj>
              </mc:Choice>
              <mc:Fallback>
                <p:oleObj name="Equation" r:id="rId3" imgW="2730500" imgH="4445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3614738"/>
                        <a:ext cx="6435725" cy="1046162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25400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sz="4000" smtClean="0"/>
              <a:t>Mesures du degr</a:t>
            </a:r>
            <a:r>
              <a:rPr lang="fr-CA" sz="4000" smtClean="0"/>
              <a:t>é de relation entre deux variables: Corrélation</a:t>
            </a:r>
            <a:endParaRPr lang="en-US" sz="4000" smtClean="0"/>
          </a:p>
        </p:txBody>
      </p:sp>
      <p:sp>
        <p:nvSpPr>
          <p:cNvPr id="15363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mtClean="0"/>
              <a:t>Corrélation entre X et Y:</a:t>
            </a:r>
          </a:p>
          <a:p>
            <a:endParaRPr lang="fr-CA" smtClean="0"/>
          </a:p>
          <a:p>
            <a:endParaRPr lang="fr-CA" smtClean="0"/>
          </a:p>
          <a:p>
            <a:endParaRPr lang="fr-CA" smtClean="0"/>
          </a:p>
          <a:p>
            <a:pPr lvl="1"/>
            <a:r>
              <a:rPr lang="fr-CA" smtClean="0"/>
              <a:t>Mesure standardisée de la force de la relation entre deux variables</a:t>
            </a:r>
          </a:p>
          <a:p>
            <a:pPr lvl="1"/>
            <a:r>
              <a:rPr lang="fr-CA" smtClean="0"/>
              <a:t>Sa valeur est comprise entre -1 et +1</a:t>
            </a:r>
          </a:p>
          <a:p>
            <a:pPr lvl="1">
              <a:buFont typeface="Wingdings" panose="05000000000000000000" pitchFamily="2" charset="2"/>
              <a:buNone/>
            </a:pPr>
            <a:endParaRPr lang="en-US" smtClean="0"/>
          </a:p>
        </p:txBody>
      </p:sp>
      <p:sp>
        <p:nvSpPr>
          <p:cNvPr id="15364" name="Rectangle 8"/>
          <p:cNvSpPr>
            <a:spLocks noChangeArrowheads="1"/>
          </p:cNvSpPr>
          <p:nvPr/>
        </p:nvSpPr>
        <p:spPr bwMode="auto">
          <a:xfrm>
            <a:off x="0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5365" name="Object 2"/>
          <p:cNvGraphicFramePr>
            <a:graphicFrameLocks noChangeAspect="1"/>
          </p:cNvGraphicFramePr>
          <p:nvPr/>
        </p:nvGraphicFramePr>
        <p:xfrm>
          <a:off x="3733800" y="2963863"/>
          <a:ext cx="2057400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3" imgW="774364" imgH="431613" progId="Equation.DSMT4">
                  <p:embed/>
                </p:oleObj>
              </mc:Choice>
              <mc:Fallback>
                <p:oleObj name="Equation" r:id="rId3" imgW="774364" imgH="431613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963863"/>
                        <a:ext cx="2057400" cy="11509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Coefficient de corrélation</a:t>
            </a:r>
          </a:p>
        </p:txBody>
      </p:sp>
      <p:sp>
        <p:nvSpPr>
          <p:cNvPr id="1638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8181975" cy="3881437"/>
          </a:xfrm>
        </p:spPr>
        <p:txBody>
          <a:bodyPr/>
          <a:lstStyle/>
          <a:p>
            <a:endParaRPr lang="en-US" smtClean="0"/>
          </a:p>
          <a:p>
            <a:r>
              <a:rPr lang="en-US" smtClean="0"/>
              <a:t>Indique le degré de relation </a:t>
            </a:r>
            <a:r>
              <a:rPr lang="en-US" smtClean="0">
                <a:solidFill>
                  <a:srgbClr val="FF0000"/>
                </a:solidFill>
              </a:rPr>
              <a:t>linéaire</a:t>
            </a:r>
            <a:r>
              <a:rPr lang="en-US" smtClean="0"/>
              <a:t> entre deux variables</a:t>
            </a:r>
          </a:p>
          <a:p>
            <a:r>
              <a:rPr lang="en-US" smtClean="0"/>
              <a:t>Degré de relation: valeur absolue (entre 0 et 1)</a:t>
            </a:r>
          </a:p>
          <a:p>
            <a:r>
              <a:rPr lang="en-US" smtClean="0"/>
              <a:t>Direction: signe</a:t>
            </a:r>
          </a:p>
          <a:p>
            <a:r>
              <a:rPr lang="en-US" smtClean="0"/>
              <a:t>Valeurs possibles:  –1.00 à +1.00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Coefficient de corrélation: formulations alternatives</a:t>
            </a:r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mtClean="0"/>
              <a:t>En termes de scores Z:</a:t>
            </a:r>
          </a:p>
          <a:p>
            <a:endParaRPr lang="fr-CA" smtClean="0"/>
          </a:p>
          <a:p>
            <a:endParaRPr lang="fr-CA" smtClean="0"/>
          </a:p>
          <a:p>
            <a:r>
              <a:rPr lang="fr-CA" smtClean="0"/>
              <a:t>En termes de scores centrés:</a:t>
            </a:r>
          </a:p>
          <a:p>
            <a:endParaRPr lang="fr-CA" smtClean="0"/>
          </a:p>
          <a:p>
            <a:endParaRPr lang="fr-CA" smtClean="0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7413" name="Object 2"/>
          <p:cNvGraphicFramePr>
            <a:graphicFrameLocks noChangeAspect="1"/>
          </p:cNvGraphicFramePr>
          <p:nvPr/>
        </p:nvGraphicFramePr>
        <p:xfrm>
          <a:off x="2057400" y="2927350"/>
          <a:ext cx="2057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Equation" r:id="rId3" imgW="875920" imgH="444307" progId="Equation.DSMT4">
                  <p:embed/>
                </p:oleObj>
              </mc:Choice>
              <mc:Fallback>
                <p:oleObj name="Equation" r:id="rId3" imgW="875920" imgH="444307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927350"/>
                        <a:ext cx="2057400" cy="103505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Rectangle 7"/>
          <p:cNvSpPr>
            <a:spLocks noChangeArrowheads="1"/>
          </p:cNvSpPr>
          <p:nvPr/>
        </p:nvSpPr>
        <p:spPr bwMode="auto">
          <a:xfrm>
            <a:off x="0" y="3208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7415" name="Object 3"/>
          <p:cNvGraphicFramePr>
            <a:graphicFrameLocks noChangeAspect="1"/>
          </p:cNvGraphicFramePr>
          <p:nvPr/>
        </p:nvGraphicFramePr>
        <p:xfrm>
          <a:off x="4419600" y="3003550"/>
          <a:ext cx="1600200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Equation" r:id="rId5" imgW="787058" imgH="444307" progId="Equation.DSMT4">
                  <p:embed/>
                </p:oleObj>
              </mc:Choice>
              <mc:Fallback>
                <p:oleObj name="Equation" r:id="rId5" imgW="787058" imgH="44430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3003550"/>
                        <a:ext cx="1600200" cy="90011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Rectangle 9"/>
          <p:cNvSpPr>
            <a:spLocks noChangeArrowheads="1"/>
          </p:cNvSpPr>
          <p:nvPr/>
        </p:nvSpPr>
        <p:spPr bwMode="auto">
          <a:xfrm>
            <a:off x="0" y="3208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7417" name="Object 4"/>
          <p:cNvGraphicFramePr>
            <a:graphicFrameLocks noChangeAspect="1"/>
          </p:cNvGraphicFramePr>
          <p:nvPr/>
        </p:nvGraphicFramePr>
        <p:xfrm>
          <a:off x="6400800" y="3003550"/>
          <a:ext cx="1463675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Equation" r:id="rId7" imgW="698197" imgH="444307" progId="Equation.DSMT4">
                  <p:embed/>
                </p:oleObj>
              </mc:Choice>
              <mc:Fallback>
                <p:oleObj name="Equation" r:id="rId7" imgW="698197" imgH="44430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3003550"/>
                        <a:ext cx="1463675" cy="92075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Rectangle 11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7419" name="Object 5"/>
          <p:cNvGraphicFramePr>
            <a:graphicFrameLocks noChangeAspect="1"/>
          </p:cNvGraphicFramePr>
          <p:nvPr/>
        </p:nvGraphicFramePr>
        <p:xfrm>
          <a:off x="1676400" y="4665663"/>
          <a:ext cx="6400800" cy="1277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Equation" r:id="rId9" imgW="3505200" imgH="698500" progId="Equation.DSMT4">
                  <p:embed/>
                </p:oleObj>
              </mc:Choice>
              <mc:Fallback>
                <p:oleObj name="Equation" r:id="rId9" imgW="3505200" imgH="6985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665663"/>
                        <a:ext cx="6400800" cy="12779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mtClean="0"/>
              <a:t>En termes de scores bruts:</a:t>
            </a:r>
            <a:endParaRPr lang="en-US" smtClean="0"/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fr-CA" smtClean="0"/>
              <a:t>Coefficient de corrélation: formulations alternatives</a:t>
            </a:r>
            <a:endParaRPr lang="en-US" smtClean="0"/>
          </a:p>
        </p:txBody>
      </p:sp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18437" name="Object 2"/>
          <p:cNvGraphicFramePr>
            <a:graphicFrameLocks noChangeAspect="1"/>
          </p:cNvGraphicFramePr>
          <p:nvPr/>
        </p:nvGraphicFramePr>
        <p:xfrm>
          <a:off x="1219200" y="2963863"/>
          <a:ext cx="7010400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3" imgW="3911600" imgH="469900" progId="Equation.DSMT4">
                  <p:embed/>
                </p:oleObj>
              </mc:Choice>
              <mc:Fallback>
                <p:oleObj name="Equation" r:id="rId3" imgW="3911600" imgH="4699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963863"/>
                        <a:ext cx="7010400" cy="8461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Calcul de la Corrélation</a:t>
            </a:r>
          </a:p>
        </p:txBody>
      </p:sp>
      <p:graphicFrame>
        <p:nvGraphicFramePr>
          <p:cNvPr id="658537" name="Group 105"/>
          <p:cNvGraphicFramePr>
            <a:graphicFrameLocks noGrp="1"/>
          </p:cNvGraphicFramePr>
          <p:nvPr>
            <p:ph type="tbl" idx="1"/>
          </p:nvPr>
        </p:nvGraphicFramePr>
        <p:xfrm>
          <a:off x="533400" y="1905000"/>
          <a:ext cx="8153400" cy="4754563"/>
        </p:xfrm>
        <a:graphic>
          <a:graphicData uri="http://schemas.openxmlformats.org/drawingml/2006/table">
            <a:tbl>
              <a:tblPr/>
              <a:tblGrid>
                <a:gridCol w="1630363"/>
                <a:gridCol w="1630362"/>
                <a:gridCol w="1631950"/>
                <a:gridCol w="1630363"/>
                <a:gridCol w="1630362"/>
              </a:tblGrid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 = X-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 = Y-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-5.60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-4.30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24.08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-3.60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-2.30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-1.12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-.52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3.78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42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-.72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9.18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39.6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20.3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51.20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3.13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2.21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1981200" y="2819400"/>
            <a:ext cx="5867400" cy="1219200"/>
            <a:chOff x="912" y="1824"/>
            <a:chExt cx="3696" cy="768"/>
          </a:xfrm>
        </p:grpSpPr>
        <p:sp>
          <p:nvSpPr>
            <p:cNvPr id="14433" name="AutoShape 96"/>
            <p:cNvSpPr>
              <a:spLocks noChangeArrowheads="1"/>
            </p:cNvSpPr>
            <p:nvPr/>
          </p:nvSpPr>
          <p:spPr bwMode="auto">
            <a:xfrm>
              <a:off x="912" y="1824"/>
              <a:ext cx="3696" cy="76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fr-FR">
                <a:latin typeface="Times New Roman" charset="0"/>
                <a:ea typeface="MS PGothic" charset="0"/>
                <a:cs typeface="MS PGothic" charset="0"/>
              </a:endParaRPr>
            </a:p>
          </p:txBody>
        </p:sp>
        <p:graphicFrame>
          <p:nvGraphicFramePr>
            <p:cNvPr id="19554" name="Object 97"/>
            <p:cNvGraphicFramePr>
              <a:graphicFrameLocks noChangeAspect="1"/>
            </p:cNvGraphicFramePr>
            <p:nvPr/>
          </p:nvGraphicFramePr>
          <p:xfrm>
            <a:off x="1008" y="1920"/>
            <a:ext cx="3552" cy="5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55" name="Equation" r:id="rId3" imgW="2819400" imgH="431800" progId="Equation.DSMT4">
                    <p:embed/>
                  </p:oleObj>
                </mc:Choice>
                <mc:Fallback>
                  <p:oleObj name="Equation" r:id="rId3" imgW="2819400" imgH="431800" progId="Equation.DSMT4">
                    <p:embed/>
                    <p:pic>
                      <p:nvPicPr>
                        <p:cNvPr id="0" name="Object 9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1920"/>
                          <a:ext cx="3552" cy="5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02"/>
          <p:cNvGrpSpPr>
            <a:grpSpLocks/>
          </p:cNvGrpSpPr>
          <p:nvPr/>
        </p:nvGrpSpPr>
        <p:grpSpPr bwMode="auto">
          <a:xfrm>
            <a:off x="2532063" y="4495800"/>
            <a:ext cx="4572000" cy="1066800"/>
            <a:chOff x="1259" y="2880"/>
            <a:chExt cx="2880" cy="672"/>
          </a:xfrm>
        </p:grpSpPr>
        <p:sp>
          <p:nvSpPr>
            <p:cNvPr id="14431" name="AutoShape 98"/>
            <p:cNvSpPr>
              <a:spLocks noChangeArrowheads="1"/>
            </p:cNvSpPr>
            <p:nvPr/>
          </p:nvSpPr>
          <p:spPr bwMode="auto">
            <a:xfrm>
              <a:off x="1259" y="2880"/>
              <a:ext cx="2880" cy="67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fr-FR">
                <a:latin typeface="Times New Roman" charset="0"/>
                <a:ea typeface="MS PGothic" charset="0"/>
                <a:cs typeface="MS PGothic" charset="0"/>
              </a:endParaRPr>
            </a:p>
          </p:txBody>
        </p:sp>
        <p:graphicFrame>
          <p:nvGraphicFramePr>
            <p:cNvPr id="19552" name="Object 99"/>
            <p:cNvGraphicFramePr>
              <a:graphicFrameLocks noChangeAspect="1"/>
            </p:cNvGraphicFramePr>
            <p:nvPr/>
          </p:nvGraphicFramePr>
          <p:xfrm>
            <a:off x="1344" y="2976"/>
            <a:ext cx="2747" cy="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56" name="Claris Equation" r:id="rId5" imgW="2057400" imgH="393700" progId="Equation.CWEE1">
                    <p:embed/>
                  </p:oleObj>
                </mc:Choice>
                <mc:Fallback>
                  <p:oleObj name="Claris Equation" r:id="rId5" imgW="2057400" imgH="393700" progId="Equation.CWEE1">
                    <p:embed/>
                    <p:pic>
                      <p:nvPicPr>
                        <p:cNvPr id="0" name="Object 9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4" y="2976"/>
                          <a:ext cx="2747" cy="5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Calcul de la Corrélation</a:t>
            </a:r>
          </a:p>
        </p:txBody>
      </p:sp>
      <p:graphicFrame>
        <p:nvGraphicFramePr>
          <p:cNvPr id="658537" name="Group 105"/>
          <p:cNvGraphicFramePr>
            <a:graphicFrameLocks noGrp="1"/>
          </p:cNvGraphicFramePr>
          <p:nvPr>
            <p:ph type="tbl" idx="1"/>
          </p:nvPr>
        </p:nvGraphicFramePr>
        <p:xfrm>
          <a:off x="533400" y="1905000"/>
          <a:ext cx="8153400" cy="4754563"/>
        </p:xfrm>
        <a:graphic>
          <a:graphicData uri="http://schemas.openxmlformats.org/drawingml/2006/table">
            <a:tbl>
              <a:tblPr/>
              <a:tblGrid>
                <a:gridCol w="1630363"/>
                <a:gridCol w="1630362"/>
                <a:gridCol w="1631950"/>
                <a:gridCol w="1630363"/>
                <a:gridCol w="1630362"/>
              </a:tblGrid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 = X-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 = Y-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-5.60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-4.30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24.08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-3.60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-2.30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-1.60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-1.12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-.52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.28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3.78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42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-.72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9.18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4.40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1.70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7.48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39.6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m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20.3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51.20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  <a:tr h="36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3.13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s</a:t>
                      </a:r>
                      <a:r>
                        <a:rPr kumimoji="0" lang="en-US" alt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= 2.21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9" marB="45709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1981200" y="2819400"/>
            <a:ext cx="5880100" cy="1219200"/>
            <a:chOff x="912" y="1824"/>
            <a:chExt cx="3704" cy="768"/>
          </a:xfrm>
        </p:grpSpPr>
        <p:sp>
          <p:nvSpPr>
            <p:cNvPr id="15454" name="AutoShape 96"/>
            <p:cNvSpPr>
              <a:spLocks noChangeArrowheads="1"/>
            </p:cNvSpPr>
            <p:nvPr/>
          </p:nvSpPr>
          <p:spPr bwMode="auto">
            <a:xfrm>
              <a:off x="912" y="1824"/>
              <a:ext cx="3696" cy="76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fr-FR">
                <a:latin typeface="Times New Roman" charset="0"/>
                <a:ea typeface="MS PGothic" charset="0"/>
                <a:cs typeface="MS PGothic" charset="0"/>
              </a:endParaRPr>
            </a:p>
          </p:txBody>
        </p:sp>
        <p:graphicFrame>
          <p:nvGraphicFramePr>
            <p:cNvPr id="20575" name="Object 97"/>
            <p:cNvGraphicFramePr>
              <a:graphicFrameLocks noChangeAspect="1"/>
            </p:cNvGraphicFramePr>
            <p:nvPr/>
          </p:nvGraphicFramePr>
          <p:xfrm>
            <a:off x="952" y="1896"/>
            <a:ext cx="366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76" name="Equation" r:id="rId3" imgW="2908300" imgH="469900" progId="Equation.DSMT4">
                    <p:embed/>
                  </p:oleObj>
                </mc:Choice>
                <mc:Fallback>
                  <p:oleObj name="Equation" r:id="rId3" imgW="2908300" imgH="469900" progId="Equation.DSMT4">
                    <p:embed/>
                    <p:pic>
                      <p:nvPicPr>
                        <p:cNvPr id="0" name="Object 9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2" y="1896"/>
                          <a:ext cx="366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Calcul de la Corrélation</a:t>
            </a:r>
          </a:p>
        </p:txBody>
      </p:sp>
      <p:graphicFrame>
        <p:nvGraphicFramePr>
          <p:cNvPr id="658537" name="Group 105"/>
          <p:cNvGraphicFramePr>
            <a:graphicFrameLocks noGrp="1"/>
          </p:cNvGraphicFramePr>
          <p:nvPr>
            <p:ph type="tbl" idx="1"/>
          </p:nvPr>
        </p:nvGraphicFramePr>
        <p:xfrm>
          <a:off x="533400" y="1905000"/>
          <a:ext cx="8153400" cy="4389438"/>
        </p:xfrm>
        <a:graphic>
          <a:graphicData uri="http://schemas.openxmlformats.org/drawingml/2006/table">
            <a:tbl>
              <a:tblPr/>
              <a:tblGrid>
                <a:gridCol w="1630363"/>
                <a:gridCol w="1630362"/>
                <a:gridCol w="1631950"/>
                <a:gridCol w="1630363"/>
                <a:gridCol w="1630362"/>
              </a:tblGrid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  <a:r>
                        <a:rPr kumimoji="0" lang="en-US" alt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endParaRPr kumimoji="0" lang="en-US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  <a:r>
                        <a:rPr kumimoji="0" lang="en-US" alt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endParaRPr kumimoji="0" lang="en-US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1444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1444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1764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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X = 396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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X</a:t>
                      </a:r>
                      <a:r>
                        <a:rPr kumimoji="0" lang="en-US" altLang="en-US" sz="18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2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 = 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15770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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Y = 203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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Y</a:t>
                      </a:r>
                      <a:r>
                        <a:rPr kumimoji="0" lang="en-US" altLang="en-US" sz="18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2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 = 4165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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/>
                        </a:rPr>
                        <a:t>XY = 8090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2268538" y="2708275"/>
            <a:ext cx="5327650" cy="2592388"/>
            <a:chOff x="3452" y="-1677"/>
            <a:chExt cx="3356" cy="1633"/>
          </a:xfrm>
        </p:grpSpPr>
        <p:sp>
          <p:nvSpPr>
            <p:cNvPr id="16470" name="AutoShape 96"/>
            <p:cNvSpPr>
              <a:spLocks noChangeArrowheads="1"/>
            </p:cNvSpPr>
            <p:nvPr/>
          </p:nvSpPr>
          <p:spPr bwMode="auto">
            <a:xfrm>
              <a:off x="3452" y="-1677"/>
              <a:ext cx="3356" cy="163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fr-FR">
                <a:latin typeface="Times New Roman" charset="0"/>
                <a:ea typeface="MS PGothic" charset="0"/>
                <a:cs typeface="MS PGothic" charset="0"/>
              </a:endParaRPr>
            </a:p>
          </p:txBody>
        </p:sp>
        <p:graphicFrame>
          <p:nvGraphicFramePr>
            <p:cNvPr id="21591" name="Object 97"/>
            <p:cNvGraphicFramePr>
              <a:graphicFrameLocks noChangeAspect="1"/>
            </p:cNvGraphicFramePr>
            <p:nvPr/>
          </p:nvGraphicFramePr>
          <p:xfrm>
            <a:off x="3588" y="-1618"/>
            <a:ext cx="3129" cy="1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92" name="Equation" r:id="rId3" imgW="2997200" imgH="1473200" progId="Equation.DSMT4">
                    <p:embed/>
                  </p:oleObj>
                </mc:Choice>
                <mc:Fallback>
                  <p:oleObj name="Equation" r:id="rId3" imgW="2997200" imgH="1473200" progId="Equation.DSMT4">
                    <p:embed/>
                    <p:pic>
                      <p:nvPicPr>
                        <p:cNvPr id="0" name="Object 9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88" y="-1618"/>
                          <a:ext cx="3129" cy="15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 b="1" smtClean="0">
                <a:latin typeface="Arial" panose="020B0604020202020204" pitchFamily="34" charset="0"/>
              </a:rPr>
              <a:t>-1 </a:t>
            </a:r>
            <a:r>
              <a:rPr lang="en-US" sz="2400" b="1" smtClean="0">
                <a:latin typeface="Arial" panose="020B0604020202020204" pitchFamily="34" charset="0"/>
                <a:sym typeface="Symbol" panose="05050102010706020507" pitchFamily="18" charset="2"/>
              </a:rPr>
              <a:t></a:t>
            </a:r>
            <a:r>
              <a:rPr lang="en-US" sz="2400" b="1" smtClean="0">
                <a:latin typeface="Arial" panose="020B0604020202020204" pitchFamily="34" charset="0"/>
              </a:rPr>
              <a:t> </a:t>
            </a:r>
            <a:r>
              <a:rPr lang="en-US" sz="2800" b="1" i="1" smtClean="0"/>
              <a:t>r</a:t>
            </a:r>
            <a:r>
              <a:rPr lang="en-US" sz="2400" b="1" smtClean="0">
                <a:latin typeface="Arial" panose="020B0604020202020204" pitchFamily="34" charset="0"/>
              </a:rPr>
              <a:t> </a:t>
            </a:r>
            <a:r>
              <a:rPr lang="en-US" sz="2400" b="1" smtClean="0">
                <a:latin typeface="Arial" panose="020B0604020202020204" pitchFamily="34" charset="0"/>
                <a:sym typeface="Symbol" panose="05050102010706020507" pitchFamily="18" charset="2"/>
              </a:rPr>
              <a:t></a:t>
            </a:r>
            <a:r>
              <a:rPr lang="en-US" sz="2400" b="1" smtClean="0">
                <a:latin typeface="Arial" panose="020B0604020202020204" pitchFamily="34" charset="0"/>
              </a:rPr>
              <a:t> 1</a:t>
            </a:r>
          </a:p>
          <a:p>
            <a:pPr>
              <a:lnSpc>
                <a:spcPct val="80000"/>
              </a:lnSpc>
            </a:pPr>
            <a:r>
              <a:rPr lang="en-US" sz="2400" b="1" smtClean="0">
                <a:latin typeface="Arial" panose="020B0604020202020204" pitchFamily="34" charset="0"/>
              </a:rPr>
              <a:t>La valeur de r ne change pas si toutes les valeurs de l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une ou l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autre des variables changent d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échelle de mesure</a:t>
            </a:r>
          </a:p>
          <a:p>
            <a:pPr>
              <a:lnSpc>
                <a:spcPct val="80000"/>
              </a:lnSpc>
            </a:pPr>
            <a:r>
              <a:rPr lang="fr-CA" sz="2400" b="1" smtClean="0">
                <a:latin typeface="Arial" panose="020B0604020202020204" pitchFamily="34" charset="0"/>
              </a:rPr>
              <a:t>r</a:t>
            </a:r>
            <a:r>
              <a:rPr lang="fr-CA" sz="2400" b="1" baseline="-25000" smtClean="0">
                <a:latin typeface="Arial" panose="020B0604020202020204" pitchFamily="34" charset="0"/>
              </a:rPr>
              <a:t>xy</a:t>
            </a:r>
            <a:r>
              <a:rPr lang="fr-CA" sz="2400" b="1" smtClean="0">
                <a:latin typeface="Arial" panose="020B0604020202020204" pitchFamily="34" charset="0"/>
              </a:rPr>
              <a:t>= r</a:t>
            </a:r>
            <a:r>
              <a:rPr lang="fr-CA" sz="2400" b="1" baseline="-25000" smtClean="0">
                <a:latin typeface="Arial" panose="020B0604020202020204" pitchFamily="34" charset="0"/>
              </a:rPr>
              <a:t>yx</a:t>
            </a:r>
          </a:p>
          <a:p>
            <a:pPr>
              <a:lnSpc>
                <a:spcPct val="80000"/>
              </a:lnSpc>
            </a:pPr>
            <a:r>
              <a:rPr lang="fr-CA" sz="2400" b="1" smtClean="0">
                <a:latin typeface="Arial" panose="020B0604020202020204" pitchFamily="34" charset="0"/>
              </a:rPr>
              <a:t>r indique le degré de relation </a:t>
            </a:r>
            <a:r>
              <a:rPr lang="fr-CA" sz="2400" b="1" smtClean="0">
                <a:solidFill>
                  <a:schemeClr val="hlink"/>
                </a:solidFill>
                <a:latin typeface="Arial" panose="020B0604020202020204" pitchFamily="34" charset="0"/>
              </a:rPr>
              <a:t>linéaire</a:t>
            </a:r>
            <a:r>
              <a:rPr lang="fr-CA" sz="2400" b="1" smtClean="0">
                <a:latin typeface="Arial" panose="020B0604020202020204" pitchFamily="34" charset="0"/>
              </a:rPr>
              <a:t> entre deux variables</a:t>
            </a:r>
          </a:p>
          <a:p>
            <a:pPr>
              <a:lnSpc>
                <a:spcPct val="80000"/>
              </a:lnSpc>
            </a:pPr>
            <a:r>
              <a:rPr lang="fr-CA" sz="2400" b="1" smtClean="0">
                <a:latin typeface="Arial" panose="020B0604020202020204" pitchFamily="34" charset="0"/>
              </a:rPr>
              <a:t>Une corrélation faible n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implique pas l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absence de relation: la relation peut être </a:t>
            </a:r>
            <a:r>
              <a:rPr lang="fr-CA" sz="2400" b="1" smtClean="0">
                <a:solidFill>
                  <a:schemeClr val="hlink"/>
                </a:solidFill>
                <a:latin typeface="Arial" panose="020B0604020202020204" pitchFamily="34" charset="0"/>
              </a:rPr>
              <a:t>curvilinéaire</a:t>
            </a:r>
          </a:p>
          <a:p>
            <a:pPr>
              <a:lnSpc>
                <a:spcPct val="80000"/>
              </a:lnSpc>
            </a:pPr>
            <a:r>
              <a:rPr lang="fr-CA" sz="2400" b="1" smtClean="0">
                <a:latin typeface="Arial" panose="020B0604020202020204" pitchFamily="34" charset="0"/>
              </a:rPr>
              <a:t>Une corrélation n</a:t>
            </a:r>
            <a:r>
              <a:rPr lang="fr-CA" altLang="en-US" sz="2400" b="1" smtClean="0">
                <a:latin typeface="Arial" panose="020B0604020202020204" pitchFamily="34" charset="0"/>
              </a:rPr>
              <a:t>’</a:t>
            </a:r>
            <a:r>
              <a:rPr lang="fr-CA" sz="2400" b="1" smtClean="0">
                <a:latin typeface="Arial" panose="020B0604020202020204" pitchFamily="34" charset="0"/>
              </a:rPr>
              <a:t>implique pas un lien de causalité entre les deux variables</a:t>
            </a:r>
          </a:p>
          <a:p>
            <a:pPr>
              <a:lnSpc>
                <a:spcPct val="80000"/>
              </a:lnSpc>
            </a:pPr>
            <a:endParaRPr lang="en-US" sz="2400" b="1" smtClean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en-US" sz="2400" b="1" smtClean="0">
              <a:latin typeface="Arial" panose="020B0604020202020204" pitchFamily="34" charset="0"/>
            </a:endParaRPr>
          </a:p>
        </p:txBody>
      </p:sp>
      <p:sp>
        <p:nvSpPr>
          <p:cNvPr id="2253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fr-CA" smtClean="0"/>
              <a:t>Propriétés du coefficient de corrélation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9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9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9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9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9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9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Types de coefficients de corrélation</a:t>
            </a:r>
          </a:p>
        </p:txBody>
      </p:sp>
      <p:sp>
        <p:nvSpPr>
          <p:cNvPr id="2355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Bravais-Pearson: Échelles d</a:t>
            </a:r>
            <a:r>
              <a:rPr lang="en-US" altLang="en-US" sz="2800" smtClean="0"/>
              <a:t>’</a:t>
            </a:r>
            <a:r>
              <a:rPr lang="en-US" sz="2800" smtClean="0"/>
              <a:t>intervalle et de rapport</a:t>
            </a:r>
          </a:p>
          <a:p>
            <a:pPr>
              <a:lnSpc>
                <a:spcPct val="90000"/>
              </a:lnSpc>
            </a:pP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Spearman: Échelles ordinales</a:t>
            </a:r>
          </a:p>
          <a:p>
            <a:pPr>
              <a:lnSpc>
                <a:spcPct val="90000"/>
              </a:lnSpc>
            </a:pP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Point-Bisériel: Échelles d</a:t>
            </a:r>
            <a:r>
              <a:rPr lang="en-US" altLang="en-US" sz="2800" smtClean="0"/>
              <a:t>’</a:t>
            </a:r>
            <a:r>
              <a:rPr lang="en-US" sz="2800" smtClean="0"/>
              <a:t>intervalle ou de rapport, avec une variable dichotomique</a:t>
            </a:r>
          </a:p>
          <a:p>
            <a:pPr>
              <a:lnSpc>
                <a:spcPct val="90000"/>
              </a:lnSpc>
            </a:pP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Coefficient Phi: 2 variables dichotomiques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Corrélation de Spearman (ρ)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Procédure:</a:t>
            </a:r>
          </a:p>
          <a:p>
            <a:pPr lvl="1"/>
            <a:r>
              <a:rPr lang="en-US" sz="2000" smtClean="0"/>
              <a:t>Déterminer les rangs des observations pour chaque variable</a:t>
            </a:r>
          </a:p>
          <a:p>
            <a:pPr lvl="1"/>
            <a:r>
              <a:rPr lang="en-US" sz="2000" smtClean="0"/>
              <a:t>Calculer la corrélation de Bravais-Pearson en utilisant les rangs</a:t>
            </a:r>
          </a:p>
          <a:p>
            <a:pPr lvl="1"/>
            <a:r>
              <a:rPr lang="en-US" sz="2000" smtClean="0"/>
              <a:t>Ou plus simplement, avec </a:t>
            </a:r>
            <a:r>
              <a:rPr lang="en-US" sz="2000" i="1" smtClean="0"/>
              <a:t>d</a:t>
            </a:r>
            <a:r>
              <a:rPr lang="en-US" sz="2000" smtClean="0"/>
              <a:t> correspondant aux différences entre les rangs pour chaque paire d</a:t>
            </a:r>
            <a:r>
              <a:rPr lang="en-US" altLang="en-US" sz="2000" smtClean="0"/>
              <a:t>’</a:t>
            </a:r>
            <a:r>
              <a:rPr lang="en-US" sz="2000" smtClean="0"/>
              <a:t>observation (X,Y):</a:t>
            </a:r>
          </a:p>
          <a:p>
            <a:pPr lvl="1"/>
            <a:endParaRPr lang="en-US" sz="2000" smtClean="0"/>
          </a:p>
          <a:p>
            <a:pPr lvl="1"/>
            <a:endParaRPr lang="en-US" sz="2000" smtClean="0"/>
          </a:p>
          <a:p>
            <a:pPr lvl="1"/>
            <a:endParaRPr lang="en-US" sz="2000" smtClean="0"/>
          </a:p>
        </p:txBody>
      </p:sp>
      <p:graphicFrame>
        <p:nvGraphicFramePr>
          <p:cNvPr id="24580" name="Object 3"/>
          <p:cNvGraphicFramePr>
            <a:graphicFrameLocks noChangeAspect="1"/>
          </p:cNvGraphicFramePr>
          <p:nvPr/>
        </p:nvGraphicFramePr>
        <p:xfrm>
          <a:off x="3276600" y="4038600"/>
          <a:ext cx="1790700" cy="112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name="Equation" r:id="rId3" imgW="1028700" imgH="647700" progId="Equation.DSMT4">
                  <p:embed/>
                </p:oleObj>
              </mc:Choice>
              <mc:Fallback>
                <p:oleObj name="Equation" r:id="rId3" imgW="1028700" imgH="6477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038600"/>
                        <a:ext cx="1790700" cy="112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Corrélation de Spearman (ρ)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809625" y="2214563"/>
            <a:ext cx="3152775" cy="3881437"/>
          </a:xfrm>
        </p:spPr>
        <p:txBody>
          <a:bodyPr/>
          <a:lstStyle/>
          <a:p>
            <a:r>
              <a:rPr lang="en-US" sz="2400" smtClean="0"/>
              <a:t>Test de signification:</a:t>
            </a:r>
          </a:p>
          <a:p>
            <a:pPr lvl="1"/>
            <a:r>
              <a:rPr lang="en-US" sz="2000" smtClean="0"/>
              <a:t>Pour de petits échantillons: n &lt; 20</a:t>
            </a:r>
          </a:p>
          <a:p>
            <a:pPr lvl="2"/>
            <a:r>
              <a:rPr lang="en-US" sz="1600" smtClean="0"/>
              <a:t>Consulter le tableau des valeurs critiques du Rho de Spearman</a:t>
            </a:r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1"/>
            <a:endParaRPr lang="en-US" sz="2000" smtClean="0"/>
          </a:p>
          <a:p>
            <a:pPr lvl="1"/>
            <a:endParaRPr lang="en-US" sz="2000" smtClean="0"/>
          </a:p>
        </p:txBody>
      </p:sp>
      <p:pic>
        <p:nvPicPr>
          <p:cNvPr id="2560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38" y="2209800"/>
            <a:ext cx="5122862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Corrélation de Spearman (ρ)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809625" y="2214563"/>
            <a:ext cx="6886575" cy="3881437"/>
          </a:xfrm>
        </p:spPr>
        <p:txBody>
          <a:bodyPr/>
          <a:lstStyle/>
          <a:p>
            <a:r>
              <a:rPr lang="en-US" sz="2400" smtClean="0"/>
              <a:t>Test de signification:</a:t>
            </a:r>
          </a:p>
          <a:p>
            <a:pPr lvl="1"/>
            <a:r>
              <a:rPr lang="en-US" sz="2000" smtClean="0"/>
              <a:t>Pour des  échantillons: 20 &lt; n &lt; 40</a:t>
            </a:r>
          </a:p>
          <a:p>
            <a:pPr lvl="2"/>
            <a:r>
              <a:rPr lang="en-US" sz="1600" smtClean="0"/>
              <a:t>Calculer </a:t>
            </a:r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2"/>
            <a:r>
              <a:rPr lang="en-US" sz="1600" smtClean="0"/>
              <a:t>Et utiliser la distribution de Student, avec </a:t>
            </a:r>
            <a:r>
              <a:rPr lang="en-US" sz="1600" i="1" smtClean="0"/>
              <a:t>n</a:t>
            </a:r>
            <a:r>
              <a:rPr lang="en-US" sz="1600" smtClean="0"/>
              <a:t>-2 degrés de liberté</a:t>
            </a:r>
          </a:p>
          <a:p>
            <a:pPr lvl="1"/>
            <a:r>
              <a:rPr lang="en-US" sz="2000" smtClean="0"/>
              <a:t>Pour de grands échantillons: </a:t>
            </a:r>
            <a:r>
              <a:rPr lang="en-US" sz="2000" i="1" smtClean="0"/>
              <a:t>n</a:t>
            </a:r>
            <a:r>
              <a:rPr lang="en-US" sz="2000" smtClean="0"/>
              <a:t> &gt; 40</a:t>
            </a:r>
          </a:p>
          <a:p>
            <a:pPr lvl="2"/>
            <a:r>
              <a:rPr lang="en-US" sz="1600" smtClean="0"/>
              <a:t>Calculer</a:t>
            </a:r>
          </a:p>
          <a:p>
            <a:pPr lvl="2"/>
            <a:endParaRPr lang="en-US" sz="1600" smtClean="0"/>
          </a:p>
          <a:p>
            <a:pPr lvl="2"/>
            <a:r>
              <a:rPr lang="en-US" sz="1600" smtClean="0"/>
              <a:t>Et utiliser la distribution normale…</a:t>
            </a:r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2"/>
            <a:endParaRPr lang="en-US" sz="1600" smtClean="0"/>
          </a:p>
          <a:p>
            <a:pPr lvl="1"/>
            <a:endParaRPr lang="en-US" sz="2000" smtClean="0"/>
          </a:p>
          <a:p>
            <a:pPr lvl="1"/>
            <a:endParaRPr lang="en-US" sz="2000" smtClean="0"/>
          </a:p>
        </p:txBody>
      </p:sp>
      <p:graphicFrame>
        <p:nvGraphicFramePr>
          <p:cNvPr id="26628" name="Object 3"/>
          <p:cNvGraphicFramePr>
            <a:graphicFrameLocks noChangeAspect="1"/>
          </p:cNvGraphicFramePr>
          <p:nvPr/>
        </p:nvGraphicFramePr>
        <p:xfrm>
          <a:off x="2895600" y="3124200"/>
          <a:ext cx="15811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name="Equation" r:id="rId3" imgW="812800" imgH="469900" progId="Equation.DSMT4">
                  <p:embed/>
                </p:oleObj>
              </mc:Choice>
              <mc:Fallback>
                <p:oleObj name="Equation" r:id="rId3" imgW="812800" imgH="469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3124200"/>
                        <a:ext cx="158115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2971800" y="4953000"/>
          <a:ext cx="1458913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Equation" r:id="rId5" imgW="749300" imgH="241300" progId="Equation.DSMT4">
                  <p:embed/>
                </p:oleObj>
              </mc:Choice>
              <mc:Fallback>
                <p:oleObj name="Equation" r:id="rId5" imgW="749300" imgH="2413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4953000"/>
                        <a:ext cx="1458913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 de la Covariance</a:t>
            </a:r>
          </a:p>
        </p:txBody>
      </p:sp>
      <p:graphicFrame>
        <p:nvGraphicFramePr>
          <p:cNvPr id="397412" name="Group 1124"/>
          <p:cNvGraphicFramePr>
            <a:graphicFrameLocks noGrp="1"/>
          </p:cNvGraphicFramePr>
          <p:nvPr>
            <p:ph type="tbl" idx="1"/>
          </p:nvPr>
        </p:nvGraphicFramePr>
        <p:xfrm>
          <a:off x="762000" y="2057400"/>
          <a:ext cx="8153400" cy="4389438"/>
        </p:xfrm>
        <a:graphic>
          <a:graphicData uri="http://schemas.openxmlformats.org/drawingml/2006/table">
            <a:tbl>
              <a:tblPr/>
              <a:tblGrid>
                <a:gridCol w="1358680"/>
                <a:gridCol w="1358679"/>
                <a:gridCol w="1360003"/>
                <a:gridCol w="1358680"/>
                <a:gridCol w="1358679"/>
                <a:gridCol w="1358679"/>
              </a:tblGrid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X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Rang(X)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Y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Rang(Y)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</a:t>
                      </a:r>
                      <a:r>
                        <a:rPr kumimoji="0" lang="en-US" altLang="en-US" sz="1800" b="1" i="1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r>
                        <a:rPr kumimoji="0" lang="en-US" alt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16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38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6.25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-2.5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6.25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42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12.25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9.5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-.5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.25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44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8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Rho de Spearman: Exemple</a:t>
            </a: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3098800" y="2286000"/>
          <a:ext cx="3195638" cy="206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Equation" r:id="rId3" imgW="1651000" imgH="1066800" progId="Equation.DSMT4">
                  <p:embed/>
                </p:oleObj>
              </mc:Choice>
              <mc:Fallback>
                <p:oleObj name="Equation" r:id="rId3" imgW="1651000" imgH="10668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8800" y="2286000"/>
                        <a:ext cx="3195638" cy="206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6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457700"/>
            <a:ext cx="58547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SPSS: Diagrammes de dispersion</a:t>
            </a:r>
            <a:endParaRPr lang="en-US" sz="3600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33600"/>
            <a:ext cx="3429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038350"/>
            <a:ext cx="50387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SPSS: Correlation</a:t>
            </a:r>
            <a:endParaRPr lang="en-US" smtClean="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24125"/>
            <a:ext cx="267652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8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2322513"/>
            <a:ext cx="3971925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9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343150"/>
            <a:ext cx="39624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9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581525"/>
            <a:ext cx="32004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2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2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SPSS: Corrélations (Pearson)</a:t>
            </a:r>
            <a:endParaRPr lang="en-US" smtClean="0"/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201863"/>
            <a:ext cx="6156325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SPSS: Corrélations </a:t>
            </a:r>
            <a:br>
              <a:rPr lang="fr-CA" smtClean="0"/>
            </a:br>
            <a:r>
              <a:rPr lang="fr-CA" smtClean="0"/>
              <a:t>(Non paramétriques)</a:t>
            </a:r>
            <a:endParaRPr lang="en-US" smtClean="0"/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38" y="2209800"/>
            <a:ext cx="726916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Corrélation partielle</a:t>
            </a:r>
            <a:endParaRPr lang="en-US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533400" y="3962400"/>
            <a:ext cx="4075113" cy="2590800"/>
          </a:xfrm>
        </p:spPr>
        <p:txBody>
          <a:bodyPr/>
          <a:lstStyle/>
          <a:p>
            <a:pPr eaLnBrk="1" hangingPunct="1"/>
            <a:r>
              <a:rPr lang="fr-CA" sz="2400" smtClean="0"/>
              <a:t>Corrélation entre deux variables en contrôlant les effets d</a:t>
            </a:r>
            <a:r>
              <a:rPr lang="fr-CA" altLang="en-US" sz="2400" smtClean="0"/>
              <a:t>’</a:t>
            </a:r>
            <a:r>
              <a:rPr lang="fr-CA" sz="2400" smtClean="0"/>
              <a:t>autres variables</a:t>
            </a:r>
          </a:p>
          <a:p>
            <a:pPr eaLnBrk="1" hangingPunct="1"/>
            <a:r>
              <a:rPr lang="fr-CA" sz="2400" smtClean="0"/>
              <a:t>Exemple: </a:t>
            </a:r>
          </a:p>
          <a:p>
            <a:pPr lvl="1" eaLnBrk="1" hangingPunct="1"/>
            <a:r>
              <a:rPr lang="fr-CA" sz="2000" smtClean="0"/>
              <a:t>Corrélation entre la performance et l</a:t>
            </a:r>
            <a:r>
              <a:rPr lang="fr-CA" altLang="en-US" sz="2000" smtClean="0"/>
              <a:t>’</a:t>
            </a:r>
            <a:r>
              <a:rPr lang="fr-CA" sz="2000" smtClean="0"/>
              <a:t>anxiété, en contrôlant le sexe du sujet</a:t>
            </a:r>
            <a:endParaRPr lang="en-US" sz="2000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828800"/>
            <a:ext cx="26670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3937000"/>
            <a:ext cx="395287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05000"/>
            <a:ext cx="56483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Régression Simple</a:t>
            </a:r>
          </a:p>
        </p:txBody>
      </p:sp>
      <p:sp>
        <p:nvSpPr>
          <p:cNvPr id="3481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270000"/>
              </a:lnSpc>
            </a:pPr>
            <a:endParaRPr lang="en-US" sz="2400" smtClean="0"/>
          </a:p>
          <a:p>
            <a:pPr eaLnBrk="1" hangingPunct="1">
              <a:lnSpc>
                <a:spcPct val="270000"/>
              </a:lnSpc>
            </a:pPr>
            <a:endParaRPr lang="en-US" sz="2400" smtClean="0"/>
          </a:p>
          <a:p>
            <a:pPr eaLnBrk="1" hangingPunct="1">
              <a:lnSpc>
                <a:spcPct val="270000"/>
              </a:lnSpc>
            </a:pPr>
            <a:endParaRPr lang="en-US" sz="2400" smtClean="0"/>
          </a:p>
          <a:p>
            <a:pPr eaLnBrk="1" hangingPunct="1">
              <a:lnSpc>
                <a:spcPct val="27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fr-CA" sz="2400" smtClean="0"/>
          </a:p>
        </p:txBody>
      </p:sp>
      <p:sp>
        <p:nvSpPr>
          <p:cNvPr id="3482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143000" y="2133600"/>
            <a:ext cx="7543800" cy="4114800"/>
          </a:xfrm>
        </p:spPr>
        <p:txBody>
          <a:bodyPr/>
          <a:lstStyle/>
          <a:p>
            <a:pPr eaLnBrk="1" hangingPunct="1"/>
            <a:r>
              <a:rPr lang="en-US" smtClean="0"/>
              <a:t>Peut-on utiliser les scores X pour prédire les scores Y?</a:t>
            </a:r>
          </a:p>
          <a:p>
            <a:pPr eaLnBrk="1" hangingPunct="1"/>
            <a:r>
              <a:rPr lang="en-US" smtClean="0"/>
              <a:t>Prédicteur: Variable indépendante</a:t>
            </a:r>
          </a:p>
          <a:p>
            <a:pPr eaLnBrk="1" hangingPunct="1"/>
            <a:r>
              <a:rPr lang="en-US" smtClean="0"/>
              <a:t>Critère: Variable dépendante</a:t>
            </a:r>
          </a:p>
          <a:p>
            <a:pPr eaLnBrk="1" hangingPunct="1"/>
            <a:r>
              <a:rPr lang="en-US" smtClean="0"/>
              <a:t>Régression: fonction linéaire (Y = b</a:t>
            </a:r>
            <a:r>
              <a:rPr lang="en-US" baseline="-25000" smtClean="0"/>
              <a:t>1</a:t>
            </a:r>
            <a:r>
              <a:rPr lang="en-US" smtClean="0"/>
              <a:t> x + b</a:t>
            </a:r>
            <a:r>
              <a:rPr lang="en-US" baseline="-25000" smtClean="0"/>
              <a:t>0</a:t>
            </a:r>
            <a:r>
              <a:rPr lang="en-US" smtClean="0"/>
              <a:t>) </a:t>
            </a:r>
          </a:p>
          <a:p>
            <a:pPr eaLnBrk="1" hangingPunct="1"/>
            <a:endParaRPr lang="fr-CA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Diagramme de dispersion</a:t>
            </a:r>
          </a:p>
        </p:txBody>
      </p:sp>
      <p:pic>
        <p:nvPicPr>
          <p:cNvPr id="35843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5400" y="1828800"/>
            <a:ext cx="6858000" cy="4791075"/>
          </a:xfrm>
          <a:noFill/>
        </p:spPr>
      </p:pic>
      <p:sp>
        <p:nvSpPr>
          <p:cNvPr id="35844" name="Line 7"/>
          <p:cNvSpPr>
            <a:spLocks noChangeShapeType="1"/>
          </p:cNvSpPr>
          <p:nvPr/>
        </p:nvSpPr>
        <p:spPr bwMode="auto">
          <a:xfrm>
            <a:off x="4267200" y="4800600"/>
            <a:ext cx="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35845" name="Line 8"/>
          <p:cNvSpPr>
            <a:spLocks noChangeShapeType="1"/>
          </p:cNvSpPr>
          <p:nvPr/>
        </p:nvSpPr>
        <p:spPr bwMode="auto">
          <a:xfrm flipH="1">
            <a:off x="4191000" y="4800600"/>
            <a:ext cx="22860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35846" name="Line 9"/>
          <p:cNvSpPr>
            <a:spLocks noChangeShapeType="1"/>
          </p:cNvSpPr>
          <p:nvPr/>
        </p:nvSpPr>
        <p:spPr bwMode="auto">
          <a:xfrm>
            <a:off x="4191000" y="3581400"/>
            <a:ext cx="0" cy="1219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35847" name="Text Box 10"/>
          <p:cNvSpPr txBox="1">
            <a:spLocks noChangeArrowheads="1"/>
          </p:cNvSpPr>
          <p:nvPr/>
        </p:nvSpPr>
        <p:spPr bwMode="auto">
          <a:xfrm>
            <a:off x="6019800" y="441960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400">
                <a:latin typeface="Symbol" panose="05050102010706020507" pitchFamily="18" charset="2"/>
              </a:rPr>
              <a:t>m</a:t>
            </a:r>
            <a:r>
              <a:rPr lang="en-US" sz="2400" baseline="-25000"/>
              <a:t>X</a:t>
            </a:r>
            <a:endParaRPr lang="en-US" sz="2400">
              <a:latin typeface="Symbol" panose="05050102010706020507" pitchFamily="18" charset="2"/>
            </a:endParaRPr>
          </a:p>
        </p:txBody>
      </p:sp>
      <p:sp>
        <p:nvSpPr>
          <p:cNvPr id="35848" name="Text Box 11"/>
          <p:cNvSpPr txBox="1">
            <a:spLocks noChangeArrowheads="1"/>
          </p:cNvSpPr>
          <p:nvPr/>
        </p:nvSpPr>
        <p:spPr bwMode="auto">
          <a:xfrm>
            <a:off x="4191000" y="358140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400">
                <a:latin typeface="Symbol" panose="05050102010706020507" pitchFamily="18" charset="2"/>
              </a:rPr>
              <a:t>m</a:t>
            </a:r>
            <a:r>
              <a:rPr lang="en-US" sz="2400" baseline="-25000"/>
              <a:t>Y</a:t>
            </a:r>
            <a:endParaRPr lang="en-US" sz="2400">
              <a:latin typeface="Symbol" panose="05050102010706020507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Critère des moindres carrés</a:t>
            </a:r>
            <a:endParaRPr lang="en-US" smtClean="0"/>
          </a:p>
        </p:txBody>
      </p:sp>
      <p:pic>
        <p:nvPicPr>
          <p:cNvPr id="36867" name="Picture 4" descr="FIG16-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6" t="13928" r="12352" b="8295"/>
          <a:stretch>
            <a:fillRect/>
          </a:stretch>
        </p:blipFill>
        <p:spPr>
          <a:xfrm>
            <a:off x="1371600" y="2171700"/>
            <a:ext cx="6477000" cy="45339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0"/>
            <a:ext cx="77724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Critère des moindres carrés</a:t>
            </a:r>
            <a:endParaRPr lang="en-US" sz="3200" smtClean="0">
              <a:latin typeface="Arial" panose="020B0604020202020204" pitchFamily="34" charset="0"/>
            </a:endParaRPr>
          </a:p>
        </p:txBody>
      </p:sp>
      <p:sp>
        <p:nvSpPr>
          <p:cNvPr id="37891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droite qui s</a:t>
            </a:r>
            <a:r>
              <a:rPr lang="fr-CA" altLang="en-US" smtClean="0"/>
              <a:t>’</a:t>
            </a:r>
            <a:r>
              <a:rPr lang="fr-CA" smtClean="0"/>
              <a:t>ajuste le mieux à un ensemble de données est celle pour laquelle la somme des carrés des valeurs résiduelles est la plus petite possible</a:t>
            </a:r>
            <a:endParaRPr lang="en-US" smtClean="0"/>
          </a:p>
        </p:txBody>
      </p:sp>
      <p:graphicFrame>
        <p:nvGraphicFramePr>
          <p:cNvPr id="37892" name="Object 5"/>
          <p:cNvGraphicFramePr>
            <a:graphicFrameLocks noChangeAspect="1"/>
          </p:cNvGraphicFramePr>
          <p:nvPr/>
        </p:nvGraphicFramePr>
        <p:xfrm>
          <a:off x="2038350" y="4876800"/>
          <a:ext cx="5602288" cy="134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name="Equation" r:id="rId3" imgW="1803400" imgH="431800" progId="Equation.DSMT4">
                  <p:embed/>
                </p:oleObj>
              </mc:Choice>
              <mc:Fallback>
                <p:oleObj name="Equation" r:id="rId3" imgW="1803400" imgH="431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8350" y="4876800"/>
                        <a:ext cx="5602288" cy="1341438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8229600" cy="1143000"/>
          </a:xfrm>
          <a:noFill/>
        </p:spPr>
        <p:txBody>
          <a:bodyPr lIns="90488" tIns="44450" rIns="90488" bIns="44450"/>
          <a:lstStyle/>
          <a:p>
            <a:r>
              <a:rPr lang="en-US" sz="4000" smtClean="0"/>
              <a:t>Équation de la droite de régression</a:t>
            </a:r>
            <a:endParaRPr lang="en-US" sz="4000" smtClean="0">
              <a:latin typeface="Arial" panose="020B0604020202020204" pitchFamily="34" charset="0"/>
            </a:endParaRPr>
          </a:p>
        </p:txBody>
      </p:sp>
      <p:sp>
        <p:nvSpPr>
          <p:cNvPr id="38915" name="Rectangle 5"/>
          <p:cNvSpPr>
            <a:spLocks noChangeArrowheads="1"/>
          </p:cNvSpPr>
          <p:nvPr/>
        </p:nvSpPr>
        <p:spPr bwMode="auto">
          <a:xfrm>
            <a:off x="0" y="3325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38916" name="Object 2"/>
          <p:cNvGraphicFramePr>
            <a:graphicFrameLocks noChangeAspect="1"/>
          </p:cNvGraphicFramePr>
          <p:nvPr/>
        </p:nvGraphicFramePr>
        <p:xfrm>
          <a:off x="3962400" y="2849563"/>
          <a:ext cx="1676400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4" name="Equation" r:id="rId3" imgW="660113" imgH="203112" progId="Equation.DSMT4">
                  <p:embed/>
                </p:oleObj>
              </mc:Choice>
              <mc:Fallback>
                <p:oleObj name="Equation" r:id="rId3" imgW="660113" imgH="203112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2849563"/>
                        <a:ext cx="1676400" cy="5222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7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914400" y="2214563"/>
            <a:ext cx="7958138" cy="3881437"/>
          </a:xfrm>
        </p:spPr>
        <p:txBody>
          <a:bodyPr/>
          <a:lstStyle/>
          <a:p>
            <a:r>
              <a:rPr lang="fr-CA" smtClean="0"/>
              <a:t>En termes de scores Z:</a:t>
            </a:r>
          </a:p>
          <a:p>
            <a:endParaRPr lang="fr-CA" smtClean="0"/>
          </a:p>
          <a:p>
            <a:r>
              <a:rPr lang="fr-CA" smtClean="0"/>
              <a:t>En termes des statistiques descriptives:</a:t>
            </a:r>
          </a:p>
          <a:p>
            <a:endParaRPr lang="fr-CA" smtClean="0"/>
          </a:p>
          <a:p>
            <a:endParaRPr lang="fr-CA" smtClean="0"/>
          </a:p>
          <a:p>
            <a:r>
              <a:rPr lang="fr-CA" smtClean="0"/>
              <a:t>En termes des scores bruts: </a:t>
            </a:r>
          </a:p>
          <a:p>
            <a:endParaRPr lang="fr-CA" smtClean="0"/>
          </a:p>
          <a:p>
            <a:endParaRPr lang="en-US" smtClean="0"/>
          </a:p>
        </p:txBody>
      </p:sp>
      <p:sp>
        <p:nvSpPr>
          <p:cNvPr id="3891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38919" name="Object 3"/>
          <p:cNvGraphicFramePr>
            <a:graphicFrameLocks noChangeAspect="1"/>
          </p:cNvGraphicFramePr>
          <p:nvPr/>
        </p:nvGraphicFramePr>
        <p:xfrm>
          <a:off x="2490788" y="4068763"/>
          <a:ext cx="45307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5" name="Equation" r:id="rId5" imgW="2413000" imgH="482600" progId="Equation.DSMT4">
                  <p:embed/>
                </p:oleObj>
              </mc:Choice>
              <mc:Fallback>
                <p:oleObj name="Equation" r:id="rId5" imgW="2413000" imgH="482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0788" y="4068763"/>
                        <a:ext cx="4530725" cy="9017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38921" name="Object 4"/>
          <p:cNvGraphicFramePr>
            <a:graphicFrameLocks noChangeAspect="1"/>
          </p:cNvGraphicFramePr>
          <p:nvPr/>
        </p:nvGraphicFramePr>
        <p:xfrm>
          <a:off x="590550" y="5788025"/>
          <a:ext cx="3619500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6" name="Equation" r:id="rId7" imgW="2070100" imgH="457200" progId="Equation.DSMT4">
                  <p:embed/>
                </p:oleObj>
              </mc:Choice>
              <mc:Fallback>
                <p:oleObj name="Equation" r:id="rId7" imgW="2070100" imgH="4572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" y="5788025"/>
                        <a:ext cx="3619500" cy="79851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Rectangle 12"/>
          <p:cNvSpPr>
            <a:spLocks noChangeArrowheads="1"/>
          </p:cNvSpPr>
          <p:nvPr/>
        </p:nvSpPr>
        <p:spPr bwMode="auto">
          <a:xfrm>
            <a:off x="0" y="3208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graphicFrame>
        <p:nvGraphicFramePr>
          <p:cNvPr id="38923" name="Object 5"/>
          <p:cNvGraphicFramePr>
            <a:graphicFrameLocks noChangeAspect="1"/>
          </p:cNvGraphicFramePr>
          <p:nvPr/>
        </p:nvGraphicFramePr>
        <p:xfrm>
          <a:off x="4805363" y="5789613"/>
          <a:ext cx="3875087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7" name="Equation" r:id="rId9" imgW="2336800" imgH="482600" progId="Equation.DSMT4">
                  <p:embed/>
                </p:oleObj>
              </mc:Choice>
              <mc:Fallback>
                <p:oleObj name="Equation" r:id="rId9" imgW="2336800" imgH="482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5363" y="5789613"/>
                        <a:ext cx="3875087" cy="7953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609600"/>
            <a:ext cx="70104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Age d</a:t>
            </a:r>
            <a:r>
              <a:rPr lang="ja-JP" altLang="en-US" smtClean="0"/>
              <a:t>’</a:t>
            </a:r>
            <a:r>
              <a:rPr lang="en-US" altLang="ja-JP" smtClean="0"/>
              <a:t>une auto vs son prix</a:t>
            </a:r>
            <a:endParaRPr lang="en-US" sz="3200" smtClean="0">
              <a:latin typeface="Arial" panose="020B0604020202020204" pitchFamily="34" charset="0"/>
            </a:endParaRPr>
          </a:p>
        </p:txBody>
      </p:sp>
      <p:pic>
        <p:nvPicPr>
          <p:cNvPr id="39939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" t="3410" r="3232" b="4802"/>
          <a:stretch>
            <a:fillRect/>
          </a:stretch>
        </p:blipFill>
        <p:spPr bwMode="auto">
          <a:xfrm>
            <a:off x="1752600" y="2209800"/>
            <a:ext cx="6248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0"/>
            <a:ext cx="77724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Diagramme de dispersion</a:t>
            </a:r>
            <a:endParaRPr lang="en-US" sz="3200" smtClean="0">
              <a:latin typeface="Arial" panose="020B0604020202020204" pitchFamily="34" charset="0"/>
            </a:endParaRPr>
          </a:p>
        </p:txBody>
      </p:sp>
      <p:pic>
        <p:nvPicPr>
          <p:cNvPr id="40963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147888"/>
            <a:ext cx="5791200" cy="463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609600"/>
            <a:ext cx="70104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Age d</a:t>
            </a:r>
            <a:r>
              <a:rPr lang="ja-JP" altLang="en-US" smtClean="0"/>
              <a:t>’</a:t>
            </a:r>
            <a:r>
              <a:rPr lang="en-US" altLang="ja-JP" smtClean="0"/>
              <a:t>une auto vs son prix</a:t>
            </a:r>
            <a:endParaRPr lang="en-US" sz="3200" smtClean="0">
              <a:latin typeface="Arial" panose="020B0604020202020204" pitchFamily="34" charset="0"/>
            </a:endParaRPr>
          </a:p>
        </p:txBody>
      </p: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486025"/>
            <a:ext cx="237172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514600"/>
            <a:ext cx="42576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609600"/>
            <a:ext cx="70104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Age d</a:t>
            </a:r>
            <a:r>
              <a:rPr lang="ja-JP" altLang="en-US" smtClean="0"/>
              <a:t>’</a:t>
            </a:r>
            <a:r>
              <a:rPr lang="en-US" altLang="ja-JP" smtClean="0"/>
              <a:t>une auto vs son prix</a:t>
            </a:r>
            <a:endParaRPr lang="en-US" sz="3200" smtClean="0">
              <a:latin typeface="Arial" panose="020B0604020202020204" pitchFamily="34" charset="0"/>
            </a:endParaRPr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2219325"/>
            <a:ext cx="51244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2219325"/>
            <a:ext cx="51244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Régression: Statistiques descriptives</a:t>
            </a:r>
            <a:endParaRPr lang="en-US" sz="3600" smtClean="0"/>
          </a:p>
        </p:txBody>
      </p:sp>
      <p:pic>
        <p:nvPicPr>
          <p:cNvPr id="44035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4057650"/>
            <a:ext cx="3962400" cy="2038350"/>
          </a:xfrm>
          <a:noFill/>
        </p:spPr>
      </p:pic>
      <p:pic>
        <p:nvPicPr>
          <p:cNvPr id="44036" name="Picture 7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2381250"/>
            <a:ext cx="3962400" cy="1462088"/>
          </a:xfrm>
          <a:noFill/>
        </p:spPr>
      </p:pic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953000" y="4362450"/>
            <a:ext cx="3581400" cy="1447800"/>
            <a:chOff x="3120" y="2448"/>
            <a:chExt cx="2256" cy="912"/>
          </a:xfrm>
        </p:grpSpPr>
        <p:sp>
          <p:nvSpPr>
            <p:cNvPr id="44038" name="Oval 9"/>
            <p:cNvSpPr>
              <a:spLocks noChangeArrowheads="1"/>
            </p:cNvSpPr>
            <p:nvPr/>
          </p:nvSpPr>
          <p:spPr bwMode="auto">
            <a:xfrm>
              <a:off x="3120" y="2784"/>
              <a:ext cx="288" cy="192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FR" sz="2400"/>
            </a:p>
          </p:txBody>
        </p:sp>
        <p:sp>
          <p:nvSpPr>
            <p:cNvPr id="44039" name="AutoShape 10"/>
            <p:cNvSpPr>
              <a:spLocks noChangeArrowheads="1"/>
            </p:cNvSpPr>
            <p:nvPr/>
          </p:nvSpPr>
          <p:spPr bwMode="auto">
            <a:xfrm>
              <a:off x="3456" y="2448"/>
              <a:ext cx="1920" cy="912"/>
            </a:xfrm>
            <a:prstGeom prst="leftArrowCallout">
              <a:avLst>
                <a:gd name="adj1" fmla="val 11407"/>
                <a:gd name="adj2" fmla="val 14366"/>
                <a:gd name="adj3" fmla="val 35088"/>
                <a:gd name="adj4" fmla="val 66667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400"/>
                <a:t>Forte corrélation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400"/>
                <a:t>Entre le l</a:t>
              </a:r>
              <a:r>
                <a:rPr lang="fr-CA" altLang="en-US" sz="2400"/>
                <a:t>’</a:t>
              </a:r>
              <a:r>
                <a:rPr lang="fr-CA" sz="2400"/>
                <a:t>âge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400"/>
                <a:t>et le prix</a:t>
              </a:r>
              <a:endParaRPr 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Régression: Calcul de l</a:t>
            </a:r>
            <a:r>
              <a:rPr lang="fr-CA" altLang="en-US" sz="3600" smtClean="0"/>
              <a:t>’</a:t>
            </a:r>
            <a:r>
              <a:rPr lang="fr-CA" sz="3600" smtClean="0"/>
              <a:t>équation</a:t>
            </a:r>
            <a:endParaRPr lang="en-US" sz="3600" smtClean="0"/>
          </a:p>
        </p:txBody>
      </p:sp>
      <p:pic>
        <p:nvPicPr>
          <p:cNvPr id="45059" name="Picture 7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33600"/>
            <a:ext cx="3962400" cy="1462088"/>
          </a:xfrm>
          <a:noFill/>
        </p:spPr>
      </p:pic>
      <p:graphicFrame>
        <p:nvGraphicFramePr>
          <p:cNvPr id="45060" name="Object 2"/>
          <p:cNvGraphicFramePr>
            <a:graphicFrameLocks noChangeAspect="1"/>
          </p:cNvGraphicFramePr>
          <p:nvPr/>
        </p:nvGraphicFramePr>
        <p:xfrm>
          <a:off x="1524000" y="4343400"/>
          <a:ext cx="6581775" cy="220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Equation" r:id="rId4" imgW="3505200" imgH="1181100" progId="Equation.DSMT4">
                  <p:embed/>
                </p:oleObj>
              </mc:Choice>
              <mc:Fallback>
                <p:oleObj name="Equation" r:id="rId4" imgW="3505200" imgH="11811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343400"/>
                        <a:ext cx="6581775" cy="220662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1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9200" y="2133600"/>
            <a:ext cx="3962400" cy="203835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Régression: Estimation des paramètres</a:t>
            </a:r>
            <a:endParaRPr lang="en-US" smtClean="0"/>
          </a:p>
        </p:txBody>
      </p:sp>
      <p:pic>
        <p:nvPicPr>
          <p:cNvPr id="46083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2209800"/>
            <a:ext cx="6248400" cy="2325688"/>
          </a:xfrm>
          <a:noFill/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447800" y="3657600"/>
            <a:ext cx="4038600" cy="2290763"/>
            <a:chOff x="912" y="2304"/>
            <a:chExt cx="2544" cy="1443"/>
          </a:xfrm>
        </p:grpSpPr>
        <p:sp>
          <p:nvSpPr>
            <p:cNvPr id="46089" name="Rectangle 7"/>
            <p:cNvSpPr>
              <a:spLocks noChangeArrowheads="1"/>
            </p:cNvSpPr>
            <p:nvPr/>
          </p:nvSpPr>
          <p:spPr bwMode="auto">
            <a:xfrm>
              <a:off x="1968" y="2304"/>
              <a:ext cx="528" cy="336"/>
            </a:xfrm>
            <a:prstGeom prst="rect">
              <a:avLst/>
            </a:prstGeom>
            <a:solidFill>
              <a:srgbClr val="CCFFFF">
                <a:alpha val="39999"/>
              </a:srgbClr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FR" sz="2400"/>
            </a:p>
          </p:txBody>
        </p:sp>
        <p:sp>
          <p:nvSpPr>
            <p:cNvPr id="46090" name="AutoShape 8"/>
            <p:cNvSpPr>
              <a:spLocks noChangeArrowheads="1"/>
            </p:cNvSpPr>
            <p:nvPr/>
          </p:nvSpPr>
          <p:spPr bwMode="auto">
            <a:xfrm rot="5400000">
              <a:off x="1896" y="2952"/>
              <a:ext cx="672" cy="24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7290 h 21600"/>
                <a:gd name="T14" fmla="*/ 19832 w 21600"/>
                <a:gd name="T15" fmla="*/ 1431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199" y="0"/>
                  </a:moveTo>
                  <a:lnTo>
                    <a:pt x="16199" y="7290"/>
                  </a:lnTo>
                  <a:lnTo>
                    <a:pt x="3375" y="7290"/>
                  </a:lnTo>
                  <a:lnTo>
                    <a:pt x="3375" y="14310"/>
                  </a:lnTo>
                  <a:lnTo>
                    <a:pt x="16199" y="14310"/>
                  </a:lnTo>
                  <a:lnTo>
                    <a:pt x="16199" y="21600"/>
                  </a:lnTo>
                  <a:lnTo>
                    <a:pt x="21600" y="10800"/>
                  </a:lnTo>
                  <a:lnTo>
                    <a:pt x="16199" y="0"/>
                  </a:lnTo>
                  <a:close/>
                </a:path>
                <a:path w="21600" h="21600">
                  <a:moveTo>
                    <a:pt x="1350" y="7290"/>
                  </a:moveTo>
                  <a:lnTo>
                    <a:pt x="1350" y="14310"/>
                  </a:lnTo>
                  <a:lnTo>
                    <a:pt x="2700" y="14310"/>
                  </a:lnTo>
                  <a:lnTo>
                    <a:pt x="2700" y="7290"/>
                  </a:lnTo>
                  <a:lnTo>
                    <a:pt x="1350" y="7290"/>
                  </a:lnTo>
                  <a:close/>
                </a:path>
                <a:path w="21600" h="21600">
                  <a:moveTo>
                    <a:pt x="0" y="7290"/>
                  </a:moveTo>
                  <a:lnTo>
                    <a:pt x="0" y="14310"/>
                  </a:lnTo>
                  <a:lnTo>
                    <a:pt x="675" y="14310"/>
                  </a:lnTo>
                  <a:lnTo>
                    <a:pt x="675" y="7290"/>
                  </a:lnTo>
                  <a:lnTo>
                    <a:pt x="0" y="729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6091" name="Text Box 9"/>
            <p:cNvSpPr txBox="1">
              <a:spLocks noChangeArrowheads="1"/>
            </p:cNvSpPr>
            <p:nvPr/>
          </p:nvSpPr>
          <p:spPr bwMode="auto">
            <a:xfrm>
              <a:off x="912" y="3456"/>
              <a:ext cx="2544" cy="29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fr-CA" sz="2400"/>
                <a:t>Prix = 195.468 – 20.261 (Age)</a:t>
              </a:r>
              <a:endParaRPr lang="en-US" sz="2400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4572000" y="4191000"/>
            <a:ext cx="4418013" cy="1143000"/>
            <a:chOff x="3024" y="2640"/>
            <a:chExt cx="2539" cy="720"/>
          </a:xfrm>
        </p:grpSpPr>
        <p:sp>
          <p:nvSpPr>
            <p:cNvPr id="46086" name="AutoShape 6"/>
            <p:cNvSpPr>
              <a:spLocks noChangeArrowheads="1"/>
            </p:cNvSpPr>
            <p:nvPr/>
          </p:nvSpPr>
          <p:spPr bwMode="auto">
            <a:xfrm>
              <a:off x="3024" y="2640"/>
              <a:ext cx="864" cy="720"/>
            </a:xfrm>
            <a:prstGeom prst="upArrowCallout">
              <a:avLst>
                <a:gd name="adj1" fmla="val 12500"/>
                <a:gd name="adj2" fmla="val 21250"/>
                <a:gd name="adj3" fmla="val 16667"/>
                <a:gd name="adj4" fmla="val 66667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400"/>
                <a:t>Corrélation</a:t>
              </a:r>
              <a:endParaRPr lang="en-US" sz="2400"/>
            </a:p>
          </p:txBody>
        </p:sp>
        <p:sp>
          <p:nvSpPr>
            <p:cNvPr id="46087" name="AutoShape 11"/>
            <p:cNvSpPr>
              <a:spLocks noChangeArrowheads="1"/>
            </p:cNvSpPr>
            <p:nvPr/>
          </p:nvSpPr>
          <p:spPr bwMode="auto">
            <a:xfrm>
              <a:off x="3888" y="3072"/>
              <a:ext cx="275" cy="14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7 w 21600"/>
                <a:gd name="T13" fmla="*/ 5400 h 21600"/>
                <a:gd name="T14" fmla="*/ 18929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6088" name="Text Box 13"/>
            <p:cNvSpPr txBox="1">
              <a:spLocks noChangeArrowheads="1"/>
            </p:cNvSpPr>
            <p:nvPr/>
          </p:nvSpPr>
          <p:spPr bwMode="auto">
            <a:xfrm>
              <a:off x="4206" y="2999"/>
              <a:ext cx="1357" cy="291"/>
            </a:xfrm>
            <a:prstGeom prst="rect">
              <a:avLst/>
            </a:prstGeom>
            <a:solidFill>
              <a:schemeClr val="accent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fr-CA" sz="2400"/>
                <a:t>Z</a:t>
              </a:r>
              <a:r>
                <a:rPr lang="fr-CA" sz="2400" baseline="-25000"/>
                <a:t>PRIX</a:t>
              </a:r>
              <a:r>
                <a:rPr lang="fr-CA" sz="2400"/>
                <a:t>=-.924 Z</a:t>
              </a:r>
              <a:r>
                <a:rPr lang="fr-CA" sz="2400" baseline="-25000"/>
                <a:t>AGE</a:t>
              </a:r>
              <a:endParaRPr lang="en-US" sz="2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685800"/>
            <a:ext cx="59436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Droite de régression</a:t>
            </a:r>
            <a:endParaRPr lang="en-US" sz="3200" smtClean="0">
              <a:latin typeface="Arial" panose="020B0604020202020204" pitchFamily="34" charset="0"/>
            </a:endParaRPr>
          </a:p>
        </p:txBody>
      </p:sp>
      <p:pic>
        <p:nvPicPr>
          <p:cNvPr id="47107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125663"/>
            <a:ext cx="55626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Prédiction à partir de la droite de régression</a:t>
            </a:r>
            <a:endParaRPr lang="en-U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514600"/>
            <a:ext cx="3962400" cy="11430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2000" smtClean="0"/>
              <a:t>Quel est le prix d</a:t>
            </a:r>
            <a:r>
              <a:rPr lang="fr-CA" altLang="en-US" sz="2000" smtClean="0"/>
              <a:t>’</a:t>
            </a:r>
            <a:r>
              <a:rPr lang="fr-CA" sz="2000" smtClean="0"/>
              <a:t>une voiture âgée de 3 ans?</a:t>
            </a:r>
          </a:p>
          <a:p>
            <a:pPr lvl="1" eaLnBrk="1" hangingPunct="1"/>
            <a:r>
              <a:rPr lang="fr-CA" sz="1800" smtClean="0"/>
              <a:t>Y</a:t>
            </a:r>
            <a:r>
              <a:rPr lang="fr-CA" altLang="en-US" sz="1800" smtClean="0"/>
              <a:t>’</a:t>
            </a:r>
            <a:r>
              <a:rPr lang="fr-CA" sz="1800" smtClean="0"/>
              <a:t> = 195.47 – 20.26(3) = 134.69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000" smtClean="0"/>
          </a:p>
        </p:txBody>
      </p:sp>
      <p:pic>
        <p:nvPicPr>
          <p:cNvPr id="48132" name="Picture 4"/>
          <p:cNvPicPr>
            <a:picLocks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2132013"/>
            <a:ext cx="4154488" cy="4040187"/>
          </a:xfrm>
          <a:noFill/>
        </p:spPr>
      </p:pic>
      <p:sp>
        <p:nvSpPr>
          <p:cNvPr id="48133" name="Line 6"/>
          <p:cNvSpPr>
            <a:spLocks noChangeShapeType="1"/>
          </p:cNvSpPr>
          <p:nvPr/>
        </p:nvSpPr>
        <p:spPr bwMode="auto">
          <a:xfrm flipV="1">
            <a:off x="6553200" y="32766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8134" name="Line 7"/>
          <p:cNvSpPr>
            <a:spLocks noChangeShapeType="1"/>
          </p:cNvSpPr>
          <p:nvPr/>
        </p:nvSpPr>
        <p:spPr bwMode="auto">
          <a:xfrm flipH="1">
            <a:off x="5486400" y="32766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dispersion autour de la droite de régression</a:t>
            </a:r>
            <a:endParaRPr lang="en-U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L</a:t>
            </a:r>
            <a:r>
              <a:rPr lang="fr-CA" altLang="en-US" sz="2800" smtClean="0"/>
              <a:t>’</a:t>
            </a:r>
            <a:r>
              <a:rPr lang="fr-CA" sz="2800" smtClean="0"/>
              <a:t>erreur standard d</a:t>
            </a:r>
            <a:r>
              <a:rPr lang="fr-CA" altLang="en-US" sz="2800" smtClean="0"/>
              <a:t>’</a:t>
            </a:r>
            <a:r>
              <a:rPr lang="fr-CA" sz="2800" smtClean="0"/>
              <a:t>estimation:</a:t>
            </a:r>
          </a:p>
          <a:p>
            <a:pPr eaLnBrk="1" hangingPunct="1"/>
            <a:endParaRPr lang="fr-CA" sz="2800" smtClean="0"/>
          </a:p>
          <a:p>
            <a:pPr eaLnBrk="1" hangingPunct="1"/>
            <a:endParaRPr lang="fr-CA" sz="2800" smtClean="0"/>
          </a:p>
          <a:p>
            <a:pPr eaLnBrk="1" hangingPunct="1"/>
            <a:endParaRPr lang="fr-CA" sz="2800" smtClean="0"/>
          </a:p>
          <a:p>
            <a:pPr eaLnBrk="1" hangingPunct="1"/>
            <a:r>
              <a:rPr lang="fr-CA" sz="2800" smtClean="0"/>
              <a:t>Valeur comprise entre 0 (si r</a:t>
            </a:r>
            <a:r>
              <a:rPr lang="fr-CA" sz="2800" baseline="-25000" smtClean="0"/>
              <a:t>XY</a:t>
            </a:r>
            <a:r>
              <a:rPr lang="fr-CA" sz="2800" smtClean="0"/>
              <a:t>=1) et </a:t>
            </a:r>
            <a:r>
              <a:rPr lang="el-GR" sz="2800" smtClean="0"/>
              <a:t>σ</a:t>
            </a:r>
            <a:r>
              <a:rPr lang="fr-CA" sz="2800" baseline="-25000" smtClean="0"/>
              <a:t>y </a:t>
            </a:r>
            <a:r>
              <a:rPr lang="fr-CA" sz="2800" smtClean="0"/>
              <a:t>(si r</a:t>
            </a:r>
            <a:r>
              <a:rPr lang="fr-CA" sz="2800" baseline="-25000" smtClean="0"/>
              <a:t>XY</a:t>
            </a:r>
            <a:r>
              <a:rPr lang="fr-CA" sz="2800" smtClean="0"/>
              <a:t>=0)</a:t>
            </a:r>
          </a:p>
          <a:p>
            <a:pPr eaLnBrk="1" hangingPunct="1"/>
            <a:r>
              <a:rPr lang="fr-CA" sz="2800" smtClean="0"/>
              <a:t>Analogue à l</a:t>
            </a:r>
            <a:r>
              <a:rPr lang="fr-CA" altLang="en-US" sz="2800" smtClean="0"/>
              <a:t>’</a:t>
            </a:r>
            <a:r>
              <a:rPr lang="fr-CA" sz="2800" smtClean="0"/>
              <a:t>écart-type de la distribution d</a:t>
            </a:r>
            <a:r>
              <a:rPr lang="fr-CA" altLang="en-US" sz="2800" smtClean="0"/>
              <a:t>’</a:t>
            </a:r>
            <a:r>
              <a:rPr lang="fr-CA" sz="2800" smtClean="0"/>
              <a:t>une variable unique</a:t>
            </a: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0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graphicFrame>
        <p:nvGraphicFramePr>
          <p:cNvPr id="49157" name="Object 4"/>
          <p:cNvGraphicFramePr>
            <a:graphicFrameLocks noChangeAspect="1"/>
          </p:cNvGraphicFramePr>
          <p:nvPr/>
        </p:nvGraphicFramePr>
        <p:xfrm>
          <a:off x="1600200" y="2895600"/>
          <a:ext cx="6786563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8" name="Equation" r:id="rId3" imgW="2717800" imgH="495300" progId="Equation.DSMT4">
                  <p:embed/>
                </p:oleObj>
              </mc:Choice>
              <mc:Fallback>
                <p:oleObj name="Equation" r:id="rId3" imgW="2717800" imgH="4953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895600"/>
                        <a:ext cx="6786563" cy="12446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Calcul de l</a:t>
            </a:r>
            <a:r>
              <a:rPr lang="fr-CA" altLang="en-US" smtClean="0"/>
              <a:t>’</a:t>
            </a:r>
            <a:r>
              <a:rPr lang="fr-CA" smtClean="0"/>
              <a:t>erreur standard d</a:t>
            </a:r>
            <a:r>
              <a:rPr lang="fr-CA" altLang="en-US" smtClean="0"/>
              <a:t>’</a:t>
            </a:r>
            <a:r>
              <a:rPr lang="fr-CA" smtClean="0"/>
              <a:t>estimation</a:t>
            </a:r>
            <a:endParaRPr lang="en-US" smtClean="0"/>
          </a:p>
        </p:txBody>
      </p:sp>
      <p:pic>
        <p:nvPicPr>
          <p:cNvPr id="50179" name="Picture 10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2667000"/>
            <a:ext cx="8053388" cy="25146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2357438" y="3087688"/>
            <a:ext cx="1220787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Déviation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 b="1">
                <a:latin typeface="Arial" panose="020B0604020202020204" pitchFamily="34" charset="0"/>
              </a:rPr>
              <a:t>totale</a:t>
            </a:r>
            <a:endParaRPr lang="en-US" sz="1800" b="1">
              <a:latin typeface="Arial" panose="020B0604020202020204" pitchFamily="34" charset="0"/>
            </a:endParaRPr>
          </a:p>
        </p:txBody>
      </p:sp>
      <p:grpSp>
        <p:nvGrpSpPr>
          <p:cNvPr id="51203" name="Group 4"/>
          <p:cNvGrpSpPr>
            <a:grpSpLocks/>
          </p:cNvGrpSpPr>
          <p:nvPr/>
        </p:nvGrpSpPr>
        <p:grpSpPr bwMode="auto">
          <a:xfrm>
            <a:off x="2046288" y="2201863"/>
            <a:ext cx="4819650" cy="4483100"/>
            <a:chOff x="951" y="992"/>
            <a:chExt cx="3036" cy="2824"/>
          </a:xfrm>
        </p:grpSpPr>
        <p:grpSp>
          <p:nvGrpSpPr>
            <p:cNvPr id="51239" name="Group 5"/>
            <p:cNvGrpSpPr>
              <a:grpSpLocks/>
            </p:cNvGrpSpPr>
            <p:nvPr/>
          </p:nvGrpSpPr>
          <p:grpSpPr bwMode="auto">
            <a:xfrm>
              <a:off x="1152" y="992"/>
              <a:ext cx="2835" cy="2700"/>
              <a:chOff x="1152" y="992"/>
              <a:chExt cx="2835" cy="2700"/>
            </a:xfrm>
          </p:grpSpPr>
          <p:grpSp>
            <p:nvGrpSpPr>
              <p:cNvPr id="51262" name="Group 6"/>
              <p:cNvGrpSpPr>
                <a:grpSpLocks/>
              </p:cNvGrpSpPr>
              <p:nvPr/>
            </p:nvGrpSpPr>
            <p:grpSpPr bwMode="auto">
              <a:xfrm>
                <a:off x="1152" y="992"/>
                <a:ext cx="76" cy="2683"/>
                <a:chOff x="1152" y="992"/>
                <a:chExt cx="76" cy="2683"/>
              </a:xfrm>
            </p:grpSpPr>
            <p:sp>
              <p:nvSpPr>
                <p:cNvPr id="51274" name="Line 7"/>
                <p:cNvSpPr>
                  <a:spLocks noChangeShapeType="1"/>
                </p:cNvSpPr>
                <p:nvPr/>
              </p:nvSpPr>
              <p:spPr bwMode="auto">
                <a:xfrm>
                  <a:off x="1152" y="3671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5" name="Line 8"/>
                <p:cNvSpPr>
                  <a:spLocks noChangeShapeType="1"/>
                </p:cNvSpPr>
                <p:nvPr/>
              </p:nvSpPr>
              <p:spPr bwMode="auto">
                <a:xfrm>
                  <a:off x="1152" y="3543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6" name="Line 9"/>
                <p:cNvSpPr>
                  <a:spLocks noChangeShapeType="1"/>
                </p:cNvSpPr>
                <p:nvPr/>
              </p:nvSpPr>
              <p:spPr bwMode="auto">
                <a:xfrm>
                  <a:off x="1152" y="3415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7" name="Line 10"/>
                <p:cNvSpPr>
                  <a:spLocks noChangeShapeType="1"/>
                </p:cNvSpPr>
                <p:nvPr/>
              </p:nvSpPr>
              <p:spPr bwMode="auto">
                <a:xfrm>
                  <a:off x="1152" y="3287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8" name="Line 11"/>
                <p:cNvSpPr>
                  <a:spLocks noChangeShapeType="1"/>
                </p:cNvSpPr>
                <p:nvPr/>
              </p:nvSpPr>
              <p:spPr bwMode="auto">
                <a:xfrm>
                  <a:off x="1152" y="3159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9" name="Line 12"/>
                <p:cNvSpPr>
                  <a:spLocks noChangeShapeType="1"/>
                </p:cNvSpPr>
                <p:nvPr/>
              </p:nvSpPr>
              <p:spPr bwMode="auto">
                <a:xfrm>
                  <a:off x="1152" y="3031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0" name="Line 13"/>
                <p:cNvSpPr>
                  <a:spLocks noChangeShapeType="1"/>
                </p:cNvSpPr>
                <p:nvPr/>
              </p:nvSpPr>
              <p:spPr bwMode="auto">
                <a:xfrm>
                  <a:off x="1152" y="2903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1" name="Line 14"/>
                <p:cNvSpPr>
                  <a:spLocks noChangeShapeType="1"/>
                </p:cNvSpPr>
                <p:nvPr/>
              </p:nvSpPr>
              <p:spPr bwMode="auto">
                <a:xfrm>
                  <a:off x="1152" y="2775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2" name="Line 15"/>
                <p:cNvSpPr>
                  <a:spLocks noChangeShapeType="1"/>
                </p:cNvSpPr>
                <p:nvPr/>
              </p:nvSpPr>
              <p:spPr bwMode="auto">
                <a:xfrm>
                  <a:off x="1152" y="2647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3" name="Line 16"/>
                <p:cNvSpPr>
                  <a:spLocks noChangeShapeType="1"/>
                </p:cNvSpPr>
                <p:nvPr/>
              </p:nvSpPr>
              <p:spPr bwMode="auto">
                <a:xfrm>
                  <a:off x="1152" y="2519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4" name="Line 17"/>
                <p:cNvSpPr>
                  <a:spLocks noChangeShapeType="1"/>
                </p:cNvSpPr>
                <p:nvPr/>
              </p:nvSpPr>
              <p:spPr bwMode="auto">
                <a:xfrm>
                  <a:off x="1152" y="2391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5" name="Line 18"/>
                <p:cNvSpPr>
                  <a:spLocks noChangeShapeType="1"/>
                </p:cNvSpPr>
                <p:nvPr/>
              </p:nvSpPr>
              <p:spPr bwMode="auto">
                <a:xfrm>
                  <a:off x="1152" y="2263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6" name="Line 19"/>
                <p:cNvSpPr>
                  <a:spLocks noChangeShapeType="1"/>
                </p:cNvSpPr>
                <p:nvPr/>
              </p:nvSpPr>
              <p:spPr bwMode="auto">
                <a:xfrm>
                  <a:off x="1152" y="2135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7" name="Line 20"/>
                <p:cNvSpPr>
                  <a:spLocks noChangeShapeType="1"/>
                </p:cNvSpPr>
                <p:nvPr/>
              </p:nvSpPr>
              <p:spPr bwMode="auto">
                <a:xfrm>
                  <a:off x="1152" y="2007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8" name="Line 21"/>
                <p:cNvSpPr>
                  <a:spLocks noChangeShapeType="1"/>
                </p:cNvSpPr>
                <p:nvPr/>
              </p:nvSpPr>
              <p:spPr bwMode="auto">
                <a:xfrm>
                  <a:off x="1152" y="1879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89" name="Line 22"/>
                <p:cNvSpPr>
                  <a:spLocks noChangeShapeType="1"/>
                </p:cNvSpPr>
                <p:nvPr/>
              </p:nvSpPr>
              <p:spPr bwMode="auto">
                <a:xfrm>
                  <a:off x="1152" y="1751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0" name="Line 23"/>
                <p:cNvSpPr>
                  <a:spLocks noChangeShapeType="1"/>
                </p:cNvSpPr>
                <p:nvPr/>
              </p:nvSpPr>
              <p:spPr bwMode="auto">
                <a:xfrm>
                  <a:off x="1152" y="1623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1" name="Line 24"/>
                <p:cNvSpPr>
                  <a:spLocks noChangeShapeType="1"/>
                </p:cNvSpPr>
                <p:nvPr/>
              </p:nvSpPr>
              <p:spPr bwMode="auto">
                <a:xfrm>
                  <a:off x="1152" y="1495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2" name="Line 25"/>
                <p:cNvSpPr>
                  <a:spLocks noChangeShapeType="1"/>
                </p:cNvSpPr>
                <p:nvPr/>
              </p:nvSpPr>
              <p:spPr bwMode="auto">
                <a:xfrm>
                  <a:off x="1152" y="1367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3" name="Line 26"/>
                <p:cNvSpPr>
                  <a:spLocks noChangeShapeType="1"/>
                </p:cNvSpPr>
                <p:nvPr/>
              </p:nvSpPr>
              <p:spPr bwMode="auto">
                <a:xfrm>
                  <a:off x="1152" y="1239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4" name="Line 27"/>
                <p:cNvSpPr>
                  <a:spLocks noChangeShapeType="1"/>
                </p:cNvSpPr>
                <p:nvPr/>
              </p:nvSpPr>
              <p:spPr bwMode="auto">
                <a:xfrm>
                  <a:off x="1152" y="1111"/>
                  <a:ext cx="7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95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187" y="992"/>
                  <a:ext cx="1" cy="268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51263" name="Group 29"/>
              <p:cNvGrpSpPr>
                <a:grpSpLocks/>
              </p:cNvGrpSpPr>
              <p:nvPr/>
            </p:nvGrpSpPr>
            <p:grpSpPr bwMode="auto">
              <a:xfrm>
                <a:off x="1175" y="3662"/>
                <a:ext cx="2812" cy="30"/>
                <a:chOff x="1175" y="3662"/>
                <a:chExt cx="2812" cy="30"/>
              </a:xfrm>
            </p:grpSpPr>
            <p:sp>
              <p:nvSpPr>
                <p:cNvPr id="51264" name="Line 30"/>
                <p:cNvSpPr>
                  <a:spLocks noChangeShapeType="1"/>
                </p:cNvSpPr>
                <p:nvPr/>
              </p:nvSpPr>
              <p:spPr bwMode="auto">
                <a:xfrm>
                  <a:off x="1175" y="3670"/>
                  <a:ext cx="281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65" name="Line 31"/>
                <p:cNvSpPr>
                  <a:spLocks noChangeShapeType="1"/>
                </p:cNvSpPr>
                <p:nvPr/>
              </p:nvSpPr>
              <p:spPr bwMode="auto">
                <a:xfrm>
                  <a:off x="1462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66" name="Line 32"/>
                <p:cNvSpPr>
                  <a:spLocks noChangeShapeType="1"/>
                </p:cNvSpPr>
                <p:nvPr/>
              </p:nvSpPr>
              <p:spPr bwMode="auto">
                <a:xfrm>
                  <a:off x="1728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67" name="Line 33"/>
                <p:cNvSpPr>
                  <a:spLocks noChangeShapeType="1"/>
                </p:cNvSpPr>
                <p:nvPr/>
              </p:nvSpPr>
              <p:spPr bwMode="auto">
                <a:xfrm>
                  <a:off x="1994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68" name="Line 34"/>
                <p:cNvSpPr>
                  <a:spLocks noChangeShapeType="1"/>
                </p:cNvSpPr>
                <p:nvPr/>
              </p:nvSpPr>
              <p:spPr bwMode="auto">
                <a:xfrm>
                  <a:off x="2260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69" name="Line 35"/>
                <p:cNvSpPr>
                  <a:spLocks noChangeShapeType="1"/>
                </p:cNvSpPr>
                <p:nvPr/>
              </p:nvSpPr>
              <p:spPr bwMode="auto">
                <a:xfrm>
                  <a:off x="2526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0" name="Line 36"/>
                <p:cNvSpPr>
                  <a:spLocks noChangeShapeType="1"/>
                </p:cNvSpPr>
                <p:nvPr/>
              </p:nvSpPr>
              <p:spPr bwMode="auto">
                <a:xfrm>
                  <a:off x="2792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1" name="Line 37"/>
                <p:cNvSpPr>
                  <a:spLocks noChangeShapeType="1"/>
                </p:cNvSpPr>
                <p:nvPr/>
              </p:nvSpPr>
              <p:spPr bwMode="auto">
                <a:xfrm>
                  <a:off x="3058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2" name="Line 38"/>
                <p:cNvSpPr>
                  <a:spLocks noChangeShapeType="1"/>
                </p:cNvSpPr>
                <p:nvPr/>
              </p:nvSpPr>
              <p:spPr bwMode="auto">
                <a:xfrm>
                  <a:off x="3324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1273" name="Line 39"/>
                <p:cNvSpPr>
                  <a:spLocks noChangeShapeType="1"/>
                </p:cNvSpPr>
                <p:nvPr/>
              </p:nvSpPr>
              <p:spPr bwMode="auto">
                <a:xfrm>
                  <a:off x="3590" y="3662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grpSp>
          <p:nvGrpSpPr>
            <p:cNvPr id="51240" name="Group 40"/>
            <p:cNvGrpSpPr>
              <a:grpSpLocks/>
            </p:cNvGrpSpPr>
            <p:nvPr/>
          </p:nvGrpSpPr>
          <p:grpSpPr bwMode="auto">
            <a:xfrm>
              <a:off x="951" y="1016"/>
              <a:ext cx="339" cy="2800"/>
              <a:chOff x="951" y="1016"/>
              <a:chExt cx="339" cy="2800"/>
            </a:xfrm>
          </p:grpSpPr>
          <p:sp>
            <p:nvSpPr>
              <p:cNvPr id="51241" name="Rectangle 41"/>
              <p:cNvSpPr>
                <a:spLocks noChangeArrowheads="1"/>
              </p:cNvSpPr>
              <p:nvPr/>
            </p:nvSpPr>
            <p:spPr bwMode="auto">
              <a:xfrm>
                <a:off x="998" y="3585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51242" name="Rectangle 42"/>
              <p:cNvSpPr>
                <a:spLocks noChangeArrowheads="1"/>
              </p:cNvSpPr>
              <p:nvPr/>
            </p:nvSpPr>
            <p:spPr bwMode="auto">
              <a:xfrm>
                <a:off x="993" y="3452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51243" name="Rectangle 43"/>
              <p:cNvSpPr>
                <a:spLocks noChangeArrowheads="1"/>
              </p:cNvSpPr>
              <p:nvPr/>
            </p:nvSpPr>
            <p:spPr bwMode="auto">
              <a:xfrm>
                <a:off x="993" y="3318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51244" name="Rectangle 44"/>
              <p:cNvSpPr>
                <a:spLocks noChangeArrowheads="1"/>
              </p:cNvSpPr>
              <p:nvPr/>
            </p:nvSpPr>
            <p:spPr bwMode="auto">
              <a:xfrm>
                <a:off x="993" y="3195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51245" name="Rectangle 45"/>
              <p:cNvSpPr>
                <a:spLocks noChangeArrowheads="1"/>
              </p:cNvSpPr>
              <p:nvPr/>
            </p:nvSpPr>
            <p:spPr bwMode="auto">
              <a:xfrm>
                <a:off x="993" y="3060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4</a:t>
                </a:r>
              </a:p>
            </p:txBody>
          </p:sp>
          <p:sp>
            <p:nvSpPr>
              <p:cNvPr id="51246" name="Rectangle 46"/>
              <p:cNvSpPr>
                <a:spLocks noChangeArrowheads="1"/>
              </p:cNvSpPr>
              <p:nvPr/>
            </p:nvSpPr>
            <p:spPr bwMode="auto">
              <a:xfrm>
                <a:off x="993" y="2932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5</a:t>
                </a:r>
              </a:p>
            </p:txBody>
          </p:sp>
          <p:sp>
            <p:nvSpPr>
              <p:cNvPr id="51247" name="Rectangle 47"/>
              <p:cNvSpPr>
                <a:spLocks noChangeArrowheads="1"/>
              </p:cNvSpPr>
              <p:nvPr/>
            </p:nvSpPr>
            <p:spPr bwMode="auto">
              <a:xfrm>
                <a:off x="993" y="2808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51248" name="Rectangle 48"/>
              <p:cNvSpPr>
                <a:spLocks noChangeArrowheads="1"/>
              </p:cNvSpPr>
              <p:nvPr/>
            </p:nvSpPr>
            <p:spPr bwMode="auto">
              <a:xfrm>
                <a:off x="993" y="2680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7</a:t>
                </a:r>
              </a:p>
            </p:txBody>
          </p:sp>
          <p:sp>
            <p:nvSpPr>
              <p:cNvPr id="51249" name="Rectangle 49"/>
              <p:cNvSpPr>
                <a:spLocks noChangeArrowheads="1"/>
              </p:cNvSpPr>
              <p:nvPr/>
            </p:nvSpPr>
            <p:spPr bwMode="auto">
              <a:xfrm>
                <a:off x="999" y="2568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8</a:t>
                </a:r>
              </a:p>
            </p:txBody>
          </p:sp>
          <p:sp>
            <p:nvSpPr>
              <p:cNvPr id="51250" name="Rectangle 50"/>
              <p:cNvSpPr>
                <a:spLocks noChangeArrowheads="1"/>
              </p:cNvSpPr>
              <p:nvPr/>
            </p:nvSpPr>
            <p:spPr bwMode="auto">
              <a:xfrm>
                <a:off x="998" y="2440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9</a:t>
                </a:r>
              </a:p>
            </p:txBody>
          </p:sp>
          <p:sp>
            <p:nvSpPr>
              <p:cNvPr id="51251" name="Rectangle 51"/>
              <p:cNvSpPr>
                <a:spLocks noChangeArrowheads="1"/>
              </p:cNvSpPr>
              <p:nvPr/>
            </p:nvSpPr>
            <p:spPr bwMode="auto">
              <a:xfrm>
                <a:off x="951" y="2307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10</a:t>
                </a:r>
              </a:p>
            </p:txBody>
          </p:sp>
          <p:sp>
            <p:nvSpPr>
              <p:cNvPr id="51252" name="Rectangle 52"/>
              <p:cNvSpPr>
                <a:spLocks noChangeArrowheads="1"/>
              </p:cNvSpPr>
              <p:nvPr/>
            </p:nvSpPr>
            <p:spPr bwMode="auto">
              <a:xfrm>
                <a:off x="951" y="2168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11</a:t>
                </a:r>
              </a:p>
            </p:txBody>
          </p:sp>
          <p:sp>
            <p:nvSpPr>
              <p:cNvPr id="51253" name="Rectangle 53"/>
              <p:cNvSpPr>
                <a:spLocks noChangeArrowheads="1"/>
              </p:cNvSpPr>
              <p:nvPr/>
            </p:nvSpPr>
            <p:spPr bwMode="auto">
              <a:xfrm>
                <a:off x="951" y="2045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51254" name="Rectangle 54"/>
              <p:cNvSpPr>
                <a:spLocks noChangeArrowheads="1"/>
              </p:cNvSpPr>
              <p:nvPr/>
            </p:nvSpPr>
            <p:spPr bwMode="auto">
              <a:xfrm>
                <a:off x="951" y="1906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13</a:t>
                </a:r>
              </a:p>
            </p:txBody>
          </p:sp>
          <p:sp>
            <p:nvSpPr>
              <p:cNvPr id="51255" name="Rectangle 55"/>
              <p:cNvSpPr>
                <a:spLocks noChangeArrowheads="1"/>
              </p:cNvSpPr>
              <p:nvPr/>
            </p:nvSpPr>
            <p:spPr bwMode="auto">
              <a:xfrm>
                <a:off x="951" y="1779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14</a:t>
                </a:r>
              </a:p>
            </p:txBody>
          </p:sp>
          <p:sp>
            <p:nvSpPr>
              <p:cNvPr id="51256" name="Rectangle 56"/>
              <p:cNvSpPr>
                <a:spLocks noChangeArrowheads="1"/>
              </p:cNvSpPr>
              <p:nvPr/>
            </p:nvSpPr>
            <p:spPr bwMode="auto">
              <a:xfrm>
                <a:off x="957" y="1667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15</a:t>
                </a:r>
              </a:p>
            </p:txBody>
          </p:sp>
          <p:sp>
            <p:nvSpPr>
              <p:cNvPr id="51257" name="Rectangle 57"/>
              <p:cNvSpPr>
                <a:spLocks noChangeArrowheads="1"/>
              </p:cNvSpPr>
              <p:nvPr/>
            </p:nvSpPr>
            <p:spPr bwMode="auto">
              <a:xfrm>
                <a:off x="951" y="1533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16</a:t>
                </a:r>
              </a:p>
            </p:txBody>
          </p:sp>
          <p:sp>
            <p:nvSpPr>
              <p:cNvPr id="51258" name="Rectangle 58"/>
              <p:cNvSpPr>
                <a:spLocks noChangeArrowheads="1"/>
              </p:cNvSpPr>
              <p:nvPr/>
            </p:nvSpPr>
            <p:spPr bwMode="auto">
              <a:xfrm>
                <a:off x="951" y="1406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17</a:t>
                </a:r>
              </a:p>
            </p:txBody>
          </p:sp>
          <p:sp>
            <p:nvSpPr>
              <p:cNvPr id="51259" name="Rectangle 59"/>
              <p:cNvSpPr>
                <a:spLocks noChangeArrowheads="1"/>
              </p:cNvSpPr>
              <p:nvPr/>
            </p:nvSpPr>
            <p:spPr bwMode="auto">
              <a:xfrm>
                <a:off x="956" y="1283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18</a:t>
                </a:r>
              </a:p>
            </p:txBody>
          </p:sp>
          <p:sp>
            <p:nvSpPr>
              <p:cNvPr id="51260" name="Rectangle 60"/>
              <p:cNvSpPr>
                <a:spLocks noChangeArrowheads="1"/>
              </p:cNvSpPr>
              <p:nvPr/>
            </p:nvSpPr>
            <p:spPr bwMode="auto">
              <a:xfrm>
                <a:off x="951" y="1149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19</a:t>
                </a:r>
              </a:p>
            </p:txBody>
          </p:sp>
          <p:sp>
            <p:nvSpPr>
              <p:cNvPr id="51261" name="Rectangle 61"/>
              <p:cNvSpPr>
                <a:spLocks noChangeArrowheads="1"/>
              </p:cNvSpPr>
              <p:nvPr/>
            </p:nvSpPr>
            <p:spPr bwMode="auto">
              <a:xfrm>
                <a:off x="951" y="1016"/>
                <a:ext cx="29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w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anose="05000000000000000000" pitchFamily="2" charset="2"/>
                  <a:buChar char="l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panose="05000000000000000000" pitchFamily="2" charset="2"/>
                  <a:buChar char="w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>
                  <a:buClrTx/>
                  <a:buFontTx/>
                  <a:buNone/>
                </a:pPr>
                <a:r>
                  <a:rPr lang="en-US" sz="1800" b="1">
                    <a:latin typeface="Arial" panose="020B0604020202020204" pitchFamily="34" charset="0"/>
                  </a:rPr>
                  <a:t>20</a:t>
                </a:r>
              </a:p>
            </p:txBody>
          </p:sp>
        </p:grpSp>
      </p:grpSp>
      <p:sp>
        <p:nvSpPr>
          <p:cNvPr id="51204" name="Line 62"/>
          <p:cNvSpPr>
            <a:spLocks noChangeShapeType="1"/>
          </p:cNvSpPr>
          <p:nvPr/>
        </p:nvSpPr>
        <p:spPr bwMode="auto">
          <a:xfrm>
            <a:off x="2441575" y="4629150"/>
            <a:ext cx="42799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05" name="Line 63"/>
          <p:cNvSpPr>
            <a:spLocks noChangeShapeType="1"/>
          </p:cNvSpPr>
          <p:nvPr/>
        </p:nvSpPr>
        <p:spPr bwMode="auto">
          <a:xfrm flipV="1">
            <a:off x="2441575" y="2151063"/>
            <a:ext cx="3644900" cy="3689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06" name="Freeform 64"/>
          <p:cNvSpPr>
            <a:spLocks/>
          </p:cNvSpPr>
          <p:nvPr/>
        </p:nvSpPr>
        <p:spPr bwMode="auto">
          <a:xfrm>
            <a:off x="3808413" y="2582863"/>
            <a:ext cx="247650" cy="1979612"/>
          </a:xfrm>
          <a:custGeom>
            <a:avLst/>
            <a:gdLst>
              <a:gd name="T0" fmla="*/ 2147483646 w 156"/>
              <a:gd name="T1" fmla="*/ 2147483646 h 1247"/>
              <a:gd name="T2" fmla="*/ 0 w 156"/>
              <a:gd name="T3" fmla="*/ 2147483646 h 1247"/>
              <a:gd name="T4" fmla="*/ 0 w 156"/>
              <a:gd name="T5" fmla="*/ 2147483646 h 1247"/>
              <a:gd name="T6" fmla="*/ 2147483646 w 156"/>
              <a:gd name="T7" fmla="*/ 0 h 1247"/>
              <a:gd name="T8" fmla="*/ 0 60000 65536"/>
              <a:gd name="T9" fmla="*/ 0 60000 65536"/>
              <a:gd name="T10" fmla="*/ 0 60000 65536"/>
              <a:gd name="T11" fmla="*/ 0 60000 65536"/>
              <a:gd name="T12" fmla="*/ 0 w 156"/>
              <a:gd name="T13" fmla="*/ 0 h 1247"/>
              <a:gd name="T14" fmla="*/ 156 w 156"/>
              <a:gd name="T15" fmla="*/ 1247 h 12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6" h="1247">
                <a:moveTo>
                  <a:pt x="155" y="1246"/>
                </a:moveTo>
                <a:lnTo>
                  <a:pt x="0" y="1138"/>
                </a:lnTo>
                <a:lnTo>
                  <a:pt x="0" y="85"/>
                </a:lnTo>
                <a:lnTo>
                  <a:pt x="144" y="0"/>
                </a:lnTo>
              </a:path>
            </a:pathLst>
          </a:custGeom>
          <a:noFill/>
          <a:ln w="12700" cap="rnd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1207" name="Freeform 65"/>
          <p:cNvSpPr>
            <a:spLocks/>
          </p:cNvSpPr>
          <p:nvPr/>
        </p:nvSpPr>
        <p:spPr bwMode="auto">
          <a:xfrm>
            <a:off x="4705350" y="2563813"/>
            <a:ext cx="247650" cy="1138237"/>
          </a:xfrm>
          <a:custGeom>
            <a:avLst/>
            <a:gdLst>
              <a:gd name="T0" fmla="*/ 0 w 156"/>
              <a:gd name="T1" fmla="*/ 2147483646 h 717"/>
              <a:gd name="T2" fmla="*/ 2147483646 w 156"/>
              <a:gd name="T3" fmla="*/ 2147483646 h 717"/>
              <a:gd name="T4" fmla="*/ 2147483646 w 156"/>
              <a:gd name="T5" fmla="*/ 2147483646 h 717"/>
              <a:gd name="T6" fmla="*/ 2147483646 w 156"/>
              <a:gd name="T7" fmla="*/ 0 h 717"/>
              <a:gd name="T8" fmla="*/ 0 60000 65536"/>
              <a:gd name="T9" fmla="*/ 0 60000 65536"/>
              <a:gd name="T10" fmla="*/ 0 60000 65536"/>
              <a:gd name="T11" fmla="*/ 0 60000 65536"/>
              <a:gd name="T12" fmla="*/ 0 w 156"/>
              <a:gd name="T13" fmla="*/ 0 h 717"/>
              <a:gd name="T14" fmla="*/ 156 w 156"/>
              <a:gd name="T15" fmla="*/ 717 h 7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6" h="717">
                <a:moveTo>
                  <a:pt x="0" y="716"/>
                </a:moveTo>
                <a:lnTo>
                  <a:pt x="155" y="654"/>
                </a:lnTo>
                <a:lnTo>
                  <a:pt x="155" y="49"/>
                </a:lnTo>
                <a:lnTo>
                  <a:pt x="11" y="0"/>
                </a:lnTo>
              </a:path>
            </a:pathLst>
          </a:custGeom>
          <a:noFill/>
          <a:ln w="12700" cap="rnd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1208" name="Rectangle 66"/>
          <p:cNvSpPr>
            <a:spLocks noChangeArrowheads="1"/>
          </p:cNvSpPr>
          <p:nvPr/>
        </p:nvSpPr>
        <p:spPr bwMode="auto">
          <a:xfrm>
            <a:off x="4389438" y="3540125"/>
            <a:ext cx="2619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>
                <a:latin typeface="Arial" panose="020B0604020202020204" pitchFamily="34" charset="0"/>
              </a:rPr>
              <a:t>•</a:t>
            </a:r>
          </a:p>
        </p:txBody>
      </p:sp>
      <p:sp>
        <p:nvSpPr>
          <p:cNvPr id="51209" name="Rectangle 67"/>
          <p:cNvSpPr>
            <a:spLocks noChangeArrowheads="1"/>
          </p:cNvSpPr>
          <p:nvPr/>
        </p:nvSpPr>
        <p:spPr bwMode="auto">
          <a:xfrm>
            <a:off x="4389438" y="2344738"/>
            <a:ext cx="261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>
                <a:latin typeface="Arial" panose="020B0604020202020204" pitchFamily="34" charset="0"/>
              </a:rPr>
              <a:t>•</a:t>
            </a:r>
          </a:p>
        </p:txBody>
      </p:sp>
      <p:sp>
        <p:nvSpPr>
          <p:cNvPr id="51210" name="Freeform 68"/>
          <p:cNvSpPr>
            <a:spLocks/>
          </p:cNvSpPr>
          <p:nvPr/>
        </p:nvSpPr>
        <p:spPr bwMode="auto">
          <a:xfrm>
            <a:off x="4705350" y="3697288"/>
            <a:ext cx="258763" cy="847725"/>
          </a:xfrm>
          <a:custGeom>
            <a:avLst/>
            <a:gdLst>
              <a:gd name="T0" fmla="*/ 2147483646 w 163"/>
              <a:gd name="T1" fmla="*/ 2147483646 h 534"/>
              <a:gd name="T2" fmla="*/ 2147483646 w 163"/>
              <a:gd name="T3" fmla="*/ 2147483646 h 534"/>
              <a:gd name="T4" fmla="*/ 2147483646 w 163"/>
              <a:gd name="T5" fmla="*/ 2147483646 h 534"/>
              <a:gd name="T6" fmla="*/ 0 w 163"/>
              <a:gd name="T7" fmla="*/ 0 h 534"/>
              <a:gd name="T8" fmla="*/ 0 60000 65536"/>
              <a:gd name="T9" fmla="*/ 0 60000 65536"/>
              <a:gd name="T10" fmla="*/ 0 60000 65536"/>
              <a:gd name="T11" fmla="*/ 0 60000 65536"/>
              <a:gd name="T12" fmla="*/ 0 w 163"/>
              <a:gd name="T13" fmla="*/ 0 h 534"/>
              <a:gd name="T14" fmla="*/ 163 w 163"/>
              <a:gd name="T15" fmla="*/ 534 h 53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" h="534">
                <a:moveTo>
                  <a:pt x="14" y="534"/>
                </a:moveTo>
                <a:lnTo>
                  <a:pt x="163" y="471"/>
                </a:lnTo>
                <a:lnTo>
                  <a:pt x="163" y="44"/>
                </a:lnTo>
                <a:lnTo>
                  <a:pt x="0" y="0"/>
                </a:lnTo>
              </a:path>
            </a:pathLst>
          </a:custGeom>
          <a:noFill/>
          <a:ln w="12700" cap="rnd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1211" name="Rectangle 69"/>
          <p:cNvSpPr>
            <a:spLocks noChangeArrowheads="1"/>
          </p:cNvSpPr>
          <p:nvPr/>
        </p:nvSpPr>
        <p:spPr bwMode="auto">
          <a:xfrm>
            <a:off x="4370388" y="4383088"/>
            <a:ext cx="261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>
                <a:latin typeface="Arial" panose="020B0604020202020204" pitchFamily="34" charset="0"/>
              </a:rPr>
              <a:t>•</a:t>
            </a:r>
          </a:p>
        </p:txBody>
      </p:sp>
      <p:sp>
        <p:nvSpPr>
          <p:cNvPr id="51212" name="Rectangle 70"/>
          <p:cNvSpPr>
            <a:spLocks noChangeArrowheads="1"/>
          </p:cNvSpPr>
          <p:nvPr/>
        </p:nvSpPr>
        <p:spPr bwMode="auto">
          <a:xfrm>
            <a:off x="6621463" y="2706688"/>
            <a:ext cx="1760537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Déviation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 b="1">
                <a:latin typeface="Arial" panose="020B0604020202020204" pitchFamily="34" charset="0"/>
              </a:rPr>
              <a:t>Non expliquée</a:t>
            </a:r>
            <a:endParaRPr lang="en-US" sz="1800" b="1">
              <a:latin typeface="Arial" panose="020B0604020202020204" pitchFamily="34" charset="0"/>
            </a:endParaRPr>
          </a:p>
        </p:txBody>
      </p:sp>
      <p:sp>
        <p:nvSpPr>
          <p:cNvPr id="51213" name="Line 71"/>
          <p:cNvSpPr>
            <a:spLocks noChangeShapeType="1"/>
          </p:cNvSpPr>
          <p:nvPr/>
        </p:nvSpPr>
        <p:spPr bwMode="auto">
          <a:xfrm flipH="1">
            <a:off x="5216525" y="3184525"/>
            <a:ext cx="14033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14" name="Rectangle 72"/>
          <p:cNvSpPr>
            <a:spLocks noChangeArrowheads="1"/>
          </p:cNvSpPr>
          <p:nvPr/>
        </p:nvSpPr>
        <p:spPr bwMode="auto">
          <a:xfrm>
            <a:off x="6715125" y="3773488"/>
            <a:ext cx="12461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Déviation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 b="1">
                <a:latin typeface="Arial" panose="020B0604020202020204" pitchFamily="34" charset="0"/>
              </a:rPr>
              <a:t>expliquée</a:t>
            </a:r>
            <a:endParaRPr lang="en-US" sz="1800" b="1">
              <a:latin typeface="Arial" panose="020B0604020202020204" pitchFamily="34" charset="0"/>
            </a:endParaRPr>
          </a:p>
        </p:txBody>
      </p:sp>
      <p:sp>
        <p:nvSpPr>
          <p:cNvPr id="51215" name="Line 73"/>
          <p:cNvSpPr>
            <a:spLocks noChangeShapeType="1"/>
          </p:cNvSpPr>
          <p:nvPr/>
        </p:nvSpPr>
        <p:spPr bwMode="auto">
          <a:xfrm flipH="1">
            <a:off x="5222875" y="4183063"/>
            <a:ext cx="14033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16" name="Rectangle 74"/>
          <p:cNvSpPr>
            <a:spLocks noChangeArrowheads="1"/>
          </p:cNvSpPr>
          <p:nvPr/>
        </p:nvSpPr>
        <p:spPr bwMode="auto">
          <a:xfrm>
            <a:off x="4149725" y="2058988"/>
            <a:ext cx="849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(5, 19)</a:t>
            </a:r>
          </a:p>
        </p:txBody>
      </p:sp>
      <p:sp>
        <p:nvSpPr>
          <p:cNvPr id="51217" name="Rectangle 75"/>
          <p:cNvSpPr>
            <a:spLocks noChangeArrowheads="1"/>
          </p:cNvSpPr>
          <p:nvPr/>
        </p:nvSpPr>
        <p:spPr bwMode="auto">
          <a:xfrm>
            <a:off x="3959225" y="3240088"/>
            <a:ext cx="849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(5, 13)</a:t>
            </a:r>
          </a:p>
        </p:txBody>
      </p:sp>
      <p:sp>
        <p:nvSpPr>
          <p:cNvPr id="51218" name="Rectangle 76"/>
          <p:cNvSpPr>
            <a:spLocks noChangeArrowheads="1"/>
          </p:cNvSpPr>
          <p:nvPr/>
        </p:nvSpPr>
        <p:spPr bwMode="auto">
          <a:xfrm>
            <a:off x="4191000" y="4648200"/>
            <a:ext cx="720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(5, 9)</a:t>
            </a:r>
          </a:p>
        </p:txBody>
      </p:sp>
      <p:sp>
        <p:nvSpPr>
          <p:cNvPr id="51219" name="Rectangle 77"/>
          <p:cNvSpPr>
            <a:spLocks noChangeArrowheads="1"/>
          </p:cNvSpPr>
          <p:nvPr/>
        </p:nvSpPr>
        <p:spPr bwMode="auto">
          <a:xfrm>
            <a:off x="2808288" y="5465763"/>
            <a:ext cx="1323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/>
              <a:t>Y</a:t>
            </a:r>
            <a:r>
              <a:rPr lang="ja-JP" altLang="en-US" sz="1800" b="1"/>
              <a:t>’</a:t>
            </a:r>
            <a:r>
              <a:rPr lang="en-US" altLang="ja-JP" sz="1800" b="1">
                <a:latin typeface="Arial" panose="020B0604020202020204" pitchFamily="34" charset="0"/>
              </a:rPr>
              <a:t> = 3 + 2</a:t>
            </a:r>
            <a:r>
              <a:rPr lang="en-US" altLang="ja-JP" sz="1800" b="1"/>
              <a:t>x</a:t>
            </a:r>
            <a:endParaRPr lang="en-US" sz="1800" b="1"/>
          </a:p>
        </p:txBody>
      </p:sp>
      <p:sp>
        <p:nvSpPr>
          <p:cNvPr id="51220" name="Rectangle 79"/>
          <p:cNvSpPr>
            <a:spLocks noChangeArrowheads="1"/>
          </p:cNvSpPr>
          <p:nvPr/>
        </p:nvSpPr>
        <p:spPr bwMode="auto">
          <a:xfrm>
            <a:off x="1296988" y="4383088"/>
            <a:ext cx="688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/>
              <a:t>y</a:t>
            </a:r>
            <a:r>
              <a:rPr lang="en-US" sz="1800" b="1">
                <a:latin typeface="Arial" panose="020B0604020202020204" pitchFamily="34" charset="0"/>
              </a:rPr>
              <a:t> = 9</a:t>
            </a:r>
          </a:p>
        </p:txBody>
      </p:sp>
      <p:sp>
        <p:nvSpPr>
          <p:cNvPr id="51221" name="Rectangle 81"/>
          <p:cNvSpPr>
            <a:spLocks noChangeArrowheads="1"/>
          </p:cNvSpPr>
          <p:nvPr/>
        </p:nvSpPr>
        <p:spPr bwMode="auto">
          <a:xfrm>
            <a:off x="7273925" y="3297238"/>
            <a:ext cx="246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1222" name="Freeform 82"/>
          <p:cNvSpPr>
            <a:spLocks noChangeArrowheads="1"/>
          </p:cNvSpPr>
          <p:nvPr/>
        </p:nvSpPr>
        <p:spPr bwMode="auto">
          <a:xfrm>
            <a:off x="1371600" y="4503738"/>
            <a:ext cx="150813" cy="1587"/>
          </a:xfrm>
          <a:custGeom>
            <a:avLst/>
            <a:gdLst>
              <a:gd name="T0" fmla="*/ 0 w 95"/>
              <a:gd name="T1" fmla="*/ 0 h 1"/>
              <a:gd name="T2" fmla="*/ 2147483646 w 95"/>
              <a:gd name="T3" fmla="*/ 2147483646 h 1"/>
              <a:gd name="T4" fmla="*/ 0 60000 65536"/>
              <a:gd name="T5" fmla="*/ 0 60000 65536"/>
              <a:gd name="T6" fmla="*/ 0 w 95"/>
              <a:gd name="T7" fmla="*/ 0 h 1"/>
              <a:gd name="T8" fmla="*/ 95 w 95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5" h="1">
                <a:moveTo>
                  <a:pt x="0" y="0"/>
                </a:moveTo>
                <a:lnTo>
                  <a:pt x="95" y="1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23" name="Rectangle 86"/>
          <p:cNvSpPr>
            <a:spLocks noChangeArrowheads="1"/>
          </p:cNvSpPr>
          <p:nvPr/>
        </p:nvSpPr>
        <p:spPr bwMode="auto">
          <a:xfrm>
            <a:off x="6900863" y="6188075"/>
            <a:ext cx="296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1800" b="1"/>
              <a:t>x</a:t>
            </a:r>
          </a:p>
        </p:txBody>
      </p:sp>
      <p:sp>
        <p:nvSpPr>
          <p:cNvPr id="51224" name="Rectangle 87"/>
          <p:cNvSpPr>
            <a:spLocks noChangeArrowheads="1"/>
          </p:cNvSpPr>
          <p:nvPr/>
        </p:nvSpPr>
        <p:spPr bwMode="auto">
          <a:xfrm>
            <a:off x="2286000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51225" name="Rectangle 88"/>
          <p:cNvSpPr>
            <a:spLocks noChangeArrowheads="1"/>
          </p:cNvSpPr>
          <p:nvPr/>
        </p:nvSpPr>
        <p:spPr bwMode="auto">
          <a:xfrm>
            <a:off x="2708275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51226" name="Rectangle 89"/>
          <p:cNvSpPr>
            <a:spLocks noChangeArrowheads="1"/>
          </p:cNvSpPr>
          <p:nvPr/>
        </p:nvSpPr>
        <p:spPr bwMode="auto">
          <a:xfrm>
            <a:off x="3138488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1227" name="Rectangle 90"/>
          <p:cNvSpPr>
            <a:spLocks noChangeArrowheads="1"/>
          </p:cNvSpPr>
          <p:nvPr/>
        </p:nvSpPr>
        <p:spPr bwMode="auto">
          <a:xfrm>
            <a:off x="3552825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51228" name="Rectangle 91"/>
          <p:cNvSpPr>
            <a:spLocks noChangeArrowheads="1"/>
          </p:cNvSpPr>
          <p:nvPr/>
        </p:nvSpPr>
        <p:spPr bwMode="auto">
          <a:xfrm>
            <a:off x="3983038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51229" name="Rectangle 92"/>
          <p:cNvSpPr>
            <a:spLocks noChangeArrowheads="1"/>
          </p:cNvSpPr>
          <p:nvPr/>
        </p:nvSpPr>
        <p:spPr bwMode="auto">
          <a:xfrm>
            <a:off x="4414838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1230" name="Rectangle 93"/>
          <p:cNvSpPr>
            <a:spLocks noChangeArrowheads="1"/>
          </p:cNvSpPr>
          <p:nvPr/>
        </p:nvSpPr>
        <p:spPr bwMode="auto">
          <a:xfrm>
            <a:off x="4843463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51231" name="Rectangle 94"/>
          <p:cNvSpPr>
            <a:spLocks noChangeArrowheads="1"/>
          </p:cNvSpPr>
          <p:nvPr/>
        </p:nvSpPr>
        <p:spPr bwMode="auto">
          <a:xfrm>
            <a:off x="5246688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1232" name="Rectangle 95"/>
          <p:cNvSpPr>
            <a:spLocks noChangeArrowheads="1"/>
          </p:cNvSpPr>
          <p:nvPr/>
        </p:nvSpPr>
        <p:spPr bwMode="auto">
          <a:xfrm>
            <a:off x="5668963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51233" name="Rectangle 96"/>
          <p:cNvSpPr>
            <a:spLocks noChangeArrowheads="1"/>
          </p:cNvSpPr>
          <p:nvPr/>
        </p:nvSpPr>
        <p:spPr bwMode="auto">
          <a:xfrm>
            <a:off x="6108700" y="6491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sz="1800" b="1"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51234" name="Line 98"/>
          <p:cNvSpPr>
            <a:spLocks noChangeShapeType="1"/>
          </p:cNvSpPr>
          <p:nvPr/>
        </p:nvSpPr>
        <p:spPr bwMode="auto">
          <a:xfrm>
            <a:off x="3432175" y="3446463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35" name="Rectangle 100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793038" cy="1462088"/>
          </a:xfrm>
          <a:noFill/>
        </p:spPr>
        <p:txBody>
          <a:bodyPr/>
          <a:lstStyle/>
          <a:p>
            <a:r>
              <a:rPr lang="en-US" sz="4000" smtClean="0"/>
              <a:t>Composantes de la variance de Y</a:t>
            </a:r>
          </a:p>
        </p:txBody>
      </p:sp>
      <p:graphicFrame>
        <p:nvGraphicFramePr>
          <p:cNvPr id="51236" name="Object 2"/>
          <p:cNvGraphicFramePr>
            <a:graphicFrameLocks noChangeAspect="1"/>
          </p:cNvGraphicFramePr>
          <p:nvPr/>
        </p:nvGraphicFramePr>
        <p:xfrm>
          <a:off x="2668588" y="3697288"/>
          <a:ext cx="685800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6" name="Equation" r:id="rId4" imgW="495085" imgH="241195" progId="Equation.DSMT4">
                  <p:embed/>
                </p:oleObj>
              </mc:Choice>
              <mc:Fallback>
                <p:oleObj name="Equation" r:id="rId4" imgW="495085" imgH="241195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8588" y="3697288"/>
                        <a:ext cx="685800" cy="3333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7" name="Object 3"/>
          <p:cNvGraphicFramePr>
            <a:graphicFrameLocks noChangeAspect="1"/>
          </p:cNvGraphicFramePr>
          <p:nvPr/>
        </p:nvGraphicFramePr>
        <p:xfrm>
          <a:off x="7088188" y="3316288"/>
          <a:ext cx="838200" cy="31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7" name="Equation" r:id="rId6" imgW="533169" imgH="203112" progId="Equation.DSMT4">
                  <p:embed/>
                </p:oleObj>
              </mc:Choice>
              <mc:Fallback>
                <p:oleObj name="Equation" r:id="rId6" imgW="533169" imgH="203112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8188" y="3316288"/>
                        <a:ext cx="838200" cy="3190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8" name="Object 4"/>
          <p:cNvGraphicFramePr>
            <a:graphicFrameLocks noChangeAspect="1"/>
          </p:cNvGraphicFramePr>
          <p:nvPr/>
        </p:nvGraphicFramePr>
        <p:xfrm>
          <a:off x="7011988" y="4383088"/>
          <a:ext cx="838200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8" name="Equation" r:id="rId8" imgW="508000" imgH="241300" progId="Equation.DSMT4">
                  <p:embed/>
                </p:oleObj>
              </mc:Choice>
              <mc:Fallback>
                <p:oleObj name="Equation" r:id="rId8" imgW="508000" imgH="2413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1988" y="4383088"/>
                        <a:ext cx="838200" cy="398462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64008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4000" b="1" smtClean="0">
                <a:latin typeface="Arial" panose="020B0604020202020204" pitchFamily="34" charset="0"/>
              </a:rPr>
              <a:t>Sources de variation en régression</a:t>
            </a:r>
          </a:p>
        </p:txBody>
      </p:sp>
      <p:sp>
        <p:nvSpPr>
          <p:cNvPr id="5325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CA" sz="2000" smtClean="0">
                <a:latin typeface="Arial" panose="020B0604020202020204" pitchFamily="34" charset="0"/>
              </a:rPr>
              <a:t>Somme des carrés totale (SC</a:t>
            </a:r>
            <a:r>
              <a:rPr lang="fr-CA" sz="2000" baseline="-25000" smtClean="0">
                <a:latin typeface="Arial" panose="020B0604020202020204" pitchFamily="34" charset="0"/>
              </a:rPr>
              <a:t>TOT</a:t>
            </a:r>
            <a:r>
              <a:rPr lang="fr-CA" sz="2000" smtClean="0">
                <a:latin typeface="Arial" panose="020B0604020202020204" pitchFamily="34" charset="0"/>
              </a:rPr>
              <a:t>): variation dans les valeurs observées de la variable dépendante (Y)</a:t>
            </a:r>
          </a:p>
          <a:p>
            <a:pPr eaLnBrk="1" hangingPunct="1">
              <a:lnSpc>
                <a:spcPct val="80000"/>
              </a:lnSpc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CA" sz="2000" smtClean="0">
                <a:latin typeface="Arial" panose="020B0604020202020204" pitchFamily="34" charset="0"/>
              </a:rPr>
              <a:t>Somme des carrés due à la régression (SC</a:t>
            </a:r>
            <a:r>
              <a:rPr lang="fr-CA" sz="2000" baseline="-25000" smtClean="0">
                <a:latin typeface="Arial" panose="020B0604020202020204" pitchFamily="34" charset="0"/>
              </a:rPr>
              <a:t>REG</a:t>
            </a:r>
            <a:r>
              <a:rPr lang="fr-CA" sz="2000" smtClean="0">
                <a:latin typeface="Arial" panose="020B0604020202020204" pitchFamily="34" charset="0"/>
              </a:rPr>
              <a:t>): Variation dans les valeurs observées de Y qui est expliquée par la régression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CA" sz="2000" smtClean="0">
                <a:latin typeface="Arial" panose="020B0604020202020204" pitchFamily="34" charset="0"/>
              </a:rPr>
              <a:t>Somme des carrés due à l</a:t>
            </a:r>
            <a:r>
              <a:rPr lang="fr-CA" altLang="en-US" sz="2000" smtClean="0">
                <a:latin typeface="Arial" panose="020B0604020202020204" pitchFamily="34" charset="0"/>
              </a:rPr>
              <a:t>’</a:t>
            </a:r>
            <a:r>
              <a:rPr lang="fr-CA" sz="2000" smtClean="0">
                <a:latin typeface="Arial" panose="020B0604020202020204" pitchFamily="34" charset="0"/>
              </a:rPr>
              <a:t>erreur (SC</a:t>
            </a:r>
            <a:r>
              <a:rPr lang="fr-CA" sz="2000" baseline="-25000" smtClean="0">
                <a:latin typeface="Arial" panose="020B0604020202020204" pitchFamily="34" charset="0"/>
              </a:rPr>
              <a:t>RÉSIDU</a:t>
            </a:r>
            <a:r>
              <a:rPr lang="fr-CA" sz="2000" smtClean="0">
                <a:latin typeface="Arial" panose="020B0604020202020204" pitchFamily="34" charset="0"/>
              </a:rPr>
              <a:t>): variation dans les valeurs observées de Y qui n</a:t>
            </a:r>
            <a:r>
              <a:rPr lang="fr-CA" altLang="en-US" sz="2000" smtClean="0">
                <a:latin typeface="Arial" panose="020B0604020202020204" pitchFamily="34" charset="0"/>
              </a:rPr>
              <a:t>’</a:t>
            </a:r>
            <a:r>
              <a:rPr lang="fr-CA" sz="2000" smtClean="0">
                <a:latin typeface="Arial" panose="020B0604020202020204" pitchFamily="34" charset="0"/>
              </a:rPr>
              <a:t>est pas expliquée par la régression</a:t>
            </a:r>
          </a:p>
          <a:p>
            <a:pPr eaLnBrk="1" hangingPunct="1">
              <a:lnSpc>
                <a:spcPct val="80000"/>
              </a:lnSpc>
            </a:pPr>
            <a:endParaRPr lang="fr-CA" sz="200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US" sz="2000" smtClean="0">
              <a:latin typeface="Arial" panose="020B0604020202020204" pitchFamily="34" charset="0"/>
            </a:endParaRPr>
          </a:p>
        </p:txBody>
      </p:sp>
      <p:graphicFrame>
        <p:nvGraphicFramePr>
          <p:cNvPr id="53252" name="Object 5"/>
          <p:cNvGraphicFramePr>
            <a:graphicFrameLocks noChangeAspect="1"/>
          </p:cNvGraphicFramePr>
          <p:nvPr/>
        </p:nvGraphicFramePr>
        <p:xfrm>
          <a:off x="3124200" y="2759075"/>
          <a:ext cx="3124200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5" name="Equation" r:id="rId3" imgW="1244060" imgH="266584" progId="Equation.DSMT4">
                  <p:embed/>
                </p:oleObj>
              </mc:Choice>
              <mc:Fallback>
                <p:oleObj name="Equation" r:id="rId3" imgW="1244060" imgH="266584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759075"/>
                        <a:ext cx="3124200" cy="66992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3" name="Object 6"/>
          <p:cNvGraphicFramePr>
            <a:graphicFrameLocks noChangeAspect="1"/>
          </p:cNvGraphicFramePr>
          <p:nvPr/>
        </p:nvGraphicFramePr>
        <p:xfrm>
          <a:off x="3124200" y="4221163"/>
          <a:ext cx="3124200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Equation" r:id="rId5" imgW="1269449" imgH="266584" progId="Equation.DSMT4">
                  <p:embed/>
                </p:oleObj>
              </mc:Choice>
              <mc:Fallback>
                <p:oleObj name="Equation" r:id="rId5" imgW="1269449" imgH="266584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221163"/>
                        <a:ext cx="3124200" cy="6556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4" name="Object 13"/>
          <p:cNvGraphicFramePr>
            <a:graphicFrameLocks noChangeAspect="1"/>
          </p:cNvGraphicFramePr>
          <p:nvPr/>
        </p:nvGraphicFramePr>
        <p:xfrm>
          <a:off x="3138488" y="5764213"/>
          <a:ext cx="3171825" cy="56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7" name="Equation" r:id="rId7" imgW="1435100" imgH="254000" progId="Equation.DSMT4">
                  <p:embed/>
                </p:oleObj>
              </mc:Choice>
              <mc:Fallback>
                <p:oleObj name="Equation" r:id="rId7" imgW="1435100" imgH="25400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488" y="5764213"/>
                        <a:ext cx="3171825" cy="5603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Relation entre les sources de variation</a:t>
            </a:r>
            <a:endParaRPr lang="en-U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3124200"/>
            <a:ext cx="7772400" cy="3008313"/>
          </a:xfrm>
        </p:spPr>
        <p:txBody>
          <a:bodyPr/>
          <a:lstStyle/>
          <a:p>
            <a:pPr eaLnBrk="1" hangingPunct="1"/>
            <a:r>
              <a:rPr lang="fr-CA" smtClean="0"/>
              <a:t>Les composantes de la variance de Y sont additives</a:t>
            </a:r>
          </a:p>
          <a:p>
            <a:pPr eaLnBrk="1" hangingPunct="1"/>
            <a:r>
              <a:rPr lang="fr-CA" smtClean="0"/>
              <a:t>On peut décomposer la variance totale d</a:t>
            </a:r>
            <a:r>
              <a:rPr lang="fr-CA" altLang="en-US" smtClean="0"/>
              <a:t>’</a:t>
            </a:r>
            <a:r>
              <a:rPr lang="fr-CA" smtClean="0"/>
              <a:t>une variable en ses différentes sources</a:t>
            </a:r>
            <a:endParaRPr lang="en-US" smtClean="0"/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2286000" y="2286000"/>
            <a:ext cx="4648200" cy="531813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800" b="1">
                <a:latin typeface="Arial" panose="020B0604020202020204" pitchFamily="34" charset="0"/>
              </a:rPr>
              <a:t>SC</a:t>
            </a:r>
            <a:r>
              <a:rPr lang="fr-CA" sz="2800" b="1" baseline="-25000">
                <a:latin typeface="Arial" panose="020B0604020202020204" pitchFamily="34" charset="0"/>
              </a:rPr>
              <a:t>TOT</a:t>
            </a:r>
            <a:r>
              <a:rPr lang="fr-CA" sz="2800" b="1">
                <a:latin typeface="Arial" panose="020B0604020202020204" pitchFamily="34" charset="0"/>
              </a:rPr>
              <a:t> = SC</a:t>
            </a:r>
            <a:r>
              <a:rPr lang="fr-CA" sz="2800" b="1" baseline="-25000">
                <a:latin typeface="Arial" panose="020B0604020202020204" pitchFamily="34" charset="0"/>
              </a:rPr>
              <a:t>REG</a:t>
            </a:r>
            <a:r>
              <a:rPr lang="fr-CA" sz="2800" b="1">
                <a:latin typeface="Arial" panose="020B0604020202020204" pitchFamily="34" charset="0"/>
              </a:rPr>
              <a:t> + SC</a:t>
            </a:r>
            <a:r>
              <a:rPr lang="fr-CA" sz="2800" b="1" baseline="-25000">
                <a:latin typeface="Arial" panose="020B0604020202020204" pitchFamily="34" charset="0"/>
              </a:rPr>
              <a:t>RÉSIDU</a:t>
            </a:r>
            <a:endParaRPr lang="en-US" sz="28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Coefficient de Détermination</a:t>
            </a:r>
            <a:endParaRPr lang="en-US" sz="3200" smtClean="0">
              <a:latin typeface="Arial" panose="020B0604020202020204" pitchFamily="34" charset="0"/>
            </a:endParaRPr>
          </a:p>
        </p:txBody>
      </p:sp>
      <p:sp>
        <p:nvSpPr>
          <p:cNvPr id="5529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7046912" cy="4114800"/>
          </a:xfrm>
        </p:spPr>
        <p:txBody>
          <a:bodyPr/>
          <a:lstStyle/>
          <a:p>
            <a:pPr eaLnBrk="1" hangingPunct="1"/>
            <a:r>
              <a:rPr lang="fr-CA" sz="2400" smtClean="0"/>
              <a:t>Proportion de la variation totale dans la variable dépendante qui est expliquée par la régression</a:t>
            </a:r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r>
              <a:rPr lang="fr-CA" sz="2400" smtClean="0"/>
              <a:t>Valeur comprise entre 0 et 1</a:t>
            </a:r>
          </a:p>
          <a:p>
            <a:pPr eaLnBrk="1" hangingPunct="1"/>
            <a:r>
              <a:rPr lang="fr-CA" sz="2400" smtClean="0"/>
              <a:t>C</a:t>
            </a:r>
            <a:r>
              <a:rPr lang="fr-CA" altLang="en-US" sz="2400" smtClean="0"/>
              <a:t>’</a:t>
            </a:r>
            <a:r>
              <a:rPr lang="fr-CA" sz="2400" smtClean="0"/>
              <a:t>est un indice important de l</a:t>
            </a:r>
            <a:r>
              <a:rPr lang="fr-CA" altLang="en-US" sz="2400" smtClean="0"/>
              <a:t>’</a:t>
            </a:r>
            <a:r>
              <a:rPr lang="fr-CA" sz="2400" smtClean="0"/>
              <a:t>utilité de la régression: plus sa valeur est forte, plus la régression permet de faire des prédictions</a:t>
            </a:r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endParaRPr lang="en-US" sz="2400" smtClean="0"/>
          </a:p>
        </p:txBody>
      </p:sp>
      <p:graphicFrame>
        <p:nvGraphicFramePr>
          <p:cNvPr id="55300" name="Object 5"/>
          <p:cNvGraphicFramePr>
            <a:graphicFrameLocks noChangeAspect="1"/>
          </p:cNvGraphicFramePr>
          <p:nvPr/>
        </p:nvGraphicFramePr>
        <p:xfrm>
          <a:off x="2757488" y="2971800"/>
          <a:ext cx="4244975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1" name="Equation" r:id="rId3" imgW="1777229" imgH="431613" progId="Equation.DSMT4">
                  <p:embed/>
                </p:oleObj>
              </mc:Choice>
              <mc:Fallback>
                <p:oleObj name="Equation" r:id="rId3" imgW="1777229" imgH="43161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7488" y="2971800"/>
                        <a:ext cx="4244975" cy="10318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Sommes des Carrés &amp; ANOVA</a:t>
            </a:r>
          </a:p>
        </p:txBody>
      </p:sp>
      <p:pic>
        <p:nvPicPr>
          <p:cNvPr id="563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2133600"/>
            <a:ext cx="7388225" cy="24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6324" name="Object 5"/>
          <p:cNvGraphicFramePr>
            <a:graphicFrameLocks noChangeAspect="1"/>
          </p:cNvGraphicFramePr>
          <p:nvPr/>
        </p:nvGraphicFramePr>
        <p:xfrm>
          <a:off x="1371600" y="4549775"/>
          <a:ext cx="4244975" cy="200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Equation" r:id="rId4" imgW="1778000" imgH="838200" progId="Equation.DSMT4">
                  <p:embed/>
                </p:oleObj>
              </mc:Choice>
              <mc:Fallback>
                <p:oleObj name="Equation" r:id="rId4" imgW="1778000" imgH="838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549775"/>
                        <a:ext cx="4244975" cy="200342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5373688"/>
            <a:ext cx="396240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Valeur résiduelle</a:t>
            </a:r>
            <a:endParaRPr lang="en-U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smtClean="0"/>
              <a:t>Distance entre un point et la droite de régression: Y-Y</a:t>
            </a:r>
            <a:r>
              <a:rPr lang="fr-CA" altLang="en-US" smtClean="0"/>
              <a:t>’</a:t>
            </a:r>
            <a:endParaRPr lang="fr-CA" smtClean="0"/>
          </a:p>
          <a:p>
            <a:pPr eaLnBrk="1" hangingPunct="1">
              <a:lnSpc>
                <a:spcPct val="90000"/>
              </a:lnSpc>
            </a:pPr>
            <a:r>
              <a:rPr lang="fr-CA" smtClean="0"/>
              <a:t>Forme standardisée:</a:t>
            </a:r>
          </a:p>
          <a:p>
            <a:pPr eaLnBrk="1" hangingPunct="1">
              <a:lnSpc>
                <a:spcPct val="90000"/>
              </a:lnSpc>
            </a:pPr>
            <a:endParaRPr lang="fr-CA" smtClean="0"/>
          </a:p>
          <a:p>
            <a:pPr eaLnBrk="1" hangingPunct="1">
              <a:lnSpc>
                <a:spcPct val="90000"/>
              </a:lnSpc>
            </a:pPr>
            <a:endParaRPr lang="fr-CA" smtClean="0"/>
          </a:p>
          <a:p>
            <a:pPr eaLnBrk="1" hangingPunct="1">
              <a:lnSpc>
                <a:spcPct val="90000"/>
              </a:lnSpc>
            </a:pPr>
            <a:r>
              <a:rPr lang="fr-CA" smtClean="0"/>
              <a:t>Permet une étude approfondie des caractéristiques de la régression et de sa validité</a:t>
            </a:r>
            <a:endParaRPr lang="en-US" smtClean="0"/>
          </a:p>
        </p:txBody>
      </p:sp>
      <p:graphicFrame>
        <p:nvGraphicFramePr>
          <p:cNvPr id="57348" name="Object 4"/>
          <p:cNvGraphicFramePr>
            <a:graphicFrameLocks noChangeAspect="1"/>
          </p:cNvGraphicFramePr>
          <p:nvPr/>
        </p:nvGraphicFramePr>
        <p:xfrm>
          <a:off x="3657600" y="3810000"/>
          <a:ext cx="1524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9" name="Equation" r:id="rId3" imgW="710891" imgH="444307" progId="Equation.DSMT4">
                  <p:embed/>
                </p:oleObj>
              </mc:Choice>
              <mc:Fallback>
                <p:oleObj name="Equation" r:id="rId3" imgW="710891" imgH="44430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810000"/>
                        <a:ext cx="1524000" cy="9525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Sauvegarde des valeurs résiduelles sous SPSS</a:t>
            </a:r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371725"/>
            <a:ext cx="51244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81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895725"/>
            <a:ext cx="4352925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Sauvegarde des valeurs résiduelles sous SPSS</a:t>
            </a:r>
          </a:p>
        </p:txBody>
      </p:sp>
      <p:pic>
        <p:nvPicPr>
          <p:cNvPr id="5939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57413"/>
            <a:ext cx="8107363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Accolade fermante 5"/>
          <p:cNvSpPr>
            <a:spLocks/>
          </p:cNvSpPr>
          <p:nvPr/>
        </p:nvSpPr>
        <p:spPr bwMode="auto">
          <a:xfrm rot="5400000">
            <a:off x="4908550" y="4222750"/>
            <a:ext cx="457200" cy="2070100"/>
          </a:xfrm>
          <a:prstGeom prst="rightBrace">
            <a:avLst>
              <a:gd name="adj1" fmla="val 44859"/>
              <a:gd name="adj2" fmla="val 51134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sp>
        <p:nvSpPr>
          <p:cNvPr id="59397" name="Accolade fermante 6"/>
          <p:cNvSpPr>
            <a:spLocks/>
          </p:cNvSpPr>
          <p:nvPr/>
        </p:nvSpPr>
        <p:spPr bwMode="auto">
          <a:xfrm rot="5400000">
            <a:off x="7651750" y="4222750"/>
            <a:ext cx="457200" cy="2070100"/>
          </a:xfrm>
          <a:prstGeom prst="rightBrace">
            <a:avLst>
              <a:gd name="adj1" fmla="val 44859"/>
              <a:gd name="adj2" fmla="val 51134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sz="2400"/>
          </a:p>
        </p:txBody>
      </p:sp>
      <p:sp>
        <p:nvSpPr>
          <p:cNvPr id="59398" name="ZoneTexte 7"/>
          <p:cNvSpPr txBox="1">
            <a:spLocks noChangeArrowheads="1"/>
          </p:cNvSpPr>
          <p:nvPr/>
        </p:nvSpPr>
        <p:spPr bwMode="auto">
          <a:xfrm>
            <a:off x="4191000" y="5486400"/>
            <a:ext cx="2133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CA" sz="1800"/>
              <a:t>Valeurs prédites &amp; résiduelles non-standardisées</a:t>
            </a:r>
          </a:p>
        </p:txBody>
      </p:sp>
      <p:sp>
        <p:nvSpPr>
          <p:cNvPr id="59399" name="ZoneTexte 8"/>
          <p:cNvSpPr txBox="1">
            <a:spLocks noChangeArrowheads="1"/>
          </p:cNvSpPr>
          <p:nvPr/>
        </p:nvSpPr>
        <p:spPr bwMode="auto">
          <a:xfrm>
            <a:off x="6934200" y="5486400"/>
            <a:ext cx="2133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CA" sz="1800"/>
              <a:t>Valeurs prédites &amp; résiduelles standardisées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Diagramme des résidus standardisés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Le diagramme des résidus standardisés peut fournir des informations concernant la présupposition que les termes d</a:t>
            </a:r>
            <a:r>
              <a:rPr lang="ja-JP" altLang="en-US" sz="2800" smtClean="0"/>
              <a:t>’</a:t>
            </a:r>
            <a:r>
              <a:rPr lang="en-US" altLang="ja-JP" sz="2800" smtClean="0"/>
              <a:t>erreurs </a:t>
            </a:r>
            <a:r>
              <a:rPr lang="en-US" altLang="ja-JP" sz="2800" smtClean="0">
                <a:latin typeface="Symbol" panose="05050102010706020507" pitchFamily="18" charset="2"/>
              </a:rPr>
              <a:t>e </a:t>
            </a:r>
            <a:r>
              <a:rPr lang="en-US" altLang="ja-JP" sz="2800" smtClean="0"/>
              <a:t>ont une distribution normale.</a:t>
            </a:r>
          </a:p>
          <a:p>
            <a:pPr eaLnBrk="1" hangingPunct="1"/>
            <a:r>
              <a:rPr lang="en-US" sz="2800" smtClean="0"/>
              <a:t>Si cette présupposition est satisfaite, la distribution des résidus standardisés devrait adopter la forme caractéristique de la distribution normale.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4710113" cy="865188"/>
          </a:xfrm>
        </p:spPr>
        <p:txBody>
          <a:bodyPr/>
          <a:lstStyle/>
          <a:p>
            <a:pPr eaLnBrk="1" hangingPunct="1"/>
            <a:r>
              <a:rPr lang="en-GB" smtClean="0"/>
              <a:t>Résumé</a:t>
            </a:r>
          </a:p>
        </p:txBody>
      </p:sp>
      <p:pic>
        <p:nvPicPr>
          <p:cNvPr id="62467" name="Picture 5" descr="05x1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1589088"/>
            <a:ext cx="6337300" cy="511651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5" descr="05x1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1676400"/>
            <a:ext cx="6553200" cy="4949825"/>
          </a:xfrm>
        </p:spPr>
      </p:pic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82613"/>
            <a:ext cx="4710113" cy="865187"/>
          </a:xfrm>
        </p:spPr>
        <p:txBody>
          <a:bodyPr/>
          <a:lstStyle/>
          <a:p>
            <a:pPr eaLnBrk="1" hangingPunct="1"/>
            <a:r>
              <a:rPr lang="en-GB" smtClean="0"/>
              <a:t>Résumé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</a:t>
            </a:r>
            <a:r>
              <a:rPr lang="fr-CA" smtClean="0"/>
              <a:t>égression Multiple</a:t>
            </a:r>
            <a:endParaRPr lang="en-US" smtClean="0"/>
          </a:p>
        </p:txBody>
      </p:sp>
      <p:pic>
        <p:nvPicPr>
          <p:cNvPr id="645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82838"/>
            <a:ext cx="44958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Probl</a:t>
            </a:r>
            <a:r>
              <a:rPr lang="fr-CA" smtClean="0"/>
              <a:t>ème</a:t>
            </a:r>
            <a:endParaRPr lang="en-U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CA" sz="2800" smtClean="0"/>
              <a:t>On veut utiliser l</a:t>
            </a:r>
            <a:r>
              <a:rPr lang="fr-CA" altLang="en-US" sz="2800" smtClean="0"/>
              <a:t>’</a:t>
            </a:r>
            <a:r>
              <a:rPr lang="fr-CA" sz="2800" smtClean="0"/>
              <a:t>information contenue dans plusieurs variables indépendantes pour prédire une variable dépendante</a:t>
            </a:r>
          </a:p>
          <a:p>
            <a:pPr eaLnBrk="1" hangingPunct="1">
              <a:lnSpc>
                <a:spcPct val="80000"/>
              </a:lnSpc>
            </a:pPr>
            <a:r>
              <a:rPr lang="fr-CA" sz="2800" smtClean="0"/>
              <a:t>Exemple:</a:t>
            </a:r>
          </a:p>
          <a:p>
            <a:pPr lvl="1" eaLnBrk="1" hangingPunct="1">
              <a:lnSpc>
                <a:spcPct val="80000"/>
              </a:lnSpc>
            </a:pPr>
            <a:r>
              <a:rPr lang="fr-FR" sz="2400" smtClean="0"/>
              <a:t>relation existant entre le degré de compulsivité d</a:t>
            </a:r>
            <a:r>
              <a:rPr lang="fr-FR" altLang="en-US" sz="2400" smtClean="0"/>
              <a:t>’</a:t>
            </a:r>
            <a:r>
              <a:rPr lang="fr-FR" sz="2400" smtClean="0"/>
              <a:t>un joueur (variable dépendante), et les variables indépendantes:</a:t>
            </a:r>
          </a:p>
          <a:p>
            <a:pPr lvl="2" eaLnBrk="1" hangingPunct="1">
              <a:lnSpc>
                <a:spcPct val="80000"/>
              </a:lnSpc>
            </a:pPr>
            <a:r>
              <a:rPr lang="fr-FR" sz="2000" smtClean="0"/>
              <a:t>score obtenu à un test évaluant la présence de pensées irrationnelles (X1)</a:t>
            </a:r>
          </a:p>
          <a:p>
            <a:pPr lvl="2" eaLnBrk="1" hangingPunct="1">
              <a:lnSpc>
                <a:spcPct val="80000"/>
              </a:lnSpc>
            </a:pPr>
            <a:r>
              <a:rPr lang="fr-FR" sz="2000" smtClean="0"/>
              <a:t>illusion de contrôle dans les jeux de hasard (X2)</a:t>
            </a:r>
          </a:p>
          <a:p>
            <a:pPr lvl="2" eaLnBrk="1" hangingPunct="1">
              <a:lnSpc>
                <a:spcPct val="80000"/>
              </a:lnSpc>
            </a:pPr>
            <a:r>
              <a:rPr lang="fr-FR" sz="2000" smtClean="0"/>
              <a:t>degré de scolarité du sujet (X3)</a:t>
            </a:r>
            <a:r>
              <a:rPr lang="en-US" sz="2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Données</a:t>
            </a:r>
            <a:endParaRPr lang="en-US" smtClean="0"/>
          </a:p>
        </p:txBody>
      </p:sp>
      <p:pic>
        <p:nvPicPr>
          <p:cNvPr id="66563" name="Picture 140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7000" y="2057400"/>
            <a:ext cx="4495800" cy="3027363"/>
          </a:xfrm>
          <a:noFill/>
        </p:spPr>
      </p:pic>
      <p:pic>
        <p:nvPicPr>
          <p:cNvPr id="66564" name="Picture 142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5119688"/>
            <a:ext cx="6875463" cy="1501775"/>
          </a:xfrm>
          <a:noFill/>
        </p:spPr>
      </p:pic>
      <p:grpSp>
        <p:nvGrpSpPr>
          <p:cNvPr id="2" name="Group 149"/>
          <p:cNvGrpSpPr>
            <a:grpSpLocks/>
          </p:cNvGrpSpPr>
          <p:nvPr/>
        </p:nvGrpSpPr>
        <p:grpSpPr bwMode="auto">
          <a:xfrm>
            <a:off x="2057400" y="4038600"/>
            <a:ext cx="4876800" cy="2438400"/>
            <a:chOff x="1296" y="2544"/>
            <a:chExt cx="3072" cy="1536"/>
          </a:xfrm>
        </p:grpSpPr>
        <p:sp>
          <p:nvSpPr>
            <p:cNvPr id="66569" name="Rectangle 144"/>
            <p:cNvSpPr>
              <a:spLocks noChangeArrowheads="1"/>
            </p:cNvSpPr>
            <p:nvPr/>
          </p:nvSpPr>
          <p:spPr bwMode="auto">
            <a:xfrm>
              <a:off x="2592" y="3600"/>
              <a:ext cx="528" cy="480"/>
            </a:xfrm>
            <a:prstGeom prst="rect">
              <a:avLst/>
            </a:prstGeom>
            <a:solidFill>
              <a:schemeClr val="accent1">
                <a:alpha val="32941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66570" name="AutoShape 145"/>
            <p:cNvSpPr>
              <a:spLocks noChangeArrowheads="1"/>
            </p:cNvSpPr>
            <p:nvPr/>
          </p:nvSpPr>
          <p:spPr bwMode="auto">
            <a:xfrm>
              <a:off x="1296" y="2544"/>
              <a:ext cx="3072" cy="1008"/>
            </a:xfrm>
            <a:prstGeom prst="downArrowCallout">
              <a:avLst>
                <a:gd name="adj1" fmla="val 30561"/>
                <a:gd name="adj2" fmla="val 30152"/>
                <a:gd name="adj3" fmla="val 18949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Corrélations entre la variable dépendante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et les variables indépendantes: Pour une régression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Utile, ces corrélations devraient être fortes</a:t>
              </a:r>
              <a:endParaRPr lang="en-US" sz="1800"/>
            </a:p>
          </p:txBody>
        </p:sp>
      </p:grpSp>
      <p:grpSp>
        <p:nvGrpSpPr>
          <p:cNvPr id="3" name="Group 150"/>
          <p:cNvGrpSpPr>
            <a:grpSpLocks/>
          </p:cNvGrpSpPr>
          <p:nvPr/>
        </p:nvGrpSpPr>
        <p:grpSpPr bwMode="auto">
          <a:xfrm>
            <a:off x="4038600" y="3810000"/>
            <a:ext cx="4876800" cy="2667000"/>
            <a:chOff x="2544" y="2400"/>
            <a:chExt cx="3072" cy="1680"/>
          </a:xfrm>
        </p:grpSpPr>
        <p:sp>
          <p:nvSpPr>
            <p:cNvPr id="66567" name="Rectangle 147"/>
            <p:cNvSpPr>
              <a:spLocks noChangeArrowheads="1"/>
            </p:cNvSpPr>
            <p:nvPr/>
          </p:nvSpPr>
          <p:spPr bwMode="auto">
            <a:xfrm>
              <a:off x="3216" y="3456"/>
              <a:ext cx="1872" cy="624"/>
            </a:xfrm>
            <a:prstGeom prst="rect">
              <a:avLst/>
            </a:prstGeom>
            <a:solidFill>
              <a:schemeClr val="accent1">
                <a:alpha val="32941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66568" name="AutoShape 148"/>
            <p:cNvSpPr>
              <a:spLocks noChangeArrowheads="1"/>
            </p:cNvSpPr>
            <p:nvPr/>
          </p:nvSpPr>
          <p:spPr bwMode="auto">
            <a:xfrm>
              <a:off x="2544" y="2400"/>
              <a:ext cx="3072" cy="1008"/>
            </a:xfrm>
            <a:prstGeom prst="downArrowCallout">
              <a:avLst>
                <a:gd name="adj1" fmla="val 30561"/>
                <a:gd name="adj2" fmla="val 30152"/>
                <a:gd name="adj3" fmla="val 18949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Corrélations entre les variables indépendantes: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Pour une régression sans problème,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1800"/>
                <a:t>ces corrélations devraient être faibles</a:t>
              </a:r>
              <a:endParaRPr 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Présentation des résultats sous SPSS</a:t>
            </a:r>
            <a:endParaRPr lang="en-US" sz="4000" smtClean="0"/>
          </a:p>
        </p:txBody>
      </p:sp>
      <p:pic>
        <p:nvPicPr>
          <p:cNvPr id="67587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2209800"/>
            <a:ext cx="7391400" cy="2747963"/>
          </a:xfrm>
          <a:noFill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124200"/>
            <a:ext cx="4191000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 rot="10800000" flipH="1">
            <a:off x="3657600" y="4038600"/>
            <a:ext cx="1143000" cy="6858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multiple</a:t>
            </a:r>
            <a:endParaRPr lang="en-US" smtClean="0"/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085013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4518" name="AutoShape 6"/>
          <p:cNvSpPr>
            <a:spLocks noChangeArrowheads="1"/>
          </p:cNvSpPr>
          <p:nvPr/>
        </p:nvSpPr>
        <p:spPr bwMode="auto">
          <a:xfrm>
            <a:off x="3048000" y="3886200"/>
            <a:ext cx="2057400" cy="1600200"/>
          </a:xfrm>
          <a:prstGeom prst="upArrowCallout">
            <a:avLst>
              <a:gd name="adj1" fmla="val 26190"/>
              <a:gd name="adj2" fmla="val 26190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Coefficient de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Détermination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multiple</a:t>
            </a:r>
            <a:endParaRPr lang="en-US" sz="2400"/>
          </a:p>
        </p:txBody>
      </p:sp>
      <p:sp>
        <p:nvSpPr>
          <p:cNvPr id="704519" name="AutoShape 7"/>
          <p:cNvSpPr>
            <a:spLocks noChangeArrowheads="1"/>
          </p:cNvSpPr>
          <p:nvPr/>
        </p:nvSpPr>
        <p:spPr bwMode="auto">
          <a:xfrm rot="-1615211">
            <a:off x="5037138" y="3979863"/>
            <a:ext cx="3914775" cy="1979612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37.1% de la variabilité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de la compulsion peut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s</a:t>
            </a:r>
            <a:r>
              <a:rPr lang="fr-CA" altLang="en-US" sz="2400"/>
              <a:t>’</a:t>
            </a:r>
            <a:r>
              <a:rPr lang="fr-CA" sz="2400"/>
              <a:t>expliquer par l</a:t>
            </a:r>
            <a:r>
              <a:rPr lang="fr-CA" altLang="en-US" sz="2400"/>
              <a:t>’</a:t>
            </a:r>
            <a:r>
              <a:rPr lang="fr-CA" sz="2400"/>
              <a:t>ensemble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des variables indépendantes</a:t>
            </a: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0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4518" grpId="0" animBg="1"/>
      <p:bldP spid="70451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multiple</a:t>
            </a:r>
            <a:endParaRPr lang="en-US" smtClean="0"/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085013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5540" name="AutoShape 4"/>
          <p:cNvSpPr>
            <a:spLocks noChangeArrowheads="1"/>
          </p:cNvSpPr>
          <p:nvPr/>
        </p:nvSpPr>
        <p:spPr bwMode="auto">
          <a:xfrm>
            <a:off x="4191000" y="3886200"/>
            <a:ext cx="2590800" cy="1676400"/>
          </a:xfrm>
          <a:prstGeom prst="upArrowCallout">
            <a:avLst>
              <a:gd name="adj1" fmla="val 31825"/>
              <a:gd name="adj2" fmla="val 31818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R</a:t>
            </a:r>
            <a:r>
              <a:rPr lang="fr-CA" sz="2400" baseline="30000"/>
              <a:t>2</a:t>
            </a:r>
            <a:r>
              <a:rPr lang="fr-CA" sz="2400"/>
              <a:t> ajusté en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fonction du nombre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de variables</a:t>
            </a:r>
            <a:endParaRPr lang="en-US" sz="2400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5562600" y="3886200"/>
            <a:ext cx="2590800" cy="1676400"/>
          </a:xfrm>
          <a:prstGeom prst="upArrowCallout">
            <a:avLst>
              <a:gd name="adj1" fmla="val 31825"/>
              <a:gd name="adj2" fmla="val 31818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Erreur Standard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CA" sz="2400"/>
              <a:t>D</a:t>
            </a:r>
            <a:r>
              <a:rPr lang="fr-CA" altLang="en-US" sz="2400"/>
              <a:t>’</a:t>
            </a:r>
            <a:r>
              <a:rPr lang="fr-CA" sz="2400"/>
              <a:t>estimation</a:t>
            </a: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55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5540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multiple</a:t>
            </a:r>
            <a:endParaRPr lang="en-US" smtClean="0"/>
          </a:p>
        </p:txBody>
      </p:sp>
      <p:pic>
        <p:nvPicPr>
          <p:cNvPr id="7065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133600"/>
            <a:ext cx="66452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685800" y="3200400"/>
            <a:ext cx="8305800" cy="3124200"/>
            <a:chOff x="432" y="2016"/>
            <a:chExt cx="5232" cy="1968"/>
          </a:xfrm>
        </p:grpSpPr>
        <p:sp>
          <p:nvSpPr>
            <p:cNvPr id="70665" name="Rectangle 8"/>
            <p:cNvSpPr>
              <a:spLocks noChangeArrowheads="1"/>
            </p:cNvSpPr>
            <p:nvPr/>
          </p:nvSpPr>
          <p:spPr bwMode="auto">
            <a:xfrm>
              <a:off x="2256" y="2016"/>
              <a:ext cx="432" cy="576"/>
            </a:xfrm>
            <a:prstGeom prst="rect">
              <a:avLst/>
            </a:prstGeom>
            <a:solidFill>
              <a:schemeClr val="accent1">
                <a:alpha val="30196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FR" sz="2400"/>
            </a:p>
          </p:txBody>
        </p:sp>
        <p:sp>
          <p:nvSpPr>
            <p:cNvPr id="70666" name="Text Box 9"/>
            <p:cNvSpPr txBox="1">
              <a:spLocks noChangeArrowheads="1"/>
            </p:cNvSpPr>
            <p:nvPr/>
          </p:nvSpPr>
          <p:spPr bwMode="auto">
            <a:xfrm>
              <a:off x="432" y="3732"/>
              <a:ext cx="5232" cy="252"/>
            </a:xfrm>
            <a:prstGeom prst="rect">
              <a:avLst/>
            </a:prstGeom>
            <a:solidFill>
              <a:schemeClr val="accent1">
                <a:alpha val="30196"/>
              </a:scheme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fr-CA" sz="2000"/>
                <a:t>COMPULS = 0.688 + .137(ILLUSION) + .594(IRRATION) + .090(SCOLAR)</a:t>
              </a:r>
              <a:endParaRPr lang="en-US" sz="2000"/>
            </a:p>
          </p:txBody>
        </p:sp>
        <p:cxnSp>
          <p:nvCxnSpPr>
            <p:cNvPr id="70667" name="AutoShape 10"/>
            <p:cNvCxnSpPr>
              <a:cxnSpLocks noChangeShapeType="1"/>
              <a:stCxn id="70666" idx="1"/>
              <a:endCxn id="70665" idx="2"/>
            </p:cNvCxnSpPr>
            <p:nvPr/>
          </p:nvCxnSpPr>
          <p:spPr bwMode="auto">
            <a:xfrm rot="10800000" flipH="1">
              <a:off x="432" y="2592"/>
              <a:ext cx="2040" cy="1266"/>
            </a:xfrm>
            <a:prstGeom prst="bentConnector4">
              <a:avLst>
                <a:gd name="adj1" fmla="val -7060"/>
                <a:gd name="adj2" fmla="val 54977"/>
              </a:avLst>
            </a:prstGeom>
            <a:noFill/>
            <a:ln w="38100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914400" y="3352800"/>
            <a:ext cx="7848600" cy="2362200"/>
            <a:chOff x="576" y="2112"/>
            <a:chExt cx="4944" cy="1488"/>
          </a:xfrm>
        </p:grpSpPr>
        <p:sp>
          <p:nvSpPr>
            <p:cNvPr id="70662" name="Rectangle 13"/>
            <p:cNvSpPr>
              <a:spLocks noChangeArrowheads="1"/>
            </p:cNvSpPr>
            <p:nvPr/>
          </p:nvSpPr>
          <p:spPr bwMode="auto">
            <a:xfrm>
              <a:off x="3408" y="2112"/>
              <a:ext cx="576" cy="480"/>
            </a:xfrm>
            <a:prstGeom prst="rect">
              <a:avLst/>
            </a:prstGeom>
            <a:solidFill>
              <a:srgbClr val="FF0000">
                <a:alpha val="30196"/>
              </a:srgb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FR" sz="2400"/>
            </a:p>
          </p:txBody>
        </p:sp>
        <p:sp>
          <p:nvSpPr>
            <p:cNvPr id="70663" name="Text Box 15"/>
            <p:cNvSpPr txBox="1">
              <a:spLocks noChangeArrowheads="1"/>
            </p:cNvSpPr>
            <p:nvPr/>
          </p:nvSpPr>
          <p:spPr bwMode="auto">
            <a:xfrm>
              <a:off x="576" y="3309"/>
              <a:ext cx="4944" cy="291"/>
            </a:xfrm>
            <a:prstGeom prst="rect">
              <a:avLst/>
            </a:prstGeom>
            <a:solidFill>
              <a:srgbClr val="FF0000">
                <a:alpha val="30196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fr-CA" sz="2400"/>
                <a:t>Z</a:t>
              </a:r>
              <a:r>
                <a:rPr lang="fr-CA" sz="2400" baseline="-25000"/>
                <a:t>COMPULS</a:t>
              </a:r>
              <a:r>
                <a:rPr lang="fr-CA" sz="2400"/>
                <a:t> = .299(Z</a:t>
              </a:r>
              <a:r>
                <a:rPr lang="fr-CA" sz="2400" baseline="-25000"/>
                <a:t>ILLUSION</a:t>
              </a:r>
              <a:r>
                <a:rPr lang="fr-CA" sz="2400"/>
                <a:t>) + .553(Z</a:t>
              </a:r>
              <a:r>
                <a:rPr lang="fr-CA" sz="2400" baseline="-25000"/>
                <a:t>IRRATION</a:t>
              </a:r>
              <a:r>
                <a:rPr lang="fr-CA" sz="2400"/>
                <a:t>) + .136(Z</a:t>
              </a:r>
              <a:r>
                <a:rPr lang="fr-CA" sz="2400" baseline="-25000"/>
                <a:t>SCOLAR</a:t>
              </a:r>
              <a:r>
                <a:rPr lang="fr-CA" sz="2400"/>
                <a:t>)</a:t>
              </a:r>
              <a:endParaRPr lang="en-US" sz="2400"/>
            </a:p>
          </p:txBody>
        </p:sp>
        <p:cxnSp>
          <p:nvCxnSpPr>
            <p:cNvPr id="70664" name="AutoShape 16"/>
            <p:cNvCxnSpPr>
              <a:cxnSpLocks noChangeShapeType="1"/>
              <a:stCxn id="70663" idx="0"/>
              <a:endCxn id="70662" idx="2"/>
            </p:cNvCxnSpPr>
            <p:nvPr/>
          </p:nvCxnSpPr>
          <p:spPr bwMode="auto">
            <a:xfrm rot="5400000" flipH="1" flipV="1">
              <a:off x="3013" y="2627"/>
              <a:ext cx="717" cy="648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Présentation des résultats sous SPSS (Suite)</a:t>
            </a:r>
            <a:endParaRPr lang="en-US" sz="4000" smtClean="0"/>
          </a:p>
        </p:txBody>
      </p:sp>
      <p:pic>
        <p:nvPicPr>
          <p:cNvPr id="71683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2133600"/>
            <a:ext cx="8382000" cy="3048000"/>
          </a:xfrm>
          <a:noFill/>
        </p:spPr>
      </p:pic>
      <p:sp>
        <p:nvSpPr>
          <p:cNvPr id="71684" name="Rectangle 12"/>
          <p:cNvSpPr>
            <a:spLocks noChangeArrowheads="1"/>
          </p:cNvSpPr>
          <p:nvPr/>
        </p:nvSpPr>
        <p:spPr bwMode="auto">
          <a:xfrm>
            <a:off x="6324600" y="3581400"/>
            <a:ext cx="2438400" cy="990600"/>
          </a:xfrm>
          <a:prstGeom prst="rect">
            <a:avLst/>
          </a:prstGeom>
          <a:solidFill>
            <a:schemeClr val="accent1">
              <a:alpha val="30196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  <p:sp>
        <p:nvSpPr>
          <p:cNvPr id="71685" name="Text Box 6"/>
          <p:cNvSpPr txBox="1">
            <a:spLocks noChangeArrowheads="1"/>
          </p:cNvSpPr>
          <p:nvPr/>
        </p:nvSpPr>
        <p:spPr bwMode="auto">
          <a:xfrm>
            <a:off x="1143000" y="5340350"/>
            <a:ext cx="7467600" cy="121285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FR" sz="2400"/>
              <a:t>Une différence importante entre une corrélation partielle et la corrélation simple (ordre zéro) indique une influence des autres variables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Interprétation de l</a:t>
            </a:r>
            <a:r>
              <a:rPr lang="fr-CA" altLang="en-US" sz="4000" smtClean="0"/>
              <a:t>’</a:t>
            </a:r>
            <a:r>
              <a:rPr lang="fr-CA" sz="4000" smtClean="0"/>
              <a:t>équation de régression multiple</a:t>
            </a:r>
            <a:endParaRPr lang="en-US" sz="4000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Intercept</a:t>
            </a:r>
          </a:p>
          <a:p>
            <a:pPr lvl="1" eaLnBrk="1" hangingPunct="1"/>
            <a:r>
              <a:rPr lang="fr-CA" sz="2400" smtClean="0"/>
              <a:t>Valeur de Y lorsque la valeur de chaque variable indépendante est nulle</a:t>
            </a:r>
          </a:p>
          <a:p>
            <a:pPr lvl="1" eaLnBrk="1" hangingPunct="1"/>
            <a:r>
              <a:rPr lang="fr-CA" sz="2400" smtClean="0"/>
              <a:t>Interprétable seulement si</a:t>
            </a:r>
          </a:p>
          <a:p>
            <a:pPr lvl="2" eaLnBrk="1" hangingPunct="1"/>
            <a:r>
              <a:rPr lang="fr-CA" sz="2000" smtClean="0"/>
              <a:t>X=0 est possible</a:t>
            </a:r>
          </a:p>
          <a:p>
            <a:pPr lvl="2" eaLnBrk="1" hangingPunct="1"/>
            <a:r>
              <a:rPr lang="fr-CA" sz="2000" smtClean="0"/>
              <a:t>Des données ont été recueillies autour de ce point</a:t>
            </a:r>
          </a:p>
          <a:p>
            <a:pPr eaLnBrk="1" hangingPunct="1"/>
            <a:r>
              <a:rPr lang="fr-CA" sz="2800" smtClean="0"/>
              <a:t>Coefficients</a:t>
            </a:r>
          </a:p>
          <a:p>
            <a:pPr lvl="1" eaLnBrk="1" hangingPunct="1"/>
            <a:r>
              <a:rPr lang="fr-CA" sz="2400" smtClean="0"/>
              <a:t>Effet d</a:t>
            </a:r>
            <a:r>
              <a:rPr lang="fr-CA" altLang="en-US" sz="2400" smtClean="0"/>
              <a:t>’</a:t>
            </a:r>
            <a:r>
              <a:rPr lang="fr-CA" sz="2400" smtClean="0"/>
              <a:t>une variable X sur la variable Y, contrôlant les effets des autres variables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Test de signification global</a:t>
            </a:r>
            <a:endParaRPr lang="en-US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Hypothèse nulle:</a:t>
            </a:r>
          </a:p>
          <a:p>
            <a:pPr lvl="1" eaLnBrk="1" hangingPunct="1"/>
            <a:r>
              <a:rPr lang="fr-CA" sz="2400" smtClean="0"/>
              <a:t>La régression multiple n</a:t>
            </a:r>
            <a:r>
              <a:rPr lang="fr-CA" altLang="en-US" sz="2400" smtClean="0"/>
              <a:t>’</a:t>
            </a:r>
            <a:r>
              <a:rPr lang="fr-CA" sz="2400" smtClean="0"/>
              <a:t>ajoute rien de plus à la qualité de la prédiction de Y que la moyenne de Y</a:t>
            </a:r>
          </a:p>
          <a:p>
            <a:pPr lvl="1" eaLnBrk="1" hangingPunct="1"/>
            <a:r>
              <a:rPr lang="fr-CA" sz="2400" smtClean="0"/>
              <a:t>H</a:t>
            </a:r>
            <a:r>
              <a:rPr lang="fr-CA" sz="2400" baseline="-25000" smtClean="0"/>
              <a:t>0</a:t>
            </a:r>
            <a:r>
              <a:rPr lang="fr-CA" sz="2400" smtClean="0"/>
              <a:t>:</a:t>
            </a:r>
            <a:r>
              <a:rPr lang="fr-CA" sz="2400" smtClean="0">
                <a:sym typeface="Symbol" panose="05050102010706020507" pitchFamily="18" charset="2"/>
              </a:rPr>
              <a:t></a:t>
            </a:r>
            <a:r>
              <a:rPr lang="fr-CA" sz="2400" baseline="-25000" smtClean="0">
                <a:sym typeface="Symbol" panose="05050102010706020507" pitchFamily="18" charset="2"/>
              </a:rPr>
              <a:t>y.12…k</a:t>
            </a:r>
            <a:r>
              <a:rPr lang="fr-CA" sz="2400" smtClean="0">
                <a:sym typeface="Symbol" panose="05050102010706020507" pitchFamily="18" charset="2"/>
              </a:rPr>
              <a:t>=0</a:t>
            </a:r>
          </a:p>
          <a:p>
            <a:pPr lvl="1" eaLnBrk="1" hangingPunct="1"/>
            <a:r>
              <a:rPr lang="fr-CA" sz="2400" smtClean="0">
                <a:sym typeface="Symbol" panose="05050102010706020507" pitchFamily="18" charset="2"/>
              </a:rPr>
              <a:t>H</a:t>
            </a:r>
            <a:r>
              <a:rPr lang="fr-CA" sz="2400" baseline="-25000" smtClean="0">
                <a:sym typeface="Symbol" panose="05050102010706020507" pitchFamily="18" charset="2"/>
              </a:rPr>
              <a:t>0</a:t>
            </a:r>
            <a:r>
              <a:rPr lang="fr-CA" sz="2400" smtClean="0">
                <a:sym typeface="Symbol" panose="05050102010706020507" pitchFamily="18" charset="2"/>
              </a:rPr>
              <a:t>:</a:t>
            </a:r>
            <a:r>
              <a:rPr lang="fr-CA" sz="2400" baseline="-25000" smtClean="0">
                <a:sym typeface="Symbol" panose="05050102010706020507" pitchFamily="18" charset="2"/>
              </a:rPr>
              <a:t>1</a:t>
            </a:r>
            <a:r>
              <a:rPr lang="fr-CA" sz="2400" smtClean="0">
                <a:sym typeface="Symbol" panose="05050102010706020507" pitchFamily="18" charset="2"/>
              </a:rPr>
              <a:t>= </a:t>
            </a:r>
            <a:r>
              <a:rPr lang="fr-CA" sz="2400" baseline="-25000" smtClean="0">
                <a:sym typeface="Symbol" panose="05050102010706020507" pitchFamily="18" charset="2"/>
              </a:rPr>
              <a:t>2</a:t>
            </a:r>
            <a:r>
              <a:rPr lang="fr-CA" sz="2400" smtClean="0">
                <a:sym typeface="Symbol" panose="05050102010706020507" pitchFamily="18" charset="2"/>
              </a:rPr>
              <a:t>=…= </a:t>
            </a:r>
            <a:r>
              <a:rPr lang="fr-CA" sz="2400" baseline="-25000" smtClean="0">
                <a:sym typeface="Symbol" panose="05050102010706020507" pitchFamily="18" charset="2"/>
              </a:rPr>
              <a:t>k</a:t>
            </a:r>
            <a:r>
              <a:rPr lang="fr-CA" sz="2400" smtClean="0">
                <a:sym typeface="Symbol" panose="05050102010706020507" pitchFamily="18" charset="2"/>
              </a:rPr>
              <a:t>=0</a:t>
            </a:r>
          </a:p>
          <a:p>
            <a:pPr eaLnBrk="1" hangingPunct="1"/>
            <a:r>
              <a:rPr lang="fr-CA" sz="2800" smtClean="0">
                <a:sym typeface="Symbol" panose="05050102010706020507" pitchFamily="18" charset="2"/>
              </a:rPr>
              <a:t>Analyse de la variance</a:t>
            </a:r>
          </a:p>
          <a:p>
            <a:pPr lvl="1" eaLnBrk="1" hangingPunct="1"/>
            <a:r>
              <a:rPr lang="fr-CA" sz="2400" smtClean="0">
                <a:sym typeface="Symbol" panose="05050102010706020507" pitchFamily="18" charset="2"/>
              </a:rPr>
              <a:t>Un rapport F significatif indique une influence significative des variables indépendantes sur la variable dépendante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Test de signification global</a:t>
            </a:r>
            <a:endParaRPr lang="en-US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Tableau de l</a:t>
            </a:r>
            <a:r>
              <a:rPr lang="fr-CA" altLang="en-US" sz="2800" smtClean="0"/>
              <a:t>’</a:t>
            </a:r>
            <a:r>
              <a:rPr lang="fr-CA" sz="2800" smtClean="0"/>
              <a:t>ANOVA en Régression: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19200" y="2895600"/>
          <a:ext cx="7315200" cy="3429000"/>
        </p:xfrm>
        <a:graphic>
          <a:graphicData uri="http://schemas.openxmlformats.org/drawingml/2006/table">
            <a:tbl>
              <a:tblPr/>
              <a:tblGrid>
                <a:gridCol w="1463675"/>
                <a:gridCol w="2346325"/>
                <a:gridCol w="1219200"/>
                <a:gridCol w="1219200"/>
                <a:gridCol w="1066800"/>
              </a:tblGrid>
              <a:tr h="857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Source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dl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57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Régression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</a:tr>
              <a:tr h="857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Erreur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E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E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E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E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EF"/>
                    </a:solidFill>
                  </a:tcPr>
                </a:tc>
              </a:tr>
              <a:tr h="857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D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4788" name="Object 2"/>
          <p:cNvGraphicFramePr>
            <a:graphicFrameLocks noChangeAspect="1"/>
          </p:cNvGraphicFramePr>
          <p:nvPr/>
        </p:nvGraphicFramePr>
        <p:xfrm>
          <a:off x="7543800" y="3810000"/>
          <a:ext cx="914400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7" name="Equation" r:id="rId3" imgW="508000" imgH="431800" progId="Equation.DSMT4">
                  <p:embed/>
                </p:oleObj>
              </mc:Choice>
              <mc:Fallback>
                <p:oleObj name="Equation" r:id="rId3" imgW="508000" imgH="431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3810000"/>
                        <a:ext cx="914400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89" name="Object 3"/>
          <p:cNvGraphicFramePr>
            <a:graphicFrameLocks noChangeAspect="1"/>
          </p:cNvGraphicFramePr>
          <p:nvPr/>
        </p:nvGraphicFramePr>
        <p:xfrm>
          <a:off x="6515100" y="3798888"/>
          <a:ext cx="8001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8" name="Equation" r:id="rId5" imgW="444307" imgH="444307" progId="Equation.DSMT4">
                  <p:embed/>
                </p:oleObj>
              </mc:Choice>
              <mc:Fallback>
                <p:oleObj name="Equation" r:id="rId5" imgW="444307" imgH="44430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5100" y="3798888"/>
                        <a:ext cx="8001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0" name="Object 4"/>
          <p:cNvGraphicFramePr>
            <a:graphicFrameLocks noChangeAspect="1"/>
          </p:cNvGraphicFramePr>
          <p:nvPr/>
        </p:nvGraphicFramePr>
        <p:xfrm>
          <a:off x="6526213" y="4656138"/>
          <a:ext cx="776287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9" name="Equation" r:id="rId7" imgW="431613" imgH="431613" progId="Equation.DSMT4">
                  <p:embed/>
                </p:oleObj>
              </mc:Choice>
              <mc:Fallback>
                <p:oleObj name="Equation" r:id="rId7" imgW="431613" imgH="431613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656138"/>
                        <a:ext cx="776287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1" name="Object 5"/>
          <p:cNvGraphicFramePr>
            <a:graphicFrameLocks noChangeAspect="1"/>
          </p:cNvGraphicFramePr>
          <p:nvPr/>
        </p:nvGraphicFramePr>
        <p:xfrm>
          <a:off x="5478463" y="4002088"/>
          <a:ext cx="595312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0" name="Equation" r:id="rId9" imgW="330057" imgH="203112" progId="Equation.DSMT4">
                  <p:embed/>
                </p:oleObj>
              </mc:Choice>
              <mc:Fallback>
                <p:oleObj name="Equation" r:id="rId9" imgW="330057" imgH="203112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8463" y="4002088"/>
                        <a:ext cx="595312" cy="366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2" name="Object 6"/>
          <p:cNvGraphicFramePr>
            <a:graphicFrameLocks noChangeAspect="1"/>
          </p:cNvGraphicFramePr>
          <p:nvPr/>
        </p:nvGraphicFramePr>
        <p:xfrm>
          <a:off x="5456238" y="4873625"/>
          <a:ext cx="639762" cy="29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1" name="Equation" r:id="rId11" imgW="355292" imgH="164957" progId="Equation.DSMT4">
                  <p:embed/>
                </p:oleObj>
              </mc:Choice>
              <mc:Fallback>
                <p:oleObj name="Equation" r:id="rId11" imgW="355292" imgH="164957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238" y="4873625"/>
                        <a:ext cx="639762" cy="296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3" name="Object 7"/>
          <p:cNvGraphicFramePr>
            <a:graphicFrameLocks noChangeAspect="1"/>
          </p:cNvGraphicFramePr>
          <p:nvPr/>
        </p:nvGraphicFramePr>
        <p:xfrm>
          <a:off x="5502275" y="5724525"/>
          <a:ext cx="54927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2" name="Equation" r:id="rId13" imgW="304404" imgH="177569" progId="Equation.DSMT4">
                  <p:embed/>
                </p:oleObj>
              </mc:Choice>
              <mc:Fallback>
                <p:oleObj name="Equation" r:id="rId13" imgW="304404" imgH="17756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5724525"/>
                        <a:ext cx="549275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4" name="Object 10"/>
          <p:cNvGraphicFramePr>
            <a:graphicFrameLocks noChangeAspect="1"/>
          </p:cNvGraphicFramePr>
          <p:nvPr/>
        </p:nvGraphicFramePr>
        <p:xfrm>
          <a:off x="2809875" y="5500688"/>
          <a:ext cx="1304925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3" name="Equation" r:id="rId15" imgW="723586" imgH="457002" progId="Equation.DSMT4">
                  <p:embed/>
                </p:oleObj>
              </mc:Choice>
              <mc:Fallback>
                <p:oleObj name="Equation" r:id="rId15" imgW="723586" imgH="457002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875" y="5500688"/>
                        <a:ext cx="1304925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5" name="Object 11"/>
          <p:cNvGraphicFramePr>
            <a:graphicFrameLocks noChangeAspect="1"/>
          </p:cNvGraphicFramePr>
          <p:nvPr/>
        </p:nvGraphicFramePr>
        <p:xfrm>
          <a:off x="2693988" y="4611688"/>
          <a:ext cx="2335212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4" name="Equation" r:id="rId17" imgW="1295400" imgH="457200" progId="Equation.DSMT4">
                  <p:embed/>
                </p:oleObj>
              </mc:Choice>
              <mc:Fallback>
                <p:oleObj name="Equation" r:id="rId17" imgW="1295400" imgH="4572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3988" y="4611688"/>
                        <a:ext cx="2335212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96" name="Object 12"/>
          <p:cNvGraphicFramePr>
            <a:graphicFrameLocks noChangeAspect="1"/>
          </p:cNvGraphicFramePr>
          <p:nvPr/>
        </p:nvGraphicFramePr>
        <p:xfrm>
          <a:off x="2717800" y="3746500"/>
          <a:ext cx="2312988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05" name="Equation" r:id="rId19" imgW="1282700" imgH="457200" progId="Equation.DSMT4">
                  <p:embed/>
                </p:oleObj>
              </mc:Choice>
              <mc:Fallback>
                <p:oleObj name="Equation" r:id="rId19" imgW="1282700" imgH="4572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3746500"/>
                        <a:ext cx="2312988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SPSS: Analyse de la variance</a:t>
            </a:r>
            <a:endParaRPr lang="en-US" smtClean="0"/>
          </a:p>
        </p:txBody>
      </p:sp>
      <p:pic>
        <p:nvPicPr>
          <p:cNvPr id="75779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209800"/>
            <a:ext cx="8229600" cy="2811463"/>
          </a:xfrm>
          <a:noFill/>
        </p:spPr>
      </p:pic>
      <p:sp>
        <p:nvSpPr>
          <p:cNvPr id="75780" name="Oval 6"/>
          <p:cNvSpPr>
            <a:spLocks noChangeArrowheads="1"/>
          </p:cNvSpPr>
          <p:nvPr/>
        </p:nvSpPr>
        <p:spPr bwMode="auto">
          <a:xfrm>
            <a:off x="6858000" y="3048000"/>
            <a:ext cx="1905000" cy="9144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CA" sz="2400"/>
          </a:p>
        </p:txBody>
      </p:sp>
      <p:sp>
        <p:nvSpPr>
          <p:cNvPr id="75781" name="Text Box 7"/>
          <p:cNvSpPr txBox="1">
            <a:spLocks noChangeArrowheads="1"/>
          </p:cNvSpPr>
          <p:nvPr/>
        </p:nvSpPr>
        <p:spPr bwMode="auto">
          <a:xfrm>
            <a:off x="762000" y="5105400"/>
            <a:ext cx="8077200" cy="1244600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/>
              <a:t>Un rapport F dont la probabilité d</a:t>
            </a:r>
            <a:r>
              <a:rPr lang="fr-CA" altLang="en-US" sz="2400"/>
              <a:t>’</a:t>
            </a:r>
            <a:r>
              <a:rPr lang="fr-CA" sz="2400"/>
              <a:t>occurrence est inférieure au niveau de signification indique qu</a:t>
            </a:r>
            <a:r>
              <a:rPr lang="fr-CA" altLang="en-US" sz="2400"/>
              <a:t>’</a:t>
            </a:r>
            <a:r>
              <a:rPr lang="fr-CA" sz="2400"/>
              <a:t>au moins un des coefficients de régression est significativement différent de zéro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33600"/>
            <a:ext cx="8237538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multiple</a:t>
            </a:r>
            <a:endParaRPr lang="en-US" smtClean="0"/>
          </a:p>
        </p:txBody>
      </p:sp>
      <p:sp>
        <p:nvSpPr>
          <p:cNvPr id="76804" name="Text Box 7"/>
          <p:cNvSpPr txBox="1">
            <a:spLocks noChangeArrowheads="1"/>
          </p:cNvSpPr>
          <p:nvPr/>
        </p:nvSpPr>
        <p:spPr bwMode="auto">
          <a:xfrm>
            <a:off x="838200" y="5410200"/>
            <a:ext cx="8077200" cy="1244600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/>
              <a:t>Un rapport </a:t>
            </a:r>
            <a:r>
              <a:rPr lang="fr-CA" sz="2400" i="1"/>
              <a:t>t</a:t>
            </a:r>
            <a:r>
              <a:rPr lang="fr-CA" sz="2400"/>
              <a:t> dont la probabilité d</a:t>
            </a:r>
            <a:r>
              <a:rPr lang="fr-CA" altLang="en-US" sz="2400"/>
              <a:t>’</a:t>
            </a:r>
            <a:r>
              <a:rPr lang="fr-CA" sz="2400"/>
              <a:t>occurrence est inférieure au niveau de signification indique que le coefficient de régression correspondant est significativement différent de zéro</a:t>
            </a:r>
            <a:endParaRPr lang="en-US" sz="2400"/>
          </a:p>
        </p:txBody>
      </p:sp>
      <p:sp>
        <p:nvSpPr>
          <p:cNvPr id="76805" name="Rectangle 12"/>
          <p:cNvSpPr>
            <a:spLocks noChangeArrowheads="1"/>
          </p:cNvSpPr>
          <p:nvPr/>
        </p:nvSpPr>
        <p:spPr bwMode="auto">
          <a:xfrm>
            <a:off x="6553200" y="3505200"/>
            <a:ext cx="2209800" cy="1066800"/>
          </a:xfrm>
          <a:prstGeom prst="rect">
            <a:avLst/>
          </a:prstGeom>
          <a:solidFill>
            <a:schemeClr val="accent1">
              <a:alpha val="30196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multicollinéarité</a:t>
            </a:r>
            <a:endParaRPr lang="en-US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Définition:</a:t>
            </a:r>
          </a:p>
          <a:p>
            <a:pPr lvl="1" eaLnBrk="1" hangingPunct="1"/>
            <a:r>
              <a:rPr lang="fr-CA" sz="2400" smtClean="0"/>
              <a:t>Dépendance linéaire entre deux ou plusieurs variables indépendantes</a:t>
            </a:r>
          </a:p>
          <a:p>
            <a:pPr eaLnBrk="1" hangingPunct="1"/>
            <a:r>
              <a:rPr lang="fr-CA" sz="2800" smtClean="0"/>
              <a:t>Conséquences immédiates:</a:t>
            </a:r>
          </a:p>
          <a:p>
            <a:pPr lvl="1" eaLnBrk="1" hangingPunct="1"/>
            <a:r>
              <a:rPr lang="fr-CA" sz="2400" smtClean="0"/>
              <a:t>L</a:t>
            </a:r>
            <a:r>
              <a:rPr lang="fr-CA" altLang="en-US" sz="2400" smtClean="0"/>
              <a:t>’</a:t>
            </a:r>
            <a:r>
              <a:rPr lang="fr-CA" sz="2400" smtClean="0"/>
              <a:t>information contenue dans les variables est redondante</a:t>
            </a:r>
          </a:p>
          <a:p>
            <a:pPr lvl="1" eaLnBrk="1" hangingPunct="1"/>
            <a:r>
              <a:rPr lang="fr-CA" sz="2400" smtClean="0"/>
              <a:t>Difficultés à déterminer l</a:t>
            </a:r>
            <a:r>
              <a:rPr lang="fr-CA" altLang="en-US" sz="2400" smtClean="0"/>
              <a:t>’</a:t>
            </a:r>
            <a:r>
              <a:rPr lang="fr-CA" sz="2400" smtClean="0"/>
              <a:t>influence spécifique d</a:t>
            </a:r>
            <a:r>
              <a:rPr lang="fr-CA" altLang="en-US" sz="2400" smtClean="0"/>
              <a:t>’</a:t>
            </a:r>
            <a:r>
              <a:rPr lang="fr-CA" sz="2400" smtClean="0"/>
              <a:t>une variable sur la variable dépendante</a:t>
            </a:r>
          </a:p>
          <a:p>
            <a:pPr lvl="1" eaLnBrk="1" hangingPunct="1"/>
            <a:r>
              <a:rPr lang="fr-CA" sz="2400" smtClean="0"/>
              <a:t>À la limite, la matrice des corrélations est singulière et ne peut pas être inversée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FIV: Illustration</a:t>
            </a:r>
            <a:endParaRPr lang="en-US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3457575" cy="3881437"/>
          </a:xfrm>
        </p:spPr>
        <p:txBody>
          <a:bodyPr/>
          <a:lstStyle/>
          <a:p>
            <a:pPr eaLnBrk="1" hangingPunct="1"/>
            <a:r>
              <a:rPr lang="fr-CA" sz="2400" smtClean="0"/>
              <a:t>(a) R</a:t>
            </a:r>
            <a:r>
              <a:rPr lang="fr-CA" sz="2400" baseline="-25000" smtClean="0"/>
              <a:t>12</a:t>
            </a:r>
            <a:r>
              <a:rPr lang="fr-CA" sz="2400" smtClean="0"/>
              <a:t> faible: plan de régression stable</a:t>
            </a:r>
          </a:p>
          <a:p>
            <a:pPr eaLnBrk="1" hangingPunct="1"/>
            <a:r>
              <a:rPr lang="fr-CA" sz="2400" smtClean="0"/>
              <a:t>(b) R</a:t>
            </a:r>
            <a:r>
              <a:rPr lang="fr-CA" sz="2400" baseline="-25000" smtClean="0"/>
              <a:t>12</a:t>
            </a:r>
            <a:r>
              <a:rPr lang="fr-CA" sz="2400" smtClean="0"/>
              <a:t> parfaite: le plan de régression n</a:t>
            </a:r>
            <a:r>
              <a:rPr lang="fr-CA" altLang="en-US" sz="2400" smtClean="0"/>
              <a:t>’</a:t>
            </a:r>
            <a:r>
              <a:rPr lang="fr-CA" sz="2400" smtClean="0"/>
              <a:t>est pas unique</a:t>
            </a:r>
          </a:p>
          <a:p>
            <a:pPr eaLnBrk="1" hangingPunct="1"/>
            <a:r>
              <a:rPr lang="fr-CA" sz="2400" smtClean="0"/>
              <a:t>(c) R</a:t>
            </a:r>
            <a:r>
              <a:rPr lang="fr-CA" sz="2400" baseline="-25000" smtClean="0"/>
              <a:t>12</a:t>
            </a:r>
            <a:r>
              <a:rPr lang="fr-CA" sz="2400" smtClean="0"/>
              <a:t> très forte: le plan de régression est instable</a:t>
            </a:r>
            <a:endParaRPr lang="en-US" sz="2400" smtClean="0"/>
          </a:p>
        </p:txBody>
      </p:sp>
      <p:pic>
        <p:nvPicPr>
          <p:cNvPr id="78852" name="Picture 4" descr="fi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6" r="4007"/>
          <a:stretch>
            <a:fillRect/>
          </a:stretch>
        </p:blipFill>
        <p:spPr bwMode="auto">
          <a:xfrm>
            <a:off x="4433888" y="2057400"/>
            <a:ext cx="4722812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FIV: Illustration</a:t>
            </a:r>
            <a:endParaRPr lang="en-US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3457575" cy="3881437"/>
          </a:xfrm>
        </p:spPr>
        <p:txBody>
          <a:bodyPr/>
          <a:lstStyle/>
          <a:p>
            <a:pPr eaLnBrk="1" hangingPunct="1"/>
            <a:r>
              <a:rPr lang="fr-CA" sz="2000" smtClean="0"/>
              <a:t>(a) R</a:t>
            </a:r>
            <a:r>
              <a:rPr lang="fr-CA" sz="2000" baseline="-25000" smtClean="0"/>
              <a:t>12</a:t>
            </a:r>
            <a:r>
              <a:rPr lang="fr-CA" sz="2000" smtClean="0"/>
              <a:t> faible: le minimum de la fonction d</a:t>
            </a:r>
            <a:r>
              <a:rPr lang="fr-CA" altLang="en-US" sz="2000" smtClean="0"/>
              <a:t>’</a:t>
            </a:r>
            <a:r>
              <a:rPr lang="fr-CA" sz="2000" smtClean="0"/>
              <a:t>erreur est bien défini</a:t>
            </a:r>
          </a:p>
          <a:p>
            <a:pPr eaLnBrk="1" hangingPunct="1"/>
            <a:r>
              <a:rPr lang="fr-CA" sz="2000" smtClean="0"/>
              <a:t>(b) R</a:t>
            </a:r>
            <a:r>
              <a:rPr lang="fr-CA" sz="2000" baseline="-25000" smtClean="0"/>
              <a:t>12</a:t>
            </a:r>
            <a:r>
              <a:rPr lang="fr-CA" sz="2000" smtClean="0"/>
              <a:t> parfaite: le minimum de la fonction d</a:t>
            </a:r>
            <a:r>
              <a:rPr lang="fr-CA" altLang="en-US" sz="2000" smtClean="0"/>
              <a:t>’</a:t>
            </a:r>
            <a:r>
              <a:rPr lang="fr-CA" sz="2000" smtClean="0"/>
              <a:t>erreur n</a:t>
            </a:r>
            <a:r>
              <a:rPr lang="fr-CA" altLang="en-US" sz="2000" smtClean="0"/>
              <a:t>’</a:t>
            </a:r>
            <a:r>
              <a:rPr lang="fr-CA" sz="2000" smtClean="0"/>
              <a:t>est pas unique</a:t>
            </a:r>
          </a:p>
          <a:p>
            <a:pPr eaLnBrk="1" hangingPunct="1"/>
            <a:r>
              <a:rPr lang="fr-CA" sz="2000" smtClean="0"/>
              <a:t>(c) R</a:t>
            </a:r>
            <a:r>
              <a:rPr lang="fr-CA" sz="2000" baseline="-25000" smtClean="0"/>
              <a:t>12</a:t>
            </a:r>
            <a:r>
              <a:rPr lang="fr-CA" sz="2000" smtClean="0"/>
              <a:t> très forte: le minimum de la fonction d</a:t>
            </a:r>
            <a:r>
              <a:rPr lang="fr-CA" altLang="en-US" sz="2000" smtClean="0"/>
              <a:t>’</a:t>
            </a:r>
            <a:r>
              <a:rPr lang="fr-CA" sz="2000" smtClean="0"/>
              <a:t>erreur est beaucoup moins bien défini</a:t>
            </a:r>
            <a:endParaRPr lang="en-US" sz="2000" smtClean="0"/>
          </a:p>
        </p:txBody>
      </p:sp>
      <p:pic>
        <p:nvPicPr>
          <p:cNvPr id="79876" name="Picture 5" descr="fig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135188"/>
            <a:ext cx="4822825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000" i="1" smtClean="0">
                <a:solidFill>
                  <a:schemeClr val="accent2"/>
                </a:solidFill>
                <a:latin typeface="Tahoma" panose="020B0604030504040204" pitchFamily="34" charset="0"/>
              </a:rPr>
              <a:t>Erreurs standards des coefficients et FIV</a:t>
            </a:r>
            <a:endParaRPr lang="en-US" sz="4000" smtClean="0">
              <a:latin typeface="Tahoma" panose="020B0604030504040204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09600" y="2406650"/>
            <a:ext cx="3581400" cy="2527300"/>
            <a:chOff x="192" y="1516"/>
            <a:chExt cx="2256" cy="1592"/>
          </a:xfrm>
        </p:grpSpPr>
        <p:graphicFrame>
          <p:nvGraphicFramePr>
            <p:cNvPr id="80907" name="Object 4"/>
            <p:cNvGraphicFramePr>
              <a:graphicFrameLocks noChangeAspect="1"/>
            </p:cNvGraphicFramePr>
            <p:nvPr/>
          </p:nvGraphicFramePr>
          <p:xfrm>
            <a:off x="240" y="2112"/>
            <a:ext cx="1327" cy="9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09" name="Equation" r:id="rId3" imgW="1422400" imgH="1066800" progId="Equation.3">
                    <p:embed/>
                  </p:oleObj>
                </mc:Choice>
                <mc:Fallback>
                  <p:oleObj name="Equation" r:id="rId3" imgW="1422400" imgH="106680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" y="2112"/>
                          <a:ext cx="1327" cy="9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0908" name="Text Box 5"/>
            <p:cNvSpPr txBox="1">
              <a:spLocks noChangeArrowheads="1"/>
            </p:cNvSpPr>
            <p:nvPr/>
          </p:nvSpPr>
          <p:spPr bwMode="auto">
            <a:xfrm>
              <a:off x="192" y="1516"/>
              <a:ext cx="2256" cy="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b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sz="1600">
                  <a:solidFill>
                    <a:schemeClr val="accent2"/>
                  </a:solidFill>
                  <a:latin typeface="Tahoma" panose="020B0604030504040204" pitchFamily="34" charset="0"/>
                </a:rPr>
                <a:t>Erreur standard si seulement le j</a:t>
              </a:r>
              <a:r>
                <a:rPr lang="en-US" sz="1600" baseline="30000">
                  <a:solidFill>
                    <a:schemeClr val="accent2"/>
                  </a:solidFill>
                  <a:latin typeface="Tahoma" panose="020B0604030504040204" pitchFamily="34" charset="0"/>
                </a:rPr>
                <a:t>th</a:t>
              </a:r>
              <a:r>
                <a:rPr lang="en-US" sz="1600">
                  <a:solidFill>
                    <a:schemeClr val="accent2"/>
                  </a:solidFill>
                  <a:latin typeface="Tahoma" panose="020B0604030504040204" pitchFamily="34" charset="0"/>
                </a:rPr>
                <a:t> régresseur est utilisé dans la régression.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7086600" y="5029200"/>
            <a:ext cx="1447800" cy="623888"/>
            <a:chOff x="4512" y="2736"/>
            <a:chExt cx="912" cy="393"/>
          </a:xfrm>
        </p:grpSpPr>
        <p:sp>
          <p:nvSpPr>
            <p:cNvPr id="80905" name="AutoShape 7"/>
            <p:cNvSpPr>
              <a:spLocks/>
            </p:cNvSpPr>
            <p:nvPr/>
          </p:nvSpPr>
          <p:spPr bwMode="auto">
            <a:xfrm rot="-5400000">
              <a:off x="4920" y="2328"/>
              <a:ext cx="96" cy="912"/>
            </a:xfrm>
            <a:prstGeom prst="leftBrace">
              <a:avLst>
                <a:gd name="adj1" fmla="val 79167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graphicFrame>
          <p:nvGraphicFramePr>
            <p:cNvPr id="80906" name="Object 8"/>
            <p:cNvGraphicFramePr>
              <a:graphicFrameLocks noChangeAspect="1"/>
            </p:cNvGraphicFramePr>
            <p:nvPr/>
          </p:nvGraphicFramePr>
          <p:xfrm>
            <a:off x="4800" y="2880"/>
            <a:ext cx="344" cy="2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10" name="Equation" r:id="rId5" imgW="368140" imgH="266584" progId="Equation.3">
                    <p:embed/>
                  </p:oleObj>
                </mc:Choice>
                <mc:Fallback>
                  <p:oleObj name="Equation" r:id="rId5" imgW="368140" imgH="266584" progId="Equation.3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0" y="2880"/>
                          <a:ext cx="344" cy="2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5241" name="AutoShape 9"/>
          <p:cNvSpPr>
            <a:spLocks noChangeArrowheads="1"/>
          </p:cNvSpPr>
          <p:nvPr/>
        </p:nvSpPr>
        <p:spPr bwMode="auto">
          <a:xfrm>
            <a:off x="3124200" y="3886200"/>
            <a:ext cx="1676400" cy="6858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99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/>
          <a:p>
            <a:endParaRPr lang="fr-FR"/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876800" y="2406650"/>
            <a:ext cx="3657600" cy="2527300"/>
            <a:chOff x="3072" y="1516"/>
            <a:chExt cx="2304" cy="1592"/>
          </a:xfrm>
        </p:grpSpPr>
        <p:graphicFrame>
          <p:nvGraphicFramePr>
            <p:cNvPr id="80903" name="Object 11"/>
            <p:cNvGraphicFramePr>
              <a:graphicFrameLocks noChangeAspect="1"/>
            </p:cNvGraphicFramePr>
            <p:nvPr/>
          </p:nvGraphicFramePr>
          <p:xfrm>
            <a:off x="3072" y="2112"/>
            <a:ext cx="2288" cy="9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11" name="Equation" r:id="rId7" imgW="2451100" imgH="1066800" progId="Equation.3">
                    <p:embed/>
                  </p:oleObj>
                </mc:Choice>
                <mc:Fallback>
                  <p:oleObj name="Equation" r:id="rId7" imgW="2451100" imgH="1066800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2112"/>
                          <a:ext cx="2288" cy="9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0904" name="Text Box 12"/>
            <p:cNvSpPr txBox="1">
              <a:spLocks noChangeArrowheads="1"/>
            </p:cNvSpPr>
            <p:nvPr/>
          </p:nvSpPr>
          <p:spPr bwMode="auto">
            <a:xfrm>
              <a:off x="3120" y="1516"/>
              <a:ext cx="2256" cy="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b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sz="1600">
                  <a:solidFill>
                    <a:schemeClr val="accent2"/>
                  </a:solidFill>
                  <a:latin typeface="Tahoma" panose="020B0604030504040204" pitchFamily="34" charset="0"/>
                </a:rPr>
                <a:t>Erreur standard dans une régression impliquant toutes les variables indépendantes</a:t>
              </a:r>
              <a:r>
                <a:rPr lang="en-US" sz="1800">
                  <a:solidFill>
                    <a:schemeClr val="accent2"/>
                  </a:solidFill>
                  <a:latin typeface="Tahoma" panose="020B0604030504040204" pitchFamily="34" charset="0"/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1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Détection de la multicollinéarité: méthodes informelles</a:t>
            </a:r>
            <a:endParaRPr lang="en-US" sz="400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CA" sz="2400" smtClean="0"/>
              <a:t>Corrélations entre paires de variables indépendantes</a:t>
            </a:r>
          </a:p>
          <a:p>
            <a:pPr eaLnBrk="1" hangingPunct="1">
              <a:lnSpc>
                <a:spcPct val="80000"/>
              </a:lnSpc>
            </a:pPr>
            <a:r>
              <a:rPr lang="fr-CA" sz="2400" smtClean="0"/>
              <a:t>Test de signification global positif, mais tous les tests de signification portant sur les coefficients sont négatifs</a:t>
            </a:r>
          </a:p>
          <a:p>
            <a:pPr eaLnBrk="1" hangingPunct="1">
              <a:lnSpc>
                <a:spcPct val="80000"/>
              </a:lnSpc>
            </a:pPr>
            <a:r>
              <a:rPr lang="fr-CA" sz="2400" smtClean="0"/>
              <a:t>Des coefficients sont de signes opposés à ceux attendus</a:t>
            </a:r>
          </a:p>
          <a:p>
            <a:pPr eaLnBrk="1" hangingPunct="1">
              <a:lnSpc>
                <a:spcPct val="80000"/>
              </a:lnSpc>
            </a:pPr>
            <a:r>
              <a:rPr lang="fr-CA" sz="2400" smtClean="0"/>
              <a:t>Les intervalles de confiance des coefficients sont très larges Variations importantes des coefficients de régression en fonction des variables incluses dans le modèle</a:t>
            </a:r>
            <a:endParaRPr lang="en-US" sz="2400" smtClean="0"/>
          </a:p>
        </p:txBody>
      </p:sp>
      <p:sp>
        <p:nvSpPr>
          <p:cNvPr id="81924" name="Rectangle 5"/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CA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Exemple </a:t>
            </a:r>
          </a:p>
        </p:txBody>
      </p:sp>
      <p:pic>
        <p:nvPicPr>
          <p:cNvPr id="82947" name="Picture 4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057400"/>
            <a:ext cx="3144838" cy="3352800"/>
          </a:xfrm>
          <a:noFill/>
        </p:spPr>
      </p:pic>
      <p:pic>
        <p:nvPicPr>
          <p:cNvPr id="82948" name="Picture 6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5440363"/>
            <a:ext cx="3162300" cy="1265237"/>
          </a:xfrm>
          <a:noFill/>
        </p:spPr>
      </p:pic>
      <p:pic>
        <p:nvPicPr>
          <p:cNvPr id="82949" name="Picture 8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2400" y="2057400"/>
            <a:ext cx="4876800" cy="1414463"/>
          </a:xfrm>
          <a:noFill/>
        </p:spPr>
      </p:pic>
      <p:pic>
        <p:nvPicPr>
          <p:cNvPr id="82950" name="Picture 10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2400" y="3581400"/>
            <a:ext cx="4876800" cy="1550988"/>
          </a:xfrm>
          <a:noFill/>
        </p:spPr>
      </p:pic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6629400" y="3124200"/>
            <a:ext cx="2057400" cy="1371600"/>
            <a:chOff x="4176" y="1968"/>
            <a:chExt cx="1296" cy="864"/>
          </a:xfrm>
        </p:grpSpPr>
        <p:sp>
          <p:nvSpPr>
            <p:cNvPr id="82952" name="Oval 12"/>
            <p:cNvSpPr>
              <a:spLocks noChangeArrowheads="1"/>
            </p:cNvSpPr>
            <p:nvPr/>
          </p:nvSpPr>
          <p:spPr bwMode="auto">
            <a:xfrm>
              <a:off x="4656" y="1968"/>
              <a:ext cx="336" cy="192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2953" name="AutoShape 13"/>
            <p:cNvSpPr>
              <a:spLocks noChangeArrowheads="1"/>
            </p:cNvSpPr>
            <p:nvPr/>
          </p:nvSpPr>
          <p:spPr bwMode="auto">
            <a:xfrm>
              <a:off x="4176" y="2208"/>
              <a:ext cx="1296" cy="624"/>
            </a:xfrm>
            <a:prstGeom prst="upArrowCallout">
              <a:avLst>
                <a:gd name="adj1" fmla="val 27885"/>
                <a:gd name="adj2" fmla="val 32375"/>
                <a:gd name="adj3" fmla="val 15546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sz="2000"/>
                <a:t>R</a:t>
              </a:r>
              <a:r>
                <a:rPr lang="en-US" sz="2000" baseline="-25000"/>
                <a:t>12</a:t>
              </a:r>
              <a:r>
                <a:rPr lang="en-US" sz="2000"/>
                <a:t> </a:t>
              </a:r>
              <a:r>
                <a:rPr lang="en-US" sz="2000">
                  <a:sym typeface="Euclid Symbol" panose="05050102010706020507" pitchFamily="18" charset="2"/>
                </a:rPr>
                <a:t>Collin</a:t>
              </a:r>
              <a:r>
                <a:rPr lang="fr-CA" sz="2000">
                  <a:sym typeface="Euclid Symbol" panose="05050102010706020507" pitchFamily="18" charset="2"/>
                </a:rPr>
                <a:t>éarité</a:t>
              </a:r>
              <a:endParaRPr lang="en-US" sz="2000">
                <a:sym typeface="Euclid Symbol" panose="05050102010706020507" pitchFamily="18" charset="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Exemple (Suite)</a:t>
            </a:r>
          </a:p>
        </p:txBody>
      </p:sp>
      <p:pic>
        <p:nvPicPr>
          <p:cNvPr id="83971" name="Picture 4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2246313"/>
            <a:ext cx="6172200" cy="1971675"/>
          </a:xfrm>
          <a:noFill/>
        </p:spPr>
      </p:pic>
      <p:pic>
        <p:nvPicPr>
          <p:cNvPr id="83972" name="Picture 6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4343400"/>
            <a:ext cx="6172200" cy="2012950"/>
          </a:xfrm>
          <a:noFill/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5410200" y="4343400"/>
            <a:ext cx="1828800" cy="1752600"/>
            <a:chOff x="3408" y="2736"/>
            <a:chExt cx="1152" cy="1104"/>
          </a:xfrm>
        </p:grpSpPr>
        <p:sp>
          <p:nvSpPr>
            <p:cNvPr id="83986" name="Oval 8"/>
            <p:cNvSpPr>
              <a:spLocks noChangeArrowheads="1"/>
            </p:cNvSpPr>
            <p:nvPr/>
          </p:nvSpPr>
          <p:spPr bwMode="auto">
            <a:xfrm>
              <a:off x="3888" y="3552"/>
              <a:ext cx="240" cy="28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3987" name="AutoShape 9"/>
            <p:cNvSpPr>
              <a:spLocks noChangeArrowheads="1"/>
            </p:cNvSpPr>
            <p:nvPr/>
          </p:nvSpPr>
          <p:spPr bwMode="auto">
            <a:xfrm>
              <a:off x="3408" y="2736"/>
              <a:ext cx="1152" cy="720"/>
            </a:xfrm>
            <a:prstGeom prst="downArrowCallout">
              <a:avLst>
                <a:gd name="adj1" fmla="val 26667"/>
                <a:gd name="adj2" fmla="val 25830"/>
                <a:gd name="adj3" fmla="val 16667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Tests </a:t>
              </a:r>
              <a:r>
                <a:rPr lang="fr-CA" sz="2000" i="1"/>
                <a:t>t</a:t>
              </a:r>
              <a:r>
                <a:rPr lang="fr-CA" sz="2000"/>
                <a:t>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non-significatifs</a:t>
              </a:r>
              <a:endParaRPr lang="en-US" sz="2000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6629400" y="2971800"/>
            <a:ext cx="2057400" cy="1371600"/>
            <a:chOff x="4176" y="1968"/>
            <a:chExt cx="1296" cy="864"/>
          </a:xfrm>
        </p:grpSpPr>
        <p:sp>
          <p:nvSpPr>
            <p:cNvPr id="83984" name="Oval 12"/>
            <p:cNvSpPr>
              <a:spLocks noChangeArrowheads="1"/>
            </p:cNvSpPr>
            <p:nvPr/>
          </p:nvSpPr>
          <p:spPr bwMode="auto">
            <a:xfrm>
              <a:off x="4656" y="1968"/>
              <a:ext cx="336" cy="192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3985" name="AutoShape 13"/>
            <p:cNvSpPr>
              <a:spLocks noChangeArrowheads="1"/>
            </p:cNvSpPr>
            <p:nvPr/>
          </p:nvSpPr>
          <p:spPr bwMode="auto">
            <a:xfrm>
              <a:off x="4176" y="2208"/>
              <a:ext cx="1296" cy="624"/>
            </a:xfrm>
            <a:prstGeom prst="upArrowCallout">
              <a:avLst>
                <a:gd name="adj1" fmla="val 27885"/>
                <a:gd name="adj2" fmla="val 32375"/>
                <a:gd name="adj3" fmla="val 15546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sz="2000"/>
                <a:t>F global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significatif</a:t>
              </a:r>
              <a:endParaRPr lang="en-US" sz="2000">
                <a:sym typeface="Euclid Symbol" panose="05050102010706020507" pitchFamily="18" charset="2"/>
              </a:endParaRP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2514600" y="4343400"/>
            <a:ext cx="1828800" cy="1752600"/>
            <a:chOff x="1584" y="2736"/>
            <a:chExt cx="1152" cy="1104"/>
          </a:xfrm>
        </p:grpSpPr>
        <p:sp>
          <p:nvSpPr>
            <p:cNvPr id="83982" name="Oval 15"/>
            <p:cNvSpPr>
              <a:spLocks noChangeArrowheads="1"/>
            </p:cNvSpPr>
            <p:nvPr/>
          </p:nvSpPr>
          <p:spPr bwMode="auto">
            <a:xfrm>
              <a:off x="1920" y="3552"/>
              <a:ext cx="480" cy="28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3983" name="AutoShape 16"/>
            <p:cNvSpPr>
              <a:spLocks noChangeArrowheads="1"/>
            </p:cNvSpPr>
            <p:nvPr/>
          </p:nvSpPr>
          <p:spPr bwMode="auto">
            <a:xfrm>
              <a:off x="1584" y="2736"/>
              <a:ext cx="1152" cy="720"/>
            </a:xfrm>
            <a:prstGeom prst="downArrowCallout">
              <a:avLst>
                <a:gd name="adj1" fmla="val 26667"/>
                <a:gd name="adj2" fmla="val 25830"/>
                <a:gd name="adj3" fmla="val 16667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R</a:t>
              </a:r>
              <a:r>
                <a:rPr lang="fr-CA" sz="2000" baseline="-25000"/>
                <a:t>1y</a:t>
              </a:r>
              <a:r>
                <a:rPr lang="fr-CA" sz="2000"/>
                <a:t> </a:t>
              </a:r>
              <a:r>
                <a:rPr lang="fr-CA" sz="2000">
                  <a:sym typeface="Symbol" panose="05050102010706020507" pitchFamily="18" charset="2"/>
                </a:rPr>
                <a:t> R</a:t>
              </a:r>
              <a:r>
                <a:rPr lang="fr-CA" sz="2000" baseline="-25000">
                  <a:sym typeface="Symbol" panose="05050102010706020507" pitchFamily="18" charset="2"/>
                </a:rPr>
                <a:t>2y </a:t>
              </a:r>
              <a:r>
                <a:rPr lang="fr-CA" sz="2000">
                  <a:sym typeface="Symbol" panose="05050102010706020507" pitchFamily="18" charset="2"/>
                </a:rPr>
                <a:t>mais 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>
                  <a:sym typeface="Symbol" panose="05050102010706020507" pitchFamily="18" charset="2"/>
                </a:rPr>
                <a:t>effets différents</a:t>
              </a: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6096000" y="4343400"/>
            <a:ext cx="1828800" cy="1752600"/>
            <a:chOff x="3408" y="2736"/>
            <a:chExt cx="1152" cy="1104"/>
          </a:xfrm>
        </p:grpSpPr>
        <p:sp>
          <p:nvSpPr>
            <p:cNvPr id="83980" name="Oval 19"/>
            <p:cNvSpPr>
              <a:spLocks noChangeArrowheads="1"/>
            </p:cNvSpPr>
            <p:nvPr/>
          </p:nvSpPr>
          <p:spPr bwMode="auto">
            <a:xfrm>
              <a:off x="3888" y="3552"/>
              <a:ext cx="240" cy="28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3981" name="AutoShape 20"/>
            <p:cNvSpPr>
              <a:spLocks noChangeArrowheads="1"/>
            </p:cNvSpPr>
            <p:nvPr/>
          </p:nvSpPr>
          <p:spPr bwMode="auto">
            <a:xfrm>
              <a:off x="3408" y="2736"/>
              <a:ext cx="1152" cy="720"/>
            </a:xfrm>
            <a:prstGeom prst="downArrowCallout">
              <a:avLst>
                <a:gd name="adj1" fmla="val 26667"/>
                <a:gd name="adj2" fmla="val 25830"/>
                <a:gd name="adj3" fmla="val 16667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Tolérances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faibles</a:t>
              </a:r>
              <a:endParaRPr lang="en-US" sz="2000"/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7010400" y="4343400"/>
            <a:ext cx="1295400" cy="1752600"/>
            <a:chOff x="4416" y="2736"/>
            <a:chExt cx="816" cy="1104"/>
          </a:xfrm>
        </p:grpSpPr>
        <p:sp>
          <p:nvSpPr>
            <p:cNvPr id="83978" name="Oval 22"/>
            <p:cNvSpPr>
              <a:spLocks noChangeArrowheads="1"/>
            </p:cNvSpPr>
            <p:nvPr/>
          </p:nvSpPr>
          <p:spPr bwMode="auto">
            <a:xfrm>
              <a:off x="4656" y="3552"/>
              <a:ext cx="336" cy="28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fr-CA" sz="2400"/>
            </a:p>
          </p:txBody>
        </p:sp>
        <p:sp>
          <p:nvSpPr>
            <p:cNvPr id="83979" name="AutoShape 23"/>
            <p:cNvSpPr>
              <a:spLocks noChangeArrowheads="1"/>
            </p:cNvSpPr>
            <p:nvPr/>
          </p:nvSpPr>
          <p:spPr bwMode="auto">
            <a:xfrm>
              <a:off x="4416" y="2736"/>
              <a:ext cx="816" cy="720"/>
            </a:xfrm>
            <a:prstGeom prst="downArrowCallout">
              <a:avLst>
                <a:gd name="adj1" fmla="val 18889"/>
                <a:gd name="adj2" fmla="val 18296"/>
                <a:gd name="adj3" fmla="val 16667"/>
                <a:gd name="adj4" fmla="val 6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2"/>
                </a:buClr>
                <a:buFont typeface="Wingdings" panose="05000000000000000000" pitchFamily="2" charset="2"/>
                <a:buChar char="w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anose="05000000000000000000" pitchFamily="2" charset="2"/>
                <a:buChar char="l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w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fr-CA" sz="2000"/>
                <a:t>FIVs </a:t>
              </a:r>
              <a:r>
                <a:rPr lang="en-US" sz="2000"/>
                <a:t>&gt;</a:t>
              </a:r>
              <a:r>
                <a:rPr lang="fr-CA" sz="2000"/>
                <a:t> 10</a:t>
              </a:r>
              <a:endParaRPr lang="en-US" sz="2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Détection: La tolérance et le facteur d</a:t>
            </a:r>
            <a:r>
              <a:rPr lang="fr-CA" altLang="en-US" sz="4000" smtClean="0"/>
              <a:t>’</a:t>
            </a:r>
            <a:r>
              <a:rPr lang="fr-CA" sz="4000" smtClean="0"/>
              <a:t>inflation des variances</a:t>
            </a:r>
            <a:endParaRPr lang="en-US" sz="400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fr-CA" sz="2800" smtClean="0"/>
              <a:t>  </a:t>
            </a:r>
            <a:endParaRPr lang="en-US" sz="2800" smtClean="0"/>
          </a:p>
        </p:txBody>
      </p:sp>
      <p:pic>
        <p:nvPicPr>
          <p:cNvPr id="84996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2395538"/>
            <a:ext cx="7696200" cy="3319462"/>
          </a:xfrm>
          <a:noFill/>
        </p:spPr>
      </p:pic>
      <p:sp>
        <p:nvSpPr>
          <p:cNvPr id="69639" name="Rectangle 7"/>
          <p:cNvSpPr>
            <a:spLocks noChangeArrowheads="1"/>
          </p:cNvSpPr>
          <p:nvPr/>
        </p:nvSpPr>
        <p:spPr bwMode="auto">
          <a:xfrm>
            <a:off x="6858000" y="2819400"/>
            <a:ext cx="1676400" cy="2514600"/>
          </a:xfrm>
          <a:prstGeom prst="rect">
            <a:avLst/>
          </a:prstGeom>
          <a:solidFill>
            <a:schemeClr val="accent1">
              <a:alpha val="3294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CA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Détection: La tolérance et le facteur d</a:t>
            </a:r>
            <a:r>
              <a:rPr lang="fr-CA" altLang="en-US" sz="4000" smtClean="0"/>
              <a:t>’</a:t>
            </a:r>
            <a:r>
              <a:rPr lang="fr-CA" sz="4000" smtClean="0"/>
              <a:t>inflation des variances</a:t>
            </a:r>
            <a:endParaRPr lang="en-US" sz="4000" smtClean="0"/>
          </a:p>
        </p:txBody>
      </p:sp>
      <p:sp>
        <p:nvSpPr>
          <p:cNvPr id="86019" name="Rectangle 5"/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CA" sz="2400"/>
          </a:p>
        </p:txBody>
      </p:sp>
      <p:graphicFrame>
        <p:nvGraphicFramePr>
          <p:cNvPr id="86020" name="Object 4"/>
          <p:cNvGraphicFramePr>
            <a:graphicFrameLocks noChangeAspect="1"/>
          </p:cNvGraphicFramePr>
          <p:nvPr/>
        </p:nvGraphicFramePr>
        <p:xfrm>
          <a:off x="3810000" y="5780088"/>
          <a:ext cx="2133600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3" name="Equation" r:id="rId3" imgW="888614" imgH="444307" progId="Equation.DSMT4">
                  <p:embed/>
                </p:oleObj>
              </mc:Choice>
              <mc:Fallback>
                <p:oleObj name="Equation" r:id="rId3" imgW="888614" imgH="44430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5780088"/>
                        <a:ext cx="2133600" cy="1077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1" name="Text Box 6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CA" sz="2800" smtClean="0"/>
              <a:t>Tolérance: </a:t>
            </a:r>
          </a:p>
          <a:p>
            <a:pPr eaLnBrk="1" hangingPunct="1"/>
            <a:endParaRPr lang="fr-CA" sz="2800" smtClean="0"/>
          </a:p>
          <a:p>
            <a:pPr lvl="1" eaLnBrk="1" hangingPunct="1"/>
            <a:r>
              <a:rPr lang="fr-CA" sz="2400" smtClean="0"/>
              <a:t>Des valeurs se rapprochant de 0 indiquent la collinéarité</a:t>
            </a:r>
          </a:p>
          <a:p>
            <a:pPr eaLnBrk="1" hangingPunct="1"/>
            <a:r>
              <a:rPr lang="fr-CA" sz="2800" smtClean="0"/>
              <a:t>Facteur d</a:t>
            </a:r>
            <a:r>
              <a:rPr lang="fr-CA" altLang="en-US" sz="2800" smtClean="0"/>
              <a:t>’</a:t>
            </a:r>
            <a:r>
              <a:rPr lang="fr-CA" sz="2800" smtClean="0"/>
              <a:t>inflation des variances (FIV): </a:t>
            </a:r>
          </a:p>
          <a:p>
            <a:pPr lvl="1" eaLnBrk="1" hangingPunct="1"/>
            <a:r>
              <a:rPr lang="fr-CA" sz="2400" smtClean="0"/>
              <a:t>FIV</a:t>
            </a:r>
            <a:r>
              <a:rPr lang="fr-CA" sz="2400" baseline="30000" smtClean="0"/>
              <a:t>0.5</a:t>
            </a:r>
            <a:r>
              <a:rPr lang="fr-CA" sz="2400" smtClean="0"/>
              <a:t> = facteur par lequel s</a:t>
            </a:r>
            <a:r>
              <a:rPr lang="fr-CA" sz="2400" baseline="-25000" smtClean="0"/>
              <a:t>b</a:t>
            </a:r>
            <a:r>
              <a:rPr lang="fr-CA" sz="2400" smtClean="0"/>
              <a:t> est multiplié en raison de la collinéarité</a:t>
            </a:r>
          </a:p>
          <a:p>
            <a:pPr lvl="1" eaLnBrk="1" hangingPunct="1"/>
            <a:r>
              <a:rPr lang="fr-CA" sz="2400" smtClean="0"/>
              <a:t>Éléments diagonaux de </a:t>
            </a:r>
            <a:r>
              <a:rPr lang="fr-CA" sz="2400" b="1" smtClean="0"/>
              <a:t>R</a:t>
            </a:r>
            <a:r>
              <a:rPr lang="fr-CA" sz="2400" b="1" baseline="30000" smtClean="0"/>
              <a:t>-1</a:t>
            </a:r>
            <a:r>
              <a:rPr lang="fr-CA" sz="2400" b="1" baseline="-25000" smtClean="0"/>
              <a:t>XX</a:t>
            </a:r>
            <a:endParaRPr lang="fr-CA" sz="2400" b="1" smtClean="0"/>
          </a:p>
          <a:p>
            <a:pPr lvl="1" eaLnBrk="1" hangingPunct="1"/>
            <a:r>
              <a:rPr lang="fr-CA" sz="2400" smtClean="0"/>
              <a:t>Liés aux relations entre variables indépendantes:</a:t>
            </a:r>
            <a:endParaRPr lang="en-US" sz="2400" smtClean="0"/>
          </a:p>
        </p:txBody>
      </p:sp>
      <p:graphicFrame>
        <p:nvGraphicFramePr>
          <p:cNvPr id="86022" name="Object 7"/>
          <p:cNvGraphicFramePr>
            <a:graphicFrameLocks noChangeAspect="1"/>
          </p:cNvGraphicFramePr>
          <p:nvPr/>
        </p:nvGraphicFramePr>
        <p:xfrm>
          <a:off x="3124200" y="2590800"/>
          <a:ext cx="396240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4" name="Equation" r:id="rId5" imgW="1396394" imgH="253890" progId="Equation.DSMT4">
                  <p:embed/>
                </p:oleObj>
              </mc:Choice>
              <mc:Fallback>
                <p:oleObj name="Equation" r:id="rId5" imgW="1396394" imgH="25389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590800"/>
                        <a:ext cx="396240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i="1" smtClean="0">
                <a:solidFill>
                  <a:schemeClr val="accent2"/>
                </a:solidFill>
                <a:latin typeface="Tahoma" panose="020B0604030504040204" pitchFamily="34" charset="0"/>
              </a:rPr>
              <a:t>Une approche raisonnable</a:t>
            </a:r>
            <a:endParaRPr lang="en-US" smtClean="0">
              <a:latin typeface="Tahoma" panose="020B0604030504040204" pitchFamily="34" charset="0"/>
            </a:endParaRP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62200"/>
            <a:ext cx="7772400" cy="3581400"/>
          </a:xfrm>
        </p:spPr>
        <p:txBody>
          <a:bodyPr/>
          <a:lstStyle/>
          <a:p>
            <a:pPr eaLnBrk="1" hangingPunct="1"/>
            <a:r>
              <a:rPr lang="fr-CA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Vérifier s</a:t>
            </a:r>
            <a:r>
              <a:rPr lang="fr-CA" alt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fr-CA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il existe des FIVs supérieurs à 10</a:t>
            </a:r>
            <a:r>
              <a:rPr 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. S</a:t>
            </a:r>
            <a:r>
              <a:rPr lang="ja-JP" alt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ja-JP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il n</a:t>
            </a:r>
            <a:r>
              <a:rPr lang="ja-JP" alt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ja-JP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y en a pas, tout est parfait.</a:t>
            </a:r>
          </a:p>
          <a:p>
            <a:pPr eaLnBrk="1" hangingPunct="1"/>
            <a:endParaRPr lang="en-US" sz="2400" smtClean="0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Si certains FIVs sont plus grands que 10, éliminer la variable correspondant au plus grand FIV, relancer l</a:t>
            </a:r>
            <a:r>
              <a:rPr lang="ja-JP" alt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ja-JP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analyse et vérifier les FIVs à nouveau.</a:t>
            </a:r>
          </a:p>
          <a:p>
            <a:pPr eaLnBrk="1" hangingPunct="1"/>
            <a:endParaRPr lang="en-US" sz="2400" smtClean="0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Poursuivre le processus jusqu</a:t>
            </a:r>
            <a:r>
              <a:rPr lang="ja-JP" altLang="en-US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ja-JP" sz="2400" smtClean="0">
                <a:latin typeface="Tahoma" panose="020B0604030504040204" pitchFamily="34" charset="0"/>
                <a:cs typeface="Times New Roman" panose="02020603050405020304" pitchFamily="18" charset="0"/>
              </a:rPr>
              <a:t>à ce que tous les FIVs soient inférieurs à 10.</a:t>
            </a:r>
            <a:r>
              <a:rPr lang="en-US" altLang="ja-JP" sz="2400" smtClean="0">
                <a:latin typeface="Tahoma" panose="020B0604030504040204" pitchFamily="34" charset="0"/>
              </a:rPr>
              <a:t> </a:t>
            </a:r>
            <a:endParaRPr lang="en-US" sz="2400" smtClean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build="p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et données catégorielles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Généralisation du modèle linéaire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Exemple: ELEMAPI2.SAV</a:t>
            </a:r>
            <a:endParaRPr lang="en-US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API00: Évaluation de l’école</a:t>
            </a:r>
          </a:p>
          <a:p>
            <a:pPr eaLnBrk="1" hangingPunct="1"/>
            <a:r>
              <a:rPr lang="fr-CA" smtClean="0"/>
              <a:t>YR_RND: Variable catégorielle</a:t>
            </a:r>
          </a:p>
          <a:p>
            <a:pPr lvl="1" eaLnBrk="1" hangingPunct="1"/>
            <a:r>
              <a:rPr lang="fr-CA" smtClean="0"/>
              <a:t>0: semestres d’automne et d’hiver</a:t>
            </a:r>
          </a:p>
          <a:p>
            <a:pPr lvl="1" eaLnBrk="1" hangingPunct="1"/>
            <a:r>
              <a:rPr lang="fr-CA" smtClean="0"/>
              <a:t>1: semestres d’automne, d’hiver et d’été</a:t>
            </a:r>
          </a:p>
          <a:p>
            <a:pPr lvl="1" eaLnBrk="1" hangingPunct="1"/>
            <a:endParaRPr lang="fr-CA" smtClean="0"/>
          </a:p>
          <a:p>
            <a:pPr lvl="1" eaLnBrk="1" hangingPunct="1"/>
            <a:endParaRPr lang="en-US" smtClean="0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895600" y="4419600"/>
            <a:ext cx="3657600" cy="495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Tahoma" panose="020B0604030504040204" pitchFamily="34" charset="0"/>
              </a:rPr>
              <a:t>API00 = b</a:t>
            </a:r>
            <a:r>
              <a:rPr lang="fr-CA" sz="2400" baseline="-25000">
                <a:latin typeface="Tahoma" panose="020B0604030504040204" pitchFamily="34" charset="0"/>
              </a:rPr>
              <a:t>0</a:t>
            </a:r>
            <a:r>
              <a:rPr lang="fr-CA" sz="2400">
                <a:latin typeface="Tahoma" panose="020B0604030504040204" pitchFamily="34" charset="0"/>
              </a:rPr>
              <a:t> + b</a:t>
            </a:r>
            <a:r>
              <a:rPr lang="fr-CA" sz="2400" baseline="-25000">
                <a:latin typeface="Tahoma" panose="020B0604030504040204" pitchFamily="34" charset="0"/>
              </a:rPr>
              <a:t>1</a:t>
            </a:r>
            <a:r>
              <a:rPr lang="fr-CA" sz="2400">
                <a:latin typeface="Tahoma" panose="020B0604030504040204" pitchFamily="34" charset="0"/>
              </a:rPr>
              <a:t>YR_RND</a:t>
            </a:r>
            <a:endParaRPr lang="en-US" sz="240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1: ELEMAPI2.SAV</a:t>
            </a:r>
            <a:endParaRPr lang="en-US" smtClean="0"/>
          </a:p>
        </p:txBody>
      </p:sp>
      <p:sp>
        <p:nvSpPr>
          <p:cNvPr id="90115" name="Text Box 4"/>
          <p:cNvSpPr txBox="1">
            <a:spLocks noChangeArrowheads="1"/>
          </p:cNvSpPr>
          <p:nvPr/>
        </p:nvSpPr>
        <p:spPr bwMode="auto">
          <a:xfrm>
            <a:off x="2895600" y="2209800"/>
            <a:ext cx="3657600" cy="495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Tahoma" panose="020B0604030504040204" pitchFamily="34" charset="0"/>
              </a:rPr>
              <a:t>API00 = b</a:t>
            </a:r>
            <a:r>
              <a:rPr lang="fr-CA" sz="2400" baseline="-25000">
                <a:latin typeface="Tahoma" panose="020B0604030504040204" pitchFamily="34" charset="0"/>
              </a:rPr>
              <a:t>0</a:t>
            </a:r>
            <a:r>
              <a:rPr lang="fr-CA" sz="2400">
                <a:latin typeface="Tahoma" panose="020B0604030504040204" pitchFamily="34" charset="0"/>
              </a:rPr>
              <a:t> + b</a:t>
            </a:r>
            <a:r>
              <a:rPr lang="fr-CA" sz="2400" baseline="-25000">
                <a:latin typeface="Tahoma" panose="020B0604030504040204" pitchFamily="34" charset="0"/>
              </a:rPr>
              <a:t>1</a:t>
            </a:r>
            <a:r>
              <a:rPr lang="fr-CA" sz="2400">
                <a:latin typeface="Tahoma" panose="020B0604030504040204" pitchFamily="34" charset="0"/>
              </a:rPr>
              <a:t>YR_RND</a:t>
            </a:r>
            <a:endParaRPr lang="en-US" sz="2400">
              <a:latin typeface="Tahoma" panose="020B0604030504040204" pitchFamily="34" charset="0"/>
            </a:endParaRPr>
          </a:p>
        </p:txBody>
      </p:sp>
      <p:pic>
        <p:nvPicPr>
          <p:cNvPr id="9011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895600"/>
            <a:ext cx="55721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 Box 7"/>
          <p:cNvSpPr txBox="1">
            <a:spLocks noChangeArrowheads="1"/>
          </p:cNvSpPr>
          <p:nvPr/>
        </p:nvSpPr>
        <p:spPr bwMode="auto">
          <a:xfrm>
            <a:off x="1066800" y="4648200"/>
            <a:ext cx="7239000" cy="892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YR_RND=0:  API00 = 684.539 – 160.506 (0)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684.539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YR_RND=1:  API00 = 684.539 – 160.506 (1)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524.033</a:t>
            </a:r>
            <a:endParaRPr lang="en-US" sz="200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81200"/>
            <a:ext cx="7353300" cy="454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3352800" y="5029200"/>
            <a:ext cx="3657600" cy="495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400">
                <a:latin typeface="Tahoma" panose="020B0604030504040204" pitchFamily="34" charset="0"/>
              </a:rPr>
              <a:t>API00 = b</a:t>
            </a:r>
            <a:r>
              <a:rPr lang="fr-CA" sz="2400" baseline="-25000">
                <a:latin typeface="Tahoma" panose="020B0604030504040204" pitchFamily="34" charset="0"/>
              </a:rPr>
              <a:t>0</a:t>
            </a:r>
            <a:r>
              <a:rPr lang="fr-CA" sz="2400">
                <a:latin typeface="Tahoma" panose="020B0604030504040204" pitchFamily="34" charset="0"/>
              </a:rPr>
              <a:t> + b</a:t>
            </a:r>
            <a:r>
              <a:rPr lang="fr-CA" sz="2400" baseline="-25000">
                <a:latin typeface="Tahoma" panose="020B0604030504040204" pitchFamily="34" charset="0"/>
              </a:rPr>
              <a:t>1</a:t>
            </a:r>
            <a:r>
              <a:rPr lang="fr-CA" sz="2400">
                <a:latin typeface="Tahoma" panose="020B0604030504040204" pitchFamily="34" charset="0"/>
              </a:rPr>
              <a:t>YR_RND</a:t>
            </a:r>
            <a:endParaRPr lang="en-US" sz="2400">
              <a:latin typeface="Tahoma" panose="020B0604030504040204" pitchFamily="34" charset="0"/>
            </a:endParaRPr>
          </a:p>
        </p:txBody>
      </p:sp>
      <p:sp>
        <p:nvSpPr>
          <p:cNvPr id="91140" name="Text Box 5"/>
          <p:cNvSpPr txBox="1">
            <a:spLocks noChangeArrowheads="1"/>
          </p:cNvSpPr>
          <p:nvPr/>
        </p:nvSpPr>
        <p:spPr bwMode="auto">
          <a:xfrm>
            <a:off x="1295400" y="457200"/>
            <a:ext cx="7239000" cy="892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YR_RND=0:  API00 = 684.539 – 160.506 (0)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684.539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YR_RND=1:  API00 = 684.539 – 160.506 (1)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524.033</a:t>
            </a:r>
            <a:endParaRPr lang="en-US" sz="200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pic>
        <p:nvPicPr>
          <p:cNvPr id="20173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905000"/>
            <a:ext cx="47148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xplosion 1 5"/>
          <p:cNvSpPr>
            <a:spLocks noChangeArrowheads="1"/>
          </p:cNvSpPr>
          <p:nvPr/>
        </p:nvSpPr>
        <p:spPr bwMode="auto">
          <a:xfrm>
            <a:off x="2362200" y="4495800"/>
            <a:ext cx="5715000" cy="14478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2000"/>
              <a:t>Valeurs Prédites = Moyennes</a:t>
            </a:r>
          </a:p>
          <a:p>
            <a:pPr eaLnBrk="1" hangingPunct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4"/>
          <p:cNvSpPr txBox="1">
            <a:spLocks noChangeArrowheads="1"/>
          </p:cNvSpPr>
          <p:nvPr/>
        </p:nvSpPr>
        <p:spPr bwMode="auto">
          <a:xfrm>
            <a:off x="1066800" y="5334000"/>
            <a:ext cx="7239000" cy="892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YR_RND=0:  API00 = 684.539 – 160.506 (0)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684.539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Pour YR_RND=1:  API00 = 684.539 – 160.506 (1) = </a:t>
            </a:r>
            <a:r>
              <a:rPr lang="fr-CA" sz="2000">
                <a:solidFill>
                  <a:schemeClr val="hlink"/>
                </a:solidFill>
                <a:latin typeface="Tahoma" panose="020B0604030504040204" pitchFamily="34" charset="0"/>
              </a:rPr>
              <a:t>524.033</a:t>
            </a:r>
            <a:endParaRPr lang="en-US" sz="200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9216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Interprétation des coefficients</a:t>
            </a:r>
            <a:endParaRPr lang="en-US" smtClean="0"/>
          </a:p>
        </p:txBody>
      </p:sp>
      <p:sp>
        <p:nvSpPr>
          <p:cNvPr id="92164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5903912" cy="4114800"/>
          </a:xfrm>
        </p:spPr>
        <p:txBody>
          <a:bodyPr/>
          <a:lstStyle/>
          <a:p>
            <a:pPr eaLnBrk="1" hangingPunct="1"/>
            <a:r>
              <a:rPr lang="fr-CA" sz="2800" smtClean="0"/>
              <a:t>b</a:t>
            </a:r>
            <a:r>
              <a:rPr lang="fr-CA" sz="2800" baseline="-25000" smtClean="0"/>
              <a:t>0</a:t>
            </a:r>
            <a:r>
              <a:rPr lang="fr-CA" sz="2800" smtClean="0"/>
              <a:t>: Moyenne du groupe codifié 0</a:t>
            </a:r>
          </a:p>
          <a:p>
            <a:pPr eaLnBrk="1" hangingPunct="1"/>
            <a:r>
              <a:rPr lang="fr-CA" sz="2800" smtClean="0"/>
              <a:t>b</a:t>
            </a:r>
            <a:r>
              <a:rPr lang="fr-CA" sz="2800" baseline="-25000" smtClean="0"/>
              <a:t>1</a:t>
            </a:r>
            <a:r>
              <a:rPr lang="fr-CA" sz="2800" smtClean="0"/>
              <a:t>: Différence entre les moyennes des deux groupes </a:t>
            </a:r>
            <a:endParaRPr lang="en-US" sz="2800" smtClean="0"/>
          </a:p>
        </p:txBody>
      </p:sp>
      <p:pic>
        <p:nvPicPr>
          <p:cNvPr id="20276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657600"/>
            <a:ext cx="47148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2166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4495800" y="2971800"/>
          <a:ext cx="121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7" name="Equation" r:id="rId4" imgW="634725" imgH="304668" progId="Equation.DSMT4">
                  <p:embed/>
                </p:oleObj>
              </mc:Choice>
              <mc:Fallback>
                <p:oleObj name="Equation" r:id="rId4" imgW="634725" imgH="304668" progId="Equation.DSMT4">
                  <p:embed/>
                  <p:pic>
                    <p:nvPicPr>
                      <p:cNvPr id="0" name="Object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2971800"/>
                        <a:ext cx="121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Interprétation des coefficients</a:t>
            </a:r>
            <a:endParaRPr lang="en-US" smtClean="0"/>
          </a:p>
        </p:txBody>
      </p:sp>
      <p:sp>
        <p:nvSpPr>
          <p:cNvPr id="204808" name="WordArt 8"/>
          <p:cNvSpPr>
            <a:spLocks noChangeArrowheads="1" noChangeShapeType="1" noTextEdit="1"/>
          </p:cNvSpPr>
          <p:nvPr/>
        </p:nvSpPr>
        <p:spPr bwMode="auto">
          <a:xfrm rot="1268699">
            <a:off x="6521450" y="2495550"/>
            <a:ext cx="1600200" cy="15176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80" lon="19439992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  <a:contourClr>
                <a:srgbClr val="707070"/>
              </a:contour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1380000" scaled="1"/>
                </a:gradFill>
                <a:latin typeface="Impact" panose="020B0806030902050204" pitchFamily="34" charset="0"/>
              </a:rPr>
              <a:t>Test  t</a:t>
            </a:r>
          </a:p>
        </p:txBody>
      </p:sp>
      <p:pic>
        <p:nvPicPr>
          <p:cNvPr id="9318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90800"/>
            <a:ext cx="55721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419600"/>
            <a:ext cx="87630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3581400" y="3505200"/>
            <a:ext cx="1600200" cy="2667000"/>
            <a:chOff x="2256" y="2208"/>
            <a:chExt cx="1008" cy="1680"/>
          </a:xfrm>
        </p:grpSpPr>
        <p:grpSp>
          <p:nvGrpSpPr>
            <p:cNvPr id="93195" name="Group 15"/>
            <p:cNvGrpSpPr>
              <a:grpSpLocks/>
            </p:cNvGrpSpPr>
            <p:nvPr/>
          </p:nvGrpSpPr>
          <p:grpSpPr bwMode="auto">
            <a:xfrm>
              <a:off x="2256" y="2208"/>
              <a:ext cx="1008" cy="1680"/>
              <a:chOff x="2256" y="2208"/>
              <a:chExt cx="1008" cy="1680"/>
            </a:xfrm>
          </p:grpSpPr>
          <p:sp>
            <p:nvSpPr>
              <p:cNvPr id="93197" name="Oval 12"/>
              <p:cNvSpPr>
                <a:spLocks noChangeArrowheads="1"/>
              </p:cNvSpPr>
              <p:nvPr/>
            </p:nvSpPr>
            <p:spPr bwMode="auto">
              <a:xfrm>
                <a:off x="2256" y="3600"/>
                <a:ext cx="336" cy="288"/>
              </a:xfrm>
              <a:prstGeom prst="ellipse">
                <a:avLst/>
              </a:prstGeom>
              <a:noFill/>
              <a:ln w="254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fr-FR"/>
              </a:p>
            </p:txBody>
          </p:sp>
          <p:sp>
            <p:nvSpPr>
              <p:cNvPr id="93198" name="Oval 13"/>
              <p:cNvSpPr>
                <a:spLocks noChangeArrowheads="1"/>
              </p:cNvSpPr>
              <p:nvPr/>
            </p:nvSpPr>
            <p:spPr bwMode="auto">
              <a:xfrm>
                <a:off x="2928" y="2208"/>
                <a:ext cx="336" cy="288"/>
              </a:xfrm>
              <a:prstGeom prst="ellipse">
                <a:avLst/>
              </a:prstGeom>
              <a:noFill/>
              <a:ln w="2540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fr-FR"/>
              </a:p>
            </p:txBody>
          </p:sp>
        </p:grpSp>
        <p:cxnSp>
          <p:nvCxnSpPr>
            <p:cNvPr id="93196" name="AutoShape 14"/>
            <p:cNvCxnSpPr>
              <a:cxnSpLocks noChangeShapeType="1"/>
              <a:stCxn id="93198" idx="4"/>
              <a:endCxn id="93197" idx="0"/>
            </p:cNvCxnSpPr>
            <p:nvPr/>
          </p:nvCxnSpPr>
          <p:spPr bwMode="auto">
            <a:xfrm rot="5400000">
              <a:off x="2216" y="2712"/>
              <a:ext cx="1088" cy="672"/>
            </a:xfrm>
            <a:prstGeom prst="curvedConnector3">
              <a:avLst>
                <a:gd name="adj1" fmla="val 50000"/>
              </a:avLst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2286000" y="3505200"/>
            <a:ext cx="4267200" cy="2667000"/>
            <a:chOff x="2286000" y="3505200"/>
            <a:chExt cx="4267200" cy="2667000"/>
          </a:xfrm>
        </p:grpSpPr>
        <p:sp>
          <p:nvSpPr>
            <p:cNvPr id="93192" name="Oval 12"/>
            <p:cNvSpPr>
              <a:spLocks noChangeArrowheads="1"/>
            </p:cNvSpPr>
            <p:nvPr/>
          </p:nvSpPr>
          <p:spPr bwMode="auto">
            <a:xfrm>
              <a:off x="6019800" y="5715000"/>
              <a:ext cx="533400" cy="4572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93193" name="Oval 13"/>
            <p:cNvSpPr>
              <a:spLocks noChangeArrowheads="1"/>
            </p:cNvSpPr>
            <p:nvPr/>
          </p:nvSpPr>
          <p:spPr bwMode="auto">
            <a:xfrm>
              <a:off x="2286000" y="3505200"/>
              <a:ext cx="533400" cy="4572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cxnSp>
          <p:nvCxnSpPr>
            <p:cNvPr id="93194" name="AutoShape 14"/>
            <p:cNvCxnSpPr>
              <a:cxnSpLocks noChangeShapeType="1"/>
              <a:stCxn id="93193" idx="4"/>
              <a:endCxn id="93192" idx="0"/>
            </p:cNvCxnSpPr>
            <p:nvPr/>
          </p:nvCxnSpPr>
          <p:spPr bwMode="auto">
            <a:xfrm rot="16200000" flipH="1">
              <a:off x="3543300" y="2971800"/>
              <a:ext cx="1752600" cy="3733800"/>
            </a:xfrm>
            <a:prstGeom prst="curvedConnector3">
              <a:avLst>
                <a:gd name="adj1" fmla="val 50000"/>
              </a:avLst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8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Données catégorielles</a:t>
            </a:r>
            <a:endParaRPr lang="en-US" smtClean="0"/>
          </a:p>
        </p:txBody>
      </p:sp>
      <p:sp>
        <p:nvSpPr>
          <p:cNvPr id="9421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Catégories multiples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Analyse de la variance: Données et Analyse</a:t>
            </a:r>
            <a:endParaRPr lang="en-US" smtClean="0"/>
          </a:p>
        </p:txBody>
      </p:sp>
      <p:pic>
        <p:nvPicPr>
          <p:cNvPr id="952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981200"/>
            <a:ext cx="6553200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6" name="Rectangle 6"/>
          <p:cNvSpPr>
            <a:spLocks noChangeArrowheads="1"/>
          </p:cNvSpPr>
          <p:nvPr/>
        </p:nvSpPr>
        <p:spPr bwMode="auto">
          <a:xfrm>
            <a:off x="1219200" y="5486400"/>
            <a:ext cx="304800" cy="152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95237" name="Rectangle 7"/>
          <p:cNvSpPr>
            <a:spLocks noChangeArrowheads="1"/>
          </p:cNvSpPr>
          <p:nvPr/>
        </p:nvSpPr>
        <p:spPr bwMode="auto">
          <a:xfrm>
            <a:off x="1219200" y="5943600"/>
            <a:ext cx="3048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95238" name="Rectangle 8"/>
          <p:cNvSpPr>
            <a:spLocks noChangeArrowheads="1"/>
          </p:cNvSpPr>
          <p:nvPr/>
        </p:nvSpPr>
        <p:spPr bwMode="auto">
          <a:xfrm>
            <a:off x="381000" y="2209800"/>
            <a:ext cx="228600" cy="228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95239" name="Rectangle 9"/>
          <p:cNvSpPr>
            <a:spLocks noChangeArrowheads="1"/>
          </p:cNvSpPr>
          <p:nvPr/>
        </p:nvSpPr>
        <p:spPr bwMode="auto">
          <a:xfrm>
            <a:off x="8534400" y="4114800"/>
            <a:ext cx="76200" cy="76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95240" name="Rectangle 10"/>
          <p:cNvSpPr>
            <a:spLocks noChangeArrowheads="1"/>
          </p:cNvSpPr>
          <p:nvPr/>
        </p:nvSpPr>
        <p:spPr bwMode="auto">
          <a:xfrm>
            <a:off x="8458200" y="4038600"/>
            <a:ext cx="228600" cy="152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pic>
        <p:nvPicPr>
          <p:cNvPr id="9524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267200"/>
            <a:ext cx="6553200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33600"/>
            <a:ext cx="2174875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Résultats</a:t>
            </a:r>
            <a:endParaRPr lang="en-US" smtClean="0"/>
          </a:p>
        </p:txBody>
      </p:sp>
      <p:pic>
        <p:nvPicPr>
          <p:cNvPr id="9625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86000"/>
            <a:ext cx="79248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0" name="Text Box 5"/>
          <p:cNvSpPr txBox="1">
            <a:spLocks noChangeArrowheads="1"/>
          </p:cNvSpPr>
          <p:nvPr/>
        </p:nvSpPr>
        <p:spPr bwMode="auto">
          <a:xfrm>
            <a:off x="1219200" y="4876800"/>
            <a:ext cx="6705600" cy="9525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r>
              <a:rPr lang="fr-CA" sz="2400">
                <a:latin typeface="Tahoma" panose="020B0604030504040204" pitchFamily="34" charset="0"/>
              </a:rPr>
              <a:t> </a:t>
            </a:r>
            <a:r>
              <a:rPr lang="fr-CA" sz="2000">
                <a:latin typeface="Tahoma" panose="020B0604030504040204" pitchFamily="34" charset="0"/>
              </a:rPr>
              <a:t>Hypothèse nulle rejetée (p</a:t>
            </a:r>
            <a:r>
              <a:rPr lang="en-US" sz="2000">
                <a:latin typeface="Tahoma" panose="020B0604030504040204" pitchFamily="34" charset="0"/>
              </a:rPr>
              <a:t>&lt;0.05)</a:t>
            </a:r>
          </a:p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r>
              <a:rPr lang="fr-CA" sz="2000">
                <a:latin typeface="Tahoma" panose="020B0604030504040204" pitchFamily="34" charset="0"/>
              </a:rPr>
              <a:t> </a:t>
            </a:r>
            <a:r>
              <a:rPr lang="en-US" sz="2000">
                <a:latin typeface="Tahoma" panose="020B0604030504040204" pitchFamily="34" charset="0"/>
              </a:rPr>
              <a:t>Une ou plusieurs diff</a:t>
            </a:r>
            <a:r>
              <a:rPr lang="fr-CA" sz="2000">
                <a:latin typeface="Tahoma" panose="020B0604030504040204" pitchFamily="34" charset="0"/>
              </a:rPr>
              <a:t>érences existent entre les groupes</a:t>
            </a:r>
            <a:endParaRPr lang="en-US" sz="200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Variables de groupement</a:t>
            </a:r>
            <a:endParaRPr lang="en-US" smtClean="0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Un ensemble de </a:t>
            </a:r>
            <a:r>
              <a:rPr lang="fr-CA" i="1" smtClean="0"/>
              <a:t>k</a:t>
            </a:r>
            <a:r>
              <a:rPr lang="fr-CA" smtClean="0"/>
              <a:t>-1 variables catégoriques indique l’appartenance au groupe</a:t>
            </a:r>
          </a:p>
          <a:p>
            <a:pPr eaLnBrk="1" hangingPunct="1"/>
            <a:r>
              <a:rPr lang="fr-CA" smtClean="0"/>
              <a:t>Trois méthodes de codage:</a:t>
            </a:r>
          </a:p>
          <a:p>
            <a:pPr lvl="1" eaLnBrk="1" hangingPunct="1"/>
            <a:r>
              <a:rPr lang="fr-CA" smtClean="0"/>
              <a:t>Fictif</a:t>
            </a:r>
          </a:p>
          <a:p>
            <a:pPr lvl="1" eaLnBrk="1" hangingPunct="1"/>
            <a:r>
              <a:rPr lang="fr-CA" smtClean="0"/>
              <a:t>D’effet</a:t>
            </a:r>
          </a:p>
          <a:p>
            <a:pPr lvl="1" eaLnBrk="1" hangingPunct="1"/>
            <a:r>
              <a:rPr lang="fr-CA" smtClean="0"/>
              <a:t>Orthogonal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Codage fictif (‘Dummy Coding’)</a:t>
            </a:r>
            <a:endParaRPr lang="en-US" sz="4000" smtClean="0"/>
          </a:p>
        </p:txBody>
      </p:sp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057400"/>
            <a:ext cx="32004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3600"/>
            <a:ext cx="52578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524000" y="2362200"/>
            <a:ext cx="7315200" cy="1066800"/>
            <a:chOff x="960" y="1488"/>
            <a:chExt cx="4608" cy="672"/>
          </a:xfrm>
        </p:grpSpPr>
        <p:sp>
          <p:nvSpPr>
            <p:cNvPr id="98320" name="Rectangle 6"/>
            <p:cNvSpPr>
              <a:spLocks noChangeArrowheads="1"/>
            </p:cNvSpPr>
            <p:nvPr/>
          </p:nvSpPr>
          <p:spPr bwMode="auto">
            <a:xfrm>
              <a:off x="3648" y="1488"/>
              <a:ext cx="1920" cy="672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98321" name="Rectangle 7"/>
            <p:cNvSpPr>
              <a:spLocks noChangeArrowheads="1"/>
            </p:cNvSpPr>
            <p:nvPr/>
          </p:nvSpPr>
          <p:spPr bwMode="auto">
            <a:xfrm>
              <a:off x="960" y="1577"/>
              <a:ext cx="624" cy="528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514600" y="2503488"/>
            <a:ext cx="6324600" cy="1992312"/>
            <a:chOff x="1584" y="1577"/>
            <a:chExt cx="3984" cy="1255"/>
          </a:xfrm>
        </p:grpSpPr>
        <p:sp>
          <p:nvSpPr>
            <p:cNvPr id="98318" name="Rectangle 9"/>
            <p:cNvSpPr>
              <a:spLocks noChangeArrowheads="1"/>
            </p:cNvSpPr>
            <p:nvPr/>
          </p:nvSpPr>
          <p:spPr bwMode="auto">
            <a:xfrm>
              <a:off x="3648" y="2160"/>
              <a:ext cx="1920" cy="672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98319" name="Rectangle 10"/>
            <p:cNvSpPr>
              <a:spLocks noChangeArrowheads="1"/>
            </p:cNvSpPr>
            <p:nvPr/>
          </p:nvSpPr>
          <p:spPr bwMode="auto">
            <a:xfrm>
              <a:off x="1584" y="1577"/>
              <a:ext cx="672" cy="528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581400" y="2503488"/>
            <a:ext cx="5257800" cy="3059112"/>
            <a:chOff x="2256" y="1577"/>
            <a:chExt cx="3312" cy="1927"/>
          </a:xfrm>
        </p:grpSpPr>
        <p:sp>
          <p:nvSpPr>
            <p:cNvPr id="98316" name="Rectangle 12"/>
            <p:cNvSpPr>
              <a:spLocks noChangeArrowheads="1"/>
            </p:cNvSpPr>
            <p:nvPr/>
          </p:nvSpPr>
          <p:spPr bwMode="auto">
            <a:xfrm>
              <a:off x="3648" y="2832"/>
              <a:ext cx="1920" cy="672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98317" name="Rectangle 13"/>
            <p:cNvSpPr>
              <a:spLocks noChangeArrowheads="1"/>
            </p:cNvSpPr>
            <p:nvPr/>
          </p:nvSpPr>
          <p:spPr bwMode="auto">
            <a:xfrm>
              <a:off x="2256" y="1577"/>
              <a:ext cx="624" cy="528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4572000" y="2503488"/>
            <a:ext cx="4267200" cy="4125912"/>
            <a:chOff x="2880" y="1577"/>
            <a:chExt cx="2688" cy="2599"/>
          </a:xfrm>
        </p:grpSpPr>
        <p:sp>
          <p:nvSpPr>
            <p:cNvPr id="98314" name="Rectangle 15"/>
            <p:cNvSpPr>
              <a:spLocks noChangeArrowheads="1"/>
            </p:cNvSpPr>
            <p:nvPr/>
          </p:nvSpPr>
          <p:spPr bwMode="auto">
            <a:xfrm>
              <a:off x="3648" y="3504"/>
              <a:ext cx="1920" cy="672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98315" name="Rectangle 16"/>
            <p:cNvSpPr>
              <a:spLocks noChangeArrowheads="1"/>
            </p:cNvSpPr>
            <p:nvPr/>
          </p:nvSpPr>
          <p:spPr bwMode="auto">
            <a:xfrm>
              <a:off x="2880" y="1577"/>
              <a:ext cx="672" cy="528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sp>
        <p:nvSpPr>
          <p:cNvPr id="98313" name="Rectangle 17"/>
          <p:cNvSpPr>
            <a:spLocks noGrp="1" noChangeArrowheads="1"/>
          </p:cNvSpPr>
          <p:nvPr>
            <p:ph type="body" idx="1"/>
          </p:nvPr>
        </p:nvSpPr>
        <p:spPr>
          <a:xfrm>
            <a:off x="457200" y="3733800"/>
            <a:ext cx="5141913" cy="2514600"/>
          </a:xfrm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sz="1800" i="1" smtClean="0"/>
              <a:t>k-</a:t>
            </a:r>
            <a:r>
              <a:rPr lang="fr-CA" sz="1800" smtClean="0"/>
              <a:t>1</a:t>
            </a:r>
            <a:r>
              <a:rPr lang="fr-CA" sz="1800" i="1" smtClean="0"/>
              <a:t> </a:t>
            </a:r>
            <a:r>
              <a:rPr lang="fr-CA" sz="1800" smtClean="0"/>
              <a:t>variables indépendantes sont générées de telle sorte que:</a:t>
            </a:r>
          </a:p>
          <a:p>
            <a:pPr lvl="1" eaLnBrk="1" hangingPunct="1">
              <a:lnSpc>
                <a:spcPct val="90000"/>
              </a:lnSpc>
            </a:pPr>
            <a:r>
              <a:rPr lang="fr-CA" sz="1800" i="1" smtClean="0"/>
              <a:t>Xi </a:t>
            </a:r>
            <a:r>
              <a:rPr lang="fr-CA" sz="1800" smtClean="0"/>
              <a:t>prend la valeur 1 si le sujet correspondant appartient au groupe </a:t>
            </a:r>
            <a:r>
              <a:rPr lang="fr-CA" sz="1800" i="1" smtClean="0"/>
              <a:t>i</a:t>
            </a:r>
            <a:r>
              <a:rPr lang="fr-CA" sz="1800" smtClean="0"/>
              <a:t>, et la valeur 0 dans le cas contraire</a:t>
            </a:r>
          </a:p>
          <a:p>
            <a:pPr lvl="1" eaLnBrk="1" hangingPunct="1">
              <a:lnSpc>
                <a:spcPct val="90000"/>
              </a:lnSpc>
            </a:pPr>
            <a:r>
              <a:rPr lang="fr-CA" sz="1800" smtClean="0"/>
              <a:t>On attribue 0 pour chacune des </a:t>
            </a:r>
            <a:r>
              <a:rPr lang="fr-CA" sz="1800" i="1" smtClean="0"/>
              <a:t>k</a:t>
            </a:r>
            <a:r>
              <a:rPr lang="fr-CA" sz="1800" smtClean="0"/>
              <a:t>-1 variables catégoriques pour les sujets du groupe </a:t>
            </a:r>
            <a:r>
              <a:rPr lang="fr-CA" sz="1800" i="1" smtClean="0"/>
              <a:t>k</a:t>
            </a:r>
            <a:r>
              <a:rPr lang="fr-CA" sz="2400" smtClean="0"/>
              <a:t> 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fictif: Exemple</a:t>
            </a:r>
            <a:endParaRPr lang="en-US" smtClean="0"/>
          </a:p>
        </p:txBody>
      </p:sp>
      <p:pic>
        <p:nvPicPr>
          <p:cNvPr id="9933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743200"/>
            <a:ext cx="2590800" cy="238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4648200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fictif: Régression</a:t>
            </a:r>
            <a:endParaRPr lang="en-US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981200"/>
            <a:ext cx="7772400" cy="4114800"/>
          </a:xfrm>
        </p:spPr>
        <p:txBody>
          <a:bodyPr/>
          <a:lstStyle/>
          <a:p>
            <a:pPr eaLnBrk="1" hangingPunct="1"/>
            <a:r>
              <a:rPr lang="fr-CA" smtClean="0"/>
              <a:t>Une régression multiple conduit à l’équation: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fr-CA" sz="2400" i="1" smtClean="0"/>
              <a:t>Y’ = 10.6 – 5.4X</a:t>
            </a:r>
            <a:r>
              <a:rPr lang="fr-CA" sz="2400" i="1" baseline="-25000" smtClean="0"/>
              <a:t>1</a:t>
            </a:r>
            <a:r>
              <a:rPr lang="fr-CA" sz="2400" i="1" smtClean="0"/>
              <a:t> + 2.4X</a:t>
            </a:r>
            <a:r>
              <a:rPr lang="fr-CA" sz="2400" i="1" baseline="-25000" smtClean="0"/>
              <a:t>2 </a:t>
            </a:r>
            <a:r>
              <a:rPr lang="fr-CA" sz="2400" i="1" smtClean="0"/>
              <a:t>– 1.4X</a:t>
            </a:r>
            <a:r>
              <a:rPr lang="fr-CA" sz="2400" i="1" baseline="-25000" smtClean="0"/>
              <a:t>3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fr-CA" sz="2400" i="1" baseline="-25000" smtClean="0"/>
          </a:p>
          <a:p>
            <a:pPr eaLnBrk="1" hangingPunct="1"/>
            <a:r>
              <a:rPr lang="fr-CA" sz="2400" smtClean="0"/>
              <a:t>                           </a:t>
            </a:r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endParaRPr lang="fr-CA" sz="2400" smtClean="0"/>
          </a:p>
          <a:p>
            <a:pPr eaLnBrk="1" hangingPunct="1"/>
            <a:endParaRPr lang="en-US" sz="2400" i="1" smtClean="0"/>
          </a:p>
        </p:txBody>
      </p:sp>
      <p:graphicFrame>
        <p:nvGraphicFramePr>
          <p:cNvPr id="100356" name="Object 5"/>
          <p:cNvGraphicFramePr>
            <a:graphicFrameLocks noChangeAspect="1"/>
          </p:cNvGraphicFramePr>
          <p:nvPr/>
        </p:nvGraphicFramePr>
        <p:xfrm>
          <a:off x="1600200" y="3733800"/>
          <a:ext cx="2133600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0" name="Equation" r:id="rId3" imgW="901309" imgH="253890" progId="Equation.DSMT4">
                  <p:embed/>
                </p:oleObj>
              </mc:Choice>
              <mc:Fallback>
                <p:oleObj name="Equation" r:id="rId3" imgW="901309" imgH="25389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3733800"/>
                        <a:ext cx="2133600" cy="60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7" name="Object 7"/>
          <p:cNvGraphicFramePr>
            <a:graphicFrameLocks noChangeAspect="1"/>
          </p:cNvGraphicFramePr>
          <p:nvPr/>
        </p:nvGraphicFramePr>
        <p:xfrm>
          <a:off x="1600200" y="4343400"/>
          <a:ext cx="2819400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1" name="Equation" r:id="rId5" imgW="1231366" imgH="241195" progId="Equation.DSMT4">
                  <p:embed/>
                </p:oleObj>
              </mc:Choice>
              <mc:Fallback>
                <p:oleObj name="Equation" r:id="rId5" imgW="1231366" imgH="24119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4343400"/>
                        <a:ext cx="2819400" cy="55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8" name="Object 9"/>
          <p:cNvGraphicFramePr>
            <a:graphicFrameLocks noChangeAspect="1"/>
          </p:cNvGraphicFramePr>
          <p:nvPr/>
        </p:nvGraphicFramePr>
        <p:xfrm>
          <a:off x="1600200" y="4953000"/>
          <a:ext cx="26670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2" name="Equation" r:id="rId7" imgW="1180588" imgH="241195" progId="Equation.DSMT4">
                  <p:embed/>
                </p:oleObj>
              </mc:Choice>
              <mc:Fallback>
                <p:oleObj name="Equation" r:id="rId7" imgW="1180588" imgH="24119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4953000"/>
                        <a:ext cx="2667000" cy="544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9" name="Object 10"/>
          <p:cNvGraphicFramePr>
            <a:graphicFrameLocks noChangeAspect="1"/>
          </p:cNvGraphicFramePr>
          <p:nvPr/>
        </p:nvGraphicFramePr>
        <p:xfrm>
          <a:off x="1600200" y="5638800"/>
          <a:ext cx="27432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3" name="Equation" r:id="rId9" imgW="1244600" imgH="254000" progId="Equation.DSMT4">
                  <p:embed/>
                </p:oleObj>
              </mc:Choice>
              <mc:Fallback>
                <p:oleObj name="Equation" r:id="rId9" imgW="1244600" imgH="2540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5638800"/>
                        <a:ext cx="2743200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Détails de l’analyse</a:t>
            </a:r>
            <a:endParaRPr lang="en-US" smtClean="0"/>
          </a:p>
        </p:txBody>
      </p:sp>
      <p:pic>
        <p:nvPicPr>
          <p:cNvPr id="10137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81200"/>
            <a:ext cx="586740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38600"/>
            <a:ext cx="79248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Coefficients de régression</a:t>
            </a:r>
            <a:endParaRPr lang="en-US" smtClean="0"/>
          </a:p>
        </p:txBody>
      </p:sp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63775"/>
            <a:ext cx="8686800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685800" y="5410200"/>
            <a:ext cx="8229600" cy="86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000" i="1"/>
              <a:t>Diff</a:t>
            </a:r>
            <a:r>
              <a:rPr lang="fr-CA" sz="2000" i="1"/>
              <a:t>érences significatives entre les moyennes des groupes (1, 4), (2, 4) et (3, 4)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 i="1"/>
              <a:t>Différence non significative entre les moyennes des groupes (3, 4)</a:t>
            </a:r>
            <a:endParaRPr lang="en-US" sz="2000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Coefficients de régression</a:t>
            </a:r>
            <a:endParaRPr lang="en-US" smtClean="0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229600" cy="1938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2000" i="1" dirty="0"/>
              <a:t>Note: Il </a:t>
            </a:r>
            <a:r>
              <a:rPr lang="en-US" sz="2000" i="1" dirty="0" err="1"/>
              <a:t>convient</a:t>
            </a:r>
            <a:r>
              <a:rPr lang="en-US" sz="2000" i="1" dirty="0"/>
              <a:t> </a:t>
            </a:r>
            <a:r>
              <a:rPr lang="en-US" sz="2000" i="1" dirty="0" err="1"/>
              <a:t>d’utiliser</a:t>
            </a:r>
            <a:r>
              <a:rPr lang="en-US" sz="2000" i="1" dirty="0"/>
              <a:t> </a:t>
            </a:r>
            <a:r>
              <a:rPr lang="en-US" sz="2000" i="1" dirty="0" err="1"/>
              <a:t>une</a:t>
            </a:r>
            <a:r>
              <a:rPr lang="en-US" sz="2000" i="1" dirty="0"/>
              <a:t> </a:t>
            </a:r>
            <a:r>
              <a:rPr lang="en-US" sz="2000" i="1" dirty="0" err="1"/>
              <a:t>procédure</a:t>
            </a:r>
            <a:r>
              <a:rPr lang="en-US" sz="2000" i="1" dirty="0"/>
              <a:t> </a:t>
            </a:r>
            <a:r>
              <a:rPr lang="en-US" sz="2000" i="1" dirty="0" err="1"/>
              <a:t>permettant</a:t>
            </a:r>
            <a:r>
              <a:rPr lang="en-US" sz="2000" i="1" dirty="0"/>
              <a:t> de </a:t>
            </a:r>
            <a:r>
              <a:rPr lang="en-US" sz="2000" i="1" dirty="0" err="1"/>
              <a:t>contrôler</a:t>
            </a:r>
            <a:r>
              <a:rPr lang="en-US" sz="2000" i="1" dirty="0"/>
              <a:t> </a:t>
            </a:r>
            <a:r>
              <a:rPr lang="en-US" sz="2000" i="1" dirty="0" err="1"/>
              <a:t>l’erreur</a:t>
            </a:r>
            <a:r>
              <a:rPr lang="en-US" sz="2000" i="1" dirty="0"/>
              <a:t> de Type I pour </a:t>
            </a:r>
            <a:r>
              <a:rPr lang="en-US" sz="2000" i="1" dirty="0" err="1"/>
              <a:t>ces</a:t>
            </a:r>
            <a:r>
              <a:rPr lang="en-US" sz="2000" i="1" dirty="0"/>
              <a:t> </a:t>
            </a:r>
            <a:r>
              <a:rPr lang="en-US" sz="2000" i="1" dirty="0" err="1"/>
              <a:t>comparaisons</a:t>
            </a:r>
            <a:r>
              <a:rPr lang="en-US" sz="2000" i="1" dirty="0"/>
              <a:t>: </a:t>
            </a:r>
          </a:p>
          <a:p>
            <a:pPr marL="457200" indent="-45720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sz="2000" i="1" dirty="0"/>
              <a:t>Test de </a:t>
            </a:r>
            <a:r>
              <a:rPr lang="en-US" sz="2000" i="1" dirty="0" err="1"/>
              <a:t>Dunnett</a:t>
            </a:r>
            <a:r>
              <a:rPr lang="en-US" sz="2000" i="1" dirty="0"/>
              <a:t> (</a:t>
            </a:r>
            <a:r>
              <a:rPr lang="en-US" sz="2000" i="1" dirty="0" err="1"/>
              <a:t>approprié</a:t>
            </a:r>
            <a:r>
              <a:rPr lang="en-US" sz="2000" i="1" dirty="0"/>
              <a:t> pour comparer </a:t>
            </a:r>
            <a:r>
              <a:rPr lang="en-US" sz="2000" i="1" dirty="0" err="1"/>
              <a:t>chacun</a:t>
            </a:r>
            <a:r>
              <a:rPr lang="en-US" sz="2000" i="1" dirty="0"/>
              <a:t> des </a:t>
            </a:r>
            <a:r>
              <a:rPr lang="en-US" sz="2000" i="1" dirty="0" err="1"/>
              <a:t>groupes</a:t>
            </a:r>
            <a:r>
              <a:rPr lang="en-US" sz="2000" i="1" dirty="0"/>
              <a:t> </a:t>
            </a:r>
            <a:r>
              <a:rPr lang="en-US" sz="2000" i="1" dirty="0" err="1"/>
              <a:t>expérimentaux</a:t>
            </a:r>
            <a:r>
              <a:rPr lang="en-US" sz="2000" i="1" dirty="0"/>
              <a:t> avec le </a:t>
            </a:r>
            <a:r>
              <a:rPr lang="en-US" sz="2000" i="1" dirty="0" err="1"/>
              <a:t>groupe</a:t>
            </a:r>
            <a:r>
              <a:rPr lang="en-US" sz="2000" i="1" dirty="0"/>
              <a:t> </a:t>
            </a:r>
            <a:r>
              <a:rPr lang="en-US" sz="2000" i="1" dirty="0" err="1"/>
              <a:t>contrôle</a:t>
            </a:r>
            <a:r>
              <a:rPr lang="en-US" sz="2000" i="1" dirty="0"/>
              <a:t>)</a:t>
            </a:r>
          </a:p>
          <a:p>
            <a:pPr marL="457200" indent="-45720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sz="2000" i="1" dirty="0"/>
              <a:t>Correction de </a:t>
            </a:r>
            <a:r>
              <a:rPr lang="en-US" sz="2000" i="1" dirty="0" err="1"/>
              <a:t>Bonferroni</a:t>
            </a:r>
            <a:r>
              <a:rPr lang="en-US" sz="2000" i="1" dirty="0"/>
              <a:t>: </a:t>
            </a:r>
            <a:r>
              <a:rPr lang="el-GR" sz="2000" i="1" dirty="0"/>
              <a:t>α</a:t>
            </a:r>
            <a:r>
              <a:rPr lang="en-CA" sz="2000" i="1" dirty="0"/>
              <a:t>/k, k=</a:t>
            </a:r>
            <a:r>
              <a:rPr lang="en-CA" sz="2000" i="1" dirty="0" err="1"/>
              <a:t>nombre</a:t>
            </a:r>
            <a:r>
              <a:rPr lang="en-CA" sz="2000" i="1" dirty="0"/>
              <a:t> de </a:t>
            </a:r>
            <a:r>
              <a:rPr lang="en-CA" sz="2000" i="1" dirty="0" err="1"/>
              <a:t>comparaisons</a:t>
            </a:r>
            <a:endParaRPr lang="en-US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Coefficients de régression</a:t>
            </a:r>
            <a:endParaRPr lang="en-US" smtClean="0"/>
          </a:p>
        </p:txBody>
      </p:sp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63775"/>
            <a:ext cx="5715000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457200" y="4419600"/>
            <a:ext cx="8229600" cy="2092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000" i="1"/>
              <a:t>Lorsque les échantillons sont de tailles différentes, on peut calculer l’erreur-standard d’une différence de moyennes par: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sz="2000" i="1"/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sz="2000" i="1"/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sz="2000" i="1"/>
          </a:p>
        </p:txBody>
      </p:sp>
      <p:graphicFrame>
        <p:nvGraphicFramePr>
          <p:cNvPr id="104453" name="Object 2"/>
          <p:cNvGraphicFramePr>
            <a:graphicFrameLocks noChangeAspect="1"/>
          </p:cNvGraphicFramePr>
          <p:nvPr/>
        </p:nvGraphicFramePr>
        <p:xfrm>
          <a:off x="2865438" y="5257800"/>
          <a:ext cx="3230562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4" name="Equation" r:id="rId4" imgW="1739900" imgH="533400" progId="Equation.DSMT4">
                  <p:embed/>
                </p:oleObj>
              </mc:Choice>
              <mc:Fallback>
                <p:oleObj name="Equation" r:id="rId4" imgW="1739900" imgH="5334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5438" y="5257800"/>
                        <a:ext cx="3230562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Procédure GLM</a:t>
            </a:r>
            <a:endParaRPr lang="en-US" smtClean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Produit les mêmes résultats</a:t>
            </a:r>
          </a:p>
          <a:p>
            <a:pPr lvl="1" eaLnBrk="1" hangingPunct="1"/>
            <a:r>
              <a:rPr lang="fr-CA" smtClean="0"/>
              <a:t>Sans avoir à coder les données manuellement</a:t>
            </a:r>
          </a:p>
          <a:p>
            <a:pPr lvl="1" eaLnBrk="1" hangingPunct="1"/>
            <a:r>
              <a:rPr lang="fr-CA" smtClean="0"/>
              <a:t>Fournit le test d’effet global de la variable indépendante sans que l’on ait à compléter les TESTs partiels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Procédure GLM</a:t>
            </a:r>
            <a:endParaRPr lang="en-US" smtClean="0"/>
          </a:p>
        </p:txBody>
      </p:sp>
      <p:pic>
        <p:nvPicPr>
          <p:cNvPr id="10649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33600"/>
            <a:ext cx="2174875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133600"/>
            <a:ext cx="32289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24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819400"/>
            <a:ext cx="4238625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24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762250"/>
            <a:ext cx="4267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2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2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Procédure GLM</a:t>
            </a:r>
            <a:endParaRPr lang="en-US" smtClean="0"/>
          </a:p>
        </p:txBody>
      </p:sp>
      <p:pic>
        <p:nvPicPr>
          <p:cNvPr id="10752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905000"/>
            <a:ext cx="49339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191000"/>
            <a:ext cx="561022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t="29820" r="66560" b="10181"/>
          <a:stretch>
            <a:fillRect/>
          </a:stretch>
        </p:blipFill>
        <p:spPr bwMode="auto">
          <a:xfrm>
            <a:off x="914400" y="4495800"/>
            <a:ext cx="19050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4" r="55769" b="28912"/>
          <a:stretch>
            <a:fillRect/>
          </a:stretch>
        </p:blipFill>
        <p:spPr bwMode="auto">
          <a:xfrm>
            <a:off x="838200" y="2697163"/>
            <a:ext cx="228600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600200" y="3048000"/>
            <a:ext cx="5334000" cy="685800"/>
            <a:chOff x="1344" y="1920"/>
            <a:chExt cx="3024" cy="432"/>
          </a:xfrm>
        </p:grpSpPr>
        <p:sp>
          <p:nvSpPr>
            <p:cNvPr id="107528" name="Rectangle 8"/>
            <p:cNvSpPr>
              <a:spLocks noChangeArrowheads="1"/>
            </p:cNvSpPr>
            <p:nvPr/>
          </p:nvSpPr>
          <p:spPr bwMode="auto">
            <a:xfrm>
              <a:off x="1344" y="1920"/>
              <a:ext cx="3024" cy="240"/>
            </a:xfrm>
            <a:prstGeom prst="rect">
              <a:avLst/>
            </a:prstGeom>
            <a:solidFill>
              <a:schemeClr val="accent1">
                <a:alpha val="30196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07529" name="Rectangle 12"/>
            <p:cNvSpPr>
              <a:spLocks noChangeArrowheads="1"/>
            </p:cNvSpPr>
            <p:nvPr/>
          </p:nvSpPr>
          <p:spPr bwMode="auto">
            <a:xfrm>
              <a:off x="1344" y="2256"/>
              <a:ext cx="3024" cy="96"/>
            </a:xfrm>
            <a:prstGeom prst="rect">
              <a:avLst/>
            </a:prstGeom>
            <a:solidFill>
              <a:schemeClr val="accent1">
                <a:alpha val="30196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3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3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d’effet: Exemple</a:t>
            </a:r>
            <a:endParaRPr lang="en-US" smtClean="0"/>
          </a:p>
        </p:txBody>
      </p:sp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81200"/>
            <a:ext cx="2971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3600"/>
            <a:ext cx="52578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598613" y="2286000"/>
            <a:ext cx="7240587" cy="1066800"/>
            <a:chOff x="1007" y="1440"/>
            <a:chExt cx="4561" cy="672"/>
          </a:xfrm>
        </p:grpSpPr>
        <p:sp>
          <p:nvSpPr>
            <p:cNvPr id="108560" name="Rectangle 6"/>
            <p:cNvSpPr>
              <a:spLocks noChangeArrowheads="1"/>
            </p:cNvSpPr>
            <p:nvPr/>
          </p:nvSpPr>
          <p:spPr bwMode="auto">
            <a:xfrm>
              <a:off x="3792" y="1440"/>
              <a:ext cx="1776" cy="672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08561" name="Rectangle 7"/>
            <p:cNvSpPr>
              <a:spLocks noChangeArrowheads="1"/>
            </p:cNvSpPr>
            <p:nvPr/>
          </p:nvSpPr>
          <p:spPr bwMode="auto">
            <a:xfrm>
              <a:off x="1007" y="1577"/>
              <a:ext cx="577" cy="528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514600" y="2503488"/>
            <a:ext cx="6324600" cy="1916112"/>
            <a:chOff x="1584" y="1577"/>
            <a:chExt cx="3984" cy="1207"/>
          </a:xfrm>
        </p:grpSpPr>
        <p:sp>
          <p:nvSpPr>
            <p:cNvPr id="108558" name="Rectangle 9"/>
            <p:cNvSpPr>
              <a:spLocks noChangeArrowheads="1"/>
            </p:cNvSpPr>
            <p:nvPr/>
          </p:nvSpPr>
          <p:spPr bwMode="auto">
            <a:xfrm>
              <a:off x="3792" y="2112"/>
              <a:ext cx="1776" cy="672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08559" name="Rectangle 10"/>
            <p:cNvSpPr>
              <a:spLocks noChangeArrowheads="1"/>
            </p:cNvSpPr>
            <p:nvPr/>
          </p:nvSpPr>
          <p:spPr bwMode="auto">
            <a:xfrm>
              <a:off x="1584" y="1577"/>
              <a:ext cx="672" cy="528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581400" y="2503488"/>
            <a:ext cx="5257800" cy="2982912"/>
            <a:chOff x="2256" y="1577"/>
            <a:chExt cx="3312" cy="1879"/>
          </a:xfrm>
        </p:grpSpPr>
        <p:sp>
          <p:nvSpPr>
            <p:cNvPr id="108556" name="Rectangle 12"/>
            <p:cNvSpPr>
              <a:spLocks noChangeArrowheads="1"/>
            </p:cNvSpPr>
            <p:nvPr/>
          </p:nvSpPr>
          <p:spPr bwMode="auto">
            <a:xfrm>
              <a:off x="3792" y="2784"/>
              <a:ext cx="1776" cy="672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08557" name="Rectangle 13"/>
            <p:cNvSpPr>
              <a:spLocks noChangeArrowheads="1"/>
            </p:cNvSpPr>
            <p:nvPr/>
          </p:nvSpPr>
          <p:spPr bwMode="auto">
            <a:xfrm>
              <a:off x="2256" y="1577"/>
              <a:ext cx="672" cy="528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4648200" y="2503488"/>
            <a:ext cx="4191000" cy="4049712"/>
            <a:chOff x="2928" y="1577"/>
            <a:chExt cx="2640" cy="2551"/>
          </a:xfrm>
        </p:grpSpPr>
        <p:sp>
          <p:nvSpPr>
            <p:cNvPr id="108554" name="Rectangle 15"/>
            <p:cNvSpPr>
              <a:spLocks noChangeArrowheads="1"/>
            </p:cNvSpPr>
            <p:nvPr/>
          </p:nvSpPr>
          <p:spPr bwMode="auto">
            <a:xfrm>
              <a:off x="3785" y="3456"/>
              <a:ext cx="1783" cy="672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08555" name="Rectangle 16"/>
            <p:cNvSpPr>
              <a:spLocks noChangeArrowheads="1"/>
            </p:cNvSpPr>
            <p:nvPr/>
          </p:nvSpPr>
          <p:spPr bwMode="auto">
            <a:xfrm>
              <a:off x="2928" y="1577"/>
              <a:ext cx="624" cy="528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sp>
        <p:nvSpPr>
          <p:cNvPr id="108553" name="Rectangle 17"/>
          <p:cNvSpPr>
            <a:spLocks noGrp="1" noChangeArrowheads="1"/>
          </p:cNvSpPr>
          <p:nvPr>
            <p:ph type="body" idx="1"/>
          </p:nvPr>
        </p:nvSpPr>
        <p:spPr>
          <a:xfrm>
            <a:off x="609600" y="3657600"/>
            <a:ext cx="4953000" cy="2514600"/>
          </a:xfrm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1800" i="1" smtClean="0"/>
              <a:t>k-</a:t>
            </a:r>
            <a:r>
              <a:rPr lang="fr-CA" sz="1800" smtClean="0"/>
              <a:t>1</a:t>
            </a:r>
            <a:r>
              <a:rPr lang="fr-CA" sz="1800" i="1" smtClean="0"/>
              <a:t> </a:t>
            </a:r>
            <a:r>
              <a:rPr lang="fr-CA" sz="1800" smtClean="0"/>
              <a:t>variables indépendantes sont générées de telle sorte que:</a:t>
            </a:r>
          </a:p>
          <a:p>
            <a:pPr lvl="1" eaLnBrk="1" hangingPunct="1"/>
            <a:r>
              <a:rPr lang="fr-CA" sz="1800" i="1" smtClean="0"/>
              <a:t>Xi </a:t>
            </a:r>
            <a:r>
              <a:rPr lang="fr-CA" sz="1800" smtClean="0"/>
              <a:t>prend la valeur 1 si le sujet correspondant appartient au groupe </a:t>
            </a:r>
            <a:r>
              <a:rPr lang="fr-CA" sz="1800" i="1" smtClean="0"/>
              <a:t>i</a:t>
            </a:r>
            <a:r>
              <a:rPr lang="fr-CA" sz="1800" smtClean="0"/>
              <a:t>, et la valeur 0 dans le cas contraire</a:t>
            </a:r>
          </a:p>
          <a:p>
            <a:pPr lvl="1" eaLnBrk="1" hangingPunct="1"/>
            <a:r>
              <a:rPr lang="fr-CA" sz="1800" smtClean="0"/>
              <a:t>On attribue -1 pour chacune des </a:t>
            </a:r>
            <a:r>
              <a:rPr lang="fr-CA" sz="1800" i="1" smtClean="0"/>
              <a:t>k</a:t>
            </a:r>
            <a:r>
              <a:rPr lang="fr-CA" sz="1800" smtClean="0"/>
              <a:t>-1 variables catégoriques pour les sujets du groupe </a:t>
            </a:r>
            <a:r>
              <a:rPr lang="fr-CA" sz="1800" i="1" smtClean="0"/>
              <a:t>k</a:t>
            </a:r>
            <a:r>
              <a:rPr lang="fr-CA" sz="1800" smtClean="0"/>
              <a:t> </a:t>
            </a: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d’effet: Exemple</a:t>
            </a:r>
            <a:endParaRPr lang="en-US" smtClean="0"/>
          </a:p>
        </p:txBody>
      </p:sp>
      <p:pic>
        <p:nvPicPr>
          <p:cNvPr id="109571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743200"/>
            <a:ext cx="2332038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33600"/>
            <a:ext cx="4343400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d’effet: Régression</a:t>
            </a:r>
            <a:endParaRPr lang="en-US" smtClean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09625" y="2214563"/>
            <a:ext cx="7953375" cy="4186237"/>
          </a:xfrm>
        </p:spPr>
        <p:txBody>
          <a:bodyPr/>
          <a:lstStyle/>
          <a:p>
            <a:pPr eaLnBrk="1" hangingPunct="1"/>
            <a:r>
              <a:rPr lang="fr-CA" sz="2000" smtClean="0"/>
              <a:t>L’équation de régression obtenue dans ce cas est: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fr-CA" sz="2000" i="1" smtClean="0"/>
              <a:t>Y’ = 9.5 – 4.3X</a:t>
            </a:r>
            <a:r>
              <a:rPr lang="fr-CA" sz="2000" i="1" baseline="-25000" smtClean="0"/>
              <a:t>1</a:t>
            </a:r>
            <a:r>
              <a:rPr lang="fr-CA" sz="2000" i="1" smtClean="0"/>
              <a:t> + 3.5X</a:t>
            </a:r>
            <a:r>
              <a:rPr lang="fr-CA" sz="2000" i="1" baseline="-25000" smtClean="0"/>
              <a:t>2 </a:t>
            </a:r>
            <a:r>
              <a:rPr lang="fr-CA" sz="2000" i="1" smtClean="0"/>
              <a:t>– 0.3X</a:t>
            </a:r>
            <a:r>
              <a:rPr lang="fr-CA" sz="2000" i="1" baseline="-25000" smtClean="0"/>
              <a:t>3</a:t>
            </a:r>
          </a:p>
          <a:p>
            <a:pPr eaLnBrk="1" hangingPunct="1"/>
            <a:r>
              <a:rPr lang="fr-CA" sz="2000" smtClean="0"/>
              <a:t>L’analyse de la variance reproduit les résultats obtenus avec un codage fictif</a:t>
            </a:r>
          </a:p>
          <a:p>
            <a:pPr eaLnBrk="1" hangingPunct="1"/>
            <a:endParaRPr lang="fr-CA" sz="2000" smtClean="0"/>
          </a:p>
          <a:p>
            <a:pPr eaLnBrk="1" hangingPunct="1"/>
            <a:r>
              <a:rPr lang="fr-CA" sz="2000" smtClean="0"/>
              <a:t>                        </a:t>
            </a:r>
          </a:p>
          <a:p>
            <a:pPr eaLnBrk="1" hangingPunct="1"/>
            <a:endParaRPr lang="fr-CA" sz="2000" smtClean="0"/>
          </a:p>
          <a:p>
            <a:pPr eaLnBrk="1" hangingPunct="1"/>
            <a:endParaRPr lang="fr-CA" sz="2000" smtClean="0"/>
          </a:p>
          <a:p>
            <a:pPr eaLnBrk="1" hangingPunct="1"/>
            <a:endParaRPr lang="fr-CA" sz="2000" smtClean="0"/>
          </a:p>
          <a:p>
            <a:pPr eaLnBrk="1" hangingPunct="1"/>
            <a:endParaRPr lang="fr-CA" sz="2000" smtClean="0"/>
          </a:p>
          <a:p>
            <a:pPr eaLnBrk="1" hangingPunct="1"/>
            <a:endParaRPr lang="fr-CA" sz="2000" smtClean="0"/>
          </a:p>
          <a:p>
            <a:pPr eaLnBrk="1" hangingPunct="1"/>
            <a:endParaRPr lang="en-US" sz="2000" i="1" smtClean="0"/>
          </a:p>
          <a:p>
            <a:pPr eaLnBrk="1" hangingPunct="1"/>
            <a:endParaRPr lang="en-US" sz="2800" smtClean="0"/>
          </a:p>
        </p:txBody>
      </p:sp>
      <p:graphicFrame>
        <p:nvGraphicFramePr>
          <p:cNvPr id="110596" name="Object 4"/>
          <p:cNvGraphicFramePr>
            <a:graphicFrameLocks noChangeAspect="1"/>
          </p:cNvGraphicFramePr>
          <p:nvPr/>
        </p:nvGraphicFramePr>
        <p:xfrm>
          <a:off x="1676400" y="4038600"/>
          <a:ext cx="1981200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1" name="Equation" r:id="rId3" imgW="863225" imgH="253890" progId="Equation.DSMT4">
                  <p:embed/>
                </p:oleObj>
              </mc:Choice>
              <mc:Fallback>
                <p:oleObj name="Equation" r:id="rId3" imgW="863225" imgH="25389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038600"/>
                        <a:ext cx="1981200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597" name="Object 5"/>
          <p:cNvGraphicFramePr>
            <a:graphicFrameLocks noChangeAspect="1"/>
          </p:cNvGraphicFramePr>
          <p:nvPr/>
        </p:nvGraphicFramePr>
        <p:xfrm>
          <a:off x="1676400" y="4648200"/>
          <a:ext cx="2590800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2" name="Equation" r:id="rId5" imgW="1244600" imgH="241300" progId="Equation.DSMT4">
                  <p:embed/>
                </p:oleObj>
              </mc:Choice>
              <mc:Fallback>
                <p:oleObj name="Equation" r:id="rId5" imgW="1244600" imgH="2413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648200"/>
                        <a:ext cx="2590800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598" name="Object 6"/>
          <p:cNvGraphicFramePr>
            <a:graphicFrameLocks noChangeAspect="1"/>
          </p:cNvGraphicFramePr>
          <p:nvPr/>
        </p:nvGraphicFramePr>
        <p:xfrm>
          <a:off x="1676400" y="5181600"/>
          <a:ext cx="2667000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3" name="Equation" r:id="rId7" imgW="1193800" imgH="241300" progId="Equation.DSMT4">
                  <p:embed/>
                </p:oleObj>
              </mc:Choice>
              <mc:Fallback>
                <p:oleObj name="Equation" r:id="rId7" imgW="1193800" imgH="241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5181600"/>
                        <a:ext cx="2667000" cy="538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599" name="Object 7"/>
          <p:cNvGraphicFramePr>
            <a:graphicFrameLocks noChangeAspect="1"/>
          </p:cNvGraphicFramePr>
          <p:nvPr/>
        </p:nvGraphicFramePr>
        <p:xfrm>
          <a:off x="1676400" y="5791200"/>
          <a:ext cx="2667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4" name="Equation" r:id="rId9" imgW="1269449" imgH="253890" progId="Equation.DSMT4">
                  <p:embed/>
                </p:oleObj>
              </mc:Choice>
              <mc:Fallback>
                <p:oleObj name="Equation" r:id="rId9" imgW="1269449" imgH="25389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5791200"/>
                        <a:ext cx="2667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0600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5" r="50874"/>
          <a:stretch>
            <a:fillRect/>
          </a:stretch>
        </p:blipFill>
        <p:spPr>
          <a:xfrm>
            <a:off x="4724400" y="3886200"/>
            <a:ext cx="4114800" cy="1905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Détails de l’analyse</a:t>
            </a:r>
            <a:endParaRPr lang="en-US" smtClean="0"/>
          </a:p>
        </p:txBody>
      </p:sp>
      <p:pic>
        <p:nvPicPr>
          <p:cNvPr id="1116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57400"/>
            <a:ext cx="8610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1066800" y="5257800"/>
            <a:ext cx="7772400" cy="147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000" i="1"/>
              <a:t>Diff</a:t>
            </a:r>
            <a:r>
              <a:rPr lang="fr-CA" sz="2000" i="1"/>
              <a:t>érences significatives entre les moyennes des groupes 1, 2 et 3 et la moyenne générale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 i="1"/>
              <a:t>Différence non significative entre la moyenne du groupe 3 et la moyenne générale</a:t>
            </a:r>
            <a:endParaRPr lang="en-US" sz="2000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orthogonal</a:t>
            </a:r>
            <a:endParaRPr lang="en-US" smtClean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905000"/>
            <a:ext cx="7315200" cy="1487488"/>
          </a:xfrm>
        </p:spPr>
        <p:txBody>
          <a:bodyPr/>
          <a:lstStyle/>
          <a:p>
            <a:pPr eaLnBrk="1" hangingPunct="1"/>
            <a:r>
              <a:rPr lang="fr-CA" sz="2400" smtClean="0"/>
              <a:t>Les </a:t>
            </a:r>
            <a:r>
              <a:rPr lang="fr-CA" sz="2400" i="1" smtClean="0"/>
              <a:t>k</a:t>
            </a:r>
            <a:r>
              <a:rPr lang="fr-CA" sz="2400" smtClean="0"/>
              <a:t>-1 variables catégoriques sont orthogonales l’une à l’autre</a:t>
            </a:r>
          </a:p>
          <a:p>
            <a:pPr eaLnBrk="1" hangingPunct="1"/>
            <a:r>
              <a:rPr lang="fr-CA" sz="2400" smtClean="0"/>
              <a:t>Les restrictions suivantes s’appliquent:</a:t>
            </a:r>
            <a:endParaRPr lang="en-US" sz="2400" smtClean="0"/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4229100" y="31623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graphicFrame>
        <p:nvGraphicFramePr>
          <p:cNvPr id="112645" name="Object 5"/>
          <p:cNvGraphicFramePr>
            <a:graphicFrameLocks noChangeAspect="1"/>
          </p:cNvGraphicFramePr>
          <p:nvPr/>
        </p:nvGraphicFramePr>
        <p:xfrm>
          <a:off x="3657600" y="3124200"/>
          <a:ext cx="129540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47" r:id="rId3" imgW="685800" imgH="533400" progId="Equation.DSMT4">
                  <p:embed/>
                </p:oleObj>
              </mc:Choice>
              <mc:Fallback>
                <p:oleObj r:id="rId3" imgW="685800" imgH="5334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124200"/>
                        <a:ext cx="129540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194175"/>
            <a:ext cx="76962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orthogonal: Exemple</a:t>
            </a:r>
            <a:endParaRPr lang="en-US" smtClean="0"/>
          </a:p>
        </p:txBody>
      </p:sp>
      <p:pic>
        <p:nvPicPr>
          <p:cNvPr id="1136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28800"/>
            <a:ext cx="3124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6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3600"/>
            <a:ext cx="52578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598613" y="2133600"/>
            <a:ext cx="7316787" cy="1208088"/>
            <a:chOff x="1007" y="1344"/>
            <a:chExt cx="4609" cy="761"/>
          </a:xfrm>
        </p:grpSpPr>
        <p:sp>
          <p:nvSpPr>
            <p:cNvPr id="113680" name="Rectangle 8"/>
            <p:cNvSpPr>
              <a:spLocks noChangeArrowheads="1"/>
            </p:cNvSpPr>
            <p:nvPr/>
          </p:nvSpPr>
          <p:spPr bwMode="auto">
            <a:xfrm>
              <a:off x="3744" y="1344"/>
              <a:ext cx="1872" cy="720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13681" name="Rectangle 9"/>
            <p:cNvSpPr>
              <a:spLocks noChangeArrowheads="1"/>
            </p:cNvSpPr>
            <p:nvPr/>
          </p:nvSpPr>
          <p:spPr bwMode="auto">
            <a:xfrm>
              <a:off x="1007" y="1577"/>
              <a:ext cx="577" cy="528"/>
            </a:xfrm>
            <a:prstGeom prst="rect">
              <a:avLst/>
            </a:prstGeom>
            <a:solidFill>
              <a:schemeClr val="accent1">
                <a:alpha val="54117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514600" y="2503488"/>
            <a:ext cx="6400800" cy="1916112"/>
            <a:chOff x="1584" y="1577"/>
            <a:chExt cx="4032" cy="1207"/>
          </a:xfrm>
        </p:grpSpPr>
        <p:sp>
          <p:nvSpPr>
            <p:cNvPr id="113678" name="Rectangle 11"/>
            <p:cNvSpPr>
              <a:spLocks noChangeArrowheads="1"/>
            </p:cNvSpPr>
            <p:nvPr/>
          </p:nvSpPr>
          <p:spPr bwMode="auto">
            <a:xfrm>
              <a:off x="3744" y="2064"/>
              <a:ext cx="1872" cy="720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13679" name="Rectangle 12"/>
            <p:cNvSpPr>
              <a:spLocks noChangeArrowheads="1"/>
            </p:cNvSpPr>
            <p:nvPr/>
          </p:nvSpPr>
          <p:spPr bwMode="auto">
            <a:xfrm>
              <a:off x="1584" y="1577"/>
              <a:ext cx="672" cy="528"/>
            </a:xfrm>
            <a:prstGeom prst="rect">
              <a:avLst/>
            </a:prstGeom>
            <a:solidFill>
              <a:srgbClr val="33CCCC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3581400" y="2503488"/>
            <a:ext cx="5334000" cy="2982912"/>
            <a:chOff x="2256" y="1577"/>
            <a:chExt cx="3360" cy="1879"/>
          </a:xfrm>
        </p:grpSpPr>
        <p:sp>
          <p:nvSpPr>
            <p:cNvPr id="113676" name="Rectangle 14"/>
            <p:cNvSpPr>
              <a:spLocks noChangeArrowheads="1"/>
            </p:cNvSpPr>
            <p:nvPr/>
          </p:nvSpPr>
          <p:spPr bwMode="auto">
            <a:xfrm>
              <a:off x="3744" y="2784"/>
              <a:ext cx="1872" cy="672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13677" name="Rectangle 15"/>
            <p:cNvSpPr>
              <a:spLocks noChangeArrowheads="1"/>
            </p:cNvSpPr>
            <p:nvPr/>
          </p:nvSpPr>
          <p:spPr bwMode="auto">
            <a:xfrm>
              <a:off x="2256" y="1577"/>
              <a:ext cx="672" cy="528"/>
            </a:xfrm>
            <a:prstGeom prst="rect">
              <a:avLst/>
            </a:prstGeom>
            <a:solidFill>
              <a:srgbClr val="FFFF00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648200" y="2503488"/>
            <a:ext cx="4267200" cy="4125912"/>
            <a:chOff x="2928" y="1577"/>
            <a:chExt cx="2688" cy="2599"/>
          </a:xfrm>
        </p:grpSpPr>
        <p:sp>
          <p:nvSpPr>
            <p:cNvPr id="113674" name="Rectangle 17"/>
            <p:cNvSpPr>
              <a:spLocks noChangeArrowheads="1"/>
            </p:cNvSpPr>
            <p:nvPr/>
          </p:nvSpPr>
          <p:spPr bwMode="auto">
            <a:xfrm>
              <a:off x="3744" y="3456"/>
              <a:ext cx="1872" cy="720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  <p:sp>
          <p:nvSpPr>
            <p:cNvPr id="113675" name="Rectangle 18"/>
            <p:cNvSpPr>
              <a:spLocks noChangeArrowheads="1"/>
            </p:cNvSpPr>
            <p:nvPr/>
          </p:nvSpPr>
          <p:spPr bwMode="auto">
            <a:xfrm>
              <a:off x="2928" y="1577"/>
              <a:ext cx="624" cy="528"/>
            </a:xfrm>
            <a:prstGeom prst="rect">
              <a:avLst/>
            </a:prstGeom>
            <a:solidFill>
              <a:srgbClr val="FFCC99">
                <a:alpha val="54117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fr-FR"/>
            </a:p>
          </p:txBody>
        </p:sp>
      </p:grpSp>
      <p:pic>
        <p:nvPicPr>
          <p:cNvPr id="113673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72" b="42038"/>
          <a:stretch>
            <a:fillRect/>
          </a:stretch>
        </p:blipFill>
        <p:spPr bwMode="auto">
          <a:xfrm>
            <a:off x="533400" y="3657600"/>
            <a:ext cx="5105400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Codage orthogonal: Exemple</a:t>
            </a:r>
            <a:endParaRPr lang="en-US" smtClean="0"/>
          </a:p>
        </p:txBody>
      </p:sp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28800"/>
            <a:ext cx="3124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76600"/>
            <a:ext cx="5486400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724400"/>
            <a:ext cx="548640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3600"/>
            <a:ext cx="52578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Détails de l’analyse</a:t>
            </a:r>
            <a:endParaRPr lang="en-US" smtClean="0"/>
          </a:p>
        </p:txBody>
      </p:sp>
      <p:pic>
        <p:nvPicPr>
          <p:cNvPr id="1157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48"/>
          <a:stretch>
            <a:fillRect/>
          </a:stretch>
        </p:blipFill>
        <p:spPr bwMode="auto">
          <a:xfrm>
            <a:off x="304800" y="1828800"/>
            <a:ext cx="8534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7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93"/>
          <a:stretch>
            <a:fillRect/>
          </a:stretch>
        </p:blipFill>
        <p:spPr bwMode="auto">
          <a:xfrm>
            <a:off x="685800" y="4648200"/>
            <a:ext cx="78486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Interprétation des coefficients</a:t>
            </a:r>
            <a:endParaRPr lang="en-US" smtClean="0"/>
          </a:p>
        </p:txBody>
      </p:sp>
      <p:graphicFrame>
        <p:nvGraphicFramePr>
          <p:cNvPr id="116739" name="Object 3"/>
          <p:cNvGraphicFramePr>
            <a:graphicFrameLocks noGrp="1" noChangeAspect="1"/>
          </p:cNvGraphicFramePr>
          <p:nvPr>
            <p:ph type="body" idx="4294967295"/>
          </p:nvPr>
        </p:nvGraphicFramePr>
        <p:xfrm>
          <a:off x="914400" y="2438400"/>
          <a:ext cx="2185988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44" name="Equation" r:id="rId3" imgW="863225" imgH="253890" progId="Equation.DSMT4">
                  <p:embed/>
                </p:oleObj>
              </mc:Choice>
              <mc:Fallback>
                <p:oleObj name="Equation" r:id="rId3" imgW="863225" imgH="253890" progId="Equation.DSMT4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438400"/>
                        <a:ext cx="2185988" cy="69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740" name="Object 4"/>
          <p:cNvGraphicFramePr>
            <a:graphicFrameLocks noChangeAspect="1"/>
          </p:cNvGraphicFramePr>
          <p:nvPr/>
        </p:nvGraphicFramePr>
        <p:xfrm>
          <a:off x="914400" y="3429000"/>
          <a:ext cx="327660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45" name="Equation" r:id="rId5" imgW="1231366" imgH="241195" progId="Equation.DSMT4">
                  <p:embed/>
                </p:oleObj>
              </mc:Choice>
              <mc:Fallback>
                <p:oleObj name="Equation" r:id="rId5" imgW="1231366" imgH="241195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429000"/>
                        <a:ext cx="3276600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741" name="Object 5"/>
          <p:cNvGraphicFramePr>
            <a:graphicFrameLocks noChangeAspect="1"/>
          </p:cNvGraphicFramePr>
          <p:nvPr/>
        </p:nvGraphicFramePr>
        <p:xfrm>
          <a:off x="914400" y="4343400"/>
          <a:ext cx="320040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46" name="Equation" r:id="rId7" imgW="1257300" imgH="241300" progId="Equation.DSMT4">
                  <p:embed/>
                </p:oleObj>
              </mc:Choice>
              <mc:Fallback>
                <p:oleObj name="Equation" r:id="rId7" imgW="1257300" imgH="2413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343400"/>
                        <a:ext cx="3200400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742" name="Object 6"/>
          <p:cNvGraphicFramePr>
            <a:graphicFrameLocks noChangeAspect="1"/>
          </p:cNvGraphicFramePr>
          <p:nvPr/>
        </p:nvGraphicFramePr>
        <p:xfrm>
          <a:off x="990600" y="5257800"/>
          <a:ext cx="541020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47" name="Equation" r:id="rId9" imgW="2145369" imgH="304668" progId="Equation.DSMT4">
                  <p:embed/>
                </p:oleObj>
              </mc:Choice>
              <mc:Fallback>
                <p:oleObj name="Equation" r:id="rId9" imgW="2145369" imgH="304668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5257800"/>
                        <a:ext cx="5410200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6743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5" r="50874"/>
          <a:stretch>
            <a:fillRect/>
          </a:stretch>
        </p:blipFill>
        <p:spPr>
          <a:xfrm>
            <a:off x="4572000" y="2819400"/>
            <a:ext cx="4267200" cy="17097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GLM: Méthodes de codification</a:t>
            </a:r>
            <a:endParaRPr lang="en-US" smtClean="0"/>
          </a:p>
        </p:txBody>
      </p:sp>
      <p:sp>
        <p:nvSpPr>
          <p:cNvPr id="11776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96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DEVIATION</a:t>
            </a:r>
            <a:r>
              <a:rPr lang="fr-CA" sz="1800" smtClean="0"/>
              <a:t>: Déviations par rapport à la moyenne générale</a:t>
            </a:r>
          </a:p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DIFFERENCE</a:t>
            </a:r>
            <a:r>
              <a:rPr lang="fr-CA" sz="1800" smtClean="0"/>
              <a:t>: Comparaisons des niveaux d’un facteur avec la moyenne des niveaux précédents </a:t>
            </a:r>
          </a:p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SIMPLE</a:t>
            </a:r>
            <a:r>
              <a:rPr lang="fr-CA" sz="1800" smtClean="0"/>
              <a:t>: Comparaisons de chaque niveau du facteur avec le dernier niveau (‘DUMMY’)</a:t>
            </a:r>
          </a:p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HELMERT</a:t>
            </a:r>
            <a:r>
              <a:rPr lang="fr-CA" sz="1800" smtClean="0"/>
              <a:t>: Compare les niveaux d’un facteur avec la moyenne des niveaux subséquents</a:t>
            </a:r>
          </a:p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POLYNOMIAL</a:t>
            </a:r>
            <a:r>
              <a:rPr lang="fr-CA" sz="1800" smtClean="0"/>
              <a:t>: Contrastes orthogonaux, polynomiaux</a:t>
            </a:r>
          </a:p>
          <a:p>
            <a:pPr eaLnBrk="1" hangingPunct="1">
              <a:lnSpc>
                <a:spcPct val="80000"/>
              </a:lnSpc>
            </a:pPr>
            <a:r>
              <a:rPr lang="fr-CA" sz="1800" smtClean="0">
                <a:solidFill>
                  <a:schemeClr val="hlink"/>
                </a:solidFill>
              </a:rPr>
              <a:t>REPEATED</a:t>
            </a:r>
            <a:r>
              <a:rPr lang="fr-CA" sz="1800" smtClean="0"/>
              <a:t>: Compare les niveaux adjacents d’un facteur</a:t>
            </a:r>
          </a:p>
          <a:p>
            <a:pPr eaLnBrk="1" hangingPunct="1">
              <a:lnSpc>
                <a:spcPct val="80000"/>
              </a:lnSpc>
            </a:pPr>
            <a:endParaRPr lang="fr-CA" sz="1800" smtClean="0"/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</p:txBody>
      </p:sp>
      <p:sp>
        <p:nvSpPr>
          <p:cNvPr id="117764" name="Rectangle 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fr-FR" sz="1800" smtClean="0"/>
          </a:p>
        </p:txBody>
      </p:sp>
      <p:pic>
        <p:nvPicPr>
          <p:cNvPr id="11776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9800"/>
            <a:ext cx="4286250" cy="371475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17538"/>
            <a:ext cx="2735262" cy="1143000"/>
          </a:xfrm>
        </p:spPr>
        <p:txBody>
          <a:bodyPr/>
          <a:lstStyle/>
          <a:p>
            <a:pPr eaLnBrk="1" hangingPunct="1"/>
            <a:r>
              <a:rPr lang="fr-CA" sz="3600" smtClean="0"/>
              <a:t>GLM: DEVIATION</a:t>
            </a:r>
            <a:endParaRPr lang="en-US" sz="3600" smtClean="0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505200" cy="4114800"/>
          </a:xfrm>
        </p:spPr>
        <p:txBody>
          <a:bodyPr/>
          <a:lstStyle/>
          <a:p>
            <a:pPr eaLnBrk="1" hangingPunct="1"/>
            <a:r>
              <a:rPr lang="fr-CA" sz="2800" smtClean="0">
                <a:solidFill>
                  <a:schemeClr val="hlink"/>
                </a:solidFill>
              </a:rPr>
              <a:t>DEVIATION</a:t>
            </a:r>
            <a:r>
              <a:rPr lang="fr-CA" sz="2800" smtClean="0"/>
              <a:t>: Déviations par rapport à la moyenne générale</a:t>
            </a:r>
          </a:p>
          <a:p>
            <a:pPr eaLnBrk="1" hangingPunct="1"/>
            <a:r>
              <a:rPr lang="fr-CA" sz="2800" smtClean="0"/>
              <a:t>Codage d’Effet</a:t>
            </a:r>
          </a:p>
          <a:p>
            <a:pPr eaLnBrk="1" hangingPunct="1"/>
            <a:endParaRPr lang="fr-CA" sz="2800" smtClean="0"/>
          </a:p>
          <a:p>
            <a:pPr eaLnBrk="1" hangingPunct="1"/>
            <a:endParaRPr lang="en-US" sz="2800" smtClean="0"/>
          </a:p>
        </p:txBody>
      </p:sp>
      <p:pic>
        <p:nvPicPr>
          <p:cNvPr id="11878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09600"/>
            <a:ext cx="5057775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17538"/>
            <a:ext cx="2659062" cy="1143000"/>
          </a:xfrm>
        </p:spPr>
        <p:txBody>
          <a:bodyPr/>
          <a:lstStyle/>
          <a:p>
            <a:pPr eaLnBrk="1" hangingPunct="1"/>
            <a:r>
              <a:rPr lang="fr-CA" sz="4000" smtClean="0"/>
              <a:t>GLM: SIMPLE</a:t>
            </a:r>
            <a:endParaRPr lang="en-US" sz="4000" smtClean="0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3124200" cy="304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r-CA" sz="2400" smtClean="0"/>
          </a:p>
          <a:p>
            <a:pPr eaLnBrk="1" hangingPunct="1">
              <a:lnSpc>
                <a:spcPct val="90000"/>
              </a:lnSpc>
            </a:pPr>
            <a:r>
              <a:rPr lang="fr-CA" sz="2400" smtClean="0">
                <a:solidFill>
                  <a:schemeClr val="hlink"/>
                </a:solidFill>
              </a:rPr>
              <a:t>SIMPLE</a:t>
            </a:r>
            <a:r>
              <a:rPr lang="fr-CA" sz="2400" smtClean="0"/>
              <a:t>: Comparaisons des niveaux d’un facteur avec le dernier niveau (ou le premier)</a:t>
            </a:r>
          </a:p>
          <a:p>
            <a:pPr eaLnBrk="1" hangingPunct="1">
              <a:lnSpc>
                <a:spcPct val="90000"/>
              </a:lnSpc>
            </a:pPr>
            <a:r>
              <a:rPr lang="fr-CA" sz="2400" smtClean="0"/>
              <a:t>Codage fictif</a:t>
            </a:r>
          </a:p>
          <a:p>
            <a:pPr eaLnBrk="1" hangingPunct="1">
              <a:lnSpc>
                <a:spcPct val="90000"/>
              </a:lnSpc>
            </a:pPr>
            <a:endParaRPr lang="fr-CA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</p:txBody>
      </p:sp>
      <p:pic>
        <p:nvPicPr>
          <p:cNvPr id="1198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09600"/>
            <a:ext cx="4943475" cy="602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17538"/>
            <a:ext cx="3573462" cy="1143000"/>
          </a:xfrm>
        </p:spPr>
        <p:txBody>
          <a:bodyPr/>
          <a:lstStyle/>
          <a:p>
            <a:pPr eaLnBrk="1" hangingPunct="1"/>
            <a:r>
              <a:rPr lang="fr-CA" sz="3600" smtClean="0"/>
              <a:t>GLM: DIFFERENCE</a:t>
            </a:r>
            <a:endParaRPr lang="en-US" sz="3600" smtClean="0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276600" cy="4114800"/>
          </a:xfrm>
        </p:spPr>
        <p:txBody>
          <a:bodyPr/>
          <a:lstStyle/>
          <a:p>
            <a:pPr eaLnBrk="1" hangingPunct="1"/>
            <a:r>
              <a:rPr lang="fr-CA" sz="2800" smtClean="0">
                <a:solidFill>
                  <a:schemeClr val="hlink"/>
                </a:solidFill>
              </a:rPr>
              <a:t>DIFFERENCE</a:t>
            </a:r>
            <a:r>
              <a:rPr lang="fr-CA" sz="2800" smtClean="0"/>
              <a:t>: Comparaisons des niveaux d’un facteur avec la moyenne des niveaux précédents du facteur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12083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762000"/>
            <a:ext cx="5038725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17538"/>
            <a:ext cx="3040062" cy="1143000"/>
          </a:xfrm>
        </p:spPr>
        <p:txBody>
          <a:bodyPr/>
          <a:lstStyle/>
          <a:p>
            <a:pPr eaLnBrk="1" hangingPunct="1"/>
            <a:r>
              <a:rPr lang="fr-CA" sz="4000" smtClean="0"/>
              <a:t>GLM: HELMERT</a:t>
            </a:r>
            <a:endParaRPr lang="en-US" sz="4000" smtClean="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124200" cy="4114800"/>
          </a:xfrm>
        </p:spPr>
        <p:txBody>
          <a:bodyPr/>
          <a:lstStyle/>
          <a:p>
            <a:pPr eaLnBrk="1" hangingPunct="1"/>
            <a:r>
              <a:rPr lang="fr-CA" sz="2800" smtClean="0">
                <a:solidFill>
                  <a:schemeClr val="hlink"/>
                </a:solidFill>
              </a:rPr>
              <a:t>HELMERT</a:t>
            </a:r>
            <a:r>
              <a:rPr lang="fr-CA" sz="2800" smtClean="0"/>
              <a:t>: Compare les niveaux d’un facteur avec la moyenne des niveaux subséquents du facteur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12186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762000"/>
            <a:ext cx="493395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200" smtClean="0"/>
              <a:t>GLM:</a:t>
            </a:r>
            <a:br>
              <a:rPr lang="fr-CA" sz="3200" smtClean="0"/>
            </a:br>
            <a:r>
              <a:rPr lang="fr-CA" sz="3200" smtClean="0"/>
              <a:t>POLYNOMIAL</a:t>
            </a:r>
            <a:endParaRPr lang="en-US" sz="3200" smtClean="0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200400" cy="4114800"/>
          </a:xfrm>
        </p:spPr>
        <p:txBody>
          <a:bodyPr/>
          <a:lstStyle/>
          <a:p>
            <a:pPr eaLnBrk="1" hangingPunct="1"/>
            <a:r>
              <a:rPr lang="fr-CA" sz="2800" smtClean="0">
                <a:solidFill>
                  <a:schemeClr val="hlink"/>
                </a:solidFill>
              </a:rPr>
              <a:t>POLYNOMIAL</a:t>
            </a:r>
            <a:r>
              <a:rPr lang="fr-CA" sz="2800" smtClean="0"/>
              <a:t>: Contrastes orthogonaux, polynomiaux</a:t>
            </a:r>
          </a:p>
          <a:p>
            <a:pPr eaLnBrk="1" hangingPunct="1"/>
            <a:r>
              <a:rPr lang="fr-CA" sz="2800" smtClean="0"/>
              <a:t>Analyse de la tendance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12288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09600"/>
            <a:ext cx="50863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smtClean="0"/>
              <a:t>GLM: </a:t>
            </a:r>
            <a:br>
              <a:rPr lang="fr-CA" sz="4000" smtClean="0"/>
            </a:br>
            <a:r>
              <a:rPr lang="fr-CA" sz="4000" smtClean="0"/>
              <a:t>REPEATED</a:t>
            </a:r>
            <a:endParaRPr lang="en-US" sz="4000" smtClean="0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3124200" cy="4114800"/>
          </a:xfrm>
        </p:spPr>
        <p:txBody>
          <a:bodyPr/>
          <a:lstStyle/>
          <a:p>
            <a:pPr eaLnBrk="1" hangingPunct="1"/>
            <a:r>
              <a:rPr lang="fr-CA" sz="2800" smtClean="0">
                <a:solidFill>
                  <a:schemeClr val="hlink"/>
                </a:solidFill>
              </a:rPr>
              <a:t>REPEATED</a:t>
            </a:r>
            <a:r>
              <a:rPr lang="fr-CA" sz="2800" smtClean="0"/>
              <a:t>: Compare les niveaux adjacents d’un facteur</a:t>
            </a:r>
          </a:p>
          <a:p>
            <a:pPr eaLnBrk="1" hangingPunct="1"/>
            <a:endParaRPr lang="fr-CA" sz="2800" smtClean="0"/>
          </a:p>
          <a:p>
            <a:pPr eaLnBrk="1" hangingPunct="1"/>
            <a:endParaRPr lang="en-US" sz="2800" smtClean="0"/>
          </a:p>
        </p:txBody>
      </p:sp>
      <p:pic>
        <p:nvPicPr>
          <p:cNvPr id="12390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838200"/>
            <a:ext cx="501015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Plans factoriels</a:t>
            </a:r>
            <a:endParaRPr lang="en-US" smtClean="0"/>
          </a:p>
        </p:txBody>
      </p:sp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57400"/>
            <a:ext cx="255905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00" y="1828800"/>
            <a:ext cx="4391025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Analyse de la variance</a:t>
            </a:r>
            <a:endParaRPr lang="en-US" smtClean="0"/>
          </a:p>
        </p:txBody>
      </p:sp>
      <p:pic>
        <p:nvPicPr>
          <p:cNvPr id="1259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8305800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Plan factoriel: Codage fictif</a:t>
            </a:r>
            <a:endParaRPr lang="en-US" smtClean="0"/>
          </a:p>
        </p:txBody>
      </p:sp>
      <p:pic>
        <p:nvPicPr>
          <p:cNvPr id="1269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81200"/>
            <a:ext cx="6172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7391400" y="2133600"/>
            <a:ext cx="16002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X</a:t>
            </a:r>
            <a:r>
              <a:rPr lang="fr-CA" sz="2000" baseline="-25000">
                <a:latin typeface="Tahoma" panose="020B0604030504040204" pitchFamily="34" charset="0"/>
              </a:rPr>
              <a:t>1         </a:t>
            </a:r>
            <a:r>
              <a:rPr lang="fr-CA" sz="2000">
                <a:latin typeface="Tahoma" panose="020B0604030504040204" pitchFamily="34" charset="0"/>
              </a:rPr>
              <a:t>: A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X</a:t>
            </a:r>
            <a:r>
              <a:rPr lang="fr-CA" sz="2000" baseline="-25000">
                <a:latin typeface="Tahoma" panose="020B0604030504040204" pitchFamily="34" charset="0"/>
              </a:rPr>
              <a:t>2</a:t>
            </a:r>
            <a:r>
              <a:rPr lang="fr-CA" sz="2000">
                <a:latin typeface="Tahoma" panose="020B0604030504040204" pitchFamily="34" charset="0"/>
              </a:rPr>
              <a:t>, X</a:t>
            </a:r>
            <a:r>
              <a:rPr lang="fr-CA" sz="2000" baseline="-25000">
                <a:latin typeface="Tahoma" panose="020B0604030504040204" pitchFamily="34" charset="0"/>
              </a:rPr>
              <a:t>3</a:t>
            </a:r>
            <a:r>
              <a:rPr lang="fr-CA" sz="2000">
                <a:latin typeface="Tahoma" panose="020B0604030504040204" pitchFamily="34" charset="0"/>
              </a:rPr>
              <a:t> : B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fr-CA" sz="2000">
                <a:latin typeface="Tahoma" panose="020B0604030504040204" pitchFamily="34" charset="0"/>
              </a:rPr>
              <a:t>X</a:t>
            </a:r>
            <a:r>
              <a:rPr lang="fr-CA" sz="2000" baseline="-25000">
                <a:latin typeface="Tahoma" panose="020B0604030504040204" pitchFamily="34" charset="0"/>
              </a:rPr>
              <a:t>4</a:t>
            </a:r>
            <a:r>
              <a:rPr lang="fr-CA" sz="2000">
                <a:latin typeface="Tahoma" panose="020B0604030504040204" pitchFamily="34" charset="0"/>
              </a:rPr>
              <a:t>, X</a:t>
            </a:r>
            <a:r>
              <a:rPr lang="fr-CA" sz="2000" baseline="-25000">
                <a:latin typeface="Tahoma" panose="020B0604030504040204" pitchFamily="34" charset="0"/>
              </a:rPr>
              <a:t>5</a:t>
            </a:r>
            <a:r>
              <a:rPr lang="fr-CA" sz="2000">
                <a:latin typeface="Tahoma" panose="020B0604030504040204" pitchFamily="34" charset="0"/>
              </a:rPr>
              <a:t> : AxB</a:t>
            </a:r>
            <a:endParaRPr lang="en-US" sz="2000">
              <a:latin typeface="Tahoma" panose="020B0604030504040204" pitchFamily="34" charset="0"/>
            </a:endParaRPr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7315200" y="2057400"/>
            <a:ext cx="1600200" cy="1447800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2057400" y="2057400"/>
            <a:ext cx="990600" cy="4800600"/>
          </a:xfrm>
          <a:prstGeom prst="rect">
            <a:avLst/>
          </a:prstGeom>
          <a:solidFill>
            <a:srgbClr val="33CCCC">
              <a:alpha val="5411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225287" name="Rectangle 7"/>
          <p:cNvSpPr>
            <a:spLocks noChangeArrowheads="1"/>
          </p:cNvSpPr>
          <p:nvPr/>
        </p:nvSpPr>
        <p:spPr bwMode="auto">
          <a:xfrm>
            <a:off x="3048000" y="2057400"/>
            <a:ext cx="2057400" cy="4800600"/>
          </a:xfrm>
          <a:prstGeom prst="rect">
            <a:avLst/>
          </a:prstGeom>
          <a:solidFill>
            <a:srgbClr val="FFFF00">
              <a:alpha val="5411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225288" name="Rectangle 8"/>
          <p:cNvSpPr>
            <a:spLocks noChangeArrowheads="1"/>
          </p:cNvSpPr>
          <p:nvPr/>
        </p:nvSpPr>
        <p:spPr bwMode="auto">
          <a:xfrm>
            <a:off x="5105400" y="2057400"/>
            <a:ext cx="1981200" cy="4800600"/>
          </a:xfrm>
          <a:prstGeom prst="rect">
            <a:avLst/>
          </a:prstGeom>
          <a:solidFill>
            <a:srgbClr val="FFCC99">
              <a:alpha val="5411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6" grpId="0" animBg="1"/>
      <p:bldP spid="225287" grpId="0" animBg="1"/>
      <p:bldP spid="225288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Régression multiple: Résultats</a:t>
            </a:r>
            <a:endParaRPr lang="en-US" smtClean="0"/>
          </a:p>
        </p:txBody>
      </p:sp>
      <p:pic>
        <p:nvPicPr>
          <p:cNvPr id="1280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62150"/>
            <a:ext cx="7543800" cy="437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Coefficients de régression</a:t>
            </a:r>
            <a:endParaRPr lang="en-US" smtClean="0"/>
          </a:p>
        </p:txBody>
      </p:sp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409825"/>
            <a:ext cx="8686800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8" name="TextBox 3"/>
          <p:cNvSpPr txBox="1">
            <a:spLocks noChangeArrowheads="1"/>
          </p:cNvSpPr>
          <p:nvPr/>
        </p:nvSpPr>
        <p:spPr bwMode="auto">
          <a:xfrm>
            <a:off x="338138" y="4298950"/>
            <a:ext cx="990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>
                <a:solidFill>
                  <a:srgbClr val="FF0000"/>
                </a:solidFill>
              </a:rPr>
              <a:t>Effet de A</a:t>
            </a:r>
          </a:p>
        </p:txBody>
      </p:sp>
      <p:sp>
        <p:nvSpPr>
          <p:cNvPr id="129029" name="TextBox 4"/>
          <p:cNvSpPr txBox="1">
            <a:spLocks noChangeArrowheads="1"/>
          </p:cNvSpPr>
          <p:nvPr/>
        </p:nvSpPr>
        <p:spPr bwMode="auto">
          <a:xfrm>
            <a:off x="338138" y="4721225"/>
            <a:ext cx="990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>
                <a:solidFill>
                  <a:srgbClr val="FF0000"/>
                </a:solidFill>
              </a:rPr>
              <a:t>Effet de B</a:t>
            </a:r>
          </a:p>
        </p:txBody>
      </p:sp>
      <p:sp>
        <p:nvSpPr>
          <p:cNvPr id="129030" name="TextBox 5"/>
          <p:cNvSpPr txBox="1">
            <a:spLocks noChangeArrowheads="1"/>
          </p:cNvSpPr>
          <p:nvPr/>
        </p:nvSpPr>
        <p:spPr bwMode="auto">
          <a:xfrm>
            <a:off x="338138" y="5253038"/>
            <a:ext cx="1066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400">
                <a:solidFill>
                  <a:srgbClr val="FF0000"/>
                </a:solidFill>
              </a:rPr>
              <a:t>Effet de AB</a:t>
            </a:r>
          </a:p>
        </p:txBody>
      </p:sp>
      <p:sp>
        <p:nvSpPr>
          <p:cNvPr id="129031" name="Left Bracket 6"/>
          <p:cNvSpPr>
            <a:spLocks/>
          </p:cNvSpPr>
          <p:nvPr/>
        </p:nvSpPr>
        <p:spPr bwMode="auto">
          <a:xfrm>
            <a:off x="1350963" y="5148263"/>
            <a:ext cx="96837" cy="477837"/>
          </a:xfrm>
          <a:prstGeom prst="leftBracket">
            <a:avLst>
              <a:gd name="adj" fmla="val 8384"/>
            </a:avLst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>
              <a:latin typeface="Tahoma" panose="020B0604030504040204" pitchFamily="34" charset="0"/>
            </a:endParaRPr>
          </a:p>
        </p:txBody>
      </p:sp>
      <p:sp>
        <p:nvSpPr>
          <p:cNvPr id="129032" name="Left Bracket 7"/>
          <p:cNvSpPr>
            <a:spLocks/>
          </p:cNvSpPr>
          <p:nvPr/>
        </p:nvSpPr>
        <p:spPr bwMode="auto">
          <a:xfrm>
            <a:off x="1350963" y="4627563"/>
            <a:ext cx="96837" cy="477837"/>
          </a:xfrm>
          <a:prstGeom prst="leftBracket">
            <a:avLst>
              <a:gd name="adj" fmla="val 8384"/>
            </a:avLst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Interprétation de l’intéraction</a:t>
            </a:r>
            <a:endParaRPr lang="en-US" smtClean="0"/>
          </a:p>
        </p:txBody>
      </p:sp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32004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838200" y="2362200"/>
            <a:ext cx="16002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r>
              <a:rPr lang="fr-CA" sz="2400">
                <a:latin typeface="Tahoma" panose="020B0604030504040204" pitchFamily="34" charset="0"/>
              </a:rPr>
              <a:t> b</a:t>
            </a:r>
            <a:r>
              <a:rPr lang="fr-CA" sz="2400" baseline="-25000">
                <a:latin typeface="Tahoma" panose="020B0604030504040204" pitchFamily="34" charset="0"/>
              </a:rPr>
              <a:t>4</a:t>
            </a:r>
            <a:r>
              <a:rPr lang="fr-CA" sz="2400">
                <a:latin typeface="Tahoma" panose="020B0604030504040204" pitchFamily="34" charset="0"/>
              </a:rPr>
              <a:t> :</a:t>
            </a:r>
          </a:p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endParaRPr lang="fr-CA" sz="2400"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endParaRPr lang="fr-CA" sz="2400"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endParaRPr lang="fr-CA" sz="2400"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Char char="•"/>
            </a:pPr>
            <a:r>
              <a:rPr lang="fr-CA" sz="2400">
                <a:latin typeface="Tahoma" panose="020B0604030504040204" pitchFamily="34" charset="0"/>
              </a:rPr>
              <a:t> b</a:t>
            </a:r>
            <a:r>
              <a:rPr lang="fr-CA" sz="2400" baseline="-25000">
                <a:latin typeface="Tahoma" panose="020B0604030504040204" pitchFamily="34" charset="0"/>
              </a:rPr>
              <a:t>5</a:t>
            </a:r>
            <a:r>
              <a:rPr lang="fr-CA" sz="2400">
                <a:latin typeface="Tahoma" panose="020B0604030504040204" pitchFamily="34" charset="0"/>
              </a:rPr>
              <a:t> :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sz="2400">
              <a:latin typeface="Tahoma" panose="020B0604030504040204" pitchFamily="34" charset="0"/>
            </a:endParaRPr>
          </a:p>
        </p:txBody>
      </p:sp>
      <p:pic>
        <p:nvPicPr>
          <p:cNvPr id="130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979863"/>
            <a:ext cx="32766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4" name="Line 6"/>
          <p:cNvSpPr>
            <a:spLocks noChangeShapeType="1"/>
          </p:cNvSpPr>
          <p:nvPr/>
        </p:nvSpPr>
        <p:spPr bwMode="auto">
          <a:xfrm>
            <a:off x="990600" y="3810000"/>
            <a:ext cx="68580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130055" name="Oval 7"/>
          <p:cNvSpPr>
            <a:spLocks noChangeArrowheads="1"/>
          </p:cNvSpPr>
          <p:nvPr/>
        </p:nvSpPr>
        <p:spPr bwMode="auto">
          <a:xfrm>
            <a:off x="2362200" y="2438400"/>
            <a:ext cx="2895600" cy="990600"/>
          </a:xfrm>
          <a:prstGeom prst="ellips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cxnSp>
        <p:nvCxnSpPr>
          <p:cNvPr id="9" name="Straight Connector 8"/>
          <p:cNvCxnSpPr/>
          <p:nvPr/>
        </p:nvCxnSpPr>
        <p:spPr bwMode="auto">
          <a:xfrm rot="5400000">
            <a:off x="5638801" y="2743200"/>
            <a:ext cx="1219200" cy="317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 rot="10800000" flipV="1">
            <a:off x="6248400" y="3352800"/>
            <a:ext cx="1525588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5">
                <a:lumMod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30058" name="Straight Connector 12"/>
          <p:cNvCxnSpPr>
            <a:cxnSpLocks noChangeShapeType="1"/>
          </p:cNvCxnSpPr>
          <p:nvPr/>
        </p:nvCxnSpPr>
        <p:spPr bwMode="auto">
          <a:xfrm flipV="1">
            <a:off x="6477000" y="2209800"/>
            <a:ext cx="1143000" cy="91440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0059" name="Straight Connector 13"/>
          <p:cNvCxnSpPr>
            <a:cxnSpLocks noChangeShapeType="1"/>
          </p:cNvCxnSpPr>
          <p:nvPr/>
        </p:nvCxnSpPr>
        <p:spPr bwMode="auto">
          <a:xfrm rot="10800000">
            <a:off x="6553200" y="2209800"/>
            <a:ext cx="1066800" cy="91440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0060" name="Oval 16"/>
          <p:cNvSpPr>
            <a:spLocks noChangeArrowheads="1"/>
          </p:cNvSpPr>
          <p:nvPr/>
        </p:nvSpPr>
        <p:spPr bwMode="auto">
          <a:xfrm>
            <a:off x="7591425" y="2124075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61" name="Oval 17"/>
          <p:cNvSpPr>
            <a:spLocks noChangeArrowheads="1"/>
          </p:cNvSpPr>
          <p:nvPr/>
        </p:nvSpPr>
        <p:spPr bwMode="auto">
          <a:xfrm>
            <a:off x="7600950" y="3057525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62" name="Oval 18"/>
          <p:cNvSpPr>
            <a:spLocks noChangeArrowheads="1"/>
          </p:cNvSpPr>
          <p:nvPr/>
        </p:nvSpPr>
        <p:spPr bwMode="auto">
          <a:xfrm>
            <a:off x="7029450" y="2590800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63" name="Oval 19"/>
          <p:cNvSpPr>
            <a:spLocks noChangeArrowheads="1"/>
          </p:cNvSpPr>
          <p:nvPr/>
        </p:nvSpPr>
        <p:spPr bwMode="auto">
          <a:xfrm>
            <a:off x="6457950" y="3057525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64" name="Oval 20"/>
          <p:cNvSpPr>
            <a:spLocks noChangeArrowheads="1"/>
          </p:cNvSpPr>
          <p:nvPr/>
        </p:nvSpPr>
        <p:spPr bwMode="auto">
          <a:xfrm>
            <a:off x="6477000" y="2133600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65" name="TextBox 21"/>
          <p:cNvSpPr txBox="1">
            <a:spLocks noChangeArrowheads="1"/>
          </p:cNvSpPr>
          <p:nvPr/>
        </p:nvSpPr>
        <p:spPr bwMode="auto">
          <a:xfrm>
            <a:off x="7772400" y="19050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A</a:t>
            </a:r>
            <a:r>
              <a:rPr lang="fr-CA" sz="1800" baseline="-250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66" name="TextBox 22"/>
          <p:cNvSpPr txBox="1">
            <a:spLocks noChangeArrowheads="1"/>
          </p:cNvSpPr>
          <p:nvPr/>
        </p:nvSpPr>
        <p:spPr bwMode="auto">
          <a:xfrm>
            <a:off x="7772400" y="298291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A</a:t>
            </a:r>
            <a:r>
              <a:rPr lang="fr-CA" sz="1800" baseline="-25000">
                <a:latin typeface="Tahoma" panose="020B0604030504040204" pitchFamily="34" charset="0"/>
              </a:rPr>
              <a:t>2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67" name="TextBox 23"/>
          <p:cNvSpPr txBox="1">
            <a:spLocks noChangeArrowheads="1"/>
          </p:cNvSpPr>
          <p:nvPr/>
        </p:nvSpPr>
        <p:spPr bwMode="auto">
          <a:xfrm>
            <a:off x="6324600" y="336391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68" name="TextBox 24"/>
          <p:cNvSpPr txBox="1">
            <a:spLocks noChangeArrowheads="1"/>
          </p:cNvSpPr>
          <p:nvPr/>
        </p:nvSpPr>
        <p:spPr bwMode="auto">
          <a:xfrm>
            <a:off x="6934200" y="33528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2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69" name="TextBox 25"/>
          <p:cNvSpPr txBox="1">
            <a:spLocks noChangeArrowheads="1"/>
          </p:cNvSpPr>
          <p:nvPr/>
        </p:nvSpPr>
        <p:spPr bwMode="auto">
          <a:xfrm>
            <a:off x="7496175" y="33528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3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70" name="TextBox 26"/>
          <p:cNvSpPr txBox="1">
            <a:spLocks noChangeArrowheads="1"/>
          </p:cNvSpPr>
          <p:nvPr/>
        </p:nvSpPr>
        <p:spPr bwMode="auto">
          <a:xfrm>
            <a:off x="5867400" y="19812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71" name="TextBox 27"/>
          <p:cNvSpPr txBox="1">
            <a:spLocks noChangeArrowheads="1"/>
          </p:cNvSpPr>
          <p:nvPr/>
        </p:nvSpPr>
        <p:spPr bwMode="auto">
          <a:xfrm>
            <a:off x="5867400" y="246856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0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72" name="TextBox 28"/>
          <p:cNvSpPr txBox="1">
            <a:spLocks noChangeArrowheads="1"/>
          </p:cNvSpPr>
          <p:nvPr/>
        </p:nvSpPr>
        <p:spPr bwMode="auto">
          <a:xfrm>
            <a:off x="5867400" y="2954338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-1</a:t>
            </a:r>
            <a:endParaRPr lang="en-US" sz="1800">
              <a:latin typeface="Tahoma" panose="020B0604030504040204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rot="5400000">
            <a:off x="5638801" y="4724400"/>
            <a:ext cx="1219200" cy="317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rot="10800000" flipV="1">
            <a:off x="6248400" y="5334000"/>
            <a:ext cx="1525588" cy="15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5">
                <a:lumMod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30075" name="Straight Connector 31"/>
          <p:cNvCxnSpPr>
            <a:cxnSpLocks noChangeShapeType="1"/>
            <a:stCxn id="130079" idx="6"/>
          </p:cNvCxnSpPr>
          <p:nvPr/>
        </p:nvCxnSpPr>
        <p:spPr bwMode="auto">
          <a:xfrm flipV="1">
            <a:off x="7105650" y="4191000"/>
            <a:ext cx="495300" cy="909638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0076" name="Straight Connector 32"/>
          <p:cNvCxnSpPr>
            <a:cxnSpLocks noChangeShapeType="1"/>
            <a:endCxn id="130081" idx="5"/>
          </p:cNvCxnSpPr>
          <p:nvPr/>
        </p:nvCxnSpPr>
        <p:spPr bwMode="auto">
          <a:xfrm rot="16200000" flipV="1">
            <a:off x="6902451" y="4387850"/>
            <a:ext cx="887412" cy="547687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0077" name="Oval 33"/>
          <p:cNvSpPr>
            <a:spLocks noChangeArrowheads="1"/>
          </p:cNvSpPr>
          <p:nvPr/>
        </p:nvSpPr>
        <p:spPr bwMode="auto">
          <a:xfrm>
            <a:off x="7591425" y="4105275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78" name="Oval 34"/>
          <p:cNvSpPr>
            <a:spLocks noChangeArrowheads="1"/>
          </p:cNvSpPr>
          <p:nvPr/>
        </p:nvSpPr>
        <p:spPr bwMode="auto">
          <a:xfrm>
            <a:off x="7600950" y="5038725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79" name="Oval 35"/>
          <p:cNvSpPr>
            <a:spLocks noChangeArrowheads="1"/>
          </p:cNvSpPr>
          <p:nvPr/>
        </p:nvSpPr>
        <p:spPr bwMode="auto">
          <a:xfrm>
            <a:off x="7010400" y="5029200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80" name="Oval 36"/>
          <p:cNvSpPr>
            <a:spLocks noChangeArrowheads="1"/>
          </p:cNvSpPr>
          <p:nvPr/>
        </p:nvSpPr>
        <p:spPr bwMode="auto">
          <a:xfrm>
            <a:off x="6457950" y="4591050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81" name="Oval 37"/>
          <p:cNvSpPr>
            <a:spLocks noChangeArrowheads="1"/>
          </p:cNvSpPr>
          <p:nvPr/>
        </p:nvSpPr>
        <p:spPr bwMode="auto">
          <a:xfrm>
            <a:off x="6991350" y="4095750"/>
            <a:ext cx="95250" cy="142875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fr-FR"/>
          </a:p>
        </p:txBody>
      </p:sp>
      <p:sp>
        <p:nvSpPr>
          <p:cNvPr id="130082" name="TextBox 38"/>
          <p:cNvSpPr txBox="1">
            <a:spLocks noChangeArrowheads="1"/>
          </p:cNvSpPr>
          <p:nvPr/>
        </p:nvSpPr>
        <p:spPr bwMode="auto">
          <a:xfrm>
            <a:off x="7772400" y="38862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A</a:t>
            </a:r>
            <a:r>
              <a:rPr lang="fr-CA" sz="1800" baseline="-250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3" name="TextBox 39"/>
          <p:cNvSpPr txBox="1">
            <a:spLocks noChangeArrowheads="1"/>
          </p:cNvSpPr>
          <p:nvPr/>
        </p:nvSpPr>
        <p:spPr bwMode="auto">
          <a:xfrm>
            <a:off x="7772400" y="496411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A</a:t>
            </a:r>
            <a:r>
              <a:rPr lang="fr-CA" sz="1800" baseline="-25000">
                <a:latin typeface="Tahoma" panose="020B0604030504040204" pitchFamily="34" charset="0"/>
              </a:rPr>
              <a:t>2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4" name="TextBox 40"/>
          <p:cNvSpPr txBox="1">
            <a:spLocks noChangeArrowheads="1"/>
          </p:cNvSpPr>
          <p:nvPr/>
        </p:nvSpPr>
        <p:spPr bwMode="auto">
          <a:xfrm>
            <a:off x="6324600" y="534511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5" name="TextBox 41"/>
          <p:cNvSpPr txBox="1">
            <a:spLocks noChangeArrowheads="1"/>
          </p:cNvSpPr>
          <p:nvPr/>
        </p:nvSpPr>
        <p:spPr bwMode="auto">
          <a:xfrm>
            <a:off x="6934200" y="53340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2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6" name="TextBox 42"/>
          <p:cNvSpPr txBox="1">
            <a:spLocks noChangeArrowheads="1"/>
          </p:cNvSpPr>
          <p:nvPr/>
        </p:nvSpPr>
        <p:spPr bwMode="auto">
          <a:xfrm>
            <a:off x="7496175" y="53340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B</a:t>
            </a:r>
            <a:r>
              <a:rPr lang="fr-CA" sz="1800" baseline="-25000">
                <a:latin typeface="Tahoma" panose="020B0604030504040204" pitchFamily="34" charset="0"/>
              </a:rPr>
              <a:t>3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7" name="TextBox 43"/>
          <p:cNvSpPr txBox="1">
            <a:spLocks noChangeArrowheads="1"/>
          </p:cNvSpPr>
          <p:nvPr/>
        </p:nvSpPr>
        <p:spPr bwMode="auto">
          <a:xfrm>
            <a:off x="5867400" y="3962400"/>
            <a:ext cx="53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1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8" name="TextBox 44"/>
          <p:cNvSpPr txBox="1">
            <a:spLocks noChangeArrowheads="1"/>
          </p:cNvSpPr>
          <p:nvPr/>
        </p:nvSpPr>
        <p:spPr bwMode="auto">
          <a:xfrm>
            <a:off x="5867400" y="4449763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0</a:t>
            </a:r>
            <a:endParaRPr lang="en-US" sz="1800">
              <a:latin typeface="Tahoma" panose="020B0604030504040204" pitchFamily="34" charset="0"/>
            </a:endParaRPr>
          </a:p>
        </p:txBody>
      </p:sp>
      <p:sp>
        <p:nvSpPr>
          <p:cNvPr id="130089" name="TextBox 45"/>
          <p:cNvSpPr txBox="1">
            <a:spLocks noChangeArrowheads="1"/>
          </p:cNvSpPr>
          <p:nvPr/>
        </p:nvSpPr>
        <p:spPr bwMode="auto">
          <a:xfrm>
            <a:off x="5867400" y="4935538"/>
            <a:ext cx="533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w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r-CA" sz="1800">
                <a:latin typeface="Tahoma" panose="020B0604030504040204" pitchFamily="34" charset="0"/>
              </a:rPr>
              <a:t>-1</a:t>
            </a:r>
            <a:endParaRPr lang="en-US" sz="1800">
              <a:latin typeface="Tahoma" panose="020B0604030504040204" pitchFamily="34" charset="0"/>
            </a:endParaRPr>
          </a:p>
        </p:txBody>
      </p:sp>
      <p:cxnSp>
        <p:nvCxnSpPr>
          <p:cNvPr id="130090" name="Straight Connector 55"/>
          <p:cNvCxnSpPr>
            <a:cxnSpLocks noChangeShapeType="1"/>
          </p:cNvCxnSpPr>
          <p:nvPr/>
        </p:nvCxnSpPr>
        <p:spPr bwMode="auto">
          <a:xfrm rot="10800000" flipH="1">
            <a:off x="6496050" y="4167188"/>
            <a:ext cx="533400" cy="49530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0091" name="Straight Connector 56"/>
          <p:cNvCxnSpPr>
            <a:cxnSpLocks noChangeShapeType="1"/>
          </p:cNvCxnSpPr>
          <p:nvPr/>
        </p:nvCxnSpPr>
        <p:spPr bwMode="auto">
          <a:xfrm>
            <a:off x="6534150" y="4652963"/>
            <a:ext cx="519113" cy="488950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Exercice 1</a:t>
            </a:r>
          </a:p>
        </p:txBody>
      </p:sp>
      <p:sp>
        <p:nvSpPr>
          <p:cNvPr id="131075" name="Content Placeholder 2"/>
          <p:cNvSpPr>
            <a:spLocks noGrp="1"/>
          </p:cNvSpPr>
          <p:nvPr>
            <p:ph idx="1"/>
          </p:nvPr>
        </p:nvSpPr>
        <p:spPr>
          <a:xfrm>
            <a:off x="1182688" y="2017713"/>
            <a:ext cx="4532312" cy="4114800"/>
          </a:xfrm>
        </p:spPr>
        <p:txBody>
          <a:bodyPr/>
          <a:lstStyle/>
          <a:p>
            <a:r>
              <a:rPr lang="en-US" sz="2400" smtClean="0"/>
              <a:t>Pour les données suivantes, utilisez la régression multiple de manière à examiner les différences entre les niveaux de privation de sommeil (en heures) et la performance dans une tâche cognitive.</a:t>
            </a:r>
          </a:p>
        </p:txBody>
      </p:sp>
      <p:pic>
        <p:nvPicPr>
          <p:cNvPr id="1310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88" t="21481" r="3333" b="8888"/>
          <a:stretch>
            <a:fillRect/>
          </a:stretch>
        </p:blipFill>
        <p:spPr bwMode="auto">
          <a:xfrm>
            <a:off x="5827713" y="2133600"/>
            <a:ext cx="3087687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Exercice 2</a:t>
            </a:r>
            <a:endParaRPr lang="en-US" smtClean="0"/>
          </a:p>
        </p:txBody>
      </p:sp>
      <p:sp>
        <p:nvSpPr>
          <p:cNvPr id="132099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7772400" cy="4114800"/>
          </a:xfrm>
        </p:spPr>
        <p:txBody>
          <a:bodyPr/>
          <a:lstStyle/>
          <a:p>
            <a:r>
              <a:rPr lang="fr-CA" sz="2400" smtClean="0"/>
              <a:t>Analysez les données contenues dans le fichier ANOVA2W.SAV, en utilisant la régression multiple</a:t>
            </a:r>
          </a:p>
          <a:p>
            <a:pPr lvl="1">
              <a:buFont typeface="Wingdings" panose="05000000000000000000" pitchFamily="2" charset="2"/>
              <a:buNone/>
            </a:pPr>
            <a:endParaRPr lang="fr-CA" sz="2000" smtClean="0"/>
          </a:p>
          <a:p>
            <a:pPr lvl="2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ts">
  <a:themeElements>
    <a:clrScheme name="stat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stat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t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t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t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t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Data\Microsoft\Templates\stats.pot</Template>
  <TotalTime>1874</TotalTime>
  <Words>3214</Words>
  <Application>Microsoft Office PowerPoint</Application>
  <PresentationFormat>On-screen Show (4:3)</PresentationFormat>
  <Paragraphs>830</Paragraphs>
  <Slides>119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5</vt:i4>
      </vt:variant>
      <vt:variant>
        <vt:lpstr>Slide Titles</vt:lpstr>
      </vt:variant>
      <vt:variant>
        <vt:i4>119</vt:i4>
      </vt:variant>
    </vt:vector>
  </HeadingPairs>
  <TitlesOfParts>
    <vt:vector size="133" baseType="lpstr">
      <vt:lpstr>Times New Roman</vt:lpstr>
      <vt:lpstr>MS PGothic</vt:lpstr>
      <vt:lpstr>Arial</vt:lpstr>
      <vt:lpstr>Wingdings</vt:lpstr>
      <vt:lpstr>Calibri</vt:lpstr>
      <vt:lpstr>Symbol</vt:lpstr>
      <vt:lpstr>Tahoma</vt:lpstr>
      <vt:lpstr>Euclid Symbol</vt:lpstr>
      <vt:lpstr>stats</vt:lpstr>
      <vt:lpstr>MathType 5.0 Equation</vt:lpstr>
      <vt:lpstr>MathType 6.0 Equation</vt:lpstr>
      <vt:lpstr>Claris Equation</vt:lpstr>
      <vt:lpstr>Equation</vt:lpstr>
      <vt:lpstr>Microsoft Equation 3.0</vt:lpstr>
      <vt:lpstr>Corrélation et régression linéaire</vt:lpstr>
      <vt:lpstr>Modèles de régression</vt:lpstr>
      <vt:lpstr>Modèle de régression linéaire</vt:lpstr>
      <vt:lpstr>Modèle de la régression linéaire</vt:lpstr>
      <vt:lpstr>Mesures du degré de relation entre deux variables: Covariance</vt:lpstr>
      <vt:lpstr>PowerPoint Presentation</vt:lpstr>
      <vt:lpstr>Mesures du degré de relation entre deux variables: Corrélation</vt:lpstr>
      <vt:lpstr>Coefficient de corrélation</vt:lpstr>
      <vt:lpstr>Coefficient de corrélation: formulations alternatives</vt:lpstr>
      <vt:lpstr>Coefficient de corrélation: formulations alternatives</vt:lpstr>
      <vt:lpstr>Calcul de la Corrélation</vt:lpstr>
      <vt:lpstr>Calcul de la Corrélation</vt:lpstr>
      <vt:lpstr>Calcul de la Corrélation</vt:lpstr>
      <vt:lpstr>Propriétés du coefficient de corrélation</vt:lpstr>
      <vt:lpstr>Types de coefficients de corrélation</vt:lpstr>
      <vt:lpstr>Corrélation de Spearman (ρ)</vt:lpstr>
      <vt:lpstr>Corrélation de Spearman (ρ)</vt:lpstr>
      <vt:lpstr>Corrélation de Spearman (ρ)</vt:lpstr>
      <vt:lpstr>Calcul de la Covariance</vt:lpstr>
      <vt:lpstr>Rho de Spearman: Exemple</vt:lpstr>
      <vt:lpstr>SPSS: Diagrammes de dispersion</vt:lpstr>
      <vt:lpstr>SPSS: Correlation</vt:lpstr>
      <vt:lpstr>SPSS: Corrélations (Pearson)</vt:lpstr>
      <vt:lpstr>SPSS: Corrélations  (Non paramétriques)</vt:lpstr>
      <vt:lpstr>Corrélation partielle</vt:lpstr>
      <vt:lpstr>Régression Simple</vt:lpstr>
      <vt:lpstr>Diagramme de dispersion</vt:lpstr>
      <vt:lpstr>Critère des moindres carrés</vt:lpstr>
      <vt:lpstr>Critère des moindres carrés</vt:lpstr>
      <vt:lpstr>Équation de la droite de régression</vt:lpstr>
      <vt:lpstr>Age d’une auto vs son prix</vt:lpstr>
      <vt:lpstr>Diagramme de dispersion</vt:lpstr>
      <vt:lpstr>Age d’une auto vs son prix</vt:lpstr>
      <vt:lpstr>Age d’une auto vs son prix</vt:lpstr>
      <vt:lpstr>Régression: Statistiques descriptives</vt:lpstr>
      <vt:lpstr>Régression: Calcul de l’équation</vt:lpstr>
      <vt:lpstr>Régression: Estimation des paramètres</vt:lpstr>
      <vt:lpstr>Droite de régression</vt:lpstr>
      <vt:lpstr>Prédiction à partir de la droite de régression</vt:lpstr>
      <vt:lpstr>La dispersion autour de la droite de régression</vt:lpstr>
      <vt:lpstr>Calcul de l’erreur standard d’estimation</vt:lpstr>
      <vt:lpstr>Composantes de la variance de Y</vt:lpstr>
      <vt:lpstr>Sources de variation en régression</vt:lpstr>
      <vt:lpstr>Relation entre les sources de variation</vt:lpstr>
      <vt:lpstr>Coefficient de Détermination</vt:lpstr>
      <vt:lpstr>Sommes des Carrés &amp; ANOVA</vt:lpstr>
      <vt:lpstr>Valeur résiduelle</vt:lpstr>
      <vt:lpstr>Sauvegarde des valeurs résiduelles sous SPSS</vt:lpstr>
      <vt:lpstr>Sauvegarde des valeurs résiduelles sous SPSS</vt:lpstr>
      <vt:lpstr>Diagramme des résidus standardisés</vt:lpstr>
      <vt:lpstr>Résumé</vt:lpstr>
      <vt:lpstr>Résumé</vt:lpstr>
      <vt:lpstr>Régression Multiple</vt:lpstr>
      <vt:lpstr>Problème</vt:lpstr>
      <vt:lpstr>Données</vt:lpstr>
      <vt:lpstr>Présentation des résultats sous SPSS</vt:lpstr>
      <vt:lpstr>Régression multiple</vt:lpstr>
      <vt:lpstr>Régression multiple</vt:lpstr>
      <vt:lpstr>Régression multiple</vt:lpstr>
      <vt:lpstr>Présentation des résultats sous SPSS (Suite)</vt:lpstr>
      <vt:lpstr>Interprétation de l’équation de régression multiple</vt:lpstr>
      <vt:lpstr>Test de signification global</vt:lpstr>
      <vt:lpstr>Test de signification global</vt:lpstr>
      <vt:lpstr>SPSS: Analyse de la variance</vt:lpstr>
      <vt:lpstr>Régression multiple</vt:lpstr>
      <vt:lpstr>La multicollinéarité</vt:lpstr>
      <vt:lpstr>FIV: Illustration</vt:lpstr>
      <vt:lpstr>FIV: Illustration</vt:lpstr>
      <vt:lpstr>Erreurs standards des coefficients et FIV</vt:lpstr>
      <vt:lpstr>Détection de la multicollinéarité: méthodes informelles</vt:lpstr>
      <vt:lpstr>Exemple </vt:lpstr>
      <vt:lpstr>Exemple (Suite)</vt:lpstr>
      <vt:lpstr>Détection: La tolérance et le facteur d’inflation des variances</vt:lpstr>
      <vt:lpstr>Détection: La tolérance et le facteur d’inflation des variances</vt:lpstr>
      <vt:lpstr>Une approche raisonnable</vt:lpstr>
      <vt:lpstr>Régression et données catégorielles</vt:lpstr>
      <vt:lpstr>Exemple: ELEMAPI2.SAV</vt:lpstr>
      <vt:lpstr>Exemple 1: ELEMAPI2.SAV</vt:lpstr>
      <vt:lpstr>PowerPoint Presentation</vt:lpstr>
      <vt:lpstr>Interprétation des coefficients</vt:lpstr>
      <vt:lpstr>Interprétation des coefficients</vt:lpstr>
      <vt:lpstr>Données catégorielles</vt:lpstr>
      <vt:lpstr>Analyse de la variance: Données et Analyse</vt:lpstr>
      <vt:lpstr>Résultats</vt:lpstr>
      <vt:lpstr>Variables de groupement</vt:lpstr>
      <vt:lpstr>Codage fictif (‘Dummy Coding’)</vt:lpstr>
      <vt:lpstr>Codage fictif: Exemple</vt:lpstr>
      <vt:lpstr>Codage fictif: Régression</vt:lpstr>
      <vt:lpstr>Détails de l’analyse</vt:lpstr>
      <vt:lpstr>Coefficients de régression</vt:lpstr>
      <vt:lpstr>Coefficients de régression</vt:lpstr>
      <vt:lpstr>Coefficients de régression</vt:lpstr>
      <vt:lpstr>Procédure GLM</vt:lpstr>
      <vt:lpstr>Procédure GLM</vt:lpstr>
      <vt:lpstr>Procédure GLM</vt:lpstr>
      <vt:lpstr>Codage d’effet: Exemple</vt:lpstr>
      <vt:lpstr>Codage d’effet: Exemple</vt:lpstr>
      <vt:lpstr>Codage d’effet: Régression</vt:lpstr>
      <vt:lpstr>Détails de l’analyse</vt:lpstr>
      <vt:lpstr>Codage orthogonal</vt:lpstr>
      <vt:lpstr>Codage orthogonal: Exemple</vt:lpstr>
      <vt:lpstr>Codage orthogonal: Exemple</vt:lpstr>
      <vt:lpstr>Détails de l’analyse</vt:lpstr>
      <vt:lpstr>Interprétation des coefficients</vt:lpstr>
      <vt:lpstr>GLM: Méthodes de codification</vt:lpstr>
      <vt:lpstr>GLM: DEVIATION</vt:lpstr>
      <vt:lpstr>GLM: SIMPLE</vt:lpstr>
      <vt:lpstr>GLM: DIFFERENCE</vt:lpstr>
      <vt:lpstr>GLM: HELMERT</vt:lpstr>
      <vt:lpstr>GLM: POLYNOMIAL</vt:lpstr>
      <vt:lpstr>GLM:  REPEATED</vt:lpstr>
      <vt:lpstr>Plans factoriels</vt:lpstr>
      <vt:lpstr>Analyse de la variance</vt:lpstr>
      <vt:lpstr>Plan factoriel: Codage fictif</vt:lpstr>
      <vt:lpstr>Régression multiple: Résultats</vt:lpstr>
      <vt:lpstr>Coefficients de régression</vt:lpstr>
      <vt:lpstr>Interprétation de l’intéraction</vt:lpstr>
      <vt:lpstr>Exercice 1</vt:lpstr>
      <vt:lpstr>Exercice 2</vt:lpstr>
    </vt:vector>
  </TitlesOfParts>
  <Company>University of 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Régression Multiple</dc:title>
  <dc:creator>Daniel Coulombe</dc:creator>
  <cp:lastModifiedBy>D Coulombe</cp:lastModifiedBy>
  <cp:revision>125</cp:revision>
  <dcterms:created xsi:type="dcterms:W3CDTF">2001-01-31T13:46:34Z</dcterms:created>
  <dcterms:modified xsi:type="dcterms:W3CDTF">2013-03-26T01:21:49Z</dcterms:modified>
</cp:coreProperties>
</file>