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637" r:id="rId2"/>
    <p:sldId id="1056" r:id="rId3"/>
    <p:sldId id="1090" r:id="rId4"/>
    <p:sldId id="1064" r:id="rId5"/>
    <p:sldId id="1068" r:id="rId6"/>
    <p:sldId id="1067" r:id="rId7"/>
    <p:sldId id="1070" r:id="rId8"/>
    <p:sldId id="1069" r:id="rId9"/>
    <p:sldId id="1087" r:id="rId10"/>
    <p:sldId id="1088" r:id="rId11"/>
    <p:sldId id="1073" r:id="rId12"/>
    <p:sldId id="1074" r:id="rId13"/>
    <p:sldId id="1075" r:id="rId14"/>
    <p:sldId id="1078" r:id="rId15"/>
    <p:sldId id="1079" r:id="rId16"/>
    <p:sldId id="1080" r:id="rId17"/>
    <p:sldId id="1083" r:id="rId18"/>
    <p:sldId id="1081" r:id="rId19"/>
    <p:sldId id="1084" r:id="rId20"/>
    <p:sldId id="1077" r:id="rId21"/>
    <p:sldId id="1085" r:id="rId22"/>
    <p:sldId id="1089" r:id="rId23"/>
    <p:sldId id="1066" r:id="rId24"/>
    <p:sldId id="1086" r:id="rId25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1056"/>
            <p14:sldId id="1090"/>
            <p14:sldId id="1064"/>
            <p14:sldId id="1068"/>
            <p14:sldId id="1067"/>
            <p14:sldId id="1070"/>
            <p14:sldId id="1069"/>
            <p14:sldId id="1087"/>
            <p14:sldId id="1088"/>
            <p14:sldId id="1073"/>
            <p14:sldId id="1074"/>
            <p14:sldId id="1075"/>
            <p14:sldId id="1078"/>
            <p14:sldId id="1079"/>
            <p14:sldId id="1080"/>
            <p14:sldId id="1083"/>
            <p14:sldId id="1081"/>
            <p14:sldId id="1084"/>
            <p14:sldId id="1077"/>
            <p14:sldId id="1085"/>
            <p14:sldId id="1089"/>
            <p14:sldId id="1066"/>
            <p14:sldId id="108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53" autoAdjust="0"/>
    <p:restoredTop sz="89486" autoAdjust="0"/>
  </p:normalViewPr>
  <p:slideViewPr>
    <p:cSldViewPr>
      <p:cViewPr>
        <p:scale>
          <a:sx n="100" d="100"/>
          <a:sy n="100" d="100"/>
        </p:scale>
        <p:origin x="-204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8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6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11/29/2013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8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6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3_DvThM81fo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>
                <a:hlinkClick r:id="rId3"/>
              </a:rPr>
              <a:t>http://www.youtube.com/watch?v=3_DvThM81fo</a:t>
            </a:r>
            <a:r>
              <a:rPr lang="fr-CA" dirty="0" smtClean="0"/>
              <a:t>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 </a:t>
            </a:r>
            <a:r>
              <a:rPr lang="en-US" dirty="0" err="1" smtClean="0"/>
              <a:t>pourrait</a:t>
            </a:r>
            <a:r>
              <a:rPr lang="en-US" dirty="0" smtClean="0"/>
              <a:t> </a:t>
            </a:r>
            <a:r>
              <a:rPr lang="en-US" dirty="0" err="1" smtClean="0"/>
              <a:t>rajouter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changements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climatiques</a:t>
            </a:r>
            <a:r>
              <a:rPr lang="en-US" baseline="0" dirty="0" smtClean="0"/>
              <a:t> … </a:t>
            </a: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2013-11-29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800422"/>
          </a:xfrm>
        </p:spPr>
        <p:txBody>
          <a:bodyPr>
            <a:noAutofit/>
          </a:bodyPr>
          <a:lstStyle/>
          <a:p>
            <a:r>
              <a:rPr lang="fr-CA" sz="3400" dirty="0" smtClean="0"/>
              <a:t> Séance 24: </a:t>
            </a:r>
            <a:br>
              <a:rPr lang="fr-CA" sz="3400" dirty="0" smtClean="0"/>
            </a:br>
            <a:r>
              <a:rPr lang="fr-CA" sz="3400" dirty="0" smtClean="0"/>
              <a:t>Société civile &amp; éthique du </a:t>
            </a:r>
            <a:r>
              <a:rPr lang="fr-CA" sz="3400" dirty="0" smtClean="0"/>
              <a:t>développement</a:t>
            </a:r>
            <a:br>
              <a:rPr lang="fr-CA" sz="3400" dirty="0" smtClean="0"/>
            </a:br>
            <a:r>
              <a:rPr lang="fr-CA" sz="3400" dirty="0" smtClean="0"/>
              <a:t>(remise des travaux à la fin du cours)</a:t>
            </a:r>
            <a:endParaRPr lang="fr-FR" sz="34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29 novembre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Avant que j’oublie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Texte sur la déclaration de Paris ne sera pas à l’examen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Texte de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Polet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(DGD 4): ne retenez que les grandes lignes des positions …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Sceptiques de l’aide (MOYO seulement)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ceux voulant une aide subordonnée au projet national de développement 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52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société civile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Introduction: qu’est-ce que la société civile?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et importance de la société civile en 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Pourquoi cette importance?</a:t>
            </a:r>
          </a:p>
          <a:p>
            <a:pPr>
              <a:lnSpc>
                <a:spcPct val="150000"/>
              </a:lnSpc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Controverses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48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Controverse (1): l’aide 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contourne l’État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Exemples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sur l’État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priorités 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6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Controverse (2):</a:t>
            </a: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justifient </a:t>
            </a: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retrait de l’État du domaine social</a:t>
            </a:r>
            <a:b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</a:b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sur l’État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Possibilité d’un cercle vicieux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Légitimité affectée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Justice sociale: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Qui doit financer les services sociaux?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Qui doit décider des priorités 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ONG n’ont pas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nécessairement l’obligation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traiter également tout le monde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759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Controverse (3): Financement et pouvoir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Influence des donateurs sur les actions (ex: Harper, grands philanthropes)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Émotions et financement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Pratiques douteuses de financement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WWF (World Wild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Fund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for Nature)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35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Controverse (4): Face cachée de certains membres de la société civile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y a de tout dans la société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civile, y compris…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Corruption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« faux »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mouvements, ONG financées par les lobbys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anti-démocratie, anti-émancipation, contre certains droits humains, etc.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Cas de la Thaïlande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41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Controverse (5): Autres critiques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ONG comme outil de l’impérialisme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7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Vers le dernier droit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a vu beaucoup de choses, dont …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Visions du développement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Mesures en développement (ex: IDH)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Théories importantes en développement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Acteurs importants en développement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revenons à la base: pourquoi faire du développement (et comment bien le faire)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331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Éthique et développement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Qu’est-ce que l’éthique?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 questions fondamentales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situation actuelle est-elle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juste et acceptable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?</a:t>
            </a: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 Nord a-t-il une </a:t>
            </a:r>
            <a:r>
              <a:rPr lang="fr-FR" u="sng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obligation morale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à aider le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Sud? </a:t>
            </a:r>
          </a:p>
          <a:p>
            <a:pPr lvl="1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Comment agir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d’une façon éthique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tant que praticien ou chercheur en développement?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1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Éthique et développement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Qu’est-ce que l’éthique?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2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situation en développement est-elle  juste et acceptable ?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14350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 pauvreté, les inégalités, la pollution, le travail des enfants, etc. sont-ils justes et acceptables?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la plupart oui, mais n’oubliez pas …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02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État-providence &amp; développement international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70000" lnSpcReduction="20000"/>
          </a:bodyPr>
          <a:lstStyle/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Émergence de l’État-providence à l’échelle nationale au Nord 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Riches du Nord financent l’État qui aide les pauvres du Nord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Raisons morales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Raisons pragmatiques 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…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pauvres du Sud se font surtout aider via le développement international …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550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 Nord a-t-il une </a:t>
            </a:r>
            <a:r>
              <a:rPr lang="fr-FR" sz="3200" u="sng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obligation morale 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à aider le Sud ?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cosmopolite (oui)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communautariste / nationaliste (non)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libertaire (non)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36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Vision cosmopolite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Tous les êtres humains ont droit à la justice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Responsabilités à l’égard de l’humanité </a:t>
            </a:r>
          </a:p>
          <a:p>
            <a:pPr marL="1371600" lvl="2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seulement sa famille, ses voisins, ses concitoyens, etc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Donc, il faut une justice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redistributive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mondiale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93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Vision cosmopolite: 3 types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6871"/>
          </a:xfrm>
        </p:spPr>
        <p:txBody>
          <a:bodyPr>
            <a:normAutofit fontScale="55000" lnSpcReduction="20000"/>
          </a:bodyPr>
          <a:lstStyle/>
          <a:p>
            <a:pPr marL="571500" indent="-514350">
              <a:lnSpc>
                <a:spcPct val="150000"/>
              </a:lnSpc>
              <a:buAutoNum type="arabicParenR"/>
            </a:pPr>
            <a:r>
              <a:rPr lang="fr-CA" sz="38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Droits de la personne</a:t>
            </a:r>
          </a:p>
          <a:p>
            <a:pPr marL="571500" indent="-514350">
              <a:lnSpc>
                <a:spcPct val="150000"/>
              </a:lnSpc>
              <a:buAutoNum type="arabicParenR"/>
            </a:pPr>
            <a:r>
              <a:rPr lang="fr-CA" sz="38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Peter Singer (sacrifice radical)</a:t>
            </a:r>
          </a:p>
          <a:p>
            <a:pPr lvl="1">
              <a:lnSpc>
                <a:spcPct val="150000"/>
              </a:lnSpc>
            </a:pP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C’est le résultat qui compte et non le processus (</a:t>
            </a:r>
            <a:r>
              <a:rPr lang="fr-CA" sz="3200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conséquentialiste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 on peut prévenir un mal sans sacrifier quelque chose d’égale importance, on doit le faire</a:t>
            </a: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971550" lvl="1" indent="-51435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Image 5" descr="http://3.bp.blogspot.com/_CAMIwroXg-A/R2PB-Gphz5I/AAAAAAAACPI/0kQV80fFM4M/s400/Greedy+businessman+giving+crumbs+453.47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17032"/>
            <a:ext cx="2731418" cy="29681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Connecteur droit 2"/>
          <p:cNvCxnSpPr/>
          <p:nvPr/>
        </p:nvCxnSpPr>
        <p:spPr>
          <a:xfrm>
            <a:off x="5951934" y="3717032"/>
            <a:ext cx="2731418" cy="29681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 flipH="1">
            <a:off x="5940152" y="3717032"/>
            <a:ext cx="2731418" cy="29681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550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Vision cosmopolite: 3 types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37111"/>
          </a:xfrm>
        </p:spPr>
        <p:txBody>
          <a:bodyPr>
            <a:normAutofit/>
          </a:bodyPr>
          <a:lstStyle/>
          <a:p>
            <a:pPr marL="5715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3) Pogge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Responsabilité morale du Nord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parce que …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971550" lvl="1" indent="-51435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58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Contre la justice </a:t>
            </a:r>
            <a:r>
              <a:rPr lang="fr-FR" sz="32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redistributive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mondiale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7150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Communautaristes / nationalistes (ex: Charles Taylor)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Droits et responsabilités définies en fonction du contexte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…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s’étendent pas hors des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frontières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État ne donne que si c’est dans son intérêt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70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Contre la justice </a:t>
            </a:r>
            <a:r>
              <a:rPr lang="fr-FR" sz="32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redistributive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mondiale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715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2) Libertaires (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libertarians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</a:p>
          <a:p>
            <a:pPr marL="914400" lvl="1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mis sur les libertés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individuelles et contre l’État (impôts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= travail forcé)</a:t>
            </a:r>
          </a:p>
          <a:p>
            <a:pPr marL="914400" lvl="1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Moralité d’une situation découle du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processus 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l’expliquant 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du résultat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914400" lvl="1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Donc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13144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faut un système capitaliste pur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et un État minimal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13144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Seule aide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intra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internationale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possible … 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76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Quelle vision prime actuellement?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Difficile à dire …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Grandes proclamations cosmopolites (droits humains)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les actions …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971550" lvl="1" indent="-51435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75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Éthique du praticien et du chercheur en développement a changé …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pas </a:t>
            </a:r>
            <a:r>
              <a:rPr lang="fr-CA" strike="sngStrike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vouloir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nuire -&gt;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pas nuire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Consentement libre et éclairé 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informer des risques</a:t>
            </a:r>
          </a:p>
          <a:p>
            <a:pPr marL="971550" lvl="1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Attention aux relations de pouvoir 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Rester neutre?    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Faire ses devoirs de travailleur invité (se préparer à l’avance, écouter, comportements respectueux)</a:t>
            </a:r>
          </a:p>
          <a:p>
            <a:pPr marL="571500" indent="-5143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S’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auto-évaluer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constamment (réflexivité)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571500" indent="-51435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3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Ce qui met fin à la matière …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457200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Questions? Écrivez-moi pour prendre rendez-vous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56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pPr marL="514350" indent="-457200">
              <a:lnSpc>
                <a:spcPct val="150000"/>
              </a:lnSpc>
            </a:pP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Distribution des travaux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22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Examen final (18 décembre, 9h30-12h30, MNT 203-204)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Questions à choix multiple, à développement court et à développement long </a:t>
            </a:r>
          </a:p>
          <a:p>
            <a:pPr marL="514350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Matière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surtout depuis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cours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11 (femmes, genre et développement)</a:t>
            </a:r>
          </a:p>
          <a:p>
            <a:pPr marL="514350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révisez toute la matière (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particulier les théories et les auteurs que l’on a revu depuis l’examen de </a:t>
            </a:r>
            <a:r>
              <a:rPr lang="fr-CA" u="sng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mi-session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);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514350" indent="-457200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Faites-vous des résumés, des tableaux …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Apportez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votre carte étudiante! 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0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19700</TotalTime>
  <Words>845</Words>
  <Application>Microsoft Office PowerPoint</Application>
  <PresentationFormat>Affichage à l'écran (4:3)</PresentationFormat>
  <Paragraphs>174</Paragraphs>
  <Slides>24</Slides>
  <Notes>24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Leblond_DVM_S19_02</vt:lpstr>
      <vt:lpstr> Séance 24:  Société civile &amp; éthique du développement (remise des travaux à la fin du cours)</vt:lpstr>
      <vt:lpstr>Avant que j’oublie</vt:lpstr>
      <vt:lpstr>La société civile </vt:lpstr>
      <vt:lpstr>Controverse (1): l’aide contourne l’État </vt:lpstr>
      <vt:lpstr>Controverse (2):Discours justifient le retrait de l’État du domaine social </vt:lpstr>
      <vt:lpstr>Controverse (3): Financement et pouvoir </vt:lpstr>
      <vt:lpstr>Controverse (4): Face cachée de certains membres de la société civile</vt:lpstr>
      <vt:lpstr>Controverse (5): Autres critiques</vt:lpstr>
      <vt:lpstr>Vers le dernier droit</vt:lpstr>
      <vt:lpstr>Éthique et développement</vt:lpstr>
      <vt:lpstr>Éthique et développement</vt:lpstr>
      <vt:lpstr>La situation en développement est-elle  juste et acceptable ?</vt:lpstr>
      <vt:lpstr>État-providence &amp; développement international </vt:lpstr>
      <vt:lpstr>Le Nord a-t-il une obligation morale à aider le Sud ? </vt:lpstr>
      <vt:lpstr>Vision cosmopolite</vt:lpstr>
      <vt:lpstr>Vision cosmopolite: 3 types</vt:lpstr>
      <vt:lpstr>Vision cosmopolite: 3 types</vt:lpstr>
      <vt:lpstr>Contre la justice redistributive mondiale</vt:lpstr>
      <vt:lpstr>Contre la justice redistributive mondiale</vt:lpstr>
      <vt:lpstr>Quelle vision prime actuellement? </vt:lpstr>
      <vt:lpstr>Éthique du praticien et du chercheur en développement a changé … </vt:lpstr>
      <vt:lpstr>Ce qui met fin à la matière … </vt:lpstr>
      <vt:lpstr>Distribution des travaux</vt:lpstr>
      <vt:lpstr>Examen final (18 décembre, 9h30-12h30, MNT 203-204)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Jean-Philippe Leblond</cp:lastModifiedBy>
  <cp:revision>825</cp:revision>
  <cp:lastPrinted>2013-11-15T14:46:27Z</cp:lastPrinted>
  <dcterms:created xsi:type="dcterms:W3CDTF">2013-08-06T19:24:38Z</dcterms:created>
  <dcterms:modified xsi:type="dcterms:W3CDTF">2013-11-29T13:47:49Z</dcterms:modified>
</cp:coreProperties>
</file>