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8" r:id="rId1"/>
  </p:sldMasterIdLst>
  <p:notesMasterIdLst>
    <p:notesMasterId r:id="rId32"/>
  </p:notesMasterIdLst>
  <p:sldIdLst>
    <p:sldId id="256" r:id="rId2"/>
    <p:sldId id="259" r:id="rId3"/>
    <p:sldId id="286" r:id="rId4"/>
    <p:sldId id="298" r:id="rId5"/>
    <p:sldId id="260" r:id="rId6"/>
    <p:sldId id="262" r:id="rId7"/>
    <p:sldId id="287" r:id="rId8"/>
    <p:sldId id="295" r:id="rId9"/>
    <p:sldId id="297" r:id="rId10"/>
    <p:sldId id="288" r:id="rId11"/>
    <p:sldId id="296" r:id="rId12"/>
    <p:sldId id="285" r:id="rId13"/>
    <p:sldId id="267" r:id="rId14"/>
    <p:sldId id="299" r:id="rId15"/>
    <p:sldId id="289" r:id="rId16"/>
    <p:sldId id="290" r:id="rId17"/>
    <p:sldId id="270" r:id="rId18"/>
    <p:sldId id="292" r:id="rId19"/>
    <p:sldId id="271" r:id="rId20"/>
    <p:sldId id="300" r:id="rId21"/>
    <p:sldId id="301" r:id="rId22"/>
    <p:sldId id="302" r:id="rId23"/>
    <p:sldId id="278" r:id="rId24"/>
    <p:sldId id="293" r:id="rId25"/>
    <p:sldId id="303" r:id="rId26"/>
    <p:sldId id="275" r:id="rId27"/>
    <p:sldId id="281" r:id="rId28"/>
    <p:sldId id="304" r:id="rId29"/>
    <p:sldId id="283" r:id="rId30"/>
    <p:sldId id="284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0000"/>
    <a:srgbClr val="00589A"/>
    <a:srgbClr val="D8EEC0"/>
    <a:srgbClr val="BEE395"/>
    <a:srgbClr val="00FF00"/>
    <a:srgbClr val="D88102"/>
    <a:srgbClr val="006C31"/>
    <a:srgbClr val="008E40"/>
    <a:srgbClr val="C6101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62" autoAdjust="0"/>
    <p:restoredTop sz="94671" autoAdjust="0"/>
  </p:normalViewPr>
  <p:slideViewPr>
    <p:cSldViewPr>
      <p:cViewPr varScale="1">
        <p:scale>
          <a:sx n="62" d="100"/>
          <a:sy n="62" d="100"/>
        </p:scale>
        <p:origin x="-96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175C9FA-E7DA-4231-AF39-73775803B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5359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09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75C9FA-E7DA-4231-AF39-73775803B719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4033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75C9FA-E7DA-4231-AF39-73775803B719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4909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75C9FA-E7DA-4231-AF39-73775803B719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90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75C9FA-E7DA-4231-AF39-73775803B719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224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– Irvine Macroeconomics.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5F4BA8-BDFB-4816-A8AA-D2F69C6492C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– Irvine Macroeconomics.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7CE36F-419D-429D-82A5-743BFC7A160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– Irvine Macroeconomics.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2EB06C-2A1D-495C-9309-786CA537567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– Irvine Macroeconomics.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C6580-2937-4912-912F-30DFAD3A897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– Irvine Macroeconomics.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E83CC6-546F-44FC-970C-7D55683BE5E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– Irvine Macroeconomics.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550880-F9FD-4859-A30B-2EB19971836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– Irvine Macroeconomics.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27558C-C625-455A-A209-08E5BBB8D24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– Irvine Macroeconomics.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5347E3-09A4-4450-88E5-FCB15473D0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– Irvine Macroeconomics.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8CE007-125B-4527-A8AB-B6DC06F0077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– Irvine Macroeconomics.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EAA8DA-3EBB-4267-B0DC-482DBD56370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– Irvine Macroeconomics.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EBBA77-EE74-4B08-B626-030AC0F3688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381000" y="6381750"/>
            <a:ext cx="2895600" cy="476250"/>
          </a:xfrm>
        </p:spPr>
        <p:txBody>
          <a:bodyPr/>
          <a:lstStyle>
            <a:lvl1pPr>
              <a:defRPr smtClean="0">
                <a:ea typeface="ＭＳ Ｐゴシック" pitchFamily="-109" charset="-128"/>
              </a:defRPr>
            </a:lvl1pPr>
          </a:lstStyle>
          <a:p>
            <a:pPr>
              <a:defRPr/>
            </a:pPr>
            <a:r>
              <a:rPr lang="en-US" smtClean="0"/>
              <a:t>©2013 Curtis – Irvine Macroeconomics.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276600" y="63817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Chapter 11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381750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183704C-E465-457F-AFC3-0C5F57848F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0344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381750"/>
            <a:ext cx="2895600" cy="476250"/>
          </a:xfrm>
        </p:spPr>
        <p:txBody>
          <a:bodyPr/>
          <a:lstStyle>
            <a:lvl1pPr>
              <a:defRPr smtClean="0">
                <a:ea typeface="ＭＳ Ｐゴシック" pitchFamily="-109" charset="-128"/>
              </a:defRPr>
            </a:lvl1pPr>
          </a:lstStyle>
          <a:p>
            <a:pPr>
              <a:defRPr/>
            </a:pPr>
            <a:r>
              <a:rPr lang="en-US" smtClean="0"/>
              <a:t>©2013 Curtis – Irvine Macroeconomics.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76600" y="63817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Chapter 11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81750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60DA3A6-9776-4AFC-9722-27CF97AE8B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544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©2013 Curtis – Irvine Macroeconomics.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Chapter 11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9C1F157-C3F2-4B8B-9778-D730726973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219200"/>
            <a:ext cx="8305800" cy="1524000"/>
          </a:xfrm>
        </p:spPr>
        <p:txBody>
          <a:bodyPr>
            <a:noAutofit/>
          </a:bodyPr>
          <a:lstStyle/>
          <a:p>
            <a:pPr eaLnBrk="1" hangingPunct="1"/>
            <a:r>
              <a:rPr lang="en-US" sz="8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80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 AD/AS Model OF the Price Level 		and Real GDP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657600"/>
            <a:ext cx="6400800" cy="1447800"/>
          </a:xfrm>
        </p:spPr>
        <p:txBody>
          <a:bodyPr>
            <a:normAutofit/>
          </a:bodyPr>
          <a:lstStyle/>
          <a:p>
            <a:pPr lvl="0">
              <a:lnSpc>
                <a:spcPct val="80000"/>
              </a:lnSpc>
              <a:buClr>
                <a:srgbClr val="93A299"/>
              </a:buClr>
              <a:defRPr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Macroeconomics</a:t>
            </a:r>
            <a:endParaRPr lang="en-US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defRPr/>
            </a:pPr>
            <a:endParaRPr lang="en-US" b="1" dirty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lv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defRPr/>
            </a:pPr>
            <a:r>
              <a:rPr lang="en-US" b="1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		</a:t>
            </a:r>
            <a:r>
              <a:rPr lang="en-US" b="1" dirty="0">
                <a:solidFill>
                  <a:srgbClr val="A4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Curtis, Irvine © 2013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1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066800"/>
            <a:ext cx="8229600" cy="48768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  <a:defRPr/>
            </a:pPr>
            <a:r>
              <a:rPr lang="en-US" sz="28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In this chapter we explain: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endParaRPr lang="en-US" sz="1300" i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construction of a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traditional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AD curve</a:t>
            </a: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slope and the position of the AD curve</a:t>
            </a: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endParaRPr lang="en-US" sz="13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short run AS curve</a:t>
            </a: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Short-run equilibrium GDP and price</a:t>
            </a: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causes of business cycles in real GDP</a:t>
            </a: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Automatic adjustment to output gaps?</a:t>
            </a: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 and fiscal policy</a:t>
            </a:r>
            <a:endParaRPr lang="en-US" sz="2200" b="1" dirty="0" smtClean="0"/>
          </a:p>
        </p:txBody>
      </p:sp>
      <p:sp>
        <p:nvSpPr>
          <p:cNvPr id="512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200400" cy="362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smtClean="0"/>
              <a:t>©2013 Curtis – Irvine Macroeconomics.</a:t>
            </a:r>
            <a:endParaRPr lang="en-US" dirty="0" smtClean="0"/>
          </a:p>
        </p:txBody>
      </p:sp>
      <p:sp>
        <p:nvSpPr>
          <p:cNvPr id="5123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Chapter 11</a:t>
            </a:r>
          </a:p>
        </p:txBody>
      </p:sp>
      <p:sp>
        <p:nvSpPr>
          <p:cNvPr id="512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ACFA6FA9-CAA5-4776-8F3F-3727C89C92DD}" type="slidenum">
              <a:rPr lang="en-US"/>
              <a:pPr eaLnBrk="1" hangingPunct="1"/>
              <a:t>2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6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186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186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86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1863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1863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1863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7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8534400" cy="609600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Construction of a Traditional AD Curve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143000"/>
            <a:ext cx="8229600" cy="4876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Aggregate Demand </a:t>
            </a: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vs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Market Demand</a:t>
            </a:r>
          </a:p>
          <a:p>
            <a:pPr marL="0" indent="0">
              <a:buNone/>
            </a:pPr>
            <a:endParaRPr lang="en-US" sz="1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Aggregate demand (AD)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Demand for the economy’s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total current output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(GDP)</a:t>
            </a:r>
          </a:p>
          <a:p>
            <a:pPr lvl="1">
              <a:lnSpc>
                <a:spcPct val="150000"/>
              </a:lnSpc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Based on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nominal money supply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(M), and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general price level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(the GDP deflator, P), and 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transmission mechanism</a:t>
            </a:r>
            <a:endParaRPr lang="en-US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Market demand (D)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Demand for a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specific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good or service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Based on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relative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prices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of goods and services, and 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Individual incomes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tastes, and 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Income and substitution effects</a:t>
            </a:r>
          </a:p>
          <a:p>
            <a:pPr marL="609600" indent="-609600"/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smtClean="0"/>
              <a:t>©2013 Curtis – Irvine Macroeconomics.</a:t>
            </a:r>
          </a:p>
        </p:txBody>
      </p:sp>
      <p:sp>
        <p:nvSpPr>
          <p:cNvPr id="6149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smtClean="0"/>
              <a:t>Chapter 11</a:t>
            </a:r>
          </a:p>
        </p:txBody>
      </p:sp>
      <p:sp>
        <p:nvSpPr>
          <p:cNvPr id="61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B80F059F-9726-4EE6-85E2-D17402A87E6B}" type="slidenum">
              <a:rPr lang="en-US"/>
              <a:pPr eaLnBrk="1" hangingPunct="1"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048000" cy="362712"/>
          </a:xfrm>
        </p:spPr>
        <p:txBody>
          <a:bodyPr/>
          <a:lstStyle/>
          <a:p>
            <a:pPr>
              <a:defRPr/>
            </a:pPr>
            <a:r>
              <a:rPr lang="en-US" b="1" smtClean="0">
                <a:solidFill>
                  <a:schemeClr val="tx1"/>
                </a:solidFill>
              </a:rPr>
              <a:t>©2013 Curtis – Irvine Macroeconomics.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11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27558C-C625-455A-A209-08E5BBB8D247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4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3400" y="1295400"/>
            <a:ext cx="7391400" cy="3921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Assume 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a fixed nominal money supply (M)</a:t>
            </a:r>
          </a:p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endParaRPr lang="en-US" sz="1200" dirty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In the money market:</a:t>
            </a:r>
          </a:p>
          <a:p>
            <a:pPr marL="1066800" lvl="1" indent="-60960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Real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money supply ≡ M/P</a:t>
            </a:r>
          </a:p>
          <a:p>
            <a:pPr marL="1066800" lvl="1" indent="-60960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Demand for 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real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money balances: L =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kY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–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hi</a:t>
            </a:r>
          </a:p>
          <a:p>
            <a:pPr marL="1066800" lvl="1" indent="-60960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Money market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equil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:  M/P =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kY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– hi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1066800" lvl="1" indent="-60960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∆P 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∆(M/P) 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M/P curve shifts </a:t>
            </a:r>
          </a:p>
          <a:p>
            <a:pPr marL="1066800" lvl="1" indent="-60960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∆(M/P) 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∆</a:t>
            </a:r>
            <a:r>
              <a:rPr lang="en-CA" sz="2400" b="1" dirty="0" err="1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1066800" lvl="1" indent="-60960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∆</a:t>
            </a:r>
            <a:r>
              <a:rPr lang="en-CA" sz="2400" b="1" dirty="0" err="1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 ∆AE &amp; ∆Y by </a:t>
            </a:r>
            <a:r>
              <a:rPr lang="en-CA" sz="2400" b="1" i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transmission mechanism</a:t>
            </a:r>
            <a:endParaRPr lang="en-CA" sz="2400" b="1" i="1" dirty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457200"/>
            <a:ext cx="8534400" cy="609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Construction of a Traditional AD Curve</a:t>
            </a:r>
          </a:p>
        </p:txBody>
      </p:sp>
    </p:spTree>
    <p:extLst>
      <p:ext uri="{BB962C8B-B14F-4D97-AF65-F5344CB8AC3E}">
        <p14:creationId xmlns:p14="http://schemas.microsoft.com/office/powerpoint/2010/main" val="3501260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990600"/>
            <a:ext cx="8229600" cy="715962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Price level changes change interest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ates</a:t>
            </a:r>
          </a:p>
        </p:txBody>
      </p:sp>
      <p:sp>
        <p:nvSpPr>
          <p:cNvPr id="7170" name="Date Placeholder 5"/>
          <p:cNvSpPr>
            <a:spLocks noGrp="1"/>
          </p:cNvSpPr>
          <p:nvPr>
            <p:ph type="dt" sz="half" idx="10"/>
          </p:nvPr>
        </p:nvSpPr>
        <p:spPr>
          <a:xfrm>
            <a:off x="149657" y="-76200"/>
            <a:ext cx="3053917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smtClean="0"/>
              <a:t>©2013 Curtis – Irvine Macroeconomics.</a:t>
            </a:r>
            <a:endParaRPr lang="en-US" dirty="0"/>
          </a:p>
        </p:txBody>
      </p:sp>
      <p:sp>
        <p:nvSpPr>
          <p:cNvPr id="7171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-34636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Chapter 11</a:t>
            </a:r>
          </a:p>
        </p:txBody>
      </p:sp>
      <p:sp>
        <p:nvSpPr>
          <p:cNvPr id="7172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071282" y="-34636"/>
            <a:ext cx="685800" cy="39359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7B820E58-56F2-403A-835C-1D805872DD38}" type="slidenum">
              <a:rPr lang="en-US"/>
              <a:pPr eaLnBrk="1" hangingPunct="1"/>
              <a:t>5</a:t>
            </a:fld>
            <a:endParaRPr lang="en-US" dirty="0"/>
          </a:p>
        </p:txBody>
      </p:sp>
      <p:sp>
        <p:nvSpPr>
          <p:cNvPr id="7174" name="Line 4"/>
          <p:cNvSpPr>
            <a:spLocks noChangeShapeType="1"/>
          </p:cNvSpPr>
          <p:nvPr/>
        </p:nvSpPr>
        <p:spPr bwMode="auto">
          <a:xfrm>
            <a:off x="2627313" y="2060575"/>
            <a:ext cx="0" cy="34559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175" name="Line 5"/>
          <p:cNvSpPr>
            <a:spLocks noChangeShapeType="1"/>
          </p:cNvSpPr>
          <p:nvPr/>
        </p:nvSpPr>
        <p:spPr bwMode="auto">
          <a:xfrm>
            <a:off x="2627313" y="5516563"/>
            <a:ext cx="44656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176" name="Line 6"/>
          <p:cNvSpPr>
            <a:spLocks noChangeShapeType="1"/>
          </p:cNvSpPr>
          <p:nvPr/>
        </p:nvSpPr>
        <p:spPr bwMode="auto">
          <a:xfrm>
            <a:off x="4140200" y="2420938"/>
            <a:ext cx="0" cy="3095625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177" name="Line 7"/>
          <p:cNvSpPr>
            <a:spLocks noChangeShapeType="1"/>
          </p:cNvSpPr>
          <p:nvPr/>
        </p:nvSpPr>
        <p:spPr bwMode="auto">
          <a:xfrm>
            <a:off x="2916238" y="2781300"/>
            <a:ext cx="2808287" cy="230505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178" name="Line 8"/>
          <p:cNvSpPr>
            <a:spLocks noChangeShapeType="1"/>
          </p:cNvSpPr>
          <p:nvPr/>
        </p:nvSpPr>
        <p:spPr bwMode="auto">
          <a:xfrm>
            <a:off x="2700338" y="3789363"/>
            <a:ext cx="1439862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179" name="Text Box 15"/>
          <p:cNvSpPr txBox="1">
            <a:spLocks noChangeArrowheads="1"/>
          </p:cNvSpPr>
          <p:nvPr/>
        </p:nvSpPr>
        <p:spPr bwMode="auto">
          <a:xfrm>
            <a:off x="1066800" y="1828800"/>
            <a:ext cx="18415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Interest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Rate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i</a:t>
            </a:r>
          </a:p>
        </p:txBody>
      </p:sp>
      <p:sp>
        <p:nvSpPr>
          <p:cNvPr id="7180" name="Text Box 16"/>
          <p:cNvSpPr txBox="1">
            <a:spLocks noChangeArrowheads="1"/>
          </p:cNvSpPr>
          <p:nvPr/>
        </p:nvSpPr>
        <p:spPr bwMode="auto">
          <a:xfrm>
            <a:off x="3851275" y="5516563"/>
            <a:ext cx="792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/P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81" name="Text Box 23"/>
          <p:cNvSpPr txBox="1">
            <a:spLocks noChangeArrowheads="1"/>
          </p:cNvSpPr>
          <p:nvPr/>
        </p:nvSpPr>
        <p:spPr bwMode="auto">
          <a:xfrm>
            <a:off x="3779838" y="1989138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/P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82" name="Text Box 24"/>
          <p:cNvSpPr txBox="1">
            <a:spLocks noChangeArrowheads="1"/>
          </p:cNvSpPr>
          <p:nvPr/>
        </p:nvSpPr>
        <p:spPr bwMode="auto">
          <a:xfrm>
            <a:off x="5795963" y="5013324"/>
            <a:ext cx="7921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L(Y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)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83" name="Text Box 25"/>
          <p:cNvSpPr txBox="1">
            <a:spLocks noChangeArrowheads="1"/>
          </p:cNvSpPr>
          <p:nvPr/>
        </p:nvSpPr>
        <p:spPr bwMode="auto">
          <a:xfrm>
            <a:off x="2268538" y="3573463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/>
              <a:t> </a:t>
            </a:r>
          </a:p>
        </p:txBody>
      </p:sp>
      <p:sp>
        <p:nvSpPr>
          <p:cNvPr id="104474" name="Text Box 26"/>
          <p:cNvSpPr txBox="1">
            <a:spLocks noChangeArrowheads="1"/>
          </p:cNvSpPr>
          <p:nvPr/>
        </p:nvSpPr>
        <p:spPr bwMode="auto">
          <a:xfrm>
            <a:off x="2268538" y="3068638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04475" name="Line 27"/>
          <p:cNvSpPr>
            <a:spLocks noChangeShapeType="1"/>
          </p:cNvSpPr>
          <p:nvPr/>
        </p:nvSpPr>
        <p:spPr bwMode="auto">
          <a:xfrm>
            <a:off x="2627313" y="3284538"/>
            <a:ext cx="936625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186" name="Text Box 29"/>
          <p:cNvSpPr txBox="1">
            <a:spLocks noChangeArrowheads="1"/>
          </p:cNvSpPr>
          <p:nvPr/>
        </p:nvSpPr>
        <p:spPr bwMode="auto">
          <a:xfrm>
            <a:off x="5651500" y="5516563"/>
            <a:ext cx="25193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Real Money Balances</a:t>
            </a:r>
          </a:p>
        </p:txBody>
      </p:sp>
      <p:sp>
        <p:nvSpPr>
          <p:cNvPr id="104485" name="Line 37"/>
          <p:cNvSpPr>
            <a:spLocks noChangeShapeType="1"/>
          </p:cNvSpPr>
          <p:nvPr/>
        </p:nvSpPr>
        <p:spPr bwMode="auto">
          <a:xfrm flipH="1" flipV="1">
            <a:off x="3203575" y="3284538"/>
            <a:ext cx="0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4491" name="Line 43"/>
          <p:cNvSpPr>
            <a:spLocks noChangeShapeType="1"/>
          </p:cNvSpPr>
          <p:nvPr/>
        </p:nvSpPr>
        <p:spPr bwMode="auto">
          <a:xfrm>
            <a:off x="4716463" y="2420938"/>
            <a:ext cx="0" cy="3095625"/>
          </a:xfrm>
          <a:prstGeom prst="line">
            <a:avLst/>
          </a:prstGeom>
          <a:noFill/>
          <a:ln w="38100">
            <a:solidFill>
              <a:srgbClr val="8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4492" name="Line 44"/>
          <p:cNvSpPr>
            <a:spLocks noChangeShapeType="1"/>
          </p:cNvSpPr>
          <p:nvPr/>
        </p:nvSpPr>
        <p:spPr bwMode="auto">
          <a:xfrm>
            <a:off x="3563938" y="2420938"/>
            <a:ext cx="0" cy="3095625"/>
          </a:xfrm>
          <a:prstGeom prst="line">
            <a:avLst/>
          </a:prstGeom>
          <a:noFill/>
          <a:ln w="38100">
            <a:solidFill>
              <a:srgbClr val="8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4495" name="Text Box 47"/>
          <p:cNvSpPr txBox="1">
            <a:spLocks noChangeArrowheads="1"/>
          </p:cNvSpPr>
          <p:nvPr/>
        </p:nvSpPr>
        <p:spPr bwMode="auto">
          <a:xfrm>
            <a:off x="2268538" y="4005263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/>
              <a:t> </a:t>
            </a:r>
          </a:p>
        </p:txBody>
      </p:sp>
      <p:sp>
        <p:nvSpPr>
          <p:cNvPr id="104496" name="Line 48"/>
          <p:cNvSpPr>
            <a:spLocks noChangeShapeType="1"/>
          </p:cNvSpPr>
          <p:nvPr/>
        </p:nvSpPr>
        <p:spPr bwMode="auto">
          <a:xfrm>
            <a:off x="2627313" y="4221163"/>
            <a:ext cx="2016125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4497" name="Text Box 49"/>
          <p:cNvSpPr txBox="1">
            <a:spLocks noChangeArrowheads="1"/>
          </p:cNvSpPr>
          <p:nvPr/>
        </p:nvSpPr>
        <p:spPr bwMode="auto">
          <a:xfrm>
            <a:off x="3059113" y="1989138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/P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04498" name="Text Box 50"/>
          <p:cNvSpPr txBox="1">
            <a:spLocks noChangeArrowheads="1"/>
          </p:cNvSpPr>
          <p:nvPr/>
        </p:nvSpPr>
        <p:spPr bwMode="auto">
          <a:xfrm>
            <a:off x="4427538" y="1989138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/P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04499" name="Text Box 51"/>
          <p:cNvSpPr txBox="1">
            <a:spLocks noChangeArrowheads="1"/>
          </p:cNvSpPr>
          <p:nvPr/>
        </p:nvSpPr>
        <p:spPr bwMode="auto">
          <a:xfrm>
            <a:off x="3059113" y="5516563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/P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04500" name="Text Box 52"/>
          <p:cNvSpPr txBox="1">
            <a:spLocks noChangeArrowheads="1"/>
          </p:cNvSpPr>
          <p:nvPr/>
        </p:nvSpPr>
        <p:spPr bwMode="auto">
          <a:xfrm>
            <a:off x="4500563" y="5516563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/P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04501" name="Line 53"/>
          <p:cNvSpPr>
            <a:spLocks noChangeShapeType="1"/>
          </p:cNvSpPr>
          <p:nvPr/>
        </p:nvSpPr>
        <p:spPr bwMode="auto">
          <a:xfrm flipH="1">
            <a:off x="3203575" y="3789363"/>
            <a:ext cx="0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4502" name="Line 54"/>
          <p:cNvSpPr>
            <a:spLocks noChangeShapeType="1"/>
          </p:cNvSpPr>
          <p:nvPr/>
        </p:nvSpPr>
        <p:spPr bwMode="auto">
          <a:xfrm flipH="1">
            <a:off x="3635375" y="5013325"/>
            <a:ext cx="3603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4503" name="Text Box 55"/>
          <p:cNvSpPr txBox="1">
            <a:spLocks noChangeArrowheads="1"/>
          </p:cNvSpPr>
          <p:nvPr/>
        </p:nvSpPr>
        <p:spPr bwMode="auto">
          <a:xfrm>
            <a:off x="3492500" y="4581525"/>
            <a:ext cx="8636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sz="1600" b="1" dirty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P&gt;0</a:t>
            </a:r>
            <a:endParaRPr lang="el-GR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504" name="Line 56"/>
          <p:cNvSpPr>
            <a:spLocks noChangeShapeType="1"/>
          </p:cNvSpPr>
          <p:nvPr/>
        </p:nvSpPr>
        <p:spPr bwMode="auto">
          <a:xfrm>
            <a:off x="4284663" y="5013325"/>
            <a:ext cx="4333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4505" name="Text Box 57"/>
          <p:cNvSpPr txBox="1">
            <a:spLocks noChangeArrowheads="1"/>
          </p:cNvSpPr>
          <p:nvPr/>
        </p:nvSpPr>
        <p:spPr bwMode="auto">
          <a:xfrm>
            <a:off x="4089400" y="4581525"/>
            <a:ext cx="8636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sz="1600" b="1" dirty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P&lt;0</a:t>
            </a:r>
            <a:endParaRPr lang="el-GR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506" name="Text Box 58"/>
          <p:cNvSpPr txBox="1">
            <a:spLocks noChangeArrowheads="1"/>
          </p:cNvSpPr>
          <p:nvPr/>
        </p:nvSpPr>
        <p:spPr bwMode="auto">
          <a:xfrm>
            <a:off x="5580062" y="2133600"/>
            <a:ext cx="3182937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Market Equilibrium</a:t>
            </a:r>
          </a:p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M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/P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L(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Y,i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@ i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06" name="Text Box 59"/>
          <p:cNvSpPr txBox="1">
            <a:spLocks noChangeArrowheads="1"/>
          </p:cNvSpPr>
          <p:nvPr/>
        </p:nvSpPr>
        <p:spPr bwMode="auto">
          <a:xfrm>
            <a:off x="6567488" y="46736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04508" name="Text Box 60"/>
          <p:cNvSpPr txBox="1">
            <a:spLocks noChangeArrowheads="1"/>
          </p:cNvSpPr>
          <p:nvPr/>
        </p:nvSpPr>
        <p:spPr bwMode="auto">
          <a:xfrm>
            <a:off x="5501482" y="3066018"/>
            <a:ext cx="318293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rise in P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reduces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M/P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↑i</a:t>
            </a:r>
            <a:endParaRPr lang="en-US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509" name="Text Box 61"/>
          <p:cNvSpPr txBox="1">
            <a:spLocks noChangeArrowheads="1"/>
          </p:cNvSpPr>
          <p:nvPr/>
        </p:nvSpPr>
        <p:spPr bwMode="auto">
          <a:xfrm>
            <a:off x="5580062" y="3573463"/>
            <a:ext cx="333533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fall in P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increases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M/P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↓i</a:t>
            </a:r>
            <a:endParaRPr lang="en-US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768687" y="4313550"/>
            <a:ext cx="1965902" cy="461665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∆i/∆P &gt; 0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Rectangle 2"/>
          <p:cNvSpPr txBox="1">
            <a:spLocks noChangeArrowheads="1"/>
          </p:cNvSpPr>
          <p:nvPr/>
        </p:nvSpPr>
        <p:spPr>
          <a:xfrm>
            <a:off x="0" y="457200"/>
            <a:ext cx="8534400" cy="609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Construction of a Traditional AD Curve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04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4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04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4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4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4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04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104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75" grpId="0" animBg="1"/>
      <p:bldP spid="104485" grpId="0" animBg="1"/>
      <p:bldP spid="104491" grpId="0" animBg="1"/>
      <p:bldP spid="104492" grpId="0" animBg="1"/>
      <p:bldP spid="104496" grpId="0" animBg="1"/>
      <p:bldP spid="104501" grpId="0" animBg="1"/>
      <p:bldP spid="104502" grpId="0" animBg="1"/>
      <p:bldP spid="104504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2"/>
          <p:cNvSpPr>
            <a:spLocks noGrp="1" noChangeArrowheads="1"/>
          </p:cNvSpPr>
          <p:nvPr>
            <p:ph type="title"/>
          </p:nvPr>
        </p:nvSpPr>
        <p:spPr>
          <a:xfrm>
            <a:off x="27709" y="1066800"/>
            <a:ext cx="8229600" cy="563562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Effect of ∆P on equilibrium Y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752600"/>
            <a:ext cx="8153400" cy="4525963"/>
          </a:xfrm>
        </p:spPr>
        <p:txBody>
          <a:bodyPr/>
          <a:lstStyle/>
          <a:p>
            <a:pPr marL="609600" indent="-609600">
              <a:buClr>
                <a:srgbClr val="002060"/>
              </a:buClr>
              <a:buSzPct val="110000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The 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transmission mechanism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links ∆P to AE and 		equilibrium Y</a:t>
            </a:r>
          </a:p>
          <a:p>
            <a:pPr marL="609600" indent="-609600"/>
            <a:endParaRPr lang="en-US" sz="2800" dirty="0">
              <a:sym typeface="Symbol" pitchFamily="18" charset="2"/>
            </a:endParaRPr>
          </a:p>
          <a:p>
            <a:pPr marL="0" indent="0">
              <a:buNone/>
            </a:pPr>
            <a:endParaRPr lang="en-US" sz="2800" dirty="0">
              <a:sym typeface="Symbol" pitchFamily="18" charset="2"/>
            </a:endParaRPr>
          </a:p>
          <a:p>
            <a:pPr marL="609600" indent="-609600"/>
            <a:endParaRPr lang="en-US" sz="2800" dirty="0" smtClean="0">
              <a:sym typeface="Symbol" pitchFamily="18" charset="2"/>
            </a:endParaRPr>
          </a:p>
          <a:p>
            <a:pPr marL="609600" indent="-609600">
              <a:buClr>
                <a:srgbClr val="002060"/>
              </a:buClr>
              <a:buSzPct val="110000"/>
            </a:pP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∆Y/∆P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is the 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movement along an AD curve</a:t>
            </a:r>
          </a:p>
        </p:txBody>
      </p:sp>
      <p:graphicFrame>
        <p:nvGraphicFramePr>
          <p:cNvPr id="143364" name="Object 2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86056433"/>
              </p:ext>
            </p:extLst>
          </p:nvPr>
        </p:nvGraphicFramePr>
        <p:xfrm>
          <a:off x="992981" y="3048000"/>
          <a:ext cx="6548437" cy="938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2" name="Equation" r:id="rId3" imgW="3720960" imgH="533160" progId="Equation.DSMT4">
                  <p:embed/>
                </p:oleObj>
              </mc:Choice>
              <mc:Fallback>
                <p:oleObj name="Equation" r:id="rId3" imgW="3720960" imgH="53316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2981" y="3048000"/>
                        <a:ext cx="6548437" cy="938212"/>
                      </a:xfrm>
                      <a:prstGeom prst="rect">
                        <a:avLst/>
                      </a:prstGeom>
                      <a:solidFill>
                        <a:srgbClr val="92D050"/>
                      </a:solidFill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8" name="Date Placeholder 4"/>
          <p:cNvSpPr>
            <a:spLocks noGrp="1"/>
          </p:cNvSpPr>
          <p:nvPr>
            <p:ph type="dt" sz="half" idx="10"/>
          </p:nvPr>
        </p:nvSpPr>
        <p:spPr>
          <a:xfrm>
            <a:off x="0" y="-34636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smtClean="0"/>
              <a:t>©2013 Curtis – Irvine Macroeconomics.</a:t>
            </a:r>
            <a:endParaRPr lang="en-US" dirty="0"/>
          </a:p>
        </p:txBody>
      </p:sp>
      <p:sp>
        <p:nvSpPr>
          <p:cNvPr id="921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76600" y="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dirty="0" smtClean="0"/>
              <a:t>Chapter 11</a:t>
            </a:r>
          </a:p>
        </p:txBody>
      </p:sp>
      <p:sp>
        <p:nvSpPr>
          <p:cNvPr id="922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0"/>
            <a:ext cx="5334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969FB234-5C39-47D0-AB11-87189027AD76}" type="slidenum">
              <a:rPr lang="en-US"/>
              <a:pPr eaLnBrk="1" hangingPunct="1"/>
              <a:t>6</a:t>
            </a:fld>
            <a:endParaRPr lang="en-US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0" y="457200"/>
            <a:ext cx="8534400" cy="609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Construction of a Traditional AD Curve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14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43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43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14336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295400"/>
            <a:ext cx="838200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Initial money market equilibrium:</a:t>
            </a:r>
          </a:p>
          <a:p>
            <a:pPr marL="0" indent="0">
              <a:buNone/>
            </a:pPr>
            <a:r>
              <a:rPr lang="en-CA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CA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C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 = </a:t>
            </a:r>
            <a:r>
              <a:rPr lang="en-CA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CA" sz="26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/P</a:t>
            </a:r>
            <a:r>
              <a:rPr lang="en-CA" sz="26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giving i</a:t>
            </a:r>
            <a:r>
              <a:rPr lang="en-CA" sz="26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   </a:t>
            </a: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(Nominal money supply is fixed)</a:t>
            </a:r>
          </a:p>
          <a:p>
            <a:pPr marL="0" indent="0">
              <a:buNone/>
            </a:pPr>
            <a:endParaRPr lang="en-CA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Initial goods market equilibrium:</a:t>
            </a:r>
            <a:r>
              <a:rPr lang="en-CA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CA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>
              <a:buNone/>
            </a:pPr>
            <a:r>
              <a:rPr lang="en-C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= </a:t>
            </a:r>
            <a:r>
              <a:rPr lang="en-CA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A(i</a:t>
            </a:r>
            <a:r>
              <a:rPr lang="en-CA" sz="26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 [1 - c(1-t) +m]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(With money market </a:t>
            </a:r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equil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@ i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buNone/>
            </a:pPr>
            <a:endParaRPr lang="en-CA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Then </a:t>
            </a:r>
            <a:r>
              <a:rPr lang="en-CA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assume ∆P &gt; 0</a:t>
            </a: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lvl="8">
              <a:buClr>
                <a:srgbClr val="002060"/>
              </a:buClr>
              <a:buSzPct val="109000"/>
            </a:pP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∆P </a:t>
            </a: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↓M/P </a:t>
            </a: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↑i</a:t>
            </a:r>
          </a:p>
          <a:p>
            <a:pPr lvl="8">
              <a:buClr>
                <a:srgbClr val="002060"/>
              </a:buClr>
              <a:buSzPct val="109000"/>
            </a:pP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↑i </a:t>
            </a: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↓ A(i)  ↓equilibrium Y</a:t>
            </a:r>
            <a:endParaRPr lang="en-CA" sz="2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8">
              <a:buClr>
                <a:srgbClr val="002060"/>
              </a:buClr>
              <a:buSzPct val="109000"/>
            </a:pP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∆P </a:t>
            </a: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 </a:t>
            </a:r>
            <a:r>
              <a:rPr lang="en-CA" sz="2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equil</a:t>
            </a: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Y</a:t>
            </a: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≡ </a:t>
            </a:r>
            <a:r>
              <a:rPr lang="en-CA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movement along AD curve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FontTx/>
              <a:buNone/>
            </a:pPr>
            <a:r>
              <a:rPr lang="en-US" dirty="0" smtClean="0"/>
              <a:t>   </a:t>
            </a:r>
          </a:p>
        </p:txBody>
      </p:sp>
      <p:sp>
        <p:nvSpPr>
          <p:cNvPr id="10244" name="Date Placeholder 3"/>
          <p:cNvSpPr>
            <a:spLocks noGrp="1"/>
          </p:cNvSpPr>
          <p:nvPr>
            <p:ph type="dt" sz="half" idx="10"/>
          </p:nvPr>
        </p:nvSpPr>
        <p:spPr>
          <a:xfrm>
            <a:off x="152400" y="13855"/>
            <a:ext cx="3429000" cy="323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©2013 Curtis – Irvine Macroeconomics.</a:t>
            </a:r>
            <a:endParaRPr lang="en-US" b="1" dirty="0"/>
          </a:p>
        </p:txBody>
      </p:sp>
      <p:sp>
        <p:nvSpPr>
          <p:cNvPr id="1024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33800" y="-76200"/>
            <a:ext cx="16764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Chapter 11</a:t>
            </a:r>
          </a:p>
        </p:txBody>
      </p:sp>
      <p:sp>
        <p:nvSpPr>
          <p:cNvPr id="1024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-13855"/>
            <a:ext cx="5334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E33DC077-8CCA-4D8F-A1F4-D1E852BD28D5}" type="slidenum">
              <a:rPr lang="en-US" b="0"/>
              <a:pPr eaLnBrk="1" hangingPunct="1"/>
              <a:t>7</a:t>
            </a:fld>
            <a:endParaRPr lang="en-US" b="0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457200"/>
            <a:ext cx="8534400" cy="609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Construction of a Traditional AD Curve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2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Slide Number Placeholder 5"/>
          <p:cNvSpPr txBox="1">
            <a:spLocks noGrp="1"/>
          </p:cNvSpPr>
          <p:nvPr/>
        </p:nvSpPr>
        <p:spPr bwMode="auto">
          <a:xfrm>
            <a:off x="8153400" y="0"/>
            <a:ext cx="3810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algn="r" eaLnBrk="1" hangingPunct="1"/>
            <a:fld id="{8EB16A96-FED9-40CB-9F29-D4F99E519A6F}" type="slidenum">
              <a:rPr lang="en-US" sz="1400"/>
              <a:pPr algn="r" eaLnBrk="1" hangingPunct="1"/>
              <a:t>8</a:t>
            </a:fld>
            <a:endParaRPr lang="en-US" sz="1400" dirty="0"/>
          </a:p>
        </p:txBody>
      </p:sp>
      <p:sp>
        <p:nvSpPr>
          <p:cNvPr id="11270" name="Line 17"/>
          <p:cNvSpPr>
            <a:spLocks noChangeShapeType="1"/>
          </p:cNvSpPr>
          <p:nvPr/>
        </p:nvSpPr>
        <p:spPr bwMode="auto">
          <a:xfrm>
            <a:off x="1600200" y="1676400"/>
            <a:ext cx="0" cy="1828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271" name="Line 18"/>
          <p:cNvSpPr>
            <a:spLocks noChangeShapeType="1"/>
          </p:cNvSpPr>
          <p:nvPr/>
        </p:nvSpPr>
        <p:spPr bwMode="auto">
          <a:xfrm>
            <a:off x="1600200" y="3505200"/>
            <a:ext cx="20574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87" name="Line 19"/>
          <p:cNvSpPr>
            <a:spLocks noChangeShapeType="1"/>
          </p:cNvSpPr>
          <p:nvPr/>
        </p:nvSpPr>
        <p:spPr bwMode="auto">
          <a:xfrm flipV="1">
            <a:off x="2743200" y="1676400"/>
            <a:ext cx="0" cy="1828800"/>
          </a:xfrm>
          <a:prstGeom prst="line">
            <a:avLst/>
          </a:prstGeom>
          <a:noFill/>
          <a:ln w="34925">
            <a:solidFill>
              <a:srgbClr val="CC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88" name="Line 20"/>
          <p:cNvSpPr>
            <a:spLocks noChangeShapeType="1"/>
          </p:cNvSpPr>
          <p:nvPr/>
        </p:nvSpPr>
        <p:spPr bwMode="auto">
          <a:xfrm flipV="1">
            <a:off x="2286000" y="1676400"/>
            <a:ext cx="0" cy="1828800"/>
          </a:xfrm>
          <a:prstGeom prst="line">
            <a:avLst/>
          </a:prstGeom>
          <a:noFill/>
          <a:ln w="34925">
            <a:solidFill>
              <a:srgbClr val="CC33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89" name="Line 21"/>
          <p:cNvSpPr>
            <a:spLocks noChangeShapeType="1"/>
          </p:cNvSpPr>
          <p:nvPr/>
        </p:nvSpPr>
        <p:spPr bwMode="auto">
          <a:xfrm>
            <a:off x="1600200" y="2667000"/>
            <a:ext cx="10668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90" name="Line 22"/>
          <p:cNvSpPr>
            <a:spLocks noChangeShapeType="1"/>
          </p:cNvSpPr>
          <p:nvPr/>
        </p:nvSpPr>
        <p:spPr bwMode="auto">
          <a:xfrm>
            <a:off x="1600200" y="2362200"/>
            <a:ext cx="2057400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91" name="Line 23"/>
          <p:cNvSpPr>
            <a:spLocks noChangeShapeType="1"/>
          </p:cNvSpPr>
          <p:nvPr/>
        </p:nvSpPr>
        <p:spPr bwMode="auto">
          <a:xfrm>
            <a:off x="2667000" y="2667000"/>
            <a:ext cx="990600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92" name="Line 24"/>
          <p:cNvSpPr>
            <a:spLocks noChangeShapeType="1"/>
          </p:cNvSpPr>
          <p:nvPr/>
        </p:nvSpPr>
        <p:spPr bwMode="auto">
          <a:xfrm>
            <a:off x="1828800" y="1981200"/>
            <a:ext cx="1600200" cy="1219200"/>
          </a:xfrm>
          <a:prstGeom prst="line">
            <a:avLst/>
          </a:prstGeom>
          <a:noFill/>
          <a:ln w="34925">
            <a:solidFill>
              <a:srgbClr val="00206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93" name="Line 25"/>
          <p:cNvSpPr>
            <a:spLocks noChangeShapeType="1"/>
          </p:cNvSpPr>
          <p:nvPr/>
        </p:nvSpPr>
        <p:spPr bwMode="auto">
          <a:xfrm flipV="1">
            <a:off x="1752600" y="2362200"/>
            <a:ext cx="0" cy="304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94" name="Line 26"/>
          <p:cNvSpPr>
            <a:spLocks noChangeShapeType="1"/>
          </p:cNvSpPr>
          <p:nvPr/>
        </p:nvSpPr>
        <p:spPr bwMode="auto">
          <a:xfrm flipH="1">
            <a:off x="2286000" y="3276600"/>
            <a:ext cx="381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280" name="Line 27"/>
          <p:cNvSpPr>
            <a:spLocks noChangeShapeType="1"/>
          </p:cNvSpPr>
          <p:nvPr/>
        </p:nvSpPr>
        <p:spPr bwMode="auto">
          <a:xfrm>
            <a:off x="4953000" y="1752600"/>
            <a:ext cx="0" cy="1828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281" name="Line 28"/>
          <p:cNvSpPr>
            <a:spLocks noChangeShapeType="1"/>
          </p:cNvSpPr>
          <p:nvPr/>
        </p:nvSpPr>
        <p:spPr bwMode="auto">
          <a:xfrm>
            <a:off x="4953000" y="3581400"/>
            <a:ext cx="20574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97" name="Line 29"/>
          <p:cNvSpPr>
            <a:spLocks noChangeShapeType="1"/>
          </p:cNvSpPr>
          <p:nvPr/>
        </p:nvSpPr>
        <p:spPr bwMode="auto">
          <a:xfrm flipV="1">
            <a:off x="6019800" y="2743200"/>
            <a:ext cx="0" cy="8382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98" name="Line 30"/>
          <p:cNvSpPr>
            <a:spLocks noChangeShapeType="1"/>
          </p:cNvSpPr>
          <p:nvPr/>
        </p:nvSpPr>
        <p:spPr bwMode="auto">
          <a:xfrm flipV="1">
            <a:off x="5638800" y="2438400"/>
            <a:ext cx="0" cy="114300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99" name="Line 31"/>
          <p:cNvSpPr>
            <a:spLocks noChangeShapeType="1"/>
          </p:cNvSpPr>
          <p:nvPr/>
        </p:nvSpPr>
        <p:spPr bwMode="auto">
          <a:xfrm>
            <a:off x="4953000" y="2743200"/>
            <a:ext cx="10668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00" name="Line 32"/>
          <p:cNvSpPr>
            <a:spLocks noChangeShapeType="1"/>
          </p:cNvSpPr>
          <p:nvPr/>
        </p:nvSpPr>
        <p:spPr bwMode="auto">
          <a:xfrm>
            <a:off x="4953000" y="2438400"/>
            <a:ext cx="685800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02" name="Line 34"/>
          <p:cNvSpPr>
            <a:spLocks noChangeShapeType="1"/>
          </p:cNvSpPr>
          <p:nvPr/>
        </p:nvSpPr>
        <p:spPr bwMode="auto">
          <a:xfrm>
            <a:off x="5105400" y="1981200"/>
            <a:ext cx="1600200" cy="1295400"/>
          </a:xfrm>
          <a:prstGeom prst="line">
            <a:avLst/>
          </a:prstGeom>
          <a:noFill/>
          <a:ln w="34925">
            <a:solidFill>
              <a:srgbClr val="7030A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03" name="Line 35"/>
          <p:cNvSpPr>
            <a:spLocks noChangeShapeType="1"/>
          </p:cNvSpPr>
          <p:nvPr/>
        </p:nvSpPr>
        <p:spPr bwMode="auto">
          <a:xfrm flipV="1">
            <a:off x="5105400" y="2438400"/>
            <a:ext cx="0" cy="304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04" name="Line 36"/>
          <p:cNvSpPr>
            <a:spLocks noChangeShapeType="1"/>
          </p:cNvSpPr>
          <p:nvPr/>
        </p:nvSpPr>
        <p:spPr bwMode="auto">
          <a:xfrm flipH="1">
            <a:off x="5638800" y="3352800"/>
            <a:ext cx="381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289" name="Line 37"/>
          <p:cNvSpPr>
            <a:spLocks noChangeShapeType="1"/>
          </p:cNvSpPr>
          <p:nvPr/>
        </p:nvSpPr>
        <p:spPr bwMode="auto">
          <a:xfrm>
            <a:off x="1600200" y="4114800"/>
            <a:ext cx="0" cy="1828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290" name="Line 38"/>
          <p:cNvSpPr>
            <a:spLocks noChangeShapeType="1"/>
          </p:cNvSpPr>
          <p:nvPr/>
        </p:nvSpPr>
        <p:spPr bwMode="auto">
          <a:xfrm>
            <a:off x="1600200" y="5943600"/>
            <a:ext cx="20574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07" name="Line 39"/>
          <p:cNvSpPr>
            <a:spLocks noChangeShapeType="1"/>
          </p:cNvSpPr>
          <p:nvPr/>
        </p:nvSpPr>
        <p:spPr bwMode="auto">
          <a:xfrm flipV="1">
            <a:off x="2819400" y="4800600"/>
            <a:ext cx="0" cy="11430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08" name="Line 40"/>
          <p:cNvSpPr>
            <a:spLocks noChangeShapeType="1"/>
          </p:cNvSpPr>
          <p:nvPr/>
        </p:nvSpPr>
        <p:spPr bwMode="auto">
          <a:xfrm flipV="1">
            <a:off x="2286000" y="5257800"/>
            <a:ext cx="0" cy="68580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09" name="Line 41"/>
          <p:cNvSpPr>
            <a:spLocks noChangeShapeType="1"/>
          </p:cNvSpPr>
          <p:nvPr/>
        </p:nvSpPr>
        <p:spPr bwMode="auto">
          <a:xfrm flipV="1">
            <a:off x="1600200" y="4343400"/>
            <a:ext cx="1676400" cy="16002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10" name="Line 42"/>
          <p:cNvSpPr>
            <a:spLocks noChangeShapeType="1"/>
          </p:cNvSpPr>
          <p:nvPr/>
        </p:nvSpPr>
        <p:spPr bwMode="auto">
          <a:xfrm flipV="1">
            <a:off x="1600200" y="4876800"/>
            <a:ext cx="1905000" cy="609600"/>
          </a:xfrm>
          <a:prstGeom prst="line">
            <a:avLst/>
          </a:prstGeom>
          <a:noFill/>
          <a:ln w="34925">
            <a:solidFill>
              <a:srgbClr val="00B05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12" name="Line 44"/>
          <p:cNvSpPr>
            <a:spLocks noChangeShapeType="1"/>
          </p:cNvSpPr>
          <p:nvPr/>
        </p:nvSpPr>
        <p:spPr bwMode="auto">
          <a:xfrm flipV="1">
            <a:off x="1600200" y="4495800"/>
            <a:ext cx="2057400" cy="685800"/>
          </a:xfrm>
          <a:prstGeom prst="line">
            <a:avLst/>
          </a:prstGeom>
          <a:noFill/>
          <a:ln w="34925">
            <a:solidFill>
              <a:srgbClr val="00B05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13" name="Line 45"/>
          <p:cNvSpPr>
            <a:spLocks noChangeShapeType="1"/>
          </p:cNvSpPr>
          <p:nvPr/>
        </p:nvSpPr>
        <p:spPr bwMode="auto">
          <a:xfrm>
            <a:off x="1828800" y="5105400"/>
            <a:ext cx="0" cy="304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14" name="Line 46"/>
          <p:cNvSpPr>
            <a:spLocks noChangeShapeType="1"/>
          </p:cNvSpPr>
          <p:nvPr/>
        </p:nvSpPr>
        <p:spPr bwMode="auto">
          <a:xfrm flipH="1">
            <a:off x="2286000" y="5715000"/>
            <a:ext cx="5334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298" name="Line 47"/>
          <p:cNvSpPr>
            <a:spLocks noChangeShapeType="1"/>
          </p:cNvSpPr>
          <p:nvPr/>
        </p:nvSpPr>
        <p:spPr bwMode="auto">
          <a:xfrm>
            <a:off x="4953000" y="4114800"/>
            <a:ext cx="0" cy="1828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299" name="Line 48"/>
          <p:cNvSpPr>
            <a:spLocks noChangeShapeType="1"/>
          </p:cNvSpPr>
          <p:nvPr/>
        </p:nvSpPr>
        <p:spPr bwMode="auto">
          <a:xfrm>
            <a:off x="4953000" y="5943600"/>
            <a:ext cx="20574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300" name="Line 49"/>
          <p:cNvSpPr>
            <a:spLocks noChangeShapeType="1"/>
          </p:cNvSpPr>
          <p:nvPr/>
        </p:nvSpPr>
        <p:spPr bwMode="auto">
          <a:xfrm flipV="1">
            <a:off x="6400800" y="5105400"/>
            <a:ext cx="0" cy="83820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18" name="Line 50"/>
          <p:cNvSpPr>
            <a:spLocks noChangeShapeType="1"/>
          </p:cNvSpPr>
          <p:nvPr/>
        </p:nvSpPr>
        <p:spPr bwMode="auto">
          <a:xfrm flipV="1">
            <a:off x="5638800" y="4572000"/>
            <a:ext cx="0" cy="137160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19" name="Line 51"/>
          <p:cNvSpPr>
            <a:spLocks noChangeShapeType="1"/>
          </p:cNvSpPr>
          <p:nvPr/>
        </p:nvSpPr>
        <p:spPr bwMode="auto">
          <a:xfrm>
            <a:off x="4953000" y="4953000"/>
            <a:ext cx="12192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20" name="Line 52"/>
          <p:cNvSpPr>
            <a:spLocks noChangeShapeType="1"/>
          </p:cNvSpPr>
          <p:nvPr/>
        </p:nvSpPr>
        <p:spPr bwMode="auto">
          <a:xfrm flipV="1">
            <a:off x="4953000" y="4572000"/>
            <a:ext cx="685800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304" name="Line 53"/>
          <p:cNvSpPr>
            <a:spLocks noChangeShapeType="1"/>
          </p:cNvSpPr>
          <p:nvPr/>
        </p:nvSpPr>
        <p:spPr bwMode="auto">
          <a:xfrm>
            <a:off x="4953000" y="5105400"/>
            <a:ext cx="1447800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22" name="Line 54"/>
          <p:cNvSpPr>
            <a:spLocks noChangeShapeType="1"/>
          </p:cNvSpPr>
          <p:nvPr/>
        </p:nvSpPr>
        <p:spPr bwMode="auto">
          <a:xfrm>
            <a:off x="5334000" y="4343400"/>
            <a:ext cx="1676400" cy="1219200"/>
          </a:xfrm>
          <a:prstGeom prst="line">
            <a:avLst/>
          </a:prstGeom>
          <a:noFill/>
          <a:ln w="34925">
            <a:solidFill>
              <a:srgbClr val="0070C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25" name="Line 57"/>
          <p:cNvSpPr>
            <a:spLocks noChangeShapeType="1"/>
          </p:cNvSpPr>
          <p:nvPr/>
        </p:nvSpPr>
        <p:spPr bwMode="auto">
          <a:xfrm flipH="1" flipV="1">
            <a:off x="6172200" y="4953000"/>
            <a:ext cx="0" cy="9906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307" name="Text Box 58"/>
          <p:cNvSpPr txBox="1">
            <a:spLocks noChangeArrowheads="1"/>
          </p:cNvSpPr>
          <p:nvPr/>
        </p:nvSpPr>
        <p:spPr bwMode="auto">
          <a:xfrm>
            <a:off x="1905000" y="1371600"/>
            <a:ext cx="185203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(a) Money Market</a:t>
            </a:r>
          </a:p>
        </p:txBody>
      </p:sp>
      <p:sp>
        <p:nvSpPr>
          <p:cNvPr id="11308" name="Text Box 59"/>
          <p:cNvSpPr txBox="1">
            <a:spLocks noChangeArrowheads="1"/>
          </p:cNvSpPr>
          <p:nvPr/>
        </p:nvSpPr>
        <p:spPr bwMode="auto">
          <a:xfrm>
            <a:off x="4876800" y="1371600"/>
            <a:ext cx="32766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dirty="0"/>
              <a:t>(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b) Interest Rates and Expenditure</a:t>
            </a:r>
          </a:p>
        </p:txBody>
      </p:sp>
      <p:sp>
        <p:nvSpPr>
          <p:cNvPr id="11309" name="Text Box 60"/>
          <p:cNvSpPr txBox="1">
            <a:spLocks noChangeArrowheads="1"/>
          </p:cNvSpPr>
          <p:nvPr/>
        </p:nvSpPr>
        <p:spPr bwMode="auto">
          <a:xfrm rot="16200000">
            <a:off x="460662" y="2284998"/>
            <a:ext cx="16002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Interest Rate</a:t>
            </a:r>
          </a:p>
        </p:txBody>
      </p:sp>
      <p:sp>
        <p:nvSpPr>
          <p:cNvPr id="11310" name="Text Box 61"/>
          <p:cNvSpPr txBox="1">
            <a:spLocks noChangeArrowheads="1"/>
          </p:cNvSpPr>
          <p:nvPr/>
        </p:nvSpPr>
        <p:spPr bwMode="auto">
          <a:xfrm>
            <a:off x="1343889" y="2206823"/>
            <a:ext cx="3048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1311" name="Text Box 62"/>
          <p:cNvSpPr txBox="1">
            <a:spLocks noChangeArrowheads="1"/>
          </p:cNvSpPr>
          <p:nvPr/>
        </p:nvSpPr>
        <p:spPr bwMode="auto">
          <a:xfrm>
            <a:off x="1371600" y="2514600"/>
            <a:ext cx="3048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1313" name="Text Box 64"/>
          <p:cNvSpPr txBox="1">
            <a:spLocks noChangeArrowheads="1"/>
          </p:cNvSpPr>
          <p:nvPr/>
        </p:nvSpPr>
        <p:spPr bwMode="auto">
          <a:xfrm>
            <a:off x="1905000" y="3489325"/>
            <a:ext cx="762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1314" name="Text Box 66"/>
          <p:cNvSpPr txBox="1">
            <a:spLocks noChangeArrowheads="1"/>
          </p:cNvSpPr>
          <p:nvPr/>
        </p:nvSpPr>
        <p:spPr bwMode="auto">
          <a:xfrm>
            <a:off x="2514600" y="3489325"/>
            <a:ext cx="990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1315" name="Text Box 68"/>
          <p:cNvSpPr txBox="1">
            <a:spLocks noChangeArrowheads="1"/>
          </p:cNvSpPr>
          <p:nvPr/>
        </p:nvSpPr>
        <p:spPr bwMode="auto">
          <a:xfrm>
            <a:off x="5257800" y="3581400"/>
            <a:ext cx="609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A(i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1400" b="1" baseline="-25000" dirty="0"/>
              <a:t> </a:t>
            </a:r>
          </a:p>
        </p:txBody>
      </p:sp>
      <p:sp>
        <p:nvSpPr>
          <p:cNvPr id="11316" name="Text Box 69"/>
          <p:cNvSpPr txBox="1">
            <a:spLocks noChangeArrowheads="1"/>
          </p:cNvSpPr>
          <p:nvPr/>
        </p:nvSpPr>
        <p:spPr bwMode="auto">
          <a:xfrm>
            <a:off x="6781800" y="59436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Real GDP</a:t>
            </a:r>
            <a:endParaRPr lang="en-US" sz="14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317" name="Text Box 70"/>
          <p:cNvSpPr txBox="1">
            <a:spLocks noChangeArrowheads="1"/>
          </p:cNvSpPr>
          <p:nvPr/>
        </p:nvSpPr>
        <p:spPr bwMode="auto">
          <a:xfrm>
            <a:off x="4876800" y="3886200"/>
            <a:ext cx="25146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d) Aggregate Demand</a:t>
            </a:r>
          </a:p>
        </p:txBody>
      </p:sp>
      <p:sp>
        <p:nvSpPr>
          <p:cNvPr id="11318" name="Text Box 71"/>
          <p:cNvSpPr txBox="1">
            <a:spLocks noChangeArrowheads="1"/>
          </p:cNvSpPr>
          <p:nvPr/>
        </p:nvSpPr>
        <p:spPr bwMode="auto">
          <a:xfrm>
            <a:off x="1108361" y="3886200"/>
            <a:ext cx="361603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/>
              <a:t>(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c) Equilibrium expenditure &amp; output</a:t>
            </a:r>
          </a:p>
        </p:txBody>
      </p:sp>
      <p:sp>
        <p:nvSpPr>
          <p:cNvPr id="11319" name="Text Box 72"/>
          <p:cNvSpPr txBox="1">
            <a:spLocks noChangeArrowheads="1"/>
          </p:cNvSpPr>
          <p:nvPr/>
        </p:nvSpPr>
        <p:spPr bwMode="auto">
          <a:xfrm>
            <a:off x="5791199" y="3581400"/>
            <a:ext cx="55071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A(i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1400" b="1" baseline="-25000" dirty="0"/>
              <a:t> </a:t>
            </a:r>
          </a:p>
        </p:txBody>
      </p:sp>
      <p:sp>
        <p:nvSpPr>
          <p:cNvPr id="11320" name="Text Box 73"/>
          <p:cNvSpPr txBox="1">
            <a:spLocks noChangeArrowheads="1"/>
          </p:cNvSpPr>
          <p:nvPr/>
        </p:nvSpPr>
        <p:spPr bwMode="auto">
          <a:xfrm>
            <a:off x="6705600" y="3581400"/>
            <a:ext cx="1295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A(i)</a:t>
            </a:r>
            <a:endParaRPr lang="en-US" sz="14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321" name="Text Box 74"/>
          <p:cNvSpPr txBox="1">
            <a:spLocks noChangeArrowheads="1"/>
          </p:cNvSpPr>
          <p:nvPr/>
        </p:nvSpPr>
        <p:spPr bwMode="auto">
          <a:xfrm rot="16200000">
            <a:off x="266698" y="4475946"/>
            <a:ext cx="16002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Expenditure</a:t>
            </a:r>
          </a:p>
        </p:txBody>
      </p:sp>
      <p:sp>
        <p:nvSpPr>
          <p:cNvPr id="11322" name="Text Box 75"/>
          <p:cNvSpPr txBox="1">
            <a:spLocks noChangeArrowheads="1"/>
          </p:cNvSpPr>
          <p:nvPr/>
        </p:nvSpPr>
        <p:spPr bwMode="auto">
          <a:xfrm rot="16200000">
            <a:off x="3923558" y="4822567"/>
            <a:ext cx="129688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Price Level</a:t>
            </a:r>
          </a:p>
        </p:txBody>
      </p:sp>
      <p:sp>
        <p:nvSpPr>
          <p:cNvPr id="11323" name="Text Box 76"/>
          <p:cNvSpPr txBox="1">
            <a:spLocks noChangeArrowheads="1"/>
          </p:cNvSpPr>
          <p:nvPr/>
        </p:nvSpPr>
        <p:spPr bwMode="auto">
          <a:xfrm rot="-5400000">
            <a:off x="3771900" y="2307223"/>
            <a:ext cx="16002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Interest Rate</a:t>
            </a:r>
          </a:p>
        </p:txBody>
      </p:sp>
      <p:sp>
        <p:nvSpPr>
          <p:cNvPr id="11324" name="Text Box 77"/>
          <p:cNvSpPr txBox="1">
            <a:spLocks noChangeArrowheads="1"/>
          </p:cNvSpPr>
          <p:nvPr/>
        </p:nvSpPr>
        <p:spPr bwMode="auto">
          <a:xfrm>
            <a:off x="4724400" y="2286000"/>
            <a:ext cx="3048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1325" name="Text Box 78"/>
          <p:cNvSpPr txBox="1">
            <a:spLocks noChangeArrowheads="1"/>
          </p:cNvSpPr>
          <p:nvPr/>
        </p:nvSpPr>
        <p:spPr bwMode="auto">
          <a:xfrm>
            <a:off x="4724400" y="2590800"/>
            <a:ext cx="3048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1326" name="Text Box 79"/>
          <p:cNvSpPr txBox="1">
            <a:spLocks noChangeArrowheads="1"/>
          </p:cNvSpPr>
          <p:nvPr/>
        </p:nvSpPr>
        <p:spPr bwMode="auto">
          <a:xfrm>
            <a:off x="1108361" y="5029200"/>
            <a:ext cx="56803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A(i</a:t>
            </a:r>
            <a:r>
              <a:rPr lang="en-US" sz="14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1000" baseline="-25000" dirty="0" smtClean="0"/>
              <a:t> </a:t>
            </a:r>
            <a:endParaRPr lang="en-US" sz="1000" baseline="-25000" dirty="0"/>
          </a:p>
        </p:txBody>
      </p:sp>
      <p:sp>
        <p:nvSpPr>
          <p:cNvPr id="11327" name="Text Box 80"/>
          <p:cNvSpPr txBox="1">
            <a:spLocks noChangeArrowheads="1"/>
          </p:cNvSpPr>
          <p:nvPr/>
        </p:nvSpPr>
        <p:spPr bwMode="auto">
          <a:xfrm>
            <a:off x="1108361" y="5410200"/>
            <a:ext cx="58188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A(i</a:t>
            </a:r>
            <a:r>
              <a:rPr lang="en-US" sz="14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1400" b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14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328" name="Text Box 81"/>
          <p:cNvSpPr txBox="1">
            <a:spLocks noChangeArrowheads="1"/>
          </p:cNvSpPr>
          <p:nvPr/>
        </p:nvSpPr>
        <p:spPr bwMode="auto">
          <a:xfrm>
            <a:off x="4648200" y="4800600"/>
            <a:ext cx="381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1329" name="Text Box 82"/>
          <p:cNvSpPr txBox="1">
            <a:spLocks noChangeArrowheads="1"/>
          </p:cNvSpPr>
          <p:nvPr/>
        </p:nvSpPr>
        <p:spPr bwMode="auto">
          <a:xfrm>
            <a:off x="4648200" y="4419600"/>
            <a:ext cx="381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1330" name="Text Box 83"/>
          <p:cNvSpPr txBox="1">
            <a:spLocks noChangeArrowheads="1"/>
          </p:cNvSpPr>
          <p:nvPr/>
        </p:nvSpPr>
        <p:spPr bwMode="auto">
          <a:xfrm>
            <a:off x="4648200" y="5029200"/>
            <a:ext cx="381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1331" name="Text Box 84"/>
          <p:cNvSpPr txBox="1">
            <a:spLocks noChangeArrowheads="1"/>
          </p:cNvSpPr>
          <p:nvPr/>
        </p:nvSpPr>
        <p:spPr bwMode="auto">
          <a:xfrm>
            <a:off x="3505200" y="4343400"/>
            <a:ext cx="8382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AE(P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1400" b="1" dirty="0"/>
              <a:t>)</a:t>
            </a:r>
          </a:p>
        </p:txBody>
      </p:sp>
      <p:sp>
        <p:nvSpPr>
          <p:cNvPr id="11332" name="Text Box 85"/>
          <p:cNvSpPr txBox="1">
            <a:spLocks noChangeArrowheads="1"/>
          </p:cNvSpPr>
          <p:nvPr/>
        </p:nvSpPr>
        <p:spPr bwMode="auto">
          <a:xfrm>
            <a:off x="3352800" y="4724400"/>
            <a:ext cx="762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AE(P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11333" name="Text Box 86"/>
          <p:cNvSpPr txBox="1">
            <a:spLocks noChangeArrowheads="1"/>
          </p:cNvSpPr>
          <p:nvPr/>
        </p:nvSpPr>
        <p:spPr bwMode="auto">
          <a:xfrm>
            <a:off x="2895600" y="4191000"/>
            <a:ext cx="8382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Y = AE</a:t>
            </a:r>
            <a:endParaRPr lang="en-US" sz="14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334" name="Text Box 87"/>
          <p:cNvSpPr txBox="1">
            <a:spLocks noChangeArrowheads="1"/>
          </p:cNvSpPr>
          <p:nvPr/>
        </p:nvSpPr>
        <p:spPr bwMode="auto">
          <a:xfrm>
            <a:off x="5486400" y="6019800"/>
            <a:ext cx="381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1336" name="Text Box 89"/>
          <p:cNvSpPr txBox="1">
            <a:spLocks noChangeArrowheads="1"/>
          </p:cNvSpPr>
          <p:nvPr/>
        </p:nvSpPr>
        <p:spPr bwMode="auto">
          <a:xfrm>
            <a:off x="3124200" y="60198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Real GDP</a:t>
            </a:r>
            <a:endParaRPr lang="en-US" sz="14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337" name="Text Box 90"/>
          <p:cNvSpPr txBox="1">
            <a:spLocks noChangeArrowheads="1"/>
          </p:cNvSpPr>
          <p:nvPr/>
        </p:nvSpPr>
        <p:spPr bwMode="auto">
          <a:xfrm>
            <a:off x="2667000" y="6019800"/>
            <a:ext cx="381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1338" name="Text Box 91"/>
          <p:cNvSpPr txBox="1">
            <a:spLocks noChangeArrowheads="1"/>
          </p:cNvSpPr>
          <p:nvPr/>
        </p:nvSpPr>
        <p:spPr bwMode="auto">
          <a:xfrm>
            <a:off x="2133600" y="6019800"/>
            <a:ext cx="381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1339" name="Text Box 92"/>
          <p:cNvSpPr txBox="1">
            <a:spLocks noChangeArrowheads="1"/>
          </p:cNvSpPr>
          <p:nvPr/>
        </p:nvSpPr>
        <p:spPr bwMode="auto">
          <a:xfrm>
            <a:off x="5943600" y="6019800"/>
            <a:ext cx="381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1340" name="Text Box 93"/>
          <p:cNvSpPr txBox="1">
            <a:spLocks noChangeArrowheads="1"/>
          </p:cNvSpPr>
          <p:nvPr/>
        </p:nvSpPr>
        <p:spPr bwMode="auto">
          <a:xfrm>
            <a:off x="6248400" y="6003925"/>
            <a:ext cx="381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1341" name="Text Box 94"/>
          <p:cNvSpPr txBox="1">
            <a:spLocks noChangeArrowheads="1"/>
          </p:cNvSpPr>
          <p:nvPr/>
        </p:nvSpPr>
        <p:spPr bwMode="auto">
          <a:xfrm>
            <a:off x="5638800" y="4343400"/>
            <a:ext cx="228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F</a:t>
            </a:r>
            <a:endParaRPr lang="en-US" sz="14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342" name="Text Box 95"/>
          <p:cNvSpPr txBox="1">
            <a:spLocks noChangeArrowheads="1"/>
          </p:cNvSpPr>
          <p:nvPr/>
        </p:nvSpPr>
        <p:spPr bwMode="auto">
          <a:xfrm>
            <a:off x="6172200" y="4724400"/>
            <a:ext cx="228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G</a:t>
            </a:r>
            <a:endParaRPr lang="en-US" sz="14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343" name="Text Box 96"/>
          <p:cNvSpPr txBox="1">
            <a:spLocks noChangeArrowheads="1"/>
          </p:cNvSpPr>
          <p:nvPr/>
        </p:nvSpPr>
        <p:spPr bwMode="auto">
          <a:xfrm>
            <a:off x="6400800" y="4953000"/>
            <a:ext cx="228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H</a:t>
            </a:r>
          </a:p>
        </p:txBody>
      </p:sp>
      <p:sp>
        <p:nvSpPr>
          <p:cNvPr id="11344" name="Text Box 97"/>
          <p:cNvSpPr txBox="1">
            <a:spLocks noChangeArrowheads="1"/>
          </p:cNvSpPr>
          <p:nvPr/>
        </p:nvSpPr>
        <p:spPr bwMode="auto">
          <a:xfrm>
            <a:off x="6934200" y="5407223"/>
            <a:ext cx="6858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US" sz="1400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58466" name="Line 98"/>
          <p:cNvSpPr>
            <a:spLocks noChangeShapeType="1"/>
          </p:cNvSpPr>
          <p:nvPr/>
        </p:nvSpPr>
        <p:spPr bwMode="auto">
          <a:xfrm flipH="1" flipV="1">
            <a:off x="5818910" y="4509655"/>
            <a:ext cx="381000" cy="304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71" name="Text Box 103"/>
          <p:cNvSpPr txBox="1">
            <a:spLocks noChangeArrowheads="1"/>
          </p:cNvSpPr>
          <p:nvPr/>
        </p:nvSpPr>
        <p:spPr bwMode="auto">
          <a:xfrm>
            <a:off x="5029200" y="4645223"/>
            <a:ext cx="5715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∆P</a:t>
            </a:r>
            <a:endParaRPr lang="en-US" sz="14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Arc 1"/>
          <p:cNvSpPr/>
          <p:nvPr/>
        </p:nvSpPr>
        <p:spPr>
          <a:xfrm>
            <a:off x="1738745" y="5749635"/>
            <a:ext cx="228600" cy="304800"/>
          </a:xfrm>
          <a:prstGeom prst="arc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TextBox 2"/>
          <p:cNvSpPr txBox="1"/>
          <p:nvPr/>
        </p:nvSpPr>
        <p:spPr>
          <a:xfrm>
            <a:off x="3505200" y="3502223"/>
            <a:ext cx="5132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M/P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29000" y="3076636"/>
            <a:ext cx="304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29400" y="3124200"/>
            <a:ext cx="4828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A(i)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5000" y="5486400"/>
            <a:ext cx="4251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∆Y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5715000" y="5794177"/>
            <a:ext cx="415498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5105400" y="4587343"/>
            <a:ext cx="0" cy="30331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286000" y="2971800"/>
            <a:ext cx="420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CC3300"/>
                </a:solidFill>
                <a:latin typeface="Times New Roman"/>
                <a:cs typeface="Times New Roman"/>
              </a:rPr>
              <a:t>↑</a:t>
            </a:r>
            <a:r>
              <a:rPr lang="en-CA" sz="1400" b="1" dirty="0" smtClean="0">
                <a:solidFill>
                  <a:srgbClr val="CC3300"/>
                </a:solidFill>
              </a:rPr>
              <a:t>P</a:t>
            </a:r>
            <a:endParaRPr lang="en-CA" sz="1400" b="1" dirty="0">
              <a:solidFill>
                <a:srgbClr val="CC3300"/>
              </a:solidFill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– Irvine Macroeconomics.</a:t>
            </a:r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11</a:t>
            </a:r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0DA3A6-9776-4AFC-9722-27CF97AE8B8A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92" name="TextBox 91"/>
          <p:cNvSpPr txBox="1">
            <a:spLocks noChangeArrowheads="1"/>
          </p:cNvSpPr>
          <p:nvPr/>
        </p:nvSpPr>
        <p:spPr>
          <a:xfrm>
            <a:off x="0" y="514350"/>
            <a:ext cx="8534400" cy="609600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9pPr>
          </a:lstStyle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Construction of a Traditional AD Curve</a:t>
            </a:r>
          </a:p>
        </p:txBody>
      </p:sp>
      <p:sp>
        <p:nvSpPr>
          <p:cNvPr id="94" name="Date Placeholder 3"/>
          <p:cNvSpPr txBox="1">
            <a:spLocks/>
          </p:cNvSpPr>
          <p:nvPr/>
        </p:nvSpPr>
        <p:spPr>
          <a:xfrm>
            <a:off x="152400" y="13855"/>
            <a:ext cx="3429000" cy="3238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1pPr>
            <a:lvl2pPr marL="742950" indent="-28575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9pPr>
          </a:lstStyle>
          <a:p>
            <a:pPr eaLnBrk="1" hangingPunct="1"/>
            <a:r>
              <a:rPr lang="en-US" b="1" smtClean="0"/>
              <a:t>©2013 Curtis – Irvine Macroeconomics.</a:t>
            </a:r>
            <a:endParaRPr lang="en-US" b="1" dirty="0"/>
          </a:p>
        </p:txBody>
      </p:sp>
      <p:sp>
        <p:nvSpPr>
          <p:cNvPr id="95" name="Footer Placeholder 4"/>
          <p:cNvSpPr txBox="1">
            <a:spLocks/>
          </p:cNvSpPr>
          <p:nvPr/>
        </p:nvSpPr>
        <p:spPr>
          <a:xfrm>
            <a:off x="3733800" y="-76200"/>
            <a:ext cx="1676400" cy="4762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1pPr>
            <a:lvl2pPr marL="742950" indent="-28575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pitchFamily="-109" charset="-128"/>
                <a:cs typeface="+mn-cs"/>
              </a:defRPr>
            </a:lvl9pPr>
          </a:lstStyle>
          <a:p>
            <a:pPr eaLnBrk="1" hangingPunct="1"/>
            <a:r>
              <a:rPr lang="en-US" b="1" smtClean="0"/>
              <a:t>Chapter 11</a:t>
            </a:r>
            <a:endParaRPr lang="en-US" b="1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317612" y="1202737"/>
            <a:ext cx="3700870" cy="132343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diagrams illustrate the</a:t>
            </a:r>
          </a:p>
          <a:p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equence of adjustments to a</a:t>
            </a:r>
          </a:p>
          <a:p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change in P that establish </a:t>
            </a:r>
          </a:p>
          <a:p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ifferent points on an AD curve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8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8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8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8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8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8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8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8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8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58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8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58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8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8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00"/>
                            </p:stCondLst>
                            <p:childTnLst>
                              <p:par>
                                <p:cTn id="1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58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58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8" grpId="0" animBg="1"/>
      <p:bldP spid="58390" grpId="0" animBg="1"/>
      <p:bldP spid="58393" grpId="0" animBg="1"/>
      <p:bldP spid="58394" grpId="0" animBg="1"/>
      <p:bldP spid="58398" grpId="0" animBg="1"/>
      <p:bldP spid="58400" grpId="0" animBg="1"/>
      <p:bldP spid="58403" grpId="0" animBg="1"/>
      <p:bldP spid="58404" grpId="0" animBg="1"/>
      <p:bldP spid="58408" grpId="0" animBg="1"/>
      <p:bldP spid="58410" grpId="0" animBg="1"/>
      <p:bldP spid="58413" grpId="0" animBg="1"/>
      <p:bldP spid="58414" grpId="0" animBg="1"/>
      <p:bldP spid="11300" grpId="0" animBg="1"/>
      <p:bldP spid="58418" grpId="0" animBg="1"/>
      <p:bldP spid="58420" grpId="0" animBg="1"/>
      <p:bldP spid="11304" grpId="0" animBg="1"/>
      <p:bldP spid="58422" grpId="0" animBg="1"/>
      <p:bldP spid="58466" grpId="0" animBg="1"/>
      <p:bldP spid="14" grpId="0" animBg="1"/>
      <p:bldP spid="1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36" y="381000"/>
            <a:ext cx="8229600" cy="533400"/>
          </a:xfrm>
        </p:spPr>
        <p:txBody>
          <a:bodyPr>
            <a:normAutofit/>
          </a:bodyPr>
          <a:lstStyle/>
          <a:p>
            <a:r>
              <a:rPr lang="en-CA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Slope and Position of the AD Curve</a:t>
            </a:r>
            <a:endParaRPr lang="en-CA" sz="2800" b="1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4345" y="2514600"/>
            <a:ext cx="867286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Slope of AD determined by:</a:t>
            </a:r>
          </a:p>
          <a:p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Interest sensitivity of the demand for money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L(</a:t>
            </a:r>
            <a:r>
              <a:rPr lang="en-C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Interest sensitivity of autonomous expenditure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A(</a:t>
            </a:r>
            <a:r>
              <a:rPr lang="en-C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Size of the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multiplier</a:t>
            </a:r>
          </a:p>
          <a:p>
            <a:endParaRPr lang="en-CA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Position of AD determined by:</a:t>
            </a:r>
          </a:p>
          <a:p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Nominal money supply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(M)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set by central bank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CA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Autonomous expenditure (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CA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independent of </a:t>
            </a:r>
            <a:r>
              <a:rPr lang="en-CA" sz="2400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CA" sz="24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Monetary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transmission mechanism</a:t>
            </a:r>
          </a:p>
          <a:p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 Size of the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multiplier</a:t>
            </a:r>
          </a:p>
          <a:p>
            <a:endParaRPr lang="en-CA" sz="2400" b="1" dirty="0">
              <a:latin typeface="+mn-lt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200400" cy="286512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11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550880-F9FD-4859-A30B-2EB199718368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9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8200" y="1016398"/>
            <a:ext cx="64618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Slope and position of AD reflect: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initial conditions in the economy, and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size of ∆Y that would be caused by ∆P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82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1000"/>
            <a:ext cx="8229600" cy="563562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Short -Run Aggregate Supply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04800" y="1143000"/>
            <a:ext cx="8305800" cy="45259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Short-run AS curve: </a:t>
            </a:r>
          </a:p>
          <a:p>
            <a:pPr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Relationship between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output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of goods and services and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price level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∆P/∆Y &gt;0</a:t>
            </a:r>
          </a:p>
          <a:p>
            <a:pPr marL="0" indent="0">
              <a:lnSpc>
                <a:spcPct val="90000"/>
              </a:lnSpc>
              <a:buNone/>
            </a:pP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Short run AS is based on: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Constant wage rates (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&amp; other factor prices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Given stock of capital and state of technology 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Given size of the labour force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Constant indirect taxes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Constant prices of key raw-materials (for example, crude oil)</a:t>
            </a:r>
          </a:p>
        </p:txBody>
      </p:sp>
      <p:sp>
        <p:nvSpPr>
          <p:cNvPr id="12292" name="Date Placeholder 3"/>
          <p:cNvSpPr>
            <a:spLocks noGrp="1"/>
          </p:cNvSpPr>
          <p:nvPr>
            <p:ph type="dt" sz="half" idx="10"/>
          </p:nvPr>
        </p:nvSpPr>
        <p:spPr>
          <a:xfrm>
            <a:off x="152400" y="-76200"/>
            <a:ext cx="3276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©2013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1229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343400" y="-76200"/>
            <a:ext cx="14478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Chapter 11</a:t>
            </a:r>
          </a:p>
        </p:txBody>
      </p:sp>
      <p:sp>
        <p:nvSpPr>
          <p:cNvPr id="1229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29600" y="0"/>
            <a:ext cx="570985" cy="41563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ACD7B894-F42E-4082-BE57-470FD6553FA0}" type="slidenum">
              <a:rPr lang="en-US"/>
              <a:pPr eaLnBrk="1" hangingPunct="1"/>
              <a:t>10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000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01780" y="1066800"/>
            <a:ext cx="8229600" cy="5334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Position of AS curve determined by production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costs:</a:t>
            </a:r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Factor prices &amp; productivity (esp. w &amp; Y/N)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Capital stock, labour force &amp; technology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Raw materials prices &amp; indirect taxes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The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structure 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industry &amp; producer price/output 			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decisions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Slope of AS curve shows: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Flexibility or stickiness of P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Changes in unit costs as output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changes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Structure 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industry &amp; producer price/output 				decisions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6" name="Date Placeholder 3"/>
          <p:cNvSpPr txBox="1">
            <a:spLocks noGrp="1"/>
          </p:cNvSpPr>
          <p:nvPr/>
        </p:nvSpPr>
        <p:spPr bwMode="auto">
          <a:xfrm>
            <a:off x="152400" y="-11835"/>
            <a:ext cx="304800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sz="1200" b="1" dirty="0"/>
              <a:t>©2013 Curtis – Irvine Macroeconomics</a:t>
            </a:r>
            <a:endParaRPr lang="en-US" sz="1400" b="1" dirty="0"/>
          </a:p>
        </p:txBody>
      </p:sp>
      <p:sp>
        <p:nvSpPr>
          <p:cNvPr id="13318" name="Slide Number Placeholder 5"/>
          <p:cNvSpPr txBox="1">
            <a:spLocks noGrp="1"/>
          </p:cNvSpPr>
          <p:nvPr/>
        </p:nvSpPr>
        <p:spPr bwMode="auto">
          <a:xfrm>
            <a:off x="7997537" y="37665"/>
            <a:ext cx="58882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algn="r" eaLnBrk="1" hangingPunct="1"/>
            <a:fld id="{B7CD21D0-86E7-498E-A188-788D2DAAFA07}" type="slidenum">
              <a:rPr lang="en-US" sz="1400" b="1"/>
              <a:pPr algn="r" eaLnBrk="1" hangingPunct="1"/>
              <a:t>11</a:t>
            </a:fld>
            <a:endParaRPr lang="en-US" sz="1400" b="1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83704C-E465-457F-AFC3-0C5F57848FC9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1000"/>
            <a:ext cx="8229600" cy="563562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Short -Run Aggregate Supply</a:t>
            </a:r>
          </a:p>
        </p:txBody>
      </p:sp>
      <p:sp>
        <p:nvSpPr>
          <p:cNvPr id="12" name="Footer Placeholder 4"/>
          <p:cNvSpPr txBox="1">
            <a:spLocks noGrp="1"/>
          </p:cNvSpPr>
          <p:nvPr/>
        </p:nvSpPr>
        <p:spPr bwMode="auto">
          <a:xfrm>
            <a:off x="3068780" y="-11836"/>
            <a:ext cx="289560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algn="ctr" eaLnBrk="1" hangingPunct="1"/>
            <a:r>
              <a:rPr lang="en-US" sz="1400" b="1" dirty="0"/>
              <a:t>Chapter </a:t>
            </a:r>
            <a:r>
              <a:rPr lang="en-US" sz="1400" b="1" dirty="0" smtClean="0"/>
              <a:t>11</a:t>
            </a:r>
            <a:endParaRPr 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Date Placeholder 4"/>
          <p:cNvSpPr>
            <a:spLocks noGrp="1"/>
          </p:cNvSpPr>
          <p:nvPr>
            <p:ph type="dt" sz="half" idx="10"/>
          </p:nvPr>
        </p:nvSpPr>
        <p:spPr>
          <a:xfrm>
            <a:off x="228600" y="34636"/>
            <a:ext cx="3048000" cy="34147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©2013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14339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428998" y="-41564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Chapter 11</a:t>
            </a:r>
          </a:p>
        </p:txBody>
      </p:sp>
      <p:sp>
        <p:nvSpPr>
          <p:cNvPr id="14340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886699" y="0"/>
            <a:ext cx="640774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9C0B83A3-E2F6-4455-B584-3B2F3CF8C24D}" type="slidenum">
              <a:rPr lang="en-US"/>
              <a:pPr eaLnBrk="1" hangingPunct="1"/>
              <a:t>12</a:t>
            </a:fld>
            <a:endParaRPr lang="en-US" dirty="0"/>
          </a:p>
        </p:txBody>
      </p:sp>
      <p:grpSp>
        <p:nvGrpSpPr>
          <p:cNvPr id="2" name="Group 44"/>
          <p:cNvGrpSpPr>
            <a:grpSpLocks/>
          </p:cNvGrpSpPr>
          <p:nvPr/>
        </p:nvGrpSpPr>
        <p:grpSpPr bwMode="auto">
          <a:xfrm>
            <a:off x="3467099" y="1465428"/>
            <a:ext cx="5410200" cy="4800600"/>
            <a:chOff x="1752600" y="1524000"/>
            <a:chExt cx="5410200" cy="4800600"/>
          </a:xfrm>
        </p:grpSpPr>
        <p:grpSp>
          <p:nvGrpSpPr>
            <p:cNvPr id="14351" name="Group 13"/>
            <p:cNvGrpSpPr>
              <a:grpSpLocks/>
            </p:cNvGrpSpPr>
            <p:nvPr/>
          </p:nvGrpSpPr>
          <p:grpSpPr bwMode="auto">
            <a:xfrm>
              <a:off x="2132806" y="1677194"/>
              <a:ext cx="4954588" cy="3963194"/>
              <a:chOff x="2132806" y="1677194"/>
              <a:chExt cx="4954588" cy="3963194"/>
            </a:xfrm>
          </p:grpSpPr>
          <p:grpSp>
            <p:nvGrpSpPr>
              <p:cNvPr id="14366" name="Group 10"/>
              <p:cNvGrpSpPr>
                <a:grpSpLocks/>
              </p:cNvGrpSpPr>
              <p:nvPr/>
            </p:nvGrpSpPr>
            <p:grpSpPr bwMode="auto">
              <a:xfrm>
                <a:off x="2132806" y="1677194"/>
                <a:ext cx="4953794" cy="3963194"/>
                <a:chOff x="2132806" y="1677194"/>
                <a:chExt cx="4953794" cy="3963194"/>
              </a:xfrm>
            </p:grpSpPr>
            <p:cxnSp>
              <p:nvCxnSpPr>
                <p:cNvPr id="8" name="Straight Connector 7"/>
                <p:cNvCxnSpPr>
                  <a:cxnSpLocks noChangeShapeType="1"/>
                </p:cNvCxnSpPr>
                <p:nvPr/>
              </p:nvCxnSpPr>
              <p:spPr bwMode="auto">
                <a:xfrm rot="5400000">
                  <a:off x="152401" y="3657600"/>
                  <a:ext cx="3960812" cy="1587"/>
                </a:xfrm>
                <a:prstGeom prst="line">
                  <a:avLst/>
                </a:prstGeom>
                <a:noFill/>
                <a:ln w="22225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blurRad="40000" dist="20000" dir="5400000" rotWithShape="0">
                    <a:srgbClr val="80808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0" name="Straight Connector 9"/>
                <p:cNvCxnSpPr>
                  <a:cxnSpLocks noChangeShapeType="1"/>
                </p:cNvCxnSpPr>
                <p:nvPr/>
              </p:nvCxnSpPr>
              <p:spPr bwMode="auto">
                <a:xfrm rot="10800000">
                  <a:off x="2133600" y="5638800"/>
                  <a:ext cx="4953000" cy="1588"/>
                </a:xfrm>
                <a:prstGeom prst="line">
                  <a:avLst/>
                </a:prstGeom>
                <a:noFill/>
                <a:ln w="22225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blurRad="40000" dist="20000" dir="5400000" rotWithShape="0">
                    <a:srgbClr val="80808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cxnSp>
            <p:nvCxnSpPr>
              <p:cNvPr id="13" name="Straight Connector 12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5106988" y="3657600"/>
                <a:ext cx="3960812" cy="1588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/>
                <a:tailEnd/>
              </a:ln>
              <a:effectLst>
                <a:outerShdw blurRad="40000" dist="20000" dir="5400000" rotWithShape="0">
                  <a:srgbClr val="808080">
                    <a:alpha val="37999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14353" name="TextBox 15"/>
            <p:cNvSpPr txBox="1">
              <a:spLocks noChangeArrowheads="1"/>
            </p:cNvSpPr>
            <p:nvPr/>
          </p:nvSpPr>
          <p:spPr bwMode="auto">
            <a:xfrm>
              <a:off x="4038600" y="5955268"/>
              <a:ext cx="12192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9pPr>
            </a:lstStyle>
            <a:p>
              <a:pPr eaLnBrk="1" hangingPunct="1"/>
              <a:endParaRPr lang="en-US" dirty="0"/>
            </a:p>
          </p:txBody>
        </p:sp>
        <p:sp>
          <p:nvSpPr>
            <p:cNvPr id="14354" name="TextBox 16"/>
            <p:cNvSpPr txBox="1">
              <a:spLocks noChangeArrowheads="1"/>
            </p:cNvSpPr>
            <p:nvPr/>
          </p:nvSpPr>
          <p:spPr bwMode="auto">
            <a:xfrm>
              <a:off x="1828800" y="1524000"/>
              <a:ext cx="4572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9pPr>
            </a:lstStyle>
            <a:p>
              <a:pPr eaLnBrk="1" hangingPunct="1"/>
              <a:r>
                <a:rPr lang="en-US" b="1" dirty="0">
                  <a:latin typeface="Times New Roman" pitchFamily="18" charset="0"/>
                  <a:cs typeface="Times New Roman" pitchFamily="18" charset="0"/>
                </a:rPr>
                <a:t>P</a:t>
              </a:r>
            </a:p>
          </p:txBody>
        </p:sp>
        <p:sp>
          <p:nvSpPr>
            <p:cNvPr id="14355" name="TextBox 17"/>
            <p:cNvSpPr txBox="1">
              <a:spLocks noChangeArrowheads="1"/>
            </p:cNvSpPr>
            <p:nvPr/>
          </p:nvSpPr>
          <p:spPr bwMode="auto">
            <a:xfrm>
              <a:off x="3429000" y="5650468"/>
              <a:ext cx="4572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9pPr>
            </a:lstStyle>
            <a:p>
              <a:pPr eaLnBrk="1" hangingPunct="1"/>
              <a:r>
                <a:rPr lang="en-US" b="1" dirty="0">
                  <a:latin typeface="Times New Roman" pitchFamily="18" charset="0"/>
                  <a:cs typeface="Times New Roman" pitchFamily="18" charset="0"/>
                </a:rPr>
                <a:t>Y</a:t>
              </a:r>
              <a:r>
                <a:rPr lang="en-US" b="1" baseline="-25000" dirty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356" name="TextBox 18"/>
            <p:cNvSpPr txBox="1">
              <a:spLocks noChangeArrowheads="1"/>
            </p:cNvSpPr>
            <p:nvPr/>
          </p:nvSpPr>
          <p:spPr bwMode="auto">
            <a:xfrm>
              <a:off x="1752600" y="3810000"/>
              <a:ext cx="4572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9pPr>
            </a:lstStyle>
            <a:p>
              <a:pPr eaLnBrk="1" hangingPunct="1"/>
              <a:r>
                <a:rPr lang="en-US" b="1" dirty="0">
                  <a:latin typeface="Times New Roman" pitchFamily="18" charset="0"/>
                  <a:cs typeface="Times New Roman" pitchFamily="18" charset="0"/>
                </a:rPr>
                <a:t>P</a:t>
              </a:r>
              <a:r>
                <a:rPr lang="en-US" b="1" baseline="-25000" dirty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357" name="TextBox 19"/>
            <p:cNvSpPr txBox="1">
              <a:spLocks noChangeArrowheads="1"/>
            </p:cNvSpPr>
            <p:nvPr/>
          </p:nvSpPr>
          <p:spPr bwMode="auto">
            <a:xfrm>
              <a:off x="1752600" y="3352800"/>
              <a:ext cx="4572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9pPr>
            </a:lstStyle>
            <a:p>
              <a:pPr eaLnBrk="1" hangingPunct="1"/>
              <a:r>
                <a:rPr lang="en-US" b="1" dirty="0">
                  <a:latin typeface="Times New Roman" pitchFamily="18" charset="0"/>
                  <a:cs typeface="Times New Roman" pitchFamily="18" charset="0"/>
                </a:rPr>
                <a:t>P</a:t>
              </a:r>
              <a:r>
                <a:rPr lang="en-US" b="1" baseline="-25000" dirty="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358" name="TextBox 20"/>
            <p:cNvSpPr txBox="1">
              <a:spLocks noChangeArrowheads="1"/>
            </p:cNvSpPr>
            <p:nvPr/>
          </p:nvSpPr>
          <p:spPr bwMode="auto">
            <a:xfrm>
              <a:off x="4724400" y="5650468"/>
              <a:ext cx="4572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9pPr>
            </a:lstStyle>
            <a:p>
              <a:pPr eaLnBrk="1" hangingPunct="1"/>
              <a:r>
                <a:rPr lang="en-US" b="1" dirty="0">
                  <a:latin typeface="Times New Roman" pitchFamily="18" charset="0"/>
                  <a:cs typeface="Times New Roman" pitchFamily="18" charset="0"/>
                </a:rPr>
                <a:t>Y</a:t>
              </a:r>
              <a:r>
                <a:rPr lang="en-US" b="1" baseline="-25000" dirty="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3" name="Straight Connector 22"/>
            <p:cNvCxnSpPr>
              <a:cxnSpLocks noChangeShapeType="1"/>
            </p:cNvCxnSpPr>
            <p:nvPr/>
          </p:nvCxnSpPr>
          <p:spPr bwMode="auto">
            <a:xfrm>
              <a:off x="2133600" y="4073235"/>
              <a:ext cx="1447800" cy="1588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5" name="Straight Connector 24"/>
            <p:cNvCxnSpPr>
              <a:cxnSpLocks noChangeShapeType="1"/>
            </p:cNvCxnSpPr>
            <p:nvPr/>
          </p:nvCxnSpPr>
          <p:spPr bwMode="auto">
            <a:xfrm rot="5400000">
              <a:off x="2819401" y="4876800"/>
              <a:ext cx="1524000" cy="3175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" name="Straight Connector 35"/>
            <p:cNvCxnSpPr>
              <a:cxnSpLocks noChangeShapeType="1"/>
            </p:cNvCxnSpPr>
            <p:nvPr/>
          </p:nvCxnSpPr>
          <p:spPr bwMode="auto">
            <a:xfrm rot="10800000">
              <a:off x="2133600" y="3581400"/>
              <a:ext cx="2667000" cy="1588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prstDash val="solid"/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" name="Straight Connector 37"/>
            <p:cNvCxnSpPr>
              <a:cxnSpLocks noChangeShapeType="1"/>
            </p:cNvCxnSpPr>
            <p:nvPr/>
          </p:nvCxnSpPr>
          <p:spPr bwMode="auto">
            <a:xfrm rot="5400000">
              <a:off x="3772694" y="4610894"/>
              <a:ext cx="2057400" cy="1588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0" name="Straight Arrow Connector 39"/>
            <p:cNvCxnSpPr>
              <a:cxnSpLocks noChangeShapeType="1"/>
            </p:cNvCxnSpPr>
            <p:nvPr/>
          </p:nvCxnSpPr>
          <p:spPr bwMode="auto">
            <a:xfrm flipV="1">
              <a:off x="3695701" y="3792372"/>
              <a:ext cx="990600" cy="381000"/>
            </a:xfrm>
            <a:prstGeom prst="straightConnector1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 type="arrow" w="med" len="med"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2" name="Straight Connector 41"/>
            <p:cNvCxnSpPr>
              <a:cxnSpLocks noChangeShapeType="1"/>
            </p:cNvCxnSpPr>
            <p:nvPr/>
          </p:nvCxnSpPr>
          <p:spPr bwMode="auto">
            <a:xfrm flipV="1">
              <a:off x="2133600" y="3048000"/>
              <a:ext cx="4038600" cy="1600200"/>
            </a:xfrm>
            <a:prstGeom prst="line">
              <a:avLst/>
            </a:prstGeom>
            <a:noFill/>
            <a:ln w="34925">
              <a:solidFill>
                <a:srgbClr val="00B0F0"/>
              </a:solidFill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65" name="TextBox 42"/>
            <p:cNvSpPr txBox="1">
              <a:spLocks noChangeArrowheads="1"/>
            </p:cNvSpPr>
            <p:nvPr/>
          </p:nvSpPr>
          <p:spPr bwMode="auto">
            <a:xfrm>
              <a:off x="6057901" y="2861846"/>
              <a:ext cx="110489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-109" charset="-128"/>
                </a:defRPr>
              </a:lvl9pPr>
            </a:lstStyle>
            <a:p>
              <a:pPr eaLnBrk="1" hangingPunct="1"/>
              <a:r>
                <a:rPr lang="en-US" b="1" dirty="0">
                  <a:latin typeface="Times New Roman" pitchFamily="18" charset="0"/>
                  <a:cs typeface="Times New Roman" pitchFamily="18" charset="0"/>
                </a:rPr>
                <a:t>AS</a:t>
              </a:r>
              <a:r>
                <a:rPr lang="en-US" b="1" baseline="-25000" dirty="0">
                  <a:latin typeface="Times New Roman" pitchFamily="18" charset="0"/>
                  <a:cs typeface="Times New Roman" pitchFamily="18" charset="0"/>
                </a:rPr>
                <a:t>0</a:t>
              </a:r>
              <a:r>
                <a:rPr lang="en-US" b="1" dirty="0">
                  <a:latin typeface="Times New Roman" pitchFamily="18" charset="0"/>
                  <a:cs typeface="Times New Roman" pitchFamily="18" charset="0"/>
                </a:rPr>
                <a:t>(w</a:t>
              </a:r>
              <a:r>
                <a:rPr lang="en-US" b="1" baseline="-25000" dirty="0">
                  <a:latin typeface="Times New Roman" pitchFamily="18" charset="0"/>
                  <a:cs typeface="Times New Roman" pitchFamily="18" charset="0"/>
                </a:rPr>
                <a:t>0</a:t>
              </a:r>
              <a:r>
                <a:rPr lang="en-US" b="1" dirty="0">
                  <a:latin typeface="Times New Roman" pitchFamily="18" charset="0"/>
                  <a:cs typeface="Times New Roman" pitchFamily="18" charset="0"/>
                </a:rPr>
                <a:t>)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500646" y="5562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b="1" dirty="0"/>
          </a:p>
        </p:txBody>
      </p:sp>
      <p:cxnSp>
        <p:nvCxnSpPr>
          <p:cNvPr id="15" name="Straight Connector 14"/>
          <p:cNvCxnSpPr/>
          <p:nvPr/>
        </p:nvCxnSpPr>
        <p:spPr>
          <a:xfrm flipV="1">
            <a:off x="3886200" y="2667000"/>
            <a:ext cx="3771901" cy="1524000"/>
          </a:xfrm>
          <a:prstGeom prst="line">
            <a:avLst/>
          </a:prstGeom>
          <a:ln w="34925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543800" y="2438400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(w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1)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6896099" y="3017138"/>
            <a:ext cx="0" cy="30480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972299" y="2895600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∆w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6200" y="942896"/>
            <a:ext cx="343983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Upward sloping AS shows a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positive relationship between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P&amp;Y, </a:t>
            </a:r>
            <a:r>
              <a:rPr lang="en-CA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all other conditions constant</a:t>
            </a:r>
          </a:p>
          <a:p>
            <a:endParaRPr lang="en-CA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Falling factor productivity 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 Y rises Y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Y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raises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unit costs</a:t>
            </a:r>
          </a:p>
          <a:p>
            <a:endParaRPr lang="en-CA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Producers need higher prices P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P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to cover rising cost &amp; maintain profit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rise in wage rates, ∆w &gt; 0, raises unit labour costs at all Y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AS shifts up &amp; P rises at all Y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 flipV="1">
            <a:off x="6515099" y="3140424"/>
            <a:ext cx="0" cy="338470"/>
          </a:xfrm>
          <a:prstGeom prst="line">
            <a:avLst/>
          </a:prstGeom>
          <a:ln w="22225"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3846512" y="3140424"/>
            <a:ext cx="2670175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3484420" y="2971800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1000"/>
            <a:ext cx="8229600" cy="563562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Short -Run Aggregate Supply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72400" y="5562600"/>
            <a:ext cx="1178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Real GDP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8435975" cy="792162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Short-Run Equilibrium Output and Price</a:t>
            </a:r>
          </a:p>
        </p:txBody>
      </p:sp>
      <p:sp>
        <p:nvSpPr>
          <p:cNvPr id="15379" name="Date Placeholder 4"/>
          <p:cNvSpPr>
            <a:spLocks noGrp="1"/>
          </p:cNvSpPr>
          <p:nvPr>
            <p:ph type="dt" sz="half" idx="10"/>
          </p:nvPr>
        </p:nvSpPr>
        <p:spPr>
          <a:xfrm>
            <a:off x="152399" y="-27709"/>
            <a:ext cx="3267075" cy="4000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©2013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15362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866172" y="76200"/>
            <a:ext cx="2113869" cy="2476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Chapter 11</a:t>
            </a:r>
          </a:p>
        </p:txBody>
      </p:sp>
      <p:sp>
        <p:nvSpPr>
          <p:cNvPr id="15363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229600" y="0"/>
            <a:ext cx="547914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A52D5F79-51E5-4D9C-8337-6F5758766D14}" type="slidenum">
              <a:rPr lang="en-US"/>
              <a:pPr eaLnBrk="1" hangingPunct="1"/>
              <a:t>13</a:t>
            </a:fld>
            <a:endParaRPr lang="en-US" dirty="0"/>
          </a:p>
        </p:txBody>
      </p:sp>
      <p:sp>
        <p:nvSpPr>
          <p:cNvPr id="15365" name="Line 3"/>
          <p:cNvSpPr>
            <a:spLocks noChangeShapeType="1"/>
          </p:cNvSpPr>
          <p:nvPr/>
        </p:nvSpPr>
        <p:spPr bwMode="auto">
          <a:xfrm>
            <a:off x="2627313" y="2349500"/>
            <a:ext cx="0" cy="3167063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366" name="Line 4"/>
          <p:cNvSpPr>
            <a:spLocks noChangeShapeType="1"/>
          </p:cNvSpPr>
          <p:nvPr/>
        </p:nvSpPr>
        <p:spPr bwMode="auto">
          <a:xfrm>
            <a:off x="2627313" y="5516563"/>
            <a:ext cx="417671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415" name="Line 5"/>
          <p:cNvSpPr>
            <a:spLocks noChangeShapeType="1"/>
          </p:cNvSpPr>
          <p:nvPr/>
        </p:nvSpPr>
        <p:spPr bwMode="auto">
          <a:xfrm>
            <a:off x="2627313" y="4005263"/>
            <a:ext cx="2160587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368" name="Text Box 6"/>
          <p:cNvSpPr txBox="1">
            <a:spLocks noChangeArrowheads="1"/>
          </p:cNvSpPr>
          <p:nvPr/>
        </p:nvSpPr>
        <p:spPr bwMode="auto">
          <a:xfrm>
            <a:off x="2195513" y="2276475"/>
            <a:ext cx="30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dirty="0"/>
          </a:p>
        </p:txBody>
      </p:sp>
      <p:sp>
        <p:nvSpPr>
          <p:cNvPr id="15369" name="Text Box 8"/>
          <p:cNvSpPr txBox="1">
            <a:spLocks noChangeArrowheads="1"/>
          </p:cNvSpPr>
          <p:nvPr/>
        </p:nvSpPr>
        <p:spPr bwMode="auto">
          <a:xfrm>
            <a:off x="5885946" y="4941888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7418" name="Text Box 9"/>
          <p:cNvSpPr txBox="1">
            <a:spLocks noChangeArrowheads="1"/>
          </p:cNvSpPr>
          <p:nvPr/>
        </p:nvSpPr>
        <p:spPr bwMode="auto">
          <a:xfrm>
            <a:off x="2124075" y="3789363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7419" name="Line 10"/>
          <p:cNvSpPr>
            <a:spLocks noChangeShapeType="1"/>
          </p:cNvSpPr>
          <p:nvPr/>
        </p:nvSpPr>
        <p:spPr bwMode="auto">
          <a:xfrm flipV="1">
            <a:off x="4716463" y="4005263"/>
            <a:ext cx="0" cy="15113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372" name="Text Box 11"/>
          <p:cNvSpPr txBox="1">
            <a:spLocks noChangeArrowheads="1"/>
          </p:cNvSpPr>
          <p:nvPr/>
        </p:nvSpPr>
        <p:spPr bwMode="auto">
          <a:xfrm>
            <a:off x="5993896" y="5583237"/>
            <a:ext cx="13684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Real GDP</a:t>
            </a:r>
          </a:p>
        </p:txBody>
      </p:sp>
      <p:sp>
        <p:nvSpPr>
          <p:cNvPr id="17421" name="Line 12"/>
          <p:cNvSpPr>
            <a:spLocks noChangeShapeType="1"/>
          </p:cNvSpPr>
          <p:nvPr/>
        </p:nvSpPr>
        <p:spPr bwMode="auto">
          <a:xfrm>
            <a:off x="3563938" y="2852738"/>
            <a:ext cx="2232025" cy="2232025"/>
          </a:xfrm>
          <a:prstGeom prst="line">
            <a:avLst/>
          </a:prstGeom>
          <a:noFill/>
          <a:ln w="34925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422" name="Text Box 13"/>
          <p:cNvSpPr txBox="1">
            <a:spLocks noChangeArrowheads="1"/>
          </p:cNvSpPr>
          <p:nvPr/>
        </p:nvSpPr>
        <p:spPr bwMode="auto">
          <a:xfrm>
            <a:off x="4500563" y="5516563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5375" name="Text Box 27"/>
          <p:cNvSpPr txBox="1">
            <a:spLocks noChangeArrowheads="1"/>
          </p:cNvSpPr>
          <p:nvPr/>
        </p:nvSpPr>
        <p:spPr bwMode="auto">
          <a:xfrm>
            <a:off x="5940425" y="2708275"/>
            <a:ext cx="7921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7424" name="Line 28"/>
          <p:cNvSpPr>
            <a:spLocks noChangeShapeType="1"/>
          </p:cNvSpPr>
          <p:nvPr/>
        </p:nvSpPr>
        <p:spPr bwMode="auto">
          <a:xfrm flipH="1">
            <a:off x="3419475" y="3213100"/>
            <a:ext cx="2665413" cy="1584325"/>
          </a:xfrm>
          <a:prstGeom prst="line">
            <a:avLst/>
          </a:prstGeom>
          <a:noFill/>
          <a:ln w="34925">
            <a:solidFill>
              <a:srgbClr val="00B0F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378" name="Text Box 30"/>
          <p:cNvSpPr txBox="1">
            <a:spLocks noChangeArrowheads="1"/>
          </p:cNvSpPr>
          <p:nvPr/>
        </p:nvSpPr>
        <p:spPr bwMode="auto">
          <a:xfrm>
            <a:off x="1219200" y="2376487"/>
            <a:ext cx="16557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Price Level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04800" y="1170057"/>
            <a:ext cx="77982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 and AS determine 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equilibrium Y &amp; P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based on a given</a:t>
            </a:r>
          </a:p>
          <a:p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set of expenditure, output and pricing decisions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animBg="1"/>
      <p:bldP spid="17419" grpId="0" animBg="1"/>
      <p:bldP spid="17421" grpId="0" animBg="1"/>
      <p:bldP spid="174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200400" cy="362712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rgbClr val="002060"/>
                </a:solidFill>
              </a:rPr>
              <a:t>©2013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rgbClr val="002060"/>
                </a:solidFill>
              </a:rPr>
              <a:t>Chapter 11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27558C-C625-455A-A209-08E5BBB8D247}" type="slidenum">
              <a:rPr lang="en-US" smtClean="0">
                <a:solidFill>
                  <a:srgbClr val="002060"/>
                </a:solidFill>
              </a:rPr>
              <a:pPr>
                <a:defRPr/>
              </a:pPr>
              <a:t>14</a:t>
            </a:fld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200" y="609600"/>
            <a:ext cx="58801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Business Cycles in Output and Prices</a:t>
            </a:r>
            <a:endParaRPr lang="en-CA" sz="2800" b="1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1524000"/>
            <a:ext cx="7609776" cy="3847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cycles:</a:t>
            </a:r>
          </a:p>
          <a:p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Clr>
                <a:srgbClr val="002060"/>
              </a:buClr>
              <a:buSzPct val="113000"/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short–run fluctuations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real GDP, employment </a:t>
            </a:r>
          </a:p>
          <a:p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prices </a:t>
            </a:r>
            <a:r>
              <a:rPr lang="en-US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caused by unexpected but persistent</a:t>
            </a:r>
          </a:p>
          <a:p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shifts in AD &amp; AS conditions</a:t>
            </a:r>
          </a:p>
          <a:p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Clr>
                <a:srgbClr val="002060"/>
              </a:buClr>
              <a:buSzPct val="114000"/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cause </a:t>
            </a:r>
            <a:r>
              <a:rPr lang="en-US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recessionary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&amp;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inflationary gaps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variations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unemployment rates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&amp;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inflation rates</a:t>
            </a:r>
          </a:p>
          <a:p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Clr>
                <a:srgbClr val="002060"/>
              </a:buClr>
              <a:buSzPct val="115000"/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described as </a:t>
            </a:r>
            <a:r>
              <a:rPr lang="en-US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recessions, recoveries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booms</a:t>
            </a:r>
            <a:endParaRPr lang="en-CA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631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7709" y="381000"/>
            <a:ext cx="8229600" cy="563562"/>
          </a:xfrm>
        </p:spPr>
        <p:txBody>
          <a:bodyPr>
            <a:normAutofit/>
          </a:bodyPr>
          <a:lstStyle/>
          <a:p>
            <a:pPr lvl="0" fontAlgn="base">
              <a:spcAft>
                <a:spcPct val="0"/>
              </a:spcAft>
            </a:pPr>
            <a:r>
              <a:rPr lang="en-US" sz="2800" b="1" spc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ＭＳ Ｐゴシック" pitchFamily="-109" charset="-128"/>
                <a:cs typeface="Times New Roman" pitchFamily="18" charset="0"/>
              </a:rPr>
              <a:t>Business Cycles in Output and Prices</a:t>
            </a:r>
            <a:endParaRPr lang="en-CA" sz="2800" b="1" spc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ＭＳ Ｐゴシック" pitchFamily="-109" charset="-128"/>
              <a:cs typeface="Times New Roman" pitchFamily="18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6720" y="1737518"/>
            <a:ext cx="42672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sz="2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Changes in A </a:t>
            </a:r>
            <a:r>
              <a:rPr lang="en-CA" sz="2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shift AD:</a:t>
            </a:r>
            <a:endParaRPr lang="en-CA" sz="2400" b="1" dirty="0" smtClean="0">
              <a:solidFill>
                <a:srgbClr val="A4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CA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1000"/>
            </a:pP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∆A &lt; 0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shift AD left </a:t>
            </a:r>
          </a:p>
          <a:p>
            <a:pPr marL="0" indent="0">
              <a:buNone/>
            </a:pP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↓Y &amp; ↓P</a:t>
            </a:r>
          </a:p>
          <a:p>
            <a:endParaRPr lang="en-CA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∆A &gt; 0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shift AD right </a:t>
            </a:r>
          </a:p>
          <a:p>
            <a:pPr marL="0" indent="0">
              <a:buNone/>
            </a:pP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↑Y &amp; ↑P</a:t>
            </a:r>
          </a:p>
          <a:p>
            <a:endParaRPr lang="en-CA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1000"/>
            </a:pP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∆A 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∆P &amp; ∆Y </a:t>
            </a:r>
          </a:p>
          <a:p>
            <a:pPr marL="0" indent="0">
              <a:buNone/>
            </a:pP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in the same direction</a:t>
            </a:r>
          </a:p>
          <a:p>
            <a:pPr>
              <a:buClr>
                <a:srgbClr val="002060"/>
              </a:buClr>
              <a:buSzPct val="110000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Fluctuations in A  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business 	cycles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in P &amp; Y</a:t>
            </a:r>
            <a:endParaRPr lang="en-CA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8" name="Date Placeholder 3"/>
          <p:cNvSpPr>
            <a:spLocks noGrp="1"/>
          </p:cNvSpPr>
          <p:nvPr>
            <p:ph type="dt" sz="half" idx="10"/>
          </p:nvPr>
        </p:nvSpPr>
        <p:spPr>
          <a:xfrm>
            <a:off x="91396" y="-76200"/>
            <a:ext cx="31242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©2013 Curtis – Irvine Macroeconomics.</a:t>
            </a:r>
            <a:endParaRPr lang="en-US" b="1" dirty="0"/>
          </a:p>
        </p:txBody>
      </p:sp>
      <p:sp>
        <p:nvSpPr>
          <p:cNvPr id="1638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19055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Chapter 11</a:t>
            </a:r>
          </a:p>
        </p:txBody>
      </p:sp>
      <p:sp>
        <p:nvSpPr>
          <p:cNvPr id="1639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77458" y="-1385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236A7D86-3CC0-499F-AF8C-BDA9B637760E}" type="slidenum">
              <a:rPr lang="en-US"/>
              <a:pPr eaLnBrk="1" hangingPunct="1"/>
              <a:t>15</a:t>
            </a:fld>
            <a:endParaRPr lang="en-US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4953000" y="2057400"/>
            <a:ext cx="0" cy="33528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953000" y="5410200"/>
            <a:ext cx="38100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257800" y="2362200"/>
            <a:ext cx="2590800" cy="2514600"/>
          </a:xfrm>
          <a:prstGeom prst="line">
            <a:avLst/>
          </a:prstGeom>
          <a:ln w="349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5257800" y="2895600"/>
            <a:ext cx="2514600" cy="1523135"/>
          </a:xfrm>
          <a:prstGeom prst="line">
            <a:avLst/>
          </a:prstGeom>
          <a:ln w="349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4953000" y="3657600"/>
            <a:ext cx="16002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553200" y="3657600"/>
            <a:ext cx="0" cy="17526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753100" y="2209800"/>
            <a:ext cx="2324100" cy="2324100"/>
          </a:xfrm>
          <a:prstGeom prst="line">
            <a:avLst/>
          </a:prstGeom>
          <a:ln w="3492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181600" y="2895600"/>
            <a:ext cx="2286000" cy="2209800"/>
          </a:xfrm>
          <a:prstGeom prst="line">
            <a:avLst/>
          </a:prstGeom>
          <a:ln w="3492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4966855" y="3427270"/>
            <a:ext cx="196215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915150" y="3427270"/>
            <a:ext cx="13855" cy="198293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4953000" y="3886200"/>
            <a:ext cx="121920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172200" y="3886200"/>
            <a:ext cx="0" cy="152400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5410200" y="3048000"/>
            <a:ext cx="952500" cy="0"/>
          </a:xfrm>
          <a:prstGeom prst="straightConnector1">
            <a:avLst/>
          </a:prstGeom>
          <a:ln w="2222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6629400" y="4191000"/>
            <a:ext cx="922020" cy="0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85" name="Straight Arrow Connector 16384"/>
          <p:cNvCxnSpPr/>
          <p:nvPr/>
        </p:nvCxnSpPr>
        <p:spPr>
          <a:xfrm>
            <a:off x="6248400" y="5105400"/>
            <a:ext cx="586740" cy="0"/>
          </a:xfrm>
          <a:prstGeom prst="straightConnector1">
            <a:avLst/>
          </a:prstGeom>
          <a:ln w="25400">
            <a:solidFill>
              <a:srgbClr val="C00000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92" name="Straight Arrow Connector 16391"/>
          <p:cNvCxnSpPr/>
          <p:nvPr/>
        </p:nvCxnSpPr>
        <p:spPr>
          <a:xfrm>
            <a:off x="5257800" y="3427270"/>
            <a:ext cx="0" cy="458930"/>
          </a:xfrm>
          <a:prstGeom prst="straightConnector1">
            <a:avLst/>
          </a:prstGeom>
          <a:ln w="25400">
            <a:solidFill>
              <a:srgbClr val="C00000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94" name="TextBox 16393"/>
          <p:cNvSpPr txBox="1"/>
          <p:nvPr/>
        </p:nvSpPr>
        <p:spPr>
          <a:xfrm>
            <a:off x="4648200" y="213360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5" name="TextBox 16394"/>
          <p:cNvSpPr txBox="1"/>
          <p:nvPr/>
        </p:nvSpPr>
        <p:spPr>
          <a:xfrm>
            <a:off x="4620490" y="3429000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6" name="TextBox 16395"/>
          <p:cNvSpPr txBox="1"/>
          <p:nvPr/>
        </p:nvSpPr>
        <p:spPr>
          <a:xfrm>
            <a:off x="4605686" y="3124200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7" name="TextBox 16396"/>
          <p:cNvSpPr txBox="1"/>
          <p:nvPr/>
        </p:nvSpPr>
        <p:spPr>
          <a:xfrm>
            <a:off x="4605686" y="3733800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8" name="TextBox 16397"/>
          <p:cNvSpPr txBox="1"/>
          <p:nvPr/>
        </p:nvSpPr>
        <p:spPr>
          <a:xfrm>
            <a:off x="7696200" y="2667000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9" name="TextBox 16398"/>
          <p:cNvSpPr txBox="1"/>
          <p:nvPr/>
        </p:nvSpPr>
        <p:spPr>
          <a:xfrm>
            <a:off x="7772400" y="4724400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00" name="TextBox 16399"/>
          <p:cNvSpPr txBox="1"/>
          <p:nvPr/>
        </p:nvSpPr>
        <p:spPr>
          <a:xfrm>
            <a:off x="8001000" y="4343400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01" name="TextBox 16400"/>
          <p:cNvSpPr txBox="1"/>
          <p:nvPr/>
        </p:nvSpPr>
        <p:spPr>
          <a:xfrm>
            <a:off x="7315200" y="4953000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02" name="TextBox 16401"/>
          <p:cNvSpPr txBox="1"/>
          <p:nvPr/>
        </p:nvSpPr>
        <p:spPr>
          <a:xfrm>
            <a:off x="5947930" y="541020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03" name="TextBox 16402"/>
          <p:cNvSpPr txBox="1"/>
          <p:nvPr/>
        </p:nvSpPr>
        <p:spPr>
          <a:xfrm>
            <a:off x="6358286" y="541020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04" name="TextBox 16403"/>
          <p:cNvSpPr txBox="1"/>
          <p:nvPr/>
        </p:nvSpPr>
        <p:spPr>
          <a:xfrm>
            <a:off x="6835140" y="541020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05" name="TextBox 16404"/>
          <p:cNvSpPr txBox="1"/>
          <p:nvPr/>
        </p:nvSpPr>
        <p:spPr>
          <a:xfrm>
            <a:off x="8478760" y="5394158"/>
            <a:ext cx="249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15389" y="1039090"/>
            <a:ext cx="38677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Unexpected shifts in AD</a:t>
            </a:r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37" repeatCount="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37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16" presetClass="entr" presetSubtype="21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1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1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1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095500" y="944562"/>
            <a:ext cx="8229600" cy="639762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Unexpected shifts in AS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7709" y="1734447"/>
            <a:ext cx="4495800" cy="521790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dirty="0" smtClean="0">
                <a:solidFill>
                  <a:srgbClr val="C00000"/>
                </a:solidFill>
              </a:rPr>
              <a:t>∆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costs 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shift AS:</a:t>
            </a:r>
          </a:p>
          <a:p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  <a:buSzPct val="110000"/>
            </a:pP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∆w &gt;0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or 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CA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2400" b="1" baseline="-25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oil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&gt;0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shift AS↑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	 ↑costs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↑price at every Y </a:t>
            </a:r>
          </a:p>
          <a:p>
            <a:pPr marL="0" indent="0">
              <a:buNone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↑P &amp; ↓Y</a:t>
            </a:r>
            <a:endParaRPr lang="en-CA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CA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CA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  <a:buSzPct val="113000"/>
            </a:pP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CA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2400" b="1" baseline="-25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oil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&lt; 0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or 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∆w&lt; 0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or  better 	technology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unit costs</a:t>
            </a: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	AS shift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↓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↓P at every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</a:p>
          <a:p>
            <a:pPr marL="0" indent="0">
              <a:buNone/>
            </a:pPr>
            <a:endParaRPr lang="en-CA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  <a:buSzPct val="111000"/>
            </a:pP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∆Costs 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shift AS  ∆P &amp; ∆Y 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in opposite directions</a:t>
            </a:r>
          </a:p>
          <a:p>
            <a:pPr>
              <a:buClr>
                <a:srgbClr val="002060"/>
              </a:buClr>
              <a:buSzPct val="111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Fluctuations in commodity prices or 	productivity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business 	cycles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in P &amp; Y</a:t>
            </a:r>
            <a:endParaRPr lang="en-CA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400" dirty="0" smtClean="0">
              <a:solidFill>
                <a:srgbClr val="002060"/>
              </a:solidFill>
            </a:endParaRPr>
          </a:p>
          <a:p>
            <a:endParaRPr lang="en-US" sz="2800" dirty="0" smtClean="0"/>
          </a:p>
        </p:txBody>
      </p:sp>
      <p:sp>
        <p:nvSpPr>
          <p:cNvPr id="18436" name="Date Placeholder 3"/>
          <p:cNvSpPr>
            <a:spLocks noGrp="1"/>
          </p:cNvSpPr>
          <p:nvPr>
            <p:ph type="dt" sz="half" idx="10"/>
          </p:nvPr>
        </p:nvSpPr>
        <p:spPr>
          <a:xfrm>
            <a:off x="228600" y="0"/>
            <a:ext cx="3289834" cy="323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©2013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1843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14700" y="-13855"/>
            <a:ext cx="2895600" cy="39485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Chapter 11</a:t>
            </a:r>
          </a:p>
        </p:txBody>
      </p:sp>
      <p:sp>
        <p:nvSpPr>
          <p:cNvPr id="1843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30704" y="0"/>
            <a:ext cx="457200" cy="42949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318269B7-2E89-46F3-94B7-3DF8E72E6821}" type="slidenum">
              <a:rPr lang="en-US"/>
              <a:pPr eaLnBrk="1" hangingPunct="1"/>
              <a:t>16</a:t>
            </a:fld>
            <a:endParaRPr lang="en-US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5181600" y="2209800"/>
            <a:ext cx="0" cy="33528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5181600" y="5562600"/>
            <a:ext cx="35052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5410200" y="3276600"/>
            <a:ext cx="2895600" cy="1219200"/>
          </a:xfrm>
          <a:prstGeom prst="line">
            <a:avLst/>
          </a:prstGeom>
          <a:ln w="349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791200" y="2590800"/>
            <a:ext cx="2438400" cy="2667000"/>
          </a:xfrm>
          <a:prstGeom prst="line">
            <a:avLst/>
          </a:prstGeom>
          <a:ln w="349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5410200" y="2971800"/>
            <a:ext cx="2819400" cy="1143000"/>
          </a:xfrm>
          <a:prstGeom prst="line">
            <a:avLst/>
          </a:prstGeom>
          <a:ln w="34925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5486400" y="3657600"/>
            <a:ext cx="2819400" cy="1219200"/>
          </a:xfrm>
          <a:prstGeom prst="line">
            <a:avLst/>
          </a:prstGeom>
          <a:ln w="34925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934200" y="3886200"/>
            <a:ext cx="0" cy="16764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181600" y="3886200"/>
            <a:ext cx="1752600" cy="381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181600" y="3598720"/>
            <a:ext cx="152400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181600" y="4142510"/>
            <a:ext cx="205740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7239000" y="4114800"/>
            <a:ext cx="0" cy="144780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705600" y="3598720"/>
            <a:ext cx="0" cy="196388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7620000" y="3248890"/>
            <a:ext cx="0" cy="32212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33" name="Straight Arrow Connector 18432"/>
          <p:cNvCxnSpPr/>
          <p:nvPr/>
        </p:nvCxnSpPr>
        <p:spPr>
          <a:xfrm>
            <a:off x="7467600" y="3702353"/>
            <a:ext cx="0" cy="31227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1" name="TextBox 18440"/>
          <p:cNvSpPr txBox="1"/>
          <p:nvPr/>
        </p:nvSpPr>
        <p:spPr>
          <a:xfrm>
            <a:off x="4876800" y="213360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42" name="TextBox 18441"/>
          <p:cNvSpPr txBox="1"/>
          <p:nvPr/>
        </p:nvSpPr>
        <p:spPr>
          <a:xfrm>
            <a:off x="8077200" y="2667000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43" name="TextBox 18442"/>
          <p:cNvSpPr txBox="1"/>
          <p:nvPr/>
        </p:nvSpPr>
        <p:spPr>
          <a:xfrm>
            <a:off x="8305800" y="3048000"/>
            <a:ext cx="564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CA" b="1" baseline="-25000" dirty="0" smtClean="0"/>
              <a:t>0</a:t>
            </a:r>
            <a:endParaRPr lang="en-CA" b="1" dirty="0"/>
          </a:p>
        </p:txBody>
      </p:sp>
      <p:sp>
        <p:nvSpPr>
          <p:cNvPr id="18444" name="TextBox 18443"/>
          <p:cNvSpPr txBox="1"/>
          <p:nvPr/>
        </p:nvSpPr>
        <p:spPr>
          <a:xfrm>
            <a:off x="8305800" y="3429000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45" name="TextBox 18444"/>
          <p:cNvSpPr txBox="1"/>
          <p:nvPr/>
        </p:nvSpPr>
        <p:spPr>
          <a:xfrm>
            <a:off x="4800600" y="3276600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46" name="TextBox 18445"/>
          <p:cNvSpPr txBox="1"/>
          <p:nvPr/>
        </p:nvSpPr>
        <p:spPr>
          <a:xfrm>
            <a:off x="4800600" y="3657600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/>
              <a:t>P</a:t>
            </a:r>
            <a:r>
              <a:rPr lang="en-CA" b="1" baseline="-25000" dirty="0" smtClean="0"/>
              <a:t>0</a:t>
            </a:r>
            <a:endParaRPr lang="en-CA" b="1" dirty="0"/>
          </a:p>
        </p:txBody>
      </p:sp>
      <p:sp>
        <p:nvSpPr>
          <p:cNvPr id="18447" name="TextBox 18446"/>
          <p:cNvSpPr txBox="1"/>
          <p:nvPr/>
        </p:nvSpPr>
        <p:spPr>
          <a:xfrm>
            <a:off x="4800600" y="3974068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48" name="TextBox 18447"/>
          <p:cNvSpPr txBox="1"/>
          <p:nvPr/>
        </p:nvSpPr>
        <p:spPr>
          <a:xfrm>
            <a:off x="8305800" y="5105400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49" name="TextBox 18448"/>
          <p:cNvSpPr txBox="1"/>
          <p:nvPr/>
        </p:nvSpPr>
        <p:spPr>
          <a:xfrm>
            <a:off x="7626665" y="3124200"/>
            <a:ext cx="6767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∆w&gt;0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50" name="TextBox 18449"/>
          <p:cNvSpPr txBox="1"/>
          <p:nvPr/>
        </p:nvSpPr>
        <p:spPr>
          <a:xfrm>
            <a:off x="7391400" y="3581400"/>
            <a:ext cx="6767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∆w&lt;0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53" name="TextBox 18452"/>
          <p:cNvSpPr txBox="1"/>
          <p:nvPr/>
        </p:nvSpPr>
        <p:spPr>
          <a:xfrm>
            <a:off x="6510686" y="5574268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54" name="TextBox 18453"/>
          <p:cNvSpPr txBox="1"/>
          <p:nvPr/>
        </p:nvSpPr>
        <p:spPr>
          <a:xfrm>
            <a:off x="6739286" y="5574268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55" name="TextBox 18454"/>
          <p:cNvSpPr txBox="1"/>
          <p:nvPr/>
        </p:nvSpPr>
        <p:spPr>
          <a:xfrm>
            <a:off x="7086600" y="556260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56" name="TextBox 18455"/>
          <p:cNvSpPr txBox="1"/>
          <p:nvPr/>
        </p:nvSpPr>
        <p:spPr>
          <a:xfrm>
            <a:off x="8458200" y="55626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Rectangle 2"/>
          <p:cNvSpPr txBox="1">
            <a:spLocks noChangeArrowheads="1"/>
          </p:cNvSpPr>
          <p:nvPr/>
        </p:nvSpPr>
        <p:spPr>
          <a:xfrm>
            <a:off x="27709" y="381000"/>
            <a:ext cx="82296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en-US" sz="2800" b="1" spc="0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ＭＳ Ｐゴシック" pitchFamily="-109" charset="-128"/>
                <a:cs typeface="Times New Roman" pitchFamily="18" charset="0"/>
              </a:rPr>
              <a:t>Business Cycles in Output and Prices</a:t>
            </a:r>
            <a:endParaRPr lang="en-CA" sz="2800" b="1" spc="0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ＭＳ Ｐゴシック" pitchFamily="-109" charset="-128"/>
              <a:cs typeface="Times New Roman" pitchFamily="18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6739286" y="5290066"/>
            <a:ext cx="499714" cy="0"/>
          </a:xfrm>
          <a:prstGeom prst="straightConnector1">
            <a:avLst/>
          </a:prstGeom>
          <a:ln w="25400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5715000" y="3657600"/>
            <a:ext cx="0" cy="457200"/>
          </a:xfrm>
          <a:prstGeom prst="straightConnector1">
            <a:avLst/>
          </a:prstGeom>
          <a:ln w="25400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37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42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>
          <a:xfrm>
            <a:off x="95250" y="914400"/>
            <a:ext cx="8435975" cy="639762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Short-Run Equilibrium Y  versus Y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42" name="Date Placeholder 4"/>
          <p:cNvSpPr>
            <a:spLocks noGrp="1"/>
          </p:cNvSpPr>
          <p:nvPr>
            <p:ph type="dt" sz="half" idx="10"/>
          </p:nvPr>
        </p:nvSpPr>
        <p:spPr>
          <a:xfrm>
            <a:off x="200890" y="-42573"/>
            <a:ext cx="3151909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©2013 Curtis – Irvine Macroeconomics.</a:t>
            </a:r>
            <a:endParaRPr lang="en-US" b="1" dirty="0"/>
          </a:p>
        </p:txBody>
      </p:sp>
      <p:sp>
        <p:nvSpPr>
          <p:cNvPr id="21506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657600" y="-70282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Chapter 11</a:t>
            </a:r>
          </a:p>
        </p:txBody>
      </p:sp>
      <p:sp>
        <p:nvSpPr>
          <p:cNvPr id="21507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001000" y="-76200"/>
            <a:ext cx="5334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F3C018EC-21BE-4330-8D69-BA689E3CA70C}" type="slidenum">
              <a:rPr lang="en-US"/>
              <a:pPr eaLnBrk="1" hangingPunct="1"/>
              <a:t>17</a:t>
            </a:fld>
            <a:endParaRPr lang="en-US" dirty="0"/>
          </a:p>
        </p:txBody>
      </p:sp>
      <p:sp>
        <p:nvSpPr>
          <p:cNvPr id="21509" name="Line 3"/>
          <p:cNvSpPr>
            <a:spLocks noChangeShapeType="1"/>
          </p:cNvSpPr>
          <p:nvPr/>
        </p:nvSpPr>
        <p:spPr bwMode="auto">
          <a:xfrm>
            <a:off x="914400" y="2349500"/>
            <a:ext cx="0" cy="31670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510" name="Line 4"/>
          <p:cNvSpPr>
            <a:spLocks noChangeShapeType="1"/>
          </p:cNvSpPr>
          <p:nvPr/>
        </p:nvSpPr>
        <p:spPr bwMode="auto">
          <a:xfrm>
            <a:off x="914400" y="5516563"/>
            <a:ext cx="417671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511" name="Line 5"/>
          <p:cNvSpPr>
            <a:spLocks noChangeShapeType="1"/>
          </p:cNvSpPr>
          <p:nvPr/>
        </p:nvSpPr>
        <p:spPr bwMode="auto">
          <a:xfrm>
            <a:off x="914400" y="4019118"/>
            <a:ext cx="21605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512" name="Text Box 6"/>
          <p:cNvSpPr txBox="1">
            <a:spLocks noChangeArrowheads="1"/>
          </p:cNvSpPr>
          <p:nvPr/>
        </p:nvSpPr>
        <p:spPr bwMode="auto">
          <a:xfrm>
            <a:off x="533400" y="2276475"/>
            <a:ext cx="30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</a:t>
            </a:r>
          </a:p>
        </p:txBody>
      </p:sp>
      <p:sp>
        <p:nvSpPr>
          <p:cNvPr id="21513" name="Text Box 7"/>
          <p:cNvSpPr txBox="1">
            <a:spLocks noChangeArrowheads="1"/>
          </p:cNvSpPr>
          <p:nvPr/>
        </p:nvSpPr>
        <p:spPr bwMode="auto">
          <a:xfrm>
            <a:off x="4191000" y="4941888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21514" name="Text Box 8"/>
          <p:cNvSpPr txBox="1">
            <a:spLocks noChangeArrowheads="1"/>
          </p:cNvSpPr>
          <p:nvPr/>
        </p:nvSpPr>
        <p:spPr bwMode="auto">
          <a:xfrm>
            <a:off x="566737" y="3789363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1515" name="Line 9"/>
          <p:cNvSpPr>
            <a:spLocks noChangeShapeType="1"/>
          </p:cNvSpPr>
          <p:nvPr/>
        </p:nvSpPr>
        <p:spPr bwMode="auto">
          <a:xfrm flipV="1">
            <a:off x="3075710" y="2492375"/>
            <a:ext cx="0" cy="3024188"/>
          </a:xfrm>
          <a:prstGeom prst="line">
            <a:avLst/>
          </a:prstGeom>
          <a:noFill/>
          <a:ln w="34925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516" name="Text Box 10"/>
          <p:cNvSpPr txBox="1">
            <a:spLocks noChangeArrowheads="1"/>
          </p:cNvSpPr>
          <p:nvPr/>
        </p:nvSpPr>
        <p:spPr bwMode="auto">
          <a:xfrm>
            <a:off x="3962400" y="5500687"/>
            <a:ext cx="13684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Real GDP</a:t>
            </a:r>
          </a:p>
        </p:txBody>
      </p:sp>
      <p:sp>
        <p:nvSpPr>
          <p:cNvPr id="21517" name="Line 11"/>
          <p:cNvSpPr>
            <a:spLocks noChangeShapeType="1"/>
          </p:cNvSpPr>
          <p:nvPr/>
        </p:nvSpPr>
        <p:spPr bwMode="auto">
          <a:xfrm>
            <a:off x="1905000" y="2852738"/>
            <a:ext cx="2232025" cy="2232025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518" name="Text Box 12"/>
          <p:cNvSpPr txBox="1">
            <a:spLocks noChangeArrowheads="1"/>
          </p:cNvSpPr>
          <p:nvPr/>
        </p:nvSpPr>
        <p:spPr bwMode="auto">
          <a:xfrm>
            <a:off x="2941638" y="5516563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 err="1">
                <a:latin typeface="Times New Roman" pitchFamily="18" charset="0"/>
                <a:cs typeface="Times New Roman" pitchFamily="18" charset="0"/>
              </a:rPr>
              <a:t>p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9" name="Text Box 13"/>
          <p:cNvSpPr txBox="1">
            <a:spLocks noChangeArrowheads="1"/>
          </p:cNvSpPr>
          <p:nvPr/>
        </p:nvSpPr>
        <p:spPr bwMode="auto">
          <a:xfrm>
            <a:off x="4313238" y="3048000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21520" name="Line 14"/>
          <p:cNvSpPr>
            <a:spLocks noChangeShapeType="1"/>
          </p:cNvSpPr>
          <p:nvPr/>
        </p:nvSpPr>
        <p:spPr bwMode="auto">
          <a:xfrm flipH="1">
            <a:off x="1752600" y="3213100"/>
            <a:ext cx="2665413" cy="1584325"/>
          </a:xfrm>
          <a:prstGeom prst="line">
            <a:avLst/>
          </a:prstGeom>
          <a:noFill/>
          <a:ln w="38100">
            <a:solidFill>
              <a:srgbClr val="00B0F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522" name="Text Box 16"/>
          <p:cNvSpPr txBox="1">
            <a:spLocks noChangeArrowheads="1"/>
          </p:cNvSpPr>
          <p:nvPr/>
        </p:nvSpPr>
        <p:spPr bwMode="auto">
          <a:xfrm rot="16200000">
            <a:off x="-415924" y="3641725"/>
            <a:ext cx="16557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Price Level</a:t>
            </a:r>
          </a:p>
        </p:txBody>
      </p:sp>
      <p:sp>
        <p:nvSpPr>
          <p:cNvPr id="21523" name="Text Box 18"/>
          <p:cNvSpPr txBox="1">
            <a:spLocks noChangeArrowheads="1"/>
          </p:cNvSpPr>
          <p:nvPr/>
        </p:nvSpPr>
        <p:spPr bwMode="auto">
          <a:xfrm>
            <a:off x="4343400" y="4572000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21524" name="Line 19"/>
          <p:cNvSpPr>
            <a:spLocks noChangeShapeType="1"/>
          </p:cNvSpPr>
          <p:nvPr/>
        </p:nvSpPr>
        <p:spPr bwMode="auto">
          <a:xfrm>
            <a:off x="2286000" y="2636838"/>
            <a:ext cx="2232025" cy="2232025"/>
          </a:xfrm>
          <a:prstGeom prst="line">
            <a:avLst/>
          </a:prstGeom>
          <a:noFill/>
          <a:ln w="38100">
            <a:solidFill>
              <a:srgbClr val="0070C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525" name="Text Box 20"/>
          <p:cNvSpPr txBox="1">
            <a:spLocks noChangeArrowheads="1"/>
          </p:cNvSpPr>
          <p:nvPr/>
        </p:nvSpPr>
        <p:spPr bwMode="auto">
          <a:xfrm>
            <a:off x="3429000" y="5157788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21526" name="Line 21"/>
          <p:cNvSpPr>
            <a:spLocks noChangeShapeType="1"/>
          </p:cNvSpPr>
          <p:nvPr/>
        </p:nvSpPr>
        <p:spPr bwMode="auto">
          <a:xfrm>
            <a:off x="1349375" y="3068638"/>
            <a:ext cx="2232025" cy="2232025"/>
          </a:xfrm>
          <a:prstGeom prst="line">
            <a:avLst/>
          </a:prstGeom>
          <a:noFill/>
          <a:ln w="38100">
            <a:solidFill>
              <a:srgbClr val="0070C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527" name="Line 22"/>
          <p:cNvSpPr>
            <a:spLocks noChangeShapeType="1"/>
          </p:cNvSpPr>
          <p:nvPr/>
        </p:nvSpPr>
        <p:spPr bwMode="auto">
          <a:xfrm flipV="1">
            <a:off x="914400" y="3789363"/>
            <a:ext cx="2520950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528" name="Line 23"/>
          <p:cNvSpPr>
            <a:spLocks noChangeShapeType="1"/>
          </p:cNvSpPr>
          <p:nvPr/>
        </p:nvSpPr>
        <p:spPr bwMode="auto">
          <a:xfrm>
            <a:off x="3484417" y="3824215"/>
            <a:ext cx="0" cy="172720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529" name="Text Box 24"/>
          <p:cNvSpPr txBox="1">
            <a:spLocks noChangeArrowheads="1"/>
          </p:cNvSpPr>
          <p:nvPr/>
        </p:nvSpPr>
        <p:spPr bwMode="auto">
          <a:xfrm>
            <a:off x="3352800" y="5516563"/>
            <a:ext cx="792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21530" name="Line 25"/>
          <p:cNvSpPr>
            <a:spLocks noChangeShapeType="1"/>
          </p:cNvSpPr>
          <p:nvPr/>
        </p:nvSpPr>
        <p:spPr bwMode="auto">
          <a:xfrm flipH="1">
            <a:off x="933450" y="4292600"/>
            <a:ext cx="1657350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531" name="Line 26"/>
          <p:cNvSpPr>
            <a:spLocks noChangeShapeType="1"/>
          </p:cNvSpPr>
          <p:nvPr/>
        </p:nvSpPr>
        <p:spPr bwMode="auto">
          <a:xfrm>
            <a:off x="2590800" y="4292600"/>
            <a:ext cx="0" cy="1223963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532" name="Text Box 27"/>
          <p:cNvSpPr txBox="1">
            <a:spLocks noChangeArrowheads="1"/>
          </p:cNvSpPr>
          <p:nvPr/>
        </p:nvSpPr>
        <p:spPr bwMode="auto">
          <a:xfrm>
            <a:off x="2408237" y="5516563"/>
            <a:ext cx="792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66942" name="Line 30"/>
          <p:cNvSpPr>
            <a:spLocks noChangeShapeType="1"/>
          </p:cNvSpPr>
          <p:nvPr/>
        </p:nvSpPr>
        <p:spPr bwMode="auto">
          <a:xfrm>
            <a:off x="3962400" y="4724400"/>
            <a:ext cx="3603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6943" name="Line 31"/>
          <p:cNvSpPr>
            <a:spLocks noChangeShapeType="1"/>
          </p:cNvSpPr>
          <p:nvPr/>
        </p:nvSpPr>
        <p:spPr bwMode="auto">
          <a:xfrm flipH="1">
            <a:off x="3581400" y="5105400"/>
            <a:ext cx="3603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537" name="Text Box 33"/>
          <p:cNvSpPr txBox="1">
            <a:spLocks noChangeArrowheads="1"/>
          </p:cNvSpPr>
          <p:nvPr/>
        </p:nvSpPr>
        <p:spPr bwMode="auto">
          <a:xfrm>
            <a:off x="561109" y="3545754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/>
              <a:t> </a:t>
            </a:r>
          </a:p>
        </p:txBody>
      </p:sp>
      <p:sp>
        <p:nvSpPr>
          <p:cNvPr id="21538" name="Text Box 34"/>
          <p:cNvSpPr txBox="1">
            <a:spLocks noChangeArrowheads="1"/>
          </p:cNvSpPr>
          <p:nvPr/>
        </p:nvSpPr>
        <p:spPr bwMode="auto">
          <a:xfrm>
            <a:off x="566737" y="4076700"/>
            <a:ext cx="5762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b="1" baseline="-25000" dirty="0"/>
              <a:t>2</a:t>
            </a:r>
            <a:r>
              <a:rPr lang="en-US" dirty="0"/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002756" y="2276475"/>
            <a:ext cx="445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89524" y="2645807"/>
            <a:ext cx="40544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Y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= </a:t>
            </a:r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Y</a:t>
            </a:r>
            <a:r>
              <a:rPr lang="en-CA" sz="2000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endParaRPr lang="en-CA" sz="2000" b="1" baseline="-25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CA" sz="1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285750" indent="-28575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Higher AD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</a:t>
            </a:r>
            <a:r>
              <a:rPr lang="en-C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inflationary gap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Y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&gt; Y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endParaRPr lang="en-CA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CA" sz="1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285750" indent="-285750">
              <a:buClr>
                <a:srgbClr val="002060"/>
              </a:buClr>
              <a:buSzPct val="111000"/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Lower AD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2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</a:t>
            </a:r>
            <a:r>
              <a:rPr lang="en-C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recessionary gap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Y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2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&lt; Y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endParaRPr lang="en-CA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CA" sz="1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285750" indent="-285750">
              <a:buClr>
                <a:srgbClr val="002060"/>
              </a:buClr>
              <a:buSzPct val="111000"/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Fluctuations in AD, AD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↔ AD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2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	 business cycles in Y and 	output gaps</a:t>
            </a:r>
          </a:p>
          <a:p>
            <a:pPr marL="285750" indent="-285750">
              <a:buFont typeface="Arial" pitchFamily="34" charset="0"/>
              <a:buChar char="•"/>
            </a:pPr>
            <a:endParaRPr lang="en-CA" sz="1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285750" indent="-28575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Persistent weak AD like AD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2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	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recession like 2008 -2009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2590800" y="5300663"/>
            <a:ext cx="430212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085306" y="5181600"/>
            <a:ext cx="358596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0" y="391180"/>
            <a:ext cx="6358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Automatic Adjustment to Output Gaps?</a:t>
            </a:r>
            <a:endParaRPr lang="en-CA" sz="2800" b="1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76800" y="1204294"/>
            <a:ext cx="4093365" cy="117724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pPr lvl="0"/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Short run Y &amp; P depend on AD</a:t>
            </a:r>
          </a:p>
          <a:p>
            <a:pPr lvl="0"/>
            <a:endParaRPr lang="en-CA" sz="105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20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depends on labour force, capital </a:t>
            </a:r>
            <a:endParaRPr lang="en-CA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stock &amp; technology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92321" y="4953000"/>
            <a:ext cx="5036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gap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048000" y="5181600"/>
            <a:ext cx="5036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gap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66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1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1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66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1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4" grpId="0" animBg="1"/>
      <p:bldP spid="21526" grpId="0" animBg="1"/>
      <p:bldP spid="21527" grpId="0" animBg="1"/>
      <p:bldP spid="21528" grpId="0" animBg="1"/>
      <p:bldP spid="21530" grpId="0" animBg="1"/>
      <p:bldP spid="21531" grpId="0" animBg="1"/>
      <p:bldP spid="166942" grpId="0" animBg="1"/>
      <p:bldP spid="166943" grpId="0" animBg="1"/>
      <p:bldP spid="5" grpId="0" animBg="1"/>
      <p:bldP spid="6" grpId="0"/>
      <p:bldP spid="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Date Placeholder 3"/>
          <p:cNvSpPr>
            <a:spLocks noGrp="1"/>
          </p:cNvSpPr>
          <p:nvPr>
            <p:ph type="dt" sz="half" idx="10"/>
          </p:nvPr>
        </p:nvSpPr>
        <p:spPr>
          <a:xfrm>
            <a:off x="152400" y="0"/>
            <a:ext cx="3505200" cy="323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©2013 Curtis – Irvine Macroeconomics.</a:t>
            </a:r>
            <a:endParaRPr lang="en-US" b="1" dirty="0"/>
          </a:p>
        </p:txBody>
      </p:sp>
      <p:sp>
        <p:nvSpPr>
          <p:cNvPr id="2253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72500" y="-762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Chapter 11</a:t>
            </a:r>
          </a:p>
        </p:txBody>
      </p:sp>
      <p:sp>
        <p:nvSpPr>
          <p:cNvPr id="2253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29600" y="-13855"/>
            <a:ext cx="595745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05973234-F524-4DA1-A5DA-76E9F0A43955}" type="slidenum">
              <a:rPr lang="en-US"/>
              <a:pPr eaLnBrk="1" hangingPunct="1"/>
              <a:t>18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927" y="391180"/>
            <a:ext cx="6358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Automatic Adjustment to Output Gaps?</a:t>
            </a:r>
            <a:endParaRPr lang="en-CA" sz="2800" b="1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281545"/>
            <a:ext cx="4953000" cy="48768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</p:pic>
      <p:cxnSp>
        <p:nvCxnSpPr>
          <p:cNvPr id="5" name="Straight Connector 4"/>
          <p:cNvCxnSpPr/>
          <p:nvPr/>
        </p:nvCxnSpPr>
        <p:spPr>
          <a:xfrm flipV="1">
            <a:off x="1600200" y="3020290"/>
            <a:ext cx="1981200" cy="671945"/>
          </a:xfrm>
          <a:prstGeom prst="line">
            <a:avLst/>
          </a:prstGeom>
          <a:ln w="34925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1752600" y="3692235"/>
            <a:ext cx="0" cy="49876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429000" y="3200400"/>
            <a:ext cx="0" cy="38100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1066800" y="3314697"/>
            <a:ext cx="1676400" cy="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602180" y="2854030"/>
            <a:ext cx="4555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AS</a:t>
            </a:r>
            <a:r>
              <a:rPr lang="en-US" sz="1200" b="1" baseline="-25000" dirty="0" smtClean="0"/>
              <a:t>1</a:t>
            </a:r>
            <a:endParaRPr lang="en-CA" sz="1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38200" y="3190002"/>
            <a:ext cx="3449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P</a:t>
            </a:r>
            <a:r>
              <a:rPr lang="en-US" sz="1200" b="1" baseline="-25000" dirty="0" smtClean="0"/>
              <a:t>1</a:t>
            </a:r>
            <a:endParaRPr lang="en-CA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257800" y="1140850"/>
            <a:ext cx="4011419" cy="54784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persistent 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inflationary gap </a:t>
            </a:r>
          </a:p>
          <a:p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0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&gt;Y</a:t>
            </a:r>
            <a:r>
              <a:rPr lang="en-US" sz="20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and strong demand for</a:t>
            </a: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factor inputs 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raises wage rates, </a:t>
            </a:r>
          </a:p>
          <a:p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costs and prices.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AS shifts u</a:t>
            </a:r>
            <a:r>
              <a:rPr lang="en-US" sz="20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to AS</a:t>
            </a:r>
            <a:r>
              <a:rPr lang="en-US" sz="20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Higher prices  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reduce M/P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raise </a:t>
            </a:r>
            <a:r>
              <a:rPr lang="en-US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&amp; 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lower the market and real value </a:t>
            </a:r>
          </a:p>
          <a:p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of fixed income assets 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AE</a:t>
            </a:r>
            <a:endParaRPr lang="en-US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Output, employment and prices </a:t>
            </a:r>
          </a:p>
          <a:p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djust, 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moving along AD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inflationary gap is removed </a:t>
            </a: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to give equilibrium at Y</a:t>
            </a:r>
            <a:r>
              <a:rPr lang="en-US" sz="2000" b="1" baseline="-25000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CA" dirty="0"/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2895600" y="3356262"/>
            <a:ext cx="290755" cy="335973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6400800" cy="762000"/>
          </a:xfrm>
        </p:spPr>
        <p:txBody>
          <a:bodyPr/>
          <a:lstStyle/>
          <a:p>
            <a:pPr lvl="0" fontAlgn="base">
              <a:spcAft>
                <a:spcPct val="0"/>
              </a:spcAft>
            </a:pPr>
            <a:r>
              <a:rPr lang="en-US" sz="2800" b="1" spc="0" dirty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ＭＳ Ｐゴシック" pitchFamily="-109" charset="-128"/>
                <a:cs typeface="Times New Roman" pitchFamily="18" charset="0"/>
              </a:rPr>
              <a:t>Automatic Adjustment to Output Gaps?</a:t>
            </a:r>
            <a:endParaRPr lang="en-CA" sz="2800" b="1" spc="0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ＭＳ Ｐゴシック" pitchFamily="-109" charset="-128"/>
              <a:cs typeface="Times New Roman" pitchFamily="18" charset="0"/>
            </a:endParaRPr>
          </a:p>
        </p:txBody>
      </p:sp>
      <p:sp>
        <p:nvSpPr>
          <p:cNvPr id="23554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Chapter 11</a:t>
            </a:r>
          </a:p>
        </p:txBody>
      </p:sp>
      <p:sp>
        <p:nvSpPr>
          <p:cNvPr id="2355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70E71431-406C-4785-A473-6ADA5526BCFA}" type="slidenum">
              <a:rPr lang="en-US"/>
              <a:pPr eaLnBrk="1" hangingPunct="1"/>
              <a:t>19</a:t>
            </a:fld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276600" cy="362712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19200"/>
            <a:ext cx="4648200" cy="50292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5715000" y="1219200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sp>
        <p:nvSpPr>
          <p:cNvPr id="5" name="Rectangle 4"/>
          <p:cNvSpPr/>
          <p:nvPr/>
        </p:nvSpPr>
        <p:spPr>
          <a:xfrm>
            <a:off x="5167745" y="1219200"/>
            <a:ext cx="38862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persistent </a:t>
            </a:r>
            <a:r>
              <a:rPr lang="en-US" sz="2000" b="1" dirty="0" smtClean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recessionary gap </a:t>
            </a:r>
            <a:endParaRPr lang="en-US" sz="2000" b="1" dirty="0">
              <a:solidFill>
                <a:srgbClr val="006C3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000" b="1" dirty="0" smtClean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000" b="1" baseline="-25000" dirty="0" smtClean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b="1" dirty="0" smtClean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&lt;Y</a:t>
            </a:r>
            <a:r>
              <a:rPr lang="en-US" sz="2000" b="1" baseline="-25000" dirty="0" smtClean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weak 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demand for</a:t>
            </a:r>
          </a:p>
          <a:p>
            <a:pPr lvl="0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factor inputs </a:t>
            </a:r>
            <a:r>
              <a:rPr lang="en-US" sz="2000" b="1" dirty="0" smtClean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lowers </a:t>
            </a:r>
            <a:r>
              <a:rPr lang="en-US" sz="2000" b="1" dirty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wage rates, </a:t>
            </a:r>
          </a:p>
          <a:p>
            <a:pPr lvl="0"/>
            <a:r>
              <a:rPr lang="en-US" sz="2000" b="1" dirty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costs and prices</a:t>
            </a:r>
            <a:r>
              <a:rPr lang="en-US" sz="2000" b="1" dirty="0" smtClean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endParaRPr lang="en-US" sz="2000" b="1" dirty="0">
              <a:solidFill>
                <a:srgbClr val="006C3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000" b="1" dirty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AS shifts </a:t>
            </a:r>
            <a:r>
              <a:rPr lang="en-US" sz="2000" b="1" dirty="0" smtClean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down and if </a:t>
            </a:r>
            <a:r>
              <a:rPr lang="en-US" sz="2000" b="1" i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AD is undisturbed</a:t>
            </a:r>
            <a:r>
              <a:rPr lang="en-US" sz="2000" b="1" i="1" dirty="0" smtClean="0">
                <a:solidFill>
                  <a:srgbClr val="006C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000" b="1" dirty="0" smtClean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b="1" dirty="0" smtClean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economy </a:t>
            </a:r>
            <a:r>
              <a:rPr lang="en-US" sz="2000" b="1" dirty="0" smtClean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moves along </a:t>
            </a:r>
            <a:r>
              <a:rPr lang="en-US" sz="2000" b="1" dirty="0" smtClean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AD to equilibrium at P</a:t>
            </a:r>
            <a:r>
              <a:rPr lang="en-US" sz="2000" b="1" baseline="-25000" dirty="0" smtClean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b="1" dirty="0" smtClean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000" b="1" baseline="-25000" dirty="0" smtClean="0">
                <a:solidFill>
                  <a:srgbClr val="006C31"/>
                </a:solidFill>
                <a:latin typeface="Times New Roman" pitchFamily="18" charset="0"/>
                <a:cs typeface="Times New Roman" pitchFamily="18" charset="0"/>
              </a:rPr>
              <a:t>P.</a:t>
            </a:r>
            <a:endParaRPr lang="en-US" sz="2000" b="1" dirty="0" smtClean="0">
              <a:solidFill>
                <a:srgbClr val="006C3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2000" b="1" dirty="0">
              <a:solidFill>
                <a:srgbClr val="006C3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95454" y="4101362"/>
            <a:ext cx="3886200" cy="1631216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However, if price deflation reduces AD </a:t>
            </a:r>
            <a:r>
              <a:rPr lang="en-US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to AD</a:t>
            </a:r>
            <a:r>
              <a:rPr lang="en-US" sz="2000" b="1" baseline="-25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by </a:t>
            </a:r>
            <a:r>
              <a:rPr lang="en-US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increasing the </a:t>
            </a:r>
            <a:r>
              <a:rPr lang="en-US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burden </a:t>
            </a:r>
            <a:r>
              <a:rPr lang="en-US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fixed price money </a:t>
            </a:r>
            <a:r>
              <a:rPr lang="en-US" sz="20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debt contracts</a:t>
            </a:r>
            <a:r>
              <a:rPr lang="en-US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the recessionary </a:t>
            </a:r>
            <a:r>
              <a:rPr lang="en-US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gap persists </a:t>
            </a:r>
            <a:r>
              <a:rPr lang="en-US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and may increase.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038600" y="3505200"/>
            <a:ext cx="0" cy="304800"/>
          </a:xfrm>
          <a:prstGeom prst="straightConnector1">
            <a:avLst/>
          </a:prstGeom>
          <a:ln w="222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057400" y="4301840"/>
            <a:ext cx="0" cy="304800"/>
          </a:xfrm>
          <a:prstGeom prst="straightConnector1">
            <a:avLst/>
          </a:prstGeom>
          <a:ln w="222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1752600" y="3810000"/>
            <a:ext cx="2590800" cy="1106970"/>
          </a:xfrm>
          <a:prstGeom prst="straightConnector1">
            <a:avLst/>
          </a:prstGeom>
          <a:ln w="34925">
            <a:solidFill>
              <a:srgbClr val="00B0F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1371600" y="4287980"/>
            <a:ext cx="182880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129145" y="4114095"/>
            <a:ext cx="3626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Calibri" pitchFamily="34" charset="0"/>
                <a:cs typeface="Times New Roman" pitchFamily="18" charset="0"/>
              </a:rPr>
              <a:t>P</a:t>
            </a:r>
            <a:r>
              <a:rPr lang="en-US" sz="1600" b="1" baseline="-25000" dirty="0" smtClean="0">
                <a:latin typeface="Calibri" pitchFamily="34" charset="0"/>
                <a:cs typeface="Times New Roman" pitchFamily="18" charset="0"/>
              </a:rPr>
              <a:t>1</a:t>
            </a:r>
            <a:endParaRPr lang="en-CA" sz="1600" b="1" dirty="0"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91000" y="3657600"/>
            <a:ext cx="4764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Calibri" pitchFamily="34" charset="0"/>
              </a:rPr>
              <a:t>AS</a:t>
            </a:r>
            <a:r>
              <a:rPr lang="en-US" sz="1600" b="1" baseline="-25000" dirty="0" smtClean="0">
                <a:latin typeface="Calibri" pitchFamily="34" charset="0"/>
              </a:rPr>
              <a:t>1</a:t>
            </a:r>
            <a:endParaRPr lang="en-CA" sz="1600" b="1" dirty="0">
              <a:latin typeface="Calibri" pitchFamily="34" charset="0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1752600" y="3276600"/>
            <a:ext cx="1676400" cy="1905000"/>
          </a:xfrm>
          <a:prstGeom prst="line">
            <a:avLst/>
          </a:prstGeom>
          <a:ln w="3492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2057400" y="3505200"/>
            <a:ext cx="457200" cy="0"/>
          </a:xfrm>
          <a:prstGeom prst="straightConnector1">
            <a:avLst/>
          </a:prstGeom>
          <a:ln w="25400">
            <a:solidFill>
              <a:srgbClr val="C0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429000" y="5154455"/>
            <a:ext cx="548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Calibri" pitchFamily="34" charset="0"/>
              </a:rPr>
              <a:t>AD</a:t>
            </a:r>
            <a:r>
              <a:rPr lang="en-US" b="1" baseline="-25000" dirty="0" smtClean="0">
                <a:solidFill>
                  <a:srgbClr val="C00000"/>
                </a:solidFill>
                <a:latin typeface="Calibri" pitchFamily="34" charset="0"/>
              </a:rPr>
              <a:t>1</a:t>
            </a:r>
            <a:endParaRPr lang="en-CA" b="1" dirty="0">
              <a:solidFill>
                <a:srgbClr val="C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7" grpId="0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200400" cy="362712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11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27558C-C625-455A-A209-08E5BBB8D247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20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" y="471055"/>
            <a:ext cx="54072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and Fiscal Policy</a:t>
            </a:r>
            <a:endParaRPr lang="en-CA" sz="2800" b="1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1339426"/>
            <a:ext cx="7061549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Self adjustment to output gaps :</a:t>
            </a:r>
          </a:p>
          <a:p>
            <a:endParaRPr lang="en-US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57300" lvl="2" indent="-342900"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involves 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lags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rigidities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uncertainties</a:t>
            </a:r>
          </a:p>
          <a:p>
            <a:pPr marL="1257300" lvl="2" indent="-342900"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these create a role for monetary &amp; fiscal policies</a:t>
            </a:r>
          </a:p>
          <a:p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and fiscal policy programs:</a:t>
            </a:r>
          </a:p>
          <a:p>
            <a:endParaRPr lang="en-US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57300" lvl="2" indent="-342900"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contain 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built-in stabilizers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that moderate the effects </a:t>
            </a:r>
          </a:p>
          <a:p>
            <a:pPr lvl="2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transitory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changes in autonomous</a:t>
            </a:r>
          </a:p>
          <a:p>
            <a:pPr lvl="3"/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expenditures and financial conditions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57300" lvl="2" indent="-342900"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can be changed to eliminate 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persistent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output gaps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CA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432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124200" cy="286512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11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27558C-C625-455A-A209-08E5BBB8D247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21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" y="991023"/>
            <a:ext cx="54072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and Fiscal Policy</a:t>
            </a:r>
            <a:endParaRPr lang="en-CA" sz="2800" b="1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4400" y="1752600"/>
            <a:ext cx="6431569" cy="33752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 targets and instruments</a:t>
            </a:r>
          </a:p>
          <a:p>
            <a:endParaRPr lang="en-CA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the </a:t>
            </a:r>
            <a:r>
              <a:rPr lang="en-CA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traditional AD/AS model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CA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Equilibrium </a:t>
            </a:r>
            <a:r>
              <a:rPr lang="en-CA" sz="20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inflation rate is zero (</a:t>
            </a:r>
            <a:r>
              <a:rPr lang="el-GR" sz="20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CA" sz="20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= 0)</a:t>
            </a:r>
          </a:p>
          <a:p>
            <a:endParaRPr lang="en-CA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 </a:t>
            </a:r>
            <a:r>
              <a:rPr lang="en-CA" sz="20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target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is equilibrium </a:t>
            </a:r>
            <a:r>
              <a:rPr lang="en-CA" sz="20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Y = Y</a:t>
            </a:r>
            <a:r>
              <a:rPr lang="en-CA" sz="2000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</a:p>
          <a:p>
            <a:endParaRPr lang="en-CA" sz="1400" baseline="-25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 </a:t>
            </a:r>
            <a:r>
              <a:rPr lang="en-CA" sz="20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instrument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is the </a:t>
            </a:r>
            <a:r>
              <a:rPr lang="en-CA" sz="20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monetary base (MB)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rate setting and moral suasion may also be used</a:t>
            </a:r>
          </a:p>
          <a:p>
            <a:pPr lvl="1"/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to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signal ∆MB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968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276600" cy="286512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</a:t>
            </a:r>
            <a:r>
              <a:rPr lang="en-US" b="1" dirty="0" smtClean="0">
                <a:solidFill>
                  <a:schemeClr val="tx1"/>
                </a:solidFill>
              </a:rPr>
              <a:t>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11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27558C-C625-455A-A209-08E5BBB8D247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22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" y="471055"/>
            <a:ext cx="54072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and Fiscal Policy</a:t>
            </a:r>
            <a:endParaRPr lang="en-CA" sz="2800" b="1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4400" y="1210007"/>
            <a:ext cx="7613431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 targets and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instruments</a:t>
            </a:r>
          </a:p>
          <a:p>
            <a:pPr lvl="0"/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McCallum Rule:</a:t>
            </a:r>
            <a:endParaRPr lang="en-CA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SzPct val="110000"/>
              <a:buFont typeface="Arial" pitchFamily="34" charset="0"/>
              <a:buChar char="•"/>
            </a:pP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Describes central bank decisions on setting </a:t>
            </a:r>
            <a:r>
              <a:rPr lang="en-CA" sz="2000" b="1" dirty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MB</a:t>
            </a:r>
          </a:p>
          <a:p>
            <a:pPr marL="342900" lvl="0" indent="-342900">
              <a:buSzPct val="110000"/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Equilibrium </a:t>
            </a:r>
            <a:r>
              <a:rPr lang="en-CA" sz="2000" b="1" dirty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l-GR" sz="2000" b="1" dirty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CA" sz="2000" b="1" dirty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= 0) at Y</a:t>
            </a:r>
            <a:r>
              <a:rPr lang="en-CA" sz="2000" b="1" baseline="-25000" dirty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</a:p>
          <a:p>
            <a:pPr marL="342900" lvl="0" indent="-342900">
              <a:buSzPct val="110000"/>
              <a:buFont typeface="Arial" pitchFamily="34" charset="0"/>
              <a:buChar char="•"/>
            </a:pPr>
            <a:r>
              <a:rPr lang="en-CA" sz="2000" b="1" dirty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To stabilize Y @ Y</a:t>
            </a:r>
            <a:r>
              <a:rPr lang="en-CA" sz="2000" b="1" baseline="-25000" dirty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2000" b="1" dirty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central bank sets MB as follows:</a:t>
            </a:r>
          </a:p>
          <a:p>
            <a:pPr lvl="0"/>
            <a:endParaRPr lang="en-CA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MB = MB</a:t>
            </a:r>
            <a:r>
              <a:rPr lang="en-CA" sz="20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l-GR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(Y – Y</a:t>
            </a:r>
            <a:r>
              <a:rPr lang="en-CA" sz="20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/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SzPct val="110000"/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MB</a:t>
            </a:r>
            <a:r>
              <a:rPr lang="en-CA" sz="2000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0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based on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fundamenta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economic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conditions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give Y =  </a:t>
            </a:r>
            <a:r>
              <a:rPr lang="en-CA" sz="20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2000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20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lvl="0" indent="-342900">
              <a:buSzPct val="110000"/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defines central bank reactions to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(Y ≠ Y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CA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caused by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transitory </a:t>
            </a:r>
          </a:p>
          <a:p>
            <a:pPr lvl="0"/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fluctuations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economic conditions</a:t>
            </a:r>
            <a:endParaRPr lang="en-CA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740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2"/>
          <p:cNvSpPr>
            <a:spLocks noGrp="1" noChangeArrowheads="1"/>
          </p:cNvSpPr>
          <p:nvPr>
            <p:ph type="title"/>
          </p:nvPr>
        </p:nvSpPr>
        <p:spPr>
          <a:xfrm>
            <a:off x="79374" y="350838"/>
            <a:ext cx="8435975" cy="563562"/>
          </a:xfrm>
        </p:spPr>
        <p:txBody>
          <a:bodyPr>
            <a:normAutofit/>
          </a:bodyPr>
          <a:lstStyle/>
          <a:p>
            <a:pPr lvl="0" fontAlgn="base">
              <a:spcAft>
                <a:spcPct val="0"/>
              </a:spcAft>
            </a:pPr>
            <a:r>
              <a:rPr lang="en-US" sz="2800" b="1" spc="0" dirty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ＭＳ Ｐゴシック" pitchFamily="-109" charset="-128"/>
                <a:cs typeface="Times New Roman" pitchFamily="18" charset="0"/>
              </a:rPr>
              <a:t>Monetary Policy and Fiscal Policy</a:t>
            </a:r>
            <a:endParaRPr lang="en-CA" sz="2800" b="1" spc="0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ＭＳ Ｐゴシック" pitchFamily="-109" charset="-128"/>
              <a:cs typeface="Times New Roman" pitchFamily="18" charset="0"/>
            </a:endParaRPr>
          </a:p>
        </p:txBody>
      </p:sp>
      <p:sp>
        <p:nvSpPr>
          <p:cNvPr id="31746" name="Date Placeholder 5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3124188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©2013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174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716123" y="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Chapter 11</a:t>
            </a:r>
          </a:p>
        </p:txBody>
      </p:sp>
      <p:sp>
        <p:nvSpPr>
          <p:cNvPr id="3174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869473" y="0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F0AB3283-28C8-4C5D-AECC-F71E7CE8BBF4}" type="slidenum">
              <a:rPr lang="en-US"/>
              <a:pPr eaLnBrk="1" hangingPunct="1"/>
              <a:t>23</a:t>
            </a:fld>
            <a:endParaRPr lang="en-US" dirty="0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236077"/>
            <a:ext cx="7772400" cy="4326523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726095" y="5583720"/>
            <a:ext cx="7579705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Initial equilibrium at P</a:t>
            </a:r>
            <a:r>
              <a:rPr lang="en-CA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supported by 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MB = MB</a:t>
            </a:r>
            <a:r>
              <a:rPr lang="en-CA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∆AD &lt; 0 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Y</a:t>
            </a:r>
            <a:r>
              <a:rPr lang="en-CA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and recessionary gap Y</a:t>
            </a:r>
            <a:r>
              <a:rPr lang="en-CA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– Y</a:t>
            </a:r>
            <a:r>
              <a:rPr lang="en-CA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endParaRPr lang="en-CA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Central bank reacts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by increasing MB  MB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+  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assuming ∆A transitory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If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∆A persists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Bank increases 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MB</a:t>
            </a:r>
            <a:r>
              <a:rPr lang="en-CA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to MB</a:t>
            </a:r>
            <a:r>
              <a:rPr lang="en-CA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 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to shift AD and close the gap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5486400" y="2895600"/>
            <a:ext cx="1900641" cy="1752600"/>
          </a:xfrm>
          <a:prstGeom prst="line">
            <a:avLst/>
          </a:prstGeom>
          <a:ln w="34925">
            <a:solidFill>
              <a:srgbClr val="00589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400800" y="3728358"/>
            <a:ext cx="0" cy="1562100"/>
          </a:xfrm>
          <a:prstGeom prst="line">
            <a:avLst/>
          </a:prstGeom>
          <a:ln w="22225">
            <a:solidFill>
              <a:srgbClr val="006C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132" name="Straight Connector 176131"/>
          <p:cNvCxnSpPr/>
          <p:nvPr/>
        </p:nvCxnSpPr>
        <p:spPr>
          <a:xfrm flipH="1">
            <a:off x="5181600" y="3728358"/>
            <a:ext cx="1262742" cy="0"/>
          </a:xfrm>
          <a:prstGeom prst="line">
            <a:avLst/>
          </a:prstGeom>
          <a:ln w="22225">
            <a:solidFill>
              <a:srgbClr val="006C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138" name="Straight Arrow Connector 176137"/>
          <p:cNvCxnSpPr/>
          <p:nvPr/>
        </p:nvCxnSpPr>
        <p:spPr>
          <a:xfrm flipH="1">
            <a:off x="5951985" y="3200400"/>
            <a:ext cx="492357" cy="0"/>
          </a:xfrm>
          <a:prstGeom prst="straightConnector1">
            <a:avLst/>
          </a:prstGeom>
          <a:ln w="2222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142" name="Straight Arrow Connector 176141"/>
          <p:cNvCxnSpPr/>
          <p:nvPr/>
        </p:nvCxnSpPr>
        <p:spPr>
          <a:xfrm flipH="1">
            <a:off x="6415314" y="4876800"/>
            <a:ext cx="381000" cy="0"/>
          </a:xfrm>
          <a:prstGeom prst="straightConnector1">
            <a:avLst/>
          </a:prstGeom>
          <a:ln w="22225"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144" name="Straight Connector 176143"/>
          <p:cNvCxnSpPr/>
          <p:nvPr/>
        </p:nvCxnSpPr>
        <p:spPr>
          <a:xfrm>
            <a:off x="2895600" y="3886200"/>
            <a:ext cx="0" cy="1404258"/>
          </a:xfrm>
          <a:prstGeom prst="line">
            <a:avLst/>
          </a:prstGeom>
          <a:ln w="22225">
            <a:solidFill>
              <a:srgbClr val="006C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146" name="Straight Connector 176145"/>
          <p:cNvCxnSpPr/>
          <p:nvPr/>
        </p:nvCxnSpPr>
        <p:spPr>
          <a:xfrm flipH="1" flipV="1">
            <a:off x="1676400" y="3886200"/>
            <a:ext cx="1219200" cy="14514"/>
          </a:xfrm>
          <a:prstGeom prst="line">
            <a:avLst/>
          </a:prstGeom>
          <a:ln w="22225">
            <a:solidFill>
              <a:srgbClr val="006C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149" name="Straight Arrow Connector 176148"/>
          <p:cNvCxnSpPr/>
          <p:nvPr/>
        </p:nvCxnSpPr>
        <p:spPr>
          <a:xfrm flipH="1">
            <a:off x="2895600" y="4938486"/>
            <a:ext cx="423292" cy="0"/>
          </a:xfrm>
          <a:prstGeom prst="straightConnector1">
            <a:avLst/>
          </a:prstGeom>
          <a:ln w="22225"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152" name="Straight Arrow Connector 176151"/>
          <p:cNvCxnSpPr/>
          <p:nvPr/>
        </p:nvCxnSpPr>
        <p:spPr>
          <a:xfrm flipH="1" flipV="1">
            <a:off x="2988754" y="3833586"/>
            <a:ext cx="211646" cy="12881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153" name="TextBox 176152"/>
          <p:cNvSpPr txBox="1"/>
          <p:nvPr/>
        </p:nvSpPr>
        <p:spPr>
          <a:xfrm>
            <a:off x="1143000" y="3730823"/>
            <a:ext cx="8492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MB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6154" name="TextBox 176153"/>
          <p:cNvSpPr txBox="1"/>
          <p:nvPr/>
        </p:nvSpPr>
        <p:spPr>
          <a:xfrm>
            <a:off x="4905828" y="3581400"/>
            <a:ext cx="3529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6155" name="TextBox 176154"/>
          <p:cNvSpPr txBox="1"/>
          <p:nvPr/>
        </p:nvSpPr>
        <p:spPr>
          <a:xfrm>
            <a:off x="2743200" y="5254823"/>
            <a:ext cx="3738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6226552" y="5257800"/>
            <a:ext cx="3738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6156" name="TextBox 176155"/>
          <p:cNvSpPr txBox="1"/>
          <p:nvPr/>
        </p:nvSpPr>
        <p:spPr>
          <a:xfrm>
            <a:off x="7239000" y="4572000"/>
            <a:ext cx="5036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6157" name="TextBox 176156"/>
          <p:cNvSpPr txBox="1"/>
          <p:nvPr/>
        </p:nvSpPr>
        <p:spPr>
          <a:xfrm>
            <a:off x="6400800" y="4873823"/>
            <a:ext cx="4635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gap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2895600" y="4953653"/>
            <a:ext cx="4635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gap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6159" name="TextBox 176158"/>
          <p:cNvSpPr txBox="1"/>
          <p:nvPr/>
        </p:nvSpPr>
        <p:spPr>
          <a:xfrm>
            <a:off x="5867400" y="2878240"/>
            <a:ext cx="473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/>
              <a:t>∆</a:t>
            </a:r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en-CA" dirty="0"/>
          </a:p>
        </p:txBody>
      </p:sp>
      <p:cxnSp>
        <p:nvCxnSpPr>
          <p:cNvPr id="65" name="Straight Connector 64"/>
          <p:cNvCxnSpPr/>
          <p:nvPr/>
        </p:nvCxnSpPr>
        <p:spPr>
          <a:xfrm>
            <a:off x="2590800" y="3218544"/>
            <a:ext cx="1752600" cy="867862"/>
          </a:xfrm>
          <a:prstGeom prst="line">
            <a:avLst/>
          </a:prstGeom>
          <a:ln w="317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H="1" flipV="1">
            <a:off x="1676400" y="3540737"/>
            <a:ext cx="1682788" cy="35539"/>
          </a:xfrm>
          <a:prstGeom prst="line">
            <a:avLst/>
          </a:prstGeom>
          <a:ln w="2222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>
            <a:off x="6104003" y="3399338"/>
            <a:ext cx="501811" cy="0"/>
          </a:xfrm>
          <a:prstGeom prst="straightConnector1">
            <a:avLst/>
          </a:prstGeom>
          <a:ln w="2222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3962400" y="4038600"/>
            <a:ext cx="12661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MB</a:t>
            </a:r>
            <a:r>
              <a:rPr lang="en-CA" sz="1400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1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l-GR" sz="1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CA" sz="1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(Y - Y</a:t>
            </a:r>
            <a:r>
              <a:rPr lang="en-CA" sz="1400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en-CA" sz="1400" b="1" dirty="0">
              <a:solidFill>
                <a:srgbClr val="A4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218479" y="3352800"/>
            <a:ext cx="5341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MB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682200" y="851207"/>
            <a:ext cx="49503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 Stabilization and Stimulus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76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6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6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6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6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76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6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7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76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7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17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53" grpId="0"/>
      <p:bldP spid="176154" grpId="0"/>
      <p:bldP spid="176155" grpId="0"/>
      <p:bldP spid="86" grpId="0"/>
      <p:bldP spid="176156" grpId="0"/>
      <p:bldP spid="176157" grpId="0"/>
      <p:bldP spid="89" grpId="0"/>
      <p:bldP spid="176159" grpId="0"/>
      <p:bldP spid="75" grpId="0"/>
      <p:bldP spid="76" grpId="0"/>
      <p:bldP spid="7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5486400" cy="609600"/>
          </a:xfrm>
        </p:spPr>
        <p:txBody>
          <a:bodyPr/>
          <a:lstStyle/>
          <a:p>
            <a:pPr lvl="0" fontAlgn="base">
              <a:spcAft>
                <a:spcPct val="0"/>
              </a:spcAft>
            </a:pPr>
            <a:r>
              <a:rPr lang="en-US" sz="2800" b="1" spc="0" dirty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ＭＳ Ｐゴシック" pitchFamily="-109" charset="-128"/>
                <a:cs typeface="Times New Roman" pitchFamily="18" charset="0"/>
              </a:rPr>
              <a:t>Monetary Policy and Fiscal Policy</a:t>
            </a:r>
            <a:endParaRPr lang="en-CA" sz="2800" b="1" spc="0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ＭＳ Ｐゴシック" pitchFamily="-109" charset="-128"/>
              <a:cs typeface="Times New Roman" pitchFamily="18" charset="0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8119872" cy="50292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policy targets and instruments</a:t>
            </a:r>
          </a:p>
          <a:p>
            <a:pPr marL="0" indent="0">
              <a:buNone/>
            </a:pPr>
            <a:endParaRPr lang="en-US" sz="2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Targets:</a:t>
            </a:r>
          </a:p>
          <a:p>
            <a:pPr lvl="2">
              <a:buClr>
                <a:srgbClr val="002060"/>
              </a:buClr>
              <a:buSzPct val="111000"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Stable equilibrium  </a:t>
            </a:r>
            <a:r>
              <a:rPr lang="en-US" sz="26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Y = Y</a:t>
            </a:r>
            <a:r>
              <a:rPr lang="en-US" sz="2600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</a:p>
          <a:p>
            <a:pPr lvl="2">
              <a:buClr>
                <a:srgbClr val="002060"/>
              </a:buClr>
              <a:buSzPct val="111000"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Budget balance control </a:t>
            </a:r>
            <a:r>
              <a:rPr lang="en-US" sz="26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BB = </a:t>
            </a:r>
            <a:r>
              <a:rPr lang="en-US" sz="26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sz="26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- G</a:t>
            </a:r>
          </a:p>
          <a:p>
            <a:pPr lvl="2">
              <a:buClr>
                <a:srgbClr val="002060"/>
              </a:buClr>
              <a:buSzPct val="111000"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Public debt ratio control </a:t>
            </a:r>
            <a:r>
              <a:rPr lang="en-US" sz="26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(PD/Y)*</a:t>
            </a:r>
          </a:p>
          <a:p>
            <a:pPr marL="0" indent="0">
              <a:buNone/>
            </a:pPr>
            <a:endParaRPr lang="en-US" sz="3200" b="1" dirty="0">
              <a:solidFill>
                <a:srgbClr val="A4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Instruments</a:t>
            </a:r>
          </a:p>
          <a:p>
            <a:pPr lvl="2">
              <a:buClr>
                <a:srgbClr val="002060"/>
              </a:buClr>
              <a:buSzPct val="111000"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Structural budget balance  </a:t>
            </a:r>
            <a:r>
              <a:rPr lang="en-US" sz="26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SBB = </a:t>
            </a:r>
            <a:r>
              <a:rPr lang="en-US" sz="26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sz="2600" b="1" baseline="-25000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600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– G  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based on:</a:t>
            </a:r>
          </a:p>
          <a:p>
            <a:pPr lvl="3">
              <a:buClr>
                <a:srgbClr val="002060"/>
              </a:buClr>
              <a:buSzPct val="111000"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Setting the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net tax rate t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(provides automatic stabilization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3">
              <a:buClr>
                <a:srgbClr val="002060"/>
              </a:buClr>
              <a:buSzPct val="111000"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Setting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expenditure on goods and service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				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0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200400" cy="2865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©2013 Curtis – Irvine Macroeconomics.</a:t>
            </a:r>
          </a:p>
        </p:txBody>
      </p:sp>
      <p:sp>
        <p:nvSpPr>
          <p:cNvPr id="24581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Chapter 11</a:t>
            </a:r>
          </a:p>
        </p:txBody>
      </p:sp>
      <p:sp>
        <p:nvSpPr>
          <p:cNvPr id="245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06199113-8B9E-45BC-9DF8-6F5D0E8B8F3C}" type="slidenum">
              <a:rPr lang="en-US"/>
              <a:pPr eaLnBrk="1" hangingPunct="1"/>
              <a:t>24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276600" cy="362712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11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27558C-C625-455A-A209-08E5BBB8D247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25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28600" y="381000"/>
            <a:ext cx="5486400" cy="609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en-US" sz="2800" b="1" spc="0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ＭＳ Ｐゴシック" pitchFamily="-109" charset="-128"/>
                <a:cs typeface="Times New Roman" pitchFamily="18" charset="0"/>
              </a:rPr>
              <a:t>Monetary Policy and Fiscal Policy</a:t>
            </a:r>
            <a:endParaRPr lang="en-CA" sz="2800" b="1" spc="0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ＭＳ Ｐゴシック" pitchFamily="-109" charset="-128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67032" y="990600"/>
            <a:ext cx="56414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Automatic Stabilization &amp; Discretionary Stimulus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4727" y="4736068"/>
            <a:ext cx="7439857" cy="1477328"/>
          </a:xfrm>
          <a:prstGeom prst="rect">
            <a:avLst/>
          </a:prstGeom>
          <a:solidFill>
            <a:srgbClr val="D8EEC0"/>
          </a:solidFill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Initial equilibrium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at P</a:t>
            </a:r>
            <a:r>
              <a:rPr lang="en-CA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from AD</a:t>
            </a:r>
            <a:r>
              <a:rPr lang="en-CA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and AS</a:t>
            </a:r>
            <a:r>
              <a:rPr lang="en-CA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Drop in autonomous expenditure </a:t>
            </a:r>
            <a:r>
              <a:rPr lang="en-CA" b="1" dirty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∆A &lt; 0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creates a recessionary gap 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- Y</a:t>
            </a:r>
            <a:r>
              <a:rPr lang="en-CA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 smtClean="0">
              <a:solidFill>
                <a:srgbClr val="A4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Automatic stabilization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 the budget lowers 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SBB</a:t>
            </a:r>
            <a:r>
              <a:rPr lang="en-CA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to BB(Y</a:t>
            </a:r>
            <a:r>
              <a:rPr lang="en-CA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output gap persists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discretionary fiscal stimulus, 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∆t &lt; 0 &amp; ∆G &gt;0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cuts SBB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 shifts back to AD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eliminates gap</a:t>
            </a:r>
            <a:endParaRPr lang="en-CA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524000"/>
            <a:ext cx="6248400" cy="2962275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  <a:effectLst/>
        </p:spPr>
      </p:pic>
      <p:cxnSp>
        <p:nvCxnSpPr>
          <p:cNvPr id="11" name="Straight Connector 10"/>
          <p:cNvCxnSpPr/>
          <p:nvPr/>
        </p:nvCxnSpPr>
        <p:spPr>
          <a:xfrm>
            <a:off x="5562600" y="2362200"/>
            <a:ext cx="1295400" cy="1524000"/>
          </a:xfrm>
          <a:prstGeom prst="line">
            <a:avLst/>
          </a:prstGeom>
          <a:ln w="25400">
            <a:solidFill>
              <a:srgbClr val="00589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141720" y="3047673"/>
            <a:ext cx="0" cy="1185863"/>
          </a:xfrm>
          <a:prstGeom prst="line">
            <a:avLst/>
          </a:prstGeom>
          <a:ln w="22225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5029200" y="3050857"/>
            <a:ext cx="1112520" cy="0"/>
          </a:xfrm>
          <a:prstGeom prst="line">
            <a:avLst/>
          </a:prstGeom>
          <a:ln w="22225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971800" y="2895600"/>
            <a:ext cx="0" cy="124777"/>
          </a:xfrm>
          <a:prstGeom prst="line">
            <a:avLst/>
          </a:prstGeom>
          <a:ln w="28575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1981200" y="2895600"/>
            <a:ext cx="990600" cy="0"/>
          </a:xfrm>
          <a:prstGeom prst="line">
            <a:avLst/>
          </a:prstGeom>
          <a:ln w="22225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791200" y="2362200"/>
            <a:ext cx="4251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∆A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flipH="1">
            <a:off x="5908993" y="2669977"/>
            <a:ext cx="307323" cy="0"/>
          </a:xfrm>
          <a:prstGeom prst="straightConnector1">
            <a:avLst/>
          </a:prstGeom>
          <a:ln w="222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974080" y="4191000"/>
            <a:ext cx="3465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12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CA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793284" y="2923401"/>
            <a:ext cx="3305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12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823863" y="2971800"/>
            <a:ext cx="3150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12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241895" y="2743200"/>
            <a:ext cx="7393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latin typeface="Times New Roman" pitchFamily="18" charset="0"/>
                <a:cs typeface="Times New Roman" pitchFamily="18" charset="0"/>
              </a:rPr>
              <a:t>SBB(Y</a:t>
            </a:r>
            <a:r>
              <a:rPr lang="en-CA" sz="12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12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1981200" y="2746177"/>
            <a:ext cx="2286000" cy="1216223"/>
          </a:xfrm>
          <a:prstGeom prst="line">
            <a:avLst/>
          </a:prstGeom>
          <a:ln w="28575">
            <a:solidFill>
              <a:srgbClr val="D8810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267200" y="2514600"/>
            <a:ext cx="4411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en-CA" sz="12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 flipH="1">
            <a:off x="1981200" y="3200400"/>
            <a:ext cx="1447800" cy="0"/>
          </a:xfrm>
          <a:prstGeom prst="line">
            <a:avLst/>
          </a:prstGeom>
          <a:ln w="22225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4" name="TextBox 11263"/>
          <p:cNvSpPr txBox="1"/>
          <p:nvPr/>
        </p:nvSpPr>
        <p:spPr>
          <a:xfrm>
            <a:off x="1447800" y="3048000"/>
            <a:ext cx="5261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latin typeface="Times New Roman" pitchFamily="18" charset="0"/>
                <a:cs typeface="Times New Roman" pitchFamily="18" charset="0"/>
              </a:rPr>
              <a:t>SBB</a:t>
            </a:r>
            <a:r>
              <a:rPr lang="en-CA" sz="12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268" name="Straight Connector 11267"/>
          <p:cNvCxnSpPr/>
          <p:nvPr/>
        </p:nvCxnSpPr>
        <p:spPr>
          <a:xfrm>
            <a:off x="6629400" y="3505200"/>
            <a:ext cx="314876" cy="0"/>
          </a:xfrm>
          <a:prstGeom prst="line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9" name="TextBox 11268"/>
          <p:cNvSpPr txBox="1"/>
          <p:nvPr/>
        </p:nvSpPr>
        <p:spPr>
          <a:xfrm>
            <a:off x="6705600" y="3810000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CA" sz="12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874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12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1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1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3" grpId="0"/>
      <p:bldP spid="24" grpId="0"/>
      <p:bldP spid="25" grpId="0"/>
      <p:bldP spid="26" grpId="0"/>
      <p:bldP spid="29" grpId="0"/>
      <p:bldP spid="11264" grpId="0"/>
      <p:bldP spid="1126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5638800" cy="533400"/>
          </a:xfrm>
        </p:spPr>
        <p:txBody>
          <a:bodyPr>
            <a:normAutofit/>
          </a:bodyPr>
          <a:lstStyle/>
          <a:p>
            <a:pPr lvl="0" fontAlgn="base">
              <a:spcAft>
                <a:spcPct val="0"/>
              </a:spcAft>
            </a:pPr>
            <a:r>
              <a:rPr lang="en-US" sz="2800" b="1" spc="0" dirty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ＭＳ Ｐゴシック" pitchFamily="-109" charset="-128"/>
                <a:cs typeface="Times New Roman" pitchFamily="18" charset="0"/>
              </a:rPr>
              <a:t>Monetary Policy and Fiscal Policy</a:t>
            </a:r>
            <a:endParaRPr lang="en-CA" sz="2800" b="1" spc="0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ＭＳ Ｐゴシック" pitchFamily="-109" charset="-128"/>
              <a:cs typeface="Times New Roman" pitchFamily="18" charset="0"/>
            </a:endParaRPr>
          </a:p>
        </p:txBody>
      </p:sp>
      <p:sp>
        <p:nvSpPr>
          <p:cNvPr id="2867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dirty="0" smtClean="0"/>
              <a:t>21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124200" cy="362712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11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3509" y="975360"/>
            <a:ext cx="642740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Canadian Fiscal Policy 2000 – 2010</a:t>
            </a:r>
          </a:p>
          <a:p>
            <a:endParaRPr lang="en-CA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Before crisis of 2008 and recession: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policy 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target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↓PD/Y </a:t>
            </a:r>
            <a:r>
              <a:rPr lang="en-CA" sz="20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→ 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25%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Structural budget surpluses</a:t>
            </a:r>
            <a:r>
              <a:rPr lang="en-CA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2000 - 2007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Cyclical surpluses Y &gt; Y</a:t>
            </a:r>
            <a:r>
              <a:rPr lang="en-CA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en-CA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CA" sz="1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After  crisis and recession: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policy 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target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CA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Action Plan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’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Structural budget balance: reduced: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∆t &lt;0 and ∆G &gt; 0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Large </a:t>
            </a:r>
            <a:r>
              <a:rPr lang="en-CA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cyclical deficit</a:t>
            </a:r>
            <a:r>
              <a:rPr lang="en-CA" sz="20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(partly from a change in reporting budget data)</a:t>
            </a:r>
            <a:endParaRPr lang="en-CA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191000"/>
            <a:ext cx="6629400" cy="22098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</p:pic>
      <p:sp>
        <p:nvSpPr>
          <p:cNvPr id="8" name="Rounded Rectangle 7"/>
          <p:cNvSpPr/>
          <p:nvPr/>
        </p:nvSpPr>
        <p:spPr>
          <a:xfrm>
            <a:off x="4739640" y="5364480"/>
            <a:ext cx="1600200" cy="228600"/>
          </a:xfrm>
          <a:prstGeom prst="round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Rounded Rectangle 14"/>
          <p:cNvSpPr/>
          <p:nvPr/>
        </p:nvSpPr>
        <p:spPr>
          <a:xfrm>
            <a:off x="4739640" y="5608320"/>
            <a:ext cx="1600200" cy="228600"/>
          </a:xfrm>
          <a:prstGeom prst="round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Oval 8"/>
          <p:cNvSpPr/>
          <p:nvPr/>
        </p:nvSpPr>
        <p:spPr>
          <a:xfrm>
            <a:off x="6705600" y="5353431"/>
            <a:ext cx="457200" cy="24307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" name="Oval 16"/>
          <p:cNvSpPr/>
          <p:nvPr/>
        </p:nvSpPr>
        <p:spPr>
          <a:xfrm>
            <a:off x="6559114" y="5624322"/>
            <a:ext cx="809958" cy="243078"/>
          </a:xfrm>
          <a:prstGeom prst="ellipse">
            <a:avLst/>
          </a:prstGeom>
          <a:noFill/>
          <a:ln>
            <a:solidFill>
              <a:srgbClr val="A4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  <p:bldP spid="9" grpId="0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" y="990600"/>
            <a:ext cx="8564880" cy="609600"/>
          </a:xfrm>
        </p:spPr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Interactions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between Monetary and Fiscal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0227" name="Rectangle 3"/>
          <p:cNvSpPr>
            <a:spLocks noGrp="1" noChangeArrowheads="1"/>
          </p:cNvSpPr>
          <p:nvPr>
            <p:ph idx="1"/>
          </p:nvPr>
        </p:nvSpPr>
        <p:spPr>
          <a:xfrm>
            <a:off x="320040" y="1600200"/>
            <a:ext cx="8229600" cy="4497388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policy&amp; fiscal policy:</a:t>
            </a:r>
          </a:p>
          <a:p>
            <a:pPr lvl="1">
              <a:lnSpc>
                <a:spcPct val="80000"/>
              </a:lnSpc>
              <a:buClr>
                <a:srgbClr val="002060"/>
              </a:buClr>
              <a:buSzPct val="109000"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Both affect AD but change </a:t>
            </a:r>
            <a:r>
              <a:rPr lang="en-US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economic structure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opposite ways</a:t>
            </a:r>
          </a:p>
          <a:p>
            <a:pPr>
              <a:lnSpc>
                <a:spcPct val="80000"/>
              </a:lnSpc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expansion when Y ≈ Y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 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↑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AD</a:t>
            </a:r>
            <a:endParaRPr lang="en-US" sz="2400" baseline="-25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tight monetary policy to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prevent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inflationary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gap: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lvl="1" indent="0">
              <a:lnSpc>
                <a:spcPct val="80000"/>
              </a:lnSpc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↑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&amp;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↓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crowd out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A(i)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↑G sector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&amp; ↓[C + I + X – IM] 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restraint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control PD 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↓AD 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stimulus to prevent recessionary gap 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↓ i and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↑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↑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A(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)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[C + I + X – IM]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offset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↓G</a:t>
            </a:r>
          </a:p>
          <a:p>
            <a:pPr marL="0" indent="0">
              <a:lnSpc>
                <a:spcPct val="80000"/>
              </a:lnSpc>
              <a:buNone/>
            </a:pP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n-US" sz="2800" dirty="0" smtClean="0"/>
          </a:p>
        </p:txBody>
      </p:sp>
      <p:sp>
        <p:nvSpPr>
          <p:cNvPr id="34818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-57912"/>
            <a:ext cx="3124200" cy="4389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©2013 Curtis – Irvine Macroeconomics.</a:t>
            </a:r>
          </a:p>
        </p:txBody>
      </p:sp>
      <p:sp>
        <p:nvSpPr>
          <p:cNvPr id="34819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Chapter 11</a:t>
            </a:r>
          </a:p>
        </p:txBody>
      </p:sp>
      <p:sp>
        <p:nvSpPr>
          <p:cNvPr id="3482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E82C497C-76D3-4004-9BC3-9F2CBF70B1A6}" type="slidenum">
              <a:rPr lang="en-US"/>
              <a:pPr eaLnBrk="1" hangingPunct="1"/>
              <a:t>27</a:t>
            </a:fld>
            <a:endParaRPr lang="en-US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28600" y="457200"/>
            <a:ext cx="56388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en-US" sz="2800" b="1" spc="0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ＭＳ Ｐゴシック" pitchFamily="-109" charset="-128"/>
                <a:cs typeface="Times New Roman" pitchFamily="18" charset="0"/>
              </a:rPr>
              <a:t>Monetary Policy and Fiscal Policy</a:t>
            </a:r>
            <a:endParaRPr lang="en-CA" sz="2800" b="1" spc="0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ＭＳ Ｐゴシック" pitchFamily="-109" charset="-128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0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80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80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80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0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80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802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802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02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8022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7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124200" cy="362712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11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27558C-C625-455A-A209-08E5BBB8D247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28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3400" y="1683907"/>
            <a:ext cx="8229600" cy="4598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Canadian examples of policy coordination:</a:t>
            </a:r>
          </a:p>
          <a:p>
            <a:pPr lvl="0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endParaRPr lang="en-US" sz="1200" b="1" dirty="0" smtClean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182880" lvl="0" indent="-182880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1000"/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A4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Monetary </a:t>
            </a:r>
            <a:r>
              <a:rPr lang="en-US" sz="2400" dirty="0">
                <a:solidFill>
                  <a:srgbClr val="A4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restraint &amp; fiscal restraint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in early 1990’s 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lvl="0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	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‘Great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Canadian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Slump’  ↑ PD  and ↑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PD/Y</a:t>
            </a:r>
          </a:p>
          <a:p>
            <a:pPr lvl="0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  <a:sym typeface="Wingdings" pitchFamily="2" charset="2"/>
            </a:endParaRPr>
          </a:p>
          <a:p>
            <a:pPr marL="342900" lvl="0" indent="-342900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1000"/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A4000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Monetary policy to control </a:t>
            </a:r>
            <a:r>
              <a:rPr lang="el-GR" sz="2400" dirty="0" smtClean="0">
                <a:solidFill>
                  <a:srgbClr val="A4000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π</a:t>
            </a:r>
            <a:r>
              <a:rPr lang="en-CA" sz="2400" dirty="0" smtClean="0">
                <a:solidFill>
                  <a:srgbClr val="A4000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 &amp; fiscal policy to reduce PD/Y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 		1995 – 2007</a:t>
            </a:r>
          </a:p>
          <a:p>
            <a:pPr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 Y ≈ Y</a:t>
            </a:r>
            <a:r>
              <a:rPr lang="en-CA" sz="2400" baseline="-25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P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with</a:t>
            </a:r>
            <a:r>
              <a:rPr lang="en-CA" sz="2400" baseline="-250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 </a:t>
            </a:r>
            <a:r>
              <a:rPr lang="el-GR" sz="24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π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 ≈ </a:t>
            </a:r>
            <a:r>
              <a:rPr lang="el-GR" sz="24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π</a:t>
            </a: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* and PD/Y  25%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lvl="0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	</a:t>
            </a:r>
            <a:endParaRPr lang="en-CA" sz="2400" dirty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182880" lvl="0" indent="-182880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3000"/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A4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Fiscal </a:t>
            </a:r>
            <a:r>
              <a:rPr lang="en-CA" sz="2400" dirty="0">
                <a:solidFill>
                  <a:srgbClr val="A4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stimulus </a:t>
            </a:r>
            <a:r>
              <a:rPr lang="en-CA" sz="2400" dirty="0" smtClean="0">
                <a:solidFill>
                  <a:srgbClr val="A4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&amp; </a:t>
            </a:r>
            <a:r>
              <a:rPr lang="en-CA" sz="2400" dirty="0">
                <a:solidFill>
                  <a:srgbClr val="A4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monetary </a:t>
            </a:r>
            <a:r>
              <a:rPr lang="en-CA" sz="2400" dirty="0" smtClean="0">
                <a:solidFill>
                  <a:srgbClr val="A4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stimulus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in</a:t>
            </a:r>
            <a:r>
              <a:rPr lang="en-CA" sz="2400" dirty="0" smtClean="0">
                <a:solidFill>
                  <a:srgbClr val="A4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financial </a:t>
            </a: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crisis &amp;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			recession </a:t>
            </a: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2008-09 </a:t>
            </a:r>
            <a:endParaRPr lang="en-CA" sz="2400" dirty="0" smtClean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lvl="0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 </a:t>
            </a: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temporary ↑Y  &amp; </a:t>
            </a:r>
            <a:r>
              <a:rPr lang="en-CA" sz="2400" i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persistent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 ↑</a:t>
            </a: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PD </a:t>
            </a:r>
            <a:endParaRPr lang="en-CA" sz="2400" dirty="0" smtClean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  <a:sym typeface="Wingdings" pitchFamily="2" charset="2"/>
            </a:endParaRPr>
          </a:p>
          <a:p>
            <a:pPr lvl="0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  </a:t>
            </a: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2011- 2013 fiscal 	restraint and </a:t>
            </a:r>
            <a:r>
              <a:rPr lang="en-CA" sz="2400" i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persistent</a:t>
            </a: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			recessionary </a:t>
            </a: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gaps.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28600" y="457200"/>
            <a:ext cx="56388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en-US" sz="2800" b="1" spc="0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ＭＳ Ｐゴシック" pitchFamily="-109" charset="-128"/>
                <a:cs typeface="Times New Roman" pitchFamily="18" charset="0"/>
              </a:rPr>
              <a:t>Monetary Policy and Fiscal Policy</a:t>
            </a:r>
            <a:endParaRPr lang="en-CA" sz="2800" b="1" spc="0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ＭＳ Ｐゴシック" pitchFamily="-109" charset="-128"/>
              <a:cs typeface="Times New Roman" pitchFamily="18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98120" y="990600"/>
            <a:ext cx="8564880" cy="609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4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Interactions between Monetary and Fiscal Policy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432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8229600" cy="5334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Summary</a:t>
            </a:r>
            <a:endParaRPr lang="en-US" sz="2800" b="1" dirty="0" smtClean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43000"/>
            <a:ext cx="8147050" cy="502920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buClr>
                <a:srgbClr val="002060"/>
              </a:buClr>
              <a:buSzPct val="109000"/>
              <a:defRPr/>
            </a:pPr>
            <a:r>
              <a:rPr lang="en-US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Aggregate demand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(AD)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the relationship between P &amp; equilibrium Y</a:t>
            </a:r>
          </a:p>
          <a:p>
            <a:pPr>
              <a:lnSpc>
                <a:spcPct val="120000"/>
              </a:lnSpc>
              <a:buClr>
                <a:srgbClr val="002060"/>
              </a:buClr>
              <a:buSzPct val="109000"/>
              <a:defRPr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 integrates 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= AE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 money and financial markets, monetary policy 	and fiscal policy into Y = Y(P)</a:t>
            </a:r>
          </a:p>
          <a:p>
            <a:pPr>
              <a:lnSpc>
                <a:spcPct val="120000"/>
              </a:lnSpc>
              <a:buClr>
                <a:srgbClr val="002060"/>
              </a:buClr>
              <a:buSzPct val="109000"/>
              <a:defRPr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the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traditional model AD is constructed by assuming a 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fixed</a:t>
            </a:r>
            <a:r>
              <a:rPr lang="en-US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nominal 	money supply</a:t>
            </a:r>
            <a:r>
              <a:rPr lang="en-US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20000"/>
              </a:lnSpc>
              <a:buClr>
                <a:srgbClr val="002060"/>
              </a:buClr>
              <a:buSzPct val="109000"/>
              <a:defRPr/>
            </a:pP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Changes in the price level P change the real money supply </a:t>
            </a:r>
            <a:r>
              <a:rPr lang="en-US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M/P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real 	expenditure through the monetary </a:t>
            </a:r>
            <a:r>
              <a:rPr lang="en-US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transmission mechanism</a:t>
            </a:r>
          </a:p>
          <a:p>
            <a:pPr>
              <a:lnSpc>
                <a:spcPct val="120000"/>
              </a:lnSpc>
              <a:buClr>
                <a:srgbClr val="002060"/>
              </a:buClr>
              <a:buSzPct val="109000"/>
              <a:defRPr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central bank conducts monetary policy using its control and setting 	of  the 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base.</a:t>
            </a:r>
          </a:p>
          <a:p>
            <a:pPr>
              <a:lnSpc>
                <a:spcPct val="120000"/>
              </a:lnSpc>
              <a:buClr>
                <a:srgbClr val="002060"/>
              </a:buClr>
              <a:buSzPct val="109000"/>
              <a:defRPr/>
            </a:pPr>
            <a:r>
              <a:rPr lang="en-CA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Slope of AD: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determined by (∆A/∆</a:t>
            </a:r>
            <a:r>
              <a:rPr lang="en-CA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&amp; multiplier </a:t>
            </a:r>
          </a:p>
          <a:p>
            <a:pPr>
              <a:lnSpc>
                <a:spcPct val="120000"/>
              </a:lnSpc>
              <a:buClr>
                <a:srgbClr val="002060"/>
              </a:buClr>
              <a:buSzPct val="109000"/>
              <a:defRPr/>
            </a:pPr>
            <a:r>
              <a:rPr lang="en-CA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Position of AD: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determined by M, A &amp; multiplier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4" name="Date Placeholder 4"/>
          <p:cNvSpPr>
            <a:spLocks noGrp="1"/>
          </p:cNvSpPr>
          <p:nvPr>
            <p:ph type="dt" sz="half" idx="10"/>
          </p:nvPr>
        </p:nvSpPr>
        <p:spPr>
          <a:xfrm>
            <a:off x="76200" y="-76200"/>
            <a:ext cx="3276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©2013 Curtis – Irvine Macroeconomics.</a:t>
            </a:r>
          </a:p>
        </p:txBody>
      </p:sp>
      <p:sp>
        <p:nvSpPr>
          <p:cNvPr id="37890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Chapter 11</a:t>
            </a:r>
          </a:p>
        </p:txBody>
      </p:sp>
      <p:sp>
        <p:nvSpPr>
          <p:cNvPr id="3789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91B352B7-414C-4B3A-BC27-70AA5C61F152}" type="slidenum">
              <a:rPr lang="en-US"/>
              <a:pPr eaLnBrk="1" hangingPunct="1"/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457200"/>
            <a:ext cx="8077200" cy="457200"/>
          </a:xfrm>
        </p:spPr>
        <p:txBody>
          <a:bodyPr>
            <a:normAutofit fontScale="90000"/>
          </a:bodyPr>
          <a:lstStyle/>
          <a:p>
            <a:r>
              <a:rPr lang="en-US" sz="2800" b="1" dirty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Summary</a:t>
            </a:r>
            <a:endParaRPr lang="en-US" dirty="0" smtClean="0"/>
          </a:p>
        </p:txBody>
      </p:sp>
      <p:sp>
        <p:nvSpPr>
          <p:cNvPr id="183299" name="Rectangle 3"/>
          <p:cNvSpPr>
            <a:spLocks noGrp="1" noChangeArrowheads="1"/>
          </p:cNvSpPr>
          <p:nvPr>
            <p:ph idx="1"/>
          </p:nvPr>
        </p:nvSpPr>
        <p:spPr>
          <a:xfrm>
            <a:off x="117765" y="914400"/>
            <a:ext cx="8839200" cy="5638800"/>
          </a:xfrm>
        </p:spPr>
        <p:txBody>
          <a:bodyPr>
            <a:normAutofit/>
          </a:bodyPr>
          <a:lstStyle/>
          <a:p>
            <a:pPr lvl="0">
              <a:buClr>
                <a:srgbClr val="D16349"/>
              </a:buClr>
              <a:defRPr/>
            </a:pPr>
            <a:r>
              <a:rPr lang="en-US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Short-run AS: </a:t>
            </a:r>
            <a:r>
              <a:rPr lang="en-US" sz="20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the relationship between real GDP &amp; </a:t>
            </a:r>
            <a:r>
              <a:rPr 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P when </a:t>
            </a:r>
            <a:r>
              <a:rPr lang="en-US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factor prices are 	constant</a:t>
            </a:r>
            <a:endParaRPr lang="en-US" sz="2000" b="1" i="1" dirty="0" smtClean="0"/>
          </a:p>
          <a:p>
            <a:pPr>
              <a:defRPr/>
            </a:pPr>
            <a:r>
              <a:rPr lang="en-US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Position of AS: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determined by </a:t>
            </a:r>
            <a:r>
              <a:rPr lang="en-US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factor prices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capital stock,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technology, indirect 	taxes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etc.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producer price setting </a:t>
            </a:r>
            <a:r>
              <a:rPr lang="en-US" sz="20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decisons</a:t>
            </a:r>
            <a:endParaRPr lang="en-US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 and AS determine 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short-run equilibrium</a:t>
            </a:r>
            <a:r>
              <a:rPr lang="en-US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real GDP </a:t>
            </a:r>
            <a:r>
              <a:rPr lang="en-US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and price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a demand management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tool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 Y = Y</a:t>
            </a:r>
            <a:r>
              <a:rPr lang="en-US" sz="20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as a target and MB as 	a policy instrument.</a:t>
            </a:r>
            <a:endParaRPr lang="en-US" sz="20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Fiscal policy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a demand management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tool with Y = Y</a:t>
            </a:r>
            <a:r>
              <a:rPr lang="en-US" sz="20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and (PD/Y) 	as targets 	and the BB as a policy instrument using t and G</a:t>
            </a:r>
            <a:endParaRPr lang="en-US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mix of monetary and fiscal policies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important to the effects they 	have on AD and the structure of Y</a:t>
            </a:r>
            <a:endParaRPr lang="en-US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relative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effectiveness of monetary and fiscal policies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 AD management 	tools depends on conditions in the monetary 	transmission mechanism.</a:t>
            </a:r>
            <a:endParaRPr lang="en-US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8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" y="-76200"/>
            <a:ext cx="3169920" cy="533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©2013 Curtis – Irvine Macroeconomics.</a:t>
            </a:r>
          </a:p>
        </p:txBody>
      </p:sp>
      <p:sp>
        <p:nvSpPr>
          <p:cNvPr id="38914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r>
              <a:rPr lang="en-US" b="1" dirty="0" smtClean="0"/>
              <a:t>Chapter 11</a:t>
            </a:r>
          </a:p>
        </p:txBody>
      </p:sp>
      <p:sp>
        <p:nvSpPr>
          <p:cNvPr id="3891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-109" charset="-128"/>
              </a:defRPr>
            </a:lvl9pPr>
          </a:lstStyle>
          <a:p>
            <a:pPr eaLnBrk="1" hangingPunct="1"/>
            <a:fld id="{A1056303-7A2E-4CF1-A862-6FDF2499F43F}" type="slidenum">
              <a:rPr lang="en-US"/>
              <a:pPr eaLnBrk="1" hangingPunct="1"/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3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3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3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3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3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3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3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3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3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3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3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3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3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3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3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3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3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3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3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3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3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299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4052</TotalTime>
  <Words>1746</Words>
  <Application>Microsoft Office PowerPoint</Application>
  <PresentationFormat>On-screen Show (4:3)</PresentationFormat>
  <Paragraphs>554</Paragraphs>
  <Slides>30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2" baseType="lpstr">
      <vt:lpstr>Clarity</vt:lpstr>
      <vt:lpstr>Equation</vt:lpstr>
      <vt:lpstr>11 An AD/AS Model OF the Price Level   and Real GDP</vt:lpstr>
      <vt:lpstr>PowerPoint Presentation</vt:lpstr>
      <vt:lpstr>Construction of a Traditional AD Curve</vt:lpstr>
      <vt:lpstr>PowerPoint Presentation</vt:lpstr>
      <vt:lpstr>Price level changes change interest rates</vt:lpstr>
      <vt:lpstr>Effect of ∆P on equilibrium Y</vt:lpstr>
      <vt:lpstr>PowerPoint Presentation</vt:lpstr>
      <vt:lpstr>PowerPoint Presentation</vt:lpstr>
      <vt:lpstr>The Slope and Position of the AD Curve</vt:lpstr>
      <vt:lpstr>Short -Run Aggregate Supply</vt:lpstr>
      <vt:lpstr>Short -Run Aggregate Supply</vt:lpstr>
      <vt:lpstr>Short -Run Aggregate Supply</vt:lpstr>
      <vt:lpstr>Short-Run Equilibrium Output and Price</vt:lpstr>
      <vt:lpstr>PowerPoint Presentation</vt:lpstr>
      <vt:lpstr>Business Cycles in Output and Prices</vt:lpstr>
      <vt:lpstr>Unexpected shifts in AS</vt:lpstr>
      <vt:lpstr>Short-Run Equilibrium Y  versus YP</vt:lpstr>
      <vt:lpstr>PowerPoint Presentation</vt:lpstr>
      <vt:lpstr>Automatic Adjustment to Output Gaps?</vt:lpstr>
      <vt:lpstr>PowerPoint Presentation</vt:lpstr>
      <vt:lpstr>PowerPoint Presentation</vt:lpstr>
      <vt:lpstr>PowerPoint Presentation</vt:lpstr>
      <vt:lpstr>Monetary Policy and Fiscal Policy</vt:lpstr>
      <vt:lpstr>Monetary Policy and Fiscal Policy</vt:lpstr>
      <vt:lpstr>PowerPoint Presentation</vt:lpstr>
      <vt:lpstr>Monetary Policy and Fiscal Policy</vt:lpstr>
      <vt:lpstr>Interactions between Monetary and Fiscal Policy</vt:lpstr>
      <vt:lpstr>PowerPoint Presentation</vt:lpstr>
      <vt:lpstr>Summary</vt:lpstr>
      <vt:lpstr>Summary</vt:lpstr>
    </vt:vector>
  </TitlesOfParts>
  <Company>The McGraw-Hill Companies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I Economics and the Economy</dc:title>
  <dc:creator>User Name</dc:creator>
  <cp:lastModifiedBy>Doug Curtis</cp:lastModifiedBy>
  <cp:revision>275</cp:revision>
  <dcterms:created xsi:type="dcterms:W3CDTF">2010-09-03T13:05:33Z</dcterms:created>
  <dcterms:modified xsi:type="dcterms:W3CDTF">2013-03-01T20:00:54Z</dcterms:modified>
</cp:coreProperties>
</file>