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95" r:id="rId14"/>
    <p:sldId id="270" r:id="rId15"/>
    <p:sldId id="296" r:id="rId16"/>
    <p:sldId id="271" r:id="rId17"/>
    <p:sldId id="272" r:id="rId18"/>
    <p:sldId id="273" r:id="rId19"/>
    <p:sldId id="274" r:id="rId20"/>
    <p:sldId id="275" r:id="rId21"/>
    <p:sldId id="277" r:id="rId22"/>
    <p:sldId id="278" r:id="rId23"/>
    <p:sldId id="279" r:id="rId24"/>
    <p:sldId id="281" r:id="rId25"/>
    <p:sldId id="282" r:id="rId26"/>
    <p:sldId id="283" r:id="rId27"/>
    <p:sldId id="287" r:id="rId28"/>
    <p:sldId id="284" r:id="rId29"/>
    <p:sldId id="285" r:id="rId30"/>
    <p:sldId id="286" r:id="rId31"/>
    <p:sldId id="288" r:id="rId32"/>
    <p:sldId id="289" r:id="rId33"/>
    <p:sldId id="290" r:id="rId34"/>
    <p:sldId id="291" r:id="rId35"/>
    <p:sldId id="292" r:id="rId36"/>
    <p:sldId id="293" r:id="rId37"/>
    <p:sldId id="294" r:id="rId3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373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ACD081-0F4E-4B7B-B061-862300A63A7B}" type="datetimeFigureOut">
              <a:rPr lang="en-CA" smtClean="0"/>
              <a:t>2016-01-28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FBC88C-A5D4-4FCA-A032-66469FBD70A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76689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312CEF62-D820-4EBB-9256-6DA2F43277EC}" type="slidenum">
              <a:rPr lang="en-GB" sz="1200" smtClean="0"/>
              <a:pPr/>
              <a:t>1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4D3A90B2-DA9B-4C44-91AC-B30C6D95222D}" type="slidenum">
              <a:rPr lang="en-GB" sz="1200" smtClean="0"/>
              <a:pPr/>
              <a:t>2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61048FFB-3C79-4E62-85E1-0730C2B2E9B2}" type="slidenum">
              <a:rPr lang="en-GB" sz="1200" smtClean="0"/>
              <a:pPr/>
              <a:t>3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71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59011205-72D2-4E00-AC4E-E7D265EB52FC}" type="slidenum">
              <a:rPr lang="en-GB" sz="1200" smtClean="0"/>
              <a:pPr/>
              <a:t>4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8F31D8DF-2BB4-4E80-A8A0-F5B0C98F6B81}" type="slidenum">
              <a:rPr lang="en-GB" sz="1200" smtClean="0"/>
              <a:pPr/>
              <a:t>5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00FA6D32-4FB1-4420-8B8D-257DE8177C9F}" type="slidenum">
              <a:rPr lang="en-GB" sz="1200" smtClean="0"/>
              <a:pPr/>
              <a:t>6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B152F5D5-FD0F-4BD1-921E-AE60DE23A50F}" type="slidenum">
              <a:rPr lang="en-GB" sz="1200" smtClean="0"/>
              <a:pPr/>
              <a:t>7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120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432C3FC8-088A-4C4D-B6B9-0B6EBF8EA196}" type="slidenum">
              <a:rPr lang="en-GB" sz="1200" smtClean="0"/>
              <a:pPr/>
              <a:t>8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706EFDCA-F80F-4A57-AEBC-645C3722464B}" type="slidenum">
              <a:rPr lang="en-GB" sz="1200" smtClean="0"/>
              <a:pPr/>
              <a:t>9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396AAC0B-737D-453E-A209-97A1835E0299}" type="slidenum">
              <a:rPr lang="en-GB" sz="1200" smtClean="0"/>
              <a:pPr/>
              <a:t>10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42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D57195B4-5486-46C9-801C-1F8F267EB4AE}" type="slidenum">
              <a:rPr lang="en-GB" sz="1200" smtClean="0"/>
              <a:pPr/>
              <a:t>11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ACF15FF2-2961-4E01-8DC0-2F2BDC6D9587}" type="slidenum">
              <a:rPr lang="en-GB" sz="1200" smtClean="0"/>
              <a:pPr/>
              <a:t>12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mtClean="0"/>
              <a:t>Replace with Figure 3.4</a:t>
            </a:r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09B731CF-E190-4158-8ACE-A7C2B15A2F80}" type="slidenum">
              <a:rPr lang="en-GB" sz="1200" smtClean="0"/>
              <a:pPr/>
              <a:t>14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mtClean="0"/>
              <a:t>Replace with Figure 3.5</a:t>
            </a:r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9D7FCEBF-9911-43CF-8E7D-5B92AEF53A77}" type="slidenum">
              <a:rPr lang="en-GB" sz="1200" smtClean="0"/>
              <a:pPr/>
              <a:t>16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93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9CE32B26-B10A-4E69-95B2-75CE1145AE58}" type="slidenum">
              <a:rPr lang="en-GB" sz="1200" smtClean="0"/>
              <a:pPr/>
              <a:t>17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604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0888CF1D-60C7-4538-9ADA-E8D12EDECFAC}" type="slidenum">
              <a:rPr lang="en-GB" sz="1200" smtClean="0"/>
              <a:pPr/>
              <a:t>18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1CF458CE-50F1-4B19-AF71-F32196B8C503}" type="slidenum">
              <a:rPr lang="en-GB" sz="1200" smtClean="0"/>
              <a:pPr/>
              <a:t>19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smtClean="0"/>
              <a:t>Place Figure 3.7 here</a:t>
            </a:r>
          </a:p>
        </p:txBody>
      </p:sp>
      <p:sp>
        <p:nvSpPr>
          <p:cNvPr id="624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5DCA42DB-3347-4D74-A0E7-A6162E3A04CB}" type="slidenum">
              <a:rPr lang="en-GB" sz="1200" smtClean="0"/>
              <a:pPr/>
              <a:t>20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  <p:sp>
        <p:nvSpPr>
          <p:cNvPr id="645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CA61239C-3C63-4174-9A97-7BC586CEF2E7}" type="slidenum">
              <a:rPr lang="en-GB" sz="1200" smtClean="0"/>
              <a:pPr/>
              <a:t>21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6554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367590FF-B512-43A1-850D-FBA5FF49326B}" type="slidenum">
              <a:rPr lang="en-GB" sz="1200" smtClean="0"/>
              <a:pPr/>
              <a:t>22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mtClean="0"/>
              <a:t>Replace with Figure 3.11</a:t>
            </a:r>
          </a:p>
        </p:txBody>
      </p:sp>
      <p:sp>
        <p:nvSpPr>
          <p:cNvPr id="665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FE23EAE7-4377-4952-BC44-885944D93BB2}" type="slidenum">
              <a:rPr lang="en-GB" sz="1200" smtClean="0"/>
              <a:pPr/>
              <a:t>23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686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17114B9B-6555-4B51-A047-1E56F70A691A}" type="slidenum">
              <a:rPr lang="en-GB" sz="1200" smtClean="0"/>
              <a:pPr/>
              <a:t>24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96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696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E70C787A-3B5D-4597-8D6A-BFF9AC969D50}" type="slidenum">
              <a:rPr lang="en-GB" sz="1200" smtClean="0"/>
              <a:pPr/>
              <a:t>25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1C3AA6D1-C0F5-4B6F-A74B-A6873967EA32}" type="slidenum">
              <a:rPr lang="en-GB" sz="1200" smtClean="0"/>
              <a:pPr/>
              <a:t>26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475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747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3793FF4A-761A-4F84-8A91-2E62EE89634F}" type="slidenum">
              <a:rPr lang="en-GB" sz="1200" smtClean="0"/>
              <a:pPr/>
              <a:t>27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73B902F6-ECF2-498A-BB0B-E60A1663B95E}" type="slidenum">
              <a:rPr lang="en-GB" sz="1200" smtClean="0"/>
              <a:pPr/>
              <a:t>28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270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727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A6940726-CC02-4BE7-AD51-800512FA66B8}" type="slidenum">
              <a:rPr lang="en-GB" sz="1200" smtClean="0"/>
              <a:pPr/>
              <a:t>29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373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737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11F361F2-7713-4002-A162-50CA77D29298}" type="slidenum">
              <a:rPr lang="en-GB" sz="1200" smtClean="0"/>
              <a:pPr/>
              <a:t>30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577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757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51D87DAD-6FB5-4FF2-9968-4A8EF0C4974D}" type="slidenum">
              <a:rPr lang="en-GB" sz="1200" smtClean="0"/>
              <a:pPr/>
              <a:t>31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680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7680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7E069208-B844-4AB1-9E9E-902FDF846C22}" type="slidenum">
              <a:rPr lang="en-GB" sz="1200" smtClean="0"/>
              <a:pPr/>
              <a:t>32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782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778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BFB5EDDF-F10B-4981-9E33-66E8E594B9BF}" type="slidenum">
              <a:rPr lang="en-GB" sz="1200" smtClean="0"/>
              <a:pPr/>
              <a:t>33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885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788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50B088A0-F75B-4A8A-82FD-A1392BC3A72B}" type="slidenum">
              <a:rPr lang="en-GB" sz="1200" smtClean="0"/>
              <a:pPr/>
              <a:t>34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987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798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88B1DE76-8053-46CB-BBCD-DCB836891D62}" type="slidenum">
              <a:rPr lang="en-GB" sz="1200" smtClean="0"/>
              <a:pPr/>
              <a:t>35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mtClean="0"/>
              <a:t>Replace with Figure 3.20</a:t>
            </a:r>
          </a:p>
        </p:txBody>
      </p:sp>
      <p:sp>
        <p:nvSpPr>
          <p:cNvPr id="809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35417F1E-53EC-4492-8D1E-3CCB0832C190}" type="slidenum">
              <a:rPr lang="en-GB" sz="1200" smtClean="0"/>
              <a:pPr/>
              <a:t>36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192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mtClean="0"/>
              <a:t>Replace with Figure 3.21</a:t>
            </a:r>
          </a:p>
        </p:txBody>
      </p:sp>
      <p:sp>
        <p:nvSpPr>
          <p:cNvPr id="819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F4E2CFED-D15C-4776-AFA7-0312EEB3325D}" type="slidenum">
              <a:rPr lang="en-GB" sz="1200" smtClean="0"/>
              <a:pPr/>
              <a:t>37</a:t>
            </a:fld>
            <a:endParaRPr lang="en-GB" sz="12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CEA06-A93F-4C7B-BC73-606BB187FA14}" type="datetimeFigureOut">
              <a:rPr lang="en-CA" smtClean="0"/>
              <a:t>2016-01-28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1EEB9-2116-4036-93B9-080BD19655D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130162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CEA06-A93F-4C7B-BC73-606BB187FA14}" type="datetimeFigureOut">
              <a:rPr lang="en-CA" smtClean="0"/>
              <a:t>2016-01-28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1EEB9-2116-4036-93B9-080BD19655D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582806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CEA06-A93F-4C7B-BC73-606BB187FA14}" type="datetimeFigureOut">
              <a:rPr lang="en-CA" smtClean="0"/>
              <a:t>2016-01-28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1EEB9-2116-4036-93B9-080BD19655D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467683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CEA06-A93F-4C7B-BC73-606BB187FA14}" type="datetimeFigureOut">
              <a:rPr lang="en-CA" smtClean="0"/>
              <a:t>2016-01-28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1EEB9-2116-4036-93B9-080BD19655D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64269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CEA06-A93F-4C7B-BC73-606BB187FA14}" type="datetimeFigureOut">
              <a:rPr lang="en-CA" smtClean="0"/>
              <a:t>2016-01-28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1EEB9-2116-4036-93B9-080BD19655D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631245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CEA06-A93F-4C7B-BC73-606BB187FA14}" type="datetimeFigureOut">
              <a:rPr lang="en-CA" smtClean="0"/>
              <a:t>2016-01-28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1EEB9-2116-4036-93B9-080BD19655D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15121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CEA06-A93F-4C7B-BC73-606BB187FA14}" type="datetimeFigureOut">
              <a:rPr lang="en-CA" smtClean="0"/>
              <a:t>2016-01-28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1EEB9-2116-4036-93B9-080BD19655D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516963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CEA06-A93F-4C7B-BC73-606BB187FA14}" type="datetimeFigureOut">
              <a:rPr lang="en-CA" smtClean="0"/>
              <a:t>2016-01-28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1EEB9-2116-4036-93B9-080BD19655D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85549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CEA06-A93F-4C7B-BC73-606BB187FA14}" type="datetimeFigureOut">
              <a:rPr lang="en-CA" smtClean="0"/>
              <a:t>2016-01-28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1EEB9-2116-4036-93B9-080BD19655D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696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CEA06-A93F-4C7B-BC73-606BB187FA14}" type="datetimeFigureOut">
              <a:rPr lang="en-CA" smtClean="0"/>
              <a:t>2016-01-28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1EEB9-2116-4036-93B9-080BD19655D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53584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CEA06-A93F-4C7B-BC73-606BB187FA14}" type="datetimeFigureOut">
              <a:rPr lang="en-CA" smtClean="0"/>
              <a:t>2016-01-28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1EEB9-2116-4036-93B9-080BD19655D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35881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CEA06-A93F-4C7B-BC73-606BB187FA14}" type="datetimeFigureOut">
              <a:rPr lang="en-CA" smtClean="0"/>
              <a:t>2016-01-28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21EEB9-2116-4036-93B9-080BD19655D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307236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video.google.co.uk/videoplay?docid=7246927612831078230&amp;hl=en#00h02m30s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315913" y="2346325"/>
            <a:ext cx="8512175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630238" indent="-630238" algn="ctr" eaLnBrk="1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en-US" sz="4000" b="1" dirty="0" smtClean="0">
                <a:solidFill>
                  <a:srgbClr val="FF0000"/>
                </a:solidFill>
                <a:latin typeface="Arial" charset="0"/>
                <a:cs typeface="Microsoft Sans Serif" pitchFamily="34" charset="0"/>
              </a:rPr>
              <a:t>E-Business</a:t>
            </a:r>
            <a:endParaRPr lang="en-US" sz="4000" b="1" dirty="0">
              <a:solidFill>
                <a:srgbClr val="FF0000"/>
              </a:solidFill>
              <a:latin typeface="Arial" charset="0"/>
              <a:cs typeface="Microsoft Sans Serif" pitchFamily="34" charset="0"/>
            </a:endParaRPr>
          </a:p>
          <a:p>
            <a:pPr marL="630238" indent="-630238" algn="ctr" eaLnBrk="1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en-US" sz="4000" b="1" dirty="0">
                <a:solidFill>
                  <a:srgbClr val="FF0000"/>
                </a:solidFill>
                <a:latin typeface="Arial" charset="0"/>
                <a:cs typeface="Microsoft Sans Serif" pitchFamily="34" charset="0"/>
              </a:rPr>
              <a:t>Infrastructure</a:t>
            </a:r>
          </a:p>
        </p:txBody>
      </p:sp>
    </p:spTree>
    <p:extLst>
      <p:ext uri="{BB962C8B-B14F-4D97-AF65-F5344CB8AC3E}">
        <p14:creationId xmlns:p14="http://schemas.microsoft.com/office/powerpoint/2010/main" val="4093883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762000" y="161925"/>
            <a:ext cx="7697788" cy="739775"/>
          </a:xfrm>
        </p:spPr>
        <p:txBody>
          <a:bodyPr/>
          <a:lstStyle/>
          <a:p>
            <a:pPr algn="ctr" eaLnBrk="1" hangingPunct="1"/>
            <a:r>
              <a:rPr lang="en-GB" sz="3200" b="1" u="sng" smtClean="0">
                <a:cs typeface="Microsoft Sans Serif" pitchFamily="34" charset="0"/>
              </a:rPr>
              <a:t>Learning Outcomes</a:t>
            </a:r>
            <a:endParaRPr lang="en-US" sz="3200" b="1" u="sng" smtClean="0">
              <a:cs typeface="Microsoft Sans Serif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85775" y="1392238"/>
            <a:ext cx="8277225" cy="3252787"/>
          </a:xfrm>
        </p:spPr>
        <p:txBody>
          <a:bodyPr>
            <a:spAutoFit/>
          </a:bodyPr>
          <a:lstStyle/>
          <a:p>
            <a:pPr marL="400050" indent="-400050" eaLnBrk="1" hangingPunct="1"/>
            <a:r>
              <a:rPr lang="en-GB" sz="2800" smtClean="0">
                <a:cs typeface="Microsoft Sans Serif" pitchFamily="34" charset="0"/>
              </a:rPr>
              <a:t>Outline the hardware and software technologies used to build an e-business infrastructure within an organization and with its partners</a:t>
            </a:r>
          </a:p>
          <a:p>
            <a:pPr marL="400050" indent="-400050" eaLnBrk="1" hangingPunct="1">
              <a:buFontTx/>
              <a:buNone/>
            </a:pPr>
            <a:endParaRPr lang="en-US" sz="2800" smtClean="0">
              <a:cs typeface="Microsoft Sans Serif" pitchFamily="34" charset="0"/>
            </a:endParaRPr>
          </a:p>
          <a:p>
            <a:pPr marL="400050" indent="-400050" eaLnBrk="1" hangingPunct="1"/>
            <a:r>
              <a:rPr lang="en-GB" sz="2800" smtClean="0">
                <a:cs typeface="Microsoft Sans Serif" pitchFamily="34" charset="0"/>
              </a:rPr>
              <a:t>Outline the hardware and software requirements necessary to enable employee access to the Internet and hosting of e-commerce services.</a:t>
            </a:r>
            <a:r>
              <a:rPr lang="en-US" sz="2800" smtClean="0">
                <a:cs typeface="Microsoft Sans Serif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28791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207963"/>
            <a:ext cx="8367712" cy="641350"/>
          </a:xfrm>
        </p:spPr>
        <p:txBody>
          <a:bodyPr/>
          <a:lstStyle/>
          <a:p>
            <a:pPr algn="ctr" eaLnBrk="1" hangingPunct="1"/>
            <a:r>
              <a:rPr lang="en-GB" sz="3200" b="1" u="sng" smtClean="0">
                <a:cs typeface="Microsoft Sans Serif" pitchFamily="34" charset="0"/>
              </a:rPr>
              <a:t>Management Issues</a:t>
            </a:r>
            <a:endParaRPr lang="en-US" sz="3200" b="1" u="sng" smtClean="0">
              <a:cs typeface="Microsoft Sans Serif" pitchFamily="34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90538" y="1460500"/>
            <a:ext cx="8435975" cy="3765550"/>
          </a:xfrm>
        </p:spPr>
        <p:txBody>
          <a:bodyPr>
            <a:normAutofit/>
          </a:bodyPr>
          <a:lstStyle/>
          <a:p>
            <a:pPr marL="400050" indent="-400050" eaLnBrk="1" hangingPunct="1">
              <a:lnSpc>
                <a:spcPct val="80000"/>
              </a:lnSpc>
            </a:pPr>
            <a:r>
              <a:rPr lang="en-AU" sz="2800" smtClean="0">
                <a:cs typeface="Microsoft Sans Serif" pitchFamily="34" charset="0"/>
              </a:rPr>
              <a:t>What are the practical risks to the organization of failure to manage e-commerce infrastructure adequately?</a:t>
            </a:r>
          </a:p>
          <a:p>
            <a:pPr marL="400050" indent="-400050" eaLnBrk="1" hangingPunct="1">
              <a:lnSpc>
                <a:spcPct val="80000"/>
              </a:lnSpc>
              <a:buFontTx/>
              <a:buNone/>
            </a:pPr>
            <a:endParaRPr lang="en-GB" sz="2800" smtClean="0">
              <a:cs typeface="Microsoft Sans Serif" pitchFamily="34" charset="0"/>
            </a:endParaRPr>
          </a:p>
          <a:p>
            <a:pPr marL="400050" indent="-400050" eaLnBrk="1" hangingPunct="1">
              <a:lnSpc>
                <a:spcPct val="80000"/>
              </a:lnSpc>
            </a:pPr>
            <a:r>
              <a:rPr lang="en-GB" sz="2800" smtClean="0">
                <a:cs typeface="Microsoft Sans Serif" pitchFamily="34" charset="0"/>
              </a:rPr>
              <a:t>How should staff access to the Internet </a:t>
            </a:r>
            <a:br>
              <a:rPr lang="en-GB" sz="2800" smtClean="0">
                <a:cs typeface="Microsoft Sans Serif" pitchFamily="34" charset="0"/>
              </a:rPr>
            </a:br>
            <a:r>
              <a:rPr lang="en-GB" sz="2800" smtClean="0">
                <a:cs typeface="Microsoft Sans Serif" pitchFamily="34" charset="0"/>
              </a:rPr>
              <a:t>be managed?</a:t>
            </a:r>
          </a:p>
          <a:p>
            <a:pPr marL="400050" indent="-400050" eaLnBrk="1" hangingPunct="1">
              <a:lnSpc>
                <a:spcPct val="80000"/>
              </a:lnSpc>
              <a:buFontTx/>
              <a:buNone/>
            </a:pPr>
            <a:endParaRPr lang="en-GB" sz="2800" smtClean="0">
              <a:cs typeface="Microsoft Sans Serif" pitchFamily="34" charset="0"/>
            </a:endParaRPr>
          </a:p>
          <a:p>
            <a:pPr marL="400050" indent="-400050" eaLnBrk="1" hangingPunct="1">
              <a:lnSpc>
                <a:spcPct val="80000"/>
              </a:lnSpc>
            </a:pPr>
            <a:r>
              <a:rPr lang="en-US" sz="2800" smtClean="0">
                <a:cs typeface="Microsoft Sans Serif" pitchFamily="34" charset="0"/>
              </a:rPr>
              <a:t>How should we evaluate the relevance of web services and open source software?</a:t>
            </a:r>
          </a:p>
        </p:txBody>
      </p:sp>
    </p:spTree>
    <p:extLst>
      <p:ext uri="{BB962C8B-B14F-4D97-AF65-F5344CB8AC3E}">
        <p14:creationId xmlns:p14="http://schemas.microsoft.com/office/powerpoint/2010/main" val="3819814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207963"/>
            <a:ext cx="8382000" cy="641350"/>
          </a:xfrm>
        </p:spPr>
        <p:txBody>
          <a:bodyPr/>
          <a:lstStyle/>
          <a:p>
            <a:pPr algn="ctr" eaLnBrk="1" hangingPunct="1"/>
            <a:r>
              <a:rPr lang="en-GB" sz="3200" b="1" u="sng" dirty="0" smtClean="0">
                <a:solidFill>
                  <a:schemeClr val="tx2"/>
                </a:solidFill>
                <a:cs typeface="Microsoft Sans Serif" pitchFamily="34" charset="0"/>
              </a:rPr>
              <a:t>Why the Jargon?</a:t>
            </a:r>
            <a:endParaRPr lang="en-US" sz="3200" b="1" u="sng" dirty="0" smtClean="0">
              <a:solidFill>
                <a:schemeClr val="tx2"/>
              </a:solidFill>
              <a:cs typeface="Microsoft Sans Serif" pitchFamily="34" charset="0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92125" y="1390650"/>
            <a:ext cx="8382000" cy="1006475"/>
          </a:xfrm>
        </p:spPr>
        <p:txBody>
          <a:bodyPr/>
          <a:lstStyle/>
          <a:p>
            <a:pPr marL="400050" indent="-400050" eaLnBrk="1" hangingPunct="1"/>
            <a:r>
              <a:rPr lang="en-GB" sz="2800" smtClean="0">
                <a:cs typeface="Microsoft Sans Serif" pitchFamily="34" charset="0"/>
              </a:rPr>
              <a:t>Why do business managers need to know about the jargon and technology?</a:t>
            </a:r>
            <a:endParaRPr lang="en-US" sz="2800" smtClean="0">
              <a:cs typeface="Microsoft Sans Serif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5866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158750"/>
            <a:ext cx="8367712" cy="1190625"/>
          </a:xfrm>
        </p:spPr>
        <p:txBody>
          <a:bodyPr/>
          <a:lstStyle/>
          <a:p>
            <a:pPr algn="ctr" eaLnBrk="1" hangingPunct="1"/>
            <a:r>
              <a:rPr lang="en-GB" sz="3000" i="1" u="sng" dirty="0" smtClean="0">
                <a:solidFill>
                  <a:srgbClr val="C00000"/>
                </a:solidFill>
              </a:rPr>
              <a:t>Activity 1</a:t>
            </a:r>
            <a:r>
              <a:rPr lang="en-GB" sz="3000" b="1" i="1" u="sng" dirty="0" smtClean="0">
                <a:solidFill>
                  <a:schemeClr val="tx2"/>
                </a:solidFill>
              </a:rPr>
              <a:t/>
            </a:r>
            <a:br>
              <a:rPr lang="en-GB" sz="3000" b="1" i="1" u="sng" dirty="0" smtClean="0">
                <a:solidFill>
                  <a:schemeClr val="tx2"/>
                </a:solidFill>
              </a:rPr>
            </a:br>
            <a:r>
              <a:rPr lang="en-GB" sz="3200" b="1" i="1" u="sng" dirty="0" smtClean="0">
                <a:solidFill>
                  <a:schemeClr val="tx2"/>
                </a:solidFill>
              </a:rPr>
              <a:t> </a:t>
            </a:r>
            <a:r>
              <a:rPr lang="en-GB" sz="3200" b="1" u="sng" dirty="0" smtClean="0">
                <a:solidFill>
                  <a:schemeClr val="tx2"/>
                </a:solidFill>
              </a:rPr>
              <a:t>Infrastructure </a:t>
            </a:r>
            <a:r>
              <a:rPr lang="en-US" sz="3200" b="1" u="sng" dirty="0" smtClean="0">
                <a:solidFill>
                  <a:schemeClr val="tx2"/>
                </a:solidFill>
              </a:rPr>
              <a:t>Risk Assessment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87363" y="1395413"/>
            <a:ext cx="8491537" cy="4106862"/>
          </a:xfrm>
        </p:spPr>
        <p:txBody>
          <a:bodyPr>
            <a:spAutoFit/>
          </a:bodyPr>
          <a:lstStyle/>
          <a:p>
            <a:pPr marL="400050" indent="-400050" eaLnBrk="1" hangingPunct="1"/>
            <a:r>
              <a:rPr lang="en-US" sz="2800" smtClean="0">
                <a:cs typeface="Microsoft Sans Serif" pitchFamily="34" charset="0"/>
              </a:rPr>
              <a:t>Make a list of the potential problems for customers of an online retailer</a:t>
            </a:r>
          </a:p>
          <a:p>
            <a:pPr marL="400050" indent="-400050" eaLnBrk="1" hangingPunct="1"/>
            <a:r>
              <a:rPr lang="en-US" sz="2800" smtClean="0">
                <a:cs typeface="Microsoft Sans Serif" pitchFamily="34" charset="0"/>
              </a:rPr>
              <a:t>You should consider problems faced by users of e-business applications who are both internal and external to the organization</a:t>
            </a:r>
          </a:p>
          <a:p>
            <a:pPr marL="400050" indent="-400050" eaLnBrk="1" hangingPunct="1"/>
            <a:r>
              <a:rPr lang="en-US" sz="2800" smtClean="0">
                <a:cs typeface="Microsoft Sans Serif" pitchFamily="34" charset="0"/>
              </a:rPr>
              <a:t>Base your answer on problems you have experienced on a website that can be related to network, hardware and software failures or problems with data quality.</a:t>
            </a:r>
          </a:p>
        </p:txBody>
      </p:sp>
    </p:spTree>
    <p:extLst>
      <p:ext uri="{BB962C8B-B14F-4D97-AF65-F5344CB8AC3E}">
        <p14:creationId xmlns:p14="http://schemas.microsoft.com/office/powerpoint/2010/main" val="3125576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207963"/>
            <a:ext cx="8382000" cy="641350"/>
          </a:xfrm>
        </p:spPr>
        <p:txBody>
          <a:bodyPr/>
          <a:lstStyle/>
          <a:p>
            <a:pPr algn="ctr" eaLnBrk="1" hangingPunct="1"/>
            <a:r>
              <a:rPr lang="en-GB" sz="3200" b="1" u="sng" dirty="0" smtClean="0">
                <a:solidFill>
                  <a:srgbClr val="C00000"/>
                </a:solidFill>
                <a:cs typeface="Microsoft Sans Serif" pitchFamily="34" charset="0"/>
              </a:rPr>
              <a:t>Typical Problems</a:t>
            </a:r>
            <a:endParaRPr lang="en-US" sz="3200" b="1" u="sng" dirty="0" smtClean="0">
              <a:solidFill>
                <a:srgbClr val="C00000"/>
              </a:solidFill>
              <a:cs typeface="Microsoft Sans Serif" pitchFamily="34" charset="0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90538" y="1422400"/>
            <a:ext cx="8488362" cy="3679825"/>
          </a:xfrm>
        </p:spPr>
        <p:txBody>
          <a:bodyPr>
            <a:spAutoFit/>
          </a:bodyPr>
          <a:lstStyle/>
          <a:p>
            <a:pPr marL="400050" indent="-400050" eaLnBrk="1" hangingPunct="1">
              <a:lnSpc>
                <a:spcPct val="90000"/>
              </a:lnSpc>
            </a:pPr>
            <a:r>
              <a:rPr lang="en-GB" sz="2800" smtClean="0">
                <a:cs typeface="Microsoft Sans Serif" pitchFamily="34" charset="0"/>
              </a:rPr>
              <a:t>Website communications too slow</a:t>
            </a:r>
          </a:p>
          <a:p>
            <a:pPr marL="400050" indent="-400050" eaLnBrk="1" hangingPunct="1">
              <a:lnSpc>
                <a:spcPct val="90000"/>
              </a:lnSpc>
              <a:buFontTx/>
              <a:buNone/>
            </a:pPr>
            <a:endParaRPr lang="en-GB" sz="2800" smtClean="0">
              <a:cs typeface="Microsoft Sans Serif" pitchFamily="34" charset="0"/>
            </a:endParaRPr>
          </a:p>
          <a:p>
            <a:pPr marL="400050" indent="-400050" eaLnBrk="1" hangingPunct="1">
              <a:lnSpc>
                <a:spcPct val="90000"/>
              </a:lnSpc>
            </a:pPr>
            <a:r>
              <a:rPr lang="en-GB" sz="2800" smtClean="0">
                <a:cs typeface="Microsoft Sans Serif" pitchFamily="34" charset="0"/>
              </a:rPr>
              <a:t>Website not available</a:t>
            </a:r>
          </a:p>
          <a:p>
            <a:pPr marL="400050" indent="-400050" eaLnBrk="1" hangingPunct="1">
              <a:lnSpc>
                <a:spcPct val="90000"/>
              </a:lnSpc>
              <a:buFontTx/>
              <a:buNone/>
            </a:pPr>
            <a:endParaRPr lang="en-GB" sz="2800" smtClean="0">
              <a:cs typeface="Microsoft Sans Serif" pitchFamily="34" charset="0"/>
            </a:endParaRPr>
          </a:p>
          <a:p>
            <a:pPr marL="400050" indent="-400050" eaLnBrk="1" hangingPunct="1">
              <a:lnSpc>
                <a:spcPct val="90000"/>
              </a:lnSpc>
            </a:pPr>
            <a:r>
              <a:rPr lang="en-GB" sz="2800" smtClean="0">
                <a:cs typeface="Microsoft Sans Serif" pitchFamily="34" charset="0"/>
              </a:rPr>
              <a:t>Bugs on site through pages being unavailable or information typed in forms not being executed</a:t>
            </a:r>
          </a:p>
          <a:p>
            <a:pPr marL="400050" indent="-400050" eaLnBrk="1" hangingPunct="1">
              <a:lnSpc>
                <a:spcPct val="90000"/>
              </a:lnSpc>
              <a:buFontTx/>
              <a:buNone/>
            </a:pPr>
            <a:endParaRPr lang="en-GB" sz="2800" smtClean="0">
              <a:cs typeface="Microsoft Sans Serif" pitchFamily="34" charset="0"/>
            </a:endParaRPr>
          </a:p>
          <a:p>
            <a:pPr marL="400050" indent="-400050" eaLnBrk="1" hangingPunct="1">
              <a:lnSpc>
                <a:spcPct val="90000"/>
              </a:lnSpc>
            </a:pPr>
            <a:r>
              <a:rPr lang="en-GB" sz="2800" smtClean="0">
                <a:cs typeface="Microsoft Sans Serif" pitchFamily="34" charset="0"/>
              </a:rPr>
              <a:t>Ordered products not delivered on time</a:t>
            </a:r>
          </a:p>
        </p:txBody>
      </p:sp>
    </p:spTree>
    <p:extLst>
      <p:ext uri="{BB962C8B-B14F-4D97-AF65-F5344CB8AC3E}">
        <p14:creationId xmlns:p14="http://schemas.microsoft.com/office/powerpoint/2010/main" val="3670936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207963"/>
            <a:ext cx="8382000" cy="641350"/>
          </a:xfrm>
        </p:spPr>
        <p:txBody>
          <a:bodyPr/>
          <a:lstStyle/>
          <a:p>
            <a:pPr algn="ctr" eaLnBrk="1" hangingPunct="1"/>
            <a:r>
              <a:rPr lang="en-GB" sz="3200" b="1" u="sng" dirty="0" smtClean="0">
                <a:solidFill>
                  <a:srgbClr val="C00000"/>
                </a:solidFill>
                <a:cs typeface="Microsoft Sans Serif" pitchFamily="34" charset="0"/>
              </a:rPr>
              <a:t>Typical Problems (Continued)</a:t>
            </a:r>
            <a:endParaRPr lang="en-US" sz="3200" b="1" u="sng" dirty="0" smtClean="0">
              <a:solidFill>
                <a:srgbClr val="C00000"/>
              </a:solidFill>
              <a:cs typeface="Microsoft Sans Serif" pitchFamily="34" charset="0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85775" y="1422400"/>
            <a:ext cx="8488363" cy="2184400"/>
          </a:xfrm>
        </p:spPr>
        <p:txBody>
          <a:bodyPr>
            <a:spAutoFit/>
          </a:bodyPr>
          <a:lstStyle/>
          <a:p>
            <a:pPr marL="400050" indent="-400050" eaLnBrk="1" hangingPunct="1">
              <a:lnSpc>
                <a:spcPct val="90000"/>
              </a:lnSpc>
            </a:pPr>
            <a:r>
              <a:rPr lang="en-GB" sz="2800" smtClean="0">
                <a:cs typeface="Microsoft Sans Serif" pitchFamily="34" charset="0"/>
              </a:rPr>
              <a:t>E-mails not replied to</a:t>
            </a:r>
          </a:p>
          <a:p>
            <a:pPr marL="400050" indent="-400050" eaLnBrk="1" hangingPunct="1">
              <a:lnSpc>
                <a:spcPct val="90000"/>
              </a:lnSpc>
              <a:buFontTx/>
              <a:buNone/>
            </a:pPr>
            <a:endParaRPr lang="en-US" sz="2800" smtClean="0">
              <a:cs typeface="Microsoft Sans Serif" pitchFamily="34" charset="0"/>
            </a:endParaRPr>
          </a:p>
          <a:p>
            <a:pPr marL="400050" indent="-400050" eaLnBrk="1" hangingPunct="1">
              <a:lnSpc>
                <a:spcPct val="90000"/>
              </a:lnSpc>
            </a:pPr>
            <a:r>
              <a:rPr lang="en-US" sz="2800" smtClean="0">
                <a:cs typeface="Microsoft Sans Serif" pitchFamily="34" charset="0"/>
              </a:rPr>
              <a:t>Customers’ privacy or trust is broken through security problems such as credit cards being stolen or addresses sold to other companies.</a:t>
            </a:r>
          </a:p>
        </p:txBody>
      </p:sp>
    </p:spTree>
    <p:extLst>
      <p:ext uri="{BB962C8B-B14F-4D97-AF65-F5344CB8AC3E}">
        <p14:creationId xmlns:p14="http://schemas.microsoft.com/office/powerpoint/2010/main" val="446029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5"/>
          <p:cNvSpPr txBox="1">
            <a:spLocks noChangeArrowheads="1"/>
          </p:cNvSpPr>
          <p:nvPr/>
        </p:nvSpPr>
        <p:spPr bwMode="auto">
          <a:xfrm>
            <a:off x="280988" y="5894388"/>
            <a:ext cx="8534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sz="1200">
                <a:latin typeface="+mn-lt"/>
                <a:cs typeface="Microsoft Sans Serif" pitchFamily="34" charset="0"/>
              </a:rPr>
              <a:t>Figure 3.1 </a:t>
            </a:r>
            <a:r>
              <a:rPr lang="en-GB" sz="1800">
                <a:latin typeface="+mn-lt"/>
                <a:cs typeface="Microsoft Sans Serif" pitchFamily="34" charset="0"/>
              </a:rPr>
              <a:t> A five-layer model of e-business infrastructure</a:t>
            </a:r>
          </a:p>
        </p:txBody>
      </p:sp>
      <p:pic>
        <p:nvPicPr>
          <p:cNvPr id="11267" name="Picture 6" descr="M03NF0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2750" y="381000"/>
            <a:ext cx="5795963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1515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3"/>
          <p:cNvSpPr txBox="1">
            <a:spLocks noChangeArrowheads="1"/>
          </p:cNvSpPr>
          <p:nvPr/>
        </p:nvSpPr>
        <p:spPr bwMode="auto">
          <a:xfrm>
            <a:off x="303213" y="5892800"/>
            <a:ext cx="8534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sz="1200" dirty="0">
                <a:latin typeface="+mn-lt"/>
                <a:cs typeface="Microsoft Sans Serif" pitchFamily="34" charset="0"/>
              </a:rPr>
              <a:t>Table 3.1 </a:t>
            </a:r>
            <a:r>
              <a:rPr lang="en-GB" sz="1800" dirty="0">
                <a:latin typeface="+mn-lt"/>
                <a:cs typeface="Microsoft Sans Serif" pitchFamily="34" charset="0"/>
              </a:rPr>
              <a:t> Key management issues of e-business infrastructure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110513"/>
            <a:ext cx="6480719" cy="46369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9115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5"/>
          <p:cNvSpPr txBox="1">
            <a:spLocks noChangeArrowheads="1"/>
          </p:cNvSpPr>
          <p:nvPr/>
        </p:nvSpPr>
        <p:spPr bwMode="auto">
          <a:xfrm>
            <a:off x="303213" y="5892800"/>
            <a:ext cx="8534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sz="1200" dirty="0">
                <a:latin typeface="+mn-lt"/>
                <a:cs typeface="Microsoft Sans Serif" pitchFamily="34" charset="0"/>
              </a:rPr>
              <a:t>Table 3.1 </a:t>
            </a:r>
            <a:r>
              <a:rPr lang="en-GB" sz="1800" dirty="0">
                <a:latin typeface="+mn-lt"/>
                <a:cs typeface="Microsoft Sans Serif" pitchFamily="34" charset="0"/>
              </a:rPr>
              <a:t> Key management issues of e-business infrastructure (Continued)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897" y="961445"/>
            <a:ext cx="5970431" cy="45582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1107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404664"/>
            <a:ext cx="8382000" cy="944711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GB" sz="3000" i="1" u="sng" dirty="0" smtClean="0">
                <a:solidFill>
                  <a:srgbClr val="C00000"/>
                </a:solidFill>
              </a:rPr>
              <a:t>Activity 2</a:t>
            </a:r>
            <a:br>
              <a:rPr lang="en-GB" sz="3000" i="1" u="sng" dirty="0" smtClean="0">
                <a:solidFill>
                  <a:srgbClr val="C00000"/>
                </a:solidFill>
              </a:rPr>
            </a:br>
            <a:r>
              <a:rPr lang="en-GB" sz="3200" dirty="0" smtClean="0">
                <a:solidFill>
                  <a:schemeClr val="tx2"/>
                </a:solidFill>
              </a:rPr>
              <a:t/>
            </a:r>
            <a:br>
              <a:rPr lang="en-GB" sz="3200" dirty="0" smtClean="0">
                <a:solidFill>
                  <a:schemeClr val="tx2"/>
                </a:solidFill>
              </a:rPr>
            </a:br>
            <a:r>
              <a:rPr lang="en-GB" sz="3200" dirty="0" smtClean="0">
                <a:solidFill>
                  <a:schemeClr val="tx2"/>
                </a:solidFill>
              </a:rPr>
              <a:t> </a:t>
            </a:r>
            <a:r>
              <a:rPr lang="en-GB" sz="3200" b="1" u="sng" dirty="0" smtClean="0">
                <a:solidFill>
                  <a:schemeClr val="tx2"/>
                </a:solidFill>
                <a:cs typeface="Microsoft Sans Serif" pitchFamily="34" charset="0"/>
              </a:rPr>
              <a:t>Internet Infrastructure Components</a:t>
            </a:r>
            <a:endParaRPr lang="en-US" sz="3200" b="1" u="sng" dirty="0" smtClean="0">
              <a:solidFill>
                <a:schemeClr val="tx2"/>
              </a:solidFill>
              <a:cs typeface="Microsoft Sans Serif" pitchFamily="34" charset="0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92125" y="1916832"/>
            <a:ext cx="8501063" cy="1872208"/>
          </a:xfrm>
        </p:spPr>
        <p:txBody>
          <a:bodyPr>
            <a:normAutofit/>
          </a:bodyPr>
          <a:lstStyle/>
          <a:p>
            <a:pPr marL="400050" indent="-400050" eaLnBrk="1" hangingPunct="1"/>
            <a:r>
              <a:rPr lang="en-GB" sz="2800" dirty="0" smtClean="0">
                <a:cs typeface="Microsoft Sans Serif" pitchFamily="34" charset="0"/>
              </a:rPr>
              <a:t>Write down all the different types of hardware and software involved from when a user types in a web address such as </a:t>
            </a:r>
            <a:r>
              <a:rPr lang="en-GB" sz="2800" i="1" dirty="0" smtClean="0">
                <a:cs typeface="Microsoft Sans Serif" pitchFamily="34" charset="0"/>
              </a:rPr>
              <a:t>www.uottawa.ca</a:t>
            </a:r>
            <a:r>
              <a:rPr lang="en-GB" sz="2800" dirty="0" smtClean="0">
                <a:cs typeface="Microsoft Sans Serif" pitchFamily="34" charset="0"/>
              </a:rPr>
              <a:t> to the website being loaded.</a:t>
            </a:r>
            <a:endParaRPr lang="en-US" sz="2800" dirty="0" smtClean="0">
              <a:cs typeface="Microsoft Sans Serif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1720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5"/>
          <p:cNvSpPr txBox="1">
            <a:spLocks noChangeArrowheads="1"/>
          </p:cNvSpPr>
          <p:nvPr/>
        </p:nvSpPr>
        <p:spPr bwMode="auto">
          <a:xfrm>
            <a:off x="271463" y="5884863"/>
            <a:ext cx="8534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sz="1200" dirty="0">
                <a:latin typeface="+mn-lt"/>
                <a:cs typeface="Microsoft Sans Serif" pitchFamily="34" charset="0"/>
              </a:rPr>
              <a:t>Figure 3.2 </a:t>
            </a:r>
            <a:r>
              <a:rPr lang="en-GB" sz="1800" dirty="0">
                <a:latin typeface="+mn-lt"/>
                <a:cs typeface="Microsoft Sans Serif" pitchFamily="34" charset="0"/>
              </a:rPr>
              <a:t> Physical and network infrastructure components of the Internet (Levels IV and III in Figure 3.1)</a:t>
            </a:r>
          </a:p>
        </p:txBody>
      </p:sp>
      <p:pic>
        <p:nvPicPr>
          <p:cNvPr id="15363" name="Picture 6" descr="M03NF00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3238" y="384175"/>
            <a:ext cx="5616575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4183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5708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107504" y="6093296"/>
            <a:ext cx="853440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sz="1200" dirty="0">
                <a:latin typeface="Arial" charset="0"/>
                <a:cs typeface="Microsoft Sans Serif" pitchFamily="34" charset="0"/>
              </a:rPr>
              <a:t>Figure </a:t>
            </a:r>
            <a:r>
              <a:rPr lang="en-GB" sz="1200" dirty="0" smtClean="0">
                <a:latin typeface="Arial" charset="0"/>
                <a:cs typeface="Microsoft Sans Serif" pitchFamily="34" charset="0"/>
              </a:rPr>
              <a:t>3.3 </a:t>
            </a:r>
            <a:r>
              <a:rPr lang="en-GB" sz="1800" dirty="0" smtClean="0">
                <a:latin typeface="Arial" charset="0"/>
                <a:cs typeface="Microsoft Sans Serif" pitchFamily="34" charset="0"/>
              </a:rPr>
              <a:t> </a:t>
            </a:r>
            <a:r>
              <a:rPr lang="en-US" sz="1800" dirty="0">
                <a:latin typeface="Arial" charset="0"/>
                <a:cs typeface="Microsoft Sans Serif" pitchFamily="34" charset="0"/>
              </a:rPr>
              <a:t>Example hosting </a:t>
            </a:r>
            <a:r>
              <a:rPr lang="en-US" sz="1800" dirty="0" smtClean="0">
                <a:latin typeface="Arial" charset="0"/>
                <a:cs typeface="Microsoft Sans Serif" pitchFamily="34" charset="0"/>
              </a:rPr>
              <a:t>provider </a:t>
            </a:r>
            <a:r>
              <a:rPr lang="en-US" sz="1800" dirty="0" err="1" smtClean="0">
                <a:latin typeface="Arial" charset="0"/>
                <a:cs typeface="Microsoft Sans Serif" pitchFamily="34" charset="0"/>
              </a:rPr>
              <a:t>Addora</a:t>
            </a:r>
            <a:r>
              <a:rPr lang="en-US" sz="1800" dirty="0">
                <a:latin typeface="Arial" charset="0"/>
                <a:cs typeface="Microsoft Sans Serif" pitchFamily="34" charset="0"/>
              </a:rPr>
              <a:t/>
            </a:r>
            <a:br>
              <a:rPr lang="en-US" sz="1800" dirty="0">
                <a:latin typeface="Arial" charset="0"/>
                <a:cs typeface="Microsoft Sans Serif" pitchFamily="34" charset="0"/>
              </a:rPr>
            </a:br>
            <a:r>
              <a:rPr lang="en-US" sz="800" i="1" dirty="0">
                <a:latin typeface="Arial" charset="0"/>
                <a:cs typeface="Microsoft Sans Serif" pitchFamily="34" charset="0"/>
              </a:rPr>
              <a:t>Source:</a:t>
            </a:r>
            <a:r>
              <a:rPr lang="en-US" sz="800" dirty="0">
                <a:latin typeface="Arial" charset="0"/>
                <a:cs typeface="Microsoft Sans Serif" pitchFamily="34" charset="0"/>
              </a:rPr>
              <a:t> </a:t>
            </a:r>
            <a:r>
              <a:rPr lang="en-US" sz="800" dirty="0" smtClean="0">
                <a:latin typeface="Arial" charset="0"/>
                <a:cs typeface="Microsoft Sans Serif" pitchFamily="34" charset="0"/>
              </a:rPr>
              <a:t>www.Addora.com</a:t>
            </a:r>
            <a:endParaRPr lang="en-GB" sz="800" dirty="0">
              <a:latin typeface="Arial" charset="0"/>
              <a:cs typeface="Microsoft Sans Serif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9371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5"/>
          <p:cNvSpPr txBox="1">
            <a:spLocks noChangeArrowheads="1"/>
          </p:cNvSpPr>
          <p:nvPr/>
        </p:nvSpPr>
        <p:spPr bwMode="auto">
          <a:xfrm>
            <a:off x="271463" y="5884863"/>
            <a:ext cx="85344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sz="1200" dirty="0">
                <a:latin typeface="Arial" charset="0"/>
                <a:cs typeface="Microsoft Sans Serif" pitchFamily="34" charset="0"/>
              </a:rPr>
              <a:t>Figure 3.4 </a:t>
            </a:r>
            <a:r>
              <a:rPr lang="en-GB" sz="1800" dirty="0">
                <a:latin typeface="Arial" charset="0"/>
                <a:cs typeface="Microsoft Sans Serif" pitchFamily="34" charset="0"/>
              </a:rPr>
              <a:t> </a:t>
            </a:r>
            <a:r>
              <a:rPr lang="en-US" sz="1800" dirty="0">
                <a:latin typeface="Arial" charset="0"/>
                <a:cs typeface="Microsoft Sans Serif" pitchFamily="34" charset="0"/>
              </a:rPr>
              <a:t>Timeline of major developments in the use of the Internet and digital technologies</a:t>
            </a:r>
            <a:endParaRPr lang="en-GB" sz="1800" dirty="0">
              <a:latin typeface="Arial" charset="0"/>
              <a:cs typeface="Microsoft Sans Serif" pitchFamily="34" charset="0"/>
            </a:endParaRPr>
          </a:p>
        </p:txBody>
      </p:sp>
      <p:pic>
        <p:nvPicPr>
          <p:cNvPr id="17411" name="Picture 5" descr="M03NF00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88" y="201613"/>
            <a:ext cx="3859212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3056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20" y="332655"/>
            <a:ext cx="8449843" cy="61224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913831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7"/>
          <p:cNvSpPr txBox="1">
            <a:spLocks noChangeArrowheads="1"/>
          </p:cNvSpPr>
          <p:nvPr/>
        </p:nvSpPr>
        <p:spPr bwMode="auto">
          <a:xfrm>
            <a:off x="271463" y="5884863"/>
            <a:ext cx="853440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r>
              <a:rPr lang="en-GB" sz="1200">
                <a:latin typeface="Arial" charset="0"/>
                <a:cs typeface="Microsoft Sans Serif" pitchFamily="34" charset="0"/>
              </a:rPr>
              <a:t>Figure 3.5 </a:t>
            </a:r>
            <a:r>
              <a:rPr lang="en-GB" sz="1800">
                <a:latin typeface="Arial" charset="0"/>
                <a:cs typeface="Microsoft Sans Serif" pitchFamily="34" charset="0"/>
              </a:rPr>
              <a:t> </a:t>
            </a:r>
            <a:r>
              <a:rPr lang="en-GB" sz="1800">
                <a:latin typeface="Arial" charset="0"/>
              </a:rPr>
              <a:t>The Netcraft index of number of servers</a:t>
            </a:r>
          </a:p>
          <a:p>
            <a:r>
              <a:rPr lang="en-GB" sz="800" i="1">
                <a:latin typeface="Arial" charset="0"/>
              </a:rPr>
              <a:t>Source</a:t>
            </a:r>
            <a:r>
              <a:rPr lang="en-GB" sz="800">
                <a:latin typeface="Arial" charset="0"/>
              </a:rPr>
              <a:t>: Netcraft web Server Survey. http://news.netcraft.com/archives/web_server_survey. html. Netcraft</a:t>
            </a:r>
          </a:p>
        </p:txBody>
      </p:sp>
      <p:pic>
        <p:nvPicPr>
          <p:cNvPr id="18435" name="Picture 5" descr="M03NF0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20713"/>
            <a:ext cx="8367712" cy="482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2651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5"/>
          <p:cNvSpPr txBox="1">
            <a:spLocks noChangeArrowheads="1"/>
          </p:cNvSpPr>
          <p:nvPr/>
        </p:nvSpPr>
        <p:spPr bwMode="auto">
          <a:xfrm>
            <a:off x="271463" y="5884863"/>
            <a:ext cx="8534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sz="1200" dirty="0">
                <a:latin typeface="+mn-lt"/>
                <a:cs typeface="Microsoft Sans Serif" pitchFamily="34" charset="0"/>
              </a:rPr>
              <a:t>Figure 3.6 </a:t>
            </a:r>
            <a:r>
              <a:rPr lang="en-GB" sz="1800" dirty="0">
                <a:latin typeface="+mn-lt"/>
                <a:cs typeface="Microsoft Sans Serif" pitchFamily="34" charset="0"/>
              </a:rPr>
              <a:t> Firewall positions within the e-business infrastructure of the B2B company</a:t>
            </a:r>
          </a:p>
        </p:txBody>
      </p:sp>
      <p:sp>
        <p:nvSpPr>
          <p:cNvPr id="19459" name="Picture 6" descr="Z:\Graphics\Powerpoint\PE_UK\PE217-Chaffey\Final files\GIF\CH03\M03NF006.gif"/>
          <p:cNvSpPr>
            <a:spLocks noChangeAspect="1" noChangeArrowheads="1"/>
          </p:cNvSpPr>
          <p:nvPr/>
        </p:nvSpPr>
        <p:spPr bwMode="auto">
          <a:xfrm>
            <a:off x="2274888" y="381000"/>
            <a:ext cx="4592637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CA"/>
          </a:p>
        </p:txBody>
      </p:sp>
      <p:pic>
        <p:nvPicPr>
          <p:cNvPr id="19461" name="Picture 5" descr="M03NF00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0450" y="381000"/>
            <a:ext cx="4483100" cy="535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8799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026"/>
          <p:cNvSpPr>
            <a:spLocks noGrp="1" noChangeArrowheads="1"/>
          </p:cNvSpPr>
          <p:nvPr>
            <p:ph type="title" idx="4294967295"/>
          </p:nvPr>
        </p:nvSpPr>
        <p:spPr>
          <a:xfrm>
            <a:off x="125413" y="360363"/>
            <a:ext cx="8893175" cy="1277937"/>
          </a:xfrm>
        </p:spPr>
        <p:txBody>
          <a:bodyPr/>
          <a:lstStyle/>
          <a:p>
            <a:pPr algn="ctr" eaLnBrk="1" hangingPunct="1"/>
            <a:r>
              <a:rPr lang="en-GB" sz="3000" i="1" u="sng" dirty="0" smtClean="0">
                <a:solidFill>
                  <a:srgbClr val="C00000"/>
                </a:solidFill>
                <a:cs typeface="Microsoft Sans Serif" pitchFamily="34" charset="0"/>
              </a:rPr>
              <a:t>Activity 3</a:t>
            </a:r>
            <a:r>
              <a:rPr lang="en-GB" sz="3200" u="sng" dirty="0" smtClean="0">
                <a:solidFill>
                  <a:schemeClr val="tx2"/>
                </a:solidFill>
              </a:rPr>
              <a:t/>
            </a:r>
            <a:br>
              <a:rPr lang="en-GB" sz="3200" u="sng" dirty="0" smtClean="0">
                <a:solidFill>
                  <a:schemeClr val="tx2"/>
                </a:solidFill>
              </a:rPr>
            </a:br>
            <a:r>
              <a:rPr lang="en-GB" sz="3200" u="sng" dirty="0" smtClean="0">
                <a:solidFill>
                  <a:schemeClr val="tx2"/>
                </a:solidFill>
              </a:rPr>
              <a:t> </a:t>
            </a:r>
            <a:r>
              <a:rPr lang="en-GB" sz="3200" b="1" u="sng" dirty="0" smtClean="0">
                <a:solidFill>
                  <a:schemeClr val="tx2"/>
                </a:solidFill>
              </a:rPr>
              <a:t>A Common Problem with Intranets and Extranets</a:t>
            </a:r>
            <a:endParaRPr lang="en-US" sz="3200" b="1" u="sng" dirty="0" smtClean="0">
              <a:solidFill>
                <a:schemeClr val="tx2"/>
              </a:solidFill>
            </a:endParaRPr>
          </a:p>
        </p:txBody>
      </p:sp>
      <p:sp>
        <p:nvSpPr>
          <p:cNvPr id="20483" name="Rectangle 1027"/>
          <p:cNvSpPr>
            <a:spLocks noGrp="1" noChangeArrowheads="1"/>
          </p:cNvSpPr>
          <p:nvPr>
            <p:ph type="body" idx="4294967295"/>
          </p:nvPr>
        </p:nvSpPr>
        <p:spPr>
          <a:xfrm>
            <a:off x="484188" y="2133600"/>
            <a:ext cx="8278812" cy="3203313"/>
          </a:xfrm>
        </p:spPr>
        <p:txBody>
          <a:bodyPr>
            <a:spAutoFit/>
          </a:bodyPr>
          <a:lstStyle/>
          <a:p>
            <a:pPr marL="400050" indent="-400050" eaLnBrk="1" hangingPunct="1">
              <a:lnSpc>
                <a:spcPct val="80000"/>
              </a:lnSpc>
            </a:pPr>
            <a:r>
              <a:rPr lang="en-US" sz="2800" dirty="0" smtClean="0">
                <a:cs typeface="Microsoft Sans Serif" pitchFamily="34" charset="0"/>
              </a:rPr>
              <a:t>A B2B company has found that after an initial surge of interest in its intranet and extranet, usage has declined dramatically. </a:t>
            </a:r>
            <a:r>
              <a:rPr lang="en-US" sz="2800" smtClean="0">
                <a:cs typeface="Microsoft Sans Serif" pitchFamily="34" charset="0"/>
              </a:rPr>
              <a:t>The e-business manager wants to achieve these aims:</a:t>
            </a:r>
          </a:p>
          <a:p>
            <a:pPr marL="400050" indent="-400050" eaLnBrk="1" hangingPunct="1">
              <a:lnSpc>
                <a:spcPct val="80000"/>
              </a:lnSpc>
            </a:pPr>
            <a:r>
              <a:rPr lang="en-US" sz="2800" dirty="0" smtClean="0">
                <a:cs typeface="Microsoft Sans Serif" pitchFamily="34" charset="0"/>
              </a:rPr>
              <a:t>Increase usage</a:t>
            </a:r>
          </a:p>
          <a:p>
            <a:pPr marL="400050" indent="-400050" eaLnBrk="1" hangingPunct="1">
              <a:lnSpc>
                <a:spcPct val="80000"/>
              </a:lnSpc>
            </a:pPr>
            <a:r>
              <a:rPr lang="en-US" sz="2800" dirty="0" smtClean="0">
                <a:cs typeface="Microsoft Sans Serif" pitchFamily="34" charset="0"/>
              </a:rPr>
              <a:t>Produce more dynamic content</a:t>
            </a:r>
          </a:p>
          <a:p>
            <a:pPr marL="400050" indent="-400050" eaLnBrk="1" hangingPunct="1">
              <a:lnSpc>
                <a:spcPct val="80000"/>
              </a:lnSpc>
            </a:pPr>
            <a:r>
              <a:rPr lang="en-US" sz="2800" dirty="0" smtClean="0">
                <a:cs typeface="Microsoft Sans Serif" pitchFamily="34" charset="0"/>
              </a:rPr>
              <a:t>Encouraging more clients to order (extranet).</a:t>
            </a:r>
            <a:endParaRPr lang="en-GB" sz="2800" dirty="0" smtClean="0">
              <a:cs typeface="Microsoft Sans Serif" pitchFamily="34" charset="0"/>
            </a:endParaRPr>
          </a:p>
          <a:p>
            <a:pPr marL="400050" indent="-400050" eaLnBrk="1" hangingPunct="1">
              <a:lnSpc>
                <a:spcPct val="80000"/>
              </a:lnSpc>
            </a:pPr>
            <a:r>
              <a:rPr lang="en-GB" sz="2800" dirty="0" smtClean="0">
                <a:cs typeface="Microsoft Sans Serif" pitchFamily="34" charset="0"/>
              </a:rPr>
              <a:t>What would you suggest?</a:t>
            </a:r>
            <a:endParaRPr lang="en-US" sz="2800" dirty="0" smtClean="0">
              <a:cs typeface="Microsoft Sans Serif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2161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026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204788"/>
            <a:ext cx="8382000" cy="641350"/>
          </a:xfrm>
        </p:spPr>
        <p:txBody>
          <a:bodyPr/>
          <a:lstStyle/>
          <a:p>
            <a:pPr algn="ctr" eaLnBrk="1" hangingPunct="1"/>
            <a:r>
              <a:rPr lang="en-GB" sz="3200" b="1" u="sng" smtClean="0">
                <a:cs typeface="Microsoft Sans Serif" pitchFamily="34" charset="0"/>
              </a:rPr>
              <a:t>Suggested Answers</a:t>
            </a:r>
            <a:endParaRPr lang="en-US" sz="3200" b="1" u="sng" smtClean="0">
              <a:cs typeface="Microsoft Sans Serif" pitchFamily="34" charset="0"/>
            </a:endParaRPr>
          </a:p>
        </p:txBody>
      </p:sp>
      <p:sp>
        <p:nvSpPr>
          <p:cNvPr id="18435" name="Rectangle 1027"/>
          <p:cNvSpPr>
            <a:spLocks noGrp="1" noChangeArrowheads="1"/>
          </p:cNvSpPr>
          <p:nvPr>
            <p:ph type="body" idx="4294967295"/>
          </p:nvPr>
        </p:nvSpPr>
        <p:spPr>
          <a:xfrm>
            <a:off x="492125" y="1393825"/>
            <a:ext cx="8382000" cy="3509963"/>
          </a:xfrm>
        </p:spPr>
        <p:txBody>
          <a:bodyPr>
            <a:spAutoFit/>
          </a:bodyPr>
          <a:lstStyle/>
          <a:p>
            <a:pPr marL="400050" indent="-400050" eaLnBrk="1" hangingPunct="1"/>
            <a:r>
              <a:rPr lang="en-GB" sz="2800" smtClean="0">
                <a:cs typeface="Microsoft Sans Serif" pitchFamily="34" charset="0"/>
              </a:rPr>
              <a:t>Identify benefits</a:t>
            </a:r>
          </a:p>
          <a:p>
            <a:pPr marL="400050" indent="-400050" eaLnBrk="1" hangingPunct="1"/>
            <a:r>
              <a:rPr lang="en-GB" sz="2800" smtClean="0">
                <a:cs typeface="Microsoft Sans Serif" pitchFamily="34" charset="0"/>
              </a:rPr>
              <a:t>Involve staff with development</a:t>
            </a:r>
          </a:p>
          <a:p>
            <a:pPr marL="400050" indent="-400050" eaLnBrk="1" hangingPunct="1"/>
            <a:r>
              <a:rPr lang="en-GB" sz="2800" smtClean="0">
                <a:cs typeface="Microsoft Sans Serif" pitchFamily="34" charset="0"/>
              </a:rPr>
              <a:t>Find system sponsors, owners and advocates</a:t>
            </a:r>
          </a:p>
          <a:p>
            <a:pPr marL="400050" indent="-400050" eaLnBrk="1" hangingPunct="1"/>
            <a:r>
              <a:rPr lang="en-GB" sz="2800" smtClean="0">
                <a:cs typeface="Microsoft Sans Serif" pitchFamily="34" charset="0"/>
              </a:rPr>
              <a:t>Train on benefits</a:t>
            </a:r>
          </a:p>
          <a:p>
            <a:pPr marL="400050" indent="-400050" eaLnBrk="1" hangingPunct="1"/>
            <a:r>
              <a:rPr lang="en-GB" sz="2800" smtClean="0">
                <a:cs typeface="Microsoft Sans Serif" pitchFamily="34" charset="0"/>
              </a:rPr>
              <a:t>Keep content fresh, relevant and where possible, fun</a:t>
            </a:r>
          </a:p>
          <a:p>
            <a:pPr marL="400050" indent="-400050" eaLnBrk="1" hangingPunct="1"/>
            <a:r>
              <a:rPr lang="en-GB" sz="2800" smtClean="0">
                <a:cs typeface="Microsoft Sans Serif" pitchFamily="34" charset="0"/>
              </a:rPr>
              <a:t>Use e-mail to encourage usage</a:t>
            </a:r>
            <a:endParaRPr lang="en-US" sz="2800" smtClean="0">
              <a:cs typeface="Microsoft Sans Serif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4137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5"/>
          <p:cNvSpPr txBox="1">
            <a:spLocks noChangeArrowheads="1"/>
          </p:cNvSpPr>
          <p:nvPr/>
        </p:nvSpPr>
        <p:spPr bwMode="auto">
          <a:xfrm>
            <a:off x="280988" y="5894388"/>
            <a:ext cx="8534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sz="1200">
                <a:latin typeface="Arial" charset="0"/>
              </a:rPr>
              <a:t>Figure 3.7 </a:t>
            </a:r>
            <a:r>
              <a:rPr lang="en-GB" sz="1800">
                <a:latin typeface="Arial" charset="0"/>
              </a:rPr>
              <a:t> </a:t>
            </a:r>
            <a:r>
              <a:rPr lang="en-US" sz="1800">
                <a:latin typeface="Arial" charset="0"/>
              </a:rPr>
              <a:t>Information exchange between a web browser and a web server</a:t>
            </a:r>
            <a:endParaRPr lang="en-GB" sz="1800">
              <a:latin typeface="Arial" charset="0"/>
            </a:endParaRPr>
          </a:p>
        </p:txBody>
      </p:sp>
      <p:pic>
        <p:nvPicPr>
          <p:cNvPr id="22531" name="Picture 5" descr="M03NF00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81000"/>
            <a:ext cx="8064500" cy="538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4301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5"/>
          <p:cNvSpPr txBox="1">
            <a:spLocks noChangeArrowheads="1"/>
          </p:cNvSpPr>
          <p:nvPr/>
        </p:nvSpPr>
        <p:spPr bwMode="auto">
          <a:xfrm>
            <a:off x="280988" y="5894388"/>
            <a:ext cx="853440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r>
              <a:rPr lang="en-GB" sz="1200" dirty="0">
                <a:latin typeface="Arial" charset="0"/>
                <a:cs typeface="Microsoft Sans Serif" pitchFamily="34" charset="0"/>
              </a:rPr>
              <a:t>Figure 3.9 </a:t>
            </a:r>
            <a:r>
              <a:rPr lang="en-GB" sz="1800" dirty="0">
                <a:latin typeface="Arial" charset="0"/>
                <a:cs typeface="Microsoft Sans Serif" pitchFamily="34" charset="0"/>
              </a:rPr>
              <a:t> </a:t>
            </a:r>
            <a:r>
              <a:rPr lang="en-GB" sz="1800" dirty="0" err="1">
                <a:latin typeface="Arial" charset="0"/>
              </a:rPr>
              <a:t>Browsershots</a:t>
            </a:r>
            <a:r>
              <a:rPr lang="en-GB" sz="1800" dirty="0">
                <a:latin typeface="Arial" charset="0"/>
              </a:rPr>
              <a:t> – a service for testing cross-browser compatibility</a:t>
            </a:r>
          </a:p>
          <a:p>
            <a:r>
              <a:rPr lang="en-GB" sz="800" i="1" dirty="0">
                <a:latin typeface="Arial" charset="0"/>
              </a:rPr>
              <a:t>Source</a:t>
            </a:r>
            <a:r>
              <a:rPr lang="en-GB" sz="800" dirty="0">
                <a:latin typeface="Arial" charset="0"/>
              </a:rPr>
              <a:t>: www.browsershots.org</a:t>
            </a:r>
            <a:endParaRPr lang="en-GB" sz="800" dirty="0">
              <a:latin typeface="Arial" charset="0"/>
              <a:cs typeface="Microsoft Sans Serif" pitchFamily="34" charset="0"/>
            </a:endParaRPr>
          </a:p>
        </p:txBody>
      </p:sp>
      <p:pic>
        <p:nvPicPr>
          <p:cNvPr id="24579" name="Picture 5" descr="M03NF00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381000"/>
            <a:ext cx="6337300" cy="543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7229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168275"/>
            <a:ext cx="8367712" cy="1209675"/>
          </a:xfrm>
        </p:spPr>
        <p:txBody>
          <a:bodyPr/>
          <a:lstStyle/>
          <a:p>
            <a:pPr algn="ctr" eaLnBrk="1" hangingPunct="1"/>
            <a:r>
              <a:rPr lang="en-GB" sz="3200" b="1" u="sng" dirty="0" smtClean="0">
                <a:solidFill>
                  <a:schemeClr val="tx2"/>
                </a:solidFill>
                <a:cs typeface="Microsoft Sans Serif" pitchFamily="34" charset="0"/>
              </a:rPr>
              <a:t>Understanding Internet Access Tools </a:t>
            </a:r>
            <a:br>
              <a:rPr lang="en-GB" sz="3200" b="1" u="sng" dirty="0" smtClean="0">
                <a:solidFill>
                  <a:schemeClr val="tx2"/>
                </a:solidFill>
                <a:cs typeface="Microsoft Sans Serif" pitchFamily="34" charset="0"/>
              </a:rPr>
            </a:br>
            <a:r>
              <a:rPr lang="en-GB" sz="3200" b="1" u="sng" dirty="0" smtClean="0">
                <a:solidFill>
                  <a:schemeClr val="tx2"/>
                </a:solidFill>
                <a:cs typeface="Microsoft Sans Serif" pitchFamily="34" charset="0"/>
              </a:rPr>
              <a:t>and Concepts </a:t>
            </a:r>
            <a:r>
              <a:rPr lang="en-GB" sz="3200" b="1" u="sng" dirty="0" smtClean="0">
                <a:solidFill>
                  <a:schemeClr val="tx2"/>
                </a:solidFill>
                <a:cs typeface="Arial" charset="0"/>
              </a:rPr>
              <a:t>–</a:t>
            </a:r>
            <a:r>
              <a:rPr lang="en-GB" sz="3200" b="1" u="sng" dirty="0" smtClean="0">
                <a:solidFill>
                  <a:schemeClr val="tx2"/>
                </a:solidFill>
                <a:cs typeface="Microsoft Sans Serif" pitchFamily="34" charset="0"/>
              </a:rPr>
              <a:t> Match the Definitions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01650" y="1381125"/>
            <a:ext cx="8261350" cy="4394200"/>
          </a:xfrm>
        </p:spPr>
        <p:txBody>
          <a:bodyPr>
            <a:normAutofit/>
          </a:bodyPr>
          <a:lstStyle/>
          <a:p>
            <a:pPr marL="390525" indent="-390525" eaLnBrk="1" hangingPunct="1"/>
            <a:r>
              <a:rPr lang="en-GB" i="1" dirty="0" smtClean="0">
                <a:cs typeface="Microsoft Sans Serif" pitchFamily="34" charset="0"/>
              </a:rPr>
              <a:t>Blogs </a:t>
            </a:r>
            <a:endParaRPr lang="en-GB" i="1" dirty="0" smtClean="0">
              <a:cs typeface="Microsoft Sans Serif" pitchFamily="34" charset="0"/>
            </a:endParaRPr>
          </a:p>
          <a:p>
            <a:pPr marL="390525" indent="-390525" eaLnBrk="1" hangingPunct="1"/>
            <a:r>
              <a:rPr lang="en-GB" i="1" dirty="0" smtClean="0">
                <a:cs typeface="Microsoft Sans Serif" pitchFamily="34" charset="0"/>
              </a:rPr>
              <a:t>Feeds</a:t>
            </a:r>
          </a:p>
          <a:p>
            <a:pPr marL="390525" indent="-390525" eaLnBrk="1" hangingPunct="1"/>
            <a:r>
              <a:rPr lang="en-GB" i="1" dirty="0" smtClean="0">
                <a:cs typeface="Microsoft Sans Serif" pitchFamily="34" charset="0"/>
              </a:rPr>
              <a:t>IPTV</a:t>
            </a:r>
          </a:p>
          <a:p>
            <a:pPr marL="390525" indent="-390525" eaLnBrk="1" hangingPunct="1"/>
            <a:r>
              <a:rPr lang="en-GB" i="1" dirty="0" smtClean="0">
                <a:cs typeface="Microsoft Sans Serif" pitchFamily="34" charset="0"/>
              </a:rPr>
              <a:t>Peer-to-peer</a:t>
            </a:r>
          </a:p>
          <a:p>
            <a:pPr marL="390525" indent="-390525" eaLnBrk="1" hangingPunct="1"/>
            <a:r>
              <a:rPr lang="en-GB" i="1" dirty="0" smtClean="0">
                <a:cs typeface="Microsoft Sans Serif" pitchFamily="34" charset="0"/>
              </a:rPr>
              <a:t>Social networks</a:t>
            </a:r>
          </a:p>
          <a:p>
            <a:pPr marL="390525" indent="-390525" eaLnBrk="1" hangingPunct="1"/>
            <a:r>
              <a:rPr lang="en-GB" i="1" dirty="0" smtClean="0">
                <a:cs typeface="Microsoft Sans Serif" pitchFamily="34" charset="0"/>
              </a:rPr>
              <a:t>Tagging</a:t>
            </a:r>
          </a:p>
          <a:p>
            <a:pPr marL="390525" indent="-390525" eaLnBrk="1" hangingPunct="1"/>
            <a:r>
              <a:rPr lang="en-GB" i="1" dirty="0" smtClean="0">
                <a:cs typeface="Microsoft Sans Serif" pitchFamily="34" charset="0"/>
              </a:rPr>
              <a:t>VOIP</a:t>
            </a:r>
          </a:p>
        </p:txBody>
      </p:sp>
    </p:spTree>
    <p:extLst>
      <p:ext uri="{BB962C8B-B14F-4D97-AF65-F5344CB8AC3E}">
        <p14:creationId xmlns:p14="http://schemas.microsoft.com/office/powerpoint/2010/main" val="1147791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5"/>
          <p:cNvSpPr txBox="1">
            <a:spLocks noChangeArrowheads="1"/>
          </p:cNvSpPr>
          <p:nvPr/>
        </p:nvSpPr>
        <p:spPr bwMode="auto">
          <a:xfrm>
            <a:off x="271463" y="5894388"/>
            <a:ext cx="853440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r>
              <a:rPr lang="en-GB" sz="1200" dirty="0">
                <a:latin typeface="Arial" charset="0"/>
              </a:rPr>
              <a:t>Figure 3.11 </a:t>
            </a:r>
            <a:r>
              <a:rPr lang="en-GB" sz="1800" dirty="0">
                <a:latin typeface="Arial" charset="0"/>
              </a:rPr>
              <a:t> Smart Insights Blog</a:t>
            </a:r>
          </a:p>
          <a:p>
            <a:r>
              <a:rPr lang="en-GB" sz="800" i="1" dirty="0">
                <a:latin typeface="Arial" charset="0"/>
              </a:rPr>
              <a:t>Source</a:t>
            </a:r>
            <a:r>
              <a:rPr lang="en-GB" sz="800" dirty="0">
                <a:latin typeface="Arial" charset="0"/>
              </a:rPr>
              <a:t>: www.smartinsights.com</a:t>
            </a:r>
          </a:p>
        </p:txBody>
      </p:sp>
      <p:pic>
        <p:nvPicPr>
          <p:cNvPr id="26627" name="Picture 5" descr="M03NF0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525" y="381000"/>
            <a:ext cx="7345363" cy="542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5542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207963"/>
            <a:ext cx="8382000" cy="641350"/>
          </a:xfrm>
        </p:spPr>
        <p:txBody>
          <a:bodyPr/>
          <a:lstStyle/>
          <a:p>
            <a:pPr algn="ctr" eaLnBrk="1" hangingPunct="1"/>
            <a:r>
              <a:rPr lang="en-GB" sz="3200" b="1" u="sng" dirty="0" smtClean="0">
                <a:solidFill>
                  <a:srgbClr val="C00000"/>
                </a:solidFill>
                <a:cs typeface="Microsoft Sans Serif" pitchFamily="34" charset="0"/>
              </a:rPr>
              <a:t>URLs and Domain Names</a:t>
            </a:r>
            <a:endParaRPr lang="en-US" sz="3200" b="1" u="sng" dirty="0" smtClean="0">
              <a:solidFill>
                <a:srgbClr val="C00000"/>
              </a:solidFill>
              <a:cs typeface="Microsoft Sans Serif" pitchFamily="34" charset="0"/>
            </a:endParaRP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87363" y="1022350"/>
            <a:ext cx="8275637" cy="5589222"/>
          </a:xfrm>
        </p:spPr>
        <p:txBody>
          <a:bodyPr>
            <a:spAutoFit/>
          </a:bodyPr>
          <a:lstStyle/>
          <a:p>
            <a:pPr marL="400050" indent="-40005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GB" sz="2400" b="1" dirty="0" smtClean="0">
                <a:cs typeface="Microsoft Sans Serif" pitchFamily="34" charset="0"/>
              </a:rPr>
              <a:t>Web addresses are structured in a standard way as follows:</a:t>
            </a:r>
          </a:p>
          <a:p>
            <a:pPr marL="400050" indent="-400050" eaLnBrk="1" hangingPunct="1">
              <a:lnSpc>
                <a:spcPct val="90000"/>
              </a:lnSpc>
              <a:spcBef>
                <a:spcPct val="10000"/>
              </a:spcBef>
              <a:buFontTx/>
              <a:buNone/>
            </a:pPr>
            <a:endParaRPr lang="en-GB" sz="2400" b="1" dirty="0" smtClean="0">
              <a:cs typeface="Microsoft Sans Serif" pitchFamily="34" charset="0"/>
            </a:endParaRPr>
          </a:p>
          <a:p>
            <a:pPr marL="400050" indent="-40005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GB" sz="2400" b="1" i="1" dirty="0" smtClean="0">
                <a:cs typeface="Microsoft Sans Serif" pitchFamily="34" charset="0"/>
              </a:rPr>
              <a:t>http://www.domain-name.extension/filename.html</a:t>
            </a:r>
          </a:p>
          <a:p>
            <a:pPr marL="400050" indent="-40005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GB" sz="2400" dirty="0" smtClean="0">
                <a:cs typeface="Microsoft Sans Serif" pitchFamily="34" charset="0"/>
              </a:rPr>
              <a:t>What do the following extensions or global top level domains stand for?</a:t>
            </a:r>
            <a:endParaRPr lang="en-US" sz="2400" dirty="0" smtClean="0">
              <a:cs typeface="Microsoft Sans Serif" pitchFamily="34" charset="0"/>
            </a:endParaRPr>
          </a:p>
          <a:p>
            <a:pPr marL="973138" lvl="1" indent="-354013" eaLnBrk="1" hangingPunct="1">
              <a:lnSpc>
                <a:spcPct val="90000"/>
              </a:lnSpc>
              <a:spcBef>
                <a:spcPct val="10000"/>
              </a:spcBef>
              <a:buSzTx/>
              <a:buFont typeface="Arial" charset="0"/>
              <a:buChar char="–"/>
            </a:pPr>
            <a:r>
              <a:rPr lang="en-US" sz="2200" dirty="0" smtClean="0">
                <a:cs typeface="Microsoft Sans Serif" pitchFamily="34" charset="0"/>
              </a:rPr>
              <a:t>.com</a:t>
            </a:r>
          </a:p>
          <a:p>
            <a:pPr marL="973138" lvl="1" indent="-354013" eaLnBrk="1" hangingPunct="1">
              <a:lnSpc>
                <a:spcPct val="90000"/>
              </a:lnSpc>
              <a:spcBef>
                <a:spcPct val="10000"/>
              </a:spcBef>
              <a:buSzTx/>
              <a:buFont typeface="Arial" charset="0"/>
              <a:buChar char="–"/>
            </a:pPr>
            <a:r>
              <a:rPr lang="en-GB" sz="2200" dirty="0" smtClean="0">
                <a:cs typeface="Microsoft Sans Serif" pitchFamily="34" charset="0"/>
              </a:rPr>
              <a:t>.co.uk</a:t>
            </a:r>
            <a:r>
              <a:rPr lang="en-US" sz="2200" dirty="0" smtClean="0">
                <a:cs typeface="Microsoft Sans Serif" pitchFamily="34" charset="0"/>
              </a:rPr>
              <a:t>, .uk.com</a:t>
            </a:r>
            <a:endParaRPr lang="en-GB" sz="2200" dirty="0" smtClean="0">
              <a:cs typeface="Microsoft Sans Serif" pitchFamily="34" charset="0"/>
            </a:endParaRPr>
          </a:p>
          <a:p>
            <a:pPr marL="973138" lvl="1" indent="-354013" eaLnBrk="1" hangingPunct="1">
              <a:lnSpc>
                <a:spcPct val="90000"/>
              </a:lnSpc>
              <a:spcBef>
                <a:spcPct val="10000"/>
              </a:spcBef>
              <a:buSzTx/>
              <a:buFont typeface="Arial" charset="0"/>
              <a:buChar char="–"/>
            </a:pPr>
            <a:r>
              <a:rPr lang="en-GB" sz="2200" dirty="0" smtClean="0">
                <a:cs typeface="Microsoft Sans Serif" pitchFamily="34" charset="0"/>
              </a:rPr>
              <a:t>.org or .org.uk</a:t>
            </a:r>
          </a:p>
          <a:p>
            <a:pPr marL="973138" lvl="1" indent="-354013" eaLnBrk="1" hangingPunct="1">
              <a:lnSpc>
                <a:spcPct val="90000"/>
              </a:lnSpc>
              <a:spcBef>
                <a:spcPct val="10000"/>
              </a:spcBef>
              <a:buSzTx/>
              <a:buFont typeface="Arial" charset="0"/>
              <a:buChar char="–"/>
            </a:pPr>
            <a:r>
              <a:rPr lang="en-GB" sz="2200" dirty="0" smtClean="0">
                <a:cs typeface="Microsoft Sans Serif" pitchFamily="34" charset="0"/>
              </a:rPr>
              <a:t>.</a:t>
            </a:r>
            <a:r>
              <a:rPr lang="en-GB" sz="2200" dirty="0" err="1" smtClean="0">
                <a:cs typeface="Microsoft Sans Serif" pitchFamily="34" charset="0"/>
              </a:rPr>
              <a:t>gov</a:t>
            </a:r>
            <a:endParaRPr lang="en-GB" sz="2200" dirty="0" smtClean="0">
              <a:cs typeface="Microsoft Sans Serif" pitchFamily="34" charset="0"/>
            </a:endParaRPr>
          </a:p>
          <a:p>
            <a:pPr marL="973138" lvl="1" indent="-354013" eaLnBrk="1" hangingPunct="1">
              <a:lnSpc>
                <a:spcPct val="90000"/>
              </a:lnSpc>
              <a:spcBef>
                <a:spcPct val="10000"/>
              </a:spcBef>
              <a:buSzTx/>
              <a:buFont typeface="Arial" charset="0"/>
              <a:buChar char="–"/>
            </a:pPr>
            <a:r>
              <a:rPr lang="en-US" sz="2200" dirty="0" smtClean="0">
                <a:cs typeface="Microsoft Sans Serif" pitchFamily="34" charset="0"/>
              </a:rPr>
              <a:t>.</a:t>
            </a:r>
            <a:r>
              <a:rPr lang="en-US" sz="2200" dirty="0" err="1" smtClean="0">
                <a:cs typeface="Microsoft Sans Serif" pitchFamily="34" charset="0"/>
              </a:rPr>
              <a:t>edu</a:t>
            </a:r>
            <a:r>
              <a:rPr lang="en-US" sz="2200" dirty="0" smtClean="0">
                <a:cs typeface="Microsoft Sans Serif" pitchFamily="34" charset="0"/>
              </a:rPr>
              <a:t>, .ac.uk</a:t>
            </a:r>
          </a:p>
          <a:p>
            <a:pPr marL="973138" lvl="1" indent="-354013" eaLnBrk="1" hangingPunct="1">
              <a:lnSpc>
                <a:spcPct val="90000"/>
              </a:lnSpc>
              <a:spcBef>
                <a:spcPct val="10000"/>
              </a:spcBef>
              <a:buSzTx/>
              <a:buFont typeface="Arial" charset="0"/>
              <a:buChar char="–"/>
            </a:pPr>
            <a:r>
              <a:rPr lang="en-US" sz="2200" dirty="0" smtClean="0">
                <a:cs typeface="Microsoft Sans Serif" pitchFamily="34" charset="0"/>
              </a:rPr>
              <a:t>.</a:t>
            </a:r>
            <a:r>
              <a:rPr lang="en-US" sz="2200" dirty="0" err="1" smtClean="0">
                <a:cs typeface="Microsoft Sans Serif" pitchFamily="34" charset="0"/>
              </a:rPr>
              <a:t>int</a:t>
            </a:r>
            <a:endParaRPr lang="en-US" sz="2200" dirty="0" smtClean="0">
              <a:cs typeface="Microsoft Sans Serif" pitchFamily="34" charset="0"/>
            </a:endParaRPr>
          </a:p>
          <a:p>
            <a:pPr marL="973138" lvl="1" indent="-354013" eaLnBrk="1" hangingPunct="1">
              <a:lnSpc>
                <a:spcPct val="90000"/>
              </a:lnSpc>
              <a:spcBef>
                <a:spcPct val="10000"/>
              </a:spcBef>
              <a:buSzTx/>
              <a:buFont typeface="Arial" charset="0"/>
              <a:buChar char="–"/>
            </a:pPr>
            <a:r>
              <a:rPr lang="en-US" sz="2200" dirty="0" err="1" smtClean="0">
                <a:cs typeface="Microsoft Sans Serif" pitchFamily="34" charset="0"/>
              </a:rPr>
              <a:t>.net</a:t>
            </a:r>
            <a:endParaRPr lang="en-US" sz="2200" dirty="0" smtClean="0">
              <a:cs typeface="Microsoft Sans Serif" pitchFamily="34" charset="0"/>
            </a:endParaRPr>
          </a:p>
          <a:p>
            <a:pPr marL="973138" lvl="1" indent="-354013" eaLnBrk="1" hangingPunct="1">
              <a:lnSpc>
                <a:spcPct val="90000"/>
              </a:lnSpc>
              <a:spcBef>
                <a:spcPct val="10000"/>
              </a:spcBef>
              <a:buSzTx/>
              <a:buFont typeface="Arial" charset="0"/>
              <a:buChar char="–"/>
            </a:pPr>
            <a:r>
              <a:rPr lang="en-US" sz="2200" dirty="0" smtClean="0">
                <a:cs typeface="Microsoft Sans Serif" pitchFamily="34" charset="0"/>
              </a:rPr>
              <a:t>.biz</a:t>
            </a:r>
          </a:p>
          <a:p>
            <a:pPr marL="973138" lvl="1" indent="-354013" eaLnBrk="1" hangingPunct="1">
              <a:lnSpc>
                <a:spcPct val="90000"/>
              </a:lnSpc>
              <a:spcBef>
                <a:spcPct val="10000"/>
              </a:spcBef>
              <a:buSzTx/>
              <a:buFont typeface="Arial" charset="0"/>
              <a:buChar char="–"/>
            </a:pPr>
            <a:r>
              <a:rPr lang="en-US" sz="2200" dirty="0" smtClean="0">
                <a:cs typeface="Microsoft Sans Serif" pitchFamily="34" charset="0"/>
              </a:rPr>
              <a:t>.info</a:t>
            </a:r>
          </a:p>
          <a:p>
            <a:pPr marL="973138" lvl="1" indent="-354013" eaLnBrk="1" hangingPunct="1">
              <a:lnSpc>
                <a:spcPct val="90000"/>
              </a:lnSpc>
              <a:spcBef>
                <a:spcPct val="10000"/>
              </a:spcBef>
              <a:buSzTx/>
              <a:buFont typeface="Arial" charset="0"/>
              <a:buChar char="–"/>
            </a:pPr>
            <a:r>
              <a:rPr lang="en-US" sz="2200" dirty="0" smtClean="0">
                <a:cs typeface="Microsoft Sans Serif" pitchFamily="34" charset="0"/>
              </a:rPr>
              <a:t>.</a:t>
            </a:r>
            <a:r>
              <a:rPr lang="en-US" sz="2200" dirty="0" err="1" smtClean="0">
                <a:cs typeface="Microsoft Sans Serif" pitchFamily="34" charset="0"/>
              </a:rPr>
              <a:t>mobi</a:t>
            </a:r>
            <a:endParaRPr lang="en-US" sz="2200" dirty="0" smtClean="0">
              <a:cs typeface="Microsoft Sans Serif" pitchFamily="34" charset="0"/>
            </a:endParaRPr>
          </a:p>
          <a:p>
            <a:pPr marL="973138" lvl="1" indent="-354013" eaLnBrk="1" hangingPunct="1">
              <a:lnSpc>
                <a:spcPct val="90000"/>
              </a:lnSpc>
              <a:spcBef>
                <a:spcPct val="10000"/>
              </a:spcBef>
              <a:buSzTx/>
              <a:buFont typeface="Arial" charset="0"/>
              <a:buChar char="–"/>
            </a:pPr>
            <a:r>
              <a:rPr lang="en-US" sz="2200" dirty="0" smtClean="0">
                <a:cs typeface="Microsoft Sans Serif" pitchFamily="34" charset="0"/>
              </a:rPr>
              <a:t>.</a:t>
            </a:r>
            <a:r>
              <a:rPr lang="en-US" sz="2200" dirty="0" err="1" smtClean="0">
                <a:cs typeface="Microsoft Sans Serif" pitchFamily="34" charset="0"/>
              </a:rPr>
              <a:t>asia</a:t>
            </a:r>
            <a:endParaRPr lang="en-US" sz="2200" dirty="0" smtClean="0">
              <a:cs typeface="Microsoft Sans Serif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2725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231775"/>
            <a:ext cx="8367712" cy="1046163"/>
          </a:xfrm>
        </p:spPr>
        <p:txBody>
          <a:bodyPr>
            <a:spAutoFit/>
          </a:bodyPr>
          <a:lstStyle/>
          <a:p>
            <a:pPr algn="ctr" eaLnBrk="1" hangingPunct="1"/>
            <a:r>
              <a:rPr lang="en-GB" sz="3000" i="1" u="sng" smtClean="0">
                <a:cs typeface="Microsoft Sans Serif" pitchFamily="34" charset="0"/>
              </a:rPr>
              <a:t>Box 3.3 </a:t>
            </a:r>
            <a:r>
              <a:rPr lang="en-GB" sz="3200" i="1" u="sng" smtClean="0">
                <a:cs typeface="Microsoft Sans Serif" pitchFamily="34" charset="0"/>
              </a:rPr>
              <a:t/>
            </a:r>
            <a:br>
              <a:rPr lang="en-GB" sz="3200" i="1" u="sng" smtClean="0">
                <a:cs typeface="Microsoft Sans Serif" pitchFamily="34" charset="0"/>
              </a:rPr>
            </a:br>
            <a:r>
              <a:rPr lang="en-GB" sz="3200" b="1" u="sng" smtClean="0">
                <a:cs typeface="Microsoft Sans Serif" pitchFamily="34" charset="0"/>
              </a:rPr>
              <a:t>Identify URL Components </a:t>
            </a:r>
            <a:endParaRPr lang="en-GB" sz="3200" smtClean="0">
              <a:cs typeface="Microsoft Sans Serif" pitchFamily="34" charset="0"/>
            </a:endParaRP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84188" y="1455738"/>
            <a:ext cx="8278812" cy="4572000"/>
          </a:xfrm>
        </p:spPr>
        <p:txBody>
          <a:bodyPr/>
          <a:lstStyle/>
          <a:p>
            <a:pPr marL="400050" indent="-400050" eaLnBrk="1" hangingPunct="1">
              <a:lnSpc>
                <a:spcPct val="80000"/>
              </a:lnSpc>
            </a:pPr>
            <a:r>
              <a:rPr lang="en-GB" sz="2800" i="1" smtClean="0">
                <a:cs typeface="Microsoft Sans Serif" pitchFamily="34" charset="0"/>
              </a:rPr>
              <a:t>Protocol</a:t>
            </a:r>
          </a:p>
          <a:p>
            <a:pPr marL="400050" indent="-400050" eaLnBrk="1" hangingPunct="1">
              <a:lnSpc>
                <a:spcPct val="80000"/>
              </a:lnSpc>
            </a:pPr>
            <a:r>
              <a:rPr lang="en-GB" sz="2800" i="1" smtClean="0">
                <a:cs typeface="Microsoft Sans Serif" pitchFamily="34" charset="0"/>
              </a:rPr>
              <a:t>Host  </a:t>
            </a:r>
            <a:r>
              <a:rPr lang="en-GB" sz="2800" smtClean="0">
                <a:cs typeface="Microsoft Sans Serif" pitchFamily="34" charset="0"/>
              </a:rPr>
              <a:t>or </a:t>
            </a:r>
            <a:r>
              <a:rPr lang="en-GB" sz="2800" i="1" smtClean="0">
                <a:cs typeface="Microsoft Sans Serif" pitchFamily="34" charset="0"/>
              </a:rPr>
              <a:t>hostname</a:t>
            </a:r>
            <a:endParaRPr lang="en-GB" sz="2800" smtClean="0">
              <a:cs typeface="Microsoft Sans Serif" pitchFamily="34" charset="0"/>
            </a:endParaRPr>
          </a:p>
          <a:p>
            <a:pPr marL="400050" indent="-400050" eaLnBrk="1" hangingPunct="1">
              <a:lnSpc>
                <a:spcPct val="80000"/>
              </a:lnSpc>
            </a:pPr>
            <a:r>
              <a:rPr lang="en-GB" sz="2800" i="1" smtClean="0">
                <a:cs typeface="Microsoft Sans Serif" pitchFamily="34" charset="0"/>
              </a:rPr>
              <a:t>Subdomain</a:t>
            </a:r>
            <a:endParaRPr lang="en-GB" sz="2800" smtClean="0">
              <a:cs typeface="Microsoft Sans Serif" pitchFamily="34" charset="0"/>
            </a:endParaRPr>
          </a:p>
          <a:p>
            <a:pPr marL="400050" indent="-400050" eaLnBrk="1" hangingPunct="1">
              <a:lnSpc>
                <a:spcPct val="80000"/>
              </a:lnSpc>
            </a:pPr>
            <a:r>
              <a:rPr lang="en-GB" sz="2800" i="1" smtClean="0">
                <a:cs typeface="Microsoft Sans Serif" pitchFamily="34" charset="0"/>
              </a:rPr>
              <a:t>Domain name</a:t>
            </a:r>
            <a:endParaRPr lang="en-GB" sz="2800" smtClean="0">
              <a:cs typeface="Microsoft Sans Serif" pitchFamily="34" charset="0"/>
            </a:endParaRPr>
          </a:p>
          <a:p>
            <a:pPr marL="400050" indent="-400050" eaLnBrk="1" hangingPunct="1">
              <a:lnSpc>
                <a:spcPct val="80000"/>
              </a:lnSpc>
            </a:pPr>
            <a:r>
              <a:rPr lang="en-GB" sz="2800" i="1" smtClean="0">
                <a:cs typeface="Microsoft Sans Serif" pitchFamily="34" charset="0"/>
              </a:rPr>
              <a:t>Top-level domain or TLD</a:t>
            </a:r>
          </a:p>
          <a:p>
            <a:pPr marL="400050" indent="-400050" eaLnBrk="1" hangingPunct="1">
              <a:lnSpc>
                <a:spcPct val="80000"/>
              </a:lnSpc>
            </a:pPr>
            <a:r>
              <a:rPr lang="en-GB" sz="2800" smtClean="0">
                <a:cs typeface="Microsoft Sans Serif" pitchFamily="34" charset="0"/>
              </a:rPr>
              <a:t>S</a:t>
            </a:r>
            <a:r>
              <a:rPr lang="en-GB" sz="2800" i="1" smtClean="0">
                <a:cs typeface="Microsoft Sans Serif" pitchFamily="34" charset="0"/>
              </a:rPr>
              <a:t>econd-level domain </a:t>
            </a:r>
            <a:r>
              <a:rPr lang="en-GB" sz="2800" smtClean="0">
                <a:cs typeface="Microsoft Sans Serif" pitchFamily="34" charset="0"/>
              </a:rPr>
              <a:t>(SLD)</a:t>
            </a:r>
          </a:p>
          <a:p>
            <a:pPr marL="400050" indent="-400050" eaLnBrk="1" hangingPunct="1">
              <a:lnSpc>
                <a:spcPct val="80000"/>
              </a:lnSpc>
            </a:pPr>
            <a:r>
              <a:rPr lang="en-GB" sz="2800" smtClean="0">
                <a:cs typeface="Microsoft Sans Serif" pitchFamily="34" charset="0"/>
              </a:rPr>
              <a:t>The </a:t>
            </a:r>
            <a:r>
              <a:rPr lang="en-GB" sz="2800" i="1" smtClean="0">
                <a:cs typeface="Microsoft Sans Serif" pitchFamily="34" charset="0"/>
              </a:rPr>
              <a:t>port </a:t>
            </a:r>
          </a:p>
          <a:p>
            <a:pPr marL="400050" indent="-400050" eaLnBrk="1" hangingPunct="1">
              <a:lnSpc>
                <a:spcPct val="80000"/>
              </a:lnSpc>
            </a:pPr>
            <a:r>
              <a:rPr lang="en-GB" sz="2800" smtClean="0">
                <a:cs typeface="Microsoft Sans Serif" pitchFamily="34" charset="0"/>
              </a:rPr>
              <a:t>The </a:t>
            </a:r>
            <a:r>
              <a:rPr lang="en-GB" sz="2800" i="1" smtClean="0">
                <a:cs typeface="Microsoft Sans Serif" pitchFamily="34" charset="0"/>
              </a:rPr>
              <a:t>path </a:t>
            </a:r>
            <a:endParaRPr lang="en-GB" sz="2800" smtClean="0">
              <a:cs typeface="Microsoft Sans Serif" pitchFamily="34" charset="0"/>
            </a:endParaRPr>
          </a:p>
          <a:p>
            <a:pPr marL="400050" indent="-400050" eaLnBrk="1" hangingPunct="1">
              <a:lnSpc>
                <a:spcPct val="80000"/>
              </a:lnSpc>
            </a:pPr>
            <a:r>
              <a:rPr lang="en-GB" sz="2800" smtClean="0">
                <a:cs typeface="Microsoft Sans Serif" pitchFamily="34" charset="0"/>
              </a:rPr>
              <a:t>URL parameter </a:t>
            </a:r>
          </a:p>
          <a:p>
            <a:pPr marL="400050" indent="-400050" eaLnBrk="1" hangingPunct="1">
              <a:lnSpc>
                <a:spcPct val="80000"/>
              </a:lnSpc>
            </a:pPr>
            <a:r>
              <a:rPr lang="en-GB" sz="2800" i="1" smtClean="0">
                <a:cs typeface="Microsoft Sans Serif" pitchFamily="34" charset="0"/>
              </a:rPr>
              <a:t>Anchor  </a:t>
            </a:r>
            <a:r>
              <a:rPr lang="en-GB" sz="2800" smtClean="0">
                <a:cs typeface="Microsoft Sans Serif" pitchFamily="34" charset="0"/>
              </a:rPr>
              <a:t>or fragment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473575" y="4800600"/>
            <a:ext cx="4464050" cy="2246769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GB" sz="2800" dirty="0">
                <a:latin typeface="+mn-lt"/>
                <a:cs typeface="Microsoft Sans Serif" pitchFamily="34" charset="0"/>
                <a:hlinkClick r:id="rId3"/>
              </a:rPr>
              <a:t>http://</a:t>
            </a:r>
            <a:r>
              <a:rPr lang="en-GB" sz="2800" dirty="0" smtClean="0">
                <a:latin typeface="+mn-lt"/>
                <a:cs typeface="Microsoft Sans Serif" pitchFamily="34" charset="0"/>
                <a:hlinkClick r:id="rId3"/>
              </a:rPr>
              <a:t>video.google.co.uk:80/videoplay?docid=7246927612831078230&amp;hl=en#00h02m30s</a:t>
            </a:r>
            <a:endParaRPr lang="en-GB" sz="2800" dirty="0"/>
          </a:p>
          <a:p>
            <a:pPr>
              <a:defRPr/>
            </a:pPr>
            <a:endParaRPr lang="en-GB" sz="2800" dirty="0" smtClean="0">
              <a:latin typeface="+mn-lt"/>
              <a:cs typeface="Microsoft Sans Serif" pitchFamily="34" charset="0"/>
            </a:endParaRPr>
          </a:p>
        </p:txBody>
      </p:sp>
      <p:sp>
        <p:nvSpPr>
          <p:cNvPr id="5" name="Right Arrow 4"/>
          <p:cNvSpPr/>
          <p:nvPr/>
        </p:nvSpPr>
        <p:spPr>
          <a:xfrm>
            <a:off x="2195513" y="5805488"/>
            <a:ext cx="2160587" cy="576262"/>
          </a:xfrm>
          <a:prstGeom prst="rightArrow">
            <a:avLst>
              <a:gd name="adj1" fmla="val 50000"/>
              <a:gd name="adj2" fmla="val 8401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28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9521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207963"/>
            <a:ext cx="8382000" cy="641350"/>
          </a:xfrm>
        </p:spPr>
        <p:txBody>
          <a:bodyPr/>
          <a:lstStyle/>
          <a:p>
            <a:pPr algn="ctr" eaLnBrk="1" hangingPunct="1"/>
            <a:r>
              <a:rPr lang="en-GB" sz="3200" b="1" u="sng" dirty="0" smtClean="0">
                <a:solidFill>
                  <a:schemeClr val="tx2"/>
                </a:solidFill>
                <a:cs typeface="Microsoft Sans Serif" pitchFamily="34" charset="0"/>
              </a:rPr>
              <a:t>HTML and XML</a:t>
            </a:r>
            <a:endParaRPr lang="en-US" sz="3200" b="1" u="sng" dirty="0" smtClean="0">
              <a:solidFill>
                <a:schemeClr val="tx2"/>
              </a:solidFill>
              <a:cs typeface="Microsoft Sans Serif" pitchFamily="34" charset="0"/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92125" y="1390650"/>
            <a:ext cx="8270875" cy="3765550"/>
          </a:xfrm>
        </p:spPr>
        <p:txBody>
          <a:bodyPr>
            <a:spAutoFit/>
          </a:bodyPr>
          <a:lstStyle/>
          <a:p>
            <a:pPr marL="400050" indent="-400050" eaLnBrk="1" hangingPunct="1"/>
            <a:r>
              <a:rPr lang="en-US" sz="2800" b="1" i="1" u="sng" dirty="0" smtClean="0">
                <a:cs typeface="Microsoft Sans Serif" pitchFamily="34" charset="0"/>
              </a:rPr>
              <a:t>HTML (Hypertext Markup Language)</a:t>
            </a:r>
            <a:r>
              <a:rPr lang="en-US" sz="2800" i="1" u="sng" dirty="0" smtClean="0">
                <a:cs typeface="Microsoft Sans Serif" pitchFamily="34" charset="0"/>
              </a:rPr>
              <a:t> </a:t>
            </a:r>
            <a:r>
              <a:rPr lang="en-US" sz="2800" dirty="0" smtClean="0">
                <a:cs typeface="Microsoft Sans Serif" pitchFamily="34" charset="0"/>
              </a:rPr>
              <a:t/>
            </a:r>
            <a:br>
              <a:rPr lang="en-US" sz="2800" dirty="0" smtClean="0">
                <a:cs typeface="Microsoft Sans Serif" pitchFamily="34" charset="0"/>
              </a:rPr>
            </a:br>
            <a:r>
              <a:rPr lang="en-US" sz="2800" dirty="0" smtClean="0">
                <a:cs typeface="Microsoft Sans Serif" pitchFamily="34" charset="0"/>
              </a:rPr>
              <a:t>A standard format used to define the text and layout of web pages. HTML files usually have the extension .HTML or .HTM</a:t>
            </a:r>
          </a:p>
          <a:p>
            <a:pPr marL="400050" indent="-400050" eaLnBrk="1" hangingPunct="1"/>
            <a:endParaRPr lang="en-US" sz="2800" b="1" dirty="0" smtClean="0">
              <a:cs typeface="Microsoft Sans Serif" pitchFamily="34" charset="0"/>
            </a:endParaRPr>
          </a:p>
          <a:p>
            <a:pPr marL="400050" indent="-400050" eaLnBrk="1" hangingPunct="1"/>
            <a:r>
              <a:rPr lang="en-US" sz="2800" i="1" u="sng" dirty="0" smtClean="0">
                <a:cs typeface="Microsoft Sans Serif" pitchFamily="34" charset="0"/>
              </a:rPr>
              <a:t>XML or </a:t>
            </a:r>
            <a:r>
              <a:rPr lang="en-US" sz="2800" i="1" u="sng" dirty="0" err="1" smtClean="0">
                <a:cs typeface="Microsoft Sans Serif" pitchFamily="34" charset="0"/>
              </a:rPr>
              <a:t>eXtensible</a:t>
            </a:r>
            <a:r>
              <a:rPr lang="en-US" sz="2800" i="1" u="sng" dirty="0" smtClean="0">
                <a:cs typeface="Microsoft Sans Serif" pitchFamily="34" charset="0"/>
              </a:rPr>
              <a:t> Markup Language </a:t>
            </a:r>
          </a:p>
          <a:p>
            <a:pPr marL="400050" indent="-400050" eaLnBrk="1" hangingPunct="1">
              <a:buFontTx/>
              <a:buNone/>
            </a:pPr>
            <a:r>
              <a:rPr lang="en-US" sz="2800" dirty="0" smtClean="0">
                <a:cs typeface="Microsoft Sans Serif" pitchFamily="34" charset="0"/>
              </a:rPr>
              <a:t>	A standard for transferring structured data, unlike HTML which is purely presentational</a:t>
            </a:r>
          </a:p>
        </p:txBody>
      </p:sp>
    </p:spTree>
    <p:extLst>
      <p:ext uri="{BB962C8B-B14F-4D97-AF65-F5344CB8AC3E}">
        <p14:creationId xmlns:p14="http://schemas.microsoft.com/office/powerpoint/2010/main" val="2395410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204788"/>
            <a:ext cx="8382000" cy="641350"/>
          </a:xfrm>
        </p:spPr>
        <p:txBody>
          <a:bodyPr/>
          <a:lstStyle/>
          <a:p>
            <a:pPr algn="ctr" eaLnBrk="1" hangingPunct="1"/>
            <a:r>
              <a:rPr lang="en-GB" sz="3200" b="1" u="sng" dirty="0" smtClean="0">
                <a:solidFill>
                  <a:schemeClr val="tx2"/>
                </a:solidFill>
                <a:cs typeface="Microsoft Sans Serif" pitchFamily="34" charset="0"/>
              </a:rPr>
              <a:t>XML Example</a:t>
            </a:r>
            <a:endParaRPr lang="en-US" sz="3200" b="1" u="sng" dirty="0" smtClean="0">
              <a:solidFill>
                <a:schemeClr val="tx2"/>
              </a:solidFill>
              <a:cs typeface="Microsoft Sans Serif" pitchFamily="34" charset="0"/>
            </a:endParaRP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31775" y="1189038"/>
            <a:ext cx="8531225" cy="5276850"/>
          </a:xfrm>
        </p:spPr>
        <p:txBody>
          <a:bodyPr>
            <a:spAutoFit/>
          </a:bodyPr>
          <a:lstStyle/>
          <a:p>
            <a:pPr eaLnBrk="1" hangingPunct="1">
              <a:buFontTx/>
              <a:buNone/>
            </a:pPr>
            <a:r>
              <a:rPr lang="en-US" sz="2400" smtClean="0">
                <a:cs typeface="Microsoft Sans Serif" pitchFamily="34" charset="0"/>
              </a:rPr>
              <a:t>Product&gt;</a:t>
            </a:r>
          </a:p>
          <a:p>
            <a:pPr eaLnBrk="1" hangingPunct="1">
              <a:buFontTx/>
              <a:buNone/>
            </a:pPr>
            <a:r>
              <a:rPr lang="en-US" sz="2400" smtClean="0">
                <a:cs typeface="Microsoft Sans Serif" pitchFamily="34" charset="0"/>
              </a:rPr>
              <a:t>&lt;Action Value5”Delete”/&gt;</a:t>
            </a:r>
          </a:p>
          <a:p>
            <a:pPr eaLnBrk="1" hangingPunct="1">
              <a:buFontTx/>
              <a:buNone/>
            </a:pPr>
            <a:r>
              <a:rPr lang="en-US" sz="2400" smtClean="0">
                <a:cs typeface="Microsoft Sans Serif" pitchFamily="34" charset="0"/>
              </a:rPr>
              <a:t>&lt;ProductID&gt;118003-008&lt;/ProductID&gt;</a:t>
            </a:r>
          </a:p>
          <a:p>
            <a:pPr eaLnBrk="1" hangingPunct="1">
              <a:buFontTx/>
              <a:buNone/>
            </a:pPr>
            <a:r>
              <a:rPr lang="en-US" sz="2400" smtClean="0">
                <a:cs typeface="Microsoft Sans Serif" pitchFamily="34" charset="0"/>
              </a:rPr>
              <a:t>&lt;/Product&gt;</a:t>
            </a:r>
          </a:p>
          <a:p>
            <a:pPr eaLnBrk="1" hangingPunct="1">
              <a:buFontTx/>
              <a:buNone/>
            </a:pPr>
            <a:r>
              <a:rPr lang="en-US" sz="2400" smtClean="0">
                <a:cs typeface="Microsoft Sans Serif" pitchFamily="34" charset="0"/>
              </a:rPr>
              <a:t>&lt;Product Type5”Good” SchemaCategoryRef5”C43171801”&gt;</a:t>
            </a:r>
          </a:p>
          <a:p>
            <a:pPr eaLnBrk="1" hangingPunct="1">
              <a:buFontTx/>
              <a:buNone/>
            </a:pPr>
            <a:r>
              <a:rPr lang="en-US" sz="2400" smtClean="0">
                <a:cs typeface="Microsoft Sans Serif" pitchFamily="34" charset="0"/>
              </a:rPr>
              <a:t>&lt;ProductID&gt;140141-002&lt;/ProductID&gt;</a:t>
            </a:r>
          </a:p>
          <a:p>
            <a:pPr eaLnBrk="1" hangingPunct="1">
              <a:buFontTx/>
              <a:buNone/>
            </a:pPr>
            <a:r>
              <a:rPr lang="en-US" sz="2400" smtClean="0">
                <a:cs typeface="Microsoft Sans Serif" pitchFamily="34" charset="0"/>
              </a:rPr>
              <a:t>&lt;UOM&gt;&lt;UOMCoded&gt;EA&lt;/UOMCoded&gt;&lt;/UOM&gt;</a:t>
            </a:r>
          </a:p>
          <a:p>
            <a:pPr eaLnBrk="1" hangingPunct="1">
              <a:buFontTx/>
              <a:buNone/>
            </a:pPr>
            <a:r>
              <a:rPr lang="en-US" sz="2400" smtClean="0">
                <a:cs typeface="Microsoft Sans Serif" pitchFamily="34" charset="0"/>
              </a:rPr>
              <a:t>&lt;Manufacturer&gt;Compaq&lt;/Manufacturer&gt;</a:t>
            </a:r>
          </a:p>
          <a:p>
            <a:pPr eaLnBrk="1" hangingPunct="1">
              <a:buFontTx/>
              <a:buNone/>
            </a:pPr>
            <a:r>
              <a:rPr lang="en-US" sz="2400" smtClean="0">
                <a:cs typeface="Microsoft Sans Serif" pitchFamily="34" charset="0"/>
              </a:rPr>
              <a:t>&lt;LeadTime&gt;2&lt;/LeadTime&gt;</a:t>
            </a:r>
          </a:p>
          <a:p>
            <a:pPr eaLnBrk="1" hangingPunct="1">
              <a:buFontTx/>
              <a:buNone/>
            </a:pPr>
            <a:r>
              <a:rPr lang="en-US" sz="2400" smtClean="0">
                <a:cs typeface="Microsoft Sans Serif" pitchFamily="34" charset="0"/>
              </a:rPr>
              <a:t>&lt;CountryOfOrigin&gt;</a:t>
            </a:r>
          </a:p>
          <a:p>
            <a:pPr eaLnBrk="1" hangingPunct="1">
              <a:buFontTx/>
              <a:buNone/>
            </a:pPr>
            <a:r>
              <a:rPr lang="en-US" sz="2400" smtClean="0">
                <a:cs typeface="Microsoft Sans Serif" pitchFamily="34" charset="0"/>
              </a:rPr>
              <a:t>&lt;Country&gt;&lt;CountryCoded&gt;US&lt;/CountryCoded&gt;&lt;/Country&gt;</a:t>
            </a:r>
          </a:p>
          <a:p>
            <a:pPr eaLnBrk="1" hangingPunct="1">
              <a:buFontTx/>
              <a:buNone/>
            </a:pPr>
            <a:r>
              <a:rPr lang="en-US" sz="2400" smtClean="0">
                <a:cs typeface="Microsoft Sans Serif" pitchFamily="34" charset="0"/>
              </a:rPr>
              <a:t>&lt;/CountryOfOrigin&gt; </a:t>
            </a:r>
          </a:p>
        </p:txBody>
      </p:sp>
    </p:spTree>
    <p:extLst>
      <p:ext uri="{BB962C8B-B14F-4D97-AF65-F5344CB8AC3E}">
        <p14:creationId xmlns:p14="http://schemas.microsoft.com/office/powerpoint/2010/main" val="3290946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5"/>
          <p:cNvSpPr txBox="1">
            <a:spLocks noChangeArrowheads="1"/>
          </p:cNvSpPr>
          <p:nvPr/>
        </p:nvSpPr>
        <p:spPr bwMode="auto">
          <a:xfrm>
            <a:off x="271463" y="5894388"/>
            <a:ext cx="8534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sz="1200">
                <a:latin typeface="Arial" charset="0"/>
              </a:rPr>
              <a:t>Figure 3.13 </a:t>
            </a:r>
            <a:r>
              <a:rPr lang="en-GB" sz="1800">
                <a:latin typeface="Arial" charset="0"/>
              </a:rPr>
              <a:t> The TCP/IP protocol</a:t>
            </a:r>
          </a:p>
        </p:txBody>
      </p:sp>
      <p:pic>
        <p:nvPicPr>
          <p:cNvPr id="31747" name="Picture 6" descr="Z:\Graphics\Powerpoint\PE_UK\PE217-Chaffey\Final files\GIF\CH03\M03NF013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" y="558800"/>
            <a:ext cx="8153400" cy="526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1461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5"/>
          <p:cNvSpPr txBox="1">
            <a:spLocks noChangeArrowheads="1"/>
          </p:cNvSpPr>
          <p:nvPr/>
        </p:nvSpPr>
        <p:spPr bwMode="auto">
          <a:xfrm>
            <a:off x="271463" y="5894388"/>
            <a:ext cx="85344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sz="1200" dirty="0">
                <a:latin typeface="Arial" charset="0"/>
              </a:rPr>
              <a:t>Figure 3.14 </a:t>
            </a:r>
            <a:r>
              <a:rPr lang="en-GB" sz="1800" dirty="0">
                <a:latin typeface="Arial" charset="0"/>
              </a:rPr>
              <a:t> Home page index.html for an example B2B company in a web browser showing HTML source in text editor</a:t>
            </a:r>
          </a:p>
        </p:txBody>
      </p:sp>
      <p:pic>
        <p:nvPicPr>
          <p:cNvPr id="32771" name="Picture 6" descr="Z:\Graphics\Powerpoint\PE_UK\PE217-Chaffey\Final files\GIF\CH03\M03NF014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200" y="381000"/>
            <a:ext cx="7239000" cy="5487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3079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5"/>
          <p:cNvSpPr txBox="1">
            <a:spLocks noChangeArrowheads="1"/>
          </p:cNvSpPr>
          <p:nvPr/>
        </p:nvSpPr>
        <p:spPr bwMode="auto">
          <a:xfrm>
            <a:off x="271463" y="5894388"/>
            <a:ext cx="8534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sz="1200" dirty="0">
                <a:latin typeface="Arial" charset="0"/>
              </a:rPr>
              <a:t>Figure 3.15 </a:t>
            </a:r>
            <a:r>
              <a:rPr lang="en-GB" sz="1800" dirty="0">
                <a:latin typeface="Arial" charset="0"/>
              </a:rPr>
              <a:t> Architecture of </a:t>
            </a:r>
            <a:r>
              <a:rPr lang="en-GB" sz="1800" dirty="0" smtClean="0">
                <a:latin typeface="Arial" charset="0"/>
              </a:rPr>
              <a:t>a semantic </a:t>
            </a:r>
            <a:r>
              <a:rPr lang="en-GB" sz="1800" dirty="0">
                <a:latin typeface="Arial" charset="0"/>
              </a:rPr>
              <a:t>web </a:t>
            </a:r>
            <a:r>
              <a:rPr lang="en-GB" sz="1800" dirty="0" smtClean="0">
                <a:latin typeface="Arial" charset="0"/>
              </a:rPr>
              <a:t>system</a:t>
            </a:r>
            <a:endParaRPr lang="en-GB" sz="1800" dirty="0">
              <a:latin typeface="Arial" charset="0"/>
            </a:endParaRPr>
          </a:p>
        </p:txBody>
      </p:sp>
      <p:pic>
        <p:nvPicPr>
          <p:cNvPr id="33795" name="Picture 6" descr="Z:\Graphics\Powerpoint\PE_UK\PE217-Chaffey\Final files\GIF\CH03\M03NF015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1838" y="381000"/>
            <a:ext cx="5138737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5765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207963"/>
            <a:ext cx="8382000" cy="641350"/>
          </a:xfrm>
        </p:spPr>
        <p:txBody>
          <a:bodyPr/>
          <a:lstStyle/>
          <a:p>
            <a:pPr algn="ctr" eaLnBrk="1" hangingPunct="1"/>
            <a:r>
              <a:rPr lang="en-GB" sz="3200" b="1" u="sng" dirty="0" smtClean="0">
                <a:solidFill>
                  <a:schemeClr val="tx2"/>
                </a:solidFill>
              </a:rPr>
              <a:t>Media Standards</a:t>
            </a:r>
            <a:endParaRPr lang="en-US" sz="3200" b="1" u="sng" dirty="0" smtClean="0">
              <a:solidFill>
                <a:schemeClr val="tx2"/>
              </a:solidFill>
            </a:endParaRP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85775" y="1093788"/>
            <a:ext cx="8488363" cy="4956175"/>
          </a:xfrm>
        </p:spPr>
        <p:txBody>
          <a:bodyPr>
            <a:normAutofit lnSpcReduction="10000"/>
          </a:bodyPr>
          <a:lstStyle/>
          <a:p>
            <a:pPr marL="409575" indent="-409575" eaLnBrk="1" hangingPunct="1">
              <a:lnSpc>
                <a:spcPct val="85000"/>
              </a:lnSpc>
              <a:spcBef>
                <a:spcPct val="10000"/>
              </a:spcBef>
            </a:pPr>
            <a:r>
              <a:rPr lang="en-US" sz="2600" b="1" i="1" u="sng" smtClean="0">
                <a:cs typeface="Microsoft Sans Serif" pitchFamily="34" charset="0"/>
              </a:rPr>
              <a:t>GIF (Graphics Interchange Format)</a:t>
            </a:r>
            <a:r>
              <a:rPr lang="en-US" sz="2600" i="1" u="sng" smtClean="0">
                <a:cs typeface="Microsoft Sans Serif" pitchFamily="34" charset="0"/>
              </a:rPr>
              <a:t> </a:t>
            </a:r>
            <a:r>
              <a:rPr lang="en-US" sz="2600" i="1" smtClean="0">
                <a:cs typeface="Microsoft Sans Serif" pitchFamily="34" charset="0"/>
              </a:rPr>
              <a:t> </a:t>
            </a:r>
            <a:r>
              <a:rPr lang="en-US" sz="2600" smtClean="0">
                <a:cs typeface="Microsoft Sans Serif" pitchFamily="34" charset="0"/>
              </a:rPr>
              <a:t>A graphics format and compression algorithm best used for simple graphics.</a:t>
            </a:r>
          </a:p>
          <a:p>
            <a:pPr marL="409575" indent="-409575" eaLnBrk="1" hangingPunct="1">
              <a:lnSpc>
                <a:spcPct val="85000"/>
              </a:lnSpc>
              <a:spcBef>
                <a:spcPct val="10000"/>
              </a:spcBef>
            </a:pPr>
            <a:endParaRPr lang="en-US" sz="2600" smtClean="0">
              <a:cs typeface="Microsoft Sans Serif" pitchFamily="34" charset="0"/>
            </a:endParaRPr>
          </a:p>
          <a:p>
            <a:pPr marL="409575" indent="-409575" eaLnBrk="1" hangingPunct="1">
              <a:lnSpc>
                <a:spcPct val="85000"/>
              </a:lnSpc>
              <a:spcBef>
                <a:spcPct val="10000"/>
              </a:spcBef>
            </a:pPr>
            <a:r>
              <a:rPr lang="en-US" sz="2600" b="1" i="1" u="sng" smtClean="0">
                <a:cs typeface="Microsoft Sans Serif" pitchFamily="34" charset="0"/>
              </a:rPr>
              <a:t>JPEG (Joint Photographics Experts Group)</a:t>
            </a:r>
            <a:r>
              <a:rPr lang="en-US" sz="2600" i="1" u="sng" smtClean="0">
                <a:cs typeface="Microsoft Sans Serif" pitchFamily="34" charset="0"/>
              </a:rPr>
              <a:t> </a:t>
            </a:r>
            <a:r>
              <a:rPr lang="en-US" sz="2600" i="1" smtClean="0">
                <a:cs typeface="Microsoft Sans Serif" pitchFamily="34" charset="0"/>
              </a:rPr>
              <a:t> </a:t>
            </a:r>
            <a:r>
              <a:rPr lang="en-US" sz="2600" smtClean="0">
                <a:cs typeface="Microsoft Sans Serif" pitchFamily="34" charset="0"/>
              </a:rPr>
              <a:t>A graphics format and compression algorithm best used for photographs.</a:t>
            </a:r>
          </a:p>
          <a:p>
            <a:pPr marL="409575" indent="-409575" eaLnBrk="1" hangingPunct="1">
              <a:lnSpc>
                <a:spcPct val="85000"/>
              </a:lnSpc>
              <a:spcBef>
                <a:spcPct val="10000"/>
              </a:spcBef>
            </a:pPr>
            <a:endParaRPr lang="en-US" sz="2600" smtClean="0">
              <a:cs typeface="Microsoft Sans Serif" pitchFamily="34" charset="0"/>
            </a:endParaRPr>
          </a:p>
          <a:p>
            <a:pPr marL="409575" indent="-409575" eaLnBrk="1" hangingPunct="1">
              <a:lnSpc>
                <a:spcPct val="85000"/>
              </a:lnSpc>
              <a:spcBef>
                <a:spcPct val="10000"/>
              </a:spcBef>
            </a:pPr>
            <a:r>
              <a:rPr lang="en-US" sz="2600" b="1" smtClean="0">
                <a:cs typeface="Microsoft Sans Serif" pitchFamily="34" charset="0"/>
              </a:rPr>
              <a:t>Streaming media</a:t>
            </a:r>
            <a:r>
              <a:rPr lang="en-US" sz="2600" smtClean="0">
                <a:cs typeface="Microsoft Sans Serif" pitchFamily="34" charset="0"/>
              </a:rPr>
              <a:t> Sound and video that can be experienced within a web browser before the whole clip is downloaded e.g. Real Networks .rm format</a:t>
            </a:r>
          </a:p>
          <a:p>
            <a:pPr marL="409575" indent="-409575" eaLnBrk="1" hangingPunct="1">
              <a:lnSpc>
                <a:spcPct val="85000"/>
              </a:lnSpc>
              <a:spcBef>
                <a:spcPct val="10000"/>
              </a:spcBef>
            </a:pPr>
            <a:endParaRPr lang="en-US" sz="2600" smtClean="0">
              <a:cs typeface="Microsoft Sans Serif" pitchFamily="34" charset="0"/>
            </a:endParaRPr>
          </a:p>
          <a:p>
            <a:pPr marL="409575" indent="-409575" eaLnBrk="1" hangingPunct="1">
              <a:lnSpc>
                <a:spcPct val="85000"/>
              </a:lnSpc>
              <a:spcBef>
                <a:spcPct val="10000"/>
              </a:spcBef>
            </a:pPr>
            <a:r>
              <a:rPr lang="en-US" sz="2600" smtClean="0">
                <a:cs typeface="Microsoft Sans Serif" pitchFamily="34" charset="0"/>
              </a:rPr>
              <a:t>Video standards include MPEG and .AVI</a:t>
            </a:r>
          </a:p>
          <a:p>
            <a:pPr marL="409575" indent="-409575" eaLnBrk="1" hangingPunct="1">
              <a:lnSpc>
                <a:spcPct val="85000"/>
              </a:lnSpc>
              <a:spcBef>
                <a:spcPct val="10000"/>
              </a:spcBef>
            </a:pPr>
            <a:endParaRPr lang="en-US" sz="2600" smtClean="0">
              <a:cs typeface="Microsoft Sans Serif" pitchFamily="34" charset="0"/>
            </a:endParaRPr>
          </a:p>
          <a:p>
            <a:pPr marL="409575" indent="-409575" eaLnBrk="1" hangingPunct="1">
              <a:lnSpc>
                <a:spcPct val="85000"/>
              </a:lnSpc>
              <a:spcBef>
                <a:spcPct val="10000"/>
              </a:spcBef>
            </a:pPr>
            <a:r>
              <a:rPr lang="en-US" sz="2600" smtClean="0">
                <a:cs typeface="Microsoft Sans Serif" pitchFamily="34" charset="0"/>
              </a:rPr>
              <a:t>Sound standards include MP3 and WMA </a:t>
            </a:r>
          </a:p>
        </p:txBody>
      </p:sp>
    </p:spTree>
    <p:extLst>
      <p:ext uri="{BB962C8B-B14F-4D97-AF65-F5344CB8AC3E}">
        <p14:creationId xmlns:p14="http://schemas.microsoft.com/office/powerpoint/2010/main" val="2547505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1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17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271463" y="5772150"/>
            <a:ext cx="8701087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sz="1200" dirty="0">
                <a:latin typeface="+mn-lt"/>
                <a:cs typeface="Microsoft Sans Serif" pitchFamily="34" charset="0"/>
              </a:rPr>
              <a:t>Figure 3.17 </a:t>
            </a:r>
            <a:r>
              <a:rPr lang="en-GB" sz="1800" dirty="0">
                <a:latin typeface="+mn-lt"/>
                <a:cs typeface="Microsoft Sans Serif" pitchFamily="34" charset="0"/>
              </a:rPr>
              <a:t> (a) Fragmented applications infrastructure, (b) integrated applications infrastructure</a:t>
            </a:r>
            <a:br>
              <a:rPr lang="en-GB" sz="1800" dirty="0">
                <a:latin typeface="+mn-lt"/>
                <a:cs typeface="Microsoft Sans Serif" pitchFamily="34" charset="0"/>
              </a:rPr>
            </a:br>
            <a:r>
              <a:rPr lang="en-GB" sz="800" i="1" dirty="0">
                <a:latin typeface="+mn-lt"/>
                <a:cs typeface="Microsoft Sans Serif" pitchFamily="34" charset="0"/>
              </a:rPr>
              <a:t>Source</a:t>
            </a:r>
            <a:r>
              <a:rPr lang="en-GB" sz="800" dirty="0">
                <a:latin typeface="+mn-lt"/>
                <a:cs typeface="Microsoft Sans Serif" pitchFamily="34" charset="0"/>
              </a:rPr>
              <a:t>: Adapted from </a:t>
            </a:r>
            <a:r>
              <a:rPr lang="en-GB" sz="800" dirty="0" err="1">
                <a:latin typeface="+mn-lt"/>
                <a:cs typeface="Microsoft Sans Serif" pitchFamily="34" charset="0"/>
              </a:rPr>
              <a:t>Hasselbring</a:t>
            </a:r>
            <a:r>
              <a:rPr lang="en-GB" sz="800" dirty="0">
                <a:latin typeface="+mn-lt"/>
                <a:cs typeface="Microsoft Sans Serif" pitchFamily="34" charset="0"/>
              </a:rPr>
              <a:t> (2000)</a:t>
            </a:r>
          </a:p>
        </p:txBody>
      </p:sp>
      <p:pic>
        <p:nvPicPr>
          <p:cNvPr id="36867" name="Picture 4" descr="M03NF017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884238"/>
            <a:ext cx="8377238" cy="447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428352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2"/>
          <p:cNvSpPr txBox="1">
            <a:spLocks noChangeArrowheads="1"/>
          </p:cNvSpPr>
          <p:nvPr/>
        </p:nvSpPr>
        <p:spPr bwMode="auto">
          <a:xfrm>
            <a:off x="271463" y="5772150"/>
            <a:ext cx="8701087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sz="1200" dirty="0">
                <a:latin typeface="+mn-lt"/>
                <a:cs typeface="Microsoft Sans Serif" pitchFamily="34" charset="0"/>
              </a:rPr>
              <a:t>Figure 3.17 </a:t>
            </a:r>
            <a:r>
              <a:rPr lang="en-GB" sz="1800" dirty="0">
                <a:latin typeface="+mn-lt"/>
                <a:cs typeface="Microsoft Sans Serif" pitchFamily="34" charset="0"/>
              </a:rPr>
              <a:t> (a) Fragmented applications infrastructure, (b) integrated applications infrastructure (Continued)</a:t>
            </a:r>
            <a:br>
              <a:rPr lang="en-GB" sz="1800" dirty="0">
                <a:latin typeface="+mn-lt"/>
                <a:cs typeface="Microsoft Sans Serif" pitchFamily="34" charset="0"/>
              </a:rPr>
            </a:br>
            <a:r>
              <a:rPr lang="en-GB" sz="800" i="1" dirty="0">
                <a:latin typeface="+mn-lt"/>
                <a:cs typeface="Microsoft Sans Serif" pitchFamily="34" charset="0"/>
              </a:rPr>
              <a:t>Source</a:t>
            </a:r>
            <a:r>
              <a:rPr lang="en-GB" sz="800" dirty="0">
                <a:latin typeface="+mn-lt"/>
                <a:cs typeface="Microsoft Sans Serif" pitchFamily="34" charset="0"/>
              </a:rPr>
              <a:t>: Adapted from </a:t>
            </a:r>
            <a:r>
              <a:rPr lang="en-GB" sz="800" dirty="0" err="1">
                <a:latin typeface="+mn-lt"/>
                <a:cs typeface="Microsoft Sans Serif" pitchFamily="34" charset="0"/>
              </a:rPr>
              <a:t>Hasselbring</a:t>
            </a:r>
            <a:r>
              <a:rPr lang="en-GB" sz="800" dirty="0">
                <a:latin typeface="+mn-lt"/>
                <a:cs typeface="Microsoft Sans Serif" pitchFamily="34" charset="0"/>
              </a:rPr>
              <a:t> (2000)</a:t>
            </a:r>
          </a:p>
        </p:txBody>
      </p:sp>
      <p:pic>
        <p:nvPicPr>
          <p:cNvPr id="37891" name="Picture 4" descr="M03NF017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25" y="642938"/>
            <a:ext cx="8382000" cy="4954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295312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1029"/>
          <p:cNvSpPr txBox="1">
            <a:spLocks noChangeArrowheads="1"/>
          </p:cNvSpPr>
          <p:nvPr/>
        </p:nvSpPr>
        <p:spPr bwMode="auto">
          <a:xfrm>
            <a:off x="271463" y="5894388"/>
            <a:ext cx="87010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sz="1200">
                <a:latin typeface="+mn-lt"/>
                <a:cs typeface="Microsoft Sans Serif" pitchFamily="34" charset="0"/>
              </a:rPr>
              <a:t>Figure 3.18 </a:t>
            </a:r>
            <a:r>
              <a:rPr lang="en-GB" sz="1800">
                <a:latin typeface="+mn-lt"/>
                <a:cs typeface="Microsoft Sans Serif" pitchFamily="34" charset="0"/>
              </a:rPr>
              <a:t> Differing use of applications at levels of management within companies</a:t>
            </a:r>
          </a:p>
        </p:txBody>
      </p:sp>
      <p:pic>
        <p:nvPicPr>
          <p:cNvPr id="38915" name="Picture 1030" descr="M03NF0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268413"/>
            <a:ext cx="8382000" cy="399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8582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5"/>
          <p:cNvSpPr txBox="1">
            <a:spLocks noChangeArrowheads="1"/>
          </p:cNvSpPr>
          <p:nvPr/>
        </p:nvSpPr>
        <p:spPr bwMode="auto">
          <a:xfrm>
            <a:off x="271463" y="5894388"/>
            <a:ext cx="87010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sz="1200" dirty="0">
                <a:latin typeface="+mn-lt"/>
                <a:cs typeface="Microsoft Sans Serif" pitchFamily="34" charset="0"/>
              </a:rPr>
              <a:t>Figure 3.19 </a:t>
            </a:r>
            <a:r>
              <a:rPr lang="en-GB" sz="1800" dirty="0">
                <a:latin typeface="+mn-lt"/>
                <a:cs typeface="Microsoft Sans Serif" pitchFamily="34" charset="0"/>
              </a:rPr>
              <a:t> Elements of e-business infrastructure that require management</a:t>
            </a:r>
          </a:p>
        </p:txBody>
      </p:sp>
      <p:pic>
        <p:nvPicPr>
          <p:cNvPr id="39939" name="Picture 6" descr="Z:\Graphics\Powerpoint\PE_UK\PE217-Chaffey\Final files\GIF\CH03\M03NF019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381000"/>
            <a:ext cx="5791200" cy="549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5222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5"/>
          <p:cNvSpPr txBox="1">
            <a:spLocks noChangeArrowheads="1"/>
          </p:cNvSpPr>
          <p:nvPr/>
        </p:nvSpPr>
        <p:spPr bwMode="auto">
          <a:xfrm>
            <a:off x="271463" y="5894388"/>
            <a:ext cx="8701087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r>
              <a:rPr lang="en-GB" sz="1200">
                <a:latin typeface="Arial" charset="0"/>
                <a:cs typeface="Microsoft Sans Serif" pitchFamily="34" charset="0"/>
              </a:rPr>
              <a:t>Figure 3.20 </a:t>
            </a:r>
            <a:r>
              <a:rPr lang="en-GB" sz="1800">
                <a:latin typeface="Arial" charset="0"/>
                <a:cs typeface="Microsoft Sans Serif" pitchFamily="34" charset="0"/>
              </a:rPr>
              <a:t> </a:t>
            </a:r>
            <a:r>
              <a:rPr lang="en-GB" sz="1800">
                <a:latin typeface="Arial" charset="0"/>
              </a:rPr>
              <a:t>Salesforce.com</a:t>
            </a:r>
          </a:p>
          <a:p>
            <a:r>
              <a:rPr lang="en-GB" sz="800" i="1">
                <a:latin typeface="Arial" charset="0"/>
              </a:rPr>
              <a:t>Source</a:t>
            </a:r>
            <a:r>
              <a:rPr lang="en-GB" sz="800">
                <a:latin typeface="Arial" charset="0"/>
              </a:rPr>
              <a:t>: www.salesforce.com</a:t>
            </a:r>
          </a:p>
        </p:txBody>
      </p:sp>
      <p:pic>
        <p:nvPicPr>
          <p:cNvPr id="40963" name="Picture 5" descr="M03NF02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381000"/>
            <a:ext cx="5905500" cy="5395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77111680"/>
      </p:ext>
    </p:extLst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5"/>
          <p:cNvSpPr txBox="1">
            <a:spLocks noChangeArrowheads="1"/>
          </p:cNvSpPr>
          <p:nvPr/>
        </p:nvSpPr>
        <p:spPr bwMode="auto">
          <a:xfrm>
            <a:off x="271463" y="5894388"/>
            <a:ext cx="8701087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r>
              <a:rPr lang="en-GB" sz="1800" dirty="0" smtClean="0">
                <a:latin typeface="Arial" charset="0"/>
              </a:rPr>
              <a:t>Popularity </a:t>
            </a:r>
            <a:r>
              <a:rPr lang="en-GB" sz="1800" dirty="0">
                <a:latin typeface="Arial" charset="0"/>
              </a:rPr>
              <a:t>of different mobile app categories, </a:t>
            </a:r>
            <a:r>
              <a:rPr lang="en-GB" sz="1800" dirty="0" smtClean="0">
                <a:latin typeface="Arial" charset="0"/>
              </a:rPr>
              <a:t>2012</a:t>
            </a:r>
            <a:endParaRPr lang="en-GB" sz="1800" dirty="0">
              <a:latin typeface="Arial" charset="0"/>
            </a:endParaRPr>
          </a:p>
          <a:p>
            <a:r>
              <a:rPr lang="en-GB" sz="800" i="1" dirty="0">
                <a:latin typeface="Arial" charset="0"/>
              </a:rPr>
              <a:t>Source</a:t>
            </a:r>
            <a:r>
              <a:rPr lang="en-GB" sz="800" dirty="0">
                <a:latin typeface="Arial" charset="0"/>
              </a:rPr>
              <a:t>: The State of Mobile Apps, 1 June </a:t>
            </a:r>
            <a:r>
              <a:rPr lang="en-GB" sz="800" dirty="0" smtClean="0">
                <a:latin typeface="Arial" charset="0"/>
              </a:rPr>
              <a:t>2012, </a:t>
            </a:r>
            <a:r>
              <a:rPr lang="en-GB" sz="800" dirty="0">
                <a:latin typeface="Arial" charset="0"/>
              </a:rPr>
              <a:t>Nielsen Wire, http://blog.nielsen.com/nielsenwire/online_mobile/the-state-of-mobile-apps</a:t>
            </a:r>
            <a:endParaRPr lang="en-GB" sz="800" dirty="0">
              <a:latin typeface="Arial" charset="0"/>
              <a:cs typeface="Microsoft Sans Serif" pitchFamily="34" charset="0"/>
            </a:endParaRPr>
          </a:p>
        </p:txBody>
      </p:sp>
      <p:pic>
        <p:nvPicPr>
          <p:cNvPr id="41987" name="Picture 5" descr="M03NF0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6950" y="381000"/>
            <a:ext cx="4610100" cy="528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7894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</TotalTime>
  <Words>890</Words>
  <Application>Microsoft Office PowerPoint</Application>
  <PresentationFormat>On-screen Show (4:3)</PresentationFormat>
  <Paragraphs>175</Paragraphs>
  <Slides>37</Slides>
  <Notes>35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Office Theme</vt:lpstr>
      <vt:lpstr>PowerPoint Presentation</vt:lpstr>
      <vt:lpstr>Learning Outcomes</vt:lpstr>
      <vt:lpstr>Management Issues</vt:lpstr>
      <vt:lpstr>Why the Jargon?</vt:lpstr>
      <vt:lpstr>Activity 1  Infrastructure Risk Assessment</vt:lpstr>
      <vt:lpstr>Typical Problems</vt:lpstr>
      <vt:lpstr>Typical Problems (Continued)</vt:lpstr>
      <vt:lpstr>PowerPoint Presentation</vt:lpstr>
      <vt:lpstr>PowerPoint Presentation</vt:lpstr>
      <vt:lpstr>PowerPoint Presentation</vt:lpstr>
      <vt:lpstr>Activity 2   Internet Infrastructure Components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Activity 3  A Common Problem with Intranets and Extranets</vt:lpstr>
      <vt:lpstr>Suggested Answers</vt:lpstr>
      <vt:lpstr>PowerPoint Presentation</vt:lpstr>
      <vt:lpstr>PowerPoint Presentation</vt:lpstr>
      <vt:lpstr>Understanding Internet Access Tools  and Concepts – Match the Definitions</vt:lpstr>
      <vt:lpstr>PowerPoint Presentation</vt:lpstr>
      <vt:lpstr>URLs and Domain Names</vt:lpstr>
      <vt:lpstr>Box 3.3  Identify URL Components </vt:lpstr>
      <vt:lpstr>HTML and XML</vt:lpstr>
      <vt:lpstr>XML Example</vt:lpstr>
      <vt:lpstr>PowerPoint Presentation</vt:lpstr>
      <vt:lpstr>PowerPoint Presentation</vt:lpstr>
      <vt:lpstr>PowerPoint Presentation</vt:lpstr>
      <vt:lpstr>Media Standards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Nour El Kadri</cp:lastModifiedBy>
  <cp:revision>12</cp:revision>
  <dcterms:created xsi:type="dcterms:W3CDTF">2014-09-19T15:12:59Z</dcterms:created>
  <dcterms:modified xsi:type="dcterms:W3CDTF">2016-01-28T18:55:14Z</dcterms:modified>
</cp:coreProperties>
</file>