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Lst>
  <p:notesMasterIdLst>
    <p:notesMasterId r:id="rId55"/>
  </p:notesMasterIdLst>
  <p:handoutMasterIdLst>
    <p:handoutMasterId r:id="rId56"/>
  </p:handoutMasterIdLst>
  <p:sldIdLst>
    <p:sldId id="404" r:id="rId2"/>
    <p:sldId id="403" r:id="rId3"/>
    <p:sldId id="475" r:id="rId4"/>
    <p:sldId id="476" r:id="rId5"/>
    <p:sldId id="477" r:id="rId6"/>
    <p:sldId id="478" r:id="rId7"/>
    <p:sldId id="479" r:id="rId8"/>
    <p:sldId id="480" r:id="rId9"/>
    <p:sldId id="544" r:id="rId10"/>
    <p:sldId id="545" r:id="rId11"/>
    <p:sldId id="481" r:id="rId12"/>
    <p:sldId id="482"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497" r:id="rId28"/>
    <p:sldId id="498" r:id="rId29"/>
    <p:sldId id="499" r:id="rId30"/>
    <p:sldId id="500" r:id="rId31"/>
    <p:sldId id="501" r:id="rId32"/>
    <p:sldId id="523" r:id="rId33"/>
    <p:sldId id="524" r:id="rId34"/>
    <p:sldId id="526" r:id="rId35"/>
    <p:sldId id="525" r:id="rId36"/>
    <p:sldId id="527" r:id="rId37"/>
    <p:sldId id="528" r:id="rId38"/>
    <p:sldId id="529" r:id="rId39"/>
    <p:sldId id="530" r:id="rId40"/>
    <p:sldId id="531" r:id="rId41"/>
    <p:sldId id="532" r:id="rId42"/>
    <p:sldId id="533" r:id="rId43"/>
    <p:sldId id="534" r:id="rId44"/>
    <p:sldId id="535" r:id="rId45"/>
    <p:sldId id="536" r:id="rId46"/>
    <p:sldId id="537" r:id="rId47"/>
    <p:sldId id="538" r:id="rId48"/>
    <p:sldId id="539" r:id="rId49"/>
    <p:sldId id="540" r:id="rId50"/>
    <p:sldId id="541" r:id="rId51"/>
    <p:sldId id="542" r:id="rId52"/>
    <p:sldId id="543" r:id="rId53"/>
    <p:sldId id="472" r:id="rId54"/>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669900"/>
    <a:srgbClr val="589838"/>
    <a:srgbClr val="ABD17D"/>
    <a:srgbClr val="9ED284"/>
    <a:srgbClr val="C76765"/>
    <a:srgbClr val="BC4744"/>
    <a:srgbClr val="EDDD13"/>
    <a:srgbClr val="95373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500" autoAdjust="0"/>
  </p:normalViewPr>
  <p:slideViewPr>
    <p:cSldViewPr>
      <p:cViewPr>
        <p:scale>
          <a:sx n="70" d="100"/>
          <a:sy n="70" d="100"/>
        </p:scale>
        <p:origin x="-1284" y="-72"/>
      </p:cViewPr>
      <p:guideLst>
        <p:guide orient="horz" pos="240"/>
        <p:guide pos="288"/>
      </p:guideLst>
    </p:cSldViewPr>
  </p:slideViewPr>
  <p:outlineViewPr>
    <p:cViewPr>
      <p:scale>
        <a:sx n="33" d="100"/>
        <a:sy n="33" d="100"/>
      </p:scale>
      <p:origin x="210" y="0"/>
    </p:cViewPr>
    <p:sldLst>
      <p:sld r:id="rId1" collapse="1"/>
      <p:sld r:id="rId2" collapse="1"/>
      <p:sld r:id="rId3" collapse="1"/>
      <p:sld r:id="rId4" collapse="1"/>
    </p:sldLst>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slide" Target="slides/slide12.xml"/><Relationship Id="rId1" Type="http://schemas.openxmlformats.org/officeDocument/2006/relationships/slide" Target="slides/slide8.xml"/><Relationship Id="rId4" Type="http://schemas.openxmlformats.org/officeDocument/2006/relationships/slide" Target="slides/slide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D93868-0A3F-410D-B5C5-244DC3D657FD}" type="doc">
      <dgm:prSet loTypeId="urn:microsoft.com/office/officeart/2005/8/layout/orgChart1" loCatId="hierarchy" qsTypeId="urn:microsoft.com/office/officeart/2005/8/quickstyle/simple1" qsCatId="simple" csTypeId="urn:microsoft.com/office/officeart/2005/8/colors/accent1_2" csCatId="accent1" phldr="1"/>
      <dgm:spPr/>
    </dgm:pt>
    <dgm:pt modelId="{EA72D3CC-A50E-4788-9B65-0E9A59C950DA}">
      <dgm:prSet custT="1"/>
      <dgm:spPr>
        <a:solidFill>
          <a:srgbClr val="4A7BE8"/>
        </a:solidFill>
      </dgm:spPr>
      <dgm: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Raw Materials</a:t>
          </a:r>
        </a:p>
        <a:p>
          <a:pPr marL="0" marR="0" lvl="0" indent="0" algn="ctr" defTabSz="966788"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Inventory Control Account</a:t>
          </a:r>
        </a:p>
      </dgm:t>
    </dgm:pt>
    <dgm:pt modelId="{19746061-1771-4573-9A53-6E81227DC519}" type="parTrans" cxnId="{7376DF5E-9F40-4B40-839E-E4B05DBF77E1}">
      <dgm:prSet/>
      <dgm:spPr/>
      <dgm:t>
        <a:bodyPr/>
        <a:lstStyle/>
        <a:p>
          <a:endParaRPr lang="en-CA"/>
        </a:p>
      </dgm:t>
    </dgm:pt>
    <dgm:pt modelId="{91598C5E-E694-4C29-8D2B-EBC289BC4DF5}" type="sibTrans" cxnId="{7376DF5E-9F40-4B40-839E-E4B05DBF77E1}">
      <dgm:prSet/>
      <dgm:spPr/>
      <dgm:t>
        <a:bodyPr/>
        <a:lstStyle/>
        <a:p>
          <a:endParaRPr lang="en-CA"/>
        </a:p>
      </dgm:t>
    </dgm:pt>
    <dgm:pt modelId="{3D0923D0-2575-493C-8458-4C74D66E8E0A}">
      <dgm:prSet custT="1"/>
      <dgm:spPr>
        <a:solidFill>
          <a:srgbClr val="BC4744"/>
        </a:solidFill>
      </dgm:spPr>
      <dgm: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cap="none" normalizeH="0" baseline="0" dirty="0" smtClean="0">
              <a:ln>
                <a:noFill/>
              </a:ln>
              <a:solidFill>
                <a:srgbClr val="FFFFFF"/>
              </a:solidFill>
              <a:effectLst/>
              <a:latin typeface="Arial" charset="0"/>
            </a:rPr>
            <a:t>Material A</a:t>
          </a:r>
        </a:p>
      </dgm:t>
    </dgm:pt>
    <dgm:pt modelId="{A64D3ABD-BEB6-4984-A2A7-BD83E335A08E}" type="parTrans" cxnId="{30AAD10E-93D3-44E8-9D63-3862DEC8C82C}">
      <dgm:prSet/>
      <dgm:spPr/>
      <dgm:t>
        <a:bodyPr/>
        <a:lstStyle/>
        <a:p>
          <a:endParaRPr lang="en-CA"/>
        </a:p>
      </dgm:t>
    </dgm:pt>
    <dgm:pt modelId="{2D778764-C61F-473B-A180-BD1E902B1E36}" type="sibTrans" cxnId="{30AAD10E-93D3-44E8-9D63-3862DEC8C82C}">
      <dgm:prSet/>
      <dgm:spPr/>
      <dgm:t>
        <a:bodyPr/>
        <a:lstStyle/>
        <a:p>
          <a:endParaRPr lang="en-CA"/>
        </a:p>
      </dgm:t>
    </dgm:pt>
    <dgm:pt modelId="{2B7380E8-5C6B-48C8-A51F-AD0197A2799E}">
      <dgm:prSet custT="1"/>
      <dgm:spPr>
        <a:solidFill>
          <a:srgbClr val="92D050"/>
        </a:solidFill>
      </dgm:spPr>
      <dgm: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cap="none" normalizeH="0" baseline="0" dirty="0" smtClean="0">
              <a:ln>
                <a:noFill/>
              </a:ln>
              <a:solidFill>
                <a:srgbClr val="FFFFFF"/>
              </a:solidFill>
              <a:effectLst/>
              <a:latin typeface="Arial" charset="0"/>
            </a:rPr>
            <a:t>Material B</a:t>
          </a:r>
        </a:p>
      </dgm:t>
    </dgm:pt>
    <dgm:pt modelId="{649BDFB2-74D1-49C3-971F-276A83A94472}" type="parTrans" cxnId="{5183CBBD-718A-4ADB-9256-184A02953314}">
      <dgm:prSet/>
      <dgm:spPr/>
      <dgm:t>
        <a:bodyPr/>
        <a:lstStyle/>
        <a:p>
          <a:endParaRPr lang="en-CA"/>
        </a:p>
      </dgm:t>
    </dgm:pt>
    <dgm:pt modelId="{D7FAF4AE-6C41-4FD0-A91B-B3BF048B9FB8}" type="sibTrans" cxnId="{5183CBBD-718A-4ADB-9256-184A02953314}">
      <dgm:prSet/>
      <dgm:spPr/>
      <dgm:t>
        <a:bodyPr/>
        <a:lstStyle/>
        <a:p>
          <a:endParaRPr lang="en-CA"/>
        </a:p>
      </dgm:t>
    </dgm:pt>
    <dgm:pt modelId="{91020190-C67E-44A4-8E5C-03DFA2F7EBCC}">
      <dgm:prSet custT="1"/>
      <dgm:spPr>
        <a:solidFill>
          <a:srgbClr val="EDDD13"/>
        </a:solidFill>
      </dgm:spPr>
      <dgm: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cap="none" normalizeH="0" baseline="0" dirty="0" smtClean="0">
              <a:ln>
                <a:noFill/>
              </a:ln>
              <a:solidFill>
                <a:srgbClr val="FFFFFF"/>
              </a:solidFill>
              <a:effectLst/>
              <a:latin typeface="Arial" charset="0"/>
            </a:rPr>
            <a:t>Material C</a:t>
          </a:r>
        </a:p>
      </dgm:t>
    </dgm:pt>
    <dgm:pt modelId="{B1CD0573-B7F1-4D28-9D02-49CC1888B804}" type="parTrans" cxnId="{2DFE335A-998A-496F-A432-D9F49DA9ADD5}">
      <dgm:prSet/>
      <dgm:spPr/>
      <dgm:t>
        <a:bodyPr/>
        <a:lstStyle/>
        <a:p>
          <a:endParaRPr lang="en-CA"/>
        </a:p>
      </dgm:t>
    </dgm:pt>
    <dgm:pt modelId="{BBA0319B-796C-4C08-8299-2732DFE91E76}" type="sibTrans" cxnId="{2DFE335A-998A-496F-A432-D9F49DA9ADD5}">
      <dgm:prSet/>
      <dgm:spPr/>
      <dgm:t>
        <a:bodyPr/>
        <a:lstStyle/>
        <a:p>
          <a:endParaRPr lang="en-CA"/>
        </a:p>
      </dgm:t>
    </dgm:pt>
    <dgm:pt modelId="{5AF76132-AF87-42EF-95CA-BD1261C1C6A6}" type="pres">
      <dgm:prSet presAssocID="{B5D93868-0A3F-410D-B5C5-244DC3D657FD}" presName="hierChild1" presStyleCnt="0">
        <dgm:presLayoutVars>
          <dgm:orgChart val="1"/>
          <dgm:chPref val="1"/>
          <dgm:dir/>
          <dgm:animOne val="branch"/>
          <dgm:animLvl val="lvl"/>
          <dgm:resizeHandles/>
        </dgm:presLayoutVars>
      </dgm:prSet>
      <dgm:spPr/>
    </dgm:pt>
    <dgm:pt modelId="{CC44F821-4680-4837-9332-0B48FE6CA216}" type="pres">
      <dgm:prSet presAssocID="{EA72D3CC-A50E-4788-9B65-0E9A59C950DA}" presName="hierRoot1" presStyleCnt="0">
        <dgm:presLayoutVars>
          <dgm:hierBranch/>
        </dgm:presLayoutVars>
      </dgm:prSet>
      <dgm:spPr/>
    </dgm:pt>
    <dgm:pt modelId="{8FBE19A3-D9B0-4D4D-9E62-80620519F6CA}" type="pres">
      <dgm:prSet presAssocID="{EA72D3CC-A50E-4788-9B65-0E9A59C950DA}" presName="rootComposite1" presStyleCnt="0"/>
      <dgm:spPr/>
    </dgm:pt>
    <dgm:pt modelId="{8A39CFEB-B121-404D-BDE5-B4701A13D3E5}" type="pres">
      <dgm:prSet presAssocID="{EA72D3CC-A50E-4788-9B65-0E9A59C950DA}" presName="rootText1" presStyleLbl="node0" presStyleIdx="0" presStyleCnt="1" custScaleX="137605" custScaleY="125346">
        <dgm:presLayoutVars>
          <dgm:chPref val="3"/>
        </dgm:presLayoutVars>
      </dgm:prSet>
      <dgm:spPr/>
      <dgm:t>
        <a:bodyPr/>
        <a:lstStyle/>
        <a:p>
          <a:endParaRPr lang="en-CA"/>
        </a:p>
      </dgm:t>
    </dgm:pt>
    <dgm:pt modelId="{E8DA004F-2E99-48BD-ADB6-0A3820159B8F}" type="pres">
      <dgm:prSet presAssocID="{EA72D3CC-A50E-4788-9B65-0E9A59C950DA}" presName="rootConnector1" presStyleLbl="node1" presStyleIdx="0" presStyleCnt="0"/>
      <dgm:spPr/>
      <dgm:t>
        <a:bodyPr/>
        <a:lstStyle/>
        <a:p>
          <a:endParaRPr lang="en-CA"/>
        </a:p>
      </dgm:t>
    </dgm:pt>
    <dgm:pt modelId="{065C3816-C587-436A-95DC-A99EE9170B6F}" type="pres">
      <dgm:prSet presAssocID="{EA72D3CC-A50E-4788-9B65-0E9A59C950DA}" presName="hierChild2" presStyleCnt="0"/>
      <dgm:spPr/>
    </dgm:pt>
    <dgm:pt modelId="{E0512AF9-C7B7-41E7-B3F6-F6619DC66D5D}" type="pres">
      <dgm:prSet presAssocID="{A64D3ABD-BEB6-4984-A2A7-BD83E335A08E}" presName="Name35" presStyleLbl="parChTrans1D2" presStyleIdx="0" presStyleCnt="3"/>
      <dgm:spPr/>
      <dgm:t>
        <a:bodyPr/>
        <a:lstStyle/>
        <a:p>
          <a:endParaRPr lang="en-CA"/>
        </a:p>
      </dgm:t>
    </dgm:pt>
    <dgm:pt modelId="{943C48CB-217F-40E3-ADDF-7FC20BF653EF}" type="pres">
      <dgm:prSet presAssocID="{3D0923D0-2575-493C-8458-4C74D66E8E0A}" presName="hierRoot2" presStyleCnt="0">
        <dgm:presLayoutVars>
          <dgm:hierBranch/>
        </dgm:presLayoutVars>
      </dgm:prSet>
      <dgm:spPr/>
    </dgm:pt>
    <dgm:pt modelId="{AB3B1BA3-7267-4244-9484-E0EBC5FC702A}" type="pres">
      <dgm:prSet presAssocID="{3D0923D0-2575-493C-8458-4C74D66E8E0A}" presName="rootComposite" presStyleCnt="0"/>
      <dgm:spPr/>
    </dgm:pt>
    <dgm:pt modelId="{DFB249D9-54FB-44E8-815B-B51059DC3FD8}" type="pres">
      <dgm:prSet presAssocID="{3D0923D0-2575-493C-8458-4C74D66E8E0A}" presName="rootText" presStyleLbl="node2" presStyleIdx="0" presStyleCnt="3">
        <dgm:presLayoutVars>
          <dgm:chPref val="3"/>
        </dgm:presLayoutVars>
      </dgm:prSet>
      <dgm:spPr/>
      <dgm:t>
        <a:bodyPr/>
        <a:lstStyle/>
        <a:p>
          <a:endParaRPr lang="en-CA"/>
        </a:p>
      </dgm:t>
    </dgm:pt>
    <dgm:pt modelId="{9542502C-B095-4143-8031-2CC365B3A483}" type="pres">
      <dgm:prSet presAssocID="{3D0923D0-2575-493C-8458-4C74D66E8E0A}" presName="rootConnector" presStyleLbl="node2" presStyleIdx="0" presStyleCnt="3"/>
      <dgm:spPr/>
      <dgm:t>
        <a:bodyPr/>
        <a:lstStyle/>
        <a:p>
          <a:endParaRPr lang="en-CA"/>
        </a:p>
      </dgm:t>
    </dgm:pt>
    <dgm:pt modelId="{014E2E93-954D-434A-A84C-2E552E9E16F8}" type="pres">
      <dgm:prSet presAssocID="{3D0923D0-2575-493C-8458-4C74D66E8E0A}" presName="hierChild4" presStyleCnt="0"/>
      <dgm:spPr/>
    </dgm:pt>
    <dgm:pt modelId="{3E59C3BF-DCBD-451F-AAAD-8D066FF6FEEA}" type="pres">
      <dgm:prSet presAssocID="{3D0923D0-2575-493C-8458-4C74D66E8E0A}" presName="hierChild5" presStyleCnt="0"/>
      <dgm:spPr/>
    </dgm:pt>
    <dgm:pt modelId="{B3532607-C9DD-4329-9A94-3073B3F42EB3}" type="pres">
      <dgm:prSet presAssocID="{649BDFB2-74D1-49C3-971F-276A83A94472}" presName="Name35" presStyleLbl="parChTrans1D2" presStyleIdx="1" presStyleCnt="3"/>
      <dgm:spPr/>
      <dgm:t>
        <a:bodyPr/>
        <a:lstStyle/>
        <a:p>
          <a:endParaRPr lang="en-CA"/>
        </a:p>
      </dgm:t>
    </dgm:pt>
    <dgm:pt modelId="{5D642622-E0F2-4F91-AF2E-B834977ED1FF}" type="pres">
      <dgm:prSet presAssocID="{2B7380E8-5C6B-48C8-A51F-AD0197A2799E}" presName="hierRoot2" presStyleCnt="0">
        <dgm:presLayoutVars>
          <dgm:hierBranch/>
        </dgm:presLayoutVars>
      </dgm:prSet>
      <dgm:spPr/>
    </dgm:pt>
    <dgm:pt modelId="{3F615619-0ECC-498F-98B8-9D715D96AE58}" type="pres">
      <dgm:prSet presAssocID="{2B7380E8-5C6B-48C8-A51F-AD0197A2799E}" presName="rootComposite" presStyleCnt="0"/>
      <dgm:spPr/>
    </dgm:pt>
    <dgm:pt modelId="{8D074ABC-03F4-45E9-A1C7-830E1F10AB01}" type="pres">
      <dgm:prSet presAssocID="{2B7380E8-5C6B-48C8-A51F-AD0197A2799E}" presName="rootText" presStyleLbl="node2" presStyleIdx="1" presStyleCnt="3">
        <dgm:presLayoutVars>
          <dgm:chPref val="3"/>
        </dgm:presLayoutVars>
      </dgm:prSet>
      <dgm:spPr/>
      <dgm:t>
        <a:bodyPr/>
        <a:lstStyle/>
        <a:p>
          <a:endParaRPr lang="en-CA"/>
        </a:p>
      </dgm:t>
    </dgm:pt>
    <dgm:pt modelId="{156CC846-D75B-49A3-8A67-FBB7A696DAAE}" type="pres">
      <dgm:prSet presAssocID="{2B7380E8-5C6B-48C8-A51F-AD0197A2799E}" presName="rootConnector" presStyleLbl="node2" presStyleIdx="1" presStyleCnt="3"/>
      <dgm:spPr/>
      <dgm:t>
        <a:bodyPr/>
        <a:lstStyle/>
        <a:p>
          <a:endParaRPr lang="en-CA"/>
        </a:p>
      </dgm:t>
    </dgm:pt>
    <dgm:pt modelId="{E84D3B99-9D98-4E40-BAAE-3F2826F11F28}" type="pres">
      <dgm:prSet presAssocID="{2B7380E8-5C6B-48C8-A51F-AD0197A2799E}" presName="hierChild4" presStyleCnt="0"/>
      <dgm:spPr/>
    </dgm:pt>
    <dgm:pt modelId="{97AE988A-3D9A-455E-95EA-79356004941E}" type="pres">
      <dgm:prSet presAssocID="{2B7380E8-5C6B-48C8-A51F-AD0197A2799E}" presName="hierChild5" presStyleCnt="0"/>
      <dgm:spPr/>
    </dgm:pt>
    <dgm:pt modelId="{E4B412DA-C9F5-4D23-A190-ABF31C5BF056}" type="pres">
      <dgm:prSet presAssocID="{B1CD0573-B7F1-4D28-9D02-49CC1888B804}" presName="Name35" presStyleLbl="parChTrans1D2" presStyleIdx="2" presStyleCnt="3"/>
      <dgm:spPr/>
      <dgm:t>
        <a:bodyPr/>
        <a:lstStyle/>
        <a:p>
          <a:endParaRPr lang="en-CA"/>
        </a:p>
      </dgm:t>
    </dgm:pt>
    <dgm:pt modelId="{F3DB7038-8D41-4FD6-90EA-12CBD358E39E}" type="pres">
      <dgm:prSet presAssocID="{91020190-C67E-44A4-8E5C-03DFA2F7EBCC}" presName="hierRoot2" presStyleCnt="0">
        <dgm:presLayoutVars>
          <dgm:hierBranch/>
        </dgm:presLayoutVars>
      </dgm:prSet>
      <dgm:spPr/>
    </dgm:pt>
    <dgm:pt modelId="{AAC26678-B307-4C79-B230-156E928E033B}" type="pres">
      <dgm:prSet presAssocID="{91020190-C67E-44A4-8E5C-03DFA2F7EBCC}" presName="rootComposite" presStyleCnt="0"/>
      <dgm:spPr/>
    </dgm:pt>
    <dgm:pt modelId="{0261396F-46AC-4FD7-ACBB-2A874B8C21A4}" type="pres">
      <dgm:prSet presAssocID="{91020190-C67E-44A4-8E5C-03DFA2F7EBCC}" presName="rootText" presStyleLbl="node2" presStyleIdx="2" presStyleCnt="3">
        <dgm:presLayoutVars>
          <dgm:chPref val="3"/>
        </dgm:presLayoutVars>
      </dgm:prSet>
      <dgm:spPr/>
      <dgm:t>
        <a:bodyPr/>
        <a:lstStyle/>
        <a:p>
          <a:endParaRPr lang="en-CA"/>
        </a:p>
      </dgm:t>
    </dgm:pt>
    <dgm:pt modelId="{1DF64B15-A448-47C6-919D-801A137A73DC}" type="pres">
      <dgm:prSet presAssocID="{91020190-C67E-44A4-8E5C-03DFA2F7EBCC}" presName="rootConnector" presStyleLbl="node2" presStyleIdx="2" presStyleCnt="3"/>
      <dgm:spPr/>
      <dgm:t>
        <a:bodyPr/>
        <a:lstStyle/>
        <a:p>
          <a:endParaRPr lang="en-CA"/>
        </a:p>
      </dgm:t>
    </dgm:pt>
    <dgm:pt modelId="{A12F16FD-ECFD-49BA-BDDB-216FE4BB993E}" type="pres">
      <dgm:prSet presAssocID="{91020190-C67E-44A4-8E5C-03DFA2F7EBCC}" presName="hierChild4" presStyleCnt="0"/>
      <dgm:spPr/>
    </dgm:pt>
    <dgm:pt modelId="{5A839E75-D388-49A7-8215-3A6DF2B8A5CA}" type="pres">
      <dgm:prSet presAssocID="{91020190-C67E-44A4-8E5C-03DFA2F7EBCC}" presName="hierChild5" presStyleCnt="0"/>
      <dgm:spPr/>
    </dgm:pt>
    <dgm:pt modelId="{49090CCA-1993-4804-AD19-52CAAE61148F}" type="pres">
      <dgm:prSet presAssocID="{EA72D3CC-A50E-4788-9B65-0E9A59C950DA}" presName="hierChild3" presStyleCnt="0"/>
      <dgm:spPr/>
    </dgm:pt>
  </dgm:ptLst>
  <dgm:cxnLst>
    <dgm:cxn modelId="{255A078E-A493-401A-83E6-26D0573EE564}" type="presOf" srcId="{3D0923D0-2575-493C-8458-4C74D66E8E0A}" destId="{9542502C-B095-4143-8031-2CC365B3A483}" srcOrd="1" destOrd="0" presId="urn:microsoft.com/office/officeart/2005/8/layout/orgChart1"/>
    <dgm:cxn modelId="{077EE90C-1B3F-4AFE-A074-A427DA767564}" type="presOf" srcId="{2B7380E8-5C6B-48C8-A51F-AD0197A2799E}" destId="{156CC846-D75B-49A3-8A67-FBB7A696DAAE}" srcOrd="1" destOrd="0" presId="urn:microsoft.com/office/officeart/2005/8/layout/orgChart1"/>
    <dgm:cxn modelId="{B074A6F9-5D38-4F64-96A3-18755B2A3356}" type="presOf" srcId="{2B7380E8-5C6B-48C8-A51F-AD0197A2799E}" destId="{8D074ABC-03F4-45E9-A1C7-830E1F10AB01}" srcOrd="0" destOrd="0" presId="urn:microsoft.com/office/officeart/2005/8/layout/orgChart1"/>
    <dgm:cxn modelId="{5183CBBD-718A-4ADB-9256-184A02953314}" srcId="{EA72D3CC-A50E-4788-9B65-0E9A59C950DA}" destId="{2B7380E8-5C6B-48C8-A51F-AD0197A2799E}" srcOrd="1" destOrd="0" parTransId="{649BDFB2-74D1-49C3-971F-276A83A94472}" sibTransId="{D7FAF4AE-6C41-4FD0-A91B-B3BF048B9FB8}"/>
    <dgm:cxn modelId="{92AE497E-EA11-4BCC-9398-8EF68AFE05D3}" type="presOf" srcId="{649BDFB2-74D1-49C3-971F-276A83A94472}" destId="{B3532607-C9DD-4329-9A94-3073B3F42EB3}" srcOrd="0" destOrd="0" presId="urn:microsoft.com/office/officeart/2005/8/layout/orgChart1"/>
    <dgm:cxn modelId="{7376DF5E-9F40-4B40-839E-E4B05DBF77E1}" srcId="{B5D93868-0A3F-410D-B5C5-244DC3D657FD}" destId="{EA72D3CC-A50E-4788-9B65-0E9A59C950DA}" srcOrd="0" destOrd="0" parTransId="{19746061-1771-4573-9A53-6E81227DC519}" sibTransId="{91598C5E-E694-4C29-8D2B-EBC289BC4DF5}"/>
    <dgm:cxn modelId="{3BEDD81B-880B-4693-8057-D72912705A50}" type="presOf" srcId="{A64D3ABD-BEB6-4984-A2A7-BD83E335A08E}" destId="{E0512AF9-C7B7-41E7-B3F6-F6619DC66D5D}" srcOrd="0" destOrd="0" presId="urn:microsoft.com/office/officeart/2005/8/layout/orgChart1"/>
    <dgm:cxn modelId="{B8F67C64-4708-4BF6-9F9D-0F93B6ACBEF9}" type="presOf" srcId="{B5D93868-0A3F-410D-B5C5-244DC3D657FD}" destId="{5AF76132-AF87-42EF-95CA-BD1261C1C6A6}" srcOrd="0" destOrd="0" presId="urn:microsoft.com/office/officeart/2005/8/layout/orgChart1"/>
    <dgm:cxn modelId="{0CE13C64-3904-40A2-B56D-6BE6364F4CEA}" type="presOf" srcId="{EA72D3CC-A50E-4788-9B65-0E9A59C950DA}" destId="{8A39CFEB-B121-404D-BDE5-B4701A13D3E5}" srcOrd="0" destOrd="0" presId="urn:microsoft.com/office/officeart/2005/8/layout/orgChart1"/>
    <dgm:cxn modelId="{9140C763-E8A3-405D-8AF3-32ADAB02FFB9}" type="presOf" srcId="{91020190-C67E-44A4-8E5C-03DFA2F7EBCC}" destId="{0261396F-46AC-4FD7-ACBB-2A874B8C21A4}" srcOrd="0" destOrd="0" presId="urn:microsoft.com/office/officeart/2005/8/layout/orgChart1"/>
    <dgm:cxn modelId="{9B3608E3-C595-4461-BAF2-59909B7781A7}" type="presOf" srcId="{EA72D3CC-A50E-4788-9B65-0E9A59C950DA}" destId="{E8DA004F-2E99-48BD-ADB6-0A3820159B8F}" srcOrd="1" destOrd="0" presId="urn:microsoft.com/office/officeart/2005/8/layout/orgChart1"/>
    <dgm:cxn modelId="{30AAD10E-93D3-44E8-9D63-3862DEC8C82C}" srcId="{EA72D3CC-A50E-4788-9B65-0E9A59C950DA}" destId="{3D0923D0-2575-493C-8458-4C74D66E8E0A}" srcOrd="0" destOrd="0" parTransId="{A64D3ABD-BEB6-4984-A2A7-BD83E335A08E}" sibTransId="{2D778764-C61F-473B-A180-BD1E902B1E36}"/>
    <dgm:cxn modelId="{2DFE335A-998A-496F-A432-D9F49DA9ADD5}" srcId="{EA72D3CC-A50E-4788-9B65-0E9A59C950DA}" destId="{91020190-C67E-44A4-8E5C-03DFA2F7EBCC}" srcOrd="2" destOrd="0" parTransId="{B1CD0573-B7F1-4D28-9D02-49CC1888B804}" sibTransId="{BBA0319B-796C-4C08-8299-2732DFE91E76}"/>
    <dgm:cxn modelId="{4B9D356B-1944-4242-BD9A-88B240A22C2F}" type="presOf" srcId="{3D0923D0-2575-493C-8458-4C74D66E8E0A}" destId="{DFB249D9-54FB-44E8-815B-B51059DC3FD8}" srcOrd="0" destOrd="0" presId="urn:microsoft.com/office/officeart/2005/8/layout/orgChart1"/>
    <dgm:cxn modelId="{1D0CCA79-1F1A-4E4B-926A-9281CE6E2716}" type="presOf" srcId="{91020190-C67E-44A4-8E5C-03DFA2F7EBCC}" destId="{1DF64B15-A448-47C6-919D-801A137A73DC}" srcOrd="1" destOrd="0" presId="urn:microsoft.com/office/officeart/2005/8/layout/orgChart1"/>
    <dgm:cxn modelId="{A1CE6430-9D9A-48AC-8445-33EA40BA1442}" type="presOf" srcId="{B1CD0573-B7F1-4D28-9D02-49CC1888B804}" destId="{E4B412DA-C9F5-4D23-A190-ABF31C5BF056}" srcOrd="0" destOrd="0" presId="urn:microsoft.com/office/officeart/2005/8/layout/orgChart1"/>
    <dgm:cxn modelId="{9E876261-87B6-4946-9A2D-7475D1133F65}" type="presParOf" srcId="{5AF76132-AF87-42EF-95CA-BD1261C1C6A6}" destId="{CC44F821-4680-4837-9332-0B48FE6CA216}" srcOrd="0" destOrd="0" presId="urn:microsoft.com/office/officeart/2005/8/layout/orgChart1"/>
    <dgm:cxn modelId="{3B351A4E-BFFE-43FE-B515-52F72B1856D0}" type="presParOf" srcId="{CC44F821-4680-4837-9332-0B48FE6CA216}" destId="{8FBE19A3-D9B0-4D4D-9E62-80620519F6CA}" srcOrd="0" destOrd="0" presId="urn:microsoft.com/office/officeart/2005/8/layout/orgChart1"/>
    <dgm:cxn modelId="{8D4E6AD5-D8A6-4311-AA71-258AABD4E1EC}" type="presParOf" srcId="{8FBE19A3-D9B0-4D4D-9E62-80620519F6CA}" destId="{8A39CFEB-B121-404D-BDE5-B4701A13D3E5}" srcOrd="0" destOrd="0" presId="urn:microsoft.com/office/officeart/2005/8/layout/orgChart1"/>
    <dgm:cxn modelId="{65EA4E2E-CA36-4EDF-A136-EF198DE71B22}" type="presParOf" srcId="{8FBE19A3-D9B0-4D4D-9E62-80620519F6CA}" destId="{E8DA004F-2E99-48BD-ADB6-0A3820159B8F}" srcOrd="1" destOrd="0" presId="urn:microsoft.com/office/officeart/2005/8/layout/orgChart1"/>
    <dgm:cxn modelId="{5539D75E-1473-4E32-8F4E-568772C04FD6}" type="presParOf" srcId="{CC44F821-4680-4837-9332-0B48FE6CA216}" destId="{065C3816-C587-436A-95DC-A99EE9170B6F}" srcOrd="1" destOrd="0" presId="urn:microsoft.com/office/officeart/2005/8/layout/orgChart1"/>
    <dgm:cxn modelId="{EEE584ED-5D4D-485E-BCDB-1A14E8470165}" type="presParOf" srcId="{065C3816-C587-436A-95DC-A99EE9170B6F}" destId="{E0512AF9-C7B7-41E7-B3F6-F6619DC66D5D}" srcOrd="0" destOrd="0" presId="urn:microsoft.com/office/officeart/2005/8/layout/orgChart1"/>
    <dgm:cxn modelId="{CD6AE604-5CE7-4519-A088-03A09AC36D50}" type="presParOf" srcId="{065C3816-C587-436A-95DC-A99EE9170B6F}" destId="{943C48CB-217F-40E3-ADDF-7FC20BF653EF}" srcOrd="1" destOrd="0" presId="urn:microsoft.com/office/officeart/2005/8/layout/orgChart1"/>
    <dgm:cxn modelId="{A53AF52C-FEB2-40F0-A7E8-561C15062521}" type="presParOf" srcId="{943C48CB-217F-40E3-ADDF-7FC20BF653EF}" destId="{AB3B1BA3-7267-4244-9484-E0EBC5FC702A}" srcOrd="0" destOrd="0" presId="urn:microsoft.com/office/officeart/2005/8/layout/orgChart1"/>
    <dgm:cxn modelId="{B846528F-A348-4658-8C53-467E66C55A22}" type="presParOf" srcId="{AB3B1BA3-7267-4244-9484-E0EBC5FC702A}" destId="{DFB249D9-54FB-44E8-815B-B51059DC3FD8}" srcOrd="0" destOrd="0" presId="urn:microsoft.com/office/officeart/2005/8/layout/orgChart1"/>
    <dgm:cxn modelId="{CA6036D1-6214-44C1-9B88-74EC2E3A7921}" type="presParOf" srcId="{AB3B1BA3-7267-4244-9484-E0EBC5FC702A}" destId="{9542502C-B095-4143-8031-2CC365B3A483}" srcOrd="1" destOrd="0" presId="urn:microsoft.com/office/officeart/2005/8/layout/orgChart1"/>
    <dgm:cxn modelId="{AF296DA7-1BA8-4351-8C71-79DBBFD8F7EA}" type="presParOf" srcId="{943C48CB-217F-40E3-ADDF-7FC20BF653EF}" destId="{014E2E93-954D-434A-A84C-2E552E9E16F8}" srcOrd="1" destOrd="0" presId="urn:microsoft.com/office/officeart/2005/8/layout/orgChart1"/>
    <dgm:cxn modelId="{00A7218D-C274-4DBA-9C94-C38587EE1E04}" type="presParOf" srcId="{943C48CB-217F-40E3-ADDF-7FC20BF653EF}" destId="{3E59C3BF-DCBD-451F-AAAD-8D066FF6FEEA}" srcOrd="2" destOrd="0" presId="urn:microsoft.com/office/officeart/2005/8/layout/orgChart1"/>
    <dgm:cxn modelId="{86108B85-818D-4E61-863F-A2AD3A1DFA1C}" type="presParOf" srcId="{065C3816-C587-436A-95DC-A99EE9170B6F}" destId="{B3532607-C9DD-4329-9A94-3073B3F42EB3}" srcOrd="2" destOrd="0" presId="urn:microsoft.com/office/officeart/2005/8/layout/orgChart1"/>
    <dgm:cxn modelId="{0D1ECF96-54A5-44AE-86E4-5A9947E1D769}" type="presParOf" srcId="{065C3816-C587-436A-95DC-A99EE9170B6F}" destId="{5D642622-E0F2-4F91-AF2E-B834977ED1FF}" srcOrd="3" destOrd="0" presId="urn:microsoft.com/office/officeart/2005/8/layout/orgChart1"/>
    <dgm:cxn modelId="{77DA3BCF-5254-4AFB-B91A-3D92224E2DE7}" type="presParOf" srcId="{5D642622-E0F2-4F91-AF2E-B834977ED1FF}" destId="{3F615619-0ECC-498F-98B8-9D715D96AE58}" srcOrd="0" destOrd="0" presId="urn:microsoft.com/office/officeart/2005/8/layout/orgChart1"/>
    <dgm:cxn modelId="{4BC17846-BC23-4B1D-95B3-EEDC6166496D}" type="presParOf" srcId="{3F615619-0ECC-498F-98B8-9D715D96AE58}" destId="{8D074ABC-03F4-45E9-A1C7-830E1F10AB01}" srcOrd="0" destOrd="0" presId="urn:microsoft.com/office/officeart/2005/8/layout/orgChart1"/>
    <dgm:cxn modelId="{7E075B53-10D1-482F-9885-521D60348DAC}" type="presParOf" srcId="{3F615619-0ECC-498F-98B8-9D715D96AE58}" destId="{156CC846-D75B-49A3-8A67-FBB7A696DAAE}" srcOrd="1" destOrd="0" presId="urn:microsoft.com/office/officeart/2005/8/layout/orgChart1"/>
    <dgm:cxn modelId="{770FEF24-73C0-4839-9E16-F9DC224A331A}" type="presParOf" srcId="{5D642622-E0F2-4F91-AF2E-B834977ED1FF}" destId="{E84D3B99-9D98-4E40-BAAE-3F2826F11F28}" srcOrd="1" destOrd="0" presId="urn:microsoft.com/office/officeart/2005/8/layout/orgChart1"/>
    <dgm:cxn modelId="{F7F9F078-8836-49D2-A070-819CAD842B96}" type="presParOf" srcId="{5D642622-E0F2-4F91-AF2E-B834977ED1FF}" destId="{97AE988A-3D9A-455E-95EA-79356004941E}" srcOrd="2" destOrd="0" presId="urn:microsoft.com/office/officeart/2005/8/layout/orgChart1"/>
    <dgm:cxn modelId="{DBB7C31C-5635-47FB-B275-97CC0EA9C386}" type="presParOf" srcId="{065C3816-C587-436A-95DC-A99EE9170B6F}" destId="{E4B412DA-C9F5-4D23-A190-ABF31C5BF056}" srcOrd="4" destOrd="0" presId="urn:microsoft.com/office/officeart/2005/8/layout/orgChart1"/>
    <dgm:cxn modelId="{2B44F731-A0FF-48C5-B986-08E024047FD3}" type="presParOf" srcId="{065C3816-C587-436A-95DC-A99EE9170B6F}" destId="{F3DB7038-8D41-4FD6-90EA-12CBD358E39E}" srcOrd="5" destOrd="0" presId="urn:microsoft.com/office/officeart/2005/8/layout/orgChart1"/>
    <dgm:cxn modelId="{DE41A59F-E9B5-4EA7-8702-35FCA950F788}" type="presParOf" srcId="{F3DB7038-8D41-4FD6-90EA-12CBD358E39E}" destId="{AAC26678-B307-4C79-B230-156E928E033B}" srcOrd="0" destOrd="0" presId="urn:microsoft.com/office/officeart/2005/8/layout/orgChart1"/>
    <dgm:cxn modelId="{0CD50460-63D8-4EDC-8BD4-C31AFD11048F}" type="presParOf" srcId="{AAC26678-B307-4C79-B230-156E928E033B}" destId="{0261396F-46AC-4FD7-ACBB-2A874B8C21A4}" srcOrd="0" destOrd="0" presId="urn:microsoft.com/office/officeart/2005/8/layout/orgChart1"/>
    <dgm:cxn modelId="{A4AF63D3-BB0B-485B-A2EB-BC22C983EA85}" type="presParOf" srcId="{AAC26678-B307-4C79-B230-156E928E033B}" destId="{1DF64B15-A448-47C6-919D-801A137A73DC}" srcOrd="1" destOrd="0" presId="urn:microsoft.com/office/officeart/2005/8/layout/orgChart1"/>
    <dgm:cxn modelId="{EA47DAF6-5938-4EEE-8825-5DDA0572407A}" type="presParOf" srcId="{F3DB7038-8D41-4FD6-90EA-12CBD358E39E}" destId="{A12F16FD-ECFD-49BA-BDDB-216FE4BB993E}" srcOrd="1" destOrd="0" presId="urn:microsoft.com/office/officeart/2005/8/layout/orgChart1"/>
    <dgm:cxn modelId="{8CFBE783-B764-4A8E-97AF-8D286C5E5217}" type="presParOf" srcId="{F3DB7038-8D41-4FD6-90EA-12CBD358E39E}" destId="{5A839E75-D388-49A7-8215-3A6DF2B8A5CA}" srcOrd="2" destOrd="0" presId="urn:microsoft.com/office/officeart/2005/8/layout/orgChart1"/>
    <dgm:cxn modelId="{FBED34FA-10FF-4C57-8C04-D60760340C7A}" type="presParOf" srcId="{CC44F821-4680-4837-9332-0B48FE6CA216}" destId="{49090CCA-1993-4804-AD19-52CAAE61148F}" srcOrd="2" destOrd="0" presId="urn:microsoft.com/office/officeart/2005/8/layout/orgChar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4B412DA-C9F5-4D23-A190-ABF31C5BF056}">
      <dsp:nvSpPr>
        <dsp:cNvPr id="0" name=""/>
        <dsp:cNvSpPr/>
      </dsp:nvSpPr>
      <dsp:spPr>
        <a:xfrm>
          <a:off x="3314700" y="1214704"/>
          <a:ext cx="2345174" cy="407013"/>
        </a:xfrm>
        <a:custGeom>
          <a:avLst/>
          <a:gdLst/>
          <a:ahLst/>
          <a:cxnLst/>
          <a:rect l="0" t="0" r="0" b="0"/>
          <a:pathLst>
            <a:path>
              <a:moveTo>
                <a:pt x="0" y="0"/>
              </a:moveTo>
              <a:lnTo>
                <a:pt x="0" y="203506"/>
              </a:lnTo>
              <a:lnTo>
                <a:pt x="2345174" y="203506"/>
              </a:lnTo>
              <a:lnTo>
                <a:pt x="2345174" y="407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532607-C9DD-4329-9A94-3073B3F42EB3}">
      <dsp:nvSpPr>
        <dsp:cNvPr id="0" name=""/>
        <dsp:cNvSpPr/>
      </dsp:nvSpPr>
      <dsp:spPr>
        <a:xfrm>
          <a:off x="3268980" y="1214704"/>
          <a:ext cx="91440" cy="407013"/>
        </a:xfrm>
        <a:custGeom>
          <a:avLst/>
          <a:gdLst/>
          <a:ahLst/>
          <a:cxnLst/>
          <a:rect l="0" t="0" r="0" b="0"/>
          <a:pathLst>
            <a:path>
              <a:moveTo>
                <a:pt x="45720" y="0"/>
              </a:moveTo>
              <a:lnTo>
                <a:pt x="45720" y="407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512AF9-C7B7-41E7-B3F6-F6619DC66D5D}">
      <dsp:nvSpPr>
        <dsp:cNvPr id="0" name=""/>
        <dsp:cNvSpPr/>
      </dsp:nvSpPr>
      <dsp:spPr>
        <a:xfrm>
          <a:off x="969525" y="1214704"/>
          <a:ext cx="2345174" cy="407013"/>
        </a:xfrm>
        <a:custGeom>
          <a:avLst/>
          <a:gdLst/>
          <a:ahLst/>
          <a:cxnLst/>
          <a:rect l="0" t="0" r="0" b="0"/>
          <a:pathLst>
            <a:path>
              <a:moveTo>
                <a:pt x="2345174" y="0"/>
              </a:moveTo>
              <a:lnTo>
                <a:pt x="2345174" y="203506"/>
              </a:lnTo>
              <a:lnTo>
                <a:pt x="0" y="203506"/>
              </a:lnTo>
              <a:lnTo>
                <a:pt x="0" y="407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39CFEB-B121-404D-BDE5-B4701A13D3E5}">
      <dsp:nvSpPr>
        <dsp:cNvPr id="0" name=""/>
        <dsp:cNvSpPr/>
      </dsp:nvSpPr>
      <dsp:spPr>
        <a:xfrm>
          <a:off x="1981196" y="1"/>
          <a:ext cx="2667006" cy="1214703"/>
        </a:xfrm>
        <a:prstGeom prst="rect">
          <a:avLst/>
        </a:prstGeom>
        <a:solidFill>
          <a:srgbClr val="4A7BE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000" b="1" i="0" u="none" strike="noStrike" kern="1200" cap="none" normalizeH="0" baseline="0" dirty="0" smtClean="0">
              <a:ln>
                <a:noFill/>
              </a:ln>
              <a:solidFill>
                <a:schemeClr val="tx1"/>
              </a:solidFill>
              <a:effectLst/>
              <a:latin typeface="Arial" charset="0"/>
            </a:rPr>
            <a:t>Raw Materials</a:t>
          </a:r>
        </a:p>
        <a:p>
          <a:pPr marL="0" marR="0" lvl="0" indent="0" algn="ctr" defTabSz="966788" rtl="0" eaLnBrk="1" fontAlgn="base" latinLnBrk="0" hangingPunct="1">
            <a:lnSpc>
              <a:spcPct val="100000"/>
            </a:lnSpc>
            <a:spcBef>
              <a:spcPct val="0"/>
            </a:spcBef>
            <a:spcAft>
              <a:spcPct val="0"/>
            </a:spcAft>
            <a:buClrTx/>
            <a:buSzTx/>
            <a:buFontTx/>
            <a:buNone/>
            <a:tabLst/>
          </a:pPr>
          <a:r>
            <a:rPr kumimoji="0" lang="en-CA" sz="2000" b="1" i="0" u="none" strike="noStrike" kern="1200" cap="none" normalizeH="0" baseline="0" dirty="0" smtClean="0">
              <a:ln>
                <a:noFill/>
              </a:ln>
              <a:solidFill>
                <a:schemeClr val="tx1"/>
              </a:solidFill>
              <a:effectLst/>
              <a:latin typeface="Arial" charset="0"/>
            </a:rPr>
            <a:t>Inventory Control Account</a:t>
          </a:r>
        </a:p>
      </dsp:txBody>
      <dsp:txXfrm>
        <a:off x="1981196" y="1"/>
        <a:ext cx="2667006" cy="1214703"/>
      </dsp:txXfrm>
    </dsp:sp>
    <dsp:sp modelId="{DFB249D9-54FB-44E8-815B-B51059DC3FD8}">
      <dsp:nvSpPr>
        <dsp:cNvPr id="0" name=""/>
        <dsp:cNvSpPr/>
      </dsp:nvSpPr>
      <dsp:spPr>
        <a:xfrm>
          <a:off x="445" y="1621718"/>
          <a:ext cx="1938160" cy="969080"/>
        </a:xfrm>
        <a:prstGeom prst="rect">
          <a:avLst/>
        </a:prstGeom>
        <a:solidFill>
          <a:srgbClr val="BC474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kern="1200" cap="none" normalizeH="0" baseline="0" dirty="0" smtClean="0">
              <a:ln>
                <a:noFill/>
              </a:ln>
              <a:solidFill>
                <a:srgbClr val="FFFFFF"/>
              </a:solidFill>
              <a:effectLst/>
              <a:latin typeface="Arial" charset="0"/>
            </a:rPr>
            <a:t>Material A</a:t>
          </a:r>
        </a:p>
      </dsp:txBody>
      <dsp:txXfrm>
        <a:off x="445" y="1621718"/>
        <a:ext cx="1938160" cy="969080"/>
      </dsp:txXfrm>
    </dsp:sp>
    <dsp:sp modelId="{8D074ABC-03F4-45E9-A1C7-830E1F10AB01}">
      <dsp:nvSpPr>
        <dsp:cNvPr id="0" name=""/>
        <dsp:cNvSpPr/>
      </dsp:nvSpPr>
      <dsp:spPr>
        <a:xfrm>
          <a:off x="2345619" y="1621718"/>
          <a:ext cx="1938160" cy="969080"/>
        </a:xfrm>
        <a:prstGeom prst="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kern="1200" cap="none" normalizeH="0" baseline="0" dirty="0" smtClean="0">
              <a:ln>
                <a:noFill/>
              </a:ln>
              <a:solidFill>
                <a:srgbClr val="FFFFFF"/>
              </a:solidFill>
              <a:effectLst/>
              <a:latin typeface="Arial" charset="0"/>
            </a:rPr>
            <a:t>Material B</a:t>
          </a:r>
        </a:p>
      </dsp:txBody>
      <dsp:txXfrm>
        <a:off x="2345619" y="1621718"/>
        <a:ext cx="1938160" cy="969080"/>
      </dsp:txXfrm>
    </dsp:sp>
    <dsp:sp modelId="{0261396F-46AC-4FD7-ACBB-2A874B8C21A4}">
      <dsp:nvSpPr>
        <dsp:cNvPr id="0" name=""/>
        <dsp:cNvSpPr/>
      </dsp:nvSpPr>
      <dsp:spPr>
        <a:xfrm>
          <a:off x="4690794" y="1621718"/>
          <a:ext cx="1938160" cy="969080"/>
        </a:xfrm>
        <a:prstGeom prst="rect">
          <a:avLst/>
        </a:prstGeom>
        <a:solidFill>
          <a:srgbClr val="EDDD1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CA" sz="2800" b="1" i="0" u="none" strike="noStrike" kern="1200" cap="none" normalizeH="0" baseline="0" dirty="0" smtClean="0">
              <a:ln>
                <a:noFill/>
              </a:ln>
              <a:solidFill>
                <a:srgbClr val="FFFFFF"/>
              </a:solidFill>
              <a:effectLst/>
              <a:latin typeface="Arial" charset="0"/>
            </a:rPr>
            <a:t>Material C</a:t>
          </a:r>
        </a:p>
      </dsp:txBody>
      <dsp:txXfrm>
        <a:off x="4690794" y="1621718"/>
        <a:ext cx="1938160" cy="96908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eaLnBrk="0" hangingPunct="0">
              <a:defRPr/>
            </a:pPr>
            <a:r>
              <a:rPr lang="en-US" sz="1600" dirty="0">
                <a:cs typeface="+mn-cs"/>
              </a:rPr>
              <a:t>Page </a:t>
            </a:r>
            <a:fld id="{ACDA2DC9-3C9A-4DC2-8881-456335300F6B}" type="slidenum">
              <a:rPr lang="en-US" sz="1600">
                <a:cs typeface="+mn-cs"/>
              </a:rPr>
              <a:pPr eaLnBrk="0" hangingPunct="0">
                <a:defRPr/>
              </a:pPr>
              <a:t>‹#›</a:t>
            </a:fld>
            <a:r>
              <a:rPr lang="en-US" sz="1600" dirty="0">
                <a:cs typeface="+mn-cs"/>
              </a:rPr>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0419" name="Rectangle 3"/>
          <p:cNvSpPr>
            <a:spLocks noGrp="1" noRot="1" noChangeAspect="1"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eaLnBrk="0" hangingPunct="0">
              <a:defRPr/>
            </a:pPr>
            <a:endParaRPr lang="en-US">
              <a:cs typeface="+mn-cs"/>
            </a:endParaRPr>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cs typeface="+mn-cs"/>
              </a:rPr>
              <a:t>Prepared by: </a:t>
            </a:r>
          </a:p>
          <a:p>
            <a:pPr marL="482600" lvl="1" algn="ctr" defTabSz="966788">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cs typeface="+mn-cs"/>
              </a:rPr>
              <a:t>Jerry Zdril, CGA</a:t>
            </a:r>
          </a:p>
          <a:p>
            <a:pPr defTabSz="966788" eaLnBrk="0" hangingPunct="0">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cs typeface="+mn-cs"/>
            </a:endParaRPr>
          </a:p>
        </p:txBody>
      </p:sp>
      <p:sp>
        <p:nvSpPr>
          <p:cNvPr id="6" name="TextBox 5"/>
          <p:cNvSpPr txBox="1"/>
          <p:nvPr userDrawn="1"/>
        </p:nvSpPr>
        <p:spPr>
          <a:xfrm>
            <a:off x="3733800" y="2819400"/>
            <a:ext cx="5867400" cy="738188"/>
          </a:xfrm>
          <a:prstGeom prst="rect">
            <a:avLst/>
          </a:prstGeom>
          <a:noFill/>
        </p:spPr>
        <p:txBody>
          <a:bodyPr>
            <a:spAutoFit/>
          </a:bodyPr>
          <a:lstStyle/>
          <a:p>
            <a:pPr algn="r" eaLnBrk="0" hangingPunct="0">
              <a:defRPr/>
            </a:pPr>
            <a:r>
              <a:rPr lang="en-GB" sz="2400" i="1" dirty="0">
                <a:solidFill>
                  <a:schemeClr val="bg1"/>
                </a:solidFill>
                <a:latin typeface="HYGothic-Extra" pitchFamily="18" charset="-127"/>
                <a:ea typeface="HYGothic-Extra" pitchFamily="18" charset="-127"/>
                <a:cs typeface="+mn-cs"/>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cs typeface="+mn-cs"/>
              </a:rPr>
              <a:t>					</a:t>
            </a:r>
            <a:r>
              <a:rPr lang="en-GB" sz="5100" dirty="0">
                <a:latin typeface="Impact" pitchFamily="34" charset="0"/>
                <a:ea typeface="HYGothic-Extra" pitchFamily="18" charset="-127"/>
                <a:cs typeface="+mn-cs"/>
              </a:rPr>
              <a:t>MANAGERIAL </a:t>
            </a:r>
            <a:r>
              <a:rPr lang="en-GB" sz="5100" dirty="0">
                <a:solidFill>
                  <a:srgbClr val="8593A9"/>
                </a:solidFill>
                <a:latin typeface="Impact" pitchFamily="34" charset="0"/>
                <a:ea typeface="HYGothic-Extra" pitchFamily="18" charset="-127"/>
                <a:cs typeface="+mn-cs"/>
              </a:rPr>
              <a:t>ACCOUNTING</a:t>
            </a:r>
            <a:r>
              <a:rPr lang="en-GB" sz="5100" dirty="0">
                <a:solidFill>
                  <a:schemeClr val="bg1"/>
                </a:solidFill>
                <a:latin typeface="Impact" pitchFamily="34" charset="0"/>
                <a:ea typeface="HYGothic-Extra" pitchFamily="18" charset="-127"/>
                <a:cs typeface="+mn-cs"/>
              </a:rPr>
              <a:t> </a:t>
            </a:r>
            <a:r>
              <a:rPr lang="en-GB" sz="3900" b="1" dirty="0">
                <a:solidFill>
                  <a:schemeClr val="bg1"/>
                </a:solidFill>
                <a:latin typeface="Impact" pitchFamily="34" charset="0"/>
                <a:ea typeface="HYGothic-Extra" pitchFamily="18" charset="-127"/>
                <a:cs typeface="+mn-cs"/>
              </a:rPr>
              <a:t/>
            </a:r>
            <a:br>
              <a:rPr lang="en-GB" sz="3900" b="1" dirty="0">
                <a:solidFill>
                  <a:schemeClr val="bg1"/>
                </a:solidFill>
                <a:latin typeface="Impact" pitchFamily="34" charset="0"/>
                <a:ea typeface="HYGothic-Extra" pitchFamily="18" charset="-127"/>
                <a:cs typeface="+mn-cs"/>
              </a:rPr>
            </a:br>
            <a:r>
              <a:rPr lang="en-GB" sz="3900" b="1" i="1" dirty="0">
                <a:solidFill>
                  <a:schemeClr val="bg1"/>
                </a:solidFill>
                <a:latin typeface="HYGothic-Extra" pitchFamily="18" charset="-127"/>
                <a:ea typeface="HYGothic-Extra" pitchFamily="18" charset="-127"/>
                <a:cs typeface="+mn-cs"/>
              </a:rPr>
              <a:t>			</a:t>
            </a:r>
            <a:endParaRPr lang="en-GB" sz="2000" dirty="0">
              <a:solidFill>
                <a:schemeClr val="bg1"/>
              </a:solidFill>
              <a:latin typeface="HYGothic-Medium" pitchFamily="18" charset="-127"/>
              <a:ea typeface="HYGothic-Medium" pitchFamily="18" charset="-127"/>
              <a:cs typeface="+mn-cs"/>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eaLnBrk="0" fontAlgn="auto" hangingPunct="0">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eaLnBrk="0" hangingPunct="0">
              <a:defRPr/>
            </a:pPr>
            <a:r>
              <a:rPr lang="en-US" sz="1600" b="1" i="1" dirty="0">
                <a:solidFill>
                  <a:srgbClr val="403152"/>
                </a:solidFill>
                <a:latin typeface="+mn-lt"/>
                <a:cs typeface="Times New Roman" pitchFamily="18" charset="0"/>
              </a:rPr>
              <a:t>Prepared by:</a:t>
            </a:r>
          </a:p>
          <a:p>
            <a:pPr algn="ctr" eaLnBrk="0" hangingPunct="0">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a:buClr>
                <a:schemeClr val="bg1"/>
              </a:buClr>
              <a:buFont typeface="Calibri" pitchFamily="34" charset="0"/>
              <a:buChar char="□"/>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85800" y="-152400"/>
            <a:ext cx="27432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ectangle 4"/>
          <p:cNvSpPr/>
          <p:nvPr userDrawn="1"/>
        </p:nvSpPr>
        <p:spPr>
          <a:xfrm>
            <a:off x="0" y="0"/>
            <a:ext cx="9601200" cy="1527175"/>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6" name="Oval 5"/>
          <p:cNvSpPr/>
          <p:nvPr userDrawn="1"/>
        </p:nvSpPr>
        <p:spPr>
          <a:xfrm>
            <a:off x="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7" name="Oval 6"/>
          <p:cNvSpPr/>
          <p:nvPr userDrawn="1"/>
        </p:nvSpPr>
        <p:spPr>
          <a:xfrm>
            <a:off x="914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8" name="Oval 7"/>
          <p:cNvSpPr/>
          <p:nvPr userDrawn="1"/>
        </p:nvSpPr>
        <p:spPr>
          <a:xfrm>
            <a:off x="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Oval 8"/>
          <p:cNvSpPr/>
          <p:nvPr userDrawn="1"/>
        </p:nvSpPr>
        <p:spPr>
          <a:xfrm>
            <a:off x="914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2" name="Title 1"/>
          <p:cNvSpPr>
            <a:spLocks noGrp="1"/>
          </p:cNvSpPr>
          <p:nvPr>
            <p:ph type="title"/>
          </p:nvPr>
        </p:nvSpPr>
        <p:spPr>
          <a:xfrm>
            <a:off x="1905000" y="0"/>
            <a:ext cx="7467600" cy="1524000"/>
          </a:xfrm>
        </p:spPr>
        <p:txBody>
          <a:bodyPr/>
          <a:lstStyle>
            <a:lvl1pPr>
              <a:defRPr sz="400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304800" y="1904999"/>
            <a:ext cx="9067800" cy="4629151"/>
          </a:xfrm>
        </p:spPr>
        <p:txBody>
          <a:bodyPr/>
          <a:lstStyle>
            <a:lvl1pPr>
              <a:lnSpc>
                <a:spcPct val="100000"/>
              </a:lnSpc>
              <a:spcBef>
                <a:spcPts val="700"/>
              </a:spcBef>
              <a:spcAft>
                <a:spcPts val="700"/>
              </a:spcAft>
              <a:defRPr>
                <a:solidFill>
                  <a:schemeClr val="tx1"/>
                </a:solidFill>
              </a:defRPr>
            </a:lvl1pPr>
            <a:lvl2pPr>
              <a:lnSpc>
                <a:spcPct val="100000"/>
              </a:lnSpc>
              <a:spcBef>
                <a:spcPts val="700"/>
              </a:spcBef>
              <a:spcAft>
                <a:spcPts val="700"/>
              </a:spcAft>
              <a:defRPr/>
            </a:lvl2pPr>
            <a:lvl3pPr>
              <a:lnSpc>
                <a:spcPct val="100000"/>
              </a:lnSpc>
              <a:spcBef>
                <a:spcPts val="700"/>
              </a:spcBef>
              <a:spcAft>
                <a:spcPts val="700"/>
              </a:spcAft>
              <a:defRPr/>
            </a:lvl3pPr>
            <a:lvl4pPr>
              <a:lnSpc>
                <a:spcPct val="100000"/>
              </a:lnSpc>
              <a:spcBef>
                <a:spcPts val="700"/>
              </a:spcBef>
              <a:spcAft>
                <a:spcPts val="700"/>
              </a:spcAft>
              <a:defRPr/>
            </a:lvl4pPr>
            <a:lvl5pPr>
              <a:lnSpc>
                <a:spcPct val="100000"/>
              </a:lnSpc>
              <a:spcBef>
                <a:spcPts val="700"/>
              </a:spcBef>
              <a:spcAft>
                <a:spcPts val="700"/>
              </a:spcAf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0" name="Rectangle 71"/>
          <p:cNvSpPr>
            <a:spLocks noGrp="1" noChangeArrowheads="1"/>
          </p:cNvSpPr>
          <p:nvPr>
            <p:ph type="sldNum" sz="quarter" idx="14"/>
          </p:nvPr>
        </p:nvSpPr>
        <p:spPr/>
        <p:txBody>
          <a:bodyPr/>
          <a:lstStyle>
            <a:lvl1pPr>
              <a:defRPr/>
            </a:lvl1pPr>
          </a:lstStyle>
          <a:p>
            <a:pPr>
              <a:defRPr/>
            </a:pPr>
            <a:fld id="{DFDE690A-C4A4-4224-B1F1-A5378631E65F}" type="slidenum">
              <a:rPr lang="en-US"/>
              <a:pPr>
                <a:defRPr/>
              </a:pPr>
              <a:t>‹#›</a:t>
            </a:fld>
            <a:endParaRPr lang="en-US"/>
          </a:p>
        </p:txBody>
      </p:sp>
      <p:sp>
        <p:nvSpPr>
          <p:cNvPr id="11" name="Rectangle 70"/>
          <p:cNvSpPr>
            <a:spLocks noGrp="1" noChangeArrowheads="1"/>
          </p:cNvSpPr>
          <p:nvPr>
            <p:ph type="ftr" sz="quarter" idx="15"/>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4524596E-58E8-4BE1-9630-7140341035B2}"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D7A12EDE-459D-4457-8B72-B12652796693}" type="slidenum">
              <a:rPr lang="en-US"/>
              <a:pPr>
                <a:defRPr/>
              </a:pPr>
              <a:t>‹#›</a:t>
            </a:fld>
            <a:endParaRPr lang="en-US"/>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chemeClr val="tx1"/>
              </a:buClr>
              <a:buSzPct val="90000"/>
              <a:buFont typeface="Wingdings" pitchFamily="2" charset="2"/>
              <a:buChar char="§"/>
              <a:defRPr sz="2800">
                <a:solidFill>
                  <a:schemeClr val="tx1"/>
                </a:solidFill>
              </a:defRPr>
            </a:lvl1pPr>
            <a:lvl2pPr>
              <a:lnSpc>
                <a:spcPct val="100000"/>
              </a:lnSpc>
              <a:spcBef>
                <a:spcPts val="700"/>
              </a:spcBef>
              <a:spcAft>
                <a:spcPts val="700"/>
              </a:spcAft>
              <a:buClr>
                <a:schemeClr val="tx1"/>
              </a:buClr>
              <a:buSzPct val="90000"/>
              <a:buFont typeface="Wingdings" pitchFamily="2" charset="2"/>
              <a:buChar char="Ø"/>
              <a:defRPr sz="2400">
                <a:solidFill>
                  <a:schemeClr val="tx1"/>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chemeClr val="tx1"/>
              </a:buClr>
              <a:defRPr sz="1800"/>
            </a:lvl4pPr>
            <a:lvl5pPr>
              <a:lnSpc>
                <a:spcPct val="100000"/>
              </a:lnSpc>
              <a:spcBef>
                <a:spcPts val="700"/>
              </a:spcBef>
              <a:spcAft>
                <a:spcPts val="700"/>
              </a:spcAft>
              <a:buClr>
                <a:schemeClr val="tx1"/>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A12A8720-EF0D-42EF-9CA8-F245599489AB}"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0E6440E4-5F94-4F39-935F-0CE4D92422D7}"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FAB6EB2A-FF1F-4742-8D61-C2CE9E91E030}"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334DDABA-BF39-49CF-8436-D38E8072ED9D}"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674AEA47-9DAD-4B3E-9636-6817DFA7E487}"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85D665FD-6CB3-4861-9231-B14C4936407F}"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8E47D6B4-27C7-4896-B46F-2954879C3A15}" type="slidenum">
              <a:rPr lang="en-US"/>
              <a:pPr>
                <a:defRPr/>
              </a:pPr>
              <a:t>‹#›</a:t>
            </a:fld>
            <a:endParaRPr lang="en-US"/>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cs typeface="+mn-cs"/>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cs typeface="+mn-cs"/>
              </a:defRPr>
            </a:lvl1pPr>
          </a:lstStyle>
          <a:p>
            <a:pPr>
              <a:defRPr/>
            </a:pPr>
            <a:fld id="{53BF3E92-2851-430B-BA74-96D67EA5B3DF}" type="slidenum">
              <a:rPr lang="en-US"/>
              <a:pPr>
                <a:defRPr/>
              </a:pPr>
              <a:t>‹#›</a:t>
            </a:fld>
            <a:endParaRPr lang="en-US"/>
          </a:p>
        </p:txBody>
      </p:sp>
      <p:sp>
        <p:nvSpPr>
          <p:cNvPr id="7" name="Round Same Side Corner Rectangle 6"/>
          <p:cNvSpPr/>
          <p:nvPr/>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TextBox 7"/>
          <p:cNvSpPr txBox="1"/>
          <p:nvPr/>
        </p:nvSpPr>
        <p:spPr>
          <a:xfrm>
            <a:off x="7391400" y="6705600"/>
            <a:ext cx="1447800" cy="338138"/>
          </a:xfrm>
          <a:prstGeom prst="rect">
            <a:avLst/>
          </a:prstGeom>
          <a:noFill/>
        </p:spPr>
        <p:txBody>
          <a:bodyPr anchor="ctr">
            <a:spAutoFit/>
          </a:bodyPr>
          <a:lstStyle/>
          <a:p>
            <a:pPr eaLnBrk="0" hangingPunct="0">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262" r:id="rId1"/>
    <p:sldLayoutId id="2147484263" r:id="rId2"/>
    <p:sldLayoutId id="2147484264" r:id="rId3"/>
    <p:sldLayoutId id="2147484254" r:id="rId4"/>
    <p:sldLayoutId id="2147484255" r:id="rId5"/>
    <p:sldLayoutId id="2147484265" r:id="rId6"/>
    <p:sldLayoutId id="2147484256" r:id="rId7"/>
    <p:sldLayoutId id="2147484257" r:id="rId8"/>
    <p:sldLayoutId id="2147484258" r:id="rId9"/>
    <p:sldLayoutId id="2147484259" r:id="rId10"/>
    <p:sldLayoutId id="2147484260" r:id="rId11"/>
    <p:sldLayoutId id="2147484261" r:id="rId12"/>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chemeClr val="hlink"/>
        </a:buClr>
        <a:buSzPct val="80000"/>
        <a:buFont typeface="Wingdings" pitchFamily="2" charset="2"/>
        <a:buChar char="Ø"/>
        <a:defRPr sz="3400">
          <a:solidFill>
            <a:srgbClr val="953735"/>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chemeClr val="tx2"/>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chemeClr val="accent2"/>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chemeClr val="folHlink"/>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chemeClr val="hlink"/>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p:txBody>
          <a:bodyPr/>
          <a:lstStyle/>
          <a:p>
            <a:r>
              <a:rPr lang="en-US" smtClean="0">
                <a:latin typeface="Arial" charset="0"/>
                <a:cs typeface="Arial" charset="0"/>
              </a:rPr>
              <a:t>Weygandt-Kimmel-Kieso-Aly</a:t>
            </a:r>
          </a:p>
        </p:txBody>
      </p:sp>
      <p:sp>
        <p:nvSpPr>
          <p:cNvPr id="6147" name="Content Placeholder 2"/>
          <p:cNvSpPr>
            <a:spLocks noGrp="1"/>
          </p:cNvSpPr>
          <p:nvPr>
            <p:ph idx="1"/>
          </p:nvPr>
        </p:nvSpPr>
        <p:spPr/>
        <p:txBody>
          <a:bodyPr/>
          <a:lstStyle/>
          <a:p>
            <a:r>
              <a:rPr lang="en-US" sz="3400" smtClean="0">
                <a:latin typeface="Arial" charset="0"/>
                <a:cs typeface="Arial" charset="0"/>
              </a:rPr>
              <a:t>3</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idx="13"/>
          </p:nvPr>
        </p:nvSpPr>
        <p:spPr>
          <a:xfrm>
            <a:off x="1066800" y="2514600"/>
            <a:ext cx="7391400" cy="685800"/>
          </a:xfrm>
        </p:spPr>
        <p:txBody>
          <a:bodyPr/>
          <a:lstStyle/>
          <a:p>
            <a:r>
              <a:rPr lang="en-US" smtClean="0">
                <a:latin typeface="Arial" charset="0"/>
                <a:cs typeface="Arial" charset="0"/>
              </a:rPr>
              <a:t>Study Objectives</a:t>
            </a:r>
          </a:p>
        </p:txBody>
      </p:sp>
      <p:sp>
        <p:nvSpPr>
          <p:cNvPr id="3" name="Content Placeholder 2"/>
          <p:cNvSpPr>
            <a:spLocks noGrp="1"/>
          </p:cNvSpPr>
          <p:nvPr>
            <p:ph idx="14"/>
          </p:nvPr>
        </p:nvSpPr>
        <p:spPr>
          <a:xfrm>
            <a:off x="1219200" y="3200400"/>
            <a:ext cx="8382000" cy="3200400"/>
          </a:xfrm>
        </p:spPr>
        <p:txBody>
          <a:bodyPr>
            <a:normAutofit/>
          </a:bodyPr>
          <a:lstStyle/>
          <a:p>
            <a:pPr marL="514350" indent="-514350">
              <a:buClr>
                <a:schemeClr val="accent5"/>
              </a:buClr>
              <a:buFont typeface="+mj-lt"/>
              <a:buAutoNum type="arabicPeriod"/>
              <a:defRPr/>
            </a:pPr>
            <a:r>
              <a:rPr lang="en-US" dirty="0" smtClean="0"/>
              <a:t>Explain the characteristics and purpose of cost accounting.</a:t>
            </a:r>
          </a:p>
          <a:p>
            <a:pPr marL="514350" indent="-514350">
              <a:buClr>
                <a:schemeClr val="accent5"/>
              </a:buClr>
              <a:buFont typeface="+mj-lt"/>
              <a:buAutoNum type="arabicPeriod"/>
              <a:defRPr/>
            </a:pPr>
            <a:r>
              <a:rPr lang="en-US" dirty="0" smtClean="0"/>
              <a:t>Describe the flow of costs in a job-order cost accounting system.</a:t>
            </a:r>
          </a:p>
          <a:p>
            <a:pPr marL="514350" indent="-514350">
              <a:buClr>
                <a:schemeClr val="accent5"/>
              </a:buClr>
              <a:buFont typeface="+mj-lt"/>
              <a:buAutoNum type="arabicPeriod"/>
              <a:defRPr/>
            </a:pPr>
            <a:r>
              <a:rPr lang="en-US" dirty="0" smtClean="0"/>
              <a:t>Distinguish between under- and over-applied manufacturing overhead and discuss the methods of adjusting overheads.</a:t>
            </a:r>
          </a:p>
        </p:txBody>
      </p:sp>
      <p:sp>
        <p:nvSpPr>
          <p:cNvPr id="7172" name="Content Placeholder 3"/>
          <p:cNvSpPr>
            <a:spLocks noGrp="1"/>
          </p:cNvSpPr>
          <p:nvPr>
            <p:ph idx="15"/>
          </p:nvPr>
        </p:nvSpPr>
        <p:spPr>
          <a:xfrm>
            <a:off x="609600" y="152400"/>
            <a:ext cx="2743200" cy="2514600"/>
          </a:xfrm>
        </p:spPr>
        <p:txBody>
          <a:bodyPr/>
          <a:lstStyle/>
          <a:p>
            <a:pPr>
              <a:lnSpc>
                <a:spcPct val="90000"/>
              </a:lnSpc>
            </a:pPr>
            <a:r>
              <a:rPr lang="en-US" smtClean="0">
                <a:latin typeface="Arial" charset="0"/>
                <a:cs typeface="Arial" charset="0"/>
              </a:rPr>
              <a:t>3</a:t>
            </a:r>
          </a:p>
        </p:txBody>
      </p:sp>
      <p:sp>
        <p:nvSpPr>
          <p:cNvPr id="7173" name="Content Placeholder 4"/>
          <p:cNvSpPr>
            <a:spLocks noGrp="1"/>
          </p:cNvSpPr>
          <p:nvPr>
            <p:ph idx="16"/>
          </p:nvPr>
        </p:nvSpPr>
        <p:spPr>
          <a:xfrm>
            <a:off x="4038600" y="0"/>
            <a:ext cx="5562600" cy="1828800"/>
          </a:xfrm>
        </p:spPr>
        <p:txBody>
          <a:bodyPr/>
          <a:lstStyle/>
          <a:p>
            <a:r>
              <a:rPr lang="en-GB" smtClean="0">
                <a:latin typeface="Arial" charset="0"/>
                <a:cs typeface="Arial" charset="0"/>
              </a:rPr>
              <a:t>	Job-Order Cost</a:t>
            </a:r>
          </a:p>
          <a:p>
            <a:r>
              <a:rPr lang="en-GB" smtClean="0">
                <a:latin typeface="Arial" charset="0"/>
                <a:cs typeface="Arial" charset="0"/>
              </a:rPr>
              <a:t>	Accounting</a:t>
            </a:r>
            <a:endParaRPr lang="en-US" smtClean="0">
              <a:latin typeface="Arial" charset="0"/>
              <a:cs typeface="Arial" charset="0"/>
            </a:endParaRPr>
          </a:p>
        </p:txBody>
      </p:sp>
      <p:sp>
        <p:nvSpPr>
          <p:cNvPr id="7174" name="Content Placeholder 2"/>
          <p:cNvSpPr>
            <a:spLocks noGrp="1"/>
          </p:cNvSpPr>
          <p:nvPr>
            <p:ph idx="1"/>
          </p:nvPr>
        </p:nvSpPr>
        <p:spPr/>
        <p:txBody>
          <a:bodyPr/>
          <a:lstStyle/>
          <a:p>
            <a:r>
              <a:rPr lang="en-US" sz="3400" smtClean="0">
                <a:latin typeface="Arial" charset="0"/>
                <a:cs typeface="Arial" charset="0"/>
              </a:rPr>
              <a:t>3</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lIns="95139" tIns="49472" rIns="95139" bIns="49472" anchorCtr="0"/>
          <a:lstStyle/>
          <a:p>
            <a:pPr marL="361950" indent="-361950">
              <a:spcBef>
                <a:spcPct val="20000"/>
              </a:spcBef>
              <a:buClr>
                <a:schemeClr val="bg1"/>
              </a:buClr>
              <a:buSzPct val="80000"/>
              <a:defRPr/>
            </a:pPr>
            <a:r>
              <a:rPr lang="en-US" dirty="0" smtClean="0">
                <a:cs typeface="+mn-cs"/>
              </a:rPr>
              <a:t>Cost Accounting Systems</a:t>
            </a:r>
          </a:p>
        </p:txBody>
      </p:sp>
      <p:sp>
        <p:nvSpPr>
          <p:cNvPr id="8195" name="Rectangle 3"/>
          <p:cNvSpPr>
            <a:spLocks noGrp="1" noChangeArrowheads="1"/>
          </p:cNvSpPr>
          <p:nvPr>
            <p:ph idx="1"/>
          </p:nvPr>
        </p:nvSpPr>
        <p:spPr>
          <a:xfrm>
            <a:off x="304800" y="1752600"/>
            <a:ext cx="9067800" cy="3505200"/>
          </a:xfrm>
        </p:spPr>
        <p:txBody>
          <a:bodyPr lIns="96821" tIns="47616" rIns="96821" bIns="47616"/>
          <a:lstStyle/>
          <a:p>
            <a:pPr marL="342900" indent="-342900" defTabSz="1008063" eaLnBrk="1" hangingPunct="1">
              <a:spcBef>
                <a:spcPct val="30000"/>
              </a:spcBef>
              <a:buClr>
                <a:srgbClr val="953735"/>
              </a:buClr>
            </a:pPr>
            <a:r>
              <a:rPr lang="en-US" sz="2800" smtClean="0"/>
              <a:t>Cost accounting involves:</a:t>
            </a:r>
          </a:p>
          <a:p>
            <a:pPr marL="814388" lvl="1" indent="-301625" defTabSz="1008063" eaLnBrk="1" hangingPunct="1">
              <a:spcBef>
                <a:spcPct val="30000"/>
              </a:spcBef>
              <a:buClr>
                <a:srgbClr val="953735"/>
              </a:buClr>
              <a:buSzTx/>
              <a:buFont typeface="Arial" charset="0"/>
              <a:buChar char="•"/>
            </a:pPr>
            <a:r>
              <a:rPr lang="en-US" smtClean="0"/>
              <a:t>The measuring</a:t>
            </a:r>
          </a:p>
          <a:p>
            <a:pPr marL="814388" lvl="1" indent="-301625" defTabSz="1008063" eaLnBrk="1" hangingPunct="1">
              <a:spcBef>
                <a:spcPct val="30000"/>
              </a:spcBef>
              <a:buClr>
                <a:srgbClr val="953735"/>
              </a:buClr>
              <a:buSzTx/>
              <a:buFont typeface="Arial" charset="0"/>
              <a:buChar char="•"/>
            </a:pPr>
            <a:r>
              <a:rPr lang="en-US" smtClean="0"/>
              <a:t>The recording, and</a:t>
            </a:r>
          </a:p>
          <a:p>
            <a:pPr marL="814388" lvl="1" indent="-301625" defTabSz="1008063" eaLnBrk="1" hangingPunct="1">
              <a:spcBef>
                <a:spcPct val="30000"/>
              </a:spcBef>
              <a:buClr>
                <a:srgbClr val="953735"/>
              </a:buClr>
              <a:buSzTx/>
              <a:buFont typeface="Arial" charset="0"/>
              <a:buChar char="•"/>
            </a:pPr>
            <a:r>
              <a:rPr lang="en-US" smtClean="0"/>
              <a:t>The reporting of product costs</a:t>
            </a:r>
          </a:p>
          <a:p>
            <a:pPr marL="342900" indent="-342900" defTabSz="1008063" eaLnBrk="1" hangingPunct="1">
              <a:spcBef>
                <a:spcPct val="30000"/>
              </a:spcBef>
              <a:buClr>
                <a:srgbClr val="953735"/>
              </a:buClr>
            </a:pPr>
            <a:r>
              <a:rPr lang="en-US" sz="2800" smtClean="0"/>
              <a:t>Consists of the various manufacturing costs that are fully integrated into the general ledger system.</a:t>
            </a:r>
          </a:p>
        </p:txBody>
      </p:sp>
      <p:sp>
        <p:nvSpPr>
          <p:cNvPr id="8196" name="Content Placeholder 6"/>
          <p:cNvSpPr>
            <a:spLocks noGrp="1"/>
          </p:cNvSpPr>
          <p:nvPr>
            <p:ph idx="13"/>
          </p:nvPr>
        </p:nvSpPr>
        <p:spPr/>
        <p:txBody>
          <a:bodyPr/>
          <a:lstStyle/>
          <a:p>
            <a:r>
              <a:rPr lang="en-US" smtClean="0">
                <a:latin typeface="Arial" charset="0"/>
                <a:cs typeface="Arial" charset="0"/>
              </a:rPr>
              <a:t>3</a:t>
            </a:r>
          </a:p>
        </p:txBody>
      </p:sp>
      <p:sp>
        <p:nvSpPr>
          <p:cNvPr id="8197" name="Text Box 22"/>
          <p:cNvSpPr txBox="1">
            <a:spLocks noChangeArrowheads="1"/>
          </p:cNvSpPr>
          <p:nvPr/>
        </p:nvSpPr>
        <p:spPr bwMode="auto">
          <a:xfrm>
            <a:off x="1066800" y="4419600"/>
            <a:ext cx="7391400" cy="503238"/>
          </a:xfrm>
          <a:prstGeom prst="rect">
            <a:avLst/>
          </a:prstGeom>
          <a:noFill/>
          <a:ln w="12700">
            <a:noFill/>
            <a:miter lim="800000"/>
            <a:headEnd/>
            <a:tailEnd/>
          </a:ln>
        </p:spPr>
        <p:txBody>
          <a:bodyPr lIns="91432" tIns="45716" rIns="91432" bIns="45716">
            <a:spAutoFit/>
          </a:bodyPr>
          <a:lstStyle/>
          <a:p>
            <a:pPr>
              <a:spcBef>
                <a:spcPct val="50000"/>
              </a:spcBef>
            </a:pPr>
            <a:endParaRPr lang="en-CA" sz="2700">
              <a:latin typeface="Times New Roman" pitchFamily="18" charset="0"/>
            </a:endParaRPr>
          </a:p>
        </p:txBody>
      </p:sp>
      <p:sp>
        <p:nvSpPr>
          <p:cNvPr id="142360" name="Text Box 24"/>
          <p:cNvSpPr txBox="1">
            <a:spLocks noChangeArrowheads="1"/>
          </p:cNvSpPr>
          <p:nvPr/>
        </p:nvSpPr>
        <p:spPr bwMode="auto">
          <a:xfrm>
            <a:off x="838200" y="5334000"/>
            <a:ext cx="8001000" cy="1328738"/>
          </a:xfrm>
          <a:prstGeom prst="roundRect">
            <a:avLst/>
          </a:prstGeom>
          <a:solidFill>
            <a:srgbClr val="ABD17D"/>
          </a:solidFill>
          <a:ln w="28575">
            <a:solidFill>
              <a:srgbClr val="589838"/>
            </a:solidFill>
            <a:miter lim="800000"/>
            <a:headEnd/>
            <a:tailEnd/>
          </a:ln>
          <a:effectLst/>
        </p:spPr>
        <p:txBody>
          <a:bodyPr lIns="91432" tIns="45716" rIns="91432" bIns="45716">
            <a:spAutoFit/>
          </a:bodyPr>
          <a:lstStyle/>
          <a:p>
            <a:pPr algn="ctr">
              <a:spcBef>
                <a:spcPct val="50000"/>
              </a:spcBef>
              <a:defRPr/>
            </a:pPr>
            <a:r>
              <a:rPr lang="en-US" sz="2400" b="1" dirty="0">
                <a:latin typeface="Calibri" pitchFamily="34" charset="0"/>
                <a:cs typeface="+mn-cs"/>
              </a:rPr>
              <a:t>An important feature is the use of a perpetual inventory system to provide immediate, up-to-date information  on the cost of a product.</a:t>
            </a:r>
          </a:p>
        </p:txBody>
      </p:sp>
      <p:sp>
        <p:nvSpPr>
          <p:cNvPr id="11271" name="Slide Number Placeholder 7"/>
          <p:cNvSpPr>
            <a:spLocks noGrp="1"/>
          </p:cNvSpPr>
          <p:nvPr>
            <p:ph type="sldNum" sz="quarter" idx="14"/>
          </p:nvPr>
        </p:nvSpPr>
        <p:spPr/>
        <p:txBody>
          <a:bodyPr/>
          <a:lstStyle/>
          <a:p>
            <a:pPr>
              <a:defRPr/>
            </a:pPr>
            <a:fld id="{3BE03AE6-E2E5-472D-8424-89AD5297C704}" type="slidenum">
              <a:rPr lang="en-US" smtClean="0"/>
              <a:pPr>
                <a:defRPr/>
              </a:pPr>
              <a:t>3</a:t>
            </a:fld>
            <a:endParaRPr lang="en-US" smtClean="0"/>
          </a:p>
        </p:txBody>
      </p:sp>
      <p:sp>
        <p:nvSpPr>
          <p:cNvPr id="9" name="Footer Placeholder 8"/>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1000" tmFilter="0, 0; .2, .5; .8, .5; 1, 0"/>
                                        <p:tgtEl>
                                          <p:spTgt spid="142360"/>
                                        </p:tgtEl>
                                      </p:cBhvr>
                                    </p:animEffect>
                                    <p:animScale>
                                      <p:cBhvr>
                                        <p:cTn id="7" dur="500" autoRev="1" fill="hold"/>
                                        <p:tgtEl>
                                          <p:spTgt spid="14236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6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Grp="1" noChangeArrowheads="1"/>
          </p:cNvSpPr>
          <p:nvPr>
            <p:ph type="title"/>
          </p:nvPr>
        </p:nvSpPr>
        <p:spPr/>
        <p:txBody>
          <a:bodyPr lIns="95139" tIns="49472" rIns="95139" bIns="49472" anchorCtr="0"/>
          <a:lstStyle/>
          <a:p>
            <a:pPr eaLnBrk="1" hangingPunct="1">
              <a:defRPr/>
            </a:pPr>
            <a:r>
              <a:rPr lang="en-US" dirty="0" smtClean="0">
                <a:cs typeface="+mn-cs"/>
              </a:rPr>
              <a:t>Cost Accounting Systems</a:t>
            </a:r>
          </a:p>
        </p:txBody>
      </p:sp>
      <p:sp>
        <p:nvSpPr>
          <p:cNvPr id="9219" name="Rectangle 3"/>
          <p:cNvSpPr>
            <a:spLocks noGrp="1" noChangeArrowheads="1"/>
          </p:cNvSpPr>
          <p:nvPr>
            <p:ph idx="1"/>
          </p:nvPr>
        </p:nvSpPr>
        <p:spPr>
          <a:xfrm>
            <a:off x="304800" y="1905000"/>
            <a:ext cx="9067800" cy="4629150"/>
          </a:xfrm>
        </p:spPr>
        <p:txBody>
          <a:bodyPr lIns="0" tIns="0" rIns="0" bIns="0"/>
          <a:lstStyle/>
          <a:p>
            <a:pPr indent="-19050" eaLnBrk="1" hangingPunct="1">
              <a:lnSpc>
                <a:spcPct val="90000"/>
              </a:lnSpc>
              <a:buClr>
                <a:srgbClr val="FF0000"/>
              </a:buClr>
              <a:buFont typeface="Wingdings" pitchFamily="2" charset="2"/>
              <a:buNone/>
            </a:pPr>
            <a:r>
              <a:rPr lang="en-US" sz="3200" smtClean="0"/>
              <a:t>There are two basic types of cost accounting systems:</a:t>
            </a:r>
          </a:p>
          <a:p>
            <a:pPr indent="-19050" eaLnBrk="1" hangingPunct="1">
              <a:lnSpc>
                <a:spcPct val="90000"/>
              </a:lnSpc>
              <a:buClr>
                <a:srgbClr val="FF0000"/>
              </a:buClr>
              <a:buFont typeface="Wingdings" pitchFamily="2" charset="2"/>
              <a:buNone/>
            </a:pPr>
            <a:endParaRPr lang="en-US" sz="3200" smtClean="0"/>
          </a:p>
          <a:p>
            <a:pPr lvl="2" eaLnBrk="1" hangingPunct="1">
              <a:lnSpc>
                <a:spcPct val="90000"/>
              </a:lnSpc>
              <a:buClr>
                <a:srgbClr val="C00000"/>
              </a:buClr>
              <a:buFont typeface="Wingdings" pitchFamily="2" charset="2"/>
              <a:buChar char="Ø"/>
            </a:pPr>
            <a:r>
              <a:rPr lang="en-US" sz="3200" smtClean="0">
                <a:solidFill>
                  <a:srgbClr val="C00000"/>
                </a:solidFill>
                <a:latin typeface="Cambria" pitchFamily="18" charset="0"/>
              </a:rPr>
              <a:t>Job-order cost system</a:t>
            </a:r>
          </a:p>
          <a:p>
            <a:pPr lvl="2" eaLnBrk="1" hangingPunct="1">
              <a:lnSpc>
                <a:spcPct val="90000"/>
              </a:lnSpc>
              <a:buClr>
                <a:srgbClr val="C00000"/>
              </a:buClr>
              <a:buFont typeface="Wingdings" pitchFamily="2" charset="2"/>
              <a:buChar char="Ø"/>
            </a:pPr>
            <a:endParaRPr lang="en-US" sz="3200" smtClean="0">
              <a:solidFill>
                <a:srgbClr val="C00000"/>
              </a:solidFill>
              <a:latin typeface="Cambria" pitchFamily="18" charset="0"/>
            </a:endParaRPr>
          </a:p>
          <a:p>
            <a:pPr lvl="2" eaLnBrk="1" hangingPunct="1">
              <a:lnSpc>
                <a:spcPct val="90000"/>
              </a:lnSpc>
              <a:buClr>
                <a:srgbClr val="C00000"/>
              </a:buClr>
              <a:buFont typeface="Wingdings" pitchFamily="2" charset="2"/>
              <a:buChar char="Ø"/>
            </a:pPr>
            <a:r>
              <a:rPr lang="en-US" sz="3200" smtClean="0">
                <a:solidFill>
                  <a:srgbClr val="C00000"/>
                </a:solidFill>
                <a:latin typeface="Cambria" pitchFamily="18" charset="0"/>
              </a:rPr>
              <a:t>Process cost system</a:t>
            </a:r>
          </a:p>
        </p:txBody>
      </p:sp>
      <p:sp>
        <p:nvSpPr>
          <p:cNvPr id="9220" name="Content Placeholder 3"/>
          <p:cNvSpPr>
            <a:spLocks noGrp="1"/>
          </p:cNvSpPr>
          <p:nvPr>
            <p:ph idx="13"/>
          </p:nvPr>
        </p:nvSpPr>
        <p:spPr/>
        <p:txBody>
          <a:bodyPr/>
          <a:lstStyle/>
          <a:p>
            <a:r>
              <a:rPr lang="en-US" smtClean="0">
                <a:latin typeface="Arial" charset="0"/>
                <a:cs typeface="Arial" charset="0"/>
              </a:rPr>
              <a:t>3</a:t>
            </a:r>
          </a:p>
        </p:txBody>
      </p:sp>
      <p:sp>
        <p:nvSpPr>
          <p:cNvPr id="12293" name="Slide Number Placeholder 4"/>
          <p:cNvSpPr>
            <a:spLocks noGrp="1"/>
          </p:cNvSpPr>
          <p:nvPr>
            <p:ph type="sldNum" sz="quarter" idx="14"/>
          </p:nvPr>
        </p:nvSpPr>
        <p:spPr/>
        <p:txBody>
          <a:bodyPr/>
          <a:lstStyle/>
          <a:p>
            <a:pPr>
              <a:defRPr/>
            </a:pPr>
            <a:fld id="{E8105061-305E-4A66-AEA4-5229F8BD1838}" type="slidenum">
              <a:rPr lang="en-US" smtClean="0"/>
              <a:pPr>
                <a:defRPr/>
              </a:pPr>
              <a:t>4</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lIns="95139" tIns="49472" rIns="95139" bIns="49472" anchorCtr="0"/>
          <a:lstStyle/>
          <a:p>
            <a:pPr eaLnBrk="1" hangingPunct="1">
              <a:defRPr/>
            </a:pPr>
            <a:r>
              <a:rPr lang="en-US" dirty="0" smtClean="0">
                <a:cs typeface="+mn-cs"/>
              </a:rPr>
              <a:t>Cost Accounting Systems </a:t>
            </a:r>
            <a:br>
              <a:rPr lang="en-US" dirty="0" smtClean="0">
                <a:cs typeface="+mn-cs"/>
              </a:rPr>
            </a:br>
            <a:r>
              <a:rPr lang="en-US" sz="3600" dirty="0" smtClean="0">
                <a:solidFill>
                  <a:srgbClr val="FF0000"/>
                </a:solidFill>
                <a:cs typeface="+mn-cs"/>
              </a:rPr>
              <a:t>Job Order Cost System</a:t>
            </a:r>
            <a:endParaRPr lang="en-US" dirty="0" smtClean="0">
              <a:solidFill>
                <a:srgbClr val="FF0000"/>
              </a:solidFill>
              <a:cs typeface="+mn-cs"/>
            </a:endParaRPr>
          </a:p>
        </p:txBody>
      </p:sp>
      <p:sp>
        <p:nvSpPr>
          <p:cNvPr id="10243" name="Rectangle 3"/>
          <p:cNvSpPr>
            <a:spLocks noGrp="1" noChangeArrowheads="1"/>
          </p:cNvSpPr>
          <p:nvPr>
            <p:ph idx="1"/>
          </p:nvPr>
        </p:nvSpPr>
        <p:spPr>
          <a:xfrm>
            <a:off x="304800" y="1905000"/>
            <a:ext cx="9067800" cy="4629150"/>
          </a:xfrm>
        </p:spPr>
        <p:txBody>
          <a:bodyPr lIns="0" tIns="0" rIns="0" bIns="0"/>
          <a:lstStyle/>
          <a:p>
            <a:pPr eaLnBrk="1" hangingPunct="1">
              <a:lnSpc>
                <a:spcPct val="90000"/>
              </a:lnSpc>
              <a:buClr>
                <a:srgbClr val="953735"/>
              </a:buClr>
            </a:pPr>
            <a:r>
              <a:rPr lang="en-US" sz="2800" smtClean="0"/>
              <a:t>Costs are assigned to each job or batch</a:t>
            </a:r>
          </a:p>
          <a:p>
            <a:pPr eaLnBrk="1" hangingPunct="1">
              <a:lnSpc>
                <a:spcPct val="90000"/>
              </a:lnSpc>
              <a:buClr>
                <a:srgbClr val="953735"/>
              </a:buClr>
            </a:pPr>
            <a:r>
              <a:rPr lang="en-US" sz="2800" smtClean="0"/>
              <a:t>A job may be for a specific order or inventory</a:t>
            </a:r>
          </a:p>
          <a:p>
            <a:pPr eaLnBrk="1" hangingPunct="1">
              <a:lnSpc>
                <a:spcPct val="90000"/>
              </a:lnSpc>
              <a:buClr>
                <a:srgbClr val="953735"/>
              </a:buClr>
            </a:pPr>
            <a:r>
              <a:rPr lang="en-US" sz="2800" smtClean="0"/>
              <a:t>A key feature: Each job or batch has its own distinguishing characteristics</a:t>
            </a:r>
          </a:p>
          <a:p>
            <a:pPr eaLnBrk="1" hangingPunct="1">
              <a:lnSpc>
                <a:spcPct val="90000"/>
              </a:lnSpc>
              <a:buClr>
                <a:srgbClr val="953735"/>
              </a:buClr>
            </a:pPr>
            <a:r>
              <a:rPr lang="en-US" sz="2800" smtClean="0"/>
              <a:t>The objective: to calculate the cost per job</a:t>
            </a:r>
          </a:p>
          <a:p>
            <a:pPr eaLnBrk="1" hangingPunct="1">
              <a:lnSpc>
                <a:spcPct val="90000"/>
              </a:lnSpc>
              <a:buClr>
                <a:srgbClr val="953735"/>
              </a:buClr>
            </a:pPr>
            <a:r>
              <a:rPr lang="en-US" sz="2800" smtClean="0"/>
              <a:t>Measures costs for each job completed not for set time periods</a:t>
            </a:r>
          </a:p>
        </p:txBody>
      </p:sp>
      <p:sp>
        <p:nvSpPr>
          <p:cNvPr id="10244" name="Content Placeholder 3"/>
          <p:cNvSpPr>
            <a:spLocks noGrp="1"/>
          </p:cNvSpPr>
          <p:nvPr>
            <p:ph idx="13"/>
          </p:nvPr>
        </p:nvSpPr>
        <p:spPr/>
        <p:txBody>
          <a:bodyPr/>
          <a:lstStyle/>
          <a:p>
            <a:r>
              <a:rPr lang="en-US" smtClean="0">
                <a:latin typeface="Arial" charset="0"/>
                <a:cs typeface="Arial" charset="0"/>
              </a:rPr>
              <a:t>3</a:t>
            </a:r>
          </a:p>
        </p:txBody>
      </p:sp>
      <p:sp>
        <p:nvSpPr>
          <p:cNvPr id="13317" name="Slide Number Placeholder 4"/>
          <p:cNvSpPr>
            <a:spLocks noGrp="1"/>
          </p:cNvSpPr>
          <p:nvPr>
            <p:ph type="sldNum" sz="quarter" idx="14"/>
          </p:nvPr>
        </p:nvSpPr>
        <p:spPr/>
        <p:txBody>
          <a:bodyPr/>
          <a:lstStyle/>
          <a:p>
            <a:pPr>
              <a:defRPr/>
            </a:pPr>
            <a:fld id="{924EF62F-DF53-4BB9-B1EA-8493C47343D3}" type="slidenum">
              <a:rPr lang="en-US" smtClean="0"/>
              <a:pPr>
                <a:defRPr/>
              </a:pPr>
              <a:t>5</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32" name="Rectangle 8"/>
          <p:cNvSpPr>
            <a:spLocks noGrp="1" noChangeArrowheads="1"/>
          </p:cNvSpPr>
          <p:nvPr>
            <p:ph type="title"/>
          </p:nvPr>
        </p:nvSpPr>
        <p:spPr/>
        <p:txBody>
          <a:bodyPr lIns="95139" tIns="49472" rIns="95139" bIns="49472" anchorCtr="0"/>
          <a:lstStyle/>
          <a:p>
            <a:pPr defTabSz="914400" eaLnBrk="1" hangingPunct="1">
              <a:defRPr/>
            </a:pPr>
            <a:r>
              <a:rPr lang="en-US" dirty="0" smtClean="0">
                <a:cs typeface="+mn-cs"/>
              </a:rPr>
              <a:t>Cost Accounting Systems </a:t>
            </a:r>
            <a:br>
              <a:rPr lang="en-US" dirty="0" smtClean="0">
                <a:cs typeface="+mn-cs"/>
              </a:rPr>
            </a:br>
            <a:r>
              <a:rPr lang="en-US" sz="3600" dirty="0" smtClean="0">
                <a:solidFill>
                  <a:srgbClr val="FF0000"/>
                </a:solidFill>
                <a:cs typeface="+mn-cs"/>
              </a:rPr>
              <a:t>Job Order Cost System</a:t>
            </a:r>
            <a:endParaRPr lang="en-US" dirty="0" smtClean="0">
              <a:solidFill>
                <a:srgbClr val="FF0000"/>
              </a:solidFill>
              <a:cs typeface="+mn-cs"/>
            </a:endParaRPr>
          </a:p>
        </p:txBody>
      </p:sp>
      <p:sp>
        <p:nvSpPr>
          <p:cNvPr id="11267" name="Content Placeholder 87"/>
          <p:cNvSpPr>
            <a:spLocks noGrp="1"/>
          </p:cNvSpPr>
          <p:nvPr>
            <p:ph idx="13"/>
          </p:nvPr>
        </p:nvSpPr>
        <p:spPr/>
        <p:txBody>
          <a:bodyPr/>
          <a:lstStyle/>
          <a:p>
            <a:r>
              <a:rPr lang="en-US" smtClean="0">
                <a:latin typeface="Arial" charset="0"/>
                <a:cs typeface="Arial" charset="0"/>
              </a:rPr>
              <a:t>3</a:t>
            </a:r>
          </a:p>
        </p:txBody>
      </p:sp>
      <p:sp>
        <p:nvSpPr>
          <p:cNvPr id="11268" name="Text Box 176"/>
          <p:cNvSpPr txBox="1">
            <a:spLocks noChangeArrowheads="1"/>
          </p:cNvSpPr>
          <p:nvPr/>
        </p:nvSpPr>
        <p:spPr bwMode="auto">
          <a:xfrm>
            <a:off x="914400" y="5334000"/>
            <a:ext cx="7799388" cy="404813"/>
          </a:xfrm>
          <a:prstGeom prst="rect">
            <a:avLst/>
          </a:prstGeom>
          <a:noFill/>
          <a:ln w="9525" algn="ctr">
            <a:noFill/>
            <a:miter lim="800000"/>
            <a:headEnd/>
            <a:tailEnd/>
          </a:ln>
        </p:spPr>
        <p:txBody>
          <a:bodyPr lIns="96661" tIns="48331" rIns="96661" bIns="48331" anchor="b">
            <a:spAutoFit/>
          </a:bodyPr>
          <a:lstStyle/>
          <a:p>
            <a:pPr algn="ctr" defTabSz="966788"/>
            <a:r>
              <a:rPr lang="en-CA" sz="2000" b="1">
                <a:latin typeface="Cambria" pitchFamily="18" charset="0"/>
              </a:rPr>
              <a:t>Each Job has distinguishing characteristics and related costs</a:t>
            </a:r>
            <a:r>
              <a:rPr lang="en-CA" sz="2000" b="1">
                <a:solidFill>
                  <a:schemeClr val="bg1"/>
                </a:solidFill>
              </a:rPr>
              <a:t>.</a:t>
            </a:r>
          </a:p>
        </p:txBody>
      </p:sp>
      <p:sp>
        <p:nvSpPr>
          <p:cNvPr id="11269" name="Text Box 177"/>
          <p:cNvSpPr txBox="1">
            <a:spLocks noChangeArrowheads="1"/>
          </p:cNvSpPr>
          <p:nvPr/>
        </p:nvSpPr>
        <p:spPr bwMode="auto">
          <a:xfrm>
            <a:off x="1219200" y="1905000"/>
            <a:ext cx="6553200" cy="836613"/>
          </a:xfrm>
          <a:prstGeom prst="rect">
            <a:avLst/>
          </a:prstGeom>
          <a:noFill/>
          <a:ln w="9525" algn="ctr">
            <a:noFill/>
            <a:miter lim="800000"/>
            <a:headEnd/>
            <a:tailEnd/>
          </a:ln>
        </p:spPr>
        <p:txBody>
          <a:bodyPr lIns="96661" tIns="48331" rIns="96661" bIns="48331" anchor="b">
            <a:spAutoFit/>
          </a:bodyPr>
          <a:lstStyle/>
          <a:p>
            <a:pPr algn="ctr" defTabSz="966788"/>
            <a:r>
              <a:rPr lang="en-CA" sz="2400" b="1">
                <a:solidFill>
                  <a:srgbClr val="C00000"/>
                </a:solidFill>
                <a:latin typeface="Cambria" pitchFamily="18" charset="0"/>
              </a:rPr>
              <a:t>Dollco Printing Job-Order Cost System</a:t>
            </a:r>
          </a:p>
          <a:p>
            <a:pPr algn="ctr" defTabSz="966788"/>
            <a:r>
              <a:rPr lang="en-CA" sz="2400" b="1">
                <a:solidFill>
                  <a:srgbClr val="C00000"/>
                </a:solidFill>
                <a:latin typeface="Cambria" pitchFamily="18" charset="0"/>
              </a:rPr>
              <a:t>Two Jobs: Wedding Invitations and Menus</a:t>
            </a:r>
          </a:p>
        </p:txBody>
      </p:sp>
      <p:sp>
        <p:nvSpPr>
          <p:cNvPr id="14342" name="Slide Number Placeholder 89"/>
          <p:cNvSpPr>
            <a:spLocks noGrp="1"/>
          </p:cNvSpPr>
          <p:nvPr>
            <p:ph type="sldNum" sz="quarter" idx="14"/>
          </p:nvPr>
        </p:nvSpPr>
        <p:spPr/>
        <p:txBody>
          <a:bodyPr/>
          <a:lstStyle/>
          <a:p>
            <a:pPr>
              <a:defRPr/>
            </a:pPr>
            <a:fld id="{6896AA64-E683-44CB-94AF-93CC9B3F35B7}" type="slidenum">
              <a:rPr lang="en-US" smtClean="0"/>
              <a:pPr>
                <a:defRPr/>
              </a:pPr>
              <a:t>6</a:t>
            </a:fld>
            <a:endParaRPr lang="en-US" smtClean="0"/>
          </a:p>
        </p:txBody>
      </p:sp>
      <p:sp>
        <p:nvSpPr>
          <p:cNvPr id="91" name="Footer Placeholder 90"/>
          <p:cNvSpPr>
            <a:spLocks noGrp="1"/>
          </p:cNvSpPr>
          <p:nvPr>
            <p:ph type="ftr" sz="quarter" idx="15"/>
          </p:nvPr>
        </p:nvSpPr>
        <p:spPr/>
        <p:txBody>
          <a:bodyPr/>
          <a:lstStyle/>
          <a:p>
            <a:pPr>
              <a:defRPr/>
            </a:pPr>
            <a:r>
              <a:rPr lang="en-US" smtClean="0"/>
              <a:t>Copyright John Wiley &amp; Sons Canada, Ltd.</a:t>
            </a:r>
            <a:endParaRPr lang="en-US"/>
          </a:p>
        </p:txBody>
      </p:sp>
      <p:pic>
        <p:nvPicPr>
          <p:cNvPr id="11272" name="Picture 93" descr="DollcoPrinting_Ch3.jpg"/>
          <p:cNvPicPr>
            <a:picLocks noChangeAspect="1"/>
          </p:cNvPicPr>
          <p:nvPr/>
        </p:nvPicPr>
        <p:blipFill>
          <a:blip r:embed="rId2" cstate="print"/>
          <a:srcRect/>
          <a:stretch>
            <a:fillRect/>
          </a:stretch>
        </p:blipFill>
        <p:spPr bwMode="auto">
          <a:xfrm>
            <a:off x="0" y="2895600"/>
            <a:ext cx="9601200" cy="22256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lIns="95139" tIns="49472" rIns="95139" bIns="49472" anchorCtr="0"/>
          <a:lstStyle/>
          <a:p>
            <a:pPr eaLnBrk="1" hangingPunct="1">
              <a:defRPr/>
            </a:pPr>
            <a:r>
              <a:rPr lang="en-US" dirty="0" smtClean="0">
                <a:cs typeface="+mn-cs"/>
              </a:rPr>
              <a:t>Cost Accounting Systems </a:t>
            </a:r>
            <a:br>
              <a:rPr lang="en-US" dirty="0" smtClean="0">
                <a:cs typeface="+mn-cs"/>
              </a:rPr>
            </a:br>
            <a:r>
              <a:rPr lang="en-US" sz="3600" dirty="0" smtClean="0">
                <a:solidFill>
                  <a:srgbClr val="FF0000"/>
                </a:solidFill>
                <a:cs typeface="+mn-cs"/>
              </a:rPr>
              <a:t>Process Cost System</a:t>
            </a:r>
            <a:endParaRPr lang="en-US" dirty="0" smtClean="0">
              <a:solidFill>
                <a:srgbClr val="FF0000"/>
              </a:solidFill>
              <a:cs typeface="+mn-cs"/>
            </a:endParaRPr>
          </a:p>
        </p:txBody>
      </p:sp>
      <p:sp>
        <p:nvSpPr>
          <p:cNvPr id="12291" name="Rectangle 3"/>
          <p:cNvSpPr>
            <a:spLocks noGrp="1" noChangeArrowheads="1"/>
          </p:cNvSpPr>
          <p:nvPr>
            <p:ph idx="1"/>
          </p:nvPr>
        </p:nvSpPr>
        <p:spPr>
          <a:xfrm>
            <a:off x="304800" y="1905000"/>
            <a:ext cx="9067800" cy="4876800"/>
          </a:xfrm>
        </p:spPr>
        <p:txBody>
          <a:bodyPr lIns="0" tIns="0" rIns="0" bIns="0"/>
          <a:lstStyle/>
          <a:p>
            <a:pPr eaLnBrk="1" hangingPunct="1">
              <a:lnSpc>
                <a:spcPct val="90000"/>
              </a:lnSpc>
              <a:buClr>
                <a:srgbClr val="953735"/>
              </a:buClr>
            </a:pPr>
            <a:r>
              <a:rPr lang="en-US" sz="2800" smtClean="0"/>
              <a:t>Used when a large volume of similar products are manufactured</a:t>
            </a:r>
          </a:p>
          <a:p>
            <a:pPr lvl="1" eaLnBrk="1" hangingPunct="1">
              <a:spcBef>
                <a:spcPct val="0"/>
              </a:spcBef>
              <a:spcAft>
                <a:spcPct val="0"/>
              </a:spcAft>
              <a:buClr>
                <a:srgbClr val="953735"/>
              </a:buClr>
              <a:buFont typeface="Arial" charset="0"/>
              <a:buChar char="•"/>
            </a:pPr>
            <a:r>
              <a:rPr lang="en-US" smtClean="0"/>
              <a:t>Cereal</a:t>
            </a:r>
          </a:p>
          <a:p>
            <a:pPr lvl="1" eaLnBrk="1" hangingPunct="1">
              <a:spcBef>
                <a:spcPct val="0"/>
              </a:spcBef>
              <a:spcAft>
                <a:spcPct val="0"/>
              </a:spcAft>
              <a:buClr>
                <a:srgbClr val="953735"/>
              </a:buClr>
              <a:buFont typeface="Arial" charset="0"/>
              <a:buChar char="•"/>
            </a:pPr>
            <a:r>
              <a:rPr lang="en-US" smtClean="0"/>
              <a:t>Automobiles</a:t>
            </a:r>
          </a:p>
          <a:p>
            <a:pPr lvl="1" eaLnBrk="1" hangingPunct="1">
              <a:spcBef>
                <a:spcPct val="0"/>
              </a:spcBef>
              <a:spcAft>
                <a:spcPct val="0"/>
              </a:spcAft>
              <a:buClr>
                <a:srgbClr val="953735"/>
              </a:buClr>
              <a:buFont typeface="Arial" charset="0"/>
              <a:buChar char="•"/>
            </a:pPr>
            <a:r>
              <a:rPr lang="en-US" smtClean="0"/>
              <a:t>Compact Discs</a:t>
            </a:r>
          </a:p>
          <a:p>
            <a:pPr lvl="1" eaLnBrk="1" hangingPunct="1">
              <a:spcBef>
                <a:spcPct val="0"/>
              </a:spcBef>
              <a:spcAft>
                <a:spcPct val="0"/>
              </a:spcAft>
              <a:buClr>
                <a:srgbClr val="953735"/>
              </a:buClr>
              <a:buFont typeface="Arial" charset="0"/>
              <a:buChar char="•"/>
            </a:pPr>
            <a:r>
              <a:rPr lang="en-US" smtClean="0"/>
              <a:t>Paint</a:t>
            </a:r>
          </a:p>
          <a:p>
            <a:pPr eaLnBrk="1" hangingPunct="1">
              <a:spcBef>
                <a:spcPct val="50000"/>
              </a:spcBef>
              <a:buClr>
                <a:srgbClr val="953735"/>
              </a:buClr>
            </a:pPr>
            <a:r>
              <a:rPr lang="en-US" sz="2800" smtClean="0"/>
              <a:t>Cost are accumulated for a specific time period</a:t>
            </a:r>
            <a:r>
              <a:rPr lang="en-US" sz="2800" i="1" smtClean="0"/>
              <a:t> </a:t>
            </a:r>
            <a:r>
              <a:rPr lang="en-US" sz="2800" smtClean="0"/>
              <a:t>(a week or a month)</a:t>
            </a:r>
          </a:p>
          <a:p>
            <a:pPr eaLnBrk="1" hangingPunct="1">
              <a:spcBef>
                <a:spcPct val="50000"/>
              </a:spcBef>
              <a:buClr>
                <a:srgbClr val="953735"/>
              </a:buClr>
            </a:pPr>
            <a:r>
              <a:rPr lang="en-US" sz="2800" smtClean="0"/>
              <a:t>Costs are assigned to departments or processes for a set period of time</a:t>
            </a:r>
          </a:p>
        </p:txBody>
      </p:sp>
      <p:sp>
        <p:nvSpPr>
          <p:cNvPr id="12292" name="Content Placeholder 3"/>
          <p:cNvSpPr>
            <a:spLocks noGrp="1"/>
          </p:cNvSpPr>
          <p:nvPr>
            <p:ph idx="13"/>
          </p:nvPr>
        </p:nvSpPr>
        <p:spPr/>
        <p:txBody>
          <a:bodyPr/>
          <a:lstStyle/>
          <a:p>
            <a:r>
              <a:rPr lang="en-CA" smtClean="0">
                <a:latin typeface="Arial" charset="0"/>
                <a:cs typeface="Arial" charset="0"/>
              </a:rPr>
              <a:t>3</a:t>
            </a:r>
          </a:p>
        </p:txBody>
      </p:sp>
      <p:sp>
        <p:nvSpPr>
          <p:cNvPr id="15365" name="Slide Number Placeholder 4"/>
          <p:cNvSpPr>
            <a:spLocks noGrp="1"/>
          </p:cNvSpPr>
          <p:nvPr>
            <p:ph type="sldNum" sz="quarter" idx="14"/>
          </p:nvPr>
        </p:nvSpPr>
        <p:spPr/>
        <p:txBody>
          <a:bodyPr/>
          <a:lstStyle/>
          <a:p>
            <a:pPr>
              <a:defRPr/>
            </a:pPr>
            <a:fld id="{F80BC9C7-969B-4297-A427-062C40F05F80}" type="slidenum">
              <a:rPr lang="en-US" smtClean="0"/>
              <a:pPr>
                <a:defRPr/>
              </a:pPr>
              <a:t>7</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1"/>
          <p:cNvSpPr>
            <a:spLocks noGrp="1" noChangeArrowheads="1"/>
          </p:cNvSpPr>
          <p:nvPr>
            <p:ph type="title"/>
          </p:nvPr>
        </p:nvSpPr>
        <p:spPr/>
        <p:txBody>
          <a:bodyPr lIns="95139" tIns="49472" rIns="95139" bIns="49472" anchorCtr="0"/>
          <a:lstStyle/>
          <a:p>
            <a:pPr eaLnBrk="1" hangingPunct="1">
              <a:defRPr/>
            </a:pPr>
            <a:r>
              <a:rPr lang="en-US" dirty="0" smtClean="0">
                <a:cs typeface="+mn-cs"/>
              </a:rPr>
              <a:t>Cost Accounting Systems </a:t>
            </a:r>
            <a:br>
              <a:rPr lang="en-US" dirty="0" smtClean="0">
                <a:cs typeface="+mn-cs"/>
              </a:rPr>
            </a:br>
            <a:r>
              <a:rPr lang="en-US" sz="3600" dirty="0" smtClean="0">
                <a:solidFill>
                  <a:srgbClr val="FF0000"/>
                </a:solidFill>
                <a:cs typeface="+mn-cs"/>
              </a:rPr>
              <a:t>Process Cost System</a:t>
            </a:r>
            <a:endParaRPr lang="en-US" dirty="0" smtClean="0">
              <a:solidFill>
                <a:srgbClr val="FF0000"/>
              </a:solidFill>
              <a:cs typeface="+mn-cs"/>
            </a:endParaRPr>
          </a:p>
        </p:txBody>
      </p:sp>
      <p:sp>
        <p:nvSpPr>
          <p:cNvPr id="13315" name="Content Placeholder 4"/>
          <p:cNvSpPr>
            <a:spLocks noGrp="1"/>
          </p:cNvSpPr>
          <p:nvPr>
            <p:ph idx="13"/>
          </p:nvPr>
        </p:nvSpPr>
        <p:spPr/>
        <p:txBody>
          <a:bodyPr/>
          <a:lstStyle/>
          <a:p>
            <a:r>
              <a:rPr lang="en-CA" smtClean="0">
                <a:latin typeface="Arial" charset="0"/>
                <a:cs typeface="Arial" charset="0"/>
              </a:rPr>
              <a:t>3</a:t>
            </a:r>
          </a:p>
        </p:txBody>
      </p:sp>
      <p:sp>
        <p:nvSpPr>
          <p:cNvPr id="16388" name="Slide Number Placeholder 5"/>
          <p:cNvSpPr>
            <a:spLocks noGrp="1"/>
          </p:cNvSpPr>
          <p:nvPr>
            <p:ph type="sldNum" sz="quarter" idx="14"/>
          </p:nvPr>
        </p:nvSpPr>
        <p:spPr/>
        <p:txBody>
          <a:bodyPr/>
          <a:lstStyle/>
          <a:p>
            <a:pPr>
              <a:defRPr/>
            </a:pPr>
            <a:fld id="{9BF5192F-FF10-47A5-A4FC-BEAC8FB3D3F4}" type="slidenum">
              <a:rPr lang="en-US" smtClean="0"/>
              <a:pPr>
                <a:defRPr/>
              </a:pPr>
              <a:t>8</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13318" name="Picture 7" descr="ProcessCostSystem_Ch3.jpg"/>
          <p:cNvPicPr>
            <a:picLocks noChangeAspect="1"/>
          </p:cNvPicPr>
          <p:nvPr/>
        </p:nvPicPr>
        <p:blipFill>
          <a:blip r:embed="rId2" cstate="print"/>
          <a:srcRect/>
          <a:stretch>
            <a:fillRect/>
          </a:stretch>
        </p:blipFill>
        <p:spPr bwMode="auto">
          <a:xfrm>
            <a:off x="0" y="2438400"/>
            <a:ext cx="9601200" cy="30988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CA" smtClean="0">
                <a:latin typeface="Arial" charset="0"/>
                <a:cs typeface="Arial" charset="0"/>
              </a:rPr>
              <a:t>Let’s Review</a:t>
            </a:r>
          </a:p>
        </p:txBody>
      </p:sp>
      <p:sp>
        <p:nvSpPr>
          <p:cNvPr id="3" name="Content Placeholder 2"/>
          <p:cNvSpPr>
            <a:spLocks noGrp="1"/>
          </p:cNvSpPr>
          <p:nvPr>
            <p:ph idx="1"/>
          </p:nvPr>
        </p:nvSpPr>
        <p:spPr>
          <a:xfrm>
            <a:off x="304800" y="1905000"/>
            <a:ext cx="9067800" cy="4629150"/>
          </a:xfrm>
        </p:spPr>
        <p:txBody>
          <a:bodyPr/>
          <a:lstStyle/>
          <a:p>
            <a:pPr marL="647700" indent="0">
              <a:spcBef>
                <a:spcPct val="30000"/>
              </a:spcBef>
              <a:buClr>
                <a:srgbClr val="FF0000"/>
              </a:buClr>
              <a:buFont typeface="Wingdings" pitchFamily="2" charset="2"/>
              <a:buNone/>
              <a:defRPr/>
            </a:pPr>
            <a:r>
              <a:rPr lang="en-CA" sz="2800" dirty="0" smtClean="0"/>
              <a:t>The most logical business which would use job order costing would be:</a:t>
            </a:r>
          </a:p>
          <a:p>
            <a:pPr marL="647700" indent="0">
              <a:spcBef>
                <a:spcPct val="30000"/>
              </a:spcBef>
              <a:buClr>
                <a:srgbClr val="FF0000"/>
              </a:buClr>
              <a:buFont typeface="Wingdings" pitchFamily="2" charset="2"/>
              <a:buNone/>
              <a:defRPr/>
            </a:pPr>
            <a:endParaRPr lang="en-US" sz="2800" dirty="0" smtClean="0"/>
          </a:p>
          <a:p>
            <a:pPr marL="1516063" lvl="1" indent="-609600">
              <a:spcBef>
                <a:spcPct val="30000"/>
              </a:spcBef>
              <a:buClr>
                <a:srgbClr val="C00000"/>
              </a:buClr>
              <a:buSzPct val="100000"/>
              <a:buFont typeface="Wingdings" pitchFamily="2" charset="2"/>
              <a:buAutoNum type="alphaLcParenR"/>
              <a:defRPr/>
            </a:pPr>
            <a:r>
              <a:rPr lang="en-CA" dirty="0" smtClean="0"/>
              <a:t>an oil refinery. </a:t>
            </a:r>
          </a:p>
          <a:p>
            <a:pPr marL="1516063" lvl="1" indent="-609600">
              <a:spcBef>
                <a:spcPct val="30000"/>
              </a:spcBef>
              <a:buClr>
                <a:srgbClr val="C00000"/>
              </a:buClr>
              <a:buSzPct val="100000"/>
              <a:buFont typeface="Wingdings" pitchFamily="2" charset="2"/>
              <a:buAutoNum type="alphaLcParenR"/>
              <a:defRPr/>
            </a:pPr>
            <a:r>
              <a:rPr lang="en-CA" dirty="0" smtClean="0"/>
              <a:t>a paper company. </a:t>
            </a:r>
          </a:p>
          <a:p>
            <a:pPr marL="1516063" lvl="1" indent="-609600">
              <a:spcBef>
                <a:spcPct val="30000"/>
              </a:spcBef>
              <a:buClr>
                <a:srgbClr val="C00000"/>
              </a:buClr>
              <a:buSzPct val="100000"/>
              <a:buFont typeface="Wingdings" pitchFamily="2" charset="2"/>
              <a:buAutoNum type="alphaLcParenR"/>
              <a:defRPr/>
            </a:pPr>
            <a:r>
              <a:rPr lang="en-CA" dirty="0" smtClean="0"/>
              <a:t>a custom-home builder. </a:t>
            </a:r>
          </a:p>
          <a:p>
            <a:pPr marL="1516063" lvl="1" indent="-609600">
              <a:spcBef>
                <a:spcPct val="30000"/>
              </a:spcBef>
              <a:buClr>
                <a:srgbClr val="C00000"/>
              </a:buClr>
              <a:buSzPct val="100000"/>
              <a:buFont typeface="Wingdings" pitchFamily="2" charset="2"/>
              <a:buAutoNum type="alphaLcParenR"/>
              <a:defRPr/>
            </a:pPr>
            <a:r>
              <a:rPr lang="en-CA" dirty="0" smtClean="0"/>
              <a:t>a car dealership.</a:t>
            </a:r>
            <a:endParaRPr lang="en-US" dirty="0" smtClean="0"/>
          </a:p>
          <a:p>
            <a:pPr>
              <a:defRPr/>
            </a:pPr>
            <a:endParaRPr lang="en-CA" dirty="0"/>
          </a:p>
        </p:txBody>
      </p:sp>
      <p:sp>
        <p:nvSpPr>
          <p:cNvPr id="14340"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5F156842-6FC8-4C5D-8F93-06C96EF28BA5}" type="slidenum">
              <a:rPr lang="en-US" smtClean="0"/>
              <a:pPr>
                <a:defRPr/>
              </a:pPr>
              <a:t>9</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0">
              <a:spcBef>
                <a:spcPct val="30000"/>
              </a:spcBef>
              <a:buClr>
                <a:srgbClr val="FF0000"/>
              </a:buClr>
              <a:buFont typeface="Wingdings" pitchFamily="2" charset="2"/>
              <a:buNone/>
              <a:defRPr/>
            </a:pPr>
            <a:r>
              <a:rPr lang="en-CA" sz="2800" dirty="0" smtClean="0"/>
              <a:t>The most logical business which would use job order costing would be:</a:t>
            </a:r>
          </a:p>
          <a:p>
            <a:pPr marL="647700" indent="0">
              <a:spcBef>
                <a:spcPct val="30000"/>
              </a:spcBef>
              <a:buClr>
                <a:srgbClr val="FF0000"/>
              </a:buClr>
              <a:buFont typeface="Wingdings" pitchFamily="2" charset="2"/>
              <a:buNone/>
              <a:defRPr/>
            </a:pPr>
            <a:endParaRPr lang="en-US" sz="2800" dirty="0" smtClean="0"/>
          </a:p>
          <a:p>
            <a:pPr marL="1516063" lvl="1" indent="-609600">
              <a:spcBef>
                <a:spcPct val="30000"/>
              </a:spcBef>
              <a:buClr>
                <a:srgbClr val="C00000"/>
              </a:buClr>
              <a:buSzPct val="100000"/>
              <a:buFont typeface="Wingdings" pitchFamily="2" charset="2"/>
              <a:buAutoNum type="alphaLcParenR"/>
              <a:defRPr/>
            </a:pPr>
            <a:r>
              <a:rPr lang="en-CA" dirty="0" smtClean="0"/>
              <a:t>an oil refinery. </a:t>
            </a:r>
          </a:p>
          <a:p>
            <a:pPr marL="1516063" lvl="1" indent="-609600">
              <a:spcBef>
                <a:spcPct val="30000"/>
              </a:spcBef>
              <a:buClr>
                <a:srgbClr val="C00000"/>
              </a:buClr>
              <a:buSzPct val="100000"/>
              <a:buFont typeface="Wingdings" pitchFamily="2" charset="2"/>
              <a:buAutoNum type="alphaLcParenR"/>
              <a:defRPr/>
            </a:pPr>
            <a:r>
              <a:rPr lang="en-CA" dirty="0" smtClean="0"/>
              <a:t>a paper company. </a:t>
            </a:r>
          </a:p>
          <a:p>
            <a:pPr marL="1516063" lvl="1" indent="-609600">
              <a:spcBef>
                <a:spcPct val="30000"/>
              </a:spcBef>
              <a:buClr>
                <a:srgbClr val="C00000"/>
              </a:buClr>
              <a:buSzPct val="100000"/>
              <a:buFont typeface="Wingdings" pitchFamily="2" charset="2"/>
              <a:buAutoNum type="alphaLcParenR"/>
              <a:defRPr/>
            </a:pPr>
            <a:r>
              <a:rPr lang="en-CA" dirty="0" smtClean="0">
                <a:solidFill>
                  <a:srgbClr val="FF0000"/>
                </a:solidFill>
              </a:rPr>
              <a:t>a custom-home builder</a:t>
            </a:r>
            <a:r>
              <a:rPr lang="en-CA" dirty="0" smtClean="0"/>
              <a:t>. </a:t>
            </a:r>
          </a:p>
          <a:p>
            <a:pPr marL="1516063" lvl="1" indent="-609600">
              <a:spcBef>
                <a:spcPct val="30000"/>
              </a:spcBef>
              <a:buClr>
                <a:srgbClr val="C00000"/>
              </a:buClr>
              <a:buSzPct val="100000"/>
              <a:buFont typeface="Wingdings" pitchFamily="2" charset="2"/>
              <a:buAutoNum type="alphaLcParenR"/>
              <a:defRPr/>
            </a:pPr>
            <a:r>
              <a:rPr lang="en-CA" dirty="0" smtClean="0"/>
              <a:t>a car dealership.</a:t>
            </a:r>
            <a:endParaRPr lang="en-US" dirty="0" smtClean="0"/>
          </a:p>
          <a:p>
            <a:pPr>
              <a:defRPr/>
            </a:pPr>
            <a:endParaRPr lang="en-CA" dirty="0"/>
          </a:p>
        </p:txBody>
      </p:sp>
      <p:sp>
        <p:nvSpPr>
          <p:cNvPr id="15364"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86F6DE25-DB1F-482B-9EDB-CC97A293E211}" type="slidenum">
              <a:rPr lang="en-US" smtClean="0"/>
              <a:pPr>
                <a:defRPr/>
              </a:pPr>
              <a:t>10</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descr="Job-OrderCostFlows_Ch3.jpg"/>
          <p:cNvPicPr>
            <a:picLocks noChangeAspect="1"/>
          </p:cNvPicPr>
          <p:nvPr/>
        </p:nvPicPr>
        <p:blipFill>
          <a:blip r:embed="rId2" cstate="print"/>
          <a:srcRect/>
          <a:stretch>
            <a:fillRect/>
          </a:stretch>
        </p:blipFill>
        <p:spPr bwMode="auto">
          <a:xfrm>
            <a:off x="304800" y="3429000"/>
            <a:ext cx="8980488" cy="3200400"/>
          </a:xfrm>
          <a:prstGeom prst="rect">
            <a:avLst/>
          </a:prstGeom>
          <a:noFill/>
          <a:ln w="9525">
            <a:noFill/>
            <a:miter lim="800000"/>
            <a:headEnd/>
            <a:tailEnd/>
          </a:ln>
        </p:spPr>
      </p:pic>
      <p:sp>
        <p:nvSpPr>
          <p:cNvPr id="2" name="Rectangle 2"/>
          <p:cNvSpPr>
            <a:spLocks noGrp="1" noChangeArrowheads="1"/>
          </p:cNvSpPr>
          <p:nvPr>
            <p:ph type="title"/>
          </p:nvPr>
        </p:nvSpPr>
        <p:spPr/>
        <p:txBody>
          <a:bodyPr lIns="95139" tIns="49472" rIns="95139" bIns="49472" anchorCtr="0"/>
          <a:lstStyle/>
          <a:p>
            <a:pPr eaLnBrk="1" hangingPunct="1">
              <a:defRPr/>
            </a:pPr>
            <a:r>
              <a:rPr lang="en-US" dirty="0" smtClean="0">
                <a:cs typeface="+mn-cs"/>
              </a:rPr>
              <a:t>Job-Order Cost Flows</a:t>
            </a:r>
          </a:p>
        </p:txBody>
      </p:sp>
      <p:sp>
        <p:nvSpPr>
          <p:cNvPr id="16388" name="Rectangle 3"/>
          <p:cNvSpPr>
            <a:spLocks noGrp="1" noChangeArrowheads="1"/>
          </p:cNvSpPr>
          <p:nvPr>
            <p:ph idx="1"/>
          </p:nvPr>
        </p:nvSpPr>
        <p:spPr>
          <a:xfrm>
            <a:off x="0" y="1524000"/>
            <a:ext cx="9372600" cy="1905000"/>
          </a:xfrm>
          <a:solidFill>
            <a:schemeClr val="bg1"/>
          </a:solidFill>
        </p:spPr>
        <p:txBody>
          <a:bodyPr lIns="0" tIns="0" rIns="0" bIns="0"/>
          <a:lstStyle/>
          <a:p>
            <a:pPr eaLnBrk="1" hangingPunct="1">
              <a:spcBef>
                <a:spcPct val="0"/>
              </a:spcBef>
              <a:spcAft>
                <a:spcPct val="0"/>
              </a:spcAft>
              <a:buClr>
                <a:srgbClr val="C00000"/>
              </a:buClr>
            </a:pPr>
            <a:r>
              <a:rPr lang="en-US" sz="2600" smtClean="0"/>
              <a:t>The cost flow parallels the physical flow of the materials as they are converted into finished goods.</a:t>
            </a:r>
          </a:p>
          <a:p>
            <a:pPr lvl="1" eaLnBrk="1" hangingPunct="1">
              <a:spcBef>
                <a:spcPct val="0"/>
              </a:spcBef>
              <a:spcAft>
                <a:spcPct val="0"/>
              </a:spcAft>
              <a:buClr>
                <a:srgbClr val="C00000"/>
              </a:buClr>
              <a:buFont typeface="Arial" charset="0"/>
              <a:buChar char="•"/>
            </a:pPr>
            <a:r>
              <a:rPr lang="en-US" sz="2400" smtClean="0"/>
              <a:t>Manufacturing costs are assigned to Work in Process</a:t>
            </a:r>
          </a:p>
          <a:p>
            <a:pPr lvl="1" eaLnBrk="1" hangingPunct="1">
              <a:spcBef>
                <a:spcPct val="0"/>
              </a:spcBef>
              <a:spcAft>
                <a:spcPct val="0"/>
              </a:spcAft>
              <a:buClr>
                <a:srgbClr val="C00000"/>
              </a:buClr>
              <a:buFont typeface="Arial" charset="0"/>
              <a:buChar char="•"/>
            </a:pPr>
            <a:r>
              <a:rPr lang="en-US" sz="2400" smtClean="0"/>
              <a:t>Cost of completed jobs is transferred to Finished Goods Inventory</a:t>
            </a:r>
          </a:p>
          <a:p>
            <a:pPr lvl="1" eaLnBrk="1" hangingPunct="1">
              <a:spcBef>
                <a:spcPct val="0"/>
              </a:spcBef>
              <a:spcAft>
                <a:spcPct val="0"/>
              </a:spcAft>
              <a:buClr>
                <a:srgbClr val="C00000"/>
              </a:buClr>
              <a:buFont typeface="Arial" charset="0"/>
              <a:buChar char="•"/>
            </a:pPr>
            <a:r>
              <a:rPr lang="en-US" sz="2400" smtClean="0"/>
              <a:t>When units are sold, the cost is transferred to Cost of Goods Sold. </a:t>
            </a:r>
          </a:p>
        </p:txBody>
      </p:sp>
      <p:sp>
        <p:nvSpPr>
          <p:cNvPr id="16389" name="Content Placeholder 4"/>
          <p:cNvSpPr>
            <a:spLocks noGrp="1"/>
          </p:cNvSpPr>
          <p:nvPr>
            <p:ph idx="13"/>
          </p:nvPr>
        </p:nvSpPr>
        <p:spPr/>
        <p:txBody>
          <a:bodyPr/>
          <a:lstStyle/>
          <a:p>
            <a:r>
              <a:rPr lang="en-CA" smtClean="0">
                <a:latin typeface="Arial" charset="0"/>
                <a:cs typeface="Arial" charset="0"/>
              </a:rPr>
              <a:t>3</a:t>
            </a:r>
          </a:p>
        </p:txBody>
      </p:sp>
      <p:sp>
        <p:nvSpPr>
          <p:cNvPr id="17414" name="Slide Number Placeholder 5"/>
          <p:cNvSpPr>
            <a:spLocks noGrp="1"/>
          </p:cNvSpPr>
          <p:nvPr>
            <p:ph type="sldNum" sz="quarter" idx="14"/>
          </p:nvPr>
        </p:nvSpPr>
        <p:spPr/>
        <p:txBody>
          <a:bodyPr/>
          <a:lstStyle/>
          <a:p>
            <a:pPr>
              <a:defRPr/>
            </a:pPr>
            <a:fld id="{F16D8BBD-C364-4160-8C5D-1B36D4B10B2B}" type="slidenum">
              <a:rPr lang="en-US" smtClean="0"/>
              <a:pPr>
                <a:defRPr/>
              </a:pPr>
              <a:t>11</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lIns="95139" tIns="49472" rIns="95139" bIns="49472" anchorCtr="0"/>
          <a:lstStyle/>
          <a:p>
            <a:pPr eaLnBrk="1" hangingPunct="1">
              <a:defRPr/>
            </a:pPr>
            <a:r>
              <a:rPr lang="en-US" dirty="0" smtClean="0">
                <a:cs typeface="+mn-cs"/>
              </a:rPr>
              <a:t>Job-Order Cost Flows</a:t>
            </a:r>
          </a:p>
        </p:txBody>
      </p:sp>
      <p:pic>
        <p:nvPicPr>
          <p:cNvPr id="17411" name="Content Placeholder 7" descr="Job-OrderCostAccounting_Ch3.jpg"/>
          <p:cNvPicPr>
            <a:picLocks noGrp="1" noChangeAspect="1"/>
          </p:cNvPicPr>
          <p:nvPr>
            <p:ph idx="1"/>
          </p:nvPr>
        </p:nvPicPr>
        <p:blipFill>
          <a:blip r:embed="rId2" cstate="print"/>
          <a:srcRect/>
          <a:stretch>
            <a:fillRect/>
          </a:stretch>
        </p:blipFill>
        <p:spPr>
          <a:xfrm>
            <a:off x="0" y="1905000"/>
            <a:ext cx="9601200" cy="4572000"/>
          </a:xfrm>
        </p:spPr>
      </p:pic>
      <p:sp>
        <p:nvSpPr>
          <p:cNvPr id="17412" name="Content Placeholder 4"/>
          <p:cNvSpPr>
            <a:spLocks noGrp="1"/>
          </p:cNvSpPr>
          <p:nvPr>
            <p:ph idx="13"/>
          </p:nvPr>
        </p:nvSpPr>
        <p:spPr/>
        <p:txBody>
          <a:bodyPr/>
          <a:lstStyle/>
          <a:p>
            <a:r>
              <a:rPr lang="en-CA" smtClean="0">
                <a:latin typeface="Arial" charset="0"/>
                <a:cs typeface="Arial" charset="0"/>
              </a:rPr>
              <a:t>3</a:t>
            </a:r>
          </a:p>
        </p:txBody>
      </p:sp>
      <p:sp>
        <p:nvSpPr>
          <p:cNvPr id="18437" name="Slide Number Placeholder 5"/>
          <p:cNvSpPr>
            <a:spLocks noGrp="1"/>
          </p:cNvSpPr>
          <p:nvPr>
            <p:ph type="sldNum" sz="quarter" idx="14"/>
          </p:nvPr>
        </p:nvSpPr>
        <p:spPr/>
        <p:txBody>
          <a:bodyPr/>
          <a:lstStyle/>
          <a:p>
            <a:pPr>
              <a:defRPr/>
            </a:pPr>
            <a:fld id="{FAF2209E-5767-4DC0-B984-CAD3CF6564B8}" type="slidenum">
              <a:rPr lang="en-US" smtClean="0"/>
              <a:pPr>
                <a:defRPr/>
              </a:pPr>
              <a:t>12</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048000" y="0"/>
            <a:ext cx="5791200" cy="1524000"/>
          </a:xfrm>
        </p:spPr>
        <p:txBody>
          <a:bodyPr lIns="95139" tIns="49472" rIns="95139" bIns="49472" anchorCtr="0"/>
          <a:lstStyle/>
          <a:p>
            <a:pPr eaLnBrk="1" hangingPunct="1">
              <a:defRPr/>
            </a:pPr>
            <a:r>
              <a:rPr lang="en-US" altLang="en-US" dirty="0" smtClean="0">
                <a:cs typeface="+mn-cs"/>
              </a:rPr>
              <a:t>Two Major Steps in Flows of Costs</a:t>
            </a:r>
            <a:endParaRPr lang="en-US" dirty="0" smtClean="0">
              <a:cs typeface="+mn-cs"/>
            </a:endParaRPr>
          </a:p>
        </p:txBody>
      </p:sp>
      <p:sp>
        <p:nvSpPr>
          <p:cNvPr id="18435"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altLang="en-US" sz="3200" smtClean="0"/>
              <a:t>1. Accumulate the manufacturing costs incurred</a:t>
            </a:r>
          </a:p>
          <a:p>
            <a:pPr lvl="1" eaLnBrk="1" hangingPunct="1">
              <a:buClr>
                <a:srgbClr val="C00000"/>
              </a:buClr>
              <a:buSzPct val="80000"/>
              <a:buFont typeface="Arial" charset="0"/>
              <a:buChar char="•"/>
            </a:pPr>
            <a:r>
              <a:rPr lang="en-US" altLang="en-US" sz="3200" smtClean="0"/>
              <a:t>Raw materials </a:t>
            </a:r>
          </a:p>
          <a:p>
            <a:pPr lvl="1" eaLnBrk="1" hangingPunct="1">
              <a:buClr>
                <a:srgbClr val="C00000"/>
              </a:buClr>
              <a:buSzPct val="80000"/>
              <a:buFont typeface="Arial" charset="0"/>
              <a:buChar char="•"/>
            </a:pPr>
            <a:r>
              <a:rPr lang="en-US" altLang="en-US" sz="3200" smtClean="0"/>
              <a:t>Factory Labour</a:t>
            </a:r>
          </a:p>
          <a:p>
            <a:pPr lvl="1" eaLnBrk="1" hangingPunct="1">
              <a:buClr>
                <a:srgbClr val="C00000"/>
              </a:buClr>
              <a:buSzPct val="80000"/>
              <a:buFont typeface="Arial" charset="0"/>
              <a:buChar char="•"/>
            </a:pPr>
            <a:r>
              <a:rPr lang="en-US" altLang="en-US" sz="3200" smtClean="0"/>
              <a:t>Manufacturing Overhead</a:t>
            </a:r>
          </a:p>
          <a:p>
            <a:pPr lvl="1" eaLnBrk="1" hangingPunct="1">
              <a:buClr>
                <a:srgbClr val="C00000"/>
              </a:buClr>
              <a:buFont typeface="Arial" charset="0"/>
              <a:buChar char="•"/>
            </a:pPr>
            <a:endParaRPr lang="en-US" altLang="en-US" sz="3200" smtClean="0"/>
          </a:p>
          <a:p>
            <a:pPr eaLnBrk="1" hangingPunct="1">
              <a:buClr>
                <a:srgbClr val="C00000"/>
              </a:buClr>
            </a:pPr>
            <a:r>
              <a:rPr lang="en-US" altLang="en-US" sz="3200" smtClean="0"/>
              <a:t>2. Assign the accumulated costs to the work done</a:t>
            </a:r>
            <a:endParaRPr lang="en-US" sz="3200" smtClean="0"/>
          </a:p>
        </p:txBody>
      </p:sp>
      <p:sp>
        <p:nvSpPr>
          <p:cNvPr id="18436" name="Content Placeholder 4"/>
          <p:cNvSpPr>
            <a:spLocks noGrp="1"/>
          </p:cNvSpPr>
          <p:nvPr>
            <p:ph idx="13"/>
          </p:nvPr>
        </p:nvSpPr>
        <p:spPr/>
        <p:txBody>
          <a:bodyPr/>
          <a:lstStyle/>
          <a:p>
            <a:r>
              <a:rPr lang="en-CA" smtClean="0">
                <a:latin typeface="Arial" charset="0"/>
                <a:cs typeface="Arial" charset="0"/>
              </a:rPr>
              <a:t>3</a:t>
            </a:r>
          </a:p>
        </p:txBody>
      </p:sp>
      <p:pic>
        <p:nvPicPr>
          <p:cNvPr id="18437" name="Picture 4"/>
          <p:cNvPicPr>
            <a:picLocks noChangeArrowheads="1"/>
          </p:cNvPicPr>
          <p:nvPr/>
        </p:nvPicPr>
        <p:blipFill>
          <a:blip r:embed="rId2" cstate="print"/>
          <a:srcRect/>
          <a:stretch>
            <a:fillRect/>
          </a:stretch>
        </p:blipFill>
        <p:spPr bwMode="auto">
          <a:xfrm>
            <a:off x="6096000" y="2590800"/>
            <a:ext cx="2290763" cy="2290763"/>
          </a:xfrm>
          <a:prstGeom prst="rect">
            <a:avLst/>
          </a:prstGeom>
          <a:noFill/>
          <a:ln w="9525">
            <a:noFill/>
            <a:miter lim="800000"/>
            <a:headEnd/>
            <a:tailEnd/>
          </a:ln>
        </p:spPr>
      </p:pic>
      <p:sp>
        <p:nvSpPr>
          <p:cNvPr id="19462" name="Slide Number Placeholder 5"/>
          <p:cNvSpPr>
            <a:spLocks noGrp="1"/>
          </p:cNvSpPr>
          <p:nvPr>
            <p:ph type="sldNum" sz="quarter" idx="14"/>
          </p:nvPr>
        </p:nvSpPr>
        <p:spPr/>
        <p:txBody>
          <a:bodyPr/>
          <a:lstStyle/>
          <a:p>
            <a:pPr>
              <a:defRPr/>
            </a:pPr>
            <a:fld id="{D885F039-4155-4975-96C1-0844ABA30115}" type="slidenum">
              <a:rPr lang="en-US" smtClean="0"/>
              <a:pPr>
                <a:defRPr/>
              </a:pPr>
              <a:t>13</a:t>
            </a:fld>
            <a:endParaRPr lang="en-US" smtClean="0"/>
          </a:p>
        </p:txBody>
      </p:sp>
      <p:sp>
        <p:nvSpPr>
          <p:cNvPr id="7" name="Footer Placeholder 6"/>
          <p:cNvSpPr>
            <a:spLocks noGrp="1"/>
          </p:cNvSpPr>
          <p:nvPr>
            <p:ph type="ftr" sz="quarter" idx="15"/>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905000" y="0"/>
            <a:ext cx="7696200" cy="1524000"/>
          </a:xfrm>
        </p:spPr>
        <p:txBody>
          <a:bodyPr lIns="95139" tIns="49472" rIns="95139" bIns="49472" anchorCtr="0"/>
          <a:lstStyle/>
          <a:p>
            <a:pPr eaLnBrk="1" hangingPunct="1">
              <a:defRPr/>
            </a:pPr>
            <a:r>
              <a:rPr lang="en-US" altLang="en-US" sz="3600" dirty="0" smtClean="0">
                <a:cs typeface="+mn-cs"/>
              </a:rPr>
              <a:t>Accumulating Manufacturing Costs </a:t>
            </a:r>
            <a:br>
              <a:rPr lang="en-US" altLang="en-US" sz="3600" dirty="0" smtClean="0">
                <a:cs typeface="+mn-cs"/>
              </a:rPr>
            </a:br>
            <a:r>
              <a:rPr lang="en-US" altLang="en-US" sz="3600" dirty="0" smtClean="0">
                <a:solidFill>
                  <a:srgbClr val="FF0000"/>
                </a:solidFill>
                <a:cs typeface="+mn-cs"/>
              </a:rPr>
              <a:t>Raw Materials Costs</a:t>
            </a:r>
          </a:p>
        </p:txBody>
      </p:sp>
      <p:sp>
        <p:nvSpPr>
          <p:cNvPr id="19459" name="Rectangle 3"/>
          <p:cNvSpPr>
            <a:spLocks noGrp="1" noChangeArrowheads="1"/>
          </p:cNvSpPr>
          <p:nvPr>
            <p:ph idx="1"/>
          </p:nvPr>
        </p:nvSpPr>
        <p:spPr>
          <a:xfrm>
            <a:off x="304800" y="1905000"/>
            <a:ext cx="9067800" cy="4629150"/>
          </a:xfrm>
        </p:spPr>
        <p:txBody>
          <a:bodyPr lIns="0" tIns="0" rIns="0" bIns="0"/>
          <a:lstStyle/>
          <a:p>
            <a:pPr eaLnBrk="1" hangingPunct="1">
              <a:buClr>
                <a:srgbClr val="953735"/>
              </a:buClr>
            </a:pPr>
            <a:r>
              <a:rPr lang="en-US" sz="3200" smtClean="0"/>
              <a:t>Raw materials are debited to Raw Materials Inventory when purchased</a:t>
            </a:r>
          </a:p>
          <a:p>
            <a:pPr eaLnBrk="1" hangingPunct="1">
              <a:buClr>
                <a:srgbClr val="953735"/>
              </a:buClr>
              <a:buFont typeface="Wingdings" pitchFamily="2" charset="2"/>
              <a:buNone/>
            </a:pPr>
            <a:endParaRPr lang="en-US" sz="3200" smtClean="0"/>
          </a:p>
          <a:p>
            <a:pPr eaLnBrk="1" hangingPunct="1">
              <a:spcBef>
                <a:spcPct val="35000"/>
              </a:spcBef>
              <a:buClr>
                <a:srgbClr val="953735"/>
              </a:buClr>
            </a:pPr>
            <a:r>
              <a:rPr lang="en-US" sz="3200" smtClean="0"/>
              <a:t>At this point, the cost of materials is not assigned to specific jobs or orders</a:t>
            </a:r>
          </a:p>
        </p:txBody>
      </p:sp>
      <p:sp>
        <p:nvSpPr>
          <p:cNvPr id="19460" name="Content Placeholder 3"/>
          <p:cNvSpPr>
            <a:spLocks noGrp="1"/>
          </p:cNvSpPr>
          <p:nvPr>
            <p:ph idx="13"/>
          </p:nvPr>
        </p:nvSpPr>
        <p:spPr/>
        <p:txBody>
          <a:bodyPr/>
          <a:lstStyle/>
          <a:p>
            <a:r>
              <a:rPr lang="en-CA" smtClean="0">
                <a:latin typeface="Arial" charset="0"/>
                <a:cs typeface="Arial" charset="0"/>
              </a:rPr>
              <a:t>3</a:t>
            </a:r>
          </a:p>
        </p:txBody>
      </p:sp>
      <p:sp>
        <p:nvSpPr>
          <p:cNvPr id="20485" name="Slide Number Placeholder 4"/>
          <p:cNvSpPr>
            <a:spLocks noGrp="1"/>
          </p:cNvSpPr>
          <p:nvPr>
            <p:ph type="sldNum" sz="quarter" idx="14"/>
          </p:nvPr>
        </p:nvSpPr>
        <p:spPr/>
        <p:txBody>
          <a:bodyPr/>
          <a:lstStyle/>
          <a:p>
            <a:pPr>
              <a:defRPr/>
            </a:pPr>
            <a:fld id="{1A527677-361E-414F-8B15-FFFB8FCD156B}" type="slidenum">
              <a:rPr lang="en-US" smtClean="0"/>
              <a:pPr>
                <a:defRPr/>
              </a:pPr>
              <a:t>14</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1828800" y="228600"/>
            <a:ext cx="7391400" cy="1138238"/>
          </a:xfrm>
          <a:prstGeom prst="rect">
            <a:avLst/>
          </a:prstGeom>
          <a:noFill/>
          <a:ln w="9525">
            <a:noFill/>
            <a:miter lim="800000"/>
            <a:headEnd/>
            <a:tailEnd/>
          </a:ln>
        </p:spPr>
        <p:txBody>
          <a:bodyPr>
            <a:spAutoFit/>
          </a:bodyPr>
          <a:lstStyle/>
          <a:p>
            <a:pPr algn="ctr" eaLnBrk="0" hangingPunct="0"/>
            <a:r>
              <a:rPr lang="en-US" altLang="en-US" sz="3600">
                <a:solidFill>
                  <a:schemeClr val="bg1"/>
                </a:solidFill>
                <a:ea typeface="HYGothic-Extra" pitchFamily="18" charset="-127"/>
              </a:rPr>
              <a:t>Accumulating Manufacturing Costs </a:t>
            </a:r>
            <a:r>
              <a:rPr lang="en-US" sz="4000">
                <a:solidFill>
                  <a:srgbClr val="669900"/>
                </a:solidFill>
                <a:ea typeface="HYGothic-Extra" pitchFamily="18" charset="-127"/>
              </a:rPr>
              <a:t/>
            </a:r>
            <a:br>
              <a:rPr lang="en-US" sz="4000">
                <a:solidFill>
                  <a:srgbClr val="669900"/>
                </a:solidFill>
                <a:ea typeface="HYGothic-Extra" pitchFamily="18" charset="-127"/>
              </a:rPr>
            </a:br>
            <a:r>
              <a:rPr lang="en-US" sz="3200">
                <a:solidFill>
                  <a:srgbClr val="FF0000"/>
                </a:solidFill>
                <a:ea typeface="HYGothic-Extra" pitchFamily="18" charset="-127"/>
              </a:rPr>
              <a:t>Raw Materials Costs: Continued</a:t>
            </a:r>
          </a:p>
        </p:txBody>
      </p:sp>
      <p:sp>
        <p:nvSpPr>
          <p:cNvPr id="20483" name="Rectangle 3"/>
          <p:cNvSpPr>
            <a:spLocks noChangeArrowheads="1"/>
          </p:cNvSpPr>
          <p:nvPr/>
        </p:nvSpPr>
        <p:spPr bwMode="auto">
          <a:xfrm>
            <a:off x="304800" y="1828800"/>
            <a:ext cx="8915400" cy="2428875"/>
          </a:xfrm>
          <a:prstGeom prst="rect">
            <a:avLst/>
          </a:prstGeom>
          <a:noFill/>
          <a:ln w="9525">
            <a:noFill/>
            <a:miter lim="800000"/>
            <a:headEnd/>
            <a:tailEnd/>
          </a:ln>
        </p:spPr>
        <p:txBody>
          <a:bodyPr>
            <a:spAutoFit/>
          </a:bodyPr>
          <a:lstStyle/>
          <a:p>
            <a:pPr eaLnBrk="0" hangingPunct="0">
              <a:spcBef>
                <a:spcPct val="35000"/>
              </a:spcBef>
              <a:buClr>
                <a:srgbClr val="953735"/>
              </a:buClr>
            </a:pPr>
            <a:r>
              <a:rPr lang="en-US" sz="3000">
                <a:latin typeface="Cambria" pitchFamily="18" charset="0"/>
              </a:rPr>
              <a:t>Example:</a:t>
            </a:r>
          </a:p>
          <a:p>
            <a:pPr lvl="1" eaLnBrk="0" hangingPunct="0">
              <a:spcBef>
                <a:spcPct val="35000"/>
              </a:spcBef>
              <a:buClr>
                <a:srgbClr val="953735"/>
              </a:buClr>
              <a:buFont typeface="Wingdings" pitchFamily="2" charset="2"/>
              <a:buChar char="Ø"/>
            </a:pPr>
            <a:r>
              <a:rPr lang="en-US" sz="2800">
                <a:latin typeface="Cambria" pitchFamily="18" charset="0"/>
              </a:rPr>
              <a:t> On January 4, Wallace Manufacturing purchases 2,000 handles at $5 per unit ($10,000) and 800 modules at $40 per unit ($32,000) for a total cost of $42,000</a:t>
            </a:r>
            <a:endParaRPr lang="en-US" sz="2800">
              <a:latin typeface="Calibri" pitchFamily="34" charset="0"/>
            </a:endParaRPr>
          </a:p>
        </p:txBody>
      </p:sp>
      <p:sp>
        <p:nvSpPr>
          <p:cNvPr id="20484" name="Content Placeholder 6"/>
          <p:cNvSpPr>
            <a:spLocks noGrp="1"/>
          </p:cNvSpPr>
          <p:nvPr>
            <p:ph idx="13"/>
          </p:nvPr>
        </p:nvSpPr>
        <p:spPr/>
        <p:txBody>
          <a:bodyPr/>
          <a:lstStyle/>
          <a:p>
            <a:r>
              <a:rPr lang="en-CA" smtClean="0">
                <a:latin typeface="Arial" charset="0"/>
                <a:cs typeface="Arial" charset="0"/>
              </a:rPr>
              <a:t>3</a:t>
            </a:r>
          </a:p>
        </p:txBody>
      </p:sp>
      <p:sp>
        <p:nvSpPr>
          <p:cNvPr id="21509" name="Slide Number Placeholder 5"/>
          <p:cNvSpPr>
            <a:spLocks noGrp="1"/>
          </p:cNvSpPr>
          <p:nvPr>
            <p:ph type="sldNum" sz="quarter" idx="14"/>
          </p:nvPr>
        </p:nvSpPr>
        <p:spPr/>
        <p:txBody>
          <a:bodyPr/>
          <a:lstStyle/>
          <a:p>
            <a:pPr>
              <a:defRPr/>
            </a:pPr>
            <a:fld id="{21DAB32E-409E-467E-A663-D9CC0FBC0778}" type="slidenum">
              <a:rPr lang="en-US" smtClean="0"/>
              <a:pPr>
                <a:defRPr/>
              </a:pPr>
              <a:t>15</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0487" name="Picture 7" descr="Jan4_Ch3.jpg"/>
          <p:cNvPicPr>
            <a:picLocks noChangeAspect="1"/>
          </p:cNvPicPr>
          <p:nvPr/>
        </p:nvPicPr>
        <p:blipFill>
          <a:blip r:embed="rId2" cstate="print"/>
          <a:srcRect/>
          <a:stretch>
            <a:fillRect/>
          </a:stretch>
        </p:blipFill>
        <p:spPr bwMode="auto">
          <a:xfrm>
            <a:off x="0" y="4343400"/>
            <a:ext cx="9601200" cy="12747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9"/>
          <p:cNvSpPr>
            <a:spLocks noGrp="1" noChangeArrowheads="1"/>
          </p:cNvSpPr>
          <p:nvPr>
            <p:ph type="title"/>
          </p:nvPr>
        </p:nvSpPr>
        <p:spPr/>
        <p:txBody>
          <a:bodyPr lIns="95139" tIns="49472" rIns="95139" bIns="49472" anchorCtr="0"/>
          <a:lstStyle/>
          <a:p>
            <a:pPr defTabSz="914400" eaLnBrk="1" hangingPunct="1"/>
            <a:r>
              <a:rPr lang="en-US" sz="3600" smtClean="0">
                <a:latin typeface="Arial" charset="0"/>
                <a:cs typeface="Arial" charset="0"/>
              </a:rPr>
              <a:t>Accumulating Manufacturing Costs</a:t>
            </a:r>
            <a:r>
              <a:rPr lang="en-US" smtClean="0">
                <a:latin typeface="Arial" charset="0"/>
                <a:cs typeface="Arial" charset="0"/>
              </a:rPr>
              <a:t/>
            </a:r>
            <a:br>
              <a:rPr lang="en-US" smtClean="0">
                <a:latin typeface="Arial" charset="0"/>
                <a:cs typeface="Arial" charset="0"/>
              </a:rPr>
            </a:br>
            <a:r>
              <a:rPr lang="en-US" sz="2800" smtClean="0">
                <a:solidFill>
                  <a:srgbClr val="FF0000"/>
                </a:solidFill>
                <a:latin typeface="Arial" charset="0"/>
                <a:cs typeface="Arial" charset="0"/>
              </a:rPr>
              <a:t>Raw Materials Costs: Continued</a:t>
            </a:r>
          </a:p>
        </p:txBody>
      </p:sp>
      <p:graphicFrame>
        <p:nvGraphicFramePr>
          <p:cNvPr id="16" name="Diagram 15"/>
          <p:cNvGraphicFramePr/>
          <p:nvPr/>
        </p:nvGraphicFramePr>
        <p:xfrm>
          <a:off x="762000" y="4114800"/>
          <a:ext cx="6629400" cy="259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Content Placeholder 12"/>
          <p:cNvSpPr>
            <a:spLocks noGrp="1"/>
          </p:cNvSpPr>
          <p:nvPr>
            <p:ph idx="13"/>
          </p:nvPr>
        </p:nvSpPr>
        <p:spPr/>
        <p:txBody>
          <a:bodyPr/>
          <a:lstStyle/>
          <a:p>
            <a:r>
              <a:rPr lang="en-CA" smtClean="0">
                <a:latin typeface="Arial" charset="0"/>
                <a:cs typeface="Arial" charset="0"/>
              </a:rPr>
              <a:t>3</a:t>
            </a:r>
          </a:p>
        </p:txBody>
      </p:sp>
      <p:sp>
        <p:nvSpPr>
          <p:cNvPr id="270340" name="Rectangle 4"/>
          <p:cNvSpPr>
            <a:spLocks noChangeArrowheads="1"/>
          </p:cNvSpPr>
          <p:nvPr/>
        </p:nvSpPr>
        <p:spPr bwMode="auto">
          <a:xfrm>
            <a:off x="457200" y="1828800"/>
            <a:ext cx="8610600" cy="2246313"/>
          </a:xfrm>
          <a:prstGeom prst="rect">
            <a:avLst/>
          </a:prstGeom>
          <a:noFill/>
          <a:ln w="12700">
            <a:noFill/>
            <a:miter lim="800000"/>
            <a:headEnd/>
            <a:tailEnd/>
          </a:ln>
          <a:effectLst/>
        </p:spPr>
        <p:txBody>
          <a:bodyPr lIns="91432" tIns="45716" rIns="91432" bIns="45716">
            <a:spAutoFit/>
          </a:bodyPr>
          <a:lstStyle/>
          <a:p>
            <a:pPr lvl="1">
              <a:buClr>
                <a:srgbClr val="953735"/>
              </a:buClr>
              <a:buFont typeface="Wingdings" pitchFamily="2" charset="2"/>
              <a:buChar char="Ø"/>
              <a:defRPr/>
            </a:pPr>
            <a:r>
              <a:rPr lang="en-US" sz="2800" dirty="0">
                <a:latin typeface="Cambria" pitchFamily="18" charset="0"/>
                <a:cs typeface="+mn-cs"/>
              </a:rPr>
              <a:t> Raw Materials Inventory</a:t>
            </a:r>
          </a:p>
          <a:p>
            <a:pPr lvl="2">
              <a:buClr>
                <a:srgbClr val="953735"/>
              </a:buClr>
              <a:buFont typeface="Arial" pitchFamily="34" charset="0"/>
              <a:buChar char="•"/>
              <a:defRPr/>
            </a:pPr>
            <a:r>
              <a:rPr lang="en-US" sz="2800" dirty="0">
                <a:latin typeface="Cambria" pitchFamily="18" charset="0"/>
                <a:cs typeface="+mn-cs"/>
              </a:rPr>
              <a:t> </a:t>
            </a:r>
            <a:r>
              <a:rPr lang="en-US" sz="2800" dirty="0">
                <a:solidFill>
                  <a:srgbClr val="002060"/>
                </a:solidFill>
                <a:latin typeface="Cambria" pitchFamily="18" charset="0"/>
                <a:cs typeface="+mn-cs"/>
              </a:rPr>
              <a:t>a general ledger account</a:t>
            </a:r>
          </a:p>
          <a:p>
            <a:pPr lvl="2">
              <a:buClr>
                <a:srgbClr val="953735"/>
              </a:buClr>
              <a:buFont typeface="Arial" pitchFamily="34" charset="0"/>
              <a:buChar char="•"/>
              <a:defRPr/>
            </a:pPr>
            <a:r>
              <a:rPr lang="en-US" sz="2800" dirty="0">
                <a:solidFill>
                  <a:srgbClr val="002060"/>
                </a:solidFill>
                <a:latin typeface="Cambria" pitchFamily="18" charset="0"/>
                <a:cs typeface="+mn-cs"/>
              </a:rPr>
              <a:t> a </a:t>
            </a:r>
            <a:r>
              <a:rPr lang="en-US" sz="2800" dirty="0">
                <a:solidFill>
                  <a:srgbClr val="C00000"/>
                </a:solidFill>
                <a:latin typeface="Cambria" pitchFamily="18" charset="0"/>
                <a:cs typeface="+mn-cs"/>
              </a:rPr>
              <a:t>control account </a:t>
            </a:r>
            <a:r>
              <a:rPr lang="en-US" sz="2800" dirty="0">
                <a:solidFill>
                  <a:srgbClr val="002060"/>
                </a:solidFill>
                <a:latin typeface="Cambria" pitchFamily="18" charset="0"/>
                <a:cs typeface="+mn-cs"/>
              </a:rPr>
              <a:t>that summarizes the detailed data regarding specific inventory accounts in the subsidiary ledger</a:t>
            </a:r>
          </a:p>
        </p:txBody>
      </p:sp>
      <p:sp>
        <p:nvSpPr>
          <p:cNvPr id="270356" name="Text Box 20"/>
          <p:cNvSpPr txBox="1">
            <a:spLocks noChangeArrowheads="1"/>
          </p:cNvSpPr>
          <p:nvPr/>
        </p:nvSpPr>
        <p:spPr bwMode="auto">
          <a:xfrm>
            <a:off x="6705600" y="4191000"/>
            <a:ext cx="2438400" cy="469900"/>
          </a:xfrm>
          <a:prstGeom prst="rect">
            <a:avLst/>
          </a:prstGeom>
          <a:noFill/>
          <a:ln w="9525" algn="ctr">
            <a:solidFill>
              <a:srgbClr val="C00000"/>
            </a:solidFill>
            <a:miter lim="800000"/>
            <a:headEnd/>
            <a:tailEnd/>
          </a:ln>
          <a:effectLst/>
        </p:spPr>
        <p:txBody>
          <a:bodyPr wrap="none" lIns="96661" tIns="48331" rIns="96661" bIns="48331" anchor="b">
            <a:spAutoFit/>
          </a:bodyPr>
          <a:lstStyle/>
          <a:p>
            <a:pPr algn="ctr" defTabSz="966788">
              <a:defRPr/>
            </a:pPr>
            <a:r>
              <a:rPr lang="en-CA" sz="2400" b="1" dirty="0">
                <a:solidFill>
                  <a:srgbClr val="C00000"/>
                </a:solidFill>
                <a:cs typeface="+mn-cs"/>
              </a:rPr>
              <a:t>General Ledger</a:t>
            </a:r>
          </a:p>
        </p:txBody>
      </p:sp>
      <p:sp>
        <p:nvSpPr>
          <p:cNvPr id="270357" name="Text Box 21"/>
          <p:cNvSpPr txBox="1">
            <a:spLocks noChangeArrowheads="1"/>
          </p:cNvSpPr>
          <p:nvPr/>
        </p:nvSpPr>
        <p:spPr bwMode="auto">
          <a:xfrm>
            <a:off x="6248400" y="4876800"/>
            <a:ext cx="2860675" cy="469900"/>
          </a:xfrm>
          <a:prstGeom prst="rect">
            <a:avLst/>
          </a:prstGeom>
          <a:noFill/>
          <a:ln w="9525" algn="ctr">
            <a:solidFill>
              <a:srgbClr val="C00000"/>
            </a:solidFill>
            <a:miter lim="800000"/>
            <a:headEnd/>
            <a:tailEnd/>
          </a:ln>
          <a:effectLst/>
        </p:spPr>
        <p:txBody>
          <a:bodyPr wrap="none" lIns="96661" tIns="48331" rIns="96661" bIns="48331" anchor="b">
            <a:spAutoFit/>
          </a:bodyPr>
          <a:lstStyle/>
          <a:p>
            <a:pPr algn="ctr" defTabSz="966788">
              <a:defRPr/>
            </a:pPr>
            <a:r>
              <a:rPr lang="en-CA" sz="2400" b="1" dirty="0">
                <a:solidFill>
                  <a:srgbClr val="C00000"/>
                </a:solidFill>
                <a:cs typeface="+mn-cs"/>
              </a:rPr>
              <a:t>Subsidiary Ledger</a:t>
            </a:r>
          </a:p>
        </p:txBody>
      </p:sp>
      <p:sp>
        <p:nvSpPr>
          <p:cNvPr id="21512" name="Line 23"/>
          <p:cNvSpPr>
            <a:spLocks noChangeShapeType="1"/>
          </p:cNvSpPr>
          <p:nvPr/>
        </p:nvSpPr>
        <p:spPr bwMode="auto">
          <a:xfrm>
            <a:off x="2057400" y="6705600"/>
            <a:ext cx="5562600" cy="0"/>
          </a:xfrm>
          <a:prstGeom prst="line">
            <a:avLst/>
          </a:prstGeom>
          <a:noFill/>
          <a:ln w="28575">
            <a:solidFill>
              <a:schemeClr val="bg1"/>
            </a:solidFill>
            <a:round/>
            <a:headEnd/>
            <a:tailEnd/>
          </a:ln>
        </p:spPr>
        <p:txBody>
          <a:bodyPr lIns="96661" tIns="48331" rIns="96661" bIns="48331" anchor="b">
            <a:spAutoFit/>
          </a:bodyPr>
          <a:lstStyle/>
          <a:p>
            <a:endParaRPr lang="en-CA"/>
          </a:p>
        </p:txBody>
      </p:sp>
      <p:sp>
        <p:nvSpPr>
          <p:cNvPr id="21513" name="Line 27"/>
          <p:cNvSpPr>
            <a:spLocks noChangeShapeType="1"/>
          </p:cNvSpPr>
          <p:nvPr/>
        </p:nvSpPr>
        <p:spPr bwMode="auto">
          <a:xfrm flipV="1">
            <a:off x="7620000" y="6324600"/>
            <a:ext cx="0" cy="381000"/>
          </a:xfrm>
          <a:prstGeom prst="line">
            <a:avLst/>
          </a:prstGeom>
          <a:noFill/>
          <a:ln w="28575">
            <a:solidFill>
              <a:schemeClr val="bg1"/>
            </a:solidFill>
            <a:round/>
            <a:headEnd/>
            <a:tailEnd type="triangle" w="med" len="med"/>
          </a:ln>
        </p:spPr>
        <p:txBody>
          <a:bodyPr lIns="96661" tIns="48331" rIns="96661" bIns="48331" anchor="b">
            <a:spAutoFit/>
          </a:bodyPr>
          <a:lstStyle/>
          <a:p>
            <a:endParaRPr lang="en-CA"/>
          </a:p>
        </p:txBody>
      </p:sp>
      <p:sp>
        <p:nvSpPr>
          <p:cNvPr id="1043" name="Slide Number Placeholder 13"/>
          <p:cNvSpPr>
            <a:spLocks noGrp="1"/>
          </p:cNvSpPr>
          <p:nvPr>
            <p:ph type="sldNum" sz="quarter" idx="14"/>
          </p:nvPr>
        </p:nvSpPr>
        <p:spPr/>
        <p:txBody>
          <a:bodyPr/>
          <a:lstStyle/>
          <a:p>
            <a:pPr>
              <a:defRPr/>
            </a:pPr>
            <a:fld id="{460905A9-C1C4-4154-805A-040799716663}" type="slidenum">
              <a:rPr lang="en-US" smtClean="0"/>
              <a:pPr>
                <a:defRPr/>
              </a:pPr>
              <a:t>16</a:t>
            </a:fld>
            <a:endParaRPr lang="en-US" smtClean="0"/>
          </a:p>
        </p:txBody>
      </p:sp>
      <p:sp>
        <p:nvSpPr>
          <p:cNvPr id="15" name="Footer Placeholder 14"/>
          <p:cNvSpPr>
            <a:spLocks noGrp="1"/>
          </p:cNvSpPr>
          <p:nvPr>
            <p:ph type="ftr" sz="quarter" idx="15"/>
          </p:nvPr>
        </p:nvSpPr>
        <p:spPr/>
        <p:txBody>
          <a:bodyPr/>
          <a:lstStyle/>
          <a:p>
            <a:pPr>
              <a:defRPr/>
            </a:pPr>
            <a:r>
              <a:rPr lang="en-US" smtClean="0"/>
              <a:t>Copyright John Wiley &amp; Sons Canada, Ltd.</a:t>
            </a:r>
            <a:endParaRPr lang="en-US"/>
          </a:p>
        </p:txBody>
      </p:sp>
      <p:sp>
        <p:nvSpPr>
          <p:cNvPr id="21516" name="Left Arrow 16"/>
          <p:cNvSpPr>
            <a:spLocks noChangeArrowheads="1"/>
          </p:cNvSpPr>
          <p:nvPr/>
        </p:nvSpPr>
        <p:spPr bwMode="auto">
          <a:xfrm>
            <a:off x="5562600" y="4267200"/>
            <a:ext cx="1143000" cy="304800"/>
          </a:xfrm>
          <a:prstGeom prst="leftArrow">
            <a:avLst>
              <a:gd name="adj1" fmla="val 50000"/>
              <a:gd name="adj2" fmla="val 50000"/>
            </a:avLst>
          </a:prstGeom>
          <a:solidFill>
            <a:schemeClr val="tx1"/>
          </a:solidFill>
          <a:ln w="12700" algn="ctr">
            <a:noFill/>
            <a:round/>
            <a:headEnd/>
            <a:tailEnd/>
          </a:ln>
        </p:spPr>
        <p:txBody>
          <a:bodyPr wrap="none"/>
          <a:lstStyle/>
          <a:p>
            <a:pPr eaLnBrk="0" hangingPunct="0"/>
            <a:endParaRPr lang="en-CA"/>
          </a:p>
        </p:txBody>
      </p:sp>
      <p:sp>
        <p:nvSpPr>
          <p:cNvPr id="18" name="Bent-Up Arrow 17"/>
          <p:cNvSpPr/>
          <p:nvPr/>
        </p:nvSpPr>
        <p:spPr bwMode="auto">
          <a:xfrm rot="16200000" flipH="1">
            <a:off x="7315200" y="5562600"/>
            <a:ext cx="990600" cy="533400"/>
          </a:xfrm>
          <a:prstGeom prst="bentUpArrow">
            <a:avLst/>
          </a:prstGeom>
          <a:solidFill>
            <a:schemeClr val="tx1"/>
          </a:solidFill>
          <a:ln w="12700" cap="flat" cmpd="sng" algn="ctr">
            <a:noFill/>
            <a:prstDash val="solid"/>
            <a:round/>
            <a:headEnd type="none" w="med" len="med"/>
            <a:tailEnd type="none" w="med" len="med"/>
          </a:ln>
          <a:effectLst/>
        </p:spPr>
        <p:txBody>
          <a:bodyPr wrap="none"/>
          <a:lstStyle/>
          <a:p>
            <a:pPr eaLnBrk="0" hangingPunct="0">
              <a:defRPr/>
            </a:pPr>
            <a:endParaRPr lang="en-CA">
              <a:cs typeface="+mn-cs"/>
            </a:endParaRPr>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ChangeArrowheads="1"/>
          </p:cNvSpPr>
          <p:nvPr/>
        </p:nvSpPr>
        <p:spPr bwMode="auto">
          <a:xfrm>
            <a:off x="0" y="1524000"/>
            <a:ext cx="2362200" cy="1295400"/>
          </a:xfrm>
          <a:prstGeom prst="rect">
            <a:avLst/>
          </a:prstGeom>
          <a:solidFill>
            <a:schemeClr val="bg1"/>
          </a:solidFill>
          <a:ln w="12700" algn="ctr">
            <a:noFill/>
            <a:round/>
            <a:headEnd/>
            <a:tailEnd/>
          </a:ln>
        </p:spPr>
        <p:txBody>
          <a:bodyPr wrap="none"/>
          <a:lstStyle/>
          <a:p>
            <a:pPr eaLnBrk="0" hangingPunct="0"/>
            <a:endParaRPr lang="en-CA"/>
          </a:p>
        </p:txBody>
      </p:sp>
      <p:sp>
        <p:nvSpPr>
          <p:cNvPr id="22531" name="Rectangle 3"/>
          <p:cNvSpPr>
            <a:spLocks noGrp="1" noChangeArrowheads="1"/>
          </p:cNvSpPr>
          <p:nvPr>
            <p:ph idx="1"/>
          </p:nvPr>
        </p:nvSpPr>
        <p:spPr>
          <a:xfrm>
            <a:off x="304800" y="1524000"/>
            <a:ext cx="9067800" cy="3013075"/>
          </a:xfrm>
          <a:solidFill>
            <a:schemeClr val="bg1"/>
          </a:solidFill>
        </p:spPr>
        <p:txBody>
          <a:bodyPr lIns="91432" tIns="45716" rIns="91432" bIns="45716" anchor="ctr">
            <a:spAutoFit/>
          </a:bodyPr>
          <a:lstStyle/>
          <a:p>
            <a:pPr marL="231775" indent="-231775" defTabSz="914400" eaLnBrk="1" hangingPunct="1">
              <a:lnSpc>
                <a:spcPct val="90000"/>
              </a:lnSpc>
              <a:spcBef>
                <a:spcPct val="50000"/>
              </a:spcBef>
              <a:spcAft>
                <a:spcPct val="0"/>
              </a:spcAft>
              <a:buClr>
                <a:srgbClr val="953735"/>
              </a:buClr>
            </a:pPr>
            <a:r>
              <a:rPr lang="en-US" sz="2800" smtClean="0"/>
              <a:t>The subsidiary ledger consist of individual records for each item of raw materials</a:t>
            </a:r>
          </a:p>
          <a:p>
            <a:pPr marL="682625" lvl="1" indent="-225425" defTabSz="914400" eaLnBrk="1" hangingPunct="1">
              <a:spcBef>
                <a:spcPct val="0"/>
              </a:spcBef>
              <a:spcAft>
                <a:spcPct val="0"/>
              </a:spcAft>
              <a:buClr>
                <a:srgbClr val="953735"/>
              </a:buClr>
              <a:buSzTx/>
              <a:buFont typeface="Arial" charset="0"/>
              <a:buChar char="•"/>
            </a:pPr>
            <a:r>
              <a:rPr lang="en-US" smtClean="0"/>
              <a:t>May be accounts or manually/mechanically prepared cards </a:t>
            </a:r>
          </a:p>
          <a:p>
            <a:pPr marL="682625" lvl="1" indent="-225425" defTabSz="914400" eaLnBrk="1" hangingPunct="1">
              <a:spcBef>
                <a:spcPct val="0"/>
              </a:spcBef>
              <a:spcAft>
                <a:spcPct val="0"/>
              </a:spcAft>
              <a:buClr>
                <a:srgbClr val="953735"/>
              </a:buClr>
              <a:buSzTx/>
              <a:buFont typeface="Arial" charset="0"/>
              <a:buChar char="•"/>
            </a:pPr>
            <a:r>
              <a:rPr lang="en-US" smtClean="0"/>
              <a:t>May be kept as computer data files</a:t>
            </a:r>
          </a:p>
          <a:p>
            <a:pPr marL="231775" indent="-231775" defTabSz="914400" eaLnBrk="1" hangingPunct="1">
              <a:lnSpc>
                <a:spcPct val="90000"/>
              </a:lnSpc>
              <a:spcBef>
                <a:spcPct val="0"/>
              </a:spcBef>
              <a:spcAft>
                <a:spcPct val="0"/>
              </a:spcAft>
              <a:buClr>
                <a:srgbClr val="953735"/>
              </a:buClr>
            </a:pPr>
            <a:r>
              <a:rPr lang="en-US" sz="2800" smtClean="0"/>
              <a:t>The records are referred to as materials inventory records or stores ledger cards</a:t>
            </a:r>
          </a:p>
        </p:txBody>
      </p:sp>
      <p:sp>
        <p:nvSpPr>
          <p:cNvPr id="22532" name="Content Placeholder 6"/>
          <p:cNvSpPr>
            <a:spLocks noGrp="1"/>
          </p:cNvSpPr>
          <p:nvPr>
            <p:ph idx="13"/>
          </p:nvPr>
        </p:nvSpPr>
        <p:spPr/>
        <p:txBody>
          <a:bodyPr/>
          <a:lstStyle/>
          <a:p>
            <a:r>
              <a:rPr lang="en-CA" smtClean="0">
                <a:latin typeface="Arial" charset="0"/>
                <a:cs typeface="Arial" charset="0"/>
              </a:rPr>
              <a:t>3</a:t>
            </a:r>
          </a:p>
        </p:txBody>
      </p:sp>
      <p:sp>
        <p:nvSpPr>
          <p:cNvPr id="22533" name="Rectangle 10"/>
          <p:cNvSpPr>
            <a:spLocks noChangeArrowheads="1"/>
          </p:cNvSpPr>
          <p:nvPr/>
        </p:nvSpPr>
        <p:spPr bwMode="auto">
          <a:xfrm>
            <a:off x="1828800" y="228600"/>
            <a:ext cx="7543800" cy="1204913"/>
          </a:xfrm>
          <a:prstGeom prst="rect">
            <a:avLst/>
          </a:prstGeom>
          <a:noFill/>
          <a:ln w="9525" algn="ctr">
            <a:noFill/>
            <a:miter lim="800000"/>
            <a:headEnd/>
            <a:tailEnd/>
          </a:ln>
        </p:spPr>
        <p:txBody>
          <a:bodyPr lIns="96661" tIns="48331" rIns="96661" bIns="48331" anchor="b">
            <a:spAutoFit/>
          </a:bodyPr>
          <a:lstStyle/>
          <a:p>
            <a:pPr algn="ctr"/>
            <a:r>
              <a:rPr lang="en-US" sz="3600">
                <a:solidFill>
                  <a:schemeClr val="bg1"/>
                </a:solidFill>
              </a:rPr>
              <a:t>Accumulating Manufacturing Costs </a:t>
            </a:r>
            <a:r>
              <a:rPr lang="en-US" sz="3600">
                <a:solidFill>
                  <a:srgbClr val="FF0000"/>
                </a:solidFill>
              </a:rPr>
              <a:t>Raw </a:t>
            </a:r>
            <a:r>
              <a:rPr lang="en-US" sz="3200">
                <a:solidFill>
                  <a:srgbClr val="FF0000"/>
                </a:solidFill>
              </a:rPr>
              <a:t>Materials Costs: Continued</a:t>
            </a:r>
          </a:p>
        </p:txBody>
      </p:sp>
      <p:pic>
        <p:nvPicPr>
          <p:cNvPr id="22534" name="Picture 12"/>
          <p:cNvPicPr>
            <a:picLocks noChangeAspect="1" noChangeArrowheads="1"/>
          </p:cNvPicPr>
          <p:nvPr/>
        </p:nvPicPr>
        <p:blipFill>
          <a:blip r:embed="rId2" cstate="print"/>
          <a:srcRect/>
          <a:stretch>
            <a:fillRect/>
          </a:stretch>
        </p:blipFill>
        <p:spPr bwMode="auto">
          <a:xfrm>
            <a:off x="381000" y="4572000"/>
            <a:ext cx="8763000" cy="2024063"/>
          </a:xfrm>
          <a:prstGeom prst="rect">
            <a:avLst/>
          </a:prstGeom>
          <a:noFill/>
          <a:ln w="9525">
            <a:noFill/>
            <a:miter lim="800000"/>
            <a:headEnd/>
            <a:tailEnd/>
          </a:ln>
        </p:spPr>
      </p:pic>
      <p:sp>
        <p:nvSpPr>
          <p:cNvPr id="2" name="Slide Number Placeholder 5"/>
          <p:cNvSpPr>
            <a:spLocks noGrp="1"/>
          </p:cNvSpPr>
          <p:nvPr>
            <p:ph type="sldNum" sz="quarter" idx="14"/>
          </p:nvPr>
        </p:nvSpPr>
        <p:spPr/>
        <p:txBody>
          <a:bodyPr/>
          <a:lstStyle/>
          <a:p>
            <a:pPr>
              <a:defRPr/>
            </a:pPr>
            <a:fld id="{68F83D8B-FDA8-445C-B308-20AA42E72A74}" type="slidenum">
              <a:rPr lang="en-US" smtClean="0"/>
              <a:pPr>
                <a:defRPr/>
              </a:pPr>
              <a:t>17</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ChangeArrowheads="1"/>
          </p:cNvSpPr>
          <p:nvPr/>
        </p:nvSpPr>
        <p:spPr bwMode="auto">
          <a:xfrm>
            <a:off x="0" y="1524000"/>
            <a:ext cx="2362200" cy="1295400"/>
          </a:xfrm>
          <a:prstGeom prst="rect">
            <a:avLst/>
          </a:prstGeom>
          <a:solidFill>
            <a:schemeClr val="bg1"/>
          </a:solidFill>
          <a:ln w="12700" algn="ctr">
            <a:noFill/>
            <a:round/>
            <a:headEnd/>
            <a:tailEnd/>
          </a:ln>
        </p:spPr>
        <p:txBody>
          <a:bodyPr wrap="none"/>
          <a:lstStyle/>
          <a:p>
            <a:pPr eaLnBrk="0" hangingPunct="0"/>
            <a:endParaRPr lang="en-CA"/>
          </a:p>
        </p:txBody>
      </p:sp>
      <p:sp>
        <p:nvSpPr>
          <p:cNvPr id="23555" name="Rectangle 8"/>
          <p:cNvSpPr>
            <a:spLocks noGrp="1" noChangeArrowheads="1"/>
          </p:cNvSpPr>
          <p:nvPr>
            <p:ph type="title"/>
          </p:nvPr>
        </p:nvSpPr>
        <p:spPr>
          <a:xfrm>
            <a:off x="1600200" y="0"/>
            <a:ext cx="7772400" cy="1524000"/>
          </a:xfrm>
        </p:spPr>
        <p:txBody>
          <a:bodyPr lIns="95139" tIns="49472" rIns="95139" bIns="49472" anchorCtr="0"/>
          <a:lstStyle/>
          <a:p>
            <a:pPr defTabSz="914400" eaLnBrk="1" hangingPunct="1"/>
            <a:r>
              <a:rPr lang="en-US" sz="3600" smtClean="0">
                <a:latin typeface="Arial" charset="0"/>
                <a:cs typeface="Arial" charset="0"/>
              </a:rPr>
              <a:t>Accumulating Manufacturing Costs</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Factory Labour Costs</a:t>
            </a:r>
          </a:p>
        </p:txBody>
      </p:sp>
      <p:sp>
        <p:nvSpPr>
          <p:cNvPr id="23556" name="Rectangle 3"/>
          <p:cNvSpPr>
            <a:spLocks noGrp="1" noChangeArrowheads="1"/>
          </p:cNvSpPr>
          <p:nvPr>
            <p:ph idx="1"/>
          </p:nvPr>
        </p:nvSpPr>
        <p:spPr>
          <a:xfrm>
            <a:off x="304800" y="1524000"/>
            <a:ext cx="9067800" cy="3581400"/>
          </a:xfrm>
          <a:solidFill>
            <a:schemeClr val="bg1"/>
          </a:solidFill>
        </p:spPr>
        <p:txBody>
          <a:bodyPr lIns="0" tIns="0" rIns="0" bIns="0"/>
          <a:lstStyle/>
          <a:p>
            <a:pPr eaLnBrk="1" hangingPunct="1">
              <a:lnSpc>
                <a:spcPct val="90000"/>
              </a:lnSpc>
              <a:spcBef>
                <a:spcPct val="0"/>
              </a:spcBef>
              <a:spcAft>
                <a:spcPct val="0"/>
              </a:spcAft>
              <a:buClr>
                <a:srgbClr val="C00000"/>
              </a:buClr>
            </a:pPr>
            <a:r>
              <a:rPr lang="en-US" sz="2800" smtClean="0"/>
              <a:t>Consists of:</a:t>
            </a:r>
          </a:p>
          <a:p>
            <a:pPr lvl="1" eaLnBrk="1" hangingPunct="1">
              <a:lnSpc>
                <a:spcPct val="90000"/>
              </a:lnSpc>
              <a:spcBef>
                <a:spcPct val="0"/>
              </a:spcBef>
              <a:spcAft>
                <a:spcPct val="0"/>
              </a:spcAft>
              <a:buClr>
                <a:srgbClr val="C00000"/>
              </a:buClr>
              <a:buFont typeface="Arial" charset="0"/>
              <a:buChar char="•"/>
            </a:pPr>
            <a:r>
              <a:rPr lang="en-US" sz="2600" smtClean="0"/>
              <a:t>gross earnings of factory workers</a:t>
            </a:r>
          </a:p>
          <a:p>
            <a:pPr lvl="1" eaLnBrk="1" hangingPunct="1">
              <a:lnSpc>
                <a:spcPct val="90000"/>
              </a:lnSpc>
              <a:spcBef>
                <a:spcPct val="0"/>
              </a:spcBef>
              <a:spcAft>
                <a:spcPct val="0"/>
              </a:spcAft>
              <a:buClr>
                <a:srgbClr val="C00000"/>
              </a:buClr>
              <a:buFont typeface="Arial" charset="0"/>
              <a:buChar char="•"/>
            </a:pPr>
            <a:r>
              <a:rPr lang="en-US" sz="2600" smtClean="0"/>
              <a:t>employer payroll taxes on such earnings </a:t>
            </a:r>
          </a:p>
          <a:p>
            <a:pPr lvl="1" eaLnBrk="1" hangingPunct="1">
              <a:lnSpc>
                <a:spcPct val="90000"/>
              </a:lnSpc>
              <a:spcBef>
                <a:spcPct val="0"/>
              </a:spcBef>
              <a:spcAft>
                <a:spcPct val="0"/>
              </a:spcAft>
              <a:buClr>
                <a:srgbClr val="C00000"/>
              </a:buClr>
              <a:buFont typeface="Arial" charset="0"/>
              <a:buChar char="•"/>
            </a:pPr>
            <a:r>
              <a:rPr lang="en-US" sz="2600" smtClean="0"/>
              <a:t>fringe benefits incurred by the employer</a:t>
            </a:r>
          </a:p>
          <a:p>
            <a:pPr eaLnBrk="1" hangingPunct="1">
              <a:lnSpc>
                <a:spcPct val="90000"/>
              </a:lnSpc>
              <a:spcBef>
                <a:spcPct val="0"/>
              </a:spcBef>
              <a:spcAft>
                <a:spcPct val="0"/>
              </a:spcAft>
              <a:buClr>
                <a:srgbClr val="C00000"/>
              </a:buClr>
            </a:pPr>
            <a:r>
              <a:rPr lang="en-US" sz="2800" smtClean="0"/>
              <a:t>Debited to Factory Labour when incurred.</a:t>
            </a:r>
          </a:p>
          <a:p>
            <a:pPr eaLnBrk="1" hangingPunct="1">
              <a:lnSpc>
                <a:spcPct val="90000"/>
              </a:lnSpc>
              <a:spcBef>
                <a:spcPct val="0"/>
              </a:spcBef>
              <a:spcAft>
                <a:spcPct val="0"/>
              </a:spcAft>
              <a:buClr>
                <a:srgbClr val="C00000"/>
              </a:buClr>
              <a:buFont typeface="Wingdings" pitchFamily="2" charset="2"/>
              <a:buNone/>
            </a:pPr>
            <a:r>
              <a:rPr lang="en-US" sz="2800" smtClean="0"/>
              <a:t>	Example:</a:t>
            </a:r>
          </a:p>
          <a:p>
            <a:pPr eaLnBrk="1" hangingPunct="1">
              <a:lnSpc>
                <a:spcPct val="90000"/>
              </a:lnSpc>
              <a:spcBef>
                <a:spcPct val="0"/>
              </a:spcBef>
              <a:spcAft>
                <a:spcPct val="0"/>
              </a:spcAft>
              <a:buClr>
                <a:srgbClr val="FF0000"/>
              </a:buClr>
              <a:buFont typeface="Wingdings" pitchFamily="2" charset="2"/>
              <a:buNone/>
            </a:pPr>
            <a:r>
              <a:rPr lang="en-US" sz="2800" smtClean="0"/>
              <a:t>	Wallace Manufacturing incurs </a:t>
            </a:r>
            <a:r>
              <a:rPr lang="en-US" sz="2800" smtClean="0">
                <a:solidFill>
                  <a:srgbClr val="C00000"/>
                </a:solidFill>
              </a:rPr>
              <a:t>$32,000 </a:t>
            </a:r>
            <a:r>
              <a:rPr lang="en-US" sz="2800" smtClean="0"/>
              <a:t>of factory labour costs, of which $27,000 relates to wages payable and $5,000 relates to payroll taxes</a:t>
            </a:r>
            <a:r>
              <a:rPr lang="en-US" sz="2800" smtClean="0">
                <a:solidFill>
                  <a:schemeClr val="hlink"/>
                </a:solidFill>
              </a:rPr>
              <a:t> </a:t>
            </a:r>
            <a:r>
              <a:rPr lang="en-US" sz="2800" smtClean="0"/>
              <a:t>payable in January  </a:t>
            </a:r>
          </a:p>
        </p:txBody>
      </p:sp>
      <p:sp>
        <p:nvSpPr>
          <p:cNvPr id="23557" name="Content Placeholder 4"/>
          <p:cNvSpPr>
            <a:spLocks noGrp="1"/>
          </p:cNvSpPr>
          <p:nvPr>
            <p:ph idx="13"/>
          </p:nvPr>
        </p:nvSpPr>
        <p:spPr/>
        <p:txBody>
          <a:bodyPr/>
          <a:lstStyle/>
          <a:p>
            <a:r>
              <a:rPr lang="en-CA" smtClean="0">
                <a:latin typeface="Arial" charset="0"/>
                <a:cs typeface="Arial" charset="0"/>
              </a:rPr>
              <a:t>3</a:t>
            </a:r>
          </a:p>
        </p:txBody>
      </p:sp>
      <p:sp>
        <p:nvSpPr>
          <p:cNvPr id="2" name="Slide Number Placeholder 5"/>
          <p:cNvSpPr>
            <a:spLocks noGrp="1"/>
          </p:cNvSpPr>
          <p:nvPr>
            <p:ph type="sldNum" sz="quarter" idx="14"/>
          </p:nvPr>
        </p:nvSpPr>
        <p:spPr/>
        <p:txBody>
          <a:bodyPr/>
          <a:lstStyle/>
          <a:p>
            <a:pPr>
              <a:defRPr/>
            </a:pPr>
            <a:fld id="{92E85D05-9421-4D8B-A1A7-45938BC0D88F}" type="slidenum">
              <a:rPr lang="en-US" smtClean="0"/>
              <a:pPr>
                <a:defRPr/>
              </a:pPr>
              <a:t>18</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3560" name="Picture 7" descr="Jan31_Ch3.jpg"/>
          <p:cNvPicPr>
            <a:picLocks noChangeAspect="1"/>
          </p:cNvPicPr>
          <p:nvPr/>
        </p:nvPicPr>
        <p:blipFill>
          <a:blip r:embed="rId2" cstate="print"/>
          <a:srcRect/>
          <a:stretch>
            <a:fillRect/>
          </a:stretch>
        </p:blipFill>
        <p:spPr bwMode="auto">
          <a:xfrm>
            <a:off x="0" y="4953000"/>
            <a:ext cx="9601200" cy="15065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3"/>
          <p:cNvSpPr>
            <a:spLocks noGrp="1" noChangeArrowheads="1"/>
          </p:cNvSpPr>
          <p:nvPr>
            <p:ph type="title"/>
          </p:nvPr>
        </p:nvSpPr>
        <p:spPr>
          <a:xfrm>
            <a:off x="1676400" y="0"/>
            <a:ext cx="7696200" cy="1524000"/>
          </a:xfrm>
        </p:spPr>
        <p:txBody>
          <a:bodyPr lIns="95139" tIns="49472" rIns="95139" bIns="49472" anchorCtr="0"/>
          <a:lstStyle/>
          <a:p>
            <a:pPr defTabSz="914400" eaLnBrk="1" hangingPunct="1"/>
            <a:r>
              <a:rPr lang="en-US" smtClean="0">
                <a:latin typeface="Arial" charset="0"/>
                <a:cs typeface="Arial" charset="0"/>
              </a:rPr>
              <a:t>Accumulating Manufacturing Costs: </a:t>
            </a:r>
            <a:r>
              <a:rPr lang="en-US" sz="3200" smtClean="0">
                <a:solidFill>
                  <a:srgbClr val="FF0000"/>
                </a:solidFill>
                <a:latin typeface="Arial" charset="0"/>
                <a:cs typeface="Arial" charset="0"/>
              </a:rPr>
              <a:t>Manufacturing Overhead Costs</a:t>
            </a:r>
          </a:p>
        </p:txBody>
      </p:sp>
      <p:sp>
        <p:nvSpPr>
          <p:cNvPr id="24579" name="Rectangle 3"/>
          <p:cNvSpPr>
            <a:spLocks noGrp="1" noChangeArrowheads="1"/>
          </p:cNvSpPr>
          <p:nvPr>
            <p:ph idx="1"/>
          </p:nvPr>
        </p:nvSpPr>
        <p:spPr>
          <a:xfrm>
            <a:off x="304800" y="1905000"/>
            <a:ext cx="9067800" cy="4629150"/>
          </a:xfrm>
        </p:spPr>
        <p:txBody>
          <a:bodyPr lIns="0" tIns="0" rIns="0" bIns="0"/>
          <a:lstStyle/>
          <a:p>
            <a:pPr eaLnBrk="1" hangingPunct="1">
              <a:spcBef>
                <a:spcPct val="40000"/>
              </a:spcBef>
              <a:buClr>
                <a:srgbClr val="C00000"/>
              </a:buClr>
            </a:pPr>
            <a:r>
              <a:rPr lang="en-US" sz="3000" smtClean="0"/>
              <a:t>May be recognized daily</a:t>
            </a:r>
          </a:p>
          <a:p>
            <a:pPr lvl="2" eaLnBrk="1" hangingPunct="1">
              <a:spcBef>
                <a:spcPct val="40000"/>
              </a:spcBef>
              <a:buClr>
                <a:srgbClr val="C00000"/>
              </a:buClr>
            </a:pPr>
            <a:r>
              <a:rPr lang="en-US" smtClean="0">
                <a:solidFill>
                  <a:srgbClr val="002060"/>
                </a:solidFill>
                <a:latin typeface="Cambria" pitchFamily="18" charset="0"/>
              </a:rPr>
              <a:t>For example, machinery repairs , indirect materials, and indirect labour.</a:t>
            </a:r>
          </a:p>
          <a:p>
            <a:pPr eaLnBrk="1" hangingPunct="1">
              <a:spcBef>
                <a:spcPct val="40000"/>
              </a:spcBef>
              <a:buClr>
                <a:srgbClr val="C00000"/>
              </a:buClr>
            </a:pPr>
            <a:r>
              <a:rPr lang="en-US" sz="3000" smtClean="0"/>
              <a:t>May also be recorded periodically through adjusting entries</a:t>
            </a:r>
          </a:p>
          <a:p>
            <a:pPr lvl="2" eaLnBrk="1" hangingPunct="1">
              <a:spcBef>
                <a:spcPct val="40000"/>
              </a:spcBef>
              <a:buClr>
                <a:srgbClr val="C00000"/>
              </a:buClr>
            </a:pPr>
            <a:r>
              <a:rPr lang="en-US" sz="2800" smtClean="0">
                <a:latin typeface="Cambria" pitchFamily="18" charset="0"/>
              </a:rPr>
              <a:t> </a:t>
            </a:r>
            <a:r>
              <a:rPr lang="en-US" smtClean="0">
                <a:solidFill>
                  <a:srgbClr val="002060"/>
                </a:solidFill>
                <a:latin typeface="Cambria" pitchFamily="18" charset="0"/>
              </a:rPr>
              <a:t>For example, property taxes, amortization, and insurance. </a:t>
            </a:r>
          </a:p>
          <a:p>
            <a:pPr lvl="2" eaLnBrk="1" hangingPunct="1">
              <a:spcBef>
                <a:spcPct val="40000"/>
              </a:spcBef>
              <a:buClr>
                <a:srgbClr val="C00000"/>
              </a:buClr>
            </a:pPr>
            <a:r>
              <a:rPr lang="en-US" smtClean="0">
                <a:solidFill>
                  <a:srgbClr val="002060"/>
                </a:solidFill>
                <a:latin typeface="Cambria" pitchFamily="18" charset="0"/>
              </a:rPr>
              <a:t> The summary entry for Wallace Manufacturing Company is:</a:t>
            </a:r>
          </a:p>
        </p:txBody>
      </p:sp>
      <p:sp>
        <p:nvSpPr>
          <p:cNvPr id="24580" name="Content Placeholder 3"/>
          <p:cNvSpPr>
            <a:spLocks noGrp="1"/>
          </p:cNvSpPr>
          <p:nvPr>
            <p:ph idx="13"/>
          </p:nvPr>
        </p:nvSpPr>
        <p:spPr/>
        <p:txBody>
          <a:bodyPr/>
          <a:lstStyle/>
          <a:p>
            <a:r>
              <a:rPr lang="en-CA" smtClean="0">
                <a:latin typeface="Arial" charset="0"/>
                <a:cs typeface="Arial" charset="0"/>
              </a:rPr>
              <a:t>3</a:t>
            </a:r>
          </a:p>
        </p:txBody>
      </p:sp>
      <p:sp>
        <p:nvSpPr>
          <p:cNvPr id="24581" name="Slide Number Placeholder 4"/>
          <p:cNvSpPr>
            <a:spLocks noGrp="1"/>
          </p:cNvSpPr>
          <p:nvPr>
            <p:ph type="sldNum" sz="quarter" idx="14"/>
          </p:nvPr>
        </p:nvSpPr>
        <p:spPr/>
        <p:txBody>
          <a:bodyPr/>
          <a:lstStyle/>
          <a:p>
            <a:pPr>
              <a:defRPr/>
            </a:pPr>
            <a:fld id="{2BB40A7A-2097-40E6-933F-3A465ABCA24C}" type="slidenum">
              <a:rPr lang="en-US" smtClean="0"/>
              <a:pPr>
                <a:defRPr/>
              </a:pPr>
              <a:t>19</a:t>
            </a:fld>
            <a:endParaRPr lang="en-US" smtClean="0"/>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title"/>
          </p:nvPr>
        </p:nvSpPr>
        <p:spPr/>
        <p:txBody>
          <a:bodyPr lIns="95139" tIns="49472" rIns="95139" bIns="49472" anchorCtr="0"/>
          <a:lstStyle/>
          <a:p>
            <a:pPr defTabSz="914400" eaLnBrk="1" hangingPunct="1"/>
            <a:r>
              <a:rPr lang="en-US" smtClean="0">
                <a:latin typeface="Arial" charset="0"/>
                <a:cs typeface="Arial" charset="0"/>
              </a:rPr>
              <a:t>Accumulating Manufacturing Costs</a:t>
            </a:r>
          </a:p>
        </p:txBody>
      </p:sp>
      <p:sp>
        <p:nvSpPr>
          <p:cNvPr id="25603" name="Content Placeholder 4"/>
          <p:cNvSpPr>
            <a:spLocks noGrp="1"/>
          </p:cNvSpPr>
          <p:nvPr>
            <p:ph idx="13"/>
          </p:nvPr>
        </p:nvSpPr>
        <p:spPr/>
        <p:txBody>
          <a:bodyPr/>
          <a:lstStyle/>
          <a:p>
            <a:r>
              <a:rPr lang="en-CA" smtClean="0">
                <a:latin typeface="Arial" charset="0"/>
                <a:cs typeface="Arial" charset="0"/>
              </a:rPr>
              <a:t>3</a:t>
            </a:r>
          </a:p>
        </p:txBody>
      </p:sp>
      <p:sp>
        <p:nvSpPr>
          <p:cNvPr id="25605" name="AutoShape 5"/>
          <p:cNvSpPr>
            <a:spLocks/>
          </p:cNvSpPr>
          <p:nvPr/>
        </p:nvSpPr>
        <p:spPr bwMode="auto">
          <a:xfrm>
            <a:off x="533400" y="1905000"/>
            <a:ext cx="8534400" cy="914400"/>
          </a:xfrm>
          <a:prstGeom prst="borderCallout1">
            <a:avLst>
              <a:gd name="adj1" fmla="val 13634"/>
              <a:gd name="adj2" fmla="val -2042"/>
              <a:gd name="adj3" fmla="val 204546"/>
              <a:gd name="adj4" fmla="val -42644"/>
            </a:avLst>
          </a:prstGeom>
          <a:noFill/>
          <a:ln w="19050">
            <a:noFill/>
            <a:miter lim="800000"/>
            <a:headEnd/>
            <a:tailEnd/>
          </a:ln>
        </p:spPr>
        <p:txBody>
          <a:bodyPr/>
          <a:lstStyle/>
          <a:p>
            <a:pPr algn="ctr">
              <a:defRPr/>
            </a:pPr>
            <a:r>
              <a:rPr lang="en-US" sz="2800" dirty="0">
                <a:latin typeface="Calibri" pitchFamily="34" charset="0"/>
                <a:cs typeface="+mn-cs"/>
              </a:rPr>
              <a:t>Manufacturing overhead is a </a:t>
            </a:r>
            <a:r>
              <a:rPr lang="en-US" sz="2800" dirty="0">
                <a:solidFill>
                  <a:srgbClr val="C00000"/>
                </a:solidFill>
                <a:latin typeface="Calibri" pitchFamily="34" charset="0"/>
                <a:cs typeface="+mn-cs"/>
              </a:rPr>
              <a:t>Control Account</a:t>
            </a:r>
            <a:endParaRPr lang="en-CA" sz="2800" dirty="0">
              <a:solidFill>
                <a:srgbClr val="C00000"/>
              </a:solidFill>
              <a:latin typeface="Calibri" pitchFamily="34" charset="0"/>
              <a:cs typeface="+mn-cs"/>
            </a:endParaRPr>
          </a:p>
        </p:txBody>
      </p:sp>
      <p:sp>
        <p:nvSpPr>
          <p:cNvPr id="2" name="Slide Number Placeholder 5"/>
          <p:cNvSpPr>
            <a:spLocks noGrp="1"/>
          </p:cNvSpPr>
          <p:nvPr>
            <p:ph type="sldNum" sz="quarter" idx="14"/>
          </p:nvPr>
        </p:nvSpPr>
        <p:spPr/>
        <p:txBody>
          <a:bodyPr/>
          <a:lstStyle/>
          <a:p>
            <a:pPr>
              <a:defRPr/>
            </a:pPr>
            <a:fld id="{81B0F807-761C-4A9E-9ACA-28FE152209DC}" type="slidenum">
              <a:rPr lang="en-US" smtClean="0"/>
              <a:pPr>
                <a:defRPr/>
              </a:pPr>
              <a:t>20</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5607" name="Picture 8" descr="Jan31MO_Ch3.jpg"/>
          <p:cNvPicPr>
            <a:picLocks noChangeAspect="1"/>
          </p:cNvPicPr>
          <p:nvPr/>
        </p:nvPicPr>
        <p:blipFill>
          <a:blip r:embed="rId2" cstate="print"/>
          <a:srcRect/>
          <a:stretch>
            <a:fillRect/>
          </a:stretch>
        </p:blipFill>
        <p:spPr bwMode="auto">
          <a:xfrm>
            <a:off x="0" y="2517775"/>
            <a:ext cx="9601200" cy="22796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Assigning Manufacturing Costs to Work in Process</a:t>
            </a:r>
          </a:p>
        </p:txBody>
      </p:sp>
      <p:sp>
        <p:nvSpPr>
          <p:cNvPr id="26627" name="Rectangle 3"/>
          <p:cNvSpPr>
            <a:spLocks noGrp="1" noChangeArrowheads="1"/>
          </p:cNvSpPr>
          <p:nvPr>
            <p:ph idx="1"/>
          </p:nvPr>
        </p:nvSpPr>
        <p:spPr>
          <a:xfrm>
            <a:off x="304800" y="1905000"/>
            <a:ext cx="9067800" cy="4305300"/>
          </a:xfrm>
        </p:spPr>
        <p:txBody>
          <a:bodyPr lIns="91432" tIns="45716" rIns="91432" bIns="45716">
            <a:spAutoFit/>
          </a:bodyPr>
          <a:lstStyle/>
          <a:p>
            <a:pPr marL="231775" indent="-231775" defTabSz="914400" eaLnBrk="1" hangingPunct="1">
              <a:lnSpc>
                <a:spcPct val="90000"/>
              </a:lnSpc>
              <a:spcBef>
                <a:spcPct val="50000"/>
              </a:spcBef>
              <a:buClr>
                <a:srgbClr val="C00000"/>
              </a:buClr>
            </a:pPr>
            <a:r>
              <a:rPr lang="en-US" sz="2800" smtClean="0"/>
              <a:t> Manufacturing costs are assigned to work in process </a:t>
            </a:r>
            <a:br>
              <a:rPr lang="en-US" sz="2800" smtClean="0"/>
            </a:br>
            <a:r>
              <a:rPr lang="en-US" sz="2800" smtClean="0"/>
              <a:t> with</a:t>
            </a:r>
          </a:p>
          <a:p>
            <a:pPr marL="1146175" lvl="2" indent="-231775" defTabSz="914400" eaLnBrk="1" hangingPunct="1">
              <a:spcBef>
                <a:spcPct val="0"/>
              </a:spcBef>
              <a:buClr>
                <a:srgbClr val="C00000"/>
              </a:buClr>
            </a:pPr>
            <a:r>
              <a:rPr lang="en-US" sz="2600" smtClean="0">
                <a:solidFill>
                  <a:srgbClr val="002060"/>
                </a:solidFill>
                <a:latin typeface="Cambria" pitchFamily="18" charset="0"/>
              </a:rPr>
              <a:t>Debits  to Work in Process Inventory</a:t>
            </a:r>
          </a:p>
          <a:p>
            <a:pPr marL="1146175" lvl="2" indent="-231775" defTabSz="914400" eaLnBrk="1" hangingPunct="1">
              <a:spcBef>
                <a:spcPct val="0"/>
              </a:spcBef>
              <a:buClr>
                <a:srgbClr val="C00000"/>
              </a:buClr>
            </a:pPr>
            <a:r>
              <a:rPr lang="en-US" sz="2600" smtClean="0">
                <a:solidFill>
                  <a:srgbClr val="002060"/>
                </a:solidFill>
                <a:latin typeface="Cambria" pitchFamily="18" charset="0"/>
              </a:rPr>
              <a:t>Credits  to:</a:t>
            </a:r>
          </a:p>
          <a:p>
            <a:pPr marL="1597025" lvl="3" indent="-225425" defTabSz="914400" eaLnBrk="1" hangingPunct="1">
              <a:spcBef>
                <a:spcPct val="0"/>
              </a:spcBef>
              <a:buClr>
                <a:srgbClr val="C00000"/>
              </a:buClr>
              <a:buSzPct val="70000"/>
              <a:buFont typeface="Arial" charset="0"/>
              <a:buChar char="•"/>
            </a:pPr>
            <a:r>
              <a:rPr lang="en-US" sz="2400" smtClean="0">
                <a:latin typeface="Cambria" pitchFamily="18" charset="0"/>
              </a:rPr>
              <a:t> </a:t>
            </a:r>
            <a:r>
              <a:rPr lang="en-US" sz="2400" smtClean="0"/>
              <a:t>Raw Materials Inventory</a:t>
            </a:r>
          </a:p>
          <a:p>
            <a:pPr marL="1597025" lvl="3" indent="-225425" defTabSz="914400" eaLnBrk="1" hangingPunct="1">
              <a:spcBef>
                <a:spcPct val="0"/>
              </a:spcBef>
              <a:buClr>
                <a:srgbClr val="C00000"/>
              </a:buClr>
              <a:buSzPct val="70000"/>
              <a:buFont typeface="Arial" charset="0"/>
              <a:buChar char="•"/>
            </a:pPr>
            <a:r>
              <a:rPr lang="en-US" sz="2400" smtClean="0"/>
              <a:t> Factory Labour</a:t>
            </a:r>
          </a:p>
          <a:p>
            <a:pPr marL="1597025" lvl="3" indent="-225425" defTabSz="914400" eaLnBrk="1" hangingPunct="1">
              <a:spcBef>
                <a:spcPct val="0"/>
              </a:spcBef>
              <a:buClr>
                <a:srgbClr val="C00000"/>
              </a:buClr>
              <a:buSzPct val="70000"/>
              <a:buFont typeface="Arial" charset="0"/>
              <a:buChar char="•"/>
            </a:pPr>
            <a:r>
              <a:rPr lang="en-US" sz="2400" smtClean="0"/>
              <a:t> Manufacturing Overhead</a:t>
            </a:r>
          </a:p>
          <a:p>
            <a:pPr marL="231775" indent="-231775" defTabSz="914400" eaLnBrk="1" hangingPunct="1">
              <a:lnSpc>
                <a:spcPct val="90000"/>
              </a:lnSpc>
              <a:spcBef>
                <a:spcPct val="50000"/>
              </a:spcBef>
              <a:buClr>
                <a:srgbClr val="C00000"/>
              </a:buClr>
            </a:pPr>
            <a:r>
              <a:rPr lang="en-US" sz="2800" smtClean="0"/>
              <a:t> Entries assigning costs to work in process are usually </a:t>
            </a:r>
            <a:br>
              <a:rPr lang="en-US" sz="2800" smtClean="0"/>
            </a:br>
            <a:r>
              <a:rPr lang="en-US" sz="2800" smtClean="0"/>
              <a:t> made monthly</a:t>
            </a:r>
          </a:p>
        </p:txBody>
      </p:sp>
      <p:sp>
        <p:nvSpPr>
          <p:cNvPr id="26628" name="Content Placeholder 3"/>
          <p:cNvSpPr>
            <a:spLocks noGrp="1"/>
          </p:cNvSpPr>
          <p:nvPr>
            <p:ph idx="13"/>
          </p:nvPr>
        </p:nvSpPr>
        <p:spPr/>
        <p:txBody>
          <a:bodyPr/>
          <a:lstStyle/>
          <a:p>
            <a:r>
              <a:rPr lang="en-CA" smtClean="0">
                <a:latin typeface="Arial" charset="0"/>
                <a:cs typeface="Arial" charset="0"/>
              </a:rPr>
              <a:t>3</a:t>
            </a:r>
          </a:p>
        </p:txBody>
      </p:sp>
      <p:sp>
        <p:nvSpPr>
          <p:cNvPr id="26629" name="Slide Number Placeholder 4"/>
          <p:cNvSpPr>
            <a:spLocks noGrp="1"/>
          </p:cNvSpPr>
          <p:nvPr>
            <p:ph type="sldNum" sz="quarter" idx="14"/>
          </p:nvPr>
        </p:nvSpPr>
        <p:spPr/>
        <p:txBody>
          <a:bodyPr/>
          <a:lstStyle/>
          <a:p>
            <a:pPr>
              <a:defRPr/>
            </a:pPr>
            <a:fld id="{7DB1CAAC-0B74-426C-8ED2-40905D8381F9}" type="slidenum">
              <a:rPr lang="en-US" smtClean="0"/>
              <a:pPr>
                <a:defRPr/>
              </a:pPr>
              <a:t>21</a:t>
            </a:fld>
            <a:endParaRPr lang="en-US" smtClean="0"/>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304800" y="1905000"/>
            <a:ext cx="9067800" cy="2946400"/>
          </a:xfrm>
        </p:spPr>
        <p:txBody>
          <a:bodyPr lIns="91432" tIns="45716" rIns="91432" bIns="45716">
            <a:spAutoFit/>
          </a:bodyPr>
          <a:lstStyle/>
          <a:p>
            <a:pPr marL="0" indent="0" defTabSz="914400" eaLnBrk="1" hangingPunct="1">
              <a:lnSpc>
                <a:spcPct val="90000"/>
              </a:lnSpc>
              <a:spcBef>
                <a:spcPct val="50000"/>
              </a:spcBef>
              <a:buClr>
                <a:srgbClr val="C00000"/>
              </a:buClr>
            </a:pPr>
            <a:r>
              <a:rPr lang="en-US" sz="2800" smtClean="0">
                <a:solidFill>
                  <a:schemeClr val="bg1"/>
                </a:solidFill>
              </a:rPr>
              <a:t> </a:t>
            </a:r>
            <a:r>
              <a:rPr lang="en-US" sz="2800" smtClean="0"/>
              <a:t>Job cost sheet: </a:t>
            </a:r>
          </a:p>
          <a:p>
            <a:pPr marL="739775" lvl="1" indent="-282575" defTabSz="914400" eaLnBrk="1" hangingPunct="1">
              <a:lnSpc>
                <a:spcPct val="90000"/>
              </a:lnSpc>
              <a:spcBef>
                <a:spcPct val="50000"/>
              </a:spcBef>
              <a:buClr>
                <a:srgbClr val="C00000"/>
              </a:buClr>
              <a:buSzTx/>
              <a:buFont typeface="Arial" charset="0"/>
              <a:buChar char="•"/>
            </a:pPr>
            <a:r>
              <a:rPr lang="en-US" smtClean="0"/>
              <a:t>Used to record the costs of a specific job</a:t>
            </a:r>
          </a:p>
          <a:p>
            <a:pPr marL="739775" lvl="1" indent="-282575" defTabSz="914400" eaLnBrk="1" hangingPunct="1">
              <a:lnSpc>
                <a:spcPct val="90000"/>
              </a:lnSpc>
              <a:spcBef>
                <a:spcPct val="50000"/>
              </a:spcBef>
              <a:buClr>
                <a:srgbClr val="C00000"/>
              </a:buClr>
              <a:buSzTx/>
              <a:buFont typeface="Arial" charset="0"/>
              <a:buChar char="•"/>
            </a:pPr>
            <a:r>
              <a:rPr lang="en-US" smtClean="0"/>
              <a:t>Used to determine the total and unit costs of a completed job </a:t>
            </a:r>
          </a:p>
          <a:p>
            <a:pPr marL="739775" lvl="1" indent="-282575" defTabSz="914400" eaLnBrk="1" hangingPunct="1">
              <a:lnSpc>
                <a:spcPct val="90000"/>
              </a:lnSpc>
              <a:spcBef>
                <a:spcPct val="50000"/>
              </a:spcBef>
              <a:buClr>
                <a:srgbClr val="C00000"/>
              </a:buClr>
              <a:buSzTx/>
              <a:buFont typeface="Arial" charset="0"/>
              <a:buChar char="•"/>
            </a:pPr>
            <a:r>
              <a:rPr lang="en-US" smtClean="0"/>
              <a:t>Postings to job cost sheets are made daily</a:t>
            </a:r>
          </a:p>
        </p:txBody>
      </p:sp>
      <p:sp>
        <p:nvSpPr>
          <p:cNvPr id="27651" name="Content Placeholder 4"/>
          <p:cNvSpPr>
            <a:spLocks noGrp="1"/>
          </p:cNvSpPr>
          <p:nvPr>
            <p:ph idx="13"/>
          </p:nvPr>
        </p:nvSpPr>
        <p:spPr/>
        <p:txBody>
          <a:bodyPr/>
          <a:lstStyle/>
          <a:p>
            <a:r>
              <a:rPr lang="en-CA" smtClean="0">
                <a:latin typeface="Arial" charset="0"/>
                <a:cs typeface="Arial" charset="0"/>
              </a:rPr>
              <a:t>3</a:t>
            </a:r>
          </a:p>
        </p:txBody>
      </p:sp>
      <p:sp>
        <p:nvSpPr>
          <p:cNvPr id="27652" name="Rectangle 7"/>
          <p:cNvSpPr>
            <a:spLocks noChangeArrowheads="1"/>
          </p:cNvSpPr>
          <p:nvPr/>
        </p:nvSpPr>
        <p:spPr bwMode="auto">
          <a:xfrm>
            <a:off x="1905000" y="276225"/>
            <a:ext cx="7543800" cy="1204913"/>
          </a:xfrm>
          <a:prstGeom prst="rect">
            <a:avLst/>
          </a:prstGeom>
          <a:noFill/>
          <a:ln w="9525" algn="ctr">
            <a:noFill/>
            <a:miter lim="800000"/>
            <a:headEnd/>
            <a:tailEnd/>
          </a:ln>
        </p:spPr>
        <p:txBody>
          <a:bodyPr lIns="96661" tIns="48331" rIns="96661" bIns="48331" anchor="b">
            <a:spAutoFit/>
          </a:bodyPr>
          <a:lstStyle/>
          <a:p>
            <a:pPr algn="ctr"/>
            <a:r>
              <a:rPr lang="en-US" sz="3600">
                <a:solidFill>
                  <a:schemeClr val="bg1"/>
                </a:solidFill>
              </a:rPr>
              <a:t>Assigning Manufacturing Costs to Work in Process</a:t>
            </a:r>
          </a:p>
        </p:txBody>
      </p:sp>
      <p:sp>
        <p:nvSpPr>
          <p:cNvPr id="27653" name="Slide Number Placeholder 4"/>
          <p:cNvSpPr>
            <a:spLocks noGrp="1"/>
          </p:cNvSpPr>
          <p:nvPr>
            <p:ph type="sldNum" sz="quarter" idx="14"/>
          </p:nvPr>
        </p:nvSpPr>
        <p:spPr/>
        <p:txBody>
          <a:bodyPr/>
          <a:lstStyle/>
          <a:p>
            <a:pPr>
              <a:defRPr/>
            </a:pPr>
            <a:fld id="{A38BAA95-DC92-4E20-A0AF-236FE8516E2D}" type="slidenum">
              <a:rPr lang="en-US" smtClean="0"/>
              <a:pPr>
                <a:defRPr/>
              </a:pPr>
              <a:t>22</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905000" y="228600"/>
            <a:ext cx="7467600" cy="1295400"/>
          </a:xfrm>
        </p:spPr>
        <p:txBody>
          <a:bodyPr lIns="95139" tIns="49472" rIns="95139" bIns="49472" anchorCtr="0"/>
          <a:lstStyle/>
          <a:p>
            <a:pPr eaLnBrk="1" hangingPunct="1"/>
            <a:r>
              <a:rPr lang="en-US" smtClean="0">
                <a:latin typeface="Arial" charset="0"/>
                <a:cs typeface="Arial" charset="0"/>
              </a:rPr>
              <a:t>Assigning Manufacturing Costs to Work in Process</a:t>
            </a:r>
            <a:endParaRPr lang="en-CA" smtClean="0">
              <a:latin typeface="Arial" charset="0"/>
              <a:cs typeface="Arial" charset="0"/>
            </a:endParaRPr>
          </a:p>
        </p:txBody>
      </p:sp>
      <p:sp>
        <p:nvSpPr>
          <p:cNvPr id="28675" name="Content Placeholder 3"/>
          <p:cNvSpPr>
            <a:spLocks noGrp="1"/>
          </p:cNvSpPr>
          <p:nvPr>
            <p:ph idx="13"/>
          </p:nvPr>
        </p:nvSpPr>
        <p:spPr/>
        <p:txBody>
          <a:bodyPr/>
          <a:lstStyle/>
          <a:p>
            <a:r>
              <a:rPr lang="en-CA" smtClean="0">
                <a:latin typeface="Arial" charset="0"/>
                <a:cs typeface="Arial" charset="0"/>
              </a:rPr>
              <a:t>3</a:t>
            </a:r>
          </a:p>
        </p:txBody>
      </p:sp>
      <p:sp>
        <p:nvSpPr>
          <p:cNvPr id="28676" name="Slide Number Placeholder 4"/>
          <p:cNvSpPr>
            <a:spLocks noGrp="1"/>
          </p:cNvSpPr>
          <p:nvPr>
            <p:ph type="sldNum" sz="quarter" idx="14"/>
          </p:nvPr>
        </p:nvSpPr>
        <p:spPr/>
        <p:txBody>
          <a:bodyPr/>
          <a:lstStyle/>
          <a:p>
            <a:pPr>
              <a:defRPr/>
            </a:pPr>
            <a:fld id="{84F7C443-D42E-43CF-A970-9C2FCFF335B0}" type="slidenum">
              <a:rPr lang="en-US" smtClean="0"/>
              <a:pPr>
                <a:defRPr/>
              </a:pPr>
              <a:t>23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28678" name="Picture 7" descr="WallaceManufacturing_Ch3.jpg"/>
          <p:cNvPicPr>
            <a:picLocks noChangeAspect="1"/>
          </p:cNvPicPr>
          <p:nvPr/>
        </p:nvPicPr>
        <p:blipFill>
          <a:blip r:embed="rId2" cstate="print"/>
          <a:srcRect/>
          <a:stretch>
            <a:fillRect/>
          </a:stretch>
        </p:blipFill>
        <p:spPr bwMode="auto">
          <a:xfrm>
            <a:off x="0" y="1524000"/>
            <a:ext cx="9601200" cy="51276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304800" y="2057400"/>
            <a:ext cx="9067800" cy="2979738"/>
          </a:xfrm>
        </p:spPr>
        <p:txBody>
          <a:bodyPr lIns="91432" tIns="45716" rIns="91432" bIns="45716">
            <a:spAutoFit/>
          </a:bodyPr>
          <a:lstStyle/>
          <a:p>
            <a:pPr marL="352425" indent="-352425" defTabSz="914400" eaLnBrk="1" hangingPunct="1">
              <a:lnSpc>
                <a:spcPct val="90000"/>
              </a:lnSpc>
              <a:spcBef>
                <a:spcPct val="50000"/>
              </a:spcBef>
              <a:buClr>
                <a:srgbClr val="C00000"/>
              </a:buClr>
            </a:pPr>
            <a:r>
              <a:rPr lang="en-US" sz="3200" smtClean="0"/>
              <a:t>Assigned to a job when materials are issued</a:t>
            </a:r>
          </a:p>
          <a:p>
            <a:pPr marL="352425" indent="-352425" defTabSz="914400" eaLnBrk="1" hangingPunct="1">
              <a:lnSpc>
                <a:spcPct val="90000"/>
              </a:lnSpc>
              <a:spcBef>
                <a:spcPct val="50000"/>
              </a:spcBef>
              <a:buClr>
                <a:srgbClr val="C00000"/>
              </a:buClr>
            </a:pPr>
            <a:r>
              <a:rPr lang="en-US" sz="3200" smtClean="0"/>
              <a:t>A materials requisition slip – the written authorization for issuing raw materials</a:t>
            </a:r>
          </a:p>
          <a:p>
            <a:pPr marL="352425" indent="-352425" defTabSz="914400" eaLnBrk="1" hangingPunct="1">
              <a:lnSpc>
                <a:spcPct val="90000"/>
              </a:lnSpc>
              <a:spcBef>
                <a:spcPct val="50000"/>
              </a:spcBef>
              <a:buClr>
                <a:srgbClr val="C00000"/>
              </a:buClr>
            </a:pPr>
            <a:r>
              <a:rPr lang="en-US" sz="3200" smtClean="0"/>
              <a:t>May be either directly used on a job or may be considered indirect materials</a:t>
            </a:r>
          </a:p>
        </p:txBody>
      </p:sp>
      <p:sp>
        <p:nvSpPr>
          <p:cNvPr id="29699" name="Content Placeholder 4"/>
          <p:cNvSpPr>
            <a:spLocks noGrp="1"/>
          </p:cNvSpPr>
          <p:nvPr>
            <p:ph idx="13"/>
          </p:nvPr>
        </p:nvSpPr>
        <p:spPr/>
        <p:txBody>
          <a:bodyPr/>
          <a:lstStyle/>
          <a:p>
            <a:r>
              <a:rPr lang="en-CA" smtClean="0">
                <a:latin typeface="Arial" charset="0"/>
                <a:cs typeface="Arial" charset="0"/>
              </a:rPr>
              <a:t>3</a:t>
            </a:r>
          </a:p>
        </p:txBody>
      </p:sp>
      <p:sp>
        <p:nvSpPr>
          <p:cNvPr id="29700" name="Rectangle 8"/>
          <p:cNvSpPr>
            <a:spLocks noChangeArrowheads="1"/>
          </p:cNvSpPr>
          <p:nvPr/>
        </p:nvSpPr>
        <p:spPr bwMode="auto">
          <a:xfrm>
            <a:off x="1828800" y="0"/>
            <a:ext cx="7391400" cy="1579563"/>
          </a:xfrm>
          <a:prstGeom prst="rect">
            <a:avLst/>
          </a:prstGeom>
          <a:noFill/>
          <a:ln w="9525" algn="ctr">
            <a:noFill/>
            <a:miter lim="800000"/>
            <a:headEnd/>
            <a:tailEnd/>
          </a:ln>
        </p:spPr>
        <p:txBody>
          <a:bodyPr lIns="96661" tIns="48331" rIns="96661" bIns="48331" anchor="b">
            <a:spAutoFit/>
          </a:bodyPr>
          <a:lstStyle/>
          <a:p>
            <a:pPr algn="ctr">
              <a:lnSpc>
                <a:spcPct val="90000"/>
              </a:lnSpc>
            </a:pPr>
            <a:r>
              <a:rPr lang="en-US" sz="3600">
                <a:solidFill>
                  <a:schemeClr val="bg1"/>
                </a:solidFill>
              </a:rPr>
              <a:t>Assigning Manufacturing Costs </a:t>
            </a:r>
          </a:p>
          <a:p>
            <a:pPr algn="ctr">
              <a:lnSpc>
                <a:spcPct val="90000"/>
              </a:lnSpc>
            </a:pPr>
            <a:r>
              <a:rPr lang="en-US" sz="3600">
                <a:solidFill>
                  <a:schemeClr val="bg1"/>
                </a:solidFill>
              </a:rPr>
              <a:t>to Work in Process</a:t>
            </a:r>
            <a:r>
              <a:rPr lang="en-US" sz="3500">
                <a:solidFill>
                  <a:srgbClr val="669900"/>
                </a:solidFill>
              </a:rPr>
              <a:t/>
            </a:r>
            <a:br>
              <a:rPr lang="en-US" sz="3500">
                <a:solidFill>
                  <a:srgbClr val="669900"/>
                </a:solidFill>
              </a:rPr>
            </a:br>
            <a:r>
              <a:rPr lang="en-US" sz="3200">
                <a:solidFill>
                  <a:srgbClr val="FF0000"/>
                </a:solidFill>
              </a:rPr>
              <a:t>Raw Materials Cost</a:t>
            </a:r>
          </a:p>
        </p:txBody>
      </p:sp>
      <p:sp>
        <p:nvSpPr>
          <p:cNvPr id="29701" name="Slide Number Placeholder 4"/>
          <p:cNvSpPr>
            <a:spLocks noGrp="1"/>
          </p:cNvSpPr>
          <p:nvPr>
            <p:ph type="sldNum" sz="quarter" idx="14"/>
          </p:nvPr>
        </p:nvSpPr>
        <p:spPr/>
        <p:txBody>
          <a:bodyPr/>
          <a:lstStyle/>
          <a:p>
            <a:pPr>
              <a:defRPr/>
            </a:pPr>
            <a:fld id="{A416FA19-84DE-4372-A1BB-43D59D236B00}" type="slidenum">
              <a:rPr lang="en-US" smtClean="0"/>
              <a:pPr>
                <a:defRPr/>
              </a:pPr>
              <a:t>24</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ChangeArrowheads="1"/>
          </p:cNvSpPr>
          <p:nvPr/>
        </p:nvSpPr>
        <p:spPr bwMode="auto">
          <a:xfrm>
            <a:off x="1905000" y="276225"/>
            <a:ext cx="7620000" cy="1204913"/>
          </a:xfrm>
          <a:prstGeom prst="rect">
            <a:avLst/>
          </a:prstGeom>
          <a:noFill/>
          <a:ln w="9525" algn="ctr">
            <a:noFill/>
            <a:miter lim="800000"/>
            <a:headEnd/>
            <a:tailEnd/>
          </a:ln>
        </p:spPr>
        <p:txBody>
          <a:bodyPr lIns="96661" tIns="48331" rIns="96661" bIns="48331" anchor="b">
            <a:spAutoFit/>
          </a:bodyPr>
          <a:lstStyle/>
          <a:p>
            <a:pPr algn="ctr"/>
            <a:r>
              <a:rPr lang="en-US" sz="3600">
                <a:solidFill>
                  <a:schemeClr val="bg1"/>
                </a:solidFill>
              </a:rPr>
              <a:t>Assigning Manufacturing Costs to Work in Process</a:t>
            </a:r>
          </a:p>
        </p:txBody>
      </p:sp>
      <p:sp>
        <p:nvSpPr>
          <p:cNvPr id="30723" name="Content Placeholder 5"/>
          <p:cNvSpPr>
            <a:spLocks noGrp="1"/>
          </p:cNvSpPr>
          <p:nvPr>
            <p:ph idx="13"/>
          </p:nvPr>
        </p:nvSpPr>
        <p:spPr/>
        <p:txBody>
          <a:bodyPr/>
          <a:lstStyle/>
          <a:p>
            <a:r>
              <a:rPr lang="en-CA" smtClean="0">
                <a:latin typeface="Arial" charset="0"/>
                <a:cs typeface="Arial" charset="0"/>
              </a:rPr>
              <a:t>3</a:t>
            </a:r>
          </a:p>
        </p:txBody>
      </p:sp>
      <p:sp>
        <p:nvSpPr>
          <p:cNvPr id="30724" name="Slide Number Placeholder 4"/>
          <p:cNvSpPr>
            <a:spLocks noGrp="1"/>
          </p:cNvSpPr>
          <p:nvPr>
            <p:ph type="sldNum" sz="quarter" idx="14"/>
          </p:nvPr>
        </p:nvSpPr>
        <p:spPr/>
        <p:txBody>
          <a:bodyPr/>
          <a:lstStyle/>
          <a:p>
            <a:pPr>
              <a:defRPr/>
            </a:pPr>
            <a:fld id="{1617ED8E-2B18-4833-9710-617E3FDA69C1}" type="slidenum">
              <a:rPr lang="en-US" smtClean="0"/>
              <a:pPr>
                <a:defRPr/>
              </a:pPr>
              <a:t>25</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30726" name="Picture 6" descr="JobCostSheet_Ch3.jpg"/>
          <p:cNvPicPr>
            <a:picLocks noChangeAspect="1"/>
          </p:cNvPicPr>
          <p:nvPr/>
        </p:nvPicPr>
        <p:blipFill>
          <a:blip r:embed="rId2" cstate="print"/>
          <a:srcRect/>
          <a:stretch>
            <a:fillRect/>
          </a:stretch>
        </p:blipFill>
        <p:spPr bwMode="auto">
          <a:xfrm>
            <a:off x="0" y="2057400"/>
            <a:ext cx="9601200" cy="36052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a:xfrm>
            <a:off x="304800" y="1905000"/>
            <a:ext cx="9067800" cy="3802063"/>
          </a:xfrm>
        </p:spPr>
        <p:txBody>
          <a:bodyPr lIns="91432" tIns="45716" rIns="91432" bIns="45716">
            <a:spAutoFit/>
          </a:bodyPr>
          <a:lstStyle/>
          <a:p>
            <a:pPr marL="352425" indent="-352425" defTabSz="914400" eaLnBrk="1" hangingPunct="1">
              <a:lnSpc>
                <a:spcPct val="90000"/>
              </a:lnSpc>
              <a:buClr>
                <a:srgbClr val="C00000"/>
              </a:buClr>
            </a:pPr>
            <a:r>
              <a:rPr lang="en-US" sz="2800" smtClean="0"/>
              <a:t>Requisition is prepared in duplicate  </a:t>
            </a:r>
          </a:p>
          <a:p>
            <a:pPr marL="798513" lvl="1" indent="-266700" defTabSz="914400" eaLnBrk="1" hangingPunct="1">
              <a:lnSpc>
                <a:spcPct val="90000"/>
              </a:lnSpc>
              <a:buClr>
                <a:srgbClr val="C00000"/>
              </a:buClr>
              <a:buSzTx/>
              <a:buFont typeface="Arial" charset="0"/>
              <a:buChar char="•"/>
            </a:pPr>
            <a:r>
              <a:rPr lang="en-US" sz="2600" smtClean="0"/>
              <a:t> One copy stays in the storeroom as evidence of  </a:t>
            </a:r>
            <a:br>
              <a:rPr lang="en-US" sz="2600" smtClean="0"/>
            </a:br>
            <a:r>
              <a:rPr lang="en-US" sz="2600" smtClean="0"/>
              <a:t> materials released </a:t>
            </a:r>
          </a:p>
          <a:p>
            <a:pPr marL="798513" lvl="1" indent="-266700" defTabSz="914400" eaLnBrk="1" hangingPunct="1">
              <a:lnSpc>
                <a:spcPct val="90000"/>
              </a:lnSpc>
              <a:buClr>
                <a:srgbClr val="C00000"/>
              </a:buClr>
              <a:buSzTx/>
              <a:buFont typeface="Arial" charset="0"/>
              <a:buChar char="•"/>
            </a:pPr>
            <a:r>
              <a:rPr lang="en-US" sz="2600" smtClean="0"/>
              <a:t> The original goes to accounting to determine the cost </a:t>
            </a:r>
            <a:br>
              <a:rPr lang="en-US" sz="2600" smtClean="0"/>
            </a:br>
            <a:r>
              <a:rPr lang="en-US" sz="2600" smtClean="0"/>
              <a:t> per unit and total cost of materials used </a:t>
            </a:r>
          </a:p>
          <a:p>
            <a:pPr marL="798513" lvl="1" indent="-266700" defTabSz="914400" eaLnBrk="1" hangingPunct="1">
              <a:lnSpc>
                <a:spcPct val="90000"/>
              </a:lnSpc>
              <a:buClr>
                <a:srgbClr val="C00000"/>
              </a:buClr>
              <a:buSzTx/>
              <a:buFont typeface="Wingdings" pitchFamily="2" charset="2"/>
              <a:buNone/>
            </a:pPr>
            <a:endParaRPr lang="en-US" smtClean="0"/>
          </a:p>
          <a:p>
            <a:pPr marL="352425" indent="-352425" defTabSz="914400" eaLnBrk="1" hangingPunct="1">
              <a:lnSpc>
                <a:spcPct val="90000"/>
              </a:lnSpc>
              <a:buClr>
                <a:srgbClr val="C00000"/>
              </a:buClr>
            </a:pPr>
            <a:r>
              <a:rPr lang="en-US" sz="2800" smtClean="0"/>
              <a:t>Posted daily to individual job cost sheets and periodically journalized</a:t>
            </a:r>
          </a:p>
        </p:txBody>
      </p:sp>
      <p:sp>
        <p:nvSpPr>
          <p:cNvPr id="31747" name="Content Placeholder 4"/>
          <p:cNvSpPr>
            <a:spLocks noGrp="1"/>
          </p:cNvSpPr>
          <p:nvPr>
            <p:ph idx="13"/>
          </p:nvPr>
        </p:nvSpPr>
        <p:spPr/>
        <p:txBody>
          <a:bodyPr/>
          <a:lstStyle/>
          <a:p>
            <a:r>
              <a:rPr lang="en-CA" smtClean="0">
                <a:latin typeface="Arial" charset="0"/>
                <a:cs typeface="Arial" charset="0"/>
              </a:rPr>
              <a:t>3</a:t>
            </a:r>
          </a:p>
        </p:txBody>
      </p:sp>
      <p:sp>
        <p:nvSpPr>
          <p:cNvPr id="31748" name="Rectangle 12"/>
          <p:cNvSpPr>
            <a:spLocks noChangeArrowheads="1"/>
          </p:cNvSpPr>
          <p:nvPr/>
        </p:nvSpPr>
        <p:spPr bwMode="auto">
          <a:xfrm>
            <a:off x="1371600" y="34925"/>
            <a:ext cx="8153400" cy="1538288"/>
          </a:xfrm>
          <a:prstGeom prst="rect">
            <a:avLst/>
          </a:prstGeom>
          <a:noFill/>
          <a:ln w="9525" algn="ctr">
            <a:noFill/>
            <a:miter lim="800000"/>
            <a:headEnd/>
            <a:tailEnd/>
          </a:ln>
        </p:spPr>
        <p:txBody>
          <a:bodyPr lIns="96661" tIns="48331" rIns="96661" bIns="48331" anchor="b">
            <a:spAutoFit/>
          </a:bodyPr>
          <a:lstStyle/>
          <a:p>
            <a:pPr algn="ctr">
              <a:lnSpc>
                <a:spcPct val="90000"/>
              </a:lnSpc>
            </a:pPr>
            <a:r>
              <a:rPr lang="en-US" sz="3600">
                <a:solidFill>
                  <a:schemeClr val="bg1"/>
                </a:solidFill>
              </a:rPr>
              <a:t>Assigning Manufacturing Costs to</a:t>
            </a:r>
            <a:br>
              <a:rPr lang="en-US" sz="3600">
                <a:solidFill>
                  <a:schemeClr val="bg1"/>
                </a:solidFill>
              </a:rPr>
            </a:br>
            <a:r>
              <a:rPr lang="en-US" sz="3600">
                <a:solidFill>
                  <a:schemeClr val="bg1"/>
                </a:solidFill>
              </a:rPr>
              <a:t>Work in Process</a:t>
            </a:r>
            <a:r>
              <a:rPr lang="en-US" sz="4000">
                <a:solidFill>
                  <a:schemeClr val="bg1"/>
                </a:solidFill>
              </a:rPr>
              <a:t/>
            </a:r>
            <a:br>
              <a:rPr lang="en-US" sz="4000">
                <a:solidFill>
                  <a:schemeClr val="bg1"/>
                </a:solidFill>
              </a:rPr>
            </a:br>
            <a:r>
              <a:rPr lang="en-US" sz="3200">
                <a:solidFill>
                  <a:srgbClr val="FF0000"/>
                </a:solidFill>
              </a:rPr>
              <a:t>Raw Materials Cost</a:t>
            </a:r>
          </a:p>
        </p:txBody>
      </p:sp>
      <p:sp>
        <p:nvSpPr>
          <p:cNvPr id="31749" name="Slide Number Placeholder 4"/>
          <p:cNvSpPr>
            <a:spLocks noGrp="1"/>
          </p:cNvSpPr>
          <p:nvPr>
            <p:ph type="sldNum" sz="quarter" idx="14"/>
          </p:nvPr>
        </p:nvSpPr>
        <p:spPr/>
        <p:txBody>
          <a:bodyPr/>
          <a:lstStyle/>
          <a:p>
            <a:pPr>
              <a:defRPr/>
            </a:pPr>
            <a:fld id="{33948D10-C9B0-44FE-B838-9E6867D775B6}" type="slidenum">
              <a:rPr lang="en-US" smtClean="0"/>
              <a:pPr>
                <a:defRPr/>
              </a:pPr>
              <a:t>26</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1143000" y="0"/>
            <a:ext cx="8458200" cy="1531938"/>
          </a:xfrm>
          <a:prstGeom prst="rect">
            <a:avLst/>
          </a:prstGeom>
          <a:noFill/>
          <a:ln w="9525">
            <a:noFill/>
            <a:miter lim="800000"/>
            <a:headEnd/>
            <a:tailEnd/>
          </a:ln>
        </p:spPr>
        <p:txBody>
          <a:bodyPr>
            <a:spAutoFit/>
          </a:bodyPr>
          <a:lstStyle/>
          <a:p>
            <a:pPr algn="ctr">
              <a:lnSpc>
                <a:spcPct val="90000"/>
              </a:lnSpc>
            </a:pPr>
            <a:r>
              <a:rPr lang="en-US" sz="3600">
                <a:solidFill>
                  <a:schemeClr val="bg1"/>
                </a:solidFill>
              </a:rPr>
              <a:t>Assigning Manufacturing Costs to</a:t>
            </a:r>
            <a:br>
              <a:rPr lang="en-US" sz="3600">
                <a:solidFill>
                  <a:schemeClr val="bg1"/>
                </a:solidFill>
              </a:rPr>
            </a:br>
            <a:r>
              <a:rPr lang="en-US" sz="3600">
                <a:solidFill>
                  <a:schemeClr val="bg1"/>
                </a:solidFill>
              </a:rPr>
              <a:t>Work in Process</a:t>
            </a:r>
            <a:r>
              <a:rPr lang="en-US" sz="4000">
                <a:solidFill>
                  <a:schemeClr val="bg1"/>
                </a:solidFill>
              </a:rPr>
              <a:t/>
            </a:r>
            <a:br>
              <a:rPr lang="en-US" sz="4000">
                <a:solidFill>
                  <a:schemeClr val="bg1"/>
                </a:solidFill>
              </a:rPr>
            </a:br>
            <a:r>
              <a:rPr lang="en-US" sz="3200">
                <a:solidFill>
                  <a:srgbClr val="FF0000"/>
                </a:solidFill>
              </a:rPr>
              <a:t>Raw Materials Cost</a:t>
            </a:r>
          </a:p>
        </p:txBody>
      </p:sp>
      <p:sp>
        <p:nvSpPr>
          <p:cNvPr id="32771" name="Rectangle 3"/>
          <p:cNvSpPr>
            <a:spLocks noChangeArrowheads="1"/>
          </p:cNvSpPr>
          <p:nvPr/>
        </p:nvSpPr>
        <p:spPr bwMode="auto">
          <a:xfrm>
            <a:off x="609600" y="2057400"/>
            <a:ext cx="8610600" cy="1698625"/>
          </a:xfrm>
          <a:prstGeom prst="rect">
            <a:avLst/>
          </a:prstGeom>
          <a:noFill/>
          <a:ln w="9525">
            <a:noFill/>
            <a:miter lim="800000"/>
            <a:headEnd/>
            <a:tailEnd/>
          </a:ln>
        </p:spPr>
        <p:txBody>
          <a:bodyPr>
            <a:spAutoFit/>
          </a:bodyPr>
          <a:lstStyle/>
          <a:p>
            <a:pPr marL="352425" indent="-352425" eaLnBrk="0" hangingPunct="0">
              <a:lnSpc>
                <a:spcPct val="90000"/>
              </a:lnSpc>
              <a:buClr>
                <a:srgbClr val="C00000"/>
              </a:buClr>
            </a:pPr>
            <a:r>
              <a:rPr lang="en-US" sz="2800">
                <a:latin typeface="Cambria" pitchFamily="18" charset="0"/>
              </a:rPr>
              <a:t>Example:</a:t>
            </a:r>
          </a:p>
          <a:p>
            <a:pPr marL="352425" indent="-352425" eaLnBrk="0" hangingPunct="0">
              <a:lnSpc>
                <a:spcPct val="90000"/>
              </a:lnSpc>
              <a:buClr>
                <a:srgbClr val="C00000"/>
              </a:buClr>
            </a:pPr>
            <a:endParaRPr lang="en-US" sz="2800">
              <a:latin typeface="Cambria" pitchFamily="18" charset="0"/>
            </a:endParaRPr>
          </a:p>
          <a:p>
            <a:pPr marL="352425" indent="-352425" eaLnBrk="0" hangingPunct="0">
              <a:lnSpc>
                <a:spcPct val="90000"/>
              </a:lnSpc>
              <a:buClr>
                <a:srgbClr val="C00000"/>
              </a:buClr>
            </a:pPr>
            <a:r>
              <a:rPr lang="en-US" sz="2800">
                <a:latin typeface="Cambria" pitchFamily="18" charset="0"/>
              </a:rPr>
              <a:t> If $24,000 of direct materials and $6,000 of indirect materials are used in January, the entry is: </a:t>
            </a:r>
          </a:p>
        </p:txBody>
      </p:sp>
      <p:sp>
        <p:nvSpPr>
          <p:cNvPr id="32772" name="Content Placeholder 6"/>
          <p:cNvSpPr>
            <a:spLocks noGrp="1"/>
          </p:cNvSpPr>
          <p:nvPr>
            <p:ph idx="13"/>
          </p:nvPr>
        </p:nvSpPr>
        <p:spPr/>
        <p:txBody>
          <a:bodyPr/>
          <a:lstStyle/>
          <a:p>
            <a:r>
              <a:rPr lang="en-CA" smtClean="0">
                <a:latin typeface="Arial" charset="0"/>
                <a:cs typeface="Arial" charset="0"/>
              </a:rPr>
              <a:t>3</a:t>
            </a:r>
          </a:p>
        </p:txBody>
      </p:sp>
      <p:sp>
        <p:nvSpPr>
          <p:cNvPr id="32773" name="Slide Number Placeholder 5"/>
          <p:cNvSpPr>
            <a:spLocks noGrp="1"/>
          </p:cNvSpPr>
          <p:nvPr>
            <p:ph type="sldNum" sz="quarter" idx="14"/>
          </p:nvPr>
        </p:nvSpPr>
        <p:spPr/>
        <p:txBody>
          <a:bodyPr/>
          <a:lstStyle/>
          <a:p>
            <a:pPr>
              <a:defRPr/>
            </a:pPr>
            <a:fld id="{F5ABE9A3-ABC0-4918-B350-4010DEE2AD55}" type="slidenum">
              <a:rPr lang="en-US" smtClean="0"/>
              <a:pPr>
                <a:defRPr/>
              </a:pPr>
              <a:t>27</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32775" name="Picture 7" descr="Jan31WIPO_Ch3.jpg"/>
          <p:cNvPicPr>
            <a:picLocks noChangeAspect="1"/>
          </p:cNvPicPr>
          <p:nvPr/>
        </p:nvPicPr>
        <p:blipFill>
          <a:blip r:embed="rId2" cstate="print"/>
          <a:srcRect/>
          <a:stretch>
            <a:fillRect/>
          </a:stretch>
        </p:blipFill>
        <p:spPr bwMode="auto">
          <a:xfrm>
            <a:off x="0" y="3886200"/>
            <a:ext cx="9601200" cy="1489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5"/>
          <p:cNvSpPr>
            <a:spLocks noChangeArrowheads="1"/>
          </p:cNvSpPr>
          <p:nvPr/>
        </p:nvSpPr>
        <p:spPr bwMode="auto">
          <a:xfrm>
            <a:off x="1905000" y="152400"/>
            <a:ext cx="7620000" cy="1328738"/>
          </a:xfrm>
          <a:prstGeom prst="rect">
            <a:avLst/>
          </a:prstGeom>
          <a:noFill/>
          <a:ln w="9525" algn="ctr">
            <a:noFill/>
            <a:miter lim="800000"/>
            <a:headEnd/>
            <a:tailEnd/>
          </a:ln>
        </p:spPr>
        <p:txBody>
          <a:bodyPr lIns="96661" tIns="48331" rIns="96661" bIns="48331" anchor="b">
            <a:spAutoFit/>
          </a:bodyPr>
          <a:lstStyle/>
          <a:p>
            <a:pPr algn="ctr"/>
            <a:r>
              <a:rPr lang="en-US" sz="4000">
                <a:solidFill>
                  <a:schemeClr val="bg1"/>
                </a:solidFill>
              </a:rPr>
              <a:t>Assigning Manufacturing Costs to Work in Process</a:t>
            </a:r>
          </a:p>
        </p:txBody>
      </p:sp>
      <p:sp>
        <p:nvSpPr>
          <p:cNvPr id="33795" name="Content Placeholder 6"/>
          <p:cNvSpPr>
            <a:spLocks noGrp="1"/>
          </p:cNvSpPr>
          <p:nvPr>
            <p:ph idx="13"/>
          </p:nvPr>
        </p:nvSpPr>
        <p:spPr/>
        <p:txBody>
          <a:bodyPr/>
          <a:lstStyle/>
          <a:p>
            <a:r>
              <a:rPr lang="en-CA" smtClean="0">
                <a:latin typeface="Arial" charset="0"/>
                <a:cs typeface="Arial" charset="0"/>
              </a:rPr>
              <a:t>3</a:t>
            </a:r>
          </a:p>
        </p:txBody>
      </p:sp>
      <p:sp>
        <p:nvSpPr>
          <p:cNvPr id="33796" name="Slide Number Placeholder 5"/>
          <p:cNvSpPr>
            <a:spLocks noGrp="1"/>
          </p:cNvSpPr>
          <p:nvPr>
            <p:ph type="sldNum" sz="quarter" idx="14"/>
          </p:nvPr>
        </p:nvSpPr>
        <p:spPr/>
        <p:txBody>
          <a:bodyPr/>
          <a:lstStyle/>
          <a:p>
            <a:pPr>
              <a:defRPr/>
            </a:pPr>
            <a:fld id="{D58D1FEB-8421-4C79-B4D2-8DBC23E1060E}" type="slidenum">
              <a:rPr lang="en-US" smtClean="0"/>
              <a:pPr>
                <a:defRPr/>
              </a:pPr>
              <a:t>28</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33798" name="Picture 7" descr="GeneralLedger_Ch3.jpg"/>
          <p:cNvPicPr>
            <a:picLocks noChangeAspect="1"/>
          </p:cNvPicPr>
          <p:nvPr/>
        </p:nvPicPr>
        <p:blipFill>
          <a:blip r:embed="rId2" cstate="print"/>
          <a:srcRect/>
          <a:stretch>
            <a:fillRect/>
          </a:stretch>
        </p:blipFill>
        <p:spPr bwMode="auto">
          <a:xfrm>
            <a:off x="2133600" y="1752600"/>
            <a:ext cx="7239000" cy="4924425"/>
          </a:xfrm>
          <a:prstGeom prst="rect">
            <a:avLst/>
          </a:prstGeom>
          <a:noFill/>
          <a:ln w="9525">
            <a:noFill/>
            <a:miter lim="800000"/>
            <a:headEnd/>
            <a:tailEnd/>
          </a:ln>
        </p:spPr>
      </p:pic>
      <p:sp>
        <p:nvSpPr>
          <p:cNvPr id="33799" name="AutoShape 11"/>
          <p:cNvSpPr>
            <a:spLocks/>
          </p:cNvSpPr>
          <p:nvPr/>
        </p:nvSpPr>
        <p:spPr bwMode="auto">
          <a:xfrm>
            <a:off x="228600" y="3505200"/>
            <a:ext cx="2362200" cy="1671638"/>
          </a:xfrm>
          <a:prstGeom prst="borderCallout1">
            <a:avLst>
              <a:gd name="adj1" fmla="val -231"/>
              <a:gd name="adj2" fmla="val 77509"/>
              <a:gd name="adj3" fmla="val -48255"/>
              <a:gd name="adj4" fmla="val 112421"/>
            </a:avLst>
          </a:prstGeom>
          <a:solidFill>
            <a:srgbClr val="669900"/>
          </a:solidFill>
          <a:ln w="38100">
            <a:solidFill>
              <a:srgbClr val="669900"/>
            </a:solidFill>
            <a:miter lim="800000"/>
            <a:headEnd/>
            <a:tailEnd/>
          </a:ln>
        </p:spPr>
        <p:txBody>
          <a:bodyPr>
            <a:spAutoFit/>
          </a:bodyPr>
          <a:lstStyle/>
          <a:p>
            <a:pPr>
              <a:lnSpc>
                <a:spcPct val="90000"/>
              </a:lnSpc>
              <a:spcBef>
                <a:spcPct val="40000"/>
              </a:spcBef>
              <a:buClr>
                <a:schemeClr val="bg2"/>
              </a:buClr>
            </a:pPr>
            <a:r>
              <a:rPr lang="en-US" sz="1900" b="1">
                <a:solidFill>
                  <a:srgbClr val="FFFFFF"/>
                </a:solidFill>
              </a:rPr>
              <a:t>The sum of the direct materials should equal the direct materials debited to Work in Process Inventory</a:t>
            </a:r>
            <a:r>
              <a:rPr lang="en-US" sz="1900" i="1">
                <a:solidFill>
                  <a:srgbClr val="FFFFFF"/>
                </a:solidFill>
              </a:rPr>
              <a:t>.</a:t>
            </a:r>
            <a:endParaRPr lang="en-CA" sz="1900">
              <a:solidFill>
                <a:srgbClr val="FFFFFF"/>
              </a:solidFill>
            </a:endParaRPr>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lIns="95139" tIns="49472" rIns="95139" bIns="49472" anchorCtr="0"/>
          <a:lstStyle/>
          <a:p>
            <a:pPr defTabSz="914400" eaLnBrk="1" hangingPunct="1">
              <a:lnSpc>
                <a:spcPct val="90000"/>
              </a:lnSpc>
            </a:pPr>
            <a:r>
              <a:rPr lang="en-US" smtClean="0">
                <a:latin typeface="Arial" charset="0"/>
                <a:cs typeface="Arial" charset="0"/>
              </a:rPr>
              <a:t>Assigning Manufacturing Costs to Work in Process</a:t>
            </a:r>
            <a:br>
              <a:rPr lang="en-US" smtClean="0">
                <a:latin typeface="Arial" charset="0"/>
                <a:cs typeface="Arial" charset="0"/>
              </a:rPr>
            </a:br>
            <a:r>
              <a:rPr lang="en-US" sz="3200" smtClean="0">
                <a:solidFill>
                  <a:srgbClr val="FF0000"/>
                </a:solidFill>
                <a:latin typeface="Arial" charset="0"/>
                <a:cs typeface="Arial" charset="0"/>
              </a:rPr>
              <a:t>Factory Labour Cost</a:t>
            </a:r>
          </a:p>
        </p:txBody>
      </p:sp>
      <p:sp>
        <p:nvSpPr>
          <p:cNvPr id="34819" name="Content Placeholder 5"/>
          <p:cNvSpPr>
            <a:spLocks noGrp="1"/>
          </p:cNvSpPr>
          <p:nvPr>
            <p:ph idx="13"/>
          </p:nvPr>
        </p:nvSpPr>
        <p:spPr/>
        <p:txBody>
          <a:bodyPr/>
          <a:lstStyle/>
          <a:p>
            <a:r>
              <a:rPr lang="en-CA" smtClean="0">
                <a:latin typeface="Arial" charset="0"/>
                <a:cs typeface="Arial" charset="0"/>
              </a:rPr>
              <a:t>3</a:t>
            </a:r>
          </a:p>
        </p:txBody>
      </p:sp>
      <p:sp>
        <p:nvSpPr>
          <p:cNvPr id="34820" name="Rectangle 12"/>
          <p:cNvSpPr>
            <a:spLocks noChangeArrowheads="1"/>
          </p:cNvSpPr>
          <p:nvPr/>
        </p:nvSpPr>
        <p:spPr bwMode="auto">
          <a:xfrm>
            <a:off x="304800" y="2209800"/>
            <a:ext cx="8839200" cy="523875"/>
          </a:xfrm>
          <a:prstGeom prst="rect">
            <a:avLst/>
          </a:prstGeom>
          <a:noFill/>
          <a:ln w="12700">
            <a:noFill/>
            <a:miter lim="800000"/>
            <a:headEnd/>
            <a:tailEnd/>
          </a:ln>
        </p:spPr>
        <p:txBody>
          <a:bodyPr>
            <a:spAutoFit/>
          </a:bodyPr>
          <a:lstStyle/>
          <a:p>
            <a:r>
              <a:rPr lang="en-US" sz="2800">
                <a:latin typeface="Cambria" pitchFamily="18" charset="0"/>
              </a:rPr>
              <a:t>Assigned to jobs on the basis of time tickets</a:t>
            </a:r>
            <a:endParaRPr lang="en-CA" sz="2800">
              <a:latin typeface="Cambria" pitchFamily="18" charset="0"/>
            </a:endParaRPr>
          </a:p>
        </p:txBody>
      </p:sp>
      <p:sp>
        <p:nvSpPr>
          <p:cNvPr id="34821" name="Slide Number Placeholder 5"/>
          <p:cNvSpPr>
            <a:spLocks noGrp="1"/>
          </p:cNvSpPr>
          <p:nvPr>
            <p:ph type="sldNum" sz="quarter" idx="14"/>
          </p:nvPr>
        </p:nvSpPr>
        <p:spPr/>
        <p:txBody>
          <a:bodyPr/>
          <a:lstStyle/>
          <a:p>
            <a:pPr>
              <a:defRPr/>
            </a:pPr>
            <a:fld id="{B0165C04-6D55-41F3-A6B1-C2ECF12F888C}" type="slidenum">
              <a:rPr lang="en-US" smtClean="0"/>
              <a:pPr>
                <a:defRPr/>
              </a:pPr>
              <a:t>29</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34823" name="Picture 7" descr="TimeTicket_Ch3.jpg"/>
          <p:cNvPicPr>
            <a:picLocks noChangeAspect="1"/>
          </p:cNvPicPr>
          <p:nvPr/>
        </p:nvPicPr>
        <p:blipFill>
          <a:blip r:embed="rId2" cstate="print"/>
          <a:srcRect/>
          <a:stretch>
            <a:fillRect/>
          </a:stretch>
        </p:blipFill>
        <p:spPr bwMode="auto">
          <a:xfrm>
            <a:off x="227013" y="2870200"/>
            <a:ext cx="9221787" cy="30940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1" descr="TimeTicket_Ch3.jpg"/>
          <p:cNvPicPr>
            <a:picLocks noChangeAspect="1"/>
          </p:cNvPicPr>
          <p:nvPr/>
        </p:nvPicPr>
        <p:blipFill>
          <a:blip r:embed="rId2" cstate="print"/>
          <a:srcRect/>
          <a:stretch>
            <a:fillRect/>
          </a:stretch>
        </p:blipFill>
        <p:spPr bwMode="auto">
          <a:xfrm>
            <a:off x="0" y="2819400"/>
            <a:ext cx="9601200" cy="3221038"/>
          </a:xfrm>
          <a:prstGeom prst="rect">
            <a:avLst/>
          </a:prstGeom>
          <a:noFill/>
          <a:ln w="9525">
            <a:noFill/>
            <a:miter lim="800000"/>
            <a:headEnd/>
            <a:tailEnd/>
          </a:ln>
        </p:spPr>
      </p:pic>
      <p:sp>
        <p:nvSpPr>
          <p:cNvPr id="35843" name="Rectangle 8"/>
          <p:cNvSpPr>
            <a:spLocks noChangeArrowheads="1"/>
          </p:cNvSpPr>
          <p:nvPr/>
        </p:nvSpPr>
        <p:spPr bwMode="auto">
          <a:xfrm>
            <a:off x="304800" y="1981200"/>
            <a:ext cx="8305800" cy="492125"/>
          </a:xfrm>
          <a:prstGeom prst="rect">
            <a:avLst/>
          </a:prstGeom>
          <a:noFill/>
          <a:ln w="12700">
            <a:noFill/>
            <a:miter lim="800000"/>
            <a:headEnd/>
            <a:tailEnd/>
          </a:ln>
        </p:spPr>
        <p:txBody>
          <a:bodyPr>
            <a:spAutoFit/>
          </a:bodyPr>
          <a:lstStyle/>
          <a:p>
            <a:r>
              <a:rPr lang="en-US" sz="2600">
                <a:latin typeface="Cambria" pitchFamily="18" charset="0"/>
              </a:rPr>
              <a:t>Assigned to jobs on the basis of time tickets</a:t>
            </a:r>
            <a:endParaRPr lang="en-CA" sz="2600">
              <a:latin typeface="Cambria" pitchFamily="18" charset="0"/>
            </a:endParaRPr>
          </a:p>
        </p:txBody>
      </p:sp>
      <p:sp>
        <p:nvSpPr>
          <p:cNvPr id="35844" name="Rectangle 9"/>
          <p:cNvSpPr>
            <a:spLocks noChangeArrowheads="1"/>
          </p:cNvSpPr>
          <p:nvPr/>
        </p:nvSpPr>
        <p:spPr bwMode="auto">
          <a:xfrm>
            <a:off x="1905000" y="109538"/>
            <a:ext cx="7620000" cy="1457325"/>
          </a:xfrm>
          <a:prstGeom prst="rect">
            <a:avLst/>
          </a:prstGeom>
          <a:noFill/>
          <a:ln w="9525" algn="ctr">
            <a:noFill/>
            <a:miter lim="800000"/>
            <a:headEnd/>
            <a:tailEnd/>
          </a:ln>
        </p:spPr>
        <p:txBody>
          <a:bodyPr lIns="96661" tIns="48331" rIns="96661" bIns="48331" anchor="b">
            <a:spAutoFit/>
          </a:bodyPr>
          <a:lstStyle/>
          <a:p>
            <a:pPr algn="ctr">
              <a:lnSpc>
                <a:spcPct val="85000"/>
              </a:lnSpc>
            </a:pPr>
            <a:r>
              <a:rPr lang="en-US" sz="3600">
                <a:solidFill>
                  <a:schemeClr val="bg1"/>
                </a:solidFill>
              </a:rPr>
              <a:t>Assigning Manufacturing Costs to</a:t>
            </a:r>
            <a:br>
              <a:rPr lang="en-US" sz="3600">
                <a:solidFill>
                  <a:schemeClr val="bg1"/>
                </a:solidFill>
              </a:rPr>
            </a:br>
            <a:r>
              <a:rPr lang="en-US" sz="3600">
                <a:solidFill>
                  <a:schemeClr val="bg1"/>
                </a:solidFill>
              </a:rPr>
              <a:t>Work in Process</a:t>
            </a:r>
            <a:r>
              <a:rPr lang="en-US" sz="4000">
                <a:solidFill>
                  <a:schemeClr val="bg1"/>
                </a:solidFill>
              </a:rPr>
              <a:t/>
            </a:r>
            <a:br>
              <a:rPr lang="en-US" sz="4000">
                <a:solidFill>
                  <a:schemeClr val="bg1"/>
                </a:solidFill>
              </a:rPr>
            </a:br>
            <a:r>
              <a:rPr lang="en-US" sz="3200">
                <a:solidFill>
                  <a:srgbClr val="FF0000"/>
                </a:solidFill>
              </a:rPr>
              <a:t>Factory Labour Cost</a:t>
            </a:r>
          </a:p>
        </p:txBody>
      </p:sp>
      <p:sp>
        <p:nvSpPr>
          <p:cNvPr id="35845" name="AutoShape 11"/>
          <p:cNvSpPr>
            <a:spLocks/>
          </p:cNvSpPr>
          <p:nvPr/>
        </p:nvSpPr>
        <p:spPr bwMode="auto">
          <a:xfrm>
            <a:off x="914400" y="6172200"/>
            <a:ext cx="2895600" cy="533400"/>
          </a:xfrm>
          <a:prstGeom prst="borderCallout1">
            <a:avLst>
              <a:gd name="adj1" fmla="val 26875"/>
              <a:gd name="adj2" fmla="val 97116"/>
              <a:gd name="adj3" fmla="val -175046"/>
              <a:gd name="adj4" fmla="val 129194"/>
            </a:avLst>
          </a:prstGeom>
          <a:solidFill>
            <a:srgbClr val="669900"/>
          </a:solidFill>
          <a:ln w="38100">
            <a:solidFill>
              <a:srgbClr val="669900"/>
            </a:solidFill>
            <a:miter lim="800000"/>
            <a:headEnd/>
            <a:tailEnd/>
          </a:ln>
        </p:spPr>
        <p:txBody>
          <a:bodyPr/>
          <a:lstStyle/>
          <a:p>
            <a:pPr marL="358775" lvl="2">
              <a:spcBef>
                <a:spcPct val="50000"/>
              </a:spcBef>
              <a:buClr>
                <a:srgbClr val="FF0000"/>
              </a:buClr>
              <a:buFont typeface="Wingdings" pitchFamily="2" charset="2"/>
              <a:buNone/>
            </a:pPr>
            <a:r>
              <a:rPr lang="en-US" sz="2400" b="1">
                <a:solidFill>
                  <a:schemeClr val="bg1"/>
                </a:solidFill>
              </a:rPr>
              <a:t>Hours worked</a:t>
            </a:r>
            <a:endParaRPr lang="en-CA" sz="2400">
              <a:solidFill>
                <a:schemeClr val="bg1"/>
              </a:solidFill>
            </a:endParaRPr>
          </a:p>
        </p:txBody>
      </p:sp>
      <p:sp>
        <p:nvSpPr>
          <p:cNvPr id="35846" name="AutoShape 12"/>
          <p:cNvSpPr>
            <a:spLocks/>
          </p:cNvSpPr>
          <p:nvPr/>
        </p:nvSpPr>
        <p:spPr bwMode="auto">
          <a:xfrm>
            <a:off x="7086600" y="1828800"/>
            <a:ext cx="2362200" cy="800100"/>
          </a:xfrm>
          <a:prstGeom prst="borderCallout1">
            <a:avLst>
              <a:gd name="adj1" fmla="val 99546"/>
              <a:gd name="adj2" fmla="val 87250"/>
              <a:gd name="adj3" fmla="val 254986"/>
              <a:gd name="adj4" fmla="val 69000"/>
            </a:avLst>
          </a:prstGeom>
          <a:solidFill>
            <a:srgbClr val="669900"/>
          </a:solidFill>
          <a:ln w="38100">
            <a:solidFill>
              <a:srgbClr val="669900"/>
            </a:solidFill>
            <a:miter lim="800000"/>
            <a:headEnd/>
            <a:tailEnd/>
          </a:ln>
        </p:spPr>
        <p:txBody>
          <a:bodyPr/>
          <a:lstStyle/>
          <a:p>
            <a:pPr marL="358775" lvl="2">
              <a:spcBef>
                <a:spcPct val="50000"/>
              </a:spcBef>
              <a:buClr>
                <a:srgbClr val="FF0000"/>
              </a:buClr>
              <a:buFont typeface="Wingdings" pitchFamily="2" charset="2"/>
              <a:buNone/>
            </a:pPr>
            <a:r>
              <a:rPr lang="en-US" sz="2000" b="1">
                <a:solidFill>
                  <a:schemeClr val="bg1"/>
                </a:solidFill>
              </a:rPr>
              <a:t>Account and job charged</a:t>
            </a:r>
            <a:endParaRPr lang="en-CA" sz="2400">
              <a:solidFill>
                <a:schemeClr val="bg1"/>
              </a:solidFill>
              <a:latin typeface="Times New Roman" pitchFamily="18" charset="0"/>
            </a:endParaRPr>
          </a:p>
        </p:txBody>
      </p:sp>
      <p:sp>
        <p:nvSpPr>
          <p:cNvPr id="35847" name="AutoShape 13"/>
          <p:cNvSpPr>
            <a:spLocks/>
          </p:cNvSpPr>
          <p:nvPr/>
        </p:nvSpPr>
        <p:spPr bwMode="auto">
          <a:xfrm>
            <a:off x="4038600" y="6324600"/>
            <a:ext cx="3124200" cy="457200"/>
          </a:xfrm>
          <a:prstGeom prst="borderCallout1">
            <a:avLst>
              <a:gd name="adj1" fmla="val 31347"/>
              <a:gd name="adj2" fmla="val 98134"/>
              <a:gd name="adj3" fmla="val -247620"/>
              <a:gd name="adj4" fmla="val 126968"/>
            </a:avLst>
          </a:prstGeom>
          <a:solidFill>
            <a:srgbClr val="669900"/>
          </a:solidFill>
          <a:ln w="38100">
            <a:solidFill>
              <a:srgbClr val="669900"/>
            </a:solidFill>
            <a:miter lim="800000"/>
            <a:headEnd/>
            <a:tailEnd/>
          </a:ln>
        </p:spPr>
        <p:txBody>
          <a:bodyPr/>
          <a:lstStyle/>
          <a:p>
            <a:pPr marL="358775" lvl="2">
              <a:spcBef>
                <a:spcPct val="50000"/>
              </a:spcBef>
              <a:buClr>
                <a:srgbClr val="FF0000"/>
              </a:buClr>
            </a:pPr>
            <a:r>
              <a:rPr lang="en-US" sz="2400" b="1">
                <a:solidFill>
                  <a:schemeClr val="bg1"/>
                </a:solidFill>
              </a:rPr>
              <a:t>Total labour cost</a:t>
            </a:r>
            <a:endParaRPr lang="en-CA" sz="2400" b="1">
              <a:solidFill>
                <a:schemeClr val="bg1"/>
              </a:solidFill>
            </a:endParaRPr>
          </a:p>
        </p:txBody>
      </p:sp>
      <p:sp>
        <p:nvSpPr>
          <p:cNvPr id="35848" name="AutoShape 10"/>
          <p:cNvSpPr>
            <a:spLocks/>
          </p:cNvSpPr>
          <p:nvPr/>
        </p:nvSpPr>
        <p:spPr bwMode="auto">
          <a:xfrm>
            <a:off x="838200" y="2971800"/>
            <a:ext cx="1676400" cy="609600"/>
          </a:xfrm>
          <a:prstGeom prst="borderCallout1">
            <a:avLst>
              <a:gd name="adj1" fmla="val 28273"/>
              <a:gd name="adj2" fmla="val 95889"/>
              <a:gd name="adj3" fmla="val 123958"/>
              <a:gd name="adj4" fmla="val 126801"/>
            </a:avLst>
          </a:prstGeom>
          <a:solidFill>
            <a:srgbClr val="669900"/>
          </a:solidFill>
          <a:ln w="38100">
            <a:solidFill>
              <a:srgbClr val="669900"/>
            </a:solidFill>
            <a:miter lim="800000"/>
            <a:headEnd/>
            <a:tailEnd/>
          </a:ln>
        </p:spPr>
        <p:txBody>
          <a:bodyPr/>
          <a:lstStyle/>
          <a:p>
            <a:pPr algn="ctr"/>
            <a:r>
              <a:rPr lang="en-US" sz="2400" b="1">
                <a:solidFill>
                  <a:schemeClr val="bg1"/>
                </a:solidFill>
              </a:rPr>
              <a:t>Employee</a:t>
            </a:r>
            <a:endParaRPr lang="en-CA" sz="2400" b="1">
              <a:solidFill>
                <a:schemeClr val="bg1"/>
              </a:solidFill>
              <a:latin typeface="Times New Roman" pitchFamily="18" charset="0"/>
            </a:endParaRPr>
          </a:p>
        </p:txBody>
      </p:sp>
      <p:sp>
        <p:nvSpPr>
          <p:cNvPr id="35849" name="Content Placeholder 10"/>
          <p:cNvSpPr>
            <a:spLocks noGrp="1"/>
          </p:cNvSpPr>
          <p:nvPr>
            <p:ph idx="13"/>
          </p:nvPr>
        </p:nvSpPr>
        <p:spPr/>
        <p:txBody>
          <a:bodyPr/>
          <a:lstStyle/>
          <a:p>
            <a:r>
              <a:rPr lang="en-CA" smtClean="0">
                <a:latin typeface="Arial" charset="0"/>
                <a:cs typeface="Arial" charset="0"/>
              </a:rPr>
              <a:t>3</a:t>
            </a:r>
          </a:p>
        </p:txBody>
      </p:sp>
      <p:sp>
        <p:nvSpPr>
          <p:cNvPr id="35850" name="Slide Number Placeholder 9"/>
          <p:cNvSpPr>
            <a:spLocks noGrp="1"/>
          </p:cNvSpPr>
          <p:nvPr>
            <p:ph type="sldNum" sz="quarter" idx="14"/>
          </p:nvPr>
        </p:nvSpPr>
        <p:spPr/>
        <p:txBody>
          <a:bodyPr/>
          <a:lstStyle/>
          <a:p>
            <a:pPr>
              <a:defRPr/>
            </a:pPr>
            <a:fld id="{86764805-C9CB-412E-B390-A883949B17F6}" type="slidenum">
              <a:rPr lang="en-US" smtClean="0"/>
              <a:pPr>
                <a:defRPr/>
              </a:pPr>
              <a:t>30</a:t>
            </a:fld>
            <a:endParaRPr lang="en-US" smtClean="0"/>
          </a:p>
        </p:txBody>
      </p:sp>
      <p:sp>
        <p:nvSpPr>
          <p:cNvPr id="11" name="Footer Placeholder 10"/>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idx="1"/>
          </p:nvPr>
        </p:nvSpPr>
        <p:spPr>
          <a:xfrm>
            <a:off x="304800" y="1905000"/>
            <a:ext cx="9067800" cy="3592513"/>
          </a:xfrm>
        </p:spPr>
        <p:txBody>
          <a:bodyPr lIns="91432" tIns="45716" rIns="91432" bIns="45716">
            <a:spAutoFit/>
          </a:bodyPr>
          <a:lstStyle/>
          <a:p>
            <a:pPr marL="352425" indent="-352425" defTabSz="914400" eaLnBrk="1" hangingPunct="1">
              <a:spcBef>
                <a:spcPct val="50000"/>
              </a:spcBef>
              <a:buClr>
                <a:srgbClr val="C00000"/>
              </a:buClr>
            </a:pPr>
            <a:r>
              <a:rPr lang="en-US" sz="2800" smtClean="0"/>
              <a:t>Time tickets are sent to payroll to be sorted, totaled, and journalized</a:t>
            </a:r>
          </a:p>
          <a:p>
            <a:pPr marL="352425" indent="-352425" defTabSz="914400" eaLnBrk="1" hangingPunct="1">
              <a:spcBef>
                <a:spcPct val="50000"/>
              </a:spcBef>
              <a:buClr>
                <a:srgbClr val="C00000"/>
              </a:buClr>
            </a:pPr>
            <a:r>
              <a:rPr lang="en-US" sz="2800" smtClean="0"/>
              <a:t>Work in Process is debited for direct labour costs</a:t>
            </a:r>
          </a:p>
          <a:p>
            <a:pPr marL="352425" indent="-352425" defTabSz="914400" eaLnBrk="1" hangingPunct="1">
              <a:spcBef>
                <a:spcPct val="50000"/>
              </a:spcBef>
              <a:buClr>
                <a:srgbClr val="C00000"/>
              </a:buClr>
            </a:pPr>
            <a:r>
              <a:rPr lang="en-US" sz="2800" smtClean="0"/>
              <a:t>Manufacturing overhead is debited for indirect labour costs</a:t>
            </a:r>
          </a:p>
          <a:p>
            <a:pPr marL="352425" indent="-352425" defTabSz="914400" eaLnBrk="1" hangingPunct="1">
              <a:spcBef>
                <a:spcPct val="50000"/>
              </a:spcBef>
              <a:buClr>
                <a:srgbClr val="C00000"/>
              </a:buClr>
            </a:pPr>
            <a:r>
              <a:rPr lang="en-US" sz="2800" smtClean="0"/>
              <a:t>Factory Labour is left with a zero balance</a:t>
            </a:r>
          </a:p>
        </p:txBody>
      </p:sp>
      <p:sp>
        <p:nvSpPr>
          <p:cNvPr id="36867" name="Content Placeholder 4"/>
          <p:cNvSpPr>
            <a:spLocks noGrp="1"/>
          </p:cNvSpPr>
          <p:nvPr>
            <p:ph idx="13"/>
          </p:nvPr>
        </p:nvSpPr>
        <p:spPr/>
        <p:txBody>
          <a:bodyPr/>
          <a:lstStyle/>
          <a:p>
            <a:r>
              <a:rPr lang="en-CA" smtClean="0">
                <a:latin typeface="Arial" charset="0"/>
                <a:cs typeface="Arial" charset="0"/>
              </a:rPr>
              <a:t>3</a:t>
            </a:r>
          </a:p>
        </p:txBody>
      </p:sp>
      <p:sp>
        <p:nvSpPr>
          <p:cNvPr id="36868" name="Rectangle 6"/>
          <p:cNvSpPr>
            <a:spLocks noChangeArrowheads="1"/>
          </p:cNvSpPr>
          <p:nvPr/>
        </p:nvSpPr>
        <p:spPr bwMode="auto">
          <a:xfrm>
            <a:off x="1905000" y="34925"/>
            <a:ext cx="7620000" cy="1538288"/>
          </a:xfrm>
          <a:prstGeom prst="rect">
            <a:avLst/>
          </a:prstGeom>
          <a:noFill/>
          <a:ln w="9525" algn="ctr">
            <a:noFill/>
            <a:miter lim="800000"/>
            <a:headEnd/>
            <a:tailEnd/>
          </a:ln>
        </p:spPr>
        <p:txBody>
          <a:bodyPr lIns="96661" tIns="48331" rIns="96661" bIns="48331" anchor="b">
            <a:spAutoFit/>
          </a:bodyPr>
          <a:lstStyle/>
          <a:p>
            <a:pPr algn="ctr">
              <a:lnSpc>
                <a:spcPct val="90000"/>
              </a:lnSpc>
            </a:pPr>
            <a:r>
              <a:rPr lang="en-US" sz="3600">
                <a:solidFill>
                  <a:schemeClr val="bg1"/>
                </a:solidFill>
              </a:rPr>
              <a:t>Assigning Manufacturing Costs to</a:t>
            </a:r>
            <a:br>
              <a:rPr lang="en-US" sz="3600">
                <a:solidFill>
                  <a:schemeClr val="bg1"/>
                </a:solidFill>
              </a:rPr>
            </a:br>
            <a:r>
              <a:rPr lang="en-US" sz="3600">
                <a:solidFill>
                  <a:schemeClr val="bg1"/>
                </a:solidFill>
              </a:rPr>
              <a:t>Work in Process</a:t>
            </a:r>
            <a:r>
              <a:rPr lang="en-US" sz="4000">
                <a:solidFill>
                  <a:schemeClr val="bg1"/>
                </a:solidFill>
              </a:rPr>
              <a:t/>
            </a:r>
            <a:br>
              <a:rPr lang="en-US" sz="4000">
                <a:solidFill>
                  <a:schemeClr val="bg1"/>
                </a:solidFill>
              </a:rPr>
            </a:br>
            <a:r>
              <a:rPr lang="en-US" sz="3200">
                <a:solidFill>
                  <a:srgbClr val="FF0000"/>
                </a:solidFill>
              </a:rPr>
              <a:t>Factory Labour Cost</a:t>
            </a:r>
          </a:p>
        </p:txBody>
      </p:sp>
      <p:sp>
        <p:nvSpPr>
          <p:cNvPr id="36869" name="Slide Number Placeholder 4"/>
          <p:cNvSpPr>
            <a:spLocks noGrp="1"/>
          </p:cNvSpPr>
          <p:nvPr>
            <p:ph type="sldNum" sz="quarter" idx="14"/>
          </p:nvPr>
        </p:nvSpPr>
        <p:spPr/>
        <p:txBody>
          <a:bodyPr/>
          <a:lstStyle/>
          <a:p>
            <a:pPr>
              <a:defRPr/>
            </a:pPr>
            <a:fld id="{5804D61D-DC9F-4D58-80A8-257CB93B7BF2}" type="slidenum">
              <a:rPr lang="en-US" smtClean="0"/>
              <a:pPr>
                <a:defRPr/>
              </a:pPr>
              <a:t>31</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z="3600" smtClean="0">
                <a:latin typeface="Arial" charset="0"/>
                <a:cs typeface="Arial" charset="0"/>
              </a:rPr>
              <a:t>Assigning Manufacturing Costs to</a:t>
            </a:r>
            <a:br>
              <a:rPr lang="en-US" sz="3600" smtClean="0">
                <a:latin typeface="Arial" charset="0"/>
                <a:cs typeface="Arial" charset="0"/>
              </a:rPr>
            </a:br>
            <a:r>
              <a:rPr lang="en-US" sz="3600" smtClean="0">
                <a:latin typeface="Arial" charset="0"/>
                <a:cs typeface="Arial" charset="0"/>
              </a:rPr>
              <a:t>Work in Process</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Factory Labour Cost</a:t>
            </a:r>
            <a:endParaRPr lang="en-CA" sz="3200" smtClean="0">
              <a:solidFill>
                <a:srgbClr val="FF0000"/>
              </a:solidFill>
              <a:latin typeface="Arial" charset="0"/>
              <a:cs typeface="Arial" charset="0"/>
            </a:endParaRPr>
          </a:p>
        </p:txBody>
      </p:sp>
      <p:sp>
        <p:nvSpPr>
          <p:cNvPr id="37891" name="Content Placeholder 3"/>
          <p:cNvSpPr>
            <a:spLocks noGrp="1"/>
          </p:cNvSpPr>
          <p:nvPr>
            <p:ph idx="13"/>
          </p:nvPr>
        </p:nvSpPr>
        <p:spPr/>
        <p:txBody>
          <a:bodyPr/>
          <a:lstStyle/>
          <a:p>
            <a:r>
              <a:rPr lang="en-CA" smtClean="0">
                <a:latin typeface="Arial" charset="0"/>
                <a:cs typeface="Arial" charset="0"/>
              </a:rPr>
              <a:t>3</a:t>
            </a:r>
          </a:p>
        </p:txBody>
      </p:sp>
      <p:sp>
        <p:nvSpPr>
          <p:cNvPr id="37892" name="Slide Number Placeholder 4"/>
          <p:cNvSpPr>
            <a:spLocks noGrp="1"/>
          </p:cNvSpPr>
          <p:nvPr>
            <p:ph type="sldNum" sz="quarter" idx="14"/>
          </p:nvPr>
        </p:nvSpPr>
        <p:spPr/>
        <p:txBody>
          <a:bodyPr/>
          <a:lstStyle/>
          <a:p>
            <a:pPr>
              <a:defRPr/>
            </a:pPr>
            <a:fld id="{159C30B3-15AB-46DC-B1B4-A57B2C8A053C}" type="slidenum">
              <a:rPr lang="en-US" smtClean="0"/>
              <a:pPr>
                <a:defRPr/>
              </a:pPr>
              <a:t>32</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10" name="Rectangle 3"/>
          <p:cNvSpPr txBox="1">
            <a:spLocks noChangeArrowheads="1"/>
          </p:cNvSpPr>
          <p:nvPr/>
        </p:nvSpPr>
        <p:spPr bwMode="auto">
          <a:xfrm>
            <a:off x="457200" y="1981200"/>
            <a:ext cx="8610600" cy="2286000"/>
          </a:xfrm>
          <a:prstGeom prst="rect">
            <a:avLst/>
          </a:prstGeom>
          <a:noFill/>
          <a:ln w="9525">
            <a:noFill/>
            <a:miter lim="800000"/>
            <a:headEnd/>
            <a:tailEnd/>
          </a:ln>
        </p:spPr>
        <p:txBody>
          <a:bodyPr lIns="0" tIns="0" rIns="0" bIns="0"/>
          <a:lstStyle/>
          <a:p>
            <a:pPr defTabSz="966788">
              <a:spcBef>
                <a:spcPct val="50000"/>
              </a:spcBef>
              <a:buClr>
                <a:srgbClr val="FF0000"/>
              </a:buClr>
              <a:buSzPct val="80000"/>
              <a:buFont typeface="Wingdings" pitchFamily="2" charset="2"/>
              <a:buNone/>
              <a:defRPr/>
            </a:pPr>
            <a:r>
              <a:rPr lang="en-US" sz="2800" kern="0" dirty="0">
                <a:solidFill>
                  <a:srgbClr val="953735"/>
                </a:solidFill>
                <a:latin typeface="Cambria" pitchFamily="18" charset="0"/>
                <a:ea typeface="HYGothic-Extra" pitchFamily="18" charset="-127"/>
                <a:cs typeface="+mn-cs"/>
              </a:rPr>
              <a:t>Example:</a:t>
            </a:r>
          </a:p>
          <a:p>
            <a:pPr defTabSz="966788">
              <a:spcBef>
                <a:spcPct val="50000"/>
              </a:spcBef>
              <a:buClr>
                <a:srgbClr val="FF0000"/>
              </a:buClr>
              <a:buSzPct val="80000"/>
              <a:buFont typeface="Wingdings" pitchFamily="2" charset="2"/>
              <a:buNone/>
              <a:defRPr/>
            </a:pPr>
            <a:r>
              <a:rPr lang="en-US" sz="2800" kern="0" dirty="0">
                <a:latin typeface="Cambria" pitchFamily="18" charset="0"/>
                <a:ea typeface="HYGothic-Extra" pitchFamily="18" charset="-127"/>
                <a:cs typeface="+mn-cs"/>
              </a:rPr>
              <a:t>If the $32,000 total factory </a:t>
            </a:r>
            <a:r>
              <a:rPr lang="en-US" sz="2800" kern="0" dirty="0" err="1">
                <a:latin typeface="Cambria" pitchFamily="18" charset="0"/>
                <a:ea typeface="HYGothic-Extra" pitchFamily="18" charset="-127"/>
                <a:cs typeface="+mn-cs"/>
              </a:rPr>
              <a:t>labour</a:t>
            </a:r>
            <a:r>
              <a:rPr lang="en-US" sz="2800" kern="0" dirty="0">
                <a:latin typeface="Cambria" pitchFamily="18" charset="0"/>
                <a:ea typeface="HYGothic-Extra" pitchFamily="18" charset="-127"/>
                <a:cs typeface="+mn-cs"/>
              </a:rPr>
              <a:t> cost incurred consists of $28,000 of direct </a:t>
            </a:r>
            <a:r>
              <a:rPr lang="en-US" sz="2800" kern="0" dirty="0" err="1">
                <a:latin typeface="Cambria" pitchFamily="18" charset="0"/>
                <a:ea typeface="HYGothic-Extra" pitchFamily="18" charset="-127"/>
                <a:cs typeface="+mn-cs"/>
              </a:rPr>
              <a:t>labour</a:t>
            </a:r>
            <a:r>
              <a:rPr lang="en-US" sz="2800" kern="0" dirty="0">
                <a:latin typeface="Cambria" pitchFamily="18" charset="0"/>
                <a:ea typeface="HYGothic-Extra" pitchFamily="18" charset="-127"/>
                <a:cs typeface="+mn-cs"/>
              </a:rPr>
              <a:t> and $4,000 of indirect </a:t>
            </a:r>
            <a:r>
              <a:rPr lang="en-US" sz="2800" kern="0" dirty="0" err="1">
                <a:latin typeface="Cambria" pitchFamily="18" charset="0"/>
                <a:ea typeface="HYGothic-Extra" pitchFamily="18" charset="-127"/>
                <a:cs typeface="+mn-cs"/>
              </a:rPr>
              <a:t>labour</a:t>
            </a:r>
            <a:r>
              <a:rPr lang="en-US" sz="2800" kern="0" dirty="0">
                <a:latin typeface="Cambria" pitchFamily="18" charset="0"/>
                <a:ea typeface="HYGothic-Extra" pitchFamily="18" charset="-127"/>
                <a:cs typeface="+mn-cs"/>
              </a:rPr>
              <a:t>, the entry is:</a:t>
            </a:r>
            <a:endParaRPr lang="en-CA" sz="2800" kern="0" dirty="0">
              <a:latin typeface="Cambria" pitchFamily="18" charset="0"/>
              <a:ea typeface="HYGothic-Extra" pitchFamily="18" charset="-127"/>
              <a:cs typeface="+mn-cs"/>
            </a:endParaRPr>
          </a:p>
        </p:txBody>
      </p:sp>
      <p:pic>
        <p:nvPicPr>
          <p:cNvPr id="37895" name="Picture 10" descr="5_Ch3.jpg"/>
          <p:cNvPicPr>
            <a:picLocks noChangeAspect="1"/>
          </p:cNvPicPr>
          <p:nvPr/>
        </p:nvPicPr>
        <p:blipFill>
          <a:blip r:embed="rId2" cstate="print"/>
          <a:srcRect/>
          <a:stretch>
            <a:fillRect/>
          </a:stretch>
        </p:blipFill>
        <p:spPr bwMode="auto">
          <a:xfrm>
            <a:off x="0" y="4114800"/>
            <a:ext cx="9601200" cy="1509713"/>
          </a:xfrm>
          <a:prstGeom prst="rect">
            <a:avLst/>
          </a:prstGeom>
          <a:noFill/>
          <a:ln w="9525">
            <a:noFill/>
            <a:miter lim="800000"/>
            <a:headEnd/>
            <a:tailEnd/>
          </a:ln>
        </p:spPr>
      </p:pic>
    </p:spTree>
  </p:cSld>
  <p:clrMapOvr>
    <a:masterClrMapping/>
  </p:clrMapOvr>
  <p:transition>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sz="3600" dirty="0" smtClean="0"/>
              <a:t>Assigning Manufacturing Costs to</a:t>
            </a:r>
            <a:br>
              <a:rPr lang="en-US" sz="3600" dirty="0" smtClean="0"/>
            </a:br>
            <a:r>
              <a:rPr lang="en-US" sz="3600" dirty="0" smtClean="0"/>
              <a:t>Work in Process </a:t>
            </a:r>
            <a:r>
              <a:rPr lang="en-US" dirty="0" smtClean="0">
                <a:solidFill>
                  <a:srgbClr val="669900"/>
                </a:solidFill>
                <a:effectLst>
                  <a:outerShdw blurRad="38100" dist="38100" dir="2700000" algn="tl">
                    <a:srgbClr val="000000"/>
                  </a:outerShdw>
                </a:effectLst>
              </a:rPr>
              <a:t/>
            </a:r>
            <a:br>
              <a:rPr lang="en-US" dirty="0" smtClean="0">
                <a:solidFill>
                  <a:srgbClr val="669900"/>
                </a:solidFill>
                <a:effectLst>
                  <a:outerShdw blurRad="38100" dist="38100" dir="2700000" algn="tl">
                    <a:srgbClr val="000000"/>
                  </a:outerShdw>
                </a:effectLst>
              </a:rPr>
            </a:br>
            <a:r>
              <a:rPr lang="en-US" sz="3200" dirty="0" smtClean="0">
                <a:solidFill>
                  <a:srgbClr val="FF0000"/>
                </a:solidFill>
              </a:rPr>
              <a:t>Factory </a:t>
            </a:r>
            <a:r>
              <a:rPr lang="en-US" sz="3200" dirty="0" err="1" smtClean="0">
                <a:solidFill>
                  <a:srgbClr val="FF0000"/>
                </a:solidFill>
              </a:rPr>
              <a:t>Labour</a:t>
            </a:r>
            <a:r>
              <a:rPr lang="en-US" sz="3200" dirty="0" smtClean="0">
                <a:solidFill>
                  <a:srgbClr val="FF0000"/>
                </a:solidFill>
              </a:rPr>
              <a:t> Cost</a:t>
            </a:r>
            <a:endParaRPr lang="en-CA" dirty="0">
              <a:solidFill>
                <a:srgbClr val="FF0000"/>
              </a:solidFill>
            </a:endParaRPr>
          </a:p>
        </p:txBody>
      </p:sp>
      <p:pic>
        <p:nvPicPr>
          <p:cNvPr id="38915" name="Content Placeholder 6" descr="GeneralLedger2_Ch3.jpg"/>
          <p:cNvPicPr>
            <a:picLocks noGrp="1" noChangeAspect="1"/>
          </p:cNvPicPr>
          <p:nvPr>
            <p:ph idx="13"/>
          </p:nvPr>
        </p:nvPicPr>
        <p:blipFill>
          <a:blip r:embed="rId2" cstate="print"/>
          <a:srcRect/>
          <a:stretch>
            <a:fillRect/>
          </a:stretch>
        </p:blipFill>
        <p:spPr>
          <a:xfrm>
            <a:off x="2362200" y="1524000"/>
            <a:ext cx="6967538" cy="5181600"/>
          </a:xfrm>
        </p:spPr>
      </p:pic>
      <p:sp>
        <p:nvSpPr>
          <p:cNvPr id="38916" name="Slide Number Placeholder 4"/>
          <p:cNvSpPr>
            <a:spLocks noGrp="1"/>
          </p:cNvSpPr>
          <p:nvPr>
            <p:ph type="sldNum" sz="quarter" idx="14"/>
          </p:nvPr>
        </p:nvSpPr>
        <p:spPr/>
        <p:txBody>
          <a:bodyPr/>
          <a:lstStyle/>
          <a:p>
            <a:pPr>
              <a:defRPr/>
            </a:pPr>
            <a:fld id="{7A0FC36B-996D-4E38-8B8C-6BA3AE168746}" type="slidenum">
              <a:rPr lang="en-US" smtClean="0"/>
              <a:pPr>
                <a:defRPr/>
              </a:pPr>
              <a:t>33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38918" name="AutoShape 7"/>
          <p:cNvSpPr>
            <a:spLocks/>
          </p:cNvSpPr>
          <p:nvPr/>
        </p:nvSpPr>
        <p:spPr bwMode="auto">
          <a:xfrm>
            <a:off x="152400" y="3200400"/>
            <a:ext cx="2743200" cy="2057400"/>
          </a:xfrm>
          <a:prstGeom prst="borderCallout1">
            <a:avLst>
              <a:gd name="adj1" fmla="val 194"/>
              <a:gd name="adj2" fmla="val 74926"/>
              <a:gd name="adj3" fmla="val -24926"/>
              <a:gd name="adj4" fmla="val 107333"/>
            </a:avLst>
          </a:prstGeom>
          <a:solidFill>
            <a:srgbClr val="669900"/>
          </a:solidFill>
          <a:ln w="38100" algn="ctr">
            <a:solidFill>
              <a:srgbClr val="669900"/>
            </a:solidFill>
            <a:miter lim="800000"/>
            <a:headEnd/>
            <a:tailEnd/>
          </a:ln>
        </p:spPr>
        <p:txBody>
          <a:bodyPr lIns="96661" tIns="48331" rIns="96661" bIns="48331" anchor="ctr"/>
          <a:lstStyle/>
          <a:p>
            <a:pPr defTabSz="966788">
              <a:spcBef>
                <a:spcPct val="20000"/>
              </a:spcBef>
              <a:buClr>
                <a:schemeClr val="bg2"/>
              </a:buClr>
            </a:pPr>
            <a:r>
              <a:rPr lang="en-US" sz="1900" b="1">
                <a:solidFill>
                  <a:srgbClr val="FFFFFF"/>
                </a:solidFill>
              </a:rPr>
              <a:t>The sum of the direct labour columns of the job cost sheets should equal the direct labour debited to Work in Process Inventory.</a:t>
            </a:r>
            <a:endParaRPr lang="en-CA" sz="1900" b="1">
              <a:solidFill>
                <a:srgbClr val="FFFFFF"/>
              </a:solidFill>
            </a:endParaRPr>
          </a:p>
        </p:txBody>
      </p:sp>
      <p:sp>
        <p:nvSpPr>
          <p:cNvPr id="38919" name="Content Placeholder 3"/>
          <p:cNvSpPr>
            <a:spLocks noGrp="1"/>
          </p:cNvSpPr>
          <p:nvPr>
            <p:ph idx="13"/>
          </p:nvPr>
        </p:nvSpPr>
        <p:spPr/>
        <p:txBody>
          <a:bodyPr/>
          <a:lstStyle/>
          <a:p>
            <a:r>
              <a:rPr lang="en-CA" smtClean="0">
                <a:latin typeface="Arial" charset="0"/>
                <a:cs typeface="Arial" charset="0"/>
              </a:rPr>
              <a:t>3</a:t>
            </a:r>
          </a:p>
        </p:txBody>
      </p:sp>
    </p:spTree>
  </p:cSld>
  <p:clrMapOvr>
    <a:masterClrMapping/>
  </p:clrMapOvr>
  <p:transition>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z="3600" smtClean="0">
                <a:latin typeface="Arial" charset="0"/>
                <a:cs typeface="Arial" charset="0"/>
              </a:rPr>
              <a:t>Assigning Manufacturing Costs to Work in Process</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Manufacturing Overhead</a:t>
            </a:r>
            <a:endParaRPr lang="en-CA" sz="3200" smtClean="0">
              <a:solidFill>
                <a:srgbClr val="FF0000"/>
              </a:solidFill>
              <a:latin typeface="Arial" charset="0"/>
              <a:cs typeface="Arial" charset="0"/>
            </a:endParaRPr>
          </a:p>
        </p:txBody>
      </p:sp>
      <p:sp>
        <p:nvSpPr>
          <p:cNvPr id="39939" name="Content Placeholder 2"/>
          <p:cNvSpPr>
            <a:spLocks noGrp="1"/>
          </p:cNvSpPr>
          <p:nvPr>
            <p:ph idx="1"/>
          </p:nvPr>
        </p:nvSpPr>
        <p:spPr>
          <a:xfrm>
            <a:off x="304800" y="1905000"/>
            <a:ext cx="9067800" cy="4629150"/>
          </a:xfrm>
        </p:spPr>
        <p:txBody>
          <a:bodyPr/>
          <a:lstStyle/>
          <a:p>
            <a:pPr marL="290513" indent="-290513" eaLnBrk="1" hangingPunct="1">
              <a:lnSpc>
                <a:spcPct val="90000"/>
              </a:lnSpc>
              <a:spcBef>
                <a:spcPct val="50000"/>
              </a:spcBef>
              <a:buClr>
                <a:srgbClr val="C00000"/>
              </a:buClr>
            </a:pPr>
            <a:r>
              <a:rPr lang="en-US" sz="2800" smtClean="0"/>
              <a:t>Relates to production operations as a whole</a:t>
            </a:r>
          </a:p>
          <a:p>
            <a:pPr marL="290513" indent="-290513" eaLnBrk="1" hangingPunct="1">
              <a:lnSpc>
                <a:spcPct val="90000"/>
              </a:lnSpc>
              <a:spcBef>
                <a:spcPct val="50000"/>
              </a:spcBef>
              <a:buClr>
                <a:srgbClr val="C00000"/>
              </a:buClr>
            </a:pPr>
            <a:r>
              <a:rPr lang="en-US" sz="2800" smtClean="0"/>
              <a:t>Cannot be assigned to specific jobs based on actual costs incurred</a:t>
            </a:r>
          </a:p>
          <a:p>
            <a:pPr marL="290513" indent="-290513" eaLnBrk="1" hangingPunct="1">
              <a:lnSpc>
                <a:spcPct val="90000"/>
              </a:lnSpc>
              <a:spcBef>
                <a:spcPct val="50000"/>
              </a:spcBef>
              <a:buClr>
                <a:srgbClr val="C00000"/>
              </a:buClr>
            </a:pPr>
            <a:r>
              <a:rPr lang="en-US" sz="2800" smtClean="0"/>
              <a:t>Must be assigned to work in process and to specific jobs on an estimated basis through the use of a Predetermined Overhead Rate</a:t>
            </a:r>
          </a:p>
        </p:txBody>
      </p:sp>
      <p:sp>
        <p:nvSpPr>
          <p:cNvPr id="39940"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DCE4A767-5A22-4A2B-AF22-E7DC8A6FE340}" type="slidenum">
              <a:rPr lang="en-US" smtClean="0"/>
              <a:pPr>
                <a:defRPr/>
              </a:pPr>
              <a:t>34</a:t>
            </a:fld>
            <a:endParaRPr lang="en-US" dirty="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z="3600" smtClean="0">
                <a:latin typeface="Arial" charset="0"/>
                <a:cs typeface="Arial" charset="0"/>
              </a:rPr>
              <a:t>Assigning Manufacturing Costs to Work in Process</a:t>
            </a:r>
            <a:r>
              <a:rPr lang="en-US" smtClean="0">
                <a:solidFill>
                  <a:srgbClr val="669900"/>
                </a:solidFill>
                <a:latin typeface="Arial" charset="0"/>
                <a:cs typeface="Arial" charset="0"/>
              </a:rPr>
              <a:t/>
            </a:r>
            <a:br>
              <a:rPr lang="en-US" smtClean="0">
                <a:solidFill>
                  <a:srgbClr val="669900"/>
                </a:solidFill>
                <a:latin typeface="Arial" charset="0"/>
                <a:cs typeface="Arial" charset="0"/>
              </a:rPr>
            </a:br>
            <a:r>
              <a:rPr lang="en-US" sz="3200" smtClean="0">
                <a:solidFill>
                  <a:srgbClr val="FF0000"/>
                </a:solidFill>
                <a:latin typeface="Arial" charset="0"/>
                <a:cs typeface="Arial" charset="0"/>
              </a:rPr>
              <a:t>Predetermined Overhead Rate</a:t>
            </a:r>
            <a:endParaRPr lang="en-CA" smtClean="0">
              <a:latin typeface="Arial" charset="0"/>
              <a:cs typeface="Arial" charset="0"/>
            </a:endParaRPr>
          </a:p>
        </p:txBody>
      </p:sp>
      <p:sp>
        <p:nvSpPr>
          <p:cNvPr id="40963" name="Content Placeholder 2"/>
          <p:cNvSpPr>
            <a:spLocks noGrp="1"/>
          </p:cNvSpPr>
          <p:nvPr>
            <p:ph idx="1"/>
          </p:nvPr>
        </p:nvSpPr>
        <p:spPr>
          <a:xfrm>
            <a:off x="304800" y="1828800"/>
            <a:ext cx="9067800" cy="3505200"/>
          </a:xfrm>
        </p:spPr>
        <p:txBody>
          <a:bodyPr/>
          <a:lstStyle/>
          <a:p>
            <a:pPr marL="0" indent="0" eaLnBrk="1" hangingPunct="1">
              <a:lnSpc>
                <a:spcPct val="80000"/>
              </a:lnSpc>
              <a:buClr>
                <a:srgbClr val="FF0000"/>
              </a:buClr>
              <a:buFont typeface="Wingdings" pitchFamily="2" charset="2"/>
              <a:buNone/>
            </a:pPr>
            <a:r>
              <a:rPr lang="en-US" sz="2800" smtClean="0"/>
              <a:t>Based on the relationship between estimated annual overhead costs and expected annual operating activity</a:t>
            </a:r>
          </a:p>
          <a:p>
            <a:pPr marL="0" indent="0" eaLnBrk="1" hangingPunct="1">
              <a:lnSpc>
                <a:spcPct val="80000"/>
              </a:lnSpc>
              <a:buClr>
                <a:srgbClr val="FF0000"/>
              </a:buClr>
              <a:buFont typeface="Wingdings" pitchFamily="2" charset="2"/>
              <a:buNone/>
            </a:pPr>
            <a:r>
              <a:rPr lang="en-US" sz="2800" smtClean="0"/>
              <a:t>Expressed in terms of an activity base such as</a:t>
            </a:r>
          </a:p>
          <a:p>
            <a:pPr lvl="1" eaLnBrk="1" hangingPunct="1">
              <a:lnSpc>
                <a:spcPct val="80000"/>
              </a:lnSpc>
              <a:buClr>
                <a:srgbClr val="C00000"/>
              </a:buClr>
              <a:buSzTx/>
              <a:buFont typeface="Arial" charset="0"/>
              <a:buChar char="•"/>
            </a:pPr>
            <a:r>
              <a:rPr lang="en-US" sz="2400" smtClean="0"/>
              <a:t>Direct labour costs</a:t>
            </a:r>
          </a:p>
          <a:p>
            <a:pPr lvl="1" eaLnBrk="1" hangingPunct="1">
              <a:lnSpc>
                <a:spcPct val="80000"/>
              </a:lnSpc>
              <a:buClr>
                <a:srgbClr val="C00000"/>
              </a:buClr>
              <a:buSzTx/>
              <a:buFont typeface="Arial" charset="0"/>
              <a:buChar char="•"/>
            </a:pPr>
            <a:r>
              <a:rPr lang="en-US" sz="2400" smtClean="0"/>
              <a:t>Direct labour hours</a:t>
            </a:r>
          </a:p>
          <a:p>
            <a:pPr lvl="1" eaLnBrk="1" hangingPunct="1">
              <a:lnSpc>
                <a:spcPct val="80000"/>
              </a:lnSpc>
              <a:buClr>
                <a:srgbClr val="C00000"/>
              </a:buClr>
              <a:buSzTx/>
              <a:buFont typeface="Arial" charset="0"/>
              <a:buChar char="•"/>
            </a:pPr>
            <a:r>
              <a:rPr lang="en-US" sz="2400" smtClean="0"/>
              <a:t>Machine hours, or</a:t>
            </a:r>
          </a:p>
          <a:p>
            <a:pPr lvl="1" eaLnBrk="1" hangingPunct="1">
              <a:lnSpc>
                <a:spcPct val="80000"/>
              </a:lnSpc>
              <a:buClr>
                <a:srgbClr val="C00000"/>
              </a:buClr>
              <a:buSzTx/>
              <a:buFont typeface="Arial" charset="0"/>
              <a:buChar char="•"/>
            </a:pPr>
            <a:r>
              <a:rPr lang="en-US" sz="2400" smtClean="0"/>
              <a:t>Any other activity that is an equitable base for applying overhead costs to jobs</a:t>
            </a:r>
            <a:endParaRPr lang="en-CA" smtClean="0"/>
          </a:p>
        </p:txBody>
      </p:sp>
      <p:sp>
        <p:nvSpPr>
          <p:cNvPr id="40964"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AEE5A3AF-B2DC-4527-A836-3CC75F3C0735}" type="slidenum">
              <a:rPr lang="en-US" smtClean="0"/>
              <a:pPr>
                <a:defRPr/>
              </a:pPr>
              <a:t>35</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40967" name="Rectangle 6"/>
          <p:cNvSpPr>
            <a:spLocks noChangeArrowheads="1"/>
          </p:cNvSpPr>
          <p:nvPr/>
        </p:nvSpPr>
        <p:spPr bwMode="auto">
          <a:xfrm>
            <a:off x="533400" y="5334000"/>
            <a:ext cx="8458200" cy="1219200"/>
          </a:xfrm>
          <a:prstGeom prst="rect">
            <a:avLst/>
          </a:prstGeom>
          <a:noFill/>
          <a:ln w="9525" algn="ctr">
            <a:noFill/>
            <a:miter lim="800000"/>
            <a:headEnd/>
            <a:tailEnd/>
          </a:ln>
        </p:spPr>
        <p:txBody>
          <a:bodyPr lIns="96661" tIns="48331" rIns="96661" bIns="48331"/>
          <a:lstStyle/>
          <a:p>
            <a:pPr defTabSz="966788">
              <a:lnSpc>
                <a:spcPct val="90000"/>
              </a:lnSpc>
              <a:spcBef>
                <a:spcPct val="50000"/>
              </a:spcBef>
              <a:buClr>
                <a:srgbClr val="FF0000"/>
              </a:buClr>
              <a:buFont typeface="Wingdings" pitchFamily="2" charset="2"/>
              <a:buNone/>
            </a:pPr>
            <a:r>
              <a:rPr lang="en-US" sz="2800" b="1">
                <a:solidFill>
                  <a:srgbClr val="C00000"/>
                </a:solidFill>
                <a:latin typeface="Cambria" pitchFamily="18" charset="0"/>
              </a:rPr>
              <a:t>The current trend is to use machine hours as the activity base due to increased automation in manufacturing operations</a:t>
            </a:r>
          </a:p>
        </p:txBody>
      </p:sp>
    </p:spTree>
  </p:cSld>
  <p:clrMapOvr>
    <a:masterClrMapping/>
  </p:clrMapOvr>
  <p:transition>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600" dirty="0" smtClean="0"/>
              <a:t>Assigning Manufacturing Costs to Work in Process</a:t>
            </a:r>
            <a:r>
              <a:rPr lang="en-US" dirty="0" smtClean="0">
                <a:solidFill>
                  <a:srgbClr val="669900"/>
                </a:solidFill>
                <a:effectLst>
                  <a:outerShdw blurRad="38100" dist="38100" dir="2700000" algn="tl">
                    <a:srgbClr val="000000">
                      <a:alpha val="43137"/>
                    </a:srgbClr>
                  </a:outerShdw>
                </a:effectLst>
              </a:rPr>
              <a:t/>
            </a:r>
            <a:br>
              <a:rPr lang="en-US" dirty="0" smtClean="0">
                <a:solidFill>
                  <a:srgbClr val="669900"/>
                </a:solidFill>
                <a:effectLst>
                  <a:outerShdw blurRad="38100" dist="38100" dir="2700000" algn="tl">
                    <a:srgbClr val="000000">
                      <a:alpha val="43137"/>
                    </a:srgbClr>
                  </a:outerShdw>
                </a:effectLst>
              </a:rPr>
            </a:br>
            <a:r>
              <a:rPr lang="en-US" sz="3200" dirty="0" smtClean="0">
                <a:solidFill>
                  <a:srgbClr val="FF0000"/>
                </a:solidFill>
              </a:rPr>
              <a:t>Predetermined Overhead Rate</a:t>
            </a:r>
            <a:endParaRPr lang="en-CA" sz="3200" dirty="0"/>
          </a:p>
        </p:txBody>
      </p:sp>
      <p:sp>
        <p:nvSpPr>
          <p:cNvPr id="41987" name="Content Placeholder 2"/>
          <p:cNvSpPr>
            <a:spLocks noGrp="1"/>
          </p:cNvSpPr>
          <p:nvPr>
            <p:ph idx="1"/>
          </p:nvPr>
        </p:nvSpPr>
        <p:spPr>
          <a:xfrm>
            <a:off x="304800" y="1905000"/>
            <a:ext cx="9067800" cy="2514600"/>
          </a:xfrm>
        </p:spPr>
        <p:txBody>
          <a:bodyPr/>
          <a:lstStyle/>
          <a:p>
            <a:pPr marL="231775" indent="-231775" eaLnBrk="1" hangingPunct="1">
              <a:lnSpc>
                <a:spcPct val="90000"/>
              </a:lnSpc>
              <a:buClr>
                <a:srgbClr val="C00000"/>
              </a:buClr>
            </a:pPr>
            <a:r>
              <a:rPr lang="en-US" sz="2800" smtClean="0"/>
              <a:t>Established at the beginning of the year</a:t>
            </a:r>
          </a:p>
          <a:p>
            <a:pPr marL="231775" indent="-231775" eaLnBrk="1" hangingPunct="1">
              <a:lnSpc>
                <a:spcPct val="90000"/>
              </a:lnSpc>
              <a:buClr>
                <a:srgbClr val="C00000"/>
              </a:buClr>
            </a:pPr>
            <a:r>
              <a:rPr lang="en-US" sz="2800" smtClean="0"/>
              <a:t>May use a single, company-wide predetermined rate</a:t>
            </a:r>
          </a:p>
          <a:p>
            <a:pPr marL="231775" indent="-231775" eaLnBrk="1" hangingPunct="1">
              <a:lnSpc>
                <a:spcPct val="90000"/>
              </a:lnSpc>
              <a:buClr>
                <a:srgbClr val="C00000"/>
              </a:buClr>
            </a:pPr>
            <a:r>
              <a:rPr lang="en-US" sz="2800" smtClean="0"/>
              <a:t>May use a different rate for each department and each department may have a different activity base</a:t>
            </a:r>
          </a:p>
          <a:p>
            <a:pPr marL="231775" indent="-231775" eaLnBrk="1" hangingPunct="1">
              <a:lnSpc>
                <a:spcPct val="90000"/>
              </a:lnSpc>
              <a:buClr>
                <a:srgbClr val="C00000"/>
              </a:buClr>
            </a:pPr>
            <a:r>
              <a:rPr lang="en-US" sz="2800" smtClean="0"/>
              <a:t>The formula for a predetermined overhead rate is:</a:t>
            </a:r>
          </a:p>
        </p:txBody>
      </p:sp>
      <p:sp>
        <p:nvSpPr>
          <p:cNvPr id="41988"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4B9F84DF-88B1-411E-8620-8F751965478A}" type="slidenum">
              <a:rPr lang="en-US" smtClean="0"/>
              <a:pPr>
                <a:defRPr/>
              </a:pPr>
              <a:t>36</a:t>
            </a:fld>
            <a:endParaRPr lang="en-US"/>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graphicFrame>
        <p:nvGraphicFramePr>
          <p:cNvPr id="7" name="Group 11"/>
          <p:cNvGraphicFramePr>
            <a:graphicFrameLocks/>
          </p:cNvGraphicFramePr>
          <p:nvPr/>
        </p:nvGraphicFramePr>
        <p:xfrm>
          <a:off x="304800" y="4724400"/>
          <a:ext cx="8915400" cy="1462088"/>
        </p:xfrm>
        <a:graphic>
          <a:graphicData uri="http://schemas.openxmlformats.org/drawingml/2006/table">
            <a:tbl>
              <a:tblPr/>
              <a:tblGrid>
                <a:gridCol w="2667000"/>
                <a:gridCol w="469900"/>
                <a:gridCol w="2744788"/>
                <a:gridCol w="549275"/>
                <a:gridCol w="2484437"/>
              </a:tblGrid>
              <a:tr h="838200">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600" b="0" i="0" u="none" strike="noStrike" cap="none" normalizeH="0" baseline="0" dirty="0" smtClean="0">
                          <a:ln>
                            <a:noFill/>
                          </a:ln>
                          <a:solidFill>
                            <a:schemeClr val="tx1"/>
                          </a:solidFill>
                          <a:effectLst/>
                          <a:latin typeface="Calibri" pitchFamily="34" charset="0"/>
                        </a:rPr>
                        <a:t>Estimated Annual</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600" b="0" i="0" u="none" strike="noStrike" cap="none" normalizeH="0" baseline="0" dirty="0" smtClean="0">
                          <a:ln>
                            <a:noFill/>
                          </a:ln>
                          <a:solidFill>
                            <a:schemeClr val="tx1"/>
                          </a:solidFill>
                          <a:effectLst/>
                          <a:latin typeface="Calibri" pitchFamily="34" charset="0"/>
                        </a:rPr>
                        <a:t>Overhead Costs </a:t>
                      </a:r>
                    </a:p>
                  </a:txBody>
                  <a:tcPr marL="96661" marR="96661" marT="48331" marB="48331" anchor="ctr" horzOverflow="overflow">
                    <a:lnL>
                      <a:noFill/>
                    </a:lnL>
                    <a:lnR>
                      <a:noFill/>
                    </a:lnR>
                    <a:lnT>
                      <a:noFill/>
                    </a:lnT>
                    <a:lnB>
                      <a:noFill/>
                    </a:lnB>
                    <a:lnTlToBr>
                      <a:noFill/>
                    </a:lnTlToBr>
                    <a:lnBlToTr>
                      <a:noFill/>
                    </a:lnBlToTr>
                    <a:solidFill>
                      <a:srgbClr val="9ED284"/>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US" sz="2800" b="0" i="0" u="none" strike="noStrike" cap="none" normalizeH="0" baseline="0" dirty="0" smtClean="0">
                        <a:ln>
                          <a:noFill/>
                        </a:ln>
                        <a:solidFill>
                          <a:schemeClr val="tx1"/>
                        </a:solidFill>
                        <a:effectLst/>
                        <a:latin typeface="Calibri" pitchFamily="34" charset="0"/>
                        <a:cs typeface="Arial"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800" b="0" i="0" u="none" strike="noStrike" cap="none" normalizeH="0" baseline="0" dirty="0" smtClean="0">
                          <a:ln>
                            <a:noFill/>
                          </a:ln>
                          <a:solidFill>
                            <a:schemeClr val="tx1"/>
                          </a:solidFill>
                          <a:effectLst/>
                          <a:latin typeface="Calibri" pitchFamily="34" charset="0"/>
                          <a:cs typeface="Arial" charset="0"/>
                        </a:rPr>
                        <a:t>÷</a:t>
                      </a:r>
                    </a:p>
                  </a:txBody>
                  <a:tcPr marL="96661" marR="96661" marT="48331" marB="48331" horzOverflow="overflow">
                    <a:lnL>
                      <a:noFill/>
                    </a:lnL>
                    <a:lnR>
                      <a:noFill/>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800" b="0" i="0" u="none" strike="noStrike" cap="none" normalizeH="0" baseline="0" dirty="0" smtClean="0">
                          <a:ln>
                            <a:noFill/>
                          </a:ln>
                          <a:solidFill>
                            <a:schemeClr val="tx1"/>
                          </a:solidFill>
                          <a:effectLst/>
                          <a:latin typeface="Calibri" pitchFamily="34" charset="0"/>
                        </a:rPr>
                        <a:t>Expected Annual</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800" b="0" i="0" u="none" strike="noStrike" cap="none" normalizeH="0" baseline="0" dirty="0" smtClean="0">
                          <a:ln>
                            <a:noFill/>
                          </a:ln>
                          <a:solidFill>
                            <a:schemeClr val="tx1"/>
                          </a:solidFill>
                          <a:effectLst/>
                          <a:latin typeface="Calibri" pitchFamily="34" charset="0"/>
                        </a:rPr>
                        <a:t>Operating Activity</a:t>
                      </a:r>
                    </a:p>
                  </a:txBody>
                  <a:tcPr marL="96661" marR="96661" marT="48331" marB="48331" anchor="ctr" horzOverflow="overflow">
                    <a:lnL>
                      <a:noFill/>
                    </a:lnL>
                    <a:lnR>
                      <a:noFill/>
                    </a:lnR>
                    <a:lnT>
                      <a:noFill/>
                    </a:lnT>
                    <a:lnB>
                      <a:noFill/>
                    </a:lnB>
                    <a:lnTlToBr>
                      <a:noFill/>
                    </a:lnTlToBr>
                    <a:lnBlToTr>
                      <a:noFill/>
                    </a:lnBlToTr>
                    <a:solidFill>
                      <a:srgbClr val="9ED284"/>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2800" b="0" i="0" u="none" strike="noStrike" cap="none" normalizeH="0" baseline="0" dirty="0" smtClean="0">
                        <a:ln>
                          <a:noFill/>
                        </a:ln>
                        <a:solidFill>
                          <a:schemeClr val="tx1"/>
                        </a:solidFill>
                        <a:effectLst/>
                        <a:latin typeface="Calibri" pitchFamily="34" charset="0"/>
                      </a:endParaRP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2800" b="0" i="0" u="none" strike="noStrike" cap="none" normalizeH="0" baseline="0" dirty="0" smtClean="0">
                          <a:ln>
                            <a:noFill/>
                          </a:ln>
                          <a:solidFill>
                            <a:schemeClr val="tx1"/>
                          </a:solidFill>
                          <a:effectLst/>
                          <a:latin typeface="Calibri" pitchFamily="34" charset="0"/>
                        </a:rPr>
                        <a:t>=</a:t>
                      </a:r>
                    </a:p>
                  </a:txBody>
                  <a:tcPr marL="96661" marR="96661" marT="48331" marB="48331" horzOverflow="overflow">
                    <a:lnL>
                      <a:noFill/>
                    </a:lnL>
                    <a:lnR>
                      <a:noFill/>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600" b="0" i="0" u="none" strike="noStrike" cap="none" normalizeH="0" baseline="0" dirty="0" smtClean="0">
                          <a:ln>
                            <a:noFill/>
                          </a:ln>
                          <a:solidFill>
                            <a:schemeClr val="tx1"/>
                          </a:solidFill>
                          <a:effectLst/>
                          <a:latin typeface="Calibri" pitchFamily="34" charset="0"/>
                        </a:rPr>
                        <a:t>Predetermined</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600" b="0" i="0" u="none" strike="noStrike" cap="none" normalizeH="0" baseline="0" dirty="0" smtClean="0">
                          <a:ln>
                            <a:noFill/>
                          </a:ln>
                          <a:solidFill>
                            <a:schemeClr val="tx1"/>
                          </a:solidFill>
                          <a:effectLst/>
                          <a:latin typeface="Calibri" pitchFamily="34" charset="0"/>
                        </a:rPr>
                        <a:t>Overhead Rate</a:t>
                      </a:r>
                    </a:p>
                  </a:txBody>
                  <a:tcPr marL="96661" marR="96661" marT="48331" marB="48331" anchor="ctr" horzOverflow="overflow">
                    <a:lnL>
                      <a:noFill/>
                    </a:lnL>
                    <a:lnR>
                      <a:noFill/>
                    </a:lnR>
                    <a:lnT>
                      <a:noFill/>
                    </a:lnT>
                    <a:lnB>
                      <a:noFill/>
                    </a:lnB>
                    <a:lnTlToBr>
                      <a:noFill/>
                    </a:lnTlToBr>
                    <a:lnBlToTr>
                      <a:noFill/>
                    </a:lnBlToTr>
                    <a:solidFill>
                      <a:srgbClr val="C76765"/>
                    </a:solidFill>
                  </a:tcPr>
                </a:tc>
              </a:tr>
            </a:tbl>
          </a:graphicData>
        </a:graphic>
      </p:graphicFrame>
    </p:spTree>
  </p:cSld>
  <p:clrMapOvr>
    <a:masterClrMapping/>
  </p:clrMapOvr>
  <p:transition>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smtClean="0">
                <a:latin typeface="Arial" charset="0"/>
                <a:cs typeface="Arial" charset="0"/>
              </a:rPr>
              <a:t>Assigning Manufacturing Costs to Work in Process</a:t>
            </a:r>
            <a:endParaRPr lang="en-CA" smtClean="0">
              <a:latin typeface="Arial" charset="0"/>
              <a:cs typeface="Arial" charset="0"/>
            </a:endParaRPr>
          </a:p>
        </p:txBody>
      </p:sp>
      <p:sp>
        <p:nvSpPr>
          <p:cNvPr id="43011" name="Content Placeholder 2"/>
          <p:cNvSpPr>
            <a:spLocks noGrp="1"/>
          </p:cNvSpPr>
          <p:nvPr>
            <p:ph idx="1"/>
          </p:nvPr>
        </p:nvSpPr>
        <p:spPr>
          <a:xfrm>
            <a:off x="304800" y="1828800"/>
            <a:ext cx="9067800" cy="1752600"/>
          </a:xfrm>
        </p:spPr>
        <p:txBody>
          <a:bodyPr/>
          <a:lstStyle/>
          <a:p>
            <a:pPr marL="290513" indent="-290513" eaLnBrk="1" hangingPunct="1">
              <a:lnSpc>
                <a:spcPct val="90000"/>
              </a:lnSpc>
              <a:buClr>
                <a:srgbClr val="C00000"/>
              </a:buClr>
            </a:pPr>
            <a:r>
              <a:rPr lang="en-US" sz="2800" smtClean="0"/>
              <a:t>Predetermined overhead rate is used to assign  overhead to  different jobs in process during the period</a:t>
            </a:r>
          </a:p>
          <a:p>
            <a:pPr marL="290513" indent="-290513" eaLnBrk="1" hangingPunct="1">
              <a:lnSpc>
                <a:spcPct val="90000"/>
              </a:lnSpc>
              <a:buClr>
                <a:srgbClr val="C00000"/>
              </a:buClr>
            </a:pPr>
            <a:r>
              <a:rPr lang="en-US" sz="2800" smtClean="0"/>
              <a:t>The object is to get timely information about the cost of a completed job</a:t>
            </a:r>
          </a:p>
        </p:txBody>
      </p:sp>
      <p:sp>
        <p:nvSpPr>
          <p:cNvPr id="43012"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D98965D4-2D06-4D65-8792-D983C09AEC51}" type="slidenum">
              <a:rPr lang="en-US" smtClean="0"/>
              <a:pPr>
                <a:defRPr/>
              </a:pPr>
              <a:t>37</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43015" name="AutoShape 9"/>
          <p:cNvSpPr>
            <a:spLocks noChangeArrowheads="1"/>
          </p:cNvSpPr>
          <p:nvPr/>
        </p:nvSpPr>
        <p:spPr bwMode="auto">
          <a:xfrm>
            <a:off x="457200" y="4876800"/>
            <a:ext cx="1536700" cy="652463"/>
          </a:xfrm>
          <a:prstGeom prst="roundRect">
            <a:avLst>
              <a:gd name="adj" fmla="val 16667"/>
            </a:avLst>
          </a:prstGeom>
          <a:solidFill>
            <a:srgbClr val="9ED284"/>
          </a:solidFill>
          <a:ln w="28575" algn="ctr">
            <a:solidFill>
              <a:srgbClr val="589838"/>
            </a:solidFill>
            <a:round/>
            <a:headEnd/>
            <a:tailEnd/>
          </a:ln>
        </p:spPr>
        <p:txBody>
          <a:bodyPr wrap="none" lIns="96661" tIns="48331" rIns="96661" bIns="48331" anchor="ctr">
            <a:spAutoFit/>
          </a:bodyPr>
          <a:lstStyle/>
          <a:p>
            <a:pPr algn="ctr" defTabSz="966788"/>
            <a:r>
              <a:rPr lang="en-CA" sz="1600" b="1">
                <a:latin typeface="Calibri" pitchFamily="34" charset="0"/>
              </a:rPr>
              <a:t>Actual Activity </a:t>
            </a:r>
          </a:p>
          <a:p>
            <a:pPr algn="ctr" defTabSz="966788"/>
            <a:r>
              <a:rPr lang="en-CA" sz="1600" b="1">
                <a:latin typeface="Calibri" pitchFamily="34" charset="0"/>
              </a:rPr>
              <a:t>Based Used</a:t>
            </a:r>
          </a:p>
        </p:txBody>
      </p:sp>
      <p:sp>
        <p:nvSpPr>
          <p:cNvPr id="43016" name="AutoShape 10"/>
          <p:cNvSpPr>
            <a:spLocks noChangeArrowheads="1"/>
          </p:cNvSpPr>
          <p:nvPr/>
        </p:nvSpPr>
        <p:spPr bwMode="auto">
          <a:xfrm>
            <a:off x="2743200" y="4876800"/>
            <a:ext cx="1579563" cy="652463"/>
          </a:xfrm>
          <a:prstGeom prst="roundRect">
            <a:avLst>
              <a:gd name="adj" fmla="val 16667"/>
            </a:avLst>
          </a:prstGeom>
          <a:solidFill>
            <a:srgbClr val="9ED284"/>
          </a:solidFill>
          <a:ln w="28575" algn="ctr">
            <a:solidFill>
              <a:srgbClr val="589838"/>
            </a:solidFill>
            <a:round/>
            <a:headEnd/>
            <a:tailEnd/>
          </a:ln>
        </p:spPr>
        <p:txBody>
          <a:bodyPr wrap="none" lIns="96661" tIns="48331" rIns="96661" bIns="48331" anchor="ctr">
            <a:spAutoFit/>
          </a:bodyPr>
          <a:lstStyle/>
          <a:p>
            <a:pPr algn="ctr" defTabSz="966788"/>
            <a:r>
              <a:rPr lang="en-CA" sz="1600" b="1">
                <a:latin typeface="Calibri" pitchFamily="34" charset="0"/>
              </a:rPr>
              <a:t>Predetermined </a:t>
            </a:r>
          </a:p>
          <a:p>
            <a:pPr algn="ctr" defTabSz="966788"/>
            <a:r>
              <a:rPr lang="en-CA" sz="1600" b="1">
                <a:latin typeface="Calibri" pitchFamily="34" charset="0"/>
              </a:rPr>
              <a:t>Overhead rate</a:t>
            </a:r>
          </a:p>
        </p:txBody>
      </p:sp>
      <p:sp>
        <p:nvSpPr>
          <p:cNvPr id="43017" name="Text Box 11"/>
          <p:cNvSpPr txBox="1">
            <a:spLocks noChangeArrowheads="1"/>
          </p:cNvSpPr>
          <p:nvPr/>
        </p:nvSpPr>
        <p:spPr bwMode="auto">
          <a:xfrm>
            <a:off x="4419600" y="4724400"/>
            <a:ext cx="1001713" cy="836613"/>
          </a:xfrm>
          <a:prstGeom prst="rect">
            <a:avLst/>
          </a:prstGeom>
          <a:noFill/>
          <a:ln w="28575" algn="ctr">
            <a:noFill/>
            <a:miter lim="800000"/>
            <a:headEnd/>
            <a:tailEnd/>
          </a:ln>
        </p:spPr>
        <p:txBody>
          <a:bodyPr wrap="none" lIns="96661" tIns="48331" rIns="96661" bIns="48331" anchor="b">
            <a:spAutoFit/>
          </a:bodyPr>
          <a:lstStyle/>
          <a:p>
            <a:pPr algn="ctr" defTabSz="966788"/>
            <a:r>
              <a:rPr lang="en-CA" sz="1600" b="1">
                <a:solidFill>
                  <a:srgbClr val="BC4744"/>
                </a:solidFill>
                <a:latin typeface="Calibri" pitchFamily="34" charset="0"/>
              </a:rPr>
              <a:t>is </a:t>
            </a:r>
          </a:p>
          <a:p>
            <a:pPr algn="ctr" defTabSz="966788"/>
            <a:r>
              <a:rPr lang="en-CA" sz="1600" b="1">
                <a:solidFill>
                  <a:srgbClr val="BC4744"/>
                </a:solidFill>
                <a:latin typeface="Calibri" pitchFamily="34" charset="0"/>
              </a:rPr>
              <a:t>Assigned </a:t>
            </a:r>
          </a:p>
          <a:p>
            <a:pPr algn="ctr" defTabSz="966788"/>
            <a:r>
              <a:rPr lang="en-CA" sz="1600" b="1">
                <a:solidFill>
                  <a:srgbClr val="BC4744"/>
                </a:solidFill>
                <a:latin typeface="Calibri" pitchFamily="34" charset="0"/>
              </a:rPr>
              <a:t>to</a:t>
            </a:r>
          </a:p>
        </p:txBody>
      </p:sp>
      <p:sp>
        <p:nvSpPr>
          <p:cNvPr id="43018" name="Text Box 150"/>
          <p:cNvSpPr txBox="1">
            <a:spLocks noChangeArrowheads="1"/>
          </p:cNvSpPr>
          <p:nvPr/>
        </p:nvSpPr>
        <p:spPr bwMode="auto">
          <a:xfrm>
            <a:off x="2209800" y="5029200"/>
            <a:ext cx="309563" cy="344488"/>
          </a:xfrm>
          <a:prstGeom prst="rect">
            <a:avLst/>
          </a:prstGeom>
          <a:noFill/>
          <a:ln w="28575" algn="ctr">
            <a:noFill/>
            <a:miter lim="800000"/>
            <a:headEnd/>
            <a:tailEnd/>
          </a:ln>
        </p:spPr>
        <p:txBody>
          <a:bodyPr wrap="none" lIns="96661" tIns="48331" rIns="96661" bIns="48331" anchor="b">
            <a:spAutoFit/>
          </a:bodyPr>
          <a:lstStyle/>
          <a:p>
            <a:pPr algn="ctr" defTabSz="966788"/>
            <a:r>
              <a:rPr lang="en-CA" sz="1600" b="1">
                <a:latin typeface="Calibri" pitchFamily="34" charset="0"/>
              </a:rPr>
              <a:t>X</a:t>
            </a:r>
          </a:p>
        </p:txBody>
      </p:sp>
      <p:graphicFrame>
        <p:nvGraphicFramePr>
          <p:cNvPr id="11" name="Group 42"/>
          <p:cNvGraphicFramePr>
            <a:graphicFrameLocks/>
          </p:cNvGraphicFramePr>
          <p:nvPr/>
        </p:nvGraphicFramePr>
        <p:xfrm>
          <a:off x="5562600" y="3124200"/>
          <a:ext cx="2895600" cy="1595438"/>
        </p:xfrm>
        <a:graphic>
          <a:graphicData uri="http://schemas.openxmlformats.org/drawingml/2006/table">
            <a:tbl>
              <a:tblPr/>
              <a:tblGrid>
                <a:gridCol w="1449626"/>
                <a:gridCol w="1445974"/>
              </a:tblGrid>
              <a:tr h="852817">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700" b="0" i="0" u="none" strike="noStrike" cap="none" normalizeH="0" baseline="0" dirty="0" smtClean="0">
                          <a:ln>
                            <a:noFill/>
                          </a:ln>
                          <a:solidFill>
                            <a:srgbClr val="C00000"/>
                          </a:solidFill>
                          <a:effectLst/>
                          <a:latin typeface="Calibri" pitchFamily="34" charset="0"/>
                        </a:rPr>
                        <a:t>Work in Process (All Jobs)</a:t>
                      </a:r>
                    </a:p>
                  </a:txBody>
                  <a:tcPr marL="96661" marR="96661" marT="48331" marB="48331" horzOverflow="overflow">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675055">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400" b="0" i="0" u="none" strike="noStrike" cap="none" normalizeH="0" baseline="0" dirty="0" smtClean="0">
                        <a:ln>
                          <a:noFill/>
                        </a:ln>
                        <a:solidFill>
                          <a:schemeClr val="bg2"/>
                        </a:solidFill>
                        <a:effectLst/>
                        <a:latin typeface="Calibri" pitchFamily="34" charset="0"/>
                      </a:endParaRPr>
                    </a:p>
                  </a:txBody>
                  <a:tcPr marL="96661" marR="96661" marT="48331" marB="4833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400" b="0" i="0" u="none" strike="noStrike" cap="none" normalizeH="0" baseline="0" dirty="0" smtClean="0">
                        <a:ln>
                          <a:noFill/>
                        </a:ln>
                        <a:solidFill>
                          <a:schemeClr val="bg2"/>
                        </a:solidFill>
                        <a:effectLst/>
                        <a:latin typeface="Calibri" pitchFamily="34" charset="0"/>
                      </a:endParaRPr>
                    </a:p>
                  </a:txBody>
                  <a:tcPr marL="96661" marR="96661" marT="48331" marB="48331"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bl>
          </a:graphicData>
        </a:graphic>
      </p:graphicFrame>
      <p:graphicFrame>
        <p:nvGraphicFramePr>
          <p:cNvPr id="12" name="Group 43"/>
          <p:cNvGraphicFramePr>
            <a:graphicFrameLocks noGrp="1"/>
          </p:cNvGraphicFramePr>
          <p:nvPr/>
        </p:nvGraphicFramePr>
        <p:xfrm>
          <a:off x="5638800" y="5562600"/>
          <a:ext cx="2693988" cy="955675"/>
        </p:xfrm>
        <a:graphic>
          <a:graphicData uri="http://schemas.openxmlformats.org/drawingml/2006/table">
            <a:tbl>
              <a:tblPr/>
              <a:tblGrid>
                <a:gridCol w="381000"/>
                <a:gridCol w="381000"/>
                <a:gridCol w="219075"/>
                <a:gridCol w="341313"/>
                <a:gridCol w="457200"/>
                <a:gridCol w="228600"/>
                <a:gridCol w="381000"/>
                <a:gridCol w="304800"/>
              </a:tblGrid>
              <a:tr h="304800">
                <a:tc gridSpan="2">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libri" pitchFamily="34" charset="0"/>
                        </a:rPr>
                        <a:t>Job 1</a:t>
                      </a:r>
                    </a:p>
                  </a:txBody>
                  <a:tcPr marL="96661" marR="96661" marT="48331" marB="48331"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libri" pitchFamily="34" charset="0"/>
                      </a:endParaRPr>
                    </a:p>
                  </a:txBody>
                  <a:tcPr marL="96661" marR="96661" marT="48331" marB="48331" horzOverflow="overflow">
                    <a:lnL>
                      <a:noFill/>
                    </a:lnL>
                    <a:lnR>
                      <a:noFill/>
                    </a:lnR>
                    <a:lnT>
                      <a:noFill/>
                    </a:lnT>
                    <a:lnB>
                      <a:noFill/>
                    </a:lnB>
                    <a:lnTlToBr>
                      <a:noFill/>
                    </a:lnTlToBr>
                    <a:lnBlToTr>
                      <a:noFill/>
                    </a:lnBlToTr>
                    <a:noFill/>
                  </a:tcPr>
                </a:tc>
                <a:tc gridSpan="2">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libri" pitchFamily="34" charset="0"/>
                        </a:rPr>
                        <a:t>Job 2</a:t>
                      </a:r>
                    </a:p>
                  </a:txBody>
                  <a:tcPr marL="96661" marR="96661" marT="48331" marB="48331"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smtClean="0">
                        <a:ln>
                          <a:noFill/>
                        </a:ln>
                        <a:solidFill>
                          <a:schemeClr val="tx1"/>
                        </a:solidFill>
                        <a:effectLst/>
                        <a:latin typeface="Calibri" pitchFamily="34" charset="0"/>
                      </a:endParaRPr>
                    </a:p>
                  </a:txBody>
                  <a:tcPr marL="96661" marR="96661" marT="48331" marB="48331" horzOverflow="overflow">
                    <a:lnL>
                      <a:noFill/>
                    </a:lnL>
                    <a:lnR>
                      <a:noFill/>
                    </a:lnR>
                    <a:lnT>
                      <a:noFill/>
                    </a:lnT>
                    <a:lnB>
                      <a:noFill/>
                    </a:lnB>
                    <a:lnTlToBr>
                      <a:noFill/>
                    </a:lnTlToBr>
                    <a:lnBlToTr>
                      <a:noFill/>
                    </a:lnBlToTr>
                    <a:noFill/>
                  </a:tcPr>
                </a:tc>
                <a:tc gridSpan="2">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libri" pitchFamily="34" charset="0"/>
                        </a:rPr>
                        <a:t>Job 3</a:t>
                      </a:r>
                    </a:p>
                  </a:txBody>
                  <a:tcPr marL="96661" marR="96661" marT="48331" marB="48331"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33400">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a:noFill/>
                    </a:lnL>
                    <a:lnR w="12700" cap="flat" cmpd="sng" algn="ctr">
                      <a:no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a:noFill/>
                    </a:lnL>
                    <a:lnR>
                      <a:noFill/>
                    </a:lnR>
                    <a:lnT>
                      <a:noFill/>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3400" b="1" i="0" u="none" strike="noStrike" cap="none" normalizeH="0" baseline="0" dirty="0" smtClean="0">
                        <a:ln>
                          <a:noFill/>
                        </a:ln>
                        <a:solidFill>
                          <a:schemeClr val="tx1"/>
                        </a:solidFill>
                        <a:effectLst>
                          <a:outerShdw blurRad="38100" dist="38100" dir="2700000" algn="tl">
                            <a:srgbClr val="000000"/>
                          </a:outerShdw>
                        </a:effectLst>
                        <a:latin typeface="Calibri" pitchFamily="34" charset="0"/>
                      </a:endParaRPr>
                    </a:p>
                  </a:txBody>
                  <a:tcPr marL="96661" marR="96661" marT="48331" marB="4833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bl>
          </a:graphicData>
        </a:graphic>
      </p:graphicFrame>
      <p:graphicFrame>
        <p:nvGraphicFramePr>
          <p:cNvPr id="14" name="Table 13"/>
          <p:cNvGraphicFramePr>
            <a:graphicFrameLocks noGrp="1"/>
          </p:cNvGraphicFramePr>
          <p:nvPr/>
        </p:nvGraphicFramePr>
        <p:xfrm>
          <a:off x="5562600" y="3200400"/>
          <a:ext cx="2895600" cy="1524000"/>
        </p:xfrm>
        <a:graphic>
          <a:graphicData uri="http://schemas.openxmlformats.org/drawingml/2006/table">
            <a:tbl>
              <a:tblPr/>
              <a:tblGrid>
                <a:gridCol w="2895600"/>
              </a:tblGrid>
              <a:tr h="1524000">
                <a:tc>
                  <a:txBody>
                    <a:bodyPr/>
                    <a:lstStyle/>
                    <a:p>
                      <a:endParaRPr lang="en-CA" dirty="0"/>
                    </a:p>
                  </a:txBody>
                  <a:tcPr>
                    <a:lnL w="12700" cmpd="sng">
                      <a:solidFill>
                        <a:srgbClr val="0070C0"/>
                      </a:solidFill>
                      <a:prstDash val="solid"/>
                    </a:lnL>
                    <a:lnR w="12700" cmpd="sng">
                      <a:solidFill>
                        <a:srgbClr val="0070C0"/>
                      </a:solidFill>
                      <a:prstDash val="solid"/>
                    </a:lnR>
                    <a:lnT w="12700" cmpd="sng">
                      <a:solidFill>
                        <a:srgbClr val="0070C0"/>
                      </a:solidFill>
                      <a:prstDash val="solid"/>
                    </a:lnT>
                    <a:lnB w="12700" cmpd="sng">
                      <a:solidFill>
                        <a:srgbClr val="0070C0"/>
                      </a:solidFill>
                      <a:prstDash val="solid"/>
                    </a:lnB>
                  </a:tcPr>
                </a:tc>
              </a:tr>
            </a:tbl>
          </a:graphicData>
        </a:graphic>
      </p:graphicFrame>
      <p:graphicFrame>
        <p:nvGraphicFramePr>
          <p:cNvPr id="15" name="Table 14"/>
          <p:cNvGraphicFramePr>
            <a:graphicFrameLocks noGrp="1"/>
          </p:cNvGraphicFramePr>
          <p:nvPr/>
        </p:nvGraphicFramePr>
        <p:xfrm>
          <a:off x="5562600" y="5486400"/>
          <a:ext cx="2895600" cy="1114425"/>
        </p:xfrm>
        <a:graphic>
          <a:graphicData uri="http://schemas.openxmlformats.org/drawingml/2006/table">
            <a:tbl>
              <a:tblPr/>
              <a:tblGrid>
                <a:gridCol w="2895599"/>
              </a:tblGrid>
              <a:tr h="1113971">
                <a:tc>
                  <a:txBody>
                    <a:bodyPr/>
                    <a:lstStyle/>
                    <a:p>
                      <a:endParaRPr lang="en-CA" dirty="0"/>
                    </a:p>
                  </a:txBody>
                  <a:tcPr>
                    <a:lnL w="12700" cmpd="sng">
                      <a:solidFill>
                        <a:srgbClr val="0070C0"/>
                      </a:solidFill>
                      <a:prstDash val="solid"/>
                    </a:lnL>
                    <a:lnR w="12700" cmpd="sng">
                      <a:solidFill>
                        <a:srgbClr val="0070C0"/>
                      </a:solidFill>
                      <a:prstDash val="solid"/>
                    </a:lnR>
                    <a:lnT w="12700" cmpd="sng">
                      <a:solidFill>
                        <a:srgbClr val="0070C0"/>
                      </a:solidFill>
                      <a:prstDash val="solid"/>
                    </a:lnT>
                    <a:lnB w="12700" cmpd="sng">
                      <a:solidFill>
                        <a:srgbClr val="0070C0"/>
                      </a:solidFill>
                      <a:prstDash val="solid"/>
                    </a:lnB>
                  </a:tcPr>
                </a:tc>
              </a:tr>
            </a:tbl>
          </a:graphicData>
        </a:graphic>
      </p:graphicFrame>
      <p:sp>
        <p:nvSpPr>
          <p:cNvPr id="16" name="Bent-Up Arrow 15"/>
          <p:cNvSpPr/>
          <p:nvPr/>
        </p:nvSpPr>
        <p:spPr bwMode="auto">
          <a:xfrm>
            <a:off x="5410200" y="4876800"/>
            <a:ext cx="1752600" cy="304800"/>
          </a:xfrm>
          <a:prstGeom prst="bentUpArrow">
            <a:avLst/>
          </a:prstGeom>
          <a:solidFill>
            <a:srgbClr val="C76765"/>
          </a:solidFill>
          <a:ln w="12700" cap="flat" cmpd="sng" algn="ctr">
            <a:solidFill>
              <a:srgbClr val="C76765"/>
            </a:solidFill>
            <a:prstDash val="solid"/>
            <a:round/>
            <a:headEnd type="none" w="med" len="med"/>
            <a:tailEnd type="none" w="med" len="med"/>
          </a:ln>
          <a:effectLst/>
        </p:spPr>
        <p:txBody>
          <a:bodyPr wrap="none"/>
          <a:lstStyle/>
          <a:p>
            <a:pPr eaLnBrk="0" hangingPunct="0">
              <a:defRPr/>
            </a:pPr>
            <a:endParaRPr lang="en-CA"/>
          </a:p>
        </p:txBody>
      </p:sp>
      <p:sp>
        <p:nvSpPr>
          <p:cNvPr id="18" name="Bent-Up Arrow 17"/>
          <p:cNvSpPr/>
          <p:nvPr/>
        </p:nvSpPr>
        <p:spPr bwMode="auto">
          <a:xfrm flipV="1">
            <a:off x="5410200" y="5105400"/>
            <a:ext cx="1752600" cy="304800"/>
          </a:xfrm>
          <a:prstGeom prst="bentUpArrow">
            <a:avLst/>
          </a:prstGeom>
          <a:solidFill>
            <a:srgbClr val="C76765"/>
          </a:solidFill>
          <a:ln w="12700" cap="flat" cmpd="sng" algn="ctr">
            <a:solidFill>
              <a:srgbClr val="C76765"/>
            </a:solidFill>
            <a:prstDash val="solid"/>
            <a:round/>
            <a:headEnd type="none" w="med" len="med"/>
            <a:tailEnd type="none" w="med" len="med"/>
          </a:ln>
          <a:effectLst/>
        </p:spPr>
        <p:txBody>
          <a:bodyPr wrap="none"/>
          <a:lstStyle/>
          <a:p>
            <a:pPr eaLnBrk="0" hangingPunct="0">
              <a:defRPr/>
            </a:pPr>
            <a:endParaRPr lang="en-CA"/>
          </a:p>
        </p:txBody>
      </p:sp>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smtClean="0">
                <a:latin typeface="Arial" charset="0"/>
                <a:cs typeface="Arial" charset="0"/>
              </a:rPr>
              <a:t>Assigning Manufacturing Costs to Work in Process</a:t>
            </a:r>
            <a:endParaRPr lang="en-CA" smtClean="0">
              <a:latin typeface="Arial" charset="0"/>
              <a:cs typeface="Arial" charset="0"/>
            </a:endParaRPr>
          </a:p>
        </p:txBody>
      </p:sp>
      <p:sp>
        <p:nvSpPr>
          <p:cNvPr id="44035" name="Content Placeholder 2"/>
          <p:cNvSpPr>
            <a:spLocks noGrp="1"/>
          </p:cNvSpPr>
          <p:nvPr>
            <p:ph idx="1"/>
          </p:nvPr>
        </p:nvSpPr>
        <p:spPr>
          <a:xfrm>
            <a:off x="304800" y="1828800"/>
            <a:ext cx="9067800" cy="3276600"/>
          </a:xfrm>
        </p:spPr>
        <p:txBody>
          <a:bodyPr/>
          <a:lstStyle/>
          <a:p>
            <a:pPr marL="0" indent="0" eaLnBrk="1" hangingPunct="1">
              <a:lnSpc>
                <a:spcPct val="90000"/>
              </a:lnSpc>
              <a:spcBef>
                <a:spcPct val="15000"/>
              </a:spcBef>
              <a:buClr>
                <a:srgbClr val="FF0000"/>
              </a:buClr>
              <a:buFont typeface="Wingdings" pitchFamily="2" charset="2"/>
              <a:buNone/>
            </a:pPr>
            <a:r>
              <a:rPr lang="en-US" sz="2800" smtClean="0">
                <a:solidFill>
                  <a:srgbClr val="C00000"/>
                </a:solidFill>
              </a:rPr>
              <a:t>Example:</a:t>
            </a:r>
          </a:p>
          <a:p>
            <a:pPr marL="0" indent="0" eaLnBrk="1" hangingPunct="1">
              <a:lnSpc>
                <a:spcPct val="90000"/>
              </a:lnSpc>
              <a:spcBef>
                <a:spcPct val="15000"/>
              </a:spcBef>
              <a:buClr>
                <a:srgbClr val="FF0000"/>
              </a:buClr>
              <a:buFont typeface="Wingdings" pitchFamily="2" charset="2"/>
              <a:buNone/>
            </a:pPr>
            <a:r>
              <a:rPr lang="en-US" sz="2400" smtClean="0"/>
              <a:t>At Wallace Manufacturing, direct labour cost is the activity base</a:t>
            </a:r>
          </a:p>
          <a:p>
            <a:pPr marL="0" indent="0" eaLnBrk="1" hangingPunct="1">
              <a:lnSpc>
                <a:spcPct val="90000"/>
              </a:lnSpc>
              <a:spcBef>
                <a:spcPct val="15000"/>
              </a:spcBef>
              <a:buClr>
                <a:srgbClr val="FF0000"/>
              </a:buClr>
              <a:buFont typeface="Wingdings" pitchFamily="2" charset="2"/>
              <a:buNone/>
            </a:pPr>
            <a:r>
              <a:rPr lang="en-US" sz="2000" smtClean="0">
                <a:solidFill>
                  <a:srgbClr val="002060"/>
                </a:solidFill>
              </a:rPr>
              <a:t>Estimated annual costs:</a:t>
            </a:r>
          </a:p>
          <a:p>
            <a:pPr marL="0" indent="0" eaLnBrk="1" hangingPunct="1">
              <a:lnSpc>
                <a:spcPct val="90000"/>
              </a:lnSpc>
              <a:spcBef>
                <a:spcPct val="15000"/>
              </a:spcBef>
              <a:buClr>
                <a:srgbClr val="FF0000"/>
              </a:buClr>
              <a:buFont typeface="Wingdings" pitchFamily="2" charset="2"/>
              <a:buNone/>
            </a:pPr>
            <a:r>
              <a:rPr lang="en-US" sz="2000" smtClean="0">
                <a:solidFill>
                  <a:srgbClr val="002060"/>
                </a:solidFill>
              </a:rPr>
              <a:t>		Overhead costs 	$280,000</a:t>
            </a:r>
          </a:p>
          <a:p>
            <a:pPr marL="0" indent="0" eaLnBrk="1" hangingPunct="1">
              <a:lnSpc>
                <a:spcPct val="90000"/>
              </a:lnSpc>
              <a:spcBef>
                <a:spcPct val="15000"/>
              </a:spcBef>
              <a:buClr>
                <a:srgbClr val="FF0000"/>
              </a:buClr>
              <a:buFont typeface="Wingdings" pitchFamily="2" charset="2"/>
              <a:buNone/>
            </a:pPr>
            <a:r>
              <a:rPr lang="en-US" sz="2000" smtClean="0">
                <a:solidFill>
                  <a:srgbClr val="002060"/>
                </a:solidFill>
              </a:rPr>
              <a:t>		Direct labour costs 	$350,000</a:t>
            </a:r>
          </a:p>
          <a:p>
            <a:pPr marL="0" indent="0" eaLnBrk="1" hangingPunct="1">
              <a:lnSpc>
                <a:spcPct val="90000"/>
              </a:lnSpc>
              <a:spcBef>
                <a:spcPct val="15000"/>
              </a:spcBef>
              <a:buClr>
                <a:srgbClr val="FF0000"/>
              </a:buClr>
              <a:buFont typeface="Wingdings" pitchFamily="2" charset="2"/>
              <a:buNone/>
            </a:pPr>
            <a:r>
              <a:rPr lang="en-US" sz="2400" smtClean="0"/>
              <a:t>The overhead rate is $280,000 ÷ $350,000 = 80% of direct labour cost.  Overhead applied for January is $22,400 ($28,000 X 80%) and is recorded through the following entry:</a:t>
            </a:r>
          </a:p>
        </p:txBody>
      </p:sp>
      <p:sp>
        <p:nvSpPr>
          <p:cNvPr id="44036"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494C658F-23AF-47C4-AAD1-264FBFEF8DEC}" type="slidenum">
              <a:rPr lang="en-US" smtClean="0"/>
              <a:pPr>
                <a:defRPr/>
              </a:pPr>
              <a:t>38</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4039" name="Picture 6" descr="6_Ch3.jpg"/>
          <p:cNvPicPr>
            <a:picLocks noChangeAspect="1"/>
          </p:cNvPicPr>
          <p:nvPr/>
        </p:nvPicPr>
        <p:blipFill>
          <a:blip r:embed="rId2" cstate="print"/>
          <a:srcRect/>
          <a:stretch>
            <a:fillRect/>
          </a:stretch>
        </p:blipFill>
        <p:spPr bwMode="auto">
          <a:xfrm>
            <a:off x="0" y="5105400"/>
            <a:ext cx="9601200" cy="1263650"/>
          </a:xfrm>
          <a:prstGeom prst="rect">
            <a:avLst/>
          </a:prstGeom>
          <a:noFill/>
          <a:ln w="9525">
            <a:noFill/>
            <a:miter lim="800000"/>
            <a:headEnd/>
            <a:tailEnd/>
          </a:ln>
        </p:spPr>
      </p:pic>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mtClean="0">
                <a:latin typeface="Arial" charset="0"/>
                <a:cs typeface="Arial" charset="0"/>
              </a:rPr>
              <a:t>Assigning Manufacturing Costs to Work in Process</a:t>
            </a:r>
            <a:endParaRPr lang="en-CA" smtClean="0">
              <a:latin typeface="Arial" charset="0"/>
              <a:cs typeface="Arial" charset="0"/>
            </a:endParaRPr>
          </a:p>
        </p:txBody>
      </p:sp>
      <p:sp>
        <p:nvSpPr>
          <p:cNvPr id="45059"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E89D2A2E-ECB2-4B95-93EE-A1EA403BE919}" type="slidenum">
              <a:rPr lang="en-US" smtClean="0"/>
              <a:pPr>
                <a:defRPr/>
              </a:pPr>
              <a:t>39</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5062" name="Picture 7" descr="GeneralLedger3_Ch3.jpg"/>
          <p:cNvPicPr>
            <a:picLocks noChangeAspect="1"/>
          </p:cNvPicPr>
          <p:nvPr/>
        </p:nvPicPr>
        <p:blipFill>
          <a:blip r:embed="rId2" cstate="print"/>
          <a:srcRect/>
          <a:stretch>
            <a:fillRect/>
          </a:stretch>
        </p:blipFill>
        <p:spPr bwMode="auto">
          <a:xfrm>
            <a:off x="2743200" y="1600200"/>
            <a:ext cx="6858000" cy="5070475"/>
          </a:xfrm>
          <a:prstGeom prst="rect">
            <a:avLst/>
          </a:prstGeom>
          <a:noFill/>
          <a:ln w="9525">
            <a:noFill/>
            <a:miter lim="800000"/>
            <a:headEnd/>
            <a:tailEnd/>
          </a:ln>
        </p:spPr>
      </p:pic>
      <p:sp>
        <p:nvSpPr>
          <p:cNvPr id="45063" name="AutoShape 7"/>
          <p:cNvSpPr>
            <a:spLocks/>
          </p:cNvSpPr>
          <p:nvPr/>
        </p:nvSpPr>
        <p:spPr bwMode="auto">
          <a:xfrm>
            <a:off x="228600" y="3048000"/>
            <a:ext cx="2819400" cy="2209800"/>
          </a:xfrm>
          <a:prstGeom prst="borderCallout1">
            <a:avLst>
              <a:gd name="adj1" fmla="val 24264"/>
              <a:gd name="adj2" fmla="val 97676"/>
              <a:gd name="adj3" fmla="val -6093"/>
              <a:gd name="adj4" fmla="val 128120"/>
            </a:avLst>
          </a:prstGeom>
          <a:solidFill>
            <a:srgbClr val="669900"/>
          </a:solidFill>
          <a:ln w="38100" algn="ctr">
            <a:solidFill>
              <a:srgbClr val="669900"/>
            </a:solidFill>
            <a:miter lim="800000"/>
            <a:headEnd/>
            <a:tailEnd/>
          </a:ln>
        </p:spPr>
        <p:txBody>
          <a:bodyPr lIns="96661" tIns="48331" rIns="96661" bIns="48331" anchor="b"/>
          <a:lstStyle/>
          <a:p>
            <a:pPr defTabSz="966788">
              <a:spcBef>
                <a:spcPct val="20000"/>
              </a:spcBef>
              <a:buClr>
                <a:schemeClr val="bg2"/>
              </a:buClr>
            </a:pPr>
            <a:r>
              <a:rPr lang="en-US" sz="1700" b="1">
                <a:solidFill>
                  <a:srgbClr val="FFFFFF"/>
                </a:solidFill>
              </a:rPr>
              <a:t>The sum of the manufacturing overhead columns of the job cost sheets should equal the manufacturing overhead debited (i.e., applied) to Work in Process Inventory.</a:t>
            </a:r>
            <a:endParaRPr lang="en-CA" sz="1700" b="1">
              <a:solidFill>
                <a:srgbClr val="FFFFFF"/>
              </a:solidFill>
            </a:endParaRPr>
          </a:p>
        </p:txBody>
      </p:sp>
    </p:spTree>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sz="3600" smtClean="0">
                <a:latin typeface="Arial" charset="0"/>
                <a:cs typeface="Arial" charset="0"/>
              </a:rPr>
              <a:t>Assigning Manufacturing Costs to Work in Process </a:t>
            </a:r>
            <a:r>
              <a:rPr lang="en-US" smtClean="0">
                <a:solidFill>
                  <a:srgbClr val="669900"/>
                </a:solidFill>
                <a:latin typeface="Arial" charset="0"/>
                <a:cs typeface="Arial" charset="0"/>
              </a:rPr>
              <a:t/>
            </a:r>
            <a:br>
              <a:rPr lang="en-US" smtClean="0">
                <a:solidFill>
                  <a:srgbClr val="669900"/>
                </a:solidFill>
                <a:latin typeface="Arial" charset="0"/>
                <a:cs typeface="Arial" charset="0"/>
              </a:rPr>
            </a:br>
            <a:r>
              <a:rPr lang="en-US" sz="3200" smtClean="0">
                <a:solidFill>
                  <a:srgbClr val="FF0000"/>
                </a:solidFill>
                <a:latin typeface="Arial" charset="0"/>
                <a:cs typeface="Arial" charset="0"/>
              </a:rPr>
              <a:t>At the End of Each Month</a:t>
            </a:r>
            <a:endParaRPr lang="en-CA" smtClean="0">
              <a:solidFill>
                <a:srgbClr val="FF0000"/>
              </a:solidFill>
              <a:latin typeface="Arial" charset="0"/>
              <a:cs typeface="Arial" charset="0"/>
            </a:endParaRPr>
          </a:p>
        </p:txBody>
      </p:sp>
      <p:sp>
        <p:nvSpPr>
          <p:cNvPr id="46083" name="Content Placeholder 2"/>
          <p:cNvSpPr>
            <a:spLocks noGrp="1"/>
          </p:cNvSpPr>
          <p:nvPr>
            <p:ph idx="1"/>
          </p:nvPr>
        </p:nvSpPr>
        <p:spPr>
          <a:xfrm>
            <a:off x="304800" y="1905000"/>
            <a:ext cx="9067800" cy="1828800"/>
          </a:xfrm>
        </p:spPr>
        <p:txBody>
          <a:bodyPr/>
          <a:lstStyle/>
          <a:p>
            <a:pPr indent="0" algn="ctr">
              <a:buFont typeface="Wingdings" pitchFamily="2" charset="2"/>
              <a:buNone/>
            </a:pPr>
            <a:r>
              <a:rPr lang="en-US" sz="3600" smtClean="0"/>
              <a:t>The balance in Work in Process Inventory should equal the sum of the costs shown on the job cost sheets of unfinished jobs.</a:t>
            </a:r>
          </a:p>
        </p:txBody>
      </p:sp>
      <p:sp>
        <p:nvSpPr>
          <p:cNvPr id="46084"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FDAFDEF4-5917-47D8-86EF-5FFED5B75DD0}" type="slidenum">
              <a:rPr lang="en-US" smtClean="0"/>
              <a:pPr>
                <a:defRPr/>
              </a:pPr>
              <a:t>40</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6087" name="Picture 6" descr="WIP_Ch3.jpg"/>
          <p:cNvPicPr>
            <a:picLocks noChangeAspect="1"/>
          </p:cNvPicPr>
          <p:nvPr/>
        </p:nvPicPr>
        <p:blipFill>
          <a:blip r:embed="rId2" cstate="print"/>
          <a:srcRect/>
          <a:stretch>
            <a:fillRect/>
          </a:stretch>
        </p:blipFill>
        <p:spPr bwMode="auto">
          <a:xfrm>
            <a:off x="152400" y="3876675"/>
            <a:ext cx="9296400" cy="2009775"/>
          </a:xfrm>
          <a:prstGeom prst="rect">
            <a:avLst/>
          </a:prstGeom>
          <a:noFill/>
          <a:ln w="9525">
            <a:noFill/>
            <a:miter lim="800000"/>
            <a:headEnd/>
            <a:tailEnd/>
          </a:ln>
        </p:spPr>
      </p:pic>
    </p:spTree>
  </p:cSld>
  <p:clrMapOvr>
    <a:masterClrMapping/>
  </p:clrMapOvr>
  <p:transition>
    <p:wipe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mtClean="0">
                <a:latin typeface="Arial" charset="0"/>
                <a:cs typeface="Arial" charset="0"/>
              </a:rPr>
              <a:t>Assigning Costs to Finished Goods</a:t>
            </a:r>
            <a:endParaRPr lang="en-CA" smtClean="0">
              <a:latin typeface="Arial" charset="0"/>
              <a:cs typeface="Arial" charset="0"/>
            </a:endParaRPr>
          </a:p>
        </p:txBody>
      </p:sp>
      <p:sp>
        <p:nvSpPr>
          <p:cNvPr id="47107"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866AAC14-D1D2-49A2-B002-4EBD226FBC3E}" type="slidenum">
              <a:rPr lang="en-US" smtClean="0"/>
              <a:pPr>
                <a:defRPr/>
              </a:pPr>
              <a:t>41</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7110" name="Picture 6" descr="JobCostSheet2_Ch2.jpg"/>
          <p:cNvPicPr>
            <a:picLocks noChangeAspect="1"/>
          </p:cNvPicPr>
          <p:nvPr/>
        </p:nvPicPr>
        <p:blipFill>
          <a:blip r:embed="rId2" cstate="print"/>
          <a:srcRect/>
          <a:stretch>
            <a:fillRect/>
          </a:stretch>
        </p:blipFill>
        <p:spPr bwMode="auto">
          <a:xfrm>
            <a:off x="990600" y="2590800"/>
            <a:ext cx="7626350" cy="4572000"/>
          </a:xfrm>
          <a:prstGeom prst="rect">
            <a:avLst/>
          </a:prstGeom>
          <a:noFill/>
          <a:ln w="9525">
            <a:noFill/>
            <a:miter lim="800000"/>
            <a:headEnd/>
            <a:tailEnd/>
          </a:ln>
        </p:spPr>
      </p:pic>
      <p:sp>
        <p:nvSpPr>
          <p:cNvPr id="47111" name="Content Placeholder 2"/>
          <p:cNvSpPr>
            <a:spLocks noGrp="1"/>
          </p:cNvSpPr>
          <p:nvPr>
            <p:ph idx="1"/>
          </p:nvPr>
        </p:nvSpPr>
        <p:spPr>
          <a:xfrm>
            <a:off x="304800" y="1600200"/>
            <a:ext cx="9067800" cy="1066800"/>
          </a:xfrm>
        </p:spPr>
        <p:txBody>
          <a:bodyPr/>
          <a:lstStyle/>
          <a:p>
            <a:pPr indent="0" algn="ctr">
              <a:buFont typeface="Wingdings" pitchFamily="2" charset="2"/>
              <a:buNone/>
            </a:pPr>
            <a:r>
              <a:rPr lang="en-US" sz="3200" smtClean="0"/>
              <a:t>When a job is completed, the costs are summarized and the job cost sheet is completed.</a:t>
            </a:r>
          </a:p>
        </p:txBody>
      </p:sp>
    </p:spTree>
  </p:cSld>
  <p:clrMapOvr>
    <a:masterClrMapping/>
  </p:clrMapOvr>
  <p:transition>
    <p:wipe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latin typeface="Arial" charset="0"/>
                <a:cs typeface="Arial" charset="0"/>
              </a:rPr>
              <a:t>Assigning Costs to Finished Goods</a:t>
            </a:r>
            <a:endParaRPr lang="en-CA" smtClean="0">
              <a:latin typeface="Arial" charset="0"/>
              <a:cs typeface="Arial" charset="0"/>
            </a:endParaRPr>
          </a:p>
        </p:txBody>
      </p:sp>
      <p:sp>
        <p:nvSpPr>
          <p:cNvPr id="48131" name="Content Placeholder 2"/>
          <p:cNvSpPr>
            <a:spLocks noGrp="1"/>
          </p:cNvSpPr>
          <p:nvPr>
            <p:ph idx="1"/>
          </p:nvPr>
        </p:nvSpPr>
        <p:spPr>
          <a:xfrm>
            <a:off x="304800" y="2286000"/>
            <a:ext cx="9067800" cy="1143000"/>
          </a:xfrm>
        </p:spPr>
        <p:txBody>
          <a:bodyPr/>
          <a:lstStyle/>
          <a:p>
            <a:pPr indent="0">
              <a:buFont typeface="Wingdings" pitchFamily="2" charset="2"/>
              <a:buNone/>
            </a:pPr>
            <a:r>
              <a:rPr lang="en-US" sz="3600" smtClean="0"/>
              <a:t>The entry for Wallace Manufacturing to transfer its total cost to finished goods is:</a:t>
            </a:r>
          </a:p>
        </p:txBody>
      </p:sp>
      <p:sp>
        <p:nvSpPr>
          <p:cNvPr id="48132"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0CA82280-3668-4C4F-8332-DB89A1090972}" type="slidenum">
              <a:rPr lang="en-US" smtClean="0"/>
              <a:pPr>
                <a:defRPr/>
              </a:pPr>
              <a:t>42</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8135" name="Picture 6" descr="7_Ch3.jpg"/>
          <p:cNvPicPr>
            <a:picLocks noChangeAspect="1"/>
          </p:cNvPicPr>
          <p:nvPr/>
        </p:nvPicPr>
        <p:blipFill>
          <a:blip r:embed="rId2" cstate="print"/>
          <a:srcRect/>
          <a:stretch>
            <a:fillRect/>
          </a:stretch>
        </p:blipFill>
        <p:spPr bwMode="auto">
          <a:xfrm>
            <a:off x="0" y="3733800"/>
            <a:ext cx="9601200" cy="1270000"/>
          </a:xfrm>
          <a:prstGeom prst="rect">
            <a:avLst/>
          </a:prstGeom>
          <a:noFill/>
          <a:ln w="9525">
            <a:noFill/>
            <a:miter lim="800000"/>
            <a:headEnd/>
            <a:tailEnd/>
          </a:ln>
        </p:spPr>
      </p:pic>
    </p:spTree>
  </p:cSld>
  <p:clrMapOvr>
    <a:masterClrMapping/>
  </p:clrMapOvr>
  <p:transition>
    <p:wipe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ChangeArrowheads="1"/>
          </p:cNvSpPr>
          <p:nvPr/>
        </p:nvSpPr>
        <p:spPr bwMode="auto">
          <a:xfrm>
            <a:off x="0" y="1524000"/>
            <a:ext cx="2362200" cy="1295400"/>
          </a:xfrm>
          <a:prstGeom prst="rect">
            <a:avLst/>
          </a:prstGeom>
          <a:solidFill>
            <a:schemeClr val="bg1"/>
          </a:solidFill>
          <a:ln w="12700" algn="ctr">
            <a:noFill/>
            <a:round/>
            <a:headEnd/>
            <a:tailEnd/>
          </a:ln>
        </p:spPr>
        <p:txBody>
          <a:bodyPr wrap="none"/>
          <a:lstStyle/>
          <a:p>
            <a:pPr eaLnBrk="0" hangingPunct="0"/>
            <a:endParaRPr lang="en-CA"/>
          </a:p>
        </p:txBody>
      </p:sp>
      <p:sp>
        <p:nvSpPr>
          <p:cNvPr id="49155" name="Title 1"/>
          <p:cNvSpPr>
            <a:spLocks noGrp="1"/>
          </p:cNvSpPr>
          <p:nvPr>
            <p:ph type="title"/>
          </p:nvPr>
        </p:nvSpPr>
        <p:spPr/>
        <p:txBody>
          <a:bodyPr/>
          <a:lstStyle/>
          <a:p>
            <a:r>
              <a:rPr lang="en-US" smtClean="0">
                <a:latin typeface="Arial" charset="0"/>
                <a:cs typeface="Arial" charset="0"/>
              </a:rPr>
              <a:t>Assigning Costs to Finished Goods</a:t>
            </a:r>
            <a:endParaRPr lang="en-CA" smtClean="0">
              <a:latin typeface="Arial" charset="0"/>
              <a:cs typeface="Arial" charset="0"/>
            </a:endParaRPr>
          </a:p>
        </p:txBody>
      </p:sp>
      <p:sp>
        <p:nvSpPr>
          <p:cNvPr id="49156"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73AD6BE8-8CAB-4A17-9BEA-1656D2D49AA0}" type="slidenum">
              <a:rPr lang="en-US" smtClean="0"/>
              <a:pPr>
                <a:defRPr/>
              </a:pPr>
              <a:t>43</a:t>
            </a:fld>
            <a:endParaRPr lang="en-US"/>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pic>
        <p:nvPicPr>
          <p:cNvPr id="49159" name="Picture 6" descr="8_Ch3.jpg"/>
          <p:cNvPicPr>
            <a:picLocks noChangeAspect="1"/>
          </p:cNvPicPr>
          <p:nvPr/>
        </p:nvPicPr>
        <p:blipFill>
          <a:blip r:embed="rId2" cstate="print"/>
          <a:srcRect/>
          <a:stretch>
            <a:fillRect/>
          </a:stretch>
        </p:blipFill>
        <p:spPr bwMode="auto">
          <a:xfrm>
            <a:off x="0" y="4343400"/>
            <a:ext cx="9601200" cy="2190750"/>
          </a:xfrm>
          <a:prstGeom prst="rect">
            <a:avLst/>
          </a:prstGeom>
          <a:noFill/>
          <a:ln w="9525">
            <a:noFill/>
            <a:miter lim="800000"/>
            <a:headEnd/>
            <a:tailEnd/>
          </a:ln>
        </p:spPr>
      </p:pic>
      <p:sp>
        <p:nvSpPr>
          <p:cNvPr id="49160" name="Content Placeholder 2"/>
          <p:cNvSpPr>
            <a:spLocks noGrp="1"/>
          </p:cNvSpPr>
          <p:nvPr>
            <p:ph idx="1"/>
          </p:nvPr>
        </p:nvSpPr>
        <p:spPr>
          <a:xfrm>
            <a:off x="304800" y="1524000"/>
            <a:ext cx="9067800" cy="2667000"/>
          </a:xfrm>
          <a:solidFill>
            <a:schemeClr val="bg1"/>
          </a:solidFill>
        </p:spPr>
        <p:txBody>
          <a:bodyPr/>
          <a:lstStyle/>
          <a:p>
            <a:pPr eaLnBrk="1" hangingPunct="1">
              <a:spcBef>
                <a:spcPts val="400"/>
              </a:spcBef>
              <a:spcAft>
                <a:spcPts val="600"/>
              </a:spcAft>
              <a:buClr>
                <a:srgbClr val="C00000"/>
              </a:buClr>
            </a:pPr>
            <a:r>
              <a:rPr lang="en-US" sz="2600" smtClean="0"/>
              <a:t>Inventory remains in Finished Goods Inventory until it is sold</a:t>
            </a:r>
          </a:p>
          <a:p>
            <a:pPr eaLnBrk="1" hangingPunct="1">
              <a:spcBef>
                <a:spcPts val="400"/>
              </a:spcBef>
              <a:spcAft>
                <a:spcPts val="600"/>
              </a:spcAft>
              <a:buClr>
                <a:srgbClr val="C00000"/>
              </a:buClr>
            </a:pPr>
            <a:r>
              <a:rPr lang="en-US" sz="2600" smtClean="0"/>
              <a:t>Cost of goods sold is recognized when a sale occurs</a:t>
            </a:r>
          </a:p>
          <a:p>
            <a:pPr eaLnBrk="1" hangingPunct="1">
              <a:spcBef>
                <a:spcPts val="400"/>
              </a:spcBef>
              <a:spcAft>
                <a:spcPts val="600"/>
              </a:spcAft>
              <a:buClr>
                <a:srgbClr val="C00000"/>
              </a:buClr>
              <a:buFont typeface="Wingdings" pitchFamily="2" charset="2"/>
              <a:buNone/>
            </a:pPr>
            <a:r>
              <a:rPr lang="en-US" sz="2600" smtClean="0"/>
              <a:t>	</a:t>
            </a:r>
            <a:r>
              <a:rPr lang="en-US" sz="2600" smtClean="0">
                <a:solidFill>
                  <a:srgbClr val="C00000"/>
                </a:solidFill>
              </a:rPr>
              <a:t>Example: 	</a:t>
            </a:r>
          </a:p>
          <a:p>
            <a:pPr eaLnBrk="1" hangingPunct="1">
              <a:spcBef>
                <a:spcPts val="400"/>
              </a:spcBef>
              <a:spcAft>
                <a:spcPts val="600"/>
              </a:spcAft>
              <a:buClr>
                <a:srgbClr val="C00000"/>
              </a:buClr>
              <a:buFont typeface="Wingdings" pitchFamily="2" charset="2"/>
              <a:buNone/>
            </a:pPr>
            <a:r>
              <a:rPr lang="en-US" sz="2600" smtClean="0"/>
              <a:t>	</a:t>
            </a:r>
            <a:r>
              <a:rPr lang="en-US" sz="2600" smtClean="0">
                <a:solidFill>
                  <a:srgbClr val="002060"/>
                </a:solidFill>
              </a:rPr>
              <a:t>On January 31 Wallace Manufacturing sells Job No. 101, costing $39,000, for $50,000.  The entries are:</a:t>
            </a:r>
          </a:p>
        </p:txBody>
      </p:sp>
    </p:spTree>
  </p:cSld>
  <p:clrMapOvr>
    <a:masterClrMapping/>
  </p:clrMapOvr>
  <p:transition>
    <p:wipe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smtClean="0">
                <a:latin typeface="Arial" charset="0"/>
                <a:cs typeface="Arial" charset="0"/>
              </a:rPr>
              <a:t>Summary of Job-Order Cost Flows</a:t>
            </a:r>
            <a:endParaRPr lang="en-CA" smtClean="0">
              <a:latin typeface="Arial" charset="0"/>
              <a:cs typeface="Arial" charset="0"/>
            </a:endParaRPr>
          </a:p>
        </p:txBody>
      </p:sp>
      <p:sp>
        <p:nvSpPr>
          <p:cNvPr id="50179"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2A060D5C-7120-4927-9D1B-2263FB094E6A}" type="slidenum">
              <a:rPr lang="en-US" smtClean="0"/>
              <a:pPr>
                <a:defRPr/>
              </a:pPr>
              <a:t>44</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0182" name="Picture 6" descr="Summary_Ch3.jpg"/>
          <p:cNvPicPr>
            <a:picLocks noChangeAspect="1"/>
          </p:cNvPicPr>
          <p:nvPr/>
        </p:nvPicPr>
        <p:blipFill>
          <a:blip r:embed="rId2" cstate="print"/>
          <a:srcRect/>
          <a:stretch>
            <a:fillRect/>
          </a:stretch>
        </p:blipFill>
        <p:spPr bwMode="auto">
          <a:xfrm>
            <a:off x="0" y="2057400"/>
            <a:ext cx="9601200" cy="4114800"/>
          </a:xfrm>
          <a:prstGeom prst="rect">
            <a:avLst/>
          </a:prstGeom>
          <a:noFill/>
          <a:ln w="9525">
            <a:noFill/>
            <a:miter lim="800000"/>
            <a:headEnd/>
            <a:tailEnd/>
          </a:ln>
        </p:spPr>
      </p:pic>
    </p:spTree>
  </p:cSld>
  <p:clrMapOvr>
    <a:masterClrMapping/>
  </p:clrMapOvr>
  <p:transition>
    <p:wipe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ChangeArrowheads="1"/>
          </p:cNvSpPr>
          <p:nvPr/>
        </p:nvSpPr>
        <p:spPr bwMode="auto">
          <a:xfrm>
            <a:off x="0" y="1524000"/>
            <a:ext cx="2362200" cy="1295400"/>
          </a:xfrm>
          <a:prstGeom prst="rect">
            <a:avLst/>
          </a:prstGeom>
          <a:solidFill>
            <a:schemeClr val="bg1"/>
          </a:solidFill>
          <a:ln w="12700" algn="ctr">
            <a:noFill/>
            <a:round/>
            <a:headEnd/>
            <a:tailEnd/>
          </a:ln>
        </p:spPr>
        <p:txBody>
          <a:bodyPr wrap="none"/>
          <a:lstStyle/>
          <a:p>
            <a:pPr eaLnBrk="0" hangingPunct="0"/>
            <a:endParaRPr lang="en-CA"/>
          </a:p>
        </p:txBody>
      </p:sp>
      <p:sp>
        <p:nvSpPr>
          <p:cNvPr id="51203" name="Title 1"/>
          <p:cNvSpPr>
            <a:spLocks noGrp="1"/>
          </p:cNvSpPr>
          <p:nvPr>
            <p:ph type="title"/>
          </p:nvPr>
        </p:nvSpPr>
        <p:spPr/>
        <p:txBody>
          <a:bodyPr/>
          <a:lstStyle/>
          <a:p>
            <a:r>
              <a:rPr lang="en-US" smtClean="0">
                <a:latin typeface="Arial" charset="0"/>
                <a:cs typeface="Arial" charset="0"/>
              </a:rPr>
              <a:t>Reporting Job Cost Data</a:t>
            </a:r>
            <a:endParaRPr lang="en-CA" smtClean="0">
              <a:latin typeface="Arial" charset="0"/>
              <a:cs typeface="Arial" charset="0"/>
            </a:endParaRPr>
          </a:p>
        </p:txBody>
      </p:sp>
      <p:sp>
        <p:nvSpPr>
          <p:cNvPr id="51204" name="Content Placeholder 2"/>
          <p:cNvSpPr>
            <a:spLocks noGrp="1"/>
          </p:cNvSpPr>
          <p:nvPr>
            <p:ph idx="1"/>
          </p:nvPr>
        </p:nvSpPr>
        <p:spPr>
          <a:xfrm>
            <a:off x="381000" y="1524000"/>
            <a:ext cx="9067800" cy="1905000"/>
          </a:xfrm>
          <a:solidFill>
            <a:schemeClr val="bg1"/>
          </a:solidFill>
        </p:spPr>
        <p:txBody>
          <a:bodyPr anchor="ctr"/>
          <a:lstStyle/>
          <a:p>
            <a:pPr eaLnBrk="1" hangingPunct="1">
              <a:lnSpc>
                <a:spcPct val="80000"/>
              </a:lnSpc>
              <a:buClr>
                <a:srgbClr val="C00000"/>
              </a:buClr>
            </a:pPr>
            <a:r>
              <a:rPr lang="en-US" sz="2400" smtClean="0"/>
              <a:t>The cost of goods manufactured schedule now shows manufacturing overhead applied</a:t>
            </a:r>
            <a:r>
              <a:rPr lang="en-US" sz="2400" i="1" smtClean="0"/>
              <a:t> </a:t>
            </a:r>
            <a:r>
              <a:rPr lang="en-US" sz="2400" smtClean="0"/>
              <a:t>rather than actual overhead costs.</a:t>
            </a:r>
          </a:p>
          <a:p>
            <a:pPr eaLnBrk="1" hangingPunct="1">
              <a:lnSpc>
                <a:spcPct val="80000"/>
              </a:lnSpc>
              <a:buClr>
                <a:srgbClr val="C00000"/>
              </a:buClr>
            </a:pPr>
            <a:r>
              <a:rPr lang="en-US" sz="2400" smtClean="0"/>
              <a:t>Applied overhead is added to direct materials and direct labour to determine total manufacturing costs.</a:t>
            </a:r>
          </a:p>
        </p:txBody>
      </p:sp>
      <p:sp>
        <p:nvSpPr>
          <p:cNvPr id="51205"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2D40230C-AEEA-4763-98C6-B45A89CFAECF}" type="slidenum">
              <a:rPr lang="en-US" smtClean="0"/>
              <a:pPr>
                <a:defRPr/>
              </a:pPr>
              <a:t>45</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1208" name="Picture 6" descr="WallaceOverheadApp_Ch3.jpg"/>
          <p:cNvPicPr>
            <a:picLocks noChangeAspect="1"/>
          </p:cNvPicPr>
          <p:nvPr/>
        </p:nvPicPr>
        <p:blipFill>
          <a:blip r:embed="rId2" cstate="print"/>
          <a:srcRect/>
          <a:stretch>
            <a:fillRect/>
          </a:stretch>
        </p:blipFill>
        <p:spPr bwMode="auto">
          <a:xfrm>
            <a:off x="0" y="3429000"/>
            <a:ext cx="9601200" cy="3176588"/>
          </a:xfrm>
          <a:prstGeom prst="rect">
            <a:avLst/>
          </a:prstGeom>
          <a:noFill/>
          <a:ln w="9525">
            <a:noFill/>
            <a:miter lim="800000"/>
            <a:headEnd/>
            <a:tailEnd/>
          </a:ln>
        </p:spPr>
      </p:pic>
    </p:spTree>
  </p:cSld>
  <p:clrMapOvr>
    <a:masterClrMapping/>
  </p:clrMapOvr>
  <p:transition>
    <p:wipe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1905000" y="0"/>
            <a:ext cx="5638800" cy="1524000"/>
          </a:xfrm>
        </p:spPr>
        <p:txBody>
          <a:bodyPr/>
          <a:lstStyle/>
          <a:p>
            <a:r>
              <a:rPr lang="en-CA" smtClean="0">
                <a:latin typeface="Arial" charset="0"/>
                <a:cs typeface="Arial" charset="0"/>
              </a:rPr>
              <a:t>Let’s Review</a:t>
            </a:r>
          </a:p>
        </p:txBody>
      </p:sp>
      <p:sp>
        <p:nvSpPr>
          <p:cNvPr id="52227" name="Content Placeholder 2"/>
          <p:cNvSpPr>
            <a:spLocks noGrp="1"/>
          </p:cNvSpPr>
          <p:nvPr>
            <p:ph idx="1"/>
          </p:nvPr>
        </p:nvSpPr>
        <p:spPr>
          <a:xfrm>
            <a:off x="304800" y="1905000"/>
            <a:ext cx="9067800" cy="4629150"/>
          </a:xfrm>
        </p:spPr>
        <p:txBody>
          <a:bodyPr/>
          <a:lstStyle/>
          <a:p>
            <a:pPr marL="647700" indent="0">
              <a:spcBef>
                <a:spcPct val="30000"/>
              </a:spcBef>
              <a:buClr>
                <a:srgbClr val="FF0000"/>
              </a:buClr>
              <a:buFont typeface="Wingdings" pitchFamily="2" charset="2"/>
              <a:buNone/>
            </a:pPr>
            <a:r>
              <a:rPr lang="en-CA" sz="2800" smtClean="0"/>
              <a:t>The cost of items finished and transferred from work in process inventory to finished goods inventory is:</a:t>
            </a:r>
          </a:p>
          <a:p>
            <a:pPr marL="647700" indent="0">
              <a:spcBef>
                <a:spcPct val="30000"/>
              </a:spcBef>
              <a:buClr>
                <a:srgbClr val="FF0000"/>
              </a:buClr>
              <a:buFont typeface="Wingdings" pitchFamily="2" charset="2"/>
              <a:buNone/>
            </a:pPr>
            <a:endParaRPr lang="en-US" sz="2800" smtClean="0"/>
          </a:p>
          <a:p>
            <a:pPr marL="1516063" lvl="1" indent="-609600">
              <a:spcBef>
                <a:spcPct val="30000"/>
              </a:spcBef>
              <a:buClr>
                <a:srgbClr val="C00000"/>
              </a:buClr>
              <a:buSzPct val="100000"/>
              <a:buFont typeface="Wingdings" pitchFamily="2" charset="2"/>
              <a:buAutoNum type="alphaLcParenR"/>
            </a:pPr>
            <a:r>
              <a:rPr lang="en-CA" smtClean="0"/>
              <a:t>cost of goods sold. </a:t>
            </a:r>
          </a:p>
          <a:p>
            <a:pPr marL="1516063" lvl="1" indent="-609600">
              <a:spcBef>
                <a:spcPct val="30000"/>
              </a:spcBef>
              <a:buClr>
                <a:srgbClr val="C00000"/>
              </a:buClr>
              <a:buSzPct val="100000"/>
              <a:buFont typeface="Wingdings" pitchFamily="2" charset="2"/>
              <a:buAutoNum type="alphaLcParenR"/>
            </a:pPr>
            <a:r>
              <a:rPr lang="en-CA" smtClean="0"/>
              <a:t>work in process. </a:t>
            </a:r>
          </a:p>
          <a:p>
            <a:pPr marL="1516063" lvl="1" indent="-609600">
              <a:spcBef>
                <a:spcPct val="30000"/>
              </a:spcBef>
              <a:buClr>
                <a:srgbClr val="C00000"/>
              </a:buClr>
              <a:buSzPct val="100000"/>
              <a:buFont typeface="Wingdings" pitchFamily="2" charset="2"/>
              <a:buAutoNum type="alphaLcParenR"/>
            </a:pPr>
            <a:r>
              <a:rPr lang="en-CA" smtClean="0"/>
              <a:t>cost of goods manufactured. </a:t>
            </a:r>
          </a:p>
          <a:p>
            <a:pPr marL="1516063" lvl="1" indent="-609600">
              <a:spcBef>
                <a:spcPct val="30000"/>
              </a:spcBef>
              <a:buClr>
                <a:srgbClr val="C00000"/>
              </a:buClr>
              <a:buSzPct val="100000"/>
              <a:buFont typeface="Wingdings" pitchFamily="2" charset="2"/>
              <a:buAutoNum type="alphaLcParenR"/>
            </a:pPr>
            <a:r>
              <a:rPr lang="en-CA" smtClean="0"/>
              <a:t>materials inventory.</a:t>
            </a:r>
            <a:endParaRPr lang="en-US" smtClean="0"/>
          </a:p>
        </p:txBody>
      </p:sp>
      <p:sp>
        <p:nvSpPr>
          <p:cNvPr id="52228"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420F182C-1BEB-48FB-9C14-E7EE82791DDA}" type="slidenum">
              <a:rPr lang="en-US" smtClean="0"/>
              <a:pPr>
                <a:defRPr/>
              </a:pPr>
              <a:t>46</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1905000" y="0"/>
            <a:ext cx="66294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3251" name="Content Placeholder 2"/>
          <p:cNvSpPr>
            <a:spLocks noGrp="1"/>
          </p:cNvSpPr>
          <p:nvPr>
            <p:ph idx="1"/>
          </p:nvPr>
        </p:nvSpPr>
        <p:spPr>
          <a:xfrm>
            <a:off x="304800" y="1905000"/>
            <a:ext cx="9067800" cy="4629150"/>
          </a:xfrm>
        </p:spPr>
        <p:txBody>
          <a:bodyPr/>
          <a:lstStyle/>
          <a:p>
            <a:pPr marL="647700" indent="0">
              <a:spcBef>
                <a:spcPct val="30000"/>
              </a:spcBef>
              <a:buClr>
                <a:srgbClr val="FF0000"/>
              </a:buClr>
              <a:buFont typeface="Wingdings" pitchFamily="2" charset="2"/>
              <a:buNone/>
            </a:pPr>
            <a:r>
              <a:rPr lang="en-CA" sz="2800" smtClean="0"/>
              <a:t>The cost of items finished and transferred from work in process inventory to finished goods inventory is:</a:t>
            </a:r>
          </a:p>
          <a:p>
            <a:pPr marL="647700" indent="0">
              <a:spcBef>
                <a:spcPct val="30000"/>
              </a:spcBef>
              <a:buClr>
                <a:srgbClr val="FF0000"/>
              </a:buClr>
              <a:buFont typeface="Wingdings" pitchFamily="2" charset="2"/>
              <a:buNone/>
            </a:pPr>
            <a:endParaRPr lang="en-US" sz="2800" smtClean="0"/>
          </a:p>
          <a:p>
            <a:pPr marL="1516063" lvl="1" indent="-609600">
              <a:spcBef>
                <a:spcPct val="30000"/>
              </a:spcBef>
              <a:buClr>
                <a:srgbClr val="C00000"/>
              </a:buClr>
              <a:buSzPct val="100000"/>
              <a:buFont typeface="Wingdings" pitchFamily="2" charset="2"/>
              <a:buAutoNum type="alphaLcParenR"/>
            </a:pPr>
            <a:r>
              <a:rPr lang="en-CA" smtClean="0"/>
              <a:t>cost of goods sold. </a:t>
            </a:r>
          </a:p>
          <a:p>
            <a:pPr marL="1516063" lvl="1" indent="-609600">
              <a:spcBef>
                <a:spcPct val="30000"/>
              </a:spcBef>
              <a:buClr>
                <a:srgbClr val="C00000"/>
              </a:buClr>
              <a:buSzPct val="100000"/>
              <a:buFont typeface="Wingdings" pitchFamily="2" charset="2"/>
              <a:buAutoNum type="alphaLcParenR"/>
            </a:pPr>
            <a:r>
              <a:rPr lang="en-CA" smtClean="0"/>
              <a:t>work in process. </a:t>
            </a:r>
          </a:p>
          <a:p>
            <a:pPr marL="1516063" lvl="1" indent="-609600">
              <a:spcBef>
                <a:spcPct val="30000"/>
              </a:spcBef>
              <a:buClr>
                <a:srgbClr val="C00000"/>
              </a:buClr>
              <a:buSzPct val="100000"/>
              <a:buFont typeface="Wingdings" pitchFamily="2" charset="2"/>
              <a:buAutoNum type="alphaLcParenR"/>
            </a:pPr>
            <a:r>
              <a:rPr lang="en-CA" smtClean="0">
                <a:solidFill>
                  <a:srgbClr val="FF0000"/>
                </a:solidFill>
              </a:rPr>
              <a:t>cost of goods manufactured</a:t>
            </a:r>
            <a:r>
              <a:rPr lang="en-CA" smtClean="0"/>
              <a:t>. </a:t>
            </a:r>
          </a:p>
          <a:p>
            <a:pPr marL="1516063" lvl="1" indent="-609600">
              <a:spcBef>
                <a:spcPct val="30000"/>
              </a:spcBef>
              <a:buClr>
                <a:srgbClr val="C00000"/>
              </a:buClr>
              <a:buSzPct val="100000"/>
              <a:buFont typeface="Wingdings" pitchFamily="2" charset="2"/>
              <a:buAutoNum type="alphaLcParenR"/>
            </a:pPr>
            <a:r>
              <a:rPr lang="en-CA" smtClean="0"/>
              <a:t>materials inventory.</a:t>
            </a:r>
            <a:endParaRPr lang="en-US" smtClean="0"/>
          </a:p>
          <a:p>
            <a:pPr marL="1516063" lvl="1" indent="-609600">
              <a:spcBef>
                <a:spcPct val="30000"/>
              </a:spcBef>
              <a:buClr>
                <a:srgbClr val="C00000"/>
              </a:buClr>
              <a:buSzPct val="100000"/>
              <a:buFont typeface="Wingdings" pitchFamily="2" charset="2"/>
              <a:buAutoNum type="alphaLcParenR"/>
            </a:pPr>
            <a:endParaRPr lang="en-US" smtClean="0">
              <a:cs typeface="Arial" charset="0"/>
            </a:endParaRPr>
          </a:p>
        </p:txBody>
      </p:sp>
      <p:sp>
        <p:nvSpPr>
          <p:cNvPr id="53252"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6FD703BF-B5FE-40C8-BF70-7788544FA325}" type="slidenum">
              <a:rPr lang="en-US" smtClean="0"/>
              <a:pPr>
                <a:defRPr/>
              </a:pPr>
              <a:t>47</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smtClean="0">
                <a:latin typeface="Arial" charset="0"/>
                <a:cs typeface="Arial" charset="0"/>
              </a:rPr>
              <a:t>Underapplied or Overapplied Manufacturing Overhead</a:t>
            </a:r>
            <a:endParaRPr lang="en-CA" smtClean="0">
              <a:latin typeface="Arial" charset="0"/>
              <a:cs typeface="Arial" charset="0"/>
            </a:endParaRPr>
          </a:p>
        </p:txBody>
      </p:sp>
      <p:sp>
        <p:nvSpPr>
          <p:cNvPr id="54275" name="Content Placeholder 2"/>
          <p:cNvSpPr>
            <a:spLocks noGrp="1"/>
          </p:cNvSpPr>
          <p:nvPr>
            <p:ph idx="1"/>
          </p:nvPr>
        </p:nvSpPr>
        <p:spPr>
          <a:xfrm>
            <a:off x="304800" y="1905000"/>
            <a:ext cx="9067800" cy="4629150"/>
          </a:xfrm>
        </p:spPr>
        <p:txBody>
          <a:bodyPr/>
          <a:lstStyle/>
          <a:p>
            <a:pPr eaLnBrk="1" hangingPunct="1">
              <a:buClr>
                <a:srgbClr val="C00000"/>
              </a:buClr>
            </a:pPr>
            <a:r>
              <a:rPr lang="en-US" sz="2800" smtClean="0"/>
              <a:t>A debit balance in manufacturing overhead means that overhead is underapplied.</a:t>
            </a:r>
          </a:p>
          <a:p>
            <a:pPr lvl="2" eaLnBrk="1" hangingPunct="1">
              <a:buClr>
                <a:srgbClr val="C00000"/>
              </a:buClr>
            </a:pPr>
            <a:r>
              <a:rPr lang="en-US" sz="2800" smtClean="0">
                <a:solidFill>
                  <a:srgbClr val="002060"/>
                </a:solidFill>
                <a:latin typeface="Cambria" pitchFamily="18" charset="0"/>
              </a:rPr>
              <a:t>Overhead assigned to work in process is less than overhead incurred.</a:t>
            </a:r>
          </a:p>
          <a:p>
            <a:pPr eaLnBrk="1" hangingPunct="1">
              <a:buClr>
                <a:srgbClr val="C00000"/>
              </a:buClr>
            </a:pPr>
            <a:r>
              <a:rPr lang="en-US" sz="2800" smtClean="0"/>
              <a:t>A credit balance in manufacturing overhead means that overhead is overapplied.  </a:t>
            </a:r>
          </a:p>
          <a:p>
            <a:pPr lvl="2" eaLnBrk="1" hangingPunct="1">
              <a:buClr>
                <a:srgbClr val="C00000"/>
              </a:buClr>
            </a:pPr>
            <a:r>
              <a:rPr lang="en-US" sz="2800" smtClean="0">
                <a:solidFill>
                  <a:srgbClr val="002060"/>
                </a:solidFill>
                <a:latin typeface="Cambria" pitchFamily="18" charset="0"/>
              </a:rPr>
              <a:t>Overhead assigned to work in process is greater than overhead incurred.</a:t>
            </a:r>
          </a:p>
        </p:txBody>
      </p:sp>
      <p:sp>
        <p:nvSpPr>
          <p:cNvPr id="54276"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892410B1-EA62-4E1D-B9E0-A658E0DA0C09}" type="slidenum">
              <a:rPr lang="en-US" smtClean="0"/>
              <a:pPr>
                <a:defRPr/>
              </a:pPr>
              <a:t>48</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US" smtClean="0">
                <a:latin typeface="Arial" charset="0"/>
                <a:cs typeface="Arial" charset="0"/>
              </a:rPr>
              <a:t>Underapplied or Overapplied Manufacturing Overhead</a:t>
            </a:r>
            <a:endParaRPr lang="en-CA" smtClean="0">
              <a:latin typeface="Arial" charset="0"/>
              <a:cs typeface="Arial" charset="0"/>
            </a:endParaRPr>
          </a:p>
        </p:txBody>
      </p:sp>
      <p:sp>
        <p:nvSpPr>
          <p:cNvPr id="55299" name="Content Placeholder 2"/>
          <p:cNvSpPr>
            <a:spLocks noGrp="1"/>
          </p:cNvSpPr>
          <p:nvPr>
            <p:ph idx="1"/>
          </p:nvPr>
        </p:nvSpPr>
        <p:spPr>
          <a:xfrm>
            <a:off x="304800" y="1828800"/>
            <a:ext cx="9067800" cy="3429000"/>
          </a:xfrm>
        </p:spPr>
        <p:txBody>
          <a:bodyPr/>
          <a:lstStyle/>
          <a:p>
            <a:pPr eaLnBrk="1" hangingPunct="1">
              <a:lnSpc>
                <a:spcPct val="90000"/>
              </a:lnSpc>
              <a:buClr>
                <a:srgbClr val="C00000"/>
              </a:buClr>
            </a:pPr>
            <a:r>
              <a:rPr lang="en-US" sz="2400" smtClean="0"/>
              <a:t>Any year-end balance in Manufacturing Overhead is eliminated by adjusting cost of goods sold </a:t>
            </a:r>
          </a:p>
          <a:p>
            <a:pPr lvl="2" eaLnBrk="1" hangingPunct="1">
              <a:lnSpc>
                <a:spcPct val="90000"/>
              </a:lnSpc>
              <a:buClr>
                <a:srgbClr val="C00000"/>
              </a:buClr>
            </a:pPr>
            <a:r>
              <a:rPr lang="en-US" smtClean="0">
                <a:solidFill>
                  <a:srgbClr val="002060"/>
                </a:solidFill>
                <a:latin typeface="Cambria" pitchFamily="18" charset="0"/>
              </a:rPr>
              <a:t>Underapplied overhead is debited to CGS </a:t>
            </a:r>
          </a:p>
          <a:p>
            <a:pPr lvl="2" eaLnBrk="1" hangingPunct="1">
              <a:lnSpc>
                <a:spcPct val="90000"/>
              </a:lnSpc>
              <a:buClr>
                <a:srgbClr val="C00000"/>
              </a:buClr>
            </a:pPr>
            <a:r>
              <a:rPr lang="en-US" smtClean="0">
                <a:solidFill>
                  <a:srgbClr val="002060"/>
                </a:solidFill>
                <a:latin typeface="Cambria" pitchFamily="18" charset="0"/>
              </a:rPr>
              <a:t>Overapplied overhead is credited to CGS</a:t>
            </a:r>
          </a:p>
          <a:p>
            <a:pPr eaLnBrk="1" hangingPunct="1">
              <a:lnSpc>
                <a:spcPct val="90000"/>
              </a:lnSpc>
              <a:buClr>
                <a:srgbClr val="C00000"/>
              </a:buClr>
              <a:buFont typeface="Wingdings" pitchFamily="2" charset="2"/>
              <a:buNone/>
            </a:pPr>
            <a:r>
              <a:rPr lang="en-US" sz="2800" smtClean="0">
                <a:solidFill>
                  <a:srgbClr val="C00000"/>
                </a:solidFill>
              </a:rPr>
              <a:t>Cost of Goods Sold Method – Example:</a:t>
            </a:r>
          </a:p>
          <a:p>
            <a:pPr eaLnBrk="1" hangingPunct="1">
              <a:lnSpc>
                <a:spcPct val="90000"/>
              </a:lnSpc>
              <a:buClr>
                <a:srgbClr val="C00000"/>
              </a:buClr>
              <a:buFont typeface="Wingdings" pitchFamily="2" charset="2"/>
              <a:buNone/>
            </a:pPr>
            <a:r>
              <a:rPr lang="en-US" sz="2400" smtClean="0"/>
              <a:t>	Wallace Mfg. has a $2,500 credit balance in Manufacturing  Overhead at December 31. The adjusting entry for the overapplied overhead is: </a:t>
            </a:r>
          </a:p>
        </p:txBody>
      </p:sp>
      <p:sp>
        <p:nvSpPr>
          <p:cNvPr id="55300"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A9633F1C-5B8E-4A56-B193-BBA7C0D3CAE4}" type="slidenum">
              <a:rPr lang="en-US" smtClean="0"/>
              <a:pPr>
                <a:defRPr/>
              </a:pPr>
              <a:t>49</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5303" name="Picture 6" descr="Dec31_Ch3.jpg"/>
          <p:cNvPicPr>
            <a:picLocks noChangeAspect="1"/>
          </p:cNvPicPr>
          <p:nvPr/>
        </p:nvPicPr>
        <p:blipFill>
          <a:blip r:embed="rId2" cstate="print"/>
          <a:srcRect/>
          <a:stretch>
            <a:fillRect/>
          </a:stretch>
        </p:blipFill>
        <p:spPr bwMode="auto">
          <a:xfrm>
            <a:off x="0" y="5257800"/>
            <a:ext cx="9601200" cy="1438275"/>
          </a:xfrm>
          <a:prstGeom prst="rect">
            <a:avLst/>
          </a:prstGeom>
          <a:noFill/>
          <a:ln w="9525">
            <a:noFill/>
            <a:miter lim="800000"/>
            <a:headEnd/>
            <a:tailEnd/>
          </a:ln>
        </p:spPr>
      </p:pic>
    </p:spTree>
  </p:cSld>
  <p:clrMapOvr>
    <a:masterClrMapping/>
  </p:clrMapOvr>
  <p:transition>
    <p:wipe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r>
              <a:rPr lang="en-CA" smtClean="0">
                <a:latin typeface="Arial" charset="0"/>
                <a:cs typeface="Arial" charset="0"/>
              </a:rPr>
              <a:t>Proration Method</a:t>
            </a:r>
          </a:p>
        </p:txBody>
      </p:sp>
      <p:sp>
        <p:nvSpPr>
          <p:cNvPr id="56323" name="Content Placeholder 2"/>
          <p:cNvSpPr>
            <a:spLocks noGrp="1"/>
          </p:cNvSpPr>
          <p:nvPr>
            <p:ph idx="1"/>
          </p:nvPr>
        </p:nvSpPr>
        <p:spPr>
          <a:xfrm>
            <a:off x="304800" y="1828800"/>
            <a:ext cx="9067800" cy="3200400"/>
          </a:xfrm>
        </p:spPr>
        <p:txBody>
          <a:bodyPr/>
          <a:lstStyle/>
          <a:p>
            <a:pPr eaLnBrk="1" hangingPunct="1">
              <a:lnSpc>
                <a:spcPct val="90000"/>
              </a:lnSpc>
              <a:buClr>
                <a:srgbClr val="C00000"/>
              </a:buClr>
            </a:pPr>
            <a:r>
              <a:rPr lang="en-CA" sz="2400" smtClean="0"/>
              <a:t>The underapplied or overapplied overhead is pro-rated among Work in Process Inventory, Finished Goods Inventory and Cost of Goods  Sold.</a:t>
            </a:r>
          </a:p>
          <a:p>
            <a:pPr eaLnBrk="1" hangingPunct="1">
              <a:lnSpc>
                <a:spcPct val="90000"/>
              </a:lnSpc>
              <a:buClr>
                <a:srgbClr val="C00000"/>
              </a:buClr>
            </a:pPr>
            <a:r>
              <a:rPr lang="en-CA" sz="2400" smtClean="0"/>
              <a:t>As a result of this method, the total of these ending account balances equals the actual costs incurred.</a:t>
            </a:r>
          </a:p>
          <a:p>
            <a:pPr eaLnBrk="1" hangingPunct="1">
              <a:lnSpc>
                <a:spcPct val="90000"/>
              </a:lnSpc>
              <a:buClr>
                <a:srgbClr val="C00000"/>
              </a:buClr>
              <a:buFont typeface="Wingdings" pitchFamily="2" charset="2"/>
              <a:buNone/>
            </a:pPr>
            <a:r>
              <a:rPr lang="en-US" sz="2400" smtClean="0">
                <a:solidFill>
                  <a:srgbClr val="C00000"/>
                </a:solidFill>
              </a:rPr>
              <a:t>Example:</a:t>
            </a:r>
          </a:p>
          <a:p>
            <a:pPr eaLnBrk="1" hangingPunct="1">
              <a:lnSpc>
                <a:spcPct val="90000"/>
              </a:lnSpc>
              <a:buClr>
                <a:srgbClr val="C00000"/>
              </a:buClr>
              <a:buFont typeface="Wingdings" pitchFamily="2" charset="2"/>
              <a:buNone/>
            </a:pPr>
            <a:r>
              <a:rPr lang="en-US" sz="2400" smtClean="0"/>
              <a:t>	</a:t>
            </a:r>
            <a:r>
              <a:rPr lang="en-US" sz="2000" smtClean="0"/>
              <a:t>Wallace Mfg. has $10,000 of underapplied overhead in Manufacturing  Overhead at December 31. The adjusting entry to close the account would be:</a:t>
            </a:r>
            <a:endParaRPr lang="en-CA" sz="2000" smtClean="0"/>
          </a:p>
        </p:txBody>
      </p:sp>
      <p:sp>
        <p:nvSpPr>
          <p:cNvPr id="56324"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AC713ABE-1BEF-4149-BA35-C98E41F33150}" type="slidenum">
              <a:rPr lang="en-US" smtClean="0"/>
              <a:pPr>
                <a:defRPr/>
              </a:pPr>
              <a:t>50</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6327" name="Picture 6" descr="Dec312_Ch3.jpg"/>
          <p:cNvPicPr>
            <a:picLocks noChangeAspect="1"/>
          </p:cNvPicPr>
          <p:nvPr/>
        </p:nvPicPr>
        <p:blipFill>
          <a:blip r:embed="rId2" cstate="print"/>
          <a:srcRect/>
          <a:stretch>
            <a:fillRect/>
          </a:stretch>
        </p:blipFill>
        <p:spPr bwMode="auto">
          <a:xfrm>
            <a:off x="0" y="5105400"/>
            <a:ext cx="9601200" cy="1592263"/>
          </a:xfrm>
          <a:prstGeom prst="rect">
            <a:avLst/>
          </a:prstGeom>
          <a:noFill/>
          <a:ln w="9525">
            <a:noFill/>
            <a:miter lim="800000"/>
            <a:headEnd/>
            <a:tailEnd/>
          </a:ln>
        </p:spPr>
      </p:pic>
    </p:spTree>
  </p:cSld>
  <p:clrMapOvr>
    <a:masterClrMapping/>
  </p:clrMapOvr>
  <p:transition>
    <p:wipe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1905000" y="0"/>
            <a:ext cx="5638800" cy="1524000"/>
          </a:xfrm>
        </p:spPr>
        <p:txBody>
          <a:bodyPr/>
          <a:lstStyle/>
          <a:p>
            <a:r>
              <a:rPr lang="en-CA" smtClean="0">
                <a:latin typeface="Arial" charset="0"/>
                <a:cs typeface="Arial" charset="0"/>
              </a:rPr>
              <a:t>Let’s Review</a:t>
            </a:r>
          </a:p>
        </p:txBody>
      </p:sp>
      <p:sp>
        <p:nvSpPr>
          <p:cNvPr id="57347"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16D69F97-A11C-41FC-BAB2-8A6E95FA23B8}" type="slidenum">
              <a:rPr lang="en-US" smtClean="0"/>
              <a:pPr>
                <a:defRPr/>
              </a:pPr>
              <a:t>51</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57350" name="Rectangle 5"/>
          <p:cNvSpPr>
            <a:spLocks noGrp="1" noChangeArrowheads="1"/>
          </p:cNvSpPr>
          <p:nvPr>
            <p:ph idx="1"/>
          </p:nvPr>
        </p:nvSpPr>
        <p:spPr>
          <a:xfrm>
            <a:off x="304800" y="1905000"/>
            <a:ext cx="9067800" cy="4629150"/>
          </a:xfrm>
        </p:spPr>
        <p:txBody>
          <a:bodyPr lIns="96644" tIns="48322" rIns="96644" bIns="48322"/>
          <a:lstStyle/>
          <a:p>
            <a:pPr marL="647700" indent="-647700">
              <a:spcBef>
                <a:spcPct val="50000"/>
              </a:spcBef>
              <a:buClr>
                <a:schemeClr val="bg2"/>
              </a:buClr>
            </a:pPr>
            <a:r>
              <a:rPr lang="en-CA" sz="2400" smtClean="0"/>
              <a:t>Suppose a firm has under-applied overhead at year-end. Which accounts are affected when using the proration approach?</a:t>
            </a:r>
            <a:endParaRPr lang="en-US" sz="2400" smtClean="0"/>
          </a:p>
          <a:p>
            <a:pPr marL="1054100" lvl="1" indent="-571500">
              <a:spcBef>
                <a:spcPct val="90000"/>
              </a:spcBef>
              <a:buClr>
                <a:srgbClr val="C00000"/>
              </a:buClr>
              <a:buSzPct val="100000"/>
              <a:buFontTx/>
              <a:buAutoNum type="alphaLcPeriod"/>
            </a:pPr>
            <a:r>
              <a:rPr lang="en-CA" sz="2400" smtClean="0"/>
              <a:t>Cost of goods sold </a:t>
            </a:r>
          </a:p>
          <a:p>
            <a:pPr marL="1054100" lvl="1" indent="-571500">
              <a:spcBef>
                <a:spcPct val="90000"/>
              </a:spcBef>
              <a:buClr>
                <a:srgbClr val="C00000"/>
              </a:buClr>
              <a:buSzPct val="100000"/>
              <a:buFontTx/>
              <a:buAutoNum type="alphaLcPeriod"/>
            </a:pPr>
            <a:r>
              <a:rPr lang="en-CA" sz="2400" smtClean="0"/>
              <a:t>Work in process </a:t>
            </a:r>
          </a:p>
          <a:p>
            <a:pPr marL="1054100" lvl="1" indent="-571500">
              <a:spcBef>
                <a:spcPct val="90000"/>
              </a:spcBef>
              <a:buClr>
                <a:srgbClr val="C00000"/>
              </a:buClr>
              <a:buSzPct val="100000"/>
              <a:buFontTx/>
              <a:buAutoNum type="alphaLcPeriod"/>
            </a:pPr>
            <a:r>
              <a:rPr lang="en-CA" sz="2400" smtClean="0"/>
              <a:t>Finished goods </a:t>
            </a:r>
          </a:p>
          <a:p>
            <a:pPr marL="1054100" lvl="1" indent="-571500">
              <a:spcBef>
                <a:spcPct val="90000"/>
              </a:spcBef>
              <a:buClr>
                <a:srgbClr val="C00000"/>
              </a:buClr>
              <a:buSzPct val="100000"/>
              <a:buFontTx/>
              <a:buAutoNum type="alphaLcPeriod"/>
            </a:pPr>
            <a:r>
              <a:rPr lang="en-CA" sz="2400" smtClean="0"/>
              <a:t>All of the above</a:t>
            </a:r>
            <a:endParaRPr lang="en-US" sz="2400" smtClean="0"/>
          </a:p>
        </p:txBody>
      </p:sp>
    </p:spTree>
  </p:cSld>
  <p:clrMapOvr>
    <a:masterClrMapping/>
  </p:clrMapOvr>
  <p:transition>
    <p:wipe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8371" name="Content Placeholder 3"/>
          <p:cNvSpPr>
            <a:spLocks noGrp="1"/>
          </p:cNvSpPr>
          <p:nvPr>
            <p:ph idx="13"/>
          </p:nvPr>
        </p:nvSpPr>
        <p:spPr/>
        <p:txBody>
          <a:bodyPr/>
          <a:lstStyle/>
          <a:p>
            <a:r>
              <a:rPr lang="en-CA" smtClean="0">
                <a:latin typeface="Arial" charset="0"/>
                <a:cs typeface="Arial" charset="0"/>
              </a:rPr>
              <a:t>3</a:t>
            </a:r>
          </a:p>
        </p:txBody>
      </p:sp>
      <p:sp>
        <p:nvSpPr>
          <p:cNvPr id="5" name="Slide Number Placeholder 4"/>
          <p:cNvSpPr>
            <a:spLocks noGrp="1"/>
          </p:cNvSpPr>
          <p:nvPr>
            <p:ph type="sldNum" sz="quarter" idx="14"/>
          </p:nvPr>
        </p:nvSpPr>
        <p:spPr/>
        <p:txBody>
          <a:bodyPr/>
          <a:lstStyle/>
          <a:p>
            <a:pPr>
              <a:defRPr/>
            </a:pPr>
            <a:fld id="{0A5BA3CD-671E-4465-99FC-34ED373CC68E}" type="slidenum">
              <a:rPr lang="en-US" smtClean="0"/>
              <a:pPr>
                <a:defRPr/>
              </a:pPr>
              <a:t>52</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58374" name="Rectangle 3"/>
          <p:cNvSpPr>
            <a:spLocks noGrp="1" noChangeArrowheads="1"/>
          </p:cNvSpPr>
          <p:nvPr>
            <p:ph idx="1"/>
          </p:nvPr>
        </p:nvSpPr>
        <p:spPr>
          <a:xfrm>
            <a:off x="304800" y="1905000"/>
            <a:ext cx="9067800" cy="4629150"/>
          </a:xfrm>
        </p:spPr>
        <p:txBody>
          <a:bodyPr lIns="96644" tIns="48322" rIns="96644" bIns="48322"/>
          <a:lstStyle/>
          <a:p>
            <a:pPr marL="647700" indent="-647700">
              <a:spcBef>
                <a:spcPct val="50000"/>
              </a:spcBef>
              <a:buClr>
                <a:schemeClr val="bg2"/>
              </a:buClr>
            </a:pPr>
            <a:r>
              <a:rPr lang="en-CA" sz="2400" smtClean="0"/>
              <a:t>Suppose a firm has under-applied overhead at year-end. Which accounts are affected when using the proration approach?</a:t>
            </a:r>
            <a:endParaRPr lang="en-US" sz="2400" smtClean="0"/>
          </a:p>
          <a:p>
            <a:pPr marL="1054100" lvl="1" indent="-571500">
              <a:spcBef>
                <a:spcPct val="90000"/>
              </a:spcBef>
              <a:buClr>
                <a:srgbClr val="C00000"/>
              </a:buClr>
              <a:buSzPct val="100000"/>
              <a:buFontTx/>
              <a:buAutoNum type="alphaLcPeriod"/>
            </a:pPr>
            <a:r>
              <a:rPr lang="en-CA" sz="2400" smtClean="0"/>
              <a:t>Cost of goods sold </a:t>
            </a:r>
          </a:p>
          <a:p>
            <a:pPr marL="1054100" lvl="1" indent="-571500">
              <a:spcBef>
                <a:spcPct val="90000"/>
              </a:spcBef>
              <a:buClr>
                <a:srgbClr val="C00000"/>
              </a:buClr>
              <a:buSzPct val="100000"/>
              <a:buFontTx/>
              <a:buAutoNum type="alphaLcPeriod"/>
            </a:pPr>
            <a:r>
              <a:rPr lang="en-CA" sz="2400" smtClean="0"/>
              <a:t>Work in process </a:t>
            </a:r>
          </a:p>
          <a:p>
            <a:pPr marL="1054100" lvl="1" indent="-571500">
              <a:spcBef>
                <a:spcPct val="90000"/>
              </a:spcBef>
              <a:buClr>
                <a:srgbClr val="C00000"/>
              </a:buClr>
              <a:buSzPct val="100000"/>
              <a:buFontTx/>
              <a:buAutoNum type="alphaLcPeriod"/>
            </a:pPr>
            <a:r>
              <a:rPr lang="en-CA" sz="2400" smtClean="0"/>
              <a:t>Finished goods </a:t>
            </a:r>
          </a:p>
          <a:p>
            <a:pPr marL="1054100" lvl="1" indent="-571500">
              <a:spcBef>
                <a:spcPct val="90000"/>
              </a:spcBef>
              <a:buClr>
                <a:srgbClr val="C00000"/>
              </a:buClr>
              <a:buSzPct val="100000"/>
              <a:buFontTx/>
              <a:buAutoNum type="alphaLcPeriod"/>
            </a:pPr>
            <a:r>
              <a:rPr lang="en-CA" sz="2400" smtClean="0">
                <a:solidFill>
                  <a:srgbClr val="FF0000"/>
                </a:solidFill>
              </a:rPr>
              <a:t>All of the above</a:t>
            </a:r>
            <a:endParaRPr lang="en-US" smtClean="0">
              <a:solidFill>
                <a:srgbClr val="FF0000"/>
              </a:solidFill>
            </a:endParaRPr>
          </a:p>
        </p:txBody>
      </p:sp>
    </p:spTree>
  </p:cSld>
  <p:clrMapOvr>
    <a:masterClrMapping/>
  </p:clrMapOvr>
  <p:transition>
    <p:wipe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3"/>
          <p:cNvSpPr>
            <a:spLocks noGrp="1"/>
          </p:cNvSpPr>
          <p:nvPr>
            <p:ph type="sldNum" sz="quarter" idx="11"/>
          </p:nvPr>
        </p:nvSpPr>
        <p:spPr/>
        <p:txBody>
          <a:bodyPr/>
          <a:lstStyle/>
          <a:p>
            <a:pPr>
              <a:defRPr/>
            </a:pPr>
            <a:fld id="{66F94326-A22B-43B9-9DE8-9D92CF408CAE}" type="slidenum">
              <a:rPr lang="en-US" smtClean="0"/>
              <a:pPr>
                <a:defRPr/>
              </a:pPr>
              <a:t>53</a:t>
            </a:fld>
            <a:endParaRPr lang="en-US" smtClean="0"/>
          </a:p>
        </p:txBody>
      </p:sp>
      <p:sp>
        <p:nvSpPr>
          <p:cNvPr id="59395" name="Content Placeholder 4"/>
          <p:cNvSpPr>
            <a:spLocks noGrp="1"/>
          </p:cNvSpPr>
          <p:nvPr>
            <p:ph idx="1"/>
          </p:nvPr>
        </p:nvSpPr>
        <p:spPr/>
        <p:txBody>
          <a:bodyPr/>
          <a:lstStyle/>
          <a:p>
            <a:r>
              <a:rPr lang="en-US" smtClean="0">
                <a:latin typeface="Arial" charset="0"/>
                <a:cs typeface="Arial" charset="0"/>
              </a:rPr>
              <a:t>3</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eaLnBrk="0" hangingPunct="0">
              <a:lnSpc>
                <a:spcPct val="90000"/>
              </a:lnSpc>
              <a:spcBef>
                <a:spcPct val="50000"/>
              </a:spcBef>
              <a:defRPr/>
            </a:pPr>
            <a:r>
              <a:rPr lang="en-CA" altLang="en-US" sz="2100" dirty="0">
                <a:solidFill>
                  <a:schemeClr val="bg2">
                    <a:lumMod val="50000"/>
                  </a:schemeClr>
                </a:solidFill>
                <a:cs typeface="+mn-cs"/>
              </a:rPr>
              <a:t>Copyright </a:t>
            </a:r>
            <a:r>
              <a:rPr lang="en-CA" altLang="en-US" sz="2100">
                <a:solidFill>
                  <a:schemeClr val="bg2">
                    <a:lumMod val="50000"/>
                  </a:schemeClr>
                </a:solidFill>
                <a:cs typeface="+mn-cs"/>
              </a:rPr>
              <a:t>© 2012 </a:t>
            </a:r>
            <a:r>
              <a:rPr lang="en-CA" altLang="en-US" sz="2100" dirty="0">
                <a:solidFill>
                  <a:schemeClr val="bg2">
                    <a:lumMod val="50000"/>
                  </a:schemeClr>
                </a:solidFill>
                <a:cs typeface="+mn-cs"/>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59397"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59398"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a:r>
              <a:rPr lang="en-US" altLang="en-US" sz="4500" b="1"/>
              <a:t>Copyright</a:t>
            </a:r>
          </a:p>
        </p:txBody>
      </p:sp>
      <p:sp>
        <p:nvSpPr>
          <p:cNvPr id="59399" name="Rectangle 70"/>
          <p:cNvSpPr>
            <a:spLocks noGrp="1" noChangeArrowheads="1"/>
          </p:cNvSpPr>
          <p:nvPr>
            <p:ph type="ftr" sz="quarter" idx="10"/>
          </p:nvPr>
        </p:nvSpPr>
        <p:spPr/>
        <p:txBody>
          <a:bodyPr/>
          <a:lstStyle/>
          <a:p>
            <a:pPr>
              <a:defRPr/>
            </a:pPr>
            <a:r>
              <a:rPr lang="en-US" smtClean="0">
                <a:solidFill>
                  <a:srgbClr val="808080"/>
                </a:solidFill>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5259</TotalTime>
  <Pages>52</Pages>
  <Words>2378</Words>
  <Application>Microsoft Office PowerPoint</Application>
  <PresentationFormat>Custom</PresentationFormat>
  <Paragraphs>421</Paragraphs>
  <Slides>53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HYGothic-Extra</vt:lpstr>
      <vt:lpstr>Cambria</vt:lpstr>
      <vt:lpstr>Wingdings</vt:lpstr>
      <vt:lpstr>Times New Roman</vt:lpstr>
      <vt:lpstr>Calibri</vt:lpstr>
      <vt:lpstr>Tahoma</vt:lpstr>
      <vt:lpstr>HYGothic-Medium</vt:lpstr>
      <vt:lpstr>Impact</vt:lpstr>
      <vt:lpstr>Ripple</vt:lpstr>
      <vt:lpstr>Weygandt-Kimmel-Kieso-Aly</vt:lpstr>
      <vt:lpstr>Slide 2</vt:lpstr>
      <vt:lpstr>Cost Accounting Systems</vt:lpstr>
      <vt:lpstr>Cost Accounting Systems</vt:lpstr>
      <vt:lpstr>Cost Accounting Systems  Job Order Cost System</vt:lpstr>
      <vt:lpstr>Cost Accounting Systems  Job Order Cost System</vt:lpstr>
      <vt:lpstr>Cost Accounting Systems  Process Cost System</vt:lpstr>
      <vt:lpstr>Cost Accounting Systems  Process Cost System</vt:lpstr>
      <vt:lpstr>Let’s Review</vt:lpstr>
      <vt:lpstr>Let’s Review: Solution</vt:lpstr>
      <vt:lpstr>Job-Order Cost Flows</vt:lpstr>
      <vt:lpstr>Job-Order Cost Flows</vt:lpstr>
      <vt:lpstr>Two Major Steps in Flows of Costs</vt:lpstr>
      <vt:lpstr>Accumulating Manufacturing Costs  Raw Materials Costs</vt:lpstr>
      <vt:lpstr>Slide 15</vt:lpstr>
      <vt:lpstr>Accumulating Manufacturing Costs Raw Materials Costs: Continued</vt:lpstr>
      <vt:lpstr>Slide 17</vt:lpstr>
      <vt:lpstr>Accumulating Manufacturing Costs Factory Labour Costs</vt:lpstr>
      <vt:lpstr>Accumulating Manufacturing Costs: Manufacturing Overhead Costs</vt:lpstr>
      <vt:lpstr>Accumulating Manufacturing Costs</vt:lpstr>
      <vt:lpstr>Assigning Manufacturing Costs to Work in Process</vt:lpstr>
      <vt:lpstr>Slide 22</vt:lpstr>
      <vt:lpstr>Assigning Manufacturing Costs to Work in Process</vt:lpstr>
      <vt:lpstr>Slide 24</vt:lpstr>
      <vt:lpstr>Slide 25</vt:lpstr>
      <vt:lpstr>Slide 26</vt:lpstr>
      <vt:lpstr>Slide 27</vt:lpstr>
      <vt:lpstr>Slide 28</vt:lpstr>
      <vt:lpstr>Assigning Manufacturing Costs to Work in Process Factory Labour Cost</vt:lpstr>
      <vt:lpstr>Slide 30</vt:lpstr>
      <vt:lpstr>Slide 31</vt:lpstr>
      <vt:lpstr>Assigning Manufacturing Costs to Work in Process Factory Labour Cost</vt:lpstr>
      <vt:lpstr>Assigning Manufacturing Costs to Work in Process  Factory Labour Cost</vt:lpstr>
      <vt:lpstr>Assigning Manufacturing Costs to Work in Process Manufacturing Overhead</vt:lpstr>
      <vt:lpstr>Assigning Manufacturing Costs to Work in Process Predetermined Overhead Rate</vt:lpstr>
      <vt:lpstr>Assigning Manufacturing Costs to Work in Process Predetermined Overhead Rate</vt:lpstr>
      <vt:lpstr>Assigning Manufacturing Costs to Work in Process</vt:lpstr>
      <vt:lpstr>Assigning Manufacturing Costs to Work in Process</vt:lpstr>
      <vt:lpstr>Assigning Manufacturing Costs to Work in Process</vt:lpstr>
      <vt:lpstr>Assigning Manufacturing Costs to Work in Process  At the End of Each Month</vt:lpstr>
      <vt:lpstr>Assigning Costs to Finished Goods</vt:lpstr>
      <vt:lpstr>Assigning Costs to Finished Goods</vt:lpstr>
      <vt:lpstr>Assigning Costs to Finished Goods</vt:lpstr>
      <vt:lpstr>Summary of Job-Order Cost Flows</vt:lpstr>
      <vt:lpstr>Reporting Job Cost Data</vt:lpstr>
      <vt:lpstr>Let’s Review</vt:lpstr>
      <vt:lpstr>Let’s Review: Solution</vt:lpstr>
      <vt:lpstr>Underapplied or Overapplied Manufacturing Overhead</vt:lpstr>
      <vt:lpstr>Underapplied or Overapplied Manufacturing Overhead</vt:lpstr>
      <vt:lpstr>Proration Method</vt:lpstr>
      <vt:lpstr>Let’s Review</vt:lpstr>
      <vt:lpstr>Let’s Review: Solution</vt:lpstr>
      <vt:lpstr>Slide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521</cp:revision>
  <cp:lastPrinted>1998-06-22T01:16:24Z</cp:lastPrinted>
  <dcterms:created xsi:type="dcterms:W3CDTF">1998-06-22T00:47:54Z</dcterms:created>
  <dcterms:modified xsi:type="dcterms:W3CDTF">2013-09-16T01:55:56Z</dcterms:modified>
</cp:coreProperties>
</file>