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429" r:id="rId2"/>
    <p:sldId id="331" r:id="rId3"/>
    <p:sldId id="43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92BEAE-EDB7-4626-8629-E08A7BAC46BF}" type="datetimeFigureOut">
              <a:rPr lang="en-US" smtClean="0"/>
              <a:t>9/19/2020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1A41A9-812B-4668-A346-8D72565275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687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802DF9-6BC7-4A8D-8992-B79215C4C83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11194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>
            <a:extLst>
              <a:ext uri="{FF2B5EF4-FFF2-40B4-BE49-F238E27FC236}">
                <a16:creationId xmlns:a16="http://schemas.microsoft.com/office/drawing/2014/main" id="{54526BA0-80AB-44AA-879E-FFE5DEC9466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>
            <a:extLst>
              <a:ext uri="{FF2B5EF4-FFF2-40B4-BE49-F238E27FC236}">
                <a16:creationId xmlns:a16="http://schemas.microsoft.com/office/drawing/2014/main" id="{F0A514AB-6F71-4ED7-A12A-B697FF644F6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altLang="en-US"/>
          </a:p>
        </p:txBody>
      </p:sp>
      <p:sp>
        <p:nvSpPr>
          <p:cNvPr id="51204" name="Slide Number Placeholder 3">
            <a:extLst>
              <a:ext uri="{FF2B5EF4-FFF2-40B4-BE49-F238E27FC236}">
                <a16:creationId xmlns:a16="http://schemas.microsoft.com/office/drawing/2014/main" id="{B2B4B894-51C0-4AE5-8265-03EF1EC3BF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B34F519-DDE4-46F8-B4B4-4A4C049024BF}" type="slidenum">
              <a:rPr lang="en-US" altLang="en-US">
                <a:latin typeface="Calibri" panose="020F0502020204030204" pitchFamily="34" charset="0"/>
              </a:rPr>
              <a:pPr/>
              <a:t>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802DF9-6BC7-4A8D-8992-B79215C4C83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76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D7A5228-56FB-40FA-8C90-66C3C1E41DE6}"/>
              </a:ext>
            </a:extLst>
          </p:cNvPr>
          <p:cNvSpPr/>
          <p:nvPr userDrawn="1"/>
        </p:nvSpPr>
        <p:spPr>
          <a:xfrm>
            <a:off x="0" y="0"/>
            <a:ext cx="2540000" cy="1295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E1C462E-DAC8-4413-BE0C-8CEE52FE70DB}"/>
              </a:ext>
            </a:extLst>
          </p:cNvPr>
          <p:cNvSpPr/>
          <p:nvPr userDrawn="1"/>
        </p:nvSpPr>
        <p:spPr>
          <a:xfrm>
            <a:off x="11074400" y="6553200"/>
            <a:ext cx="81280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 dirty="0"/>
          </a:p>
        </p:txBody>
      </p:sp>
      <p:pic>
        <p:nvPicPr>
          <p:cNvPr id="5" name="Picture 10">
            <a:extLst>
              <a:ext uri="{FF2B5EF4-FFF2-40B4-BE49-F238E27FC236}">
                <a16:creationId xmlns:a16="http://schemas.microsoft.com/office/drawing/2014/main" id="{687A9878-5758-4FDD-B024-A52CEA87F48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9901" y="533401"/>
            <a:ext cx="5729817" cy="558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5449696" y="990601"/>
            <a:ext cx="6359040" cy="3041599"/>
          </a:xfrm>
        </p:spPr>
        <p:txBody>
          <a:bodyPr/>
          <a:lstStyle>
            <a:lvl1pPr marL="97921" indent="0" algn="l">
              <a:buFont typeface="Wingdings" pitchFamily="2" charset="2"/>
              <a:buNone/>
              <a:defRPr sz="3600">
                <a:solidFill>
                  <a:schemeClr val="tx1"/>
                </a:solidFill>
                <a:latin typeface="Palatino Linotype" pitchFamily="18" charset="0"/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80766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054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1"/>
            <a:ext cx="103632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228601"/>
            <a:ext cx="103632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07448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74240" y="1574800"/>
            <a:ext cx="438912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86880" y="1574800"/>
            <a:ext cx="438912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3364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70176" y="1572768"/>
            <a:ext cx="438912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70176" y="2259366"/>
            <a:ext cx="438912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90944" y="1572768"/>
            <a:ext cx="438912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90944" y="2259366"/>
            <a:ext cx="438912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282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09445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9445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1600200"/>
            <a:ext cx="6815667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600200"/>
            <a:ext cx="4011084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68670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1" y="1477963"/>
            <a:ext cx="5027084" cy="4486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347884" y="1477962"/>
            <a:ext cx="5027083" cy="21669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347884" y="3797301"/>
            <a:ext cx="5027083" cy="2166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2208506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09600" y="15240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117601" y="1477962"/>
            <a:ext cx="5027084" cy="21669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347884" y="1477962"/>
            <a:ext cx="5027083" cy="21669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117601" y="3797301"/>
            <a:ext cx="5027084" cy="2166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47884" y="3797301"/>
            <a:ext cx="5027083" cy="2166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3590614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731520" y="152400"/>
            <a:ext cx="1072896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/>
          </p:nvPr>
        </p:nvSpPr>
        <p:spPr>
          <a:xfrm>
            <a:off x="1027200" y="2057400"/>
            <a:ext cx="10174464" cy="3860180"/>
          </a:xfrm>
        </p:spPr>
        <p:txBody>
          <a:bodyPr/>
          <a:lstStyle>
            <a:lvl1pPr>
              <a:buSzPct val="60000"/>
              <a:defRPr sz="2900"/>
            </a:lvl1pPr>
            <a:lvl2pPr>
              <a:buSzPct val="60000"/>
              <a:defRPr sz="2500"/>
            </a:lvl2pPr>
            <a:lvl3pPr>
              <a:buSzPct val="60000"/>
              <a:defRPr sz="2200"/>
            </a:lvl3pPr>
            <a:lvl4pPr>
              <a:buSzPct val="60000"/>
              <a:defRPr sz="1800"/>
            </a:lvl4pPr>
            <a:lvl5pPr>
              <a:buSzPct val="60000"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44087874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17601" y="1477963"/>
            <a:ext cx="5027084" cy="4486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347884" y="1477962"/>
            <a:ext cx="5027083" cy="21669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347884" y="3797301"/>
            <a:ext cx="5027083" cy="2166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7827011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17601" y="1477963"/>
            <a:ext cx="5027084" cy="4486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47884" y="1477963"/>
            <a:ext cx="5027083" cy="4486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29832815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17601" y="1477962"/>
            <a:ext cx="10257367" cy="21669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601" y="3797301"/>
            <a:ext cx="10257367" cy="2166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8344941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8698E621-F046-419F-BCEB-2AD3B58394EC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397" t="33939" r="17847" b="12553"/>
          <a:stretch>
            <a:fillRect/>
          </a:stretch>
        </p:blipFill>
        <p:spPr bwMode="auto">
          <a:xfrm>
            <a:off x="97367" y="63501"/>
            <a:ext cx="13631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9BA538-3003-4FC0-99EB-5EB18E7AE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8233" y="152400"/>
            <a:ext cx="77216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8113B9E4-B46C-481C-9BF6-F4301C07129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752601"/>
            <a:ext cx="10160000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12B713-DBA2-4C35-93D2-9C7F468FDD3F}"/>
              </a:ext>
            </a:extLst>
          </p:cNvPr>
          <p:cNvSpPr/>
          <p:nvPr/>
        </p:nvSpPr>
        <p:spPr>
          <a:xfrm>
            <a:off x="12001501" y="0"/>
            <a:ext cx="190500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1F24C49-2289-4DCF-BAC8-94039A9DE5E7}"/>
              </a:ext>
            </a:extLst>
          </p:cNvPr>
          <p:cNvSpPr/>
          <p:nvPr/>
        </p:nvSpPr>
        <p:spPr>
          <a:xfrm>
            <a:off x="12001501" y="1371600"/>
            <a:ext cx="190500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1031" name="TextBox 10">
            <a:extLst>
              <a:ext uri="{FF2B5EF4-FFF2-40B4-BE49-F238E27FC236}">
                <a16:creationId xmlns:a16="http://schemas.microsoft.com/office/drawing/2014/main" id="{25147D3D-05DC-4808-B9BE-F7DDE26D2D4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379201" y="6527801"/>
            <a:ext cx="79163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400" b="1">
                <a:latin typeface="Calibri" panose="020F0502020204030204" pitchFamily="34" charset="0"/>
              </a:rPr>
              <a:t>1-</a:t>
            </a:r>
            <a:fld id="{B250A234-0472-40E1-8361-881E10B1C75B}" type="slidenum">
              <a:rPr lang="en-US" altLang="en-US" sz="1400" b="1" smtClean="0">
                <a:latin typeface="Calibri" panose="020F0502020204030204" pitchFamily="34" charset="0"/>
              </a:rPr>
              <a:pPr eaLnBrk="1" hangingPunct="1">
                <a:defRPr/>
              </a:pPr>
              <a:t>‹#›</a:t>
            </a:fld>
            <a:endParaRPr lang="en-US" altLang="en-US" sz="1400" b="1">
              <a:latin typeface="Calibri" panose="020F0502020204030204" pitchFamily="34" charset="0"/>
            </a:endParaRPr>
          </a:p>
        </p:txBody>
      </p:sp>
      <p:sp>
        <p:nvSpPr>
          <p:cNvPr id="1032" name="TextBox 3">
            <a:extLst>
              <a:ext uri="{FF2B5EF4-FFF2-40B4-BE49-F238E27FC236}">
                <a16:creationId xmlns:a16="http://schemas.microsoft.com/office/drawing/2014/main" id="{FC5F764E-FDAB-4AC0-A0B3-6D991E71B06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267201" y="6497639"/>
            <a:ext cx="24870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400" b="1">
                <a:latin typeface="Calibri" panose="020F0502020204030204" pitchFamily="34" charset="0"/>
              </a:rPr>
              <a:t>© 2018 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2559223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 spc="-6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ts val="600"/>
        </a:spcAft>
        <a:buFont typeface="Arial" panose="020B0604020202020204" pitchFamily="34" charset="0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sBqxZAf3_FE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www.youtube.com/watch?v=f_SwD7RveNE" TargetMode="External"/><Relationship Id="rId4" Type="http://schemas.openxmlformats.org/officeDocument/2006/relationships/hyperlink" Target="https://www.youtube.com/watch?v=dOHbqWmgPd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20A32E-3E02-425C-A103-6727C091E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8233" y="346230"/>
            <a:ext cx="7721600" cy="769398"/>
          </a:xfrm>
        </p:spPr>
        <p:txBody>
          <a:bodyPr/>
          <a:lstStyle/>
          <a:p>
            <a:r>
              <a:rPr lang="en-US" dirty="0"/>
              <a:t>Reflection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2172B-3765-4CB6-B693-2FA7FE8EF0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1336" y="1364203"/>
            <a:ext cx="11017188" cy="3642804"/>
          </a:xfrm>
        </p:spPr>
        <p:txBody>
          <a:bodyPr/>
          <a:lstStyle/>
          <a:p>
            <a:endParaRPr lang="en-US" sz="2000" b="0" dirty="0"/>
          </a:p>
          <a:p>
            <a:pPr marL="457200" indent="-457200">
              <a:buAutoNum type="arabicPeriod"/>
            </a:pPr>
            <a:endParaRPr lang="en-US" sz="2000" b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BD81463-CEF5-4BC5-B095-512764D6FDD2}"/>
              </a:ext>
            </a:extLst>
          </p:cNvPr>
          <p:cNvSpPr/>
          <p:nvPr/>
        </p:nvSpPr>
        <p:spPr>
          <a:xfrm>
            <a:off x="356587" y="1352365"/>
            <a:ext cx="11478826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1400" dirty="0"/>
              <a:t>Select one of the following sub-cultures: Chinese-Canadians, South Asians-Canadians, </a:t>
            </a:r>
            <a:r>
              <a:rPr lang="en-US" sz="1400" dirty="0" err="1"/>
              <a:t>AfroCabibbean</a:t>
            </a:r>
            <a:r>
              <a:rPr lang="en-US" sz="1400" dirty="0"/>
              <a:t>, or some other subculture you are familiar with and describe all the aspects Marketers should consider in order to market effectively to them. Be specific.</a:t>
            </a:r>
          </a:p>
          <a:p>
            <a:pPr marL="342900" indent="-342900">
              <a:buFont typeface="+mj-lt"/>
              <a:buAutoNum type="arabicPeriod"/>
            </a:pPr>
            <a:endParaRPr lang="en-US" sz="1400" dirty="0"/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Using the hierarchy of needs theory described in the textbook and presented in the prerecorded lecture, indicate, with justification, which of the needs the following brands are targeting: Nike (Just do it), uber (everyone's private driver), BMW (for driving pleasure), </a:t>
            </a:r>
            <a:r>
              <a:rPr lang="en-US" sz="1400" dirty="0" err="1"/>
              <a:t>subaru</a:t>
            </a:r>
            <a:r>
              <a:rPr lang="en-US" sz="1400" dirty="0"/>
              <a:t> (confidence in motion), Salvation Army (we see what others don’t), </a:t>
            </a:r>
            <a:r>
              <a:rPr lang="en-US" sz="1400" dirty="0" err="1"/>
              <a:t>L’Oreal</a:t>
            </a:r>
            <a:r>
              <a:rPr lang="en-US" sz="1400" dirty="0"/>
              <a:t> (because you’re worth it. You may use other information sources to justify your answer.  </a:t>
            </a:r>
          </a:p>
          <a:p>
            <a:pPr marL="342900" indent="-342900">
              <a:buFont typeface="+mj-lt"/>
              <a:buAutoNum type="arabicPeriod"/>
            </a:pPr>
            <a:endParaRPr lang="en-US" sz="1400" dirty="0"/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You apply for an entry-level job as a marketing analyst with consumer-packaged goods firm. At the job interview the Marketing Director says to you, “over the years, I am amazed at how two consumers looking at the same product or advertisement yet seem to have different experiences”. Can you help explain this behavior to me?</a:t>
            </a:r>
          </a:p>
          <a:p>
            <a:pPr marL="342900" indent="-342900">
              <a:buFont typeface="+mj-lt"/>
              <a:buAutoNum type="arabicPeriod"/>
            </a:pPr>
            <a:endParaRPr lang="en-US" sz="1400" dirty="0"/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In the recorded lecture, I have asked for examples of marketing actions managers can implement to better serve customers or market their products. Make a note of all the instanced from the presentation (both parts 1 &amp; 2) and come prepared to discuss them in class.</a:t>
            </a:r>
          </a:p>
          <a:p>
            <a:pPr marL="342900" indent="-342900">
              <a:buFont typeface="+mj-lt"/>
              <a:buAutoNum type="arabicPeriod"/>
            </a:pPr>
            <a:endParaRPr lang="en-US" sz="1400" dirty="0"/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Review the end of chapter concept questions.</a:t>
            </a:r>
          </a:p>
          <a:p>
            <a:endParaRPr lang="en-US" sz="1400" dirty="0"/>
          </a:p>
          <a:p>
            <a:pPr marL="342900" indent="-342900">
              <a:buFont typeface="+mj-lt"/>
              <a:buAutoNum type="arabicPeriod"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67662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92" name="Picture 2" descr="https://adstrategy.files.wordpress.com/2010/10/salvation3.jpg">
            <a:extLst>
              <a:ext uri="{FF2B5EF4-FFF2-40B4-BE49-F238E27FC236}">
                <a16:creationId xmlns:a16="http://schemas.microsoft.com/office/drawing/2014/main" id="{E0DD9E8D-16D2-47DB-A1A5-A28858F15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7813" y="1343487"/>
            <a:ext cx="1952625" cy="2595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94" name="Picture 8" descr="https://adstrategy.files.wordpress.com/2010/10/marines-commitment-selffulfiltment.jpg">
            <a:extLst>
              <a:ext uri="{FF2B5EF4-FFF2-40B4-BE49-F238E27FC236}">
                <a16:creationId xmlns:a16="http://schemas.microsoft.com/office/drawing/2014/main" id="{4F25730F-C672-4A18-8496-83A91A8ABD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1638" y="4073832"/>
            <a:ext cx="1905000" cy="2438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AutoShape 12" descr="http://www.reviewstore.org/wp-content/uploads/2014/02/christianmingle-website-banner-3257.gif">
            <a:extLst>
              <a:ext uri="{FF2B5EF4-FFF2-40B4-BE49-F238E27FC236}">
                <a16:creationId xmlns:a16="http://schemas.microsoft.com/office/drawing/2014/main" id="{3DDD5177-466A-40FA-9662-F5291EFE28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87500" y="-1365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/>
          </a:p>
        </p:txBody>
      </p:sp>
      <p:pic>
        <p:nvPicPr>
          <p:cNvPr id="50186" name="Picture 4" descr="http://www.frugalcouponliving.com/wp-content/uploads/2013/01/breathe-right-strips.jpg">
            <a:extLst>
              <a:ext uri="{FF2B5EF4-FFF2-40B4-BE49-F238E27FC236}">
                <a16:creationId xmlns:a16="http://schemas.microsoft.com/office/drawing/2014/main" id="{0FC10B05-3D8A-45AA-9820-D423CF825F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466" y="1237479"/>
            <a:ext cx="2811206" cy="2191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8" name="Picture 8" descr="https://adstrategy.files.wordpress.com/2010/10/mercedesad.jpg?w=300&amp;h=198">
            <a:extLst>
              <a:ext uri="{FF2B5EF4-FFF2-40B4-BE49-F238E27FC236}">
                <a16:creationId xmlns:a16="http://schemas.microsoft.com/office/drawing/2014/main" id="{D82B0708-394F-484A-A0E2-716EBFA9D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" y="4109852"/>
            <a:ext cx="3082925" cy="2116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FEAEA97-B621-47E9-B1FA-68A791FE73C7}"/>
              </a:ext>
            </a:extLst>
          </p:cNvPr>
          <p:cNvSpPr txBox="1"/>
          <p:nvPr/>
        </p:nvSpPr>
        <p:spPr>
          <a:xfrm>
            <a:off x="8531441" y="2237173"/>
            <a:ext cx="291656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Identify which aspects of the</a:t>
            </a:r>
          </a:p>
          <a:p>
            <a:r>
              <a:rPr lang="en-US" dirty="0"/>
              <a:t>Hierarchy of Needs these ads</a:t>
            </a:r>
          </a:p>
          <a:p>
            <a:r>
              <a:rPr lang="en-US" dirty="0"/>
              <a:t>are targeting.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20A32E-3E02-425C-A103-6727C091E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8233" y="346230"/>
            <a:ext cx="7721600" cy="769398"/>
          </a:xfrm>
        </p:spPr>
        <p:txBody>
          <a:bodyPr/>
          <a:lstStyle/>
          <a:p>
            <a:r>
              <a:rPr lang="en-US" dirty="0"/>
              <a:t>Reflection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2172B-3765-4CB6-B693-2FA7FE8EF0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1336" y="1364203"/>
            <a:ext cx="11017188" cy="2248574"/>
          </a:xfrm>
        </p:spPr>
        <p:txBody>
          <a:bodyPr/>
          <a:lstStyle/>
          <a:p>
            <a:endParaRPr lang="en-US" sz="1400" b="0" dirty="0"/>
          </a:p>
          <a:p>
            <a:pPr marL="457200" indent="-457200">
              <a:buAutoNum type="arabicPeriod"/>
            </a:pPr>
            <a:endParaRPr lang="en-US" sz="1400" b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BD81463-CEF5-4BC5-B095-512764D6FDD2}"/>
              </a:ext>
            </a:extLst>
          </p:cNvPr>
          <p:cNvSpPr/>
          <p:nvPr/>
        </p:nvSpPr>
        <p:spPr>
          <a:xfrm>
            <a:off x="701336" y="1548660"/>
            <a:ext cx="1085738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Take a look at these 3 videos and decide which aspect of consumer attitude they best capture:</a:t>
            </a:r>
          </a:p>
          <a:p>
            <a:pPr marL="342900" indent="-342900">
              <a:buFont typeface="+mj-lt"/>
              <a:buAutoNum type="arabicPeriod"/>
            </a:pPr>
            <a:endParaRPr lang="en-US" sz="1400" dirty="0"/>
          </a:p>
          <a:p>
            <a:pPr marL="342900" indent="-342900">
              <a:buFont typeface="+mj-lt"/>
              <a:buAutoNum type="arabicPeriod"/>
            </a:pPr>
            <a:endParaRPr lang="en-US" sz="1400" dirty="0"/>
          </a:p>
          <a:p>
            <a:pPr marL="342900" indent="-342900">
              <a:buFont typeface="+mj-lt"/>
              <a:buAutoNum type="arabicPeriod"/>
            </a:pPr>
            <a:endParaRPr lang="en-US" sz="1400" dirty="0"/>
          </a:p>
          <a:p>
            <a:pPr marL="342900" indent="-342900">
              <a:buFont typeface="+mj-lt"/>
              <a:buAutoNum type="arabicPeriod"/>
            </a:pPr>
            <a:endParaRPr lang="en-US" sz="1400" dirty="0"/>
          </a:p>
          <a:p>
            <a:pPr marL="342900" indent="-342900">
              <a:buFont typeface="+mj-lt"/>
              <a:buAutoNum type="arabicPeriod"/>
            </a:pPr>
            <a:endParaRPr lang="en-US" sz="1400" dirty="0"/>
          </a:p>
          <a:p>
            <a:r>
              <a:rPr lang="en-US" sz="1400" dirty="0"/>
              <a:t> </a:t>
            </a:r>
          </a:p>
          <a:p>
            <a:r>
              <a:rPr lang="en-US" sz="1400" dirty="0"/>
              <a:t> </a:t>
            </a:r>
          </a:p>
          <a:p>
            <a:endParaRPr lang="en-US" sz="1400" dirty="0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0FB09633-891A-4519-AC7E-7FF9CB2C4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1264" y="1856912"/>
            <a:ext cx="3048000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CA" altLang="en-US" sz="1050" dirty="0">
                <a:latin typeface="Arial" charset="0"/>
                <a:hlinkClick r:id="rId3"/>
              </a:rPr>
              <a:t>http://www.youtube.com/watch?v=sBqxZAf3_FE</a:t>
            </a:r>
            <a:r>
              <a:rPr lang="en-CA" altLang="en-US" sz="1050" dirty="0">
                <a:latin typeface="Arial" charset="0"/>
              </a:rPr>
              <a:t> 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464D51C1-CFFF-4BC1-97DD-AC90A63CC2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1264" y="2677455"/>
            <a:ext cx="503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CA" altLang="en-US" sz="1400" dirty="0">
                <a:hlinkClick r:id="rId4"/>
              </a:rPr>
              <a:t>Bud</a:t>
            </a:r>
            <a:endParaRPr lang="en-CA" altLang="en-US" sz="1400" dirty="0"/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48C38593-452F-4F6E-9418-39EF886BCC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1264" y="2237957"/>
            <a:ext cx="2743200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CA" altLang="en-US" sz="1050" dirty="0">
                <a:latin typeface="Arial" charset="0"/>
                <a:hlinkClick r:id="rId5"/>
              </a:rPr>
              <a:t>http://www.youtube.com/watch?v=f_SwD7RveNE</a:t>
            </a:r>
            <a:r>
              <a:rPr lang="en-CA" altLang="en-US" sz="1050" dirty="0">
                <a:latin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005721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315</Words>
  <Application>Microsoft Office PowerPoint</Application>
  <PresentationFormat>Widescreen</PresentationFormat>
  <Paragraphs>28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Palatino Linotype</vt:lpstr>
      <vt:lpstr>Wingdings</vt:lpstr>
      <vt:lpstr>Essential</vt:lpstr>
      <vt:lpstr>Reflection questions</vt:lpstr>
      <vt:lpstr>PowerPoint Presentation</vt:lpstr>
      <vt:lpstr>Reflection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Reflection questions</dc:title>
  <dc:creator>Ajax Persaud</dc:creator>
  <cp:lastModifiedBy>Ajax Persaud</cp:lastModifiedBy>
  <cp:revision>25</cp:revision>
  <dcterms:created xsi:type="dcterms:W3CDTF">2020-09-08T06:29:21Z</dcterms:created>
  <dcterms:modified xsi:type="dcterms:W3CDTF">2020-09-19T22:31:07Z</dcterms:modified>
</cp:coreProperties>
</file>