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12"/>
  </p:notesMasterIdLst>
  <p:sldIdLst>
    <p:sldId id="304" r:id="rId2"/>
    <p:sldId id="258" r:id="rId3"/>
    <p:sldId id="315" r:id="rId4"/>
    <p:sldId id="314" r:id="rId5"/>
    <p:sldId id="279" r:id="rId6"/>
    <p:sldId id="305" r:id="rId7"/>
    <p:sldId id="306" r:id="rId8"/>
    <p:sldId id="265" r:id="rId9"/>
    <p:sldId id="266" r:id="rId10"/>
    <p:sldId id="317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0269" autoAdjust="0"/>
    <p:restoredTop sz="77726"/>
  </p:normalViewPr>
  <p:slideViewPr>
    <p:cSldViewPr>
      <p:cViewPr varScale="1">
        <p:scale>
          <a:sx n="85" d="100"/>
          <a:sy n="85" d="100"/>
        </p:scale>
        <p:origin x="832" y="1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2A803A-FA3A-744A-B2FB-9ACD28952350}" type="datetimeFigureOut">
              <a:rPr lang="en-US" smtClean="0"/>
              <a:t>1/24/19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AE24CA-7396-CC49-919C-57655E2920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102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-Right hemisphere looks at thing holistically (recognizing a face not the individual features) </a:t>
            </a:r>
          </a:p>
          <a:p>
            <a:r>
              <a:rPr lang="en-US" dirty="0"/>
              <a:t>-Left hemisphere does more of the individual features, also left narrows focus and makes precise judgements </a:t>
            </a:r>
          </a:p>
          <a:p>
            <a:r>
              <a:rPr lang="en-US" dirty="0"/>
              <a:t>-One side will inhibit the other if it is better at a job than the other</a:t>
            </a:r>
          </a:p>
          <a:p>
            <a:r>
              <a:rPr lang="en-US" dirty="0"/>
              <a:t>-Balance of excitation and inhibition</a:t>
            </a:r>
          </a:p>
          <a:p>
            <a:r>
              <a:rPr lang="en-US" dirty="0"/>
              <a:t>-Summation is a chemical process that sums up all of the signals from the neuron (</a:t>
            </a:r>
            <a:r>
              <a:rPr lang="en-US" dirty="0" err="1"/>
              <a:t>ie</a:t>
            </a:r>
            <a:r>
              <a:rPr lang="en-US" dirty="0"/>
              <a:t>. 500 excitatory (threshold) and 0 inhibitory = firing neuron --- if there are 200 inhibitory, it won’t fire)</a:t>
            </a:r>
          </a:p>
          <a:p>
            <a:r>
              <a:rPr lang="en-US" dirty="0"/>
              <a:t>-SSRI: selective serotonin reuptake inhibitor (serotonin controls mood) is used to treat depression (they work by partially blocking the reuptake of serotonin, making it as if they have a normal amount of serotonin, keeping some in the synaptic gap for a longer time)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AE24CA-7396-CC49-919C-57655E29201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6251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AE24CA-7396-CC49-919C-57655E29201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904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684CB-1137-4C0A-8B94-CF8E3917B932}" type="datetimeFigureOut">
              <a:rPr lang="en-US"/>
              <a:pPr>
                <a:defRPr/>
              </a:pPr>
              <a:t>1/24/19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2A9EFA-0A2E-49D7-906B-CEF689A0C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55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392F4A-EE39-4942-BA71-755D2F5A04D5}" type="datetimeFigureOut">
              <a:rPr lang="en-US"/>
              <a:pPr>
                <a:defRPr/>
              </a:pPr>
              <a:t>1/24/19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02DF9E-1BD4-4FBE-B5A8-187E4DED7E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768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1CA1CD-1CB2-4F35-B3CF-7BCDB69530D1}" type="datetimeFigureOut">
              <a:rPr lang="en-US"/>
              <a:pPr>
                <a:defRPr/>
              </a:pPr>
              <a:t>1/24/19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B6B267-CC7C-4C51-AE35-2A2C7F0F39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29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1203B-41A4-4CD9-BC5B-9C2D7A959FEB}" type="datetimeFigureOut">
              <a:rPr lang="en-US"/>
              <a:pPr>
                <a:defRPr/>
              </a:pPr>
              <a:t>1/24/19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DF0F91-0DB2-46DD-8871-773A872845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02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66E13-9158-4377-AA44-1166DE8FD199}" type="datetimeFigureOut">
              <a:rPr lang="en-US"/>
              <a:pPr>
                <a:defRPr/>
              </a:pPr>
              <a:t>1/24/19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25650B-071C-4F2F-83CE-6B5531B834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095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ABDF20-C525-46B3-A35D-AC31F5584F3F}" type="datetimeFigureOut">
              <a:rPr lang="en-US"/>
              <a:pPr>
                <a:defRPr/>
              </a:pPr>
              <a:t>1/24/19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893CA6-8190-4A2C-A2AA-799108F81A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245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E745A5-314F-4964-81FC-932DB2E0C2CC}" type="datetimeFigureOut">
              <a:rPr lang="en-US"/>
              <a:pPr>
                <a:defRPr/>
              </a:pPr>
              <a:t>1/24/19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691D6-B9D2-43BD-AA30-9F89E9BBAF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675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98CC74-4C38-419A-8207-1E472926BD56}" type="datetimeFigureOut">
              <a:rPr lang="en-US"/>
              <a:pPr>
                <a:defRPr/>
              </a:pPr>
              <a:t>1/24/19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2EC557-C01B-40CE-A6D8-F65BB2DE00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316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DD0C4A-CEFF-4054-90F4-9F98AEBAED84}" type="datetimeFigureOut">
              <a:rPr lang="en-US"/>
              <a:pPr>
                <a:defRPr/>
              </a:pPr>
              <a:t>1/24/19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48461-723A-4F37-BFAD-A669FF9CCC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61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BFC61-FC03-4BAB-8807-E9DC20A7AC18}" type="datetimeFigureOut">
              <a:rPr lang="en-US"/>
              <a:pPr>
                <a:defRPr/>
              </a:pPr>
              <a:t>1/24/19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B65B1-BF7C-4854-BE00-F7D131ABAB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209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A6CEE-3084-4E8F-A65A-9ADA664CF39B}" type="datetimeFigureOut">
              <a:rPr lang="en-US"/>
              <a:pPr>
                <a:defRPr/>
              </a:pPr>
              <a:t>1/24/19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9F015-6681-43AC-B9FE-BCE7E4116E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80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fld id="{8EE884EE-E8C7-4295-99F1-07D9D6935DD9}" type="datetimeFigureOut">
              <a:rPr lang="en-US"/>
              <a:pPr>
                <a:defRPr/>
              </a:pPr>
              <a:t>1/24/19</a:t>
            </a:fld>
            <a:endParaRPr lang="en-US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89C7CC75-E003-4778-8A33-47A4FEB0A7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o9p2ou1IyC0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U0NpTdge3aw&amp;feature=related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altLang="en-US"/>
              <a:t>Video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r>
              <a:rPr lang="en-US" altLang="en-US" dirty="0">
                <a:hlinkClick r:id="rId2"/>
              </a:rPr>
              <a:t>http://www.youtube.com/watch?v=o9p2ou1IyC0</a:t>
            </a:r>
            <a:endParaRPr lang="en-US" altLang="en-US" dirty="0"/>
          </a:p>
          <a:p>
            <a:endParaRPr lang="en-US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Neurons</a:t>
            </a:r>
          </a:p>
        </p:txBody>
      </p:sp>
      <p:sp>
        <p:nvSpPr>
          <p:cNvPr id="4110" name="Rectangle 1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dirty="0"/>
              <a:t>Neurons</a:t>
            </a:r>
          </a:p>
          <a:p>
            <a:pPr lvl="1" eaLnBrk="1" hangingPunct="1">
              <a:defRPr/>
            </a:pPr>
            <a:r>
              <a:rPr lang="en-US" sz="2400" dirty="0"/>
              <a:t>Brain cells, or nerve cells </a:t>
            </a:r>
          </a:p>
          <a:p>
            <a:pPr eaLnBrk="1" hangingPunct="1">
              <a:defRPr/>
            </a:pPr>
            <a:r>
              <a:rPr lang="en-US" sz="2800" dirty="0"/>
              <a:t>Anatomy</a:t>
            </a:r>
          </a:p>
          <a:p>
            <a:pPr lvl="1" eaLnBrk="1" hangingPunct="1">
              <a:defRPr/>
            </a:pPr>
            <a:r>
              <a:rPr lang="en-US" sz="2400" dirty="0"/>
              <a:t>Cell body (</a:t>
            </a:r>
            <a:r>
              <a:rPr lang="en-US" sz="2400" dirty="0">
                <a:solidFill>
                  <a:srgbClr val="0070C0"/>
                </a:solidFill>
              </a:rPr>
              <a:t>soma</a:t>
            </a:r>
            <a:r>
              <a:rPr lang="en-US" sz="2400" dirty="0"/>
              <a:t>)</a:t>
            </a:r>
          </a:p>
          <a:p>
            <a:pPr lvl="1" eaLnBrk="1" hangingPunct="1">
              <a:defRPr/>
            </a:pPr>
            <a:r>
              <a:rPr lang="en-US" sz="2400" dirty="0"/>
              <a:t>Dendrites</a:t>
            </a:r>
          </a:p>
          <a:p>
            <a:pPr lvl="1" eaLnBrk="1" hangingPunct="1">
              <a:defRPr/>
            </a:pPr>
            <a:r>
              <a:rPr lang="en-US" sz="2400" dirty="0"/>
              <a:t>Axon</a:t>
            </a:r>
          </a:p>
          <a:p>
            <a:pPr lvl="1" eaLnBrk="1" hangingPunct="1">
              <a:defRPr/>
            </a:pPr>
            <a:r>
              <a:rPr lang="en-US" sz="2400" dirty="0"/>
              <a:t>Terminal branches (terminal buttons)</a:t>
            </a:r>
          </a:p>
          <a:p>
            <a:pPr lvl="1" eaLnBrk="1" hangingPunct="1">
              <a:defRPr/>
            </a:pPr>
            <a:r>
              <a:rPr lang="en-US" sz="2400" dirty="0"/>
              <a:t>Myelin sheath</a:t>
            </a:r>
            <a:r>
              <a:rPr lang="en-US" sz="2000" dirty="0"/>
              <a:t> </a:t>
            </a:r>
          </a:p>
        </p:txBody>
      </p:sp>
      <p:pic>
        <p:nvPicPr>
          <p:cNvPr id="6148" name="Picture 6" descr="MyersPEL1e_fig_02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371600"/>
            <a:ext cx="4267200" cy="221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13" descr="nerve cel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3886200"/>
            <a:ext cx="2895600" cy="271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Glial Cells</a:t>
            </a:r>
            <a:endParaRPr lang="en-CA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1441" y="1676400"/>
            <a:ext cx="4038600" cy="452596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2700" dirty="0"/>
              <a:t>Glial cells</a:t>
            </a:r>
          </a:p>
          <a:p>
            <a:pPr lvl="1">
              <a:lnSpc>
                <a:spcPct val="80000"/>
              </a:lnSpc>
            </a:pPr>
            <a:r>
              <a:rPr lang="en-US" dirty="0">
                <a:solidFill>
                  <a:srgbClr val="0070C0"/>
                </a:solidFill>
              </a:rPr>
              <a:t>Structural support</a:t>
            </a:r>
          </a:p>
          <a:p>
            <a:pPr lvl="1">
              <a:lnSpc>
                <a:spcPct val="80000"/>
              </a:lnSpc>
            </a:pPr>
            <a:r>
              <a:rPr lang="en-US" dirty="0"/>
              <a:t>Nutrients</a:t>
            </a:r>
          </a:p>
          <a:p>
            <a:pPr lvl="1">
              <a:lnSpc>
                <a:spcPct val="80000"/>
              </a:lnSpc>
            </a:pPr>
            <a:r>
              <a:rPr lang="en-US" dirty="0"/>
              <a:t>Clean up debris (ions, neurotransmitters)</a:t>
            </a:r>
          </a:p>
          <a:p>
            <a:pPr lvl="1">
              <a:lnSpc>
                <a:spcPct val="80000"/>
              </a:lnSpc>
            </a:pPr>
            <a:r>
              <a:rPr lang="en-US" dirty="0">
                <a:solidFill>
                  <a:srgbClr val="0070C0"/>
                </a:solidFill>
              </a:rPr>
              <a:t>Immune functions</a:t>
            </a:r>
          </a:p>
          <a:p>
            <a:pPr lvl="1">
              <a:lnSpc>
                <a:spcPct val="80000"/>
              </a:lnSpc>
            </a:pPr>
            <a:r>
              <a:rPr lang="en-US" dirty="0"/>
              <a:t>Help in guiding neural connections</a:t>
            </a:r>
          </a:p>
          <a:p>
            <a:pPr lvl="1">
              <a:lnSpc>
                <a:spcPct val="80000"/>
              </a:lnSpc>
            </a:pPr>
            <a:r>
              <a:rPr lang="en-US" dirty="0"/>
              <a:t>Myelin</a:t>
            </a:r>
          </a:p>
          <a:p>
            <a:pPr lvl="1">
              <a:lnSpc>
                <a:spcPct val="80000"/>
              </a:lnSpc>
            </a:pPr>
            <a:r>
              <a:rPr lang="en-US" dirty="0"/>
              <a:t>Participate in information transmission</a:t>
            </a:r>
          </a:p>
          <a:p>
            <a:endParaRPr lang="en-C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287" y="3750976"/>
            <a:ext cx="2216727" cy="2083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http://www.faithfulbrain.com/wp-content/uploads/2015/03/Astrocyte-untitled211316472995722-300x24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286" y="1668617"/>
            <a:ext cx="2216727" cy="1795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stanmed.stanford.edu/2009fall/images_for_this_issue/article6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6733309" y="3780994"/>
            <a:ext cx="2029691" cy="205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37" r="3724" b="4656"/>
          <a:stretch/>
        </p:blipFill>
        <p:spPr bwMode="auto">
          <a:xfrm>
            <a:off x="6712527" y="1758341"/>
            <a:ext cx="2295236" cy="1588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7129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Neuron at Rest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72000"/>
          </a:xfrm>
        </p:spPr>
        <p:txBody>
          <a:bodyPr>
            <a:normAutofit fontScale="70000" lnSpcReduction="20000"/>
          </a:bodyPr>
          <a:lstStyle/>
          <a:p>
            <a:pPr eaLnBrk="1" hangingPunct="1">
              <a:defRPr/>
            </a:pPr>
            <a:r>
              <a:rPr lang="en-US" i="1" dirty="0"/>
              <a:t>Selectively permeable membrane</a:t>
            </a:r>
          </a:p>
          <a:p>
            <a:pPr lvl="1" eaLnBrk="1" hangingPunct="1">
              <a:defRPr/>
            </a:pPr>
            <a:r>
              <a:rPr lang="en-US" dirty="0"/>
              <a:t>Some things can pass through, while others can not</a:t>
            </a:r>
          </a:p>
          <a:p>
            <a:pPr lvl="1" eaLnBrk="1" hangingPunct="1">
              <a:defRPr/>
            </a:pPr>
            <a:r>
              <a:rPr lang="en-US" dirty="0"/>
              <a:t>Relatively impermeable to sodium (Na</a:t>
            </a:r>
            <a:r>
              <a:rPr lang="en-US" baseline="30000" dirty="0"/>
              <a:t>+</a:t>
            </a:r>
            <a:r>
              <a:rPr lang="en-US" dirty="0"/>
              <a:t>) and potassium (K</a:t>
            </a:r>
            <a:r>
              <a:rPr lang="en-US" baseline="30000" dirty="0"/>
              <a:t>+</a:t>
            </a:r>
            <a:r>
              <a:rPr lang="en-US" dirty="0"/>
              <a:t>) at rest</a:t>
            </a:r>
          </a:p>
          <a:p>
            <a:pPr lvl="2" eaLnBrk="1" hangingPunct="1">
              <a:defRPr/>
            </a:pPr>
            <a:r>
              <a:rPr lang="en-US" dirty="0"/>
              <a:t>Na</a:t>
            </a:r>
            <a:r>
              <a:rPr lang="en-US" baseline="30000" dirty="0"/>
              <a:t>+</a:t>
            </a:r>
            <a:r>
              <a:rPr lang="en-US" dirty="0"/>
              <a:t> in higher concentration outside the cell</a:t>
            </a:r>
          </a:p>
          <a:p>
            <a:pPr lvl="2" eaLnBrk="1" hangingPunct="1">
              <a:defRPr/>
            </a:pPr>
            <a:r>
              <a:rPr lang="en-US" dirty="0"/>
              <a:t>K</a:t>
            </a:r>
            <a:r>
              <a:rPr lang="en-US" baseline="30000" dirty="0"/>
              <a:t>+</a:t>
            </a:r>
            <a:r>
              <a:rPr lang="en-US" dirty="0"/>
              <a:t> in higher concentration inside the cell</a:t>
            </a:r>
          </a:p>
          <a:p>
            <a:pPr lvl="2" eaLnBrk="1" hangingPunct="1">
              <a:defRPr/>
            </a:pPr>
            <a:r>
              <a:rPr lang="en-US" dirty="0"/>
              <a:t>Chemical or concentration gradient</a:t>
            </a:r>
          </a:p>
          <a:p>
            <a:pPr eaLnBrk="1" hangingPunct="1">
              <a:defRPr/>
            </a:pPr>
            <a:r>
              <a:rPr lang="en-US" dirty="0"/>
              <a:t>Overall, inside of the cell is negatively charged, compared to the outside of the cell</a:t>
            </a:r>
          </a:p>
          <a:p>
            <a:pPr lvl="1" eaLnBrk="1" hangingPunct="1">
              <a:defRPr/>
            </a:pPr>
            <a:r>
              <a:rPr lang="en-US" dirty="0"/>
              <a:t>Electrical potential (gradient)</a:t>
            </a:r>
          </a:p>
          <a:p>
            <a:pPr lvl="1" eaLnBrk="1" hangingPunct="1">
              <a:defRPr/>
            </a:pPr>
            <a:r>
              <a:rPr lang="en-US" i="1" dirty="0"/>
              <a:t>Resting (membrane) potential</a:t>
            </a:r>
          </a:p>
        </p:txBody>
      </p:sp>
      <p:pic>
        <p:nvPicPr>
          <p:cNvPr id="5" name="Picture 5" descr="Image result for neuron resting membrane potential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4" t="5121" r="11093" b="8160"/>
          <a:stretch/>
        </p:blipFill>
        <p:spPr bwMode="auto">
          <a:xfrm>
            <a:off x="5215082" y="3886200"/>
            <a:ext cx="2676236" cy="2236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3" t="28519" r="2107" b="7401"/>
          <a:stretch/>
        </p:blipFill>
        <p:spPr bwMode="auto">
          <a:xfrm>
            <a:off x="5105400" y="1524000"/>
            <a:ext cx="2895600" cy="2206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3064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0901" y="381000"/>
            <a:ext cx="82296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Neuron When Activated:</a:t>
            </a:r>
            <a:br>
              <a:rPr lang="en-US" dirty="0"/>
            </a:br>
            <a:r>
              <a:rPr lang="en-US" dirty="0"/>
              <a:t>The Action Potential</a:t>
            </a:r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600200"/>
            <a:ext cx="4038600" cy="4525963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en-US" sz="2400" b="1" dirty="0"/>
              <a:t>Action Potential</a:t>
            </a:r>
          </a:p>
          <a:p>
            <a:pPr lvl="1" eaLnBrk="1" hangingPunct="1">
              <a:defRPr/>
            </a:pPr>
            <a:r>
              <a:rPr lang="en-US" sz="2000" dirty="0"/>
              <a:t>A brief electrical charge that travels down the axon</a:t>
            </a:r>
          </a:p>
          <a:p>
            <a:pPr lvl="1" eaLnBrk="1" hangingPunct="1">
              <a:defRPr/>
            </a:pPr>
            <a:r>
              <a:rPr lang="en-US" sz="2000" dirty="0"/>
              <a:t>A “neural impulse”</a:t>
            </a:r>
          </a:p>
          <a:p>
            <a:pPr lvl="1" eaLnBrk="1" hangingPunct="1">
              <a:defRPr/>
            </a:pPr>
            <a:r>
              <a:rPr lang="en-US" sz="2000" dirty="0"/>
              <a:t>The neuron is “firing”</a:t>
            </a:r>
          </a:p>
          <a:p>
            <a:pPr eaLnBrk="1" hangingPunct="1">
              <a:defRPr/>
            </a:pPr>
            <a:r>
              <a:rPr lang="en-US" sz="2400" dirty="0"/>
              <a:t>Electrical signal transmitted along the axon by the diffusion of charged atoms </a:t>
            </a:r>
          </a:p>
          <a:p>
            <a:pPr lvl="1" eaLnBrk="1" hangingPunct="1">
              <a:defRPr/>
            </a:pPr>
            <a:r>
              <a:rPr lang="en-US" sz="2000" dirty="0"/>
              <a:t>The membrane becomes permeable to sodium (Na</a:t>
            </a:r>
            <a:r>
              <a:rPr lang="en-US" sz="2000" baseline="30000" dirty="0"/>
              <a:t>+</a:t>
            </a:r>
            <a:r>
              <a:rPr lang="en-US" sz="2000" dirty="0"/>
              <a:t>) and Potassium (K</a:t>
            </a:r>
            <a:r>
              <a:rPr lang="en-US" sz="2000" baseline="30000" dirty="0"/>
              <a:t>+</a:t>
            </a:r>
            <a:r>
              <a:rPr lang="en-US" sz="2000" dirty="0"/>
              <a:t>) </a:t>
            </a:r>
          </a:p>
          <a:p>
            <a:pPr lvl="1" eaLnBrk="1" hangingPunct="1">
              <a:defRPr/>
            </a:pPr>
            <a:r>
              <a:rPr lang="en-US" sz="2000" dirty="0"/>
              <a:t>Series of channel openings along the axon that allows the diffusion</a:t>
            </a:r>
          </a:p>
          <a:p>
            <a:pPr lvl="2" eaLnBrk="1" hangingPunct="1">
              <a:defRPr/>
            </a:pPr>
            <a:r>
              <a:rPr lang="en-US" sz="1600" dirty="0">
                <a:solidFill>
                  <a:srgbClr val="0070C0"/>
                </a:solidFill>
              </a:rPr>
              <a:t>Voltage gated channels</a:t>
            </a:r>
          </a:p>
        </p:txBody>
      </p:sp>
      <p:pic>
        <p:nvPicPr>
          <p:cNvPr id="6" name="Picture 15" descr="Nervou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249" y="4574312"/>
            <a:ext cx="20288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4" descr="Nervou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510" y="4574312"/>
            <a:ext cx="2071991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http://www.psychologyinaction.org/wp-content/uploads/2011/04/neuron1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5"/>
          <a:stretch/>
        </p:blipFill>
        <p:spPr bwMode="auto">
          <a:xfrm>
            <a:off x="4725162" y="1752600"/>
            <a:ext cx="3785824" cy="253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104503"/>
            <a:ext cx="8229600" cy="1371600"/>
          </a:xfrm>
        </p:spPr>
        <p:txBody>
          <a:bodyPr/>
          <a:lstStyle/>
          <a:p>
            <a:r>
              <a:rPr lang="en-US" altLang="en-US" dirty="0"/>
              <a:t>Action Potential </a:t>
            </a:r>
            <a:r>
              <a:rPr lang="en-US" altLang="en-US" sz="3200" dirty="0"/>
              <a:t>(cont’d)</a:t>
            </a:r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37259" y="1476102"/>
            <a:ext cx="4038600" cy="5000898"/>
          </a:xfrm>
        </p:spPr>
        <p:txBody>
          <a:bodyPr>
            <a:normAutofit fontScale="70000" lnSpcReduction="20000"/>
          </a:bodyPr>
          <a:lstStyle/>
          <a:p>
            <a:r>
              <a:rPr lang="en-US" altLang="en-US" sz="2400" dirty="0"/>
              <a:t>Sodium channels open at the </a:t>
            </a:r>
            <a:r>
              <a:rPr lang="en-US" altLang="en-US" sz="2400" dirty="0">
                <a:solidFill>
                  <a:srgbClr val="0070C0"/>
                </a:solidFill>
              </a:rPr>
              <a:t>axon hillock</a:t>
            </a:r>
          </a:p>
          <a:p>
            <a:pPr lvl="1"/>
            <a:r>
              <a:rPr lang="en-US" altLang="en-US" sz="2000" dirty="0"/>
              <a:t>Sodium rushes in</a:t>
            </a:r>
          </a:p>
          <a:p>
            <a:pPr lvl="1"/>
            <a:r>
              <a:rPr lang="en-US" altLang="en-US" sz="2000" dirty="0"/>
              <a:t>Since sodium is positively charged, the inside becomes positive</a:t>
            </a:r>
          </a:p>
          <a:p>
            <a:pPr lvl="2"/>
            <a:r>
              <a:rPr lang="en-US" altLang="en-US" sz="1800" i="1" dirty="0"/>
              <a:t>Depolarization</a:t>
            </a:r>
          </a:p>
          <a:p>
            <a:r>
              <a:rPr lang="en-US" altLang="en-US" sz="2400" dirty="0"/>
              <a:t>Resting membrane potential is then restored</a:t>
            </a:r>
          </a:p>
          <a:p>
            <a:pPr lvl="1"/>
            <a:r>
              <a:rPr lang="en-US" altLang="en-US" sz="2000" dirty="0"/>
              <a:t>Sodium channels close</a:t>
            </a:r>
          </a:p>
          <a:p>
            <a:pPr lvl="1"/>
            <a:r>
              <a:rPr lang="en-US" altLang="en-US" sz="2000" dirty="0">
                <a:solidFill>
                  <a:srgbClr val="0070C0"/>
                </a:solidFill>
              </a:rPr>
              <a:t>Potassium channels open and potassium rushes out of the cell, making the cell negative on the inside again</a:t>
            </a:r>
          </a:p>
          <a:p>
            <a:pPr lvl="1"/>
            <a:r>
              <a:rPr lang="en-US" altLang="en-US" sz="2000" dirty="0"/>
              <a:t>Sodium pumped back out, while potassium pumped back in</a:t>
            </a:r>
          </a:p>
          <a:p>
            <a:pPr lvl="2"/>
            <a:r>
              <a:rPr lang="en-US" altLang="en-US" sz="1600" dirty="0">
                <a:solidFill>
                  <a:srgbClr val="0070C0"/>
                </a:solidFill>
              </a:rPr>
              <a:t>Sodium-potassium pump</a:t>
            </a:r>
          </a:p>
          <a:p>
            <a:pPr lvl="1"/>
            <a:r>
              <a:rPr lang="en-US" altLang="en-US" sz="2000" i="1" dirty="0">
                <a:solidFill>
                  <a:srgbClr val="0070C0"/>
                </a:solidFill>
              </a:rPr>
              <a:t>Repolarization</a:t>
            </a:r>
          </a:p>
          <a:p>
            <a:pPr lvl="1"/>
            <a:r>
              <a:rPr lang="en-US" altLang="en-US" sz="2000" b="1" dirty="0"/>
              <a:t>Refractory period </a:t>
            </a:r>
          </a:p>
          <a:p>
            <a:pPr lvl="2"/>
            <a:r>
              <a:rPr lang="en-US" altLang="en-US" sz="1600" dirty="0"/>
              <a:t>A period in which the neuron can not fire</a:t>
            </a:r>
          </a:p>
          <a:p>
            <a:r>
              <a:rPr lang="en-US" altLang="en-US" sz="2400" dirty="0"/>
              <a:t>This occurs at successively adjacent portions of the axon</a:t>
            </a:r>
          </a:p>
          <a:p>
            <a:pPr lvl="1"/>
            <a:r>
              <a:rPr lang="en-US" altLang="en-US" sz="2000" dirty="0"/>
              <a:t>Or the </a:t>
            </a:r>
            <a:r>
              <a:rPr lang="en-US" altLang="en-US" sz="2000" dirty="0">
                <a:solidFill>
                  <a:srgbClr val="0070C0"/>
                </a:solidFill>
              </a:rPr>
              <a:t>Nodes of Ranvier </a:t>
            </a:r>
            <a:r>
              <a:rPr lang="en-US" altLang="en-US" sz="2000" dirty="0"/>
              <a:t>in myelinated axons</a:t>
            </a:r>
          </a:p>
          <a:p>
            <a:r>
              <a:rPr lang="en-US" altLang="en-US" sz="2400" dirty="0"/>
              <a:t>All-or-none</a:t>
            </a:r>
          </a:p>
        </p:txBody>
      </p:sp>
      <p:pic>
        <p:nvPicPr>
          <p:cNvPr id="9220" name="Picture 7" descr="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6808" y="3439620"/>
            <a:ext cx="4700981" cy="2864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033" y="1711565"/>
            <a:ext cx="2459182" cy="1475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 descr="F02_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851" y="1735575"/>
            <a:ext cx="2278793" cy="1458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altLang="en-US" dirty="0"/>
              <a:t>Video: Action Potential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US" dirty="0">
                <a:hlinkClick r:id="rId2"/>
              </a:rPr>
              <a:t>http://www.youtube.com/watch?v=U0NpTdge3aw&amp;feature=related</a:t>
            </a:r>
          </a:p>
          <a:p>
            <a:pPr>
              <a:lnSpc>
                <a:spcPct val="90000"/>
              </a:lnSpc>
            </a:pPr>
            <a:r>
              <a:rPr lang="en-US" altLang="en-US" dirty="0">
                <a:hlinkClick r:id="rId2"/>
              </a:rPr>
              <a:t>https://en.wikipedia.org/wiki/Action_potential#/media/File:Action_Potential.gif</a:t>
            </a:r>
          </a:p>
          <a:p>
            <a:pPr>
              <a:lnSpc>
                <a:spcPct val="90000"/>
              </a:lnSpc>
            </a:pPr>
            <a:endParaRPr lang="en-US" altLang="en-US" dirty="0">
              <a:hlinkClick r:id="rId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Synapse</a:t>
            </a:r>
          </a:p>
        </p:txBody>
      </p:sp>
      <p:sp>
        <p:nvSpPr>
          <p:cNvPr id="12291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447800"/>
            <a:ext cx="4038600" cy="4800600"/>
          </a:xfrm>
        </p:spPr>
        <p:txBody>
          <a:bodyPr>
            <a:normAutofit fontScale="77500" lnSpcReduction="20000"/>
          </a:bodyPr>
          <a:lstStyle/>
          <a:p>
            <a:r>
              <a:rPr lang="en-US" altLang="en-US" sz="2400" dirty="0"/>
              <a:t>Synapse</a:t>
            </a:r>
          </a:p>
          <a:p>
            <a:pPr lvl="1"/>
            <a:r>
              <a:rPr lang="en-US" altLang="en-US" sz="2000" dirty="0"/>
              <a:t>The junction between an axon terminal and a dendrite/cell body</a:t>
            </a:r>
          </a:p>
          <a:p>
            <a:pPr lvl="1"/>
            <a:r>
              <a:rPr lang="en-US" altLang="en-US" sz="2000" dirty="0"/>
              <a:t>Synaptic gap (cleft)</a:t>
            </a:r>
          </a:p>
          <a:p>
            <a:r>
              <a:rPr lang="en-US" altLang="en-US" sz="2400" dirty="0"/>
              <a:t>Axon terminals release neurotransmitter</a:t>
            </a:r>
          </a:p>
          <a:p>
            <a:pPr lvl="1"/>
            <a:r>
              <a:rPr lang="en-US" altLang="en-US" sz="2000" dirty="0"/>
              <a:t>Synaptic vesicles</a:t>
            </a:r>
          </a:p>
          <a:p>
            <a:r>
              <a:rPr lang="en-US" altLang="en-US" sz="2400" dirty="0"/>
              <a:t>Neurotransmitter binds to a receptor</a:t>
            </a:r>
          </a:p>
          <a:p>
            <a:pPr lvl="1"/>
            <a:r>
              <a:rPr lang="en-US" altLang="en-US" sz="2000" dirty="0"/>
              <a:t>Dendrite or cell body of receiving neuron</a:t>
            </a:r>
          </a:p>
          <a:p>
            <a:pPr lvl="1"/>
            <a:r>
              <a:rPr lang="en-US" altLang="en-US" sz="2000" dirty="0"/>
              <a:t>Lock and key type relationship</a:t>
            </a:r>
          </a:p>
          <a:p>
            <a:r>
              <a:rPr lang="en-US" altLang="en-US" sz="2400" dirty="0"/>
              <a:t>Trigger the opening (or closing) of ion channels</a:t>
            </a:r>
          </a:p>
          <a:p>
            <a:pPr lvl="1"/>
            <a:r>
              <a:rPr lang="en-US" altLang="en-US" sz="2000" dirty="0"/>
              <a:t>NOT an action potential</a:t>
            </a:r>
          </a:p>
          <a:p>
            <a:pPr lvl="1"/>
            <a:r>
              <a:rPr lang="en-US" altLang="en-US" sz="2000" dirty="0">
                <a:solidFill>
                  <a:srgbClr val="0070C0"/>
                </a:solidFill>
              </a:rPr>
              <a:t>Postsynaptic potentials (PSPs)</a:t>
            </a:r>
          </a:p>
          <a:p>
            <a:pPr lvl="2"/>
            <a:r>
              <a:rPr lang="en-US" altLang="en-US" sz="1600" dirty="0">
                <a:solidFill>
                  <a:srgbClr val="0070C0"/>
                </a:solidFill>
              </a:rPr>
              <a:t>Excitatory postsynaptic potential (EPSP)</a:t>
            </a:r>
          </a:p>
          <a:p>
            <a:pPr lvl="2"/>
            <a:r>
              <a:rPr lang="en-US" altLang="en-US" sz="1600" dirty="0">
                <a:solidFill>
                  <a:srgbClr val="0070C0"/>
                </a:solidFill>
              </a:rPr>
              <a:t>Inhibitory postsynaptic potential (IPSP)</a:t>
            </a:r>
          </a:p>
        </p:txBody>
      </p:sp>
      <p:pic>
        <p:nvPicPr>
          <p:cNvPr id="12292" name="Picture 7" descr="synapse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00599" y="1295399"/>
            <a:ext cx="4114799" cy="2571983"/>
          </a:xfrm>
        </p:spPr>
      </p:pic>
      <p:pic>
        <p:nvPicPr>
          <p:cNvPr id="12293" name="Picture 10" descr="figure-03-05-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834" y="4211580"/>
            <a:ext cx="2229966" cy="1655821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3" descr="synaps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851" y="4211580"/>
            <a:ext cx="2309949" cy="1655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8600"/>
            <a:ext cx="8229600" cy="639763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dirty="0"/>
              <a:t>Threshold &amp; Reuptake</a:t>
            </a:r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371600"/>
            <a:ext cx="4038600" cy="46482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US" altLang="en-US" sz="2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en-US" sz="2800" dirty="0"/>
              <a:t>Dendrites/cell body receive signals from many neurons</a:t>
            </a:r>
          </a:p>
          <a:p>
            <a:pPr lvl="1">
              <a:lnSpc>
                <a:spcPct val="90000"/>
              </a:lnSpc>
              <a:defRPr/>
            </a:pPr>
            <a:r>
              <a:rPr lang="en-US" altLang="en-US" sz="2400" dirty="0"/>
              <a:t>Most excitatory, some inhibitory</a:t>
            </a:r>
          </a:p>
          <a:p>
            <a:pPr lvl="1">
              <a:lnSpc>
                <a:spcPct val="90000"/>
              </a:lnSpc>
              <a:defRPr/>
            </a:pPr>
            <a:r>
              <a:rPr lang="en-US" altLang="en-US" sz="2400" dirty="0"/>
              <a:t>Summation</a:t>
            </a:r>
          </a:p>
          <a:p>
            <a:pPr lvl="1">
              <a:lnSpc>
                <a:spcPct val="90000"/>
              </a:lnSpc>
              <a:defRPr/>
            </a:pPr>
            <a:r>
              <a:rPr lang="en-US" altLang="en-US" sz="2400" dirty="0"/>
              <a:t>Threshold</a:t>
            </a:r>
          </a:p>
          <a:p>
            <a:pPr>
              <a:lnSpc>
                <a:spcPct val="90000"/>
              </a:lnSpc>
              <a:defRPr/>
            </a:pPr>
            <a:r>
              <a:rPr lang="en-US" altLang="en-US" sz="2800" dirty="0"/>
              <a:t>Reuptake</a:t>
            </a:r>
          </a:p>
          <a:p>
            <a:pPr lvl="1">
              <a:lnSpc>
                <a:spcPct val="90000"/>
              </a:lnSpc>
              <a:defRPr/>
            </a:pPr>
            <a:r>
              <a:rPr lang="en-US" altLang="en-US" sz="2400" dirty="0"/>
              <a:t>Taking back neurotransmitter</a:t>
            </a:r>
          </a:p>
        </p:txBody>
      </p:sp>
      <p:pic>
        <p:nvPicPr>
          <p:cNvPr id="13316" name="Picture 8" descr="12673_MyersPsy8e_f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76"/>
          <a:stretch>
            <a:fillRect/>
          </a:stretch>
        </p:blipFill>
        <p:spPr bwMode="auto">
          <a:xfrm>
            <a:off x="5411175" y="4260516"/>
            <a:ext cx="2589826" cy="2294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10" descr="integration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77288" y="1371600"/>
            <a:ext cx="3657600" cy="267493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psychologyinaction.org/wp-content/uploads/2011/04/neuron1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5"/>
          <a:stretch/>
        </p:blipFill>
        <p:spPr bwMode="auto">
          <a:xfrm>
            <a:off x="228599" y="381000"/>
            <a:ext cx="8665349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3981792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4948</TotalTime>
  <Words>596</Words>
  <Application>Microsoft Macintosh PowerPoint</Application>
  <PresentationFormat>On-screen Show (4:3)</PresentationFormat>
  <Paragraphs>89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Default Design</vt:lpstr>
      <vt:lpstr>Video</vt:lpstr>
      <vt:lpstr>Neurons</vt:lpstr>
      <vt:lpstr>Glial Cells</vt:lpstr>
      <vt:lpstr>Neuron at Rest</vt:lpstr>
      <vt:lpstr>Neuron When Activated: The Action Potential</vt:lpstr>
      <vt:lpstr>Action Potential (cont’d)</vt:lpstr>
      <vt:lpstr>Video: Action Potential</vt:lpstr>
      <vt:lpstr>Synapse</vt:lpstr>
      <vt:lpstr>Threshold &amp; Reuptake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gary</dc:creator>
  <cp:lastModifiedBy>Elizabeth Fenn</cp:lastModifiedBy>
  <cp:revision>69</cp:revision>
  <dcterms:created xsi:type="dcterms:W3CDTF">2012-01-17T23:36:32Z</dcterms:created>
  <dcterms:modified xsi:type="dcterms:W3CDTF">2019-01-27T01:09:00Z</dcterms:modified>
</cp:coreProperties>
</file>