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wmf" ContentType="image/x-w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1"/>
  </p:notesMasterIdLst>
  <p:sldIdLst>
    <p:sldId id="256" r:id="rId2"/>
    <p:sldId id="287" r:id="rId3"/>
    <p:sldId id="273" r:id="rId4"/>
    <p:sldId id="288" r:id="rId5"/>
    <p:sldId id="289" r:id="rId6"/>
    <p:sldId id="290" r:id="rId7"/>
    <p:sldId id="291" r:id="rId8"/>
    <p:sldId id="292" r:id="rId9"/>
    <p:sldId id="274" r:id="rId10"/>
    <p:sldId id="275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61" r:id="rId21"/>
    <p:sldId id="264" r:id="rId22"/>
    <p:sldId id="276" r:id="rId23"/>
    <p:sldId id="263" r:id="rId24"/>
    <p:sldId id="265" r:id="rId25"/>
    <p:sldId id="293" r:id="rId26"/>
    <p:sldId id="295" r:id="rId27"/>
    <p:sldId id="294" r:id="rId28"/>
    <p:sldId id="267" r:id="rId29"/>
    <p:sldId id="268" r:id="rId30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73402"/>
  </p:normalViewPr>
  <p:slideViewPr>
    <p:cSldViewPr snapToGrid="0" snapToObjects="1" showGuides="1">
      <p:cViewPr varScale="1">
        <p:scale>
          <a:sx n="71" d="100"/>
          <a:sy n="71" d="100"/>
        </p:scale>
        <p:origin x="2264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notesMaster" Target="notesMasters/notesMaster1.xml"/><Relationship Id="rId32" Type="http://schemas.openxmlformats.org/officeDocument/2006/relationships/presProps" Target="pres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2F58DD-26C6-ED46-BB7D-8E26F62C9323}" type="datetimeFigureOut">
              <a:rPr lang="fr-FR" smtClean="0"/>
              <a:pPr/>
              <a:t>11/11/2016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DBA356-EFD2-9B4F-87EC-5DEF2FCA11E3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1527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DBA356-EFD2-9B4F-87EC-5DEF2FCA11E3}" type="slidenum">
              <a:rPr lang="fr-FR" smtClean="0"/>
              <a:pPr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78806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0ACB907A-6256-634A-84EC-89DE678E61AF}" type="slidenum">
              <a:rPr lang="en-CA" sz="1200">
                <a:latin typeface="Calibri" charset="0"/>
              </a:rPr>
              <a:pPr eaLnBrk="1" hangingPunct="1"/>
              <a:t>5</a:t>
            </a:fld>
            <a:endParaRPr lang="en-CA" sz="1200">
              <a:latin typeface="Calibri" charset="0"/>
            </a:endParaRPr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Idée </a:t>
            </a:r>
            <a:r>
              <a:rPr lang="en-US" dirty="0" err="1" smtClean="0">
                <a:latin typeface="Calibri" charset="0"/>
                <a:ea typeface="ＭＳ Ｐゴシック" charset="0"/>
                <a:cs typeface="ＭＳ Ｐゴシック" charset="0"/>
              </a:rPr>
              <a:t>d’évaluation</a:t>
            </a:r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 : </a:t>
            </a:r>
            <a:r>
              <a:rPr lang="en-US" dirty="0" err="1" smtClean="0">
                <a:latin typeface="Calibri" charset="0"/>
                <a:ea typeface="ＭＳ Ｐゴシック" charset="0"/>
                <a:cs typeface="ＭＳ Ｐゴシック" charset="0"/>
              </a:rPr>
              <a:t>voir</a:t>
            </a:r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dirty="0" err="1" smtClean="0">
                <a:latin typeface="Calibri" charset="0"/>
                <a:ea typeface="ＭＳ Ｐゴシック" charset="0"/>
                <a:cs typeface="ＭＳ Ｐゴシック" charset="0"/>
              </a:rPr>
              <a:t>si</a:t>
            </a:r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dirty="0" err="1" smtClean="0">
                <a:latin typeface="Calibri" charset="0"/>
                <a:ea typeface="ＭＳ Ｐゴシック" charset="0"/>
                <a:cs typeface="ＭＳ Ｐゴシック" charset="0"/>
              </a:rPr>
              <a:t>ce</a:t>
            </a:r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dirty="0" err="1" smtClean="0">
                <a:latin typeface="Calibri" charset="0"/>
                <a:ea typeface="ＭＳ Ｐゴシック" charset="0"/>
                <a:cs typeface="ＭＳ Ｐゴシック" charset="0"/>
              </a:rPr>
              <a:t>qu’on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a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prévu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a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fonctionné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,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sinon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trouver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des solutions,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voir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pourquoi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c’est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pas le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cas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</a:p>
          <a:p>
            <a:pPr eaLnBrk="1" hangingPunct="1">
              <a:spcBef>
                <a:spcPct val="0"/>
              </a:spcBef>
            </a:pPr>
            <a:endParaRPr lang="en-US" baseline="0" dirty="0" smtClean="0">
              <a:latin typeface="Calibri" charset="0"/>
              <a:ea typeface="ＭＳ Ｐゴシック" charset="0"/>
              <a:cs typeface="ＭＳ Ｐゴシック" charset="0"/>
            </a:endParaRPr>
          </a:p>
          <a:p>
            <a:pPr eaLnBrk="1" hangingPunct="1">
              <a:spcBef>
                <a:spcPct val="0"/>
              </a:spcBef>
            </a:pP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5533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389B49E-2E99-F14D-86E1-262A544964A6}" type="slidenum">
              <a:rPr lang="en-CA" sz="1200">
                <a:latin typeface="Calibri" charset="0"/>
              </a:rPr>
              <a:pPr eaLnBrk="1" hangingPunct="1"/>
              <a:t>6</a:t>
            </a:fld>
            <a:endParaRPr lang="en-CA" sz="1200">
              <a:latin typeface="Calibri" charset="0"/>
            </a:endParaRPr>
          </a:p>
        </p:txBody>
      </p:sp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dirty="0" err="1" smtClean="0">
                <a:latin typeface="Calibri" charset="0"/>
                <a:ea typeface="ＭＳ Ｐゴシック" charset="0"/>
                <a:cs typeface="ＭＳ Ｐゴシック" charset="0"/>
              </a:rPr>
              <a:t>Revenir</a:t>
            </a:r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 sur </a:t>
            </a:r>
            <a:r>
              <a:rPr lang="en-US" dirty="0" err="1" smtClean="0">
                <a:latin typeface="Calibri" charset="0"/>
                <a:ea typeface="ＭＳ Ｐゴシック" charset="0"/>
                <a:cs typeface="ＭＳ Ｐゴシック" charset="0"/>
              </a:rPr>
              <a:t>l’histoire</a:t>
            </a:r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 de la </a:t>
            </a:r>
            <a:r>
              <a:rPr lang="en-US" dirty="0" err="1" smtClean="0">
                <a:latin typeface="Calibri" charset="0"/>
                <a:ea typeface="ＭＳ Ｐゴシック" charset="0"/>
                <a:cs typeface="ＭＳ Ｐゴシック" charset="0"/>
              </a:rPr>
              <a:t>politique</a:t>
            </a:r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dirty="0" err="1" smtClean="0">
                <a:latin typeface="Calibri" charset="0"/>
                <a:ea typeface="ＭＳ Ｐゴシック" charset="0"/>
                <a:cs typeface="ＭＳ Ｐゴシック" charset="0"/>
              </a:rPr>
              <a:t>publique</a:t>
            </a:r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, son but initial.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Revenir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sur les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objectifs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officiels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. </a:t>
            </a:r>
          </a:p>
          <a:p>
            <a:pPr eaLnBrk="1" hangingPunct="1">
              <a:spcBef>
                <a:spcPct val="0"/>
              </a:spcBef>
            </a:pPr>
            <a:endParaRPr lang="en-US" baseline="0" dirty="0" smtClean="0">
              <a:latin typeface="Calibri" charset="0"/>
              <a:ea typeface="ＭＳ Ｐゴシック" charset="0"/>
              <a:cs typeface="ＭＳ Ｐゴシック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Documentation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précise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pour savoir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quels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sont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les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effets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. </a:t>
            </a:r>
          </a:p>
          <a:p>
            <a:pPr eaLnBrk="1" hangingPunct="1">
              <a:spcBef>
                <a:spcPct val="0"/>
              </a:spcBef>
            </a:pPr>
            <a:endParaRPr lang="en-US" baseline="0" dirty="0" smtClean="0">
              <a:latin typeface="Calibri" charset="0"/>
              <a:ea typeface="ＭＳ Ｐゴシック" charset="0"/>
              <a:cs typeface="ＭＳ Ｐゴシック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Distinguer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effets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réels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d’effets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attendus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48383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2E246048-B8B7-3246-BA0E-3BA8BBD0E948}" type="slidenum">
              <a:rPr lang="en-CA" sz="1200">
                <a:latin typeface="Calibri" charset="0"/>
              </a:rPr>
              <a:pPr eaLnBrk="1" hangingPunct="1"/>
              <a:t>7</a:t>
            </a:fld>
            <a:endParaRPr lang="en-CA" sz="1200">
              <a:latin typeface="Calibri" charset="0"/>
            </a:endParaRPr>
          </a:p>
        </p:txBody>
      </p:sp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dirty="0" err="1" smtClean="0">
                <a:latin typeface="Calibri" charset="0"/>
                <a:ea typeface="ＭＳ Ｐゴシック" charset="0"/>
                <a:cs typeface="ＭＳ Ｐゴシック" charset="0"/>
              </a:rPr>
              <a:t>Juger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avec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critères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explicites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. On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est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plus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dans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le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constat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.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Basé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sur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valeurs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de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l’action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publique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explicites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.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Critères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qui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dépendent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du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commanditaire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. </a:t>
            </a:r>
          </a:p>
          <a:p>
            <a:pPr eaLnBrk="1" hangingPunct="1">
              <a:spcBef>
                <a:spcPct val="0"/>
              </a:spcBef>
            </a:pPr>
            <a:endParaRPr lang="en-US" baseline="0" dirty="0" smtClean="0">
              <a:latin typeface="Calibri" charset="0"/>
              <a:ea typeface="ＭＳ Ｐゴシック" charset="0"/>
              <a:cs typeface="ＭＳ Ｐゴシック" charset="0"/>
            </a:endParaRPr>
          </a:p>
          <a:p>
            <a:pPr eaLnBrk="1" hangingPunct="1">
              <a:spcBef>
                <a:spcPct val="0"/>
              </a:spcBef>
            </a:pPr>
            <a:endParaRPr lang="en-US" baseline="0" dirty="0" smtClean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02963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6B08DCE1-5F30-D649-9D58-F2AB1AE9EE06}" type="slidenum">
              <a:rPr lang="en-CA" sz="1200">
                <a:latin typeface="Calibri" charset="0"/>
              </a:rPr>
              <a:pPr eaLnBrk="1" hangingPunct="1"/>
              <a:t>8</a:t>
            </a:fld>
            <a:endParaRPr lang="en-CA" sz="1200">
              <a:latin typeface="Calibri" charset="0"/>
            </a:endParaRPr>
          </a:p>
        </p:txBody>
      </p:sp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dirty="0" err="1" smtClean="0">
                <a:latin typeface="Calibri" charset="0"/>
                <a:ea typeface="ＭＳ Ｐゴシック" charset="0"/>
                <a:cs typeface="ＭＳ Ｐゴシック" charset="0"/>
              </a:rPr>
              <a:t>Troisième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élément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de la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définition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de Jacobs. </a:t>
            </a:r>
          </a:p>
          <a:p>
            <a:pPr eaLnBrk="1" hangingPunct="1">
              <a:spcBef>
                <a:spcPct val="0"/>
              </a:spcBef>
            </a:pPr>
            <a:endParaRPr lang="en-US" baseline="0" dirty="0" smtClean="0">
              <a:latin typeface="Calibri" charset="0"/>
              <a:ea typeface="ＭＳ Ｐゴシック" charset="0"/>
              <a:cs typeface="ＭＳ Ｐゴシック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L’évaluateur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doit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chercher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à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améliorer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les </a:t>
            </a:r>
            <a:r>
              <a:rPr lang="en-US" baseline="0" dirty="0" err="1" smtClean="0">
                <a:latin typeface="Calibri" charset="0"/>
                <a:ea typeface="ＭＳ Ｐゴシック" charset="0"/>
                <a:cs typeface="ＭＳ Ｐゴシック" charset="0"/>
              </a:rPr>
              <a:t>programmes</a:t>
            </a:r>
            <a:r>
              <a:rPr lang="en-US" baseline="0" dirty="0" smtClean="0">
                <a:latin typeface="Calibri" charset="0"/>
                <a:ea typeface="ＭＳ Ｐゴシック" charset="0"/>
                <a:cs typeface="ＭＳ Ｐゴシック" charset="0"/>
              </a:rPr>
              <a:t> qui existent 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86063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38CD99F-89E7-F24E-B388-AB2BE537E3F0}" type="slidenum">
              <a:rPr lang="en-CA" smtClean="0">
                <a:ea typeface="ＭＳ Ｐゴシック" charset="-128"/>
                <a:cs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CA" smtClean="0">
              <a:ea typeface="ＭＳ Ｐゴシック" charset="-128"/>
              <a:cs typeface="ＭＳ Ｐゴシック" charset="-128"/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 smtClean="0"/>
              <a:t>Il </a:t>
            </a:r>
            <a:r>
              <a:rPr lang="en-US" dirty="0" err="1" smtClean="0"/>
              <a:t>faut</a:t>
            </a:r>
            <a:r>
              <a:rPr lang="en-US" dirty="0" smtClean="0"/>
              <a:t> faire </a:t>
            </a:r>
            <a:r>
              <a:rPr lang="en-US" dirty="0" err="1" smtClean="0"/>
              <a:t>différence</a:t>
            </a:r>
            <a:r>
              <a:rPr lang="en-US" dirty="0" smtClean="0"/>
              <a:t> entre </a:t>
            </a:r>
            <a:r>
              <a:rPr lang="en-US" dirty="0" err="1" smtClean="0"/>
              <a:t>effets</a:t>
            </a:r>
            <a:r>
              <a:rPr lang="en-US" dirty="0" smtClean="0"/>
              <a:t> </a:t>
            </a:r>
            <a:r>
              <a:rPr lang="en-US" dirty="0" err="1" smtClean="0"/>
              <a:t>apparents</a:t>
            </a:r>
            <a:r>
              <a:rPr lang="en-US" dirty="0" smtClean="0"/>
              <a:t> et </a:t>
            </a:r>
            <a:r>
              <a:rPr lang="en-US" dirty="0" err="1" smtClean="0"/>
              <a:t>effets</a:t>
            </a:r>
            <a:r>
              <a:rPr lang="en-US" dirty="0" smtClean="0"/>
              <a:t> </a:t>
            </a:r>
            <a:r>
              <a:rPr lang="en-US" dirty="0" err="1" smtClean="0"/>
              <a:t>réels</a:t>
            </a:r>
            <a:r>
              <a:rPr lang="en-US" dirty="0" smtClean="0"/>
              <a:t>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5221693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2EB7462-8FA5-4A49-A3D5-C913CB95BBA6}" type="slidenum">
              <a:rPr lang="en-CA" smtClean="0">
                <a:ea typeface="ＭＳ Ｐゴシック" charset="-128"/>
                <a:cs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CA" smtClean="0">
              <a:ea typeface="ＭＳ Ｐゴシック" charset="-128"/>
              <a:cs typeface="ＭＳ Ｐゴシック" charset="-128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 err="1" smtClean="0"/>
              <a:t>L’évaluation</a:t>
            </a:r>
            <a:r>
              <a:rPr lang="en-US" dirty="0" smtClean="0"/>
              <a:t> </a:t>
            </a:r>
            <a:r>
              <a:rPr lang="en-US" dirty="0" err="1" smtClean="0"/>
              <a:t>doit</a:t>
            </a:r>
            <a:r>
              <a:rPr lang="en-US" dirty="0" smtClean="0"/>
              <a:t> </a:t>
            </a:r>
            <a:r>
              <a:rPr lang="en-US" dirty="0" err="1" smtClean="0"/>
              <a:t>regarder</a:t>
            </a:r>
            <a:r>
              <a:rPr lang="en-US" dirty="0" smtClean="0"/>
              <a:t> les </a:t>
            </a:r>
            <a:r>
              <a:rPr lang="en-US" dirty="0" err="1" smtClean="0"/>
              <a:t>effets</a:t>
            </a:r>
            <a:r>
              <a:rPr lang="en-US" dirty="0" smtClean="0"/>
              <a:t> </a:t>
            </a:r>
            <a:r>
              <a:rPr lang="en-US" dirty="0" err="1" smtClean="0"/>
              <a:t>réels</a:t>
            </a:r>
            <a:r>
              <a:rPr lang="en-US" dirty="0" smtClean="0"/>
              <a:t> et non les </a:t>
            </a:r>
            <a:r>
              <a:rPr lang="en-US" dirty="0" err="1" smtClean="0"/>
              <a:t>effets</a:t>
            </a:r>
            <a:r>
              <a:rPr lang="en-US" dirty="0" smtClean="0"/>
              <a:t> </a:t>
            </a:r>
            <a:r>
              <a:rPr lang="en-US" dirty="0" err="1" smtClean="0"/>
              <a:t>apparents</a:t>
            </a:r>
            <a:r>
              <a:rPr lang="en-US" dirty="0" smtClean="0"/>
              <a:t>. </a:t>
            </a:r>
            <a:r>
              <a:rPr lang="en-US" dirty="0" err="1" smtClean="0"/>
              <a:t>Ça</a:t>
            </a:r>
            <a:r>
              <a:rPr lang="en-US" dirty="0" smtClean="0"/>
              <a:t> </a:t>
            </a:r>
            <a:r>
              <a:rPr lang="en-US" dirty="0" err="1" smtClean="0"/>
              <a:t>peut</a:t>
            </a:r>
            <a:r>
              <a:rPr lang="en-US" dirty="0" smtClean="0"/>
              <a:t> </a:t>
            </a:r>
            <a:r>
              <a:rPr lang="fr-FR" dirty="0" smtClean="0"/>
              <a:t>être compliqué</a:t>
            </a:r>
            <a:r>
              <a:rPr lang="fr-FR" baseline="0" dirty="0" smtClean="0"/>
              <a:t> de faire le lien. </a:t>
            </a:r>
          </a:p>
          <a:p>
            <a:pPr eaLnBrk="1" hangingPunct="1">
              <a:spcBef>
                <a:spcPct val="0"/>
              </a:spcBef>
            </a:pPr>
            <a:endParaRPr lang="fr-FR" baseline="0" dirty="0" smtClean="0"/>
          </a:p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4823191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DD4F59E-6BE6-5642-82A3-A834163F8DB2}" type="slidenum">
              <a:rPr lang="fr-CA" smtClean="0"/>
              <a:pPr>
                <a:defRPr/>
              </a:pPr>
              <a:t>11</a:t>
            </a:fld>
            <a:endParaRPr lang="fr-CA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9911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913BB1E-703C-3149-9C5D-0D4BE1CB6120}" type="slidenum">
              <a:rPr lang="fr-CA" smtClean="0"/>
              <a:pPr>
                <a:defRPr/>
              </a:pPr>
              <a:t>12</a:t>
            </a:fld>
            <a:endParaRPr lang="fr-CA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7238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Critère sur l’impact</a:t>
            </a:r>
            <a:r>
              <a:rPr lang="fr-FR" baseline="0" dirty="0" smtClean="0"/>
              <a:t> sur l’avenir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DBA356-EFD2-9B4F-87EC-5DEF2FCA11E3}" type="slidenum">
              <a:rPr lang="fr-FR" smtClean="0"/>
              <a:pPr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37564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3 grandes situations</a:t>
            </a:r>
            <a:r>
              <a:rPr lang="fr-FR" baseline="0" dirty="0" smtClean="0"/>
              <a:t> : une évaluation obligatoire, une promotion, ou une initiative locale. </a:t>
            </a:r>
          </a:p>
          <a:p>
            <a:endParaRPr lang="fr-FR" baseline="0" dirty="0" smtClean="0"/>
          </a:p>
          <a:p>
            <a:r>
              <a:rPr lang="fr-FR" baseline="0" dirty="0" smtClean="0"/>
              <a:t>Ex : UE : si on reçoit de l’argent de l’UE, on doit faire une évaluation pour savoir comment l’argent a été utilisé</a:t>
            </a:r>
          </a:p>
          <a:p>
            <a:endParaRPr lang="fr-FR" baseline="0" dirty="0" smtClean="0"/>
          </a:p>
          <a:p>
            <a:r>
              <a:rPr lang="fr-FR" baseline="0" dirty="0" smtClean="0"/>
              <a:t>Incitation générique : pas d’obligation systématique, il y a des programmes qui valorisent l’évaluation </a:t>
            </a:r>
          </a:p>
          <a:p>
            <a:endParaRPr lang="fr-FR" baseline="0" dirty="0" smtClean="0"/>
          </a:p>
          <a:p>
            <a:r>
              <a:rPr lang="fr-FR" baseline="0" dirty="0" smtClean="0"/>
              <a:t>Quel intérêt pour une évaluation obligatoire ? Permet de dépersonnaliser l’évaluation : tout le monde a la même évaluation </a:t>
            </a:r>
          </a:p>
          <a:p>
            <a:endParaRPr lang="fr-FR" baseline="0" dirty="0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DBA356-EFD2-9B4F-87EC-5DEF2FCA11E3}" type="slidenum">
              <a:rPr lang="fr-FR" smtClean="0"/>
              <a:pPr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124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Ex</a:t>
            </a:r>
            <a:r>
              <a:rPr lang="fr-FR" baseline="0" dirty="0" smtClean="0"/>
              <a:t> ante : on pense à la manière de mesurer le programme en même temps qu’on développe les outils pour le mettre en place </a:t>
            </a:r>
          </a:p>
          <a:p>
            <a:endParaRPr lang="fr-FR" baseline="0" dirty="0" smtClean="0"/>
          </a:p>
          <a:p>
            <a:r>
              <a:rPr lang="fr-FR" dirty="0" smtClean="0"/>
              <a:t>Ex temporaire :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DBA356-EFD2-9B4F-87EC-5DEF2FCA11E3}" type="slidenum">
              <a:rPr lang="fr-FR" smtClean="0"/>
              <a:pPr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199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Ça veut dire quoi après ou à la fin du programme ? </a:t>
            </a:r>
          </a:p>
          <a:p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>Les</a:t>
            </a:r>
            <a:r>
              <a:rPr lang="fr-FR" baseline="0" dirty="0" smtClean="0"/>
              <a:t> évaluation ex post se font pendant le programme, en général à la fin, mais pas après. Afin de pouvoir </a:t>
            </a:r>
            <a:r>
              <a:rPr lang="fr-FR" baseline="0" dirty="0" err="1" smtClean="0"/>
              <a:t>renouveller</a:t>
            </a:r>
            <a:r>
              <a:rPr lang="fr-FR" baseline="0" dirty="0" smtClean="0"/>
              <a:t> le crédit, à condition d’avoir des informations pertinentes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DBA356-EFD2-9B4F-87EC-5DEF2FCA11E3}" type="slidenum">
              <a:rPr lang="fr-FR" smtClean="0"/>
              <a:pPr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17177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À qui s’adresse l’évaluation</a:t>
            </a:r>
            <a:r>
              <a:rPr lang="fr-FR" baseline="0" dirty="0" smtClean="0"/>
              <a:t> ?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DBA356-EFD2-9B4F-87EC-5DEF2FCA11E3}" type="slidenum">
              <a:rPr lang="fr-FR" smtClean="0"/>
              <a:pPr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2850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Ex parlement ou les</a:t>
            </a:r>
            <a:r>
              <a:rPr lang="fr-FR" baseline="0" dirty="0" smtClean="0"/>
              <a:t> citoyens)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DBA356-EFD2-9B4F-87EC-5DEF2FCA11E3}" type="slidenum">
              <a:rPr lang="fr-FR" smtClean="0"/>
              <a:pPr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66903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Evaluation/vérification :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DBA356-EFD2-9B4F-87EC-5DEF2FCA11E3}" type="slidenum">
              <a:rPr lang="fr-FR" smtClean="0"/>
              <a:pPr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164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DBA356-EFD2-9B4F-87EC-5DEF2FCA11E3}" type="slidenum">
              <a:rPr lang="fr-FR" smtClean="0"/>
              <a:pPr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83840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A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6DF2B-FA4E-8D4A-A935-BE3554CBE204}" type="datetimeFigureOut">
              <a:rPr lang="fr-FR" smtClean="0"/>
              <a:pPr/>
              <a:t>11/11/2016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34674-4825-DF43-86D7-E5C13B4BACD7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6DF2B-FA4E-8D4A-A935-BE3554CBE204}" type="datetimeFigureOut">
              <a:rPr lang="fr-FR" smtClean="0"/>
              <a:pPr/>
              <a:t>11/11/2016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34674-4825-DF43-86D7-E5C13B4BACD7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6DF2B-FA4E-8D4A-A935-BE3554CBE204}" type="datetimeFigureOut">
              <a:rPr lang="fr-FR" smtClean="0"/>
              <a:pPr/>
              <a:t>11/11/2016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34674-4825-DF43-86D7-E5C13B4BACD7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6DF2B-FA4E-8D4A-A935-BE3554CBE204}" type="datetimeFigureOut">
              <a:rPr lang="fr-FR" smtClean="0"/>
              <a:pPr/>
              <a:t>11/11/2016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34674-4825-DF43-86D7-E5C13B4BACD7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6DF2B-FA4E-8D4A-A935-BE3554CBE204}" type="datetimeFigureOut">
              <a:rPr lang="fr-FR" smtClean="0"/>
              <a:pPr/>
              <a:t>11/11/2016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34674-4825-DF43-86D7-E5C13B4BACD7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6DF2B-FA4E-8D4A-A935-BE3554CBE204}" type="datetimeFigureOut">
              <a:rPr lang="fr-FR" smtClean="0"/>
              <a:pPr/>
              <a:t>11/11/2016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34674-4825-DF43-86D7-E5C13B4BACD7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6DF2B-FA4E-8D4A-A935-BE3554CBE204}" type="datetimeFigureOut">
              <a:rPr lang="fr-FR" smtClean="0"/>
              <a:pPr/>
              <a:t>11/11/2016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34674-4825-DF43-86D7-E5C13B4BACD7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6DF2B-FA4E-8D4A-A935-BE3554CBE204}" type="datetimeFigureOut">
              <a:rPr lang="fr-FR" smtClean="0"/>
              <a:pPr/>
              <a:t>11/11/2016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34674-4825-DF43-86D7-E5C13B4BACD7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6DF2B-FA4E-8D4A-A935-BE3554CBE204}" type="datetimeFigureOut">
              <a:rPr lang="fr-FR" smtClean="0"/>
              <a:pPr/>
              <a:t>11/11/2016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34674-4825-DF43-86D7-E5C13B4BACD7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6DF2B-FA4E-8D4A-A935-BE3554CBE204}" type="datetimeFigureOut">
              <a:rPr lang="fr-FR" smtClean="0"/>
              <a:pPr/>
              <a:t>11/11/2016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34674-4825-DF43-86D7-E5C13B4BACD7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6DF2B-FA4E-8D4A-A935-BE3554CBE204}" type="datetimeFigureOut">
              <a:rPr lang="fr-FR" smtClean="0"/>
              <a:pPr/>
              <a:t>11/11/2016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34674-4825-DF43-86D7-E5C13B4BACD7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re. Texte et diagram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BBD2BB-9269-2A47-88B9-AA0D884A8CA7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5F8888-D8BD-8A47-8E9A-B3828663014B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16DF2B-FA4E-8D4A-A935-BE3554CBE204}" type="datetimeFigureOut">
              <a:rPr lang="fr-FR" smtClean="0"/>
              <a:pPr/>
              <a:t>11/11/2016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234674-4825-DF43-86D7-E5C13B4BACD7}" type="slidenum">
              <a:rPr lang="fr-FR" smtClean="0"/>
              <a:pPr/>
              <a:t>‹#›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youtube.com/watch?v=lF5_KFBLDKc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hyperlink" Target="http://www.bibliobsession.net/2009/12/08/quinze-outils-numeriques-au-services-du-debat-citoyen/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.w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7.xml"/><Relationship Id="rId3" Type="http://schemas.openxmlformats.org/officeDocument/2006/relationships/hyperlink" Target="http://www.tbs-sct.gc.ca/pubs_pol/dcgpubs/TBM_161/ep-pe1_f.asp" TargetMode="Externa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canada.pch.gc.ca/fra/1464633068152/" TargetMode="Externa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tbs-sct.gc.ca/hgw-cgf/oversight-surveillance/ae-ve/cee/orp/2015/e09poe-epse09-fra.asp" TargetMode="Externa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tbs-sct.gc.ca/report/orp/2011/arhef-raefe03-fra.asp#rh21" TargetMode="Externa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PAP 2700 -17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Évaluation des politiques publiques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6mn pour </a:t>
            </a:r>
            <a:r>
              <a:rPr lang="en-CA" dirty="0" err="1" smtClean="0"/>
              <a:t>comprendre</a:t>
            </a:r>
            <a:r>
              <a:rPr lang="en-CA" dirty="0" smtClean="0"/>
              <a:t> </a:t>
            </a:r>
            <a:r>
              <a:rPr lang="en-CA" dirty="0" err="1" smtClean="0"/>
              <a:t>l’évaluation</a:t>
            </a:r>
            <a:r>
              <a:rPr lang="en-CA" dirty="0" smtClean="0"/>
              <a:t> des </a:t>
            </a:r>
            <a:r>
              <a:rPr lang="en-CA" dirty="0" err="1" smtClean="0"/>
              <a:t>politiques</a:t>
            </a:r>
            <a:r>
              <a:rPr lang="en-CA" dirty="0" smtClean="0"/>
              <a:t> </a:t>
            </a:r>
            <a:r>
              <a:rPr lang="en-CA" dirty="0" err="1" smtClean="0"/>
              <a:t>publiques</a:t>
            </a:r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>
                <a:hlinkClick r:id="rId2"/>
              </a:rPr>
              <a:t>https://www.youtube.com/watch?v=</a:t>
            </a:r>
            <a:r>
              <a:rPr lang="en-CA" dirty="0" smtClean="0">
                <a:hlinkClick r:id="rId2"/>
              </a:rPr>
              <a:t>lF5_KFBLDKc</a:t>
            </a:r>
            <a:r>
              <a:rPr lang="en-CA" dirty="0" smtClean="0"/>
              <a:t>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056750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FFFFFF"/>
                </a:solidFill>
              </a:rPr>
              <a:t>Plan de la séance</a:t>
            </a:r>
            <a:endParaRPr lang="fr-FR" dirty="0">
              <a:solidFill>
                <a:srgbClr val="FFFFFF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fr-FR" dirty="0" smtClean="0">
                <a:solidFill>
                  <a:srgbClr val="FFFFFF"/>
                </a:solidFill>
              </a:rPr>
              <a:t>Définition : comprendre, juger, agir</a:t>
            </a:r>
          </a:p>
          <a:p>
            <a:pPr marL="514350" indent="-514350">
              <a:buAutoNum type="arabicPeriod"/>
            </a:pPr>
            <a:r>
              <a:rPr lang="fr-FR" dirty="0" smtClean="0">
                <a:solidFill>
                  <a:srgbClr val="FFFFFF"/>
                </a:solidFill>
              </a:rPr>
              <a:t>Les principaux critères de l’évaluation</a:t>
            </a:r>
          </a:p>
          <a:p>
            <a:pPr marL="514350" indent="-514350">
              <a:buAutoNum type="arabicPeriod"/>
            </a:pPr>
            <a:r>
              <a:rPr lang="fr-FR" dirty="0" smtClean="0">
                <a:solidFill>
                  <a:srgbClr val="FFFFFF"/>
                </a:solidFill>
              </a:rPr>
              <a:t>Le contexte de l’évaluation</a:t>
            </a:r>
          </a:p>
          <a:p>
            <a:pPr marL="514350" indent="-514350">
              <a:buAutoNum type="arabicPeriod"/>
            </a:pPr>
            <a:r>
              <a:rPr lang="fr-FR" dirty="0" smtClean="0">
                <a:solidFill>
                  <a:srgbClr val="FFFFFF"/>
                </a:solidFill>
              </a:rPr>
              <a:t>Le moment de l’évaluation</a:t>
            </a:r>
          </a:p>
          <a:p>
            <a:pPr marL="514350" indent="-514350">
              <a:buAutoNum type="arabicPeriod"/>
            </a:pPr>
            <a:r>
              <a:rPr lang="fr-FR" dirty="0" smtClean="0">
                <a:solidFill>
                  <a:srgbClr val="FFFFFF"/>
                </a:solidFill>
              </a:rPr>
              <a:t>L’évaluation au Canada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5222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3105" r="-23105"/>
          <a:stretch>
            <a:fillRect/>
          </a:stretch>
        </p:blipFill>
        <p:spPr>
          <a:xfrm>
            <a:off x="-219075" y="581025"/>
            <a:ext cx="10083800" cy="5545138"/>
          </a:xfrm>
        </p:spPr>
      </p:pic>
      <p:sp>
        <p:nvSpPr>
          <p:cNvPr id="52227" name="ZoneTexte 4"/>
          <p:cNvSpPr txBox="1">
            <a:spLocks noChangeArrowheads="1"/>
          </p:cNvSpPr>
          <p:nvPr/>
        </p:nvSpPr>
        <p:spPr bwMode="auto">
          <a:xfrm>
            <a:off x="481013" y="6218238"/>
            <a:ext cx="88280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CA" sz="1400">
                <a:hlinkClick r:id="rId4"/>
              </a:rPr>
              <a:t>http://www.bibliobsession.net/2009/12/08/quinze-outils-numeriques-au-services-du-debat-citoyen/</a:t>
            </a:r>
            <a:r>
              <a:rPr lang="en-CA" sz="14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728915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b="1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1. </a:t>
            </a:r>
            <a:r>
              <a:rPr lang="en-US" sz="3200" b="1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Définition</a:t>
            </a:r>
            <a:r>
              <a:rPr lang="en-US" sz="3200" b="1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: </a:t>
            </a:r>
            <a:r>
              <a:rPr lang="en-US" sz="3200" b="1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comprendre</a:t>
            </a:r>
            <a:r>
              <a:rPr lang="en-US" sz="3200" b="1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, </a:t>
            </a:r>
            <a:r>
              <a:rPr lang="en-US" sz="3200" b="1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juger</a:t>
            </a:r>
            <a:r>
              <a:rPr lang="en-US" sz="3200" b="1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, </a:t>
            </a:r>
            <a:r>
              <a:rPr lang="en-US" sz="3200" b="1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agir</a:t>
            </a:r>
            <a:r>
              <a:rPr lang="en-US" sz="3200" b="1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.</a:t>
            </a:r>
            <a:endParaRPr lang="en-CA" sz="3200" b="1" dirty="0">
              <a:solidFill>
                <a:srgbClr val="FFFFFF"/>
              </a:solidFill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662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fr-FR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« l</a:t>
            </a:r>
            <a:r>
              <a:rPr lang="ja-JP" altLang="fr-FR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’</a:t>
            </a:r>
            <a:r>
              <a:rPr lang="fr-FR" altLang="ja-JP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évaluation cherche à identifier les décalages éventuels qui se produisent entre la programmation législative et la réalité de l</a:t>
            </a:r>
            <a:r>
              <a:rPr lang="ja-JP" altLang="fr-FR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’</a:t>
            </a:r>
            <a:r>
              <a:rPr lang="fr-FR" altLang="ja-JP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exécution, à les expliquer et à proposer des mesures pour pallier les déficits de mise en œuvre ou les lacunes dans la conception même de la politique publique » (Jacob, 2004- dictionnaire des politiques publiques)</a:t>
            </a:r>
            <a:endParaRPr lang="en-CA">
              <a:solidFill>
                <a:srgbClr val="FFFFFF"/>
              </a:solidFill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8510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800" b="1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1. </a:t>
            </a:r>
            <a:r>
              <a:rPr lang="en-US" sz="2800" b="1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Comprendre</a:t>
            </a:r>
            <a:r>
              <a:rPr lang="en-US" sz="2800" b="1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: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produire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une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connaissance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sur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le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programme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. </a:t>
            </a:r>
          </a:p>
          <a:p>
            <a:pPr lvl="1" eaLnBrk="1" hangingPunct="1"/>
            <a:r>
              <a:rPr lang="en-US" sz="2400" dirty="0" err="1">
                <a:solidFill>
                  <a:srgbClr val="FFFFFF"/>
                </a:solidFill>
                <a:latin typeface="Calibri" charset="0"/>
                <a:ea typeface="ＭＳ Ｐゴシック" charset="0"/>
              </a:rPr>
              <a:t>Pourquoi</a:t>
            </a:r>
            <a:r>
              <a:rPr lang="en-US" sz="2400" dirty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 le </a:t>
            </a:r>
            <a:r>
              <a:rPr lang="en-US" sz="2400" dirty="0" err="1">
                <a:solidFill>
                  <a:srgbClr val="FFFFFF"/>
                </a:solidFill>
                <a:latin typeface="Calibri" charset="0"/>
                <a:ea typeface="ＭＳ Ｐゴシック" charset="0"/>
              </a:rPr>
              <a:t>gouvernement</a:t>
            </a:r>
            <a:r>
              <a:rPr lang="en-US" sz="2400" dirty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 </a:t>
            </a:r>
            <a:r>
              <a:rPr lang="en-US" sz="2400" dirty="0" smtClean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a-t-</a:t>
            </a:r>
            <a:r>
              <a:rPr lang="en-US" sz="2400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il</a:t>
            </a:r>
            <a:r>
              <a:rPr lang="en-US" sz="2400" dirty="0" smtClean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 </a:t>
            </a:r>
            <a:r>
              <a:rPr lang="en-US" sz="2400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élaboré</a:t>
            </a:r>
            <a:r>
              <a:rPr lang="en-US" sz="2400" dirty="0" smtClean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 </a:t>
            </a:r>
            <a:r>
              <a:rPr lang="en-US" sz="2400" dirty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et </a:t>
            </a:r>
            <a:r>
              <a:rPr lang="en-US" sz="2400" dirty="0" err="1">
                <a:solidFill>
                  <a:srgbClr val="FFFFFF"/>
                </a:solidFill>
                <a:latin typeface="Calibri" charset="0"/>
                <a:ea typeface="ＭＳ Ｐゴシック" charset="0"/>
              </a:rPr>
              <a:t>mis</a:t>
            </a:r>
            <a:r>
              <a:rPr lang="en-US" sz="2400" dirty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 en oeuvre </a:t>
            </a:r>
            <a:r>
              <a:rPr lang="en-US" sz="2400" dirty="0" err="1">
                <a:solidFill>
                  <a:srgbClr val="FFFFFF"/>
                </a:solidFill>
                <a:latin typeface="Calibri" charset="0"/>
                <a:ea typeface="ＭＳ Ｐゴシック" charset="0"/>
              </a:rPr>
              <a:t>ce</a:t>
            </a:r>
            <a:r>
              <a:rPr lang="en-US" sz="2400" dirty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 </a:t>
            </a:r>
            <a:r>
              <a:rPr lang="en-US" sz="2400" dirty="0" err="1">
                <a:solidFill>
                  <a:srgbClr val="FFFFFF"/>
                </a:solidFill>
                <a:latin typeface="Calibri" charset="0"/>
                <a:ea typeface="ＭＳ Ｐゴシック" charset="0"/>
              </a:rPr>
              <a:t>programme</a:t>
            </a:r>
            <a:r>
              <a:rPr lang="en-US" sz="2400" dirty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 ? </a:t>
            </a:r>
            <a:r>
              <a:rPr lang="en-US" sz="2400" dirty="0" err="1">
                <a:solidFill>
                  <a:srgbClr val="FFFFFF"/>
                </a:solidFill>
                <a:latin typeface="Calibri" charset="0"/>
                <a:ea typeface="ＭＳ Ｐゴシック" charset="0"/>
              </a:rPr>
              <a:t>Quel</a:t>
            </a:r>
            <a:r>
              <a:rPr lang="en-US" sz="2400" dirty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 </a:t>
            </a:r>
            <a:r>
              <a:rPr lang="en-US" sz="2400" dirty="0" err="1">
                <a:solidFill>
                  <a:srgbClr val="FFFFFF"/>
                </a:solidFill>
                <a:latin typeface="Calibri" charset="0"/>
                <a:ea typeface="ＭＳ Ｐゴシック" charset="0"/>
              </a:rPr>
              <a:t>était</a:t>
            </a:r>
            <a:r>
              <a:rPr lang="en-US" sz="2400" dirty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 le but initial ? </a:t>
            </a:r>
            <a:r>
              <a:rPr lang="en-US" sz="2400" dirty="0" err="1">
                <a:solidFill>
                  <a:srgbClr val="FFFFFF"/>
                </a:solidFill>
                <a:latin typeface="Calibri" charset="0"/>
                <a:ea typeface="ＭＳ Ｐゴシック" charset="0"/>
              </a:rPr>
              <a:t>Quels</a:t>
            </a:r>
            <a:r>
              <a:rPr lang="en-US" sz="2400" dirty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 </a:t>
            </a:r>
            <a:r>
              <a:rPr lang="en-US" sz="2400" dirty="0" err="1">
                <a:solidFill>
                  <a:srgbClr val="FFFFFF"/>
                </a:solidFill>
                <a:latin typeface="Calibri" charset="0"/>
                <a:ea typeface="ＭＳ Ｐゴシック" charset="0"/>
              </a:rPr>
              <a:t>étaient</a:t>
            </a:r>
            <a:r>
              <a:rPr lang="en-US" sz="2400" dirty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 les </a:t>
            </a:r>
            <a:r>
              <a:rPr lang="en-US" sz="2400" dirty="0" err="1">
                <a:solidFill>
                  <a:srgbClr val="FFFFFF"/>
                </a:solidFill>
                <a:latin typeface="Calibri" charset="0"/>
                <a:ea typeface="ＭＳ Ｐゴシック" charset="0"/>
              </a:rPr>
              <a:t>objectifs</a:t>
            </a:r>
            <a:r>
              <a:rPr lang="en-US" sz="2400" dirty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 </a:t>
            </a:r>
            <a:r>
              <a:rPr lang="en-US" sz="2400" dirty="0" err="1">
                <a:solidFill>
                  <a:srgbClr val="FFFFFF"/>
                </a:solidFill>
                <a:latin typeface="Calibri" charset="0"/>
                <a:ea typeface="ＭＳ Ｐゴシック" charset="0"/>
              </a:rPr>
              <a:t>officiels</a:t>
            </a:r>
            <a:r>
              <a:rPr lang="en-US" sz="2400" dirty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 ? Comment la </a:t>
            </a:r>
            <a:r>
              <a:rPr lang="en-US" sz="2400" dirty="0" err="1">
                <a:solidFill>
                  <a:srgbClr val="FFFFFF"/>
                </a:solidFill>
                <a:latin typeface="Calibri" charset="0"/>
                <a:ea typeface="ＭＳ Ｐゴシック" charset="0"/>
              </a:rPr>
              <a:t>mise</a:t>
            </a:r>
            <a:r>
              <a:rPr lang="en-US" sz="2400" dirty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 en oeuvre </a:t>
            </a:r>
            <a:r>
              <a:rPr lang="en-US" sz="2400" dirty="0" err="1">
                <a:solidFill>
                  <a:srgbClr val="FFFFFF"/>
                </a:solidFill>
                <a:latin typeface="Calibri" charset="0"/>
                <a:ea typeface="ＭＳ Ｐゴシック" charset="0"/>
              </a:rPr>
              <a:t>s’est-elle</a:t>
            </a:r>
            <a:r>
              <a:rPr lang="en-US" sz="2400" dirty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 </a:t>
            </a:r>
            <a:r>
              <a:rPr lang="en-US" sz="2400" dirty="0" err="1">
                <a:solidFill>
                  <a:srgbClr val="FFFFFF"/>
                </a:solidFill>
                <a:latin typeface="Calibri" charset="0"/>
                <a:ea typeface="ＭＳ Ｐゴシック" charset="0"/>
              </a:rPr>
              <a:t>déroulée</a:t>
            </a:r>
            <a:r>
              <a:rPr lang="en-US" sz="2400" dirty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 ?</a:t>
            </a:r>
          </a:p>
          <a:p>
            <a:pPr lvl="1" eaLnBrk="1" hangingPunct="1"/>
            <a:r>
              <a:rPr lang="en-US" sz="2400" dirty="0" err="1">
                <a:solidFill>
                  <a:srgbClr val="FFFFFF"/>
                </a:solidFill>
                <a:latin typeface="Calibri" charset="0"/>
                <a:ea typeface="ＭＳ Ｐゴシック" charset="0"/>
              </a:rPr>
              <a:t>Quels</a:t>
            </a:r>
            <a:r>
              <a:rPr lang="en-US" sz="2400" dirty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 </a:t>
            </a:r>
            <a:r>
              <a:rPr lang="en-US" sz="2400" dirty="0" err="1">
                <a:solidFill>
                  <a:srgbClr val="FFFFFF"/>
                </a:solidFill>
                <a:latin typeface="Calibri" charset="0"/>
                <a:ea typeface="ＭＳ Ｐゴシック" charset="0"/>
              </a:rPr>
              <a:t>sont</a:t>
            </a:r>
            <a:r>
              <a:rPr lang="en-US" sz="2400" dirty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 les </a:t>
            </a:r>
            <a:r>
              <a:rPr lang="en-US" sz="2400" dirty="0" err="1">
                <a:solidFill>
                  <a:srgbClr val="FFFFFF"/>
                </a:solidFill>
                <a:latin typeface="Calibri" charset="0"/>
                <a:ea typeface="ＭＳ Ｐゴシック" charset="0"/>
              </a:rPr>
              <a:t>effets</a:t>
            </a:r>
            <a:r>
              <a:rPr lang="en-US" sz="2400" dirty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 (</a:t>
            </a:r>
            <a:r>
              <a:rPr lang="en-US" sz="2400" dirty="0" err="1">
                <a:solidFill>
                  <a:srgbClr val="FFFFFF"/>
                </a:solidFill>
                <a:latin typeface="Calibri" charset="0"/>
                <a:ea typeface="ＭＳ Ｐゴシック" charset="0"/>
              </a:rPr>
              <a:t>attendus</a:t>
            </a:r>
            <a:r>
              <a:rPr lang="en-US" sz="2400" dirty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) du </a:t>
            </a:r>
            <a:r>
              <a:rPr lang="en-US" sz="2400" dirty="0" err="1">
                <a:solidFill>
                  <a:srgbClr val="FFFFFF"/>
                </a:solidFill>
                <a:latin typeface="Calibri" charset="0"/>
                <a:ea typeface="ＭＳ Ｐゴシック" charset="0"/>
              </a:rPr>
              <a:t>programme</a:t>
            </a:r>
            <a:r>
              <a:rPr lang="en-US" sz="2400" dirty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 ? </a:t>
            </a:r>
            <a:r>
              <a:rPr lang="en-US" sz="2400" dirty="0" err="1">
                <a:solidFill>
                  <a:srgbClr val="FFFFFF"/>
                </a:solidFill>
                <a:latin typeface="Calibri" charset="0"/>
                <a:ea typeface="ＭＳ Ｐゴシック" charset="0"/>
              </a:rPr>
              <a:t>Quels</a:t>
            </a:r>
            <a:r>
              <a:rPr lang="en-US" sz="2400" dirty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 </a:t>
            </a:r>
            <a:r>
              <a:rPr lang="en-US" sz="2400" dirty="0" err="1">
                <a:solidFill>
                  <a:srgbClr val="FFFFFF"/>
                </a:solidFill>
                <a:latin typeface="Calibri" charset="0"/>
                <a:ea typeface="ＭＳ Ｐゴシック" charset="0"/>
              </a:rPr>
              <a:t>sont</a:t>
            </a:r>
            <a:r>
              <a:rPr lang="en-US" sz="2400" dirty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 les </a:t>
            </a:r>
            <a:r>
              <a:rPr lang="en-US" sz="2400" dirty="0" err="1">
                <a:solidFill>
                  <a:srgbClr val="FFFFFF"/>
                </a:solidFill>
                <a:latin typeface="Calibri" charset="0"/>
                <a:ea typeface="ＭＳ Ｐゴシック" charset="0"/>
              </a:rPr>
              <a:t>effets</a:t>
            </a:r>
            <a:r>
              <a:rPr lang="en-US" sz="2400" dirty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 </a:t>
            </a:r>
            <a:r>
              <a:rPr lang="en-US" sz="2400" dirty="0" err="1">
                <a:solidFill>
                  <a:srgbClr val="FFFFFF"/>
                </a:solidFill>
                <a:latin typeface="Calibri" charset="0"/>
                <a:ea typeface="ＭＳ Ｐゴシック" charset="0"/>
              </a:rPr>
              <a:t>réels</a:t>
            </a:r>
            <a:r>
              <a:rPr lang="en-US" sz="2400" dirty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 (</a:t>
            </a:r>
            <a:r>
              <a:rPr lang="en-US" sz="2400" dirty="0" err="1">
                <a:solidFill>
                  <a:srgbClr val="FFFFFF"/>
                </a:solidFill>
                <a:latin typeface="Calibri" charset="0"/>
                <a:ea typeface="ＭＳ Ｐゴシック" charset="0"/>
              </a:rPr>
              <a:t>prévus</a:t>
            </a:r>
            <a:r>
              <a:rPr lang="en-US" sz="2400" dirty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 et </a:t>
            </a:r>
            <a:r>
              <a:rPr lang="en-US" sz="2400" dirty="0" err="1">
                <a:solidFill>
                  <a:srgbClr val="FFFFFF"/>
                </a:solidFill>
                <a:latin typeface="Calibri" charset="0"/>
                <a:ea typeface="ＭＳ Ｐゴシック" charset="0"/>
              </a:rPr>
              <a:t>induits</a:t>
            </a:r>
            <a:r>
              <a:rPr lang="en-US" sz="2400" dirty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) du </a:t>
            </a:r>
            <a:r>
              <a:rPr lang="en-US" sz="2400" dirty="0" err="1">
                <a:solidFill>
                  <a:srgbClr val="FFFFFF"/>
                </a:solidFill>
                <a:latin typeface="Calibri" charset="0"/>
                <a:ea typeface="ＭＳ Ｐゴシック" charset="0"/>
              </a:rPr>
              <a:t>programme</a:t>
            </a:r>
            <a:r>
              <a:rPr lang="en-US" sz="2400" dirty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 ? </a:t>
            </a:r>
          </a:p>
          <a:p>
            <a:pPr lvl="1" eaLnBrk="1" hangingPunct="1"/>
            <a:r>
              <a:rPr lang="en-US" sz="2400" b="1" dirty="0" err="1">
                <a:solidFill>
                  <a:srgbClr val="FFFFFF"/>
                </a:solidFill>
                <a:latin typeface="Calibri" charset="0"/>
                <a:ea typeface="ＭＳ Ｐゴシック" charset="0"/>
              </a:rPr>
              <a:t>Que</a:t>
            </a:r>
            <a:r>
              <a:rPr lang="en-US" sz="2400" b="1" dirty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Calibri" charset="0"/>
                <a:ea typeface="ＭＳ Ｐゴシック" charset="0"/>
              </a:rPr>
              <a:t>s’est-il</a:t>
            </a:r>
            <a:r>
              <a:rPr lang="en-US" sz="2400" b="1" dirty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 passé ? </a:t>
            </a:r>
          </a:p>
          <a:p>
            <a:pPr lvl="1" eaLnBrk="1" hangingPunct="1">
              <a:buFontTx/>
              <a:buNone/>
            </a:pPr>
            <a:endParaRPr lang="en-US" sz="2400" b="1" dirty="0">
              <a:solidFill>
                <a:srgbClr val="FFFFFF"/>
              </a:solidFill>
              <a:latin typeface="Calibri" charset="0"/>
              <a:ea typeface="ＭＳ Ｐゴシック" charset="0"/>
            </a:endParaRPr>
          </a:p>
          <a:p>
            <a:pPr lvl="1" eaLnBrk="1" hangingPunct="1"/>
            <a:r>
              <a:rPr lang="en-US" sz="2400" dirty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Rigueur </a:t>
            </a:r>
            <a:r>
              <a:rPr lang="en-US" sz="2400" dirty="0" err="1">
                <a:solidFill>
                  <a:srgbClr val="FFFFFF"/>
                </a:solidFill>
                <a:latin typeface="Calibri" charset="0"/>
                <a:ea typeface="ＭＳ Ｐゴシック" charset="0"/>
              </a:rPr>
              <a:t>méthodologique</a:t>
            </a:r>
            <a:r>
              <a:rPr lang="en-US" sz="2400" dirty="0">
                <a:solidFill>
                  <a:srgbClr val="FFFFFF"/>
                </a:solidFill>
                <a:latin typeface="Calibri" charset="0"/>
                <a:ea typeface="ＭＳ Ｐゴシック" charset="0"/>
              </a:rPr>
              <a:t>/</a:t>
            </a:r>
            <a:r>
              <a:rPr lang="en-US" sz="2400" dirty="0" err="1">
                <a:solidFill>
                  <a:srgbClr val="FFFFFF"/>
                </a:solidFill>
                <a:latin typeface="Calibri" charset="0"/>
                <a:ea typeface="ＭＳ Ｐゴシック" charset="0"/>
              </a:rPr>
              <a:t>scientifique</a:t>
            </a:r>
            <a:endParaRPr lang="en-CA" sz="2400" dirty="0">
              <a:solidFill>
                <a:srgbClr val="FFFFFF"/>
              </a:solidFill>
              <a:latin typeface="Calibri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670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838200"/>
            <a:ext cx="8229600" cy="5287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b="1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2. </a:t>
            </a:r>
            <a:r>
              <a:rPr lang="en-US" b="1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Juger</a:t>
            </a:r>
            <a:r>
              <a:rPr lang="en-US" b="1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/comparer</a:t>
            </a:r>
          </a:p>
          <a:p>
            <a:pPr eaLnBrk="1" hangingPunct="1"/>
            <a:r>
              <a:rPr lang="en-US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La question </a:t>
            </a:r>
            <a:r>
              <a:rPr lang="en-US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n’est</a:t>
            </a:r>
            <a:r>
              <a:rPr lang="en-US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plus : </a:t>
            </a:r>
            <a:r>
              <a:rPr lang="en-US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qu’avons</a:t>
            </a:r>
            <a:r>
              <a:rPr lang="en-US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-nous </a:t>
            </a:r>
            <a:r>
              <a:rPr lang="en-US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fait ? </a:t>
            </a:r>
            <a:r>
              <a:rPr lang="en-US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Mais</a:t>
            </a:r>
            <a:r>
              <a:rPr lang="en-US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est-ce</a:t>
            </a:r>
            <a:r>
              <a:rPr lang="en-US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que</a:t>
            </a:r>
            <a:r>
              <a:rPr lang="en-US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nous </a:t>
            </a:r>
            <a:r>
              <a:rPr lang="en-US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l’avons</a:t>
            </a:r>
            <a:r>
              <a:rPr lang="en-US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bien</a:t>
            </a:r>
            <a:r>
              <a:rPr lang="en-US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fait ? </a:t>
            </a:r>
          </a:p>
          <a:p>
            <a:pPr eaLnBrk="1" hangingPunct="1"/>
            <a:r>
              <a:rPr lang="en-US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Ce</a:t>
            </a:r>
            <a:r>
              <a:rPr lang="en-US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n’est</a:t>
            </a:r>
            <a:r>
              <a:rPr lang="en-US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plus un </a:t>
            </a:r>
            <a:r>
              <a:rPr lang="en-US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constat</a:t>
            </a:r>
            <a:r>
              <a:rPr lang="en-US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, </a:t>
            </a:r>
            <a:r>
              <a:rPr lang="en-US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mais</a:t>
            </a:r>
            <a:r>
              <a:rPr lang="en-US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un </a:t>
            </a:r>
            <a:r>
              <a:rPr lang="en-US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jugement</a:t>
            </a:r>
            <a:r>
              <a:rPr lang="en-US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.</a:t>
            </a:r>
          </a:p>
          <a:p>
            <a:pPr eaLnBrk="1" hangingPunct="1"/>
            <a:r>
              <a:rPr lang="en-US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Le </a:t>
            </a:r>
            <a:r>
              <a:rPr lang="en-US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jugement</a:t>
            </a:r>
            <a:r>
              <a:rPr lang="en-US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est</a:t>
            </a:r>
            <a:r>
              <a:rPr lang="en-US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basé</a:t>
            </a:r>
            <a:r>
              <a:rPr lang="en-US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sur</a:t>
            </a:r>
            <a:r>
              <a:rPr lang="en-US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des </a:t>
            </a:r>
            <a:r>
              <a:rPr lang="en-US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valeurs</a:t>
            </a:r>
            <a:r>
              <a:rPr lang="en-US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de </a:t>
            </a:r>
            <a:r>
              <a:rPr lang="en-US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l’action</a:t>
            </a:r>
            <a:r>
              <a:rPr lang="en-US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publique</a:t>
            </a:r>
            <a:r>
              <a:rPr lang="en-US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(</a:t>
            </a:r>
            <a:r>
              <a:rPr lang="en-US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efficacité</a:t>
            </a:r>
            <a:r>
              <a:rPr lang="en-US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, </a:t>
            </a:r>
            <a:r>
              <a:rPr lang="en-US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efficience</a:t>
            </a:r>
            <a:r>
              <a:rPr lang="en-US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, </a:t>
            </a:r>
            <a:r>
              <a:rPr lang="en-US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cohérence</a:t>
            </a:r>
            <a:r>
              <a:rPr lang="en-US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…</a:t>
            </a:r>
            <a:r>
              <a:rPr lang="en-US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) qui </a:t>
            </a:r>
            <a:r>
              <a:rPr lang="en-US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sont</a:t>
            </a:r>
            <a:r>
              <a:rPr lang="en-US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explicites</a:t>
            </a:r>
            <a:r>
              <a:rPr lang="en-US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et non </a:t>
            </a:r>
            <a:r>
              <a:rPr lang="en-US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subjectives</a:t>
            </a:r>
            <a:endParaRPr lang="en-CA" dirty="0">
              <a:solidFill>
                <a:srgbClr val="FFFFFF"/>
              </a:solidFill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0678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</a:p>
        </p:txBody>
      </p:sp>
      <p:sp>
        <p:nvSpPr>
          <p:cNvPr id="32770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CA" b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3. Orientée vers l’action</a:t>
            </a:r>
            <a:r>
              <a:rPr lang="en-US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</a:p>
          <a:p>
            <a:pPr eaLnBrk="1" hangingPunct="1"/>
            <a:r>
              <a:rPr lang="en-US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L’évaluation a lieu afin d’améliorer les politiques publiques à venir</a:t>
            </a:r>
          </a:p>
          <a:p>
            <a:pPr eaLnBrk="1" hangingPunct="1">
              <a:buFontTx/>
              <a:buNone/>
            </a:pPr>
            <a:endParaRPr lang="en-US">
              <a:solidFill>
                <a:srgbClr val="FFFFFF"/>
              </a:solidFill>
              <a:latin typeface="Calibri" charset="0"/>
              <a:ea typeface="ＭＳ Ｐゴシック" charset="0"/>
              <a:cs typeface="ＭＳ Ｐゴシック" charset="0"/>
            </a:endParaRPr>
          </a:p>
          <a:p>
            <a:pPr eaLnBrk="1" hangingPunct="1"/>
            <a:r>
              <a:rPr lang="fr-FR" b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Comment faire mieux ?</a:t>
            </a:r>
            <a:r>
              <a:rPr lang="en-US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</a:p>
          <a:p>
            <a:pPr eaLnBrk="1" hangingPunct="1"/>
            <a:endParaRPr lang="en-CA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599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0" y="1066800"/>
            <a:ext cx="2095500" cy="4000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fr-CA" sz="2000">
                <a:solidFill>
                  <a:srgbClr val="FFFFFF"/>
                </a:solidFill>
                <a:latin typeface="Calibri" charset="0"/>
              </a:rPr>
              <a:t>Contexte année 0</a:t>
            </a:r>
            <a:endParaRPr lang="en-US" sz="2000">
              <a:solidFill>
                <a:srgbClr val="FFFFFF"/>
              </a:solidFill>
              <a:latin typeface="Calibri" charset="0"/>
            </a:endParaRPr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3124200" y="3276600"/>
            <a:ext cx="259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fr-CA" sz="2400" b="1">
                <a:solidFill>
                  <a:srgbClr val="FFFF00"/>
                </a:solidFill>
                <a:latin typeface="Calibri" charset="0"/>
              </a:rPr>
              <a:t>Effets apparents</a:t>
            </a:r>
            <a:endParaRPr lang="en-US" sz="2400" b="1">
              <a:solidFill>
                <a:srgbClr val="FFFF00"/>
              </a:solidFill>
              <a:latin typeface="Calibri" charset="0"/>
            </a:endParaRPr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2590800" y="1066800"/>
            <a:ext cx="2895600" cy="4000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fr-CA" sz="2000">
                <a:solidFill>
                  <a:srgbClr val="FFFFFF"/>
                </a:solidFill>
                <a:latin typeface="Calibri" charset="0"/>
              </a:rPr>
              <a:t>Programme, année 1 to N</a:t>
            </a:r>
            <a:endParaRPr lang="en-US" sz="2000">
              <a:solidFill>
                <a:srgbClr val="FFFFFF"/>
              </a:solidFill>
              <a:latin typeface="Calibri" charset="0"/>
            </a:endParaRPr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457200" y="2895600"/>
            <a:ext cx="1981200" cy="71120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fr-CA" sz="2000" dirty="0">
                <a:solidFill>
                  <a:srgbClr val="C00000"/>
                </a:solidFill>
                <a:latin typeface="Calibri" charset="0"/>
              </a:rPr>
              <a:t>Situation avant le programme</a:t>
            </a:r>
            <a:endParaRPr lang="en-US" sz="2000" dirty="0">
              <a:solidFill>
                <a:srgbClr val="C00000"/>
              </a:solidFill>
              <a:latin typeface="Calibri" charset="0"/>
            </a:endParaRPr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6400800" y="4495800"/>
            <a:ext cx="2057400" cy="71120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fr-CA" sz="2000">
                <a:solidFill>
                  <a:srgbClr val="EEECE1"/>
                </a:solidFill>
                <a:latin typeface="Calibri" charset="0"/>
              </a:rPr>
              <a:t>Situation après le programme</a:t>
            </a:r>
            <a:endParaRPr lang="en-US" sz="2000">
              <a:solidFill>
                <a:srgbClr val="EEECE1"/>
              </a:solidFill>
              <a:latin typeface="Calibri" charset="0"/>
            </a:endParaRPr>
          </a:p>
        </p:txBody>
      </p:sp>
      <p:sp>
        <p:nvSpPr>
          <p:cNvPr id="34823" name="Text Box 7"/>
          <p:cNvSpPr txBox="1">
            <a:spLocks noChangeArrowheads="1"/>
          </p:cNvSpPr>
          <p:nvPr/>
        </p:nvSpPr>
        <p:spPr bwMode="auto">
          <a:xfrm>
            <a:off x="6400800" y="2057400"/>
            <a:ext cx="2133600" cy="71120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fr-CA" sz="2000">
                <a:solidFill>
                  <a:srgbClr val="FFFFFF"/>
                </a:solidFill>
                <a:latin typeface="Calibri" charset="0"/>
              </a:rPr>
              <a:t>Situation sans le programme</a:t>
            </a:r>
            <a:endParaRPr lang="en-US" sz="2000">
              <a:solidFill>
                <a:srgbClr val="FFFFFF"/>
              </a:solidFill>
              <a:latin typeface="Calibri" charset="0"/>
            </a:endParaRPr>
          </a:p>
        </p:txBody>
      </p:sp>
      <p:sp>
        <p:nvSpPr>
          <p:cNvPr id="34824" name="Text Box 8"/>
          <p:cNvSpPr txBox="1">
            <a:spLocks noChangeArrowheads="1"/>
          </p:cNvSpPr>
          <p:nvPr/>
        </p:nvSpPr>
        <p:spPr bwMode="auto">
          <a:xfrm>
            <a:off x="6248400" y="1066800"/>
            <a:ext cx="2514600" cy="711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fr-CA" sz="2000">
                <a:solidFill>
                  <a:srgbClr val="FFFFFF"/>
                </a:solidFill>
                <a:latin typeface="Calibri" charset="0"/>
              </a:rPr>
              <a:t>Contexte après année N</a:t>
            </a:r>
            <a:endParaRPr lang="en-US" sz="2000">
              <a:solidFill>
                <a:srgbClr val="FFFFFF"/>
              </a:solidFill>
              <a:latin typeface="Calibri" charset="0"/>
            </a:endParaRPr>
          </a:p>
        </p:txBody>
      </p:sp>
      <p:sp>
        <p:nvSpPr>
          <p:cNvPr id="34825" name="Text Box 9"/>
          <p:cNvSpPr txBox="1">
            <a:spLocks noChangeArrowheads="1"/>
          </p:cNvSpPr>
          <p:nvPr/>
        </p:nvSpPr>
        <p:spPr bwMode="auto">
          <a:xfrm>
            <a:off x="6629400" y="3352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fr-CA" sz="2400" b="1">
                <a:solidFill>
                  <a:srgbClr val="FFFF00"/>
                </a:solidFill>
                <a:latin typeface="Calibri" charset="0"/>
              </a:rPr>
              <a:t>Effets réels</a:t>
            </a:r>
            <a:endParaRPr lang="en-US" sz="2400" b="1">
              <a:solidFill>
                <a:srgbClr val="FFFF00"/>
              </a:solidFill>
              <a:latin typeface="Calibri" charset="0"/>
            </a:endParaRPr>
          </a:p>
        </p:txBody>
      </p:sp>
      <p:sp>
        <p:nvSpPr>
          <p:cNvPr id="34826" name="Line 10"/>
          <p:cNvSpPr>
            <a:spLocks noChangeShapeType="1"/>
          </p:cNvSpPr>
          <p:nvPr/>
        </p:nvSpPr>
        <p:spPr bwMode="auto">
          <a:xfrm>
            <a:off x="1676400" y="1905000"/>
            <a:ext cx="4419600" cy="297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34827" name="Line 11"/>
          <p:cNvSpPr>
            <a:spLocks noChangeShapeType="1"/>
          </p:cNvSpPr>
          <p:nvPr/>
        </p:nvSpPr>
        <p:spPr bwMode="auto">
          <a:xfrm>
            <a:off x="7391400" y="3124200"/>
            <a:ext cx="0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34828" name="Text Box 12"/>
          <p:cNvSpPr txBox="1">
            <a:spLocks noChangeArrowheads="1"/>
          </p:cNvSpPr>
          <p:nvPr/>
        </p:nvSpPr>
        <p:spPr bwMode="auto">
          <a:xfrm>
            <a:off x="2895600" y="6172200"/>
            <a:ext cx="5181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r">
              <a:spcBef>
                <a:spcPct val="50000"/>
              </a:spcBef>
            </a:pPr>
            <a:r>
              <a:rPr lang="fr-CA" sz="1600">
                <a:latin typeface="Calibri" charset="0"/>
              </a:rPr>
              <a:t>Inspiré de M. Berthiau (2005)</a:t>
            </a:r>
            <a:endParaRPr lang="en-US" sz="1600">
              <a:latin typeface="Calibri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err="1" smtClean="0"/>
              <a:t>Difficultés</a:t>
            </a:r>
            <a:r>
              <a:rPr lang="en-CA" dirty="0" smtClean="0"/>
              <a:t> de </a:t>
            </a:r>
            <a:r>
              <a:rPr lang="en-CA" dirty="0" err="1" smtClean="0"/>
              <a:t>l’évaluation</a:t>
            </a:r>
            <a:endParaRPr lang="en-CA" dirty="0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95400"/>
            <a:ext cx="8229600" cy="51816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800" dirty="0" smtClean="0">
                <a:solidFill>
                  <a:srgbClr val="FFFFFF"/>
                </a:solidFill>
              </a:rPr>
              <a:t>EXEMPLE – </a:t>
            </a:r>
            <a:r>
              <a:rPr lang="en-US" sz="2800" dirty="0" err="1" smtClean="0">
                <a:solidFill>
                  <a:srgbClr val="FFFFFF"/>
                </a:solidFill>
              </a:rPr>
              <a:t>sécurité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routière</a:t>
            </a:r>
            <a:r>
              <a:rPr lang="en-US" sz="2800" dirty="0" smtClean="0">
                <a:solidFill>
                  <a:srgbClr val="FFFFFF"/>
                </a:solidFill>
              </a:rPr>
              <a:t>: </a:t>
            </a:r>
          </a:p>
          <a:p>
            <a:pPr eaLnBrk="1" hangingPunct="1"/>
            <a:r>
              <a:rPr lang="en-US" sz="2800" dirty="0" err="1" smtClean="0">
                <a:solidFill>
                  <a:srgbClr val="FFFFFF"/>
                </a:solidFill>
              </a:rPr>
              <a:t>Politique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incitative</a:t>
            </a:r>
            <a:r>
              <a:rPr lang="en-US" sz="2800" dirty="0" smtClean="0">
                <a:solidFill>
                  <a:srgbClr val="FFFFFF"/>
                </a:solidFill>
              </a:rPr>
              <a:t> (</a:t>
            </a:r>
            <a:r>
              <a:rPr lang="en-US" sz="2800" dirty="0" err="1" smtClean="0">
                <a:solidFill>
                  <a:srgbClr val="FFFFFF"/>
                </a:solidFill>
              </a:rPr>
              <a:t>réduction</a:t>
            </a:r>
            <a:r>
              <a:rPr lang="en-US" sz="2800" dirty="0" smtClean="0">
                <a:solidFill>
                  <a:srgbClr val="FFFFFF"/>
                </a:solidFill>
              </a:rPr>
              <a:t> de la </a:t>
            </a:r>
            <a:r>
              <a:rPr lang="en-US" sz="2800" dirty="0" err="1" smtClean="0">
                <a:solidFill>
                  <a:srgbClr val="FFFFFF"/>
                </a:solidFill>
              </a:rPr>
              <a:t>vitesse</a:t>
            </a:r>
            <a:r>
              <a:rPr lang="en-US" sz="2800" dirty="0" smtClean="0">
                <a:solidFill>
                  <a:srgbClr val="FFFFFF"/>
                </a:solidFill>
              </a:rPr>
              <a:t>)</a:t>
            </a:r>
          </a:p>
          <a:p>
            <a:pPr eaLnBrk="1" hangingPunct="1"/>
            <a:r>
              <a:rPr lang="en-US" sz="2800" dirty="0" smtClean="0">
                <a:solidFill>
                  <a:srgbClr val="FFFFFF"/>
                </a:solidFill>
              </a:rPr>
              <a:t>Si le </a:t>
            </a:r>
            <a:r>
              <a:rPr lang="en-US" sz="2800" dirty="0" err="1" smtClean="0">
                <a:solidFill>
                  <a:srgbClr val="FFFFFF"/>
                </a:solidFill>
              </a:rPr>
              <a:t>nombre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d’accidents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mortels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baisse</a:t>
            </a:r>
            <a:r>
              <a:rPr lang="en-US" sz="2800" dirty="0" smtClean="0">
                <a:solidFill>
                  <a:srgbClr val="FFFFFF"/>
                </a:solidFill>
              </a:rPr>
              <a:t>, </a:t>
            </a:r>
            <a:r>
              <a:rPr lang="en-US" sz="2800" dirty="0" err="1" smtClean="0">
                <a:solidFill>
                  <a:srgbClr val="FFFFFF"/>
                </a:solidFill>
              </a:rPr>
              <a:t>est-ce</a:t>
            </a:r>
            <a:r>
              <a:rPr lang="en-US" sz="2800" dirty="0" smtClean="0">
                <a:solidFill>
                  <a:srgbClr val="FFFFFF"/>
                </a:solidFill>
              </a:rPr>
              <a:t> grâce </a:t>
            </a:r>
            <a:r>
              <a:rPr lang="en-US" sz="2800" dirty="0" err="1" smtClean="0">
                <a:solidFill>
                  <a:srgbClr val="FFFFFF"/>
                </a:solidFill>
              </a:rPr>
              <a:t>à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ce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programme</a:t>
            </a:r>
            <a:r>
              <a:rPr lang="en-US" sz="2800" dirty="0" smtClean="0">
                <a:solidFill>
                  <a:srgbClr val="FFFFFF"/>
                </a:solidFill>
              </a:rPr>
              <a:t> ? </a:t>
            </a:r>
          </a:p>
          <a:p>
            <a:pPr lvl="1" eaLnBrk="1" hangingPunct="1"/>
            <a:r>
              <a:rPr lang="en-US" sz="2400" dirty="0" err="1" smtClean="0">
                <a:solidFill>
                  <a:srgbClr val="FFFFFF"/>
                </a:solidFill>
              </a:rPr>
              <a:t>D’autres</a:t>
            </a:r>
            <a:r>
              <a:rPr lang="en-US" sz="2400" dirty="0" smtClean="0">
                <a:solidFill>
                  <a:srgbClr val="FFFFFF"/>
                </a:solidFill>
              </a:rPr>
              <a:t> </a:t>
            </a:r>
            <a:r>
              <a:rPr lang="en-US" sz="2400" dirty="0" err="1" smtClean="0">
                <a:solidFill>
                  <a:srgbClr val="FFFFFF"/>
                </a:solidFill>
              </a:rPr>
              <a:t>programmes</a:t>
            </a:r>
            <a:r>
              <a:rPr lang="en-US" sz="2400" dirty="0" smtClean="0">
                <a:solidFill>
                  <a:srgbClr val="FFFFFF"/>
                </a:solidFill>
              </a:rPr>
              <a:t> de </a:t>
            </a:r>
            <a:r>
              <a:rPr lang="en-US" sz="2400" dirty="0" err="1" smtClean="0">
                <a:solidFill>
                  <a:srgbClr val="FFFFFF"/>
                </a:solidFill>
              </a:rPr>
              <a:t>sécurité</a:t>
            </a:r>
            <a:r>
              <a:rPr lang="en-US" sz="2400" dirty="0" smtClean="0">
                <a:solidFill>
                  <a:srgbClr val="FFFFFF"/>
                </a:solidFill>
              </a:rPr>
              <a:t> </a:t>
            </a:r>
            <a:r>
              <a:rPr lang="en-US" sz="2400" dirty="0" err="1" smtClean="0">
                <a:solidFill>
                  <a:srgbClr val="FFFFFF"/>
                </a:solidFill>
              </a:rPr>
              <a:t>routière</a:t>
            </a:r>
            <a:endParaRPr lang="en-US" sz="2400" dirty="0" smtClean="0">
              <a:solidFill>
                <a:srgbClr val="FFFFFF"/>
              </a:solidFill>
            </a:endParaRPr>
          </a:p>
          <a:p>
            <a:pPr lvl="1" eaLnBrk="1" hangingPunct="1"/>
            <a:r>
              <a:rPr lang="en-US" sz="2400" dirty="0" err="1" smtClean="0">
                <a:solidFill>
                  <a:srgbClr val="FFFFFF"/>
                </a:solidFill>
              </a:rPr>
              <a:t>D’autres</a:t>
            </a:r>
            <a:r>
              <a:rPr lang="en-US" sz="2400" dirty="0" smtClean="0">
                <a:solidFill>
                  <a:srgbClr val="FFFFFF"/>
                </a:solidFill>
              </a:rPr>
              <a:t> </a:t>
            </a:r>
            <a:r>
              <a:rPr lang="en-US" sz="2400" dirty="0" err="1" smtClean="0">
                <a:solidFill>
                  <a:srgbClr val="FFFFFF"/>
                </a:solidFill>
              </a:rPr>
              <a:t>programmes</a:t>
            </a:r>
            <a:r>
              <a:rPr lang="en-US" sz="2400" dirty="0" smtClean="0">
                <a:solidFill>
                  <a:srgbClr val="FFFFFF"/>
                </a:solidFill>
              </a:rPr>
              <a:t> publics</a:t>
            </a:r>
          </a:p>
          <a:p>
            <a:pPr lvl="1" eaLnBrk="1" hangingPunct="1"/>
            <a:r>
              <a:rPr lang="en-US" sz="2400" dirty="0" err="1" smtClean="0">
                <a:solidFill>
                  <a:srgbClr val="FFFFFF"/>
                </a:solidFill>
              </a:rPr>
              <a:t>D’autres</a:t>
            </a:r>
            <a:r>
              <a:rPr lang="en-US" sz="2400" dirty="0" smtClean="0">
                <a:solidFill>
                  <a:srgbClr val="FFFFFF"/>
                </a:solidFill>
              </a:rPr>
              <a:t> </a:t>
            </a:r>
            <a:r>
              <a:rPr lang="en-US" sz="2400" dirty="0" err="1" smtClean="0">
                <a:solidFill>
                  <a:srgbClr val="FFFFFF"/>
                </a:solidFill>
              </a:rPr>
              <a:t>éléments</a:t>
            </a:r>
            <a:r>
              <a:rPr lang="en-US" sz="2400" dirty="0" smtClean="0">
                <a:solidFill>
                  <a:srgbClr val="FFFFFF"/>
                </a:solidFill>
              </a:rPr>
              <a:t> techniques  </a:t>
            </a:r>
          </a:p>
          <a:p>
            <a:pPr eaLnBrk="1" hangingPunct="1"/>
            <a:r>
              <a:rPr lang="en-US" sz="2800" dirty="0" err="1" smtClean="0">
                <a:solidFill>
                  <a:srgbClr val="FFFFFF"/>
                </a:solidFill>
              </a:rPr>
              <a:t>L’évaluation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regarde</a:t>
            </a:r>
            <a:r>
              <a:rPr lang="en-US" sz="2800" dirty="0" smtClean="0">
                <a:solidFill>
                  <a:srgbClr val="FFFFFF"/>
                </a:solidFill>
              </a:rPr>
              <a:t> les </a:t>
            </a:r>
            <a:r>
              <a:rPr lang="en-US" sz="2800" dirty="0" err="1" smtClean="0">
                <a:solidFill>
                  <a:srgbClr val="FFFFFF"/>
                </a:solidFill>
              </a:rPr>
              <a:t>effets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réels</a:t>
            </a:r>
            <a:r>
              <a:rPr lang="en-US" sz="2800" dirty="0" smtClean="0">
                <a:solidFill>
                  <a:srgbClr val="FFFFFF"/>
                </a:solidFill>
              </a:rPr>
              <a:t> (</a:t>
            </a:r>
            <a:r>
              <a:rPr lang="en-US" sz="2800" dirty="0" err="1" smtClean="0">
                <a:solidFill>
                  <a:srgbClr val="FFFFFF"/>
                </a:solidFill>
              </a:rPr>
              <a:t>attendus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ou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induits</a:t>
            </a:r>
            <a:r>
              <a:rPr lang="en-US" sz="2800" dirty="0" smtClean="0">
                <a:solidFill>
                  <a:srgbClr val="FFFFFF"/>
                </a:solidFill>
              </a:rPr>
              <a:t>) et non les </a:t>
            </a:r>
            <a:r>
              <a:rPr lang="en-US" sz="2800" dirty="0" err="1" smtClean="0">
                <a:solidFill>
                  <a:srgbClr val="FFFFFF"/>
                </a:solidFill>
              </a:rPr>
              <a:t>effets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apparents</a:t>
            </a:r>
            <a:r>
              <a:rPr lang="en-US" sz="2800" dirty="0" smtClean="0">
                <a:solidFill>
                  <a:srgbClr val="FFFFFF"/>
                </a:solidFill>
              </a:rPr>
              <a:t>. Les </a:t>
            </a:r>
            <a:r>
              <a:rPr lang="en-US" sz="2800" dirty="0" err="1" smtClean="0">
                <a:solidFill>
                  <a:srgbClr val="FFFFFF"/>
                </a:solidFill>
              </a:rPr>
              <a:t>effets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réels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sont</a:t>
            </a:r>
            <a:r>
              <a:rPr lang="en-US" sz="2800" dirty="0" smtClean="0">
                <a:solidFill>
                  <a:srgbClr val="FFFFFF"/>
                </a:solidFill>
              </a:rPr>
              <a:t> les </a:t>
            </a:r>
            <a:r>
              <a:rPr lang="en-US" sz="2800" dirty="0" err="1" smtClean="0">
                <a:solidFill>
                  <a:srgbClr val="FFFFFF"/>
                </a:solidFill>
              </a:rPr>
              <a:t>seuls</a:t>
            </a:r>
            <a:r>
              <a:rPr lang="en-US" sz="2800" dirty="0" smtClean="0">
                <a:solidFill>
                  <a:srgbClr val="FFFFFF"/>
                </a:solidFill>
              </a:rPr>
              <a:t> qui </a:t>
            </a:r>
            <a:r>
              <a:rPr lang="en-US" sz="2800" dirty="0" err="1" smtClean="0">
                <a:solidFill>
                  <a:srgbClr val="FFFFFF"/>
                </a:solidFill>
              </a:rPr>
              <a:t>sont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directement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liés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à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l’existence</a:t>
            </a:r>
            <a:r>
              <a:rPr lang="en-US" sz="2800" dirty="0" smtClean="0">
                <a:solidFill>
                  <a:srgbClr val="FFFFFF"/>
                </a:solidFill>
              </a:rPr>
              <a:t> d’un </a:t>
            </a:r>
            <a:r>
              <a:rPr lang="en-US" sz="2800" dirty="0" err="1" smtClean="0">
                <a:solidFill>
                  <a:srgbClr val="FFFFFF"/>
                </a:solidFill>
              </a:rPr>
              <a:t>programme</a:t>
            </a:r>
            <a:r>
              <a:rPr lang="en-US" sz="2800" dirty="0" smtClean="0">
                <a:solidFill>
                  <a:srgbClr val="FFFFFF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-228600" y="0"/>
            <a:ext cx="9372600" cy="1143000"/>
          </a:xfrm>
        </p:spPr>
        <p:txBody>
          <a:bodyPr/>
          <a:lstStyle/>
          <a:p>
            <a:pPr marL="838200" indent="-838200" eaLnBrk="1" hangingPunct="1"/>
            <a:r>
              <a:rPr lang="en-US" sz="3600" b="1" i="1" dirty="0" smtClean="0">
                <a:solidFill>
                  <a:srgbClr val="FFFFFF"/>
                </a:solidFill>
              </a:rPr>
              <a:t>1. Les </a:t>
            </a:r>
            <a:r>
              <a:rPr lang="en-US" sz="3600" b="1" i="1" dirty="0" err="1" smtClean="0">
                <a:solidFill>
                  <a:srgbClr val="FFFFFF"/>
                </a:solidFill>
              </a:rPr>
              <a:t>principaux</a:t>
            </a:r>
            <a:r>
              <a:rPr lang="en-US" sz="3600" b="1" i="1" dirty="0" smtClean="0">
                <a:solidFill>
                  <a:srgbClr val="FFFFFF"/>
                </a:solidFill>
              </a:rPr>
              <a:t> </a:t>
            </a:r>
            <a:r>
              <a:rPr lang="en-US" sz="3600" b="1" i="1" dirty="0" err="1" smtClean="0">
                <a:solidFill>
                  <a:srgbClr val="FFFFFF"/>
                </a:solidFill>
              </a:rPr>
              <a:t>critères</a:t>
            </a:r>
            <a:r>
              <a:rPr lang="en-US" sz="3600" b="1" i="1" dirty="0" smtClean="0">
                <a:solidFill>
                  <a:srgbClr val="FFFFFF"/>
                </a:solidFill>
              </a:rPr>
              <a:t> de </a:t>
            </a:r>
            <a:r>
              <a:rPr lang="en-US" sz="3600" b="1" i="1" dirty="0" err="1" smtClean="0">
                <a:solidFill>
                  <a:srgbClr val="FFFFFF"/>
                </a:solidFill>
              </a:rPr>
              <a:t>l’évaluation</a:t>
            </a:r>
            <a:endParaRPr lang="en-CA" sz="3600" b="1" i="1" dirty="0" smtClean="0">
              <a:solidFill>
                <a:srgbClr val="FFFFFF"/>
              </a:solidFill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43000"/>
            <a:ext cx="8229600" cy="4983163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</a:pPr>
            <a:r>
              <a:rPr lang="en-US" b="1" dirty="0" err="1">
                <a:solidFill>
                  <a:srgbClr val="FFFF00"/>
                </a:solidFill>
              </a:rPr>
              <a:t>Efficacité</a:t>
            </a:r>
            <a:r>
              <a:rPr lang="en-US" b="1" dirty="0">
                <a:solidFill>
                  <a:srgbClr val="FFFF00"/>
                </a:solidFill>
              </a:rPr>
              <a:t> 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en-US" dirty="0">
                <a:solidFill>
                  <a:srgbClr val="FFFFFF"/>
                </a:solidFill>
              </a:rPr>
              <a:t>Les </a:t>
            </a:r>
            <a:r>
              <a:rPr lang="en-US" dirty="0" err="1">
                <a:solidFill>
                  <a:srgbClr val="FFFFFF"/>
                </a:solidFill>
              </a:rPr>
              <a:t>succès</a:t>
            </a:r>
            <a:r>
              <a:rPr lang="en-US" dirty="0">
                <a:solidFill>
                  <a:srgbClr val="FFFFFF"/>
                </a:solidFill>
              </a:rPr>
              <a:t> des </a:t>
            </a:r>
            <a:r>
              <a:rPr lang="en-US" dirty="0" err="1">
                <a:solidFill>
                  <a:srgbClr val="FFFFFF"/>
                </a:solidFill>
              </a:rPr>
              <a:t>programmes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à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atteindre</a:t>
            </a:r>
            <a:r>
              <a:rPr lang="en-US" dirty="0">
                <a:solidFill>
                  <a:srgbClr val="FFFFFF"/>
                </a:solidFill>
              </a:rPr>
              <a:t> les </a:t>
            </a:r>
            <a:r>
              <a:rPr lang="en-US" dirty="0" err="1">
                <a:solidFill>
                  <a:srgbClr val="FFFFFF"/>
                </a:solidFill>
              </a:rPr>
              <a:t>résultats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anticipés</a:t>
            </a:r>
            <a:r>
              <a:rPr lang="en-US" dirty="0">
                <a:solidFill>
                  <a:srgbClr val="FFFFFF"/>
                </a:solidFill>
              </a:rPr>
              <a:t>.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en-US" i="1" dirty="0">
                <a:solidFill>
                  <a:srgbClr val="FFFFFF"/>
                </a:solidFill>
              </a:rPr>
              <a:t>Ex : </a:t>
            </a:r>
            <a:r>
              <a:rPr lang="en-US" i="1" dirty="0" err="1">
                <a:solidFill>
                  <a:srgbClr val="FFFFFF"/>
                </a:solidFill>
              </a:rPr>
              <a:t>construire</a:t>
            </a:r>
            <a:r>
              <a:rPr lang="en-US" i="1" dirty="0">
                <a:solidFill>
                  <a:srgbClr val="FFFFFF"/>
                </a:solidFill>
              </a:rPr>
              <a:t> </a:t>
            </a:r>
            <a:r>
              <a:rPr lang="en-US" i="1" dirty="0" err="1">
                <a:solidFill>
                  <a:srgbClr val="FFFFFF"/>
                </a:solidFill>
              </a:rPr>
              <a:t>une</a:t>
            </a:r>
            <a:r>
              <a:rPr lang="en-US" i="1" dirty="0">
                <a:solidFill>
                  <a:srgbClr val="FFFFFF"/>
                </a:solidFill>
              </a:rPr>
              <a:t> </a:t>
            </a:r>
            <a:r>
              <a:rPr lang="en-US" i="1" dirty="0" err="1">
                <a:solidFill>
                  <a:srgbClr val="FFFFFF"/>
                </a:solidFill>
              </a:rPr>
              <a:t>autoroute</a:t>
            </a:r>
            <a:r>
              <a:rPr lang="en-US" i="1" dirty="0">
                <a:solidFill>
                  <a:srgbClr val="FFFFFF"/>
                </a:solidFill>
              </a:rPr>
              <a:t> (</a:t>
            </a:r>
            <a:r>
              <a:rPr lang="en-US" i="1" dirty="0" err="1">
                <a:solidFill>
                  <a:srgbClr val="FFFFFF"/>
                </a:solidFill>
              </a:rPr>
              <a:t>nombre</a:t>
            </a:r>
            <a:r>
              <a:rPr lang="en-US" i="1" dirty="0">
                <a:solidFill>
                  <a:srgbClr val="FFFFFF"/>
                </a:solidFill>
              </a:rPr>
              <a:t> de km) pour la date </a:t>
            </a:r>
            <a:r>
              <a:rPr lang="en-US" i="1" dirty="0" err="1">
                <a:solidFill>
                  <a:srgbClr val="FFFFFF"/>
                </a:solidFill>
              </a:rPr>
              <a:t>fixeé</a:t>
            </a:r>
            <a:endParaRPr lang="en-US" i="1" dirty="0">
              <a:solidFill>
                <a:srgbClr val="FFFFFF"/>
              </a:solidFill>
            </a:endParaRPr>
          </a:p>
          <a:p>
            <a:pPr marL="609600" indent="-609600" eaLnBrk="1" hangingPunct="1">
              <a:lnSpc>
                <a:spcPct val="90000"/>
              </a:lnSpc>
            </a:pPr>
            <a:r>
              <a:rPr lang="en-US" b="1" dirty="0" err="1">
                <a:solidFill>
                  <a:srgbClr val="FFFF00"/>
                </a:solidFill>
              </a:rPr>
              <a:t>Efficience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/>
              <a:t> 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en-US" dirty="0">
                <a:solidFill>
                  <a:srgbClr val="FFFFFF"/>
                </a:solidFill>
              </a:rPr>
              <a:t>Les </a:t>
            </a:r>
            <a:r>
              <a:rPr lang="en-US" dirty="0" err="1">
                <a:solidFill>
                  <a:srgbClr val="FFFFFF"/>
                </a:solidFill>
              </a:rPr>
              <a:t>moyens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engagés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dans</a:t>
            </a:r>
            <a:r>
              <a:rPr lang="en-US" dirty="0">
                <a:solidFill>
                  <a:srgbClr val="FFFFFF"/>
                </a:solidFill>
              </a:rPr>
              <a:t> le </a:t>
            </a:r>
            <a:r>
              <a:rPr lang="en-US" dirty="0" err="1">
                <a:solidFill>
                  <a:srgbClr val="FFFFFF"/>
                </a:solidFill>
              </a:rPr>
              <a:t>programme</a:t>
            </a:r>
            <a:r>
              <a:rPr lang="en-US" dirty="0">
                <a:solidFill>
                  <a:srgbClr val="FFFFFF"/>
                </a:solidFill>
              </a:rPr>
              <a:t> pour </a:t>
            </a:r>
            <a:r>
              <a:rPr lang="en-US" dirty="0" err="1">
                <a:solidFill>
                  <a:srgbClr val="FFFFFF"/>
                </a:solidFill>
              </a:rPr>
              <a:t>obtenir</a:t>
            </a:r>
            <a:r>
              <a:rPr lang="en-US" dirty="0">
                <a:solidFill>
                  <a:srgbClr val="FFFFFF"/>
                </a:solidFill>
              </a:rPr>
              <a:t> le </a:t>
            </a:r>
            <a:r>
              <a:rPr lang="en-US" dirty="0" err="1">
                <a:solidFill>
                  <a:srgbClr val="FFFFFF"/>
                </a:solidFill>
              </a:rPr>
              <a:t>résultat</a:t>
            </a:r>
            <a:r>
              <a:rPr lang="en-US" dirty="0">
                <a:solidFill>
                  <a:srgbClr val="FFFFFF"/>
                </a:solidFill>
              </a:rPr>
              <a:t>. Le </a:t>
            </a:r>
            <a:r>
              <a:rPr lang="en-US" dirty="0" err="1">
                <a:solidFill>
                  <a:srgbClr val="FFFFFF"/>
                </a:solidFill>
              </a:rPr>
              <a:t>coût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est-il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raisonnable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à</a:t>
            </a:r>
            <a:r>
              <a:rPr lang="en-US" dirty="0">
                <a:solidFill>
                  <a:srgbClr val="FFFFFF"/>
                </a:solidFill>
              </a:rPr>
              <a:t> la </a:t>
            </a:r>
            <a:r>
              <a:rPr lang="en-US" dirty="0" err="1">
                <a:solidFill>
                  <a:srgbClr val="FFFFFF"/>
                </a:solidFill>
              </a:rPr>
              <a:t>lumière</a:t>
            </a:r>
            <a:r>
              <a:rPr lang="en-US" dirty="0">
                <a:solidFill>
                  <a:srgbClr val="FFFFFF"/>
                </a:solidFill>
              </a:rPr>
              <a:t> des </a:t>
            </a:r>
            <a:r>
              <a:rPr lang="en-US" dirty="0" err="1">
                <a:solidFill>
                  <a:srgbClr val="FFFFFF"/>
                </a:solidFill>
              </a:rPr>
              <a:t>résultats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obtenus</a:t>
            </a:r>
            <a:r>
              <a:rPr lang="en-US" dirty="0">
                <a:solidFill>
                  <a:srgbClr val="FFFFFF"/>
                </a:solidFill>
              </a:rPr>
              <a:t> ?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en-US" i="1" dirty="0">
                <a:solidFill>
                  <a:srgbClr val="FFFFFF"/>
                </a:solidFill>
              </a:rPr>
              <a:t>Ex : le prix de </a:t>
            </a:r>
            <a:r>
              <a:rPr lang="en-US" i="1" dirty="0" err="1">
                <a:solidFill>
                  <a:srgbClr val="FFFFFF"/>
                </a:solidFill>
              </a:rPr>
              <a:t>chaque</a:t>
            </a:r>
            <a:r>
              <a:rPr lang="en-US" i="1" dirty="0">
                <a:solidFill>
                  <a:srgbClr val="FFFFFF"/>
                </a:solidFill>
              </a:rPr>
              <a:t> km </a:t>
            </a:r>
            <a:r>
              <a:rPr lang="en-US" i="1" dirty="0" err="1">
                <a:solidFill>
                  <a:srgbClr val="FFFFFF"/>
                </a:solidFill>
              </a:rPr>
              <a:t>d’autoroute</a:t>
            </a:r>
            <a:endParaRPr lang="en-US" i="1" dirty="0">
              <a:solidFill>
                <a:srgbClr val="FFFFFF"/>
              </a:solidFill>
            </a:endParaRPr>
          </a:p>
          <a:p>
            <a:pPr marL="990600" lvl="1" indent="-533400" eaLnBrk="1" hangingPunct="1">
              <a:lnSpc>
                <a:spcPct val="90000"/>
              </a:lnSpc>
              <a:buFontTx/>
              <a:buNone/>
            </a:pPr>
            <a:endParaRPr lang="en-CA" sz="18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33400" y="304800"/>
            <a:ext cx="8305800" cy="57912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2800" b="1" dirty="0" err="1" smtClean="0">
                <a:solidFill>
                  <a:srgbClr val="FFFF00"/>
                </a:solidFill>
              </a:rPr>
              <a:t>Cohérence</a:t>
            </a:r>
            <a:endParaRPr lang="en-US" sz="2800" b="1" dirty="0" smtClean="0">
              <a:solidFill>
                <a:srgbClr val="FFFF00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dirty="0" err="1" smtClean="0">
                <a:solidFill>
                  <a:srgbClr val="FFFFFF"/>
                </a:solidFill>
              </a:rPr>
              <a:t>Logique</a:t>
            </a:r>
            <a:r>
              <a:rPr lang="en-US" sz="2800" dirty="0" smtClean="0">
                <a:solidFill>
                  <a:srgbClr val="FFFFFF"/>
                </a:solidFill>
              </a:rPr>
              <a:t> interne du </a:t>
            </a:r>
            <a:r>
              <a:rPr lang="en-US" sz="2800" dirty="0" err="1" smtClean="0">
                <a:solidFill>
                  <a:srgbClr val="FFFFFF"/>
                </a:solidFill>
              </a:rPr>
              <a:t>programme</a:t>
            </a:r>
            <a:r>
              <a:rPr lang="en-US" sz="2800" dirty="0" smtClean="0">
                <a:solidFill>
                  <a:srgbClr val="FFFFFF"/>
                </a:solidFill>
              </a:rPr>
              <a:t> et/</a:t>
            </a:r>
            <a:r>
              <a:rPr lang="en-US" sz="2800" dirty="0" err="1" smtClean="0">
                <a:solidFill>
                  <a:srgbClr val="FFFFFF"/>
                </a:solidFill>
              </a:rPr>
              <a:t>ou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cohérence</a:t>
            </a:r>
            <a:r>
              <a:rPr lang="en-US" sz="2800" dirty="0" smtClean="0">
                <a:solidFill>
                  <a:srgbClr val="FFFFFF"/>
                </a:solidFill>
              </a:rPr>
              <a:t> avec les </a:t>
            </a:r>
            <a:r>
              <a:rPr lang="en-US" sz="2800" dirty="0" err="1" smtClean="0">
                <a:solidFill>
                  <a:srgbClr val="FFFFFF"/>
                </a:solidFill>
              </a:rPr>
              <a:t>autres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programmes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existants</a:t>
            </a:r>
            <a:r>
              <a:rPr lang="en-US" sz="2800" dirty="0" smtClean="0">
                <a:solidFill>
                  <a:srgbClr val="FFFFFF"/>
                </a:solidFill>
              </a:rPr>
              <a:t>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i="1" dirty="0" smtClean="0">
                <a:solidFill>
                  <a:srgbClr val="FFFFFF"/>
                </a:solidFill>
              </a:rPr>
              <a:t>Ex : </a:t>
            </a:r>
            <a:r>
              <a:rPr lang="en-US" sz="2800" i="1" dirty="0" err="1" smtClean="0">
                <a:solidFill>
                  <a:srgbClr val="FFFFFF"/>
                </a:solidFill>
              </a:rPr>
              <a:t>Construire</a:t>
            </a:r>
            <a:r>
              <a:rPr lang="en-US" sz="2800" i="1" dirty="0" smtClean="0">
                <a:solidFill>
                  <a:srgbClr val="FFFFFF"/>
                </a:solidFill>
              </a:rPr>
              <a:t> un nouveau </a:t>
            </a:r>
            <a:r>
              <a:rPr lang="en-US" sz="2800" i="1" dirty="0" err="1" smtClean="0">
                <a:solidFill>
                  <a:srgbClr val="FFFFFF"/>
                </a:solidFill>
              </a:rPr>
              <a:t>pont</a:t>
            </a:r>
            <a:r>
              <a:rPr lang="en-US" sz="2800" i="1" dirty="0" smtClean="0">
                <a:solidFill>
                  <a:srgbClr val="FFFFFF"/>
                </a:solidFill>
              </a:rPr>
              <a:t> pour </a:t>
            </a:r>
            <a:r>
              <a:rPr lang="en-US" sz="2800" i="1" dirty="0" err="1" smtClean="0">
                <a:solidFill>
                  <a:srgbClr val="FFFFFF"/>
                </a:solidFill>
              </a:rPr>
              <a:t>voiture</a:t>
            </a:r>
            <a:r>
              <a:rPr lang="en-US" sz="2800" i="1" dirty="0" smtClean="0">
                <a:solidFill>
                  <a:srgbClr val="FFFFFF"/>
                </a:solidFill>
              </a:rPr>
              <a:t> </a:t>
            </a:r>
            <a:r>
              <a:rPr lang="en-US" sz="2800" i="1" dirty="0" err="1" smtClean="0">
                <a:solidFill>
                  <a:srgbClr val="FFFFFF"/>
                </a:solidFill>
              </a:rPr>
              <a:t>alors</a:t>
            </a:r>
            <a:r>
              <a:rPr lang="en-US" sz="2800" i="1" dirty="0" smtClean="0">
                <a:solidFill>
                  <a:srgbClr val="FFFFFF"/>
                </a:solidFill>
              </a:rPr>
              <a:t> </a:t>
            </a:r>
            <a:r>
              <a:rPr lang="en-US" sz="2800" i="1" dirty="0" err="1" smtClean="0">
                <a:solidFill>
                  <a:srgbClr val="FFFFFF"/>
                </a:solidFill>
              </a:rPr>
              <a:t>que</a:t>
            </a:r>
            <a:r>
              <a:rPr lang="en-US" sz="2800" i="1" dirty="0" smtClean="0">
                <a:solidFill>
                  <a:srgbClr val="FFFFFF"/>
                </a:solidFill>
              </a:rPr>
              <a:t> </a:t>
            </a:r>
            <a:r>
              <a:rPr lang="en-US" sz="2800" i="1" dirty="0" err="1" smtClean="0">
                <a:solidFill>
                  <a:srgbClr val="FFFFFF"/>
                </a:solidFill>
              </a:rPr>
              <a:t>programme</a:t>
            </a:r>
            <a:r>
              <a:rPr lang="en-US" sz="2800" i="1" dirty="0" smtClean="0">
                <a:solidFill>
                  <a:srgbClr val="FFFFFF"/>
                </a:solidFill>
              </a:rPr>
              <a:t> de </a:t>
            </a:r>
            <a:r>
              <a:rPr lang="en-US" sz="2800" i="1" dirty="0" err="1" smtClean="0">
                <a:solidFill>
                  <a:srgbClr val="FFFFFF"/>
                </a:solidFill>
              </a:rPr>
              <a:t>valorisation</a:t>
            </a:r>
            <a:r>
              <a:rPr lang="en-US" sz="2800" i="1" dirty="0" smtClean="0">
                <a:solidFill>
                  <a:srgbClr val="FFFFFF"/>
                </a:solidFill>
              </a:rPr>
              <a:t> du transport en </a:t>
            </a:r>
            <a:r>
              <a:rPr lang="en-US" sz="2800" i="1" dirty="0" err="1" smtClean="0">
                <a:solidFill>
                  <a:srgbClr val="FFFFFF"/>
                </a:solidFill>
              </a:rPr>
              <a:t>commun</a:t>
            </a:r>
            <a:endParaRPr lang="en-US" sz="2800" i="1" dirty="0" smtClean="0">
              <a:solidFill>
                <a:srgbClr val="FFFFFF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800" b="1" dirty="0" smtClean="0"/>
          </a:p>
          <a:p>
            <a:pPr eaLnBrk="1" hangingPunct="1">
              <a:lnSpc>
                <a:spcPct val="90000"/>
              </a:lnSpc>
            </a:pPr>
            <a:r>
              <a:rPr lang="en-US" sz="2800" b="1" dirty="0" smtClean="0">
                <a:solidFill>
                  <a:srgbClr val="FFFF00"/>
                </a:solidFill>
              </a:rPr>
              <a:t>Pertinence </a:t>
            </a:r>
            <a:r>
              <a:rPr lang="en-US" sz="2800" dirty="0" smtClean="0"/>
              <a:t>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dirty="0" err="1" smtClean="0">
                <a:solidFill>
                  <a:srgbClr val="FFFFFF"/>
                </a:solidFill>
              </a:rPr>
              <a:t>Est-ce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que</a:t>
            </a:r>
            <a:r>
              <a:rPr lang="en-US" sz="2800" dirty="0" smtClean="0">
                <a:solidFill>
                  <a:srgbClr val="FFFFFF"/>
                </a:solidFill>
              </a:rPr>
              <a:t> les </a:t>
            </a:r>
            <a:r>
              <a:rPr lang="en-US" sz="2800" dirty="0" err="1" smtClean="0">
                <a:solidFill>
                  <a:srgbClr val="FFFFFF"/>
                </a:solidFill>
              </a:rPr>
              <a:t>objectifs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officiels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ont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été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bien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déterminés</a:t>
            </a:r>
            <a:r>
              <a:rPr lang="en-US" sz="2800" dirty="0" smtClean="0">
                <a:solidFill>
                  <a:srgbClr val="FFFFFF"/>
                </a:solidFill>
              </a:rPr>
              <a:t> ?</a:t>
            </a:r>
            <a:r>
              <a:rPr lang="en-US" sz="2800" b="1" dirty="0" smtClean="0">
                <a:solidFill>
                  <a:srgbClr val="FFFFFF"/>
                </a:solidFill>
              </a:rPr>
              <a:t> </a:t>
            </a:r>
            <a:r>
              <a:rPr lang="en-US" sz="2800" dirty="0" smtClean="0">
                <a:solidFill>
                  <a:srgbClr val="FFFFFF"/>
                </a:solidFill>
              </a:rPr>
              <a:t>Correspondent-</a:t>
            </a:r>
            <a:r>
              <a:rPr lang="en-US" sz="2800" dirty="0" err="1" smtClean="0">
                <a:solidFill>
                  <a:srgbClr val="FFFFFF"/>
                </a:solidFill>
              </a:rPr>
              <a:t>ils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à</a:t>
            </a:r>
            <a:r>
              <a:rPr lang="en-US" sz="2800" dirty="0" smtClean="0">
                <a:solidFill>
                  <a:srgbClr val="FFFFFF"/>
                </a:solidFill>
              </a:rPr>
              <a:t> un </a:t>
            </a:r>
            <a:r>
              <a:rPr lang="en-US" sz="2800" dirty="0" err="1" smtClean="0">
                <a:solidFill>
                  <a:srgbClr val="FFFFFF"/>
                </a:solidFill>
              </a:rPr>
              <a:t>besoin</a:t>
            </a:r>
            <a:r>
              <a:rPr lang="en-US" sz="2800" dirty="0" smtClean="0">
                <a:solidFill>
                  <a:srgbClr val="FFFFFF"/>
                </a:solidFill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</a:rPr>
              <a:t>réel</a:t>
            </a:r>
            <a:r>
              <a:rPr lang="en-US" sz="2800" dirty="0" smtClean="0">
                <a:solidFill>
                  <a:srgbClr val="FFFFFF"/>
                </a:solidFill>
              </a:rPr>
              <a:t> ? (</a:t>
            </a:r>
            <a:r>
              <a:rPr lang="en-US" sz="2800" dirty="0" err="1" smtClean="0">
                <a:solidFill>
                  <a:srgbClr val="FFFFFF"/>
                </a:solidFill>
              </a:rPr>
              <a:t>utilité</a:t>
            </a:r>
            <a:r>
              <a:rPr lang="en-US" sz="2800" dirty="0" smtClean="0">
                <a:solidFill>
                  <a:srgbClr val="FFFFFF"/>
                </a:solidFill>
              </a:rPr>
              <a:t>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i="1" dirty="0" smtClean="0">
                <a:solidFill>
                  <a:srgbClr val="FFFFFF"/>
                </a:solidFill>
              </a:rPr>
              <a:t>Ex : la solution </a:t>
            </a:r>
            <a:r>
              <a:rPr lang="en-US" sz="2800" i="1" dirty="0" err="1" smtClean="0">
                <a:solidFill>
                  <a:srgbClr val="FFFFFF"/>
                </a:solidFill>
              </a:rPr>
              <a:t>autoroute</a:t>
            </a:r>
            <a:r>
              <a:rPr lang="en-US" sz="2800" i="1" dirty="0" smtClean="0">
                <a:solidFill>
                  <a:srgbClr val="FFFFFF"/>
                </a:solidFill>
              </a:rPr>
              <a:t> </a:t>
            </a:r>
            <a:r>
              <a:rPr lang="en-US" sz="2800" i="1" dirty="0" err="1" smtClean="0">
                <a:solidFill>
                  <a:srgbClr val="FFFFFF"/>
                </a:solidFill>
              </a:rPr>
              <a:t>permet-elle</a:t>
            </a:r>
            <a:r>
              <a:rPr lang="en-US" sz="2800" i="1" dirty="0" smtClean="0">
                <a:solidFill>
                  <a:srgbClr val="FFFFFF"/>
                </a:solidFill>
              </a:rPr>
              <a:t> de </a:t>
            </a:r>
            <a:r>
              <a:rPr lang="en-US" sz="2800" i="1" dirty="0" err="1" smtClean="0">
                <a:solidFill>
                  <a:srgbClr val="FFFFFF"/>
                </a:solidFill>
              </a:rPr>
              <a:t>réduire</a:t>
            </a:r>
            <a:r>
              <a:rPr lang="en-US" sz="2800" i="1" dirty="0" smtClean="0">
                <a:solidFill>
                  <a:srgbClr val="FFFFFF"/>
                </a:solidFill>
              </a:rPr>
              <a:t> la congestion </a:t>
            </a:r>
            <a:r>
              <a:rPr lang="en-US" sz="2800" i="1" dirty="0" err="1" smtClean="0">
                <a:solidFill>
                  <a:srgbClr val="FFFFFF"/>
                </a:solidFill>
              </a:rPr>
              <a:t>sur</a:t>
            </a:r>
            <a:r>
              <a:rPr lang="en-US" sz="2800" i="1" dirty="0" smtClean="0">
                <a:solidFill>
                  <a:srgbClr val="FFFFFF"/>
                </a:solidFill>
              </a:rPr>
              <a:t> les routes </a:t>
            </a:r>
            <a:r>
              <a:rPr lang="en-US" sz="2800" i="1" dirty="0" err="1" smtClean="0">
                <a:solidFill>
                  <a:srgbClr val="FFFFFF"/>
                </a:solidFill>
              </a:rPr>
              <a:t>existantes</a:t>
            </a:r>
            <a:r>
              <a:rPr lang="en-US" sz="2800" i="1" dirty="0" smtClean="0">
                <a:solidFill>
                  <a:srgbClr val="FFFFFF"/>
                </a:solidFill>
              </a:rPr>
              <a:t>, </a:t>
            </a:r>
            <a:r>
              <a:rPr lang="en-US" sz="2800" i="1" dirty="0" err="1" smtClean="0">
                <a:solidFill>
                  <a:srgbClr val="FFFFFF"/>
                </a:solidFill>
              </a:rPr>
              <a:t>améliorer</a:t>
            </a:r>
            <a:r>
              <a:rPr lang="en-US" sz="2800" i="1" dirty="0" smtClean="0">
                <a:solidFill>
                  <a:srgbClr val="FFFFFF"/>
                </a:solidFill>
              </a:rPr>
              <a:t> la </a:t>
            </a:r>
            <a:r>
              <a:rPr lang="en-US" sz="2800" i="1" dirty="0" err="1" smtClean="0">
                <a:solidFill>
                  <a:srgbClr val="FFFFFF"/>
                </a:solidFill>
              </a:rPr>
              <a:t>sécurité</a:t>
            </a:r>
            <a:r>
              <a:rPr lang="en-US" sz="2800" i="1" dirty="0" smtClean="0">
                <a:solidFill>
                  <a:srgbClr val="FFFFFF"/>
                </a:solidFill>
              </a:rPr>
              <a:t>, </a:t>
            </a:r>
            <a:r>
              <a:rPr lang="en-US" sz="2800" i="1" dirty="0" err="1" smtClean="0">
                <a:solidFill>
                  <a:srgbClr val="FFFFFF"/>
                </a:solidFill>
              </a:rPr>
              <a:t>favoriser</a:t>
            </a:r>
            <a:r>
              <a:rPr lang="en-US" sz="2800" i="1" dirty="0" smtClean="0">
                <a:solidFill>
                  <a:srgbClr val="FFFFFF"/>
                </a:solidFill>
              </a:rPr>
              <a:t> le </a:t>
            </a:r>
            <a:r>
              <a:rPr lang="en-US" sz="2800" i="1" dirty="0" err="1" smtClean="0">
                <a:solidFill>
                  <a:srgbClr val="FFFFFF"/>
                </a:solidFill>
              </a:rPr>
              <a:t>développement</a:t>
            </a:r>
            <a:r>
              <a:rPr lang="en-US" sz="2800" i="1" dirty="0" smtClean="0">
                <a:solidFill>
                  <a:srgbClr val="FFFFFF"/>
                </a:solidFill>
              </a:rPr>
              <a:t> ? Y a-</a:t>
            </a:r>
            <a:r>
              <a:rPr lang="en-US" sz="2800" i="1" dirty="0" err="1" smtClean="0">
                <a:solidFill>
                  <a:srgbClr val="FFFFFF"/>
                </a:solidFill>
              </a:rPr>
              <a:t>t-il</a:t>
            </a:r>
            <a:r>
              <a:rPr lang="en-US" sz="2800" i="1" dirty="0" smtClean="0">
                <a:solidFill>
                  <a:srgbClr val="FFFFFF"/>
                </a:solidFill>
              </a:rPr>
              <a:t> un </a:t>
            </a:r>
            <a:r>
              <a:rPr lang="en-US" sz="2800" i="1" dirty="0" err="1" smtClean="0">
                <a:solidFill>
                  <a:srgbClr val="FFFFFF"/>
                </a:solidFill>
              </a:rPr>
              <a:t>problème</a:t>
            </a:r>
            <a:r>
              <a:rPr lang="en-US" sz="2800" i="1" dirty="0" smtClean="0">
                <a:solidFill>
                  <a:srgbClr val="FFFFFF"/>
                </a:solidFill>
              </a:rPr>
              <a:t> de congestion </a:t>
            </a:r>
            <a:r>
              <a:rPr lang="en-US" sz="2800" i="1" dirty="0" err="1" smtClean="0">
                <a:solidFill>
                  <a:srgbClr val="FFFFFF"/>
                </a:solidFill>
              </a:rPr>
              <a:t>sérieux</a:t>
            </a:r>
            <a:r>
              <a:rPr lang="en-US" sz="2800" i="1" dirty="0" smtClean="0">
                <a:solidFill>
                  <a:srgbClr val="FFFFFF"/>
                </a:solidFill>
              </a:rPr>
              <a:t> ?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400" i="1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CA" sz="24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b="1" dirty="0" err="1" smtClean="0">
                <a:solidFill>
                  <a:srgbClr val="FFFF00"/>
                </a:solidFill>
              </a:rPr>
              <a:t>Viabilité</a:t>
            </a:r>
            <a:r>
              <a:rPr lang="en-US" b="1" dirty="0" smtClean="0"/>
              <a:t> </a:t>
            </a:r>
            <a:r>
              <a:rPr lang="en-US" dirty="0" smtClean="0"/>
              <a:t>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dirty="0" err="1" smtClean="0">
                <a:solidFill>
                  <a:srgbClr val="FFFFFF"/>
                </a:solidFill>
              </a:rPr>
              <a:t>Combien</a:t>
            </a:r>
            <a:r>
              <a:rPr lang="en-US" dirty="0" smtClean="0">
                <a:solidFill>
                  <a:srgbClr val="FFFFFF"/>
                </a:solidFill>
              </a:rPr>
              <a:t> de temps </a:t>
            </a:r>
            <a:r>
              <a:rPr lang="en-US" dirty="0" err="1" smtClean="0">
                <a:solidFill>
                  <a:srgbClr val="FFFFFF"/>
                </a:solidFill>
              </a:rPr>
              <a:t>vont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durer</a:t>
            </a:r>
            <a:r>
              <a:rPr lang="en-US" dirty="0" smtClean="0">
                <a:solidFill>
                  <a:srgbClr val="FFFFFF"/>
                </a:solidFill>
              </a:rPr>
              <a:t> les </a:t>
            </a:r>
            <a:r>
              <a:rPr lang="en-US" dirty="0" err="1" smtClean="0">
                <a:solidFill>
                  <a:srgbClr val="FFFFFF"/>
                </a:solidFill>
              </a:rPr>
              <a:t>résultats</a:t>
            </a:r>
            <a:r>
              <a:rPr lang="en-US" dirty="0" smtClean="0">
                <a:solidFill>
                  <a:srgbClr val="FFFFFF"/>
                </a:solidFill>
              </a:rPr>
              <a:t> du </a:t>
            </a:r>
            <a:r>
              <a:rPr lang="en-US" dirty="0" err="1" smtClean="0">
                <a:solidFill>
                  <a:srgbClr val="FFFFFF"/>
                </a:solidFill>
              </a:rPr>
              <a:t>programme</a:t>
            </a:r>
            <a:r>
              <a:rPr lang="en-US" dirty="0" smtClean="0">
                <a:solidFill>
                  <a:srgbClr val="FFFFFF"/>
                </a:solidFill>
              </a:rPr>
              <a:t> ?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i="1" dirty="0" smtClean="0">
                <a:solidFill>
                  <a:srgbClr val="FFFFFF"/>
                </a:solidFill>
              </a:rPr>
              <a:t>Ex : </a:t>
            </a:r>
            <a:r>
              <a:rPr lang="en-US" i="1" dirty="0" err="1" smtClean="0">
                <a:solidFill>
                  <a:srgbClr val="FFFFFF"/>
                </a:solidFill>
              </a:rPr>
              <a:t>l’autoroute</a:t>
            </a:r>
            <a:r>
              <a:rPr lang="en-US" i="1" dirty="0" smtClean="0">
                <a:solidFill>
                  <a:srgbClr val="FFFFFF"/>
                </a:solidFill>
              </a:rPr>
              <a:t> ne </a:t>
            </a:r>
            <a:r>
              <a:rPr lang="en-US" i="1" dirty="0" err="1" smtClean="0">
                <a:solidFill>
                  <a:srgbClr val="FFFFFF"/>
                </a:solidFill>
              </a:rPr>
              <a:t>risque-t-elle</a:t>
            </a:r>
            <a:r>
              <a:rPr lang="en-US" i="1" dirty="0" smtClean="0">
                <a:solidFill>
                  <a:srgbClr val="FFFFFF"/>
                </a:solidFill>
              </a:rPr>
              <a:t> pas </a:t>
            </a:r>
            <a:r>
              <a:rPr lang="en-US" i="1" dirty="0" err="1" smtClean="0">
                <a:solidFill>
                  <a:srgbClr val="FFFFFF"/>
                </a:solidFill>
              </a:rPr>
              <a:t>d’encourager</a:t>
            </a:r>
            <a:r>
              <a:rPr lang="en-US" i="1" dirty="0" smtClean="0">
                <a:solidFill>
                  <a:srgbClr val="FFFFFF"/>
                </a:solidFill>
              </a:rPr>
              <a:t> plus de </a:t>
            </a:r>
            <a:r>
              <a:rPr lang="en-US" i="1" dirty="0" err="1" smtClean="0">
                <a:solidFill>
                  <a:srgbClr val="FFFFFF"/>
                </a:solidFill>
              </a:rPr>
              <a:t>déplacements</a:t>
            </a:r>
            <a:r>
              <a:rPr lang="en-US" i="1" dirty="0" smtClean="0">
                <a:solidFill>
                  <a:srgbClr val="FFFFFF"/>
                </a:solidFill>
              </a:rPr>
              <a:t> automobiles ? </a:t>
            </a:r>
            <a:r>
              <a:rPr lang="en-US" i="1" dirty="0" err="1" smtClean="0">
                <a:solidFill>
                  <a:srgbClr val="FFFFFF"/>
                </a:solidFill>
              </a:rPr>
              <a:t>Durée</a:t>
            </a:r>
            <a:r>
              <a:rPr lang="en-US" i="1" dirty="0" smtClean="0">
                <a:solidFill>
                  <a:srgbClr val="FFFFFF"/>
                </a:solidFill>
              </a:rPr>
              <a:t> du </a:t>
            </a:r>
            <a:r>
              <a:rPr lang="en-US" i="1" dirty="0" err="1" smtClean="0">
                <a:solidFill>
                  <a:srgbClr val="FFFFFF"/>
                </a:solidFill>
              </a:rPr>
              <a:t>désengorgement</a:t>
            </a:r>
            <a:r>
              <a:rPr lang="en-US" i="1" dirty="0" smtClean="0">
                <a:solidFill>
                  <a:srgbClr val="FFFFFF"/>
                </a:solidFill>
              </a:rPr>
              <a:t>.</a:t>
            </a:r>
          </a:p>
          <a:p>
            <a:pPr eaLnBrk="1" hangingPunct="1"/>
            <a:endParaRPr lang="fr-FR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dirty="0" smtClean="0">
                <a:solidFill>
                  <a:srgbClr val="FFFFFF"/>
                </a:solidFill>
              </a:rPr>
              <a:t>2. Le contexte de l’évaluation</a:t>
            </a:r>
            <a:endParaRPr lang="en-US" dirty="0" smtClean="0">
              <a:solidFill>
                <a:srgbClr val="FFFFFF"/>
              </a:solidFill>
            </a:endParaRP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CA" dirty="0" smtClean="0">
                <a:solidFill>
                  <a:srgbClr val="FFFFFF"/>
                </a:solidFill>
              </a:rPr>
              <a:t>Une </a:t>
            </a:r>
            <a:r>
              <a:rPr lang="fr-CA" dirty="0">
                <a:solidFill>
                  <a:srgbClr val="FFFFFF"/>
                </a:solidFill>
              </a:rPr>
              <a:t>obligation réglementaire (UE ; systématique et obligatoire)</a:t>
            </a:r>
          </a:p>
          <a:p>
            <a:pPr eaLnBrk="1" hangingPunct="1"/>
            <a:endParaRPr lang="fr-CA" dirty="0">
              <a:solidFill>
                <a:srgbClr val="FFFFFF"/>
              </a:solidFill>
            </a:endParaRPr>
          </a:p>
          <a:p>
            <a:pPr eaLnBrk="1" hangingPunct="1"/>
            <a:r>
              <a:rPr lang="fr-CA" dirty="0" smtClean="0">
                <a:solidFill>
                  <a:srgbClr val="FFFFFF"/>
                </a:solidFill>
              </a:rPr>
              <a:t>Une </a:t>
            </a:r>
            <a:r>
              <a:rPr lang="fr-CA" dirty="0">
                <a:solidFill>
                  <a:srgbClr val="FFFFFF"/>
                </a:solidFill>
              </a:rPr>
              <a:t>incitation générique (promotion de l’outil de gestion sans obligation systématique. Ex : Canada avant </a:t>
            </a:r>
            <a:r>
              <a:rPr lang="fr-CA" dirty="0" smtClean="0">
                <a:solidFill>
                  <a:srgbClr val="FFFFFF"/>
                </a:solidFill>
              </a:rPr>
              <a:t>2006)</a:t>
            </a:r>
            <a:endParaRPr lang="fr-CA" dirty="0">
              <a:solidFill>
                <a:srgbClr val="FFFFFF"/>
              </a:solidFill>
            </a:endParaRPr>
          </a:p>
          <a:p>
            <a:pPr eaLnBrk="1" hangingPunct="1"/>
            <a:endParaRPr lang="fr-CA" dirty="0">
              <a:solidFill>
                <a:srgbClr val="FFFFFF"/>
              </a:solidFill>
            </a:endParaRPr>
          </a:p>
          <a:p>
            <a:pPr eaLnBrk="1" hangingPunct="1"/>
            <a:r>
              <a:rPr lang="fr-CA" dirty="0">
                <a:solidFill>
                  <a:srgbClr val="FFFFFF"/>
                </a:solidFill>
              </a:rPr>
              <a:t>une initiative locale</a:t>
            </a:r>
          </a:p>
          <a:p>
            <a:pPr eaLnBrk="1" hangingPunct="1">
              <a:buFontTx/>
              <a:buChar char="-"/>
            </a:pPr>
            <a:endParaRPr lang="en-US" b="1" dirty="0"/>
          </a:p>
          <a:p>
            <a:pPr eaLnBrk="1" hangingPunct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/>
          <a:lstStyle/>
          <a:p>
            <a:pPr eaLnBrk="1" hangingPunct="1"/>
            <a:r>
              <a:rPr lang="fr-CA" dirty="0">
                <a:solidFill>
                  <a:srgbClr val="FFFFFF"/>
                </a:solidFill>
              </a:rPr>
              <a:t>3. Le moment de l’évaluation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6781800" y="6491288"/>
            <a:ext cx="263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spcBef>
                <a:spcPct val="20000"/>
              </a:spcBef>
              <a:buFontTx/>
              <a:buChar char="•"/>
            </a:pPr>
            <a:endParaRPr lang="fr-FR"/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CA" sz="2400" b="1" dirty="0">
                <a:solidFill>
                  <a:srgbClr val="FFFFFF"/>
                </a:solidFill>
              </a:rPr>
              <a:t>Ex ante /avant</a:t>
            </a:r>
            <a:r>
              <a:rPr lang="fr-CA" sz="2400" dirty="0">
                <a:solidFill>
                  <a:srgbClr val="FFFFFF"/>
                </a:solidFill>
              </a:rPr>
              <a:t> : analyser les forces et les faiblesses du projet. Apporter un premier jugement sur le programme. Diagnostic.</a:t>
            </a:r>
          </a:p>
          <a:p>
            <a:pPr eaLnBrk="1" hangingPunct="1">
              <a:lnSpc>
                <a:spcPct val="90000"/>
              </a:lnSpc>
            </a:pPr>
            <a:r>
              <a:rPr lang="fr-CA" sz="2400" b="1" dirty="0">
                <a:solidFill>
                  <a:srgbClr val="FFFFFF"/>
                </a:solidFill>
              </a:rPr>
              <a:t>Ex </a:t>
            </a:r>
            <a:r>
              <a:rPr lang="fr-CA" sz="2400" b="1" dirty="0" err="1">
                <a:solidFill>
                  <a:srgbClr val="FFFFFF"/>
                </a:solidFill>
              </a:rPr>
              <a:t>tempore</a:t>
            </a:r>
            <a:r>
              <a:rPr lang="fr-CA" sz="2400" b="1" dirty="0">
                <a:solidFill>
                  <a:srgbClr val="FFFFFF"/>
                </a:solidFill>
              </a:rPr>
              <a:t>/ intermédiaire </a:t>
            </a:r>
            <a:r>
              <a:rPr lang="fr-CA" sz="2400" dirty="0">
                <a:solidFill>
                  <a:srgbClr val="FFFFFF"/>
                </a:solidFill>
              </a:rPr>
              <a:t>: aider ceux qui mettent en œuvre le programme (retour sur leurs pratiques, leurs connaissances)</a:t>
            </a:r>
          </a:p>
          <a:p>
            <a:pPr lvl="1" eaLnBrk="1" hangingPunct="1">
              <a:lnSpc>
                <a:spcPct val="90000"/>
              </a:lnSpc>
            </a:pPr>
            <a:r>
              <a:rPr lang="fr-CA" sz="2000" dirty="0">
                <a:solidFill>
                  <a:srgbClr val="FFFFFF"/>
                </a:solidFill>
              </a:rPr>
              <a:t>Comparer le projet avec la mise en œuvre au quotidien</a:t>
            </a:r>
          </a:p>
          <a:p>
            <a:pPr lvl="1" eaLnBrk="1" hangingPunct="1">
              <a:lnSpc>
                <a:spcPct val="90000"/>
              </a:lnSpc>
            </a:pPr>
            <a:r>
              <a:rPr lang="fr-CA" sz="2000" dirty="0">
                <a:solidFill>
                  <a:srgbClr val="FFFFFF"/>
                </a:solidFill>
              </a:rPr>
              <a:t>Prendre en compte les changements externes (sociaux, économiques) qui peuvent interférer avec les objectifs du programme</a:t>
            </a:r>
          </a:p>
          <a:p>
            <a:pPr eaLnBrk="1" hangingPunct="1">
              <a:lnSpc>
                <a:spcPct val="90000"/>
              </a:lnSpc>
            </a:pPr>
            <a:r>
              <a:rPr lang="fr-CA" sz="2400" b="1" dirty="0">
                <a:solidFill>
                  <a:srgbClr val="FFFFFF"/>
                </a:solidFill>
              </a:rPr>
              <a:t>Ex post/ après</a:t>
            </a:r>
            <a:r>
              <a:rPr lang="fr-CA" sz="2400" dirty="0">
                <a:solidFill>
                  <a:srgbClr val="FFFFFF"/>
                </a:solidFill>
              </a:rPr>
              <a:t> : l’évaluation juge de l’ensemble du processus, l’atteinte des objectifs et les moyens mis en œuvre. Tire des leçons du programme.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304800"/>
            <a:ext cx="769620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6705600" y="6019800"/>
            <a:ext cx="2025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fr-CA"/>
              <a:t>Monnier 1999 : 67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0" y="762000"/>
            <a:ext cx="2667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fr-CA" dirty="0"/>
              <a:t>Définition du programme</a:t>
            </a:r>
            <a:endParaRPr lang="en-US" dirty="0"/>
          </a:p>
        </p:txBody>
      </p:sp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4495800" y="838200"/>
            <a:ext cx="152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fr-CA"/>
              <a:t>Déroulement</a:t>
            </a:r>
            <a:endParaRPr lang="en-US"/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2590800" y="762000"/>
            <a:ext cx="1371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fr-CA"/>
              <a:t>Lancement</a:t>
            </a:r>
            <a:endParaRPr lang="en-US"/>
          </a:p>
        </p:txBody>
      </p:sp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7086600" y="838200"/>
            <a:ext cx="3048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fr-CA"/>
              <a:t>Fin</a:t>
            </a:r>
            <a:endParaRPr lang="en-US"/>
          </a:p>
        </p:txBody>
      </p:sp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457200" y="2667000"/>
            <a:ext cx="304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fr-CA" sz="2400"/>
              <a:t>ÉVALUATION</a:t>
            </a:r>
            <a:endParaRPr lang="en-US" sz="2400"/>
          </a:p>
        </p:txBody>
      </p:sp>
      <p:sp>
        <p:nvSpPr>
          <p:cNvPr id="48135" name="Text Box 7"/>
          <p:cNvSpPr txBox="1">
            <a:spLocks noChangeArrowheads="1"/>
          </p:cNvSpPr>
          <p:nvPr/>
        </p:nvSpPr>
        <p:spPr bwMode="auto">
          <a:xfrm>
            <a:off x="7162800" y="3581400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fr-CA" sz="2400"/>
              <a:t>Ex-post</a:t>
            </a:r>
            <a:endParaRPr lang="en-US" sz="2400"/>
          </a:p>
        </p:txBody>
      </p:sp>
      <p:sp>
        <p:nvSpPr>
          <p:cNvPr id="48136" name="Text Box 8"/>
          <p:cNvSpPr txBox="1">
            <a:spLocks noChangeArrowheads="1"/>
          </p:cNvSpPr>
          <p:nvPr/>
        </p:nvSpPr>
        <p:spPr bwMode="auto">
          <a:xfrm>
            <a:off x="4191000" y="3581400"/>
            <a:ext cx="2438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fr-CA" sz="2400"/>
              <a:t>Concomitante</a:t>
            </a:r>
            <a:endParaRPr lang="en-US" sz="2400"/>
          </a:p>
        </p:txBody>
      </p:sp>
      <p:sp>
        <p:nvSpPr>
          <p:cNvPr id="48137" name="Text Box 9"/>
          <p:cNvSpPr txBox="1">
            <a:spLocks noChangeArrowheads="1"/>
          </p:cNvSpPr>
          <p:nvPr/>
        </p:nvSpPr>
        <p:spPr bwMode="auto">
          <a:xfrm>
            <a:off x="914400" y="3657600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fr-CA" sz="2400"/>
              <a:t>Ex-ante</a:t>
            </a:r>
            <a:endParaRPr lang="en-US" sz="2400"/>
          </a:p>
        </p:txBody>
      </p:sp>
      <p:sp>
        <p:nvSpPr>
          <p:cNvPr id="48138" name="Line 10"/>
          <p:cNvSpPr>
            <a:spLocks noChangeShapeType="1"/>
          </p:cNvSpPr>
          <p:nvPr/>
        </p:nvSpPr>
        <p:spPr bwMode="auto">
          <a:xfrm>
            <a:off x="762000" y="1524000"/>
            <a:ext cx="6781800" cy="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48139" name="Line 11"/>
          <p:cNvSpPr>
            <a:spLocks noChangeShapeType="1"/>
          </p:cNvSpPr>
          <p:nvPr/>
        </p:nvSpPr>
        <p:spPr bwMode="auto">
          <a:xfrm>
            <a:off x="762000" y="41910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48140" name="Line 12"/>
          <p:cNvSpPr>
            <a:spLocks noChangeShapeType="1"/>
          </p:cNvSpPr>
          <p:nvPr/>
        </p:nvSpPr>
        <p:spPr bwMode="auto">
          <a:xfrm>
            <a:off x="838200" y="4419600"/>
            <a:ext cx="65532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48141" name="Text Box 13"/>
          <p:cNvSpPr txBox="1">
            <a:spLocks noChangeArrowheads="1"/>
          </p:cNvSpPr>
          <p:nvPr/>
        </p:nvSpPr>
        <p:spPr bwMode="auto">
          <a:xfrm>
            <a:off x="2895600" y="6172200"/>
            <a:ext cx="5181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r">
              <a:spcBef>
                <a:spcPct val="50000"/>
              </a:spcBef>
            </a:pPr>
            <a:r>
              <a:rPr lang="fr-CA" sz="1600"/>
              <a:t>Inspiré de M. Berthiau (2005)</a:t>
            </a:r>
            <a:endParaRPr lang="en-US" sz="1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z="4000" dirty="0">
                <a:solidFill>
                  <a:srgbClr val="FFFFFF"/>
                </a:solidFill>
              </a:rPr>
              <a:t>4. Les destinataires de l’évaluation</a:t>
            </a:r>
            <a:endParaRPr lang="en-US" sz="4000" dirty="0">
              <a:solidFill>
                <a:srgbClr val="FFFFFF"/>
              </a:solidFill>
            </a:endParaRP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382000" cy="49530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fr-CA" sz="2800" u="sng" dirty="0">
                <a:solidFill>
                  <a:srgbClr val="FFFFFF"/>
                </a:solidFill>
              </a:rPr>
              <a:t>Évaluation (</a:t>
            </a:r>
            <a:r>
              <a:rPr lang="fr-CA" sz="2800" u="sng" dirty="0" err="1">
                <a:solidFill>
                  <a:srgbClr val="FFFFFF"/>
                </a:solidFill>
              </a:rPr>
              <a:t>endo</a:t>
            </a:r>
            <a:r>
              <a:rPr lang="fr-CA" sz="2800" u="sng" dirty="0">
                <a:solidFill>
                  <a:srgbClr val="FFFFFF"/>
                </a:solidFill>
              </a:rPr>
              <a:t>)formative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>
                <a:solidFill>
                  <a:srgbClr val="FFFFFF"/>
                </a:solidFill>
              </a:rPr>
              <a:t>Il </a:t>
            </a:r>
            <a:r>
              <a:rPr lang="en-US" sz="2800" dirty="0" err="1">
                <a:solidFill>
                  <a:srgbClr val="FFFFFF"/>
                </a:solidFill>
              </a:rPr>
              <a:t>s’agit</a:t>
            </a:r>
            <a:r>
              <a:rPr lang="en-US" sz="2800" dirty="0">
                <a:solidFill>
                  <a:srgbClr val="FFFFFF"/>
                </a:solidFill>
              </a:rPr>
              <a:t> </a:t>
            </a:r>
            <a:r>
              <a:rPr lang="en-US" sz="2800" dirty="0" err="1">
                <a:solidFill>
                  <a:srgbClr val="FFFFFF"/>
                </a:solidFill>
              </a:rPr>
              <a:t>moins</a:t>
            </a:r>
            <a:r>
              <a:rPr lang="en-US" sz="2800" dirty="0">
                <a:solidFill>
                  <a:srgbClr val="FFFFFF"/>
                </a:solidFill>
              </a:rPr>
              <a:t> de </a:t>
            </a:r>
            <a:r>
              <a:rPr lang="en-US" sz="2800" dirty="0" err="1">
                <a:solidFill>
                  <a:srgbClr val="FFFFFF"/>
                </a:solidFill>
              </a:rPr>
              <a:t>vérifier</a:t>
            </a:r>
            <a:r>
              <a:rPr lang="en-US" sz="2800" dirty="0">
                <a:solidFill>
                  <a:srgbClr val="FFFFFF"/>
                </a:solidFill>
              </a:rPr>
              <a:t> les </a:t>
            </a:r>
            <a:r>
              <a:rPr lang="en-US" sz="2800" dirty="0" err="1">
                <a:solidFill>
                  <a:srgbClr val="FFFFFF"/>
                </a:solidFill>
              </a:rPr>
              <a:t>résultats</a:t>
            </a:r>
            <a:r>
              <a:rPr lang="en-US" sz="2800" dirty="0">
                <a:solidFill>
                  <a:srgbClr val="FFFFFF"/>
                </a:solidFill>
              </a:rPr>
              <a:t> d’un </a:t>
            </a:r>
            <a:r>
              <a:rPr lang="en-US" sz="2800" dirty="0" err="1">
                <a:solidFill>
                  <a:srgbClr val="FFFFFF"/>
                </a:solidFill>
              </a:rPr>
              <a:t>programme</a:t>
            </a:r>
            <a:r>
              <a:rPr lang="en-US" sz="2800" dirty="0">
                <a:solidFill>
                  <a:srgbClr val="FFFFFF"/>
                </a:solidFill>
              </a:rPr>
              <a:t> </a:t>
            </a:r>
            <a:r>
              <a:rPr lang="en-US" sz="2800" dirty="0" err="1">
                <a:solidFill>
                  <a:srgbClr val="FFFFFF"/>
                </a:solidFill>
              </a:rPr>
              <a:t>que</a:t>
            </a:r>
            <a:r>
              <a:rPr lang="en-US" sz="2800" dirty="0">
                <a:solidFill>
                  <a:srgbClr val="FFFFFF"/>
                </a:solidFill>
              </a:rPr>
              <a:t> </a:t>
            </a:r>
            <a:r>
              <a:rPr lang="en-US" sz="2800" dirty="0" err="1">
                <a:solidFill>
                  <a:srgbClr val="FFFFFF"/>
                </a:solidFill>
              </a:rPr>
              <a:t>d’améliorer</a:t>
            </a:r>
            <a:r>
              <a:rPr lang="en-US" sz="2800" dirty="0">
                <a:solidFill>
                  <a:srgbClr val="FFFFFF"/>
                </a:solidFill>
              </a:rPr>
              <a:t> le </a:t>
            </a:r>
            <a:r>
              <a:rPr lang="en-US" sz="2800" dirty="0" err="1">
                <a:solidFill>
                  <a:srgbClr val="FFFFFF"/>
                </a:solidFill>
              </a:rPr>
              <a:t>programme</a:t>
            </a:r>
            <a:r>
              <a:rPr lang="en-US" sz="2800" dirty="0">
                <a:solidFill>
                  <a:srgbClr val="FFFFFF"/>
                </a:solidFill>
              </a:rPr>
              <a:t> </a:t>
            </a:r>
            <a:r>
              <a:rPr lang="en-US" sz="2800" dirty="0" err="1">
                <a:solidFill>
                  <a:srgbClr val="FFFFFF"/>
                </a:solidFill>
              </a:rPr>
              <a:t>durant</a:t>
            </a:r>
            <a:r>
              <a:rPr lang="en-US" sz="2800" dirty="0">
                <a:solidFill>
                  <a:srgbClr val="FFFFFF"/>
                </a:solidFill>
              </a:rPr>
              <a:t> </a:t>
            </a:r>
            <a:r>
              <a:rPr lang="en-US" sz="2800" dirty="0" err="1">
                <a:solidFill>
                  <a:srgbClr val="FFFFFF"/>
                </a:solidFill>
              </a:rPr>
              <a:t>sa</a:t>
            </a:r>
            <a:r>
              <a:rPr lang="en-US" sz="2800" dirty="0">
                <a:solidFill>
                  <a:srgbClr val="FFFFFF"/>
                </a:solidFill>
              </a:rPr>
              <a:t> </a:t>
            </a:r>
            <a:r>
              <a:rPr lang="en-US" sz="2800" dirty="0" err="1">
                <a:solidFill>
                  <a:srgbClr val="FFFFFF"/>
                </a:solidFill>
              </a:rPr>
              <a:t>mise</a:t>
            </a:r>
            <a:r>
              <a:rPr lang="en-US" sz="2800" dirty="0">
                <a:solidFill>
                  <a:srgbClr val="FFFFFF"/>
                </a:solidFill>
              </a:rPr>
              <a:t> en oeuvre.</a:t>
            </a:r>
          </a:p>
          <a:p>
            <a:pPr eaLnBrk="1" hangingPunct="1">
              <a:lnSpc>
                <a:spcPct val="90000"/>
              </a:lnSpc>
            </a:pPr>
            <a:r>
              <a:rPr lang="fr-FR" sz="2800" dirty="0">
                <a:solidFill>
                  <a:srgbClr val="FFFFFF"/>
                </a:solidFill>
              </a:rPr>
              <a:t>Informer les protagonistes du programme afin qu'ils puissent modifier leurs conduites, améliorer l'action et transformer ainsi son objet même. Souci pédagogique.</a:t>
            </a:r>
            <a:endParaRPr lang="en-US" sz="2800" dirty="0">
              <a:solidFill>
                <a:srgbClr val="FFFFFF"/>
              </a:solidFill>
            </a:endParaRPr>
          </a:p>
          <a:p>
            <a:pPr algn="r" eaLnBrk="1" hangingPunct="1">
              <a:lnSpc>
                <a:spcPct val="90000"/>
              </a:lnSpc>
              <a:buFontTx/>
              <a:buNone/>
            </a:pPr>
            <a:r>
              <a:rPr lang="fr-FR" sz="2800" i="1" dirty="0"/>
              <a:t>	</a:t>
            </a:r>
          </a:p>
          <a:p>
            <a:pPr algn="r" eaLnBrk="1" hangingPunct="1">
              <a:lnSpc>
                <a:spcPct val="90000"/>
              </a:lnSpc>
              <a:buFontTx/>
              <a:buNone/>
            </a:pPr>
            <a:r>
              <a:rPr lang="fr-FR" sz="2800" i="1" dirty="0">
                <a:solidFill>
                  <a:srgbClr val="FFFF00"/>
                </a:solidFill>
              </a:rPr>
              <a:t>L’évaluateur met sa compétence au service de l'organisme évalué.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endParaRPr lang="fr-CA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457200"/>
            <a:ext cx="8229600" cy="5668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fr-CA" sz="2800" u="sng" dirty="0">
                <a:solidFill>
                  <a:srgbClr val="FFFFFF"/>
                </a:solidFill>
              </a:rPr>
              <a:t>Évaluation récapitulative/sommative</a:t>
            </a:r>
          </a:p>
          <a:p>
            <a:pPr eaLnBrk="1" hangingPunct="1">
              <a:buFontTx/>
              <a:buNone/>
            </a:pPr>
            <a:r>
              <a:rPr lang="fr-FR" sz="2800" dirty="0">
                <a:solidFill>
                  <a:srgbClr val="FFFFFF"/>
                </a:solidFill>
              </a:rPr>
              <a:t>	Destinée à permettre à des personnes étrangères au programme (pouvoirs publics, élus, grand public) de se former une opinion globale sur la valeur intrinsèque de l'action.</a:t>
            </a:r>
            <a:r>
              <a:rPr lang="fr-FR" sz="2800" dirty="0"/>
              <a:t/>
            </a:r>
            <a:br>
              <a:rPr lang="fr-FR" sz="2800" dirty="0"/>
            </a:br>
            <a:endParaRPr lang="fr-FR" sz="2800" dirty="0"/>
          </a:p>
          <a:p>
            <a:pPr algn="r" eaLnBrk="1" hangingPunct="1">
              <a:buFontTx/>
              <a:buNone/>
            </a:pPr>
            <a:r>
              <a:rPr lang="fr-FR" sz="2800" i="1" dirty="0">
                <a:solidFill>
                  <a:srgbClr val="FFFF00"/>
                </a:solidFill>
              </a:rPr>
              <a:t>L’évaluateur doit apprivoiser les évalués, et réciproquement</a:t>
            </a:r>
            <a:r>
              <a:rPr lang="fr-FR" sz="2800" dirty="0">
                <a:solidFill>
                  <a:srgbClr val="FFFF00"/>
                </a:solidFill>
              </a:rPr>
              <a:t> </a:t>
            </a:r>
            <a:endParaRPr lang="fr-CA" sz="2800" dirty="0">
              <a:solidFill>
                <a:srgbClr val="FFFF00"/>
              </a:solidFill>
            </a:endParaRPr>
          </a:p>
          <a:p>
            <a:pPr eaLnBrk="1" hangingPunct="1">
              <a:buFontTx/>
              <a:buNone/>
            </a:pPr>
            <a:endParaRPr lang="fr-CA" sz="2800" dirty="0">
              <a:solidFill>
                <a:schemeClr val="hlink"/>
              </a:solidFill>
            </a:endParaRPr>
          </a:p>
          <a:p>
            <a:pPr eaLnBrk="1" hangingPunct="1">
              <a:buFontTx/>
              <a:buNone/>
            </a:pPr>
            <a:r>
              <a:rPr lang="fr-CA" sz="2800" dirty="0" smtClean="0">
                <a:solidFill>
                  <a:srgbClr val="FFFFFF"/>
                </a:solidFill>
              </a:rPr>
              <a:t>L’après-évaluation </a:t>
            </a:r>
            <a:r>
              <a:rPr lang="fr-CA" sz="2800" dirty="0">
                <a:solidFill>
                  <a:srgbClr val="FFFFFF"/>
                </a:solidFill>
              </a:rPr>
              <a:t>: visibilité, diffusion, rétroaction</a:t>
            </a:r>
            <a:endParaRPr lang="en-US" sz="2800" dirty="0">
              <a:solidFill>
                <a:srgbClr val="FFFFFF"/>
              </a:solidFill>
            </a:endParaRPr>
          </a:p>
          <a:p>
            <a:pPr eaLnBrk="1" hangingPunct="1"/>
            <a:endParaRPr lang="en-C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>
                <a:ea typeface="ＭＳ Ｐゴシック" charset="-128"/>
                <a:cs typeface="ＭＳ Ｐゴシック" charset="-128"/>
              </a:rPr>
              <a:t>5. </a:t>
            </a:r>
            <a:r>
              <a:rPr lang="en-CA" dirty="0" err="1">
                <a:ea typeface="ＭＳ Ｐゴシック" charset="-128"/>
                <a:cs typeface="ＭＳ Ｐゴシック" charset="-128"/>
              </a:rPr>
              <a:t>L’évaluation</a:t>
            </a:r>
            <a:r>
              <a:rPr lang="en-CA" dirty="0">
                <a:ea typeface="ＭＳ Ｐゴシック" charset="-128"/>
                <a:cs typeface="ＭＳ Ｐゴシック" charset="-128"/>
              </a:rPr>
              <a:t> au Canada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CA" sz="2400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Le </a:t>
            </a:r>
            <a:r>
              <a:rPr lang="en-CA" sz="2400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fédéralisme</a:t>
            </a:r>
            <a:r>
              <a:rPr lang="en-CA" sz="2400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CA" sz="2400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complique</a:t>
            </a:r>
            <a:r>
              <a:rPr lang="en-CA" sz="2400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CA" sz="2400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l’évaluation</a:t>
            </a:r>
            <a:endParaRPr lang="en-CA" sz="2400" dirty="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  <a:p>
            <a:pPr eaLnBrk="1" hangingPunct="1">
              <a:lnSpc>
                <a:spcPct val="80000"/>
              </a:lnSpc>
            </a:pPr>
            <a:r>
              <a:rPr lang="en-CA" sz="2400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Conception </a:t>
            </a:r>
            <a:r>
              <a:rPr lang="en-CA" sz="2400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gestionnaire</a:t>
            </a:r>
            <a:r>
              <a:rPr lang="en-CA" sz="2400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de </a:t>
            </a:r>
            <a:r>
              <a:rPr lang="en-CA" sz="2400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l’évaluation</a:t>
            </a:r>
            <a:endParaRPr lang="en-CA" sz="2400" dirty="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fr-CA" sz="2400" i="1" dirty="0">
              <a:solidFill>
                <a:schemeClr val="hlink"/>
              </a:solidFill>
              <a:ea typeface="ＭＳ Ｐゴシック" charset="-128"/>
              <a:cs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CA" sz="2400" i="1" dirty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L'évaluation a deux objectifs principaux :</a:t>
            </a:r>
            <a:endParaRPr lang="en-US" sz="2400" i="1" dirty="0">
              <a:solidFill>
                <a:srgbClr val="FFFF00"/>
              </a:solidFill>
              <a:ea typeface="ＭＳ Ｐゴシック" charset="-128"/>
              <a:cs typeface="ＭＳ Ｐゴシック" charset="-128"/>
            </a:endParaRPr>
          </a:p>
          <a:p>
            <a:pPr eaLnBrk="1" hangingPunct="1">
              <a:lnSpc>
                <a:spcPct val="80000"/>
              </a:lnSpc>
            </a:pPr>
            <a:r>
              <a:rPr lang="fr-CA" sz="2400" i="1" dirty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aider les gestionnaires à concevoir dès le départ de meilleurs programmes, politiques et initiatives; </a:t>
            </a:r>
          </a:p>
          <a:p>
            <a:pPr eaLnBrk="1" hangingPunct="1">
              <a:lnSpc>
                <a:spcPct val="80000"/>
              </a:lnSpc>
            </a:pPr>
            <a:r>
              <a:rPr lang="fr-CA" sz="2400" i="1" dirty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fournir périodiquement des évaluations de l'efficacité des programmes ou des politiques, des répercussions intentionnelles ou fortuites et des autres méthodes permettant d'obtenir les résultats attendus. </a:t>
            </a:r>
          </a:p>
          <a:p>
            <a:pPr algn="r" eaLnBrk="1" hangingPunct="1">
              <a:lnSpc>
                <a:spcPct val="80000"/>
              </a:lnSpc>
              <a:buFontTx/>
              <a:buNone/>
            </a:pPr>
            <a:r>
              <a:rPr lang="en-US" sz="2400" i="1" dirty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(</a:t>
            </a:r>
            <a:r>
              <a:rPr lang="en-US" sz="2400" i="1" dirty="0" err="1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Politique</a:t>
            </a:r>
            <a:r>
              <a:rPr lang="en-US" sz="2400" i="1" dirty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sz="2400" i="1" dirty="0" err="1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d’évaluation</a:t>
            </a:r>
            <a:r>
              <a:rPr lang="en-US" sz="2400" i="1" dirty="0">
                <a:solidFill>
                  <a:srgbClr val="FFFF00"/>
                </a:solidFill>
                <a:ea typeface="ＭＳ Ｐゴシック" charset="-128"/>
                <a:cs typeface="ＭＳ Ｐゴシック" charset="-128"/>
              </a:rPr>
              <a:t> du Canada – 2001)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CA" sz="2400" i="1" dirty="0">
              <a:solidFill>
                <a:schemeClr val="hlink"/>
              </a:solidFill>
              <a:ea typeface="ＭＳ Ｐゴシック" charset="-128"/>
              <a:cs typeface="ＭＳ Ｐゴシック" charset="-128"/>
            </a:endParaRPr>
          </a:p>
          <a:p>
            <a:pPr eaLnBrk="1" hangingPunct="1">
              <a:lnSpc>
                <a:spcPct val="80000"/>
              </a:lnSpc>
            </a:pPr>
            <a:r>
              <a:rPr lang="en-CA" sz="2400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L’évaluation</a:t>
            </a:r>
            <a:r>
              <a:rPr lang="en-CA" sz="2400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et la </a:t>
            </a:r>
            <a:r>
              <a:rPr lang="en-CA" sz="2400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vérification</a:t>
            </a:r>
            <a:r>
              <a:rPr lang="en-CA" sz="2400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au Canada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1981200" y="457200"/>
            <a:ext cx="3581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fr-CA" b="1">
                <a:latin typeface="Verdana" charset="0"/>
              </a:rPr>
              <a:t>Parlement du Canada</a:t>
            </a:r>
          </a:p>
        </p:txBody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2057400" y="1905000"/>
            <a:ext cx="3886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fr-CA" b="1">
                <a:latin typeface="Verdana" charset="0"/>
              </a:rPr>
              <a:t>Conseil du trésor</a:t>
            </a:r>
            <a:endParaRPr lang="en-US" b="1">
              <a:latin typeface="Verdana" charset="0"/>
            </a:endParaRPr>
          </a:p>
        </p:txBody>
      </p:sp>
      <p:sp>
        <p:nvSpPr>
          <p:cNvPr id="35844" name="Rectangle 5"/>
          <p:cNvSpPr>
            <a:spLocks noChangeArrowheads="1"/>
          </p:cNvSpPr>
          <p:nvPr/>
        </p:nvSpPr>
        <p:spPr bwMode="auto">
          <a:xfrm>
            <a:off x="2057400" y="457200"/>
            <a:ext cx="30480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fr-CA" b="1" dirty="0">
                <a:latin typeface="Verdana" charset="0"/>
              </a:rPr>
              <a:t>Parlement du Canada</a:t>
            </a:r>
          </a:p>
          <a:p>
            <a:pPr algn="ctr"/>
            <a:r>
              <a:rPr lang="fr-CA" b="1" dirty="0">
                <a:latin typeface="Verdana" charset="0"/>
              </a:rPr>
              <a:t>Chambre des communes</a:t>
            </a:r>
            <a:endParaRPr lang="en-US" b="1" dirty="0">
              <a:latin typeface="Verdana" charset="0"/>
            </a:endParaRPr>
          </a:p>
        </p:txBody>
      </p:sp>
      <p:sp>
        <p:nvSpPr>
          <p:cNvPr id="35845" name="Rectangle 6"/>
          <p:cNvSpPr>
            <a:spLocks noChangeArrowheads="1"/>
          </p:cNvSpPr>
          <p:nvPr/>
        </p:nvSpPr>
        <p:spPr bwMode="auto">
          <a:xfrm>
            <a:off x="2057400" y="1066800"/>
            <a:ext cx="30480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fr-CA" b="1">
                <a:latin typeface="Verdana" charset="0"/>
              </a:rPr>
              <a:t>Premier ministre</a:t>
            </a:r>
          </a:p>
          <a:p>
            <a:pPr algn="ctr"/>
            <a:r>
              <a:rPr lang="fr-CA" b="1">
                <a:latin typeface="Verdana" charset="0"/>
              </a:rPr>
              <a:t>Cabinet</a:t>
            </a:r>
            <a:endParaRPr lang="en-US" b="1">
              <a:latin typeface="Verdana" charset="0"/>
            </a:endParaRPr>
          </a:p>
        </p:txBody>
      </p:sp>
      <p:sp>
        <p:nvSpPr>
          <p:cNvPr id="35846" name="Rectangle 7"/>
          <p:cNvSpPr>
            <a:spLocks noChangeArrowheads="1"/>
          </p:cNvSpPr>
          <p:nvPr/>
        </p:nvSpPr>
        <p:spPr bwMode="auto">
          <a:xfrm>
            <a:off x="6781800" y="457200"/>
            <a:ext cx="1828800" cy="1676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fr-CA" b="1">
                <a:latin typeface="Verdana" charset="0"/>
              </a:rPr>
              <a:t>Vérificateur </a:t>
            </a:r>
          </a:p>
          <a:p>
            <a:pPr algn="ctr"/>
            <a:r>
              <a:rPr lang="fr-CA" b="1">
                <a:latin typeface="Verdana" charset="0"/>
              </a:rPr>
              <a:t>général</a:t>
            </a:r>
            <a:endParaRPr lang="en-US" b="1">
              <a:latin typeface="Verdana" charset="0"/>
            </a:endParaRPr>
          </a:p>
        </p:txBody>
      </p:sp>
      <p:sp>
        <p:nvSpPr>
          <p:cNvPr id="35847" name="Rectangle 8"/>
          <p:cNvSpPr>
            <a:spLocks noChangeArrowheads="1"/>
          </p:cNvSpPr>
          <p:nvPr/>
        </p:nvSpPr>
        <p:spPr bwMode="auto">
          <a:xfrm>
            <a:off x="457200" y="1981200"/>
            <a:ext cx="5791200" cy="838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fr-CA" b="1" dirty="0">
                <a:latin typeface="Verdana" charset="0"/>
              </a:rPr>
              <a:t>Conseil du Trésor</a:t>
            </a:r>
          </a:p>
          <a:p>
            <a:pPr algn="ctr"/>
            <a:r>
              <a:rPr lang="fr-CA" b="1" dirty="0">
                <a:latin typeface="Verdana" charset="0"/>
              </a:rPr>
              <a:t>Comité d’examen des dépenses</a:t>
            </a:r>
          </a:p>
          <a:p>
            <a:pPr algn="ctr"/>
            <a:r>
              <a:rPr lang="fr-CA" b="1" dirty="0">
                <a:latin typeface="Verdana" charset="0"/>
              </a:rPr>
              <a:t>Président du </a:t>
            </a:r>
            <a:r>
              <a:rPr lang="fr-CA" b="1" dirty="0" smtClean="0">
                <a:latin typeface="Verdana" charset="0"/>
              </a:rPr>
              <a:t>Conseil </a:t>
            </a:r>
            <a:r>
              <a:rPr lang="fr-CA" b="1" dirty="0">
                <a:latin typeface="Verdana" charset="0"/>
              </a:rPr>
              <a:t>du Trésor</a:t>
            </a:r>
            <a:endParaRPr lang="en-US" b="1" dirty="0">
              <a:latin typeface="Verdana" charset="0"/>
            </a:endParaRPr>
          </a:p>
        </p:txBody>
      </p:sp>
      <p:sp>
        <p:nvSpPr>
          <p:cNvPr id="35848" name="Rectangle 9"/>
          <p:cNvSpPr>
            <a:spLocks noChangeArrowheads="1"/>
          </p:cNvSpPr>
          <p:nvPr/>
        </p:nvSpPr>
        <p:spPr bwMode="auto">
          <a:xfrm>
            <a:off x="457200" y="3124200"/>
            <a:ext cx="8686800" cy="762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fr-CA" b="1">
                <a:latin typeface="Verdana" charset="0"/>
              </a:rPr>
              <a:t>Secrétariat du Conseil du Trésor</a:t>
            </a:r>
            <a:endParaRPr lang="en-US" b="1">
              <a:latin typeface="Verdana" charset="0"/>
            </a:endParaRPr>
          </a:p>
        </p:txBody>
      </p:sp>
      <p:sp>
        <p:nvSpPr>
          <p:cNvPr id="35849" name="Rectangle 10"/>
          <p:cNvSpPr>
            <a:spLocks noChangeArrowheads="1"/>
          </p:cNvSpPr>
          <p:nvPr/>
        </p:nvSpPr>
        <p:spPr bwMode="auto">
          <a:xfrm>
            <a:off x="457200" y="4724400"/>
            <a:ext cx="8686800" cy="1371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>
              <a:spcBef>
                <a:spcPct val="50000"/>
              </a:spcBef>
            </a:pPr>
            <a:r>
              <a:rPr lang="fr-CA" b="1">
                <a:latin typeface="Verdana" charset="0"/>
              </a:rPr>
              <a:t>Ministres et administrateurs généraux</a:t>
            </a:r>
          </a:p>
          <a:p>
            <a:pPr algn="ctr">
              <a:spcBef>
                <a:spcPct val="50000"/>
              </a:spcBef>
            </a:pPr>
            <a:r>
              <a:rPr lang="fr-CA" b="1">
                <a:latin typeface="Verdana" charset="0"/>
              </a:rPr>
              <a:t>des ministères et organismes fédéraux</a:t>
            </a:r>
            <a:endParaRPr lang="en-US" b="1">
              <a:latin typeface="Verdana" charset="0"/>
            </a:endParaRPr>
          </a:p>
          <a:p>
            <a:pPr algn="ctr"/>
            <a:endParaRPr lang="en-US" b="1">
              <a:latin typeface="Verdana" charset="0"/>
            </a:endParaRPr>
          </a:p>
        </p:txBody>
      </p:sp>
      <p:sp>
        <p:nvSpPr>
          <p:cNvPr id="35850" name="Line 11"/>
          <p:cNvSpPr>
            <a:spLocks noChangeShapeType="1"/>
          </p:cNvSpPr>
          <p:nvPr/>
        </p:nvSpPr>
        <p:spPr bwMode="auto">
          <a:xfrm>
            <a:off x="5105400" y="685800"/>
            <a:ext cx="1676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35851" name="Line 12"/>
          <p:cNvSpPr>
            <a:spLocks noChangeShapeType="1"/>
          </p:cNvSpPr>
          <p:nvPr/>
        </p:nvSpPr>
        <p:spPr bwMode="auto">
          <a:xfrm>
            <a:off x="3505200" y="16002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35852" name="Line 13"/>
          <p:cNvSpPr>
            <a:spLocks noChangeShapeType="1"/>
          </p:cNvSpPr>
          <p:nvPr/>
        </p:nvSpPr>
        <p:spPr bwMode="auto">
          <a:xfrm>
            <a:off x="3505200" y="28194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35853" name="Line 14"/>
          <p:cNvSpPr>
            <a:spLocks noChangeShapeType="1"/>
          </p:cNvSpPr>
          <p:nvPr/>
        </p:nvSpPr>
        <p:spPr bwMode="auto">
          <a:xfrm>
            <a:off x="3505200" y="3886200"/>
            <a:ext cx="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6" name="ZoneTexte 15"/>
          <p:cNvSpPr txBox="1"/>
          <p:nvPr/>
        </p:nvSpPr>
        <p:spPr>
          <a:xfrm>
            <a:off x="2133600" y="3733800"/>
            <a:ext cx="364940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dirty="0">
                <a:ln w="12700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8000"/>
                </a:solidFill>
                <a:latin typeface="Arial" pitchFamily="-107" charset="0"/>
              </a:rPr>
              <a:t>Centre d’excellence en évaluation</a:t>
            </a:r>
          </a:p>
        </p:txBody>
      </p:sp>
      <p:sp>
        <p:nvSpPr>
          <p:cNvPr id="35855" name="Text Box 4"/>
          <p:cNvSpPr txBox="1">
            <a:spLocks noChangeArrowheads="1"/>
          </p:cNvSpPr>
          <p:nvPr/>
        </p:nvSpPr>
        <p:spPr bwMode="auto">
          <a:xfrm>
            <a:off x="1295400" y="3733800"/>
            <a:ext cx="5410200" cy="369888"/>
          </a:xfrm>
          <a:prstGeom prst="rect">
            <a:avLst/>
          </a:prstGeom>
          <a:solidFill>
            <a:srgbClr val="008000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b="1">
                <a:latin typeface="Verdana" charset="0"/>
              </a:rPr>
              <a:t>Centre d’excellence en évaluation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87" name="Group 31"/>
          <p:cNvGraphicFramePr>
            <a:graphicFrameLocks noGrp="1"/>
          </p:cNvGraphicFramePr>
          <p:nvPr>
            <p:ph sz="half" idx="2"/>
          </p:nvPr>
        </p:nvGraphicFramePr>
        <p:xfrm>
          <a:off x="228600" y="457200"/>
          <a:ext cx="8610600" cy="6252846"/>
        </p:xfrm>
        <a:graphic>
          <a:graphicData uri="http://schemas.openxmlformats.org/drawingml/2006/table">
            <a:tbl>
              <a:tblPr/>
              <a:tblGrid>
                <a:gridCol w="3608388"/>
                <a:gridCol w="5002212"/>
              </a:tblGrid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Vérification interne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Évaluation</a:t>
                      </a:r>
                      <a:endParaRPr kumimoji="0" 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0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Contrôle légal et comptable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Jugement basé sur des valeurs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0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Durant la mise en oeuvre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Avant, pendant et après la mise en œuvre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4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Sanction</a:t>
                      </a: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Aide à la décision et à la gestion.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« </a:t>
                      </a:r>
                      <a:r>
                        <a:rPr kumimoji="0" lang="en-CA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La </a:t>
                      </a:r>
                      <a:r>
                        <a:rPr kumimoji="0" lang="en-CA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politique</a:t>
                      </a:r>
                      <a:r>
                        <a:rPr kumimoji="0" lang="en-CA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favorise</a:t>
                      </a:r>
                      <a:r>
                        <a:rPr kumimoji="0" lang="en-CA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la production de </a:t>
                      </a:r>
                      <a:r>
                        <a:rPr kumimoji="0" lang="en-CA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renseignements</a:t>
                      </a:r>
                      <a:r>
                        <a:rPr kumimoji="0" lang="en-CA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précis, </a:t>
                      </a:r>
                      <a:r>
                        <a:rPr kumimoji="0" lang="en-CA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objectifs</a:t>
                      </a:r>
                      <a:r>
                        <a:rPr kumimoji="0" lang="en-CA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et </a:t>
                      </a:r>
                      <a:r>
                        <a:rPr kumimoji="0" lang="en-CA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étayés</a:t>
                      </a:r>
                      <a:r>
                        <a:rPr kumimoji="0" lang="en-CA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CA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preuves</a:t>
                      </a:r>
                      <a:r>
                        <a:rPr kumimoji="0" lang="en-CA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pour aider les </a:t>
                      </a:r>
                      <a:r>
                        <a:rPr kumimoji="0" lang="en-CA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gestionnaires</a:t>
                      </a:r>
                      <a:r>
                        <a:rPr kumimoji="0" lang="en-CA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à</a:t>
                      </a:r>
                      <a:r>
                        <a:rPr kumimoji="0" lang="en-CA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prendre</a:t>
                      </a:r>
                      <a:r>
                        <a:rPr kumimoji="0" lang="en-CA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plus </a:t>
                      </a:r>
                      <a:r>
                        <a:rPr kumimoji="0" lang="en-CA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efficacement</a:t>
                      </a:r>
                      <a:r>
                        <a:rPr kumimoji="0" lang="en-CA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des </a:t>
                      </a:r>
                      <a:r>
                        <a:rPr kumimoji="0" lang="en-CA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décisions</a:t>
                      </a:r>
                      <a:r>
                        <a:rPr kumimoji="0" lang="en-CA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éclairées</a:t>
                      </a:r>
                      <a:r>
                        <a:rPr kumimoji="0" lang="en-CA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sur</a:t>
                      </a:r>
                      <a:r>
                        <a:rPr kumimoji="0" lang="en-CA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leurs</a:t>
                      </a:r>
                      <a:r>
                        <a:rPr kumimoji="0" lang="en-CA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politiques</a:t>
                      </a:r>
                      <a:r>
                        <a:rPr kumimoji="0" lang="en-CA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, programmes et initiatives </a:t>
                      </a:r>
                      <a:r>
                        <a:rPr kumimoji="0" lang="en-CA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afin</a:t>
                      </a:r>
                      <a:r>
                        <a:rPr kumimoji="0" lang="en-CA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CA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fournir</a:t>
                      </a:r>
                      <a:r>
                        <a:rPr kumimoji="0" lang="en-CA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des </a:t>
                      </a:r>
                      <a:r>
                        <a:rPr kumimoji="0" lang="en-CA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résultats</a:t>
                      </a:r>
                      <a:r>
                        <a:rPr kumimoji="0" lang="en-CA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aux </a:t>
                      </a:r>
                      <a:r>
                        <a:rPr kumimoji="0" lang="en-CA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Canadiens</a:t>
                      </a:r>
                      <a:r>
                        <a:rPr kumimoji="0" lang="en-CA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et aux </a:t>
                      </a:r>
                      <a:r>
                        <a:rPr kumimoji="0" lang="en-CA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Canadiennes</a:t>
                      </a:r>
                      <a:r>
                        <a:rPr kumimoji="0" lang="en-CA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” </a:t>
                      </a: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hlinkClick r:id="rId3"/>
                        </a:rPr>
                        <a:t>http://www.tbs-sct.gc.ca/pubs_pol/dcgpubs/TBM_161/ep-pe1_f.asp</a:t>
                      </a:r>
                      <a:r>
                        <a:rPr kumimoji="0" lang="en-CA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endParaRPr kumimoji="0" lang="fr-FR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736" name="Group 40"/>
          <p:cNvGraphicFramePr>
            <a:graphicFrameLocks noGrp="1"/>
          </p:cNvGraphicFramePr>
          <p:nvPr>
            <p:ph/>
          </p:nvPr>
        </p:nvGraphicFramePr>
        <p:xfrm>
          <a:off x="228600" y="274638"/>
          <a:ext cx="8915400" cy="6748653"/>
        </p:xfrm>
        <a:graphic>
          <a:graphicData uri="http://schemas.openxmlformats.org/drawingml/2006/table">
            <a:tbl>
              <a:tblPr/>
              <a:tblGrid>
                <a:gridCol w="4457700"/>
                <a:gridCol w="4457700"/>
              </a:tblGrid>
              <a:tr h="847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Verification (</a:t>
                      </a:r>
                      <a:r>
                        <a:rPr kumimoji="0" lang="en-CA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JOVancouver</a:t>
                      </a:r>
                      <a:r>
                        <a:rPr kumimoji="0" lang="en-CA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Evaluation (Expo 2005)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30838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S’assurer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que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les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contrôles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gestion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, les cadres de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gestion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des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risques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et la structure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générale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gouvernance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sont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efficaces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et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adéquats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;</a:t>
                      </a:r>
                      <a:b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</a:br>
                      <a:endParaRPr kumimoji="0" lang="en-CA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S’assurer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que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les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fonds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versés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ont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été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entièrement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dépensés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aux fins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prévues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dans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les accords de contribution;</a:t>
                      </a: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Faire des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recommandations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,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adressées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à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PCH et au COVAN, pour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améliorer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la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gestion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et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élaborer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des cadres de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gestion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des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risques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, au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besoin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. </a:t>
                      </a: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http://www.pch.gc.ca/progs/em-cr/verif/2007/2007_10/2_f.cfm#1_1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Produire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une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évaluation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analytique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l'incidence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et de la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rentabilité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de la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programmation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du Canada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à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l'Expo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2005 pour le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bénéfice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de la haute direction du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ministère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du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Patrimoine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canadien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Produire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de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l'information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qui sera utile pour aider le Programme des expositions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internationales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dans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la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planification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de la participation du Canada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à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des expositions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internationales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futures.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L'évaluation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visait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aussi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à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mesurer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l'efficacité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de la surveillance du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rendement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et,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dans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la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mesure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du possible,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à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tenir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compte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des questions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liées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à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l'examen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des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dépenses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annoncé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par le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gouvernement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du Canada en </a:t>
                      </a:r>
                      <a:r>
                        <a:rPr kumimoji="0" lang="en-CA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décembre</a:t>
                      </a:r>
                      <a:r>
                        <a:rPr kumimoji="0" lang="en-CA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2003.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4514"/>
            <a:ext cx="8229600" cy="5931650"/>
          </a:xfrm>
        </p:spPr>
        <p:txBody>
          <a:bodyPr>
            <a:normAutofit/>
          </a:bodyPr>
          <a:lstStyle/>
          <a:p>
            <a:pPr eaLnBrk="1" hangingPunct="1"/>
            <a:r>
              <a:rPr lang="en-CA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Position </a:t>
            </a:r>
            <a:r>
              <a:rPr lang="en-CA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avant-gardiste</a:t>
            </a:r>
            <a:r>
              <a:rPr lang="en-CA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du Canada </a:t>
            </a:r>
            <a:r>
              <a:rPr lang="en-CA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dans</a:t>
            </a:r>
            <a:r>
              <a:rPr lang="en-CA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les </a:t>
            </a:r>
            <a:r>
              <a:rPr lang="en-CA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années</a:t>
            </a:r>
            <a:r>
              <a:rPr lang="en-CA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CA" dirty="0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70s (première </a:t>
            </a:r>
            <a:r>
              <a:rPr lang="en-CA" dirty="0" err="1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loi</a:t>
            </a:r>
            <a:r>
              <a:rPr lang="en-CA" dirty="0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CA" dirty="0" err="1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générale</a:t>
            </a:r>
            <a:r>
              <a:rPr lang="en-CA" dirty="0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en 1977)</a:t>
            </a:r>
            <a:endParaRPr lang="en-CA" dirty="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  <a:p>
            <a:pPr eaLnBrk="1" hangingPunct="1"/>
            <a:r>
              <a:rPr lang="en-CA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Une</a:t>
            </a:r>
            <a:r>
              <a:rPr lang="en-CA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CA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avance</a:t>
            </a:r>
            <a:r>
              <a:rPr lang="en-CA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pas tout </a:t>
            </a:r>
            <a:r>
              <a:rPr lang="en-CA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à</a:t>
            </a:r>
            <a:r>
              <a:rPr lang="en-CA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fait </a:t>
            </a:r>
            <a:r>
              <a:rPr lang="en-CA" dirty="0" err="1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maintenue</a:t>
            </a:r>
            <a:r>
              <a:rPr lang="en-CA" dirty="0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, </a:t>
            </a:r>
            <a:r>
              <a:rPr lang="en-CA" dirty="0" err="1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mais</a:t>
            </a:r>
            <a:r>
              <a:rPr lang="en-CA" dirty="0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CA" dirty="0" err="1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une</a:t>
            </a:r>
            <a:r>
              <a:rPr lang="en-CA" dirty="0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CA" dirty="0" err="1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loi</a:t>
            </a:r>
            <a:r>
              <a:rPr lang="en-CA" dirty="0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CA" dirty="0" err="1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rendant</a:t>
            </a:r>
            <a:r>
              <a:rPr lang="en-CA" dirty="0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plus </a:t>
            </a:r>
            <a:r>
              <a:rPr lang="en-CA" dirty="0" err="1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systématique</a:t>
            </a:r>
            <a:r>
              <a:rPr lang="en-CA" dirty="0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CA" dirty="0" err="1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l’évaluation</a:t>
            </a:r>
            <a:r>
              <a:rPr lang="en-CA" dirty="0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des programmes ( </a:t>
            </a:r>
            <a:r>
              <a:rPr lang="en-CA" dirty="0" err="1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loi</a:t>
            </a:r>
            <a:r>
              <a:rPr lang="en-CA" dirty="0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de 2009) </a:t>
            </a:r>
            <a:r>
              <a:rPr lang="en-CA" dirty="0" err="1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incluant</a:t>
            </a:r>
            <a:r>
              <a:rPr lang="en-CA" dirty="0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CA" dirty="0" err="1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notamment</a:t>
            </a:r>
            <a:r>
              <a:rPr lang="en-CA" dirty="0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:</a:t>
            </a:r>
          </a:p>
          <a:p>
            <a:pPr lvl="1"/>
            <a:r>
              <a:rPr lang="en-CA" dirty="0" err="1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Examen</a:t>
            </a:r>
            <a:r>
              <a:rPr lang="en-CA" dirty="0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CA" dirty="0" err="1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tous</a:t>
            </a:r>
            <a:r>
              <a:rPr lang="en-CA" dirty="0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les 5 </a:t>
            </a:r>
            <a:r>
              <a:rPr lang="en-CA" dirty="0" err="1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ans</a:t>
            </a:r>
            <a:r>
              <a:rPr lang="en-CA" dirty="0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de la pertinence et de </a:t>
            </a:r>
            <a:r>
              <a:rPr lang="en-CA" dirty="0" err="1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l’efficacité</a:t>
            </a:r>
            <a:r>
              <a:rPr lang="en-CA" dirty="0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de </a:t>
            </a:r>
            <a:r>
              <a:rPr lang="en-CA" dirty="0" err="1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tous</a:t>
            </a:r>
            <a:r>
              <a:rPr lang="en-CA" dirty="0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les programmes de subventions et de contributions en </a:t>
            </a:r>
            <a:r>
              <a:rPr lang="en-CA" dirty="0" err="1" smtClean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cours</a:t>
            </a:r>
            <a:endParaRPr lang="en-CA" dirty="0" smtClean="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  <a:p>
            <a:pPr marL="457200" lvl="1" indent="0">
              <a:buNone/>
            </a:pPr>
            <a:endParaRPr lang="en-CA" dirty="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  <a:p>
            <a:pPr lvl="1"/>
            <a:endParaRPr lang="en-CA" dirty="0" smtClean="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  <a:p>
            <a:pPr eaLnBrk="1" hangingPunct="1"/>
            <a:endParaRPr lang="en-CA" dirty="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  <a:p>
            <a:pPr eaLnBrk="1" hangingPunct="1"/>
            <a:endParaRPr lang="en-CA" dirty="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Énoncé</a:t>
            </a:r>
            <a:r>
              <a:rPr lang="en-CA" dirty="0" smtClean="0"/>
              <a:t> de la </a:t>
            </a:r>
            <a:r>
              <a:rPr lang="en-CA" dirty="0" err="1" smtClean="0"/>
              <a:t>politique</a:t>
            </a:r>
            <a:r>
              <a:rPr lang="en-CA" dirty="0" smtClean="0"/>
              <a:t> de 2009</a:t>
            </a:r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36113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CA" dirty="0"/>
              <a:t>5.1 </a:t>
            </a:r>
            <a:r>
              <a:rPr lang="en-CA" dirty="0" err="1"/>
              <a:t>Objectif</a:t>
            </a:r>
            <a:endParaRPr lang="en-CA" dirty="0"/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/>
              <a:t>La </a:t>
            </a:r>
            <a:r>
              <a:rPr lang="en-CA" dirty="0" err="1"/>
              <a:t>présente</a:t>
            </a:r>
            <a:r>
              <a:rPr lang="en-CA" dirty="0"/>
              <a:t> </a:t>
            </a:r>
            <a:r>
              <a:rPr lang="en-CA" dirty="0" err="1"/>
              <a:t>politique</a:t>
            </a:r>
            <a:r>
              <a:rPr lang="en-CA" dirty="0"/>
              <a:t> a pour objet de </a:t>
            </a:r>
            <a:r>
              <a:rPr lang="en-CA" dirty="0" err="1"/>
              <a:t>créer</a:t>
            </a:r>
            <a:r>
              <a:rPr lang="en-CA" dirty="0"/>
              <a:t> </a:t>
            </a:r>
            <a:r>
              <a:rPr lang="en-CA" dirty="0" err="1"/>
              <a:t>une</a:t>
            </a:r>
            <a:r>
              <a:rPr lang="en-CA" dirty="0"/>
              <a:t> base de </a:t>
            </a:r>
            <a:r>
              <a:rPr lang="en-CA" dirty="0" err="1"/>
              <a:t>données</a:t>
            </a:r>
            <a:r>
              <a:rPr lang="en-CA" dirty="0"/>
              <a:t> </a:t>
            </a:r>
            <a:r>
              <a:rPr lang="en-CA" dirty="0" err="1"/>
              <a:t>d'évaluation</a:t>
            </a:r>
            <a:r>
              <a:rPr lang="en-CA" dirty="0"/>
              <a:t> </a:t>
            </a:r>
            <a:r>
              <a:rPr lang="en-CA" dirty="0" err="1"/>
              <a:t>fiables</a:t>
            </a:r>
            <a:r>
              <a:rPr lang="en-CA" dirty="0"/>
              <a:t> et </a:t>
            </a:r>
            <a:r>
              <a:rPr lang="en-CA" dirty="0" err="1"/>
              <a:t>détaillées</a:t>
            </a:r>
            <a:r>
              <a:rPr lang="en-CA" dirty="0"/>
              <a:t> et de </a:t>
            </a:r>
            <a:r>
              <a:rPr lang="en-CA" dirty="0" err="1"/>
              <a:t>l'utiliser</a:t>
            </a:r>
            <a:r>
              <a:rPr lang="en-CA" dirty="0"/>
              <a:t> pour </a:t>
            </a:r>
            <a:r>
              <a:rPr lang="en-CA" dirty="0" err="1"/>
              <a:t>appuyer</a:t>
            </a:r>
            <a:r>
              <a:rPr lang="en-CA" dirty="0"/>
              <a:t> </a:t>
            </a:r>
            <a:r>
              <a:rPr lang="en-CA" dirty="0" err="1"/>
              <a:t>l'amélioration</a:t>
            </a:r>
            <a:r>
              <a:rPr lang="en-CA" dirty="0"/>
              <a:t> des </a:t>
            </a:r>
            <a:r>
              <a:rPr lang="en-CA" dirty="0" err="1"/>
              <a:t>politiques</a:t>
            </a:r>
            <a:r>
              <a:rPr lang="en-CA" dirty="0"/>
              <a:t> et programmes, la </a:t>
            </a:r>
            <a:r>
              <a:rPr lang="en-CA" dirty="0" err="1"/>
              <a:t>gestion</a:t>
            </a:r>
            <a:r>
              <a:rPr lang="en-CA" dirty="0"/>
              <a:t> des </a:t>
            </a:r>
            <a:r>
              <a:rPr lang="en-CA" dirty="0" err="1"/>
              <a:t>dépenses</a:t>
            </a:r>
            <a:r>
              <a:rPr lang="en-CA" dirty="0"/>
              <a:t>, la prise de </a:t>
            </a:r>
            <a:r>
              <a:rPr lang="en-CA" dirty="0" err="1"/>
              <a:t>décisions</a:t>
            </a:r>
            <a:r>
              <a:rPr lang="en-CA" dirty="0"/>
              <a:t> par le Cabinet et la </a:t>
            </a:r>
            <a:r>
              <a:rPr lang="en-CA" dirty="0" err="1"/>
              <a:t>préparation</a:t>
            </a:r>
            <a:r>
              <a:rPr lang="en-CA" dirty="0"/>
              <a:t> des rapports </a:t>
            </a:r>
            <a:r>
              <a:rPr lang="en-CA" dirty="0" err="1"/>
              <a:t>à</a:t>
            </a:r>
            <a:r>
              <a:rPr lang="en-CA" dirty="0"/>
              <a:t> </a:t>
            </a:r>
            <a:r>
              <a:rPr lang="en-CA" dirty="0" err="1"/>
              <a:t>l'intention</a:t>
            </a:r>
            <a:r>
              <a:rPr lang="en-CA" dirty="0"/>
              <a:t> du public.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/>
              <a:t>5.2 </a:t>
            </a:r>
            <a:r>
              <a:rPr lang="en-CA" dirty="0" err="1"/>
              <a:t>Résultats</a:t>
            </a:r>
            <a:r>
              <a:rPr lang="en-CA" dirty="0"/>
              <a:t> </a:t>
            </a:r>
            <a:r>
              <a:rPr lang="en-CA" dirty="0" err="1"/>
              <a:t>attendus</a:t>
            </a:r>
            <a:endParaRPr lang="en-CA" dirty="0"/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err="1"/>
              <a:t>Cette</a:t>
            </a:r>
            <a:r>
              <a:rPr lang="en-CA" dirty="0"/>
              <a:t> </a:t>
            </a:r>
            <a:r>
              <a:rPr lang="en-CA" dirty="0" err="1"/>
              <a:t>politique</a:t>
            </a:r>
            <a:r>
              <a:rPr lang="en-CA" dirty="0"/>
              <a:t> </a:t>
            </a:r>
            <a:r>
              <a:rPr lang="en-CA" dirty="0" err="1"/>
              <a:t>vise</a:t>
            </a:r>
            <a:r>
              <a:rPr lang="en-CA" dirty="0"/>
              <a:t> </a:t>
            </a:r>
            <a:r>
              <a:rPr lang="en-CA" dirty="0" err="1"/>
              <a:t>à</a:t>
            </a:r>
            <a:r>
              <a:rPr lang="en-CA" dirty="0"/>
              <a:t> faire en </a:t>
            </a:r>
            <a:r>
              <a:rPr lang="en-CA" dirty="0" err="1"/>
              <a:t>sorte</a:t>
            </a:r>
            <a:r>
              <a:rPr lang="en-CA" dirty="0"/>
              <a:t> </a:t>
            </a:r>
            <a:r>
              <a:rPr lang="en-CA" dirty="0" err="1"/>
              <a:t>que</a:t>
            </a:r>
            <a:r>
              <a:rPr lang="en-CA" dirty="0"/>
              <a:t> des </a:t>
            </a:r>
            <a:r>
              <a:rPr lang="en-CA" dirty="0" err="1"/>
              <a:t>renseignements</a:t>
            </a:r>
            <a:r>
              <a:rPr lang="en-CA" dirty="0"/>
              <a:t> </a:t>
            </a:r>
            <a:r>
              <a:rPr lang="en-CA" dirty="0" err="1"/>
              <a:t>neutres</a:t>
            </a:r>
            <a:r>
              <a:rPr lang="en-CA" dirty="0"/>
              <a:t> et </a:t>
            </a:r>
            <a:r>
              <a:rPr lang="en-CA" dirty="0" err="1"/>
              <a:t>crédibles</a:t>
            </a:r>
            <a:r>
              <a:rPr lang="en-CA" dirty="0"/>
              <a:t> </a:t>
            </a:r>
            <a:r>
              <a:rPr lang="en-CA" dirty="0" err="1"/>
              <a:t>sur</a:t>
            </a:r>
            <a:r>
              <a:rPr lang="en-CA" dirty="0"/>
              <a:t> la pertinence et le </a:t>
            </a:r>
            <a:r>
              <a:rPr lang="en-CA" dirty="0" err="1"/>
              <a:t>rendement</a:t>
            </a:r>
            <a:r>
              <a:rPr lang="en-CA" dirty="0"/>
              <a:t> </a:t>
            </a:r>
            <a:r>
              <a:rPr lang="en-CA" dirty="0" err="1"/>
              <a:t>continus</a:t>
            </a:r>
            <a:r>
              <a:rPr lang="en-CA" dirty="0"/>
              <a:t> des </a:t>
            </a:r>
            <a:r>
              <a:rPr lang="en-CA" dirty="0" err="1"/>
              <a:t>dépenses</a:t>
            </a:r>
            <a:r>
              <a:rPr lang="en-CA" dirty="0"/>
              <a:t> de programmes </a:t>
            </a:r>
            <a:r>
              <a:rPr lang="en-CA" dirty="0" err="1"/>
              <a:t>directes</a:t>
            </a:r>
            <a:r>
              <a:rPr lang="en-CA" dirty="0"/>
              <a:t> </a:t>
            </a:r>
            <a:r>
              <a:rPr lang="en-CA" dirty="0" err="1"/>
              <a:t>soient</a:t>
            </a:r>
            <a:r>
              <a:rPr lang="en-CA" dirty="0"/>
              <a:t> </a:t>
            </a:r>
            <a:r>
              <a:rPr lang="en-CA" dirty="0" err="1"/>
              <a:t>fournis</a:t>
            </a:r>
            <a:r>
              <a:rPr lang="en-CA" dirty="0"/>
              <a:t> en temps </a:t>
            </a:r>
            <a:r>
              <a:rPr lang="en-CA" dirty="0" err="1" smtClean="0"/>
              <a:t>opportun</a:t>
            </a:r>
            <a:r>
              <a:rPr lang="en-CA" dirty="0" smtClean="0"/>
              <a:t>:</a:t>
            </a:r>
          </a:p>
          <a:p>
            <a:pPr marL="0" indent="0">
              <a:buNone/>
            </a:pPr>
            <a:r>
              <a:rPr lang="en-CA" dirty="0"/>
              <a:t>	</a:t>
            </a:r>
            <a:r>
              <a:rPr lang="en-CA" dirty="0" smtClean="0"/>
              <a:t>aux </a:t>
            </a:r>
            <a:r>
              <a:rPr lang="en-CA" dirty="0" err="1"/>
              <a:t>ministres</a:t>
            </a:r>
            <a:r>
              <a:rPr lang="en-CA" dirty="0"/>
              <a:t>, aux </a:t>
            </a:r>
            <a:r>
              <a:rPr lang="en-CA" dirty="0" err="1"/>
              <a:t>organismes</a:t>
            </a:r>
            <a:r>
              <a:rPr lang="en-CA" dirty="0"/>
              <a:t> </a:t>
            </a:r>
            <a:r>
              <a:rPr lang="en-CA" dirty="0" err="1"/>
              <a:t>centraux</a:t>
            </a:r>
            <a:r>
              <a:rPr lang="en-CA" dirty="0"/>
              <a:t> et aux </a:t>
            </a:r>
            <a:r>
              <a:rPr lang="en-CA" dirty="0" err="1"/>
              <a:t>administrateurs</a:t>
            </a:r>
            <a:r>
              <a:rPr lang="en-CA" dirty="0"/>
              <a:t> </a:t>
            </a:r>
            <a:r>
              <a:rPr lang="en-CA" dirty="0" err="1"/>
              <a:t>généraux</a:t>
            </a:r>
            <a:r>
              <a:rPr lang="en-CA" dirty="0"/>
              <a:t> </a:t>
            </a:r>
            <a:r>
              <a:rPr lang="en-CA" dirty="0" smtClean="0"/>
              <a:t>	</a:t>
            </a:r>
            <a:r>
              <a:rPr lang="en-CA" dirty="0" err="1" smtClean="0"/>
              <a:t>afin</a:t>
            </a:r>
            <a:r>
              <a:rPr lang="en-CA" dirty="0" smtClean="0"/>
              <a:t> </a:t>
            </a:r>
            <a:r>
              <a:rPr lang="en-CA" dirty="0" err="1"/>
              <a:t>d'éclairer</a:t>
            </a:r>
            <a:r>
              <a:rPr lang="en-CA" dirty="0"/>
              <a:t> la prise des </a:t>
            </a:r>
            <a:r>
              <a:rPr lang="en-CA" dirty="0" err="1"/>
              <a:t>décisions</a:t>
            </a:r>
            <a:r>
              <a:rPr lang="en-CA" dirty="0"/>
              <a:t> </a:t>
            </a:r>
            <a:r>
              <a:rPr lang="en-CA" dirty="0" err="1"/>
              <a:t>fondées</a:t>
            </a:r>
            <a:r>
              <a:rPr lang="en-CA" dirty="0"/>
              <a:t> </a:t>
            </a:r>
            <a:r>
              <a:rPr lang="en-CA" dirty="0" err="1"/>
              <a:t>sur</a:t>
            </a:r>
            <a:r>
              <a:rPr lang="en-CA" dirty="0"/>
              <a:t> des </a:t>
            </a:r>
            <a:r>
              <a:rPr lang="en-CA" dirty="0" err="1"/>
              <a:t>preuves</a:t>
            </a:r>
            <a:r>
              <a:rPr lang="en-CA" dirty="0"/>
              <a:t> qui </a:t>
            </a:r>
            <a:r>
              <a:rPr lang="en-CA" dirty="0" smtClean="0"/>
              <a:t>	</a:t>
            </a:r>
            <a:r>
              <a:rPr lang="en-CA" dirty="0" err="1" smtClean="0"/>
              <a:t>concernent</a:t>
            </a:r>
            <a:r>
              <a:rPr lang="en-CA" dirty="0" smtClean="0"/>
              <a:t> </a:t>
            </a:r>
            <a:r>
              <a:rPr lang="en-CA" dirty="0"/>
              <a:t>les </a:t>
            </a:r>
            <a:r>
              <a:rPr lang="en-CA" dirty="0" err="1"/>
              <a:t>politiques</a:t>
            </a:r>
            <a:r>
              <a:rPr lang="en-CA" dirty="0"/>
              <a:t>, la </a:t>
            </a:r>
            <a:r>
              <a:rPr lang="en-CA" dirty="0" err="1"/>
              <a:t>gestion</a:t>
            </a:r>
            <a:r>
              <a:rPr lang="en-CA" dirty="0"/>
              <a:t> des </a:t>
            </a:r>
            <a:r>
              <a:rPr lang="en-CA" dirty="0" err="1"/>
              <a:t>dépenses</a:t>
            </a:r>
            <a:r>
              <a:rPr lang="en-CA" dirty="0"/>
              <a:t> et </a:t>
            </a:r>
            <a:r>
              <a:rPr lang="en-CA" dirty="0" err="1"/>
              <a:t>l'amélioration</a:t>
            </a:r>
            <a:r>
              <a:rPr lang="en-CA" dirty="0"/>
              <a:t> des </a:t>
            </a:r>
            <a:r>
              <a:rPr lang="en-CA" dirty="0" smtClean="0"/>
              <a:t>	programmes, au </a:t>
            </a:r>
            <a:r>
              <a:rPr lang="en-CA" dirty="0" err="1"/>
              <a:t>Parlement</a:t>
            </a:r>
            <a:r>
              <a:rPr lang="en-CA" dirty="0"/>
              <a:t> et </a:t>
            </a:r>
            <a:r>
              <a:rPr lang="en-CA" dirty="0" err="1"/>
              <a:t>à</a:t>
            </a:r>
            <a:r>
              <a:rPr lang="en-CA" dirty="0"/>
              <a:t> la population </a:t>
            </a:r>
            <a:r>
              <a:rPr lang="en-CA" dirty="0" err="1"/>
              <a:t>canadienne</a:t>
            </a:r>
            <a:r>
              <a:rPr lang="en-CA" dirty="0"/>
              <a:t> </a:t>
            </a:r>
            <a:r>
              <a:rPr lang="en-CA" dirty="0" err="1"/>
              <a:t>afin</a:t>
            </a:r>
            <a:r>
              <a:rPr lang="en-CA" dirty="0"/>
              <a:t> </a:t>
            </a:r>
            <a:r>
              <a:rPr lang="en-CA" dirty="0" err="1"/>
              <a:t>d'aider</a:t>
            </a:r>
            <a:r>
              <a:rPr lang="en-CA" dirty="0"/>
              <a:t> le </a:t>
            </a:r>
            <a:r>
              <a:rPr lang="en-CA" dirty="0" smtClean="0"/>
              <a:t>	</a:t>
            </a:r>
            <a:r>
              <a:rPr lang="en-CA" dirty="0" err="1" smtClean="0"/>
              <a:t>gouvernement</a:t>
            </a:r>
            <a:r>
              <a:rPr lang="en-CA" dirty="0" smtClean="0"/>
              <a:t> </a:t>
            </a:r>
            <a:r>
              <a:rPr lang="en-CA" dirty="0" err="1"/>
              <a:t>à</a:t>
            </a:r>
            <a:r>
              <a:rPr lang="en-CA" dirty="0"/>
              <a:t> </a:t>
            </a:r>
            <a:r>
              <a:rPr lang="en-CA" dirty="0" err="1"/>
              <a:t>rendre</a:t>
            </a:r>
            <a:r>
              <a:rPr lang="en-CA" dirty="0"/>
              <a:t> </a:t>
            </a:r>
            <a:r>
              <a:rPr lang="en-CA" dirty="0" err="1"/>
              <a:t>compte</a:t>
            </a:r>
            <a:r>
              <a:rPr lang="en-CA" dirty="0"/>
              <a:t> des </a:t>
            </a:r>
            <a:r>
              <a:rPr lang="en-CA" dirty="0" err="1"/>
              <a:t>résultats</a:t>
            </a:r>
            <a:r>
              <a:rPr lang="en-CA" dirty="0"/>
              <a:t> des programmes et des </a:t>
            </a:r>
            <a:r>
              <a:rPr lang="en-CA" dirty="0" smtClean="0"/>
              <a:t>	</a:t>
            </a:r>
            <a:r>
              <a:rPr lang="en-CA" dirty="0" err="1" smtClean="0"/>
              <a:t>politiques</a:t>
            </a:r>
            <a:r>
              <a:rPr lang="en-C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223472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5 questions </a:t>
            </a:r>
            <a:r>
              <a:rPr lang="en-CA" dirty="0" err="1" smtClean="0"/>
              <a:t>fondamentales</a:t>
            </a:r>
            <a:r>
              <a:rPr lang="en-CA" dirty="0" smtClean="0"/>
              <a:t> </a:t>
            </a:r>
            <a:endParaRPr lang="en-CA" dirty="0"/>
          </a:p>
        </p:txBody>
      </p:sp>
      <p:graphicFrame>
        <p:nvGraphicFramePr>
          <p:cNvPr id="5" name="Espace réservé du conten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910133"/>
              </p:ext>
            </p:extLst>
          </p:nvPr>
        </p:nvGraphicFramePr>
        <p:xfrm>
          <a:off x="457200" y="1600200"/>
          <a:ext cx="8229600" cy="4312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Questions </a:t>
                      </a:r>
                      <a:r>
                        <a:rPr lang="en-CA" dirty="0" err="1" smtClean="0"/>
                        <a:t>fondamentales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Questions </a:t>
                      </a:r>
                      <a:r>
                        <a:rPr lang="en-CA" dirty="0" err="1" smtClean="0"/>
                        <a:t>d’évaluation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CA" b="1" dirty="0" smtClean="0"/>
                        <a:t>Pertinence</a:t>
                      </a:r>
                      <a:endParaRPr lang="en-CA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Besoin</a:t>
                      </a:r>
                      <a:r>
                        <a:rPr lang="en-CA" dirty="0" smtClean="0"/>
                        <a:t> </a:t>
                      </a:r>
                      <a:r>
                        <a:rPr lang="en-CA" dirty="0" err="1" smtClean="0"/>
                        <a:t>continu</a:t>
                      </a:r>
                      <a:r>
                        <a:rPr lang="en-CA" dirty="0" smtClean="0"/>
                        <a:t> du programme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Le programme X</a:t>
                      </a:r>
                      <a:r>
                        <a:rPr lang="en-CA" baseline="0" dirty="0" smtClean="0"/>
                        <a:t> </a:t>
                      </a:r>
                      <a:r>
                        <a:rPr lang="en-CA" baseline="0" dirty="0" err="1" smtClean="0"/>
                        <a:t>répond-il</a:t>
                      </a:r>
                      <a:r>
                        <a:rPr lang="en-CA" baseline="0" dirty="0" smtClean="0"/>
                        <a:t> encore </a:t>
                      </a:r>
                      <a:r>
                        <a:rPr lang="en-CA" baseline="0" dirty="0" err="1" smtClean="0"/>
                        <a:t>à</a:t>
                      </a:r>
                      <a:r>
                        <a:rPr lang="en-CA" baseline="0" dirty="0" smtClean="0"/>
                        <a:t> un </a:t>
                      </a:r>
                      <a:r>
                        <a:rPr lang="en-CA" baseline="0" dirty="0" err="1" smtClean="0"/>
                        <a:t>besoin</a:t>
                      </a:r>
                      <a:r>
                        <a:rPr lang="en-CA" baseline="0" dirty="0" smtClean="0"/>
                        <a:t> ?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Conformité</a:t>
                      </a:r>
                      <a:r>
                        <a:rPr lang="en-CA" dirty="0" smtClean="0"/>
                        <a:t> aux </a:t>
                      </a:r>
                      <a:r>
                        <a:rPr lang="en-CA" dirty="0" err="1" smtClean="0"/>
                        <a:t>priorités</a:t>
                      </a:r>
                      <a:r>
                        <a:rPr lang="en-CA" dirty="0" smtClean="0"/>
                        <a:t> du </a:t>
                      </a:r>
                      <a:r>
                        <a:rPr lang="en-CA" dirty="0" err="1" smtClean="0"/>
                        <a:t>gouvernement</a:t>
                      </a:r>
                      <a:endParaRPr lang="en-CA" dirty="0" smtClean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CA" dirty="0" err="1" smtClean="0"/>
                        <a:t>Dans</a:t>
                      </a:r>
                      <a:r>
                        <a:rPr lang="en-CA" dirty="0" smtClean="0"/>
                        <a:t> </a:t>
                      </a:r>
                      <a:r>
                        <a:rPr lang="en-CA" dirty="0" err="1" smtClean="0"/>
                        <a:t>quelle</a:t>
                      </a:r>
                      <a:r>
                        <a:rPr lang="en-CA" dirty="0" smtClean="0"/>
                        <a:t> </a:t>
                      </a:r>
                      <a:r>
                        <a:rPr lang="en-CA" dirty="0" err="1" smtClean="0"/>
                        <a:t>mesure</a:t>
                      </a:r>
                      <a:r>
                        <a:rPr lang="en-CA" dirty="0" smtClean="0"/>
                        <a:t> le programme</a:t>
                      </a:r>
                      <a:r>
                        <a:rPr lang="en-CA" baseline="0" dirty="0" smtClean="0"/>
                        <a:t> X correspond-</a:t>
                      </a:r>
                      <a:r>
                        <a:rPr lang="en-CA" baseline="0" dirty="0" err="1" smtClean="0"/>
                        <a:t>il</a:t>
                      </a:r>
                      <a:r>
                        <a:rPr lang="en-CA" baseline="0" dirty="0" smtClean="0"/>
                        <a:t> aux </a:t>
                      </a:r>
                      <a:r>
                        <a:rPr lang="en-CA" baseline="0" dirty="0" err="1" smtClean="0"/>
                        <a:t>priorités</a:t>
                      </a:r>
                      <a:r>
                        <a:rPr lang="en-CA" baseline="0" dirty="0" smtClean="0"/>
                        <a:t>, aux </a:t>
                      </a:r>
                      <a:r>
                        <a:rPr lang="en-CA" baseline="0" dirty="0" err="1" smtClean="0"/>
                        <a:t>rôles</a:t>
                      </a:r>
                      <a:r>
                        <a:rPr lang="en-CA" baseline="0" dirty="0" smtClean="0"/>
                        <a:t> et aux </a:t>
                      </a:r>
                      <a:r>
                        <a:rPr lang="en-CA" baseline="0" dirty="0" err="1" smtClean="0"/>
                        <a:t>responsabilités</a:t>
                      </a:r>
                      <a:r>
                        <a:rPr lang="en-CA" baseline="0" dirty="0" smtClean="0"/>
                        <a:t> du </a:t>
                      </a:r>
                      <a:r>
                        <a:rPr lang="en-CA" baseline="0" dirty="0" err="1" smtClean="0"/>
                        <a:t>gouvernement</a:t>
                      </a:r>
                      <a:r>
                        <a:rPr lang="en-CA" baseline="0" dirty="0" smtClean="0"/>
                        <a:t> du Canada et du </a:t>
                      </a:r>
                      <a:r>
                        <a:rPr lang="en-CA" baseline="0" dirty="0" err="1" smtClean="0"/>
                        <a:t>Secrétariat</a:t>
                      </a:r>
                      <a:r>
                        <a:rPr lang="en-CA" baseline="0" dirty="0" smtClean="0"/>
                        <a:t> ?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Harmonisation avec les </a:t>
                      </a:r>
                      <a:r>
                        <a:rPr lang="en-CA" dirty="0" err="1" smtClean="0"/>
                        <a:t>rôles</a:t>
                      </a:r>
                      <a:r>
                        <a:rPr lang="en-CA" dirty="0" smtClean="0"/>
                        <a:t> et les </a:t>
                      </a:r>
                      <a:r>
                        <a:rPr lang="en-CA" dirty="0" err="1" smtClean="0"/>
                        <a:t>responsabilités</a:t>
                      </a:r>
                      <a:r>
                        <a:rPr lang="en-CA" dirty="0" smtClean="0"/>
                        <a:t> du </a:t>
                      </a:r>
                      <a:r>
                        <a:rPr lang="en-CA" dirty="0" err="1" smtClean="0"/>
                        <a:t>gouvernement</a:t>
                      </a:r>
                      <a:r>
                        <a:rPr lang="en-CA" dirty="0" smtClean="0"/>
                        <a:t> </a:t>
                      </a:r>
                      <a:r>
                        <a:rPr lang="en-CA" dirty="0" err="1" smtClean="0"/>
                        <a:t>fédéral</a:t>
                      </a:r>
                      <a:endParaRPr lang="en-CA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CA" b="1" dirty="0" err="1" smtClean="0"/>
                        <a:t>Rendement</a:t>
                      </a:r>
                      <a:endParaRPr lang="en-CA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Réalisation</a:t>
                      </a:r>
                      <a:r>
                        <a:rPr lang="en-CA" dirty="0" smtClean="0"/>
                        <a:t> des </a:t>
                      </a:r>
                      <a:r>
                        <a:rPr lang="en-CA" dirty="0" err="1" smtClean="0"/>
                        <a:t>résultats</a:t>
                      </a:r>
                      <a:r>
                        <a:rPr lang="en-CA" dirty="0" smtClean="0"/>
                        <a:t> </a:t>
                      </a:r>
                      <a:r>
                        <a:rPr lang="en-CA" dirty="0" err="1" smtClean="0"/>
                        <a:t>escomptés</a:t>
                      </a:r>
                      <a:r>
                        <a:rPr lang="en-CA" dirty="0" smtClean="0"/>
                        <a:t> 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Le programme X a-t-</a:t>
                      </a:r>
                      <a:r>
                        <a:rPr lang="en-CA" dirty="0" err="1" smtClean="0"/>
                        <a:t>il</a:t>
                      </a:r>
                      <a:r>
                        <a:rPr lang="en-CA" dirty="0" smtClean="0"/>
                        <a:t> </a:t>
                      </a:r>
                      <a:r>
                        <a:rPr lang="en-CA" dirty="0" err="1" smtClean="0"/>
                        <a:t>favorisé</a:t>
                      </a:r>
                      <a:r>
                        <a:rPr lang="en-CA" baseline="0" dirty="0" smtClean="0"/>
                        <a:t> </a:t>
                      </a:r>
                      <a:r>
                        <a:rPr lang="en-CA" baseline="0" dirty="0" err="1" smtClean="0"/>
                        <a:t>l’atteinte</a:t>
                      </a:r>
                      <a:r>
                        <a:rPr lang="en-CA" baseline="0" dirty="0" smtClean="0"/>
                        <a:t> de </a:t>
                      </a:r>
                      <a:r>
                        <a:rPr lang="en-CA" baseline="0" dirty="0" err="1" smtClean="0"/>
                        <a:t>l’objectif</a:t>
                      </a:r>
                      <a:r>
                        <a:rPr lang="en-CA" baseline="0" dirty="0" smtClean="0"/>
                        <a:t> initial ?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Démonstration</a:t>
                      </a:r>
                      <a:r>
                        <a:rPr lang="en-CA" dirty="0" smtClean="0"/>
                        <a:t> </a:t>
                      </a:r>
                      <a:r>
                        <a:rPr lang="en-CA" dirty="0" err="1" smtClean="0"/>
                        <a:t>d’efficacité</a:t>
                      </a:r>
                      <a:r>
                        <a:rPr lang="en-CA" dirty="0" smtClean="0"/>
                        <a:t> et </a:t>
                      </a:r>
                      <a:r>
                        <a:rPr lang="en-CA" dirty="0" err="1" smtClean="0"/>
                        <a:t>d’économie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Le programme X </a:t>
                      </a:r>
                      <a:r>
                        <a:rPr lang="en-CA" dirty="0" err="1" smtClean="0"/>
                        <a:t>est-il</a:t>
                      </a:r>
                      <a:r>
                        <a:rPr lang="en-CA" dirty="0" smtClean="0"/>
                        <a:t> </a:t>
                      </a:r>
                      <a:r>
                        <a:rPr lang="en-CA" dirty="0" err="1" smtClean="0"/>
                        <a:t>efficace</a:t>
                      </a:r>
                      <a:r>
                        <a:rPr lang="en-CA" baseline="0" dirty="0" smtClean="0"/>
                        <a:t> et </a:t>
                      </a:r>
                      <a:r>
                        <a:rPr lang="en-CA" baseline="0" dirty="0" err="1" smtClean="0"/>
                        <a:t>économique</a:t>
                      </a:r>
                      <a:r>
                        <a:rPr lang="en-CA" baseline="0" dirty="0" smtClean="0"/>
                        <a:t> ?</a:t>
                      </a:r>
                      <a:endParaRPr lang="en-CA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ZoneTexte 5"/>
          <p:cNvSpPr txBox="1"/>
          <p:nvPr/>
        </p:nvSpPr>
        <p:spPr>
          <a:xfrm>
            <a:off x="1511281" y="6038142"/>
            <a:ext cx="56477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Illustration : </a:t>
            </a:r>
            <a:r>
              <a:rPr lang="pl-PL" dirty="0">
                <a:hlinkClick r:id="rId2"/>
              </a:rPr>
              <a:t>http://canada.pch.gc.ca/fra/1464633068152</a:t>
            </a:r>
            <a:r>
              <a:rPr lang="pl-PL" dirty="0" smtClean="0">
                <a:hlinkClick r:id="rId2"/>
              </a:rPr>
              <a:t>/</a:t>
            </a:r>
            <a:r>
              <a:rPr lang="pl-PL" dirty="0" smtClean="0"/>
              <a:t> </a:t>
            </a:r>
          </a:p>
          <a:p>
            <a:r>
              <a:rPr lang="pl-PL" dirty="0" smtClean="0"/>
              <a:t> (</a:t>
            </a:r>
            <a:r>
              <a:rPr lang="pl-PL" dirty="0" err="1" smtClean="0"/>
              <a:t>évaluation</a:t>
            </a:r>
            <a:r>
              <a:rPr lang="pl-PL" dirty="0" smtClean="0"/>
              <a:t> </a:t>
            </a:r>
            <a:r>
              <a:rPr lang="pl-PL" dirty="0" err="1" smtClean="0"/>
              <a:t>du</a:t>
            </a:r>
            <a:r>
              <a:rPr lang="pl-PL" dirty="0" smtClean="0"/>
              <a:t> </a:t>
            </a:r>
            <a:r>
              <a:rPr lang="pl-PL" dirty="0" err="1" smtClean="0"/>
              <a:t>Programme</a:t>
            </a:r>
            <a:r>
              <a:rPr lang="pl-PL" dirty="0" smtClean="0"/>
              <a:t> </a:t>
            </a:r>
            <a:r>
              <a:rPr lang="pl-PL" dirty="0" err="1" smtClean="0"/>
              <a:t>Échanges</a:t>
            </a:r>
            <a:r>
              <a:rPr lang="pl-PL" dirty="0" smtClean="0"/>
              <a:t> </a:t>
            </a:r>
            <a:r>
              <a:rPr lang="pl-PL" dirty="0" err="1" smtClean="0"/>
              <a:t>Canda</a:t>
            </a:r>
            <a:r>
              <a:rPr lang="pl-PL" dirty="0" smtClean="0"/>
              <a:t>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054695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err="1" smtClean="0"/>
              <a:t>Mise</a:t>
            </a:r>
            <a:r>
              <a:rPr lang="en-CA" dirty="0" smtClean="0"/>
              <a:t> en oeuvre de la </a:t>
            </a:r>
            <a:r>
              <a:rPr lang="en-CA" dirty="0" err="1" smtClean="0"/>
              <a:t>politique</a:t>
            </a:r>
            <a:r>
              <a:rPr lang="en-CA" dirty="0" smtClean="0"/>
              <a:t> progressive (</a:t>
            </a:r>
            <a:r>
              <a:rPr lang="en-CA" dirty="0" err="1" smtClean="0"/>
              <a:t>renforcer</a:t>
            </a:r>
            <a:r>
              <a:rPr lang="en-CA" dirty="0" smtClean="0"/>
              <a:t> les </a:t>
            </a:r>
            <a:r>
              <a:rPr lang="en-CA" dirty="0" err="1" smtClean="0"/>
              <a:t>capacités</a:t>
            </a:r>
            <a:r>
              <a:rPr lang="en-CA" dirty="0" smtClean="0"/>
              <a:t> </a:t>
            </a:r>
            <a:r>
              <a:rPr lang="en-CA" dirty="0" err="1" smtClean="0"/>
              <a:t>d’évaluation</a:t>
            </a:r>
            <a:r>
              <a:rPr lang="en-CA" dirty="0" smtClean="0"/>
              <a:t> au </a:t>
            </a:r>
            <a:r>
              <a:rPr lang="en-CA" dirty="0" err="1" smtClean="0"/>
              <a:t>sein</a:t>
            </a:r>
            <a:r>
              <a:rPr lang="en-CA" dirty="0" smtClean="0"/>
              <a:t> des </a:t>
            </a:r>
            <a:r>
              <a:rPr lang="en-CA" dirty="0" err="1" smtClean="0"/>
              <a:t>ministères</a:t>
            </a:r>
            <a:r>
              <a:rPr lang="en-CA" dirty="0" smtClean="0"/>
              <a:t>) - </a:t>
            </a:r>
            <a:r>
              <a:rPr lang="en-CA" dirty="0" err="1" smtClean="0"/>
              <a:t>Période</a:t>
            </a:r>
            <a:r>
              <a:rPr lang="en-CA" dirty="0" smtClean="0"/>
              <a:t> de transition a </a:t>
            </a:r>
            <a:r>
              <a:rPr lang="en-CA" dirty="0" err="1" smtClean="0"/>
              <a:t>terminé</a:t>
            </a:r>
            <a:r>
              <a:rPr lang="en-CA" dirty="0" smtClean="0"/>
              <a:t> en 2013</a:t>
            </a:r>
          </a:p>
          <a:p>
            <a:endParaRPr lang="en-CA" dirty="0"/>
          </a:p>
          <a:p>
            <a:r>
              <a:rPr lang="en-CA" dirty="0">
                <a:hlinkClick r:id="rId2"/>
              </a:rPr>
              <a:t>https://www.tbs-sct.gc.ca/hgw-cgf/oversight-surveillance/ae-ve/cee/orp/2015/e09poe-epse09-</a:t>
            </a:r>
            <a:r>
              <a:rPr lang="en-CA" dirty="0" smtClean="0">
                <a:hlinkClick r:id="rId2"/>
              </a:rPr>
              <a:t>fra.asp</a:t>
            </a:r>
            <a:r>
              <a:rPr lang="en-CA" dirty="0" smtClean="0"/>
              <a:t>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359714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9447712"/>
              </p:ext>
            </p:extLst>
          </p:nvPr>
        </p:nvGraphicFramePr>
        <p:xfrm>
          <a:off x="331349" y="0"/>
          <a:ext cx="8169111" cy="6320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3404"/>
                <a:gridCol w="1124006"/>
                <a:gridCol w="1237812"/>
                <a:gridCol w="1026389"/>
                <a:gridCol w="993468"/>
                <a:gridCol w="1167016"/>
                <a:gridCol w="1167016"/>
              </a:tblGrid>
              <a:tr h="864409">
                <a:tc>
                  <a:txBody>
                    <a:bodyPr/>
                    <a:lstStyle/>
                    <a:p>
                      <a:endParaRPr lang="fr-FR" sz="2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fr-FR" sz="2200" dirty="0" smtClean="0"/>
                        <a:t>Politique d’évaluation 2001</a:t>
                      </a:r>
                      <a:endParaRPr lang="fr-FR" sz="2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sz="2200" dirty="0"/>
                    </a:p>
                  </a:txBody>
                  <a:tcPr vert="vert270"/>
                </a:tc>
                <a:tc gridSpan="4">
                  <a:txBody>
                    <a:bodyPr/>
                    <a:lstStyle/>
                    <a:p>
                      <a:r>
                        <a:rPr lang="fr-FR" sz="2200" dirty="0" smtClean="0"/>
                        <a:t>Politique d’évaluation 2009 (transition)</a:t>
                      </a:r>
                      <a:endParaRPr lang="fr-FR" sz="2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sz="2200" dirty="0"/>
                    </a:p>
                  </a:txBody>
                  <a:tcPr vert="vert270"/>
                </a:tc>
                <a:tc hMerge="1">
                  <a:txBody>
                    <a:bodyPr/>
                    <a:lstStyle/>
                    <a:p>
                      <a:endParaRPr lang="fr-FR" sz="2200" dirty="0"/>
                    </a:p>
                  </a:txBody>
                  <a:tcPr vert="vert270"/>
                </a:tc>
                <a:tc hMerge="1">
                  <a:txBody>
                    <a:bodyPr/>
                    <a:lstStyle/>
                    <a:p>
                      <a:endParaRPr lang="fr-FR" sz="2200" dirty="0"/>
                    </a:p>
                  </a:txBody>
                  <a:tcPr vert="vert270"/>
                </a:tc>
              </a:tr>
              <a:tr h="1203887">
                <a:tc>
                  <a:txBody>
                    <a:bodyPr/>
                    <a:lstStyle/>
                    <a:p>
                      <a:endParaRPr lang="fr-FR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200" dirty="0" smtClean="0"/>
                        <a:t>2007-08</a:t>
                      </a:r>
                      <a:endParaRPr lang="fr-FR" sz="2200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r>
                        <a:rPr lang="fr-FR" sz="2200" dirty="0" smtClean="0"/>
                        <a:t>2008-09</a:t>
                      </a:r>
                      <a:endParaRPr lang="fr-FR" sz="2200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r>
                        <a:rPr lang="fr-FR" sz="2200" dirty="0" smtClean="0"/>
                        <a:t>2009-10</a:t>
                      </a:r>
                      <a:endParaRPr lang="fr-FR" sz="2200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r>
                        <a:rPr lang="fr-FR" sz="2200" dirty="0" smtClean="0"/>
                        <a:t>2010-11</a:t>
                      </a:r>
                      <a:endParaRPr lang="fr-FR" sz="2200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r>
                        <a:rPr lang="fr-FR" sz="2200" dirty="0" smtClean="0"/>
                        <a:t>2011-12</a:t>
                      </a:r>
                      <a:endParaRPr lang="fr-FR" sz="2200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r>
                        <a:rPr lang="fr-FR" sz="2200" dirty="0" smtClean="0"/>
                        <a:t>2012-13</a:t>
                      </a:r>
                      <a:endParaRPr lang="fr-FR" sz="2200" dirty="0"/>
                    </a:p>
                  </a:txBody>
                  <a:tcPr vert="vert270"/>
                </a:tc>
              </a:tr>
              <a:tr h="860753">
                <a:tc>
                  <a:txBody>
                    <a:bodyPr/>
                    <a:lstStyle/>
                    <a:p>
                      <a:r>
                        <a:rPr lang="fr-FR" sz="2200" dirty="0" smtClean="0"/>
                        <a:t>Budget (M)</a:t>
                      </a:r>
                      <a:endParaRPr lang="fr-FR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200" dirty="0" smtClean="0"/>
                        <a:t>57,3</a:t>
                      </a:r>
                      <a:endParaRPr lang="fr-FR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200" dirty="0" smtClean="0"/>
                        <a:t>60,9</a:t>
                      </a:r>
                      <a:endParaRPr lang="fr-FR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200" dirty="0" smtClean="0"/>
                        <a:t>66,9</a:t>
                      </a:r>
                      <a:endParaRPr lang="fr-FR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200" dirty="0" smtClean="0"/>
                        <a:t>60,2</a:t>
                      </a:r>
                      <a:endParaRPr lang="fr-FR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200" dirty="0" smtClean="0"/>
                        <a:t>60,2</a:t>
                      </a:r>
                      <a:endParaRPr lang="fr-FR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200" dirty="0" smtClean="0"/>
                        <a:t>56,2</a:t>
                      </a:r>
                      <a:endParaRPr lang="fr-FR" sz="2200" dirty="0"/>
                    </a:p>
                  </a:txBody>
                  <a:tcPr/>
                </a:tc>
              </a:tr>
              <a:tr h="482022">
                <a:tc>
                  <a:txBody>
                    <a:bodyPr/>
                    <a:lstStyle/>
                    <a:p>
                      <a:r>
                        <a:rPr lang="fr-FR" sz="2200" dirty="0" smtClean="0"/>
                        <a:t>ETP</a:t>
                      </a:r>
                      <a:endParaRPr lang="fr-FR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200" dirty="0" smtClean="0"/>
                        <a:t>409</a:t>
                      </a:r>
                      <a:endParaRPr lang="fr-FR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200" dirty="0" smtClean="0"/>
                        <a:t>418</a:t>
                      </a:r>
                      <a:endParaRPr lang="fr-FR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200" dirty="0" smtClean="0"/>
                        <a:t>474</a:t>
                      </a:r>
                      <a:endParaRPr lang="fr-FR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200" dirty="0" smtClean="0"/>
                        <a:t>459</a:t>
                      </a:r>
                      <a:endParaRPr lang="fr-FR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200" dirty="0" smtClean="0"/>
                        <a:t>477</a:t>
                      </a:r>
                      <a:endParaRPr lang="fr-FR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2200" dirty="0" smtClean="0"/>
                        <a:t>459</a:t>
                      </a:r>
                      <a:endParaRPr lang="fr-FR" sz="2200" dirty="0"/>
                    </a:p>
                  </a:txBody>
                  <a:tcPr/>
                </a:tc>
              </a:tr>
              <a:tr h="1032903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Nbre</a:t>
                      </a:r>
                      <a:r>
                        <a:rPr lang="fr-FR" dirty="0" smtClean="0"/>
                        <a:t> d’évaluation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121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134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164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136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146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123</a:t>
                      </a:r>
                      <a:endParaRPr lang="fr-FR" dirty="0"/>
                    </a:p>
                  </a:txBody>
                  <a:tcPr/>
                </a:tc>
              </a:tr>
              <a:tr h="1876260">
                <a:tc>
                  <a:txBody>
                    <a:bodyPr/>
                    <a:lstStyle/>
                    <a:p>
                      <a:r>
                        <a:rPr lang="fr-FR" dirty="0" smtClean="0"/>
                        <a:t>Montant</a:t>
                      </a:r>
                      <a:r>
                        <a:rPr lang="fr-FR" baseline="0" dirty="0" smtClean="0"/>
                        <a:t> des dépenses moyennes des programmes évalués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44 M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78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8973" name="Rectangle 4"/>
          <p:cNvSpPr>
            <a:spLocks noChangeArrowheads="1"/>
          </p:cNvSpPr>
          <p:nvPr/>
        </p:nvSpPr>
        <p:spPr bwMode="auto">
          <a:xfrm>
            <a:off x="1234908" y="6506222"/>
            <a:ext cx="7391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fr-FR" dirty="0">
                <a:hlinkClick r:id="rId2"/>
              </a:rPr>
              <a:t>http://www.tbs-sct.gc.ca/report/orp/2011/arhef-raefe03-fra.asp#rh21</a:t>
            </a:r>
            <a:r>
              <a:rPr lang="fr-FR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685800"/>
            <a:ext cx="8229600" cy="5440363"/>
          </a:xfrm>
        </p:spPr>
        <p:txBody>
          <a:bodyPr/>
          <a:lstStyle/>
          <a:p>
            <a:pPr eaLnBrk="1" hangingPunct="1"/>
            <a:r>
              <a:rPr lang="en-US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“La </a:t>
            </a:r>
            <a:r>
              <a:rPr lang="en-US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qualité</a:t>
            </a:r>
            <a:r>
              <a:rPr lang="en-US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des </a:t>
            </a:r>
            <a:r>
              <a:rPr lang="en-US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évaluations</a:t>
            </a:r>
            <a:r>
              <a:rPr lang="en-US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des </a:t>
            </a:r>
            <a:r>
              <a:rPr lang="en-US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programmes</a:t>
            </a:r>
            <a:r>
              <a:rPr lang="en-US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est</a:t>
            </a:r>
            <a:r>
              <a:rPr lang="en-US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tributaire</a:t>
            </a:r>
            <a:r>
              <a:rPr lang="en-US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de la </a:t>
            </a:r>
            <a:r>
              <a:rPr lang="en-US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qualité</a:t>
            </a:r>
            <a:r>
              <a:rPr lang="en-US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de </a:t>
            </a:r>
            <a:r>
              <a:rPr lang="en-US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l’effectif</a:t>
            </a:r>
            <a:r>
              <a:rPr lang="en-US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qui </a:t>
            </a:r>
            <a:r>
              <a:rPr lang="en-US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s’acquitte</a:t>
            </a:r>
            <a:r>
              <a:rPr lang="en-US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de </a:t>
            </a:r>
            <a:r>
              <a:rPr lang="en-US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cette</a:t>
            </a:r>
            <a:r>
              <a:rPr lang="en-US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fonction</a:t>
            </a:r>
            <a:r>
              <a:rPr lang="en-US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, des </a:t>
            </a:r>
            <a:r>
              <a:rPr lang="en-US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ressources</a:t>
            </a:r>
            <a:r>
              <a:rPr lang="en-US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qui </a:t>
            </a:r>
            <a:r>
              <a:rPr lang="en-US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y</a:t>
            </a:r>
            <a:r>
              <a:rPr lang="en-US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sont</a:t>
            </a:r>
            <a:r>
              <a:rPr lang="en-US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consacrées</a:t>
            </a:r>
            <a:r>
              <a:rPr lang="en-US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et de la </a:t>
            </a:r>
            <a:r>
              <a:rPr lang="en-US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mesure</a:t>
            </a:r>
            <a:r>
              <a:rPr lang="en-US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dans</a:t>
            </a:r>
            <a:r>
              <a:rPr lang="en-US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laquelle</a:t>
            </a:r>
            <a:r>
              <a:rPr lang="en-US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la </a:t>
            </a:r>
            <a:r>
              <a:rPr lang="en-US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collectivité</a:t>
            </a:r>
            <a:r>
              <a:rPr lang="en-US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fonctionnelle</a:t>
            </a:r>
            <a:r>
              <a:rPr lang="en-US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est</a:t>
            </a:r>
            <a:r>
              <a:rPr lang="en-US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perfectionnée</a:t>
            </a:r>
            <a:r>
              <a:rPr lang="en-US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et </a:t>
            </a:r>
            <a:r>
              <a:rPr lang="en-US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maintenue</a:t>
            </a:r>
            <a:r>
              <a:rPr lang="en-US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à</a:t>
            </a:r>
            <a:r>
              <a:rPr lang="en-US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titre</a:t>
            </a:r>
            <a:r>
              <a:rPr lang="en-US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de </a:t>
            </a:r>
            <a:r>
              <a:rPr lang="en-US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collectivité</a:t>
            </a:r>
            <a:r>
              <a:rPr lang="en-US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de la </a:t>
            </a:r>
            <a:r>
              <a:rPr lang="en-US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fonction</a:t>
            </a:r>
            <a:r>
              <a:rPr lang="en-US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publique</a:t>
            </a:r>
            <a:r>
              <a:rPr lang="en-US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</a:t>
            </a:r>
            <a:r>
              <a:rPr lang="en-US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professionnelle</a:t>
            </a:r>
            <a:r>
              <a:rPr lang="en-US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 “ (</a:t>
            </a:r>
            <a:r>
              <a:rPr lang="en-US" dirty="0" err="1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Aucoin</a:t>
            </a:r>
            <a:r>
              <a:rPr lang="en-US" dirty="0">
                <a:solidFill>
                  <a:srgbClr val="FFFFFF"/>
                </a:solidFill>
                <a:ea typeface="ＭＳ Ｐゴシック" charset="-128"/>
                <a:cs typeface="ＭＳ Ｐゴシック" charset="-128"/>
              </a:rPr>
              <a:t>, 2005 : 21).</a:t>
            </a:r>
            <a:endParaRPr lang="en-CA" dirty="0">
              <a:solidFill>
                <a:srgbClr val="FFFFFF"/>
              </a:solidFill>
              <a:ea typeface="ＭＳ Ｐゴシック" charset="-128"/>
              <a:cs typeface="ＭＳ Ｐゴシック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660</TotalTime>
  <Words>1702</Words>
  <Application>Microsoft Macintosh PowerPoint</Application>
  <PresentationFormat>Présentation à l'écran (4:3)</PresentationFormat>
  <Paragraphs>259</Paragraphs>
  <Slides>29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4" baseType="lpstr">
      <vt:lpstr>Arial</vt:lpstr>
      <vt:lpstr>Calibri</vt:lpstr>
      <vt:lpstr>ＭＳ Ｐゴシック</vt:lpstr>
      <vt:lpstr>Verdana</vt:lpstr>
      <vt:lpstr>Thème Office</vt:lpstr>
      <vt:lpstr>PAP 2700 -17</vt:lpstr>
      <vt:lpstr>6mn pour comprendre l’évaluation des politiques publiques</vt:lpstr>
      <vt:lpstr>Plan de la séance</vt:lpstr>
      <vt:lpstr>Présentation PowerPoint</vt:lpstr>
      <vt:lpstr>1. Définition: comprendre, juger, agir.</vt:lpstr>
      <vt:lpstr>Présentation PowerPoint</vt:lpstr>
      <vt:lpstr>Présentation PowerPoint</vt:lpstr>
      <vt:lpstr> </vt:lpstr>
      <vt:lpstr>Présentation PowerPoint</vt:lpstr>
      <vt:lpstr>Difficultés de l’évaluation</vt:lpstr>
      <vt:lpstr>1. Les principaux critères de l’évaluation</vt:lpstr>
      <vt:lpstr>Présentation PowerPoint</vt:lpstr>
      <vt:lpstr>Présentation PowerPoint</vt:lpstr>
      <vt:lpstr>2. Le contexte de l’évaluation</vt:lpstr>
      <vt:lpstr>3. Le moment de l’évaluation</vt:lpstr>
      <vt:lpstr>Présentation PowerPoint</vt:lpstr>
      <vt:lpstr>Présentation PowerPoint</vt:lpstr>
      <vt:lpstr>4. Les destinataires de l’évaluation</vt:lpstr>
      <vt:lpstr>Présentation PowerPoint</vt:lpstr>
      <vt:lpstr>5. L’évaluation au Canada</vt:lpstr>
      <vt:lpstr>Présentation PowerPoint</vt:lpstr>
      <vt:lpstr>Présentation PowerPoint</vt:lpstr>
      <vt:lpstr>Présentation PowerPoint</vt:lpstr>
      <vt:lpstr>Présentation PowerPoint</vt:lpstr>
      <vt:lpstr>Énoncé de la politique de 2009</vt:lpstr>
      <vt:lpstr>5 questions fondamentales </vt:lpstr>
      <vt:lpstr>Présentation PowerPoint</vt:lpstr>
      <vt:lpstr>Présentation PowerPoint</vt:lpstr>
      <vt:lpstr>Présentation PowerPoint</vt:lpstr>
    </vt:vector>
  </TitlesOfParts>
  <Company>université d'ottawa</Company>
  <LinksUpToDate>false</LinksUpToDate>
  <SharedDoc>false</SharedDoc>
  <HyperlinksChanged>false</HyperlinksChanged>
  <AppVersion>15.0022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Anne Mévellec</dc:creator>
  <cp:lastModifiedBy>yannis Telaoumaten</cp:lastModifiedBy>
  <cp:revision>22</cp:revision>
  <dcterms:created xsi:type="dcterms:W3CDTF">2012-11-02T13:37:04Z</dcterms:created>
  <dcterms:modified xsi:type="dcterms:W3CDTF">2016-11-11T23:11:07Z</dcterms:modified>
</cp:coreProperties>
</file>