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71" r:id="rId13"/>
    <p:sldId id="272" r:id="rId14"/>
    <p:sldId id="267" r:id="rId15"/>
    <p:sldId id="268" r:id="rId16"/>
    <p:sldId id="269" r:id="rId17"/>
    <p:sldId id="270"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4" d="100"/>
          <a:sy n="74" d="100"/>
        </p:scale>
        <p:origin x="-152"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p:txBody>
          <a:bodyPr/>
          <a:lstStyle/>
          <a:p>
            <a:fld id="{C8506D4F-ED86-B143-A01A-C7A48784F1D5}" type="datetimeFigureOut">
              <a:rPr lang="en-US" smtClean="0"/>
              <a:t>2012-11-19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B152EA-543C-CF42-B3AA-C5CA28FBEF4A}" type="slidenum">
              <a:rPr lang="en-US" smtClean="0"/>
              <a:t>‹#›</a:t>
            </a:fld>
            <a:endParaRPr lang="en-US"/>
          </a:p>
        </p:txBody>
      </p:sp>
    </p:spTree>
    <p:extLst>
      <p:ext uri="{BB962C8B-B14F-4D97-AF65-F5344CB8AC3E}">
        <p14:creationId xmlns:p14="http://schemas.microsoft.com/office/powerpoint/2010/main" val="2316630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C8506D4F-ED86-B143-A01A-C7A48784F1D5}" type="datetimeFigureOut">
              <a:rPr lang="en-US" smtClean="0"/>
              <a:t>2012-11-19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B152EA-543C-CF42-B3AA-C5CA28FBEF4A}" type="slidenum">
              <a:rPr lang="en-US" smtClean="0"/>
              <a:t>‹#›</a:t>
            </a:fld>
            <a:endParaRPr lang="en-US"/>
          </a:p>
        </p:txBody>
      </p:sp>
    </p:spTree>
    <p:extLst>
      <p:ext uri="{BB962C8B-B14F-4D97-AF65-F5344CB8AC3E}">
        <p14:creationId xmlns:p14="http://schemas.microsoft.com/office/powerpoint/2010/main" val="1453518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C8506D4F-ED86-B143-A01A-C7A48784F1D5}" type="datetimeFigureOut">
              <a:rPr lang="en-US" smtClean="0"/>
              <a:t>2012-11-19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B152EA-543C-CF42-B3AA-C5CA28FBEF4A}" type="slidenum">
              <a:rPr lang="en-US" smtClean="0"/>
              <a:t>‹#›</a:t>
            </a:fld>
            <a:endParaRPr lang="en-US"/>
          </a:p>
        </p:txBody>
      </p:sp>
    </p:spTree>
    <p:extLst>
      <p:ext uri="{BB962C8B-B14F-4D97-AF65-F5344CB8AC3E}">
        <p14:creationId xmlns:p14="http://schemas.microsoft.com/office/powerpoint/2010/main" val="2951022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Date Placeholder 4"/>
          <p:cNvSpPr>
            <a:spLocks noGrp="1"/>
          </p:cNvSpPr>
          <p:nvPr>
            <p:ph type="dt" sz="half" idx="10"/>
          </p:nvPr>
        </p:nvSpPr>
        <p:spPr/>
        <p:txBody>
          <a:bodyPr/>
          <a:lstStyle/>
          <a:p>
            <a:fld id="{C8506D4F-ED86-B143-A01A-C7A48784F1D5}" type="datetimeFigureOut">
              <a:rPr lang="en-US" smtClean="0"/>
              <a:t>2012-11-19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B152EA-543C-CF42-B3AA-C5CA28FBEF4A}" type="slidenum">
              <a:rPr lang="en-US" smtClean="0"/>
              <a:t>‹#›</a:t>
            </a:fld>
            <a:endParaRPr lang="en-US"/>
          </a:p>
        </p:txBody>
      </p:sp>
    </p:spTree>
    <p:extLst>
      <p:ext uri="{BB962C8B-B14F-4D97-AF65-F5344CB8AC3E}">
        <p14:creationId xmlns:p14="http://schemas.microsoft.com/office/powerpoint/2010/main" val="678198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p:txBody>
          <a:bodyPr/>
          <a:lstStyle/>
          <a:p>
            <a:fld id="{C8506D4F-ED86-B143-A01A-C7A48784F1D5}" type="datetimeFigureOut">
              <a:rPr lang="en-US" smtClean="0"/>
              <a:t>2012-11-19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1B152EA-543C-CF42-B3AA-C5CA28FBEF4A}" type="slidenum">
              <a:rPr lang="en-US" smtClean="0"/>
              <a:t>‹#›</a:t>
            </a:fld>
            <a:endParaRPr lang="en-US"/>
          </a:p>
        </p:txBody>
      </p:sp>
    </p:spTree>
    <p:extLst>
      <p:ext uri="{BB962C8B-B14F-4D97-AF65-F5344CB8AC3E}">
        <p14:creationId xmlns:p14="http://schemas.microsoft.com/office/powerpoint/2010/main" val="11954088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C8506D4F-ED86-B143-A01A-C7A48784F1D5}" type="datetimeFigureOut">
              <a:rPr lang="en-US" smtClean="0"/>
              <a:t>2012-11-19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1B152EA-543C-CF42-B3AA-C5CA28FBEF4A}" type="slidenum">
              <a:rPr lang="en-US" smtClean="0"/>
              <a:t>‹#›</a:t>
            </a:fld>
            <a:endParaRPr lang="en-US"/>
          </a:p>
        </p:txBody>
      </p:sp>
    </p:spTree>
    <p:extLst>
      <p:ext uri="{BB962C8B-B14F-4D97-AF65-F5344CB8AC3E}">
        <p14:creationId xmlns:p14="http://schemas.microsoft.com/office/powerpoint/2010/main" val="2211447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506D4F-ED86-B143-A01A-C7A48784F1D5}" type="datetimeFigureOut">
              <a:rPr lang="en-US" smtClean="0"/>
              <a:t>2012-11-19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1B152EA-543C-CF42-B3AA-C5CA28FBEF4A}" type="slidenum">
              <a:rPr lang="en-US" smtClean="0"/>
              <a:t>‹#›</a:t>
            </a:fld>
            <a:endParaRPr lang="en-US"/>
          </a:p>
        </p:txBody>
      </p:sp>
    </p:spTree>
    <p:extLst>
      <p:ext uri="{BB962C8B-B14F-4D97-AF65-F5344CB8AC3E}">
        <p14:creationId xmlns:p14="http://schemas.microsoft.com/office/powerpoint/2010/main" val="41449783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C8506D4F-ED86-B143-A01A-C7A48784F1D5}" type="datetimeFigureOut">
              <a:rPr lang="en-US" smtClean="0"/>
              <a:t>2012-11-19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B152EA-543C-CF42-B3AA-C5CA28FBEF4A}" type="slidenum">
              <a:rPr lang="en-US" smtClean="0"/>
              <a:t>‹#›</a:t>
            </a:fld>
            <a:endParaRPr lang="en-US"/>
          </a:p>
        </p:txBody>
      </p:sp>
    </p:spTree>
    <p:extLst>
      <p:ext uri="{BB962C8B-B14F-4D97-AF65-F5344CB8AC3E}">
        <p14:creationId xmlns:p14="http://schemas.microsoft.com/office/powerpoint/2010/main" val="538192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C8506D4F-ED86-B143-A01A-C7A48784F1D5}" type="datetimeFigureOut">
              <a:rPr lang="en-US" smtClean="0"/>
              <a:t>2012-11-19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B152EA-543C-CF42-B3AA-C5CA28FBEF4A}" type="slidenum">
              <a:rPr lang="en-US" smtClean="0"/>
              <a:t>‹#›</a:t>
            </a:fld>
            <a:endParaRPr lang="en-US"/>
          </a:p>
        </p:txBody>
      </p:sp>
    </p:spTree>
    <p:extLst>
      <p:ext uri="{BB962C8B-B14F-4D97-AF65-F5344CB8AC3E}">
        <p14:creationId xmlns:p14="http://schemas.microsoft.com/office/powerpoint/2010/main" val="452895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C8506D4F-ED86-B143-A01A-C7A48784F1D5}" type="datetimeFigureOut">
              <a:rPr lang="en-US" smtClean="0"/>
              <a:t>2012-11-19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B152EA-543C-CF42-B3AA-C5CA28FBEF4A}" type="slidenum">
              <a:rPr lang="en-US" smtClean="0"/>
              <a:t>‹#›</a:t>
            </a:fld>
            <a:endParaRPr lang="en-US"/>
          </a:p>
        </p:txBody>
      </p:sp>
    </p:spTree>
    <p:extLst>
      <p:ext uri="{BB962C8B-B14F-4D97-AF65-F5344CB8AC3E}">
        <p14:creationId xmlns:p14="http://schemas.microsoft.com/office/powerpoint/2010/main" val="1757576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C8506D4F-ED86-B143-A01A-C7A48784F1D5}" type="datetimeFigureOut">
              <a:rPr lang="en-US" smtClean="0"/>
              <a:t>2012-11-19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B152EA-543C-CF42-B3AA-C5CA28FBEF4A}" type="slidenum">
              <a:rPr lang="en-US" smtClean="0"/>
              <a:t>‹#›</a:t>
            </a:fld>
            <a:endParaRPr lang="en-US"/>
          </a:p>
        </p:txBody>
      </p:sp>
    </p:spTree>
    <p:extLst>
      <p:ext uri="{BB962C8B-B14F-4D97-AF65-F5344CB8AC3E}">
        <p14:creationId xmlns:p14="http://schemas.microsoft.com/office/powerpoint/2010/main" val="368895186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506D4F-ED86-B143-A01A-C7A48784F1D5}" type="datetimeFigureOut">
              <a:rPr lang="en-US" smtClean="0"/>
              <a:t>2012-11-19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B152EA-543C-CF42-B3AA-C5CA28FBEF4A}" type="slidenum">
              <a:rPr lang="en-US" smtClean="0"/>
              <a:t>‹#›</a:t>
            </a:fld>
            <a:endParaRPr lang="en-US"/>
          </a:p>
        </p:txBody>
      </p:sp>
    </p:spTree>
    <p:extLst>
      <p:ext uri="{BB962C8B-B14F-4D97-AF65-F5344CB8AC3E}">
        <p14:creationId xmlns:p14="http://schemas.microsoft.com/office/powerpoint/2010/main" val="8470634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6600" dirty="0" smtClean="0"/>
              <a:t>Psycholinguistics</a:t>
            </a:r>
            <a:endParaRPr lang="en-US" sz="6600" dirty="0"/>
          </a:p>
        </p:txBody>
      </p:sp>
      <p:sp>
        <p:nvSpPr>
          <p:cNvPr id="3" name="Subtitle 2"/>
          <p:cNvSpPr>
            <a:spLocks noGrp="1"/>
          </p:cNvSpPr>
          <p:nvPr>
            <p:ph type="subTitle" idx="1"/>
          </p:nvPr>
        </p:nvSpPr>
        <p:spPr/>
        <p:txBody>
          <a:bodyPr/>
          <a:lstStyle/>
          <a:p>
            <a:r>
              <a:rPr lang="en-US" dirty="0" smtClean="0"/>
              <a:t>Lin 1300 Study Notes</a:t>
            </a:r>
            <a:endParaRPr lang="en-US" dirty="0"/>
          </a:p>
        </p:txBody>
      </p:sp>
    </p:spTree>
    <p:extLst>
      <p:ext uri="{BB962C8B-B14F-4D97-AF65-F5344CB8AC3E}">
        <p14:creationId xmlns:p14="http://schemas.microsoft.com/office/powerpoint/2010/main" val="4024158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62500" lnSpcReduction="20000"/>
          </a:bodyPr>
          <a:lstStyle/>
          <a:p>
            <a:r>
              <a:rPr lang="en-US" dirty="0" smtClean="0">
                <a:sym typeface="Wingdings"/>
              </a:rPr>
              <a:t> the psychology of language </a:t>
            </a:r>
          </a:p>
          <a:p>
            <a:r>
              <a:rPr lang="en-US" dirty="0" smtClean="0">
                <a:sym typeface="Wingdings"/>
              </a:rPr>
              <a:t>The study of the psychological and neurobiological factors that enable humans to acquire, use and understand language </a:t>
            </a:r>
          </a:p>
          <a:p>
            <a:endParaRPr lang="en-US" dirty="0" smtClean="0"/>
          </a:p>
          <a:p>
            <a:r>
              <a:rPr lang="en-US" dirty="0" smtClean="0"/>
              <a:t>Methods- Behavioral and neurophysiological studies</a:t>
            </a:r>
          </a:p>
          <a:p>
            <a:r>
              <a:rPr lang="en-US" dirty="0" smtClean="0"/>
              <a:t>How people behave linguistically based on how they acquired their language </a:t>
            </a:r>
          </a:p>
          <a:p>
            <a:r>
              <a:rPr lang="en-US" dirty="0" smtClean="0"/>
              <a:t>How the language functions in the brain relate to how we use language </a:t>
            </a:r>
          </a:p>
          <a:p>
            <a:r>
              <a:rPr lang="en-US" dirty="0" smtClean="0"/>
              <a:t>How language is activated</a:t>
            </a:r>
          </a:p>
          <a:p>
            <a:endParaRPr lang="en-US" dirty="0" smtClean="0"/>
          </a:p>
          <a:p>
            <a:r>
              <a:rPr lang="en-US" dirty="0" smtClean="0"/>
              <a:t>Levels of linguistic analysis</a:t>
            </a:r>
          </a:p>
          <a:p>
            <a:r>
              <a:rPr lang="en-US" dirty="0" smtClean="0"/>
              <a:t>Ex. Phonology, lexicon/ how we structure meaning, morphological information stored in the brain, syntax/ how the brain analysis syntactic information </a:t>
            </a:r>
          </a:p>
          <a:p>
            <a:endParaRPr lang="en-US" dirty="0"/>
          </a:p>
        </p:txBody>
      </p:sp>
    </p:spTree>
    <p:extLst>
      <p:ext uri="{BB962C8B-B14F-4D97-AF65-F5344CB8AC3E}">
        <p14:creationId xmlns:p14="http://schemas.microsoft.com/office/powerpoint/2010/main" val="23028683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r>
              <a:rPr lang="en-US" dirty="0" smtClean="0"/>
              <a:t>How the mental lexicon is structured </a:t>
            </a:r>
          </a:p>
          <a:p>
            <a:pPr marL="0" indent="0">
              <a:buNone/>
            </a:pPr>
            <a:r>
              <a:rPr lang="en-US" dirty="0" smtClean="0"/>
              <a:t>Phonology</a:t>
            </a:r>
          </a:p>
          <a:p>
            <a:pPr marL="0" indent="0">
              <a:buNone/>
            </a:pPr>
            <a:r>
              <a:rPr lang="en-US" dirty="0" smtClean="0"/>
              <a:t>Orthography- same strain of letters, whether or not they have links </a:t>
            </a:r>
          </a:p>
          <a:p>
            <a:pPr marL="0" indent="0">
              <a:buNone/>
            </a:pPr>
            <a:r>
              <a:rPr lang="en-US" dirty="0" smtClean="0"/>
              <a:t>Semantics- relationships</a:t>
            </a:r>
          </a:p>
          <a:p>
            <a:pPr marL="0" indent="0">
              <a:buNone/>
            </a:pPr>
            <a:r>
              <a:rPr lang="en-US" dirty="0" smtClean="0"/>
              <a:t>Morphology- are words that contain the same morphemes linked in the lexicon </a:t>
            </a:r>
          </a:p>
          <a:p>
            <a:endParaRPr lang="en-US" dirty="0" smtClean="0"/>
          </a:p>
          <a:p>
            <a:r>
              <a:rPr lang="en-US" dirty="0" smtClean="0"/>
              <a:t>Studies the pattern of word activation </a:t>
            </a:r>
          </a:p>
          <a:p>
            <a:endParaRPr lang="en-US" dirty="0"/>
          </a:p>
        </p:txBody>
      </p:sp>
    </p:spTree>
    <p:extLst>
      <p:ext uri="{BB962C8B-B14F-4D97-AF65-F5344CB8AC3E}">
        <p14:creationId xmlns:p14="http://schemas.microsoft.com/office/powerpoint/2010/main" val="2638724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Priming with lexical decision task </a:t>
            </a:r>
            <a:endParaRPr lang="en-US" dirty="0"/>
          </a:p>
        </p:txBody>
      </p:sp>
      <p:sp>
        <p:nvSpPr>
          <p:cNvPr id="3" name="Content Placeholder 2"/>
          <p:cNvSpPr>
            <a:spLocks noGrp="1"/>
          </p:cNvSpPr>
          <p:nvPr>
            <p:ph idx="1"/>
          </p:nvPr>
        </p:nvSpPr>
        <p:spPr>
          <a:xfrm>
            <a:off x="457200" y="1417638"/>
            <a:ext cx="8229600" cy="5465232"/>
          </a:xfrm>
        </p:spPr>
        <p:txBody>
          <a:bodyPr>
            <a:normAutofit fontScale="62500" lnSpcReduction="20000"/>
          </a:bodyPr>
          <a:lstStyle/>
          <a:p>
            <a:r>
              <a:rPr lang="en-US" dirty="0" smtClean="0"/>
              <a:t>Behavioral method to test relationships- Priming technique</a:t>
            </a:r>
          </a:p>
          <a:p>
            <a:r>
              <a:rPr lang="en-US" dirty="0" smtClean="0"/>
              <a:t>Whether or not a word can prime the activation of another word that share characteristics </a:t>
            </a:r>
          </a:p>
          <a:p>
            <a:r>
              <a:rPr lang="en-US" dirty="0" smtClean="0"/>
              <a:t>Combined with a lexical decision task </a:t>
            </a:r>
          </a:p>
          <a:p>
            <a:r>
              <a:rPr lang="en-US" dirty="0" smtClean="0"/>
              <a:t>Present word (prime) which is the source of activation for other words </a:t>
            </a:r>
          </a:p>
          <a:p>
            <a:r>
              <a:rPr lang="en-US" dirty="0" smtClean="0"/>
              <a:t>Lexical decision task- ask the participant to identify if the target word is a word or not</a:t>
            </a:r>
          </a:p>
          <a:p>
            <a:r>
              <a:rPr lang="en-US" dirty="0" smtClean="0"/>
              <a:t>Use real and non-words </a:t>
            </a:r>
          </a:p>
          <a:p>
            <a:r>
              <a:rPr lang="en-US" dirty="0" smtClean="0"/>
              <a:t>Ex. &lt;apple&gt; activates &lt;fruit&gt; </a:t>
            </a:r>
          </a:p>
          <a:p>
            <a:r>
              <a:rPr lang="en-US" dirty="0" smtClean="0"/>
              <a:t>Which equals a faster reaction time to the word fruit, so we say the word apple primes the word fruit, and is a lexical relationship </a:t>
            </a:r>
          </a:p>
          <a:p>
            <a:endParaRPr lang="en-US" dirty="0" smtClean="0"/>
          </a:p>
          <a:p>
            <a:r>
              <a:rPr lang="en-US" b="1" dirty="0" smtClean="0"/>
              <a:t>Masked priming- 50 </a:t>
            </a:r>
            <a:r>
              <a:rPr lang="en-US" b="1" dirty="0" err="1" smtClean="0"/>
              <a:t>ms</a:t>
            </a:r>
            <a:r>
              <a:rPr lang="en-US" b="1" dirty="0" smtClean="0"/>
              <a:t> </a:t>
            </a:r>
          </a:p>
          <a:p>
            <a:r>
              <a:rPr lang="en-US" dirty="0" smtClean="0"/>
              <a:t>The prime is presented for such a short period of time that most people aren’t aware of seeing it</a:t>
            </a:r>
          </a:p>
          <a:p>
            <a:r>
              <a:rPr lang="en-US" dirty="0" smtClean="0"/>
              <a:t>Encourages automatic lexical processes with the lexical decision task </a:t>
            </a:r>
          </a:p>
          <a:p>
            <a:endParaRPr lang="en-US" dirty="0" smtClean="0"/>
          </a:p>
          <a:p>
            <a:endParaRPr lang="en-US" dirty="0"/>
          </a:p>
          <a:p>
            <a:endParaRPr lang="en-US" dirty="0" smtClean="0"/>
          </a:p>
        </p:txBody>
      </p:sp>
    </p:spTree>
    <p:extLst>
      <p:ext uri="{BB962C8B-B14F-4D97-AF65-F5344CB8AC3E}">
        <p14:creationId xmlns:p14="http://schemas.microsoft.com/office/powerpoint/2010/main" val="37819451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Test method using regular priming </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A word is presented  </a:t>
            </a:r>
            <a:r>
              <a:rPr lang="en-US" dirty="0" smtClean="0">
                <a:sym typeface="Wingdings"/>
              </a:rPr>
              <a:t> Prime </a:t>
            </a:r>
          </a:p>
          <a:p>
            <a:r>
              <a:rPr lang="en-US" dirty="0" smtClean="0">
                <a:sym typeface="Wingdings"/>
              </a:rPr>
              <a:t>Another word is presented  Target </a:t>
            </a:r>
          </a:p>
          <a:p>
            <a:endParaRPr lang="en-US" dirty="0" smtClean="0">
              <a:sym typeface="Wingdings"/>
            </a:endParaRPr>
          </a:p>
          <a:p>
            <a:r>
              <a:rPr lang="en-US" dirty="0" smtClean="0">
                <a:sym typeface="Wingdings"/>
              </a:rPr>
              <a:t>The patient is instructed to indicate whether or not the “target” word is a word or not</a:t>
            </a:r>
            <a:endParaRPr lang="en-US" dirty="0" smtClean="0"/>
          </a:p>
          <a:p>
            <a:r>
              <a:rPr lang="en-US" dirty="0" smtClean="0"/>
              <a:t>Ex. Chair/ </a:t>
            </a:r>
            <a:r>
              <a:rPr lang="en-US" b="1" dirty="0" smtClean="0"/>
              <a:t>fruit</a:t>
            </a:r>
          </a:p>
          <a:p>
            <a:r>
              <a:rPr lang="en-US" dirty="0" smtClean="0"/>
              <a:t>Apple/ </a:t>
            </a:r>
            <a:r>
              <a:rPr lang="en-US" b="1" dirty="0" smtClean="0"/>
              <a:t>fruit</a:t>
            </a:r>
          </a:p>
          <a:p>
            <a:r>
              <a:rPr lang="en-US" dirty="0" smtClean="0"/>
              <a:t>Fruit = target word </a:t>
            </a:r>
          </a:p>
          <a:p>
            <a:r>
              <a:rPr lang="en-US" dirty="0" smtClean="0"/>
              <a:t>Result- the reaction time is slower when the word chair is the prime, and faster when the word apple is the prime due to the fact that most people know the words apple and fruit are more correlated than the words apple and chair </a:t>
            </a:r>
            <a:endParaRPr lang="en-US" dirty="0"/>
          </a:p>
        </p:txBody>
      </p:sp>
    </p:spTree>
    <p:extLst>
      <p:ext uri="{BB962C8B-B14F-4D97-AF65-F5344CB8AC3E}">
        <p14:creationId xmlns:p14="http://schemas.microsoft.com/office/powerpoint/2010/main" val="6565688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priming</a:t>
            </a:r>
            <a:endParaRPr lang="en-US" dirty="0"/>
          </a:p>
        </p:txBody>
      </p:sp>
      <p:sp>
        <p:nvSpPr>
          <p:cNvPr id="3" name="Content Placeholder 2"/>
          <p:cNvSpPr>
            <a:spLocks noGrp="1"/>
          </p:cNvSpPr>
          <p:nvPr>
            <p:ph idx="1"/>
          </p:nvPr>
        </p:nvSpPr>
        <p:spPr/>
        <p:txBody>
          <a:bodyPr/>
          <a:lstStyle/>
          <a:p>
            <a:r>
              <a:rPr lang="en-CA" sz="2800" dirty="0" smtClean="0"/>
              <a:t>Priming (regular)</a:t>
            </a:r>
          </a:p>
          <a:p>
            <a:pPr lvl="1"/>
            <a:r>
              <a:rPr lang="en-CA" sz="2200" dirty="0" smtClean="0"/>
              <a:t>The prime is presented long enough to be consciously perceived</a:t>
            </a:r>
          </a:p>
          <a:p>
            <a:pPr lvl="2"/>
            <a:r>
              <a:rPr lang="en-CA" sz="2000" dirty="0" smtClean="0"/>
              <a:t>E.g. 200-250 </a:t>
            </a:r>
            <a:r>
              <a:rPr lang="en-CA" sz="2000" dirty="0" err="1" smtClean="0"/>
              <a:t>ms</a:t>
            </a:r>
            <a:endParaRPr lang="en-CA" sz="2000" dirty="0" smtClean="0"/>
          </a:p>
          <a:p>
            <a:pPr lvl="1"/>
            <a:r>
              <a:rPr lang="en-CA" sz="2200" dirty="0" smtClean="0"/>
              <a:t>Controlled lexical processing occurs in the patient </a:t>
            </a:r>
          </a:p>
          <a:p>
            <a:pPr lvl="1"/>
            <a:endParaRPr lang="en-CA" sz="1500" dirty="0" smtClean="0"/>
          </a:p>
          <a:p>
            <a:r>
              <a:rPr lang="en-CA" sz="2800" dirty="0" smtClean="0"/>
              <a:t>Masked Priming</a:t>
            </a:r>
          </a:p>
          <a:p>
            <a:pPr lvl="1"/>
            <a:r>
              <a:rPr lang="en-CA" sz="2200" dirty="0" smtClean="0"/>
              <a:t>The prime is presented for such a short period of time that most people are not aware of seeing it</a:t>
            </a:r>
          </a:p>
          <a:p>
            <a:pPr lvl="2"/>
            <a:r>
              <a:rPr lang="en-CA" sz="2000" dirty="0" smtClean="0"/>
              <a:t>E.g. 50 </a:t>
            </a:r>
            <a:r>
              <a:rPr lang="en-CA" sz="2000" dirty="0" err="1" smtClean="0"/>
              <a:t>ms</a:t>
            </a:r>
            <a:endParaRPr lang="en-CA" sz="2000" dirty="0" smtClean="0"/>
          </a:p>
          <a:p>
            <a:pPr lvl="1"/>
            <a:r>
              <a:rPr lang="en-CA" sz="2200" dirty="0" smtClean="0"/>
              <a:t>Automatic lexical processing occurs in the patient </a:t>
            </a:r>
          </a:p>
          <a:p>
            <a:endParaRPr lang="en-US" dirty="0"/>
          </a:p>
        </p:txBody>
      </p:sp>
    </p:spTree>
    <p:extLst>
      <p:ext uri="{BB962C8B-B14F-4D97-AF65-F5344CB8AC3E}">
        <p14:creationId xmlns:p14="http://schemas.microsoft.com/office/powerpoint/2010/main" val="16389148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1433561"/>
            <a:ext cx="8229600" cy="914179"/>
          </a:xfrm>
        </p:spPr>
        <p:txBody>
          <a:bodyPr>
            <a:normAutofit fontScale="92500" lnSpcReduction="20000"/>
          </a:bodyPr>
          <a:lstStyle/>
          <a:p>
            <a:r>
              <a:rPr lang="en-US" dirty="0" smtClean="0"/>
              <a:t>Priming can be used to test various types of relationships between words </a:t>
            </a:r>
            <a:endParaRPr lang="en-US" dirty="0"/>
          </a:p>
        </p:txBody>
      </p:sp>
      <p:pic>
        <p:nvPicPr>
          <p:cNvPr id="4" name="table"/>
          <p:cNvPicPr>
            <a:picLocks noChangeAspect="1"/>
          </p:cNvPicPr>
          <p:nvPr/>
        </p:nvPicPr>
        <p:blipFill>
          <a:blip r:embed="rId2"/>
          <a:stretch>
            <a:fillRect/>
          </a:stretch>
        </p:blipFill>
        <p:spPr>
          <a:xfrm>
            <a:off x="642864" y="2347740"/>
            <a:ext cx="7909253" cy="1077944"/>
          </a:xfrm>
          <a:prstGeom prst="rect">
            <a:avLst/>
          </a:prstGeom>
        </p:spPr>
      </p:pic>
      <p:pic>
        <p:nvPicPr>
          <p:cNvPr id="5" name="table"/>
          <p:cNvPicPr>
            <a:picLocks noChangeAspect="1"/>
          </p:cNvPicPr>
          <p:nvPr/>
        </p:nvPicPr>
        <p:blipFill>
          <a:blip r:embed="rId3"/>
          <a:stretch>
            <a:fillRect/>
          </a:stretch>
        </p:blipFill>
        <p:spPr>
          <a:xfrm>
            <a:off x="642864" y="3425976"/>
            <a:ext cx="7909253" cy="1146896"/>
          </a:xfrm>
          <a:prstGeom prst="rect">
            <a:avLst/>
          </a:prstGeom>
        </p:spPr>
      </p:pic>
      <p:pic>
        <p:nvPicPr>
          <p:cNvPr id="6" name="table"/>
          <p:cNvPicPr>
            <a:picLocks noChangeAspect="1"/>
          </p:cNvPicPr>
          <p:nvPr/>
        </p:nvPicPr>
        <p:blipFill>
          <a:blip r:embed="rId4"/>
          <a:stretch>
            <a:fillRect/>
          </a:stretch>
        </p:blipFill>
        <p:spPr>
          <a:xfrm>
            <a:off x="642864" y="4572872"/>
            <a:ext cx="7909253" cy="1077944"/>
          </a:xfrm>
          <a:prstGeom prst="rect">
            <a:avLst/>
          </a:prstGeom>
        </p:spPr>
      </p:pic>
      <p:pic>
        <p:nvPicPr>
          <p:cNvPr id="7" name="table"/>
          <p:cNvPicPr>
            <a:picLocks noChangeAspect="1"/>
          </p:cNvPicPr>
          <p:nvPr/>
        </p:nvPicPr>
        <p:blipFill>
          <a:blip r:embed="rId5"/>
          <a:stretch>
            <a:fillRect/>
          </a:stretch>
        </p:blipFill>
        <p:spPr>
          <a:xfrm>
            <a:off x="642864" y="5650816"/>
            <a:ext cx="7909253" cy="1077944"/>
          </a:xfrm>
          <a:prstGeom prst="rect">
            <a:avLst/>
          </a:prstGeom>
        </p:spPr>
      </p:pic>
    </p:spTree>
    <p:extLst>
      <p:ext uri="{BB962C8B-B14F-4D97-AF65-F5344CB8AC3E}">
        <p14:creationId xmlns:p14="http://schemas.microsoft.com/office/powerpoint/2010/main" val="11714443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r>
              <a:rPr lang="en-US" dirty="0" smtClean="0"/>
              <a:t>Type of association – potential relations between words </a:t>
            </a:r>
          </a:p>
          <a:p>
            <a:r>
              <a:rPr lang="en-US" dirty="0" smtClean="0"/>
              <a:t>Semantic- word meaning </a:t>
            </a:r>
          </a:p>
          <a:p>
            <a:r>
              <a:rPr lang="en-US" dirty="0" smtClean="0"/>
              <a:t>Orthographic- number of letters, purely in the presentation, ex. presenting compute with compare </a:t>
            </a:r>
          </a:p>
          <a:p>
            <a:r>
              <a:rPr lang="en-US" dirty="0" smtClean="0"/>
              <a:t>Phonological- without going into orthographical presentation, ie. Pillow and pilgrim</a:t>
            </a:r>
          </a:p>
          <a:p>
            <a:r>
              <a:rPr lang="en-US" dirty="0" smtClean="0"/>
              <a:t>Morphological- words that contain the same morpheme, primes the activation of a word of the same morpheme ie. Singer, farmer </a:t>
            </a:r>
          </a:p>
          <a:p>
            <a:endParaRPr lang="en-US" dirty="0"/>
          </a:p>
        </p:txBody>
      </p:sp>
    </p:spTree>
    <p:extLst>
      <p:ext uri="{BB962C8B-B14F-4D97-AF65-F5344CB8AC3E}">
        <p14:creationId xmlns:p14="http://schemas.microsoft.com/office/powerpoint/2010/main" val="1657644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Priming and the bilingual lexicon</a:t>
            </a:r>
            <a:endParaRPr lang="en-US" dirty="0"/>
          </a:p>
        </p:txBody>
      </p:sp>
      <p:sp>
        <p:nvSpPr>
          <p:cNvPr id="3" name="Content Placeholder 2"/>
          <p:cNvSpPr>
            <a:spLocks noGrp="1"/>
          </p:cNvSpPr>
          <p:nvPr>
            <p:ph idx="1"/>
          </p:nvPr>
        </p:nvSpPr>
        <p:spPr>
          <a:xfrm>
            <a:off x="457200" y="1600201"/>
            <a:ext cx="8229600" cy="1979142"/>
          </a:xfrm>
        </p:spPr>
        <p:txBody>
          <a:bodyPr>
            <a:normAutofit fontScale="70000" lnSpcReduction="20000"/>
          </a:bodyPr>
          <a:lstStyle/>
          <a:p>
            <a:r>
              <a:rPr lang="en-US" dirty="0" smtClean="0"/>
              <a:t>Practices cross linguistic priming </a:t>
            </a:r>
          </a:p>
          <a:p>
            <a:r>
              <a:rPr lang="en-US" dirty="0" smtClean="0"/>
              <a:t>Structure of the lexicons; are the lexicons in both languages being compared</a:t>
            </a:r>
          </a:p>
          <a:p>
            <a:endParaRPr lang="en-US" dirty="0"/>
          </a:p>
          <a:p>
            <a:r>
              <a:rPr lang="en-US" dirty="0" smtClean="0"/>
              <a:t>Separated (1 lexicon for each language)</a:t>
            </a:r>
          </a:p>
          <a:p>
            <a:r>
              <a:rPr lang="en-US" dirty="0" smtClean="0"/>
              <a:t>Integrated (1 big lexicon for both of the languages)</a:t>
            </a:r>
          </a:p>
          <a:p>
            <a:endParaRPr lang="en-US" dirty="0"/>
          </a:p>
          <a:p>
            <a:endParaRPr lang="en-US" dirty="0"/>
          </a:p>
        </p:txBody>
      </p:sp>
      <p:grpSp>
        <p:nvGrpSpPr>
          <p:cNvPr id="4" name="Group 3"/>
          <p:cNvGrpSpPr/>
          <p:nvPr/>
        </p:nvGrpSpPr>
        <p:grpSpPr>
          <a:xfrm>
            <a:off x="884171" y="4032491"/>
            <a:ext cx="2790745" cy="2144759"/>
            <a:chOff x="4932040" y="4869160"/>
            <a:chExt cx="1844287" cy="1368152"/>
          </a:xfrm>
        </p:grpSpPr>
        <p:grpSp>
          <p:nvGrpSpPr>
            <p:cNvPr id="5" name="Group 4"/>
            <p:cNvGrpSpPr/>
            <p:nvPr/>
          </p:nvGrpSpPr>
          <p:grpSpPr>
            <a:xfrm>
              <a:off x="4932040" y="4869160"/>
              <a:ext cx="1844287" cy="1368152"/>
              <a:chOff x="2483768" y="3214644"/>
              <a:chExt cx="3116207" cy="2518612"/>
            </a:xfrm>
          </p:grpSpPr>
          <p:sp>
            <p:nvSpPr>
              <p:cNvPr id="8" name="Rectangle 7"/>
              <p:cNvSpPr/>
              <p:nvPr/>
            </p:nvSpPr>
            <p:spPr>
              <a:xfrm>
                <a:off x="3303992" y="3214644"/>
                <a:ext cx="1642116" cy="1368152"/>
              </a:xfrm>
              <a:prstGeom prst="rect">
                <a:avLst/>
              </a:prstGeom>
              <a:solidFill>
                <a:schemeClr val="accent1">
                  <a:alpha val="0"/>
                </a:schemeClr>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fr-CA" kern="1200" dirty="0">
                  <a:solidFill>
                    <a:srgbClr val="92D050"/>
                  </a:solidFill>
                </a:endParaRPr>
              </a:p>
            </p:txBody>
          </p:sp>
          <p:pic>
            <p:nvPicPr>
              <p:cNvPr id="9" name="Picture 8" descr="C:\Users\Marie-Claude\AppData\Local\Microsoft\Windows\Temporary Internet Files\Content.IE5\AT02H3LV\MP900423102[1].jpg"/>
              <p:cNvPicPr>
                <a:picLocks noChangeAspect="1" noChangeArrowheads="1"/>
              </p:cNvPicPr>
              <p:nvPr/>
            </p:nvPicPr>
            <p:blipFill>
              <a:blip r:embed="rId2" cstate="print"/>
              <a:srcRect l="39838" t="43700" r="23578" b="25850"/>
              <a:stretch>
                <a:fillRect/>
              </a:stretch>
            </p:blipFill>
            <p:spPr bwMode="auto">
              <a:xfrm>
                <a:off x="3405804" y="3316456"/>
                <a:ext cx="1440160" cy="1165843"/>
              </a:xfrm>
              <a:prstGeom prst="rect">
                <a:avLst/>
              </a:prstGeom>
              <a:noFill/>
            </p:spPr>
          </p:pic>
          <p:sp>
            <p:nvSpPr>
              <p:cNvPr id="10" name="Rectangle 9"/>
              <p:cNvSpPr/>
              <p:nvPr/>
            </p:nvSpPr>
            <p:spPr>
              <a:xfrm>
                <a:off x="2483768" y="5013176"/>
                <a:ext cx="1224136" cy="720080"/>
              </a:xfrm>
              <a:prstGeom prst="rect">
                <a:avLst/>
              </a:prstGeom>
              <a:solidFill>
                <a:schemeClr val="accent1">
                  <a:alpha val="0"/>
                </a:schemeClr>
              </a:solid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fr-CA" dirty="0" smtClean="0">
                    <a:solidFill>
                      <a:srgbClr val="000000"/>
                    </a:solidFill>
                  </a:rPr>
                  <a:t>Fish</a:t>
                </a:r>
                <a:endParaRPr lang="fr-CA" kern="1200" dirty="0">
                  <a:solidFill>
                    <a:srgbClr val="000000"/>
                  </a:solidFill>
                </a:endParaRPr>
              </a:p>
            </p:txBody>
          </p:sp>
          <p:sp>
            <p:nvSpPr>
              <p:cNvPr id="11" name="Rectangle 10"/>
              <p:cNvSpPr/>
              <p:nvPr/>
            </p:nvSpPr>
            <p:spPr>
              <a:xfrm>
                <a:off x="3822123" y="5013177"/>
                <a:ext cx="1777852" cy="720079"/>
              </a:xfrm>
              <a:prstGeom prst="rect">
                <a:avLst/>
              </a:prstGeom>
              <a:solidFill>
                <a:schemeClr val="accent1">
                  <a:alpha val="0"/>
                </a:schemeClr>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fr-CA" dirty="0">
                    <a:solidFill>
                      <a:srgbClr val="000000"/>
                    </a:solidFill>
                  </a:rPr>
                  <a:t>P</a:t>
                </a:r>
                <a:r>
                  <a:rPr lang="fr-CA" kern="1200" dirty="0" smtClean="0">
                    <a:solidFill>
                      <a:srgbClr val="000000"/>
                    </a:solidFill>
                  </a:rPr>
                  <a:t>oisson</a:t>
                </a:r>
                <a:endParaRPr lang="fr-CA" kern="1200" dirty="0">
                  <a:solidFill>
                    <a:srgbClr val="000000"/>
                  </a:solidFill>
                </a:endParaRPr>
              </a:p>
            </p:txBody>
          </p:sp>
        </p:grpSp>
        <p:cxnSp>
          <p:nvCxnSpPr>
            <p:cNvPr id="6" name="Straight Arrow Connector 5"/>
            <p:cNvCxnSpPr/>
            <p:nvPr/>
          </p:nvCxnSpPr>
          <p:spPr>
            <a:xfrm flipV="1">
              <a:off x="5364088" y="5661248"/>
              <a:ext cx="360040" cy="288032"/>
            </a:xfrm>
            <a:prstGeom prst="straightConnector1">
              <a:avLst/>
            </a:prstGeom>
            <a:ln w="285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rot="10800000">
              <a:off x="6084169" y="5661247"/>
              <a:ext cx="360040" cy="288032"/>
            </a:xfrm>
            <a:prstGeom prst="straightConnector1">
              <a:avLst/>
            </a:prstGeom>
            <a:ln w="285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grpSp>
      <p:grpSp>
        <p:nvGrpSpPr>
          <p:cNvPr id="12" name="Group 11"/>
          <p:cNvGrpSpPr/>
          <p:nvPr/>
        </p:nvGrpSpPr>
        <p:grpSpPr>
          <a:xfrm>
            <a:off x="5328503" y="3994806"/>
            <a:ext cx="2693656" cy="2058059"/>
            <a:chOff x="899592" y="4869160"/>
            <a:chExt cx="1944216" cy="1584176"/>
          </a:xfrm>
        </p:grpSpPr>
        <p:sp>
          <p:nvSpPr>
            <p:cNvPr id="13" name="Rectangle 12"/>
            <p:cNvSpPr/>
            <p:nvPr/>
          </p:nvSpPr>
          <p:spPr>
            <a:xfrm>
              <a:off x="1317572" y="4869160"/>
              <a:ext cx="1022180" cy="749884"/>
            </a:xfrm>
            <a:prstGeom prst="rect">
              <a:avLst/>
            </a:prstGeom>
            <a:solidFill>
              <a:schemeClr val="accent1">
                <a:alpha val="0"/>
              </a:schemeClr>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fr-CA" kern="1200" dirty="0">
                <a:solidFill>
                  <a:srgbClr val="92D050"/>
                </a:solidFill>
              </a:endParaRPr>
            </a:p>
          </p:txBody>
        </p:sp>
        <p:sp>
          <p:nvSpPr>
            <p:cNvPr id="14" name="Rectangle 13"/>
            <p:cNvSpPr/>
            <p:nvPr/>
          </p:nvSpPr>
          <p:spPr>
            <a:xfrm>
              <a:off x="899592" y="5877272"/>
              <a:ext cx="1944216" cy="576064"/>
            </a:xfrm>
            <a:prstGeom prst="rect">
              <a:avLst/>
            </a:prstGeom>
            <a:solidFill>
              <a:schemeClr val="accent1">
                <a:alpha val="0"/>
              </a:schemeClr>
            </a:solid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fr-CA" kern="1200" dirty="0" smtClean="0">
                  <a:solidFill>
                    <a:srgbClr val="92D050"/>
                  </a:solidFill>
                </a:rPr>
                <a:t>   </a:t>
              </a:r>
              <a:r>
                <a:rPr lang="fr-CA" kern="1200" dirty="0" smtClean="0">
                  <a:solidFill>
                    <a:srgbClr val="000000"/>
                  </a:solidFill>
                </a:rPr>
                <a:t> </a:t>
              </a:r>
              <a:r>
                <a:rPr lang="fr-CA" dirty="0">
                  <a:solidFill>
                    <a:srgbClr val="000000"/>
                  </a:solidFill>
                </a:rPr>
                <a:t>F</a:t>
              </a:r>
              <a:r>
                <a:rPr lang="fr-CA" kern="1200" dirty="0" smtClean="0">
                  <a:solidFill>
                    <a:srgbClr val="000000"/>
                  </a:solidFill>
                </a:rPr>
                <a:t>ish   </a:t>
              </a:r>
              <a:r>
                <a:rPr lang="fr-CA" dirty="0">
                  <a:solidFill>
                    <a:srgbClr val="000000"/>
                  </a:solidFill>
                </a:rPr>
                <a:t>P</a:t>
              </a:r>
              <a:r>
                <a:rPr lang="fr-CA" kern="1200" dirty="0" smtClean="0">
                  <a:solidFill>
                    <a:srgbClr val="000000"/>
                  </a:solidFill>
                </a:rPr>
                <a:t>oisson</a:t>
              </a:r>
              <a:endParaRPr lang="fr-CA" kern="1200" dirty="0">
                <a:solidFill>
                  <a:srgbClr val="000000"/>
                </a:solidFill>
              </a:endParaRPr>
            </a:p>
          </p:txBody>
        </p:sp>
        <p:cxnSp>
          <p:nvCxnSpPr>
            <p:cNvPr id="15" name="Straight Arrow Connector 14"/>
            <p:cNvCxnSpPr/>
            <p:nvPr/>
          </p:nvCxnSpPr>
          <p:spPr>
            <a:xfrm rot="5400000" flipH="1" flipV="1">
              <a:off x="1260458" y="5749846"/>
              <a:ext cx="576000" cy="1588"/>
            </a:xfrm>
            <a:prstGeom prst="straightConnector1">
              <a:avLst/>
            </a:prstGeom>
            <a:ln w="285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5400000" flipH="1" flipV="1">
              <a:off x="1764514" y="5746142"/>
              <a:ext cx="576000" cy="1588"/>
            </a:xfrm>
            <a:prstGeom prst="straightConnector1">
              <a:avLst/>
            </a:prstGeom>
            <a:ln w="285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pic>
          <p:nvPicPr>
            <p:cNvPr id="17" name="Picture 16" descr="C:\Users\Marie-Claude\AppData\Local\Microsoft\Windows\Temporary Internet Files\Content.IE5\AT02H3LV\MP900423102[1].jpg"/>
            <p:cNvPicPr>
              <a:picLocks noChangeAspect="1" noChangeArrowheads="1"/>
            </p:cNvPicPr>
            <p:nvPr/>
          </p:nvPicPr>
          <p:blipFill>
            <a:blip r:embed="rId2" cstate="print"/>
            <a:srcRect l="39838" t="43700" r="23578" b="25850"/>
            <a:stretch>
              <a:fillRect/>
            </a:stretch>
          </p:blipFill>
          <p:spPr bwMode="auto">
            <a:xfrm>
              <a:off x="1475656" y="4941168"/>
              <a:ext cx="728551" cy="589779"/>
            </a:xfrm>
            <a:prstGeom prst="rect">
              <a:avLst/>
            </a:prstGeom>
            <a:noFill/>
          </p:spPr>
        </p:pic>
      </p:grpSp>
    </p:spTree>
    <p:extLst>
      <p:ext uri="{BB962C8B-B14F-4D97-AF65-F5344CB8AC3E}">
        <p14:creationId xmlns:p14="http://schemas.microsoft.com/office/powerpoint/2010/main" val="9730077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French/ English</a:t>
            </a:r>
            <a:endParaRPr lang="en-US" dirty="0"/>
          </a:p>
        </p:txBody>
      </p:sp>
      <p:sp>
        <p:nvSpPr>
          <p:cNvPr id="3" name="Content Placeholder 2"/>
          <p:cNvSpPr>
            <a:spLocks noGrp="1"/>
          </p:cNvSpPr>
          <p:nvPr>
            <p:ph idx="1"/>
          </p:nvPr>
        </p:nvSpPr>
        <p:spPr>
          <a:xfrm>
            <a:off x="457200" y="1570885"/>
            <a:ext cx="8229600" cy="2423174"/>
          </a:xfrm>
        </p:spPr>
        <p:txBody>
          <a:bodyPr>
            <a:normAutofit fontScale="70000" lnSpcReduction="20000"/>
          </a:bodyPr>
          <a:lstStyle/>
          <a:p>
            <a:r>
              <a:rPr lang="en-US" dirty="0" smtClean="0"/>
              <a:t>Bilingual priming- more effective with a non-masked controlled priming </a:t>
            </a:r>
          </a:p>
          <a:p>
            <a:r>
              <a:rPr lang="en-US" dirty="0" smtClean="0"/>
              <a:t>Unidirectional- when we hear words in our 1</a:t>
            </a:r>
            <a:r>
              <a:rPr lang="en-US" baseline="30000" dirty="0" smtClean="0"/>
              <a:t>st</a:t>
            </a:r>
            <a:r>
              <a:rPr lang="en-US" dirty="0" smtClean="0"/>
              <a:t> language, it activates words in our second language</a:t>
            </a:r>
          </a:p>
          <a:p>
            <a:r>
              <a:rPr lang="en-US" dirty="0" smtClean="0"/>
              <a:t> Simultaneous bilingual-  a person who learns 2 languages at birth </a:t>
            </a:r>
          </a:p>
          <a:p>
            <a:r>
              <a:rPr lang="en-US" dirty="0" smtClean="0"/>
              <a:t>Conclusion- the L1 and L2 lexicon seem to be integrated for some bilinguals </a:t>
            </a:r>
            <a:endParaRPr lang="en-US" dirty="0" smtClean="0"/>
          </a:p>
          <a:p>
            <a:endParaRPr lang="en-US" dirty="0"/>
          </a:p>
        </p:txBody>
      </p:sp>
      <p:pic>
        <p:nvPicPr>
          <p:cNvPr id="4" name="table"/>
          <p:cNvPicPr>
            <a:picLocks noChangeAspect="1"/>
          </p:cNvPicPr>
          <p:nvPr/>
        </p:nvPicPr>
        <p:blipFill>
          <a:blip r:embed="rId2"/>
          <a:stretch>
            <a:fillRect/>
          </a:stretch>
        </p:blipFill>
        <p:spPr>
          <a:xfrm>
            <a:off x="457200" y="4140355"/>
            <a:ext cx="7972119" cy="2357455"/>
          </a:xfrm>
          <a:prstGeom prst="rect">
            <a:avLst/>
          </a:prstGeom>
        </p:spPr>
      </p:pic>
    </p:spTree>
    <p:extLst>
      <p:ext uri="{BB962C8B-B14F-4D97-AF65-F5344CB8AC3E}">
        <p14:creationId xmlns:p14="http://schemas.microsoft.com/office/powerpoint/2010/main" val="20655560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4197"/>
            <a:ext cx="8229600" cy="1143000"/>
          </a:xfrm>
        </p:spPr>
        <p:txBody>
          <a:bodyPr/>
          <a:lstStyle/>
          <a:p>
            <a:r>
              <a:rPr lang="en-US" dirty="0" smtClean="0"/>
              <a:t>Speech Perception</a:t>
            </a:r>
            <a:endParaRPr lang="en-US" dirty="0"/>
          </a:p>
        </p:txBody>
      </p:sp>
      <p:sp>
        <p:nvSpPr>
          <p:cNvPr id="3" name="Content Placeholder 2"/>
          <p:cNvSpPr>
            <a:spLocks noGrp="1"/>
          </p:cNvSpPr>
          <p:nvPr>
            <p:ph idx="1"/>
          </p:nvPr>
        </p:nvSpPr>
        <p:spPr>
          <a:xfrm>
            <a:off x="457200" y="1320351"/>
            <a:ext cx="8229600" cy="6032868"/>
          </a:xfrm>
        </p:spPr>
        <p:txBody>
          <a:bodyPr>
            <a:normAutofit fontScale="62500" lnSpcReduction="20000"/>
          </a:bodyPr>
          <a:lstStyle/>
          <a:p>
            <a:r>
              <a:rPr lang="en-US" dirty="0" smtClean="0"/>
              <a:t>A huge impact in the field of second language acquisition </a:t>
            </a:r>
          </a:p>
          <a:p>
            <a:r>
              <a:rPr lang="en-US" dirty="0" smtClean="0"/>
              <a:t>How we perceive sound in the second language </a:t>
            </a:r>
          </a:p>
          <a:p>
            <a:r>
              <a:rPr lang="en-US" dirty="0" smtClean="0"/>
              <a:t>Critical period for language acquisition </a:t>
            </a:r>
          </a:p>
          <a:p>
            <a:r>
              <a:rPr lang="en-US" dirty="0" smtClean="0"/>
              <a:t>The phonology of our 1</a:t>
            </a:r>
            <a:r>
              <a:rPr lang="en-US" baseline="30000" dirty="0" smtClean="0"/>
              <a:t>st</a:t>
            </a:r>
            <a:r>
              <a:rPr lang="en-US" dirty="0" smtClean="0"/>
              <a:t> language has an effect on the other languages we know </a:t>
            </a:r>
          </a:p>
          <a:p>
            <a:r>
              <a:rPr lang="en-US" dirty="0" smtClean="0"/>
              <a:t>1</a:t>
            </a:r>
            <a:r>
              <a:rPr lang="en-US" baseline="30000" dirty="0" smtClean="0"/>
              <a:t>st</a:t>
            </a:r>
            <a:r>
              <a:rPr lang="en-US" dirty="0" smtClean="0"/>
              <a:t> language acts as a “filter”, we hear thru the sounds we already know </a:t>
            </a:r>
          </a:p>
          <a:p>
            <a:pPr marL="0" indent="0">
              <a:buNone/>
            </a:pPr>
            <a:r>
              <a:rPr lang="en-US" dirty="0" smtClean="0"/>
              <a:t>Ex. Different phonological system for each language </a:t>
            </a:r>
          </a:p>
          <a:p>
            <a:r>
              <a:rPr lang="en-US" dirty="0" smtClean="0"/>
              <a:t>Does not have the potential of distinguishing meaning </a:t>
            </a:r>
          </a:p>
          <a:p>
            <a:endParaRPr lang="en-US" dirty="0" smtClean="0"/>
          </a:p>
          <a:p>
            <a:r>
              <a:rPr lang="en-US" dirty="0" smtClean="0"/>
              <a:t>Ex. [y] vs. [u] </a:t>
            </a:r>
          </a:p>
          <a:p>
            <a:r>
              <a:rPr lang="en-US" dirty="0" smtClean="0"/>
              <a:t>Phonemic contrast in French </a:t>
            </a:r>
          </a:p>
          <a:p>
            <a:pPr marL="0" indent="0">
              <a:buNone/>
            </a:pPr>
            <a:r>
              <a:rPr lang="en-US" dirty="0" smtClean="0"/>
              <a:t>NO phonemic contrast in English</a:t>
            </a:r>
          </a:p>
          <a:p>
            <a:r>
              <a:rPr lang="en-US" dirty="0" smtClean="0"/>
              <a:t>Tries to compare to other sounds in its language (English) and use the closet sound available </a:t>
            </a:r>
          </a:p>
          <a:p>
            <a:r>
              <a:rPr lang="en-US" dirty="0" smtClean="0"/>
              <a:t>Sounds that are actually produced vs. sounds we think we heard </a:t>
            </a:r>
          </a:p>
          <a:p>
            <a:r>
              <a:rPr lang="en-US" dirty="0" smtClean="0"/>
              <a:t>Heard though the L1 phonemic filter </a:t>
            </a:r>
          </a:p>
          <a:p>
            <a:r>
              <a:rPr lang="en-US" dirty="0" smtClean="0"/>
              <a:t>Sound perception in the 2</a:t>
            </a:r>
            <a:r>
              <a:rPr lang="en-US" baseline="30000" dirty="0" smtClean="0"/>
              <a:t>nd</a:t>
            </a:r>
            <a:r>
              <a:rPr lang="en-US" dirty="0" smtClean="0"/>
              <a:t> language (L2) are perceived in effect to the sound categories that already exist in the L1 </a:t>
            </a:r>
            <a:endParaRPr lang="en-US" dirty="0" smtClean="0"/>
          </a:p>
          <a:p>
            <a:pPr marL="0" indent="0">
              <a:buNone/>
            </a:pPr>
            <a:r>
              <a:rPr lang="en-US" dirty="0" smtClean="0"/>
              <a:t> </a:t>
            </a:r>
          </a:p>
          <a:p>
            <a:endParaRPr lang="en-US" dirty="0"/>
          </a:p>
        </p:txBody>
      </p:sp>
    </p:spTree>
    <p:extLst>
      <p:ext uri="{BB962C8B-B14F-4D97-AF65-F5344CB8AC3E}">
        <p14:creationId xmlns:p14="http://schemas.microsoft.com/office/powerpoint/2010/main" val="42073654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Behavioral methods test- Ax discrimination task</a:t>
            </a:r>
            <a:endParaRPr lang="en-US" dirty="0"/>
          </a:p>
        </p:txBody>
      </p:sp>
      <p:sp>
        <p:nvSpPr>
          <p:cNvPr id="3" name="Content Placeholder 2"/>
          <p:cNvSpPr>
            <a:spLocks noGrp="1"/>
          </p:cNvSpPr>
          <p:nvPr>
            <p:ph idx="1"/>
          </p:nvPr>
        </p:nvSpPr>
        <p:spPr/>
        <p:txBody>
          <a:bodyPr>
            <a:normAutofit/>
          </a:bodyPr>
          <a:lstStyle/>
          <a:p>
            <a:r>
              <a:rPr lang="en-US" dirty="0" smtClean="0"/>
              <a:t>AX= a pair of sounds</a:t>
            </a:r>
          </a:p>
          <a:p>
            <a:r>
              <a:rPr lang="en-US" dirty="0" smtClean="0"/>
              <a:t>Used to </a:t>
            </a:r>
            <a:r>
              <a:rPr lang="en-US" dirty="0"/>
              <a:t>d</a:t>
            </a:r>
            <a:r>
              <a:rPr lang="en-US" dirty="0" smtClean="0"/>
              <a:t>etermine- does the patient discriminate between sound A and X?</a:t>
            </a:r>
          </a:p>
          <a:p>
            <a:r>
              <a:rPr lang="en-US" dirty="0" smtClean="0"/>
              <a:t>Presented over and over again in pairs </a:t>
            </a:r>
          </a:p>
          <a:p>
            <a:r>
              <a:rPr lang="en-US" dirty="0" smtClean="0"/>
              <a:t>EX. </a:t>
            </a:r>
            <a:r>
              <a:rPr lang="en-US" dirty="0" err="1" smtClean="0"/>
              <a:t>Ny</a:t>
            </a:r>
            <a:r>
              <a:rPr lang="en-US" dirty="0" smtClean="0"/>
              <a:t>- Nu/ </a:t>
            </a:r>
            <a:r>
              <a:rPr lang="en-US" dirty="0" err="1" smtClean="0"/>
              <a:t>Ny</a:t>
            </a:r>
            <a:r>
              <a:rPr lang="en-US" dirty="0" smtClean="0"/>
              <a:t>- </a:t>
            </a:r>
            <a:r>
              <a:rPr lang="en-US" dirty="0" err="1" smtClean="0"/>
              <a:t>Ny</a:t>
            </a:r>
            <a:r>
              <a:rPr lang="en-US" dirty="0" smtClean="0"/>
              <a:t>/ Nu-</a:t>
            </a:r>
            <a:r>
              <a:rPr lang="en-US" dirty="0" err="1" smtClean="0"/>
              <a:t>Ny</a:t>
            </a:r>
            <a:r>
              <a:rPr lang="en-US" dirty="0" smtClean="0"/>
              <a:t>/ Nu- Nu </a:t>
            </a:r>
            <a:endParaRPr lang="en-US" dirty="0" smtClean="0"/>
          </a:p>
          <a:p>
            <a:r>
              <a:rPr lang="en-US" dirty="0" smtClean="0"/>
              <a:t>Patient </a:t>
            </a:r>
            <a:r>
              <a:rPr lang="en-US" dirty="0" smtClean="0"/>
              <a:t>is to indicate</a:t>
            </a:r>
            <a:r>
              <a:rPr lang="en-US" dirty="0" smtClean="0"/>
              <a:t> whether or not the pairs are the same sound or different </a:t>
            </a:r>
          </a:p>
          <a:p>
            <a:r>
              <a:rPr lang="en-US" dirty="0" smtClean="0"/>
              <a:t>Identify accuracy rates of patients </a:t>
            </a:r>
          </a:p>
          <a:p>
            <a:endParaRPr lang="en-US" dirty="0"/>
          </a:p>
        </p:txBody>
      </p:sp>
    </p:spTree>
    <p:extLst>
      <p:ext uri="{BB962C8B-B14F-4D97-AF65-F5344CB8AC3E}">
        <p14:creationId xmlns:p14="http://schemas.microsoft.com/office/powerpoint/2010/main" val="26931257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Identification test</a:t>
            </a:r>
            <a:endParaRPr lang="en-US" dirty="0"/>
          </a:p>
        </p:txBody>
      </p:sp>
      <p:sp>
        <p:nvSpPr>
          <p:cNvPr id="3" name="Content Placeholder 2"/>
          <p:cNvSpPr>
            <a:spLocks noGrp="1"/>
          </p:cNvSpPr>
          <p:nvPr>
            <p:ph idx="1"/>
          </p:nvPr>
        </p:nvSpPr>
        <p:spPr/>
        <p:txBody>
          <a:bodyPr/>
          <a:lstStyle/>
          <a:p>
            <a:r>
              <a:rPr lang="en-US" dirty="0" smtClean="0"/>
              <a:t>2 sounds that you want to test are played at random </a:t>
            </a:r>
          </a:p>
          <a:p>
            <a:r>
              <a:rPr lang="en-US" dirty="0" smtClean="0"/>
              <a:t>Ex. Nu Nu </a:t>
            </a:r>
            <a:r>
              <a:rPr lang="en-US" dirty="0" err="1" smtClean="0"/>
              <a:t>Ny</a:t>
            </a:r>
            <a:r>
              <a:rPr lang="en-US" dirty="0" smtClean="0"/>
              <a:t> Nu </a:t>
            </a:r>
            <a:r>
              <a:rPr lang="en-US" dirty="0" err="1" smtClean="0"/>
              <a:t>Ny</a:t>
            </a:r>
            <a:r>
              <a:rPr lang="en-US" dirty="0" smtClean="0"/>
              <a:t> </a:t>
            </a:r>
            <a:r>
              <a:rPr lang="en-US" dirty="0" err="1" smtClean="0"/>
              <a:t>Ny</a:t>
            </a:r>
            <a:r>
              <a:rPr lang="en-US" dirty="0" smtClean="0"/>
              <a:t> Nu </a:t>
            </a:r>
          </a:p>
          <a:p>
            <a:r>
              <a:rPr lang="en-US" dirty="0" smtClean="0"/>
              <a:t>The patient is to identify sound pairs </a:t>
            </a:r>
          </a:p>
          <a:p>
            <a:r>
              <a:rPr lang="en-US" dirty="0" smtClean="0"/>
              <a:t>Used to determine the patient accuracy at determining sounds </a:t>
            </a:r>
            <a:endParaRPr lang="en-US" dirty="0"/>
          </a:p>
        </p:txBody>
      </p:sp>
    </p:spTree>
    <p:extLst>
      <p:ext uri="{BB962C8B-B14F-4D97-AF65-F5344CB8AC3E}">
        <p14:creationId xmlns:p14="http://schemas.microsoft.com/office/powerpoint/2010/main" val="19419057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Behavioral methods- negative aspects</a:t>
            </a:r>
            <a:endParaRPr lang="en-US" dirty="0"/>
          </a:p>
        </p:txBody>
      </p:sp>
      <p:sp>
        <p:nvSpPr>
          <p:cNvPr id="3" name="Content Placeholder 2"/>
          <p:cNvSpPr>
            <a:spLocks noGrp="1"/>
          </p:cNvSpPr>
          <p:nvPr>
            <p:ph idx="1"/>
          </p:nvPr>
        </p:nvSpPr>
        <p:spPr/>
        <p:txBody>
          <a:bodyPr>
            <a:normAutofit lnSpcReduction="10000"/>
          </a:bodyPr>
          <a:lstStyle/>
          <a:p>
            <a:r>
              <a:rPr lang="en-US" dirty="0" smtClean="0"/>
              <a:t>Correlation between accuracy rates and the ability to perceive sound difference is important </a:t>
            </a:r>
          </a:p>
          <a:p>
            <a:endParaRPr lang="en-US" dirty="0" smtClean="0"/>
          </a:p>
          <a:p>
            <a:r>
              <a:rPr lang="en-US" dirty="0" smtClean="0"/>
              <a:t>Weaknesses- influenced by personal performance of patience, intrinsic motivation for money etc.</a:t>
            </a:r>
          </a:p>
          <a:p>
            <a:r>
              <a:rPr lang="en-US" dirty="0" smtClean="0"/>
              <a:t>Not paying attention to stimulus (15-20 minute blocks)</a:t>
            </a:r>
          </a:p>
          <a:p>
            <a:endParaRPr lang="en-US" dirty="0"/>
          </a:p>
        </p:txBody>
      </p:sp>
    </p:spTree>
    <p:extLst>
      <p:ext uri="{BB962C8B-B14F-4D97-AF65-F5344CB8AC3E}">
        <p14:creationId xmlns:p14="http://schemas.microsoft.com/office/powerpoint/2010/main" val="26476394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Neurophysiological methods</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Electroencephalography (EEG)</a:t>
            </a:r>
          </a:p>
          <a:p>
            <a:r>
              <a:rPr lang="en-US" dirty="0" smtClean="0"/>
              <a:t>Used also in neurology </a:t>
            </a:r>
          </a:p>
          <a:p>
            <a:r>
              <a:rPr lang="en-US" dirty="0" smtClean="0"/>
              <a:t>Measures brain activity by measuring electricity; measures the electricity at the surface of the scalp with electrodes </a:t>
            </a:r>
          </a:p>
          <a:p>
            <a:r>
              <a:rPr lang="en-US" dirty="0" smtClean="0"/>
              <a:t>Used in linguistics to identify patterns of activation </a:t>
            </a:r>
          </a:p>
          <a:p>
            <a:r>
              <a:rPr lang="en-US" dirty="0" smtClean="0"/>
              <a:t>Measure the output of electricity from the brain </a:t>
            </a:r>
          </a:p>
          <a:p>
            <a:r>
              <a:rPr lang="en-US" dirty="0" smtClean="0"/>
              <a:t>Electrodes are placed on the scalp to pick up electricity </a:t>
            </a:r>
          </a:p>
          <a:p>
            <a:endParaRPr lang="en-US" dirty="0"/>
          </a:p>
          <a:p>
            <a:pPr lvl="1"/>
            <a:r>
              <a:rPr lang="en-CA" dirty="0" smtClean="0"/>
              <a:t>Event-related potentials (ERP); presentation of a linguistic stimulus </a:t>
            </a:r>
          </a:p>
          <a:p>
            <a:pPr lvl="2"/>
            <a:r>
              <a:rPr lang="en-CA" dirty="0" smtClean="0"/>
              <a:t>Potential = electricity</a:t>
            </a:r>
          </a:p>
          <a:p>
            <a:pPr lvl="2"/>
            <a:r>
              <a:rPr lang="en-CA" dirty="0" smtClean="0"/>
              <a:t>Event-related = related to the stimuli</a:t>
            </a:r>
          </a:p>
          <a:p>
            <a:endParaRPr lang="en-US" dirty="0" smtClean="0"/>
          </a:p>
          <a:p>
            <a:endParaRPr lang="en-US" dirty="0" smtClean="0"/>
          </a:p>
        </p:txBody>
      </p:sp>
    </p:spTree>
    <p:extLst>
      <p:ext uri="{BB962C8B-B14F-4D97-AF65-F5344CB8AC3E}">
        <p14:creationId xmlns:p14="http://schemas.microsoft.com/office/powerpoint/2010/main" val="110036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CA" sz="2800" dirty="0" smtClean="0"/>
              <a:t>Information provided is by voltage and can be positive or negative</a:t>
            </a:r>
          </a:p>
          <a:p>
            <a:pPr lvl="1"/>
            <a:r>
              <a:rPr lang="en-CA" sz="2400" dirty="0" smtClean="0"/>
              <a:t>Timing</a:t>
            </a:r>
          </a:p>
          <a:p>
            <a:pPr lvl="2"/>
            <a:r>
              <a:rPr lang="en-CA" sz="2200" dirty="0" smtClean="0"/>
              <a:t>precision in milliseconds</a:t>
            </a:r>
          </a:p>
          <a:p>
            <a:pPr lvl="2"/>
            <a:r>
              <a:rPr lang="en-CA" sz="2200" dirty="0" smtClean="0"/>
              <a:t>Very high level of temporal resolution</a:t>
            </a:r>
          </a:p>
          <a:p>
            <a:pPr lvl="3"/>
            <a:r>
              <a:rPr lang="en-CA" sz="2200" dirty="0" smtClean="0"/>
              <a:t>Compared to brain imaging techniques</a:t>
            </a:r>
          </a:p>
          <a:p>
            <a:pPr lvl="1"/>
            <a:r>
              <a:rPr lang="en-CA" sz="2400" dirty="0" smtClean="0"/>
              <a:t>Localisation</a:t>
            </a:r>
          </a:p>
          <a:p>
            <a:pPr lvl="2"/>
            <a:r>
              <a:rPr lang="en-CA" sz="2200" dirty="0" smtClean="0"/>
              <a:t>On the scalp only</a:t>
            </a:r>
          </a:p>
          <a:p>
            <a:pPr lvl="2"/>
            <a:r>
              <a:rPr lang="en-CA" sz="2200" dirty="0" smtClean="0"/>
              <a:t>Not in the brain of the patient </a:t>
            </a:r>
          </a:p>
          <a:p>
            <a:endParaRPr lang="en-US" dirty="0"/>
          </a:p>
        </p:txBody>
      </p:sp>
    </p:spTree>
    <p:extLst>
      <p:ext uri="{BB962C8B-B14F-4D97-AF65-F5344CB8AC3E}">
        <p14:creationId xmlns:p14="http://schemas.microsoft.com/office/powerpoint/2010/main" val="22704115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4389408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145</TotalTime>
  <Words>1039</Words>
  <Application>Microsoft Macintosh PowerPoint</Application>
  <PresentationFormat>On-screen Show (4:3)</PresentationFormat>
  <Paragraphs>125</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Psycholinguistics</vt:lpstr>
      <vt:lpstr>PowerPoint Presentation</vt:lpstr>
      <vt:lpstr>PowerPoint Presentation</vt:lpstr>
      <vt:lpstr>Priming with lexical decision task </vt:lpstr>
      <vt:lpstr>Test method using regular priming </vt:lpstr>
      <vt:lpstr>Types of priming</vt:lpstr>
      <vt:lpstr>PowerPoint Presentation</vt:lpstr>
      <vt:lpstr>PowerPoint Presentation</vt:lpstr>
      <vt:lpstr>Priming and the bilingual lexicon</vt:lpstr>
      <vt:lpstr>Example- French/ English</vt:lpstr>
      <vt:lpstr>Speech Perception</vt:lpstr>
      <vt:lpstr>Behavioral methods test- Ax discrimination task</vt:lpstr>
      <vt:lpstr>Identification test</vt:lpstr>
      <vt:lpstr>Behavioral methods- negative aspects</vt:lpstr>
      <vt:lpstr>Neurophysiological methods</vt:lpstr>
      <vt:lpstr>PowerPoint Presentation</vt:lpstr>
      <vt:lpstr>PowerPoint Presentation</vt:lpstr>
    </vt:vector>
  </TitlesOfParts>
  <Company>University of 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Psycholinguistics</dc:title>
  <dc:creator>Belinda Mae Garcia-Breadmore</dc:creator>
  <cp:lastModifiedBy>Belinda Mae Garcia-Breadmore</cp:lastModifiedBy>
  <cp:revision>22</cp:revision>
  <dcterms:created xsi:type="dcterms:W3CDTF">2012-11-19T05:04:28Z</dcterms:created>
  <dcterms:modified xsi:type="dcterms:W3CDTF">2012-11-19T07:29:47Z</dcterms:modified>
</cp:coreProperties>
</file>