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0" r:id="rId1"/>
  </p:sldMasterIdLst>
  <p:notesMasterIdLst>
    <p:notesMasterId r:id="rId33"/>
  </p:notesMasterIdLst>
  <p:sldIdLst>
    <p:sldId id="256" r:id="rId2"/>
    <p:sldId id="259" r:id="rId3"/>
    <p:sldId id="261" r:id="rId4"/>
    <p:sldId id="262" r:id="rId5"/>
    <p:sldId id="263" r:id="rId6"/>
    <p:sldId id="264" r:id="rId7"/>
    <p:sldId id="265" r:id="rId8"/>
    <p:sldId id="288" r:id="rId9"/>
    <p:sldId id="267" r:id="rId10"/>
    <p:sldId id="299" r:id="rId11"/>
    <p:sldId id="269" r:id="rId12"/>
    <p:sldId id="289" r:id="rId13"/>
    <p:sldId id="272" r:id="rId14"/>
    <p:sldId id="273" r:id="rId15"/>
    <p:sldId id="274" r:id="rId16"/>
    <p:sldId id="275" r:id="rId17"/>
    <p:sldId id="296" r:id="rId18"/>
    <p:sldId id="276" r:id="rId19"/>
    <p:sldId id="293" r:id="rId20"/>
    <p:sldId id="277" r:id="rId21"/>
    <p:sldId id="278" r:id="rId22"/>
    <p:sldId id="284" r:id="rId23"/>
    <p:sldId id="297" r:id="rId24"/>
    <p:sldId id="300" r:id="rId25"/>
    <p:sldId id="295" r:id="rId26"/>
    <p:sldId id="301" r:id="rId27"/>
    <p:sldId id="294" r:id="rId28"/>
    <p:sldId id="286" r:id="rId29"/>
    <p:sldId id="280" r:id="rId30"/>
    <p:sldId id="281" r:id="rId31"/>
    <p:sldId id="298" r:id="rId3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9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392FD37C-4CAE-4416-928B-6940A14CF2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3196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2FD37C-4CAE-4416-928B-6940A14CF25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1741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92FD37C-4CAE-4416-928B-6940A14CF25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065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3BA6B3-027B-40EA-853E-2C1A57B7842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FD43F4-9C68-4EC5-9953-3DD0C2B76C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CEE6C79-16DC-48C0-8F36-3A1D5776BE9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2CAE02-5461-44F7-A983-3A8A72C3E6F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93D5CD-74F6-4B33-B4A6-23407FE0440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168A31-6D05-47D8-BF83-6574B8270A6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D33D15-9BF7-4F8E-A12D-CD7D6F7024E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9888B3-B826-4A0B-93E1-F40DB1424C4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079392-CE27-44BA-909F-CE763FC3513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A4ADD2-635F-476F-B7DF-7C4797473D1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A80D3-3642-46E9-9FFA-66902CFF0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964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A9579-198C-478A-89AE-3BBC99AD9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5715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D6DBB-93F1-4435-9186-0687351EAA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234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3810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276600" y="63817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BC9AE-0579-4326-9C6C-633137EDBC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516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© Curtis-Irvine Macroeconomics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Chapter 13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8B6F0C6-A0C2-4026-9994-45D1C1FF3B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73" r:id="rId13"/>
    <p:sldLayoutId id="2147483774" r:id="rId14"/>
    <p:sldLayoutId id="2147483775" r:id="rId15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1066800"/>
            <a:ext cx="7772400" cy="1524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80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en-U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Economic Growth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581400"/>
            <a:ext cx="6400800" cy="1447800"/>
          </a:xfrm>
        </p:spPr>
        <p:txBody>
          <a:bodyPr>
            <a:normAutofit/>
          </a:bodyPr>
          <a:lstStyle/>
          <a:p>
            <a:pPr lvl="0">
              <a:lnSpc>
                <a:spcPct val="80000"/>
              </a:lnSpc>
              <a:buClr>
                <a:srgbClr val="93A299"/>
              </a:buClr>
              <a:defRPr/>
            </a:pP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Macroeconomics</a:t>
            </a: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endParaRPr lang="en-US" b="1" dirty="0">
              <a:solidFill>
                <a:srgbClr val="99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lvl="0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SzTx/>
              <a:defRPr/>
            </a:pPr>
            <a:r>
              <a:rPr lang="en-US" b="1" dirty="0">
                <a:solidFill>
                  <a:srgbClr val="99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		</a:t>
            </a:r>
            <a:r>
              <a:rPr lang="en-US" b="1" dirty="0">
                <a:solidFill>
                  <a:srgbClr val="A4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Curtis, Irvine © 2013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066800"/>
            <a:ext cx="8229600" cy="4876800"/>
          </a:xfrm>
        </p:spPr>
        <p:txBody>
          <a:bodyPr/>
          <a:lstStyle/>
          <a:p>
            <a:pPr lvl="0">
              <a:lnSpc>
                <a:spcPct val="80000"/>
              </a:lnSpc>
              <a:buClr>
                <a:srgbClr val="93A299"/>
              </a:buClr>
              <a:buNone/>
              <a:defRPr/>
            </a:pPr>
            <a:r>
              <a:rPr lang="en-US" sz="3200" b="1" dirty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In this chapter we explain:</a:t>
            </a:r>
          </a:p>
          <a:p>
            <a:pPr marL="0" indent="0">
              <a:lnSpc>
                <a:spcPct val="90000"/>
              </a:lnSpc>
              <a:buNone/>
              <a:defRPr/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Growth in potential output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Growth in per capita real GDP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Technology and growth in per capita output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Neoclassical growth theory and the convergence 	hypothesis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  <a:defRPr/>
            </a:pP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Recent growth theories and policy issues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rgbClr val="002060"/>
                </a:solidFill>
              </a:rPr>
              <a:pPr>
                <a:defRPr/>
              </a:pPr>
              <a:t>2</a:t>
            </a:fld>
            <a:endParaRPr lang="en-US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Three Important Questions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229600" cy="3505200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/>
              <a:t>. </a:t>
            </a: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What is long-term economic growth?</a:t>
            </a:r>
          </a:p>
          <a:p>
            <a:pPr marL="0" indent="0">
              <a:buNone/>
            </a:pPr>
            <a:endParaRPr lang="en-US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What are the sources and causes of growth?</a:t>
            </a:r>
          </a:p>
          <a:p>
            <a:pPr marL="0" indent="0">
              <a:buNone/>
            </a:pP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 Can economic policies affect growth?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2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33400"/>
            <a:ext cx="8229600" cy="6096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Growth in Potential Output (Y</a:t>
            </a:r>
            <a:r>
              <a:rPr lang="en-US" sz="3200" b="1" baseline="-25000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The analytical time frame: the 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very long run</a:t>
            </a:r>
          </a:p>
          <a:p>
            <a:pPr marL="0" indent="0">
              <a:buNone/>
            </a:pPr>
            <a:r>
              <a:rPr lang="en-US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-  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ime for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∆Capital stock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∆labour force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en-U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 technology</a:t>
            </a:r>
            <a:endParaRPr lang="en-US" sz="24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Recall the 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production function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 = A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x F(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400" baseline="-25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 is </a:t>
            </a:r>
            <a:r>
              <a:rPr lang="en-US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total factor productivity (proxy for contribution of technology)</a:t>
            </a:r>
            <a:endParaRPr lang="en-US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lvl="1" indent="0">
              <a:buClr>
                <a:srgbClr val="002060"/>
              </a:buClr>
              <a:buSzPct val="110000"/>
              <a:buNone/>
            </a:pPr>
            <a:endParaRPr lang="en-US" sz="1200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Potential Output: Y</a:t>
            </a:r>
            <a:r>
              <a:rPr lang="en-US" sz="2400" b="1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= A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x F(N</a:t>
            </a:r>
            <a:r>
              <a:rPr lang="en-US" sz="24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0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current state of knowledge &amp; technology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=full employment equilibrium labour input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000" baseline="-25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= plant and equipment operating at designed capacity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4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427038"/>
            <a:ext cx="8229600" cy="7159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Growth in Potential Output (Y</a:t>
            </a:r>
            <a:r>
              <a:rPr lang="en-US" sz="3200" b="1" baseline="-25000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2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en-US" sz="2800" dirty="0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2112" y="1295400"/>
            <a:ext cx="7304088" cy="99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</a:rPr>
              <a:t>Growth accounting</a:t>
            </a:r>
            <a:r>
              <a:rPr lang="en-US" sz="2600" dirty="0" smtClean="0">
                <a:solidFill>
                  <a:srgbClr val="002060"/>
                </a:solidFill>
              </a:rPr>
              <a:t>: 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</a:rPr>
              <a:t>Measuring the </a:t>
            </a:r>
            <a:r>
              <a:rPr lang="en-US" sz="2400" b="1" i="1" dirty="0" smtClean="0">
                <a:solidFill>
                  <a:srgbClr val="002060"/>
                </a:solidFill>
              </a:rPr>
              <a:t>sources of growth </a:t>
            </a:r>
            <a:r>
              <a:rPr lang="en-US" sz="2400" b="1" dirty="0" smtClean="0">
                <a:solidFill>
                  <a:srgbClr val="002060"/>
                </a:solidFill>
              </a:rPr>
              <a:t>in Y</a:t>
            </a:r>
            <a:r>
              <a:rPr lang="en-US" sz="2400" b="1" baseline="-25000" dirty="0" smtClean="0">
                <a:solidFill>
                  <a:srgbClr val="002060"/>
                </a:solidFill>
              </a:rPr>
              <a:t>P</a:t>
            </a:r>
            <a:endParaRPr lang="en-US" sz="2600" b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sz="20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graphicFrame>
        <p:nvGraphicFramePr>
          <p:cNvPr id="14349" name="Object 2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03123259"/>
              </p:ext>
            </p:extLst>
          </p:nvPr>
        </p:nvGraphicFramePr>
        <p:xfrm>
          <a:off x="2054225" y="4497388"/>
          <a:ext cx="4092575" cy="8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2" name="Equation" r:id="rId3" imgW="2920680" imgH="609480" progId="Equation.DSMT4">
                  <p:embed/>
                </p:oleObj>
              </mc:Choice>
              <mc:Fallback>
                <p:oleObj name="Equation" r:id="rId3" imgW="2920680" imgH="60948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4225" y="4497388"/>
                        <a:ext cx="4092575" cy="854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828675" y="2708275"/>
            <a:ext cx="13049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  <a:latin typeface="+mn-lt"/>
              </a:rPr>
              <a:t>Growth in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Real GDP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824019" y="2743200"/>
            <a:ext cx="14398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  <a:latin typeface="+mn-lt"/>
              </a:rPr>
              <a:t>Effect of Growth in TFP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4833216" y="2708275"/>
            <a:ext cx="16557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  <a:latin typeface="+mn-lt"/>
              </a:rPr>
              <a:t>Effect of Growth in Labour Inputs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7019925" y="2667000"/>
            <a:ext cx="16557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  <a:latin typeface="+mn-lt"/>
              </a:rPr>
              <a:t>Effect of Growth in Capital Inputs</a:t>
            </a: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2268538" y="3048000"/>
            <a:ext cx="5762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002060"/>
                </a:solidFill>
              </a:rPr>
              <a:t>=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4284663" y="3124200"/>
            <a:ext cx="5762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6443663" y="3124200"/>
            <a:ext cx="5762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800" dirty="0">
                <a:solidFill>
                  <a:srgbClr val="002060"/>
                </a:solidFill>
              </a:rPr>
              <a:t>+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994" y="-78963"/>
            <a:ext cx="2895600" cy="523875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00510" y="-44244"/>
            <a:ext cx="852154" cy="476250"/>
          </a:xfrm>
        </p:spPr>
        <p:txBody>
          <a:bodyPr/>
          <a:lstStyle/>
          <a:p>
            <a:pPr>
              <a:defRPr/>
            </a:pPr>
            <a:fld id="{ABFA80D3-3642-46E9-9FFA-66902CFF0B1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800" y="5486400"/>
            <a:ext cx="811786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Weights on ∆N/N and ∆K/K are shares of labour income and</a:t>
            </a:r>
          </a:p>
          <a:p>
            <a:r>
              <a:rPr lang="en-CA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non-labour income in national income</a:t>
            </a:r>
            <a:endParaRPr lang="en-CA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  <p:bldP spid="14345" grpId="0"/>
      <p:bldP spid="14346" grpId="0"/>
      <p:bldP spid="14347" grpId="0"/>
      <p:bldP spid="143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" y="503238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Growth in Potential Output (Y</a:t>
            </a:r>
            <a:r>
              <a:rPr lang="en-US" sz="3200" b="1" baseline="-25000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2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en-US" dirty="0" smtClean="0"/>
          </a:p>
        </p:txBody>
      </p:sp>
      <p:graphicFrame>
        <p:nvGraphicFramePr>
          <p:cNvPr id="16395" name="Object 3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5986946"/>
              </p:ext>
            </p:extLst>
          </p:nvPr>
        </p:nvGraphicFramePr>
        <p:xfrm>
          <a:off x="2181225" y="2122488"/>
          <a:ext cx="4171950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14" name="Equation" r:id="rId4" imgW="4368600" imgH="914400" progId="Equation.DSMT4">
                  <p:embed/>
                </p:oleObj>
              </mc:Choice>
              <mc:Fallback>
                <p:oleObj name="Equation" r:id="rId4" imgW="4368600" imgH="9144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1225" y="2122488"/>
                        <a:ext cx="4171950" cy="8731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2" name="Text Box 13"/>
          <p:cNvSpPr txBox="1">
            <a:spLocks noChangeArrowheads="1"/>
          </p:cNvSpPr>
          <p:nvPr/>
        </p:nvSpPr>
        <p:spPr bwMode="auto">
          <a:xfrm>
            <a:off x="304800" y="1444916"/>
            <a:ext cx="8610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 dirty="0" smtClean="0">
                <a:solidFill>
                  <a:srgbClr val="002060"/>
                </a:solidFill>
                <a:latin typeface="+mn-lt"/>
              </a:rPr>
              <a:t>Growth in potential output:</a:t>
            </a:r>
            <a:endParaRPr lang="en-US" sz="28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6402" name="Text Box 18"/>
          <p:cNvSpPr txBox="1">
            <a:spLocks noChangeArrowheads="1"/>
          </p:cNvSpPr>
          <p:nvPr/>
        </p:nvSpPr>
        <p:spPr bwMode="auto">
          <a:xfrm>
            <a:off x="152400" y="3200400"/>
            <a:ext cx="8839200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 dirty="0" smtClean="0">
                <a:solidFill>
                  <a:srgbClr val="002060"/>
                </a:solidFill>
                <a:latin typeface="+mn-lt"/>
              </a:rPr>
              <a:t>Contribution of improved technology ∆A/A:</a:t>
            </a:r>
          </a:p>
          <a:p>
            <a:pPr marL="1200150" lvl="1" indent="-4572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Cannot be calculated directly</a:t>
            </a:r>
          </a:p>
          <a:p>
            <a:pPr marL="1085850" lvl="1" indent="-342900" eaLnBrk="1" hangingPunct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Measured by the </a:t>
            </a:r>
            <a:r>
              <a:rPr lang="en-US" sz="2400" b="1" i="1" dirty="0" smtClean="0">
                <a:solidFill>
                  <a:srgbClr val="002060"/>
                </a:solidFill>
                <a:latin typeface="+mn-lt"/>
              </a:rPr>
              <a:t>Solow Residual: </a:t>
            </a:r>
            <a:r>
              <a:rPr lang="en-US" sz="2400" b="1" dirty="0" smtClean="0">
                <a:solidFill>
                  <a:srgbClr val="002060"/>
                </a:solidFill>
                <a:latin typeface="+mn-lt"/>
              </a:rPr>
              <a:t>∆A/A</a:t>
            </a:r>
            <a:endParaRPr lang="en-US" sz="2400" b="1" dirty="0">
              <a:solidFill>
                <a:srgbClr val="002060"/>
              </a:solidFill>
              <a:latin typeface="+mn-lt"/>
            </a:endParaRPr>
          </a:p>
        </p:txBody>
      </p:sp>
      <p:graphicFrame>
        <p:nvGraphicFramePr>
          <p:cNvPr id="2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0031385"/>
              </p:ext>
            </p:extLst>
          </p:nvPr>
        </p:nvGraphicFramePr>
        <p:xfrm>
          <a:off x="1929362" y="5136133"/>
          <a:ext cx="4588364" cy="8074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15" name="Equation" r:id="rId6" imgW="4254480" imgH="825480" progId="Equation.DSMT4">
                  <p:embed/>
                </p:oleObj>
              </mc:Choice>
              <mc:Fallback>
                <p:oleObj name="Equation" r:id="rId6" imgW="4254480" imgH="82548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29362" y="5136133"/>
                        <a:ext cx="4588364" cy="80746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169606" y="-76199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28956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6845710" y="-76200"/>
            <a:ext cx="2133600" cy="47625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                    </a:t>
            </a:r>
            <a:fld id="{BD9A9579-198C-478A-89AE-3BBC99AD9B1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6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6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4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45720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Growth in Potential Output (Y</a:t>
            </a:r>
            <a:r>
              <a:rPr lang="en-US" sz="3200" b="1" baseline="-25000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2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en-US" dirty="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143000"/>
            <a:ext cx="8002588" cy="53641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</a:rPr>
              <a:t>A numerical example:</a:t>
            </a:r>
            <a:endParaRPr lang="en-US" dirty="0"/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</a:rPr>
              <a:t>Observed growth rates (%):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	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∆Y/Y		∆N/N		∆K/K</a:t>
            </a:r>
          </a:p>
          <a:p>
            <a:pPr marL="0" indent="0">
              <a:buNone/>
            </a:pP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   5.0		  2.4		  3.9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</a:rPr>
              <a:t>Calculating the Solow residual: </a:t>
            </a:r>
          </a:p>
        </p:txBody>
      </p:sp>
      <p:graphicFrame>
        <p:nvGraphicFramePr>
          <p:cNvPr id="19460" name="Object 2"/>
          <p:cNvGraphicFramePr>
            <a:graphicFrameLocks noGrp="1" noChangeAspect="1"/>
          </p:cNvGraphicFramePr>
          <p:nvPr>
            <p:ph sz="quarter" idx="2"/>
            <p:extLst>
              <p:ext uri="{D42A27DB-BD31-4B8C-83A1-F6EECF244321}">
                <p14:modId xmlns:p14="http://schemas.microsoft.com/office/powerpoint/2010/main" val="565539753"/>
              </p:ext>
            </p:extLst>
          </p:nvPr>
        </p:nvGraphicFramePr>
        <p:xfrm>
          <a:off x="1684338" y="3890963"/>
          <a:ext cx="3951287" cy="2505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58" name="Equation" r:id="rId3" imgW="3746160" imgH="2374560" progId="Equation.DSMT4">
                  <p:embed/>
                </p:oleObj>
              </mc:Choice>
              <mc:Fallback>
                <p:oleObj name="Equation" r:id="rId3" imgW="3746160" imgH="237456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4338" y="3890963"/>
                        <a:ext cx="3951287" cy="2505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96200" y="0"/>
            <a:ext cx="381000" cy="476250"/>
          </a:xfrm>
        </p:spPr>
        <p:txBody>
          <a:bodyPr/>
          <a:lstStyle/>
          <a:p>
            <a:pPr>
              <a:defRPr/>
            </a:pPr>
            <a:fld id="{815D6DBB-93F1-4435-9186-0687351EAA96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7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206" y="457200"/>
            <a:ext cx="8229600" cy="6397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Growth in Potential Output (Y</a:t>
            </a:r>
            <a:r>
              <a:rPr lang="en-US" sz="3200" b="1" baseline="-25000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sz="32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</a:t>
            </a:r>
            <a:endParaRPr lang="en-US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295400"/>
            <a:ext cx="8839200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b="1" dirty="0" smtClean="0">
                <a:solidFill>
                  <a:srgbClr val="002060"/>
                </a:solidFill>
              </a:rPr>
              <a:t>Another numerical example:</a:t>
            </a:r>
          </a:p>
          <a:p>
            <a:pPr>
              <a:lnSpc>
                <a:spcPct val="90000"/>
              </a:lnSpc>
            </a:pPr>
            <a:endParaRPr lang="en-US" sz="1200" dirty="0" smtClean="0"/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</a:rPr>
              <a:t>Assume labour income share(W/Y) = 70% &amp; capital income share 	(BI/Y) = 30%. </a:t>
            </a:r>
          </a:p>
          <a:p>
            <a:pPr>
              <a:lnSpc>
                <a:spcPct val="90000"/>
              </a:lnSpc>
            </a:pPr>
            <a:endParaRPr lang="en-US" sz="1300" dirty="0" smtClean="0"/>
          </a:p>
          <a:p>
            <a:pPr lvl="1">
              <a:lnSpc>
                <a:spcPct val="90000"/>
              </a:lnSpc>
              <a:buClr>
                <a:srgbClr val="002060"/>
              </a:buClr>
              <a:buSzPct val="109000"/>
            </a:pPr>
            <a:r>
              <a:rPr lang="en-US" sz="2400" dirty="0" smtClean="0">
                <a:solidFill>
                  <a:srgbClr val="002060"/>
                </a:solidFill>
              </a:rPr>
              <a:t>Assume : ∆Y/Y = 3%, ∆N/N = 2% &amp; ∆K/K = 2%. </a:t>
            </a:r>
          </a:p>
          <a:p>
            <a:pPr>
              <a:lnSpc>
                <a:spcPct val="90000"/>
              </a:lnSpc>
            </a:pPr>
            <a:endParaRPr lang="en-US" sz="1300" dirty="0" smtClean="0"/>
          </a:p>
          <a:p>
            <a:pPr lvl="1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</a:rPr>
              <a:t>Then growth of </a:t>
            </a:r>
            <a:r>
              <a:rPr lang="en-US" sz="2400" b="1" i="1" dirty="0" smtClean="0">
                <a:solidFill>
                  <a:srgbClr val="002060"/>
                </a:solidFill>
              </a:rPr>
              <a:t>total factor productivity </a:t>
            </a:r>
            <a:r>
              <a:rPr lang="en-US" sz="2400" dirty="0" smtClean="0">
                <a:solidFill>
                  <a:srgbClr val="002060"/>
                </a:solidFill>
              </a:rPr>
              <a:t>was 1%.  </a:t>
            </a:r>
            <a:endParaRPr lang="en-US" sz="2400" dirty="0">
              <a:solidFill>
                <a:srgbClr val="002060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dirty="0" smtClean="0">
                <a:solidFill>
                  <a:srgbClr val="002060"/>
                </a:solidFill>
              </a:rPr>
              <a:t>	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b="1" dirty="0">
                <a:solidFill>
                  <a:srgbClr val="002060"/>
                </a:solidFill>
              </a:rPr>
              <a:t>	</a:t>
            </a:r>
            <a:r>
              <a:rPr lang="en-US" b="1" dirty="0" smtClean="0">
                <a:solidFill>
                  <a:srgbClr val="002060"/>
                </a:solidFill>
              </a:rPr>
              <a:t>  ∆A/A</a:t>
            </a:r>
            <a:r>
              <a:rPr lang="en-US" dirty="0" smtClean="0">
                <a:solidFill>
                  <a:srgbClr val="002060"/>
                </a:solidFill>
              </a:rPr>
              <a:t> = 3.0%  – 0.7 x 2%  − 0.3 x 2%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dirty="0">
                <a:solidFill>
                  <a:srgbClr val="002060"/>
                </a:solidFill>
              </a:rPr>
              <a:t>	</a:t>
            </a:r>
            <a:r>
              <a:rPr lang="en-US" dirty="0" smtClean="0">
                <a:solidFill>
                  <a:srgbClr val="002060"/>
                </a:solidFill>
              </a:rPr>
              <a:t>	= 3.0%  − 1.4% − 0.6%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dirty="0">
                <a:solidFill>
                  <a:srgbClr val="002060"/>
                </a:solidFill>
              </a:rPr>
              <a:t>	</a:t>
            </a:r>
            <a:r>
              <a:rPr lang="en-US" dirty="0" smtClean="0">
                <a:solidFill>
                  <a:srgbClr val="002060"/>
                </a:solidFill>
              </a:rPr>
              <a:t>	= 1.0%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048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004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72400" y="-29497"/>
            <a:ext cx="457200" cy="476250"/>
          </a:xfrm>
        </p:spPr>
        <p:txBody>
          <a:bodyPr/>
          <a:lstStyle/>
          <a:p>
            <a:pPr>
              <a:defRPr/>
            </a:pPr>
            <a:fld id="{815D6DBB-93F1-4435-9186-0687351EAA96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8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235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235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000"/>
                                        <p:tgtEl>
                                          <p:spTgt spid="235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381000"/>
            <a:ext cx="8229600" cy="8382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Growth in Per Capita GDP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495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</a:rPr>
              <a:t>Growth in Y</a:t>
            </a:r>
            <a:r>
              <a:rPr lang="en-US" sz="2600" b="1" baseline="-25000" dirty="0" smtClean="0">
                <a:solidFill>
                  <a:srgbClr val="002060"/>
                </a:solidFill>
              </a:rPr>
              <a:t>P</a:t>
            </a:r>
            <a:r>
              <a:rPr lang="en-US" sz="2600" b="1" dirty="0" smtClean="0">
                <a:solidFill>
                  <a:srgbClr val="002060"/>
                </a:solidFill>
              </a:rPr>
              <a:t> measures expansion in the aggregate economy</a:t>
            </a:r>
          </a:p>
          <a:p>
            <a:pPr marL="0" indent="0">
              <a:buNone/>
            </a:pPr>
            <a:endParaRPr lang="en-US" sz="2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</a:rPr>
              <a:t>Standards of living depend on </a:t>
            </a:r>
            <a:r>
              <a:rPr lang="en-US" sz="2600" b="1" i="1" dirty="0" smtClean="0">
                <a:solidFill>
                  <a:srgbClr val="002060"/>
                </a:solidFill>
              </a:rPr>
              <a:t>per capita GDP: Y/Population</a:t>
            </a:r>
          </a:p>
          <a:p>
            <a:pPr marL="0" indent="0">
              <a:buNone/>
            </a:pPr>
            <a:endParaRPr lang="en-US" sz="2600" b="1" i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600" b="1" i="1" dirty="0" smtClean="0">
                <a:solidFill>
                  <a:srgbClr val="002060"/>
                </a:solidFill>
              </a:rPr>
              <a:t>Sustained growth </a:t>
            </a:r>
            <a:r>
              <a:rPr lang="en-US" sz="2600" b="1" dirty="0" smtClean="0">
                <a:solidFill>
                  <a:srgbClr val="002060"/>
                </a:solidFill>
              </a:rPr>
              <a:t>in per capita GDP depends on growth in 	productivity driven by improvements in technology</a:t>
            </a:r>
          </a:p>
          <a:p>
            <a:pPr marL="0" indent="0">
              <a:buNone/>
            </a:pPr>
            <a:endParaRPr lang="en-US" sz="2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2600" b="1" dirty="0" smtClean="0">
                <a:solidFill>
                  <a:srgbClr val="002060"/>
                </a:solidFill>
              </a:rPr>
              <a:t>The nature of the production function provides the 	explanation</a:t>
            </a:r>
          </a:p>
          <a:p>
            <a:endParaRPr lang="en-US" b="1" dirty="0"/>
          </a:p>
          <a:p>
            <a:pPr lvl="1">
              <a:buFontTx/>
              <a:buNone/>
            </a:pPr>
            <a:endParaRPr lang="en-US" dirty="0"/>
          </a:p>
          <a:p>
            <a:pPr lvl="1">
              <a:buFontTx/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01000" y="18288"/>
            <a:ext cx="381000" cy="362712"/>
          </a:xfrm>
        </p:spPr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9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72400" y="18288"/>
            <a:ext cx="1066800" cy="329184"/>
          </a:xfrm>
        </p:spPr>
        <p:txBody>
          <a:bodyPr/>
          <a:lstStyle/>
          <a:p>
            <a:pPr>
              <a:defRPr/>
            </a:pPr>
            <a:fld id="{35168A31-6D05-47D8-BF83-6574B8270A6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1031421"/>
            <a:ext cx="8229600" cy="5706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US" sz="2400" b="1" dirty="0" smtClean="0">
                <a:solidFill>
                  <a:srgbClr val="002060"/>
                </a:solidFill>
                <a:latin typeface="Times New Roman"/>
              </a:rPr>
              <a:t>The Production </a:t>
            </a:r>
            <a:r>
              <a:rPr lang="en-US" sz="2400" b="1" dirty="0">
                <a:solidFill>
                  <a:srgbClr val="002060"/>
                </a:solidFill>
                <a:latin typeface="Times New Roman"/>
              </a:rPr>
              <a:t>Function</a:t>
            </a:r>
            <a:r>
              <a:rPr lang="en-US" sz="2400" b="1" dirty="0" smtClean="0">
                <a:solidFill>
                  <a:srgbClr val="002060"/>
                </a:solidFill>
                <a:latin typeface="Times New Roman"/>
              </a:rPr>
              <a:t>:</a:t>
            </a:r>
          </a:p>
          <a:p>
            <a:pPr lvl="1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Assume 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A = 1</a:t>
            </a:r>
          </a:p>
          <a:p>
            <a:pPr lvl="1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400" dirty="0">
                <a:solidFill>
                  <a:srgbClr val="292934"/>
                </a:solidFill>
                <a:latin typeface="Times New Roman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Y = N</a:t>
            </a:r>
            <a:r>
              <a:rPr lang="en-US" sz="3200" baseline="30000" dirty="0">
                <a:solidFill>
                  <a:srgbClr val="002060"/>
                </a:solidFill>
                <a:latin typeface="Times New Roman"/>
              </a:rPr>
              <a:t>⅔</a:t>
            </a:r>
            <a:r>
              <a:rPr lang="en-US" sz="2400" baseline="30000" dirty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x K</a:t>
            </a:r>
            <a:r>
              <a:rPr lang="en-US" sz="3200" baseline="30000" dirty="0">
                <a:solidFill>
                  <a:srgbClr val="002060"/>
                </a:solidFill>
                <a:latin typeface="Times New Roman"/>
              </a:rPr>
              <a:t>⅓</a:t>
            </a:r>
          </a:p>
          <a:p>
            <a:pPr lvl="1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002060"/>
                </a:solidFill>
                <a:latin typeface="Times New Roman"/>
              </a:rPr>
              <a:t>⅔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and </a:t>
            </a:r>
            <a:r>
              <a:rPr lang="en-US" sz="3200" dirty="0" smtClean="0">
                <a:solidFill>
                  <a:srgbClr val="002060"/>
                </a:solidFill>
                <a:latin typeface="Times New Roman"/>
              </a:rPr>
              <a:t>⅓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/>
              </a:rPr>
              <a:t>are the elasticities of Y with respect to N 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&amp; K</a:t>
            </a:r>
          </a:p>
          <a:p>
            <a:pPr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endParaRPr lang="en-US" sz="1000" dirty="0" smtClean="0">
              <a:solidFill>
                <a:srgbClr val="002060"/>
              </a:solidFill>
              <a:latin typeface="Times New Roman"/>
            </a:endParaRPr>
          </a:p>
          <a:p>
            <a:pPr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US" sz="2400" b="1" dirty="0" smtClean="0">
                <a:solidFill>
                  <a:srgbClr val="002060"/>
                </a:solidFill>
                <a:latin typeface="Times New Roman"/>
              </a:rPr>
              <a:t>Marginal products 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of labour and capital are </a:t>
            </a:r>
            <a:r>
              <a:rPr lang="en-US" sz="2400" i="1" dirty="0" smtClean="0">
                <a:solidFill>
                  <a:srgbClr val="002060"/>
                </a:solidFill>
                <a:latin typeface="Times New Roman"/>
              </a:rPr>
              <a:t>diminishing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:</a:t>
            </a:r>
          </a:p>
          <a:p>
            <a:pPr lvl="2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%∆Y/%∆N = </a:t>
            </a:r>
            <a:r>
              <a:rPr lang="en-US" sz="3200" b="1" dirty="0" smtClean="0">
                <a:solidFill>
                  <a:srgbClr val="002060"/>
                </a:solidFill>
                <a:latin typeface="Times New Roman"/>
              </a:rPr>
              <a:t>⅔ </a:t>
            </a:r>
            <a:r>
              <a:rPr lang="en-US" sz="2400" b="1" dirty="0" smtClean="0">
                <a:solidFill>
                  <a:srgbClr val="002060"/>
                </a:solidFill>
                <a:latin typeface="Times New Roman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and Y/N declines as N increases</a:t>
            </a:r>
          </a:p>
          <a:p>
            <a:pPr lvl="2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Times New Roman"/>
                <a:cs typeface="Arial" charset="0"/>
              </a:rPr>
              <a:t>%</a:t>
            </a:r>
            <a:r>
              <a:rPr lang="el-GR" sz="2400" dirty="0" smtClean="0">
                <a:solidFill>
                  <a:srgbClr val="002060"/>
                </a:solidFill>
                <a:latin typeface="Times New Roman"/>
                <a:cs typeface="Arial" charset="0"/>
              </a:rPr>
              <a:t>Δ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  <a:cs typeface="Arial" charset="0"/>
              </a:rPr>
              <a:t>Y/%</a:t>
            </a:r>
            <a:r>
              <a:rPr lang="el-GR" sz="2400" dirty="0" smtClean="0">
                <a:solidFill>
                  <a:srgbClr val="002060"/>
                </a:solidFill>
                <a:latin typeface="Times New Roman"/>
                <a:cs typeface="Arial" charset="0"/>
              </a:rPr>
              <a:t>Δ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  <a:cs typeface="Arial" charset="0"/>
              </a:rPr>
              <a:t>K = </a:t>
            </a:r>
            <a:r>
              <a:rPr lang="en-US" sz="3200" b="1" dirty="0" smtClean="0">
                <a:solidFill>
                  <a:srgbClr val="002060"/>
                </a:solidFill>
                <a:latin typeface="Times New Roman"/>
              </a:rPr>
              <a:t>⅓ 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 and Y/K declines as K increases</a:t>
            </a:r>
            <a:endParaRPr lang="en-US" sz="1000" dirty="0" smtClean="0">
              <a:solidFill>
                <a:srgbClr val="002060"/>
              </a:solidFill>
              <a:latin typeface="Times New Roman"/>
            </a:endParaRPr>
          </a:p>
          <a:p>
            <a:pPr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</a:pPr>
            <a:r>
              <a:rPr lang="en-US" sz="2400" b="1" dirty="0" smtClean="0">
                <a:solidFill>
                  <a:srgbClr val="002060"/>
                </a:solidFill>
                <a:latin typeface="Times New Roman"/>
              </a:rPr>
              <a:t>Scale economies 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are </a:t>
            </a:r>
            <a:r>
              <a:rPr lang="en-US" sz="2400" i="1" dirty="0" smtClean="0">
                <a:solidFill>
                  <a:srgbClr val="002060"/>
                </a:solidFill>
                <a:latin typeface="Times New Roman"/>
              </a:rPr>
              <a:t>constant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:</a:t>
            </a:r>
          </a:p>
          <a:p>
            <a:pPr lvl="2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2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If ∆N/N = ∆K/K = x%  then ∆Y/Y = x%</a:t>
            </a:r>
          </a:p>
          <a:p>
            <a:pPr lvl="2" indent="-18288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2000"/>
              <a:buFont typeface="Arial" pitchFamily="34" charset="0"/>
              <a:buChar char="•"/>
            </a:pP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Y/N and Y/K are </a:t>
            </a:r>
            <a:r>
              <a:rPr lang="en-US" sz="2400" i="1" dirty="0" smtClean="0">
                <a:solidFill>
                  <a:srgbClr val="002060"/>
                </a:solidFill>
                <a:latin typeface="Times New Roman"/>
              </a:rPr>
              <a:t>constant</a:t>
            </a:r>
            <a:r>
              <a:rPr lang="en-US" sz="2400" dirty="0" smtClean="0">
                <a:solidFill>
                  <a:srgbClr val="002060"/>
                </a:solidFill>
                <a:latin typeface="Times New Roman"/>
              </a:rPr>
              <a:t> as Y grows</a:t>
            </a:r>
            <a:endParaRPr lang="en-US" sz="2400" b="1" dirty="0" smtClean="0">
              <a:solidFill>
                <a:srgbClr val="292934"/>
              </a:solidFill>
              <a:latin typeface="Times New Roman"/>
            </a:endParaRPr>
          </a:p>
          <a:p>
            <a:pPr marL="182880" lvl="0" indent="-182880" fontAlgn="auto">
              <a:spcBef>
                <a:spcPct val="20000"/>
              </a:spcBef>
              <a:spcAft>
                <a:spcPts val="0"/>
              </a:spcAft>
              <a:buClr>
                <a:srgbClr val="93A299"/>
              </a:buClr>
              <a:buSzPct val="85000"/>
              <a:buFont typeface="Arial" pitchFamily="34" charset="0"/>
              <a:buChar char="•"/>
            </a:pPr>
            <a:endParaRPr lang="en-US" sz="2400" b="1" dirty="0">
              <a:solidFill>
                <a:srgbClr val="292934"/>
              </a:solidFill>
              <a:latin typeface="Times New Roman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28600" y="381000"/>
            <a:ext cx="8229600" cy="8382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32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Growth in Per Capita GDP</a:t>
            </a:r>
          </a:p>
        </p:txBody>
      </p:sp>
    </p:spTree>
    <p:extLst>
      <p:ext uri="{BB962C8B-B14F-4D97-AF65-F5344CB8AC3E}">
        <p14:creationId xmlns:p14="http://schemas.microsoft.com/office/powerpoint/2010/main" val="1549022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219200"/>
            <a:ext cx="8147050" cy="4906963"/>
          </a:xfrm>
        </p:spPr>
        <p:txBody>
          <a:bodyPr>
            <a:normAutofit lnSpcReduction="10000"/>
          </a:bodyPr>
          <a:lstStyle/>
          <a:p>
            <a:pPr>
              <a:buFontTx/>
              <a:buNone/>
            </a:pPr>
            <a:r>
              <a:rPr lang="en-CA" sz="2400" b="1" dirty="0" smtClean="0">
                <a:solidFill>
                  <a:srgbClr val="002060"/>
                </a:solidFill>
              </a:rPr>
              <a:t>Per capita (worker)  production function: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dirty="0" smtClean="0">
                <a:solidFill>
                  <a:srgbClr val="A20000"/>
                </a:solidFill>
              </a:rPr>
              <a:t>Per capita real GDP ≡ Y/N </a:t>
            </a:r>
            <a:r>
              <a:rPr lang="en-CA" sz="2400" dirty="0" smtClean="0">
                <a:solidFill>
                  <a:srgbClr val="A20000"/>
                </a:solidFill>
                <a:latin typeface="+mj-lt"/>
              </a:rPr>
              <a:t>≡ y</a:t>
            </a:r>
          </a:p>
          <a:p>
            <a:pPr lvl="1">
              <a:buClr>
                <a:srgbClr val="002060"/>
              </a:buClr>
              <a:buSzPct val="111000"/>
            </a:pPr>
            <a:r>
              <a:rPr lang="en-CA" sz="2400" dirty="0" smtClean="0">
                <a:solidFill>
                  <a:srgbClr val="002060"/>
                </a:solidFill>
              </a:rPr>
              <a:t>Then if:</a:t>
            </a:r>
          </a:p>
          <a:p>
            <a:endParaRPr lang="en-CA" sz="2400" dirty="0"/>
          </a:p>
          <a:p>
            <a:endParaRPr lang="en-CA" sz="2400" dirty="0" smtClean="0"/>
          </a:p>
          <a:p>
            <a:endParaRPr lang="en-CA" sz="2400" dirty="0"/>
          </a:p>
          <a:p>
            <a:endParaRPr lang="en-CA" sz="2400" dirty="0" smtClean="0"/>
          </a:p>
          <a:p>
            <a:endParaRPr lang="en-US" sz="2400" dirty="0" smtClean="0"/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</a:rPr>
              <a:t>Defining </a:t>
            </a:r>
            <a:r>
              <a:rPr lang="en-US" sz="2400" dirty="0" smtClean="0"/>
              <a:t>  </a:t>
            </a:r>
            <a:r>
              <a:rPr lang="en-US" sz="2400" b="1" dirty="0" smtClean="0">
                <a:solidFill>
                  <a:srgbClr val="A20000"/>
                </a:solidFill>
              </a:rPr>
              <a:t>y </a:t>
            </a:r>
            <a:r>
              <a:rPr lang="en-US" sz="2400" b="1" dirty="0" smtClean="0">
                <a:solidFill>
                  <a:srgbClr val="A20000"/>
                </a:solidFill>
                <a:latin typeface="+mj-lt"/>
                <a:cs typeface="Arial"/>
              </a:rPr>
              <a:t>≡</a:t>
            </a:r>
            <a:r>
              <a:rPr lang="en-US" sz="2400" b="1" dirty="0" smtClean="0">
                <a:solidFill>
                  <a:srgbClr val="A20000"/>
                </a:solidFill>
                <a:latin typeface="Arial"/>
                <a:cs typeface="Arial"/>
              </a:rPr>
              <a:t> </a:t>
            </a:r>
            <a:r>
              <a:rPr lang="en-US" sz="2400" b="1" dirty="0" smtClean="0">
                <a:solidFill>
                  <a:srgbClr val="A20000"/>
                </a:solidFill>
              </a:rPr>
              <a:t>Y/N </a:t>
            </a:r>
            <a:r>
              <a:rPr lang="en-US" sz="2400" dirty="0" smtClean="0">
                <a:solidFill>
                  <a:srgbClr val="002060"/>
                </a:solidFill>
              </a:rPr>
              <a:t>and</a:t>
            </a:r>
            <a:r>
              <a:rPr lang="en-US" sz="2400" dirty="0" smtClean="0"/>
              <a:t> </a:t>
            </a:r>
            <a:r>
              <a:rPr lang="en-US" sz="2400" b="1" dirty="0" smtClean="0">
                <a:solidFill>
                  <a:srgbClr val="A20000"/>
                </a:solidFill>
              </a:rPr>
              <a:t>k </a:t>
            </a:r>
            <a:r>
              <a:rPr lang="en-US" sz="2400" b="1" dirty="0" smtClean="0">
                <a:solidFill>
                  <a:srgbClr val="A20000"/>
                </a:solidFill>
                <a:latin typeface="+mj-lt"/>
                <a:cs typeface="Arial"/>
              </a:rPr>
              <a:t>≡</a:t>
            </a:r>
            <a:r>
              <a:rPr lang="en-US" sz="2400" b="1" dirty="0" smtClean="0">
                <a:solidFill>
                  <a:srgbClr val="A20000"/>
                </a:solidFill>
                <a:latin typeface="Arial"/>
                <a:cs typeface="Arial"/>
              </a:rPr>
              <a:t> </a:t>
            </a:r>
            <a:r>
              <a:rPr lang="en-US" sz="2400" b="1" dirty="0" smtClean="0">
                <a:solidFill>
                  <a:srgbClr val="A20000"/>
                </a:solidFill>
                <a:cs typeface="Arial"/>
              </a:rPr>
              <a:t>K/N</a:t>
            </a:r>
            <a:r>
              <a:rPr lang="en-US" sz="2400" b="1" dirty="0" smtClean="0">
                <a:solidFill>
                  <a:srgbClr val="002060"/>
                </a:solidFill>
                <a:cs typeface="Arial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cs typeface="Arial"/>
              </a:rPr>
              <a:t>then:</a:t>
            </a:r>
          </a:p>
          <a:p>
            <a:pPr lvl="1">
              <a:buClr>
                <a:srgbClr val="002060"/>
              </a:buClr>
              <a:buSzPct val="110000"/>
            </a:pPr>
            <a:endParaRPr lang="en-US" sz="2400" b="1" dirty="0">
              <a:solidFill>
                <a:srgbClr val="002060"/>
              </a:solidFill>
              <a:cs typeface="Arial"/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  <a:cs typeface="Arial"/>
              </a:rPr>
              <a:t>Per capita</a:t>
            </a:r>
            <a:r>
              <a:rPr lang="en-US" sz="2400" dirty="0" smtClean="0">
                <a:solidFill>
                  <a:srgbClr val="A20000"/>
                </a:solidFill>
                <a:cs typeface="Arial"/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cs typeface="Arial"/>
              </a:rPr>
              <a:t>real GDP</a:t>
            </a:r>
          </a:p>
          <a:p>
            <a:pPr marL="274320" lvl="1" indent="0">
              <a:buClr>
                <a:srgbClr val="002060"/>
              </a:buClr>
              <a:buSzPct val="110000"/>
              <a:buNone/>
            </a:pPr>
            <a:r>
              <a:rPr lang="en-US" sz="2400" b="1" dirty="0">
                <a:solidFill>
                  <a:srgbClr val="A20000"/>
                </a:solidFill>
                <a:cs typeface="Arial"/>
                <a:sym typeface="Wingdings" pitchFamily="2" charset="2"/>
              </a:rPr>
              <a:t>	</a:t>
            </a:r>
            <a:r>
              <a:rPr lang="en-US" sz="2400" b="1" dirty="0" smtClean="0">
                <a:solidFill>
                  <a:srgbClr val="A20000"/>
                </a:solidFill>
                <a:cs typeface="Arial"/>
                <a:sym typeface="Wingdings" pitchFamily="2" charset="2"/>
              </a:rPr>
              <a:t>	</a:t>
            </a:r>
            <a:endParaRPr lang="en-US" sz="2400" b="1" baseline="30000" dirty="0" smtClean="0">
              <a:solidFill>
                <a:srgbClr val="A20000"/>
              </a:solidFill>
            </a:endParaRPr>
          </a:p>
        </p:txBody>
      </p:sp>
      <p:graphicFrame>
        <p:nvGraphicFramePr>
          <p:cNvPr id="33796" name="Object 2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13446459"/>
              </p:ext>
            </p:extLst>
          </p:nvPr>
        </p:nvGraphicFramePr>
        <p:xfrm>
          <a:off x="1828800" y="2438401"/>
          <a:ext cx="4953000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75" name="Equation" r:id="rId3" imgW="4483080" imgH="2057400" progId="Equation.DSMT4">
                  <p:embed/>
                </p:oleObj>
              </mc:Choice>
              <mc:Fallback>
                <p:oleObj name="Equation" r:id="rId3" imgW="4483080" imgH="20574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438401"/>
                        <a:ext cx="4953000" cy="190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10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48000" y="-31955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01000" y="-19050"/>
            <a:ext cx="2133600" cy="476250"/>
          </a:xfrm>
        </p:spPr>
        <p:txBody>
          <a:bodyPr/>
          <a:lstStyle/>
          <a:p>
            <a:pPr>
              <a:defRPr/>
            </a:pPr>
            <a:fld id="{ABFA80D3-3642-46E9-9FFA-66902CFF0B1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11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304800" y="593159"/>
            <a:ext cx="8229600" cy="549841"/>
          </a:xfrm>
        </p:spPr>
        <p:txBody>
          <a:bodyPr>
            <a:noAutofit/>
          </a:bodyPr>
          <a:lstStyle/>
          <a:p>
            <a:pPr lvl="0"/>
            <a:r>
              <a:rPr lang="en-US" sz="3200" b="1" spc="0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Growth in Per Capita GDP</a:t>
            </a:r>
            <a:br>
              <a:rPr lang="en-US" sz="3200" b="1" spc="0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en-C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57600" y="5191780"/>
            <a:ext cx="1676400" cy="52322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pPr marL="274320" lvl="1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</a:pPr>
            <a:r>
              <a:rPr lang="en-US" sz="2800" b="1" dirty="0">
                <a:solidFill>
                  <a:srgbClr val="A20000"/>
                </a:solidFill>
                <a:latin typeface="Times New Roman"/>
                <a:cs typeface="Arial"/>
                <a:sym typeface="Wingdings" pitchFamily="2" charset="2"/>
              </a:rPr>
              <a:t>y = </a:t>
            </a:r>
            <a:r>
              <a:rPr lang="en-US" sz="2800" b="1" dirty="0" err="1">
                <a:solidFill>
                  <a:srgbClr val="A20000"/>
                </a:solidFill>
                <a:latin typeface="Times New Roman"/>
                <a:cs typeface="Arial"/>
                <a:sym typeface="Wingdings" pitchFamily="2" charset="2"/>
              </a:rPr>
              <a:t>Ak</a:t>
            </a:r>
            <a:r>
              <a:rPr lang="en-US" sz="3200" b="1" baseline="30000" dirty="0" smtClean="0">
                <a:solidFill>
                  <a:srgbClr val="A20000"/>
                </a:solidFill>
                <a:latin typeface="Times New Roman"/>
                <a:cs typeface="Arial"/>
                <a:sym typeface="Wingdings" pitchFamily="2" charset="2"/>
              </a:rPr>
              <a:t>⅓ </a:t>
            </a:r>
            <a:endParaRPr lang="en-US" sz="3200" b="1" baseline="30000" dirty="0">
              <a:solidFill>
                <a:srgbClr val="A20000"/>
              </a:solidFill>
              <a:latin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3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2048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2048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52400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dirty="0" smtClean="0"/>
              <a:t>  </a:t>
            </a:r>
            <a:r>
              <a:rPr lang="en-US" sz="2600" dirty="0" smtClean="0">
                <a:solidFill>
                  <a:srgbClr val="002060"/>
                </a:solidFill>
              </a:rPr>
              <a:t>With</a:t>
            </a:r>
            <a:r>
              <a:rPr lang="en-US" sz="2600" dirty="0" smtClean="0">
                <a:solidFill>
                  <a:srgbClr val="A20000"/>
                </a:solidFill>
              </a:rPr>
              <a:t>  </a:t>
            </a:r>
            <a:r>
              <a:rPr lang="en-US" sz="2600" b="1" dirty="0" smtClean="0">
                <a:solidFill>
                  <a:srgbClr val="A20000"/>
                </a:solidFill>
              </a:rPr>
              <a:t>y = </a:t>
            </a:r>
            <a:r>
              <a:rPr lang="en-US" sz="2600" b="1" dirty="0" err="1" smtClean="0">
                <a:solidFill>
                  <a:srgbClr val="A20000"/>
                </a:solidFill>
              </a:rPr>
              <a:t>Ak</a:t>
            </a:r>
            <a:r>
              <a:rPr lang="en-US" sz="2600" b="1" baseline="30000" dirty="0" smtClean="0">
                <a:solidFill>
                  <a:srgbClr val="A20000"/>
                </a:solidFill>
              </a:rPr>
              <a:t>⅓</a:t>
            </a:r>
          </a:p>
          <a:p>
            <a:pPr>
              <a:lnSpc>
                <a:spcPct val="90000"/>
              </a:lnSpc>
            </a:pPr>
            <a:endParaRPr lang="en-US" sz="2600" dirty="0" smtClean="0"/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</a:rPr>
              <a:t>Growth in output per worker, ∆y/y, depends on: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>
                <a:solidFill>
                  <a:srgbClr val="002060"/>
                </a:solidFill>
              </a:rPr>
              <a:t>	</a:t>
            </a:r>
            <a:r>
              <a:rPr lang="en-US" sz="2800" dirty="0" smtClean="0">
                <a:solidFill>
                  <a:srgbClr val="002060"/>
                </a:solidFill>
              </a:rPr>
              <a:t>1. Improvements in technology, </a:t>
            </a:r>
            <a:r>
              <a:rPr lang="en-US" sz="2800" b="1" dirty="0" smtClean="0">
                <a:solidFill>
                  <a:srgbClr val="002060"/>
                </a:solidFill>
              </a:rPr>
              <a:t>∆A</a:t>
            </a:r>
            <a:r>
              <a:rPr lang="en-US" sz="2800" dirty="0" smtClean="0">
                <a:solidFill>
                  <a:srgbClr val="002060"/>
                </a:solidFill>
              </a:rPr>
              <a:t>, and/or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>
                <a:solidFill>
                  <a:srgbClr val="002060"/>
                </a:solidFill>
              </a:rPr>
              <a:t>	</a:t>
            </a:r>
            <a:r>
              <a:rPr lang="en-US" sz="2800" dirty="0" smtClean="0">
                <a:solidFill>
                  <a:srgbClr val="002060"/>
                </a:solidFill>
              </a:rPr>
              <a:t>2. </a:t>
            </a:r>
            <a:r>
              <a:rPr lang="en-US" sz="2800" dirty="0">
                <a:solidFill>
                  <a:srgbClr val="002060"/>
                </a:solidFill>
              </a:rPr>
              <a:t>G</a:t>
            </a:r>
            <a:r>
              <a:rPr lang="en-US" sz="2800" dirty="0" smtClean="0">
                <a:solidFill>
                  <a:srgbClr val="002060"/>
                </a:solidFill>
              </a:rPr>
              <a:t>rowth in </a:t>
            </a:r>
            <a:r>
              <a:rPr lang="en-US" sz="2800" b="1" dirty="0" smtClean="0">
                <a:solidFill>
                  <a:srgbClr val="002060"/>
                </a:solidFill>
              </a:rPr>
              <a:t>∆k</a:t>
            </a:r>
            <a:r>
              <a:rPr lang="en-US" sz="2800" dirty="0" smtClean="0">
                <a:solidFill>
                  <a:srgbClr val="002060"/>
                </a:solidFill>
              </a:rPr>
              <a:t>    (</a:t>
            </a:r>
            <a:r>
              <a:rPr lang="en-US" sz="2800" dirty="0" err="1" smtClean="0">
                <a:solidFill>
                  <a:srgbClr val="002060"/>
                </a:solidFill>
              </a:rPr>
              <a:t>ie</a:t>
            </a:r>
            <a:r>
              <a:rPr lang="en-US" sz="2800" dirty="0" smtClean="0">
                <a:solidFill>
                  <a:srgbClr val="002060"/>
                </a:solidFill>
              </a:rPr>
              <a:t> ∆K/K &gt; ∆N/N)</a:t>
            </a:r>
          </a:p>
          <a:p>
            <a:pPr marL="0" indent="0">
              <a:lnSpc>
                <a:spcPct val="90000"/>
              </a:lnSpc>
              <a:buNone/>
            </a:pPr>
            <a:endParaRPr lang="en-US" sz="2600" dirty="0" smtClean="0"/>
          </a:p>
          <a:p>
            <a:pPr>
              <a:lnSpc>
                <a:spcPct val="90000"/>
              </a:lnSpc>
            </a:pPr>
            <a:endParaRPr lang="en-US" sz="2600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</a:rPr>
              <a:t>Effects of </a:t>
            </a:r>
            <a:r>
              <a:rPr lang="en-US" sz="2800" b="1" dirty="0" smtClean="0">
                <a:solidFill>
                  <a:srgbClr val="002060"/>
                </a:solidFill>
              </a:rPr>
              <a:t>∆A</a:t>
            </a:r>
            <a:r>
              <a:rPr lang="en-US" sz="2800" dirty="0" smtClean="0">
                <a:solidFill>
                  <a:srgbClr val="002060"/>
                </a:solidFill>
              </a:rPr>
              <a:t> and </a:t>
            </a:r>
            <a:r>
              <a:rPr lang="en-US" sz="2800" b="1" dirty="0" smtClean="0">
                <a:solidFill>
                  <a:srgbClr val="002060"/>
                </a:solidFill>
              </a:rPr>
              <a:t>∆k</a:t>
            </a:r>
            <a:r>
              <a:rPr lang="en-US" sz="2800" dirty="0" smtClean="0">
                <a:solidFill>
                  <a:srgbClr val="002060"/>
                </a:solidFill>
              </a:rPr>
              <a:t> on </a:t>
            </a:r>
            <a:r>
              <a:rPr lang="en-US" sz="2800" b="1" dirty="0" smtClean="0">
                <a:solidFill>
                  <a:srgbClr val="002060"/>
                </a:solidFill>
              </a:rPr>
              <a:t>y</a:t>
            </a:r>
            <a:r>
              <a:rPr lang="en-US" sz="2800" dirty="0" smtClean="0">
                <a:solidFill>
                  <a:srgbClr val="002060"/>
                </a:solidFill>
              </a:rPr>
              <a:t>:</a:t>
            </a:r>
          </a:p>
          <a:p>
            <a:pPr lvl="3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</a:rPr>
              <a:t>∆A = 10% </a:t>
            </a:r>
            <a:r>
              <a:rPr lang="en-US" sz="2800" dirty="0" smtClean="0">
                <a:solidFill>
                  <a:srgbClr val="002060"/>
                </a:solidFill>
                <a:sym typeface="Wingdings" pitchFamily="2" charset="2"/>
              </a:rPr>
              <a:t> </a:t>
            </a:r>
            <a:r>
              <a:rPr lang="en-US" sz="2800" dirty="0" smtClean="0">
                <a:solidFill>
                  <a:srgbClr val="002060"/>
                </a:solidFill>
              </a:rPr>
              <a:t>∆y = 10%</a:t>
            </a:r>
          </a:p>
          <a:p>
            <a:pPr lvl="3">
              <a:lnSpc>
                <a:spcPct val="90000"/>
              </a:lnSpc>
              <a:buClr>
                <a:srgbClr val="002060"/>
              </a:buClr>
              <a:buSzPct val="110000"/>
            </a:pPr>
            <a:r>
              <a:rPr lang="en-US" sz="2800" dirty="0" smtClean="0">
                <a:solidFill>
                  <a:srgbClr val="002060"/>
                </a:solidFill>
              </a:rPr>
              <a:t>∆k = 10% </a:t>
            </a:r>
            <a:r>
              <a:rPr lang="en-US" sz="2800" dirty="0" smtClean="0">
                <a:solidFill>
                  <a:srgbClr val="002060"/>
                </a:solidFill>
                <a:sym typeface="Wingdings" pitchFamily="2" charset="2"/>
              </a:rPr>
              <a:t> </a:t>
            </a:r>
            <a:r>
              <a:rPr lang="en-US" sz="2800" dirty="0" smtClean="0">
                <a:solidFill>
                  <a:srgbClr val="002060"/>
                </a:solidFill>
              </a:rPr>
              <a:t>∆y = 1/3(10%) = 3.33%</a:t>
            </a:r>
          </a:p>
          <a:p>
            <a:pPr>
              <a:lnSpc>
                <a:spcPct val="90000"/>
              </a:lnSpc>
            </a:pPr>
            <a:endParaRPr lang="en-US" sz="2600" b="1" dirty="0" smtClean="0"/>
          </a:p>
          <a:p>
            <a:pPr>
              <a:lnSpc>
                <a:spcPct val="90000"/>
              </a:lnSpc>
              <a:buClr>
                <a:srgbClr val="A20000"/>
              </a:buClr>
              <a:buSzPct val="110000"/>
            </a:pPr>
            <a:r>
              <a:rPr lang="en-US" sz="2800" b="1" dirty="0" smtClean="0">
                <a:solidFill>
                  <a:srgbClr val="A20000"/>
                </a:solidFill>
              </a:rPr>
              <a:t>Constant y requires constant k</a:t>
            </a:r>
            <a:endParaRPr lang="en-US" sz="2800" b="1" dirty="0">
              <a:solidFill>
                <a:srgbClr val="A20000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dirty="0" smtClean="0"/>
              <a:t>						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400" dirty="0" smtClean="0"/>
              <a:t>						</a:t>
            </a:r>
            <a:r>
              <a:rPr lang="en-US" sz="2400" dirty="0" smtClean="0">
                <a:solidFill>
                  <a:srgbClr val="002060"/>
                </a:solidFill>
              </a:rPr>
              <a:t>In a diagram……..</a:t>
            </a:r>
          </a:p>
          <a:p>
            <a:pPr marL="0" indent="0">
              <a:lnSpc>
                <a:spcPct val="90000"/>
              </a:lnSpc>
              <a:buNone/>
            </a:pPr>
            <a:endParaRPr lang="en-US" dirty="0"/>
          </a:p>
          <a:p>
            <a:pPr>
              <a:lnSpc>
                <a:spcPct val="90000"/>
              </a:lnSpc>
              <a:buFontTx/>
              <a:buNone/>
            </a:pP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3528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32290" y="0"/>
            <a:ext cx="597310" cy="476250"/>
          </a:xfrm>
        </p:spPr>
        <p:txBody>
          <a:bodyPr/>
          <a:lstStyle/>
          <a:p>
            <a:pPr>
              <a:defRPr/>
            </a:pPr>
            <a:fld id="{ABFA80D3-3642-46E9-9FFA-66902CFF0B1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12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7"/>
          <p:cNvSpPr txBox="1">
            <a:spLocks/>
          </p:cNvSpPr>
          <p:nvPr/>
        </p:nvSpPr>
        <p:spPr>
          <a:xfrm>
            <a:off x="317090" y="381000"/>
            <a:ext cx="8229600" cy="5498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sz="3200" b="1" spc="0" dirty="0" smtClean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fontAlgn="auto">
              <a:spcAft>
                <a:spcPts val="0"/>
              </a:spcAft>
            </a:pPr>
            <a:r>
              <a:rPr lang="en-US" sz="3200" b="1" spc="0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Growth in Per Capita GDP</a:t>
            </a:r>
            <a:br>
              <a:rPr lang="en-US" sz="3200" b="1" spc="0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en-C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560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5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60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560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2560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>
          <a:xfrm>
            <a:off x="2034381" y="1143000"/>
            <a:ext cx="4518819" cy="737394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The effects of ∆k &gt; 0 &amp; ∆ A &gt; 0 on y</a:t>
            </a:r>
          </a:p>
        </p:txBody>
      </p:sp>
      <p:sp>
        <p:nvSpPr>
          <p:cNvPr id="26629" name="Line 4"/>
          <p:cNvSpPr>
            <a:spLocks noChangeShapeType="1"/>
          </p:cNvSpPr>
          <p:nvPr/>
        </p:nvSpPr>
        <p:spPr bwMode="auto">
          <a:xfrm>
            <a:off x="1619250" y="1989138"/>
            <a:ext cx="0" cy="36718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0" name="Line 5"/>
          <p:cNvSpPr>
            <a:spLocks noChangeShapeType="1"/>
          </p:cNvSpPr>
          <p:nvPr/>
        </p:nvSpPr>
        <p:spPr bwMode="auto">
          <a:xfrm>
            <a:off x="1619250" y="5661025"/>
            <a:ext cx="36734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1" name="Arc 7"/>
          <p:cNvSpPr>
            <a:spLocks/>
          </p:cNvSpPr>
          <p:nvPr/>
        </p:nvSpPr>
        <p:spPr bwMode="auto">
          <a:xfrm rot="10408851" flipV="1">
            <a:off x="1521579" y="3229424"/>
            <a:ext cx="3774437" cy="2592429"/>
          </a:xfrm>
          <a:custGeom>
            <a:avLst/>
            <a:gdLst>
              <a:gd name="T0" fmla="*/ 0 w 21372"/>
              <a:gd name="T1" fmla="*/ 0 h 21600"/>
              <a:gd name="T2" fmla="*/ 2147483647 w 21372"/>
              <a:gd name="T3" fmla="*/ 2147483647 h 21600"/>
              <a:gd name="T4" fmla="*/ 0 w 21372"/>
              <a:gd name="T5" fmla="*/ 2147483647 h 21600"/>
              <a:gd name="T6" fmla="*/ 0 60000 65536"/>
              <a:gd name="T7" fmla="*/ 0 60000 65536"/>
              <a:gd name="T8" fmla="*/ 0 60000 65536"/>
              <a:gd name="T9" fmla="*/ 0 w 21372"/>
              <a:gd name="T10" fmla="*/ 0 h 21600"/>
              <a:gd name="T11" fmla="*/ 21372 w 2137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72" h="21600" fill="none" extrusionOk="0">
                <a:moveTo>
                  <a:pt x="-1" y="0"/>
                </a:moveTo>
                <a:cubicBezTo>
                  <a:pt x="10719" y="0"/>
                  <a:pt x="19816" y="7861"/>
                  <a:pt x="21371" y="18467"/>
                </a:cubicBezTo>
              </a:path>
              <a:path w="21372" h="21600" stroke="0" extrusionOk="0">
                <a:moveTo>
                  <a:pt x="-1" y="0"/>
                </a:moveTo>
                <a:cubicBezTo>
                  <a:pt x="10719" y="0"/>
                  <a:pt x="19816" y="7861"/>
                  <a:pt x="21371" y="18467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4925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7896" name="Arc 8"/>
          <p:cNvSpPr>
            <a:spLocks/>
          </p:cNvSpPr>
          <p:nvPr/>
        </p:nvSpPr>
        <p:spPr bwMode="auto">
          <a:xfrm rot="10319774" flipV="1">
            <a:off x="1468427" y="2698328"/>
            <a:ext cx="4185106" cy="2868661"/>
          </a:xfrm>
          <a:custGeom>
            <a:avLst/>
            <a:gdLst>
              <a:gd name="T0" fmla="*/ 0 w 23150"/>
              <a:gd name="T1" fmla="*/ 2147483647 h 21600"/>
              <a:gd name="T2" fmla="*/ 2147483647 w 23150"/>
              <a:gd name="T3" fmla="*/ 2147483647 h 21600"/>
              <a:gd name="T4" fmla="*/ 2147483647 w 23150"/>
              <a:gd name="T5" fmla="*/ 2147483647 h 21600"/>
              <a:gd name="T6" fmla="*/ 0 60000 65536"/>
              <a:gd name="T7" fmla="*/ 0 60000 65536"/>
              <a:gd name="T8" fmla="*/ 0 60000 65536"/>
              <a:gd name="T9" fmla="*/ 0 w 23150"/>
              <a:gd name="T10" fmla="*/ 0 h 21600"/>
              <a:gd name="T11" fmla="*/ 23150 w 2315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3150" h="21600" fill="none" extrusionOk="0">
                <a:moveTo>
                  <a:pt x="0" y="64"/>
                </a:moveTo>
                <a:cubicBezTo>
                  <a:pt x="552" y="21"/>
                  <a:pt x="1107" y="-1"/>
                  <a:pt x="1662" y="0"/>
                </a:cubicBezTo>
                <a:cubicBezTo>
                  <a:pt x="12739" y="0"/>
                  <a:pt x="22021" y="8380"/>
                  <a:pt x="23149" y="19400"/>
                </a:cubicBezTo>
              </a:path>
              <a:path w="23150" h="21600" stroke="0" extrusionOk="0">
                <a:moveTo>
                  <a:pt x="0" y="64"/>
                </a:moveTo>
                <a:cubicBezTo>
                  <a:pt x="552" y="21"/>
                  <a:pt x="1107" y="-1"/>
                  <a:pt x="1662" y="0"/>
                </a:cubicBezTo>
                <a:cubicBezTo>
                  <a:pt x="12739" y="0"/>
                  <a:pt x="22021" y="8380"/>
                  <a:pt x="23149" y="19400"/>
                </a:cubicBezTo>
                <a:lnTo>
                  <a:pt x="1662" y="21600"/>
                </a:lnTo>
                <a:lnTo>
                  <a:pt x="0" y="64"/>
                </a:lnTo>
                <a:close/>
              </a:path>
            </a:pathLst>
          </a:custGeom>
          <a:noFill/>
          <a:ln w="34925">
            <a:solidFill>
              <a:srgbClr val="7030A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1619250" y="3810000"/>
            <a:ext cx="1296988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1619250" y="3200400"/>
            <a:ext cx="2665413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899" name="Line 11"/>
          <p:cNvSpPr>
            <a:spLocks noChangeShapeType="1"/>
          </p:cNvSpPr>
          <p:nvPr/>
        </p:nvSpPr>
        <p:spPr bwMode="auto">
          <a:xfrm>
            <a:off x="1619250" y="2637504"/>
            <a:ext cx="2665413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6" name="Line 12"/>
          <p:cNvSpPr>
            <a:spLocks noChangeShapeType="1"/>
          </p:cNvSpPr>
          <p:nvPr/>
        </p:nvSpPr>
        <p:spPr bwMode="auto">
          <a:xfrm>
            <a:off x="2916238" y="3810000"/>
            <a:ext cx="0" cy="191703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7" name="Line 13"/>
          <p:cNvSpPr>
            <a:spLocks noChangeShapeType="1"/>
          </p:cNvSpPr>
          <p:nvPr/>
        </p:nvSpPr>
        <p:spPr bwMode="auto">
          <a:xfrm>
            <a:off x="4284663" y="3191508"/>
            <a:ext cx="0" cy="2552988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8" name="Text Box 14"/>
          <p:cNvSpPr txBox="1">
            <a:spLocks noChangeArrowheads="1"/>
          </p:cNvSpPr>
          <p:nvPr/>
        </p:nvSpPr>
        <p:spPr bwMode="auto">
          <a:xfrm>
            <a:off x="1187450" y="3595687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y</a:t>
            </a:r>
            <a:r>
              <a:rPr lang="en-US" b="1" baseline="-25000" dirty="0">
                <a:latin typeface="+mn-lt"/>
              </a:rPr>
              <a:t>1</a:t>
            </a:r>
          </a:p>
        </p:txBody>
      </p:sp>
      <p:sp>
        <p:nvSpPr>
          <p:cNvPr id="26639" name="Text Box 15"/>
          <p:cNvSpPr txBox="1">
            <a:spLocks noChangeArrowheads="1"/>
          </p:cNvSpPr>
          <p:nvPr/>
        </p:nvSpPr>
        <p:spPr bwMode="auto">
          <a:xfrm>
            <a:off x="4067175" y="5661025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k</a:t>
            </a:r>
            <a:r>
              <a:rPr lang="en-US" b="1" baseline="-25000" dirty="0">
                <a:latin typeface="+mj-lt"/>
              </a:rPr>
              <a:t>2</a:t>
            </a:r>
          </a:p>
        </p:txBody>
      </p:sp>
      <p:sp>
        <p:nvSpPr>
          <p:cNvPr id="26640" name="Text Box 16"/>
          <p:cNvSpPr txBox="1">
            <a:spLocks noChangeArrowheads="1"/>
          </p:cNvSpPr>
          <p:nvPr/>
        </p:nvSpPr>
        <p:spPr bwMode="auto">
          <a:xfrm>
            <a:off x="1187450" y="2959100"/>
            <a:ext cx="431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y</a:t>
            </a:r>
            <a:r>
              <a:rPr lang="en-US" b="1" baseline="-25000" dirty="0">
                <a:latin typeface="+mj-lt"/>
              </a:rPr>
              <a:t>2</a:t>
            </a:r>
          </a:p>
        </p:txBody>
      </p:sp>
      <p:sp>
        <p:nvSpPr>
          <p:cNvPr id="37905" name="Text Box 17"/>
          <p:cNvSpPr txBox="1">
            <a:spLocks noChangeArrowheads="1"/>
          </p:cNvSpPr>
          <p:nvPr/>
        </p:nvSpPr>
        <p:spPr bwMode="auto">
          <a:xfrm>
            <a:off x="1187450" y="2438400"/>
            <a:ext cx="431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y</a:t>
            </a:r>
            <a:r>
              <a:rPr lang="en-US" b="1" baseline="-25000" dirty="0">
                <a:latin typeface="+mn-lt"/>
              </a:rPr>
              <a:t>3</a:t>
            </a:r>
          </a:p>
        </p:txBody>
      </p:sp>
      <p:sp>
        <p:nvSpPr>
          <p:cNvPr id="26642" name="Text Box 18"/>
          <p:cNvSpPr txBox="1">
            <a:spLocks noChangeArrowheads="1"/>
          </p:cNvSpPr>
          <p:nvPr/>
        </p:nvSpPr>
        <p:spPr bwMode="auto">
          <a:xfrm>
            <a:off x="1187450" y="1773238"/>
            <a:ext cx="431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y</a:t>
            </a:r>
            <a:endParaRPr lang="en-US" b="1" baseline="-25000" dirty="0">
              <a:latin typeface="+mj-lt"/>
            </a:endParaRPr>
          </a:p>
        </p:txBody>
      </p:sp>
      <p:sp>
        <p:nvSpPr>
          <p:cNvPr id="26643" name="Text Box 21"/>
          <p:cNvSpPr txBox="1">
            <a:spLocks noChangeArrowheads="1"/>
          </p:cNvSpPr>
          <p:nvPr/>
        </p:nvSpPr>
        <p:spPr bwMode="auto">
          <a:xfrm>
            <a:off x="2771775" y="5661025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k</a:t>
            </a:r>
            <a:r>
              <a:rPr lang="en-US" b="1" baseline="-25000" dirty="0">
                <a:latin typeface="+mj-lt"/>
              </a:rPr>
              <a:t>1</a:t>
            </a:r>
          </a:p>
        </p:txBody>
      </p:sp>
      <p:sp>
        <p:nvSpPr>
          <p:cNvPr id="26644" name="Text Box 22"/>
          <p:cNvSpPr txBox="1">
            <a:spLocks noChangeArrowheads="1"/>
          </p:cNvSpPr>
          <p:nvPr/>
        </p:nvSpPr>
        <p:spPr bwMode="auto">
          <a:xfrm>
            <a:off x="2895600" y="3657600"/>
            <a:ext cx="5048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C</a:t>
            </a:r>
          </a:p>
        </p:txBody>
      </p:sp>
      <p:sp>
        <p:nvSpPr>
          <p:cNvPr id="26645" name="Text Box 23"/>
          <p:cNvSpPr txBox="1">
            <a:spLocks noChangeArrowheads="1"/>
          </p:cNvSpPr>
          <p:nvPr/>
        </p:nvSpPr>
        <p:spPr bwMode="auto">
          <a:xfrm>
            <a:off x="4221162" y="3138487"/>
            <a:ext cx="50323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D</a:t>
            </a:r>
          </a:p>
        </p:txBody>
      </p:sp>
      <p:sp>
        <p:nvSpPr>
          <p:cNvPr id="37912" name="Text Box 24"/>
          <p:cNvSpPr txBox="1">
            <a:spLocks noChangeArrowheads="1"/>
          </p:cNvSpPr>
          <p:nvPr/>
        </p:nvSpPr>
        <p:spPr bwMode="auto">
          <a:xfrm>
            <a:off x="4140200" y="2376488"/>
            <a:ext cx="431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E</a:t>
            </a:r>
          </a:p>
        </p:txBody>
      </p:sp>
      <p:sp>
        <p:nvSpPr>
          <p:cNvPr id="26647" name="Text Box 25"/>
          <p:cNvSpPr txBox="1">
            <a:spLocks noChangeArrowheads="1"/>
          </p:cNvSpPr>
          <p:nvPr/>
        </p:nvSpPr>
        <p:spPr bwMode="auto">
          <a:xfrm>
            <a:off x="5029200" y="2819400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y = A</a:t>
            </a:r>
            <a:r>
              <a:rPr lang="en-US" b="1" baseline="-25000" dirty="0">
                <a:latin typeface="+mn-lt"/>
              </a:rPr>
              <a:t>0</a:t>
            </a:r>
            <a:r>
              <a:rPr lang="en-US" b="1" dirty="0">
                <a:latin typeface="+mn-lt"/>
              </a:rPr>
              <a:t> x k</a:t>
            </a:r>
            <a:r>
              <a:rPr lang="en-US" b="1" baseline="30000" dirty="0">
                <a:latin typeface="+mn-lt"/>
              </a:rPr>
              <a:t>1/3</a:t>
            </a:r>
          </a:p>
        </p:txBody>
      </p:sp>
      <p:sp>
        <p:nvSpPr>
          <p:cNvPr id="37914" name="Text Box 26"/>
          <p:cNvSpPr txBox="1">
            <a:spLocks noChangeArrowheads="1"/>
          </p:cNvSpPr>
          <p:nvPr/>
        </p:nvSpPr>
        <p:spPr bwMode="auto">
          <a:xfrm>
            <a:off x="5364163" y="2209800"/>
            <a:ext cx="18002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y = A</a:t>
            </a:r>
            <a:r>
              <a:rPr lang="en-US" b="1" baseline="-25000" dirty="0">
                <a:latin typeface="+mj-lt"/>
              </a:rPr>
              <a:t>1</a:t>
            </a:r>
            <a:r>
              <a:rPr lang="en-US" b="1" dirty="0">
                <a:latin typeface="+mj-lt"/>
              </a:rPr>
              <a:t> x k</a:t>
            </a:r>
            <a:r>
              <a:rPr lang="en-US" b="1" baseline="30000" dirty="0">
                <a:latin typeface="+mj-lt"/>
              </a:rPr>
              <a:t>1/3</a:t>
            </a:r>
          </a:p>
        </p:txBody>
      </p:sp>
      <p:sp>
        <p:nvSpPr>
          <p:cNvPr id="37915" name="Line 27"/>
          <p:cNvSpPr>
            <a:spLocks noChangeShapeType="1"/>
          </p:cNvSpPr>
          <p:nvPr/>
        </p:nvSpPr>
        <p:spPr bwMode="auto">
          <a:xfrm>
            <a:off x="3059113" y="5445125"/>
            <a:ext cx="1152525" cy="0"/>
          </a:xfrm>
          <a:prstGeom prst="line">
            <a:avLst/>
          </a:prstGeom>
          <a:noFill/>
          <a:ln w="31750">
            <a:solidFill>
              <a:srgbClr val="A2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16" name="Text Box 28"/>
          <p:cNvSpPr txBox="1">
            <a:spLocks noChangeArrowheads="1"/>
          </p:cNvSpPr>
          <p:nvPr/>
        </p:nvSpPr>
        <p:spPr bwMode="auto">
          <a:xfrm>
            <a:off x="3276600" y="5013325"/>
            <a:ext cx="790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latin typeface="+mn-lt"/>
                <a:cs typeface="Arial" charset="0"/>
              </a:rPr>
              <a:t>Δ</a:t>
            </a:r>
            <a:r>
              <a:rPr lang="en-US" b="1" dirty="0">
                <a:latin typeface="+mn-lt"/>
                <a:cs typeface="Arial" charset="0"/>
              </a:rPr>
              <a:t>k</a:t>
            </a:r>
            <a:endParaRPr lang="el-GR" b="1" dirty="0">
              <a:latin typeface="+mn-lt"/>
              <a:cs typeface="Arial" charset="0"/>
            </a:endParaRPr>
          </a:p>
        </p:txBody>
      </p:sp>
      <p:sp>
        <p:nvSpPr>
          <p:cNvPr id="37917" name="Line 29"/>
          <p:cNvSpPr>
            <a:spLocks noChangeShapeType="1"/>
          </p:cNvSpPr>
          <p:nvPr/>
        </p:nvSpPr>
        <p:spPr bwMode="auto">
          <a:xfrm flipV="1">
            <a:off x="1908175" y="3269675"/>
            <a:ext cx="0" cy="504825"/>
          </a:xfrm>
          <a:prstGeom prst="line">
            <a:avLst/>
          </a:prstGeom>
          <a:noFill/>
          <a:ln w="25400">
            <a:solidFill>
              <a:srgbClr val="A2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18" name="Text Box 30"/>
          <p:cNvSpPr txBox="1">
            <a:spLocks noChangeArrowheads="1"/>
          </p:cNvSpPr>
          <p:nvPr/>
        </p:nvSpPr>
        <p:spPr bwMode="auto">
          <a:xfrm>
            <a:off x="1905000" y="3352800"/>
            <a:ext cx="15843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latin typeface="+mn-lt"/>
                <a:cs typeface="Arial" charset="0"/>
              </a:rPr>
              <a:t>Δ</a:t>
            </a:r>
            <a:r>
              <a:rPr lang="en-US" b="1" dirty="0">
                <a:latin typeface="+mn-lt"/>
                <a:cs typeface="Arial" charset="0"/>
              </a:rPr>
              <a:t>y from </a:t>
            </a:r>
            <a:r>
              <a:rPr lang="el-GR" b="1" dirty="0">
                <a:latin typeface="+mn-lt"/>
                <a:cs typeface="Arial" charset="0"/>
              </a:rPr>
              <a:t>Δ</a:t>
            </a:r>
            <a:r>
              <a:rPr lang="en-US" b="1" dirty="0">
                <a:latin typeface="+mn-lt"/>
                <a:cs typeface="Arial" charset="0"/>
              </a:rPr>
              <a:t>k</a:t>
            </a:r>
            <a:endParaRPr lang="el-GR" b="1" dirty="0">
              <a:latin typeface="+mn-lt"/>
              <a:cs typeface="Arial" charset="0"/>
            </a:endParaRPr>
          </a:p>
        </p:txBody>
      </p:sp>
      <p:sp>
        <p:nvSpPr>
          <p:cNvPr id="37919" name="Line 31"/>
          <p:cNvSpPr>
            <a:spLocks noChangeShapeType="1"/>
          </p:cNvSpPr>
          <p:nvPr/>
        </p:nvSpPr>
        <p:spPr bwMode="auto">
          <a:xfrm flipV="1">
            <a:off x="1908175" y="2780671"/>
            <a:ext cx="0" cy="356859"/>
          </a:xfrm>
          <a:prstGeom prst="line">
            <a:avLst/>
          </a:prstGeom>
          <a:noFill/>
          <a:ln w="31750">
            <a:solidFill>
              <a:srgbClr val="A20000"/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7920" name="Text Box 32"/>
          <p:cNvSpPr txBox="1">
            <a:spLocks noChangeArrowheads="1"/>
          </p:cNvSpPr>
          <p:nvPr/>
        </p:nvSpPr>
        <p:spPr bwMode="auto">
          <a:xfrm>
            <a:off x="1905000" y="2743200"/>
            <a:ext cx="15843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l-GR" b="1" dirty="0">
                <a:latin typeface="+mj-lt"/>
                <a:cs typeface="Arial" charset="0"/>
              </a:rPr>
              <a:t>Δ</a:t>
            </a:r>
            <a:r>
              <a:rPr lang="en-US" b="1" dirty="0">
                <a:latin typeface="+mj-lt"/>
                <a:cs typeface="Arial" charset="0"/>
              </a:rPr>
              <a:t>y from </a:t>
            </a:r>
            <a:r>
              <a:rPr lang="el-GR" b="1" dirty="0">
                <a:latin typeface="+mj-lt"/>
                <a:cs typeface="Arial" charset="0"/>
              </a:rPr>
              <a:t>Δ</a:t>
            </a:r>
            <a:r>
              <a:rPr lang="en-US" b="1" dirty="0">
                <a:latin typeface="+mj-lt"/>
                <a:cs typeface="Arial" charset="0"/>
              </a:rPr>
              <a:t>A</a:t>
            </a:r>
            <a:endParaRPr lang="el-GR" b="1" dirty="0">
              <a:latin typeface="+mj-lt"/>
              <a:cs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562600" y="3657600"/>
            <a:ext cx="2927404" cy="1631216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∆k 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  <a:sym typeface="Wingdings" pitchFamily="2" charset="2"/>
              </a:rPr>
              <a:t>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∆y  from C to D</a:t>
            </a:r>
          </a:p>
          <a:p>
            <a:r>
              <a:rPr lang="en-CA" sz="2000" b="1" dirty="0">
                <a:solidFill>
                  <a:srgbClr val="002060"/>
                </a:solidFill>
                <a:latin typeface="+mn-lt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but (∆y/∆k) &lt;1</a:t>
            </a:r>
          </a:p>
          <a:p>
            <a:endParaRPr lang="en-CA" sz="2000" b="1" dirty="0">
              <a:solidFill>
                <a:srgbClr val="002060"/>
              </a:solidFill>
              <a:latin typeface="+mn-lt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∆A 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  <a:sym typeface="Wingdings" pitchFamily="2" charset="2"/>
              </a:rPr>
              <a:t> ∆y  from D to E </a:t>
            </a:r>
          </a:p>
          <a:p>
            <a:r>
              <a:rPr lang="en-CA" sz="2000" b="1" dirty="0">
                <a:solidFill>
                  <a:srgbClr val="002060"/>
                </a:solidFill>
                <a:latin typeface="+mn-lt"/>
                <a:sym typeface="Wingdings" pitchFamily="2" charset="2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  <a:sym typeface="Wingdings" pitchFamily="2" charset="2"/>
              </a:rPr>
              <a:t>with (∆y/∆A) = 1</a:t>
            </a:r>
            <a:endParaRPr lang="en-CA" sz="2000" b="1" dirty="0">
              <a:solidFill>
                <a:srgbClr val="002060"/>
              </a:solidFill>
              <a:latin typeface="+mn-lt"/>
            </a:endParaRPr>
          </a:p>
        </p:txBody>
      </p:sp>
      <p:cxnSp>
        <p:nvCxnSpPr>
          <p:cNvPr id="10" name="Straight Connector 9"/>
          <p:cNvCxnSpPr>
            <a:stCxn id="26634" idx="1"/>
            <a:endCxn id="37899" idx="1"/>
          </p:cNvCxnSpPr>
          <p:nvPr/>
        </p:nvCxnSpPr>
        <p:spPr>
          <a:xfrm flipV="1">
            <a:off x="4284663" y="2637505"/>
            <a:ext cx="0" cy="562896"/>
          </a:xfrm>
          <a:prstGeom prst="line">
            <a:avLst/>
          </a:prstGeom>
          <a:ln w="2222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13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Title 7"/>
          <p:cNvSpPr txBox="1">
            <a:spLocks/>
          </p:cNvSpPr>
          <p:nvPr/>
        </p:nvSpPr>
        <p:spPr>
          <a:xfrm>
            <a:off x="317090" y="381000"/>
            <a:ext cx="8229600" cy="5498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sz="3200" b="1" spc="0" dirty="0" smtClean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fontAlgn="auto">
              <a:spcAft>
                <a:spcPts val="0"/>
              </a:spcAft>
            </a:pPr>
            <a:r>
              <a:rPr lang="en-US" sz="3200" b="1" spc="0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Growth in Per Capita GDP</a:t>
            </a:r>
            <a:br>
              <a:rPr lang="en-US" sz="3200" b="1" spc="0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en-C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79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7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2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250"/>
                            </p:stCondLst>
                            <p:childTnLst>
                              <p:par>
                                <p:cTn id="7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7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37896" grpId="0" animBg="1"/>
      <p:bldP spid="26634" grpId="0" animBg="1"/>
      <p:bldP spid="37899" grpId="0" animBg="1"/>
      <p:bldP spid="26637" grpId="0" animBg="1"/>
      <p:bldP spid="37915" grpId="0" animBg="1"/>
      <p:bldP spid="37917" grpId="0" animBg="1"/>
      <p:bldP spid="379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5" name="Text Box 8"/>
          <p:cNvSpPr txBox="1">
            <a:spLocks noChangeArrowheads="1"/>
          </p:cNvSpPr>
          <p:nvPr/>
        </p:nvSpPr>
        <p:spPr bwMode="auto">
          <a:xfrm>
            <a:off x="381000" y="5089773"/>
            <a:ext cx="8305800" cy="144655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600" b="1" dirty="0" smtClean="0">
                <a:latin typeface="+mn-lt"/>
              </a:rPr>
              <a:t>Three different experiences:</a:t>
            </a:r>
          </a:p>
          <a:p>
            <a:pPr eaLnBrk="1" hangingPunct="1">
              <a:spcBef>
                <a:spcPct val="50000"/>
              </a:spcBef>
            </a:pPr>
            <a:r>
              <a:rPr lang="en-US" sz="1600" dirty="0" smtClean="0">
                <a:latin typeface="+mn-lt"/>
              </a:rPr>
              <a:t>1.</a:t>
            </a:r>
            <a:r>
              <a:rPr lang="en-US" sz="1600" b="1" dirty="0" smtClean="0">
                <a:latin typeface="+mn-lt"/>
              </a:rPr>
              <a:t>1990-1995</a:t>
            </a:r>
            <a:r>
              <a:rPr lang="en-US" sz="1600" dirty="0">
                <a:latin typeface="+mn-lt"/>
              </a:rPr>
              <a:t>, </a:t>
            </a:r>
            <a:r>
              <a:rPr lang="en-US" sz="1600" dirty="0" smtClean="0">
                <a:latin typeface="+mn-lt"/>
              </a:rPr>
              <a:t>∆k/k = 9.2</a:t>
            </a:r>
            <a:r>
              <a:rPr lang="en-US" sz="1600" dirty="0">
                <a:latin typeface="+mn-lt"/>
              </a:rPr>
              <a:t>%, </a:t>
            </a:r>
            <a:r>
              <a:rPr lang="en-US" sz="1600" dirty="0" smtClean="0">
                <a:latin typeface="+mn-lt"/>
              </a:rPr>
              <a:t>∆y/y  = 7.5</a:t>
            </a:r>
            <a:r>
              <a:rPr lang="en-US" sz="1600" dirty="0">
                <a:latin typeface="+mn-lt"/>
              </a:rPr>
              <a:t>% </a:t>
            </a:r>
            <a:r>
              <a:rPr lang="en-US" sz="1600" dirty="0" smtClean="0">
                <a:latin typeface="+mn-lt"/>
              </a:rPr>
              <a:t>&amp; </a:t>
            </a:r>
            <a:r>
              <a:rPr lang="en-US" sz="1600" dirty="0">
                <a:latin typeface="+mn-lt"/>
              </a:rPr>
              <a:t>Solow </a:t>
            </a:r>
            <a:r>
              <a:rPr lang="en-US" sz="1600" dirty="0" smtClean="0">
                <a:latin typeface="+mn-lt"/>
              </a:rPr>
              <a:t>residual = 4.4</a:t>
            </a:r>
            <a:r>
              <a:rPr lang="en-US" sz="1600" dirty="0">
                <a:latin typeface="+mn-lt"/>
              </a:rPr>
              <a:t>%. </a:t>
            </a:r>
            <a:endParaRPr lang="en-US" sz="1600" dirty="0" smtClean="0">
              <a:latin typeface="+mn-lt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1600" dirty="0" smtClean="0">
                <a:latin typeface="+mn-lt"/>
              </a:rPr>
              <a:t>2.</a:t>
            </a:r>
            <a:r>
              <a:rPr lang="en-US" sz="1600" b="1" dirty="0" smtClean="0">
                <a:latin typeface="+mn-lt"/>
              </a:rPr>
              <a:t>1995-2000</a:t>
            </a:r>
            <a:r>
              <a:rPr lang="en-US" sz="1600" dirty="0">
                <a:latin typeface="+mn-lt"/>
              </a:rPr>
              <a:t>, </a:t>
            </a:r>
            <a:r>
              <a:rPr lang="en-US" sz="1600" dirty="0" smtClean="0">
                <a:latin typeface="+mn-lt"/>
              </a:rPr>
              <a:t>∆k/k = – 3.3</a:t>
            </a:r>
            <a:r>
              <a:rPr lang="en-US" sz="1600" dirty="0">
                <a:latin typeface="+mn-lt"/>
              </a:rPr>
              <a:t>%, </a:t>
            </a:r>
            <a:r>
              <a:rPr lang="en-US" sz="1600" dirty="0" smtClean="0">
                <a:latin typeface="+mn-lt"/>
              </a:rPr>
              <a:t>∆y/y = 10.2</a:t>
            </a:r>
            <a:r>
              <a:rPr lang="en-US" sz="1600" dirty="0">
                <a:latin typeface="+mn-lt"/>
              </a:rPr>
              <a:t>% </a:t>
            </a:r>
            <a:r>
              <a:rPr lang="en-US" sz="1600" dirty="0" smtClean="0">
                <a:latin typeface="+mn-lt"/>
              </a:rPr>
              <a:t>&amp; </a:t>
            </a:r>
            <a:r>
              <a:rPr lang="en-US" sz="1600" dirty="0">
                <a:latin typeface="+mn-lt"/>
              </a:rPr>
              <a:t>Solow </a:t>
            </a:r>
            <a:r>
              <a:rPr lang="en-US" sz="1600" dirty="0" smtClean="0">
                <a:latin typeface="+mn-lt"/>
              </a:rPr>
              <a:t>residual = 11.3</a:t>
            </a:r>
            <a:r>
              <a:rPr lang="en-US" sz="1600" dirty="0">
                <a:latin typeface="+mn-lt"/>
              </a:rPr>
              <a:t>%. </a:t>
            </a:r>
            <a:endParaRPr lang="en-US" sz="1600" dirty="0" smtClean="0">
              <a:latin typeface="+mn-lt"/>
            </a:endParaRPr>
          </a:p>
          <a:p>
            <a:pPr eaLnBrk="1" hangingPunct="1">
              <a:spcBef>
                <a:spcPct val="50000"/>
              </a:spcBef>
            </a:pPr>
            <a:r>
              <a:rPr lang="en-US" sz="1600" dirty="0" smtClean="0">
                <a:latin typeface="+mn-lt"/>
              </a:rPr>
              <a:t>3. </a:t>
            </a:r>
            <a:r>
              <a:rPr lang="en-US" sz="1600" b="1" dirty="0" smtClean="0">
                <a:latin typeface="+mn-lt"/>
              </a:rPr>
              <a:t>2000-2005</a:t>
            </a:r>
            <a:r>
              <a:rPr lang="en-US" sz="1600" dirty="0">
                <a:latin typeface="+mn-lt"/>
              </a:rPr>
              <a:t>, </a:t>
            </a:r>
            <a:r>
              <a:rPr lang="en-US" sz="1600" dirty="0" smtClean="0">
                <a:latin typeface="+mn-lt"/>
              </a:rPr>
              <a:t>∆k/k = 9.5</a:t>
            </a:r>
            <a:r>
              <a:rPr lang="en-US" sz="1600" dirty="0">
                <a:latin typeface="+mn-lt"/>
              </a:rPr>
              <a:t>%, </a:t>
            </a:r>
            <a:r>
              <a:rPr lang="en-US" sz="1600" dirty="0" smtClean="0">
                <a:latin typeface="+mn-lt"/>
              </a:rPr>
              <a:t>∆y/y = 3.5</a:t>
            </a:r>
            <a:r>
              <a:rPr lang="en-US" sz="1600" dirty="0">
                <a:latin typeface="+mn-lt"/>
              </a:rPr>
              <a:t>% </a:t>
            </a:r>
            <a:r>
              <a:rPr lang="en-US" sz="1600" dirty="0" smtClean="0">
                <a:latin typeface="+mn-lt"/>
              </a:rPr>
              <a:t>&amp; </a:t>
            </a:r>
            <a:r>
              <a:rPr lang="en-US" sz="1600" dirty="0">
                <a:latin typeface="+mn-lt"/>
              </a:rPr>
              <a:t>Solow residual </a:t>
            </a:r>
            <a:r>
              <a:rPr lang="en-US" sz="1600" dirty="0" smtClean="0">
                <a:latin typeface="+mn-lt"/>
              </a:rPr>
              <a:t>= 0.3</a:t>
            </a:r>
            <a:r>
              <a:rPr lang="en-US" sz="1600" dirty="0">
                <a:latin typeface="+mn-lt"/>
              </a:rPr>
              <a:t>%. 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-46704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971800" y="-44244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924800" y="-48546"/>
            <a:ext cx="914400" cy="476250"/>
          </a:xfrm>
        </p:spPr>
        <p:txBody>
          <a:bodyPr/>
          <a:lstStyle/>
          <a:p>
            <a:pPr>
              <a:defRPr/>
            </a:pPr>
            <a:fld id="{792BC9AE-0579-4326-9C6C-633137EDBC9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4567535"/>
            <a:ext cx="8458200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</a:pPr>
            <a:r>
              <a:rPr lang="en-US" sz="1050" i="1" dirty="0">
                <a:solidFill>
                  <a:srgbClr val="000000"/>
                </a:solidFill>
                <a:latin typeface="Times New Roman"/>
                <a:ea typeface="Times New Roman"/>
                <a:cs typeface="Boton"/>
              </a:rPr>
              <a:t>Source</a:t>
            </a:r>
            <a:r>
              <a:rPr lang="en-US" sz="1050" dirty="0">
                <a:solidFill>
                  <a:srgbClr val="000000"/>
                </a:solidFill>
                <a:latin typeface="Times New Roman"/>
                <a:ea typeface="Times New Roman"/>
                <a:cs typeface="Boton"/>
              </a:rPr>
              <a:t>: Adapted from Statistics Canada CANSIM Database Table 380-0002 Series V1992067, Table 031-0002 Series V4419841, and Table 282-0087 Series V2062811, and author’s calculations.</a:t>
            </a:r>
            <a:endParaRPr lang="en-CA" sz="105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58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990600"/>
            <a:ext cx="8202613" cy="3576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itle 7"/>
          <p:cNvSpPr txBox="1">
            <a:spLocks/>
          </p:cNvSpPr>
          <p:nvPr/>
        </p:nvSpPr>
        <p:spPr>
          <a:xfrm>
            <a:off x="317090" y="381000"/>
            <a:ext cx="8229600" cy="54984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sz="3200" b="1" spc="0" dirty="0" smtClean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fontAlgn="auto">
              <a:spcAft>
                <a:spcPts val="0"/>
              </a:spcAft>
            </a:pPr>
            <a:r>
              <a:rPr lang="en-US" sz="3200" b="1" spc="0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Growth in Per Capita GDP</a:t>
            </a:r>
            <a:br>
              <a:rPr lang="en-US" sz="3200" b="1" spc="0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en-C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04800"/>
            <a:ext cx="8229600" cy="990600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Technology and Growth in per Capita Output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43000"/>
            <a:ext cx="8229600" cy="4876800"/>
          </a:xfrm>
        </p:spPr>
        <p:txBody>
          <a:bodyPr>
            <a:normAutofit/>
          </a:bodyPr>
          <a:lstStyle/>
          <a:p>
            <a:endParaRPr lang="en-US" sz="2400" dirty="0" smtClean="0"/>
          </a:p>
          <a:p>
            <a:pPr marL="0" lvl="1" indent="0">
              <a:buClr>
                <a:srgbClr val="002060"/>
              </a:buClr>
              <a:buSzPct val="110000"/>
              <a:buNone/>
            </a:pPr>
            <a:r>
              <a:rPr lang="en-U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Sustained </a:t>
            </a:r>
            <a:r>
              <a:rPr lang="en-US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growth </a:t>
            </a:r>
            <a:r>
              <a:rPr lang="en-US" sz="2400" b="1" dirty="0">
                <a:solidFill>
                  <a:srgbClr val="002060"/>
                </a:solidFill>
              </a:rPr>
              <a:t>in </a:t>
            </a:r>
            <a:r>
              <a:rPr lang="en-US" sz="2400" b="1" dirty="0" smtClean="0">
                <a:solidFill>
                  <a:srgbClr val="002060"/>
                </a:solidFill>
              </a:rPr>
              <a:t>y depends on</a:t>
            </a:r>
            <a:r>
              <a:rPr lang="en-US" sz="2400" dirty="0" smtClean="0">
                <a:solidFill>
                  <a:srgbClr val="002060"/>
                </a:solidFill>
              </a:rPr>
              <a:t>:</a:t>
            </a:r>
            <a:endParaRPr lang="en-US" sz="2400" dirty="0">
              <a:solidFill>
                <a:srgbClr val="002060"/>
              </a:solidFill>
            </a:endParaRPr>
          </a:p>
          <a:p>
            <a:pPr lvl="1">
              <a:buClr>
                <a:srgbClr val="002060"/>
              </a:buClr>
              <a:buSzPct val="110000"/>
            </a:pPr>
            <a:r>
              <a:rPr lang="en-US" sz="2400" dirty="0" smtClean="0">
                <a:solidFill>
                  <a:srgbClr val="002060"/>
                </a:solidFill>
              </a:rPr>
              <a:t>Improvements in technology (∆A):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</a:endParaRPr>
          </a:p>
          <a:p>
            <a:pPr marL="0" indent="0">
              <a:buClr>
                <a:srgbClr val="002060"/>
              </a:buClr>
              <a:buSzPct val="110000"/>
              <a:buNone/>
            </a:pPr>
            <a:r>
              <a:rPr lang="en-US" sz="2400" b="1" dirty="0" smtClean="0">
                <a:solidFill>
                  <a:srgbClr val="002060"/>
                </a:solidFill>
              </a:rPr>
              <a:t>Improvements in technology (∆A) come from: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</a:rPr>
              <a:t>R&amp;D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dirty="0" smtClean="0">
                <a:solidFill>
                  <a:srgbClr val="002060"/>
                </a:solidFill>
                <a:sym typeface="Wingdings" pitchFamily="2" charset="2"/>
              </a:rPr>
              <a:t> invention and innovation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sym typeface="Wingdings" pitchFamily="2" charset="2"/>
              </a:rPr>
              <a:t>Education</a:t>
            </a:r>
            <a:r>
              <a:rPr lang="en-US" sz="2400" dirty="0" smtClean="0">
                <a:solidFill>
                  <a:srgbClr val="002060"/>
                </a:solidFill>
                <a:sym typeface="Wingdings" pitchFamily="2" charset="2"/>
              </a:rPr>
              <a:t>  improvements in labour force quality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400" b="1" dirty="0" smtClean="0">
                <a:solidFill>
                  <a:srgbClr val="002060"/>
                </a:solidFill>
                <a:sym typeface="Wingdings" pitchFamily="2" charset="2"/>
              </a:rPr>
              <a:t>Investment</a:t>
            </a:r>
            <a:r>
              <a:rPr lang="en-US" sz="2400" dirty="0" smtClean="0">
                <a:solidFill>
                  <a:srgbClr val="002060"/>
                </a:solidFill>
                <a:sym typeface="Wingdings" pitchFamily="2" charset="2"/>
              </a:rPr>
              <a:t> that increases capital stock and growth in labour 	force may both embody improvements in A</a:t>
            </a:r>
            <a:endParaRPr lang="en-US" sz="2400" dirty="0" smtClean="0">
              <a:solidFill>
                <a:srgbClr val="002060"/>
              </a:solidFill>
            </a:endParaRPr>
          </a:p>
          <a:p>
            <a:pPr>
              <a:buFontTx/>
              <a:buNone/>
            </a:pPr>
            <a:endParaRPr lang="en-US" sz="2400" dirty="0">
              <a:solidFill>
                <a:srgbClr val="002060"/>
              </a:solidFill>
            </a:endParaRPr>
          </a:p>
          <a:p>
            <a:pPr>
              <a:buFontTx/>
              <a:buNone/>
            </a:pP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b="0" smtClean="0">
                <a:solidFill>
                  <a:srgbClr val="002060"/>
                </a:solidFill>
              </a:rPr>
              <a:pPr>
                <a:defRPr/>
              </a:pPr>
              <a:t>15</a:t>
            </a:fld>
            <a:endParaRPr lang="en-US" b="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533400"/>
            <a:ext cx="8763000" cy="609600"/>
          </a:xfrm>
        </p:spPr>
        <p:txBody>
          <a:bodyPr>
            <a:noAutofit/>
          </a:bodyPr>
          <a:lstStyle/>
          <a:p>
            <a:pPr algn="l"/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Neoclassical Growth Theory  &amp; the Convergence Hypothesis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47800"/>
            <a:ext cx="8229600" cy="4876800"/>
          </a:xfrm>
        </p:spPr>
        <p:txBody>
          <a:bodyPr>
            <a:normAutofit/>
          </a:bodyPr>
          <a:lstStyle/>
          <a:p>
            <a:pPr marL="0" indent="0">
              <a:buClr>
                <a:srgbClr val="002060"/>
              </a:buClr>
              <a:buSzPct val="111000"/>
              <a:buNone/>
              <a:defRPr/>
            </a:pPr>
            <a:r>
              <a:rPr lang="en-US" sz="2800" b="1" dirty="0" smtClean="0">
                <a:solidFill>
                  <a:srgbClr val="002060"/>
                </a:solidFill>
              </a:rPr>
              <a:t>Neoclassical growth theory:</a:t>
            </a:r>
          </a:p>
          <a:p>
            <a:pPr lvl="1">
              <a:buClr>
                <a:srgbClr val="002060"/>
              </a:buClr>
              <a:buSzPct val="111000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Assume </a:t>
            </a:r>
            <a:r>
              <a:rPr lang="en-US" sz="2400" b="1" dirty="0" smtClean="0">
                <a:solidFill>
                  <a:srgbClr val="002060"/>
                </a:solidFill>
              </a:rPr>
              <a:t>Y = Y</a:t>
            </a:r>
            <a:r>
              <a:rPr lang="en-US" sz="2400" b="1" baseline="-25000" dirty="0" smtClean="0">
                <a:solidFill>
                  <a:srgbClr val="002060"/>
                </a:solidFill>
              </a:rPr>
              <a:t>P</a:t>
            </a:r>
          </a:p>
          <a:p>
            <a:pPr lvl="1">
              <a:buClr>
                <a:srgbClr val="002060"/>
              </a:buClr>
              <a:buSzPct val="111000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Assume labour force grows at a </a:t>
            </a:r>
            <a:r>
              <a:rPr lang="en-US" sz="2400" i="1" dirty="0" smtClean="0">
                <a:solidFill>
                  <a:srgbClr val="002060"/>
                </a:solidFill>
              </a:rPr>
              <a:t>constant rate</a:t>
            </a:r>
            <a:r>
              <a:rPr lang="en-US" sz="2400" dirty="0" smtClean="0">
                <a:solidFill>
                  <a:srgbClr val="002060"/>
                </a:solidFill>
              </a:rPr>
              <a:t> </a:t>
            </a:r>
            <a:r>
              <a:rPr lang="en-US" sz="2400" b="1" dirty="0" smtClean="0">
                <a:solidFill>
                  <a:srgbClr val="002060"/>
                </a:solidFill>
              </a:rPr>
              <a:t>n = ∆N/N</a:t>
            </a:r>
          </a:p>
          <a:p>
            <a:pPr lvl="1">
              <a:buClr>
                <a:srgbClr val="002060"/>
              </a:buClr>
              <a:buSzPct val="111000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Assume </a:t>
            </a:r>
            <a:r>
              <a:rPr lang="en-US" sz="2400" dirty="0">
                <a:solidFill>
                  <a:srgbClr val="002060"/>
                </a:solidFill>
              </a:rPr>
              <a:t>a </a:t>
            </a:r>
            <a:r>
              <a:rPr lang="en-US" sz="2400" i="1" dirty="0" smtClean="0">
                <a:solidFill>
                  <a:srgbClr val="002060"/>
                </a:solidFill>
              </a:rPr>
              <a:t>constant saving rate </a:t>
            </a:r>
            <a:r>
              <a:rPr lang="en-US" sz="2400" b="1" dirty="0" smtClean="0">
                <a:solidFill>
                  <a:srgbClr val="002060"/>
                </a:solidFill>
              </a:rPr>
              <a:t>S/Y and s/y </a:t>
            </a:r>
          </a:p>
          <a:p>
            <a:pPr lvl="1">
              <a:buClr>
                <a:srgbClr val="002060"/>
              </a:buClr>
              <a:buSzPct val="111000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Assume </a:t>
            </a:r>
            <a:r>
              <a:rPr lang="en-US" sz="2400" b="1" dirty="0" smtClean="0">
                <a:solidFill>
                  <a:srgbClr val="002060"/>
                </a:solidFill>
              </a:rPr>
              <a:t>I = S</a:t>
            </a:r>
          </a:p>
          <a:p>
            <a:pPr lvl="1">
              <a:buClr>
                <a:srgbClr val="002060"/>
              </a:buClr>
              <a:buSzPct val="110000"/>
              <a:defRPr/>
            </a:pPr>
            <a:r>
              <a:rPr lang="en-US" sz="2400" dirty="0" smtClean="0">
                <a:solidFill>
                  <a:srgbClr val="002060"/>
                </a:solidFill>
              </a:rPr>
              <a:t>Assume </a:t>
            </a:r>
            <a:r>
              <a:rPr lang="en-US" sz="2400" i="1" dirty="0" smtClean="0">
                <a:solidFill>
                  <a:srgbClr val="002060"/>
                </a:solidFill>
              </a:rPr>
              <a:t>constant technology </a:t>
            </a:r>
            <a:r>
              <a:rPr lang="en-US" sz="2400" b="1" dirty="0" smtClean="0">
                <a:solidFill>
                  <a:srgbClr val="002060"/>
                </a:solidFill>
              </a:rPr>
              <a:t>A = A</a:t>
            </a:r>
            <a:r>
              <a:rPr lang="en-US" sz="2400" b="1" baseline="-25000" dirty="0" smtClean="0">
                <a:solidFill>
                  <a:srgbClr val="002060"/>
                </a:solidFill>
              </a:rPr>
              <a:t>0</a:t>
            </a:r>
            <a:endParaRPr lang="en-US" sz="2400" b="1" dirty="0" smtClean="0">
              <a:solidFill>
                <a:srgbClr val="00206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16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533400"/>
            <a:ext cx="8839200" cy="60960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Neoclassical Growth Theory  &amp; the Convergence Hypothesis</a:t>
            </a:r>
            <a:endParaRPr lang="en-CA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381000" y="1524000"/>
            <a:ext cx="8355172" cy="50321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defRPr/>
            </a:pPr>
            <a:r>
              <a:rPr lang="en-US" sz="2600" b="1" dirty="0" smtClean="0">
                <a:solidFill>
                  <a:srgbClr val="002060"/>
                </a:solidFill>
                <a:latin typeface="+mn-lt"/>
              </a:rPr>
              <a:t>Neoclassical </a:t>
            </a:r>
            <a:r>
              <a:rPr lang="en-US" sz="2600" b="1" i="1" dirty="0" smtClean="0">
                <a:solidFill>
                  <a:srgbClr val="002060"/>
                </a:solidFill>
                <a:latin typeface="+mn-lt"/>
              </a:rPr>
              <a:t>steady-state </a:t>
            </a:r>
            <a:r>
              <a:rPr lang="en-US" sz="2600" b="1" i="1" dirty="0">
                <a:solidFill>
                  <a:srgbClr val="002060"/>
                </a:solidFill>
                <a:latin typeface="+mn-lt"/>
              </a:rPr>
              <a:t>growth</a:t>
            </a:r>
            <a:r>
              <a:rPr lang="en-US" sz="2600" b="1" dirty="0">
                <a:solidFill>
                  <a:srgbClr val="002060"/>
                </a:solidFill>
                <a:latin typeface="+mn-lt"/>
              </a:rPr>
              <a:t>:</a:t>
            </a:r>
            <a:r>
              <a:rPr lang="en-US" sz="3300" b="1" dirty="0">
                <a:solidFill>
                  <a:srgbClr val="002060"/>
                </a:solidFill>
                <a:latin typeface="+mn-lt"/>
              </a:rPr>
              <a:t> </a:t>
            </a:r>
          </a:p>
          <a:p>
            <a:pPr marL="617220" lvl="1" indent="-3429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+mn-lt"/>
              </a:rPr>
              <a:t>Constant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capital </a:t>
            </a:r>
            <a:r>
              <a:rPr lang="en-US" sz="2400" dirty="0">
                <a:solidFill>
                  <a:srgbClr val="002060"/>
                </a:solidFill>
                <a:latin typeface="+mn-lt"/>
              </a:rPr>
              <a:t>per worker (k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) </a:t>
            </a:r>
            <a:r>
              <a:rPr lang="en-US" sz="2400" dirty="0" smtClean="0">
                <a:solidFill>
                  <a:srgbClr val="002060"/>
                </a:solidFill>
                <a:latin typeface="+mn-lt"/>
                <a:sym typeface="Wingdings" pitchFamily="2" charset="2"/>
              </a:rPr>
              <a:t> </a:t>
            </a:r>
            <a:r>
              <a:rPr lang="en-US" sz="2400" b="1" dirty="0" smtClean="0">
                <a:solidFill>
                  <a:srgbClr val="002060"/>
                </a:solidFill>
                <a:latin typeface="+mn-lt"/>
                <a:sym typeface="Wingdings" pitchFamily="2" charset="2"/>
              </a:rPr>
              <a:t>constant y</a:t>
            </a:r>
            <a:r>
              <a:rPr lang="en-US" sz="2400" dirty="0" smtClean="0">
                <a:solidFill>
                  <a:srgbClr val="002060"/>
                </a:solidFill>
                <a:latin typeface="+mn-lt"/>
                <a:sym typeface="Wingdings" pitchFamily="2" charset="2"/>
              </a:rPr>
              <a:t> : </a:t>
            </a:r>
            <a:endParaRPr lang="en-US" sz="2400" dirty="0">
              <a:solidFill>
                <a:srgbClr val="002060"/>
              </a:solidFill>
              <a:latin typeface="+mn-lt"/>
              <a:sym typeface="Wingdings" pitchFamily="2" charset="2"/>
            </a:endParaRPr>
          </a:p>
          <a:p>
            <a:pPr marL="1074420" lvl="2" indent="-3429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02060"/>
                </a:solidFill>
                <a:latin typeface="+mn-lt"/>
                <a:sym typeface="Wingdings" pitchFamily="2" charset="2"/>
              </a:rPr>
              <a:t>∆Y/Y = </a:t>
            </a:r>
            <a:r>
              <a:rPr lang="en-US" sz="2400" b="1" dirty="0" smtClean="0">
                <a:solidFill>
                  <a:srgbClr val="002060"/>
                </a:solidFill>
                <a:latin typeface="+mn-lt"/>
                <a:sym typeface="Wingdings" pitchFamily="2" charset="2"/>
              </a:rPr>
              <a:t>n</a:t>
            </a:r>
            <a:endParaRPr lang="en-US" sz="2400" b="1" dirty="0" smtClean="0">
              <a:solidFill>
                <a:srgbClr val="002060"/>
              </a:solidFill>
              <a:latin typeface="+mn-lt"/>
            </a:endParaRPr>
          </a:p>
          <a:p>
            <a:pPr marL="617220" lvl="1" indent="-3429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Output</a:t>
            </a:r>
            <a:r>
              <a:rPr lang="en-US" sz="2400" dirty="0">
                <a:solidFill>
                  <a:srgbClr val="002060"/>
                </a:solidFill>
                <a:latin typeface="+mn-lt"/>
              </a:rPr>
              <a:t>, capital, and labour grow at the same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rate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  <a:p>
            <a:pPr marL="617220" lvl="1" indent="-3429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CA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Capital </a:t>
            </a:r>
            <a:r>
              <a:rPr lang="en-CA" sz="2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stock grows at the same rate as the labour </a:t>
            </a:r>
            <a:r>
              <a:rPr lang="en-CA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force</a:t>
            </a:r>
          </a:p>
          <a:p>
            <a:pPr marL="617220" lvl="1" indent="-3429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CA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Investment per worker = growth in capital stock required </a:t>
            </a:r>
          </a:p>
          <a:p>
            <a:pPr marL="274320" lvl="1" fontAlgn="auto">
              <a:spcBef>
                <a:spcPct val="20000"/>
              </a:spcBef>
              <a:spcAft>
                <a:spcPts val="0"/>
              </a:spcAft>
              <a:buClr>
                <a:srgbClr val="CCB400"/>
              </a:buClr>
              <a:buSzPct val="70000"/>
              <a:defRPr/>
            </a:pPr>
            <a:r>
              <a:rPr lang="en-CA" sz="2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to maintain capital stock per worker </a:t>
            </a:r>
          </a:p>
          <a:p>
            <a:pPr marL="617220" lvl="1" indent="-342900" fontAlgn="auto"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C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Steady state condition:  </a:t>
            </a:r>
            <a:r>
              <a:rPr lang="en-CA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sy</a:t>
            </a:r>
            <a:r>
              <a:rPr lang="en-CA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 = </a:t>
            </a:r>
            <a:r>
              <a:rPr lang="en-CA" sz="24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nk</a:t>
            </a:r>
            <a:endParaRPr lang="en-CA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  <a:sym typeface="Wingdings" pitchFamily="2" charset="2"/>
            </a:endParaRPr>
          </a:p>
          <a:p>
            <a:pPr marL="274320" lvl="1" fontAlgn="auto">
              <a:spcBef>
                <a:spcPct val="20000"/>
              </a:spcBef>
              <a:spcAft>
                <a:spcPts val="0"/>
              </a:spcAft>
              <a:buClr>
                <a:srgbClr val="CCB400"/>
              </a:buClr>
              <a:buSzPct val="70000"/>
              <a:defRPr/>
            </a:pPr>
            <a:r>
              <a:rPr lang="en-CA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	</a:t>
            </a:r>
            <a:r>
              <a:rPr lang="en-CA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				</a:t>
            </a:r>
          </a:p>
          <a:p>
            <a:pPr marL="274320" lvl="1" fontAlgn="auto">
              <a:spcBef>
                <a:spcPct val="20000"/>
              </a:spcBef>
              <a:spcAft>
                <a:spcPts val="0"/>
              </a:spcAft>
              <a:buClr>
                <a:srgbClr val="CCB400"/>
              </a:buClr>
              <a:buSzPct val="70000"/>
              <a:defRPr/>
            </a:pPr>
            <a:r>
              <a:rPr lang="en-CA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	</a:t>
            </a:r>
            <a:r>
              <a:rPr lang="en-CA" sz="24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					</a:t>
            </a:r>
            <a:r>
              <a:rPr lang="en-CA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sym typeface="Wingdings" pitchFamily="2" charset="2"/>
              </a:rPr>
              <a:t>In a diagram………..</a:t>
            </a:r>
            <a:endParaRPr lang="en-CA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lt"/>
            </a:endParaRPr>
          </a:p>
          <a:p>
            <a:pPr marL="548640" lvl="1" indent="-274320" fontAlgn="auto">
              <a:spcBef>
                <a:spcPct val="20000"/>
              </a:spcBef>
              <a:spcAft>
                <a:spcPts val="0"/>
              </a:spcAft>
              <a:buClr>
                <a:srgbClr val="CCB400"/>
              </a:buClr>
              <a:buSzPct val="70000"/>
              <a:buFont typeface="Wingdings"/>
              <a:buChar char=""/>
              <a:defRPr/>
            </a:pPr>
            <a:endParaRPr lang="en-US" sz="2400" dirty="0">
              <a:latin typeface="Georgia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tx1"/>
                </a:solidFill>
              </a:rPr>
              <a:t>Chapter 13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93D5CD-74F6-4B33-B4A6-23407FE04404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17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800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>
          <a:xfrm>
            <a:off x="473870" y="931946"/>
            <a:ext cx="8229600" cy="9906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Steady-State Neoclassical Growth</a:t>
            </a:r>
          </a:p>
        </p:txBody>
      </p:sp>
      <p:sp>
        <p:nvSpPr>
          <p:cNvPr id="30725" name="Line 3"/>
          <p:cNvSpPr>
            <a:spLocks noChangeShapeType="1"/>
          </p:cNvSpPr>
          <p:nvPr/>
        </p:nvSpPr>
        <p:spPr bwMode="auto">
          <a:xfrm>
            <a:off x="1619250" y="1989138"/>
            <a:ext cx="0" cy="367188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0726" name="Line 4"/>
          <p:cNvSpPr>
            <a:spLocks noChangeShapeType="1"/>
          </p:cNvSpPr>
          <p:nvPr/>
        </p:nvSpPr>
        <p:spPr bwMode="auto">
          <a:xfrm>
            <a:off x="1619250" y="5661025"/>
            <a:ext cx="36734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013" name="Arc 5"/>
          <p:cNvSpPr>
            <a:spLocks/>
          </p:cNvSpPr>
          <p:nvPr/>
        </p:nvSpPr>
        <p:spPr bwMode="auto">
          <a:xfrm rot="10800000" flipV="1">
            <a:off x="1619250" y="4149725"/>
            <a:ext cx="3135313" cy="1800225"/>
          </a:xfrm>
          <a:custGeom>
            <a:avLst/>
            <a:gdLst>
              <a:gd name="T0" fmla="*/ 0 w 21372"/>
              <a:gd name="T1" fmla="*/ 0 h 21600"/>
              <a:gd name="T2" fmla="*/ 2147483647 w 21372"/>
              <a:gd name="T3" fmla="*/ 2147483647 h 21600"/>
              <a:gd name="T4" fmla="*/ 0 w 21372"/>
              <a:gd name="T5" fmla="*/ 2147483647 h 21600"/>
              <a:gd name="T6" fmla="*/ 0 60000 65536"/>
              <a:gd name="T7" fmla="*/ 0 60000 65536"/>
              <a:gd name="T8" fmla="*/ 0 60000 65536"/>
              <a:gd name="T9" fmla="*/ 0 w 21372"/>
              <a:gd name="T10" fmla="*/ 0 h 21600"/>
              <a:gd name="T11" fmla="*/ 21372 w 21372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372" h="21600" fill="none" extrusionOk="0">
                <a:moveTo>
                  <a:pt x="-1" y="0"/>
                </a:moveTo>
                <a:cubicBezTo>
                  <a:pt x="10719" y="0"/>
                  <a:pt x="19816" y="7861"/>
                  <a:pt x="21371" y="18467"/>
                </a:cubicBezTo>
              </a:path>
              <a:path w="21372" h="21600" stroke="0" extrusionOk="0">
                <a:moveTo>
                  <a:pt x="-1" y="0"/>
                </a:moveTo>
                <a:cubicBezTo>
                  <a:pt x="10719" y="0"/>
                  <a:pt x="19816" y="7861"/>
                  <a:pt x="21371" y="18467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rgbClr val="00B05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3014" name="Arc 6"/>
          <p:cNvSpPr>
            <a:spLocks/>
          </p:cNvSpPr>
          <p:nvPr/>
        </p:nvSpPr>
        <p:spPr bwMode="auto">
          <a:xfrm rot="10800000" flipV="1">
            <a:off x="1617663" y="3068638"/>
            <a:ext cx="3198812" cy="2735262"/>
          </a:xfrm>
          <a:custGeom>
            <a:avLst/>
            <a:gdLst>
              <a:gd name="T0" fmla="*/ 0 w 21799"/>
              <a:gd name="T1" fmla="*/ 2147483647 h 21600"/>
              <a:gd name="T2" fmla="*/ 2147483647 w 21799"/>
              <a:gd name="T3" fmla="*/ 2147483647 h 21600"/>
              <a:gd name="T4" fmla="*/ 2147483647 w 21799"/>
              <a:gd name="T5" fmla="*/ 2147483647 h 21600"/>
              <a:gd name="T6" fmla="*/ 0 60000 65536"/>
              <a:gd name="T7" fmla="*/ 0 60000 65536"/>
              <a:gd name="T8" fmla="*/ 0 60000 65536"/>
              <a:gd name="T9" fmla="*/ 0 w 21799"/>
              <a:gd name="T10" fmla="*/ 0 h 21600"/>
              <a:gd name="T11" fmla="*/ 21799 w 21799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799" h="21600" fill="none" extrusionOk="0">
                <a:moveTo>
                  <a:pt x="0" y="1"/>
                </a:moveTo>
                <a:cubicBezTo>
                  <a:pt x="81" y="0"/>
                  <a:pt x="162" y="-1"/>
                  <a:pt x="244" y="0"/>
                </a:cubicBezTo>
                <a:cubicBezTo>
                  <a:pt x="11631" y="0"/>
                  <a:pt x="21062" y="8840"/>
                  <a:pt x="21798" y="20204"/>
                </a:cubicBezTo>
              </a:path>
              <a:path w="21799" h="21600" stroke="0" extrusionOk="0">
                <a:moveTo>
                  <a:pt x="0" y="1"/>
                </a:moveTo>
                <a:cubicBezTo>
                  <a:pt x="81" y="0"/>
                  <a:pt x="162" y="-1"/>
                  <a:pt x="244" y="0"/>
                </a:cubicBezTo>
                <a:cubicBezTo>
                  <a:pt x="11631" y="0"/>
                  <a:pt x="21062" y="8840"/>
                  <a:pt x="21798" y="20204"/>
                </a:cubicBezTo>
                <a:lnTo>
                  <a:pt x="244" y="21600"/>
                </a:lnTo>
                <a:lnTo>
                  <a:pt x="0" y="1"/>
                </a:lnTo>
                <a:close/>
              </a:path>
            </a:pathLst>
          </a:custGeom>
          <a:noFill/>
          <a:ln w="3810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3015" name="Line 7"/>
          <p:cNvSpPr>
            <a:spLocks noChangeShapeType="1"/>
          </p:cNvSpPr>
          <p:nvPr/>
        </p:nvSpPr>
        <p:spPr bwMode="auto">
          <a:xfrm>
            <a:off x="1619250" y="4365625"/>
            <a:ext cx="1512888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016" name="Line 8"/>
          <p:cNvSpPr>
            <a:spLocks noChangeShapeType="1"/>
          </p:cNvSpPr>
          <p:nvPr/>
        </p:nvSpPr>
        <p:spPr bwMode="auto">
          <a:xfrm>
            <a:off x="1619250" y="3458496"/>
            <a:ext cx="1512888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017" name="Line 9"/>
          <p:cNvSpPr>
            <a:spLocks noChangeShapeType="1"/>
          </p:cNvSpPr>
          <p:nvPr/>
        </p:nvSpPr>
        <p:spPr bwMode="auto">
          <a:xfrm>
            <a:off x="1619250" y="3111096"/>
            <a:ext cx="2592388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018" name="Line 10"/>
          <p:cNvSpPr>
            <a:spLocks noChangeShapeType="1"/>
          </p:cNvSpPr>
          <p:nvPr/>
        </p:nvSpPr>
        <p:spPr bwMode="auto">
          <a:xfrm>
            <a:off x="3132138" y="3429000"/>
            <a:ext cx="0" cy="2232025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019" name="Line 11"/>
          <p:cNvSpPr>
            <a:spLocks noChangeShapeType="1"/>
          </p:cNvSpPr>
          <p:nvPr/>
        </p:nvSpPr>
        <p:spPr bwMode="auto">
          <a:xfrm>
            <a:off x="4211638" y="3085812"/>
            <a:ext cx="0" cy="2552988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1115296" y="4076700"/>
            <a:ext cx="6302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sy</a:t>
            </a:r>
            <a:r>
              <a:rPr lang="en-US" b="1" baseline="-25000" dirty="0">
                <a:latin typeface="+mj-lt"/>
              </a:rPr>
              <a:t>1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4067175" y="5661025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k*</a:t>
            </a:r>
            <a:endParaRPr lang="en-US" b="1" baseline="-25000" dirty="0">
              <a:latin typeface="+mn-lt"/>
            </a:endParaRPr>
          </a:p>
        </p:txBody>
      </p:sp>
      <p:sp>
        <p:nvSpPr>
          <p:cNvPr id="43022" name="Text Box 14"/>
          <p:cNvSpPr txBox="1">
            <a:spLocks noChangeArrowheads="1"/>
          </p:cNvSpPr>
          <p:nvPr/>
        </p:nvSpPr>
        <p:spPr bwMode="auto">
          <a:xfrm>
            <a:off x="1116013" y="3213100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y</a:t>
            </a:r>
            <a:r>
              <a:rPr lang="en-US" b="1" baseline="-25000" dirty="0">
                <a:latin typeface="+mn-lt"/>
              </a:rPr>
              <a:t>1</a:t>
            </a:r>
          </a:p>
        </p:txBody>
      </p:sp>
      <p:sp>
        <p:nvSpPr>
          <p:cNvPr id="43023" name="Text Box 15"/>
          <p:cNvSpPr txBox="1">
            <a:spLocks noChangeArrowheads="1"/>
          </p:cNvSpPr>
          <p:nvPr/>
        </p:nvSpPr>
        <p:spPr bwMode="auto">
          <a:xfrm>
            <a:off x="1187450" y="2781300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y*</a:t>
            </a:r>
          </a:p>
        </p:txBody>
      </p:sp>
      <p:sp>
        <p:nvSpPr>
          <p:cNvPr id="30738" name="Text Box 16"/>
          <p:cNvSpPr txBox="1">
            <a:spLocks noChangeArrowheads="1"/>
          </p:cNvSpPr>
          <p:nvPr/>
        </p:nvSpPr>
        <p:spPr bwMode="auto">
          <a:xfrm>
            <a:off x="1204769" y="2132445"/>
            <a:ext cx="431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y</a:t>
            </a:r>
            <a:endParaRPr lang="en-US" b="1" baseline="-25000" dirty="0">
              <a:latin typeface="+mn-lt"/>
            </a:endParaRPr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2916238" y="5661025"/>
            <a:ext cx="431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k</a:t>
            </a:r>
            <a:r>
              <a:rPr lang="en-US" b="1" baseline="-25000" dirty="0">
                <a:latin typeface="+mn-lt"/>
              </a:rPr>
              <a:t>1</a:t>
            </a:r>
          </a:p>
        </p:txBody>
      </p:sp>
      <p:sp>
        <p:nvSpPr>
          <p:cNvPr id="43027" name="Text Box 19"/>
          <p:cNvSpPr txBox="1">
            <a:spLocks noChangeArrowheads="1"/>
          </p:cNvSpPr>
          <p:nvPr/>
        </p:nvSpPr>
        <p:spPr bwMode="auto">
          <a:xfrm>
            <a:off x="4211638" y="4149725"/>
            <a:ext cx="50323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E</a:t>
            </a:r>
          </a:p>
        </p:txBody>
      </p:sp>
      <p:sp>
        <p:nvSpPr>
          <p:cNvPr id="43029" name="Text Box 21"/>
          <p:cNvSpPr txBox="1">
            <a:spLocks noChangeArrowheads="1"/>
          </p:cNvSpPr>
          <p:nvPr/>
        </p:nvSpPr>
        <p:spPr bwMode="auto">
          <a:xfrm>
            <a:off x="4859338" y="2852738"/>
            <a:ext cx="1800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n-lt"/>
              </a:rPr>
              <a:t>y = F(k)</a:t>
            </a:r>
            <a:endParaRPr lang="en-US" b="1" baseline="30000" dirty="0">
              <a:latin typeface="+mn-lt"/>
            </a:endParaRPr>
          </a:p>
        </p:txBody>
      </p:sp>
      <p:sp>
        <p:nvSpPr>
          <p:cNvPr id="43037" name="Line 29"/>
          <p:cNvSpPr>
            <a:spLocks noChangeShapeType="1"/>
          </p:cNvSpPr>
          <p:nvPr/>
        </p:nvSpPr>
        <p:spPr bwMode="auto">
          <a:xfrm flipV="1">
            <a:off x="1619250" y="3789363"/>
            <a:ext cx="3240088" cy="1871662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038" name="Line 30"/>
          <p:cNvSpPr>
            <a:spLocks noChangeShapeType="1"/>
          </p:cNvSpPr>
          <p:nvPr/>
        </p:nvSpPr>
        <p:spPr bwMode="auto">
          <a:xfrm>
            <a:off x="1619250" y="4797425"/>
            <a:ext cx="1512888" cy="0"/>
          </a:xfrm>
          <a:prstGeom prst="line">
            <a:avLst/>
          </a:prstGeom>
          <a:noFill/>
          <a:ln w="2222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43039" name="Text Box 31"/>
          <p:cNvSpPr txBox="1">
            <a:spLocks noChangeArrowheads="1"/>
          </p:cNvSpPr>
          <p:nvPr/>
        </p:nvSpPr>
        <p:spPr bwMode="auto">
          <a:xfrm>
            <a:off x="1116013" y="4581525"/>
            <a:ext cx="5762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nk</a:t>
            </a:r>
            <a:r>
              <a:rPr lang="en-US" baseline="-25000" dirty="0">
                <a:latin typeface="+mj-lt"/>
              </a:rPr>
              <a:t>1</a:t>
            </a:r>
          </a:p>
        </p:txBody>
      </p:sp>
      <p:sp>
        <p:nvSpPr>
          <p:cNvPr id="30745" name="Text Box 32"/>
          <p:cNvSpPr txBox="1">
            <a:spLocks noChangeArrowheads="1"/>
          </p:cNvSpPr>
          <p:nvPr/>
        </p:nvSpPr>
        <p:spPr bwMode="auto">
          <a:xfrm>
            <a:off x="2195513" y="6021388"/>
            <a:ext cx="25923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Capital per worker</a:t>
            </a:r>
          </a:p>
        </p:txBody>
      </p:sp>
      <p:sp>
        <p:nvSpPr>
          <p:cNvPr id="30746" name="Text Box 33"/>
          <p:cNvSpPr txBox="1">
            <a:spLocks noChangeArrowheads="1"/>
          </p:cNvSpPr>
          <p:nvPr/>
        </p:nvSpPr>
        <p:spPr bwMode="auto">
          <a:xfrm>
            <a:off x="215503" y="1737880"/>
            <a:ext cx="26646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latin typeface="+mj-lt"/>
              </a:rPr>
              <a:t>Output per worker</a:t>
            </a:r>
          </a:p>
        </p:txBody>
      </p:sp>
      <p:sp>
        <p:nvSpPr>
          <p:cNvPr id="43042" name="Text Box 34"/>
          <p:cNvSpPr txBox="1">
            <a:spLocks noChangeArrowheads="1"/>
          </p:cNvSpPr>
          <p:nvPr/>
        </p:nvSpPr>
        <p:spPr bwMode="auto">
          <a:xfrm>
            <a:off x="4859338" y="3644900"/>
            <a:ext cx="8651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>
                <a:latin typeface="+mn-lt"/>
              </a:rPr>
              <a:t>nk</a:t>
            </a:r>
            <a:endParaRPr lang="en-US" b="1" dirty="0">
              <a:latin typeface="+mn-lt"/>
            </a:endParaRPr>
          </a:p>
        </p:txBody>
      </p:sp>
      <p:sp>
        <p:nvSpPr>
          <p:cNvPr id="43043" name="Text Box 35"/>
          <p:cNvSpPr txBox="1">
            <a:spLocks noChangeArrowheads="1"/>
          </p:cNvSpPr>
          <p:nvPr/>
        </p:nvSpPr>
        <p:spPr bwMode="auto">
          <a:xfrm>
            <a:off x="4787900" y="4005263"/>
            <a:ext cx="7191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>
                <a:latin typeface="+mn-lt"/>
              </a:rPr>
              <a:t>sy</a:t>
            </a:r>
            <a:endParaRPr lang="en-US" b="1" dirty="0">
              <a:latin typeface="+mn-lt"/>
            </a:endParaRPr>
          </a:p>
        </p:txBody>
      </p:sp>
      <p:sp>
        <p:nvSpPr>
          <p:cNvPr id="43044" name="Text Box 36"/>
          <p:cNvSpPr txBox="1">
            <a:spLocks noChangeArrowheads="1"/>
          </p:cNvSpPr>
          <p:nvPr/>
        </p:nvSpPr>
        <p:spPr bwMode="auto">
          <a:xfrm>
            <a:off x="2971800" y="2114490"/>
            <a:ext cx="3844132" cy="40011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CA" sz="2000" b="1" dirty="0" smtClean="0">
                <a:latin typeface="+mn-lt"/>
              </a:rPr>
              <a:t>At k*:  </a:t>
            </a:r>
            <a:r>
              <a:rPr lang="en-CA" sz="2000" b="1" dirty="0" err="1" smtClean="0">
                <a:latin typeface="+mn-lt"/>
              </a:rPr>
              <a:t>sy</a:t>
            </a:r>
            <a:r>
              <a:rPr lang="en-CA" sz="2000" b="1" dirty="0" smtClean="0">
                <a:latin typeface="+mn-lt"/>
              </a:rPr>
              <a:t> = </a:t>
            </a:r>
            <a:r>
              <a:rPr lang="en-CA" sz="2000" b="1" dirty="0" err="1" smtClean="0">
                <a:latin typeface="+mn-lt"/>
              </a:rPr>
              <a:t>nk</a:t>
            </a:r>
            <a:r>
              <a:rPr lang="en-CA" sz="2000" b="1" dirty="0" smtClean="0">
                <a:latin typeface="+mn-lt"/>
              </a:rPr>
              <a:t> </a:t>
            </a:r>
            <a:r>
              <a:rPr lang="en-CA" sz="2000" b="1" dirty="0" smtClean="0">
                <a:latin typeface="+mn-lt"/>
                <a:sym typeface="Wingdings" pitchFamily="2" charset="2"/>
              </a:rPr>
              <a:t> constant y*</a:t>
            </a:r>
            <a:endParaRPr lang="en-CA" sz="2000" b="1" dirty="0" smtClean="0">
              <a:latin typeface="+mn-lt"/>
            </a:endParaRP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3239294" y="5410200"/>
            <a:ext cx="827881" cy="0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b="0" smtClean="0">
                <a:solidFill>
                  <a:schemeClr val="tx1"/>
                </a:solidFill>
              </a:rPr>
              <a:pPr>
                <a:defRPr/>
              </a:pPr>
              <a:t>18</a:t>
            </a:fld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32" name="Title 1"/>
          <p:cNvSpPr txBox="1">
            <a:spLocks/>
          </p:cNvSpPr>
          <p:nvPr/>
        </p:nvSpPr>
        <p:spPr>
          <a:xfrm>
            <a:off x="152400" y="533400"/>
            <a:ext cx="8839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Neoclassical Growth Theory  &amp; the Convergence Hypothesis</a:t>
            </a:r>
            <a:endParaRPr lang="en-CA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4524569" y="4800600"/>
            <a:ext cx="4543231" cy="40011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pPr lvl="0">
              <a:spcBef>
                <a:spcPct val="50000"/>
              </a:spcBef>
            </a:pPr>
            <a:r>
              <a:rPr lang="en-CA" sz="2000" b="1" dirty="0">
                <a:solidFill>
                  <a:srgbClr val="292934"/>
                </a:solidFill>
                <a:latin typeface="Times New Roman"/>
              </a:rPr>
              <a:t>At k</a:t>
            </a:r>
            <a:r>
              <a:rPr lang="en-CA" sz="2000" b="1" baseline="-25000" dirty="0">
                <a:solidFill>
                  <a:srgbClr val="292934"/>
                </a:solidFill>
                <a:latin typeface="Times New Roman"/>
              </a:rPr>
              <a:t>1</a:t>
            </a:r>
            <a:r>
              <a:rPr lang="en-CA" sz="2000" b="1" dirty="0">
                <a:solidFill>
                  <a:srgbClr val="292934"/>
                </a:solidFill>
                <a:latin typeface="Times New Roman"/>
              </a:rPr>
              <a:t>:  sy</a:t>
            </a:r>
            <a:r>
              <a:rPr lang="en-CA" sz="2000" b="1" baseline="-25000" dirty="0">
                <a:solidFill>
                  <a:srgbClr val="292934"/>
                </a:solidFill>
                <a:latin typeface="Times New Roman"/>
              </a:rPr>
              <a:t>1</a:t>
            </a:r>
            <a:r>
              <a:rPr lang="en-CA" sz="2000" b="1" dirty="0">
                <a:solidFill>
                  <a:srgbClr val="292934"/>
                </a:solidFill>
                <a:latin typeface="Times New Roman"/>
              </a:rPr>
              <a:t> &gt; nk</a:t>
            </a:r>
            <a:r>
              <a:rPr lang="en-CA" sz="2000" b="1" baseline="-25000" dirty="0">
                <a:solidFill>
                  <a:srgbClr val="292934"/>
                </a:solidFill>
                <a:latin typeface="Times New Roman"/>
              </a:rPr>
              <a:t>1</a:t>
            </a:r>
            <a:r>
              <a:rPr lang="en-CA" sz="2000" b="1" dirty="0">
                <a:solidFill>
                  <a:srgbClr val="292934"/>
                </a:solidFill>
                <a:latin typeface="Times New Roman"/>
              </a:rPr>
              <a:t> </a:t>
            </a:r>
            <a:r>
              <a:rPr lang="en-CA" sz="2000" b="1" dirty="0">
                <a:solidFill>
                  <a:srgbClr val="292934"/>
                </a:solidFill>
                <a:latin typeface="Times New Roman"/>
                <a:sym typeface="Wingdings" pitchFamily="2" charset="2"/>
              </a:rPr>
              <a:t></a:t>
            </a:r>
            <a:r>
              <a:rPr lang="en-CA" sz="2000" b="1" dirty="0">
                <a:solidFill>
                  <a:srgbClr val="292934"/>
                </a:solidFill>
                <a:latin typeface="Times New Roman"/>
              </a:rPr>
              <a:t> ↑k &amp; </a:t>
            </a:r>
            <a:r>
              <a:rPr lang="en-CA" sz="2000" b="1" dirty="0">
                <a:solidFill>
                  <a:srgbClr val="292934"/>
                </a:solidFill>
                <a:latin typeface="Times New Roman"/>
                <a:cs typeface="Times New Roman"/>
              </a:rPr>
              <a:t>↑y</a:t>
            </a:r>
            <a:r>
              <a:rPr lang="en-CA" sz="2000" b="1" dirty="0">
                <a:solidFill>
                  <a:srgbClr val="292934"/>
                </a:solidFill>
                <a:latin typeface="Times New Roman"/>
              </a:rPr>
              <a:t> </a:t>
            </a:r>
            <a:r>
              <a:rPr lang="en-CA" sz="2000" b="1" dirty="0" smtClean="0">
                <a:solidFill>
                  <a:srgbClr val="292934"/>
                </a:solidFill>
                <a:latin typeface="Times New Roman"/>
                <a:sym typeface="Wingdings" pitchFamily="2" charset="2"/>
              </a:rPr>
              <a:t></a:t>
            </a:r>
            <a:r>
              <a:rPr lang="en-CA" sz="2000" b="1" dirty="0" smtClean="0">
                <a:solidFill>
                  <a:srgbClr val="292934"/>
                </a:solidFill>
                <a:latin typeface="Times New Roman"/>
              </a:rPr>
              <a:t>k</a:t>
            </a:r>
            <a:r>
              <a:rPr lang="en-CA" sz="2000" b="1" dirty="0">
                <a:solidFill>
                  <a:srgbClr val="292934"/>
                </a:solidFill>
                <a:latin typeface="Times New Roman"/>
              </a:rPr>
              <a:t>* &amp; y*. </a:t>
            </a:r>
            <a:r>
              <a:rPr lang="en-US" sz="2000" b="1" dirty="0">
                <a:solidFill>
                  <a:srgbClr val="292934"/>
                </a:solidFill>
                <a:latin typeface="Times New Roman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3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4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3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3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43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43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4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3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5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 animBg="1"/>
      <p:bldP spid="43014" grpId="0" animBg="1"/>
      <p:bldP spid="43015" grpId="0" animBg="1"/>
      <p:bldP spid="43016" grpId="0" animBg="1"/>
      <p:bldP spid="43017" grpId="0" animBg="1"/>
      <p:bldP spid="43018" grpId="0" animBg="1"/>
      <p:bldP spid="43019" grpId="0" animBg="1"/>
      <p:bldP spid="43020" grpId="0"/>
      <p:bldP spid="43021" grpId="0"/>
      <p:bldP spid="43022" grpId="0"/>
      <p:bldP spid="43023" grpId="0"/>
      <p:bldP spid="43025" grpId="0"/>
      <p:bldP spid="43027" grpId="0"/>
      <p:bldP spid="43029" grpId="0"/>
      <p:bldP spid="43037" grpId="0" animBg="1"/>
      <p:bldP spid="43038" grpId="0" animBg="1"/>
      <p:bldP spid="43039" grpId="0"/>
      <p:bldP spid="43042" grpId="0"/>
      <p:bldP spid="43043" grpId="0"/>
      <p:bldP spid="43044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914400"/>
            <a:ext cx="8229600" cy="609600"/>
          </a:xfrm>
        </p:spPr>
        <p:txBody>
          <a:bodyPr>
            <a:normAutofit/>
          </a:bodyPr>
          <a:lstStyle/>
          <a:p>
            <a:r>
              <a:rPr lang="en-US" sz="2400" b="1" dirty="0" smtClean="0">
                <a:solidFill>
                  <a:srgbClr val="002060"/>
                </a:solidFill>
              </a:rPr>
              <a:t>Steady-State Output per Worker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dirty="0" smtClean="0"/>
              <a:t> </a:t>
            </a:r>
            <a:r>
              <a:rPr lang="en-US" sz="2600" b="1" dirty="0" smtClean="0">
                <a:solidFill>
                  <a:srgbClr val="002060"/>
                </a:solidFill>
              </a:rPr>
              <a:t>A numerical example: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 smtClean="0">
                <a:solidFill>
                  <a:srgbClr val="002060"/>
                </a:solidFill>
              </a:rPr>
              <a:t>		Per worker production function:     </a:t>
            </a:r>
            <a:r>
              <a:rPr lang="en-US" sz="2600" b="1" dirty="0" smtClean="0">
                <a:solidFill>
                  <a:srgbClr val="002060"/>
                </a:solidFill>
              </a:rPr>
              <a:t>y = k</a:t>
            </a:r>
            <a:r>
              <a:rPr lang="en-US" sz="2600" b="1" baseline="30000" dirty="0" smtClean="0">
                <a:solidFill>
                  <a:srgbClr val="002060"/>
                </a:solidFill>
              </a:rPr>
              <a:t>0.5</a:t>
            </a:r>
            <a:endParaRPr lang="en-US" sz="2600" baseline="30000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b="1" dirty="0">
                <a:solidFill>
                  <a:srgbClr val="002060"/>
                </a:solidFill>
              </a:rPr>
              <a:t> </a:t>
            </a:r>
            <a:r>
              <a:rPr lang="en-US" sz="2600" b="1" dirty="0" smtClean="0">
                <a:solidFill>
                  <a:srgbClr val="002060"/>
                </a:solidFill>
              </a:rPr>
              <a:t>   	</a:t>
            </a:r>
            <a:r>
              <a:rPr lang="en-US" sz="2600" dirty="0" smtClean="0">
                <a:solidFill>
                  <a:srgbClr val="002060"/>
                </a:solidFill>
              </a:rPr>
              <a:t>Labour force growth rate:      	    </a:t>
            </a:r>
            <a:r>
              <a:rPr lang="en-US" sz="2600" b="1" dirty="0" smtClean="0">
                <a:solidFill>
                  <a:srgbClr val="002060"/>
                </a:solidFill>
              </a:rPr>
              <a:t>n = 2.0%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>
                <a:solidFill>
                  <a:srgbClr val="002060"/>
                </a:solidFill>
              </a:rPr>
              <a:t>	</a:t>
            </a:r>
            <a:r>
              <a:rPr lang="en-US" sz="2600" dirty="0" smtClean="0">
                <a:solidFill>
                  <a:srgbClr val="002060"/>
                </a:solidFill>
              </a:rPr>
              <a:t>	National saving rate:		    </a:t>
            </a:r>
            <a:r>
              <a:rPr lang="en-US" sz="2600" b="1" dirty="0" smtClean="0">
                <a:solidFill>
                  <a:srgbClr val="002060"/>
                </a:solidFill>
              </a:rPr>
              <a:t>s = 10%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600" b="1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b="1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b="1" dirty="0" smtClean="0">
                <a:solidFill>
                  <a:srgbClr val="002060"/>
                </a:solidFill>
              </a:rPr>
              <a:t>Steady state condition: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1600" b="1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>
                <a:solidFill>
                  <a:srgbClr val="002060"/>
                </a:solidFill>
              </a:rPr>
              <a:t>	</a:t>
            </a:r>
            <a:r>
              <a:rPr lang="en-US" sz="2600" dirty="0" smtClean="0">
                <a:solidFill>
                  <a:srgbClr val="002060"/>
                </a:solidFill>
              </a:rPr>
              <a:t>	</a:t>
            </a:r>
            <a:r>
              <a:rPr lang="en-US" sz="2600" i="1" dirty="0" smtClean="0">
                <a:solidFill>
                  <a:srgbClr val="A20000"/>
                </a:solidFill>
              </a:rPr>
              <a:t>Growth in capital stock = growth in labour force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>
                <a:solidFill>
                  <a:srgbClr val="002060"/>
                </a:solidFill>
              </a:rPr>
              <a:t>	</a:t>
            </a:r>
            <a:r>
              <a:rPr lang="en-US" sz="2600" dirty="0" smtClean="0">
                <a:solidFill>
                  <a:srgbClr val="002060"/>
                </a:solidFill>
              </a:rPr>
              <a:t>		</a:t>
            </a:r>
            <a:r>
              <a:rPr lang="en-US" sz="2600" dirty="0" err="1" smtClean="0">
                <a:solidFill>
                  <a:srgbClr val="002060"/>
                </a:solidFill>
              </a:rPr>
              <a:t>sy</a:t>
            </a:r>
            <a:r>
              <a:rPr lang="en-US" sz="2600" dirty="0" smtClean="0">
                <a:solidFill>
                  <a:srgbClr val="002060"/>
                </a:solidFill>
              </a:rPr>
              <a:t>/k = n  </a:t>
            </a:r>
            <a:r>
              <a:rPr lang="en-US" sz="2600" dirty="0" smtClean="0">
                <a:solidFill>
                  <a:srgbClr val="002060"/>
                </a:solidFill>
                <a:sym typeface="Wingdings" pitchFamily="2" charset="2"/>
              </a:rPr>
              <a:t>  </a:t>
            </a:r>
            <a:r>
              <a:rPr lang="en-US" sz="2600" b="1" dirty="0" err="1" smtClean="0">
                <a:solidFill>
                  <a:srgbClr val="002060"/>
                </a:solidFill>
              </a:rPr>
              <a:t>sy</a:t>
            </a:r>
            <a:r>
              <a:rPr lang="en-US" sz="2600" b="1" dirty="0" smtClean="0">
                <a:solidFill>
                  <a:srgbClr val="002060"/>
                </a:solidFill>
              </a:rPr>
              <a:t> = </a:t>
            </a:r>
            <a:r>
              <a:rPr lang="en-US" sz="2600" b="1" dirty="0" err="1" smtClean="0">
                <a:solidFill>
                  <a:srgbClr val="002060"/>
                </a:solidFill>
              </a:rPr>
              <a:t>nk</a:t>
            </a:r>
            <a:endParaRPr lang="en-US" sz="2600" b="1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>
                <a:solidFill>
                  <a:srgbClr val="002060"/>
                </a:solidFill>
              </a:rPr>
              <a:t>	</a:t>
            </a:r>
            <a:r>
              <a:rPr lang="en-US" sz="2600" dirty="0" smtClean="0">
                <a:solidFill>
                  <a:srgbClr val="002060"/>
                </a:solidFill>
              </a:rPr>
              <a:t>			  0.1k</a:t>
            </a:r>
            <a:r>
              <a:rPr lang="en-US" sz="2600" baseline="30000" dirty="0" smtClean="0">
                <a:solidFill>
                  <a:srgbClr val="002060"/>
                </a:solidFill>
              </a:rPr>
              <a:t>0.5</a:t>
            </a:r>
            <a:r>
              <a:rPr lang="en-US" sz="2600" dirty="0" smtClean="0">
                <a:solidFill>
                  <a:srgbClr val="002060"/>
                </a:solidFill>
              </a:rPr>
              <a:t> = 0.02k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>
                <a:solidFill>
                  <a:srgbClr val="002060"/>
                </a:solidFill>
              </a:rPr>
              <a:t>	</a:t>
            </a:r>
            <a:r>
              <a:rPr lang="en-US" sz="2600" dirty="0" smtClean="0">
                <a:solidFill>
                  <a:srgbClr val="002060"/>
                </a:solidFill>
              </a:rPr>
              <a:t>			       0.1 = 0.02k</a:t>
            </a:r>
            <a:r>
              <a:rPr lang="en-US" sz="2600" baseline="30000" dirty="0" smtClean="0">
                <a:solidFill>
                  <a:srgbClr val="002060"/>
                </a:solidFill>
              </a:rPr>
              <a:t>0.5</a:t>
            </a:r>
            <a:endParaRPr lang="en-US" sz="2600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>
                <a:solidFill>
                  <a:srgbClr val="002060"/>
                </a:solidFill>
              </a:rPr>
              <a:t>	</a:t>
            </a:r>
            <a:r>
              <a:rPr lang="en-US" sz="2600" dirty="0" smtClean="0">
                <a:solidFill>
                  <a:srgbClr val="002060"/>
                </a:solidFill>
              </a:rPr>
              <a:t>			       k</a:t>
            </a:r>
            <a:r>
              <a:rPr lang="en-US" sz="2600" baseline="30000" dirty="0" smtClean="0">
                <a:solidFill>
                  <a:srgbClr val="002060"/>
                </a:solidFill>
              </a:rPr>
              <a:t>0.5</a:t>
            </a:r>
            <a:r>
              <a:rPr lang="en-US" sz="2600" dirty="0" smtClean="0">
                <a:solidFill>
                  <a:srgbClr val="002060"/>
                </a:solidFill>
              </a:rPr>
              <a:t> = 5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b="1" dirty="0">
                <a:solidFill>
                  <a:srgbClr val="002060"/>
                </a:solidFill>
              </a:rPr>
              <a:t>	</a:t>
            </a:r>
            <a:r>
              <a:rPr lang="en-US" sz="2600" b="1" dirty="0" smtClean="0">
                <a:solidFill>
                  <a:srgbClr val="002060"/>
                </a:solidFill>
              </a:rPr>
              <a:t>			         k = 25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b="1" dirty="0">
                <a:solidFill>
                  <a:srgbClr val="002060"/>
                </a:solidFill>
              </a:rPr>
              <a:t>	</a:t>
            </a:r>
            <a:r>
              <a:rPr lang="en-US" sz="2600" b="1" dirty="0" smtClean="0">
                <a:solidFill>
                  <a:srgbClr val="002060"/>
                </a:solidFill>
              </a:rPr>
              <a:t>			          y = 5</a:t>
            </a:r>
            <a:endParaRPr lang="en-US" sz="2600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sz="2600" dirty="0" smtClean="0"/>
              <a:t> 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b="0" smtClean="0">
                <a:solidFill>
                  <a:schemeClr val="tx1"/>
                </a:solidFill>
              </a:rPr>
              <a:pPr>
                <a:defRPr/>
              </a:pPr>
              <a:t>19</a:t>
            </a:fld>
            <a:endParaRPr lang="en-US" b="0" dirty="0">
              <a:solidFill>
                <a:schemeClr val="tx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52400" y="381000"/>
            <a:ext cx="8839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Neoclassical Growth Theory  &amp; the Convergence Hypothesis</a:t>
            </a:r>
            <a:endParaRPr lang="en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27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27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27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27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27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7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7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27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27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27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27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27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77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4355" y="1125794"/>
            <a:ext cx="9067800" cy="4572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CA" sz="2400" b="1" dirty="0" smtClean="0">
                <a:solidFill>
                  <a:srgbClr val="002060"/>
                </a:solidFill>
              </a:rPr>
              <a:t>From Neoclassical growth model:</a:t>
            </a:r>
          </a:p>
          <a:p>
            <a:pPr marL="0" indent="0">
              <a:buNone/>
            </a:pPr>
            <a:r>
              <a:rPr lang="en-CA" sz="2400" dirty="0" smtClean="0">
                <a:solidFill>
                  <a:srgbClr val="002060"/>
                </a:solidFill>
              </a:rPr>
              <a:t>	Steady state output per worker (</a:t>
            </a:r>
            <a:r>
              <a:rPr lang="en-CA" sz="2400" b="1" dirty="0" smtClean="0">
                <a:solidFill>
                  <a:srgbClr val="002060"/>
                </a:solidFill>
              </a:rPr>
              <a:t>y</a:t>
            </a:r>
            <a:r>
              <a:rPr lang="en-CA" sz="2400" dirty="0" smtClean="0">
                <a:solidFill>
                  <a:srgbClr val="002060"/>
                </a:solidFill>
              </a:rPr>
              <a:t>) determined by: 				Technology (</a:t>
            </a:r>
            <a:r>
              <a:rPr lang="en-CA" sz="2400" b="1" dirty="0" smtClean="0">
                <a:solidFill>
                  <a:srgbClr val="002060"/>
                </a:solidFill>
              </a:rPr>
              <a:t>A</a:t>
            </a:r>
            <a:r>
              <a:rPr lang="en-CA" sz="2400" dirty="0" smtClean="0">
                <a:solidFill>
                  <a:srgbClr val="002060"/>
                </a:solidFill>
              </a:rPr>
              <a:t>),</a:t>
            </a:r>
          </a:p>
          <a:p>
            <a:pPr marL="0" indent="0">
              <a:buNone/>
            </a:pPr>
            <a:r>
              <a:rPr lang="en-CA" sz="2400" dirty="0">
                <a:solidFill>
                  <a:srgbClr val="002060"/>
                </a:solidFill>
              </a:rPr>
              <a:t>	</a:t>
            </a:r>
            <a:r>
              <a:rPr lang="en-CA" sz="2400" dirty="0" smtClean="0">
                <a:solidFill>
                  <a:srgbClr val="002060"/>
                </a:solidFill>
              </a:rPr>
              <a:t>	Labour force growth (</a:t>
            </a:r>
            <a:r>
              <a:rPr lang="en-CA" sz="2400" b="1" dirty="0" smtClean="0">
                <a:solidFill>
                  <a:srgbClr val="002060"/>
                </a:solidFill>
              </a:rPr>
              <a:t>n</a:t>
            </a:r>
            <a:r>
              <a:rPr lang="en-CA" sz="2400" dirty="0" smtClean="0">
                <a:solidFill>
                  <a:srgbClr val="002060"/>
                </a:solidFill>
              </a:rPr>
              <a:t>), &amp; </a:t>
            </a:r>
          </a:p>
          <a:p>
            <a:pPr marL="0" indent="0">
              <a:buNone/>
            </a:pPr>
            <a:r>
              <a:rPr lang="en-CA" sz="2400" dirty="0">
                <a:solidFill>
                  <a:srgbClr val="002060"/>
                </a:solidFill>
              </a:rPr>
              <a:t>	</a:t>
            </a:r>
            <a:r>
              <a:rPr lang="en-CA" sz="2400" dirty="0" smtClean="0">
                <a:solidFill>
                  <a:srgbClr val="002060"/>
                </a:solidFill>
              </a:rPr>
              <a:t>	Savings rates (</a:t>
            </a:r>
            <a:r>
              <a:rPr lang="en-CA" sz="2400" b="1" dirty="0" smtClean="0">
                <a:solidFill>
                  <a:srgbClr val="002060"/>
                </a:solidFill>
              </a:rPr>
              <a:t>s</a:t>
            </a:r>
            <a:r>
              <a:rPr lang="en-CA" sz="2400" dirty="0" smtClean="0">
                <a:solidFill>
                  <a:srgbClr val="002060"/>
                </a:solidFill>
              </a:rPr>
              <a:t>)</a:t>
            </a:r>
          </a:p>
          <a:p>
            <a:pPr marL="0" indent="0">
              <a:buNone/>
            </a:pPr>
            <a:endParaRPr lang="en-CA" sz="1300" b="1" i="1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CA" sz="2400" b="1" i="1" dirty="0" smtClean="0">
                <a:solidFill>
                  <a:srgbClr val="002060"/>
                </a:solidFill>
              </a:rPr>
              <a:t>Convergence hypothesis:</a:t>
            </a:r>
          </a:p>
          <a:p>
            <a:pPr marL="0" indent="0">
              <a:buNone/>
            </a:pPr>
            <a:r>
              <a:rPr lang="en-CA" sz="2400" dirty="0">
                <a:solidFill>
                  <a:srgbClr val="002060"/>
                </a:solidFill>
              </a:rPr>
              <a:t>	</a:t>
            </a:r>
            <a:r>
              <a:rPr lang="en-CA" sz="2400" b="1" dirty="0" smtClean="0">
                <a:solidFill>
                  <a:srgbClr val="A20000"/>
                </a:solidFill>
              </a:rPr>
              <a:t>Countries with similar: A, n &amp; s </a:t>
            </a:r>
            <a:r>
              <a:rPr lang="en-CA" sz="2400" b="1" dirty="0" smtClean="0">
                <a:solidFill>
                  <a:srgbClr val="A20000"/>
                </a:solidFill>
                <a:sym typeface="Wingdings" pitchFamily="2" charset="2"/>
              </a:rPr>
              <a:t> </a:t>
            </a:r>
            <a:r>
              <a:rPr lang="en-CA" sz="2400" b="1" i="1" dirty="0" smtClean="0">
                <a:solidFill>
                  <a:srgbClr val="A20000"/>
                </a:solidFill>
              </a:rPr>
              <a:t>c</a:t>
            </a:r>
            <a:r>
              <a:rPr lang="en-CA" sz="2400" b="1" i="1" dirty="0" smtClean="0">
                <a:solidFill>
                  <a:srgbClr val="A20000"/>
                </a:solidFill>
                <a:sym typeface="Wingdings" pitchFamily="2" charset="2"/>
              </a:rPr>
              <a:t>onverge on same y</a:t>
            </a:r>
            <a:r>
              <a:rPr lang="en-CA" sz="2400" b="1" dirty="0" smtClean="0">
                <a:solidFill>
                  <a:srgbClr val="A20000"/>
                </a:solidFill>
                <a:sym typeface="Wingdings" pitchFamily="2" charset="2"/>
              </a:rPr>
              <a:t>.</a:t>
            </a:r>
          </a:p>
          <a:p>
            <a:pPr marL="0" indent="0">
              <a:buNone/>
            </a:pPr>
            <a:r>
              <a:rPr lang="en-CA" sz="2400" dirty="0">
                <a:solidFill>
                  <a:srgbClr val="002060"/>
                </a:solidFill>
                <a:sym typeface="Wingdings" pitchFamily="2" charset="2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sym typeface="Wingdings" pitchFamily="2" charset="2"/>
              </a:rPr>
              <a:t>Countries with </a:t>
            </a:r>
            <a:r>
              <a:rPr lang="en-CA" sz="2400" i="1" dirty="0" smtClean="0">
                <a:solidFill>
                  <a:srgbClr val="002060"/>
                </a:solidFill>
                <a:sym typeface="Wingdings" pitchFamily="2" charset="2"/>
              </a:rPr>
              <a:t>lower y will grow faster</a:t>
            </a:r>
            <a:r>
              <a:rPr lang="en-CA" sz="2400" dirty="0" smtClean="0">
                <a:solidFill>
                  <a:srgbClr val="002060"/>
                </a:solidFill>
                <a:sym typeface="Wingdings" pitchFamily="2" charset="2"/>
              </a:rPr>
              <a:t> than those with 		higher y  convergence of y across countries</a:t>
            </a:r>
          </a:p>
          <a:p>
            <a:pPr marL="0" indent="0">
              <a:buNone/>
            </a:pPr>
            <a:r>
              <a:rPr lang="en-CA" sz="2400" dirty="0">
                <a:sym typeface="Wingdings" pitchFamily="2" charset="2"/>
              </a:rPr>
              <a:t>	</a:t>
            </a:r>
            <a:r>
              <a:rPr lang="en-CA" sz="2400" dirty="0" smtClean="0">
                <a:sym typeface="Wingdings" pitchFamily="2" charset="2"/>
              </a:rPr>
              <a:t>					</a:t>
            </a:r>
          </a:p>
          <a:p>
            <a:pPr marL="0" indent="0">
              <a:buNone/>
            </a:pPr>
            <a:r>
              <a:rPr lang="en-CA" sz="2400" dirty="0" smtClean="0">
                <a:sym typeface="Wingdings" pitchFamily="2" charset="2"/>
              </a:rPr>
              <a:t>						</a:t>
            </a:r>
            <a:r>
              <a:rPr lang="en-CA" sz="2000" dirty="0" smtClean="0">
                <a:solidFill>
                  <a:srgbClr val="002060"/>
                </a:solidFill>
                <a:sym typeface="Wingdings" pitchFamily="2" charset="2"/>
              </a:rPr>
              <a:t>Empirical evidence……</a:t>
            </a:r>
            <a:endParaRPr lang="en-CA" sz="2000" dirty="0">
              <a:solidFill>
                <a:srgbClr val="002060"/>
              </a:solidFill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20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52400" y="516194"/>
            <a:ext cx="8839200" cy="609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Neoclassical Growth Theory  &amp; the Convergence Hypothesis</a:t>
            </a:r>
            <a:endParaRPr lang="en-C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21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4874" name="Picture 5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438400"/>
            <a:ext cx="60960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152400" y="516194"/>
            <a:ext cx="8839200" cy="3048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Neoclassical Growth Theory  &amp; the Convergence Hypothesis</a:t>
            </a:r>
            <a:endParaRPr lang="en-CA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838200" y="1085671"/>
            <a:ext cx="7467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latin typeface="+mn-lt"/>
              </a:rPr>
              <a:t>For convergence of per capita real GDP across countries:</a:t>
            </a:r>
          </a:p>
          <a:p>
            <a:r>
              <a:rPr lang="en-CA" b="1" dirty="0" smtClean="0">
                <a:latin typeface="+mn-lt"/>
              </a:rPr>
              <a:t>	Countries with </a:t>
            </a:r>
            <a:r>
              <a:rPr lang="en-CA" b="1" dirty="0" smtClean="0">
                <a:solidFill>
                  <a:srgbClr val="A20000"/>
                </a:solidFill>
                <a:latin typeface="+mn-lt"/>
              </a:rPr>
              <a:t>lower per capita GDP s </a:t>
            </a:r>
            <a:r>
              <a:rPr lang="en-CA" b="1" dirty="0" smtClean="0">
                <a:latin typeface="+mn-lt"/>
              </a:rPr>
              <a:t>in 1950-55 must have 	</a:t>
            </a:r>
            <a:r>
              <a:rPr lang="en-CA" b="1" dirty="0" smtClean="0">
                <a:solidFill>
                  <a:srgbClr val="A20000"/>
                </a:solidFill>
                <a:latin typeface="+mn-lt"/>
              </a:rPr>
              <a:t>higher growth rates </a:t>
            </a:r>
            <a:r>
              <a:rPr lang="en-CA" b="1" dirty="0" smtClean="0">
                <a:latin typeface="+mn-lt"/>
              </a:rPr>
              <a:t>from 1950 – 2004 than countries with higher 	per capita GDPs in  1950-55</a:t>
            </a:r>
            <a:endParaRPr lang="en-CA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3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76200" y="427038"/>
            <a:ext cx="8229600" cy="715962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Recent Growth Studies and Policy Issues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7200" y="1295400"/>
            <a:ext cx="7835607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+mn-lt"/>
              </a:rPr>
              <a:t>Recent </a:t>
            </a:r>
            <a:r>
              <a:rPr lang="en-CA" sz="2400" b="1" dirty="0">
                <a:solidFill>
                  <a:srgbClr val="002060"/>
                </a:solidFill>
                <a:latin typeface="+mn-lt"/>
              </a:rPr>
              <a:t>G</a:t>
            </a:r>
            <a:r>
              <a:rPr lang="en-CA" sz="2400" b="1" dirty="0" smtClean="0">
                <a:solidFill>
                  <a:srgbClr val="002060"/>
                </a:solidFill>
                <a:latin typeface="+mn-lt"/>
              </a:rPr>
              <a:t>rowth Studies:</a:t>
            </a:r>
          </a:p>
          <a:p>
            <a:pPr marL="342900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i="1" dirty="0" smtClean="0">
                <a:solidFill>
                  <a:srgbClr val="002060"/>
                </a:solidFill>
                <a:latin typeface="+mn-lt"/>
              </a:rPr>
              <a:t>Extend growth accounting </a:t>
            </a: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methodology and refine total</a:t>
            </a:r>
          </a:p>
          <a:p>
            <a:r>
              <a:rPr lang="en-CA" sz="2400" dirty="0">
                <a:solidFill>
                  <a:srgbClr val="002060"/>
                </a:solidFill>
                <a:latin typeface="+mn-lt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factor productivity measured by the Solow residual</a:t>
            </a:r>
          </a:p>
          <a:p>
            <a:pPr marL="342900" indent="-342900">
              <a:buFont typeface="Arial" pitchFamily="34" charset="0"/>
              <a:buChar char="•"/>
            </a:pPr>
            <a:endParaRPr lang="en-CA" sz="2400" dirty="0" smtClean="0">
              <a:solidFill>
                <a:srgbClr val="002060"/>
              </a:solidFill>
              <a:latin typeface="+mn-lt"/>
            </a:endParaRPr>
          </a:p>
          <a:p>
            <a:pPr marL="342900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i="1" dirty="0" smtClean="0">
                <a:solidFill>
                  <a:srgbClr val="002060"/>
                </a:solidFill>
                <a:latin typeface="+mn-lt"/>
              </a:rPr>
              <a:t>Capital stock increases </a:t>
            </a: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are disaggregated by investment in:</a:t>
            </a:r>
          </a:p>
          <a:p>
            <a:pPr marL="1257300" lvl="2" indent="-342900"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Info &amp; communications technology</a:t>
            </a:r>
          </a:p>
          <a:p>
            <a:pPr marL="1257300" lvl="2" indent="-342900"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Machinery  &amp; equipment </a:t>
            </a:r>
          </a:p>
          <a:p>
            <a:pPr marL="1257300" lvl="2" indent="-342900"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Physical structures</a:t>
            </a:r>
            <a:endParaRPr lang="en-CA" sz="2400" dirty="0">
              <a:solidFill>
                <a:srgbClr val="002060"/>
              </a:solidFill>
              <a:latin typeface="+mn-lt"/>
            </a:endParaRPr>
          </a:p>
          <a:p>
            <a:endParaRPr lang="en-CA" sz="2400" dirty="0" smtClean="0">
              <a:solidFill>
                <a:srgbClr val="002060"/>
              </a:solidFill>
              <a:latin typeface="+mn-lt"/>
            </a:endParaRPr>
          </a:p>
          <a:p>
            <a:pPr marL="342900" indent="-342900">
              <a:buSzPct val="110000"/>
              <a:buFont typeface="Arial" pitchFamily="34" charset="0"/>
              <a:buChar char="•"/>
            </a:pPr>
            <a:r>
              <a:rPr lang="en-CA" sz="2400" i="1" dirty="0" smtClean="0">
                <a:solidFill>
                  <a:srgbClr val="002060"/>
                </a:solidFill>
                <a:latin typeface="+mn-lt"/>
              </a:rPr>
              <a:t>Labour force changes </a:t>
            </a: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include indicators of quality:</a:t>
            </a:r>
          </a:p>
          <a:p>
            <a:pPr marL="1257300" lvl="2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Educational qualifications</a:t>
            </a:r>
          </a:p>
          <a:p>
            <a:pPr marL="1257300" lvl="2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Age structure</a:t>
            </a:r>
          </a:p>
          <a:p>
            <a:pPr marL="1257300" lvl="2" indent="-342900">
              <a:buClr>
                <a:srgbClr val="002060"/>
              </a:buClr>
              <a:buSzPct val="110000"/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Gender structure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3048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77368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7772400" y="0"/>
            <a:ext cx="609600" cy="476250"/>
          </a:xfrm>
        </p:spPr>
        <p:txBody>
          <a:bodyPr/>
          <a:lstStyle/>
          <a:p>
            <a:pPr>
              <a:defRPr/>
            </a:pPr>
            <a:fld id="{ABFA80D3-3642-46E9-9FFA-66902CFF0B1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22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76200" y="496588"/>
            <a:ext cx="8534400" cy="570212"/>
          </a:xfrm>
        </p:spPr>
        <p:txBody>
          <a:bodyPr/>
          <a:lstStyle/>
          <a:p>
            <a:r>
              <a:rPr lang="en-US" sz="28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Recent Growth Studies and Policy Issues</a:t>
            </a:r>
            <a:endParaRPr lang="en-CA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41331" y="5648980"/>
            <a:ext cx="6378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400" dirty="0" smtClean="0">
                <a:latin typeface="+mn-lt"/>
              </a:rPr>
              <a:t>R. Dion, “Interpreting Canada’s Productivity Performance in the Past Decade:</a:t>
            </a:r>
          </a:p>
          <a:p>
            <a:r>
              <a:rPr lang="en-CA" sz="1400" dirty="0">
                <a:latin typeface="+mn-lt"/>
              </a:rPr>
              <a:t>	</a:t>
            </a:r>
            <a:r>
              <a:rPr lang="en-CA" sz="1400" dirty="0" smtClean="0">
                <a:latin typeface="+mn-lt"/>
              </a:rPr>
              <a:t>Lessons from Recent Research.” </a:t>
            </a:r>
            <a:r>
              <a:rPr lang="en-CA" sz="1400" i="1" dirty="0" smtClean="0">
                <a:latin typeface="+mn-lt"/>
              </a:rPr>
              <a:t>Bank of Canada Review</a:t>
            </a:r>
            <a:r>
              <a:rPr lang="en-CA" sz="1400" dirty="0" smtClean="0">
                <a:latin typeface="+mn-lt"/>
              </a:rPr>
              <a:t>, Summer 2007.</a:t>
            </a:r>
            <a:endParaRPr lang="en-CA" sz="1400" dirty="0">
              <a:latin typeface="+mn-lt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93D5CD-74F6-4B33-B4A6-23407FE04404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23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889281"/>
            <a:ext cx="7315200" cy="359711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2" name="TextBox 1"/>
          <p:cNvSpPr txBox="1"/>
          <p:nvPr/>
        </p:nvSpPr>
        <p:spPr>
          <a:xfrm>
            <a:off x="457200" y="1219200"/>
            <a:ext cx="66833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+mn-lt"/>
              </a:rPr>
              <a:t>More detail on the sources of productivity growth</a:t>
            </a:r>
            <a:endParaRPr lang="en-CA" sz="2400" b="1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25931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168A31-6D05-47D8-BF83-6574B8270A6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24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itle 4"/>
          <p:cNvSpPr txBox="1">
            <a:spLocks/>
          </p:cNvSpPr>
          <p:nvPr/>
        </p:nvSpPr>
        <p:spPr>
          <a:xfrm>
            <a:off x="152400" y="496588"/>
            <a:ext cx="8534400" cy="57021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Recent Growth Studies and Policy Issues</a:t>
            </a:r>
            <a:endParaRPr lang="en-CA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1295400"/>
            <a:ext cx="8744702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+mn-lt"/>
              </a:rPr>
              <a:t>Policy influences on productivity growth:</a:t>
            </a:r>
          </a:p>
          <a:p>
            <a:endParaRPr lang="en-CA" sz="2400" dirty="0">
              <a:solidFill>
                <a:srgbClr val="002060"/>
              </a:solidFill>
              <a:latin typeface="+mn-lt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Tax policy designed to encourage investment in technology</a:t>
            </a:r>
          </a:p>
          <a:p>
            <a:endParaRPr lang="en-CA" sz="2400" dirty="0">
              <a:solidFill>
                <a:srgbClr val="002060"/>
              </a:solidFill>
              <a:latin typeface="+mn-lt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Support for invention and innovation through grants &amp; </a:t>
            </a:r>
          </a:p>
          <a:p>
            <a:r>
              <a:rPr lang="en-CA" sz="2400" dirty="0">
                <a:solidFill>
                  <a:srgbClr val="002060"/>
                </a:solidFill>
                <a:latin typeface="+mn-lt"/>
              </a:rPr>
              <a:t>	</a:t>
            </a: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legal protections</a:t>
            </a:r>
          </a:p>
          <a:p>
            <a:endParaRPr lang="en-CA" sz="2400" dirty="0">
              <a:solidFill>
                <a:srgbClr val="002060"/>
              </a:solidFill>
              <a:latin typeface="+mn-lt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Infrastructure investment to support transport &amp; communications</a:t>
            </a:r>
          </a:p>
          <a:p>
            <a:endParaRPr lang="en-CA" sz="2400" dirty="0">
              <a:solidFill>
                <a:srgbClr val="002060"/>
              </a:solidFill>
              <a:latin typeface="+mn-lt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Education and human resource policy to enhance labour </a:t>
            </a:r>
          </a:p>
          <a:p>
            <a:r>
              <a:rPr lang="en-CA" sz="2400" dirty="0" smtClean="0">
                <a:solidFill>
                  <a:srgbClr val="002060"/>
                </a:solidFill>
                <a:latin typeface="+mn-lt"/>
              </a:rPr>
              <a:t>	qualifications , skills flexibility &amp; mobility</a:t>
            </a:r>
          </a:p>
          <a:p>
            <a:endParaRPr lang="en-CA" sz="2400" dirty="0">
              <a:solidFill>
                <a:srgbClr val="002060"/>
              </a:solidFill>
              <a:latin typeface="+mn-lt"/>
            </a:endParaRPr>
          </a:p>
          <a:p>
            <a:endParaRPr lang="en-CA" sz="2400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79885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>
          <a:xfrm>
            <a:off x="533400" y="1295400"/>
            <a:ext cx="8229600" cy="4876800"/>
          </a:xfrm>
        </p:spPr>
        <p:txBody>
          <a:bodyPr>
            <a:normAutofit fontScale="92500" lnSpcReduction="20000"/>
          </a:bodyPr>
          <a:lstStyle/>
          <a:p>
            <a:pPr marL="0" indent="0">
              <a:buClr>
                <a:srgbClr val="002060"/>
              </a:buClr>
              <a:buSzPct val="110000"/>
              <a:buNone/>
            </a:pPr>
            <a:r>
              <a:rPr lang="en-US" sz="2400" b="1" dirty="0" smtClean="0">
                <a:solidFill>
                  <a:srgbClr val="002060"/>
                </a:solidFill>
              </a:rPr>
              <a:t>Endogenous Growth Theory</a:t>
            </a:r>
            <a:r>
              <a:rPr lang="en-US" sz="2400" dirty="0" smtClean="0">
                <a:solidFill>
                  <a:srgbClr val="002060"/>
                </a:solidFill>
              </a:rPr>
              <a:t>: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200" dirty="0" smtClean="0">
                <a:solidFill>
                  <a:srgbClr val="002060"/>
                </a:solidFill>
              </a:rPr>
              <a:t>Endogenous growth – determined within the model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200" dirty="0" smtClean="0">
                <a:solidFill>
                  <a:srgbClr val="002060"/>
                </a:solidFill>
              </a:rPr>
              <a:t>Assume </a:t>
            </a:r>
            <a:r>
              <a:rPr lang="en-US" sz="2200" b="1" dirty="0" smtClean="0">
                <a:solidFill>
                  <a:srgbClr val="002060"/>
                </a:solidFill>
              </a:rPr>
              <a:t>externalities to ∆K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200" dirty="0" smtClean="0">
                <a:solidFill>
                  <a:srgbClr val="002060"/>
                </a:solidFill>
              </a:rPr>
              <a:t>Aggregate economy faces </a:t>
            </a:r>
            <a:r>
              <a:rPr lang="en-US" sz="2200" b="1" dirty="0" smtClean="0">
                <a:solidFill>
                  <a:srgbClr val="002060"/>
                </a:solidFill>
              </a:rPr>
              <a:t>constant returns to ∆K</a:t>
            </a:r>
          </a:p>
          <a:p>
            <a:pPr lvl="1">
              <a:buClr>
                <a:srgbClr val="002060"/>
              </a:buClr>
              <a:buSzPct val="110000"/>
            </a:pPr>
            <a:r>
              <a:rPr lang="en-US" sz="2200" dirty="0" smtClean="0">
                <a:solidFill>
                  <a:srgbClr val="002060"/>
                </a:solidFill>
              </a:rPr>
              <a:t>Aggregate per worker production function:</a:t>
            </a:r>
            <a:r>
              <a:rPr lang="en-US" sz="2200" dirty="0">
                <a:solidFill>
                  <a:srgbClr val="002060"/>
                </a:solidFill>
              </a:rPr>
              <a:t>	</a:t>
            </a:r>
            <a:r>
              <a:rPr lang="en-US" sz="2400" dirty="0" smtClean="0">
                <a:solidFill>
                  <a:srgbClr val="002060"/>
                </a:solidFill>
              </a:rPr>
              <a:t>		</a:t>
            </a:r>
          </a:p>
          <a:p>
            <a:pPr marL="274320" lvl="1" indent="0">
              <a:buNone/>
            </a:pPr>
            <a:r>
              <a:rPr lang="en-US" sz="2400" dirty="0">
                <a:solidFill>
                  <a:srgbClr val="002060"/>
                </a:solidFill>
              </a:rPr>
              <a:t>	</a:t>
            </a:r>
            <a:r>
              <a:rPr lang="en-US" sz="2400" dirty="0" smtClean="0">
                <a:solidFill>
                  <a:srgbClr val="002060"/>
                </a:solidFill>
              </a:rPr>
              <a:t>		</a:t>
            </a:r>
            <a:r>
              <a:rPr lang="en-US" sz="2600" b="1" dirty="0" smtClean="0">
                <a:solidFill>
                  <a:srgbClr val="A20000"/>
                </a:solidFill>
              </a:rPr>
              <a:t>y = </a:t>
            </a:r>
            <a:r>
              <a:rPr lang="en-US" sz="2600" b="1" dirty="0" err="1" smtClean="0">
                <a:solidFill>
                  <a:srgbClr val="A20000"/>
                </a:solidFill>
              </a:rPr>
              <a:t>Ak</a:t>
            </a:r>
            <a:endParaRPr lang="en-US" sz="2600" b="1" dirty="0" smtClean="0">
              <a:solidFill>
                <a:srgbClr val="A20000"/>
              </a:solidFill>
            </a:endParaRPr>
          </a:p>
          <a:p>
            <a:endParaRPr lang="en-US" sz="1200" b="1" dirty="0" smtClean="0"/>
          </a:p>
          <a:p>
            <a:pPr marL="0" indent="0">
              <a:buNone/>
            </a:pPr>
            <a:r>
              <a:rPr lang="en-US" sz="2500" b="1" dirty="0" smtClean="0">
                <a:solidFill>
                  <a:srgbClr val="002060"/>
                </a:solidFill>
              </a:rPr>
              <a:t>Neoclassical model </a:t>
            </a:r>
            <a:r>
              <a:rPr lang="en-US" sz="2500" dirty="0" smtClean="0">
                <a:solidFill>
                  <a:srgbClr val="002060"/>
                </a:solidFill>
              </a:rPr>
              <a:t>with </a:t>
            </a:r>
            <a:r>
              <a:rPr lang="en-US" sz="2500" b="1" dirty="0" smtClean="0">
                <a:solidFill>
                  <a:srgbClr val="002060"/>
                </a:solidFill>
              </a:rPr>
              <a:t>∆A = 0:</a:t>
            </a:r>
          </a:p>
          <a:p>
            <a:pPr marL="0" indent="0">
              <a:buNone/>
            </a:pPr>
            <a:r>
              <a:rPr lang="en-US" sz="2800" b="1" dirty="0" smtClean="0">
                <a:solidFill>
                  <a:srgbClr val="002060"/>
                </a:solidFill>
                <a:sym typeface="Wingdings" pitchFamily="2" charset="2"/>
              </a:rPr>
              <a:t>		</a:t>
            </a:r>
            <a:r>
              <a:rPr lang="en-US" sz="2600" b="1" dirty="0" smtClean="0">
                <a:solidFill>
                  <a:srgbClr val="A20000"/>
                </a:solidFill>
                <a:sym typeface="Wingdings" pitchFamily="2" charset="2"/>
              </a:rPr>
              <a:t>∆s  no effect on steady state</a:t>
            </a:r>
            <a:endParaRPr lang="en-US" sz="2600" b="1" dirty="0" smtClean="0">
              <a:solidFill>
                <a:srgbClr val="A20000"/>
              </a:solidFill>
            </a:endParaRPr>
          </a:p>
          <a:p>
            <a:pPr marL="0" indent="0">
              <a:buNone/>
            </a:pPr>
            <a:r>
              <a:rPr lang="en-US" sz="2500" dirty="0">
                <a:solidFill>
                  <a:srgbClr val="002060"/>
                </a:solidFill>
                <a:sym typeface="Wingdings" pitchFamily="2" charset="2"/>
              </a:rPr>
              <a:t>	</a:t>
            </a:r>
            <a:r>
              <a:rPr lang="en-US" sz="2500" dirty="0" smtClean="0">
                <a:solidFill>
                  <a:srgbClr val="002060"/>
                </a:solidFill>
                <a:sym typeface="Wingdings" pitchFamily="2" charset="2"/>
              </a:rPr>
              <a:t>	</a:t>
            </a:r>
            <a:r>
              <a:rPr lang="en-US" sz="2400" b="1" dirty="0" smtClean="0">
                <a:solidFill>
                  <a:srgbClr val="002060"/>
                </a:solidFill>
                <a:sym typeface="Wingdings" pitchFamily="2" charset="2"/>
              </a:rPr>
              <a:t>∆Y/Y = n </a:t>
            </a:r>
            <a:r>
              <a:rPr lang="en-US" sz="2400" dirty="0" smtClean="0">
                <a:solidFill>
                  <a:srgbClr val="002060"/>
                </a:solidFill>
                <a:sym typeface="Wingdings" pitchFamily="2" charset="2"/>
              </a:rPr>
              <a:t>&amp; </a:t>
            </a:r>
            <a:r>
              <a:rPr lang="en-US" sz="2400" b="1" dirty="0" smtClean="0">
                <a:solidFill>
                  <a:srgbClr val="002060"/>
                </a:solidFill>
                <a:sym typeface="Wingdings" pitchFamily="2" charset="2"/>
              </a:rPr>
              <a:t>∆y/y = 0</a:t>
            </a:r>
            <a:r>
              <a:rPr lang="en-US" sz="2400" dirty="0" smtClean="0">
                <a:solidFill>
                  <a:srgbClr val="002060"/>
                </a:solidFill>
                <a:sym typeface="Wingdings" pitchFamily="2" charset="2"/>
              </a:rPr>
              <a:t>, </a:t>
            </a:r>
            <a:endParaRPr lang="en-US" sz="1200" b="1" dirty="0" smtClean="0"/>
          </a:p>
          <a:p>
            <a:pPr marL="45720" indent="0">
              <a:buNone/>
            </a:pPr>
            <a:endParaRPr lang="en-US" sz="2600" b="1" dirty="0" smtClean="0">
              <a:solidFill>
                <a:srgbClr val="002060"/>
              </a:solidFill>
            </a:endParaRPr>
          </a:p>
          <a:p>
            <a:pPr marL="45720" indent="0">
              <a:buNone/>
            </a:pPr>
            <a:r>
              <a:rPr lang="en-US" sz="2600" b="1" dirty="0" smtClean="0">
                <a:solidFill>
                  <a:srgbClr val="002060"/>
                </a:solidFill>
              </a:rPr>
              <a:t>Endogenous growth</a:t>
            </a:r>
            <a:r>
              <a:rPr lang="en-US" sz="2200" b="1" dirty="0" smtClean="0">
                <a:solidFill>
                  <a:srgbClr val="002060"/>
                </a:solidFill>
              </a:rPr>
              <a:t> </a:t>
            </a:r>
            <a:r>
              <a:rPr lang="en-US" sz="2600" dirty="0">
                <a:solidFill>
                  <a:srgbClr val="002060"/>
                </a:solidFill>
              </a:rPr>
              <a:t>with </a:t>
            </a:r>
            <a:r>
              <a:rPr lang="en-US" sz="2600" b="1" dirty="0">
                <a:solidFill>
                  <a:srgbClr val="002060"/>
                </a:solidFill>
              </a:rPr>
              <a:t>∆A = 0</a:t>
            </a:r>
            <a:r>
              <a:rPr lang="en-US" sz="2600" dirty="0">
                <a:solidFill>
                  <a:srgbClr val="002060"/>
                </a:solidFill>
              </a:rPr>
              <a:t>: </a:t>
            </a:r>
            <a:r>
              <a:rPr lang="en-US" sz="2200" b="1" dirty="0" smtClean="0">
                <a:solidFill>
                  <a:srgbClr val="002060"/>
                </a:solidFill>
              </a:rPr>
              <a:t> </a:t>
            </a:r>
          </a:p>
          <a:p>
            <a:pPr marL="594360" lvl="2" indent="0">
              <a:buNone/>
            </a:pPr>
            <a:r>
              <a:rPr lang="en-US" sz="2600" b="1" dirty="0" smtClean="0">
                <a:solidFill>
                  <a:srgbClr val="002060"/>
                </a:solidFill>
              </a:rPr>
              <a:t>		               y = </a:t>
            </a:r>
            <a:r>
              <a:rPr lang="en-US" sz="2600" b="1" dirty="0" err="1" smtClean="0">
                <a:solidFill>
                  <a:srgbClr val="002060"/>
                </a:solidFill>
              </a:rPr>
              <a:t>Ak</a:t>
            </a:r>
            <a:r>
              <a:rPr lang="en-US" sz="2600" b="1" dirty="0" smtClean="0">
                <a:solidFill>
                  <a:srgbClr val="002060"/>
                </a:solidFill>
              </a:rPr>
              <a:t> </a:t>
            </a:r>
          </a:p>
          <a:p>
            <a:pPr marL="594360" lvl="2" indent="0">
              <a:buNone/>
            </a:pPr>
            <a:r>
              <a:rPr lang="en-US" dirty="0">
                <a:solidFill>
                  <a:srgbClr val="002060"/>
                </a:solidFill>
              </a:rPr>
              <a:t>	</a:t>
            </a:r>
            <a:r>
              <a:rPr lang="en-US" dirty="0" smtClean="0">
                <a:solidFill>
                  <a:srgbClr val="002060"/>
                </a:solidFill>
              </a:rPr>
              <a:t> 	</a:t>
            </a:r>
            <a:r>
              <a:rPr lang="en-US" sz="2600" b="1" dirty="0" smtClean="0">
                <a:solidFill>
                  <a:srgbClr val="A20000"/>
                </a:solidFill>
                <a:sym typeface="Wingdings" pitchFamily="2" charset="2"/>
              </a:rPr>
              <a:t>∆s  permanent </a:t>
            </a:r>
            <a:r>
              <a:rPr lang="en-US" sz="2600" b="1" dirty="0" smtClean="0">
                <a:solidFill>
                  <a:srgbClr val="A20000"/>
                </a:solidFill>
                <a:latin typeface="Times New Roman"/>
                <a:cs typeface="Times New Roman"/>
                <a:sym typeface="Wingdings" pitchFamily="2" charset="2"/>
              </a:rPr>
              <a:t>↑</a:t>
            </a:r>
            <a:r>
              <a:rPr lang="en-US" sz="2600" b="1" dirty="0" smtClean="0">
                <a:solidFill>
                  <a:srgbClr val="A20000"/>
                </a:solidFill>
                <a:cs typeface="Times New Roman"/>
                <a:sym typeface="Wingdings" pitchFamily="2" charset="2"/>
              </a:rPr>
              <a:t>∆y/y</a:t>
            </a:r>
            <a:endParaRPr lang="en-US" sz="2600" b="1" dirty="0" smtClean="0">
              <a:solidFill>
                <a:srgbClr val="A20000"/>
              </a:solidFill>
            </a:endParaRPr>
          </a:p>
          <a:p>
            <a:pPr marL="274320" lvl="1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pPr marL="274320" lvl="1" indent="0">
              <a:buNone/>
            </a:pPr>
            <a:endParaRPr lang="en-US" sz="2600" dirty="0" smtClean="0">
              <a:solidFill>
                <a:schemeClr val="tx1"/>
              </a:solidFill>
            </a:endParaRPr>
          </a:p>
          <a:p>
            <a:pPr marL="594360" lvl="2" indent="0">
              <a:buNone/>
            </a:pPr>
            <a:endParaRPr lang="en-US" sz="2600" dirty="0" smtClean="0">
              <a:solidFill>
                <a:schemeClr val="tx1"/>
              </a:solidFill>
            </a:endParaRPr>
          </a:p>
          <a:p>
            <a:pPr lvl="1"/>
            <a:endParaRPr lang="en-US" sz="2600" dirty="0">
              <a:solidFill>
                <a:schemeClr val="tx1"/>
              </a:solidFill>
            </a:endParaRPr>
          </a:p>
          <a:p>
            <a:endParaRPr lang="en-US" sz="2800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25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0" name="Title 4"/>
          <p:cNvSpPr txBox="1">
            <a:spLocks/>
          </p:cNvSpPr>
          <p:nvPr/>
        </p:nvSpPr>
        <p:spPr>
          <a:xfrm>
            <a:off x="76200" y="529157"/>
            <a:ext cx="8534400" cy="570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Recent Growth Studies and Policy Issues</a:t>
            </a:r>
            <a:endParaRPr lang="en-CA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3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83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83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3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83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83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83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83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83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83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8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8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837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83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83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837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168A31-6D05-47D8-BF83-6574B8270A63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26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Title 4"/>
          <p:cNvSpPr txBox="1">
            <a:spLocks/>
          </p:cNvSpPr>
          <p:nvPr/>
        </p:nvSpPr>
        <p:spPr>
          <a:xfrm>
            <a:off x="76200" y="381000"/>
            <a:ext cx="8534400" cy="5702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Recent Growth Studies and Policy Issues</a:t>
            </a:r>
            <a:endParaRPr lang="en-CA" b="1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1216967"/>
            <a:ext cx="4130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400" b="1" dirty="0" smtClean="0">
                <a:solidFill>
                  <a:srgbClr val="002060"/>
                </a:solidFill>
                <a:latin typeface="+mn-lt"/>
              </a:rPr>
              <a:t>An example of a y = </a:t>
            </a:r>
            <a:r>
              <a:rPr lang="en-CA" sz="2400" b="1" dirty="0" err="1" smtClean="0">
                <a:solidFill>
                  <a:srgbClr val="002060"/>
                </a:solidFill>
                <a:latin typeface="+mn-lt"/>
              </a:rPr>
              <a:t>Ak</a:t>
            </a:r>
            <a:r>
              <a:rPr lang="en-CA" sz="2400" b="1" dirty="0" smtClean="0">
                <a:solidFill>
                  <a:srgbClr val="002060"/>
                </a:solidFill>
                <a:latin typeface="+mn-lt"/>
              </a:rPr>
              <a:t> model</a:t>
            </a:r>
            <a:endParaRPr lang="en-CA" sz="24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094" y="2005013"/>
            <a:ext cx="4516506" cy="370998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5029200" y="1828800"/>
            <a:ext cx="416549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The </a:t>
            </a:r>
            <a:r>
              <a:rPr lang="en-CA" sz="2000" b="1" dirty="0" smtClean="0">
                <a:solidFill>
                  <a:srgbClr val="002060"/>
                </a:solidFill>
                <a:latin typeface="+mj-lt"/>
              </a:rPr>
              <a:t>saving rate &gt; rate of investment</a:t>
            </a:r>
          </a:p>
          <a:p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(</a:t>
            </a:r>
            <a:r>
              <a:rPr lang="en-CA" sz="2000" dirty="0" err="1" smtClean="0">
                <a:solidFill>
                  <a:srgbClr val="002060"/>
                </a:solidFill>
                <a:latin typeface="+mj-lt"/>
              </a:rPr>
              <a:t>nk</a:t>
            </a:r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) needed for a constant k</a:t>
            </a:r>
          </a:p>
          <a:p>
            <a:endParaRPr lang="en-CA" sz="2000" dirty="0">
              <a:solidFill>
                <a:srgbClr val="002060"/>
              </a:solidFill>
              <a:latin typeface="+mj-lt"/>
            </a:endParaRPr>
          </a:p>
          <a:p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Capital per worker k increases and </a:t>
            </a:r>
          </a:p>
          <a:p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increases output per worker</a:t>
            </a:r>
          </a:p>
          <a:p>
            <a:endParaRPr lang="en-CA" sz="2000" dirty="0">
              <a:solidFill>
                <a:srgbClr val="002060"/>
              </a:solidFill>
              <a:latin typeface="+mj-lt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+mj-lt"/>
              </a:rPr>
              <a:t>Externalities</a:t>
            </a:r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 from the growing </a:t>
            </a:r>
          </a:p>
          <a:p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aggregate capital stock offset any</a:t>
            </a:r>
          </a:p>
          <a:p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tendency for diminishing returns.</a:t>
            </a:r>
          </a:p>
          <a:p>
            <a:endParaRPr lang="en-CA" sz="2000" dirty="0">
              <a:solidFill>
                <a:srgbClr val="002060"/>
              </a:solidFill>
              <a:latin typeface="+mj-lt"/>
            </a:endParaRPr>
          </a:p>
          <a:p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An increase in the </a:t>
            </a:r>
            <a:r>
              <a:rPr lang="en-CA" sz="2000" b="1" dirty="0" smtClean="0">
                <a:solidFill>
                  <a:srgbClr val="002060"/>
                </a:solidFill>
                <a:latin typeface="+mj-lt"/>
              </a:rPr>
              <a:t>saving rate s </a:t>
            </a:r>
          </a:p>
          <a:p>
            <a:r>
              <a:rPr lang="en-CA" sz="2000" dirty="0" smtClean="0">
                <a:solidFill>
                  <a:srgbClr val="002060"/>
                </a:solidFill>
                <a:latin typeface="+mj-lt"/>
              </a:rPr>
              <a:t>Would increases growth in Y and y  </a:t>
            </a:r>
            <a:endParaRPr lang="en-CA" sz="2000" dirty="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03021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/>
          </a:bodyPr>
          <a:lstStyle/>
          <a:p>
            <a:pPr lvl="0"/>
            <a:r>
              <a:rPr lang="en-US" sz="2800" b="1" spc="0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Recent Growth Studies and Policy Issues</a:t>
            </a:r>
            <a:endParaRPr lang="en-CA" sz="1800" b="1" spc="0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066800"/>
            <a:ext cx="8763000" cy="5211763"/>
          </a:xfrm>
        </p:spPr>
        <p:txBody>
          <a:bodyPr>
            <a:normAutofit fontScale="25000" lnSpcReduction="20000"/>
          </a:bodyPr>
          <a:lstStyle/>
          <a:p>
            <a:pPr>
              <a:buClr>
                <a:srgbClr val="002060"/>
              </a:buClr>
              <a:buSzPct val="114000"/>
            </a:pPr>
            <a:r>
              <a:rPr lang="en-US" sz="9600" b="1" dirty="0" smtClean="0">
                <a:solidFill>
                  <a:srgbClr val="002060"/>
                </a:solidFill>
              </a:rPr>
              <a:t>Neoclassical growth model:</a:t>
            </a:r>
          </a:p>
          <a:p>
            <a:pPr lvl="2">
              <a:buClr>
                <a:srgbClr val="002060"/>
              </a:buClr>
              <a:buSzPct val="114000"/>
            </a:pPr>
            <a:r>
              <a:rPr lang="en-US" sz="9400" dirty="0" smtClean="0">
                <a:solidFill>
                  <a:srgbClr val="002060"/>
                </a:solidFill>
              </a:rPr>
              <a:t>Homogeneous capital and </a:t>
            </a:r>
            <a:r>
              <a:rPr lang="en-US" sz="9400" dirty="0" smtClean="0">
                <a:solidFill>
                  <a:srgbClr val="002060"/>
                </a:solidFill>
              </a:rPr>
              <a:t>labour</a:t>
            </a:r>
          </a:p>
          <a:p>
            <a:pPr lvl="2">
              <a:buClr>
                <a:srgbClr val="002060"/>
              </a:buClr>
              <a:buSzPct val="114000"/>
            </a:pPr>
            <a:r>
              <a:rPr lang="en-US" sz="9400" dirty="0" smtClean="0">
                <a:solidFill>
                  <a:srgbClr val="002060"/>
                </a:solidFill>
              </a:rPr>
              <a:t>Diminishing returns to increased capital/labour</a:t>
            </a:r>
            <a:endParaRPr lang="en-US" sz="9400" dirty="0" smtClean="0">
              <a:solidFill>
                <a:srgbClr val="002060"/>
              </a:solidFill>
            </a:endParaRPr>
          </a:p>
          <a:p>
            <a:pPr lvl="2">
              <a:buClr>
                <a:srgbClr val="002060"/>
              </a:buClr>
              <a:buSzPct val="114000"/>
            </a:pPr>
            <a:r>
              <a:rPr lang="en-US" sz="9400" dirty="0" smtClean="0">
                <a:solidFill>
                  <a:srgbClr val="002060"/>
                </a:solidFill>
              </a:rPr>
              <a:t>Exogenous technology</a:t>
            </a:r>
          </a:p>
          <a:p>
            <a:endParaRPr lang="en-US" sz="4800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  <a:buSzPct val="114000"/>
            </a:pPr>
            <a:r>
              <a:rPr lang="en-US" sz="9600" b="1" dirty="0" smtClean="0">
                <a:solidFill>
                  <a:srgbClr val="002060"/>
                </a:solidFill>
              </a:rPr>
              <a:t>New growth theory:</a:t>
            </a:r>
          </a:p>
          <a:p>
            <a:pPr lvl="2">
              <a:buClr>
                <a:srgbClr val="002060"/>
              </a:buClr>
              <a:buSzPct val="114000"/>
            </a:pPr>
            <a:r>
              <a:rPr lang="en-US" sz="9400" dirty="0" smtClean="0">
                <a:solidFill>
                  <a:srgbClr val="002060"/>
                </a:solidFill>
              </a:rPr>
              <a:t>Y = </a:t>
            </a:r>
            <a:r>
              <a:rPr lang="en-US" sz="9400" dirty="0" err="1" smtClean="0">
                <a:solidFill>
                  <a:srgbClr val="002060"/>
                </a:solidFill>
              </a:rPr>
              <a:t>Ak</a:t>
            </a:r>
            <a:r>
              <a:rPr lang="en-US" sz="9400" dirty="0" smtClean="0">
                <a:solidFill>
                  <a:srgbClr val="002060"/>
                </a:solidFill>
              </a:rPr>
              <a:t> </a:t>
            </a:r>
            <a:r>
              <a:rPr lang="en-US" sz="9400" dirty="0" smtClean="0">
                <a:solidFill>
                  <a:srgbClr val="002060"/>
                </a:solidFill>
              </a:rPr>
              <a:t>model</a:t>
            </a:r>
          </a:p>
          <a:p>
            <a:pPr lvl="2">
              <a:buClr>
                <a:srgbClr val="002060"/>
              </a:buClr>
              <a:buSzPct val="114000"/>
            </a:pPr>
            <a:r>
              <a:rPr lang="en-US" sz="9400" i="1" dirty="0" smtClean="0">
                <a:solidFill>
                  <a:srgbClr val="002060"/>
                </a:solidFill>
              </a:rPr>
              <a:t>∆k externality </a:t>
            </a:r>
            <a:r>
              <a:rPr lang="en-US" sz="9400" dirty="0" smtClean="0">
                <a:solidFill>
                  <a:srgbClr val="002060"/>
                </a:solidFill>
              </a:rPr>
              <a:t>gives constant returns to capital/labour ratio</a:t>
            </a:r>
            <a:endParaRPr lang="en-US" sz="9400" dirty="0" smtClean="0">
              <a:solidFill>
                <a:srgbClr val="002060"/>
              </a:solidFill>
            </a:endParaRPr>
          </a:p>
          <a:p>
            <a:pPr lvl="2">
              <a:buClr>
                <a:srgbClr val="002060"/>
              </a:buClr>
              <a:buSzPct val="114000"/>
            </a:pPr>
            <a:r>
              <a:rPr lang="en-US" sz="9400" dirty="0" smtClean="0">
                <a:solidFill>
                  <a:srgbClr val="002060"/>
                </a:solidFill>
              </a:rPr>
              <a:t>R&amp;D, education, ‘learning by doing’ </a:t>
            </a:r>
            <a:r>
              <a:rPr lang="en-US" sz="9400" dirty="0" smtClean="0">
                <a:solidFill>
                  <a:srgbClr val="002060"/>
                </a:solidFill>
                <a:sym typeface="Wingdings" pitchFamily="2" charset="2"/>
              </a:rPr>
              <a:t> endogenous ∆A</a:t>
            </a:r>
          </a:p>
          <a:p>
            <a:pPr marL="0" indent="0">
              <a:buNone/>
            </a:pPr>
            <a:endParaRPr lang="en-US" sz="9600" dirty="0">
              <a:solidFill>
                <a:srgbClr val="002060"/>
              </a:solidFill>
              <a:sym typeface="Wingdings" pitchFamily="2" charset="2"/>
            </a:endParaRPr>
          </a:p>
          <a:p>
            <a:pPr marL="0" indent="0">
              <a:buNone/>
            </a:pPr>
            <a:r>
              <a:rPr lang="en-US" sz="9600" b="1" dirty="0" smtClean="0">
                <a:solidFill>
                  <a:srgbClr val="002060"/>
                </a:solidFill>
                <a:sym typeface="Wingdings" pitchFamily="2" charset="2"/>
              </a:rPr>
              <a:t>Suppose </a:t>
            </a:r>
            <a:r>
              <a:rPr lang="en-US" sz="9600" b="1" i="1" dirty="0" smtClean="0">
                <a:solidFill>
                  <a:srgbClr val="002060"/>
                </a:solidFill>
                <a:sym typeface="Wingdings" pitchFamily="2" charset="2"/>
              </a:rPr>
              <a:t>∆N &amp; ∆K embody new knowledge &amp; technology</a:t>
            </a:r>
          </a:p>
          <a:p>
            <a:endParaRPr lang="en-US" sz="4800" b="1" dirty="0">
              <a:solidFill>
                <a:srgbClr val="002060"/>
              </a:solidFill>
              <a:sym typeface="Wingdings" pitchFamily="2" charset="2"/>
            </a:endParaRPr>
          </a:p>
          <a:p>
            <a:pPr lvl="2">
              <a:buClr>
                <a:srgbClr val="002060"/>
              </a:buClr>
              <a:buSzPct val="114000"/>
            </a:pPr>
            <a:r>
              <a:rPr lang="en-US" sz="9000" dirty="0" smtClean="0">
                <a:solidFill>
                  <a:srgbClr val="002060"/>
                </a:solidFill>
                <a:sym typeface="Wingdings" pitchFamily="2" charset="2"/>
              </a:rPr>
              <a:t>Integrated ∆</a:t>
            </a:r>
            <a:r>
              <a:rPr lang="en-US" sz="9000" dirty="0" smtClean="0">
                <a:solidFill>
                  <a:srgbClr val="002060"/>
                </a:solidFill>
                <a:sym typeface="Wingdings" pitchFamily="2" charset="2"/>
              </a:rPr>
              <a:t>A and ∆N and ∆K  </a:t>
            </a:r>
          </a:p>
          <a:p>
            <a:pPr marL="822960" lvl="3" indent="0">
              <a:buNone/>
            </a:pPr>
            <a:r>
              <a:rPr lang="en-US" sz="8800" b="1" dirty="0" smtClean="0">
                <a:solidFill>
                  <a:srgbClr val="002060"/>
                </a:solidFill>
                <a:sym typeface="Wingdings" pitchFamily="2" charset="2"/>
              </a:rPr>
              <a:t>	</a:t>
            </a:r>
            <a:r>
              <a:rPr lang="en-US" sz="9600" b="1" dirty="0" smtClean="0">
                <a:solidFill>
                  <a:srgbClr val="002060"/>
                </a:solidFill>
                <a:sym typeface="Wingdings" pitchFamily="2" charset="2"/>
              </a:rPr>
              <a:t>y </a:t>
            </a:r>
            <a:r>
              <a:rPr lang="en-US" sz="9600" b="1" dirty="0" smtClean="0">
                <a:solidFill>
                  <a:srgbClr val="002060"/>
                </a:solidFill>
                <a:sym typeface="Wingdings" pitchFamily="2" charset="2"/>
              </a:rPr>
              <a:t>= </a:t>
            </a:r>
            <a:r>
              <a:rPr lang="en-US" sz="9600" b="1" dirty="0" err="1" smtClean="0">
                <a:solidFill>
                  <a:srgbClr val="002060"/>
                </a:solidFill>
                <a:sym typeface="Wingdings" pitchFamily="2" charset="2"/>
              </a:rPr>
              <a:t>Ak</a:t>
            </a:r>
            <a:r>
              <a:rPr lang="en-US" sz="9600" b="1" baseline="30000" dirty="0" smtClean="0">
                <a:solidFill>
                  <a:srgbClr val="002060"/>
                </a:solidFill>
                <a:sym typeface="Wingdings" pitchFamily="2" charset="2"/>
              </a:rPr>
              <a:t>⅓</a:t>
            </a:r>
            <a:r>
              <a:rPr lang="en-US" sz="9600" b="1" dirty="0" smtClean="0">
                <a:solidFill>
                  <a:srgbClr val="002060"/>
                </a:solidFill>
                <a:sym typeface="Wingdings" pitchFamily="2" charset="2"/>
              </a:rPr>
              <a:t>  shifts up with ∆N and ∆K</a:t>
            </a:r>
          </a:p>
          <a:p>
            <a:pPr marL="0" indent="0">
              <a:buNone/>
            </a:pPr>
            <a:r>
              <a:rPr lang="en-US" sz="9600" dirty="0">
                <a:solidFill>
                  <a:srgbClr val="002060"/>
                </a:solidFill>
                <a:sym typeface="Wingdings" pitchFamily="2" charset="2"/>
              </a:rPr>
              <a:t>	</a:t>
            </a:r>
            <a:r>
              <a:rPr lang="en-US" sz="9600" dirty="0" smtClean="0">
                <a:solidFill>
                  <a:srgbClr val="002060"/>
                </a:solidFill>
                <a:sym typeface="Wingdings" pitchFamily="2" charset="2"/>
              </a:rPr>
              <a:t>					       </a:t>
            </a:r>
            <a:r>
              <a:rPr lang="en-US" sz="8000" dirty="0" smtClean="0">
                <a:solidFill>
                  <a:srgbClr val="002060"/>
                </a:solidFill>
                <a:sym typeface="Wingdings" pitchFamily="2" charset="2"/>
              </a:rPr>
              <a:t>In a diagram……</a:t>
            </a:r>
            <a:endParaRPr lang="en-US" sz="80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2286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480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48600" y="-19050"/>
            <a:ext cx="1371600" cy="476250"/>
          </a:xfrm>
        </p:spPr>
        <p:txBody>
          <a:bodyPr/>
          <a:lstStyle/>
          <a:p>
            <a:pPr>
              <a:defRPr/>
            </a:pPr>
            <a:fld id="{ABFA80D3-3642-46E9-9FFA-66902CFF0B1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27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78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789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789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381000" y="350838"/>
            <a:ext cx="8229600" cy="563562"/>
          </a:xfrm>
        </p:spPr>
        <p:txBody>
          <a:bodyPr>
            <a:normAutofit/>
          </a:bodyPr>
          <a:lstStyle/>
          <a:p>
            <a:pPr lvl="0"/>
            <a:r>
              <a:rPr lang="en-US" sz="2800" b="1" spc="0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Recent Growth Studies and Policy Issues</a:t>
            </a:r>
            <a:endParaRPr lang="en-CA" sz="1800" b="1" spc="0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24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-76200"/>
            <a:ext cx="2895600" cy="476250"/>
          </a:xfrm>
        </p:spPr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-76200"/>
            <a:ext cx="1295400" cy="476250"/>
          </a:xfrm>
        </p:spPr>
        <p:txBody>
          <a:bodyPr/>
          <a:lstStyle/>
          <a:p>
            <a:pPr>
              <a:defRPr/>
            </a:pPr>
            <a:fld id="{ABFA80D3-3642-46E9-9FFA-66902CFF0B15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28</a:t>
            </a:fld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49655"/>
            <a:ext cx="4800600" cy="489394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  <a:effectLst/>
        </p:spPr>
      </p:pic>
      <p:sp>
        <p:nvSpPr>
          <p:cNvPr id="8" name="Rectangle 7"/>
          <p:cNvSpPr/>
          <p:nvPr/>
        </p:nvSpPr>
        <p:spPr>
          <a:xfrm>
            <a:off x="5257800" y="1066800"/>
            <a:ext cx="37338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2000" b="1" dirty="0">
                <a:solidFill>
                  <a:srgbClr val="002060"/>
                </a:solidFill>
                <a:latin typeface="+mn-lt"/>
              </a:rPr>
              <a:t>The</a:t>
            </a:r>
            <a:r>
              <a:rPr lang="en-CA" sz="2000" b="1" dirty="0">
                <a:latin typeface="+mn-lt"/>
              </a:rPr>
              <a:t> </a:t>
            </a:r>
            <a:r>
              <a:rPr lang="en-CA" sz="20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y = </a:t>
            </a:r>
            <a:r>
              <a:rPr lang="en-CA" sz="2000" b="1" dirty="0" err="1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Ak</a:t>
            </a:r>
            <a:r>
              <a:rPr lang="en-C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en-CA" sz="2000" b="1" dirty="0">
                <a:solidFill>
                  <a:srgbClr val="002060"/>
                </a:solidFill>
                <a:latin typeface="+mn-lt"/>
              </a:rPr>
              <a:t>line traces the </a:t>
            </a:r>
            <a:r>
              <a:rPr lang="en-CA" sz="20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locus</a:t>
            </a:r>
            <a:r>
              <a:rPr lang="en-CA" sz="2000" b="1" dirty="0">
                <a:solidFill>
                  <a:srgbClr val="002060"/>
                </a:solidFill>
                <a:latin typeface="+mn-lt"/>
              </a:rPr>
              <a:t> </a:t>
            </a:r>
            <a:endParaRPr lang="en-CA" sz="2000" b="1" dirty="0" smtClean="0">
              <a:solidFill>
                <a:srgbClr val="002060"/>
              </a:solidFill>
              <a:latin typeface="+mn-lt"/>
            </a:endParaRPr>
          </a:p>
          <a:p>
            <a:r>
              <a:rPr lang="en-CA" sz="2000" b="1" dirty="0">
                <a:solidFill>
                  <a:srgbClr val="002060"/>
                </a:solidFill>
                <a:latin typeface="+mn-lt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of ∆y/∆k</a:t>
            </a:r>
            <a:r>
              <a:rPr lang="en-CA" sz="2000" b="1" dirty="0">
                <a:latin typeface="+mn-lt"/>
              </a:rPr>
              <a:t>				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∆K &amp; ∆N embody ∆A.</a:t>
            </a:r>
          </a:p>
          <a:p>
            <a:endParaRPr lang="en-CA" sz="2000" b="1" dirty="0">
              <a:solidFill>
                <a:srgbClr val="002060"/>
              </a:solidFill>
              <a:latin typeface="+mn-lt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CA" sz="2000" b="1" dirty="0">
                <a:solidFill>
                  <a:srgbClr val="002060"/>
                </a:solidFill>
                <a:latin typeface="+mn-lt"/>
              </a:rPr>
              <a:t>As a result 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∆k &gt; 0 shifts </a:t>
            </a:r>
          </a:p>
          <a:p>
            <a:r>
              <a:rPr lang="en-CA" sz="2000" b="1" dirty="0">
                <a:solidFill>
                  <a:srgbClr val="002060"/>
                </a:solidFill>
                <a:latin typeface="+mn-lt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y = A.F(k) up</a:t>
            </a:r>
            <a:r>
              <a:rPr lang="en-CA" sz="2000" b="1" dirty="0">
                <a:solidFill>
                  <a:srgbClr val="002060"/>
                </a:solidFill>
                <a:latin typeface="+mn-lt"/>
              </a:rPr>
              <a:t>				</a:t>
            </a:r>
          </a:p>
          <a:p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Externalities from ∆K &amp; ∆N &gt; 0 	offset diminishing 	returns</a:t>
            </a:r>
            <a:r>
              <a:rPr lang="en-CA" sz="2000" b="1" dirty="0">
                <a:solidFill>
                  <a:srgbClr val="002060"/>
                </a:solidFill>
                <a:latin typeface="+mn-lt"/>
              </a:rPr>
              <a:t>. </a:t>
            </a:r>
            <a:endParaRPr lang="en-CA" sz="2000" b="1" dirty="0" smtClean="0">
              <a:solidFill>
                <a:srgbClr val="002060"/>
              </a:solidFill>
              <a:latin typeface="+mn-lt"/>
            </a:endParaRPr>
          </a:p>
          <a:p>
            <a:endParaRPr lang="en-CA" sz="2000" b="1" dirty="0">
              <a:solidFill>
                <a:srgbClr val="002060"/>
              </a:solidFill>
              <a:latin typeface="+mn-lt"/>
            </a:endParaRPr>
          </a:p>
          <a:p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The </a:t>
            </a:r>
            <a:r>
              <a:rPr lang="en-CA" sz="2000" b="1" dirty="0">
                <a:solidFill>
                  <a:srgbClr val="002060"/>
                </a:solidFill>
                <a:latin typeface="+mn-lt"/>
              </a:rPr>
              <a:t>economy 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appears </a:t>
            </a:r>
            <a:r>
              <a:rPr lang="en-CA" sz="2000" b="1" dirty="0">
                <a:solidFill>
                  <a:srgbClr val="002060"/>
                </a:solidFill>
                <a:latin typeface="+mn-lt"/>
              </a:rPr>
              <a:t>to grow </a:t>
            </a:r>
            <a:endParaRPr lang="en-CA" sz="2000" b="1" dirty="0" smtClean="0">
              <a:solidFill>
                <a:srgbClr val="002060"/>
              </a:solidFill>
              <a:latin typeface="+mn-lt"/>
            </a:endParaRPr>
          </a:p>
          <a:p>
            <a:r>
              <a:rPr lang="en-CA" sz="2000" b="1" dirty="0">
                <a:solidFill>
                  <a:srgbClr val="002060"/>
                </a:solidFill>
                <a:latin typeface="+mn-lt"/>
              </a:rPr>
              <a:t>	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along </a:t>
            </a:r>
            <a:r>
              <a:rPr lang="en-CA" sz="2000" b="1" dirty="0">
                <a:solidFill>
                  <a:srgbClr val="002060"/>
                </a:solidFill>
                <a:latin typeface="+mn-lt"/>
              </a:rPr>
              <a:t>y = </a:t>
            </a:r>
            <a:r>
              <a:rPr lang="en-CA" sz="2000" b="1" dirty="0" err="1">
                <a:solidFill>
                  <a:srgbClr val="002060"/>
                </a:solidFill>
                <a:latin typeface="+mn-lt"/>
              </a:rPr>
              <a:t>Ak</a:t>
            </a:r>
            <a:r>
              <a:rPr lang="en-CA" sz="2000" b="1" dirty="0" smtClean="0">
                <a:solidFill>
                  <a:srgbClr val="002060"/>
                </a:solidFill>
                <a:latin typeface="+mn-lt"/>
              </a:rPr>
              <a:t>.</a:t>
            </a:r>
            <a:r>
              <a:rPr lang="en-CA" sz="2000" b="1" dirty="0">
                <a:latin typeface="+mn-lt"/>
              </a:rPr>
              <a:t>	</a:t>
            </a:r>
            <a:r>
              <a:rPr lang="en-CA" sz="2000" dirty="0">
                <a:latin typeface="+mn-lt"/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447799"/>
            <a:ext cx="8229600" cy="582561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</a:rPr>
              <a:t>The Costs of </a:t>
            </a:r>
            <a:r>
              <a:rPr lang="en-US" sz="2800" b="1" dirty="0" smtClean="0">
                <a:solidFill>
                  <a:srgbClr val="002060"/>
                </a:solidFill>
              </a:rPr>
              <a:t>Growth:</a:t>
            </a:r>
            <a:endParaRPr lang="en-US" sz="2800" b="1" dirty="0" smtClean="0">
              <a:solidFill>
                <a:srgbClr val="002060"/>
              </a:solidFill>
            </a:endParaRP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2362200"/>
            <a:ext cx="8229600" cy="2667000"/>
          </a:xfrm>
        </p:spPr>
        <p:txBody>
          <a:bodyPr/>
          <a:lstStyle/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</a:rPr>
              <a:t>Pollution, congestion, and a hectic lifestyle</a:t>
            </a:r>
          </a:p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</a:rPr>
              <a:t>Distorted </a:t>
            </a:r>
            <a:r>
              <a:rPr lang="en-US" dirty="0" smtClean="0">
                <a:solidFill>
                  <a:srgbClr val="002060"/>
                </a:solidFill>
              </a:rPr>
              <a:t>measurement of ‘true’  </a:t>
            </a:r>
            <a:r>
              <a:rPr lang="en-US" dirty="0" smtClean="0">
                <a:solidFill>
                  <a:srgbClr val="002060"/>
                </a:solidFill>
              </a:rPr>
              <a:t>GDP and per capita GDP</a:t>
            </a:r>
            <a:endParaRPr lang="en-US" dirty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</a:rPr>
              <a:t>A role for government </a:t>
            </a:r>
            <a:r>
              <a:rPr lang="en-US" dirty="0" smtClean="0">
                <a:solidFill>
                  <a:srgbClr val="002060"/>
                </a:solidFill>
              </a:rPr>
              <a:t>intervention and </a:t>
            </a:r>
            <a:r>
              <a:rPr lang="en-US" dirty="0" smtClean="0">
                <a:solidFill>
                  <a:srgbClr val="002060"/>
                </a:solidFill>
              </a:rPr>
              <a:t>policy?</a:t>
            </a:r>
            <a:endParaRPr lang="en-US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</a:rPr>
              <a:t>‘Zero growth</a:t>
            </a:r>
            <a:r>
              <a:rPr lang="en-US" dirty="0" smtClean="0">
                <a:solidFill>
                  <a:srgbClr val="002060"/>
                </a:solidFill>
              </a:rPr>
              <a:t>’ locks in current costs</a:t>
            </a:r>
            <a:endParaRPr lang="en-US" dirty="0" smtClean="0">
              <a:solidFill>
                <a:srgbClr val="002060"/>
              </a:solidFill>
            </a:endParaRPr>
          </a:p>
          <a:p>
            <a:pPr>
              <a:buClr>
                <a:srgbClr val="002060"/>
              </a:buClr>
              <a:buSzPct val="111000"/>
            </a:pPr>
            <a:r>
              <a:rPr lang="en-US" dirty="0" smtClean="0">
                <a:solidFill>
                  <a:srgbClr val="002060"/>
                </a:solidFill>
              </a:rPr>
              <a:t>Sustainable </a:t>
            </a:r>
            <a:r>
              <a:rPr lang="en-US" dirty="0" smtClean="0">
                <a:solidFill>
                  <a:srgbClr val="002060"/>
                </a:solidFill>
              </a:rPr>
              <a:t>growth balances costs and benefits</a:t>
            </a:r>
            <a:endParaRPr lang="en-US" dirty="0" smtClean="0">
              <a:solidFill>
                <a:srgbClr val="002060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29</a:t>
            </a:fld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81000" y="503238"/>
            <a:ext cx="82296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800" b="1" spc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Recent Growth Studies and Policy Issues</a:t>
            </a:r>
            <a:endParaRPr lang="en-CA" sz="1800" b="1" spc="0" dirty="0">
              <a:solidFill>
                <a:srgbClr val="A2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9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9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91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91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91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Chapter Summary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rgbClr val="002060"/>
              </a:buClr>
              <a:buSzPct val="111000"/>
              <a:defRPr/>
            </a:pPr>
            <a:r>
              <a:rPr lang="en-US" b="1" dirty="0" smtClean="0">
                <a:solidFill>
                  <a:srgbClr val="002060"/>
                </a:solidFill>
              </a:rPr>
              <a:t>Economic growth </a:t>
            </a:r>
            <a:r>
              <a:rPr lang="en-US" dirty="0" smtClean="0">
                <a:solidFill>
                  <a:srgbClr val="002060"/>
                </a:solidFill>
              </a:rPr>
              <a:t>defined </a:t>
            </a:r>
            <a:r>
              <a:rPr lang="en-US" dirty="0">
                <a:solidFill>
                  <a:srgbClr val="002060"/>
                </a:solidFill>
              </a:rPr>
              <a:t>as </a:t>
            </a:r>
            <a:r>
              <a:rPr lang="en-US" i="1" dirty="0" smtClean="0">
                <a:solidFill>
                  <a:srgbClr val="002060"/>
                </a:solidFill>
              </a:rPr>
              <a:t>annual percentage increase </a:t>
            </a:r>
            <a:r>
              <a:rPr lang="en-US" dirty="0" smtClean="0">
                <a:solidFill>
                  <a:srgbClr val="002060"/>
                </a:solidFill>
              </a:rPr>
              <a:t>in 	real GDP or per capita real GDP</a:t>
            </a:r>
            <a:endParaRPr lang="en-US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0000"/>
              <a:defRPr/>
            </a:pPr>
            <a:r>
              <a:rPr lang="en-US" dirty="0" smtClean="0">
                <a:solidFill>
                  <a:srgbClr val="002060"/>
                </a:solidFill>
              </a:rPr>
              <a:t>Growth </a:t>
            </a:r>
            <a:r>
              <a:rPr lang="en-US" dirty="0">
                <a:solidFill>
                  <a:srgbClr val="002060"/>
                </a:solidFill>
              </a:rPr>
              <a:t>in </a:t>
            </a:r>
            <a:r>
              <a:rPr lang="en-US" b="1" dirty="0">
                <a:solidFill>
                  <a:srgbClr val="002060"/>
                </a:solidFill>
              </a:rPr>
              <a:t>potential </a:t>
            </a:r>
            <a:r>
              <a:rPr lang="en-US" b="1" dirty="0" smtClean="0">
                <a:solidFill>
                  <a:srgbClr val="002060"/>
                </a:solidFill>
              </a:rPr>
              <a:t>output </a:t>
            </a:r>
            <a:r>
              <a:rPr lang="en-US" dirty="0" smtClean="0">
                <a:solidFill>
                  <a:srgbClr val="002060"/>
                </a:solidFill>
              </a:rPr>
              <a:t>is determined by growth in labour 	force, growth in capital stock and growth in factor 	productivity</a:t>
            </a:r>
            <a:endParaRPr lang="en-US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  <a:defRPr/>
            </a:pPr>
            <a:r>
              <a:rPr lang="en-US" b="1" dirty="0">
                <a:solidFill>
                  <a:srgbClr val="002060"/>
                </a:solidFill>
              </a:rPr>
              <a:t>Growth </a:t>
            </a:r>
            <a:r>
              <a:rPr lang="en-US" b="1" dirty="0" smtClean="0">
                <a:solidFill>
                  <a:srgbClr val="002060"/>
                </a:solidFill>
              </a:rPr>
              <a:t>accounting  </a:t>
            </a:r>
            <a:r>
              <a:rPr lang="en-US" dirty="0" smtClean="0">
                <a:solidFill>
                  <a:srgbClr val="002060"/>
                </a:solidFill>
              </a:rPr>
              <a:t>is a way of measuring the sources </a:t>
            </a:r>
            <a:r>
              <a:rPr lang="en-US" dirty="0" smtClean="0">
                <a:solidFill>
                  <a:srgbClr val="002060"/>
                </a:solidFill>
              </a:rPr>
              <a:t>of </a:t>
            </a:r>
            <a:r>
              <a:rPr lang="en-US" dirty="0" smtClean="0">
                <a:solidFill>
                  <a:srgbClr val="002060"/>
                </a:solidFill>
              </a:rPr>
              <a:t>	economic growth</a:t>
            </a:r>
            <a:endParaRPr lang="en-US" b="1" dirty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  <a:defRPr/>
            </a:pPr>
            <a:r>
              <a:rPr lang="en-US" dirty="0">
                <a:solidFill>
                  <a:srgbClr val="002060"/>
                </a:solidFill>
              </a:rPr>
              <a:t>Growth in per capita real GDP has </a:t>
            </a:r>
            <a:r>
              <a:rPr lang="en-US" b="1" dirty="0">
                <a:solidFill>
                  <a:srgbClr val="002060"/>
                </a:solidFill>
              </a:rPr>
              <a:t>two main </a:t>
            </a:r>
            <a:r>
              <a:rPr lang="en-US" b="1" dirty="0" smtClean="0">
                <a:solidFill>
                  <a:srgbClr val="002060"/>
                </a:solidFill>
              </a:rPr>
              <a:t>sources:</a:t>
            </a:r>
            <a:endParaRPr lang="en-US" b="1" dirty="0">
              <a:solidFill>
                <a:srgbClr val="002060"/>
              </a:solidFill>
            </a:endParaRPr>
          </a:p>
          <a:p>
            <a:pPr lvl="2">
              <a:lnSpc>
                <a:spcPct val="90000"/>
              </a:lnSpc>
              <a:buClr>
                <a:srgbClr val="002060"/>
              </a:buClr>
              <a:buSzPct val="111000"/>
              <a:defRPr/>
            </a:pPr>
            <a:r>
              <a:rPr lang="en-US" sz="2200" dirty="0">
                <a:solidFill>
                  <a:srgbClr val="002060"/>
                </a:solidFill>
              </a:rPr>
              <a:t>Growth in the </a:t>
            </a:r>
            <a:r>
              <a:rPr lang="en-US" sz="2200" b="1" dirty="0">
                <a:solidFill>
                  <a:srgbClr val="002060"/>
                </a:solidFill>
              </a:rPr>
              <a:t>ratio of capital to labour</a:t>
            </a:r>
          </a:p>
          <a:p>
            <a:pPr lvl="2">
              <a:lnSpc>
                <a:spcPct val="90000"/>
              </a:lnSpc>
              <a:buClr>
                <a:srgbClr val="002060"/>
              </a:buClr>
              <a:buSzPct val="111000"/>
              <a:defRPr/>
            </a:pPr>
            <a:r>
              <a:rPr lang="en-US" sz="2200" dirty="0">
                <a:solidFill>
                  <a:srgbClr val="002060"/>
                </a:solidFill>
              </a:rPr>
              <a:t>Improvements in </a:t>
            </a:r>
            <a:r>
              <a:rPr lang="en-US" sz="2200" b="1" dirty="0">
                <a:solidFill>
                  <a:srgbClr val="002060"/>
                </a:solidFill>
              </a:rPr>
              <a:t>technology</a:t>
            </a:r>
          </a:p>
          <a:p>
            <a:pPr>
              <a:lnSpc>
                <a:spcPct val="90000"/>
              </a:lnSpc>
              <a:buClr>
                <a:srgbClr val="002060"/>
              </a:buClr>
              <a:buSzPct val="111000"/>
              <a:defRPr/>
            </a:pPr>
            <a:r>
              <a:rPr lang="en-US" b="1" dirty="0" smtClean="0">
                <a:solidFill>
                  <a:srgbClr val="002060"/>
                </a:solidFill>
              </a:rPr>
              <a:t>Sustained growth</a:t>
            </a:r>
            <a:r>
              <a:rPr lang="en-US" dirty="0" smtClean="0">
                <a:solidFill>
                  <a:srgbClr val="002060"/>
                </a:solidFill>
              </a:rPr>
              <a:t> in per capita real GDP depends on </a:t>
            </a:r>
            <a:r>
              <a:rPr lang="en-US" dirty="0" smtClean="0">
                <a:solidFill>
                  <a:srgbClr val="002060"/>
                </a:solidFill>
              </a:rPr>
              <a:t>	 	productivity growth from improvements in technology</a:t>
            </a:r>
            <a:endParaRPr lang="en-US" dirty="0" smtClean="0">
              <a:solidFill>
                <a:srgbClr val="002060"/>
              </a:solidFill>
            </a:endParaRPr>
          </a:p>
          <a:p>
            <a:pPr>
              <a:lnSpc>
                <a:spcPct val="90000"/>
              </a:lnSpc>
              <a:defRPr/>
            </a:pPr>
            <a:endParaRPr lang="en-US" sz="2600" i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© Curtis-Irvine Macroeconomics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Chapter 13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chemeClr val="tx1"/>
                </a:solidFill>
              </a:rPr>
              <a:pPr>
                <a:defRPr/>
              </a:pPr>
              <a:t>30</a:t>
            </a:fld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0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01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01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01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01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01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01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33400"/>
          </a:xfrm>
        </p:spPr>
        <p:txBody>
          <a:bodyPr/>
          <a:lstStyle/>
          <a:p>
            <a:r>
              <a:rPr lang="en-US" sz="2800" b="1" dirty="0">
                <a:solidFill>
                  <a:srgbClr val="A2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Chapter Summary</a:t>
            </a:r>
            <a:endParaRPr lang="en-CA" dirty="0"/>
          </a:p>
        </p:txBody>
      </p:sp>
      <p:sp>
        <p:nvSpPr>
          <p:cNvPr id="4" name="Rectangle 3"/>
          <p:cNvSpPr/>
          <p:nvPr/>
        </p:nvSpPr>
        <p:spPr>
          <a:xfrm>
            <a:off x="145473" y="1447800"/>
            <a:ext cx="8763000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02060"/>
                </a:solidFill>
                <a:latin typeface="+mn-lt"/>
              </a:rPr>
              <a:t>Neoclassical growth theory </a:t>
            </a:r>
            <a:r>
              <a:rPr lang="en-US" sz="2400" dirty="0">
                <a:solidFill>
                  <a:srgbClr val="002060"/>
                </a:solidFill>
                <a:latin typeface="+mn-lt"/>
              </a:rPr>
              <a:t>argues that in the absence of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	technological </a:t>
            </a:r>
            <a:r>
              <a:rPr lang="en-US" sz="2400" dirty="0">
                <a:solidFill>
                  <a:srgbClr val="002060"/>
                </a:solidFill>
                <a:latin typeface="+mn-lt"/>
              </a:rPr>
              <a:t>change a country will have a </a:t>
            </a:r>
            <a:r>
              <a:rPr lang="en-US" sz="2400" b="1" dirty="0">
                <a:solidFill>
                  <a:srgbClr val="002060"/>
                </a:solidFill>
                <a:latin typeface="+mn-lt"/>
              </a:rPr>
              <a:t>steady state </a:t>
            </a:r>
            <a:r>
              <a:rPr lang="en-US" sz="2400" b="1" dirty="0" smtClean="0">
                <a:solidFill>
                  <a:srgbClr val="002060"/>
                </a:solidFill>
                <a:latin typeface="+mn-lt"/>
              </a:rPr>
              <a:t>	growth </a:t>
            </a:r>
            <a:r>
              <a:rPr lang="en-US" sz="2400" b="1" dirty="0">
                <a:solidFill>
                  <a:srgbClr val="002060"/>
                </a:solidFill>
                <a:latin typeface="+mn-lt"/>
              </a:rPr>
              <a:t>rate </a:t>
            </a:r>
            <a:r>
              <a:rPr lang="en-US" sz="2400" dirty="0">
                <a:solidFill>
                  <a:srgbClr val="002060"/>
                </a:solidFill>
                <a:latin typeface="+mn-lt"/>
              </a:rPr>
              <a:t>in total GDP equal to the </a:t>
            </a:r>
            <a:r>
              <a:rPr lang="en-US" sz="2400" i="1" dirty="0">
                <a:solidFill>
                  <a:srgbClr val="002060"/>
                </a:solidFill>
                <a:latin typeface="+mn-lt"/>
              </a:rPr>
              <a:t>rate of population </a:t>
            </a:r>
            <a:r>
              <a:rPr lang="en-US" sz="2400" i="1" dirty="0" smtClean="0">
                <a:solidFill>
                  <a:srgbClr val="002060"/>
                </a:solidFill>
                <a:latin typeface="+mn-lt"/>
              </a:rPr>
              <a:t>	growth </a:t>
            </a:r>
            <a:r>
              <a:rPr lang="en-US" sz="2400" dirty="0">
                <a:solidFill>
                  <a:srgbClr val="002060"/>
                </a:solidFill>
                <a:latin typeface="+mn-lt"/>
              </a:rPr>
              <a:t>and</a:t>
            </a:r>
            <a:r>
              <a:rPr lang="en-US" sz="2400" i="1" dirty="0">
                <a:solidFill>
                  <a:srgbClr val="002060"/>
                </a:solidFill>
                <a:latin typeface="+mn-lt"/>
              </a:rPr>
              <a:t> zero growth in per capita GDP.</a:t>
            </a:r>
            <a:endParaRPr lang="en-US" sz="2400" b="1" i="1" dirty="0">
              <a:solidFill>
                <a:srgbClr val="002060"/>
              </a:solidFill>
              <a:latin typeface="+mn-lt"/>
            </a:endParaRP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02060"/>
                </a:solidFill>
                <a:latin typeface="+mn-lt"/>
              </a:rPr>
              <a:t>Convergence </a:t>
            </a:r>
            <a:r>
              <a:rPr lang="en-US" sz="2400" b="1" dirty="0" smtClean="0">
                <a:solidFill>
                  <a:srgbClr val="002060"/>
                </a:solidFill>
                <a:latin typeface="+mn-lt"/>
              </a:rPr>
              <a:t>hypothesis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says similar countries will move toward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	and </a:t>
            </a:r>
            <a:r>
              <a:rPr lang="en-US" sz="2400" i="1" dirty="0" smtClean="0">
                <a:solidFill>
                  <a:srgbClr val="002060"/>
                </a:solidFill>
                <a:latin typeface="+mn-lt"/>
              </a:rPr>
              <a:t>converge on the same level of per capita real GDP </a:t>
            </a:r>
            <a:endParaRPr lang="en-US" sz="2400" b="1" i="1" dirty="0">
              <a:solidFill>
                <a:srgbClr val="002060"/>
              </a:solidFill>
              <a:latin typeface="+mn-lt"/>
            </a:endParaRP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dirty="0" smtClean="0">
                <a:solidFill>
                  <a:srgbClr val="002060"/>
                </a:solidFill>
                <a:latin typeface="+mn-lt"/>
              </a:rPr>
              <a:t>New or endogenous </a:t>
            </a:r>
            <a:r>
              <a:rPr lang="en-US" sz="2400" b="1" dirty="0">
                <a:solidFill>
                  <a:srgbClr val="002060"/>
                </a:solidFill>
                <a:latin typeface="+mn-lt"/>
              </a:rPr>
              <a:t>growth </a:t>
            </a:r>
            <a:r>
              <a:rPr lang="en-US" sz="2400" b="1" dirty="0" smtClean="0">
                <a:solidFill>
                  <a:srgbClr val="002060"/>
                </a:solidFill>
                <a:latin typeface="+mn-lt"/>
              </a:rPr>
              <a:t>theory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is based on positive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	externalities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to the growth of capital stock that overcome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	diminishing 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returns to factor inputs</a:t>
            </a:r>
            <a:endParaRPr lang="en-US" sz="2400" dirty="0">
              <a:solidFill>
                <a:srgbClr val="002060"/>
              </a:solidFill>
              <a:latin typeface="+mn-lt"/>
            </a:endParaRPr>
          </a:p>
          <a:p>
            <a:pPr marL="342900" lvl="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>
                <a:srgbClr val="002060"/>
              </a:buClr>
              <a:buSzPct val="110000"/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02060"/>
                </a:solidFill>
                <a:latin typeface="+mn-lt"/>
              </a:rPr>
              <a:t>The cost of </a:t>
            </a:r>
            <a:r>
              <a:rPr lang="en-US" sz="2400" b="1" dirty="0" smtClean="0">
                <a:solidFill>
                  <a:srgbClr val="002060"/>
                </a:solidFill>
                <a:latin typeface="+mn-lt"/>
              </a:rPr>
              <a:t>growth</a:t>
            </a:r>
            <a:r>
              <a:rPr lang="en-US" sz="2400" dirty="0" smtClean="0">
                <a:solidFill>
                  <a:srgbClr val="002060"/>
                </a:solidFill>
                <a:latin typeface="+mn-lt"/>
              </a:rPr>
              <a:t> create a role for government policy</a:t>
            </a:r>
            <a:endParaRPr lang="en-CA" sz="24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002060"/>
                </a:solidFill>
              </a:rPr>
              <a:t>© Curtis-Irvine Macroeconomics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rgbClr val="002060"/>
                </a:solidFill>
              </a:rPr>
              <a:t>Chapter 13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BD30BA9-81B7-4733-A7AA-EE16FE033DEB}" type="slidenum">
              <a:rPr lang="en-US" smtClean="0">
                <a:solidFill>
                  <a:srgbClr val="002060"/>
                </a:solidFill>
              </a:rPr>
              <a:pPr>
                <a:defRPr/>
              </a:pPr>
              <a:t>31</a:t>
            </a:fld>
            <a:endParaRPr 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78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2463</TotalTime>
  <Words>1403</Words>
  <Application>Microsoft Office PowerPoint</Application>
  <PresentationFormat>On-screen Show (4:3)</PresentationFormat>
  <Paragraphs>426</Paragraphs>
  <Slides>31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Clarity</vt:lpstr>
      <vt:lpstr>Equation</vt:lpstr>
      <vt:lpstr>13 Economic Growth</vt:lpstr>
      <vt:lpstr>PowerPoint Presentation</vt:lpstr>
      <vt:lpstr>Three Important Questions</vt:lpstr>
      <vt:lpstr>Growth in Potential Output (YP)</vt:lpstr>
      <vt:lpstr>Growth in Potential Output (YP)</vt:lpstr>
      <vt:lpstr>Growth in Potential Output (YP)</vt:lpstr>
      <vt:lpstr>Growth in Potential Output (YP)</vt:lpstr>
      <vt:lpstr>Growth in Potential Output (YP)</vt:lpstr>
      <vt:lpstr>Growth in Per Capita GDP</vt:lpstr>
      <vt:lpstr>PowerPoint Presentation</vt:lpstr>
      <vt:lpstr>Growth in Per Capita GDP </vt:lpstr>
      <vt:lpstr>PowerPoint Presentation</vt:lpstr>
      <vt:lpstr>The effects of ∆k &gt; 0 &amp; ∆ A &gt; 0 on y</vt:lpstr>
      <vt:lpstr>PowerPoint Presentation</vt:lpstr>
      <vt:lpstr>Technology and Growth in per Capita Output</vt:lpstr>
      <vt:lpstr>Neoclassical Growth Theory  &amp; the Convergence Hypothesis</vt:lpstr>
      <vt:lpstr>Neoclassical Growth Theory  &amp; the Convergence Hypothesis</vt:lpstr>
      <vt:lpstr>Steady-State Neoclassical Growth</vt:lpstr>
      <vt:lpstr>Steady-State Output per Worker</vt:lpstr>
      <vt:lpstr>PowerPoint Presentation</vt:lpstr>
      <vt:lpstr>PowerPoint Presentation</vt:lpstr>
      <vt:lpstr>Recent Growth Studies and Policy Issues</vt:lpstr>
      <vt:lpstr>Recent Growth Studies and Policy Issues</vt:lpstr>
      <vt:lpstr>PowerPoint Presentation</vt:lpstr>
      <vt:lpstr>PowerPoint Presentation</vt:lpstr>
      <vt:lpstr>PowerPoint Presentation</vt:lpstr>
      <vt:lpstr>Recent Growth Studies and Policy Issues</vt:lpstr>
      <vt:lpstr>Recent Growth Studies and Policy Issues</vt:lpstr>
      <vt:lpstr>The Costs of Growth:</vt:lpstr>
      <vt:lpstr>Chapter Summary</vt:lpstr>
      <vt:lpstr>Chapter Summary</vt:lpstr>
    </vt:vector>
  </TitlesOfParts>
  <Company>The McGraw-Hill Companies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I Economics and the Economy</dc:title>
  <dc:creator>User Name</dc:creator>
  <cp:lastModifiedBy>Doug Curtis</cp:lastModifiedBy>
  <cp:revision>181</cp:revision>
  <dcterms:created xsi:type="dcterms:W3CDTF">2010-06-04T16:19:13Z</dcterms:created>
  <dcterms:modified xsi:type="dcterms:W3CDTF">2013-03-25T20:08:56Z</dcterms:modified>
</cp:coreProperties>
</file>