
<file path=[Content_Types].xml><?xml version="1.0" encoding="utf-8"?>
<Types xmlns="http://schemas.openxmlformats.org/package/2006/content-types">
  <Default Extension="xml" ContentType="application/xml"/>
  <Default Extension="jpeg" ContentType="image/jpeg"/>
  <Default Extension="png" ContentType="image/png"/>
  <Default Extension="gif" ContentType="image/gif"/>
  <Default Extension="rels" ContentType="application/vnd.openxmlformats-package.relationships+xml"/>
  <Default Extension="wmf" ContentType="image/x-w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81"/>
  </p:notesMasterIdLst>
  <p:sldIdLst>
    <p:sldId id="259" r:id="rId2"/>
    <p:sldId id="302" r:id="rId3"/>
    <p:sldId id="257" r:id="rId4"/>
    <p:sldId id="256" r:id="rId5"/>
    <p:sldId id="321" r:id="rId6"/>
    <p:sldId id="322" r:id="rId7"/>
    <p:sldId id="258" r:id="rId8"/>
    <p:sldId id="260" r:id="rId9"/>
    <p:sldId id="324"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6" r:id="rId24"/>
    <p:sldId id="274" r:id="rId25"/>
    <p:sldId id="330" r:id="rId26"/>
    <p:sldId id="275" r:id="rId27"/>
    <p:sldId id="325" r:id="rId28"/>
    <p:sldId id="326" r:id="rId29"/>
    <p:sldId id="327" r:id="rId30"/>
    <p:sldId id="277" r:id="rId31"/>
    <p:sldId id="278" r:id="rId32"/>
    <p:sldId id="279" r:id="rId33"/>
    <p:sldId id="295" r:id="rId34"/>
    <p:sldId id="280" r:id="rId35"/>
    <p:sldId id="281" r:id="rId36"/>
    <p:sldId id="284" r:id="rId37"/>
    <p:sldId id="285" r:id="rId38"/>
    <p:sldId id="287" r:id="rId39"/>
    <p:sldId id="289" r:id="rId40"/>
    <p:sldId id="286" r:id="rId41"/>
    <p:sldId id="323" r:id="rId42"/>
    <p:sldId id="283" r:id="rId43"/>
    <p:sldId id="328" r:id="rId44"/>
    <p:sldId id="288" r:id="rId45"/>
    <p:sldId id="291" r:id="rId46"/>
    <p:sldId id="290" r:id="rId47"/>
    <p:sldId id="292" r:id="rId48"/>
    <p:sldId id="293" r:id="rId49"/>
    <p:sldId id="294" r:id="rId50"/>
    <p:sldId id="331" r:id="rId51"/>
    <p:sldId id="296" r:id="rId52"/>
    <p:sldId id="297" r:id="rId53"/>
    <p:sldId id="334" r:id="rId54"/>
    <p:sldId id="335" r:id="rId55"/>
    <p:sldId id="336" r:id="rId56"/>
    <p:sldId id="337" r:id="rId57"/>
    <p:sldId id="338" r:id="rId58"/>
    <p:sldId id="339" r:id="rId59"/>
    <p:sldId id="298" r:id="rId60"/>
    <p:sldId id="300" r:id="rId61"/>
    <p:sldId id="299" r:id="rId62"/>
    <p:sldId id="333" r:id="rId63"/>
    <p:sldId id="301" r:id="rId64"/>
    <p:sldId id="303" r:id="rId65"/>
    <p:sldId id="305" r:id="rId66"/>
    <p:sldId id="306" r:id="rId67"/>
    <p:sldId id="307" r:id="rId68"/>
    <p:sldId id="308" r:id="rId69"/>
    <p:sldId id="309" r:id="rId70"/>
    <p:sldId id="310" r:id="rId71"/>
    <p:sldId id="319" r:id="rId72"/>
    <p:sldId id="311" r:id="rId73"/>
    <p:sldId id="314" r:id="rId74"/>
    <p:sldId id="315" r:id="rId75"/>
    <p:sldId id="316" r:id="rId76"/>
    <p:sldId id="317" r:id="rId77"/>
    <p:sldId id="318" r:id="rId78"/>
    <p:sldId id="320" r:id="rId79"/>
    <p:sldId id="329" r:id="rId8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86429" autoAdjust="0"/>
  </p:normalViewPr>
  <p:slideViewPr>
    <p:cSldViewPr>
      <p:cViewPr>
        <p:scale>
          <a:sx n="104" d="100"/>
          <a:sy n="104" d="100"/>
        </p:scale>
        <p:origin x="1344" y="-240"/>
      </p:cViewPr>
      <p:guideLst>
        <p:guide orient="horz" pos="2160"/>
        <p:guide pos="2880"/>
      </p:guideLst>
    </p:cSldViewPr>
  </p:slideViewPr>
  <p:notesTextViewPr>
    <p:cViewPr>
      <p:scale>
        <a:sx n="1" d="1"/>
        <a:sy n="1" d="1"/>
      </p:scale>
      <p:origin x="0" y="0"/>
    </p:cViewPr>
  </p:notesTextViewPr>
  <p:sorterViewPr>
    <p:cViewPr>
      <p:scale>
        <a:sx n="100" d="100"/>
        <a:sy n="100" d="100"/>
      </p:scale>
      <p:origin x="0" y="1354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80" Type="http://schemas.openxmlformats.org/officeDocument/2006/relationships/slide" Target="slides/slide79.xml"/><Relationship Id="rId81" Type="http://schemas.openxmlformats.org/officeDocument/2006/relationships/notesMaster" Target="notesMasters/notesMaster1.xml"/><Relationship Id="rId82" Type="http://schemas.openxmlformats.org/officeDocument/2006/relationships/presProps" Target="presProps.xml"/><Relationship Id="rId83" Type="http://schemas.openxmlformats.org/officeDocument/2006/relationships/viewProps" Target="viewProps.xml"/><Relationship Id="rId84" Type="http://schemas.openxmlformats.org/officeDocument/2006/relationships/theme" Target="theme/theme1.xml"/><Relationship Id="rId85" Type="http://schemas.openxmlformats.org/officeDocument/2006/relationships/tableStyles" Target="tableStyles.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slide" Target="slides/slide71.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73" Type="http://schemas.openxmlformats.org/officeDocument/2006/relationships/slide" Target="slides/slide72.xml"/><Relationship Id="rId74" Type="http://schemas.openxmlformats.org/officeDocument/2006/relationships/slide" Target="slides/slide73.xml"/><Relationship Id="rId75" Type="http://schemas.openxmlformats.org/officeDocument/2006/relationships/slide" Target="slides/slide74.xml"/><Relationship Id="rId76" Type="http://schemas.openxmlformats.org/officeDocument/2006/relationships/slide" Target="slides/slide75.xml"/><Relationship Id="rId77" Type="http://schemas.openxmlformats.org/officeDocument/2006/relationships/slide" Target="slides/slide76.xml"/><Relationship Id="rId78" Type="http://schemas.openxmlformats.org/officeDocument/2006/relationships/slide" Target="slides/slide77.xml"/><Relationship Id="rId79" Type="http://schemas.openxmlformats.org/officeDocument/2006/relationships/slide" Target="slides/slide78.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93C744B-41AB-4E52-9429-BC42529CEEE9}" type="datetimeFigureOut">
              <a:rPr lang="en-CA" smtClean="0"/>
              <a:t>2017-09-14</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6579879-59AF-45FD-8833-51F6FE30A050}" type="slidenum">
              <a:rPr lang="en-CA" smtClean="0"/>
              <a:t>‹#›</a:t>
            </a:fld>
            <a:endParaRPr lang="en-CA"/>
          </a:p>
        </p:txBody>
      </p:sp>
    </p:spTree>
    <p:extLst>
      <p:ext uri="{BB962C8B-B14F-4D97-AF65-F5344CB8AC3E}">
        <p14:creationId xmlns:p14="http://schemas.microsoft.com/office/powerpoint/2010/main" val="17306275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catalog.flatworldknowledge.com/bookhub/reader/3892?cid=#ftn.fn-9" TargetMode="External"/><Relationship Id="rId4" Type="http://schemas.openxmlformats.org/officeDocument/2006/relationships/hyperlink" Target="http://catalog.flatworldknowledge.com/bookhub/reader/3892?cid=#ftn.fn-10" TargetMode="External"/><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5.xml.rels><?xml version="1.0" encoding="UTF-8" standalone="yes"?>
<Relationships xmlns="http://schemas.openxmlformats.org/package/2006/relationships"><Relationship Id="rId11" Type="http://schemas.openxmlformats.org/officeDocument/2006/relationships/hyperlink" Target="http://catalog.flatworldknowledge.com/bookhub/reader/3892?cid=#ftn.fn-19" TargetMode="External"/><Relationship Id="rId12" Type="http://schemas.openxmlformats.org/officeDocument/2006/relationships/hyperlink" Target="http://catalog.flatworldknowledge.com/bookhub/reader/3892?cid=#ftn.fn-20" TargetMode="External"/><Relationship Id="rId1" Type="http://schemas.openxmlformats.org/officeDocument/2006/relationships/notesMaster" Target="../notesMasters/notesMaster1.xml"/><Relationship Id="rId2" Type="http://schemas.openxmlformats.org/officeDocument/2006/relationships/slide" Target="../slides/slide37.xml"/><Relationship Id="rId3" Type="http://schemas.openxmlformats.org/officeDocument/2006/relationships/hyperlink" Target="http://catalog.flatworldknowledge.com/bookhub/reader/3892?cid=#ftn.fn-11" TargetMode="External"/><Relationship Id="rId4" Type="http://schemas.openxmlformats.org/officeDocument/2006/relationships/hyperlink" Target="http://catalog.flatworldknowledge.com/bookhub/reader/3892?cid=#ftn.fn-12" TargetMode="External"/><Relationship Id="rId5" Type="http://schemas.openxmlformats.org/officeDocument/2006/relationships/hyperlink" Target="http://catalog.flatworldknowledge.com/bookhub/reader/3892?cid=#ftn.fn-13" TargetMode="External"/><Relationship Id="rId6" Type="http://schemas.openxmlformats.org/officeDocument/2006/relationships/hyperlink" Target="http://catalog.flatworldknowledge.com/bookhub/reader/3892?cid=#ftn.fn-14" TargetMode="External"/><Relationship Id="rId7" Type="http://schemas.openxmlformats.org/officeDocument/2006/relationships/hyperlink" Target="http://catalog.flatworldknowledge.com/bookhub/reader/3892?cid=#ftn.fn-15" TargetMode="External"/><Relationship Id="rId8" Type="http://schemas.openxmlformats.org/officeDocument/2006/relationships/hyperlink" Target="http://catalog.flatworldknowledge.com/bookhub/reader/3892?cid=#ftn.fn-16" TargetMode="External"/><Relationship Id="rId9" Type="http://schemas.openxmlformats.org/officeDocument/2006/relationships/hyperlink" Target="http://catalog.flatworldknowledge.com/bookhub/reader/3892?cid=#ftn.fn-17" TargetMode="External"/><Relationship Id="rId10" Type="http://schemas.openxmlformats.org/officeDocument/2006/relationships/hyperlink" Target="http://catalog.flatworldknowledge.com/bookhub/reader/3892?cid=#ftn.fn-18" TargetMode="Externa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catalog.flatworldknowledge.com/bookhub/reader/3892?cid=#ftn.fn-45" TargetMode="External"/><Relationship Id="rId4" Type="http://schemas.openxmlformats.org/officeDocument/2006/relationships/hyperlink" Target="http://catalog.flatworldknowledge.com/bookhub/reader/3892?cid=#ftn.fn-46" TargetMode="External"/><Relationship Id="rId1" Type="http://schemas.openxmlformats.org/officeDocument/2006/relationships/notesMaster" Target="../notesMasters/notesMaster1.xml"/><Relationship Id="rId2" Type="http://schemas.openxmlformats.org/officeDocument/2006/relationships/slide" Target="../slides/slide5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2.xml"/><Relationship Id="rId3" Type="http://schemas.openxmlformats.org/officeDocument/2006/relationships/hyperlink" Target="http://catalog.flatworldknowledge.com/bookhub/reader/3892?cid=#ftn.fn-1" TargetMode="Externa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3.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4.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5.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6.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7.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8.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4.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5.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6.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7.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8.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9.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0.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2.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3.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4.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5.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6.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7.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8.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6579879-59AF-45FD-8833-51F6FE30A050}" type="slidenum">
              <a:rPr lang="en-CA" smtClean="0"/>
              <a:t>16</a:t>
            </a:fld>
            <a:endParaRPr lang="en-CA"/>
          </a:p>
        </p:txBody>
      </p:sp>
    </p:spTree>
    <p:extLst>
      <p:ext uri="{BB962C8B-B14F-4D97-AF65-F5344CB8AC3E}">
        <p14:creationId xmlns:p14="http://schemas.microsoft.com/office/powerpoint/2010/main" val="18207872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err="1" smtClean="0"/>
              <a:t>Ses</a:t>
            </a:r>
            <a:r>
              <a:rPr lang="en-US" dirty="0" smtClean="0"/>
              <a:t>: income, education and job</a:t>
            </a:r>
          </a:p>
          <a:p>
            <a:endParaRPr lang="en-US" dirty="0"/>
          </a:p>
        </p:txBody>
      </p:sp>
      <p:sp>
        <p:nvSpPr>
          <p:cNvPr id="4" name="Slide Number Placeholder 3"/>
          <p:cNvSpPr>
            <a:spLocks noGrp="1"/>
          </p:cNvSpPr>
          <p:nvPr>
            <p:ph type="sldNum" sz="quarter" idx="10"/>
          </p:nvPr>
        </p:nvSpPr>
        <p:spPr/>
        <p:txBody>
          <a:bodyPr/>
          <a:lstStyle/>
          <a:p>
            <a:fld id="{76579879-59AF-45FD-8833-51F6FE30A050}" type="slidenum">
              <a:rPr lang="en-CA" smtClean="0"/>
              <a:t>17</a:t>
            </a:fld>
            <a:endParaRPr lang="en-CA"/>
          </a:p>
        </p:txBody>
      </p:sp>
    </p:spTree>
    <p:extLst>
      <p:ext uri="{BB962C8B-B14F-4D97-AF65-F5344CB8AC3E}">
        <p14:creationId xmlns:p14="http://schemas.microsoft.com/office/powerpoint/2010/main" val="17416961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Why is the pyramid of this shape and how does it differ from that of the developed countries</a:t>
            </a:r>
            <a:endParaRPr lang="en-CA" dirty="0"/>
          </a:p>
        </p:txBody>
      </p:sp>
      <p:sp>
        <p:nvSpPr>
          <p:cNvPr id="4" name="Slide Number Placeholder 3"/>
          <p:cNvSpPr>
            <a:spLocks noGrp="1"/>
          </p:cNvSpPr>
          <p:nvPr>
            <p:ph type="sldNum" sz="quarter" idx="10"/>
          </p:nvPr>
        </p:nvSpPr>
        <p:spPr/>
        <p:txBody>
          <a:bodyPr/>
          <a:lstStyle/>
          <a:p>
            <a:fld id="{76579879-59AF-45FD-8833-51F6FE30A050}" type="slidenum">
              <a:rPr lang="en-CA" smtClean="0"/>
              <a:t>33</a:t>
            </a:fld>
            <a:endParaRPr lang="en-CA"/>
          </a:p>
        </p:txBody>
      </p:sp>
    </p:spTree>
    <p:extLst>
      <p:ext uri="{BB962C8B-B14F-4D97-AF65-F5344CB8AC3E}">
        <p14:creationId xmlns:p14="http://schemas.microsoft.com/office/powerpoint/2010/main" val="14179969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Now older Americans (those 65 and up) are the fastest growing segment of the population. The proportion of people over age 85 has also increased dramatically. At the turn of the 20th century, 4.1 percent of Americans were over the age of 65.</a:t>
            </a:r>
            <a:r>
              <a:rPr lang="en-CA" dirty="0" smtClean="0">
                <a:hlinkClick r:id="rId3"/>
              </a:rPr>
              <a:t> </a:t>
            </a:r>
            <a:r>
              <a:rPr lang="en-CA" baseline="30000" dirty="0" smtClean="0">
                <a:hlinkClick r:id="rId3"/>
              </a:rPr>
              <a:t>[9]</a:t>
            </a:r>
            <a:r>
              <a:rPr lang="en-CA" dirty="0" smtClean="0"/>
              <a:t> By 2004, that percentage tripled to 12.4 percent. In 2010, 13 percent of Americans were 65 and up. Baby boomers have begun to enter their senior years. By 2030, an estimated 71 million older adults will make up 20 percent of the population.</a:t>
            </a:r>
            <a:r>
              <a:rPr lang="en-CA" dirty="0" smtClean="0">
                <a:hlinkClick r:id="rId4"/>
              </a:rPr>
              <a:t> </a:t>
            </a:r>
            <a:r>
              <a:rPr lang="en-CA" baseline="30000" dirty="0" smtClean="0">
                <a:hlinkClick r:id="rId4"/>
              </a:rPr>
              <a:t>[10]</a:t>
            </a:r>
            <a:r>
              <a:rPr lang="en-CA" dirty="0" smtClean="0"/>
              <a:t> After 2030, this growth is expected to slow once the last baby boomers blow out the candles on their 65th birthday cakes.</a:t>
            </a:r>
            <a:endParaRPr lang="en-CA" dirty="0"/>
          </a:p>
        </p:txBody>
      </p:sp>
      <p:sp>
        <p:nvSpPr>
          <p:cNvPr id="4" name="Slide Number Placeholder 3"/>
          <p:cNvSpPr>
            <a:spLocks noGrp="1"/>
          </p:cNvSpPr>
          <p:nvPr>
            <p:ph type="sldNum" sz="quarter" idx="10"/>
          </p:nvPr>
        </p:nvSpPr>
        <p:spPr/>
        <p:txBody>
          <a:bodyPr/>
          <a:lstStyle/>
          <a:p>
            <a:fld id="{76579879-59AF-45FD-8833-51F6FE30A050}" type="slidenum">
              <a:rPr lang="en-CA" smtClean="0"/>
              <a:t>36</a:t>
            </a:fld>
            <a:endParaRPr lang="en-CA"/>
          </a:p>
        </p:txBody>
      </p:sp>
    </p:spTree>
    <p:extLst>
      <p:ext uri="{BB962C8B-B14F-4D97-AF65-F5344CB8AC3E}">
        <p14:creationId xmlns:p14="http://schemas.microsoft.com/office/powerpoint/2010/main" val="7884387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Unfortunately, increased longevity combined with the “Western lifestyle” has bred chronic diseases. About 80 percent of American elders live with at least one chronic condition.</a:t>
            </a:r>
            <a:r>
              <a:rPr lang="en-CA" dirty="0" smtClean="0">
                <a:hlinkClick r:id="rId3"/>
              </a:rPr>
              <a:t> </a:t>
            </a:r>
            <a:r>
              <a:rPr lang="en-CA" baseline="30000" dirty="0" smtClean="0">
                <a:hlinkClick r:id="rId3"/>
              </a:rPr>
              <a:t>[11]</a:t>
            </a:r>
            <a:r>
              <a:rPr lang="en-CA" dirty="0" smtClean="0"/>
              <a:t> Chronic illness accounts for 70 percent of deaths in the United States and 75 percent of health care expenditures.</a:t>
            </a:r>
            <a:r>
              <a:rPr lang="en-CA" dirty="0" smtClean="0">
                <a:hlinkClick r:id="rId4"/>
              </a:rPr>
              <a:t> </a:t>
            </a:r>
            <a:r>
              <a:rPr lang="en-CA" baseline="30000" dirty="0" smtClean="0">
                <a:hlinkClick r:id="rId4"/>
              </a:rPr>
              <a:t>[12]</a:t>
            </a:r>
            <a:endParaRPr lang="en-CA" dirty="0" smtClean="0"/>
          </a:p>
          <a:p>
            <a:r>
              <a:rPr lang="en-CA" dirty="0" smtClean="0"/>
              <a:t>However, long-term medical conditions such as obesity, diabetes, and high blood pressure have become more common at all ages, even children. In 2010, at least one chronic illness plagued 147 million Americans—half the adult population.</a:t>
            </a:r>
            <a:r>
              <a:rPr lang="en-CA" dirty="0" smtClean="0">
                <a:hlinkClick r:id="rId5"/>
              </a:rPr>
              <a:t> </a:t>
            </a:r>
            <a:r>
              <a:rPr lang="en-CA" baseline="30000" dirty="0" smtClean="0">
                <a:hlinkClick r:id="rId5"/>
              </a:rPr>
              <a:t>[13]</a:t>
            </a:r>
            <a:r>
              <a:rPr lang="en-CA" dirty="0" smtClean="0"/>
              <a:t> Obesity, inactivity, poor nutrition (cheap, fast, widely available junk food), smoking, stress overload, sleep deprivation, social isolation, and other ills have increased the proportion of chronic diseases.</a:t>
            </a:r>
          </a:p>
          <a:p>
            <a:r>
              <a:rPr lang="en-CA" dirty="0" smtClean="0"/>
              <a:t>Two-thirds of American adults and one-third of children and teens are now overweight or obese.</a:t>
            </a:r>
            <a:r>
              <a:rPr lang="en-CA" dirty="0" smtClean="0">
                <a:hlinkClick r:id="rId6"/>
              </a:rPr>
              <a:t> </a:t>
            </a:r>
            <a:r>
              <a:rPr lang="en-CA" baseline="30000" dirty="0" smtClean="0">
                <a:hlinkClick r:id="rId6"/>
              </a:rPr>
              <a:t>[14]</a:t>
            </a:r>
            <a:r>
              <a:rPr lang="en-CA" baseline="30000" dirty="0" smtClean="0"/>
              <a:t>,</a:t>
            </a:r>
            <a:r>
              <a:rPr lang="en-CA" dirty="0" smtClean="0">
                <a:hlinkClick r:id="rId7"/>
              </a:rPr>
              <a:t> </a:t>
            </a:r>
            <a:r>
              <a:rPr lang="en-CA" baseline="30000" dirty="0" smtClean="0">
                <a:hlinkClick r:id="rId7"/>
              </a:rPr>
              <a:t>[15]</a:t>
            </a:r>
            <a:r>
              <a:rPr lang="en-CA" dirty="0" smtClean="0"/>
              <a:t> Since 1980, the prevalence of childhood obesity has tripled.</a:t>
            </a:r>
            <a:r>
              <a:rPr lang="en-CA" dirty="0" smtClean="0">
                <a:hlinkClick r:id="rId8"/>
              </a:rPr>
              <a:t> </a:t>
            </a:r>
            <a:r>
              <a:rPr lang="en-CA" baseline="30000" dirty="0" smtClean="0">
                <a:hlinkClick r:id="rId8"/>
              </a:rPr>
              <a:t>[16]</a:t>
            </a:r>
            <a:r>
              <a:rPr lang="en-CA" dirty="0" smtClean="0"/>
              <a:t> Over the past 30 years, childhood obesity has more than doubled and teen obesity has tripled.</a:t>
            </a:r>
            <a:r>
              <a:rPr lang="en-CA" dirty="0" smtClean="0">
                <a:hlinkClick r:id="rId9"/>
              </a:rPr>
              <a:t> </a:t>
            </a:r>
            <a:r>
              <a:rPr lang="en-CA" baseline="30000" dirty="0" smtClean="0">
                <a:hlinkClick r:id="rId9"/>
              </a:rPr>
              <a:t>[17]</a:t>
            </a:r>
            <a:r>
              <a:rPr lang="en-CA" dirty="0" smtClean="0"/>
              <a:t> Unfortunately, overweight and obesity in childhood often persists into adulthood, which raises the risk of associated chronic illnesses such as diabetes, heart disease, stroke, arthritis, and some cancers. Experts predict that, unless society halts this trend, this generation of children will be the first not to live longer than their parents.</a:t>
            </a:r>
            <a:r>
              <a:rPr lang="en-CA" dirty="0" smtClean="0">
                <a:hlinkClick r:id="rId10"/>
              </a:rPr>
              <a:t> </a:t>
            </a:r>
            <a:r>
              <a:rPr lang="en-CA" baseline="30000" dirty="0" smtClean="0">
                <a:hlinkClick r:id="rId10"/>
              </a:rPr>
              <a:t>[18]</a:t>
            </a:r>
            <a:r>
              <a:rPr lang="en-CA" dirty="0" smtClean="0"/>
              <a:t> In addition to the health burdens, the economic burden of lost productivity and increased health care costs will be staggering.</a:t>
            </a:r>
            <a:r>
              <a:rPr lang="en-CA" dirty="0" smtClean="0">
                <a:hlinkClick r:id="rId11"/>
              </a:rPr>
              <a:t> </a:t>
            </a:r>
            <a:r>
              <a:rPr lang="en-CA" baseline="30000" dirty="0" smtClean="0">
                <a:hlinkClick r:id="rId11"/>
              </a:rPr>
              <a:t>[19]</a:t>
            </a:r>
            <a:endParaRPr lang="en-CA" dirty="0" smtClean="0"/>
          </a:p>
          <a:p>
            <a:r>
              <a:rPr lang="en-CA" dirty="0" smtClean="0"/>
              <a:t>What’s perhaps most startling is our poor ranking compared to peer nations. In early 2013, researchers from the National Research Council and Institute of Medicine published an analysis of health and longevity called </a:t>
            </a:r>
            <a:r>
              <a:rPr lang="en-CA" i="1" dirty="0" smtClean="0"/>
              <a:t>U.S. Health in International Perspective: Shorter Lives, Poorer Health</a:t>
            </a:r>
            <a:r>
              <a:rPr lang="en-CA" dirty="0" smtClean="0"/>
              <a:t>.</a:t>
            </a:r>
            <a:r>
              <a:rPr lang="en-CA" dirty="0" smtClean="0">
                <a:hlinkClick r:id="rId12"/>
              </a:rPr>
              <a:t> </a:t>
            </a:r>
            <a:r>
              <a:rPr lang="en-CA" baseline="30000" dirty="0" smtClean="0">
                <a:hlinkClick r:id="rId12"/>
              </a:rPr>
              <a:t>[20]</a:t>
            </a:r>
            <a:r>
              <a:rPr lang="en-CA" dirty="0" smtClean="0"/>
              <a:t> The subtitle says it all. Here are the findings of this study and a follow-up analysis of the data</a:t>
            </a:r>
            <a:endParaRPr lang="en-CA" dirty="0"/>
          </a:p>
        </p:txBody>
      </p:sp>
      <p:sp>
        <p:nvSpPr>
          <p:cNvPr id="4" name="Slide Number Placeholder 3"/>
          <p:cNvSpPr>
            <a:spLocks noGrp="1"/>
          </p:cNvSpPr>
          <p:nvPr>
            <p:ph type="sldNum" sz="quarter" idx="10"/>
          </p:nvPr>
        </p:nvSpPr>
        <p:spPr/>
        <p:txBody>
          <a:bodyPr/>
          <a:lstStyle/>
          <a:p>
            <a:fld id="{76579879-59AF-45FD-8833-51F6FE30A050}" type="slidenum">
              <a:rPr lang="en-CA" smtClean="0"/>
              <a:t>37</a:t>
            </a:fld>
            <a:endParaRPr lang="en-CA"/>
          </a:p>
        </p:txBody>
      </p:sp>
    </p:spTree>
    <p:extLst>
      <p:ext uri="{BB962C8B-B14F-4D97-AF65-F5344CB8AC3E}">
        <p14:creationId xmlns:p14="http://schemas.microsoft.com/office/powerpoint/2010/main" val="42930088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Plot population pyramid for Canada</a:t>
            </a:r>
          </a:p>
          <a:p>
            <a:endParaRPr lang="en-CA" dirty="0" smtClean="0"/>
          </a:p>
          <a:p>
            <a:r>
              <a:rPr lang="en-CA" dirty="0" smtClean="0"/>
              <a:t>Get</a:t>
            </a:r>
            <a:r>
              <a:rPr lang="en-CA" baseline="0" dirty="0" smtClean="0"/>
              <a:t> the provincial population by age and sex and plot the population pyramids for all the provinces and describe the profile</a:t>
            </a:r>
            <a:endParaRPr lang="en-CA" dirty="0"/>
          </a:p>
        </p:txBody>
      </p:sp>
      <p:sp>
        <p:nvSpPr>
          <p:cNvPr id="4" name="Slide Number Placeholder 3"/>
          <p:cNvSpPr>
            <a:spLocks noGrp="1"/>
          </p:cNvSpPr>
          <p:nvPr>
            <p:ph type="sldNum" sz="quarter" idx="10"/>
          </p:nvPr>
        </p:nvSpPr>
        <p:spPr/>
        <p:txBody>
          <a:bodyPr/>
          <a:lstStyle/>
          <a:p>
            <a:fld id="{76579879-59AF-45FD-8833-51F6FE30A050}" type="slidenum">
              <a:rPr lang="en-CA" smtClean="0"/>
              <a:t>39</a:t>
            </a:fld>
            <a:endParaRPr lang="en-CA"/>
          </a:p>
        </p:txBody>
      </p:sp>
    </p:spTree>
    <p:extLst>
      <p:ext uri="{BB962C8B-B14F-4D97-AF65-F5344CB8AC3E}">
        <p14:creationId xmlns:p14="http://schemas.microsoft.com/office/powerpoint/2010/main" val="31874111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Topic for</a:t>
            </a:r>
            <a:r>
              <a:rPr lang="en-CA" baseline="0" dirty="0" smtClean="0"/>
              <a:t> assignment or a quiz</a:t>
            </a:r>
          </a:p>
          <a:p>
            <a:endParaRPr lang="en-CA" baseline="0" dirty="0" smtClean="0"/>
          </a:p>
          <a:p>
            <a:r>
              <a:rPr lang="en-CA" baseline="0" dirty="0" smtClean="0"/>
              <a:t>Describe the differences in male and female mortality in Canada.</a:t>
            </a:r>
          </a:p>
          <a:p>
            <a:endParaRPr lang="en-CA" baseline="0" dirty="0" smtClean="0"/>
          </a:p>
          <a:p>
            <a:r>
              <a:rPr lang="en-CA" baseline="0" dirty="0" smtClean="0"/>
              <a:t>What about similar differences in the rest of the world</a:t>
            </a:r>
            <a:endParaRPr lang="en-CA" dirty="0"/>
          </a:p>
        </p:txBody>
      </p:sp>
      <p:sp>
        <p:nvSpPr>
          <p:cNvPr id="4" name="Slide Number Placeholder 3"/>
          <p:cNvSpPr>
            <a:spLocks noGrp="1"/>
          </p:cNvSpPr>
          <p:nvPr>
            <p:ph type="sldNum" sz="quarter" idx="10"/>
          </p:nvPr>
        </p:nvSpPr>
        <p:spPr/>
        <p:txBody>
          <a:bodyPr/>
          <a:lstStyle/>
          <a:p>
            <a:fld id="{76579879-59AF-45FD-8833-51F6FE30A050}" type="slidenum">
              <a:rPr lang="en-CA" smtClean="0"/>
              <a:t>49</a:t>
            </a:fld>
            <a:endParaRPr lang="en-CA"/>
          </a:p>
        </p:txBody>
      </p:sp>
    </p:spTree>
    <p:extLst>
      <p:ext uri="{BB962C8B-B14F-4D97-AF65-F5344CB8AC3E}">
        <p14:creationId xmlns:p14="http://schemas.microsoft.com/office/powerpoint/2010/main" val="32935512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Three decades later, the program continues. Healthy People 2020 established ambitious yet achievable goals for a number of areas.</a:t>
            </a:r>
            <a:r>
              <a:rPr lang="en-CA" dirty="0" smtClean="0">
                <a:hlinkClick r:id="rId3"/>
              </a:rPr>
              <a:t> </a:t>
            </a:r>
            <a:r>
              <a:rPr lang="en-CA" baseline="30000" dirty="0" smtClean="0">
                <a:hlinkClick r:id="rId3"/>
              </a:rPr>
              <a:t>[45]</a:t>
            </a:r>
            <a:r>
              <a:rPr lang="en-CA" dirty="0" smtClean="0"/>
              <a:t> Here are some examples of those goals.</a:t>
            </a:r>
          </a:p>
          <a:p>
            <a:r>
              <a:rPr lang="en-CA" dirty="0" smtClean="0"/>
              <a:t>Increase health insurance coverage for 83 percent of people in 2008 to 100 percent.</a:t>
            </a:r>
          </a:p>
          <a:p>
            <a:r>
              <a:rPr lang="en-CA" dirty="0" smtClean="0"/>
              <a:t>Adolescent health improvements include increasing school safety, increasing the proportion of teens who receive wellness checkups, increasing high school graduation rates, reducing the proportion involved in crimes (as perpetrators or victims).</a:t>
            </a:r>
          </a:p>
          <a:p>
            <a:r>
              <a:rPr lang="en-CA" dirty="0" smtClean="0"/>
              <a:t>The following goals aim to lighten the burden of common chronic diseases:</a:t>
            </a:r>
          </a:p>
          <a:p>
            <a:pPr lvl="1"/>
            <a:r>
              <a:rPr lang="en-CA" dirty="0" smtClean="0"/>
              <a:t>reduce disability due to chronic illnesses such as arthritis and back pain;</a:t>
            </a:r>
          </a:p>
          <a:p>
            <a:pPr lvl="1"/>
            <a:r>
              <a:rPr lang="en-CA" dirty="0" smtClean="0"/>
              <a:t>reduce deaths caused by stroke and heart disease;</a:t>
            </a:r>
          </a:p>
          <a:p>
            <a:pPr lvl="1"/>
            <a:r>
              <a:rPr lang="en-CA" dirty="0" smtClean="0"/>
              <a:t>reduce the proportion of people with high blood pressure;</a:t>
            </a:r>
          </a:p>
          <a:p>
            <a:pPr lvl="1"/>
            <a:r>
              <a:rPr lang="en-CA" dirty="0" smtClean="0"/>
              <a:t>reduce cancer death rates, increase the proportion of Americans who receive recommended screening tests for cancer, and reduce the number of adolescents who visit tanning salons; and</a:t>
            </a:r>
          </a:p>
          <a:p>
            <a:pPr lvl="1"/>
            <a:r>
              <a:rPr lang="en-CA" dirty="0" smtClean="0"/>
              <a:t>reduce the number of cases of newly diagnosed diabetes and the death rate due to diabetes.</a:t>
            </a:r>
          </a:p>
          <a:p>
            <a:r>
              <a:rPr lang="en-CA" dirty="0" smtClean="0"/>
              <a:t>Objectives for improving health behaviors include to</a:t>
            </a:r>
          </a:p>
          <a:p>
            <a:pPr lvl="1"/>
            <a:r>
              <a:rPr lang="en-CA" dirty="0" smtClean="0"/>
              <a:t>increase the proportion of people at all ages who meet federal guidelines for physical activity,</a:t>
            </a:r>
          </a:p>
          <a:p>
            <a:pPr lvl="1"/>
            <a:r>
              <a:rPr lang="en-CA" dirty="0" smtClean="0"/>
              <a:t>reduce tobacco use in people of all ages and increase smoking-cessation success, and</a:t>
            </a:r>
          </a:p>
          <a:p>
            <a:pPr lvl="1"/>
            <a:r>
              <a:rPr lang="en-CA" dirty="0" smtClean="0"/>
              <a:t>decrease the number of people of all ages who use addictive substances and increase treatment for people with substance abuse problems.</a:t>
            </a:r>
          </a:p>
          <a:p>
            <a:r>
              <a:rPr lang="en-CA" dirty="0" smtClean="0"/>
              <a:t>Objectives for environmental health include to</a:t>
            </a:r>
          </a:p>
          <a:p>
            <a:pPr lvl="1"/>
            <a:r>
              <a:rPr lang="en-CA" dirty="0" smtClean="0"/>
              <a:t>increase work commutes made by bicycling and walking and taking mass transit,</a:t>
            </a:r>
          </a:p>
          <a:p>
            <a:pPr lvl="1"/>
            <a:r>
              <a:rPr lang="en-CA" dirty="0" smtClean="0"/>
              <a:t>reduce the risk of adverse health events caused by airborne toxins, and</a:t>
            </a:r>
          </a:p>
          <a:p>
            <a:pPr lvl="1"/>
            <a:r>
              <a:rPr lang="en-CA" dirty="0" smtClean="0"/>
              <a:t>reduce domestic water use.</a:t>
            </a:r>
          </a:p>
          <a:p>
            <a:r>
              <a:rPr lang="en-CA" dirty="0" smtClean="0"/>
              <a:t>Objectives for eliminating health disparities include to improve availability and access to nutritious food, high-quality education, decent and safe housing, health insurance, and reliable and affordable public transportation.</a:t>
            </a:r>
            <a:r>
              <a:rPr lang="en-CA" dirty="0" smtClean="0">
                <a:hlinkClick r:id="rId4"/>
              </a:rPr>
              <a:t> </a:t>
            </a:r>
            <a:r>
              <a:rPr lang="en-CA" baseline="30000" dirty="0" smtClean="0">
                <a:hlinkClick r:id="rId4"/>
              </a:rPr>
              <a:t>[46]</a:t>
            </a:r>
            <a:endParaRPr lang="en-CA" dirty="0" smtClean="0"/>
          </a:p>
          <a:p>
            <a:r>
              <a:rPr lang="en-CA" dirty="0" smtClean="0"/>
              <a:t>An important addition to the 2010 goals is addressing sleep deprivation. Key goals in this area are to increase the proportion of Americans who get enough sleep and to reduce the motor vehicle crashes caused by drowsy drivers.</a:t>
            </a:r>
            <a:endParaRPr lang="en-CA" dirty="0"/>
          </a:p>
        </p:txBody>
      </p:sp>
      <p:sp>
        <p:nvSpPr>
          <p:cNvPr id="4" name="Slide Number Placeholder 3"/>
          <p:cNvSpPr>
            <a:spLocks noGrp="1"/>
          </p:cNvSpPr>
          <p:nvPr>
            <p:ph type="sldNum" sz="quarter" idx="10"/>
          </p:nvPr>
        </p:nvSpPr>
        <p:spPr/>
        <p:txBody>
          <a:bodyPr/>
          <a:lstStyle/>
          <a:p>
            <a:fld id="{76579879-59AF-45FD-8833-51F6FE30A050}" type="slidenum">
              <a:rPr lang="en-CA" smtClean="0"/>
              <a:t>51</a:t>
            </a:fld>
            <a:endParaRPr lang="en-CA"/>
          </a:p>
        </p:txBody>
      </p:sp>
    </p:spTree>
    <p:extLst>
      <p:ext uri="{BB962C8B-B14F-4D97-AF65-F5344CB8AC3E}">
        <p14:creationId xmlns:p14="http://schemas.microsoft.com/office/powerpoint/2010/main" val="35788699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CA" dirty="0" smtClean="0"/>
              <a:t>That means eating vegetables or fruit at every meal, enough to cover half your plate. Other food groups to include are seafood, meat, poultry, nuts, seeds, and whole grains. View foods with added sugar (most processed foods and beverages) as occasional treats. Eat only when you’re hungry.</a:t>
            </a:r>
          </a:p>
          <a:p>
            <a:pPr marL="0" marR="0" lvl="1" indent="0" algn="l" defTabSz="914400" rtl="0" eaLnBrk="1" fontAlgn="auto" latinLnBrk="0" hangingPunct="1">
              <a:lnSpc>
                <a:spcPct val="100000"/>
              </a:lnSpc>
              <a:spcBef>
                <a:spcPts val="0"/>
              </a:spcBef>
              <a:spcAft>
                <a:spcPts val="0"/>
              </a:spcAft>
              <a:buClrTx/>
              <a:buSzTx/>
              <a:buFontTx/>
              <a:buNone/>
              <a:tabLst/>
              <a:defRPr/>
            </a:pPr>
            <a:endParaRPr lang="en-CA" dirty="0" smtClean="0"/>
          </a:p>
          <a:p>
            <a:pPr marL="0" marR="0" lvl="1" indent="0" algn="l" defTabSz="914400" rtl="0" eaLnBrk="1" fontAlgn="auto" latinLnBrk="0" hangingPunct="1">
              <a:lnSpc>
                <a:spcPct val="100000"/>
              </a:lnSpc>
              <a:spcBef>
                <a:spcPts val="0"/>
              </a:spcBef>
              <a:spcAft>
                <a:spcPts val="0"/>
              </a:spcAft>
              <a:buClrTx/>
              <a:buSzTx/>
              <a:buFontTx/>
              <a:buNone/>
              <a:tabLst/>
              <a:defRPr/>
            </a:pPr>
            <a:r>
              <a:rPr lang="en-CA" dirty="0" smtClean="0"/>
              <a:t> Try to get 30 minutes of aerobic exercise (the kind that’s intense enough to let you talk but not sing) five days a week. Do strength training twice a week. </a:t>
            </a:r>
          </a:p>
          <a:p>
            <a:pPr marL="0" marR="0" lvl="1" indent="0" algn="l" defTabSz="914400" rtl="0" eaLnBrk="1" fontAlgn="auto" latinLnBrk="0" hangingPunct="1">
              <a:lnSpc>
                <a:spcPct val="100000"/>
              </a:lnSpc>
              <a:spcBef>
                <a:spcPts val="0"/>
              </a:spcBef>
              <a:spcAft>
                <a:spcPts val="0"/>
              </a:spcAft>
              <a:buClrTx/>
              <a:buSzTx/>
              <a:buFontTx/>
              <a:buNone/>
              <a:tabLst/>
              <a:defRPr/>
            </a:pPr>
            <a:endParaRPr lang="en-CA" dirty="0" smtClean="0"/>
          </a:p>
          <a:p>
            <a:pPr marL="0" marR="0" lvl="1" indent="0" algn="l" defTabSz="914400" rtl="0" eaLnBrk="1" fontAlgn="auto" latinLnBrk="0" hangingPunct="1">
              <a:lnSpc>
                <a:spcPct val="100000"/>
              </a:lnSpc>
              <a:spcBef>
                <a:spcPts val="0"/>
              </a:spcBef>
              <a:spcAft>
                <a:spcPts val="0"/>
              </a:spcAft>
              <a:buClrTx/>
              <a:buSzTx/>
              <a:buFontTx/>
              <a:buNone/>
              <a:tabLst/>
              <a:defRPr/>
            </a:pPr>
            <a:r>
              <a:rPr lang="en-CA" dirty="0" smtClean="0"/>
              <a:t>Nurture those relationships that make you feel secure and happy. Let go of those that only hurt you. Choose friends whose attitudes, values, and habits you admire. Research increasingly shows elements of physical and mental health are “catching.”</a:t>
            </a:r>
            <a:r>
              <a:rPr lang="en-CA" dirty="0" smtClean="0">
                <a:hlinkClick r:id="rId3"/>
              </a:rPr>
              <a:t> </a:t>
            </a:r>
            <a:r>
              <a:rPr lang="en-CA" baseline="30000" dirty="0" smtClean="0">
                <a:hlinkClick r:id="rId3"/>
              </a:rPr>
              <a:t>[1]</a:t>
            </a:r>
            <a:r>
              <a:rPr lang="en-CA" dirty="0" smtClean="0"/>
              <a:t> </a:t>
            </a:r>
          </a:p>
          <a:p>
            <a:pPr marL="0" marR="0" lvl="1" indent="0" algn="l" defTabSz="914400" rtl="0" eaLnBrk="1" fontAlgn="auto" latinLnBrk="0" hangingPunct="1">
              <a:lnSpc>
                <a:spcPct val="100000"/>
              </a:lnSpc>
              <a:spcBef>
                <a:spcPts val="0"/>
              </a:spcBef>
              <a:spcAft>
                <a:spcPts val="0"/>
              </a:spcAft>
              <a:buClrTx/>
              <a:buSzTx/>
              <a:buFontTx/>
              <a:buNone/>
              <a:tabLst/>
              <a:defRPr/>
            </a:pPr>
            <a:endParaRPr lang="en-CA" dirty="0" smtClean="0"/>
          </a:p>
          <a:p>
            <a:pPr marL="0" marR="0" lvl="1" indent="0" algn="l" defTabSz="914400" rtl="0" eaLnBrk="1" fontAlgn="auto" latinLnBrk="0" hangingPunct="1">
              <a:lnSpc>
                <a:spcPct val="100000"/>
              </a:lnSpc>
              <a:spcBef>
                <a:spcPts val="0"/>
              </a:spcBef>
              <a:spcAft>
                <a:spcPts val="0"/>
              </a:spcAft>
              <a:buClrTx/>
              <a:buSzTx/>
              <a:buFontTx/>
              <a:buNone/>
              <a:tabLst/>
              <a:defRPr/>
            </a:pPr>
            <a:r>
              <a:rPr lang="en-CA" dirty="0" smtClean="0"/>
              <a:t>Other people’s smoke harms your health too. Smokeless forms of tobacco also damage health.</a:t>
            </a:r>
          </a:p>
          <a:p>
            <a:pPr marL="0" marR="0" lvl="1" indent="0" algn="l" defTabSz="914400" rtl="0" eaLnBrk="1" fontAlgn="auto" latinLnBrk="0" hangingPunct="1">
              <a:lnSpc>
                <a:spcPct val="100000"/>
              </a:lnSpc>
              <a:spcBef>
                <a:spcPts val="0"/>
              </a:spcBef>
              <a:spcAft>
                <a:spcPts val="0"/>
              </a:spcAft>
              <a:buClrTx/>
              <a:buSzTx/>
              <a:buFontTx/>
              <a:buNone/>
              <a:tabLst/>
              <a:defRPr/>
            </a:pPr>
            <a:endParaRPr lang="en-CA" dirty="0" smtClean="0"/>
          </a:p>
          <a:p>
            <a:pPr marL="0" marR="0" lvl="1" indent="0" algn="l" defTabSz="914400" rtl="0" eaLnBrk="1" fontAlgn="auto" latinLnBrk="0" hangingPunct="1">
              <a:lnSpc>
                <a:spcPct val="100000"/>
              </a:lnSpc>
              <a:spcBef>
                <a:spcPts val="0"/>
              </a:spcBef>
              <a:spcAft>
                <a:spcPts val="0"/>
              </a:spcAft>
              <a:buClrTx/>
              <a:buSzTx/>
              <a:buFontTx/>
              <a:buNone/>
              <a:tabLst/>
              <a:defRPr/>
            </a:pPr>
            <a:r>
              <a:rPr lang="en-CA" dirty="0" smtClean="0"/>
              <a:t> Most people need about eight hours of sleep a night. You know you’re sleeping enough if you awaken refreshed and feel alert throughout the day.</a:t>
            </a:r>
          </a:p>
          <a:p>
            <a:pPr marL="0" marR="0" lvl="1" indent="0" algn="l" defTabSz="914400" rtl="0" eaLnBrk="1" fontAlgn="auto" latinLnBrk="0" hangingPunct="1">
              <a:lnSpc>
                <a:spcPct val="100000"/>
              </a:lnSpc>
              <a:spcBef>
                <a:spcPts val="0"/>
              </a:spcBef>
              <a:spcAft>
                <a:spcPts val="0"/>
              </a:spcAft>
              <a:buClrTx/>
              <a:buSzTx/>
              <a:buFontTx/>
              <a:buNone/>
              <a:tabLst/>
              <a:defRPr/>
            </a:pPr>
            <a:endParaRPr lang="en-CA" dirty="0" smtClean="0"/>
          </a:p>
          <a:p>
            <a:pPr marL="0" marR="0" lvl="1" indent="0" algn="l" defTabSz="914400" rtl="0" eaLnBrk="1" fontAlgn="auto" latinLnBrk="0" hangingPunct="1">
              <a:lnSpc>
                <a:spcPct val="100000"/>
              </a:lnSpc>
              <a:spcBef>
                <a:spcPts val="0"/>
              </a:spcBef>
              <a:spcAft>
                <a:spcPts val="0"/>
              </a:spcAft>
              <a:buClrTx/>
              <a:buSzTx/>
              <a:buFontTx/>
              <a:buNone/>
              <a:tabLst/>
              <a:defRPr/>
            </a:pPr>
            <a:endParaRPr lang="en-CA" dirty="0" smtClean="0"/>
          </a:p>
          <a:p>
            <a:pPr marL="0" marR="0" lvl="1" indent="0" algn="l" defTabSz="914400" rtl="0" eaLnBrk="1" fontAlgn="auto" latinLnBrk="0" hangingPunct="1">
              <a:lnSpc>
                <a:spcPct val="100000"/>
              </a:lnSpc>
              <a:spcBef>
                <a:spcPts val="0"/>
              </a:spcBef>
              <a:spcAft>
                <a:spcPts val="0"/>
              </a:spcAft>
              <a:buClrTx/>
              <a:buSzTx/>
              <a:buFontTx/>
              <a:buNone/>
              <a:tabLst/>
              <a:defRPr/>
            </a:pPr>
            <a:endParaRPr lang="en-CA" dirty="0" smtClean="0"/>
          </a:p>
          <a:p>
            <a:endParaRPr lang="en-CA" dirty="0"/>
          </a:p>
        </p:txBody>
      </p:sp>
      <p:sp>
        <p:nvSpPr>
          <p:cNvPr id="4" name="Slide Number Placeholder 3"/>
          <p:cNvSpPr>
            <a:spLocks noGrp="1"/>
          </p:cNvSpPr>
          <p:nvPr>
            <p:ph type="sldNum" sz="quarter" idx="10"/>
          </p:nvPr>
        </p:nvSpPr>
        <p:spPr/>
        <p:txBody>
          <a:bodyPr/>
          <a:lstStyle/>
          <a:p>
            <a:fld id="{76579879-59AF-45FD-8833-51F6FE30A050}" type="slidenum">
              <a:rPr lang="en-CA" smtClean="0"/>
              <a:t>52</a:t>
            </a:fld>
            <a:endParaRPr lang="en-CA"/>
          </a:p>
        </p:txBody>
      </p:sp>
    </p:spTree>
    <p:extLst>
      <p:ext uri="{BB962C8B-B14F-4D97-AF65-F5344CB8AC3E}">
        <p14:creationId xmlns:p14="http://schemas.microsoft.com/office/powerpoint/2010/main" val="39750095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p:spPr>
        <p:txBody>
          <a:bodyPr/>
          <a:lstStyle/>
          <a:p>
            <a:fld id="{8903D5A0-5D5A-44AF-8BB7-18927B4E78E5}" type="slidenum">
              <a:rPr lang="en-CA" smtClean="0"/>
              <a:pPr/>
              <a:t>53</a:t>
            </a:fld>
            <a:endParaRPr lang="en-CA" smtClean="0"/>
          </a:p>
        </p:txBody>
      </p:sp>
      <p:sp>
        <p:nvSpPr>
          <p:cNvPr id="118787"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p>
            <a:fld id="{BBE929AA-ED44-4E5D-9F70-A44BBCE54C42}" type="slidenum">
              <a:rPr lang="en-CA" smtClean="0"/>
              <a:pPr/>
              <a:t>54</a:t>
            </a:fld>
            <a:endParaRPr lang="en-CA" smtClean="0"/>
          </a:p>
        </p:txBody>
      </p:sp>
      <p:sp>
        <p:nvSpPr>
          <p:cNvPr id="119811" name="Rectangle 2"/>
          <p:cNvSpPr>
            <a:spLocks noGrp="1" noRot="1" noChangeAspect="1" noChangeArrowheads="1" noTextEdit="1"/>
          </p:cNvSpPr>
          <p:nvPr>
            <p:ph type="sldImg"/>
          </p:nvPr>
        </p:nvSpPr>
        <p:spPr>
          <a:ln/>
        </p:spPr>
      </p:sp>
      <p:sp>
        <p:nvSpPr>
          <p:cNvPr id="1198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7"/>
          <p:cNvSpPr>
            <a:spLocks noGrp="1" noChangeArrowheads="1"/>
          </p:cNvSpPr>
          <p:nvPr>
            <p:ph type="sldNum" sz="quarter" idx="5"/>
          </p:nvPr>
        </p:nvSpPr>
        <p:spPr>
          <a:noFill/>
        </p:spPr>
        <p:txBody>
          <a:bodyPr/>
          <a:lstStyle/>
          <a:p>
            <a:fld id="{6616E7FC-59C8-4739-B408-6FACDE247758}" type="slidenum">
              <a:rPr lang="en-CA" smtClean="0"/>
              <a:pPr/>
              <a:t>55</a:t>
            </a:fld>
            <a:endParaRPr lang="en-CA" smtClean="0"/>
          </a:p>
        </p:txBody>
      </p:sp>
      <p:sp>
        <p:nvSpPr>
          <p:cNvPr id="120835" name="Rectangle 2"/>
          <p:cNvSpPr>
            <a:spLocks noGrp="1" noRot="1" noChangeAspect="1" noChangeArrowheads="1" noTextEdit="1"/>
          </p:cNvSpPr>
          <p:nvPr>
            <p:ph type="sldImg"/>
          </p:nvPr>
        </p:nvSpPr>
        <p:spPr>
          <a:ln/>
        </p:spPr>
      </p:sp>
      <p:sp>
        <p:nvSpPr>
          <p:cNvPr id="12083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7"/>
          <p:cNvSpPr>
            <a:spLocks noGrp="1" noChangeArrowheads="1"/>
          </p:cNvSpPr>
          <p:nvPr>
            <p:ph type="sldNum" sz="quarter" idx="5"/>
          </p:nvPr>
        </p:nvSpPr>
        <p:spPr>
          <a:noFill/>
        </p:spPr>
        <p:txBody>
          <a:bodyPr/>
          <a:lstStyle/>
          <a:p>
            <a:fld id="{933BD8AD-C637-4C4A-A786-A01D1CC410DA}" type="slidenum">
              <a:rPr lang="en-CA" smtClean="0"/>
              <a:pPr/>
              <a:t>56</a:t>
            </a:fld>
            <a:endParaRPr lang="en-CA" smtClean="0"/>
          </a:p>
        </p:txBody>
      </p:sp>
      <p:sp>
        <p:nvSpPr>
          <p:cNvPr id="121859" name="Rectangle 2"/>
          <p:cNvSpPr>
            <a:spLocks noGrp="1" noRot="1" noChangeAspect="1" noChangeArrowheads="1" noTextEdit="1"/>
          </p:cNvSpPr>
          <p:nvPr>
            <p:ph type="sldImg"/>
          </p:nvPr>
        </p:nvSpPr>
        <p:spPr>
          <a:ln/>
        </p:spPr>
      </p:sp>
      <p:sp>
        <p:nvSpPr>
          <p:cNvPr id="12186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fld id="{E7D99521-64BB-4C7C-8A14-1CE857E1DFCC}" type="slidenum">
              <a:rPr lang="en-CA" smtClean="0"/>
              <a:pPr/>
              <a:t>57</a:t>
            </a:fld>
            <a:endParaRPr lang="en-CA" smtClean="0"/>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7"/>
          <p:cNvSpPr>
            <a:spLocks noGrp="1" noChangeArrowheads="1"/>
          </p:cNvSpPr>
          <p:nvPr>
            <p:ph type="sldNum" sz="quarter" idx="5"/>
          </p:nvPr>
        </p:nvSpPr>
        <p:spPr>
          <a:noFill/>
        </p:spPr>
        <p:txBody>
          <a:bodyPr/>
          <a:lstStyle/>
          <a:p>
            <a:fld id="{FD5A7972-FBC7-46CA-AE44-9273EB8A84D9}" type="slidenum">
              <a:rPr lang="en-CA" smtClean="0"/>
              <a:pPr/>
              <a:t>58</a:t>
            </a:fld>
            <a:endParaRPr lang="en-CA" smtClean="0"/>
          </a:p>
        </p:txBody>
      </p:sp>
      <p:sp>
        <p:nvSpPr>
          <p:cNvPr id="123907" name="Rectangle 2"/>
          <p:cNvSpPr>
            <a:spLocks noGrp="1" noRot="1" noChangeAspect="1" noChangeArrowheads="1" noTextEdit="1"/>
          </p:cNvSpPr>
          <p:nvPr>
            <p:ph type="sldImg"/>
          </p:nvPr>
        </p:nvSpPr>
        <p:spPr>
          <a:ln/>
        </p:spPr>
      </p:sp>
      <p:sp>
        <p:nvSpPr>
          <p:cNvPr id="12390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1ED115D-B009-432B-B18C-18ED72591391}" type="slidenum">
              <a:rPr lang="en-US" smtClean="0"/>
              <a:pPr/>
              <a:t>64</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1ED115D-B009-432B-B18C-18ED72591391}" type="slidenum">
              <a:rPr lang="en-US" smtClean="0"/>
              <a:pPr/>
              <a:t>65</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1ED115D-B009-432B-B18C-18ED72591391}" type="slidenum">
              <a:rPr lang="en-US" smtClean="0"/>
              <a:pPr/>
              <a:t>66</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Community=smaller</a:t>
            </a:r>
          </a:p>
          <a:p>
            <a:r>
              <a:rPr lang="en-US" dirty="0" smtClean="0"/>
              <a:t>Population=bigger</a:t>
            </a:r>
            <a:endParaRPr lang="en-US" dirty="0"/>
          </a:p>
        </p:txBody>
      </p:sp>
      <p:sp>
        <p:nvSpPr>
          <p:cNvPr id="4" name="Slide Number Placeholder 3"/>
          <p:cNvSpPr>
            <a:spLocks noGrp="1"/>
          </p:cNvSpPr>
          <p:nvPr>
            <p:ph type="sldNum" sz="quarter" idx="10"/>
          </p:nvPr>
        </p:nvSpPr>
        <p:spPr/>
        <p:txBody>
          <a:bodyPr/>
          <a:lstStyle/>
          <a:p>
            <a:fld id="{A1ED115D-B009-432B-B18C-18ED72591391}" type="slidenum">
              <a:rPr lang="en-US" smtClean="0"/>
              <a:pPr/>
              <a:t>67</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1ED115D-B009-432B-B18C-18ED72591391}" type="slidenum">
              <a:rPr lang="en-US" smtClean="0"/>
              <a:pPr/>
              <a:t>68</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1ED115D-B009-432B-B18C-18ED72591391}" type="slidenum">
              <a:rPr lang="en-US" smtClean="0"/>
              <a:pPr/>
              <a:t>69</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1ED115D-B009-432B-B18C-18ED72591391}" type="slidenum">
              <a:rPr lang="en-US" smtClean="0"/>
              <a:pPr/>
              <a:t>70</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1ED115D-B009-432B-B18C-18ED72591391}" type="slidenum">
              <a:rPr lang="en-US" smtClean="0"/>
              <a:pPr/>
              <a:t>71</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1ED115D-B009-432B-B18C-18ED72591391}" type="slidenum">
              <a:rPr lang="en-US" smtClean="0"/>
              <a:pPr/>
              <a:t>72</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1ED115D-B009-432B-B18C-18ED72591391}" type="slidenum">
              <a:rPr lang="en-US" smtClean="0"/>
              <a:pPr/>
              <a:t>73</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p:cNvSpPr>
            <a:spLocks noGrp="1" noRot="1" noChangeAspect="1" noChangeArrowheads="1" noTextEdit="1"/>
          </p:cNvSpPr>
          <p:nvPr>
            <p:ph type="sldImg"/>
          </p:nvPr>
        </p:nvSpPr>
        <p:spPr>
          <a:ln/>
        </p:spPr>
      </p:sp>
      <p:sp>
        <p:nvSpPr>
          <p:cNvPr id="38914" name="Rectangle 3"/>
          <p:cNvSpPr>
            <a:spLocks noGrp="1" noChangeArrowheads="1"/>
          </p:cNvSpPr>
          <p:nvPr>
            <p:ph type="body" idx="1"/>
          </p:nvPr>
        </p:nvSpPr>
        <p:spPr>
          <a:noFill/>
          <a:ln/>
        </p:spPr>
        <p:txBody>
          <a:bodyPr/>
          <a:lstStyle/>
          <a:p>
            <a:r>
              <a:rPr lang="en-CA" smtClean="0">
                <a:latin typeface="Times" pitchFamily="18" charset="0"/>
              </a:rPr>
              <a:t>All definitions come from “Understanding Population Health Terminology” by David </a:t>
            </a:r>
            <a:r>
              <a:rPr lang="en-CA" dirty="0" err="1" smtClean="0">
                <a:latin typeface="Times" pitchFamily="18" charset="0"/>
              </a:rPr>
              <a:t>Kindig</a:t>
            </a:r>
            <a:r>
              <a:rPr lang="en-CA" dirty="0" smtClean="0">
                <a:latin typeface="Times" pitchFamily="18" charset="0"/>
              </a:rPr>
              <a:t>, 2007…except for Political determinants which was added by myself</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17933B3-CCCD-4893-84C4-F40B850D0088}" type="slidenum">
              <a:rPr lang="en-US" smtClean="0"/>
              <a:pPr/>
              <a:t>75</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17933B3-CCCD-4893-84C4-F40B850D0088}" type="slidenum">
              <a:rPr lang="en-US" smtClean="0"/>
              <a:pPr/>
              <a:t>76</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2"/>
          <p:cNvSpPr>
            <a:spLocks noGrp="1" noRot="1" noChangeAspect="1" noChangeArrowheads="1" noTextEdit="1"/>
          </p:cNvSpPr>
          <p:nvPr>
            <p:ph type="sldImg"/>
          </p:nvPr>
        </p:nvSpPr>
        <p:spPr>
          <a:ln/>
        </p:spPr>
      </p:sp>
      <p:sp>
        <p:nvSpPr>
          <p:cNvPr id="43010" name="Rectangle 3"/>
          <p:cNvSpPr>
            <a:spLocks noGrp="1" noChangeArrowheads="1"/>
          </p:cNvSpPr>
          <p:nvPr>
            <p:ph type="body" idx="1"/>
          </p:nvPr>
        </p:nvSpPr>
        <p:spPr>
          <a:noFill/>
          <a:ln/>
        </p:spPr>
        <p:txBody>
          <a:bodyPr/>
          <a:lstStyle/>
          <a:p>
            <a:r>
              <a:rPr lang="en-US" smtClean="0">
                <a:latin typeface="Times" pitchFamily="18" charset="0"/>
              </a:rPr>
              <a:t>Political determinant is not from Kindig, it is my own description.</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ChangeArrowheads="1" noTextEdit="1"/>
          </p:cNvSpPr>
          <p:nvPr>
            <p:ph type="sldImg"/>
          </p:nvPr>
        </p:nvSpPr>
        <p:spPr>
          <a:ln/>
        </p:spPr>
      </p:sp>
      <p:sp>
        <p:nvSpPr>
          <p:cNvPr id="24578" name="Rectangle 3"/>
          <p:cNvSpPr>
            <a:spLocks noGrp="1" noChangeArrowheads="1"/>
          </p:cNvSpPr>
          <p:nvPr>
            <p:ph type="body" idx="1"/>
          </p:nvPr>
        </p:nvSpPr>
        <p:spPr>
          <a:noFill/>
          <a:ln/>
        </p:spPr>
        <p:txBody>
          <a:bodyPr/>
          <a:lstStyle/>
          <a:p>
            <a:r>
              <a:rPr lang="en-CA" smtClean="0">
                <a:latin typeface="Times" pitchFamily="18" charset="0"/>
              </a:rPr>
              <a:t>Canadian Institutes of Health Research—Institute of Population and Public Health (CIHR-IPPH) framework</a:t>
            </a:r>
          </a:p>
          <a:p>
            <a:r>
              <a:rPr lang="en-CA" smtClean="0">
                <a:latin typeface="Times" pitchFamily="18" charset="0"/>
              </a:rPr>
              <a:t>You are not required to know the framework, but to understand components of it that relate to the population health assumptions (next slide)</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1-b; 2-a; 3-b; 4-a;</a:t>
            </a:r>
            <a:r>
              <a:rPr lang="en-US" baseline="0" smtClean="0"/>
              <a:t> 5-c</a:t>
            </a:r>
            <a:endParaRPr lang="en-CA"/>
          </a:p>
        </p:txBody>
      </p:sp>
      <p:sp>
        <p:nvSpPr>
          <p:cNvPr id="4" name="Slide Number Placeholder 3"/>
          <p:cNvSpPr>
            <a:spLocks noGrp="1"/>
          </p:cNvSpPr>
          <p:nvPr>
            <p:ph type="sldNum" sz="quarter" idx="10"/>
          </p:nvPr>
        </p:nvSpPr>
        <p:spPr/>
        <p:txBody>
          <a:bodyPr/>
          <a:lstStyle/>
          <a:p>
            <a:fld id="{76579879-59AF-45FD-8833-51F6FE30A050}" type="slidenum">
              <a:rPr lang="en-CA" smtClean="0"/>
              <a:t>79</a:t>
            </a:fld>
            <a:endParaRPr lang="en-CA"/>
          </a:p>
        </p:txBody>
      </p:sp>
    </p:spTree>
    <p:extLst>
      <p:ext uri="{BB962C8B-B14F-4D97-AF65-F5344CB8AC3E}">
        <p14:creationId xmlns:p14="http://schemas.microsoft.com/office/powerpoint/2010/main" val="2578708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52E38ADF-1539-4395-93F3-3364F706AC18}" type="datetime1">
              <a:rPr lang="en-CA" smtClean="0"/>
              <a:t>2017-09-14</a:t>
            </a:fld>
            <a:endParaRPr lang="en-CA"/>
          </a:p>
        </p:txBody>
      </p:sp>
      <p:sp>
        <p:nvSpPr>
          <p:cNvPr id="5" name="Footer Placeholder 4"/>
          <p:cNvSpPr>
            <a:spLocks noGrp="1"/>
          </p:cNvSpPr>
          <p:nvPr>
            <p:ph type="ftr" sz="quarter" idx="11"/>
          </p:nvPr>
        </p:nvSpPr>
        <p:spPr/>
        <p:txBody>
          <a:bodyPr/>
          <a:lstStyle/>
          <a:p>
            <a:r>
              <a:rPr lang="en-CA" smtClean="0"/>
              <a:t>Defining Health and Wellness, White</a:t>
            </a:r>
            <a:endParaRPr lang="en-CA"/>
          </a:p>
        </p:txBody>
      </p:sp>
      <p:sp>
        <p:nvSpPr>
          <p:cNvPr id="6" name="Slide Number Placeholder 5"/>
          <p:cNvSpPr>
            <a:spLocks noGrp="1"/>
          </p:cNvSpPr>
          <p:nvPr>
            <p:ph type="sldNum" sz="quarter" idx="12"/>
          </p:nvPr>
        </p:nvSpPr>
        <p:spPr/>
        <p:txBody>
          <a:bodyPr/>
          <a:lstStyle/>
          <a:p>
            <a:fld id="{64DD4C2A-92F3-4252-8B1F-E5CD24534953}" type="slidenum">
              <a:rPr lang="en-CA" smtClean="0"/>
              <a:t>‹#›</a:t>
            </a:fld>
            <a:endParaRPr lang="en-CA"/>
          </a:p>
        </p:txBody>
      </p:sp>
    </p:spTree>
    <p:extLst>
      <p:ext uri="{BB962C8B-B14F-4D97-AF65-F5344CB8AC3E}">
        <p14:creationId xmlns:p14="http://schemas.microsoft.com/office/powerpoint/2010/main" val="7583031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solidFill>
                  <a:schemeClr val="accent2">
                    <a:lumMod val="50000"/>
                  </a:schemeClr>
                </a:solidFill>
                <a:latin typeface="Baskerville Old Face" panose="02020602080505020303" pitchFamily="18" charset="0"/>
              </a:defRPr>
            </a:lvl1pPr>
          </a:lstStyle>
          <a:p>
            <a:r>
              <a:rPr lang="en-US" dirty="0" smtClean="0"/>
              <a:t>Click to edit Master title style</a:t>
            </a:r>
            <a:endParaRPr lang="en-CA" dirty="0"/>
          </a:p>
        </p:txBody>
      </p:sp>
      <p:sp>
        <p:nvSpPr>
          <p:cNvPr id="3" name="Content Placeholder 2"/>
          <p:cNvSpPr>
            <a:spLocks noGrp="1"/>
          </p:cNvSpPr>
          <p:nvPr>
            <p:ph idx="1"/>
          </p:nvPr>
        </p:nvSpPr>
        <p:spPr/>
        <p:txBody>
          <a:bodyPr/>
          <a:lstStyle>
            <a:lvl1pPr>
              <a:defRPr sz="2800">
                <a:solidFill>
                  <a:schemeClr val="accent6">
                    <a:lumMod val="50000"/>
                  </a:schemeClr>
                </a:solidFill>
                <a:latin typeface="Baskerville Old Face" panose="02020602080505020303" pitchFamily="18" charset="0"/>
              </a:defRPr>
            </a:lvl1pPr>
            <a:lvl2pPr>
              <a:defRPr sz="2400">
                <a:solidFill>
                  <a:schemeClr val="accent2">
                    <a:lumMod val="50000"/>
                  </a:schemeClr>
                </a:solidFill>
                <a:latin typeface="Baskerville Old Face" panose="02020602080505020303" pitchFamily="18" charset="0"/>
              </a:defRPr>
            </a:lvl2pPr>
            <a:lvl3pPr>
              <a:defRPr sz="1800">
                <a:solidFill>
                  <a:schemeClr val="accent2">
                    <a:lumMod val="50000"/>
                  </a:schemeClr>
                </a:solidFill>
                <a:latin typeface="Baskerville Old Face" panose="02020602080505020303" pitchFamily="18" charset="0"/>
              </a:defRPr>
            </a:lvl3pPr>
            <a:lvl4pPr>
              <a:defRPr>
                <a:latin typeface="Baskerville Old Face" panose="02020602080505020303" pitchFamily="18" charset="0"/>
              </a:defRPr>
            </a:lvl4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CA" dirty="0"/>
          </a:p>
        </p:txBody>
      </p:sp>
      <p:sp>
        <p:nvSpPr>
          <p:cNvPr id="4" name="Date Placeholder 3"/>
          <p:cNvSpPr>
            <a:spLocks noGrp="1"/>
          </p:cNvSpPr>
          <p:nvPr>
            <p:ph type="dt" sz="half" idx="10"/>
          </p:nvPr>
        </p:nvSpPr>
        <p:spPr/>
        <p:txBody>
          <a:bodyPr/>
          <a:lstStyle/>
          <a:p>
            <a:fld id="{97EF4297-B109-49B6-9DE5-7201219C866F}" type="datetime1">
              <a:rPr lang="en-CA" smtClean="0"/>
              <a:t>2017-09-14</a:t>
            </a:fld>
            <a:endParaRPr lang="en-CA"/>
          </a:p>
        </p:txBody>
      </p:sp>
      <p:sp>
        <p:nvSpPr>
          <p:cNvPr id="5" name="Footer Placeholder 4"/>
          <p:cNvSpPr>
            <a:spLocks noGrp="1"/>
          </p:cNvSpPr>
          <p:nvPr>
            <p:ph type="ftr" sz="quarter" idx="11"/>
          </p:nvPr>
        </p:nvSpPr>
        <p:spPr/>
        <p:txBody>
          <a:bodyPr/>
          <a:lstStyle/>
          <a:p>
            <a:r>
              <a:rPr lang="en-CA" smtClean="0"/>
              <a:t>Defining Health and Wellness, White</a:t>
            </a:r>
            <a:endParaRPr lang="en-CA"/>
          </a:p>
        </p:txBody>
      </p:sp>
      <p:sp>
        <p:nvSpPr>
          <p:cNvPr id="6" name="Slide Number Placeholder 5"/>
          <p:cNvSpPr>
            <a:spLocks noGrp="1"/>
          </p:cNvSpPr>
          <p:nvPr>
            <p:ph type="sldNum" sz="quarter" idx="12"/>
          </p:nvPr>
        </p:nvSpPr>
        <p:spPr/>
        <p:txBody>
          <a:bodyPr/>
          <a:lstStyle/>
          <a:p>
            <a:fld id="{64DD4C2A-92F3-4252-8B1F-E5CD24534953}" type="slidenum">
              <a:rPr lang="en-CA" smtClean="0"/>
              <a:t>‹#›</a:t>
            </a:fld>
            <a:endParaRPr lang="en-CA"/>
          </a:p>
        </p:txBody>
      </p:sp>
    </p:spTree>
    <p:extLst>
      <p:ext uri="{BB962C8B-B14F-4D97-AF65-F5344CB8AC3E}">
        <p14:creationId xmlns:p14="http://schemas.microsoft.com/office/powerpoint/2010/main" val="3953570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BE4F00B-2F24-4FB5-A7C1-FD1219EC5516}" type="datetime1">
              <a:rPr lang="en-CA" smtClean="0"/>
              <a:t>2017-09-14</a:t>
            </a:fld>
            <a:endParaRPr lang="en-CA"/>
          </a:p>
        </p:txBody>
      </p:sp>
      <p:sp>
        <p:nvSpPr>
          <p:cNvPr id="5" name="Footer Placeholder 4"/>
          <p:cNvSpPr>
            <a:spLocks noGrp="1"/>
          </p:cNvSpPr>
          <p:nvPr>
            <p:ph type="ftr" sz="quarter" idx="11"/>
          </p:nvPr>
        </p:nvSpPr>
        <p:spPr/>
        <p:txBody>
          <a:bodyPr/>
          <a:lstStyle/>
          <a:p>
            <a:r>
              <a:rPr lang="en-CA" smtClean="0"/>
              <a:t>Defining Health and Wellness, White</a:t>
            </a:r>
            <a:endParaRPr lang="en-CA"/>
          </a:p>
        </p:txBody>
      </p:sp>
      <p:sp>
        <p:nvSpPr>
          <p:cNvPr id="6" name="Slide Number Placeholder 5"/>
          <p:cNvSpPr>
            <a:spLocks noGrp="1"/>
          </p:cNvSpPr>
          <p:nvPr>
            <p:ph type="sldNum" sz="quarter" idx="12"/>
          </p:nvPr>
        </p:nvSpPr>
        <p:spPr/>
        <p:txBody>
          <a:bodyPr/>
          <a:lstStyle/>
          <a:p>
            <a:fld id="{64DD4C2A-92F3-4252-8B1F-E5CD24534953}" type="slidenum">
              <a:rPr lang="en-CA" smtClean="0"/>
              <a:t>‹#›</a:t>
            </a:fld>
            <a:endParaRPr lang="en-CA"/>
          </a:p>
        </p:txBody>
      </p:sp>
    </p:spTree>
    <p:extLst>
      <p:ext uri="{BB962C8B-B14F-4D97-AF65-F5344CB8AC3E}">
        <p14:creationId xmlns:p14="http://schemas.microsoft.com/office/powerpoint/2010/main" val="6296043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61E9CB1C-57B5-49DD-BE41-9042F9AC75C8}" type="datetime1">
              <a:rPr lang="en-CA" smtClean="0"/>
              <a:t>2017-09-14</a:t>
            </a:fld>
            <a:endParaRPr lang="en-CA"/>
          </a:p>
        </p:txBody>
      </p:sp>
      <p:sp>
        <p:nvSpPr>
          <p:cNvPr id="6" name="Footer Placeholder 5"/>
          <p:cNvSpPr>
            <a:spLocks noGrp="1"/>
          </p:cNvSpPr>
          <p:nvPr>
            <p:ph type="ftr" sz="quarter" idx="11"/>
          </p:nvPr>
        </p:nvSpPr>
        <p:spPr/>
        <p:txBody>
          <a:bodyPr/>
          <a:lstStyle/>
          <a:p>
            <a:r>
              <a:rPr lang="en-CA" smtClean="0"/>
              <a:t>Defining Health and Wellness, White</a:t>
            </a:r>
            <a:endParaRPr lang="en-CA"/>
          </a:p>
        </p:txBody>
      </p:sp>
      <p:sp>
        <p:nvSpPr>
          <p:cNvPr id="7" name="Slide Number Placeholder 6"/>
          <p:cNvSpPr>
            <a:spLocks noGrp="1"/>
          </p:cNvSpPr>
          <p:nvPr>
            <p:ph type="sldNum" sz="quarter" idx="12"/>
          </p:nvPr>
        </p:nvSpPr>
        <p:spPr/>
        <p:txBody>
          <a:bodyPr/>
          <a:lstStyle/>
          <a:p>
            <a:fld id="{64DD4C2A-92F3-4252-8B1F-E5CD24534953}" type="slidenum">
              <a:rPr lang="en-CA" smtClean="0"/>
              <a:t>‹#›</a:t>
            </a:fld>
            <a:endParaRPr lang="en-CA"/>
          </a:p>
        </p:txBody>
      </p:sp>
    </p:spTree>
    <p:extLst>
      <p:ext uri="{BB962C8B-B14F-4D97-AF65-F5344CB8AC3E}">
        <p14:creationId xmlns:p14="http://schemas.microsoft.com/office/powerpoint/2010/main" val="1263110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9968131E-5D36-4BEF-85DE-AB5E52E15D14}" type="datetime1">
              <a:rPr lang="en-CA" smtClean="0"/>
              <a:t>2017-09-14</a:t>
            </a:fld>
            <a:endParaRPr lang="en-CA"/>
          </a:p>
        </p:txBody>
      </p:sp>
      <p:sp>
        <p:nvSpPr>
          <p:cNvPr id="8" name="Footer Placeholder 7"/>
          <p:cNvSpPr>
            <a:spLocks noGrp="1"/>
          </p:cNvSpPr>
          <p:nvPr>
            <p:ph type="ftr" sz="quarter" idx="11"/>
          </p:nvPr>
        </p:nvSpPr>
        <p:spPr/>
        <p:txBody>
          <a:bodyPr/>
          <a:lstStyle/>
          <a:p>
            <a:r>
              <a:rPr lang="en-CA" smtClean="0"/>
              <a:t>Defining Health and Wellness, White</a:t>
            </a:r>
            <a:endParaRPr lang="en-CA"/>
          </a:p>
        </p:txBody>
      </p:sp>
      <p:sp>
        <p:nvSpPr>
          <p:cNvPr id="9" name="Slide Number Placeholder 8"/>
          <p:cNvSpPr>
            <a:spLocks noGrp="1"/>
          </p:cNvSpPr>
          <p:nvPr>
            <p:ph type="sldNum" sz="quarter" idx="12"/>
          </p:nvPr>
        </p:nvSpPr>
        <p:spPr/>
        <p:txBody>
          <a:bodyPr/>
          <a:lstStyle/>
          <a:p>
            <a:fld id="{64DD4C2A-92F3-4252-8B1F-E5CD24534953}" type="slidenum">
              <a:rPr lang="en-CA" smtClean="0"/>
              <a:t>‹#›</a:t>
            </a:fld>
            <a:endParaRPr lang="en-CA"/>
          </a:p>
        </p:txBody>
      </p:sp>
    </p:spTree>
    <p:extLst>
      <p:ext uri="{BB962C8B-B14F-4D97-AF65-F5344CB8AC3E}">
        <p14:creationId xmlns:p14="http://schemas.microsoft.com/office/powerpoint/2010/main" val="25102556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2E407AC9-660A-473E-91DC-C1CF4CA1E767}" type="datetime1">
              <a:rPr lang="en-CA" smtClean="0"/>
              <a:t>2017-09-14</a:t>
            </a:fld>
            <a:endParaRPr lang="en-CA"/>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
        <p:nvSpPr>
          <p:cNvPr id="5" name="Slide Number Placeholder 4"/>
          <p:cNvSpPr>
            <a:spLocks noGrp="1"/>
          </p:cNvSpPr>
          <p:nvPr>
            <p:ph type="sldNum" sz="quarter" idx="12"/>
          </p:nvPr>
        </p:nvSpPr>
        <p:spPr/>
        <p:txBody>
          <a:bodyPr/>
          <a:lstStyle/>
          <a:p>
            <a:fld id="{64DD4C2A-92F3-4252-8B1F-E5CD24534953}" type="slidenum">
              <a:rPr lang="en-CA" smtClean="0"/>
              <a:t>‹#›</a:t>
            </a:fld>
            <a:endParaRPr lang="en-CA"/>
          </a:p>
        </p:txBody>
      </p:sp>
    </p:spTree>
    <p:extLst>
      <p:ext uri="{BB962C8B-B14F-4D97-AF65-F5344CB8AC3E}">
        <p14:creationId xmlns:p14="http://schemas.microsoft.com/office/powerpoint/2010/main" val="25644563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94DA69-49DB-429E-9D47-162F089E9685}" type="datetime1">
              <a:rPr lang="en-CA" smtClean="0"/>
              <a:t>2017-09-14</a:t>
            </a:fld>
            <a:endParaRPr lang="en-CA"/>
          </a:p>
        </p:txBody>
      </p:sp>
      <p:sp>
        <p:nvSpPr>
          <p:cNvPr id="3" name="Footer Placeholder 2"/>
          <p:cNvSpPr>
            <a:spLocks noGrp="1"/>
          </p:cNvSpPr>
          <p:nvPr>
            <p:ph type="ftr" sz="quarter" idx="11"/>
          </p:nvPr>
        </p:nvSpPr>
        <p:spPr/>
        <p:txBody>
          <a:bodyPr/>
          <a:lstStyle/>
          <a:p>
            <a:r>
              <a:rPr lang="en-CA" smtClean="0"/>
              <a:t>Defining Health and Wellness, White</a:t>
            </a:r>
            <a:endParaRPr lang="en-CA"/>
          </a:p>
        </p:txBody>
      </p:sp>
      <p:sp>
        <p:nvSpPr>
          <p:cNvPr id="4" name="Slide Number Placeholder 3"/>
          <p:cNvSpPr>
            <a:spLocks noGrp="1"/>
          </p:cNvSpPr>
          <p:nvPr>
            <p:ph type="sldNum" sz="quarter" idx="12"/>
          </p:nvPr>
        </p:nvSpPr>
        <p:spPr/>
        <p:txBody>
          <a:bodyPr/>
          <a:lstStyle/>
          <a:p>
            <a:fld id="{64DD4C2A-92F3-4252-8B1F-E5CD24534953}" type="slidenum">
              <a:rPr lang="en-CA" smtClean="0"/>
              <a:t>‹#›</a:t>
            </a:fld>
            <a:endParaRPr lang="en-CA"/>
          </a:p>
        </p:txBody>
      </p:sp>
    </p:spTree>
    <p:extLst>
      <p:ext uri="{BB962C8B-B14F-4D97-AF65-F5344CB8AC3E}">
        <p14:creationId xmlns:p14="http://schemas.microsoft.com/office/powerpoint/2010/main" val="1696433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7BB548-1675-459E-B90A-5CCD4D2B7167}" type="datetime1">
              <a:rPr lang="en-CA" smtClean="0"/>
              <a:t>2017-09-14</a:t>
            </a:fld>
            <a:endParaRPr lang="en-CA"/>
          </a:p>
        </p:txBody>
      </p:sp>
      <p:sp>
        <p:nvSpPr>
          <p:cNvPr id="6" name="Footer Placeholder 5"/>
          <p:cNvSpPr>
            <a:spLocks noGrp="1"/>
          </p:cNvSpPr>
          <p:nvPr>
            <p:ph type="ftr" sz="quarter" idx="11"/>
          </p:nvPr>
        </p:nvSpPr>
        <p:spPr/>
        <p:txBody>
          <a:bodyPr/>
          <a:lstStyle/>
          <a:p>
            <a:r>
              <a:rPr lang="en-CA" smtClean="0"/>
              <a:t>Defining Health and Wellness, White</a:t>
            </a:r>
            <a:endParaRPr lang="en-CA"/>
          </a:p>
        </p:txBody>
      </p:sp>
      <p:sp>
        <p:nvSpPr>
          <p:cNvPr id="7" name="Slide Number Placeholder 6"/>
          <p:cNvSpPr>
            <a:spLocks noGrp="1"/>
          </p:cNvSpPr>
          <p:nvPr>
            <p:ph type="sldNum" sz="quarter" idx="12"/>
          </p:nvPr>
        </p:nvSpPr>
        <p:spPr/>
        <p:txBody>
          <a:bodyPr/>
          <a:lstStyle/>
          <a:p>
            <a:fld id="{64DD4C2A-92F3-4252-8B1F-E5CD24534953}" type="slidenum">
              <a:rPr lang="en-CA" smtClean="0"/>
              <a:t>‹#›</a:t>
            </a:fld>
            <a:endParaRPr lang="en-CA"/>
          </a:p>
        </p:txBody>
      </p:sp>
    </p:spTree>
    <p:extLst>
      <p:ext uri="{BB962C8B-B14F-4D97-AF65-F5344CB8AC3E}">
        <p14:creationId xmlns:p14="http://schemas.microsoft.com/office/powerpoint/2010/main" val="24803764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F301E3B-E9FF-4A4B-9C4C-56EFD0A0E983}" type="datetime1">
              <a:rPr lang="en-CA" smtClean="0"/>
              <a:t>2017-09-14</a:t>
            </a:fld>
            <a:endParaRPr lang="en-CA"/>
          </a:p>
        </p:txBody>
      </p:sp>
      <p:sp>
        <p:nvSpPr>
          <p:cNvPr id="6" name="Footer Placeholder 5"/>
          <p:cNvSpPr>
            <a:spLocks noGrp="1"/>
          </p:cNvSpPr>
          <p:nvPr>
            <p:ph type="ftr" sz="quarter" idx="11"/>
          </p:nvPr>
        </p:nvSpPr>
        <p:spPr/>
        <p:txBody>
          <a:bodyPr/>
          <a:lstStyle/>
          <a:p>
            <a:r>
              <a:rPr lang="en-CA" smtClean="0"/>
              <a:t>Defining Health and Wellness, White</a:t>
            </a:r>
            <a:endParaRPr lang="en-CA"/>
          </a:p>
        </p:txBody>
      </p:sp>
      <p:sp>
        <p:nvSpPr>
          <p:cNvPr id="7" name="Slide Number Placeholder 6"/>
          <p:cNvSpPr>
            <a:spLocks noGrp="1"/>
          </p:cNvSpPr>
          <p:nvPr>
            <p:ph type="sldNum" sz="quarter" idx="12"/>
          </p:nvPr>
        </p:nvSpPr>
        <p:spPr/>
        <p:txBody>
          <a:bodyPr/>
          <a:lstStyle/>
          <a:p>
            <a:fld id="{64DD4C2A-92F3-4252-8B1F-E5CD24534953}" type="slidenum">
              <a:rPr lang="en-CA" smtClean="0"/>
              <a:t>‹#›</a:t>
            </a:fld>
            <a:endParaRPr lang="en-CA"/>
          </a:p>
        </p:txBody>
      </p:sp>
    </p:spTree>
    <p:extLst>
      <p:ext uri="{BB962C8B-B14F-4D97-AF65-F5344CB8AC3E}">
        <p14:creationId xmlns:p14="http://schemas.microsoft.com/office/powerpoint/2010/main" val="25518341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79238263-37AE-4CC2-B4F4-7317D0C58FAE}" type="datetime1">
              <a:rPr lang="en-CA" smtClean="0"/>
              <a:t>2017-09-14</a:t>
            </a:fld>
            <a:endParaRPr lang="en-CA"/>
          </a:p>
        </p:txBody>
      </p:sp>
      <p:sp>
        <p:nvSpPr>
          <p:cNvPr id="5" name="Footer Placeholder 4"/>
          <p:cNvSpPr>
            <a:spLocks noGrp="1"/>
          </p:cNvSpPr>
          <p:nvPr>
            <p:ph type="ftr" sz="quarter" idx="11"/>
          </p:nvPr>
        </p:nvSpPr>
        <p:spPr/>
        <p:txBody>
          <a:bodyPr/>
          <a:lstStyle/>
          <a:p>
            <a:r>
              <a:rPr lang="en-CA" smtClean="0"/>
              <a:t>Defining Health and Wellness, White</a:t>
            </a:r>
            <a:endParaRPr lang="en-CA"/>
          </a:p>
        </p:txBody>
      </p:sp>
      <p:sp>
        <p:nvSpPr>
          <p:cNvPr id="6" name="Slide Number Placeholder 5"/>
          <p:cNvSpPr>
            <a:spLocks noGrp="1"/>
          </p:cNvSpPr>
          <p:nvPr>
            <p:ph type="sldNum" sz="quarter" idx="12"/>
          </p:nvPr>
        </p:nvSpPr>
        <p:spPr/>
        <p:txBody>
          <a:bodyPr/>
          <a:lstStyle/>
          <a:p>
            <a:fld id="{64DD4C2A-92F3-4252-8B1F-E5CD24534953}" type="slidenum">
              <a:rPr lang="en-CA" smtClean="0"/>
              <a:t>‹#›</a:t>
            </a:fld>
            <a:endParaRPr lang="en-CA"/>
          </a:p>
        </p:txBody>
      </p:sp>
    </p:spTree>
    <p:extLst>
      <p:ext uri="{BB962C8B-B14F-4D97-AF65-F5344CB8AC3E}">
        <p14:creationId xmlns:p14="http://schemas.microsoft.com/office/powerpoint/2010/main" val="22467613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5C339F46-E82F-48AF-9FD7-73517255C060}" type="datetime1">
              <a:rPr lang="en-CA" smtClean="0"/>
              <a:t>2017-09-14</a:t>
            </a:fld>
            <a:endParaRPr lang="en-CA"/>
          </a:p>
        </p:txBody>
      </p:sp>
      <p:sp>
        <p:nvSpPr>
          <p:cNvPr id="5" name="Footer Placeholder 4"/>
          <p:cNvSpPr>
            <a:spLocks noGrp="1"/>
          </p:cNvSpPr>
          <p:nvPr>
            <p:ph type="ftr" sz="quarter" idx="11"/>
          </p:nvPr>
        </p:nvSpPr>
        <p:spPr/>
        <p:txBody>
          <a:bodyPr/>
          <a:lstStyle/>
          <a:p>
            <a:r>
              <a:rPr lang="en-CA" smtClean="0"/>
              <a:t>Defining Health and Wellness, White</a:t>
            </a:r>
            <a:endParaRPr lang="en-CA"/>
          </a:p>
        </p:txBody>
      </p:sp>
      <p:sp>
        <p:nvSpPr>
          <p:cNvPr id="6" name="Slide Number Placeholder 5"/>
          <p:cNvSpPr>
            <a:spLocks noGrp="1"/>
          </p:cNvSpPr>
          <p:nvPr>
            <p:ph type="sldNum" sz="quarter" idx="12"/>
          </p:nvPr>
        </p:nvSpPr>
        <p:spPr/>
        <p:txBody>
          <a:bodyPr/>
          <a:lstStyle/>
          <a:p>
            <a:fld id="{64DD4C2A-92F3-4252-8B1F-E5CD24534953}" type="slidenum">
              <a:rPr lang="en-CA" smtClean="0"/>
              <a:t>‹#›</a:t>
            </a:fld>
            <a:endParaRPr lang="en-CA"/>
          </a:p>
        </p:txBody>
      </p:sp>
    </p:spTree>
    <p:extLst>
      <p:ext uri="{BB962C8B-B14F-4D97-AF65-F5344CB8AC3E}">
        <p14:creationId xmlns:p14="http://schemas.microsoft.com/office/powerpoint/2010/main" val="28858886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fld id="{90B45E1A-B495-4436-B9C0-0D17A8D4BA39}" type="datetime1">
              <a:rPr lang="en-US" smtClean="0"/>
              <a:t>9/14/17</a:t>
            </a:fld>
            <a:endParaRPr lang="en-CA"/>
          </a:p>
        </p:txBody>
      </p:sp>
      <p:sp>
        <p:nvSpPr>
          <p:cNvPr id="6" name="Rectangle 5"/>
          <p:cNvSpPr>
            <a:spLocks noGrp="1" noChangeArrowheads="1"/>
          </p:cNvSpPr>
          <p:nvPr>
            <p:ph type="ftr" sz="quarter" idx="11"/>
          </p:nvPr>
        </p:nvSpPr>
        <p:spPr>
          <a:ln/>
        </p:spPr>
        <p:txBody>
          <a:bodyPr/>
          <a:lstStyle>
            <a:lvl1pPr>
              <a:defRPr/>
            </a:lvl1pPr>
          </a:lstStyle>
          <a:p>
            <a:pPr>
              <a:defRPr/>
            </a:pPr>
            <a:r>
              <a:rPr lang="en-CA" smtClean="0"/>
              <a:t>HSS1101 Disease ilnesss and medicine</a:t>
            </a:r>
            <a:endParaRPr lang="en-CA"/>
          </a:p>
        </p:txBody>
      </p:sp>
      <p:sp>
        <p:nvSpPr>
          <p:cNvPr id="7" name="Rectangle 6"/>
          <p:cNvSpPr>
            <a:spLocks noGrp="1" noChangeArrowheads="1"/>
          </p:cNvSpPr>
          <p:nvPr>
            <p:ph type="sldNum" sz="quarter" idx="12"/>
          </p:nvPr>
        </p:nvSpPr>
        <p:spPr>
          <a:ln/>
        </p:spPr>
        <p:txBody>
          <a:bodyPr/>
          <a:lstStyle>
            <a:lvl1pPr>
              <a:defRPr/>
            </a:lvl1pPr>
          </a:lstStyle>
          <a:p>
            <a:pPr>
              <a:defRPr/>
            </a:pPr>
            <a:fld id="{18BBBC22-2D39-4437-AD71-1B92553EF3B3}" type="slidenum">
              <a:rPr lang="en-CA"/>
              <a:pPr>
                <a:defRPr/>
              </a:pPr>
              <a:t>‹#›</a:t>
            </a:fld>
            <a:endParaRPr lang="en-CA"/>
          </a:p>
        </p:txBody>
      </p:sp>
    </p:spTree>
    <p:extLst>
      <p:ext uri="{BB962C8B-B14F-4D97-AF65-F5344CB8AC3E}">
        <p14:creationId xmlns:p14="http://schemas.microsoft.com/office/powerpoint/2010/main" val="229236975"/>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F8A006-8126-4F0B-9E45-C6E320931D74}" type="datetime1">
              <a:rPr lang="en-CA" smtClean="0"/>
              <a:t>2017-09-14</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CA" smtClean="0"/>
              <a:t>Defining Health and Wellness, White</a:t>
            </a:r>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DD4C2A-92F3-4252-8B1F-E5CD24534953}" type="slidenum">
              <a:rPr lang="en-CA" smtClean="0"/>
              <a:t>‹#›</a:t>
            </a:fld>
            <a:endParaRPr lang="en-CA"/>
          </a:p>
        </p:txBody>
      </p:sp>
    </p:spTree>
    <p:extLst>
      <p:ext uri="{BB962C8B-B14F-4D97-AF65-F5344CB8AC3E}">
        <p14:creationId xmlns:p14="http://schemas.microsoft.com/office/powerpoint/2010/main" val="39048177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hyperlink" Target="https://www.youtube.com/watch?v=Og1rHFoBL-Q" TargetMode="External"/><Relationship Id="rId5" Type="http://schemas.openxmlformats.org/officeDocument/2006/relationships/image" Target="../media/image2.png"/><Relationship Id="rId1" Type="http://schemas.openxmlformats.org/officeDocument/2006/relationships/slideLayout" Target="../slideLayouts/slideLayout2.xml"/><Relationship Id="rId2" Type="http://schemas.openxmlformats.org/officeDocument/2006/relationships/hyperlink" Target="https://secure.cihi.ca/free_products/HI2013_Jan30_EN.pdf"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jpeg"/><Relationship Id="rId3"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eg"/><Relationship Id="rId3" Type="http://schemas.openxmlformats.org/officeDocument/2006/relationships/image" Target="../media/image6.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shcs.ucdavis.edu/wellness/" TargetMode="External"/><Relationship Id="rId3"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catalog.flatworldknowledge.com/bookhub/reader/3892#white_1.0-ch01_s01_s01_f02" TargetMode="External"/><Relationship Id="rId4" Type="http://schemas.openxmlformats.org/officeDocument/2006/relationships/image" Target="../media/image8.jpeg"/><Relationship Id="rId1" Type="http://schemas.openxmlformats.org/officeDocument/2006/relationships/slideLayout" Target="../slideLayouts/slideLayout2.xml"/><Relationship Id="rId2" Type="http://schemas.openxmlformats.org/officeDocument/2006/relationships/hyperlink" Target="http://www.cdc.gov/violenceprevention/overview/social-ecologicalmodel.html"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catalog.flatworldknowledge.com/bookhub/reader/3892#ftn.fn-7"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jpeg"/><Relationship Id="rId3" Type="http://schemas.openxmlformats.org/officeDocument/2006/relationships/image" Target="../media/image10.w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youtube.com/watch?v=osWuWjbeO-Y&amp;feature=player_embedded" TargetMode="External"/><Relationship Id="rId3" Type="http://schemas.openxmlformats.org/officeDocument/2006/relationships/image" Target="../media/image11.w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youtube.com/watch?v=ZnMZ44RkE6k&amp;feature=player_embedded" TargetMode="External"/><Relationship Id="rId3" Type="http://schemas.openxmlformats.org/officeDocument/2006/relationships/image" Target="../media/image1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s>
</file>

<file path=ppt/slides/_rels/slide29.xml.rels><?xml version="1.0" encoding="UTF-8" standalone="yes"?>
<Relationships xmlns="http://schemas.openxmlformats.org/package/2006/relationships"><Relationship Id="rId3" Type="http://schemas.openxmlformats.org/officeDocument/2006/relationships/image" Target="../media/image17.jpeg"/><Relationship Id="rId4" Type="http://schemas.openxmlformats.org/officeDocument/2006/relationships/image" Target="../media/image18.jpeg"/><Relationship Id="rId5" Type="http://schemas.openxmlformats.org/officeDocument/2006/relationships/image" Target="../media/image19.jpeg"/><Relationship Id="rId6" Type="http://schemas.openxmlformats.org/officeDocument/2006/relationships/image" Target="../media/image20.jpeg"/><Relationship Id="rId1" Type="http://schemas.openxmlformats.org/officeDocument/2006/relationships/slideLayout" Target="../slideLayouts/slideLayout2.xml"/><Relationship Id="rId2" Type="http://schemas.openxmlformats.org/officeDocument/2006/relationships/image" Target="../media/image16.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2.gif"/></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37.xml.rels><?xml version="1.0" encoding="UTF-8" standalone="yes"?>
<Relationships xmlns="http://schemas.openxmlformats.org/package/2006/relationships"><Relationship Id="rId3" Type="http://schemas.openxmlformats.org/officeDocument/2006/relationships/image" Target="../media/image23.jpeg"/><Relationship Id="rId4" Type="http://schemas.openxmlformats.org/officeDocument/2006/relationships/image" Target="../media/image24.gif"/><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gif"/><Relationship Id="rId3" Type="http://schemas.openxmlformats.org/officeDocument/2006/relationships/image" Target="../media/image26.gif"/></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7.jpeg"/><Relationship Id="rId3" Type="http://schemas.openxmlformats.org/officeDocument/2006/relationships/hyperlink" Target="http://commons.wikimedia.org/wiki/File:Total_health_expenditure_per_capita,_US_Dollars_PPP.png" TargetMode="Externa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8.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cdc.gov/nchs/data/nvsr/nvsr61/nvsr61_06.pdf" TargetMode="Externa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9.gif"/></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0.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1.gif"/></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cdc.gov/nchs/data/nvsr/nvsr61/nvsr61_06.pdf" TargetMode="Externa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32.gif"/></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healthypeople.gov/2020/about/foundation-health-measures/Determinants-of-Health" TargetMode="External"/><Relationship Id="rId3" Type="http://schemas.openxmlformats.org/officeDocument/2006/relationships/image" Target="../media/image33.png"/></Relationships>
</file>

<file path=ppt/slides/_rels/slide51.xml.rels><?xml version="1.0" encoding="UTF-8" standalone="yes"?>
<Relationships xmlns="http://schemas.openxmlformats.org/package/2006/relationships"><Relationship Id="rId3" Type="http://schemas.openxmlformats.org/officeDocument/2006/relationships/hyperlink" Target="http://www.healthypeople.gov/2020/about/DOHAbout.aspx" TargetMode="External"/><Relationship Id="rId4" Type="http://schemas.openxmlformats.org/officeDocument/2006/relationships/image" Target="../media/image34.jpeg"/><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 Id="rId3" Type="http://schemas.openxmlformats.org/officeDocument/2006/relationships/image" Target="../media/image35.wmf"/></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 Id="rId3" Type="http://schemas.openxmlformats.org/officeDocument/2006/relationships/image" Target="../media/image35.wmf"/></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36.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7.png"/><Relationship Id="rId3" Type="http://schemas.openxmlformats.org/officeDocument/2006/relationships/image" Target="../media/image38.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9.jpeg"/><Relationship Id="rId3" Type="http://schemas.openxmlformats.org/officeDocument/2006/relationships/image" Target="../media/image40.jpe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41.png"/></Relationships>
</file>

<file path=ppt/slides/_rels/slide71.xml.rels><?xml version="1.0" encoding="UTF-8" standalone="yes"?>
<Relationships xmlns="http://schemas.openxmlformats.org/package/2006/relationships"><Relationship Id="rId3" Type="http://schemas.openxmlformats.org/officeDocument/2006/relationships/hyperlink" Target="http://www.news-medical.net/health/What-is-HIVAIDS.aspx" TargetMode="External"/><Relationship Id="rId4" Type="http://schemas.openxmlformats.org/officeDocument/2006/relationships/hyperlink" Target="http://www.news-medical.net/health/What-is-Malaria.aspx" TargetMode="External"/><Relationship Id="rId5" Type="http://schemas.openxmlformats.org/officeDocument/2006/relationships/hyperlink" Target="http://www.news-medical.net/health/Measles.aspx" TargetMode="External"/><Relationship Id="rId6" Type="http://schemas.openxmlformats.org/officeDocument/2006/relationships/hyperlink" Target="http://www.news-medical.net/health/What-is-Leprosy.aspx" TargetMode="External"/><Relationship Id="rId7" Type="http://schemas.openxmlformats.org/officeDocument/2006/relationships/hyperlink" Target="http://www.news-medical.net/health/What-is-Diabetes.aspx" TargetMode="External"/><Relationship Id="rId8" Type="http://schemas.openxmlformats.org/officeDocument/2006/relationships/hyperlink" Target="http://www.news-medical.net/health/What-is-a-Stroke.aspx" TargetMode="External"/><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9.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42.png"/></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Health and wellness</a:t>
            </a:r>
            <a:endParaRPr lang="en-CA" dirty="0"/>
          </a:p>
        </p:txBody>
      </p:sp>
      <p:sp>
        <p:nvSpPr>
          <p:cNvPr id="3" name="Content Placeholder 2"/>
          <p:cNvSpPr>
            <a:spLocks noGrp="1"/>
          </p:cNvSpPr>
          <p:nvPr>
            <p:ph idx="1"/>
          </p:nvPr>
        </p:nvSpPr>
        <p:spPr/>
        <p:txBody>
          <a:bodyPr/>
          <a:lstStyle/>
          <a:p>
            <a:r>
              <a:rPr lang="en-CA" dirty="0" smtClean="0"/>
              <a:t>LEARNING OBJECTIVES</a:t>
            </a:r>
          </a:p>
          <a:p>
            <a:endParaRPr lang="en-CA" dirty="0" smtClean="0"/>
          </a:p>
          <a:p>
            <a:pPr lvl="1"/>
            <a:r>
              <a:rPr lang="en-CA" dirty="0" smtClean="0"/>
              <a:t>Define health and wellness.</a:t>
            </a:r>
          </a:p>
          <a:p>
            <a:pPr lvl="1"/>
            <a:r>
              <a:rPr lang="en-US" dirty="0" smtClean="0"/>
              <a:t>Determinants of health</a:t>
            </a:r>
            <a:endParaRPr lang="en-CA" dirty="0" smtClean="0"/>
          </a:p>
          <a:p>
            <a:pPr lvl="1"/>
            <a:r>
              <a:rPr lang="en-CA" dirty="0" smtClean="0"/>
              <a:t>Identify and characterize the relative contributions of medical care, genetics, personal behaviors, and environmental factors in determining health and longevity.</a:t>
            </a:r>
          </a:p>
          <a:p>
            <a:pPr lvl="1"/>
            <a:r>
              <a:rPr lang="en-CA" dirty="0" smtClean="0"/>
              <a:t>Describe the dimensions of wellness.</a:t>
            </a:r>
          </a:p>
          <a:p>
            <a:endParaRPr lang="en-CA" dirty="0"/>
          </a:p>
        </p:txBody>
      </p:sp>
      <p:sp>
        <p:nvSpPr>
          <p:cNvPr id="4" name="Footer Placeholder 3"/>
          <p:cNvSpPr>
            <a:spLocks noGrp="1"/>
          </p:cNvSpPr>
          <p:nvPr>
            <p:ph type="ftr" sz="quarter" idx="11"/>
          </p:nvPr>
        </p:nvSpPr>
        <p:spPr/>
        <p:txBody>
          <a:bodyPr/>
          <a:lstStyle/>
          <a:p>
            <a:r>
              <a:rPr lang="en-CA" i="1" dirty="0" smtClean="0">
                <a:solidFill>
                  <a:schemeClr val="accent2">
                    <a:lumMod val="50000"/>
                  </a:schemeClr>
                </a:solidFill>
                <a:latin typeface="Baskerville Old Face" panose="02020602080505020303" pitchFamily="18" charset="0"/>
              </a:rPr>
              <a:t>Defining Health and Wellness, White, 2014</a:t>
            </a:r>
            <a:endParaRPr lang="en-CA" i="1" dirty="0">
              <a:solidFill>
                <a:schemeClr val="accent2">
                  <a:lumMod val="50000"/>
                </a:schemeClr>
              </a:solidFill>
              <a:latin typeface="Baskerville Old Face" panose="02020602080505020303" pitchFamily="18" charset="0"/>
            </a:endParaRPr>
          </a:p>
        </p:txBody>
      </p:sp>
    </p:spTree>
    <p:extLst>
      <p:ext uri="{BB962C8B-B14F-4D97-AF65-F5344CB8AC3E}">
        <p14:creationId xmlns:p14="http://schemas.microsoft.com/office/powerpoint/2010/main" val="26387480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Healthy People Indicators</a:t>
            </a:r>
            <a:endParaRPr lang="en-CA"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pic>
        <p:nvPicPr>
          <p:cNvPr id="3" name="Picture 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2153235"/>
            <a:ext cx="2637614" cy="38339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5364088" y="1556792"/>
            <a:ext cx="2216632" cy="369332"/>
          </a:xfrm>
          <a:prstGeom prst="rect">
            <a:avLst/>
          </a:prstGeom>
          <a:noFill/>
        </p:spPr>
        <p:txBody>
          <a:bodyPr wrap="none" rtlCol="0">
            <a:spAutoFit/>
          </a:bodyPr>
          <a:lstStyle/>
          <a:p>
            <a:r>
              <a:rPr lang="en-US" dirty="0" smtClean="0"/>
              <a:t>Health Indicators CIHI</a:t>
            </a:r>
            <a:endParaRPr lang="en-CA" dirty="0"/>
          </a:p>
        </p:txBody>
      </p:sp>
      <p:sp>
        <p:nvSpPr>
          <p:cNvPr id="6" name="AutoShape 2" descr="Video for health and wellness"/>
          <p:cNvSpPr>
            <a:spLocks noChangeAspect="1" noChangeArrowheads="1"/>
          </p:cNvSpPr>
          <p:nvPr/>
        </p:nvSpPr>
        <p:spPr bwMode="auto">
          <a:xfrm>
            <a:off x="155575" y="-296863"/>
            <a:ext cx="1104900" cy="6191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7" name="AutoShape 4" descr="Video for health and wellness"/>
          <p:cNvSpPr>
            <a:spLocks noChangeAspect="1" noChangeArrowheads="1"/>
          </p:cNvSpPr>
          <p:nvPr/>
        </p:nvSpPr>
        <p:spPr bwMode="auto">
          <a:xfrm>
            <a:off x="307975" y="-144463"/>
            <a:ext cx="1104900" cy="6191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8" name="AutoShape 6" descr="Video for health and wellness"/>
          <p:cNvSpPr>
            <a:spLocks noChangeAspect="1" noChangeArrowheads="1"/>
          </p:cNvSpPr>
          <p:nvPr/>
        </p:nvSpPr>
        <p:spPr bwMode="auto">
          <a:xfrm>
            <a:off x="460375" y="7937"/>
            <a:ext cx="1104900" cy="6191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pic>
        <p:nvPicPr>
          <p:cNvPr id="1031" name="Picture 7">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37781" y="2552954"/>
            <a:ext cx="2454100" cy="13702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Box 8"/>
          <p:cNvSpPr txBox="1"/>
          <p:nvPr/>
        </p:nvSpPr>
        <p:spPr>
          <a:xfrm>
            <a:off x="1565275" y="4108430"/>
            <a:ext cx="1586075" cy="369332"/>
          </a:xfrm>
          <a:prstGeom prst="rect">
            <a:avLst/>
          </a:prstGeom>
          <a:noFill/>
        </p:spPr>
        <p:txBody>
          <a:bodyPr wrap="none" rtlCol="0">
            <a:spAutoFit/>
          </a:bodyPr>
          <a:lstStyle/>
          <a:p>
            <a:r>
              <a:rPr lang="en-US" dirty="0" smtClean="0">
                <a:latin typeface="Albertus MT" pitchFamily="18" charset="0"/>
              </a:rPr>
              <a:t>What is health</a:t>
            </a:r>
            <a:endParaRPr lang="en-CA" dirty="0">
              <a:latin typeface="Albertus MT" pitchFamily="18" charset="0"/>
            </a:endParaRPr>
          </a:p>
        </p:txBody>
      </p:sp>
    </p:spTree>
    <p:extLst>
      <p:ext uri="{BB962C8B-B14F-4D97-AF65-F5344CB8AC3E}">
        <p14:creationId xmlns:p14="http://schemas.microsoft.com/office/powerpoint/2010/main" val="352409509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sz="3600" dirty="0" smtClean="0"/>
              <a:t>What makes one person healthy and another ill? </a:t>
            </a:r>
            <a:endParaRPr lang="en-CA" sz="3600" dirty="0"/>
          </a:p>
        </p:txBody>
      </p:sp>
      <p:sp>
        <p:nvSpPr>
          <p:cNvPr id="3" name="Content Placeholder 2"/>
          <p:cNvSpPr>
            <a:spLocks noGrp="1"/>
          </p:cNvSpPr>
          <p:nvPr>
            <p:ph idx="1"/>
          </p:nvPr>
        </p:nvSpPr>
        <p:spPr/>
        <p:txBody>
          <a:bodyPr>
            <a:normAutofit lnSpcReduction="10000"/>
          </a:bodyPr>
          <a:lstStyle/>
          <a:p>
            <a:r>
              <a:rPr lang="en-CA" dirty="0" smtClean="0"/>
              <a:t>Why do some people sustain long, vigorous lives while others suffer persistent illness and premature death? </a:t>
            </a:r>
          </a:p>
          <a:p>
            <a:r>
              <a:rPr lang="en-CA" dirty="0" smtClean="0"/>
              <a:t>Research yields some surprising answers. </a:t>
            </a:r>
          </a:p>
          <a:p>
            <a:pPr lvl="1"/>
            <a:r>
              <a:rPr lang="en-CA" u="sng" dirty="0" smtClean="0"/>
              <a:t>10 percent </a:t>
            </a:r>
            <a:r>
              <a:rPr lang="en-CA" dirty="0" smtClean="0"/>
              <a:t>of untimely deaths are caused by shortfalls in medical care.</a:t>
            </a:r>
          </a:p>
          <a:p>
            <a:pPr lvl="1"/>
            <a:r>
              <a:rPr lang="en-CA" dirty="0" smtClean="0"/>
              <a:t>Family history and genetics contribute to </a:t>
            </a:r>
            <a:r>
              <a:rPr lang="en-CA" u="sng" dirty="0" smtClean="0"/>
              <a:t>30 percent </a:t>
            </a:r>
            <a:r>
              <a:rPr lang="en-CA" dirty="0" smtClean="0"/>
              <a:t>of illness and death. </a:t>
            </a:r>
          </a:p>
          <a:p>
            <a:pPr lvl="1"/>
            <a:r>
              <a:rPr lang="en-CA" dirty="0" smtClean="0"/>
              <a:t>Personal behaviors and environmental and social factors carry far greater weight in determining health and longevity (40%).</a:t>
            </a:r>
          </a:p>
          <a:p>
            <a:pPr lvl="1"/>
            <a:r>
              <a:rPr lang="en-CA" dirty="0" smtClean="0"/>
              <a:t>These are the key indicators, but there are others.</a:t>
            </a:r>
            <a:endParaRPr lang="en-CA"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38339749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images.flatworldknowledge.com/white/white-fig01_0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377716"/>
            <a:ext cx="5887954" cy="3393322"/>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jgomes\AppData\Local\Microsoft\Windows\Temporary Internet Files\Content.IE5\KJVES6ZW\MC900438742[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43569" y="3273272"/>
            <a:ext cx="1872208" cy="140415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633742" y="4480966"/>
            <a:ext cx="7776864" cy="1815882"/>
          </a:xfrm>
          <a:prstGeom prst="rect">
            <a:avLst/>
          </a:prstGeom>
        </p:spPr>
        <p:txBody>
          <a:bodyPr wrap="square">
            <a:spAutoFit/>
          </a:bodyPr>
          <a:lstStyle/>
          <a:p>
            <a:r>
              <a:rPr lang="en-CA" sz="1600" b="1" dirty="0" smtClean="0">
                <a:solidFill>
                  <a:srgbClr val="FF0000"/>
                </a:solidFill>
                <a:latin typeface="Baskerville Old Face" panose="02020602080505020303" pitchFamily="18" charset="0"/>
              </a:rPr>
              <a:t>Four domains drive premature death:</a:t>
            </a:r>
          </a:p>
          <a:p>
            <a:r>
              <a:rPr lang="en-CA" sz="1600" dirty="0" smtClean="0">
                <a:latin typeface="Baskerville Old Face" panose="02020602080505020303" pitchFamily="18" charset="0"/>
              </a:rPr>
              <a:t>1. Insufficient medical care is responsible for only 10 percent of these deaths. </a:t>
            </a:r>
          </a:p>
          <a:p>
            <a:r>
              <a:rPr lang="en-CA" sz="1600" dirty="0" smtClean="0">
                <a:latin typeface="Baskerville Old Face" panose="02020602080505020303" pitchFamily="18" charset="0"/>
              </a:rPr>
              <a:t>2. Genetics and family history,</a:t>
            </a:r>
          </a:p>
          <a:p>
            <a:r>
              <a:rPr lang="en-CA" sz="1600" dirty="0" smtClean="0">
                <a:latin typeface="Baskerville Old Face" panose="02020602080505020303" pitchFamily="18" charset="0"/>
              </a:rPr>
              <a:t>3. A person’s behaviors are the most important determinants of health and wellness; </a:t>
            </a:r>
          </a:p>
          <a:p>
            <a:r>
              <a:rPr lang="en-CA" sz="1600" dirty="0" smtClean="0">
                <a:latin typeface="Baskerville Old Face" panose="02020602080505020303" pitchFamily="18" charset="0"/>
              </a:rPr>
              <a:t>4. Environment and social factors are also important indicators of premature death. </a:t>
            </a:r>
          </a:p>
          <a:p>
            <a:endParaRPr lang="en-CA" sz="1600" dirty="0" smtClean="0">
              <a:latin typeface="Baskerville Old Face" panose="02020602080505020303" pitchFamily="18" charset="0"/>
            </a:endParaRPr>
          </a:p>
          <a:p>
            <a:r>
              <a:rPr lang="en-CA" sz="1600" b="1" dirty="0" smtClean="0">
                <a:solidFill>
                  <a:srgbClr val="FF0000"/>
                </a:solidFill>
                <a:latin typeface="Baskerville Old Face" panose="02020602080505020303" pitchFamily="18" charset="0"/>
              </a:rPr>
              <a:t>Furthermore, the interaction between domains need to be considered.</a:t>
            </a:r>
            <a:endParaRPr lang="en-CA" sz="1600" b="1" dirty="0">
              <a:solidFill>
                <a:srgbClr val="FF0000"/>
              </a:solidFill>
              <a:latin typeface="Baskerville Old Face" panose="02020602080505020303" pitchFamily="18" charset="0"/>
            </a:endParaRPr>
          </a:p>
        </p:txBody>
      </p:sp>
      <p:sp>
        <p:nvSpPr>
          <p:cNvPr id="5" name="Footer Placeholder 4"/>
          <p:cNvSpPr>
            <a:spLocks noGrp="1"/>
          </p:cNvSpPr>
          <p:nvPr>
            <p:ph type="ftr" sz="quarter" idx="11"/>
          </p:nvPr>
        </p:nvSpPr>
        <p:spPr/>
        <p:txBody>
          <a:bodyPr/>
          <a:lstStyle/>
          <a:p>
            <a:r>
              <a:rPr lang="en-CA" smtClean="0"/>
              <a:t>Defining Health and Wellness, White</a:t>
            </a:r>
            <a:endParaRPr lang="en-CA"/>
          </a:p>
        </p:txBody>
      </p:sp>
      <p:sp>
        <p:nvSpPr>
          <p:cNvPr id="2" name="TextBox 1"/>
          <p:cNvSpPr txBox="1"/>
          <p:nvPr/>
        </p:nvSpPr>
        <p:spPr>
          <a:xfrm>
            <a:off x="3889044" y="4154208"/>
            <a:ext cx="1781257" cy="523220"/>
          </a:xfrm>
          <a:prstGeom prst="rect">
            <a:avLst/>
          </a:prstGeom>
          <a:noFill/>
        </p:spPr>
        <p:txBody>
          <a:bodyPr wrap="none" rtlCol="0">
            <a:spAutoFit/>
          </a:bodyPr>
          <a:lstStyle/>
          <a:p>
            <a:r>
              <a:rPr lang="en-CA" sz="1400" dirty="0" smtClean="0">
                <a:solidFill>
                  <a:schemeClr val="accent2">
                    <a:lumMod val="40000"/>
                    <a:lumOff val="60000"/>
                  </a:schemeClr>
                </a:solidFill>
                <a:latin typeface="Baskerville Old Face" panose="02020602080505020303" pitchFamily="18" charset="0"/>
              </a:rPr>
              <a:t>Health and Wellness/ </a:t>
            </a:r>
          </a:p>
          <a:p>
            <a:r>
              <a:rPr lang="en-CA" sz="1400" dirty="0" smtClean="0">
                <a:solidFill>
                  <a:schemeClr val="accent2">
                    <a:lumMod val="40000"/>
                    <a:lumOff val="60000"/>
                  </a:schemeClr>
                </a:solidFill>
                <a:latin typeface="Baskerville Old Face" panose="02020602080505020303" pitchFamily="18" charset="0"/>
              </a:rPr>
              <a:t>Premature death</a:t>
            </a:r>
            <a:endParaRPr lang="en-CA" sz="1400" dirty="0">
              <a:solidFill>
                <a:schemeClr val="accent2">
                  <a:lumMod val="40000"/>
                  <a:lumOff val="60000"/>
                </a:schemeClr>
              </a:solidFill>
              <a:latin typeface="Baskerville Old Face" panose="02020602080505020303" pitchFamily="18" charset="0"/>
            </a:endParaRPr>
          </a:p>
        </p:txBody>
      </p:sp>
    </p:spTree>
    <p:extLst>
      <p:ext uri="{BB962C8B-B14F-4D97-AF65-F5344CB8AC3E}">
        <p14:creationId xmlns:p14="http://schemas.microsoft.com/office/powerpoint/2010/main" val="14290034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Definition of health</a:t>
            </a:r>
            <a:endParaRPr lang="en-CA"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
        <p:nvSpPr>
          <p:cNvPr id="6" name="TextBox 5"/>
          <p:cNvSpPr txBox="1"/>
          <p:nvPr/>
        </p:nvSpPr>
        <p:spPr>
          <a:xfrm>
            <a:off x="683568" y="5301208"/>
            <a:ext cx="7938392" cy="954107"/>
          </a:xfrm>
          <a:prstGeom prst="rect">
            <a:avLst/>
          </a:prstGeom>
          <a:noFill/>
        </p:spPr>
        <p:txBody>
          <a:bodyPr wrap="none" rtlCol="0">
            <a:spAutoFit/>
          </a:bodyPr>
          <a:lstStyle/>
          <a:p>
            <a:r>
              <a:rPr lang="en-US" sz="1400" b="1" dirty="0" smtClean="0">
                <a:latin typeface="Bookman" pitchFamily="18" charset="0"/>
              </a:rPr>
              <a:t>Class activity</a:t>
            </a:r>
          </a:p>
          <a:p>
            <a:endParaRPr lang="en-US" sz="1400" dirty="0">
              <a:latin typeface="Bookman" pitchFamily="18" charset="0"/>
            </a:endParaRPr>
          </a:p>
          <a:p>
            <a:r>
              <a:rPr lang="en-US" sz="1400" dirty="0" smtClean="0">
                <a:latin typeface="Bookman" pitchFamily="18" charset="0"/>
              </a:rPr>
              <a:t>Compare and contrast between Health and Wellness</a:t>
            </a:r>
          </a:p>
          <a:p>
            <a:r>
              <a:rPr lang="en-US" sz="1400" dirty="0" smtClean="0">
                <a:latin typeface="Bookman" pitchFamily="18" charset="0"/>
              </a:rPr>
              <a:t>How does the knowledge of health and wellness help the individual and the community?</a:t>
            </a:r>
            <a:endParaRPr lang="en-CA" sz="1400" dirty="0">
              <a:latin typeface="Bookman" pitchFamily="18" charset="0"/>
            </a:endParaRPr>
          </a:p>
        </p:txBody>
      </p:sp>
      <p:pic>
        <p:nvPicPr>
          <p:cNvPr id="2050" name="Picture 2" descr="https://cdn.psychologytoday.com/sites/default/files/blogs/94330/2013/02/118658-11662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575538"/>
            <a:ext cx="4914900" cy="297180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abcompany.com/wp-content/uploads/2014/09/Body-Spirit-Min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8163" y="1844824"/>
            <a:ext cx="2514600" cy="2266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41776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Definition of Wellness</a:t>
            </a:r>
            <a:endParaRPr lang="en-CA"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pic>
        <p:nvPicPr>
          <p:cNvPr id="2050" name="Picture 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741787"/>
            <a:ext cx="8421035" cy="41071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622816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Optimal health</a:t>
            </a:r>
            <a:endParaRPr lang="en-CA" dirty="0"/>
          </a:p>
        </p:txBody>
      </p:sp>
      <p:sp>
        <p:nvSpPr>
          <p:cNvPr id="3" name="Content Placeholder 2"/>
          <p:cNvSpPr>
            <a:spLocks noGrp="1"/>
          </p:cNvSpPr>
          <p:nvPr>
            <p:ph idx="1"/>
          </p:nvPr>
        </p:nvSpPr>
        <p:spPr/>
        <p:txBody>
          <a:bodyPr>
            <a:normAutofit fontScale="92500"/>
          </a:bodyPr>
          <a:lstStyle/>
          <a:p>
            <a:r>
              <a:rPr lang="en-CA" dirty="0" smtClean="0"/>
              <a:t>Optimal health has become synonymous with wellness. </a:t>
            </a:r>
          </a:p>
          <a:p>
            <a:r>
              <a:rPr lang="en-CA" dirty="0" smtClean="0"/>
              <a:t>The WHO defines wellness as “the optimal state of health.” </a:t>
            </a:r>
          </a:p>
          <a:p>
            <a:r>
              <a:rPr lang="en-CA" dirty="0" smtClean="0"/>
              <a:t>The WHO further explains the two focal points of wellness: </a:t>
            </a:r>
          </a:p>
          <a:p>
            <a:pPr lvl="1"/>
            <a:r>
              <a:rPr lang="en-CA" dirty="0" smtClean="0"/>
              <a:t>(1) “the realization of the fullest potential of an individual physically, psychologically, socially, spiritually and economically,” and </a:t>
            </a:r>
          </a:p>
          <a:p>
            <a:pPr lvl="1"/>
            <a:r>
              <a:rPr lang="en-CA" dirty="0" smtClean="0"/>
              <a:t>(2) “the fulfillment of one’s role expectations in the family, community, place of worship, workplace, and other settings.”</a:t>
            </a:r>
          </a:p>
          <a:p>
            <a:pPr lvl="1"/>
            <a:r>
              <a:rPr lang="en-CA" dirty="0" smtClean="0"/>
              <a:t>Optimum wellness is also termed “high-level wellness.”</a:t>
            </a:r>
            <a:endParaRPr lang="en-CA" dirty="0"/>
          </a:p>
        </p:txBody>
      </p:sp>
      <p:sp>
        <p:nvSpPr>
          <p:cNvPr id="5" name="Footer Placeholder 4"/>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28047407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r>
              <a:rPr lang="en-CA" dirty="0" smtClean="0"/>
              <a:t>Social ecological model of health</a:t>
            </a:r>
            <a:endParaRPr lang="en-CA" dirty="0"/>
          </a:p>
        </p:txBody>
      </p:sp>
      <p:sp>
        <p:nvSpPr>
          <p:cNvPr id="3" name="Content Placeholder 2"/>
          <p:cNvSpPr>
            <a:spLocks noGrp="1"/>
          </p:cNvSpPr>
          <p:nvPr>
            <p:ph idx="1"/>
          </p:nvPr>
        </p:nvSpPr>
        <p:spPr>
          <a:xfrm>
            <a:off x="467544" y="3933056"/>
            <a:ext cx="8229600" cy="2404864"/>
          </a:xfrm>
        </p:spPr>
        <p:txBody>
          <a:bodyPr>
            <a:noAutofit/>
          </a:bodyPr>
          <a:lstStyle/>
          <a:p>
            <a:r>
              <a:rPr lang="en-CA" sz="1600" dirty="0" smtClean="0">
                <a:latin typeface="Baskerville Old Face" panose="02020602080505020303" pitchFamily="18" charset="0"/>
              </a:rPr>
              <a:t>Health can be viewed in an ecological framework, starting with an individual’s genetics and behaviors and expanding outward to social relationships, community resources, and greater societal influences.</a:t>
            </a:r>
          </a:p>
          <a:p>
            <a:r>
              <a:rPr lang="en-CA" sz="1600" dirty="0" smtClean="0">
                <a:latin typeface="Baskerville Old Face" panose="02020602080505020303" pitchFamily="18" charset="0"/>
              </a:rPr>
              <a:t>Source: Adapted from Centers for Disease Control and Prevention. The social-ecological model: a framework for prevention. 2009. Available at: </a:t>
            </a:r>
            <a:r>
              <a:rPr lang="en-CA" sz="1600" dirty="0" smtClean="0">
                <a:latin typeface="Baskerville Old Face" panose="02020602080505020303" pitchFamily="18" charset="0"/>
                <a:hlinkClick r:id="rId2"/>
              </a:rPr>
              <a:t>http://www.cdc.gov/violenceprevention/overview/social-ecologicalmodel.html</a:t>
            </a:r>
            <a:r>
              <a:rPr lang="en-CA" sz="1600" dirty="0" smtClean="0">
                <a:latin typeface="Baskerville Old Face" panose="02020602080505020303" pitchFamily="18" charset="0"/>
              </a:rPr>
              <a:t>.</a:t>
            </a:r>
          </a:p>
          <a:p>
            <a:r>
              <a:rPr lang="en-CA" sz="1600" dirty="0" smtClean="0">
                <a:latin typeface="Baskerville Old Face" panose="02020602080505020303" pitchFamily="18" charset="0"/>
                <a:hlinkClick r:id="rId3"/>
              </a:rPr>
              <a:t>Figure 1.2 "Social-Ecological Model of Health"</a:t>
            </a:r>
            <a:r>
              <a:rPr lang="en-CA" sz="1600" dirty="0" smtClean="0">
                <a:latin typeface="Baskerville Old Face" panose="02020602080505020303" pitchFamily="18" charset="0"/>
              </a:rPr>
              <a:t> illustrates four levels: individual, relationship, community, and societal factors. </a:t>
            </a:r>
          </a:p>
          <a:p>
            <a:r>
              <a:rPr lang="en-CA" sz="1600" dirty="0" smtClean="0">
                <a:latin typeface="Baskerville Old Face" panose="02020602080505020303" pitchFamily="18" charset="0"/>
              </a:rPr>
              <a:t>You have the most control over your own health-related behaviors and the least over societal factors.</a:t>
            </a:r>
            <a:endParaRPr lang="en-CA" sz="1600" dirty="0">
              <a:latin typeface="Baskerville Old Face" panose="02020602080505020303" pitchFamily="18" charset="0"/>
            </a:endParaRPr>
          </a:p>
        </p:txBody>
      </p:sp>
      <p:pic>
        <p:nvPicPr>
          <p:cNvPr id="3074" name="Picture 2" descr="http://images.flatworldknowledge.com/white/white-fig01_00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67744" y="1762235"/>
            <a:ext cx="5057031" cy="2206292"/>
          </a:xfrm>
          <a:prstGeom prst="rect">
            <a:avLst/>
          </a:prstGeom>
          <a:noFill/>
          <a:extLst>
            <a:ext uri="{909E8E84-426E-40DD-AFC4-6F175D3DCCD1}">
              <a14:hiddenFill xmlns:a14="http://schemas.microsoft.com/office/drawing/2010/main">
                <a:solidFill>
                  <a:srgbClr val="FFFFFF"/>
                </a:solidFill>
              </a14:hiddenFill>
            </a:ext>
          </a:extLst>
        </p:spPr>
      </p:pic>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411418141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Determinants of health</a:t>
            </a:r>
            <a:endParaRPr lang="en-CA" dirty="0"/>
          </a:p>
        </p:txBody>
      </p:sp>
      <p:sp>
        <p:nvSpPr>
          <p:cNvPr id="3" name="Content Placeholder 2"/>
          <p:cNvSpPr>
            <a:spLocks noGrp="1"/>
          </p:cNvSpPr>
          <p:nvPr>
            <p:ph idx="1"/>
          </p:nvPr>
        </p:nvSpPr>
        <p:spPr/>
        <p:txBody>
          <a:bodyPr>
            <a:normAutofit fontScale="70000" lnSpcReduction="20000"/>
          </a:bodyPr>
          <a:lstStyle/>
          <a:p>
            <a:r>
              <a:rPr lang="en-US" dirty="0" smtClean="0"/>
              <a:t>Health is </a:t>
            </a:r>
            <a:r>
              <a:rPr lang="en-CA" dirty="0"/>
              <a:t>the ability of individuals or communities to adapt and self-manage when facing physical, mental or social </a:t>
            </a:r>
            <a:r>
              <a:rPr lang="en-CA" dirty="0" smtClean="0"/>
              <a:t>challenges.</a:t>
            </a:r>
          </a:p>
          <a:p>
            <a:r>
              <a:rPr lang="en-US" dirty="0" smtClean="0"/>
              <a:t>Health encompasses </a:t>
            </a:r>
            <a:r>
              <a:rPr lang="en-US" b="1" dirty="0" smtClean="0"/>
              <a:t>physical, mental, social </a:t>
            </a:r>
            <a:r>
              <a:rPr lang="en-US" dirty="0" smtClean="0"/>
              <a:t>and also quality as judged by presence or absence of disease</a:t>
            </a:r>
          </a:p>
          <a:p>
            <a:r>
              <a:rPr lang="en-US" dirty="0" smtClean="0"/>
              <a:t>Determinants of health are factors that are associated with health and can impact health positively or negatively.</a:t>
            </a:r>
          </a:p>
          <a:p>
            <a:r>
              <a:rPr lang="en-US" dirty="0" smtClean="0"/>
              <a:t>Determinants of health define </a:t>
            </a:r>
            <a:r>
              <a:rPr lang="en-US" b="1" dirty="0" smtClean="0"/>
              <a:t>health status and quality of health </a:t>
            </a:r>
            <a:r>
              <a:rPr lang="en-US" dirty="0" smtClean="0"/>
              <a:t>for individuals and communities.</a:t>
            </a:r>
          </a:p>
          <a:p>
            <a:r>
              <a:rPr lang="en-US" dirty="0" smtClean="0"/>
              <a:t>A range of determinants of health have been defined by government and other agencies. These determinants identify, describe and </a:t>
            </a:r>
            <a:r>
              <a:rPr lang="en-US" b="1" dirty="0" smtClean="0"/>
              <a:t>predict</a:t>
            </a:r>
            <a:r>
              <a:rPr lang="en-US" dirty="0" smtClean="0"/>
              <a:t> the health of individuals and communities.</a:t>
            </a:r>
          </a:p>
          <a:p>
            <a:r>
              <a:rPr lang="en-US" dirty="0" smtClean="0"/>
              <a:t>Determinants are used in assessing health, predicting health and determining the status of health.</a:t>
            </a:r>
          </a:p>
          <a:p>
            <a:r>
              <a:rPr lang="en-US" dirty="0" smtClean="0"/>
              <a:t>In the present context determinants of health are synonymous with indicators of health and the definition depends on the need and use of the determinants of health.</a:t>
            </a:r>
            <a:endParaRPr lang="en-CA"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8642147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648072"/>
          </a:xfrm>
        </p:spPr>
        <p:txBody>
          <a:bodyPr/>
          <a:lstStyle/>
          <a:p>
            <a:r>
              <a:rPr lang="en-CA" dirty="0" smtClean="0"/>
              <a:t>Determinants of health</a:t>
            </a:r>
            <a:endParaRPr lang="en-CA" dirty="0"/>
          </a:p>
        </p:txBody>
      </p:sp>
      <p:sp>
        <p:nvSpPr>
          <p:cNvPr id="3" name="Content Placeholder 2"/>
          <p:cNvSpPr>
            <a:spLocks noGrp="1"/>
          </p:cNvSpPr>
          <p:nvPr>
            <p:ph idx="1"/>
          </p:nvPr>
        </p:nvSpPr>
        <p:spPr>
          <a:xfrm>
            <a:off x="467544" y="908720"/>
            <a:ext cx="8229600" cy="5073427"/>
          </a:xfrm>
        </p:spPr>
        <p:txBody>
          <a:bodyPr>
            <a:noAutofit/>
          </a:bodyPr>
          <a:lstStyle/>
          <a:p>
            <a:r>
              <a:rPr lang="en-CA" sz="1800" b="1" dirty="0" smtClean="0"/>
              <a:t>Individual Influences: </a:t>
            </a:r>
            <a:r>
              <a:rPr lang="en-CA" sz="1800" dirty="0" smtClean="0"/>
              <a:t>You have the power to modify factors (beliefs and values, resiliency, coping skills, financial resources, education, health literacy, and health-related behaviors (diet, physical activity, sleep, substance use, sexual behaviors)).</a:t>
            </a:r>
            <a:r>
              <a:rPr lang="en-CA" sz="1800" b="1" dirty="0"/>
              <a:t> </a:t>
            </a:r>
            <a:endParaRPr lang="en-CA" sz="1800" b="1" dirty="0" smtClean="0"/>
          </a:p>
          <a:p>
            <a:pPr lvl="1"/>
            <a:r>
              <a:rPr lang="en-CA" sz="1400" b="1" dirty="0" smtClean="0"/>
              <a:t>S</a:t>
            </a:r>
            <a:r>
              <a:rPr lang="en-CA" sz="1400" dirty="0" smtClean="0"/>
              <a:t>ome </a:t>
            </a:r>
            <a:r>
              <a:rPr lang="en-CA" sz="1400" dirty="0"/>
              <a:t>of </a:t>
            </a:r>
            <a:r>
              <a:rPr lang="en-CA" sz="1400" dirty="0" smtClean="0"/>
              <a:t>the </a:t>
            </a:r>
            <a:r>
              <a:rPr lang="en-CA" sz="1400" dirty="0"/>
              <a:t>factors are outside of your control (genetics, family history, age, gender, race, and sexual orientation). </a:t>
            </a:r>
            <a:endParaRPr lang="en-CA" sz="1400" dirty="0" smtClean="0"/>
          </a:p>
          <a:p>
            <a:endParaRPr lang="en-CA" sz="1400" dirty="0" smtClean="0"/>
          </a:p>
          <a:p>
            <a:r>
              <a:rPr lang="en-CA" sz="1800" b="1" dirty="0" smtClean="0"/>
              <a:t>Relationships:  </a:t>
            </a:r>
            <a:r>
              <a:rPr lang="en-CA" sz="1800" dirty="0" smtClean="0"/>
              <a:t>Relationships include formal and informal social networks: family members, friends, roommates, classmates, coworkers, clubs, and support groups. Social support benefits health, particularly when friends and peers model and encourage health-promoting behaviors. </a:t>
            </a:r>
          </a:p>
          <a:p>
            <a:pPr lvl="1"/>
            <a:r>
              <a:rPr lang="en-CA" sz="1400" dirty="0" smtClean="0"/>
              <a:t>In contrast, discord and violence undermine health; so does associating closely with people who abuse substances, engage in risky sexual behaviors, have consistently unhealthy diets, and disdain physical exercise.</a:t>
            </a:r>
          </a:p>
          <a:p>
            <a:endParaRPr lang="en-CA" sz="1400" dirty="0" smtClean="0"/>
          </a:p>
          <a:p>
            <a:r>
              <a:rPr lang="en-CA" sz="1800" b="1" dirty="0" smtClean="0"/>
              <a:t>Community Factors:  </a:t>
            </a:r>
            <a:r>
              <a:rPr lang="en-CA" sz="1800" dirty="0" smtClean="0"/>
              <a:t>Resources include the quality of neighborhoods, schools, religious institutions, housing, clinics and hospitals, parks and recreation centers, workplaces, air and water, and transportation. The cohesiveness of community members also figures in. </a:t>
            </a:r>
          </a:p>
          <a:p>
            <a:pPr lvl="1"/>
            <a:r>
              <a:rPr lang="en-CA" sz="1400" dirty="0" smtClean="0"/>
              <a:t>In a pivotal examination of the health determinants published in online journal </a:t>
            </a:r>
            <a:r>
              <a:rPr lang="en-CA" sz="1400" i="1" dirty="0" smtClean="0"/>
              <a:t>Health Affairs</a:t>
            </a:r>
            <a:r>
              <a:rPr lang="en-CA" sz="1400" dirty="0" smtClean="0"/>
              <a:t> in 2002, J. Michael McGinnis and colleagues wrote, “Our genetic predispositions affect the health care we need, and our social circumstances affect the health care we receive.”</a:t>
            </a:r>
            <a:r>
              <a:rPr lang="en-CA" sz="1400" dirty="0" smtClean="0">
                <a:hlinkClick r:id="rId2"/>
              </a:rPr>
              <a:t> </a:t>
            </a:r>
            <a:r>
              <a:rPr lang="en-CA" sz="1400" baseline="30000" dirty="0" smtClean="0">
                <a:hlinkClick r:id="rId2"/>
              </a:rPr>
              <a:t>[7]</a:t>
            </a:r>
            <a:endParaRPr lang="en-CA" sz="1400" baseline="30000" dirty="0" smtClean="0"/>
          </a:p>
          <a:p>
            <a:endParaRPr lang="en-CA" sz="1400" dirty="0" smtClean="0"/>
          </a:p>
          <a:p>
            <a:endParaRPr lang="en-CA" sz="1200" dirty="0" smtClean="0"/>
          </a:p>
          <a:p>
            <a:endParaRPr lang="en-CA" sz="1200"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28444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r>
              <a:rPr lang="en-CA" dirty="0" smtClean="0"/>
              <a:t>Determinants of health (contd.)</a:t>
            </a:r>
            <a:endParaRPr lang="en-CA" dirty="0"/>
          </a:p>
        </p:txBody>
      </p:sp>
      <p:sp>
        <p:nvSpPr>
          <p:cNvPr id="3" name="Content Placeholder 2"/>
          <p:cNvSpPr>
            <a:spLocks noGrp="1"/>
          </p:cNvSpPr>
          <p:nvPr>
            <p:ph idx="1"/>
          </p:nvPr>
        </p:nvSpPr>
        <p:spPr>
          <a:xfrm>
            <a:off x="467544" y="980728"/>
            <a:ext cx="8229600" cy="4525963"/>
          </a:xfrm>
        </p:spPr>
        <p:txBody>
          <a:bodyPr>
            <a:noAutofit/>
          </a:bodyPr>
          <a:lstStyle/>
          <a:p>
            <a:r>
              <a:rPr lang="en-CA" sz="1800" b="1" dirty="0"/>
              <a:t>Greater Societal Influences:  </a:t>
            </a:r>
            <a:r>
              <a:rPr lang="en-CA" sz="1800" dirty="0"/>
              <a:t>Society and culture establish norms and attitudes about health-related issues such as diet, physical activity levels, body weight, smoking, substance abuse, sexuality, and violence. Intolerance and inequality based on gender, age, race/ethnicity, and sexual preference socially and economically marginalize those groups. </a:t>
            </a:r>
            <a:endParaRPr lang="en-CA" sz="1800" dirty="0" smtClean="0"/>
          </a:p>
          <a:p>
            <a:pPr lvl="1"/>
            <a:r>
              <a:rPr lang="en-CA" sz="1400" dirty="0" smtClean="0"/>
              <a:t>The </a:t>
            </a:r>
            <a:r>
              <a:rPr lang="en-CA" sz="1400" dirty="0"/>
              <a:t>country’s overall economic health influences employment rates as well as the funding of social services, education, and health care. Environmental conditions directly impact health. Public health policies (public smoking bans, gun-control laws, seatbelt laws, universal vaccination, health insurance mandates) affect whole populations</a:t>
            </a:r>
            <a:r>
              <a:rPr lang="en-CA" sz="1400" dirty="0" smtClean="0"/>
              <a:t>.</a:t>
            </a:r>
            <a:endParaRPr lang="en-CA" sz="1400" b="1" dirty="0" smtClean="0"/>
          </a:p>
          <a:p>
            <a:endParaRPr lang="en-CA" sz="1400" b="1" dirty="0"/>
          </a:p>
          <a:p>
            <a:r>
              <a:rPr lang="en-CA" sz="1800" b="1" dirty="0" smtClean="0"/>
              <a:t>Family History and Genetics: </a:t>
            </a:r>
            <a:r>
              <a:rPr lang="en-CA" sz="1800" dirty="0" smtClean="0"/>
              <a:t>In the past, discussions pitted genetics against environmental factors: nature versus nurture, genetic endowment as opposed to everything else—social environment and environmental influences. However, we know nature and nurture interact intricately, engaging in a lifelong dance.</a:t>
            </a:r>
          </a:p>
          <a:p>
            <a:pPr lvl="1"/>
            <a:r>
              <a:rPr lang="en-CA" sz="1400" dirty="0" smtClean="0"/>
              <a:t>We inherit our genes from our parents. From there, ecology acts on those genes to affect our biology. Genetic traits can also color our responses to that ecology. So do the behaviors we learn from our parents, other role models, and the media. Multiple influences shape our physical, emotional, psychological, social, and financial health.</a:t>
            </a:r>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111971157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r>
              <a:rPr lang="en-CA" dirty="0" smtClean="0"/>
              <a:t>Molecular components of health</a:t>
            </a:r>
            <a:endParaRPr lang="en-CA" dirty="0"/>
          </a:p>
        </p:txBody>
      </p:sp>
      <p:sp>
        <p:nvSpPr>
          <p:cNvPr id="3" name="Content Placeholder 2"/>
          <p:cNvSpPr>
            <a:spLocks noGrp="1"/>
          </p:cNvSpPr>
          <p:nvPr>
            <p:ph idx="1"/>
          </p:nvPr>
        </p:nvSpPr>
        <p:spPr>
          <a:xfrm>
            <a:off x="3131840" y="908720"/>
            <a:ext cx="5437587" cy="4857403"/>
          </a:xfrm>
        </p:spPr>
        <p:txBody>
          <a:bodyPr>
            <a:noAutofit/>
          </a:bodyPr>
          <a:lstStyle/>
          <a:p>
            <a:r>
              <a:rPr lang="en-CA" sz="1600" b="1" dirty="0" smtClean="0"/>
              <a:t>The genome </a:t>
            </a:r>
            <a:r>
              <a:rPr lang="en-CA" sz="1600" dirty="0" smtClean="0"/>
              <a:t>is the complete set of deoxyribonucleic acid (DNA). DNA contains building blocks called nucleotides, which are arranged sequentially along chromosomes like beads on a necklace. The four nucleotide bases act like letters of the alphabet to spell out a code.</a:t>
            </a:r>
          </a:p>
          <a:p>
            <a:r>
              <a:rPr lang="en-CA" sz="1600" b="1" dirty="0" smtClean="0"/>
              <a:t>Chromosomes</a:t>
            </a:r>
            <a:r>
              <a:rPr lang="en-CA" sz="1600" dirty="0" smtClean="0"/>
              <a:t> are threadlike structures containing DNA and protein. Humans have 23 chromosomes. pairs Most cells contain a pair of each chromosome for a total of 46. (Sperm and egg cells contain 23 chromosomes.)</a:t>
            </a:r>
          </a:p>
          <a:p>
            <a:r>
              <a:rPr lang="en-CA" sz="1600" dirty="0" smtClean="0"/>
              <a:t>Each chromosome contains many genes. </a:t>
            </a:r>
            <a:r>
              <a:rPr lang="en-CA" sz="1600" b="1" dirty="0" smtClean="0"/>
              <a:t>A gene </a:t>
            </a:r>
            <a:r>
              <a:rPr lang="en-CA" sz="1600" dirty="0" smtClean="0"/>
              <a:t>is the basic unit of heredity. Each gene is made of a specific sequence of nucleotide bases and codes for a particular protein. In 2003, the US Human Genome Project identified and sequenced all 20,500 human genes. The genome forms a blueprint for the structure and function of the body.</a:t>
            </a:r>
          </a:p>
          <a:p>
            <a:r>
              <a:rPr lang="en-CA" sz="1600" b="1" dirty="0" smtClean="0"/>
              <a:t>Proteins</a:t>
            </a:r>
            <a:r>
              <a:rPr lang="en-CA" sz="1600" dirty="0" smtClean="0"/>
              <a:t> perform your body’s essential functions. They form structural components in your body (bones, ligaments, tendons, teeth, hair) and enzymes, which catalyze chemical reactions. The collection of proteins expressed by the genome is called the proteome.</a:t>
            </a:r>
            <a:endParaRPr lang="en-CA" sz="1600"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pic>
        <p:nvPicPr>
          <p:cNvPr id="5122" name="Picture 2" descr="http://images.flatworldknowledge.com/white/white-fig01_00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3" y="1736607"/>
            <a:ext cx="2795980" cy="3204561"/>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C:\Users\jgomes\AppData\Local\Microsoft\Windows\Temporary Internet Files\Content.IE5\PXDFFD1X\MC900071116[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552" y="1105093"/>
            <a:ext cx="676832" cy="7085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473949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548680"/>
            <a:ext cx="8229600" cy="706090"/>
          </a:xfrm>
        </p:spPr>
        <p:txBody>
          <a:bodyPr/>
          <a:lstStyle/>
          <a:p>
            <a:r>
              <a:rPr lang="en-CA" dirty="0" smtClean="0"/>
              <a:t>Genetic and non-genetic basis of diseases</a:t>
            </a:r>
            <a:endParaRPr lang="en-CA" dirty="0"/>
          </a:p>
        </p:txBody>
      </p:sp>
      <p:sp>
        <p:nvSpPr>
          <p:cNvPr id="3" name="Content Placeholder 2"/>
          <p:cNvSpPr>
            <a:spLocks noGrp="1"/>
          </p:cNvSpPr>
          <p:nvPr>
            <p:ph idx="1"/>
          </p:nvPr>
        </p:nvSpPr>
        <p:spPr>
          <a:xfrm>
            <a:off x="395536" y="1196752"/>
            <a:ext cx="8229600" cy="5112568"/>
          </a:xfrm>
        </p:spPr>
        <p:txBody>
          <a:bodyPr>
            <a:normAutofit fontScale="62500" lnSpcReduction="20000"/>
          </a:bodyPr>
          <a:lstStyle/>
          <a:p>
            <a:r>
              <a:rPr lang="en-CA" sz="3300" dirty="0" smtClean="0"/>
              <a:t>Only about 2 percent of deaths are purely genetic in nature and some diseases have a strong genetic component (genetic). </a:t>
            </a:r>
          </a:p>
          <a:p>
            <a:pPr lvl="1"/>
            <a:r>
              <a:rPr lang="en-CA" sz="2500" dirty="0" smtClean="0"/>
              <a:t>A few are caused by a single mutated gene. Examples include </a:t>
            </a:r>
            <a:r>
              <a:rPr lang="en-CA" sz="2500" b="1" dirty="0" smtClean="0"/>
              <a:t>sickle cell anemia </a:t>
            </a:r>
            <a:r>
              <a:rPr lang="en-CA" sz="2500" dirty="0" smtClean="0"/>
              <a:t>(a mutation that distorts red blood cells), </a:t>
            </a:r>
            <a:r>
              <a:rPr lang="en-CA" sz="2500" b="1" dirty="0" smtClean="0"/>
              <a:t>Tay Sachs disease </a:t>
            </a:r>
            <a:r>
              <a:rPr lang="en-CA" sz="2500" dirty="0" smtClean="0"/>
              <a:t>(an enzyme deficiency that results in accumulations of fatty material in the brain), and </a:t>
            </a:r>
            <a:r>
              <a:rPr lang="en-CA" sz="2500" b="1" dirty="0" smtClean="0"/>
              <a:t>cystic fibrosis </a:t>
            </a:r>
            <a:r>
              <a:rPr lang="en-CA" sz="2500" dirty="0" smtClean="0"/>
              <a:t>(a defect that makes mucus sticky and difficult to clear in organs such as the lungs). </a:t>
            </a:r>
            <a:endParaRPr lang="en-CA" dirty="0" smtClean="0"/>
          </a:p>
          <a:p>
            <a:r>
              <a:rPr lang="en-CA" sz="3300" dirty="0" smtClean="0"/>
              <a:t>However, the marked health disparities and major diseases are not caused by genetic variations (non-genetic)</a:t>
            </a:r>
            <a:r>
              <a:rPr lang="en-CA" dirty="0" smtClean="0"/>
              <a:t>. </a:t>
            </a:r>
          </a:p>
          <a:p>
            <a:pPr lvl="1"/>
            <a:r>
              <a:rPr lang="en-CA" sz="2500" dirty="0" smtClean="0"/>
              <a:t>The common chronic diseases of modern life stem from a complex interaction of </a:t>
            </a:r>
            <a:r>
              <a:rPr lang="en-CA" sz="2500" b="1" dirty="0" smtClean="0"/>
              <a:t>genes, lifestyle habits, and environmental exposures</a:t>
            </a:r>
            <a:r>
              <a:rPr lang="en-CA" sz="2500" dirty="0" smtClean="0"/>
              <a:t>. These so-called multifactorial diseases include common chronic conditions such as cardiovascular disease, diabetes, cancer, obesity, and Alzheimer’s disease. While these diseases may have genetic risks, they manifest from genetic vulnerability plus life experiences. </a:t>
            </a:r>
          </a:p>
          <a:p>
            <a:endParaRPr lang="en-CA" dirty="0" smtClean="0"/>
          </a:p>
          <a:p>
            <a:r>
              <a:rPr lang="en-CA" sz="3300" dirty="0" smtClean="0"/>
              <a:t>Our experiences and exposures modify gene expression, the conversion of genetic information into a protein (combined). </a:t>
            </a:r>
          </a:p>
          <a:p>
            <a:pPr lvl="1"/>
            <a:r>
              <a:rPr lang="en-CA" sz="2500" dirty="0" smtClean="0"/>
              <a:t>Not all genes are “read” (transcribed into proteins). That’s because, within the chromosomes, DNA is coiled around special proteins. In the chromosomes, the DNA winds around histones (a particular type of protein). Genes that are tucked within this coil can’t be read. Substances can also bind to genes (and their associated proteins) to prevent or allow their expression. Some genes promote or suppress the expression of other genes.</a:t>
            </a:r>
            <a:endParaRPr lang="en-CA" sz="2500"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390751261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fontScale="90000"/>
          </a:bodyPr>
          <a:lstStyle/>
          <a:p>
            <a:r>
              <a:rPr lang="en-CA" dirty="0" smtClean="0"/>
              <a:t>Determinants of health (</a:t>
            </a:r>
            <a:r>
              <a:rPr lang="en-CA" dirty="0" err="1" smtClean="0"/>
              <a:t>contd</a:t>
            </a:r>
            <a:r>
              <a:rPr lang="en-CA" dirty="0" smtClean="0"/>
              <a:t>)</a:t>
            </a:r>
            <a:endParaRPr lang="en-CA" dirty="0"/>
          </a:p>
        </p:txBody>
      </p:sp>
      <p:sp>
        <p:nvSpPr>
          <p:cNvPr id="3" name="Content Placeholder 2"/>
          <p:cNvSpPr>
            <a:spLocks noGrp="1"/>
          </p:cNvSpPr>
          <p:nvPr>
            <p:ph idx="1"/>
          </p:nvPr>
        </p:nvSpPr>
        <p:spPr>
          <a:xfrm>
            <a:off x="457200" y="3573016"/>
            <a:ext cx="8229600" cy="2553147"/>
          </a:xfrm>
        </p:spPr>
        <p:txBody>
          <a:bodyPr>
            <a:normAutofit fontScale="85000" lnSpcReduction="20000"/>
          </a:bodyPr>
          <a:lstStyle/>
          <a:p>
            <a:r>
              <a:rPr lang="en-CA" dirty="0" smtClean="0">
                <a:hlinkClick r:id="rId2"/>
              </a:rPr>
              <a:t>Environmental determinants of health</a:t>
            </a:r>
            <a:endParaRPr lang="en-CA" dirty="0" smtClean="0"/>
          </a:p>
          <a:p>
            <a:pPr lvl="1"/>
            <a:r>
              <a:rPr lang="en-CA" dirty="0"/>
              <a:t>Environmental determinants are those physical elements that affect health. The natural environment includes plants, animals, natural resources, weather, and climate change. Access to natural landscapes (“green spaces”) positively influences human health.</a:t>
            </a:r>
          </a:p>
          <a:p>
            <a:pPr lvl="1"/>
            <a:r>
              <a:rPr lang="en-CA" dirty="0"/>
              <a:t>The manmade environment gives us buildings (housing, workplaces, recreation centers, cultural events centers, industrial operations) and transportation. Our activities can both create aesthetically pleasing works and give rise to damaging pollutants.</a:t>
            </a:r>
          </a:p>
          <a:p>
            <a:endParaRPr lang="en-CA"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pic>
        <p:nvPicPr>
          <p:cNvPr id="6146" name="Picture 2" descr="C:\Users\jgomes\AppData\Local\Microsoft\Windows\Temporary Internet Files\Content.IE5\IPDZW4HU\MC900439899[1].wmf">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88998" y="1124744"/>
            <a:ext cx="1625600" cy="18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913968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images.flatworldknowledge.com/white/white-fig01_x0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0212" y="974104"/>
            <a:ext cx="1891828" cy="138860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395536" y="116632"/>
            <a:ext cx="8229600" cy="1143000"/>
          </a:xfrm>
        </p:spPr>
        <p:txBody>
          <a:bodyPr/>
          <a:lstStyle/>
          <a:p>
            <a:r>
              <a:rPr lang="en-CA" dirty="0" smtClean="0"/>
              <a:t>Environmental influences on health</a:t>
            </a:r>
            <a:endParaRPr lang="en-CA" dirty="0"/>
          </a:p>
        </p:txBody>
      </p:sp>
      <p:sp>
        <p:nvSpPr>
          <p:cNvPr id="3" name="Content Placeholder 2"/>
          <p:cNvSpPr>
            <a:spLocks noGrp="1"/>
          </p:cNvSpPr>
          <p:nvPr>
            <p:ph idx="1"/>
          </p:nvPr>
        </p:nvSpPr>
        <p:spPr>
          <a:xfrm>
            <a:off x="31582" y="2564904"/>
            <a:ext cx="8788889" cy="2952328"/>
          </a:xfrm>
        </p:spPr>
        <p:txBody>
          <a:bodyPr>
            <a:noAutofit/>
          </a:bodyPr>
          <a:lstStyle/>
          <a:p>
            <a:r>
              <a:rPr lang="en-CA" sz="1800" dirty="0"/>
              <a:t>Environmental determinants are those physical elements that affect health. The natural environment includes plants, animals, natural resources, weather, and climate change. Access to natural landscapes (“green spaces”) positively influences human health</a:t>
            </a:r>
            <a:r>
              <a:rPr lang="en-CA" sz="1800" dirty="0" smtClean="0"/>
              <a:t>.</a:t>
            </a:r>
          </a:p>
          <a:p>
            <a:endParaRPr lang="en-CA" sz="1800" dirty="0"/>
          </a:p>
          <a:p>
            <a:r>
              <a:rPr lang="en-CA" sz="1800" dirty="0"/>
              <a:t>The manmade environment gives us buildings (housing, workplaces, recreation centers, cultural events centers, industrial operations) and transportation. Our activities can both create aesthetically pleasing works and give rise to damaging pollutants</a:t>
            </a:r>
            <a:r>
              <a:rPr lang="en-CA" sz="1800" dirty="0" smtClean="0"/>
              <a:t>.</a:t>
            </a:r>
          </a:p>
          <a:p>
            <a:endParaRPr lang="en-CA" sz="1800" dirty="0"/>
          </a:p>
          <a:p>
            <a:r>
              <a:rPr lang="en-CA" sz="1800" dirty="0" smtClean="0"/>
              <a:t>Environmental </a:t>
            </a:r>
            <a:r>
              <a:rPr lang="en-CA" sz="1800" dirty="0"/>
              <a:t>influences begin before birth. Exposures to various chemicals can affect the eggs and sperm that combine to form an individual. The mother’s nutritional status, stress level, and overall health determine the environment in which a fetus develops. Early childhood experiences—some infectious diseases, abuse, neglect, family discord, and malnutrition—can have profound influences on health in adult life</a:t>
            </a:r>
            <a:r>
              <a:rPr lang="en-CA" sz="1800" dirty="0" smtClean="0"/>
              <a:t>.</a:t>
            </a:r>
            <a:endParaRPr lang="en-CA" sz="1800"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39230474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Environmental health (</a:t>
            </a:r>
            <a:r>
              <a:rPr lang="en-CA" dirty="0" err="1" smtClean="0"/>
              <a:t>contd</a:t>
            </a:r>
            <a:r>
              <a:rPr lang="en-CA" dirty="0"/>
              <a:t>)</a:t>
            </a:r>
          </a:p>
        </p:txBody>
      </p:sp>
      <p:sp>
        <p:nvSpPr>
          <p:cNvPr id="3" name="Content Placeholder 2"/>
          <p:cNvSpPr>
            <a:spLocks noGrp="1"/>
          </p:cNvSpPr>
          <p:nvPr>
            <p:ph idx="1"/>
          </p:nvPr>
        </p:nvSpPr>
        <p:spPr/>
        <p:txBody>
          <a:bodyPr>
            <a:normAutofit fontScale="77500" lnSpcReduction="20000"/>
          </a:bodyPr>
          <a:lstStyle/>
          <a:p>
            <a:r>
              <a:rPr lang="en-CA" dirty="0"/>
              <a:t>Throughout life, toxic exposures can increase the risk of cancer and other chronic diseases. Contaminants such as toxic chemicals and microorganisms in food, water, air, and soil pose health risks. </a:t>
            </a:r>
            <a:endParaRPr lang="en-CA" dirty="0" smtClean="0"/>
          </a:p>
          <a:p>
            <a:pPr lvl="1"/>
            <a:r>
              <a:rPr lang="en-CA" dirty="0" smtClean="0"/>
              <a:t>Geographic </a:t>
            </a:r>
            <a:r>
              <a:rPr lang="en-CA" dirty="0"/>
              <a:t>location can determine exposure to noxious substances. Around the world, the poor are more likely than the rich to live near industrial operations and disposal sites for toxic waste. In developing countries, people often lack the luxury of clean drinking water. They may heat their homes by burning coal, which releases respiratory irritants.</a:t>
            </a:r>
          </a:p>
          <a:p>
            <a:r>
              <a:rPr lang="en-CA" dirty="0"/>
              <a:t>The built environment shapes </a:t>
            </a:r>
            <a:r>
              <a:rPr lang="en-CA" dirty="0" smtClean="0"/>
              <a:t>health; buildings </a:t>
            </a:r>
            <a:r>
              <a:rPr lang="en-CA" dirty="0"/>
              <a:t>for residences and workplaces need to be safe. </a:t>
            </a:r>
            <a:endParaRPr lang="en-CA" dirty="0" smtClean="0"/>
          </a:p>
          <a:p>
            <a:pPr lvl="1"/>
            <a:r>
              <a:rPr lang="en-CA" dirty="0" smtClean="0"/>
              <a:t>Communities </a:t>
            </a:r>
            <a:r>
              <a:rPr lang="en-CA" dirty="0"/>
              <a:t>designed for motor vehicle transportation promote inactivity and obesity. On the other hand, communities that create safe pedestrian and bicycle routes improve health by reducing pollution and encouraging physical activity. </a:t>
            </a:r>
            <a:endParaRPr lang="en-CA" dirty="0" smtClean="0"/>
          </a:p>
          <a:p>
            <a:pPr lvl="1"/>
            <a:r>
              <a:rPr lang="en-CA" dirty="0" smtClean="0"/>
              <a:t>People </a:t>
            </a:r>
            <a:r>
              <a:rPr lang="en-CA" dirty="0"/>
              <a:t>with ready access to recreation centers and safe green spaces have better physical and mental health. </a:t>
            </a:r>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140140255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SES and family as determinants</a:t>
            </a:r>
            <a:endParaRPr lang="en-CA" dirty="0"/>
          </a:p>
        </p:txBody>
      </p:sp>
      <p:sp>
        <p:nvSpPr>
          <p:cNvPr id="3" name="Content Placeholder 2"/>
          <p:cNvSpPr>
            <a:spLocks noGrp="1"/>
          </p:cNvSpPr>
          <p:nvPr>
            <p:ph idx="1"/>
          </p:nvPr>
        </p:nvSpPr>
        <p:spPr/>
        <p:txBody>
          <a:bodyPr>
            <a:normAutofit fontScale="85000" lnSpcReduction="20000"/>
          </a:bodyPr>
          <a:lstStyle/>
          <a:p>
            <a:r>
              <a:rPr lang="en-CA" b="1" dirty="0"/>
              <a:t>Socioeconomic Determinants of </a:t>
            </a:r>
            <a:r>
              <a:rPr lang="en-CA" b="1" dirty="0" smtClean="0"/>
              <a:t>Health: </a:t>
            </a:r>
            <a:r>
              <a:rPr lang="en-CA" dirty="0" smtClean="0"/>
              <a:t>Socioeconomic </a:t>
            </a:r>
            <a:r>
              <a:rPr lang="en-CA" dirty="0"/>
              <a:t>factors include your social experiences and economic realities. </a:t>
            </a:r>
            <a:endParaRPr lang="en-CA" dirty="0" smtClean="0"/>
          </a:p>
          <a:p>
            <a:pPr lvl="1"/>
            <a:r>
              <a:rPr lang="en-CA" i="1" dirty="0" smtClean="0"/>
              <a:t>Socioeconomic </a:t>
            </a:r>
            <a:r>
              <a:rPr lang="en-CA" i="1" dirty="0"/>
              <a:t>status</a:t>
            </a:r>
            <a:r>
              <a:rPr lang="en-CA" dirty="0"/>
              <a:t> (SES) refers to one’s position in society based on </a:t>
            </a:r>
            <a:r>
              <a:rPr lang="en-CA" b="1" dirty="0"/>
              <a:t>education, occupation, and income</a:t>
            </a:r>
            <a:r>
              <a:rPr lang="en-CA" dirty="0"/>
              <a:t>. SES factors encompass social support, access to educational and job opportunities, availability of healthy foods, exposure to actual and media violence and chaos, prevailing attitudes and norms that relate to tolerance and acceptance, economic disparities, and the safety of </a:t>
            </a:r>
            <a:r>
              <a:rPr lang="en-CA" dirty="0" smtClean="0"/>
              <a:t>neighborhoods.</a:t>
            </a:r>
          </a:p>
          <a:p>
            <a:r>
              <a:rPr lang="en-CA" b="1" dirty="0" smtClean="0"/>
              <a:t>Family: </a:t>
            </a:r>
            <a:r>
              <a:rPr lang="en-CA" dirty="0" smtClean="0"/>
              <a:t>You </a:t>
            </a:r>
            <a:r>
              <a:rPr lang="en-CA" dirty="0"/>
              <a:t>inherit your genes from your biological parents. Your family also powerfully shapes your attitudes, values, eating habits, physical activity patterns, methods of managing stress, and social skills. </a:t>
            </a:r>
            <a:endParaRPr lang="en-CA" dirty="0" smtClean="0"/>
          </a:p>
          <a:p>
            <a:pPr lvl="1"/>
            <a:r>
              <a:rPr lang="en-CA" dirty="0" smtClean="0"/>
              <a:t>Healthy </a:t>
            </a:r>
            <a:r>
              <a:rPr lang="en-CA" dirty="0"/>
              <a:t>families support and love one another, share responsibilities, eat together, enjoy leisure activities together, and don’t abuse substances. Well-nurtured children have better health and survival rates.</a:t>
            </a:r>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102623999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lstStyle/>
          <a:p>
            <a:r>
              <a:rPr lang="en-CA" dirty="0" smtClean="0"/>
              <a:t>Education as a determinant</a:t>
            </a:r>
            <a:endParaRPr lang="en-CA" dirty="0"/>
          </a:p>
        </p:txBody>
      </p:sp>
      <p:sp>
        <p:nvSpPr>
          <p:cNvPr id="3" name="Content Placeholder 2"/>
          <p:cNvSpPr>
            <a:spLocks noGrp="1"/>
          </p:cNvSpPr>
          <p:nvPr>
            <p:ph idx="1"/>
          </p:nvPr>
        </p:nvSpPr>
        <p:spPr>
          <a:xfrm>
            <a:off x="457200" y="1268760"/>
            <a:ext cx="8229600" cy="4857403"/>
          </a:xfrm>
        </p:spPr>
        <p:txBody>
          <a:bodyPr>
            <a:normAutofit fontScale="70000" lnSpcReduction="20000"/>
          </a:bodyPr>
          <a:lstStyle/>
          <a:p>
            <a:r>
              <a:rPr lang="en-CA" b="1" dirty="0" smtClean="0"/>
              <a:t>Education: </a:t>
            </a:r>
            <a:r>
              <a:rPr lang="en-CA" dirty="0" smtClean="0"/>
              <a:t>Educational </a:t>
            </a:r>
            <a:r>
              <a:rPr lang="en-CA" dirty="0"/>
              <a:t>level predicts health and longevity. Surveys show that college graduates are twice as likely as those who hadn’t graduated from high school to be in excellent health. </a:t>
            </a:r>
            <a:r>
              <a:rPr lang="en-CA" dirty="0" smtClean="0"/>
              <a:t> </a:t>
            </a:r>
          </a:p>
          <a:p>
            <a:pPr lvl="1"/>
            <a:r>
              <a:rPr lang="en-CA" dirty="0" smtClean="0"/>
              <a:t>Among </a:t>
            </a:r>
            <a:r>
              <a:rPr lang="en-CA" dirty="0"/>
              <a:t>people aged 45 to 64, the death rate for those with the highest level of education is 2.5 times lower than for people with the lowest education. </a:t>
            </a:r>
          </a:p>
          <a:p>
            <a:pPr lvl="1"/>
            <a:r>
              <a:rPr lang="en-CA" dirty="0" smtClean="0"/>
              <a:t>One </a:t>
            </a:r>
            <a:r>
              <a:rPr lang="en-CA" dirty="0"/>
              <a:t>study found that, compared with whites with less than 12 years of education, blacks and Hispanics with 16 years of education lived an additional 7.5 and 13.6 years, respectively. </a:t>
            </a:r>
            <a:endParaRPr lang="en-CA" baseline="30000" dirty="0"/>
          </a:p>
          <a:p>
            <a:pPr lvl="1"/>
            <a:r>
              <a:rPr lang="en-CA" dirty="0" smtClean="0"/>
              <a:t>Persistent </a:t>
            </a:r>
            <a:r>
              <a:rPr lang="en-CA" dirty="0"/>
              <a:t>racial discrimination and a two-tiered education system probably explain why most educated white men outlived the least educated black men by 14.2 years. The gap was 10.3 years for highly educated white women versus less educated black women.</a:t>
            </a:r>
          </a:p>
          <a:p>
            <a:r>
              <a:rPr lang="en-CA" dirty="0"/>
              <a:t>E</a:t>
            </a:r>
            <a:r>
              <a:rPr lang="en-CA" dirty="0" smtClean="0"/>
              <a:t>ducation </a:t>
            </a:r>
            <a:r>
              <a:rPr lang="en-CA" dirty="0"/>
              <a:t>promotes health for multiple reasons. </a:t>
            </a:r>
            <a:endParaRPr lang="en-CA" dirty="0" smtClean="0"/>
          </a:p>
          <a:p>
            <a:pPr lvl="1"/>
            <a:r>
              <a:rPr lang="en-CA" dirty="0" smtClean="0"/>
              <a:t>Higher </a:t>
            </a:r>
            <a:r>
              <a:rPr lang="en-CA" dirty="0"/>
              <a:t>educational attainment correlates with better jobs, higher income, higher social status, health insurance coverage, less smoking, more physical activity, and less obesity. </a:t>
            </a:r>
            <a:endParaRPr lang="en-CA" dirty="0" smtClean="0"/>
          </a:p>
          <a:p>
            <a:pPr lvl="1"/>
            <a:r>
              <a:rPr lang="en-CA" dirty="0" smtClean="0"/>
              <a:t>Education increases </a:t>
            </a:r>
            <a:r>
              <a:rPr lang="en-CA" dirty="0"/>
              <a:t>your </a:t>
            </a:r>
            <a:r>
              <a:rPr lang="en-CA" i="1" dirty="0"/>
              <a:t>health literacy</a:t>
            </a:r>
            <a:r>
              <a:rPr lang="en-CA" dirty="0"/>
              <a:t>, your ability to locate and understand health information, to obtain health services and to make informed health care decisions</a:t>
            </a:r>
            <a:r>
              <a:rPr lang="en-CA" dirty="0" smtClean="0"/>
              <a:t>. </a:t>
            </a:r>
          </a:p>
          <a:p>
            <a:pPr lvl="1"/>
            <a:r>
              <a:rPr lang="en-CA" dirty="0" smtClean="0"/>
              <a:t>Greater </a:t>
            </a:r>
            <a:r>
              <a:rPr lang="en-CA" dirty="0"/>
              <a:t>health literacy is linked to a reduced risk of hospitalizations, emergency room visits, and deaths</a:t>
            </a:r>
            <a:r>
              <a:rPr lang="en-CA" dirty="0" smtClean="0"/>
              <a:t>.</a:t>
            </a:r>
          </a:p>
          <a:p>
            <a:endParaRPr lang="en-CA" dirty="0"/>
          </a:p>
          <a:p>
            <a:endParaRPr lang="en-CA"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67713514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Financial status and poverty</a:t>
            </a:r>
            <a:endParaRPr lang="en-CA" dirty="0"/>
          </a:p>
        </p:txBody>
      </p:sp>
      <p:sp>
        <p:nvSpPr>
          <p:cNvPr id="3" name="Content Placeholder 2"/>
          <p:cNvSpPr>
            <a:spLocks noGrp="1"/>
          </p:cNvSpPr>
          <p:nvPr>
            <p:ph idx="1"/>
          </p:nvPr>
        </p:nvSpPr>
        <p:spPr/>
        <p:txBody>
          <a:bodyPr>
            <a:normAutofit/>
          </a:bodyPr>
          <a:lstStyle/>
          <a:p>
            <a:r>
              <a:rPr lang="en-CA" b="1" dirty="0"/>
              <a:t>Financial Status: </a:t>
            </a:r>
            <a:r>
              <a:rPr lang="en-CA" dirty="0"/>
              <a:t>Poverty contributes to an estimated 6 percent of mortality (death</a:t>
            </a:r>
            <a:r>
              <a:rPr lang="en-CA" dirty="0" smtClean="0"/>
              <a:t>). For </a:t>
            </a:r>
            <a:r>
              <a:rPr lang="en-CA" dirty="0"/>
              <a:t>every 1 percent increase in income inequality, mortality rates rise 0.4 for those at the bottom. </a:t>
            </a:r>
            <a:endParaRPr lang="en-CA" dirty="0" smtClean="0"/>
          </a:p>
          <a:p>
            <a:pPr lvl="1"/>
            <a:r>
              <a:rPr lang="en-CA" dirty="0" smtClean="0"/>
              <a:t>Feeling </a:t>
            </a:r>
            <a:r>
              <a:rPr lang="en-CA" dirty="0"/>
              <a:t>poor is stressful, which is bad for your health. </a:t>
            </a:r>
            <a:endParaRPr lang="en-CA" dirty="0" smtClean="0"/>
          </a:p>
          <a:p>
            <a:pPr lvl="1"/>
            <a:r>
              <a:rPr lang="en-CA" dirty="0" smtClean="0"/>
              <a:t>Relative </a:t>
            </a:r>
            <a:r>
              <a:rPr lang="en-CA" dirty="0"/>
              <a:t>to more affluent neighborhoods, poor neighborhoods tend to have higher crime, worse pollution, suboptimal schools, scarcer grocery stores, and fewer parks and other green spaces—all of which undermine health and well-being.</a:t>
            </a:r>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116653166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lstStyle/>
          <a:p>
            <a:r>
              <a:rPr lang="en-CA" dirty="0" smtClean="0"/>
              <a:t>Race and ethnicity</a:t>
            </a:r>
            <a:endParaRPr lang="en-CA" dirty="0"/>
          </a:p>
        </p:txBody>
      </p:sp>
      <p:sp>
        <p:nvSpPr>
          <p:cNvPr id="3" name="Content Placeholder 2"/>
          <p:cNvSpPr>
            <a:spLocks noGrp="1"/>
          </p:cNvSpPr>
          <p:nvPr>
            <p:ph idx="1"/>
          </p:nvPr>
        </p:nvSpPr>
        <p:spPr>
          <a:xfrm>
            <a:off x="457200" y="1052736"/>
            <a:ext cx="8229600" cy="5400600"/>
          </a:xfrm>
        </p:spPr>
        <p:txBody>
          <a:bodyPr>
            <a:normAutofit fontScale="62500" lnSpcReduction="20000"/>
          </a:bodyPr>
          <a:lstStyle/>
          <a:p>
            <a:r>
              <a:rPr lang="en-CA" sz="3400" b="1" dirty="0"/>
              <a:t>Race and </a:t>
            </a:r>
            <a:r>
              <a:rPr lang="en-CA" sz="3400" b="1" dirty="0" smtClean="0"/>
              <a:t>Ethnicity: </a:t>
            </a:r>
            <a:r>
              <a:rPr lang="en-CA" sz="3400" dirty="0" smtClean="0"/>
              <a:t>Race </a:t>
            </a:r>
            <a:r>
              <a:rPr lang="en-CA" sz="3400" dirty="0"/>
              <a:t>refers to categories of people based largely upon physical appearance: the color of skin, hair, and eyes and the shape of the nose, eyes, and jaw. Ancestry influences these appearances. Ancestry also shapes ethnicity, as do culture, nationality, language, traditions, and beliefs</a:t>
            </a:r>
            <a:r>
              <a:rPr lang="en-CA" sz="3400" dirty="0" smtClean="0"/>
              <a:t>.</a:t>
            </a:r>
          </a:p>
          <a:p>
            <a:pPr lvl="1"/>
            <a:r>
              <a:rPr lang="en-CA" sz="2900" dirty="0" smtClean="0"/>
              <a:t>Race and ethnicity can be considered synonymous at this stage and refers to cultural, national and ethnic origins. Certain ethnic origins are susceptible to certain conditions.</a:t>
            </a:r>
          </a:p>
          <a:p>
            <a:r>
              <a:rPr lang="en-CA" sz="3400" dirty="0"/>
              <a:t>Ethnicity affects health by influencing dietary patterns and attitudes toward education, substance use, physical activity, and health care. </a:t>
            </a:r>
            <a:endParaRPr lang="en-CA" sz="3400" dirty="0" smtClean="0"/>
          </a:p>
          <a:p>
            <a:pPr lvl="1"/>
            <a:r>
              <a:rPr lang="en-CA" sz="2900" dirty="0" smtClean="0"/>
              <a:t>For </a:t>
            </a:r>
            <a:r>
              <a:rPr lang="en-CA" sz="2900" dirty="0"/>
              <a:t>example, sickle cell disease mainly affects people of African and Mediterranean descent; cystic fibrosis tends to affect people of Northern European ancestry. </a:t>
            </a:r>
            <a:endParaRPr lang="en-CA" sz="2900" dirty="0" smtClean="0"/>
          </a:p>
          <a:p>
            <a:r>
              <a:rPr lang="en-CA" sz="3800" dirty="0"/>
              <a:t>Causes of death and disease prevalence vary by race. </a:t>
            </a:r>
            <a:endParaRPr lang="en-CA" sz="3800" dirty="0" smtClean="0"/>
          </a:p>
          <a:p>
            <a:pPr lvl="1"/>
            <a:r>
              <a:rPr lang="en-CA" sz="2900" dirty="0" smtClean="0"/>
              <a:t>For </a:t>
            </a:r>
            <a:r>
              <a:rPr lang="en-CA" sz="2900" dirty="0"/>
              <a:t>instance, the number one cause of death in whites, blacks, American Indians, and Alaska Natives is heart disease</a:t>
            </a:r>
            <a:r>
              <a:rPr lang="en-CA" sz="2900" dirty="0" smtClean="0"/>
              <a:t>. </a:t>
            </a:r>
            <a:r>
              <a:rPr lang="en-CA" sz="2900" dirty="0"/>
              <a:t>For Hispanics, Asian Americans, and Pacific Islanders, cancer is the top killer and heart disease is second. </a:t>
            </a:r>
            <a:endParaRPr lang="en-CA" sz="2900" dirty="0" smtClean="0"/>
          </a:p>
          <a:p>
            <a:pPr lvl="1"/>
            <a:r>
              <a:rPr lang="en-CA" sz="2900" dirty="0" smtClean="0"/>
              <a:t>Hispanics </a:t>
            </a:r>
            <a:r>
              <a:rPr lang="en-CA" sz="2900" dirty="0"/>
              <a:t>are more vulnerable to diabetes, blacks to stroke, and whites to Alzheimer’s disease. Relatively more deaths from accidents, liver disease, and diabetes affect American Indians and Alaska Natives.</a:t>
            </a:r>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390658432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r>
              <a:rPr lang="en-CA" dirty="0" smtClean="0"/>
              <a:t>Gender and health care</a:t>
            </a:r>
            <a:endParaRPr lang="en-CA" dirty="0"/>
          </a:p>
        </p:txBody>
      </p:sp>
      <p:sp>
        <p:nvSpPr>
          <p:cNvPr id="3" name="Content Placeholder 2"/>
          <p:cNvSpPr>
            <a:spLocks noGrp="1"/>
          </p:cNvSpPr>
          <p:nvPr>
            <p:ph idx="1"/>
          </p:nvPr>
        </p:nvSpPr>
        <p:spPr>
          <a:xfrm>
            <a:off x="395536" y="980728"/>
            <a:ext cx="8229600" cy="5400600"/>
          </a:xfrm>
        </p:spPr>
        <p:txBody>
          <a:bodyPr>
            <a:normAutofit fontScale="70000" lnSpcReduction="20000"/>
          </a:bodyPr>
          <a:lstStyle/>
          <a:p>
            <a:r>
              <a:rPr lang="en-CA" sz="2600" b="1" dirty="0" smtClean="0"/>
              <a:t>Gender:  </a:t>
            </a:r>
            <a:r>
              <a:rPr lang="en-CA" sz="2600" i="1" dirty="0" smtClean="0"/>
              <a:t>Sex</a:t>
            </a:r>
            <a:r>
              <a:rPr lang="en-CA" sz="2600" dirty="0" smtClean="0"/>
              <a:t> </a:t>
            </a:r>
            <a:r>
              <a:rPr lang="en-CA" sz="2600" dirty="0"/>
              <a:t>is biologically based. The WHO defines </a:t>
            </a:r>
            <a:r>
              <a:rPr lang="en-CA" sz="2600" i="1" dirty="0"/>
              <a:t>gender</a:t>
            </a:r>
            <a:r>
              <a:rPr lang="en-CA" sz="2600" dirty="0"/>
              <a:t> as “the socially constructed roles, behaviours, activities, and attributes that a given society considers appropriate for men and women.” </a:t>
            </a:r>
            <a:endParaRPr lang="en-CA" sz="2600" baseline="30000" dirty="0"/>
          </a:p>
          <a:p>
            <a:pPr lvl="1"/>
            <a:r>
              <a:rPr lang="en-CA" dirty="0" smtClean="0"/>
              <a:t>American </a:t>
            </a:r>
            <a:r>
              <a:rPr lang="en-CA" dirty="0"/>
              <a:t>women outlive men by five years. In 2011, the life expectancy for men was 76.2 years versus 81.1 years for women. </a:t>
            </a:r>
            <a:r>
              <a:rPr lang="en-CA" dirty="0" smtClean="0"/>
              <a:t> </a:t>
            </a:r>
            <a:r>
              <a:rPr lang="en-CA" dirty="0"/>
              <a:t>A complex interplay of biological and cultural differences contributes to this difference. Hormonal differences affect vulnerabilities to certain illnesses. Women are more likely to suffer from depression and osteoporosis (brittle bones). </a:t>
            </a:r>
            <a:endParaRPr lang="en-CA" dirty="0" smtClean="0"/>
          </a:p>
          <a:p>
            <a:pPr lvl="1"/>
            <a:endParaRPr lang="en-CA" dirty="0"/>
          </a:p>
          <a:p>
            <a:r>
              <a:rPr lang="en-CA" b="1" dirty="0"/>
              <a:t>Medical </a:t>
            </a:r>
            <a:r>
              <a:rPr lang="en-CA" b="1" dirty="0" smtClean="0"/>
              <a:t>Care: </a:t>
            </a:r>
            <a:r>
              <a:rPr lang="en-CA" dirty="0" smtClean="0"/>
              <a:t>Conventional </a:t>
            </a:r>
            <a:r>
              <a:rPr lang="en-CA" dirty="0"/>
              <a:t>medical care has a limited effect on people’s health. Insufficient medical care accounts for an estimated 10 percent of deaths</a:t>
            </a:r>
            <a:r>
              <a:rPr lang="en-CA" dirty="0" smtClean="0"/>
              <a:t>. </a:t>
            </a:r>
            <a:r>
              <a:rPr lang="en-CA" dirty="0"/>
              <a:t>Researchers and scientists predict that, as the population continues to age (and requires more medical care), that number will rise. </a:t>
            </a:r>
            <a:endParaRPr lang="en-CA" dirty="0" smtClean="0"/>
          </a:p>
          <a:p>
            <a:r>
              <a:rPr lang="en-CA" dirty="0" smtClean="0"/>
              <a:t>Older </a:t>
            </a:r>
            <a:r>
              <a:rPr lang="en-CA" dirty="0"/>
              <a:t>people tend to have more diseases, many of which can be managed by medical treatment. No matter one’s age, medical treatment can be lifesaving, particularly in the face of overwhelming infection or traumatic injury. Vaccinations prevent many infections that once cut life short. Medical technology helps diagnose and promptly treat many diseases.</a:t>
            </a:r>
          </a:p>
          <a:p>
            <a:pPr lvl="1"/>
            <a:r>
              <a:rPr lang="en-CA" dirty="0"/>
              <a:t>On the other hand, medical care sometimes causes harm. A landmark 1999 study from the Institute of Medicine reported that as many as 98,000 people die each year from medical errors—more than deaths from car crashes, AIDS, and breast cancer</a:t>
            </a:r>
            <a:r>
              <a:rPr lang="en-CA" dirty="0" smtClean="0"/>
              <a:t>.</a:t>
            </a:r>
            <a:endParaRPr lang="en-CA"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242092842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Lifestyle and personal behaviors</a:t>
            </a:r>
            <a:endParaRPr lang="en-CA" dirty="0"/>
          </a:p>
        </p:txBody>
      </p:sp>
      <p:sp>
        <p:nvSpPr>
          <p:cNvPr id="3" name="Content Placeholder 2"/>
          <p:cNvSpPr>
            <a:spLocks noGrp="1"/>
          </p:cNvSpPr>
          <p:nvPr>
            <p:ph idx="1"/>
          </p:nvPr>
        </p:nvSpPr>
        <p:spPr/>
        <p:txBody>
          <a:bodyPr>
            <a:normAutofit fontScale="77500" lnSpcReduction="20000"/>
          </a:bodyPr>
          <a:lstStyle/>
          <a:p>
            <a:r>
              <a:rPr lang="en-CA" b="1" dirty="0"/>
              <a:t>Personal </a:t>
            </a:r>
            <a:r>
              <a:rPr lang="en-CA" b="1" dirty="0" smtClean="0"/>
              <a:t>Behaviors: </a:t>
            </a:r>
            <a:r>
              <a:rPr lang="en-CA" dirty="0" smtClean="0"/>
              <a:t>Modifiable </a:t>
            </a:r>
            <a:r>
              <a:rPr lang="en-CA" dirty="0"/>
              <a:t>lifestyle patterns contribute to an estimated 40 percent of </a:t>
            </a:r>
            <a:r>
              <a:rPr lang="en-CA" dirty="0" smtClean="0"/>
              <a:t>deaths.</a:t>
            </a:r>
          </a:p>
          <a:p>
            <a:pPr lvl="1"/>
            <a:r>
              <a:rPr lang="en-CA" dirty="0" smtClean="0"/>
              <a:t>Each </a:t>
            </a:r>
            <a:r>
              <a:rPr lang="en-CA" dirty="0"/>
              <a:t>day, you make important decisions about diet, physical activity, substance use, and sex. You decide how you’ll handle life’s curveballs, whether you stress out or view them as challenges to master. You budget how much time you make for sleep and socializing</a:t>
            </a:r>
            <a:r>
              <a:rPr lang="en-CA" dirty="0" smtClean="0"/>
              <a:t>.</a:t>
            </a:r>
          </a:p>
          <a:p>
            <a:pPr lvl="1"/>
            <a:endParaRPr lang="en-CA" dirty="0"/>
          </a:p>
          <a:p>
            <a:r>
              <a:rPr lang="en-CA" dirty="0"/>
              <a:t>Four unhealthy behaviors—lack of physical activity, insufficient intake of fruits and vegetables, tobacco use, and excessive alcohol consumption—cause most of the illness and death related to chronic diseases. </a:t>
            </a:r>
            <a:endParaRPr lang="en-CA" dirty="0" smtClean="0"/>
          </a:p>
          <a:p>
            <a:pPr lvl="1"/>
            <a:r>
              <a:rPr lang="en-CA" dirty="0" smtClean="0"/>
              <a:t>A </a:t>
            </a:r>
            <a:r>
              <a:rPr lang="en-CA" dirty="0"/>
              <a:t>British study tracked the impact on longevity of those four health behaviors over a span of 11 years. People with the lowest scores (smoked, didn’t exercise, drank too much, and didn’t consume at least five servings of fruit and vegetables a day) had four times the risk of dying relative to their peers who made the healthiest choices</a:t>
            </a:r>
            <a:r>
              <a:rPr lang="en-CA" dirty="0" smtClean="0"/>
              <a:t>.</a:t>
            </a:r>
            <a:endParaRPr lang="en-CA" dirty="0"/>
          </a:p>
          <a:p>
            <a:endParaRPr lang="en-CA"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242612070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1901" y="404664"/>
            <a:ext cx="8104555" cy="3888432"/>
          </a:xfrm>
        </p:spPr>
        <p:txBody>
          <a:bodyPr>
            <a:normAutofit/>
          </a:bodyPr>
          <a:lstStyle/>
          <a:p>
            <a:r>
              <a:rPr lang="en-CA" sz="3100" dirty="0" smtClean="0">
                <a:hlinkClick r:id="rId2"/>
              </a:rPr>
              <a:t>Dimensions of  wellness</a:t>
            </a:r>
            <a:r>
              <a:rPr lang="en-CA" sz="3100" dirty="0" smtClean="0"/>
              <a:t>: </a:t>
            </a:r>
          </a:p>
          <a:p>
            <a:pPr lvl="1"/>
            <a:r>
              <a:rPr lang="en-CA" dirty="0" smtClean="0"/>
              <a:t>Health </a:t>
            </a:r>
            <a:r>
              <a:rPr lang="en-CA" dirty="0"/>
              <a:t>and wellness are more than the absence of disease.</a:t>
            </a:r>
          </a:p>
          <a:p>
            <a:pPr lvl="1"/>
            <a:endParaRPr lang="en-CA" dirty="0" smtClean="0"/>
          </a:p>
          <a:p>
            <a:pPr lvl="1"/>
            <a:r>
              <a:rPr lang="en-CA" dirty="0" smtClean="0"/>
              <a:t>The </a:t>
            </a:r>
            <a:r>
              <a:rPr lang="en-CA" dirty="0"/>
              <a:t>most important determinant of health and longevity is personal behaviors. Genetic and family history, social factors, and environmental factors also influence health. Medical care, while critical, is the least important factor.</a:t>
            </a:r>
          </a:p>
          <a:p>
            <a:endParaRPr lang="en-CA"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pic>
        <p:nvPicPr>
          <p:cNvPr id="2050" name="Picture 2" descr="http://www.breastcancerpartner.com/health_wellness_clip_image002.pn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088" y="3356992"/>
            <a:ext cx="3456383" cy="319979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97270" y="3717032"/>
            <a:ext cx="4572000" cy="1938992"/>
          </a:xfrm>
          <a:prstGeom prst="rect">
            <a:avLst/>
          </a:prstGeom>
        </p:spPr>
        <p:txBody>
          <a:bodyPr>
            <a:spAutoFit/>
          </a:bodyPr>
          <a:lstStyle/>
          <a:p>
            <a:pPr lvl="1"/>
            <a:r>
              <a:rPr lang="en-CA" sz="2000" dirty="0">
                <a:latin typeface="Times New Roman" panose="02020603050405020304" pitchFamily="18" charset="0"/>
                <a:cs typeface="Times New Roman" panose="02020603050405020304" pitchFamily="18" charset="0"/>
              </a:rPr>
              <a:t>Optimal wellness encompasses health in all the domains of a person’s life. The dimensions of wellness include physical, emotional, social, intellectual, spiritual, occupational, and environmental.</a:t>
            </a:r>
          </a:p>
        </p:txBody>
      </p:sp>
    </p:spTree>
    <p:extLst>
      <p:ext uri="{BB962C8B-B14F-4D97-AF65-F5344CB8AC3E}">
        <p14:creationId xmlns:p14="http://schemas.microsoft.com/office/powerpoint/2010/main" val="286089826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r>
              <a:rPr lang="en-CA" dirty="0" smtClean="0"/>
              <a:t>Dimensions of wellness (1)</a:t>
            </a:r>
            <a:endParaRPr lang="en-CA" dirty="0"/>
          </a:p>
        </p:txBody>
      </p:sp>
      <p:sp>
        <p:nvSpPr>
          <p:cNvPr id="3" name="Content Placeholder 2"/>
          <p:cNvSpPr>
            <a:spLocks noGrp="1"/>
          </p:cNvSpPr>
          <p:nvPr>
            <p:ph idx="1"/>
          </p:nvPr>
        </p:nvSpPr>
        <p:spPr>
          <a:xfrm>
            <a:off x="457200" y="980728"/>
            <a:ext cx="8229600" cy="5400600"/>
          </a:xfrm>
        </p:spPr>
        <p:txBody>
          <a:bodyPr>
            <a:normAutofit fontScale="77500" lnSpcReduction="20000"/>
          </a:bodyPr>
          <a:lstStyle/>
          <a:p>
            <a:r>
              <a:rPr lang="en-CA" sz="2900" b="1" dirty="0"/>
              <a:t>The Dimensions of </a:t>
            </a:r>
            <a:r>
              <a:rPr lang="en-CA" sz="2900" b="1" dirty="0" smtClean="0"/>
              <a:t>Wellness: </a:t>
            </a:r>
            <a:r>
              <a:rPr lang="en-CA" sz="2900" dirty="0" smtClean="0"/>
              <a:t>In </a:t>
            </a:r>
            <a:r>
              <a:rPr lang="en-CA" sz="2900" dirty="0"/>
              <a:t>a move away from examining health on the physical plane alone, experts have defined wellness according to six to seven dimensions. While some sources omit environmental wellness, physical environments clearly influence people’s health and well-being.</a:t>
            </a:r>
          </a:p>
          <a:p>
            <a:endParaRPr lang="en-CA" sz="2900" b="1" dirty="0" smtClean="0"/>
          </a:p>
          <a:p>
            <a:r>
              <a:rPr lang="en-CA" sz="2900" b="1" dirty="0" smtClean="0"/>
              <a:t>Dimensions of wellness</a:t>
            </a:r>
            <a:endParaRPr lang="en-CA" sz="2900" b="1" dirty="0"/>
          </a:p>
          <a:p>
            <a:r>
              <a:rPr lang="en-CA" sz="2900" b="1" dirty="0" smtClean="0"/>
              <a:t>1. Physical</a:t>
            </a:r>
            <a:r>
              <a:rPr lang="en-CA" sz="2900" dirty="0" smtClean="0"/>
              <a:t> </a:t>
            </a:r>
            <a:r>
              <a:rPr lang="en-CA" sz="2900" dirty="0"/>
              <a:t>wellness takes into account a number of biological factors: level of physical fitness, presence or absence of disease or injury, and a person’s ability to take care of himself or herself.</a:t>
            </a:r>
          </a:p>
          <a:p>
            <a:r>
              <a:rPr lang="en-CA" sz="2900" b="1" dirty="0" smtClean="0"/>
              <a:t>2. Emotional</a:t>
            </a:r>
            <a:r>
              <a:rPr lang="en-CA" sz="2900" dirty="0" smtClean="0"/>
              <a:t> </a:t>
            </a:r>
            <a:r>
              <a:rPr lang="en-CA" sz="2900" dirty="0"/>
              <a:t>wellness refers to the overall balance of a person’s emotional state (happy, sad, angry, tranquil, etc.), awareness of emotions, and ability to express emotions freely and appropriately. </a:t>
            </a:r>
            <a:endParaRPr lang="en-CA" sz="2900" dirty="0" smtClean="0"/>
          </a:p>
          <a:p>
            <a:pPr lvl="1"/>
            <a:r>
              <a:rPr lang="en-CA" sz="2500" dirty="0"/>
              <a:t>P</a:t>
            </a:r>
            <a:r>
              <a:rPr lang="en-CA" sz="2500" dirty="0" smtClean="0"/>
              <a:t>eople </a:t>
            </a:r>
            <a:r>
              <a:rPr lang="en-CA" sz="2500" dirty="0"/>
              <a:t>with positive emotional health are capable of trust, intimacy, and love. They are generally happy, optimistic, and self-confident and feel they accomplish what they set out to do.</a:t>
            </a:r>
          </a:p>
          <a:p>
            <a:r>
              <a:rPr lang="en-CA" sz="2900" b="1" dirty="0" smtClean="0"/>
              <a:t>3. Social</a:t>
            </a:r>
            <a:r>
              <a:rPr lang="en-CA" sz="2900" dirty="0" smtClean="0"/>
              <a:t> </a:t>
            </a:r>
            <a:r>
              <a:rPr lang="en-CA" sz="2900" dirty="0"/>
              <a:t>wellness springs from emotional wellness. Socially healthy people enjoy satisfying interpersonal relationships</a:t>
            </a:r>
            <a:r>
              <a:rPr lang="en-CA" sz="2900" dirty="0" smtClean="0"/>
              <a:t>.</a:t>
            </a:r>
            <a:endParaRPr lang="en-CA" sz="2900"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80292470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Dimensions of wellness (2)</a:t>
            </a:r>
            <a:endParaRPr lang="en-CA" dirty="0"/>
          </a:p>
        </p:txBody>
      </p:sp>
      <p:sp>
        <p:nvSpPr>
          <p:cNvPr id="3" name="Content Placeholder 2"/>
          <p:cNvSpPr>
            <a:spLocks noGrp="1"/>
          </p:cNvSpPr>
          <p:nvPr>
            <p:ph idx="1"/>
          </p:nvPr>
        </p:nvSpPr>
        <p:spPr/>
        <p:txBody>
          <a:bodyPr>
            <a:normAutofit fontScale="85000" lnSpcReduction="10000"/>
          </a:bodyPr>
          <a:lstStyle/>
          <a:p>
            <a:r>
              <a:rPr lang="en-CA" b="1" dirty="0"/>
              <a:t>4. Intellectual</a:t>
            </a:r>
            <a:r>
              <a:rPr lang="en-CA" dirty="0"/>
              <a:t> wellness refers to the ability to organize and express ideas; to think critically, rationally, and analytically; to maintain a sense of curiosity; and to solve problems using brainpower. </a:t>
            </a:r>
            <a:endParaRPr lang="en-CA" dirty="0" smtClean="0"/>
          </a:p>
          <a:p>
            <a:pPr lvl="1"/>
            <a:r>
              <a:rPr lang="en-CA" dirty="0" smtClean="0"/>
              <a:t>Skills </a:t>
            </a:r>
            <a:r>
              <a:rPr lang="en-CA" dirty="0"/>
              <a:t>learned in the classroom can be used in life experiences. Creativity and zest for learning keep people vital and engaged throughout life</a:t>
            </a:r>
            <a:r>
              <a:rPr lang="en-CA" dirty="0" smtClean="0"/>
              <a:t>.</a:t>
            </a:r>
          </a:p>
          <a:p>
            <a:endParaRPr lang="en-CA" dirty="0"/>
          </a:p>
          <a:p>
            <a:r>
              <a:rPr lang="en-CA" b="1" dirty="0"/>
              <a:t>5. Spiritual</a:t>
            </a:r>
            <a:r>
              <a:rPr lang="en-CA" dirty="0"/>
              <a:t> wellness provides a sense of meaning and purpose in life. Spiritual people possess a set of beliefs, principles, and values that guide their decisions. They rise above intolerance, petty grievances, and grudges toward compassion, forgiveness, and altruism (a selfless concern for the well-being of others</a:t>
            </a:r>
            <a:r>
              <a:rPr lang="en-CA" dirty="0" smtClean="0"/>
              <a:t>).</a:t>
            </a:r>
          </a:p>
          <a:p>
            <a:pPr lvl="1"/>
            <a:r>
              <a:rPr lang="en-CA" dirty="0" smtClean="0"/>
              <a:t> </a:t>
            </a:r>
            <a:r>
              <a:rPr lang="en-CA" dirty="0"/>
              <a:t>They may have a sense of being part of a grander scheme. </a:t>
            </a:r>
          </a:p>
          <a:p>
            <a:endParaRPr lang="en-CA"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333794492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lstStyle/>
          <a:p>
            <a:r>
              <a:rPr lang="en-CA" dirty="0" smtClean="0"/>
              <a:t>Dimensions of wellness (2)</a:t>
            </a:r>
            <a:endParaRPr lang="en-CA" dirty="0"/>
          </a:p>
        </p:txBody>
      </p:sp>
      <p:sp>
        <p:nvSpPr>
          <p:cNvPr id="3" name="Content Placeholder 2"/>
          <p:cNvSpPr>
            <a:spLocks noGrp="1"/>
          </p:cNvSpPr>
          <p:nvPr>
            <p:ph idx="1"/>
          </p:nvPr>
        </p:nvSpPr>
        <p:spPr>
          <a:xfrm>
            <a:off x="457200" y="1340768"/>
            <a:ext cx="8229600" cy="4785395"/>
          </a:xfrm>
        </p:spPr>
        <p:txBody>
          <a:bodyPr>
            <a:normAutofit fontScale="77500" lnSpcReduction="20000"/>
          </a:bodyPr>
          <a:lstStyle/>
          <a:p>
            <a:r>
              <a:rPr lang="en-CA" b="1" dirty="0" smtClean="0"/>
              <a:t>6. Occupational</a:t>
            </a:r>
            <a:r>
              <a:rPr lang="en-CA" dirty="0" smtClean="0"/>
              <a:t> </a:t>
            </a:r>
            <a:r>
              <a:rPr lang="en-CA" dirty="0"/>
              <a:t>wellness entails identifying passions and career goals, preparing to meet those goals (which is one purpose of college), and finding work that pays the bills and provides a sense of personal satisfaction. Work can be paid or unpaid, including volunteer activities and scholastic pursuits. </a:t>
            </a:r>
            <a:endParaRPr lang="en-CA" dirty="0" smtClean="0"/>
          </a:p>
          <a:p>
            <a:pPr lvl="1"/>
            <a:r>
              <a:rPr lang="en-CA" dirty="0" smtClean="0"/>
              <a:t>Financial </a:t>
            </a:r>
            <a:r>
              <a:rPr lang="en-CA" dirty="0"/>
              <a:t>stability is important. Its opposite generates stress and reduces access to healthy food, safe living situations, and health care—all of which jeopardize health. It’s also important to find a healthy balance between work and play. </a:t>
            </a:r>
            <a:endParaRPr lang="en-CA" dirty="0" smtClean="0"/>
          </a:p>
          <a:p>
            <a:r>
              <a:rPr lang="en-CA" b="1" dirty="0" smtClean="0"/>
              <a:t>7. Environmental</a:t>
            </a:r>
            <a:r>
              <a:rPr lang="en-CA" dirty="0" smtClean="0"/>
              <a:t> </a:t>
            </a:r>
            <a:r>
              <a:rPr lang="en-CA" dirty="0"/>
              <a:t>wellness refers to the safety and cleanliness of your physical environment, as well as your attitude toward the environment and your commitment to improving it. Environmental toxins can make you sick. On the other hand, beauty in your environment enhances your well-being. </a:t>
            </a:r>
            <a:endParaRPr lang="en-CA" dirty="0" smtClean="0"/>
          </a:p>
          <a:p>
            <a:pPr lvl="1"/>
            <a:r>
              <a:rPr lang="en-CA" dirty="0" smtClean="0"/>
              <a:t>Your </a:t>
            </a:r>
            <a:r>
              <a:rPr lang="en-CA" dirty="0"/>
              <a:t>contributions toward protecting the planet—recycling, conserving natural resources, reducing pollution, preserving wilderness areas—have an impact and provide a sense of personal engagement.</a:t>
            </a:r>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140327091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8058"/>
          </a:xfrm>
        </p:spPr>
        <p:txBody>
          <a:bodyPr>
            <a:normAutofit fontScale="90000"/>
          </a:bodyPr>
          <a:lstStyle/>
          <a:p>
            <a:r>
              <a:rPr lang="en-US" dirty="0" smtClean="0"/>
              <a:t>Health and wellness of individuals</a:t>
            </a:r>
            <a:endParaRPr lang="en-CA"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pic>
        <p:nvPicPr>
          <p:cNvPr id="1026" name="Picture 2" descr="http://img.static.reliefweb.int/sites/reliefweb.int/files/styles/attachment-large/public/resources-pdf-previews/268266-HealthRiskMap2015.png?itok=B7X4Ef5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764704"/>
            <a:ext cx="7389100" cy="521583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79512" y="4149080"/>
            <a:ext cx="1544012" cy="1600438"/>
          </a:xfrm>
          <a:prstGeom prst="rect">
            <a:avLst/>
          </a:prstGeom>
          <a:noFill/>
        </p:spPr>
        <p:txBody>
          <a:bodyPr wrap="none" rtlCol="0">
            <a:spAutoFit/>
          </a:bodyPr>
          <a:lstStyle/>
          <a:p>
            <a:r>
              <a:rPr lang="en-US" sz="1400" dirty="0" smtClean="0">
                <a:latin typeface="Baskerville Old Face" panose="02020602080505020303" pitchFamily="18" charset="0"/>
              </a:rPr>
              <a:t>Rapidly developing</a:t>
            </a:r>
          </a:p>
          <a:p>
            <a:endParaRPr lang="en-US" sz="1400" dirty="0" smtClean="0">
              <a:latin typeface="Baskerville Old Face" panose="02020602080505020303" pitchFamily="18" charset="0"/>
            </a:endParaRPr>
          </a:p>
          <a:p>
            <a:r>
              <a:rPr lang="en-US" sz="1400" dirty="0" smtClean="0">
                <a:latin typeface="Baskerville Old Face" panose="02020602080505020303" pitchFamily="18" charset="0"/>
              </a:rPr>
              <a:t>Low risk</a:t>
            </a:r>
          </a:p>
          <a:p>
            <a:r>
              <a:rPr lang="en-US" sz="1400" dirty="0" smtClean="0">
                <a:latin typeface="Baskerville Old Face" panose="02020602080505020303" pitchFamily="18" charset="0"/>
              </a:rPr>
              <a:t>Medium risk</a:t>
            </a:r>
          </a:p>
          <a:p>
            <a:r>
              <a:rPr lang="en-US" sz="1400" dirty="0" smtClean="0">
                <a:latin typeface="Baskerville Old Face" panose="02020602080505020303" pitchFamily="18" charset="0"/>
              </a:rPr>
              <a:t>High risk</a:t>
            </a:r>
          </a:p>
          <a:p>
            <a:endParaRPr lang="en-US" sz="1400" dirty="0" smtClean="0">
              <a:latin typeface="Baskerville Old Face" panose="02020602080505020303" pitchFamily="18" charset="0"/>
            </a:endParaRPr>
          </a:p>
          <a:p>
            <a:r>
              <a:rPr lang="en-US" sz="1400" dirty="0" smtClean="0">
                <a:latin typeface="Baskerville Old Face" panose="02020602080505020303" pitchFamily="18" charset="0"/>
              </a:rPr>
              <a:t>Very high risk</a:t>
            </a:r>
            <a:endParaRPr lang="en-CA" sz="1400" dirty="0">
              <a:latin typeface="Baskerville Old Face" panose="02020602080505020303" pitchFamily="18" charset="0"/>
            </a:endParaRPr>
          </a:p>
        </p:txBody>
      </p:sp>
    </p:spTree>
    <p:extLst>
      <p:ext uri="{BB962C8B-B14F-4D97-AF65-F5344CB8AC3E}">
        <p14:creationId xmlns:p14="http://schemas.microsoft.com/office/powerpoint/2010/main" val="369902823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Health status across the globe</a:t>
            </a:r>
            <a:endParaRPr lang="en-CA"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pic>
        <p:nvPicPr>
          <p:cNvPr id="2050" name="Picture 2" descr="http://d3qi0qp55mx5f5.cloudfront.net/knowledgelab/i/news/Global_Health.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2466" y="1700808"/>
            <a:ext cx="8712968" cy="4495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516431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pic>
        <p:nvPicPr>
          <p:cNvPr id="3074" name="Picture 2" descr="Image result for global healt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76672"/>
            <a:ext cx="4137492" cy="237626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result for global healt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51830" y="476673"/>
            <a:ext cx="3172433" cy="237626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result for global healt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1388" y="3284984"/>
            <a:ext cx="3534548" cy="2352082"/>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Image result for global health"/>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11959" y="3284984"/>
            <a:ext cx="3822133" cy="2352082"/>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http://imperialcreatelab.com/wp-content/uploads/2014/07/health.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3568" y="1903303"/>
            <a:ext cx="5204029" cy="254419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683568" y="5812381"/>
            <a:ext cx="7680308" cy="584775"/>
          </a:xfrm>
          <a:prstGeom prst="rect">
            <a:avLst/>
          </a:prstGeom>
          <a:noFill/>
        </p:spPr>
        <p:txBody>
          <a:bodyPr wrap="none" rtlCol="0">
            <a:spAutoFit/>
          </a:bodyPr>
          <a:lstStyle/>
          <a:p>
            <a:r>
              <a:rPr lang="en-US" sz="1600" dirty="0" smtClean="0">
                <a:latin typeface="Baskerville Old Face" panose="02020602080505020303" pitchFamily="18" charset="0"/>
              </a:rPr>
              <a:t>A child born today on this planet describe his/her health trajectory taking into considerations</a:t>
            </a:r>
          </a:p>
          <a:p>
            <a:r>
              <a:rPr lang="en-US" sz="1600" dirty="0" smtClean="0">
                <a:latin typeface="Baskerville Old Face" panose="02020602080505020303" pitchFamily="18" charset="0"/>
              </a:rPr>
              <a:t>Determinants of health</a:t>
            </a:r>
            <a:endParaRPr lang="en-CA" sz="1600" dirty="0">
              <a:latin typeface="Baskerville Old Face" panose="02020602080505020303" pitchFamily="18" charset="0"/>
            </a:endParaRPr>
          </a:p>
        </p:txBody>
      </p:sp>
    </p:spTree>
    <p:extLst>
      <p:ext uri="{BB962C8B-B14F-4D97-AF65-F5344CB8AC3E}">
        <p14:creationId xmlns:p14="http://schemas.microsoft.com/office/powerpoint/2010/main" val="3217214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500"/>
                                  </p:stCondLst>
                                  <p:childTnLst>
                                    <p:set>
                                      <p:cBhvr>
                                        <p:cTn id="9" dur="1" fill="hold">
                                          <p:stCondLst>
                                            <p:cond delay="0"/>
                                          </p:stCondLst>
                                        </p:cTn>
                                        <p:tgtEl>
                                          <p:spTgt spid="3076"/>
                                        </p:tgtEl>
                                        <p:attrNameLst>
                                          <p:attrName>style.visibility</p:attrName>
                                        </p:attrNameLst>
                                      </p:cBhvr>
                                      <p:to>
                                        <p:strVal val="visible"/>
                                      </p:to>
                                    </p:set>
                                  </p:childTnLst>
                                </p:cTn>
                              </p:par>
                            </p:childTnLst>
                          </p:cTn>
                        </p:par>
                        <p:par>
                          <p:cTn id="10" fill="hold">
                            <p:stCondLst>
                              <p:cond delay="500"/>
                            </p:stCondLst>
                            <p:childTnLst>
                              <p:par>
                                <p:cTn id="11" presetID="1" presetClass="entr" presetSubtype="0" fill="hold" nodeType="afterEffect">
                                  <p:stCondLst>
                                    <p:cond delay="500"/>
                                  </p:stCondLst>
                                  <p:childTnLst>
                                    <p:set>
                                      <p:cBhvr>
                                        <p:cTn id="12" dur="1" fill="hold">
                                          <p:stCondLst>
                                            <p:cond delay="0"/>
                                          </p:stCondLst>
                                        </p:cTn>
                                        <p:tgtEl>
                                          <p:spTgt spid="3078"/>
                                        </p:tgtEl>
                                        <p:attrNameLst>
                                          <p:attrName>style.visibility</p:attrName>
                                        </p:attrNameLst>
                                      </p:cBhvr>
                                      <p:to>
                                        <p:strVal val="visible"/>
                                      </p:to>
                                    </p:set>
                                  </p:childTnLst>
                                </p:cTn>
                              </p:par>
                            </p:childTnLst>
                          </p:cTn>
                        </p:par>
                        <p:par>
                          <p:cTn id="13" fill="hold">
                            <p:stCondLst>
                              <p:cond delay="1000"/>
                            </p:stCondLst>
                            <p:childTnLst>
                              <p:par>
                                <p:cTn id="14" presetID="1" presetClass="entr" presetSubtype="0" fill="hold" nodeType="afterEffect">
                                  <p:stCondLst>
                                    <p:cond delay="500"/>
                                  </p:stCondLst>
                                  <p:childTnLst>
                                    <p:set>
                                      <p:cBhvr>
                                        <p:cTn id="15" dur="1" fill="hold">
                                          <p:stCondLst>
                                            <p:cond delay="0"/>
                                          </p:stCondLst>
                                        </p:cTn>
                                        <p:tgtEl>
                                          <p:spTgt spid="3080"/>
                                        </p:tgtEl>
                                        <p:attrNameLst>
                                          <p:attrName>style.visibility</p:attrName>
                                        </p:attrNameLst>
                                      </p:cBhvr>
                                      <p:to>
                                        <p:strVal val="visible"/>
                                      </p:to>
                                    </p:set>
                                  </p:childTnLst>
                                </p:cTn>
                              </p:par>
                            </p:childTnLst>
                          </p:cTn>
                        </p:par>
                        <p:par>
                          <p:cTn id="16" fill="hold">
                            <p:stCondLst>
                              <p:cond delay="1500"/>
                            </p:stCondLst>
                            <p:childTnLst>
                              <p:par>
                                <p:cTn id="17" presetID="2" presetClass="entr" presetSubtype="4" fill="hold" nodeType="afterEffect">
                                  <p:stCondLst>
                                    <p:cond delay="500"/>
                                  </p:stCondLst>
                                  <p:childTnLst>
                                    <p:set>
                                      <p:cBhvr>
                                        <p:cTn id="18" dur="1" fill="hold">
                                          <p:stCondLst>
                                            <p:cond delay="0"/>
                                          </p:stCondLst>
                                        </p:cTn>
                                        <p:tgtEl>
                                          <p:spTgt spid="3082"/>
                                        </p:tgtEl>
                                        <p:attrNameLst>
                                          <p:attrName>style.visibility</p:attrName>
                                        </p:attrNameLst>
                                      </p:cBhvr>
                                      <p:to>
                                        <p:strVal val="visible"/>
                                      </p:to>
                                    </p:set>
                                    <p:anim calcmode="lin" valueType="num">
                                      <p:cBhvr additive="base">
                                        <p:cTn id="19" dur="500" fill="hold"/>
                                        <p:tgtEl>
                                          <p:spTgt spid="3082"/>
                                        </p:tgtEl>
                                        <p:attrNameLst>
                                          <p:attrName>ppt_x</p:attrName>
                                        </p:attrNameLst>
                                      </p:cBhvr>
                                      <p:tavLst>
                                        <p:tav tm="0">
                                          <p:val>
                                            <p:strVal val="#ppt_x"/>
                                          </p:val>
                                        </p:tav>
                                        <p:tav tm="100000">
                                          <p:val>
                                            <p:strVal val="#ppt_x"/>
                                          </p:val>
                                        </p:tav>
                                      </p:tavLst>
                                    </p:anim>
                                    <p:anim calcmode="lin" valueType="num">
                                      <p:cBhvr additive="base">
                                        <p:cTn id="20" dur="500" fill="hold"/>
                                        <p:tgtEl>
                                          <p:spTgt spid="3082"/>
                                        </p:tgtEl>
                                        <p:attrNameLst>
                                          <p:attrName>ppt_y</p:attrName>
                                        </p:attrNameLst>
                                      </p:cBhvr>
                                      <p:tavLst>
                                        <p:tav tm="0">
                                          <p:val>
                                            <p:strVal val="1+#ppt_h/2"/>
                                          </p:val>
                                        </p:tav>
                                        <p:tav tm="100000">
                                          <p:val>
                                            <p:strVal val="#ppt_y"/>
                                          </p:val>
                                        </p:tav>
                                      </p:tavLst>
                                    </p:anim>
                                  </p:childTnLst>
                                </p:cTn>
                              </p:par>
                            </p:childTnLst>
                          </p:cTn>
                        </p:par>
                        <p:par>
                          <p:cTn id="21" fill="hold">
                            <p:stCondLst>
                              <p:cond delay="2500"/>
                            </p:stCondLst>
                            <p:childTnLst>
                              <p:par>
                                <p:cTn id="22" presetID="10" presetClass="entr" presetSubtype="0"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Global health</a:t>
            </a:r>
            <a:endParaRPr lang="en-CA" dirty="0"/>
          </a:p>
        </p:txBody>
      </p:sp>
      <p:sp>
        <p:nvSpPr>
          <p:cNvPr id="3" name="Content Placeholder 2"/>
          <p:cNvSpPr>
            <a:spLocks noGrp="1"/>
          </p:cNvSpPr>
          <p:nvPr>
            <p:ph idx="1"/>
          </p:nvPr>
        </p:nvSpPr>
        <p:spPr>
          <a:xfrm>
            <a:off x="457200" y="1124744"/>
            <a:ext cx="8229600" cy="5256584"/>
          </a:xfrm>
        </p:spPr>
        <p:txBody>
          <a:bodyPr>
            <a:normAutofit fontScale="62500" lnSpcReduction="20000"/>
          </a:bodyPr>
          <a:lstStyle/>
          <a:p>
            <a:endParaRPr lang="en-CA" dirty="0"/>
          </a:p>
          <a:p>
            <a:r>
              <a:rPr lang="en-US" sz="3200" dirty="0" smtClean="0"/>
              <a:t>Global health is dependent on the </a:t>
            </a:r>
            <a:r>
              <a:rPr lang="en-US" sz="3200" u="sng" dirty="0" smtClean="0"/>
              <a:t>demographic profile, economy, political profile, environmental conditions, health care delivery and health status of the individuals and community</a:t>
            </a:r>
            <a:r>
              <a:rPr lang="en-US" sz="3200" dirty="0" smtClean="0"/>
              <a:t>.</a:t>
            </a:r>
            <a:endParaRPr lang="en-CA" sz="3200" dirty="0" smtClean="0"/>
          </a:p>
          <a:p>
            <a:r>
              <a:rPr lang="en-CA" sz="3200" dirty="0" smtClean="0"/>
              <a:t>Global </a:t>
            </a:r>
            <a:r>
              <a:rPr lang="en-CA" sz="3200" dirty="0"/>
              <a:t>health relates to populations around the world. Although it transcends national concerns, the well-being of people in far-flung countries affects us all. </a:t>
            </a:r>
            <a:endParaRPr lang="en-CA" sz="3200" dirty="0" smtClean="0"/>
          </a:p>
          <a:p>
            <a:pPr lvl="1"/>
            <a:r>
              <a:rPr lang="en-CA" dirty="0" smtClean="0"/>
              <a:t>Human </a:t>
            </a:r>
            <a:r>
              <a:rPr lang="en-CA" dirty="0"/>
              <a:t>health and wellness, education, income, productivity, environmental health, and political stability all intertwine.</a:t>
            </a:r>
          </a:p>
          <a:p>
            <a:r>
              <a:rPr lang="en-CA" sz="2900" dirty="0"/>
              <a:t>I</a:t>
            </a:r>
            <a:r>
              <a:rPr lang="en-CA" sz="2900" dirty="0" smtClean="0"/>
              <a:t>nternational </a:t>
            </a:r>
            <a:r>
              <a:rPr lang="en-CA" sz="2900" dirty="0"/>
              <a:t>organizations such as the United Nations and the World Health Organization have focused on reducing and eliminating communicable diseases, illnesses caused by infectious agents or their toxins that people can acquire from other humans, animals, and the environment (contaminated food, air, water, soil, etc.). </a:t>
            </a:r>
            <a:endParaRPr lang="en-CA" sz="2900" dirty="0" smtClean="0"/>
          </a:p>
          <a:p>
            <a:pPr lvl="1"/>
            <a:r>
              <a:rPr lang="en-CA" dirty="0" smtClean="0"/>
              <a:t>Illnesses </a:t>
            </a:r>
            <a:r>
              <a:rPr lang="en-CA" dirty="0"/>
              <a:t>such as infectious diarrhea, malaria, tuberculosis, and AIDS prematurely end lives.</a:t>
            </a:r>
          </a:p>
          <a:p>
            <a:r>
              <a:rPr lang="en-CA" dirty="0"/>
              <a:t>Some of these infections are acute illnesses, meaning they last a short time. Acute illnesses can be mild or life-threatening. </a:t>
            </a:r>
            <a:endParaRPr lang="en-CA" dirty="0" smtClean="0"/>
          </a:p>
          <a:p>
            <a:pPr lvl="1"/>
            <a:r>
              <a:rPr lang="en-CA" dirty="0" smtClean="0"/>
              <a:t>Many </a:t>
            </a:r>
            <a:r>
              <a:rPr lang="en-CA" dirty="0"/>
              <a:t>cases of infectious diarrhea are acute, though they can be deadly, especially in infants and small children. On the other hand, tuberculosis and AIDS are chronic illnesses, meaning they last longer than three months.</a:t>
            </a:r>
          </a:p>
          <a:p>
            <a:endParaRPr lang="en-CA"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216819686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Global health (2)</a:t>
            </a:r>
            <a:endParaRPr lang="en-CA" dirty="0"/>
          </a:p>
        </p:txBody>
      </p:sp>
      <p:sp>
        <p:nvSpPr>
          <p:cNvPr id="3" name="Content Placeholder 2"/>
          <p:cNvSpPr>
            <a:spLocks noGrp="1"/>
          </p:cNvSpPr>
          <p:nvPr>
            <p:ph idx="1"/>
          </p:nvPr>
        </p:nvSpPr>
        <p:spPr/>
        <p:txBody>
          <a:bodyPr>
            <a:normAutofit fontScale="70000" lnSpcReduction="20000"/>
          </a:bodyPr>
          <a:lstStyle/>
          <a:p>
            <a:r>
              <a:rPr lang="en-CA" dirty="0"/>
              <a:t>Communicable diseases are rampant in the developing world. Their solutions lie in providing clean water and food, sanitation, vaccinations, and strategies to eradicate disease-causing agents from the environment. </a:t>
            </a:r>
            <a:endParaRPr lang="en-CA" dirty="0" smtClean="0"/>
          </a:p>
          <a:p>
            <a:pPr lvl="1"/>
            <a:r>
              <a:rPr lang="en-CA" dirty="0" smtClean="0"/>
              <a:t>Antimicrobial </a:t>
            </a:r>
            <a:r>
              <a:rPr lang="en-CA" dirty="0"/>
              <a:t>drugs help treat those infections that elude prevention. These advances increase quality and quantity of life.</a:t>
            </a:r>
          </a:p>
          <a:p>
            <a:r>
              <a:rPr lang="en-CA" dirty="0"/>
              <a:t>More recently, international experts have recognized the parallel threat of </a:t>
            </a:r>
            <a:r>
              <a:rPr lang="en-CA" dirty="0" smtClean="0"/>
              <a:t>non-communicable</a:t>
            </a:r>
            <a:r>
              <a:rPr lang="en-CA" dirty="0"/>
              <a:t> diseases, illnesses that are not infectious or readily transmissible. </a:t>
            </a:r>
            <a:endParaRPr lang="en-CA" dirty="0" smtClean="0"/>
          </a:p>
          <a:p>
            <a:pPr lvl="1"/>
            <a:r>
              <a:rPr lang="en-CA" dirty="0" smtClean="0"/>
              <a:t>The </a:t>
            </a:r>
            <a:r>
              <a:rPr lang="en-CA" dirty="0"/>
              <a:t>top </a:t>
            </a:r>
            <a:r>
              <a:rPr lang="en-CA" dirty="0" smtClean="0"/>
              <a:t>non-communicable </a:t>
            </a:r>
            <a:r>
              <a:rPr lang="en-CA" dirty="0"/>
              <a:t>conditions are obesity, cardiovascular disease, type 2 diabetes, cancer, and chronic lung disease</a:t>
            </a:r>
            <a:r>
              <a:rPr lang="en-CA" dirty="0" smtClean="0"/>
              <a:t>.</a:t>
            </a:r>
            <a:endParaRPr lang="en-CA" dirty="0"/>
          </a:p>
          <a:p>
            <a:r>
              <a:rPr lang="en-CA" dirty="0"/>
              <a:t>For decades, </a:t>
            </a:r>
            <a:r>
              <a:rPr lang="en-CA" dirty="0" smtClean="0"/>
              <a:t>non-communicable </a:t>
            </a:r>
            <a:r>
              <a:rPr lang="en-CA" dirty="0"/>
              <a:t>diseases have caused significant morbidity (illness) and mortality in the developed world. As the “Western lifestyle” of tobacco; inactivity; and salty, fatty, sugary foods has spread around the globe, these chronic diseases have likewise become common in developing countries. </a:t>
            </a:r>
            <a:endParaRPr lang="en-CA" dirty="0" smtClean="0"/>
          </a:p>
          <a:p>
            <a:pPr lvl="1"/>
            <a:r>
              <a:rPr lang="en-CA" dirty="0" smtClean="0"/>
              <a:t>These </a:t>
            </a:r>
            <a:r>
              <a:rPr lang="en-CA" dirty="0"/>
              <a:t>risk factors contribute to disease incidence (the number of new cases of a condition occurring within a certain time frame) and prevalence (how many people have the condition at any point in time).</a:t>
            </a:r>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162999157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CA" smtClean="0"/>
              <a:t>Defining Health and Wellness, White</a:t>
            </a:r>
            <a:endParaRPr lang="en-CA"/>
          </a:p>
        </p:txBody>
      </p:sp>
      <p:pic>
        <p:nvPicPr>
          <p:cNvPr id="3074" name="Picture 2" descr="http://images.flatworldknowledge.com/white/white-fig01_0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4233" y="620688"/>
            <a:ext cx="4289975" cy="583264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rot="16200000">
            <a:off x="-965305" y="3165016"/>
            <a:ext cx="4161845" cy="369332"/>
          </a:xfrm>
          <a:prstGeom prst="rect">
            <a:avLst/>
          </a:prstGeom>
          <a:noFill/>
        </p:spPr>
        <p:txBody>
          <a:bodyPr wrap="none" rtlCol="0">
            <a:spAutoFit/>
          </a:bodyPr>
          <a:lstStyle/>
          <a:p>
            <a:r>
              <a:rPr lang="en-CA" dirty="0" smtClean="0">
                <a:latin typeface="Baskerville Old Face" panose="02020602080505020303" pitchFamily="18" charset="0"/>
              </a:rPr>
              <a:t>Population pyramid in the USA and Angola</a:t>
            </a:r>
            <a:endParaRPr lang="en-CA" dirty="0">
              <a:latin typeface="Baskerville Old Face" panose="02020602080505020303" pitchFamily="18" charset="0"/>
            </a:endParaRPr>
          </a:p>
        </p:txBody>
      </p:sp>
      <p:sp>
        <p:nvSpPr>
          <p:cNvPr id="6" name="TextBox 5"/>
          <p:cNvSpPr txBox="1"/>
          <p:nvPr/>
        </p:nvSpPr>
        <p:spPr>
          <a:xfrm>
            <a:off x="6516216" y="1628800"/>
            <a:ext cx="2441694" cy="4247317"/>
          </a:xfrm>
          <a:prstGeom prst="rect">
            <a:avLst/>
          </a:prstGeom>
          <a:noFill/>
        </p:spPr>
        <p:txBody>
          <a:bodyPr wrap="none" rtlCol="0">
            <a:spAutoFit/>
          </a:bodyPr>
          <a:lstStyle/>
          <a:p>
            <a:r>
              <a:rPr lang="en-CA" dirty="0" smtClean="0">
                <a:latin typeface="Baskerville Old Face" panose="02020602080505020303" pitchFamily="18" charset="0"/>
              </a:rPr>
              <a:t>1. Compare and contrast</a:t>
            </a:r>
          </a:p>
          <a:p>
            <a:r>
              <a:rPr lang="en-CA" dirty="0" smtClean="0">
                <a:latin typeface="Baskerville Old Face" panose="02020602080505020303" pitchFamily="18" charset="0"/>
              </a:rPr>
              <a:t>The two pyramids</a:t>
            </a:r>
          </a:p>
          <a:p>
            <a:endParaRPr lang="en-CA" dirty="0">
              <a:latin typeface="Baskerville Old Face" panose="02020602080505020303" pitchFamily="18" charset="0"/>
            </a:endParaRPr>
          </a:p>
          <a:p>
            <a:r>
              <a:rPr lang="en-CA" dirty="0" smtClean="0">
                <a:latin typeface="Baskerville Old Face" panose="02020602080505020303" pitchFamily="18" charset="0"/>
              </a:rPr>
              <a:t>2. Name two other </a:t>
            </a:r>
          </a:p>
          <a:p>
            <a:r>
              <a:rPr lang="en-CA" dirty="0" smtClean="0">
                <a:latin typeface="Baskerville Old Face" panose="02020602080505020303" pitchFamily="18" charset="0"/>
              </a:rPr>
              <a:t>Countries with similar</a:t>
            </a:r>
          </a:p>
          <a:p>
            <a:r>
              <a:rPr lang="en-CA" dirty="0" smtClean="0">
                <a:latin typeface="Baskerville Old Face" panose="02020602080505020303" pitchFamily="18" charset="0"/>
              </a:rPr>
              <a:t>Pyramids as the</a:t>
            </a:r>
          </a:p>
          <a:p>
            <a:r>
              <a:rPr lang="en-CA" dirty="0" smtClean="0">
                <a:latin typeface="Baskerville Old Face" panose="02020602080505020303" pitchFamily="18" charset="0"/>
              </a:rPr>
              <a:t>USA and Angola</a:t>
            </a:r>
          </a:p>
          <a:p>
            <a:endParaRPr lang="en-CA" dirty="0">
              <a:latin typeface="Baskerville Old Face" panose="02020602080505020303" pitchFamily="18" charset="0"/>
            </a:endParaRPr>
          </a:p>
          <a:p>
            <a:r>
              <a:rPr lang="en-CA" dirty="0" smtClean="0">
                <a:latin typeface="Baskerville Old Face" panose="02020602080505020303" pitchFamily="18" charset="0"/>
              </a:rPr>
              <a:t>3. How does these</a:t>
            </a:r>
          </a:p>
          <a:p>
            <a:r>
              <a:rPr lang="en-CA" dirty="0" smtClean="0">
                <a:latin typeface="Baskerville Old Face" panose="02020602080505020303" pitchFamily="18" charset="0"/>
              </a:rPr>
              <a:t>Pyramids affect</a:t>
            </a:r>
          </a:p>
          <a:p>
            <a:r>
              <a:rPr lang="en-CA" dirty="0" smtClean="0">
                <a:latin typeface="Baskerville Old Face" panose="02020602080505020303" pitchFamily="18" charset="0"/>
              </a:rPr>
              <a:t>The health status of:</a:t>
            </a:r>
          </a:p>
          <a:p>
            <a:r>
              <a:rPr lang="en-CA" dirty="0" smtClean="0">
                <a:latin typeface="Baskerville Old Face" panose="02020602080505020303" pitchFamily="18" charset="0"/>
              </a:rPr>
              <a:t>The individual</a:t>
            </a:r>
          </a:p>
          <a:p>
            <a:r>
              <a:rPr lang="en-CA" dirty="0" smtClean="0">
                <a:latin typeface="Baskerville Old Face" panose="02020602080505020303" pitchFamily="18" charset="0"/>
              </a:rPr>
              <a:t>The community</a:t>
            </a:r>
          </a:p>
          <a:p>
            <a:r>
              <a:rPr lang="en-CA" dirty="0" smtClean="0">
                <a:latin typeface="Baskerville Old Face" panose="02020602080505020303" pitchFamily="18" charset="0"/>
              </a:rPr>
              <a:t>The population of that </a:t>
            </a:r>
          </a:p>
          <a:p>
            <a:r>
              <a:rPr lang="en-CA" dirty="0" smtClean="0">
                <a:latin typeface="Baskerville Old Face" panose="02020602080505020303" pitchFamily="18" charset="0"/>
              </a:rPr>
              <a:t>country</a:t>
            </a:r>
            <a:endParaRPr lang="en-CA" dirty="0">
              <a:latin typeface="Baskerville Old Face" panose="02020602080505020303" pitchFamily="18" charset="0"/>
            </a:endParaRPr>
          </a:p>
        </p:txBody>
      </p:sp>
    </p:spTree>
    <p:extLst>
      <p:ext uri="{BB962C8B-B14F-4D97-AF65-F5344CB8AC3E}">
        <p14:creationId xmlns:p14="http://schemas.microsoft.com/office/powerpoint/2010/main" val="86812307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A typical population pyramid in the developing countries</a:t>
            </a:r>
            <a:endParaRPr lang="en-CA"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pic>
        <p:nvPicPr>
          <p:cNvPr id="9218" name="Picture 2" descr="http://www.census.gov.ph/old/data/pressrelease/2002/pr02178f3.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1556792"/>
            <a:ext cx="5034121" cy="43445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696602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r>
              <a:rPr lang="en-CA" dirty="0" smtClean="0"/>
              <a:t>Health of the world (1)</a:t>
            </a:r>
            <a:endParaRPr lang="en-CA" dirty="0"/>
          </a:p>
        </p:txBody>
      </p:sp>
      <p:sp>
        <p:nvSpPr>
          <p:cNvPr id="3" name="Content Placeholder 2"/>
          <p:cNvSpPr>
            <a:spLocks noGrp="1"/>
          </p:cNvSpPr>
          <p:nvPr>
            <p:ph idx="1"/>
          </p:nvPr>
        </p:nvSpPr>
        <p:spPr>
          <a:xfrm>
            <a:off x="457200" y="908720"/>
            <a:ext cx="8229600" cy="5472608"/>
          </a:xfrm>
        </p:spPr>
        <p:txBody>
          <a:bodyPr>
            <a:normAutofit fontScale="62500" lnSpcReduction="20000"/>
          </a:bodyPr>
          <a:lstStyle/>
          <a:p>
            <a:r>
              <a:rPr lang="en-CA" sz="2900" b="1" dirty="0"/>
              <a:t>The Institute for Health Metrics and Evaluation periodically measures the world’s most significant health problems and evaluates their possible solutions. </a:t>
            </a:r>
            <a:endParaRPr lang="en-CA" sz="2900" b="1" dirty="0" smtClean="0"/>
          </a:p>
          <a:p>
            <a:endParaRPr lang="en-CA" sz="2900" dirty="0"/>
          </a:p>
          <a:p>
            <a:r>
              <a:rPr lang="en-CA" sz="3200" b="1" dirty="0" smtClean="0"/>
              <a:t>Here </a:t>
            </a:r>
            <a:r>
              <a:rPr lang="en-CA" sz="3200" b="1" dirty="0"/>
              <a:t>are some of the key findings:</a:t>
            </a:r>
          </a:p>
          <a:p>
            <a:r>
              <a:rPr lang="en-CA" sz="3200" dirty="0"/>
              <a:t>The world’s inhabitants are living longer, mainly because fewer infants and children succumb to infectious diseases.</a:t>
            </a:r>
          </a:p>
          <a:p>
            <a:r>
              <a:rPr lang="en-CA" sz="3200" dirty="0"/>
              <a:t>In many developing countries, a number of positive changes have increased longevity: public health initiatives (clean water, proper disposal of sewage, vaccinations), improved nutrition, and family planning (which reduces the birth rate and increases the survival of those children who are born).</a:t>
            </a:r>
          </a:p>
          <a:p>
            <a:r>
              <a:rPr lang="en-CA" sz="3200" dirty="0"/>
              <a:t>Africa is the one continent that hasn’t significantly improved conditions of extreme poverty: maternal and infant mortality, childhood infections, malnutrition, malaria, and AIDS.</a:t>
            </a:r>
          </a:p>
          <a:p>
            <a:r>
              <a:rPr lang="en-CA" sz="3200" dirty="0"/>
              <a:t>As cars become more available in developing countries, the incidence of roadway injuries has escalated.</a:t>
            </a:r>
          </a:p>
          <a:p>
            <a:r>
              <a:rPr lang="en-CA" sz="3200" dirty="0"/>
              <a:t>The incidence and prevalence of chronic, </a:t>
            </a:r>
            <a:r>
              <a:rPr lang="en-CA" sz="3200" dirty="0" smtClean="0"/>
              <a:t>non-communicable </a:t>
            </a:r>
            <a:r>
              <a:rPr lang="en-CA" sz="3200" dirty="0"/>
              <a:t>disease has increased substantially. People live long enough to develop these conditions, and medical advances have extended the life of those who have these illnesses. That means that those years gained aren’t necessarily spent in good health.</a:t>
            </a:r>
          </a:p>
          <a:p>
            <a:endParaRPr lang="en-CA" sz="3200"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141791987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Health of the world (2)</a:t>
            </a:r>
            <a:endParaRPr lang="en-CA" dirty="0"/>
          </a:p>
        </p:txBody>
      </p:sp>
      <p:sp>
        <p:nvSpPr>
          <p:cNvPr id="3" name="Content Placeholder 2"/>
          <p:cNvSpPr>
            <a:spLocks noGrp="1"/>
          </p:cNvSpPr>
          <p:nvPr>
            <p:ph idx="1"/>
          </p:nvPr>
        </p:nvSpPr>
        <p:spPr/>
        <p:txBody>
          <a:bodyPr>
            <a:normAutofit fontScale="77500" lnSpcReduction="20000"/>
          </a:bodyPr>
          <a:lstStyle/>
          <a:p>
            <a:r>
              <a:rPr lang="en-CA" dirty="0"/>
              <a:t>The biggest health risks for chronic illness and death are high blood pressure, tobacco use, physical inactivity, and overweight and obesity. </a:t>
            </a:r>
            <a:endParaRPr lang="en-CA" dirty="0" smtClean="0"/>
          </a:p>
          <a:p>
            <a:r>
              <a:rPr lang="en-CA" dirty="0" smtClean="0"/>
              <a:t>The </a:t>
            </a:r>
            <a:r>
              <a:rPr lang="en-CA" dirty="0"/>
              <a:t>top two causes of death worldwide are now heart disease and stroke (brain injury due to interrupted blood flow). Other chronic, lifestyle-related conditions that have increased include diabetes and painful conditions such as arthritis and low back pain. </a:t>
            </a:r>
            <a:endParaRPr lang="en-CA" dirty="0" smtClean="0"/>
          </a:p>
          <a:p>
            <a:r>
              <a:rPr lang="en-CA" dirty="0" smtClean="0"/>
              <a:t>The </a:t>
            </a:r>
            <a:r>
              <a:rPr lang="en-CA" dirty="0"/>
              <a:t>prevalence of substance abuse and mental illnesses </a:t>
            </a:r>
            <a:r>
              <a:rPr lang="en-CA" dirty="0" smtClean="0"/>
              <a:t>are on the increase. </a:t>
            </a:r>
            <a:r>
              <a:rPr lang="en-CA" dirty="0"/>
              <a:t>Untreated mental disorders now account for 13 percent of the global burden of disease, with depression alone ranking as the third leading cause of disease </a:t>
            </a:r>
            <a:r>
              <a:rPr lang="en-CA" dirty="0" smtClean="0"/>
              <a:t>burden.</a:t>
            </a:r>
          </a:p>
          <a:p>
            <a:r>
              <a:rPr lang="en-CA" dirty="0" smtClean="0"/>
              <a:t>People </a:t>
            </a:r>
            <a:r>
              <a:rPr lang="en-CA" dirty="0"/>
              <a:t>are now living long enough to develop dementia, a group of conditions marked by progressive loss of intellectual and social function. Between 1990 and 2010, Alzheimer’s disease (the most common type of dementia) tripled.</a:t>
            </a:r>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325598629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do we have more senior adults?</a:t>
            </a:r>
            <a:endParaRPr lang="en-CA" dirty="0"/>
          </a:p>
        </p:txBody>
      </p:sp>
      <p:sp>
        <p:nvSpPr>
          <p:cNvPr id="3" name="Content Placeholder 2"/>
          <p:cNvSpPr>
            <a:spLocks noGrp="1"/>
          </p:cNvSpPr>
          <p:nvPr>
            <p:ph idx="1"/>
          </p:nvPr>
        </p:nvSpPr>
        <p:spPr/>
        <p:txBody>
          <a:bodyPr>
            <a:normAutofit lnSpcReduction="10000"/>
          </a:bodyPr>
          <a:lstStyle/>
          <a:p>
            <a:r>
              <a:rPr lang="en-CA" dirty="0"/>
              <a:t>Four factors explain that shift toward a population top-heavy in older adults:</a:t>
            </a:r>
          </a:p>
          <a:p>
            <a:pPr lvl="1"/>
            <a:r>
              <a:rPr lang="en-CA" dirty="0" smtClean="0"/>
              <a:t>Thanks </a:t>
            </a:r>
            <a:r>
              <a:rPr lang="en-CA" dirty="0"/>
              <a:t>to the public health measures listed, childhood death rates have fallen.</a:t>
            </a:r>
          </a:p>
          <a:p>
            <a:pPr lvl="1"/>
            <a:r>
              <a:rPr lang="en-CA" dirty="0"/>
              <a:t>The period of increased prosperity following World War II led to the “baby boom,” with high birth rates between 1946 and 1964.</a:t>
            </a:r>
          </a:p>
          <a:p>
            <a:pPr lvl="1"/>
            <a:r>
              <a:rPr lang="en-CA" dirty="0"/>
              <a:t>Birth rates </a:t>
            </a:r>
            <a:r>
              <a:rPr lang="en-CA" dirty="0" smtClean="0"/>
              <a:t>have subsequently </a:t>
            </a:r>
            <a:r>
              <a:rPr lang="en-CA" dirty="0"/>
              <a:t>declined. That’s because contraceptives became more available and parents no longer feared their children would die of infections.</a:t>
            </a:r>
          </a:p>
          <a:p>
            <a:pPr lvl="1"/>
            <a:r>
              <a:rPr lang="en-CA" dirty="0"/>
              <a:t>Life expectancy increased.</a:t>
            </a:r>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310493638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CA" smtClean="0"/>
              <a:t>Defining Health and Wellness, White</a:t>
            </a:r>
            <a:endParaRPr lang="en-CA"/>
          </a:p>
        </p:txBody>
      </p:sp>
      <p:pic>
        <p:nvPicPr>
          <p:cNvPr id="2050" name="Picture 2" descr="http://images.flatworldknowledge.com/white/white-fig01_00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5133" y="188640"/>
            <a:ext cx="6192688" cy="3065763"/>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hart 1.1 Percentage of Canadian population comprised of persons aged 65 or older, 1921 to 2005 and projections to 205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9912" y="3501008"/>
            <a:ext cx="4286250" cy="29241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95536" y="4077072"/>
            <a:ext cx="3096344" cy="1477328"/>
          </a:xfrm>
          <a:prstGeom prst="rect">
            <a:avLst/>
          </a:prstGeom>
        </p:spPr>
        <p:txBody>
          <a:bodyPr wrap="square">
            <a:spAutoFit/>
          </a:bodyPr>
          <a:lstStyle/>
          <a:p>
            <a:r>
              <a:rPr lang="en-CA" b="1" dirty="0" smtClean="0"/>
              <a:t>Percentage </a:t>
            </a:r>
            <a:r>
              <a:rPr lang="en-CA" b="1" dirty="0"/>
              <a:t>of Canadian population comprised of persons aged 65 or older, </a:t>
            </a:r>
            <a:br>
              <a:rPr lang="en-CA" b="1" dirty="0"/>
            </a:br>
            <a:r>
              <a:rPr lang="en-CA" b="1" dirty="0"/>
              <a:t>1921 to 2005 and projections to 2056</a:t>
            </a:r>
          </a:p>
        </p:txBody>
      </p:sp>
    </p:spTree>
    <p:extLst>
      <p:ext uri="{BB962C8B-B14F-4D97-AF65-F5344CB8AC3E}">
        <p14:creationId xmlns:p14="http://schemas.microsoft.com/office/powerpoint/2010/main" val="75387890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CA" smtClean="0"/>
              <a:t>Defining Health and Wellness, White</a:t>
            </a:r>
            <a:endParaRPr lang="en-CA"/>
          </a:p>
        </p:txBody>
      </p:sp>
      <p:pic>
        <p:nvPicPr>
          <p:cNvPr id="3074" name="Picture 2" descr="Column clustered chart – Chart 2: Proportion of population aged 65 years old and over by province and territory, Canada, July 1,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1880" y="404664"/>
            <a:ext cx="5240660" cy="3386821"/>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hart 1.3 Percentage of persons within age groups who are men, Canada, 1981 and 2005, projections to 205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3717032"/>
            <a:ext cx="4295775" cy="29241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364088" y="4869160"/>
            <a:ext cx="3352654" cy="1200329"/>
          </a:xfrm>
          <a:prstGeom prst="rect">
            <a:avLst/>
          </a:prstGeom>
        </p:spPr>
        <p:txBody>
          <a:bodyPr wrap="square">
            <a:spAutoFit/>
          </a:bodyPr>
          <a:lstStyle/>
          <a:p>
            <a:r>
              <a:rPr lang="en-CA" b="1" dirty="0"/>
              <a:t>Percentage of persons within age groups who are men, Canada,</a:t>
            </a:r>
            <a:br>
              <a:rPr lang="en-CA" b="1" dirty="0"/>
            </a:br>
            <a:r>
              <a:rPr lang="en-CA" b="1" dirty="0"/>
              <a:t>1981 and 2005, projections to 2056</a:t>
            </a:r>
          </a:p>
        </p:txBody>
      </p:sp>
    </p:spTree>
    <p:extLst>
      <p:ext uri="{BB962C8B-B14F-4D97-AF65-F5344CB8AC3E}">
        <p14:creationId xmlns:p14="http://schemas.microsoft.com/office/powerpoint/2010/main" val="226570876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lstStyle/>
          <a:p>
            <a:r>
              <a:rPr lang="en-CA" dirty="0" smtClean="0"/>
              <a:t>Population distribution by age in Canada</a:t>
            </a:r>
            <a:endParaRPr lang="en-CA"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graphicFrame>
        <p:nvGraphicFramePr>
          <p:cNvPr id="5" name="Table 4"/>
          <p:cNvGraphicFramePr>
            <a:graphicFrameLocks noGrp="1"/>
          </p:cNvGraphicFramePr>
          <p:nvPr>
            <p:extLst>
              <p:ext uri="{D42A27DB-BD31-4B8C-83A1-F6EECF244321}">
                <p14:modId xmlns:p14="http://schemas.microsoft.com/office/powerpoint/2010/main" val="2927988728"/>
              </p:ext>
            </p:extLst>
          </p:nvPr>
        </p:nvGraphicFramePr>
        <p:xfrm>
          <a:off x="1043608" y="908720"/>
          <a:ext cx="6840764" cy="5337748"/>
        </p:xfrm>
        <a:graphic>
          <a:graphicData uri="http://schemas.openxmlformats.org/drawingml/2006/table">
            <a:tbl>
              <a:tblPr/>
              <a:tblGrid>
                <a:gridCol w="1710191"/>
                <a:gridCol w="1710191"/>
                <a:gridCol w="1710191"/>
                <a:gridCol w="1710191"/>
              </a:tblGrid>
              <a:tr h="196781">
                <a:tc>
                  <a:txBody>
                    <a:bodyPr/>
                    <a:lstStyle/>
                    <a:p>
                      <a:endParaRPr lang="en-CA" sz="1200" dirty="0"/>
                    </a:p>
                  </a:txBody>
                  <a:tcPr marL="49195" marR="49195" marT="24598" marB="24598" anchor="ctr">
                    <a:lnL>
                      <a:noFill/>
                    </a:lnL>
                    <a:lnR>
                      <a:noFill/>
                    </a:lnR>
                    <a:lnT>
                      <a:noFill/>
                    </a:lnT>
                    <a:lnB>
                      <a:noFill/>
                    </a:lnB>
                  </a:tcPr>
                </a:tc>
                <a:tc>
                  <a:txBody>
                    <a:bodyPr/>
                    <a:lstStyle/>
                    <a:p>
                      <a:r>
                        <a:rPr lang="en-CA" sz="1200"/>
                        <a:t>Total</a:t>
                      </a:r>
                    </a:p>
                  </a:txBody>
                  <a:tcPr marL="49195" marR="49195" marT="24598" marB="24598" anchor="ctr">
                    <a:lnL>
                      <a:noFill/>
                    </a:lnL>
                    <a:lnR>
                      <a:noFill/>
                    </a:lnR>
                    <a:lnT>
                      <a:noFill/>
                    </a:lnT>
                    <a:lnB>
                      <a:noFill/>
                    </a:lnB>
                  </a:tcPr>
                </a:tc>
                <a:tc>
                  <a:txBody>
                    <a:bodyPr/>
                    <a:lstStyle/>
                    <a:p>
                      <a:r>
                        <a:rPr lang="en-CA" sz="1200"/>
                        <a:t>Male</a:t>
                      </a:r>
                    </a:p>
                  </a:txBody>
                  <a:tcPr marL="49195" marR="49195" marT="24598" marB="24598" anchor="ctr">
                    <a:lnL>
                      <a:noFill/>
                    </a:lnL>
                    <a:lnR>
                      <a:noFill/>
                    </a:lnR>
                    <a:lnT>
                      <a:noFill/>
                    </a:lnT>
                    <a:lnB>
                      <a:noFill/>
                    </a:lnB>
                  </a:tcPr>
                </a:tc>
                <a:tc>
                  <a:txBody>
                    <a:bodyPr/>
                    <a:lstStyle/>
                    <a:p>
                      <a:r>
                        <a:rPr lang="en-CA" sz="1200"/>
                        <a:t>Female</a:t>
                      </a:r>
                    </a:p>
                  </a:txBody>
                  <a:tcPr marL="49195" marR="49195" marT="24598" marB="24598" anchor="ctr">
                    <a:lnL>
                      <a:noFill/>
                    </a:lnL>
                    <a:lnR>
                      <a:noFill/>
                    </a:lnR>
                    <a:lnT>
                      <a:noFill/>
                    </a:lnT>
                    <a:lnB>
                      <a:noFill/>
                    </a:lnB>
                  </a:tcPr>
                </a:tc>
              </a:tr>
              <a:tr h="196781">
                <a:tc>
                  <a:txBody>
                    <a:bodyPr/>
                    <a:lstStyle/>
                    <a:p>
                      <a:r>
                        <a:rPr lang="en-CA" sz="1200" b="1" dirty="0"/>
                        <a:t>Total</a:t>
                      </a:r>
                      <a:endParaRPr lang="en-CA" sz="1200" dirty="0"/>
                    </a:p>
                  </a:txBody>
                  <a:tcPr marL="49195" marR="49195" marT="24598" marB="24598" anchor="ctr">
                    <a:lnL>
                      <a:noFill/>
                    </a:lnL>
                    <a:lnR>
                      <a:noFill/>
                    </a:lnR>
                    <a:lnT>
                      <a:noFill/>
                    </a:lnT>
                    <a:lnB>
                      <a:noFill/>
                    </a:lnB>
                  </a:tcPr>
                </a:tc>
                <a:tc>
                  <a:txBody>
                    <a:bodyPr/>
                    <a:lstStyle/>
                    <a:p>
                      <a:r>
                        <a:rPr lang="en-CA" sz="1200" b="1"/>
                        <a:t>35,158,304</a:t>
                      </a:r>
                      <a:endParaRPr lang="en-CA" sz="1200"/>
                    </a:p>
                  </a:txBody>
                  <a:tcPr marL="49195" marR="49195" marT="24598" marB="24598" anchor="ctr">
                    <a:lnL>
                      <a:noFill/>
                    </a:lnL>
                    <a:lnR>
                      <a:noFill/>
                    </a:lnR>
                    <a:lnT>
                      <a:noFill/>
                    </a:lnT>
                    <a:lnB>
                      <a:noFill/>
                    </a:lnB>
                  </a:tcPr>
                </a:tc>
                <a:tc>
                  <a:txBody>
                    <a:bodyPr/>
                    <a:lstStyle/>
                    <a:p>
                      <a:r>
                        <a:rPr lang="en-CA" sz="1200" b="1"/>
                        <a:t>17,432,249</a:t>
                      </a:r>
                      <a:endParaRPr lang="en-CA" sz="1200"/>
                    </a:p>
                  </a:txBody>
                  <a:tcPr marL="49195" marR="49195" marT="24598" marB="24598" anchor="ctr">
                    <a:lnL>
                      <a:noFill/>
                    </a:lnL>
                    <a:lnR>
                      <a:noFill/>
                    </a:lnR>
                    <a:lnT>
                      <a:noFill/>
                    </a:lnT>
                    <a:lnB>
                      <a:noFill/>
                    </a:lnB>
                  </a:tcPr>
                </a:tc>
                <a:tc>
                  <a:txBody>
                    <a:bodyPr/>
                    <a:lstStyle/>
                    <a:p>
                      <a:r>
                        <a:rPr lang="en-CA" sz="1200" b="1"/>
                        <a:t>17,726,055</a:t>
                      </a:r>
                      <a:endParaRPr lang="en-CA" sz="1200"/>
                    </a:p>
                  </a:txBody>
                  <a:tcPr marL="49195" marR="49195" marT="24598" marB="24598" anchor="ctr">
                    <a:lnL>
                      <a:noFill/>
                    </a:lnL>
                    <a:lnR>
                      <a:noFill/>
                    </a:lnR>
                    <a:lnT>
                      <a:noFill/>
                    </a:lnT>
                    <a:lnB>
                      <a:noFill/>
                    </a:lnB>
                  </a:tcPr>
                </a:tc>
              </a:tr>
              <a:tr h="196781">
                <a:tc>
                  <a:txBody>
                    <a:bodyPr/>
                    <a:lstStyle/>
                    <a:p>
                      <a:r>
                        <a:rPr lang="en-CA" sz="1200" dirty="0"/>
                        <a:t>0 to 4 years</a:t>
                      </a:r>
                    </a:p>
                  </a:txBody>
                  <a:tcPr marL="49195" marR="49195" marT="24598" marB="24598" anchor="ctr">
                    <a:lnL>
                      <a:noFill/>
                    </a:lnL>
                    <a:lnR>
                      <a:noFill/>
                    </a:lnR>
                    <a:lnT>
                      <a:noFill/>
                    </a:lnT>
                    <a:lnB>
                      <a:noFill/>
                    </a:lnB>
                  </a:tcPr>
                </a:tc>
                <a:tc>
                  <a:txBody>
                    <a:bodyPr/>
                    <a:lstStyle/>
                    <a:p>
                      <a:r>
                        <a:rPr lang="en-CA" sz="1200" b="1" dirty="0"/>
                        <a:t>1,921,412</a:t>
                      </a:r>
                      <a:endParaRPr lang="en-CA" sz="1200" dirty="0"/>
                    </a:p>
                  </a:txBody>
                  <a:tcPr marL="49195" marR="49195" marT="24598" marB="24598" anchor="ctr">
                    <a:lnL>
                      <a:noFill/>
                    </a:lnL>
                    <a:lnR>
                      <a:noFill/>
                    </a:lnR>
                    <a:lnT>
                      <a:noFill/>
                    </a:lnT>
                    <a:lnB>
                      <a:noFill/>
                    </a:lnB>
                  </a:tcPr>
                </a:tc>
                <a:tc>
                  <a:txBody>
                    <a:bodyPr/>
                    <a:lstStyle/>
                    <a:p>
                      <a:r>
                        <a:rPr lang="en-CA" sz="1200"/>
                        <a:t>984,722</a:t>
                      </a:r>
                    </a:p>
                  </a:txBody>
                  <a:tcPr marL="49195" marR="49195" marT="24598" marB="24598" anchor="ctr">
                    <a:lnL>
                      <a:noFill/>
                    </a:lnL>
                    <a:lnR>
                      <a:noFill/>
                    </a:lnR>
                    <a:lnT>
                      <a:noFill/>
                    </a:lnT>
                    <a:lnB>
                      <a:noFill/>
                    </a:lnB>
                  </a:tcPr>
                </a:tc>
                <a:tc>
                  <a:txBody>
                    <a:bodyPr/>
                    <a:lstStyle/>
                    <a:p>
                      <a:r>
                        <a:rPr lang="en-CA" sz="1200"/>
                        <a:t>936,690</a:t>
                      </a:r>
                    </a:p>
                  </a:txBody>
                  <a:tcPr marL="49195" marR="49195" marT="24598" marB="24598" anchor="ctr">
                    <a:lnL>
                      <a:noFill/>
                    </a:lnL>
                    <a:lnR>
                      <a:noFill/>
                    </a:lnR>
                    <a:lnT>
                      <a:noFill/>
                    </a:lnT>
                    <a:lnB>
                      <a:noFill/>
                    </a:lnB>
                  </a:tcPr>
                </a:tc>
              </a:tr>
              <a:tr h="196781">
                <a:tc>
                  <a:txBody>
                    <a:bodyPr/>
                    <a:lstStyle/>
                    <a:p>
                      <a:r>
                        <a:rPr lang="en-CA" sz="1200"/>
                        <a:t>5 to 9 years</a:t>
                      </a:r>
                    </a:p>
                  </a:txBody>
                  <a:tcPr marL="49195" marR="49195" marT="24598" marB="24598" anchor="ctr">
                    <a:lnL>
                      <a:noFill/>
                    </a:lnL>
                    <a:lnR>
                      <a:noFill/>
                    </a:lnR>
                    <a:lnT>
                      <a:noFill/>
                    </a:lnT>
                    <a:lnB>
                      <a:noFill/>
                    </a:lnB>
                  </a:tcPr>
                </a:tc>
                <a:tc>
                  <a:txBody>
                    <a:bodyPr/>
                    <a:lstStyle/>
                    <a:p>
                      <a:r>
                        <a:rPr lang="en-CA" sz="1200" b="1" dirty="0"/>
                        <a:t>1,883,512</a:t>
                      </a:r>
                      <a:endParaRPr lang="en-CA" sz="1200" dirty="0"/>
                    </a:p>
                  </a:txBody>
                  <a:tcPr marL="49195" marR="49195" marT="24598" marB="24598" anchor="ctr">
                    <a:lnL>
                      <a:noFill/>
                    </a:lnL>
                    <a:lnR>
                      <a:noFill/>
                    </a:lnR>
                    <a:lnT>
                      <a:noFill/>
                    </a:lnT>
                    <a:lnB>
                      <a:noFill/>
                    </a:lnB>
                  </a:tcPr>
                </a:tc>
                <a:tc>
                  <a:txBody>
                    <a:bodyPr/>
                    <a:lstStyle/>
                    <a:p>
                      <a:r>
                        <a:rPr lang="en-CA" sz="1200"/>
                        <a:t>965,147</a:t>
                      </a:r>
                    </a:p>
                  </a:txBody>
                  <a:tcPr marL="49195" marR="49195" marT="24598" marB="24598" anchor="ctr">
                    <a:lnL>
                      <a:noFill/>
                    </a:lnL>
                    <a:lnR>
                      <a:noFill/>
                    </a:lnR>
                    <a:lnT>
                      <a:noFill/>
                    </a:lnT>
                    <a:lnB>
                      <a:noFill/>
                    </a:lnB>
                  </a:tcPr>
                </a:tc>
                <a:tc>
                  <a:txBody>
                    <a:bodyPr/>
                    <a:lstStyle/>
                    <a:p>
                      <a:r>
                        <a:rPr lang="en-CA" sz="1200"/>
                        <a:t>918,365</a:t>
                      </a:r>
                    </a:p>
                  </a:txBody>
                  <a:tcPr marL="49195" marR="49195" marT="24598" marB="24598" anchor="ctr">
                    <a:lnL>
                      <a:noFill/>
                    </a:lnL>
                    <a:lnR>
                      <a:noFill/>
                    </a:lnR>
                    <a:lnT>
                      <a:noFill/>
                    </a:lnT>
                    <a:lnB>
                      <a:noFill/>
                    </a:lnB>
                  </a:tcPr>
                </a:tc>
              </a:tr>
              <a:tr h="196781">
                <a:tc>
                  <a:txBody>
                    <a:bodyPr/>
                    <a:lstStyle/>
                    <a:p>
                      <a:r>
                        <a:rPr lang="en-CA" sz="1200"/>
                        <a:t>10 to 14 years</a:t>
                      </a:r>
                    </a:p>
                  </a:txBody>
                  <a:tcPr marL="49195" marR="49195" marT="24598" marB="24598" anchor="ctr">
                    <a:lnL>
                      <a:noFill/>
                    </a:lnL>
                    <a:lnR>
                      <a:noFill/>
                    </a:lnR>
                    <a:lnT>
                      <a:noFill/>
                    </a:lnT>
                    <a:lnB>
                      <a:noFill/>
                    </a:lnB>
                  </a:tcPr>
                </a:tc>
                <a:tc>
                  <a:txBody>
                    <a:bodyPr/>
                    <a:lstStyle/>
                    <a:p>
                      <a:r>
                        <a:rPr lang="en-CA" sz="1200" b="1"/>
                        <a:t>1,869,199</a:t>
                      </a:r>
                      <a:endParaRPr lang="en-CA" sz="1200"/>
                    </a:p>
                  </a:txBody>
                  <a:tcPr marL="49195" marR="49195" marT="24598" marB="24598" anchor="ctr">
                    <a:lnL>
                      <a:noFill/>
                    </a:lnL>
                    <a:lnR>
                      <a:noFill/>
                    </a:lnR>
                    <a:lnT>
                      <a:noFill/>
                    </a:lnT>
                    <a:lnB>
                      <a:noFill/>
                    </a:lnB>
                  </a:tcPr>
                </a:tc>
                <a:tc>
                  <a:txBody>
                    <a:bodyPr/>
                    <a:lstStyle/>
                    <a:p>
                      <a:r>
                        <a:rPr lang="en-CA" sz="1200"/>
                        <a:t>960,742</a:t>
                      </a:r>
                    </a:p>
                  </a:txBody>
                  <a:tcPr marL="49195" marR="49195" marT="24598" marB="24598" anchor="ctr">
                    <a:lnL>
                      <a:noFill/>
                    </a:lnL>
                    <a:lnR>
                      <a:noFill/>
                    </a:lnR>
                    <a:lnT>
                      <a:noFill/>
                    </a:lnT>
                    <a:lnB>
                      <a:noFill/>
                    </a:lnB>
                  </a:tcPr>
                </a:tc>
                <a:tc>
                  <a:txBody>
                    <a:bodyPr/>
                    <a:lstStyle/>
                    <a:p>
                      <a:r>
                        <a:rPr lang="en-CA" sz="1200"/>
                        <a:t>908,457</a:t>
                      </a:r>
                    </a:p>
                  </a:txBody>
                  <a:tcPr marL="49195" marR="49195" marT="24598" marB="24598" anchor="ctr">
                    <a:lnL>
                      <a:noFill/>
                    </a:lnL>
                    <a:lnR>
                      <a:noFill/>
                    </a:lnR>
                    <a:lnT>
                      <a:noFill/>
                    </a:lnT>
                    <a:lnB>
                      <a:noFill/>
                    </a:lnB>
                  </a:tcPr>
                </a:tc>
              </a:tr>
              <a:tr h="196781">
                <a:tc>
                  <a:txBody>
                    <a:bodyPr/>
                    <a:lstStyle/>
                    <a:p>
                      <a:r>
                        <a:rPr lang="en-CA" sz="1200"/>
                        <a:t>15 to 19 years</a:t>
                      </a:r>
                    </a:p>
                  </a:txBody>
                  <a:tcPr marL="49195" marR="49195" marT="24598" marB="24598" anchor="ctr">
                    <a:lnL>
                      <a:noFill/>
                    </a:lnL>
                    <a:lnR>
                      <a:noFill/>
                    </a:lnR>
                    <a:lnT>
                      <a:noFill/>
                    </a:lnT>
                    <a:lnB>
                      <a:noFill/>
                    </a:lnB>
                  </a:tcPr>
                </a:tc>
                <a:tc>
                  <a:txBody>
                    <a:bodyPr/>
                    <a:lstStyle/>
                    <a:p>
                      <a:r>
                        <a:rPr lang="en-CA" sz="1200" b="1" dirty="0"/>
                        <a:t>2,179,006</a:t>
                      </a:r>
                      <a:endParaRPr lang="en-CA" sz="1200" dirty="0"/>
                    </a:p>
                  </a:txBody>
                  <a:tcPr marL="49195" marR="49195" marT="24598" marB="24598" anchor="ctr">
                    <a:lnL>
                      <a:noFill/>
                    </a:lnL>
                    <a:lnR>
                      <a:noFill/>
                    </a:lnR>
                    <a:lnT>
                      <a:noFill/>
                    </a:lnT>
                    <a:lnB>
                      <a:noFill/>
                    </a:lnB>
                  </a:tcPr>
                </a:tc>
                <a:tc>
                  <a:txBody>
                    <a:bodyPr/>
                    <a:lstStyle/>
                    <a:p>
                      <a:r>
                        <a:rPr lang="en-CA" sz="1200"/>
                        <a:t>1,120,537</a:t>
                      </a:r>
                    </a:p>
                  </a:txBody>
                  <a:tcPr marL="49195" marR="49195" marT="24598" marB="24598" anchor="ctr">
                    <a:lnL>
                      <a:noFill/>
                    </a:lnL>
                    <a:lnR>
                      <a:noFill/>
                    </a:lnR>
                    <a:lnT>
                      <a:noFill/>
                    </a:lnT>
                    <a:lnB>
                      <a:noFill/>
                    </a:lnB>
                  </a:tcPr>
                </a:tc>
                <a:tc>
                  <a:txBody>
                    <a:bodyPr/>
                    <a:lstStyle/>
                    <a:p>
                      <a:r>
                        <a:rPr lang="en-CA" sz="1200"/>
                        <a:t>1,058,469</a:t>
                      </a:r>
                    </a:p>
                  </a:txBody>
                  <a:tcPr marL="49195" marR="49195" marT="24598" marB="24598" anchor="ctr">
                    <a:lnL>
                      <a:noFill/>
                    </a:lnL>
                    <a:lnR>
                      <a:noFill/>
                    </a:lnR>
                    <a:lnT>
                      <a:noFill/>
                    </a:lnT>
                    <a:lnB>
                      <a:noFill/>
                    </a:lnB>
                  </a:tcPr>
                </a:tc>
              </a:tr>
              <a:tr h="196781">
                <a:tc>
                  <a:txBody>
                    <a:bodyPr/>
                    <a:lstStyle/>
                    <a:p>
                      <a:r>
                        <a:rPr lang="en-CA" sz="1200"/>
                        <a:t>20 to 24 years</a:t>
                      </a:r>
                    </a:p>
                  </a:txBody>
                  <a:tcPr marL="49195" marR="49195" marT="24598" marB="24598" anchor="ctr">
                    <a:lnL>
                      <a:noFill/>
                    </a:lnL>
                    <a:lnR>
                      <a:noFill/>
                    </a:lnR>
                    <a:lnT>
                      <a:noFill/>
                    </a:lnT>
                    <a:lnB>
                      <a:noFill/>
                    </a:lnB>
                  </a:tcPr>
                </a:tc>
                <a:tc>
                  <a:txBody>
                    <a:bodyPr/>
                    <a:lstStyle/>
                    <a:p>
                      <a:r>
                        <a:rPr lang="en-CA" sz="1200" b="1" dirty="0"/>
                        <a:t>2,446,698</a:t>
                      </a:r>
                      <a:endParaRPr lang="en-CA" sz="1200" dirty="0"/>
                    </a:p>
                  </a:txBody>
                  <a:tcPr marL="49195" marR="49195" marT="24598" marB="24598" anchor="ctr">
                    <a:lnL>
                      <a:noFill/>
                    </a:lnL>
                    <a:lnR>
                      <a:noFill/>
                    </a:lnR>
                    <a:lnT>
                      <a:noFill/>
                    </a:lnT>
                    <a:lnB>
                      <a:noFill/>
                    </a:lnB>
                  </a:tcPr>
                </a:tc>
                <a:tc>
                  <a:txBody>
                    <a:bodyPr/>
                    <a:lstStyle/>
                    <a:p>
                      <a:r>
                        <a:rPr lang="en-CA" sz="1200"/>
                        <a:t>1,246,369</a:t>
                      </a:r>
                    </a:p>
                  </a:txBody>
                  <a:tcPr marL="49195" marR="49195" marT="24598" marB="24598" anchor="ctr">
                    <a:lnL>
                      <a:noFill/>
                    </a:lnL>
                    <a:lnR>
                      <a:noFill/>
                    </a:lnR>
                    <a:lnT>
                      <a:noFill/>
                    </a:lnT>
                    <a:lnB>
                      <a:noFill/>
                    </a:lnB>
                  </a:tcPr>
                </a:tc>
                <a:tc>
                  <a:txBody>
                    <a:bodyPr/>
                    <a:lstStyle/>
                    <a:p>
                      <a:r>
                        <a:rPr lang="en-CA" sz="1200"/>
                        <a:t>1,200,329</a:t>
                      </a:r>
                    </a:p>
                  </a:txBody>
                  <a:tcPr marL="49195" marR="49195" marT="24598" marB="24598" anchor="ctr">
                    <a:lnL>
                      <a:noFill/>
                    </a:lnL>
                    <a:lnR>
                      <a:noFill/>
                    </a:lnR>
                    <a:lnT>
                      <a:noFill/>
                    </a:lnT>
                    <a:lnB>
                      <a:noFill/>
                    </a:lnB>
                  </a:tcPr>
                </a:tc>
              </a:tr>
              <a:tr h="196781">
                <a:tc>
                  <a:txBody>
                    <a:bodyPr/>
                    <a:lstStyle/>
                    <a:p>
                      <a:r>
                        <a:rPr lang="en-CA" sz="1200"/>
                        <a:t>25 to 29 years</a:t>
                      </a:r>
                    </a:p>
                  </a:txBody>
                  <a:tcPr marL="49195" marR="49195" marT="24598" marB="24598" anchor="ctr">
                    <a:lnL>
                      <a:noFill/>
                    </a:lnL>
                    <a:lnR>
                      <a:noFill/>
                    </a:lnR>
                    <a:lnT>
                      <a:noFill/>
                    </a:lnT>
                    <a:lnB>
                      <a:noFill/>
                    </a:lnB>
                  </a:tcPr>
                </a:tc>
                <a:tc>
                  <a:txBody>
                    <a:bodyPr/>
                    <a:lstStyle/>
                    <a:p>
                      <a:r>
                        <a:rPr lang="en-CA" sz="1200" b="1"/>
                        <a:t>2,409,241</a:t>
                      </a:r>
                      <a:endParaRPr lang="en-CA" sz="1200"/>
                    </a:p>
                  </a:txBody>
                  <a:tcPr marL="49195" marR="49195" marT="24598" marB="24598" anchor="ctr">
                    <a:lnL>
                      <a:noFill/>
                    </a:lnL>
                    <a:lnR>
                      <a:noFill/>
                    </a:lnR>
                    <a:lnT>
                      <a:noFill/>
                    </a:lnT>
                    <a:lnB>
                      <a:noFill/>
                    </a:lnB>
                  </a:tcPr>
                </a:tc>
                <a:tc>
                  <a:txBody>
                    <a:bodyPr/>
                    <a:lstStyle/>
                    <a:p>
                      <a:r>
                        <a:rPr lang="en-CA" sz="1200"/>
                        <a:t>1,209,536</a:t>
                      </a:r>
                    </a:p>
                  </a:txBody>
                  <a:tcPr marL="49195" marR="49195" marT="24598" marB="24598" anchor="ctr">
                    <a:lnL>
                      <a:noFill/>
                    </a:lnL>
                    <a:lnR>
                      <a:noFill/>
                    </a:lnR>
                    <a:lnT>
                      <a:noFill/>
                    </a:lnT>
                    <a:lnB>
                      <a:noFill/>
                    </a:lnB>
                  </a:tcPr>
                </a:tc>
                <a:tc>
                  <a:txBody>
                    <a:bodyPr/>
                    <a:lstStyle/>
                    <a:p>
                      <a:r>
                        <a:rPr lang="en-CA" sz="1200"/>
                        <a:t>1,199,705</a:t>
                      </a:r>
                    </a:p>
                  </a:txBody>
                  <a:tcPr marL="49195" marR="49195" marT="24598" marB="24598" anchor="ctr">
                    <a:lnL>
                      <a:noFill/>
                    </a:lnL>
                    <a:lnR>
                      <a:noFill/>
                    </a:lnR>
                    <a:lnT>
                      <a:noFill/>
                    </a:lnT>
                    <a:lnB>
                      <a:noFill/>
                    </a:lnB>
                  </a:tcPr>
                </a:tc>
              </a:tr>
              <a:tr h="196781">
                <a:tc>
                  <a:txBody>
                    <a:bodyPr/>
                    <a:lstStyle/>
                    <a:p>
                      <a:r>
                        <a:rPr lang="en-CA" sz="1200"/>
                        <a:t>30 to 34 years</a:t>
                      </a:r>
                    </a:p>
                  </a:txBody>
                  <a:tcPr marL="49195" marR="49195" marT="24598" marB="24598" anchor="ctr">
                    <a:lnL>
                      <a:noFill/>
                    </a:lnL>
                    <a:lnR>
                      <a:noFill/>
                    </a:lnR>
                    <a:lnT>
                      <a:noFill/>
                    </a:lnT>
                    <a:lnB>
                      <a:noFill/>
                    </a:lnB>
                  </a:tcPr>
                </a:tc>
                <a:tc>
                  <a:txBody>
                    <a:bodyPr/>
                    <a:lstStyle/>
                    <a:p>
                      <a:r>
                        <a:rPr lang="en-CA" sz="1200" b="1" dirty="0"/>
                        <a:t>2,435,190</a:t>
                      </a:r>
                      <a:endParaRPr lang="en-CA" sz="1200" dirty="0"/>
                    </a:p>
                  </a:txBody>
                  <a:tcPr marL="49195" marR="49195" marT="24598" marB="24598" anchor="ctr">
                    <a:lnL>
                      <a:noFill/>
                    </a:lnL>
                    <a:lnR>
                      <a:noFill/>
                    </a:lnR>
                    <a:lnT>
                      <a:noFill/>
                    </a:lnT>
                    <a:lnB>
                      <a:noFill/>
                    </a:lnB>
                  </a:tcPr>
                </a:tc>
                <a:tc>
                  <a:txBody>
                    <a:bodyPr/>
                    <a:lstStyle/>
                    <a:p>
                      <a:r>
                        <a:rPr lang="en-CA" sz="1200"/>
                        <a:t>1,214,559</a:t>
                      </a:r>
                    </a:p>
                  </a:txBody>
                  <a:tcPr marL="49195" marR="49195" marT="24598" marB="24598" anchor="ctr">
                    <a:lnL>
                      <a:noFill/>
                    </a:lnL>
                    <a:lnR>
                      <a:noFill/>
                    </a:lnR>
                    <a:lnT>
                      <a:noFill/>
                    </a:lnT>
                    <a:lnB>
                      <a:noFill/>
                    </a:lnB>
                  </a:tcPr>
                </a:tc>
                <a:tc>
                  <a:txBody>
                    <a:bodyPr/>
                    <a:lstStyle/>
                    <a:p>
                      <a:r>
                        <a:rPr lang="en-CA" sz="1200"/>
                        <a:t>1,220,631</a:t>
                      </a:r>
                    </a:p>
                  </a:txBody>
                  <a:tcPr marL="49195" marR="49195" marT="24598" marB="24598" anchor="ctr">
                    <a:lnL>
                      <a:noFill/>
                    </a:lnL>
                    <a:lnR>
                      <a:noFill/>
                    </a:lnR>
                    <a:lnT>
                      <a:noFill/>
                    </a:lnT>
                    <a:lnB>
                      <a:noFill/>
                    </a:lnB>
                  </a:tcPr>
                </a:tc>
              </a:tr>
              <a:tr h="196781">
                <a:tc>
                  <a:txBody>
                    <a:bodyPr/>
                    <a:lstStyle/>
                    <a:p>
                      <a:r>
                        <a:rPr lang="en-CA" sz="1200"/>
                        <a:t>35 to 39 years</a:t>
                      </a:r>
                    </a:p>
                  </a:txBody>
                  <a:tcPr marL="49195" marR="49195" marT="24598" marB="24598" anchor="ctr">
                    <a:lnL>
                      <a:noFill/>
                    </a:lnL>
                    <a:lnR>
                      <a:noFill/>
                    </a:lnR>
                    <a:lnT>
                      <a:noFill/>
                    </a:lnT>
                    <a:lnB>
                      <a:noFill/>
                    </a:lnB>
                  </a:tcPr>
                </a:tc>
                <a:tc>
                  <a:txBody>
                    <a:bodyPr/>
                    <a:lstStyle/>
                    <a:p>
                      <a:r>
                        <a:rPr lang="en-CA" sz="1200" b="1"/>
                        <a:t>2,326,894</a:t>
                      </a:r>
                      <a:endParaRPr lang="en-CA" sz="1200"/>
                    </a:p>
                  </a:txBody>
                  <a:tcPr marL="49195" marR="49195" marT="24598" marB="24598" anchor="ctr">
                    <a:lnL>
                      <a:noFill/>
                    </a:lnL>
                    <a:lnR>
                      <a:noFill/>
                    </a:lnR>
                    <a:lnT>
                      <a:noFill/>
                    </a:lnT>
                    <a:lnB>
                      <a:noFill/>
                    </a:lnB>
                  </a:tcPr>
                </a:tc>
                <a:tc>
                  <a:txBody>
                    <a:bodyPr/>
                    <a:lstStyle/>
                    <a:p>
                      <a:r>
                        <a:rPr lang="en-CA" sz="1200" dirty="0"/>
                        <a:t>1,159,716</a:t>
                      </a:r>
                    </a:p>
                  </a:txBody>
                  <a:tcPr marL="49195" marR="49195" marT="24598" marB="24598" anchor="ctr">
                    <a:lnL>
                      <a:noFill/>
                    </a:lnL>
                    <a:lnR>
                      <a:noFill/>
                    </a:lnR>
                    <a:lnT>
                      <a:noFill/>
                    </a:lnT>
                    <a:lnB>
                      <a:noFill/>
                    </a:lnB>
                  </a:tcPr>
                </a:tc>
                <a:tc>
                  <a:txBody>
                    <a:bodyPr/>
                    <a:lstStyle/>
                    <a:p>
                      <a:r>
                        <a:rPr lang="en-CA" sz="1200"/>
                        <a:t>1,167,178</a:t>
                      </a:r>
                    </a:p>
                  </a:txBody>
                  <a:tcPr marL="49195" marR="49195" marT="24598" marB="24598" anchor="ctr">
                    <a:lnL>
                      <a:noFill/>
                    </a:lnL>
                    <a:lnR>
                      <a:noFill/>
                    </a:lnR>
                    <a:lnT>
                      <a:noFill/>
                    </a:lnT>
                    <a:lnB>
                      <a:noFill/>
                    </a:lnB>
                  </a:tcPr>
                </a:tc>
              </a:tr>
              <a:tr h="196781">
                <a:tc>
                  <a:txBody>
                    <a:bodyPr/>
                    <a:lstStyle/>
                    <a:p>
                      <a:r>
                        <a:rPr lang="en-CA" sz="1200"/>
                        <a:t>40 to 44 years</a:t>
                      </a:r>
                    </a:p>
                  </a:txBody>
                  <a:tcPr marL="49195" marR="49195" marT="24598" marB="24598" anchor="ctr">
                    <a:lnL>
                      <a:noFill/>
                    </a:lnL>
                    <a:lnR>
                      <a:noFill/>
                    </a:lnR>
                    <a:lnT>
                      <a:noFill/>
                    </a:lnT>
                    <a:lnB>
                      <a:noFill/>
                    </a:lnB>
                  </a:tcPr>
                </a:tc>
                <a:tc>
                  <a:txBody>
                    <a:bodyPr/>
                    <a:lstStyle/>
                    <a:p>
                      <a:r>
                        <a:rPr lang="en-CA" sz="1200" b="1"/>
                        <a:t>2,371,685</a:t>
                      </a:r>
                      <a:endParaRPr lang="en-CA" sz="1200"/>
                    </a:p>
                  </a:txBody>
                  <a:tcPr marL="49195" marR="49195" marT="24598" marB="24598" anchor="ctr">
                    <a:lnL>
                      <a:noFill/>
                    </a:lnL>
                    <a:lnR>
                      <a:noFill/>
                    </a:lnR>
                    <a:lnT>
                      <a:noFill/>
                    </a:lnT>
                    <a:lnB>
                      <a:noFill/>
                    </a:lnB>
                  </a:tcPr>
                </a:tc>
                <a:tc>
                  <a:txBody>
                    <a:bodyPr/>
                    <a:lstStyle/>
                    <a:p>
                      <a:r>
                        <a:rPr lang="en-CA" sz="1200" dirty="0"/>
                        <a:t>1,187,356</a:t>
                      </a:r>
                    </a:p>
                  </a:txBody>
                  <a:tcPr marL="49195" marR="49195" marT="24598" marB="24598" anchor="ctr">
                    <a:lnL>
                      <a:noFill/>
                    </a:lnL>
                    <a:lnR>
                      <a:noFill/>
                    </a:lnR>
                    <a:lnT>
                      <a:noFill/>
                    </a:lnT>
                    <a:lnB>
                      <a:noFill/>
                    </a:lnB>
                  </a:tcPr>
                </a:tc>
                <a:tc>
                  <a:txBody>
                    <a:bodyPr/>
                    <a:lstStyle/>
                    <a:p>
                      <a:r>
                        <a:rPr lang="en-CA" sz="1200"/>
                        <a:t>1,184,329</a:t>
                      </a:r>
                    </a:p>
                  </a:txBody>
                  <a:tcPr marL="49195" marR="49195" marT="24598" marB="24598" anchor="ctr">
                    <a:lnL>
                      <a:noFill/>
                    </a:lnL>
                    <a:lnR>
                      <a:noFill/>
                    </a:lnR>
                    <a:lnT>
                      <a:noFill/>
                    </a:lnT>
                    <a:lnB>
                      <a:noFill/>
                    </a:lnB>
                  </a:tcPr>
                </a:tc>
              </a:tr>
              <a:tr h="196781">
                <a:tc>
                  <a:txBody>
                    <a:bodyPr/>
                    <a:lstStyle/>
                    <a:p>
                      <a:r>
                        <a:rPr lang="en-CA" sz="1200"/>
                        <a:t>45 to 49 years</a:t>
                      </a:r>
                    </a:p>
                  </a:txBody>
                  <a:tcPr marL="49195" marR="49195" marT="24598" marB="24598" anchor="ctr">
                    <a:lnL>
                      <a:noFill/>
                    </a:lnL>
                    <a:lnR>
                      <a:noFill/>
                    </a:lnR>
                    <a:lnT>
                      <a:noFill/>
                    </a:lnT>
                    <a:lnB>
                      <a:noFill/>
                    </a:lnB>
                  </a:tcPr>
                </a:tc>
                <a:tc>
                  <a:txBody>
                    <a:bodyPr/>
                    <a:lstStyle/>
                    <a:p>
                      <a:r>
                        <a:rPr lang="en-CA" sz="1200" b="1"/>
                        <a:t>2,568,671</a:t>
                      </a:r>
                      <a:endParaRPr lang="en-CA" sz="1200"/>
                    </a:p>
                  </a:txBody>
                  <a:tcPr marL="49195" marR="49195" marT="24598" marB="24598" anchor="ctr">
                    <a:lnL>
                      <a:noFill/>
                    </a:lnL>
                    <a:lnR>
                      <a:noFill/>
                    </a:lnR>
                    <a:lnT>
                      <a:noFill/>
                    </a:lnT>
                    <a:lnB>
                      <a:noFill/>
                    </a:lnB>
                  </a:tcPr>
                </a:tc>
                <a:tc>
                  <a:txBody>
                    <a:bodyPr/>
                    <a:lstStyle/>
                    <a:p>
                      <a:r>
                        <a:rPr lang="en-CA" sz="1200"/>
                        <a:t>1,290,788</a:t>
                      </a:r>
                    </a:p>
                  </a:txBody>
                  <a:tcPr marL="49195" marR="49195" marT="24598" marB="24598" anchor="ctr">
                    <a:lnL>
                      <a:noFill/>
                    </a:lnL>
                    <a:lnR>
                      <a:noFill/>
                    </a:lnR>
                    <a:lnT>
                      <a:noFill/>
                    </a:lnT>
                    <a:lnB>
                      <a:noFill/>
                    </a:lnB>
                  </a:tcPr>
                </a:tc>
                <a:tc>
                  <a:txBody>
                    <a:bodyPr/>
                    <a:lstStyle/>
                    <a:p>
                      <a:r>
                        <a:rPr lang="en-CA" sz="1200"/>
                        <a:t>1,277,883</a:t>
                      </a:r>
                    </a:p>
                  </a:txBody>
                  <a:tcPr marL="49195" marR="49195" marT="24598" marB="24598" anchor="ctr">
                    <a:lnL>
                      <a:noFill/>
                    </a:lnL>
                    <a:lnR>
                      <a:noFill/>
                    </a:lnR>
                    <a:lnT>
                      <a:noFill/>
                    </a:lnT>
                    <a:lnB>
                      <a:noFill/>
                    </a:lnB>
                  </a:tcPr>
                </a:tc>
              </a:tr>
              <a:tr h="196781">
                <a:tc>
                  <a:txBody>
                    <a:bodyPr/>
                    <a:lstStyle/>
                    <a:p>
                      <a:r>
                        <a:rPr lang="en-CA" sz="1200"/>
                        <a:t>50 to 54 years</a:t>
                      </a:r>
                    </a:p>
                  </a:txBody>
                  <a:tcPr marL="49195" marR="49195" marT="24598" marB="24598" anchor="ctr">
                    <a:lnL>
                      <a:noFill/>
                    </a:lnL>
                    <a:lnR>
                      <a:noFill/>
                    </a:lnR>
                    <a:lnT>
                      <a:noFill/>
                    </a:lnT>
                    <a:lnB>
                      <a:noFill/>
                    </a:lnB>
                  </a:tcPr>
                </a:tc>
                <a:tc>
                  <a:txBody>
                    <a:bodyPr/>
                    <a:lstStyle/>
                    <a:p>
                      <a:r>
                        <a:rPr lang="en-CA" sz="1200" b="1"/>
                        <a:t>2,754,727</a:t>
                      </a:r>
                      <a:endParaRPr lang="en-CA" sz="1200"/>
                    </a:p>
                  </a:txBody>
                  <a:tcPr marL="49195" marR="49195" marT="24598" marB="24598" anchor="ctr">
                    <a:lnL>
                      <a:noFill/>
                    </a:lnL>
                    <a:lnR>
                      <a:noFill/>
                    </a:lnR>
                    <a:lnT>
                      <a:noFill/>
                    </a:lnT>
                    <a:lnB>
                      <a:noFill/>
                    </a:lnB>
                  </a:tcPr>
                </a:tc>
                <a:tc>
                  <a:txBody>
                    <a:bodyPr/>
                    <a:lstStyle/>
                    <a:p>
                      <a:r>
                        <a:rPr lang="en-CA" sz="1200" dirty="0"/>
                        <a:t>1,382,599</a:t>
                      </a:r>
                    </a:p>
                  </a:txBody>
                  <a:tcPr marL="49195" marR="49195" marT="24598" marB="24598" anchor="ctr">
                    <a:lnL>
                      <a:noFill/>
                    </a:lnL>
                    <a:lnR>
                      <a:noFill/>
                    </a:lnR>
                    <a:lnT>
                      <a:noFill/>
                    </a:lnT>
                    <a:lnB>
                      <a:noFill/>
                    </a:lnB>
                  </a:tcPr>
                </a:tc>
                <a:tc>
                  <a:txBody>
                    <a:bodyPr/>
                    <a:lstStyle/>
                    <a:p>
                      <a:r>
                        <a:rPr lang="en-CA" sz="1200"/>
                        <a:t>1,372,128</a:t>
                      </a:r>
                    </a:p>
                  </a:txBody>
                  <a:tcPr marL="49195" marR="49195" marT="24598" marB="24598" anchor="ctr">
                    <a:lnL>
                      <a:noFill/>
                    </a:lnL>
                    <a:lnR>
                      <a:noFill/>
                    </a:lnR>
                    <a:lnT>
                      <a:noFill/>
                    </a:lnT>
                    <a:lnB>
                      <a:noFill/>
                    </a:lnB>
                  </a:tcPr>
                </a:tc>
              </a:tr>
              <a:tr h="196781">
                <a:tc>
                  <a:txBody>
                    <a:bodyPr/>
                    <a:lstStyle/>
                    <a:p>
                      <a:r>
                        <a:rPr lang="en-CA" sz="1200"/>
                        <a:t>55 to 59 years</a:t>
                      </a:r>
                    </a:p>
                  </a:txBody>
                  <a:tcPr marL="49195" marR="49195" marT="24598" marB="24598" anchor="ctr">
                    <a:lnL>
                      <a:noFill/>
                    </a:lnL>
                    <a:lnR>
                      <a:noFill/>
                    </a:lnR>
                    <a:lnT>
                      <a:noFill/>
                    </a:lnT>
                    <a:lnB>
                      <a:noFill/>
                    </a:lnB>
                  </a:tcPr>
                </a:tc>
                <a:tc>
                  <a:txBody>
                    <a:bodyPr/>
                    <a:lstStyle/>
                    <a:p>
                      <a:r>
                        <a:rPr lang="en-CA" sz="1200" b="1"/>
                        <a:t>2,502,143</a:t>
                      </a:r>
                      <a:endParaRPr lang="en-CA" sz="1200"/>
                    </a:p>
                  </a:txBody>
                  <a:tcPr marL="49195" marR="49195" marT="24598" marB="24598" anchor="ctr">
                    <a:lnL>
                      <a:noFill/>
                    </a:lnL>
                    <a:lnR>
                      <a:noFill/>
                    </a:lnR>
                    <a:lnT>
                      <a:noFill/>
                    </a:lnT>
                    <a:lnB>
                      <a:noFill/>
                    </a:lnB>
                  </a:tcPr>
                </a:tc>
                <a:tc>
                  <a:txBody>
                    <a:bodyPr/>
                    <a:lstStyle/>
                    <a:p>
                      <a:r>
                        <a:rPr lang="en-CA" sz="1200"/>
                        <a:t>1,248,891</a:t>
                      </a:r>
                    </a:p>
                  </a:txBody>
                  <a:tcPr marL="49195" marR="49195" marT="24598" marB="24598" anchor="ctr">
                    <a:lnL>
                      <a:noFill/>
                    </a:lnL>
                    <a:lnR>
                      <a:noFill/>
                    </a:lnR>
                    <a:lnT>
                      <a:noFill/>
                    </a:lnT>
                    <a:lnB>
                      <a:noFill/>
                    </a:lnB>
                  </a:tcPr>
                </a:tc>
                <a:tc>
                  <a:txBody>
                    <a:bodyPr/>
                    <a:lstStyle/>
                    <a:p>
                      <a:r>
                        <a:rPr lang="en-CA" sz="1200"/>
                        <a:t>1,253,252</a:t>
                      </a:r>
                    </a:p>
                  </a:txBody>
                  <a:tcPr marL="49195" marR="49195" marT="24598" marB="24598" anchor="ctr">
                    <a:lnL>
                      <a:noFill/>
                    </a:lnL>
                    <a:lnR>
                      <a:noFill/>
                    </a:lnR>
                    <a:lnT>
                      <a:noFill/>
                    </a:lnT>
                    <a:lnB>
                      <a:noFill/>
                    </a:lnB>
                  </a:tcPr>
                </a:tc>
              </a:tr>
              <a:tr h="196781">
                <a:tc>
                  <a:txBody>
                    <a:bodyPr/>
                    <a:lstStyle/>
                    <a:p>
                      <a:r>
                        <a:rPr lang="en-CA" sz="1200" dirty="0"/>
                        <a:t>60 to 64 years</a:t>
                      </a:r>
                    </a:p>
                  </a:txBody>
                  <a:tcPr marL="49195" marR="49195" marT="24598" marB="24598" anchor="ctr">
                    <a:lnL>
                      <a:noFill/>
                    </a:lnL>
                    <a:lnR>
                      <a:noFill/>
                    </a:lnR>
                    <a:lnT>
                      <a:noFill/>
                    </a:lnT>
                    <a:lnB>
                      <a:noFill/>
                    </a:lnB>
                  </a:tcPr>
                </a:tc>
                <a:tc>
                  <a:txBody>
                    <a:bodyPr/>
                    <a:lstStyle/>
                    <a:p>
                      <a:r>
                        <a:rPr lang="en-CA" sz="1200" b="1" dirty="0"/>
                        <a:t>2,110,304</a:t>
                      </a:r>
                      <a:endParaRPr lang="en-CA" sz="1200" dirty="0"/>
                    </a:p>
                  </a:txBody>
                  <a:tcPr marL="49195" marR="49195" marT="24598" marB="24598" anchor="ctr">
                    <a:lnL>
                      <a:noFill/>
                    </a:lnL>
                    <a:lnR>
                      <a:noFill/>
                    </a:lnR>
                    <a:lnT>
                      <a:noFill/>
                    </a:lnT>
                    <a:lnB>
                      <a:noFill/>
                    </a:lnB>
                  </a:tcPr>
                </a:tc>
                <a:tc>
                  <a:txBody>
                    <a:bodyPr/>
                    <a:lstStyle/>
                    <a:p>
                      <a:r>
                        <a:rPr lang="en-CA" sz="1200" dirty="0"/>
                        <a:t>1,042,961</a:t>
                      </a:r>
                    </a:p>
                  </a:txBody>
                  <a:tcPr marL="49195" marR="49195" marT="24598" marB="24598" anchor="ctr">
                    <a:lnL>
                      <a:noFill/>
                    </a:lnL>
                    <a:lnR>
                      <a:noFill/>
                    </a:lnR>
                    <a:lnT>
                      <a:noFill/>
                    </a:lnT>
                    <a:lnB>
                      <a:noFill/>
                    </a:lnB>
                  </a:tcPr>
                </a:tc>
                <a:tc>
                  <a:txBody>
                    <a:bodyPr/>
                    <a:lstStyle/>
                    <a:p>
                      <a:r>
                        <a:rPr lang="en-CA" sz="1200"/>
                        <a:t>1,067,343</a:t>
                      </a:r>
                    </a:p>
                  </a:txBody>
                  <a:tcPr marL="49195" marR="49195" marT="24598" marB="24598" anchor="ctr">
                    <a:lnL>
                      <a:noFill/>
                    </a:lnL>
                    <a:lnR>
                      <a:noFill/>
                    </a:lnR>
                    <a:lnT>
                      <a:noFill/>
                    </a:lnT>
                    <a:lnB>
                      <a:noFill/>
                    </a:lnB>
                  </a:tcPr>
                </a:tc>
              </a:tr>
              <a:tr h="196781">
                <a:tc>
                  <a:txBody>
                    <a:bodyPr/>
                    <a:lstStyle/>
                    <a:p>
                      <a:r>
                        <a:rPr lang="en-CA" sz="1200"/>
                        <a:t>65 to 69 years</a:t>
                      </a:r>
                    </a:p>
                  </a:txBody>
                  <a:tcPr marL="49195" marR="49195" marT="24598" marB="24598" anchor="ctr">
                    <a:lnL>
                      <a:noFill/>
                    </a:lnL>
                    <a:lnR>
                      <a:noFill/>
                    </a:lnR>
                    <a:lnT>
                      <a:noFill/>
                    </a:lnT>
                    <a:lnB>
                      <a:noFill/>
                    </a:lnB>
                  </a:tcPr>
                </a:tc>
                <a:tc>
                  <a:txBody>
                    <a:bodyPr/>
                    <a:lstStyle/>
                    <a:p>
                      <a:r>
                        <a:rPr lang="en-CA" sz="1200" b="1" dirty="0"/>
                        <a:t>1,747,099</a:t>
                      </a:r>
                      <a:endParaRPr lang="en-CA" sz="1200" dirty="0"/>
                    </a:p>
                  </a:txBody>
                  <a:tcPr marL="49195" marR="49195" marT="24598" marB="24598" anchor="ctr">
                    <a:lnL>
                      <a:noFill/>
                    </a:lnL>
                    <a:lnR>
                      <a:noFill/>
                    </a:lnR>
                    <a:lnT>
                      <a:noFill/>
                    </a:lnT>
                    <a:lnB>
                      <a:noFill/>
                    </a:lnB>
                  </a:tcPr>
                </a:tc>
                <a:tc>
                  <a:txBody>
                    <a:bodyPr/>
                    <a:lstStyle/>
                    <a:p>
                      <a:r>
                        <a:rPr lang="en-CA" sz="1200" dirty="0"/>
                        <a:t>851,888</a:t>
                      </a:r>
                    </a:p>
                  </a:txBody>
                  <a:tcPr marL="49195" marR="49195" marT="24598" marB="24598" anchor="ctr">
                    <a:lnL>
                      <a:noFill/>
                    </a:lnL>
                    <a:lnR>
                      <a:noFill/>
                    </a:lnR>
                    <a:lnT>
                      <a:noFill/>
                    </a:lnT>
                    <a:lnB>
                      <a:noFill/>
                    </a:lnB>
                  </a:tcPr>
                </a:tc>
                <a:tc>
                  <a:txBody>
                    <a:bodyPr/>
                    <a:lstStyle/>
                    <a:p>
                      <a:r>
                        <a:rPr lang="en-CA" sz="1200"/>
                        <a:t>895,211</a:t>
                      </a:r>
                    </a:p>
                  </a:txBody>
                  <a:tcPr marL="49195" marR="49195" marT="24598" marB="24598" anchor="ctr">
                    <a:lnL>
                      <a:noFill/>
                    </a:lnL>
                    <a:lnR>
                      <a:noFill/>
                    </a:lnR>
                    <a:lnT>
                      <a:noFill/>
                    </a:lnT>
                    <a:lnB>
                      <a:noFill/>
                    </a:lnB>
                  </a:tcPr>
                </a:tc>
              </a:tr>
              <a:tr h="196781">
                <a:tc>
                  <a:txBody>
                    <a:bodyPr/>
                    <a:lstStyle/>
                    <a:p>
                      <a:r>
                        <a:rPr lang="en-CA" sz="1200"/>
                        <a:t>70 to 74 years</a:t>
                      </a:r>
                    </a:p>
                  </a:txBody>
                  <a:tcPr marL="49195" marR="49195" marT="24598" marB="24598" anchor="ctr">
                    <a:lnL>
                      <a:noFill/>
                    </a:lnL>
                    <a:lnR>
                      <a:noFill/>
                    </a:lnR>
                    <a:lnT>
                      <a:noFill/>
                    </a:lnT>
                    <a:lnB>
                      <a:noFill/>
                    </a:lnB>
                  </a:tcPr>
                </a:tc>
                <a:tc>
                  <a:txBody>
                    <a:bodyPr/>
                    <a:lstStyle/>
                    <a:p>
                      <a:r>
                        <a:rPr lang="en-CA" sz="1200" b="1"/>
                        <a:t>1,256,325</a:t>
                      </a:r>
                      <a:endParaRPr lang="en-CA" sz="1200"/>
                    </a:p>
                  </a:txBody>
                  <a:tcPr marL="49195" marR="49195" marT="24598" marB="24598" anchor="ctr">
                    <a:lnL>
                      <a:noFill/>
                    </a:lnL>
                    <a:lnR>
                      <a:noFill/>
                    </a:lnR>
                    <a:lnT>
                      <a:noFill/>
                    </a:lnT>
                    <a:lnB>
                      <a:noFill/>
                    </a:lnB>
                  </a:tcPr>
                </a:tc>
                <a:tc>
                  <a:txBody>
                    <a:bodyPr/>
                    <a:lstStyle/>
                    <a:p>
                      <a:r>
                        <a:rPr lang="en-CA" sz="1200" dirty="0"/>
                        <a:t>593,901</a:t>
                      </a:r>
                    </a:p>
                  </a:txBody>
                  <a:tcPr marL="49195" marR="49195" marT="24598" marB="24598" anchor="ctr">
                    <a:lnL>
                      <a:noFill/>
                    </a:lnL>
                    <a:lnR>
                      <a:noFill/>
                    </a:lnR>
                    <a:lnT>
                      <a:noFill/>
                    </a:lnT>
                    <a:lnB>
                      <a:noFill/>
                    </a:lnB>
                  </a:tcPr>
                </a:tc>
                <a:tc>
                  <a:txBody>
                    <a:bodyPr/>
                    <a:lstStyle/>
                    <a:p>
                      <a:r>
                        <a:rPr lang="en-CA" sz="1200" dirty="0"/>
                        <a:t>662,424</a:t>
                      </a:r>
                    </a:p>
                  </a:txBody>
                  <a:tcPr marL="49195" marR="49195" marT="24598" marB="24598" anchor="ctr">
                    <a:lnL>
                      <a:noFill/>
                    </a:lnL>
                    <a:lnR>
                      <a:noFill/>
                    </a:lnR>
                    <a:lnT>
                      <a:noFill/>
                    </a:lnT>
                    <a:lnB>
                      <a:noFill/>
                    </a:lnB>
                  </a:tcPr>
                </a:tc>
              </a:tr>
              <a:tr h="196781">
                <a:tc>
                  <a:txBody>
                    <a:bodyPr/>
                    <a:lstStyle/>
                    <a:p>
                      <a:r>
                        <a:rPr lang="en-CA" sz="1200" dirty="0"/>
                        <a:t>75 to 79 years</a:t>
                      </a:r>
                    </a:p>
                  </a:txBody>
                  <a:tcPr marL="49195" marR="49195" marT="24598" marB="24598" anchor="ctr">
                    <a:lnL>
                      <a:noFill/>
                    </a:lnL>
                    <a:lnR>
                      <a:noFill/>
                    </a:lnR>
                    <a:lnT>
                      <a:noFill/>
                    </a:lnT>
                    <a:lnB>
                      <a:noFill/>
                    </a:lnB>
                  </a:tcPr>
                </a:tc>
                <a:tc>
                  <a:txBody>
                    <a:bodyPr/>
                    <a:lstStyle/>
                    <a:p>
                      <a:r>
                        <a:rPr lang="en-CA" sz="1200" b="1"/>
                        <a:t>946,039</a:t>
                      </a:r>
                      <a:endParaRPr lang="en-CA" sz="1200"/>
                    </a:p>
                  </a:txBody>
                  <a:tcPr marL="49195" marR="49195" marT="24598" marB="24598" anchor="ctr">
                    <a:lnL>
                      <a:noFill/>
                    </a:lnL>
                    <a:lnR>
                      <a:noFill/>
                    </a:lnR>
                    <a:lnT>
                      <a:noFill/>
                    </a:lnT>
                    <a:lnB>
                      <a:noFill/>
                    </a:lnB>
                  </a:tcPr>
                </a:tc>
                <a:tc>
                  <a:txBody>
                    <a:bodyPr/>
                    <a:lstStyle/>
                    <a:p>
                      <a:r>
                        <a:rPr lang="en-CA" sz="1200" dirty="0"/>
                        <a:t>430,712</a:t>
                      </a:r>
                    </a:p>
                  </a:txBody>
                  <a:tcPr marL="49195" marR="49195" marT="24598" marB="24598" anchor="ctr">
                    <a:lnL>
                      <a:noFill/>
                    </a:lnL>
                    <a:lnR>
                      <a:noFill/>
                    </a:lnR>
                    <a:lnT>
                      <a:noFill/>
                    </a:lnT>
                    <a:lnB>
                      <a:noFill/>
                    </a:lnB>
                  </a:tcPr>
                </a:tc>
                <a:tc>
                  <a:txBody>
                    <a:bodyPr/>
                    <a:lstStyle/>
                    <a:p>
                      <a:r>
                        <a:rPr lang="en-CA" sz="1200" dirty="0"/>
                        <a:t>515,327</a:t>
                      </a:r>
                    </a:p>
                  </a:txBody>
                  <a:tcPr marL="49195" marR="49195" marT="24598" marB="24598" anchor="ctr">
                    <a:lnL>
                      <a:noFill/>
                    </a:lnL>
                    <a:lnR>
                      <a:noFill/>
                    </a:lnR>
                    <a:lnT>
                      <a:noFill/>
                    </a:lnT>
                    <a:lnB>
                      <a:noFill/>
                    </a:lnB>
                  </a:tcPr>
                </a:tc>
              </a:tr>
              <a:tr h="196781">
                <a:tc>
                  <a:txBody>
                    <a:bodyPr/>
                    <a:lstStyle/>
                    <a:p>
                      <a:r>
                        <a:rPr lang="en-CA" sz="1200"/>
                        <a:t>80 to 84 years</a:t>
                      </a:r>
                    </a:p>
                  </a:txBody>
                  <a:tcPr marL="49195" marR="49195" marT="24598" marB="24598" anchor="ctr">
                    <a:lnL>
                      <a:noFill/>
                    </a:lnL>
                    <a:lnR>
                      <a:noFill/>
                    </a:lnR>
                    <a:lnT>
                      <a:noFill/>
                    </a:lnT>
                    <a:lnB>
                      <a:noFill/>
                    </a:lnB>
                  </a:tcPr>
                </a:tc>
                <a:tc>
                  <a:txBody>
                    <a:bodyPr/>
                    <a:lstStyle/>
                    <a:p>
                      <a:r>
                        <a:rPr lang="en-CA" sz="1200" b="1"/>
                        <a:t>728,181</a:t>
                      </a:r>
                      <a:endParaRPr lang="en-CA" sz="1200"/>
                    </a:p>
                  </a:txBody>
                  <a:tcPr marL="49195" marR="49195" marT="24598" marB="24598" anchor="ctr">
                    <a:lnL>
                      <a:noFill/>
                    </a:lnL>
                    <a:lnR>
                      <a:noFill/>
                    </a:lnR>
                    <a:lnT>
                      <a:noFill/>
                    </a:lnT>
                    <a:lnB>
                      <a:noFill/>
                    </a:lnB>
                  </a:tcPr>
                </a:tc>
                <a:tc>
                  <a:txBody>
                    <a:bodyPr/>
                    <a:lstStyle/>
                    <a:p>
                      <a:r>
                        <a:rPr lang="en-CA" sz="1200" dirty="0"/>
                        <a:t>308,187</a:t>
                      </a:r>
                    </a:p>
                  </a:txBody>
                  <a:tcPr marL="49195" marR="49195" marT="24598" marB="24598" anchor="ctr">
                    <a:lnL>
                      <a:noFill/>
                    </a:lnL>
                    <a:lnR>
                      <a:noFill/>
                    </a:lnR>
                    <a:lnT>
                      <a:noFill/>
                    </a:lnT>
                    <a:lnB>
                      <a:noFill/>
                    </a:lnB>
                  </a:tcPr>
                </a:tc>
                <a:tc>
                  <a:txBody>
                    <a:bodyPr/>
                    <a:lstStyle/>
                    <a:p>
                      <a:r>
                        <a:rPr lang="en-CA" sz="1200" dirty="0"/>
                        <a:t>419,994</a:t>
                      </a:r>
                    </a:p>
                  </a:txBody>
                  <a:tcPr marL="49195" marR="49195" marT="24598" marB="24598" anchor="ctr">
                    <a:lnL>
                      <a:noFill/>
                    </a:lnL>
                    <a:lnR>
                      <a:noFill/>
                    </a:lnR>
                    <a:lnT>
                      <a:noFill/>
                    </a:lnT>
                    <a:lnB>
                      <a:noFill/>
                    </a:lnB>
                  </a:tcPr>
                </a:tc>
              </a:tr>
              <a:tr h="196781">
                <a:tc>
                  <a:txBody>
                    <a:bodyPr/>
                    <a:lstStyle/>
                    <a:p>
                      <a:r>
                        <a:rPr lang="en-CA" sz="1200"/>
                        <a:t>85 to 89 years</a:t>
                      </a:r>
                    </a:p>
                  </a:txBody>
                  <a:tcPr marL="49195" marR="49195" marT="24598" marB="24598" anchor="ctr">
                    <a:lnL>
                      <a:noFill/>
                    </a:lnL>
                    <a:lnR>
                      <a:noFill/>
                    </a:lnR>
                    <a:lnT>
                      <a:noFill/>
                    </a:lnT>
                    <a:lnB>
                      <a:noFill/>
                    </a:lnB>
                  </a:tcPr>
                </a:tc>
                <a:tc>
                  <a:txBody>
                    <a:bodyPr/>
                    <a:lstStyle/>
                    <a:p>
                      <a:r>
                        <a:rPr lang="en-CA" sz="1200" b="1"/>
                        <a:t>452,943</a:t>
                      </a:r>
                      <a:endParaRPr lang="en-CA" sz="1200"/>
                    </a:p>
                  </a:txBody>
                  <a:tcPr marL="49195" marR="49195" marT="24598" marB="24598" anchor="ctr">
                    <a:lnL>
                      <a:noFill/>
                    </a:lnL>
                    <a:lnR>
                      <a:noFill/>
                    </a:lnR>
                    <a:lnT>
                      <a:noFill/>
                    </a:lnT>
                    <a:lnB>
                      <a:noFill/>
                    </a:lnB>
                  </a:tcPr>
                </a:tc>
                <a:tc>
                  <a:txBody>
                    <a:bodyPr/>
                    <a:lstStyle/>
                    <a:p>
                      <a:r>
                        <a:rPr lang="en-CA" sz="1200" dirty="0"/>
                        <a:t>165,075</a:t>
                      </a:r>
                    </a:p>
                  </a:txBody>
                  <a:tcPr marL="49195" marR="49195" marT="24598" marB="24598" anchor="ctr">
                    <a:lnL>
                      <a:noFill/>
                    </a:lnL>
                    <a:lnR>
                      <a:noFill/>
                    </a:lnR>
                    <a:lnT>
                      <a:noFill/>
                    </a:lnT>
                    <a:lnB>
                      <a:noFill/>
                    </a:lnB>
                  </a:tcPr>
                </a:tc>
                <a:tc>
                  <a:txBody>
                    <a:bodyPr/>
                    <a:lstStyle/>
                    <a:p>
                      <a:r>
                        <a:rPr lang="en-CA" sz="1200" dirty="0"/>
                        <a:t>287,868</a:t>
                      </a:r>
                    </a:p>
                  </a:txBody>
                  <a:tcPr marL="49195" marR="49195" marT="24598" marB="24598" anchor="ctr">
                    <a:lnL>
                      <a:noFill/>
                    </a:lnL>
                    <a:lnR>
                      <a:noFill/>
                    </a:lnR>
                    <a:lnT>
                      <a:noFill/>
                    </a:lnT>
                    <a:lnB>
                      <a:noFill/>
                    </a:lnB>
                  </a:tcPr>
                </a:tc>
              </a:tr>
              <a:tr h="196781">
                <a:tc>
                  <a:txBody>
                    <a:bodyPr/>
                    <a:lstStyle/>
                    <a:p>
                      <a:r>
                        <a:rPr lang="en-CA" sz="1200"/>
                        <a:t>90 to 94 years</a:t>
                      </a:r>
                    </a:p>
                  </a:txBody>
                  <a:tcPr marL="49195" marR="49195" marT="24598" marB="24598" anchor="ctr">
                    <a:lnL>
                      <a:noFill/>
                    </a:lnL>
                    <a:lnR>
                      <a:noFill/>
                    </a:lnR>
                    <a:lnT>
                      <a:noFill/>
                    </a:lnT>
                    <a:lnB>
                      <a:noFill/>
                    </a:lnB>
                  </a:tcPr>
                </a:tc>
                <a:tc>
                  <a:txBody>
                    <a:bodyPr/>
                    <a:lstStyle/>
                    <a:p>
                      <a:r>
                        <a:rPr lang="en-CA" sz="1200" b="1"/>
                        <a:t>200,644</a:t>
                      </a:r>
                      <a:endParaRPr lang="en-CA" sz="1200"/>
                    </a:p>
                  </a:txBody>
                  <a:tcPr marL="49195" marR="49195" marT="24598" marB="24598" anchor="ctr">
                    <a:lnL>
                      <a:noFill/>
                    </a:lnL>
                    <a:lnR>
                      <a:noFill/>
                    </a:lnR>
                    <a:lnT>
                      <a:noFill/>
                    </a:lnT>
                    <a:lnB>
                      <a:noFill/>
                    </a:lnB>
                  </a:tcPr>
                </a:tc>
                <a:tc>
                  <a:txBody>
                    <a:bodyPr/>
                    <a:lstStyle/>
                    <a:p>
                      <a:r>
                        <a:rPr lang="en-CA" sz="1200" dirty="0"/>
                        <a:t>59,521</a:t>
                      </a:r>
                    </a:p>
                  </a:txBody>
                  <a:tcPr marL="49195" marR="49195" marT="24598" marB="24598" anchor="ctr">
                    <a:lnL>
                      <a:noFill/>
                    </a:lnL>
                    <a:lnR>
                      <a:noFill/>
                    </a:lnR>
                    <a:lnT>
                      <a:noFill/>
                    </a:lnT>
                    <a:lnB>
                      <a:noFill/>
                    </a:lnB>
                  </a:tcPr>
                </a:tc>
                <a:tc>
                  <a:txBody>
                    <a:bodyPr/>
                    <a:lstStyle/>
                    <a:p>
                      <a:r>
                        <a:rPr lang="en-CA" sz="1200" dirty="0"/>
                        <a:t>141,123</a:t>
                      </a:r>
                    </a:p>
                  </a:txBody>
                  <a:tcPr marL="49195" marR="49195" marT="24598" marB="24598" anchor="ctr">
                    <a:lnL>
                      <a:noFill/>
                    </a:lnL>
                    <a:lnR>
                      <a:noFill/>
                    </a:lnR>
                    <a:lnT>
                      <a:noFill/>
                    </a:lnT>
                    <a:lnB>
                      <a:noFill/>
                    </a:lnB>
                  </a:tcPr>
                </a:tc>
              </a:tr>
              <a:tr h="196781">
                <a:tc>
                  <a:txBody>
                    <a:bodyPr/>
                    <a:lstStyle/>
                    <a:p>
                      <a:r>
                        <a:rPr lang="en-CA" sz="1200"/>
                        <a:t>95 to 99 years</a:t>
                      </a:r>
                    </a:p>
                  </a:txBody>
                  <a:tcPr marL="49195" marR="49195" marT="24598" marB="24598" anchor="ctr">
                    <a:lnL>
                      <a:noFill/>
                    </a:lnL>
                    <a:lnR>
                      <a:noFill/>
                    </a:lnR>
                    <a:lnT>
                      <a:noFill/>
                    </a:lnT>
                    <a:lnB>
                      <a:noFill/>
                    </a:lnB>
                  </a:tcPr>
                </a:tc>
                <a:tc>
                  <a:txBody>
                    <a:bodyPr/>
                    <a:lstStyle/>
                    <a:p>
                      <a:r>
                        <a:rPr lang="en-CA" sz="1200" b="1"/>
                        <a:t>41,480</a:t>
                      </a:r>
                      <a:endParaRPr lang="en-CA" sz="1200"/>
                    </a:p>
                  </a:txBody>
                  <a:tcPr marL="49195" marR="49195" marT="24598" marB="24598" anchor="ctr">
                    <a:lnL>
                      <a:noFill/>
                    </a:lnL>
                    <a:lnR>
                      <a:noFill/>
                    </a:lnR>
                    <a:lnT>
                      <a:noFill/>
                    </a:lnT>
                    <a:lnB>
                      <a:noFill/>
                    </a:lnB>
                  </a:tcPr>
                </a:tc>
                <a:tc>
                  <a:txBody>
                    <a:bodyPr/>
                    <a:lstStyle/>
                    <a:p>
                      <a:r>
                        <a:rPr lang="en-CA" sz="1200" dirty="0"/>
                        <a:t>8,152</a:t>
                      </a:r>
                    </a:p>
                  </a:txBody>
                  <a:tcPr marL="49195" marR="49195" marT="24598" marB="24598" anchor="ctr">
                    <a:lnL>
                      <a:noFill/>
                    </a:lnL>
                    <a:lnR>
                      <a:noFill/>
                    </a:lnR>
                    <a:lnT>
                      <a:noFill/>
                    </a:lnT>
                    <a:lnB>
                      <a:noFill/>
                    </a:lnB>
                  </a:tcPr>
                </a:tc>
                <a:tc>
                  <a:txBody>
                    <a:bodyPr/>
                    <a:lstStyle/>
                    <a:p>
                      <a:r>
                        <a:rPr lang="en-CA" sz="1200" dirty="0"/>
                        <a:t>33,328</a:t>
                      </a:r>
                    </a:p>
                  </a:txBody>
                  <a:tcPr marL="49195" marR="49195" marT="24598" marB="24598" anchor="ctr">
                    <a:lnL>
                      <a:noFill/>
                    </a:lnL>
                    <a:lnR>
                      <a:noFill/>
                    </a:lnR>
                    <a:lnT>
                      <a:noFill/>
                    </a:lnT>
                    <a:lnB>
                      <a:noFill/>
                    </a:lnB>
                  </a:tcPr>
                </a:tc>
              </a:tr>
              <a:tr h="196781">
                <a:tc>
                  <a:txBody>
                    <a:bodyPr/>
                    <a:lstStyle/>
                    <a:p>
                      <a:r>
                        <a:rPr lang="en-CA" sz="1200"/>
                        <a:t>100 years and over</a:t>
                      </a:r>
                    </a:p>
                  </a:txBody>
                  <a:tcPr marL="49195" marR="49195" marT="24598" marB="24598" anchor="ctr">
                    <a:lnL>
                      <a:noFill/>
                    </a:lnL>
                    <a:lnR>
                      <a:noFill/>
                    </a:lnR>
                    <a:lnT>
                      <a:noFill/>
                    </a:lnT>
                    <a:lnB>
                      <a:noFill/>
                    </a:lnB>
                  </a:tcPr>
                </a:tc>
                <a:tc>
                  <a:txBody>
                    <a:bodyPr/>
                    <a:lstStyle/>
                    <a:p>
                      <a:r>
                        <a:rPr lang="en-CA" sz="1200" b="1"/>
                        <a:t>6,911</a:t>
                      </a:r>
                      <a:endParaRPr lang="en-CA" sz="1200"/>
                    </a:p>
                  </a:txBody>
                  <a:tcPr marL="49195" marR="49195" marT="24598" marB="24598" anchor="ctr">
                    <a:lnL>
                      <a:noFill/>
                    </a:lnL>
                    <a:lnR>
                      <a:noFill/>
                    </a:lnR>
                    <a:lnT>
                      <a:noFill/>
                    </a:lnT>
                    <a:lnB>
                      <a:noFill/>
                    </a:lnB>
                  </a:tcPr>
                </a:tc>
                <a:tc>
                  <a:txBody>
                    <a:bodyPr/>
                    <a:lstStyle/>
                    <a:p>
                      <a:r>
                        <a:rPr lang="en-CA" sz="1200"/>
                        <a:t>890</a:t>
                      </a:r>
                    </a:p>
                  </a:txBody>
                  <a:tcPr marL="49195" marR="49195" marT="24598" marB="24598" anchor="ctr">
                    <a:lnL>
                      <a:noFill/>
                    </a:lnL>
                    <a:lnR>
                      <a:noFill/>
                    </a:lnR>
                    <a:lnT>
                      <a:noFill/>
                    </a:lnT>
                    <a:lnB>
                      <a:noFill/>
                    </a:lnB>
                  </a:tcPr>
                </a:tc>
                <a:tc>
                  <a:txBody>
                    <a:bodyPr/>
                    <a:lstStyle/>
                    <a:p>
                      <a:r>
                        <a:rPr lang="en-CA" sz="1200" dirty="0"/>
                        <a:t>6,021</a:t>
                      </a:r>
                    </a:p>
                  </a:txBody>
                  <a:tcPr marL="49195" marR="49195" marT="24598" marB="24598" anchor="ctr">
                    <a:lnL>
                      <a:noFill/>
                    </a:lnL>
                    <a:lnR>
                      <a:noFill/>
                    </a:lnR>
                    <a:lnT>
                      <a:noFill/>
                    </a:lnT>
                    <a:lnB>
                      <a:noFill/>
                    </a:lnB>
                  </a:tcPr>
                </a:tc>
              </a:tr>
            </a:tbl>
          </a:graphicData>
        </a:graphic>
      </p:graphicFrame>
      <p:sp>
        <p:nvSpPr>
          <p:cNvPr id="3" name="TextBox 2"/>
          <p:cNvSpPr txBox="1"/>
          <p:nvPr/>
        </p:nvSpPr>
        <p:spPr>
          <a:xfrm>
            <a:off x="7092280" y="2348880"/>
            <a:ext cx="2085827" cy="4185761"/>
          </a:xfrm>
          <a:prstGeom prst="rect">
            <a:avLst/>
          </a:prstGeom>
          <a:noFill/>
        </p:spPr>
        <p:txBody>
          <a:bodyPr wrap="none" rtlCol="0">
            <a:spAutoFit/>
          </a:bodyPr>
          <a:lstStyle/>
          <a:p>
            <a:r>
              <a:rPr lang="en-US" sz="1400" dirty="0" smtClean="0">
                <a:latin typeface="Baskerville Old Face" panose="02020602080505020303" pitchFamily="18" charset="0"/>
              </a:rPr>
              <a:t>Class activity</a:t>
            </a:r>
          </a:p>
          <a:p>
            <a:endParaRPr lang="en-US" sz="1400" dirty="0">
              <a:latin typeface="Baskerville Old Face" panose="02020602080505020303" pitchFamily="18" charset="0"/>
            </a:endParaRPr>
          </a:p>
          <a:p>
            <a:r>
              <a:rPr lang="en-US" sz="1400" dirty="0" smtClean="0">
                <a:latin typeface="Baskerville Old Face" panose="02020602080505020303" pitchFamily="18" charset="0"/>
              </a:rPr>
              <a:t>Determine the </a:t>
            </a:r>
          </a:p>
          <a:p>
            <a:r>
              <a:rPr lang="en-US" sz="1400" dirty="0">
                <a:latin typeface="Baskerville Old Face" panose="02020602080505020303" pitchFamily="18" charset="0"/>
              </a:rPr>
              <a:t>p</a:t>
            </a:r>
            <a:r>
              <a:rPr lang="en-US" sz="1400" dirty="0" smtClean="0">
                <a:latin typeface="Baskerville Old Face" panose="02020602080505020303" pitchFamily="18" charset="0"/>
              </a:rPr>
              <a:t>ercentage of </a:t>
            </a:r>
          </a:p>
          <a:p>
            <a:r>
              <a:rPr lang="en-US" sz="1400" dirty="0">
                <a:latin typeface="Baskerville Old Face" panose="02020602080505020303" pitchFamily="18" charset="0"/>
              </a:rPr>
              <a:t>p</a:t>
            </a:r>
            <a:r>
              <a:rPr lang="en-US" sz="1400" dirty="0" smtClean="0">
                <a:latin typeface="Baskerville Old Face" panose="02020602080505020303" pitchFamily="18" charset="0"/>
              </a:rPr>
              <a:t>opulation over</a:t>
            </a:r>
          </a:p>
          <a:p>
            <a:r>
              <a:rPr lang="en-US" sz="1400" dirty="0" smtClean="0">
                <a:latin typeface="Baskerville Old Face" panose="02020602080505020303" pitchFamily="18" charset="0"/>
              </a:rPr>
              <a:t>60 years of age for each</a:t>
            </a:r>
          </a:p>
          <a:p>
            <a:r>
              <a:rPr lang="en-US" sz="1400" dirty="0">
                <a:latin typeface="Baskerville Old Face" panose="02020602080505020303" pitchFamily="18" charset="0"/>
              </a:rPr>
              <a:t>o</a:t>
            </a:r>
            <a:r>
              <a:rPr lang="en-US" sz="1400" dirty="0" smtClean="0">
                <a:latin typeface="Baskerville Old Face" panose="02020602080505020303" pitchFamily="18" charset="0"/>
              </a:rPr>
              <a:t>f the age categories</a:t>
            </a:r>
          </a:p>
          <a:p>
            <a:r>
              <a:rPr lang="en-US" sz="1400" dirty="0">
                <a:latin typeface="Baskerville Old Face" panose="02020602080505020303" pitchFamily="18" charset="0"/>
              </a:rPr>
              <a:t>b</a:t>
            </a:r>
            <a:r>
              <a:rPr lang="en-US" sz="1400" dirty="0" smtClean="0">
                <a:latin typeface="Baskerville Old Face" panose="02020602080505020303" pitchFamily="18" charset="0"/>
              </a:rPr>
              <a:t>oth males and females.</a:t>
            </a:r>
          </a:p>
          <a:p>
            <a:endParaRPr lang="en-US" sz="1400" dirty="0">
              <a:latin typeface="Baskerville Old Face" panose="02020602080505020303" pitchFamily="18" charset="0"/>
            </a:endParaRPr>
          </a:p>
          <a:p>
            <a:r>
              <a:rPr lang="en-US" sz="1400" dirty="0" smtClean="0">
                <a:latin typeface="Baskerville Old Face" panose="02020602080505020303" pitchFamily="18" charset="0"/>
              </a:rPr>
              <a:t>Also determine the </a:t>
            </a:r>
          </a:p>
          <a:p>
            <a:r>
              <a:rPr lang="en-US" sz="1400" dirty="0">
                <a:latin typeface="Baskerville Old Face" panose="02020602080505020303" pitchFamily="18" charset="0"/>
              </a:rPr>
              <a:t>p</a:t>
            </a:r>
            <a:r>
              <a:rPr lang="en-US" sz="1400" dirty="0" smtClean="0">
                <a:latin typeface="Baskerville Old Face" panose="02020602080505020303" pitchFamily="18" charset="0"/>
              </a:rPr>
              <a:t>ercentage population</a:t>
            </a:r>
          </a:p>
          <a:p>
            <a:r>
              <a:rPr lang="en-US" sz="1400" dirty="0">
                <a:latin typeface="Baskerville Old Face" panose="02020602080505020303" pitchFamily="18" charset="0"/>
              </a:rPr>
              <a:t>o</a:t>
            </a:r>
            <a:r>
              <a:rPr lang="en-US" sz="1400" dirty="0" smtClean="0">
                <a:latin typeface="Baskerville Old Face" panose="02020602080505020303" pitchFamily="18" charset="0"/>
              </a:rPr>
              <a:t>f the total population</a:t>
            </a:r>
          </a:p>
          <a:p>
            <a:r>
              <a:rPr lang="en-US" sz="1400" dirty="0">
                <a:latin typeface="Baskerville Old Face" panose="02020602080505020303" pitchFamily="18" charset="0"/>
              </a:rPr>
              <a:t>o</a:t>
            </a:r>
            <a:r>
              <a:rPr lang="en-US" sz="1400" dirty="0" smtClean="0">
                <a:latin typeface="Baskerville Old Face" panose="02020602080505020303" pitchFamily="18" charset="0"/>
              </a:rPr>
              <a:t>ver 60years of age</a:t>
            </a:r>
          </a:p>
          <a:p>
            <a:r>
              <a:rPr lang="en-US" sz="1400" dirty="0">
                <a:latin typeface="Baskerville Old Face" panose="02020602080505020303" pitchFamily="18" charset="0"/>
              </a:rPr>
              <a:t>f</a:t>
            </a:r>
            <a:r>
              <a:rPr lang="en-US" sz="1400" dirty="0" smtClean="0">
                <a:latin typeface="Baskerville Old Face" panose="02020602080505020303" pitchFamily="18" charset="0"/>
              </a:rPr>
              <a:t>or each of the age</a:t>
            </a:r>
          </a:p>
          <a:p>
            <a:r>
              <a:rPr lang="en-US" sz="1400" dirty="0" smtClean="0">
                <a:latin typeface="Baskerville Old Face" panose="02020602080505020303" pitchFamily="18" charset="0"/>
              </a:rPr>
              <a:t>groups.</a:t>
            </a:r>
          </a:p>
          <a:p>
            <a:endParaRPr lang="en-US" sz="1400" dirty="0">
              <a:latin typeface="Baskerville Old Face" panose="02020602080505020303" pitchFamily="18" charset="0"/>
            </a:endParaRPr>
          </a:p>
          <a:p>
            <a:r>
              <a:rPr lang="en-US" sz="1400" dirty="0" smtClean="0">
                <a:latin typeface="Baskerville Old Face" panose="02020602080505020303" pitchFamily="18" charset="0"/>
              </a:rPr>
              <a:t>What percent of the</a:t>
            </a:r>
          </a:p>
          <a:p>
            <a:r>
              <a:rPr lang="en-US" sz="1400" dirty="0">
                <a:latin typeface="Baskerville Old Face" panose="02020602080505020303" pitchFamily="18" charset="0"/>
              </a:rPr>
              <a:t>p</a:t>
            </a:r>
            <a:r>
              <a:rPr lang="en-US" sz="1400" dirty="0" smtClean="0">
                <a:latin typeface="Baskerville Old Face" panose="02020602080505020303" pitchFamily="18" charset="0"/>
              </a:rPr>
              <a:t>opulation is over 60 years</a:t>
            </a:r>
          </a:p>
          <a:p>
            <a:r>
              <a:rPr lang="en-US" sz="1400" dirty="0">
                <a:latin typeface="Baskerville Old Face" panose="02020602080505020303" pitchFamily="18" charset="0"/>
              </a:rPr>
              <a:t>o</a:t>
            </a:r>
            <a:r>
              <a:rPr lang="en-US" sz="1400" dirty="0" smtClean="0">
                <a:latin typeface="Baskerville Old Face" panose="02020602080505020303" pitchFamily="18" charset="0"/>
              </a:rPr>
              <a:t>f age</a:t>
            </a:r>
            <a:endParaRPr lang="en-CA" sz="1400" dirty="0">
              <a:latin typeface="Baskerville Old Face" panose="02020602080505020303" pitchFamily="18" charset="0"/>
            </a:endParaRPr>
          </a:p>
        </p:txBody>
      </p:sp>
    </p:spTree>
    <p:extLst>
      <p:ext uri="{BB962C8B-B14F-4D97-AF65-F5344CB8AC3E}">
        <p14:creationId xmlns:p14="http://schemas.microsoft.com/office/powerpoint/2010/main" val="270730715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404664"/>
            <a:ext cx="8229600" cy="5937523"/>
          </a:xfrm>
        </p:spPr>
        <p:txBody>
          <a:bodyPr>
            <a:normAutofit fontScale="85000" lnSpcReduction="20000"/>
          </a:bodyPr>
          <a:lstStyle/>
          <a:p>
            <a:r>
              <a:rPr lang="en-CA" dirty="0"/>
              <a:t>Compared to 16 other affluent democracies, US life expectancy is shorter. The life expectancy at birth is now 78.7 years (76.3 for men, 81.1 for women). </a:t>
            </a:r>
            <a:r>
              <a:rPr lang="en-CA" dirty="0" smtClean="0"/>
              <a:t> </a:t>
            </a:r>
          </a:p>
          <a:p>
            <a:pPr lvl="1"/>
            <a:r>
              <a:rPr lang="en-CA" dirty="0" smtClean="0"/>
              <a:t>Compare </a:t>
            </a:r>
            <a:r>
              <a:rPr lang="en-CA" dirty="0"/>
              <a:t>that to Japan (80 for men, 86 for women</a:t>
            </a:r>
            <a:r>
              <a:rPr lang="en-CA" dirty="0" smtClean="0"/>
              <a:t>).</a:t>
            </a:r>
          </a:p>
          <a:p>
            <a:r>
              <a:rPr lang="en-CA" dirty="0" smtClean="0"/>
              <a:t>More </a:t>
            </a:r>
            <a:r>
              <a:rPr lang="en-CA" dirty="0"/>
              <a:t>Americans die before age 50 and are sicker by the time they reach that age. In fact, much of the gap in life expectancy had to do with higher mortality before age 50. The United States’ ranking for key indicators of health is at the bottom. </a:t>
            </a:r>
            <a:endParaRPr lang="en-CA" dirty="0" smtClean="0"/>
          </a:p>
          <a:p>
            <a:pPr lvl="1"/>
            <a:r>
              <a:rPr lang="en-CA" dirty="0" smtClean="0"/>
              <a:t>Recent </a:t>
            </a:r>
            <a:r>
              <a:rPr lang="en-CA" dirty="0"/>
              <a:t>immigrants to the United States have better health than the natives. </a:t>
            </a:r>
            <a:endParaRPr lang="en-CA" dirty="0" smtClean="0"/>
          </a:p>
          <a:p>
            <a:r>
              <a:rPr lang="en-CA" dirty="0" smtClean="0"/>
              <a:t>The </a:t>
            </a:r>
            <a:r>
              <a:rPr lang="en-CA" dirty="0"/>
              <a:t>United States has higher rates of low-birth-weight babies (an indicator of poor maternal health), premature babies, and infant mortality. </a:t>
            </a:r>
            <a:endParaRPr lang="en-CA" dirty="0" smtClean="0"/>
          </a:p>
          <a:p>
            <a:pPr lvl="1"/>
            <a:r>
              <a:rPr lang="en-CA" dirty="0" smtClean="0"/>
              <a:t>The </a:t>
            </a:r>
            <a:r>
              <a:rPr lang="en-CA" dirty="0"/>
              <a:t>United States has higher rates of teen pregnancies and sexually transmitted infections, including HIV (human immunodeficiency virus, which can cause acquired immunodeficiency syndrome, or AIDS). </a:t>
            </a:r>
            <a:endParaRPr lang="en-CA" dirty="0" smtClean="0"/>
          </a:p>
          <a:p>
            <a:pPr lvl="1"/>
            <a:r>
              <a:rPr lang="en-CA" dirty="0" smtClean="0"/>
              <a:t>Higher </a:t>
            </a:r>
            <a:r>
              <a:rPr lang="en-CA" dirty="0"/>
              <a:t>rates of unintentional injuries (especially from motor vehicle collisions) and homicides (mainly from firearms) claim the lives of many American youths. </a:t>
            </a:r>
            <a:endParaRPr lang="en-CA" dirty="0" smtClean="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138687011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fontScale="85000" lnSpcReduction="10000"/>
          </a:bodyPr>
          <a:lstStyle/>
          <a:p>
            <a:r>
              <a:rPr lang="en-CA" dirty="0"/>
              <a:t>Americans have a higher prevalence of anxiety, depression, impulse control, and substance abuse disorders. </a:t>
            </a:r>
          </a:p>
          <a:p>
            <a:r>
              <a:rPr lang="en-CA" dirty="0"/>
              <a:t>Alcohol and drugs sicken and kill more Americans. In fact, drug overdoses are a big contributor to deaths under age 50. </a:t>
            </a:r>
          </a:p>
          <a:p>
            <a:r>
              <a:rPr lang="en-CA" dirty="0"/>
              <a:t>Americans are more likely to develop obesity, heart disease, diabetes, and chronic lung disease, and general disability is higher. </a:t>
            </a:r>
          </a:p>
          <a:p>
            <a:r>
              <a:rPr lang="en-CA" dirty="0"/>
              <a:t>Americans smoke less and do better at controlling blood pressure and cholesterol levels (two heart disease risk factors) and detecting cancer and treating cancer. </a:t>
            </a:r>
          </a:p>
          <a:p>
            <a:r>
              <a:rPr lang="en-CA" dirty="0"/>
              <a:t>Americans who do survive to age 75 are more likely to hang on longer than do seniors in other countries. </a:t>
            </a:r>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102626846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CA" smtClean="0"/>
              <a:t>Defining Health and Wellness, White</a:t>
            </a:r>
            <a:endParaRPr lang="en-CA"/>
          </a:p>
        </p:txBody>
      </p:sp>
      <p:pic>
        <p:nvPicPr>
          <p:cNvPr id="1026" name="Picture 2" descr="http://images.flatworldknowledge.com/white/white-fig01_0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19" y="476672"/>
            <a:ext cx="8410575" cy="411480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619672" y="4725144"/>
            <a:ext cx="6336704" cy="369332"/>
          </a:xfrm>
          <a:prstGeom prst="rect">
            <a:avLst/>
          </a:prstGeom>
        </p:spPr>
        <p:txBody>
          <a:bodyPr wrap="square">
            <a:spAutoFit/>
          </a:bodyPr>
          <a:lstStyle/>
          <a:p>
            <a:r>
              <a:rPr lang="en-CA" dirty="0"/>
              <a:t>Per Capita Health Care Spending in Industrialized Countries</a:t>
            </a:r>
          </a:p>
        </p:txBody>
      </p:sp>
      <p:sp>
        <p:nvSpPr>
          <p:cNvPr id="6" name="Rectangle 5"/>
          <p:cNvSpPr/>
          <p:nvPr/>
        </p:nvSpPr>
        <p:spPr>
          <a:xfrm>
            <a:off x="424358" y="5113045"/>
            <a:ext cx="8064896" cy="1169551"/>
          </a:xfrm>
          <a:prstGeom prst="rect">
            <a:avLst/>
          </a:prstGeom>
        </p:spPr>
        <p:txBody>
          <a:bodyPr wrap="square">
            <a:spAutoFit/>
          </a:bodyPr>
          <a:lstStyle/>
          <a:p>
            <a:r>
              <a:rPr lang="en-CA" sz="1400" i="1" dirty="0"/>
              <a:t>The United States spends more health care dollars per person than any other developed country but doesn’t earn as much from its investment.</a:t>
            </a:r>
          </a:p>
          <a:p>
            <a:r>
              <a:rPr lang="en-CA" sz="1400" i="1" dirty="0"/>
              <a:t>Source: Adapted from Sugar-Baby-Love. Total health expenditure per capita, US dollars PPP. Data source: OECD Health Data 2010. Available at: </a:t>
            </a:r>
            <a:r>
              <a:rPr lang="en-CA" sz="1400" i="1" dirty="0">
                <a:hlinkClick r:id="rId3"/>
              </a:rPr>
              <a:t>http://commons.wikimedia.org/wiki/File:Total_health_expenditure_per_capita,_US_Dollars_PPP.png</a:t>
            </a:r>
            <a:r>
              <a:rPr lang="en-CA" sz="1400" i="1" dirty="0"/>
              <a:t>.</a:t>
            </a:r>
          </a:p>
        </p:txBody>
      </p:sp>
    </p:spTree>
    <p:extLst>
      <p:ext uri="{BB962C8B-B14F-4D97-AF65-F5344CB8AC3E}">
        <p14:creationId xmlns:p14="http://schemas.microsoft.com/office/powerpoint/2010/main" val="319969511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Health care spending in Canada</a:t>
            </a:r>
            <a:endParaRPr lang="en-CA"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pic>
        <p:nvPicPr>
          <p:cNvPr id="4098" name="Picture 2" descr="http://shawglobalnews.files.wordpress.com/2013/10/screen-shot-2013-10-29-at-1-46-55-pm.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052736"/>
            <a:ext cx="8609651" cy="5326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796747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764704"/>
            <a:ext cx="8229600" cy="5400600"/>
          </a:xfrm>
        </p:spPr>
        <p:txBody>
          <a:bodyPr>
            <a:normAutofit fontScale="70000" lnSpcReduction="20000"/>
          </a:bodyPr>
          <a:lstStyle/>
          <a:p>
            <a:r>
              <a:rPr lang="en-CA" b="1" dirty="0"/>
              <a:t>The 10 Leading Causes of Death in 2011 for Americans of All Ages</a:t>
            </a:r>
          </a:p>
          <a:p>
            <a:pPr lvl="1"/>
            <a:r>
              <a:rPr lang="en-CA" dirty="0"/>
              <a:t>Heart disease</a:t>
            </a:r>
          </a:p>
          <a:p>
            <a:pPr lvl="1"/>
            <a:r>
              <a:rPr lang="en-CA" dirty="0"/>
              <a:t>Cancer</a:t>
            </a:r>
          </a:p>
          <a:p>
            <a:pPr lvl="1"/>
            <a:r>
              <a:rPr lang="en-CA" dirty="0"/>
              <a:t>Chronic lower respiratory diseases (asthma, chronic bronchitis, and emphysema)</a:t>
            </a:r>
          </a:p>
          <a:p>
            <a:pPr lvl="1"/>
            <a:r>
              <a:rPr lang="en-CA" dirty="0"/>
              <a:t>Stroke and related diseases of the blood vessels supplying the brain</a:t>
            </a:r>
          </a:p>
          <a:p>
            <a:pPr lvl="1"/>
            <a:r>
              <a:rPr lang="en-CA" dirty="0"/>
              <a:t>Unintentional injuries (accidents)</a:t>
            </a:r>
          </a:p>
          <a:p>
            <a:pPr lvl="1"/>
            <a:r>
              <a:rPr lang="en-CA" dirty="0"/>
              <a:t>Alzheimer’s disease (the most common type of dementia)</a:t>
            </a:r>
          </a:p>
          <a:p>
            <a:pPr lvl="1"/>
            <a:r>
              <a:rPr lang="en-CA" dirty="0"/>
              <a:t>Diabetes mellitus</a:t>
            </a:r>
          </a:p>
          <a:p>
            <a:pPr lvl="1"/>
            <a:r>
              <a:rPr lang="en-CA" dirty="0"/>
              <a:t>Influenza and pneumonia</a:t>
            </a:r>
          </a:p>
          <a:p>
            <a:pPr lvl="1"/>
            <a:r>
              <a:rPr lang="en-CA" dirty="0"/>
              <a:t>Kidney diseases</a:t>
            </a:r>
          </a:p>
          <a:p>
            <a:pPr lvl="1"/>
            <a:r>
              <a:rPr lang="en-CA" dirty="0"/>
              <a:t>Suicide</a:t>
            </a:r>
          </a:p>
          <a:p>
            <a:endParaRPr lang="en-CA" dirty="0" smtClean="0"/>
          </a:p>
          <a:p>
            <a:r>
              <a:rPr lang="en-CA" dirty="0" smtClean="0"/>
              <a:t>Source</a:t>
            </a:r>
            <a:r>
              <a:rPr lang="en-CA" dirty="0"/>
              <a:t>: </a:t>
            </a:r>
            <a:r>
              <a:rPr lang="en-CA" dirty="0" err="1"/>
              <a:t>Hoyert</a:t>
            </a:r>
            <a:r>
              <a:rPr lang="en-CA" dirty="0"/>
              <a:t> DL, Xu J. Deaths: preliminary data for 2011. </a:t>
            </a:r>
            <a:r>
              <a:rPr lang="en-CA" i="1" dirty="0" err="1"/>
              <a:t>Natl</a:t>
            </a:r>
            <a:r>
              <a:rPr lang="en-CA" i="1" dirty="0"/>
              <a:t> Vital Stat Rep</a:t>
            </a:r>
            <a:r>
              <a:rPr lang="en-CA" dirty="0"/>
              <a:t>. 2012;61(6):4. National Center for Health Statistics. Centers for Disease Control and Prevention. </a:t>
            </a:r>
            <a:endParaRPr lang="en-CA" dirty="0" smtClean="0"/>
          </a:p>
          <a:p>
            <a:r>
              <a:rPr lang="en-CA" dirty="0" smtClean="0"/>
              <a:t>Available </a:t>
            </a:r>
            <a:r>
              <a:rPr lang="en-CA" dirty="0"/>
              <a:t>at: </a:t>
            </a:r>
            <a:r>
              <a:rPr lang="en-CA" dirty="0">
                <a:hlinkClick r:id="rId2"/>
              </a:rPr>
              <a:t>http://www.cdc.gov/nchs/data/nvsr/nvsr61/nvsr61_06.pdf</a:t>
            </a:r>
            <a:r>
              <a:rPr lang="en-CA" dirty="0"/>
              <a:t>. Accessed January 25, 2013.</a:t>
            </a:r>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255243887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CA" smtClean="0"/>
              <a:t>Defining Health and Wellness, White</a:t>
            </a:r>
            <a:endParaRPr lang="en-CA"/>
          </a:p>
        </p:txBody>
      </p:sp>
      <p:pic>
        <p:nvPicPr>
          <p:cNvPr id="5122" name="Picture 2" descr="Leading causes of death in Ca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764704"/>
            <a:ext cx="7272808" cy="5611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292871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CA" smtClean="0"/>
              <a:t>Defining Health and Wellness, White</a:t>
            </a:r>
            <a:endParaRPr lang="en-CA"/>
          </a:p>
        </p:txBody>
      </p:sp>
      <p:pic>
        <p:nvPicPr>
          <p:cNvPr id="6146" name="Picture 2" descr="http://www.atkearney.fr/documents/10192/256583/FG-Healthcare-Out-of-Balance-How-Global-Forces-Will-Reshape-the-Health-of-Nations-5.png/77484cac-800e-44b1-a345-2495190c9718?t=134704759972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404664"/>
            <a:ext cx="6552728" cy="63707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837069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CA" smtClean="0"/>
              <a:t>Defining Health and Wellness, White</a:t>
            </a:r>
            <a:endParaRPr lang="en-CA"/>
          </a:p>
        </p:txBody>
      </p:sp>
      <p:pic>
        <p:nvPicPr>
          <p:cNvPr id="7170" name="Picture 2" descr="http://femmefairness.files.wordpress.com/2010/01/chp1_table3_full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332656"/>
            <a:ext cx="7201321" cy="60830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62452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548680"/>
            <a:ext cx="8229600" cy="5750099"/>
          </a:xfrm>
        </p:spPr>
        <p:txBody>
          <a:bodyPr>
            <a:normAutofit fontScale="77500" lnSpcReduction="20000"/>
          </a:bodyPr>
          <a:lstStyle/>
          <a:p>
            <a:r>
              <a:rPr lang="en-CA" b="1" dirty="0"/>
              <a:t>The 10 Leading Causes of Death in 2011 for Americans 15 to 24 Years Old</a:t>
            </a:r>
          </a:p>
          <a:p>
            <a:pPr lvl="1"/>
            <a:r>
              <a:rPr lang="en-CA" dirty="0"/>
              <a:t>Unintentional injuries (accidents)—of these 12,032 deaths, nearly 7,000 involved motor vehicle accidents</a:t>
            </a:r>
          </a:p>
          <a:p>
            <a:pPr lvl="1"/>
            <a:r>
              <a:rPr lang="en-CA" dirty="0"/>
              <a:t>Suicide</a:t>
            </a:r>
          </a:p>
          <a:p>
            <a:pPr lvl="1"/>
            <a:r>
              <a:rPr lang="en-CA" dirty="0"/>
              <a:t>Homicide</a:t>
            </a:r>
          </a:p>
          <a:p>
            <a:pPr lvl="1"/>
            <a:r>
              <a:rPr lang="en-CA" dirty="0"/>
              <a:t>Cancer</a:t>
            </a:r>
          </a:p>
          <a:p>
            <a:pPr lvl="1"/>
            <a:r>
              <a:rPr lang="en-CA" dirty="0"/>
              <a:t>Heart disease</a:t>
            </a:r>
          </a:p>
          <a:p>
            <a:pPr lvl="1"/>
            <a:r>
              <a:rPr lang="en-CA" dirty="0"/>
              <a:t>Congenital disorders (those present from birth)</a:t>
            </a:r>
          </a:p>
          <a:p>
            <a:pPr lvl="1"/>
            <a:r>
              <a:rPr lang="en-CA" dirty="0"/>
              <a:t>Influenza and pneumonia</a:t>
            </a:r>
          </a:p>
          <a:p>
            <a:pPr lvl="1"/>
            <a:r>
              <a:rPr lang="en-CA" dirty="0"/>
              <a:t>Stroke and related diseases of the blood vessels supplying the brain</a:t>
            </a:r>
          </a:p>
          <a:p>
            <a:pPr lvl="1"/>
            <a:r>
              <a:rPr lang="en-CA" dirty="0"/>
              <a:t>Pregnancy and childbirth</a:t>
            </a:r>
          </a:p>
          <a:p>
            <a:pPr lvl="1"/>
            <a:r>
              <a:rPr lang="en-CA" dirty="0"/>
              <a:t>Chronic lower respiratory diseases</a:t>
            </a:r>
          </a:p>
          <a:p>
            <a:r>
              <a:rPr lang="en-CA" dirty="0"/>
              <a:t>Source: </a:t>
            </a:r>
            <a:r>
              <a:rPr lang="en-CA" dirty="0" err="1"/>
              <a:t>Hoyert</a:t>
            </a:r>
            <a:r>
              <a:rPr lang="en-CA" dirty="0"/>
              <a:t> DL, Xu J. Deaths: preliminary data for 2011. </a:t>
            </a:r>
            <a:r>
              <a:rPr lang="en-CA" i="1" dirty="0" err="1"/>
              <a:t>Natl</a:t>
            </a:r>
            <a:r>
              <a:rPr lang="en-CA" i="1" dirty="0"/>
              <a:t> Vital Stat Rep</a:t>
            </a:r>
            <a:r>
              <a:rPr lang="en-CA" dirty="0"/>
              <a:t>. 2012;61(6):30. National Center for Health Statistics. Centers for Disease Control and Prevention. </a:t>
            </a:r>
            <a:endParaRPr lang="en-CA" dirty="0" smtClean="0"/>
          </a:p>
          <a:p>
            <a:r>
              <a:rPr lang="en-CA" dirty="0" smtClean="0"/>
              <a:t>Available </a:t>
            </a:r>
            <a:r>
              <a:rPr lang="en-CA" dirty="0"/>
              <a:t>at: </a:t>
            </a:r>
            <a:r>
              <a:rPr lang="en-CA" dirty="0">
                <a:hlinkClick r:id="rId2"/>
              </a:rPr>
              <a:t>http://www.cdc.gov/nchs/data/nvsr/nvsr61/nvsr61_06.pdf</a:t>
            </a:r>
            <a:r>
              <a:rPr lang="en-CA" dirty="0"/>
              <a:t>. Accessed January 25, 2013.</a:t>
            </a:r>
          </a:p>
          <a:p>
            <a:endParaRPr lang="en-CA"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32395005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CA" smtClean="0"/>
              <a:t>Defining Health and Wellness, White</a:t>
            </a:r>
            <a:endParaRPr lang="en-CA"/>
          </a:p>
        </p:txBody>
      </p:sp>
      <p:pic>
        <p:nvPicPr>
          <p:cNvPr id="8194" name="Picture 2" descr="http://www.phac-aspc.gc.ca/publicat/miic-mmac/images/fig_7-1_e.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476672"/>
            <a:ext cx="7465039" cy="5575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655520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5282"/>
          </a:xfrm>
        </p:spPr>
        <p:txBody>
          <a:bodyPr/>
          <a:lstStyle/>
          <a:p>
            <a:r>
              <a:rPr lang="en-US" dirty="0" smtClean="0"/>
              <a:t>Health People 2020 Goal</a:t>
            </a:r>
            <a:endParaRPr lang="en-CA"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pic>
        <p:nvPicPr>
          <p:cNvPr id="3074" name="Picture 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049920"/>
            <a:ext cx="8352928" cy="53365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5111372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Healthy people:</a:t>
            </a:r>
            <a:br>
              <a:rPr lang="en-CA" dirty="0" smtClean="0"/>
            </a:br>
            <a:r>
              <a:rPr lang="en-CA" dirty="0" smtClean="0"/>
              <a:t>who are they and how they get healthy and why?</a:t>
            </a:r>
            <a:endParaRPr lang="en-CA"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pic>
        <p:nvPicPr>
          <p:cNvPr id="10242" name="Picture 2" descr="C:\Users\jgomes\AppData\Local\Microsoft\Windows\Temporary Internet Files\Content.IE5\USBIKIZZ\MP900448523[1].jpg">
            <a:hlinkClick r:id="rId3"/>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3063346" y="1600200"/>
            <a:ext cx="3017308" cy="452596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228184" y="2564904"/>
            <a:ext cx="3029997" cy="3016210"/>
          </a:xfrm>
          <a:prstGeom prst="rect">
            <a:avLst/>
          </a:prstGeom>
          <a:noFill/>
        </p:spPr>
        <p:txBody>
          <a:bodyPr wrap="none" rtlCol="0">
            <a:spAutoFit/>
          </a:bodyPr>
          <a:lstStyle/>
          <a:p>
            <a:r>
              <a:rPr lang="en-US" dirty="0" smtClean="0">
                <a:latin typeface="Baskerville Old Face" panose="02020602080505020303" pitchFamily="18" charset="0"/>
              </a:rPr>
              <a:t>Wellness is not just absence</a:t>
            </a:r>
            <a:r>
              <a:rPr lang="en-CA" dirty="0" smtClean="0">
                <a:latin typeface="Baskerville Old Face" panose="02020602080505020303" pitchFamily="18" charset="0"/>
              </a:rPr>
              <a:t> of </a:t>
            </a:r>
          </a:p>
          <a:p>
            <a:r>
              <a:rPr lang="en-US" dirty="0" smtClean="0">
                <a:latin typeface="Baskerville Old Face" panose="02020602080505020303" pitchFamily="18" charset="0"/>
              </a:rPr>
              <a:t>Disease</a:t>
            </a:r>
          </a:p>
          <a:p>
            <a:endParaRPr lang="en-US" dirty="0">
              <a:latin typeface="Baskerville Old Face" panose="02020602080505020303" pitchFamily="18" charset="0"/>
            </a:endParaRPr>
          </a:p>
          <a:p>
            <a:r>
              <a:rPr lang="en-US" dirty="0" smtClean="0">
                <a:latin typeface="Baskerville Old Face" panose="02020602080505020303" pitchFamily="18" charset="0"/>
              </a:rPr>
              <a:t>But</a:t>
            </a:r>
          </a:p>
          <a:p>
            <a:r>
              <a:rPr lang="en-US" dirty="0" smtClean="0">
                <a:latin typeface="Baskerville Old Face" panose="02020602080505020303" pitchFamily="18" charset="0"/>
              </a:rPr>
              <a:t>Optimum health in all aspects</a:t>
            </a:r>
          </a:p>
          <a:p>
            <a:r>
              <a:rPr lang="en-US" dirty="0" smtClean="0">
                <a:latin typeface="Baskerville Old Face" panose="02020602080505020303" pitchFamily="18" charset="0"/>
              </a:rPr>
              <a:t>of the different dimensions</a:t>
            </a:r>
          </a:p>
          <a:p>
            <a:r>
              <a:rPr lang="en-US" dirty="0">
                <a:latin typeface="Baskerville Old Face" panose="02020602080505020303" pitchFamily="18" charset="0"/>
              </a:rPr>
              <a:t>o</a:t>
            </a:r>
            <a:r>
              <a:rPr lang="en-US" dirty="0" smtClean="0">
                <a:latin typeface="Baskerville Old Face" panose="02020602080505020303" pitchFamily="18" charset="0"/>
              </a:rPr>
              <a:t>f wellness</a:t>
            </a:r>
          </a:p>
          <a:p>
            <a:endParaRPr lang="en-US" sz="1600" dirty="0">
              <a:latin typeface="Baskerville Old Face" panose="02020602080505020303" pitchFamily="18" charset="0"/>
            </a:endParaRPr>
          </a:p>
          <a:p>
            <a:endParaRPr lang="en-US" sz="1600" dirty="0" smtClean="0">
              <a:latin typeface="Baskerville Old Face" panose="02020602080505020303" pitchFamily="18" charset="0"/>
            </a:endParaRPr>
          </a:p>
          <a:p>
            <a:endParaRPr lang="en-US" sz="1600" dirty="0">
              <a:latin typeface="Baskerville Old Face" panose="02020602080505020303" pitchFamily="18" charset="0"/>
            </a:endParaRPr>
          </a:p>
          <a:p>
            <a:r>
              <a:rPr lang="en-US" sz="1600" i="1" dirty="0" smtClean="0">
                <a:latin typeface="Baskerville Old Face" panose="02020602080505020303" pitchFamily="18" charset="0"/>
              </a:rPr>
              <a:t>Click on the picture for a video</a:t>
            </a:r>
          </a:p>
        </p:txBody>
      </p:sp>
    </p:spTree>
    <p:extLst>
      <p:ext uri="{BB962C8B-B14F-4D97-AF65-F5344CB8AC3E}">
        <p14:creationId xmlns:p14="http://schemas.microsoft.com/office/powerpoint/2010/main" val="339265201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476672"/>
            <a:ext cx="8229600" cy="5832648"/>
          </a:xfrm>
        </p:spPr>
        <p:txBody>
          <a:bodyPr>
            <a:normAutofit fontScale="85000" lnSpcReduction="10000"/>
          </a:bodyPr>
          <a:lstStyle/>
          <a:p>
            <a:r>
              <a:rPr lang="en-CA" dirty="0" smtClean="0"/>
              <a:t>To </a:t>
            </a:r>
            <a:r>
              <a:rPr lang="en-CA" dirty="0"/>
              <a:t>live a long and robust life, follow the pillars of good health:</a:t>
            </a:r>
          </a:p>
          <a:p>
            <a:pPr lvl="1"/>
            <a:r>
              <a:rPr lang="en-CA" dirty="0"/>
              <a:t>Eat well. </a:t>
            </a:r>
            <a:endParaRPr lang="en-CA" dirty="0" smtClean="0"/>
          </a:p>
          <a:p>
            <a:pPr lvl="1"/>
            <a:r>
              <a:rPr lang="en-CA" dirty="0" smtClean="0"/>
              <a:t>Engage </a:t>
            </a:r>
            <a:r>
              <a:rPr lang="en-CA" dirty="0"/>
              <a:t>in physical activity every day. </a:t>
            </a:r>
            <a:r>
              <a:rPr lang="en-CA" dirty="0" smtClean="0"/>
              <a:t>To </a:t>
            </a:r>
            <a:r>
              <a:rPr lang="en-CA" dirty="0"/>
              <a:t>maintain flexibility, move your joints through their full range of motion.</a:t>
            </a:r>
          </a:p>
          <a:p>
            <a:pPr lvl="1"/>
            <a:r>
              <a:rPr lang="en-CA" dirty="0"/>
              <a:t>Make time for friends and family. </a:t>
            </a:r>
            <a:endParaRPr lang="en-CA" dirty="0" smtClean="0"/>
          </a:p>
          <a:p>
            <a:pPr lvl="1"/>
            <a:r>
              <a:rPr lang="en-CA" dirty="0" smtClean="0"/>
              <a:t>Stay </a:t>
            </a:r>
            <a:r>
              <a:rPr lang="en-CA" dirty="0"/>
              <a:t>away from tobacco smoke and other toxic substances. </a:t>
            </a:r>
            <a:endParaRPr lang="en-CA" dirty="0" smtClean="0"/>
          </a:p>
          <a:p>
            <a:pPr lvl="1"/>
            <a:r>
              <a:rPr lang="en-CA" dirty="0" smtClean="0"/>
              <a:t>Get </a:t>
            </a:r>
            <a:r>
              <a:rPr lang="en-CA" dirty="0"/>
              <a:t>enough sleep. </a:t>
            </a:r>
            <a:endParaRPr lang="en-CA" dirty="0" smtClean="0"/>
          </a:p>
          <a:p>
            <a:pPr lvl="1"/>
            <a:r>
              <a:rPr lang="en-CA" dirty="0" smtClean="0"/>
              <a:t>Learn </a:t>
            </a:r>
            <a:r>
              <a:rPr lang="en-CA" dirty="0"/>
              <a:t>to control stress. Stress is unavoidable and, in limited amounts, good for you. Excessive stress undermines health.</a:t>
            </a:r>
          </a:p>
          <a:p>
            <a:pPr lvl="1"/>
            <a:r>
              <a:rPr lang="en-CA" dirty="0"/>
              <a:t>Manage your weight. Overweight and obesity raise the risk for many illnesses. While proper diet and regular exercise help, additional strategies can improve success.</a:t>
            </a:r>
          </a:p>
          <a:p>
            <a:pPr lvl="1"/>
            <a:r>
              <a:rPr lang="en-CA" dirty="0"/>
              <a:t>Maintain hope, optimism, and a generally positive approach to life.</a:t>
            </a:r>
          </a:p>
          <a:p>
            <a:pPr lvl="1"/>
            <a:r>
              <a:rPr lang="en-CA" dirty="0"/>
              <a:t>Find your passion. People who feel a sense of meaning and purpose live longer</a:t>
            </a:r>
            <a:r>
              <a:rPr lang="en-CA" dirty="0" smtClean="0"/>
              <a:t>.</a:t>
            </a:r>
            <a:endParaRPr lang="en-CA" dirty="0"/>
          </a:p>
          <a:p>
            <a:pPr lvl="1"/>
            <a:r>
              <a:rPr lang="en-CA" dirty="0"/>
              <a:t>Start living better now. Your lifestyle affects your well-being now and also sets the stage for your health in old age.</a:t>
            </a:r>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345575656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eaLnBrk="1" hangingPunct="1"/>
            <a:r>
              <a:rPr lang="en-CA" sz="3600" dirty="0" smtClean="0"/>
              <a:t>Optimum health (Wellness)</a:t>
            </a:r>
          </a:p>
        </p:txBody>
      </p:sp>
      <p:sp>
        <p:nvSpPr>
          <p:cNvPr id="49155" name="Rectangle 3"/>
          <p:cNvSpPr>
            <a:spLocks noGrp="1" noChangeArrowheads="1"/>
          </p:cNvSpPr>
          <p:nvPr>
            <p:ph type="body" sz="half" idx="2"/>
          </p:nvPr>
        </p:nvSpPr>
        <p:spPr>
          <a:xfrm>
            <a:off x="5334000" y="1600200"/>
            <a:ext cx="3352800" cy="4525963"/>
          </a:xfrm>
        </p:spPr>
        <p:txBody>
          <a:bodyPr/>
          <a:lstStyle/>
          <a:p>
            <a:pPr eaLnBrk="1" hangingPunct="1">
              <a:lnSpc>
                <a:spcPct val="90000"/>
              </a:lnSpc>
            </a:pPr>
            <a:r>
              <a:rPr lang="en-CA" sz="2000" dirty="0" smtClean="0">
                <a:latin typeface="Times" pitchFamily="18" charset="0"/>
              </a:rPr>
              <a:t>An individual achieves a state of health that is dependent on the lifestyle choices and environmental conditions and stages in life</a:t>
            </a:r>
            <a:endParaRPr lang="en-CA" sz="1600" dirty="0" smtClean="0">
              <a:latin typeface="Times" pitchFamily="18" charset="0"/>
            </a:endParaRPr>
          </a:p>
          <a:p>
            <a:pPr eaLnBrk="1" hangingPunct="1">
              <a:lnSpc>
                <a:spcPct val="90000"/>
              </a:lnSpc>
            </a:pPr>
            <a:endParaRPr lang="en-CA" sz="2000" dirty="0" smtClean="0">
              <a:latin typeface="Times" pitchFamily="18" charset="0"/>
            </a:endParaRPr>
          </a:p>
        </p:txBody>
      </p:sp>
      <p:sp>
        <p:nvSpPr>
          <p:cNvPr id="49156" name="AutoShape 4"/>
          <p:cNvSpPr>
            <a:spLocks noChangeArrowheads="1"/>
          </p:cNvSpPr>
          <p:nvPr/>
        </p:nvSpPr>
        <p:spPr bwMode="auto">
          <a:xfrm>
            <a:off x="838200" y="1447800"/>
            <a:ext cx="2971800" cy="2057400"/>
          </a:xfrm>
          <a:prstGeom prst="triangle">
            <a:avLst>
              <a:gd name="adj" fmla="val 50000"/>
            </a:avLst>
          </a:prstGeom>
          <a:gradFill rotWithShape="1">
            <a:gsLst>
              <a:gs pos="0">
                <a:srgbClr val="471800"/>
              </a:gs>
              <a:gs pos="100000">
                <a:srgbClr val="993300"/>
              </a:gs>
            </a:gsLst>
            <a:lin ang="5400000" scaled="1"/>
          </a:gradFill>
          <a:ln w="9525">
            <a:solidFill>
              <a:schemeClr val="tx1"/>
            </a:solidFill>
            <a:miter lim="800000"/>
            <a:headEnd/>
            <a:tailEnd/>
          </a:ln>
        </p:spPr>
        <p:txBody>
          <a:bodyPr wrap="none" anchor="ctr"/>
          <a:lstStyle/>
          <a:p>
            <a:endParaRPr lang="en-US"/>
          </a:p>
        </p:txBody>
      </p:sp>
      <p:sp>
        <p:nvSpPr>
          <p:cNvPr id="49157" name="AutoShape 5"/>
          <p:cNvSpPr>
            <a:spLocks noChangeArrowheads="1"/>
          </p:cNvSpPr>
          <p:nvPr/>
        </p:nvSpPr>
        <p:spPr bwMode="auto">
          <a:xfrm rot="10800000">
            <a:off x="914400" y="3733800"/>
            <a:ext cx="2819400" cy="2209800"/>
          </a:xfrm>
          <a:prstGeom prst="triangle">
            <a:avLst>
              <a:gd name="adj" fmla="val 50000"/>
            </a:avLst>
          </a:prstGeom>
          <a:gradFill rotWithShape="1">
            <a:gsLst>
              <a:gs pos="0">
                <a:srgbClr val="3B003B"/>
              </a:gs>
              <a:gs pos="100000">
                <a:srgbClr val="800080"/>
              </a:gs>
            </a:gsLst>
            <a:lin ang="5400000" scaled="1"/>
          </a:gradFill>
          <a:ln w="9525">
            <a:solidFill>
              <a:schemeClr val="tx1"/>
            </a:solidFill>
            <a:miter lim="800000"/>
            <a:headEnd/>
            <a:tailEnd/>
          </a:ln>
        </p:spPr>
        <p:txBody>
          <a:bodyPr wrap="none" anchor="ctr"/>
          <a:lstStyle/>
          <a:p>
            <a:endParaRPr lang="en-US"/>
          </a:p>
        </p:txBody>
      </p:sp>
      <p:sp>
        <p:nvSpPr>
          <p:cNvPr id="49158" name="Text Box 10"/>
          <p:cNvSpPr txBox="1">
            <a:spLocks noChangeArrowheads="1"/>
          </p:cNvSpPr>
          <p:nvPr/>
        </p:nvSpPr>
        <p:spPr bwMode="auto">
          <a:xfrm>
            <a:off x="2743200" y="1676400"/>
            <a:ext cx="1797050" cy="366713"/>
          </a:xfrm>
          <a:prstGeom prst="rect">
            <a:avLst/>
          </a:prstGeom>
          <a:noFill/>
          <a:ln w="9525">
            <a:noFill/>
            <a:miter lim="800000"/>
            <a:headEnd/>
            <a:tailEnd/>
          </a:ln>
        </p:spPr>
        <p:txBody>
          <a:bodyPr wrap="none">
            <a:spAutoFit/>
          </a:bodyPr>
          <a:lstStyle/>
          <a:p>
            <a:r>
              <a:rPr lang="en-US"/>
              <a:t>Optimum health</a:t>
            </a:r>
          </a:p>
        </p:txBody>
      </p:sp>
      <p:sp>
        <p:nvSpPr>
          <p:cNvPr id="49159" name="Text Box 11"/>
          <p:cNvSpPr txBox="1">
            <a:spLocks noChangeArrowheads="1"/>
          </p:cNvSpPr>
          <p:nvPr/>
        </p:nvSpPr>
        <p:spPr bwMode="auto">
          <a:xfrm>
            <a:off x="3124200" y="2209800"/>
            <a:ext cx="1428750" cy="366713"/>
          </a:xfrm>
          <a:prstGeom prst="rect">
            <a:avLst/>
          </a:prstGeom>
          <a:noFill/>
          <a:ln w="9525">
            <a:noFill/>
            <a:miter lim="800000"/>
            <a:headEnd/>
            <a:tailEnd/>
          </a:ln>
        </p:spPr>
        <p:txBody>
          <a:bodyPr wrap="none">
            <a:spAutoFit/>
          </a:bodyPr>
          <a:lstStyle/>
          <a:p>
            <a:r>
              <a:rPr lang="en-US"/>
              <a:t>Good health</a:t>
            </a:r>
          </a:p>
        </p:txBody>
      </p:sp>
      <p:sp>
        <p:nvSpPr>
          <p:cNvPr id="49160" name="Text Box 12"/>
          <p:cNvSpPr txBox="1">
            <a:spLocks noChangeArrowheads="1"/>
          </p:cNvSpPr>
          <p:nvPr/>
        </p:nvSpPr>
        <p:spPr bwMode="auto">
          <a:xfrm>
            <a:off x="3352800" y="2819400"/>
            <a:ext cx="1720850" cy="366713"/>
          </a:xfrm>
          <a:prstGeom prst="rect">
            <a:avLst/>
          </a:prstGeom>
          <a:noFill/>
          <a:ln w="9525">
            <a:noFill/>
            <a:miter lim="800000"/>
            <a:headEnd/>
            <a:tailEnd/>
          </a:ln>
        </p:spPr>
        <p:txBody>
          <a:bodyPr wrap="none">
            <a:spAutoFit/>
          </a:bodyPr>
          <a:lstStyle/>
          <a:p>
            <a:r>
              <a:rPr lang="en-US"/>
              <a:t>Average health</a:t>
            </a:r>
          </a:p>
        </p:txBody>
      </p:sp>
      <p:sp>
        <p:nvSpPr>
          <p:cNvPr id="49161" name="Text Box 13"/>
          <p:cNvSpPr txBox="1">
            <a:spLocks noChangeArrowheads="1"/>
          </p:cNvSpPr>
          <p:nvPr/>
        </p:nvSpPr>
        <p:spPr bwMode="auto">
          <a:xfrm>
            <a:off x="3276600" y="3962400"/>
            <a:ext cx="1708150" cy="366713"/>
          </a:xfrm>
          <a:prstGeom prst="rect">
            <a:avLst/>
          </a:prstGeom>
          <a:noFill/>
          <a:ln w="9525">
            <a:noFill/>
            <a:miter lim="800000"/>
            <a:headEnd/>
            <a:tailEnd/>
          </a:ln>
        </p:spPr>
        <p:txBody>
          <a:bodyPr wrap="none">
            <a:spAutoFit/>
          </a:bodyPr>
          <a:lstStyle/>
          <a:p>
            <a:r>
              <a:rPr lang="en-US"/>
              <a:t>Signs of illness</a:t>
            </a:r>
          </a:p>
        </p:txBody>
      </p:sp>
      <p:sp>
        <p:nvSpPr>
          <p:cNvPr id="49162" name="AutoShape 14"/>
          <p:cNvSpPr>
            <a:spLocks noChangeArrowheads="1"/>
          </p:cNvSpPr>
          <p:nvPr/>
        </p:nvSpPr>
        <p:spPr bwMode="auto">
          <a:xfrm>
            <a:off x="228600" y="3505200"/>
            <a:ext cx="4114800" cy="228600"/>
          </a:xfrm>
          <a:prstGeom prst="leftRightArrow">
            <a:avLst>
              <a:gd name="adj1" fmla="val 50000"/>
              <a:gd name="adj2" fmla="val 360000"/>
            </a:avLst>
          </a:prstGeom>
          <a:solidFill>
            <a:schemeClr val="accent1"/>
          </a:solidFill>
          <a:ln w="9525">
            <a:solidFill>
              <a:schemeClr val="tx1"/>
            </a:solidFill>
            <a:miter lim="800000"/>
            <a:headEnd/>
            <a:tailEnd/>
          </a:ln>
        </p:spPr>
        <p:txBody>
          <a:bodyPr wrap="none" anchor="ctr"/>
          <a:lstStyle/>
          <a:p>
            <a:endParaRPr lang="en-US"/>
          </a:p>
        </p:txBody>
      </p:sp>
      <p:sp>
        <p:nvSpPr>
          <p:cNvPr id="49163" name="Text Box 15"/>
          <p:cNvSpPr txBox="1">
            <a:spLocks noChangeArrowheads="1"/>
          </p:cNvSpPr>
          <p:nvPr/>
        </p:nvSpPr>
        <p:spPr bwMode="auto">
          <a:xfrm>
            <a:off x="2743200" y="4648200"/>
            <a:ext cx="2216150" cy="366713"/>
          </a:xfrm>
          <a:prstGeom prst="rect">
            <a:avLst/>
          </a:prstGeom>
          <a:noFill/>
          <a:ln w="9525">
            <a:noFill/>
            <a:miter lim="800000"/>
            <a:headEnd/>
            <a:tailEnd/>
          </a:ln>
        </p:spPr>
        <p:txBody>
          <a:bodyPr wrap="none">
            <a:spAutoFit/>
          </a:bodyPr>
          <a:lstStyle/>
          <a:p>
            <a:r>
              <a:rPr lang="en-US"/>
              <a:t>Symptoms of illness</a:t>
            </a:r>
          </a:p>
        </p:txBody>
      </p:sp>
      <p:sp>
        <p:nvSpPr>
          <p:cNvPr id="49164" name="Text Box 16"/>
          <p:cNvSpPr txBox="1">
            <a:spLocks noChangeArrowheads="1"/>
          </p:cNvSpPr>
          <p:nvPr/>
        </p:nvSpPr>
        <p:spPr bwMode="auto">
          <a:xfrm>
            <a:off x="2514600" y="5257800"/>
            <a:ext cx="2178050" cy="366713"/>
          </a:xfrm>
          <a:prstGeom prst="rect">
            <a:avLst/>
          </a:prstGeom>
          <a:noFill/>
          <a:ln w="9525">
            <a:noFill/>
            <a:miter lim="800000"/>
            <a:headEnd/>
            <a:tailEnd/>
          </a:ln>
        </p:spPr>
        <p:txBody>
          <a:bodyPr wrap="none">
            <a:spAutoFit/>
          </a:bodyPr>
          <a:lstStyle/>
          <a:p>
            <a:r>
              <a:rPr lang="en-US"/>
              <a:t>Disability and death</a:t>
            </a:r>
          </a:p>
        </p:txBody>
      </p:sp>
      <p:sp>
        <p:nvSpPr>
          <p:cNvPr id="49165" name="Rectangle 17"/>
          <p:cNvSpPr>
            <a:spLocks noChangeArrowheads="1"/>
          </p:cNvSpPr>
          <p:nvPr/>
        </p:nvSpPr>
        <p:spPr bwMode="auto">
          <a:xfrm>
            <a:off x="609600" y="1371600"/>
            <a:ext cx="228600" cy="4800600"/>
          </a:xfrm>
          <a:prstGeom prst="rect">
            <a:avLst/>
          </a:prstGeom>
          <a:gradFill rotWithShape="1">
            <a:gsLst>
              <a:gs pos="0">
                <a:schemeClr val="folHlink"/>
              </a:gs>
              <a:gs pos="100000">
                <a:srgbClr val="808000"/>
              </a:gs>
            </a:gsLst>
            <a:lin ang="5400000" scaled="1"/>
          </a:gradFill>
          <a:ln w="9525">
            <a:solidFill>
              <a:schemeClr val="tx1"/>
            </a:solidFill>
            <a:miter lim="800000"/>
            <a:headEnd/>
            <a:tailEnd/>
          </a:ln>
        </p:spPr>
        <p:txBody>
          <a:bodyPr wrap="none" anchor="ctr"/>
          <a:lstStyle/>
          <a:p>
            <a:endParaRPr lang="en-US"/>
          </a:p>
        </p:txBody>
      </p:sp>
      <p:sp>
        <p:nvSpPr>
          <p:cNvPr id="49166" name="Text Box 18"/>
          <p:cNvSpPr txBox="1">
            <a:spLocks noChangeArrowheads="1"/>
          </p:cNvSpPr>
          <p:nvPr/>
        </p:nvSpPr>
        <p:spPr bwMode="auto">
          <a:xfrm>
            <a:off x="228600" y="1117600"/>
            <a:ext cx="1435100" cy="304800"/>
          </a:xfrm>
          <a:prstGeom prst="rect">
            <a:avLst/>
          </a:prstGeom>
          <a:noFill/>
          <a:ln w="9525">
            <a:noFill/>
            <a:miter lim="800000"/>
            <a:headEnd/>
            <a:tailEnd/>
          </a:ln>
        </p:spPr>
        <p:txBody>
          <a:bodyPr wrap="none">
            <a:spAutoFit/>
          </a:bodyPr>
          <a:lstStyle/>
          <a:p>
            <a:r>
              <a:rPr lang="en-US" sz="1400"/>
              <a:t>Optimum health</a:t>
            </a:r>
          </a:p>
        </p:txBody>
      </p:sp>
      <p:sp>
        <p:nvSpPr>
          <p:cNvPr id="49167" name="Text Box 19"/>
          <p:cNvSpPr txBox="1">
            <a:spLocks noChangeArrowheads="1"/>
          </p:cNvSpPr>
          <p:nvPr/>
        </p:nvSpPr>
        <p:spPr bwMode="auto">
          <a:xfrm>
            <a:off x="152400" y="6096000"/>
            <a:ext cx="1905000" cy="304800"/>
          </a:xfrm>
          <a:prstGeom prst="rect">
            <a:avLst/>
          </a:prstGeom>
          <a:noFill/>
          <a:ln w="9525">
            <a:noFill/>
            <a:miter lim="800000"/>
            <a:headEnd/>
            <a:tailEnd/>
          </a:ln>
        </p:spPr>
        <p:txBody>
          <a:bodyPr>
            <a:spAutoFit/>
          </a:bodyPr>
          <a:lstStyle/>
          <a:p>
            <a:r>
              <a:rPr lang="en-US" sz="1400"/>
              <a:t>Disability and death</a:t>
            </a:r>
          </a:p>
        </p:txBody>
      </p:sp>
      <p:sp>
        <p:nvSpPr>
          <p:cNvPr id="49168" name="Line 20"/>
          <p:cNvSpPr>
            <a:spLocks noChangeShapeType="1"/>
          </p:cNvSpPr>
          <p:nvPr/>
        </p:nvSpPr>
        <p:spPr bwMode="auto">
          <a:xfrm>
            <a:off x="1752600" y="5029200"/>
            <a:ext cx="1143000" cy="0"/>
          </a:xfrm>
          <a:prstGeom prst="line">
            <a:avLst/>
          </a:prstGeom>
          <a:noFill/>
          <a:ln w="9525">
            <a:solidFill>
              <a:srgbClr val="FFFFFF"/>
            </a:solidFill>
            <a:round/>
            <a:headEnd/>
            <a:tailEnd/>
          </a:ln>
        </p:spPr>
        <p:txBody>
          <a:bodyPr/>
          <a:lstStyle/>
          <a:p>
            <a:endParaRPr lang="en-US"/>
          </a:p>
        </p:txBody>
      </p:sp>
      <p:sp>
        <p:nvSpPr>
          <p:cNvPr id="49169" name="Line 21"/>
          <p:cNvSpPr>
            <a:spLocks noChangeShapeType="1"/>
          </p:cNvSpPr>
          <p:nvPr/>
        </p:nvSpPr>
        <p:spPr bwMode="auto">
          <a:xfrm>
            <a:off x="1371600" y="4419600"/>
            <a:ext cx="1905000" cy="0"/>
          </a:xfrm>
          <a:prstGeom prst="line">
            <a:avLst/>
          </a:prstGeom>
          <a:noFill/>
          <a:ln w="9525">
            <a:solidFill>
              <a:srgbClr val="FFFFFF"/>
            </a:solidFill>
            <a:round/>
            <a:headEnd/>
            <a:tailEnd/>
          </a:ln>
        </p:spPr>
        <p:txBody>
          <a:bodyPr/>
          <a:lstStyle/>
          <a:p>
            <a:endParaRPr lang="en-US"/>
          </a:p>
        </p:txBody>
      </p:sp>
      <p:sp>
        <p:nvSpPr>
          <p:cNvPr id="49170" name="Line 22"/>
          <p:cNvSpPr>
            <a:spLocks noChangeShapeType="1"/>
          </p:cNvSpPr>
          <p:nvPr/>
        </p:nvSpPr>
        <p:spPr bwMode="auto">
          <a:xfrm>
            <a:off x="1371600" y="2743200"/>
            <a:ext cx="1828800" cy="0"/>
          </a:xfrm>
          <a:prstGeom prst="line">
            <a:avLst/>
          </a:prstGeom>
          <a:noFill/>
          <a:ln w="9525">
            <a:solidFill>
              <a:srgbClr val="FFFFFF"/>
            </a:solidFill>
            <a:round/>
            <a:headEnd/>
            <a:tailEnd/>
          </a:ln>
        </p:spPr>
        <p:txBody>
          <a:bodyPr/>
          <a:lstStyle/>
          <a:p>
            <a:endParaRPr lang="en-US"/>
          </a:p>
        </p:txBody>
      </p:sp>
      <p:sp>
        <p:nvSpPr>
          <p:cNvPr id="49171" name="Line 23"/>
          <p:cNvSpPr>
            <a:spLocks noChangeShapeType="1"/>
          </p:cNvSpPr>
          <p:nvPr/>
        </p:nvSpPr>
        <p:spPr bwMode="auto">
          <a:xfrm>
            <a:off x="1828800" y="2133600"/>
            <a:ext cx="990600" cy="0"/>
          </a:xfrm>
          <a:prstGeom prst="line">
            <a:avLst/>
          </a:prstGeom>
          <a:noFill/>
          <a:ln w="9525">
            <a:solidFill>
              <a:srgbClr val="FFFFFF"/>
            </a:solidFill>
            <a:round/>
            <a:headEnd/>
            <a:tailEnd/>
          </a:ln>
        </p:spPr>
        <p:txBody>
          <a:bodyPr/>
          <a:lstStyle/>
          <a:p>
            <a:endParaRPr lang="en-US"/>
          </a:p>
        </p:txBody>
      </p:sp>
      <p:pic>
        <p:nvPicPr>
          <p:cNvPr id="46104" name="Picture 24" descr="ziihkhvw[1]"/>
          <p:cNvPicPr>
            <a:picLocks noGrp="1" noChangeAspect="1" noChangeArrowheads="1"/>
          </p:cNvPicPr>
          <p:nvPr>
            <p:ph sz="half" idx="1"/>
          </p:nvPr>
        </p:nvPicPr>
        <p:blipFill>
          <a:blip r:embed="rId3" cstate="print"/>
          <a:srcRect/>
          <a:stretch>
            <a:fillRect/>
          </a:stretch>
        </p:blipFill>
        <p:spPr>
          <a:xfrm>
            <a:off x="1905000" y="3581400"/>
            <a:ext cx="827088" cy="815975"/>
          </a:xfrm>
          <a:noFill/>
        </p:spPr>
      </p:pic>
      <p:sp>
        <p:nvSpPr>
          <p:cNvPr id="2" name="Slide Number Placeholder 1"/>
          <p:cNvSpPr>
            <a:spLocks noGrp="1"/>
          </p:cNvSpPr>
          <p:nvPr>
            <p:ph type="sldNum" sz="quarter" idx="12"/>
          </p:nvPr>
        </p:nvSpPr>
        <p:spPr/>
        <p:txBody>
          <a:bodyPr/>
          <a:lstStyle/>
          <a:p>
            <a:pPr>
              <a:defRPr/>
            </a:pPr>
            <a:fld id="{18BBBC22-2D39-4437-AD71-1B92553EF3B3}" type="slidenum">
              <a:rPr lang="en-CA" smtClean="0"/>
              <a:pPr>
                <a:defRPr/>
              </a:pPr>
              <a:t>53</a:t>
            </a:fld>
            <a:endParaRPr lang="en-CA"/>
          </a:p>
        </p:txBody>
      </p:sp>
    </p:spTree>
    <p:extLst>
      <p:ext uri="{BB962C8B-B14F-4D97-AF65-F5344CB8AC3E}">
        <p14:creationId xmlns:p14="http://schemas.microsoft.com/office/powerpoint/2010/main" val="1901332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6104"/>
                                        </p:tgtEl>
                                        <p:attrNameLst>
                                          <p:attrName>style.visibility</p:attrName>
                                        </p:attrNameLst>
                                      </p:cBhvr>
                                      <p:to>
                                        <p:strVal val="visible"/>
                                      </p:to>
                                    </p:set>
                                    <p:animEffect transition="in" filter="blinds(horizontal)">
                                      <p:cBhvr>
                                        <p:cTn id="7" dur="2000"/>
                                        <p:tgtEl>
                                          <p:spTgt spid="46104"/>
                                        </p:tgtEl>
                                      </p:cBhvr>
                                    </p:animEffect>
                                  </p:childTnLst>
                                </p:cTn>
                              </p:par>
                            </p:childTnLst>
                          </p:cTn>
                        </p:par>
                      </p:childTnLst>
                    </p:cTn>
                  </p:par>
                  <p:par>
                    <p:cTn id="8" fill="hold">
                      <p:stCondLst>
                        <p:cond delay="indefinite"/>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11111E-6 5.18519E-6 L -1.11111E-6 0.1889 " pathEditMode="relative" ptsTypes="AA">
                                      <p:cBhvr>
                                        <p:cTn id="11" dur="2000" fill="hold"/>
                                        <p:tgtEl>
                                          <p:spTgt spid="46104"/>
                                        </p:tgtEl>
                                        <p:attrNameLst>
                                          <p:attrName>ppt_x</p:attrName>
                                          <p:attrName>ppt_y</p:attrName>
                                        </p:attrNameLst>
                                      </p:cBhvr>
                                    </p:animMotion>
                                  </p:childTnLst>
                                </p:cTn>
                              </p:par>
                            </p:childTnLst>
                          </p:cTn>
                        </p:par>
                      </p:childTnLst>
                    </p:cTn>
                  </p:par>
                  <p:par>
                    <p:cTn id="12" fill="hold">
                      <p:stCondLst>
                        <p:cond delay="indefinite"/>
                      </p:stCondLst>
                      <p:childTnLst>
                        <p:par>
                          <p:cTn id="13" fill="hold">
                            <p:stCondLst>
                              <p:cond delay="0"/>
                            </p:stCondLst>
                            <p:childTnLst>
                              <p:par>
                                <p:cTn id="14" presetID="0" presetClass="path" presetSubtype="0" accel="50000" decel="50000" fill="hold" nodeType="clickEffect">
                                  <p:stCondLst>
                                    <p:cond delay="0"/>
                                  </p:stCondLst>
                                  <p:childTnLst>
                                    <p:animMotion origin="layout" path="M 2.22222E-6 0.1889 L 2.22222E-6 -0.29999 " pathEditMode="relative" ptsTypes="AA">
                                      <p:cBhvr>
                                        <p:cTn id="15" dur="2000" fill="hold"/>
                                        <p:tgtEl>
                                          <p:spTgt spid="4610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normAutofit fontScale="90000"/>
          </a:bodyPr>
          <a:lstStyle/>
          <a:p>
            <a:pPr eaLnBrk="1" hangingPunct="1"/>
            <a:r>
              <a:rPr lang="en-CA" dirty="0" smtClean="0"/>
              <a:t>Optimum or sustainable health</a:t>
            </a:r>
            <a:br>
              <a:rPr lang="en-CA" dirty="0" smtClean="0"/>
            </a:br>
            <a:r>
              <a:rPr lang="en-CA" dirty="0" smtClean="0"/>
              <a:t>(Wellness)</a:t>
            </a:r>
          </a:p>
        </p:txBody>
      </p:sp>
      <p:sp>
        <p:nvSpPr>
          <p:cNvPr id="50179" name="Rectangle 3"/>
          <p:cNvSpPr>
            <a:spLocks noGrp="1" noChangeArrowheads="1"/>
          </p:cNvSpPr>
          <p:nvPr>
            <p:ph type="body" sz="half" idx="2"/>
          </p:nvPr>
        </p:nvSpPr>
        <p:spPr>
          <a:xfrm>
            <a:off x="4953000" y="1600200"/>
            <a:ext cx="3733800" cy="4525963"/>
          </a:xfrm>
        </p:spPr>
        <p:txBody>
          <a:bodyPr/>
          <a:lstStyle/>
          <a:p>
            <a:pPr eaLnBrk="1" hangingPunct="1">
              <a:lnSpc>
                <a:spcPct val="90000"/>
              </a:lnSpc>
            </a:pPr>
            <a:r>
              <a:rPr lang="en-CA" sz="2000" dirty="0" smtClean="0">
                <a:latin typeface="Times" pitchFamily="18" charset="0"/>
              </a:rPr>
              <a:t>It is that state in the continuum of health that an individual achieves and a state that shows</a:t>
            </a:r>
          </a:p>
          <a:p>
            <a:pPr lvl="1" eaLnBrk="1" hangingPunct="1">
              <a:lnSpc>
                <a:spcPct val="90000"/>
              </a:lnSpc>
            </a:pPr>
            <a:r>
              <a:rPr lang="en-CA" sz="1600" dirty="0" smtClean="0">
                <a:latin typeface="Times" pitchFamily="18" charset="0"/>
              </a:rPr>
              <a:t>A better overall health </a:t>
            </a:r>
          </a:p>
          <a:p>
            <a:pPr lvl="1" eaLnBrk="1" hangingPunct="1">
              <a:lnSpc>
                <a:spcPct val="90000"/>
              </a:lnSpc>
            </a:pPr>
            <a:r>
              <a:rPr lang="en-CA" sz="1600" dirty="0" smtClean="0">
                <a:latin typeface="Times" pitchFamily="18" charset="0"/>
              </a:rPr>
              <a:t>Minimum interventions to reduce or negate signs and symptoms of ill-health</a:t>
            </a:r>
          </a:p>
          <a:p>
            <a:pPr lvl="1" eaLnBrk="1" hangingPunct="1">
              <a:lnSpc>
                <a:spcPct val="90000"/>
              </a:lnSpc>
            </a:pPr>
            <a:r>
              <a:rPr lang="en-CA" sz="1600" dirty="0" smtClean="0">
                <a:latin typeface="Times" pitchFamily="18" charset="0"/>
              </a:rPr>
              <a:t>A general sense of well-being with a balanced attitude to life</a:t>
            </a:r>
          </a:p>
          <a:p>
            <a:pPr lvl="1" eaLnBrk="1" hangingPunct="1">
              <a:lnSpc>
                <a:spcPct val="90000"/>
              </a:lnSpc>
            </a:pPr>
            <a:r>
              <a:rPr lang="en-CA" sz="1600" dirty="0" smtClean="0">
                <a:latin typeface="Times" pitchFamily="18" charset="0"/>
              </a:rPr>
              <a:t>A balanced social, physical and biological wellbeing and not only absence of disease</a:t>
            </a:r>
          </a:p>
          <a:p>
            <a:pPr eaLnBrk="1" hangingPunct="1">
              <a:lnSpc>
                <a:spcPct val="90000"/>
              </a:lnSpc>
            </a:pPr>
            <a:r>
              <a:rPr lang="en-CA" sz="2000" dirty="0" smtClean="0">
                <a:latin typeface="Times" pitchFamily="18" charset="0"/>
              </a:rPr>
              <a:t>Optimum health offers balance in the different </a:t>
            </a:r>
            <a:r>
              <a:rPr lang="en-CA" sz="2000" u="sng" dirty="0" smtClean="0">
                <a:latin typeface="Times" pitchFamily="18" charset="0"/>
              </a:rPr>
              <a:t>dimensions of health</a:t>
            </a:r>
          </a:p>
        </p:txBody>
      </p:sp>
      <p:sp>
        <p:nvSpPr>
          <p:cNvPr id="50180" name="AutoShape 4"/>
          <p:cNvSpPr>
            <a:spLocks noChangeArrowheads="1"/>
          </p:cNvSpPr>
          <p:nvPr/>
        </p:nvSpPr>
        <p:spPr bwMode="auto">
          <a:xfrm>
            <a:off x="838200" y="1447800"/>
            <a:ext cx="2971800" cy="2057400"/>
          </a:xfrm>
          <a:prstGeom prst="triangle">
            <a:avLst>
              <a:gd name="adj" fmla="val 50000"/>
            </a:avLst>
          </a:prstGeom>
          <a:gradFill rotWithShape="1">
            <a:gsLst>
              <a:gs pos="0">
                <a:srgbClr val="471800"/>
              </a:gs>
              <a:gs pos="100000">
                <a:srgbClr val="993300"/>
              </a:gs>
            </a:gsLst>
            <a:lin ang="5400000" scaled="1"/>
          </a:gradFill>
          <a:ln w="9525">
            <a:solidFill>
              <a:schemeClr val="tx1"/>
            </a:solidFill>
            <a:miter lim="800000"/>
            <a:headEnd/>
            <a:tailEnd/>
          </a:ln>
        </p:spPr>
        <p:txBody>
          <a:bodyPr wrap="none" anchor="ctr"/>
          <a:lstStyle/>
          <a:p>
            <a:endParaRPr lang="en-US"/>
          </a:p>
        </p:txBody>
      </p:sp>
      <p:sp>
        <p:nvSpPr>
          <p:cNvPr id="50181" name="AutoShape 5"/>
          <p:cNvSpPr>
            <a:spLocks noChangeArrowheads="1"/>
          </p:cNvSpPr>
          <p:nvPr/>
        </p:nvSpPr>
        <p:spPr bwMode="auto">
          <a:xfrm rot="10800000">
            <a:off x="914400" y="3733800"/>
            <a:ext cx="2819400" cy="2209800"/>
          </a:xfrm>
          <a:prstGeom prst="triangle">
            <a:avLst>
              <a:gd name="adj" fmla="val 50000"/>
            </a:avLst>
          </a:prstGeom>
          <a:gradFill rotWithShape="1">
            <a:gsLst>
              <a:gs pos="0">
                <a:srgbClr val="3B003B"/>
              </a:gs>
              <a:gs pos="100000">
                <a:srgbClr val="800080"/>
              </a:gs>
            </a:gsLst>
            <a:lin ang="5400000" scaled="1"/>
          </a:gradFill>
          <a:ln w="9525">
            <a:solidFill>
              <a:schemeClr val="tx1"/>
            </a:solidFill>
            <a:miter lim="800000"/>
            <a:headEnd/>
            <a:tailEnd/>
          </a:ln>
        </p:spPr>
        <p:txBody>
          <a:bodyPr wrap="none" anchor="ctr"/>
          <a:lstStyle/>
          <a:p>
            <a:endParaRPr lang="en-US"/>
          </a:p>
        </p:txBody>
      </p:sp>
      <p:sp>
        <p:nvSpPr>
          <p:cNvPr id="50182" name="Text Box 10"/>
          <p:cNvSpPr txBox="1">
            <a:spLocks noChangeArrowheads="1"/>
          </p:cNvSpPr>
          <p:nvPr/>
        </p:nvSpPr>
        <p:spPr bwMode="auto">
          <a:xfrm>
            <a:off x="2743200" y="1676400"/>
            <a:ext cx="1797050" cy="366713"/>
          </a:xfrm>
          <a:prstGeom prst="rect">
            <a:avLst/>
          </a:prstGeom>
          <a:noFill/>
          <a:ln w="9525">
            <a:noFill/>
            <a:miter lim="800000"/>
            <a:headEnd/>
            <a:tailEnd/>
          </a:ln>
        </p:spPr>
        <p:txBody>
          <a:bodyPr wrap="none">
            <a:spAutoFit/>
          </a:bodyPr>
          <a:lstStyle/>
          <a:p>
            <a:r>
              <a:rPr lang="en-US"/>
              <a:t>Optimum health</a:t>
            </a:r>
          </a:p>
        </p:txBody>
      </p:sp>
      <p:sp>
        <p:nvSpPr>
          <p:cNvPr id="50183" name="Text Box 11"/>
          <p:cNvSpPr txBox="1">
            <a:spLocks noChangeArrowheads="1"/>
          </p:cNvSpPr>
          <p:nvPr/>
        </p:nvSpPr>
        <p:spPr bwMode="auto">
          <a:xfrm>
            <a:off x="3124200" y="2209800"/>
            <a:ext cx="1428750" cy="366713"/>
          </a:xfrm>
          <a:prstGeom prst="rect">
            <a:avLst/>
          </a:prstGeom>
          <a:noFill/>
          <a:ln w="9525">
            <a:noFill/>
            <a:miter lim="800000"/>
            <a:headEnd/>
            <a:tailEnd/>
          </a:ln>
        </p:spPr>
        <p:txBody>
          <a:bodyPr wrap="none">
            <a:spAutoFit/>
          </a:bodyPr>
          <a:lstStyle/>
          <a:p>
            <a:r>
              <a:rPr lang="en-US"/>
              <a:t>Good health</a:t>
            </a:r>
          </a:p>
        </p:txBody>
      </p:sp>
      <p:sp>
        <p:nvSpPr>
          <p:cNvPr id="50184" name="Text Box 12"/>
          <p:cNvSpPr txBox="1">
            <a:spLocks noChangeArrowheads="1"/>
          </p:cNvSpPr>
          <p:nvPr/>
        </p:nvSpPr>
        <p:spPr bwMode="auto">
          <a:xfrm>
            <a:off x="3352800" y="2819400"/>
            <a:ext cx="1720850" cy="366713"/>
          </a:xfrm>
          <a:prstGeom prst="rect">
            <a:avLst/>
          </a:prstGeom>
          <a:noFill/>
          <a:ln w="9525">
            <a:noFill/>
            <a:miter lim="800000"/>
            <a:headEnd/>
            <a:tailEnd/>
          </a:ln>
        </p:spPr>
        <p:txBody>
          <a:bodyPr wrap="none">
            <a:spAutoFit/>
          </a:bodyPr>
          <a:lstStyle/>
          <a:p>
            <a:r>
              <a:rPr lang="en-US"/>
              <a:t>Average health</a:t>
            </a:r>
          </a:p>
        </p:txBody>
      </p:sp>
      <p:sp>
        <p:nvSpPr>
          <p:cNvPr id="50185" name="Text Box 13"/>
          <p:cNvSpPr txBox="1">
            <a:spLocks noChangeArrowheads="1"/>
          </p:cNvSpPr>
          <p:nvPr/>
        </p:nvSpPr>
        <p:spPr bwMode="auto">
          <a:xfrm>
            <a:off x="3276600" y="3962400"/>
            <a:ext cx="1708150" cy="366713"/>
          </a:xfrm>
          <a:prstGeom prst="rect">
            <a:avLst/>
          </a:prstGeom>
          <a:noFill/>
          <a:ln w="9525">
            <a:noFill/>
            <a:miter lim="800000"/>
            <a:headEnd/>
            <a:tailEnd/>
          </a:ln>
        </p:spPr>
        <p:txBody>
          <a:bodyPr wrap="none">
            <a:spAutoFit/>
          </a:bodyPr>
          <a:lstStyle/>
          <a:p>
            <a:r>
              <a:rPr lang="en-US"/>
              <a:t>Signs of illness</a:t>
            </a:r>
          </a:p>
        </p:txBody>
      </p:sp>
      <p:sp>
        <p:nvSpPr>
          <p:cNvPr id="50186" name="AutoShape 14"/>
          <p:cNvSpPr>
            <a:spLocks noChangeArrowheads="1"/>
          </p:cNvSpPr>
          <p:nvPr/>
        </p:nvSpPr>
        <p:spPr bwMode="auto">
          <a:xfrm>
            <a:off x="228600" y="3505200"/>
            <a:ext cx="4114800" cy="228600"/>
          </a:xfrm>
          <a:prstGeom prst="leftRightArrow">
            <a:avLst>
              <a:gd name="adj1" fmla="val 50000"/>
              <a:gd name="adj2" fmla="val 360000"/>
            </a:avLst>
          </a:prstGeom>
          <a:solidFill>
            <a:schemeClr val="accent1"/>
          </a:solidFill>
          <a:ln w="9525">
            <a:solidFill>
              <a:schemeClr val="tx1"/>
            </a:solidFill>
            <a:miter lim="800000"/>
            <a:headEnd/>
            <a:tailEnd/>
          </a:ln>
        </p:spPr>
        <p:txBody>
          <a:bodyPr wrap="none" anchor="ctr"/>
          <a:lstStyle/>
          <a:p>
            <a:endParaRPr lang="en-US"/>
          </a:p>
        </p:txBody>
      </p:sp>
      <p:sp>
        <p:nvSpPr>
          <p:cNvPr id="50187" name="Text Box 15"/>
          <p:cNvSpPr txBox="1">
            <a:spLocks noChangeArrowheads="1"/>
          </p:cNvSpPr>
          <p:nvPr/>
        </p:nvSpPr>
        <p:spPr bwMode="auto">
          <a:xfrm>
            <a:off x="2743200" y="4648200"/>
            <a:ext cx="2216150" cy="366713"/>
          </a:xfrm>
          <a:prstGeom prst="rect">
            <a:avLst/>
          </a:prstGeom>
          <a:noFill/>
          <a:ln w="9525">
            <a:noFill/>
            <a:miter lim="800000"/>
            <a:headEnd/>
            <a:tailEnd/>
          </a:ln>
        </p:spPr>
        <p:txBody>
          <a:bodyPr wrap="none">
            <a:spAutoFit/>
          </a:bodyPr>
          <a:lstStyle/>
          <a:p>
            <a:r>
              <a:rPr lang="en-US"/>
              <a:t>Symptoms of illness</a:t>
            </a:r>
          </a:p>
        </p:txBody>
      </p:sp>
      <p:sp>
        <p:nvSpPr>
          <p:cNvPr id="50188" name="Text Box 16"/>
          <p:cNvSpPr txBox="1">
            <a:spLocks noChangeArrowheads="1"/>
          </p:cNvSpPr>
          <p:nvPr/>
        </p:nvSpPr>
        <p:spPr bwMode="auto">
          <a:xfrm>
            <a:off x="2514600" y="5257800"/>
            <a:ext cx="2178050" cy="366713"/>
          </a:xfrm>
          <a:prstGeom prst="rect">
            <a:avLst/>
          </a:prstGeom>
          <a:noFill/>
          <a:ln w="9525">
            <a:noFill/>
            <a:miter lim="800000"/>
            <a:headEnd/>
            <a:tailEnd/>
          </a:ln>
        </p:spPr>
        <p:txBody>
          <a:bodyPr wrap="none">
            <a:spAutoFit/>
          </a:bodyPr>
          <a:lstStyle/>
          <a:p>
            <a:r>
              <a:rPr lang="en-US"/>
              <a:t>Disability and death</a:t>
            </a:r>
          </a:p>
        </p:txBody>
      </p:sp>
      <p:sp>
        <p:nvSpPr>
          <p:cNvPr id="50189" name="Rectangle 17"/>
          <p:cNvSpPr>
            <a:spLocks noChangeArrowheads="1"/>
          </p:cNvSpPr>
          <p:nvPr/>
        </p:nvSpPr>
        <p:spPr bwMode="auto">
          <a:xfrm>
            <a:off x="609600" y="1371600"/>
            <a:ext cx="228600" cy="4800600"/>
          </a:xfrm>
          <a:prstGeom prst="rect">
            <a:avLst/>
          </a:prstGeom>
          <a:gradFill rotWithShape="1">
            <a:gsLst>
              <a:gs pos="0">
                <a:schemeClr val="folHlink"/>
              </a:gs>
              <a:gs pos="100000">
                <a:srgbClr val="808000"/>
              </a:gs>
            </a:gsLst>
            <a:lin ang="5400000" scaled="1"/>
          </a:gradFill>
          <a:ln w="9525">
            <a:solidFill>
              <a:schemeClr val="tx1"/>
            </a:solidFill>
            <a:miter lim="800000"/>
            <a:headEnd/>
            <a:tailEnd/>
          </a:ln>
        </p:spPr>
        <p:txBody>
          <a:bodyPr wrap="none" anchor="ctr"/>
          <a:lstStyle/>
          <a:p>
            <a:endParaRPr lang="en-US"/>
          </a:p>
        </p:txBody>
      </p:sp>
      <p:sp>
        <p:nvSpPr>
          <p:cNvPr id="50190" name="Text Box 18"/>
          <p:cNvSpPr txBox="1">
            <a:spLocks noChangeArrowheads="1"/>
          </p:cNvSpPr>
          <p:nvPr/>
        </p:nvSpPr>
        <p:spPr bwMode="auto">
          <a:xfrm>
            <a:off x="228600" y="1117600"/>
            <a:ext cx="1435100" cy="304800"/>
          </a:xfrm>
          <a:prstGeom prst="rect">
            <a:avLst/>
          </a:prstGeom>
          <a:noFill/>
          <a:ln w="9525">
            <a:noFill/>
            <a:miter lim="800000"/>
            <a:headEnd/>
            <a:tailEnd/>
          </a:ln>
        </p:spPr>
        <p:txBody>
          <a:bodyPr wrap="none">
            <a:spAutoFit/>
          </a:bodyPr>
          <a:lstStyle/>
          <a:p>
            <a:r>
              <a:rPr lang="en-US" sz="1400"/>
              <a:t>Optimum health</a:t>
            </a:r>
          </a:p>
        </p:txBody>
      </p:sp>
      <p:sp>
        <p:nvSpPr>
          <p:cNvPr id="50191" name="Text Box 19"/>
          <p:cNvSpPr txBox="1">
            <a:spLocks noChangeArrowheads="1"/>
          </p:cNvSpPr>
          <p:nvPr/>
        </p:nvSpPr>
        <p:spPr bwMode="auto">
          <a:xfrm>
            <a:off x="152400" y="6096000"/>
            <a:ext cx="1905000" cy="304800"/>
          </a:xfrm>
          <a:prstGeom prst="rect">
            <a:avLst/>
          </a:prstGeom>
          <a:noFill/>
          <a:ln w="9525">
            <a:noFill/>
            <a:miter lim="800000"/>
            <a:headEnd/>
            <a:tailEnd/>
          </a:ln>
        </p:spPr>
        <p:txBody>
          <a:bodyPr>
            <a:spAutoFit/>
          </a:bodyPr>
          <a:lstStyle/>
          <a:p>
            <a:r>
              <a:rPr lang="en-US" sz="1400"/>
              <a:t>Disability and death</a:t>
            </a:r>
          </a:p>
        </p:txBody>
      </p:sp>
      <p:sp>
        <p:nvSpPr>
          <p:cNvPr id="50192" name="Line 20"/>
          <p:cNvSpPr>
            <a:spLocks noChangeShapeType="1"/>
          </p:cNvSpPr>
          <p:nvPr/>
        </p:nvSpPr>
        <p:spPr bwMode="auto">
          <a:xfrm>
            <a:off x="1752600" y="5029200"/>
            <a:ext cx="1143000" cy="0"/>
          </a:xfrm>
          <a:prstGeom prst="line">
            <a:avLst/>
          </a:prstGeom>
          <a:noFill/>
          <a:ln w="9525">
            <a:solidFill>
              <a:srgbClr val="FFFFFF"/>
            </a:solidFill>
            <a:round/>
            <a:headEnd/>
            <a:tailEnd/>
          </a:ln>
        </p:spPr>
        <p:txBody>
          <a:bodyPr/>
          <a:lstStyle/>
          <a:p>
            <a:endParaRPr lang="en-US"/>
          </a:p>
        </p:txBody>
      </p:sp>
      <p:sp>
        <p:nvSpPr>
          <p:cNvPr id="50193" name="Line 21"/>
          <p:cNvSpPr>
            <a:spLocks noChangeShapeType="1"/>
          </p:cNvSpPr>
          <p:nvPr/>
        </p:nvSpPr>
        <p:spPr bwMode="auto">
          <a:xfrm>
            <a:off x="1371600" y="4419600"/>
            <a:ext cx="1905000" cy="0"/>
          </a:xfrm>
          <a:prstGeom prst="line">
            <a:avLst/>
          </a:prstGeom>
          <a:noFill/>
          <a:ln w="9525">
            <a:solidFill>
              <a:srgbClr val="FFFFFF"/>
            </a:solidFill>
            <a:round/>
            <a:headEnd/>
            <a:tailEnd/>
          </a:ln>
        </p:spPr>
        <p:txBody>
          <a:bodyPr/>
          <a:lstStyle/>
          <a:p>
            <a:endParaRPr lang="en-US"/>
          </a:p>
        </p:txBody>
      </p:sp>
      <p:sp>
        <p:nvSpPr>
          <p:cNvPr id="50194" name="Line 22"/>
          <p:cNvSpPr>
            <a:spLocks noChangeShapeType="1"/>
          </p:cNvSpPr>
          <p:nvPr/>
        </p:nvSpPr>
        <p:spPr bwMode="auto">
          <a:xfrm>
            <a:off x="1371600" y="2743200"/>
            <a:ext cx="1828800" cy="0"/>
          </a:xfrm>
          <a:prstGeom prst="line">
            <a:avLst/>
          </a:prstGeom>
          <a:noFill/>
          <a:ln w="9525">
            <a:solidFill>
              <a:srgbClr val="FFFFFF"/>
            </a:solidFill>
            <a:round/>
            <a:headEnd/>
            <a:tailEnd/>
          </a:ln>
        </p:spPr>
        <p:txBody>
          <a:bodyPr/>
          <a:lstStyle/>
          <a:p>
            <a:endParaRPr lang="en-US"/>
          </a:p>
        </p:txBody>
      </p:sp>
      <p:sp>
        <p:nvSpPr>
          <p:cNvPr id="50195" name="Line 23"/>
          <p:cNvSpPr>
            <a:spLocks noChangeShapeType="1"/>
          </p:cNvSpPr>
          <p:nvPr/>
        </p:nvSpPr>
        <p:spPr bwMode="auto">
          <a:xfrm>
            <a:off x="1828800" y="2133600"/>
            <a:ext cx="990600" cy="0"/>
          </a:xfrm>
          <a:prstGeom prst="line">
            <a:avLst/>
          </a:prstGeom>
          <a:noFill/>
          <a:ln w="9525">
            <a:solidFill>
              <a:srgbClr val="FFFFFF"/>
            </a:solidFill>
            <a:round/>
            <a:headEnd/>
            <a:tailEnd/>
          </a:ln>
        </p:spPr>
        <p:txBody>
          <a:bodyPr/>
          <a:lstStyle/>
          <a:p>
            <a:endParaRPr lang="en-US"/>
          </a:p>
        </p:txBody>
      </p:sp>
      <p:pic>
        <p:nvPicPr>
          <p:cNvPr id="50196" name="Picture 24" descr="ziihkhvw[1]"/>
          <p:cNvPicPr>
            <a:picLocks noGrp="1" noChangeAspect="1" noChangeArrowheads="1"/>
          </p:cNvPicPr>
          <p:nvPr>
            <p:ph sz="half" idx="1"/>
          </p:nvPr>
        </p:nvPicPr>
        <p:blipFill>
          <a:blip r:embed="rId3" cstate="print"/>
          <a:srcRect/>
          <a:stretch>
            <a:fillRect/>
          </a:stretch>
        </p:blipFill>
        <p:spPr>
          <a:xfrm>
            <a:off x="1905000" y="2286000"/>
            <a:ext cx="827088" cy="815975"/>
          </a:xfrm>
          <a:noFill/>
        </p:spPr>
      </p:pic>
      <p:sp>
        <p:nvSpPr>
          <p:cNvPr id="2" name="Slide Number Placeholder 1"/>
          <p:cNvSpPr>
            <a:spLocks noGrp="1"/>
          </p:cNvSpPr>
          <p:nvPr>
            <p:ph type="sldNum" sz="quarter" idx="12"/>
          </p:nvPr>
        </p:nvSpPr>
        <p:spPr/>
        <p:txBody>
          <a:bodyPr/>
          <a:lstStyle/>
          <a:p>
            <a:pPr>
              <a:defRPr/>
            </a:pPr>
            <a:fld id="{18BBBC22-2D39-4437-AD71-1B92553EF3B3}" type="slidenum">
              <a:rPr lang="en-CA" smtClean="0"/>
              <a:pPr>
                <a:defRPr/>
              </a:pPr>
              <a:t>54</a:t>
            </a:fld>
            <a:endParaRPr lang="en-CA"/>
          </a:p>
        </p:txBody>
      </p:sp>
    </p:spTree>
    <p:extLst>
      <p:ext uri="{BB962C8B-B14F-4D97-AF65-F5344CB8AC3E}">
        <p14:creationId xmlns:p14="http://schemas.microsoft.com/office/powerpoint/2010/main" val="331933566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eaLnBrk="1" hangingPunct="1"/>
            <a:r>
              <a:rPr lang="en-US" dirty="0" smtClean="0"/>
              <a:t>Dimensions of health and wellness (1)</a:t>
            </a:r>
          </a:p>
        </p:txBody>
      </p:sp>
      <p:sp>
        <p:nvSpPr>
          <p:cNvPr id="51203" name="Rectangle 3"/>
          <p:cNvSpPr>
            <a:spLocks noGrp="1" noChangeArrowheads="1"/>
          </p:cNvSpPr>
          <p:nvPr>
            <p:ph type="body" idx="1"/>
          </p:nvPr>
        </p:nvSpPr>
        <p:spPr/>
        <p:txBody>
          <a:bodyPr>
            <a:normAutofit/>
          </a:bodyPr>
          <a:lstStyle/>
          <a:p>
            <a:pPr marL="514350" indent="-514350">
              <a:lnSpc>
                <a:spcPct val="90000"/>
              </a:lnSpc>
            </a:pPr>
            <a:r>
              <a:rPr lang="en-US" dirty="0" smtClean="0"/>
              <a:t>The seven dimensions of health</a:t>
            </a:r>
          </a:p>
          <a:p>
            <a:pPr marL="914400" lvl="1" indent="-514350">
              <a:lnSpc>
                <a:spcPct val="90000"/>
              </a:lnSpc>
              <a:buFont typeface="Times New Roman" pitchFamily="18" charset="0"/>
              <a:buAutoNum type="arabicPeriod"/>
            </a:pPr>
            <a:r>
              <a:rPr lang="en-US" dirty="0" smtClean="0"/>
              <a:t>Physical health</a:t>
            </a:r>
          </a:p>
          <a:p>
            <a:pPr marL="1314450" lvl="2" indent="-457200">
              <a:lnSpc>
                <a:spcPct val="90000"/>
              </a:lnSpc>
            </a:pPr>
            <a:r>
              <a:rPr lang="en-US" dirty="0" smtClean="0"/>
              <a:t>Body shape and size, susceptibility to disease and disorders, body functioning, recuperation and recovery</a:t>
            </a:r>
          </a:p>
          <a:p>
            <a:pPr marL="914400" lvl="1" indent="-514350">
              <a:lnSpc>
                <a:spcPct val="90000"/>
              </a:lnSpc>
              <a:buFont typeface="Times New Roman" pitchFamily="18" charset="0"/>
              <a:buAutoNum type="arabicPeriod"/>
            </a:pPr>
            <a:r>
              <a:rPr lang="en-US" dirty="0" smtClean="0"/>
              <a:t>Social health</a:t>
            </a:r>
          </a:p>
          <a:p>
            <a:pPr marL="1314450" lvl="2" indent="-457200">
              <a:lnSpc>
                <a:spcPct val="90000"/>
              </a:lnSpc>
            </a:pPr>
            <a:r>
              <a:rPr lang="en-US" dirty="0" smtClean="0"/>
              <a:t>Interpersonal relationship</a:t>
            </a:r>
          </a:p>
          <a:p>
            <a:pPr marL="914400" lvl="1" indent="-514350">
              <a:lnSpc>
                <a:spcPct val="90000"/>
              </a:lnSpc>
              <a:buFont typeface="Times New Roman" pitchFamily="18" charset="0"/>
              <a:buAutoNum type="arabicPeriod"/>
            </a:pPr>
            <a:r>
              <a:rPr lang="en-US" dirty="0" smtClean="0"/>
              <a:t>Mental health</a:t>
            </a:r>
          </a:p>
          <a:p>
            <a:pPr marL="1314450" lvl="2" indent="-457200">
              <a:lnSpc>
                <a:spcPct val="90000"/>
              </a:lnSpc>
            </a:pPr>
            <a:r>
              <a:rPr lang="en-US" dirty="0" smtClean="0"/>
              <a:t>Ability to think clearly and objectively, analyze critically</a:t>
            </a:r>
          </a:p>
          <a:p>
            <a:pPr marL="914400" lvl="1" indent="-514350">
              <a:lnSpc>
                <a:spcPct val="90000"/>
              </a:lnSpc>
              <a:buFont typeface="Times New Roman" pitchFamily="18" charset="0"/>
              <a:buAutoNum type="arabicPeriod"/>
            </a:pPr>
            <a:r>
              <a:rPr lang="en-US" dirty="0" smtClean="0"/>
              <a:t>Emotional health</a:t>
            </a:r>
          </a:p>
          <a:p>
            <a:pPr marL="1314450" lvl="2" indent="-457200">
              <a:lnSpc>
                <a:spcPct val="90000"/>
              </a:lnSpc>
            </a:pPr>
            <a:r>
              <a:rPr lang="en-US" dirty="0" smtClean="0"/>
              <a:t>Ability to express emotions and control emotions when appropriate, self-esteem, self-confidence, self-efficacy, trust, love, empathy</a:t>
            </a:r>
          </a:p>
        </p:txBody>
      </p:sp>
      <p:sp>
        <p:nvSpPr>
          <p:cNvPr id="2" name="Slide Number Placeholder 1"/>
          <p:cNvSpPr>
            <a:spLocks noGrp="1"/>
          </p:cNvSpPr>
          <p:nvPr>
            <p:ph type="sldNum" sz="quarter" idx="12"/>
          </p:nvPr>
        </p:nvSpPr>
        <p:spPr/>
        <p:txBody>
          <a:bodyPr/>
          <a:lstStyle/>
          <a:p>
            <a:fld id="{6C93D9FA-D2D4-4D0B-9265-4EBC011233E5}" type="slidenum">
              <a:rPr lang="en-US" smtClean="0"/>
              <a:pPr/>
              <a:t>55</a:t>
            </a:fld>
            <a:endParaRPr lang="en-US"/>
          </a:p>
        </p:txBody>
      </p:sp>
    </p:spTree>
    <p:extLst>
      <p:ext uri="{BB962C8B-B14F-4D97-AF65-F5344CB8AC3E}">
        <p14:creationId xmlns:p14="http://schemas.microsoft.com/office/powerpoint/2010/main" val="227490696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pPr eaLnBrk="1" hangingPunct="1"/>
            <a:r>
              <a:rPr lang="en-US" dirty="0" smtClean="0"/>
              <a:t>Dimensions of health and wellness (2)</a:t>
            </a:r>
          </a:p>
        </p:txBody>
      </p:sp>
      <p:sp>
        <p:nvSpPr>
          <p:cNvPr id="52227" name="Rectangle 3"/>
          <p:cNvSpPr>
            <a:spLocks noGrp="1" noChangeArrowheads="1"/>
          </p:cNvSpPr>
          <p:nvPr>
            <p:ph type="body" idx="1"/>
          </p:nvPr>
        </p:nvSpPr>
        <p:spPr/>
        <p:txBody>
          <a:bodyPr>
            <a:normAutofit lnSpcReduction="10000"/>
          </a:bodyPr>
          <a:lstStyle/>
          <a:p>
            <a:pPr marL="857250" lvl="1" indent="-457200">
              <a:lnSpc>
                <a:spcPct val="90000"/>
              </a:lnSpc>
              <a:buFont typeface="Times New Roman" pitchFamily="18" charset="0"/>
              <a:buAutoNum type="arabicPeriod" startAt="5"/>
            </a:pPr>
            <a:r>
              <a:rPr lang="en-US" sz="2000" dirty="0" smtClean="0"/>
              <a:t>Environmental health</a:t>
            </a:r>
          </a:p>
          <a:p>
            <a:pPr marL="1314450" lvl="2" indent="-457200">
              <a:lnSpc>
                <a:spcPct val="90000"/>
              </a:lnSpc>
            </a:pPr>
            <a:r>
              <a:rPr lang="en-US" sz="2000" dirty="0" smtClean="0"/>
              <a:t>Appreciation of the micro and macro environment, protect, preserve and improve the environment, appreciate the relationship between environment and one’s health</a:t>
            </a:r>
          </a:p>
          <a:p>
            <a:pPr marL="857250" lvl="1" indent="-457200">
              <a:lnSpc>
                <a:spcPct val="90000"/>
              </a:lnSpc>
              <a:buFont typeface="Times New Roman" pitchFamily="18" charset="0"/>
              <a:buAutoNum type="arabicPeriod" startAt="5"/>
            </a:pPr>
            <a:r>
              <a:rPr lang="en-US" sz="2000" dirty="0" smtClean="0"/>
              <a:t>Occupational health</a:t>
            </a:r>
          </a:p>
          <a:p>
            <a:pPr marL="1314450" lvl="2" indent="-457200">
              <a:lnSpc>
                <a:spcPct val="90000"/>
              </a:lnSpc>
            </a:pPr>
            <a:r>
              <a:rPr lang="en-US" sz="2000" dirty="0" smtClean="0"/>
              <a:t>Appreciation of the relationship between one’s occupation (career, work environment, job) and one’s health, satisfying balance between work and health, reduction of stress and promotion of health</a:t>
            </a:r>
          </a:p>
          <a:p>
            <a:pPr marL="857250" lvl="1" indent="-457200">
              <a:lnSpc>
                <a:spcPct val="90000"/>
              </a:lnSpc>
              <a:buFont typeface="Times New Roman" pitchFamily="18" charset="0"/>
              <a:buAutoNum type="arabicPeriod" startAt="5"/>
            </a:pPr>
            <a:r>
              <a:rPr lang="en-US" sz="2000" dirty="0" smtClean="0"/>
              <a:t>Spiritual health</a:t>
            </a:r>
          </a:p>
          <a:p>
            <a:pPr marL="1314450" lvl="2" indent="-457200">
              <a:lnSpc>
                <a:spcPct val="90000"/>
              </a:lnSpc>
            </a:pPr>
            <a:r>
              <a:rPr lang="en-US" sz="2000" dirty="0" smtClean="0"/>
              <a:t>Feeling of oneness with others and with nature, a satisfying understanding of meaning and purpose of life to appreciate and experience love, joy, pain, sorrow, peace and contentment with life’s experiences, and belief in a supreme being or of force beyond our control and in that which brings purpose and meaning to life</a:t>
            </a:r>
          </a:p>
        </p:txBody>
      </p:sp>
      <p:sp>
        <p:nvSpPr>
          <p:cNvPr id="2" name="Slide Number Placeholder 1"/>
          <p:cNvSpPr>
            <a:spLocks noGrp="1"/>
          </p:cNvSpPr>
          <p:nvPr>
            <p:ph type="sldNum" sz="quarter" idx="12"/>
          </p:nvPr>
        </p:nvSpPr>
        <p:spPr/>
        <p:txBody>
          <a:bodyPr/>
          <a:lstStyle/>
          <a:p>
            <a:fld id="{6C93D9FA-D2D4-4D0B-9265-4EBC011233E5}" type="slidenum">
              <a:rPr lang="en-US" smtClean="0"/>
              <a:pPr/>
              <a:t>56</a:t>
            </a:fld>
            <a:endParaRPr lang="en-US"/>
          </a:p>
        </p:txBody>
      </p:sp>
    </p:spTree>
    <p:extLst>
      <p:ext uri="{BB962C8B-B14F-4D97-AF65-F5344CB8AC3E}">
        <p14:creationId xmlns:p14="http://schemas.microsoft.com/office/powerpoint/2010/main" val="343759092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457200" y="274638"/>
            <a:ext cx="8229600" cy="634082"/>
          </a:xfrm>
        </p:spPr>
        <p:txBody>
          <a:bodyPr>
            <a:normAutofit fontScale="90000"/>
          </a:bodyPr>
          <a:lstStyle/>
          <a:p>
            <a:pPr eaLnBrk="1" hangingPunct="1"/>
            <a:r>
              <a:rPr lang="en-US" sz="3600" dirty="0" smtClean="0"/>
              <a:t>Dimensions of health and wellness continuum</a:t>
            </a:r>
          </a:p>
        </p:txBody>
      </p:sp>
      <p:sp>
        <p:nvSpPr>
          <p:cNvPr id="141319" name="Oval 7"/>
          <p:cNvSpPr>
            <a:spLocks noChangeArrowheads="1"/>
          </p:cNvSpPr>
          <p:nvPr/>
        </p:nvSpPr>
        <p:spPr bwMode="auto">
          <a:xfrm>
            <a:off x="2743200" y="2438400"/>
            <a:ext cx="3733800" cy="2743200"/>
          </a:xfrm>
          <a:prstGeom prst="ellipse">
            <a:avLst/>
          </a:prstGeom>
          <a:gradFill rotWithShape="1">
            <a:gsLst>
              <a:gs pos="0">
                <a:srgbClr val="990033"/>
              </a:gs>
              <a:gs pos="50000">
                <a:srgbClr val="FF99CC">
                  <a:alpha val="50000"/>
                </a:srgbClr>
              </a:gs>
              <a:gs pos="100000">
                <a:srgbClr val="990033"/>
              </a:gs>
            </a:gsLst>
            <a:lin ang="2700000" scaled="1"/>
          </a:gradFill>
          <a:ln w="9525">
            <a:solidFill>
              <a:schemeClr val="tx1"/>
            </a:solidFill>
            <a:round/>
            <a:headEnd/>
            <a:tailEnd/>
          </a:ln>
          <a:effectLst/>
        </p:spPr>
        <p:txBody>
          <a:bodyPr wrap="none" anchor="ctr"/>
          <a:lstStyle/>
          <a:p>
            <a:pPr>
              <a:defRPr/>
            </a:pPr>
            <a:endParaRPr lang="en-US"/>
          </a:p>
        </p:txBody>
      </p:sp>
      <p:sp>
        <p:nvSpPr>
          <p:cNvPr id="53256" name="Oval 8"/>
          <p:cNvSpPr>
            <a:spLocks noChangeArrowheads="1"/>
          </p:cNvSpPr>
          <p:nvPr/>
        </p:nvSpPr>
        <p:spPr bwMode="auto">
          <a:xfrm>
            <a:off x="3048000" y="2667000"/>
            <a:ext cx="3124200" cy="2286000"/>
          </a:xfrm>
          <a:prstGeom prst="ellipse">
            <a:avLst/>
          </a:prstGeom>
          <a:solidFill>
            <a:schemeClr val="bg1"/>
          </a:solidFill>
          <a:ln w="9525">
            <a:solidFill>
              <a:schemeClr val="tx1"/>
            </a:solidFill>
            <a:round/>
            <a:headEnd/>
            <a:tailEnd/>
          </a:ln>
        </p:spPr>
        <p:txBody>
          <a:bodyPr wrap="none" anchor="ctr"/>
          <a:lstStyle/>
          <a:p>
            <a:endParaRPr lang="en-US"/>
          </a:p>
        </p:txBody>
      </p:sp>
      <p:sp>
        <p:nvSpPr>
          <p:cNvPr id="53257" name="Text Box 9"/>
          <p:cNvSpPr txBox="1">
            <a:spLocks noChangeArrowheads="1"/>
          </p:cNvSpPr>
          <p:nvPr/>
        </p:nvSpPr>
        <p:spPr bwMode="auto">
          <a:xfrm>
            <a:off x="4716016" y="1124744"/>
            <a:ext cx="1724025" cy="581025"/>
          </a:xfrm>
          <a:prstGeom prst="rect">
            <a:avLst/>
          </a:prstGeom>
          <a:noFill/>
          <a:ln w="9525">
            <a:noFill/>
            <a:miter lim="800000"/>
            <a:headEnd/>
            <a:tailEnd/>
          </a:ln>
        </p:spPr>
        <p:txBody>
          <a:bodyPr wrap="none">
            <a:spAutoFit/>
          </a:bodyPr>
          <a:lstStyle/>
          <a:p>
            <a:r>
              <a:rPr lang="en-US" sz="1600" dirty="0">
                <a:latin typeface="Georgia" pitchFamily="18" charset="0"/>
              </a:rPr>
              <a:t>Optimum  health</a:t>
            </a:r>
          </a:p>
          <a:p>
            <a:r>
              <a:rPr lang="en-US" sz="1600" dirty="0">
                <a:latin typeface="Georgia" pitchFamily="18" charset="0"/>
              </a:rPr>
              <a:t>and wellness</a:t>
            </a:r>
          </a:p>
        </p:txBody>
      </p:sp>
      <p:sp>
        <p:nvSpPr>
          <p:cNvPr id="53258" name="Text Box 10"/>
          <p:cNvSpPr txBox="1">
            <a:spLocks noChangeArrowheads="1"/>
          </p:cNvSpPr>
          <p:nvPr/>
        </p:nvSpPr>
        <p:spPr bwMode="auto">
          <a:xfrm>
            <a:off x="4932040" y="5661248"/>
            <a:ext cx="2020888" cy="581025"/>
          </a:xfrm>
          <a:prstGeom prst="rect">
            <a:avLst/>
          </a:prstGeom>
          <a:noFill/>
          <a:ln w="9525">
            <a:noFill/>
            <a:miter lim="800000"/>
            <a:headEnd/>
            <a:tailEnd/>
          </a:ln>
        </p:spPr>
        <p:txBody>
          <a:bodyPr wrap="none">
            <a:spAutoFit/>
          </a:bodyPr>
          <a:lstStyle/>
          <a:p>
            <a:r>
              <a:rPr lang="en-US" sz="1600" dirty="0">
                <a:latin typeface="Georgia" pitchFamily="18" charset="0"/>
              </a:rPr>
              <a:t>Premature disability</a:t>
            </a:r>
          </a:p>
          <a:p>
            <a:r>
              <a:rPr lang="en-US" sz="1600" dirty="0">
                <a:latin typeface="Georgia" pitchFamily="18" charset="0"/>
              </a:rPr>
              <a:t>and death</a:t>
            </a:r>
          </a:p>
        </p:txBody>
      </p:sp>
      <p:sp>
        <p:nvSpPr>
          <p:cNvPr id="53259" name="Text Box 11"/>
          <p:cNvSpPr txBox="1">
            <a:spLocks noChangeArrowheads="1"/>
          </p:cNvSpPr>
          <p:nvPr/>
        </p:nvSpPr>
        <p:spPr bwMode="auto">
          <a:xfrm>
            <a:off x="3352800" y="3276600"/>
            <a:ext cx="2514600" cy="366713"/>
          </a:xfrm>
          <a:prstGeom prst="rect">
            <a:avLst/>
          </a:prstGeom>
          <a:noFill/>
          <a:ln w="9525">
            <a:noFill/>
            <a:miter lim="800000"/>
            <a:headEnd/>
            <a:tailEnd/>
          </a:ln>
        </p:spPr>
        <p:txBody>
          <a:bodyPr>
            <a:spAutoFit/>
          </a:bodyPr>
          <a:lstStyle/>
          <a:p>
            <a:pPr algn="ctr"/>
            <a:r>
              <a:rPr lang="en-US">
                <a:latin typeface="Georgia" pitchFamily="18" charset="0"/>
              </a:rPr>
              <a:t>Dimensions of health</a:t>
            </a:r>
          </a:p>
        </p:txBody>
      </p:sp>
      <p:sp>
        <p:nvSpPr>
          <p:cNvPr id="53260" name="Text Box 12"/>
          <p:cNvSpPr txBox="1">
            <a:spLocks noChangeArrowheads="1"/>
          </p:cNvSpPr>
          <p:nvPr/>
        </p:nvSpPr>
        <p:spPr bwMode="auto">
          <a:xfrm>
            <a:off x="6372200" y="2852936"/>
            <a:ext cx="1423988" cy="336550"/>
          </a:xfrm>
          <a:prstGeom prst="rect">
            <a:avLst/>
          </a:prstGeom>
          <a:noFill/>
          <a:ln w="9525">
            <a:noFill/>
            <a:miter lim="800000"/>
            <a:headEnd/>
            <a:tailEnd/>
          </a:ln>
        </p:spPr>
        <p:txBody>
          <a:bodyPr wrap="none">
            <a:spAutoFit/>
          </a:bodyPr>
          <a:lstStyle/>
          <a:p>
            <a:r>
              <a:rPr lang="en-US" sz="1600" dirty="0">
                <a:latin typeface="Times New Roman" pitchFamily="18" charset="0"/>
              </a:rPr>
              <a:t>Physical health</a:t>
            </a:r>
          </a:p>
        </p:txBody>
      </p:sp>
      <p:sp>
        <p:nvSpPr>
          <p:cNvPr id="53261" name="Text Box 13"/>
          <p:cNvSpPr txBox="1">
            <a:spLocks noChangeArrowheads="1"/>
          </p:cNvSpPr>
          <p:nvPr/>
        </p:nvSpPr>
        <p:spPr bwMode="auto">
          <a:xfrm>
            <a:off x="1763688" y="2636912"/>
            <a:ext cx="1243013" cy="336550"/>
          </a:xfrm>
          <a:prstGeom prst="rect">
            <a:avLst/>
          </a:prstGeom>
          <a:noFill/>
          <a:ln w="9525">
            <a:noFill/>
            <a:miter lim="800000"/>
            <a:headEnd/>
            <a:tailEnd/>
          </a:ln>
        </p:spPr>
        <p:txBody>
          <a:bodyPr wrap="none">
            <a:spAutoFit/>
          </a:bodyPr>
          <a:lstStyle/>
          <a:p>
            <a:r>
              <a:rPr lang="en-US" sz="1600" dirty="0">
                <a:latin typeface="Times New Roman" pitchFamily="18" charset="0"/>
              </a:rPr>
              <a:t>Social health</a:t>
            </a:r>
          </a:p>
        </p:txBody>
      </p:sp>
      <p:sp>
        <p:nvSpPr>
          <p:cNvPr id="53262" name="Text Box 14"/>
          <p:cNvSpPr txBox="1">
            <a:spLocks noChangeArrowheads="1"/>
          </p:cNvSpPr>
          <p:nvPr/>
        </p:nvSpPr>
        <p:spPr bwMode="auto">
          <a:xfrm>
            <a:off x="1403648" y="3212976"/>
            <a:ext cx="1311275" cy="336550"/>
          </a:xfrm>
          <a:prstGeom prst="rect">
            <a:avLst/>
          </a:prstGeom>
          <a:noFill/>
          <a:ln w="9525">
            <a:noFill/>
            <a:miter lim="800000"/>
            <a:headEnd/>
            <a:tailEnd/>
          </a:ln>
        </p:spPr>
        <p:txBody>
          <a:bodyPr wrap="none">
            <a:spAutoFit/>
          </a:bodyPr>
          <a:lstStyle/>
          <a:p>
            <a:r>
              <a:rPr lang="en-US" sz="1600" dirty="0">
                <a:latin typeface="Times New Roman" pitchFamily="18" charset="0"/>
              </a:rPr>
              <a:t>Mental health</a:t>
            </a:r>
          </a:p>
        </p:txBody>
      </p:sp>
      <p:sp>
        <p:nvSpPr>
          <p:cNvPr id="53263" name="Text Box 15"/>
          <p:cNvSpPr txBox="1">
            <a:spLocks noChangeArrowheads="1"/>
          </p:cNvSpPr>
          <p:nvPr/>
        </p:nvSpPr>
        <p:spPr bwMode="auto">
          <a:xfrm>
            <a:off x="6444208" y="4149080"/>
            <a:ext cx="1819275" cy="336550"/>
          </a:xfrm>
          <a:prstGeom prst="rect">
            <a:avLst/>
          </a:prstGeom>
          <a:noFill/>
          <a:ln w="9525">
            <a:noFill/>
            <a:miter lim="800000"/>
            <a:headEnd/>
            <a:tailEnd/>
          </a:ln>
        </p:spPr>
        <p:txBody>
          <a:bodyPr wrap="none">
            <a:spAutoFit/>
          </a:bodyPr>
          <a:lstStyle/>
          <a:p>
            <a:r>
              <a:rPr lang="en-US" sz="1600" dirty="0">
                <a:latin typeface="Times New Roman" pitchFamily="18" charset="0"/>
              </a:rPr>
              <a:t>Occupational health</a:t>
            </a:r>
          </a:p>
        </p:txBody>
      </p:sp>
      <p:sp>
        <p:nvSpPr>
          <p:cNvPr id="53264" name="Text Box 16"/>
          <p:cNvSpPr txBox="1">
            <a:spLocks noChangeArrowheads="1"/>
          </p:cNvSpPr>
          <p:nvPr/>
        </p:nvSpPr>
        <p:spPr bwMode="auto">
          <a:xfrm>
            <a:off x="6516216" y="3501008"/>
            <a:ext cx="1944688" cy="336550"/>
          </a:xfrm>
          <a:prstGeom prst="rect">
            <a:avLst/>
          </a:prstGeom>
          <a:noFill/>
          <a:ln w="9525">
            <a:noFill/>
            <a:miter lim="800000"/>
            <a:headEnd/>
            <a:tailEnd/>
          </a:ln>
        </p:spPr>
        <p:txBody>
          <a:bodyPr wrap="none">
            <a:spAutoFit/>
          </a:bodyPr>
          <a:lstStyle/>
          <a:p>
            <a:r>
              <a:rPr lang="en-US" sz="1600" dirty="0">
                <a:latin typeface="Times New Roman" pitchFamily="18" charset="0"/>
              </a:rPr>
              <a:t>Environmental health</a:t>
            </a:r>
          </a:p>
        </p:txBody>
      </p:sp>
      <p:sp>
        <p:nvSpPr>
          <p:cNvPr id="53265" name="Text Box 17"/>
          <p:cNvSpPr txBox="1">
            <a:spLocks noChangeArrowheads="1"/>
          </p:cNvSpPr>
          <p:nvPr/>
        </p:nvSpPr>
        <p:spPr bwMode="auto">
          <a:xfrm>
            <a:off x="1187624" y="3861048"/>
            <a:ext cx="1436688" cy="336550"/>
          </a:xfrm>
          <a:prstGeom prst="rect">
            <a:avLst/>
          </a:prstGeom>
          <a:noFill/>
          <a:ln w="9525">
            <a:noFill/>
            <a:miter lim="800000"/>
            <a:headEnd/>
            <a:tailEnd/>
          </a:ln>
        </p:spPr>
        <p:txBody>
          <a:bodyPr wrap="none">
            <a:spAutoFit/>
          </a:bodyPr>
          <a:lstStyle/>
          <a:p>
            <a:r>
              <a:rPr lang="en-US" sz="1600" dirty="0">
                <a:latin typeface="Times New Roman" pitchFamily="18" charset="0"/>
              </a:rPr>
              <a:t>Spiritual health</a:t>
            </a:r>
          </a:p>
        </p:txBody>
      </p:sp>
      <p:sp>
        <p:nvSpPr>
          <p:cNvPr id="53266" name="Text Box 18"/>
          <p:cNvSpPr txBox="1">
            <a:spLocks noChangeArrowheads="1"/>
          </p:cNvSpPr>
          <p:nvPr/>
        </p:nvSpPr>
        <p:spPr bwMode="auto">
          <a:xfrm>
            <a:off x="1259632" y="4581128"/>
            <a:ext cx="1582738" cy="336550"/>
          </a:xfrm>
          <a:prstGeom prst="rect">
            <a:avLst/>
          </a:prstGeom>
          <a:noFill/>
          <a:ln w="9525">
            <a:noFill/>
            <a:miter lim="800000"/>
            <a:headEnd/>
            <a:tailEnd/>
          </a:ln>
        </p:spPr>
        <p:txBody>
          <a:bodyPr wrap="none">
            <a:spAutoFit/>
          </a:bodyPr>
          <a:lstStyle/>
          <a:p>
            <a:r>
              <a:rPr lang="en-US" sz="1600" dirty="0">
                <a:latin typeface="Times New Roman" pitchFamily="18" charset="0"/>
              </a:rPr>
              <a:t>Emotional health</a:t>
            </a:r>
          </a:p>
        </p:txBody>
      </p:sp>
      <p:pic>
        <p:nvPicPr>
          <p:cNvPr id="53267" name="Picture 19" descr="family020"/>
          <p:cNvPicPr>
            <a:picLocks noChangeAspect="1" noChangeArrowheads="1"/>
          </p:cNvPicPr>
          <p:nvPr/>
        </p:nvPicPr>
        <p:blipFill>
          <a:blip r:embed="rId3" cstate="print"/>
          <a:srcRect/>
          <a:stretch>
            <a:fillRect/>
          </a:stretch>
        </p:blipFill>
        <p:spPr bwMode="auto">
          <a:xfrm>
            <a:off x="4343400" y="3810000"/>
            <a:ext cx="528638" cy="857250"/>
          </a:xfrm>
          <a:prstGeom prst="rect">
            <a:avLst/>
          </a:prstGeom>
          <a:noFill/>
          <a:ln w="9525">
            <a:noFill/>
            <a:miter lim="800000"/>
            <a:headEnd/>
            <a:tailEnd/>
          </a:ln>
        </p:spPr>
      </p:pic>
      <p:sp>
        <p:nvSpPr>
          <p:cNvPr id="19" name="Right Arrow 18"/>
          <p:cNvSpPr/>
          <p:nvPr/>
        </p:nvSpPr>
        <p:spPr>
          <a:xfrm rot="12934692">
            <a:off x="5436096" y="2780928"/>
            <a:ext cx="360040" cy="720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ight Arrow 19"/>
          <p:cNvSpPr/>
          <p:nvPr/>
        </p:nvSpPr>
        <p:spPr>
          <a:xfrm rot="18978344">
            <a:off x="5724128" y="4581128"/>
            <a:ext cx="360040" cy="720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ight Arrow 20"/>
          <p:cNvSpPr/>
          <p:nvPr/>
        </p:nvSpPr>
        <p:spPr>
          <a:xfrm rot="2360540">
            <a:off x="3131840" y="4581128"/>
            <a:ext cx="360040" cy="720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ight Arrow 21"/>
          <p:cNvSpPr/>
          <p:nvPr/>
        </p:nvSpPr>
        <p:spPr>
          <a:xfrm rot="8678457">
            <a:off x="3203848" y="2852936"/>
            <a:ext cx="360040" cy="720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p:cNvSpPr/>
          <p:nvPr/>
        </p:nvSpPr>
        <p:spPr>
          <a:xfrm>
            <a:off x="827584" y="5085184"/>
            <a:ext cx="2232248" cy="648072"/>
          </a:xfrm>
          <a:prstGeom prst="ellipse">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rgbClr val="7030A0"/>
                </a:solidFill>
                <a:latin typeface="Baskerville Old Face" pitchFamily="18" charset="0"/>
              </a:rPr>
              <a:t>Psychosocial health</a:t>
            </a:r>
            <a:endParaRPr lang="en-US" dirty="0">
              <a:solidFill>
                <a:srgbClr val="7030A0"/>
              </a:solidFill>
              <a:latin typeface="Baskerville Old Face" pitchFamily="18" charset="0"/>
            </a:endParaRPr>
          </a:p>
        </p:txBody>
      </p:sp>
      <p:sp>
        <p:nvSpPr>
          <p:cNvPr id="24" name="Oval 23"/>
          <p:cNvSpPr/>
          <p:nvPr/>
        </p:nvSpPr>
        <p:spPr>
          <a:xfrm>
            <a:off x="6444208" y="4725144"/>
            <a:ext cx="2304256" cy="864096"/>
          </a:xfrm>
          <a:prstGeom prst="ellipse">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rgbClr val="7030A0"/>
                </a:solidFill>
                <a:latin typeface="Baskerville Old Face" pitchFamily="18" charset="0"/>
              </a:rPr>
              <a:t>Biological and environmental health</a:t>
            </a:r>
            <a:endParaRPr lang="en-US" dirty="0">
              <a:solidFill>
                <a:srgbClr val="7030A0"/>
              </a:solidFill>
              <a:latin typeface="Baskerville Old Face" pitchFamily="18" charset="0"/>
            </a:endParaRPr>
          </a:p>
        </p:txBody>
      </p:sp>
      <p:sp>
        <p:nvSpPr>
          <p:cNvPr id="26" name="Chevron 25"/>
          <p:cNvSpPr/>
          <p:nvPr/>
        </p:nvSpPr>
        <p:spPr>
          <a:xfrm rot="5400000">
            <a:off x="4463988" y="5337212"/>
            <a:ext cx="432048" cy="504056"/>
          </a:xfrm>
          <a:prstGeom prst="chevron">
            <a:avLst/>
          </a:prstGeom>
          <a:gradFill flip="none" rotWithShape="1">
            <a:gsLst>
              <a:gs pos="0">
                <a:schemeClr val="accent2">
                  <a:lumMod val="60000"/>
                  <a:lumOff val="40000"/>
                </a:schemeClr>
              </a:gs>
              <a:gs pos="50000">
                <a:schemeClr val="accent1">
                  <a:tint val="44500"/>
                  <a:satMod val="160000"/>
                </a:schemeClr>
              </a:gs>
              <a:gs pos="100000">
                <a:schemeClr val="accent1">
                  <a:tint val="23500"/>
                  <a:satMod val="160000"/>
                </a:scheme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7" name="Chevron 26"/>
          <p:cNvSpPr/>
          <p:nvPr/>
        </p:nvSpPr>
        <p:spPr>
          <a:xfrm rot="5400000">
            <a:off x="4463988" y="5625244"/>
            <a:ext cx="432048" cy="504056"/>
          </a:xfrm>
          <a:prstGeom prst="chevron">
            <a:avLst/>
          </a:prstGeom>
          <a:gradFill flip="none" rotWithShape="1">
            <a:gsLst>
              <a:gs pos="0">
                <a:schemeClr val="accent2">
                  <a:lumMod val="60000"/>
                  <a:lumOff val="40000"/>
                </a:schemeClr>
              </a:gs>
              <a:gs pos="50000">
                <a:schemeClr val="accent1">
                  <a:tint val="44500"/>
                  <a:satMod val="160000"/>
                </a:schemeClr>
              </a:gs>
              <a:gs pos="100000">
                <a:schemeClr val="accent1">
                  <a:tint val="23500"/>
                  <a:satMod val="160000"/>
                </a:scheme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8" name="Chevron 27"/>
          <p:cNvSpPr/>
          <p:nvPr/>
        </p:nvSpPr>
        <p:spPr>
          <a:xfrm rot="5400000">
            <a:off x="4463988" y="5013176"/>
            <a:ext cx="432048" cy="504056"/>
          </a:xfrm>
          <a:prstGeom prst="chevron">
            <a:avLst/>
          </a:prstGeom>
          <a:gradFill flip="none" rotWithShape="1">
            <a:gsLst>
              <a:gs pos="0">
                <a:schemeClr val="accent2">
                  <a:lumMod val="60000"/>
                  <a:lumOff val="40000"/>
                </a:schemeClr>
              </a:gs>
              <a:gs pos="50000">
                <a:schemeClr val="accent1">
                  <a:tint val="44500"/>
                  <a:satMod val="160000"/>
                </a:schemeClr>
              </a:gs>
              <a:gs pos="100000">
                <a:schemeClr val="accent1">
                  <a:tint val="23500"/>
                  <a:satMod val="160000"/>
                </a:scheme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9" name="Chevron 28"/>
          <p:cNvSpPr/>
          <p:nvPr/>
        </p:nvSpPr>
        <p:spPr>
          <a:xfrm rot="16200000">
            <a:off x="4329656" y="1532169"/>
            <a:ext cx="432048" cy="504056"/>
          </a:xfrm>
          <a:prstGeom prst="chevron">
            <a:avLst/>
          </a:prstGeom>
          <a:gradFill flip="none" rotWithShape="1">
            <a:gsLst>
              <a:gs pos="0">
                <a:schemeClr val="accent2">
                  <a:lumMod val="60000"/>
                  <a:lumOff val="40000"/>
                </a:schemeClr>
              </a:gs>
              <a:gs pos="50000">
                <a:schemeClr val="accent1">
                  <a:tint val="44500"/>
                  <a:satMod val="160000"/>
                </a:schemeClr>
              </a:gs>
              <a:gs pos="100000">
                <a:schemeClr val="accent1">
                  <a:tint val="23500"/>
                  <a:satMod val="160000"/>
                </a:scheme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0" name="Chevron 29"/>
          <p:cNvSpPr/>
          <p:nvPr/>
        </p:nvSpPr>
        <p:spPr>
          <a:xfrm rot="16200000">
            <a:off x="4319972" y="1808820"/>
            <a:ext cx="432048" cy="504056"/>
          </a:xfrm>
          <a:prstGeom prst="chevron">
            <a:avLst/>
          </a:prstGeom>
          <a:gradFill flip="none" rotWithShape="1">
            <a:gsLst>
              <a:gs pos="0">
                <a:schemeClr val="accent2">
                  <a:lumMod val="60000"/>
                  <a:lumOff val="40000"/>
                </a:schemeClr>
              </a:gs>
              <a:gs pos="50000">
                <a:schemeClr val="accent1">
                  <a:tint val="44500"/>
                  <a:satMod val="160000"/>
                </a:schemeClr>
              </a:gs>
              <a:gs pos="100000">
                <a:schemeClr val="accent1">
                  <a:tint val="23500"/>
                  <a:satMod val="160000"/>
                </a:scheme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1" name="Chevron 30"/>
          <p:cNvSpPr/>
          <p:nvPr/>
        </p:nvSpPr>
        <p:spPr>
          <a:xfrm rot="16200000">
            <a:off x="4319972" y="2096852"/>
            <a:ext cx="432048" cy="504056"/>
          </a:xfrm>
          <a:prstGeom prst="chevron">
            <a:avLst/>
          </a:prstGeom>
          <a:gradFill flip="none" rotWithShape="1">
            <a:gsLst>
              <a:gs pos="0">
                <a:schemeClr val="accent2">
                  <a:lumMod val="60000"/>
                  <a:lumOff val="40000"/>
                </a:schemeClr>
              </a:gs>
              <a:gs pos="50000">
                <a:schemeClr val="accent1">
                  <a:tint val="44500"/>
                  <a:satMod val="160000"/>
                </a:schemeClr>
              </a:gs>
              <a:gs pos="100000">
                <a:schemeClr val="accent1">
                  <a:tint val="23500"/>
                  <a:satMod val="160000"/>
                </a:scheme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Slide Number Placeholder 1"/>
          <p:cNvSpPr>
            <a:spLocks noGrp="1"/>
          </p:cNvSpPr>
          <p:nvPr>
            <p:ph type="sldNum" sz="quarter" idx="12"/>
          </p:nvPr>
        </p:nvSpPr>
        <p:spPr/>
        <p:txBody>
          <a:bodyPr/>
          <a:lstStyle/>
          <a:p>
            <a:fld id="{6C93D9FA-D2D4-4D0B-9265-4EBC011233E5}" type="slidenum">
              <a:rPr lang="en-US" smtClean="0"/>
              <a:pPr/>
              <a:t>57</a:t>
            </a:fld>
            <a:endParaRPr lang="en-US"/>
          </a:p>
        </p:txBody>
      </p:sp>
    </p:spTree>
    <p:extLst>
      <p:ext uri="{BB962C8B-B14F-4D97-AF65-F5344CB8AC3E}">
        <p14:creationId xmlns:p14="http://schemas.microsoft.com/office/powerpoint/2010/main" val="2486810036"/>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pPr eaLnBrk="1" hangingPunct="1"/>
            <a:r>
              <a:rPr lang="en-CA" smtClean="0"/>
              <a:t>Improving your health</a:t>
            </a:r>
          </a:p>
        </p:txBody>
      </p:sp>
      <p:sp>
        <p:nvSpPr>
          <p:cNvPr id="54275" name="Rectangle 3"/>
          <p:cNvSpPr>
            <a:spLocks noGrp="1" noChangeArrowheads="1"/>
          </p:cNvSpPr>
          <p:nvPr>
            <p:ph type="body" idx="1"/>
          </p:nvPr>
        </p:nvSpPr>
        <p:spPr/>
        <p:txBody>
          <a:bodyPr>
            <a:normAutofit/>
          </a:bodyPr>
          <a:lstStyle/>
          <a:p>
            <a:pPr eaLnBrk="1" hangingPunct="1"/>
            <a:r>
              <a:rPr lang="en-CA" sz="2400" smtClean="0"/>
              <a:t>Benefits of health improvement</a:t>
            </a:r>
          </a:p>
          <a:p>
            <a:pPr lvl="1" eaLnBrk="1" hangingPunct="1"/>
            <a:r>
              <a:rPr lang="en-CA" sz="2000" smtClean="0"/>
              <a:t>Improved quality of life and increased lifespan</a:t>
            </a:r>
          </a:p>
          <a:p>
            <a:pPr lvl="1" eaLnBrk="1" hangingPunct="1"/>
            <a:r>
              <a:rPr lang="en-CA" sz="2000" smtClean="0"/>
              <a:t>Greater energy levels and increased capacity to enjoy life</a:t>
            </a:r>
          </a:p>
          <a:p>
            <a:pPr lvl="1" eaLnBrk="1" hangingPunct="1"/>
            <a:r>
              <a:rPr lang="en-CA" sz="2000" smtClean="0"/>
              <a:t>Stronger immune system</a:t>
            </a:r>
          </a:p>
          <a:p>
            <a:pPr lvl="1" eaLnBrk="1" hangingPunct="1"/>
            <a:r>
              <a:rPr lang="en-CA" sz="2000" smtClean="0"/>
              <a:t>Improved self-confidence, self-esteem, self-concept and self-efficacy</a:t>
            </a:r>
          </a:p>
          <a:p>
            <a:pPr lvl="1" eaLnBrk="1" hangingPunct="1"/>
            <a:r>
              <a:rPr lang="en-CA" sz="2000" smtClean="0"/>
              <a:t>Enhanced relationship with others</a:t>
            </a:r>
          </a:p>
          <a:p>
            <a:pPr lvl="1" eaLnBrk="1" hangingPunct="1"/>
            <a:r>
              <a:rPr lang="en-CA" sz="2000" smtClean="0"/>
              <a:t>Improved ability to control and manage stress and reduce dependability on the health care system</a:t>
            </a:r>
          </a:p>
          <a:p>
            <a:pPr lvl="1" eaLnBrk="1" hangingPunct="1"/>
            <a:r>
              <a:rPr lang="en-CA" sz="2000" smtClean="0"/>
              <a:t>Improved muscle tone, strength, flexibility and endurance</a:t>
            </a:r>
          </a:p>
          <a:p>
            <a:pPr lvl="1" eaLnBrk="1" hangingPunct="1"/>
            <a:r>
              <a:rPr lang="en-CA" sz="2000" smtClean="0"/>
              <a:t>Improved cardiovascular functioning</a:t>
            </a:r>
          </a:p>
          <a:p>
            <a:pPr lvl="1" eaLnBrk="1" hangingPunct="1"/>
            <a:r>
              <a:rPr lang="en-CA" sz="2000" smtClean="0"/>
              <a:t>Improved environmental sensitivity, responsibility and behaviours</a:t>
            </a:r>
          </a:p>
          <a:p>
            <a:pPr lvl="1" eaLnBrk="1" hangingPunct="1"/>
            <a:r>
              <a:rPr lang="en-CA" sz="2000" smtClean="0"/>
              <a:t>Enhanced levels of spiritual health, awareness and feeling of oneness</a:t>
            </a:r>
          </a:p>
        </p:txBody>
      </p:sp>
      <p:sp>
        <p:nvSpPr>
          <p:cNvPr id="2" name="Slide Number Placeholder 1"/>
          <p:cNvSpPr>
            <a:spLocks noGrp="1"/>
          </p:cNvSpPr>
          <p:nvPr>
            <p:ph type="sldNum" sz="quarter" idx="12"/>
          </p:nvPr>
        </p:nvSpPr>
        <p:spPr/>
        <p:txBody>
          <a:bodyPr/>
          <a:lstStyle/>
          <a:p>
            <a:fld id="{6C93D9FA-D2D4-4D0B-9265-4EBC011233E5}" type="slidenum">
              <a:rPr lang="en-US" smtClean="0"/>
              <a:pPr/>
              <a:t>58</a:t>
            </a:fld>
            <a:endParaRPr lang="en-US"/>
          </a:p>
        </p:txBody>
      </p:sp>
    </p:spTree>
    <p:extLst>
      <p:ext uri="{BB962C8B-B14F-4D97-AF65-F5344CB8AC3E}">
        <p14:creationId xmlns:p14="http://schemas.microsoft.com/office/powerpoint/2010/main" val="2682317241"/>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260648"/>
            <a:ext cx="8229600" cy="6192688"/>
          </a:xfrm>
        </p:spPr>
        <p:txBody>
          <a:bodyPr>
            <a:normAutofit fontScale="55000" lnSpcReduction="20000"/>
          </a:bodyPr>
          <a:lstStyle/>
          <a:p>
            <a:r>
              <a:rPr lang="en-CA" b="1" dirty="0"/>
              <a:t>Health Belief </a:t>
            </a:r>
            <a:r>
              <a:rPr lang="en-CA" b="1" dirty="0" smtClean="0"/>
              <a:t>Model</a:t>
            </a:r>
          </a:p>
          <a:p>
            <a:endParaRPr lang="en-CA" b="1" dirty="0"/>
          </a:p>
          <a:p>
            <a:r>
              <a:rPr lang="en-CA" sz="3300" dirty="0"/>
              <a:t>Developed in the 1950s, the </a:t>
            </a:r>
            <a:r>
              <a:rPr lang="en-CA" sz="3300" b="1" dirty="0">
                <a:solidFill>
                  <a:srgbClr val="002060"/>
                </a:solidFill>
              </a:rPr>
              <a:t>Health Belief Model </a:t>
            </a:r>
            <a:r>
              <a:rPr lang="en-CA" sz="3300" dirty="0"/>
              <a:t>remains a widely used framework for explaining health behaviors. </a:t>
            </a:r>
            <a:r>
              <a:rPr lang="en-CA" sz="3300" dirty="0" smtClean="0"/>
              <a:t> </a:t>
            </a:r>
            <a:r>
              <a:rPr lang="en-CA" sz="3300" dirty="0"/>
              <a:t>The model holds that motivation is key to making positive changes. In addition to knowledge, other motivating factors for giving up a bad habit and/or adopting a health behavior include the following</a:t>
            </a:r>
            <a:r>
              <a:rPr lang="en-CA" sz="3300" dirty="0" smtClean="0"/>
              <a:t>:</a:t>
            </a:r>
          </a:p>
          <a:p>
            <a:endParaRPr lang="en-CA" sz="3300" dirty="0"/>
          </a:p>
          <a:p>
            <a:r>
              <a:rPr lang="en-CA" sz="3300" b="1" dirty="0"/>
              <a:t>Perceived susceptibility.</a:t>
            </a:r>
            <a:r>
              <a:rPr lang="en-CA" sz="3300" dirty="0"/>
              <a:t> You believe you’re vulnerable to diseases or other adverse consequences associated with an undesirable behavior. The following is an example: “All sexually active people are at risk for human papillomavirus. Some strains of the virus cause cancer. A vaccine helps prevent it</a:t>
            </a:r>
            <a:r>
              <a:rPr lang="en-CA" sz="3300" dirty="0" smtClean="0"/>
              <a:t>.”</a:t>
            </a:r>
          </a:p>
          <a:p>
            <a:endParaRPr lang="en-CA" sz="3300" dirty="0"/>
          </a:p>
          <a:p>
            <a:r>
              <a:rPr lang="en-CA" sz="3300" b="1" dirty="0"/>
              <a:t>Perceived severity.</a:t>
            </a:r>
            <a:r>
              <a:rPr lang="en-CA" sz="3300" dirty="0"/>
              <a:t> You believe the consequences can be dire. Take the following example: “Alcoholism can wreck families and cause cirrhosis of the liver. My uncle was an alcoholic. He lost his job. His wife divorced him. Liver disease turned his skin and the whites of his eyes yellow. He died before he reached 60</a:t>
            </a:r>
            <a:r>
              <a:rPr lang="en-CA" sz="3300" dirty="0" smtClean="0"/>
              <a:t>.”</a:t>
            </a:r>
          </a:p>
          <a:p>
            <a:endParaRPr lang="en-CA" sz="3300" dirty="0"/>
          </a:p>
          <a:p>
            <a:r>
              <a:rPr lang="en-CA" sz="3300" b="1" dirty="0"/>
              <a:t>Perceived benefits.</a:t>
            </a:r>
            <a:r>
              <a:rPr lang="en-CA" sz="3300" dirty="0"/>
              <a:t> You believe that positive actions will avert and improve your risks. Here’s an example: “My doctor says that even if I only lose seven pounds, my blood sugar may return to normal, and I won’t need medication for diabetes</a:t>
            </a:r>
            <a:r>
              <a:rPr lang="en-CA" sz="3300" dirty="0" smtClean="0"/>
              <a:t>.”</a:t>
            </a:r>
          </a:p>
          <a:p>
            <a:endParaRPr lang="en-CA" sz="3300" dirty="0"/>
          </a:p>
          <a:p>
            <a:r>
              <a:rPr lang="en-CA" sz="3300" b="1" dirty="0"/>
              <a:t>Perceived cost-to-benefit ratio.</a:t>
            </a:r>
            <a:r>
              <a:rPr lang="en-CA" sz="3300" dirty="0"/>
              <a:t> You believe that the benefits of your action will outweigh any costs. For instance, a person might think, “If I quit smoking, I might gain weight. But with the money I’ll save from not buying cigarettes, I could join a gym. If I’m not smoking, it will be easier to exercise. I won’t catch as many colds.”</a:t>
            </a:r>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119531803"/>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404664"/>
            <a:ext cx="8229600" cy="5904656"/>
          </a:xfrm>
        </p:spPr>
        <p:txBody>
          <a:bodyPr>
            <a:normAutofit fontScale="62500" lnSpcReduction="20000"/>
          </a:bodyPr>
          <a:lstStyle/>
          <a:p>
            <a:r>
              <a:rPr lang="en-CA" b="1" dirty="0"/>
              <a:t>Four main factors influence the cost-to-benefit analysis:</a:t>
            </a:r>
          </a:p>
          <a:p>
            <a:r>
              <a:rPr lang="en-CA" b="1" dirty="0">
                <a:solidFill>
                  <a:srgbClr val="002060"/>
                </a:solidFill>
              </a:rPr>
              <a:t>Perceived barriers to action.</a:t>
            </a:r>
            <a:r>
              <a:rPr lang="en-CA" dirty="0">
                <a:solidFill>
                  <a:srgbClr val="002060"/>
                </a:solidFill>
              </a:rPr>
              <a:t> </a:t>
            </a:r>
            <a:r>
              <a:rPr lang="en-CA" dirty="0"/>
              <a:t>These are the things individuals think will make it difficult to adopt and maintain a new behavior. For instance, you want to quit smoking but believe you’re too stressed to take that on right now. Or you would like to eat more fruits and vegetables but don’t live near a grocery store and don’t have a car.</a:t>
            </a:r>
          </a:p>
          <a:p>
            <a:r>
              <a:rPr lang="en-CA" b="1" dirty="0">
                <a:solidFill>
                  <a:srgbClr val="002060"/>
                </a:solidFill>
              </a:rPr>
              <a:t>Sense of self-efficacy.</a:t>
            </a:r>
            <a:r>
              <a:rPr lang="en-CA" dirty="0">
                <a:solidFill>
                  <a:srgbClr val="002060"/>
                </a:solidFill>
              </a:rPr>
              <a:t> </a:t>
            </a:r>
            <a:r>
              <a:rPr lang="en-CA" dirty="0"/>
              <a:t>Self-efficacy means you believe you have the power to achieve your goals. You also believe that your actions make a difference to your health. Positive self-efficacy furnishes the necessary motivation, confidence, problem-solving skills, determination, and tenacity for long-term lifestyle changes. Past experiences will shade that perception, which is why it helps to remember past successes. Probably years of avoiding sweets, flossing, tooth brushing, and routine dental hygiene have prevented you from having a mouthful of rotted teeth.</a:t>
            </a:r>
          </a:p>
          <a:p>
            <a:r>
              <a:rPr lang="en-CA" b="1" dirty="0">
                <a:solidFill>
                  <a:srgbClr val="002060"/>
                </a:solidFill>
              </a:rPr>
              <a:t>Subjective assessment of starting to take action.</a:t>
            </a:r>
            <a:r>
              <a:rPr lang="en-CA" dirty="0"/>
              <a:t> If you perceive this adventure in a positive light, you’re more likely to persist. Stay alert to encouraging signs. Perhaps you’ve incorporated exercise into your routine in order to lose weight. Even before the scales register lost pounds, you might feel more energetic by day, have better mental focus, and fall asleep more easily at night.</a:t>
            </a:r>
          </a:p>
          <a:p>
            <a:r>
              <a:rPr lang="en-CA" b="1" dirty="0">
                <a:solidFill>
                  <a:srgbClr val="002060"/>
                </a:solidFill>
              </a:rPr>
              <a:t>Social milieu.</a:t>
            </a:r>
            <a:r>
              <a:rPr lang="en-CA" dirty="0">
                <a:solidFill>
                  <a:srgbClr val="002060"/>
                </a:solidFill>
              </a:rPr>
              <a:t> </a:t>
            </a:r>
            <a:r>
              <a:rPr lang="en-CA" dirty="0"/>
              <a:t>Social influences establish norms. If many people around you disdain exercise, eat junk food, smoke, drink heavily, or express negative attitudes, those behaviors start to seem normal. Stepping outside the norm isn’t easy. It helps to hang out with people who set the bar higher, who have already achieved (or are working toward) your goal. Having even one supportive friend can make a big difference. Better yet your living and work situations support, reinforce, and reward healthy lifestyles.</a:t>
            </a:r>
          </a:p>
          <a:p>
            <a:endParaRPr lang="en-CA"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559618213"/>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548680"/>
            <a:ext cx="8229600" cy="5760640"/>
          </a:xfrm>
        </p:spPr>
        <p:txBody>
          <a:bodyPr>
            <a:normAutofit fontScale="70000" lnSpcReduction="20000"/>
          </a:bodyPr>
          <a:lstStyle/>
          <a:p>
            <a:r>
              <a:rPr lang="en-CA" dirty="0" smtClean="0"/>
              <a:t>Changing for the better</a:t>
            </a:r>
          </a:p>
          <a:p>
            <a:pPr lvl="1"/>
            <a:r>
              <a:rPr lang="en-CA" dirty="0" smtClean="0"/>
              <a:t>Do it for you</a:t>
            </a:r>
          </a:p>
          <a:p>
            <a:pPr lvl="1"/>
            <a:r>
              <a:rPr lang="en-CA" dirty="0" smtClean="0"/>
              <a:t>Create precise goals</a:t>
            </a:r>
          </a:p>
          <a:p>
            <a:pPr lvl="1"/>
            <a:r>
              <a:rPr lang="en-CA" dirty="0" smtClean="0"/>
              <a:t>Decide when to set a bar</a:t>
            </a:r>
          </a:p>
          <a:p>
            <a:pPr lvl="1"/>
            <a:r>
              <a:rPr lang="en-CA" dirty="0" smtClean="0"/>
              <a:t>Post your goals</a:t>
            </a:r>
          </a:p>
          <a:p>
            <a:pPr lvl="1"/>
            <a:r>
              <a:rPr lang="en-CA" dirty="0" smtClean="0"/>
              <a:t>Take it one day at a time</a:t>
            </a:r>
          </a:p>
          <a:p>
            <a:pPr lvl="1"/>
            <a:r>
              <a:rPr lang="en-CA" dirty="0" smtClean="0"/>
              <a:t>Find enjoyable substitutions</a:t>
            </a:r>
          </a:p>
          <a:p>
            <a:pPr lvl="1"/>
            <a:r>
              <a:rPr lang="en-CA" dirty="0" smtClean="0"/>
              <a:t>Use your strengths and skills</a:t>
            </a:r>
          </a:p>
          <a:p>
            <a:pPr lvl="1"/>
            <a:r>
              <a:rPr lang="en-CA" dirty="0" smtClean="0"/>
              <a:t>Surmount barriers</a:t>
            </a:r>
          </a:p>
          <a:p>
            <a:pPr lvl="1"/>
            <a:r>
              <a:rPr lang="en-CA" dirty="0" smtClean="0"/>
              <a:t>Dodge temptations</a:t>
            </a:r>
          </a:p>
          <a:p>
            <a:pPr lvl="1"/>
            <a:r>
              <a:rPr lang="en-CA" dirty="0" smtClean="0"/>
              <a:t>Create contingency plans for battling temptations</a:t>
            </a:r>
          </a:p>
          <a:p>
            <a:pPr lvl="1"/>
            <a:r>
              <a:rPr lang="en-CA" dirty="0" smtClean="0"/>
              <a:t>Identify outside resources</a:t>
            </a:r>
          </a:p>
          <a:p>
            <a:pPr lvl="1"/>
            <a:r>
              <a:rPr lang="en-CA" dirty="0" smtClean="0"/>
              <a:t>Pick a role model</a:t>
            </a:r>
          </a:p>
          <a:p>
            <a:pPr lvl="1"/>
            <a:r>
              <a:rPr lang="en-CA" dirty="0" smtClean="0"/>
              <a:t>Inform close friends of your goals</a:t>
            </a:r>
          </a:p>
          <a:p>
            <a:pPr lvl="1"/>
            <a:r>
              <a:rPr lang="en-CA" dirty="0" smtClean="0"/>
              <a:t>Team up</a:t>
            </a:r>
          </a:p>
          <a:p>
            <a:pPr lvl="1"/>
            <a:r>
              <a:rPr lang="en-CA" dirty="0" smtClean="0"/>
              <a:t>Track your progress</a:t>
            </a:r>
          </a:p>
          <a:p>
            <a:pPr lvl="1"/>
            <a:r>
              <a:rPr lang="en-CA" dirty="0" smtClean="0"/>
              <a:t>Pay attention to positive signs and symptoms</a:t>
            </a:r>
          </a:p>
          <a:p>
            <a:pPr lvl="1"/>
            <a:r>
              <a:rPr lang="en-CA" dirty="0" smtClean="0"/>
              <a:t>Reward success</a:t>
            </a:r>
          </a:p>
          <a:p>
            <a:pPr lvl="1"/>
            <a:r>
              <a:rPr lang="en-CA" dirty="0" smtClean="0"/>
              <a:t>Be flexible</a:t>
            </a:r>
          </a:p>
          <a:p>
            <a:pPr lvl="1"/>
            <a:r>
              <a:rPr lang="en-CA" dirty="0" smtClean="0"/>
              <a:t>Remember you are enough – as you are right now</a:t>
            </a:r>
            <a:endParaRPr lang="en-CA"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352676176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lstStyle/>
          <a:p>
            <a:r>
              <a:rPr lang="en-US" dirty="0" smtClean="0"/>
              <a:t>Additional resources</a:t>
            </a:r>
            <a:endParaRPr lang="en-CA"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7504" y="1635504"/>
            <a:ext cx="8517632" cy="1931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429000"/>
            <a:ext cx="8696325" cy="3352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2007277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People, genetics and epigenetics</a:t>
            </a:r>
            <a:endParaRPr lang="en-CA" dirty="0"/>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pic>
        <p:nvPicPr>
          <p:cNvPr id="5122" name="Picture 2" descr="http://ak-hdl.buzzfed.com/static/2015-07/15/20/enhanced/webdr02/enhanced-30995-143700725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535" y="1268760"/>
            <a:ext cx="5953125" cy="5124451"/>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www.thesiliconvalleystory.com/wp-content/uploads/2013/10/23andMeLogoMagentaLime-e1383951283474-380x21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5725641" y="2491383"/>
            <a:ext cx="3619500" cy="2038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346307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lstStyle/>
          <a:p>
            <a:r>
              <a:rPr lang="en-US" dirty="0" smtClean="0"/>
              <a:t>Population health framework</a:t>
            </a:r>
            <a:endParaRPr lang="en-US" dirty="0"/>
          </a:p>
        </p:txBody>
      </p:sp>
      <p:sp>
        <p:nvSpPr>
          <p:cNvPr id="3" name="Content Placeholder 2"/>
          <p:cNvSpPr>
            <a:spLocks noGrp="1"/>
          </p:cNvSpPr>
          <p:nvPr>
            <p:ph idx="1"/>
          </p:nvPr>
        </p:nvSpPr>
        <p:spPr>
          <a:xfrm>
            <a:off x="395536" y="1268760"/>
            <a:ext cx="8229600" cy="2232248"/>
          </a:xfrm>
        </p:spPr>
        <p:txBody>
          <a:bodyPr>
            <a:noAutofit/>
          </a:bodyPr>
          <a:lstStyle/>
          <a:p>
            <a:r>
              <a:rPr lang="en-US" sz="2000" dirty="0"/>
              <a:t>In this framework, population health is defined </a:t>
            </a:r>
            <a:r>
              <a:rPr lang="en-US" sz="2000" dirty="0" smtClean="0"/>
              <a:t>as health </a:t>
            </a:r>
            <a:r>
              <a:rPr lang="en-US" sz="2000" dirty="0"/>
              <a:t>outcomes and their distribution in a population. </a:t>
            </a:r>
            <a:endParaRPr lang="en-US" sz="2000" dirty="0" smtClean="0"/>
          </a:p>
          <a:p>
            <a:r>
              <a:rPr lang="en-US" sz="2000" dirty="0" smtClean="0"/>
              <a:t>These outcomes are </a:t>
            </a:r>
            <a:r>
              <a:rPr lang="en-US" sz="2000" dirty="0"/>
              <a:t>achieved by patterns of health determinants (such as medical care</a:t>
            </a:r>
            <a:r>
              <a:rPr lang="en-US" sz="2000" dirty="0" smtClean="0"/>
              <a:t>, public </a:t>
            </a:r>
            <a:r>
              <a:rPr lang="en-US" sz="2000" dirty="0"/>
              <a:t>health, socioeconomic status, physical environment, </a:t>
            </a:r>
            <a:r>
              <a:rPr lang="en-US" sz="2000" dirty="0" smtClean="0"/>
              <a:t>individual behavior</a:t>
            </a:r>
            <a:r>
              <a:rPr lang="en-US" sz="2000" dirty="0"/>
              <a:t>, and genetics) over the life course </a:t>
            </a:r>
            <a:r>
              <a:rPr lang="en-US" sz="2000" dirty="0" smtClean="0"/>
              <a:t>and affected </a:t>
            </a:r>
            <a:r>
              <a:rPr lang="en-US" sz="2000" dirty="0"/>
              <a:t>by policies </a:t>
            </a:r>
            <a:r>
              <a:rPr lang="en-US" sz="2000" dirty="0" smtClean="0"/>
              <a:t>and interventions </a:t>
            </a:r>
            <a:r>
              <a:rPr lang="en-US" sz="2000" dirty="0"/>
              <a:t>at the individual and population levels.</a:t>
            </a:r>
          </a:p>
        </p:txBody>
      </p:sp>
      <p:sp>
        <p:nvSpPr>
          <p:cNvPr id="5" name="TextBox 4"/>
          <p:cNvSpPr txBox="1"/>
          <p:nvPr/>
        </p:nvSpPr>
        <p:spPr>
          <a:xfrm>
            <a:off x="1259632" y="3789040"/>
            <a:ext cx="2999539" cy="646331"/>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txBody>
          <a:bodyPr wrap="none" rtlCol="0">
            <a:spAutoFit/>
          </a:bodyPr>
          <a:lstStyle/>
          <a:p>
            <a:r>
              <a:rPr lang="en-US" dirty="0" smtClean="0">
                <a:solidFill>
                  <a:schemeClr val="accent6">
                    <a:lumMod val="50000"/>
                  </a:schemeClr>
                </a:solidFill>
                <a:latin typeface="Georgia" pitchFamily="18" charset="0"/>
              </a:rPr>
              <a:t>Health outcomes and </a:t>
            </a:r>
          </a:p>
          <a:p>
            <a:r>
              <a:rPr lang="en-US" dirty="0">
                <a:solidFill>
                  <a:schemeClr val="accent6">
                    <a:lumMod val="50000"/>
                  </a:schemeClr>
                </a:solidFill>
                <a:latin typeface="Georgia" pitchFamily="18" charset="0"/>
              </a:rPr>
              <a:t>d</a:t>
            </a:r>
            <a:r>
              <a:rPr lang="en-US" dirty="0" smtClean="0">
                <a:solidFill>
                  <a:schemeClr val="accent6">
                    <a:lumMod val="50000"/>
                  </a:schemeClr>
                </a:solidFill>
                <a:latin typeface="Georgia" pitchFamily="18" charset="0"/>
              </a:rPr>
              <a:t>istribution in a population</a:t>
            </a:r>
            <a:endParaRPr lang="en-US" dirty="0">
              <a:solidFill>
                <a:schemeClr val="accent6">
                  <a:lumMod val="50000"/>
                </a:schemeClr>
              </a:solidFill>
              <a:latin typeface="Georgia" pitchFamily="18" charset="0"/>
            </a:endParaRPr>
          </a:p>
        </p:txBody>
      </p:sp>
      <p:sp>
        <p:nvSpPr>
          <p:cNvPr id="6" name="TextBox 5"/>
          <p:cNvSpPr txBox="1"/>
          <p:nvPr/>
        </p:nvSpPr>
        <p:spPr>
          <a:xfrm>
            <a:off x="3275856" y="4797152"/>
            <a:ext cx="2933816" cy="923330"/>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txBody>
          <a:bodyPr wrap="none" rtlCol="0">
            <a:spAutoFit/>
          </a:bodyPr>
          <a:lstStyle/>
          <a:p>
            <a:r>
              <a:rPr lang="en-US" dirty="0" smtClean="0">
                <a:solidFill>
                  <a:schemeClr val="accent6">
                    <a:lumMod val="50000"/>
                  </a:schemeClr>
                </a:solidFill>
                <a:latin typeface="Georgia" pitchFamily="18" charset="0"/>
              </a:rPr>
              <a:t>Policies and interventions</a:t>
            </a:r>
          </a:p>
          <a:p>
            <a:r>
              <a:rPr lang="en-US" dirty="0" smtClean="0">
                <a:solidFill>
                  <a:schemeClr val="accent6">
                    <a:lumMod val="50000"/>
                  </a:schemeClr>
                </a:solidFill>
                <a:latin typeface="Georgia" pitchFamily="18" charset="0"/>
              </a:rPr>
              <a:t>at the individual and social</a:t>
            </a:r>
          </a:p>
          <a:p>
            <a:r>
              <a:rPr lang="en-US" dirty="0" smtClean="0">
                <a:solidFill>
                  <a:schemeClr val="accent6">
                    <a:lumMod val="50000"/>
                  </a:schemeClr>
                </a:solidFill>
                <a:latin typeface="Georgia" pitchFamily="18" charset="0"/>
              </a:rPr>
              <a:t>levels</a:t>
            </a:r>
            <a:endParaRPr lang="en-US" dirty="0">
              <a:solidFill>
                <a:schemeClr val="accent6">
                  <a:lumMod val="50000"/>
                </a:schemeClr>
              </a:solidFill>
              <a:latin typeface="Georgia" pitchFamily="18" charset="0"/>
            </a:endParaRPr>
          </a:p>
        </p:txBody>
      </p:sp>
      <p:sp>
        <p:nvSpPr>
          <p:cNvPr id="7" name="TextBox 6"/>
          <p:cNvSpPr txBox="1"/>
          <p:nvPr/>
        </p:nvSpPr>
        <p:spPr>
          <a:xfrm>
            <a:off x="5076056" y="3789040"/>
            <a:ext cx="3430747" cy="646331"/>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txBody>
          <a:bodyPr wrap="none" rtlCol="0">
            <a:spAutoFit/>
          </a:bodyPr>
          <a:lstStyle/>
          <a:p>
            <a:r>
              <a:rPr lang="en-US" dirty="0" smtClean="0">
                <a:solidFill>
                  <a:schemeClr val="accent6">
                    <a:lumMod val="50000"/>
                  </a:schemeClr>
                </a:solidFill>
                <a:latin typeface="Georgia" pitchFamily="18" charset="0"/>
              </a:rPr>
              <a:t>Patterns of health determinants</a:t>
            </a:r>
          </a:p>
          <a:p>
            <a:r>
              <a:rPr lang="en-US" dirty="0">
                <a:solidFill>
                  <a:schemeClr val="accent6">
                    <a:lumMod val="50000"/>
                  </a:schemeClr>
                </a:solidFill>
                <a:latin typeface="Georgia" pitchFamily="18" charset="0"/>
              </a:rPr>
              <a:t>o</a:t>
            </a:r>
            <a:r>
              <a:rPr lang="en-US" dirty="0" smtClean="0">
                <a:solidFill>
                  <a:schemeClr val="accent6">
                    <a:lumMod val="50000"/>
                  </a:schemeClr>
                </a:solidFill>
                <a:latin typeface="Georgia" pitchFamily="18" charset="0"/>
              </a:rPr>
              <a:t>ver the life course</a:t>
            </a:r>
            <a:endParaRPr lang="en-US" dirty="0">
              <a:solidFill>
                <a:schemeClr val="accent6">
                  <a:lumMod val="50000"/>
                </a:schemeClr>
              </a:solidFill>
              <a:latin typeface="Georgia" pitchFamily="18" charset="0"/>
            </a:endParaRPr>
          </a:p>
        </p:txBody>
      </p:sp>
      <p:sp>
        <p:nvSpPr>
          <p:cNvPr id="8" name="Rectangle 7"/>
          <p:cNvSpPr/>
          <p:nvPr/>
        </p:nvSpPr>
        <p:spPr>
          <a:xfrm>
            <a:off x="611560" y="5877272"/>
            <a:ext cx="8064896" cy="584775"/>
          </a:xfrm>
          <a:prstGeom prst="rect">
            <a:avLst/>
          </a:prstGeom>
        </p:spPr>
        <p:txBody>
          <a:bodyPr wrap="square">
            <a:spAutoFit/>
          </a:bodyPr>
          <a:lstStyle/>
          <a:p>
            <a:pPr algn="ctr"/>
            <a:r>
              <a:rPr lang="en-US" dirty="0" smtClean="0"/>
              <a:t>A </a:t>
            </a:r>
            <a:r>
              <a:rPr lang="en-US" dirty="0"/>
              <a:t>Population Health </a:t>
            </a:r>
            <a:r>
              <a:rPr lang="en-US" dirty="0" smtClean="0"/>
              <a:t>Framework</a:t>
            </a:r>
            <a:r>
              <a:rPr lang="en-US" sz="1400" dirty="0" smtClean="0"/>
              <a:t>: The field of population health investigates each of these components and their interactions. </a:t>
            </a:r>
            <a:r>
              <a:rPr lang="en-US" sz="1400" i="1" dirty="0" smtClean="0"/>
              <a:t>Source: </a:t>
            </a:r>
            <a:r>
              <a:rPr lang="en-US" sz="1400" i="1" dirty="0" err="1" smtClean="0"/>
              <a:t>Kindig</a:t>
            </a:r>
            <a:r>
              <a:rPr lang="en-US" sz="1400" i="1" dirty="0" smtClean="0"/>
              <a:t> and </a:t>
            </a:r>
            <a:r>
              <a:rPr lang="en-US" sz="1400" i="1" dirty="0" err="1" smtClean="0"/>
              <a:t>Stoddart</a:t>
            </a:r>
            <a:r>
              <a:rPr lang="en-US" sz="1400" i="1" dirty="0" smtClean="0"/>
              <a:t> 2003.</a:t>
            </a:r>
          </a:p>
        </p:txBody>
      </p:sp>
      <p:sp>
        <p:nvSpPr>
          <p:cNvPr id="18" name="Footer Placeholder 17"/>
          <p:cNvSpPr>
            <a:spLocks noGrp="1"/>
          </p:cNvSpPr>
          <p:nvPr>
            <p:ph type="ftr" sz="quarter" idx="11"/>
          </p:nvPr>
        </p:nvSpPr>
        <p:spPr/>
        <p:txBody>
          <a:bodyPr/>
          <a:lstStyle/>
          <a:p>
            <a:r>
              <a:rPr lang="en-US" smtClean="0"/>
              <a:t>HSS1101 Module 2 - population  health models </a:t>
            </a:r>
            <a:endParaRPr lang="en-US"/>
          </a:p>
        </p:txBody>
      </p:sp>
      <p:sp>
        <p:nvSpPr>
          <p:cNvPr id="12" name="Left-Right Arrow 11"/>
          <p:cNvSpPr/>
          <p:nvPr/>
        </p:nvSpPr>
        <p:spPr>
          <a:xfrm>
            <a:off x="4283968" y="3933056"/>
            <a:ext cx="720080" cy="216024"/>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Up Arrow 13"/>
          <p:cNvSpPr/>
          <p:nvPr/>
        </p:nvSpPr>
        <p:spPr>
          <a:xfrm>
            <a:off x="4572000" y="4149080"/>
            <a:ext cx="216024" cy="57606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21180300"/>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Population health</a:t>
            </a:r>
            <a:endParaRPr lang="en-US" dirty="0"/>
          </a:p>
        </p:txBody>
      </p:sp>
      <p:sp>
        <p:nvSpPr>
          <p:cNvPr id="3" name="Content Placeholder 2"/>
          <p:cNvSpPr>
            <a:spLocks noGrp="1"/>
          </p:cNvSpPr>
          <p:nvPr>
            <p:ph idx="1"/>
          </p:nvPr>
        </p:nvSpPr>
        <p:spPr/>
        <p:txBody>
          <a:bodyPr>
            <a:normAutofit fontScale="92500" lnSpcReduction="20000"/>
          </a:bodyPr>
          <a:lstStyle/>
          <a:p>
            <a:r>
              <a:rPr lang="en-US" i="1" dirty="0"/>
              <a:t>Population refers to a group of individuals, in contrast to the </a:t>
            </a:r>
            <a:r>
              <a:rPr lang="en-US" i="1" dirty="0" smtClean="0"/>
              <a:t>individuals </a:t>
            </a:r>
            <a:r>
              <a:rPr lang="en-US" dirty="0" smtClean="0"/>
              <a:t>themselves</a:t>
            </a:r>
            <a:r>
              <a:rPr lang="en-US" dirty="0"/>
              <a:t>, organized into many different units of analysis, </a:t>
            </a:r>
            <a:r>
              <a:rPr lang="en-US" dirty="0" smtClean="0"/>
              <a:t>depending on </a:t>
            </a:r>
            <a:r>
              <a:rPr lang="en-US" dirty="0"/>
              <a:t>the research or policy </a:t>
            </a:r>
            <a:r>
              <a:rPr lang="en-US" dirty="0" smtClean="0"/>
              <a:t>purpose</a:t>
            </a:r>
          </a:p>
          <a:p>
            <a:r>
              <a:rPr lang="en-US" dirty="0" smtClean="0"/>
              <a:t>Health has been defined in several different ways</a:t>
            </a:r>
            <a:endParaRPr lang="en-US" dirty="0"/>
          </a:p>
          <a:p>
            <a:r>
              <a:rPr lang="en-US" dirty="0" smtClean="0"/>
              <a:t>Population </a:t>
            </a:r>
            <a:r>
              <a:rPr lang="en-US" dirty="0"/>
              <a:t>health </a:t>
            </a:r>
            <a:r>
              <a:rPr lang="en-US" dirty="0" smtClean="0"/>
              <a:t>highlights the </a:t>
            </a:r>
            <a:r>
              <a:rPr lang="en-US" dirty="0"/>
              <a:t>influential role of social and economic forces in combination </a:t>
            </a:r>
            <a:r>
              <a:rPr lang="en-US" dirty="0" smtClean="0"/>
              <a:t>with biological </a:t>
            </a:r>
            <a:r>
              <a:rPr lang="en-US" dirty="0"/>
              <a:t>and environmental factors, that shape the health of </a:t>
            </a:r>
            <a:r>
              <a:rPr lang="en-US" dirty="0" smtClean="0"/>
              <a:t>entire populations </a:t>
            </a:r>
            <a:r>
              <a:rPr lang="en-US" i="1" dirty="0"/>
              <a:t>. . . </a:t>
            </a:r>
            <a:endParaRPr lang="en-US" i="1" dirty="0" smtClean="0"/>
          </a:p>
          <a:p>
            <a:r>
              <a:rPr lang="en-US" i="1" dirty="0"/>
              <a:t>O</a:t>
            </a:r>
            <a:r>
              <a:rPr lang="en-US" i="1" dirty="0" smtClean="0"/>
              <a:t>thers </a:t>
            </a:r>
            <a:r>
              <a:rPr lang="en-US" i="1" dirty="0"/>
              <a:t>interpret population health primarily as </a:t>
            </a:r>
            <a:r>
              <a:rPr lang="en-US" i="1" dirty="0" smtClean="0"/>
              <a:t>a </a:t>
            </a:r>
            <a:r>
              <a:rPr lang="en-US" dirty="0" smtClean="0"/>
              <a:t>goal—a </a:t>
            </a:r>
            <a:r>
              <a:rPr lang="en-US" dirty="0"/>
              <a:t>goal of achieving measurable improvements in the health </a:t>
            </a:r>
            <a:r>
              <a:rPr lang="en-US" dirty="0" smtClean="0"/>
              <a:t>of a </a:t>
            </a:r>
            <a:r>
              <a:rPr lang="en-US" dirty="0"/>
              <a:t>defined population. (</a:t>
            </a:r>
            <a:r>
              <a:rPr lang="en-US" dirty="0" err="1"/>
              <a:t>Kreuter</a:t>
            </a:r>
            <a:r>
              <a:rPr lang="en-US" dirty="0"/>
              <a:t> and </a:t>
            </a:r>
            <a:r>
              <a:rPr lang="en-US" dirty="0" err="1"/>
              <a:t>Lezin</a:t>
            </a:r>
            <a:r>
              <a:rPr lang="en-US" dirty="0"/>
              <a:t> </a:t>
            </a:r>
            <a:r>
              <a:rPr lang="en-US" dirty="0" smtClean="0"/>
              <a:t>2001)</a:t>
            </a:r>
            <a:endParaRPr lang="en-US" dirty="0"/>
          </a:p>
        </p:txBody>
      </p:sp>
      <p:sp>
        <p:nvSpPr>
          <p:cNvPr id="4" name="Footer Placeholder 3"/>
          <p:cNvSpPr>
            <a:spLocks noGrp="1"/>
          </p:cNvSpPr>
          <p:nvPr>
            <p:ph type="ftr" sz="quarter" idx="11"/>
          </p:nvPr>
        </p:nvSpPr>
        <p:spPr/>
        <p:txBody>
          <a:bodyPr/>
          <a:lstStyle/>
          <a:p>
            <a:r>
              <a:rPr lang="en-US" smtClean="0"/>
              <a:t>HSS1101 Module 2 - population  health models </a:t>
            </a:r>
            <a:endParaRPr lang="en-US"/>
          </a:p>
        </p:txBody>
      </p:sp>
    </p:spTree>
    <p:extLst>
      <p:ext uri="{BB962C8B-B14F-4D97-AF65-F5344CB8AC3E}">
        <p14:creationId xmlns:p14="http://schemas.microsoft.com/office/powerpoint/2010/main" val="3481058680"/>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Population health and public health</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Population </a:t>
            </a:r>
            <a:r>
              <a:rPr lang="en-US" dirty="0"/>
              <a:t>health </a:t>
            </a:r>
            <a:r>
              <a:rPr lang="en-US" dirty="0" smtClean="0"/>
              <a:t>is </a:t>
            </a:r>
            <a:r>
              <a:rPr lang="en-US" dirty="0"/>
              <a:t>“the </a:t>
            </a:r>
            <a:r>
              <a:rPr lang="en-US" dirty="0" smtClean="0"/>
              <a:t>aggregate health </a:t>
            </a:r>
            <a:r>
              <a:rPr lang="en-US" dirty="0"/>
              <a:t>outcome of health adjusted life expectancy of a group of individuals</a:t>
            </a:r>
            <a:r>
              <a:rPr lang="en-US" dirty="0" smtClean="0"/>
              <a:t>, in </a:t>
            </a:r>
            <a:r>
              <a:rPr lang="en-US" dirty="0"/>
              <a:t>an economic framework that balances the relative </a:t>
            </a:r>
            <a:r>
              <a:rPr lang="en-US" dirty="0" smtClean="0"/>
              <a:t>marginal return </a:t>
            </a:r>
            <a:r>
              <a:rPr lang="en-US" dirty="0"/>
              <a:t>from the multiple determinants of health” (</a:t>
            </a:r>
            <a:r>
              <a:rPr lang="en-US" dirty="0" err="1"/>
              <a:t>Kindig</a:t>
            </a:r>
            <a:r>
              <a:rPr lang="en-US" dirty="0"/>
              <a:t> </a:t>
            </a:r>
            <a:r>
              <a:rPr lang="en-US" dirty="0" smtClean="0"/>
              <a:t>1997).</a:t>
            </a:r>
          </a:p>
          <a:p>
            <a:endParaRPr lang="en-US" dirty="0" smtClean="0"/>
          </a:p>
          <a:p>
            <a:r>
              <a:rPr lang="en-US" i="1" dirty="0"/>
              <a:t>Public health</a:t>
            </a:r>
            <a:r>
              <a:rPr lang="en-US" i="1" dirty="0" smtClean="0"/>
              <a:t>: </a:t>
            </a:r>
            <a:r>
              <a:rPr lang="en-US" i="1" dirty="0"/>
              <a:t>Activities that a society undertakes to assure the </a:t>
            </a:r>
            <a:r>
              <a:rPr lang="en-US" i="1" dirty="0" smtClean="0"/>
              <a:t>conditions </a:t>
            </a:r>
            <a:r>
              <a:rPr lang="en-US" dirty="0" smtClean="0"/>
              <a:t>in </a:t>
            </a:r>
            <a:r>
              <a:rPr lang="en-US" dirty="0"/>
              <a:t>which people can be healthy. These include organized </a:t>
            </a:r>
            <a:r>
              <a:rPr lang="en-US" dirty="0" smtClean="0"/>
              <a:t>community efforts </a:t>
            </a:r>
            <a:r>
              <a:rPr lang="en-US" dirty="0"/>
              <a:t>to prevent, identify, and counter threats to the </a:t>
            </a:r>
            <a:r>
              <a:rPr lang="en-US" dirty="0" smtClean="0"/>
              <a:t>health of </a:t>
            </a:r>
            <a:r>
              <a:rPr lang="en-US" dirty="0"/>
              <a:t>the public (</a:t>
            </a:r>
            <a:r>
              <a:rPr lang="en-US" dirty="0" err="1"/>
              <a:t>Turnock</a:t>
            </a:r>
            <a:r>
              <a:rPr lang="en-US" dirty="0"/>
              <a:t> 2004).</a:t>
            </a:r>
          </a:p>
        </p:txBody>
      </p:sp>
      <p:sp>
        <p:nvSpPr>
          <p:cNvPr id="4" name="Footer Placeholder 3"/>
          <p:cNvSpPr>
            <a:spLocks noGrp="1"/>
          </p:cNvSpPr>
          <p:nvPr>
            <p:ph type="ftr" sz="quarter" idx="11"/>
          </p:nvPr>
        </p:nvSpPr>
        <p:spPr/>
        <p:txBody>
          <a:bodyPr/>
          <a:lstStyle/>
          <a:p>
            <a:r>
              <a:rPr lang="en-US" smtClean="0"/>
              <a:t>HSS1101 Module 2 - population  health models </a:t>
            </a:r>
            <a:endParaRPr lang="en-US"/>
          </a:p>
        </p:txBody>
      </p:sp>
    </p:spTree>
    <p:extLst>
      <p:ext uri="{BB962C8B-B14F-4D97-AF65-F5344CB8AC3E}">
        <p14:creationId xmlns:p14="http://schemas.microsoft.com/office/powerpoint/2010/main" val="1077385264"/>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Community health</a:t>
            </a:r>
            <a:endParaRPr lang="en-US" dirty="0"/>
          </a:p>
        </p:txBody>
      </p:sp>
      <p:sp>
        <p:nvSpPr>
          <p:cNvPr id="3" name="Content Placeholder 2"/>
          <p:cNvSpPr>
            <a:spLocks noGrp="1"/>
          </p:cNvSpPr>
          <p:nvPr>
            <p:ph idx="1"/>
          </p:nvPr>
        </p:nvSpPr>
        <p:spPr/>
        <p:txBody>
          <a:bodyPr>
            <a:normAutofit lnSpcReduction="10000"/>
          </a:bodyPr>
          <a:lstStyle/>
          <a:p>
            <a:r>
              <a:rPr lang="en-US" sz="2800" i="1" dirty="0"/>
              <a:t>Community health: A perspective on public health that assumes </a:t>
            </a:r>
            <a:r>
              <a:rPr lang="en-US" sz="2800" i="1" dirty="0" smtClean="0"/>
              <a:t>community </a:t>
            </a:r>
            <a:r>
              <a:rPr lang="en-US" sz="2800" dirty="0" smtClean="0"/>
              <a:t>to </a:t>
            </a:r>
            <a:r>
              <a:rPr lang="en-US" sz="2800" dirty="0"/>
              <a:t>be an essential determinant of health and the </a:t>
            </a:r>
            <a:r>
              <a:rPr lang="en-US" sz="2800" dirty="0" smtClean="0"/>
              <a:t>indispensable ingredient </a:t>
            </a:r>
            <a:r>
              <a:rPr lang="en-US" sz="2800" dirty="0"/>
              <a:t>for effective public health practice</a:t>
            </a:r>
            <a:r>
              <a:rPr lang="en-US" sz="2800" dirty="0" smtClean="0"/>
              <a:t>.</a:t>
            </a:r>
          </a:p>
          <a:p>
            <a:endParaRPr lang="en-US" sz="2800" dirty="0" smtClean="0"/>
          </a:p>
          <a:p>
            <a:r>
              <a:rPr lang="en-US" sz="2800" i="1" dirty="0"/>
              <a:t>Wellness: Life satisfaction or gratification in living (Cowen 1991</a:t>
            </a:r>
            <a:r>
              <a:rPr lang="en-US" sz="2800" i="1" dirty="0" smtClean="0"/>
              <a:t>).</a:t>
            </a:r>
          </a:p>
          <a:p>
            <a:endParaRPr lang="en-US" sz="2800" i="1" dirty="0"/>
          </a:p>
          <a:p>
            <a:r>
              <a:rPr lang="en-US" sz="2800" i="1" dirty="0"/>
              <a:t>Well-being: Happiness and meaning and self-realization (Ryan and </a:t>
            </a:r>
            <a:r>
              <a:rPr lang="en-US" sz="2800" i="1" dirty="0" err="1" smtClean="0"/>
              <a:t>Deci</a:t>
            </a:r>
            <a:r>
              <a:rPr lang="en-US" sz="2800" i="1" dirty="0" smtClean="0"/>
              <a:t> </a:t>
            </a:r>
            <a:r>
              <a:rPr lang="en-US" sz="2800" dirty="0" smtClean="0"/>
              <a:t>2001</a:t>
            </a:r>
            <a:r>
              <a:rPr lang="en-US" sz="2800" dirty="0"/>
              <a:t>).</a:t>
            </a:r>
          </a:p>
        </p:txBody>
      </p:sp>
      <p:sp>
        <p:nvSpPr>
          <p:cNvPr id="4" name="Footer Placeholder 3"/>
          <p:cNvSpPr>
            <a:spLocks noGrp="1"/>
          </p:cNvSpPr>
          <p:nvPr>
            <p:ph type="ftr" sz="quarter" idx="11"/>
          </p:nvPr>
        </p:nvSpPr>
        <p:spPr/>
        <p:txBody>
          <a:bodyPr/>
          <a:lstStyle/>
          <a:p>
            <a:r>
              <a:rPr lang="en-US" smtClean="0"/>
              <a:t>HSS1101 Module 2 - population  health models </a:t>
            </a:r>
            <a:endParaRPr lang="en-US"/>
          </a:p>
        </p:txBody>
      </p:sp>
    </p:spTree>
    <p:extLst>
      <p:ext uri="{BB962C8B-B14F-4D97-AF65-F5344CB8AC3E}">
        <p14:creationId xmlns:p14="http://schemas.microsoft.com/office/powerpoint/2010/main" val="3605831562"/>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Quality of life</a:t>
            </a:r>
            <a:endParaRPr lang="en-US" dirty="0"/>
          </a:p>
        </p:txBody>
      </p:sp>
      <p:sp>
        <p:nvSpPr>
          <p:cNvPr id="3" name="Content Placeholder 2"/>
          <p:cNvSpPr>
            <a:spLocks noGrp="1"/>
          </p:cNvSpPr>
          <p:nvPr>
            <p:ph idx="1"/>
          </p:nvPr>
        </p:nvSpPr>
        <p:spPr/>
        <p:txBody>
          <a:bodyPr>
            <a:normAutofit lnSpcReduction="10000"/>
          </a:bodyPr>
          <a:lstStyle/>
          <a:p>
            <a:r>
              <a:rPr lang="en-US" i="1" dirty="0"/>
              <a:t>Quality of life: A broad construct reflecting a subjective or </a:t>
            </a:r>
            <a:r>
              <a:rPr lang="en-US" i="1" dirty="0" smtClean="0"/>
              <a:t>objective </a:t>
            </a:r>
            <a:r>
              <a:rPr lang="en-US" dirty="0" smtClean="0"/>
              <a:t>judgment </a:t>
            </a:r>
            <a:r>
              <a:rPr lang="en-US" dirty="0"/>
              <a:t>concerning all aspects of an individual’s existence, </a:t>
            </a:r>
            <a:r>
              <a:rPr lang="en-US" dirty="0" smtClean="0"/>
              <a:t>including health</a:t>
            </a:r>
            <a:r>
              <a:rPr lang="en-US" dirty="0"/>
              <a:t>, economic, political, cultural, environmental, aesthetic, </a:t>
            </a:r>
            <a:r>
              <a:rPr lang="en-US" dirty="0" smtClean="0"/>
              <a:t>and spiritual </a:t>
            </a:r>
            <a:r>
              <a:rPr lang="en-US" dirty="0"/>
              <a:t>aspects (Gold, Stevenson, and </a:t>
            </a:r>
            <a:r>
              <a:rPr lang="en-US" dirty="0" err="1"/>
              <a:t>Fryback</a:t>
            </a:r>
            <a:r>
              <a:rPr lang="en-US" dirty="0"/>
              <a:t> 2002</a:t>
            </a:r>
            <a:r>
              <a:rPr lang="en-US" dirty="0" smtClean="0"/>
              <a:t>).</a:t>
            </a:r>
          </a:p>
          <a:p>
            <a:endParaRPr lang="en-US" dirty="0"/>
          </a:p>
          <a:p>
            <a:r>
              <a:rPr lang="en-US" i="1" dirty="0"/>
              <a:t>Health-related quality of life: The impact of the health aspects of an </a:t>
            </a:r>
            <a:r>
              <a:rPr lang="en-US" i="1" dirty="0" smtClean="0"/>
              <a:t>individual’s </a:t>
            </a:r>
            <a:r>
              <a:rPr lang="en-US" dirty="0" smtClean="0"/>
              <a:t>life </a:t>
            </a:r>
            <a:r>
              <a:rPr lang="en-US" dirty="0"/>
              <a:t>on his or her quality of life or overall well-being (</a:t>
            </a:r>
            <a:r>
              <a:rPr lang="en-US" dirty="0" smtClean="0"/>
              <a:t>Gold et </a:t>
            </a:r>
            <a:r>
              <a:rPr lang="en-US" dirty="0"/>
              <a:t>al. 1996).</a:t>
            </a:r>
          </a:p>
        </p:txBody>
      </p:sp>
      <p:sp>
        <p:nvSpPr>
          <p:cNvPr id="4" name="Footer Placeholder 3"/>
          <p:cNvSpPr>
            <a:spLocks noGrp="1"/>
          </p:cNvSpPr>
          <p:nvPr>
            <p:ph type="ftr" sz="quarter" idx="11"/>
          </p:nvPr>
        </p:nvSpPr>
        <p:spPr/>
        <p:txBody>
          <a:bodyPr/>
          <a:lstStyle/>
          <a:p>
            <a:r>
              <a:rPr lang="en-US" smtClean="0"/>
              <a:t>HSS1101 Module 2 - population  health models </a:t>
            </a:r>
            <a:endParaRPr lang="en-US"/>
          </a:p>
        </p:txBody>
      </p:sp>
    </p:spTree>
    <p:extLst>
      <p:ext uri="{BB962C8B-B14F-4D97-AF65-F5344CB8AC3E}">
        <p14:creationId xmlns:p14="http://schemas.microsoft.com/office/powerpoint/2010/main" val="2050575033"/>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i="1" dirty="0" smtClean="0"/>
              <a:t>Population Health Outcome Distribution Terms</a:t>
            </a:r>
            <a:endParaRPr lang="en-US" i="1" dirty="0"/>
          </a:p>
        </p:txBody>
      </p:sp>
      <p:sp>
        <p:nvSpPr>
          <p:cNvPr id="3" name="Content Placeholder 2"/>
          <p:cNvSpPr>
            <a:spLocks noGrp="1"/>
          </p:cNvSpPr>
          <p:nvPr>
            <p:ph idx="1"/>
          </p:nvPr>
        </p:nvSpPr>
        <p:spPr/>
        <p:txBody>
          <a:bodyPr>
            <a:normAutofit fontScale="85000" lnSpcReduction="20000"/>
          </a:bodyPr>
          <a:lstStyle/>
          <a:p>
            <a:r>
              <a:rPr lang="en-US" i="1" dirty="0" smtClean="0"/>
              <a:t>Health </a:t>
            </a:r>
            <a:r>
              <a:rPr lang="en-US" i="1" dirty="0"/>
              <a:t>inequality: A generic term designating differences, variations</a:t>
            </a:r>
            <a:r>
              <a:rPr lang="en-US" i="1" dirty="0" smtClean="0"/>
              <a:t>, </a:t>
            </a:r>
            <a:r>
              <a:rPr lang="en-US" dirty="0" smtClean="0"/>
              <a:t>and </a:t>
            </a:r>
            <a:r>
              <a:rPr lang="en-US" dirty="0"/>
              <a:t>disparities in the health of individuals and groups (</a:t>
            </a:r>
            <a:r>
              <a:rPr lang="en-US" dirty="0" err="1"/>
              <a:t>Kawachi</a:t>
            </a:r>
            <a:r>
              <a:rPr lang="en-US" dirty="0" smtClean="0"/>
              <a:t>, Subramanian</a:t>
            </a:r>
            <a:r>
              <a:rPr lang="en-US" dirty="0"/>
              <a:t>, and Almeida-</a:t>
            </a:r>
            <a:r>
              <a:rPr lang="en-US" dirty="0" err="1"/>
              <a:t>Filho</a:t>
            </a:r>
            <a:r>
              <a:rPr lang="en-US" dirty="0"/>
              <a:t> 2002</a:t>
            </a:r>
            <a:r>
              <a:rPr lang="en-US" dirty="0" smtClean="0"/>
              <a:t>).</a:t>
            </a:r>
          </a:p>
          <a:p>
            <a:endParaRPr lang="en-US" dirty="0"/>
          </a:p>
          <a:p>
            <a:r>
              <a:rPr lang="en-US" i="1" dirty="0"/>
              <a:t>Disparity: Inequality or difference, as in rank, amount, or quality (</a:t>
            </a:r>
            <a:r>
              <a:rPr lang="en-US" i="1" dirty="0" smtClean="0"/>
              <a:t>Adler </a:t>
            </a:r>
            <a:r>
              <a:rPr lang="en-US" dirty="0" smtClean="0"/>
              <a:t>2006</a:t>
            </a:r>
            <a:r>
              <a:rPr lang="en-US" dirty="0"/>
              <a:t>; </a:t>
            </a:r>
            <a:r>
              <a:rPr lang="en-US" i="1" dirty="0"/>
              <a:t>Webster’s 1980</a:t>
            </a:r>
            <a:r>
              <a:rPr lang="en-US" i="1" dirty="0" smtClean="0"/>
              <a:t>).</a:t>
            </a:r>
          </a:p>
          <a:p>
            <a:endParaRPr lang="en-US" i="1" dirty="0"/>
          </a:p>
          <a:p>
            <a:r>
              <a:rPr lang="en-US" i="1" dirty="0"/>
              <a:t>Health inequity: Those inequalities in health deemed to be unfair or </a:t>
            </a:r>
            <a:r>
              <a:rPr lang="en-US" i="1" dirty="0" smtClean="0"/>
              <a:t>to </a:t>
            </a:r>
            <a:r>
              <a:rPr lang="en-US" dirty="0" smtClean="0"/>
              <a:t>stem </a:t>
            </a:r>
            <a:r>
              <a:rPr lang="en-US" dirty="0"/>
              <a:t>from some form of injustice. The dimensions of being </a:t>
            </a:r>
            <a:r>
              <a:rPr lang="en-US" dirty="0" smtClean="0"/>
              <a:t>avoidable or </a:t>
            </a:r>
            <a:r>
              <a:rPr lang="en-US" dirty="0"/>
              <a:t>unnecessary have often been added to this concept (</a:t>
            </a:r>
            <a:r>
              <a:rPr lang="en-US" dirty="0" err="1"/>
              <a:t>Kawachi</a:t>
            </a:r>
            <a:r>
              <a:rPr lang="en-US" dirty="0" smtClean="0"/>
              <a:t>, Subramanian</a:t>
            </a:r>
            <a:r>
              <a:rPr lang="en-US" dirty="0"/>
              <a:t>, and Almeida-</a:t>
            </a:r>
            <a:r>
              <a:rPr lang="en-US" dirty="0" err="1"/>
              <a:t>Filho</a:t>
            </a:r>
            <a:r>
              <a:rPr lang="en-US" dirty="0"/>
              <a:t> 2002</a:t>
            </a:r>
            <a:r>
              <a:rPr lang="en-US" dirty="0" smtClean="0"/>
              <a:t>).</a:t>
            </a:r>
          </a:p>
          <a:p>
            <a:endParaRPr lang="en-US" dirty="0"/>
          </a:p>
          <a:p>
            <a:r>
              <a:rPr lang="en-US" i="1" dirty="0"/>
              <a:t>Variance: (1) Degree of change or difference (Webster’s 1980).</a:t>
            </a:r>
            <a:endParaRPr lang="en-US" dirty="0"/>
          </a:p>
        </p:txBody>
      </p:sp>
      <p:sp>
        <p:nvSpPr>
          <p:cNvPr id="4" name="Footer Placeholder 3"/>
          <p:cNvSpPr>
            <a:spLocks noGrp="1"/>
          </p:cNvSpPr>
          <p:nvPr>
            <p:ph type="ftr" sz="quarter" idx="11"/>
          </p:nvPr>
        </p:nvSpPr>
        <p:spPr/>
        <p:txBody>
          <a:bodyPr/>
          <a:lstStyle/>
          <a:p>
            <a:r>
              <a:rPr lang="en-US" smtClean="0"/>
              <a:t>HSS1101 Module 2 - population  health models </a:t>
            </a:r>
            <a:endParaRPr lang="en-US"/>
          </a:p>
        </p:txBody>
      </p:sp>
    </p:spTree>
    <p:extLst>
      <p:ext uri="{BB962C8B-B14F-4D97-AF65-F5344CB8AC3E}">
        <p14:creationId xmlns:p14="http://schemas.microsoft.com/office/powerpoint/2010/main" val="2707654188"/>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HSS1101 Module 2 - population  health models </a:t>
            </a:r>
            <a:endParaRPr lang="en-US"/>
          </a:p>
        </p:txBody>
      </p:sp>
      <p:pic>
        <p:nvPicPr>
          <p:cNvPr id="1026" name="Picture 2"/>
          <p:cNvPicPr>
            <a:picLocks noChangeAspect="1" noChangeArrowheads="1"/>
          </p:cNvPicPr>
          <p:nvPr/>
        </p:nvPicPr>
        <p:blipFill>
          <a:blip r:embed="rId3" cstate="print"/>
          <a:srcRect l="33534" t="13680" r="17867" b="5681"/>
          <a:stretch>
            <a:fillRect/>
          </a:stretch>
        </p:blipFill>
        <p:spPr bwMode="auto">
          <a:xfrm>
            <a:off x="1907704" y="116632"/>
            <a:ext cx="5184576" cy="6451917"/>
          </a:xfrm>
          <a:prstGeom prst="rect">
            <a:avLst/>
          </a:prstGeom>
          <a:noFill/>
          <a:ln w="9525">
            <a:noFill/>
            <a:miter lim="800000"/>
            <a:headEnd/>
            <a:tailEnd/>
          </a:ln>
        </p:spPr>
      </p:pic>
    </p:spTree>
    <p:extLst>
      <p:ext uri="{BB962C8B-B14F-4D97-AF65-F5344CB8AC3E}">
        <p14:creationId xmlns:p14="http://schemas.microsoft.com/office/powerpoint/2010/main" val="3824455439"/>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116632"/>
            <a:ext cx="8229600" cy="648072"/>
          </a:xfrm>
        </p:spPr>
        <p:txBody>
          <a:bodyPr>
            <a:normAutofit/>
          </a:bodyPr>
          <a:lstStyle/>
          <a:p>
            <a:r>
              <a:rPr lang="en-US" dirty="0" smtClean="0"/>
              <a:t>Health issues in African Republic</a:t>
            </a:r>
            <a:endParaRPr lang="en-US" dirty="0"/>
          </a:p>
        </p:txBody>
      </p:sp>
      <p:sp>
        <p:nvSpPr>
          <p:cNvPr id="4" name="Content Placeholder 3"/>
          <p:cNvSpPr>
            <a:spLocks noGrp="1"/>
          </p:cNvSpPr>
          <p:nvPr>
            <p:ph idx="1"/>
          </p:nvPr>
        </p:nvSpPr>
        <p:spPr>
          <a:xfrm>
            <a:off x="467544" y="1052736"/>
            <a:ext cx="8229600" cy="5184576"/>
          </a:xfrm>
        </p:spPr>
        <p:txBody>
          <a:bodyPr>
            <a:normAutofit fontScale="92500" lnSpcReduction="10000"/>
          </a:bodyPr>
          <a:lstStyle/>
          <a:p>
            <a:r>
              <a:rPr lang="en-US" sz="1800" dirty="0" smtClean="0"/>
              <a:t>The WHO says a "silent epidemic" in African countries accounts for 19 of the 20 countries with the highest rates of maternal mortality worldwide and the highest death rate worldwide for babies up to a month old.</a:t>
            </a:r>
          </a:p>
          <a:p>
            <a:r>
              <a:rPr lang="en-US" sz="1800" dirty="0" smtClean="0"/>
              <a:t>The WHO says in Africa it stands at 43 per 1,000 live births or four times the rate in Europe.</a:t>
            </a:r>
          </a:p>
          <a:p>
            <a:r>
              <a:rPr lang="en-US" sz="1800" dirty="0" smtClean="0"/>
              <a:t>The WHO has found that some of the continent's biggest problems are getting worse and the rates of death during childbirth and among young children are increasing.</a:t>
            </a:r>
          </a:p>
          <a:p>
            <a:r>
              <a:rPr lang="en-US" sz="1800" dirty="0" smtClean="0"/>
              <a:t>Although Africa has 11% of the global population it has 60% of the world's </a:t>
            </a:r>
            <a:r>
              <a:rPr lang="en-US" sz="1800" dirty="0" smtClean="0">
                <a:hlinkClick r:id="rId3"/>
              </a:rPr>
              <a:t>HIV/AIDS</a:t>
            </a:r>
            <a:r>
              <a:rPr lang="en-US" sz="1800" dirty="0" smtClean="0"/>
              <a:t> cases and 90% of world </a:t>
            </a:r>
            <a:r>
              <a:rPr lang="en-US" sz="1800" dirty="0" smtClean="0">
                <a:hlinkClick r:id="rId4"/>
              </a:rPr>
              <a:t>malaria</a:t>
            </a:r>
            <a:r>
              <a:rPr lang="en-US" sz="1800" dirty="0" smtClean="0"/>
              <a:t> cases, mainly in children under 5.</a:t>
            </a:r>
          </a:p>
          <a:p>
            <a:r>
              <a:rPr lang="en-US" sz="1800" dirty="0" smtClean="0"/>
              <a:t>While diseases such as polio, </a:t>
            </a:r>
            <a:r>
              <a:rPr lang="en-US" sz="1800" dirty="0" smtClean="0">
                <a:hlinkClick r:id="rId5"/>
              </a:rPr>
              <a:t>measles</a:t>
            </a:r>
            <a:r>
              <a:rPr lang="en-US" sz="1800" dirty="0" smtClean="0"/>
              <a:t> and </a:t>
            </a:r>
            <a:r>
              <a:rPr lang="en-US" sz="1800" dirty="0" smtClean="0">
                <a:hlinkClick r:id="rId6"/>
              </a:rPr>
              <a:t>leprosy</a:t>
            </a:r>
            <a:r>
              <a:rPr lang="en-US" sz="1800" dirty="0" smtClean="0"/>
              <a:t> have almost been eradicated, the report acknowledges the growth of "lifestyle" medical conditions such as heart disease, </a:t>
            </a:r>
            <a:r>
              <a:rPr lang="en-US" sz="1800" dirty="0" smtClean="0">
                <a:hlinkClick r:id="rId7"/>
              </a:rPr>
              <a:t>diabetes</a:t>
            </a:r>
            <a:r>
              <a:rPr lang="en-US" sz="1800" dirty="0" smtClean="0"/>
              <a:t> and </a:t>
            </a:r>
            <a:r>
              <a:rPr lang="en-US" sz="1800" dirty="0" smtClean="0">
                <a:hlinkClick r:id="rId8"/>
              </a:rPr>
              <a:t>stroke</a:t>
            </a:r>
            <a:r>
              <a:rPr lang="en-US" sz="1800" dirty="0" smtClean="0"/>
              <a:t>.</a:t>
            </a:r>
          </a:p>
          <a:p>
            <a:r>
              <a:rPr lang="en-US" sz="1800" dirty="0" smtClean="0"/>
              <a:t>Louis Gomes </a:t>
            </a:r>
            <a:r>
              <a:rPr lang="en-US" sz="1800" dirty="0" err="1" smtClean="0"/>
              <a:t>Sambo</a:t>
            </a:r>
            <a:r>
              <a:rPr lang="en-US" sz="1800" dirty="0" smtClean="0"/>
              <a:t>, WHO's regional director for Africa, says they know what the challenges are, and how to address them, but Africa's fragile health systems represent an enormous barrier.</a:t>
            </a:r>
          </a:p>
          <a:p>
            <a:r>
              <a:rPr lang="en-US" sz="1800" dirty="0" smtClean="0"/>
              <a:t>He says African governments and their partners must make a major commitment and invest more funds, because African countries will not develop economically and socially without substantial improvements in the health of their people.</a:t>
            </a:r>
          </a:p>
          <a:p>
            <a:r>
              <a:rPr lang="en-US" sz="1800" dirty="0" smtClean="0"/>
              <a:t>According to the report only 58 percent of the people living in sub-Saharan Africa have access to safe drinking water.</a:t>
            </a:r>
            <a:endParaRPr lang="en-US" sz="1800" dirty="0"/>
          </a:p>
        </p:txBody>
      </p:sp>
      <p:sp>
        <p:nvSpPr>
          <p:cNvPr id="2" name="Footer Placeholder 1"/>
          <p:cNvSpPr>
            <a:spLocks noGrp="1"/>
          </p:cNvSpPr>
          <p:nvPr>
            <p:ph type="ftr" sz="quarter" idx="11"/>
          </p:nvPr>
        </p:nvSpPr>
        <p:spPr/>
        <p:txBody>
          <a:bodyPr/>
          <a:lstStyle/>
          <a:p>
            <a:r>
              <a:rPr lang="en-US" smtClean="0"/>
              <a:t>HSS1101 Module 2 - population  health models </a:t>
            </a:r>
            <a:endParaRPr lang="en-US"/>
          </a:p>
        </p:txBody>
      </p:sp>
    </p:spTree>
    <p:extLst>
      <p:ext uri="{BB962C8B-B14F-4D97-AF65-F5344CB8AC3E}">
        <p14:creationId xmlns:p14="http://schemas.microsoft.com/office/powerpoint/2010/main" val="3914482194"/>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Recap: Determinant </a:t>
            </a:r>
            <a:endParaRPr lang="en-US" dirty="0"/>
          </a:p>
        </p:txBody>
      </p:sp>
      <p:sp>
        <p:nvSpPr>
          <p:cNvPr id="3" name="Content Placeholder 2"/>
          <p:cNvSpPr>
            <a:spLocks noGrp="1"/>
          </p:cNvSpPr>
          <p:nvPr>
            <p:ph idx="1"/>
          </p:nvPr>
        </p:nvSpPr>
        <p:spPr/>
        <p:txBody>
          <a:bodyPr>
            <a:normAutofit fontScale="62500" lnSpcReduction="20000"/>
          </a:bodyPr>
          <a:lstStyle/>
          <a:p>
            <a:r>
              <a:rPr lang="en-US" sz="2900" i="1" dirty="0"/>
              <a:t>Determinant: </a:t>
            </a:r>
            <a:endParaRPr lang="en-US" sz="2900" i="1" dirty="0" smtClean="0"/>
          </a:p>
          <a:p>
            <a:pPr lvl="1"/>
            <a:r>
              <a:rPr lang="en-US" sz="2900" i="1" dirty="0" smtClean="0"/>
              <a:t>(</a:t>
            </a:r>
            <a:r>
              <a:rPr lang="en-US" sz="2900" i="1" dirty="0"/>
              <a:t>1) Any factor, whether event, characteristic, or other </a:t>
            </a:r>
            <a:r>
              <a:rPr lang="en-US" sz="2900" i="1" dirty="0" smtClean="0"/>
              <a:t>definable </a:t>
            </a:r>
            <a:r>
              <a:rPr lang="en-US" sz="2900" dirty="0" smtClean="0"/>
              <a:t>entity</a:t>
            </a:r>
            <a:r>
              <a:rPr lang="en-US" sz="2900" dirty="0"/>
              <a:t>, that brings about change in a health condition or </a:t>
            </a:r>
            <a:r>
              <a:rPr lang="en-US" sz="2900" dirty="0" smtClean="0"/>
              <a:t>other defined </a:t>
            </a:r>
            <a:r>
              <a:rPr lang="en-US" sz="2900" dirty="0"/>
              <a:t>characteristic (Last 2001). </a:t>
            </a:r>
            <a:endParaRPr lang="en-US" sz="2900" dirty="0" smtClean="0"/>
          </a:p>
          <a:p>
            <a:pPr lvl="1"/>
            <a:r>
              <a:rPr lang="en-US" sz="2900" dirty="0" smtClean="0"/>
              <a:t>(</a:t>
            </a:r>
            <a:r>
              <a:rPr lang="en-US" sz="2900" dirty="0"/>
              <a:t>2) A primary risk factor (</a:t>
            </a:r>
            <a:r>
              <a:rPr lang="en-US" sz="2900" dirty="0" smtClean="0"/>
              <a:t>causative factor</a:t>
            </a:r>
            <a:r>
              <a:rPr lang="en-US" sz="2900" dirty="0"/>
              <a:t>) associated with the level of the health problem, that is, the </a:t>
            </a:r>
            <a:r>
              <a:rPr lang="en-US" sz="2900" dirty="0" smtClean="0"/>
              <a:t>level of </a:t>
            </a:r>
            <a:r>
              <a:rPr lang="en-US" sz="2900" dirty="0"/>
              <a:t>determinant influences the level of the health problem (</a:t>
            </a:r>
            <a:r>
              <a:rPr lang="en-US" sz="2900" dirty="0" err="1" smtClean="0"/>
              <a:t>Turnock</a:t>
            </a:r>
            <a:r>
              <a:rPr lang="en-US" sz="2900" dirty="0" smtClean="0"/>
              <a:t> 2004).</a:t>
            </a:r>
          </a:p>
          <a:p>
            <a:endParaRPr lang="en-US" sz="2900" dirty="0"/>
          </a:p>
          <a:p>
            <a:r>
              <a:rPr lang="en-US" sz="2900" i="1" dirty="0"/>
              <a:t>Cause: Anything producing an effect or result (Webster’s 1980</a:t>
            </a:r>
            <a:r>
              <a:rPr lang="en-US" sz="2900" i="1" dirty="0" smtClean="0"/>
              <a:t>).</a:t>
            </a:r>
          </a:p>
          <a:p>
            <a:endParaRPr lang="en-US" sz="2900" i="1" dirty="0"/>
          </a:p>
          <a:p>
            <a:r>
              <a:rPr lang="en-US" sz="2900" i="1" dirty="0"/>
              <a:t>Factor (or determinant): (1) An event, characteristic, or other </a:t>
            </a:r>
            <a:r>
              <a:rPr lang="en-US" sz="2900" i="1" dirty="0" smtClean="0"/>
              <a:t>definable </a:t>
            </a:r>
            <a:r>
              <a:rPr lang="en-US" sz="2900" dirty="0" smtClean="0"/>
              <a:t>entity </a:t>
            </a:r>
            <a:r>
              <a:rPr lang="en-US" sz="2900" dirty="0"/>
              <a:t>that brings about a change in a health condition or other </a:t>
            </a:r>
            <a:r>
              <a:rPr lang="en-US" sz="2900" dirty="0" smtClean="0"/>
              <a:t>defined outcome</a:t>
            </a:r>
            <a:r>
              <a:rPr lang="en-US" sz="2900" dirty="0"/>
              <a:t>; a causal role may be implied (Last 2001</a:t>
            </a:r>
            <a:r>
              <a:rPr lang="en-US" sz="2900" dirty="0" smtClean="0"/>
              <a:t>).</a:t>
            </a:r>
          </a:p>
          <a:p>
            <a:endParaRPr lang="en-US" sz="2900" dirty="0"/>
          </a:p>
          <a:p>
            <a:r>
              <a:rPr lang="en-US" sz="2900" i="1" dirty="0"/>
              <a:t>Risk factor: An aspect of personal behavior or lifestyle, an </a:t>
            </a:r>
            <a:r>
              <a:rPr lang="en-US" sz="2900" i="1" dirty="0" smtClean="0"/>
              <a:t>environmental </a:t>
            </a:r>
            <a:r>
              <a:rPr lang="en-US" sz="2900" dirty="0" smtClean="0"/>
              <a:t>exposure</a:t>
            </a:r>
            <a:r>
              <a:rPr lang="en-US" sz="2900" dirty="0"/>
              <a:t>, or an inborn or inherited characteristic that, on the </a:t>
            </a:r>
            <a:r>
              <a:rPr lang="en-US" sz="2900" dirty="0" smtClean="0"/>
              <a:t>basis of </a:t>
            </a:r>
            <a:r>
              <a:rPr lang="en-US" sz="2900" dirty="0"/>
              <a:t>epidemiologic evidence, is known to be associated with </a:t>
            </a:r>
            <a:r>
              <a:rPr lang="en-US" sz="2900" dirty="0" smtClean="0"/>
              <a:t>health related condition(s</a:t>
            </a:r>
            <a:r>
              <a:rPr lang="en-US" sz="2900" dirty="0"/>
              <a:t>) considered important to prevent</a:t>
            </a:r>
            <a:r>
              <a:rPr lang="en-US" dirty="0"/>
              <a:t>.</a:t>
            </a:r>
          </a:p>
        </p:txBody>
      </p:sp>
      <p:sp>
        <p:nvSpPr>
          <p:cNvPr id="5" name="Footer Placeholder 4"/>
          <p:cNvSpPr>
            <a:spLocks noGrp="1"/>
          </p:cNvSpPr>
          <p:nvPr>
            <p:ph type="ftr" sz="quarter" idx="11"/>
          </p:nvPr>
        </p:nvSpPr>
        <p:spPr/>
        <p:txBody>
          <a:bodyPr/>
          <a:lstStyle/>
          <a:p>
            <a:r>
              <a:rPr lang="en-US" smtClean="0"/>
              <a:t>HSS1101 Module 2 - population  health models </a:t>
            </a:r>
            <a:endParaRPr lang="en-US"/>
          </a:p>
        </p:txBody>
      </p:sp>
    </p:spTree>
    <p:extLst>
      <p:ext uri="{BB962C8B-B14F-4D97-AF65-F5344CB8AC3E}">
        <p14:creationId xmlns:p14="http://schemas.microsoft.com/office/powerpoint/2010/main" val="4107518868"/>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576064"/>
          </a:xfrm>
        </p:spPr>
        <p:txBody>
          <a:bodyPr>
            <a:normAutofit fontScale="90000"/>
          </a:bodyPr>
          <a:lstStyle/>
          <a:p>
            <a:r>
              <a:rPr lang="en-US" sz="3200" dirty="0" smtClean="0"/>
              <a:t>Categories of determinants</a:t>
            </a:r>
            <a:endParaRPr lang="en-US" sz="3200" dirty="0"/>
          </a:p>
        </p:txBody>
      </p:sp>
      <p:sp>
        <p:nvSpPr>
          <p:cNvPr id="3" name="Content Placeholder 2"/>
          <p:cNvSpPr>
            <a:spLocks noGrp="1"/>
          </p:cNvSpPr>
          <p:nvPr>
            <p:ph idx="1"/>
          </p:nvPr>
        </p:nvSpPr>
        <p:spPr>
          <a:xfrm>
            <a:off x="395536" y="764704"/>
            <a:ext cx="8229600" cy="5001419"/>
          </a:xfrm>
        </p:spPr>
        <p:txBody>
          <a:bodyPr>
            <a:noAutofit/>
          </a:bodyPr>
          <a:lstStyle/>
          <a:p>
            <a:r>
              <a:rPr lang="en-US" sz="1600" i="1" dirty="0"/>
              <a:t>Social determinant: A proposed or established causal factor in the </a:t>
            </a:r>
            <a:r>
              <a:rPr lang="en-US" sz="1600" i="1" dirty="0" smtClean="0"/>
              <a:t>social </a:t>
            </a:r>
            <a:r>
              <a:rPr lang="en-US" sz="1600" dirty="0" smtClean="0"/>
              <a:t>environment </a:t>
            </a:r>
            <a:r>
              <a:rPr lang="en-US" sz="1600" dirty="0"/>
              <a:t>that affects health outcomes (e.g., income, education</a:t>
            </a:r>
            <a:r>
              <a:rPr lang="en-US" sz="1600" dirty="0" smtClean="0"/>
              <a:t>, occupation</a:t>
            </a:r>
            <a:r>
              <a:rPr lang="en-US" sz="1600" dirty="0"/>
              <a:t>, class, social support</a:t>
            </a:r>
            <a:r>
              <a:rPr lang="en-US" sz="1600" dirty="0" smtClean="0"/>
              <a:t>).</a:t>
            </a:r>
          </a:p>
          <a:p>
            <a:endParaRPr lang="en-US" sz="1600" dirty="0"/>
          </a:p>
          <a:p>
            <a:r>
              <a:rPr lang="en-US" sz="1600" i="1" dirty="0"/>
              <a:t>Physical environmental determinant: A proposed or established causal </a:t>
            </a:r>
            <a:r>
              <a:rPr lang="en-US" sz="1600" i="1" dirty="0" smtClean="0"/>
              <a:t>factor </a:t>
            </a:r>
            <a:r>
              <a:rPr lang="en-US" sz="1600" dirty="0" smtClean="0"/>
              <a:t>in </a:t>
            </a:r>
            <a:r>
              <a:rPr lang="en-US" sz="1600" dirty="0"/>
              <a:t>the natural and built environment that affects health outcomes (e.g</a:t>
            </a:r>
            <a:r>
              <a:rPr lang="en-US" sz="1600" dirty="0" smtClean="0"/>
              <a:t>., air </a:t>
            </a:r>
            <a:r>
              <a:rPr lang="en-US" sz="1600" dirty="0"/>
              <a:t>and water quality, lead exposure, the design of neighborhoods</a:t>
            </a:r>
            <a:r>
              <a:rPr lang="en-US" sz="1600" dirty="0" smtClean="0"/>
              <a:t>).</a:t>
            </a:r>
          </a:p>
          <a:p>
            <a:endParaRPr lang="en-US" sz="1600" dirty="0"/>
          </a:p>
          <a:p>
            <a:r>
              <a:rPr lang="en-US" sz="1600" i="1" dirty="0"/>
              <a:t>Health care determinant: A proposed or established causal factor in </a:t>
            </a:r>
            <a:r>
              <a:rPr lang="en-US" sz="1600" i="1" dirty="0" smtClean="0"/>
              <a:t>health </a:t>
            </a:r>
            <a:r>
              <a:rPr lang="en-US" sz="1600" dirty="0" smtClean="0"/>
              <a:t>care </a:t>
            </a:r>
            <a:r>
              <a:rPr lang="en-US" sz="1600" dirty="0"/>
              <a:t>that affects health outcomes (e.g., access, quantity, and quality </a:t>
            </a:r>
            <a:r>
              <a:rPr lang="en-US" sz="1600" dirty="0" smtClean="0"/>
              <a:t>of health </a:t>
            </a:r>
            <a:r>
              <a:rPr lang="en-US" sz="1600" dirty="0"/>
              <a:t>care services</a:t>
            </a:r>
            <a:r>
              <a:rPr lang="en-US" sz="1600" dirty="0" smtClean="0"/>
              <a:t>).</a:t>
            </a:r>
          </a:p>
          <a:p>
            <a:endParaRPr lang="en-US" sz="1600" dirty="0"/>
          </a:p>
          <a:p>
            <a:r>
              <a:rPr lang="en-US" sz="1600" i="1" dirty="0"/>
              <a:t>Genetic determinant: A proposed or established causal factor from </a:t>
            </a:r>
            <a:r>
              <a:rPr lang="en-US" sz="1600" i="1" dirty="0" smtClean="0"/>
              <a:t>the </a:t>
            </a:r>
            <a:r>
              <a:rPr lang="en-US" sz="1600" dirty="0" smtClean="0"/>
              <a:t>genetic </a:t>
            </a:r>
            <a:r>
              <a:rPr lang="en-US" sz="1600" dirty="0"/>
              <a:t>composition of individuals or populations that affects </a:t>
            </a:r>
            <a:r>
              <a:rPr lang="en-US" sz="1600" dirty="0" smtClean="0"/>
              <a:t>health outcomes.</a:t>
            </a:r>
          </a:p>
          <a:p>
            <a:endParaRPr lang="en-US" sz="1600" dirty="0"/>
          </a:p>
          <a:p>
            <a:r>
              <a:rPr lang="en-US" sz="1600" i="1" dirty="0"/>
              <a:t>Behavioral determinant: A proposed or established causal factor based </a:t>
            </a:r>
            <a:r>
              <a:rPr lang="en-US" sz="1600" i="1" dirty="0" smtClean="0"/>
              <a:t>on </a:t>
            </a:r>
            <a:r>
              <a:rPr lang="en-US" sz="1600" dirty="0" smtClean="0"/>
              <a:t>individual </a:t>
            </a:r>
            <a:r>
              <a:rPr lang="en-US" sz="1600" dirty="0"/>
              <a:t>personal choices of lifestyle or habits (either </a:t>
            </a:r>
            <a:r>
              <a:rPr lang="en-US" sz="1600" dirty="0" smtClean="0"/>
              <a:t>spontaneously or </a:t>
            </a:r>
            <a:r>
              <a:rPr lang="en-US" sz="1600" dirty="0"/>
              <a:t>in response to incentives), such as diet, exercise, and </a:t>
            </a:r>
            <a:r>
              <a:rPr lang="en-US" sz="1600" dirty="0" smtClean="0"/>
              <a:t>substance abuse.</a:t>
            </a:r>
          </a:p>
          <a:p>
            <a:endParaRPr lang="en-US" sz="1600" dirty="0"/>
          </a:p>
          <a:p>
            <a:r>
              <a:rPr lang="en-US" sz="1600" i="1" dirty="0"/>
              <a:t>Biological determinant: Often, a biological mediator variable between </a:t>
            </a:r>
            <a:r>
              <a:rPr lang="en-US" sz="1600" i="1" dirty="0" smtClean="0"/>
              <a:t>a </a:t>
            </a:r>
            <a:r>
              <a:rPr lang="en-US" sz="1600" dirty="0" smtClean="0"/>
              <a:t>determinant </a:t>
            </a:r>
            <a:r>
              <a:rPr lang="en-US" sz="1600" dirty="0"/>
              <a:t>and an outcome, such as the role of endocrine and </a:t>
            </a:r>
            <a:r>
              <a:rPr lang="en-US" sz="1600" dirty="0" smtClean="0"/>
              <a:t>immunologic processes </a:t>
            </a:r>
            <a:r>
              <a:rPr lang="en-US" sz="1600" dirty="0"/>
              <a:t>in stress. In any case, all determinants must </a:t>
            </a:r>
            <a:r>
              <a:rPr lang="en-US" sz="1600" dirty="0" smtClean="0"/>
              <a:t>have biological </a:t>
            </a:r>
            <a:r>
              <a:rPr lang="en-US" sz="1600" dirty="0"/>
              <a:t>mediator variables in order to affect the organism to </a:t>
            </a:r>
            <a:r>
              <a:rPr lang="en-US" sz="1600" dirty="0" smtClean="0"/>
              <a:t>produce the </a:t>
            </a:r>
            <a:r>
              <a:rPr lang="en-US" sz="1600" dirty="0"/>
              <a:t>health outcomes.</a:t>
            </a:r>
          </a:p>
        </p:txBody>
      </p:sp>
      <p:sp>
        <p:nvSpPr>
          <p:cNvPr id="4" name="Footer Placeholder 3"/>
          <p:cNvSpPr>
            <a:spLocks noGrp="1"/>
          </p:cNvSpPr>
          <p:nvPr>
            <p:ph type="ftr" sz="quarter" idx="11"/>
          </p:nvPr>
        </p:nvSpPr>
        <p:spPr/>
        <p:txBody>
          <a:bodyPr/>
          <a:lstStyle/>
          <a:p>
            <a:r>
              <a:rPr lang="en-US" smtClean="0"/>
              <a:t>HSS1101 Module 2 - population  health models </a:t>
            </a:r>
            <a:endParaRPr lang="en-US"/>
          </a:p>
        </p:txBody>
      </p:sp>
    </p:spTree>
    <p:extLst>
      <p:ext uri="{BB962C8B-B14F-4D97-AF65-F5344CB8AC3E}">
        <p14:creationId xmlns:p14="http://schemas.microsoft.com/office/powerpoint/2010/main" val="1875059500"/>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itle 1"/>
          <p:cNvSpPr>
            <a:spLocks noGrp="1"/>
          </p:cNvSpPr>
          <p:nvPr>
            <p:ph type="title"/>
          </p:nvPr>
        </p:nvSpPr>
        <p:spPr/>
        <p:txBody>
          <a:bodyPr/>
          <a:lstStyle/>
          <a:p>
            <a:pPr eaLnBrk="1" hangingPunct="1"/>
            <a:r>
              <a:rPr lang="en-CA" smtClean="0"/>
              <a:t>Determinants of Health</a:t>
            </a:r>
          </a:p>
        </p:txBody>
      </p:sp>
      <p:sp>
        <p:nvSpPr>
          <p:cNvPr id="37890" name="Content Placeholder 2"/>
          <p:cNvSpPr>
            <a:spLocks noGrp="1"/>
          </p:cNvSpPr>
          <p:nvPr>
            <p:ph idx="1"/>
          </p:nvPr>
        </p:nvSpPr>
        <p:spPr>
          <a:xfrm>
            <a:off x="395288" y="1304925"/>
            <a:ext cx="8424862" cy="4267200"/>
          </a:xfrm>
        </p:spPr>
        <p:txBody>
          <a:bodyPr>
            <a:normAutofit/>
          </a:bodyPr>
          <a:lstStyle/>
          <a:p>
            <a:pPr eaLnBrk="1" hangingPunct="1"/>
            <a:r>
              <a:rPr lang="en-CA" b="1" dirty="0" smtClean="0"/>
              <a:t>Biological determinant</a:t>
            </a:r>
          </a:p>
          <a:p>
            <a:pPr lvl="1" eaLnBrk="1" hangingPunct="1"/>
            <a:r>
              <a:rPr lang="en-CA" dirty="0" smtClean="0">
                <a:solidFill>
                  <a:schemeClr val="tx1"/>
                </a:solidFill>
              </a:rPr>
              <a:t>A biological mediator  is a variable between a determinant and an outcome</a:t>
            </a:r>
          </a:p>
          <a:p>
            <a:pPr lvl="2" eaLnBrk="1" hangingPunct="1"/>
            <a:r>
              <a:rPr lang="en-CA" sz="1600" dirty="0" smtClean="0"/>
              <a:t>E.g. Endocrine and immunologic processes in stress (psychological determinant)</a:t>
            </a:r>
          </a:p>
          <a:p>
            <a:pPr lvl="1" eaLnBrk="1" hangingPunct="1">
              <a:spcAft>
                <a:spcPct val="20000"/>
              </a:spcAft>
            </a:pPr>
            <a:r>
              <a:rPr lang="en-CA" dirty="0" smtClean="0">
                <a:solidFill>
                  <a:schemeClr val="tx1"/>
                </a:solidFill>
              </a:rPr>
              <a:t>All determinants have biologic mediator variables in order to affect the organism to produce the health outcomes</a:t>
            </a:r>
          </a:p>
          <a:p>
            <a:pPr lvl="1" eaLnBrk="1" hangingPunct="1">
              <a:spcAft>
                <a:spcPct val="20000"/>
              </a:spcAft>
            </a:pPr>
            <a:r>
              <a:rPr lang="en-CA" dirty="0" smtClean="0">
                <a:solidFill>
                  <a:schemeClr val="tx1"/>
                </a:solidFill>
              </a:rPr>
              <a:t>Genetic determinant</a:t>
            </a:r>
            <a:r>
              <a:rPr lang="en-CA" b="1" dirty="0" smtClean="0">
                <a:solidFill>
                  <a:schemeClr val="tx1"/>
                </a:solidFill>
              </a:rPr>
              <a:t> </a:t>
            </a:r>
            <a:r>
              <a:rPr lang="en-CA" dirty="0" smtClean="0">
                <a:solidFill>
                  <a:schemeClr val="tx1"/>
                </a:solidFill>
              </a:rPr>
              <a:t>is</a:t>
            </a:r>
            <a:r>
              <a:rPr lang="en-CA" b="1" dirty="0" smtClean="0">
                <a:solidFill>
                  <a:schemeClr val="tx1"/>
                </a:solidFill>
              </a:rPr>
              <a:t> </a:t>
            </a:r>
            <a:r>
              <a:rPr lang="en-CA" dirty="0" smtClean="0">
                <a:solidFill>
                  <a:schemeClr val="tx1"/>
                </a:solidFill>
              </a:rPr>
              <a:t>a proposed or established causal factor from the genetic composition of individuals or populations that affects health outcomes. </a:t>
            </a:r>
          </a:p>
          <a:p>
            <a:pPr lvl="2" eaLnBrk="1" hangingPunct="1">
              <a:spcAft>
                <a:spcPct val="20000"/>
              </a:spcAft>
            </a:pPr>
            <a:r>
              <a:rPr lang="en-CA" sz="1600" dirty="0" smtClean="0"/>
              <a:t>E.g. genetic mutations BrcA1/2 and breast cancer</a:t>
            </a:r>
          </a:p>
        </p:txBody>
      </p:sp>
      <p:sp>
        <p:nvSpPr>
          <p:cNvPr id="4" name="Footer Placeholder 3"/>
          <p:cNvSpPr>
            <a:spLocks noGrp="1"/>
          </p:cNvSpPr>
          <p:nvPr>
            <p:ph type="ftr" sz="quarter" idx="10"/>
          </p:nvPr>
        </p:nvSpPr>
        <p:spPr>
          <a:xfrm>
            <a:off x="304800" y="6143625"/>
            <a:ext cx="5838825" cy="609600"/>
          </a:xfrm>
        </p:spPr>
        <p:txBody>
          <a:bodyPr/>
          <a:lstStyle/>
          <a:p>
            <a:pPr>
              <a:defRPr/>
            </a:pPr>
            <a:r>
              <a:rPr lang="en-US" smtClean="0"/>
              <a:t>HSS1101 Module 2 - population  health models </a:t>
            </a:r>
            <a:endParaRPr lang="en-CA" smtClean="0"/>
          </a:p>
        </p:txBody>
      </p:sp>
    </p:spTree>
    <p:extLst>
      <p:ext uri="{BB962C8B-B14F-4D97-AF65-F5344CB8AC3E}">
        <p14:creationId xmlns:p14="http://schemas.microsoft.com/office/powerpoint/2010/main" val="3480908253"/>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itle 1"/>
          <p:cNvSpPr>
            <a:spLocks noGrp="1"/>
          </p:cNvSpPr>
          <p:nvPr>
            <p:ph type="title" idx="4294967295"/>
          </p:nvPr>
        </p:nvSpPr>
        <p:spPr/>
        <p:txBody>
          <a:bodyPr/>
          <a:lstStyle/>
          <a:p>
            <a:pPr eaLnBrk="1" hangingPunct="1"/>
            <a:r>
              <a:rPr lang="en-CA" smtClean="0"/>
              <a:t>Determinants of Health</a:t>
            </a:r>
          </a:p>
        </p:txBody>
      </p:sp>
      <p:sp>
        <p:nvSpPr>
          <p:cNvPr id="39938" name="Content Placeholder 2"/>
          <p:cNvSpPr>
            <a:spLocks noGrp="1"/>
          </p:cNvSpPr>
          <p:nvPr>
            <p:ph idx="4294967295"/>
          </p:nvPr>
        </p:nvSpPr>
        <p:spPr/>
        <p:txBody>
          <a:bodyPr>
            <a:normAutofit fontScale="92500" lnSpcReduction="20000"/>
          </a:bodyPr>
          <a:lstStyle/>
          <a:p>
            <a:pPr eaLnBrk="1" hangingPunct="1"/>
            <a:r>
              <a:rPr lang="en-CA" b="1" dirty="0" smtClean="0">
                <a:latin typeface="Georgia" pitchFamily="18" charset="0"/>
              </a:rPr>
              <a:t>Behavioural determinants</a:t>
            </a:r>
          </a:p>
          <a:p>
            <a:pPr lvl="1" eaLnBrk="1" hangingPunct="1"/>
            <a:r>
              <a:rPr lang="en-CA" dirty="0" smtClean="0">
                <a:latin typeface="Georgia" pitchFamily="18" charset="0"/>
              </a:rPr>
              <a:t>A proposed or established causal factor based on individual personal choices of lifestyle or habits (either spontaneously or in response to incentives), such as diet, exercise, and substance abuse.</a:t>
            </a:r>
          </a:p>
          <a:p>
            <a:pPr lvl="1" eaLnBrk="1" hangingPunct="1"/>
            <a:endParaRPr lang="en-CA" dirty="0" smtClean="0">
              <a:latin typeface="Georgia" pitchFamily="18" charset="0"/>
            </a:endParaRPr>
          </a:p>
          <a:p>
            <a:pPr eaLnBrk="1" hangingPunct="1">
              <a:spcBef>
                <a:spcPts val="1200"/>
              </a:spcBef>
            </a:pPr>
            <a:r>
              <a:rPr lang="en-CA" b="1" dirty="0" smtClean="0">
                <a:latin typeface="Georgia" pitchFamily="18" charset="0"/>
              </a:rPr>
              <a:t>Social determinants</a:t>
            </a:r>
          </a:p>
          <a:p>
            <a:pPr lvl="1" eaLnBrk="1" hangingPunct="1"/>
            <a:r>
              <a:rPr lang="en-CA" dirty="0" smtClean="0">
                <a:latin typeface="Georgia" pitchFamily="18" charset="0"/>
              </a:rPr>
              <a:t>A proposed or established causal factor in the social environment that affects health outcomes (e.g. income, education, occupation, class, social support)</a:t>
            </a:r>
          </a:p>
          <a:p>
            <a:pPr eaLnBrk="1" hangingPunct="1">
              <a:buFontTx/>
              <a:buNone/>
            </a:pPr>
            <a:endParaRPr lang="en-CA" dirty="0" smtClean="0"/>
          </a:p>
        </p:txBody>
      </p:sp>
      <p:sp>
        <p:nvSpPr>
          <p:cNvPr id="5" name="Footer Placeholder 4"/>
          <p:cNvSpPr>
            <a:spLocks noGrp="1"/>
          </p:cNvSpPr>
          <p:nvPr>
            <p:ph type="ftr" sz="quarter" idx="11"/>
          </p:nvPr>
        </p:nvSpPr>
        <p:spPr/>
        <p:txBody>
          <a:bodyPr/>
          <a:lstStyle/>
          <a:p>
            <a:r>
              <a:rPr lang="en-US" smtClean="0"/>
              <a:t>HSS1101 Module 2 - population  health models </a:t>
            </a:r>
            <a:endParaRPr lang="en-US"/>
          </a:p>
        </p:txBody>
      </p:sp>
    </p:spTree>
    <p:extLst>
      <p:ext uri="{BB962C8B-B14F-4D97-AF65-F5344CB8AC3E}">
        <p14:creationId xmlns:p14="http://schemas.microsoft.com/office/powerpoint/2010/main" val="1977970209"/>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itle 1"/>
          <p:cNvSpPr>
            <a:spLocks noGrp="1"/>
          </p:cNvSpPr>
          <p:nvPr>
            <p:ph type="title"/>
          </p:nvPr>
        </p:nvSpPr>
        <p:spPr/>
        <p:txBody>
          <a:bodyPr/>
          <a:lstStyle/>
          <a:p>
            <a:pPr eaLnBrk="1" hangingPunct="1"/>
            <a:r>
              <a:rPr lang="en-CA" smtClean="0"/>
              <a:t>Determinants of Health</a:t>
            </a:r>
          </a:p>
        </p:txBody>
      </p:sp>
      <p:sp>
        <p:nvSpPr>
          <p:cNvPr id="4" name="Footer Placeholder 3"/>
          <p:cNvSpPr>
            <a:spLocks noGrp="1"/>
          </p:cNvSpPr>
          <p:nvPr>
            <p:ph type="ftr" sz="quarter" idx="10"/>
          </p:nvPr>
        </p:nvSpPr>
        <p:spPr>
          <a:xfrm>
            <a:off x="2699792" y="6093296"/>
            <a:ext cx="3403104" cy="609600"/>
          </a:xfrm>
        </p:spPr>
        <p:txBody>
          <a:bodyPr/>
          <a:lstStyle/>
          <a:p>
            <a:pPr algn="ctr">
              <a:defRPr/>
            </a:pPr>
            <a:r>
              <a:rPr lang="en-US" smtClean="0"/>
              <a:t>HSS1101 Module 2 - population  health models </a:t>
            </a:r>
            <a:endParaRPr lang="en-CA" dirty="0" smtClean="0"/>
          </a:p>
        </p:txBody>
      </p:sp>
      <p:sp>
        <p:nvSpPr>
          <p:cNvPr id="40963" name="Content Placeholder 4"/>
          <p:cNvSpPr>
            <a:spLocks noGrp="1"/>
          </p:cNvSpPr>
          <p:nvPr>
            <p:ph idx="1"/>
          </p:nvPr>
        </p:nvSpPr>
        <p:spPr/>
        <p:txBody>
          <a:bodyPr/>
          <a:lstStyle/>
          <a:p>
            <a:r>
              <a:rPr lang="en-US" b="1" dirty="0" smtClean="0"/>
              <a:t>Environmental (Physical and Ecological) determinants</a:t>
            </a:r>
          </a:p>
          <a:p>
            <a:pPr lvl="1" eaLnBrk="1" hangingPunct="1"/>
            <a:r>
              <a:rPr lang="en-US" dirty="0" smtClean="0">
                <a:solidFill>
                  <a:schemeClr val="tx1"/>
                </a:solidFill>
              </a:rPr>
              <a:t>A proposed or established causal factor in the natural and built environment that affects health outcomes (e.g. air and water quality, lead exposure, the design of neighborhoods).</a:t>
            </a:r>
          </a:p>
          <a:p>
            <a:pPr lvl="1" eaLnBrk="1" hangingPunct="1"/>
            <a:r>
              <a:rPr lang="en-US" dirty="0" smtClean="0">
                <a:solidFill>
                  <a:schemeClr val="tx1"/>
                </a:solidFill>
              </a:rPr>
              <a:t>Natural environment refers to ecology</a:t>
            </a:r>
          </a:p>
          <a:p>
            <a:pPr lvl="1" eaLnBrk="1" hangingPunct="1"/>
            <a:r>
              <a:rPr lang="en-US" dirty="0" smtClean="0">
                <a:solidFill>
                  <a:schemeClr val="tx1"/>
                </a:solidFill>
              </a:rPr>
              <a:t>Built environment refers to the physical nature of the surroundings</a:t>
            </a:r>
          </a:p>
          <a:p>
            <a:pPr lvl="1" eaLnBrk="1" hangingPunct="1"/>
            <a:endParaRPr lang="en-US" dirty="0" smtClean="0"/>
          </a:p>
        </p:txBody>
      </p:sp>
    </p:spTree>
    <p:extLst>
      <p:ext uri="{BB962C8B-B14F-4D97-AF65-F5344CB8AC3E}">
        <p14:creationId xmlns:p14="http://schemas.microsoft.com/office/powerpoint/2010/main" val="1133272102"/>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itle 1"/>
          <p:cNvSpPr>
            <a:spLocks noGrp="1"/>
          </p:cNvSpPr>
          <p:nvPr>
            <p:ph type="title" idx="4294967295"/>
          </p:nvPr>
        </p:nvSpPr>
        <p:spPr/>
        <p:txBody>
          <a:bodyPr/>
          <a:lstStyle/>
          <a:p>
            <a:pPr eaLnBrk="1" hangingPunct="1"/>
            <a:r>
              <a:rPr lang="en-CA" smtClean="0"/>
              <a:t>Determinants of Health</a:t>
            </a:r>
          </a:p>
        </p:txBody>
      </p:sp>
      <p:sp>
        <p:nvSpPr>
          <p:cNvPr id="41986" name="Content Placeholder 2"/>
          <p:cNvSpPr>
            <a:spLocks noGrp="1"/>
          </p:cNvSpPr>
          <p:nvPr>
            <p:ph idx="4294967295"/>
          </p:nvPr>
        </p:nvSpPr>
        <p:spPr/>
        <p:txBody>
          <a:bodyPr>
            <a:normAutofit fontScale="92500"/>
          </a:bodyPr>
          <a:lstStyle/>
          <a:p>
            <a:pPr eaLnBrk="1" hangingPunct="1"/>
            <a:r>
              <a:rPr lang="en-CA" b="1" dirty="0" smtClean="0">
                <a:latin typeface="Georgia" pitchFamily="18" charset="0"/>
              </a:rPr>
              <a:t>Health care determinants</a:t>
            </a:r>
          </a:p>
          <a:p>
            <a:pPr lvl="1" eaLnBrk="1" hangingPunct="1"/>
            <a:r>
              <a:rPr lang="en-CA" dirty="0" smtClean="0">
                <a:latin typeface="Georgia" pitchFamily="18" charset="0"/>
              </a:rPr>
              <a:t>A proposed or established causal factor in health care that affects health outcomes (i.e. Access, quantity, and quality of health care services)</a:t>
            </a:r>
          </a:p>
          <a:p>
            <a:pPr lvl="1" eaLnBrk="1" hangingPunct="1">
              <a:buFontTx/>
              <a:buNone/>
            </a:pPr>
            <a:endParaRPr lang="en-CA" dirty="0" smtClean="0">
              <a:latin typeface="Georgia" pitchFamily="18" charset="0"/>
            </a:endParaRPr>
          </a:p>
          <a:p>
            <a:pPr eaLnBrk="1" hangingPunct="1"/>
            <a:r>
              <a:rPr lang="en-CA" b="1" dirty="0" smtClean="0">
                <a:latin typeface="Georgia" pitchFamily="18" charset="0"/>
              </a:rPr>
              <a:t>Political determinant </a:t>
            </a:r>
            <a:r>
              <a:rPr lang="en-CA" dirty="0" smtClean="0">
                <a:latin typeface="Georgia" pitchFamily="18" charset="0"/>
              </a:rPr>
              <a:t>(additional)</a:t>
            </a:r>
          </a:p>
          <a:p>
            <a:pPr lvl="1" eaLnBrk="1" hangingPunct="1"/>
            <a:r>
              <a:rPr lang="en-CA" dirty="0" smtClean="0">
                <a:latin typeface="Georgia" pitchFamily="18" charset="0"/>
              </a:rPr>
              <a:t>A proposed or established causal factor in the political environment that affects health outcomes (i.e. political stability, war, civil unrest, etc.)</a:t>
            </a:r>
          </a:p>
        </p:txBody>
      </p:sp>
      <p:sp>
        <p:nvSpPr>
          <p:cNvPr id="5" name="Footer Placeholder 4"/>
          <p:cNvSpPr>
            <a:spLocks noGrp="1"/>
          </p:cNvSpPr>
          <p:nvPr>
            <p:ph type="ftr" sz="quarter" idx="11"/>
          </p:nvPr>
        </p:nvSpPr>
        <p:spPr/>
        <p:txBody>
          <a:bodyPr/>
          <a:lstStyle/>
          <a:p>
            <a:r>
              <a:rPr lang="en-US" smtClean="0"/>
              <a:t>HSS1101 Module 2 - population  health models </a:t>
            </a:r>
            <a:endParaRPr lang="en-US"/>
          </a:p>
        </p:txBody>
      </p:sp>
    </p:spTree>
    <p:extLst>
      <p:ext uri="{BB962C8B-B14F-4D97-AF65-F5344CB8AC3E}">
        <p14:creationId xmlns:p14="http://schemas.microsoft.com/office/powerpoint/2010/main" val="2304837694"/>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p:cNvSpPr>
            <a:spLocks noGrp="1"/>
          </p:cNvSpPr>
          <p:nvPr>
            <p:ph type="title"/>
          </p:nvPr>
        </p:nvSpPr>
        <p:spPr>
          <a:xfrm>
            <a:off x="685800" y="188913"/>
            <a:ext cx="7772400" cy="762000"/>
          </a:xfrm>
        </p:spPr>
        <p:txBody>
          <a:bodyPr>
            <a:normAutofit/>
          </a:bodyPr>
          <a:lstStyle/>
          <a:p>
            <a:pPr eaLnBrk="1" hangingPunct="1"/>
            <a:r>
              <a:rPr lang="en-CA" smtClean="0"/>
              <a:t>Population Health Frameworks</a:t>
            </a:r>
          </a:p>
        </p:txBody>
      </p:sp>
      <p:pic>
        <p:nvPicPr>
          <p:cNvPr id="23555" name="Picture 2"/>
          <p:cNvPicPr>
            <a:picLocks noGrp="1" noChangeAspect="1" noChangeArrowheads="1"/>
          </p:cNvPicPr>
          <p:nvPr>
            <p:ph idx="1"/>
          </p:nvPr>
        </p:nvPicPr>
        <p:blipFill>
          <a:blip r:embed="rId3" cstate="print"/>
          <a:srcRect t="6299" b="3499"/>
          <a:stretch>
            <a:fillRect/>
          </a:stretch>
        </p:blipFill>
        <p:spPr>
          <a:xfrm>
            <a:off x="1214438" y="981075"/>
            <a:ext cx="7102475" cy="4806950"/>
          </a:xfrm>
        </p:spPr>
      </p:pic>
      <p:sp>
        <p:nvSpPr>
          <p:cNvPr id="23556" name="Rectangle 5"/>
          <p:cNvSpPr>
            <a:spLocks noChangeArrowheads="1"/>
          </p:cNvSpPr>
          <p:nvPr/>
        </p:nvSpPr>
        <p:spPr bwMode="auto">
          <a:xfrm>
            <a:off x="2484438" y="333375"/>
            <a:ext cx="4032250" cy="1441450"/>
          </a:xfrm>
          <a:prstGeom prst="rect">
            <a:avLst/>
          </a:prstGeom>
          <a:noFill/>
          <a:ln w="9525">
            <a:noFill/>
            <a:miter lim="800000"/>
            <a:headEnd/>
            <a:tailEnd/>
          </a:ln>
        </p:spPr>
        <p:txBody>
          <a:bodyPr wrap="none" anchor="ctr"/>
          <a:lstStyle/>
          <a:p>
            <a:pPr algn="ctr"/>
            <a:endParaRPr lang="en-US" sz="1200" b="1" u="sng">
              <a:latin typeface="Tahoma" pitchFamily="34" charset="0"/>
            </a:endParaRPr>
          </a:p>
        </p:txBody>
      </p:sp>
      <p:sp>
        <p:nvSpPr>
          <p:cNvPr id="23557" name="Oval 6"/>
          <p:cNvSpPr>
            <a:spLocks noChangeArrowheads="1"/>
          </p:cNvSpPr>
          <p:nvPr/>
        </p:nvSpPr>
        <p:spPr bwMode="auto">
          <a:xfrm rot="-3080839">
            <a:off x="1013619" y="1947069"/>
            <a:ext cx="3302000" cy="1223962"/>
          </a:xfrm>
          <a:prstGeom prst="ellipse">
            <a:avLst/>
          </a:prstGeom>
          <a:noFill/>
          <a:ln w="9525">
            <a:solidFill>
              <a:srgbClr val="993366"/>
            </a:solidFill>
            <a:round/>
            <a:headEnd/>
            <a:tailEnd/>
          </a:ln>
        </p:spPr>
        <p:txBody>
          <a:bodyPr wrap="none" anchor="ctr"/>
          <a:lstStyle/>
          <a:p>
            <a:endParaRPr lang="en-US"/>
          </a:p>
        </p:txBody>
      </p:sp>
      <p:sp>
        <p:nvSpPr>
          <p:cNvPr id="23558" name="Line 7"/>
          <p:cNvSpPr>
            <a:spLocks noChangeShapeType="1"/>
          </p:cNvSpPr>
          <p:nvPr/>
        </p:nvSpPr>
        <p:spPr bwMode="auto">
          <a:xfrm flipH="1" flipV="1">
            <a:off x="1547813" y="2205038"/>
            <a:ext cx="431800" cy="287337"/>
          </a:xfrm>
          <a:prstGeom prst="line">
            <a:avLst/>
          </a:prstGeom>
          <a:noFill/>
          <a:ln w="9525">
            <a:solidFill>
              <a:srgbClr val="993366"/>
            </a:solidFill>
            <a:round/>
            <a:headEnd/>
            <a:tailEnd/>
          </a:ln>
        </p:spPr>
        <p:txBody>
          <a:bodyPr/>
          <a:lstStyle/>
          <a:p>
            <a:endParaRPr lang="en-US"/>
          </a:p>
        </p:txBody>
      </p:sp>
      <p:sp>
        <p:nvSpPr>
          <p:cNvPr id="23559" name="Rectangle 8"/>
          <p:cNvSpPr>
            <a:spLocks noChangeArrowheads="1"/>
          </p:cNvSpPr>
          <p:nvPr/>
        </p:nvSpPr>
        <p:spPr bwMode="auto">
          <a:xfrm>
            <a:off x="539750" y="1844675"/>
            <a:ext cx="1079500" cy="504825"/>
          </a:xfrm>
          <a:prstGeom prst="rect">
            <a:avLst/>
          </a:prstGeom>
          <a:noFill/>
          <a:ln w="9525">
            <a:noFill/>
            <a:miter lim="800000"/>
            <a:headEnd/>
            <a:tailEnd/>
          </a:ln>
        </p:spPr>
        <p:txBody>
          <a:bodyPr wrap="none" anchor="ctr"/>
          <a:lstStyle/>
          <a:p>
            <a:pPr algn="ctr"/>
            <a:r>
              <a:rPr lang="en-CA" sz="1300" b="1">
                <a:solidFill>
                  <a:srgbClr val="993366"/>
                </a:solidFill>
                <a:latin typeface="Arial" charset="0"/>
              </a:rPr>
              <a:t>Distal Causes of Health</a:t>
            </a:r>
          </a:p>
        </p:txBody>
      </p:sp>
      <p:sp>
        <p:nvSpPr>
          <p:cNvPr id="8" name="Footer Placeholder 7"/>
          <p:cNvSpPr>
            <a:spLocks noGrp="1"/>
          </p:cNvSpPr>
          <p:nvPr>
            <p:ph type="ftr" sz="quarter" idx="11"/>
          </p:nvPr>
        </p:nvSpPr>
        <p:spPr/>
        <p:txBody>
          <a:bodyPr/>
          <a:lstStyle/>
          <a:p>
            <a:r>
              <a:rPr lang="en-US" smtClean="0"/>
              <a:t>HSS1101 Module 2 - population  health models </a:t>
            </a:r>
            <a:endParaRPr lang="en-US"/>
          </a:p>
        </p:txBody>
      </p:sp>
    </p:spTree>
    <p:extLst>
      <p:ext uri="{BB962C8B-B14F-4D97-AF65-F5344CB8AC3E}">
        <p14:creationId xmlns:p14="http://schemas.microsoft.com/office/powerpoint/2010/main" val="2864073702"/>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16632"/>
            <a:ext cx="8229600" cy="706090"/>
          </a:xfrm>
        </p:spPr>
        <p:txBody>
          <a:bodyPr/>
          <a:lstStyle/>
          <a:p>
            <a:r>
              <a:rPr lang="en-US" dirty="0" smtClean="0"/>
              <a:t>Review questions</a:t>
            </a:r>
            <a:endParaRPr lang="en-CA" dirty="0"/>
          </a:p>
        </p:txBody>
      </p:sp>
      <p:sp>
        <p:nvSpPr>
          <p:cNvPr id="3" name="Content Placeholder 2"/>
          <p:cNvSpPr>
            <a:spLocks noGrp="1"/>
          </p:cNvSpPr>
          <p:nvPr>
            <p:ph idx="1"/>
          </p:nvPr>
        </p:nvSpPr>
        <p:spPr>
          <a:xfrm>
            <a:off x="457200" y="836712"/>
            <a:ext cx="8229600" cy="5544616"/>
          </a:xfrm>
        </p:spPr>
        <p:txBody>
          <a:bodyPr>
            <a:normAutofit fontScale="47500" lnSpcReduction="20000"/>
          </a:bodyPr>
          <a:lstStyle/>
          <a:p>
            <a:pPr marL="514350" lvl="0" indent="-514350">
              <a:buFont typeface="+mj-lt"/>
              <a:buAutoNum type="arabicPeriod"/>
            </a:pPr>
            <a:r>
              <a:rPr lang="en-US" dirty="0"/>
              <a:t>What factor is the highest contributor to premature deaths</a:t>
            </a:r>
            <a:r>
              <a:rPr lang="en-US" dirty="0" smtClean="0"/>
              <a:t>:</a:t>
            </a:r>
          </a:p>
          <a:p>
            <a:pPr marL="914400" lvl="1" indent="-514350">
              <a:buFont typeface="+mj-lt"/>
              <a:buAutoNum type="alphaLcPeriod"/>
            </a:pPr>
            <a:r>
              <a:rPr lang="en-US" sz="2000" dirty="0" smtClean="0"/>
              <a:t>Environmental and social</a:t>
            </a:r>
          </a:p>
          <a:p>
            <a:pPr marL="914400" lvl="1" indent="-514350">
              <a:buFont typeface="+mj-lt"/>
              <a:buAutoNum type="alphaLcPeriod"/>
            </a:pPr>
            <a:r>
              <a:rPr lang="en-US" sz="2000" dirty="0" smtClean="0"/>
              <a:t>Personal </a:t>
            </a:r>
            <a:r>
              <a:rPr lang="en-US" sz="2000" dirty="0" err="1" smtClean="0"/>
              <a:t>behaviour</a:t>
            </a:r>
            <a:endParaRPr lang="en-US" sz="2000" dirty="0" smtClean="0"/>
          </a:p>
          <a:p>
            <a:pPr marL="914400" lvl="1" indent="-514350">
              <a:buFont typeface="+mj-lt"/>
              <a:buAutoNum type="alphaLcPeriod"/>
            </a:pPr>
            <a:r>
              <a:rPr lang="en-US" sz="2000" dirty="0" smtClean="0"/>
              <a:t>Family history</a:t>
            </a:r>
          </a:p>
          <a:p>
            <a:pPr marL="914400" lvl="1" indent="-514350">
              <a:buFont typeface="+mj-lt"/>
              <a:buAutoNum type="alphaLcPeriod"/>
            </a:pPr>
            <a:r>
              <a:rPr lang="en-US" sz="2000" dirty="0" smtClean="0"/>
              <a:t>Medical care</a:t>
            </a:r>
          </a:p>
          <a:p>
            <a:pPr marL="914400" lvl="1" indent="-514350">
              <a:buFont typeface="+mj-lt"/>
              <a:buAutoNum type="alphaLcPeriod"/>
            </a:pPr>
            <a:r>
              <a:rPr lang="en-US" sz="2000" dirty="0" smtClean="0"/>
              <a:t>None of the above</a:t>
            </a:r>
          </a:p>
          <a:p>
            <a:pPr marL="514350" indent="-514350">
              <a:buFont typeface="+mj-lt"/>
              <a:buAutoNum type="arabicPeriod"/>
            </a:pPr>
            <a:r>
              <a:rPr lang="en-US" dirty="0" smtClean="0"/>
              <a:t>The process of being aware of healthy choices and making choices towards a healthy lifestyle is defined as</a:t>
            </a:r>
          </a:p>
          <a:p>
            <a:pPr marL="914400" lvl="1" indent="-514350">
              <a:buFont typeface="+mj-lt"/>
              <a:buAutoNum type="alphaLcPeriod"/>
            </a:pPr>
            <a:r>
              <a:rPr lang="en-US" dirty="0" smtClean="0"/>
              <a:t>Wellness</a:t>
            </a:r>
          </a:p>
          <a:p>
            <a:pPr marL="914400" lvl="1" indent="-514350">
              <a:buFont typeface="+mj-lt"/>
              <a:buAutoNum type="alphaLcPeriod"/>
            </a:pPr>
            <a:r>
              <a:rPr lang="en-US" dirty="0" smtClean="0"/>
              <a:t>Health</a:t>
            </a:r>
          </a:p>
          <a:p>
            <a:pPr marL="914400" lvl="1" indent="-514350">
              <a:buFont typeface="+mj-lt"/>
              <a:buAutoNum type="alphaLcPeriod"/>
            </a:pPr>
            <a:r>
              <a:rPr lang="en-US" dirty="0" smtClean="0"/>
              <a:t>Healthiness</a:t>
            </a:r>
          </a:p>
          <a:p>
            <a:pPr marL="914400" lvl="1" indent="-514350">
              <a:buFont typeface="+mj-lt"/>
              <a:buAutoNum type="alphaLcPeriod"/>
            </a:pPr>
            <a:r>
              <a:rPr lang="en-US" dirty="0" smtClean="0"/>
              <a:t>Absolute health</a:t>
            </a:r>
          </a:p>
          <a:p>
            <a:pPr marL="914400" lvl="1" indent="-514350">
              <a:buFont typeface="+mj-lt"/>
              <a:buAutoNum type="alphaLcPeriod"/>
            </a:pPr>
            <a:r>
              <a:rPr lang="en-US" dirty="0" smtClean="0"/>
              <a:t>Total health</a:t>
            </a:r>
          </a:p>
          <a:p>
            <a:pPr marL="514350" indent="-514350">
              <a:buFont typeface="+mj-lt"/>
              <a:buAutoNum type="arabicPeriod"/>
            </a:pPr>
            <a:r>
              <a:rPr lang="en-US" dirty="0" smtClean="0"/>
              <a:t>Wellness is synonymous with</a:t>
            </a:r>
          </a:p>
          <a:p>
            <a:pPr marL="914400" lvl="1" indent="-514350">
              <a:buFont typeface="+mj-lt"/>
              <a:buAutoNum type="alphaLcPeriod"/>
            </a:pPr>
            <a:r>
              <a:rPr lang="en-US" dirty="0" smtClean="0"/>
              <a:t>Healthiness</a:t>
            </a:r>
          </a:p>
          <a:p>
            <a:pPr marL="914400" lvl="1" indent="-514350">
              <a:buFont typeface="+mj-lt"/>
              <a:buAutoNum type="alphaLcPeriod"/>
            </a:pPr>
            <a:r>
              <a:rPr lang="en-US" dirty="0" smtClean="0"/>
              <a:t>Optimal health</a:t>
            </a:r>
          </a:p>
          <a:p>
            <a:pPr marL="914400" lvl="1" indent="-514350">
              <a:buFont typeface="+mj-lt"/>
              <a:buAutoNum type="alphaLcPeriod"/>
            </a:pPr>
            <a:r>
              <a:rPr lang="en-US" dirty="0" smtClean="0"/>
              <a:t>Total health</a:t>
            </a:r>
          </a:p>
          <a:p>
            <a:pPr marL="914400" lvl="1" indent="-514350">
              <a:buFont typeface="+mj-lt"/>
              <a:buAutoNum type="alphaLcPeriod"/>
            </a:pPr>
            <a:r>
              <a:rPr lang="en-US" dirty="0" smtClean="0"/>
              <a:t>Psychosocial health</a:t>
            </a:r>
          </a:p>
          <a:p>
            <a:pPr marL="914400" lvl="1" indent="-514350">
              <a:buFont typeface="+mj-lt"/>
              <a:buAutoNum type="alphaLcPeriod"/>
            </a:pPr>
            <a:r>
              <a:rPr lang="en-US" dirty="0" smtClean="0"/>
              <a:t>All of the above</a:t>
            </a:r>
          </a:p>
          <a:p>
            <a:pPr marL="514350" indent="-514350">
              <a:buFont typeface="+mj-lt"/>
              <a:buAutoNum type="arabicPeriod"/>
            </a:pPr>
            <a:r>
              <a:rPr lang="en-US" dirty="0" smtClean="0"/>
              <a:t>The factors such as education, beliefs and values, resiliency are described as _____ determinants of health</a:t>
            </a:r>
          </a:p>
          <a:p>
            <a:pPr marL="914400" lvl="1" indent="-514350">
              <a:buFont typeface="+mj-lt"/>
              <a:buAutoNum type="alphaLcPeriod"/>
            </a:pPr>
            <a:r>
              <a:rPr lang="en-US" dirty="0" smtClean="0"/>
              <a:t>Individual</a:t>
            </a:r>
          </a:p>
          <a:p>
            <a:pPr marL="914400" lvl="1" indent="-514350">
              <a:buFont typeface="+mj-lt"/>
              <a:buAutoNum type="alphaLcPeriod"/>
            </a:pPr>
            <a:r>
              <a:rPr lang="en-US" dirty="0" smtClean="0"/>
              <a:t>Relationship</a:t>
            </a:r>
          </a:p>
          <a:p>
            <a:pPr marL="914400" lvl="1" indent="-514350">
              <a:buFont typeface="+mj-lt"/>
              <a:buAutoNum type="alphaLcPeriod"/>
            </a:pPr>
            <a:r>
              <a:rPr lang="en-US" dirty="0" smtClean="0"/>
              <a:t>Community</a:t>
            </a:r>
          </a:p>
          <a:p>
            <a:pPr marL="914400" lvl="1" indent="-514350">
              <a:buFont typeface="+mj-lt"/>
              <a:buAutoNum type="alphaLcPeriod"/>
            </a:pPr>
            <a:r>
              <a:rPr lang="en-US" dirty="0" smtClean="0"/>
              <a:t>Family history</a:t>
            </a:r>
          </a:p>
          <a:p>
            <a:pPr marL="914400" lvl="1" indent="-514350">
              <a:buFont typeface="+mj-lt"/>
              <a:buAutoNum type="alphaLcPeriod"/>
            </a:pPr>
            <a:r>
              <a:rPr lang="en-US" dirty="0" smtClean="0"/>
              <a:t>Societal influences</a:t>
            </a:r>
          </a:p>
          <a:p>
            <a:pPr marL="514350" indent="-514350">
              <a:buFont typeface="+mj-lt"/>
              <a:buAutoNum type="arabicPeriod"/>
            </a:pPr>
            <a:r>
              <a:rPr lang="en-US" dirty="0" smtClean="0"/>
              <a:t>The disease that is caused by a mutation that distorts red blood cells is</a:t>
            </a:r>
          </a:p>
          <a:p>
            <a:pPr marL="914400" lvl="1" indent="-514350">
              <a:buFont typeface="+mj-lt"/>
              <a:buAutoNum type="alphaLcPeriod"/>
            </a:pPr>
            <a:r>
              <a:rPr lang="en-US" dirty="0" smtClean="0"/>
              <a:t>Leukemia</a:t>
            </a:r>
          </a:p>
          <a:p>
            <a:pPr marL="914400" lvl="1" indent="-514350">
              <a:buFont typeface="+mj-lt"/>
              <a:buAutoNum type="alphaLcPeriod"/>
            </a:pPr>
            <a:r>
              <a:rPr lang="en-US" dirty="0" smtClean="0"/>
              <a:t>Lymphoma</a:t>
            </a:r>
          </a:p>
          <a:p>
            <a:pPr marL="914400" lvl="1" indent="-514350">
              <a:buFont typeface="+mj-lt"/>
              <a:buAutoNum type="alphaLcPeriod"/>
            </a:pPr>
            <a:r>
              <a:rPr lang="en-US" dirty="0" smtClean="0"/>
              <a:t>Sickle cell anemia</a:t>
            </a:r>
          </a:p>
          <a:p>
            <a:pPr marL="914400" lvl="1" indent="-514350">
              <a:buFont typeface="+mj-lt"/>
              <a:buAutoNum type="alphaLcPeriod"/>
            </a:pPr>
            <a:r>
              <a:rPr lang="en-US" dirty="0" smtClean="0"/>
              <a:t>Melanoma</a:t>
            </a:r>
          </a:p>
          <a:p>
            <a:pPr marL="914400" lvl="1" indent="-514350">
              <a:buFont typeface="+mj-lt"/>
              <a:buAutoNum type="alphaLcPeriod"/>
            </a:pPr>
            <a:r>
              <a:rPr lang="en-US" dirty="0" err="1" smtClean="0"/>
              <a:t>Tay</a:t>
            </a:r>
            <a:r>
              <a:rPr lang="en-US" dirty="0" smtClean="0"/>
              <a:t> Sachs disease</a:t>
            </a:r>
          </a:p>
        </p:txBody>
      </p:sp>
      <p:sp>
        <p:nvSpPr>
          <p:cNvPr id="4" name="Footer Placeholder 3"/>
          <p:cNvSpPr>
            <a:spLocks noGrp="1"/>
          </p:cNvSpPr>
          <p:nvPr>
            <p:ph type="ftr" sz="quarter" idx="11"/>
          </p:nvPr>
        </p:nvSpPr>
        <p:spPr/>
        <p:txBody>
          <a:bodyPr/>
          <a:lstStyle/>
          <a:p>
            <a:r>
              <a:rPr lang="en-CA" smtClean="0"/>
              <a:t>Defining Health and Wellness, White</a:t>
            </a:r>
            <a:endParaRPr lang="en-CA"/>
          </a:p>
        </p:txBody>
      </p:sp>
    </p:spTree>
    <p:extLst>
      <p:ext uri="{BB962C8B-B14F-4D97-AF65-F5344CB8AC3E}">
        <p14:creationId xmlns:p14="http://schemas.microsoft.com/office/powerpoint/2010/main" val="124019983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40375</TotalTime>
  <Words>9817</Words>
  <Application>Microsoft Macintosh PowerPoint</Application>
  <PresentationFormat>On-screen Show (4:3)</PresentationFormat>
  <Paragraphs>796</Paragraphs>
  <Slides>79</Slides>
  <Notes>31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79</vt:i4>
      </vt:variant>
    </vt:vector>
  </HeadingPairs>
  <TitlesOfParts>
    <vt:vector size="89" baseType="lpstr">
      <vt:lpstr>Albertus MT</vt:lpstr>
      <vt:lpstr>Arial</vt:lpstr>
      <vt:lpstr>Baskerville Old Face</vt:lpstr>
      <vt:lpstr>Bookman</vt:lpstr>
      <vt:lpstr>Calibri</vt:lpstr>
      <vt:lpstr>Georgia</vt:lpstr>
      <vt:lpstr>Tahoma</vt:lpstr>
      <vt:lpstr>Times</vt:lpstr>
      <vt:lpstr>Times New Roman</vt:lpstr>
      <vt:lpstr>Office Theme</vt:lpstr>
      <vt:lpstr>Health and wellness</vt:lpstr>
      <vt:lpstr>The Healthy People Indicators</vt:lpstr>
      <vt:lpstr>What makes one person healthy and another ill? </vt:lpstr>
      <vt:lpstr>PowerPoint Presentation</vt:lpstr>
      <vt:lpstr>Definition of health</vt:lpstr>
      <vt:lpstr>Definition of Wellness</vt:lpstr>
      <vt:lpstr>Optimal health</vt:lpstr>
      <vt:lpstr>Social ecological model of health</vt:lpstr>
      <vt:lpstr>Determinants of health</vt:lpstr>
      <vt:lpstr>Determinants of health</vt:lpstr>
      <vt:lpstr>Determinants of health (contd.)</vt:lpstr>
      <vt:lpstr>Molecular components of health</vt:lpstr>
      <vt:lpstr>Genetic and non-genetic basis of diseases</vt:lpstr>
      <vt:lpstr>Determinants of health (contd)</vt:lpstr>
      <vt:lpstr>Environmental influences on health</vt:lpstr>
      <vt:lpstr>Environmental health (contd)</vt:lpstr>
      <vt:lpstr>SES and family as determinants</vt:lpstr>
      <vt:lpstr>Education as a determinant</vt:lpstr>
      <vt:lpstr>Financial status and poverty</vt:lpstr>
      <vt:lpstr>Race and ethnicity</vt:lpstr>
      <vt:lpstr>Gender and health care</vt:lpstr>
      <vt:lpstr>Lifestyle and personal behaviors</vt:lpstr>
      <vt:lpstr>PowerPoint Presentation</vt:lpstr>
      <vt:lpstr>Dimensions of wellness (1)</vt:lpstr>
      <vt:lpstr>Dimensions of wellness (2)</vt:lpstr>
      <vt:lpstr>Dimensions of wellness (2)</vt:lpstr>
      <vt:lpstr>Health and wellness of individuals</vt:lpstr>
      <vt:lpstr>Health status across the globe</vt:lpstr>
      <vt:lpstr>PowerPoint Presentation</vt:lpstr>
      <vt:lpstr>Global health</vt:lpstr>
      <vt:lpstr>Global health (2)</vt:lpstr>
      <vt:lpstr>PowerPoint Presentation</vt:lpstr>
      <vt:lpstr>A typical population pyramid in the developing countries</vt:lpstr>
      <vt:lpstr>Health of the world (1)</vt:lpstr>
      <vt:lpstr>Health of the world (2)</vt:lpstr>
      <vt:lpstr>Why do we have more senior adults?</vt:lpstr>
      <vt:lpstr>PowerPoint Presentation</vt:lpstr>
      <vt:lpstr>PowerPoint Presentation</vt:lpstr>
      <vt:lpstr>Population distribution by age in Canada</vt:lpstr>
      <vt:lpstr>PowerPoint Presentation</vt:lpstr>
      <vt:lpstr>PowerPoint Presentation</vt:lpstr>
      <vt:lpstr>PowerPoint Presentation</vt:lpstr>
      <vt:lpstr>Health care spending in Canada</vt:lpstr>
      <vt:lpstr>PowerPoint Presentation</vt:lpstr>
      <vt:lpstr>PowerPoint Presentation</vt:lpstr>
      <vt:lpstr>PowerPoint Presentation</vt:lpstr>
      <vt:lpstr>PowerPoint Presentation</vt:lpstr>
      <vt:lpstr>PowerPoint Presentation</vt:lpstr>
      <vt:lpstr>PowerPoint Presentation</vt:lpstr>
      <vt:lpstr>Health People 2020 Goal</vt:lpstr>
      <vt:lpstr>Healthy people: who are they and how they get healthy and why?</vt:lpstr>
      <vt:lpstr>PowerPoint Presentation</vt:lpstr>
      <vt:lpstr>Optimum health (Wellness)</vt:lpstr>
      <vt:lpstr>Optimum or sustainable health (Wellness)</vt:lpstr>
      <vt:lpstr>Dimensions of health and wellness (1)</vt:lpstr>
      <vt:lpstr>Dimensions of health and wellness (2)</vt:lpstr>
      <vt:lpstr>Dimensions of health and wellness continuum</vt:lpstr>
      <vt:lpstr>Improving your health</vt:lpstr>
      <vt:lpstr>PowerPoint Presentation</vt:lpstr>
      <vt:lpstr>PowerPoint Presentation</vt:lpstr>
      <vt:lpstr>PowerPoint Presentation</vt:lpstr>
      <vt:lpstr>Additional resources</vt:lpstr>
      <vt:lpstr>People, genetics and epigenetics</vt:lpstr>
      <vt:lpstr>Population health framework</vt:lpstr>
      <vt:lpstr>Population health</vt:lpstr>
      <vt:lpstr>Population health and public health</vt:lpstr>
      <vt:lpstr>Community health</vt:lpstr>
      <vt:lpstr>Quality of life</vt:lpstr>
      <vt:lpstr>Population Health Outcome Distribution Terms</vt:lpstr>
      <vt:lpstr>PowerPoint Presentation</vt:lpstr>
      <vt:lpstr>Health issues in African Republic</vt:lpstr>
      <vt:lpstr>Recap: Determinant </vt:lpstr>
      <vt:lpstr>Categories of determinants</vt:lpstr>
      <vt:lpstr>Determinants of Health</vt:lpstr>
      <vt:lpstr>Determinants of Health</vt:lpstr>
      <vt:lpstr>Determinants of Health</vt:lpstr>
      <vt:lpstr>Determinants of Health</vt:lpstr>
      <vt:lpstr>Population Health Frameworks</vt:lpstr>
      <vt:lpstr>Review questions</vt:lpstr>
    </vt:vector>
  </TitlesOfParts>
  <LinksUpToDate>false</LinksUpToDate>
  <SharedDoc>false</SharedDoc>
  <HyperlinksChanged>false</HyperlinksChanged>
  <AppVersion>15.0032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JGomes</dc:creator>
  <cp:lastModifiedBy>joud.abunaqoos@gmail.com</cp:lastModifiedBy>
  <cp:revision>99</cp:revision>
  <dcterms:created xsi:type="dcterms:W3CDTF">2014-06-12T17:29:33Z</dcterms:created>
  <dcterms:modified xsi:type="dcterms:W3CDTF">2017-09-14T19:34:30Z</dcterms:modified>
</cp:coreProperties>
</file>