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275" r:id="rId13"/>
    <p:sldId id="288" r:id="rId14"/>
    <p:sldId id="289" r:id="rId15"/>
    <p:sldId id="290" r:id="rId16"/>
    <p:sldId id="292" r:id="rId17"/>
    <p:sldId id="293" r:id="rId18"/>
    <p:sldId id="294" r:id="rId19"/>
    <p:sldId id="291" r:id="rId20"/>
    <p:sldId id="295" r:id="rId21"/>
    <p:sldId id="296" r:id="rId2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02" autoAdjust="0"/>
    <p:restoredTop sz="93839" autoAdjust="0"/>
  </p:normalViewPr>
  <p:slideViewPr>
    <p:cSldViewPr>
      <p:cViewPr>
        <p:scale>
          <a:sx n="100" d="100"/>
          <a:sy n="100" d="100"/>
        </p:scale>
        <p:origin x="-1860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722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54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5268ECB1-D2ED-4FAE-9CE3-A0BEDCB3C0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443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839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E38FDD6C-AB57-4E04-8512-576743771BE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668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416844-6E6B-4397-9619-362FA51964CC}" type="slidenum">
              <a:rPr lang="en-US"/>
              <a:pPr/>
              <a:t>9</a:t>
            </a:fld>
            <a:endParaRPr lang="en-US"/>
          </a:p>
        </p:txBody>
      </p:sp>
      <p:sp>
        <p:nvSpPr>
          <p:cNvPr id="128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633E98-CB3C-4744-86C3-61A4E8196225}" type="slidenum">
              <a:rPr lang="en-US"/>
              <a:pPr/>
              <a:t>10</a:t>
            </a:fld>
            <a:endParaRPr lang="en-US"/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9CBD2E-34C8-4BE6-955A-E4128793889E}" type="slidenum">
              <a:rPr lang="en-US"/>
              <a:pPr/>
              <a:t>11</a:t>
            </a:fld>
            <a:endParaRPr lang="en-US"/>
          </a:p>
        </p:txBody>
      </p:sp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C27236-C4B0-456D-BCAB-4B120E913ECA}" type="slidenum">
              <a:rPr lang="en-US"/>
              <a:pPr/>
              <a:t>12</a:t>
            </a:fld>
            <a:endParaRPr lang="en-US"/>
          </a:p>
        </p:txBody>
      </p:sp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381000" y="990600"/>
            <a:ext cx="76200" cy="51054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n-US" sz="240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1371600"/>
            <a:ext cx="7696200" cy="2057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en-US" noProof="0" dirty="0" smtClean="0"/>
              <a:t>Click to edit Master title style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765550"/>
            <a:ext cx="7696200" cy="2057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200">
                <a:latin typeface="Arial" charset="0"/>
              </a:defRPr>
            </a:lvl1pPr>
          </a:lstStyle>
          <a:p>
            <a:pPr lvl="0"/>
            <a:r>
              <a:rPr lang="en-US" noProof="0" dirty="0" smtClean="0"/>
              <a:t>Click to edit Master subtitle style</a:t>
            </a:r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CA" smtClean="0"/>
              <a:t>MECH 496 — Engineering Management</a:t>
            </a:r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1000" b="1"/>
            </a:lvl1pPr>
          </a:lstStyle>
          <a:p>
            <a:fld id="{D936E79A-0B6E-414F-9B8C-60DAF6A8FF42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81928" name="Group 8"/>
          <p:cNvGrpSpPr>
            <a:grpSpLocks/>
          </p:cNvGrpSpPr>
          <p:nvPr/>
        </p:nvGrpSpPr>
        <p:grpSpPr bwMode="auto">
          <a:xfrm>
            <a:off x="381000" y="304800"/>
            <a:ext cx="8391525" cy="5791200"/>
            <a:chOff x="240" y="192"/>
            <a:chExt cx="5286" cy="3648"/>
          </a:xfrm>
        </p:grpSpPr>
        <p:sp>
          <p:nvSpPr>
            <p:cNvPr id="81929" name="Rectangle 9"/>
            <p:cNvSpPr>
              <a:spLocks noChangeArrowheads="1"/>
            </p:cNvSpPr>
            <p:nvPr/>
          </p:nvSpPr>
          <p:spPr bwMode="auto">
            <a:xfrm flipV="1">
              <a:off x="5236" y="192"/>
              <a:ext cx="288" cy="2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0" name="Rectangle 10"/>
            <p:cNvSpPr>
              <a:spLocks noChangeArrowheads="1"/>
            </p:cNvSpPr>
            <p:nvPr/>
          </p:nvSpPr>
          <p:spPr bwMode="auto">
            <a:xfrm flipV="1">
              <a:off x="240" y="192"/>
              <a:ext cx="5004" cy="288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1" name="Rectangle 11"/>
            <p:cNvSpPr>
              <a:spLocks noChangeArrowheads="1"/>
            </p:cNvSpPr>
            <p:nvPr/>
          </p:nvSpPr>
          <p:spPr bwMode="auto">
            <a:xfrm flipV="1">
              <a:off x="240" y="480"/>
              <a:ext cx="500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2" name="Rectangle 12"/>
            <p:cNvSpPr>
              <a:spLocks noChangeArrowheads="1"/>
            </p:cNvSpPr>
            <p:nvPr/>
          </p:nvSpPr>
          <p:spPr bwMode="auto">
            <a:xfrm flipV="1">
              <a:off x="5242" y="480"/>
              <a:ext cx="282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1933" name="Line 13"/>
            <p:cNvSpPr>
              <a:spLocks noChangeShapeType="1"/>
            </p:cNvSpPr>
            <p:nvPr/>
          </p:nvSpPr>
          <p:spPr bwMode="auto">
            <a:xfrm flipH="1">
              <a:off x="480" y="2256"/>
              <a:ext cx="48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1934" name="Rectangle 14"/>
            <p:cNvSpPr>
              <a:spLocks noChangeArrowheads="1"/>
            </p:cNvSpPr>
            <p:nvPr/>
          </p:nvSpPr>
          <p:spPr bwMode="auto">
            <a:xfrm>
              <a:off x="240" y="192"/>
              <a:ext cx="5286" cy="364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6248400"/>
            <a:ext cx="1673352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5000" y="6248400"/>
            <a:ext cx="594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5552" y="6248400"/>
            <a:ext cx="1069848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2-</a:t>
            </a:r>
            <a:fld id="{3ADCDA7D-6044-47B0-B254-A2D7E07E677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164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533400"/>
            <a:ext cx="86836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752600"/>
            <a:ext cx="8683625" cy="441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2484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j-lt"/>
              </a:defRPr>
            </a:lvl1pPr>
          </a:lstStyle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58988" y="6248400"/>
            <a:ext cx="5027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j-lt"/>
              </a:defRPr>
            </a:lvl1pPr>
          </a:lstStyle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809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86600" y="6248400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j-lt"/>
              </a:defRPr>
            </a:lvl1pPr>
          </a:lstStyle>
          <a:p>
            <a:r>
              <a:rPr lang="en-US" dirty="0" smtClean="0"/>
              <a:t>2-</a:t>
            </a:r>
            <a:fld id="{4105477A-FC29-4EBB-A087-05F8D8E335F2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0910" name="Group 14"/>
          <p:cNvGrpSpPr>
            <a:grpSpLocks/>
          </p:cNvGrpSpPr>
          <p:nvPr userDrawn="1"/>
        </p:nvGrpSpPr>
        <p:grpSpPr bwMode="auto">
          <a:xfrm>
            <a:off x="228600" y="152400"/>
            <a:ext cx="8705850" cy="1600200"/>
            <a:chOff x="176" y="96"/>
            <a:chExt cx="5484" cy="1008"/>
          </a:xfrm>
        </p:grpSpPr>
        <p:sp>
          <p:nvSpPr>
            <p:cNvPr id="80904" name="Line 8"/>
            <p:cNvSpPr>
              <a:spLocks noChangeShapeType="1"/>
            </p:cNvSpPr>
            <p:nvPr userDrawn="1"/>
          </p:nvSpPr>
          <p:spPr bwMode="auto">
            <a:xfrm flipH="1">
              <a:off x="190" y="1104"/>
              <a:ext cx="547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80905" name="Rectangle 9"/>
            <p:cNvSpPr>
              <a:spLocks noChangeArrowheads="1"/>
            </p:cNvSpPr>
            <p:nvPr userDrawn="1"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0906" name="Rectangle 10"/>
            <p:cNvSpPr>
              <a:spLocks noChangeArrowheads="1"/>
            </p:cNvSpPr>
            <p:nvPr userDrawn="1"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0907" name="Rectangle 11"/>
            <p:cNvSpPr>
              <a:spLocks noChangeArrowheads="1"/>
            </p:cNvSpPr>
            <p:nvPr userDrawn="1"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  <p:sp>
          <p:nvSpPr>
            <p:cNvPr id="80908" name="Rectangle 12"/>
            <p:cNvSpPr>
              <a:spLocks noChangeArrowheads="1"/>
            </p:cNvSpPr>
            <p:nvPr userDrawn="1"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en-US" sz="24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timing>
    <p:tnLst>
      <p:par>
        <p:cTn id="1" dur="indefinite" restart="never" nodeType="tmRoot"/>
      </p:par>
    </p:tnLst>
  </p:timing>
  <p:hf hdr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914400" indent="-28575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o"/>
        <a:defRPr sz="2000">
          <a:solidFill>
            <a:schemeClr val="tx1"/>
          </a:solidFill>
          <a:latin typeface="+mn-lt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>
          <a:solidFill>
            <a:schemeClr val="tx1"/>
          </a:solidFill>
          <a:latin typeface="+mn-lt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5pPr>
      <a:lvl6pPr marL="2286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6pPr>
      <a:lvl7pPr marL="2743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7pPr>
      <a:lvl8pPr marL="3200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8pPr>
      <a:lvl9pPr marL="3657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o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mi.org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Calibri" panose="020F0502020204030204" pitchFamily="34" charset="0"/>
              </a:rPr>
              <a:t>History and Development of Engineering Management</a:t>
            </a:r>
            <a:endParaRPr lang="en-US" b="1" dirty="0">
              <a:latin typeface="Calibri" panose="020F050202020403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656013"/>
            <a:ext cx="7696200" cy="2209800"/>
          </a:xfrm>
          <a:noFill/>
        </p:spPr>
        <p:txBody>
          <a:bodyPr/>
          <a:lstStyle/>
          <a:p>
            <a:r>
              <a:rPr lang="en-US" dirty="0"/>
              <a:t>Chapter </a:t>
            </a:r>
            <a:r>
              <a:rPr lang="en-US" dirty="0" smtClean="0"/>
              <a:t>2</a:t>
            </a:r>
            <a:endParaRPr lang="en-US" dirty="0"/>
          </a:p>
          <a:p>
            <a:r>
              <a:rPr lang="en-US" dirty="0" smtClean="0"/>
              <a:t>Mechanical Engineering 496</a:t>
            </a:r>
            <a:endParaRPr lang="en-US" dirty="0"/>
          </a:p>
          <a:p>
            <a:r>
              <a:rPr lang="en-US" dirty="0"/>
              <a:t>Engineering Management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-</a:t>
            </a:r>
            <a:fld id="{724C4400-7F9D-40FE-95E3-809F6D124B9F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b="1" dirty="0"/>
              <a:t>In Chapter </a:t>
            </a:r>
            <a:r>
              <a:rPr lang="en-US" b="1" dirty="0" smtClean="0"/>
              <a:t>2, </a:t>
            </a:r>
            <a:r>
              <a:rPr lang="en-US" b="1" dirty="0"/>
              <a:t>we </a:t>
            </a:r>
            <a:r>
              <a:rPr lang="en-US" b="1" dirty="0" smtClean="0"/>
              <a:t>will:</a:t>
            </a:r>
            <a:endParaRPr lang="en-US" b="1" dirty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altLang="en-US" dirty="0"/>
              <a:t>Describe the origins of engineering </a:t>
            </a:r>
            <a:r>
              <a:rPr lang="en-US" altLang="en-US" dirty="0" smtClean="0"/>
              <a:t>management.</a:t>
            </a:r>
            <a:endParaRPr lang="en-US" altLang="en-US" dirty="0"/>
          </a:p>
          <a:p>
            <a:pPr>
              <a:spcBef>
                <a:spcPts val="600"/>
              </a:spcBef>
            </a:pPr>
            <a:r>
              <a:rPr lang="en-US" altLang="en-US" dirty="0"/>
              <a:t>Identify the different basic management </a:t>
            </a:r>
            <a:r>
              <a:rPr lang="en-US" altLang="en-US" dirty="0" smtClean="0"/>
              <a:t>philosophies.</a:t>
            </a:r>
            <a:endParaRPr lang="en-US" altLang="en-US" dirty="0"/>
          </a:p>
          <a:p>
            <a:pPr>
              <a:spcBef>
                <a:spcPts val="600"/>
              </a:spcBef>
            </a:pPr>
            <a:r>
              <a:rPr lang="en-US" altLang="en-US" dirty="0"/>
              <a:t>Discuss the future issues that will affect the </a:t>
            </a:r>
            <a:r>
              <a:rPr lang="en-US" altLang="en-US" dirty="0" smtClean="0"/>
              <a:t>continuing </a:t>
            </a:r>
            <a:r>
              <a:rPr lang="en-US" altLang="en-US" dirty="0"/>
              <a:t>development of engineering management.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-</a:t>
            </a:r>
            <a:fld id="{768B4D02-5947-44F2-A997-28DA4FF3482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Early history</a:t>
            </a:r>
            <a:endParaRPr lang="en-US" b="1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Civilizations performed engineering feats that required management skills to serve the needs of people who shared a common purpose.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Jericho</a:t>
            </a:r>
            <a:r>
              <a:rPr lang="en-US" dirty="0" smtClean="0">
                <a:latin typeface="Times New Roman"/>
                <a:cs typeface="Times New Roman"/>
              </a:rPr>
              <a:t>— walled city of 1000 people; 6000 B.C.</a:t>
            </a:r>
          </a:p>
          <a:p>
            <a:pPr lvl="1">
              <a:spcBef>
                <a:spcPts val="200"/>
              </a:spcBef>
            </a:pPr>
            <a:r>
              <a:rPr lang="en-US" dirty="0" smtClean="0">
                <a:latin typeface="Times New Roman"/>
                <a:cs typeface="Times New Roman"/>
              </a:rPr>
              <a:t>River </a:t>
            </a:r>
            <a:r>
              <a:rPr lang="en-US" dirty="0" err="1" smtClean="0">
                <a:latin typeface="Times New Roman"/>
                <a:cs typeface="Times New Roman"/>
              </a:rPr>
              <a:t>Gangir</a:t>
            </a:r>
            <a:r>
              <a:rPr lang="en-US" dirty="0" smtClean="0">
                <a:latin typeface="Times New Roman"/>
                <a:cs typeface="Times New Roman"/>
              </a:rPr>
              <a:t>— canals; 4500 B.C.</a:t>
            </a:r>
          </a:p>
          <a:p>
            <a:pPr lvl="1">
              <a:spcBef>
                <a:spcPts val="200"/>
              </a:spcBef>
            </a:pPr>
            <a:r>
              <a:rPr lang="en-US" dirty="0" smtClean="0">
                <a:latin typeface="Times New Roman"/>
                <a:cs typeface="Times New Roman"/>
              </a:rPr>
              <a:t>Babylon, Mesopotamia— temples; administration, plans, records, division of labour; 3000 B.C.</a:t>
            </a:r>
          </a:p>
          <a:p>
            <a:pPr lvl="1">
              <a:spcBef>
                <a:spcPts val="200"/>
              </a:spcBef>
            </a:pPr>
            <a:r>
              <a:rPr lang="en-US" dirty="0" smtClean="0">
                <a:latin typeface="Times New Roman"/>
                <a:cs typeface="Times New Roman"/>
              </a:rPr>
              <a:t>Nile Valley, Egypt— pyramids; 2500 B.C.</a:t>
            </a:r>
          </a:p>
          <a:p>
            <a:pPr lvl="1">
              <a:spcBef>
                <a:spcPts val="200"/>
              </a:spcBef>
            </a:pPr>
            <a:r>
              <a:rPr lang="en-US" dirty="0" smtClean="0">
                <a:latin typeface="Times New Roman"/>
                <a:cs typeface="Times New Roman"/>
              </a:rPr>
              <a:t>Babylon— Code of Hammurabi; 2100 B.C.</a:t>
            </a:r>
          </a:p>
          <a:p>
            <a:pPr lvl="1">
              <a:spcBef>
                <a:spcPts val="200"/>
              </a:spcBef>
            </a:pPr>
            <a:r>
              <a:rPr lang="en-US" dirty="0" smtClean="0">
                <a:latin typeface="Times New Roman"/>
                <a:cs typeface="Times New Roman"/>
              </a:rPr>
              <a:t>Imperial Rome— military, roads, water management, civil government; 27 B.C. – 476 A.D.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B11824F2-B010-4AED-ACB4-CEB92A70D0A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Medieval period (Dark Ages) to the Renaissance</a:t>
            </a:r>
            <a:endParaRPr lang="en-US" b="1" dirty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After </a:t>
            </a:r>
            <a:r>
              <a:rPr lang="en-US" dirty="0"/>
              <a:t>the Western Roman </a:t>
            </a:r>
            <a:r>
              <a:rPr lang="en-US" dirty="0" smtClean="0"/>
              <a:t>Empire collapsed, the Dark Ages, a period of intellectual darkness and economic repression, lasted from the 5</a:t>
            </a:r>
            <a:r>
              <a:rPr lang="en-US" baseline="30000" dirty="0" smtClean="0"/>
              <a:t>th</a:t>
            </a:r>
            <a:r>
              <a:rPr lang="en-US" dirty="0" smtClean="0"/>
              <a:t> to the 15</a:t>
            </a:r>
            <a:r>
              <a:rPr lang="en-US" baseline="30000" dirty="0" smtClean="0"/>
              <a:t>th</a:t>
            </a:r>
            <a:r>
              <a:rPr lang="en-US" dirty="0" smtClean="0"/>
              <a:t> century A.D.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Established in 1104, the Venetian Arsenal had developed many engineering and management practices by 1450:</a:t>
            </a:r>
          </a:p>
          <a:p>
            <a:pPr lvl="1">
              <a:spcBef>
                <a:spcPts val="300"/>
              </a:spcBef>
            </a:pPr>
            <a:r>
              <a:rPr lang="en-US" i="1" dirty="0" smtClean="0"/>
              <a:t>manufacture</a:t>
            </a:r>
            <a:r>
              <a:rPr lang="en-US" dirty="0" smtClean="0"/>
              <a:t> of ships (galleys), arms, and equipment</a:t>
            </a:r>
          </a:p>
          <a:p>
            <a:pPr lvl="1">
              <a:spcBef>
                <a:spcPts val="300"/>
              </a:spcBef>
            </a:pPr>
            <a:r>
              <a:rPr lang="en-US" i="1" dirty="0" smtClean="0"/>
              <a:t>storage</a:t>
            </a:r>
            <a:r>
              <a:rPr lang="en-US" dirty="0" smtClean="0"/>
              <a:t> of equipment and materials until needed</a:t>
            </a:r>
          </a:p>
          <a:p>
            <a:pPr lvl="1">
              <a:spcBef>
                <a:spcPts val="300"/>
              </a:spcBef>
            </a:pPr>
            <a:r>
              <a:rPr lang="en-US" i="1" dirty="0" smtClean="0"/>
              <a:t>assembly</a:t>
            </a:r>
            <a:r>
              <a:rPr lang="en-US" dirty="0" smtClean="0"/>
              <a:t> of ships and </a:t>
            </a:r>
            <a:r>
              <a:rPr lang="en-US" i="1" dirty="0" smtClean="0"/>
              <a:t>refitting</a:t>
            </a:r>
            <a:r>
              <a:rPr lang="en-US" dirty="0" smtClean="0"/>
              <a:t> of ships on reserve</a:t>
            </a:r>
          </a:p>
          <a:p>
            <a:pPr lvl="1">
              <a:spcBef>
                <a:spcPts val="300"/>
              </a:spcBef>
            </a:pPr>
            <a:r>
              <a:rPr lang="en-US" i="1" dirty="0"/>
              <a:t>i</a:t>
            </a:r>
            <a:r>
              <a:rPr lang="en-US" i="1" dirty="0" smtClean="0"/>
              <a:t>ndustrial management</a:t>
            </a:r>
            <a:r>
              <a:rPr lang="en-US" dirty="0" smtClean="0"/>
              <a:t>:  warehousing, inventory control, personnel policies, standardization, accounting, cost control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9C9DD24E-8A3E-4A28-B0D5-D623634570A6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industrial revolution</a:t>
            </a:r>
            <a:endParaRPr lang="en-US" b="1" dirty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The industrial revolution (about 1760 to 1840) was characterized by phenomenal gains in productivity driven by several main technological innovations: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Textiles</a:t>
            </a:r>
            <a:r>
              <a:rPr lang="en-US" dirty="0" smtClean="0">
                <a:latin typeface="Times New Roman"/>
                <a:cs typeface="Times New Roman"/>
              </a:rPr>
              <a:t>—</a:t>
            </a:r>
            <a:r>
              <a:rPr lang="en-US" dirty="0" smtClean="0"/>
              <a:t> mechanized cotton spinning, the power loom, the cotton gin; spinning and weaving of wool and linen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Steam power</a:t>
            </a:r>
            <a:r>
              <a:rPr lang="en-US" dirty="0" smtClean="0">
                <a:latin typeface="Times New Roman"/>
                <a:cs typeface="Times New Roman"/>
              </a:rPr>
              <a:t>— steam engines, stationary engines producing rotary motion, transportation</a:t>
            </a:r>
          </a:p>
          <a:p>
            <a:pPr lvl="1">
              <a:spcBef>
                <a:spcPts val="300"/>
              </a:spcBef>
            </a:pPr>
            <a:r>
              <a:rPr lang="en-US" dirty="0" smtClean="0">
                <a:latin typeface="Times New Roman"/>
                <a:cs typeface="Times New Roman"/>
              </a:rPr>
              <a:t>Iron making— coke, cast iron blowing cylinder, </a:t>
            </a:r>
            <a:r>
              <a:rPr lang="en-US" dirty="0" err="1" smtClean="0">
                <a:latin typeface="Times New Roman"/>
                <a:cs typeface="Times New Roman"/>
              </a:rPr>
              <a:t>puddling</a:t>
            </a:r>
            <a:r>
              <a:rPr lang="en-US" dirty="0" smtClean="0">
                <a:latin typeface="Times New Roman"/>
                <a:cs typeface="Times New Roman"/>
              </a:rPr>
              <a:t> process, rolling mill, hot blast</a:t>
            </a:r>
          </a:p>
          <a:p>
            <a:pPr lvl="1">
              <a:spcBef>
                <a:spcPts val="300"/>
              </a:spcBef>
            </a:pPr>
            <a:r>
              <a:rPr lang="en-US" dirty="0" smtClean="0">
                <a:latin typeface="Times New Roman"/>
                <a:cs typeface="Times New Roman"/>
              </a:rPr>
              <a:t>Chemicals— sulphuric acid, synthetic soda ash and potash, bleaching agents, portland cement, dyestuffs, to name a few</a:t>
            </a:r>
            <a:endParaRPr 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993267EB-594D-4683-B057-95A1052FE14B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industrial </a:t>
            </a:r>
            <a:r>
              <a:rPr lang="en-US" b="1" dirty="0" smtClean="0"/>
              <a:t>revolution …</a:t>
            </a:r>
            <a:endParaRPr lang="en-US" b="1" dirty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While the industrial revolution created many benefits and improvements, it also brought tremendous social and economic upheaval: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mass migration from rural locales to urban centres with mines, mills, and factories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malnutrition; disease; substandard, crowded housing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population explosion; creation of a middle class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deterioration of working conditions; child labour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resistance to progress:  Luddites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organization of labour; formation of guilds and societies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0627C7CF-A316-46BA-9839-CFE1C23E7D20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</a:t>
            </a:r>
            <a:r>
              <a:rPr lang="en-US" b="1" dirty="0" smtClean="0"/>
              <a:t>philosophies </a:t>
            </a:r>
            <a:r>
              <a:rPr lang="en-US" b="1" dirty="0" smtClean="0">
                <a:cs typeface="Times New Roman"/>
              </a:rPr>
              <a:t>— scientific management</a:t>
            </a:r>
            <a:endParaRPr lang="en-US" b="1" dirty="0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Scientific management: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analyzes and synthesizes work-flows to improve economic efficiency, especially labour productivity.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Themes:  analysis, synthesis, logic, rationality, empiricism, work ethic, efficiency, elimination of waste, standardization, best practices, transformation of craft production into mass production, knowledge transfer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Scientific management has been attributed to: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Charles Babbage (1791</a:t>
            </a:r>
            <a:r>
              <a:rPr lang="en-US" dirty="0" smtClean="0">
                <a:latin typeface="Times New Roman"/>
                <a:cs typeface="Times New Roman"/>
              </a:rPr>
              <a:t>–1871)— difference engine (computer)</a:t>
            </a:r>
          </a:p>
          <a:p>
            <a:pPr lvl="1">
              <a:spcBef>
                <a:spcPts val="300"/>
              </a:spcBef>
            </a:pPr>
            <a:r>
              <a:rPr lang="en-US" dirty="0" smtClean="0">
                <a:latin typeface="Times New Roman"/>
                <a:cs typeface="Times New Roman"/>
              </a:rPr>
              <a:t>Henry Towne </a:t>
            </a:r>
            <a:r>
              <a:rPr lang="en-US" dirty="0">
                <a:cs typeface="Times New Roman"/>
              </a:rPr>
              <a:t>(</a:t>
            </a:r>
            <a:r>
              <a:rPr lang="en-US" dirty="0" smtClean="0">
                <a:cs typeface="Times New Roman"/>
              </a:rPr>
              <a:t>1844–1924)</a:t>
            </a:r>
            <a:r>
              <a:rPr lang="en-US" dirty="0" smtClean="0">
                <a:latin typeface="Times New Roman"/>
                <a:cs typeface="Times New Roman"/>
              </a:rPr>
              <a:t>— first to see the importance of management techniques to the engineering profession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74CBC219-C9F2-45AC-914C-CA76FD6B81F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philosophies </a:t>
            </a:r>
            <a:r>
              <a:rPr lang="en-US" b="1" dirty="0">
                <a:cs typeface="Times New Roman"/>
              </a:rPr>
              <a:t>— scientific </a:t>
            </a:r>
            <a:r>
              <a:rPr lang="en-US" b="1" dirty="0" smtClean="0">
                <a:cs typeface="Times New Roman"/>
              </a:rPr>
              <a:t>management …</a:t>
            </a:r>
            <a:endParaRPr lang="en-US" b="1" dirty="0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/>
              <a:t>Scientific management has been attributed </a:t>
            </a:r>
            <a:r>
              <a:rPr lang="en-US" dirty="0" smtClean="0"/>
              <a:t>to …: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dirty="0" smtClean="0"/>
              <a:t>Frederick W. Taylor </a:t>
            </a:r>
            <a:r>
              <a:rPr lang="en-US" dirty="0"/>
              <a:t>(</a:t>
            </a:r>
            <a:r>
              <a:rPr lang="en-US" dirty="0" smtClean="0"/>
              <a:t>1856</a:t>
            </a:r>
            <a:r>
              <a:rPr lang="en-US" dirty="0" smtClean="0">
                <a:cs typeface="Times New Roman"/>
              </a:rPr>
              <a:t>–1915)— break a job into elementary motions, discard those that are unnecessary, devise the most efficient method, teach the resulting methods to workers.</a:t>
            </a:r>
          </a:p>
          <a:p>
            <a:pPr lvl="2">
              <a:spcBef>
                <a:spcPts val="300"/>
              </a:spcBef>
            </a:pPr>
            <a:r>
              <a:rPr lang="en-CA" dirty="0"/>
              <a:t>Replace rule-of-thumb work methods with methods based on a scientific study of the </a:t>
            </a:r>
            <a:r>
              <a:rPr lang="en-CA" dirty="0" smtClean="0"/>
              <a:t>tasks.</a:t>
            </a:r>
          </a:p>
          <a:p>
            <a:pPr lvl="2">
              <a:spcBef>
                <a:spcPts val="0"/>
              </a:spcBef>
            </a:pPr>
            <a:r>
              <a:rPr lang="en-CA" dirty="0"/>
              <a:t>Scientifically select, train, and develop each employee rather than passively leaving them to train </a:t>
            </a:r>
            <a:r>
              <a:rPr lang="en-CA" dirty="0" smtClean="0"/>
              <a:t>themselves.</a:t>
            </a:r>
          </a:p>
          <a:p>
            <a:pPr lvl="2">
              <a:spcBef>
                <a:spcPts val="0"/>
              </a:spcBef>
            </a:pPr>
            <a:r>
              <a:rPr lang="en-CA" dirty="0"/>
              <a:t>Provide </a:t>
            </a:r>
            <a:r>
              <a:rPr lang="en-CA" dirty="0" smtClean="0"/>
              <a:t>detailed </a:t>
            </a:r>
            <a:r>
              <a:rPr lang="en-CA" dirty="0"/>
              <a:t>instruction and supervision of each worker in the performance of that </a:t>
            </a:r>
            <a:r>
              <a:rPr lang="en-CA" dirty="0" smtClean="0"/>
              <a:t>worker’s </a:t>
            </a:r>
            <a:r>
              <a:rPr lang="en-CA" dirty="0"/>
              <a:t>discrete </a:t>
            </a:r>
            <a:r>
              <a:rPr lang="en-CA" dirty="0" smtClean="0"/>
              <a:t>task.</a:t>
            </a:r>
          </a:p>
          <a:p>
            <a:pPr lvl="2">
              <a:spcBef>
                <a:spcPts val="0"/>
              </a:spcBef>
            </a:pPr>
            <a:r>
              <a:rPr lang="en-CA" dirty="0"/>
              <a:t>Divide work nearly equally between managers and workers, so that the managers apply scientific management principles to planning the work and the workers actually perform the </a:t>
            </a:r>
            <a:r>
              <a:rPr lang="en-CA" dirty="0" smtClean="0"/>
              <a:t>tasks.</a:t>
            </a:r>
            <a:endParaRPr lang="en-US" dirty="0"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2B67F3F3-6ECE-46DD-8F23-456225E0C53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philosophies </a:t>
            </a:r>
            <a:r>
              <a:rPr lang="en-US" b="1" dirty="0">
                <a:cs typeface="Times New Roman"/>
              </a:rPr>
              <a:t>— scientific management …</a:t>
            </a:r>
            <a:endParaRPr lang="en-US" b="1" dirty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/>
              <a:t>Scientific management has been attributed to </a:t>
            </a:r>
            <a:r>
              <a:rPr lang="en-US" dirty="0" smtClean="0"/>
              <a:t>…: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dirty="0" smtClean="0"/>
              <a:t>The </a:t>
            </a:r>
            <a:r>
              <a:rPr lang="en-US" dirty="0" err="1" smtClean="0"/>
              <a:t>Gilbreths</a:t>
            </a:r>
            <a:r>
              <a:rPr lang="en-US" dirty="0" smtClean="0"/>
              <a:t>, Frank B. (1868</a:t>
            </a:r>
            <a:r>
              <a:rPr lang="en-US" dirty="0" smtClean="0">
                <a:cs typeface="Times New Roman"/>
              </a:rPr>
              <a:t>–1924) and Lillian M.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smtClean="0"/>
              <a:t>1878</a:t>
            </a:r>
            <a:r>
              <a:rPr lang="en-US" dirty="0" smtClean="0">
                <a:cs typeface="Times New Roman"/>
              </a:rPr>
              <a:t>–1972)— analyzed a job to eliminate unnecessary motions and devised a system of classifying hand motions into seventeen basic units, called “</a:t>
            </a:r>
            <a:r>
              <a:rPr lang="en-US" dirty="0" err="1" smtClean="0">
                <a:cs typeface="Times New Roman"/>
              </a:rPr>
              <a:t>therbligs</a:t>
            </a:r>
            <a:r>
              <a:rPr lang="en-US" dirty="0" smtClean="0">
                <a:cs typeface="Times New Roman"/>
              </a:rPr>
              <a:t>”.  Together, they developed the study of workplace psychology.</a:t>
            </a:r>
          </a:p>
          <a:p>
            <a:pPr lvl="1">
              <a:spcBef>
                <a:spcPts val="300"/>
              </a:spcBef>
            </a:pPr>
            <a:r>
              <a:rPr lang="en-US" dirty="0" smtClean="0">
                <a:cs typeface="Times New Roman"/>
              </a:rPr>
              <a:t>Henry L. Gantt </a:t>
            </a:r>
            <a:r>
              <a:rPr lang="en-US" dirty="0"/>
              <a:t>(</a:t>
            </a:r>
            <a:r>
              <a:rPr lang="en-US" dirty="0" smtClean="0"/>
              <a:t>1861</a:t>
            </a:r>
            <a:r>
              <a:rPr lang="en-US" dirty="0" smtClean="0">
                <a:cs typeface="Times New Roman"/>
              </a:rPr>
              <a:t>–1919)— devised a chart for planning and controlling work; task and bonus system; social responsibility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E44E399F-F4A9-4074-B956-089F727FDCD3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philosophies </a:t>
            </a:r>
            <a:r>
              <a:rPr lang="en-US" b="1" dirty="0">
                <a:cs typeface="Times New Roman"/>
              </a:rPr>
              <a:t>— </a:t>
            </a:r>
            <a:r>
              <a:rPr lang="en-US" b="1" dirty="0" smtClean="0">
                <a:cs typeface="Times New Roman"/>
              </a:rPr>
              <a:t>administrative </a:t>
            </a:r>
            <a:r>
              <a:rPr lang="en-US" b="1" dirty="0">
                <a:cs typeface="Times New Roman"/>
              </a:rPr>
              <a:t>management</a:t>
            </a:r>
            <a:endParaRPr lang="en-US" b="1" dirty="0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Administrative management refers to: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how </a:t>
            </a:r>
            <a:r>
              <a:rPr lang="en-CA" dirty="0"/>
              <a:t>a business </a:t>
            </a:r>
            <a:r>
              <a:rPr lang="en-CA" dirty="0" smtClean="0"/>
              <a:t>organizes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the </a:t>
            </a:r>
            <a:r>
              <a:rPr lang="en-CA" dirty="0"/>
              <a:t>practices a successful manager should </a:t>
            </a:r>
            <a:r>
              <a:rPr lang="en-CA" dirty="0" smtClean="0"/>
              <a:t>follow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the </a:t>
            </a:r>
            <a:r>
              <a:rPr lang="en-CA" dirty="0"/>
              <a:t>way </a:t>
            </a:r>
            <a:r>
              <a:rPr lang="en-CA" dirty="0" smtClean="0"/>
              <a:t>order and structure are </a:t>
            </a:r>
            <a:r>
              <a:rPr lang="en-CA" dirty="0"/>
              <a:t>used </a:t>
            </a:r>
            <a:r>
              <a:rPr lang="en-CA" dirty="0" smtClean="0"/>
              <a:t>to </a:t>
            </a:r>
            <a:r>
              <a:rPr lang="en-CA" dirty="0"/>
              <a:t>accomplish tasks</a:t>
            </a:r>
            <a:endParaRPr lang="en-US" dirty="0" smtClean="0"/>
          </a:p>
          <a:p>
            <a:pPr>
              <a:spcBef>
                <a:spcPts val="600"/>
              </a:spcBef>
            </a:pPr>
            <a:r>
              <a:rPr lang="en-US" dirty="0" smtClean="0"/>
              <a:t>Administrative </a:t>
            </a:r>
            <a:r>
              <a:rPr lang="en-US" dirty="0"/>
              <a:t>management has been attributed </a:t>
            </a:r>
            <a:r>
              <a:rPr lang="en-US" dirty="0" smtClean="0"/>
              <a:t>to: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Henri </a:t>
            </a:r>
            <a:r>
              <a:rPr lang="en-US" dirty="0" err="1" smtClean="0"/>
              <a:t>Fayol</a:t>
            </a:r>
            <a:r>
              <a:rPr lang="en-US" dirty="0"/>
              <a:t> (</a:t>
            </a:r>
            <a:r>
              <a:rPr lang="en-US" dirty="0" smtClean="0"/>
              <a:t>1841</a:t>
            </a:r>
            <a:r>
              <a:rPr lang="en-US" dirty="0" smtClean="0">
                <a:cs typeface="Times New Roman"/>
              </a:rPr>
              <a:t>–1925)— divided administration into:</a:t>
            </a:r>
            <a:endParaRPr lang="en-US" dirty="0" smtClean="0"/>
          </a:p>
          <a:p>
            <a:pPr lvl="2">
              <a:spcBef>
                <a:spcPts val="300"/>
              </a:spcBef>
            </a:pPr>
            <a:r>
              <a:rPr lang="en-US" dirty="0" smtClean="0"/>
              <a:t>Planning/forecasting</a:t>
            </a:r>
          </a:p>
          <a:p>
            <a:pPr lvl="2">
              <a:spcBef>
                <a:spcPts val="0"/>
              </a:spcBef>
            </a:pPr>
            <a:r>
              <a:rPr lang="en-US" dirty="0" smtClean="0"/>
              <a:t>Organization</a:t>
            </a:r>
          </a:p>
          <a:p>
            <a:pPr lvl="2">
              <a:spcBef>
                <a:spcPts val="0"/>
              </a:spcBef>
            </a:pPr>
            <a:r>
              <a:rPr lang="en-US" dirty="0" smtClean="0"/>
              <a:t>Command</a:t>
            </a:r>
          </a:p>
          <a:p>
            <a:pPr lvl="2">
              <a:spcBef>
                <a:spcPts val="0"/>
              </a:spcBef>
            </a:pPr>
            <a:r>
              <a:rPr lang="en-US" dirty="0" smtClean="0"/>
              <a:t>Coordination</a:t>
            </a:r>
          </a:p>
          <a:p>
            <a:pPr lvl="2">
              <a:spcBef>
                <a:spcPts val="0"/>
              </a:spcBef>
            </a:pPr>
            <a:r>
              <a:rPr lang="en-US" dirty="0" smtClean="0"/>
              <a:t>Control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087F92E3-9991-4244-B50C-44E8F0DDB29F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philosophies </a:t>
            </a:r>
            <a:r>
              <a:rPr lang="en-US" b="1" dirty="0">
                <a:cs typeface="Times New Roman"/>
              </a:rPr>
              <a:t>— administrative </a:t>
            </a:r>
            <a:r>
              <a:rPr lang="en-US" b="1" dirty="0" smtClean="0">
                <a:cs typeface="Times New Roman"/>
              </a:rPr>
              <a:t>management …</a:t>
            </a:r>
            <a:endParaRPr lang="en-US" b="1" dirty="0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</a:pPr>
            <a:r>
              <a:rPr lang="en-US" dirty="0"/>
              <a:t>Administrative management has been attributed </a:t>
            </a:r>
            <a:r>
              <a:rPr lang="en-US" dirty="0" smtClean="0"/>
              <a:t>to …: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dirty="0" smtClean="0"/>
              <a:t>Max Weber </a:t>
            </a:r>
            <a:r>
              <a:rPr lang="en-US" dirty="0"/>
              <a:t>(</a:t>
            </a:r>
            <a:r>
              <a:rPr lang="en-US" dirty="0" smtClean="0"/>
              <a:t>1864</a:t>
            </a:r>
            <a:r>
              <a:rPr lang="en-US" dirty="0" smtClean="0">
                <a:cs typeface="Times New Roman"/>
              </a:rPr>
              <a:t>–1920)— developed a model for a rational and efficient large organization, a bureaucracy, in which:</a:t>
            </a:r>
          </a:p>
          <a:p>
            <a:pPr lvl="2">
              <a:spcBef>
                <a:spcPts val="300"/>
              </a:spcBef>
            </a:pPr>
            <a:r>
              <a:rPr lang="en-US" dirty="0" smtClean="0"/>
              <a:t>The basic organizational unit is the </a:t>
            </a:r>
            <a:r>
              <a:rPr lang="en-US" i="1" dirty="0" smtClean="0"/>
              <a:t>office</a:t>
            </a:r>
            <a:r>
              <a:rPr lang="en-US" dirty="0" smtClean="0"/>
              <a:t> or position.</a:t>
            </a:r>
          </a:p>
          <a:p>
            <a:pPr lvl="2">
              <a:spcBef>
                <a:spcPts val="0"/>
              </a:spcBef>
            </a:pPr>
            <a:r>
              <a:rPr lang="en-CA" dirty="0"/>
              <a:t>Members of the organization owe loyalty to the office, not </a:t>
            </a:r>
            <a:r>
              <a:rPr lang="en-CA" dirty="0" smtClean="0"/>
              <a:t>the </a:t>
            </a:r>
            <a:r>
              <a:rPr lang="en-CA" dirty="0"/>
              <a:t>individual</a:t>
            </a:r>
            <a:r>
              <a:rPr lang="en-CA" dirty="0" smtClean="0"/>
              <a:t>.</a:t>
            </a:r>
          </a:p>
          <a:p>
            <a:pPr lvl="2">
              <a:spcBef>
                <a:spcPts val="0"/>
              </a:spcBef>
            </a:pPr>
            <a:r>
              <a:rPr lang="en-CA" dirty="0"/>
              <a:t>Candidates for offices are </a:t>
            </a:r>
            <a:r>
              <a:rPr lang="en-CA" dirty="0" smtClean="0"/>
              <a:t>selected/appointed on </a:t>
            </a:r>
            <a:r>
              <a:rPr lang="en-CA" dirty="0"/>
              <a:t>their technical </a:t>
            </a:r>
            <a:r>
              <a:rPr lang="en-CA" dirty="0" smtClean="0"/>
              <a:t>capability.</a:t>
            </a:r>
          </a:p>
          <a:p>
            <a:pPr lvl="2">
              <a:spcBef>
                <a:spcPts val="0"/>
              </a:spcBef>
            </a:pPr>
            <a:r>
              <a:rPr lang="en-CA" dirty="0"/>
              <a:t>Offices are organized in a clearly defined </a:t>
            </a:r>
            <a:r>
              <a:rPr lang="en-CA" dirty="0" smtClean="0"/>
              <a:t>hierarchy.</a:t>
            </a:r>
          </a:p>
          <a:p>
            <a:pPr lvl="2">
              <a:spcBef>
                <a:spcPts val="0"/>
              </a:spcBef>
            </a:pPr>
            <a:r>
              <a:rPr lang="en-CA" dirty="0" smtClean="0"/>
              <a:t>Office holders </a:t>
            </a:r>
            <a:r>
              <a:rPr lang="en-CA" dirty="0"/>
              <a:t>are subject to </a:t>
            </a:r>
            <a:r>
              <a:rPr lang="en-CA" dirty="0" smtClean="0"/>
              <a:t>strict, </a:t>
            </a:r>
            <a:r>
              <a:rPr lang="en-CA" dirty="0"/>
              <a:t>systematic discipline and control in the </a:t>
            </a:r>
            <a:r>
              <a:rPr lang="en-CA" dirty="0" smtClean="0"/>
              <a:t>conduct </a:t>
            </a:r>
            <a:r>
              <a:rPr lang="en-CA" dirty="0"/>
              <a:t>of the </a:t>
            </a:r>
            <a:r>
              <a:rPr lang="en-CA" dirty="0" smtClean="0"/>
              <a:t>offices </a:t>
            </a:r>
            <a:r>
              <a:rPr lang="en-CA" dirty="0"/>
              <a:t>and </a:t>
            </a:r>
            <a:r>
              <a:rPr lang="en-CA" dirty="0" smtClean="0"/>
              <a:t>subordinates </a:t>
            </a:r>
            <a:r>
              <a:rPr lang="en-CA" dirty="0"/>
              <a:t>have </a:t>
            </a:r>
            <a:r>
              <a:rPr lang="en-CA" dirty="0" smtClean="0"/>
              <a:t>the </a:t>
            </a:r>
            <a:r>
              <a:rPr lang="en-CA" dirty="0"/>
              <a:t>right of appeal</a:t>
            </a:r>
            <a:r>
              <a:rPr lang="en-CA" dirty="0" smtClean="0"/>
              <a:t>.</a:t>
            </a:r>
          </a:p>
          <a:p>
            <a:pPr lvl="2">
              <a:spcBef>
                <a:spcPts val="0"/>
              </a:spcBef>
            </a:pPr>
            <a:r>
              <a:rPr lang="en-CA" dirty="0"/>
              <a:t>Administrative acts, decisions, and rules must be reduced to writing.</a:t>
            </a:r>
          </a:p>
          <a:p>
            <a:pPr lvl="2">
              <a:spcBef>
                <a:spcPts val="0"/>
              </a:spcBef>
            </a:pPr>
            <a:r>
              <a:rPr lang="en-CA" dirty="0" smtClean="0"/>
              <a:t>The </a:t>
            </a:r>
            <a:r>
              <a:rPr lang="en-CA" dirty="0"/>
              <a:t>office is the primary occupation of the </a:t>
            </a:r>
            <a:r>
              <a:rPr lang="en-CA" dirty="0" smtClean="0"/>
              <a:t>incumbent on a </a:t>
            </a:r>
            <a:r>
              <a:rPr lang="en-CA" dirty="0"/>
              <a:t>fixed salary.</a:t>
            </a:r>
          </a:p>
          <a:p>
            <a:pPr lvl="2">
              <a:spcBef>
                <a:spcPts val="0"/>
              </a:spcBef>
            </a:pPr>
            <a:r>
              <a:rPr lang="en-CA" dirty="0" smtClean="0"/>
              <a:t>Promotion </a:t>
            </a:r>
            <a:r>
              <a:rPr lang="en-CA" dirty="0"/>
              <a:t>is based on the judgment of superiors.</a:t>
            </a:r>
          </a:p>
          <a:p>
            <a:pPr lvl="2">
              <a:spcBef>
                <a:spcPts val="0"/>
              </a:spcBef>
            </a:pPr>
            <a:r>
              <a:rPr lang="en-CA" dirty="0" smtClean="0"/>
              <a:t>Office holders </a:t>
            </a:r>
            <a:r>
              <a:rPr lang="en-CA" dirty="0"/>
              <a:t>are </a:t>
            </a:r>
            <a:r>
              <a:rPr lang="en-CA" dirty="0" smtClean="0"/>
              <a:t>separate from the </a:t>
            </a:r>
            <a:r>
              <a:rPr lang="en-CA" dirty="0"/>
              <a:t>owners of the organization.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 dirty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BB6E030B-D0DA-42CB-91B2-23A86AF19651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philosophies </a:t>
            </a:r>
            <a:r>
              <a:rPr lang="en-US" b="1" dirty="0">
                <a:cs typeface="Times New Roman"/>
              </a:rPr>
              <a:t>— </a:t>
            </a:r>
            <a:r>
              <a:rPr lang="en-US" b="1" dirty="0" smtClean="0">
                <a:cs typeface="Times New Roman"/>
              </a:rPr>
              <a:t>behavioural </a:t>
            </a:r>
            <a:r>
              <a:rPr lang="en-US" b="1" dirty="0">
                <a:cs typeface="Times New Roman"/>
              </a:rPr>
              <a:t>management</a:t>
            </a:r>
            <a:endParaRPr lang="en-US" b="1" dirty="0"/>
          </a:p>
        </p:txBody>
      </p:sp>
      <p:sp>
        <p:nvSpPr>
          <p:cNvPr id="10343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228600" y="1752600"/>
            <a:ext cx="8686800" cy="4414838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dirty="0" smtClean="0"/>
              <a:t>Behavioural management </a:t>
            </a:r>
            <a:r>
              <a:rPr lang="en-CA" dirty="0" smtClean="0"/>
              <a:t>investigates </a:t>
            </a:r>
            <a:r>
              <a:rPr lang="en-CA" dirty="0"/>
              <a:t>the impact that </a:t>
            </a:r>
            <a:r>
              <a:rPr lang="en-CA" dirty="0" smtClean="0"/>
              <a:t>individuals</a:t>
            </a:r>
            <a:r>
              <a:rPr lang="en-CA" dirty="0"/>
              <a:t>, groups and structures have on </a:t>
            </a:r>
            <a:r>
              <a:rPr lang="en-CA" dirty="0" smtClean="0"/>
              <a:t>behaviour </a:t>
            </a:r>
            <a:r>
              <a:rPr lang="en-CA" dirty="0"/>
              <a:t>within an organization for the purpose of </a:t>
            </a:r>
            <a:r>
              <a:rPr lang="en-CA" dirty="0" smtClean="0"/>
              <a:t>using </a:t>
            </a:r>
            <a:r>
              <a:rPr lang="en-CA" dirty="0"/>
              <a:t>such knowledge </a:t>
            </a:r>
            <a:r>
              <a:rPr lang="en-CA" dirty="0" smtClean="0"/>
              <a:t>to improve </a:t>
            </a:r>
            <a:r>
              <a:rPr lang="en-CA" dirty="0"/>
              <a:t>an </a:t>
            </a:r>
            <a:r>
              <a:rPr lang="en-CA" dirty="0" smtClean="0"/>
              <a:t>organization’s effectiveness.</a:t>
            </a:r>
          </a:p>
          <a:p>
            <a:pPr>
              <a:spcBef>
                <a:spcPts val="600"/>
              </a:spcBef>
            </a:pPr>
            <a:r>
              <a:rPr lang="en-US" dirty="0" smtClean="0"/>
              <a:t>Behavioural </a:t>
            </a:r>
            <a:r>
              <a:rPr lang="en-US" dirty="0"/>
              <a:t>management has been attributed to: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Elton Mayo</a:t>
            </a:r>
            <a:r>
              <a:rPr lang="en-US" dirty="0" smtClean="0">
                <a:cs typeface="Times New Roman"/>
              </a:rPr>
              <a:t>— </a:t>
            </a:r>
            <a:r>
              <a:rPr lang="en-CA" dirty="0"/>
              <a:t>headed the Hawthorne Studies at Harvard. </a:t>
            </a:r>
            <a:r>
              <a:rPr lang="en-CA" dirty="0" smtClean="0"/>
              <a:t> In “Human </a:t>
            </a:r>
            <a:r>
              <a:rPr lang="en-CA" dirty="0"/>
              <a:t>Problems of an Industrial </a:t>
            </a:r>
            <a:r>
              <a:rPr lang="en-CA" dirty="0" smtClean="0"/>
              <a:t>Civilization”, (1931) he </a:t>
            </a:r>
            <a:r>
              <a:rPr lang="en-CA" dirty="0"/>
              <a:t>advised managers to deal with emotional needs of </a:t>
            </a:r>
            <a:r>
              <a:rPr lang="en-CA" dirty="0" smtClean="0"/>
              <a:t>employees.</a:t>
            </a:r>
          </a:p>
          <a:p>
            <a:pPr lvl="1">
              <a:spcBef>
                <a:spcPts val="0"/>
              </a:spcBef>
            </a:pPr>
            <a:r>
              <a:rPr lang="en-CA" dirty="0" smtClean="0"/>
              <a:t>Mary </a:t>
            </a:r>
            <a:r>
              <a:rPr lang="en-CA" dirty="0"/>
              <a:t>Parker </a:t>
            </a:r>
            <a:r>
              <a:rPr lang="en-CA" dirty="0" smtClean="0"/>
              <a:t>Follett</a:t>
            </a:r>
            <a:r>
              <a:rPr lang="en-US" dirty="0" smtClean="0">
                <a:cs typeface="Times New Roman"/>
              </a:rPr>
              <a:t>—</a:t>
            </a:r>
            <a:r>
              <a:rPr lang="en-CA" dirty="0" smtClean="0"/>
              <a:t> </a:t>
            </a:r>
            <a:r>
              <a:rPr lang="en-CA" dirty="0"/>
              <a:t>provided analyses on workers as having complex combinations of </a:t>
            </a:r>
            <a:r>
              <a:rPr lang="en-CA" dirty="0" smtClean="0"/>
              <a:t>attitudes, </a:t>
            </a:r>
            <a:r>
              <a:rPr lang="en-CA" dirty="0"/>
              <a:t>beliefs, and </a:t>
            </a:r>
            <a:r>
              <a:rPr lang="en-CA" dirty="0" smtClean="0"/>
              <a:t>needs; </a:t>
            </a:r>
            <a:r>
              <a:rPr lang="en-CA" dirty="0"/>
              <a:t>told </a:t>
            </a:r>
            <a:r>
              <a:rPr lang="en-CA" dirty="0" smtClean="0"/>
              <a:t>man-agers </a:t>
            </a:r>
            <a:r>
              <a:rPr lang="en-CA" dirty="0"/>
              <a:t>to motivate employees </a:t>
            </a:r>
            <a:r>
              <a:rPr lang="en-CA" dirty="0" smtClean="0"/>
              <a:t>based on </a:t>
            </a:r>
            <a:r>
              <a:rPr lang="en-CA" dirty="0"/>
              <a:t>their job </a:t>
            </a:r>
            <a:r>
              <a:rPr lang="en-CA" dirty="0" smtClean="0"/>
              <a:t>performance.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philosophies </a:t>
            </a:r>
            <a:r>
              <a:rPr lang="en-US" b="1" dirty="0">
                <a:cs typeface="Times New Roman"/>
              </a:rPr>
              <a:t>— behavioural </a:t>
            </a:r>
            <a:r>
              <a:rPr lang="en-US" b="1" dirty="0" smtClean="0">
                <a:cs typeface="Times New Roman"/>
              </a:rPr>
              <a:t>management …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/>
              <a:t>Behavioural management has been attributed </a:t>
            </a:r>
            <a:r>
              <a:rPr lang="en-US" dirty="0" smtClean="0"/>
              <a:t>to …:</a:t>
            </a:r>
            <a:endParaRPr lang="en-US" dirty="0"/>
          </a:p>
          <a:p>
            <a:pPr lvl="1">
              <a:spcBef>
                <a:spcPts val="300"/>
              </a:spcBef>
            </a:pPr>
            <a:r>
              <a:rPr lang="en-US" dirty="0" smtClean="0"/>
              <a:t>Douglas McGregor</a:t>
            </a:r>
            <a:r>
              <a:rPr lang="en-US" dirty="0" smtClean="0">
                <a:latin typeface="Times New Roman"/>
                <a:cs typeface="Times New Roman"/>
              </a:rPr>
              <a:t>— </a:t>
            </a:r>
            <a:r>
              <a:rPr lang="en-CA" dirty="0" smtClean="0"/>
              <a:t>two theories about </a:t>
            </a:r>
            <a:r>
              <a:rPr lang="en-CA" dirty="0"/>
              <a:t>human </a:t>
            </a:r>
            <a:r>
              <a:rPr lang="en-CA" dirty="0" smtClean="0"/>
              <a:t>nature:</a:t>
            </a:r>
          </a:p>
          <a:p>
            <a:pPr lvl="2">
              <a:spcBef>
                <a:spcPts val="300"/>
              </a:spcBef>
            </a:pPr>
            <a:r>
              <a:rPr lang="en-CA" dirty="0" smtClean="0"/>
              <a:t>Theory X </a:t>
            </a:r>
            <a:r>
              <a:rPr lang="en-CA" dirty="0"/>
              <a:t>which is pessimistic and </a:t>
            </a:r>
            <a:r>
              <a:rPr lang="en-CA" dirty="0" smtClean="0"/>
              <a:t>negative; according </a:t>
            </a:r>
            <a:r>
              <a:rPr lang="en-CA" dirty="0"/>
              <a:t>to McGregor it is how managers traditionally perceive their </a:t>
            </a:r>
            <a:r>
              <a:rPr lang="en-CA" dirty="0" smtClean="0"/>
              <a:t>workers.</a:t>
            </a:r>
          </a:p>
          <a:p>
            <a:pPr lvl="2">
              <a:spcBef>
                <a:spcPts val="0"/>
              </a:spcBef>
            </a:pPr>
            <a:r>
              <a:rPr lang="en-CA" dirty="0"/>
              <a:t>Theory </a:t>
            </a:r>
            <a:r>
              <a:rPr lang="en-CA" dirty="0" smtClean="0"/>
              <a:t>Y </a:t>
            </a:r>
            <a:r>
              <a:rPr lang="en-CA" dirty="0"/>
              <a:t>which takes a more modern and positive </a:t>
            </a:r>
            <a:r>
              <a:rPr lang="en-CA" dirty="0" smtClean="0"/>
              <a:t>approach; he </a:t>
            </a:r>
            <a:r>
              <a:rPr lang="en-CA" dirty="0"/>
              <a:t>believed that managers </a:t>
            </a:r>
            <a:r>
              <a:rPr lang="en-CA" dirty="0" smtClean="0"/>
              <a:t>would achieve </a:t>
            </a:r>
            <a:r>
              <a:rPr lang="en-CA" dirty="0"/>
              <a:t>more if they </a:t>
            </a:r>
            <a:r>
              <a:rPr lang="en-CA" dirty="0" smtClean="0"/>
              <a:t>perceived </a:t>
            </a:r>
            <a:r>
              <a:rPr lang="en-CA" dirty="0"/>
              <a:t>employees as self-energized, committed, responsible and creative </a:t>
            </a:r>
            <a:r>
              <a:rPr lang="en-CA" dirty="0" smtClean="0"/>
              <a:t>beings.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Abraham Maslow</a:t>
            </a:r>
            <a:r>
              <a:rPr lang="en-US" dirty="0" smtClean="0">
                <a:cs typeface="Times New Roman"/>
              </a:rPr>
              <a:t>— </a:t>
            </a:r>
            <a:r>
              <a:rPr lang="en-CA" dirty="0" smtClean="0">
                <a:cs typeface="Times New Roman"/>
              </a:rPr>
              <a:t>created a </a:t>
            </a:r>
            <a:r>
              <a:rPr lang="en-CA" dirty="0">
                <a:cs typeface="Times New Roman"/>
              </a:rPr>
              <a:t>hierarchy of needs, a theory of psychological health predicated on fulfilling innate human needs in priority, culminating in </a:t>
            </a:r>
            <a:r>
              <a:rPr lang="en-CA" dirty="0" smtClean="0">
                <a:cs typeface="Times New Roman"/>
              </a:rPr>
              <a:t>self-actualization.</a:t>
            </a:r>
          </a:p>
          <a:p>
            <a:pPr lvl="1">
              <a:spcBef>
                <a:spcPts val="300"/>
              </a:spcBef>
            </a:pPr>
            <a:r>
              <a:rPr lang="en-CA" dirty="0" smtClean="0">
                <a:cs typeface="Times New Roman"/>
              </a:rPr>
              <a:t>Frederick Herzberg</a:t>
            </a:r>
            <a:r>
              <a:rPr lang="en-US" dirty="0" smtClean="0">
                <a:cs typeface="Times New Roman"/>
              </a:rPr>
              <a:t>— </a:t>
            </a:r>
            <a:r>
              <a:rPr lang="en-CA" dirty="0" smtClean="0">
                <a:cs typeface="Times New Roman"/>
              </a:rPr>
              <a:t>introduced </a:t>
            </a:r>
            <a:r>
              <a:rPr lang="en-CA" dirty="0">
                <a:cs typeface="Times New Roman"/>
              </a:rPr>
              <a:t>job enrichment and the Motivator-Hygiene </a:t>
            </a:r>
            <a:r>
              <a:rPr lang="en-CA" dirty="0" smtClean="0">
                <a:cs typeface="Times New Roman"/>
              </a:rPr>
              <a:t>theory.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2-</a:t>
            </a:r>
            <a:fld id="{3ADCDA7D-6044-47B0-B254-A2D7E07E6774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455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Management philosophies </a:t>
            </a:r>
            <a:r>
              <a:rPr lang="en-US" b="1" dirty="0">
                <a:cs typeface="Times New Roman"/>
              </a:rPr>
              <a:t>— behavioural management 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dirty="0"/>
              <a:t>Behavioural management has been attributed to …: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David McClelland</a:t>
            </a:r>
            <a:r>
              <a:rPr lang="en-US" dirty="0" smtClean="0">
                <a:cs typeface="Times New Roman"/>
              </a:rPr>
              <a:t>— </a:t>
            </a:r>
            <a:r>
              <a:rPr lang="en-CA" dirty="0" smtClean="0">
                <a:cs typeface="Times New Roman"/>
              </a:rPr>
              <a:t>worked </a:t>
            </a:r>
            <a:r>
              <a:rPr lang="en-CA" dirty="0">
                <a:cs typeface="Times New Roman"/>
              </a:rPr>
              <a:t>on Need </a:t>
            </a:r>
            <a:r>
              <a:rPr lang="en-CA" dirty="0" smtClean="0">
                <a:cs typeface="Times New Roman"/>
              </a:rPr>
              <a:t>Theory; developed </a:t>
            </a:r>
            <a:r>
              <a:rPr lang="en-CA" dirty="0">
                <a:cs typeface="Times New Roman"/>
              </a:rPr>
              <a:t>new scoring systems for the Thematic Apperception </a:t>
            </a:r>
            <a:r>
              <a:rPr lang="en-CA" dirty="0" smtClean="0">
                <a:cs typeface="Times New Roman"/>
              </a:rPr>
              <a:t>Test</a:t>
            </a:r>
            <a:r>
              <a:rPr lang="en-CA" dirty="0">
                <a:cs typeface="Times New Roman"/>
              </a:rPr>
              <a:t>;</a:t>
            </a:r>
            <a:r>
              <a:rPr lang="en-CA" dirty="0" smtClean="0">
                <a:cs typeface="Times New Roman"/>
              </a:rPr>
              <a:t> developed </a:t>
            </a:r>
            <a:r>
              <a:rPr lang="en-CA" dirty="0">
                <a:cs typeface="Times New Roman"/>
              </a:rPr>
              <a:t>the Achievement Motivation Theory commonly referred to as need achievement or n-achievement theory</a:t>
            </a:r>
            <a:r>
              <a:rPr lang="en-CA" dirty="0" smtClean="0">
                <a:cs typeface="Times New Roman"/>
              </a:rPr>
              <a:t>.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Chester Barnard</a:t>
            </a:r>
            <a:r>
              <a:rPr lang="en-US" dirty="0" smtClean="0">
                <a:cs typeface="Times New Roman"/>
              </a:rPr>
              <a:t>— </a:t>
            </a:r>
            <a:r>
              <a:rPr lang="en-CA" dirty="0" smtClean="0">
                <a:cs typeface="Times New Roman"/>
              </a:rPr>
              <a:t>wrote “The </a:t>
            </a:r>
            <a:r>
              <a:rPr lang="en-CA" dirty="0">
                <a:cs typeface="Times New Roman"/>
              </a:rPr>
              <a:t>Functions of the </a:t>
            </a:r>
            <a:r>
              <a:rPr lang="en-CA" dirty="0" smtClean="0">
                <a:cs typeface="Times New Roman"/>
              </a:rPr>
              <a:t>Executive” which </a:t>
            </a:r>
            <a:r>
              <a:rPr lang="en-CA" dirty="0">
                <a:cs typeface="Times New Roman"/>
              </a:rPr>
              <a:t>sets out a theory of organization and of the functions of executives in </a:t>
            </a:r>
            <a:r>
              <a:rPr lang="en-CA" dirty="0" smtClean="0">
                <a:cs typeface="Times New Roman"/>
              </a:rPr>
              <a:t>organizations.</a:t>
            </a:r>
          </a:p>
          <a:p>
            <a:pPr lvl="1">
              <a:spcBef>
                <a:spcPts val="300"/>
              </a:spcBef>
            </a:pPr>
            <a:r>
              <a:rPr lang="en-CA" dirty="0" smtClean="0">
                <a:cs typeface="Times New Roman"/>
              </a:rPr>
              <a:t>Victor Vroom</a:t>
            </a:r>
            <a:r>
              <a:rPr lang="en-US" dirty="0" smtClean="0">
                <a:cs typeface="Times New Roman"/>
              </a:rPr>
              <a:t>—</a:t>
            </a:r>
            <a:r>
              <a:rPr lang="en-CA" dirty="0" smtClean="0">
                <a:cs typeface="Times New Roman"/>
              </a:rPr>
              <a:t>researched the </a:t>
            </a:r>
            <a:r>
              <a:rPr lang="en-CA" dirty="0">
                <a:cs typeface="Times New Roman"/>
              </a:rPr>
              <a:t>expectancy theory of </a:t>
            </a:r>
            <a:r>
              <a:rPr lang="en-CA" dirty="0" err="1" smtClean="0">
                <a:cs typeface="Times New Roman"/>
              </a:rPr>
              <a:t>motiva-tion</a:t>
            </a:r>
            <a:r>
              <a:rPr lang="en-CA" dirty="0" smtClean="0">
                <a:cs typeface="Times New Roman"/>
              </a:rPr>
              <a:t>:  why </a:t>
            </a:r>
            <a:r>
              <a:rPr lang="en-CA" dirty="0">
                <a:cs typeface="Times New Roman"/>
              </a:rPr>
              <a:t>individuals choose to follow certain courses of action in organizations, particularly in decision-making and </a:t>
            </a:r>
            <a:r>
              <a:rPr lang="en-CA" dirty="0" smtClean="0">
                <a:cs typeface="Times New Roman"/>
              </a:rPr>
              <a:t>leadership.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3ADCDA7D-6044-47B0-B254-A2D7E07E6774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453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Contemporary management issues and challenges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dirty="0" smtClean="0"/>
              <a:t>Quality management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ensures </a:t>
            </a:r>
            <a:r>
              <a:rPr lang="en-CA" dirty="0"/>
              <a:t>that an organization or product is </a:t>
            </a:r>
            <a:r>
              <a:rPr lang="en-CA" dirty="0" smtClean="0"/>
              <a:t>consistent by practicing </a:t>
            </a:r>
            <a:r>
              <a:rPr lang="en-CA" dirty="0"/>
              <a:t>quality planning, quality control, quality assurance and quality </a:t>
            </a:r>
            <a:r>
              <a:rPr lang="en-CA" dirty="0" smtClean="0"/>
              <a:t>improvement;</a:t>
            </a:r>
          </a:p>
          <a:p>
            <a:pPr lvl="1">
              <a:spcBef>
                <a:spcPts val="0"/>
              </a:spcBef>
            </a:pPr>
            <a:r>
              <a:rPr lang="en-CA" dirty="0" smtClean="0"/>
              <a:t>is </a:t>
            </a:r>
            <a:r>
              <a:rPr lang="en-CA" dirty="0"/>
              <a:t>focused not only on product/service quality, but also the means to achieve </a:t>
            </a:r>
            <a:r>
              <a:rPr lang="en-CA" dirty="0" smtClean="0"/>
              <a:t>it;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uses </a:t>
            </a:r>
            <a:r>
              <a:rPr lang="en-CA" dirty="0"/>
              <a:t>quality assurance and control of processes as well as products to achieve more consistent </a:t>
            </a:r>
            <a:r>
              <a:rPr lang="en-CA" dirty="0" smtClean="0"/>
              <a:t>quality.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3ADCDA7D-6044-47B0-B254-A2D7E07E6774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2554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/>
              <a:t>Contemporary management issues and </a:t>
            </a:r>
            <a:r>
              <a:rPr lang="en-CA" b="1" dirty="0" smtClean="0"/>
              <a:t>challenges 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dirty="0"/>
              <a:t>Customer focus</a:t>
            </a:r>
          </a:p>
          <a:p>
            <a:pPr lvl="1">
              <a:spcBef>
                <a:spcPts val="300"/>
              </a:spcBef>
            </a:pPr>
            <a:r>
              <a:rPr lang="en-CA" dirty="0"/>
              <a:t>the orientation of an organization to serve its clients’ </a:t>
            </a:r>
            <a:r>
              <a:rPr lang="en-CA" dirty="0" smtClean="0"/>
              <a:t>needs;</a:t>
            </a:r>
            <a:endParaRPr lang="en-CA" dirty="0"/>
          </a:p>
          <a:p>
            <a:pPr lvl="1">
              <a:spcBef>
                <a:spcPts val="300"/>
              </a:spcBef>
            </a:pPr>
            <a:r>
              <a:rPr lang="en-CA" dirty="0"/>
              <a:t>a strong contributor to the overall success of a </a:t>
            </a:r>
            <a:r>
              <a:rPr lang="en-CA" dirty="0" smtClean="0"/>
              <a:t>business;</a:t>
            </a:r>
            <a:endParaRPr lang="en-CA" dirty="0"/>
          </a:p>
          <a:p>
            <a:pPr lvl="1">
              <a:spcBef>
                <a:spcPts val="300"/>
              </a:spcBef>
            </a:pPr>
            <a:r>
              <a:rPr lang="en-CA" dirty="0"/>
              <a:t>involves ensuring that all aspects of the company put its customers’ satisfaction </a:t>
            </a:r>
            <a:r>
              <a:rPr lang="en-CA" dirty="0" smtClean="0"/>
              <a:t>first;</a:t>
            </a:r>
            <a:endParaRPr lang="en-CA" dirty="0"/>
          </a:p>
          <a:p>
            <a:pPr lvl="1">
              <a:spcBef>
                <a:spcPts val="300"/>
              </a:spcBef>
            </a:pPr>
            <a:r>
              <a:rPr lang="en-CA" dirty="0"/>
              <a:t>maintaining an effective customer relations and service program</a:t>
            </a:r>
            <a:r>
              <a:rPr lang="en-CA" dirty="0" smtClean="0"/>
              <a:t>.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See the CASA/SME CIM (Computer Integrated Manufacturing) model on the next page.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3ADCDA7D-6044-47B0-B254-A2D7E07E6774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3115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3ADCDA7D-6044-47B0-B254-A2D7E07E6774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8" name="Picture 7" descr="AAIYBYT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161" y="1783080"/>
            <a:ext cx="4115239" cy="438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683625" cy="1219200"/>
          </a:xfrm>
        </p:spPr>
        <p:txBody>
          <a:bodyPr/>
          <a:lstStyle/>
          <a:p>
            <a:r>
              <a:rPr lang="en-CA" b="1" dirty="0"/>
              <a:t>Contemporary management issues and </a:t>
            </a:r>
            <a:r>
              <a:rPr lang="en-CA" b="1" dirty="0" smtClean="0"/>
              <a:t>challenges …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150308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/>
              <a:t>Contemporary management issues and </a:t>
            </a:r>
            <a:r>
              <a:rPr lang="en-CA" b="1" dirty="0" smtClean="0"/>
              <a:t>challenges 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dirty="0"/>
              <a:t>Information </a:t>
            </a:r>
            <a:r>
              <a:rPr lang="en-CA" dirty="0" smtClean="0"/>
              <a:t>technology: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the </a:t>
            </a:r>
            <a:r>
              <a:rPr lang="en-CA" dirty="0"/>
              <a:t>application of computers and telecommunications equipment to store, retrieve, transmit and manipulate </a:t>
            </a:r>
            <a:r>
              <a:rPr lang="en-CA" dirty="0" smtClean="0"/>
              <a:t>data;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computers </a:t>
            </a:r>
            <a:r>
              <a:rPr lang="en-CA" dirty="0"/>
              <a:t>and computer networks, </a:t>
            </a:r>
            <a:r>
              <a:rPr lang="en-CA" dirty="0" smtClean="0"/>
              <a:t>other </a:t>
            </a:r>
            <a:r>
              <a:rPr lang="en-CA" dirty="0"/>
              <a:t>information distribution technologies such as television and </a:t>
            </a:r>
            <a:r>
              <a:rPr lang="en-CA" dirty="0" smtClean="0"/>
              <a:t>telephones;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associated industries include </a:t>
            </a:r>
            <a:r>
              <a:rPr lang="en-CA" dirty="0"/>
              <a:t>computer hardware, software, electronics, semiconductors, internet, telecom equipment, e-commerce and computer </a:t>
            </a:r>
            <a:r>
              <a:rPr lang="en-CA" dirty="0" smtClean="0"/>
              <a:t>services.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in a business context, it is defined as “the </a:t>
            </a:r>
            <a:r>
              <a:rPr lang="en-CA" dirty="0"/>
              <a:t>study, design, development, application, implementation, support or management of computer-based information </a:t>
            </a:r>
            <a:r>
              <a:rPr lang="en-CA" dirty="0" smtClean="0"/>
              <a:t>systems.”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3ADCDA7D-6044-47B0-B254-A2D7E07E6774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148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/>
              <a:t>Contemporary management issues and </a:t>
            </a:r>
            <a:r>
              <a:rPr lang="en-CA" b="1" dirty="0" smtClean="0"/>
              <a:t>challenges 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dirty="0"/>
              <a:t>Project </a:t>
            </a:r>
            <a:r>
              <a:rPr lang="en-CA" dirty="0" smtClean="0"/>
              <a:t>management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the discipline </a:t>
            </a:r>
            <a:r>
              <a:rPr lang="en-CA" dirty="0"/>
              <a:t>of planning, organizing, motivating, and </a:t>
            </a:r>
            <a:r>
              <a:rPr lang="en-CA" dirty="0" smtClean="0"/>
              <a:t>controlling </a:t>
            </a:r>
            <a:r>
              <a:rPr lang="en-CA" dirty="0"/>
              <a:t>resources to achieve specific </a:t>
            </a:r>
            <a:r>
              <a:rPr lang="en-CA" dirty="0" smtClean="0"/>
              <a:t>goals;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the </a:t>
            </a:r>
            <a:r>
              <a:rPr lang="en-CA" dirty="0"/>
              <a:t>primary challenge </a:t>
            </a:r>
            <a:r>
              <a:rPr lang="en-CA" dirty="0" smtClean="0"/>
              <a:t>is </a:t>
            </a:r>
            <a:r>
              <a:rPr lang="en-CA" dirty="0"/>
              <a:t>to achieve all of the project </a:t>
            </a:r>
            <a:r>
              <a:rPr lang="en-CA" dirty="0" smtClean="0"/>
              <a:t>goals and </a:t>
            </a:r>
            <a:r>
              <a:rPr lang="en-CA" dirty="0"/>
              <a:t>objectives while </a:t>
            </a:r>
            <a:r>
              <a:rPr lang="en-CA" dirty="0" smtClean="0"/>
              <a:t>honouring </a:t>
            </a:r>
            <a:r>
              <a:rPr lang="en-CA" dirty="0"/>
              <a:t>the preconceived </a:t>
            </a:r>
            <a:r>
              <a:rPr lang="en-CA" dirty="0" smtClean="0"/>
              <a:t>constraints:</a:t>
            </a:r>
          </a:p>
          <a:p>
            <a:pPr lvl="2">
              <a:spcBef>
                <a:spcPts val="300"/>
              </a:spcBef>
            </a:pPr>
            <a:r>
              <a:rPr lang="en-CA" dirty="0"/>
              <a:t>t</a:t>
            </a:r>
            <a:r>
              <a:rPr lang="en-CA" dirty="0" smtClean="0"/>
              <a:t>he </a:t>
            </a:r>
            <a:r>
              <a:rPr lang="en-CA" dirty="0"/>
              <a:t>primary constraints are scope, time, quality and </a:t>
            </a:r>
            <a:r>
              <a:rPr lang="en-CA" dirty="0" smtClean="0"/>
              <a:t>budget;</a:t>
            </a:r>
          </a:p>
          <a:p>
            <a:pPr lvl="2">
              <a:spcBef>
                <a:spcPts val="300"/>
              </a:spcBef>
            </a:pPr>
            <a:r>
              <a:rPr lang="en-CA" dirty="0" smtClean="0"/>
              <a:t>the secondary and </a:t>
            </a:r>
            <a:r>
              <a:rPr lang="en-CA" dirty="0"/>
              <a:t>more </a:t>
            </a:r>
            <a:r>
              <a:rPr lang="en-CA" dirty="0" smtClean="0"/>
              <a:t>ambitious challenge </a:t>
            </a:r>
            <a:r>
              <a:rPr lang="en-CA" dirty="0"/>
              <a:t>is to optimize the allocation of necessary inputs and integrate them to meet pre-defined </a:t>
            </a:r>
            <a:r>
              <a:rPr lang="en-CA" dirty="0" smtClean="0"/>
              <a:t>objectives.</a:t>
            </a:r>
          </a:p>
          <a:p>
            <a:pPr lvl="1">
              <a:spcBef>
                <a:spcPts val="300"/>
              </a:spcBef>
            </a:pPr>
            <a:r>
              <a:rPr lang="en-CA" dirty="0"/>
              <a:t>Visit the </a:t>
            </a:r>
            <a:r>
              <a:rPr lang="en-CA" dirty="0" smtClean="0">
                <a:hlinkClick r:id="rId2"/>
              </a:rPr>
              <a:t>Project Management Institute</a:t>
            </a:r>
            <a:r>
              <a:rPr lang="en-CA" dirty="0" smtClean="0"/>
              <a:t>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3ADCDA7D-6044-47B0-B254-A2D7E07E6774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3255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/>
              <a:t>Contemporary management issues and challenges 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dirty="0" smtClean="0"/>
              <a:t>Globalization</a:t>
            </a:r>
          </a:p>
          <a:p>
            <a:pPr lvl="1">
              <a:spcBef>
                <a:spcPts val="300"/>
              </a:spcBef>
            </a:pPr>
            <a:r>
              <a:rPr lang="en-CA" dirty="0"/>
              <a:t>has increased the flow of goods, services, money, people, knowledge and jobs across geographic and political </a:t>
            </a:r>
            <a:r>
              <a:rPr lang="en-CA" dirty="0" smtClean="0"/>
              <a:t>boundaries;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today</a:t>
            </a:r>
            <a:r>
              <a:rPr lang="en-CA" dirty="0"/>
              <a:t>, all business is global, competition comes from everywhere, and jobs are </a:t>
            </a:r>
            <a:r>
              <a:rPr lang="en-CA" dirty="0" smtClean="0"/>
              <a:t>borderless.</a:t>
            </a:r>
          </a:p>
          <a:p>
            <a:pPr lvl="1">
              <a:spcBef>
                <a:spcPts val="300"/>
              </a:spcBef>
            </a:pPr>
            <a:r>
              <a:rPr lang="en-CA" dirty="0"/>
              <a:t>Career building is a continuous activity that requires awareness, and adjustments to take advantage of </a:t>
            </a:r>
            <a:r>
              <a:rPr lang="en-CA" dirty="0" smtClean="0"/>
              <a:t>changes </a:t>
            </a:r>
            <a:r>
              <a:rPr lang="en-CA" dirty="0"/>
              <a:t>in local, national and international </a:t>
            </a:r>
            <a:r>
              <a:rPr lang="en-CA" dirty="0" smtClean="0"/>
              <a:t>conditions.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You </a:t>
            </a:r>
            <a:r>
              <a:rPr lang="en-CA" dirty="0"/>
              <a:t>must </a:t>
            </a:r>
            <a:r>
              <a:rPr lang="en-CA" dirty="0" smtClean="0"/>
              <a:t>manoeuver</a:t>
            </a:r>
            <a:r>
              <a:rPr lang="en-CA" dirty="0"/>
              <a:t>, which requires focus and </a:t>
            </a:r>
            <a:r>
              <a:rPr lang="en-CA" dirty="0" smtClean="0"/>
              <a:t>strategy.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3ADCDA7D-6044-47B0-B254-A2D7E07E6774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314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/>
              <a:t>Contemporary management issues and challenges 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CA" dirty="0" smtClean="0"/>
              <a:t>Management theory and leadership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The world of management has been covered by practitioners who espouse pet theories like “management by walking around” and catchphrases like “do the right thing </a:t>
            </a:r>
            <a:r>
              <a:rPr lang="en-CA" i="1" dirty="0" smtClean="0"/>
              <a:t>and</a:t>
            </a:r>
            <a:r>
              <a:rPr lang="en-CA" dirty="0" smtClean="0"/>
              <a:t> do the thing right”.</a:t>
            </a:r>
          </a:p>
          <a:p>
            <a:pPr lvl="1">
              <a:spcBef>
                <a:spcPts val="300"/>
              </a:spcBef>
            </a:pPr>
            <a:r>
              <a:rPr lang="en-CA" dirty="0" smtClean="0"/>
              <a:t>Authors on strategy, management, and leadership include:</a:t>
            </a:r>
          </a:p>
          <a:p>
            <a:pPr lvl="2">
              <a:spcBef>
                <a:spcPts val="300"/>
              </a:spcBef>
            </a:pPr>
            <a:r>
              <a:rPr lang="en-CA" dirty="0"/>
              <a:t>Peter </a:t>
            </a:r>
            <a:r>
              <a:rPr lang="en-CA" dirty="0" err="1" smtClean="0"/>
              <a:t>Drucker</a:t>
            </a:r>
            <a:r>
              <a:rPr lang="en-CA" dirty="0" smtClean="0">
                <a:latin typeface="Times New Roman"/>
                <a:cs typeface="Times New Roman"/>
              </a:rPr>
              <a:t>— </a:t>
            </a:r>
            <a:r>
              <a:rPr lang="en-CA" dirty="0" smtClean="0"/>
              <a:t>leader </a:t>
            </a:r>
            <a:r>
              <a:rPr lang="en-CA" dirty="0"/>
              <a:t>in the development of management </a:t>
            </a:r>
            <a:r>
              <a:rPr lang="en-CA" dirty="0" smtClean="0"/>
              <a:t>education; </a:t>
            </a:r>
            <a:r>
              <a:rPr lang="en-CA" dirty="0"/>
              <a:t>invented the concept known as management by </a:t>
            </a:r>
            <a:r>
              <a:rPr lang="en-CA" dirty="0" smtClean="0"/>
              <a:t>objectives</a:t>
            </a:r>
          </a:p>
          <a:p>
            <a:pPr lvl="2">
              <a:spcBef>
                <a:spcPts val="300"/>
              </a:spcBef>
            </a:pPr>
            <a:r>
              <a:rPr lang="en-CA" dirty="0" smtClean="0"/>
              <a:t>Michael Porter</a:t>
            </a:r>
            <a:r>
              <a:rPr lang="en-CA" dirty="0">
                <a:cs typeface="Times New Roman"/>
              </a:rPr>
              <a:t>— </a:t>
            </a:r>
            <a:r>
              <a:rPr lang="en-CA" dirty="0"/>
              <a:t>leading authority on company strategy and the competitiveness of nations and </a:t>
            </a:r>
            <a:r>
              <a:rPr lang="en-CA" dirty="0" smtClean="0"/>
              <a:t>regions</a:t>
            </a:r>
          </a:p>
          <a:p>
            <a:pPr lvl="2">
              <a:spcBef>
                <a:spcPts val="300"/>
              </a:spcBef>
            </a:pPr>
            <a:r>
              <a:rPr lang="en-CA" dirty="0"/>
              <a:t>Philip </a:t>
            </a:r>
            <a:r>
              <a:rPr lang="en-CA" dirty="0" err="1" smtClean="0"/>
              <a:t>Kotler</a:t>
            </a:r>
            <a:r>
              <a:rPr lang="en-CA" dirty="0" smtClean="0">
                <a:cs typeface="Times New Roman"/>
              </a:rPr>
              <a:t>— </a:t>
            </a:r>
            <a:r>
              <a:rPr lang="en-CA" dirty="0" smtClean="0"/>
              <a:t>describes </a:t>
            </a:r>
            <a:r>
              <a:rPr lang="en-CA" dirty="0"/>
              <a:t>strategic marketing as serving as “the link between society’s needs and its pattern of industrial </a:t>
            </a:r>
            <a:r>
              <a:rPr lang="en-CA" dirty="0" smtClean="0"/>
              <a:t>response”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2014-2015 Term 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MECH 496 — Engineering Management</a:t>
            </a:r>
            <a:endParaRPr lang="en-US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2-</a:t>
            </a:r>
            <a:fld id="{3ADCDA7D-6044-47B0-B254-A2D7E07E6774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926540"/>
      </p:ext>
    </p:extLst>
  </p:cSld>
  <p:clrMapOvr>
    <a:masterClrMapping/>
  </p:clrMapOvr>
</p:sld>
</file>

<file path=ppt/theme/theme1.xml><?xml version="1.0" encoding="utf-8"?>
<a:theme xmlns:a="http://schemas.openxmlformats.org/drawingml/2006/main" name="Quadrant">
  <a:themeElements>
    <a:clrScheme name="Quadrant 2">
      <a:dk1>
        <a:srgbClr val="000000"/>
      </a:dk1>
      <a:lt1>
        <a:srgbClr val="FFFFFF"/>
      </a:lt1>
      <a:dk2>
        <a:srgbClr val="420000"/>
      </a:dk2>
      <a:lt2>
        <a:srgbClr val="660000"/>
      </a:lt2>
      <a:accent1>
        <a:srgbClr val="CCCC00"/>
      </a:accent1>
      <a:accent2>
        <a:srgbClr val="999966"/>
      </a:accent2>
      <a:accent3>
        <a:srgbClr val="FFFFFF"/>
      </a:accent3>
      <a:accent4>
        <a:srgbClr val="000000"/>
      </a:accent4>
      <a:accent5>
        <a:srgbClr val="E2E2AA"/>
      </a:accent5>
      <a:accent6>
        <a:srgbClr val="8A8A5C"/>
      </a:accent6>
      <a:hlink>
        <a:srgbClr val="996633"/>
      </a:hlink>
      <a:folHlink>
        <a:srgbClr val="993300"/>
      </a:folHlink>
    </a:clrScheme>
    <a:fontScheme name="Quadrant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Quadrant 1">
        <a:dk1>
          <a:srgbClr val="5C5674"/>
        </a:dk1>
        <a:lt1>
          <a:srgbClr val="FFFFFF"/>
        </a:lt1>
        <a:dk2>
          <a:srgbClr val="85986A"/>
        </a:dk2>
        <a:lt2>
          <a:srgbClr val="FFFFFF"/>
        </a:lt2>
        <a:accent1>
          <a:srgbClr val="666633"/>
        </a:accent1>
        <a:accent2>
          <a:srgbClr val="ADC5B8"/>
        </a:accent2>
        <a:accent3>
          <a:srgbClr val="C2CAB9"/>
        </a:accent3>
        <a:accent4>
          <a:srgbClr val="DADADA"/>
        </a:accent4>
        <a:accent5>
          <a:srgbClr val="B8B8AD"/>
        </a:accent5>
        <a:accent6>
          <a:srgbClr val="9CB2A6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2">
        <a:dk1>
          <a:srgbClr val="000000"/>
        </a:dk1>
        <a:lt1>
          <a:srgbClr val="FFFFFF"/>
        </a:lt1>
        <a:dk2>
          <a:srgbClr val="420000"/>
        </a:dk2>
        <a:lt2>
          <a:srgbClr val="660000"/>
        </a:lt2>
        <a:accent1>
          <a:srgbClr val="CCCC00"/>
        </a:accent1>
        <a:accent2>
          <a:srgbClr val="999966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8A8A5C"/>
        </a:accent6>
        <a:hlink>
          <a:srgbClr val="9966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3">
        <a:dk1>
          <a:srgbClr val="618052"/>
        </a:dk1>
        <a:lt1>
          <a:srgbClr val="FFFFE3"/>
        </a:lt1>
        <a:dk2>
          <a:srgbClr val="162E36"/>
        </a:dk2>
        <a:lt2>
          <a:srgbClr val="FFFFFF"/>
        </a:lt2>
        <a:accent1>
          <a:srgbClr val="336699"/>
        </a:accent1>
        <a:accent2>
          <a:srgbClr val="69888B"/>
        </a:accent2>
        <a:accent3>
          <a:srgbClr val="ABADAE"/>
        </a:accent3>
        <a:accent4>
          <a:srgbClr val="DADAC2"/>
        </a:accent4>
        <a:accent5>
          <a:srgbClr val="ADB8CA"/>
        </a:accent5>
        <a:accent6>
          <a:srgbClr val="5E7B7D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4">
        <a:dk1>
          <a:srgbClr val="000000"/>
        </a:dk1>
        <a:lt1>
          <a:srgbClr val="FFFFFF"/>
        </a:lt1>
        <a:dk2>
          <a:srgbClr val="000000"/>
        </a:dk2>
        <a:lt2>
          <a:srgbClr val="CC0000"/>
        </a:lt2>
        <a:accent1>
          <a:srgbClr val="FFCC00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2D5CB9"/>
        </a:accent6>
        <a:hlink>
          <a:srgbClr val="666699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5">
        <a:dk1>
          <a:srgbClr val="666699"/>
        </a:dk1>
        <a:lt1>
          <a:srgbClr val="FFFFFF"/>
        </a:lt1>
        <a:dk2>
          <a:srgbClr val="000033"/>
        </a:dk2>
        <a:lt2>
          <a:srgbClr val="FFFFFF"/>
        </a:lt2>
        <a:accent1>
          <a:srgbClr val="9966FF"/>
        </a:accent1>
        <a:accent2>
          <a:srgbClr val="CCCCFF"/>
        </a:accent2>
        <a:accent3>
          <a:srgbClr val="AAAAAD"/>
        </a:accent3>
        <a:accent4>
          <a:srgbClr val="DADADA"/>
        </a:accent4>
        <a:accent5>
          <a:srgbClr val="CAB8FF"/>
        </a:accent5>
        <a:accent6>
          <a:srgbClr val="B9B9E7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6">
        <a:dk1>
          <a:srgbClr val="000000"/>
        </a:dk1>
        <a:lt1>
          <a:srgbClr val="FFFFFF"/>
        </a:lt1>
        <a:dk2>
          <a:srgbClr val="000000"/>
        </a:dk2>
        <a:lt2>
          <a:srgbClr val="669966"/>
        </a:lt2>
        <a:accent1>
          <a:srgbClr val="CCCC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8A8AB9"/>
        </a:accent6>
        <a:hlink>
          <a:srgbClr val="000066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7">
        <a:dk1>
          <a:srgbClr val="0099CC"/>
        </a:dk1>
        <a:lt1>
          <a:srgbClr val="FFFFFF"/>
        </a:lt1>
        <a:dk2>
          <a:srgbClr val="000099"/>
        </a:dk2>
        <a:lt2>
          <a:srgbClr val="FFFFFF"/>
        </a:lt2>
        <a:accent1>
          <a:srgbClr val="0099CC"/>
        </a:accent1>
        <a:accent2>
          <a:srgbClr val="6600FF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5C00E7"/>
        </a:accent6>
        <a:hlink>
          <a:srgbClr val="FFCC00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8">
        <a:dk1>
          <a:srgbClr val="000033"/>
        </a:dk1>
        <a:lt1>
          <a:srgbClr val="FFFFFF"/>
        </a:lt1>
        <a:dk2>
          <a:srgbClr val="003366"/>
        </a:dk2>
        <a:lt2>
          <a:srgbClr val="275C6D"/>
        </a:lt2>
        <a:accent1>
          <a:srgbClr val="A7D2DF"/>
        </a:accent1>
        <a:accent2>
          <a:srgbClr val="108DA6"/>
        </a:accent2>
        <a:accent3>
          <a:srgbClr val="FFFFFF"/>
        </a:accent3>
        <a:accent4>
          <a:srgbClr val="00002A"/>
        </a:accent4>
        <a:accent5>
          <a:srgbClr val="D0E5EC"/>
        </a:accent5>
        <a:accent6>
          <a:srgbClr val="0D7F96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9">
        <a:dk1>
          <a:srgbClr val="CC3300"/>
        </a:dk1>
        <a:lt1>
          <a:srgbClr val="FFFFFF"/>
        </a:lt1>
        <a:dk2>
          <a:srgbClr val="000000"/>
        </a:dk2>
        <a:lt2>
          <a:srgbClr val="FFFFCC"/>
        </a:lt2>
        <a:accent1>
          <a:srgbClr val="FF9900"/>
        </a:accent1>
        <a:accent2>
          <a:srgbClr val="9933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8A2D00"/>
        </a:accent6>
        <a:hlink>
          <a:srgbClr val="CEC5A2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Quadrant</Template>
  <TotalTime>1400</TotalTime>
  <Words>1934</Words>
  <Application>Microsoft Office PowerPoint</Application>
  <PresentationFormat>On-screen Show (4:3)</PresentationFormat>
  <Paragraphs>199</Paragraphs>
  <Slides>21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Quadrant</vt:lpstr>
      <vt:lpstr>History and Development of Engineering Management</vt:lpstr>
      <vt:lpstr>In Chapter 2, we will:</vt:lpstr>
      <vt:lpstr>Early history</vt:lpstr>
      <vt:lpstr>Medieval period (Dark Ages) to the Renaissance</vt:lpstr>
      <vt:lpstr>The industrial revolution</vt:lpstr>
      <vt:lpstr>The industrial revolution …</vt:lpstr>
      <vt:lpstr>Management philosophies — scientific management</vt:lpstr>
      <vt:lpstr>Management philosophies — scientific management …</vt:lpstr>
      <vt:lpstr>Management philosophies — scientific management …</vt:lpstr>
      <vt:lpstr>Management philosophies — administrative management</vt:lpstr>
      <vt:lpstr>Management philosophies — administrative management …</vt:lpstr>
      <vt:lpstr>Management philosophies — behavioural management</vt:lpstr>
      <vt:lpstr>Management philosophies — behavioural management …</vt:lpstr>
      <vt:lpstr>Management philosophies — behavioural management …</vt:lpstr>
      <vt:lpstr>Contemporary management issues and challenges</vt:lpstr>
      <vt:lpstr>Contemporary management issues and challenges …</vt:lpstr>
      <vt:lpstr>Contemporary management issues and challenges …</vt:lpstr>
      <vt:lpstr>Contemporary management issues and challenges …</vt:lpstr>
      <vt:lpstr>Contemporary management issues and challenges …</vt:lpstr>
      <vt:lpstr>Contemporary management issues and challenges …</vt:lpstr>
      <vt:lpstr>Contemporary management issues and challenges …</vt:lpstr>
    </vt:vector>
  </TitlesOfParts>
  <Manager>Faculty of Applied Science</Manager>
  <Company>University of British Columbia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2: History and Development of Engineering Management</dc:title>
  <dc:subject>MECH 496 — Engineering Management</dc:subject>
  <dc:creator>Ron Mackinnon</dc:creator>
  <dc:description>Prepared by Ron Mackinnon, University of British Columbia, © 2014.</dc:description>
  <cp:lastModifiedBy>Ron Mackinnon</cp:lastModifiedBy>
  <cp:revision>170</cp:revision>
  <dcterms:created xsi:type="dcterms:W3CDTF">2007-01-10T06:44:25Z</dcterms:created>
  <dcterms:modified xsi:type="dcterms:W3CDTF">2014-08-26T22:12:49Z</dcterms:modified>
</cp:coreProperties>
</file>