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9"/>
  </p:notesMasterIdLst>
  <p:sldIdLst>
    <p:sldId id="256" r:id="rId2"/>
    <p:sldId id="257" r:id="rId3"/>
    <p:sldId id="259" r:id="rId4"/>
    <p:sldId id="260" r:id="rId5"/>
    <p:sldId id="261" r:id="rId6"/>
    <p:sldId id="262" r:id="rId7"/>
    <p:sldId id="263" r:id="rId8"/>
    <p:sldId id="264" r:id="rId9"/>
    <p:sldId id="265" r:id="rId10"/>
    <p:sldId id="266" r:id="rId11"/>
    <p:sldId id="267" r:id="rId12"/>
    <p:sldId id="272" r:id="rId13"/>
    <p:sldId id="268" r:id="rId14"/>
    <p:sldId id="274" r:id="rId15"/>
    <p:sldId id="269" r:id="rId16"/>
    <p:sldId id="270" r:id="rId17"/>
    <p:sldId id="271" r:id="rId18"/>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1956" y="-48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372A9352-F928-4206-A532-404C0FA2E2A8}" type="datetimeFigureOut">
              <a:rPr lang="en-US" smtClean="0"/>
              <a:pPr/>
              <a:t>9/28/2012</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5DFF2C7B-7560-4344-ADBB-F1ADAD2ECC7C}"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4EC196AE-7AC0-47F2-AECC-59920F135512}" type="datetime1">
              <a:rPr lang="en-US" smtClean="0"/>
              <a:pPr/>
              <a:t>9/28/2012</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9B2B22E-491B-4F49-99B9-CEF4410F8DF4}"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66CA6B9-2F32-4412-A0AA-7A52BB3CED10}" type="datetime1">
              <a:rPr lang="en-US" smtClean="0"/>
              <a:pPr/>
              <a:t>9/28/2012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B2B22E-491B-4F49-99B9-CEF4410F8DF4}"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FC97BEE8-1829-4893-B527-C19333DD81CE}" type="datetime1">
              <a:rPr lang="en-US" smtClean="0"/>
              <a:pPr/>
              <a:t>9/28/2012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B2B22E-491B-4F49-99B9-CEF4410F8DF4}"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550EB9D-6766-45F6-85B5-1E98FB4B2BC1}" type="datetime1">
              <a:rPr lang="en-US" smtClean="0"/>
              <a:pPr/>
              <a:t>9/28/2012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9B2B22E-491B-4F49-99B9-CEF4410F8DF4}"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D8768400-FC27-4303-A100-5A597FA1BB6C}" type="datetime1">
              <a:rPr lang="en-US" smtClean="0"/>
              <a:pPr/>
              <a:t>9/28/2012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69B2B22E-491B-4F49-99B9-CEF4410F8DF4}"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6693EBF6-20D8-4780-A583-30967BB35EB1}" type="datetime1">
              <a:rPr lang="en-US" smtClean="0"/>
              <a:pPr/>
              <a:t>9/28/2012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9B2B22E-491B-4F49-99B9-CEF4410F8DF4}"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E5DDC637-D217-46FF-8C39-BF5604A52EA5}" type="datetime1">
              <a:rPr lang="en-US" smtClean="0"/>
              <a:pPr/>
              <a:t>9/28/2012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9B2B22E-491B-4F49-99B9-CEF4410F8DF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7EB57FC6-8BEB-4915-81C1-D621CF6A68E8}" type="datetime1">
              <a:rPr lang="en-US" smtClean="0"/>
              <a:pPr/>
              <a:t>9/28/2012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9B2B22E-491B-4F49-99B9-CEF4410F8DF4}"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24E53916-7601-47FF-87F9-39ABC33C7E1E}" type="datetime1">
              <a:rPr lang="en-US" smtClean="0"/>
              <a:pPr/>
              <a:t>9/28/2012</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9B2B22E-491B-4F49-99B9-CEF4410F8DF4}"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9F758834-2750-41CB-9123-AB16C2B25B58}" type="datetime1">
              <a:rPr lang="en-US" smtClean="0"/>
              <a:pPr/>
              <a:t>9/28/2012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B2B22E-491B-4F49-99B9-CEF4410F8DF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1AF8F58-4B50-4C8E-B9CA-734C159F8F4C}" type="datetime1">
              <a:rPr lang="en-US" smtClean="0"/>
              <a:pPr/>
              <a:t>9/28/2012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9B2B22E-491B-4F49-99B9-CEF4410F8DF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D3EB1364-7763-49F1-92B7-C3DAAB76E859}" type="datetime1">
              <a:rPr lang="en-US" smtClean="0"/>
              <a:pPr/>
              <a:t>9/28/2012</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9B2B22E-491B-4F49-99B9-CEF4410F8DF4}"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dt="0"/>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algn="ctr"/>
            <a:r>
              <a:rPr lang="en-US" dirty="0" smtClean="0"/>
              <a:t>John Stuart Mill </a:t>
            </a:r>
            <a:br>
              <a:rPr lang="en-US" dirty="0" smtClean="0"/>
            </a:br>
            <a:r>
              <a:rPr lang="en-US" dirty="0" smtClean="0"/>
              <a:t>(1808-1883)</a:t>
            </a:r>
            <a:br>
              <a:rPr lang="en-US" dirty="0" smtClean="0"/>
            </a:br>
            <a:endParaRPr lang="en-US" dirty="0"/>
          </a:p>
        </p:txBody>
      </p:sp>
      <p:sp>
        <p:nvSpPr>
          <p:cNvPr id="5" name="Subtitle 4"/>
          <p:cNvSpPr>
            <a:spLocks noGrp="1"/>
          </p:cNvSpPr>
          <p:nvPr>
            <p:ph type="subTitle" idx="1"/>
          </p:nvPr>
        </p:nvSpPr>
        <p:spPr>
          <a:xfrm>
            <a:off x="1371600" y="3276600"/>
            <a:ext cx="6400800" cy="1752600"/>
          </a:xfrm>
        </p:spPr>
        <p:txBody>
          <a:bodyPr/>
          <a:lstStyle/>
          <a:p>
            <a:pPr algn="ctr"/>
            <a:r>
              <a:rPr lang="en-US" dirty="0" smtClean="0"/>
              <a:t>On Liberty</a:t>
            </a:r>
            <a:endParaRPr lang="en-US" dirty="0"/>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B2B22E-491B-4F49-99B9-CEF4410F8DF4}" type="slidenum">
              <a:rPr lang="en-US" smtClean="0"/>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92362"/>
            <a:ext cx="8229600" cy="2438400"/>
          </a:xfrm>
        </p:spPr>
        <p:txBody>
          <a:bodyPr>
            <a:normAutofit/>
          </a:bodyPr>
          <a:lstStyle/>
          <a:p>
            <a:pPr marL="651510" indent="-514350">
              <a:buFont typeface="+mj-lt"/>
              <a:buAutoNum type="arabicPeriod"/>
            </a:pPr>
            <a:r>
              <a:rPr lang="en-US" dirty="0" smtClean="0"/>
              <a:t>Authority and liberty, specifically freedom of conscience</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2</a:t>
            </a:fld>
            <a:endParaRPr lang="en-US"/>
          </a:p>
        </p:txBody>
      </p:sp>
      <p:sp>
        <p:nvSpPr>
          <p:cNvPr id="2" name="Title 1"/>
          <p:cNvSpPr>
            <a:spLocks noGrp="1"/>
          </p:cNvSpPr>
          <p:nvPr>
            <p:ph type="title"/>
          </p:nvPr>
        </p:nvSpPr>
        <p:spPr>
          <a:xfrm>
            <a:off x="457200" y="1066800"/>
            <a:ext cx="8229600" cy="1143000"/>
          </a:xfrm>
        </p:spPr>
        <p:txBody>
          <a:bodyPr>
            <a:normAutofit fontScale="90000"/>
          </a:bodyPr>
          <a:lstStyle/>
          <a:p>
            <a:r>
              <a:rPr lang="en-US" dirty="0" smtClean="0"/>
              <a:t>Central concern of </a:t>
            </a:r>
            <a:r>
              <a:rPr lang="en-US" i="1" dirty="0" smtClean="0"/>
              <a:t>On Liberty</a:t>
            </a:r>
            <a:r>
              <a:rPr lang="en-US" dirty="0" smtClean="0"/>
              <a:t>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038600"/>
          </a:xfrm>
        </p:spPr>
        <p:txBody>
          <a:bodyPr/>
          <a:lstStyle/>
          <a:p>
            <a:pPr marL="651510" indent="-514350">
              <a:buFont typeface="+mj-lt"/>
              <a:buAutoNum type="arabicPeriod"/>
            </a:pPr>
            <a:r>
              <a:rPr lang="en-US" dirty="0" smtClean="0"/>
              <a:t>Exclusion (e.g., women)</a:t>
            </a:r>
          </a:p>
          <a:p>
            <a:pPr marL="651510" indent="-514350">
              <a:buFont typeface="+mj-lt"/>
              <a:buAutoNum type="arabicPeriod"/>
            </a:pPr>
            <a:r>
              <a:rPr lang="en-US" dirty="0" smtClean="0"/>
              <a:t>Marginalization (e.g., religious minorities)</a:t>
            </a:r>
          </a:p>
          <a:p>
            <a:pPr marL="651510" indent="-514350">
              <a:buFont typeface="+mj-lt"/>
              <a:buAutoNum type="arabicPeriod"/>
            </a:pPr>
            <a:r>
              <a:rPr lang="en-US" dirty="0" smtClean="0"/>
              <a:t>Majority rule (e.g., class rule)</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3</a:t>
            </a:fld>
            <a:endParaRPr lang="en-US"/>
          </a:p>
        </p:txBody>
      </p:sp>
      <p:sp>
        <p:nvSpPr>
          <p:cNvPr id="2" name="Title 1"/>
          <p:cNvSpPr>
            <a:spLocks noGrp="1"/>
          </p:cNvSpPr>
          <p:nvPr>
            <p:ph type="title"/>
          </p:nvPr>
        </p:nvSpPr>
        <p:spPr/>
        <p:txBody>
          <a:bodyPr>
            <a:normAutofit/>
          </a:bodyPr>
          <a:lstStyle/>
          <a:p>
            <a:r>
              <a:rPr lang="en-US" dirty="0" smtClean="0"/>
              <a:t>Dangers of </a:t>
            </a:r>
            <a:r>
              <a:rPr lang="en-US" i="1" dirty="0" smtClean="0"/>
              <a:t>political</a:t>
            </a:r>
            <a:r>
              <a:rPr lang="en-US" dirty="0" smtClean="0"/>
              <a:t> tyranny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3962400"/>
          </a:xfrm>
        </p:spPr>
        <p:txBody>
          <a:bodyPr/>
          <a:lstStyle/>
          <a:p>
            <a:r>
              <a:rPr lang="en-US" dirty="0" smtClean="0"/>
              <a:t>Chief danger in a democracy: suppressing individual difference.</a:t>
            </a:r>
          </a:p>
          <a:p>
            <a:endParaRPr lang="en-US" dirty="0" smtClean="0"/>
          </a:p>
          <a:p>
            <a:r>
              <a:rPr lang="en-US" dirty="0" smtClean="0"/>
              <a:t>“its means of tyrannizing are not restricted to the acts which it may do by the hands of its political functionaries…it practices a social tyranny more formidable than many kinds of political oppression.”</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4</a:t>
            </a:fld>
            <a:endParaRPr lang="en-US"/>
          </a:p>
        </p:txBody>
      </p:sp>
      <p:sp>
        <p:nvSpPr>
          <p:cNvPr id="2" name="Title 1"/>
          <p:cNvSpPr>
            <a:spLocks noGrp="1"/>
          </p:cNvSpPr>
          <p:nvPr>
            <p:ph type="title"/>
          </p:nvPr>
        </p:nvSpPr>
        <p:spPr/>
        <p:txBody>
          <a:bodyPr>
            <a:normAutofit/>
          </a:bodyPr>
          <a:lstStyle/>
          <a:p>
            <a:r>
              <a:rPr lang="en-US" dirty="0" smtClean="0"/>
              <a:t>Greater danger: </a:t>
            </a:r>
            <a:r>
              <a:rPr lang="en-US" i="1" dirty="0" smtClean="0"/>
              <a:t>Social</a:t>
            </a:r>
            <a:r>
              <a:rPr lang="en-US" dirty="0" smtClean="0"/>
              <a:t> tyranny</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28800"/>
            <a:ext cx="8229600" cy="3886200"/>
          </a:xfrm>
        </p:spPr>
        <p:txBody>
          <a:bodyPr/>
          <a:lstStyle/>
          <a:p>
            <a:r>
              <a:rPr lang="en-US" dirty="0" smtClean="0"/>
              <a:t>People desire to impose “their opinions and inclinations as a rule of conduct on others.”</a:t>
            </a:r>
          </a:p>
          <a:p>
            <a:endParaRPr lang="en-US" dirty="0" smtClean="0"/>
          </a:p>
          <a:p>
            <a:r>
              <a:rPr lang="en-US" dirty="0" smtClean="0"/>
              <a:t>“The despotism of custom is everywhere the standing hindrance to human advancement…”</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5</a:t>
            </a:fld>
            <a:endParaRPr lang="en-US"/>
          </a:p>
        </p:txBody>
      </p:sp>
      <p:sp>
        <p:nvSpPr>
          <p:cNvPr id="2" name="Title 1"/>
          <p:cNvSpPr>
            <a:spLocks noGrp="1"/>
          </p:cNvSpPr>
          <p:nvPr>
            <p:ph type="title"/>
          </p:nvPr>
        </p:nvSpPr>
        <p:spPr>
          <a:xfrm>
            <a:off x="457200" y="503238"/>
            <a:ext cx="8229600" cy="1143000"/>
          </a:xfrm>
        </p:spPr>
        <p:txBody>
          <a:bodyPr/>
          <a:lstStyle/>
          <a:p>
            <a:pPr algn="ctr"/>
            <a:r>
              <a:rPr lang="en-US" dirty="0" smtClean="0"/>
              <a:t>Social tyranny</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09800"/>
            <a:ext cx="8229600" cy="4191000"/>
          </a:xfrm>
        </p:spPr>
        <p:txBody>
          <a:bodyPr>
            <a:normAutofit/>
          </a:bodyPr>
          <a:lstStyle/>
          <a:p>
            <a:r>
              <a:rPr lang="en-US" dirty="0" smtClean="0"/>
              <a:t>Freedom of conscience, and therefore speech:</a:t>
            </a:r>
          </a:p>
          <a:p>
            <a:endParaRPr lang="en-US" dirty="0" smtClean="0"/>
          </a:p>
          <a:p>
            <a:r>
              <a:rPr lang="en-US" dirty="0" smtClean="0"/>
              <a:t>“in our times, from the highest class of society down to the lowest, every one lives as under the eye of a hostile and dreaded censorship.”</a:t>
            </a:r>
          </a:p>
          <a:p>
            <a:endParaRPr lang="en-US" dirty="0" smtClean="0"/>
          </a:p>
          <a:p>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6</a:t>
            </a:fld>
            <a:endParaRPr lang="en-US"/>
          </a:p>
        </p:txBody>
      </p:sp>
      <p:sp>
        <p:nvSpPr>
          <p:cNvPr id="2" name="Title 1"/>
          <p:cNvSpPr>
            <a:spLocks noGrp="1"/>
          </p:cNvSpPr>
          <p:nvPr>
            <p:ph type="title"/>
          </p:nvPr>
        </p:nvSpPr>
        <p:spPr>
          <a:xfrm>
            <a:off x="457200" y="884238"/>
            <a:ext cx="8229600" cy="1143000"/>
          </a:xfrm>
        </p:spPr>
        <p:txBody>
          <a:bodyPr>
            <a:normAutofit fontScale="90000"/>
          </a:bodyPr>
          <a:lstStyle/>
          <a:p>
            <a:r>
              <a:rPr lang="en-US" dirty="0" smtClean="0"/>
              <a:t>Protection against social tyranny</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697162"/>
            <a:ext cx="8229600" cy="2743200"/>
          </a:xfrm>
        </p:spPr>
        <p:txBody>
          <a:bodyPr/>
          <a:lstStyle/>
          <a:p>
            <a:r>
              <a:rPr lang="en-US" dirty="0" smtClean="0"/>
              <a:t>“The peculiar evil of silencing the expression of an opinion is, that it is robbing the human race; posterity as well as the existing generation; those who dissent from the opinion, still more than those who hold it.”</a:t>
            </a:r>
          </a:p>
          <a:p>
            <a:pPr>
              <a:buNone/>
            </a:pP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7</a:t>
            </a:fld>
            <a:endParaRPr lang="en-US"/>
          </a:p>
        </p:txBody>
      </p:sp>
      <p:sp>
        <p:nvSpPr>
          <p:cNvPr id="2" name="Title 1"/>
          <p:cNvSpPr>
            <a:spLocks noGrp="1"/>
          </p:cNvSpPr>
          <p:nvPr>
            <p:ph type="title"/>
          </p:nvPr>
        </p:nvSpPr>
        <p:spPr>
          <a:xfrm>
            <a:off x="533400" y="1371600"/>
            <a:ext cx="8229600" cy="1143000"/>
          </a:xfrm>
        </p:spPr>
        <p:txBody>
          <a:bodyPr>
            <a:normAutofit fontScale="90000"/>
          </a:bodyPr>
          <a:lstStyle/>
          <a:p>
            <a:r>
              <a:rPr lang="en-US" dirty="0" smtClean="0"/>
              <a:t>Freedom of conscience/speech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63762"/>
            <a:ext cx="8229600" cy="3657600"/>
          </a:xfrm>
        </p:spPr>
        <p:txBody>
          <a:bodyPr>
            <a:normAutofit/>
          </a:bodyPr>
          <a:lstStyle/>
          <a:p>
            <a:pPr marL="651510" indent="-514350">
              <a:buFont typeface="+mj-lt"/>
              <a:buAutoNum type="arabicPeriod"/>
            </a:pPr>
            <a:endParaRPr lang="en-US" dirty="0" smtClean="0">
              <a:sym typeface="Wingdings" pitchFamily="2" charset="2"/>
            </a:endParaRPr>
          </a:p>
          <a:p>
            <a:pPr marL="651510" indent="-514350">
              <a:buFont typeface="+mj-lt"/>
              <a:buAutoNum type="arabicPeriod"/>
            </a:pPr>
            <a:r>
              <a:rPr lang="en-US" dirty="0" smtClean="0">
                <a:sym typeface="Wingdings" pitchFamily="2" charset="2"/>
              </a:rPr>
              <a:t>Danger of Infallibility;</a:t>
            </a:r>
          </a:p>
          <a:p>
            <a:pPr marL="651510" indent="-514350">
              <a:buFont typeface="+mj-lt"/>
              <a:buAutoNum type="arabicPeriod"/>
            </a:pPr>
            <a:r>
              <a:rPr lang="en-US" dirty="0" smtClean="0">
                <a:sym typeface="Wingdings" pitchFamily="2" charset="2"/>
              </a:rPr>
              <a:t>Danger of stifling a false opinion;</a:t>
            </a:r>
          </a:p>
          <a:p>
            <a:pPr marL="651510" indent="-514350">
              <a:buFont typeface="+mj-lt"/>
              <a:buAutoNum type="arabicPeriod"/>
            </a:pPr>
            <a:r>
              <a:rPr lang="en-US" dirty="0" smtClean="0">
                <a:sym typeface="Wingdings" pitchFamily="2" charset="2"/>
              </a:rPr>
              <a:t>Two view may share truth.</a:t>
            </a:r>
            <a:endParaRPr lang="en-US" dirty="0" smtClean="0"/>
          </a:p>
          <a:p>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8</a:t>
            </a:fld>
            <a:endParaRPr lang="en-US"/>
          </a:p>
        </p:txBody>
      </p:sp>
      <p:sp>
        <p:nvSpPr>
          <p:cNvPr id="2" name="Title 1"/>
          <p:cNvSpPr>
            <a:spLocks noGrp="1"/>
          </p:cNvSpPr>
          <p:nvPr>
            <p:ph type="title"/>
          </p:nvPr>
        </p:nvSpPr>
        <p:spPr>
          <a:xfrm>
            <a:off x="457200" y="838200"/>
            <a:ext cx="8229600" cy="1143000"/>
          </a:xfrm>
        </p:spPr>
        <p:txBody>
          <a:bodyPr>
            <a:normAutofit/>
          </a:bodyPr>
          <a:lstStyle/>
          <a:p>
            <a:r>
              <a:rPr lang="en-US" dirty="0" smtClean="0"/>
              <a:t>Protecting freedom of speech</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3505200"/>
          </a:xfrm>
        </p:spPr>
        <p:txBody>
          <a:bodyPr>
            <a:normAutofit/>
          </a:bodyPr>
          <a:lstStyle/>
          <a:p>
            <a:r>
              <a:rPr lang="en-US" dirty="0" smtClean="0"/>
              <a:t>Individuality  as a key element of “well-being”, and essential to progress:</a:t>
            </a:r>
          </a:p>
          <a:p>
            <a:endParaRPr lang="en-US" dirty="0" smtClean="0"/>
          </a:p>
          <a:p>
            <a:r>
              <a:rPr lang="en-US" dirty="0" smtClean="0"/>
              <a:t>“it is not by wearing down into uniformity all that is individual in themselves, but by cultivating it and calling it forth…that human beings become a noble and beautiful object of contemplation”</a:t>
            </a:r>
          </a:p>
          <a:p>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9</a:t>
            </a:fld>
            <a:endParaRPr lang="en-US"/>
          </a:p>
        </p:txBody>
      </p:sp>
      <p:sp>
        <p:nvSpPr>
          <p:cNvPr id="2" name="Title 1"/>
          <p:cNvSpPr>
            <a:spLocks noGrp="1"/>
          </p:cNvSpPr>
          <p:nvPr>
            <p:ph type="title"/>
          </p:nvPr>
        </p:nvSpPr>
        <p:spPr/>
        <p:txBody>
          <a:bodyPr>
            <a:normAutofit/>
          </a:bodyPr>
          <a:lstStyle/>
          <a:p>
            <a:pPr algn="ctr"/>
            <a:r>
              <a:rPr lang="en-US" dirty="0" smtClean="0"/>
              <a:t>Speech as </a:t>
            </a:r>
            <a:r>
              <a:rPr lang="en-US" i="1" dirty="0" smtClean="0"/>
              <a:t>individuality</a:t>
            </a:r>
            <a:endParaRPr lang="en-US" i="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35162"/>
            <a:ext cx="8229600" cy="4114800"/>
          </a:xfrm>
        </p:spPr>
        <p:txBody>
          <a:bodyPr>
            <a:normAutofit/>
          </a:bodyPr>
          <a:lstStyle/>
          <a:p>
            <a:r>
              <a:rPr lang="en-US" dirty="0" smtClean="0"/>
              <a:t>“The mental and moral, like muscular power, are improved only by being used.”</a:t>
            </a:r>
          </a:p>
          <a:p>
            <a:endParaRPr lang="en-US" dirty="0" smtClean="0"/>
          </a:p>
          <a:p>
            <a:r>
              <a:rPr lang="en-US" dirty="0" smtClean="0"/>
              <a:t>“Human nature…is a tree, which requires to grow and develop itself on all sides, according to the tendency of the inward forces which make it a living thing.”</a:t>
            </a:r>
          </a:p>
          <a:p>
            <a:endParaRPr lang="en-US" dirty="0" smtClean="0"/>
          </a:p>
          <a:p>
            <a:r>
              <a:rPr lang="en-US" dirty="0" smtClean="0"/>
              <a:t>(That is why social tyranny is so dangerous!)</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10</a:t>
            </a:fld>
            <a:endParaRPr lang="en-US"/>
          </a:p>
        </p:txBody>
      </p:sp>
      <p:sp>
        <p:nvSpPr>
          <p:cNvPr id="2" name="Title 1"/>
          <p:cNvSpPr>
            <a:spLocks noGrp="1"/>
          </p:cNvSpPr>
          <p:nvPr>
            <p:ph type="title"/>
          </p:nvPr>
        </p:nvSpPr>
        <p:spPr>
          <a:xfrm>
            <a:off x="457200" y="609600"/>
            <a:ext cx="8229600" cy="1143000"/>
          </a:xfrm>
        </p:spPr>
        <p:txBody>
          <a:bodyPr>
            <a:normAutofit fontScale="90000"/>
          </a:bodyPr>
          <a:lstStyle/>
          <a:p>
            <a:r>
              <a:rPr lang="en-US" dirty="0" smtClean="0"/>
              <a:t>Individuality must be developed	</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2468562"/>
            <a:ext cx="8229600" cy="2819400"/>
          </a:xfrm>
        </p:spPr>
        <p:txBody>
          <a:bodyPr/>
          <a:lstStyle/>
          <a:p>
            <a:r>
              <a:rPr lang="en-US" dirty="0" smtClean="0"/>
              <a:t>For the individual</a:t>
            </a:r>
          </a:p>
          <a:p>
            <a:endParaRPr lang="en-US" dirty="0" smtClean="0"/>
          </a:p>
          <a:p>
            <a:r>
              <a:rPr lang="en-US" dirty="0" smtClean="0"/>
              <a:t>For society</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11</a:t>
            </a:fld>
            <a:endParaRPr lang="en-US"/>
          </a:p>
        </p:txBody>
      </p:sp>
      <p:sp>
        <p:nvSpPr>
          <p:cNvPr id="2" name="Title 1"/>
          <p:cNvSpPr>
            <a:spLocks noGrp="1"/>
          </p:cNvSpPr>
          <p:nvPr>
            <p:ph type="title"/>
          </p:nvPr>
        </p:nvSpPr>
        <p:spPr>
          <a:xfrm>
            <a:off x="533400" y="1143000"/>
            <a:ext cx="8229600" cy="1143000"/>
          </a:xfrm>
        </p:spPr>
        <p:txBody>
          <a:bodyPr>
            <a:normAutofit fontScale="90000"/>
          </a:bodyPr>
          <a:lstStyle/>
          <a:p>
            <a:r>
              <a:rPr lang="en-US" dirty="0" smtClean="0"/>
              <a:t>Benefits of protecting individuality:</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49562"/>
            <a:ext cx="8229600" cy="1219200"/>
          </a:xfrm>
        </p:spPr>
        <p:txBody>
          <a:bodyPr/>
          <a:lstStyle/>
          <a:p>
            <a:pPr>
              <a:buNone/>
            </a:pPr>
            <a:r>
              <a:rPr lang="en-US" dirty="0" smtClean="0"/>
              <a:t>How do we define speech?</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12</a:t>
            </a:fld>
            <a:endParaRPr lang="en-US"/>
          </a:p>
        </p:txBody>
      </p:sp>
      <p:sp>
        <p:nvSpPr>
          <p:cNvPr id="2" name="Title 1"/>
          <p:cNvSpPr>
            <a:spLocks noGrp="1"/>
          </p:cNvSpPr>
          <p:nvPr>
            <p:ph type="title"/>
          </p:nvPr>
        </p:nvSpPr>
        <p:spPr>
          <a:xfrm>
            <a:off x="457200" y="1524000"/>
            <a:ext cx="8229600" cy="1143000"/>
          </a:xfrm>
        </p:spPr>
        <p:txBody>
          <a:bodyPr>
            <a:normAutofit/>
          </a:bodyPr>
          <a:lstStyle/>
          <a:p>
            <a:pPr algn="ctr"/>
            <a:r>
              <a:rPr lang="en-US" dirty="0" smtClean="0"/>
              <a:t>Challenge:</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49562"/>
            <a:ext cx="8229600" cy="2209800"/>
          </a:xfrm>
        </p:spPr>
        <p:txBody>
          <a:bodyPr/>
          <a:lstStyle/>
          <a:p>
            <a:r>
              <a:rPr lang="en-US" dirty="0" smtClean="0"/>
              <a:t>When should speech be banned?</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13</a:t>
            </a:fld>
            <a:endParaRPr lang="en-US"/>
          </a:p>
        </p:txBody>
      </p:sp>
      <p:sp>
        <p:nvSpPr>
          <p:cNvPr id="2" name="Title 1"/>
          <p:cNvSpPr>
            <a:spLocks noGrp="1"/>
          </p:cNvSpPr>
          <p:nvPr>
            <p:ph type="title"/>
          </p:nvPr>
        </p:nvSpPr>
        <p:spPr>
          <a:xfrm>
            <a:off x="457200" y="1524000"/>
            <a:ext cx="8229600" cy="1143000"/>
          </a:xfrm>
        </p:spPr>
        <p:txBody>
          <a:bodyPr>
            <a:normAutofit/>
          </a:bodyPr>
          <a:lstStyle/>
          <a:p>
            <a:pPr algn="ctr"/>
            <a:r>
              <a:rPr lang="en-US" dirty="0" smtClean="0"/>
              <a:t>Challenge</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smtClean="0"/>
          </a:p>
          <a:p>
            <a:r>
              <a:rPr lang="en-US" dirty="0" smtClean="0"/>
              <a:t>Harm Principle: People should be free so long as their actions do not harm others.</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B2B22E-491B-4F49-99B9-CEF4410F8DF4}" type="slidenum">
              <a:rPr lang="en-US" smtClean="0"/>
              <a:pPr/>
              <a:t>14</a:t>
            </a:fld>
            <a:endParaRPr lang="en-US"/>
          </a:p>
        </p:txBody>
      </p:sp>
      <p:sp>
        <p:nvSpPr>
          <p:cNvPr id="5" name="Title 4"/>
          <p:cNvSpPr>
            <a:spLocks noGrp="1"/>
          </p:cNvSpPr>
          <p:nvPr>
            <p:ph type="title"/>
          </p:nvPr>
        </p:nvSpPr>
        <p:spPr/>
        <p:txBody>
          <a:bodyPr/>
          <a:lstStyle/>
          <a:p>
            <a:pPr algn="ctr"/>
            <a:r>
              <a:rPr lang="en-CA" dirty="0" smtClean="0"/>
              <a:t>Harm</a:t>
            </a:r>
            <a:endParaRPr lang="en-CA"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3429000"/>
          </a:xfrm>
        </p:spPr>
        <p:txBody>
          <a:bodyPr>
            <a:normAutofit/>
          </a:bodyPr>
          <a:lstStyle/>
          <a:p>
            <a:endParaRPr lang="en-US" dirty="0" smtClean="0"/>
          </a:p>
          <a:p>
            <a:pPr marL="651510" indent="-514350">
              <a:buFont typeface="+mj-lt"/>
              <a:buAutoNum type="arabicPeriod"/>
            </a:pPr>
            <a:endParaRPr lang="en-US" dirty="0" smtClean="0"/>
          </a:p>
          <a:p>
            <a:pPr marL="651510" indent="-514350">
              <a:buFont typeface="+mj-lt"/>
              <a:buAutoNum type="arabicPeriod"/>
            </a:pPr>
            <a:r>
              <a:rPr lang="en-US" dirty="0" smtClean="0"/>
              <a:t>How do we define harm?</a:t>
            </a:r>
          </a:p>
          <a:p>
            <a:pPr marL="651510" indent="-514350">
              <a:buFont typeface="+mj-lt"/>
              <a:buAutoNum type="arabicPeriod"/>
            </a:pPr>
            <a:endParaRPr lang="en-US" dirty="0" smtClean="0"/>
          </a:p>
          <a:p>
            <a:pPr marL="651510" indent="-514350">
              <a:buNone/>
            </a:pPr>
            <a:endParaRPr lang="en-US" dirty="0" smtClean="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15</a:t>
            </a:fld>
            <a:endParaRPr lang="en-US"/>
          </a:p>
        </p:txBody>
      </p:sp>
      <p:sp>
        <p:nvSpPr>
          <p:cNvPr id="2" name="Title 1"/>
          <p:cNvSpPr>
            <a:spLocks noGrp="1"/>
          </p:cNvSpPr>
          <p:nvPr>
            <p:ph type="title"/>
          </p:nvPr>
        </p:nvSpPr>
        <p:spPr/>
        <p:txBody>
          <a:bodyPr/>
          <a:lstStyle/>
          <a:p>
            <a:pPr algn="ctr"/>
            <a:r>
              <a:rPr lang="en-US" dirty="0" smtClean="0"/>
              <a:t>A new challenge:</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Government may interfere to prevent harm to others, but:</a:t>
            </a:r>
          </a:p>
          <a:p>
            <a:endParaRPr lang="en-US" dirty="0" smtClean="0"/>
          </a:p>
          <a:p>
            <a:r>
              <a:rPr lang="en-US" dirty="0" smtClean="0"/>
              <a:t>“the strongest of all arguments against interference of the public with purely personal conduct, is that when it does interfere, the odds are that it interferes wrongly, and in the wrong place.”</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16</a:t>
            </a:fld>
            <a:endParaRPr lang="en-US"/>
          </a:p>
        </p:txBody>
      </p:sp>
      <p:sp>
        <p:nvSpPr>
          <p:cNvPr id="2" name="Title 1"/>
          <p:cNvSpPr>
            <a:spLocks noGrp="1"/>
          </p:cNvSpPr>
          <p:nvPr>
            <p:ph type="title"/>
          </p:nvPr>
        </p:nvSpPr>
        <p:spPr/>
        <p:txBody>
          <a:bodyPr>
            <a:normAutofit/>
          </a:bodyPr>
          <a:lstStyle/>
          <a:p>
            <a:pPr algn="ctr"/>
            <a:r>
              <a:rPr lang="en-US" dirty="0" smtClean="0"/>
              <a:t>Harm and government</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3810000"/>
          </a:xfrm>
        </p:spPr>
        <p:txBody>
          <a:bodyPr/>
          <a:lstStyle/>
          <a:p>
            <a:endParaRPr lang="en-US" dirty="0" smtClean="0"/>
          </a:p>
          <a:p>
            <a:r>
              <a:rPr lang="en-US" dirty="0" smtClean="0"/>
              <a:t>Interference is permitted when there is possible harm to individuals from which they cannot easily protect themselves.</a:t>
            </a:r>
            <a:endParaRPr lang="en-US" dirty="0"/>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B2B22E-491B-4F49-99B9-CEF4410F8DF4}" type="slidenum">
              <a:rPr lang="en-US" smtClean="0"/>
              <a:pPr/>
              <a:t>17</a:t>
            </a:fld>
            <a:endParaRPr lang="en-US"/>
          </a:p>
        </p:txBody>
      </p:sp>
      <p:sp>
        <p:nvSpPr>
          <p:cNvPr id="2" name="Title 1"/>
          <p:cNvSpPr>
            <a:spLocks noGrp="1"/>
          </p:cNvSpPr>
          <p:nvPr>
            <p:ph type="title"/>
          </p:nvPr>
        </p:nvSpPr>
        <p:spPr/>
        <p:txBody>
          <a:bodyPr>
            <a:normAutofit/>
          </a:bodyPr>
          <a:lstStyle/>
          <a:p>
            <a:pPr algn="ctr"/>
            <a:r>
              <a:rPr lang="en-US" dirty="0" smtClean="0"/>
              <a:t>Permissible interference</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576</TotalTime>
  <Words>492</Words>
  <Application>Microsoft Office PowerPoint</Application>
  <PresentationFormat>On-screen Show (4:3)</PresentationFormat>
  <Paragraphs>76</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Concourse</vt:lpstr>
      <vt:lpstr>John Stuart Mill  (1808-1883) </vt:lpstr>
      <vt:lpstr>Central concern of On Liberty </vt:lpstr>
      <vt:lpstr>Dangers of political tyranny </vt:lpstr>
      <vt:lpstr>Greater danger: Social tyranny</vt:lpstr>
      <vt:lpstr>Social tyranny</vt:lpstr>
      <vt:lpstr>Protection against social tyranny</vt:lpstr>
      <vt:lpstr>Freedom of conscience/speech </vt:lpstr>
      <vt:lpstr>Protecting freedom of speech</vt:lpstr>
      <vt:lpstr>Speech as individuality</vt:lpstr>
      <vt:lpstr>Individuality must be developed </vt:lpstr>
      <vt:lpstr>Benefits of protecting individuality:</vt:lpstr>
      <vt:lpstr>Challenge:</vt:lpstr>
      <vt:lpstr>Challenge</vt:lpstr>
      <vt:lpstr>Harm</vt:lpstr>
      <vt:lpstr>A new challenge:</vt:lpstr>
      <vt:lpstr>Harm and government</vt:lpstr>
      <vt:lpstr>Permissible interference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Benjamin Constant</dc:title>
  <dc:creator>Patti T Lenard</dc:creator>
  <cp:lastModifiedBy>HP</cp:lastModifiedBy>
  <cp:revision>281</cp:revision>
  <dcterms:created xsi:type="dcterms:W3CDTF">2009-09-13T09:22:51Z</dcterms:created>
  <dcterms:modified xsi:type="dcterms:W3CDTF">2012-09-28T15:32:05Z</dcterms:modified>
</cp:coreProperties>
</file>