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259" r:id="rId3"/>
    <p:sldId id="260" r:id="rId4"/>
    <p:sldId id="262" r:id="rId5"/>
    <p:sldId id="265" r:id="rId6"/>
    <p:sldId id="269" r:id="rId7"/>
    <p:sldId id="270" r:id="rId8"/>
    <p:sldId id="278" r:id="rId9"/>
    <p:sldId id="279" r:id="rId10"/>
    <p:sldId id="280" r:id="rId11"/>
    <p:sldId id="281" r:id="rId12"/>
    <p:sldId id="282" r:id="rId13"/>
    <p:sldId id="285" r:id="rId14"/>
    <p:sldId id="286" r:id="rId15"/>
    <p:sldId id="287" r:id="rId16"/>
    <p:sldId id="288" r:id="rId17"/>
    <p:sldId id="291" r:id="rId18"/>
    <p:sldId id="292" r:id="rId19"/>
    <p:sldId id="293" r:id="rId20"/>
    <p:sldId id="294" r:id="rId21"/>
    <p:sldId id="295" r:id="rId22"/>
    <p:sldId id="296" r:id="rId23"/>
    <p:sldId id="298" r:id="rId24"/>
    <p:sldId id="299" r:id="rId25"/>
    <p:sldId id="300" r:id="rId26"/>
    <p:sldId id="303" r:id="rId27"/>
    <p:sldId id="305" r:id="rId28"/>
    <p:sldId id="306" r:id="rId29"/>
    <p:sldId id="307" r:id="rId30"/>
    <p:sldId id="308" r:id="rId31"/>
    <p:sldId id="310" r:id="rId32"/>
    <p:sldId id="311" r:id="rId33"/>
    <p:sldId id="312" r:id="rId34"/>
    <p:sldId id="313" r:id="rId35"/>
    <p:sldId id="321" r:id="rId36"/>
    <p:sldId id="326" r:id="rId37"/>
    <p:sldId id="328" r:id="rId38"/>
    <p:sldId id="329" r:id="rId39"/>
    <p:sldId id="331" r:id="rId40"/>
    <p:sldId id="333" r:id="rId41"/>
    <p:sldId id="335" r:id="rId42"/>
    <p:sldId id="337" r:id="rId43"/>
    <p:sldId id="338" r:id="rId44"/>
    <p:sldId id="341"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53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F7BA69-51F7-445F-9012-C291C4EC797E}" type="datetimeFigureOut">
              <a:rPr lang="en-CA" smtClean="0"/>
              <a:t>21/11/2012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77B77F-B905-41EA-A6D0-BD2CEB82DDD4}"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BE62FC16-9999-47DC-B51C-8FC05E3818AA}" type="slidenum">
              <a:rPr lang="en-US"/>
              <a:pPr/>
              <a:t>8</a:t>
            </a:fld>
            <a:endParaRPr lang="en-US"/>
          </a:p>
        </p:txBody>
      </p:sp>
      <p:sp>
        <p:nvSpPr>
          <p:cNvPr id="39939" name="Rectangle 2"/>
          <p:cNvSpPr>
            <a:spLocks noGrp="1" noRot="1" noChangeAspect="1" noChangeArrowheads="1" noTextEdit="1"/>
          </p:cNvSpPr>
          <p:nvPr>
            <p:ph type="sldImg"/>
          </p:nvPr>
        </p:nvSpPr>
        <p:spPr>
          <a:ln cap="flat"/>
        </p:spPr>
      </p:sp>
      <p:sp>
        <p:nvSpPr>
          <p:cNvPr id="39940" name="Rectangle 3"/>
          <p:cNvSpPr>
            <a:spLocks noGrp="1" noChangeArrowheads="1"/>
          </p:cNvSpPr>
          <p:nvPr>
            <p:ph type="body" idx="1"/>
          </p:nvPr>
        </p:nvSpPr>
        <p:spPr>
          <a:noFill/>
          <a:ln/>
        </p:spPr>
        <p:txBody>
          <a:bodyPr/>
          <a:lstStyle/>
          <a:p>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ChangeArrowheads="1" noTextEdit="1"/>
          </p:cNvSpPr>
          <p:nvPr>
            <p:ph type="sldImg"/>
          </p:nvPr>
        </p:nvSpPr>
        <p:spPr>
          <a:ln/>
        </p:spPr>
      </p:sp>
      <p:sp>
        <p:nvSpPr>
          <p:cNvPr id="26626"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ChangeArrowheads="1" noTextEdit="1"/>
          </p:cNvSpPr>
          <p:nvPr>
            <p:ph type="sldImg"/>
          </p:nvPr>
        </p:nvSpPr>
        <p:spPr>
          <a:ln/>
        </p:spPr>
      </p:sp>
      <p:sp>
        <p:nvSpPr>
          <p:cNvPr id="28674"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15FD6C78-298F-443C-9894-CACDAF9B1F29}" type="datetimeFigureOut">
              <a:rPr lang="en-CA" smtClean="0"/>
              <a:t>21/11/2012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5FD6C78-298F-443C-9894-CACDAF9B1F29}" type="datetimeFigureOut">
              <a:rPr lang="en-CA" smtClean="0"/>
              <a:t>21/11/2012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5FD6C78-298F-443C-9894-CACDAF9B1F29}" type="datetimeFigureOut">
              <a:rPr lang="en-CA" smtClean="0"/>
              <a:t>21/11/2012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15FD6C78-298F-443C-9894-CACDAF9B1F29}" type="datetimeFigureOut">
              <a:rPr lang="en-CA" smtClean="0"/>
              <a:t>21/11/2012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15FD6C78-298F-443C-9894-CACDAF9B1F29}" type="datetimeFigureOut">
              <a:rPr lang="en-CA" smtClean="0"/>
              <a:t>21/11/2012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15FD6C78-298F-443C-9894-CACDAF9B1F29}" type="datetimeFigureOut">
              <a:rPr lang="en-CA" smtClean="0"/>
              <a:t>21/11/2012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FD6C78-298F-443C-9894-CACDAF9B1F29}" type="datetimeFigureOut">
              <a:rPr lang="en-CA" smtClean="0"/>
              <a:t>21/11/2012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FD6C78-298F-443C-9894-CACDAF9B1F29}" type="datetimeFigureOut">
              <a:rPr lang="en-CA" smtClean="0"/>
              <a:t>21/11/2012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FD6C78-298F-443C-9894-CACDAF9B1F29}" type="datetimeFigureOut">
              <a:rPr lang="en-CA" smtClean="0"/>
              <a:t>21/11/2012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5FD6C78-298F-443C-9894-CACDAF9B1F29}" type="datetimeFigureOut">
              <a:rPr lang="en-CA" smtClean="0"/>
              <a:t>21/11/2012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5FD6C78-298F-443C-9894-CACDAF9B1F29}" type="datetimeFigureOut">
              <a:rPr lang="en-CA" smtClean="0"/>
              <a:t>21/11/2012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EC15BE2-8FB0-439B-A8F1-33995B612B13}"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D6C78-298F-443C-9894-CACDAF9B1F29}" type="datetimeFigureOut">
              <a:rPr lang="en-CA" smtClean="0"/>
              <a:t>21/11/2012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C15BE2-8FB0-439B-A8F1-33995B612B13}"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english.ntdtv.com/ntdtv_en/news_northamerica/2011-06-16/light-bulb-burns-for-110-yea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08720"/>
            <a:ext cx="7904163" cy="2542505"/>
          </a:xfrm>
        </p:spPr>
        <p:txBody>
          <a:bodyPr/>
          <a:lstStyle/>
          <a:p>
            <a:r>
              <a:rPr lang="en-CA" dirty="0" smtClean="0"/>
              <a:t>Health Determinants and Aging</a:t>
            </a:r>
            <a:endParaRPr lang="en-CA" dirty="0"/>
          </a:p>
        </p:txBody>
      </p:sp>
      <p:sp>
        <p:nvSpPr>
          <p:cNvPr id="3" name="Subtitle 2"/>
          <p:cNvSpPr>
            <a:spLocks noGrp="1"/>
          </p:cNvSpPr>
          <p:nvPr>
            <p:ph type="subTitle" idx="1"/>
          </p:nvPr>
        </p:nvSpPr>
        <p:spPr/>
        <p:txBody>
          <a:bodyPr/>
          <a:lstStyle/>
          <a:p>
            <a:r>
              <a:rPr lang="en-CA" dirty="0" smtClean="0"/>
              <a:t>HSS1101AW –Nov 22, 2012</a:t>
            </a:r>
            <a:endParaRPr lang="en-CA" dirty="0" smtClean="0"/>
          </a:p>
          <a:p>
            <a:r>
              <a:rPr lang="en-CA" dirty="0" smtClean="0"/>
              <a:t>Kerry-Anne Hogan RN </a:t>
            </a:r>
            <a:r>
              <a:rPr lang="en-CA" dirty="0" err="1" smtClean="0"/>
              <a:t>MScN</a:t>
            </a:r>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Decline</a:t>
            </a:r>
          </a:p>
          <a:p>
            <a:r>
              <a:rPr lang="en-CA" dirty="0" smtClean="0"/>
              <a:t>Disease</a:t>
            </a:r>
          </a:p>
          <a:p>
            <a:r>
              <a:rPr lang="en-CA" dirty="0" smtClean="0"/>
              <a:t>Disability</a:t>
            </a:r>
          </a:p>
          <a:p>
            <a:r>
              <a:rPr lang="en-CA" dirty="0" smtClean="0"/>
              <a:t>Decrepit</a:t>
            </a:r>
          </a:p>
          <a:p>
            <a:r>
              <a:rPr lang="en-CA" dirty="0" smtClean="0"/>
              <a:t>Death</a:t>
            </a:r>
          </a:p>
          <a:p>
            <a:endParaRPr lang="en-CA" dirty="0"/>
          </a:p>
        </p:txBody>
      </p:sp>
      <p:sp>
        <p:nvSpPr>
          <p:cNvPr id="3" name="Title 2"/>
          <p:cNvSpPr>
            <a:spLocks noGrp="1"/>
          </p:cNvSpPr>
          <p:nvPr>
            <p:ph type="title"/>
          </p:nvPr>
        </p:nvSpPr>
        <p:spPr/>
        <p:txBody>
          <a:bodyPr>
            <a:normAutofit/>
          </a:bodyPr>
          <a:lstStyle/>
          <a:p>
            <a:pPr algn="ctr"/>
            <a:r>
              <a:rPr lang="en-CA" sz="6600" dirty="0" smtClean="0"/>
              <a:t>“</a:t>
            </a:r>
            <a:r>
              <a:rPr lang="en-CA" sz="6600" dirty="0" err="1" smtClean="0"/>
              <a:t>Old”</a:t>
            </a:r>
            <a:r>
              <a:rPr lang="en-CA" sz="2400" dirty="0" err="1" smtClean="0"/>
              <a:t>The</a:t>
            </a:r>
            <a:r>
              <a:rPr lang="en-CA" sz="2400" dirty="0" smtClean="0"/>
              <a:t> five D’s</a:t>
            </a:r>
            <a:endParaRPr lang="en-CA" sz="6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linds(horizontal)">
                                      <p:cBhvr>
                                        <p:cTn id="10" dur="500"/>
                                        <p:tgtEl>
                                          <p:spTgt spid="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linds(horizontal)">
                                      <p:cBhvr>
                                        <p:cTn id="13" dur="500"/>
                                        <p:tgtEl>
                                          <p:spTgt spid="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linds(horizontal)">
                                      <p:cBhvr>
                                        <p:cTn id="16" dur="500"/>
                                        <p:tgtEl>
                                          <p:spTgt spid="2">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blinds(horizontal)">
                                      <p:cBhvr>
                                        <p:cTn id="19"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Many older adults function well without assistance</a:t>
            </a:r>
          </a:p>
          <a:p>
            <a:r>
              <a:rPr lang="en-CA" dirty="0" smtClean="0"/>
              <a:t>Recognize that they have limits placed on their time living</a:t>
            </a:r>
          </a:p>
          <a:p>
            <a:r>
              <a:rPr lang="en-CA" dirty="0" smtClean="0"/>
              <a:t>Health promotion activities can be focussed on the elderly…..can you think of some examples?</a:t>
            </a:r>
          </a:p>
          <a:p>
            <a:endParaRPr lang="en-CA" dirty="0"/>
          </a:p>
        </p:txBody>
      </p:sp>
      <p:sp>
        <p:nvSpPr>
          <p:cNvPr id="3" name="Title 2"/>
          <p:cNvSpPr>
            <a:spLocks noGrp="1"/>
          </p:cNvSpPr>
          <p:nvPr>
            <p:ph type="title"/>
          </p:nvPr>
        </p:nvSpPr>
        <p:spPr/>
        <p:txBody>
          <a:bodyPr/>
          <a:lstStyle/>
          <a:p>
            <a:r>
              <a:rPr lang="en-CA" dirty="0" smtClean="0"/>
              <a:t>Wellness</a:t>
            </a:r>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dirty="0" smtClean="0"/>
              <a:t>Aging or ageing is a process that accumulates changes in organisms or objects over time.  It begins at birth. </a:t>
            </a:r>
          </a:p>
          <a:p>
            <a:r>
              <a:rPr lang="en-US" sz="2400" dirty="0" smtClean="0"/>
              <a:t>Human aging process involves multidimensional changes on physical, psychological, cultural and social levels.</a:t>
            </a:r>
          </a:p>
          <a:p>
            <a:r>
              <a:rPr lang="en-US" sz="2400" dirty="0" smtClean="0"/>
              <a:t>Subjectively it is a term associated with the older adult</a:t>
            </a:r>
          </a:p>
          <a:p>
            <a:endParaRPr lang="en-CA" sz="2400" dirty="0" smtClean="0"/>
          </a:p>
          <a:p>
            <a:endParaRPr lang="en-US" sz="2400" dirty="0" smtClean="0"/>
          </a:p>
          <a:p>
            <a:endParaRPr lang="en-US" sz="2400" dirty="0" smtClean="0"/>
          </a:p>
        </p:txBody>
      </p:sp>
      <p:sp>
        <p:nvSpPr>
          <p:cNvPr id="3" name="Title 2"/>
          <p:cNvSpPr>
            <a:spLocks noGrp="1"/>
          </p:cNvSpPr>
          <p:nvPr>
            <p:ph type="title"/>
          </p:nvPr>
        </p:nvSpPr>
        <p:spPr/>
        <p:txBody>
          <a:bodyPr/>
          <a:lstStyle/>
          <a:p>
            <a:r>
              <a:rPr lang="en-CA" dirty="0" smtClean="0"/>
              <a:t>Aging</a:t>
            </a:r>
            <a:endParaRPr lang="en-C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endParaRPr lang="en-US"/>
          </a:p>
        </p:txBody>
      </p:sp>
      <p:sp>
        <p:nvSpPr>
          <p:cNvPr id="18435" name="Rectangle 3"/>
          <p:cNvSpPr>
            <a:spLocks noGrp="1" noChangeArrowheads="1"/>
          </p:cNvSpPr>
          <p:nvPr>
            <p:ph type="body" idx="1"/>
          </p:nvPr>
        </p:nvSpPr>
        <p:spPr/>
        <p:txBody>
          <a:bodyPr/>
          <a:lstStyle/>
          <a:p>
            <a:r>
              <a:rPr lang="en-US" b="1" dirty="0"/>
              <a:t>Trillions of cells in our body are constantly changing, some get destroyed or die and at the same time new cells are formed every minute, this accounts to our body's growth</a:t>
            </a:r>
            <a:r>
              <a:rPr lang="en-US" b="1" dirty="0" smtClean="0"/>
              <a:t>.</a:t>
            </a:r>
          </a:p>
          <a:p>
            <a:endParaRPr lang="en-US" b="1" dirty="0" smtClean="0"/>
          </a:p>
          <a:p>
            <a:r>
              <a:rPr lang="en-US" b="1" dirty="0" smtClean="0"/>
              <a:t> </a:t>
            </a:r>
            <a:r>
              <a:rPr lang="en-US" b="1" dirty="0"/>
              <a:t>Birthdays are an important event in everyone's life that measures</a:t>
            </a:r>
            <a:r>
              <a:rPr lang="en-US" dirty="0"/>
              <a:t> </a:t>
            </a:r>
            <a:r>
              <a:rPr lang="en-US" b="1" dirty="0"/>
              <a:t>our age</a:t>
            </a:r>
            <a:r>
              <a:rPr lang="en-US" dirty="0"/>
              <a:t> </a:t>
            </a:r>
          </a:p>
        </p:txBody>
      </p:sp>
    </p:spTree>
  </p:cSld>
  <p:clrMapOvr>
    <a:masterClrMapping/>
  </p:clrMapOvr>
  <p:transition advTm="30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a socially constructed way of thinking about older persons based on negative attitudes</a:t>
            </a:r>
          </a:p>
          <a:p>
            <a:r>
              <a:rPr lang="en-CA" dirty="0" smtClean="0"/>
              <a:t>stereotypes about aging and a tendency to structure society based on an assumption that everyone is young, thereby failing to respond appropriately to the real needs of older persons</a:t>
            </a:r>
            <a:endParaRPr lang="en-CA" dirty="0"/>
          </a:p>
        </p:txBody>
      </p:sp>
      <p:sp>
        <p:nvSpPr>
          <p:cNvPr id="3" name="Title 2"/>
          <p:cNvSpPr>
            <a:spLocks noGrp="1"/>
          </p:cNvSpPr>
          <p:nvPr>
            <p:ph type="title"/>
          </p:nvPr>
        </p:nvSpPr>
        <p:spPr/>
        <p:txBody>
          <a:bodyPr/>
          <a:lstStyle/>
          <a:p>
            <a:r>
              <a:rPr lang="en-CA" dirty="0" smtClean="0"/>
              <a:t>Ageism</a:t>
            </a:r>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ctr"/>
            <a:r>
              <a:rPr lang="en-US" b="1" u="sng"/>
              <a:t>DEFINITION OF AGING</a:t>
            </a:r>
          </a:p>
        </p:txBody>
      </p:sp>
      <p:sp>
        <p:nvSpPr>
          <p:cNvPr id="5123" name="Rectangle 3"/>
          <p:cNvSpPr>
            <a:spLocks noGrp="1" noChangeArrowheads="1"/>
          </p:cNvSpPr>
          <p:nvPr>
            <p:ph idx="1"/>
          </p:nvPr>
        </p:nvSpPr>
        <p:spPr/>
        <p:txBody>
          <a:bodyPr/>
          <a:lstStyle/>
          <a:p>
            <a:r>
              <a:rPr lang="en-US" b="1"/>
              <a:t>Old and aging depends on the age and experience of the speaker.</a:t>
            </a:r>
          </a:p>
          <a:p>
            <a:r>
              <a:rPr lang="en-US" b="1"/>
              <a:t>Chronological age - number of years lived</a:t>
            </a:r>
          </a:p>
          <a:p>
            <a:r>
              <a:rPr lang="en-US" b="1"/>
              <a:t>Physiologic age - age by body function</a:t>
            </a:r>
          </a:p>
          <a:p>
            <a:r>
              <a:rPr lang="en-US" b="1"/>
              <a:t>Functional age - ability to contribute to society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heckerboard(across)">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123">
                                            <p:txEl>
                                              <p:pRg st="0" end="0"/>
                                            </p:txEl>
                                          </p:spTgt>
                                        </p:tgtEl>
                                        <p:attrNameLst>
                                          <p:attrName>style.visibility</p:attrName>
                                        </p:attrNameLst>
                                      </p:cBhvr>
                                      <p:to>
                                        <p:strVal val="visible"/>
                                      </p:to>
                                    </p:set>
                                    <p:anim calcmode="lin" valueType="num">
                                      <p:cBhvr additive="base">
                                        <p:cTn id="12" dur="500" fill="hold"/>
                                        <p:tgtEl>
                                          <p:spTgt spid="5123">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1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123">
                                            <p:txEl>
                                              <p:pRg st="1" end="1"/>
                                            </p:txEl>
                                          </p:spTgt>
                                        </p:tgtEl>
                                        <p:attrNameLst>
                                          <p:attrName>style.visibility</p:attrName>
                                        </p:attrNameLst>
                                      </p:cBhvr>
                                      <p:to>
                                        <p:strVal val="visible"/>
                                      </p:to>
                                    </p:set>
                                    <p:anim calcmode="lin" valueType="num">
                                      <p:cBhvr additive="base">
                                        <p:cTn id="18" dur="500" fill="hold"/>
                                        <p:tgtEl>
                                          <p:spTgt spid="5123">
                                            <p:txEl>
                                              <p:pRg st="1" end="1"/>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51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5123">
                                            <p:txEl>
                                              <p:pRg st="2" end="2"/>
                                            </p:txEl>
                                          </p:spTgt>
                                        </p:tgtEl>
                                        <p:attrNameLst>
                                          <p:attrName>style.visibility</p:attrName>
                                        </p:attrNameLst>
                                      </p:cBhvr>
                                      <p:to>
                                        <p:strVal val="visible"/>
                                      </p:to>
                                    </p:set>
                                    <p:anim calcmode="lin" valueType="num">
                                      <p:cBhvr additive="base">
                                        <p:cTn id="24" dur="500" fill="hold"/>
                                        <p:tgtEl>
                                          <p:spTgt spid="5123">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51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5123">
                                            <p:txEl>
                                              <p:pRg st="3" end="3"/>
                                            </p:txEl>
                                          </p:spTgt>
                                        </p:tgtEl>
                                        <p:attrNameLst>
                                          <p:attrName>style.visibility</p:attrName>
                                        </p:attrNameLst>
                                      </p:cBhvr>
                                      <p:to>
                                        <p:strVal val="visible"/>
                                      </p:to>
                                    </p:set>
                                    <p:anim calcmode="lin" valueType="num">
                                      <p:cBhvr additive="base">
                                        <p:cTn id="30" dur="500" fill="hold"/>
                                        <p:tgtEl>
                                          <p:spTgt spid="5123">
                                            <p:txEl>
                                              <p:pRg st="3" end="3"/>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512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56" name="Rectangle 36"/>
          <p:cNvSpPr>
            <a:spLocks noGrp="1" noChangeArrowheads="1"/>
          </p:cNvSpPr>
          <p:nvPr>
            <p:ph type="title"/>
          </p:nvPr>
        </p:nvSpPr>
        <p:spPr>
          <a:xfrm>
            <a:off x="430213" y="1609725"/>
            <a:ext cx="8524875" cy="822325"/>
          </a:xfrm>
        </p:spPr>
        <p:txBody>
          <a:bodyPr>
            <a:normAutofit fontScale="90000"/>
          </a:bodyPr>
          <a:lstStyle/>
          <a:p>
            <a:pPr eaLnBrk="1" hangingPunct="1"/>
            <a:r>
              <a:rPr lang="en-US" dirty="0" smtClean="0"/>
              <a:t>Life Events: Age-Related Changes Affecting Psychosocial Function</a:t>
            </a:r>
            <a:r>
              <a:rPr lang="en-US" sz="3200" dirty="0" smtClean="0"/>
              <a:t> </a:t>
            </a:r>
          </a:p>
        </p:txBody>
      </p:sp>
      <p:sp>
        <p:nvSpPr>
          <p:cNvPr id="4099" name="Rectangle 37"/>
          <p:cNvSpPr>
            <a:spLocks noGrp="1" noChangeArrowheads="1"/>
          </p:cNvSpPr>
          <p:nvPr>
            <p:ph type="body" idx="1"/>
          </p:nvPr>
        </p:nvSpPr>
        <p:spPr>
          <a:xfrm>
            <a:off x="279400" y="2511425"/>
            <a:ext cx="8613775" cy="4016375"/>
          </a:xfrm>
        </p:spPr>
        <p:txBody>
          <a:bodyPr>
            <a:normAutofit lnSpcReduction="10000"/>
          </a:bodyPr>
          <a:lstStyle/>
          <a:p>
            <a:pPr eaLnBrk="1" hangingPunct="1"/>
            <a:r>
              <a:rPr lang="en-US" smtClean="0"/>
              <a:t>Retirement</a:t>
            </a:r>
          </a:p>
          <a:p>
            <a:pPr eaLnBrk="1" hangingPunct="1"/>
            <a:r>
              <a:rPr lang="en-US" smtClean="0"/>
              <a:t>Relocation</a:t>
            </a:r>
          </a:p>
          <a:p>
            <a:pPr eaLnBrk="1" hangingPunct="1"/>
            <a:r>
              <a:rPr lang="en-US" smtClean="0"/>
              <a:t>Chronic illness and functional impairments</a:t>
            </a:r>
          </a:p>
          <a:p>
            <a:pPr eaLnBrk="1" hangingPunct="1"/>
            <a:r>
              <a:rPr lang="en-US" smtClean="0"/>
              <a:t>Decisions about driving a car</a:t>
            </a:r>
          </a:p>
          <a:p>
            <a:pPr eaLnBrk="1" hangingPunct="1"/>
            <a:r>
              <a:rPr lang="en-US" smtClean="0"/>
              <a:t>Widowhood</a:t>
            </a:r>
          </a:p>
          <a:p>
            <a:pPr eaLnBrk="1" hangingPunct="1"/>
            <a:r>
              <a:rPr lang="en-US" smtClean="0"/>
              <a:t>Death of family and friends</a:t>
            </a:r>
          </a:p>
          <a:p>
            <a:pPr eaLnBrk="1" hangingPunct="1"/>
            <a:r>
              <a:rPr lang="en-US" smtClean="0"/>
              <a:t>Ageist attitudes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p:txBody>
          <a:bodyPr/>
          <a:lstStyle/>
          <a:p>
            <a:pPr eaLnBrk="1" hangingPunct="1"/>
            <a:r>
              <a:rPr lang="en-US" smtClean="0"/>
              <a:t>Retirement</a:t>
            </a:r>
          </a:p>
        </p:txBody>
      </p:sp>
      <p:sp>
        <p:nvSpPr>
          <p:cNvPr id="5123" name="Rectangle 3"/>
          <p:cNvSpPr>
            <a:spLocks noGrp="1" noChangeArrowheads="1"/>
          </p:cNvSpPr>
          <p:nvPr>
            <p:ph type="body" idx="1"/>
          </p:nvPr>
        </p:nvSpPr>
        <p:spPr>
          <a:xfrm>
            <a:off x="330200" y="2578100"/>
            <a:ext cx="8613775" cy="3629025"/>
          </a:xfrm>
        </p:spPr>
        <p:txBody>
          <a:bodyPr/>
          <a:lstStyle/>
          <a:p>
            <a:pPr eaLnBrk="1" hangingPunct="1"/>
            <a:r>
              <a:rPr lang="en-US" smtClean="0"/>
              <a:t>Milestone in an older adult’s life</a:t>
            </a:r>
          </a:p>
          <a:p>
            <a:pPr eaLnBrk="1" hangingPunct="1"/>
            <a:r>
              <a:rPr lang="en-US" smtClean="0"/>
              <a:t>Influence of societal attitudes</a:t>
            </a:r>
          </a:p>
          <a:p>
            <a:pPr eaLnBrk="1" hangingPunct="1"/>
            <a:r>
              <a:rPr lang="en-US" smtClean="0"/>
              <a:t>Time of adjustment</a:t>
            </a:r>
          </a:p>
          <a:p>
            <a:pPr eaLnBrk="1" hangingPunct="1"/>
            <a:r>
              <a:rPr lang="en-US" smtClean="0"/>
              <a:t>Change in social status</a:t>
            </a:r>
          </a:p>
          <a:p>
            <a:pPr eaLnBrk="1" hangingPunct="1"/>
            <a:r>
              <a:rPr lang="en-US" smtClean="0"/>
              <a:t>Adjustment to retirement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392113" y="1593850"/>
            <a:ext cx="8524875" cy="384175"/>
          </a:xfrm>
        </p:spPr>
        <p:txBody>
          <a:bodyPr>
            <a:normAutofit fontScale="90000"/>
          </a:bodyPr>
          <a:lstStyle/>
          <a:p>
            <a:pPr eaLnBrk="1" hangingPunct="1"/>
            <a:r>
              <a:rPr lang="en-US" smtClean="0"/>
              <a:t>Relocation</a:t>
            </a:r>
          </a:p>
        </p:txBody>
      </p:sp>
      <p:sp>
        <p:nvSpPr>
          <p:cNvPr id="6147" name="Rectangle 3"/>
          <p:cNvSpPr>
            <a:spLocks noGrp="1" noChangeArrowheads="1"/>
          </p:cNvSpPr>
          <p:nvPr>
            <p:ph type="body" idx="1"/>
          </p:nvPr>
        </p:nvSpPr>
        <p:spPr>
          <a:xfrm>
            <a:off x="330200" y="2346325"/>
            <a:ext cx="8628063" cy="4033838"/>
          </a:xfrm>
        </p:spPr>
        <p:txBody>
          <a:bodyPr/>
          <a:lstStyle/>
          <a:p>
            <a:pPr eaLnBrk="1" hangingPunct="1"/>
            <a:r>
              <a:rPr lang="en-US" smtClean="0"/>
              <a:t>Reasons for relocation of the older adult</a:t>
            </a:r>
          </a:p>
          <a:p>
            <a:pPr eaLnBrk="1" hangingPunct="1"/>
            <a:r>
              <a:rPr lang="en-US" smtClean="0"/>
              <a:t>Types of moves</a:t>
            </a:r>
          </a:p>
          <a:p>
            <a:pPr eaLnBrk="1" hangingPunct="1"/>
            <a:r>
              <a:rPr lang="en-US" smtClean="0"/>
              <a:t>Relocation to a nursing home</a:t>
            </a:r>
          </a:p>
          <a:p>
            <a:pPr lvl="1" eaLnBrk="1" hangingPunct="1"/>
            <a:r>
              <a:rPr lang="en-US" smtClean="0"/>
              <a:t>Transfer trauma/transplantation shock</a:t>
            </a:r>
          </a:p>
          <a:p>
            <a:pPr lvl="1" eaLnBrk="1" hangingPunct="1"/>
            <a:r>
              <a:rPr lang="en-US" smtClean="0"/>
              <a:t>Need to address psychosocial issues</a:t>
            </a:r>
          </a:p>
          <a:p>
            <a:pPr lvl="1" eaLnBrk="1" hangingPunct="1"/>
            <a:r>
              <a:rPr lang="en-US" smtClean="0"/>
              <a:t>Involvement in decision making</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a:xfrm>
            <a:off x="430213" y="1635125"/>
            <a:ext cx="8524875" cy="768350"/>
          </a:xfrm>
        </p:spPr>
        <p:txBody>
          <a:bodyPr>
            <a:normAutofit fontScale="90000"/>
          </a:bodyPr>
          <a:lstStyle/>
          <a:p>
            <a:pPr eaLnBrk="1" hangingPunct="1"/>
            <a:r>
              <a:rPr lang="en-US" smtClean="0"/>
              <a:t>Chronic Illness and Functional Impairments</a:t>
            </a:r>
          </a:p>
        </p:txBody>
      </p:sp>
      <p:sp>
        <p:nvSpPr>
          <p:cNvPr id="9219" name="Rectangle 3"/>
          <p:cNvSpPr>
            <a:spLocks noGrp="1" noChangeArrowheads="1"/>
          </p:cNvSpPr>
          <p:nvPr>
            <p:ph type="body" idx="1"/>
          </p:nvPr>
        </p:nvSpPr>
        <p:spPr>
          <a:xfrm>
            <a:off x="330200" y="2917825"/>
            <a:ext cx="8613775" cy="3114675"/>
          </a:xfrm>
        </p:spPr>
        <p:txBody>
          <a:bodyPr/>
          <a:lstStyle/>
          <a:p>
            <a:pPr eaLnBrk="1" hangingPunct="1"/>
            <a:r>
              <a:rPr lang="en-US" smtClean="0"/>
              <a:t>Coping with chronic illness and decrease in function</a:t>
            </a:r>
          </a:p>
          <a:p>
            <a:pPr eaLnBrk="1" hangingPunct="1"/>
            <a:r>
              <a:rPr lang="en-US" smtClean="0"/>
              <a:t>Potential loss of independence</a:t>
            </a:r>
          </a:p>
          <a:p>
            <a:pPr eaLnBrk="1" hangingPunct="1"/>
            <a:r>
              <a:rPr lang="en-US" smtClean="0"/>
              <a:t>Adjustments in daily living</a:t>
            </a:r>
          </a:p>
          <a:p>
            <a:pPr eaLnBrk="1" hangingPunct="1"/>
            <a:r>
              <a:rPr lang="en-US" smtClean="0"/>
              <a:t>Consequences of chronic illness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303213" y="1544638"/>
            <a:ext cx="8524875" cy="384175"/>
          </a:xfrm>
        </p:spPr>
        <p:txBody>
          <a:bodyPr>
            <a:normAutofit fontScale="90000"/>
          </a:bodyPr>
          <a:lstStyle/>
          <a:p>
            <a:pPr eaLnBrk="1" hangingPunct="1"/>
            <a:r>
              <a:rPr lang="en-US" smtClean="0"/>
              <a:t>Decisions About Driving a Car</a:t>
            </a:r>
          </a:p>
        </p:txBody>
      </p:sp>
      <p:sp>
        <p:nvSpPr>
          <p:cNvPr id="10243" name="Rectangle 3"/>
          <p:cNvSpPr>
            <a:spLocks noGrp="1" noChangeArrowheads="1"/>
          </p:cNvSpPr>
          <p:nvPr>
            <p:ph type="body" idx="1"/>
          </p:nvPr>
        </p:nvSpPr>
        <p:spPr>
          <a:xfrm>
            <a:off x="228600" y="2359025"/>
            <a:ext cx="8585200" cy="4033838"/>
          </a:xfrm>
        </p:spPr>
        <p:txBody>
          <a:bodyPr/>
          <a:lstStyle/>
          <a:p>
            <a:pPr eaLnBrk="1" hangingPunct="1">
              <a:lnSpc>
                <a:spcPct val="80000"/>
              </a:lnSpc>
            </a:pPr>
            <a:r>
              <a:rPr lang="en-US" smtClean="0"/>
              <a:t>Emotionally charged issue</a:t>
            </a:r>
          </a:p>
          <a:p>
            <a:pPr eaLnBrk="1" hangingPunct="1">
              <a:lnSpc>
                <a:spcPct val="80000"/>
              </a:lnSpc>
            </a:pPr>
            <a:r>
              <a:rPr lang="en-US" smtClean="0"/>
              <a:t>Loss of autonomy and independence</a:t>
            </a:r>
          </a:p>
          <a:p>
            <a:pPr eaLnBrk="1" hangingPunct="1">
              <a:lnSpc>
                <a:spcPct val="80000"/>
              </a:lnSpc>
            </a:pPr>
            <a:r>
              <a:rPr lang="en-US" smtClean="0"/>
              <a:t>Effects on a person’s life</a:t>
            </a:r>
          </a:p>
          <a:p>
            <a:pPr eaLnBrk="1" hangingPunct="1">
              <a:lnSpc>
                <a:spcPct val="80000"/>
              </a:lnSpc>
            </a:pPr>
            <a:r>
              <a:rPr lang="en-US" smtClean="0"/>
              <a:t>Family involvement</a:t>
            </a:r>
          </a:p>
          <a:p>
            <a:pPr eaLnBrk="1" hangingPunct="1">
              <a:lnSpc>
                <a:spcPct val="80000"/>
              </a:lnSpc>
            </a:pPr>
            <a:r>
              <a:rPr lang="en-US" smtClean="0"/>
              <a:t>Avoidance of the decision to stop driving</a:t>
            </a:r>
          </a:p>
          <a:p>
            <a:pPr eaLnBrk="1" hangingPunct="1">
              <a:lnSpc>
                <a:spcPct val="80000"/>
              </a:lnSpc>
            </a:pPr>
            <a:r>
              <a:rPr lang="en-US" smtClean="0"/>
              <a:t>New psychosocial challenges when an older adult stops driving</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354013" y="1870075"/>
            <a:ext cx="8524875" cy="384175"/>
          </a:xfrm>
        </p:spPr>
        <p:txBody>
          <a:bodyPr>
            <a:normAutofit fontScale="90000"/>
          </a:bodyPr>
          <a:lstStyle/>
          <a:p>
            <a:pPr eaLnBrk="1" hangingPunct="1"/>
            <a:r>
              <a:rPr lang="en-US" smtClean="0"/>
              <a:t>Widowhood</a:t>
            </a:r>
          </a:p>
        </p:txBody>
      </p:sp>
      <p:sp>
        <p:nvSpPr>
          <p:cNvPr id="13315" name="Rectangle 3"/>
          <p:cNvSpPr>
            <a:spLocks noGrp="1" noChangeArrowheads="1"/>
          </p:cNvSpPr>
          <p:nvPr>
            <p:ph type="body" idx="1"/>
          </p:nvPr>
        </p:nvSpPr>
        <p:spPr/>
        <p:txBody>
          <a:bodyPr/>
          <a:lstStyle/>
          <a:p>
            <a:pPr eaLnBrk="1" hangingPunct="1"/>
            <a:endParaRPr lang="en-US" sz="2800" smtClean="0"/>
          </a:p>
          <a:p>
            <a:pPr eaLnBrk="1" hangingPunct="1"/>
            <a:r>
              <a:rPr lang="en-US" smtClean="0"/>
              <a:t>Women are more often widowed.</a:t>
            </a:r>
          </a:p>
          <a:p>
            <a:pPr eaLnBrk="1" hangingPunct="1"/>
            <a:r>
              <a:rPr lang="en-US" smtClean="0"/>
              <a:t>Significant consequences of widowhood</a:t>
            </a:r>
          </a:p>
          <a:p>
            <a:pPr eaLnBrk="1" hangingPunct="1"/>
            <a:r>
              <a:rPr lang="en-US" smtClean="0"/>
              <a:t>Effect of the loss</a:t>
            </a:r>
          </a:p>
          <a:p>
            <a:pPr eaLnBrk="1" hangingPunct="1"/>
            <a:r>
              <a:rPr lang="en-US" smtClean="0"/>
              <a:t>Remarriage</a:t>
            </a:r>
          </a:p>
          <a:p>
            <a:pPr eaLnBrk="1" hangingPunct="1"/>
            <a:endParaRPr lang="en-U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a:xfrm>
            <a:off x="430213" y="620689"/>
            <a:ext cx="8524875" cy="720080"/>
          </a:xfrm>
        </p:spPr>
        <p:txBody>
          <a:bodyPr>
            <a:normAutofit fontScale="90000"/>
          </a:bodyPr>
          <a:lstStyle/>
          <a:p>
            <a:pPr eaLnBrk="1" hangingPunct="1"/>
            <a:r>
              <a:rPr lang="en-US" dirty="0" smtClean="0"/>
              <a:t>Death of Friends and Family</a:t>
            </a:r>
          </a:p>
        </p:txBody>
      </p:sp>
      <p:sp>
        <p:nvSpPr>
          <p:cNvPr id="14339" name="Rectangle 3"/>
          <p:cNvSpPr>
            <a:spLocks noGrp="1" noChangeArrowheads="1"/>
          </p:cNvSpPr>
          <p:nvPr>
            <p:ph type="body" idx="1"/>
          </p:nvPr>
        </p:nvSpPr>
        <p:spPr>
          <a:xfrm>
            <a:off x="457200" y="1916832"/>
            <a:ext cx="7467600" cy="4557120"/>
          </a:xfrm>
        </p:spPr>
        <p:txBody>
          <a:bodyPr/>
          <a:lstStyle/>
          <a:p>
            <a:pPr eaLnBrk="1" hangingPunct="1"/>
            <a:endParaRPr lang="en-US" sz="2800" dirty="0" smtClean="0"/>
          </a:p>
          <a:p>
            <a:pPr eaLnBrk="1" hangingPunct="1"/>
            <a:r>
              <a:rPr lang="en-US" dirty="0" smtClean="0"/>
              <a:t>Inevitable change with aging</a:t>
            </a:r>
          </a:p>
          <a:p>
            <a:pPr eaLnBrk="1" hangingPunct="1"/>
            <a:r>
              <a:rPr lang="en-US" dirty="0" smtClean="0"/>
              <a:t>Increased awareness of their own mortality</a:t>
            </a:r>
          </a:p>
          <a:p>
            <a:pPr eaLnBrk="1" hangingPunct="1"/>
            <a:r>
              <a:rPr lang="en-US" dirty="0" smtClean="0"/>
              <a:t>Potential for a negative effect on psychosocial wellness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a:xfrm>
            <a:off x="274638" y="1639888"/>
            <a:ext cx="8524875" cy="384175"/>
          </a:xfrm>
        </p:spPr>
        <p:txBody>
          <a:bodyPr>
            <a:normAutofit fontScale="90000"/>
          </a:bodyPr>
          <a:lstStyle/>
          <a:p>
            <a:pPr eaLnBrk="1" hangingPunct="1"/>
            <a:r>
              <a:rPr lang="en-US" smtClean="0"/>
              <a:t>Ageist Attitudes</a:t>
            </a:r>
          </a:p>
        </p:txBody>
      </p:sp>
      <p:sp>
        <p:nvSpPr>
          <p:cNvPr id="15363" name="Rectangle 3"/>
          <p:cNvSpPr>
            <a:spLocks noGrp="1" noChangeArrowheads="1"/>
          </p:cNvSpPr>
          <p:nvPr>
            <p:ph type="body" idx="1"/>
          </p:nvPr>
        </p:nvSpPr>
        <p:spPr>
          <a:xfrm>
            <a:off x="330200" y="1998663"/>
            <a:ext cx="8540750" cy="4310062"/>
          </a:xfrm>
        </p:spPr>
        <p:txBody>
          <a:bodyPr/>
          <a:lstStyle/>
          <a:p>
            <a:pPr eaLnBrk="1" hangingPunct="1"/>
            <a:endParaRPr lang="en-US" sz="2800" smtClean="0"/>
          </a:p>
          <a:p>
            <a:pPr eaLnBrk="1" hangingPunct="1"/>
            <a:r>
              <a:rPr lang="en-US" smtClean="0"/>
              <a:t>Acceptance of being old</a:t>
            </a:r>
          </a:p>
          <a:p>
            <a:pPr lvl="1" eaLnBrk="1" hangingPunct="1"/>
            <a:r>
              <a:rPr lang="en-US" smtClean="0"/>
              <a:t>Denial is common.</a:t>
            </a:r>
          </a:p>
          <a:p>
            <a:pPr eaLnBrk="1" hangingPunct="1"/>
            <a:r>
              <a:rPr lang="en-US" smtClean="0"/>
              <a:t>Effects of ageism</a:t>
            </a:r>
          </a:p>
          <a:p>
            <a:pPr eaLnBrk="1" hangingPunct="1"/>
            <a:r>
              <a:rPr lang="en-US" smtClean="0"/>
              <a:t>Age-determined expectations for social behaviors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a:xfrm>
            <a:off x="430213" y="188641"/>
            <a:ext cx="8524875" cy="1368152"/>
          </a:xfrm>
        </p:spPr>
        <p:txBody>
          <a:bodyPr>
            <a:normAutofit fontScale="90000"/>
          </a:bodyPr>
          <a:lstStyle/>
          <a:p>
            <a:pPr eaLnBrk="1" hangingPunct="1"/>
            <a:r>
              <a:rPr lang="en-US" dirty="0" smtClean="0"/>
              <a:t>Factors That Influence Psychosocial Function in Older Adults</a:t>
            </a:r>
          </a:p>
        </p:txBody>
      </p:sp>
      <p:sp>
        <p:nvSpPr>
          <p:cNvPr id="19459" name="Rectangle 3"/>
          <p:cNvSpPr>
            <a:spLocks noGrp="1" noChangeArrowheads="1"/>
          </p:cNvSpPr>
          <p:nvPr>
            <p:ph type="body" idx="1"/>
          </p:nvPr>
        </p:nvSpPr>
        <p:spPr>
          <a:xfrm>
            <a:off x="330200" y="2160588"/>
            <a:ext cx="8613775" cy="4022725"/>
          </a:xfrm>
        </p:spPr>
        <p:txBody>
          <a:bodyPr>
            <a:normAutofit lnSpcReduction="10000"/>
          </a:bodyPr>
          <a:lstStyle/>
          <a:p>
            <a:pPr eaLnBrk="1" hangingPunct="1"/>
            <a:r>
              <a:rPr lang="en-US" smtClean="0"/>
              <a:t>Religion and spirituality are increasingly important resources.</a:t>
            </a:r>
          </a:p>
          <a:p>
            <a:pPr eaLnBrk="1" hangingPunct="1"/>
            <a:r>
              <a:rPr lang="en-US" smtClean="0"/>
              <a:t>Cultural factors influence definitions/ perceptions of all aspects of psychosocial functioning.</a:t>
            </a:r>
          </a:p>
          <a:p>
            <a:pPr eaLnBrk="1" hangingPunct="1"/>
            <a:r>
              <a:rPr lang="en-US" smtClean="0"/>
              <a:t>Culture-bound syndromes: culturally specific disorders associated with psychosocial characteristics of a particular group</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Providing nursing care to older adults is often associated with limited goals and little chance of helping patients achieve a higher level of functioning</a:t>
            </a:r>
            <a:endParaRPr lang="en-C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Promoting </a:t>
            </a:r>
            <a:r>
              <a:rPr lang="en-CA" dirty="0" smtClean="0"/>
              <a:t>Wellness in Older Adult</a:t>
            </a:r>
            <a:endParaRPr lang="en-CA" dirty="0"/>
          </a:p>
        </p:txBody>
      </p:sp>
      <p:sp>
        <p:nvSpPr>
          <p:cNvPr id="3" name="Content Placeholder 2"/>
          <p:cNvSpPr>
            <a:spLocks noGrp="1"/>
          </p:cNvSpPr>
          <p:nvPr>
            <p:ph idx="1"/>
          </p:nvPr>
        </p:nvSpPr>
        <p:spPr/>
        <p:txBody>
          <a:bodyPr/>
          <a:lstStyle/>
          <a:p>
            <a:endParaRPr lang="en-CA" dirty="0" smtClean="0"/>
          </a:p>
          <a:p>
            <a:r>
              <a:rPr lang="en-CA" dirty="0" smtClean="0"/>
              <a:t>Wellness is an evolving an integral part of health care</a:t>
            </a:r>
          </a:p>
          <a:p>
            <a:r>
              <a:rPr lang="en-CA" dirty="0" smtClean="0"/>
              <a:t>Holistic care</a:t>
            </a:r>
          </a:p>
          <a:p>
            <a:r>
              <a:rPr lang="en-CA" dirty="0" smtClean="0"/>
              <a:t>Age-related changes are inevitable, but most problems are caused by associated risk factors (</a:t>
            </a:r>
            <a:r>
              <a:rPr lang="en-CA" dirty="0" err="1" smtClean="0"/>
              <a:t>ie</a:t>
            </a:r>
            <a:r>
              <a:rPr lang="en-CA" dirty="0"/>
              <a:t> </a:t>
            </a:r>
            <a:r>
              <a:rPr lang="en-CA" dirty="0" smtClean="0"/>
              <a:t>lifestyle)</a:t>
            </a:r>
          </a:p>
          <a:p>
            <a:pPr>
              <a:buNone/>
            </a:pPr>
            <a:endParaRPr lang="en-CA" dirty="0" smtClean="0"/>
          </a:p>
          <a:p>
            <a:endParaRPr lang="en-C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Con’t</a:t>
            </a:r>
            <a:endParaRPr lang="en-CA" dirty="0"/>
          </a:p>
        </p:txBody>
      </p:sp>
      <p:sp>
        <p:nvSpPr>
          <p:cNvPr id="3" name="Content Placeholder 2"/>
          <p:cNvSpPr>
            <a:spLocks noGrp="1"/>
          </p:cNvSpPr>
          <p:nvPr>
            <p:ph idx="1"/>
          </p:nvPr>
        </p:nvSpPr>
        <p:spPr/>
        <p:txBody>
          <a:bodyPr/>
          <a:lstStyle/>
          <a:p>
            <a:r>
              <a:rPr lang="en-CA" dirty="0" smtClean="0"/>
              <a:t>Interventions can focus on eliminating risk factors (</a:t>
            </a:r>
            <a:r>
              <a:rPr lang="en-CA" dirty="0" err="1" smtClean="0"/>
              <a:t>ie</a:t>
            </a:r>
            <a:r>
              <a:rPr lang="en-CA" dirty="0" smtClean="0"/>
              <a:t> safety)</a:t>
            </a:r>
          </a:p>
          <a:p>
            <a:r>
              <a:rPr lang="en-CA" dirty="0" smtClean="0"/>
              <a:t>Health promotion</a:t>
            </a:r>
          </a:p>
          <a:p>
            <a:r>
              <a:rPr lang="en-CA" dirty="0" smtClean="0"/>
              <a:t>Nursing interventions can result in </a:t>
            </a:r>
            <a:r>
              <a:rPr lang="en-CA" i="1" dirty="0" smtClean="0"/>
              <a:t>wellness outcomes</a:t>
            </a:r>
          </a:p>
          <a:p>
            <a:pPr lvl="1"/>
            <a:r>
              <a:rPr lang="en-CA" dirty="0" smtClean="0"/>
              <a:t>allows person to function at their highest level despite age related changes or risk factors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Functional Consequences</a:t>
            </a:r>
            <a:endParaRPr lang="en-CA" dirty="0"/>
          </a:p>
        </p:txBody>
      </p:sp>
      <p:sp>
        <p:nvSpPr>
          <p:cNvPr id="3" name="Content Placeholder 2"/>
          <p:cNvSpPr>
            <a:spLocks noGrp="1"/>
          </p:cNvSpPr>
          <p:nvPr>
            <p:ph idx="1"/>
          </p:nvPr>
        </p:nvSpPr>
        <p:spPr/>
        <p:txBody>
          <a:bodyPr/>
          <a:lstStyle/>
          <a:p>
            <a:r>
              <a:rPr lang="en-CA" dirty="0" smtClean="0"/>
              <a:t>Positive/negative</a:t>
            </a:r>
          </a:p>
          <a:p>
            <a:r>
              <a:rPr lang="en-CA" dirty="0" smtClean="0"/>
              <a:t>Observable effects of actions, risk factors, and age-related changes that influence the quality of life or day-to-day activities of older adults</a:t>
            </a:r>
            <a:endParaRPr lang="en-CA"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Age related changes and risk factors combine to cause negative functional consequences</a:t>
            </a:r>
          </a:p>
          <a:p>
            <a:r>
              <a:rPr lang="en-CA" dirty="0" smtClean="0"/>
              <a:t>Nurses holistically assess and then initiate interventions that minimize or counteract the negative functional consequences</a:t>
            </a:r>
          </a:p>
          <a:p>
            <a:pPr lvl="1"/>
            <a:r>
              <a:rPr lang="en-CA" dirty="0" smtClean="0"/>
              <a:t>(</a:t>
            </a:r>
            <a:r>
              <a:rPr lang="en-CA" dirty="0" err="1" smtClean="0"/>
              <a:t>ie</a:t>
            </a:r>
            <a:r>
              <a:rPr lang="en-CA" dirty="0" smtClean="0"/>
              <a:t> eye sight)</a:t>
            </a:r>
            <a:endParaRPr lang="en-C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Goal</a:t>
            </a:r>
            <a:endParaRPr lang="en-CA" dirty="0"/>
          </a:p>
        </p:txBody>
      </p:sp>
      <p:sp>
        <p:nvSpPr>
          <p:cNvPr id="3" name="Content Placeholder 2"/>
          <p:cNvSpPr>
            <a:spLocks noGrp="1"/>
          </p:cNvSpPr>
          <p:nvPr>
            <p:ph idx="1"/>
          </p:nvPr>
        </p:nvSpPr>
        <p:spPr/>
        <p:txBody>
          <a:bodyPr/>
          <a:lstStyle/>
          <a:p>
            <a:r>
              <a:rPr lang="en-CA" dirty="0" smtClean="0"/>
              <a:t>To facilitate the highest level of functioning in the older adult with the least amount of dependency</a:t>
            </a:r>
            <a:endParaRPr lang="en-CA"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Age-related changes</a:t>
            </a:r>
            <a:endParaRPr lang="en-CA" dirty="0"/>
          </a:p>
        </p:txBody>
      </p:sp>
      <p:sp>
        <p:nvSpPr>
          <p:cNvPr id="3" name="Content Placeholder 2"/>
          <p:cNvSpPr>
            <a:spLocks noGrp="1"/>
          </p:cNvSpPr>
          <p:nvPr>
            <p:ph idx="1"/>
          </p:nvPr>
        </p:nvSpPr>
        <p:spPr/>
        <p:txBody>
          <a:bodyPr/>
          <a:lstStyle/>
          <a:p>
            <a:r>
              <a:rPr lang="en-CA" dirty="0" smtClean="0"/>
              <a:t>Physiological processes that increase the vulnerability of older adults to the negative impact of risk factors</a:t>
            </a:r>
          </a:p>
          <a:p>
            <a:r>
              <a:rPr lang="en-CA" dirty="0" smtClean="0"/>
              <a:t>Body-mind-spirit  </a:t>
            </a:r>
          </a:p>
          <a:p>
            <a:r>
              <a:rPr lang="en-CA" dirty="0" smtClean="0"/>
              <a:t>Holistic perspective</a:t>
            </a:r>
          </a:p>
          <a:p>
            <a:pPr lvl="1"/>
            <a:r>
              <a:rPr lang="en-CA" dirty="0" smtClean="0"/>
              <a:t>(</a:t>
            </a:r>
            <a:r>
              <a:rPr lang="en-CA" dirty="0" err="1" smtClean="0"/>
              <a:t>ie</a:t>
            </a:r>
            <a:r>
              <a:rPr lang="en-CA" dirty="0" smtClean="0"/>
              <a:t> nurse may help with coping strategies)</a:t>
            </a:r>
            <a:endParaRPr lang="en-CA"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Risk Factors</a:t>
            </a:r>
            <a:endParaRPr lang="en-CA" dirty="0"/>
          </a:p>
        </p:txBody>
      </p:sp>
      <p:sp>
        <p:nvSpPr>
          <p:cNvPr id="3" name="Content Placeholder 2"/>
          <p:cNvSpPr>
            <a:spLocks noGrp="1"/>
          </p:cNvSpPr>
          <p:nvPr>
            <p:ph idx="1"/>
          </p:nvPr>
        </p:nvSpPr>
        <p:spPr/>
        <p:txBody>
          <a:bodyPr/>
          <a:lstStyle/>
          <a:p>
            <a:r>
              <a:rPr lang="en-CA" dirty="0" smtClean="0"/>
              <a:t>Environmental</a:t>
            </a:r>
          </a:p>
          <a:p>
            <a:r>
              <a:rPr lang="en-CA" dirty="0" smtClean="0"/>
              <a:t>Illness and disease</a:t>
            </a:r>
          </a:p>
          <a:p>
            <a:r>
              <a:rPr lang="en-CA" dirty="0" smtClean="0"/>
              <a:t>Psychosocial</a:t>
            </a:r>
          </a:p>
          <a:p>
            <a:r>
              <a:rPr lang="en-CA" dirty="0" smtClean="0"/>
              <a:t>Adverse medication effects</a:t>
            </a:r>
          </a:p>
          <a:p>
            <a:pPr>
              <a:buNone/>
            </a:pPr>
            <a:endParaRPr lang="en-CA" dirty="0"/>
          </a:p>
          <a:p>
            <a:pPr>
              <a:buNone/>
            </a:pPr>
            <a:endParaRPr lang="en-CA"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Risk Factors </a:t>
            </a:r>
            <a:r>
              <a:rPr lang="en-CA" dirty="0" err="1" smtClean="0"/>
              <a:t>con’t</a:t>
            </a:r>
            <a:endParaRPr lang="en-CA" dirty="0"/>
          </a:p>
        </p:txBody>
      </p:sp>
      <p:sp>
        <p:nvSpPr>
          <p:cNvPr id="3" name="Content Placeholder 2"/>
          <p:cNvSpPr>
            <a:spLocks noGrp="1"/>
          </p:cNvSpPr>
          <p:nvPr>
            <p:ph idx="1"/>
          </p:nvPr>
        </p:nvSpPr>
        <p:spPr/>
        <p:txBody>
          <a:bodyPr/>
          <a:lstStyle/>
          <a:p>
            <a:r>
              <a:rPr lang="en-CA" dirty="0" smtClean="0"/>
              <a:t>Cumulative and progressive (</a:t>
            </a:r>
            <a:r>
              <a:rPr lang="en-CA" dirty="0" err="1" smtClean="0"/>
              <a:t>ie</a:t>
            </a:r>
            <a:r>
              <a:rPr lang="en-CA" dirty="0" smtClean="0"/>
              <a:t> smoking)</a:t>
            </a:r>
          </a:p>
          <a:p>
            <a:r>
              <a:rPr lang="en-CA" dirty="0" smtClean="0"/>
              <a:t>Effects are exacerbated by age-related changes (</a:t>
            </a:r>
            <a:r>
              <a:rPr lang="en-CA" dirty="0" err="1" smtClean="0"/>
              <a:t>ie</a:t>
            </a:r>
            <a:r>
              <a:rPr lang="en-CA" dirty="0" smtClean="0"/>
              <a:t> OA)</a:t>
            </a:r>
          </a:p>
          <a:p>
            <a:r>
              <a:rPr lang="en-CA" dirty="0" smtClean="0"/>
              <a:t>May be dismissed as age related rather than treatable (</a:t>
            </a:r>
            <a:r>
              <a:rPr lang="en-CA" dirty="0" err="1" smtClean="0"/>
              <a:t>ie</a:t>
            </a:r>
            <a:r>
              <a:rPr lang="en-CA" dirty="0" smtClean="0"/>
              <a:t> hypothyroid or medications)</a:t>
            </a:r>
          </a:p>
          <a:p>
            <a:pPr>
              <a:buNone/>
            </a:pPr>
            <a:endParaRPr lang="en-CA" dirty="0" smtClean="0"/>
          </a:p>
          <a:p>
            <a:endParaRPr lang="en-CA"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Rowe and Kahn (1987)</a:t>
            </a:r>
            <a:endParaRPr lang="en-CA" dirty="0"/>
          </a:p>
        </p:txBody>
      </p:sp>
      <p:sp>
        <p:nvSpPr>
          <p:cNvPr id="3" name="Content Placeholder 2"/>
          <p:cNvSpPr>
            <a:spLocks noGrp="1"/>
          </p:cNvSpPr>
          <p:nvPr>
            <p:ph idx="1"/>
          </p:nvPr>
        </p:nvSpPr>
        <p:spPr/>
        <p:txBody>
          <a:bodyPr/>
          <a:lstStyle/>
          <a:p>
            <a:r>
              <a:rPr lang="en-CA" dirty="0" smtClean="0"/>
              <a:t>Successful aging implies a balance between:</a:t>
            </a:r>
          </a:p>
          <a:p>
            <a:pPr lvl="1"/>
            <a:r>
              <a:rPr lang="en-CA" dirty="0" smtClean="0"/>
              <a:t>Low probability of disease and disease related disability,</a:t>
            </a:r>
          </a:p>
          <a:p>
            <a:pPr lvl="1"/>
            <a:r>
              <a:rPr lang="en-CA" dirty="0" smtClean="0"/>
              <a:t>High cognitive and physical functioning, and;</a:t>
            </a:r>
          </a:p>
          <a:p>
            <a:pPr lvl="1"/>
            <a:r>
              <a:rPr lang="en-CA" dirty="0" smtClean="0"/>
              <a:t>Active engagement with life.</a:t>
            </a:r>
            <a:endParaRPr lang="en-C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Three theoretical perspectives</a:t>
            </a:r>
            <a:endParaRPr lang="en-CA" dirty="0"/>
          </a:p>
        </p:txBody>
      </p:sp>
      <p:sp>
        <p:nvSpPr>
          <p:cNvPr id="3" name="Content Placeholder 2"/>
          <p:cNvSpPr>
            <a:spLocks noGrp="1"/>
          </p:cNvSpPr>
          <p:nvPr>
            <p:ph idx="1"/>
          </p:nvPr>
        </p:nvSpPr>
        <p:spPr/>
        <p:txBody>
          <a:bodyPr/>
          <a:lstStyle/>
          <a:p>
            <a:r>
              <a:rPr lang="en-CA" dirty="0" smtClean="0"/>
              <a:t>Biological age-functional capacities</a:t>
            </a:r>
          </a:p>
          <a:p>
            <a:r>
              <a:rPr lang="en-CA" dirty="0" smtClean="0"/>
              <a:t>Sociological age-roles and behaviours</a:t>
            </a:r>
          </a:p>
          <a:p>
            <a:r>
              <a:rPr lang="en-CA" dirty="0" smtClean="0"/>
              <a:t>Psychological age-behavioural capacities and ability to adapt</a:t>
            </a:r>
            <a:endParaRPr lang="en-C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CA" dirty="0" smtClean="0"/>
              <a:t>How can we live long and </a:t>
            </a:r>
            <a:r>
              <a:rPr lang="en-CA" i="1" dirty="0" smtClean="0"/>
              <a:t>well</a:t>
            </a:r>
            <a:r>
              <a:rPr lang="en-CA" dirty="0" smtClean="0"/>
              <a:t>?</a:t>
            </a:r>
            <a:endParaRPr lang="en-CA" dirty="0"/>
          </a:p>
        </p:txBody>
      </p:sp>
      <p:sp>
        <p:nvSpPr>
          <p:cNvPr id="5" name="Subtitle 4"/>
          <p:cNvSpPr>
            <a:spLocks noGrp="1"/>
          </p:cNvSpPr>
          <p:nvPr>
            <p:ph type="subTitle" idx="1"/>
          </p:nvPr>
        </p:nvSpPr>
        <p:spPr/>
        <p:txBody>
          <a:bodyPr/>
          <a:lstStyle/>
          <a:p>
            <a:endParaRPr lang="en-CA"/>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Expectancy and Life Span</a:t>
            </a:r>
            <a:endParaRPr lang="en-CA" dirty="0"/>
          </a:p>
        </p:txBody>
      </p:sp>
      <p:sp>
        <p:nvSpPr>
          <p:cNvPr id="3" name="Content Placeholder 2"/>
          <p:cNvSpPr>
            <a:spLocks noGrp="1"/>
          </p:cNvSpPr>
          <p:nvPr>
            <p:ph idx="1"/>
          </p:nvPr>
        </p:nvSpPr>
        <p:spPr/>
        <p:txBody>
          <a:bodyPr/>
          <a:lstStyle/>
          <a:p>
            <a:pPr>
              <a:lnSpc>
                <a:spcPct val="90000"/>
              </a:lnSpc>
            </a:pPr>
            <a:r>
              <a:rPr lang="en-US" b="1" dirty="0" smtClean="0"/>
              <a:t>Life expectancy</a:t>
            </a:r>
            <a:r>
              <a:rPr lang="en-US" dirty="0" smtClean="0"/>
              <a:t> – the number of yrs that will probably be lived by the average individual born in a particular year.</a:t>
            </a:r>
          </a:p>
          <a:p>
            <a:pPr>
              <a:lnSpc>
                <a:spcPct val="90000"/>
              </a:lnSpc>
            </a:pPr>
            <a:r>
              <a:rPr lang="en-US" dirty="0" smtClean="0"/>
              <a:t>The life expectancy of individuals born today in the Canada is 79.9 yrs.</a:t>
            </a:r>
          </a:p>
          <a:p>
            <a:endParaRPr lang="en-C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r>
              <a:rPr lang="en-US" dirty="0" smtClean="0"/>
              <a:t>Life Expectancy and Life Span</a:t>
            </a:r>
          </a:p>
        </p:txBody>
      </p:sp>
      <p:sp>
        <p:nvSpPr>
          <p:cNvPr id="1355779" name="Rectangle 3"/>
          <p:cNvSpPr>
            <a:spLocks noGrp="1" noChangeArrowheads="1"/>
          </p:cNvSpPr>
          <p:nvPr>
            <p:ph idx="1"/>
          </p:nvPr>
        </p:nvSpPr>
        <p:spPr/>
        <p:txBody>
          <a:bodyPr/>
          <a:lstStyle/>
          <a:p>
            <a:pPr eaLnBrk="1" hangingPunct="1">
              <a:lnSpc>
                <a:spcPct val="90000"/>
              </a:lnSpc>
            </a:pPr>
            <a:r>
              <a:rPr lang="en-US" sz="2800" b="1" dirty="0" smtClean="0"/>
              <a:t>Life span</a:t>
            </a:r>
            <a:r>
              <a:rPr lang="en-US" sz="2800" dirty="0" smtClean="0"/>
              <a:t> </a:t>
            </a:r>
            <a:r>
              <a:rPr lang="en-US" dirty="0" smtClean="0"/>
              <a:t>–</a:t>
            </a:r>
            <a:r>
              <a:rPr lang="en-US" sz="2800" dirty="0" smtClean="0"/>
              <a:t> the upper boundary of life; the maximum number of yrs an individual can live.</a:t>
            </a:r>
          </a:p>
          <a:p>
            <a:pPr eaLnBrk="1" hangingPunct="1">
              <a:lnSpc>
                <a:spcPct val="90000"/>
              </a:lnSpc>
            </a:pPr>
            <a:r>
              <a:rPr lang="en-US" sz="2800" dirty="0" smtClean="0"/>
              <a:t>The current maximum lifespan is 120 yrs of age.  (110 years for a light bulb!!!)</a:t>
            </a:r>
          </a:p>
          <a:p>
            <a:pPr eaLnBrk="1" hangingPunct="1">
              <a:lnSpc>
                <a:spcPct val="90000"/>
              </a:lnSpc>
            </a:pPr>
            <a:endParaRPr lang="en-US" sz="2800" dirty="0" smtClean="0"/>
          </a:p>
          <a:p>
            <a:pPr eaLnBrk="1" hangingPunct="1">
              <a:lnSpc>
                <a:spcPct val="90000"/>
              </a:lnSpc>
            </a:pPr>
            <a:r>
              <a:rPr lang="en-US" sz="2800" dirty="0" smtClean="0">
                <a:hlinkClick r:id="rId3"/>
              </a:rPr>
              <a:t>http://english.ntdtv.com/ntdtv_en/news_northamerica/2011-06-16/light-bulb-burns-for-110-years.html</a:t>
            </a:r>
            <a:endParaRPr lang="en-US" sz="2800" dirty="0" smtClean="0"/>
          </a:p>
          <a:p>
            <a:pPr eaLnBrk="1" hangingPunct="1">
              <a:lnSpc>
                <a:spcPct val="90000"/>
              </a:lnSpc>
            </a:pPr>
            <a:endParaRPr lang="en-US" dirty="0" smtClean="0"/>
          </a:p>
        </p:txBody>
      </p:sp>
      <p:sp>
        <p:nvSpPr>
          <p:cNvPr id="25603" name="Footer Placeholder 4"/>
          <p:cNvSpPr>
            <a:spLocks noGrp="1"/>
          </p:cNvSpPr>
          <p:nvPr>
            <p:ph type="ftr" sz="quarter" idx="11"/>
          </p:nvPr>
        </p:nvSpPr>
        <p:spPr bwMode="auto">
          <a:noFill/>
          <a:ln>
            <a:miter lim="800000"/>
            <a:headEnd/>
            <a:tailEnd/>
          </a:ln>
        </p:spPr>
        <p:txBody>
          <a:bodyPr/>
          <a:lstStyle/>
          <a:p>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57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557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557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577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Theories..</a:t>
            </a:r>
            <a:endParaRPr lang="en-CA" dirty="0"/>
          </a:p>
        </p:txBody>
      </p:sp>
      <p:sp>
        <p:nvSpPr>
          <p:cNvPr id="3" name="Content Placeholder 2"/>
          <p:cNvSpPr>
            <a:spLocks noGrp="1"/>
          </p:cNvSpPr>
          <p:nvPr>
            <p:ph idx="1"/>
          </p:nvPr>
        </p:nvSpPr>
        <p:spPr/>
        <p:txBody>
          <a:bodyPr/>
          <a:lstStyle/>
          <a:p>
            <a:r>
              <a:rPr lang="en-CA" dirty="0" smtClean="0"/>
              <a:t>Genetics </a:t>
            </a:r>
          </a:p>
          <a:p>
            <a:r>
              <a:rPr lang="en-CA" dirty="0" smtClean="0"/>
              <a:t>Environment</a:t>
            </a:r>
          </a:p>
          <a:p>
            <a:r>
              <a:rPr lang="en-CA" dirty="0" smtClean="0"/>
              <a:t>Socio-economic status</a:t>
            </a:r>
          </a:p>
          <a:p>
            <a:r>
              <a:rPr lang="en-CA" dirty="0" smtClean="0"/>
              <a:t>Lifestyle</a:t>
            </a:r>
          </a:p>
          <a:p>
            <a:r>
              <a:rPr lang="en-CA" dirty="0" smtClean="0"/>
              <a:t>Other…luck??</a:t>
            </a:r>
          </a:p>
          <a:p>
            <a:endParaRPr lang="en-C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Goal</a:t>
            </a:r>
            <a:endParaRPr lang="en-CA" dirty="0"/>
          </a:p>
        </p:txBody>
      </p:sp>
      <p:sp>
        <p:nvSpPr>
          <p:cNvPr id="3" name="Content Placeholder 2"/>
          <p:cNvSpPr>
            <a:spLocks noGrp="1"/>
          </p:cNvSpPr>
          <p:nvPr>
            <p:ph idx="1"/>
          </p:nvPr>
        </p:nvSpPr>
        <p:spPr/>
        <p:txBody>
          <a:bodyPr/>
          <a:lstStyle/>
          <a:p>
            <a:r>
              <a:rPr lang="en-CA" dirty="0" smtClean="0"/>
              <a:t>To develop a combination of preventative and therapeutic approaches that will allow people to age in good health</a:t>
            </a:r>
            <a:endParaRPr lang="en-C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a:xfrm>
            <a:off x="457200" y="273050"/>
            <a:ext cx="8186738" cy="1162050"/>
          </a:xfrm>
        </p:spPr>
        <p:txBody>
          <a:bodyPr/>
          <a:lstStyle/>
          <a:p>
            <a:pPr eaLnBrk="1" hangingPunct="1"/>
            <a:r>
              <a:rPr lang="en-US" sz="5000" smtClean="0"/>
              <a:t>Centenarians </a:t>
            </a:r>
          </a:p>
        </p:txBody>
      </p:sp>
      <p:sp>
        <p:nvSpPr>
          <p:cNvPr id="12291" name="Content Placeholder 7"/>
          <p:cNvSpPr>
            <a:spLocks noGrp="1"/>
          </p:cNvSpPr>
          <p:nvPr>
            <p:ph sz="half" idx="1"/>
          </p:nvPr>
        </p:nvSpPr>
        <p:spPr>
          <a:xfrm>
            <a:off x="3643313" y="1714500"/>
            <a:ext cx="5111750" cy="5286375"/>
          </a:xfrm>
        </p:spPr>
        <p:txBody>
          <a:bodyPr/>
          <a:lstStyle/>
          <a:p>
            <a:pPr eaLnBrk="1" hangingPunct="1">
              <a:lnSpc>
                <a:spcPct val="90000"/>
              </a:lnSpc>
            </a:pPr>
            <a:r>
              <a:rPr lang="en-US" sz="2600" smtClean="0"/>
              <a:t>There are 4,320 centenarians living in Canada.</a:t>
            </a:r>
          </a:p>
          <a:p>
            <a:pPr eaLnBrk="1" hangingPunct="1">
              <a:lnSpc>
                <a:spcPct val="90000"/>
              </a:lnSpc>
            </a:pPr>
            <a:r>
              <a:rPr lang="en-US" sz="2600" smtClean="0"/>
              <a:t>The number is projected to increase to 45,000 by 2046.</a:t>
            </a:r>
          </a:p>
          <a:p>
            <a:pPr eaLnBrk="1" hangingPunct="1">
              <a:lnSpc>
                <a:spcPct val="90000"/>
              </a:lnSpc>
            </a:pPr>
            <a:r>
              <a:rPr lang="en-US" sz="2600" smtClean="0"/>
              <a:t>Many centenarians are quite healthy in their old age.</a:t>
            </a:r>
          </a:p>
          <a:p>
            <a:pPr eaLnBrk="1" hangingPunct="1">
              <a:lnSpc>
                <a:spcPct val="90000"/>
              </a:lnSpc>
            </a:pPr>
            <a:r>
              <a:rPr lang="en-US" sz="2600" smtClean="0"/>
              <a:t>Rapid growth in the older population will likely lead to a variety of societal changes.</a:t>
            </a:r>
          </a:p>
          <a:p>
            <a:pPr eaLnBrk="1" hangingPunct="1"/>
            <a:endParaRPr lang="en-US" sz="2600" smtClean="0"/>
          </a:p>
          <a:p>
            <a:pPr eaLnBrk="1" hangingPunct="1"/>
            <a:endParaRPr lang="en-US" sz="2600" smtClean="0"/>
          </a:p>
        </p:txBody>
      </p:sp>
      <p:sp>
        <p:nvSpPr>
          <p:cNvPr id="27651" name="Footer Placeholder 5"/>
          <p:cNvSpPr>
            <a:spLocks noGrp="1"/>
          </p:cNvSpPr>
          <p:nvPr>
            <p:ph type="ftr" sz="quarter" idx="11"/>
          </p:nvPr>
        </p:nvSpPr>
        <p:spPr bwMode="auto">
          <a:noFill/>
          <a:ln>
            <a:miter lim="800000"/>
            <a:headEnd/>
            <a:tailEnd/>
          </a:ln>
        </p:spPr>
        <p:txBody>
          <a:bodyPr/>
          <a:lstStyle/>
          <a:p>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357188" y="571500"/>
            <a:ext cx="8229600" cy="1143000"/>
          </a:xfrm>
        </p:spPr>
        <p:txBody>
          <a:bodyPr>
            <a:normAutofit/>
          </a:bodyPr>
          <a:lstStyle/>
          <a:p>
            <a:pPr eaLnBrk="1" hangingPunct="1"/>
            <a:r>
              <a:rPr lang="en-US" smtClean="0"/>
              <a:t>Gender Differences in Longevity </a:t>
            </a:r>
          </a:p>
        </p:txBody>
      </p:sp>
      <p:sp>
        <p:nvSpPr>
          <p:cNvPr id="1357827" name="Rectangle 3"/>
          <p:cNvSpPr>
            <a:spLocks noGrp="1" noChangeArrowheads="1"/>
          </p:cNvSpPr>
          <p:nvPr>
            <p:ph idx="1"/>
          </p:nvPr>
        </p:nvSpPr>
        <p:spPr>
          <a:xfrm>
            <a:off x="500063" y="1785938"/>
            <a:ext cx="8143875" cy="4114800"/>
          </a:xfrm>
        </p:spPr>
        <p:txBody>
          <a:bodyPr>
            <a:normAutofit/>
          </a:bodyPr>
          <a:lstStyle/>
          <a:p>
            <a:pPr marL="274320" indent="-274320" eaLnBrk="1" fontAlgn="auto" hangingPunct="1">
              <a:lnSpc>
                <a:spcPct val="90000"/>
              </a:lnSpc>
              <a:spcAft>
                <a:spcPts val="0"/>
              </a:spcAft>
              <a:buClr>
                <a:schemeClr val="accent3"/>
              </a:buClr>
              <a:buFont typeface="Wingdings 2"/>
              <a:buChar char=""/>
              <a:defRPr/>
            </a:pPr>
            <a:r>
              <a:rPr lang="en-US" sz="2800" b="1" dirty="0" smtClean="0"/>
              <a:t>Life expectancy </a:t>
            </a:r>
            <a:r>
              <a:rPr lang="en-US" sz="2800" dirty="0" smtClean="0"/>
              <a:t>for females is 81.4, males 75.7.</a:t>
            </a:r>
          </a:p>
          <a:p>
            <a:pPr marL="274320" indent="-274320" eaLnBrk="1" fontAlgn="auto" hangingPunct="1">
              <a:lnSpc>
                <a:spcPct val="90000"/>
              </a:lnSpc>
              <a:spcAft>
                <a:spcPts val="0"/>
              </a:spcAft>
              <a:buClr>
                <a:schemeClr val="accent3"/>
              </a:buClr>
              <a:buFont typeface="Wingdings 2"/>
              <a:buChar char=""/>
              <a:defRPr/>
            </a:pPr>
            <a:r>
              <a:rPr lang="en-US" sz="2800" dirty="0" smtClean="0"/>
              <a:t>By age 45, </a:t>
            </a:r>
            <a:r>
              <a:rPr lang="en-US" sz="2800" b="1" dirty="0" smtClean="0"/>
              <a:t>females</a:t>
            </a:r>
            <a:r>
              <a:rPr lang="en-US" sz="2800" dirty="0" smtClean="0"/>
              <a:t> begin to </a:t>
            </a:r>
            <a:r>
              <a:rPr lang="en-US" sz="2800" b="1" dirty="0" smtClean="0"/>
              <a:t>out number males</a:t>
            </a:r>
            <a:r>
              <a:rPr lang="en-US" sz="2800" dirty="0" smtClean="0"/>
              <a:t>.</a:t>
            </a:r>
          </a:p>
          <a:p>
            <a:pPr marL="274320" indent="-274320" eaLnBrk="1" fontAlgn="auto" hangingPunct="1">
              <a:lnSpc>
                <a:spcPct val="90000"/>
              </a:lnSpc>
              <a:spcAft>
                <a:spcPts val="0"/>
              </a:spcAft>
              <a:buClr>
                <a:schemeClr val="accent3"/>
              </a:buClr>
              <a:buFont typeface="Wingdings 2"/>
              <a:buChar char=""/>
              <a:defRPr/>
            </a:pPr>
            <a:r>
              <a:rPr lang="en-US" sz="2800" dirty="0" smtClean="0"/>
              <a:t>By the time adults are 70–74 yrs of age, more than 53.4% of the population is female.</a:t>
            </a:r>
          </a:p>
          <a:p>
            <a:pPr marL="274320" indent="-274320" eaLnBrk="1" fontAlgn="auto" hangingPunct="1">
              <a:lnSpc>
                <a:spcPct val="90000"/>
              </a:lnSpc>
              <a:spcAft>
                <a:spcPts val="0"/>
              </a:spcAft>
              <a:buClr>
                <a:schemeClr val="accent3"/>
              </a:buClr>
              <a:buFont typeface="Wingdings 2"/>
              <a:buChar char=""/>
              <a:defRPr/>
            </a:pPr>
            <a:r>
              <a:rPr lang="en-US" sz="2800" dirty="0" smtClean="0"/>
              <a:t>Life expectancy </a:t>
            </a:r>
            <a:r>
              <a:rPr lang="en-US" sz="2800" b="1" dirty="0" smtClean="0"/>
              <a:t>differences</a:t>
            </a:r>
            <a:r>
              <a:rPr lang="en-US" sz="2800" dirty="0" smtClean="0"/>
              <a:t> are likely due to </a:t>
            </a:r>
            <a:r>
              <a:rPr lang="en-US" sz="2800" b="1" dirty="0" smtClean="0"/>
              <a:t>health attitudes, habits, lifestyles, &amp; occupation</a:t>
            </a:r>
            <a:r>
              <a:rPr lang="en-US" sz="2800" dirty="0" smtClean="0"/>
              <a:t>.</a:t>
            </a:r>
          </a:p>
          <a:p>
            <a:pPr marL="274320" indent="-274320" eaLnBrk="1" fontAlgn="auto" hangingPunct="1">
              <a:lnSpc>
                <a:spcPct val="90000"/>
              </a:lnSpc>
              <a:spcAft>
                <a:spcPts val="0"/>
              </a:spcAft>
              <a:buClr>
                <a:schemeClr val="accent3"/>
              </a:buClr>
              <a:buFont typeface="Wingdings 2"/>
              <a:buChar char=""/>
              <a:defRPr/>
            </a:pPr>
            <a:r>
              <a:rPr lang="en-US" sz="2800" b="1" dirty="0" smtClean="0"/>
              <a:t>Biological factors </a:t>
            </a:r>
            <a:r>
              <a:rPr lang="en-US" sz="2800" dirty="0" smtClean="0"/>
              <a:t>may play a role, as females outlive males in virtually all species.</a:t>
            </a:r>
          </a:p>
        </p:txBody>
      </p:sp>
      <p:sp>
        <p:nvSpPr>
          <p:cNvPr id="29699" name="Footer Placeholder 4"/>
          <p:cNvSpPr>
            <a:spLocks noGrp="1"/>
          </p:cNvSpPr>
          <p:nvPr>
            <p:ph type="ftr" sz="quarter" idx="11"/>
          </p:nvPr>
        </p:nvSpPr>
        <p:spPr bwMode="auto">
          <a:noFill/>
          <a:ln>
            <a:miter lim="800000"/>
            <a:headEnd/>
            <a:tailEnd/>
          </a:ln>
        </p:spPr>
        <p:txBody>
          <a:bodyPr/>
          <a:lstStyle/>
          <a:p>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78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578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578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578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578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7827"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 Holistic Perspective on Aging and Wellness</a:t>
            </a:r>
            <a:endParaRPr lang="en-CA" dirty="0"/>
          </a:p>
        </p:txBody>
      </p:sp>
      <p:sp>
        <p:nvSpPr>
          <p:cNvPr id="3" name="Content Placeholder 2"/>
          <p:cNvSpPr>
            <a:spLocks noGrp="1"/>
          </p:cNvSpPr>
          <p:nvPr>
            <p:ph idx="1"/>
          </p:nvPr>
        </p:nvSpPr>
        <p:spPr/>
        <p:txBody>
          <a:bodyPr>
            <a:normAutofit lnSpcReduction="10000"/>
          </a:bodyPr>
          <a:lstStyle/>
          <a:p>
            <a:r>
              <a:rPr lang="en-CA" dirty="0" smtClean="0"/>
              <a:t>Inherit good genes</a:t>
            </a:r>
          </a:p>
          <a:p>
            <a:r>
              <a:rPr lang="en-CA" dirty="0" smtClean="0"/>
              <a:t>Avoid oxidative damage (smoking)</a:t>
            </a:r>
          </a:p>
          <a:p>
            <a:r>
              <a:rPr lang="en-CA" dirty="0" smtClean="0"/>
              <a:t>Weight</a:t>
            </a:r>
          </a:p>
          <a:p>
            <a:r>
              <a:rPr lang="en-CA" dirty="0" smtClean="0"/>
              <a:t>Exercise</a:t>
            </a:r>
          </a:p>
          <a:p>
            <a:r>
              <a:rPr lang="en-CA" dirty="0" smtClean="0"/>
              <a:t>Social interactions</a:t>
            </a:r>
          </a:p>
          <a:p>
            <a:r>
              <a:rPr lang="en-CA" dirty="0" smtClean="0"/>
              <a:t>Close personal relationship</a:t>
            </a:r>
          </a:p>
          <a:p>
            <a:r>
              <a:rPr lang="en-CA" dirty="0" smtClean="0"/>
              <a:t>Spirituality</a:t>
            </a:r>
          </a:p>
          <a:p>
            <a:r>
              <a:rPr lang="en-CA" dirty="0" smtClean="0"/>
              <a:t>Reject stereotypes</a:t>
            </a:r>
            <a:endParaRPr lang="en-C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CA" dirty="0" smtClean="0"/>
              <a:t>Family physicians supported through blended</a:t>
            </a:r>
            <a:br>
              <a:rPr lang="en-CA" dirty="0" smtClean="0"/>
            </a:br>
            <a:r>
              <a:rPr lang="en-CA" dirty="0" smtClean="0"/>
              <a:t>payment models</a:t>
            </a:r>
          </a:p>
          <a:p>
            <a:r>
              <a:rPr lang="en-CA" dirty="0" err="1" smtClean="0"/>
              <a:t>Interprofessional</a:t>
            </a:r>
            <a:r>
              <a:rPr lang="en-CA" dirty="0" smtClean="0"/>
              <a:t> care teams</a:t>
            </a:r>
          </a:p>
          <a:p>
            <a:pPr lvl="1"/>
            <a:r>
              <a:rPr lang="en-CA" dirty="0" smtClean="0"/>
              <a:t>Nurses			-Dietician</a:t>
            </a:r>
          </a:p>
          <a:p>
            <a:pPr lvl="1"/>
            <a:r>
              <a:rPr lang="en-CA" dirty="0" smtClean="0"/>
              <a:t>NPs			-Pharmacist</a:t>
            </a:r>
          </a:p>
          <a:p>
            <a:pPr lvl="1"/>
            <a:r>
              <a:rPr lang="en-CA" dirty="0" smtClean="0"/>
              <a:t>SW</a:t>
            </a:r>
          </a:p>
          <a:p>
            <a:pPr lvl="1"/>
            <a:r>
              <a:rPr lang="en-CA" dirty="0" smtClean="0"/>
              <a:t>MD</a:t>
            </a:r>
          </a:p>
          <a:p>
            <a:r>
              <a:rPr lang="en-CA" dirty="0" smtClean="0"/>
              <a:t>Electronic Medical Record</a:t>
            </a:r>
          </a:p>
          <a:p>
            <a:r>
              <a:rPr lang="en-CA" dirty="0" smtClean="0"/>
              <a:t>Emphasis on training future family physicians in this setting</a:t>
            </a:r>
          </a:p>
          <a:p>
            <a:endParaRPr lang="en-CA" dirty="0" smtClean="0"/>
          </a:p>
          <a:p>
            <a:endParaRPr lang="en-CA" dirty="0"/>
          </a:p>
        </p:txBody>
      </p:sp>
      <p:sp>
        <p:nvSpPr>
          <p:cNvPr id="2" name="Title 1"/>
          <p:cNvSpPr>
            <a:spLocks noGrp="1"/>
          </p:cNvSpPr>
          <p:nvPr>
            <p:ph type="title"/>
          </p:nvPr>
        </p:nvSpPr>
        <p:spPr/>
        <p:txBody>
          <a:bodyPr>
            <a:normAutofit fontScale="90000"/>
          </a:bodyPr>
          <a:lstStyle/>
          <a:p>
            <a:r>
              <a:rPr lang="en-CA" dirty="0" smtClean="0"/>
              <a:t>Family Health Teams in the</a:t>
            </a:r>
            <a:br>
              <a:rPr lang="en-CA" dirty="0" smtClean="0"/>
            </a:br>
            <a:r>
              <a:rPr lang="en-CA" dirty="0" smtClean="0"/>
              <a:t>Province of Ontario</a:t>
            </a:r>
            <a:endParaRPr lang="en-C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Pressures on our system</a:t>
            </a:r>
            <a:endParaRPr lang="en-CA" dirty="0"/>
          </a:p>
        </p:txBody>
      </p:sp>
      <p:sp>
        <p:nvSpPr>
          <p:cNvPr id="6" name="Content Placeholder 5"/>
          <p:cNvSpPr>
            <a:spLocks noGrp="1"/>
          </p:cNvSpPr>
          <p:nvPr>
            <p:ph sz="half" idx="4294967295"/>
          </p:nvPr>
        </p:nvSpPr>
        <p:spPr>
          <a:xfrm>
            <a:off x="5105400" y="1481138"/>
            <a:ext cx="4038600" cy="4525962"/>
          </a:xfrm>
        </p:spPr>
        <p:txBody>
          <a:bodyPr>
            <a:normAutofit fontScale="70000" lnSpcReduction="20000"/>
          </a:bodyPr>
          <a:lstStyle/>
          <a:p>
            <a:pPr>
              <a:buNone/>
            </a:pPr>
            <a:r>
              <a:rPr lang="en-CA" dirty="0"/>
              <a:t>Canada's aging population</a:t>
            </a:r>
          </a:p>
          <a:p>
            <a:r>
              <a:rPr lang="en-CA" dirty="0" smtClean="0"/>
              <a:t>Senior </a:t>
            </a:r>
            <a:r>
              <a:rPr lang="en-CA" dirty="0"/>
              <a:t>citizens will </a:t>
            </a:r>
            <a:r>
              <a:rPr lang="en-CA" dirty="0" smtClean="0"/>
              <a:t>outnumber children </a:t>
            </a:r>
            <a:r>
              <a:rPr lang="en-CA" dirty="0"/>
              <a:t>in about a decade</a:t>
            </a:r>
          </a:p>
          <a:p>
            <a:r>
              <a:rPr lang="en-CA" dirty="0" smtClean="0"/>
              <a:t>Health </a:t>
            </a:r>
            <a:r>
              <a:rPr lang="en-CA" dirty="0"/>
              <a:t>of baby boomers </a:t>
            </a:r>
            <a:r>
              <a:rPr lang="en-CA" dirty="0" smtClean="0"/>
              <a:t>is declining</a:t>
            </a:r>
            <a:endParaRPr lang="en-CA" dirty="0"/>
          </a:p>
          <a:p>
            <a:r>
              <a:rPr lang="en-CA" dirty="0" smtClean="0"/>
              <a:t>Increasing </a:t>
            </a:r>
            <a:r>
              <a:rPr lang="en-CA" dirty="0"/>
              <a:t>chronic disease</a:t>
            </a:r>
          </a:p>
          <a:p>
            <a:r>
              <a:rPr lang="en-CA" dirty="0" smtClean="0"/>
              <a:t>Healthcare </a:t>
            </a:r>
            <a:r>
              <a:rPr lang="en-CA" dirty="0"/>
              <a:t>spending is increasing</a:t>
            </a:r>
          </a:p>
          <a:p>
            <a:r>
              <a:rPr lang="en-CA" dirty="0" smtClean="0"/>
              <a:t>Wait </a:t>
            </a:r>
            <a:r>
              <a:rPr lang="en-CA" dirty="0"/>
              <a:t>times are a major issue</a:t>
            </a:r>
          </a:p>
          <a:p>
            <a:r>
              <a:rPr lang="en-CA" dirty="0" smtClean="0"/>
              <a:t>Political </a:t>
            </a:r>
            <a:r>
              <a:rPr lang="en-CA" dirty="0"/>
              <a:t>debates over </a:t>
            </a:r>
            <a:r>
              <a:rPr lang="en-CA" dirty="0" smtClean="0"/>
              <a:t>private sector </a:t>
            </a:r>
            <a:r>
              <a:rPr lang="en-CA" dirty="0"/>
              <a:t>role in healthcare delivery</a:t>
            </a:r>
          </a:p>
        </p:txBody>
      </p:sp>
      <p:sp>
        <p:nvSpPr>
          <p:cNvPr id="5" name="Content Placeholder 4"/>
          <p:cNvSpPr>
            <a:spLocks noGrp="1"/>
          </p:cNvSpPr>
          <p:nvPr>
            <p:ph idx="1"/>
          </p:nvPr>
        </p:nvSpPr>
        <p:spPr/>
        <p:txBody>
          <a:bodyPr/>
          <a:lstStyle/>
          <a:p>
            <a:endParaRPr lang="en-CA"/>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The number of acute-care hospitals and acute-care hospital beds decreased from 1995 to </a:t>
            </a:r>
            <a:r>
              <a:rPr lang="en-CA" dirty="0" smtClean="0"/>
              <a:t>2012.</a:t>
            </a:r>
            <a:endParaRPr lang="en-CA" dirty="0"/>
          </a:p>
        </p:txBody>
      </p:sp>
      <p:sp>
        <p:nvSpPr>
          <p:cNvPr id="2" name="Title 1"/>
          <p:cNvSpPr>
            <a:spLocks noGrp="1"/>
          </p:cNvSpPr>
          <p:nvPr>
            <p:ph type="title"/>
          </p:nvPr>
        </p:nvSpPr>
        <p:spPr/>
        <p:txBody>
          <a:bodyPr/>
          <a:lstStyle/>
          <a:p>
            <a:r>
              <a:rPr lang="en-CA" dirty="0" smtClean="0"/>
              <a:t>Trends in Health Care</a:t>
            </a:r>
            <a:endParaRPr lang="en-CA"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Medical advances have led to more procedures being done on an out-patient basis, and to a rise in the number of day surgeries.</a:t>
            </a:r>
          </a:p>
          <a:p>
            <a:pPr>
              <a:buNone/>
            </a:pPr>
            <a:endParaRPr lang="en-CA" dirty="0"/>
          </a:p>
        </p:txBody>
      </p:sp>
      <p:sp>
        <p:nvSpPr>
          <p:cNvPr id="2" name="Title 1"/>
          <p:cNvSpPr>
            <a:spLocks noGrp="1"/>
          </p:cNvSpPr>
          <p:nvPr>
            <p:ph type="title"/>
          </p:nvPr>
        </p:nvSpPr>
        <p:spPr/>
        <p:txBody>
          <a:bodyPr/>
          <a:lstStyle/>
          <a:p>
            <a:r>
              <a:rPr lang="en-CA" dirty="0" smtClean="0"/>
              <a:t>Trends in Health Care</a:t>
            </a:r>
            <a:endParaRPr lang="en-C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The length of time a person could be expected to live (life expectancy) is widely used to show health status. As of 2002, the average life expectancy at birth for Canadians was 82.1 years for women and 77.2 years for men, which is among the highest in the industrialized countries.</a:t>
            </a:r>
            <a:endParaRPr lang="en-CA" dirty="0"/>
          </a:p>
        </p:txBody>
      </p:sp>
      <p:sp>
        <p:nvSpPr>
          <p:cNvPr id="2" name="Title 1"/>
          <p:cNvSpPr>
            <a:spLocks noGrp="1"/>
          </p:cNvSpPr>
          <p:nvPr>
            <p:ph type="title"/>
          </p:nvPr>
        </p:nvSpPr>
        <p:spPr/>
        <p:txBody>
          <a:bodyPr/>
          <a:lstStyle/>
          <a:p>
            <a:r>
              <a:rPr lang="en-CA" dirty="0" smtClean="0"/>
              <a:t>Trends in Health Care</a:t>
            </a:r>
            <a:endParaRPr lang="en-CA"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Services such as home care and long term care facilities are not able to meet the demand</a:t>
            </a:r>
            <a:endParaRPr lang="en-CA" dirty="0"/>
          </a:p>
        </p:txBody>
      </p:sp>
      <p:sp>
        <p:nvSpPr>
          <p:cNvPr id="2" name="Title 1"/>
          <p:cNvSpPr>
            <a:spLocks noGrp="1"/>
          </p:cNvSpPr>
          <p:nvPr>
            <p:ph type="title"/>
          </p:nvPr>
        </p:nvSpPr>
        <p:spPr/>
        <p:txBody>
          <a:bodyPr/>
          <a:lstStyle/>
          <a:p>
            <a:r>
              <a:rPr lang="en-CA" dirty="0" smtClean="0"/>
              <a:t>Trends in Health Care</a:t>
            </a:r>
            <a:endParaRPr lang="en-CA"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CA" dirty="0"/>
              <a:t>Federal government sets </a:t>
            </a:r>
            <a:r>
              <a:rPr lang="en-CA" dirty="0" smtClean="0"/>
              <a:t>and administers </a:t>
            </a:r>
            <a:r>
              <a:rPr lang="en-CA" dirty="0"/>
              <a:t>national principles</a:t>
            </a:r>
          </a:p>
          <a:p>
            <a:pPr>
              <a:buNone/>
            </a:pPr>
            <a:r>
              <a:rPr lang="en-CA" dirty="0"/>
              <a:t>• 13 provincial/territorial </a:t>
            </a:r>
            <a:r>
              <a:rPr lang="en-CA" dirty="0" smtClean="0"/>
              <a:t>governments plan</a:t>
            </a:r>
            <a:r>
              <a:rPr lang="en-CA" dirty="0"/>
              <a:t>, finance, manage, </a:t>
            </a:r>
            <a:r>
              <a:rPr lang="en-CA" dirty="0" smtClean="0"/>
              <a:t>evaluate health </a:t>
            </a:r>
            <a:r>
              <a:rPr lang="en-CA" dirty="0"/>
              <a:t>services</a:t>
            </a:r>
          </a:p>
          <a:p>
            <a:r>
              <a:rPr lang="en-CA" dirty="0" smtClean="0"/>
              <a:t>100</a:t>
            </a:r>
            <a:r>
              <a:rPr lang="en-CA" dirty="0"/>
              <a:t>+ health regions coordinate </a:t>
            </a:r>
            <a:r>
              <a:rPr lang="en-CA" dirty="0" smtClean="0"/>
              <a:t>care delivery </a:t>
            </a:r>
            <a:r>
              <a:rPr lang="en-CA" dirty="0"/>
              <a:t>over a set geographical </a:t>
            </a:r>
            <a:r>
              <a:rPr lang="en-CA" dirty="0" smtClean="0"/>
              <a:t>area</a:t>
            </a:r>
          </a:p>
          <a:p>
            <a:r>
              <a:rPr lang="en-CA" dirty="0" smtClean="0"/>
              <a:t>900</a:t>
            </a:r>
            <a:r>
              <a:rPr lang="en-CA" dirty="0"/>
              <a:t>+ hospitals manage care</a:t>
            </a:r>
          </a:p>
          <a:p>
            <a:r>
              <a:rPr lang="en-CA" dirty="0" smtClean="0"/>
              <a:t>Approximately </a:t>
            </a:r>
            <a:r>
              <a:rPr lang="en-CA" dirty="0"/>
              <a:t>400,000 </a:t>
            </a:r>
            <a:r>
              <a:rPr lang="en-CA" dirty="0" smtClean="0"/>
              <a:t>healthcare professionals </a:t>
            </a:r>
            <a:r>
              <a:rPr lang="en-CA" dirty="0"/>
              <a:t>deliver care</a:t>
            </a:r>
          </a:p>
        </p:txBody>
      </p:sp>
      <p:sp>
        <p:nvSpPr>
          <p:cNvPr id="2" name="Title 1"/>
          <p:cNvSpPr>
            <a:spLocks noGrp="1"/>
          </p:cNvSpPr>
          <p:nvPr>
            <p:ph type="title"/>
          </p:nvPr>
        </p:nvSpPr>
        <p:spPr/>
        <p:txBody>
          <a:bodyPr>
            <a:normAutofit fontScale="90000"/>
          </a:bodyPr>
          <a:lstStyle/>
          <a:p>
            <a:r>
              <a:rPr lang="en-CA" dirty="0" smtClean="0"/>
              <a:t>Governance through Shared Responsibility</a:t>
            </a:r>
            <a:endParaRPr lang="en-CA"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5170" name="Rectangle 2"/>
          <p:cNvSpPr>
            <a:spLocks noChangeArrowheads="1"/>
          </p:cNvSpPr>
          <p:nvPr/>
        </p:nvSpPr>
        <p:spPr bwMode="auto">
          <a:xfrm>
            <a:off x="4333875" y="401638"/>
            <a:ext cx="184150" cy="871537"/>
          </a:xfrm>
          <a:prstGeom prst="rect">
            <a:avLst/>
          </a:prstGeom>
          <a:noFill/>
          <a:ln w="12700">
            <a:noFill/>
            <a:miter lim="800000"/>
            <a:headEnd/>
            <a:tailEnd/>
          </a:ln>
          <a:effectLst/>
        </p:spPr>
        <p:txBody>
          <a:bodyPr wrap="none">
            <a:spAutoFit/>
          </a:bodyPr>
          <a:lstStyle/>
          <a:p>
            <a:pPr algn="ctr"/>
            <a:endParaRPr lang="en-US" sz="4400">
              <a:solidFill>
                <a:srgbClr val="FFFFFF"/>
              </a:solidFill>
              <a:latin typeface="Comic Sans MS" pitchFamily="66" charset="0"/>
            </a:endParaRPr>
          </a:p>
        </p:txBody>
      </p:sp>
      <p:sp>
        <p:nvSpPr>
          <p:cNvPr id="775171" name="Rectangle 3"/>
          <p:cNvSpPr>
            <a:spLocks noChangeArrowheads="1"/>
          </p:cNvSpPr>
          <p:nvPr/>
        </p:nvSpPr>
        <p:spPr bwMode="auto">
          <a:xfrm>
            <a:off x="152400" y="457200"/>
            <a:ext cx="8991600" cy="4278094"/>
          </a:xfrm>
          <a:prstGeom prst="rect">
            <a:avLst/>
          </a:prstGeom>
          <a:noFill/>
          <a:ln w="12700">
            <a:noFill/>
            <a:miter lim="800000"/>
            <a:headEnd/>
            <a:tailEnd/>
          </a:ln>
          <a:effectLst/>
        </p:spPr>
        <p:txBody>
          <a:bodyPr>
            <a:spAutoFit/>
          </a:bodyPr>
          <a:lstStyle/>
          <a:p>
            <a:pPr marL="762000" indent="-762000" algn="ctr"/>
            <a:endParaRPr lang="en-US" sz="3600" dirty="0">
              <a:latin typeface="Comic Sans MS" pitchFamily="66" charset="0"/>
            </a:endParaRPr>
          </a:p>
          <a:p>
            <a:pPr marL="762000" indent="-762000" algn="ctr"/>
            <a:r>
              <a:rPr lang="en-US" sz="4400" u="sng" dirty="0">
                <a:latin typeface="Comic Sans MS" pitchFamily="66" charset="0"/>
              </a:rPr>
              <a:t>H</a:t>
            </a:r>
            <a:r>
              <a:rPr lang="en-US" sz="3600" u="sng" dirty="0">
                <a:latin typeface="Comic Sans MS" pitchFamily="66" charset="0"/>
              </a:rPr>
              <a:t>EALTH </a:t>
            </a:r>
            <a:r>
              <a:rPr lang="en-US" sz="4400" u="sng" dirty="0">
                <a:latin typeface="Comic Sans MS" pitchFamily="66" charset="0"/>
              </a:rPr>
              <a:t>C</a:t>
            </a:r>
            <a:r>
              <a:rPr lang="en-US" sz="3600" u="sng" dirty="0">
                <a:latin typeface="Comic Sans MS" pitchFamily="66" charset="0"/>
              </a:rPr>
              <a:t>ARE in </a:t>
            </a:r>
            <a:r>
              <a:rPr lang="en-US" sz="4400" u="sng" dirty="0" smtClean="0">
                <a:latin typeface="Comic Sans MS" pitchFamily="66" charset="0"/>
              </a:rPr>
              <a:t>C</a:t>
            </a:r>
            <a:r>
              <a:rPr lang="en-US" sz="3600" u="sng" dirty="0" smtClean="0">
                <a:latin typeface="Comic Sans MS" pitchFamily="66" charset="0"/>
              </a:rPr>
              <a:t>ANADA</a:t>
            </a:r>
            <a:endParaRPr lang="en-US" sz="3600" u="sng" dirty="0">
              <a:latin typeface="Comic Sans MS" pitchFamily="66" charset="0"/>
            </a:endParaRPr>
          </a:p>
          <a:p>
            <a:pPr marL="762000" indent="-762000"/>
            <a:endParaRPr lang="en-US" sz="3200" u="sng" dirty="0">
              <a:latin typeface="Comic Sans MS" pitchFamily="66" charset="0"/>
            </a:endParaRPr>
          </a:p>
          <a:p>
            <a:pPr marL="762000" indent="-762000"/>
            <a:r>
              <a:rPr lang="en-US" sz="3200" dirty="0">
                <a:latin typeface="Comic Sans MS" pitchFamily="66" charset="0"/>
              </a:rPr>
              <a:t>The main concern of the Canadian </a:t>
            </a:r>
          </a:p>
          <a:p>
            <a:pPr marL="762000" indent="-762000"/>
            <a:r>
              <a:rPr lang="en-US" sz="3200" dirty="0">
                <a:latin typeface="Comic Sans MS" pitchFamily="66" charset="0"/>
              </a:rPr>
              <a:t>Governments is </a:t>
            </a:r>
            <a:r>
              <a:rPr lang="en-US" sz="3200" u="sng" dirty="0">
                <a:latin typeface="Comic Sans MS" pitchFamily="66" charset="0"/>
              </a:rPr>
              <a:t>the “high” cost of health care.</a:t>
            </a:r>
          </a:p>
          <a:p>
            <a:pPr marL="762000" indent="-762000"/>
            <a:endParaRPr lang="en-US" sz="3200" dirty="0">
              <a:latin typeface="Comic Sans MS" pitchFamily="66" charset="0"/>
            </a:endParaRPr>
          </a:p>
          <a:p>
            <a:pPr marL="762000" indent="-762000"/>
            <a:r>
              <a:rPr lang="en-US" sz="3200" dirty="0">
                <a:latin typeface="Comic Sans MS" pitchFamily="66" charset="0"/>
              </a:rPr>
              <a:t>The main concern of the Canadian public    </a:t>
            </a:r>
          </a:p>
          <a:p>
            <a:pPr marL="762000" indent="-762000"/>
            <a:r>
              <a:rPr lang="en-US" sz="3200" dirty="0">
                <a:latin typeface="Comic Sans MS" pitchFamily="66" charset="0"/>
              </a:rPr>
              <a:t>	is </a:t>
            </a:r>
            <a:r>
              <a:rPr lang="en-US" sz="3200" u="sng" dirty="0">
                <a:latin typeface="Comic Sans MS" pitchFamily="66" charset="0"/>
              </a:rPr>
              <a:t>access to health care.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Questions?</a:t>
            </a:r>
            <a:endParaRPr lang="en-CA" dirty="0"/>
          </a:p>
        </p:txBody>
      </p:sp>
      <p:sp>
        <p:nvSpPr>
          <p:cNvPr id="3" name="Content Placeholder 2"/>
          <p:cNvSpPr>
            <a:spLocks noGrp="1"/>
          </p:cNvSpPr>
          <p:nvPr>
            <p:ph idx="1"/>
          </p:nvPr>
        </p:nvSpPr>
        <p:spPr/>
        <p:txBody>
          <a:bodyPr/>
          <a:lstStyle/>
          <a:p>
            <a:r>
              <a:rPr lang="en-CA" dirty="0" smtClean="0"/>
              <a:t>Quiz #4 begins at 10 am, 50 questions 50 minutes</a:t>
            </a:r>
          </a:p>
          <a:p>
            <a:r>
              <a:rPr lang="en-CA" dirty="0" smtClean="0"/>
              <a:t>It is worth 25% of your course grade</a:t>
            </a:r>
            <a:endParaRPr lang="en-CA"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1325</Words>
  <Application>Microsoft Office PowerPoint</Application>
  <PresentationFormat>On-screen Show (4:3)</PresentationFormat>
  <Paragraphs>205</Paragraphs>
  <Slides>44</Slides>
  <Notes>4</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Health Determinants and Aging</vt:lpstr>
      <vt:lpstr>“Old”The five D’s</vt:lpstr>
      <vt:lpstr>Wellness</vt:lpstr>
      <vt:lpstr>Aging</vt:lpstr>
      <vt:lpstr>Slide 5</vt:lpstr>
      <vt:lpstr>Ageism</vt:lpstr>
      <vt:lpstr>DEFINITION OF AGING</vt:lpstr>
      <vt:lpstr>Life Events: Age-Related Changes Affecting Psychosocial Function </vt:lpstr>
      <vt:lpstr>Retirement</vt:lpstr>
      <vt:lpstr>Relocation</vt:lpstr>
      <vt:lpstr>Chronic Illness and Functional Impairments</vt:lpstr>
      <vt:lpstr>Decisions About Driving a Car</vt:lpstr>
      <vt:lpstr>Widowhood</vt:lpstr>
      <vt:lpstr>Death of Friends and Family</vt:lpstr>
      <vt:lpstr>Ageist Attitudes</vt:lpstr>
      <vt:lpstr>Factors That Influence Psychosocial Function in Older Adults</vt:lpstr>
      <vt:lpstr>Slide 17</vt:lpstr>
      <vt:lpstr>Promoting Wellness in Older Adult</vt:lpstr>
      <vt:lpstr>Con’t</vt:lpstr>
      <vt:lpstr>Functional Consequences</vt:lpstr>
      <vt:lpstr>Slide 21</vt:lpstr>
      <vt:lpstr>Goal</vt:lpstr>
      <vt:lpstr>Age-related changes</vt:lpstr>
      <vt:lpstr>Risk Factors</vt:lpstr>
      <vt:lpstr>Risk Factors con’t</vt:lpstr>
      <vt:lpstr>Rowe and Kahn (1987)</vt:lpstr>
      <vt:lpstr>Three theoretical perspectives</vt:lpstr>
      <vt:lpstr>How can we live long and well?</vt:lpstr>
      <vt:lpstr>Life Expectancy and Life Span</vt:lpstr>
      <vt:lpstr>Life Expectancy and Life Span</vt:lpstr>
      <vt:lpstr>Theories..</vt:lpstr>
      <vt:lpstr>Goal</vt:lpstr>
      <vt:lpstr>Centenarians </vt:lpstr>
      <vt:lpstr>Gender Differences in Longevity </vt:lpstr>
      <vt:lpstr>A Holistic Perspective on Aging and Wellness</vt:lpstr>
      <vt:lpstr>Family Health Teams in the Province of Ontario</vt:lpstr>
      <vt:lpstr>Pressures on our system</vt:lpstr>
      <vt:lpstr>Trends in Health Care</vt:lpstr>
      <vt:lpstr>Trends in Health Care</vt:lpstr>
      <vt:lpstr>Trends in Health Care</vt:lpstr>
      <vt:lpstr>Trends in Health Care</vt:lpstr>
      <vt:lpstr>Governance through Shared Responsibility</vt:lpstr>
      <vt:lpstr>Slide 43</vt:lpstr>
      <vt:lpstr>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Determinants and Aging</dc:title>
  <dc:creator>KAHogan</dc:creator>
  <cp:lastModifiedBy>KAHogan</cp:lastModifiedBy>
  <cp:revision>1</cp:revision>
  <dcterms:created xsi:type="dcterms:W3CDTF">2012-11-21T19:55:31Z</dcterms:created>
  <dcterms:modified xsi:type="dcterms:W3CDTF">2012-11-21T20:00:51Z</dcterms:modified>
</cp:coreProperties>
</file>