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5" r:id="rId1"/>
    <p:sldMasterId id="2147483821" r:id="rId2"/>
  </p:sldMasterIdLst>
  <p:notesMasterIdLst>
    <p:notesMasterId r:id="rId19"/>
  </p:notesMasterIdLst>
  <p:handoutMasterIdLst>
    <p:handoutMasterId r:id="rId20"/>
  </p:handoutMasterIdLst>
  <p:sldIdLst>
    <p:sldId id="425" r:id="rId3"/>
    <p:sldId id="426" r:id="rId4"/>
    <p:sldId id="427" r:id="rId5"/>
    <p:sldId id="429" r:id="rId6"/>
    <p:sldId id="430" r:id="rId7"/>
    <p:sldId id="431" r:id="rId8"/>
    <p:sldId id="432" r:id="rId9"/>
    <p:sldId id="433" r:id="rId10"/>
    <p:sldId id="434" r:id="rId11"/>
    <p:sldId id="367" r:id="rId12"/>
    <p:sldId id="370" r:id="rId13"/>
    <p:sldId id="372" r:id="rId14"/>
    <p:sldId id="423" r:id="rId15"/>
    <p:sldId id="373" r:id="rId16"/>
    <p:sldId id="382" r:id="rId17"/>
    <p:sldId id="383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1182" autoAdjust="0"/>
  </p:normalViewPr>
  <p:slideViewPr>
    <p:cSldViewPr>
      <p:cViewPr>
        <p:scale>
          <a:sx n="107" d="100"/>
          <a:sy n="107" d="100"/>
        </p:scale>
        <p:origin x="-174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06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286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7898960-69D9-44C9-A2F9-8B11FC33CF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0514693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0"/>
            <a:r>
              <a:rPr lang="en-US" noProof="0" smtClean="0"/>
              <a:t>Second level</a:t>
            </a:r>
          </a:p>
          <a:p>
            <a:pPr lvl="0"/>
            <a:r>
              <a:rPr lang="en-US" noProof="0" smtClean="0"/>
              <a:t>Third level</a:t>
            </a:r>
          </a:p>
          <a:p>
            <a:pPr lvl="0"/>
            <a:r>
              <a:rPr lang="en-US" noProof="0" smtClean="0"/>
              <a:t>Fourth level</a:t>
            </a:r>
          </a:p>
          <a:p>
            <a:pPr lvl="0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358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3230074-500A-41A9-9628-784C6C11C8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54308127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04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A50EDC-FCC0-40C3-802D-82DF1727AE15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604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963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CA736A-0F13-4D03-A2DB-3992684C54C8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96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270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B55DC0-EB28-44C7-B7DA-4C25A63AA983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727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7987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005F73-72AA-4547-A3E6-406BAD98FEFD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798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089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230FF1-8D2A-422D-9510-1297EDCC8E6E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809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29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13C0B0-4C91-4753-B6F3-68D4F1868CA8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829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39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744396-F86B-4EE5-8867-4846AE5B0725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839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704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17C7BE-A750-484B-BC66-FEE93198B462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870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80000"/>
              </a:lnSpc>
              <a:buFontTx/>
              <a:buChar char="•"/>
            </a:pPr>
            <a:endParaRPr lang="en-US" sz="1000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806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BDAC3D-9F91-469D-A2FD-7F6095072D0C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880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4915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2D45EB-CA2D-469A-878F-815C48C86E6D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491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5017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0A3B8C-D190-4A24-911C-8E3B3101B404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512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F01A1-1D26-4F53-AD8B-C6B60FB361E9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512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5222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64E7E4-8455-485C-A397-4B12A91D7D20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5222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593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7091EF-8A2E-4E50-BC62-3FB09064C90C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593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  <a:buFontTx/>
              <a:buChar char="•"/>
            </a:pPr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041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F245FD-5623-4B1C-BCB4-BE16950BDCF2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604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6144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D14B75-5245-4860-BA7D-731B3B1803EE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614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endParaRPr lang="fr-FR" sz="10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3"/>
          <p:cNvSpPr>
            <a:spLocks noChangeShapeType="1"/>
          </p:cNvSpPr>
          <p:nvPr/>
        </p:nvSpPr>
        <p:spPr bwMode="auto">
          <a:xfrm flipH="1">
            <a:off x="0" y="1600200"/>
            <a:ext cx="9144000" cy="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228600" y="1600200"/>
            <a:ext cx="0" cy="525780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76200"/>
            <a:ext cx="7543800" cy="1447800"/>
          </a:xfrm>
          <a:prstGeom prst="rect">
            <a:avLst/>
          </a:prstGeom>
          <a:solidFill>
            <a:schemeClr val="bg2"/>
          </a:solidFill>
          <a:ln w="952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54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S</a:t>
            </a:r>
            <a:r>
              <a:rPr kumimoji="1" lang="en-US" sz="45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OCIOLOGY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3600">
                <a:latin typeface="Palatino" pitchFamily="18" charset="0"/>
              </a:rPr>
              <a:t>Y</a:t>
            </a:r>
            <a:r>
              <a:rPr kumimoji="1" lang="en-US" sz="3000">
                <a:latin typeface="Palatino" pitchFamily="18" charset="0"/>
              </a:rPr>
              <a:t>OUR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C</a:t>
            </a:r>
            <a:r>
              <a:rPr kumimoji="1" lang="en-US" sz="3000">
                <a:latin typeface="Palatino" pitchFamily="18" charset="0"/>
              </a:rPr>
              <a:t>OMPASS FOR A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N</a:t>
            </a:r>
            <a:r>
              <a:rPr kumimoji="1" lang="en-US" sz="3000">
                <a:latin typeface="Palatino" pitchFamily="18" charset="0"/>
              </a:rPr>
              <a:t>EW </a:t>
            </a:r>
            <a:r>
              <a:rPr kumimoji="1" lang="en-US" sz="3600">
                <a:latin typeface="Palatino" pitchFamily="18" charset="0"/>
              </a:rPr>
              <a:t>W</a:t>
            </a:r>
            <a:r>
              <a:rPr kumimoji="1" lang="en-US" sz="3000">
                <a:latin typeface="Palatino" pitchFamily="18" charset="0"/>
              </a:rPr>
              <a:t>ORLD</a:t>
            </a:r>
          </a:p>
        </p:txBody>
      </p:sp>
      <p:sp>
        <p:nvSpPr>
          <p:cNvPr id="6" name="Rectangle 8"/>
          <p:cNvSpPr>
            <a:spLocks noChangeArrowheads="1"/>
          </p:cNvSpPr>
          <p:nvPr userDrawn="1"/>
        </p:nvSpPr>
        <p:spPr bwMode="auto">
          <a:xfrm>
            <a:off x="0" y="-76200"/>
            <a:ext cx="8001000" cy="1600200"/>
          </a:xfrm>
          <a:prstGeom prst="rect">
            <a:avLst/>
          </a:prstGeom>
          <a:solidFill>
            <a:srgbClr val="1C1C1C"/>
          </a:solidFill>
          <a:ln w="952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54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S</a:t>
            </a:r>
            <a:r>
              <a:rPr kumimoji="1" lang="en-US" sz="4500" b="1">
                <a:effectLst>
                  <a:outerShdw blurRad="38100" dist="38100" dir="2700000" algn="tl">
                    <a:srgbClr val="000000"/>
                  </a:outerShdw>
                </a:effectLst>
                <a:latin typeface="Palatino" pitchFamily="18" charset="0"/>
              </a:rPr>
              <a:t>OCIOLOGY</a:t>
            </a:r>
          </a:p>
          <a:p>
            <a:pPr>
              <a:spcBef>
                <a:spcPct val="20000"/>
              </a:spcBef>
              <a:buClr>
                <a:schemeClr val="accent1"/>
              </a:buClr>
              <a:buFont typeface="Monotype Sorts" pitchFamily="2" charset="2"/>
              <a:buNone/>
              <a:defRPr/>
            </a:pPr>
            <a:r>
              <a:rPr kumimoji="1" lang="en-US" sz="3600">
                <a:latin typeface="Palatino" pitchFamily="18" charset="0"/>
              </a:rPr>
              <a:t>Y</a:t>
            </a:r>
            <a:r>
              <a:rPr kumimoji="1" lang="en-US" sz="3000">
                <a:latin typeface="Palatino" pitchFamily="18" charset="0"/>
              </a:rPr>
              <a:t>OUR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C</a:t>
            </a:r>
            <a:r>
              <a:rPr kumimoji="1" lang="en-US" sz="3000">
                <a:latin typeface="Palatino" pitchFamily="18" charset="0"/>
              </a:rPr>
              <a:t>OMPASS FOR A</a:t>
            </a:r>
            <a:r>
              <a:rPr kumimoji="1" lang="en-US" sz="3200">
                <a:latin typeface="Palatino" pitchFamily="18" charset="0"/>
              </a:rPr>
              <a:t> </a:t>
            </a:r>
            <a:r>
              <a:rPr kumimoji="1" lang="en-US" sz="3600">
                <a:latin typeface="Palatino" pitchFamily="18" charset="0"/>
              </a:rPr>
              <a:t>N</a:t>
            </a:r>
            <a:r>
              <a:rPr kumimoji="1" lang="en-US" sz="3000">
                <a:latin typeface="Palatino" pitchFamily="18" charset="0"/>
              </a:rPr>
              <a:t>EW </a:t>
            </a:r>
            <a:r>
              <a:rPr kumimoji="1" lang="en-US" sz="3600">
                <a:latin typeface="Palatino" pitchFamily="18" charset="0"/>
              </a:rPr>
              <a:t>W</a:t>
            </a:r>
            <a:r>
              <a:rPr kumimoji="1" lang="en-US" sz="3000">
                <a:latin typeface="Palatino" pitchFamily="18" charset="0"/>
              </a:rPr>
              <a:t>ORLD</a:t>
            </a:r>
          </a:p>
        </p:txBody>
      </p:sp>
      <p:sp>
        <p:nvSpPr>
          <p:cNvPr id="7" name="Text Box 9"/>
          <p:cNvSpPr txBox="1">
            <a:spLocks noChangeArrowheads="1"/>
          </p:cNvSpPr>
          <p:nvPr userDrawn="1"/>
        </p:nvSpPr>
        <p:spPr bwMode="auto">
          <a:xfrm>
            <a:off x="0" y="2514600"/>
            <a:ext cx="9144000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>
                <a:solidFill>
                  <a:srgbClr val="1C1C1C"/>
                </a:solidFill>
                <a:latin typeface="Palatino" pitchFamily="18" charset="0"/>
              </a:rPr>
              <a:t>THIRD CANADIAN EDITION</a:t>
            </a:r>
            <a:endParaRPr lang="en-US" sz="2800">
              <a:solidFill>
                <a:srgbClr val="1C1C1C"/>
              </a:solidFill>
              <a:latin typeface="Palatino" pitchFamily="18" charset="0"/>
            </a:endParaRPr>
          </a:p>
          <a:p>
            <a:pPr algn="ctr">
              <a:defRPr/>
            </a:pPr>
            <a:endParaRPr lang="en-US" sz="2800">
              <a:solidFill>
                <a:srgbClr val="1C1C1C"/>
              </a:solidFill>
              <a:latin typeface="Palatino" pitchFamily="18" charset="0"/>
            </a:endParaRPr>
          </a:p>
          <a:p>
            <a:pPr algn="ctr">
              <a:defRPr/>
            </a:pPr>
            <a:endParaRPr lang="en-US" sz="2800">
              <a:solidFill>
                <a:schemeClr val="bg2"/>
              </a:solidFill>
              <a:latin typeface="Palatino" pitchFamily="18" charset="0"/>
            </a:endParaRPr>
          </a:p>
          <a:p>
            <a:pPr algn="ctr">
              <a:defRPr/>
            </a:pPr>
            <a:r>
              <a:rPr lang="en-US" sz="2800">
                <a:solidFill>
                  <a:srgbClr val="1C1C1C"/>
                </a:solidFill>
                <a:latin typeface="Arial" charset="0"/>
              </a:rPr>
              <a:t>ROBERT J. BRYM </a:t>
            </a:r>
            <a:r>
              <a:rPr lang="en-US" sz="2800">
                <a:solidFill>
                  <a:srgbClr val="1C1C1C"/>
                </a:solidFill>
                <a:latin typeface="Arial" charset="0"/>
                <a:cs typeface="Arial" charset="0"/>
              </a:rPr>
              <a:t>●</a:t>
            </a:r>
            <a:r>
              <a:rPr lang="en-US" sz="2800">
                <a:solidFill>
                  <a:srgbClr val="1C1C1C"/>
                </a:solidFill>
                <a:latin typeface="Arial" charset="0"/>
              </a:rPr>
              <a:t> JOHN LIE </a:t>
            </a:r>
            <a:r>
              <a:rPr lang="en-US" sz="2800">
                <a:solidFill>
                  <a:srgbClr val="1C1C1C"/>
                </a:solidFill>
                <a:latin typeface="Arial" charset="0"/>
                <a:cs typeface="Arial" charset="0"/>
              </a:rPr>
              <a:t>● </a:t>
            </a:r>
            <a:r>
              <a:rPr lang="en-US" sz="2800">
                <a:solidFill>
                  <a:srgbClr val="1C1C1C"/>
                </a:solidFill>
                <a:latin typeface="Arial" charset="0"/>
              </a:rPr>
              <a:t>STEVEN RYTINA</a:t>
            </a:r>
          </a:p>
        </p:txBody>
      </p:sp>
      <p:sp>
        <p:nvSpPr>
          <p:cNvPr id="8" name="Text Box 10"/>
          <p:cNvSpPr txBox="1">
            <a:spLocks noChangeArrowheads="1"/>
          </p:cNvSpPr>
          <p:nvPr userDrawn="1"/>
        </p:nvSpPr>
        <p:spPr bwMode="auto">
          <a:xfrm>
            <a:off x="3640138" y="6248400"/>
            <a:ext cx="21526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800">
                <a:solidFill>
                  <a:schemeClr val="bg2"/>
                </a:solidFill>
              </a:rPr>
              <a:t>Copyright © 2010 by Nelson Education Limited</a:t>
            </a:r>
          </a:p>
        </p:txBody>
      </p:sp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4963" y="0"/>
            <a:ext cx="118903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12"/>
          <p:cNvSpPr txBox="1">
            <a:spLocks noChangeArrowheads="1"/>
          </p:cNvSpPr>
          <p:nvPr userDrawn="1"/>
        </p:nvSpPr>
        <p:spPr bwMode="auto">
          <a:xfrm>
            <a:off x="1447800" y="5257800"/>
            <a:ext cx="647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>
                <a:solidFill>
                  <a:schemeClr val="bg2"/>
                </a:solidFill>
                <a:latin typeface="Arial" charset="0"/>
              </a:rPr>
              <a:t>Prepared by Terri Petkau, Mohawk College</a:t>
            </a:r>
          </a:p>
        </p:txBody>
      </p:sp>
      <p:sp>
        <p:nvSpPr>
          <p:cNvPr id="2099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28600"/>
            <a:ext cx="7467600" cy="114300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4C5C6-E4F6-4DFB-9C28-6A7E37F858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D803B-09BB-446F-ACBB-CA6B2B91CB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13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2800" y="1828800"/>
            <a:ext cx="4013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328C6-9B03-4CC6-83D3-E4E69EEE76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92627-60CB-4AC7-A055-B0E05E1479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A9A6B-1B70-4F52-A160-2B0F88311F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70A6B-673D-4D62-BE8F-73785E1C89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4E897-D72D-4498-9C2E-74352FB3E8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F315B-83C6-4C15-AF5C-2DED3D3A9F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E36D3-2C05-4460-A167-FD553B6AA6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400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400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3EC0E-714D-4646-8CBD-E5E02CCE06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E304B-E3FF-4B4B-88F8-A4FAE99E4585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0A9B428-8710-4D5C-9DAF-1D5F63F1A0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8C635-658A-4260-B6C3-FB0CC19AC575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65E95-E756-44C6-AFA2-EF8C36344F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75214-C9B5-47BF-B1CF-5EC568DB67D2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E5D8A2F-41ED-411F-B043-A7034D86AD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9EB92-2455-4035-8CCF-AD0258502F66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01E2-1DB6-4EFE-9598-0DDEECAB6B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5F330-E1F7-4341-84A4-C15A03EC77BF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9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20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5855B493-09BE-40C0-99DE-F82FDF69CE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64F66-CA94-4FC4-BFFA-9C312DF6A1AE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F8C83-FC63-41F9-B919-57DA3DB4B0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5CDE1-C6DB-4956-B815-01E3C8B65755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6767C1E-60CA-4828-8A3D-0E9DC437C9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3B22EAD-67C7-41EA-8A16-714B8C594D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EBE93-65D8-4185-98E3-58AB57BB5522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88A98-A784-4387-B679-65E891321B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D2211-7A77-4FD9-93B1-3F0A649749B1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8FEFC-046E-4E5A-85F1-08F97F7943BD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F7F68-0E4D-47BB-9BF5-E6DA76BD86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441EA-8FBD-40DE-9FD6-FCA854CF47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AAD02-0B58-45CF-B2D9-A4AB8D311347}" type="datetimeFigureOut">
              <a:rPr lang="en-US"/>
              <a:pPr>
                <a:defRPr/>
              </a:pPr>
              <a:t>10/1/2012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C99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3716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endParaRPr lang="en-CA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178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208901" name="Line 5"/>
          <p:cNvSpPr>
            <a:spLocks noChangeShapeType="1"/>
          </p:cNvSpPr>
          <p:nvPr/>
        </p:nvSpPr>
        <p:spPr bwMode="auto">
          <a:xfrm flipH="1">
            <a:off x="0" y="1600200"/>
            <a:ext cx="9144000" cy="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208902" name="Line 6"/>
          <p:cNvSpPr>
            <a:spLocks noChangeShapeType="1"/>
          </p:cNvSpPr>
          <p:nvPr/>
        </p:nvSpPr>
        <p:spPr bwMode="auto">
          <a:xfrm>
            <a:off x="228600" y="1600200"/>
            <a:ext cx="0" cy="5257800"/>
          </a:xfrm>
          <a:prstGeom prst="line">
            <a:avLst/>
          </a:prstGeom>
          <a:noFill/>
          <a:ln w="88900">
            <a:solidFill>
              <a:srgbClr val="FF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2089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95600" y="6534150"/>
            <a:ext cx="3657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2089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5341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3A5E30D6-3018-4E92-9C7F-8BEBC01F57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89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ransition>
    <p:wipe dir="r"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0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35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35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Monotype Sorts" pitchFamily="2" charset="2"/>
        <a:buChar char="x"/>
        <a:defRPr kumimoji="1" sz="28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8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–"/>
        <a:defRPr kumimoji="1"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69F208-B8A6-46CD-A8A5-2E70CD104BAF}" type="datetimeFigureOut">
              <a:rPr lang="en-US"/>
              <a:pPr>
                <a:defRPr/>
              </a:pPr>
              <a:t>10/1/2012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Copyright © 2010 by Nelson Education Limited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A5A6783-20C3-40A0-8F42-FD8E9CB309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62" name="Title Placeholder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6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</p:sldLayoutIdLst>
  <p:transition>
    <p:wipe dir="r"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AB2627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AB2627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AB2627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AB2627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AB2627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AB2627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AB2627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AB2627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AB2627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964305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en-US" dirty="0" smtClean="0">
                <a:solidFill>
                  <a:schemeClr val="tx2">
                    <a:satMod val="200000"/>
                  </a:schemeClr>
                </a:solidFill>
              </a:rPr>
            </a:br>
            <a:r>
              <a:rPr lang="en-US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en-US" smtClean="0">
                <a:solidFill>
                  <a:schemeClr val="tx2">
                    <a:satMod val="200000"/>
                  </a:schemeClr>
                </a:solidFill>
              </a:rPr>
            </a:br>
            <a:r>
              <a:rPr lang="en-US" smtClean="0">
                <a:solidFill>
                  <a:schemeClr val="tx2">
                    <a:satMod val="200000"/>
                  </a:schemeClr>
                </a:solidFill>
              </a:rPr>
              <a:t>Socialization </a:t>
            </a:r>
            <a:r>
              <a:rPr lang="en-US" dirty="0" smtClean="0">
                <a:solidFill>
                  <a:schemeClr val="tx2">
                    <a:satMod val="200000"/>
                  </a:schemeClr>
                </a:solidFill>
              </a:rPr>
              <a:t>&amp; Social Interaction</a:t>
            </a:r>
          </a:p>
        </p:txBody>
      </p:sp>
      <p:sp>
        <p:nvSpPr>
          <p:cNvPr id="223235" name="Rectangle 3"/>
          <p:cNvSpPr>
            <a:spLocks noGrp="1" noChangeArrowheads="1"/>
          </p:cNvSpPr>
          <p:nvPr>
            <p:ph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3600" dirty="0" smtClean="0"/>
              <a:t>Socialization</a:t>
            </a:r>
          </a:p>
          <a:p>
            <a:pPr eaLnBrk="1" hangingPunct="1">
              <a:lnSpc>
                <a:spcPct val="90000"/>
              </a:lnSpc>
            </a:pPr>
            <a:r>
              <a:rPr lang="en-CA" sz="3600" dirty="0" smtClean="0"/>
              <a:t>Self</a:t>
            </a:r>
          </a:p>
          <a:p>
            <a:pPr eaLnBrk="1" hangingPunct="1">
              <a:lnSpc>
                <a:spcPct val="90000"/>
              </a:lnSpc>
            </a:pPr>
            <a:r>
              <a:rPr lang="en-CA" sz="3600" dirty="0" smtClean="0"/>
              <a:t>Agents of Socialization</a:t>
            </a:r>
          </a:p>
          <a:p>
            <a:pPr eaLnBrk="1" hangingPunct="1">
              <a:lnSpc>
                <a:spcPct val="90000"/>
              </a:lnSpc>
            </a:pPr>
            <a:r>
              <a:rPr lang="en-CA" sz="3600" dirty="0" smtClean="0"/>
              <a:t>Social Interaction</a:t>
            </a:r>
          </a:p>
          <a:p>
            <a:pPr eaLnBrk="1" hangingPunct="1">
              <a:lnSpc>
                <a:spcPct val="90000"/>
              </a:lnSpc>
            </a:pPr>
            <a:r>
              <a:rPr lang="en-CA" sz="3600" dirty="0" smtClean="0"/>
              <a:t>Sociology of Emotions</a:t>
            </a:r>
            <a:endParaRPr lang="en-US" sz="3600" dirty="0" smtClean="0"/>
          </a:p>
          <a:p>
            <a:pPr eaLnBrk="1" hangingPunct="1">
              <a:lnSpc>
                <a:spcPct val="90000"/>
              </a:lnSpc>
            </a:pPr>
            <a:r>
              <a:rPr lang="en-CA" sz="3600" dirty="0" smtClean="0"/>
              <a:t>Mini-Proposals Submission</a:t>
            </a:r>
            <a:endParaRPr lang="en-US" sz="3600" dirty="0" smtClean="0"/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11268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9" name="Slide Number Placeholder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fld id="{255E2587-EB7C-4D0F-91E1-E7DE1CED5DC2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32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Socialization</a:t>
            </a:r>
          </a:p>
        </p:txBody>
      </p:sp>
      <p:sp>
        <p:nvSpPr>
          <p:cNvPr id="20483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512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611ED65D-9949-4272-A7F9-A341B1ECF627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1751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752600"/>
            <a:ext cx="8305800" cy="45720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Socialization</a:t>
            </a:r>
            <a:r>
              <a:rPr lang="en-US" dirty="0" smtClean="0">
                <a:cs typeface="Times New Roman" pitchFamily="18" charset="0"/>
              </a:rPr>
              <a:t>: Is </a:t>
            </a:r>
            <a:r>
              <a:rPr lang="en-US" b="1" i="1" dirty="0" smtClean="0">
                <a:cs typeface="Times New Roman" pitchFamily="18" charset="0"/>
              </a:rPr>
              <a:t>lifelong</a:t>
            </a:r>
            <a:r>
              <a:rPr lang="en-US" dirty="0" smtClean="0">
                <a:cs typeface="Times New Roman" pitchFamily="18" charset="0"/>
              </a:rPr>
              <a:t> process by which people…</a:t>
            </a:r>
          </a:p>
          <a:p>
            <a:pPr eaLnBrk="1" hangingPunct="1">
              <a:buNone/>
            </a:pPr>
            <a:r>
              <a:rPr lang="en-US" dirty="0" smtClean="0">
                <a:cs typeface="Times New Roman" pitchFamily="18" charset="0"/>
              </a:rPr>
              <a:t>- 	Learn their culture – including norms, values, and </a:t>
            </a:r>
            <a:r>
              <a:rPr lang="en-US" b="1" dirty="0" smtClean="0">
                <a:solidFill>
                  <a:srgbClr val="FF0000"/>
                </a:solidFill>
                <a:cs typeface="Times New Roman" pitchFamily="18" charset="0"/>
              </a:rPr>
              <a:t>roles</a:t>
            </a:r>
            <a:r>
              <a:rPr lang="en-US" dirty="0" smtClean="0">
                <a:cs typeface="Times New Roman" pitchFamily="18" charset="0"/>
              </a:rPr>
              <a:t> (role is </a:t>
            </a:r>
            <a:r>
              <a:rPr lang="en-US" dirty="0" err="1" smtClean="0"/>
              <a:t>behaviour</a:t>
            </a:r>
            <a:r>
              <a:rPr lang="en-US" dirty="0" smtClean="0"/>
              <a:t> expected of a person occupying a particular position in society)</a:t>
            </a:r>
          </a:p>
          <a:p>
            <a:pPr eaLnBrk="1" hangingPunct="1">
              <a:buNone/>
            </a:pPr>
            <a:r>
              <a:rPr lang="en-US" dirty="0" smtClean="0"/>
              <a:t>-	Become aware of themselves as they interact with others</a:t>
            </a:r>
          </a:p>
          <a:p>
            <a:pPr eaLnBrk="1" hangingPunct="1">
              <a:buNone/>
            </a:pPr>
            <a:endParaRPr lang="en-US" sz="1400" dirty="0" smtClean="0"/>
          </a:p>
          <a:p>
            <a:pPr eaLnBrk="1" hangingPunct="1">
              <a:buNone/>
            </a:pPr>
            <a:r>
              <a:rPr lang="en-US" sz="1400" dirty="0" smtClean="0"/>
              <a:t>-	</a:t>
            </a:r>
            <a:r>
              <a:rPr lang="en-US" dirty="0" smtClean="0"/>
              <a:t>Unleash one’s potential; i.e., becoming fully human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51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5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5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5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5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6" grpId="0"/>
      <p:bldP spid="17510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Formation of the Self</a:t>
            </a:r>
          </a:p>
        </p:txBody>
      </p:sp>
      <p:sp>
        <p:nvSpPr>
          <p:cNvPr id="23555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819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2137BA49-C90B-460E-A520-F25478C56EF1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17920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905000"/>
            <a:ext cx="8382000" cy="4572000"/>
          </a:xfrm>
        </p:spPr>
        <p:txBody>
          <a:bodyPr/>
          <a:lstStyle/>
          <a:p>
            <a:pPr eaLnBrk="1" hangingPunct="1"/>
            <a:r>
              <a:rPr lang="en-US" dirty="0" smtClean="0"/>
              <a:t>The </a:t>
            </a:r>
            <a:r>
              <a:rPr lang="en-US" b="1" dirty="0" smtClean="0">
                <a:solidFill>
                  <a:srgbClr val="FF0000"/>
                </a:solidFill>
              </a:rPr>
              <a:t>self</a:t>
            </a:r>
            <a:r>
              <a:rPr lang="en-US" dirty="0" smtClean="0"/>
              <a:t>: Consists of your ideas and attitudes about who you are</a:t>
            </a:r>
          </a:p>
          <a:p>
            <a:pPr eaLnBrk="1" hangingPunct="1"/>
            <a:endParaRPr lang="en-US" sz="1400" dirty="0" smtClean="0"/>
          </a:p>
          <a:p>
            <a:pPr eaLnBrk="1" hangingPunct="1"/>
            <a:r>
              <a:rPr lang="en-US" dirty="0" smtClean="0"/>
              <a:t>Formation of a sense of self begins in childhood and continues in adolescence</a:t>
            </a:r>
          </a:p>
          <a:p>
            <a:pPr eaLnBrk="1" hangingPunct="1"/>
            <a:endParaRPr lang="en-US" sz="1400" dirty="0" smtClean="0"/>
          </a:p>
          <a:p>
            <a:pPr eaLnBrk="1" hangingPunct="1"/>
            <a:r>
              <a:rPr lang="en-US" dirty="0" smtClean="0"/>
              <a:t>Crystallization of self-identity during adolescence is just one episode in </a:t>
            </a:r>
            <a:r>
              <a:rPr lang="en-US" i="1" dirty="0" smtClean="0"/>
              <a:t>lifelong</a:t>
            </a:r>
            <a:r>
              <a:rPr lang="en-US" dirty="0" smtClean="0"/>
              <a:t> process of socialization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92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9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9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9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2" grpId="0"/>
      <p:bldP spid="17920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dirty="0" smtClean="0"/>
              <a:t>Gender Socialization</a:t>
            </a:r>
          </a:p>
        </p:txBody>
      </p:sp>
      <p:sp>
        <p:nvSpPr>
          <p:cNvPr id="30723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1843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A52A9B27-0333-420B-AAFB-922954B94C85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1986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905000"/>
            <a:ext cx="6096000" cy="4572000"/>
          </a:xfrm>
        </p:spPr>
        <p:txBody>
          <a:bodyPr/>
          <a:lstStyle/>
          <a:p>
            <a:pPr eaLnBrk="1" hangingPunct="1"/>
            <a:r>
              <a:rPr lang="en-US" sz="2400" dirty="0" smtClean="0">
                <a:solidFill>
                  <a:srgbClr val="FF0000"/>
                </a:solidFill>
              </a:rPr>
              <a:t>Gender socialization </a:t>
            </a:r>
            <a:r>
              <a:rPr lang="en-US" sz="2400" dirty="0" smtClean="0"/>
              <a:t>is process through which individuals learn to become feminine and masculine according to expectations current in their society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smtClean="0"/>
              <a:t>Gilligan demonstrated </a:t>
            </a:r>
            <a:r>
              <a:rPr lang="en-US" sz="2400" dirty="0" smtClean="0">
                <a:solidFill>
                  <a:srgbClr val="FF0000"/>
                </a:solidFill>
              </a:rPr>
              <a:t>sociological factors </a:t>
            </a:r>
            <a:r>
              <a:rPr lang="en-US" sz="2400" dirty="0" smtClean="0"/>
              <a:t>help explain differences in sense of self that boys and girls usually develop</a:t>
            </a:r>
          </a:p>
          <a:p>
            <a:pPr eaLnBrk="1" hangingPunct="1"/>
            <a:endParaRPr lang="en-US" sz="1200" dirty="0" smtClean="0"/>
          </a:p>
          <a:p>
            <a:pPr eaLnBrk="1" hangingPunct="1"/>
            <a:r>
              <a:rPr lang="en-US" sz="2400" dirty="0" smtClean="0"/>
              <a:t>Attributed differences in </a:t>
            </a:r>
            <a:r>
              <a:rPr lang="en-US" sz="2400" dirty="0" smtClean="0">
                <a:solidFill>
                  <a:srgbClr val="FF0000"/>
                </a:solidFill>
              </a:rPr>
              <a:t>moral development </a:t>
            </a:r>
            <a:r>
              <a:rPr lang="en-US" sz="2400" dirty="0" smtClean="0"/>
              <a:t>of boys and girls to different cultural standards parents and teachers pass on to them</a:t>
            </a:r>
          </a:p>
        </p:txBody>
      </p:sp>
      <p:sp>
        <p:nvSpPr>
          <p:cNvPr id="30726" name="Text Box 7"/>
          <p:cNvSpPr txBox="1">
            <a:spLocks noChangeArrowheads="1"/>
          </p:cNvSpPr>
          <p:nvPr/>
        </p:nvSpPr>
        <p:spPr bwMode="auto">
          <a:xfrm>
            <a:off x="6642100" y="5181600"/>
            <a:ext cx="237276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Carol </a:t>
            </a:r>
            <a:r>
              <a:rPr lang="en-US" sz="2000" dirty="0" err="1" smtClean="0"/>
              <a:t>Gilligan</a:t>
            </a:r>
            <a:r>
              <a:rPr lang="en-US" sz="2000" dirty="0" err="1" smtClean="0">
                <a:solidFill>
                  <a:schemeClr val="bg2"/>
                </a:solidFill>
              </a:rPr>
              <a:t>an</a:t>
            </a:r>
            <a:r>
              <a:rPr lang="en-US" sz="2000" dirty="0">
                <a:solidFill>
                  <a:schemeClr val="bg2"/>
                </a:solidFill>
              </a:rPr>
              <a:t>,</a:t>
            </a:r>
          </a:p>
          <a:p>
            <a:r>
              <a:rPr lang="en-US" sz="2000" dirty="0">
                <a:solidFill>
                  <a:schemeClr val="bg2"/>
                </a:solidFill>
              </a:rPr>
              <a:t>Feminist Sociologist</a:t>
            </a:r>
          </a:p>
        </p:txBody>
      </p:sp>
      <p:pic>
        <p:nvPicPr>
          <p:cNvPr id="30727" name="Picture 7" descr="C04_p01_pg1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1905000"/>
            <a:ext cx="21336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86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8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8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8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58" grpId="0"/>
      <p:bldP spid="19865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Agents of Socialization</a:t>
            </a:r>
          </a:p>
        </p:txBody>
      </p:sp>
      <p:sp>
        <p:nvSpPr>
          <p:cNvPr id="31747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945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DA9E85CC-D73E-4B9E-9299-69825B5DD3A4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20173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Agents of socialization include the following: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 smtClean="0"/>
              <a:t>Families </a:t>
            </a:r>
            <a:r>
              <a:rPr lang="en-US" sz="2400" dirty="0" smtClean="0">
                <a:sym typeface="Wingdings" pitchFamily="2" charset="2"/>
              </a:rPr>
              <a:t> Most important agent of </a:t>
            </a:r>
            <a:r>
              <a:rPr lang="en-US" sz="2400" b="1" dirty="0" smtClean="0">
                <a:solidFill>
                  <a:srgbClr val="FF0000"/>
                </a:solidFill>
                <a:sym typeface="Wingdings" pitchFamily="2" charset="2"/>
              </a:rPr>
              <a:t>primary socialization</a:t>
            </a:r>
            <a:r>
              <a:rPr lang="en-US" sz="2400" dirty="0" smtClean="0">
                <a:sym typeface="Wingdings" pitchFamily="2" charset="2"/>
              </a:rPr>
              <a:t>, which is process of mastering basic skills required to function in society during childhood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dirty="0" smtClean="0">
                <a:sym typeface="Wingdings" pitchFamily="2" charset="2"/>
              </a:rPr>
              <a:t>Schools  Increasingly responsible for </a:t>
            </a:r>
            <a:r>
              <a:rPr lang="en-US" sz="2400" b="1" dirty="0" smtClean="0">
                <a:solidFill>
                  <a:srgbClr val="FF0000"/>
                </a:solidFill>
                <a:sym typeface="Wingdings" pitchFamily="2" charset="2"/>
              </a:rPr>
              <a:t>secondary socialization</a:t>
            </a:r>
            <a:r>
              <a:rPr lang="en-US" sz="2400" dirty="0" smtClean="0">
                <a:sym typeface="Wingdings" pitchFamily="2" charset="2"/>
              </a:rPr>
              <a:t>, or socialization outside the family after childhood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ð"/>
            </a:pPr>
            <a:r>
              <a:rPr lang="en-US" sz="2400" dirty="0" smtClean="0">
                <a:sym typeface="Wingdings" pitchFamily="2" charset="2"/>
              </a:rPr>
              <a:t>Conflict theorists suggest schools impart </a:t>
            </a:r>
            <a:r>
              <a:rPr lang="en-US" sz="2400" b="1" dirty="0" smtClean="0">
                <a:solidFill>
                  <a:srgbClr val="FF0000"/>
                </a:solidFill>
                <a:sym typeface="Wingdings" pitchFamily="2" charset="2"/>
              </a:rPr>
              <a:t>hidden curriculum</a:t>
            </a:r>
            <a:r>
              <a:rPr lang="en-US" sz="2400" dirty="0" smtClean="0">
                <a:solidFill>
                  <a:srgbClr val="FF0000"/>
                </a:solidFill>
                <a:sym typeface="Wingdings" pitchFamily="2" charset="2"/>
              </a:rPr>
              <a:t> </a:t>
            </a:r>
            <a:r>
              <a:rPr lang="en-US" sz="2400" dirty="0" smtClean="0">
                <a:sym typeface="Wingdings" pitchFamily="2" charset="2"/>
              </a:rPr>
              <a:t>that teaches students what will be expected of them in larger society once they graduate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sym typeface="Wingdings" pitchFamily="2" charset="2"/>
              </a:rPr>
              <a:t>Hidden curriculum helps sustain overall structure of society, with its privileges and disadvantages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173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1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1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1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1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1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/>
      <p:bldP spid="20173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Agents of Socialization</a:t>
            </a:r>
          </a:p>
        </p:txBody>
      </p:sp>
      <p:sp>
        <p:nvSpPr>
          <p:cNvPr id="33795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2253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DE6D30D8-E0F2-4D06-AEE5-3EDD5345DB83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20480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z="2400" b="1" dirty="0" smtClean="0">
                <a:solidFill>
                  <a:srgbClr val="FF0000"/>
                </a:solidFill>
              </a:rPr>
              <a:t>Peer groups</a:t>
            </a:r>
            <a:r>
              <a:rPr lang="en-US" sz="2400" dirty="0" smtClean="0"/>
              <a:t>: Consist of individuals who are not necessarily friends but who are about same age and of similar status (</a:t>
            </a:r>
            <a:r>
              <a:rPr lang="en-US" sz="2400" b="1" dirty="0" smtClean="0">
                <a:solidFill>
                  <a:srgbClr val="FF0000"/>
                </a:solidFill>
              </a:rPr>
              <a:t>status</a:t>
            </a:r>
            <a:r>
              <a:rPr lang="en-US" sz="2400" b="1" dirty="0" smtClean="0"/>
              <a:t> </a:t>
            </a:r>
            <a:r>
              <a:rPr lang="en-US" sz="2400" dirty="0" smtClean="0"/>
              <a:t>refers to recognized social position an individual can occupy)</a:t>
            </a:r>
          </a:p>
          <a:p>
            <a:pPr eaLnBrk="1" hangingPunct="1"/>
            <a:r>
              <a:rPr lang="en-US" sz="2400" dirty="0" smtClean="0"/>
              <a:t>Peer groups help children and adolescents separate from their families and develop independent sources of identity</a:t>
            </a:r>
          </a:p>
          <a:p>
            <a:pPr eaLnBrk="1" hangingPunct="1"/>
            <a:r>
              <a:rPr lang="en-US" sz="2400" dirty="0" smtClean="0"/>
              <a:t>Are especially influential over lifestyle issues, such as appearance, social activities, and dating</a:t>
            </a:r>
          </a:p>
          <a:p>
            <a:pPr eaLnBrk="1" hangingPunct="1"/>
            <a:r>
              <a:rPr lang="en-US" sz="2400" dirty="0" smtClean="0"/>
              <a:t>From middle childhood through adolescence, peer group is often dominant socializing agent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4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4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4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2" grpId="0"/>
      <p:bldP spid="20480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Agents of Socialization</a:t>
            </a:r>
          </a:p>
        </p:txBody>
      </p:sp>
      <p:sp>
        <p:nvSpPr>
          <p:cNvPr id="34819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355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D1749E53-3337-4F6F-992B-026A9E2ECDA0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2088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Mass media</a:t>
            </a:r>
            <a:r>
              <a:rPr lang="en-US" sz="2400" dirty="0" smtClean="0"/>
              <a:t>: Have become increasingly important socializing agents in 21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century 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Mass media include television, radio, movies, videos, CDs, audiotapes, the Internet, newspapers, magazines, and books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Fastest-growing mass medium is the Internet allowing adolescents and adults to engage in </a:t>
            </a:r>
            <a:r>
              <a:rPr lang="en-US" sz="2400" b="1" dirty="0" smtClean="0">
                <a:solidFill>
                  <a:srgbClr val="FF0000"/>
                </a:solidFill>
              </a:rPr>
              <a:t>self-socialization</a:t>
            </a:r>
            <a:r>
              <a:rPr lang="en-US" sz="2400" dirty="0" smtClean="0"/>
              <a:t>, which involves choosing socialization influences from the wide variety of mass media offerings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  <a:buNone/>
            </a:pPr>
            <a:r>
              <a:rPr lang="en-US" sz="2400" dirty="0" smtClean="0"/>
              <a:t>Other agents: religious institutions, athletic teams, youth groups, work place, etc…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889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8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8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8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8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98" grpId="0"/>
      <p:bldP spid="20889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Resocialization and </a:t>
            </a:r>
            <a:br>
              <a:rPr lang="en-US" smtClean="0"/>
            </a:br>
            <a:r>
              <a:rPr lang="en-US" smtClean="0"/>
              <a:t>Total Institutions</a:t>
            </a:r>
          </a:p>
        </p:txBody>
      </p:sp>
      <p:sp>
        <p:nvSpPr>
          <p:cNvPr id="37891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2765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6149405C-DF2E-4765-9F28-F58DCA633DCE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2160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200" b="1" dirty="0" err="1" smtClean="0">
                <a:solidFill>
                  <a:srgbClr val="FF0000"/>
                </a:solidFill>
              </a:rPr>
              <a:t>Resocialization</a:t>
            </a:r>
            <a:r>
              <a:rPr lang="en-US" sz="3200" dirty="0" smtClean="0"/>
              <a:t>: Takes place when powerful socializing agents deliberately cause rapid change in people’s values, roles, and self-conception, sometimes against their will.</a:t>
            </a:r>
          </a:p>
          <a:p>
            <a:pPr eaLnBrk="1" hangingPunct="1">
              <a:lnSpc>
                <a:spcPct val="80000"/>
              </a:lnSpc>
            </a:pPr>
            <a:r>
              <a:rPr lang="en-US" sz="3200" dirty="0" smtClean="0"/>
              <a:t>Makes important</a:t>
            </a:r>
            <a:r>
              <a:rPr lang="en-US" sz="3200" b="1" dirty="0" smtClean="0"/>
              <a:t> </a:t>
            </a:r>
            <a:r>
              <a:rPr lang="en-US" sz="3200" dirty="0" smtClean="0"/>
              <a:t>contribution to lifelong process of social learning</a:t>
            </a:r>
          </a:p>
          <a:p>
            <a:pPr eaLnBrk="1" hangingPunct="1">
              <a:lnSpc>
                <a:spcPct val="80000"/>
              </a:lnSpc>
            </a:pPr>
            <a:r>
              <a:rPr lang="en-US" sz="3200" dirty="0" smtClean="0"/>
              <a:t>Can occur in </a:t>
            </a:r>
            <a:r>
              <a:rPr lang="en-US" sz="3200" b="1" dirty="0" smtClean="0">
                <a:solidFill>
                  <a:srgbClr val="FF0000"/>
                </a:solidFill>
              </a:rPr>
              <a:t>total institutions</a:t>
            </a:r>
            <a:r>
              <a:rPr lang="en-US" sz="3200" dirty="0" smtClean="0"/>
              <a:t>: Settings in which people are isolated from larger society and under strict control and constant supervision of a specialized staff (e.g., asylums, prisons)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606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60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6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6" grpId="0"/>
      <p:bldP spid="2160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Adult Socialization and the</a:t>
            </a:r>
            <a:br>
              <a:rPr lang="en-US" smtClean="0"/>
            </a:br>
            <a:r>
              <a:rPr lang="en-US" smtClean="0"/>
              <a:t>Flexible Self</a:t>
            </a:r>
          </a:p>
        </p:txBody>
      </p:sp>
      <p:sp>
        <p:nvSpPr>
          <p:cNvPr id="38915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2969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0D487AA4-668C-4E85-8FE7-5F10381B6359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22118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752600"/>
            <a:ext cx="81788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People’s </a:t>
            </a:r>
            <a:r>
              <a:rPr lang="en-US" dirty="0" smtClean="0">
                <a:solidFill>
                  <a:srgbClr val="FF0000"/>
                </a:solidFill>
              </a:rPr>
              <a:t>identities</a:t>
            </a:r>
            <a:r>
              <a:rPr lang="en-US" dirty="0" smtClean="0"/>
              <a:t> change faster, more often, and more completely than they did just a couple of decades ago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Factors contributing to growing flexibility of the self are: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Globalization (frees people to combine elements of culture from wide variety of historical periods and geographical settings)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Growing ability to fashion new bodies from old (due to technological innovations)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Internet, access to information, building a ‘profile’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118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1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1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11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11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11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6" grpId="0"/>
      <p:bldP spid="22118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AB2627"/>
                </a:solidFill>
              </a:rPr>
              <a:t>The Structure of Social Interaction</a:t>
            </a:r>
          </a:p>
        </p:txBody>
      </p:sp>
      <p:sp>
        <p:nvSpPr>
          <p:cNvPr id="23555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512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915198-6758-491B-8BD5-C030751850D3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2263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828800"/>
            <a:ext cx="8534400" cy="4876800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b="1" dirty="0" smtClean="0">
                <a:solidFill>
                  <a:srgbClr val="C00000"/>
                </a:solidFill>
              </a:rPr>
              <a:t>Social interaction</a:t>
            </a:r>
            <a:r>
              <a:rPr lang="en-US" dirty="0" smtClean="0"/>
              <a:t> is the process by which people act toward or respond to other people and is the foundation for all relationships and groups in society</a:t>
            </a:r>
            <a:endParaRPr lang="en-US" sz="14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dirty="0" smtClean="0"/>
              <a:t>Is structured around statuses, roles, and norms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accent3"/>
                </a:solidFill>
              </a:rPr>
              <a:t>Social structure</a:t>
            </a:r>
            <a:r>
              <a:rPr lang="en-US" b="1" dirty="0" smtClean="0"/>
              <a:t> </a:t>
            </a:r>
            <a:r>
              <a:rPr lang="en-US" dirty="0" smtClean="0"/>
              <a:t>is the stable pattern of social relationships that exists within a particular group or society</a:t>
            </a:r>
            <a:endParaRPr lang="en-US" b="1" dirty="0" smtClean="0">
              <a:solidFill>
                <a:schemeClr val="accent3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800" b="1" dirty="0" smtClean="0">
                <a:solidFill>
                  <a:srgbClr val="C00000"/>
                </a:solidFill>
              </a:rPr>
              <a:t>Status</a:t>
            </a:r>
            <a:r>
              <a:rPr lang="en-US" sz="2800" dirty="0" smtClean="0"/>
              <a:t>: Refers to a recognized social position an individual can occupy (each person occupies many statuses)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800" dirty="0" smtClean="0"/>
              <a:t>Whereas people </a:t>
            </a:r>
            <a:r>
              <a:rPr lang="en-US" sz="2800" i="1" dirty="0" smtClean="0"/>
              <a:t>occupy </a:t>
            </a:r>
            <a:r>
              <a:rPr lang="en-US" sz="2800" dirty="0" smtClean="0"/>
              <a:t>statuses, they </a:t>
            </a:r>
            <a:r>
              <a:rPr lang="en-US" sz="2800" i="1" dirty="0" smtClean="0"/>
              <a:t>perform </a:t>
            </a:r>
            <a:r>
              <a:rPr lang="en-US" sz="2800" b="1" dirty="0" smtClean="0">
                <a:solidFill>
                  <a:srgbClr val="C00000"/>
                </a:solidFill>
              </a:rPr>
              <a:t>roles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1600" b="1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en-US" sz="2800" dirty="0" smtClean="0"/>
              <a:t>Expectations define the role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sz="28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sz="28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en-US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en-US" sz="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63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6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6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6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63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6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63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6" grpId="0"/>
      <p:bldP spid="22630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AB2627"/>
                </a:solidFill>
              </a:rPr>
              <a:t>The Structure of Social Interaction</a:t>
            </a:r>
          </a:p>
        </p:txBody>
      </p:sp>
      <p:sp>
        <p:nvSpPr>
          <p:cNvPr id="24579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819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BDA5C-08D6-4EC1-A238-2076CDF4C3F7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23245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/>
              <a:t>Social interaction requires </a:t>
            </a:r>
            <a:r>
              <a:rPr lang="en-US" sz="2400" b="1" dirty="0" smtClean="0">
                <a:solidFill>
                  <a:srgbClr val="C00000"/>
                </a:solidFill>
              </a:rPr>
              <a:t>norms</a:t>
            </a:r>
            <a:r>
              <a:rPr lang="en-US" sz="2400" dirty="0" smtClean="0"/>
              <a:t>, or generally accepted ways of doing things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1200" dirty="0" smtClean="0"/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/>
              <a:t>Norms may be prescriptive or proscriptive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i="1" dirty="0" smtClean="0">
                <a:solidFill>
                  <a:srgbClr val="C00000"/>
                </a:solidFill>
              </a:rPr>
              <a:t>Prescriptive</a:t>
            </a:r>
            <a:r>
              <a:rPr lang="en-US" sz="2400" i="1" dirty="0" smtClean="0"/>
              <a:t> </a:t>
            </a:r>
            <a:r>
              <a:rPr lang="en-US" sz="2400" dirty="0" smtClean="0"/>
              <a:t>norms: Suggest what a person is expected to do while performing a particular role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i="1" dirty="0" smtClean="0">
                <a:solidFill>
                  <a:srgbClr val="C00000"/>
                </a:solidFill>
              </a:rPr>
              <a:t>Proscriptive</a:t>
            </a:r>
            <a:r>
              <a:rPr lang="en-US" sz="2400" i="1" dirty="0" smtClean="0"/>
              <a:t> </a:t>
            </a:r>
            <a:r>
              <a:rPr lang="en-US" sz="2400" dirty="0" smtClean="0"/>
              <a:t>norms: Suggest what a person is expected </a:t>
            </a:r>
            <a:r>
              <a:rPr lang="en-US" sz="2400" i="1" dirty="0" smtClean="0"/>
              <a:t>not </a:t>
            </a:r>
            <a:r>
              <a:rPr lang="en-US" sz="2400" dirty="0" smtClean="0"/>
              <a:t>to do while performing a particular role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1200" dirty="0" smtClean="0"/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/>
              <a:t>Norms often influence us without us noticing, they are often </a:t>
            </a:r>
            <a:r>
              <a:rPr lang="en-US" sz="2400" dirty="0" smtClean="0">
                <a:solidFill>
                  <a:srgbClr val="C00000"/>
                </a:solidFill>
              </a:rPr>
              <a:t>taken-for-granted</a:t>
            </a:r>
            <a:r>
              <a:rPr lang="en-US" sz="2400" dirty="0" smtClean="0"/>
              <a:t> practices and habits we do not pay attention to until someone breaks them or asks us about</a:t>
            </a:r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2400" dirty="0" smtClean="0"/>
          </a:p>
          <a:p>
            <a:pPr marL="274320" indent="-27432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2400" dirty="0" smtClean="0"/>
              <a:t>They exert a </a:t>
            </a:r>
            <a:r>
              <a:rPr lang="en-US" sz="2400" dirty="0" smtClean="0">
                <a:solidFill>
                  <a:srgbClr val="C00000"/>
                </a:solidFill>
              </a:rPr>
              <a:t>constraining pressure </a:t>
            </a:r>
            <a:r>
              <a:rPr lang="en-US" sz="2400" dirty="0" smtClean="0"/>
              <a:t>on us – think of people who unintentionally break norms and are judged for doing so – norms are </a:t>
            </a:r>
            <a:r>
              <a:rPr lang="en-US" sz="2400" dirty="0" smtClean="0">
                <a:solidFill>
                  <a:srgbClr val="C00000"/>
                </a:solidFill>
              </a:rPr>
              <a:t>NOT universal </a:t>
            </a:r>
            <a:r>
              <a:rPr lang="en-US" sz="2400" dirty="0" smtClean="0"/>
              <a:t>and </a:t>
            </a:r>
            <a:r>
              <a:rPr lang="en-US" sz="2400" dirty="0" smtClean="0">
                <a:solidFill>
                  <a:srgbClr val="C00000"/>
                </a:solidFill>
              </a:rPr>
              <a:t>often change over time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245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2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24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2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24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2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2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0" grpId="0"/>
      <p:bldP spid="23245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AB2627"/>
                </a:solidFill>
              </a:rPr>
              <a:t>What Shapes Social Interaction?</a:t>
            </a:r>
          </a:p>
        </p:txBody>
      </p:sp>
      <p:sp>
        <p:nvSpPr>
          <p:cNvPr id="25603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229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60AC45-11D3-4C51-8ED9-BD15FE80EFE9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2355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marL="419100" indent="-382588" eaLnBrk="1" hangingPunct="1">
              <a:buFont typeface="Wingdings 2" pitchFamily="18" charset="2"/>
              <a:buChar char=""/>
            </a:pPr>
            <a:r>
              <a:rPr lang="en-US" sz="2400" smtClean="0"/>
              <a:t>Norms, roles, and statuses are building blocks of all face-to-face communication</a:t>
            </a:r>
          </a:p>
          <a:p>
            <a:pPr marL="419100" indent="-382588" eaLnBrk="1" hangingPunct="1">
              <a:buFont typeface="Wingdings 2" pitchFamily="18" charset="2"/>
              <a:buChar char=""/>
            </a:pPr>
            <a:endParaRPr lang="en-US" sz="1200" smtClean="0"/>
          </a:p>
          <a:p>
            <a:pPr marL="419100" indent="-382588" eaLnBrk="1" hangingPunct="1">
              <a:buFont typeface="Wingdings 2" pitchFamily="18" charset="2"/>
              <a:buChar char=""/>
            </a:pPr>
            <a:r>
              <a:rPr lang="en-US" sz="2400" smtClean="0"/>
              <a:t>Whenever people communicate face to face, these building blocks structure their interaction</a:t>
            </a:r>
          </a:p>
          <a:p>
            <a:pPr marL="419100" indent="-382588" eaLnBrk="1" hangingPunct="1">
              <a:buFont typeface="Wingdings 2" pitchFamily="18" charset="2"/>
              <a:buChar char=""/>
            </a:pPr>
            <a:endParaRPr lang="en-US" sz="1200" smtClean="0"/>
          </a:p>
          <a:p>
            <a:pPr marL="419100" indent="-382588" eaLnBrk="1" hangingPunct="1">
              <a:buFont typeface="Wingdings 2" pitchFamily="18" charset="2"/>
              <a:buChar char=""/>
            </a:pPr>
            <a:r>
              <a:rPr lang="en-US" sz="2400" smtClean="0"/>
              <a:t>Norms, roles, and statuses require a sort of “</a:t>
            </a:r>
            <a:r>
              <a:rPr lang="en-US" sz="2400" smtClean="0">
                <a:solidFill>
                  <a:srgbClr val="C00000"/>
                </a:solidFill>
              </a:rPr>
              <a:t>social cement</a:t>
            </a:r>
            <a:r>
              <a:rPr lang="en-US" sz="2400" smtClean="0"/>
              <a:t>” to prevent them from falling apart and to turn them into a durable social structure</a:t>
            </a:r>
          </a:p>
          <a:p>
            <a:pPr marL="419100" indent="-382588" eaLnBrk="1" hangingPunct="1">
              <a:buFont typeface="Wingdings 2" pitchFamily="18" charset="2"/>
              <a:buChar char=""/>
            </a:pPr>
            <a:endParaRPr lang="en-US" sz="1200" smtClean="0"/>
          </a:p>
          <a:p>
            <a:pPr marL="419100" indent="-382588" eaLnBrk="1" hangingPunct="1">
              <a:buFont typeface="Wingdings 2" pitchFamily="18" charset="2"/>
              <a:buChar char=""/>
            </a:pPr>
            <a:r>
              <a:rPr lang="en-US" sz="2400" smtClean="0">
                <a:solidFill>
                  <a:srgbClr val="C00000"/>
                </a:solidFill>
              </a:rPr>
              <a:t>How social structure is maintained </a:t>
            </a:r>
            <a:r>
              <a:rPr lang="en-US" sz="2400" smtClean="0"/>
              <a:t>is one of most </a:t>
            </a:r>
            <a:r>
              <a:rPr lang="en-US" sz="2400" smtClean="0">
                <a:solidFill>
                  <a:srgbClr val="C00000"/>
                </a:solidFill>
              </a:rPr>
              <a:t>fundamental </a:t>
            </a:r>
            <a:r>
              <a:rPr lang="en-US" sz="2400" smtClean="0"/>
              <a:t>sociological </a:t>
            </a:r>
            <a:r>
              <a:rPr lang="en-US" sz="2400" smtClean="0">
                <a:solidFill>
                  <a:srgbClr val="C00000"/>
                </a:solidFill>
              </a:rPr>
              <a:t>question</a:t>
            </a:r>
            <a:r>
              <a:rPr lang="en-US" sz="2400" smtClean="0"/>
              <a:t> that can be asked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2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5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5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55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2" grpId="0"/>
      <p:bldP spid="23552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STUDY OF SOCIAL INTERACTION </a:t>
            </a:r>
          </a:p>
        </p:txBody>
      </p:sp>
      <p:sp>
        <p:nvSpPr>
          <p:cNvPr id="26627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smtClean="0"/>
          </a:p>
        </p:txBody>
      </p:sp>
      <p:sp>
        <p:nvSpPr>
          <p:cNvPr id="614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E8D820-1E61-47EE-BE52-BEB4B8B22FEB}" type="slidenum">
              <a:rPr lang="en-US"/>
              <a:pPr>
                <a:defRPr/>
              </a:pPr>
              <a:t>13</a:t>
            </a:fld>
            <a:endParaRPr lang="en-US"/>
          </a:p>
        </p:txBody>
      </p:sp>
      <p:sp>
        <p:nvSpPr>
          <p:cNvPr id="23040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752600"/>
            <a:ext cx="8534400" cy="4876800"/>
          </a:xfrm>
        </p:spPr>
        <p:txBody>
          <a:bodyPr>
            <a:normAutofit fontScale="77500" lnSpcReduction="20000"/>
          </a:bodyPr>
          <a:lstStyle/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4400" b="1" dirty="0" smtClean="0"/>
              <a:t>Exchange Theory and Rational Choice Theory</a:t>
            </a:r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4400" b="1" dirty="0" smtClean="0"/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4400" b="1" dirty="0" smtClean="0"/>
              <a:t>Symbolic </a:t>
            </a:r>
            <a:r>
              <a:rPr lang="en-US" sz="4400" b="1" dirty="0" err="1" smtClean="0"/>
              <a:t>Interactionism</a:t>
            </a:r>
            <a:endParaRPr lang="en-US" sz="4400" b="1" dirty="0" smtClean="0"/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4400" b="1" dirty="0" smtClean="0"/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4400" b="1" dirty="0" smtClean="0"/>
              <a:t>Conflict Theory</a:t>
            </a:r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4400" b="1" dirty="0" smtClean="0"/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4400" b="1" dirty="0" err="1" smtClean="0"/>
              <a:t>Ethnomethodology</a:t>
            </a:r>
            <a:endParaRPr lang="en-US" sz="4400" b="1" dirty="0" smtClean="0"/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4400" b="1" dirty="0" smtClean="0"/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US" sz="4400" b="1" dirty="0" smtClean="0"/>
              <a:t>Dramaturgical Analysis</a:t>
            </a:r>
          </a:p>
          <a:p>
            <a:pPr marL="493776" indent="-45720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en-US" sz="4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040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0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0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04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04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2" grpId="0"/>
      <p:bldP spid="23040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AB2627"/>
                </a:solidFill>
              </a:rPr>
              <a:t>The Sociology of Emotions</a:t>
            </a:r>
          </a:p>
        </p:txBody>
      </p:sp>
      <p:sp>
        <p:nvSpPr>
          <p:cNvPr id="33795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1D49D6-5779-4AF0-9EE7-B90C39C70A81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2375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en-US" sz="2400" dirty="0" smtClean="0"/>
              <a:t>Emotions pervade all social interaction </a:t>
            </a:r>
          </a:p>
          <a:p>
            <a:pPr marL="420624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 smtClean="0"/>
              <a:t>Rather than being spontaneous and uncontrollable reactions to external stimuli, emotions are </a:t>
            </a:r>
            <a:r>
              <a:rPr lang="en-US" sz="2400" i="1" dirty="0" smtClean="0"/>
              <a:t>learned</a:t>
            </a:r>
            <a:r>
              <a:rPr lang="en-US" sz="2400" dirty="0" smtClean="0"/>
              <a:t> culturally designated emotional responses</a:t>
            </a:r>
          </a:p>
          <a:p>
            <a:pPr marL="420624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endParaRPr lang="en-US" sz="1200" b="1" dirty="0" smtClean="0"/>
          </a:p>
          <a:p>
            <a:pPr marL="420624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Emotion management</a:t>
            </a:r>
            <a:r>
              <a:rPr lang="en-US" sz="2400" dirty="0" smtClean="0"/>
              <a:t>: Involves people obeying “feeling rules” and responding appropriately to situations in which they find themselves</a:t>
            </a:r>
          </a:p>
          <a:p>
            <a:pPr marL="420624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endParaRPr lang="en-US" sz="1200" b="1" dirty="0" smtClean="0"/>
          </a:p>
          <a:p>
            <a:pPr marL="420624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Emotion </a:t>
            </a:r>
            <a:r>
              <a:rPr lang="en-US" sz="2400" b="1" dirty="0" err="1" smtClean="0">
                <a:solidFill>
                  <a:srgbClr val="C00000"/>
                </a:solidFill>
              </a:rPr>
              <a:t>labour</a:t>
            </a:r>
            <a:r>
              <a:rPr lang="en-US" sz="2400" dirty="0" smtClean="0"/>
              <a:t>: Is emotion management that many people do as part of their job and for which they are paid</a:t>
            </a:r>
          </a:p>
          <a:p>
            <a:pPr marL="420624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2400" dirty="0" smtClean="0"/>
              <a:t>Examples: Teachers, sales clerks, nurses, and flight attendants (must be experts in emotion </a:t>
            </a:r>
            <a:r>
              <a:rPr lang="en-US" sz="2400" dirty="0" err="1" smtClean="0"/>
              <a:t>labour</a:t>
            </a:r>
            <a:r>
              <a:rPr lang="en-US" sz="2400" dirty="0" smtClean="0"/>
              <a:t>)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2400" dirty="0" smtClean="0"/>
          </a:p>
          <a:p>
            <a:pPr marL="420624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endParaRPr lang="en-US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757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7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7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7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7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7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0" grpId="0"/>
      <p:bldP spid="23757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smtClean="0"/>
              <a:t>Verbal and Nonverbal Communication: The Social Context of Language</a:t>
            </a:r>
          </a:p>
        </p:txBody>
      </p:sp>
      <p:sp>
        <p:nvSpPr>
          <p:cNvPr id="34819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2355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5EF3AC-A118-449F-81DB-B70C44938911}" type="slidenum">
              <a:rPr lang="en-US"/>
              <a:pPr>
                <a:defRPr/>
              </a:pPr>
              <a:t>15</a:t>
            </a:fld>
            <a:endParaRPr lang="en-US"/>
          </a:p>
        </p:txBody>
      </p:sp>
      <p:sp>
        <p:nvSpPr>
          <p:cNvPr id="2519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1625" y="1527175"/>
            <a:ext cx="8504238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Understanding of social and cultural context is necessary for </a:t>
            </a:r>
            <a:r>
              <a:rPr lang="en-US" sz="2400" smtClean="0">
                <a:solidFill>
                  <a:srgbClr val="C00000"/>
                </a:solidFill>
              </a:rPr>
              <a:t>making sense of language </a:t>
            </a:r>
            <a:r>
              <a:rPr lang="en-US" sz="2400" smtClean="0"/>
              <a:t>because same words can mean different things in different settings</a:t>
            </a:r>
          </a:p>
          <a:p>
            <a:pPr eaLnBrk="1" hangingPunct="1">
              <a:lnSpc>
                <a:spcPct val="90000"/>
              </a:lnSpc>
            </a:pPr>
            <a:endParaRPr lang="en-US" sz="7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en-US" sz="2400" smtClean="0"/>
              <a:t>Gives rise to need for learning nuances of meaning in different cultural and </a:t>
            </a:r>
            <a:r>
              <a:rPr lang="en-US" sz="2400" smtClean="0">
                <a:solidFill>
                  <a:srgbClr val="C00000"/>
                </a:solidFill>
              </a:rPr>
              <a:t>social contexts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ð"/>
            </a:pPr>
            <a:endParaRPr lang="en-US" sz="8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ð"/>
            </a:pPr>
            <a:r>
              <a:rPr lang="en-US" sz="2400" smtClean="0">
                <a:solidFill>
                  <a:srgbClr val="C00000"/>
                </a:solidFill>
              </a:rPr>
              <a:t>Nuances of meaning </a:t>
            </a:r>
            <a:r>
              <a:rPr lang="en-US" sz="2400" smtClean="0"/>
              <a:t>reflected in nonverbal cues, such as facial expressions, gestures, and body language (including personal space)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Is cross-cultural variation in nonverbal cues </a:t>
            </a:r>
            <a:r>
              <a:rPr lang="en-US" sz="2400" smtClean="0">
                <a:sym typeface="Wingdings" pitchFamily="2" charset="2"/>
              </a:rPr>
              <a:t> Creates </a:t>
            </a:r>
            <a:r>
              <a:rPr lang="en-US" sz="2400" smtClean="0"/>
              <a:t>potential for misunderstandings</a:t>
            </a:r>
          </a:p>
          <a:p>
            <a:pPr eaLnBrk="1" hangingPunct="1">
              <a:lnSpc>
                <a:spcPct val="90000"/>
              </a:lnSpc>
            </a:pPr>
            <a:endParaRPr lang="en-US" sz="2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190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1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1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1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9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19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06" grpId="0"/>
      <p:bldP spid="25190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Facial Expressions, Gestures, and Body Language</a:t>
            </a:r>
          </a:p>
        </p:txBody>
      </p:sp>
      <p:sp>
        <p:nvSpPr>
          <p:cNvPr id="35843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Copyright © 2010 by Nelson Education Limited</a:t>
            </a:r>
          </a:p>
        </p:txBody>
      </p:sp>
      <p:sp>
        <p:nvSpPr>
          <p:cNvPr id="2457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7D7D5-1131-4831-A05C-20520274E777}" type="slidenum">
              <a:rPr lang="en-US"/>
              <a:pPr>
                <a:defRPr/>
              </a:pPr>
              <a:t>16</a:t>
            </a:fld>
            <a:endParaRPr lang="en-US"/>
          </a:p>
        </p:txBody>
      </p:sp>
      <p:sp>
        <p:nvSpPr>
          <p:cNvPr id="25395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04800" y="1828800"/>
            <a:ext cx="8331200" cy="4876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Social interaction typically involves complex mix                      of </a:t>
            </a:r>
            <a:r>
              <a:rPr lang="en-US" sz="2400" dirty="0" smtClean="0">
                <a:solidFill>
                  <a:srgbClr val="C00000"/>
                </a:solidFill>
              </a:rPr>
              <a:t>verbal and nonverbal messages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The face alone is capable of more than 1000                        distinct expressions reflecting whole range of                    human emotion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Was once thought facial expression of six                     emotions were similar across cultures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But are </a:t>
            </a:r>
            <a:r>
              <a:rPr lang="en-US" sz="2400" dirty="0" smtClean="0">
                <a:solidFill>
                  <a:srgbClr val="C00000"/>
                </a:solidFill>
              </a:rPr>
              <a:t>no universally recognized set of facial expressions </a:t>
            </a:r>
            <a:r>
              <a:rPr lang="en-US" sz="2400" dirty="0" smtClean="0"/>
              <a:t>that reflects basic human emotions </a:t>
            </a:r>
            <a:r>
              <a:rPr lang="en-US" sz="2400" dirty="0" smtClean="0">
                <a:sym typeface="Wingdings" pitchFamily="2" charset="2"/>
              </a:rPr>
              <a:t> Are n</a:t>
            </a:r>
            <a:r>
              <a:rPr lang="en-US" sz="2400" dirty="0" smtClean="0"/>
              <a:t>o gestures or body postures that mean same thing in all societies and all cultures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In all societies people communicate by manipulating the space that separates them from others; e.g., </a:t>
            </a:r>
            <a:r>
              <a:rPr lang="en-US" sz="2400" dirty="0" smtClean="0">
                <a:solidFill>
                  <a:srgbClr val="C00000"/>
                </a:solidFill>
              </a:rPr>
              <a:t>four space zones</a:t>
            </a:r>
            <a:r>
              <a:rPr lang="en-US" sz="2400" dirty="0" smtClean="0"/>
              <a:t> that surround us (intimate, personal, social, public)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395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3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3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3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3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3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4" grpId="0"/>
      <p:bldP spid="253955" grpId="0" build="p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lidemastercompass">
  <a:themeElements>
    <a:clrScheme name="slidemastercompass 6">
      <a:dk1>
        <a:srgbClr val="000000"/>
      </a:dk1>
      <a:lt1>
        <a:srgbClr val="FFFFFF"/>
      </a:lt1>
      <a:dk2>
        <a:srgbClr val="000066"/>
      </a:dk2>
      <a:lt2>
        <a:srgbClr val="FFCC00"/>
      </a:lt2>
      <a:accent1>
        <a:srgbClr val="0066FF"/>
      </a:accent1>
      <a:accent2>
        <a:srgbClr val="33CCCC"/>
      </a:accent2>
      <a:accent3>
        <a:srgbClr val="AAAAB8"/>
      </a:accent3>
      <a:accent4>
        <a:srgbClr val="DADADA"/>
      </a:accent4>
      <a:accent5>
        <a:srgbClr val="AAB8FF"/>
      </a:accent5>
      <a:accent6>
        <a:srgbClr val="2DB9B9"/>
      </a:accent6>
      <a:hlink>
        <a:srgbClr val="FF00FF"/>
      </a:hlink>
      <a:folHlink>
        <a:srgbClr val="9933FF"/>
      </a:folHlink>
    </a:clrScheme>
    <a:fontScheme name="slidemastercompas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idemastercompass 1">
        <a:dk1>
          <a:srgbClr val="5E574E"/>
        </a:dk1>
        <a:lt1>
          <a:srgbClr val="FFFFCC"/>
        </a:lt1>
        <a:dk2>
          <a:srgbClr val="0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AA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mastercompass 2">
        <a:dk1>
          <a:srgbClr val="000000"/>
        </a:dk1>
        <a:lt1>
          <a:srgbClr val="FFFFFF"/>
        </a:lt1>
        <a:dk2>
          <a:srgbClr val="0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996633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4">
        <a:dk1>
          <a:srgbClr val="000000"/>
        </a:dk1>
        <a:lt1>
          <a:srgbClr val="FFFFFF"/>
        </a:lt1>
        <a:dk2>
          <a:srgbClr val="800000"/>
        </a:dk2>
        <a:lt2>
          <a:srgbClr val="5E574E"/>
        </a:lt2>
        <a:accent1>
          <a:srgbClr val="FF66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B900"/>
        </a:accent6>
        <a:hlink>
          <a:srgbClr val="FF00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5">
        <a:dk1>
          <a:srgbClr val="000066"/>
        </a:dk1>
        <a:lt1>
          <a:srgbClr val="FFFFFF"/>
        </a:lt1>
        <a:dk2>
          <a:srgbClr val="0000FF"/>
        </a:dk2>
        <a:lt2>
          <a:srgbClr val="000000"/>
        </a:lt2>
        <a:accent1>
          <a:srgbClr val="0066FF"/>
        </a:accent1>
        <a:accent2>
          <a:srgbClr val="33CCCC"/>
        </a:accent2>
        <a:accent3>
          <a:srgbClr val="FFFFFF"/>
        </a:accent3>
        <a:accent4>
          <a:srgbClr val="000056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mastercompass 6">
        <a:dk1>
          <a:srgbClr val="000000"/>
        </a:dk1>
        <a:lt1>
          <a:srgbClr val="FFFFFF"/>
        </a:lt1>
        <a:dk2>
          <a:srgbClr val="000066"/>
        </a:dk2>
        <a:lt2>
          <a:srgbClr val="FFCC00"/>
        </a:lt2>
        <a:accent1>
          <a:srgbClr val="0066FF"/>
        </a:accent1>
        <a:accent2>
          <a:srgbClr val="33CCCC"/>
        </a:accent2>
        <a:accent3>
          <a:srgbClr val="AAAAB8"/>
        </a:accent3>
        <a:accent4>
          <a:srgbClr val="DADADA"/>
        </a:accent4>
        <a:accent5>
          <a:srgbClr val="AAB8FF"/>
        </a:accent5>
        <a:accent6>
          <a:srgbClr val="2DB9B9"/>
        </a:accent6>
        <a:hlink>
          <a:srgbClr val="FF00FF"/>
        </a:hlink>
        <a:folHlink>
          <a:srgbClr val="9933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mastercompass 7">
        <a:dk1>
          <a:srgbClr val="5E574E"/>
        </a:dk1>
        <a:lt1>
          <a:srgbClr val="FFFFCC"/>
        </a:lt1>
        <a:dk2>
          <a:srgbClr val="800000"/>
        </a:dk2>
        <a:lt2>
          <a:srgbClr val="FFCC00"/>
        </a:lt2>
        <a:accent1>
          <a:srgbClr val="CC9900"/>
        </a:accent1>
        <a:accent2>
          <a:srgbClr val="FF6600"/>
        </a:accent2>
        <a:accent3>
          <a:srgbClr val="C0AAAA"/>
        </a:accent3>
        <a:accent4>
          <a:srgbClr val="DADAAE"/>
        </a:accent4>
        <a:accent5>
          <a:srgbClr val="E2CAAA"/>
        </a:accent5>
        <a:accent6>
          <a:srgbClr val="E75C00"/>
        </a:accent6>
        <a:hlink>
          <a:srgbClr val="FF00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ivic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4220</TotalTime>
  <Words>1306</Words>
  <Application>Microsoft Office PowerPoint</Application>
  <PresentationFormat>On-screen Show (4:3)</PresentationFormat>
  <Paragraphs>173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slidemastercompass</vt:lpstr>
      <vt:lpstr>Civic</vt:lpstr>
      <vt:lpstr>  Socialization &amp; Social Interaction</vt:lpstr>
      <vt:lpstr>Socialization</vt:lpstr>
      <vt:lpstr>Formation of the Self</vt:lpstr>
      <vt:lpstr>Gender Socialization</vt:lpstr>
      <vt:lpstr>Agents of Socialization</vt:lpstr>
      <vt:lpstr>Agents of Socialization</vt:lpstr>
      <vt:lpstr>Agents of Socialization</vt:lpstr>
      <vt:lpstr>Resocialization and  Total Institutions</vt:lpstr>
      <vt:lpstr>Adult Socialization and the Flexible Self</vt:lpstr>
      <vt:lpstr>The Structure of Social Interaction</vt:lpstr>
      <vt:lpstr>The Structure of Social Interaction</vt:lpstr>
      <vt:lpstr>What Shapes Social Interaction?</vt:lpstr>
      <vt:lpstr>STUDY OF SOCIAL INTERACTION </vt:lpstr>
      <vt:lpstr>The Sociology of Emotions</vt:lpstr>
      <vt:lpstr>Verbal and Nonverbal Communication: The Social Context of Language</vt:lpstr>
      <vt:lpstr>Facial Expressions, Gestures, and Body Language</vt:lpstr>
    </vt:vector>
  </TitlesOfParts>
  <Company>University of Toronto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Sociological Compass</dc:title>
  <dc:creator>Robert J Brym</dc:creator>
  <cp:lastModifiedBy>Jordan F</cp:lastModifiedBy>
  <cp:revision>399</cp:revision>
  <dcterms:created xsi:type="dcterms:W3CDTF">2001-05-17T11:05:52Z</dcterms:created>
  <dcterms:modified xsi:type="dcterms:W3CDTF">2012-10-01T21:23:37Z</dcterms:modified>
</cp:coreProperties>
</file>