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6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D29A2A-23DB-4FA5-A30B-DC2C9E388168}" type="datetimeFigureOut">
              <a:rPr lang="en-US" smtClean="0"/>
              <a:t>12/5/2011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F031CE-1108-49F2-83FB-8ACA0BC3E90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F031CE-1108-49F2-83FB-8ACA0BC3E903}" type="slidenum">
              <a:rPr lang="en-US" smtClean="0"/>
              <a:t>21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04F1499-3049-4C11-80CF-170729B8DEC3}" type="datetimeFigureOut">
              <a:rPr lang="en-US" smtClean="0"/>
              <a:t>12/5/2011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24C2558-ED75-4536-B7BB-B37C18DC65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4F1499-3049-4C11-80CF-170729B8DEC3}" type="datetimeFigureOut">
              <a:rPr lang="en-US" smtClean="0"/>
              <a:t>12/5/2011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4C2558-ED75-4536-B7BB-B37C18DC653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4F1499-3049-4C11-80CF-170729B8DEC3}" type="datetimeFigureOut">
              <a:rPr lang="en-US" smtClean="0"/>
              <a:t>12/5/2011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4C2558-ED75-4536-B7BB-B37C18DC653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4F1499-3049-4C11-80CF-170729B8DEC3}" type="datetimeFigureOut">
              <a:rPr lang="en-US" smtClean="0"/>
              <a:t>12/5/2011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4C2558-ED75-4536-B7BB-B37C18DC653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4F1499-3049-4C11-80CF-170729B8DEC3}" type="datetimeFigureOut">
              <a:rPr lang="en-US" smtClean="0"/>
              <a:t>12/5/2011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4C2558-ED75-4536-B7BB-B37C18DC653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4F1499-3049-4C11-80CF-170729B8DEC3}" type="datetimeFigureOut">
              <a:rPr lang="en-US" smtClean="0"/>
              <a:t>12/5/2011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4C2558-ED75-4536-B7BB-B37C18DC653E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4F1499-3049-4C11-80CF-170729B8DEC3}" type="datetimeFigureOut">
              <a:rPr lang="en-US" smtClean="0"/>
              <a:t>12/5/2011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4C2558-ED75-4536-B7BB-B37C18DC65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04F1499-3049-4C11-80CF-170729B8DEC3}" type="datetimeFigureOut">
              <a:rPr lang="en-US" smtClean="0"/>
              <a:t>12/5/2011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4C2558-ED75-4536-B7BB-B37C18DC653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04F1499-3049-4C11-80CF-170729B8DEC3}" type="datetimeFigureOut">
              <a:rPr lang="en-US" smtClean="0"/>
              <a:t>12/5/2011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24C2558-ED75-4536-B7BB-B37C18DC653E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4F1499-3049-4C11-80CF-170729B8DEC3}" type="datetimeFigureOut">
              <a:rPr lang="en-US" smtClean="0"/>
              <a:t>12/5/2011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4C2558-ED75-4536-B7BB-B37C18DC65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4F1499-3049-4C11-80CF-170729B8DEC3}" type="datetimeFigureOut">
              <a:rPr lang="en-US" smtClean="0"/>
              <a:t>12/5/2011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4C2558-ED75-4536-B7BB-B37C18DC65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04F1499-3049-4C11-80CF-170729B8DEC3}" type="datetimeFigureOut">
              <a:rPr lang="en-US" smtClean="0"/>
              <a:t>12/5/2011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24C2558-ED75-4536-B7BB-B37C18DC653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Utopian Fiction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CA" sz="2400" dirty="0" smtClean="0"/>
          </a:p>
          <a:p>
            <a:pPr>
              <a:buNone/>
            </a:pPr>
            <a:r>
              <a:rPr lang="en-CA" sz="2400" b="1" dirty="0" smtClean="0"/>
              <a:t>Utopias</a:t>
            </a:r>
            <a:r>
              <a:rPr lang="en-CA" sz="2400" b="1" dirty="0" smtClean="0"/>
              <a:t>	</a:t>
            </a:r>
            <a:r>
              <a:rPr lang="en-CA" sz="2400" b="1" dirty="0" smtClean="0"/>
              <a:t>Ambiguous		   Dystopias          </a:t>
            </a:r>
            <a:endParaRPr lang="en-US" sz="2400" b="1" dirty="0" smtClean="0"/>
          </a:p>
          <a:p>
            <a:pPr>
              <a:buNone/>
            </a:pPr>
            <a:r>
              <a:rPr lang="en-CA" sz="2400" b="1" u="sng" dirty="0" smtClean="0"/>
              <a:t>					Soft			Hard        </a:t>
            </a:r>
            <a:r>
              <a:rPr lang="en-CA" sz="2400" u="sng" dirty="0" smtClean="0"/>
              <a:t>.</a:t>
            </a:r>
          </a:p>
          <a:p>
            <a:pPr>
              <a:buNone/>
            </a:pPr>
            <a:r>
              <a:rPr lang="en-CA" sz="2400" dirty="0" smtClean="0"/>
              <a:t>Utopia</a:t>
            </a:r>
            <a:r>
              <a:rPr lang="en-CA" sz="2400" dirty="0" smtClean="0"/>
              <a:t>	</a:t>
            </a:r>
            <a:r>
              <a:rPr lang="en-CA" sz="2400" dirty="0" smtClean="0"/>
              <a:t>Republic	The World State	Oceania</a:t>
            </a:r>
          </a:p>
          <a:p>
            <a:pPr>
              <a:buNone/>
            </a:pPr>
            <a:r>
              <a:rPr lang="en-CA" sz="2400" dirty="0" smtClean="0"/>
              <a:t>Nowhere</a:t>
            </a:r>
            <a:r>
              <a:rPr lang="en-CA" sz="2400" dirty="0" smtClean="0"/>
              <a:t>			</a:t>
            </a:r>
            <a:r>
              <a:rPr lang="en-CA" sz="2400" dirty="0" smtClean="0"/>
              <a:t>Ilium</a:t>
            </a:r>
            <a:r>
              <a:rPr lang="en-CA" sz="2400" dirty="0" smtClean="0"/>
              <a:t>			</a:t>
            </a:r>
            <a:r>
              <a:rPr lang="en-CA" sz="2400" dirty="0" smtClean="0"/>
              <a:t>Gilead</a:t>
            </a:r>
            <a:endParaRPr lang="en-US" sz="2400" dirty="0" smtClean="0"/>
          </a:p>
          <a:p>
            <a:pPr>
              <a:buNone/>
            </a:pPr>
            <a:r>
              <a:rPr lang="en-CA" sz="2400" dirty="0" smtClean="0"/>
              <a:t>						 </a:t>
            </a:r>
            <a:r>
              <a:rPr lang="en-CA" sz="2400" dirty="0" smtClean="0"/>
              <a:t>    Firemen</a:t>
            </a:r>
            <a:endParaRPr lang="en-US" sz="2400" dirty="0" smtClean="0"/>
          </a:p>
          <a:p>
            <a:pPr>
              <a:buNone/>
            </a:pP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Evaluating the Utopias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-38100" y="3771900"/>
            <a:ext cx="4495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1943100" y="3695700"/>
            <a:ext cx="4495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/>
              <a:t>The Republic</a:t>
            </a:r>
            <a:r>
              <a:rPr lang="en-US" dirty="0" smtClean="0"/>
              <a:t>: create a political system that would allow for the full-flowering of justice.</a:t>
            </a:r>
          </a:p>
          <a:p>
            <a:r>
              <a:rPr lang="en-US" dirty="0" smtClean="0"/>
              <a:t>Similarly, both Utopia and Nowhere are imagined as societies in which people have “true” equality.</a:t>
            </a:r>
          </a:p>
          <a:p>
            <a:r>
              <a:rPr lang="en-US" dirty="0" smtClean="0"/>
              <a:t>The Utopian project is immediately called into question:</a:t>
            </a:r>
          </a:p>
          <a:p>
            <a:pPr lvl="1"/>
            <a:r>
              <a:rPr lang="en-US" dirty="0" smtClean="0"/>
              <a:t>Plato rejects his own utopia (Bloom’s interpretation)</a:t>
            </a:r>
          </a:p>
          <a:p>
            <a:pPr lvl="1"/>
            <a:r>
              <a:rPr lang="en-US" dirty="0" err="1" smtClean="0"/>
              <a:t>More’s</a:t>
            </a:r>
            <a:r>
              <a:rPr lang="en-US" dirty="0" smtClean="0"/>
              <a:t> utopia = “no place”</a:t>
            </a:r>
          </a:p>
          <a:p>
            <a:pPr lvl="1"/>
            <a:r>
              <a:rPr lang="en-US" dirty="0" smtClean="0"/>
              <a:t>The later, dystopian works illustrate the problems of creating a perfect society.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Goals of Utopias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CA" sz="2400" dirty="0" smtClean="0"/>
              <a:t>The societies in the texts we have studied were written in response to particular issues:</a:t>
            </a:r>
          </a:p>
          <a:p>
            <a:pPr lvl="1">
              <a:buNone/>
            </a:pPr>
            <a:r>
              <a:rPr lang="en-CA" sz="2000" u="sng" dirty="0" smtClean="0"/>
              <a:t>Utopia	Reaction To:					</a:t>
            </a:r>
          </a:p>
          <a:p>
            <a:pPr lvl="1">
              <a:buNone/>
            </a:pPr>
            <a:r>
              <a:rPr lang="en-CA" sz="2000" dirty="0" smtClean="0"/>
              <a:t>Republic 	– execution </a:t>
            </a:r>
            <a:r>
              <a:rPr lang="en-CA" sz="2000" dirty="0" smtClean="0"/>
              <a:t>of </a:t>
            </a:r>
            <a:r>
              <a:rPr lang="en-CA" sz="2000" dirty="0" smtClean="0"/>
              <a:t>Socrates, condemnation of philosophy</a:t>
            </a:r>
            <a:endParaRPr lang="en-US" sz="2000" dirty="0" smtClean="0"/>
          </a:p>
          <a:p>
            <a:pPr lvl="1">
              <a:buNone/>
            </a:pPr>
            <a:r>
              <a:rPr lang="en-CA" sz="2000" dirty="0" smtClean="0"/>
              <a:t>Utopia </a:t>
            </a:r>
            <a:r>
              <a:rPr lang="en-CA" sz="2000" dirty="0" smtClean="0"/>
              <a:t>	– contemporary European politics</a:t>
            </a:r>
            <a:endParaRPr lang="en-US" sz="2000" dirty="0" smtClean="0"/>
          </a:p>
          <a:p>
            <a:pPr lvl="1">
              <a:buNone/>
            </a:pPr>
            <a:r>
              <a:rPr lang="en-CA" sz="2000" dirty="0" smtClean="0"/>
              <a:t>Nowhere </a:t>
            </a:r>
            <a:r>
              <a:rPr lang="en-CA" sz="2000" dirty="0" smtClean="0"/>
              <a:t>	– Industrial </a:t>
            </a:r>
            <a:r>
              <a:rPr lang="en-CA" sz="2000" dirty="0" smtClean="0"/>
              <a:t>Revolution</a:t>
            </a:r>
            <a:endParaRPr lang="en-US" sz="2000" dirty="0" smtClean="0"/>
          </a:p>
          <a:p>
            <a:pPr lvl="1">
              <a:buNone/>
            </a:pPr>
            <a:r>
              <a:rPr lang="en-CA" sz="2000" dirty="0" smtClean="0"/>
              <a:t>World State	– Americanization</a:t>
            </a:r>
            <a:r>
              <a:rPr lang="en-CA" sz="2000" dirty="0" smtClean="0"/>
              <a:t>, </a:t>
            </a:r>
            <a:r>
              <a:rPr lang="en-CA" sz="2000" dirty="0" smtClean="0"/>
              <a:t>mass-production</a:t>
            </a:r>
            <a:endParaRPr lang="en-US" sz="2000" dirty="0" smtClean="0"/>
          </a:p>
          <a:p>
            <a:pPr lvl="1">
              <a:buNone/>
            </a:pPr>
            <a:r>
              <a:rPr lang="en-CA" sz="2000" dirty="0" smtClean="0"/>
              <a:t>Oceania </a:t>
            </a:r>
            <a:r>
              <a:rPr lang="en-CA" sz="2000" dirty="0" smtClean="0"/>
              <a:t>	– Twentieth </a:t>
            </a:r>
            <a:r>
              <a:rPr lang="en-CA" sz="2000" dirty="0" smtClean="0"/>
              <a:t>Century totalitarianism</a:t>
            </a:r>
            <a:endParaRPr lang="en-US" sz="2000" dirty="0" smtClean="0"/>
          </a:p>
          <a:p>
            <a:pPr lvl="1">
              <a:buNone/>
            </a:pPr>
            <a:r>
              <a:rPr lang="en-CA" sz="2000" dirty="0" smtClean="0"/>
              <a:t>Firemen </a:t>
            </a:r>
            <a:r>
              <a:rPr lang="en-CA" sz="2000" dirty="0" smtClean="0"/>
              <a:t>	– mass media</a:t>
            </a:r>
            <a:r>
              <a:rPr lang="en-CA" sz="2000" dirty="0" smtClean="0"/>
              <a:t>, devaluation of </a:t>
            </a:r>
            <a:r>
              <a:rPr lang="en-CA" sz="2000" dirty="0" smtClean="0"/>
              <a:t>literature</a:t>
            </a:r>
            <a:endParaRPr lang="en-US" sz="2000" dirty="0" smtClean="0"/>
          </a:p>
          <a:p>
            <a:pPr lvl="1">
              <a:buNone/>
            </a:pPr>
            <a:r>
              <a:rPr lang="en-CA" sz="2000" dirty="0" smtClean="0"/>
              <a:t>Ilium </a:t>
            </a:r>
            <a:r>
              <a:rPr lang="en-CA" sz="2000" dirty="0" smtClean="0"/>
              <a:t>	– unchecked </a:t>
            </a:r>
            <a:r>
              <a:rPr lang="en-CA" sz="2000" dirty="0" smtClean="0"/>
              <a:t>technology</a:t>
            </a:r>
            <a:endParaRPr lang="en-US" sz="2000" dirty="0" smtClean="0"/>
          </a:p>
          <a:p>
            <a:pPr lvl="1">
              <a:buNone/>
            </a:pPr>
            <a:r>
              <a:rPr lang="en-CA" sz="2000" dirty="0" smtClean="0"/>
              <a:t>Gilead </a:t>
            </a:r>
            <a:r>
              <a:rPr lang="en-CA" sz="2000" dirty="0" smtClean="0"/>
              <a:t>	– rise </a:t>
            </a:r>
            <a:r>
              <a:rPr lang="en-CA" sz="2000" dirty="0" smtClean="0"/>
              <a:t>of Religious Right in </a:t>
            </a:r>
            <a:r>
              <a:rPr lang="en-CA" sz="2000" dirty="0" smtClean="0"/>
              <a:t>and </a:t>
            </a:r>
            <a:r>
              <a:rPr lang="en-CA" sz="2000" dirty="0" smtClean="0"/>
              <a:t>the </a:t>
            </a:r>
            <a:r>
              <a:rPr lang="en-CA" sz="2000" dirty="0" smtClean="0"/>
              <a:t>roll-back </a:t>
            </a:r>
            <a:r>
              <a:rPr lang="en-CA" sz="2000" dirty="0" smtClean="0"/>
              <a:t>of </a:t>
            </a:r>
            <a:r>
              <a:rPr lang="en-CA" sz="2000" dirty="0" smtClean="0"/>
              <a:t>feminism</a:t>
            </a:r>
            <a:endParaRPr lang="en-US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In-text causes for the establishment of the utopian/dystopian societies:</a:t>
            </a:r>
          </a:p>
          <a:p>
            <a:pPr>
              <a:buNone/>
            </a:pPr>
            <a:r>
              <a:rPr lang="en-US" sz="2200" dirty="0" smtClean="0"/>
              <a:t>	Republic	- thought experiment (requires banishing entire city)</a:t>
            </a:r>
          </a:p>
          <a:p>
            <a:pPr>
              <a:buNone/>
            </a:pPr>
            <a:r>
              <a:rPr lang="en-US" sz="2200" dirty="0" smtClean="0"/>
              <a:t>	Utopia	- genocide of </a:t>
            </a:r>
            <a:r>
              <a:rPr lang="en-US" sz="2200" dirty="0" err="1" smtClean="0"/>
              <a:t>Abraxans</a:t>
            </a:r>
            <a:r>
              <a:rPr lang="en-US" sz="2200" dirty="0" smtClean="0"/>
              <a:t> /separation of island</a:t>
            </a:r>
          </a:p>
          <a:p>
            <a:pPr>
              <a:buNone/>
            </a:pPr>
            <a:r>
              <a:rPr lang="en-US" sz="2200" dirty="0" smtClean="0"/>
              <a:t>	Nowhere 	- Marxist revolution</a:t>
            </a:r>
          </a:p>
          <a:p>
            <a:pPr>
              <a:buNone/>
            </a:pPr>
            <a:r>
              <a:rPr lang="en-US" sz="2200" dirty="0" smtClean="0"/>
              <a:t>	World State 	- Nine Years War</a:t>
            </a:r>
          </a:p>
          <a:p>
            <a:pPr>
              <a:buNone/>
            </a:pPr>
            <a:r>
              <a:rPr lang="en-US" sz="2200" dirty="0" smtClean="0"/>
              <a:t>	Oceania	- World War</a:t>
            </a:r>
          </a:p>
          <a:p>
            <a:pPr>
              <a:buNone/>
            </a:pPr>
            <a:r>
              <a:rPr lang="en-US" sz="2200" dirty="0" smtClean="0"/>
              <a:t>	Firemen	- devaluation of literature (burning books)</a:t>
            </a:r>
          </a:p>
          <a:p>
            <a:pPr>
              <a:buNone/>
            </a:pPr>
            <a:r>
              <a:rPr lang="en-US" sz="2200" dirty="0" smtClean="0"/>
              <a:t>	Ilium 	- World War</a:t>
            </a:r>
          </a:p>
          <a:p>
            <a:pPr>
              <a:buNone/>
            </a:pPr>
            <a:r>
              <a:rPr lang="en-US" sz="2200" dirty="0" smtClean="0"/>
              <a:t>	Gilead	- Environmental degradation / World War</a:t>
            </a:r>
          </a:p>
          <a:p>
            <a:r>
              <a:rPr lang="en-US" sz="2200" dirty="0" smtClean="0"/>
              <a:t>Each utopia/dystopia is built upon the destruction of previous order.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Both </a:t>
            </a:r>
            <a:r>
              <a:rPr lang="en-US" u="sng" dirty="0" smtClean="0"/>
              <a:t>Player Piano</a:t>
            </a:r>
            <a:r>
              <a:rPr lang="en-US" dirty="0" smtClean="0"/>
              <a:t> and </a:t>
            </a:r>
            <a:r>
              <a:rPr lang="en-US" u="sng" dirty="0" smtClean="0"/>
              <a:t>Fahrenheit 451</a:t>
            </a:r>
            <a:r>
              <a:rPr lang="en-US" dirty="0" smtClean="0"/>
              <a:t> envision counter-utopias built upon the destruction of the dystopian society.</a:t>
            </a:r>
          </a:p>
          <a:p>
            <a:pPr>
              <a:buNone/>
            </a:pPr>
            <a:endParaRPr lang="en-US" dirty="0" smtClean="0"/>
          </a:p>
          <a:p>
            <a:pPr lvl="1"/>
            <a:r>
              <a:rPr lang="en-US" sz="2400" dirty="0" smtClean="0"/>
              <a:t>Ghost Shirt Society – initially destroys all machines.</a:t>
            </a:r>
          </a:p>
          <a:p>
            <a:pPr lvl="1"/>
            <a:endParaRPr lang="en-US" sz="2400" dirty="0" smtClean="0"/>
          </a:p>
          <a:p>
            <a:pPr lvl="1"/>
            <a:r>
              <a:rPr lang="en-US" sz="2400" dirty="0" smtClean="0"/>
              <a:t>Harvard Hoboes – after the Firemen’s city is destroyed by nuclear war, they can begin to rebuild the world and rewrite the burnt books- symbolism of the Phoenix.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are so many of these works, particularly the dystopian novels, set in the future?</a:t>
            </a:r>
          </a:p>
          <a:p>
            <a:pPr lvl="1"/>
            <a:r>
              <a:rPr lang="en-US" dirty="0" smtClean="0"/>
              <a:t>Allows writers to explore different forms of social organization.</a:t>
            </a:r>
          </a:p>
          <a:p>
            <a:pPr lvl="1"/>
            <a:r>
              <a:rPr lang="en-US" dirty="0" smtClean="0"/>
              <a:t>Allows writers to extrapolate on contemporary issues: how would society exist if certain tendencies were left unchecked.</a:t>
            </a:r>
          </a:p>
          <a:p>
            <a:pPr lvl="1"/>
            <a:r>
              <a:rPr lang="en-US" dirty="0" smtClean="0"/>
              <a:t>Defamiliarize otherwise familiar issues.</a:t>
            </a:r>
          </a:p>
          <a:p>
            <a:pPr lvl="2"/>
            <a:r>
              <a:rPr lang="en-US" dirty="0" smtClean="0"/>
              <a:t>Example: </a:t>
            </a:r>
            <a:r>
              <a:rPr lang="en-US" u="sng" dirty="0" smtClean="0"/>
              <a:t>The Handmaid’s Tale</a:t>
            </a:r>
            <a:r>
              <a:rPr lang="en-US" dirty="0" smtClean="0"/>
              <a:t> </a:t>
            </a:r>
            <a:r>
              <a:rPr lang="en-US" dirty="0" smtClean="0"/>
              <a:t>extrapolates what would happen if counter-feminism were taken to its logical conclusion.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Progress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depiction of dystopian futures also calls into question the idea of progress.</a:t>
            </a:r>
          </a:p>
          <a:p>
            <a:r>
              <a:rPr lang="en-CA" sz="2400" dirty="0" smtClean="0"/>
              <a:t>The </a:t>
            </a:r>
            <a:r>
              <a:rPr lang="en-CA" sz="2400" dirty="0" smtClean="0"/>
              <a:t>modern conception of progress assumes that society will inevitably progress to a better state in the </a:t>
            </a:r>
            <a:r>
              <a:rPr lang="en-CA" sz="2400" dirty="0" smtClean="0"/>
              <a:t>future.</a:t>
            </a:r>
            <a:endParaRPr lang="en-US" sz="2400" dirty="0" smtClean="0"/>
          </a:p>
          <a:p>
            <a:pPr lvl="1"/>
            <a:r>
              <a:rPr lang="en-CA" sz="2400" dirty="0" smtClean="0"/>
              <a:t>Either </a:t>
            </a:r>
            <a:r>
              <a:rPr lang="en-CA" sz="2400" dirty="0" smtClean="0"/>
              <a:t>through technology (“Better Living Through Chemistry</a:t>
            </a:r>
            <a:r>
              <a:rPr lang="en-CA" sz="2400" dirty="0" smtClean="0"/>
              <a:t>”)</a:t>
            </a:r>
            <a:endParaRPr lang="en-US" sz="2400" dirty="0" smtClean="0"/>
          </a:p>
          <a:p>
            <a:pPr lvl="1"/>
            <a:r>
              <a:rPr lang="en-CA" sz="2400" dirty="0" smtClean="0"/>
              <a:t>Or </a:t>
            </a:r>
            <a:r>
              <a:rPr lang="en-CA" sz="2400" dirty="0" smtClean="0"/>
              <a:t>through improved political institutions (Marxism)</a:t>
            </a:r>
            <a:endParaRPr lang="en-US" sz="2400" dirty="0" smtClean="0"/>
          </a:p>
          <a:p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Progress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Progress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4572000" y="2438400"/>
            <a:ext cx="3048000" cy="3048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>
            <a:stCxn id="5" idx="0"/>
          </p:cNvCxnSpPr>
          <p:nvPr/>
        </p:nvCxnSpPr>
        <p:spPr>
          <a:xfrm rot="16200000" flipH="1" flipV="1">
            <a:off x="2971800" y="609600"/>
            <a:ext cx="1295400" cy="49530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143000" y="3733800"/>
            <a:ext cx="5029200" cy="17526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10800000" flipV="1">
            <a:off x="3810000" y="1524000"/>
            <a:ext cx="3962400" cy="2057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886200" y="1524000"/>
            <a:ext cx="4572000" cy="2057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648200" y="5638800"/>
            <a:ext cx="2819400" cy="7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4800600" y="5410200"/>
            <a:ext cx="2743200" cy="7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5" idx="4"/>
          </p:cNvCxnSpPr>
          <p:nvPr/>
        </p:nvCxnSpPr>
        <p:spPr>
          <a:xfrm rot="5400000">
            <a:off x="5981700" y="5600700"/>
            <a:ext cx="228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10800000" flipV="1">
            <a:off x="762000" y="3429000"/>
            <a:ext cx="990600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16200000" flipH="1">
            <a:off x="838200" y="3505200"/>
            <a:ext cx="838200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In </a:t>
            </a:r>
            <a:r>
              <a:rPr lang="en-US" sz="2400" u="sng" dirty="0" smtClean="0"/>
              <a:t>News From Nowhere</a:t>
            </a:r>
            <a:r>
              <a:rPr lang="en-US" sz="2400" dirty="0" smtClean="0"/>
              <a:t>, progress is ironized:</a:t>
            </a:r>
          </a:p>
          <a:p>
            <a:pPr lvl="1"/>
            <a:r>
              <a:rPr lang="en-US" sz="2400" dirty="0" smtClean="0"/>
              <a:t>Marxist revolution (political progress) has led to return to pre-Industrial life style.</a:t>
            </a:r>
          </a:p>
          <a:p>
            <a:pPr lvl="1"/>
            <a:r>
              <a:rPr lang="en-CA" sz="2400" dirty="0" smtClean="0"/>
              <a:t>The proposed utopia of the Ghost Shirt Society in </a:t>
            </a:r>
            <a:r>
              <a:rPr lang="en-CA" sz="2400" u="sng" dirty="0" smtClean="0"/>
              <a:t>Player Piano</a:t>
            </a:r>
            <a:r>
              <a:rPr lang="en-CA" sz="2400" dirty="0" smtClean="0"/>
              <a:t> wishes for a return to a pre-industrial Golden </a:t>
            </a:r>
            <a:r>
              <a:rPr lang="en-CA" sz="2400" dirty="0" smtClean="0"/>
              <a:t>Age.</a:t>
            </a:r>
            <a:endParaRPr lang="en-US" sz="2400" dirty="0" smtClean="0"/>
          </a:p>
          <a:p>
            <a:pPr lvl="1"/>
            <a:r>
              <a:rPr lang="en-CA" sz="2400" dirty="0" smtClean="0"/>
              <a:t>Gilead </a:t>
            </a:r>
            <a:r>
              <a:rPr lang="en-CA" sz="2400" dirty="0" smtClean="0"/>
              <a:t>represents a return to Old Testament values (though </a:t>
            </a:r>
            <a:r>
              <a:rPr lang="en-CA" sz="2400" dirty="0" smtClean="0"/>
              <a:t>distorted).</a:t>
            </a:r>
            <a:endParaRPr lang="en-US" sz="2400" dirty="0" smtClean="0"/>
          </a:p>
          <a:p>
            <a:pPr lvl="1"/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Progress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400" dirty="0" smtClean="0"/>
              <a:t>In </a:t>
            </a:r>
            <a:r>
              <a:rPr lang="en-CA" sz="2400" dirty="0" smtClean="0"/>
              <a:t>the </a:t>
            </a:r>
            <a:r>
              <a:rPr lang="en-CA" sz="2400" dirty="0" smtClean="0"/>
              <a:t>dystopian </a:t>
            </a:r>
            <a:r>
              <a:rPr lang="en-CA" sz="2400" dirty="0" smtClean="0"/>
              <a:t>works, progress is explicitly called into </a:t>
            </a:r>
            <a:r>
              <a:rPr lang="en-CA" sz="2400" dirty="0" smtClean="0"/>
              <a:t>question.</a:t>
            </a:r>
            <a:endParaRPr lang="en-US" sz="2400" dirty="0" smtClean="0"/>
          </a:p>
          <a:p>
            <a:pPr lvl="1"/>
            <a:r>
              <a:rPr lang="en-CA" sz="2400" dirty="0" smtClean="0"/>
              <a:t>Ilium: </a:t>
            </a:r>
            <a:r>
              <a:rPr lang="en-CA" sz="2400" dirty="0" smtClean="0"/>
              <a:t>Technological </a:t>
            </a:r>
            <a:r>
              <a:rPr lang="en-CA" sz="2400" dirty="0" smtClean="0"/>
              <a:t>progress has become an end in and of itself; there is no regard for how it impacts human beings, other than giving them more consumer </a:t>
            </a:r>
            <a:r>
              <a:rPr lang="en-CA" sz="2400" dirty="0" smtClean="0"/>
              <a:t>goods.</a:t>
            </a:r>
            <a:endParaRPr lang="en-US" sz="2400" dirty="0" smtClean="0"/>
          </a:p>
          <a:p>
            <a:pPr lvl="1"/>
            <a:r>
              <a:rPr lang="en-CA" sz="2400" dirty="0" smtClean="0"/>
              <a:t>The World </a:t>
            </a:r>
            <a:r>
              <a:rPr lang="en-CA" sz="2400" dirty="0" smtClean="0"/>
              <a:t>State: Predicated </a:t>
            </a:r>
            <a:r>
              <a:rPr lang="en-CA" sz="2400" dirty="0" smtClean="0"/>
              <a:t>on the progress of technology and the </a:t>
            </a:r>
            <a:r>
              <a:rPr lang="en-CA" sz="2400" dirty="0" err="1" smtClean="0"/>
              <a:t>technologization</a:t>
            </a:r>
            <a:r>
              <a:rPr lang="en-CA" sz="2400" dirty="0" smtClean="0"/>
              <a:t> of human beings, yet in this society, progress has to be checked as it is a possible source of </a:t>
            </a:r>
            <a:r>
              <a:rPr lang="en-CA" sz="2400" dirty="0" smtClean="0"/>
              <a:t>instability.</a:t>
            </a: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Progress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the main challenge each of these utopias/dystopias must face?</a:t>
            </a:r>
          </a:p>
          <a:p>
            <a:endParaRPr lang="en-US" dirty="0" smtClean="0"/>
          </a:p>
          <a:p>
            <a:r>
              <a:rPr lang="en-US" dirty="0" smtClean="0"/>
              <a:t>Problem of Human Nature</a:t>
            </a:r>
          </a:p>
          <a:p>
            <a:pPr lvl="1"/>
            <a:r>
              <a:rPr lang="en-CA" dirty="0" smtClean="0"/>
              <a:t>Social </a:t>
            </a:r>
            <a:r>
              <a:rPr lang="en-CA" dirty="0" smtClean="0"/>
              <a:t>structure </a:t>
            </a:r>
            <a:r>
              <a:rPr lang="en-CA" dirty="0" smtClean="0"/>
              <a:t>of the society is threatened by the instabilities produced by human </a:t>
            </a:r>
            <a:r>
              <a:rPr lang="en-CA" dirty="0" smtClean="0"/>
              <a:t>nature.</a:t>
            </a:r>
            <a:endParaRPr lang="en-US" dirty="0" smtClean="0"/>
          </a:p>
          <a:p>
            <a:pPr lvl="1"/>
            <a:r>
              <a:rPr lang="en-CA" dirty="0" smtClean="0"/>
              <a:t>In </a:t>
            </a:r>
            <a:r>
              <a:rPr lang="en-CA" u="sng" dirty="0" smtClean="0"/>
              <a:t>Utopia</a:t>
            </a:r>
            <a:r>
              <a:rPr lang="en-CA" dirty="0" smtClean="0"/>
              <a:t> and </a:t>
            </a:r>
            <a:r>
              <a:rPr lang="en-CA" u="sng" dirty="0" smtClean="0"/>
              <a:t>Nowhere</a:t>
            </a:r>
            <a:r>
              <a:rPr lang="en-CA" dirty="0" smtClean="0"/>
              <a:t>, human nature is magically </a:t>
            </a:r>
            <a:r>
              <a:rPr lang="en-CA" dirty="0" smtClean="0"/>
              <a:t>corrected.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lvl="1" indent="-256032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CA" sz="2400" dirty="0" smtClean="0"/>
              <a:t>Totalitarianism of the dystopias is threatened by natural human </a:t>
            </a:r>
            <a:r>
              <a:rPr lang="en-CA" sz="2400" dirty="0" smtClean="0"/>
              <a:t>desires:</a:t>
            </a:r>
          </a:p>
          <a:p>
            <a:pPr marL="365760" lvl="1" indent="-256032">
              <a:spcBef>
                <a:spcPts val="400"/>
              </a:spcBef>
              <a:buSzPct val="68000"/>
              <a:buNone/>
            </a:pP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	World State	 - desire for deep feelings</a:t>
            </a:r>
          </a:p>
          <a:p>
            <a:pPr>
              <a:buNone/>
            </a:pPr>
            <a:r>
              <a:rPr lang="en-US" sz="2400" dirty="0" smtClean="0"/>
              <a:t>	Oceania 	 - desire for human relationships</a:t>
            </a:r>
          </a:p>
          <a:p>
            <a:pPr>
              <a:buNone/>
            </a:pPr>
            <a:r>
              <a:rPr lang="en-US" sz="2400" dirty="0" smtClean="0"/>
              <a:t>	Firemen	 - desire for communication</a:t>
            </a:r>
          </a:p>
          <a:p>
            <a:pPr>
              <a:buNone/>
            </a:pPr>
            <a:r>
              <a:rPr lang="en-US" sz="2400" dirty="0" smtClean="0"/>
              <a:t>	Ilium	 - desire for meaningful work / sense of belonging</a:t>
            </a:r>
          </a:p>
          <a:p>
            <a:pPr>
              <a:buNone/>
            </a:pPr>
            <a:r>
              <a:rPr lang="en-US" sz="2400" dirty="0" smtClean="0"/>
              <a:t>	</a:t>
            </a:r>
            <a:r>
              <a:rPr lang="en-US" sz="2400" dirty="0" smtClean="0"/>
              <a:t>Gilead	 - desire for human relationships</a:t>
            </a:r>
          </a:p>
          <a:p>
            <a:pPr>
              <a:buNone/>
            </a:pPr>
            <a:r>
              <a:rPr lang="en-US" sz="2400" dirty="0" smtClean="0"/>
              <a:t>	Nowhere	 - desire for romantic love</a:t>
            </a: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lvl="1" indent="-256032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CA" sz="2200" dirty="0" smtClean="0"/>
              <a:t>The project of each of these societies is to control human nature in order to allow the smooth functioning of the regime.</a:t>
            </a:r>
            <a:endParaRPr lang="en-US" sz="2200" dirty="0" smtClean="0"/>
          </a:p>
          <a:p>
            <a:pPr lvl="1"/>
            <a:r>
              <a:rPr lang="en-US" sz="2200" dirty="0" smtClean="0"/>
              <a:t>Requires totalitarianism: </a:t>
            </a:r>
            <a:r>
              <a:rPr lang="en-CA" sz="2200" dirty="0" smtClean="0"/>
              <a:t>in order to create a “perfect” society, human freedom must sometimes be </a:t>
            </a:r>
            <a:r>
              <a:rPr lang="en-CA" sz="2200" dirty="0" smtClean="0"/>
              <a:t>limited.</a:t>
            </a:r>
          </a:p>
          <a:p>
            <a:pPr lvl="1"/>
            <a:r>
              <a:rPr lang="en-CA" sz="2200" dirty="0" smtClean="0"/>
              <a:t>Socrates: </a:t>
            </a:r>
            <a:r>
              <a:rPr lang="en-CA" sz="2200" dirty="0" smtClean="0"/>
              <a:t>“Isn’t that enough already for our arguments about this city and the man like it?  For surely it’s plain what sort of man we’ll say he has to </a:t>
            </a:r>
            <a:r>
              <a:rPr lang="en-CA" sz="2200" dirty="0" smtClean="0"/>
              <a:t>be.”</a:t>
            </a:r>
          </a:p>
          <a:p>
            <a:pPr lvl="1"/>
            <a:r>
              <a:rPr lang="en-CA" sz="2200" dirty="0" smtClean="0"/>
              <a:t>The </a:t>
            </a:r>
            <a:r>
              <a:rPr lang="en-CA" sz="2200" dirty="0" smtClean="0"/>
              <a:t>radical reshaping of society proposed in </a:t>
            </a:r>
            <a:r>
              <a:rPr lang="en-CA" sz="2200" u="sng" dirty="0" smtClean="0"/>
              <a:t>The </a:t>
            </a:r>
            <a:r>
              <a:rPr lang="en-CA" sz="2200" u="sng" dirty="0" smtClean="0"/>
              <a:t>Republic</a:t>
            </a:r>
            <a:r>
              <a:rPr lang="en-CA" sz="2200" dirty="0" smtClean="0"/>
              <a:t> that culminates in the expulsion of every citizen over the age of 10 would create a society fit only for a madman, </a:t>
            </a:r>
            <a:r>
              <a:rPr lang="en-CA" sz="2200" dirty="0" smtClean="0"/>
              <a:t>or </a:t>
            </a:r>
            <a:r>
              <a:rPr lang="en-CA" sz="2200" dirty="0" smtClean="0"/>
              <a:t>no man at all.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dirty="0" smtClean="0"/>
              <a:t>In the dystopian texts, the utopian desire to transform human nature is met with resistance – either a full-fledged resistance movement, or resistance at an individual level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Resistance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Resistance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228600" y="1219200"/>
          <a:ext cx="8686800" cy="53012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5600"/>
                <a:gridCol w="2895600"/>
                <a:gridCol w="2895600"/>
              </a:tblGrid>
              <a:tr h="390116">
                <a:tc>
                  <a:txBody>
                    <a:bodyPr/>
                    <a:lstStyle/>
                    <a:p>
                      <a:r>
                        <a:rPr lang="en-US" dirty="0" smtClean="0"/>
                        <a:t>Utopia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Mass Resistance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Individual Resistance</a:t>
                      </a:r>
                      <a:endParaRPr lang="en-US" dirty="0"/>
                    </a:p>
                  </a:txBody>
                  <a:tcPr/>
                </a:tc>
              </a:tr>
              <a:tr h="390116">
                <a:tc>
                  <a:txBody>
                    <a:bodyPr/>
                    <a:lstStyle/>
                    <a:p>
                      <a:r>
                        <a:rPr lang="en-US" dirty="0" smtClean="0"/>
                        <a:t>Nowhere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 Grumbler?</a:t>
                      </a:r>
                      <a:endParaRPr lang="en-US" dirty="0"/>
                    </a:p>
                  </a:txBody>
                  <a:tcPr/>
                </a:tc>
              </a:tr>
              <a:tr h="1250508">
                <a:tc>
                  <a:txBody>
                    <a:bodyPr/>
                    <a:lstStyle/>
                    <a:p>
                      <a:r>
                        <a:rPr lang="en-US" dirty="0" smtClean="0"/>
                        <a:t>The World State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Contained by exile to islands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Marx and Watson: exiled</a:t>
                      </a:r>
                    </a:p>
                    <a:p>
                      <a:r>
                        <a:rPr lang="en-US" baseline="0" dirty="0" smtClean="0"/>
                        <a:t>John The Savage: contained</a:t>
                      </a:r>
                      <a:endParaRPr lang="en-US" dirty="0"/>
                    </a:p>
                  </a:txBody>
                  <a:tcPr/>
                </a:tc>
              </a:tr>
              <a:tr h="673350">
                <a:tc>
                  <a:txBody>
                    <a:bodyPr/>
                    <a:lstStyle/>
                    <a:p>
                      <a:r>
                        <a:rPr lang="en-US" dirty="0" smtClean="0"/>
                        <a:t>Oceania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None / Part</a:t>
                      </a:r>
                      <a:r>
                        <a:rPr lang="en-US" baseline="0" dirty="0" smtClean="0"/>
                        <a:t> of the regime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Winston and Julia (“cured”)</a:t>
                      </a:r>
                      <a:endParaRPr lang="en-US" dirty="0"/>
                    </a:p>
                  </a:txBody>
                  <a:tcPr/>
                </a:tc>
              </a:tr>
              <a:tr h="673350">
                <a:tc>
                  <a:txBody>
                    <a:bodyPr/>
                    <a:lstStyle/>
                    <a:p>
                      <a:r>
                        <a:rPr lang="en-US" dirty="0" smtClean="0"/>
                        <a:t>Firemen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Harvard Hoboes; possible</a:t>
                      </a:r>
                      <a:r>
                        <a:rPr lang="en-US" baseline="0" dirty="0" smtClean="0"/>
                        <a:t> victory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Montag</a:t>
                      </a:r>
                      <a:endParaRPr lang="en-US" dirty="0"/>
                    </a:p>
                  </a:txBody>
                  <a:tcPr/>
                </a:tc>
              </a:tr>
              <a:tr h="1250508">
                <a:tc>
                  <a:txBody>
                    <a:bodyPr/>
                    <a:lstStyle/>
                    <a:p>
                      <a:r>
                        <a:rPr lang="en-US" dirty="0" smtClean="0"/>
                        <a:t>Ilium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Ghost</a:t>
                      </a:r>
                      <a:r>
                        <a:rPr lang="en-US" baseline="0" dirty="0" smtClean="0"/>
                        <a:t> Shirt Society (fails)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Proteus/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Finnerty</a:t>
                      </a:r>
                      <a:r>
                        <a:rPr lang="en-US" baseline="0" dirty="0" smtClean="0"/>
                        <a:t>: Vonnegut Heroes;</a:t>
                      </a:r>
                    </a:p>
                    <a:p>
                      <a:r>
                        <a:rPr lang="en-US" baseline="0" dirty="0" smtClean="0"/>
                        <a:t>Many discontent individuals</a:t>
                      </a:r>
                      <a:endParaRPr lang="en-US" dirty="0"/>
                    </a:p>
                  </a:txBody>
                  <a:tcPr/>
                </a:tc>
              </a:tr>
              <a:tr h="673350">
                <a:tc>
                  <a:txBody>
                    <a:bodyPr/>
                    <a:lstStyle/>
                    <a:p>
                      <a:r>
                        <a:rPr lang="en-US" dirty="0" smtClean="0"/>
                        <a:t>Gilead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Mayday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Offred</a:t>
                      </a:r>
                      <a:r>
                        <a:rPr lang="en-US" dirty="0" smtClean="0"/>
                        <a:t>: escapes</a:t>
                      </a:r>
                    </a:p>
                    <a:p>
                      <a:r>
                        <a:rPr lang="en-US" dirty="0" smtClean="0"/>
                        <a:t>Moira: contained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sz="2200" dirty="0" smtClean="0"/>
              <a:t>Frequently</a:t>
            </a:r>
            <a:r>
              <a:rPr lang="en-CA" sz="2200" dirty="0" smtClean="0"/>
              <a:t>, resistance to the dystopia is connected with writing – danger of </a:t>
            </a:r>
            <a:r>
              <a:rPr lang="en-CA" sz="2200" dirty="0" smtClean="0"/>
              <a:t>art/literature.</a:t>
            </a:r>
          </a:p>
          <a:p>
            <a:pPr lvl="0">
              <a:buNone/>
            </a:pPr>
            <a:endParaRPr lang="en-US" sz="2200" dirty="0" smtClean="0"/>
          </a:p>
          <a:p>
            <a:pPr lvl="1"/>
            <a:r>
              <a:rPr lang="en-CA" sz="2200" dirty="0" smtClean="0"/>
              <a:t>Helmholtz </a:t>
            </a:r>
            <a:r>
              <a:rPr lang="en-CA" sz="2200" dirty="0" smtClean="0"/>
              <a:t>Watson – writes </a:t>
            </a:r>
            <a:r>
              <a:rPr lang="en-CA" sz="2200" dirty="0" smtClean="0"/>
              <a:t>a poem on loneliness</a:t>
            </a:r>
            <a:endParaRPr lang="en-US" sz="2200" dirty="0" smtClean="0"/>
          </a:p>
          <a:p>
            <a:pPr lvl="1"/>
            <a:r>
              <a:rPr lang="en-CA" sz="2200" dirty="0" smtClean="0"/>
              <a:t>Winston </a:t>
            </a:r>
            <a:r>
              <a:rPr lang="en-CA" sz="2200" dirty="0" smtClean="0"/>
              <a:t>Smith 	– writes </a:t>
            </a:r>
            <a:r>
              <a:rPr lang="en-CA" sz="2200" dirty="0" smtClean="0"/>
              <a:t>diary to articulate his discontent</a:t>
            </a:r>
            <a:endParaRPr lang="en-US" sz="2200" dirty="0" smtClean="0"/>
          </a:p>
          <a:p>
            <a:pPr lvl="1"/>
            <a:r>
              <a:rPr lang="en-CA" sz="2200" dirty="0" err="1" smtClean="0"/>
              <a:t>Montag</a:t>
            </a:r>
            <a:r>
              <a:rPr lang="en-CA" sz="2200" dirty="0" smtClean="0"/>
              <a:t> </a:t>
            </a:r>
            <a:r>
              <a:rPr lang="en-CA" sz="2200" dirty="0" smtClean="0"/>
              <a:t>		– reads</a:t>
            </a:r>
          </a:p>
          <a:p>
            <a:pPr lvl="1"/>
            <a:r>
              <a:rPr lang="en-CA" sz="2200" dirty="0" smtClean="0"/>
              <a:t>Harvard Hoboes 	– memorize </a:t>
            </a:r>
            <a:r>
              <a:rPr lang="en-CA" sz="2200" dirty="0" smtClean="0"/>
              <a:t>burnt books</a:t>
            </a:r>
            <a:endParaRPr lang="en-US" sz="2200" dirty="0" smtClean="0"/>
          </a:p>
          <a:p>
            <a:pPr lvl="1"/>
            <a:r>
              <a:rPr lang="en-CA" sz="2200" dirty="0" smtClean="0"/>
              <a:t>Ed the </a:t>
            </a:r>
            <a:r>
              <a:rPr lang="en-CA" sz="2200" dirty="0" smtClean="0"/>
              <a:t>Writer 	– w</a:t>
            </a:r>
            <a:r>
              <a:rPr lang="en-US" sz="2200" dirty="0" smtClean="0"/>
              <a:t>rites anti-machine novel</a:t>
            </a:r>
            <a:endParaRPr lang="en-US" sz="2200" dirty="0" smtClean="0"/>
          </a:p>
          <a:p>
            <a:pPr lvl="1"/>
            <a:r>
              <a:rPr lang="en-CA" sz="2200" dirty="0" err="1" smtClean="0"/>
              <a:t>Offred</a:t>
            </a:r>
            <a:r>
              <a:rPr lang="en-CA" sz="2200" dirty="0" smtClean="0"/>
              <a:t> 		– writes </a:t>
            </a:r>
            <a:r>
              <a:rPr lang="en-CA" sz="2200" dirty="0" smtClean="0"/>
              <a:t>own </a:t>
            </a:r>
            <a:r>
              <a:rPr lang="en-CA" sz="2200" dirty="0" smtClean="0"/>
              <a:t>text; escapes</a:t>
            </a:r>
            <a:endParaRPr lang="en-US" sz="22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Resistance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Similarly, memory plays a key role in the protagonists’ discontent with the current society.</a:t>
            </a:r>
          </a:p>
          <a:p>
            <a:pPr lvl="1"/>
            <a:r>
              <a:rPr lang="en-US" dirty="0" smtClean="0"/>
              <a:t>Winston Smith 	– Golden Country</a:t>
            </a:r>
          </a:p>
          <a:p>
            <a:pPr lvl="1"/>
            <a:r>
              <a:rPr lang="en-US" dirty="0" smtClean="0"/>
              <a:t>John The Savage 	– knowledge of Shakespeare</a:t>
            </a:r>
          </a:p>
          <a:p>
            <a:pPr lvl="1"/>
            <a:r>
              <a:rPr lang="en-US" dirty="0" err="1" smtClean="0"/>
              <a:t>Offred</a:t>
            </a:r>
            <a:r>
              <a:rPr lang="en-US" dirty="0" smtClean="0"/>
              <a:t> 		– memory of Luke, daughter, and mother</a:t>
            </a:r>
          </a:p>
          <a:p>
            <a:r>
              <a:rPr lang="en-US" dirty="0" smtClean="0"/>
              <a:t>Role of instigators</a:t>
            </a:r>
          </a:p>
          <a:p>
            <a:pPr lvl="1"/>
            <a:r>
              <a:rPr lang="en-US" dirty="0" smtClean="0"/>
              <a:t>Winston Smith 	– Julia, </a:t>
            </a:r>
            <a:r>
              <a:rPr lang="en-US" dirty="0" err="1" smtClean="0"/>
              <a:t>Charrington</a:t>
            </a:r>
            <a:r>
              <a:rPr lang="en-US" dirty="0" smtClean="0"/>
              <a:t>, O’Brien</a:t>
            </a:r>
          </a:p>
          <a:p>
            <a:pPr lvl="1"/>
            <a:r>
              <a:rPr lang="en-US" dirty="0" err="1" smtClean="0"/>
              <a:t>Montag</a:t>
            </a:r>
            <a:r>
              <a:rPr lang="en-US" dirty="0" smtClean="0"/>
              <a:t> 		– Clarisse, Faber</a:t>
            </a:r>
          </a:p>
          <a:p>
            <a:pPr lvl="1"/>
            <a:r>
              <a:rPr lang="en-US" dirty="0" smtClean="0"/>
              <a:t>Proteus 		– </a:t>
            </a:r>
            <a:r>
              <a:rPr lang="en-US" dirty="0" err="1" smtClean="0"/>
              <a:t>Finnerty</a:t>
            </a:r>
            <a:r>
              <a:rPr lang="en-US" dirty="0" smtClean="0"/>
              <a:t>, Lasher</a:t>
            </a:r>
          </a:p>
          <a:p>
            <a:pPr lvl="1"/>
            <a:r>
              <a:rPr lang="en-US" dirty="0" err="1" smtClean="0"/>
              <a:t>Offred</a:t>
            </a:r>
            <a:r>
              <a:rPr lang="en-US" dirty="0" smtClean="0"/>
              <a:t> 		– Moira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Resistance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Paul Proteus: “We must meet in the middle of the bridge.”</a:t>
            </a:r>
          </a:p>
          <a:p>
            <a:pPr lvl="1"/>
            <a:r>
              <a:rPr lang="en-US" dirty="0" smtClean="0"/>
              <a:t>Importance of moderation</a:t>
            </a:r>
          </a:p>
          <a:p>
            <a:r>
              <a:rPr lang="en-US" dirty="0" smtClean="0"/>
              <a:t>Many of the dystopias present themselves as one option in a dichotomy.</a:t>
            </a:r>
          </a:p>
          <a:p>
            <a:pPr lvl="1"/>
            <a:r>
              <a:rPr lang="en-US" dirty="0" smtClean="0"/>
              <a:t>World State vs. </a:t>
            </a:r>
            <a:r>
              <a:rPr lang="en-US" dirty="0" err="1" smtClean="0"/>
              <a:t>Malpais</a:t>
            </a:r>
            <a:endParaRPr lang="en-US" dirty="0" smtClean="0"/>
          </a:p>
          <a:p>
            <a:pPr lvl="1"/>
            <a:r>
              <a:rPr lang="en-US" dirty="0" smtClean="0"/>
              <a:t>Ilium Technocracy vs. Ghost Shirt Luddites</a:t>
            </a:r>
          </a:p>
          <a:p>
            <a:pPr lvl="1"/>
            <a:r>
              <a:rPr lang="en-US" dirty="0" smtClean="0"/>
              <a:t>Theocratic Gilead vs. Pre-</a:t>
            </a:r>
            <a:r>
              <a:rPr lang="en-US" dirty="0" err="1" smtClean="0"/>
              <a:t>Gileadean</a:t>
            </a:r>
            <a:r>
              <a:rPr lang="en-US" dirty="0" smtClean="0"/>
              <a:t> “Anarchy”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Answer?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sz="2400" dirty="0" smtClean="0"/>
              <a:t>This radicalism </a:t>
            </a:r>
            <a:r>
              <a:rPr lang="en-CA" sz="2400" dirty="0" smtClean="0"/>
              <a:t>is what More saw as a problem with </a:t>
            </a:r>
            <a:r>
              <a:rPr lang="en-CA" sz="2400" dirty="0" err="1" smtClean="0"/>
              <a:t>Hythloday</a:t>
            </a:r>
            <a:r>
              <a:rPr lang="en-CA" sz="2400" dirty="0" smtClean="0"/>
              <a:t> – he is far too </a:t>
            </a:r>
            <a:r>
              <a:rPr lang="en-CA" sz="2400" dirty="0" smtClean="0"/>
              <a:t>idealistic </a:t>
            </a:r>
            <a:r>
              <a:rPr lang="en-CA" sz="2400" dirty="0" smtClean="0"/>
              <a:t>and, as such, his ideas on political reform are not suited for the real </a:t>
            </a:r>
            <a:r>
              <a:rPr lang="en-CA" sz="2400" dirty="0" smtClean="0"/>
              <a:t>world.</a:t>
            </a:r>
            <a:endParaRPr lang="en-US" sz="2400" dirty="0" smtClean="0"/>
          </a:p>
          <a:p>
            <a:pPr lvl="1"/>
            <a:r>
              <a:rPr lang="en-CA" sz="2400" dirty="0" smtClean="0"/>
              <a:t>To </a:t>
            </a:r>
            <a:r>
              <a:rPr lang="en-CA" sz="2400" dirty="0" smtClean="0"/>
              <a:t>answer </a:t>
            </a:r>
            <a:r>
              <a:rPr lang="en-CA" sz="2400" dirty="0" err="1" smtClean="0"/>
              <a:t>Hythloday’s</a:t>
            </a:r>
            <a:r>
              <a:rPr lang="en-CA" sz="2400" dirty="0" smtClean="0"/>
              <a:t> assertion that “There is no room for philosophy in the Courts of Princes”, More </a:t>
            </a:r>
            <a:r>
              <a:rPr lang="en-CA" sz="2400" dirty="0" smtClean="0"/>
              <a:t>says:</a:t>
            </a:r>
          </a:p>
          <a:p>
            <a:pPr lvl="1"/>
            <a:r>
              <a:rPr lang="en-CA" sz="2400" dirty="0" smtClean="0"/>
              <a:t>“</a:t>
            </a:r>
            <a:r>
              <a:rPr lang="en-CA" sz="2400" dirty="0" smtClean="0"/>
              <a:t>There is another philosophy that is more pliable, that knows its proper scene, </a:t>
            </a:r>
            <a:r>
              <a:rPr lang="en-CA" sz="2400" dirty="0" err="1" smtClean="0"/>
              <a:t>accomodates</a:t>
            </a:r>
            <a:r>
              <a:rPr lang="en-CA" sz="2400" dirty="0" smtClean="0"/>
              <a:t> itself to it, and teaches a man with propriety and decency to act the part which has fallen to its share” (22).</a:t>
            </a:r>
            <a:endParaRPr lang="en-US" sz="2400" dirty="0" smtClean="0"/>
          </a:p>
          <a:p>
            <a:pPr lvl="2"/>
            <a:r>
              <a:rPr lang="en-CA" sz="2400" dirty="0" smtClean="0"/>
              <a:t>Incremental </a:t>
            </a:r>
            <a:r>
              <a:rPr lang="en-CA" sz="2400" dirty="0" smtClean="0"/>
              <a:t>reform rather than radical </a:t>
            </a:r>
            <a:r>
              <a:rPr lang="en-CA" sz="2400" dirty="0" smtClean="0"/>
              <a:t>reshaping.</a:t>
            </a:r>
            <a:endParaRPr lang="en-US" sz="2400" dirty="0" smtClean="0"/>
          </a:p>
          <a:p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Answer?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sz="2400" dirty="0" smtClean="0"/>
              <a:t>To Plato, the desire for justice has to be moderated, since the perfectly just regime would require the elimination of certain valued things – art, family, property, etc...</a:t>
            </a:r>
            <a:endParaRPr lang="en-US" sz="2400" dirty="0" smtClean="0"/>
          </a:p>
          <a:p>
            <a:pPr lvl="1"/>
            <a:r>
              <a:rPr lang="en-CA" sz="2400" dirty="0" smtClean="0"/>
              <a:t>Similar </a:t>
            </a:r>
            <a:r>
              <a:rPr lang="en-CA" sz="2400" dirty="0" smtClean="0"/>
              <a:t>statement made by More at the end of </a:t>
            </a:r>
            <a:r>
              <a:rPr lang="en-CA" sz="2400" u="sng" dirty="0" smtClean="0"/>
              <a:t>Utopia</a:t>
            </a:r>
            <a:r>
              <a:rPr lang="en-CA" sz="2400" dirty="0" smtClean="0"/>
              <a:t>:</a:t>
            </a:r>
          </a:p>
          <a:p>
            <a:pPr lvl="1"/>
            <a:r>
              <a:rPr lang="en-CA" sz="2400" dirty="0" err="1" smtClean="0"/>
              <a:t>Hythloday’s</a:t>
            </a:r>
            <a:r>
              <a:rPr lang="en-CA" sz="2400" dirty="0" smtClean="0"/>
              <a:t> </a:t>
            </a:r>
            <a:r>
              <a:rPr lang="en-CA" sz="2400" dirty="0" smtClean="0"/>
              <a:t>proposed Utopian solution to Europe’s ills – the elimination of private property – would come at the cost of “the true ornaments of a nation” – “nobility, magnificence, splendour, and majesty”.</a:t>
            </a:r>
            <a:endParaRPr lang="en-US" sz="2400" dirty="0" smtClean="0"/>
          </a:p>
          <a:p>
            <a:r>
              <a:rPr lang="en-CA" sz="2400" dirty="0" smtClean="0"/>
              <a:t>Hence, Utopia would be impossible: perfect place = </a:t>
            </a:r>
            <a:r>
              <a:rPr lang="en-CA" sz="2400" smtClean="0"/>
              <a:t>no </a:t>
            </a:r>
            <a:r>
              <a:rPr lang="en-CA" sz="2400" smtClean="0"/>
              <a:t>place.</a:t>
            </a: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Answer?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92</TotalTime>
  <Words>1036</Words>
  <Application>Microsoft Office PowerPoint</Application>
  <PresentationFormat>On-screen Show (4:3)</PresentationFormat>
  <Paragraphs>169</Paragraphs>
  <Slides>21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Concourse</vt:lpstr>
      <vt:lpstr>Utopian Fiction</vt:lpstr>
      <vt:lpstr>Evaluating the Utopias</vt:lpstr>
      <vt:lpstr>Goals of Utopias</vt:lpstr>
      <vt:lpstr>Causes</vt:lpstr>
      <vt:lpstr>Causes</vt:lpstr>
      <vt:lpstr>Causes</vt:lpstr>
      <vt:lpstr>Progress</vt:lpstr>
      <vt:lpstr>Progress</vt:lpstr>
      <vt:lpstr>Progress</vt:lpstr>
      <vt:lpstr>Progress</vt:lpstr>
      <vt:lpstr>Progress</vt:lpstr>
      <vt:lpstr>Problems</vt:lpstr>
      <vt:lpstr>Problems</vt:lpstr>
      <vt:lpstr>Problems</vt:lpstr>
      <vt:lpstr>Resistance</vt:lpstr>
      <vt:lpstr>Resistance</vt:lpstr>
      <vt:lpstr>Resistance</vt:lpstr>
      <vt:lpstr>Resistance</vt:lpstr>
      <vt:lpstr>The Answer?</vt:lpstr>
      <vt:lpstr>The Answer?</vt:lpstr>
      <vt:lpstr>The Answer?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Utopian Fiction</dc:title>
  <dc:creator>Michael Phillips</dc:creator>
  <cp:lastModifiedBy>Michael Phillips</cp:lastModifiedBy>
  <cp:revision>14</cp:revision>
  <dcterms:created xsi:type="dcterms:W3CDTF">2011-12-05T16:32:42Z</dcterms:created>
  <dcterms:modified xsi:type="dcterms:W3CDTF">2011-12-05T18:05:40Z</dcterms:modified>
</cp:coreProperties>
</file>