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62" r:id="rId3"/>
    <p:sldId id="273" r:id="rId4"/>
    <p:sldId id="258" r:id="rId5"/>
    <p:sldId id="260" r:id="rId6"/>
    <p:sldId id="264" r:id="rId7"/>
    <p:sldId id="263" r:id="rId8"/>
    <p:sldId id="266" r:id="rId9"/>
    <p:sldId id="267" r:id="rId10"/>
    <p:sldId id="268" r:id="rId11"/>
    <p:sldId id="269" r:id="rId12"/>
    <p:sldId id="271" r:id="rId13"/>
    <p:sldId id="272" r:id="rId14"/>
    <p:sldId id="270" r:id="rId15"/>
    <p:sldId id="274" r:id="rId16"/>
    <p:sldId id="275" r:id="rId17"/>
    <p:sldId id="277" r:id="rId18"/>
    <p:sldId id="261" r:id="rId19"/>
    <p:sldId id="278" r:id="rId20"/>
    <p:sldId id="279" r:id="rId21"/>
    <p:sldId id="280" r:id="rId22"/>
    <p:sldId id="281"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587" autoAdjust="0"/>
    <p:restoredTop sz="94713" autoAdjust="0"/>
  </p:normalViewPr>
  <p:slideViewPr>
    <p:cSldViewPr>
      <p:cViewPr varScale="1">
        <p:scale>
          <a:sx n="110" d="100"/>
          <a:sy n="110" d="100"/>
        </p:scale>
        <p:origin x="-1644" y="-9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7C9FF3D-765F-44E9-913A-013DC8164BFB}" type="datetimeFigureOut">
              <a:rPr lang="en-US" smtClean="0"/>
              <a:pPr/>
              <a:t>9/16/2014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64789CD-7534-4609-AB25-B0002BABAC09}" type="slidenum">
              <a:rPr lang="en-US" smtClean="0"/>
              <a:pPr/>
              <a:t>‹#›</a:t>
            </a:fld>
            <a:endParaRPr lang="en-US"/>
          </a:p>
        </p:txBody>
      </p:sp>
    </p:spTree>
    <p:extLst>
      <p:ext uri="{BB962C8B-B14F-4D97-AF65-F5344CB8AC3E}">
        <p14:creationId xmlns:p14="http://schemas.microsoft.com/office/powerpoint/2010/main" xmlns="" val="321124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5FCFEC75-A25B-44AD-BE77-22797DCA8235}" type="slidenum">
              <a:rPr lang="en-US" smtClean="0"/>
              <a:pPr eaLnBrk="1" hangingPunct="1"/>
              <a:t>4</a:t>
            </a:fld>
            <a:endParaRPr lang="en-US" smtClean="0"/>
          </a:p>
        </p:txBody>
      </p:sp>
      <p:sp>
        <p:nvSpPr>
          <p:cNvPr id="5632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3BD73470-FFFA-4455-A4FD-206620989BB0}" type="slidenum">
              <a:rPr lang="en-US" sz="1200">
                <a:cs typeface="Arial" charset="0"/>
              </a:rPr>
              <a:pPr algn="r" eaLnBrk="1" hangingPunct="1"/>
              <a:t>4</a:t>
            </a:fld>
            <a:endParaRPr lang="en-US" sz="1200">
              <a:cs typeface="Arial" charset="0"/>
            </a:endParaRPr>
          </a:p>
        </p:txBody>
      </p:sp>
      <p:sp>
        <p:nvSpPr>
          <p:cNvPr id="56324" name="Rectangle 2"/>
          <p:cNvSpPr>
            <a:spLocks noGrp="1" noRot="1" noChangeAspect="1" noChangeArrowheads="1" noTextEdit="1"/>
          </p:cNvSpPr>
          <p:nvPr>
            <p:ph type="sldImg"/>
          </p:nvPr>
        </p:nvSpPr>
        <p:spPr>
          <a:ln/>
        </p:spPr>
      </p:sp>
      <p:sp>
        <p:nvSpPr>
          <p:cNvPr id="56325"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r>
              <a:rPr lang="en-US" smtClean="0"/>
              <a:t>The red point again represents production.  </a:t>
            </a:r>
          </a:p>
          <a:p>
            <a:pPr eaLnBrk="1" hangingPunct="1"/>
            <a:endParaRPr lang="en-US" smtClean="0"/>
          </a:p>
          <a:p>
            <a:pPr eaLnBrk="1" hangingPunct="1"/>
            <a:r>
              <a:rPr lang="en-US" smtClean="0"/>
              <a:t>Trade un-tethers consumption from production.  The light blue point represents consumption.  Notice that the consumption point is above the PPF.  Without trade, it would not be possible to consume this combination of the two goods!  </a:t>
            </a:r>
          </a:p>
          <a:p>
            <a:pPr eaLnBrk="1" hangingPunct="1"/>
            <a:endParaRPr lang="en-US" smtClean="0"/>
          </a:p>
          <a:p>
            <a:pPr eaLnBrk="1" hangingPunct="1"/>
            <a:r>
              <a:rPr lang="en-US" smtClean="0"/>
              <a:t>In a sense, international trade is like technological progress:  it allows society to produce quantities of goods that would otherwise not be possible.  </a:t>
            </a:r>
          </a:p>
          <a:p>
            <a:pPr eaLnBrk="1" hangingPunct="1"/>
            <a:endParaRPr lang="en-US" smtClean="0"/>
          </a:p>
          <a:p>
            <a:pPr eaLnBrk="1" hangingPunct="1"/>
            <a:endParaRPr lang="en-US"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5FCFEC75-A25B-44AD-BE77-22797DCA8235}" type="slidenum">
              <a:rPr lang="en-US" smtClean="0"/>
              <a:pPr eaLnBrk="1" hangingPunct="1"/>
              <a:t>5</a:t>
            </a:fld>
            <a:endParaRPr lang="en-US" smtClean="0"/>
          </a:p>
        </p:txBody>
      </p:sp>
      <p:sp>
        <p:nvSpPr>
          <p:cNvPr id="5632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3BD73470-FFFA-4455-A4FD-206620989BB0}" type="slidenum">
              <a:rPr lang="en-US" sz="1200">
                <a:cs typeface="Arial" charset="0"/>
              </a:rPr>
              <a:pPr algn="r" eaLnBrk="1" hangingPunct="1"/>
              <a:t>5</a:t>
            </a:fld>
            <a:endParaRPr lang="en-US" sz="1200">
              <a:cs typeface="Arial" charset="0"/>
            </a:endParaRPr>
          </a:p>
        </p:txBody>
      </p:sp>
      <p:sp>
        <p:nvSpPr>
          <p:cNvPr id="56324" name="Rectangle 2"/>
          <p:cNvSpPr>
            <a:spLocks noGrp="1" noRot="1" noChangeAspect="1" noChangeArrowheads="1" noTextEdit="1"/>
          </p:cNvSpPr>
          <p:nvPr>
            <p:ph type="sldImg"/>
          </p:nvPr>
        </p:nvSpPr>
        <p:spPr>
          <a:ln/>
        </p:spPr>
      </p:sp>
      <p:sp>
        <p:nvSpPr>
          <p:cNvPr id="56325"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dirty="0" smtClean="0"/>
          </a:p>
          <a:p>
            <a:pPr eaLnBrk="1" hangingPunct="1"/>
            <a:r>
              <a:rPr lang="en-US" dirty="0" smtClean="0"/>
              <a:t>Trade un-tethers consumption from production.  The light blue point represents consumption.  Notice that the consumption point is above the PPF.  Without trade, it would not be possible to consume this combination of the two goods!  </a:t>
            </a:r>
          </a:p>
          <a:p>
            <a:pPr eaLnBrk="1" hangingPunct="1"/>
            <a:endParaRPr lang="en-US" dirty="0" smtClean="0"/>
          </a:p>
          <a:p>
            <a:pPr eaLnBrk="1" hangingPunct="1"/>
            <a:r>
              <a:rPr lang="en-US" dirty="0" smtClean="0"/>
              <a:t>In a sense, international trade is like technological progress:  it allows society to produce quantities of goods that would otherwise not be possible.  </a:t>
            </a:r>
          </a:p>
          <a:p>
            <a:pPr eaLnBrk="1" hangingPunct="1"/>
            <a:endParaRPr lang="en-US" dirty="0" smtClean="0"/>
          </a:p>
          <a:p>
            <a:pPr eaLnBrk="1" hangingPunct="1"/>
            <a:endParaRPr lang="en-US" dirty="0"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5FCFEC75-A25B-44AD-BE77-22797DCA8235}" type="slidenum">
              <a:rPr lang="en-US" smtClean="0"/>
              <a:pPr eaLnBrk="1" hangingPunct="1"/>
              <a:t>15</a:t>
            </a:fld>
            <a:endParaRPr lang="en-US" smtClean="0"/>
          </a:p>
        </p:txBody>
      </p:sp>
      <p:sp>
        <p:nvSpPr>
          <p:cNvPr id="5632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3BD73470-FFFA-4455-A4FD-206620989BB0}" type="slidenum">
              <a:rPr lang="en-US" sz="1200">
                <a:cs typeface="Arial" charset="0"/>
              </a:rPr>
              <a:pPr algn="r" eaLnBrk="1" hangingPunct="1"/>
              <a:t>15</a:t>
            </a:fld>
            <a:endParaRPr lang="en-US" sz="1200">
              <a:cs typeface="Arial" charset="0"/>
            </a:endParaRPr>
          </a:p>
        </p:txBody>
      </p:sp>
      <p:sp>
        <p:nvSpPr>
          <p:cNvPr id="56324" name="Rectangle 2"/>
          <p:cNvSpPr>
            <a:spLocks noGrp="1" noRot="1" noChangeAspect="1" noChangeArrowheads="1" noTextEdit="1"/>
          </p:cNvSpPr>
          <p:nvPr>
            <p:ph type="sldImg"/>
          </p:nvPr>
        </p:nvSpPr>
        <p:spPr>
          <a:ln/>
        </p:spPr>
      </p:sp>
      <p:sp>
        <p:nvSpPr>
          <p:cNvPr id="56325"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dirty="0" smtClean="0"/>
          </a:p>
          <a:p>
            <a:pPr eaLnBrk="1" hangingPunct="1"/>
            <a:r>
              <a:rPr lang="en-US" dirty="0" smtClean="0"/>
              <a:t>Trade un-tethers consumption from production.  The light blue point represents consumption.  Notice that the consumption point is above the PPF.  Without trade, it would not be possible to consume this combination of the two goods!  </a:t>
            </a:r>
          </a:p>
          <a:p>
            <a:pPr eaLnBrk="1" hangingPunct="1"/>
            <a:endParaRPr lang="en-US" dirty="0" smtClean="0"/>
          </a:p>
          <a:p>
            <a:pPr eaLnBrk="1" hangingPunct="1"/>
            <a:r>
              <a:rPr lang="en-US" dirty="0" smtClean="0"/>
              <a:t>In a sense, international trade is like technological progress:  it allows society to produce quantities of goods that would otherwise not be possible.  </a:t>
            </a:r>
          </a:p>
          <a:p>
            <a:pPr eaLnBrk="1" hangingPunct="1"/>
            <a:endParaRPr lang="en-US" dirty="0" smtClean="0"/>
          </a:p>
          <a:p>
            <a:pPr eaLnBrk="1" hangingPunct="1"/>
            <a:endParaRPr lang="en-US" dirty="0"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5FCFEC75-A25B-44AD-BE77-22797DCA8235}" type="slidenum">
              <a:rPr lang="en-US" smtClean="0"/>
              <a:pPr eaLnBrk="1" hangingPunct="1"/>
              <a:t>16</a:t>
            </a:fld>
            <a:endParaRPr lang="en-US" smtClean="0"/>
          </a:p>
        </p:txBody>
      </p:sp>
      <p:sp>
        <p:nvSpPr>
          <p:cNvPr id="5632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3BD73470-FFFA-4455-A4FD-206620989BB0}" type="slidenum">
              <a:rPr lang="en-US" sz="1200">
                <a:cs typeface="Arial" charset="0"/>
              </a:rPr>
              <a:pPr algn="r" eaLnBrk="1" hangingPunct="1"/>
              <a:t>16</a:t>
            </a:fld>
            <a:endParaRPr lang="en-US" sz="1200">
              <a:cs typeface="Arial" charset="0"/>
            </a:endParaRPr>
          </a:p>
        </p:txBody>
      </p:sp>
      <p:sp>
        <p:nvSpPr>
          <p:cNvPr id="56324" name="Rectangle 2"/>
          <p:cNvSpPr>
            <a:spLocks noGrp="1" noRot="1" noChangeAspect="1" noChangeArrowheads="1" noTextEdit="1"/>
          </p:cNvSpPr>
          <p:nvPr>
            <p:ph type="sldImg"/>
          </p:nvPr>
        </p:nvSpPr>
        <p:spPr>
          <a:ln/>
        </p:spPr>
      </p:sp>
      <p:sp>
        <p:nvSpPr>
          <p:cNvPr id="56325"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dirty="0" smtClean="0"/>
          </a:p>
          <a:p>
            <a:pPr eaLnBrk="1" hangingPunct="1"/>
            <a:r>
              <a:rPr lang="en-US" dirty="0" smtClean="0"/>
              <a:t>Trade un-tethers consumption from production.  The light blue point represents consumption.  Notice that the consumption point is above the PPF.  Without trade, it would not be possible to consume this combination of the two goods!  </a:t>
            </a:r>
          </a:p>
          <a:p>
            <a:pPr eaLnBrk="1" hangingPunct="1"/>
            <a:endParaRPr lang="en-US" dirty="0" smtClean="0"/>
          </a:p>
          <a:p>
            <a:pPr eaLnBrk="1" hangingPunct="1"/>
            <a:r>
              <a:rPr lang="en-US" dirty="0" smtClean="0"/>
              <a:t>In a sense, international trade is like technological progress:  it allows society to produce quantities of goods that would otherwise not be possible.  </a:t>
            </a:r>
          </a:p>
          <a:p>
            <a:pPr eaLnBrk="1" hangingPunct="1"/>
            <a:endParaRPr lang="en-US" dirty="0" smtClean="0"/>
          </a:p>
          <a:p>
            <a:pPr eaLnBrk="1" hangingPunct="1"/>
            <a:endParaRPr lang="en-US" dirty="0"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5FCFEC75-A25B-44AD-BE77-22797DCA8235}" type="slidenum">
              <a:rPr lang="en-US" smtClean="0"/>
              <a:pPr eaLnBrk="1" hangingPunct="1"/>
              <a:t>18</a:t>
            </a:fld>
            <a:endParaRPr lang="en-US" smtClean="0"/>
          </a:p>
        </p:txBody>
      </p:sp>
      <p:sp>
        <p:nvSpPr>
          <p:cNvPr id="5632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3BD73470-FFFA-4455-A4FD-206620989BB0}" type="slidenum">
              <a:rPr lang="en-US" sz="1200">
                <a:cs typeface="Arial" charset="0"/>
              </a:rPr>
              <a:pPr algn="r" eaLnBrk="1" hangingPunct="1"/>
              <a:t>18</a:t>
            </a:fld>
            <a:endParaRPr lang="en-US" sz="1200">
              <a:cs typeface="Arial" charset="0"/>
            </a:endParaRPr>
          </a:p>
        </p:txBody>
      </p:sp>
      <p:sp>
        <p:nvSpPr>
          <p:cNvPr id="56324" name="Rectangle 2"/>
          <p:cNvSpPr>
            <a:spLocks noGrp="1" noRot="1" noChangeAspect="1" noChangeArrowheads="1" noTextEdit="1"/>
          </p:cNvSpPr>
          <p:nvPr>
            <p:ph type="sldImg"/>
          </p:nvPr>
        </p:nvSpPr>
        <p:spPr>
          <a:ln/>
        </p:spPr>
      </p:sp>
      <p:sp>
        <p:nvSpPr>
          <p:cNvPr id="56325"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dirty="0" smtClean="0"/>
          </a:p>
          <a:p>
            <a:pPr eaLnBrk="1" hangingPunct="1"/>
            <a:r>
              <a:rPr lang="en-US" dirty="0" smtClean="0"/>
              <a:t>Trade un-tethers consumption from production.  The light blue point represents consumption.  Notice that the consumption point is above the PPF.  Without trade, it would not be possible to consume this combination of the two goods!  </a:t>
            </a:r>
          </a:p>
          <a:p>
            <a:pPr eaLnBrk="1" hangingPunct="1"/>
            <a:endParaRPr lang="en-US" dirty="0" smtClean="0"/>
          </a:p>
          <a:p>
            <a:pPr eaLnBrk="1" hangingPunct="1"/>
            <a:r>
              <a:rPr lang="en-US" dirty="0" smtClean="0"/>
              <a:t>In a sense, international trade is like technological progress:  it allows society to produce quantities of goods that would otherwise not be possible.  </a:t>
            </a:r>
          </a:p>
          <a:p>
            <a:pPr eaLnBrk="1" hangingPunct="1"/>
            <a:endParaRPr lang="en-US" dirty="0" smtClean="0"/>
          </a:p>
          <a:p>
            <a:pPr eaLnBrk="1" hangingPunct="1"/>
            <a:endParaRPr lang="en-US" dirty="0"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5647D1E-14F1-42FE-9FCD-133CA58CFEB9}" type="datetimeFigureOut">
              <a:rPr lang="en-US" smtClean="0"/>
              <a:pPr/>
              <a:t>9/16/2014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90DC3F-36D5-4057-9A12-BE0C84CE0842}" type="slidenum">
              <a:rPr lang="en-US" smtClean="0"/>
              <a:pPr/>
              <a:t>‹#›</a:t>
            </a:fld>
            <a:endParaRPr lang="en-US"/>
          </a:p>
        </p:txBody>
      </p:sp>
    </p:spTree>
    <p:extLst>
      <p:ext uri="{BB962C8B-B14F-4D97-AF65-F5344CB8AC3E}">
        <p14:creationId xmlns:p14="http://schemas.microsoft.com/office/powerpoint/2010/main" xmlns="" val="15268780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5647D1E-14F1-42FE-9FCD-133CA58CFEB9}" type="datetimeFigureOut">
              <a:rPr lang="en-US" smtClean="0"/>
              <a:pPr/>
              <a:t>9/16/2014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90DC3F-36D5-4057-9A12-BE0C84CE0842}" type="slidenum">
              <a:rPr lang="en-US" smtClean="0"/>
              <a:pPr/>
              <a:t>‹#›</a:t>
            </a:fld>
            <a:endParaRPr lang="en-US"/>
          </a:p>
        </p:txBody>
      </p:sp>
    </p:spTree>
    <p:extLst>
      <p:ext uri="{BB962C8B-B14F-4D97-AF65-F5344CB8AC3E}">
        <p14:creationId xmlns:p14="http://schemas.microsoft.com/office/powerpoint/2010/main" xmlns="" val="2020932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5647D1E-14F1-42FE-9FCD-133CA58CFEB9}" type="datetimeFigureOut">
              <a:rPr lang="en-US" smtClean="0"/>
              <a:pPr/>
              <a:t>9/16/2014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90DC3F-36D5-4057-9A12-BE0C84CE0842}" type="slidenum">
              <a:rPr lang="en-US" smtClean="0"/>
              <a:pPr/>
              <a:t>‹#›</a:t>
            </a:fld>
            <a:endParaRPr lang="en-US"/>
          </a:p>
        </p:txBody>
      </p:sp>
    </p:spTree>
    <p:extLst>
      <p:ext uri="{BB962C8B-B14F-4D97-AF65-F5344CB8AC3E}">
        <p14:creationId xmlns:p14="http://schemas.microsoft.com/office/powerpoint/2010/main" xmlns="" val="38087814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5647D1E-14F1-42FE-9FCD-133CA58CFEB9}" type="datetimeFigureOut">
              <a:rPr lang="en-US" smtClean="0"/>
              <a:pPr/>
              <a:t>9/16/2014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90DC3F-36D5-4057-9A12-BE0C84CE0842}" type="slidenum">
              <a:rPr lang="en-US" smtClean="0"/>
              <a:pPr/>
              <a:t>‹#›</a:t>
            </a:fld>
            <a:endParaRPr lang="en-US"/>
          </a:p>
        </p:txBody>
      </p:sp>
    </p:spTree>
    <p:extLst>
      <p:ext uri="{BB962C8B-B14F-4D97-AF65-F5344CB8AC3E}">
        <p14:creationId xmlns:p14="http://schemas.microsoft.com/office/powerpoint/2010/main" xmlns="" val="2286365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5647D1E-14F1-42FE-9FCD-133CA58CFEB9}" type="datetimeFigureOut">
              <a:rPr lang="en-US" smtClean="0"/>
              <a:pPr/>
              <a:t>9/16/2014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E90DC3F-36D5-4057-9A12-BE0C84CE0842}" type="slidenum">
              <a:rPr lang="en-US" smtClean="0"/>
              <a:pPr/>
              <a:t>‹#›</a:t>
            </a:fld>
            <a:endParaRPr lang="en-US"/>
          </a:p>
        </p:txBody>
      </p:sp>
    </p:spTree>
    <p:extLst>
      <p:ext uri="{BB962C8B-B14F-4D97-AF65-F5344CB8AC3E}">
        <p14:creationId xmlns:p14="http://schemas.microsoft.com/office/powerpoint/2010/main" xmlns="" val="1251150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5647D1E-14F1-42FE-9FCD-133CA58CFEB9}" type="datetimeFigureOut">
              <a:rPr lang="en-US" smtClean="0"/>
              <a:pPr/>
              <a:t>9/16/2014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E90DC3F-36D5-4057-9A12-BE0C84CE0842}" type="slidenum">
              <a:rPr lang="en-US" smtClean="0"/>
              <a:pPr/>
              <a:t>‹#›</a:t>
            </a:fld>
            <a:endParaRPr lang="en-US"/>
          </a:p>
        </p:txBody>
      </p:sp>
    </p:spTree>
    <p:extLst>
      <p:ext uri="{BB962C8B-B14F-4D97-AF65-F5344CB8AC3E}">
        <p14:creationId xmlns:p14="http://schemas.microsoft.com/office/powerpoint/2010/main" xmlns="" val="9454690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647D1E-14F1-42FE-9FCD-133CA58CFEB9}" type="datetimeFigureOut">
              <a:rPr lang="en-US" smtClean="0"/>
              <a:pPr/>
              <a:t>9/16/2014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E90DC3F-36D5-4057-9A12-BE0C84CE0842}" type="slidenum">
              <a:rPr lang="en-US" smtClean="0"/>
              <a:pPr/>
              <a:t>‹#›</a:t>
            </a:fld>
            <a:endParaRPr lang="en-US"/>
          </a:p>
        </p:txBody>
      </p:sp>
    </p:spTree>
    <p:extLst>
      <p:ext uri="{BB962C8B-B14F-4D97-AF65-F5344CB8AC3E}">
        <p14:creationId xmlns:p14="http://schemas.microsoft.com/office/powerpoint/2010/main" xmlns="" val="13204315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647D1E-14F1-42FE-9FCD-133CA58CFEB9}" type="datetimeFigureOut">
              <a:rPr lang="en-US" smtClean="0"/>
              <a:pPr/>
              <a:t>9/16/2014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90DC3F-36D5-4057-9A12-BE0C84CE0842}" type="slidenum">
              <a:rPr lang="en-US" smtClean="0"/>
              <a:pPr/>
              <a:t>‹#›</a:t>
            </a:fld>
            <a:endParaRPr lang="en-US"/>
          </a:p>
        </p:txBody>
      </p:sp>
    </p:spTree>
    <p:extLst>
      <p:ext uri="{BB962C8B-B14F-4D97-AF65-F5344CB8AC3E}">
        <p14:creationId xmlns:p14="http://schemas.microsoft.com/office/powerpoint/2010/main" xmlns="" val="12981842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647D1E-14F1-42FE-9FCD-133CA58CFEB9}" type="datetimeFigureOut">
              <a:rPr lang="en-US" smtClean="0"/>
              <a:pPr/>
              <a:t>9/16/2014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90DC3F-36D5-4057-9A12-BE0C84CE0842}" type="slidenum">
              <a:rPr lang="en-US" smtClean="0"/>
              <a:pPr/>
              <a:t>‹#›</a:t>
            </a:fld>
            <a:endParaRPr lang="en-US"/>
          </a:p>
        </p:txBody>
      </p:sp>
    </p:spTree>
    <p:extLst>
      <p:ext uri="{BB962C8B-B14F-4D97-AF65-F5344CB8AC3E}">
        <p14:creationId xmlns:p14="http://schemas.microsoft.com/office/powerpoint/2010/main" xmlns="" val="14228025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5647D1E-14F1-42FE-9FCD-133CA58CFEB9}" type="datetimeFigureOut">
              <a:rPr lang="en-US" smtClean="0"/>
              <a:pPr/>
              <a:t>9/16/2014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90DC3F-36D5-4057-9A12-BE0C84CE0842}" type="slidenum">
              <a:rPr lang="en-US" smtClean="0"/>
              <a:pPr/>
              <a:t>‹#›</a:t>
            </a:fld>
            <a:endParaRPr lang="en-US"/>
          </a:p>
        </p:txBody>
      </p:sp>
    </p:spTree>
    <p:extLst>
      <p:ext uri="{BB962C8B-B14F-4D97-AF65-F5344CB8AC3E}">
        <p14:creationId xmlns:p14="http://schemas.microsoft.com/office/powerpoint/2010/main" xmlns="" val="132609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5647D1E-14F1-42FE-9FCD-133CA58CFEB9}" type="datetimeFigureOut">
              <a:rPr lang="en-US" smtClean="0"/>
              <a:pPr/>
              <a:t>9/16/2014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90DC3F-36D5-4057-9A12-BE0C84CE0842}" type="slidenum">
              <a:rPr lang="en-US" smtClean="0"/>
              <a:pPr/>
              <a:t>‹#›</a:t>
            </a:fld>
            <a:endParaRPr lang="en-US"/>
          </a:p>
        </p:txBody>
      </p:sp>
    </p:spTree>
    <p:extLst>
      <p:ext uri="{BB962C8B-B14F-4D97-AF65-F5344CB8AC3E}">
        <p14:creationId xmlns:p14="http://schemas.microsoft.com/office/powerpoint/2010/main" xmlns="" val="25977162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647D1E-14F1-42FE-9FCD-133CA58CFEB9}" type="datetimeFigureOut">
              <a:rPr lang="en-US" smtClean="0"/>
              <a:pPr/>
              <a:t>9/16/2014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90DC3F-36D5-4057-9A12-BE0C84CE0842}" type="slidenum">
              <a:rPr lang="en-US" smtClean="0"/>
              <a:pPr/>
              <a:t>‹#›</a:t>
            </a:fld>
            <a:endParaRPr lang="en-US"/>
          </a:p>
        </p:txBody>
      </p:sp>
    </p:spTree>
    <p:extLst>
      <p:ext uri="{BB962C8B-B14F-4D97-AF65-F5344CB8AC3E}">
        <p14:creationId xmlns:p14="http://schemas.microsoft.com/office/powerpoint/2010/main" xmlns="" val="36124924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hyperlink" Target="../../../../../../Program%20Files/TurningPoint/2003/Questions.html" TargetMode="Externa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hyperlink" Target="../../../../../../Program%20Files/TurningPoint/2003/Questions.html"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hyperlink" Target="../../../../../../Program%20Files/TurningPoint/2003/Questions.html" TargetMode="Externa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hyperlink" Target="../../../../../../Program%20Files/TurningPoint/2003/Questions.html"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hyperlink" Target="../../../../../../Program%20Files/TurningPoint/2003/Questions.html"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Chapter 3 Continued</a:t>
            </a:r>
            <a:br>
              <a:rPr lang="en-US" dirty="0" smtClean="0"/>
            </a:br>
            <a:r>
              <a:rPr lang="en-US" dirty="0" smtClean="0"/>
              <a:t>Gains of Trade: Scenarios</a:t>
            </a:r>
            <a:endParaRPr lang="en-US" dirty="0"/>
          </a:p>
        </p:txBody>
      </p:sp>
    </p:spTree>
    <p:extLst>
      <p:ext uri="{BB962C8B-B14F-4D97-AF65-F5344CB8AC3E}">
        <p14:creationId xmlns:p14="http://schemas.microsoft.com/office/powerpoint/2010/main" xmlns="" val="6095348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CA" dirty="0" smtClean="0"/>
              <a:t>Recall: Opportunity Costs Summary From Last Class</a:t>
            </a:r>
            <a:endParaRPr lang="en-US" dirty="0"/>
          </a:p>
        </p:txBody>
      </p:sp>
      <p:sp>
        <p:nvSpPr>
          <p:cNvPr id="3" name="Content Placeholder 2"/>
          <p:cNvSpPr>
            <a:spLocks noGrp="1"/>
          </p:cNvSpPr>
          <p:nvPr>
            <p:ph idx="1"/>
          </p:nvPr>
        </p:nvSpPr>
        <p:spPr/>
        <p:txBody>
          <a:bodyPr/>
          <a:lstStyle/>
          <a:p>
            <a:r>
              <a:rPr lang="en-CA" dirty="0" smtClean="0"/>
              <a:t>Pierce</a:t>
            </a:r>
          </a:p>
          <a:p>
            <a:pPr lvl="1"/>
            <a:r>
              <a:rPr lang="en-CA" dirty="0" smtClean="0"/>
              <a:t>1 additional fish costs 1.33 coconuts</a:t>
            </a:r>
          </a:p>
          <a:p>
            <a:pPr lvl="1"/>
            <a:r>
              <a:rPr lang="en-CA" dirty="0" smtClean="0"/>
              <a:t>1 additional coconut costs 0.75 fish</a:t>
            </a:r>
          </a:p>
          <a:p>
            <a:r>
              <a:rPr lang="en-CA" dirty="0" smtClean="0"/>
              <a:t>Tom</a:t>
            </a:r>
          </a:p>
          <a:p>
            <a:pPr lvl="1"/>
            <a:r>
              <a:rPr lang="en-CA" dirty="0" smtClean="0"/>
              <a:t>1 additional fish costs 1 coconut</a:t>
            </a:r>
          </a:p>
          <a:p>
            <a:pPr lvl="1"/>
            <a:r>
              <a:rPr lang="en-CA" dirty="0" smtClean="0"/>
              <a:t>1 additional coconut costs 1 fish</a:t>
            </a:r>
          </a:p>
        </p:txBody>
      </p:sp>
    </p:spTree>
    <p:extLst>
      <p:ext uri="{BB962C8B-B14F-4D97-AF65-F5344CB8AC3E}">
        <p14:creationId xmlns:p14="http://schemas.microsoft.com/office/powerpoint/2010/main" xmlns="" val="2211176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Disaster Strikes!</a:t>
            </a:r>
            <a:endParaRPr lang="en-US" dirty="0"/>
          </a:p>
        </p:txBody>
      </p:sp>
      <p:sp>
        <p:nvSpPr>
          <p:cNvPr id="3" name="Content Placeholder 2"/>
          <p:cNvSpPr>
            <a:spLocks noGrp="1"/>
          </p:cNvSpPr>
          <p:nvPr>
            <p:ph idx="1"/>
          </p:nvPr>
        </p:nvSpPr>
        <p:spPr/>
        <p:txBody>
          <a:bodyPr/>
          <a:lstStyle/>
          <a:p>
            <a:r>
              <a:rPr lang="en-US" dirty="0" smtClean="0"/>
              <a:t>Tom sprains his ankle</a:t>
            </a:r>
          </a:p>
          <a:p>
            <a:r>
              <a:rPr lang="en-US" dirty="0" smtClean="0"/>
              <a:t>This affects his ability to swim, and hence catch fish, but does not affect his ability to gather coconuts</a:t>
            </a:r>
          </a:p>
          <a:p>
            <a:r>
              <a:rPr lang="en-US" dirty="0" smtClean="0"/>
              <a:t>Tom’s productivity for catching fish is lower</a:t>
            </a:r>
          </a:p>
          <a:p>
            <a:pPr lvl="1"/>
            <a:r>
              <a:rPr lang="en-US" dirty="0" smtClean="0"/>
              <a:t>Can now only catch 1 fish every 2 hours instead of 1 fish per hour</a:t>
            </a:r>
            <a:endParaRPr lang="en-US" dirty="0"/>
          </a:p>
        </p:txBody>
      </p:sp>
    </p:spTree>
    <p:extLst>
      <p:ext uri="{BB962C8B-B14F-4D97-AF65-F5344CB8AC3E}">
        <p14:creationId xmlns:p14="http://schemas.microsoft.com/office/powerpoint/2010/main" xmlns="" val="688713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 name="Group 90"/>
          <p:cNvGrpSpPr>
            <a:grpSpLocks/>
          </p:cNvGrpSpPr>
          <p:nvPr/>
        </p:nvGrpSpPr>
        <p:grpSpPr bwMode="auto">
          <a:xfrm>
            <a:off x="6172200" y="2014893"/>
            <a:ext cx="2546350" cy="527844"/>
            <a:chOff x="3896" y="1793"/>
            <a:chExt cx="1604" cy="517"/>
          </a:xfrm>
        </p:grpSpPr>
        <p:sp>
          <p:nvSpPr>
            <p:cNvPr id="113" name="Rectangle 54"/>
            <p:cNvSpPr>
              <a:spLocks noChangeArrowheads="1"/>
            </p:cNvSpPr>
            <p:nvPr/>
          </p:nvSpPr>
          <p:spPr bwMode="auto">
            <a:xfrm>
              <a:off x="4726" y="1793"/>
              <a:ext cx="774"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cs typeface="Arial" charset="0"/>
                </a:rPr>
                <a:t>16</a:t>
              </a:r>
              <a:endParaRPr lang="en-US" dirty="0">
                <a:cs typeface="Arial" charset="0"/>
              </a:endParaRPr>
            </a:p>
          </p:txBody>
        </p:sp>
        <p:sp>
          <p:nvSpPr>
            <p:cNvPr id="114" name="Rectangle 55"/>
            <p:cNvSpPr>
              <a:spLocks noChangeArrowheads="1"/>
            </p:cNvSpPr>
            <p:nvPr/>
          </p:nvSpPr>
          <p:spPr bwMode="auto">
            <a:xfrm>
              <a:off x="3896" y="1840"/>
              <a:ext cx="1023" cy="43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a:cs typeface="Arial" charset="0"/>
                </a:rPr>
                <a:t>0</a:t>
              </a:r>
            </a:p>
          </p:txBody>
        </p:sp>
      </p:grpSp>
      <p:grpSp>
        <p:nvGrpSpPr>
          <p:cNvPr id="24578" name="Group 2"/>
          <p:cNvGrpSpPr>
            <a:grpSpLocks/>
          </p:cNvGrpSpPr>
          <p:nvPr/>
        </p:nvGrpSpPr>
        <p:grpSpPr bwMode="auto">
          <a:xfrm>
            <a:off x="685801" y="1677987"/>
            <a:ext cx="5151438" cy="4395788"/>
            <a:chOff x="441" y="1435"/>
            <a:chExt cx="3245" cy="2769"/>
          </a:xfrm>
        </p:grpSpPr>
        <p:grpSp>
          <p:nvGrpSpPr>
            <p:cNvPr id="24639" name="Group 3"/>
            <p:cNvGrpSpPr>
              <a:grpSpLocks/>
            </p:cNvGrpSpPr>
            <p:nvPr/>
          </p:nvGrpSpPr>
          <p:grpSpPr bwMode="auto">
            <a:xfrm>
              <a:off x="868" y="1435"/>
              <a:ext cx="2818" cy="2394"/>
              <a:chOff x="2416" y="1789"/>
              <a:chExt cx="610" cy="529"/>
            </a:xfrm>
          </p:grpSpPr>
          <p:sp>
            <p:nvSpPr>
              <p:cNvPr id="24671" name="Line 4"/>
              <p:cNvSpPr>
                <a:spLocks noChangeShapeType="1"/>
              </p:cNvSpPr>
              <p:nvPr/>
            </p:nvSpPr>
            <p:spPr bwMode="auto">
              <a:xfrm flipH="1">
                <a:off x="2416" y="1789"/>
                <a:ext cx="1" cy="529"/>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72" name="Line 5"/>
              <p:cNvSpPr>
                <a:spLocks noChangeShapeType="1"/>
              </p:cNvSpPr>
              <p:nvPr/>
            </p:nvSpPr>
            <p:spPr bwMode="auto">
              <a:xfrm>
                <a:off x="2416" y="2318"/>
                <a:ext cx="610"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24640" name="Group 6"/>
            <p:cNvGrpSpPr>
              <a:grpSpLocks/>
            </p:cNvGrpSpPr>
            <p:nvPr/>
          </p:nvGrpSpPr>
          <p:grpSpPr bwMode="auto">
            <a:xfrm>
              <a:off x="441" y="2203"/>
              <a:ext cx="602" cy="288"/>
              <a:chOff x="439" y="2203"/>
              <a:chExt cx="602" cy="288"/>
            </a:xfrm>
          </p:grpSpPr>
          <p:sp>
            <p:nvSpPr>
              <p:cNvPr id="24669" name="Line 7"/>
              <p:cNvSpPr>
                <a:spLocks noChangeShapeType="1"/>
              </p:cNvSpPr>
              <p:nvPr/>
            </p:nvSpPr>
            <p:spPr bwMode="auto">
              <a:xfrm flipH="1">
                <a:off x="800" y="2346"/>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70" name="Text Box 8"/>
              <p:cNvSpPr txBox="1">
                <a:spLocks noChangeArrowheads="1"/>
              </p:cNvSpPr>
              <p:nvPr/>
            </p:nvSpPr>
            <p:spPr bwMode="auto">
              <a:xfrm>
                <a:off x="439" y="2203"/>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12</a:t>
                </a:r>
                <a:endParaRPr lang="en-US" sz="2400" dirty="0">
                  <a:cs typeface="Arial" charset="0"/>
                </a:endParaRPr>
              </a:p>
            </p:txBody>
          </p:sp>
        </p:grpSp>
        <p:grpSp>
          <p:nvGrpSpPr>
            <p:cNvPr id="24641" name="Group 9"/>
            <p:cNvGrpSpPr>
              <a:grpSpLocks/>
            </p:cNvGrpSpPr>
            <p:nvPr/>
          </p:nvGrpSpPr>
          <p:grpSpPr bwMode="auto">
            <a:xfrm>
              <a:off x="1017" y="3828"/>
              <a:ext cx="464" cy="374"/>
              <a:chOff x="1015" y="3830"/>
              <a:chExt cx="464" cy="374"/>
            </a:xfrm>
          </p:grpSpPr>
          <p:sp>
            <p:nvSpPr>
              <p:cNvPr id="24667" name="Line 10"/>
              <p:cNvSpPr>
                <a:spLocks noChangeShapeType="1"/>
              </p:cNvSpPr>
              <p:nvPr/>
            </p:nvSpPr>
            <p:spPr bwMode="auto">
              <a:xfrm flipV="1">
                <a:off x="1255"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8" name="Text Box 11"/>
              <p:cNvSpPr txBox="1">
                <a:spLocks noChangeArrowheads="1"/>
              </p:cNvSpPr>
              <p:nvPr/>
            </p:nvSpPr>
            <p:spPr bwMode="auto">
              <a:xfrm>
                <a:off x="1015"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2</a:t>
                </a:r>
                <a:endParaRPr lang="en-US" sz="2400" dirty="0">
                  <a:cs typeface="Arial" charset="0"/>
                </a:endParaRPr>
              </a:p>
            </p:txBody>
          </p:sp>
        </p:grpSp>
        <p:sp>
          <p:nvSpPr>
            <p:cNvPr id="24665" name="Line 13"/>
            <p:cNvSpPr>
              <a:spLocks noChangeShapeType="1"/>
            </p:cNvSpPr>
            <p:nvPr/>
          </p:nvSpPr>
          <p:spPr bwMode="auto">
            <a:xfrm flipH="1">
              <a:off x="800" y="2010"/>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nvGrpSpPr>
            <p:cNvPr id="24643" name="Group 15"/>
            <p:cNvGrpSpPr>
              <a:grpSpLocks/>
            </p:cNvGrpSpPr>
            <p:nvPr/>
          </p:nvGrpSpPr>
          <p:grpSpPr bwMode="auto">
            <a:xfrm>
              <a:off x="537" y="2922"/>
              <a:ext cx="602" cy="288"/>
              <a:chOff x="535" y="2000"/>
              <a:chExt cx="602" cy="288"/>
            </a:xfrm>
          </p:grpSpPr>
          <p:sp>
            <p:nvSpPr>
              <p:cNvPr id="24663" name="Line 16"/>
              <p:cNvSpPr>
                <a:spLocks noChangeShapeType="1"/>
              </p:cNvSpPr>
              <p:nvPr/>
            </p:nvSpPr>
            <p:spPr bwMode="auto">
              <a:xfrm flipH="1">
                <a:off x="800" y="2144"/>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4" name="Text Box 17"/>
              <p:cNvSpPr txBox="1">
                <a:spLocks noChangeArrowheads="1"/>
              </p:cNvSpPr>
              <p:nvPr/>
            </p:nvSpPr>
            <p:spPr bwMode="auto">
              <a:xfrm>
                <a:off x="535" y="2000"/>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a:cs typeface="Arial" charset="0"/>
                  </a:rPr>
                  <a:t>6</a:t>
                </a:r>
              </a:p>
            </p:txBody>
          </p:sp>
        </p:grpSp>
        <p:grpSp>
          <p:nvGrpSpPr>
            <p:cNvPr id="24644" name="Group 18"/>
            <p:cNvGrpSpPr>
              <a:grpSpLocks/>
            </p:cNvGrpSpPr>
            <p:nvPr/>
          </p:nvGrpSpPr>
          <p:grpSpPr bwMode="auto">
            <a:xfrm>
              <a:off x="542" y="3320"/>
              <a:ext cx="602" cy="288"/>
              <a:chOff x="540" y="1938"/>
              <a:chExt cx="602" cy="288"/>
            </a:xfrm>
          </p:grpSpPr>
          <p:sp>
            <p:nvSpPr>
              <p:cNvPr id="24661" name="Line 19"/>
              <p:cNvSpPr>
                <a:spLocks noChangeShapeType="1"/>
              </p:cNvSpPr>
              <p:nvPr/>
            </p:nvSpPr>
            <p:spPr bwMode="auto">
              <a:xfrm flipH="1">
                <a:off x="800" y="2068"/>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2" name="Text Box 20"/>
              <p:cNvSpPr txBox="1">
                <a:spLocks noChangeArrowheads="1"/>
              </p:cNvSpPr>
              <p:nvPr/>
            </p:nvSpPr>
            <p:spPr bwMode="auto">
              <a:xfrm>
                <a:off x="540" y="1938"/>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a:cs typeface="Arial" charset="0"/>
                  </a:rPr>
                  <a:t>3</a:t>
                </a:r>
              </a:p>
            </p:txBody>
          </p:sp>
        </p:grpSp>
        <p:grpSp>
          <p:nvGrpSpPr>
            <p:cNvPr id="24645" name="Group 21"/>
            <p:cNvGrpSpPr>
              <a:grpSpLocks/>
            </p:cNvGrpSpPr>
            <p:nvPr/>
          </p:nvGrpSpPr>
          <p:grpSpPr bwMode="auto">
            <a:xfrm>
              <a:off x="537" y="2538"/>
              <a:ext cx="602" cy="288"/>
              <a:chOff x="537" y="2080"/>
              <a:chExt cx="602" cy="288"/>
            </a:xfrm>
          </p:grpSpPr>
          <p:sp>
            <p:nvSpPr>
              <p:cNvPr id="24659" name="Line 22"/>
              <p:cNvSpPr>
                <a:spLocks noChangeShapeType="1"/>
              </p:cNvSpPr>
              <p:nvPr/>
            </p:nvSpPr>
            <p:spPr bwMode="auto">
              <a:xfrm flipH="1">
                <a:off x="800" y="2224"/>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0" name="Text Box 23"/>
              <p:cNvSpPr txBox="1">
                <a:spLocks noChangeArrowheads="1"/>
              </p:cNvSpPr>
              <p:nvPr/>
            </p:nvSpPr>
            <p:spPr bwMode="auto">
              <a:xfrm>
                <a:off x="537" y="2080"/>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9</a:t>
                </a:r>
                <a:endParaRPr lang="en-US" sz="2400" dirty="0">
                  <a:cs typeface="Arial" charset="0"/>
                </a:endParaRPr>
              </a:p>
            </p:txBody>
          </p:sp>
        </p:grpSp>
        <p:grpSp>
          <p:nvGrpSpPr>
            <p:cNvPr id="24646" name="Group 24"/>
            <p:cNvGrpSpPr>
              <a:grpSpLocks/>
            </p:cNvGrpSpPr>
            <p:nvPr/>
          </p:nvGrpSpPr>
          <p:grpSpPr bwMode="auto">
            <a:xfrm>
              <a:off x="3126" y="3828"/>
              <a:ext cx="464" cy="376"/>
              <a:chOff x="1080" y="3830"/>
              <a:chExt cx="464" cy="376"/>
            </a:xfrm>
          </p:grpSpPr>
          <p:sp>
            <p:nvSpPr>
              <p:cNvPr id="24657" name="Line 25"/>
              <p:cNvSpPr>
                <a:spLocks noChangeShapeType="1"/>
              </p:cNvSpPr>
              <p:nvPr/>
            </p:nvSpPr>
            <p:spPr bwMode="auto">
              <a:xfrm flipV="1">
                <a:off x="1323"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8" name="Text Box 26"/>
              <p:cNvSpPr txBox="1">
                <a:spLocks noChangeArrowheads="1"/>
              </p:cNvSpPr>
              <p:nvPr/>
            </p:nvSpPr>
            <p:spPr bwMode="auto">
              <a:xfrm>
                <a:off x="1080" y="3918"/>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12</a:t>
                </a:r>
                <a:endParaRPr lang="en-US" sz="2400" dirty="0">
                  <a:cs typeface="Arial" charset="0"/>
                </a:endParaRPr>
              </a:p>
            </p:txBody>
          </p:sp>
        </p:grpSp>
        <p:grpSp>
          <p:nvGrpSpPr>
            <p:cNvPr id="24647" name="Group 27"/>
            <p:cNvGrpSpPr>
              <a:grpSpLocks/>
            </p:cNvGrpSpPr>
            <p:nvPr/>
          </p:nvGrpSpPr>
          <p:grpSpPr bwMode="auto">
            <a:xfrm>
              <a:off x="1561" y="3828"/>
              <a:ext cx="464" cy="374"/>
              <a:chOff x="1044" y="3830"/>
              <a:chExt cx="464" cy="374"/>
            </a:xfrm>
          </p:grpSpPr>
          <p:sp>
            <p:nvSpPr>
              <p:cNvPr id="24655" name="Line 28"/>
              <p:cNvSpPr>
                <a:spLocks noChangeShapeType="1"/>
              </p:cNvSpPr>
              <p:nvPr/>
            </p:nvSpPr>
            <p:spPr bwMode="auto">
              <a:xfrm flipV="1">
                <a:off x="1268"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6" name="Text Box 29"/>
              <p:cNvSpPr txBox="1">
                <a:spLocks noChangeArrowheads="1"/>
              </p:cNvSpPr>
              <p:nvPr/>
            </p:nvSpPr>
            <p:spPr bwMode="auto">
              <a:xfrm>
                <a:off x="1044"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4</a:t>
                </a:r>
                <a:endParaRPr lang="en-US" sz="2400" dirty="0">
                  <a:cs typeface="Arial" charset="0"/>
                </a:endParaRPr>
              </a:p>
            </p:txBody>
          </p:sp>
        </p:grpSp>
        <p:grpSp>
          <p:nvGrpSpPr>
            <p:cNvPr id="24648" name="Group 30"/>
            <p:cNvGrpSpPr>
              <a:grpSpLocks/>
            </p:cNvGrpSpPr>
            <p:nvPr/>
          </p:nvGrpSpPr>
          <p:grpSpPr bwMode="auto">
            <a:xfrm>
              <a:off x="2281" y="3829"/>
              <a:ext cx="464" cy="374"/>
              <a:chOff x="1259" y="3830"/>
              <a:chExt cx="464" cy="374"/>
            </a:xfrm>
          </p:grpSpPr>
          <p:sp>
            <p:nvSpPr>
              <p:cNvPr id="24653" name="Line 31"/>
              <p:cNvSpPr>
                <a:spLocks noChangeShapeType="1"/>
              </p:cNvSpPr>
              <p:nvPr/>
            </p:nvSpPr>
            <p:spPr bwMode="auto">
              <a:xfrm flipV="1">
                <a:off x="1483"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4" name="Text Box 32"/>
              <p:cNvSpPr txBox="1">
                <a:spLocks noChangeArrowheads="1"/>
              </p:cNvSpPr>
              <p:nvPr/>
            </p:nvSpPr>
            <p:spPr bwMode="auto">
              <a:xfrm>
                <a:off x="1259"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8</a:t>
                </a:r>
                <a:endParaRPr lang="en-US" sz="2400" dirty="0">
                  <a:cs typeface="Arial" charset="0"/>
                </a:endParaRPr>
              </a:p>
            </p:txBody>
          </p:sp>
        </p:grpSp>
        <p:grpSp>
          <p:nvGrpSpPr>
            <p:cNvPr id="24649" name="Group 33"/>
            <p:cNvGrpSpPr>
              <a:grpSpLocks/>
            </p:cNvGrpSpPr>
            <p:nvPr/>
          </p:nvGrpSpPr>
          <p:grpSpPr bwMode="auto">
            <a:xfrm>
              <a:off x="2713" y="3829"/>
              <a:ext cx="464" cy="374"/>
              <a:chOff x="1182" y="3830"/>
              <a:chExt cx="464" cy="374"/>
            </a:xfrm>
          </p:grpSpPr>
          <p:sp>
            <p:nvSpPr>
              <p:cNvPr id="24651" name="Line 34"/>
              <p:cNvSpPr>
                <a:spLocks noChangeShapeType="1"/>
              </p:cNvSpPr>
              <p:nvPr/>
            </p:nvSpPr>
            <p:spPr bwMode="auto">
              <a:xfrm flipV="1">
                <a:off x="1406"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2" name="Text Box 35"/>
              <p:cNvSpPr txBox="1">
                <a:spLocks noChangeArrowheads="1"/>
              </p:cNvSpPr>
              <p:nvPr/>
            </p:nvSpPr>
            <p:spPr bwMode="auto">
              <a:xfrm>
                <a:off x="1182"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10</a:t>
                </a:r>
                <a:endParaRPr lang="en-US" sz="2400" dirty="0">
                  <a:cs typeface="Arial" charset="0"/>
                </a:endParaRPr>
              </a:p>
            </p:txBody>
          </p:sp>
        </p:grpSp>
        <p:sp>
          <p:nvSpPr>
            <p:cNvPr id="24650" name="Text Box 36"/>
            <p:cNvSpPr txBox="1">
              <a:spLocks noChangeArrowheads="1"/>
            </p:cNvSpPr>
            <p:nvPr/>
          </p:nvSpPr>
          <p:spPr bwMode="auto">
            <a:xfrm>
              <a:off x="621" y="3798"/>
              <a:ext cx="266"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a:cs typeface="Arial" charset="0"/>
                </a:rPr>
                <a:t>0</a:t>
              </a:r>
            </a:p>
          </p:txBody>
        </p:sp>
      </p:grpSp>
      <p:grpSp>
        <p:nvGrpSpPr>
          <p:cNvPr id="24579" name="Group 37"/>
          <p:cNvGrpSpPr>
            <a:grpSpLocks/>
          </p:cNvGrpSpPr>
          <p:nvPr/>
        </p:nvGrpSpPr>
        <p:grpSpPr bwMode="auto">
          <a:xfrm>
            <a:off x="381000" y="762000"/>
            <a:ext cx="7226300" cy="5116513"/>
            <a:chOff x="259" y="376"/>
            <a:chExt cx="4552" cy="3223"/>
          </a:xfrm>
        </p:grpSpPr>
        <p:sp>
          <p:nvSpPr>
            <p:cNvPr id="24637" name="Text Box 38"/>
            <p:cNvSpPr txBox="1">
              <a:spLocks noChangeArrowheads="1"/>
            </p:cNvSpPr>
            <p:nvPr/>
          </p:nvSpPr>
          <p:spPr bwMode="auto">
            <a:xfrm>
              <a:off x="3604" y="3311"/>
              <a:ext cx="1207"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dirty="0" smtClean="0">
                  <a:cs typeface="Arial" charset="0"/>
                </a:rPr>
                <a:t>Fish</a:t>
              </a:r>
              <a:endParaRPr lang="en-US" sz="2400" b="1" dirty="0">
                <a:cs typeface="Arial" charset="0"/>
              </a:endParaRPr>
            </a:p>
          </p:txBody>
        </p:sp>
        <p:sp>
          <p:nvSpPr>
            <p:cNvPr id="24638" name="Text Box 39"/>
            <p:cNvSpPr txBox="1">
              <a:spLocks noChangeArrowheads="1"/>
            </p:cNvSpPr>
            <p:nvPr/>
          </p:nvSpPr>
          <p:spPr bwMode="auto">
            <a:xfrm>
              <a:off x="259" y="376"/>
              <a:ext cx="1010" cy="5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dirty="0">
                  <a:cs typeface="Arial" charset="0"/>
                </a:rPr>
                <a:t/>
              </a:r>
              <a:br>
                <a:rPr lang="en-US" sz="2400" b="1" dirty="0">
                  <a:cs typeface="Arial" charset="0"/>
                </a:rPr>
              </a:br>
              <a:r>
                <a:rPr lang="en-US" sz="2400" b="1" dirty="0" smtClean="0">
                  <a:cs typeface="Arial" charset="0"/>
                </a:rPr>
                <a:t>Coconuts</a:t>
              </a:r>
              <a:endParaRPr lang="en-US" sz="2400" b="1" dirty="0">
                <a:cs typeface="Arial" charset="0"/>
              </a:endParaRPr>
            </a:p>
          </p:txBody>
        </p:sp>
      </p:grpSp>
      <p:sp>
        <p:nvSpPr>
          <p:cNvPr id="24580" name="Rectangle 40"/>
          <p:cNvSpPr>
            <a:spLocks noGrp="1" noChangeArrowheads="1"/>
          </p:cNvSpPr>
          <p:nvPr>
            <p:ph type="title" idx="4294967295"/>
          </p:nvPr>
        </p:nvSpPr>
        <p:spPr>
          <a:xfrm>
            <a:off x="473075" y="204788"/>
            <a:ext cx="5546725" cy="649287"/>
          </a:xfrm>
        </p:spPr>
        <p:txBody>
          <a:bodyPr>
            <a:normAutofit fontScale="90000"/>
          </a:bodyPr>
          <a:lstStyle/>
          <a:p>
            <a:pPr algn="l" eaLnBrk="1" hangingPunct="1"/>
            <a:r>
              <a:rPr lang="en-US" sz="3700" b="1" dirty="0" smtClean="0">
                <a:solidFill>
                  <a:schemeClr val="tx1"/>
                </a:solidFill>
              </a:rPr>
              <a:t>Pierce </a:t>
            </a:r>
            <a:r>
              <a:rPr lang="en-US" sz="3700" b="1" dirty="0" err="1" smtClean="0">
                <a:solidFill>
                  <a:schemeClr val="tx1"/>
                </a:solidFill>
              </a:rPr>
              <a:t>Brosnan’s</a:t>
            </a:r>
            <a:r>
              <a:rPr lang="en-US" sz="3700" b="1" dirty="0" smtClean="0">
                <a:solidFill>
                  <a:schemeClr val="tx1"/>
                </a:solidFill>
              </a:rPr>
              <a:t> PPF</a:t>
            </a:r>
          </a:p>
        </p:txBody>
      </p:sp>
      <p:sp>
        <p:nvSpPr>
          <p:cNvPr id="24581" name="Line 41"/>
          <p:cNvSpPr>
            <a:spLocks noChangeShapeType="1"/>
          </p:cNvSpPr>
          <p:nvPr/>
        </p:nvSpPr>
        <p:spPr bwMode="auto">
          <a:xfrm>
            <a:off x="1371600" y="2362200"/>
            <a:ext cx="3967163" cy="3114675"/>
          </a:xfrm>
          <a:prstGeom prst="line">
            <a:avLst/>
          </a:prstGeom>
          <a:noFill/>
          <a:ln w="50800">
            <a:solidFill>
              <a:srgbClr val="333399"/>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582" name="Oval 42"/>
          <p:cNvSpPr>
            <a:spLocks noChangeArrowheads="1"/>
          </p:cNvSpPr>
          <p:nvPr/>
        </p:nvSpPr>
        <p:spPr bwMode="auto">
          <a:xfrm>
            <a:off x="5268913" y="5410200"/>
            <a:ext cx="141287" cy="138112"/>
          </a:xfrm>
          <a:prstGeom prst="ellipse">
            <a:avLst/>
          </a:prstGeom>
          <a:solidFill>
            <a:srgbClr val="333399"/>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24583" name="Oval 43"/>
          <p:cNvSpPr>
            <a:spLocks noChangeArrowheads="1"/>
          </p:cNvSpPr>
          <p:nvPr/>
        </p:nvSpPr>
        <p:spPr bwMode="auto">
          <a:xfrm>
            <a:off x="1317624" y="2293143"/>
            <a:ext cx="141288" cy="138113"/>
          </a:xfrm>
          <a:prstGeom prst="ellipse">
            <a:avLst/>
          </a:prstGeom>
          <a:solidFill>
            <a:srgbClr val="333399"/>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24584" name="FlagCount" hidden="1">
            <a:hlinkClick r:id="rId4"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anchor="ctr"/>
          <a:lstStyle/>
          <a:p>
            <a:pPr algn="ctr"/>
            <a:r>
              <a:rPr lang="en-US" sz="1400" b="1">
                <a:latin typeface="Tahoma" charset="0"/>
                <a:cs typeface="Arial" charset="0"/>
              </a:rPr>
              <a:t>0</a:t>
            </a:r>
          </a:p>
        </p:txBody>
      </p:sp>
      <p:grpSp>
        <p:nvGrpSpPr>
          <p:cNvPr id="24633" name="Group 46"/>
          <p:cNvGrpSpPr>
            <a:grpSpLocks/>
          </p:cNvGrpSpPr>
          <p:nvPr/>
        </p:nvGrpSpPr>
        <p:grpSpPr bwMode="auto">
          <a:xfrm>
            <a:off x="1371600" y="3934180"/>
            <a:ext cx="2071927" cy="1542696"/>
            <a:chOff x="357" y="2450"/>
            <a:chExt cx="795" cy="646"/>
          </a:xfrm>
        </p:grpSpPr>
        <p:sp>
          <p:nvSpPr>
            <p:cNvPr id="24635" name="Line 47"/>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36" name="Line 48"/>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17" name="Group 90"/>
          <p:cNvGrpSpPr>
            <a:grpSpLocks/>
          </p:cNvGrpSpPr>
          <p:nvPr/>
        </p:nvGrpSpPr>
        <p:grpSpPr bwMode="auto">
          <a:xfrm>
            <a:off x="6148387" y="1676400"/>
            <a:ext cx="2582862" cy="527844"/>
            <a:chOff x="3873" y="1788"/>
            <a:chExt cx="1627" cy="517"/>
          </a:xfrm>
        </p:grpSpPr>
        <p:sp>
          <p:nvSpPr>
            <p:cNvPr id="24630" name="Rectangle 54"/>
            <p:cNvSpPr>
              <a:spLocks noChangeArrowheads="1"/>
            </p:cNvSpPr>
            <p:nvPr/>
          </p:nvSpPr>
          <p:spPr bwMode="auto">
            <a:xfrm>
              <a:off x="4726" y="1788"/>
              <a:ext cx="774"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cs typeface="Arial" charset="0"/>
                </a:rPr>
                <a:t>12</a:t>
              </a:r>
              <a:endParaRPr lang="en-US" dirty="0">
                <a:cs typeface="Arial" charset="0"/>
              </a:endParaRPr>
            </a:p>
          </p:txBody>
        </p:sp>
        <p:sp>
          <p:nvSpPr>
            <p:cNvPr id="24631" name="Rectangle 55"/>
            <p:cNvSpPr>
              <a:spLocks noChangeArrowheads="1"/>
            </p:cNvSpPr>
            <p:nvPr/>
          </p:nvSpPr>
          <p:spPr bwMode="auto">
            <a:xfrm>
              <a:off x="3873" y="1788"/>
              <a:ext cx="1023"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cs typeface="Arial" charset="0"/>
                </a:rPr>
                <a:t>3</a:t>
              </a:r>
              <a:endParaRPr lang="en-US" dirty="0">
                <a:cs typeface="Arial" charset="0"/>
              </a:endParaRPr>
            </a:p>
          </p:txBody>
        </p:sp>
      </p:grpSp>
      <p:grpSp>
        <p:nvGrpSpPr>
          <p:cNvPr id="18" name="Group 91"/>
          <p:cNvGrpSpPr>
            <a:grpSpLocks/>
          </p:cNvGrpSpPr>
          <p:nvPr/>
        </p:nvGrpSpPr>
        <p:grpSpPr bwMode="auto">
          <a:xfrm>
            <a:off x="6148387" y="1143000"/>
            <a:ext cx="2547937" cy="374650"/>
            <a:chOff x="3873" y="1200"/>
            <a:chExt cx="1605" cy="236"/>
          </a:xfrm>
        </p:grpSpPr>
        <p:sp>
          <p:nvSpPr>
            <p:cNvPr id="24627" name="Rectangle 51"/>
            <p:cNvSpPr>
              <a:spLocks noChangeArrowheads="1"/>
            </p:cNvSpPr>
            <p:nvPr/>
          </p:nvSpPr>
          <p:spPr bwMode="auto">
            <a:xfrm>
              <a:off x="4704" y="1200"/>
              <a:ext cx="774" cy="226"/>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cs typeface="Arial" charset="0"/>
                </a:rPr>
                <a:t>4</a:t>
              </a:r>
              <a:endParaRPr lang="en-US" dirty="0">
                <a:cs typeface="Arial" charset="0"/>
              </a:endParaRPr>
            </a:p>
          </p:txBody>
        </p:sp>
        <p:sp>
          <p:nvSpPr>
            <p:cNvPr id="24628" name="Rectangle 52"/>
            <p:cNvSpPr>
              <a:spLocks noChangeArrowheads="1"/>
            </p:cNvSpPr>
            <p:nvPr/>
          </p:nvSpPr>
          <p:spPr bwMode="auto">
            <a:xfrm>
              <a:off x="3873" y="1200"/>
              <a:ext cx="1023" cy="236"/>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cs typeface="Arial" charset="0"/>
                </a:rPr>
                <a:t>9</a:t>
              </a:r>
              <a:endParaRPr lang="en-US" dirty="0">
                <a:cs typeface="Arial" charset="0"/>
              </a:endParaRPr>
            </a:p>
          </p:txBody>
        </p:sp>
      </p:grpSp>
      <p:grpSp>
        <p:nvGrpSpPr>
          <p:cNvPr id="19" name="Group 92"/>
          <p:cNvGrpSpPr>
            <a:grpSpLocks/>
          </p:cNvGrpSpPr>
          <p:nvPr/>
        </p:nvGrpSpPr>
        <p:grpSpPr bwMode="auto">
          <a:xfrm>
            <a:off x="6148387" y="1427163"/>
            <a:ext cx="2547937" cy="401637"/>
            <a:chOff x="3873" y="1487"/>
            <a:chExt cx="1605" cy="253"/>
          </a:xfrm>
        </p:grpSpPr>
        <p:sp>
          <p:nvSpPr>
            <p:cNvPr id="24624" name="Rectangle 57"/>
            <p:cNvSpPr>
              <a:spLocks noChangeArrowheads="1"/>
            </p:cNvSpPr>
            <p:nvPr/>
          </p:nvSpPr>
          <p:spPr bwMode="auto">
            <a:xfrm>
              <a:off x="4704" y="1487"/>
              <a:ext cx="774"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cs typeface="Arial" charset="0"/>
                </a:rPr>
                <a:t>8</a:t>
              </a:r>
              <a:endParaRPr lang="en-US" dirty="0">
                <a:cs typeface="Arial" charset="0"/>
              </a:endParaRPr>
            </a:p>
          </p:txBody>
        </p:sp>
        <p:sp>
          <p:nvSpPr>
            <p:cNvPr id="24625" name="Rectangle 58"/>
            <p:cNvSpPr>
              <a:spLocks noChangeArrowheads="1"/>
            </p:cNvSpPr>
            <p:nvPr/>
          </p:nvSpPr>
          <p:spPr bwMode="auto">
            <a:xfrm>
              <a:off x="3873" y="1487"/>
              <a:ext cx="1023"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cs typeface="Arial" charset="0"/>
                </a:rPr>
                <a:t>6</a:t>
              </a:r>
              <a:endParaRPr lang="en-US" dirty="0">
                <a:cs typeface="Arial" charset="0"/>
              </a:endParaRPr>
            </a:p>
          </p:txBody>
        </p:sp>
      </p:grpSp>
      <p:grpSp>
        <p:nvGrpSpPr>
          <p:cNvPr id="20" name="Group 88"/>
          <p:cNvGrpSpPr>
            <a:grpSpLocks/>
          </p:cNvGrpSpPr>
          <p:nvPr/>
        </p:nvGrpSpPr>
        <p:grpSpPr bwMode="auto">
          <a:xfrm>
            <a:off x="6148387" y="836615"/>
            <a:ext cx="2547937" cy="381000"/>
            <a:chOff x="3873" y="913"/>
            <a:chExt cx="1605" cy="240"/>
          </a:xfrm>
        </p:grpSpPr>
        <p:sp>
          <p:nvSpPr>
            <p:cNvPr id="24621" name="Rectangle 60"/>
            <p:cNvSpPr>
              <a:spLocks noChangeArrowheads="1"/>
            </p:cNvSpPr>
            <p:nvPr/>
          </p:nvSpPr>
          <p:spPr bwMode="auto">
            <a:xfrm>
              <a:off x="4704" y="915"/>
              <a:ext cx="774" cy="238"/>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cs typeface="Arial" charset="0"/>
                </a:rPr>
                <a:t>0</a:t>
              </a:r>
              <a:endParaRPr lang="en-US" dirty="0">
                <a:cs typeface="Arial" charset="0"/>
              </a:endParaRPr>
            </a:p>
          </p:txBody>
        </p:sp>
        <p:sp>
          <p:nvSpPr>
            <p:cNvPr id="24622" name="Rectangle 61"/>
            <p:cNvSpPr>
              <a:spLocks noChangeArrowheads="1"/>
            </p:cNvSpPr>
            <p:nvPr/>
          </p:nvSpPr>
          <p:spPr bwMode="auto">
            <a:xfrm>
              <a:off x="3873" y="913"/>
              <a:ext cx="1023" cy="214"/>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cs typeface="Arial" charset="0"/>
                </a:rPr>
                <a:t>12</a:t>
              </a:r>
              <a:endParaRPr lang="en-US" dirty="0">
                <a:cs typeface="Arial" charset="0"/>
              </a:endParaRPr>
            </a:p>
          </p:txBody>
        </p:sp>
      </p:grpSp>
      <p:sp>
        <p:nvSpPr>
          <p:cNvPr id="24593" name="Line 69"/>
          <p:cNvSpPr>
            <a:spLocks noChangeShapeType="1"/>
          </p:cNvSpPr>
          <p:nvPr/>
        </p:nvSpPr>
        <p:spPr bwMode="auto">
          <a:xfrm>
            <a:off x="4217988" y="3659188"/>
            <a:ext cx="16605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4" name="Line 70"/>
          <p:cNvSpPr>
            <a:spLocks noChangeShapeType="1"/>
          </p:cNvSpPr>
          <p:nvPr/>
        </p:nvSpPr>
        <p:spPr bwMode="auto">
          <a:xfrm>
            <a:off x="4217988" y="993775"/>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grpSp>
        <p:nvGrpSpPr>
          <p:cNvPr id="24595" name="Group 87"/>
          <p:cNvGrpSpPr>
            <a:grpSpLocks/>
          </p:cNvGrpSpPr>
          <p:nvPr/>
        </p:nvGrpSpPr>
        <p:grpSpPr bwMode="auto">
          <a:xfrm>
            <a:off x="6311901" y="384175"/>
            <a:ext cx="2527300" cy="2125663"/>
            <a:chOff x="3976" y="626"/>
            <a:chExt cx="1592" cy="1339"/>
          </a:xfrm>
        </p:grpSpPr>
        <p:sp>
          <p:nvSpPr>
            <p:cNvPr id="24616" name="Rectangle 63"/>
            <p:cNvSpPr>
              <a:spLocks noChangeArrowheads="1"/>
            </p:cNvSpPr>
            <p:nvPr/>
          </p:nvSpPr>
          <p:spPr bwMode="auto">
            <a:xfrm>
              <a:off x="4724" y="626"/>
              <a:ext cx="844" cy="28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sz="2400" dirty="0" smtClean="0">
                  <a:cs typeface="Arial" charset="0"/>
                </a:rPr>
                <a:t>Coconuts</a:t>
              </a:r>
              <a:endParaRPr lang="en-US" sz="2400" dirty="0">
                <a:cs typeface="Arial" charset="0"/>
              </a:endParaRPr>
            </a:p>
          </p:txBody>
        </p:sp>
        <p:sp>
          <p:nvSpPr>
            <p:cNvPr id="24617" name="Rectangle 64"/>
            <p:cNvSpPr>
              <a:spLocks noChangeArrowheads="1"/>
            </p:cNvSpPr>
            <p:nvPr/>
          </p:nvSpPr>
          <p:spPr bwMode="auto">
            <a:xfrm>
              <a:off x="3976" y="626"/>
              <a:ext cx="776" cy="28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sz="2400" dirty="0" smtClean="0">
                  <a:cs typeface="Arial" charset="0"/>
                </a:rPr>
                <a:t>Fish</a:t>
              </a:r>
              <a:endParaRPr lang="en-US" sz="2400" dirty="0">
                <a:cs typeface="Arial" charset="0"/>
              </a:endParaRPr>
            </a:p>
          </p:txBody>
        </p:sp>
        <p:sp>
          <p:nvSpPr>
            <p:cNvPr id="24618" name="Line 67"/>
            <p:cNvSpPr>
              <a:spLocks noChangeShapeType="1"/>
            </p:cNvSpPr>
            <p:nvPr/>
          </p:nvSpPr>
          <p:spPr bwMode="auto">
            <a:xfrm>
              <a:off x="4087" y="913"/>
              <a:ext cx="1413" cy="0"/>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19" name="Line 71"/>
            <p:cNvSpPr>
              <a:spLocks noChangeShapeType="1"/>
            </p:cNvSpPr>
            <p:nvPr/>
          </p:nvSpPr>
          <p:spPr bwMode="auto">
            <a:xfrm flipH="1">
              <a:off x="4087" y="626"/>
              <a:ext cx="0" cy="1339"/>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20" name="Line 72"/>
            <p:cNvSpPr>
              <a:spLocks noChangeShapeType="1"/>
            </p:cNvSpPr>
            <p:nvPr/>
          </p:nvSpPr>
          <p:spPr bwMode="auto">
            <a:xfrm flipH="1">
              <a:off x="4726" y="626"/>
              <a:ext cx="0" cy="1339"/>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4596" name="Line 73"/>
          <p:cNvSpPr>
            <a:spLocks noChangeShapeType="1"/>
          </p:cNvSpPr>
          <p:nvPr/>
        </p:nvSpPr>
        <p:spPr bwMode="auto">
          <a:xfrm>
            <a:off x="8731250" y="381000"/>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7" name="Line 74"/>
          <p:cNvSpPr>
            <a:spLocks noChangeShapeType="1"/>
          </p:cNvSpPr>
          <p:nvPr/>
        </p:nvSpPr>
        <p:spPr bwMode="auto">
          <a:xfrm>
            <a:off x="5878513" y="915987"/>
            <a:ext cx="1624012"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8" name="Line 75"/>
          <p:cNvSpPr>
            <a:spLocks noChangeShapeType="1"/>
          </p:cNvSpPr>
          <p:nvPr/>
        </p:nvSpPr>
        <p:spPr bwMode="auto">
          <a:xfrm>
            <a:off x="4217988" y="1449388"/>
            <a:ext cx="0" cy="455612"/>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9" name="Line 76"/>
          <p:cNvSpPr>
            <a:spLocks noChangeShapeType="1"/>
          </p:cNvSpPr>
          <p:nvPr/>
        </p:nvSpPr>
        <p:spPr bwMode="auto">
          <a:xfrm>
            <a:off x="7502525" y="381000"/>
            <a:ext cx="12287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0" name="Line 77"/>
          <p:cNvSpPr>
            <a:spLocks noChangeShapeType="1"/>
          </p:cNvSpPr>
          <p:nvPr/>
        </p:nvSpPr>
        <p:spPr bwMode="auto">
          <a:xfrm>
            <a:off x="8731250" y="836613"/>
            <a:ext cx="0" cy="455612"/>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1" name="Line 78"/>
          <p:cNvSpPr>
            <a:spLocks noChangeShapeType="1"/>
          </p:cNvSpPr>
          <p:nvPr/>
        </p:nvSpPr>
        <p:spPr bwMode="auto">
          <a:xfrm>
            <a:off x="4217988" y="1905000"/>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2" name="Line 79"/>
          <p:cNvSpPr>
            <a:spLocks noChangeShapeType="1"/>
          </p:cNvSpPr>
          <p:nvPr/>
        </p:nvSpPr>
        <p:spPr bwMode="auto">
          <a:xfrm>
            <a:off x="8731250" y="1292225"/>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3" name="Line 80"/>
          <p:cNvSpPr>
            <a:spLocks noChangeShapeType="1"/>
          </p:cNvSpPr>
          <p:nvPr/>
        </p:nvSpPr>
        <p:spPr bwMode="auto">
          <a:xfrm>
            <a:off x="4217988" y="2360613"/>
            <a:ext cx="0" cy="477837"/>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4" name="Line 81"/>
          <p:cNvSpPr>
            <a:spLocks noChangeShapeType="1"/>
          </p:cNvSpPr>
          <p:nvPr/>
        </p:nvSpPr>
        <p:spPr bwMode="auto">
          <a:xfrm>
            <a:off x="8731250" y="1747838"/>
            <a:ext cx="0" cy="477837"/>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5" name="Line 82"/>
          <p:cNvSpPr>
            <a:spLocks noChangeShapeType="1"/>
          </p:cNvSpPr>
          <p:nvPr/>
        </p:nvSpPr>
        <p:spPr bwMode="auto">
          <a:xfrm>
            <a:off x="4217988" y="2838450"/>
            <a:ext cx="0" cy="820738"/>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6" name="Line 83"/>
          <p:cNvSpPr>
            <a:spLocks noChangeShapeType="1"/>
          </p:cNvSpPr>
          <p:nvPr/>
        </p:nvSpPr>
        <p:spPr bwMode="auto">
          <a:xfrm>
            <a:off x="8731250" y="2225675"/>
            <a:ext cx="0" cy="820738"/>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7" name="Line 84"/>
          <p:cNvSpPr>
            <a:spLocks noChangeShapeType="1"/>
          </p:cNvSpPr>
          <p:nvPr/>
        </p:nvSpPr>
        <p:spPr bwMode="auto">
          <a:xfrm>
            <a:off x="5878513" y="4038600"/>
            <a:ext cx="1624012"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8" name="Line 85"/>
          <p:cNvSpPr>
            <a:spLocks noChangeShapeType="1"/>
          </p:cNvSpPr>
          <p:nvPr/>
        </p:nvSpPr>
        <p:spPr bwMode="auto">
          <a:xfrm>
            <a:off x="7297738" y="2667000"/>
            <a:ext cx="12287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grpSp>
        <p:nvGrpSpPr>
          <p:cNvPr id="24612" name="Group 94"/>
          <p:cNvGrpSpPr>
            <a:grpSpLocks/>
          </p:cNvGrpSpPr>
          <p:nvPr/>
        </p:nvGrpSpPr>
        <p:grpSpPr bwMode="auto">
          <a:xfrm>
            <a:off x="1388268" y="3125021"/>
            <a:ext cx="1015111" cy="2351855"/>
            <a:chOff x="357" y="2450"/>
            <a:chExt cx="795" cy="646"/>
          </a:xfrm>
        </p:grpSpPr>
        <p:sp>
          <p:nvSpPr>
            <p:cNvPr id="24614" name="Line 95"/>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15" name="Line 96"/>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97" name="Text Box 8"/>
          <p:cNvSpPr txBox="1">
            <a:spLocks noChangeArrowheads="1"/>
          </p:cNvSpPr>
          <p:nvPr/>
        </p:nvSpPr>
        <p:spPr bwMode="auto">
          <a:xfrm>
            <a:off x="685800" y="2362200"/>
            <a:ext cx="955675"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15</a:t>
            </a:r>
            <a:endParaRPr lang="en-US" sz="2400" dirty="0">
              <a:cs typeface="Arial" charset="0"/>
            </a:endParaRPr>
          </a:p>
        </p:txBody>
      </p:sp>
      <p:sp>
        <p:nvSpPr>
          <p:cNvPr id="98" name="Line 13"/>
          <p:cNvSpPr>
            <a:spLocks noChangeShapeType="1"/>
          </p:cNvSpPr>
          <p:nvPr/>
        </p:nvSpPr>
        <p:spPr bwMode="auto">
          <a:xfrm flipH="1">
            <a:off x="1266825" y="2057400"/>
            <a:ext cx="104775"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99" name="Text Box 8"/>
          <p:cNvSpPr txBox="1">
            <a:spLocks noChangeArrowheads="1"/>
          </p:cNvSpPr>
          <p:nvPr/>
        </p:nvSpPr>
        <p:spPr bwMode="auto">
          <a:xfrm>
            <a:off x="685800" y="1834356"/>
            <a:ext cx="955675"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18</a:t>
            </a:r>
            <a:endParaRPr lang="en-US" sz="2400" dirty="0">
              <a:cs typeface="Arial" charset="0"/>
            </a:endParaRPr>
          </a:p>
        </p:txBody>
      </p:sp>
      <p:sp>
        <p:nvSpPr>
          <p:cNvPr id="101" name="Line 31"/>
          <p:cNvSpPr>
            <a:spLocks noChangeShapeType="1"/>
          </p:cNvSpPr>
          <p:nvPr/>
        </p:nvSpPr>
        <p:spPr bwMode="auto">
          <a:xfrm flipV="1">
            <a:off x="3429000" y="5486400"/>
            <a:ext cx="0" cy="10160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02" name="Text Box 29"/>
          <p:cNvSpPr txBox="1">
            <a:spLocks noChangeArrowheads="1"/>
          </p:cNvSpPr>
          <p:nvPr/>
        </p:nvSpPr>
        <p:spPr bwMode="auto">
          <a:xfrm>
            <a:off x="3048000" y="5609213"/>
            <a:ext cx="7366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a:cs typeface="Arial" charset="0"/>
              </a:rPr>
              <a:t>6</a:t>
            </a:r>
          </a:p>
        </p:txBody>
      </p:sp>
      <p:sp>
        <p:nvSpPr>
          <p:cNvPr id="103" name="Oval 43"/>
          <p:cNvSpPr>
            <a:spLocks noChangeArrowheads="1"/>
          </p:cNvSpPr>
          <p:nvPr/>
        </p:nvSpPr>
        <p:spPr bwMode="auto">
          <a:xfrm>
            <a:off x="2286000" y="3062287"/>
            <a:ext cx="141288" cy="138113"/>
          </a:xfrm>
          <a:prstGeom prst="ellipse">
            <a:avLst/>
          </a:prstGeom>
          <a:solidFill>
            <a:srgbClr val="333399"/>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grpSp>
        <p:nvGrpSpPr>
          <p:cNvPr id="106" name="Group 46"/>
          <p:cNvGrpSpPr>
            <a:grpSpLocks/>
          </p:cNvGrpSpPr>
          <p:nvPr/>
        </p:nvGrpSpPr>
        <p:grpSpPr bwMode="auto">
          <a:xfrm>
            <a:off x="1367331" y="4706722"/>
            <a:ext cx="3052269" cy="770153"/>
            <a:chOff x="357" y="2450"/>
            <a:chExt cx="955" cy="770"/>
          </a:xfrm>
        </p:grpSpPr>
        <p:sp>
          <p:nvSpPr>
            <p:cNvPr id="108" name="Line 47"/>
            <p:cNvSpPr>
              <a:spLocks noChangeShapeType="1"/>
            </p:cNvSpPr>
            <p:nvPr/>
          </p:nvSpPr>
          <p:spPr bwMode="auto">
            <a:xfrm>
              <a:off x="357" y="2450"/>
              <a:ext cx="95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09" name="Line 48"/>
            <p:cNvSpPr>
              <a:spLocks noChangeShapeType="1"/>
            </p:cNvSpPr>
            <p:nvPr/>
          </p:nvSpPr>
          <p:spPr bwMode="auto">
            <a:xfrm>
              <a:off x="1312" y="2450"/>
              <a:ext cx="0" cy="77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110" name="Oval 43"/>
          <p:cNvSpPr>
            <a:spLocks noChangeArrowheads="1"/>
          </p:cNvSpPr>
          <p:nvPr/>
        </p:nvSpPr>
        <p:spPr bwMode="auto">
          <a:xfrm>
            <a:off x="4354512" y="4662487"/>
            <a:ext cx="141288" cy="138113"/>
          </a:xfrm>
          <a:prstGeom prst="ellipse">
            <a:avLst/>
          </a:prstGeom>
          <a:solidFill>
            <a:srgbClr val="333399"/>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111" name="Oval 43"/>
          <p:cNvSpPr>
            <a:spLocks noChangeArrowheads="1"/>
          </p:cNvSpPr>
          <p:nvPr/>
        </p:nvSpPr>
        <p:spPr bwMode="auto">
          <a:xfrm>
            <a:off x="3363912" y="3900487"/>
            <a:ext cx="141288" cy="138113"/>
          </a:xfrm>
          <a:prstGeom prst="ellipse">
            <a:avLst/>
          </a:prstGeom>
          <a:solidFill>
            <a:srgbClr val="333399"/>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cxnSp>
        <p:nvCxnSpPr>
          <p:cNvPr id="3" name="Straight Arrow Connector 2"/>
          <p:cNvCxnSpPr/>
          <p:nvPr/>
        </p:nvCxnSpPr>
        <p:spPr>
          <a:xfrm>
            <a:off x="5410200" y="2362200"/>
            <a:ext cx="0" cy="2971800"/>
          </a:xfrm>
          <a:prstGeom prst="straightConnector1">
            <a:avLst/>
          </a:prstGeom>
          <a:ln w="254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16" name="Straight Arrow Connector 115"/>
          <p:cNvCxnSpPr/>
          <p:nvPr/>
        </p:nvCxnSpPr>
        <p:spPr>
          <a:xfrm>
            <a:off x="1458912" y="2209799"/>
            <a:ext cx="3951288" cy="0"/>
          </a:xfrm>
          <a:prstGeom prst="straightConnector1">
            <a:avLst/>
          </a:prstGeom>
          <a:ln w="25400">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2411412" y="1828800"/>
            <a:ext cx="2008188" cy="369332"/>
          </a:xfrm>
          <a:prstGeom prst="rect">
            <a:avLst/>
          </a:prstGeom>
          <a:noFill/>
        </p:spPr>
        <p:txBody>
          <a:bodyPr wrap="square" rtlCol="0">
            <a:spAutoFit/>
          </a:bodyPr>
          <a:lstStyle/>
          <a:p>
            <a:r>
              <a:rPr lang="en-US" b="1" dirty="0" smtClean="0">
                <a:solidFill>
                  <a:srgbClr val="00B050"/>
                </a:solidFill>
              </a:rPr>
              <a:t>RUN: 12</a:t>
            </a:r>
            <a:endParaRPr lang="en-US" b="1" dirty="0">
              <a:solidFill>
                <a:srgbClr val="00B050"/>
              </a:solidFill>
            </a:endParaRPr>
          </a:p>
        </p:txBody>
      </p:sp>
      <p:sp>
        <p:nvSpPr>
          <p:cNvPr id="120" name="TextBox 119"/>
          <p:cNvSpPr txBox="1"/>
          <p:nvPr/>
        </p:nvSpPr>
        <p:spPr>
          <a:xfrm>
            <a:off x="4316412" y="3212068"/>
            <a:ext cx="1368427" cy="369332"/>
          </a:xfrm>
          <a:prstGeom prst="rect">
            <a:avLst/>
          </a:prstGeom>
          <a:noFill/>
        </p:spPr>
        <p:txBody>
          <a:bodyPr wrap="square" rtlCol="0">
            <a:spAutoFit/>
          </a:bodyPr>
          <a:lstStyle/>
          <a:p>
            <a:r>
              <a:rPr lang="en-US" b="1" dirty="0" smtClean="0">
                <a:solidFill>
                  <a:srgbClr val="C00000"/>
                </a:solidFill>
              </a:rPr>
              <a:t>RISE: -16</a:t>
            </a:r>
            <a:endParaRPr lang="en-US" b="1" dirty="0">
              <a:solidFill>
                <a:srgbClr val="C00000"/>
              </a:solidFill>
            </a:endParaRPr>
          </a:p>
        </p:txBody>
      </p:sp>
      <p:sp>
        <p:nvSpPr>
          <p:cNvPr id="7" name="TextBox 6"/>
          <p:cNvSpPr txBox="1"/>
          <p:nvPr/>
        </p:nvSpPr>
        <p:spPr>
          <a:xfrm>
            <a:off x="5943600" y="2832655"/>
            <a:ext cx="1354140" cy="369332"/>
          </a:xfrm>
          <a:prstGeom prst="rect">
            <a:avLst/>
          </a:prstGeom>
          <a:noFill/>
        </p:spPr>
        <p:txBody>
          <a:bodyPr wrap="square" rtlCol="0">
            <a:spAutoFit/>
          </a:bodyPr>
          <a:lstStyle/>
          <a:p>
            <a:r>
              <a:rPr lang="en-US" dirty="0" smtClean="0"/>
              <a:t>Slope = </a:t>
            </a:r>
            <a:endParaRPr lang="en-US" dirty="0"/>
          </a:p>
        </p:txBody>
      </p:sp>
      <p:cxnSp>
        <p:nvCxnSpPr>
          <p:cNvPr id="9" name="Straight Connector 8"/>
          <p:cNvCxnSpPr/>
          <p:nvPr/>
        </p:nvCxnSpPr>
        <p:spPr>
          <a:xfrm>
            <a:off x="6881813" y="3049587"/>
            <a:ext cx="509587"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24" name="TextBox 123"/>
          <p:cNvSpPr txBox="1"/>
          <p:nvPr/>
        </p:nvSpPr>
        <p:spPr>
          <a:xfrm>
            <a:off x="6868317" y="3049587"/>
            <a:ext cx="523083" cy="369332"/>
          </a:xfrm>
          <a:prstGeom prst="rect">
            <a:avLst/>
          </a:prstGeom>
          <a:noFill/>
        </p:spPr>
        <p:txBody>
          <a:bodyPr wrap="square" rtlCol="0">
            <a:spAutoFit/>
          </a:bodyPr>
          <a:lstStyle/>
          <a:p>
            <a:r>
              <a:rPr lang="en-US" b="1" dirty="0" smtClean="0">
                <a:solidFill>
                  <a:srgbClr val="00B050"/>
                </a:solidFill>
              </a:rPr>
              <a:t> 12</a:t>
            </a:r>
            <a:endParaRPr lang="en-US" b="1" dirty="0">
              <a:solidFill>
                <a:srgbClr val="00B050"/>
              </a:solidFill>
            </a:endParaRPr>
          </a:p>
        </p:txBody>
      </p:sp>
      <p:sp>
        <p:nvSpPr>
          <p:cNvPr id="125" name="TextBox 124"/>
          <p:cNvSpPr txBox="1"/>
          <p:nvPr/>
        </p:nvSpPr>
        <p:spPr>
          <a:xfrm>
            <a:off x="6805613" y="2680255"/>
            <a:ext cx="685800" cy="369332"/>
          </a:xfrm>
          <a:prstGeom prst="rect">
            <a:avLst/>
          </a:prstGeom>
          <a:noFill/>
        </p:spPr>
        <p:txBody>
          <a:bodyPr wrap="square" rtlCol="0">
            <a:spAutoFit/>
          </a:bodyPr>
          <a:lstStyle/>
          <a:p>
            <a:r>
              <a:rPr lang="en-US" b="1" dirty="0" smtClean="0">
                <a:solidFill>
                  <a:srgbClr val="C00000"/>
                </a:solidFill>
              </a:rPr>
              <a:t> -16</a:t>
            </a:r>
            <a:endParaRPr lang="en-US" b="1" dirty="0">
              <a:solidFill>
                <a:srgbClr val="C00000"/>
              </a:solidFill>
            </a:endParaRPr>
          </a:p>
        </p:txBody>
      </p:sp>
      <p:sp>
        <p:nvSpPr>
          <p:cNvPr id="127" name="TextBox 126"/>
          <p:cNvSpPr txBox="1"/>
          <p:nvPr/>
        </p:nvSpPr>
        <p:spPr>
          <a:xfrm>
            <a:off x="7391400" y="2820987"/>
            <a:ext cx="1582740" cy="369332"/>
          </a:xfrm>
          <a:prstGeom prst="rect">
            <a:avLst/>
          </a:prstGeom>
          <a:noFill/>
        </p:spPr>
        <p:txBody>
          <a:bodyPr wrap="square" rtlCol="0">
            <a:spAutoFit/>
          </a:bodyPr>
          <a:lstStyle/>
          <a:p>
            <a:r>
              <a:rPr lang="en-US" dirty="0" smtClean="0"/>
              <a:t> = -4/3 = -1.33 </a:t>
            </a:r>
            <a:endParaRPr lang="en-US" dirty="0"/>
          </a:p>
        </p:txBody>
      </p:sp>
      <p:sp>
        <p:nvSpPr>
          <p:cNvPr id="128" name="TextBox 127"/>
          <p:cNvSpPr txBox="1"/>
          <p:nvPr/>
        </p:nvSpPr>
        <p:spPr>
          <a:xfrm>
            <a:off x="5943600" y="3505200"/>
            <a:ext cx="2776538" cy="369332"/>
          </a:xfrm>
          <a:prstGeom prst="rect">
            <a:avLst/>
          </a:prstGeom>
          <a:noFill/>
        </p:spPr>
        <p:txBody>
          <a:bodyPr wrap="square" rtlCol="0">
            <a:spAutoFit/>
          </a:bodyPr>
          <a:lstStyle/>
          <a:p>
            <a:r>
              <a:rPr lang="en-US" dirty="0" smtClean="0"/>
              <a:t>Slope = Opportunity Cost </a:t>
            </a:r>
            <a:endParaRPr lang="en-US" dirty="0"/>
          </a:p>
        </p:txBody>
      </p:sp>
      <p:sp>
        <p:nvSpPr>
          <p:cNvPr id="129" name="TextBox 128"/>
          <p:cNvSpPr txBox="1"/>
          <p:nvPr/>
        </p:nvSpPr>
        <p:spPr>
          <a:xfrm>
            <a:off x="5943600" y="3925669"/>
            <a:ext cx="2776538" cy="646331"/>
          </a:xfrm>
          <a:prstGeom prst="rect">
            <a:avLst/>
          </a:prstGeom>
          <a:noFill/>
        </p:spPr>
        <p:txBody>
          <a:bodyPr wrap="square" rtlCol="0">
            <a:spAutoFit/>
          </a:bodyPr>
          <a:lstStyle/>
          <a:p>
            <a:r>
              <a:rPr lang="en-US" dirty="0" smtClean="0"/>
              <a:t>Opportunity Cost of one Fish = 1.33 Coconuts </a:t>
            </a:r>
            <a:endParaRPr lang="en-US" dirty="0"/>
          </a:p>
        </p:txBody>
      </p:sp>
      <p:sp>
        <p:nvSpPr>
          <p:cNvPr id="130" name="TextBox 129"/>
          <p:cNvSpPr txBox="1"/>
          <p:nvPr/>
        </p:nvSpPr>
        <p:spPr>
          <a:xfrm>
            <a:off x="5943600" y="4611469"/>
            <a:ext cx="2895601" cy="646331"/>
          </a:xfrm>
          <a:prstGeom prst="rect">
            <a:avLst/>
          </a:prstGeom>
          <a:noFill/>
        </p:spPr>
        <p:txBody>
          <a:bodyPr wrap="square" rtlCol="0">
            <a:spAutoFit/>
          </a:bodyPr>
          <a:lstStyle/>
          <a:p>
            <a:r>
              <a:rPr lang="en-US" dirty="0" smtClean="0"/>
              <a:t>Opportunity Cost of Coconut = 0.75 Fish (1.33/1)</a:t>
            </a:r>
            <a:endParaRPr lang="en-US" dirty="0"/>
          </a:p>
        </p:txBody>
      </p:sp>
      <p:sp>
        <p:nvSpPr>
          <p:cNvPr id="115" name="Oval 114"/>
          <p:cNvSpPr/>
          <p:nvPr/>
        </p:nvSpPr>
        <p:spPr>
          <a:xfrm>
            <a:off x="6311901" y="1676400"/>
            <a:ext cx="2384423" cy="450294"/>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TextBox 116"/>
          <p:cNvSpPr txBox="1"/>
          <p:nvPr/>
        </p:nvSpPr>
        <p:spPr>
          <a:xfrm>
            <a:off x="4876800" y="838200"/>
            <a:ext cx="1511301" cy="646331"/>
          </a:xfrm>
          <a:prstGeom prst="rect">
            <a:avLst/>
          </a:prstGeom>
          <a:noFill/>
        </p:spPr>
        <p:txBody>
          <a:bodyPr wrap="square" rtlCol="0">
            <a:spAutoFit/>
          </a:bodyPr>
          <a:lstStyle/>
          <a:p>
            <a:r>
              <a:rPr lang="en-CA" dirty="0" smtClean="0"/>
              <a:t>Initial allocation</a:t>
            </a:r>
            <a:endParaRPr lang="en-US" dirty="0"/>
          </a:p>
        </p:txBody>
      </p:sp>
      <p:cxnSp>
        <p:nvCxnSpPr>
          <p:cNvPr id="118" name="Straight Arrow Connector 117"/>
          <p:cNvCxnSpPr/>
          <p:nvPr/>
        </p:nvCxnSpPr>
        <p:spPr>
          <a:xfrm>
            <a:off x="5910441" y="1425415"/>
            <a:ext cx="477660" cy="387350"/>
          </a:xfrm>
          <a:prstGeom prst="straightConnector1">
            <a:avLst/>
          </a:prstGeom>
          <a:ln w="19050">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xmlns="" val="736172317"/>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 name="Line 41"/>
          <p:cNvSpPr>
            <a:spLocks noChangeShapeType="1"/>
          </p:cNvSpPr>
          <p:nvPr/>
        </p:nvSpPr>
        <p:spPr bwMode="auto">
          <a:xfrm>
            <a:off x="1367332" y="3936568"/>
            <a:ext cx="1465502" cy="1549833"/>
          </a:xfrm>
          <a:prstGeom prst="line">
            <a:avLst/>
          </a:prstGeom>
          <a:noFill/>
          <a:ln w="50800">
            <a:solidFill>
              <a:srgbClr val="C00000"/>
            </a:solidFill>
            <a:round/>
            <a:headEnd/>
            <a:tailEnd/>
          </a:ln>
          <a:extLst>
            <a:ext uri="{909E8E84-426E-40DD-AFC4-6F175D3DCCD1}">
              <a14:hiddenFill xmlns:a14="http://schemas.microsoft.com/office/drawing/2010/main" xmlns="">
                <a:noFill/>
              </a14:hiddenFill>
            </a:ext>
          </a:extLst>
        </p:spPr>
        <p:txBody>
          <a:bodyPr/>
          <a:lstStyle/>
          <a:p>
            <a:endParaRPr lang="en-US"/>
          </a:p>
        </p:txBody>
      </p:sp>
      <p:grpSp>
        <p:nvGrpSpPr>
          <p:cNvPr id="112" name="Group 90"/>
          <p:cNvGrpSpPr>
            <a:grpSpLocks/>
          </p:cNvGrpSpPr>
          <p:nvPr/>
        </p:nvGrpSpPr>
        <p:grpSpPr bwMode="auto">
          <a:xfrm>
            <a:off x="6172200" y="2014893"/>
            <a:ext cx="2546350" cy="527844"/>
            <a:chOff x="3896" y="1793"/>
            <a:chExt cx="1604" cy="517"/>
          </a:xfrm>
        </p:grpSpPr>
        <p:sp>
          <p:nvSpPr>
            <p:cNvPr id="113" name="Rectangle 54"/>
            <p:cNvSpPr>
              <a:spLocks noChangeArrowheads="1"/>
            </p:cNvSpPr>
            <p:nvPr/>
          </p:nvSpPr>
          <p:spPr bwMode="auto">
            <a:xfrm>
              <a:off x="4726" y="1793"/>
              <a:ext cx="774"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a:cs typeface="Arial" charset="0"/>
                </a:rPr>
                <a:t>8</a:t>
              </a:r>
              <a:endParaRPr lang="en-US" dirty="0">
                <a:cs typeface="Arial" charset="0"/>
              </a:endParaRPr>
            </a:p>
          </p:txBody>
        </p:sp>
        <p:sp>
          <p:nvSpPr>
            <p:cNvPr id="114" name="Rectangle 55"/>
            <p:cNvSpPr>
              <a:spLocks noChangeArrowheads="1"/>
            </p:cNvSpPr>
            <p:nvPr/>
          </p:nvSpPr>
          <p:spPr bwMode="auto">
            <a:xfrm>
              <a:off x="3896" y="1840"/>
              <a:ext cx="1023" cy="43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a:cs typeface="Arial" charset="0"/>
                </a:rPr>
                <a:t>0</a:t>
              </a:r>
            </a:p>
          </p:txBody>
        </p:sp>
      </p:grpSp>
      <p:grpSp>
        <p:nvGrpSpPr>
          <p:cNvPr id="24578" name="Group 2"/>
          <p:cNvGrpSpPr>
            <a:grpSpLocks/>
          </p:cNvGrpSpPr>
          <p:nvPr/>
        </p:nvGrpSpPr>
        <p:grpSpPr bwMode="auto">
          <a:xfrm>
            <a:off x="685801" y="1677987"/>
            <a:ext cx="5151438" cy="4395788"/>
            <a:chOff x="441" y="1435"/>
            <a:chExt cx="3245" cy="2769"/>
          </a:xfrm>
        </p:grpSpPr>
        <p:grpSp>
          <p:nvGrpSpPr>
            <p:cNvPr id="24639" name="Group 3"/>
            <p:cNvGrpSpPr>
              <a:grpSpLocks/>
            </p:cNvGrpSpPr>
            <p:nvPr/>
          </p:nvGrpSpPr>
          <p:grpSpPr bwMode="auto">
            <a:xfrm>
              <a:off x="868" y="1435"/>
              <a:ext cx="2818" cy="2394"/>
              <a:chOff x="2416" y="1789"/>
              <a:chExt cx="610" cy="529"/>
            </a:xfrm>
          </p:grpSpPr>
          <p:sp>
            <p:nvSpPr>
              <p:cNvPr id="24671" name="Line 4"/>
              <p:cNvSpPr>
                <a:spLocks noChangeShapeType="1"/>
              </p:cNvSpPr>
              <p:nvPr/>
            </p:nvSpPr>
            <p:spPr bwMode="auto">
              <a:xfrm flipH="1">
                <a:off x="2416" y="1789"/>
                <a:ext cx="1" cy="529"/>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72" name="Line 5"/>
              <p:cNvSpPr>
                <a:spLocks noChangeShapeType="1"/>
              </p:cNvSpPr>
              <p:nvPr/>
            </p:nvSpPr>
            <p:spPr bwMode="auto">
              <a:xfrm>
                <a:off x="2416" y="2318"/>
                <a:ext cx="610"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24640" name="Group 6"/>
            <p:cNvGrpSpPr>
              <a:grpSpLocks/>
            </p:cNvGrpSpPr>
            <p:nvPr/>
          </p:nvGrpSpPr>
          <p:grpSpPr bwMode="auto">
            <a:xfrm>
              <a:off x="441" y="2203"/>
              <a:ext cx="602" cy="288"/>
              <a:chOff x="439" y="2203"/>
              <a:chExt cx="602" cy="288"/>
            </a:xfrm>
          </p:grpSpPr>
          <p:sp>
            <p:nvSpPr>
              <p:cNvPr id="24669" name="Line 7"/>
              <p:cNvSpPr>
                <a:spLocks noChangeShapeType="1"/>
              </p:cNvSpPr>
              <p:nvPr/>
            </p:nvSpPr>
            <p:spPr bwMode="auto">
              <a:xfrm flipH="1">
                <a:off x="800" y="2346"/>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70" name="Text Box 8"/>
              <p:cNvSpPr txBox="1">
                <a:spLocks noChangeArrowheads="1"/>
              </p:cNvSpPr>
              <p:nvPr/>
            </p:nvSpPr>
            <p:spPr bwMode="auto">
              <a:xfrm>
                <a:off x="439" y="2203"/>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12</a:t>
                </a:r>
                <a:endParaRPr lang="en-US" sz="2400" dirty="0">
                  <a:cs typeface="Arial" charset="0"/>
                </a:endParaRPr>
              </a:p>
            </p:txBody>
          </p:sp>
        </p:grpSp>
        <p:grpSp>
          <p:nvGrpSpPr>
            <p:cNvPr id="24641" name="Group 9"/>
            <p:cNvGrpSpPr>
              <a:grpSpLocks/>
            </p:cNvGrpSpPr>
            <p:nvPr/>
          </p:nvGrpSpPr>
          <p:grpSpPr bwMode="auto">
            <a:xfrm>
              <a:off x="1017" y="3828"/>
              <a:ext cx="464" cy="374"/>
              <a:chOff x="1015" y="3830"/>
              <a:chExt cx="464" cy="374"/>
            </a:xfrm>
          </p:grpSpPr>
          <p:sp>
            <p:nvSpPr>
              <p:cNvPr id="24667" name="Line 10"/>
              <p:cNvSpPr>
                <a:spLocks noChangeShapeType="1"/>
              </p:cNvSpPr>
              <p:nvPr/>
            </p:nvSpPr>
            <p:spPr bwMode="auto">
              <a:xfrm flipV="1">
                <a:off x="1255"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8" name="Text Box 11"/>
              <p:cNvSpPr txBox="1">
                <a:spLocks noChangeArrowheads="1"/>
              </p:cNvSpPr>
              <p:nvPr/>
            </p:nvSpPr>
            <p:spPr bwMode="auto">
              <a:xfrm>
                <a:off x="1015"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2</a:t>
                </a:r>
                <a:endParaRPr lang="en-US" sz="2400" dirty="0">
                  <a:cs typeface="Arial" charset="0"/>
                </a:endParaRPr>
              </a:p>
            </p:txBody>
          </p:sp>
        </p:grpSp>
        <p:sp>
          <p:nvSpPr>
            <p:cNvPr id="24665" name="Line 13"/>
            <p:cNvSpPr>
              <a:spLocks noChangeShapeType="1"/>
            </p:cNvSpPr>
            <p:nvPr/>
          </p:nvSpPr>
          <p:spPr bwMode="auto">
            <a:xfrm flipH="1">
              <a:off x="800" y="2010"/>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nvGrpSpPr>
            <p:cNvPr id="24643" name="Group 15"/>
            <p:cNvGrpSpPr>
              <a:grpSpLocks/>
            </p:cNvGrpSpPr>
            <p:nvPr/>
          </p:nvGrpSpPr>
          <p:grpSpPr bwMode="auto">
            <a:xfrm>
              <a:off x="537" y="2922"/>
              <a:ext cx="602" cy="288"/>
              <a:chOff x="535" y="2000"/>
              <a:chExt cx="602" cy="288"/>
            </a:xfrm>
          </p:grpSpPr>
          <p:sp>
            <p:nvSpPr>
              <p:cNvPr id="24663" name="Line 16"/>
              <p:cNvSpPr>
                <a:spLocks noChangeShapeType="1"/>
              </p:cNvSpPr>
              <p:nvPr/>
            </p:nvSpPr>
            <p:spPr bwMode="auto">
              <a:xfrm flipH="1">
                <a:off x="800" y="2144"/>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4" name="Text Box 17"/>
              <p:cNvSpPr txBox="1">
                <a:spLocks noChangeArrowheads="1"/>
              </p:cNvSpPr>
              <p:nvPr/>
            </p:nvSpPr>
            <p:spPr bwMode="auto">
              <a:xfrm>
                <a:off x="535" y="2000"/>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a:cs typeface="Arial" charset="0"/>
                  </a:rPr>
                  <a:t>6</a:t>
                </a:r>
              </a:p>
            </p:txBody>
          </p:sp>
        </p:grpSp>
        <p:grpSp>
          <p:nvGrpSpPr>
            <p:cNvPr id="24644" name="Group 18"/>
            <p:cNvGrpSpPr>
              <a:grpSpLocks/>
            </p:cNvGrpSpPr>
            <p:nvPr/>
          </p:nvGrpSpPr>
          <p:grpSpPr bwMode="auto">
            <a:xfrm>
              <a:off x="537" y="3354"/>
              <a:ext cx="602" cy="288"/>
              <a:chOff x="535" y="1972"/>
              <a:chExt cx="602" cy="288"/>
            </a:xfrm>
          </p:grpSpPr>
          <p:sp>
            <p:nvSpPr>
              <p:cNvPr id="24661" name="Line 19"/>
              <p:cNvSpPr>
                <a:spLocks noChangeShapeType="1"/>
              </p:cNvSpPr>
              <p:nvPr/>
            </p:nvSpPr>
            <p:spPr bwMode="auto">
              <a:xfrm flipH="1">
                <a:off x="805" y="2116"/>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2" name="Text Box 20"/>
              <p:cNvSpPr txBox="1">
                <a:spLocks noChangeArrowheads="1"/>
              </p:cNvSpPr>
              <p:nvPr/>
            </p:nvSpPr>
            <p:spPr bwMode="auto">
              <a:xfrm>
                <a:off x="535" y="1972"/>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a:cs typeface="Arial" charset="0"/>
                  </a:rPr>
                  <a:t>3</a:t>
                </a:r>
              </a:p>
            </p:txBody>
          </p:sp>
        </p:grpSp>
        <p:grpSp>
          <p:nvGrpSpPr>
            <p:cNvPr id="24645" name="Group 21"/>
            <p:cNvGrpSpPr>
              <a:grpSpLocks/>
            </p:cNvGrpSpPr>
            <p:nvPr/>
          </p:nvGrpSpPr>
          <p:grpSpPr bwMode="auto">
            <a:xfrm>
              <a:off x="537" y="2538"/>
              <a:ext cx="602" cy="288"/>
              <a:chOff x="537" y="2080"/>
              <a:chExt cx="602" cy="288"/>
            </a:xfrm>
          </p:grpSpPr>
          <p:sp>
            <p:nvSpPr>
              <p:cNvPr id="24659" name="Line 22"/>
              <p:cNvSpPr>
                <a:spLocks noChangeShapeType="1"/>
              </p:cNvSpPr>
              <p:nvPr/>
            </p:nvSpPr>
            <p:spPr bwMode="auto">
              <a:xfrm flipH="1">
                <a:off x="800" y="2224"/>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0" name="Text Box 23"/>
              <p:cNvSpPr txBox="1">
                <a:spLocks noChangeArrowheads="1"/>
              </p:cNvSpPr>
              <p:nvPr/>
            </p:nvSpPr>
            <p:spPr bwMode="auto">
              <a:xfrm>
                <a:off x="537" y="2080"/>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9</a:t>
                </a:r>
                <a:endParaRPr lang="en-US" sz="2400" dirty="0">
                  <a:cs typeface="Arial" charset="0"/>
                </a:endParaRPr>
              </a:p>
            </p:txBody>
          </p:sp>
        </p:grpSp>
        <p:grpSp>
          <p:nvGrpSpPr>
            <p:cNvPr id="24646" name="Group 24"/>
            <p:cNvGrpSpPr>
              <a:grpSpLocks/>
            </p:cNvGrpSpPr>
            <p:nvPr/>
          </p:nvGrpSpPr>
          <p:grpSpPr bwMode="auto">
            <a:xfrm>
              <a:off x="3126" y="3828"/>
              <a:ext cx="464" cy="376"/>
              <a:chOff x="1080" y="3830"/>
              <a:chExt cx="464" cy="376"/>
            </a:xfrm>
          </p:grpSpPr>
          <p:sp>
            <p:nvSpPr>
              <p:cNvPr id="24657" name="Line 25"/>
              <p:cNvSpPr>
                <a:spLocks noChangeShapeType="1"/>
              </p:cNvSpPr>
              <p:nvPr/>
            </p:nvSpPr>
            <p:spPr bwMode="auto">
              <a:xfrm flipV="1">
                <a:off x="1323"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8" name="Text Box 26"/>
              <p:cNvSpPr txBox="1">
                <a:spLocks noChangeArrowheads="1"/>
              </p:cNvSpPr>
              <p:nvPr/>
            </p:nvSpPr>
            <p:spPr bwMode="auto">
              <a:xfrm>
                <a:off x="1080" y="3918"/>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12</a:t>
                </a:r>
                <a:endParaRPr lang="en-US" sz="2400" dirty="0">
                  <a:cs typeface="Arial" charset="0"/>
                </a:endParaRPr>
              </a:p>
            </p:txBody>
          </p:sp>
        </p:grpSp>
        <p:grpSp>
          <p:nvGrpSpPr>
            <p:cNvPr id="24647" name="Group 27"/>
            <p:cNvGrpSpPr>
              <a:grpSpLocks/>
            </p:cNvGrpSpPr>
            <p:nvPr/>
          </p:nvGrpSpPr>
          <p:grpSpPr bwMode="auto">
            <a:xfrm>
              <a:off x="1561" y="3828"/>
              <a:ext cx="464" cy="374"/>
              <a:chOff x="1044" y="3830"/>
              <a:chExt cx="464" cy="374"/>
            </a:xfrm>
          </p:grpSpPr>
          <p:sp>
            <p:nvSpPr>
              <p:cNvPr id="24655" name="Line 28"/>
              <p:cNvSpPr>
                <a:spLocks noChangeShapeType="1"/>
              </p:cNvSpPr>
              <p:nvPr/>
            </p:nvSpPr>
            <p:spPr bwMode="auto">
              <a:xfrm flipV="1">
                <a:off x="1268"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6" name="Text Box 29"/>
              <p:cNvSpPr txBox="1">
                <a:spLocks noChangeArrowheads="1"/>
              </p:cNvSpPr>
              <p:nvPr/>
            </p:nvSpPr>
            <p:spPr bwMode="auto">
              <a:xfrm>
                <a:off x="1044"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4</a:t>
                </a:r>
                <a:endParaRPr lang="en-US" sz="2400" dirty="0">
                  <a:cs typeface="Arial" charset="0"/>
                </a:endParaRPr>
              </a:p>
            </p:txBody>
          </p:sp>
        </p:grpSp>
        <p:grpSp>
          <p:nvGrpSpPr>
            <p:cNvPr id="24648" name="Group 30"/>
            <p:cNvGrpSpPr>
              <a:grpSpLocks/>
            </p:cNvGrpSpPr>
            <p:nvPr/>
          </p:nvGrpSpPr>
          <p:grpSpPr bwMode="auto">
            <a:xfrm>
              <a:off x="2281" y="3829"/>
              <a:ext cx="464" cy="374"/>
              <a:chOff x="1259" y="3830"/>
              <a:chExt cx="464" cy="374"/>
            </a:xfrm>
          </p:grpSpPr>
          <p:sp>
            <p:nvSpPr>
              <p:cNvPr id="24653" name="Line 31"/>
              <p:cNvSpPr>
                <a:spLocks noChangeShapeType="1"/>
              </p:cNvSpPr>
              <p:nvPr/>
            </p:nvSpPr>
            <p:spPr bwMode="auto">
              <a:xfrm flipV="1">
                <a:off x="1483"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4" name="Text Box 32"/>
              <p:cNvSpPr txBox="1">
                <a:spLocks noChangeArrowheads="1"/>
              </p:cNvSpPr>
              <p:nvPr/>
            </p:nvSpPr>
            <p:spPr bwMode="auto">
              <a:xfrm>
                <a:off x="1259"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8</a:t>
                </a:r>
                <a:endParaRPr lang="en-US" sz="2400" dirty="0">
                  <a:cs typeface="Arial" charset="0"/>
                </a:endParaRPr>
              </a:p>
            </p:txBody>
          </p:sp>
        </p:grpSp>
        <p:grpSp>
          <p:nvGrpSpPr>
            <p:cNvPr id="24649" name="Group 33"/>
            <p:cNvGrpSpPr>
              <a:grpSpLocks/>
            </p:cNvGrpSpPr>
            <p:nvPr/>
          </p:nvGrpSpPr>
          <p:grpSpPr bwMode="auto">
            <a:xfrm>
              <a:off x="2713" y="3829"/>
              <a:ext cx="464" cy="374"/>
              <a:chOff x="1182" y="3830"/>
              <a:chExt cx="464" cy="374"/>
            </a:xfrm>
          </p:grpSpPr>
          <p:sp>
            <p:nvSpPr>
              <p:cNvPr id="24651" name="Line 34"/>
              <p:cNvSpPr>
                <a:spLocks noChangeShapeType="1"/>
              </p:cNvSpPr>
              <p:nvPr/>
            </p:nvSpPr>
            <p:spPr bwMode="auto">
              <a:xfrm flipV="1">
                <a:off x="1406"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2" name="Text Box 35"/>
              <p:cNvSpPr txBox="1">
                <a:spLocks noChangeArrowheads="1"/>
              </p:cNvSpPr>
              <p:nvPr/>
            </p:nvSpPr>
            <p:spPr bwMode="auto">
              <a:xfrm>
                <a:off x="1182"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10</a:t>
                </a:r>
                <a:endParaRPr lang="en-US" sz="2400" dirty="0">
                  <a:cs typeface="Arial" charset="0"/>
                </a:endParaRPr>
              </a:p>
            </p:txBody>
          </p:sp>
        </p:grpSp>
        <p:sp>
          <p:nvSpPr>
            <p:cNvPr id="24650" name="Text Box 36"/>
            <p:cNvSpPr txBox="1">
              <a:spLocks noChangeArrowheads="1"/>
            </p:cNvSpPr>
            <p:nvPr/>
          </p:nvSpPr>
          <p:spPr bwMode="auto">
            <a:xfrm>
              <a:off x="621" y="3798"/>
              <a:ext cx="266"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a:cs typeface="Arial" charset="0"/>
                </a:rPr>
                <a:t>0</a:t>
              </a:r>
            </a:p>
          </p:txBody>
        </p:sp>
      </p:grpSp>
      <p:grpSp>
        <p:nvGrpSpPr>
          <p:cNvPr id="24579" name="Group 37"/>
          <p:cNvGrpSpPr>
            <a:grpSpLocks/>
          </p:cNvGrpSpPr>
          <p:nvPr/>
        </p:nvGrpSpPr>
        <p:grpSpPr bwMode="auto">
          <a:xfrm>
            <a:off x="381000" y="762000"/>
            <a:ext cx="7226300" cy="5116513"/>
            <a:chOff x="259" y="376"/>
            <a:chExt cx="4552" cy="3223"/>
          </a:xfrm>
        </p:grpSpPr>
        <p:sp>
          <p:nvSpPr>
            <p:cNvPr id="24637" name="Text Box 38"/>
            <p:cNvSpPr txBox="1">
              <a:spLocks noChangeArrowheads="1"/>
            </p:cNvSpPr>
            <p:nvPr/>
          </p:nvSpPr>
          <p:spPr bwMode="auto">
            <a:xfrm>
              <a:off x="3604" y="3311"/>
              <a:ext cx="1207"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dirty="0" smtClean="0">
                  <a:cs typeface="Arial" charset="0"/>
                </a:rPr>
                <a:t>Fish</a:t>
              </a:r>
              <a:endParaRPr lang="en-US" sz="2400" b="1" dirty="0">
                <a:cs typeface="Arial" charset="0"/>
              </a:endParaRPr>
            </a:p>
          </p:txBody>
        </p:sp>
        <p:sp>
          <p:nvSpPr>
            <p:cNvPr id="24638" name="Text Box 39"/>
            <p:cNvSpPr txBox="1">
              <a:spLocks noChangeArrowheads="1"/>
            </p:cNvSpPr>
            <p:nvPr/>
          </p:nvSpPr>
          <p:spPr bwMode="auto">
            <a:xfrm>
              <a:off x="259" y="376"/>
              <a:ext cx="1010" cy="5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dirty="0">
                  <a:cs typeface="Arial" charset="0"/>
                </a:rPr>
                <a:t/>
              </a:r>
              <a:br>
                <a:rPr lang="en-US" sz="2400" b="1" dirty="0">
                  <a:cs typeface="Arial" charset="0"/>
                </a:rPr>
              </a:br>
              <a:r>
                <a:rPr lang="en-US" sz="2400" b="1" dirty="0" smtClean="0">
                  <a:cs typeface="Arial" charset="0"/>
                </a:rPr>
                <a:t>Coconuts</a:t>
              </a:r>
              <a:endParaRPr lang="en-US" sz="2400" b="1" dirty="0">
                <a:cs typeface="Arial" charset="0"/>
              </a:endParaRPr>
            </a:p>
          </p:txBody>
        </p:sp>
      </p:grpSp>
      <p:sp>
        <p:nvSpPr>
          <p:cNvPr id="24580" name="Rectangle 40"/>
          <p:cNvSpPr>
            <a:spLocks noGrp="1" noChangeArrowheads="1"/>
          </p:cNvSpPr>
          <p:nvPr>
            <p:ph type="title" idx="4294967295"/>
          </p:nvPr>
        </p:nvSpPr>
        <p:spPr>
          <a:xfrm>
            <a:off x="473075" y="204788"/>
            <a:ext cx="5546725" cy="649287"/>
          </a:xfrm>
        </p:spPr>
        <p:txBody>
          <a:bodyPr>
            <a:normAutofit fontScale="90000"/>
          </a:bodyPr>
          <a:lstStyle/>
          <a:p>
            <a:pPr algn="l" eaLnBrk="1" hangingPunct="1"/>
            <a:r>
              <a:rPr lang="en-US" sz="3700" b="1" smtClean="0">
                <a:solidFill>
                  <a:schemeClr val="tx1"/>
                </a:solidFill>
              </a:rPr>
              <a:t>Tom Hanks’ </a:t>
            </a:r>
            <a:r>
              <a:rPr lang="en-US" sz="3700" b="1" dirty="0" smtClean="0">
                <a:solidFill>
                  <a:schemeClr val="tx1"/>
                </a:solidFill>
              </a:rPr>
              <a:t>PPF</a:t>
            </a:r>
          </a:p>
        </p:txBody>
      </p:sp>
      <p:sp>
        <p:nvSpPr>
          <p:cNvPr id="24581" name="Line 41"/>
          <p:cNvSpPr>
            <a:spLocks noChangeShapeType="1"/>
          </p:cNvSpPr>
          <p:nvPr/>
        </p:nvSpPr>
        <p:spPr bwMode="auto">
          <a:xfrm>
            <a:off x="1371600" y="3936568"/>
            <a:ext cx="2603501" cy="1549832"/>
          </a:xfrm>
          <a:prstGeom prst="line">
            <a:avLst/>
          </a:prstGeom>
          <a:noFill/>
          <a:ln w="50800">
            <a:solidFill>
              <a:srgbClr val="333399"/>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582" name="Oval 42"/>
          <p:cNvSpPr>
            <a:spLocks noChangeArrowheads="1"/>
          </p:cNvSpPr>
          <p:nvPr/>
        </p:nvSpPr>
        <p:spPr bwMode="auto">
          <a:xfrm>
            <a:off x="2743200" y="5410200"/>
            <a:ext cx="141287" cy="138112"/>
          </a:xfrm>
          <a:prstGeom prst="ellipse">
            <a:avLst/>
          </a:prstGeom>
          <a:solidFill>
            <a:srgbClr val="C00000"/>
          </a:solidFill>
          <a:ln>
            <a:noFill/>
          </a:ln>
          <a:extLst/>
        </p:spPr>
        <p:txBody>
          <a:bodyPr wrap="none" anchor="ctr"/>
          <a:lstStyle/>
          <a:p>
            <a:endParaRPr lang="en-AU">
              <a:cs typeface="Arial" charset="0"/>
            </a:endParaRPr>
          </a:p>
        </p:txBody>
      </p:sp>
      <p:sp>
        <p:nvSpPr>
          <p:cNvPr id="24583" name="Oval 43"/>
          <p:cNvSpPr>
            <a:spLocks noChangeArrowheads="1"/>
          </p:cNvSpPr>
          <p:nvPr/>
        </p:nvSpPr>
        <p:spPr bwMode="auto">
          <a:xfrm>
            <a:off x="1295169" y="3867511"/>
            <a:ext cx="141288" cy="138113"/>
          </a:xfrm>
          <a:prstGeom prst="ellipse">
            <a:avLst/>
          </a:prstGeom>
          <a:solidFill>
            <a:srgbClr val="C00000"/>
          </a:solidFill>
          <a:ln>
            <a:noFill/>
          </a:ln>
          <a:extLst/>
        </p:spPr>
        <p:txBody>
          <a:bodyPr wrap="none" anchor="ctr"/>
          <a:lstStyle/>
          <a:p>
            <a:endParaRPr lang="en-AU">
              <a:cs typeface="Arial" charset="0"/>
            </a:endParaRPr>
          </a:p>
        </p:txBody>
      </p:sp>
      <p:sp>
        <p:nvSpPr>
          <p:cNvPr id="24584" name="FlagCount" hidden="1">
            <a:hlinkClick r:id="rId4"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anchor="ctr"/>
          <a:lstStyle/>
          <a:p>
            <a:pPr algn="ctr"/>
            <a:r>
              <a:rPr lang="en-US" sz="1400" b="1">
                <a:latin typeface="Tahoma" charset="0"/>
                <a:cs typeface="Arial" charset="0"/>
              </a:rPr>
              <a:t>0</a:t>
            </a:r>
          </a:p>
        </p:txBody>
      </p:sp>
      <p:grpSp>
        <p:nvGrpSpPr>
          <p:cNvPr id="24633" name="Group 46"/>
          <p:cNvGrpSpPr>
            <a:grpSpLocks/>
          </p:cNvGrpSpPr>
          <p:nvPr/>
        </p:nvGrpSpPr>
        <p:grpSpPr bwMode="auto">
          <a:xfrm>
            <a:off x="1442243" y="4746994"/>
            <a:ext cx="696913" cy="729882"/>
            <a:chOff x="357" y="2450"/>
            <a:chExt cx="795" cy="646"/>
          </a:xfrm>
        </p:grpSpPr>
        <p:sp>
          <p:nvSpPr>
            <p:cNvPr id="24635" name="Line 47"/>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36" name="Line 48"/>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17" name="Group 90"/>
          <p:cNvGrpSpPr>
            <a:grpSpLocks/>
          </p:cNvGrpSpPr>
          <p:nvPr/>
        </p:nvGrpSpPr>
        <p:grpSpPr bwMode="auto">
          <a:xfrm>
            <a:off x="6148387" y="1676400"/>
            <a:ext cx="2547937" cy="527844"/>
            <a:chOff x="3873" y="1788"/>
            <a:chExt cx="1605" cy="517"/>
          </a:xfrm>
        </p:grpSpPr>
        <p:sp>
          <p:nvSpPr>
            <p:cNvPr id="24630" name="Rectangle 54"/>
            <p:cNvSpPr>
              <a:spLocks noChangeArrowheads="1"/>
            </p:cNvSpPr>
            <p:nvPr/>
          </p:nvSpPr>
          <p:spPr bwMode="auto">
            <a:xfrm>
              <a:off x="4704" y="1788"/>
              <a:ext cx="774"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a:cs typeface="Arial" charset="0"/>
                </a:rPr>
                <a:t>6</a:t>
              </a:r>
              <a:endParaRPr lang="en-US" dirty="0">
                <a:cs typeface="Arial" charset="0"/>
              </a:endParaRPr>
            </a:p>
          </p:txBody>
        </p:sp>
        <p:sp>
          <p:nvSpPr>
            <p:cNvPr id="24631" name="Rectangle 55"/>
            <p:cNvSpPr>
              <a:spLocks noChangeArrowheads="1"/>
            </p:cNvSpPr>
            <p:nvPr/>
          </p:nvSpPr>
          <p:spPr bwMode="auto">
            <a:xfrm>
              <a:off x="3873" y="1788"/>
              <a:ext cx="1023"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a:cs typeface="Arial" charset="0"/>
                </a:rPr>
                <a:t>1</a:t>
              </a:r>
              <a:endParaRPr lang="en-US" dirty="0">
                <a:cs typeface="Arial" charset="0"/>
              </a:endParaRPr>
            </a:p>
          </p:txBody>
        </p:sp>
      </p:grpSp>
      <p:grpSp>
        <p:nvGrpSpPr>
          <p:cNvPr id="18" name="Group 91"/>
          <p:cNvGrpSpPr>
            <a:grpSpLocks/>
          </p:cNvGrpSpPr>
          <p:nvPr/>
        </p:nvGrpSpPr>
        <p:grpSpPr bwMode="auto">
          <a:xfrm>
            <a:off x="6148387" y="1143000"/>
            <a:ext cx="2547937" cy="374650"/>
            <a:chOff x="3873" y="1200"/>
            <a:chExt cx="1605" cy="236"/>
          </a:xfrm>
        </p:grpSpPr>
        <p:sp>
          <p:nvSpPr>
            <p:cNvPr id="24627" name="Rectangle 51"/>
            <p:cNvSpPr>
              <a:spLocks noChangeArrowheads="1"/>
            </p:cNvSpPr>
            <p:nvPr/>
          </p:nvSpPr>
          <p:spPr bwMode="auto">
            <a:xfrm>
              <a:off x="4704" y="1200"/>
              <a:ext cx="774" cy="226"/>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smtClean="0">
                  <a:cs typeface="Arial" charset="0"/>
                </a:rPr>
                <a:t>2</a:t>
              </a:r>
              <a:endParaRPr lang="en-US" dirty="0">
                <a:cs typeface="Arial" charset="0"/>
              </a:endParaRPr>
            </a:p>
          </p:txBody>
        </p:sp>
        <p:sp>
          <p:nvSpPr>
            <p:cNvPr id="24628" name="Rectangle 52"/>
            <p:cNvSpPr>
              <a:spLocks noChangeArrowheads="1"/>
            </p:cNvSpPr>
            <p:nvPr/>
          </p:nvSpPr>
          <p:spPr bwMode="auto">
            <a:xfrm>
              <a:off x="3873" y="1200"/>
              <a:ext cx="1023" cy="236"/>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cs typeface="Arial" charset="0"/>
                </a:rPr>
                <a:t>3</a:t>
              </a:r>
              <a:endParaRPr lang="en-US" dirty="0">
                <a:cs typeface="Arial" charset="0"/>
              </a:endParaRPr>
            </a:p>
          </p:txBody>
        </p:sp>
      </p:grpSp>
      <p:grpSp>
        <p:nvGrpSpPr>
          <p:cNvPr id="19" name="Group 92"/>
          <p:cNvGrpSpPr>
            <a:grpSpLocks/>
          </p:cNvGrpSpPr>
          <p:nvPr/>
        </p:nvGrpSpPr>
        <p:grpSpPr bwMode="auto">
          <a:xfrm>
            <a:off x="6148387" y="1427163"/>
            <a:ext cx="2547937" cy="401637"/>
            <a:chOff x="3873" y="1487"/>
            <a:chExt cx="1605" cy="253"/>
          </a:xfrm>
        </p:grpSpPr>
        <p:sp>
          <p:nvSpPr>
            <p:cNvPr id="24624" name="Rectangle 57"/>
            <p:cNvSpPr>
              <a:spLocks noChangeArrowheads="1"/>
            </p:cNvSpPr>
            <p:nvPr/>
          </p:nvSpPr>
          <p:spPr bwMode="auto">
            <a:xfrm>
              <a:off x="4704" y="1487"/>
              <a:ext cx="774"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smtClean="0">
                  <a:cs typeface="Arial" charset="0"/>
                </a:rPr>
                <a:t>4</a:t>
              </a:r>
              <a:endParaRPr lang="en-US" dirty="0">
                <a:cs typeface="Arial" charset="0"/>
              </a:endParaRPr>
            </a:p>
          </p:txBody>
        </p:sp>
        <p:sp>
          <p:nvSpPr>
            <p:cNvPr id="24625" name="Rectangle 58"/>
            <p:cNvSpPr>
              <a:spLocks noChangeArrowheads="1"/>
            </p:cNvSpPr>
            <p:nvPr/>
          </p:nvSpPr>
          <p:spPr bwMode="auto">
            <a:xfrm>
              <a:off x="3873" y="1487"/>
              <a:ext cx="1023"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cs typeface="Arial" charset="0"/>
                </a:rPr>
                <a:t>2</a:t>
              </a:r>
              <a:endParaRPr lang="en-US" dirty="0">
                <a:cs typeface="Arial" charset="0"/>
              </a:endParaRPr>
            </a:p>
          </p:txBody>
        </p:sp>
      </p:grpSp>
      <p:grpSp>
        <p:nvGrpSpPr>
          <p:cNvPr id="20" name="Group 88"/>
          <p:cNvGrpSpPr>
            <a:grpSpLocks/>
          </p:cNvGrpSpPr>
          <p:nvPr/>
        </p:nvGrpSpPr>
        <p:grpSpPr bwMode="auto">
          <a:xfrm>
            <a:off x="6148387" y="836615"/>
            <a:ext cx="2547937" cy="381000"/>
            <a:chOff x="3873" y="913"/>
            <a:chExt cx="1605" cy="240"/>
          </a:xfrm>
        </p:grpSpPr>
        <p:sp>
          <p:nvSpPr>
            <p:cNvPr id="24621" name="Rectangle 60"/>
            <p:cNvSpPr>
              <a:spLocks noChangeArrowheads="1"/>
            </p:cNvSpPr>
            <p:nvPr/>
          </p:nvSpPr>
          <p:spPr bwMode="auto">
            <a:xfrm>
              <a:off x="4704" y="915"/>
              <a:ext cx="774" cy="238"/>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cs typeface="Arial" charset="0"/>
                </a:rPr>
                <a:t>0</a:t>
              </a:r>
              <a:endParaRPr lang="en-US" dirty="0">
                <a:cs typeface="Arial" charset="0"/>
              </a:endParaRPr>
            </a:p>
          </p:txBody>
        </p:sp>
        <p:sp>
          <p:nvSpPr>
            <p:cNvPr id="24622" name="Rectangle 61"/>
            <p:cNvSpPr>
              <a:spLocks noChangeArrowheads="1"/>
            </p:cNvSpPr>
            <p:nvPr/>
          </p:nvSpPr>
          <p:spPr bwMode="auto">
            <a:xfrm>
              <a:off x="3873" y="913"/>
              <a:ext cx="1023" cy="214"/>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a:cs typeface="Arial" charset="0"/>
                </a:rPr>
                <a:t>4</a:t>
              </a:r>
              <a:endParaRPr lang="en-US" dirty="0">
                <a:cs typeface="Arial" charset="0"/>
              </a:endParaRPr>
            </a:p>
          </p:txBody>
        </p:sp>
      </p:grpSp>
      <p:sp>
        <p:nvSpPr>
          <p:cNvPr id="24593" name="Line 69"/>
          <p:cNvSpPr>
            <a:spLocks noChangeShapeType="1"/>
          </p:cNvSpPr>
          <p:nvPr/>
        </p:nvSpPr>
        <p:spPr bwMode="auto">
          <a:xfrm>
            <a:off x="4217988" y="3659188"/>
            <a:ext cx="16605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4" name="Line 70"/>
          <p:cNvSpPr>
            <a:spLocks noChangeShapeType="1"/>
          </p:cNvSpPr>
          <p:nvPr/>
        </p:nvSpPr>
        <p:spPr bwMode="auto">
          <a:xfrm>
            <a:off x="4217988" y="993775"/>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grpSp>
        <p:nvGrpSpPr>
          <p:cNvPr id="24595" name="Group 87"/>
          <p:cNvGrpSpPr>
            <a:grpSpLocks/>
          </p:cNvGrpSpPr>
          <p:nvPr/>
        </p:nvGrpSpPr>
        <p:grpSpPr bwMode="auto">
          <a:xfrm>
            <a:off x="6311901" y="384175"/>
            <a:ext cx="2527300" cy="2125663"/>
            <a:chOff x="3976" y="626"/>
            <a:chExt cx="1592" cy="1339"/>
          </a:xfrm>
        </p:grpSpPr>
        <p:sp>
          <p:nvSpPr>
            <p:cNvPr id="24616" name="Rectangle 63"/>
            <p:cNvSpPr>
              <a:spLocks noChangeArrowheads="1"/>
            </p:cNvSpPr>
            <p:nvPr/>
          </p:nvSpPr>
          <p:spPr bwMode="auto">
            <a:xfrm>
              <a:off x="4724" y="626"/>
              <a:ext cx="844" cy="28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sz="2400" dirty="0" smtClean="0">
                  <a:cs typeface="Arial" charset="0"/>
                </a:rPr>
                <a:t>Coconuts</a:t>
              </a:r>
              <a:endParaRPr lang="en-US" sz="2400" dirty="0">
                <a:cs typeface="Arial" charset="0"/>
              </a:endParaRPr>
            </a:p>
          </p:txBody>
        </p:sp>
        <p:sp>
          <p:nvSpPr>
            <p:cNvPr id="24617" name="Rectangle 64"/>
            <p:cNvSpPr>
              <a:spLocks noChangeArrowheads="1"/>
            </p:cNvSpPr>
            <p:nvPr/>
          </p:nvSpPr>
          <p:spPr bwMode="auto">
            <a:xfrm>
              <a:off x="3976" y="626"/>
              <a:ext cx="776" cy="28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sz="2400" dirty="0" smtClean="0">
                  <a:cs typeface="Arial" charset="0"/>
                </a:rPr>
                <a:t>Fish</a:t>
              </a:r>
              <a:endParaRPr lang="en-US" sz="2400" dirty="0">
                <a:cs typeface="Arial" charset="0"/>
              </a:endParaRPr>
            </a:p>
          </p:txBody>
        </p:sp>
        <p:sp>
          <p:nvSpPr>
            <p:cNvPr id="24618" name="Line 67"/>
            <p:cNvSpPr>
              <a:spLocks noChangeShapeType="1"/>
            </p:cNvSpPr>
            <p:nvPr/>
          </p:nvSpPr>
          <p:spPr bwMode="auto">
            <a:xfrm>
              <a:off x="4087" y="913"/>
              <a:ext cx="1413" cy="0"/>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19" name="Line 71"/>
            <p:cNvSpPr>
              <a:spLocks noChangeShapeType="1"/>
            </p:cNvSpPr>
            <p:nvPr/>
          </p:nvSpPr>
          <p:spPr bwMode="auto">
            <a:xfrm flipH="1">
              <a:off x="4087" y="626"/>
              <a:ext cx="0" cy="1339"/>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20" name="Line 72"/>
            <p:cNvSpPr>
              <a:spLocks noChangeShapeType="1"/>
            </p:cNvSpPr>
            <p:nvPr/>
          </p:nvSpPr>
          <p:spPr bwMode="auto">
            <a:xfrm flipH="1">
              <a:off x="4726" y="626"/>
              <a:ext cx="0" cy="1339"/>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4596" name="Line 73"/>
          <p:cNvSpPr>
            <a:spLocks noChangeShapeType="1"/>
          </p:cNvSpPr>
          <p:nvPr/>
        </p:nvSpPr>
        <p:spPr bwMode="auto">
          <a:xfrm>
            <a:off x="8731250" y="381000"/>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7" name="Line 74"/>
          <p:cNvSpPr>
            <a:spLocks noChangeShapeType="1"/>
          </p:cNvSpPr>
          <p:nvPr/>
        </p:nvSpPr>
        <p:spPr bwMode="auto">
          <a:xfrm>
            <a:off x="5878513" y="915987"/>
            <a:ext cx="1624012"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8" name="Line 75"/>
          <p:cNvSpPr>
            <a:spLocks noChangeShapeType="1"/>
          </p:cNvSpPr>
          <p:nvPr/>
        </p:nvSpPr>
        <p:spPr bwMode="auto">
          <a:xfrm>
            <a:off x="4217988" y="1449388"/>
            <a:ext cx="0" cy="455612"/>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9" name="Line 76"/>
          <p:cNvSpPr>
            <a:spLocks noChangeShapeType="1"/>
          </p:cNvSpPr>
          <p:nvPr/>
        </p:nvSpPr>
        <p:spPr bwMode="auto">
          <a:xfrm>
            <a:off x="7502525" y="381000"/>
            <a:ext cx="12287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0" name="Line 77"/>
          <p:cNvSpPr>
            <a:spLocks noChangeShapeType="1"/>
          </p:cNvSpPr>
          <p:nvPr/>
        </p:nvSpPr>
        <p:spPr bwMode="auto">
          <a:xfrm>
            <a:off x="8731250" y="836613"/>
            <a:ext cx="0" cy="455612"/>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1" name="Line 78"/>
          <p:cNvSpPr>
            <a:spLocks noChangeShapeType="1"/>
          </p:cNvSpPr>
          <p:nvPr/>
        </p:nvSpPr>
        <p:spPr bwMode="auto">
          <a:xfrm>
            <a:off x="4217988" y="1905000"/>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2" name="Line 79"/>
          <p:cNvSpPr>
            <a:spLocks noChangeShapeType="1"/>
          </p:cNvSpPr>
          <p:nvPr/>
        </p:nvSpPr>
        <p:spPr bwMode="auto">
          <a:xfrm>
            <a:off x="8731250" y="1292225"/>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3" name="Line 80"/>
          <p:cNvSpPr>
            <a:spLocks noChangeShapeType="1"/>
          </p:cNvSpPr>
          <p:nvPr/>
        </p:nvSpPr>
        <p:spPr bwMode="auto">
          <a:xfrm>
            <a:off x="4217988" y="2360613"/>
            <a:ext cx="0" cy="477837"/>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4" name="Line 81"/>
          <p:cNvSpPr>
            <a:spLocks noChangeShapeType="1"/>
          </p:cNvSpPr>
          <p:nvPr/>
        </p:nvSpPr>
        <p:spPr bwMode="auto">
          <a:xfrm>
            <a:off x="8731250" y="1747838"/>
            <a:ext cx="0" cy="477837"/>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5" name="Line 82"/>
          <p:cNvSpPr>
            <a:spLocks noChangeShapeType="1"/>
          </p:cNvSpPr>
          <p:nvPr/>
        </p:nvSpPr>
        <p:spPr bwMode="auto">
          <a:xfrm>
            <a:off x="4217988" y="2838450"/>
            <a:ext cx="0" cy="820738"/>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6" name="Line 83"/>
          <p:cNvSpPr>
            <a:spLocks noChangeShapeType="1"/>
          </p:cNvSpPr>
          <p:nvPr/>
        </p:nvSpPr>
        <p:spPr bwMode="auto">
          <a:xfrm>
            <a:off x="8731250" y="2225675"/>
            <a:ext cx="0" cy="820738"/>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7" name="Line 84"/>
          <p:cNvSpPr>
            <a:spLocks noChangeShapeType="1"/>
          </p:cNvSpPr>
          <p:nvPr/>
        </p:nvSpPr>
        <p:spPr bwMode="auto">
          <a:xfrm>
            <a:off x="5878513" y="4038600"/>
            <a:ext cx="1624012"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8" name="Line 85"/>
          <p:cNvSpPr>
            <a:spLocks noChangeShapeType="1"/>
          </p:cNvSpPr>
          <p:nvPr/>
        </p:nvSpPr>
        <p:spPr bwMode="auto">
          <a:xfrm>
            <a:off x="7297738" y="2667000"/>
            <a:ext cx="12287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grpSp>
        <p:nvGrpSpPr>
          <p:cNvPr id="24612" name="Group 94"/>
          <p:cNvGrpSpPr>
            <a:grpSpLocks/>
          </p:cNvGrpSpPr>
          <p:nvPr/>
        </p:nvGrpSpPr>
        <p:grpSpPr bwMode="auto">
          <a:xfrm>
            <a:off x="1388269" y="4269072"/>
            <a:ext cx="296466" cy="1207803"/>
            <a:chOff x="357" y="2450"/>
            <a:chExt cx="795" cy="646"/>
          </a:xfrm>
        </p:grpSpPr>
        <p:sp>
          <p:nvSpPr>
            <p:cNvPr id="24614" name="Line 95"/>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15" name="Line 96"/>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97" name="Text Box 8"/>
          <p:cNvSpPr txBox="1">
            <a:spLocks noChangeArrowheads="1"/>
          </p:cNvSpPr>
          <p:nvPr/>
        </p:nvSpPr>
        <p:spPr bwMode="auto">
          <a:xfrm>
            <a:off x="685800" y="2362200"/>
            <a:ext cx="955675"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15</a:t>
            </a:r>
            <a:endParaRPr lang="en-US" sz="2400" dirty="0">
              <a:cs typeface="Arial" charset="0"/>
            </a:endParaRPr>
          </a:p>
        </p:txBody>
      </p:sp>
      <p:sp>
        <p:nvSpPr>
          <p:cNvPr id="98" name="Line 13"/>
          <p:cNvSpPr>
            <a:spLocks noChangeShapeType="1"/>
          </p:cNvSpPr>
          <p:nvPr/>
        </p:nvSpPr>
        <p:spPr bwMode="auto">
          <a:xfrm flipH="1">
            <a:off x="1266825" y="2057400"/>
            <a:ext cx="104775"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99" name="Text Box 8"/>
          <p:cNvSpPr txBox="1">
            <a:spLocks noChangeArrowheads="1"/>
          </p:cNvSpPr>
          <p:nvPr/>
        </p:nvSpPr>
        <p:spPr bwMode="auto">
          <a:xfrm>
            <a:off x="685800" y="1834356"/>
            <a:ext cx="955675"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18</a:t>
            </a:r>
            <a:endParaRPr lang="en-US" sz="2400" dirty="0">
              <a:cs typeface="Arial" charset="0"/>
            </a:endParaRPr>
          </a:p>
        </p:txBody>
      </p:sp>
      <p:sp>
        <p:nvSpPr>
          <p:cNvPr id="101" name="Line 31"/>
          <p:cNvSpPr>
            <a:spLocks noChangeShapeType="1"/>
          </p:cNvSpPr>
          <p:nvPr/>
        </p:nvSpPr>
        <p:spPr bwMode="auto">
          <a:xfrm flipV="1">
            <a:off x="3429000" y="5486400"/>
            <a:ext cx="0" cy="10160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02" name="Text Box 29"/>
          <p:cNvSpPr txBox="1">
            <a:spLocks noChangeArrowheads="1"/>
          </p:cNvSpPr>
          <p:nvPr/>
        </p:nvSpPr>
        <p:spPr bwMode="auto">
          <a:xfrm>
            <a:off x="3048000" y="5609213"/>
            <a:ext cx="7366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a:cs typeface="Arial" charset="0"/>
              </a:rPr>
              <a:t>6</a:t>
            </a:r>
          </a:p>
        </p:txBody>
      </p:sp>
      <p:sp>
        <p:nvSpPr>
          <p:cNvPr id="103" name="Oval 43"/>
          <p:cNvSpPr>
            <a:spLocks noChangeArrowheads="1"/>
          </p:cNvSpPr>
          <p:nvPr/>
        </p:nvSpPr>
        <p:spPr bwMode="auto">
          <a:xfrm>
            <a:off x="1611312" y="4198143"/>
            <a:ext cx="141288" cy="138113"/>
          </a:xfrm>
          <a:prstGeom prst="ellipse">
            <a:avLst/>
          </a:prstGeom>
          <a:solidFill>
            <a:srgbClr val="C00000"/>
          </a:solidFill>
          <a:ln>
            <a:noFill/>
          </a:ln>
          <a:extLst/>
        </p:spPr>
        <p:txBody>
          <a:bodyPr wrap="none" anchor="ctr"/>
          <a:lstStyle/>
          <a:p>
            <a:endParaRPr lang="en-AU">
              <a:cs typeface="Arial" charset="0"/>
            </a:endParaRPr>
          </a:p>
        </p:txBody>
      </p:sp>
      <p:grpSp>
        <p:nvGrpSpPr>
          <p:cNvPr id="106" name="Group 46"/>
          <p:cNvGrpSpPr>
            <a:grpSpLocks/>
          </p:cNvGrpSpPr>
          <p:nvPr/>
        </p:nvGrpSpPr>
        <p:grpSpPr bwMode="auto">
          <a:xfrm>
            <a:off x="1367331" y="5181600"/>
            <a:ext cx="1217913" cy="304801"/>
            <a:chOff x="357" y="2450"/>
            <a:chExt cx="955" cy="770"/>
          </a:xfrm>
        </p:grpSpPr>
        <p:sp>
          <p:nvSpPr>
            <p:cNvPr id="108" name="Line 47"/>
            <p:cNvSpPr>
              <a:spLocks noChangeShapeType="1"/>
            </p:cNvSpPr>
            <p:nvPr/>
          </p:nvSpPr>
          <p:spPr bwMode="auto">
            <a:xfrm>
              <a:off x="357" y="2450"/>
              <a:ext cx="95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09" name="Line 48"/>
            <p:cNvSpPr>
              <a:spLocks noChangeShapeType="1"/>
            </p:cNvSpPr>
            <p:nvPr/>
          </p:nvSpPr>
          <p:spPr bwMode="auto">
            <a:xfrm>
              <a:off x="1312" y="2450"/>
              <a:ext cx="0" cy="77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110" name="Oval 43"/>
          <p:cNvSpPr>
            <a:spLocks noChangeArrowheads="1"/>
          </p:cNvSpPr>
          <p:nvPr/>
        </p:nvSpPr>
        <p:spPr bwMode="auto">
          <a:xfrm>
            <a:off x="2514600" y="5125122"/>
            <a:ext cx="141288" cy="138113"/>
          </a:xfrm>
          <a:prstGeom prst="ellipse">
            <a:avLst/>
          </a:prstGeom>
          <a:solidFill>
            <a:srgbClr val="C00000"/>
          </a:solidFill>
          <a:ln>
            <a:noFill/>
          </a:ln>
          <a:extLst/>
        </p:spPr>
        <p:txBody>
          <a:bodyPr wrap="none" anchor="ctr"/>
          <a:lstStyle/>
          <a:p>
            <a:endParaRPr lang="en-AU">
              <a:cs typeface="Arial" charset="0"/>
            </a:endParaRPr>
          </a:p>
        </p:txBody>
      </p:sp>
      <p:sp>
        <p:nvSpPr>
          <p:cNvPr id="111" name="Oval 43"/>
          <p:cNvSpPr>
            <a:spLocks noChangeArrowheads="1"/>
          </p:cNvSpPr>
          <p:nvPr/>
        </p:nvSpPr>
        <p:spPr bwMode="auto">
          <a:xfrm>
            <a:off x="2068512" y="4711484"/>
            <a:ext cx="141288" cy="138113"/>
          </a:xfrm>
          <a:prstGeom prst="ellipse">
            <a:avLst/>
          </a:prstGeom>
          <a:solidFill>
            <a:srgbClr val="C00000"/>
          </a:solidFill>
          <a:ln>
            <a:noFill/>
          </a:ln>
          <a:extLst/>
        </p:spPr>
        <p:txBody>
          <a:bodyPr wrap="none" anchor="ctr"/>
          <a:lstStyle/>
          <a:p>
            <a:endParaRPr lang="en-AU">
              <a:cs typeface="Arial" charset="0"/>
            </a:endParaRPr>
          </a:p>
        </p:txBody>
      </p:sp>
      <p:cxnSp>
        <p:nvCxnSpPr>
          <p:cNvPr id="3" name="Straight Arrow Connector 2"/>
          <p:cNvCxnSpPr/>
          <p:nvPr/>
        </p:nvCxnSpPr>
        <p:spPr>
          <a:xfrm>
            <a:off x="2837178" y="3886200"/>
            <a:ext cx="0" cy="1543050"/>
          </a:xfrm>
          <a:prstGeom prst="straightConnector1">
            <a:avLst/>
          </a:prstGeom>
          <a:ln w="254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16" name="Straight Arrow Connector 115"/>
          <p:cNvCxnSpPr/>
          <p:nvPr/>
        </p:nvCxnSpPr>
        <p:spPr>
          <a:xfrm flipV="1">
            <a:off x="1379537" y="3842266"/>
            <a:ext cx="1439863" cy="5836"/>
          </a:xfrm>
          <a:prstGeom prst="straightConnector1">
            <a:avLst/>
          </a:prstGeom>
          <a:ln w="25400">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524000" y="3472934"/>
            <a:ext cx="2008188" cy="369332"/>
          </a:xfrm>
          <a:prstGeom prst="rect">
            <a:avLst/>
          </a:prstGeom>
          <a:noFill/>
        </p:spPr>
        <p:txBody>
          <a:bodyPr wrap="square" rtlCol="0">
            <a:spAutoFit/>
          </a:bodyPr>
          <a:lstStyle/>
          <a:p>
            <a:r>
              <a:rPr lang="en-US" b="1" dirty="0" smtClean="0">
                <a:solidFill>
                  <a:srgbClr val="00B050"/>
                </a:solidFill>
              </a:rPr>
              <a:t>RUN: 4</a:t>
            </a:r>
            <a:endParaRPr lang="en-US" b="1" dirty="0">
              <a:solidFill>
                <a:srgbClr val="00B050"/>
              </a:solidFill>
            </a:endParaRPr>
          </a:p>
        </p:txBody>
      </p:sp>
      <p:sp>
        <p:nvSpPr>
          <p:cNvPr id="120" name="TextBox 119"/>
          <p:cNvSpPr txBox="1"/>
          <p:nvPr/>
        </p:nvSpPr>
        <p:spPr>
          <a:xfrm>
            <a:off x="2882106" y="4242137"/>
            <a:ext cx="1368427" cy="369332"/>
          </a:xfrm>
          <a:prstGeom prst="rect">
            <a:avLst/>
          </a:prstGeom>
          <a:noFill/>
        </p:spPr>
        <p:txBody>
          <a:bodyPr wrap="square" rtlCol="0">
            <a:spAutoFit/>
          </a:bodyPr>
          <a:lstStyle/>
          <a:p>
            <a:r>
              <a:rPr lang="en-US" b="1" dirty="0" smtClean="0">
                <a:solidFill>
                  <a:srgbClr val="C00000"/>
                </a:solidFill>
              </a:rPr>
              <a:t>RISE: -8</a:t>
            </a:r>
            <a:endParaRPr lang="en-US" b="1" dirty="0">
              <a:solidFill>
                <a:srgbClr val="C00000"/>
              </a:solidFill>
            </a:endParaRPr>
          </a:p>
        </p:txBody>
      </p:sp>
      <p:sp>
        <p:nvSpPr>
          <p:cNvPr id="7" name="TextBox 6"/>
          <p:cNvSpPr txBox="1"/>
          <p:nvPr/>
        </p:nvSpPr>
        <p:spPr>
          <a:xfrm>
            <a:off x="5943600" y="2832655"/>
            <a:ext cx="1354140" cy="369332"/>
          </a:xfrm>
          <a:prstGeom prst="rect">
            <a:avLst/>
          </a:prstGeom>
          <a:noFill/>
        </p:spPr>
        <p:txBody>
          <a:bodyPr wrap="square" rtlCol="0">
            <a:spAutoFit/>
          </a:bodyPr>
          <a:lstStyle/>
          <a:p>
            <a:r>
              <a:rPr lang="en-US" dirty="0" smtClean="0"/>
              <a:t>Slope = </a:t>
            </a:r>
            <a:endParaRPr lang="en-US" dirty="0"/>
          </a:p>
        </p:txBody>
      </p:sp>
      <p:cxnSp>
        <p:nvCxnSpPr>
          <p:cNvPr id="9" name="Straight Connector 8"/>
          <p:cNvCxnSpPr/>
          <p:nvPr/>
        </p:nvCxnSpPr>
        <p:spPr>
          <a:xfrm>
            <a:off x="6881813" y="3049587"/>
            <a:ext cx="509587"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24" name="TextBox 123"/>
          <p:cNvSpPr txBox="1"/>
          <p:nvPr/>
        </p:nvSpPr>
        <p:spPr>
          <a:xfrm>
            <a:off x="6868317" y="3049587"/>
            <a:ext cx="523083" cy="369332"/>
          </a:xfrm>
          <a:prstGeom prst="rect">
            <a:avLst/>
          </a:prstGeom>
          <a:noFill/>
        </p:spPr>
        <p:txBody>
          <a:bodyPr wrap="square" rtlCol="0">
            <a:spAutoFit/>
          </a:bodyPr>
          <a:lstStyle/>
          <a:p>
            <a:r>
              <a:rPr lang="en-US" b="1" dirty="0" smtClean="0">
                <a:solidFill>
                  <a:srgbClr val="00B050"/>
                </a:solidFill>
              </a:rPr>
              <a:t> 8</a:t>
            </a:r>
            <a:endParaRPr lang="en-US" b="1" dirty="0">
              <a:solidFill>
                <a:srgbClr val="00B050"/>
              </a:solidFill>
            </a:endParaRPr>
          </a:p>
        </p:txBody>
      </p:sp>
      <p:sp>
        <p:nvSpPr>
          <p:cNvPr id="125" name="TextBox 124"/>
          <p:cNvSpPr txBox="1"/>
          <p:nvPr/>
        </p:nvSpPr>
        <p:spPr>
          <a:xfrm>
            <a:off x="6805613" y="2680255"/>
            <a:ext cx="685800" cy="369332"/>
          </a:xfrm>
          <a:prstGeom prst="rect">
            <a:avLst/>
          </a:prstGeom>
          <a:noFill/>
        </p:spPr>
        <p:txBody>
          <a:bodyPr wrap="square" rtlCol="0">
            <a:spAutoFit/>
          </a:bodyPr>
          <a:lstStyle/>
          <a:p>
            <a:r>
              <a:rPr lang="en-US" b="1" dirty="0" smtClean="0">
                <a:solidFill>
                  <a:srgbClr val="C00000"/>
                </a:solidFill>
              </a:rPr>
              <a:t> -4</a:t>
            </a:r>
            <a:endParaRPr lang="en-US" b="1" dirty="0">
              <a:solidFill>
                <a:srgbClr val="C00000"/>
              </a:solidFill>
            </a:endParaRPr>
          </a:p>
        </p:txBody>
      </p:sp>
      <p:sp>
        <p:nvSpPr>
          <p:cNvPr id="127" name="TextBox 126"/>
          <p:cNvSpPr txBox="1"/>
          <p:nvPr/>
        </p:nvSpPr>
        <p:spPr>
          <a:xfrm>
            <a:off x="7391400" y="2820987"/>
            <a:ext cx="1582740" cy="369332"/>
          </a:xfrm>
          <a:prstGeom prst="rect">
            <a:avLst/>
          </a:prstGeom>
          <a:noFill/>
        </p:spPr>
        <p:txBody>
          <a:bodyPr wrap="square" rtlCol="0">
            <a:spAutoFit/>
          </a:bodyPr>
          <a:lstStyle/>
          <a:p>
            <a:r>
              <a:rPr lang="en-US" dirty="0" smtClean="0"/>
              <a:t> = -1/2 = -0.5</a:t>
            </a:r>
            <a:endParaRPr lang="en-US" dirty="0"/>
          </a:p>
        </p:txBody>
      </p:sp>
      <p:sp>
        <p:nvSpPr>
          <p:cNvPr id="128" name="TextBox 127"/>
          <p:cNvSpPr txBox="1"/>
          <p:nvPr/>
        </p:nvSpPr>
        <p:spPr>
          <a:xfrm>
            <a:off x="5943600" y="3505200"/>
            <a:ext cx="2776538" cy="369332"/>
          </a:xfrm>
          <a:prstGeom prst="rect">
            <a:avLst/>
          </a:prstGeom>
          <a:noFill/>
        </p:spPr>
        <p:txBody>
          <a:bodyPr wrap="square" rtlCol="0">
            <a:spAutoFit/>
          </a:bodyPr>
          <a:lstStyle/>
          <a:p>
            <a:r>
              <a:rPr lang="en-US" dirty="0" smtClean="0"/>
              <a:t>Slope = Opportunity Cost </a:t>
            </a:r>
            <a:endParaRPr lang="en-US" dirty="0"/>
          </a:p>
        </p:txBody>
      </p:sp>
      <p:sp>
        <p:nvSpPr>
          <p:cNvPr id="129" name="TextBox 128"/>
          <p:cNvSpPr txBox="1"/>
          <p:nvPr/>
        </p:nvSpPr>
        <p:spPr>
          <a:xfrm>
            <a:off x="5943600" y="3925669"/>
            <a:ext cx="2776538" cy="646331"/>
          </a:xfrm>
          <a:prstGeom prst="rect">
            <a:avLst/>
          </a:prstGeom>
          <a:noFill/>
        </p:spPr>
        <p:txBody>
          <a:bodyPr wrap="square" rtlCol="0">
            <a:spAutoFit/>
          </a:bodyPr>
          <a:lstStyle/>
          <a:p>
            <a:r>
              <a:rPr lang="en-US" dirty="0" smtClean="0"/>
              <a:t>Opportunity Cost of one Fish = 2 Coconut</a:t>
            </a:r>
            <a:endParaRPr lang="en-US" dirty="0"/>
          </a:p>
        </p:txBody>
      </p:sp>
      <p:sp>
        <p:nvSpPr>
          <p:cNvPr id="130" name="TextBox 129"/>
          <p:cNvSpPr txBox="1"/>
          <p:nvPr/>
        </p:nvSpPr>
        <p:spPr>
          <a:xfrm>
            <a:off x="5943600" y="4611469"/>
            <a:ext cx="2895601" cy="646331"/>
          </a:xfrm>
          <a:prstGeom prst="rect">
            <a:avLst/>
          </a:prstGeom>
          <a:noFill/>
        </p:spPr>
        <p:txBody>
          <a:bodyPr wrap="square" rtlCol="0">
            <a:spAutoFit/>
          </a:bodyPr>
          <a:lstStyle/>
          <a:p>
            <a:r>
              <a:rPr lang="en-US" dirty="0" smtClean="0"/>
              <a:t>Opportunity Cost of one Coconut = 0.5 Fish (1/2)</a:t>
            </a:r>
            <a:endParaRPr lang="en-US" dirty="0"/>
          </a:p>
        </p:txBody>
      </p:sp>
      <p:sp>
        <p:nvSpPr>
          <p:cNvPr id="115" name="Oval 114"/>
          <p:cNvSpPr/>
          <p:nvPr/>
        </p:nvSpPr>
        <p:spPr>
          <a:xfrm>
            <a:off x="6311901" y="1371600"/>
            <a:ext cx="2384423" cy="450294"/>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TextBox 116"/>
          <p:cNvSpPr txBox="1"/>
          <p:nvPr/>
        </p:nvSpPr>
        <p:spPr>
          <a:xfrm>
            <a:off x="4876800" y="533400"/>
            <a:ext cx="1511301" cy="646331"/>
          </a:xfrm>
          <a:prstGeom prst="rect">
            <a:avLst/>
          </a:prstGeom>
          <a:noFill/>
        </p:spPr>
        <p:txBody>
          <a:bodyPr wrap="square" rtlCol="0">
            <a:spAutoFit/>
          </a:bodyPr>
          <a:lstStyle/>
          <a:p>
            <a:r>
              <a:rPr lang="en-CA" dirty="0" smtClean="0"/>
              <a:t>Initial allocation</a:t>
            </a:r>
            <a:endParaRPr lang="en-US" dirty="0"/>
          </a:p>
        </p:txBody>
      </p:sp>
      <p:cxnSp>
        <p:nvCxnSpPr>
          <p:cNvPr id="118" name="Straight Arrow Connector 117"/>
          <p:cNvCxnSpPr/>
          <p:nvPr/>
        </p:nvCxnSpPr>
        <p:spPr>
          <a:xfrm>
            <a:off x="5910441" y="1120615"/>
            <a:ext cx="477660" cy="387350"/>
          </a:xfrm>
          <a:prstGeom prst="straightConnector1">
            <a:avLst/>
          </a:prstGeom>
          <a:ln w="1905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21" name="Straight Arrow Connector 120"/>
          <p:cNvCxnSpPr/>
          <p:nvPr/>
        </p:nvCxnSpPr>
        <p:spPr>
          <a:xfrm flipH="1">
            <a:off x="2336802" y="4657725"/>
            <a:ext cx="191292" cy="295275"/>
          </a:xfrm>
          <a:prstGeom prst="straightConnector1">
            <a:avLst/>
          </a:prstGeom>
          <a:ln w="25400">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xmlns="" val="1898658331"/>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CA" dirty="0" smtClean="0"/>
              <a:t>Tom’s Opportunity costs have changed</a:t>
            </a:r>
            <a:endParaRPr lang="en-US" dirty="0"/>
          </a:p>
        </p:txBody>
      </p:sp>
      <p:sp>
        <p:nvSpPr>
          <p:cNvPr id="3" name="Content Placeholder 2"/>
          <p:cNvSpPr>
            <a:spLocks noGrp="1"/>
          </p:cNvSpPr>
          <p:nvPr>
            <p:ph idx="1"/>
          </p:nvPr>
        </p:nvSpPr>
        <p:spPr/>
        <p:txBody>
          <a:bodyPr/>
          <a:lstStyle/>
          <a:p>
            <a:r>
              <a:rPr lang="en-CA" dirty="0" smtClean="0"/>
              <a:t>Pierce</a:t>
            </a:r>
          </a:p>
          <a:p>
            <a:pPr lvl="1"/>
            <a:r>
              <a:rPr lang="en-CA" dirty="0" smtClean="0"/>
              <a:t>1 additional fish costs 1.33 coconuts</a:t>
            </a:r>
          </a:p>
          <a:p>
            <a:pPr lvl="1"/>
            <a:r>
              <a:rPr lang="en-CA" dirty="0" smtClean="0"/>
              <a:t>1 additional coconut costs 0.75 fish</a:t>
            </a:r>
          </a:p>
          <a:p>
            <a:r>
              <a:rPr lang="en-CA" dirty="0" smtClean="0"/>
              <a:t>Tom</a:t>
            </a:r>
          </a:p>
          <a:p>
            <a:pPr lvl="1"/>
            <a:r>
              <a:rPr lang="en-CA" dirty="0" smtClean="0"/>
              <a:t>1 additional fish costs 1 </a:t>
            </a:r>
            <a:r>
              <a:rPr lang="en-CA" b="1" dirty="0" smtClean="0">
                <a:solidFill>
                  <a:srgbClr val="C00000"/>
                </a:solidFill>
              </a:rPr>
              <a:t>2</a:t>
            </a:r>
            <a:r>
              <a:rPr lang="en-CA" dirty="0" smtClean="0"/>
              <a:t> coconuts</a:t>
            </a:r>
          </a:p>
          <a:p>
            <a:pPr lvl="1"/>
            <a:r>
              <a:rPr lang="en-CA" dirty="0" smtClean="0"/>
              <a:t>1 additional coconut costs 1  </a:t>
            </a:r>
            <a:r>
              <a:rPr lang="en-CA" b="1" dirty="0" smtClean="0">
                <a:solidFill>
                  <a:srgbClr val="C00000"/>
                </a:solidFill>
              </a:rPr>
              <a:t>0.5</a:t>
            </a:r>
            <a:r>
              <a:rPr lang="en-CA" dirty="0" smtClean="0"/>
              <a:t> fish</a:t>
            </a:r>
          </a:p>
          <a:p>
            <a:r>
              <a:rPr lang="en-CA" dirty="0" smtClean="0"/>
              <a:t>What do we notice here?</a:t>
            </a:r>
          </a:p>
        </p:txBody>
      </p:sp>
      <p:cxnSp>
        <p:nvCxnSpPr>
          <p:cNvPr id="5" name="Straight Connector 4"/>
          <p:cNvCxnSpPr/>
          <p:nvPr/>
        </p:nvCxnSpPr>
        <p:spPr>
          <a:xfrm>
            <a:off x="4495800" y="3962400"/>
            <a:ext cx="228600" cy="152400"/>
          </a:xfrm>
          <a:prstGeom prst="line">
            <a:avLst/>
          </a:prstGeom>
          <a:ln w="2222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5105400" y="4495800"/>
            <a:ext cx="228600" cy="152400"/>
          </a:xfrm>
          <a:prstGeom prst="line">
            <a:avLst/>
          </a:prstGeom>
          <a:ln w="22225">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9815654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lstStyle/>
          <a:p>
            <a:pPr algn="l"/>
            <a:r>
              <a:rPr lang="en-US" dirty="0" smtClean="0"/>
              <a:t>New Comparative Advantages</a:t>
            </a:r>
            <a:endParaRPr lang="en-US" dirty="0"/>
          </a:p>
        </p:txBody>
      </p:sp>
      <p:cxnSp>
        <p:nvCxnSpPr>
          <p:cNvPr id="5" name="Straight Connector 4"/>
          <p:cNvCxnSpPr/>
          <p:nvPr/>
        </p:nvCxnSpPr>
        <p:spPr>
          <a:xfrm>
            <a:off x="1143000" y="1909465"/>
            <a:ext cx="6019800" cy="4465"/>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363884" y="2272138"/>
            <a:ext cx="1371600" cy="461665"/>
          </a:xfrm>
          <a:prstGeom prst="rect">
            <a:avLst/>
          </a:prstGeom>
          <a:noFill/>
        </p:spPr>
        <p:txBody>
          <a:bodyPr wrap="square" rtlCol="0">
            <a:spAutoFit/>
          </a:bodyPr>
          <a:lstStyle/>
          <a:p>
            <a:r>
              <a:rPr lang="en-CA" sz="2400" dirty="0" smtClean="0"/>
              <a:t>Fish</a:t>
            </a:r>
            <a:endParaRPr lang="en-US" sz="2400" dirty="0"/>
          </a:p>
        </p:txBody>
      </p:sp>
      <p:sp>
        <p:nvSpPr>
          <p:cNvPr id="10" name="TextBox 9"/>
          <p:cNvSpPr txBox="1"/>
          <p:nvPr/>
        </p:nvSpPr>
        <p:spPr>
          <a:xfrm>
            <a:off x="5486400" y="1447800"/>
            <a:ext cx="1371600" cy="461665"/>
          </a:xfrm>
          <a:prstGeom prst="rect">
            <a:avLst/>
          </a:prstGeom>
          <a:noFill/>
        </p:spPr>
        <p:txBody>
          <a:bodyPr wrap="square" rtlCol="0">
            <a:spAutoFit/>
          </a:bodyPr>
          <a:lstStyle/>
          <a:p>
            <a:r>
              <a:rPr lang="en-CA" sz="2400" dirty="0" smtClean="0"/>
              <a:t>Tom</a:t>
            </a:r>
            <a:endParaRPr lang="en-US" sz="2400" dirty="0"/>
          </a:p>
        </p:txBody>
      </p:sp>
      <p:cxnSp>
        <p:nvCxnSpPr>
          <p:cNvPr id="11" name="Straight Connector 10"/>
          <p:cNvCxnSpPr/>
          <p:nvPr/>
        </p:nvCxnSpPr>
        <p:spPr>
          <a:xfrm>
            <a:off x="2743200" y="1452265"/>
            <a:ext cx="0" cy="24384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029200" y="1452265"/>
            <a:ext cx="0" cy="24384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7162800" y="1452265"/>
            <a:ext cx="0" cy="24384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3200400" y="1452265"/>
            <a:ext cx="1371600" cy="461665"/>
          </a:xfrm>
          <a:prstGeom prst="rect">
            <a:avLst/>
          </a:prstGeom>
          <a:noFill/>
        </p:spPr>
        <p:txBody>
          <a:bodyPr wrap="square" rtlCol="0">
            <a:spAutoFit/>
          </a:bodyPr>
          <a:lstStyle/>
          <a:p>
            <a:r>
              <a:rPr lang="en-CA" sz="2400" dirty="0" smtClean="0"/>
              <a:t>Pierce</a:t>
            </a:r>
            <a:endParaRPr lang="en-US" sz="2400" dirty="0"/>
          </a:p>
        </p:txBody>
      </p:sp>
      <p:sp>
        <p:nvSpPr>
          <p:cNvPr id="17" name="TextBox 16"/>
          <p:cNvSpPr txBox="1"/>
          <p:nvPr/>
        </p:nvSpPr>
        <p:spPr>
          <a:xfrm>
            <a:off x="1143000" y="2973371"/>
            <a:ext cx="1371600" cy="461665"/>
          </a:xfrm>
          <a:prstGeom prst="rect">
            <a:avLst/>
          </a:prstGeom>
          <a:noFill/>
        </p:spPr>
        <p:txBody>
          <a:bodyPr wrap="square" rtlCol="0">
            <a:spAutoFit/>
          </a:bodyPr>
          <a:lstStyle/>
          <a:p>
            <a:r>
              <a:rPr lang="en-CA" sz="2400" dirty="0" smtClean="0"/>
              <a:t>Coconuts</a:t>
            </a:r>
            <a:endParaRPr lang="en-US" sz="2400" dirty="0"/>
          </a:p>
        </p:txBody>
      </p:sp>
      <p:sp>
        <p:nvSpPr>
          <p:cNvPr id="18" name="TextBox 17"/>
          <p:cNvSpPr txBox="1"/>
          <p:nvPr/>
        </p:nvSpPr>
        <p:spPr>
          <a:xfrm>
            <a:off x="2819400" y="1985665"/>
            <a:ext cx="2133600" cy="369332"/>
          </a:xfrm>
          <a:prstGeom prst="rect">
            <a:avLst/>
          </a:prstGeom>
          <a:noFill/>
        </p:spPr>
        <p:txBody>
          <a:bodyPr wrap="square" rtlCol="0">
            <a:spAutoFit/>
          </a:bodyPr>
          <a:lstStyle/>
          <a:p>
            <a:r>
              <a:rPr lang="en-CA" dirty="0" smtClean="0"/>
              <a:t>Absolute Advantage</a:t>
            </a:r>
            <a:endParaRPr lang="en-US" dirty="0"/>
          </a:p>
        </p:txBody>
      </p:sp>
      <p:sp>
        <p:nvSpPr>
          <p:cNvPr id="19" name="TextBox 18"/>
          <p:cNvSpPr txBox="1"/>
          <p:nvPr/>
        </p:nvSpPr>
        <p:spPr>
          <a:xfrm>
            <a:off x="2828080" y="2973370"/>
            <a:ext cx="2353520" cy="369332"/>
          </a:xfrm>
          <a:prstGeom prst="rect">
            <a:avLst/>
          </a:prstGeom>
          <a:noFill/>
        </p:spPr>
        <p:txBody>
          <a:bodyPr wrap="square" rtlCol="0">
            <a:spAutoFit/>
          </a:bodyPr>
          <a:lstStyle/>
          <a:p>
            <a:r>
              <a:rPr lang="en-CA" dirty="0" smtClean="0"/>
              <a:t>Absolute Advantage</a:t>
            </a:r>
            <a:endParaRPr lang="en-US" dirty="0"/>
          </a:p>
        </p:txBody>
      </p:sp>
      <p:sp>
        <p:nvSpPr>
          <p:cNvPr id="20" name="TextBox 19"/>
          <p:cNvSpPr txBox="1"/>
          <p:nvPr/>
        </p:nvSpPr>
        <p:spPr>
          <a:xfrm>
            <a:off x="2819400" y="3433465"/>
            <a:ext cx="2087302" cy="646331"/>
          </a:xfrm>
          <a:prstGeom prst="rect">
            <a:avLst/>
          </a:prstGeom>
          <a:noFill/>
        </p:spPr>
        <p:txBody>
          <a:bodyPr wrap="square" rtlCol="0">
            <a:spAutoFit/>
          </a:bodyPr>
          <a:lstStyle/>
          <a:p>
            <a:r>
              <a:rPr lang="en-CA" dirty="0" smtClean="0"/>
              <a:t>Comparative Advantage</a:t>
            </a:r>
            <a:endParaRPr lang="en-US" dirty="0"/>
          </a:p>
        </p:txBody>
      </p:sp>
      <p:sp>
        <p:nvSpPr>
          <p:cNvPr id="21" name="TextBox 20"/>
          <p:cNvSpPr txBox="1"/>
          <p:nvPr/>
        </p:nvSpPr>
        <p:spPr>
          <a:xfrm>
            <a:off x="5059100" y="2285441"/>
            <a:ext cx="2103700" cy="646331"/>
          </a:xfrm>
          <a:prstGeom prst="rect">
            <a:avLst/>
          </a:prstGeom>
          <a:noFill/>
        </p:spPr>
        <p:txBody>
          <a:bodyPr wrap="square" rtlCol="0">
            <a:spAutoFit/>
          </a:bodyPr>
          <a:lstStyle/>
          <a:p>
            <a:r>
              <a:rPr lang="en-CA" dirty="0" smtClean="0"/>
              <a:t>Comparative Advantage</a:t>
            </a:r>
            <a:endParaRPr lang="en-US" dirty="0"/>
          </a:p>
        </p:txBody>
      </p:sp>
      <p:cxnSp>
        <p:nvCxnSpPr>
          <p:cNvPr id="28" name="Straight Connector 27"/>
          <p:cNvCxnSpPr/>
          <p:nvPr/>
        </p:nvCxnSpPr>
        <p:spPr>
          <a:xfrm>
            <a:off x="1143000" y="2895600"/>
            <a:ext cx="6019800" cy="4465"/>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2819400" y="2290465"/>
            <a:ext cx="2103700" cy="646331"/>
          </a:xfrm>
          <a:prstGeom prst="rect">
            <a:avLst/>
          </a:prstGeom>
          <a:noFill/>
        </p:spPr>
        <p:txBody>
          <a:bodyPr wrap="square" rtlCol="0">
            <a:spAutoFit/>
          </a:bodyPr>
          <a:lstStyle/>
          <a:p>
            <a:r>
              <a:rPr lang="en-CA" dirty="0" smtClean="0">
                <a:solidFill>
                  <a:srgbClr val="C00000"/>
                </a:solidFill>
              </a:rPr>
              <a:t>Comparative Advantage</a:t>
            </a:r>
            <a:endParaRPr lang="en-US" dirty="0">
              <a:solidFill>
                <a:srgbClr val="C00000"/>
              </a:solidFill>
            </a:endParaRPr>
          </a:p>
        </p:txBody>
      </p:sp>
      <p:sp>
        <p:nvSpPr>
          <p:cNvPr id="23" name="TextBox 22"/>
          <p:cNvSpPr txBox="1"/>
          <p:nvPr/>
        </p:nvSpPr>
        <p:spPr>
          <a:xfrm>
            <a:off x="5181600" y="3396734"/>
            <a:ext cx="2103700" cy="646331"/>
          </a:xfrm>
          <a:prstGeom prst="rect">
            <a:avLst/>
          </a:prstGeom>
          <a:noFill/>
        </p:spPr>
        <p:txBody>
          <a:bodyPr wrap="square" rtlCol="0">
            <a:spAutoFit/>
          </a:bodyPr>
          <a:lstStyle/>
          <a:p>
            <a:r>
              <a:rPr lang="en-CA" dirty="0" smtClean="0">
                <a:solidFill>
                  <a:srgbClr val="C00000"/>
                </a:solidFill>
              </a:rPr>
              <a:t>Comparative Advantage</a:t>
            </a:r>
            <a:endParaRPr lang="en-US" dirty="0">
              <a:solidFill>
                <a:srgbClr val="C00000"/>
              </a:solidFill>
            </a:endParaRPr>
          </a:p>
        </p:txBody>
      </p:sp>
      <p:sp>
        <p:nvSpPr>
          <p:cNvPr id="4" name="Oval 3"/>
          <p:cNvSpPr/>
          <p:nvPr/>
        </p:nvSpPr>
        <p:spPr>
          <a:xfrm>
            <a:off x="4953000" y="2142530"/>
            <a:ext cx="1676400" cy="90993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p:cNvSpPr/>
          <p:nvPr/>
        </p:nvSpPr>
        <p:spPr>
          <a:xfrm>
            <a:off x="2667000" y="3281065"/>
            <a:ext cx="1676400" cy="90993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Arrow Connector 6"/>
          <p:cNvCxnSpPr>
            <a:endCxn id="23" idx="1"/>
          </p:cNvCxnSpPr>
          <p:nvPr/>
        </p:nvCxnSpPr>
        <p:spPr>
          <a:xfrm>
            <a:off x="4419600" y="3719899"/>
            <a:ext cx="762000" cy="1"/>
          </a:xfrm>
          <a:prstGeom prst="straightConnector1">
            <a:avLst/>
          </a:prstGeom>
          <a:ln w="2222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22" idx="3"/>
          </p:cNvCxnSpPr>
          <p:nvPr/>
        </p:nvCxnSpPr>
        <p:spPr>
          <a:xfrm flipH="1">
            <a:off x="4267200" y="2613631"/>
            <a:ext cx="655900" cy="0"/>
          </a:xfrm>
          <a:prstGeom prst="straightConnector1">
            <a:avLst/>
          </a:prstGeom>
          <a:ln w="2222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5" name="Content Placeholder 2"/>
          <p:cNvSpPr>
            <a:spLocks noGrp="1"/>
          </p:cNvSpPr>
          <p:nvPr>
            <p:ph idx="1"/>
          </p:nvPr>
        </p:nvSpPr>
        <p:spPr>
          <a:xfrm>
            <a:off x="457200" y="4357171"/>
            <a:ext cx="8229600" cy="2196029"/>
          </a:xfrm>
        </p:spPr>
        <p:txBody>
          <a:bodyPr>
            <a:normAutofit fontScale="92500" lnSpcReduction="20000"/>
          </a:bodyPr>
          <a:lstStyle/>
          <a:p>
            <a:r>
              <a:rPr lang="en-US" dirty="0" smtClean="0"/>
              <a:t>The change in opportunity costs has also changed who has the comparative advantage in each good</a:t>
            </a:r>
          </a:p>
          <a:p>
            <a:r>
              <a:rPr lang="en-US" dirty="0" smtClean="0"/>
              <a:t>Now Tom has the comparative advantage in coconuts and Pierce has the comparative advantage in fish</a:t>
            </a:r>
          </a:p>
          <a:p>
            <a:endParaRPr lang="en-US" dirty="0"/>
          </a:p>
        </p:txBody>
      </p:sp>
    </p:spTree>
    <p:extLst>
      <p:ext uri="{BB962C8B-B14F-4D97-AF65-F5344CB8AC3E}">
        <p14:creationId xmlns:p14="http://schemas.microsoft.com/office/powerpoint/2010/main" xmlns="" val="22238142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Question</a:t>
            </a:r>
            <a:endParaRPr lang="en-US" dirty="0"/>
          </a:p>
        </p:txBody>
      </p:sp>
      <p:sp>
        <p:nvSpPr>
          <p:cNvPr id="3" name="Content Placeholder 2"/>
          <p:cNvSpPr>
            <a:spLocks noGrp="1"/>
          </p:cNvSpPr>
          <p:nvPr>
            <p:ph idx="1"/>
          </p:nvPr>
        </p:nvSpPr>
        <p:spPr/>
        <p:txBody>
          <a:bodyPr/>
          <a:lstStyle/>
          <a:p>
            <a:r>
              <a:rPr lang="en-US" dirty="0" smtClean="0"/>
              <a:t>Is it still to Pierce’s advantage to continue trading with Tom, even with his reduced productivity?</a:t>
            </a:r>
          </a:p>
          <a:p>
            <a:r>
              <a:rPr lang="en-US" dirty="0" smtClean="0"/>
              <a:t>YES – Specialization and trade always benefits both parties</a:t>
            </a:r>
            <a:endParaRPr lang="en-US" dirty="0"/>
          </a:p>
        </p:txBody>
      </p:sp>
    </p:spTree>
    <p:extLst>
      <p:ext uri="{BB962C8B-B14F-4D97-AF65-F5344CB8AC3E}">
        <p14:creationId xmlns:p14="http://schemas.microsoft.com/office/powerpoint/2010/main" xmlns="" val="3761098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New Specialized Production</a:t>
            </a:r>
            <a:endParaRPr lang="en-US" dirty="0"/>
          </a:p>
        </p:txBody>
      </p:sp>
      <p:sp>
        <p:nvSpPr>
          <p:cNvPr id="3" name="Content Placeholder 2"/>
          <p:cNvSpPr>
            <a:spLocks noGrp="1"/>
          </p:cNvSpPr>
          <p:nvPr>
            <p:ph idx="1"/>
          </p:nvPr>
        </p:nvSpPr>
        <p:spPr/>
        <p:txBody>
          <a:bodyPr>
            <a:normAutofit lnSpcReduction="10000"/>
          </a:bodyPr>
          <a:lstStyle/>
          <a:p>
            <a:r>
              <a:rPr lang="en-CA" dirty="0" smtClean="0"/>
              <a:t>Pierce </a:t>
            </a:r>
            <a:r>
              <a:rPr lang="en-CA" dirty="0"/>
              <a:t>– </a:t>
            </a:r>
            <a:r>
              <a:rPr lang="en-CA" dirty="0" smtClean="0"/>
              <a:t>Now has Comparative </a:t>
            </a:r>
            <a:r>
              <a:rPr lang="en-CA" dirty="0"/>
              <a:t>Advantage in </a:t>
            </a:r>
            <a:r>
              <a:rPr lang="en-CA" dirty="0" smtClean="0"/>
              <a:t>fish</a:t>
            </a:r>
            <a:endParaRPr lang="en-CA" dirty="0"/>
          </a:p>
          <a:p>
            <a:pPr lvl="1"/>
            <a:r>
              <a:rPr lang="en-CA" dirty="0" smtClean="0"/>
              <a:t>Now spends </a:t>
            </a:r>
            <a:r>
              <a:rPr lang="en-CA" dirty="0"/>
              <a:t>all day </a:t>
            </a:r>
            <a:r>
              <a:rPr lang="en-CA" dirty="0" smtClean="0"/>
              <a:t>fishing</a:t>
            </a:r>
            <a:endParaRPr lang="en-CA" dirty="0"/>
          </a:p>
          <a:p>
            <a:pPr lvl="2"/>
            <a:r>
              <a:rPr lang="en-CA" dirty="0" smtClean="0"/>
              <a:t>Used to collect 16 </a:t>
            </a:r>
            <a:r>
              <a:rPr lang="en-CA" dirty="0"/>
              <a:t>coconuts, 0 </a:t>
            </a:r>
            <a:r>
              <a:rPr lang="en-CA" dirty="0" smtClean="0"/>
              <a:t>fish</a:t>
            </a:r>
          </a:p>
          <a:p>
            <a:pPr lvl="2"/>
            <a:r>
              <a:rPr lang="en-CA" dirty="0" smtClean="0"/>
              <a:t>Now collects 0 coconuts, 12 fish</a:t>
            </a:r>
            <a:endParaRPr lang="en-CA" dirty="0"/>
          </a:p>
          <a:p>
            <a:r>
              <a:rPr lang="en-CA" dirty="0"/>
              <a:t>Tom – </a:t>
            </a:r>
            <a:r>
              <a:rPr lang="en-CA" dirty="0" smtClean="0"/>
              <a:t>Now has Comparative </a:t>
            </a:r>
            <a:r>
              <a:rPr lang="en-CA" dirty="0"/>
              <a:t>Advantage in </a:t>
            </a:r>
            <a:r>
              <a:rPr lang="en-CA" dirty="0" smtClean="0"/>
              <a:t>coconuts</a:t>
            </a:r>
            <a:endParaRPr lang="en-CA" dirty="0"/>
          </a:p>
          <a:p>
            <a:pPr lvl="1"/>
            <a:r>
              <a:rPr lang="en-CA" dirty="0" smtClean="0"/>
              <a:t>Now spends </a:t>
            </a:r>
            <a:r>
              <a:rPr lang="en-CA" dirty="0"/>
              <a:t>all day </a:t>
            </a:r>
            <a:r>
              <a:rPr lang="en-CA" dirty="0" smtClean="0"/>
              <a:t>gathering coconuts</a:t>
            </a:r>
            <a:endParaRPr lang="en-CA" dirty="0"/>
          </a:p>
          <a:p>
            <a:pPr lvl="2"/>
            <a:r>
              <a:rPr lang="en-CA" dirty="0" smtClean="0"/>
              <a:t>Used to collect 8 </a:t>
            </a:r>
            <a:r>
              <a:rPr lang="en-CA" dirty="0"/>
              <a:t>fish, 0 </a:t>
            </a:r>
            <a:r>
              <a:rPr lang="en-CA" dirty="0" smtClean="0"/>
              <a:t>coconuts</a:t>
            </a:r>
          </a:p>
          <a:p>
            <a:pPr lvl="2"/>
            <a:r>
              <a:rPr lang="en-CA" dirty="0" smtClean="0"/>
              <a:t>Now collects 0 fish, 8 coconuts</a:t>
            </a:r>
            <a:endParaRPr lang="en-US" dirty="0"/>
          </a:p>
          <a:p>
            <a:endParaRPr lang="en-US" dirty="0"/>
          </a:p>
        </p:txBody>
      </p:sp>
    </p:spTree>
    <p:extLst>
      <p:ext uri="{BB962C8B-B14F-4D97-AF65-F5344CB8AC3E}">
        <p14:creationId xmlns:p14="http://schemas.microsoft.com/office/powerpoint/2010/main" xmlns="" val="15310464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dirty="0" smtClean="0"/>
              <a:t>Terms of trade</a:t>
            </a:r>
            <a:endParaRPr lang="en-US" dirty="0"/>
          </a:p>
        </p:txBody>
      </p:sp>
      <p:sp>
        <p:nvSpPr>
          <p:cNvPr id="3" name="Content Placeholder 2"/>
          <p:cNvSpPr>
            <a:spLocks noGrp="1"/>
          </p:cNvSpPr>
          <p:nvPr>
            <p:ph idx="1"/>
          </p:nvPr>
        </p:nvSpPr>
        <p:spPr>
          <a:xfrm>
            <a:off x="457200" y="1219200"/>
            <a:ext cx="8229600" cy="4906963"/>
          </a:xfrm>
        </p:spPr>
        <p:txBody>
          <a:bodyPr>
            <a:normAutofit/>
          </a:bodyPr>
          <a:lstStyle/>
          <a:p>
            <a:r>
              <a:rPr lang="en-CA" dirty="0" smtClean="0"/>
              <a:t>Tom will not trade one of his coconuts unless he gets at least 0.5 fish.</a:t>
            </a:r>
          </a:p>
          <a:p>
            <a:pPr lvl="1"/>
            <a:r>
              <a:rPr lang="en-CA" dirty="0" smtClean="0"/>
              <a:t>If he can’t trade for at least 0.5 fish, he is better off getting the fish himself (opportunity cost = 2 coconuts per fish)</a:t>
            </a:r>
          </a:p>
          <a:p>
            <a:r>
              <a:rPr lang="en-CA" dirty="0" smtClean="0"/>
              <a:t>Pierce will not trade one of his fish unless he gets at least 1.33 coconuts</a:t>
            </a:r>
          </a:p>
          <a:p>
            <a:pPr lvl="1"/>
            <a:r>
              <a:rPr lang="en-CA" dirty="0" smtClean="0"/>
              <a:t>If he can’t trade for at least 1.33 coconuts, he is better off getting it himself (opportunity cost = 0.75 fish per coconut)</a:t>
            </a:r>
            <a:endParaRPr lang="en-US" dirty="0"/>
          </a:p>
        </p:txBody>
      </p:sp>
    </p:spTree>
    <p:extLst>
      <p:ext uri="{BB962C8B-B14F-4D97-AF65-F5344CB8AC3E}">
        <p14:creationId xmlns:p14="http://schemas.microsoft.com/office/powerpoint/2010/main" xmlns="" val="22079409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dirty="0" smtClean="0"/>
              <a:t>Final Price (this is tricky!)</a:t>
            </a:r>
            <a:endParaRPr lang="en-US" dirty="0"/>
          </a:p>
        </p:txBody>
      </p:sp>
      <p:sp>
        <p:nvSpPr>
          <p:cNvPr id="3" name="Content Placeholder 2"/>
          <p:cNvSpPr>
            <a:spLocks noGrp="1"/>
          </p:cNvSpPr>
          <p:nvPr>
            <p:ph idx="1"/>
          </p:nvPr>
        </p:nvSpPr>
        <p:spPr>
          <a:xfrm>
            <a:off x="457200" y="1295400"/>
            <a:ext cx="8229600" cy="5029200"/>
          </a:xfrm>
        </p:spPr>
        <p:txBody>
          <a:bodyPr>
            <a:normAutofit lnSpcReduction="10000"/>
          </a:bodyPr>
          <a:lstStyle/>
          <a:p>
            <a:r>
              <a:rPr lang="en-CA" b="1" dirty="0" smtClean="0"/>
              <a:t>Coconuts</a:t>
            </a:r>
            <a:r>
              <a:rPr lang="en-CA" dirty="0" smtClean="0"/>
              <a:t>: The price could be anywhere between </a:t>
            </a:r>
            <a:r>
              <a:rPr lang="en-CA" dirty="0" smtClean="0">
                <a:solidFill>
                  <a:srgbClr val="C00000"/>
                </a:solidFill>
              </a:rPr>
              <a:t>0.5</a:t>
            </a:r>
            <a:r>
              <a:rPr lang="en-CA" dirty="0" smtClean="0"/>
              <a:t> or </a:t>
            </a:r>
            <a:r>
              <a:rPr lang="en-CA" dirty="0" smtClean="0">
                <a:solidFill>
                  <a:srgbClr val="00B050"/>
                </a:solidFill>
              </a:rPr>
              <a:t>0.75</a:t>
            </a:r>
            <a:r>
              <a:rPr lang="en-CA" dirty="0" smtClean="0"/>
              <a:t> fish per coconut (the </a:t>
            </a:r>
            <a:r>
              <a:rPr lang="en-CA" dirty="0" smtClean="0">
                <a:solidFill>
                  <a:srgbClr val="C00000"/>
                </a:solidFill>
              </a:rPr>
              <a:t>lowest Tom is willing to accept</a:t>
            </a:r>
            <a:r>
              <a:rPr lang="en-CA" dirty="0" smtClean="0"/>
              <a:t> </a:t>
            </a:r>
            <a:r>
              <a:rPr lang="en-CA" dirty="0" err="1" smtClean="0"/>
              <a:t>vs</a:t>
            </a:r>
            <a:r>
              <a:rPr lang="en-CA" dirty="0" smtClean="0"/>
              <a:t> the </a:t>
            </a:r>
            <a:r>
              <a:rPr lang="en-CA" dirty="0" smtClean="0">
                <a:solidFill>
                  <a:srgbClr val="00B050"/>
                </a:solidFill>
              </a:rPr>
              <a:t>highest Pierce is willing to pay</a:t>
            </a:r>
            <a:r>
              <a:rPr lang="en-CA" dirty="0" smtClean="0"/>
              <a:t>)</a:t>
            </a:r>
          </a:p>
          <a:p>
            <a:r>
              <a:rPr lang="en-CA" b="1" dirty="0" smtClean="0"/>
              <a:t>Fish</a:t>
            </a:r>
            <a:r>
              <a:rPr lang="en-CA" dirty="0" smtClean="0"/>
              <a:t>: Expressed in the other way, between </a:t>
            </a:r>
            <a:r>
              <a:rPr lang="en-CA" dirty="0" smtClean="0">
                <a:solidFill>
                  <a:srgbClr val="7030A0"/>
                </a:solidFill>
              </a:rPr>
              <a:t>1.33</a:t>
            </a:r>
            <a:r>
              <a:rPr lang="en-CA" dirty="0" smtClean="0"/>
              <a:t> and </a:t>
            </a:r>
            <a:r>
              <a:rPr lang="en-CA" dirty="0" smtClean="0">
                <a:solidFill>
                  <a:schemeClr val="accent1"/>
                </a:solidFill>
              </a:rPr>
              <a:t>2</a:t>
            </a:r>
            <a:r>
              <a:rPr lang="en-CA" dirty="0" smtClean="0"/>
              <a:t> coconuts per fish (the </a:t>
            </a:r>
            <a:r>
              <a:rPr lang="en-CA" dirty="0" smtClean="0">
                <a:solidFill>
                  <a:srgbClr val="7030A0"/>
                </a:solidFill>
              </a:rPr>
              <a:t>lowest amount Pierce is willing to accept</a:t>
            </a:r>
            <a:r>
              <a:rPr lang="en-CA" dirty="0" smtClean="0"/>
              <a:t> </a:t>
            </a:r>
            <a:r>
              <a:rPr lang="en-CA" dirty="0" err="1" smtClean="0"/>
              <a:t>vs</a:t>
            </a:r>
            <a:r>
              <a:rPr lang="en-CA" dirty="0" smtClean="0"/>
              <a:t> the </a:t>
            </a:r>
            <a:r>
              <a:rPr lang="en-CA" dirty="0" smtClean="0">
                <a:solidFill>
                  <a:schemeClr val="accent1"/>
                </a:solidFill>
              </a:rPr>
              <a:t>highest Tom is willing to pay</a:t>
            </a:r>
            <a:r>
              <a:rPr lang="en-CA" dirty="0" smtClean="0"/>
              <a:t>)</a:t>
            </a:r>
          </a:p>
          <a:p>
            <a:r>
              <a:rPr lang="en-CA" dirty="0" smtClean="0"/>
              <a:t>How has this changed the prices from out previous example?</a:t>
            </a:r>
            <a:endParaRPr lang="en-US" dirty="0"/>
          </a:p>
        </p:txBody>
      </p:sp>
    </p:spTree>
    <p:extLst>
      <p:ext uri="{BB962C8B-B14F-4D97-AF65-F5344CB8AC3E}">
        <p14:creationId xmlns:p14="http://schemas.microsoft.com/office/powerpoint/2010/main" xmlns="" val="11812555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5" name="Straight Connector 74"/>
          <p:cNvCxnSpPr/>
          <p:nvPr/>
        </p:nvCxnSpPr>
        <p:spPr>
          <a:xfrm>
            <a:off x="6781800" y="32766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pPr algn="l"/>
            <a:r>
              <a:rPr lang="en-US" dirty="0" smtClean="0"/>
              <a:t>Price Comparison</a:t>
            </a:r>
            <a:endParaRPr lang="en-US" dirty="0"/>
          </a:p>
        </p:txBody>
      </p:sp>
      <p:sp>
        <p:nvSpPr>
          <p:cNvPr id="3" name="Content Placeholder 2"/>
          <p:cNvSpPr>
            <a:spLocks noGrp="1"/>
          </p:cNvSpPr>
          <p:nvPr>
            <p:ph idx="1"/>
          </p:nvPr>
        </p:nvSpPr>
        <p:spPr>
          <a:xfrm>
            <a:off x="457200" y="4343400"/>
            <a:ext cx="8229600" cy="2057400"/>
          </a:xfrm>
        </p:spPr>
        <p:txBody>
          <a:bodyPr>
            <a:normAutofit fontScale="92500" lnSpcReduction="20000"/>
          </a:bodyPr>
          <a:lstStyle/>
          <a:p>
            <a:r>
              <a:rPr lang="en-US" dirty="0" smtClean="0"/>
              <a:t>In terms of coconuts, the price of fish has gone up</a:t>
            </a:r>
          </a:p>
          <a:p>
            <a:r>
              <a:rPr lang="en-US" dirty="0" smtClean="0"/>
              <a:t>How does that make any sense? There are now more fish and less coconuts. Wouldn’t the price of coconuts have gone up?</a:t>
            </a:r>
            <a:endParaRPr lang="en-US" dirty="0"/>
          </a:p>
        </p:txBody>
      </p:sp>
      <p:sp>
        <p:nvSpPr>
          <p:cNvPr id="4" name="TextBox 3"/>
          <p:cNvSpPr txBox="1"/>
          <p:nvPr/>
        </p:nvSpPr>
        <p:spPr>
          <a:xfrm>
            <a:off x="846666" y="1377244"/>
            <a:ext cx="2125133" cy="369332"/>
          </a:xfrm>
          <a:prstGeom prst="rect">
            <a:avLst/>
          </a:prstGeom>
          <a:noFill/>
        </p:spPr>
        <p:txBody>
          <a:bodyPr wrap="square" rtlCol="0">
            <a:spAutoFit/>
          </a:bodyPr>
          <a:lstStyle/>
          <a:p>
            <a:r>
              <a:rPr lang="en-US" dirty="0" smtClean="0"/>
              <a:t>Price of Fish - Before</a:t>
            </a:r>
            <a:endParaRPr lang="en-US" dirty="0"/>
          </a:p>
        </p:txBody>
      </p:sp>
      <p:sp>
        <p:nvSpPr>
          <p:cNvPr id="5" name="TextBox 4"/>
          <p:cNvSpPr txBox="1"/>
          <p:nvPr/>
        </p:nvSpPr>
        <p:spPr>
          <a:xfrm>
            <a:off x="5715000" y="1377244"/>
            <a:ext cx="2819400" cy="369332"/>
          </a:xfrm>
          <a:prstGeom prst="rect">
            <a:avLst/>
          </a:prstGeom>
          <a:noFill/>
        </p:spPr>
        <p:txBody>
          <a:bodyPr wrap="square" rtlCol="0">
            <a:spAutoFit/>
          </a:bodyPr>
          <a:lstStyle/>
          <a:p>
            <a:r>
              <a:rPr lang="en-US" dirty="0" smtClean="0"/>
              <a:t>Price of Coconuts - Before</a:t>
            </a:r>
            <a:endParaRPr lang="en-US" dirty="0"/>
          </a:p>
        </p:txBody>
      </p:sp>
      <p:cxnSp>
        <p:nvCxnSpPr>
          <p:cNvPr id="7" name="Straight Connector 6"/>
          <p:cNvCxnSpPr/>
          <p:nvPr/>
        </p:nvCxnSpPr>
        <p:spPr>
          <a:xfrm>
            <a:off x="762000" y="2057400"/>
            <a:ext cx="289560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3657600" y="19050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762000" y="19050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2209800" y="19050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2080683" y="2133600"/>
            <a:ext cx="258233" cy="369332"/>
          </a:xfrm>
          <a:prstGeom prst="rect">
            <a:avLst/>
          </a:prstGeom>
          <a:noFill/>
        </p:spPr>
        <p:txBody>
          <a:bodyPr wrap="square" rtlCol="0">
            <a:spAutoFit/>
          </a:bodyPr>
          <a:lstStyle/>
          <a:p>
            <a:r>
              <a:rPr lang="en-US" dirty="0" smtClean="0"/>
              <a:t>1</a:t>
            </a:r>
            <a:endParaRPr lang="en-US" dirty="0"/>
          </a:p>
        </p:txBody>
      </p:sp>
      <p:cxnSp>
        <p:nvCxnSpPr>
          <p:cNvPr id="16" name="Straight Connector 15"/>
          <p:cNvCxnSpPr/>
          <p:nvPr/>
        </p:nvCxnSpPr>
        <p:spPr>
          <a:xfrm>
            <a:off x="2971800" y="19050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1447800" y="19050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2743200" y="19050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2438400" y="2133600"/>
            <a:ext cx="639233" cy="369332"/>
          </a:xfrm>
          <a:prstGeom prst="rect">
            <a:avLst/>
          </a:prstGeom>
          <a:noFill/>
        </p:spPr>
        <p:txBody>
          <a:bodyPr wrap="square" rtlCol="0">
            <a:spAutoFit/>
          </a:bodyPr>
          <a:lstStyle/>
          <a:p>
            <a:r>
              <a:rPr lang="en-US" dirty="0" smtClean="0"/>
              <a:t>1.33</a:t>
            </a:r>
            <a:endParaRPr lang="en-US" dirty="0"/>
          </a:p>
        </p:txBody>
      </p:sp>
      <p:sp>
        <p:nvSpPr>
          <p:cNvPr id="21" name="TextBox 20"/>
          <p:cNvSpPr txBox="1"/>
          <p:nvPr/>
        </p:nvSpPr>
        <p:spPr>
          <a:xfrm>
            <a:off x="609600" y="2133600"/>
            <a:ext cx="258233" cy="369332"/>
          </a:xfrm>
          <a:prstGeom prst="rect">
            <a:avLst/>
          </a:prstGeom>
          <a:noFill/>
        </p:spPr>
        <p:txBody>
          <a:bodyPr wrap="square" rtlCol="0">
            <a:spAutoFit/>
          </a:bodyPr>
          <a:lstStyle/>
          <a:p>
            <a:r>
              <a:rPr lang="en-US" dirty="0" smtClean="0"/>
              <a:t>0</a:t>
            </a:r>
            <a:endParaRPr lang="en-US" dirty="0"/>
          </a:p>
        </p:txBody>
      </p:sp>
      <p:sp>
        <p:nvSpPr>
          <p:cNvPr id="22" name="TextBox 21"/>
          <p:cNvSpPr txBox="1"/>
          <p:nvPr/>
        </p:nvSpPr>
        <p:spPr>
          <a:xfrm>
            <a:off x="3505200" y="2133600"/>
            <a:ext cx="258233" cy="369332"/>
          </a:xfrm>
          <a:prstGeom prst="rect">
            <a:avLst/>
          </a:prstGeom>
          <a:noFill/>
        </p:spPr>
        <p:txBody>
          <a:bodyPr wrap="square" rtlCol="0">
            <a:spAutoFit/>
          </a:bodyPr>
          <a:lstStyle/>
          <a:p>
            <a:r>
              <a:rPr lang="en-US" dirty="0" smtClean="0"/>
              <a:t>2</a:t>
            </a:r>
            <a:endParaRPr lang="en-US" dirty="0"/>
          </a:p>
        </p:txBody>
      </p:sp>
      <p:cxnSp>
        <p:nvCxnSpPr>
          <p:cNvPr id="23" name="Straight Connector 22"/>
          <p:cNvCxnSpPr/>
          <p:nvPr/>
        </p:nvCxnSpPr>
        <p:spPr>
          <a:xfrm>
            <a:off x="762000" y="3440668"/>
            <a:ext cx="289560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3657600" y="3288268"/>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762000" y="3288268"/>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2209800" y="3288268"/>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2080683" y="3516868"/>
            <a:ext cx="258233" cy="369332"/>
          </a:xfrm>
          <a:prstGeom prst="rect">
            <a:avLst/>
          </a:prstGeom>
          <a:noFill/>
        </p:spPr>
        <p:txBody>
          <a:bodyPr wrap="square" rtlCol="0">
            <a:spAutoFit/>
          </a:bodyPr>
          <a:lstStyle/>
          <a:p>
            <a:r>
              <a:rPr lang="en-US" dirty="0" smtClean="0"/>
              <a:t>1</a:t>
            </a:r>
            <a:endParaRPr lang="en-US" dirty="0"/>
          </a:p>
        </p:txBody>
      </p:sp>
      <p:cxnSp>
        <p:nvCxnSpPr>
          <p:cNvPr id="28" name="Straight Connector 27"/>
          <p:cNvCxnSpPr/>
          <p:nvPr/>
        </p:nvCxnSpPr>
        <p:spPr>
          <a:xfrm>
            <a:off x="2971800" y="3288268"/>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447800" y="3288268"/>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2743200" y="3288268"/>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2438400" y="3516868"/>
            <a:ext cx="639233" cy="369332"/>
          </a:xfrm>
          <a:prstGeom prst="rect">
            <a:avLst/>
          </a:prstGeom>
          <a:noFill/>
        </p:spPr>
        <p:txBody>
          <a:bodyPr wrap="square" rtlCol="0">
            <a:spAutoFit/>
          </a:bodyPr>
          <a:lstStyle/>
          <a:p>
            <a:r>
              <a:rPr lang="en-US" dirty="0" smtClean="0"/>
              <a:t>1.33</a:t>
            </a:r>
            <a:endParaRPr lang="en-US" dirty="0"/>
          </a:p>
        </p:txBody>
      </p:sp>
      <p:sp>
        <p:nvSpPr>
          <p:cNvPr id="32" name="TextBox 31"/>
          <p:cNvSpPr txBox="1"/>
          <p:nvPr/>
        </p:nvSpPr>
        <p:spPr>
          <a:xfrm>
            <a:off x="609600" y="3516868"/>
            <a:ext cx="258233" cy="369332"/>
          </a:xfrm>
          <a:prstGeom prst="rect">
            <a:avLst/>
          </a:prstGeom>
          <a:noFill/>
        </p:spPr>
        <p:txBody>
          <a:bodyPr wrap="square" rtlCol="0">
            <a:spAutoFit/>
          </a:bodyPr>
          <a:lstStyle/>
          <a:p>
            <a:r>
              <a:rPr lang="en-US" dirty="0" smtClean="0"/>
              <a:t>0</a:t>
            </a:r>
            <a:endParaRPr lang="en-US" dirty="0"/>
          </a:p>
        </p:txBody>
      </p:sp>
      <p:sp>
        <p:nvSpPr>
          <p:cNvPr id="33" name="TextBox 32"/>
          <p:cNvSpPr txBox="1"/>
          <p:nvPr/>
        </p:nvSpPr>
        <p:spPr>
          <a:xfrm>
            <a:off x="3505200" y="3516868"/>
            <a:ext cx="258233" cy="369332"/>
          </a:xfrm>
          <a:prstGeom prst="rect">
            <a:avLst/>
          </a:prstGeom>
          <a:noFill/>
        </p:spPr>
        <p:txBody>
          <a:bodyPr wrap="square" rtlCol="0">
            <a:spAutoFit/>
          </a:bodyPr>
          <a:lstStyle/>
          <a:p>
            <a:r>
              <a:rPr lang="en-US" dirty="0" smtClean="0"/>
              <a:t>2</a:t>
            </a:r>
            <a:endParaRPr lang="en-US" dirty="0"/>
          </a:p>
        </p:txBody>
      </p:sp>
      <p:cxnSp>
        <p:nvCxnSpPr>
          <p:cNvPr id="34" name="Straight Connector 33"/>
          <p:cNvCxnSpPr/>
          <p:nvPr/>
        </p:nvCxnSpPr>
        <p:spPr>
          <a:xfrm>
            <a:off x="5685367" y="2057400"/>
            <a:ext cx="289560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8580967" y="19050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5685367" y="19050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7133167" y="19050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6477000" y="2133600"/>
            <a:ext cx="647700" cy="369332"/>
          </a:xfrm>
          <a:prstGeom prst="rect">
            <a:avLst/>
          </a:prstGeom>
          <a:noFill/>
        </p:spPr>
        <p:txBody>
          <a:bodyPr wrap="square" rtlCol="0">
            <a:spAutoFit/>
          </a:bodyPr>
          <a:lstStyle/>
          <a:p>
            <a:r>
              <a:rPr lang="en-US" dirty="0" smtClean="0"/>
              <a:t>0.75</a:t>
            </a:r>
            <a:endParaRPr lang="en-US" dirty="0"/>
          </a:p>
        </p:txBody>
      </p:sp>
      <p:cxnSp>
        <p:nvCxnSpPr>
          <p:cNvPr id="40" name="Straight Connector 39"/>
          <p:cNvCxnSpPr/>
          <p:nvPr/>
        </p:nvCxnSpPr>
        <p:spPr>
          <a:xfrm>
            <a:off x="6371167" y="19050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7848600" y="19050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6980767" y="2133600"/>
            <a:ext cx="639233" cy="369332"/>
          </a:xfrm>
          <a:prstGeom prst="rect">
            <a:avLst/>
          </a:prstGeom>
          <a:noFill/>
        </p:spPr>
        <p:txBody>
          <a:bodyPr wrap="square" rtlCol="0">
            <a:spAutoFit/>
          </a:bodyPr>
          <a:lstStyle/>
          <a:p>
            <a:r>
              <a:rPr lang="en-US" dirty="0" smtClean="0"/>
              <a:t>1</a:t>
            </a:r>
            <a:endParaRPr lang="en-US" dirty="0"/>
          </a:p>
        </p:txBody>
      </p:sp>
      <p:sp>
        <p:nvSpPr>
          <p:cNvPr id="43" name="TextBox 42"/>
          <p:cNvSpPr txBox="1"/>
          <p:nvPr/>
        </p:nvSpPr>
        <p:spPr>
          <a:xfrm>
            <a:off x="5532967" y="2133600"/>
            <a:ext cx="258233" cy="369332"/>
          </a:xfrm>
          <a:prstGeom prst="rect">
            <a:avLst/>
          </a:prstGeom>
          <a:noFill/>
        </p:spPr>
        <p:txBody>
          <a:bodyPr wrap="square" rtlCol="0">
            <a:spAutoFit/>
          </a:bodyPr>
          <a:lstStyle/>
          <a:p>
            <a:r>
              <a:rPr lang="en-US" dirty="0" smtClean="0"/>
              <a:t>0</a:t>
            </a:r>
            <a:endParaRPr lang="en-US" dirty="0"/>
          </a:p>
        </p:txBody>
      </p:sp>
      <p:sp>
        <p:nvSpPr>
          <p:cNvPr id="44" name="TextBox 43"/>
          <p:cNvSpPr txBox="1"/>
          <p:nvPr/>
        </p:nvSpPr>
        <p:spPr>
          <a:xfrm>
            <a:off x="8428567" y="2133600"/>
            <a:ext cx="258233" cy="369332"/>
          </a:xfrm>
          <a:prstGeom prst="rect">
            <a:avLst/>
          </a:prstGeom>
          <a:noFill/>
        </p:spPr>
        <p:txBody>
          <a:bodyPr wrap="square" rtlCol="0">
            <a:spAutoFit/>
          </a:bodyPr>
          <a:lstStyle/>
          <a:p>
            <a:r>
              <a:rPr lang="en-US" dirty="0" smtClean="0"/>
              <a:t>2</a:t>
            </a:r>
            <a:endParaRPr lang="en-US" dirty="0"/>
          </a:p>
        </p:txBody>
      </p:sp>
      <p:cxnSp>
        <p:nvCxnSpPr>
          <p:cNvPr id="45" name="Straight Connector 44"/>
          <p:cNvCxnSpPr/>
          <p:nvPr/>
        </p:nvCxnSpPr>
        <p:spPr>
          <a:xfrm>
            <a:off x="6781800" y="19050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2209799" y="2057400"/>
            <a:ext cx="533401" cy="0"/>
          </a:xfrm>
          <a:prstGeom prst="line">
            <a:avLst/>
          </a:prstGeom>
          <a:ln w="317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a:off x="2743199" y="3429000"/>
            <a:ext cx="914401" cy="0"/>
          </a:xfrm>
          <a:prstGeom prst="line">
            <a:avLst/>
          </a:prstGeom>
          <a:ln w="317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6800850" y="2057400"/>
            <a:ext cx="323850" cy="0"/>
          </a:xfrm>
          <a:prstGeom prst="line">
            <a:avLst/>
          </a:prstGeom>
          <a:ln w="31750">
            <a:solidFill>
              <a:srgbClr val="C00000"/>
            </a:solidFill>
          </a:ln>
        </p:spPr>
        <p:style>
          <a:lnRef idx="1">
            <a:schemeClr val="accent1"/>
          </a:lnRef>
          <a:fillRef idx="0">
            <a:schemeClr val="accent1"/>
          </a:fillRef>
          <a:effectRef idx="0">
            <a:schemeClr val="accent1"/>
          </a:effectRef>
          <a:fontRef idx="minor">
            <a:schemeClr val="tx1"/>
          </a:fontRef>
        </p:style>
      </p:cxnSp>
      <p:sp>
        <p:nvSpPr>
          <p:cNvPr id="54" name="Oval 43"/>
          <p:cNvSpPr>
            <a:spLocks noChangeArrowheads="1"/>
          </p:cNvSpPr>
          <p:nvPr/>
        </p:nvSpPr>
        <p:spPr bwMode="auto">
          <a:xfrm>
            <a:off x="2144712" y="1981200"/>
            <a:ext cx="141288" cy="138113"/>
          </a:xfrm>
          <a:prstGeom prst="ellipse">
            <a:avLst/>
          </a:prstGeom>
          <a:solidFill>
            <a:srgbClr val="C00000"/>
          </a:solidFill>
          <a:ln>
            <a:noFill/>
          </a:ln>
          <a:extLst/>
        </p:spPr>
        <p:txBody>
          <a:bodyPr wrap="none" anchor="ctr"/>
          <a:lstStyle/>
          <a:p>
            <a:endParaRPr lang="en-AU">
              <a:cs typeface="Arial" charset="0"/>
            </a:endParaRPr>
          </a:p>
        </p:txBody>
      </p:sp>
      <p:sp>
        <p:nvSpPr>
          <p:cNvPr id="55" name="Oval 43"/>
          <p:cNvSpPr>
            <a:spLocks noChangeArrowheads="1"/>
          </p:cNvSpPr>
          <p:nvPr/>
        </p:nvSpPr>
        <p:spPr bwMode="auto">
          <a:xfrm>
            <a:off x="2678112" y="1981200"/>
            <a:ext cx="141288" cy="138113"/>
          </a:xfrm>
          <a:prstGeom prst="ellipse">
            <a:avLst/>
          </a:prstGeom>
          <a:solidFill>
            <a:srgbClr val="C00000"/>
          </a:solidFill>
          <a:ln>
            <a:noFill/>
          </a:ln>
          <a:extLst/>
        </p:spPr>
        <p:txBody>
          <a:bodyPr wrap="none" anchor="ctr"/>
          <a:lstStyle/>
          <a:p>
            <a:endParaRPr lang="en-AU">
              <a:cs typeface="Arial" charset="0"/>
            </a:endParaRPr>
          </a:p>
        </p:txBody>
      </p:sp>
      <p:sp>
        <p:nvSpPr>
          <p:cNvPr id="56" name="Oval 43"/>
          <p:cNvSpPr>
            <a:spLocks noChangeArrowheads="1"/>
          </p:cNvSpPr>
          <p:nvPr/>
        </p:nvSpPr>
        <p:spPr bwMode="auto">
          <a:xfrm>
            <a:off x="2678112" y="3367087"/>
            <a:ext cx="141288" cy="138113"/>
          </a:xfrm>
          <a:prstGeom prst="ellipse">
            <a:avLst/>
          </a:prstGeom>
          <a:solidFill>
            <a:srgbClr val="C00000"/>
          </a:solidFill>
          <a:ln>
            <a:noFill/>
          </a:ln>
          <a:extLst/>
        </p:spPr>
        <p:txBody>
          <a:bodyPr wrap="none" anchor="ctr"/>
          <a:lstStyle/>
          <a:p>
            <a:endParaRPr lang="en-AU">
              <a:cs typeface="Arial" charset="0"/>
            </a:endParaRPr>
          </a:p>
        </p:txBody>
      </p:sp>
      <p:sp>
        <p:nvSpPr>
          <p:cNvPr id="57" name="Oval 43"/>
          <p:cNvSpPr>
            <a:spLocks noChangeArrowheads="1"/>
          </p:cNvSpPr>
          <p:nvPr/>
        </p:nvSpPr>
        <p:spPr bwMode="auto">
          <a:xfrm>
            <a:off x="3592512" y="3367087"/>
            <a:ext cx="141288" cy="138113"/>
          </a:xfrm>
          <a:prstGeom prst="ellipse">
            <a:avLst/>
          </a:prstGeom>
          <a:solidFill>
            <a:srgbClr val="C00000"/>
          </a:solidFill>
          <a:ln>
            <a:noFill/>
          </a:ln>
          <a:extLst/>
        </p:spPr>
        <p:txBody>
          <a:bodyPr wrap="none" anchor="ctr"/>
          <a:lstStyle/>
          <a:p>
            <a:endParaRPr lang="en-AU">
              <a:cs typeface="Arial" charset="0"/>
            </a:endParaRPr>
          </a:p>
        </p:txBody>
      </p:sp>
      <p:sp>
        <p:nvSpPr>
          <p:cNvPr id="58" name="Oval 43"/>
          <p:cNvSpPr>
            <a:spLocks noChangeArrowheads="1"/>
          </p:cNvSpPr>
          <p:nvPr/>
        </p:nvSpPr>
        <p:spPr bwMode="auto">
          <a:xfrm>
            <a:off x="6716712" y="1995487"/>
            <a:ext cx="141288" cy="138113"/>
          </a:xfrm>
          <a:prstGeom prst="ellipse">
            <a:avLst/>
          </a:prstGeom>
          <a:solidFill>
            <a:srgbClr val="C00000"/>
          </a:solidFill>
          <a:ln>
            <a:noFill/>
          </a:ln>
          <a:extLst/>
        </p:spPr>
        <p:txBody>
          <a:bodyPr wrap="none" anchor="ctr"/>
          <a:lstStyle/>
          <a:p>
            <a:endParaRPr lang="en-AU">
              <a:cs typeface="Arial" charset="0"/>
            </a:endParaRPr>
          </a:p>
        </p:txBody>
      </p:sp>
      <p:sp>
        <p:nvSpPr>
          <p:cNvPr id="59" name="Oval 43"/>
          <p:cNvSpPr>
            <a:spLocks noChangeArrowheads="1"/>
          </p:cNvSpPr>
          <p:nvPr/>
        </p:nvSpPr>
        <p:spPr bwMode="auto">
          <a:xfrm>
            <a:off x="7021512" y="1981200"/>
            <a:ext cx="141288" cy="138113"/>
          </a:xfrm>
          <a:prstGeom prst="ellipse">
            <a:avLst/>
          </a:prstGeom>
          <a:solidFill>
            <a:srgbClr val="C00000"/>
          </a:solidFill>
          <a:ln>
            <a:noFill/>
          </a:ln>
          <a:extLst/>
        </p:spPr>
        <p:txBody>
          <a:bodyPr wrap="none" anchor="ctr"/>
          <a:lstStyle/>
          <a:p>
            <a:endParaRPr lang="en-AU">
              <a:cs typeface="Arial" charset="0"/>
            </a:endParaRPr>
          </a:p>
        </p:txBody>
      </p:sp>
      <p:cxnSp>
        <p:nvCxnSpPr>
          <p:cNvPr id="60" name="Straight Connector 59"/>
          <p:cNvCxnSpPr/>
          <p:nvPr/>
        </p:nvCxnSpPr>
        <p:spPr>
          <a:xfrm>
            <a:off x="5715000" y="3429000"/>
            <a:ext cx="289560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a:off x="8610600" y="32766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a:off x="5715000" y="32766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7162800" y="32766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7033683" y="3505200"/>
            <a:ext cx="258233" cy="369332"/>
          </a:xfrm>
          <a:prstGeom prst="rect">
            <a:avLst/>
          </a:prstGeom>
          <a:noFill/>
        </p:spPr>
        <p:txBody>
          <a:bodyPr wrap="square" rtlCol="0">
            <a:spAutoFit/>
          </a:bodyPr>
          <a:lstStyle/>
          <a:p>
            <a:r>
              <a:rPr lang="en-US" dirty="0" smtClean="0"/>
              <a:t>1</a:t>
            </a:r>
            <a:endParaRPr lang="en-US" dirty="0"/>
          </a:p>
        </p:txBody>
      </p:sp>
      <p:cxnSp>
        <p:nvCxnSpPr>
          <p:cNvPr id="65" name="Straight Connector 64"/>
          <p:cNvCxnSpPr/>
          <p:nvPr/>
        </p:nvCxnSpPr>
        <p:spPr>
          <a:xfrm>
            <a:off x="7924800" y="32766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a:off x="6400800" y="32766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69" name="TextBox 68"/>
          <p:cNvSpPr txBox="1"/>
          <p:nvPr/>
        </p:nvSpPr>
        <p:spPr>
          <a:xfrm>
            <a:off x="5562600" y="3505200"/>
            <a:ext cx="258233" cy="369332"/>
          </a:xfrm>
          <a:prstGeom prst="rect">
            <a:avLst/>
          </a:prstGeom>
          <a:noFill/>
        </p:spPr>
        <p:txBody>
          <a:bodyPr wrap="square" rtlCol="0">
            <a:spAutoFit/>
          </a:bodyPr>
          <a:lstStyle/>
          <a:p>
            <a:r>
              <a:rPr lang="en-US" dirty="0" smtClean="0"/>
              <a:t>0</a:t>
            </a:r>
            <a:endParaRPr lang="en-US" dirty="0"/>
          </a:p>
        </p:txBody>
      </p:sp>
      <p:sp>
        <p:nvSpPr>
          <p:cNvPr id="70" name="TextBox 69"/>
          <p:cNvSpPr txBox="1"/>
          <p:nvPr/>
        </p:nvSpPr>
        <p:spPr>
          <a:xfrm>
            <a:off x="8458200" y="3505200"/>
            <a:ext cx="258233" cy="369332"/>
          </a:xfrm>
          <a:prstGeom prst="rect">
            <a:avLst/>
          </a:prstGeom>
          <a:noFill/>
        </p:spPr>
        <p:txBody>
          <a:bodyPr wrap="square" rtlCol="0">
            <a:spAutoFit/>
          </a:bodyPr>
          <a:lstStyle/>
          <a:p>
            <a:r>
              <a:rPr lang="en-US" dirty="0" smtClean="0"/>
              <a:t>2</a:t>
            </a:r>
            <a:endParaRPr lang="en-US" dirty="0"/>
          </a:p>
        </p:txBody>
      </p:sp>
      <p:cxnSp>
        <p:nvCxnSpPr>
          <p:cNvPr id="71" name="Straight Connector 70"/>
          <p:cNvCxnSpPr/>
          <p:nvPr/>
        </p:nvCxnSpPr>
        <p:spPr>
          <a:xfrm>
            <a:off x="6400800" y="3417332"/>
            <a:ext cx="386556" cy="0"/>
          </a:xfrm>
          <a:prstGeom prst="line">
            <a:avLst/>
          </a:prstGeom>
          <a:ln w="31750">
            <a:solidFill>
              <a:srgbClr val="C00000"/>
            </a:solidFill>
          </a:ln>
        </p:spPr>
        <p:style>
          <a:lnRef idx="1">
            <a:schemeClr val="accent1"/>
          </a:lnRef>
          <a:fillRef idx="0">
            <a:schemeClr val="accent1"/>
          </a:fillRef>
          <a:effectRef idx="0">
            <a:schemeClr val="accent1"/>
          </a:effectRef>
          <a:fontRef idx="minor">
            <a:schemeClr val="tx1"/>
          </a:fontRef>
        </p:style>
      </p:cxnSp>
      <p:sp>
        <p:nvSpPr>
          <p:cNvPr id="72" name="Oval 43"/>
          <p:cNvSpPr>
            <a:spLocks noChangeArrowheads="1"/>
          </p:cNvSpPr>
          <p:nvPr/>
        </p:nvSpPr>
        <p:spPr bwMode="auto">
          <a:xfrm>
            <a:off x="6324600" y="3355419"/>
            <a:ext cx="141288" cy="138113"/>
          </a:xfrm>
          <a:prstGeom prst="ellipse">
            <a:avLst/>
          </a:prstGeom>
          <a:solidFill>
            <a:srgbClr val="C00000"/>
          </a:solidFill>
          <a:ln>
            <a:noFill/>
          </a:ln>
          <a:extLst/>
        </p:spPr>
        <p:txBody>
          <a:bodyPr wrap="none" anchor="ctr"/>
          <a:lstStyle/>
          <a:p>
            <a:endParaRPr lang="en-AU">
              <a:cs typeface="Arial" charset="0"/>
            </a:endParaRPr>
          </a:p>
        </p:txBody>
      </p:sp>
      <p:sp>
        <p:nvSpPr>
          <p:cNvPr id="73" name="Oval 43"/>
          <p:cNvSpPr>
            <a:spLocks noChangeArrowheads="1"/>
          </p:cNvSpPr>
          <p:nvPr/>
        </p:nvSpPr>
        <p:spPr bwMode="auto">
          <a:xfrm>
            <a:off x="6705600" y="3355419"/>
            <a:ext cx="141288" cy="138113"/>
          </a:xfrm>
          <a:prstGeom prst="ellipse">
            <a:avLst/>
          </a:prstGeom>
          <a:solidFill>
            <a:srgbClr val="C00000"/>
          </a:solidFill>
          <a:ln>
            <a:noFill/>
          </a:ln>
          <a:extLst/>
        </p:spPr>
        <p:txBody>
          <a:bodyPr wrap="none" anchor="ctr"/>
          <a:lstStyle/>
          <a:p>
            <a:endParaRPr lang="en-AU">
              <a:cs typeface="Arial" charset="0"/>
            </a:endParaRPr>
          </a:p>
        </p:txBody>
      </p:sp>
      <p:sp>
        <p:nvSpPr>
          <p:cNvPr id="74" name="TextBox 73"/>
          <p:cNvSpPr txBox="1"/>
          <p:nvPr/>
        </p:nvSpPr>
        <p:spPr>
          <a:xfrm>
            <a:off x="6591300" y="3505200"/>
            <a:ext cx="647700" cy="369332"/>
          </a:xfrm>
          <a:prstGeom prst="rect">
            <a:avLst/>
          </a:prstGeom>
          <a:noFill/>
        </p:spPr>
        <p:txBody>
          <a:bodyPr wrap="square" rtlCol="0">
            <a:spAutoFit/>
          </a:bodyPr>
          <a:lstStyle/>
          <a:p>
            <a:r>
              <a:rPr lang="en-US" dirty="0" smtClean="0"/>
              <a:t>0.75</a:t>
            </a:r>
            <a:endParaRPr lang="en-US" dirty="0"/>
          </a:p>
        </p:txBody>
      </p:sp>
      <p:sp>
        <p:nvSpPr>
          <p:cNvPr id="76" name="TextBox 75"/>
          <p:cNvSpPr txBox="1"/>
          <p:nvPr/>
        </p:nvSpPr>
        <p:spPr>
          <a:xfrm>
            <a:off x="6134100" y="3505200"/>
            <a:ext cx="647700" cy="369332"/>
          </a:xfrm>
          <a:prstGeom prst="rect">
            <a:avLst/>
          </a:prstGeom>
          <a:noFill/>
        </p:spPr>
        <p:txBody>
          <a:bodyPr wrap="square" rtlCol="0">
            <a:spAutoFit/>
          </a:bodyPr>
          <a:lstStyle/>
          <a:p>
            <a:r>
              <a:rPr lang="en-US" dirty="0" smtClean="0"/>
              <a:t>0.5</a:t>
            </a:r>
            <a:endParaRPr lang="en-US" dirty="0"/>
          </a:p>
        </p:txBody>
      </p:sp>
      <p:sp>
        <p:nvSpPr>
          <p:cNvPr id="78" name="TextBox 77"/>
          <p:cNvSpPr txBox="1"/>
          <p:nvPr/>
        </p:nvSpPr>
        <p:spPr>
          <a:xfrm>
            <a:off x="838200" y="2754868"/>
            <a:ext cx="2125133" cy="369332"/>
          </a:xfrm>
          <a:prstGeom prst="rect">
            <a:avLst/>
          </a:prstGeom>
          <a:noFill/>
        </p:spPr>
        <p:txBody>
          <a:bodyPr wrap="square" rtlCol="0">
            <a:spAutoFit/>
          </a:bodyPr>
          <a:lstStyle/>
          <a:p>
            <a:r>
              <a:rPr lang="en-US" dirty="0" smtClean="0"/>
              <a:t>Price of Fish - After</a:t>
            </a:r>
            <a:endParaRPr lang="en-US" dirty="0"/>
          </a:p>
        </p:txBody>
      </p:sp>
      <p:sp>
        <p:nvSpPr>
          <p:cNvPr id="79" name="TextBox 78"/>
          <p:cNvSpPr txBox="1"/>
          <p:nvPr/>
        </p:nvSpPr>
        <p:spPr>
          <a:xfrm>
            <a:off x="5706534" y="2754868"/>
            <a:ext cx="2819400" cy="369332"/>
          </a:xfrm>
          <a:prstGeom prst="rect">
            <a:avLst/>
          </a:prstGeom>
          <a:noFill/>
        </p:spPr>
        <p:txBody>
          <a:bodyPr wrap="square" rtlCol="0">
            <a:spAutoFit/>
          </a:bodyPr>
          <a:lstStyle/>
          <a:p>
            <a:r>
              <a:rPr lang="en-US" dirty="0" smtClean="0"/>
              <a:t>Price of Coconuts - After</a:t>
            </a:r>
            <a:endParaRPr lang="en-US" dirty="0"/>
          </a:p>
        </p:txBody>
      </p:sp>
    </p:spTree>
    <p:extLst>
      <p:ext uri="{BB962C8B-B14F-4D97-AF65-F5344CB8AC3E}">
        <p14:creationId xmlns:p14="http://schemas.microsoft.com/office/powerpoint/2010/main" xmlns="" val="3137453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lnSpcReduction="10000"/>
          </a:bodyPr>
          <a:lstStyle/>
          <a:p>
            <a:r>
              <a:rPr lang="en-US" dirty="0" smtClean="0"/>
              <a:t>Remember that, in this model, the price of the goods is entirely dependent on their </a:t>
            </a:r>
            <a:r>
              <a:rPr lang="en-US" i="1" dirty="0" smtClean="0"/>
              <a:t>opportunity cost</a:t>
            </a:r>
            <a:endParaRPr lang="en-US" dirty="0" smtClean="0"/>
          </a:p>
          <a:p>
            <a:r>
              <a:rPr lang="en-US" dirty="0" smtClean="0"/>
              <a:t>Before Tom’s change in his PPF, the opportunity cost of fish was 1 coconut (Tom’s original opportunity cost). </a:t>
            </a:r>
          </a:p>
          <a:p>
            <a:r>
              <a:rPr lang="en-US" dirty="0" smtClean="0"/>
              <a:t>Now, with Pierce producing the fish, the opportunity cost is 1.33 coconuts</a:t>
            </a:r>
          </a:p>
          <a:p>
            <a:r>
              <a:rPr lang="en-US" dirty="0" smtClean="0"/>
              <a:t>The price of coconuts decreased because Tom’s opportunity cost of coconuts decreased (used to be 1 fish , now is 0.5 fish)</a:t>
            </a:r>
            <a:endParaRPr lang="en-US" dirty="0"/>
          </a:p>
        </p:txBody>
      </p:sp>
    </p:spTree>
    <p:extLst>
      <p:ext uri="{BB962C8B-B14F-4D97-AF65-F5344CB8AC3E}">
        <p14:creationId xmlns:p14="http://schemas.microsoft.com/office/powerpoint/2010/main" xmlns="" val="42921688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dirty="0" smtClean="0"/>
              <a:t>The Trade</a:t>
            </a:r>
            <a:endParaRPr lang="en-US" dirty="0"/>
          </a:p>
        </p:txBody>
      </p:sp>
      <p:sp>
        <p:nvSpPr>
          <p:cNvPr id="3" name="Content Placeholder 2"/>
          <p:cNvSpPr>
            <a:spLocks noGrp="1"/>
          </p:cNvSpPr>
          <p:nvPr>
            <p:ph idx="1"/>
          </p:nvPr>
        </p:nvSpPr>
        <p:spPr/>
        <p:txBody>
          <a:bodyPr/>
          <a:lstStyle/>
          <a:p>
            <a:r>
              <a:rPr lang="en-CA" dirty="0"/>
              <a:t>Assume Tom and Pierce settle on a price of </a:t>
            </a:r>
            <a:r>
              <a:rPr lang="en-CA" dirty="0" smtClean="0"/>
              <a:t>1.5 coconuts per fish, </a:t>
            </a:r>
            <a:r>
              <a:rPr lang="en-CA" dirty="0"/>
              <a:t>or, </a:t>
            </a:r>
            <a:r>
              <a:rPr lang="en-CA" dirty="0" smtClean="0"/>
              <a:t>0.65 fish </a:t>
            </a:r>
            <a:r>
              <a:rPr lang="en-CA" dirty="0"/>
              <a:t>per </a:t>
            </a:r>
            <a:r>
              <a:rPr lang="en-CA" dirty="0" smtClean="0"/>
              <a:t>coconuts </a:t>
            </a:r>
            <a:r>
              <a:rPr lang="en-CA" dirty="0"/>
              <a:t>(</a:t>
            </a:r>
            <a:r>
              <a:rPr lang="en-CA" dirty="0" smtClean="0"/>
              <a:t>1/1.5 </a:t>
            </a:r>
            <a:r>
              <a:rPr lang="en-CA" dirty="0"/>
              <a:t>= </a:t>
            </a:r>
            <a:r>
              <a:rPr lang="en-CA" dirty="0" smtClean="0"/>
              <a:t>0.65)</a:t>
            </a:r>
            <a:endParaRPr lang="en-CA" dirty="0"/>
          </a:p>
          <a:p>
            <a:r>
              <a:rPr lang="en-CA" dirty="0" smtClean="0"/>
              <a:t>Assume Tom sells 5 coconuts to Pierce in exchange for 3.25 fish (5*0.65 = 3.25)</a:t>
            </a:r>
          </a:p>
          <a:p>
            <a:r>
              <a:rPr lang="en-CA" dirty="0" smtClean="0"/>
              <a:t>Final Allocation</a:t>
            </a:r>
          </a:p>
          <a:p>
            <a:pPr lvl="1"/>
            <a:r>
              <a:rPr lang="en-CA" dirty="0" smtClean="0"/>
              <a:t>Pierce – 8.75 fish and 5 coconuts</a:t>
            </a:r>
          </a:p>
          <a:p>
            <a:pPr lvl="1"/>
            <a:r>
              <a:rPr lang="en-CA" dirty="0" smtClean="0"/>
              <a:t>Tom – 3.25 fish and 3 coconuts</a:t>
            </a:r>
            <a:endParaRPr lang="en-US" dirty="0"/>
          </a:p>
        </p:txBody>
      </p:sp>
    </p:spTree>
    <p:extLst>
      <p:ext uri="{BB962C8B-B14F-4D97-AF65-F5344CB8AC3E}">
        <p14:creationId xmlns:p14="http://schemas.microsoft.com/office/powerpoint/2010/main" xmlns="" val="8600627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3" name="Group 92"/>
          <p:cNvGrpSpPr>
            <a:grpSpLocks/>
          </p:cNvGrpSpPr>
          <p:nvPr/>
        </p:nvGrpSpPr>
        <p:grpSpPr bwMode="auto">
          <a:xfrm>
            <a:off x="6172200" y="1939925"/>
            <a:ext cx="2590799" cy="422275"/>
            <a:chOff x="3921" y="1487"/>
            <a:chExt cx="1632" cy="266"/>
          </a:xfrm>
        </p:grpSpPr>
        <p:sp>
          <p:nvSpPr>
            <p:cNvPr id="84" name="Rectangle 57"/>
            <p:cNvSpPr>
              <a:spLocks noChangeArrowheads="1"/>
            </p:cNvSpPr>
            <p:nvPr/>
          </p:nvSpPr>
          <p:spPr bwMode="auto">
            <a:xfrm>
              <a:off x="4779" y="1500"/>
              <a:ext cx="774"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solidFill>
                    <a:srgbClr val="7030A0"/>
                  </a:solidFill>
                  <a:cs typeface="Arial" charset="0"/>
                </a:rPr>
                <a:t>5</a:t>
              </a:r>
              <a:endParaRPr lang="en-US" dirty="0">
                <a:solidFill>
                  <a:srgbClr val="7030A0"/>
                </a:solidFill>
                <a:cs typeface="Arial" charset="0"/>
              </a:endParaRPr>
            </a:p>
          </p:txBody>
        </p:sp>
        <p:sp>
          <p:nvSpPr>
            <p:cNvPr id="85" name="Rectangle 58"/>
            <p:cNvSpPr>
              <a:spLocks noChangeArrowheads="1"/>
            </p:cNvSpPr>
            <p:nvPr/>
          </p:nvSpPr>
          <p:spPr bwMode="auto">
            <a:xfrm>
              <a:off x="3921" y="1487"/>
              <a:ext cx="1023"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solidFill>
                    <a:srgbClr val="7030A0"/>
                  </a:solidFill>
                  <a:cs typeface="Arial" charset="0"/>
                </a:rPr>
                <a:t>8.75</a:t>
              </a:r>
              <a:endParaRPr lang="en-US" dirty="0">
                <a:solidFill>
                  <a:srgbClr val="7030A0"/>
                </a:solidFill>
                <a:cs typeface="Arial" charset="0"/>
              </a:endParaRPr>
            </a:p>
          </p:txBody>
        </p:sp>
      </p:grpSp>
      <p:grpSp>
        <p:nvGrpSpPr>
          <p:cNvPr id="24578" name="Group 2"/>
          <p:cNvGrpSpPr>
            <a:grpSpLocks/>
          </p:cNvGrpSpPr>
          <p:nvPr/>
        </p:nvGrpSpPr>
        <p:grpSpPr bwMode="auto">
          <a:xfrm>
            <a:off x="685801" y="1677987"/>
            <a:ext cx="5151438" cy="4395788"/>
            <a:chOff x="441" y="1435"/>
            <a:chExt cx="3245" cy="2769"/>
          </a:xfrm>
        </p:grpSpPr>
        <p:grpSp>
          <p:nvGrpSpPr>
            <p:cNvPr id="24639" name="Group 3"/>
            <p:cNvGrpSpPr>
              <a:grpSpLocks/>
            </p:cNvGrpSpPr>
            <p:nvPr/>
          </p:nvGrpSpPr>
          <p:grpSpPr bwMode="auto">
            <a:xfrm>
              <a:off x="868" y="1435"/>
              <a:ext cx="2818" cy="2394"/>
              <a:chOff x="2416" y="1789"/>
              <a:chExt cx="610" cy="529"/>
            </a:xfrm>
          </p:grpSpPr>
          <p:sp>
            <p:nvSpPr>
              <p:cNvPr id="24671" name="Line 4"/>
              <p:cNvSpPr>
                <a:spLocks noChangeShapeType="1"/>
              </p:cNvSpPr>
              <p:nvPr/>
            </p:nvSpPr>
            <p:spPr bwMode="auto">
              <a:xfrm flipH="1">
                <a:off x="2416" y="1789"/>
                <a:ext cx="1" cy="529"/>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72" name="Line 5"/>
              <p:cNvSpPr>
                <a:spLocks noChangeShapeType="1"/>
              </p:cNvSpPr>
              <p:nvPr/>
            </p:nvSpPr>
            <p:spPr bwMode="auto">
              <a:xfrm>
                <a:off x="2416" y="2318"/>
                <a:ext cx="610"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24640" name="Group 6"/>
            <p:cNvGrpSpPr>
              <a:grpSpLocks/>
            </p:cNvGrpSpPr>
            <p:nvPr/>
          </p:nvGrpSpPr>
          <p:grpSpPr bwMode="auto">
            <a:xfrm>
              <a:off x="441" y="2203"/>
              <a:ext cx="602" cy="288"/>
              <a:chOff x="439" y="2203"/>
              <a:chExt cx="602" cy="288"/>
            </a:xfrm>
          </p:grpSpPr>
          <p:sp>
            <p:nvSpPr>
              <p:cNvPr id="24669" name="Line 7"/>
              <p:cNvSpPr>
                <a:spLocks noChangeShapeType="1"/>
              </p:cNvSpPr>
              <p:nvPr/>
            </p:nvSpPr>
            <p:spPr bwMode="auto">
              <a:xfrm flipH="1">
                <a:off x="800" y="2346"/>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70" name="Text Box 8"/>
              <p:cNvSpPr txBox="1">
                <a:spLocks noChangeArrowheads="1"/>
              </p:cNvSpPr>
              <p:nvPr/>
            </p:nvSpPr>
            <p:spPr bwMode="auto">
              <a:xfrm>
                <a:off x="439" y="2203"/>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12</a:t>
                </a:r>
                <a:endParaRPr lang="en-US" sz="2400" dirty="0">
                  <a:cs typeface="Arial" charset="0"/>
                </a:endParaRPr>
              </a:p>
            </p:txBody>
          </p:sp>
        </p:grpSp>
        <p:grpSp>
          <p:nvGrpSpPr>
            <p:cNvPr id="24641" name="Group 9"/>
            <p:cNvGrpSpPr>
              <a:grpSpLocks/>
            </p:cNvGrpSpPr>
            <p:nvPr/>
          </p:nvGrpSpPr>
          <p:grpSpPr bwMode="auto">
            <a:xfrm>
              <a:off x="1017" y="3828"/>
              <a:ext cx="464" cy="374"/>
              <a:chOff x="1015" y="3830"/>
              <a:chExt cx="464" cy="374"/>
            </a:xfrm>
          </p:grpSpPr>
          <p:sp>
            <p:nvSpPr>
              <p:cNvPr id="24667" name="Line 10"/>
              <p:cNvSpPr>
                <a:spLocks noChangeShapeType="1"/>
              </p:cNvSpPr>
              <p:nvPr/>
            </p:nvSpPr>
            <p:spPr bwMode="auto">
              <a:xfrm flipV="1">
                <a:off x="1255"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8" name="Text Box 11"/>
              <p:cNvSpPr txBox="1">
                <a:spLocks noChangeArrowheads="1"/>
              </p:cNvSpPr>
              <p:nvPr/>
            </p:nvSpPr>
            <p:spPr bwMode="auto">
              <a:xfrm>
                <a:off x="1015"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2</a:t>
                </a:r>
                <a:endParaRPr lang="en-US" sz="2400" dirty="0">
                  <a:cs typeface="Arial" charset="0"/>
                </a:endParaRPr>
              </a:p>
            </p:txBody>
          </p:sp>
        </p:grpSp>
        <p:sp>
          <p:nvSpPr>
            <p:cNvPr id="24665" name="Line 13"/>
            <p:cNvSpPr>
              <a:spLocks noChangeShapeType="1"/>
            </p:cNvSpPr>
            <p:nvPr/>
          </p:nvSpPr>
          <p:spPr bwMode="auto">
            <a:xfrm flipH="1">
              <a:off x="800" y="2010"/>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nvGrpSpPr>
            <p:cNvPr id="24643" name="Group 15"/>
            <p:cNvGrpSpPr>
              <a:grpSpLocks/>
            </p:cNvGrpSpPr>
            <p:nvPr/>
          </p:nvGrpSpPr>
          <p:grpSpPr bwMode="auto">
            <a:xfrm>
              <a:off x="537" y="2922"/>
              <a:ext cx="602" cy="288"/>
              <a:chOff x="535" y="2000"/>
              <a:chExt cx="602" cy="288"/>
            </a:xfrm>
          </p:grpSpPr>
          <p:sp>
            <p:nvSpPr>
              <p:cNvPr id="24663" name="Line 16"/>
              <p:cNvSpPr>
                <a:spLocks noChangeShapeType="1"/>
              </p:cNvSpPr>
              <p:nvPr/>
            </p:nvSpPr>
            <p:spPr bwMode="auto">
              <a:xfrm flipH="1">
                <a:off x="800" y="2144"/>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4" name="Text Box 17"/>
              <p:cNvSpPr txBox="1">
                <a:spLocks noChangeArrowheads="1"/>
              </p:cNvSpPr>
              <p:nvPr/>
            </p:nvSpPr>
            <p:spPr bwMode="auto">
              <a:xfrm>
                <a:off x="535" y="2000"/>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a:cs typeface="Arial" charset="0"/>
                  </a:rPr>
                  <a:t>6</a:t>
                </a:r>
              </a:p>
            </p:txBody>
          </p:sp>
        </p:grpSp>
        <p:grpSp>
          <p:nvGrpSpPr>
            <p:cNvPr id="24644" name="Group 18"/>
            <p:cNvGrpSpPr>
              <a:grpSpLocks/>
            </p:cNvGrpSpPr>
            <p:nvPr/>
          </p:nvGrpSpPr>
          <p:grpSpPr bwMode="auto">
            <a:xfrm>
              <a:off x="542" y="3320"/>
              <a:ext cx="602" cy="288"/>
              <a:chOff x="540" y="1938"/>
              <a:chExt cx="602" cy="288"/>
            </a:xfrm>
          </p:grpSpPr>
          <p:sp>
            <p:nvSpPr>
              <p:cNvPr id="24661" name="Line 19"/>
              <p:cNvSpPr>
                <a:spLocks noChangeShapeType="1"/>
              </p:cNvSpPr>
              <p:nvPr/>
            </p:nvSpPr>
            <p:spPr bwMode="auto">
              <a:xfrm flipH="1">
                <a:off x="800" y="2068"/>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2" name="Text Box 20"/>
              <p:cNvSpPr txBox="1">
                <a:spLocks noChangeArrowheads="1"/>
              </p:cNvSpPr>
              <p:nvPr/>
            </p:nvSpPr>
            <p:spPr bwMode="auto">
              <a:xfrm>
                <a:off x="540" y="1938"/>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a:cs typeface="Arial" charset="0"/>
                  </a:rPr>
                  <a:t>3</a:t>
                </a:r>
              </a:p>
            </p:txBody>
          </p:sp>
        </p:grpSp>
        <p:grpSp>
          <p:nvGrpSpPr>
            <p:cNvPr id="24645" name="Group 21"/>
            <p:cNvGrpSpPr>
              <a:grpSpLocks/>
            </p:cNvGrpSpPr>
            <p:nvPr/>
          </p:nvGrpSpPr>
          <p:grpSpPr bwMode="auto">
            <a:xfrm>
              <a:off x="537" y="2538"/>
              <a:ext cx="602" cy="288"/>
              <a:chOff x="537" y="2080"/>
              <a:chExt cx="602" cy="288"/>
            </a:xfrm>
          </p:grpSpPr>
          <p:sp>
            <p:nvSpPr>
              <p:cNvPr id="24659" name="Line 22"/>
              <p:cNvSpPr>
                <a:spLocks noChangeShapeType="1"/>
              </p:cNvSpPr>
              <p:nvPr/>
            </p:nvSpPr>
            <p:spPr bwMode="auto">
              <a:xfrm flipH="1">
                <a:off x="800" y="2224"/>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0" name="Text Box 23"/>
              <p:cNvSpPr txBox="1">
                <a:spLocks noChangeArrowheads="1"/>
              </p:cNvSpPr>
              <p:nvPr/>
            </p:nvSpPr>
            <p:spPr bwMode="auto">
              <a:xfrm>
                <a:off x="537" y="2080"/>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9</a:t>
                </a:r>
                <a:endParaRPr lang="en-US" sz="2400" dirty="0">
                  <a:cs typeface="Arial" charset="0"/>
                </a:endParaRPr>
              </a:p>
            </p:txBody>
          </p:sp>
        </p:grpSp>
        <p:grpSp>
          <p:nvGrpSpPr>
            <p:cNvPr id="24646" name="Group 24"/>
            <p:cNvGrpSpPr>
              <a:grpSpLocks/>
            </p:cNvGrpSpPr>
            <p:nvPr/>
          </p:nvGrpSpPr>
          <p:grpSpPr bwMode="auto">
            <a:xfrm>
              <a:off x="3126" y="3828"/>
              <a:ext cx="464" cy="376"/>
              <a:chOff x="1080" y="3830"/>
              <a:chExt cx="464" cy="376"/>
            </a:xfrm>
          </p:grpSpPr>
          <p:sp>
            <p:nvSpPr>
              <p:cNvPr id="24657" name="Line 25"/>
              <p:cNvSpPr>
                <a:spLocks noChangeShapeType="1"/>
              </p:cNvSpPr>
              <p:nvPr/>
            </p:nvSpPr>
            <p:spPr bwMode="auto">
              <a:xfrm flipV="1">
                <a:off x="1323"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8" name="Text Box 26"/>
              <p:cNvSpPr txBox="1">
                <a:spLocks noChangeArrowheads="1"/>
              </p:cNvSpPr>
              <p:nvPr/>
            </p:nvSpPr>
            <p:spPr bwMode="auto">
              <a:xfrm>
                <a:off x="1080" y="3918"/>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12</a:t>
                </a:r>
                <a:endParaRPr lang="en-US" sz="2400" dirty="0">
                  <a:cs typeface="Arial" charset="0"/>
                </a:endParaRPr>
              </a:p>
            </p:txBody>
          </p:sp>
        </p:grpSp>
        <p:grpSp>
          <p:nvGrpSpPr>
            <p:cNvPr id="24647" name="Group 27"/>
            <p:cNvGrpSpPr>
              <a:grpSpLocks/>
            </p:cNvGrpSpPr>
            <p:nvPr/>
          </p:nvGrpSpPr>
          <p:grpSpPr bwMode="auto">
            <a:xfrm>
              <a:off x="1561" y="3828"/>
              <a:ext cx="464" cy="374"/>
              <a:chOff x="1044" y="3830"/>
              <a:chExt cx="464" cy="374"/>
            </a:xfrm>
          </p:grpSpPr>
          <p:sp>
            <p:nvSpPr>
              <p:cNvPr id="24655" name="Line 28"/>
              <p:cNvSpPr>
                <a:spLocks noChangeShapeType="1"/>
              </p:cNvSpPr>
              <p:nvPr/>
            </p:nvSpPr>
            <p:spPr bwMode="auto">
              <a:xfrm flipV="1">
                <a:off x="1268"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6" name="Text Box 29"/>
              <p:cNvSpPr txBox="1">
                <a:spLocks noChangeArrowheads="1"/>
              </p:cNvSpPr>
              <p:nvPr/>
            </p:nvSpPr>
            <p:spPr bwMode="auto">
              <a:xfrm>
                <a:off x="1044"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4</a:t>
                </a:r>
                <a:endParaRPr lang="en-US" sz="2400" dirty="0">
                  <a:cs typeface="Arial" charset="0"/>
                </a:endParaRPr>
              </a:p>
            </p:txBody>
          </p:sp>
        </p:grpSp>
        <p:grpSp>
          <p:nvGrpSpPr>
            <p:cNvPr id="24648" name="Group 30"/>
            <p:cNvGrpSpPr>
              <a:grpSpLocks/>
            </p:cNvGrpSpPr>
            <p:nvPr/>
          </p:nvGrpSpPr>
          <p:grpSpPr bwMode="auto">
            <a:xfrm>
              <a:off x="2281" y="3829"/>
              <a:ext cx="464" cy="374"/>
              <a:chOff x="1259" y="3830"/>
              <a:chExt cx="464" cy="374"/>
            </a:xfrm>
          </p:grpSpPr>
          <p:sp>
            <p:nvSpPr>
              <p:cNvPr id="24653" name="Line 31"/>
              <p:cNvSpPr>
                <a:spLocks noChangeShapeType="1"/>
              </p:cNvSpPr>
              <p:nvPr/>
            </p:nvSpPr>
            <p:spPr bwMode="auto">
              <a:xfrm flipV="1">
                <a:off x="1483"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4" name="Text Box 32"/>
              <p:cNvSpPr txBox="1">
                <a:spLocks noChangeArrowheads="1"/>
              </p:cNvSpPr>
              <p:nvPr/>
            </p:nvSpPr>
            <p:spPr bwMode="auto">
              <a:xfrm>
                <a:off x="1259"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8</a:t>
                </a:r>
                <a:endParaRPr lang="en-US" sz="2400" dirty="0">
                  <a:cs typeface="Arial" charset="0"/>
                </a:endParaRPr>
              </a:p>
            </p:txBody>
          </p:sp>
        </p:grpSp>
        <p:grpSp>
          <p:nvGrpSpPr>
            <p:cNvPr id="24649" name="Group 33"/>
            <p:cNvGrpSpPr>
              <a:grpSpLocks/>
            </p:cNvGrpSpPr>
            <p:nvPr/>
          </p:nvGrpSpPr>
          <p:grpSpPr bwMode="auto">
            <a:xfrm>
              <a:off x="2713" y="3829"/>
              <a:ext cx="464" cy="374"/>
              <a:chOff x="1182" y="3830"/>
              <a:chExt cx="464" cy="374"/>
            </a:xfrm>
          </p:grpSpPr>
          <p:sp>
            <p:nvSpPr>
              <p:cNvPr id="24651" name="Line 34"/>
              <p:cNvSpPr>
                <a:spLocks noChangeShapeType="1"/>
              </p:cNvSpPr>
              <p:nvPr/>
            </p:nvSpPr>
            <p:spPr bwMode="auto">
              <a:xfrm flipV="1">
                <a:off x="1406"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2" name="Text Box 35"/>
              <p:cNvSpPr txBox="1">
                <a:spLocks noChangeArrowheads="1"/>
              </p:cNvSpPr>
              <p:nvPr/>
            </p:nvSpPr>
            <p:spPr bwMode="auto">
              <a:xfrm>
                <a:off x="1182"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10</a:t>
                </a:r>
                <a:endParaRPr lang="en-US" sz="2400" dirty="0">
                  <a:cs typeface="Arial" charset="0"/>
                </a:endParaRPr>
              </a:p>
            </p:txBody>
          </p:sp>
        </p:grpSp>
        <p:sp>
          <p:nvSpPr>
            <p:cNvPr id="24650" name="Text Box 36"/>
            <p:cNvSpPr txBox="1">
              <a:spLocks noChangeArrowheads="1"/>
            </p:cNvSpPr>
            <p:nvPr/>
          </p:nvSpPr>
          <p:spPr bwMode="auto">
            <a:xfrm>
              <a:off x="621" y="3798"/>
              <a:ext cx="266"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a:cs typeface="Arial" charset="0"/>
                </a:rPr>
                <a:t>0</a:t>
              </a:r>
            </a:p>
          </p:txBody>
        </p:sp>
      </p:grpSp>
      <p:grpSp>
        <p:nvGrpSpPr>
          <p:cNvPr id="24579" name="Group 37"/>
          <p:cNvGrpSpPr>
            <a:grpSpLocks/>
          </p:cNvGrpSpPr>
          <p:nvPr/>
        </p:nvGrpSpPr>
        <p:grpSpPr bwMode="auto">
          <a:xfrm>
            <a:off x="381000" y="762000"/>
            <a:ext cx="7226300" cy="5116513"/>
            <a:chOff x="259" y="376"/>
            <a:chExt cx="4552" cy="3223"/>
          </a:xfrm>
        </p:grpSpPr>
        <p:sp>
          <p:nvSpPr>
            <p:cNvPr id="24637" name="Text Box 38"/>
            <p:cNvSpPr txBox="1">
              <a:spLocks noChangeArrowheads="1"/>
            </p:cNvSpPr>
            <p:nvPr/>
          </p:nvSpPr>
          <p:spPr bwMode="auto">
            <a:xfrm>
              <a:off x="3604" y="3311"/>
              <a:ext cx="1207"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dirty="0" smtClean="0">
                  <a:cs typeface="Arial" charset="0"/>
                </a:rPr>
                <a:t>Fish</a:t>
              </a:r>
              <a:endParaRPr lang="en-US" sz="2400" b="1" dirty="0">
                <a:cs typeface="Arial" charset="0"/>
              </a:endParaRPr>
            </a:p>
          </p:txBody>
        </p:sp>
        <p:sp>
          <p:nvSpPr>
            <p:cNvPr id="24638" name="Text Box 39"/>
            <p:cNvSpPr txBox="1">
              <a:spLocks noChangeArrowheads="1"/>
            </p:cNvSpPr>
            <p:nvPr/>
          </p:nvSpPr>
          <p:spPr bwMode="auto">
            <a:xfrm>
              <a:off x="259" y="376"/>
              <a:ext cx="1010" cy="5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dirty="0">
                  <a:cs typeface="Arial" charset="0"/>
                </a:rPr>
                <a:t/>
              </a:r>
              <a:br>
                <a:rPr lang="en-US" sz="2400" b="1" dirty="0">
                  <a:cs typeface="Arial" charset="0"/>
                </a:rPr>
              </a:br>
              <a:r>
                <a:rPr lang="en-US" sz="2400" b="1" dirty="0" smtClean="0">
                  <a:cs typeface="Arial" charset="0"/>
                </a:rPr>
                <a:t>Coconuts</a:t>
              </a:r>
              <a:endParaRPr lang="en-US" sz="2400" b="1" dirty="0">
                <a:cs typeface="Arial" charset="0"/>
              </a:endParaRPr>
            </a:p>
          </p:txBody>
        </p:sp>
      </p:grpSp>
      <p:sp>
        <p:nvSpPr>
          <p:cNvPr id="24580" name="Rectangle 40"/>
          <p:cNvSpPr>
            <a:spLocks noGrp="1" noChangeArrowheads="1"/>
          </p:cNvSpPr>
          <p:nvPr>
            <p:ph type="title" idx="4294967295"/>
          </p:nvPr>
        </p:nvSpPr>
        <p:spPr>
          <a:xfrm>
            <a:off x="473075" y="204788"/>
            <a:ext cx="5838826" cy="649287"/>
          </a:xfrm>
        </p:spPr>
        <p:txBody>
          <a:bodyPr>
            <a:normAutofit fontScale="90000"/>
          </a:bodyPr>
          <a:lstStyle/>
          <a:p>
            <a:pPr algn="l" eaLnBrk="1" hangingPunct="1"/>
            <a:r>
              <a:rPr lang="en-US" sz="3700" b="1" dirty="0" smtClean="0">
                <a:solidFill>
                  <a:schemeClr val="tx1"/>
                </a:solidFill>
              </a:rPr>
              <a:t>Pierce </a:t>
            </a:r>
            <a:r>
              <a:rPr lang="en-US" sz="3700" b="1" dirty="0" err="1" smtClean="0">
                <a:solidFill>
                  <a:schemeClr val="tx1"/>
                </a:solidFill>
              </a:rPr>
              <a:t>Brosnan’s</a:t>
            </a:r>
            <a:r>
              <a:rPr lang="en-US" sz="3700" b="1" dirty="0" smtClean="0">
                <a:solidFill>
                  <a:schemeClr val="tx1"/>
                </a:solidFill>
              </a:rPr>
              <a:t> PPF With Trade</a:t>
            </a:r>
          </a:p>
        </p:txBody>
      </p:sp>
      <p:sp>
        <p:nvSpPr>
          <p:cNvPr id="24581" name="Line 41"/>
          <p:cNvSpPr>
            <a:spLocks noChangeShapeType="1"/>
          </p:cNvSpPr>
          <p:nvPr/>
        </p:nvSpPr>
        <p:spPr bwMode="auto">
          <a:xfrm>
            <a:off x="1371600" y="2362200"/>
            <a:ext cx="3967163" cy="3114675"/>
          </a:xfrm>
          <a:prstGeom prst="line">
            <a:avLst/>
          </a:prstGeom>
          <a:noFill/>
          <a:ln w="50800">
            <a:solidFill>
              <a:srgbClr val="333399"/>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584" name="FlagCount" hidden="1">
            <a:hlinkClick r:id="rId4"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anchor="ctr"/>
          <a:lstStyle/>
          <a:p>
            <a:pPr algn="ctr"/>
            <a:r>
              <a:rPr lang="en-US" sz="1400" b="1">
                <a:latin typeface="Tahoma" charset="0"/>
                <a:cs typeface="Arial" charset="0"/>
              </a:rPr>
              <a:t>0</a:t>
            </a:r>
          </a:p>
        </p:txBody>
      </p:sp>
      <p:grpSp>
        <p:nvGrpSpPr>
          <p:cNvPr id="24633" name="Group 46"/>
          <p:cNvGrpSpPr>
            <a:grpSpLocks/>
          </p:cNvGrpSpPr>
          <p:nvPr/>
        </p:nvGrpSpPr>
        <p:grpSpPr bwMode="auto">
          <a:xfrm>
            <a:off x="1371600" y="3276599"/>
            <a:ext cx="1447801" cy="2144713"/>
            <a:chOff x="357" y="2450"/>
            <a:chExt cx="795" cy="646"/>
          </a:xfrm>
        </p:grpSpPr>
        <p:sp>
          <p:nvSpPr>
            <p:cNvPr id="24635" name="Line 47"/>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36" name="Line 48"/>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17" name="Group 90"/>
          <p:cNvGrpSpPr>
            <a:grpSpLocks/>
          </p:cNvGrpSpPr>
          <p:nvPr/>
        </p:nvGrpSpPr>
        <p:grpSpPr bwMode="auto">
          <a:xfrm>
            <a:off x="6172200" y="838200"/>
            <a:ext cx="2582862" cy="527844"/>
            <a:chOff x="3873" y="1788"/>
            <a:chExt cx="1627" cy="517"/>
          </a:xfrm>
        </p:grpSpPr>
        <p:sp>
          <p:nvSpPr>
            <p:cNvPr id="24630" name="Rectangle 54"/>
            <p:cNvSpPr>
              <a:spLocks noChangeArrowheads="1"/>
            </p:cNvSpPr>
            <p:nvPr/>
          </p:nvSpPr>
          <p:spPr bwMode="auto">
            <a:xfrm>
              <a:off x="4726" y="1788"/>
              <a:ext cx="774"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solidFill>
                    <a:srgbClr val="C00000"/>
                  </a:solidFill>
                  <a:cs typeface="Arial" charset="0"/>
                </a:rPr>
                <a:t>12</a:t>
              </a:r>
              <a:endParaRPr lang="en-US" dirty="0">
                <a:solidFill>
                  <a:srgbClr val="C00000"/>
                </a:solidFill>
                <a:cs typeface="Arial" charset="0"/>
              </a:endParaRPr>
            </a:p>
          </p:txBody>
        </p:sp>
        <p:sp>
          <p:nvSpPr>
            <p:cNvPr id="24631" name="Rectangle 55"/>
            <p:cNvSpPr>
              <a:spLocks noChangeArrowheads="1"/>
            </p:cNvSpPr>
            <p:nvPr/>
          </p:nvSpPr>
          <p:spPr bwMode="auto">
            <a:xfrm>
              <a:off x="3873" y="1788"/>
              <a:ext cx="1023"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solidFill>
                    <a:srgbClr val="C00000"/>
                  </a:solidFill>
                  <a:cs typeface="Arial" charset="0"/>
                </a:rPr>
                <a:t>3</a:t>
              </a:r>
              <a:endParaRPr lang="en-US" dirty="0">
                <a:solidFill>
                  <a:srgbClr val="C00000"/>
                </a:solidFill>
                <a:cs typeface="Arial" charset="0"/>
              </a:endParaRPr>
            </a:p>
          </p:txBody>
        </p:sp>
      </p:grpSp>
      <p:grpSp>
        <p:nvGrpSpPr>
          <p:cNvPr id="19" name="Group 92"/>
          <p:cNvGrpSpPr>
            <a:grpSpLocks/>
          </p:cNvGrpSpPr>
          <p:nvPr/>
        </p:nvGrpSpPr>
        <p:grpSpPr bwMode="auto">
          <a:xfrm>
            <a:off x="6172199" y="1427165"/>
            <a:ext cx="2590799" cy="422275"/>
            <a:chOff x="3921" y="1487"/>
            <a:chExt cx="1632" cy="266"/>
          </a:xfrm>
        </p:grpSpPr>
        <p:sp>
          <p:nvSpPr>
            <p:cNvPr id="24624" name="Rectangle 57"/>
            <p:cNvSpPr>
              <a:spLocks noChangeArrowheads="1"/>
            </p:cNvSpPr>
            <p:nvPr/>
          </p:nvSpPr>
          <p:spPr bwMode="auto">
            <a:xfrm>
              <a:off x="4779" y="1500"/>
              <a:ext cx="774"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solidFill>
                    <a:srgbClr val="00B050"/>
                  </a:solidFill>
                  <a:cs typeface="Arial" charset="0"/>
                </a:rPr>
                <a:t>11</a:t>
              </a:r>
              <a:endParaRPr lang="en-US" dirty="0">
                <a:solidFill>
                  <a:srgbClr val="00B050"/>
                </a:solidFill>
                <a:cs typeface="Arial" charset="0"/>
              </a:endParaRPr>
            </a:p>
          </p:txBody>
        </p:sp>
        <p:sp>
          <p:nvSpPr>
            <p:cNvPr id="24625" name="Rectangle 58"/>
            <p:cNvSpPr>
              <a:spLocks noChangeArrowheads="1"/>
            </p:cNvSpPr>
            <p:nvPr/>
          </p:nvSpPr>
          <p:spPr bwMode="auto">
            <a:xfrm>
              <a:off x="3921" y="1487"/>
              <a:ext cx="1023"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solidFill>
                    <a:srgbClr val="00B050"/>
                  </a:solidFill>
                  <a:cs typeface="Arial" charset="0"/>
                </a:rPr>
                <a:t>4</a:t>
              </a:r>
              <a:endParaRPr lang="en-US" dirty="0">
                <a:solidFill>
                  <a:srgbClr val="00B050"/>
                </a:solidFill>
                <a:cs typeface="Arial" charset="0"/>
              </a:endParaRPr>
            </a:p>
          </p:txBody>
        </p:sp>
      </p:grpSp>
      <p:sp>
        <p:nvSpPr>
          <p:cNvPr id="24593" name="Line 69"/>
          <p:cNvSpPr>
            <a:spLocks noChangeShapeType="1"/>
          </p:cNvSpPr>
          <p:nvPr/>
        </p:nvSpPr>
        <p:spPr bwMode="auto">
          <a:xfrm>
            <a:off x="4217988" y="3659188"/>
            <a:ext cx="16605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4" name="Line 70"/>
          <p:cNvSpPr>
            <a:spLocks noChangeShapeType="1"/>
          </p:cNvSpPr>
          <p:nvPr/>
        </p:nvSpPr>
        <p:spPr bwMode="auto">
          <a:xfrm>
            <a:off x="4217988" y="993775"/>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grpSp>
        <p:nvGrpSpPr>
          <p:cNvPr id="24595" name="Group 87"/>
          <p:cNvGrpSpPr>
            <a:grpSpLocks/>
          </p:cNvGrpSpPr>
          <p:nvPr/>
        </p:nvGrpSpPr>
        <p:grpSpPr bwMode="auto">
          <a:xfrm>
            <a:off x="6311901" y="384175"/>
            <a:ext cx="2527300" cy="2214563"/>
            <a:chOff x="3976" y="626"/>
            <a:chExt cx="1592" cy="1395"/>
          </a:xfrm>
        </p:grpSpPr>
        <p:sp>
          <p:nvSpPr>
            <p:cNvPr id="24616" name="Rectangle 63"/>
            <p:cNvSpPr>
              <a:spLocks noChangeArrowheads="1"/>
            </p:cNvSpPr>
            <p:nvPr/>
          </p:nvSpPr>
          <p:spPr bwMode="auto">
            <a:xfrm>
              <a:off x="4724" y="626"/>
              <a:ext cx="844" cy="28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sz="2400" dirty="0" smtClean="0">
                  <a:cs typeface="Arial" charset="0"/>
                </a:rPr>
                <a:t>Coconuts</a:t>
              </a:r>
              <a:endParaRPr lang="en-US" sz="2400" dirty="0">
                <a:cs typeface="Arial" charset="0"/>
              </a:endParaRPr>
            </a:p>
          </p:txBody>
        </p:sp>
        <p:sp>
          <p:nvSpPr>
            <p:cNvPr id="24617" name="Rectangle 64"/>
            <p:cNvSpPr>
              <a:spLocks noChangeArrowheads="1"/>
            </p:cNvSpPr>
            <p:nvPr/>
          </p:nvSpPr>
          <p:spPr bwMode="auto">
            <a:xfrm>
              <a:off x="3976" y="626"/>
              <a:ext cx="776" cy="28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sz="2400" dirty="0" smtClean="0">
                  <a:cs typeface="Arial" charset="0"/>
                </a:rPr>
                <a:t>Fish</a:t>
              </a:r>
              <a:endParaRPr lang="en-US" sz="2400" dirty="0">
                <a:cs typeface="Arial" charset="0"/>
              </a:endParaRPr>
            </a:p>
          </p:txBody>
        </p:sp>
        <p:sp>
          <p:nvSpPr>
            <p:cNvPr id="24618" name="Line 67"/>
            <p:cNvSpPr>
              <a:spLocks noChangeShapeType="1"/>
            </p:cNvSpPr>
            <p:nvPr/>
          </p:nvSpPr>
          <p:spPr bwMode="auto">
            <a:xfrm>
              <a:off x="4087" y="913"/>
              <a:ext cx="1413" cy="0"/>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19" name="Line 71"/>
            <p:cNvSpPr>
              <a:spLocks noChangeShapeType="1"/>
            </p:cNvSpPr>
            <p:nvPr/>
          </p:nvSpPr>
          <p:spPr bwMode="auto">
            <a:xfrm flipH="1">
              <a:off x="4087" y="626"/>
              <a:ext cx="0" cy="1395"/>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20" name="Line 72"/>
            <p:cNvSpPr>
              <a:spLocks noChangeShapeType="1"/>
            </p:cNvSpPr>
            <p:nvPr/>
          </p:nvSpPr>
          <p:spPr bwMode="auto">
            <a:xfrm flipH="1">
              <a:off x="4724" y="626"/>
              <a:ext cx="2" cy="1395"/>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4596" name="Line 73"/>
          <p:cNvSpPr>
            <a:spLocks noChangeShapeType="1"/>
          </p:cNvSpPr>
          <p:nvPr/>
        </p:nvSpPr>
        <p:spPr bwMode="auto">
          <a:xfrm>
            <a:off x="8731250" y="381000"/>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7" name="Line 74"/>
          <p:cNvSpPr>
            <a:spLocks noChangeShapeType="1"/>
          </p:cNvSpPr>
          <p:nvPr/>
        </p:nvSpPr>
        <p:spPr bwMode="auto">
          <a:xfrm>
            <a:off x="5878513" y="915987"/>
            <a:ext cx="1624012"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8" name="Line 75"/>
          <p:cNvSpPr>
            <a:spLocks noChangeShapeType="1"/>
          </p:cNvSpPr>
          <p:nvPr/>
        </p:nvSpPr>
        <p:spPr bwMode="auto">
          <a:xfrm>
            <a:off x="4217988" y="1449388"/>
            <a:ext cx="0" cy="455612"/>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9" name="Line 76"/>
          <p:cNvSpPr>
            <a:spLocks noChangeShapeType="1"/>
          </p:cNvSpPr>
          <p:nvPr/>
        </p:nvSpPr>
        <p:spPr bwMode="auto">
          <a:xfrm>
            <a:off x="7502525" y="381000"/>
            <a:ext cx="12287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0" name="Line 77"/>
          <p:cNvSpPr>
            <a:spLocks noChangeShapeType="1"/>
          </p:cNvSpPr>
          <p:nvPr/>
        </p:nvSpPr>
        <p:spPr bwMode="auto">
          <a:xfrm>
            <a:off x="8731250" y="836613"/>
            <a:ext cx="0" cy="455612"/>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1" name="Line 78"/>
          <p:cNvSpPr>
            <a:spLocks noChangeShapeType="1"/>
          </p:cNvSpPr>
          <p:nvPr/>
        </p:nvSpPr>
        <p:spPr bwMode="auto">
          <a:xfrm>
            <a:off x="4217988" y="1905000"/>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2" name="Line 79"/>
          <p:cNvSpPr>
            <a:spLocks noChangeShapeType="1"/>
          </p:cNvSpPr>
          <p:nvPr/>
        </p:nvSpPr>
        <p:spPr bwMode="auto">
          <a:xfrm>
            <a:off x="8731250" y="1292225"/>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3" name="Line 80"/>
          <p:cNvSpPr>
            <a:spLocks noChangeShapeType="1"/>
          </p:cNvSpPr>
          <p:nvPr/>
        </p:nvSpPr>
        <p:spPr bwMode="auto">
          <a:xfrm>
            <a:off x="4217988" y="2360613"/>
            <a:ext cx="0" cy="477837"/>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4" name="Line 81"/>
          <p:cNvSpPr>
            <a:spLocks noChangeShapeType="1"/>
          </p:cNvSpPr>
          <p:nvPr/>
        </p:nvSpPr>
        <p:spPr bwMode="auto">
          <a:xfrm>
            <a:off x="8731250" y="1747838"/>
            <a:ext cx="0" cy="477837"/>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5" name="Line 82"/>
          <p:cNvSpPr>
            <a:spLocks noChangeShapeType="1"/>
          </p:cNvSpPr>
          <p:nvPr/>
        </p:nvSpPr>
        <p:spPr bwMode="auto">
          <a:xfrm>
            <a:off x="4217988" y="2838450"/>
            <a:ext cx="0" cy="820738"/>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6" name="Line 83"/>
          <p:cNvSpPr>
            <a:spLocks noChangeShapeType="1"/>
          </p:cNvSpPr>
          <p:nvPr/>
        </p:nvSpPr>
        <p:spPr bwMode="auto">
          <a:xfrm>
            <a:off x="8731250" y="2225675"/>
            <a:ext cx="0" cy="820738"/>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grpSp>
        <p:nvGrpSpPr>
          <p:cNvPr id="24612" name="Group 94"/>
          <p:cNvGrpSpPr>
            <a:grpSpLocks/>
          </p:cNvGrpSpPr>
          <p:nvPr/>
        </p:nvGrpSpPr>
        <p:grpSpPr bwMode="auto">
          <a:xfrm>
            <a:off x="1388268" y="3125021"/>
            <a:ext cx="1015111" cy="2351855"/>
            <a:chOff x="357" y="2450"/>
            <a:chExt cx="795" cy="646"/>
          </a:xfrm>
        </p:grpSpPr>
        <p:sp>
          <p:nvSpPr>
            <p:cNvPr id="24614" name="Line 95"/>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15" name="Line 96"/>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97" name="Text Box 8"/>
          <p:cNvSpPr txBox="1">
            <a:spLocks noChangeArrowheads="1"/>
          </p:cNvSpPr>
          <p:nvPr/>
        </p:nvSpPr>
        <p:spPr bwMode="auto">
          <a:xfrm>
            <a:off x="646044" y="2370931"/>
            <a:ext cx="955675"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15</a:t>
            </a:r>
            <a:endParaRPr lang="en-US" sz="2400" dirty="0">
              <a:cs typeface="Arial" charset="0"/>
            </a:endParaRPr>
          </a:p>
        </p:txBody>
      </p:sp>
      <p:sp>
        <p:nvSpPr>
          <p:cNvPr id="98" name="Line 13"/>
          <p:cNvSpPr>
            <a:spLocks noChangeShapeType="1"/>
          </p:cNvSpPr>
          <p:nvPr/>
        </p:nvSpPr>
        <p:spPr bwMode="auto">
          <a:xfrm flipH="1">
            <a:off x="1266825" y="2057400"/>
            <a:ext cx="104775"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99" name="Text Box 8"/>
          <p:cNvSpPr txBox="1">
            <a:spLocks noChangeArrowheads="1"/>
          </p:cNvSpPr>
          <p:nvPr/>
        </p:nvSpPr>
        <p:spPr bwMode="auto">
          <a:xfrm>
            <a:off x="685800" y="1834356"/>
            <a:ext cx="955675"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18</a:t>
            </a:r>
            <a:endParaRPr lang="en-US" sz="2400" dirty="0">
              <a:cs typeface="Arial" charset="0"/>
            </a:endParaRPr>
          </a:p>
        </p:txBody>
      </p:sp>
      <p:sp>
        <p:nvSpPr>
          <p:cNvPr id="101" name="Line 31"/>
          <p:cNvSpPr>
            <a:spLocks noChangeShapeType="1"/>
          </p:cNvSpPr>
          <p:nvPr/>
        </p:nvSpPr>
        <p:spPr bwMode="auto">
          <a:xfrm flipV="1">
            <a:off x="3429000" y="5486400"/>
            <a:ext cx="0" cy="10160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02" name="Text Box 29"/>
          <p:cNvSpPr txBox="1">
            <a:spLocks noChangeArrowheads="1"/>
          </p:cNvSpPr>
          <p:nvPr/>
        </p:nvSpPr>
        <p:spPr bwMode="auto">
          <a:xfrm>
            <a:off x="3048000" y="5609213"/>
            <a:ext cx="7366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a:cs typeface="Arial" charset="0"/>
              </a:rPr>
              <a:t>6</a:t>
            </a:r>
          </a:p>
        </p:txBody>
      </p:sp>
      <p:sp>
        <p:nvSpPr>
          <p:cNvPr id="103" name="Oval 43"/>
          <p:cNvSpPr>
            <a:spLocks noChangeArrowheads="1"/>
          </p:cNvSpPr>
          <p:nvPr/>
        </p:nvSpPr>
        <p:spPr bwMode="auto">
          <a:xfrm>
            <a:off x="2286000" y="3062287"/>
            <a:ext cx="141288" cy="138113"/>
          </a:xfrm>
          <a:prstGeom prst="ellipse">
            <a:avLst/>
          </a:prstGeom>
          <a:solidFill>
            <a:srgbClr val="C00000"/>
          </a:solidFill>
          <a:ln>
            <a:noFill/>
          </a:ln>
          <a:extLst/>
        </p:spPr>
        <p:txBody>
          <a:bodyPr wrap="none" anchor="ctr"/>
          <a:lstStyle/>
          <a:p>
            <a:endParaRPr lang="en-AU">
              <a:cs typeface="Arial" charset="0"/>
            </a:endParaRPr>
          </a:p>
        </p:txBody>
      </p:sp>
      <p:sp>
        <p:nvSpPr>
          <p:cNvPr id="111" name="Oval 43"/>
          <p:cNvSpPr>
            <a:spLocks noChangeArrowheads="1"/>
          </p:cNvSpPr>
          <p:nvPr/>
        </p:nvSpPr>
        <p:spPr bwMode="auto">
          <a:xfrm>
            <a:off x="2743200" y="3200400"/>
            <a:ext cx="141288" cy="138113"/>
          </a:xfrm>
          <a:prstGeom prst="ellipse">
            <a:avLst/>
          </a:prstGeom>
          <a:solidFill>
            <a:srgbClr val="00B050"/>
          </a:solidFill>
          <a:ln>
            <a:noFill/>
          </a:ln>
          <a:extLst/>
        </p:spPr>
        <p:txBody>
          <a:bodyPr wrap="none" anchor="ctr"/>
          <a:lstStyle/>
          <a:p>
            <a:endParaRPr lang="en-AU">
              <a:cs typeface="Arial" charset="0"/>
            </a:endParaRPr>
          </a:p>
        </p:txBody>
      </p:sp>
      <p:sp>
        <p:nvSpPr>
          <p:cNvPr id="4" name="TextBox 3"/>
          <p:cNvSpPr txBox="1"/>
          <p:nvPr/>
        </p:nvSpPr>
        <p:spPr>
          <a:xfrm>
            <a:off x="4715052" y="930435"/>
            <a:ext cx="2066748" cy="369332"/>
          </a:xfrm>
          <a:prstGeom prst="rect">
            <a:avLst/>
          </a:prstGeom>
          <a:noFill/>
        </p:spPr>
        <p:txBody>
          <a:bodyPr wrap="square" rtlCol="0">
            <a:spAutoFit/>
          </a:bodyPr>
          <a:lstStyle/>
          <a:p>
            <a:r>
              <a:rPr lang="en-CA" dirty="0" smtClean="0">
                <a:solidFill>
                  <a:srgbClr val="C00000"/>
                </a:solidFill>
              </a:rPr>
              <a:t>Initial allocation</a:t>
            </a:r>
            <a:endParaRPr lang="en-US" dirty="0">
              <a:solidFill>
                <a:srgbClr val="C00000"/>
              </a:solidFill>
            </a:endParaRPr>
          </a:p>
        </p:txBody>
      </p:sp>
      <p:sp>
        <p:nvSpPr>
          <p:cNvPr id="115" name="TextBox 114"/>
          <p:cNvSpPr txBox="1"/>
          <p:nvPr/>
        </p:nvSpPr>
        <p:spPr>
          <a:xfrm>
            <a:off x="4715052" y="1307068"/>
            <a:ext cx="2066748" cy="646331"/>
          </a:xfrm>
          <a:prstGeom prst="rect">
            <a:avLst/>
          </a:prstGeom>
          <a:noFill/>
        </p:spPr>
        <p:txBody>
          <a:bodyPr wrap="square" rtlCol="0">
            <a:spAutoFit/>
          </a:bodyPr>
          <a:lstStyle/>
          <a:p>
            <a:r>
              <a:rPr lang="en-CA" dirty="0" smtClean="0">
                <a:solidFill>
                  <a:srgbClr val="00B050"/>
                </a:solidFill>
              </a:rPr>
              <a:t>Allocation with Trade - Before</a:t>
            </a:r>
            <a:endParaRPr lang="en-US" dirty="0">
              <a:solidFill>
                <a:srgbClr val="00B050"/>
              </a:solidFill>
            </a:endParaRPr>
          </a:p>
        </p:txBody>
      </p:sp>
      <p:sp>
        <p:nvSpPr>
          <p:cNvPr id="5" name="TextBox 4"/>
          <p:cNvSpPr txBox="1"/>
          <p:nvPr/>
        </p:nvSpPr>
        <p:spPr>
          <a:xfrm>
            <a:off x="5105400" y="2957661"/>
            <a:ext cx="3656628" cy="1461939"/>
          </a:xfrm>
          <a:prstGeom prst="rect">
            <a:avLst/>
          </a:prstGeom>
          <a:noFill/>
        </p:spPr>
        <p:txBody>
          <a:bodyPr wrap="square" rtlCol="0">
            <a:spAutoFit/>
          </a:bodyPr>
          <a:lstStyle/>
          <a:p>
            <a:r>
              <a:rPr lang="en-CA" sz="2000" dirty="0" smtClean="0"/>
              <a:t>-Even though Pierce’s allocation is different from the previous one, it is still outside of his PPF</a:t>
            </a:r>
          </a:p>
          <a:p>
            <a:endParaRPr lang="en-CA" sz="900" dirty="0" smtClean="0"/>
          </a:p>
          <a:p>
            <a:endParaRPr lang="en-US" sz="2000" dirty="0"/>
          </a:p>
        </p:txBody>
      </p:sp>
      <p:sp>
        <p:nvSpPr>
          <p:cNvPr id="82" name="TextBox 81"/>
          <p:cNvSpPr txBox="1"/>
          <p:nvPr/>
        </p:nvSpPr>
        <p:spPr>
          <a:xfrm>
            <a:off x="4724400" y="1905000"/>
            <a:ext cx="2066748" cy="646331"/>
          </a:xfrm>
          <a:prstGeom prst="rect">
            <a:avLst/>
          </a:prstGeom>
          <a:noFill/>
        </p:spPr>
        <p:txBody>
          <a:bodyPr wrap="square" rtlCol="0">
            <a:spAutoFit/>
          </a:bodyPr>
          <a:lstStyle/>
          <a:p>
            <a:r>
              <a:rPr lang="en-CA" dirty="0" smtClean="0">
                <a:solidFill>
                  <a:srgbClr val="7030A0"/>
                </a:solidFill>
              </a:rPr>
              <a:t>Allocation with Trade - After</a:t>
            </a:r>
            <a:endParaRPr lang="en-US" dirty="0">
              <a:solidFill>
                <a:srgbClr val="7030A0"/>
              </a:solidFill>
            </a:endParaRPr>
          </a:p>
        </p:txBody>
      </p:sp>
      <p:grpSp>
        <p:nvGrpSpPr>
          <p:cNvPr id="86" name="Group 46"/>
          <p:cNvGrpSpPr>
            <a:grpSpLocks/>
          </p:cNvGrpSpPr>
          <p:nvPr/>
        </p:nvGrpSpPr>
        <p:grpSpPr bwMode="auto">
          <a:xfrm>
            <a:off x="1371600" y="4495800"/>
            <a:ext cx="2971801" cy="959893"/>
            <a:chOff x="357" y="2450"/>
            <a:chExt cx="795" cy="646"/>
          </a:xfrm>
        </p:grpSpPr>
        <p:sp>
          <p:nvSpPr>
            <p:cNvPr id="87" name="Line 47"/>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88" name="Line 48"/>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89" name="Oval 43"/>
          <p:cNvSpPr>
            <a:spLocks noChangeArrowheads="1"/>
          </p:cNvSpPr>
          <p:nvPr/>
        </p:nvSpPr>
        <p:spPr bwMode="auto">
          <a:xfrm>
            <a:off x="4267200" y="4419600"/>
            <a:ext cx="141288" cy="138113"/>
          </a:xfrm>
          <a:prstGeom prst="ellipse">
            <a:avLst/>
          </a:prstGeom>
          <a:solidFill>
            <a:srgbClr val="7030A0"/>
          </a:solidFill>
          <a:ln>
            <a:noFill/>
          </a:ln>
          <a:extLst/>
        </p:spPr>
        <p:txBody>
          <a:bodyPr wrap="none" anchor="ctr"/>
          <a:lstStyle/>
          <a:p>
            <a:endParaRPr lang="en-AU">
              <a:cs typeface="Arial" charset="0"/>
            </a:endParaRPr>
          </a:p>
        </p:txBody>
      </p:sp>
    </p:spTree>
    <p:custDataLst>
      <p:tags r:id="rId1"/>
    </p:custDataLst>
    <p:extLst>
      <p:ext uri="{BB962C8B-B14F-4D97-AF65-F5344CB8AC3E}">
        <p14:creationId xmlns:p14="http://schemas.microsoft.com/office/powerpoint/2010/main" xmlns="" val="1841382597"/>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5" name="Group 90"/>
          <p:cNvGrpSpPr>
            <a:grpSpLocks/>
          </p:cNvGrpSpPr>
          <p:nvPr/>
        </p:nvGrpSpPr>
        <p:grpSpPr bwMode="auto">
          <a:xfrm>
            <a:off x="6180138" y="1300956"/>
            <a:ext cx="2582862" cy="527844"/>
            <a:chOff x="3873" y="1788"/>
            <a:chExt cx="1627" cy="517"/>
          </a:xfrm>
        </p:grpSpPr>
        <p:sp>
          <p:nvSpPr>
            <p:cNvPr id="156" name="Rectangle 54"/>
            <p:cNvSpPr>
              <a:spLocks noChangeArrowheads="1"/>
            </p:cNvSpPr>
            <p:nvPr/>
          </p:nvSpPr>
          <p:spPr bwMode="auto">
            <a:xfrm>
              <a:off x="4726" y="1788"/>
              <a:ext cx="774"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solidFill>
                    <a:srgbClr val="00B0F0"/>
                  </a:solidFill>
                  <a:cs typeface="Arial" charset="0"/>
                </a:rPr>
                <a:t>4</a:t>
              </a:r>
              <a:endParaRPr lang="en-US" dirty="0">
                <a:solidFill>
                  <a:srgbClr val="00B0F0"/>
                </a:solidFill>
                <a:cs typeface="Arial" charset="0"/>
              </a:endParaRPr>
            </a:p>
          </p:txBody>
        </p:sp>
        <p:sp>
          <p:nvSpPr>
            <p:cNvPr id="157" name="Rectangle 55"/>
            <p:cNvSpPr>
              <a:spLocks noChangeArrowheads="1"/>
            </p:cNvSpPr>
            <p:nvPr/>
          </p:nvSpPr>
          <p:spPr bwMode="auto">
            <a:xfrm>
              <a:off x="3873" y="1788"/>
              <a:ext cx="1023"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a:solidFill>
                    <a:srgbClr val="00B0F0"/>
                  </a:solidFill>
                  <a:cs typeface="Arial" charset="0"/>
                </a:rPr>
                <a:t>2</a:t>
              </a:r>
            </a:p>
          </p:txBody>
        </p:sp>
      </p:grpSp>
      <p:sp>
        <p:nvSpPr>
          <p:cNvPr id="119" name="Line 41"/>
          <p:cNvSpPr>
            <a:spLocks noChangeShapeType="1"/>
          </p:cNvSpPr>
          <p:nvPr/>
        </p:nvSpPr>
        <p:spPr bwMode="auto">
          <a:xfrm>
            <a:off x="1367332" y="3936568"/>
            <a:ext cx="1465502" cy="1549833"/>
          </a:xfrm>
          <a:prstGeom prst="line">
            <a:avLst/>
          </a:prstGeom>
          <a:noFill/>
          <a:ln w="50800">
            <a:solidFill>
              <a:srgbClr val="C00000"/>
            </a:solidFill>
            <a:round/>
            <a:headEnd/>
            <a:tailEnd/>
          </a:ln>
          <a:extLst>
            <a:ext uri="{909E8E84-426E-40DD-AFC4-6F175D3DCCD1}">
              <a14:hiddenFill xmlns:a14="http://schemas.microsoft.com/office/drawing/2010/main" xmlns="">
                <a:noFill/>
              </a14:hiddenFill>
            </a:ext>
          </a:extLst>
        </p:spPr>
        <p:txBody>
          <a:bodyPr/>
          <a:lstStyle/>
          <a:p>
            <a:endParaRPr lang="en-US"/>
          </a:p>
        </p:txBody>
      </p:sp>
      <p:grpSp>
        <p:nvGrpSpPr>
          <p:cNvPr id="24578" name="Group 2"/>
          <p:cNvGrpSpPr>
            <a:grpSpLocks/>
          </p:cNvGrpSpPr>
          <p:nvPr/>
        </p:nvGrpSpPr>
        <p:grpSpPr bwMode="auto">
          <a:xfrm>
            <a:off x="685801" y="1677987"/>
            <a:ext cx="5151438" cy="4395788"/>
            <a:chOff x="441" y="1435"/>
            <a:chExt cx="3245" cy="2769"/>
          </a:xfrm>
        </p:grpSpPr>
        <p:grpSp>
          <p:nvGrpSpPr>
            <p:cNvPr id="24639" name="Group 3"/>
            <p:cNvGrpSpPr>
              <a:grpSpLocks/>
            </p:cNvGrpSpPr>
            <p:nvPr/>
          </p:nvGrpSpPr>
          <p:grpSpPr bwMode="auto">
            <a:xfrm>
              <a:off x="868" y="1435"/>
              <a:ext cx="2818" cy="2394"/>
              <a:chOff x="2416" y="1789"/>
              <a:chExt cx="610" cy="529"/>
            </a:xfrm>
          </p:grpSpPr>
          <p:sp>
            <p:nvSpPr>
              <p:cNvPr id="24671" name="Line 4"/>
              <p:cNvSpPr>
                <a:spLocks noChangeShapeType="1"/>
              </p:cNvSpPr>
              <p:nvPr/>
            </p:nvSpPr>
            <p:spPr bwMode="auto">
              <a:xfrm flipH="1">
                <a:off x="2416" y="1789"/>
                <a:ext cx="1" cy="529"/>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72" name="Line 5"/>
              <p:cNvSpPr>
                <a:spLocks noChangeShapeType="1"/>
              </p:cNvSpPr>
              <p:nvPr/>
            </p:nvSpPr>
            <p:spPr bwMode="auto">
              <a:xfrm>
                <a:off x="2416" y="2318"/>
                <a:ext cx="610"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24640" name="Group 6"/>
            <p:cNvGrpSpPr>
              <a:grpSpLocks/>
            </p:cNvGrpSpPr>
            <p:nvPr/>
          </p:nvGrpSpPr>
          <p:grpSpPr bwMode="auto">
            <a:xfrm>
              <a:off x="441" y="2203"/>
              <a:ext cx="602" cy="288"/>
              <a:chOff x="439" y="2203"/>
              <a:chExt cx="602" cy="288"/>
            </a:xfrm>
          </p:grpSpPr>
          <p:sp>
            <p:nvSpPr>
              <p:cNvPr id="24669" name="Line 7"/>
              <p:cNvSpPr>
                <a:spLocks noChangeShapeType="1"/>
              </p:cNvSpPr>
              <p:nvPr/>
            </p:nvSpPr>
            <p:spPr bwMode="auto">
              <a:xfrm flipH="1">
                <a:off x="800" y="2346"/>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70" name="Text Box 8"/>
              <p:cNvSpPr txBox="1">
                <a:spLocks noChangeArrowheads="1"/>
              </p:cNvSpPr>
              <p:nvPr/>
            </p:nvSpPr>
            <p:spPr bwMode="auto">
              <a:xfrm>
                <a:off x="439" y="2203"/>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12</a:t>
                </a:r>
                <a:endParaRPr lang="en-US" sz="2400" dirty="0">
                  <a:cs typeface="Arial" charset="0"/>
                </a:endParaRPr>
              </a:p>
            </p:txBody>
          </p:sp>
        </p:grpSp>
        <p:grpSp>
          <p:nvGrpSpPr>
            <p:cNvPr id="24641" name="Group 9"/>
            <p:cNvGrpSpPr>
              <a:grpSpLocks/>
            </p:cNvGrpSpPr>
            <p:nvPr/>
          </p:nvGrpSpPr>
          <p:grpSpPr bwMode="auto">
            <a:xfrm>
              <a:off x="1017" y="3828"/>
              <a:ext cx="464" cy="374"/>
              <a:chOff x="1015" y="3830"/>
              <a:chExt cx="464" cy="374"/>
            </a:xfrm>
          </p:grpSpPr>
          <p:sp>
            <p:nvSpPr>
              <p:cNvPr id="24667" name="Line 10"/>
              <p:cNvSpPr>
                <a:spLocks noChangeShapeType="1"/>
              </p:cNvSpPr>
              <p:nvPr/>
            </p:nvSpPr>
            <p:spPr bwMode="auto">
              <a:xfrm flipV="1">
                <a:off x="1255"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8" name="Text Box 11"/>
              <p:cNvSpPr txBox="1">
                <a:spLocks noChangeArrowheads="1"/>
              </p:cNvSpPr>
              <p:nvPr/>
            </p:nvSpPr>
            <p:spPr bwMode="auto">
              <a:xfrm>
                <a:off x="1015"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2</a:t>
                </a:r>
                <a:endParaRPr lang="en-US" sz="2400" dirty="0">
                  <a:cs typeface="Arial" charset="0"/>
                </a:endParaRPr>
              </a:p>
            </p:txBody>
          </p:sp>
        </p:grpSp>
        <p:sp>
          <p:nvSpPr>
            <p:cNvPr id="24665" name="Line 13"/>
            <p:cNvSpPr>
              <a:spLocks noChangeShapeType="1"/>
            </p:cNvSpPr>
            <p:nvPr/>
          </p:nvSpPr>
          <p:spPr bwMode="auto">
            <a:xfrm flipH="1">
              <a:off x="800" y="2010"/>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nvGrpSpPr>
            <p:cNvPr id="24643" name="Group 15"/>
            <p:cNvGrpSpPr>
              <a:grpSpLocks/>
            </p:cNvGrpSpPr>
            <p:nvPr/>
          </p:nvGrpSpPr>
          <p:grpSpPr bwMode="auto">
            <a:xfrm>
              <a:off x="537" y="2922"/>
              <a:ext cx="602" cy="288"/>
              <a:chOff x="535" y="2000"/>
              <a:chExt cx="602" cy="288"/>
            </a:xfrm>
          </p:grpSpPr>
          <p:sp>
            <p:nvSpPr>
              <p:cNvPr id="24663" name="Line 16"/>
              <p:cNvSpPr>
                <a:spLocks noChangeShapeType="1"/>
              </p:cNvSpPr>
              <p:nvPr/>
            </p:nvSpPr>
            <p:spPr bwMode="auto">
              <a:xfrm flipH="1">
                <a:off x="800" y="2144"/>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4" name="Text Box 17"/>
              <p:cNvSpPr txBox="1">
                <a:spLocks noChangeArrowheads="1"/>
              </p:cNvSpPr>
              <p:nvPr/>
            </p:nvSpPr>
            <p:spPr bwMode="auto">
              <a:xfrm>
                <a:off x="535" y="2000"/>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a:cs typeface="Arial" charset="0"/>
                  </a:rPr>
                  <a:t>6</a:t>
                </a:r>
              </a:p>
            </p:txBody>
          </p:sp>
        </p:grpSp>
        <p:grpSp>
          <p:nvGrpSpPr>
            <p:cNvPr id="24644" name="Group 18"/>
            <p:cNvGrpSpPr>
              <a:grpSpLocks/>
            </p:cNvGrpSpPr>
            <p:nvPr/>
          </p:nvGrpSpPr>
          <p:grpSpPr bwMode="auto">
            <a:xfrm>
              <a:off x="537" y="3354"/>
              <a:ext cx="602" cy="288"/>
              <a:chOff x="535" y="1972"/>
              <a:chExt cx="602" cy="288"/>
            </a:xfrm>
          </p:grpSpPr>
          <p:sp>
            <p:nvSpPr>
              <p:cNvPr id="24661" name="Line 19"/>
              <p:cNvSpPr>
                <a:spLocks noChangeShapeType="1"/>
              </p:cNvSpPr>
              <p:nvPr/>
            </p:nvSpPr>
            <p:spPr bwMode="auto">
              <a:xfrm flipH="1">
                <a:off x="805" y="2116"/>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2" name="Text Box 20"/>
              <p:cNvSpPr txBox="1">
                <a:spLocks noChangeArrowheads="1"/>
              </p:cNvSpPr>
              <p:nvPr/>
            </p:nvSpPr>
            <p:spPr bwMode="auto">
              <a:xfrm>
                <a:off x="535" y="1972"/>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a:cs typeface="Arial" charset="0"/>
                  </a:rPr>
                  <a:t>3</a:t>
                </a:r>
              </a:p>
            </p:txBody>
          </p:sp>
        </p:grpSp>
        <p:grpSp>
          <p:nvGrpSpPr>
            <p:cNvPr id="24645" name="Group 21"/>
            <p:cNvGrpSpPr>
              <a:grpSpLocks/>
            </p:cNvGrpSpPr>
            <p:nvPr/>
          </p:nvGrpSpPr>
          <p:grpSpPr bwMode="auto">
            <a:xfrm>
              <a:off x="537" y="2538"/>
              <a:ext cx="602" cy="288"/>
              <a:chOff x="537" y="2080"/>
              <a:chExt cx="602" cy="288"/>
            </a:xfrm>
          </p:grpSpPr>
          <p:sp>
            <p:nvSpPr>
              <p:cNvPr id="24659" name="Line 22"/>
              <p:cNvSpPr>
                <a:spLocks noChangeShapeType="1"/>
              </p:cNvSpPr>
              <p:nvPr/>
            </p:nvSpPr>
            <p:spPr bwMode="auto">
              <a:xfrm flipH="1">
                <a:off x="800" y="2224"/>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0" name="Text Box 23"/>
              <p:cNvSpPr txBox="1">
                <a:spLocks noChangeArrowheads="1"/>
              </p:cNvSpPr>
              <p:nvPr/>
            </p:nvSpPr>
            <p:spPr bwMode="auto">
              <a:xfrm>
                <a:off x="537" y="2080"/>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9</a:t>
                </a:r>
                <a:endParaRPr lang="en-US" sz="2400" dirty="0">
                  <a:cs typeface="Arial" charset="0"/>
                </a:endParaRPr>
              </a:p>
            </p:txBody>
          </p:sp>
        </p:grpSp>
        <p:grpSp>
          <p:nvGrpSpPr>
            <p:cNvPr id="24646" name="Group 24"/>
            <p:cNvGrpSpPr>
              <a:grpSpLocks/>
            </p:cNvGrpSpPr>
            <p:nvPr/>
          </p:nvGrpSpPr>
          <p:grpSpPr bwMode="auto">
            <a:xfrm>
              <a:off x="3126" y="3828"/>
              <a:ext cx="464" cy="376"/>
              <a:chOff x="1080" y="3830"/>
              <a:chExt cx="464" cy="376"/>
            </a:xfrm>
          </p:grpSpPr>
          <p:sp>
            <p:nvSpPr>
              <p:cNvPr id="24657" name="Line 25"/>
              <p:cNvSpPr>
                <a:spLocks noChangeShapeType="1"/>
              </p:cNvSpPr>
              <p:nvPr/>
            </p:nvSpPr>
            <p:spPr bwMode="auto">
              <a:xfrm flipV="1">
                <a:off x="1323"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8" name="Text Box 26"/>
              <p:cNvSpPr txBox="1">
                <a:spLocks noChangeArrowheads="1"/>
              </p:cNvSpPr>
              <p:nvPr/>
            </p:nvSpPr>
            <p:spPr bwMode="auto">
              <a:xfrm>
                <a:off x="1080" y="3918"/>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12</a:t>
                </a:r>
                <a:endParaRPr lang="en-US" sz="2400" dirty="0">
                  <a:cs typeface="Arial" charset="0"/>
                </a:endParaRPr>
              </a:p>
            </p:txBody>
          </p:sp>
        </p:grpSp>
        <p:grpSp>
          <p:nvGrpSpPr>
            <p:cNvPr id="24647" name="Group 27"/>
            <p:cNvGrpSpPr>
              <a:grpSpLocks/>
            </p:cNvGrpSpPr>
            <p:nvPr/>
          </p:nvGrpSpPr>
          <p:grpSpPr bwMode="auto">
            <a:xfrm>
              <a:off x="1561" y="3828"/>
              <a:ext cx="464" cy="374"/>
              <a:chOff x="1044" y="3830"/>
              <a:chExt cx="464" cy="374"/>
            </a:xfrm>
          </p:grpSpPr>
          <p:sp>
            <p:nvSpPr>
              <p:cNvPr id="24655" name="Line 28"/>
              <p:cNvSpPr>
                <a:spLocks noChangeShapeType="1"/>
              </p:cNvSpPr>
              <p:nvPr/>
            </p:nvSpPr>
            <p:spPr bwMode="auto">
              <a:xfrm flipV="1">
                <a:off x="1268"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6" name="Text Box 29"/>
              <p:cNvSpPr txBox="1">
                <a:spLocks noChangeArrowheads="1"/>
              </p:cNvSpPr>
              <p:nvPr/>
            </p:nvSpPr>
            <p:spPr bwMode="auto">
              <a:xfrm>
                <a:off x="1044"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4</a:t>
                </a:r>
                <a:endParaRPr lang="en-US" sz="2400" dirty="0">
                  <a:cs typeface="Arial" charset="0"/>
                </a:endParaRPr>
              </a:p>
            </p:txBody>
          </p:sp>
        </p:grpSp>
        <p:grpSp>
          <p:nvGrpSpPr>
            <p:cNvPr id="24648" name="Group 30"/>
            <p:cNvGrpSpPr>
              <a:grpSpLocks/>
            </p:cNvGrpSpPr>
            <p:nvPr/>
          </p:nvGrpSpPr>
          <p:grpSpPr bwMode="auto">
            <a:xfrm>
              <a:off x="2281" y="3829"/>
              <a:ext cx="464" cy="374"/>
              <a:chOff x="1259" y="3830"/>
              <a:chExt cx="464" cy="374"/>
            </a:xfrm>
          </p:grpSpPr>
          <p:sp>
            <p:nvSpPr>
              <p:cNvPr id="24653" name="Line 31"/>
              <p:cNvSpPr>
                <a:spLocks noChangeShapeType="1"/>
              </p:cNvSpPr>
              <p:nvPr/>
            </p:nvSpPr>
            <p:spPr bwMode="auto">
              <a:xfrm flipV="1">
                <a:off x="1483"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4" name="Text Box 32"/>
              <p:cNvSpPr txBox="1">
                <a:spLocks noChangeArrowheads="1"/>
              </p:cNvSpPr>
              <p:nvPr/>
            </p:nvSpPr>
            <p:spPr bwMode="auto">
              <a:xfrm>
                <a:off x="1259"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8</a:t>
                </a:r>
                <a:endParaRPr lang="en-US" sz="2400" dirty="0">
                  <a:cs typeface="Arial" charset="0"/>
                </a:endParaRPr>
              </a:p>
            </p:txBody>
          </p:sp>
        </p:grpSp>
        <p:grpSp>
          <p:nvGrpSpPr>
            <p:cNvPr id="24649" name="Group 33"/>
            <p:cNvGrpSpPr>
              <a:grpSpLocks/>
            </p:cNvGrpSpPr>
            <p:nvPr/>
          </p:nvGrpSpPr>
          <p:grpSpPr bwMode="auto">
            <a:xfrm>
              <a:off x="2713" y="3829"/>
              <a:ext cx="464" cy="374"/>
              <a:chOff x="1182" y="3830"/>
              <a:chExt cx="464" cy="374"/>
            </a:xfrm>
          </p:grpSpPr>
          <p:sp>
            <p:nvSpPr>
              <p:cNvPr id="24651" name="Line 34"/>
              <p:cNvSpPr>
                <a:spLocks noChangeShapeType="1"/>
              </p:cNvSpPr>
              <p:nvPr/>
            </p:nvSpPr>
            <p:spPr bwMode="auto">
              <a:xfrm flipV="1">
                <a:off x="1406"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2" name="Text Box 35"/>
              <p:cNvSpPr txBox="1">
                <a:spLocks noChangeArrowheads="1"/>
              </p:cNvSpPr>
              <p:nvPr/>
            </p:nvSpPr>
            <p:spPr bwMode="auto">
              <a:xfrm>
                <a:off x="1182"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10</a:t>
                </a:r>
                <a:endParaRPr lang="en-US" sz="2400" dirty="0">
                  <a:cs typeface="Arial" charset="0"/>
                </a:endParaRPr>
              </a:p>
            </p:txBody>
          </p:sp>
        </p:grpSp>
        <p:sp>
          <p:nvSpPr>
            <p:cNvPr id="24650" name="Text Box 36"/>
            <p:cNvSpPr txBox="1">
              <a:spLocks noChangeArrowheads="1"/>
            </p:cNvSpPr>
            <p:nvPr/>
          </p:nvSpPr>
          <p:spPr bwMode="auto">
            <a:xfrm>
              <a:off x="621" y="3798"/>
              <a:ext cx="266"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a:cs typeface="Arial" charset="0"/>
                </a:rPr>
                <a:t>0</a:t>
              </a:r>
            </a:p>
          </p:txBody>
        </p:sp>
      </p:grpSp>
      <p:grpSp>
        <p:nvGrpSpPr>
          <p:cNvPr id="24579" name="Group 37"/>
          <p:cNvGrpSpPr>
            <a:grpSpLocks/>
          </p:cNvGrpSpPr>
          <p:nvPr/>
        </p:nvGrpSpPr>
        <p:grpSpPr bwMode="auto">
          <a:xfrm>
            <a:off x="381000" y="762000"/>
            <a:ext cx="7226300" cy="5116513"/>
            <a:chOff x="259" y="376"/>
            <a:chExt cx="4552" cy="3223"/>
          </a:xfrm>
        </p:grpSpPr>
        <p:sp>
          <p:nvSpPr>
            <p:cNvPr id="24637" name="Text Box 38"/>
            <p:cNvSpPr txBox="1">
              <a:spLocks noChangeArrowheads="1"/>
            </p:cNvSpPr>
            <p:nvPr/>
          </p:nvSpPr>
          <p:spPr bwMode="auto">
            <a:xfrm>
              <a:off x="3604" y="3311"/>
              <a:ext cx="1207"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dirty="0" smtClean="0">
                  <a:cs typeface="Arial" charset="0"/>
                </a:rPr>
                <a:t>Fish</a:t>
              </a:r>
              <a:endParaRPr lang="en-US" sz="2400" b="1" dirty="0">
                <a:cs typeface="Arial" charset="0"/>
              </a:endParaRPr>
            </a:p>
          </p:txBody>
        </p:sp>
        <p:sp>
          <p:nvSpPr>
            <p:cNvPr id="24638" name="Text Box 39"/>
            <p:cNvSpPr txBox="1">
              <a:spLocks noChangeArrowheads="1"/>
            </p:cNvSpPr>
            <p:nvPr/>
          </p:nvSpPr>
          <p:spPr bwMode="auto">
            <a:xfrm>
              <a:off x="259" y="376"/>
              <a:ext cx="1010" cy="5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dirty="0">
                  <a:cs typeface="Arial" charset="0"/>
                </a:rPr>
                <a:t/>
              </a:r>
              <a:br>
                <a:rPr lang="en-US" sz="2400" b="1" dirty="0">
                  <a:cs typeface="Arial" charset="0"/>
                </a:rPr>
              </a:br>
              <a:r>
                <a:rPr lang="en-US" sz="2400" b="1" dirty="0" smtClean="0">
                  <a:cs typeface="Arial" charset="0"/>
                </a:rPr>
                <a:t>Coconuts</a:t>
              </a:r>
              <a:endParaRPr lang="en-US" sz="2400" b="1" dirty="0">
                <a:cs typeface="Arial" charset="0"/>
              </a:endParaRPr>
            </a:p>
          </p:txBody>
        </p:sp>
      </p:grpSp>
      <p:sp>
        <p:nvSpPr>
          <p:cNvPr id="24580" name="Rectangle 40"/>
          <p:cNvSpPr>
            <a:spLocks noGrp="1" noChangeArrowheads="1"/>
          </p:cNvSpPr>
          <p:nvPr>
            <p:ph type="title" idx="4294967295"/>
          </p:nvPr>
        </p:nvSpPr>
        <p:spPr>
          <a:xfrm>
            <a:off x="473075" y="204788"/>
            <a:ext cx="5546725" cy="649287"/>
          </a:xfrm>
        </p:spPr>
        <p:txBody>
          <a:bodyPr>
            <a:normAutofit fontScale="90000"/>
          </a:bodyPr>
          <a:lstStyle/>
          <a:p>
            <a:pPr algn="l" eaLnBrk="1" hangingPunct="1"/>
            <a:r>
              <a:rPr lang="en-US" sz="3700" b="1" smtClean="0">
                <a:solidFill>
                  <a:schemeClr val="tx1"/>
                </a:solidFill>
              </a:rPr>
              <a:t>Tom Hanks’ </a:t>
            </a:r>
            <a:r>
              <a:rPr lang="en-US" sz="3700" b="1" dirty="0" smtClean="0">
                <a:solidFill>
                  <a:schemeClr val="tx1"/>
                </a:solidFill>
              </a:rPr>
              <a:t>PPF</a:t>
            </a:r>
          </a:p>
        </p:txBody>
      </p:sp>
      <p:sp>
        <p:nvSpPr>
          <p:cNvPr id="24581" name="Line 41"/>
          <p:cNvSpPr>
            <a:spLocks noChangeShapeType="1"/>
          </p:cNvSpPr>
          <p:nvPr/>
        </p:nvSpPr>
        <p:spPr bwMode="auto">
          <a:xfrm>
            <a:off x="1371600" y="3936568"/>
            <a:ext cx="2603501" cy="1549832"/>
          </a:xfrm>
          <a:prstGeom prst="line">
            <a:avLst/>
          </a:prstGeom>
          <a:noFill/>
          <a:ln w="50800">
            <a:solidFill>
              <a:srgbClr val="333399"/>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583" name="Oval 43"/>
          <p:cNvSpPr>
            <a:spLocks noChangeArrowheads="1"/>
          </p:cNvSpPr>
          <p:nvPr/>
        </p:nvSpPr>
        <p:spPr bwMode="auto">
          <a:xfrm>
            <a:off x="2678112" y="4662487"/>
            <a:ext cx="141288" cy="138113"/>
          </a:xfrm>
          <a:prstGeom prst="ellipse">
            <a:avLst/>
          </a:prstGeom>
          <a:solidFill>
            <a:srgbClr val="C00000"/>
          </a:solidFill>
          <a:ln>
            <a:noFill/>
          </a:ln>
          <a:extLst/>
        </p:spPr>
        <p:txBody>
          <a:bodyPr wrap="none" anchor="ctr"/>
          <a:lstStyle/>
          <a:p>
            <a:endParaRPr lang="en-AU">
              <a:cs typeface="Arial" charset="0"/>
            </a:endParaRPr>
          </a:p>
        </p:txBody>
      </p:sp>
      <p:sp>
        <p:nvSpPr>
          <p:cNvPr id="24584" name="FlagCount" hidden="1">
            <a:hlinkClick r:id="rId4"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anchor="ctr"/>
          <a:lstStyle/>
          <a:p>
            <a:pPr algn="ctr"/>
            <a:r>
              <a:rPr lang="en-US" sz="1400" b="1">
                <a:latin typeface="Tahoma" charset="0"/>
                <a:cs typeface="Arial" charset="0"/>
              </a:rPr>
              <a:t>0</a:t>
            </a:r>
          </a:p>
        </p:txBody>
      </p:sp>
      <p:grpSp>
        <p:nvGrpSpPr>
          <p:cNvPr id="24633" name="Group 46"/>
          <p:cNvGrpSpPr>
            <a:grpSpLocks/>
          </p:cNvGrpSpPr>
          <p:nvPr/>
        </p:nvGrpSpPr>
        <p:grpSpPr bwMode="auto">
          <a:xfrm>
            <a:off x="1442243" y="4731543"/>
            <a:ext cx="1306513" cy="745333"/>
            <a:chOff x="357" y="2450"/>
            <a:chExt cx="795" cy="646"/>
          </a:xfrm>
        </p:grpSpPr>
        <p:sp>
          <p:nvSpPr>
            <p:cNvPr id="24635" name="Line 47"/>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36" name="Line 48"/>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4593" name="Line 69"/>
          <p:cNvSpPr>
            <a:spLocks noChangeShapeType="1"/>
          </p:cNvSpPr>
          <p:nvPr/>
        </p:nvSpPr>
        <p:spPr bwMode="auto">
          <a:xfrm>
            <a:off x="4217988" y="3659188"/>
            <a:ext cx="16605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5" name="Line 82"/>
          <p:cNvSpPr>
            <a:spLocks noChangeShapeType="1"/>
          </p:cNvSpPr>
          <p:nvPr/>
        </p:nvSpPr>
        <p:spPr bwMode="auto">
          <a:xfrm>
            <a:off x="4217988" y="2838450"/>
            <a:ext cx="0" cy="820738"/>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grpSp>
        <p:nvGrpSpPr>
          <p:cNvPr id="24612" name="Group 94"/>
          <p:cNvGrpSpPr>
            <a:grpSpLocks/>
          </p:cNvGrpSpPr>
          <p:nvPr/>
        </p:nvGrpSpPr>
        <p:grpSpPr bwMode="auto">
          <a:xfrm>
            <a:off x="1388268" y="4426743"/>
            <a:ext cx="1354931" cy="1050132"/>
            <a:chOff x="357" y="2450"/>
            <a:chExt cx="795" cy="646"/>
          </a:xfrm>
        </p:grpSpPr>
        <p:sp>
          <p:nvSpPr>
            <p:cNvPr id="24614" name="Line 95"/>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15" name="Line 96"/>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97" name="Text Box 8"/>
          <p:cNvSpPr txBox="1">
            <a:spLocks noChangeArrowheads="1"/>
          </p:cNvSpPr>
          <p:nvPr/>
        </p:nvSpPr>
        <p:spPr bwMode="auto">
          <a:xfrm>
            <a:off x="685800" y="2362200"/>
            <a:ext cx="955675"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15</a:t>
            </a:r>
            <a:endParaRPr lang="en-US" sz="2400" dirty="0">
              <a:cs typeface="Arial" charset="0"/>
            </a:endParaRPr>
          </a:p>
        </p:txBody>
      </p:sp>
      <p:sp>
        <p:nvSpPr>
          <p:cNvPr id="98" name="Line 13"/>
          <p:cNvSpPr>
            <a:spLocks noChangeShapeType="1"/>
          </p:cNvSpPr>
          <p:nvPr/>
        </p:nvSpPr>
        <p:spPr bwMode="auto">
          <a:xfrm flipH="1">
            <a:off x="1266825" y="2057400"/>
            <a:ext cx="104775"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99" name="Text Box 8"/>
          <p:cNvSpPr txBox="1">
            <a:spLocks noChangeArrowheads="1"/>
          </p:cNvSpPr>
          <p:nvPr/>
        </p:nvSpPr>
        <p:spPr bwMode="auto">
          <a:xfrm>
            <a:off x="685800" y="1834356"/>
            <a:ext cx="955675"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18</a:t>
            </a:r>
            <a:endParaRPr lang="en-US" sz="2400" dirty="0">
              <a:cs typeface="Arial" charset="0"/>
            </a:endParaRPr>
          </a:p>
        </p:txBody>
      </p:sp>
      <p:sp>
        <p:nvSpPr>
          <p:cNvPr id="101" name="Line 31"/>
          <p:cNvSpPr>
            <a:spLocks noChangeShapeType="1"/>
          </p:cNvSpPr>
          <p:nvPr/>
        </p:nvSpPr>
        <p:spPr bwMode="auto">
          <a:xfrm flipV="1">
            <a:off x="3429000" y="5486400"/>
            <a:ext cx="0" cy="10160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02" name="Text Box 29"/>
          <p:cNvSpPr txBox="1">
            <a:spLocks noChangeArrowheads="1"/>
          </p:cNvSpPr>
          <p:nvPr/>
        </p:nvSpPr>
        <p:spPr bwMode="auto">
          <a:xfrm>
            <a:off x="3048000" y="5609213"/>
            <a:ext cx="7366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a:cs typeface="Arial" charset="0"/>
              </a:rPr>
              <a:t>6</a:t>
            </a:r>
          </a:p>
        </p:txBody>
      </p:sp>
      <p:sp>
        <p:nvSpPr>
          <p:cNvPr id="103" name="Oval 43"/>
          <p:cNvSpPr>
            <a:spLocks noChangeArrowheads="1"/>
          </p:cNvSpPr>
          <p:nvPr/>
        </p:nvSpPr>
        <p:spPr bwMode="auto">
          <a:xfrm>
            <a:off x="2672555" y="4357687"/>
            <a:ext cx="141288" cy="138113"/>
          </a:xfrm>
          <a:prstGeom prst="ellipse">
            <a:avLst/>
          </a:prstGeom>
          <a:solidFill>
            <a:srgbClr val="00B050"/>
          </a:solidFill>
          <a:ln>
            <a:noFill/>
          </a:ln>
          <a:extLst/>
        </p:spPr>
        <p:txBody>
          <a:bodyPr wrap="none" anchor="ctr"/>
          <a:lstStyle/>
          <a:p>
            <a:endParaRPr lang="en-AU">
              <a:cs typeface="Arial" charset="0"/>
            </a:endParaRPr>
          </a:p>
        </p:txBody>
      </p:sp>
      <p:grpSp>
        <p:nvGrpSpPr>
          <p:cNvPr id="106" name="Group 46"/>
          <p:cNvGrpSpPr>
            <a:grpSpLocks/>
          </p:cNvGrpSpPr>
          <p:nvPr/>
        </p:nvGrpSpPr>
        <p:grpSpPr bwMode="auto">
          <a:xfrm>
            <a:off x="1367331" y="4731542"/>
            <a:ext cx="771825" cy="754859"/>
            <a:chOff x="357" y="2450"/>
            <a:chExt cx="955" cy="770"/>
          </a:xfrm>
        </p:grpSpPr>
        <p:sp>
          <p:nvSpPr>
            <p:cNvPr id="108" name="Line 47"/>
            <p:cNvSpPr>
              <a:spLocks noChangeShapeType="1"/>
            </p:cNvSpPr>
            <p:nvPr/>
          </p:nvSpPr>
          <p:spPr bwMode="auto">
            <a:xfrm>
              <a:off x="357" y="2450"/>
              <a:ext cx="95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09" name="Line 48"/>
            <p:cNvSpPr>
              <a:spLocks noChangeShapeType="1"/>
            </p:cNvSpPr>
            <p:nvPr/>
          </p:nvSpPr>
          <p:spPr bwMode="auto">
            <a:xfrm>
              <a:off x="1312" y="2450"/>
              <a:ext cx="0" cy="77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110" name="Oval 43"/>
          <p:cNvSpPr>
            <a:spLocks noChangeArrowheads="1"/>
          </p:cNvSpPr>
          <p:nvPr/>
        </p:nvSpPr>
        <p:spPr bwMode="auto">
          <a:xfrm>
            <a:off x="2438400" y="4724400"/>
            <a:ext cx="141288" cy="138113"/>
          </a:xfrm>
          <a:prstGeom prst="ellipse">
            <a:avLst/>
          </a:prstGeom>
          <a:solidFill>
            <a:srgbClr val="7030A0"/>
          </a:solidFill>
          <a:ln>
            <a:noFill/>
          </a:ln>
          <a:extLst/>
        </p:spPr>
        <p:txBody>
          <a:bodyPr wrap="none" anchor="ctr"/>
          <a:lstStyle/>
          <a:p>
            <a:endParaRPr lang="en-AU">
              <a:cs typeface="Arial" charset="0"/>
            </a:endParaRPr>
          </a:p>
        </p:txBody>
      </p:sp>
      <p:sp>
        <p:nvSpPr>
          <p:cNvPr id="111" name="Oval 43"/>
          <p:cNvSpPr>
            <a:spLocks noChangeArrowheads="1"/>
          </p:cNvSpPr>
          <p:nvPr/>
        </p:nvSpPr>
        <p:spPr bwMode="auto">
          <a:xfrm>
            <a:off x="2068512" y="4711484"/>
            <a:ext cx="141288" cy="138113"/>
          </a:xfrm>
          <a:prstGeom prst="ellipse">
            <a:avLst/>
          </a:prstGeom>
          <a:solidFill>
            <a:srgbClr val="00B0F0"/>
          </a:solidFill>
          <a:ln>
            <a:noFill/>
          </a:ln>
          <a:extLst/>
        </p:spPr>
        <p:txBody>
          <a:bodyPr wrap="none" anchor="ctr"/>
          <a:lstStyle/>
          <a:p>
            <a:endParaRPr lang="en-AU">
              <a:cs typeface="Arial" charset="0"/>
            </a:endParaRPr>
          </a:p>
        </p:txBody>
      </p:sp>
      <p:cxnSp>
        <p:nvCxnSpPr>
          <p:cNvPr id="121" name="Straight Arrow Connector 120"/>
          <p:cNvCxnSpPr/>
          <p:nvPr/>
        </p:nvCxnSpPr>
        <p:spPr>
          <a:xfrm flipH="1">
            <a:off x="2667000" y="4962525"/>
            <a:ext cx="381000" cy="295275"/>
          </a:xfrm>
          <a:prstGeom prst="straightConnector1">
            <a:avLst/>
          </a:prstGeom>
          <a:ln w="25400">
            <a:solidFill>
              <a:srgbClr val="C00000"/>
            </a:solidFill>
            <a:tailEnd type="arrow"/>
          </a:ln>
        </p:spPr>
        <p:style>
          <a:lnRef idx="1">
            <a:schemeClr val="accent1"/>
          </a:lnRef>
          <a:fillRef idx="0">
            <a:schemeClr val="accent1"/>
          </a:fillRef>
          <a:effectRef idx="0">
            <a:schemeClr val="accent1"/>
          </a:effectRef>
          <a:fontRef idx="minor">
            <a:schemeClr val="tx1"/>
          </a:fontRef>
        </p:style>
      </p:cxnSp>
      <p:grpSp>
        <p:nvGrpSpPr>
          <p:cNvPr id="122" name="Group 92"/>
          <p:cNvGrpSpPr>
            <a:grpSpLocks/>
          </p:cNvGrpSpPr>
          <p:nvPr/>
        </p:nvGrpSpPr>
        <p:grpSpPr bwMode="auto">
          <a:xfrm>
            <a:off x="6172200" y="2512794"/>
            <a:ext cx="2590799" cy="422275"/>
            <a:chOff x="3921" y="1487"/>
            <a:chExt cx="1632" cy="266"/>
          </a:xfrm>
        </p:grpSpPr>
        <p:sp>
          <p:nvSpPr>
            <p:cNvPr id="123" name="Rectangle 57"/>
            <p:cNvSpPr>
              <a:spLocks noChangeArrowheads="1"/>
            </p:cNvSpPr>
            <p:nvPr/>
          </p:nvSpPr>
          <p:spPr bwMode="auto">
            <a:xfrm>
              <a:off x="4779" y="1500"/>
              <a:ext cx="774"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solidFill>
                    <a:srgbClr val="7030A0"/>
                  </a:solidFill>
                  <a:cs typeface="Arial" charset="0"/>
                </a:rPr>
                <a:t>3</a:t>
              </a:r>
              <a:endParaRPr lang="en-US" dirty="0">
                <a:solidFill>
                  <a:srgbClr val="7030A0"/>
                </a:solidFill>
                <a:cs typeface="Arial" charset="0"/>
              </a:endParaRPr>
            </a:p>
          </p:txBody>
        </p:sp>
        <p:sp>
          <p:nvSpPr>
            <p:cNvPr id="126" name="Rectangle 58"/>
            <p:cNvSpPr>
              <a:spLocks noChangeArrowheads="1"/>
            </p:cNvSpPr>
            <p:nvPr/>
          </p:nvSpPr>
          <p:spPr bwMode="auto">
            <a:xfrm>
              <a:off x="3921" y="1487"/>
              <a:ext cx="1023"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solidFill>
                    <a:srgbClr val="7030A0"/>
                  </a:solidFill>
                  <a:cs typeface="Arial" charset="0"/>
                </a:rPr>
                <a:t>3.25</a:t>
              </a:r>
              <a:endParaRPr lang="en-US" dirty="0">
                <a:solidFill>
                  <a:srgbClr val="7030A0"/>
                </a:solidFill>
                <a:cs typeface="Arial" charset="0"/>
              </a:endParaRPr>
            </a:p>
          </p:txBody>
        </p:sp>
      </p:grpSp>
      <p:grpSp>
        <p:nvGrpSpPr>
          <p:cNvPr id="131" name="Group 90"/>
          <p:cNvGrpSpPr>
            <a:grpSpLocks/>
          </p:cNvGrpSpPr>
          <p:nvPr/>
        </p:nvGrpSpPr>
        <p:grpSpPr bwMode="auto">
          <a:xfrm>
            <a:off x="6172200" y="838200"/>
            <a:ext cx="2582862" cy="527844"/>
            <a:chOff x="3873" y="1788"/>
            <a:chExt cx="1627" cy="517"/>
          </a:xfrm>
        </p:grpSpPr>
        <p:sp>
          <p:nvSpPr>
            <p:cNvPr id="132" name="Rectangle 54"/>
            <p:cNvSpPr>
              <a:spLocks noChangeArrowheads="1"/>
            </p:cNvSpPr>
            <p:nvPr/>
          </p:nvSpPr>
          <p:spPr bwMode="auto">
            <a:xfrm>
              <a:off x="4726" y="1788"/>
              <a:ext cx="774"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solidFill>
                    <a:srgbClr val="C00000"/>
                  </a:solidFill>
                  <a:cs typeface="Arial" charset="0"/>
                </a:rPr>
                <a:t>4</a:t>
              </a:r>
              <a:endParaRPr lang="en-US" dirty="0">
                <a:solidFill>
                  <a:srgbClr val="C00000"/>
                </a:solidFill>
                <a:cs typeface="Arial" charset="0"/>
              </a:endParaRPr>
            </a:p>
          </p:txBody>
        </p:sp>
        <p:sp>
          <p:nvSpPr>
            <p:cNvPr id="133" name="Rectangle 55"/>
            <p:cNvSpPr>
              <a:spLocks noChangeArrowheads="1"/>
            </p:cNvSpPr>
            <p:nvPr/>
          </p:nvSpPr>
          <p:spPr bwMode="auto">
            <a:xfrm>
              <a:off x="3873" y="1788"/>
              <a:ext cx="1023"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a:solidFill>
                    <a:srgbClr val="C00000"/>
                  </a:solidFill>
                  <a:cs typeface="Arial" charset="0"/>
                </a:rPr>
                <a:t>4</a:t>
              </a:r>
            </a:p>
          </p:txBody>
        </p:sp>
      </p:grpSp>
      <p:grpSp>
        <p:nvGrpSpPr>
          <p:cNvPr id="134" name="Group 92"/>
          <p:cNvGrpSpPr>
            <a:grpSpLocks/>
          </p:cNvGrpSpPr>
          <p:nvPr/>
        </p:nvGrpSpPr>
        <p:grpSpPr bwMode="auto">
          <a:xfrm>
            <a:off x="6172199" y="2000034"/>
            <a:ext cx="2590799" cy="422275"/>
            <a:chOff x="3921" y="1487"/>
            <a:chExt cx="1632" cy="266"/>
          </a:xfrm>
        </p:grpSpPr>
        <p:sp>
          <p:nvSpPr>
            <p:cNvPr id="135" name="Rectangle 57"/>
            <p:cNvSpPr>
              <a:spLocks noChangeArrowheads="1"/>
            </p:cNvSpPr>
            <p:nvPr/>
          </p:nvSpPr>
          <p:spPr bwMode="auto">
            <a:xfrm>
              <a:off x="4779" y="1500"/>
              <a:ext cx="774"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a:solidFill>
                    <a:srgbClr val="00B050"/>
                  </a:solidFill>
                  <a:cs typeface="Arial" charset="0"/>
                </a:rPr>
                <a:t>5</a:t>
              </a:r>
            </a:p>
          </p:txBody>
        </p:sp>
        <p:sp>
          <p:nvSpPr>
            <p:cNvPr id="136" name="Rectangle 58"/>
            <p:cNvSpPr>
              <a:spLocks noChangeArrowheads="1"/>
            </p:cNvSpPr>
            <p:nvPr/>
          </p:nvSpPr>
          <p:spPr bwMode="auto">
            <a:xfrm>
              <a:off x="3921" y="1487"/>
              <a:ext cx="1023"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solidFill>
                    <a:srgbClr val="00B050"/>
                  </a:solidFill>
                  <a:cs typeface="Arial" charset="0"/>
                </a:rPr>
                <a:t>4</a:t>
              </a:r>
              <a:endParaRPr lang="en-US" dirty="0">
                <a:solidFill>
                  <a:srgbClr val="00B050"/>
                </a:solidFill>
                <a:cs typeface="Arial" charset="0"/>
              </a:endParaRPr>
            </a:p>
          </p:txBody>
        </p:sp>
      </p:grpSp>
      <p:sp>
        <p:nvSpPr>
          <p:cNvPr id="137" name="Line 70"/>
          <p:cNvSpPr>
            <a:spLocks noChangeShapeType="1"/>
          </p:cNvSpPr>
          <p:nvPr/>
        </p:nvSpPr>
        <p:spPr bwMode="auto">
          <a:xfrm>
            <a:off x="4217988" y="993775"/>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grpSp>
        <p:nvGrpSpPr>
          <p:cNvPr id="138" name="Group 87"/>
          <p:cNvGrpSpPr>
            <a:grpSpLocks/>
          </p:cNvGrpSpPr>
          <p:nvPr/>
        </p:nvGrpSpPr>
        <p:grpSpPr bwMode="auto">
          <a:xfrm>
            <a:off x="6311901" y="384175"/>
            <a:ext cx="2527300" cy="2863851"/>
            <a:chOff x="3976" y="626"/>
            <a:chExt cx="1592" cy="1804"/>
          </a:xfrm>
        </p:grpSpPr>
        <p:sp>
          <p:nvSpPr>
            <p:cNvPr id="139" name="Rectangle 63"/>
            <p:cNvSpPr>
              <a:spLocks noChangeArrowheads="1"/>
            </p:cNvSpPr>
            <p:nvPr/>
          </p:nvSpPr>
          <p:spPr bwMode="auto">
            <a:xfrm>
              <a:off x="4724" y="626"/>
              <a:ext cx="844" cy="28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sz="2400" dirty="0" smtClean="0">
                  <a:cs typeface="Arial" charset="0"/>
                </a:rPr>
                <a:t>Coconuts</a:t>
              </a:r>
              <a:endParaRPr lang="en-US" sz="2400" dirty="0">
                <a:cs typeface="Arial" charset="0"/>
              </a:endParaRPr>
            </a:p>
          </p:txBody>
        </p:sp>
        <p:sp>
          <p:nvSpPr>
            <p:cNvPr id="140" name="Rectangle 64"/>
            <p:cNvSpPr>
              <a:spLocks noChangeArrowheads="1"/>
            </p:cNvSpPr>
            <p:nvPr/>
          </p:nvSpPr>
          <p:spPr bwMode="auto">
            <a:xfrm>
              <a:off x="3976" y="626"/>
              <a:ext cx="776" cy="28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sz="2400" dirty="0" smtClean="0">
                  <a:cs typeface="Arial" charset="0"/>
                </a:rPr>
                <a:t>Fish</a:t>
              </a:r>
              <a:endParaRPr lang="en-US" sz="2400" dirty="0">
                <a:cs typeface="Arial" charset="0"/>
              </a:endParaRPr>
            </a:p>
          </p:txBody>
        </p:sp>
        <p:sp>
          <p:nvSpPr>
            <p:cNvPr id="141" name="Line 67"/>
            <p:cNvSpPr>
              <a:spLocks noChangeShapeType="1"/>
            </p:cNvSpPr>
            <p:nvPr/>
          </p:nvSpPr>
          <p:spPr bwMode="auto">
            <a:xfrm>
              <a:off x="4087" y="913"/>
              <a:ext cx="1413" cy="0"/>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2" name="Line 71"/>
            <p:cNvSpPr>
              <a:spLocks noChangeShapeType="1"/>
            </p:cNvSpPr>
            <p:nvPr/>
          </p:nvSpPr>
          <p:spPr bwMode="auto">
            <a:xfrm flipH="1">
              <a:off x="4087" y="626"/>
              <a:ext cx="0" cy="1804"/>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3" name="Line 72"/>
            <p:cNvSpPr>
              <a:spLocks noChangeShapeType="1"/>
            </p:cNvSpPr>
            <p:nvPr/>
          </p:nvSpPr>
          <p:spPr bwMode="auto">
            <a:xfrm flipH="1">
              <a:off x="4724" y="626"/>
              <a:ext cx="2" cy="1804"/>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144" name="Line 73"/>
          <p:cNvSpPr>
            <a:spLocks noChangeShapeType="1"/>
          </p:cNvSpPr>
          <p:nvPr/>
        </p:nvSpPr>
        <p:spPr bwMode="auto">
          <a:xfrm>
            <a:off x="8731250" y="381000"/>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45" name="Line 74"/>
          <p:cNvSpPr>
            <a:spLocks noChangeShapeType="1"/>
          </p:cNvSpPr>
          <p:nvPr/>
        </p:nvSpPr>
        <p:spPr bwMode="auto">
          <a:xfrm>
            <a:off x="5878513" y="915987"/>
            <a:ext cx="1624012"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46" name="Line 75"/>
          <p:cNvSpPr>
            <a:spLocks noChangeShapeType="1"/>
          </p:cNvSpPr>
          <p:nvPr/>
        </p:nvSpPr>
        <p:spPr bwMode="auto">
          <a:xfrm>
            <a:off x="4217988" y="2022257"/>
            <a:ext cx="0" cy="455612"/>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47" name="Line 76"/>
          <p:cNvSpPr>
            <a:spLocks noChangeShapeType="1"/>
          </p:cNvSpPr>
          <p:nvPr/>
        </p:nvSpPr>
        <p:spPr bwMode="auto">
          <a:xfrm>
            <a:off x="7502525" y="381000"/>
            <a:ext cx="12287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48" name="Line 77"/>
          <p:cNvSpPr>
            <a:spLocks noChangeShapeType="1"/>
          </p:cNvSpPr>
          <p:nvPr/>
        </p:nvSpPr>
        <p:spPr bwMode="auto">
          <a:xfrm>
            <a:off x="8731250" y="836613"/>
            <a:ext cx="0" cy="455612"/>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49" name="Line 78"/>
          <p:cNvSpPr>
            <a:spLocks noChangeShapeType="1"/>
          </p:cNvSpPr>
          <p:nvPr/>
        </p:nvSpPr>
        <p:spPr bwMode="auto">
          <a:xfrm>
            <a:off x="4217988" y="2477869"/>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50" name="Line 79"/>
          <p:cNvSpPr>
            <a:spLocks noChangeShapeType="1"/>
          </p:cNvSpPr>
          <p:nvPr/>
        </p:nvSpPr>
        <p:spPr bwMode="auto">
          <a:xfrm>
            <a:off x="8731250" y="1865094"/>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51" name="Line 81"/>
          <p:cNvSpPr>
            <a:spLocks noChangeShapeType="1"/>
          </p:cNvSpPr>
          <p:nvPr/>
        </p:nvSpPr>
        <p:spPr bwMode="auto">
          <a:xfrm>
            <a:off x="8731250" y="2320707"/>
            <a:ext cx="0" cy="477837"/>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52" name="TextBox 151"/>
          <p:cNvSpPr txBox="1"/>
          <p:nvPr/>
        </p:nvSpPr>
        <p:spPr>
          <a:xfrm>
            <a:off x="4715052" y="930435"/>
            <a:ext cx="2066748" cy="369332"/>
          </a:xfrm>
          <a:prstGeom prst="rect">
            <a:avLst/>
          </a:prstGeom>
          <a:noFill/>
        </p:spPr>
        <p:txBody>
          <a:bodyPr wrap="square" rtlCol="0">
            <a:spAutoFit/>
          </a:bodyPr>
          <a:lstStyle/>
          <a:p>
            <a:r>
              <a:rPr lang="en-CA" dirty="0" smtClean="0">
                <a:solidFill>
                  <a:srgbClr val="C00000"/>
                </a:solidFill>
              </a:rPr>
              <a:t>Initial allocation</a:t>
            </a:r>
            <a:endParaRPr lang="en-US" dirty="0">
              <a:solidFill>
                <a:srgbClr val="C00000"/>
              </a:solidFill>
            </a:endParaRPr>
          </a:p>
        </p:txBody>
      </p:sp>
      <p:sp>
        <p:nvSpPr>
          <p:cNvPr id="153" name="TextBox 152"/>
          <p:cNvSpPr txBox="1"/>
          <p:nvPr/>
        </p:nvSpPr>
        <p:spPr>
          <a:xfrm>
            <a:off x="4715052" y="1879937"/>
            <a:ext cx="2066748" cy="646331"/>
          </a:xfrm>
          <a:prstGeom prst="rect">
            <a:avLst/>
          </a:prstGeom>
          <a:noFill/>
        </p:spPr>
        <p:txBody>
          <a:bodyPr wrap="square" rtlCol="0">
            <a:spAutoFit/>
          </a:bodyPr>
          <a:lstStyle/>
          <a:p>
            <a:r>
              <a:rPr lang="en-CA" dirty="0" smtClean="0">
                <a:solidFill>
                  <a:srgbClr val="00B050"/>
                </a:solidFill>
              </a:rPr>
              <a:t>Allocation with Trade - Before</a:t>
            </a:r>
            <a:endParaRPr lang="en-US" dirty="0">
              <a:solidFill>
                <a:srgbClr val="00B050"/>
              </a:solidFill>
            </a:endParaRPr>
          </a:p>
        </p:txBody>
      </p:sp>
      <p:sp>
        <p:nvSpPr>
          <p:cNvPr id="154" name="TextBox 153"/>
          <p:cNvSpPr txBox="1"/>
          <p:nvPr/>
        </p:nvSpPr>
        <p:spPr>
          <a:xfrm>
            <a:off x="4724400" y="2477869"/>
            <a:ext cx="2066748" cy="646331"/>
          </a:xfrm>
          <a:prstGeom prst="rect">
            <a:avLst/>
          </a:prstGeom>
          <a:noFill/>
        </p:spPr>
        <p:txBody>
          <a:bodyPr wrap="square" rtlCol="0">
            <a:spAutoFit/>
          </a:bodyPr>
          <a:lstStyle/>
          <a:p>
            <a:r>
              <a:rPr lang="en-CA" dirty="0" smtClean="0">
                <a:solidFill>
                  <a:srgbClr val="7030A0"/>
                </a:solidFill>
              </a:rPr>
              <a:t>Allocation with Trade - After</a:t>
            </a:r>
            <a:endParaRPr lang="en-US" dirty="0">
              <a:solidFill>
                <a:srgbClr val="7030A0"/>
              </a:solidFill>
            </a:endParaRPr>
          </a:p>
        </p:txBody>
      </p:sp>
      <p:sp>
        <p:nvSpPr>
          <p:cNvPr id="158" name="TextBox 157"/>
          <p:cNvSpPr txBox="1"/>
          <p:nvPr/>
        </p:nvSpPr>
        <p:spPr>
          <a:xfrm>
            <a:off x="4722990" y="1393191"/>
            <a:ext cx="2066748" cy="369332"/>
          </a:xfrm>
          <a:prstGeom prst="rect">
            <a:avLst/>
          </a:prstGeom>
          <a:noFill/>
        </p:spPr>
        <p:txBody>
          <a:bodyPr wrap="square" rtlCol="0">
            <a:spAutoFit/>
          </a:bodyPr>
          <a:lstStyle/>
          <a:p>
            <a:r>
              <a:rPr lang="en-CA" dirty="0" smtClean="0">
                <a:solidFill>
                  <a:srgbClr val="00B0F0"/>
                </a:solidFill>
              </a:rPr>
              <a:t>Injury allocation</a:t>
            </a:r>
            <a:endParaRPr lang="en-US" dirty="0">
              <a:solidFill>
                <a:srgbClr val="00B0F0"/>
              </a:solidFill>
            </a:endParaRPr>
          </a:p>
        </p:txBody>
      </p:sp>
      <p:grpSp>
        <p:nvGrpSpPr>
          <p:cNvPr id="159" name="Group 94"/>
          <p:cNvGrpSpPr>
            <a:grpSpLocks/>
          </p:cNvGrpSpPr>
          <p:nvPr/>
        </p:nvGrpSpPr>
        <p:grpSpPr bwMode="auto">
          <a:xfrm>
            <a:off x="1447801" y="4800600"/>
            <a:ext cx="1061244" cy="745332"/>
            <a:chOff x="357" y="2450"/>
            <a:chExt cx="795" cy="646"/>
          </a:xfrm>
        </p:grpSpPr>
        <p:sp>
          <p:nvSpPr>
            <p:cNvPr id="160" name="Line 95"/>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61" name="Line 96"/>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162" name="TextBox 161"/>
          <p:cNvSpPr txBox="1"/>
          <p:nvPr/>
        </p:nvSpPr>
        <p:spPr>
          <a:xfrm>
            <a:off x="5105400" y="3567261"/>
            <a:ext cx="3656628" cy="2077492"/>
          </a:xfrm>
          <a:prstGeom prst="rect">
            <a:avLst/>
          </a:prstGeom>
          <a:noFill/>
        </p:spPr>
        <p:txBody>
          <a:bodyPr wrap="square" rtlCol="0">
            <a:spAutoFit/>
          </a:bodyPr>
          <a:lstStyle/>
          <a:p>
            <a:r>
              <a:rPr lang="en-CA" sz="2000" dirty="0" smtClean="0"/>
              <a:t>-Tom is worse off then before, but specialization and trade have still allowed him to reach a point outside of the bounds of his new PPF </a:t>
            </a:r>
          </a:p>
          <a:p>
            <a:endParaRPr lang="en-CA" sz="900" dirty="0" smtClean="0"/>
          </a:p>
          <a:p>
            <a:endParaRPr lang="en-US" sz="2000" dirty="0"/>
          </a:p>
        </p:txBody>
      </p:sp>
    </p:spTree>
    <p:custDataLst>
      <p:tags r:id="rId1"/>
    </p:custDataLst>
    <p:extLst>
      <p:ext uri="{BB962C8B-B14F-4D97-AF65-F5344CB8AC3E}">
        <p14:creationId xmlns:p14="http://schemas.microsoft.com/office/powerpoint/2010/main" xmlns="" val="4066646584"/>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Alternate Scenario</a:t>
            </a:r>
            <a:endParaRPr lang="en-US" dirty="0"/>
          </a:p>
        </p:txBody>
      </p:sp>
      <p:sp>
        <p:nvSpPr>
          <p:cNvPr id="3" name="Content Placeholder 2"/>
          <p:cNvSpPr>
            <a:spLocks noGrp="1"/>
          </p:cNvSpPr>
          <p:nvPr>
            <p:ph idx="1"/>
          </p:nvPr>
        </p:nvSpPr>
        <p:spPr/>
        <p:txBody>
          <a:bodyPr/>
          <a:lstStyle/>
          <a:p>
            <a:r>
              <a:rPr lang="en-US" dirty="0" smtClean="0"/>
              <a:t>Tom does not injure his ankle</a:t>
            </a:r>
          </a:p>
          <a:p>
            <a:r>
              <a:rPr lang="en-US" dirty="0" smtClean="0"/>
              <a:t>Instead, he becomes better at gathering coconuts</a:t>
            </a:r>
          </a:p>
          <a:p>
            <a:r>
              <a:rPr lang="en-US" dirty="0" smtClean="0"/>
              <a:t>Now he is able to gather 12 coconuts in 8 hours rather than 8 (1.5 coconuts per hour)</a:t>
            </a:r>
          </a:p>
          <a:p>
            <a:r>
              <a:rPr lang="en-US" dirty="0" smtClean="0"/>
              <a:t>Who produces what?</a:t>
            </a:r>
          </a:p>
          <a:p>
            <a:r>
              <a:rPr lang="en-US" dirty="0" smtClean="0"/>
              <a:t>What are the prices?</a:t>
            </a:r>
            <a:endParaRPr lang="en-US" dirty="0"/>
          </a:p>
        </p:txBody>
      </p:sp>
    </p:spTree>
    <p:extLst>
      <p:ext uri="{BB962C8B-B14F-4D97-AF65-F5344CB8AC3E}">
        <p14:creationId xmlns:p14="http://schemas.microsoft.com/office/powerpoint/2010/main" xmlns="" val="39930892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 name="Group 90"/>
          <p:cNvGrpSpPr>
            <a:grpSpLocks/>
          </p:cNvGrpSpPr>
          <p:nvPr/>
        </p:nvGrpSpPr>
        <p:grpSpPr bwMode="auto">
          <a:xfrm>
            <a:off x="6172200" y="2014893"/>
            <a:ext cx="2546350" cy="527844"/>
            <a:chOff x="3896" y="1793"/>
            <a:chExt cx="1604" cy="517"/>
          </a:xfrm>
        </p:grpSpPr>
        <p:sp>
          <p:nvSpPr>
            <p:cNvPr id="113" name="Rectangle 54"/>
            <p:cNvSpPr>
              <a:spLocks noChangeArrowheads="1"/>
            </p:cNvSpPr>
            <p:nvPr/>
          </p:nvSpPr>
          <p:spPr bwMode="auto">
            <a:xfrm>
              <a:off x="4726" y="1793"/>
              <a:ext cx="774"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smtClean="0">
                  <a:cs typeface="Arial" charset="0"/>
                </a:rPr>
                <a:t>12</a:t>
              </a:r>
              <a:endParaRPr lang="en-US" dirty="0">
                <a:cs typeface="Arial" charset="0"/>
              </a:endParaRPr>
            </a:p>
          </p:txBody>
        </p:sp>
        <p:sp>
          <p:nvSpPr>
            <p:cNvPr id="114" name="Rectangle 55"/>
            <p:cNvSpPr>
              <a:spLocks noChangeArrowheads="1"/>
            </p:cNvSpPr>
            <p:nvPr/>
          </p:nvSpPr>
          <p:spPr bwMode="auto">
            <a:xfrm>
              <a:off x="3896" y="1840"/>
              <a:ext cx="1023" cy="43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a:cs typeface="Arial" charset="0"/>
                </a:rPr>
                <a:t>0</a:t>
              </a:r>
            </a:p>
          </p:txBody>
        </p:sp>
      </p:grpSp>
      <p:grpSp>
        <p:nvGrpSpPr>
          <p:cNvPr id="17" name="Group 90"/>
          <p:cNvGrpSpPr>
            <a:grpSpLocks/>
          </p:cNvGrpSpPr>
          <p:nvPr/>
        </p:nvGrpSpPr>
        <p:grpSpPr bwMode="auto">
          <a:xfrm>
            <a:off x="6183313" y="1676400"/>
            <a:ext cx="2547937" cy="527844"/>
            <a:chOff x="3873" y="1788"/>
            <a:chExt cx="1605" cy="517"/>
          </a:xfrm>
        </p:grpSpPr>
        <p:sp>
          <p:nvSpPr>
            <p:cNvPr id="24631" name="Rectangle 55"/>
            <p:cNvSpPr>
              <a:spLocks noChangeArrowheads="1"/>
            </p:cNvSpPr>
            <p:nvPr/>
          </p:nvSpPr>
          <p:spPr bwMode="auto">
            <a:xfrm>
              <a:off x="3873" y="1788"/>
              <a:ext cx="1023"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a:cs typeface="Arial" charset="0"/>
                </a:rPr>
                <a:t>2</a:t>
              </a:r>
              <a:endParaRPr lang="en-US" dirty="0">
                <a:cs typeface="Arial" charset="0"/>
              </a:endParaRPr>
            </a:p>
          </p:txBody>
        </p:sp>
        <p:sp>
          <p:nvSpPr>
            <p:cNvPr id="24630" name="Rectangle 54"/>
            <p:cNvSpPr>
              <a:spLocks noChangeArrowheads="1"/>
            </p:cNvSpPr>
            <p:nvPr/>
          </p:nvSpPr>
          <p:spPr bwMode="auto">
            <a:xfrm>
              <a:off x="4704" y="1788"/>
              <a:ext cx="774"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cs typeface="Arial" charset="0"/>
                </a:rPr>
                <a:t>9</a:t>
              </a:r>
              <a:endParaRPr lang="en-US" dirty="0">
                <a:cs typeface="Arial" charset="0"/>
              </a:endParaRPr>
            </a:p>
          </p:txBody>
        </p:sp>
      </p:grpSp>
      <p:grpSp>
        <p:nvGrpSpPr>
          <p:cNvPr id="19" name="Group 92"/>
          <p:cNvGrpSpPr>
            <a:grpSpLocks/>
          </p:cNvGrpSpPr>
          <p:nvPr/>
        </p:nvGrpSpPr>
        <p:grpSpPr bwMode="auto">
          <a:xfrm>
            <a:off x="6148387" y="1427163"/>
            <a:ext cx="2547937" cy="401637"/>
            <a:chOff x="3873" y="1487"/>
            <a:chExt cx="1605" cy="253"/>
          </a:xfrm>
        </p:grpSpPr>
        <p:sp>
          <p:nvSpPr>
            <p:cNvPr id="24624" name="Rectangle 57"/>
            <p:cNvSpPr>
              <a:spLocks noChangeArrowheads="1"/>
            </p:cNvSpPr>
            <p:nvPr/>
          </p:nvSpPr>
          <p:spPr bwMode="auto">
            <a:xfrm>
              <a:off x="4704" y="1487"/>
              <a:ext cx="774"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a:cs typeface="Arial" charset="0"/>
                </a:rPr>
                <a:t>6</a:t>
              </a:r>
              <a:endParaRPr lang="en-US" dirty="0">
                <a:cs typeface="Arial" charset="0"/>
              </a:endParaRPr>
            </a:p>
          </p:txBody>
        </p:sp>
        <p:sp>
          <p:nvSpPr>
            <p:cNvPr id="24625" name="Rectangle 58"/>
            <p:cNvSpPr>
              <a:spLocks noChangeArrowheads="1"/>
            </p:cNvSpPr>
            <p:nvPr/>
          </p:nvSpPr>
          <p:spPr bwMode="auto">
            <a:xfrm>
              <a:off x="3873" y="1487"/>
              <a:ext cx="1023"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a:cs typeface="Arial" charset="0"/>
                </a:rPr>
                <a:t>4</a:t>
              </a:r>
            </a:p>
          </p:txBody>
        </p:sp>
      </p:grpSp>
      <p:cxnSp>
        <p:nvCxnSpPr>
          <p:cNvPr id="116" name="Straight Arrow Connector 115"/>
          <p:cNvCxnSpPr/>
          <p:nvPr/>
        </p:nvCxnSpPr>
        <p:spPr>
          <a:xfrm flipV="1">
            <a:off x="1379537" y="3125787"/>
            <a:ext cx="2582863" cy="4249"/>
          </a:xfrm>
          <a:prstGeom prst="straightConnector1">
            <a:avLst/>
          </a:prstGeom>
          <a:ln w="25400">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119" name="Line 41"/>
          <p:cNvSpPr>
            <a:spLocks noChangeShapeType="1"/>
          </p:cNvSpPr>
          <p:nvPr/>
        </p:nvSpPr>
        <p:spPr bwMode="auto">
          <a:xfrm>
            <a:off x="1367331" y="3124200"/>
            <a:ext cx="2595069" cy="2362201"/>
          </a:xfrm>
          <a:prstGeom prst="line">
            <a:avLst/>
          </a:prstGeom>
          <a:noFill/>
          <a:ln w="50800">
            <a:solidFill>
              <a:srgbClr val="C00000"/>
            </a:solidFill>
            <a:round/>
            <a:headEnd/>
            <a:tailEnd/>
          </a:ln>
          <a:extLst>
            <a:ext uri="{909E8E84-426E-40DD-AFC4-6F175D3DCCD1}">
              <a14:hiddenFill xmlns:a14="http://schemas.microsoft.com/office/drawing/2010/main" xmlns="">
                <a:noFill/>
              </a14:hiddenFill>
            </a:ext>
          </a:extLst>
        </p:spPr>
        <p:txBody>
          <a:bodyPr/>
          <a:lstStyle/>
          <a:p>
            <a:endParaRPr lang="en-US"/>
          </a:p>
        </p:txBody>
      </p:sp>
      <p:grpSp>
        <p:nvGrpSpPr>
          <p:cNvPr id="24578" name="Group 2"/>
          <p:cNvGrpSpPr>
            <a:grpSpLocks/>
          </p:cNvGrpSpPr>
          <p:nvPr/>
        </p:nvGrpSpPr>
        <p:grpSpPr bwMode="auto">
          <a:xfrm>
            <a:off x="685801" y="1677987"/>
            <a:ext cx="5151438" cy="4395788"/>
            <a:chOff x="441" y="1435"/>
            <a:chExt cx="3245" cy="2769"/>
          </a:xfrm>
        </p:grpSpPr>
        <p:grpSp>
          <p:nvGrpSpPr>
            <p:cNvPr id="24639" name="Group 3"/>
            <p:cNvGrpSpPr>
              <a:grpSpLocks/>
            </p:cNvGrpSpPr>
            <p:nvPr/>
          </p:nvGrpSpPr>
          <p:grpSpPr bwMode="auto">
            <a:xfrm>
              <a:off x="868" y="1435"/>
              <a:ext cx="2818" cy="2394"/>
              <a:chOff x="2416" y="1789"/>
              <a:chExt cx="610" cy="529"/>
            </a:xfrm>
          </p:grpSpPr>
          <p:sp>
            <p:nvSpPr>
              <p:cNvPr id="24671" name="Line 4"/>
              <p:cNvSpPr>
                <a:spLocks noChangeShapeType="1"/>
              </p:cNvSpPr>
              <p:nvPr/>
            </p:nvSpPr>
            <p:spPr bwMode="auto">
              <a:xfrm flipH="1">
                <a:off x="2416" y="1789"/>
                <a:ext cx="1" cy="529"/>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72" name="Line 5"/>
              <p:cNvSpPr>
                <a:spLocks noChangeShapeType="1"/>
              </p:cNvSpPr>
              <p:nvPr/>
            </p:nvSpPr>
            <p:spPr bwMode="auto">
              <a:xfrm>
                <a:off x="2416" y="2318"/>
                <a:ext cx="610"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24640" name="Group 6"/>
            <p:cNvGrpSpPr>
              <a:grpSpLocks/>
            </p:cNvGrpSpPr>
            <p:nvPr/>
          </p:nvGrpSpPr>
          <p:grpSpPr bwMode="auto">
            <a:xfrm>
              <a:off x="441" y="2203"/>
              <a:ext cx="602" cy="288"/>
              <a:chOff x="439" y="2203"/>
              <a:chExt cx="602" cy="288"/>
            </a:xfrm>
          </p:grpSpPr>
          <p:sp>
            <p:nvSpPr>
              <p:cNvPr id="24669" name="Line 7"/>
              <p:cNvSpPr>
                <a:spLocks noChangeShapeType="1"/>
              </p:cNvSpPr>
              <p:nvPr/>
            </p:nvSpPr>
            <p:spPr bwMode="auto">
              <a:xfrm flipH="1">
                <a:off x="800" y="2346"/>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70" name="Text Box 8"/>
              <p:cNvSpPr txBox="1">
                <a:spLocks noChangeArrowheads="1"/>
              </p:cNvSpPr>
              <p:nvPr/>
            </p:nvSpPr>
            <p:spPr bwMode="auto">
              <a:xfrm>
                <a:off x="439" y="2203"/>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12</a:t>
                </a:r>
                <a:endParaRPr lang="en-US" sz="2400" dirty="0">
                  <a:cs typeface="Arial" charset="0"/>
                </a:endParaRPr>
              </a:p>
            </p:txBody>
          </p:sp>
        </p:grpSp>
        <p:grpSp>
          <p:nvGrpSpPr>
            <p:cNvPr id="24641" name="Group 9"/>
            <p:cNvGrpSpPr>
              <a:grpSpLocks/>
            </p:cNvGrpSpPr>
            <p:nvPr/>
          </p:nvGrpSpPr>
          <p:grpSpPr bwMode="auto">
            <a:xfrm>
              <a:off x="1017" y="3828"/>
              <a:ext cx="464" cy="374"/>
              <a:chOff x="1015" y="3830"/>
              <a:chExt cx="464" cy="374"/>
            </a:xfrm>
          </p:grpSpPr>
          <p:sp>
            <p:nvSpPr>
              <p:cNvPr id="24667" name="Line 10"/>
              <p:cNvSpPr>
                <a:spLocks noChangeShapeType="1"/>
              </p:cNvSpPr>
              <p:nvPr/>
            </p:nvSpPr>
            <p:spPr bwMode="auto">
              <a:xfrm flipV="1">
                <a:off x="1255"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8" name="Text Box 11"/>
              <p:cNvSpPr txBox="1">
                <a:spLocks noChangeArrowheads="1"/>
              </p:cNvSpPr>
              <p:nvPr/>
            </p:nvSpPr>
            <p:spPr bwMode="auto">
              <a:xfrm>
                <a:off x="1015"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2</a:t>
                </a:r>
                <a:endParaRPr lang="en-US" sz="2400" dirty="0">
                  <a:cs typeface="Arial" charset="0"/>
                </a:endParaRPr>
              </a:p>
            </p:txBody>
          </p:sp>
        </p:grpSp>
        <p:sp>
          <p:nvSpPr>
            <p:cNvPr id="24665" name="Line 13"/>
            <p:cNvSpPr>
              <a:spLocks noChangeShapeType="1"/>
            </p:cNvSpPr>
            <p:nvPr/>
          </p:nvSpPr>
          <p:spPr bwMode="auto">
            <a:xfrm flipH="1">
              <a:off x="800" y="2010"/>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nvGrpSpPr>
            <p:cNvPr id="24643" name="Group 15"/>
            <p:cNvGrpSpPr>
              <a:grpSpLocks/>
            </p:cNvGrpSpPr>
            <p:nvPr/>
          </p:nvGrpSpPr>
          <p:grpSpPr bwMode="auto">
            <a:xfrm>
              <a:off x="537" y="2922"/>
              <a:ext cx="602" cy="288"/>
              <a:chOff x="535" y="2000"/>
              <a:chExt cx="602" cy="288"/>
            </a:xfrm>
          </p:grpSpPr>
          <p:sp>
            <p:nvSpPr>
              <p:cNvPr id="24663" name="Line 16"/>
              <p:cNvSpPr>
                <a:spLocks noChangeShapeType="1"/>
              </p:cNvSpPr>
              <p:nvPr/>
            </p:nvSpPr>
            <p:spPr bwMode="auto">
              <a:xfrm flipH="1">
                <a:off x="800" y="2144"/>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4" name="Text Box 17"/>
              <p:cNvSpPr txBox="1">
                <a:spLocks noChangeArrowheads="1"/>
              </p:cNvSpPr>
              <p:nvPr/>
            </p:nvSpPr>
            <p:spPr bwMode="auto">
              <a:xfrm>
                <a:off x="535" y="2000"/>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a:cs typeface="Arial" charset="0"/>
                  </a:rPr>
                  <a:t>6</a:t>
                </a:r>
              </a:p>
            </p:txBody>
          </p:sp>
        </p:grpSp>
        <p:grpSp>
          <p:nvGrpSpPr>
            <p:cNvPr id="24644" name="Group 18"/>
            <p:cNvGrpSpPr>
              <a:grpSpLocks/>
            </p:cNvGrpSpPr>
            <p:nvPr/>
          </p:nvGrpSpPr>
          <p:grpSpPr bwMode="auto">
            <a:xfrm>
              <a:off x="537" y="3354"/>
              <a:ext cx="602" cy="288"/>
              <a:chOff x="535" y="1972"/>
              <a:chExt cx="602" cy="288"/>
            </a:xfrm>
          </p:grpSpPr>
          <p:sp>
            <p:nvSpPr>
              <p:cNvPr id="24661" name="Line 19"/>
              <p:cNvSpPr>
                <a:spLocks noChangeShapeType="1"/>
              </p:cNvSpPr>
              <p:nvPr/>
            </p:nvSpPr>
            <p:spPr bwMode="auto">
              <a:xfrm flipH="1">
                <a:off x="805" y="2116"/>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2" name="Text Box 20"/>
              <p:cNvSpPr txBox="1">
                <a:spLocks noChangeArrowheads="1"/>
              </p:cNvSpPr>
              <p:nvPr/>
            </p:nvSpPr>
            <p:spPr bwMode="auto">
              <a:xfrm>
                <a:off x="535" y="1972"/>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a:cs typeface="Arial" charset="0"/>
                  </a:rPr>
                  <a:t>3</a:t>
                </a:r>
              </a:p>
            </p:txBody>
          </p:sp>
        </p:grpSp>
        <p:grpSp>
          <p:nvGrpSpPr>
            <p:cNvPr id="24645" name="Group 21"/>
            <p:cNvGrpSpPr>
              <a:grpSpLocks/>
            </p:cNvGrpSpPr>
            <p:nvPr/>
          </p:nvGrpSpPr>
          <p:grpSpPr bwMode="auto">
            <a:xfrm>
              <a:off x="537" y="2538"/>
              <a:ext cx="602" cy="288"/>
              <a:chOff x="537" y="2080"/>
              <a:chExt cx="602" cy="288"/>
            </a:xfrm>
          </p:grpSpPr>
          <p:sp>
            <p:nvSpPr>
              <p:cNvPr id="24659" name="Line 22"/>
              <p:cNvSpPr>
                <a:spLocks noChangeShapeType="1"/>
              </p:cNvSpPr>
              <p:nvPr/>
            </p:nvSpPr>
            <p:spPr bwMode="auto">
              <a:xfrm flipH="1">
                <a:off x="800" y="2224"/>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0" name="Text Box 23"/>
              <p:cNvSpPr txBox="1">
                <a:spLocks noChangeArrowheads="1"/>
              </p:cNvSpPr>
              <p:nvPr/>
            </p:nvSpPr>
            <p:spPr bwMode="auto">
              <a:xfrm>
                <a:off x="537" y="2080"/>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9</a:t>
                </a:r>
                <a:endParaRPr lang="en-US" sz="2400" dirty="0">
                  <a:cs typeface="Arial" charset="0"/>
                </a:endParaRPr>
              </a:p>
            </p:txBody>
          </p:sp>
        </p:grpSp>
        <p:grpSp>
          <p:nvGrpSpPr>
            <p:cNvPr id="24646" name="Group 24"/>
            <p:cNvGrpSpPr>
              <a:grpSpLocks/>
            </p:cNvGrpSpPr>
            <p:nvPr/>
          </p:nvGrpSpPr>
          <p:grpSpPr bwMode="auto">
            <a:xfrm>
              <a:off x="3126" y="3828"/>
              <a:ext cx="464" cy="376"/>
              <a:chOff x="1080" y="3830"/>
              <a:chExt cx="464" cy="376"/>
            </a:xfrm>
          </p:grpSpPr>
          <p:sp>
            <p:nvSpPr>
              <p:cNvPr id="24657" name="Line 25"/>
              <p:cNvSpPr>
                <a:spLocks noChangeShapeType="1"/>
              </p:cNvSpPr>
              <p:nvPr/>
            </p:nvSpPr>
            <p:spPr bwMode="auto">
              <a:xfrm flipV="1">
                <a:off x="1323"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8" name="Text Box 26"/>
              <p:cNvSpPr txBox="1">
                <a:spLocks noChangeArrowheads="1"/>
              </p:cNvSpPr>
              <p:nvPr/>
            </p:nvSpPr>
            <p:spPr bwMode="auto">
              <a:xfrm>
                <a:off x="1080" y="3918"/>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12</a:t>
                </a:r>
                <a:endParaRPr lang="en-US" sz="2400" dirty="0">
                  <a:cs typeface="Arial" charset="0"/>
                </a:endParaRPr>
              </a:p>
            </p:txBody>
          </p:sp>
        </p:grpSp>
        <p:grpSp>
          <p:nvGrpSpPr>
            <p:cNvPr id="24647" name="Group 27"/>
            <p:cNvGrpSpPr>
              <a:grpSpLocks/>
            </p:cNvGrpSpPr>
            <p:nvPr/>
          </p:nvGrpSpPr>
          <p:grpSpPr bwMode="auto">
            <a:xfrm>
              <a:off x="1497" y="3828"/>
              <a:ext cx="464" cy="374"/>
              <a:chOff x="980" y="3830"/>
              <a:chExt cx="464" cy="374"/>
            </a:xfrm>
          </p:grpSpPr>
          <p:sp>
            <p:nvSpPr>
              <p:cNvPr id="24655" name="Line 28"/>
              <p:cNvSpPr>
                <a:spLocks noChangeShapeType="1"/>
              </p:cNvSpPr>
              <p:nvPr/>
            </p:nvSpPr>
            <p:spPr bwMode="auto">
              <a:xfrm flipV="1">
                <a:off x="1220"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6" name="Text Box 29"/>
              <p:cNvSpPr txBox="1">
                <a:spLocks noChangeArrowheads="1"/>
              </p:cNvSpPr>
              <p:nvPr/>
            </p:nvSpPr>
            <p:spPr bwMode="auto">
              <a:xfrm>
                <a:off x="980"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4</a:t>
                </a:r>
                <a:endParaRPr lang="en-US" sz="2400" dirty="0">
                  <a:cs typeface="Arial" charset="0"/>
                </a:endParaRPr>
              </a:p>
            </p:txBody>
          </p:sp>
        </p:grpSp>
        <p:grpSp>
          <p:nvGrpSpPr>
            <p:cNvPr id="24648" name="Group 30"/>
            <p:cNvGrpSpPr>
              <a:grpSpLocks/>
            </p:cNvGrpSpPr>
            <p:nvPr/>
          </p:nvGrpSpPr>
          <p:grpSpPr bwMode="auto">
            <a:xfrm>
              <a:off x="2281" y="3829"/>
              <a:ext cx="464" cy="374"/>
              <a:chOff x="1259" y="3830"/>
              <a:chExt cx="464" cy="374"/>
            </a:xfrm>
          </p:grpSpPr>
          <p:sp>
            <p:nvSpPr>
              <p:cNvPr id="24653" name="Line 31"/>
              <p:cNvSpPr>
                <a:spLocks noChangeShapeType="1"/>
              </p:cNvSpPr>
              <p:nvPr/>
            </p:nvSpPr>
            <p:spPr bwMode="auto">
              <a:xfrm flipV="1">
                <a:off x="1483"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4" name="Text Box 32"/>
              <p:cNvSpPr txBox="1">
                <a:spLocks noChangeArrowheads="1"/>
              </p:cNvSpPr>
              <p:nvPr/>
            </p:nvSpPr>
            <p:spPr bwMode="auto">
              <a:xfrm>
                <a:off x="1259"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8</a:t>
                </a:r>
                <a:endParaRPr lang="en-US" sz="2400" dirty="0">
                  <a:cs typeface="Arial" charset="0"/>
                </a:endParaRPr>
              </a:p>
            </p:txBody>
          </p:sp>
        </p:grpSp>
        <p:grpSp>
          <p:nvGrpSpPr>
            <p:cNvPr id="24649" name="Group 33"/>
            <p:cNvGrpSpPr>
              <a:grpSpLocks/>
            </p:cNvGrpSpPr>
            <p:nvPr/>
          </p:nvGrpSpPr>
          <p:grpSpPr bwMode="auto">
            <a:xfrm>
              <a:off x="2713" y="3829"/>
              <a:ext cx="464" cy="374"/>
              <a:chOff x="1182" y="3830"/>
              <a:chExt cx="464" cy="374"/>
            </a:xfrm>
          </p:grpSpPr>
          <p:sp>
            <p:nvSpPr>
              <p:cNvPr id="24651" name="Line 34"/>
              <p:cNvSpPr>
                <a:spLocks noChangeShapeType="1"/>
              </p:cNvSpPr>
              <p:nvPr/>
            </p:nvSpPr>
            <p:spPr bwMode="auto">
              <a:xfrm flipV="1">
                <a:off x="1406"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2" name="Text Box 35"/>
              <p:cNvSpPr txBox="1">
                <a:spLocks noChangeArrowheads="1"/>
              </p:cNvSpPr>
              <p:nvPr/>
            </p:nvSpPr>
            <p:spPr bwMode="auto">
              <a:xfrm>
                <a:off x="1182"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10</a:t>
                </a:r>
                <a:endParaRPr lang="en-US" sz="2400" dirty="0">
                  <a:cs typeface="Arial" charset="0"/>
                </a:endParaRPr>
              </a:p>
            </p:txBody>
          </p:sp>
        </p:grpSp>
        <p:sp>
          <p:nvSpPr>
            <p:cNvPr id="24650" name="Text Box 36"/>
            <p:cNvSpPr txBox="1">
              <a:spLocks noChangeArrowheads="1"/>
            </p:cNvSpPr>
            <p:nvPr/>
          </p:nvSpPr>
          <p:spPr bwMode="auto">
            <a:xfrm>
              <a:off x="621" y="3798"/>
              <a:ext cx="266"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a:cs typeface="Arial" charset="0"/>
                </a:rPr>
                <a:t>0</a:t>
              </a:r>
            </a:p>
          </p:txBody>
        </p:sp>
      </p:grpSp>
      <p:grpSp>
        <p:nvGrpSpPr>
          <p:cNvPr id="24579" name="Group 37"/>
          <p:cNvGrpSpPr>
            <a:grpSpLocks/>
          </p:cNvGrpSpPr>
          <p:nvPr/>
        </p:nvGrpSpPr>
        <p:grpSpPr bwMode="auto">
          <a:xfrm>
            <a:off x="381000" y="762000"/>
            <a:ext cx="7226300" cy="5116513"/>
            <a:chOff x="259" y="376"/>
            <a:chExt cx="4552" cy="3223"/>
          </a:xfrm>
        </p:grpSpPr>
        <p:sp>
          <p:nvSpPr>
            <p:cNvPr id="24637" name="Text Box 38"/>
            <p:cNvSpPr txBox="1">
              <a:spLocks noChangeArrowheads="1"/>
            </p:cNvSpPr>
            <p:nvPr/>
          </p:nvSpPr>
          <p:spPr bwMode="auto">
            <a:xfrm>
              <a:off x="3604" y="3311"/>
              <a:ext cx="1207"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dirty="0" smtClean="0">
                  <a:cs typeface="Arial" charset="0"/>
                </a:rPr>
                <a:t>Fish</a:t>
              </a:r>
              <a:endParaRPr lang="en-US" sz="2400" b="1" dirty="0">
                <a:cs typeface="Arial" charset="0"/>
              </a:endParaRPr>
            </a:p>
          </p:txBody>
        </p:sp>
        <p:sp>
          <p:nvSpPr>
            <p:cNvPr id="24638" name="Text Box 39"/>
            <p:cNvSpPr txBox="1">
              <a:spLocks noChangeArrowheads="1"/>
            </p:cNvSpPr>
            <p:nvPr/>
          </p:nvSpPr>
          <p:spPr bwMode="auto">
            <a:xfrm>
              <a:off x="259" y="376"/>
              <a:ext cx="1010" cy="5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dirty="0">
                  <a:cs typeface="Arial" charset="0"/>
                </a:rPr>
                <a:t/>
              </a:r>
              <a:br>
                <a:rPr lang="en-US" sz="2400" b="1" dirty="0">
                  <a:cs typeface="Arial" charset="0"/>
                </a:rPr>
              </a:br>
              <a:r>
                <a:rPr lang="en-US" sz="2400" b="1" dirty="0" smtClean="0">
                  <a:cs typeface="Arial" charset="0"/>
                </a:rPr>
                <a:t>Coconuts</a:t>
              </a:r>
              <a:endParaRPr lang="en-US" sz="2400" b="1" dirty="0">
                <a:cs typeface="Arial" charset="0"/>
              </a:endParaRPr>
            </a:p>
          </p:txBody>
        </p:sp>
      </p:grpSp>
      <p:sp>
        <p:nvSpPr>
          <p:cNvPr id="24580" name="Rectangle 40"/>
          <p:cNvSpPr>
            <a:spLocks noGrp="1" noChangeArrowheads="1"/>
          </p:cNvSpPr>
          <p:nvPr>
            <p:ph type="title" idx="4294967295"/>
          </p:nvPr>
        </p:nvSpPr>
        <p:spPr>
          <a:xfrm>
            <a:off x="473075" y="204788"/>
            <a:ext cx="5546725" cy="649287"/>
          </a:xfrm>
        </p:spPr>
        <p:txBody>
          <a:bodyPr>
            <a:normAutofit fontScale="90000"/>
          </a:bodyPr>
          <a:lstStyle/>
          <a:p>
            <a:pPr algn="l" eaLnBrk="1" hangingPunct="1"/>
            <a:r>
              <a:rPr lang="en-US" sz="3700" b="1" smtClean="0">
                <a:solidFill>
                  <a:schemeClr val="tx1"/>
                </a:solidFill>
              </a:rPr>
              <a:t>Tom Hanks’ </a:t>
            </a:r>
            <a:r>
              <a:rPr lang="en-US" sz="3700" b="1" dirty="0" smtClean="0">
                <a:solidFill>
                  <a:schemeClr val="tx1"/>
                </a:solidFill>
              </a:rPr>
              <a:t>PPF</a:t>
            </a:r>
          </a:p>
        </p:txBody>
      </p:sp>
      <p:sp>
        <p:nvSpPr>
          <p:cNvPr id="24581" name="Line 41"/>
          <p:cNvSpPr>
            <a:spLocks noChangeShapeType="1"/>
          </p:cNvSpPr>
          <p:nvPr/>
        </p:nvSpPr>
        <p:spPr bwMode="auto">
          <a:xfrm>
            <a:off x="1371600" y="3936568"/>
            <a:ext cx="2603501" cy="1549832"/>
          </a:xfrm>
          <a:prstGeom prst="line">
            <a:avLst/>
          </a:prstGeom>
          <a:noFill/>
          <a:ln w="50800">
            <a:solidFill>
              <a:srgbClr val="333399"/>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582" name="Oval 42"/>
          <p:cNvSpPr>
            <a:spLocks noChangeArrowheads="1"/>
          </p:cNvSpPr>
          <p:nvPr/>
        </p:nvSpPr>
        <p:spPr bwMode="auto">
          <a:xfrm>
            <a:off x="3854215" y="5410200"/>
            <a:ext cx="141287" cy="138112"/>
          </a:xfrm>
          <a:prstGeom prst="ellipse">
            <a:avLst/>
          </a:prstGeom>
          <a:solidFill>
            <a:srgbClr val="C00000"/>
          </a:solidFill>
          <a:ln>
            <a:noFill/>
          </a:ln>
          <a:extLst/>
        </p:spPr>
        <p:txBody>
          <a:bodyPr wrap="none" anchor="ctr"/>
          <a:lstStyle/>
          <a:p>
            <a:endParaRPr lang="en-AU">
              <a:cs typeface="Arial" charset="0"/>
            </a:endParaRPr>
          </a:p>
        </p:txBody>
      </p:sp>
      <p:sp>
        <p:nvSpPr>
          <p:cNvPr id="24583" name="Oval 43"/>
          <p:cNvSpPr>
            <a:spLocks noChangeArrowheads="1"/>
          </p:cNvSpPr>
          <p:nvPr/>
        </p:nvSpPr>
        <p:spPr bwMode="auto">
          <a:xfrm>
            <a:off x="1295169" y="3063874"/>
            <a:ext cx="141288" cy="138113"/>
          </a:xfrm>
          <a:prstGeom prst="ellipse">
            <a:avLst/>
          </a:prstGeom>
          <a:solidFill>
            <a:srgbClr val="C00000"/>
          </a:solidFill>
          <a:ln>
            <a:noFill/>
          </a:ln>
          <a:extLst/>
        </p:spPr>
        <p:txBody>
          <a:bodyPr wrap="none" anchor="ctr"/>
          <a:lstStyle/>
          <a:p>
            <a:endParaRPr lang="en-AU">
              <a:cs typeface="Arial" charset="0"/>
            </a:endParaRPr>
          </a:p>
        </p:txBody>
      </p:sp>
      <p:sp>
        <p:nvSpPr>
          <p:cNvPr id="24584" name="FlagCount" hidden="1">
            <a:hlinkClick r:id="rId4"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anchor="ctr"/>
          <a:lstStyle/>
          <a:p>
            <a:pPr algn="ctr"/>
            <a:r>
              <a:rPr lang="en-US" sz="1400" b="1">
                <a:latin typeface="Tahoma" charset="0"/>
                <a:cs typeface="Arial" charset="0"/>
              </a:rPr>
              <a:t>0</a:t>
            </a:r>
          </a:p>
        </p:txBody>
      </p:sp>
      <p:grpSp>
        <p:nvGrpSpPr>
          <p:cNvPr id="24633" name="Group 46"/>
          <p:cNvGrpSpPr>
            <a:grpSpLocks/>
          </p:cNvGrpSpPr>
          <p:nvPr/>
        </p:nvGrpSpPr>
        <p:grpSpPr bwMode="auto">
          <a:xfrm>
            <a:off x="1334866" y="4287279"/>
            <a:ext cx="1389858" cy="1209676"/>
            <a:chOff x="357" y="2450"/>
            <a:chExt cx="795" cy="646"/>
          </a:xfrm>
        </p:grpSpPr>
        <p:sp>
          <p:nvSpPr>
            <p:cNvPr id="24635" name="Line 47"/>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36" name="Line 48"/>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18" name="Group 91"/>
          <p:cNvGrpSpPr>
            <a:grpSpLocks/>
          </p:cNvGrpSpPr>
          <p:nvPr/>
        </p:nvGrpSpPr>
        <p:grpSpPr bwMode="auto">
          <a:xfrm>
            <a:off x="6148387" y="1143000"/>
            <a:ext cx="2547937" cy="374650"/>
            <a:chOff x="3873" y="1200"/>
            <a:chExt cx="1605" cy="236"/>
          </a:xfrm>
        </p:grpSpPr>
        <p:sp>
          <p:nvSpPr>
            <p:cNvPr id="24627" name="Rectangle 51"/>
            <p:cNvSpPr>
              <a:spLocks noChangeArrowheads="1"/>
            </p:cNvSpPr>
            <p:nvPr/>
          </p:nvSpPr>
          <p:spPr bwMode="auto">
            <a:xfrm>
              <a:off x="4704" y="1200"/>
              <a:ext cx="774" cy="226"/>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a:cs typeface="Arial" charset="0"/>
                </a:rPr>
                <a:t>3</a:t>
              </a:r>
              <a:endParaRPr lang="en-US" dirty="0">
                <a:cs typeface="Arial" charset="0"/>
              </a:endParaRPr>
            </a:p>
          </p:txBody>
        </p:sp>
        <p:sp>
          <p:nvSpPr>
            <p:cNvPr id="24628" name="Rectangle 52"/>
            <p:cNvSpPr>
              <a:spLocks noChangeArrowheads="1"/>
            </p:cNvSpPr>
            <p:nvPr/>
          </p:nvSpPr>
          <p:spPr bwMode="auto">
            <a:xfrm>
              <a:off x="3873" y="1200"/>
              <a:ext cx="1023" cy="236"/>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a:cs typeface="Arial" charset="0"/>
                </a:rPr>
                <a:t>6</a:t>
              </a:r>
            </a:p>
          </p:txBody>
        </p:sp>
      </p:grpSp>
      <p:grpSp>
        <p:nvGrpSpPr>
          <p:cNvPr id="20" name="Group 88"/>
          <p:cNvGrpSpPr>
            <a:grpSpLocks/>
          </p:cNvGrpSpPr>
          <p:nvPr/>
        </p:nvGrpSpPr>
        <p:grpSpPr bwMode="auto">
          <a:xfrm>
            <a:off x="6148387" y="836615"/>
            <a:ext cx="2547937" cy="381000"/>
            <a:chOff x="3873" y="913"/>
            <a:chExt cx="1605" cy="240"/>
          </a:xfrm>
        </p:grpSpPr>
        <p:sp>
          <p:nvSpPr>
            <p:cNvPr id="24621" name="Rectangle 60"/>
            <p:cNvSpPr>
              <a:spLocks noChangeArrowheads="1"/>
            </p:cNvSpPr>
            <p:nvPr/>
          </p:nvSpPr>
          <p:spPr bwMode="auto">
            <a:xfrm>
              <a:off x="4704" y="915"/>
              <a:ext cx="774" cy="238"/>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cs typeface="Arial" charset="0"/>
                </a:rPr>
                <a:t>0</a:t>
              </a:r>
              <a:endParaRPr lang="en-US" dirty="0">
                <a:cs typeface="Arial" charset="0"/>
              </a:endParaRPr>
            </a:p>
          </p:txBody>
        </p:sp>
        <p:sp>
          <p:nvSpPr>
            <p:cNvPr id="24622" name="Rectangle 61"/>
            <p:cNvSpPr>
              <a:spLocks noChangeArrowheads="1"/>
            </p:cNvSpPr>
            <p:nvPr/>
          </p:nvSpPr>
          <p:spPr bwMode="auto">
            <a:xfrm>
              <a:off x="3873" y="913"/>
              <a:ext cx="1023" cy="214"/>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a:cs typeface="Arial" charset="0"/>
                </a:rPr>
                <a:t>8</a:t>
              </a:r>
              <a:endParaRPr lang="en-US" dirty="0">
                <a:cs typeface="Arial" charset="0"/>
              </a:endParaRPr>
            </a:p>
          </p:txBody>
        </p:sp>
      </p:grpSp>
      <p:sp>
        <p:nvSpPr>
          <p:cNvPr id="24593" name="Line 69"/>
          <p:cNvSpPr>
            <a:spLocks noChangeShapeType="1"/>
          </p:cNvSpPr>
          <p:nvPr/>
        </p:nvSpPr>
        <p:spPr bwMode="auto">
          <a:xfrm>
            <a:off x="4217988" y="3659188"/>
            <a:ext cx="16605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4" name="Line 70"/>
          <p:cNvSpPr>
            <a:spLocks noChangeShapeType="1"/>
          </p:cNvSpPr>
          <p:nvPr/>
        </p:nvSpPr>
        <p:spPr bwMode="auto">
          <a:xfrm>
            <a:off x="4217988" y="993775"/>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grpSp>
        <p:nvGrpSpPr>
          <p:cNvPr id="24595" name="Group 87"/>
          <p:cNvGrpSpPr>
            <a:grpSpLocks/>
          </p:cNvGrpSpPr>
          <p:nvPr/>
        </p:nvGrpSpPr>
        <p:grpSpPr bwMode="auto">
          <a:xfrm>
            <a:off x="6311901" y="384175"/>
            <a:ext cx="2527300" cy="2125663"/>
            <a:chOff x="3976" y="626"/>
            <a:chExt cx="1592" cy="1339"/>
          </a:xfrm>
        </p:grpSpPr>
        <p:sp>
          <p:nvSpPr>
            <p:cNvPr id="24616" name="Rectangle 63"/>
            <p:cNvSpPr>
              <a:spLocks noChangeArrowheads="1"/>
            </p:cNvSpPr>
            <p:nvPr/>
          </p:nvSpPr>
          <p:spPr bwMode="auto">
            <a:xfrm>
              <a:off x="4724" y="626"/>
              <a:ext cx="844" cy="28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sz="2400" dirty="0" smtClean="0">
                  <a:cs typeface="Arial" charset="0"/>
                </a:rPr>
                <a:t>Coconuts</a:t>
              </a:r>
              <a:endParaRPr lang="en-US" sz="2400" dirty="0">
                <a:cs typeface="Arial" charset="0"/>
              </a:endParaRPr>
            </a:p>
          </p:txBody>
        </p:sp>
        <p:sp>
          <p:nvSpPr>
            <p:cNvPr id="24617" name="Rectangle 64"/>
            <p:cNvSpPr>
              <a:spLocks noChangeArrowheads="1"/>
            </p:cNvSpPr>
            <p:nvPr/>
          </p:nvSpPr>
          <p:spPr bwMode="auto">
            <a:xfrm>
              <a:off x="3976" y="626"/>
              <a:ext cx="776" cy="28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sz="2400" dirty="0" smtClean="0">
                  <a:cs typeface="Arial" charset="0"/>
                </a:rPr>
                <a:t>Fish</a:t>
              </a:r>
              <a:endParaRPr lang="en-US" sz="2400" dirty="0">
                <a:cs typeface="Arial" charset="0"/>
              </a:endParaRPr>
            </a:p>
          </p:txBody>
        </p:sp>
        <p:sp>
          <p:nvSpPr>
            <p:cNvPr id="24618" name="Line 67"/>
            <p:cNvSpPr>
              <a:spLocks noChangeShapeType="1"/>
            </p:cNvSpPr>
            <p:nvPr/>
          </p:nvSpPr>
          <p:spPr bwMode="auto">
            <a:xfrm>
              <a:off x="4087" y="913"/>
              <a:ext cx="1413" cy="0"/>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19" name="Line 71"/>
            <p:cNvSpPr>
              <a:spLocks noChangeShapeType="1"/>
            </p:cNvSpPr>
            <p:nvPr/>
          </p:nvSpPr>
          <p:spPr bwMode="auto">
            <a:xfrm flipH="1">
              <a:off x="4087" y="626"/>
              <a:ext cx="0" cy="1339"/>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20" name="Line 72"/>
            <p:cNvSpPr>
              <a:spLocks noChangeShapeType="1"/>
            </p:cNvSpPr>
            <p:nvPr/>
          </p:nvSpPr>
          <p:spPr bwMode="auto">
            <a:xfrm flipH="1">
              <a:off x="4726" y="626"/>
              <a:ext cx="0" cy="1339"/>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4596" name="Line 73"/>
          <p:cNvSpPr>
            <a:spLocks noChangeShapeType="1"/>
          </p:cNvSpPr>
          <p:nvPr/>
        </p:nvSpPr>
        <p:spPr bwMode="auto">
          <a:xfrm>
            <a:off x="8731250" y="381000"/>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7" name="Line 74"/>
          <p:cNvSpPr>
            <a:spLocks noChangeShapeType="1"/>
          </p:cNvSpPr>
          <p:nvPr/>
        </p:nvSpPr>
        <p:spPr bwMode="auto">
          <a:xfrm>
            <a:off x="5878513" y="915987"/>
            <a:ext cx="1624012"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8" name="Line 75"/>
          <p:cNvSpPr>
            <a:spLocks noChangeShapeType="1"/>
          </p:cNvSpPr>
          <p:nvPr/>
        </p:nvSpPr>
        <p:spPr bwMode="auto">
          <a:xfrm>
            <a:off x="4217988" y="1449388"/>
            <a:ext cx="0" cy="455612"/>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9" name="Line 76"/>
          <p:cNvSpPr>
            <a:spLocks noChangeShapeType="1"/>
          </p:cNvSpPr>
          <p:nvPr/>
        </p:nvSpPr>
        <p:spPr bwMode="auto">
          <a:xfrm>
            <a:off x="7502525" y="381000"/>
            <a:ext cx="12287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0" name="Line 77"/>
          <p:cNvSpPr>
            <a:spLocks noChangeShapeType="1"/>
          </p:cNvSpPr>
          <p:nvPr/>
        </p:nvSpPr>
        <p:spPr bwMode="auto">
          <a:xfrm>
            <a:off x="8731250" y="836613"/>
            <a:ext cx="0" cy="455612"/>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1" name="Line 78"/>
          <p:cNvSpPr>
            <a:spLocks noChangeShapeType="1"/>
          </p:cNvSpPr>
          <p:nvPr/>
        </p:nvSpPr>
        <p:spPr bwMode="auto">
          <a:xfrm>
            <a:off x="4217988" y="1905000"/>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2" name="Line 79"/>
          <p:cNvSpPr>
            <a:spLocks noChangeShapeType="1"/>
          </p:cNvSpPr>
          <p:nvPr/>
        </p:nvSpPr>
        <p:spPr bwMode="auto">
          <a:xfrm>
            <a:off x="8731250" y="1292225"/>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3" name="Line 80"/>
          <p:cNvSpPr>
            <a:spLocks noChangeShapeType="1"/>
          </p:cNvSpPr>
          <p:nvPr/>
        </p:nvSpPr>
        <p:spPr bwMode="auto">
          <a:xfrm>
            <a:off x="4217988" y="2360613"/>
            <a:ext cx="0" cy="477837"/>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4" name="Line 81"/>
          <p:cNvSpPr>
            <a:spLocks noChangeShapeType="1"/>
          </p:cNvSpPr>
          <p:nvPr/>
        </p:nvSpPr>
        <p:spPr bwMode="auto">
          <a:xfrm>
            <a:off x="8731250" y="1747838"/>
            <a:ext cx="0" cy="477837"/>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5" name="Line 82"/>
          <p:cNvSpPr>
            <a:spLocks noChangeShapeType="1"/>
          </p:cNvSpPr>
          <p:nvPr/>
        </p:nvSpPr>
        <p:spPr bwMode="auto">
          <a:xfrm>
            <a:off x="4217988" y="2838450"/>
            <a:ext cx="0" cy="820738"/>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6" name="Line 83"/>
          <p:cNvSpPr>
            <a:spLocks noChangeShapeType="1"/>
          </p:cNvSpPr>
          <p:nvPr/>
        </p:nvSpPr>
        <p:spPr bwMode="auto">
          <a:xfrm>
            <a:off x="8731250" y="2225675"/>
            <a:ext cx="0" cy="820738"/>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7" name="Line 84"/>
          <p:cNvSpPr>
            <a:spLocks noChangeShapeType="1"/>
          </p:cNvSpPr>
          <p:nvPr/>
        </p:nvSpPr>
        <p:spPr bwMode="auto">
          <a:xfrm>
            <a:off x="5878513" y="4038600"/>
            <a:ext cx="1624012"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8" name="Line 85"/>
          <p:cNvSpPr>
            <a:spLocks noChangeShapeType="1"/>
          </p:cNvSpPr>
          <p:nvPr/>
        </p:nvSpPr>
        <p:spPr bwMode="auto">
          <a:xfrm>
            <a:off x="7297738" y="2667000"/>
            <a:ext cx="12287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grpSp>
        <p:nvGrpSpPr>
          <p:cNvPr id="24612" name="Group 94"/>
          <p:cNvGrpSpPr>
            <a:grpSpLocks/>
          </p:cNvGrpSpPr>
          <p:nvPr/>
        </p:nvGrpSpPr>
        <p:grpSpPr bwMode="auto">
          <a:xfrm>
            <a:off x="1388269" y="3657600"/>
            <a:ext cx="580232" cy="1819275"/>
            <a:chOff x="357" y="2450"/>
            <a:chExt cx="795" cy="646"/>
          </a:xfrm>
        </p:grpSpPr>
        <p:sp>
          <p:nvSpPr>
            <p:cNvPr id="24614" name="Line 95"/>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15" name="Line 96"/>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97" name="Text Box 8"/>
          <p:cNvSpPr txBox="1">
            <a:spLocks noChangeArrowheads="1"/>
          </p:cNvSpPr>
          <p:nvPr/>
        </p:nvSpPr>
        <p:spPr bwMode="auto">
          <a:xfrm>
            <a:off x="685800" y="2362200"/>
            <a:ext cx="955675"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15</a:t>
            </a:r>
            <a:endParaRPr lang="en-US" sz="2400" dirty="0">
              <a:cs typeface="Arial" charset="0"/>
            </a:endParaRPr>
          </a:p>
        </p:txBody>
      </p:sp>
      <p:sp>
        <p:nvSpPr>
          <p:cNvPr id="98" name="Line 13"/>
          <p:cNvSpPr>
            <a:spLocks noChangeShapeType="1"/>
          </p:cNvSpPr>
          <p:nvPr/>
        </p:nvSpPr>
        <p:spPr bwMode="auto">
          <a:xfrm flipH="1">
            <a:off x="1266825" y="2057400"/>
            <a:ext cx="104775"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99" name="Text Box 8"/>
          <p:cNvSpPr txBox="1">
            <a:spLocks noChangeArrowheads="1"/>
          </p:cNvSpPr>
          <p:nvPr/>
        </p:nvSpPr>
        <p:spPr bwMode="auto">
          <a:xfrm>
            <a:off x="685800" y="1834356"/>
            <a:ext cx="955675"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18</a:t>
            </a:r>
            <a:endParaRPr lang="en-US" sz="2400" dirty="0">
              <a:cs typeface="Arial" charset="0"/>
            </a:endParaRPr>
          </a:p>
        </p:txBody>
      </p:sp>
      <p:sp>
        <p:nvSpPr>
          <p:cNvPr id="101" name="Line 31"/>
          <p:cNvSpPr>
            <a:spLocks noChangeShapeType="1"/>
          </p:cNvSpPr>
          <p:nvPr/>
        </p:nvSpPr>
        <p:spPr bwMode="auto">
          <a:xfrm flipV="1">
            <a:off x="3429000" y="5486400"/>
            <a:ext cx="0" cy="10160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02" name="Text Box 29"/>
          <p:cNvSpPr txBox="1">
            <a:spLocks noChangeArrowheads="1"/>
          </p:cNvSpPr>
          <p:nvPr/>
        </p:nvSpPr>
        <p:spPr bwMode="auto">
          <a:xfrm>
            <a:off x="3048000" y="5609213"/>
            <a:ext cx="7366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a:cs typeface="Arial" charset="0"/>
              </a:rPr>
              <a:t>6</a:t>
            </a:r>
          </a:p>
        </p:txBody>
      </p:sp>
      <p:sp>
        <p:nvSpPr>
          <p:cNvPr id="103" name="Oval 43"/>
          <p:cNvSpPr>
            <a:spLocks noChangeArrowheads="1"/>
          </p:cNvSpPr>
          <p:nvPr/>
        </p:nvSpPr>
        <p:spPr bwMode="auto">
          <a:xfrm>
            <a:off x="1897857" y="3591359"/>
            <a:ext cx="141288" cy="138113"/>
          </a:xfrm>
          <a:prstGeom prst="ellipse">
            <a:avLst/>
          </a:prstGeom>
          <a:solidFill>
            <a:srgbClr val="C00000"/>
          </a:solidFill>
          <a:ln>
            <a:noFill/>
          </a:ln>
          <a:extLst/>
        </p:spPr>
        <p:txBody>
          <a:bodyPr wrap="none" anchor="ctr"/>
          <a:lstStyle/>
          <a:p>
            <a:endParaRPr lang="en-AU">
              <a:cs typeface="Arial" charset="0"/>
            </a:endParaRPr>
          </a:p>
        </p:txBody>
      </p:sp>
      <p:grpSp>
        <p:nvGrpSpPr>
          <p:cNvPr id="106" name="Group 46"/>
          <p:cNvGrpSpPr>
            <a:grpSpLocks/>
          </p:cNvGrpSpPr>
          <p:nvPr/>
        </p:nvGrpSpPr>
        <p:grpSpPr bwMode="auto">
          <a:xfrm>
            <a:off x="1367331" y="4953000"/>
            <a:ext cx="2048969" cy="533401"/>
            <a:chOff x="357" y="2450"/>
            <a:chExt cx="955" cy="770"/>
          </a:xfrm>
        </p:grpSpPr>
        <p:sp>
          <p:nvSpPr>
            <p:cNvPr id="108" name="Line 47"/>
            <p:cNvSpPr>
              <a:spLocks noChangeShapeType="1"/>
            </p:cNvSpPr>
            <p:nvPr/>
          </p:nvSpPr>
          <p:spPr bwMode="auto">
            <a:xfrm>
              <a:off x="357" y="2450"/>
              <a:ext cx="95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09" name="Line 48"/>
            <p:cNvSpPr>
              <a:spLocks noChangeShapeType="1"/>
            </p:cNvSpPr>
            <p:nvPr/>
          </p:nvSpPr>
          <p:spPr bwMode="auto">
            <a:xfrm>
              <a:off x="1312" y="2450"/>
              <a:ext cx="0" cy="77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110" name="Oval 43"/>
          <p:cNvSpPr>
            <a:spLocks noChangeArrowheads="1"/>
          </p:cNvSpPr>
          <p:nvPr/>
        </p:nvSpPr>
        <p:spPr bwMode="auto">
          <a:xfrm>
            <a:off x="3345656" y="4865577"/>
            <a:ext cx="141288" cy="138113"/>
          </a:xfrm>
          <a:prstGeom prst="ellipse">
            <a:avLst/>
          </a:prstGeom>
          <a:solidFill>
            <a:srgbClr val="C00000"/>
          </a:solidFill>
          <a:ln>
            <a:noFill/>
          </a:ln>
          <a:extLst/>
        </p:spPr>
        <p:txBody>
          <a:bodyPr wrap="none" anchor="ctr"/>
          <a:lstStyle/>
          <a:p>
            <a:endParaRPr lang="en-AU">
              <a:cs typeface="Arial" charset="0"/>
            </a:endParaRPr>
          </a:p>
        </p:txBody>
      </p:sp>
      <p:sp>
        <p:nvSpPr>
          <p:cNvPr id="111" name="Oval 43"/>
          <p:cNvSpPr>
            <a:spLocks noChangeArrowheads="1"/>
          </p:cNvSpPr>
          <p:nvPr/>
        </p:nvSpPr>
        <p:spPr bwMode="auto">
          <a:xfrm>
            <a:off x="2678113" y="4267200"/>
            <a:ext cx="141288" cy="138113"/>
          </a:xfrm>
          <a:prstGeom prst="ellipse">
            <a:avLst/>
          </a:prstGeom>
          <a:solidFill>
            <a:srgbClr val="C00000"/>
          </a:solidFill>
          <a:ln>
            <a:noFill/>
          </a:ln>
          <a:extLst/>
        </p:spPr>
        <p:txBody>
          <a:bodyPr wrap="none" anchor="ctr"/>
          <a:lstStyle/>
          <a:p>
            <a:endParaRPr lang="en-AU">
              <a:cs typeface="Arial" charset="0"/>
            </a:endParaRPr>
          </a:p>
        </p:txBody>
      </p:sp>
      <p:cxnSp>
        <p:nvCxnSpPr>
          <p:cNvPr id="3" name="Straight Arrow Connector 2"/>
          <p:cNvCxnSpPr/>
          <p:nvPr/>
        </p:nvCxnSpPr>
        <p:spPr>
          <a:xfrm>
            <a:off x="3962400" y="3200400"/>
            <a:ext cx="0" cy="2209800"/>
          </a:xfrm>
          <a:prstGeom prst="straightConnector1">
            <a:avLst/>
          </a:prstGeom>
          <a:ln w="254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878012" y="2743200"/>
            <a:ext cx="2008188" cy="369332"/>
          </a:xfrm>
          <a:prstGeom prst="rect">
            <a:avLst/>
          </a:prstGeom>
          <a:noFill/>
        </p:spPr>
        <p:txBody>
          <a:bodyPr wrap="square" rtlCol="0">
            <a:spAutoFit/>
          </a:bodyPr>
          <a:lstStyle/>
          <a:p>
            <a:r>
              <a:rPr lang="en-US" b="1" dirty="0" smtClean="0">
                <a:solidFill>
                  <a:srgbClr val="00B050"/>
                </a:solidFill>
              </a:rPr>
              <a:t>RUN: </a:t>
            </a:r>
            <a:r>
              <a:rPr lang="en-US" b="1" dirty="0">
                <a:solidFill>
                  <a:srgbClr val="00B050"/>
                </a:solidFill>
              </a:rPr>
              <a:t>8</a:t>
            </a:r>
          </a:p>
        </p:txBody>
      </p:sp>
      <p:sp>
        <p:nvSpPr>
          <p:cNvPr id="120" name="TextBox 119"/>
          <p:cNvSpPr txBox="1"/>
          <p:nvPr/>
        </p:nvSpPr>
        <p:spPr>
          <a:xfrm>
            <a:off x="4041773" y="4242137"/>
            <a:ext cx="1368427" cy="369332"/>
          </a:xfrm>
          <a:prstGeom prst="rect">
            <a:avLst/>
          </a:prstGeom>
          <a:noFill/>
        </p:spPr>
        <p:txBody>
          <a:bodyPr wrap="square" rtlCol="0">
            <a:spAutoFit/>
          </a:bodyPr>
          <a:lstStyle/>
          <a:p>
            <a:r>
              <a:rPr lang="en-US" b="1" dirty="0" smtClean="0">
                <a:solidFill>
                  <a:srgbClr val="C00000"/>
                </a:solidFill>
              </a:rPr>
              <a:t>RISE: -12</a:t>
            </a:r>
            <a:endParaRPr lang="en-US" b="1" dirty="0">
              <a:solidFill>
                <a:srgbClr val="C00000"/>
              </a:solidFill>
            </a:endParaRPr>
          </a:p>
        </p:txBody>
      </p:sp>
      <p:sp>
        <p:nvSpPr>
          <p:cNvPr id="7" name="TextBox 6"/>
          <p:cNvSpPr txBox="1"/>
          <p:nvPr/>
        </p:nvSpPr>
        <p:spPr>
          <a:xfrm>
            <a:off x="5943600" y="2832655"/>
            <a:ext cx="1354140" cy="369332"/>
          </a:xfrm>
          <a:prstGeom prst="rect">
            <a:avLst/>
          </a:prstGeom>
          <a:noFill/>
        </p:spPr>
        <p:txBody>
          <a:bodyPr wrap="square" rtlCol="0">
            <a:spAutoFit/>
          </a:bodyPr>
          <a:lstStyle/>
          <a:p>
            <a:r>
              <a:rPr lang="en-US" dirty="0" smtClean="0"/>
              <a:t>Slope = </a:t>
            </a:r>
            <a:endParaRPr lang="en-US" dirty="0"/>
          </a:p>
        </p:txBody>
      </p:sp>
      <p:cxnSp>
        <p:nvCxnSpPr>
          <p:cNvPr id="9" name="Straight Connector 8"/>
          <p:cNvCxnSpPr/>
          <p:nvPr/>
        </p:nvCxnSpPr>
        <p:spPr>
          <a:xfrm>
            <a:off x="6881813" y="3049587"/>
            <a:ext cx="509587"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24" name="TextBox 123"/>
          <p:cNvSpPr txBox="1"/>
          <p:nvPr/>
        </p:nvSpPr>
        <p:spPr>
          <a:xfrm>
            <a:off x="6868317" y="3049587"/>
            <a:ext cx="523083" cy="369332"/>
          </a:xfrm>
          <a:prstGeom prst="rect">
            <a:avLst/>
          </a:prstGeom>
          <a:noFill/>
        </p:spPr>
        <p:txBody>
          <a:bodyPr wrap="square" rtlCol="0">
            <a:spAutoFit/>
          </a:bodyPr>
          <a:lstStyle/>
          <a:p>
            <a:r>
              <a:rPr lang="en-US" b="1" dirty="0" smtClean="0">
                <a:solidFill>
                  <a:srgbClr val="00B050"/>
                </a:solidFill>
              </a:rPr>
              <a:t> 8</a:t>
            </a:r>
            <a:endParaRPr lang="en-US" b="1" dirty="0">
              <a:solidFill>
                <a:srgbClr val="00B050"/>
              </a:solidFill>
            </a:endParaRPr>
          </a:p>
        </p:txBody>
      </p:sp>
      <p:sp>
        <p:nvSpPr>
          <p:cNvPr id="125" name="TextBox 124"/>
          <p:cNvSpPr txBox="1"/>
          <p:nvPr/>
        </p:nvSpPr>
        <p:spPr>
          <a:xfrm>
            <a:off x="6805613" y="2680255"/>
            <a:ext cx="685800" cy="369332"/>
          </a:xfrm>
          <a:prstGeom prst="rect">
            <a:avLst/>
          </a:prstGeom>
          <a:noFill/>
        </p:spPr>
        <p:txBody>
          <a:bodyPr wrap="square" rtlCol="0">
            <a:spAutoFit/>
          </a:bodyPr>
          <a:lstStyle/>
          <a:p>
            <a:r>
              <a:rPr lang="en-US" b="1" dirty="0" smtClean="0">
                <a:solidFill>
                  <a:srgbClr val="C00000"/>
                </a:solidFill>
              </a:rPr>
              <a:t> -12</a:t>
            </a:r>
            <a:endParaRPr lang="en-US" b="1" dirty="0">
              <a:solidFill>
                <a:srgbClr val="C00000"/>
              </a:solidFill>
            </a:endParaRPr>
          </a:p>
        </p:txBody>
      </p:sp>
      <p:sp>
        <p:nvSpPr>
          <p:cNvPr id="127" name="TextBox 126"/>
          <p:cNvSpPr txBox="1"/>
          <p:nvPr/>
        </p:nvSpPr>
        <p:spPr>
          <a:xfrm>
            <a:off x="7391400" y="2820987"/>
            <a:ext cx="1582740" cy="369332"/>
          </a:xfrm>
          <a:prstGeom prst="rect">
            <a:avLst/>
          </a:prstGeom>
          <a:noFill/>
        </p:spPr>
        <p:txBody>
          <a:bodyPr wrap="square" rtlCol="0">
            <a:spAutoFit/>
          </a:bodyPr>
          <a:lstStyle/>
          <a:p>
            <a:r>
              <a:rPr lang="en-US" dirty="0" smtClean="0"/>
              <a:t> = -3/2 = -1.5</a:t>
            </a:r>
            <a:endParaRPr lang="en-US" dirty="0"/>
          </a:p>
        </p:txBody>
      </p:sp>
      <p:sp>
        <p:nvSpPr>
          <p:cNvPr id="128" name="TextBox 127"/>
          <p:cNvSpPr txBox="1"/>
          <p:nvPr/>
        </p:nvSpPr>
        <p:spPr>
          <a:xfrm>
            <a:off x="5943600" y="3505200"/>
            <a:ext cx="2776538" cy="369332"/>
          </a:xfrm>
          <a:prstGeom prst="rect">
            <a:avLst/>
          </a:prstGeom>
          <a:noFill/>
        </p:spPr>
        <p:txBody>
          <a:bodyPr wrap="square" rtlCol="0">
            <a:spAutoFit/>
          </a:bodyPr>
          <a:lstStyle/>
          <a:p>
            <a:r>
              <a:rPr lang="en-US" dirty="0" smtClean="0"/>
              <a:t>Slope = Opportunity Cost </a:t>
            </a:r>
            <a:endParaRPr lang="en-US" dirty="0"/>
          </a:p>
        </p:txBody>
      </p:sp>
      <p:sp>
        <p:nvSpPr>
          <p:cNvPr id="129" name="TextBox 128"/>
          <p:cNvSpPr txBox="1"/>
          <p:nvPr/>
        </p:nvSpPr>
        <p:spPr>
          <a:xfrm>
            <a:off x="5943600" y="3925669"/>
            <a:ext cx="2776538" cy="646331"/>
          </a:xfrm>
          <a:prstGeom prst="rect">
            <a:avLst/>
          </a:prstGeom>
          <a:noFill/>
        </p:spPr>
        <p:txBody>
          <a:bodyPr wrap="square" rtlCol="0">
            <a:spAutoFit/>
          </a:bodyPr>
          <a:lstStyle/>
          <a:p>
            <a:r>
              <a:rPr lang="en-US" dirty="0" smtClean="0"/>
              <a:t>Opportunity Cost of one Fish = 1.5 Coconuts</a:t>
            </a:r>
            <a:endParaRPr lang="en-US" dirty="0"/>
          </a:p>
        </p:txBody>
      </p:sp>
      <p:sp>
        <p:nvSpPr>
          <p:cNvPr id="130" name="TextBox 129"/>
          <p:cNvSpPr txBox="1"/>
          <p:nvPr/>
        </p:nvSpPr>
        <p:spPr>
          <a:xfrm>
            <a:off x="5943600" y="4611469"/>
            <a:ext cx="2895601" cy="646331"/>
          </a:xfrm>
          <a:prstGeom prst="rect">
            <a:avLst/>
          </a:prstGeom>
          <a:noFill/>
        </p:spPr>
        <p:txBody>
          <a:bodyPr wrap="square" rtlCol="0">
            <a:spAutoFit/>
          </a:bodyPr>
          <a:lstStyle/>
          <a:p>
            <a:r>
              <a:rPr lang="en-US" dirty="0" smtClean="0"/>
              <a:t>Opportunity Cost of one Coconut = 0.67 Fish (1/1.5)</a:t>
            </a:r>
            <a:endParaRPr lang="en-US" dirty="0"/>
          </a:p>
        </p:txBody>
      </p:sp>
      <p:cxnSp>
        <p:nvCxnSpPr>
          <p:cNvPr id="121" name="Straight Arrow Connector 120"/>
          <p:cNvCxnSpPr/>
          <p:nvPr/>
        </p:nvCxnSpPr>
        <p:spPr>
          <a:xfrm flipV="1">
            <a:off x="2336802" y="4198143"/>
            <a:ext cx="177798" cy="259868"/>
          </a:xfrm>
          <a:prstGeom prst="straightConnector1">
            <a:avLst/>
          </a:prstGeom>
          <a:ln w="25400">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xmlns="" val="326845927"/>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CA" dirty="0" smtClean="0"/>
              <a:t>New Opportunity costs comparison</a:t>
            </a:r>
            <a:endParaRPr lang="en-US" dirty="0"/>
          </a:p>
        </p:txBody>
      </p:sp>
      <p:sp>
        <p:nvSpPr>
          <p:cNvPr id="3" name="Content Placeholder 2"/>
          <p:cNvSpPr>
            <a:spLocks noGrp="1"/>
          </p:cNvSpPr>
          <p:nvPr>
            <p:ph idx="1"/>
          </p:nvPr>
        </p:nvSpPr>
        <p:spPr/>
        <p:txBody>
          <a:bodyPr>
            <a:normAutofit fontScale="92500" lnSpcReduction="20000"/>
          </a:bodyPr>
          <a:lstStyle/>
          <a:p>
            <a:r>
              <a:rPr lang="en-CA" dirty="0" smtClean="0"/>
              <a:t>Pierce</a:t>
            </a:r>
          </a:p>
          <a:p>
            <a:pPr lvl="1"/>
            <a:r>
              <a:rPr lang="en-CA" dirty="0" smtClean="0"/>
              <a:t>1 additional fish costs 1.33 coconuts</a:t>
            </a:r>
          </a:p>
          <a:p>
            <a:pPr lvl="1"/>
            <a:r>
              <a:rPr lang="en-CA" dirty="0" smtClean="0"/>
              <a:t>1 additional coconut costs 0.75 fish</a:t>
            </a:r>
          </a:p>
          <a:p>
            <a:r>
              <a:rPr lang="en-CA" dirty="0" smtClean="0"/>
              <a:t>Tom</a:t>
            </a:r>
          </a:p>
          <a:p>
            <a:pPr lvl="1"/>
            <a:r>
              <a:rPr lang="en-CA" dirty="0" smtClean="0"/>
              <a:t>1 additional fish costs 1.5 coconuts</a:t>
            </a:r>
          </a:p>
          <a:p>
            <a:pPr lvl="1"/>
            <a:r>
              <a:rPr lang="en-CA" dirty="0" smtClean="0"/>
              <a:t>1 additional coconut costs 0.67 fish</a:t>
            </a:r>
          </a:p>
          <a:p>
            <a:r>
              <a:rPr lang="en-CA" dirty="0" smtClean="0"/>
              <a:t>Tom has comparative advantage in coconuts (it was fish in the original problem)</a:t>
            </a:r>
          </a:p>
          <a:p>
            <a:r>
              <a:rPr lang="en-CA" dirty="0" smtClean="0"/>
              <a:t>Tom produces all coconuts and pierce produces all fish</a:t>
            </a:r>
          </a:p>
        </p:txBody>
      </p:sp>
    </p:spTree>
    <p:extLst>
      <p:ext uri="{BB962C8B-B14F-4D97-AF65-F5344CB8AC3E}">
        <p14:creationId xmlns:p14="http://schemas.microsoft.com/office/powerpoint/2010/main" xmlns="" val="30490420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7" name="Straight Connector 76"/>
          <p:cNvCxnSpPr/>
          <p:nvPr/>
        </p:nvCxnSpPr>
        <p:spPr>
          <a:xfrm>
            <a:off x="6553200" y="32766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a:off x="6781800" y="32766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pPr algn="l"/>
            <a:r>
              <a:rPr lang="en-US" dirty="0" smtClean="0"/>
              <a:t>New Price Comparison</a:t>
            </a:r>
            <a:endParaRPr lang="en-US" dirty="0"/>
          </a:p>
        </p:txBody>
      </p:sp>
      <p:sp>
        <p:nvSpPr>
          <p:cNvPr id="3" name="Content Placeholder 2"/>
          <p:cNvSpPr>
            <a:spLocks noGrp="1"/>
          </p:cNvSpPr>
          <p:nvPr>
            <p:ph idx="1"/>
          </p:nvPr>
        </p:nvSpPr>
        <p:spPr>
          <a:xfrm>
            <a:off x="457200" y="4343400"/>
            <a:ext cx="8229600" cy="2057400"/>
          </a:xfrm>
        </p:spPr>
        <p:txBody>
          <a:bodyPr>
            <a:normAutofit fontScale="92500" lnSpcReduction="20000"/>
          </a:bodyPr>
          <a:lstStyle/>
          <a:p>
            <a:r>
              <a:rPr lang="en-US" dirty="0" smtClean="0"/>
              <a:t>Compared to injury scenario – Fish also became more expensive, but the range in possible prices is smaller</a:t>
            </a:r>
          </a:p>
          <a:p>
            <a:r>
              <a:rPr lang="en-US" dirty="0" smtClean="0"/>
              <a:t>This is because Pierce’s and Tom’s opportunity costs have come closer</a:t>
            </a:r>
          </a:p>
        </p:txBody>
      </p:sp>
      <p:sp>
        <p:nvSpPr>
          <p:cNvPr id="4" name="TextBox 3"/>
          <p:cNvSpPr txBox="1"/>
          <p:nvPr/>
        </p:nvSpPr>
        <p:spPr>
          <a:xfrm>
            <a:off x="846666" y="1377244"/>
            <a:ext cx="2125133" cy="369332"/>
          </a:xfrm>
          <a:prstGeom prst="rect">
            <a:avLst/>
          </a:prstGeom>
          <a:noFill/>
        </p:spPr>
        <p:txBody>
          <a:bodyPr wrap="square" rtlCol="0">
            <a:spAutoFit/>
          </a:bodyPr>
          <a:lstStyle/>
          <a:p>
            <a:r>
              <a:rPr lang="en-US" dirty="0" smtClean="0"/>
              <a:t>Price of Fish - Before</a:t>
            </a:r>
            <a:endParaRPr lang="en-US" dirty="0"/>
          </a:p>
        </p:txBody>
      </p:sp>
      <p:sp>
        <p:nvSpPr>
          <p:cNvPr id="5" name="TextBox 4"/>
          <p:cNvSpPr txBox="1"/>
          <p:nvPr/>
        </p:nvSpPr>
        <p:spPr>
          <a:xfrm>
            <a:off x="5715000" y="1377244"/>
            <a:ext cx="2819400" cy="369332"/>
          </a:xfrm>
          <a:prstGeom prst="rect">
            <a:avLst/>
          </a:prstGeom>
          <a:noFill/>
        </p:spPr>
        <p:txBody>
          <a:bodyPr wrap="square" rtlCol="0">
            <a:spAutoFit/>
          </a:bodyPr>
          <a:lstStyle/>
          <a:p>
            <a:r>
              <a:rPr lang="en-US" dirty="0" smtClean="0"/>
              <a:t>Price of Coconuts - Before</a:t>
            </a:r>
            <a:endParaRPr lang="en-US" dirty="0"/>
          </a:p>
        </p:txBody>
      </p:sp>
      <p:cxnSp>
        <p:nvCxnSpPr>
          <p:cNvPr id="7" name="Straight Connector 6"/>
          <p:cNvCxnSpPr/>
          <p:nvPr/>
        </p:nvCxnSpPr>
        <p:spPr>
          <a:xfrm>
            <a:off x="762000" y="2057400"/>
            <a:ext cx="289560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3657600" y="19050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762000" y="19050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2209800" y="19050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2080683" y="2133600"/>
            <a:ext cx="258233" cy="369332"/>
          </a:xfrm>
          <a:prstGeom prst="rect">
            <a:avLst/>
          </a:prstGeom>
          <a:noFill/>
        </p:spPr>
        <p:txBody>
          <a:bodyPr wrap="square" rtlCol="0">
            <a:spAutoFit/>
          </a:bodyPr>
          <a:lstStyle/>
          <a:p>
            <a:r>
              <a:rPr lang="en-US" dirty="0" smtClean="0"/>
              <a:t>1</a:t>
            </a:r>
            <a:endParaRPr lang="en-US" dirty="0"/>
          </a:p>
        </p:txBody>
      </p:sp>
      <p:cxnSp>
        <p:nvCxnSpPr>
          <p:cNvPr id="16" name="Straight Connector 15"/>
          <p:cNvCxnSpPr/>
          <p:nvPr/>
        </p:nvCxnSpPr>
        <p:spPr>
          <a:xfrm>
            <a:off x="2971800" y="19050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1447800" y="19050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2743200" y="19050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2438400" y="2133600"/>
            <a:ext cx="639233" cy="369332"/>
          </a:xfrm>
          <a:prstGeom prst="rect">
            <a:avLst/>
          </a:prstGeom>
          <a:noFill/>
        </p:spPr>
        <p:txBody>
          <a:bodyPr wrap="square" rtlCol="0">
            <a:spAutoFit/>
          </a:bodyPr>
          <a:lstStyle/>
          <a:p>
            <a:r>
              <a:rPr lang="en-US" dirty="0" smtClean="0"/>
              <a:t>1.33</a:t>
            </a:r>
            <a:endParaRPr lang="en-US" dirty="0"/>
          </a:p>
        </p:txBody>
      </p:sp>
      <p:sp>
        <p:nvSpPr>
          <p:cNvPr id="21" name="TextBox 20"/>
          <p:cNvSpPr txBox="1"/>
          <p:nvPr/>
        </p:nvSpPr>
        <p:spPr>
          <a:xfrm>
            <a:off x="609600" y="2133600"/>
            <a:ext cx="258233" cy="369332"/>
          </a:xfrm>
          <a:prstGeom prst="rect">
            <a:avLst/>
          </a:prstGeom>
          <a:noFill/>
        </p:spPr>
        <p:txBody>
          <a:bodyPr wrap="square" rtlCol="0">
            <a:spAutoFit/>
          </a:bodyPr>
          <a:lstStyle/>
          <a:p>
            <a:r>
              <a:rPr lang="en-US" dirty="0" smtClean="0"/>
              <a:t>0</a:t>
            </a:r>
            <a:endParaRPr lang="en-US" dirty="0"/>
          </a:p>
        </p:txBody>
      </p:sp>
      <p:sp>
        <p:nvSpPr>
          <p:cNvPr id="22" name="TextBox 21"/>
          <p:cNvSpPr txBox="1"/>
          <p:nvPr/>
        </p:nvSpPr>
        <p:spPr>
          <a:xfrm>
            <a:off x="3505200" y="2133600"/>
            <a:ext cx="258233" cy="369332"/>
          </a:xfrm>
          <a:prstGeom prst="rect">
            <a:avLst/>
          </a:prstGeom>
          <a:noFill/>
        </p:spPr>
        <p:txBody>
          <a:bodyPr wrap="square" rtlCol="0">
            <a:spAutoFit/>
          </a:bodyPr>
          <a:lstStyle/>
          <a:p>
            <a:r>
              <a:rPr lang="en-US" dirty="0" smtClean="0"/>
              <a:t>2</a:t>
            </a:r>
            <a:endParaRPr lang="en-US" dirty="0"/>
          </a:p>
        </p:txBody>
      </p:sp>
      <p:cxnSp>
        <p:nvCxnSpPr>
          <p:cNvPr id="23" name="Straight Connector 22"/>
          <p:cNvCxnSpPr/>
          <p:nvPr/>
        </p:nvCxnSpPr>
        <p:spPr>
          <a:xfrm>
            <a:off x="762000" y="3440668"/>
            <a:ext cx="289560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3657600" y="3288268"/>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762000" y="3288268"/>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2209800" y="3288268"/>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2080683" y="3516868"/>
            <a:ext cx="258233" cy="369332"/>
          </a:xfrm>
          <a:prstGeom prst="rect">
            <a:avLst/>
          </a:prstGeom>
          <a:noFill/>
        </p:spPr>
        <p:txBody>
          <a:bodyPr wrap="square" rtlCol="0">
            <a:spAutoFit/>
          </a:bodyPr>
          <a:lstStyle/>
          <a:p>
            <a:r>
              <a:rPr lang="en-US" dirty="0" smtClean="0"/>
              <a:t>1</a:t>
            </a:r>
            <a:endParaRPr lang="en-US" dirty="0"/>
          </a:p>
        </p:txBody>
      </p:sp>
      <p:cxnSp>
        <p:nvCxnSpPr>
          <p:cNvPr id="28" name="Straight Connector 27"/>
          <p:cNvCxnSpPr/>
          <p:nvPr/>
        </p:nvCxnSpPr>
        <p:spPr>
          <a:xfrm>
            <a:off x="2971800" y="3288268"/>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447800" y="3288268"/>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2743200" y="3288268"/>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2332567" y="3516868"/>
            <a:ext cx="639233" cy="369332"/>
          </a:xfrm>
          <a:prstGeom prst="rect">
            <a:avLst/>
          </a:prstGeom>
          <a:noFill/>
        </p:spPr>
        <p:txBody>
          <a:bodyPr wrap="square" rtlCol="0">
            <a:spAutoFit/>
          </a:bodyPr>
          <a:lstStyle/>
          <a:p>
            <a:r>
              <a:rPr lang="en-US" dirty="0" smtClean="0"/>
              <a:t>1.33</a:t>
            </a:r>
            <a:endParaRPr lang="en-US" dirty="0"/>
          </a:p>
        </p:txBody>
      </p:sp>
      <p:sp>
        <p:nvSpPr>
          <p:cNvPr id="32" name="TextBox 31"/>
          <p:cNvSpPr txBox="1"/>
          <p:nvPr/>
        </p:nvSpPr>
        <p:spPr>
          <a:xfrm>
            <a:off x="609600" y="3516868"/>
            <a:ext cx="258233" cy="369332"/>
          </a:xfrm>
          <a:prstGeom prst="rect">
            <a:avLst/>
          </a:prstGeom>
          <a:noFill/>
        </p:spPr>
        <p:txBody>
          <a:bodyPr wrap="square" rtlCol="0">
            <a:spAutoFit/>
          </a:bodyPr>
          <a:lstStyle/>
          <a:p>
            <a:r>
              <a:rPr lang="en-US" dirty="0" smtClean="0"/>
              <a:t>0</a:t>
            </a:r>
            <a:endParaRPr lang="en-US" dirty="0"/>
          </a:p>
        </p:txBody>
      </p:sp>
      <p:sp>
        <p:nvSpPr>
          <p:cNvPr id="33" name="TextBox 32"/>
          <p:cNvSpPr txBox="1"/>
          <p:nvPr/>
        </p:nvSpPr>
        <p:spPr>
          <a:xfrm>
            <a:off x="3505200" y="3516868"/>
            <a:ext cx="258233" cy="369332"/>
          </a:xfrm>
          <a:prstGeom prst="rect">
            <a:avLst/>
          </a:prstGeom>
          <a:noFill/>
        </p:spPr>
        <p:txBody>
          <a:bodyPr wrap="square" rtlCol="0">
            <a:spAutoFit/>
          </a:bodyPr>
          <a:lstStyle/>
          <a:p>
            <a:r>
              <a:rPr lang="en-US" dirty="0" smtClean="0"/>
              <a:t>2</a:t>
            </a:r>
            <a:endParaRPr lang="en-US" dirty="0"/>
          </a:p>
        </p:txBody>
      </p:sp>
      <p:cxnSp>
        <p:nvCxnSpPr>
          <p:cNvPr id="34" name="Straight Connector 33"/>
          <p:cNvCxnSpPr/>
          <p:nvPr/>
        </p:nvCxnSpPr>
        <p:spPr>
          <a:xfrm>
            <a:off x="5685367" y="2057400"/>
            <a:ext cx="289560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8580967" y="19050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5685367" y="19050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7133167" y="19050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6477000" y="2133600"/>
            <a:ext cx="647700" cy="369332"/>
          </a:xfrm>
          <a:prstGeom prst="rect">
            <a:avLst/>
          </a:prstGeom>
          <a:noFill/>
        </p:spPr>
        <p:txBody>
          <a:bodyPr wrap="square" rtlCol="0">
            <a:spAutoFit/>
          </a:bodyPr>
          <a:lstStyle/>
          <a:p>
            <a:r>
              <a:rPr lang="en-US" dirty="0" smtClean="0"/>
              <a:t>0.75</a:t>
            </a:r>
            <a:endParaRPr lang="en-US" dirty="0"/>
          </a:p>
        </p:txBody>
      </p:sp>
      <p:cxnSp>
        <p:nvCxnSpPr>
          <p:cNvPr id="40" name="Straight Connector 39"/>
          <p:cNvCxnSpPr/>
          <p:nvPr/>
        </p:nvCxnSpPr>
        <p:spPr>
          <a:xfrm>
            <a:off x="6371167" y="19050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7848600" y="19050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6980767" y="2133600"/>
            <a:ext cx="639233" cy="369332"/>
          </a:xfrm>
          <a:prstGeom prst="rect">
            <a:avLst/>
          </a:prstGeom>
          <a:noFill/>
        </p:spPr>
        <p:txBody>
          <a:bodyPr wrap="square" rtlCol="0">
            <a:spAutoFit/>
          </a:bodyPr>
          <a:lstStyle/>
          <a:p>
            <a:r>
              <a:rPr lang="en-US" dirty="0" smtClean="0"/>
              <a:t>1</a:t>
            </a:r>
            <a:endParaRPr lang="en-US" dirty="0"/>
          </a:p>
        </p:txBody>
      </p:sp>
      <p:sp>
        <p:nvSpPr>
          <p:cNvPr id="43" name="TextBox 42"/>
          <p:cNvSpPr txBox="1"/>
          <p:nvPr/>
        </p:nvSpPr>
        <p:spPr>
          <a:xfrm>
            <a:off x="5532967" y="2133600"/>
            <a:ext cx="258233" cy="369332"/>
          </a:xfrm>
          <a:prstGeom prst="rect">
            <a:avLst/>
          </a:prstGeom>
          <a:noFill/>
        </p:spPr>
        <p:txBody>
          <a:bodyPr wrap="square" rtlCol="0">
            <a:spAutoFit/>
          </a:bodyPr>
          <a:lstStyle/>
          <a:p>
            <a:r>
              <a:rPr lang="en-US" dirty="0" smtClean="0"/>
              <a:t>0</a:t>
            </a:r>
            <a:endParaRPr lang="en-US" dirty="0"/>
          </a:p>
        </p:txBody>
      </p:sp>
      <p:sp>
        <p:nvSpPr>
          <p:cNvPr id="44" name="TextBox 43"/>
          <p:cNvSpPr txBox="1"/>
          <p:nvPr/>
        </p:nvSpPr>
        <p:spPr>
          <a:xfrm>
            <a:off x="8428567" y="2133600"/>
            <a:ext cx="258233" cy="369332"/>
          </a:xfrm>
          <a:prstGeom prst="rect">
            <a:avLst/>
          </a:prstGeom>
          <a:noFill/>
        </p:spPr>
        <p:txBody>
          <a:bodyPr wrap="square" rtlCol="0">
            <a:spAutoFit/>
          </a:bodyPr>
          <a:lstStyle/>
          <a:p>
            <a:r>
              <a:rPr lang="en-US" dirty="0" smtClean="0"/>
              <a:t>2</a:t>
            </a:r>
            <a:endParaRPr lang="en-US" dirty="0"/>
          </a:p>
        </p:txBody>
      </p:sp>
      <p:cxnSp>
        <p:nvCxnSpPr>
          <p:cNvPr id="45" name="Straight Connector 44"/>
          <p:cNvCxnSpPr/>
          <p:nvPr/>
        </p:nvCxnSpPr>
        <p:spPr>
          <a:xfrm>
            <a:off x="6781800" y="19050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2209799" y="2057400"/>
            <a:ext cx="533401" cy="0"/>
          </a:xfrm>
          <a:prstGeom prst="line">
            <a:avLst/>
          </a:prstGeom>
          <a:ln w="317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a:off x="2743199" y="3429000"/>
            <a:ext cx="228600" cy="0"/>
          </a:xfrm>
          <a:prstGeom prst="line">
            <a:avLst/>
          </a:prstGeom>
          <a:ln w="317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6762750" y="2057400"/>
            <a:ext cx="323850" cy="0"/>
          </a:xfrm>
          <a:prstGeom prst="line">
            <a:avLst/>
          </a:prstGeom>
          <a:ln w="31750">
            <a:solidFill>
              <a:srgbClr val="C00000"/>
            </a:solidFill>
          </a:ln>
        </p:spPr>
        <p:style>
          <a:lnRef idx="1">
            <a:schemeClr val="accent1"/>
          </a:lnRef>
          <a:fillRef idx="0">
            <a:schemeClr val="accent1"/>
          </a:fillRef>
          <a:effectRef idx="0">
            <a:schemeClr val="accent1"/>
          </a:effectRef>
          <a:fontRef idx="minor">
            <a:schemeClr val="tx1"/>
          </a:fontRef>
        </p:style>
      </p:cxnSp>
      <p:sp>
        <p:nvSpPr>
          <p:cNvPr id="54" name="Oval 43"/>
          <p:cNvSpPr>
            <a:spLocks noChangeArrowheads="1"/>
          </p:cNvSpPr>
          <p:nvPr/>
        </p:nvSpPr>
        <p:spPr bwMode="auto">
          <a:xfrm>
            <a:off x="2144712" y="1981200"/>
            <a:ext cx="141288" cy="138113"/>
          </a:xfrm>
          <a:prstGeom prst="ellipse">
            <a:avLst/>
          </a:prstGeom>
          <a:solidFill>
            <a:srgbClr val="C00000"/>
          </a:solidFill>
          <a:ln>
            <a:noFill/>
          </a:ln>
          <a:extLst/>
        </p:spPr>
        <p:txBody>
          <a:bodyPr wrap="none" anchor="ctr"/>
          <a:lstStyle/>
          <a:p>
            <a:endParaRPr lang="en-AU">
              <a:cs typeface="Arial" charset="0"/>
            </a:endParaRPr>
          </a:p>
        </p:txBody>
      </p:sp>
      <p:sp>
        <p:nvSpPr>
          <p:cNvPr id="55" name="Oval 43"/>
          <p:cNvSpPr>
            <a:spLocks noChangeArrowheads="1"/>
          </p:cNvSpPr>
          <p:nvPr/>
        </p:nvSpPr>
        <p:spPr bwMode="auto">
          <a:xfrm>
            <a:off x="2678112" y="1981200"/>
            <a:ext cx="141288" cy="138113"/>
          </a:xfrm>
          <a:prstGeom prst="ellipse">
            <a:avLst/>
          </a:prstGeom>
          <a:solidFill>
            <a:srgbClr val="C00000"/>
          </a:solidFill>
          <a:ln>
            <a:noFill/>
          </a:ln>
          <a:extLst/>
        </p:spPr>
        <p:txBody>
          <a:bodyPr wrap="none" anchor="ctr"/>
          <a:lstStyle/>
          <a:p>
            <a:endParaRPr lang="en-AU">
              <a:cs typeface="Arial" charset="0"/>
            </a:endParaRPr>
          </a:p>
        </p:txBody>
      </p:sp>
      <p:sp>
        <p:nvSpPr>
          <p:cNvPr id="56" name="Oval 43"/>
          <p:cNvSpPr>
            <a:spLocks noChangeArrowheads="1"/>
          </p:cNvSpPr>
          <p:nvPr/>
        </p:nvSpPr>
        <p:spPr bwMode="auto">
          <a:xfrm>
            <a:off x="2678112" y="3367087"/>
            <a:ext cx="141288" cy="138113"/>
          </a:xfrm>
          <a:prstGeom prst="ellipse">
            <a:avLst/>
          </a:prstGeom>
          <a:solidFill>
            <a:srgbClr val="C00000"/>
          </a:solidFill>
          <a:ln>
            <a:noFill/>
          </a:ln>
          <a:extLst/>
        </p:spPr>
        <p:txBody>
          <a:bodyPr wrap="none" anchor="ctr"/>
          <a:lstStyle/>
          <a:p>
            <a:endParaRPr lang="en-AU">
              <a:cs typeface="Arial" charset="0"/>
            </a:endParaRPr>
          </a:p>
        </p:txBody>
      </p:sp>
      <p:sp>
        <p:nvSpPr>
          <p:cNvPr id="57" name="Oval 43"/>
          <p:cNvSpPr>
            <a:spLocks noChangeArrowheads="1"/>
          </p:cNvSpPr>
          <p:nvPr/>
        </p:nvSpPr>
        <p:spPr bwMode="auto">
          <a:xfrm>
            <a:off x="2895600" y="3367087"/>
            <a:ext cx="141288" cy="138113"/>
          </a:xfrm>
          <a:prstGeom prst="ellipse">
            <a:avLst/>
          </a:prstGeom>
          <a:solidFill>
            <a:srgbClr val="C00000"/>
          </a:solidFill>
          <a:ln>
            <a:noFill/>
          </a:ln>
          <a:extLst/>
        </p:spPr>
        <p:txBody>
          <a:bodyPr wrap="none" anchor="ctr"/>
          <a:lstStyle/>
          <a:p>
            <a:endParaRPr lang="en-AU">
              <a:cs typeface="Arial" charset="0"/>
            </a:endParaRPr>
          </a:p>
        </p:txBody>
      </p:sp>
      <p:sp>
        <p:nvSpPr>
          <p:cNvPr id="58" name="Oval 43"/>
          <p:cNvSpPr>
            <a:spLocks noChangeArrowheads="1"/>
          </p:cNvSpPr>
          <p:nvPr/>
        </p:nvSpPr>
        <p:spPr bwMode="auto">
          <a:xfrm>
            <a:off x="6716712" y="1995487"/>
            <a:ext cx="141288" cy="138113"/>
          </a:xfrm>
          <a:prstGeom prst="ellipse">
            <a:avLst/>
          </a:prstGeom>
          <a:solidFill>
            <a:srgbClr val="C00000"/>
          </a:solidFill>
          <a:ln>
            <a:noFill/>
          </a:ln>
          <a:extLst/>
        </p:spPr>
        <p:txBody>
          <a:bodyPr wrap="none" anchor="ctr"/>
          <a:lstStyle/>
          <a:p>
            <a:endParaRPr lang="en-AU">
              <a:cs typeface="Arial" charset="0"/>
            </a:endParaRPr>
          </a:p>
        </p:txBody>
      </p:sp>
      <p:sp>
        <p:nvSpPr>
          <p:cNvPr id="59" name="Oval 43"/>
          <p:cNvSpPr>
            <a:spLocks noChangeArrowheads="1"/>
          </p:cNvSpPr>
          <p:nvPr/>
        </p:nvSpPr>
        <p:spPr bwMode="auto">
          <a:xfrm>
            <a:off x="7021512" y="1981200"/>
            <a:ext cx="141288" cy="138113"/>
          </a:xfrm>
          <a:prstGeom prst="ellipse">
            <a:avLst/>
          </a:prstGeom>
          <a:solidFill>
            <a:srgbClr val="C00000"/>
          </a:solidFill>
          <a:ln>
            <a:noFill/>
          </a:ln>
          <a:extLst/>
        </p:spPr>
        <p:txBody>
          <a:bodyPr wrap="none" anchor="ctr"/>
          <a:lstStyle/>
          <a:p>
            <a:endParaRPr lang="en-AU">
              <a:cs typeface="Arial" charset="0"/>
            </a:endParaRPr>
          </a:p>
        </p:txBody>
      </p:sp>
      <p:cxnSp>
        <p:nvCxnSpPr>
          <p:cNvPr id="60" name="Straight Connector 59"/>
          <p:cNvCxnSpPr/>
          <p:nvPr/>
        </p:nvCxnSpPr>
        <p:spPr>
          <a:xfrm>
            <a:off x="5715000" y="3429000"/>
            <a:ext cx="289560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a:off x="8610600" y="32766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a:off x="5715000" y="32766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7162800" y="32766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7033683" y="3505200"/>
            <a:ext cx="258233" cy="369332"/>
          </a:xfrm>
          <a:prstGeom prst="rect">
            <a:avLst/>
          </a:prstGeom>
          <a:noFill/>
        </p:spPr>
        <p:txBody>
          <a:bodyPr wrap="square" rtlCol="0">
            <a:spAutoFit/>
          </a:bodyPr>
          <a:lstStyle/>
          <a:p>
            <a:r>
              <a:rPr lang="en-US" dirty="0" smtClean="0"/>
              <a:t>1</a:t>
            </a:r>
            <a:endParaRPr lang="en-US" dirty="0"/>
          </a:p>
        </p:txBody>
      </p:sp>
      <p:cxnSp>
        <p:nvCxnSpPr>
          <p:cNvPr id="65" name="Straight Connector 64"/>
          <p:cNvCxnSpPr/>
          <p:nvPr/>
        </p:nvCxnSpPr>
        <p:spPr>
          <a:xfrm>
            <a:off x="7924800" y="32766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a:off x="6400800" y="3276600"/>
            <a:ext cx="0" cy="3048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69" name="TextBox 68"/>
          <p:cNvSpPr txBox="1"/>
          <p:nvPr/>
        </p:nvSpPr>
        <p:spPr>
          <a:xfrm>
            <a:off x="5562600" y="3505200"/>
            <a:ext cx="258233" cy="369332"/>
          </a:xfrm>
          <a:prstGeom prst="rect">
            <a:avLst/>
          </a:prstGeom>
          <a:noFill/>
        </p:spPr>
        <p:txBody>
          <a:bodyPr wrap="square" rtlCol="0">
            <a:spAutoFit/>
          </a:bodyPr>
          <a:lstStyle/>
          <a:p>
            <a:r>
              <a:rPr lang="en-US" dirty="0" smtClean="0"/>
              <a:t>0</a:t>
            </a:r>
            <a:endParaRPr lang="en-US" dirty="0"/>
          </a:p>
        </p:txBody>
      </p:sp>
      <p:sp>
        <p:nvSpPr>
          <p:cNvPr id="70" name="TextBox 69"/>
          <p:cNvSpPr txBox="1"/>
          <p:nvPr/>
        </p:nvSpPr>
        <p:spPr>
          <a:xfrm>
            <a:off x="8458200" y="3505200"/>
            <a:ext cx="258233" cy="369332"/>
          </a:xfrm>
          <a:prstGeom prst="rect">
            <a:avLst/>
          </a:prstGeom>
          <a:noFill/>
        </p:spPr>
        <p:txBody>
          <a:bodyPr wrap="square" rtlCol="0">
            <a:spAutoFit/>
          </a:bodyPr>
          <a:lstStyle/>
          <a:p>
            <a:r>
              <a:rPr lang="en-US" dirty="0" smtClean="0"/>
              <a:t>2</a:t>
            </a:r>
            <a:endParaRPr lang="en-US" dirty="0"/>
          </a:p>
        </p:txBody>
      </p:sp>
      <p:cxnSp>
        <p:nvCxnSpPr>
          <p:cNvPr id="71" name="Straight Connector 70"/>
          <p:cNvCxnSpPr/>
          <p:nvPr/>
        </p:nvCxnSpPr>
        <p:spPr>
          <a:xfrm>
            <a:off x="6594211" y="3417332"/>
            <a:ext cx="111389" cy="0"/>
          </a:xfrm>
          <a:prstGeom prst="line">
            <a:avLst/>
          </a:prstGeom>
          <a:ln w="31750">
            <a:solidFill>
              <a:srgbClr val="C00000"/>
            </a:solidFill>
          </a:ln>
        </p:spPr>
        <p:style>
          <a:lnRef idx="1">
            <a:schemeClr val="accent1"/>
          </a:lnRef>
          <a:fillRef idx="0">
            <a:schemeClr val="accent1"/>
          </a:fillRef>
          <a:effectRef idx="0">
            <a:schemeClr val="accent1"/>
          </a:effectRef>
          <a:fontRef idx="minor">
            <a:schemeClr val="tx1"/>
          </a:fontRef>
        </p:style>
      </p:cxnSp>
      <p:sp>
        <p:nvSpPr>
          <p:cNvPr id="72" name="Oval 43"/>
          <p:cNvSpPr>
            <a:spLocks noChangeArrowheads="1"/>
          </p:cNvSpPr>
          <p:nvPr/>
        </p:nvSpPr>
        <p:spPr bwMode="auto">
          <a:xfrm>
            <a:off x="6488112" y="3355419"/>
            <a:ext cx="141288" cy="138113"/>
          </a:xfrm>
          <a:prstGeom prst="ellipse">
            <a:avLst/>
          </a:prstGeom>
          <a:solidFill>
            <a:srgbClr val="C00000"/>
          </a:solidFill>
          <a:ln>
            <a:noFill/>
          </a:ln>
          <a:extLst/>
        </p:spPr>
        <p:txBody>
          <a:bodyPr wrap="none" anchor="ctr"/>
          <a:lstStyle/>
          <a:p>
            <a:endParaRPr lang="en-AU">
              <a:cs typeface="Arial" charset="0"/>
            </a:endParaRPr>
          </a:p>
        </p:txBody>
      </p:sp>
      <p:sp>
        <p:nvSpPr>
          <p:cNvPr id="73" name="Oval 43"/>
          <p:cNvSpPr>
            <a:spLocks noChangeArrowheads="1"/>
          </p:cNvSpPr>
          <p:nvPr/>
        </p:nvSpPr>
        <p:spPr bwMode="auto">
          <a:xfrm>
            <a:off x="6705600" y="3355419"/>
            <a:ext cx="141288" cy="138113"/>
          </a:xfrm>
          <a:prstGeom prst="ellipse">
            <a:avLst/>
          </a:prstGeom>
          <a:solidFill>
            <a:srgbClr val="C00000"/>
          </a:solidFill>
          <a:ln>
            <a:noFill/>
          </a:ln>
          <a:extLst/>
        </p:spPr>
        <p:txBody>
          <a:bodyPr wrap="none" anchor="ctr"/>
          <a:lstStyle/>
          <a:p>
            <a:endParaRPr lang="en-AU">
              <a:cs typeface="Arial" charset="0"/>
            </a:endParaRPr>
          </a:p>
        </p:txBody>
      </p:sp>
      <p:sp>
        <p:nvSpPr>
          <p:cNvPr id="74" name="TextBox 73"/>
          <p:cNvSpPr txBox="1"/>
          <p:nvPr/>
        </p:nvSpPr>
        <p:spPr>
          <a:xfrm>
            <a:off x="6591300" y="3505200"/>
            <a:ext cx="647700" cy="369332"/>
          </a:xfrm>
          <a:prstGeom prst="rect">
            <a:avLst/>
          </a:prstGeom>
          <a:noFill/>
        </p:spPr>
        <p:txBody>
          <a:bodyPr wrap="square" rtlCol="0">
            <a:spAutoFit/>
          </a:bodyPr>
          <a:lstStyle/>
          <a:p>
            <a:r>
              <a:rPr lang="en-US" dirty="0" smtClean="0"/>
              <a:t>0.75</a:t>
            </a:r>
            <a:endParaRPr lang="en-US" dirty="0"/>
          </a:p>
        </p:txBody>
      </p:sp>
      <p:sp>
        <p:nvSpPr>
          <p:cNvPr id="76" name="TextBox 75"/>
          <p:cNvSpPr txBox="1"/>
          <p:nvPr/>
        </p:nvSpPr>
        <p:spPr>
          <a:xfrm>
            <a:off x="6096000" y="3516868"/>
            <a:ext cx="647700" cy="369332"/>
          </a:xfrm>
          <a:prstGeom prst="rect">
            <a:avLst/>
          </a:prstGeom>
          <a:noFill/>
        </p:spPr>
        <p:txBody>
          <a:bodyPr wrap="square" rtlCol="0">
            <a:spAutoFit/>
          </a:bodyPr>
          <a:lstStyle/>
          <a:p>
            <a:r>
              <a:rPr lang="en-US" dirty="0" smtClean="0"/>
              <a:t>0.67</a:t>
            </a:r>
            <a:endParaRPr lang="en-US" dirty="0"/>
          </a:p>
        </p:txBody>
      </p:sp>
      <p:sp>
        <p:nvSpPr>
          <p:cNvPr id="78" name="TextBox 77"/>
          <p:cNvSpPr txBox="1"/>
          <p:nvPr/>
        </p:nvSpPr>
        <p:spPr>
          <a:xfrm>
            <a:off x="838200" y="2754868"/>
            <a:ext cx="2125133" cy="369332"/>
          </a:xfrm>
          <a:prstGeom prst="rect">
            <a:avLst/>
          </a:prstGeom>
          <a:noFill/>
        </p:spPr>
        <p:txBody>
          <a:bodyPr wrap="square" rtlCol="0">
            <a:spAutoFit/>
          </a:bodyPr>
          <a:lstStyle/>
          <a:p>
            <a:r>
              <a:rPr lang="en-US" dirty="0" smtClean="0"/>
              <a:t>Price of Fish - After</a:t>
            </a:r>
            <a:endParaRPr lang="en-US" dirty="0"/>
          </a:p>
        </p:txBody>
      </p:sp>
      <p:sp>
        <p:nvSpPr>
          <p:cNvPr id="79" name="TextBox 78"/>
          <p:cNvSpPr txBox="1"/>
          <p:nvPr/>
        </p:nvSpPr>
        <p:spPr>
          <a:xfrm>
            <a:off x="5706534" y="2754868"/>
            <a:ext cx="2819400" cy="369332"/>
          </a:xfrm>
          <a:prstGeom prst="rect">
            <a:avLst/>
          </a:prstGeom>
          <a:noFill/>
        </p:spPr>
        <p:txBody>
          <a:bodyPr wrap="square" rtlCol="0">
            <a:spAutoFit/>
          </a:bodyPr>
          <a:lstStyle/>
          <a:p>
            <a:r>
              <a:rPr lang="en-US" dirty="0" smtClean="0"/>
              <a:t>Price of Coconuts - After</a:t>
            </a:r>
            <a:endParaRPr lang="en-US" dirty="0"/>
          </a:p>
        </p:txBody>
      </p:sp>
      <p:sp>
        <p:nvSpPr>
          <p:cNvPr id="80" name="TextBox 79"/>
          <p:cNvSpPr txBox="1"/>
          <p:nvPr/>
        </p:nvSpPr>
        <p:spPr>
          <a:xfrm>
            <a:off x="2789767" y="3516868"/>
            <a:ext cx="639233" cy="369332"/>
          </a:xfrm>
          <a:prstGeom prst="rect">
            <a:avLst/>
          </a:prstGeom>
          <a:noFill/>
        </p:spPr>
        <p:txBody>
          <a:bodyPr wrap="square" rtlCol="0">
            <a:spAutoFit/>
          </a:bodyPr>
          <a:lstStyle/>
          <a:p>
            <a:r>
              <a:rPr lang="en-US" dirty="0" smtClean="0"/>
              <a:t>1.5</a:t>
            </a:r>
            <a:endParaRPr lang="en-US" dirty="0"/>
          </a:p>
        </p:txBody>
      </p:sp>
    </p:spTree>
    <p:extLst>
      <p:ext uri="{BB962C8B-B14F-4D97-AF65-F5344CB8AC3E}">
        <p14:creationId xmlns:p14="http://schemas.microsoft.com/office/powerpoint/2010/main" xmlns="" val="15726844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Summary</a:t>
            </a:r>
            <a:endParaRPr lang="en-US" dirty="0"/>
          </a:p>
        </p:txBody>
      </p:sp>
      <p:sp>
        <p:nvSpPr>
          <p:cNvPr id="3" name="Content Placeholder 2"/>
          <p:cNvSpPr>
            <a:spLocks noGrp="1"/>
          </p:cNvSpPr>
          <p:nvPr>
            <p:ph idx="1"/>
          </p:nvPr>
        </p:nvSpPr>
        <p:spPr/>
        <p:txBody>
          <a:bodyPr/>
          <a:lstStyle/>
          <a:p>
            <a:r>
              <a:rPr lang="en-US" dirty="0" smtClean="0"/>
              <a:t>Changes to productivity can change opportunity cost such that comparative advantage may change</a:t>
            </a:r>
          </a:p>
          <a:p>
            <a:r>
              <a:rPr lang="en-US" dirty="0" smtClean="0"/>
              <a:t>Specialization and trade is still the best way to maximize production for all parties, even after a reduction in productivity</a:t>
            </a:r>
          </a:p>
          <a:p>
            <a:r>
              <a:rPr lang="en-US" dirty="0" smtClean="0"/>
              <a:t>Changes in opportunity costs will change the relative prices of the goods</a:t>
            </a:r>
            <a:endParaRPr lang="en-US" dirty="0"/>
          </a:p>
        </p:txBody>
      </p:sp>
    </p:spTree>
    <p:extLst>
      <p:ext uri="{BB962C8B-B14F-4D97-AF65-F5344CB8AC3E}">
        <p14:creationId xmlns:p14="http://schemas.microsoft.com/office/powerpoint/2010/main" xmlns="" val="8507826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Problem</a:t>
            </a:r>
            <a:endParaRPr lang="en-US" dirty="0"/>
          </a:p>
        </p:txBody>
      </p:sp>
      <p:sp>
        <p:nvSpPr>
          <p:cNvPr id="3" name="Content Placeholder 2"/>
          <p:cNvSpPr>
            <a:spLocks noGrp="1"/>
          </p:cNvSpPr>
          <p:nvPr>
            <p:ph idx="1"/>
          </p:nvPr>
        </p:nvSpPr>
        <p:spPr/>
        <p:txBody>
          <a:bodyPr/>
          <a:lstStyle/>
          <a:p>
            <a:r>
              <a:rPr lang="en-US" dirty="0" smtClean="0"/>
              <a:t>This is an example of where assumptions might start to break down</a:t>
            </a:r>
          </a:p>
          <a:p>
            <a:r>
              <a:rPr lang="en-US" dirty="0" smtClean="0"/>
              <a:t>Is it reasonable to assume that a country could completely shift it’s production to another good following a </a:t>
            </a:r>
            <a:r>
              <a:rPr lang="en-US" smtClean="0"/>
              <a:t>natural disaster?</a:t>
            </a:r>
          </a:p>
          <a:p>
            <a:pPr marL="0" indent="0">
              <a:buNone/>
            </a:pPr>
            <a:endParaRPr lang="en-US" dirty="0"/>
          </a:p>
        </p:txBody>
      </p:sp>
    </p:spTree>
    <p:extLst>
      <p:ext uri="{BB962C8B-B14F-4D97-AF65-F5344CB8AC3E}">
        <p14:creationId xmlns:p14="http://schemas.microsoft.com/office/powerpoint/2010/main" xmlns="" val="128747645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VALUES" val=" "/>
  <p:tag name="TITLE" val=""/>
  <p:tag name="CHARTLABELS" val=""/>
</p:tagLst>
</file>

<file path=ppt/tags/tag2.xml><?xml version="1.0" encoding="utf-8"?>
<p:tagLst xmlns:a="http://schemas.openxmlformats.org/drawingml/2006/main" xmlns:r="http://schemas.openxmlformats.org/officeDocument/2006/relationships" xmlns:p="http://schemas.openxmlformats.org/presentationml/2006/main">
  <p:tag name="VALUES" val=" "/>
  <p:tag name="TITLE" val=""/>
  <p:tag name="CHARTLABELS" val=""/>
</p:tagLst>
</file>

<file path=ppt/tags/tag3.xml><?xml version="1.0" encoding="utf-8"?>
<p:tagLst xmlns:a="http://schemas.openxmlformats.org/drawingml/2006/main" xmlns:r="http://schemas.openxmlformats.org/officeDocument/2006/relationships" xmlns:p="http://schemas.openxmlformats.org/presentationml/2006/main">
  <p:tag name="VALUES" val=" "/>
  <p:tag name="TITLE" val=""/>
  <p:tag name="CHARTLABELS" val=""/>
</p:tagLst>
</file>

<file path=ppt/tags/tag4.xml><?xml version="1.0" encoding="utf-8"?>
<p:tagLst xmlns:a="http://schemas.openxmlformats.org/drawingml/2006/main" xmlns:r="http://schemas.openxmlformats.org/officeDocument/2006/relationships" xmlns:p="http://schemas.openxmlformats.org/presentationml/2006/main">
  <p:tag name="VALUES" val=" "/>
  <p:tag name="TITLE" val=""/>
  <p:tag name="CHARTLABELS" val=""/>
</p:tagLst>
</file>

<file path=ppt/tags/tag5.xml><?xml version="1.0" encoding="utf-8"?>
<p:tagLst xmlns:a="http://schemas.openxmlformats.org/drawingml/2006/main" xmlns:r="http://schemas.openxmlformats.org/officeDocument/2006/relationships" xmlns:p="http://schemas.openxmlformats.org/presentationml/2006/main">
  <p:tag name="VALUES" val=" "/>
  <p:tag name="TITLE" val=""/>
  <p:tag name="CHARTLABELS" val=""/>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1400</TotalTime>
  <Words>1633</Words>
  <Application>Microsoft Office PowerPoint</Application>
  <PresentationFormat>On-screen Show (4:3)</PresentationFormat>
  <Paragraphs>349</Paragraphs>
  <Slides>22</Slides>
  <Notes>5</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Chapter 3 Continued Gains of Trade: Scenarios</vt:lpstr>
      <vt:lpstr>Recall: Opportunity Costs Summary From Last Class</vt:lpstr>
      <vt:lpstr>Disaster Strikes!</vt:lpstr>
      <vt:lpstr>Pierce Brosnan’s PPF</vt:lpstr>
      <vt:lpstr>Tom Hanks’ PPF</vt:lpstr>
      <vt:lpstr>Tom’s Opportunity costs have changed</vt:lpstr>
      <vt:lpstr>New Comparative Advantages</vt:lpstr>
      <vt:lpstr>Question</vt:lpstr>
      <vt:lpstr>New Specialized Production</vt:lpstr>
      <vt:lpstr>Terms of trade</vt:lpstr>
      <vt:lpstr>Final Price (this is tricky!)</vt:lpstr>
      <vt:lpstr>Price Comparison</vt:lpstr>
      <vt:lpstr>Slide 13</vt:lpstr>
      <vt:lpstr>The Trade</vt:lpstr>
      <vt:lpstr>Pierce Brosnan’s PPF With Trade</vt:lpstr>
      <vt:lpstr>Tom Hanks’ PPF</vt:lpstr>
      <vt:lpstr>Alternate Scenario</vt:lpstr>
      <vt:lpstr>Tom Hanks’ PPF</vt:lpstr>
      <vt:lpstr>New Opportunity costs comparison</vt:lpstr>
      <vt:lpstr>New Price Comparison</vt:lpstr>
      <vt:lpstr>Summary</vt:lpstr>
      <vt:lpstr>Problem</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Dylanium</dc:creator>
  <cp:lastModifiedBy>O'Meara</cp:lastModifiedBy>
  <cp:revision>26</cp:revision>
  <dcterms:created xsi:type="dcterms:W3CDTF">2014-01-15T01:14:32Z</dcterms:created>
  <dcterms:modified xsi:type="dcterms:W3CDTF">2014-09-16T16:34:40Z</dcterms:modified>
</cp:coreProperties>
</file>