
<file path=[Content_Types].xml><?xml version="1.0" encoding="utf-8"?>
<Types xmlns="http://schemas.openxmlformats.org/package/2006/content-types">
  <Default Extension="xml" ContentType="application/xml"/>
  <Default Extension="jpeg" ContentType="image/jpeg"/>
  <Default Extension="png" ContentType="image/png"/>
  <Default Extension="gif" ContentType="image/gif"/>
  <Default Extension="rels" ContentType="application/vnd.openxmlformats-package.relationships+xml"/>
  <Default Extension="wmf" ContentType="image/x-w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9"/>
  </p:notesMasterIdLst>
  <p:sldIdLst>
    <p:sldId id="256" r:id="rId2"/>
    <p:sldId id="258" r:id="rId3"/>
    <p:sldId id="259" r:id="rId4"/>
    <p:sldId id="261" r:id="rId5"/>
    <p:sldId id="391" r:id="rId6"/>
    <p:sldId id="587" r:id="rId7"/>
    <p:sldId id="525" r:id="rId8"/>
    <p:sldId id="588" r:id="rId9"/>
    <p:sldId id="528" r:id="rId10"/>
    <p:sldId id="589" r:id="rId11"/>
    <p:sldId id="523" r:id="rId12"/>
    <p:sldId id="566" r:id="rId13"/>
    <p:sldId id="567" r:id="rId14"/>
    <p:sldId id="568" r:id="rId15"/>
    <p:sldId id="569" r:id="rId16"/>
    <p:sldId id="570" r:id="rId17"/>
    <p:sldId id="291" r:id="rId18"/>
    <p:sldId id="292" r:id="rId19"/>
    <p:sldId id="444" r:id="rId20"/>
    <p:sldId id="558" r:id="rId21"/>
    <p:sldId id="584" r:id="rId22"/>
    <p:sldId id="499" r:id="rId23"/>
    <p:sldId id="500" r:id="rId24"/>
    <p:sldId id="585" r:id="rId25"/>
    <p:sldId id="502" r:id="rId26"/>
    <p:sldId id="501" r:id="rId27"/>
    <p:sldId id="477" r:id="rId28"/>
    <p:sldId id="503" r:id="rId29"/>
    <p:sldId id="505" r:id="rId30"/>
    <p:sldId id="560" r:id="rId31"/>
    <p:sldId id="504" r:id="rId32"/>
    <p:sldId id="481" r:id="rId33"/>
    <p:sldId id="507" r:id="rId34"/>
    <p:sldId id="519" r:id="rId35"/>
    <p:sldId id="592" r:id="rId36"/>
    <p:sldId id="559" r:id="rId37"/>
    <p:sldId id="561" r:id="rId38"/>
    <p:sldId id="510" r:id="rId39"/>
    <p:sldId id="586" r:id="rId40"/>
    <p:sldId id="517" r:id="rId41"/>
    <p:sldId id="509" r:id="rId42"/>
    <p:sldId id="590" r:id="rId43"/>
    <p:sldId id="591" r:id="rId44"/>
    <p:sldId id="319" r:id="rId45"/>
    <p:sldId id="320" r:id="rId46"/>
    <p:sldId id="322" r:id="rId47"/>
    <p:sldId id="390" r:id="rId4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336">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76F87"/>
    <a:srgbClr val="7B92A9"/>
    <a:srgbClr val="B7DEE8"/>
    <a:srgbClr val="32879E"/>
    <a:srgbClr val="90CCD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334" autoAdjust="0"/>
    <p:restoredTop sz="87805" autoAdjust="0"/>
  </p:normalViewPr>
  <p:slideViewPr>
    <p:cSldViewPr>
      <p:cViewPr varScale="1">
        <p:scale>
          <a:sx n="112" d="100"/>
          <a:sy n="112" d="100"/>
        </p:scale>
        <p:origin x="1832" y="192"/>
      </p:cViewPr>
      <p:guideLst>
        <p:guide orient="horz" pos="2160"/>
        <p:guide pos="2336"/>
      </p:guideLst>
    </p:cSldViewPr>
  </p:slideViewPr>
  <p:outlineViewPr>
    <p:cViewPr>
      <p:scale>
        <a:sx n="33" d="100"/>
        <a:sy n="33" d="100"/>
      </p:scale>
      <p:origin x="0" y="0"/>
    </p:cViewPr>
  </p:outlineViewPr>
  <p:notesTextViewPr>
    <p:cViewPr>
      <p:scale>
        <a:sx n="1" d="1"/>
        <a:sy n="1" d="1"/>
      </p:scale>
      <p:origin x="0" y="-192"/>
    </p:cViewPr>
  </p:notesTextViewPr>
  <p:sorterViewPr>
    <p:cViewPr>
      <p:scale>
        <a:sx n="100" d="100"/>
        <a:sy n="100" d="100"/>
      </p:scale>
      <p:origin x="0" y="-12379"/>
    </p:cViewPr>
  </p:sorterViewPr>
  <p:notesViewPr>
    <p:cSldViewPr>
      <p:cViewPr varScale="1">
        <p:scale>
          <a:sx n="69" d="100"/>
          <a:sy n="69" d="100"/>
        </p:scale>
        <p:origin x="3082" y="67"/>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presProps" Target="presProps.xml"/><Relationship Id="rId51" Type="http://schemas.openxmlformats.org/officeDocument/2006/relationships/viewProps" Target="viewProps.xml"/><Relationship Id="rId52" Type="http://schemas.openxmlformats.org/officeDocument/2006/relationships/theme" Target="theme/theme1.xml"/><Relationship Id="rId53" Type="http://schemas.openxmlformats.org/officeDocument/2006/relationships/tableStyles" Target="tableStyle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notesMaster" Target="notesMasters/notes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BCA5DC-46DA-4935-B1BB-AB19F4BA2B28}" type="datetimeFigureOut">
              <a:rPr lang="en-CA" smtClean="0"/>
              <a:pPr/>
              <a:t>2017-02-14</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F57BEE8-8039-4EE5-A73A-A990C0010BA5}" type="slidenum">
              <a:rPr lang="en-CA" smtClean="0"/>
              <a:pPr/>
              <a:t>‹#›</a:t>
            </a:fld>
            <a:endParaRPr lang="en-CA"/>
          </a:p>
        </p:txBody>
      </p:sp>
    </p:spTree>
    <p:extLst>
      <p:ext uri="{BB962C8B-B14F-4D97-AF65-F5344CB8AC3E}">
        <p14:creationId xmlns:p14="http://schemas.microsoft.com/office/powerpoint/2010/main" val="35220131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www.java.com/" TargetMode="External"/><Relationship Id="rId4" Type="http://schemas.openxmlformats.org/officeDocument/2006/relationships/hyperlink" Target="http://www.neilyoung.com/" TargetMode="External"/><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6.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sz="1300" b="1" dirty="0"/>
          </a:p>
        </p:txBody>
      </p:sp>
      <p:sp>
        <p:nvSpPr>
          <p:cNvPr id="4" name="Slide Number Placeholder 3"/>
          <p:cNvSpPr>
            <a:spLocks noGrp="1"/>
          </p:cNvSpPr>
          <p:nvPr>
            <p:ph type="sldNum" sz="quarter" idx="10"/>
          </p:nvPr>
        </p:nvSpPr>
        <p:spPr/>
        <p:txBody>
          <a:bodyPr/>
          <a:lstStyle/>
          <a:p>
            <a:fld id="{1F57BEE8-8039-4EE5-A73A-A990C0010BA5}" type="slidenum">
              <a:rPr lang="en-CA" smtClean="0"/>
              <a:pPr/>
              <a:t>1</a:t>
            </a:fld>
            <a:endParaRPr lang="en-CA"/>
          </a:p>
        </p:txBody>
      </p:sp>
    </p:spTree>
    <p:extLst>
      <p:ext uri="{BB962C8B-B14F-4D97-AF65-F5344CB8AC3E}">
        <p14:creationId xmlns:p14="http://schemas.microsoft.com/office/powerpoint/2010/main" val="4412101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CD127CFE-2664-44D1-AEC4-2DA7780FCBAD}" type="slidenum">
              <a:rPr lang="en-US" altLang="en-US"/>
              <a:pPr/>
              <a:t>2</a:t>
            </a:fld>
            <a:endParaRPr lang="en-US" altLang="en-US"/>
          </a:p>
        </p:txBody>
      </p:sp>
      <p:sp>
        <p:nvSpPr>
          <p:cNvPr id="18434" name="Rectangle 2"/>
          <p:cNvSpPr>
            <a:spLocks noGrp="1" noRot="1" noChangeAspect="1" noChangeArrowheads="1" noTextEdit="1"/>
          </p:cNvSpPr>
          <p:nvPr>
            <p:ph type="sldImg"/>
          </p:nvPr>
        </p:nvSpPr>
        <p:spPr>
          <a:ln/>
        </p:spPr>
      </p:sp>
      <p:sp>
        <p:nvSpPr>
          <p:cNvPr id="1843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sz="1200" kern="1200" dirty="0" smtClean="0">
                <a:solidFill>
                  <a:schemeClr val="tx1"/>
                </a:solidFill>
                <a:effectLst/>
                <a:latin typeface="+mn-lt"/>
                <a:ea typeface="+mn-ea"/>
                <a:cs typeface="+mn-cs"/>
              </a:rPr>
              <a:t>Enterprise architecture refers to the plans for how an organization will build, deploy, use, and share its data, processes, and IT assets. It allows us to design better systems by:</a:t>
            </a:r>
          </a:p>
          <a:p>
            <a:pPr lvl="0"/>
            <a:r>
              <a:rPr lang="en-CA" sz="1200" kern="1200" dirty="0" smtClean="0">
                <a:solidFill>
                  <a:schemeClr val="tx1"/>
                </a:solidFill>
                <a:effectLst/>
                <a:latin typeface="+mn-lt"/>
                <a:ea typeface="+mn-ea"/>
                <a:cs typeface="+mn-cs"/>
              </a:rPr>
              <a:t>Meeting system requirements and objectives: Both functional and non-functional requirements can be prioritized as "must have", "should have" or "want", where "must have" identifies properties that the system must have in order to be acceptable. </a:t>
            </a:r>
          </a:p>
          <a:p>
            <a:pPr lvl="0"/>
            <a:r>
              <a:rPr lang="en-CA" sz="1200" kern="1200" dirty="0" smtClean="0">
                <a:solidFill>
                  <a:schemeClr val="tx1"/>
                </a:solidFill>
                <a:effectLst/>
                <a:latin typeface="+mn-lt"/>
                <a:ea typeface="+mn-ea"/>
                <a:cs typeface="+mn-cs"/>
              </a:rPr>
              <a:t>An architecture allows businesses</a:t>
            </a:r>
            <a:r>
              <a:rPr lang="en-CA" sz="1200" kern="1200" baseline="0" dirty="0" smtClean="0">
                <a:solidFill>
                  <a:schemeClr val="tx1"/>
                </a:solidFill>
                <a:effectLst/>
                <a:latin typeface="+mn-lt"/>
                <a:ea typeface="+mn-ea"/>
                <a:cs typeface="+mn-cs"/>
              </a:rPr>
              <a:t> </a:t>
            </a:r>
            <a:r>
              <a:rPr lang="en-CA" sz="1200" kern="1200" dirty="0" smtClean="0">
                <a:solidFill>
                  <a:schemeClr val="tx1"/>
                </a:solidFill>
                <a:effectLst/>
                <a:latin typeface="+mn-lt"/>
                <a:ea typeface="+mn-ea"/>
                <a:cs typeface="+mn-cs"/>
              </a:rPr>
              <a:t>to evaluate and make trade-offs among requirements of differing priority. Though system qualities (also known as non-functional requirements) can be compromised later in the development process, many will not be met if not explicitly taken into account at the architectural level. </a:t>
            </a:r>
          </a:p>
          <a:p>
            <a:pPr lvl="0"/>
            <a:r>
              <a:rPr lang="en-CA" sz="1200" kern="1200" dirty="0" smtClean="0">
                <a:solidFill>
                  <a:schemeClr val="tx1"/>
                </a:solidFill>
                <a:effectLst/>
                <a:latin typeface="+mn-lt"/>
                <a:ea typeface="+mn-ea"/>
                <a:cs typeface="+mn-cs"/>
              </a:rPr>
              <a:t>Enabling flexible partitioning of the system: A good architecture enables flexible distribution of the system by allowing the system and its constituent applications to be partitioned among processors in many different ways without having to redesign the distributable component parts. This requires careful attention to the distribution potential of components early in the architectural design process. </a:t>
            </a:r>
          </a:p>
          <a:p>
            <a:pPr lvl="0"/>
            <a:r>
              <a:rPr lang="en-CA" sz="1200" kern="1200" dirty="0" smtClean="0">
                <a:solidFill>
                  <a:schemeClr val="tx1"/>
                </a:solidFill>
                <a:effectLst/>
                <a:latin typeface="+mn-lt"/>
                <a:ea typeface="+mn-ea"/>
                <a:cs typeface="+mn-cs"/>
              </a:rPr>
              <a:t>Reducing cost of maintenance and evolution: Architecture can help minimize the costs of maintaining and evolving a given system over its entire lifetime by anticipating the main kinds of changes that will occur in the system, ensuring that the system's overall design will facilitate such changes, and localizing as far as possible the effects of such changes on design documents, code, and other system work products. This can be achieved by the minimization and control of subsystem interdependencies. </a:t>
            </a:r>
          </a:p>
          <a:p>
            <a:pPr lvl="0"/>
            <a:r>
              <a:rPr lang="en-CA" sz="1200" kern="1200" dirty="0" smtClean="0">
                <a:solidFill>
                  <a:schemeClr val="tx1"/>
                </a:solidFill>
                <a:effectLst/>
                <a:latin typeface="+mn-lt"/>
                <a:ea typeface="+mn-ea"/>
                <a:cs typeface="+mn-cs"/>
              </a:rPr>
              <a:t>Increasing reuse and integration with legacy and third party software: An architecture may be designed to enable and facilitate the (re)use of certain existing components, frameworks, class libraries, legacy or third-party applications, etc.</a:t>
            </a:r>
          </a:p>
          <a:p>
            <a:r>
              <a:rPr lang="en-CA" sz="1200" kern="1200" dirty="0" smtClean="0">
                <a:solidFill>
                  <a:schemeClr val="tx1"/>
                </a:solidFill>
                <a:effectLst/>
                <a:latin typeface="+mn-lt"/>
                <a:ea typeface="+mn-ea"/>
                <a:cs typeface="+mn-cs"/>
              </a:rPr>
              <a:t> </a:t>
            </a:r>
            <a:endParaRPr lang="en-CA" sz="120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2812450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51D96AC3-CDDD-4AB7-832D-F999DF5FE5F7}" type="slidenum">
              <a:rPr lang="en-US" altLang="en-US"/>
              <a:pPr/>
              <a:t>3</a:t>
            </a:fld>
            <a:endParaRPr lang="en-US" altLang="en-US"/>
          </a:p>
        </p:txBody>
      </p:sp>
      <p:sp>
        <p:nvSpPr>
          <p:cNvPr id="20482" name="Rectangle 2"/>
          <p:cNvSpPr>
            <a:spLocks noGrp="1" noRot="1" noChangeAspect="1" noChangeArrowheads="1" noTextEdit="1"/>
          </p:cNvSpPr>
          <p:nvPr>
            <p:ph type="sldImg"/>
          </p:nvPr>
        </p:nvSpPr>
        <p:spPr>
          <a:ln/>
        </p:spPr>
      </p:sp>
      <p:sp>
        <p:nvSpPr>
          <p:cNvPr id="20483" name="Rectangle 3"/>
          <p:cNvSpPr>
            <a:spLocks noGrp="1" noChangeArrowheads="1"/>
          </p:cNvSpPr>
          <p:nvPr>
            <p:ph type="body" idx="1"/>
          </p:nvPr>
        </p:nvSpPr>
        <p:spPr>
          <a:ln/>
        </p:spPr>
        <p:txBody>
          <a:bodyPr/>
          <a:lstStyle/>
          <a:p>
            <a:pPr marL="190500" marR="0" indent="-19050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lbertus (W1)"/>
              </a:rPr>
              <a:t>A detailed review of the learning outcomes can be found at the end of the chapter in the textbook</a:t>
            </a:r>
            <a:r>
              <a:rPr lang="en-US" altLang="en-US" baseline="0" dirty="0" smtClean="0">
                <a:latin typeface="Albertus (W1)"/>
              </a:rPr>
              <a:t> in the section headed, “Summary of Key Themes”.</a:t>
            </a:r>
            <a:endParaRPr lang="en-CA" dirty="0" smtClean="0"/>
          </a:p>
          <a:p>
            <a:pPr marL="190500" indent="-190500" eaLnBrk="1" hangingPunct="1">
              <a:buFontTx/>
              <a:buNone/>
              <a:defRPr/>
            </a:pPr>
            <a:endParaRPr lang="en-US" b="1" dirty="0" smtClean="0">
              <a:latin typeface="Albertus (W1)"/>
            </a:endParaRPr>
          </a:p>
        </p:txBody>
      </p:sp>
    </p:spTree>
    <p:extLst>
      <p:ext uri="{BB962C8B-B14F-4D97-AF65-F5344CB8AC3E}">
        <p14:creationId xmlns:p14="http://schemas.microsoft.com/office/powerpoint/2010/main" val="9878501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36A5EEFC-E67B-4BC8-974E-8F7146F3704E}" type="slidenum">
              <a:rPr lang="en-US" altLang="en-US"/>
              <a:pPr/>
              <a:t>4</a:t>
            </a:fld>
            <a:endParaRPr lang="en-US" altLang="en-US"/>
          </a:p>
        </p:txBody>
      </p:sp>
      <p:sp>
        <p:nvSpPr>
          <p:cNvPr id="24578" name="Rectangle 2"/>
          <p:cNvSpPr>
            <a:spLocks noGrp="1" noRot="1" noChangeAspect="1" noChangeArrowheads="1" noTextEdit="1"/>
          </p:cNvSpPr>
          <p:nvPr>
            <p:ph type="sldImg"/>
          </p:nvPr>
        </p:nvSpPr>
        <p:spPr>
          <a:ln/>
        </p:spPr>
      </p:sp>
      <p:sp>
        <p:nvSpPr>
          <p:cNvPr id="2457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sz="1200" b="1" kern="1200" dirty="0" smtClean="0">
                <a:solidFill>
                  <a:schemeClr val="tx1"/>
                </a:solidFill>
                <a:effectLst/>
                <a:latin typeface="+mn-lt"/>
                <a:ea typeface="+mn-ea"/>
                <a:cs typeface="+mn-cs"/>
              </a:rPr>
              <a:t>CLASSROOM OPENER</a:t>
            </a:r>
            <a:endParaRPr lang="en-CA" sz="1200" kern="1200" dirty="0" smtClean="0">
              <a:solidFill>
                <a:schemeClr val="tx1"/>
              </a:solidFill>
              <a:effectLst/>
              <a:latin typeface="+mn-lt"/>
              <a:ea typeface="+mn-ea"/>
              <a:cs typeface="+mn-cs"/>
            </a:endParaRPr>
          </a:p>
          <a:p>
            <a:r>
              <a:rPr lang="en-CA" sz="1200" b="1" kern="1200" dirty="0" smtClean="0">
                <a:solidFill>
                  <a:schemeClr val="tx1"/>
                </a:solidFill>
                <a:effectLst/>
                <a:latin typeface="+mn-lt"/>
                <a:ea typeface="+mn-ea"/>
                <a:cs typeface="+mn-cs"/>
              </a:rPr>
              <a:t>Neil Young: The Old Man Uses Java</a:t>
            </a:r>
            <a:endParaRPr lang="en-CA" sz="1200" kern="1200" dirty="0" smtClean="0">
              <a:solidFill>
                <a:schemeClr val="tx1"/>
              </a:solidFill>
              <a:effectLst/>
              <a:latin typeface="+mn-lt"/>
              <a:ea typeface="+mn-ea"/>
              <a:cs typeface="+mn-cs"/>
            </a:endParaRPr>
          </a:p>
          <a:p>
            <a:r>
              <a:rPr lang="en-CA" sz="1200" kern="1200" dirty="0" smtClean="0">
                <a:solidFill>
                  <a:schemeClr val="tx1"/>
                </a:solidFill>
                <a:effectLst/>
                <a:latin typeface="+mn-lt"/>
                <a:ea typeface="+mn-ea"/>
                <a:cs typeface="+mn-cs"/>
              </a:rPr>
              <a:t>In his 1972 hit song "Old Man," rock legend Neil Young sings out: "Old man take a look at my life. I'm a lot like you ..." Indeed, it is Young who is now an "old man" of sorts and has compiled 45 years of archives about his music career on Blu-ray discs using Java technology.</a:t>
            </a:r>
          </a:p>
          <a:p>
            <a:r>
              <a:rPr lang="en-CA" sz="1200" kern="1200" dirty="0" smtClean="0">
                <a:solidFill>
                  <a:schemeClr val="tx1"/>
                </a:solidFill>
                <a:effectLst/>
                <a:latin typeface="+mn-lt"/>
                <a:ea typeface="+mn-ea"/>
                <a:cs typeface="+mn-cs"/>
              </a:rPr>
              <a:t> </a:t>
            </a:r>
          </a:p>
          <a:p>
            <a:r>
              <a:rPr lang="en-CA" sz="1200" kern="1200" dirty="0" smtClean="0">
                <a:solidFill>
                  <a:schemeClr val="tx1"/>
                </a:solidFill>
                <a:effectLst/>
                <a:latin typeface="+mn-lt"/>
                <a:ea typeface="+mn-ea"/>
                <a:cs typeface="+mn-cs"/>
              </a:rPr>
              <a:t>Young joined Sun Microsystems CEO and President Jonathan Schwartz and Rich Green, the company's executive vice president for software, on stage during the </a:t>
            </a:r>
            <a:r>
              <a:rPr lang="en-CA" sz="1200" kern="1200" dirty="0" err="1" smtClean="0">
                <a:solidFill>
                  <a:schemeClr val="tx1"/>
                </a:solidFill>
                <a:effectLst/>
                <a:latin typeface="+mn-lt"/>
                <a:ea typeface="+mn-ea"/>
                <a:cs typeface="+mn-cs"/>
              </a:rPr>
              <a:t>JavaOne</a:t>
            </a:r>
            <a:r>
              <a:rPr lang="en-CA" sz="1200" kern="1200" dirty="0" smtClean="0">
                <a:solidFill>
                  <a:schemeClr val="tx1"/>
                </a:solidFill>
                <a:effectLst/>
                <a:latin typeface="+mn-lt"/>
                <a:ea typeface="+mn-ea"/>
                <a:cs typeface="+mn-cs"/>
              </a:rPr>
              <a:t> conference opening keynote to announce the new archive project and demonstrate some of the interactive features of his upcoming Blu-ray disc box set.</a:t>
            </a:r>
          </a:p>
          <a:p>
            <a:r>
              <a:rPr lang="en-CA" sz="1200" kern="1200" dirty="0" smtClean="0">
                <a:solidFill>
                  <a:schemeClr val="tx1"/>
                </a:solidFill>
                <a:effectLst/>
                <a:latin typeface="+mn-lt"/>
                <a:ea typeface="+mn-ea"/>
                <a:cs typeface="+mn-cs"/>
              </a:rPr>
              <a:t> </a:t>
            </a:r>
          </a:p>
          <a:p>
            <a:r>
              <a:rPr lang="en-CA" sz="1200" kern="1200" dirty="0" smtClean="0">
                <a:solidFill>
                  <a:schemeClr val="tx1"/>
                </a:solidFill>
                <a:effectLst/>
                <a:latin typeface="+mn-lt"/>
                <a:ea typeface="+mn-ea"/>
                <a:cs typeface="+mn-cs"/>
              </a:rPr>
              <a:t>Young also announced his collaboration with Sun and Reprise/Warner Bros. for the release of the upcoming Neil Young Archive series on Blu-ray disc, powered by Java technology.  Visit: </a:t>
            </a:r>
            <a:r>
              <a:rPr lang="en-CA" sz="1200" u="sng" kern="1200" dirty="0" smtClean="0">
                <a:solidFill>
                  <a:schemeClr val="tx1"/>
                </a:solidFill>
                <a:effectLst/>
                <a:latin typeface="+mn-lt"/>
                <a:ea typeface="+mn-ea"/>
                <a:cs typeface="+mn-cs"/>
                <a:hlinkClick r:id="rId3"/>
              </a:rPr>
              <a:t>www.java.com</a:t>
            </a:r>
            <a:r>
              <a:rPr lang="en-CA" sz="1200" kern="1200" dirty="0" smtClean="0">
                <a:solidFill>
                  <a:schemeClr val="tx1"/>
                </a:solidFill>
                <a:effectLst/>
                <a:latin typeface="+mn-lt"/>
                <a:ea typeface="+mn-ea"/>
                <a:cs typeface="+mn-cs"/>
              </a:rPr>
              <a:t> or </a:t>
            </a:r>
            <a:r>
              <a:rPr lang="en-CA" sz="1200" u="sng" kern="1200" dirty="0" smtClean="0">
                <a:solidFill>
                  <a:schemeClr val="tx1"/>
                </a:solidFill>
                <a:effectLst/>
                <a:latin typeface="+mn-lt"/>
                <a:ea typeface="+mn-ea"/>
                <a:cs typeface="+mn-cs"/>
                <a:hlinkClick r:id="rId4"/>
              </a:rPr>
              <a:t>www.neilyoung.com</a:t>
            </a:r>
            <a:r>
              <a:rPr lang="en-CA" sz="1200" kern="1200" dirty="0" smtClean="0">
                <a:solidFill>
                  <a:schemeClr val="tx1"/>
                </a:solidFill>
                <a:effectLst/>
                <a:latin typeface="+mn-lt"/>
                <a:ea typeface="+mn-ea"/>
                <a:cs typeface="+mn-cs"/>
              </a:rPr>
              <a:t> for more information.</a:t>
            </a:r>
          </a:p>
          <a:p>
            <a:r>
              <a:rPr lang="en-CA" sz="1200" kern="1200" dirty="0" smtClean="0">
                <a:solidFill>
                  <a:schemeClr val="tx1"/>
                </a:solidFill>
                <a:effectLst/>
                <a:latin typeface="+mn-lt"/>
                <a:ea typeface="+mn-ea"/>
                <a:cs typeface="+mn-cs"/>
              </a:rPr>
              <a:t> </a:t>
            </a:r>
          </a:p>
          <a:p>
            <a:r>
              <a:rPr lang="en-CA" sz="1200" kern="1200" dirty="0" smtClean="0">
                <a:solidFill>
                  <a:schemeClr val="tx1"/>
                </a:solidFill>
                <a:effectLst/>
                <a:latin typeface="+mn-lt"/>
                <a:ea typeface="+mn-ea"/>
                <a:cs typeface="+mn-cs"/>
              </a:rPr>
              <a:t>Young said the Blu-ray format delivers both unsurpassed 192/24 audio quality and high-definition video, capturing the quality of the original analog master recordings in the best digital format available today. The first Neil Young Archive release will be a 10 Blu-ray disc set available this fall from Reprise/Warner Bros. Records, covering Young's career from 1963-1972.</a:t>
            </a:r>
          </a:p>
          <a:p>
            <a:r>
              <a:rPr lang="en-CA" sz="1200" kern="1200" dirty="0" smtClean="0">
                <a:solidFill>
                  <a:schemeClr val="tx1"/>
                </a:solidFill>
                <a:effectLst/>
                <a:latin typeface="+mn-lt"/>
                <a:ea typeface="+mn-ea"/>
                <a:cs typeface="+mn-cs"/>
              </a:rPr>
              <a:t> </a:t>
            </a:r>
          </a:p>
          <a:p>
            <a:r>
              <a:rPr lang="en-CA" sz="1200" kern="1200" dirty="0" smtClean="0">
                <a:solidFill>
                  <a:schemeClr val="tx1"/>
                </a:solidFill>
                <a:effectLst/>
                <a:latin typeface="+mn-lt"/>
                <a:ea typeface="+mn-ea"/>
                <a:cs typeface="+mn-cs"/>
              </a:rPr>
              <a:t>"Previously, there was no way to browse archival material on a disc and listen to a song in high resolution at the same time," said Young. "The technology had not yet evolved to that capability. It is important for me that the user experience the high-resolution music along with the archival visual material. Previous technology required unacceptable quality compromises. I am glad we waited and got it right. "</a:t>
            </a:r>
          </a:p>
          <a:p>
            <a:r>
              <a:rPr lang="en-CA" sz="1200" kern="1200" dirty="0" smtClean="0">
                <a:solidFill>
                  <a:schemeClr val="tx1"/>
                </a:solidFill>
                <a:effectLst/>
                <a:latin typeface="+mn-lt"/>
                <a:ea typeface="+mn-ea"/>
                <a:cs typeface="+mn-cs"/>
              </a:rPr>
              <a:t> </a:t>
            </a:r>
          </a:p>
          <a:p>
            <a:r>
              <a:rPr lang="en-CA" sz="1200" kern="1200" dirty="0" smtClean="0">
                <a:solidFill>
                  <a:schemeClr val="tx1"/>
                </a:solidFill>
                <a:effectLst/>
                <a:latin typeface="+mn-lt"/>
                <a:ea typeface="+mn-ea"/>
                <a:cs typeface="+mn-cs"/>
              </a:rPr>
              <a:t>Moreover, "We needed technology to go through this chronological thing like a video game," Young said. "And Java technology made it possible to do things we couldn't do just a few years ago. Java allows us to play the music and walk through the archives. We wanted to do this in the '80s, but the DVD wasn't good enough; we were defeated by the technology</a:t>
            </a:r>
            <a:endParaRPr lang="en-CA" sz="120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42937168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94032702-A1FB-4DEE-9F4E-498FFE731F66}" type="slidenum">
              <a:rPr lang="en-US" altLang="en-US"/>
              <a:pPr/>
              <a:t>5</a:t>
            </a:fld>
            <a:endParaRPr lang="en-US" altLang="en-US"/>
          </a:p>
        </p:txBody>
      </p:sp>
      <p:sp>
        <p:nvSpPr>
          <p:cNvPr id="25602" name="Rectangle 2"/>
          <p:cNvSpPr>
            <a:spLocks noGrp="1" noRot="1" noChangeAspect="1" noChangeArrowheads="1" noTextEdit="1"/>
          </p:cNvSpPr>
          <p:nvPr>
            <p:ph type="sldImg"/>
          </p:nvPr>
        </p:nvSpPr>
        <p:spPr>
          <a:ln/>
        </p:spPr>
      </p:sp>
      <p:sp>
        <p:nvSpPr>
          <p:cNvPr id="2560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r>
              <a:rPr lang="en-US" altLang="en-US" dirty="0" smtClean="0">
                <a:latin typeface="Albertus (W1)"/>
              </a:rPr>
              <a:t>This chapter covers the basics of enterprise architecture, including terminology,</a:t>
            </a:r>
            <a:r>
              <a:rPr lang="en-US" altLang="en-US" baseline="0" dirty="0" smtClean="0">
                <a:latin typeface="Albertus (W1)"/>
              </a:rPr>
              <a:t> characteristics, and associated managerial responsibilities for building a solid enterprise architecture.</a:t>
            </a:r>
            <a:endParaRPr lang="en-US" altLang="en-US" dirty="0" smtClean="0">
              <a:latin typeface="Albertus (W1)"/>
            </a:endParaRPr>
          </a:p>
        </p:txBody>
      </p:sp>
    </p:spTree>
    <p:extLst>
      <p:ext uri="{BB962C8B-B14F-4D97-AF65-F5344CB8AC3E}">
        <p14:creationId xmlns:p14="http://schemas.microsoft.com/office/powerpoint/2010/main" val="1182001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94032702-A1FB-4DEE-9F4E-498FFE731F66}" type="slidenum">
              <a:rPr lang="en-US" altLang="en-US"/>
              <a:pPr/>
              <a:t>6</a:t>
            </a:fld>
            <a:endParaRPr lang="en-US" altLang="en-US"/>
          </a:p>
        </p:txBody>
      </p:sp>
      <p:sp>
        <p:nvSpPr>
          <p:cNvPr id="25602" name="Rectangle 2"/>
          <p:cNvSpPr>
            <a:spLocks noGrp="1" noRot="1" noChangeAspect="1" noChangeArrowheads="1" noTextEdit="1"/>
          </p:cNvSpPr>
          <p:nvPr>
            <p:ph type="sldImg"/>
          </p:nvPr>
        </p:nvSpPr>
        <p:spPr>
          <a:ln/>
        </p:spPr>
      </p:sp>
      <p:sp>
        <p:nvSpPr>
          <p:cNvPr id="2560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r>
              <a:rPr lang="en-US" altLang="en-US" dirty="0" smtClean="0">
                <a:latin typeface="Albertus (W1)"/>
              </a:rPr>
              <a:t>This chapter covers the basics of enterprise architecture, including terminology,</a:t>
            </a:r>
            <a:r>
              <a:rPr lang="en-US" altLang="en-US" baseline="0" dirty="0" smtClean="0">
                <a:latin typeface="Albertus (W1)"/>
              </a:rPr>
              <a:t> characteristics, and associated managerial responsibilities for building a solid enterprise architecture.</a:t>
            </a:r>
            <a:endParaRPr lang="en-US" altLang="en-US" dirty="0" smtClean="0">
              <a:latin typeface="Albertus (W1)"/>
            </a:endParaRPr>
          </a:p>
        </p:txBody>
      </p:sp>
    </p:spTree>
    <p:extLst>
      <p:ext uri="{BB962C8B-B14F-4D97-AF65-F5344CB8AC3E}">
        <p14:creationId xmlns:p14="http://schemas.microsoft.com/office/powerpoint/2010/main" val="27467836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smtClean="0">
                <a:latin typeface="Albertus (W1)"/>
              </a:rPr>
              <a:t>Some companies, such as Best Buy, Circuit City, Office Depot, and Sears, have their physical and online stores integrated. These companies have been the fast movers because they already had an area in their stores for merchandise pickup (usually for big, bulky items such as TVs and appliances), and because long before the Web, they had the architecture in place that facilitated the transfer of data reflecting a sale from one store to another. </a:t>
            </a:r>
          </a:p>
          <a:p>
            <a:r>
              <a:rPr lang="en-US" altLang="en-US" dirty="0" smtClean="0">
                <a:latin typeface="Albertus (W1)"/>
              </a:rPr>
              <a:t>To take on the challenge of business integration, an organization needs a secure and reliable enterprise architecture.</a:t>
            </a:r>
          </a:p>
          <a:p>
            <a:endParaRPr lang="en-CA" dirty="0"/>
          </a:p>
        </p:txBody>
      </p:sp>
      <p:sp>
        <p:nvSpPr>
          <p:cNvPr id="4" name="Slide Number Placeholder 3"/>
          <p:cNvSpPr>
            <a:spLocks noGrp="1"/>
          </p:cNvSpPr>
          <p:nvPr>
            <p:ph type="sldNum" sz="quarter" idx="10"/>
          </p:nvPr>
        </p:nvSpPr>
        <p:spPr/>
        <p:txBody>
          <a:bodyPr/>
          <a:lstStyle/>
          <a:p>
            <a:fld id="{1F57BEE8-8039-4EE5-A73A-A990C0010BA5}" type="slidenum">
              <a:rPr lang="en-CA" smtClean="0"/>
              <a:pPr/>
              <a:t>7</a:t>
            </a:fld>
            <a:endParaRPr lang="en-CA"/>
          </a:p>
        </p:txBody>
      </p:sp>
    </p:spTree>
    <p:extLst>
      <p:ext uri="{BB962C8B-B14F-4D97-AF65-F5344CB8AC3E}">
        <p14:creationId xmlns:p14="http://schemas.microsoft.com/office/powerpoint/2010/main" val="26228954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smtClean="0">
                <a:latin typeface="Albertus (W1)"/>
              </a:rPr>
              <a:t>Some companies, such as Best Buy, Circuit City, Office Depot, and Sears, have their physical and online stores integrated. These companies have been the fast movers because they already had an area in their stores for merchandise pickup (usually for big, bulky items such as TVs and appliances), and because long before the Web, they had the architecture in place that facilitated the transfer of data reflecting a sale from one store to another. </a:t>
            </a:r>
          </a:p>
          <a:p>
            <a:r>
              <a:rPr lang="en-US" altLang="en-US" dirty="0" smtClean="0">
                <a:latin typeface="Albertus (W1)"/>
              </a:rPr>
              <a:t>To take on the challenge of business integration, an organization needs a secure and reliable enterprise architecture.</a:t>
            </a:r>
          </a:p>
          <a:p>
            <a:endParaRPr lang="en-CA" dirty="0"/>
          </a:p>
        </p:txBody>
      </p:sp>
      <p:sp>
        <p:nvSpPr>
          <p:cNvPr id="4" name="Slide Number Placeholder 3"/>
          <p:cNvSpPr>
            <a:spLocks noGrp="1"/>
          </p:cNvSpPr>
          <p:nvPr>
            <p:ph type="sldNum" sz="quarter" idx="10"/>
          </p:nvPr>
        </p:nvSpPr>
        <p:spPr/>
        <p:txBody>
          <a:bodyPr/>
          <a:lstStyle/>
          <a:p>
            <a:fld id="{1F57BEE8-8039-4EE5-A73A-A990C0010BA5}" type="slidenum">
              <a:rPr lang="en-CA" smtClean="0"/>
              <a:pPr/>
              <a:t>8</a:t>
            </a:fld>
            <a:endParaRPr lang="en-CA"/>
          </a:p>
        </p:txBody>
      </p:sp>
    </p:spTree>
    <p:extLst>
      <p:ext uri="{BB962C8B-B14F-4D97-AF65-F5344CB8AC3E}">
        <p14:creationId xmlns:p14="http://schemas.microsoft.com/office/powerpoint/2010/main" val="15597580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Slide Image Placeholder 1"/>
          <p:cNvSpPr>
            <a:spLocks noGrp="1" noRot="1" noChangeAspect="1" noTextEdit="1"/>
          </p:cNvSpPr>
          <p:nvPr>
            <p:ph type="sldImg"/>
          </p:nvPr>
        </p:nvSpPr>
        <p:spPr>
          <a:ln/>
        </p:spPr>
      </p:sp>
      <p:sp>
        <p:nvSpPr>
          <p:cNvPr id="50178"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smtClean="0">
                <a:latin typeface="Arial" panose="020B0604020202020204" pitchFamily="34" charset="0"/>
              </a:rPr>
              <a:t>list of categories of information that needs to be managed. Some answers will include:</a:t>
            </a:r>
          </a:p>
          <a:p>
            <a:pPr>
              <a:buFontTx/>
              <a:buChar char="•"/>
            </a:pPr>
            <a:r>
              <a:rPr lang="en-US" altLang="en-US" dirty="0" smtClean="0">
                <a:latin typeface="Arial" panose="020B0604020202020204" pitchFamily="34" charset="0"/>
              </a:rPr>
              <a:t> Different languages and regional dialects.</a:t>
            </a:r>
          </a:p>
          <a:p>
            <a:pPr>
              <a:buFontTx/>
              <a:buChar char="•"/>
            </a:pPr>
            <a:r>
              <a:rPr lang="en-US" altLang="en-US" dirty="0" smtClean="0">
                <a:latin typeface="Arial" panose="020B0604020202020204" pitchFamily="34" charset="0"/>
              </a:rPr>
              <a:t>Social and business etiquette in written communication.</a:t>
            </a:r>
          </a:p>
          <a:p>
            <a:pPr>
              <a:buFontTx/>
              <a:buChar char="•"/>
            </a:pPr>
            <a:r>
              <a:rPr lang="en-US" altLang="en-US" dirty="0" smtClean="0">
                <a:latin typeface="Arial" panose="020B0604020202020204" pitchFamily="34" charset="0"/>
              </a:rPr>
              <a:t>Different units of measure. Besides metric versus British, there are local variations.</a:t>
            </a:r>
          </a:p>
          <a:p>
            <a:pPr>
              <a:buFontTx/>
              <a:buChar char="•"/>
            </a:pPr>
            <a:r>
              <a:rPr lang="en-US" altLang="en-US" dirty="0" smtClean="0">
                <a:latin typeface="Arial" panose="020B0604020202020204" pitchFamily="34" charset="0"/>
              </a:rPr>
              <a:t>Exchange rates, not only from Canadian currency to a foreign one but also exchanges of foreign currencies as services are purchased by the Canadian company in one country and used in another.</a:t>
            </a:r>
          </a:p>
          <a:p>
            <a:pPr>
              <a:buFontTx/>
              <a:buChar char="•"/>
            </a:pPr>
            <a:r>
              <a:rPr lang="en-US" altLang="en-US" dirty="0" smtClean="0">
                <a:latin typeface="Arial" panose="020B0604020202020204" pitchFamily="34" charset="0"/>
              </a:rPr>
              <a:t>Standards for logistics: rules and regulations of various highways, railways, ports, airports etc.</a:t>
            </a:r>
          </a:p>
          <a:p>
            <a:pPr>
              <a:buFontTx/>
              <a:buChar char="•"/>
            </a:pPr>
            <a:r>
              <a:rPr lang="en-US" altLang="en-US" dirty="0" smtClean="0">
                <a:latin typeface="Arial" panose="020B0604020202020204" pitchFamily="34" charset="0"/>
              </a:rPr>
              <a:t>Laws and Regulations pertaining to contracts, promotions, importing and exporting, human resources, among others.</a:t>
            </a:r>
          </a:p>
          <a:p>
            <a:r>
              <a:rPr lang="en-US" altLang="en-US" dirty="0" smtClean="0">
                <a:latin typeface="Arial" panose="020B0604020202020204" pitchFamily="34" charset="0"/>
              </a:rPr>
              <a:t> </a:t>
            </a:r>
          </a:p>
        </p:txBody>
      </p:sp>
      <p:sp>
        <p:nvSpPr>
          <p:cNvPr id="50179"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7743FE43-0786-4453-9EE3-A0E5DF791D0D}" type="slidenum">
              <a:rPr lang="en-US" altLang="en-US"/>
              <a:pPr/>
              <a:t>9</a:t>
            </a:fld>
            <a:endParaRPr lang="en-US" altLang="en-US"/>
          </a:p>
        </p:txBody>
      </p:sp>
    </p:spTree>
    <p:extLst>
      <p:ext uri="{BB962C8B-B14F-4D97-AF65-F5344CB8AC3E}">
        <p14:creationId xmlns:p14="http://schemas.microsoft.com/office/powerpoint/2010/main" val="21000726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Slide Image Placeholder 1"/>
          <p:cNvSpPr>
            <a:spLocks noGrp="1" noRot="1" noChangeAspect="1" noTextEdit="1"/>
          </p:cNvSpPr>
          <p:nvPr>
            <p:ph type="sldImg"/>
          </p:nvPr>
        </p:nvSpPr>
        <p:spPr>
          <a:ln/>
        </p:spPr>
      </p:sp>
      <p:sp>
        <p:nvSpPr>
          <p:cNvPr id="50178"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Arial" panose="020B0604020202020204" pitchFamily="34" charset="0"/>
            </a:endParaRPr>
          </a:p>
        </p:txBody>
      </p:sp>
      <p:sp>
        <p:nvSpPr>
          <p:cNvPr id="50179"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7743FE43-0786-4453-9EE3-A0E5DF791D0D}" type="slidenum">
              <a:rPr lang="en-US" altLang="en-US"/>
              <a:pPr/>
              <a:t>10</a:t>
            </a:fld>
            <a:endParaRPr lang="en-US" altLang="en-US"/>
          </a:p>
        </p:txBody>
      </p:sp>
    </p:spTree>
    <p:extLst>
      <p:ext uri="{BB962C8B-B14F-4D97-AF65-F5344CB8AC3E}">
        <p14:creationId xmlns:p14="http://schemas.microsoft.com/office/powerpoint/2010/main" val="39664984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dirty="0" smtClean="0"/>
              <a:t>Since the Internet arrived in China in 1994, the state has attempted to block websites and control its access by individuals in an effort manage criticism of the government and communist philosophy. Internet Service Providers must be licensed and internet traffic go through state-owned or controlled telecommunications companies. Among the myriad of things that are deemed “harmful activities” and “harmful information” are include the use the Internet to overthrow the government, injuring the reputation of the state organizations, and “split the nation”, which appears reasonable. However, what constitutes these activities is at the discretion of the state.  </a:t>
            </a:r>
          </a:p>
          <a:p>
            <a:pPr>
              <a:defRPr/>
            </a:pPr>
            <a:endParaRPr lang="en-US" dirty="0" smtClean="0"/>
          </a:p>
          <a:p>
            <a:pPr>
              <a:defRPr/>
            </a:pPr>
            <a:r>
              <a:rPr lang="en-US" dirty="0" smtClean="0"/>
              <a:t>China’s implementation of these regulations has been aggressive with heavy censoring of specific content. Large fines, arrests, and the shutting down of sites have made users wary and conservative. State agencies have also used Spoofing techniques to redirect traffic from web sites considered suspicious to state approved web sites. Other computer attacks and abuses have made operating a site within China difficult.</a:t>
            </a:r>
          </a:p>
          <a:p>
            <a:pPr>
              <a:defRPr/>
            </a:pPr>
            <a:endParaRPr lang="en-CA" dirty="0" smtClean="0"/>
          </a:p>
          <a:p>
            <a:pPr>
              <a:defRPr/>
            </a:pPr>
            <a:r>
              <a:rPr lang="en-US" dirty="0" smtClean="0"/>
              <a:t>In 2006, Google agreed to block content that the Chinese government deemed illegal to be permitted to establish operations on Chinese soil. In 2010, they moved their servers to Hong Kong in response to alleged computer attacks.   For Google’s story, an example of Chinese censorship, see http://googleblog.blogspot.com/2010/01/new-approach-to-china.html#!/2010/01/new-approach-to-china.html</a:t>
            </a:r>
            <a:endParaRPr lang="en-CA" dirty="0" smtClean="0"/>
          </a:p>
          <a:p>
            <a:pPr>
              <a:defRPr/>
            </a:pPr>
            <a:endParaRPr lang="en-CA" dirty="0"/>
          </a:p>
        </p:txBody>
      </p:sp>
      <p:sp>
        <p:nvSpPr>
          <p:cNvPr id="4" name="Slide Number Placeholder 3"/>
          <p:cNvSpPr>
            <a:spLocks noGrp="1"/>
          </p:cNvSpPr>
          <p:nvPr>
            <p:ph type="sldNum" sz="quarter" idx="10"/>
          </p:nvPr>
        </p:nvSpPr>
        <p:spPr/>
        <p:txBody>
          <a:bodyPr/>
          <a:lstStyle/>
          <a:p>
            <a:fld id="{1F57BEE8-8039-4EE5-A73A-A990C0010BA5}" type="slidenum">
              <a:rPr lang="en-CA" smtClean="0"/>
              <a:pPr/>
              <a:t>11</a:t>
            </a:fld>
            <a:endParaRPr lang="en-CA"/>
          </a:p>
        </p:txBody>
      </p:sp>
    </p:spTree>
    <p:extLst>
      <p:ext uri="{BB962C8B-B14F-4D97-AF65-F5344CB8AC3E}">
        <p14:creationId xmlns:p14="http://schemas.microsoft.com/office/powerpoint/2010/main" val="22121585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B9D36814-994B-49DC-B43A-E2F8864AE070}" type="slidenum">
              <a:rPr lang="en-US" altLang="en-US"/>
              <a:pPr/>
              <a:t>12</a:t>
            </a:fld>
            <a:endParaRPr lang="en-US" altLang="en-US"/>
          </a:p>
        </p:txBody>
      </p:sp>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dirty="0" smtClean="0">
                <a:latin typeface="Albertus (W1)"/>
              </a:rPr>
              <a:t>Agile MIS Infrastructure</a:t>
            </a:r>
            <a:r>
              <a:rPr lang="en-US" altLang="en-US" b="1" baseline="0" dirty="0" smtClean="0">
                <a:latin typeface="Albertus (W1)"/>
              </a:rPr>
              <a:t> </a:t>
            </a:r>
            <a:r>
              <a:rPr lang="en-US" altLang="en-US" b="0" baseline="0" dirty="0" smtClean="0">
                <a:latin typeface="Albertus (W1)"/>
              </a:rPr>
              <a:t>includes hardware, software and telecommunications equipment that, when combined, provides the underlying foundation to support the organization’s goals.</a:t>
            </a:r>
          </a:p>
          <a:p>
            <a:pPr eaLnBrk="1" hangingPunct="1"/>
            <a:endParaRPr lang="en-US" altLang="en-US" b="0" baseline="0" dirty="0" smtClean="0">
              <a:latin typeface="Albertus (W1)"/>
            </a:endParaRPr>
          </a:p>
          <a:p>
            <a:pPr eaLnBrk="1" hangingPunct="1"/>
            <a:r>
              <a:rPr lang="en-US" altLang="en-US" b="0" baseline="0" dirty="0" smtClean="0">
                <a:latin typeface="Albertus (W1)"/>
              </a:rPr>
              <a:t>Agile means flexible and quick to respond to changes in key factors. Consider a heating system in your home. It responds quickly to dropping temperatures. Agility is enhanced if the heating system goes off and the air conditioning goes on as temperatures rise. Continuing, the system might respond to heating/cooling different rooms only as they were being used. A truly agile system would be one that could switch its fuel source electricity, gas, etc. in response to changing prices.</a:t>
            </a:r>
          </a:p>
          <a:p>
            <a:pPr eaLnBrk="1" hangingPunct="1"/>
            <a:r>
              <a:rPr lang="en-US" altLang="en-US" b="0" baseline="0" dirty="0" smtClean="0">
                <a:latin typeface="Albertus (W1)"/>
              </a:rPr>
              <a:t> </a:t>
            </a:r>
          </a:p>
          <a:p>
            <a:pPr eaLnBrk="1" hangingPunct="1"/>
            <a:endParaRPr lang="en-US" altLang="en-US" b="1" dirty="0" smtClean="0">
              <a:latin typeface="Albertus (W1)"/>
            </a:endParaRPr>
          </a:p>
        </p:txBody>
      </p:sp>
    </p:spTree>
    <p:extLst>
      <p:ext uri="{BB962C8B-B14F-4D97-AF65-F5344CB8AC3E}">
        <p14:creationId xmlns:p14="http://schemas.microsoft.com/office/powerpoint/2010/main" val="6546073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F57BEE8-8039-4EE5-A73A-A990C0010BA5}" type="slidenum">
              <a:rPr lang="en-CA" smtClean="0"/>
              <a:pPr/>
              <a:t>13</a:t>
            </a:fld>
            <a:endParaRPr lang="en-CA"/>
          </a:p>
        </p:txBody>
      </p:sp>
    </p:spTree>
    <p:extLst>
      <p:ext uri="{BB962C8B-B14F-4D97-AF65-F5344CB8AC3E}">
        <p14:creationId xmlns:p14="http://schemas.microsoft.com/office/powerpoint/2010/main" val="33833311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Portability: Have students brainstorm to come up with tasks for every function (Accounting, Marketing, Finance, HR,</a:t>
            </a:r>
            <a:r>
              <a:rPr lang="en-US" sz="1200" kern="1200" baseline="0" dirty="0" smtClean="0">
                <a:solidFill>
                  <a:schemeClr val="tx1"/>
                </a:solidFill>
                <a:effectLst/>
                <a:latin typeface="+mn-lt"/>
                <a:ea typeface="+mn-ea"/>
                <a:cs typeface="+mn-cs"/>
              </a:rPr>
              <a:t> R&amp;D, Sales etc.) that are carried out away from the office but require connection to the enterprise’s data services. </a:t>
            </a:r>
          </a:p>
          <a:p>
            <a:r>
              <a:rPr lang="en-US" sz="1200" kern="1200" baseline="0" dirty="0" smtClean="0">
                <a:solidFill>
                  <a:schemeClr val="tx1"/>
                </a:solidFill>
                <a:effectLst/>
                <a:latin typeface="+mn-lt"/>
                <a:ea typeface="+mn-ea"/>
                <a:cs typeface="+mn-cs"/>
              </a:rPr>
              <a:t>What are some key factors that have to be taken into consideration when mobilizing a workforce? </a:t>
            </a:r>
            <a:r>
              <a:rPr lang="en-US" sz="1200" i="1" kern="1200" baseline="0" dirty="0" smtClean="0">
                <a:solidFill>
                  <a:schemeClr val="tx1"/>
                </a:solidFill>
                <a:effectLst/>
                <a:latin typeface="+mn-lt"/>
                <a:ea typeface="+mn-ea"/>
                <a:cs typeface="+mn-cs"/>
              </a:rPr>
              <a:t>Availability, Security (many considerations here), device distribution, control and maintenance, privacy and confidentiality, among others.</a:t>
            </a:r>
            <a:endParaRPr lang="en-CA"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F57BEE8-8039-4EE5-A73A-A990C0010BA5}" type="slidenum">
              <a:rPr lang="en-CA" smtClean="0"/>
              <a:pPr/>
              <a:t>14</a:t>
            </a:fld>
            <a:endParaRPr lang="en-CA"/>
          </a:p>
        </p:txBody>
      </p:sp>
    </p:spTree>
    <p:extLst>
      <p:ext uri="{BB962C8B-B14F-4D97-AF65-F5344CB8AC3E}">
        <p14:creationId xmlns:p14="http://schemas.microsoft.com/office/powerpoint/2010/main" val="5200714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baseline="0" dirty="0" smtClean="0">
              <a:solidFill>
                <a:schemeClr val="tx1"/>
              </a:solidFill>
              <a:effectLst/>
              <a:latin typeface="+mn-lt"/>
              <a:ea typeface="+mn-ea"/>
              <a:cs typeface="+mn-cs"/>
            </a:endParaRPr>
          </a:p>
          <a:p>
            <a:r>
              <a:rPr lang="en-US" sz="1200" kern="1200" baseline="0" dirty="0" smtClean="0">
                <a:solidFill>
                  <a:schemeClr val="tx1"/>
                </a:solidFill>
                <a:effectLst/>
                <a:latin typeface="+mn-lt"/>
                <a:ea typeface="+mn-ea"/>
                <a:cs typeface="+mn-cs"/>
              </a:rPr>
              <a:t>Usability has been a key issue in keeping MIS Infrastructure agile. Unless users can quickly incorporate changes in their operations, the new systems, for all its potential benefits, has failed. Ben </a:t>
            </a:r>
            <a:r>
              <a:rPr lang="en-US" sz="1200" kern="1200" baseline="0" dirty="0" err="1" smtClean="0">
                <a:solidFill>
                  <a:schemeClr val="tx1"/>
                </a:solidFill>
                <a:effectLst/>
                <a:latin typeface="+mn-lt"/>
                <a:ea typeface="+mn-ea"/>
                <a:cs typeface="+mn-cs"/>
              </a:rPr>
              <a:t>Shneiderman</a:t>
            </a:r>
            <a:r>
              <a:rPr lang="en-US" sz="1200" kern="1200" baseline="0" dirty="0" smtClean="0">
                <a:solidFill>
                  <a:schemeClr val="tx1"/>
                </a:solidFill>
                <a:effectLst/>
                <a:latin typeface="+mn-lt"/>
                <a:ea typeface="+mn-ea"/>
                <a:cs typeface="+mn-cs"/>
              </a:rPr>
              <a:t>, professor at the University of Maryland has been a pioneer in computer-human interactions. Have students access the following link that lists his “Eight golden rules of interface design”.</a:t>
            </a:r>
          </a:p>
          <a:p>
            <a:r>
              <a:rPr lang="en-US" sz="1200" kern="1200" baseline="0" dirty="0" smtClean="0">
                <a:solidFill>
                  <a:schemeClr val="tx1"/>
                </a:solidFill>
                <a:effectLst/>
                <a:latin typeface="+mn-lt"/>
                <a:ea typeface="+mn-ea"/>
                <a:cs typeface="+mn-cs"/>
              </a:rPr>
              <a:t>http://faculty.washington.edu/jtenenbg/courses/360/f04/sessions/schneidermanGoldenRules.html</a:t>
            </a:r>
          </a:p>
          <a:p>
            <a:endParaRPr lang="en-US" sz="1200" kern="1200" baseline="0" dirty="0" smtClean="0">
              <a:solidFill>
                <a:schemeClr val="tx1"/>
              </a:solidFill>
              <a:effectLst/>
              <a:latin typeface="+mn-lt"/>
              <a:ea typeface="+mn-ea"/>
              <a:cs typeface="+mn-cs"/>
            </a:endParaRPr>
          </a:p>
          <a:p>
            <a:endParaRPr lang="en-US" sz="1200" kern="1200" baseline="0" dirty="0" smtClean="0">
              <a:solidFill>
                <a:schemeClr val="tx1"/>
              </a:solidFill>
              <a:effectLst/>
              <a:latin typeface="+mn-lt"/>
              <a:ea typeface="+mn-ea"/>
              <a:cs typeface="+mn-cs"/>
            </a:endParaRPr>
          </a:p>
          <a:p>
            <a:endParaRPr lang="en-US" sz="1200" kern="1200" baseline="0" dirty="0" smtClean="0">
              <a:solidFill>
                <a:schemeClr val="tx1"/>
              </a:solidFill>
              <a:effectLst/>
              <a:latin typeface="+mn-lt"/>
              <a:ea typeface="+mn-ea"/>
              <a:cs typeface="+mn-cs"/>
            </a:endParaRPr>
          </a:p>
          <a:p>
            <a:endParaRPr lang="en-US" sz="1200" kern="1200" baseline="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F57BEE8-8039-4EE5-A73A-A990C0010BA5}" type="slidenum">
              <a:rPr lang="en-CA" smtClean="0"/>
              <a:pPr/>
              <a:t>15</a:t>
            </a:fld>
            <a:endParaRPr lang="en-CA"/>
          </a:p>
        </p:txBody>
      </p:sp>
    </p:spTree>
    <p:extLst>
      <p:ext uri="{BB962C8B-B14F-4D97-AF65-F5344CB8AC3E}">
        <p14:creationId xmlns:p14="http://schemas.microsoft.com/office/powerpoint/2010/main" val="27569430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baseline="0" dirty="0" smtClean="0">
                <a:solidFill>
                  <a:schemeClr val="tx1"/>
                </a:solidFill>
                <a:effectLst/>
                <a:latin typeface="+mn-lt"/>
                <a:ea typeface="+mn-ea"/>
                <a:cs typeface="+mn-cs"/>
              </a:rPr>
              <a:t>Open system integration is designed to:</a:t>
            </a:r>
          </a:p>
          <a:p>
            <a:pPr marL="171450" indent="-171450">
              <a:buFont typeface="Arial" panose="020B0604020202020204" pitchFamily="34" charset="0"/>
              <a:buChar char="•"/>
            </a:pPr>
            <a:r>
              <a:rPr lang="en-US" sz="1200" b="0" i="0" kern="1200" baseline="0" dirty="0" smtClean="0">
                <a:solidFill>
                  <a:schemeClr val="tx1"/>
                </a:solidFill>
                <a:effectLst/>
                <a:latin typeface="+mn-lt"/>
                <a:ea typeface="+mn-ea"/>
                <a:cs typeface="+mn-cs"/>
              </a:rPr>
              <a:t>Allow systems to seamlessly share data</a:t>
            </a:r>
          </a:p>
          <a:p>
            <a:pPr marL="171450" indent="-171450">
              <a:buFont typeface="Arial" panose="020B0604020202020204" pitchFamily="34" charset="0"/>
              <a:buChar char="•"/>
            </a:pPr>
            <a:r>
              <a:rPr lang="en-US" sz="1200" b="0" i="0" kern="1200" baseline="0" dirty="0" smtClean="0">
                <a:solidFill>
                  <a:schemeClr val="tx1"/>
                </a:solidFill>
                <a:effectLst/>
                <a:latin typeface="+mn-lt"/>
                <a:ea typeface="+mn-ea"/>
                <a:cs typeface="+mn-cs"/>
              </a:rPr>
              <a:t>Capitalize on enterprise architecture</a:t>
            </a:r>
          </a:p>
          <a:p>
            <a:pPr marL="171450" indent="-171450">
              <a:buFont typeface="Arial" panose="020B0604020202020204" pitchFamily="34" charset="0"/>
              <a:buChar char="•"/>
            </a:pPr>
            <a:r>
              <a:rPr lang="en-US" sz="1200" b="0" i="0" kern="1200" baseline="0" dirty="0" smtClean="0">
                <a:solidFill>
                  <a:schemeClr val="tx1"/>
                </a:solidFill>
                <a:effectLst/>
                <a:latin typeface="+mn-lt"/>
                <a:ea typeface="+mn-ea"/>
                <a:cs typeface="+mn-cs"/>
              </a:rPr>
              <a:t>Eliminate proprietary systems and promote competitive pricing</a:t>
            </a:r>
          </a:p>
        </p:txBody>
      </p:sp>
      <p:sp>
        <p:nvSpPr>
          <p:cNvPr id="4" name="Slide Number Placeholder 3"/>
          <p:cNvSpPr>
            <a:spLocks noGrp="1"/>
          </p:cNvSpPr>
          <p:nvPr>
            <p:ph type="sldNum" sz="quarter" idx="10"/>
          </p:nvPr>
        </p:nvSpPr>
        <p:spPr/>
        <p:txBody>
          <a:bodyPr/>
          <a:lstStyle/>
          <a:p>
            <a:fld id="{1F57BEE8-8039-4EE5-A73A-A990C0010BA5}" type="slidenum">
              <a:rPr lang="en-CA" smtClean="0"/>
              <a:pPr/>
              <a:t>16</a:t>
            </a:fld>
            <a:endParaRPr lang="en-CA"/>
          </a:p>
        </p:txBody>
      </p:sp>
    </p:spTree>
    <p:extLst>
      <p:ext uri="{BB962C8B-B14F-4D97-AF65-F5344CB8AC3E}">
        <p14:creationId xmlns:p14="http://schemas.microsoft.com/office/powerpoint/2010/main" val="14589258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07FCC5B3-744B-40AA-836E-DD52198DD920}" type="slidenum">
              <a:rPr lang="en-US" altLang="en-US"/>
              <a:pPr/>
              <a:t>17</a:t>
            </a:fld>
            <a:endParaRPr lang="en-US" altLang="en-US"/>
          </a:p>
        </p:txBody>
      </p:sp>
      <p:sp>
        <p:nvSpPr>
          <p:cNvPr id="86018" name="Rectangle 2"/>
          <p:cNvSpPr>
            <a:spLocks noGrp="1" noRot="1" noChangeAspect="1" noChangeArrowheads="1" noTextEdit="1"/>
          </p:cNvSpPr>
          <p:nvPr>
            <p:ph type="sldImg"/>
          </p:nvPr>
        </p:nvSpPr>
        <p:spPr>
          <a:ln/>
        </p:spPr>
      </p:sp>
      <p:sp>
        <p:nvSpPr>
          <p:cNvPr id="88067" name="Rectangle 3"/>
          <p:cNvSpPr>
            <a:spLocks noGrp="1" noChangeArrowheads="1"/>
          </p:cNvSpPr>
          <p:nvPr>
            <p:ph type="body" idx="1"/>
          </p:nvPr>
        </p:nvSpPr>
        <p:spPr>
          <a:ln/>
        </p:spPr>
        <p:txBody>
          <a:bodyPr/>
          <a:lstStyle/>
          <a:p>
            <a:r>
              <a:rPr lang="en-CA" sz="1200" b="1" kern="1200" dirty="0" smtClean="0">
                <a:solidFill>
                  <a:schemeClr val="tx1"/>
                </a:solidFill>
                <a:effectLst/>
                <a:latin typeface="+mn-lt"/>
                <a:ea typeface="+mn-ea"/>
                <a:cs typeface="+mn-cs"/>
              </a:rPr>
              <a:t>OPENING CASE QUESTIONS</a:t>
            </a:r>
            <a:endParaRPr lang="en-CA" sz="1200" kern="1200" dirty="0" smtClean="0">
              <a:solidFill>
                <a:schemeClr val="tx1"/>
              </a:solidFill>
              <a:effectLst/>
              <a:latin typeface="+mn-lt"/>
              <a:ea typeface="+mn-ea"/>
              <a:cs typeface="+mn-cs"/>
            </a:endParaRPr>
          </a:p>
          <a:p>
            <a:r>
              <a:rPr lang="en-CA" sz="1200" b="1" kern="1200" dirty="0" smtClean="0">
                <a:solidFill>
                  <a:schemeClr val="tx1"/>
                </a:solidFill>
                <a:effectLst/>
                <a:latin typeface="+mn-lt"/>
                <a:ea typeface="+mn-ea"/>
                <a:cs typeface="+mn-cs"/>
              </a:rPr>
              <a:t>Cloud Computing in Canada</a:t>
            </a:r>
            <a:endParaRPr lang="en-CA" sz="1200" kern="1200" dirty="0" smtClean="0">
              <a:solidFill>
                <a:schemeClr val="tx1"/>
              </a:solidFill>
              <a:effectLst/>
              <a:latin typeface="+mn-lt"/>
              <a:ea typeface="+mn-ea"/>
              <a:cs typeface="+mn-cs"/>
            </a:endParaRPr>
          </a:p>
          <a:p>
            <a:pPr marL="228600" lvl="0" indent="-228600">
              <a:buFont typeface="+mj-lt"/>
              <a:buAutoNum type="arabicPeriod"/>
            </a:pPr>
            <a:r>
              <a:rPr lang="en-CA" sz="1200" b="1" kern="1200" dirty="0" smtClean="0">
                <a:solidFill>
                  <a:schemeClr val="tx1"/>
                </a:solidFill>
                <a:effectLst/>
                <a:latin typeface="+mn-lt"/>
                <a:ea typeface="+mn-ea"/>
                <a:cs typeface="+mn-cs"/>
              </a:rPr>
              <a:t>How can an organization use cloud as its enterprise architecture to protect its IT investment?</a:t>
            </a:r>
            <a:endParaRPr lang="en-CA" sz="1200" kern="1200" dirty="0" smtClean="0">
              <a:solidFill>
                <a:schemeClr val="tx1"/>
              </a:solidFill>
              <a:effectLst/>
              <a:latin typeface="+mn-lt"/>
              <a:ea typeface="+mn-ea"/>
              <a:cs typeface="+mn-cs"/>
            </a:endParaRPr>
          </a:p>
          <a:p>
            <a:r>
              <a:rPr lang="en-CA" sz="1200" kern="1200" dirty="0" smtClean="0">
                <a:solidFill>
                  <a:schemeClr val="tx1"/>
                </a:solidFill>
                <a:effectLst/>
                <a:latin typeface="+mn-lt"/>
                <a:ea typeface="+mn-ea"/>
                <a:cs typeface="+mn-cs"/>
              </a:rPr>
              <a:t>Student’s answers to question will vary depending on their focus. Many answers may focus on cost as cloud based architectures generally reduce the costs associated with developing and purchasing the architecture. Better answers would focus on the fact that the cloud provider deals with putting in place backup and recovery plans and infrastructure along with disaster recovery plans. Additionally the cloud provider will deal with system redundancies that are associated with cloud technology like the connections to the cloud servers and making sure that there is redundancy in with these connections.</a:t>
            </a:r>
          </a:p>
          <a:p>
            <a:r>
              <a:rPr lang="en-CA" sz="1200" kern="1200" dirty="0" smtClean="0">
                <a:solidFill>
                  <a:schemeClr val="tx1"/>
                </a:solidFill>
                <a:effectLst/>
                <a:latin typeface="+mn-lt"/>
                <a:ea typeface="+mn-ea"/>
                <a:cs typeface="+mn-cs"/>
              </a:rPr>
              <a:t> </a:t>
            </a:r>
          </a:p>
          <a:p>
            <a:pPr marL="228600" lvl="0" indent="-228600">
              <a:buFont typeface="+mj-lt"/>
              <a:buAutoNum type="arabicPeriod" startAt="2"/>
            </a:pPr>
            <a:r>
              <a:rPr lang="en-CA" sz="1200" b="1" kern="1200" dirty="0" smtClean="0">
                <a:solidFill>
                  <a:schemeClr val="tx1"/>
                </a:solidFill>
                <a:effectLst/>
                <a:latin typeface="+mn-lt"/>
                <a:ea typeface="+mn-ea"/>
                <a:cs typeface="+mn-cs"/>
              </a:rPr>
              <a:t>How can an organization protect the security of its data in the cloud?</a:t>
            </a:r>
            <a:endParaRPr lang="en-CA"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By using the cloud an organization passes along much of the protection of the security of its data to the cloud provider. This being said there are some unique issues that surround data on the cloud, including making sure data complies with privacy legislation, such as PIPEDA and issues around how the organization and the cloud provider work together to manage compliance. Additionally, the management of proprietary information can also be a security issue unique to the cloud as an organization's data that is on the cloud is not fully under the organization's control.</a:t>
            </a:r>
            <a:endParaRPr lang="en-CA" sz="1200" kern="1200" dirty="0" smtClean="0">
              <a:solidFill>
                <a:schemeClr val="tx1"/>
              </a:solidFill>
              <a:effectLst/>
              <a:latin typeface="+mn-lt"/>
              <a:ea typeface="+mn-ea"/>
              <a:cs typeface="+mn-cs"/>
            </a:endParaRPr>
          </a:p>
          <a:p>
            <a:pPr marL="228600" lvl="0" indent="-228600">
              <a:buFont typeface="+mj-lt"/>
              <a:buAutoNum type="arabicPeriod" startAt="3"/>
            </a:pPr>
            <a:r>
              <a:rPr lang="en-CA" sz="1200" b="1" kern="1200" dirty="0" smtClean="0">
                <a:solidFill>
                  <a:schemeClr val="tx1"/>
                </a:solidFill>
                <a:effectLst/>
                <a:latin typeface="+mn-lt"/>
                <a:ea typeface="+mn-ea"/>
                <a:cs typeface="+mn-cs"/>
              </a:rPr>
              <a:t>What are the benefits for Canadian companies of developing a cloud computing strategy?</a:t>
            </a:r>
            <a:endParaRPr lang="en-CA" sz="1200" kern="1200" dirty="0" smtClean="0">
              <a:solidFill>
                <a:schemeClr val="tx1"/>
              </a:solidFill>
              <a:effectLst/>
              <a:latin typeface="+mn-lt"/>
              <a:ea typeface="+mn-ea"/>
              <a:cs typeface="+mn-cs"/>
            </a:endParaRPr>
          </a:p>
          <a:p>
            <a:r>
              <a:rPr lang="en-CA" sz="1200" kern="1200" dirty="0" smtClean="0">
                <a:solidFill>
                  <a:schemeClr val="tx1"/>
                </a:solidFill>
                <a:effectLst/>
                <a:latin typeface="+mn-lt"/>
                <a:ea typeface="+mn-ea"/>
                <a:cs typeface="+mn-cs"/>
              </a:rPr>
              <a:t>The key areas that Canadian businesses need to deal with to protect and strengthen their infrastructure architecture are:</a:t>
            </a:r>
          </a:p>
          <a:p>
            <a:pPr lvl="0"/>
            <a:r>
              <a:rPr lang="en-CA" sz="1200" kern="1200" dirty="0" smtClean="0">
                <a:solidFill>
                  <a:schemeClr val="tx1"/>
                </a:solidFill>
                <a:effectLst/>
                <a:latin typeface="+mn-lt"/>
                <a:ea typeface="+mn-ea"/>
                <a:cs typeface="+mn-cs"/>
              </a:rPr>
              <a:t>Flexibility – make sure the systems are flexible enough to meet all types of business challenges</a:t>
            </a:r>
          </a:p>
          <a:p>
            <a:pPr lvl="0"/>
            <a:r>
              <a:rPr lang="en-CA" sz="1200" kern="1200" dirty="0" smtClean="0">
                <a:solidFill>
                  <a:schemeClr val="tx1"/>
                </a:solidFill>
                <a:effectLst/>
                <a:latin typeface="+mn-lt"/>
                <a:ea typeface="+mn-ea"/>
                <a:cs typeface="+mn-cs"/>
              </a:rPr>
              <a:t>Scalability – make sure the systems can adapt to increasing demands that result from growth</a:t>
            </a:r>
          </a:p>
          <a:p>
            <a:pPr lvl="0"/>
            <a:r>
              <a:rPr lang="en-CA" sz="1200" kern="1200" dirty="0" smtClean="0">
                <a:solidFill>
                  <a:schemeClr val="tx1"/>
                </a:solidFill>
                <a:effectLst/>
                <a:latin typeface="+mn-lt"/>
                <a:ea typeface="+mn-ea"/>
                <a:cs typeface="+mn-cs"/>
              </a:rPr>
              <a:t>Reliability – ensure that systems are functioning correctly and giving you accurate information</a:t>
            </a:r>
          </a:p>
          <a:p>
            <a:pPr lvl="0"/>
            <a:r>
              <a:rPr lang="en-CA" sz="1200" kern="1200" dirty="0" smtClean="0">
                <a:solidFill>
                  <a:schemeClr val="tx1"/>
                </a:solidFill>
                <a:effectLst/>
                <a:latin typeface="+mn-lt"/>
                <a:ea typeface="+mn-ea"/>
                <a:cs typeface="+mn-cs"/>
              </a:rPr>
              <a:t>Availability – ensure that systems can be accessed by users when they need them</a:t>
            </a:r>
          </a:p>
          <a:p>
            <a:pPr lvl="0"/>
            <a:r>
              <a:rPr lang="en-CA" sz="1200" kern="1200" dirty="0" smtClean="0">
                <a:solidFill>
                  <a:schemeClr val="tx1"/>
                </a:solidFill>
                <a:effectLst/>
                <a:latin typeface="+mn-lt"/>
                <a:ea typeface="+mn-ea"/>
                <a:cs typeface="+mn-cs"/>
              </a:rPr>
              <a:t>Performance – make sure the systems perform the needed processes or transactions efficiently in terms of both speed and throughput</a:t>
            </a:r>
          </a:p>
          <a:p>
            <a:r>
              <a:rPr lang="en-CA" sz="1200" kern="1200" dirty="0" smtClean="0">
                <a:solidFill>
                  <a:schemeClr val="tx1"/>
                </a:solidFill>
                <a:effectLst/>
                <a:latin typeface="+mn-lt"/>
                <a:ea typeface="+mn-ea"/>
                <a:cs typeface="+mn-cs"/>
              </a:rPr>
              <a:t> </a:t>
            </a:r>
          </a:p>
          <a:p>
            <a:pPr marL="228600" lvl="0" indent="-228600">
              <a:buFont typeface="+mj-lt"/>
              <a:buAutoNum type="arabicPeriod" startAt="4"/>
            </a:pPr>
            <a:r>
              <a:rPr lang="en-CA" sz="1200" b="1" kern="1200" dirty="0" smtClean="0">
                <a:solidFill>
                  <a:schemeClr val="tx1"/>
                </a:solidFill>
                <a:effectLst/>
                <a:latin typeface="+mn-lt"/>
                <a:ea typeface="+mn-ea"/>
                <a:cs typeface="+mn-cs"/>
              </a:rPr>
              <a:t>How can Canadian companies use cloud computing to deliver on the seven aspects of agile MIS infrastructure?</a:t>
            </a:r>
            <a:endParaRPr lang="en-CA" sz="1200" kern="1200" dirty="0" smtClean="0">
              <a:solidFill>
                <a:schemeClr val="tx1"/>
              </a:solidFill>
              <a:effectLst/>
              <a:latin typeface="+mn-lt"/>
              <a:ea typeface="+mn-ea"/>
              <a:cs typeface="+mn-cs"/>
            </a:endParaRPr>
          </a:p>
          <a:p>
            <a:r>
              <a:rPr lang="en-CA" sz="1200" kern="1200" dirty="0" smtClean="0">
                <a:solidFill>
                  <a:schemeClr val="tx1"/>
                </a:solidFill>
                <a:effectLst/>
                <a:latin typeface="+mn-lt"/>
                <a:ea typeface="+mn-ea"/>
                <a:cs typeface="+mn-cs"/>
              </a:rPr>
              <a:t> </a:t>
            </a:r>
          </a:p>
          <a:p>
            <a:r>
              <a:rPr lang="en-CA" sz="1200" kern="1200" dirty="0" smtClean="0">
                <a:solidFill>
                  <a:schemeClr val="tx1"/>
                </a:solidFill>
                <a:effectLst/>
                <a:latin typeface="+mn-lt"/>
                <a:ea typeface="+mn-ea"/>
                <a:cs typeface="+mn-cs"/>
              </a:rPr>
              <a:t>One of the key elements of cloud computing is that companies that adopt cloud computing transfer much of the responsibility of each of the seven aspects to the cloud provider. That being said it is important that the company makes sure that the provider they have chosen is taking responsibility for these key aspects and monitors the service to make sure that the company is receiving the service it expects and to which it is contractually obligated.</a:t>
            </a:r>
          </a:p>
          <a:p>
            <a:pPr lvl="0"/>
            <a:r>
              <a:rPr lang="en-CA" sz="1200" kern="1200" dirty="0" smtClean="0">
                <a:solidFill>
                  <a:schemeClr val="tx1"/>
                </a:solidFill>
                <a:effectLst/>
                <a:latin typeface="+mn-lt"/>
                <a:ea typeface="+mn-ea"/>
                <a:cs typeface="+mn-cs"/>
              </a:rPr>
              <a:t>Accessibility – This is a shared responsibility between the company and its cloud provider and is negotiated in the contractual arrangements that are made.</a:t>
            </a:r>
          </a:p>
          <a:p>
            <a:pPr lvl="0"/>
            <a:r>
              <a:rPr lang="en-CA" sz="1200" kern="1200" dirty="0" smtClean="0">
                <a:solidFill>
                  <a:schemeClr val="tx1"/>
                </a:solidFill>
                <a:effectLst/>
                <a:latin typeface="+mn-lt"/>
                <a:ea typeface="+mn-ea"/>
                <a:cs typeface="+mn-cs"/>
              </a:rPr>
              <a:t>Availability – A cloud provider allows for 24/7/365 operation of the system.</a:t>
            </a:r>
          </a:p>
          <a:p>
            <a:pPr lvl="0"/>
            <a:r>
              <a:rPr lang="en-CA" sz="1200" kern="1200" dirty="0" smtClean="0">
                <a:solidFill>
                  <a:schemeClr val="tx1"/>
                </a:solidFill>
                <a:effectLst/>
                <a:latin typeface="+mn-lt"/>
                <a:ea typeface="+mn-ea"/>
                <a:cs typeface="+mn-cs"/>
              </a:rPr>
              <a:t>Maintainability – The company does not need to manage this aspect as the cloud provider takes on this responsibility, and since the cloud provider has multiple clients with differing needs the cloud provider needs to pay close attention to maintainability.</a:t>
            </a:r>
          </a:p>
          <a:p>
            <a:pPr lvl="0"/>
            <a:r>
              <a:rPr lang="en-CA" sz="1200" kern="1200" dirty="0" smtClean="0">
                <a:solidFill>
                  <a:schemeClr val="tx1"/>
                </a:solidFill>
                <a:effectLst/>
                <a:latin typeface="+mn-lt"/>
                <a:ea typeface="+mn-ea"/>
                <a:cs typeface="+mn-cs"/>
              </a:rPr>
              <a:t>Portability – Cloud environments are generally set up to be device-friendly and this removes the need for the company to manage this aspect of the system.</a:t>
            </a:r>
          </a:p>
          <a:p>
            <a:pPr lvl="0"/>
            <a:r>
              <a:rPr lang="en-CA" sz="1200" kern="1200" dirty="0" smtClean="0">
                <a:solidFill>
                  <a:schemeClr val="tx1"/>
                </a:solidFill>
                <a:effectLst/>
                <a:latin typeface="+mn-lt"/>
                <a:ea typeface="+mn-ea"/>
                <a:cs typeface="+mn-cs"/>
              </a:rPr>
              <a:t>Reliability – Companies need to make choices as to the number of 9s in terms of reliability. Providers with greater numbers of 9s give the company more reliability.</a:t>
            </a:r>
          </a:p>
          <a:p>
            <a:pPr lvl="0"/>
            <a:r>
              <a:rPr lang="en-CA" sz="1200" kern="1200" dirty="0" smtClean="0">
                <a:solidFill>
                  <a:schemeClr val="tx1"/>
                </a:solidFill>
                <a:effectLst/>
                <a:latin typeface="+mn-lt"/>
                <a:ea typeface="+mn-ea"/>
                <a:cs typeface="+mn-cs"/>
              </a:rPr>
              <a:t>Scalability – Scalability is also a feature of cloud providers and some provide greater scalability than others through the packages they offer to their clients.</a:t>
            </a:r>
          </a:p>
          <a:p>
            <a:pPr lvl="0"/>
            <a:r>
              <a:rPr lang="en-CA" sz="1200" kern="1200" dirty="0" smtClean="0">
                <a:solidFill>
                  <a:schemeClr val="tx1"/>
                </a:solidFill>
                <a:effectLst/>
                <a:latin typeface="+mn-lt"/>
                <a:ea typeface="+mn-ea"/>
                <a:cs typeface="+mn-cs"/>
              </a:rPr>
              <a:t>Usability – This aspect is closely linked to the choice a company makes with the cloud provider as the usability of the system is dependent on the choices made by the cloud provider.</a:t>
            </a:r>
            <a:endParaRPr lang="en-CA" sz="120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31669655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2F2F1506-0719-45CB-AC40-AB5D2B0541A2}" type="slidenum">
              <a:rPr lang="en-US" altLang="en-US"/>
              <a:pPr/>
              <a:t>18</a:t>
            </a:fld>
            <a:endParaRPr lang="en-US" altLang="en-US"/>
          </a:p>
        </p:txBody>
      </p:sp>
      <p:sp>
        <p:nvSpPr>
          <p:cNvPr id="88066" name="Rectangle 2"/>
          <p:cNvSpPr>
            <a:spLocks noGrp="1" noRot="1" noChangeAspect="1" noChangeArrowheads="1" noTextEdit="1"/>
          </p:cNvSpPr>
          <p:nvPr>
            <p:ph type="sldImg"/>
          </p:nvPr>
        </p:nvSpPr>
        <p:spPr>
          <a:ln/>
        </p:spPr>
      </p:sp>
      <p:sp>
        <p:nvSpPr>
          <p:cNvPr id="8806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sz="1200" b="1" kern="1200" dirty="0" smtClean="0">
                <a:solidFill>
                  <a:schemeClr val="tx1"/>
                </a:solidFill>
                <a:effectLst/>
                <a:latin typeface="+mn-lt"/>
                <a:ea typeface="+mn-ea"/>
                <a:cs typeface="+mn-cs"/>
              </a:rPr>
              <a:t>CLASSROOM OPENER</a:t>
            </a:r>
            <a:endParaRPr lang="en-CA" sz="1200" kern="1200" dirty="0" smtClean="0">
              <a:solidFill>
                <a:schemeClr val="tx1"/>
              </a:solidFill>
              <a:effectLst/>
              <a:latin typeface="+mn-lt"/>
              <a:ea typeface="+mn-ea"/>
              <a:cs typeface="+mn-cs"/>
            </a:endParaRPr>
          </a:p>
          <a:p>
            <a:r>
              <a:rPr lang="en-CA" sz="1200" b="1" kern="1200" dirty="0" smtClean="0">
                <a:solidFill>
                  <a:schemeClr val="tx1"/>
                </a:solidFill>
                <a:effectLst/>
                <a:latin typeface="+mn-lt"/>
                <a:ea typeface="+mn-ea"/>
                <a:cs typeface="+mn-cs"/>
              </a:rPr>
              <a:t>Top Ten Data Failure Stories</a:t>
            </a:r>
            <a:endParaRPr lang="en-CA" sz="1200" kern="1200" dirty="0" smtClean="0">
              <a:solidFill>
                <a:schemeClr val="tx1"/>
              </a:solidFill>
              <a:effectLst/>
              <a:latin typeface="+mn-lt"/>
              <a:ea typeface="+mn-ea"/>
              <a:cs typeface="+mn-cs"/>
            </a:endParaRPr>
          </a:p>
          <a:p>
            <a:r>
              <a:rPr lang="en-CA" sz="1200" kern="1200" dirty="0" smtClean="0">
                <a:solidFill>
                  <a:schemeClr val="tx1"/>
                </a:solidFill>
                <a:effectLst/>
                <a:latin typeface="+mn-lt"/>
                <a:ea typeface="+mn-ea"/>
                <a:cs typeface="+mn-cs"/>
              </a:rPr>
              <a:t>10. PhD Almost an F -- A PhD candidate lost his entire dissertation when a bad power supply suddenly zapped his computer and damaged the USB Flash drive that stored the document. Had the data not been recovered, the student would not have graduated.</a:t>
            </a:r>
          </a:p>
          <a:p>
            <a:r>
              <a:rPr lang="en-CA" sz="1200" kern="1200" dirty="0" smtClean="0">
                <a:solidFill>
                  <a:schemeClr val="tx1"/>
                </a:solidFill>
                <a:effectLst/>
                <a:latin typeface="+mn-lt"/>
                <a:ea typeface="+mn-ea"/>
                <a:cs typeface="+mn-cs"/>
              </a:rPr>
              <a:t>9. Suffering from Art -- While rearranging her home office, a woman accidentally dropped a five pound piece of clay pottery on her laptop, directly onto the hard drive area that contained a book she'd been working on for five years and 150 year-old genealogy pictures that had not yet been printed.</a:t>
            </a:r>
          </a:p>
          <a:p>
            <a:r>
              <a:rPr lang="en-CA" sz="1200" kern="1200" dirty="0" smtClean="0">
                <a:solidFill>
                  <a:schemeClr val="tx1"/>
                </a:solidFill>
                <a:effectLst/>
                <a:latin typeface="+mn-lt"/>
                <a:ea typeface="+mn-ea"/>
                <a:cs typeface="+mn-cs"/>
              </a:rPr>
              <a:t>8. Domestic Dilemma -- A husband deleted all of his child's baby pictures when he accidentally hit the wrong button on his computer. His wife hinted at divorce if he did not get the pictures back.</a:t>
            </a:r>
          </a:p>
          <a:p>
            <a:r>
              <a:rPr lang="en-CA" sz="1200" kern="1200" dirty="0" smtClean="0">
                <a:solidFill>
                  <a:schemeClr val="tx1"/>
                </a:solidFill>
                <a:effectLst/>
                <a:latin typeface="+mn-lt"/>
                <a:ea typeface="+mn-ea"/>
                <a:cs typeface="+mn-cs"/>
              </a:rPr>
              <a:t>7. Bite Worse than Bark -- A customer left his memory stick lying out and his dog mistook it for a chew toy. </a:t>
            </a:r>
          </a:p>
          <a:p>
            <a:r>
              <a:rPr lang="en-CA" sz="1200" kern="1200" dirty="0" smtClean="0">
                <a:solidFill>
                  <a:schemeClr val="tx1"/>
                </a:solidFill>
                <a:effectLst/>
                <a:latin typeface="+mn-lt"/>
                <a:ea typeface="+mn-ea"/>
                <a:cs typeface="+mn-cs"/>
              </a:rPr>
              <a:t>6. Don't Try This at Home -- A man attempting to recover data from his computer on his own found the job too challenging mid-way through and ended up sending </a:t>
            </a:r>
            <a:r>
              <a:rPr lang="en-CA" sz="1200" kern="1200" dirty="0" err="1" smtClean="0">
                <a:solidFill>
                  <a:schemeClr val="tx1"/>
                </a:solidFill>
                <a:effectLst/>
                <a:latin typeface="+mn-lt"/>
                <a:ea typeface="+mn-ea"/>
                <a:cs typeface="+mn-cs"/>
              </a:rPr>
              <a:t>Ontrack</a:t>
            </a:r>
            <a:r>
              <a:rPr lang="en-CA" sz="1200" kern="1200" dirty="0" smtClean="0">
                <a:solidFill>
                  <a:schemeClr val="tx1"/>
                </a:solidFill>
                <a:effectLst/>
                <a:latin typeface="+mn-lt"/>
                <a:ea typeface="+mn-ea"/>
                <a:cs typeface="+mn-cs"/>
              </a:rPr>
              <a:t> his completely disassembled drive -- with each of its parts in a separate baggie.</a:t>
            </a:r>
          </a:p>
          <a:p>
            <a:r>
              <a:rPr lang="en-CA" sz="1200" kern="1200" dirty="0" smtClean="0">
                <a:solidFill>
                  <a:schemeClr val="tx1"/>
                </a:solidFill>
                <a:effectLst/>
                <a:latin typeface="+mn-lt"/>
                <a:ea typeface="+mn-ea"/>
                <a:cs typeface="+mn-cs"/>
              </a:rPr>
              <a:t>5. Out of Time -- A clockmaker suffered a system meltdown, losing the digital designs for all of its clocks. </a:t>
            </a:r>
            <a:r>
              <a:rPr lang="en-CA" sz="1200" kern="1200" dirty="0" err="1" smtClean="0">
                <a:solidFill>
                  <a:schemeClr val="tx1"/>
                </a:solidFill>
                <a:effectLst/>
                <a:latin typeface="+mn-lt"/>
                <a:ea typeface="+mn-ea"/>
                <a:cs typeface="+mn-cs"/>
              </a:rPr>
              <a:t>Ontrack</a:t>
            </a:r>
            <a:r>
              <a:rPr lang="en-CA" sz="1200" kern="1200" dirty="0" smtClean="0">
                <a:solidFill>
                  <a:schemeClr val="tx1"/>
                </a:solidFill>
                <a:effectLst/>
                <a:latin typeface="+mn-lt"/>
                <a:ea typeface="+mn-ea"/>
                <a:cs typeface="+mn-cs"/>
              </a:rPr>
              <a:t> literally beat the clock recovering all their data just in time for an important international tradeshow.</a:t>
            </a:r>
          </a:p>
          <a:p>
            <a:r>
              <a:rPr lang="en-CA" sz="1200" kern="1200" dirty="0" smtClean="0">
                <a:solidFill>
                  <a:schemeClr val="tx1"/>
                </a:solidFill>
                <a:effectLst/>
                <a:latin typeface="+mn-lt"/>
                <a:ea typeface="+mn-ea"/>
                <a:cs typeface="+mn-cs"/>
              </a:rPr>
              <a:t>4. Drilling for Data -- During a multi-drive RAID recovery, engineers discovered one drive belonging in the set was missing. The customer found the missing drive in a dumpster, but in compliance with company policy for disposing of old drives, it had a hole drilled through it.</a:t>
            </a:r>
          </a:p>
          <a:p>
            <a:r>
              <a:rPr lang="en-CA" sz="1200" kern="1200" dirty="0" smtClean="0">
                <a:solidFill>
                  <a:schemeClr val="tx1"/>
                </a:solidFill>
                <a:effectLst/>
                <a:latin typeface="+mn-lt"/>
                <a:ea typeface="+mn-ea"/>
                <a:cs typeface="+mn-cs"/>
              </a:rPr>
              <a:t>3. Safe at Home -- After one of their executives experienced a laptop crash, the Minnesota Twins professional baseball team called on </a:t>
            </a:r>
            <a:r>
              <a:rPr lang="en-CA" sz="1200" kern="1200" dirty="0" err="1" smtClean="0">
                <a:solidFill>
                  <a:schemeClr val="tx1"/>
                </a:solidFill>
                <a:effectLst/>
                <a:latin typeface="+mn-lt"/>
                <a:ea typeface="+mn-ea"/>
                <a:cs typeface="+mn-cs"/>
              </a:rPr>
              <a:t>Ontrack</a:t>
            </a:r>
            <a:r>
              <a:rPr lang="en-CA" sz="1200" kern="1200" dirty="0" smtClean="0">
                <a:solidFill>
                  <a:schemeClr val="tx1"/>
                </a:solidFill>
                <a:effectLst/>
                <a:latin typeface="+mn-lt"/>
                <a:ea typeface="+mn-ea"/>
                <a:cs typeface="+mn-cs"/>
              </a:rPr>
              <a:t> to rescue crucial scouting information about their latest prospects. The team now relies on </a:t>
            </a:r>
            <a:r>
              <a:rPr lang="en-CA" sz="1200" kern="1200" dirty="0" err="1" smtClean="0">
                <a:solidFill>
                  <a:schemeClr val="tx1"/>
                </a:solidFill>
                <a:effectLst/>
                <a:latin typeface="+mn-lt"/>
                <a:ea typeface="+mn-ea"/>
                <a:cs typeface="+mn-cs"/>
              </a:rPr>
              <a:t>Ontrack</a:t>
            </a:r>
            <a:r>
              <a:rPr lang="en-CA" sz="1200" kern="1200" dirty="0" smtClean="0">
                <a:solidFill>
                  <a:schemeClr val="tx1"/>
                </a:solidFill>
                <a:effectLst/>
                <a:latin typeface="+mn-lt"/>
                <a:ea typeface="+mn-ea"/>
                <a:cs typeface="+mn-cs"/>
              </a:rPr>
              <a:t> for all data recoveries within its scouting and coaching ranks.</a:t>
            </a:r>
          </a:p>
          <a:p>
            <a:r>
              <a:rPr lang="en-CA" sz="1200" kern="1200" dirty="0" smtClean="0">
                <a:solidFill>
                  <a:schemeClr val="tx1"/>
                </a:solidFill>
                <a:effectLst/>
                <a:latin typeface="+mn-lt"/>
                <a:ea typeface="+mn-ea"/>
                <a:cs typeface="+mn-cs"/>
              </a:rPr>
              <a:t>2. Hardware Problems -- A frustrated writer attacked her computer with a hammer. When the engineers received the computer, the hammer imprint was clearly visible on the top cover.</a:t>
            </a:r>
          </a:p>
          <a:p>
            <a:r>
              <a:rPr lang="en-CA" sz="1200" kern="1200" dirty="0" smtClean="0">
                <a:solidFill>
                  <a:schemeClr val="tx1"/>
                </a:solidFill>
                <a:effectLst/>
                <a:latin typeface="+mn-lt"/>
                <a:ea typeface="+mn-ea"/>
                <a:cs typeface="+mn-cs"/>
              </a:rPr>
              <a:t>1. La Cucaracha -- In hopes of rescuing valuable company information, a customer pulled an old laptop out of a warehouse where it had been sitting unused for 10 years. When engineers opened the computer, it contained hundreds of husks of dead and decaying cockroaches.</a:t>
            </a:r>
          </a:p>
          <a:p>
            <a:endParaRPr lang="en-CA" sz="1200" kern="1200" dirty="0" smtClean="0">
              <a:solidFill>
                <a:schemeClr val="tx1"/>
              </a:solidFill>
              <a:effectLst/>
              <a:latin typeface="+mn-lt"/>
              <a:ea typeface="+mn-ea"/>
              <a:cs typeface="+mn-cs"/>
            </a:endParaRPr>
          </a:p>
        </p:txBody>
      </p:sp>
    </p:spTree>
    <p:extLst>
      <p:ext uri="{BB962C8B-B14F-4D97-AF65-F5344CB8AC3E}">
        <p14:creationId xmlns:p14="http://schemas.microsoft.com/office/powerpoint/2010/main" val="39054464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90500" indent="-190500" eaLnBrk="1" hangingPunct="1">
              <a:buFontTx/>
              <a:buNone/>
            </a:pPr>
            <a:r>
              <a:rPr lang="en-US" dirty="0" smtClean="0"/>
              <a:t>Many</a:t>
            </a:r>
            <a:r>
              <a:rPr lang="en-US" baseline="0" dirty="0" smtClean="0"/>
              <a:t> educational institutions used to “lease” a specific make and model to students upon registration to be used when connected to the institution’s network and LMS. Today, interoperability software allows students to BYOD. What advantages does this provide the institution’s administration including IT, teachers and students? What disadvantages does this create or the institution’s administration including IT, teachers and students?</a:t>
            </a:r>
            <a:endParaRPr lang="en-CA" dirty="0" smtClean="0"/>
          </a:p>
        </p:txBody>
      </p:sp>
      <p:sp>
        <p:nvSpPr>
          <p:cNvPr id="4" name="Slide Number Placeholder 3"/>
          <p:cNvSpPr>
            <a:spLocks noGrp="1"/>
          </p:cNvSpPr>
          <p:nvPr>
            <p:ph type="sldNum" sz="quarter" idx="10"/>
          </p:nvPr>
        </p:nvSpPr>
        <p:spPr/>
        <p:txBody>
          <a:bodyPr/>
          <a:lstStyle/>
          <a:p>
            <a:fld id="{1F57BEE8-8039-4EE5-A73A-A990C0010BA5}" type="slidenum">
              <a:rPr lang="en-CA" smtClean="0"/>
              <a:pPr/>
              <a:t>19</a:t>
            </a:fld>
            <a:endParaRPr lang="en-CA"/>
          </a:p>
        </p:txBody>
      </p:sp>
    </p:spTree>
    <p:extLst>
      <p:ext uri="{BB962C8B-B14F-4D97-AF65-F5344CB8AC3E}">
        <p14:creationId xmlns:p14="http://schemas.microsoft.com/office/powerpoint/2010/main" val="13705588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90500" indent="-190500" eaLnBrk="1" hangingPunct="1">
              <a:buFontTx/>
              <a:buNone/>
            </a:pPr>
            <a:r>
              <a:rPr lang="en-US" dirty="0" smtClean="0"/>
              <a:t>SOA is not a concrete</a:t>
            </a:r>
            <a:r>
              <a:rPr lang="en-US" baseline="0" dirty="0" smtClean="0"/>
              <a:t> architecture or a tangible tool or framework to be purchased. It is an approach, a way of thinking, a value system that leads to certain concrete decisions when designing a concrete architecture.</a:t>
            </a:r>
          </a:p>
          <a:p>
            <a:pPr marL="190500" indent="-190500" eaLnBrk="1" hangingPunct="1">
              <a:buFontTx/>
              <a:buNone/>
            </a:pPr>
            <a:r>
              <a:rPr lang="en-US" baseline="0" dirty="0" smtClean="0"/>
              <a:t>For an example at the simplest level, consider a “service” that computes the days between dates. This small app may have been purchased or designed to calculate the time between invoicing a customer and receiving their payment because credit terms might dictate that if the payment is made within 5 days, the customer gets a 2% discount and if the payment is made after 30 days, the customer is assessed a 1.8% interest charge. However, this functionality is also useful for calculating days between dates for accounts payable, invoices the company must pay, for calculating days between dates for customer orders, information that sales representatives would like to know and days between dates for the analysis of employee absenteeism for HR etc.  When this functionality resides in an SOA, it no longer is an accounts payable app, becomes accessible to many tasks and a part of different collections of services. </a:t>
            </a:r>
          </a:p>
          <a:p>
            <a:pPr marL="190500" indent="-190500" eaLnBrk="1" hangingPunct="1">
              <a:buFontTx/>
              <a:buNone/>
            </a:pPr>
            <a:endParaRPr lang="en-CA" dirty="0" smtClean="0"/>
          </a:p>
        </p:txBody>
      </p:sp>
      <p:sp>
        <p:nvSpPr>
          <p:cNvPr id="4" name="Slide Number Placeholder 3"/>
          <p:cNvSpPr>
            <a:spLocks noGrp="1"/>
          </p:cNvSpPr>
          <p:nvPr>
            <p:ph type="sldNum" sz="quarter" idx="10"/>
          </p:nvPr>
        </p:nvSpPr>
        <p:spPr/>
        <p:txBody>
          <a:bodyPr/>
          <a:lstStyle/>
          <a:p>
            <a:fld id="{1F57BEE8-8039-4EE5-A73A-A990C0010BA5}" type="slidenum">
              <a:rPr lang="en-CA" smtClean="0"/>
              <a:pPr/>
              <a:t>20</a:t>
            </a:fld>
            <a:endParaRPr lang="en-CA"/>
          </a:p>
        </p:txBody>
      </p:sp>
    </p:spTree>
    <p:extLst>
      <p:ext uri="{BB962C8B-B14F-4D97-AF65-F5344CB8AC3E}">
        <p14:creationId xmlns:p14="http://schemas.microsoft.com/office/powerpoint/2010/main" val="14975063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90500" indent="-190500" eaLnBrk="1" hangingPunct="1">
              <a:buFontTx/>
              <a:buNone/>
            </a:pPr>
            <a:r>
              <a:rPr lang="en-US" dirty="0" smtClean="0"/>
              <a:t>SOA</a:t>
            </a:r>
            <a:r>
              <a:rPr lang="en-US" baseline="0" dirty="0" smtClean="0"/>
              <a:t> is particularly effective when existing architecture needs to remain in place to support critical business processes. By coupling service modules into existing infrastructure, enterprises can adapt to the changing needs of a dynamic environment. in Figure 12.4, the process arrows joining Business Model, Service Model and Implementation Model operate in both directions. Development is not linear. It iterates between the models. For example, new services may initiate a reappraisal of the business process and a redefinition of the business model. Competition might impact what is required at the front-end, the Implementation model, changing Requirements and necessitating a different configuration of the Service Model.</a:t>
            </a:r>
            <a:endParaRPr lang="en-CA" dirty="0" smtClean="0"/>
          </a:p>
        </p:txBody>
      </p:sp>
      <p:sp>
        <p:nvSpPr>
          <p:cNvPr id="4" name="Slide Number Placeholder 3"/>
          <p:cNvSpPr>
            <a:spLocks noGrp="1"/>
          </p:cNvSpPr>
          <p:nvPr>
            <p:ph type="sldNum" sz="quarter" idx="10"/>
          </p:nvPr>
        </p:nvSpPr>
        <p:spPr/>
        <p:txBody>
          <a:bodyPr/>
          <a:lstStyle/>
          <a:p>
            <a:fld id="{1F57BEE8-8039-4EE5-A73A-A990C0010BA5}" type="slidenum">
              <a:rPr lang="en-CA" smtClean="0"/>
              <a:pPr/>
              <a:t>21</a:t>
            </a:fld>
            <a:endParaRPr lang="en-CA"/>
          </a:p>
        </p:txBody>
      </p:sp>
    </p:spTree>
    <p:extLst>
      <p:ext uri="{BB962C8B-B14F-4D97-AF65-F5344CB8AC3E}">
        <p14:creationId xmlns:p14="http://schemas.microsoft.com/office/powerpoint/2010/main" val="9129477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B9D36814-994B-49DC-B43A-E2F8864AE070}" type="slidenum">
              <a:rPr lang="en-US" altLang="en-US"/>
              <a:pPr/>
              <a:t>22</a:t>
            </a:fld>
            <a:endParaRPr lang="en-US" altLang="en-US"/>
          </a:p>
        </p:txBody>
      </p:sp>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rial" panose="020B0604020202020204" pitchFamily="34" charset="0"/>
              </a:rPr>
              <a:t>This diagram displays a number of areas where SOA is effective. It can bring together current applications so that the data and resources can be shared. </a:t>
            </a:r>
          </a:p>
          <a:p>
            <a:endParaRPr lang="en-CA" sz="1200" b="0" kern="1200" dirty="0" smtClean="0">
              <a:solidFill>
                <a:schemeClr val="tx1"/>
              </a:solidFill>
              <a:effectLst/>
              <a:latin typeface="+mn-lt"/>
              <a:ea typeface="+mn-ea"/>
              <a:cs typeface="+mn-cs"/>
            </a:endParaRPr>
          </a:p>
        </p:txBody>
      </p:sp>
    </p:spTree>
    <p:extLst>
      <p:ext uri="{BB962C8B-B14F-4D97-AF65-F5344CB8AC3E}">
        <p14:creationId xmlns:p14="http://schemas.microsoft.com/office/powerpoint/2010/main" val="37388814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B9D36814-994B-49DC-B43A-E2F8864AE070}" type="slidenum">
              <a:rPr lang="en-US" altLang="en-US"/>
              <a:pPr/>
              <a:t>23</a:t>
            </a:fld>
            <a:endParaRPr lang="en-US" altLang="en-US"/>
          </a:p>
        </p:txBody>
      </p:sp>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sz="2800" dirty="0" smtClean="0">
                <a:latin typeface="Arial" panose="020B0604020202020204" pitchFamily="34" charset="0"/>
              </a:rPr>
              <a:t>To be successful SOA demands that IT have a understanding of business processes at a granular level so that an appropriate service can be deployed in an effective manner. for example, supporting a million cell phone subscribers does not require that the cell phone service provider support a million live connections; it requires supporting only the number of simultaneous conversations at any given time.</a:t>
            </a:r>
            <a:endParaRPr lang="en-US" sz="2600" kern="1200" dirty="0" smtClean="0">
              <a:latin typeface="Albertus (W1)" charset="0"/>
              <a:ea typeface="+mn-ea"/>
              <a:cs typeface="+mn-cs"/>
            </a:endParaRPr>
          </a:p>
        </p:txBody>
      </p:sp>
    </p:spTree>
    <p:extLst>
      <p:ext uri="{BB962C8B-B14F-4D97-AF65-F5344CB8AC3E}">
        <p14:creationId xmlns:p14="http://schemas.microsoft.com/office/powerpoint/2010/main" val="18494260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B9D36814-994B-49DC-B43A-E2F8864AE070}" type="slidenum">
              <a:rPr lang="en-US" altLang="en-US"/>
              <a:pPr/>
              <a:t>24</a:t>
            </a:fld>
            <a:endParaRPr lang="en-US" altLang="en-US"/>
          </a:p>
        </p:txBody>
      </p:sp>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sz="2600" kern="1200" dirty="0" smtClean="0">
                <a:latin typeface="Albertus (W1)" charset="0"/>
                <a:ea typeface="+mn-ea"/>
                <a:cs typeface="+mn-cs"/>
              </a:rPr>
              <a:t>SOA is an evolution. It builds on current</a:t>
            </a:r>
            <a:r>
              <a:rPr lang="en-US" sz="2600" kern="1200" baseline="0" dirty="0" smtClean="0">
                <a:latin typeface="Albertus (W1)" charset="0"/>
                <a:ea typeface="+mn-ea"/>
                <a:cs typeface="+mn-cs"/>
              </a:rPr>
              <a:t> technologies in the marketplace such as Web Services (discussed next), transactions technologies and object-oriented design.</a:t>
            </a:r>
          </a:p>
          <a:p>
            <a:pPr>
              <a:defRPr/>
            </a:pPr>
            <a:r>
              <a:rPr lang="en-US" sz="2600" kern="1200" baseline="0" dirty="0" smtClean="0">
                <a:latin typeface="Albertus (W1)" charset="0"/>
                <a:ea typeface="+mn-ea"/>
                <a:cs typeface="+mn-cs"/>
              </a:rPr>
              <a:t>Have students review the Service-Oriented Architecture section in the text for interesting analogies and business examples.</a:t>
            </a:r>
            <a:endParaRPr lang="en-US" sz="2600" kern="1200" dirty="0" smtClean="0">
              <a:latin typeface="Albertus (W1)" charset="0"/>
              <a:ea typeface="+mn-ea"/>
              <a:cs typeface="+mn-cs"/>
            </a:endParaRPr>
          </a:p>
        </p:txBody>
      </p:sp>
    </p:spTree>
    <p:extLst>
      <p:ext uri="{BB962C8B-B14F-4D97-AF65-F5344CB8AC3E}">
        <p14:creationId xmlns:p14="http://schemas.microsoft.com/office/powerpoint/2010/main" val="25603768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Web Services can be applications developed internally and made available across the intranet</a:t>
            </a:r>
            <a:r>
              <a:rPr lang="en-US" sz="1200" kern="1200" baseline="0" dirty="0" smtClean="0">
                <a:solidFill>
                  <a:schemeClr val="tx1"/>
                </a:solidFill>
                <a:effectLst/>
                <a:latin typeface="+mn-lt"/>
                <a:ea typeface="+mn-ea"/>
                <a:cs typeface="+mn-cs"/>
              </a:rPr>
              <a:t> within a company to those business processes that can use them. Rapidly expanding is the availability of services provided by third-party developers on open platforms that can be accessed and used by businesses as required. Web services can be small apps or large, complex software applications.</a:t>
            </a:r>
            <a:endParaRPr lang="en-CA"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F57BEE8-8039-4EE5-A73A-A990C0010BA5}" type="slidenum">
              <a:rPr lang="en-CA" smtClean="0"/>
              <a:pPr/>
              <a:t>25</a:t>
            </a:fld>
            <a:endParaRPr lang="en-CA"/>
          </a:p>
        </p:txBody>
      </p:sp>
    </p:spTree>
    <p:extLst>
      <p:ext uri="{BB962C8B-B14F-4D97-AF65-F5344CB8AC3E}">
        <p14:creationId xmlns:p14="http://schemas.microsoft.com/office/powerpoint/2010/main" val="38322659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B9D36814-994B-49DC-B43A-E2F8864AE070}" type="slidenum">
              <a:rPr lang="en-US" altLang="en-US"/>
              <a:pPr/>
              <a:t>26</a:t>
            </a:fld>
            <a:endParaRPr lang="en-US" altLang="en-US"/>
          </a:p>
        </p:txBody>
      </p:sp>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smtClean="0">
                <a:latin typeface="Arial" panose="020B0604020202020204" pitchFamily="34" charset="0"/>
              </a:rPr>
              <a:t>It may be useful to understand that an enterprise can take advantage of applications found on the Internet to improve the efficiency and effectiveness of their operations. For example, in this diagram, the Accounting, Shipping and Manufacturing information system applications are controlled by the company. The servers managing the data and transactions processing are pictured here. To have them run more efficiently requires applications that will integrate their data processing. Instead of developing the systems in house, applications that are already developed can be accessed from the Internet and used to achieve the integration objective. The applications create an interface between the company systems.</a:t>
            </a:r>
          </a:p>
        </p:txBody>
      </p:sp>
    </p:spTree>
    <p:extLst>
      <p:ext uri="{BB962C8B-B14F-4D97-AF65-F5344CB8AC3E}">
        <p14:creationId xmlns:p14="http://schemas.microsoft.com/office/powerpoint/2010/main" val="424891307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90500" indent="-190500" eaLnBrk="1" hangingPunct="1">
              <a:buFontTx/>
              <a:buNone/>
            </a:pPr>
            <a:r>
              <a:rPr lang="en-US" dirty="0" smtClean="0"/>
              <a:t>advantages</a:t>
            </a:r>
            <a:r>
              <a:rPr lang="en-US" baseline="0" dirty="0" smtClean="0"/>
              <a:t> to virtualization. </a:t>
            </a:r>
            <a:r>
              <a:rPr lang="en-US" i="1" baseline="0" dirty="0" smtClean="0"/>
              <a:t>Some suggestions: Security: documents can be backed up to the “other” machine which will be protected from a virus or worm infecting the source partition. A partition could be used as a “cold-site” or “hot-site” for Disaster Planning and act as a “fail-over” from the partition suffering  denial of service. Efficiency: Machines can be partitioned and each assigned to more than one employee whose work could not be accessed by the other employee. One virtual machine could continuously run a large program while the other virtual machine(s) could run another application simultaneously without conflict or interference from the first.</a:t>
            </a:r>
          </a:p>
          <a:p>
            <a:pPr marL="190500" indent="-190500" eaLnBrk="1" hangingPunct="1">
              <a:buFontTx/>
              <a:buNone/>
            </a:pPr>
            <a:r>
              <a:rPr lang="en-US" i="1" baseline="0" dirty="0" smtClean="0"/>
              <a:t> </a:t>
            </a:r>
          </a:p>
          <a:p>
            <a:pPr marL="190500" indent="-190500" eaLnBrk="1" hangingPunct="1">
              <a:buFontTx/>
              <a:buNone/>
            </a:pPr>
            <a:endParaRPr lang="en-CA" dirty="0"/>
          </a:p>
        </p:txBody>
      </p:sp>
      <p:sp>
        <p:nvSpPr>
          <p:cNvPr id="4" name="Slide Number Placeholder 3"/>
          <p:cNvSpPr>
            <a:spLocks noGrp="1"/>
          </p:cNvSpPr>
          <p:nvPr>
            <p:ph type="sldNum" sz="quarter" idx="10"/>
          </p:nvPr>
        </p:nvSpPr>
        <p:spPr/>
        <p:txBody>
          <a:bodyPr/>
          <a:lstStyle/>
          <a:p>
            <a:fld id="{1F57BEE8-8039-4EE5-A73A-A990C0010BA5}" type="slidenum">
              <a:rPr lang="en-CA" smtClean="0"/>
              <a:pPr/>
              <a:t>27</a:t>
            </a:fld>
            <a:endParaRPr lang="en-CA"/>
          </a:p>
        </p:txBody>
      </p:sp>
    </p:spTree>
    <p:extLst>
      <p:ext uri="{BB962C8B-B14F-4D97-AF65-F5344CB8AC3E}">
        <p14:creationId xmlns:p14="http://schemas.microsoft.com/office/powerpoint/2010/main" val="428435163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B9D36814-994B-49DC-B43A-E2F8864AE070}" type="slidenum">
              <a:rPr lang="en-US" altLang="en-US"/>
              <a:pPr/>
              <a:t>28</a:t>
            </a:fld>
            <a:endParaRPr lang="en-US" altLang="en-US"/>
          </a:p>
        </p:txBody>
      </p:sp>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i="1" dirty="0" smtClean="0">
                <a:latin typeface="Arial" panose="020B0604020202020204" pitchFamily="34" charset="0"/>
              </a:rPr>
              <a:t>Virtualization software—</a:t>
            </a:r>
            <a:r>
              <a:rPr lang="en-US" altLang="en-US" dirty="0" smtClean="0">
                <a:latin typeface="Arial" panose="020B0604020202020204" pitchFamily="34" charset="0"/>
              </a:rPr>
              <a:t>runs on one machine but emulates multiple pieces of hardware.</a:t>
            </a:r>
            <a:endParaRPr lang="en-US" altLang="en-US" b="1" i="1" dirty="0" smtClean="0">
              <a:latin typeface="Arial" panose="020B0604020202020204" pitchFamily="34" charset="0"/>
            </a:endParaRPr>
          </a:p>
          <a:p>
            <a:pPr eaLnBrk="1" hangingPunct="1"/>
            <a:r>
              <a:rPr lang="en-US" altLang="en-US" b="1" i="1" dirty="0" smtClean="0">
                <a:latin typeface="Arial" panose="020B0604020202020204" pitchFamily="34" charset="0"/>
              </a:rPr>
              <a:t>Emulator—</a:t>
            </a:r>
            <a:r>
              <a:rPr lang="en-US" altLang="en-US" dirty="0" smtClean="0">
                <a:latin typeface="Arial" panose="020B0604020202020204" pitchFamily="34" charset="0"/>
              </a:rPr>
              <a:t>hardware or software that duplicates(emulates) the functions of one device in another.</a:t>
            </a:r>
          </a:p>
          <a:p>
            <a:pPr eaLnBrk="1" hangingPunct="1"/>
            <a:endParaRPr lang="en-US" altLang="en-US" dirty="0" smtClean="0">
              <a:latin typeface="Arial" panose="020B0604020202020204" pitchFamily="34" charset="0"/>
            </a:endParaRPr>
          </a:p>
        </p:txBody>
      </p:sp>
    </p:spTree>
    <p:extLst>
      <p:ext uri="{BB962C8B-B14F-4D97-AF65-F5344CB8AC3E}">
        <p14:creationId xmlns:p14="http://schemas.microsoft.com/office/powerpoint/2010/main" val="279370787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B9D36814-994B-49DC-B43A-E2F8864AE070}" type="slidenum">
              <a:rPr lang="en-US" altLang="en-US"/>
              <a:pPr/>
              <a:t>29</a:t>
            </a:fld>
            <a:endParaRPr lang="en-US" altLang="en-US"/>
          </a:p>
        </p:txBody>
      </p:sp>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smtClean="0">
                <a:latin typeface="Albertus (W1)"/>
              </a:rPr>
              <a:t>Most computers and even servers typically run only one operating system, such as Windows or Mac OS, and only one application. </a:t>
            </a:r>
          </a:p>
          <a:p>
            <a:r>
              <a:rPr lang="en-US" altLang="en-US" dirty="0" smtClean="0">
                <a:latin typeface="Albertus (W1)"/>
              </a:rPr>
              <a:t>However, a MAC can be “partitioned” to run the Windows operating system and Microsoft software by means of Boot Camp software. The partition creates a virtual computer within a computer.</a:t>
            </a:r>
          </a:p>
          <a:p>
            <a:r>
              <a:rPr lang="en-US" altLang="en-US" dirty="0" smtClean="0">
                <a:latin typeface="Albertus (W1)"/>
              </a:rPr>
              <a:t>When a company invests in a large system such as inventory management, it dedicates a single server to house the system. </a:t>
            </a:r>
          </a:p>
          <a:p>
            <a:r>
              <a:rPr lang="en-US" altLang="en-US" dirty="0" smtClean="0">
                <a:latin typeface="Albertus (W1)"/>
              </a:rPr>
              <a:t>This ensures the system has enough capacity to run during peak times and to scale to meet demand. </a:t>
            </a:r>
          </a:p>
          <a:p>
            <a:r>
              <a:rPr lang="en-US" altLang="en-US" dirty="0" smtClean="0">
                <a:latin typeface="Albertus (W1)"/>
              </a:rPr>
              <a:t>Also, many systems have specific hardware requirements along with detailed software requirements, making it difficult to find two systems with the same requirements that could share the same machine. </a:t>
            </a:r>
          </a:p>
          <a:p>
            <a:r>
              <a:rPr lang="en-US" altLang="en-US" dirty="0" smtClean="0">
                <a:latin typeface="Albertus (W1)"/>
              </a:rPr>
              <a:t>Through the use of virtualization, computers can run multiple operating systems along with multiple software applications—all at the same time.</a:t>
            </a:r>
          </a:p>
        </p:txBody>
      </p:sp>
    </p:spTree>
    <p:extLst>
      <p:ext uri="{BB962C8B-B14F-4D97-AF65-F5344CB8AC3E}">
        <p14:creationId xmlns:p14="http://schemas.microsoft.com/office/powerpoint/2010/main" val="117624711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eaLnBrk="1" hangingPunct="1"/>
            <a:r>
              <a:rPr lang="en-US" altLang="en-US" baseline="0" dirty="0" smtClean="0">
                <a:latin typeface="Arial" panose="020B0604020202020204" pitchFamily="34" charset="0"/>
              </a:rPr>
              <a:t>Why can virtualization be seen as a “green” approach to computing?</a:t>
            </a:r>
            <a:endParaRPr lang="en-US" altLang="en-US" dirty="0" smtClean="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1F57BEE8-8039-4EE5-A73A-A990C0010BA5}" type="slidenum">
              <a:rPr lang="en-CA" smtClean="0"/>
              <a:pPr/>
              <a:t>30</a:t>
            </a:fld>
            <a:endParaRPr lang="en-CA"/>
          </a:p>
        </p:txBody>
      </p:sp>
    </p:spTree>
    <p:extLst>
      <p:ext uri="{BB962C8B-B14F-4D97-AF65-F5344CB8AC3E}">
        <p14:creationId xmlns:p14="http://schemas.microsoft.com/office/powerpoint/2010/main" val="294329135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With grid computing, the user works</a:t>
            </a:r>
            <a:r>
              <a:rPr lang="en-US" baseline="0" dirty="0" smtClean="0"/>
              <a:t> with a single system image despite the fact that the services requirements may be spread over the network to a number of servers to manage the needed capacity and through-put, or to provide several different specialized services at the same time. Have students “walk through” the DreamWorks example to gain insight into the benefits of grid computing.</a:t>
            </a:r>
            <a:endParaRPr lang="en-CA" dirty="0"/>
          </a:p>
        </p:txBody>
      </p:sp>
      <p:sp>
        <p:nvSpPr>
          <p:cNvPr id="4" name="Slide Number Placeholder 3"/>
          <p:cNvSpPr>
            <a:spLocks noGrp="1"/>
          </p:cNvSpPr>
          <p:nvPr>
            <p:ph type="sldNum" sz="quarter" idx="10"/>
          </p:nvPr>
        </p:nvSpPr>
        <p:spPr/>
        <p:txBody>
          <a:bodyPr/>
          <a:lstStyle/>
          <a:p>
            <a:fld id="{1F57BEE8-8039-4EE5-A73A-A990C0010BA5}" type="slidenum">
              <a:rPr lang="en-CA" smtClean="0"/>
              <a:pPr/>
              <a:t>31</a:t>
            </a:fld>
            <a:endParaRPr lang="en-CA"/>
          </a:p>
        </p:txBody>
      </p:sp>
    </p:spTree>
    <p:extLst>
      <p:ext uri="{BB962C8B-B14F-4D97-AF65-F5344CB8AC3E}">
        <p14:creationId xmlns:p14="http://schemas.microsoft.com/office/powerpoint/2010/main" val="2478861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90500" marR="0" indent="-19050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lbertus (W1)"/>
              </a:rPr>
              <a:t>Computers typically use less than 25 percent of their processing power, leaving more than 75 percent available for other tasks.</a:t>
            </a:r>
            <a:r>
              <a:rPr lang="en-US" altLang="en-US" baseline="0" dirty="0" smtClean="0">
                <a:latin typeface="Albertus (W1)"/>
              </a:rPr>
              <a:t> By taking advantage of open standards and virtualization</a:t>
            </a:r>
            <a:r>
              <a:rPr lang="en-US" altLang="en-US" dirty="0" smtClean="0">
                <a:latin typeface="Albertus (W1)"/>
              </a:rPr>
              <a:t>, grid computing can</a:t>
            </a:r>
            <a:r>
              <a:rPr lang="en-US" altLang="en-US" baseline="0" dirty="0" smtClean="0">
                <a:latin typeface="Albertus (W1)"/>
              </a:rPr>
              <a:t> utilize</a:t>
            </a:r>
            <a:r>
              <a:rPr lang="en-US" altLang="en-US" dirty="0" smtClean="0">
                <a:latin typeface="Albertus (W1)"/>
              </a:rPr>
              <a:t> this unused processing power by linking thousands of individual computers around the world to create a “virtual supercomputer” that can process intensive tasks.  </a:t>
            </a:r>
          </a:p>
          <a:p>
            <a:pPr marL="190500" marR="0" indent="-190500" algn="l" defTabSz="914400" rtl="0" eaLnBrk="1" fontAlgn="auto" latinLnBrk="0" hangingPunct="1">
              <a:lnSpc>
                <a:spcPct val="100000"/>
              </a:lnSpc>
              <a:spcBef>
                <a:spcPts val="0"/>
              </a:spcBef>
              <a:spcAft>
                <a:spcPts val="0"/>
              </a:spcAft>
              <a:buClrTx/>
              <a:buSzTx/>
              <a:buFontTx/>
              <a:buNone/>
              <a:tabLst/>
              <a:defRPr/>
            </a:pPr>
            <a:endParaRPr lang="en-US" altLang="en-US" dirty="0" smtClean="0">
              <a:latin typeface="Albertus (W1)"/>
            </a:endParaRPr>
          </a:p>
          <a:p>
            <a:r>
              <a:rPr lang="en-CA" sz="1200" kern="1200" dirty="0" smtClean="0">
                <a:solidFill>
                  <a:schemeClr val="tx1"/>
                </a:solidFill>
                <a:effectLst/>
                <a:latin typeface="+mn-lt"/>
                <a:ea typeface="+mn-ea"/>
                <a:cs typeface="+mn-cs"/>
              </a:rPr>
              <a:t>Discuss some real-world examples of grid applications (not mentioned in the book):</a:t>
            </a:r>
          </a:p>
          <a:p>
            <a:pPr lvl="0"/>
            <a:r>
              <a:rPr lang="en-CA" sz="1200" kern="1200" dirty="0" smtClean="0">
                <a:solidFill>
                  <a:schemeClr val="tx1"/>
                </a:solidFill>
                <a:effectLst/>
                <a:latin typeface="+mn-lt"/>
                <a:ea typeface="+mn-ea"/>
                <a:cs typeface="+mn-cs"/>
              </a:rPr>
              <a:t>A company needing to reach a decision on the placement of a new factory invokes a sophisticated financial forecasting model from an Application Service Provider (ASP), providing the ASP with access to appropriate proprietary historical data from a corporate database on storage systems operated by a Storage Service Provider (SSP). During the decision-making meeting, what-if scenarios are run collaboratively and interactively, even though the division heads participating in the decision are located in different cities. The ASP itself contracts with a cycle provider for additional "oomph" during particularly demanding scenarios, requiring of course that cycles meet desired security and performance requirements.</a:t>
            </a:r>
          </a:p>
          <a:p>
            <a:pPr lvl="0"/>
            <a:r>
              <a:rPr lang="en-CA" sz="1200" kern="1200" dirty="0" smtClean="0">
                <a:solidFill>
                  <a:schemeClr val="tx1"/>
                </a:solidFill>
                <a:effectLst/>
                <a:latin typeface="+mn-lt"/>
                <a:ea typeface="+mn-ea"/>
                <a:cs typeface="+mn-cs"/>
              </a:rPr>
              <a:t>An industrial consortium formed to develop a feasibility study for a next-generation supersonic aircraft undertakes a highly accurate multidisciplinary simulation of the entire aircraft. This simulation integrates proprietary software components developed by different participants, with each component operating on that participant’s computers and having access to appropriate design databases and other data made available to the consortium by its members.</a:t>
            </a:r>
          </a:p>
          <a:p>
            <a:pPr lvl="0"/>
            <a:r>
              <a:rPr lang="en-CA" sz="1200" kern="1200" dirty="0" smtClean="0">
                <a:solidFill>
                  <a:schemeClr val="tx1"/>
                </a:solidFill>
                <a:effectLst/>
                <a:latin typeface="+mn-lt"/>
                <a:ea typeface="+mn-ea"/>
                <a:cs typeface="+mn-cs"/>
              </a:rPr>
              <a:t>A crisis management team responds to a chemical spill by using local weather and soil models to estimate the spread of the spill, determining the impact based on population location as well as geographic features such as rivers and water supplies, creating a short term mitigation plan (perhaps based on chemical reaction models), and tasking emergency response personnel by planning and coordinating evacuation, notifying hospitals, and so forth.</a:t>
            </a:r>
          </a:p>
          <a:p>
            <a:pPr lvl="0"/>
            <a:r>
              <a:rPr lang="en-CA" sz="1200" kern="1200" dirty="0" smtClean="0">
                <a:solidFill>
                  <a:schemeClr val="tx1"/>
                </a:solidFill>
                <a:effectLst/>
                <a:latin typeface="+mn-lt"/>
                <a:ea typeface="+mn-ea"/>
                <a:cs typeface="+mn-cs"/>
              </a:rPr>
              <a:t>Thousands of physicists at hundreds of laboratories and universities worldwide come together to design, create, operate, and analyze the products of a major detector at CERN, the European high energy physics laboratory. During the analysis phase, they pool their computing, storage, and networking resources to create a "Data Grid" capable of analyzing petabytes of data.</a:t>
            </a:r>
          </a:p>
          <a:p>
            <a:r>
              <a:rPr lang="en-CA" sz="1200" kern="1200" dirty="0" smtClean="0">
                <a:solidFill>
                  <a:schemeClr val="tx1"/>
                </a:solidFill>
                <a:effectLst/>
                <a:latin typeface="+mn-lt"/>
                <a:ea typeface="+mn-ea"/>
                <a:cs typeface="+mn-cs"/>
              </a:rPr>
              <a:t> </a:t>
            </a:r>
          </a:p>
          <a:p>
            <a:pPr marL="190500" marR="0" indent="-190500" algn="l" defTabSz="914400" rtl="0" eaLnBrk="1" fontAlgn="auto" latinLnBrk="0" hangingPunct="1">
              <a:lnSpc>
                <a:spcPct val="100000"/>
              </a:lnSpc>
              <a:spcBef>
                <a:spcPts val="0"/>
              </a:spcBef>
              <a:spcAft>
                <a:spcPts val="0"/>
              </a:spcAft>
              <a:buClrTx/>
              <a:buSzTx/>
              <a:buFontTx/>
              <a:buNone/>
              <a:tabLst/>
              <a:defRPr/>
            </a:pPr>
            <a:endParaRPr lang="en-US" altLang="en-US" dirty="0" smtClean="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1F57BEE8-8039-4EE5-A73A-A990C0010BA5}" type="slidenum">
              <a:rPr lang="en-CA" smtClean="0"/>
              <a:pPr/>
              <a:t>32</a:t>
            </a:fld>
            <a:endParaRPr lang="en-CA"/>
          </a:p>
        </p:txBody>
      </p:sp>
    </p:spTree>
    <p:extLst>
      <p:ext uri="{BB962C8B-B14F-4D97-AF65-F5344CB8AC3E}">
        <p14:creationId xmlns:p14="http://schemas.microsoft.com/office/powerpoint/2010/main" val="194249039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eaLnBrk="1" hangingPunct="1"/>
            <a:r>
              <a:rPr lang="en-US" altLang="en-US" dirty="0" smtClean="0">
                <a:latin typeface="Arial" panose="020B0604020202020204" pitchFamily="34" charset="0"/>
              </a:rPr>
              <a:t>A quick,</a:t>
            </a:r>
            <a:r>
              <a:rPr lang="en-US" altLang="en-US" baseline="0" dirty="0" smtClean="0">
                <a:latin typeface="Arial" panose="020B0604020202020204" pitchFamily="34" charset="0"/>
              </a:rPr>
              <a:t> current and easy to understand video describing what the cloud is physically can be found on CNN’s website at http://money.cnn.com/2014/09/03/technology/enterprise/what-is-the-cloud/index.html The video is 1 min 17 seconds (</a:t>
            </a:r>
            <a:r>
              <a:rPr lang="en-US" altLang="en-US" i="1" baseline="0" dirty="0" smtClean="0">
                <a:latin typeface="Arial" panose="020B0604020202020204" pitchFamily="34" charset="0"/>
              </a:rPr>
              <a:t>but students should be warned that it immediately rolls into the next video in an on-going loop).</a:t>
            </a:r>
          </a:p>
          <a:p>
            <a:pPr lvl="1" eaLnBrk="1" hangingPunct="1"/>
            <a:endParaRPr lang="en-US" altLang="en-US" i="1" baseline="0" dirty="0" smtClean="0">
              <a:latin typeface="Arial" panose="020B0604020202020204" pitchFamily="34" charset="0"/>
            </a:endParaRPr>
          </a:p>
          <a:p>
            <a:pPr lvl="1" eaLnBrk="1" hangingPunct="1"/>
            <a:r>
              <a:rPr lang="en-US" altLang="zh-CN" i="1" baseline="0" dirty="0" smtClean="0">
                <a:latin typeface="Arial" panose="020B0604020202020204" pitchFamily="34" charset="0"/>
              </a:rPr>
              <a:t>-</a:t>
            </a:r>
            <a:r>
              <a:rPr lang="en-US" altLang="zh-CN" i="1" baseline="0" dirty="0" err="1" smtClean="0">
                <a:latin typeface="Arial" panose="020B0604020202020204" pitchFamily="34" charset="0"/>
              </a:rPr>
              <a:t>Paas</a:t>
            </a:r>
            <a:endParaRPr lang="en-US" altLang="zh-CN" i="1" baseline="0" dirty="0" smtClean="0">
              <a:latin typeface="Arial" panose="020B0604020202020204" pitchFamily="34" charset="0"/>
            </a:endParaRPr>
          </a:p>
          <a:p>
            <a:pPr lvl="1" eaLnBrk="1" hangingPunct="1"/>
            <a:r>
              <a:rPr lang="en-US" altLang="zh-CN" i="1" baseline="0" dirty="0" smtClean="0">
                <a:latin typeface="Arial" panose="020B0604020202020204" pitchFamily="34" charset="0"/>
              </a:rPr>
              <a:t>-</a:t>
            </a:r>
            <a:r>
              <a:rPr lang="en-US" altLang="zh-CN" i="1" baseline="0" dirty="0" err="1" smtClean="0">
                <a:latin typeface="Arial" panose="020B0604020202020204" pitchFamily="34" charset="0"/>
              </a:rPr>
              <a:t>Iaas</a:t>
            </a:r>
            <a:endParaRPr lang="en-US" altLang="zh-CN" i="1" baseline="0" dirty="0" smtClean="0">
              <a:latin typeface="Arial" panose="020B0604020202020204" pitchFamily="34" charset="0"/>
            </a:endParaRPr>
          </a:p>
          <a:p>
            <a:pPr lvl="1" eaLnBrk="1" hangingPunct="1"/>
            <a:r>
              <a:rPr lang="en-US" altLang="zh-CN" i="1" baseline="0" dirty="0" smtClean="0">
                <a:latin typeface="Arial" panose="020B0604020202020204" pitchFamily="34" charset="0"/>
              </a:rPr>
              <a:t>-</a:t>
            </a:r>
            <a:r>
              <a:rPr lang="en-US" altLang="zh-CN" i="1" baseline="0" dirty="0" err="1" smtClean="0">
                <a:latin typeface="Arial" panose="020B0604020202020204" pitchFamily="34" charset="0"/>
              </a:rPr>
              <a:t>Daas</a:t>
            </a:r>
            <a:r>
              <a:rPr lang="zh-CN" altLang="en-US" i="1" baseline="0" dirty="0" smtClean="0">
                <a:latin typeface="Arial" panose="020B0604020202020204" pitchFamily="34" charset="0"/>
              </a:rPr>
              <a:t> </a:t>
            </a:r>
            <a:r>
              <a:rPr lang="en-US" altLang="zh-CN" i="1" baseline="0" dirty="0" smtClean="0">
                <a:latin typeface="Arial" panose="020B0604020202020204" pitchFamily="34" charset="0"/>
              </a:rPr>
              <a:t>(database</a:t>
            </a:r>
            <a:r>
              <a:rPr lang="zh-CN" altLang="en-US" i="1" baseline="0" dirty="0" smtClean="0">
                <a:latin typeface="Arial" panose="020B0604020202020204" pitchFamily="34" charset="0"/>
              </a:rPr>
              <a:t> </a:t>
            </a:r>
            <a:r>
              <a:rPr lang="en-US" altLang="zh-CN" i="1" baseline="0" dirty="0" smtClean="0">
                <a:latin typeface="Arial" panose="020B0604020202020204" pitchFamily="34" charset="0"/>
              </a:rPr>
              <a:t>as</a:t>
            </a:r>
            <a:r>
              <a:rPr lang="zh-CN" altLang="en-US" i="1" baseline="0" dirty="0" smtClean="0">
                <a:latin typeface="Arial" panose="020B0604020202020204" pitchFamily="34" charset="0"/>
              </a:rPr>
              <a:t> </a:t>
            </a:r>
            <a:r>
              <a:rPr lang="en-US" altLang="zh-CN" i="1" baseline="0" dirty="0" smtClean="0">
                <a:latin typeface="Arial" panose="020B0604020202020204" pitchFamily="34" charset="0"/>
              </a:rPr>
              <a:t>service)</a:t>
            </a:r>
          </a:p>
          <a:p>
            <a:pPr lvl="1" eaLnBrk="1" hangingPunct="1"/>
            <a:r>
              <a:rPr lang="en-US" altLang="zh-CN" i="1" baseline="0" dirty="0" smtClean="0">
                <a:latin typeface="Arial" panose="020B0604020202020204" pitchFamily="34" charset="0"/>
              </a:rPr>
              <a:t>-</a:t>
            </a:r>
            <a:r>
              <a:rPr lang="en-US" altLang="zh-CN" i="1" baseline="0" dirty="0" err="1" smtClean="0">
                <a:latin typeface="Arial" panose="020B0604020202020204" pitchFamily="34" charset="0"/>
              </a:rPr>
              <a:t>Saas</a:t>
            </a:r>
            <a:r>
              <a:rPr lang="zh-CN" altLang="en-US" i="1" baseline="0" dirty="0" smtClean="0">
                <a:latin typeface="Arial" panose="020B0604020202020204" pitchFamily="34" charset="0"/>
              </a:rPr>
              <a:t> </a:t>
            </a:r>
            <a:r>
              <a:rPr lang="en-US" altLang="zh-CN" i="1" baseline="0" dirty="0" smtClean="0">
                <a:latin typeface="Arial" panose="020B0604020202020204" pitchFamily="34" charset="0"/>
              </a:rPr>
              <a:t>(software</a:t>
            </a:r>
            <a:r>
              <a:rPr lang="zh-CN" altLang="en-US" i="1" baseline="0" dirty="0" smtClean="0">
                <a:latin typeface="Arial" panose="020B0604020202020204" pitchFamily="34" charset="0"/>
              </a:rPr>
              <a:t> </a:t>
            </a:r>
            <a:r>
              <a:rPr lang="en-US" altLang="zh-CN" i="1" baseline="0" dirty="0" smtClean="0">
                <a:latin typeface="Arial" panose="020B0604020202020204" pitchFamily="34" charset="0"/>
              </a:rPr>
              <a:t>as</a:t>
            </a:r>
            <a:r>
              <a:rPr lang="zh-CN" altLang="en-US" i="1" baseline="0" dirty="0" smtClean="0">
                <a:latin typeface="Arial" panose="020B0604020202020204" pitchFamily="34" charset="0"/>
              </a:rPr>
              <a:t> </a:t>
            </a:r>
            <a:r>
              <a:rPr lang="en-US" altLang="zh-CN" i="1" baseline="0" smtClean="0">
                <a:latin typeface="Arial" panose="020B0604020202020204" pitchFamily="34" charset="0"/>
              </a:rPr>
              <a:t>service)</a:t>
            </a:r>
            <a:endParaRPr lang="en-US" altLang="en-US" i="1" baseline="0" dirty="0" smtClean="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1F57BEE8-8039-4EE5-A73A-A990C0010BA5}" type="slidenum">
              <a:rPr lang="en-CA" smtClean="0"/>
              <a:pPr/>
              <a:t>33</a:t>
            </a:fld>
            <a:endParaRPr lang="en-CA"/>
          </a:p>
        </p:txBody>
      </p:sp>
    </p:spTree>
    <p:extLst>
      <p:ext uri="{BB962C8B-B14F-4D97-AF65-F5344CB8AC3E}">
        <p14:creationId xmlns:p14="http://schemas.microsoft.com/office/powerpoint/2010/main" val="25100207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B9D36814-994B-49DC-B43A-E2F8864AE070}" type="slidenum">
              <a:rPr lang="en-US" altLang="en-US"/>
              <a:pPr/>
              <a:t>34</a:t>
            </a:fld>
            <a:endParaRPr lang="en-US" altLang="en-US"/>
          </a:p>
        </p:txBody>
      </p:sp>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lvl="0"/>
            <a:r>
              <a:rPr lang="en-US" altLang="en-US" baseline="0" dirty="0" smtClean="0">
                <a:latin typeface="Albertus (W1)"/>
              </a:rPr>
              <a:t>As quoted in the text, from IDG Enterprise and its </a:t>
            </a:r>
            <a:r>
              <a:rPr lang="en-US" altLang="en-US" i="1" baseline="0" dirty="0" smtClean="0">
                <a:latin typeface="Albertus (W1)"/>
              </a:rPr>
              <a:t>Cloud Computing Trends and Future Effects Report:</a:t>
            </a:r>
          </a:p>
          <a:p>
            <a:pPr marL="228600" lvl="0" indent="-228600">
              <a:buFont typeface="+mj-lt"/>
              <a:buAutoNum type="arabicPeriod"/>
            </a:pPr>
            <a:r>
              <a:rPr lang="en-US" altLang="en-US" i="0" baseline="0" dirty="0" smtClean="0">
                <a:latin typeface="Albertus (W1)"/>
              </a:rPr>
              <a:t>49% of executive-level managers see cloud computing as transformational to their business. Of the other 51%:</a:t>
            </a:r>
          </a:p>
          <a:p>
            <a:pPr marL="685800" lvl="1" indent="-228600">
              <a:buFont typeface="+mj-lt"/>
              <a:buAutoNum type="alphaLcParenR"/>
            </a:pPr>
            <a:r>
              <a:rPr lang="en-US" altLang="en-US" i="0" baseline="0" dirty="0" smtClean="0">
                <a:latin typeface="Albertus (W1)"/>
              </a:rPr>
              <a:t>40% are currently investigating the potential of cloud to their business</a:t>
            </a:r>
          </a:p>
          <a:p>
            <a:pPr marL="685800" lvl="1" indent="-228600">
              <a:buFont typeface="+mj-lt"/>
              <a:buAutoNum type="alphaLcParenR"/>
            </a:pPr>
            <a:r>
              <a:rPr lang="en-US" altLang="en-US" i="0" baseline="0" dirty="0" smtClean="0">
                <a:latin typeface="Albertus (W1)"/>
              </a:rPr>
              <a:t>5% don’t see cloud as an option</a:t>
            </a:r>
          </a:p>
          <a:p>
            <a:pPr marL="685800" lvl="1" indent="-228600">
              <a:buFont typeface="+mj-lt"/>
              <a:buAutoNum type="alphaLcParenR"/>
            </a:pPr>
            <a:r>
              <a:rPr lang="en-US" altLang="en-US" i="0" baseline="0" dirty="0" smtClean="0">
                <a:latin typeface="Albertus (W1)"/>
              </a:rPr>
              <a:t>6% aren’t sure</a:t>
            </a:r>
          </a:p>
          <a:p>
            <a:pPr marL="0" lvl="0" indent="0">
              <a:buFont typeface="+mj-lt"/>
              <a:buNone/>
            </a:pPr>
            <a:endParaRPr lang="en-US" altLang="en-US" i="0" baseline="0" dirty="0" smtClean="0">
              <a:latin typeface="Albertus (W1)"/>
            </a:endParaRPr>
          </a:p>
          <a:p>
            <a:pPr marL="228600" lvl="0" indent="-228600">
              <a:buFont typeface="+mj-lt"/>
              <a:buAutoNum type="arabicPeriod" startAt="2"/>
            </a:pPr>
            <a:r>
              <a:rPr lang="en-US" altLang="en-US" i="0" baseline="0" dirty="0" smtClean="0">
                <a:latin typeface="Albertus (W1)"/>
              </a:rPr>
              <a:t>The top four drivers of cloud computing investments are”</a:t>
            </a:r>
          </a:p>
          <a:p>
            <a:pPr marL="685800" lvl="1" indent="-228600">
              <a:buFont typeface="+mj-lt"/>
              <a:buAutoNum type="alphaLcParenR"/>
            </a:pPr>
            <a:r>
              <a:rPr lang="en-US" altLang="en-US" i="0" baseline="0" dirty="0" smtClean="0">
                <a:latin typeface="Albertus (W1)"/>
              </a:rPr>
              <a:t>Enabling business continuity (43%)</a:t>
            </a:r>
          </a:p>
          <a:p>
            <a:pPr marL="685800" lvl="1" indent="-228600">
              <a:buFont typeface="+mj-lt"/>
              <a:buAutoNum type="alphaLcParenR"/>
            </a:pPr>
            <a:r>
              <a:rPr lang="en-US" altLang="en-US" i="0" baseline="0" dirty="0" smtClean="0">
                <a:latin typeface="Albertus (W1)"/>
              </a:rPr>
              <a:t>Greater flexibility to react to changing markets (40%)</a:t>
            </a:r>
          </a:p>
          <a:p>
            <a:pPr marL="685800" lvl="1" indent="-228600">
              <a:buFont typeface="+mj-lt"/>
              <a:buAutoNum type="alphaLcParenR"/>
            </a:pPr>
            <a:r>
              <a:rPr lang="en-US" altLang="en-US" i="0" baseline="0" dirty="0" smtClean="0">
                <a:latin typeface="Albertus (W1)"/>
              </a:rPr>
              <a:t>Speed of deployment (39%)</a:t>
            </a:r>
          </a:p>
          <a:p>
            <a:pPr marL="685800" lvl="1" indent="-228600">
              <a:buFont typeface="+mj-lt"/>
              <a:buAutoNum type="alphaLcParenR"/>
            </a:pPr>
            <a:r>
              <a:rPr lang="en-US" altLang="en-US" i="0" baseline="0" dirty="0" smtClean="0">
                <a:latin typeface="Albertus (W1)"/>
              </a:rPr>
              <a:t>Improving customer support or services (40%)</a:t>
            </a:r>
          </a:p>
          <a:p>
            <a:pPr marL="685800" lvl="1" indent="-228600">
              <a:buFont typeface="+mj-lt"/>
              <a:buAutoNum type="alphaLcParenR"/>
            </a:pPr>
            <a:endParaRPr lang="en-US" altLang="en-US" i="0" baseline="0" dirty="0" smtClean="0">
              <a:latin typeface="Albertus (W1)"/>
            </a:endParaRPr>
          </a:p>
          <a:p>
            <a:pPr marL="228600" lvl="0" indent="-228600">
              <a:buFont typeface="+mj-lt"/>
              <a:buAutoNum type="arabicPeriod" startAt="3"/>
            </a:pPr>
            <a:r>
              <a:rPr lang="en-US" altLang="en-US" i="0" baseline="0" dirty="0" smtClean="0">
                <a:latin typeface="Albertus (W1)"/>
              </a:rPr>
              <a:t>The top four benefits for cloud-based applications are</a:t>
            </a:r>
          </a:p>
          <a:p>
            <a:pPr marL="685800" lvl="1" indent="-228600">
              <a:buFont typeface="+mj-lt"/>
              <a:buAutoNum type="alphaLcParenR"/>
            </a:pPr>
            <a:r>
              <a:rPr lang="en-US" altLang="en-US" i="0" baseline="0" dirty="0" smtClean="0">
                <a:latin typeface="Albertus (W1)"/>
              </a:rPr>
              <a:t>Accelerating business value through the access to critical data and applications (56%)</a:t>
            </a:r>
          </a:p>
          <a:p>
            <a:pPr marL="685800" lvl="1" indent="-228600">
              <a:buFont typeface="+mj-lt"/>
              <a:buAutoNum type="alphaLcParenR"/>
            </a:pPr>
            <a:r>
              <a:rPr lang="en-US" altLang="en-US" i="0" baseline="0" dirty="0" smtClean="0">
                <a:latin typeface="Albertus (W1)"/>
              </a:rPr>
              <a:t>Serving as a source of IT innovation (56%)</a:t>
            </a:r>
          </a:p>
          <a:p>
            <a:pPr marL="685800" lvl="1" indent="-228600">
              <a:buFont typeface="+mj-lt"/>
              <a:buAutoNum type="alphaLcParenR"/>
            </a:pPr>
            <a:r>
              <a:rPr lang="en-US" altLang="en-US" i="0" baseline="0" dirty="0" smtClean="0">
                <a:latin typeface="Albertus (W1)"/>
              </a:rPr>
              <a:t>Enabling better employee collaboration (54%)</a:t>
            </a:r>
          </a:p>
          <a:p>
            <a:pPr marL="685800" lvl="1" indent="-228600">
              <a:buFont typeface="+mj-lt"/>
              <a:buAutoNum type="alphaLcParenR"/>
            </a:pPr>
            <a:r>
              <a:rPr lang="en-US" altLang="en-US" i="0" baseline="0" dirty="0" smtClean="0">
                <a:latin typeface="Albertus (W1)"/>
              </a:rPr>
              <a:t>Enabling higher levels of IT agility (54%)</a:t>
            </a:r>
          </a:p>
          <a:p>
            <a:pPr marL="228600" lvl="0" indent="-228600">
              <a:buFont typeface="+mj-lt"/>
              <a:buAutoNum type="arabicPeriod" startAt="3"/>
            </a:pPr>
            <a:r>
              <a:rPr lang="en-US" altLang="en-US" i="0" baseline="0" dirty="0" smtClean="0">
                <a:latin typeface="Albertus (W1)"/>
              </a:rPr>
              <a:t>A lower total cost of ownership is one of the top selling points for cloud computing</a:t>
            </a:r>
          </a:p>
          <a:p>
            <a:pPr marL="228600" lvl="0" indent="-228600">
              <a:buFont typeface="+mj-lt"/>
              <a:buAutoNum type="arabicPeriod" startAt="2"/>
            </a:pPr>
            <a:endParaRPr lang="en-US" altLang="en-US" i="0" baseline="0" dirty="0" smtClean="0">
              <a:latin typeface="Albertus (W1)"/>
            </a:endParaRPr>
          </a:p>
        </p:txBody>
      </p:sp>
    </p:spTree>
    <p:extLst>
      <p:ext uri="{BB962C8B-B14F-4D97-AF65-F5344CB8AC3E}">
        <p14:creationId xmlns:p14="http://schemas.microsoft.com/office/powerpoint/2010/main" val="293905650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B9D36814-994B-49DC-B43A-E2F8864AE070}" type="slidenum">
              <a:rPr lang="en-US" altLang="en-US"/>
              <a:pPr/>
              <a:t>35</a:t>
            </a:fld>
            <a:endParaRPr lang="en-US" altLang="en-US"/>
          </a:p>
        </p:txBody>
      </p:sp>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lvl="0" indent="-228600">
              <a:buFont typeface="+mj-lt"/>
              <a:buAutoNum type="arabicPeriod" startAt="2"/>
            </a:pPr>
            <a:endParaRPr lang="en-US" altLang="en-US" i="0" baseline="0" dirty="0" smtClean="0">
              <a:latin typeface="Albertus (W1)"/>
            </a:endParaRPr>
          </a:p>
        </p:txBody>
      </p:sp>
    </p:spTree>
    <p:extLst>
      <p:ext uri="{BB962C8B-B14F-4D97-AF65-F5344CB8AC3E}">
        <p14:creationId xmlns:p14="http://schemas.microsoft.com/office/powerpoint/2010/main" val="206399783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B9D36814-994B-49DC-B43A-E2F8864AE070}" type="slidenum">
              <a:rPr lang="en-US" altLang="en-US"/>
              <a:pPr/>
              <a:t>36</a:t>
            </a:fld>
            <a:endParaRPr lang="en-US" altLang="en-US"/>
          </a:p>
        </p:txBody>
      </p:sp>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smtClean="0">
                <a:latin typeface="Albertus (W1)"/>
              </a:rPr>
              <a:t>With cloud computing, an individual or business pays only for the services they need, when they need them and where, much as we use and pay for electricity. In the past, a company would have to pay millions of dollars for the hardware, software, and networking equipment required to implement a large system such as payroll or sales management. A cloud computing user can simply access the cloud and request a single license to a payroll application. The user does not have to incur any hardware, software, or networking expenses. As the business grows and the user requires more employees to have access to the system, the business simply purchases additional licenses. Rather than running software on a local computer or server, companies can now reach to the cloud to combine software applications, data storage, and considerable computing power.</a:t>
            </a:r>
          </a:p>
          <a:p>
            <a:r>
              <a:rPr lang="en-US" altLang="en-US" dirty="0" smtClean="0">
                <a:latin typeface="Albertus (W1)"/>
              </a:rPr>
              <a:t>Utility computing Offers a pay-per-use revenue model similar to a metered service such as gas or electricity. </a:t>
            </a:r>
          </a:p>
          <a:p>
            <a:pPr marL="423863" lvl="1" indent="-190500" eaLnBrk="1" hangingPunct="1"/>
            <a:endParaRPr lang="en-US" altLang="en-US" dirty="0" smtClean="0">
              <a:latin typeface="Albertus (W1)"/>
              <a:ea typeface="Times New Roman" panose="02020603050405020304" pitchFamily="18" charset="0"/>
              <a:cs typeface="Courier New" panose="02070309020205020404" pitchFamily="49" charset="0"/>
            </a:endParaRPr>
          </a:p>
        </p:txBody>
      </p:sp>
    </p:spTree>
    <p:extLst>
      <p:ext uri="{BB962C8B-B14F-4D97-AF65-F5344CB8AC3E}">
        <p14:creationId xmlns:p14="http://schemas.microsoft.com/office/powerpoint/2010/main" val="103856202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B9D36814-994B-49DC-B43A-E2F8864AE070}" type="slidenum">
              <a:rPr lang="en-US" altLang="en-US"/>
              <a:pPr/>
              <a:t>37</a:t>
            </a:fld>
            <a:endParaRPr lang="en-US" altLang="en-US"/>
          </a:p>
        </p:txBody>
      </p:sp>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i="0" baseline="0" dirty="0" smtClean="0">
                <a:latin typeface="Albertus (W1)"/>
              </a:rPr>
              <a:t>These delivery models are most often known by their acronyms IaaS, SaaS and </a:t>
            </a:r>
            <a:r>
              <a:rPr lang="en-US" altLang="en-US" i="0" baseline="0" dirty="0" err="1" smtClean="0">
                <a:latin typeface="Albertus (W1)"/>
              </a:rPr>
              <a:t>PaaS</a:t>
            </a:r>
            <a:r>
              <a:rPr lang="en-US" altLang="en-US" i="0" baseline="0" dirty="0" smtClean="0">
                <a:latin typeface="Albertus (W1)"/>
              </a:rPr>
              <a:t>.</a:t>
            </a:r>
          </a:p>
          <a:p>
            <a:pPr eaLnBrk="1" hangingPunct="1"/>
            <a:r>
              <a:rPr lang="en-US" altLang="en-US" i="0" baseline="0" dirty="0" smtClean="0">
                <a:latin typeface="Albertus (W1)"/>
              </a:rPr>
              <a:t>Students are already familiar with Outsourcing as an option for systems development. Cloud Services are outsourcing options facilitated by the data transfer and security capabilities of the Internet.</a:t>
            </a:r>
          </a:p>
        </p:txBody>
      </p:sp>
    </p:spTree>
    <p:extLst>
      <p:ext uri="{BB962C8B-B14F-4D97-AF65-F5344CB8AC3E}">
        <p14:creationId xmlns:p14="http://schemas.microsoft.com/office/powerpoint/2010/main" val="231496799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eaLnBrk="1" hangingPunct="1"/>
            <a:r>
              <a:rPr lang="en-US" altLang="en-US" dirty="0" smtClean="0">
                <a:latin typeface="Arial" panose="020B0604020202020204" pitchFamily="34" charset="0"/>
              </a:rPr>
              <a:t>Total</a:t>
            </a:r>
            <a:r>
              <a:rPr lang="en-US" altLang="en-US" baseline="0" dirty="0" smtClean="0">
                <a:latin typeface="Arial" panose="020B0604020202020204" pitchFamily="34" charset="0"/>
              </a:rPr>
              <a:t> Cost of Ownership (TCO) which includes both the initial upfront development and installation costs of infrastructure as well as the on-going maintenance and operating costs, is often cited as one of the principle reasons for using IaaS. Scalability and responsiveness are also significant motivators.  Can students think of disadvantages to IaaS? </a:t>
            </a:r>
            <a:r>
              <a:rPr lang="en-US" altLang="en-US" i="1" baseline="0" dirty="0" smtClean="0">
                <a:latin typeface="Arial" panose="020B0604020202020204" pitchFamily="34" charset="0"/>
              </a:rPr>
              <a:t>Considerations may include lack of competitive edge as the configuration of IaaS is available to all, security, control of electronic assets, lower balance sheet asset levels making the company look less valuable.</a:t>
            </a:r>
            <a:r>
              <a:rPr lang="en-US" altLang="en-US" baseline="0" dirty="0" smtClean="0">
                <a:latin typeface="Arial" panose="020B0604020202020204" pitchFamily="34" charset="0"/>
              </a:rPr>
              <a:t> </a:t>
            </a:r>
            <a:endParaRPr lang="en-US" altLang="en-US" dirty="0" smtClean="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1F57BEE8-8039-4EE5-A73A-A990C0010BA5}" type="slidenum">
              <a:rPr lang="en-CA" smtClean="0"/>
              <a:pPr/>
              <a:t>38</a:t>
            </a:fld>
            <a:endParaRPr lang="en-CA"/>
          </a:p>
        </p:txBody>
      </p:sp>
    </p:spTree>
    <p:extLst>
      <p:ext uri="{BB962C8B-B14F-4D97-AF65-F5344CB8AC3E}">
        <p14:creationId xmlns:p14="http://schemas.microsoft.com/office/powerpoint/2010/main" val="187295333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eaLnBrk="1" hangingPunct="1"/>
            <a:r>
              <a:rPr lang="en-US" altLang="en-US" dirty="0" smtClean="0">
                <a:latin typeface="Arial" panose="020B0604020202020204" pitchFamily="34" charset="0"/>
              </a:rPr>
              <a:t>While</a:t>
            </a:r>
            <a:r>
              <a:rPr lang="en-US" altLang="en-US" baseline="0" dirty="0" smtClean="0">
                <a:latin typeface="Arial" panose="020B0604020202020204" pitchFamily="34" charset="0"/>
              </a:rPr>
              <a:t> the link to Google’s App Engine is designed for programmers writing apps to be deployed primarily as SaaS, students might benefit from listening to it as the speaker talks about the benefits of using Google App Engine as </a:t>
            </a:r>
            <a:r>
              <a:rPr lang="en-US" altLang="en-US" baseline="0" dirty="0" err="1" smtClean="0">
                <a:latin typeface="Arial" panose="020B0604020202020204" pitchFamily="34" charset="0"/>
              </a:rPr>
              <a:t>PaaS</a:t>
            </a:r>
            <a:r>
              <a:rPr lang="en-US" altLang="en-US" baseline="0" dirty="0" smtClean="0">
                <a:latin typeface="Arial" panose="020B0604020202020204" pitchFamily="34" charset="0"/>
              </a:rPr>
              <a:t> and covers many of the benefits of this cloud delivery model and also the functions of a cloud fabric controller. (estimated time 5 min)</a:t>
            </a:r>
            <a:endParaRPr lang="en-US" altLang="en-US" dirty="0" smtClean="0">
              <a:latin typeface="Arial" panose="020B0604020202020204" pitchFamily="34" charset="0"/>
            </a:endParaRPr>
          </a:p>
          <a:p>
            <a:pPr lvl="0" eaLnBrk="1" hangingPunct="1"/>
            <a:r>
              <a:rPr lang="en-US" altLang="en-US" dirty="0" smtClean="0">
                <a:latin typeface="Arial" panose="020B0604020202020204" pitchFamily="34" charset="0"/>
              </a:rPr>
              <a:t>https://cloud.google.com/appengine/docs?csw=1</a:t>
            </a:r>
          </a:p>
        </p:txBody>
      </p:sp>
      <p:sp>
        <p:nvSpPr>
          <p:cNvPr id="4" name="Slide Number Placeholder 3"/>
          <p:cNvSpPr>
            <a:spLocks noGrp="1"/>
          </p:cNvSpPr>
          <p:nvPr>
            <p:ph type="sldNum" sz="quarter" idx="10"/>
          </p:nvPr>
        </p:nvSpPr>
        <p:spPr/>
        <p:txBody>
          <a:bodyPr/>
          <a:lstStyle/>
          <a:p>
            <a:fld id="{1F57BEE8-8039-4EE5-A73A-A990C0010BA5}" type="slidenum">
              <a:rPr lang="en-CA" smtClean="0"/>
              <a:pPr/>
              <a:t>39</a:t>
            </a:fld>
            <a:endParaRPr lang="en-CA"/>
          </a:p>
        </p:txBody>
      </p:sp>
    </p:spTree>
    <p:extLst>
      <p:ext uri="{BB962C8B-B14F-4D97-AF65-F5344CB8AC3E}">
        <p14:creationId xmlns:p14="http://schemas.microsoft.com/office/powerpoint/2010/main" val="4865265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B9D36814-994B-49DC-B43A-E2F8864AE070}" type="slidenum">
              <a:rPr lang="en-US" altLang="en-US"/>
              <a:pPr/>
              <a:t>40</a:t>
            </a:fld>
            <a:endParaRPr lang="en-US" altLang="en-US"/>
          </a:p>
        </p:txBody>
      </p:sp>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b="1" dirty="0" smtClean="0">
                <a:latin typeface="Albertus (W1)"/>
              </a:rPr>
              <a:t>Public Cloud </a:t>
            </a:r>
            <a:r>
              <a:rPr lang="en-US" altLang="en-US" b="0" dirty="0" smtClean="0">
                <a:latin typeface="Albertus (W1)"/>
              </a:rPr>
              <a:t>promotes massive, global and industry-wide applications offered to the general public</a:t>
            </a:r>
          </a:p>
          <a:p>
            <a:pPr marL="0" marR="0" indent="0" algn="l" defTabSz="914400" rtl="0" eaLnBrk="1" fontAlgn="auto" latinLnBrk="0" hangingPunct="1">
              <a:lnSpc>
                <a:spcPct val="100000"/>
              </a:lnSpc>
              <a:spcBef>
                <a:spcPts val="0"/>
              </a:spcBef>
              <a:spcAft>
                <a:spcPts val="0"/>
              </a:spcAft>
              <a:buClrTx/>
              <a:buSzTx/>
              <a:buFontTx/>
              <a:buNone/>
              <a:tabLst/>
              <a:defRPr/>
            </a:pPr>
            <a:r>
              <a:rPr lang="en-US" altLang="en-US" b="1" dirty="0" smtClean="0">
                <a:latin typeface="Albertus (W1)"/>
              </a:rPr>
              <a:t>Private</a:t>
            </a:r>
            <a:r>
              <a:rPr lang="en-US" altLang="en-US" b="1" baseline="0" dirty="0" smtClean="0">
                <a:latin typeface="Albertus (W1)"/>
              </a:rPr>
              <a:t> Cloud </a:t>
            </a:r>
            <a:r>
              <a:rPr lang="en-US" altLang="en-US" b="0" baseline="0" dirty="0" smtClean="0">
                <a:latin typeface="Albertus (W1)"/>
              </a:rPr>
              <a:t>serves only one customer or organization and can be located on the customer’s premises or off.</a:t>
            </a:r>
          </a:p>
          <a:p>
            <a:pPr marL="0" marR="0" indent="0" algn="l" defTabSz="914400" rtl="0" eaLnBrk="1" fontAlgn="auto" latinLnBrk="0" hangingPunct="1">
              <a:lnSpc>
                <a:spcPct val="100000"/>
              </a:lnSpc>
              <a:spcBef>
                <a:spcPts val="0"/>
              </a:spcBef>
              <a:spcAft>
                <a:spcPts val="0"/>
              </a:spcAft>
              <a:buClrTx/>
              <a:buSzTx/>
              <a:buFontTx/>
              <a:buNone/>
              <a:tabLst/>
              <a:defRPr/>
            </a:pPr>
            <a:r>
              <a:rPr lang="en-US" altLang="en-US" b="1" baseline="0" dirty="0" smtClean="0">
                <a:latin typeface="Albertus (W1)"/>
              </a:rPr>
              <a:t>Community Cloud </a:t>
            </a:r>
            <a:r>
              <a:rPr lang="en-US" altLang="en-US" b="0" baseline="0" dirty="0" smtClean="0">
                <a:latin typeface="Albertus (W1)"/>
              </a:rPr>
              <a:t>serves a specific community with common business models, security requirements, and compliance considerations. Non-profit organizations are emerging as users of community clouds for the stakeholders they serve providing them access to services and secure channels of communication.</a:t>
            </a:r>
          </a:p>
          <a:p>
            <a:pPr marL="0" marR="0" indent="0" algn="l" defTabSz="914400" rtl="0" eaLnBrk="1" fontAlgn="auto" latinLnBrk="0" hangingPunct="1">
              <a:lnSpc>
                <a:spcPct val="100000"/>
              </a:lnSpc>
              <a:spcBef>
                <a:spcPts val="0"/>
              </a:spcBef>
              <a:spcAft>
                <a:spcPts val="0"/>
              </a:spcAft>
              <a:buClrTx/>
              <a:buSzTx/>
              <a:buFontTx/>
              <a:buNone/>
              <a:tabLst/>
              <a:defRPr/>
            </a:pPr>
            <a:r>
              <a:rPr lang="en-US" altLang="en-US" b="1" baseline="0" dirty="0" smtClean="0">
                <a:latin typeface="Albertus (W1)"/>
              </a:rPr>
              <a:t>Hybrid Cloud </a:t>
            </a:r>
            <a:r>
              <a:rPr lang="en-US" altLang="en-US" b="0" baseline="0" dirty="0" smtClean="0">
                <a:latin typeface="Albertus (W1)"/>
              </a:rPr>
              <a:t>includes two or more private, public or community clouds. For example, a company may keep sensitive information on a private cloud and public information on a public one.</a:t>
            </a:r>
          </a:p>
          <a:p>
            <a:pPr marL="0" marR="0" indent="0" algn="l" defTabSz="914400" rtl="0" eaLnBrk="1" fontAlgn="auto" latinLnBrk="0" hangingPunct="1">
              <a:lnSpc>
                <a:spcPct val="100000"/>
              </a:lnSpc>
              <a:spcBef>
                <a:spcPts val="0"/>
              </a:spcBef>
              <a:spcAft>
                <a:spcPts val="0"/>
              </a:spcAft>
              <a:buClrTx/>
              <a:buSzTx/>
              <a:buFontTx/>
              <a:buNone/>
              <a:tabLst/>
              <a:defRPr/>
            </a:pPr>
            <a:r>
              <a:rPr lang="en-US" altLang="en-US" b="1" baseline="0" dirty="0" smtClean="0">
                <a:latin typeface="Albertus (W1)"/>
              </a:rPr>
              <a:t>Cloud Bursting </a:t>
            </a:r>
            <a:r>
              <a:rPr lang="en-US" altLang="en-US" b="0" baseline="0" dirty="0" smtClean="0">
                <a:latin typeface="Albertus (W1)"/>
              </a:rPr>
              <a:t>occurs when a company uses its own IS infrastructure but accesses the cloud at peak capacity to ensure seamless service to its customers.</a:t>
            </a:r>
            <a:endParaRPr lang="en-US" altLang="en-US" b="1" dirty="0" smtClean="0">
              <a:latin typeface="Albertus (W1)"/>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altLang="en-US" dirty="0" smtClean="0">
              <a:latin typeface="Albertus (W1)"/>
            </a:endParaRPr>
          </a:p>
          <a:p>
            <a:pPr eaLnBrk="1" hangingPunct="1"/>
            <a:endParaRPr lang="en-US" altLang="en-US" baseline="0" dirty="0" smtClean="0">
              <a:latin typeface="Albertus (W1)"/>
            </a:endParaRPr>
          </a:p>
        </p:txBody>
      </p:sp>
    </p:spTree>
    <p:extLst>
      <p:ext uri="{BB962C8B-B14F-4D97-AF65-F5344CB8AC3E}">
        <p14:creationId xmlns:p14="http://schemas.microsoft.com/office/powerpoint/2010/main" val="45716935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lbertus (W1)"/>
              </a:rPr>
              <a:t>Ask students for their experiences with cloud computing. Do they have a blog on www.blogspot.com, hosted by Google? What email service do they use? MSN stores messages on Microsoft servers. What other cloud providers are represented by student applications?</a:t>
            </a:r>
          </a:p>
          <a:p>
            <a:pPr lvl="1" eaLnBrk="1" hangingPunct="1"/>
            <a:endParaRPr lang="en-US" altLang="en-US" i="1" dirty="0" smtClean="0">
              <a:latin typeface="Arial" panose="020B0604020202020204" pitchFamily="34" charset="0"/>
            </a:endParaRPr>
          </a:p>
          <a:p>
            <a:pPr lvl="1" eaLnBrk="1" hangingPunct="1"/>
            <a:endParaRPr lang="en-US" altLang="en-US" i="1" baseline="0" dirty="0" smtClean="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1F57BEE8-8039-4EE5-A73A-A990C0010BA5}" type="slidenum">
              <a:rPr lang="en-CA" smtClean="0"/>
              <a:pPr/>
              <a:t>41</a:t>
            </a:fld>
            <a:endParaRPr lang="en-CA"/>
          </a:p>
        </p:txBody>
      </p:sp>
    </p:spTree>
    <p:extLst>
      <p:ext uri="{BB962C8B-B14F-4D97-AF65-F5344CB8AC3E}">
        <p14:creationId xmlns:p14="http://schemas.microsoft.com/office/powerpoint/2010/main" val="129585826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eaLnBrk="1" hangingPunct="1"/>
            <a:endParaRPr lang="en-US" altLang="en-US" i="1" dirty="0" smtClean="0">
              <a:latin typeface="Arial" panose="020B0604020202020204" pitchFamily="34" charset="0"/>
            </a:endParaRPr>
          </a:p>
          <a:p>
            <a:pPr lvl="1" eaLnBrk="1" hangingPunct="1"/>
            <a:endParaRPr lang="en-US" altLang="en-US" i="1" baseline="0" dirty="0" smtClean="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1F57BEE8-8039-4EE5-A73A-A990C0010BA5}" type="slidenum">
              <a:rPr lang="en-CA" smtClean="0"/>
              <a:pPr/>
              <a:t>42</a:t>
            </a:fld>
            <a:endParaRPr lang="en-CA"/>
          </a:p>
        </p:txBody>
      </p:sp>
    </p:spTree>
    <p:extLst>
      <p:ext uri="{BB962C8B-B14F-4D97-AF65-F5344CB8AC3E}">
        <p14:creationId xmlns:p14="http://schemas.microsoft.com/office/powerpoint/2010/main" val="258811791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eaLnBrk="1" hangingPunct="1"/>
            <a:endParaRPr lang="en-US" altLang="en-US" i="1" dirty="0" smtClean="0">
              <a:latin typeface="Arial" panose="020B0604020202020204" pitchFamily="34" charset="0"/>
            </a:endParaRPr>
          </a:p>
          <a:p>
            <a:pPr lvl="1" eaLnBrk="1" hangingPunct="1"/>
            <a:endParaRPr lang="en-US" altLang="en-US" i="1" baseline="0" dirty="0" smtClean="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1F57BEE8-8039-4EE5-A73A-A990C0010BA5}" type="slidenum">
              <a:rPr lang="en-CA" smtClean="0"/>
              <a:pPr/>
              <a:t>43</a:t>
            </a:fld>
            <a:endParaRPr lang="en-CA"/>
          </a:p>
        </p:txBody>
      </p:sp>
    </p:spTree>
    <p:extLst>
      <p:ext uri="{BB962C8B-B14F-4D97-AF65-F5344CB8AC3E}">
        <p14:creationId xmlns:p14="http://schemas.microsoft.com/office/powerpoint/2010/main" val="3965657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1"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94B8CB66-1096-4298-A5F5-E106D0274F5B}" type="slidenum">
              <a:rPr lang="en-US" altLang="en-US"/>
              <a:pPr/>
              <a:t>44</a:t>
            </a:fld>
            <a:endParaRPr lang="en-US" altLang="en-US"/>
          </a:p>
        </p:txBody>
      </p:sp>
      <p:sp>
        <p:nvSpPr>
          <p:cNvPr id="143362" name="Rectangle 2"/>
          <p:cNvSpPr>
            <a:spLocks noGrp="1" noRot="1" noChangeAspect="1" noChangeArrowheads="1" noTextEdit="1"/>
          </p:cNvSpPr>
          <p:nvPr>
            <p:ph type="sldImg"/>
          </p:nvPr>
        </p:nvSpPr>
        <p:spPr>
          <a:ln/>
        </p:spPr>
      </p:sp>
      <p:sp>
        <p:nvSpPr>
          <p:cNvPr id="141315" name="Rectangle 3"/>
          <p:cNvSpPr>
            <a:spLocks noGrp="1" noChangeArrowheads="1"/>
          </p:cNvSpPr>
          <p:nvPr>
            <p:ph type="body" idx="1"/>
          </p:nvPr>
        </p:nvSpPr>
        <p:spPr>
          <a:ln/>
        </p:spPr>
        <p:txBody>
          <a:bodyPr/>
          <a:lstStyle/>
          <a:p>
            <a:r>
              <a:rPr lang="en-CA" sz="1200" b="1" kern="1200" dirty="0" smtClean="0">
                <a:solidFill>
                  <a:schemeClr val="tx1"/>
                </a:solidFill>
                <a:effectLst/>
                <a:latin typeface="+mn-lt"/>
                <a:ea typeface="+mn-ea"/>
                <a:cs typeface="+mn-cs"/>
              </a:rPr>
              <a:t>OPENING CASE STUDY </a:t>
            </a:r>
            <a:endParaRPr lang="en-CA" sz="1200" kern="1200" dirty="0" smtClean="0">
              <a:solidFill>
                <a:schemeClr val="tx1"/>
              </a:solidFill>
              <a:effectLst/>
              <a:latin typeface="+mn-lt"/>
              <a:ea typeface="+mn-ea"/>
              <a:cs typeface="+mn-cs"/>
            </a:endParaRPr>
          </a:p>
          <a:p>
            <a:r>
              <a:rPr lang="en-CA" sz="1200" b="1" kern="1200" dirty="0" smtClean="0">
                <a:solidFill>
                  <a:schemeClr val="tx1"/>
                </a:solidFill>
                <a:effectLst/>
                <a:latin typeface="+mn-lt"/>
                <a:ea typeface="+mn-ea"/>
                <a:cs typeface="+mn-cs"/>
              </a:rPr>
              <a:t>Cloud Computing in Canada</a:t>
            </a:r>
            <a:endParaRPr lang="en-CA" sz="1200" kern="1200" dirty="0" smtClean="0">
              <a:solidFill>
                <a:schemeClr val="tx1"/>
              </a:solidFill>
              <a:effectLst/>
              <a:latin typeface="+mn-lt"/>
              <a:ea typeface="+mn-ea"/>
              <a:cs typeface="+mn-cs"/>
            </a:endParaRPr>
          </a:p>
          <a:p>
            <a:pPr marL="228600" lvl="0" indent="-228600">
              <a:buFont typeface="+mj-lt"/>
              <a:buAutoNum type="arabicPeriod" startAt="5"/>
            </a:pPr>
            <a:r>
              <a:rPr lang="en-CA" sz="1200" b="1" kern="1200" dirty="0" smtClean="0">
                <a:solidFill>
                  <a:schemeClr val="tx1"/>
                </a:solidFill>
                <a:effectLst/>
                <a:latin typeface="+mn-lt"/>
                <a:ea typeface="+mn-ea"/>
                <a:cs typeface="+mn-cs"/>
              </a:rPr>
              <a:t>Explain the advantages in using a cloud computing architecture.</a:t>
            </a:r>
            <a:endParaRPr lang="en-CA" sz="1200" kern="1200" dirty="0" smtClean="0">
              <a:solidFill>
                <a:schemeClr val="tx1"/>
              </a:solidFill>
              <a:effectLst/>
              <a:latin typeface="+mn-lt"/>
              <a:ea typeface="+mn-ea"/>
              <a:cs typeface="+mn-cs"/>
            </a:endParaRPr>
          </a:p>
          <a:p>
            <a:r>
              <a:rPr lang="en-CA" sz="1200" kern="1200" dirty="0" smtClean="0">
                <a:solidFill>
                  <a:schemeClr val="tx1"/>
                </a:solidFill>
                <a:effectLst/>
                <a:latin typeface="+mn-lt"/>
                <a:ea typeface="+mn-ea"/>
                <a:cs typeface="+mn-cs"/>
              </a:rPr>
              <a:t>Cloud computing can allow Canadian businesses to plug in or unplug new services or upgrade existing services in a granular fashion. This enables Canadian businesses to address the new business requirements, provides the option to make the services consumable across different channels, and exposes the existing enterprise and legacy applications as services, thereby safeguarding existing IT infrastructure investments.</a:t>
            </a:r>
          </a:p>
          <a:p>
            <a:r>
              <a:rPr lang="en-CA" sz="1200" b="1" kern="1200" dirty="0" smtClean="0">
                <a:solidFill>
                  <a:schemeClr val="tx1"/>
                </a:solidFill>
                <a:effectLst/>
                <a:latin typeface="+mn-lt"/>
                <a:ea typeface="+mn-ea"/>
                <a:cs typeface="+mn-cs"/>
              </a:rPr>
              <a:t> </a:t>
            </a:r>
            <a:endParaRPr lang="en-CA" sz="1200" kern="1200" dirty="0" smtClean="0">
              <a:solidFill>
                <a:schemeClr val="tx1"/>
              </a:solidFill>
              <a:effectLst/>
              <a:latin typeface="+mn-lt"/>
              <a:ea typeface="+mn-ea"/>
              <a:cs typeface="+mn-cs"/>
            </a:endParaRPr>
          </a:p>
          <a:p>
            <a:pPr marL="228600" lvl="0" indent="-228600">
              <a:buFont typeface="+mj-lt"/>
              <a:buAutoNum type="arabicPeriod" startAt="6"/>
            </a:pPr>
            <a:r>
              <a:rPr lang="en-CA" sz="1200" b="1" kern="1200" dirty="0" smtClean="0">
                <a:solidFill>
                  <a:schemeClr val="tx1"/>
                </a:solidFill>
                <a:effectLst/>
                <a:latin typeface="+mn-lt"/>
                <a:ea typeface="+mn-ea"/>
                <a:cs typeface="+mn-cs"/>
              </a:rPr>
              <a:t>Explain the business drivers for using cloud computing.</a:t>
            </a:r>
            <a:endParaRPr lang="en-CA" sz="1200" kern="1200" dirty="0" smtClean="0">
              <a:solidFill>
                <a:schemeClr val="tx1"/>
              </a:solidFill>
              <a:effectLst/>
              <a:latin typeface="+mn-lt"/>
              <a:ea typeface="+mn-ea"/>
              <a:cs typeface="+mn-cs"/>
            </a:endParaRPr>
          </a:p>
          <a:p>
            <a:r>
              <a:rPr lang="en-CA" sz="1200" kern="1200" dirty="0" smtClean="0">
                <a:solidFill>
                  <a:schemeClr val="tx1"/>
                </a:solidFill>
                <a:effectLst/>
                <a:latin typeface="+mn-lt"/>
                <a:ea typeface="+mn-ea"/>
                <a:cs typeface="+mn-cs"/>
              </a:rPr>
              <a:t>The business drivers for Canadian businesses using cloud computing would be those that would help it deal with growing data while not needing to expand its data centres and dealing with rising energy and system administration costs.</a:t>
            </a:r>
          </a:p>
          <a:p>
            <a:r>
              <a:rPr lang="en-CA" sz="1200" b="1" kern="1200" dirty="0" smtClean="0">
                <a:solidFill>
                  <a:schemeClr val="tx1"/>
                </a:solidFill>
                <a:effectLst/>
                <a:latin typeface="+mn-lt"/>
                <a:ea typeface="+mn-ea"/>
                <a:cs typeface="+mn-cs"/>
              </a:rPr>
              <a:t> </a:t>
            </a:r>
            <a:endParaRPr lang="en-CA" sz="1200" kern="1200" dirty="0" smtClean="0">
              <a:solidFill>
                <a:schemeClr val="tx1"/>
              </a:solidFill>
              <a:effectLst/>
              <a:latin typeface="+mn-lt"/>
              <a:ea typeface="+mn-ea"/>
              <a:cs typeface="+mn-cs"/>
            </a:endParaRPr>
          </a:p>
          <a:p>
            <a:pPr marL="228600" lvl="0" indent="-228600">
              <a:buFont typeface="+mj-lt"/>
              <a:buAutoNum type="arabicPeriod" startAt="7"/>
            </a:pPr>
            <a:r>
              <a:rPr lang="en-CA" sz="1200" b="1" kern="1200" dirty="0" smtClean="0">
                <a:solidFill>
                  <a:schemeClr val="tx1"/>
                </a:solidFill>
                <a:effectLst/>
                <a:latin typeface="+mn-lt"/>
                <a:ea typeface="+mn-ea"/>
                <a:cs typeface="+mn-cs"/>
              </a:rPr>
              <a:t>What business benefits might Canadian Businesses experience deploying grid computing?</a:t>
            </a:r>
            <a:endParaRPr lang="en-CA" sz="1200" kern="1200" dirty="0" smtClean="0">
              <a:solidFill>
                <a:schemeClr val="tx1"/>
              </a:solidFill>
              <a:effectLst/>
              <a:latin typeface="+mn-lt"/>
              <a:ea typeface="+mn-ea"/>
              <a:cs typeface="+mn-cs"/>
            </a:endParaRPr>
          </a:p>
          <a:p>
            <a:r>
              <a:rPr lang="en-CA" sz="1200" kern="1200" dirty="0" smtClean="0">
                <a:solidFill>
                  <a:schemeClr val="tx1"/>
                </a:solidFill>
                <a:effectLst/>
                <a:latin typeface="+mn-lt"/>
                <a:ea typeface="+mn-ea"/>
                <a:cs typeface="+mn-cs"/>
              </a:rPr>
              <a:t>The business benefits of deploying grid computing for Canadian businesses stem mostly from grid computing's ability to help companies work in heterogeneous application environments, which businesses in Canada could experience with partnership and alliance business models. Another benefit of grid computing is its ability to help companies better operate in geographically disperse environments.</a:t>
            </a:r>
          </a:p>
          <a:p>
            <a:r>
              <a:rPr lang="en-CA" sz="1200" b="1" kern="1200" dirty="0" smtClean="0">
                <a:solidFill>
                  <a:schemeClr val="tx1"/>
                </a:solidFill>
                <a:effectLst/>
                <a:latin typeface="+mn-lt"/>
                <a:ea typeface="+mn-ea"/>
                <a:cs typeface="+mn-cs"/>
              </a:rPr>
              <a:t> </a:t>
            </a:r>
            <a:endParaRPr lang="en-CA" sz="1200" kern="1200" dirty="0" smtClean="0">
              <a:solidFill>
                <a:schemeClr val="tx1"/>
              </a:solidFill>
              <a:effectLst/>
              <a:latin typeface="+mn-lt"/>
              <a:ea typeface="+mn-ea"/>
              <a:cs typeface="+mn-cs"/>
            </a:endParaRPr>
          </a:p>
          <a:p>
            <a:pPr marL="228600" lvl="0" indent="-228600">
              <a:buFont typeface="+mj-lt"/>
              <a:buAutoNum type="arabicPeriod" startAt="8"/>
            </a:pPr>
            <a:r>
              <a:rPr lang="en-CA" sz="1200" b="1" kern="1200" dirty="0" smtClean="0">
                <a:solidFill>
                  <a:schemeClr val="tx1"/>
                </a:solidFill>
                <a:effectLst/>
                <a:latin typeface="+mn-lt"/>
                <a:ea typeface="+mn-ea"/>
                <a:cs typeface="+mn-cs"/>
              </a:rPr>
              <a:t>What business benefits might Canadian Businesses experience deploying virtualization</a:t>
            </a:r>
            <a:endParaRPr lang="en-CA" sz="1200" kern="1200" dirty="0" smtClean="0">
              <a:solidFill>
                <a:schemeClr val="tx1"/>
              </a:solidFill>
              <a:effectLst/>
              <a:latin typeface="+mn-lt"/>
              <a:ea typeface="+mn-ea"/>
              <a:cs typeface="+mn-cs"/>
            </a:endParaRPr>
          </a:p>
          <a:p>
            <a:r>
              <a:rPr lang="en-CA" sz="1200" kern="1200" dirty="0" smtClean="0">
                <a:solidFill>
                  <a:schemeClr val="tx1"/>
                </a:solidFill>
                <a:effectLst/>
                <a:latin typeface="+mn-lt"/>
                <a:ea typeface="+mn-ea"/>
                <a:cs typeface="+mn-cs"/>
              </a:rPr>
              <a:t>Besides cost savings that are associated with cloud computing Canadian businesses can gain benefits from the ability of employees to use applications that are Internet based off of clients </a:t>
            </a:r>
          </a:p>
        </p:txBody>
      </p:sp>
    </p:spTree>
    <p:extLst>
      <p:ext uri="{BB962C8B-B14F-4D97-AF65-F5344CB8AC3E}">
        <p14:creationId xmlns:p14="http://schemas.microsoft.com/office/powerpoint/2010/main" val="242980425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09"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E238853E-1FEF-418A-A183-A411F9934C71}" type="slidenum">
              <a:rPr lang="en-US" altLang="en-US"/>
              <a:pPr/>
              <a:t>45</a:t>
            </a:fld>
            <a:endParaRPr lang="en-US" altLang="en-US"/>
          </a:p>
        </p:txBody>
      </p:sp>
      <p:sp>
        <p:nvSpPr>
          <p:cNvPr id="145410" name="Rectangle 2"/>
          <p:cNvSpPr>
            <a:spLocks noGrp="1" noRot="1" noChangeAspect="1" noChangeArrowheads="1" noTextEdit="1"/>
          </p:cNvSpPr>
          <p:nvPr>
            <p:ph type="sldImg"/>
          </p:nvPr>
        </p:nvSpPr>
        <p:spPr>
          <a:ln/>
        </p:spPr>
      </p:sp>
      <p:sp>
        <p:nvSpPr>
          <p:cNvPr id="14541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sz="1200" b="1" kern="1200" dirty="0" smtClean="0">
                <a:solidFill>
                  <a:schemeClr val="tx1"/>
                </a:solidFill>
                <a:effectLst/>
                <a:latin typeface="+mn-lt"/>
                <a:ea typeface="+mn-ea"/>
                <a:cs typeface="+mn-cs"/>
              </a:rPr>
              <a:t>CLOSING CASE ONE</a:t>
            </a:r>
            <a:endParaRPr lang="en-CA" sz="1200" kern="1200" dirty="0" smtClean="0">
              <a:solidFill>
                <a:schemeClr val="tx1"/>
              </a:solidFill>
              <a:effectLst/>
              <a:latin typeface="+mn-lt"/>
              <a:ea typeface="+mn-ea"/>
              <a:cs typeface="+mn-cs"/>
            </a:endParaRPr>
          </a:p>
          <a:p>
            <a:r>
              <a:rPr lang="en-CA" sz="1200" b="1" kern="1200" dirty="0" smtClean="0">
                <a:solidFill>
                  <a:schemeClr val="tx1"/>
                </a:solidFill>
                <a:effectLst/>
                <a:latin typeface="+mn-lt"/>
                <a:ea typeface="+mn-ea"/>
                <a:cs typeface="+mn-cs"/>
              </a:rPr>
              <a:t>Virtualization at Ontario’s Workplace Safety and Insurance Board</a:t>
            </a:r>
            <a:endParaRPr lang="en-CA" sz="1200" kern="1200" dirty="0" smtClean="0">
              <a:solidFill>
                <a:schemeClr val="tx1"/>
              </a:solidFill>
              <a:effectLst/>
              <a:latin typeface="+mn-lt"/>
              <a:ea typeface="+mn-ea"/>
              <a:cs typeface="+mn-cs"/>
            </a:endParaRPr>
          </a:p>
          <a:p>
            <a:pPr marL="228600" lvl="0" indent="-228600">
              <a:buFont typeface="+mj-lt"/>
              <a:buAutoNum type="arabicPeriod"/>
            </a:pPr>
            <a:r>
              <a:rPr lang="en-CA" sz="1200" b="1" kern="1200" dirty="0" smtClean="0">
                <a:solidFill>
                  <a:schemeClr val="tx1"/>
                </a:solidFill>
                <a:effectLst/>
                <a:latin typeface="+mn-lt"/>
                <a:ea typeface="+mn-ea"/>
                <a:cs typeface="+mn-cs"/>
              </a:rPr>
              <a:t>Review the five characteristics of infrastructure architecture and rank them in order of their potential impact on WSIB’s business.</a:t>
            </a:r>
            <a:endParaRPr lang="en-CA" sz="1100" kern="1200" dirty="0" smtClean="0">
              <a:solidFill>
                <a:schemeClr val="tx1"/>
              </a:solidFill>
              <a:effectLst/>
              <a:latin typeface="+mn-lt"/>
              <a:ea typeface="+mn-ea"/>
              <a:cs typeface="+mn-cs"/>
            </a:endParaRPr>
          </a:p>
          <a:p>
            <a:r>
              <a:rPr lang="en-CA" sz="1200" kern="1200" dirty="0" smtClean="0">
                <a:solidFill>
                  <a:schemeClr val="tx1"/>
                </a:solidFill>
                <a:effectLst/>
                <a:latin typeface="+mn-lt"/>
                <a:ea typeface="+mn-ea"/>
                <a:cs typeface="+mn-cs"/>
              </a:rPr>
              <a:t>The following are the five primary characteristics of solid infrastructure architecture:</a:t>
            </a:r>
          </a:p>
          <a:p>
            <a:pPr lvl="1"/>
            <a:r>
              <a:rPr lang="en-CA" sz="1200" kern="1200" dirty="0" smtClean="0">
                <a:solidFill>
                  <a:schemeClr val="tx1"/>
                </a:solidFill>
                <a:effectLst/>
                <a:latin typeface="+mn-lt"/>
                <a:ea typeface="+mn-ea"/>
                <a:cs typeface="+mn-cs"/>
              </a:rPr>
              <a:t>Flexibility</a:t>
            </a:r>
          </a:p>
          <a:p>
            <a:pPr lvl="1"/>
            <a:r>
              <a:rPr lang="en-CA" sz="1200" kern="1200" dirty="0" smtClean="0">
                <a:solidFill>
                  <a:schemeClr val="tx1"/>
                </a:solidFill>
                <a:effectLst/>
                <a:latin typeface="+mn-lt"/>
                <a:ea typeface="+mn-ea"/>
                <a:cs typeface="+mn-cs"/>
              </a:rPr>
              <a:t>Scalability</a:t>
            </a:r>
          </a:p>
          <a:p>
            <a:pPr lvl="1"/>
            <a:r>
              <a:rPr lang="en-CA" sz="1200" kern="1200" dirty="0" smtClean="0">
                <a:solidFill>
                  <a:schemeClr val="tx1"/>
                </a:solidFill>
                <a:effectLst/>
                <a:latin typeface="+mn-lt"/>
                <a:ea typeface="+mn-ea"/>
                <a:cs typeface="+mn-cs"/>
              </a:rPr>
              <a:t>Reliability</a:t>
            </a:r>
          </a:p>
          <a:p>
            <a:pPr lvl="1"/>
            <a:r>
              <a:rPr lang="en-CA" sz="1200" kern="1200" dirty="0" smtClean="0">
                <a:solidFill>
                  <a:schemeClr val="tx1"/>
                </a:solidFill>
                <a:effectLst/>
                <a:latin typeface="+mn-lt"/>
                <a:ea typeface="+mn-ea"/>
                <a:cs typeface="+mn-cs"/>
              </a:rPr>
              <a:t>Availability</a:t>
            </a:r>
          </a:p>
          <a:p>
            <a:pPr lvl="1"/>
            <a:r>
              <a:rPr lang="en-CA" sz="1200" kern="1200" dirty="0" smtClean="0">
                <a:solidFill>
                  <a:schemeClr val="tx1"/>
                </a:solidFill>
                <a:effectLst/>
                <a:latin typeface="+mn-lt"/>
                <a:ea typeface="+mn-ea"/>
                <a:cs typeface="+mn-cs"/>
              </a:rPr>
              <a:t>Performance</a:t>
            </a:r>
          </a:p>
          <a:p>
            <a:r>
              <a:rPr lang="en-CA" sz="1200" kern="1200" dirty="0" smtClean="0">
                <a:solidFill>
                  <a:schemeClr val="tx1"/>
                </a:solidFill>
                <a:effectLst/>
                <a:latin typeface="+mn-lt"/>
                <a:ea typeface="+mn-ea"/>
                <a:cs typeface="+mn-cs"/>
              </a:rPr>
              <a:t>Student rankings will vary. The important part of the answer is their justification for the ranking. This can make for an excellent classroom debate.</a:t>
            </a:r>
          </a:p>
          <a:p>
            <a:r>
              <a:rPr lang="en-CA" sz="1200" kern="1200" dirty="0" smtClean="0">
                <a:solidFill>
                  <a:schemeClr val="tx1"/>
                </a:solidFill>
                <a:effectLst/>
                <a:latin typeface="+mn-lt"/>
                <a:ea typeface="+mn-ea"/>
                <a:cs typeface="+mn-cs"/>
              </a:rPr>
              <a:t> </a:t>
            </a:r>
            <a:endParaRPr lang="en-CA" sz="1100" kern="1200" dirty="0" smtClean="0">
              <a:solidFill>
                <a:schemeClr val="tx1"/>
              </a:solidFill>
              <a:effectLst/>
              <a:latin typeface="+mn-lt"/>
              <a:ea typeface="+mn-ea"/>
              <a:cs typeface="+mn-cs"/>
            </a:endParaRPr>
          </a:p>
          <a:p>
            <a:pPr marL="228600" lvl="0" indent="-228600">
              <a:buFont typeface="+mj-lt"/>
              <a:buAutoNum type="arabicPeriod" startAt="2"/>
            </a:pPr>
            <a:r>
              <a:rPr lang="en-CA" sz="1200" b="1" kern="1200" dirty="0" smtClean="0">
                <a:solidFill>
                  <a:schemeClr val="tx1"/>
                </a:solidFill>
                <a:effectLst/>
                <a:latin typeface="+mn-lt"/>
                <a:ea typeface="+mn-ea"/>
                <a:cs typeface="+mn-cs"/>
              </a:rPr>
              <a:t>What precautions does WSIB need to take to ensure 100 percent security?</a:t>
            </a:r>
            <a:endParaRPr lang="en-CA" sz="1100" kern="1200" dirty="0" smtClean="0">
              <a:solidFill>
                <a:schemeClr val="tx1"/>
              </a:solidFill>
              <a:effectLst/>
              <a:latin typeface="+mn-lt"/>
              <a:ea typeface="+mn-ea"/>
              <a:cs typeface="+mn-cs"/>
            </a:endParaRPr>
          </a:p>
          <a:p>
            <a:r>
              <a:rPr lang="en-CA" sz="1200" kern="1200" dirty="0" smtClean="0">
                <a:solidFill>
                  <a:schemeClr val="tx1"/>
                </a:solidFill>
                <a:effectLst/>
                <a:latin typeface="+mn-lt"/>
                <a:ea typeface="+mn-ea"/>
                <a:cs typeface="+mn-cs"/>
              </a:rPr>
              <a:t>Some of the security precautions include firewalls, physical security of the servers, and authentication.</a:t>
            </a:r>
            <a:endParaRPr lang="en-CA" sz="1100" kern="1200" dirty="0" smtClean="0">
              <a:solidFill>
                <a:schemeClr val="tx1"/>
              </a:solidFill>
              <a:effectLst/>
              <a:latin typeface="+mn-lt"/>
              <a:ea typeface="+mn-ea"/>
              <a:cs typeface="+mn-cs"/>
            </a:endParaRPr>
          </a:p>
          <a:p>
            <a:r>
              <a:rPr lang="en-CA" sz="1200" kern="1200" dirty="0" smtClean="0">
                <a:solidFill>
                  <a:schemeClr val="tx1"/>
                </a:solidFill>
                <a:effectLst/>
                <a:latin typeface="+mn-lt"/>
                <a:ea typeface="+mn-ea"/>
                <a:cs typeface="+mn-cs"/>
              </a:rPr>
              <a:t> </a:t>
            </a:r>
            <a:endParaRPr lang="en-CA" sz="1100" kern="1200" dirty="0" smtClean="0">
              <a:solidFill>
                <a:schemeClr val="tx1"/>
              </a:solidFill>
              <a:effectLst/>
              <a:latin typeface="+mn-lt"/>
              <a:ea typeface="+mn-ea"/>
              <a:cs typeface="+mn-cs"/>
            </a:endParaRPr>
          </a:p>
          <a:p>
            <a:pPr marL="228600" lvl="0" indent="-228600">
              <a:buFont typeface="+mj-lt"/>
              <a:buAutoNum type="arabicPeriod" startAt="3"/>
            </a:pPr>
            <a:r>
              <a:rPr lang="en-CA" sz="1200" b="1" kern="1200" dirty="0" smtClean="0">
                <a:solidFill>
                  <a:schemeClr val="tx1"/>
                </a:solidFill>
                <a:effectLst/>
                <a:latin typeface="+mn-lt"/>
                <a:ea typeface="+mn-ea"/>
                <a:cs typeface="+mn-cs"/>
              </a:rPr>
              <a:t>If the WSIB decided to go to 100 percent virtualization in their data centre what concerns beyond security would they need to address?</a:t>
            </a:r>
            <a:endParaRPr lang="en-CA" sz="1100" kern="1200" dirty="0" smtClean="0">
              <a:solidFill>
                <a:schemeClr val="tx1"/>
              </a:solidFill>
              <a:effectLst/>
              <a:latin typeface="+mn-lt"/>
              <a:ea typeface="+mn-ea"/>
              <a:cs typeface="+mn-cs"/>
            </a:endParaRPr>
          </a:p>
          <a:p>
            <a:r>
              <a:rPr lang="en-CA" sz="1200" kern="1200" dirty="0" smtClean="0">
                <a:solidFill>
                  <a:schemeClr val="tx1"/>
                </a:solidFill>
                <a:effectLst/>
                <a:latin typeface="+mn-lt"/>
                <a:ea typeface="+mn-ea"/>
                <a:cs typeface="+mn-cs"/>
              </a:rPr>
              <a:t>The main concerns would be factors like connectivity, maintaining uptime on the servers, and also concerns around protecting the integrity of sensitive data.</a:t>
            </a:r>
            <a:endParaRPr lang="en-CA" sz="1100" kern="1200" dirty="0" smtClean="0">
              <a:solidFill>
                <a:schemeClr val="tx1"/>
              </a:solidFill>
              <a:effectLst/>
              <a:latin typeface="+mn-lt"/>
              <a:ea typeface="+mn-ea"/>
              <a:cs typeface="+mn-cs"/>
            </a:endParaRPr>
          </a:p>
          <a:p>
            <a:r>
              <a:rPr lang="en-CA" sz="1200" kern="1200" dirty="0" smtClean="0">
                <a:solidFill>
                  <a:schemeClr val="tx1"/>
                </a:solidFill>
                <a:effectLst/>
                <a:latin typeface="+mn-lt"/>
                <a:ea typeface="+mn-ea"/>
                <a:cs typeface="+mn-cs"/>
              </a:rPr>
              <a:t> </a:t>
            </a:r>
            <a:endParaRPr lang="en-CA" sz="1100" kern="1200" dirty="0" smtClean="0">
              <a:solidFill>
                <a:schemeClr val="tx1"/>
              </a:solidFill>
              <a:effectLst/>
              <a:latin typeface="+mn-lt"/>
              <a:ea typeface="+mn-ea"/>
              <a:cs typeface="+mn-cs"/>
            </a:endParaRPr>
          </a:p>
          <a:p>
            <a:pPr marL="228600" lvl="0" indent="-228600">
              <a:buFont typeface="+mj-lt"/>
              <a:buAutoNum type="arabicPeriod" startAt="4"/>
            </a:pPr>
            <a:r>
              <a:rPr lang="en-CA" sz="1200" b="1" kern="1200" dirty="0" smtClean="0">
                <a:solidFill>
                  <a:schemeClr val="tx1"/>
                </a:solidFill>
                <a:effectLst/>
                <a:latin typeface="+mn-lt"/>
                <a:ea typeface="+mn-ea"/>
                <a:cs typeface="+mn-cs"/>
              </a:rPr>
              <a:t>Explain how the data centre is enabling WSIB’s new business mission. </a:t>
            </a:r>
            <a:endParaRPr lang="en-CA" sz="1100" kern="1200" dirty="0" smtClean="0">
              <a:solidFill>
                <a:schemeClr val="tx1"/>
              </a:solidFill>
              <a:effectLst/>
              <a:latin typeface="+mn-lt"/>
              <a:ea typeface="+mn-ea"/>
              <a:cs typeface="+mn-cs"/>
            </a:endParaRPr>
          </a:p>
          <a:p>
            <a:r>
              <a:rPr lang="en-CA" sz="1200" kern="1200" dirty="0" smtClean="0">
                <a:solidFill>
                  <a:schemeClr val="tx1"/>
                </a:solidFill>
                <a:effectLst/>
                <a:latin typeface="+mn-lt"/>
                <a:ea typeface="+mn-ea"/>
                <a:cs typeface="+mn-cs"/>
              </a:rPr>
              <a:t>The data centre is allowing the WSIB to focus on its business mission and allowing for cost savings that can also be used to further support that mission.</a:t>
            </a:r>
            <a:endParaRPr lang="en-CA" sz="1100" kern="1200" dirty="0" smtClean="0">
              <a:solidFill>
                <a:schemeClr val="tx1"/>
              </a:solidFill>
              <a:effectLst/>
              <a:latin typeface="+mn-lt"/>
              <a:ea typeface="+mn-ea"/>
              <a:cs typeface="+mn-cs"/>
            </a:endParaRPr>
          </a:p>
          <a:p>
            <a:r>
              <a:rPr lang="en-CA" sz="1200" kern="1200" dirty="0" smtClean="0">
                <a:solidFill>
                  <a:schemeClr val="tx1"/>
                </a:solidFill>
                <a:effectLst/>
                <a:latin typeface="+mn-lt"/>
                <a:ea typeface="+mn-ea"/>
                <a:cs typeface="+mn-cs"/>
              </a:rPr>
              <a:t> </a:t>
            </a:r>
            <a:endParaRPr lang="en-CA" sz="1100" kern="1200" dirty="0" smtClean="0">
              <a:solidFill>
                <a:schemeClr val="tx1"/>
              </a:solidFill>
              <a:effectLst/>
              <a:latin typeface="+mn-lt"/>
              <a:ea typeface="+mn-ea"/>
              <a:cs typeface="+mn-cs"/>
            </a:endParaRPr>
          </a:p>
          <a:p>
            <a:pPr marL="228600" lvl="0" indent="-228600">
              <a:buFont typeface="+mj-lt"/>
              <a:buAutoNum type="arabicPeriod" startAt="5"/>
            </a:pPr>
            <a:r>
              <a:rPr lang="en-CA" sz="1200" b="1" kern="1200" dirty="0" smtClean="0">
                <a:solidFill>
                  <a:schemeClr val="tx1"/>
                </a:solidFill>
                <a:effectLst/>
                <a:latin typeface="+mn-lt"/>
                <a:ea typeface="+mn-ea"/>
                <a:cs typeface="+mn-cs"/>
              </a:rPr>
              <a:t>How might WSIB be able to take advantage of Cloud Computing and/or Grid Computing to further their business strategy?</a:t>
            </a:r>
            <a:endParaRPr lang="en-CA" sz="1100" kern="1200" dirty="0" smtClean="0">
              <a:solidFill>
                <a:schemeClr val="tx1"/>
              </a:solidFill>
              <a:effectLst/>
              <a:latin typeface="+mn-lt"/>
              <a:ea typeface="+mn-ea"/>
              <a:cs typeface="+mn-cs"/>
            </a:endParaRPr>
          </a:p>
          <a:p>
            <a:r>
              <a:rPr lang="en-CA" sz="1200" kern="1200" dirty="0" smtClean="0">
                <a:solidFill>
                  <a:schemeClr val="tx1"/>
                </a:solidFill>
                <a:effectLst/>
                <a:latin typeface="+mn-lt"/>
                <a:ea typeface="+mn-ea"/>
                <a:cs typeface="+mn-cs"/>
              </a:rPr>
              <a:t>Student answers will vary but both cloud computing and grid computing could allow WSIB to achieve even greater cost saving in their virtualization efforts, assuming that the right security and other concerns are addressed, such as up-time and connectivity.</a:t>
            </a:r>
          </a:p>
          <a:p>
            <a:r>
              <a:rPr lang="en-CA" sz="1200" b="1" kern="1200" dirty="0" smtClean="0">
                <a:solidFill>
                  <a:schemeClr val="tx1"/>
                </a:solidFill>
                <a:effectLst/>
                <a:latin typeface="+mn-lt"/>
                <a:ea typeface="+mn-ea"/>
                <a:cs typeface="+mn-cs"/>
              </a:rPr>
              <a:t> </a:t>
            </a:r>
            <a:endParaRPr lang="en-CA" sz="1200" kern="1200" dirty="0" smtClean="0">
              <a:solidFill>
                <a:schemeClr val="tx1"/>
              </a:solidFill>
              <a:effectLst/>
              <a:latin typeface="+mn-lt"/>
              <a:ea typeface="+mn-ea"/>
              <a:cs typeface="+mn-cs"/>
            </a:endParaRPr>
          </a:p>
          <a:p>
            <a:endParaRPr lang="en-CA" sz="120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6344043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5"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59911DB1-4BB8-439E-AA8E-B62E02B85F6E}" type="slidenum">
              <a:rPr lang="en-US" altLang="en-US"/>
              <a:pPr/>
              <a:t>46</a:t>
            </a:fld>
            <a:endParaRPr lang="en-US" altLang="en-US"/>
          </a:p>
        </p:txBody>
      </p:sp>
      <p:sp>
        <p:nvSpPr>
          <p:cNvPr id="149506" name="Rectangle 2"/>
          <p:cNvSpPr>
            <a:spLocks noGrp="1" noRot="1" noChangeAspect="1" noChangeArrowheads="1" noTextEdit="1"/>
          </p:cNvSpPr>
          <p:nvPr>
            <p:ph type="sldImg"/>
          </p:nvPr>
        </p:nvSpPr>
        <p:spPr>
          <a:ln/>
        </p:spPr>
      </p:sp>
      <p:sp>
        <p:nvSpPr>
          <p:cNvPr id="147459" name="Rectangle 3"/>
          <p:cNvSpPr>
            <a:spLocks noGrp="1" noChangeArrowheads="1"/>
          </p:cNvSpPr>
          <p:nvPr>
            <p:ph type="body" idx="1"/>
          </p:nvPr>
        </p:nvSpPr>
        <p:spPr>
          <a:ln/>
        </p:spPr>
        <p:txBody>
          <a:bodyPr/>
          <a:lstStyle/>
          <a:p>
            <a:r>
              <a:rPr lang="en-CA" sz="1200" b="1" kern="1200" dirty="0" smtClean="0">
                <a:solidFill>
                  <a:schemeClr val="tx1"/>
                </a:solidFill>
                <a:effectLst/>
                <a:latin typeface="+mn-lt"/>
                <a:ea typeface="+mn-ea"/>
                <a:cs typeface="+mn-cs"/>
              </a:rPr>
              <a:t>CLOSING CASE TWO</a:t>
            </a:r>
            <a:endParaRPr lang="en-CA" sz="1200" kern="1200" dirty="0" smtClean="0">
              <a:solidFill>
                <a:schemeClr val="tx1"/>
              </a:solidFill>
              <a:effectLst/>
              <a:latin typeface="+mn-lt"/>
              <a:ea typeface="+mn-ea"/>
              <a:cs typeface="+mn-cs"/>
            </a:endParaRPr>
          </a:p>
          <a:p>
            <a:r>
              <a:rPr lang="en-CA" sz="1200" b="1" kern="1200" dirty="0" smtClean="0">
                <a:solidFill>
                  <a:schemeClr val="tx1"/>
                </a:solidFill>
                <a:effectLst/>
                <a:latin typeface="+mn-lt"/>
                <a:ea typeface="+mn-ea"/>
                <a:cs typeface="+mn-cs"/>
              </a:rPr>
              <a:t>Pandora’s Music Box</a:t>
            </a:r>
            <a:endParaRPr lang="en-CA" sz="1200" kern="1200" dirty="0" smtClean="0">
              <a:solidFill>
                <a:schemeClr val="tx1"/>
              </a:solidFill>
              <a:effectLst/>
              <a:latin typeface="+mn-lt"/>
              <a:ea typeface="+mn-ea"/>
              <a:cs typeface="+mn-cs"/>
            </a:endParaRPr>
          </a:p>
          <a:p>
            <a:pPr marL="228600" lvl="0" indent="-228600">
              <a:buFont typeface="+mj-lt"/>
              <a:buAutoNum type="arabicPeriod"/>
            </a:pPr>
            <a:r>
              <a:rPr lang="en-CA" sz="1200" b="1" kern="1200" dirty="0" smtClean="0">
                <a:solidFill>
                  <a:schemeClr val="tx1"/>
                </a:solidFill>
                <a:effectLst/>
                <a:latin typeface="+mn-lt"/>
                <a:ea typeface="+mn-ea"/>
                <a:cs typeface="+mn-cs"/>
              </a:rPr>
              <a:t>List the ways that an agile MIS infrastructure supports Pandora’s business.</a:t>
            </a:r>
            <a:endParaRPr lang="en-CA" sz="1200" kern="1200" dirty="0" smtClean="0">
              <a:solidFill>
                <a:schemeClr val="tx1"/>
              </a:solidFill>
              <a:effectLst/>
              <a:latin typeface="+mn-lt"/>
              <a:ea typeface="+mn-ea"/>
              <a:cs typeface="+mn-cs"/>
            </a:endParaRPr>
          </a:p>
          <a:p>
            <a:r>
              <a:rPr lang="en-CA" sz="1200" kern="1200" dirty="0" smtClean="0">
                <a:solidFill>
                  <a:schemeClr val="tx1"/>
                </a:solidFill>
                <a:effectLst/>
                <a:latin typeface="+mn-lt"/>
                <a:ea typeface="+mn-ea"/>
                <a:cs typeface="+mn-cs"/>
              </a:rPr>
              <a:t>An agile MIS infrastructure supports change.  An agile MIS infrastructure includes the hardware, software, and telecommunications equipment that, when combined, provides the underlying foundation to support the organization’s goals.  An agile MIS infrastructure includes all of the following:</a:t>
            </a:r>
          </a:p>
          <a:p>
            <a:pPr lvl="0" fontAlgn="ctr"/>
            <a:r>
              <a:rPr lang="en-CA" sz="1200" kern="1200" dirty="0" smtClean="0">
                <a:solidFill>
                  <a:schemeClr val="tx1"/>
                </a:solidFill>
                <a:effectLst/>
                <a:latin typeface="+mn-lt"/>
                <a:ea typeface="+mn-ea"/>
                <a:cs typeface="+mn-cs"/>
              </a:rPr>
              <a:t>Accessibility refers to the varying levels that define what a user can access, view, or perform when operating a system.</a:t>
            </a:r>
          </a:p>
          <a:p>
            <a:pPr lvl="0" fontAlgn="ctr"/>
            <a:r>
              <a:rPr lang="en-CA" sz="1200" kern="1200" dirty="0" smtClean="0">
                <a:solidFill>
                  <a:schemeClr val="tx1"/>
                </a:solidFill>
                <a:effectLst/>
                <a:latin typeface="+mn-lt"/>
                <a:ea typeface="+mn-ea"/>
                <a:cs typeface="+mn-cs"/>
              </a:rPr>
              <a:t>Availability refers to the time frames when the system is operational.</a:t>
            </a:r>
          </a:p>
          <a:p>
            <a:pPr lvl="0" fontAlgn="ctr"/>
            <a:r>
              <a:rPr lang="en-CA" sz="1200" kern="1200" dirty="0" smtClean="0">
                <a:solidFill>
                  <a:schemeClr val="tx1"/>
                </a:solidFill>
                <a:effectLst/>
                <a:latin typeface="+mn-lt"/>
                <a:ea typeface="+mn-ea"/>
                <a:cs typeface="+mn-cs"/>
              </a:rPr>
              <a:t>Maintainability (or flexibility) refers to how quickly a system can transform to support environmental changes.</a:t>
            </a:r>
          </a:p>
          <a:p>
            <a:pPr lvl="0" fontAlgn="ctr"/>
            <a:r>
              <a:rPr lang="en-CA" sz="1200" kern="1200" dirty="0" smtClean="0">
                <a:solidFill>
                  <a:schemeClr val="tx1"/>
                </a:solidFill>
                <a:effectLst/>
                <a:latin typeface="+mn-lt"/>
                <a:ea typeface="+mn-ea"/>
                <a:cs typeface="+mn-cs"/>
              </a:rPr>
              <a:t>Portability refers to the ability of an application to operate on different devices or software platforms, such as different operating systems.</a:t>
            </a:r>
          </a:p>
          <a:p>
            <a:pPr lvl="0" fontAlgn="ctr"/>
            <a:r>
              <a:rPr lang="en-CA" sz="1200" kern="1200" dirty="0" smtClean="0">
                <a:solidFill>
                  <a:schemeClr val="tx1"/>
                </a:solidFill>
                <a:effectLst/>
                <a:latin typeface="+mn-lt"/>
                <a:ea typeface="+mn-ea"/>
                <a:cs typeface="+mn-cs"/>
              </a:rPr>
              <a:t>Reliability (or accuracy) ensures a system is functioning correctly and providing accurate information.</a:t>
            </a:r>
          </a:p>
          <a:p>
            <a:pPr lvl="0" fontAlgn="ctr"/>
            <a:r>
              <a:rPr lang="en-CA" sz="1200" kern="1200" dirty="0" smtClean="0">
                <a:solidFill>
                  <a:schemeClr val="tx1"/>
                </a:solidFill>
                <a:effectLst/>
                <a:latin typeface="+mn-lt"/>
                <a:ea typeface="+mn-ea"/>
                <a:cs typeface="+mn-cs"/>
              </a:rPr>
              <a:t>Scalability describes how well a system can “scale up” or adapt to the increased demands of growth.</a:t>
            </a:r>
          </a:p>
          <a:p>
            <a:pPr lvl="0" fontAlgn="ctr"/>
            <a:r>
              <a:rPr lang="en-CA" sz="1200" kern="1200" dirty="0" smtClean="0">
                <a:solidFill>
                  <a:schemeClr val="tx1"/>
                </a:solidFill>
                <a:effectLst/>
                <a:latin typeface="+mn-lt"/>
                <a:ea typeface="+mn-ea"/>
                <a:cs typeface="+mn-cs"/>
              </a:rPr>
              <a:t>Usability is the degree to which a system is easy to learn and efficient and satisfying to use.</a:t>
            </a:r>
          </a:p>
          <a:p>
            <a:r>
              <a:rPr lang="en-CA" sz="1200" kern="1200" dirty="0" smtClean="0">
                <a:solidFill>
                  <a:schemeClr val="tx1"/>
                </a:solidFill>
                <a:effectLst/>
                <a:latin typeface="+mn-lt"/>
                <a:ea typeface="+mn-ea"/>
                <a:cs typeface="+mn-cs"/>
              </a:rPr>
              <a:t>Student answers to how an agile MIS infrastructure supports Pandora will differ depending on their personal view of this business.  Students who are familiar with Pandora and are using the service will know intimately how an agile MIS infrastructure supports a customer’s needs.  Students who are unfamiliar with Pandora might have different views on what the customer wants and the important part of this exercise is ensuring the students include their analysis and justification for each component. </a:t>
            </a:r>
          </a:p>
          <a:p>
            <a:r>
              <a:rPr lang="en-CA" sz="1200" kern="1200" dirty="0" smtClean="0">
                <a:solidFill>
                  <a:schemeClr val="tx1"/>
                </a:solidFill>
                <a:effectLst/>
                <a:latin typeface="+mn-lt"/>
                <a:ea typeface="+mn-ea"/>
                <a:cs typeface="+mn-cs"/>
              </a:rPr>
              <a:t> </a:t>
            </a:r>
          </a:p>
          <a:p>
            <a:pPr marL="228600" lvl="0" indent="-228600">
              <a:buFont typeface="+mj-lt"/>
              <a:buAutoNum type="arabicPeriod" startAt="2"/>
            </a:pPr>
            <a:r>
              <a:rPr lang="en-CA" sz="1200" b="1" kern="1200" dirty="0" smtClean="0">
                <a:solidFill>
                  <a:schemeClr val="tx1"/>
                </a:solidFill>
                <a:effectLst/>
                <a:latin typeface="+mn-lt"/>
                <a:ea typeface="+mn-ea"/>
                <a:cs typeface="+mn-cs"/>
              </a:rPr>
              <a:t>Describe the reasons Pandora would create a disaster recovery plan and a </a:t>
            </a:r>
            <a:br>
              <a:rPr lang="en-CA" sz="1200" b="1" kern="1200" dirty="0" smtClean="0">
                <a:solidFill>
                  <a:schemeClr val="tx1"/>
                </a:solidFill>
                <a:effectLst/>
                <a:latin typeface="+mn-lt"/>
                <a:ea typeface="+mn-ea"/>
                <a:cs typeface="+mn-cs"/>
              </a:rPr>
            </a:br>
            <a:r>
              <a:rPr lang="en-CA" sz="1200" b="1" kern="1200" dirty="0" smtClean="0">
                <a:solidFill>
                  <a:schemeClr val="tx1"/>
                </a:solidFill>
                <a:effectLst/>
                <a:latin typeface="+mn-lt"/>
                <a:ea typeface="+mn-ea"/>
                <a:cs typeface="+mn-cs"/>
              </a:rPr>
              <a:t>business continuity plan.</a:t>
            </a:r>
            <a:endParaRPr lang="en-CA" sz="1200" kern="1200" dirty="0" smtClean="0">
              <a:solidFill>
                <a:schemeClr val="tx1"/>
              </a:solidFill>
              <a:effectLst/>
              <a:latin typeface="+mn-lt"/>
              <a:ea typeface="+mn-ea"/>
              <a:cs typeface="+mn-cs"/>
            </a:endParaRPr>
          </a:p>
          <a:p>
            <a:r>
              <a:rPr lang="en-CA" sz="1200" kern="1200" dirty="0" smtClean="0">
                <a:solidFill>
                  <a:schemeClr val="tx1"/>
                </a:solidFill>
                <a:effectLst/>
                <a:latin typeface="+mn-lt"/>
                <a:ea typeface="+mn-ea"/>
                <a:cs typeface="+mn-cs"/>
              </a:rPr>
              <a:t>A company can create a disaster recovery plan, which is a detailed process for recovering information or a system in the event of a catastrophic disaster. This plan includes such factors as which files and systems need to have backups and their corresponding frequency and methods along with the strategic location of the storage in a separate physical site that is geographically dispersed. A company might strategically maintain operations in New York and San Francisco, ensuring that a natural disaster would not impact both locations. A disaster recovery plan also foresees the possibility that not only the computer equipment but also the building where employees work may be destroyed. A hot site is a separate and fully equipped facility where the company can move immediately after a disaster and resume business. A cold site is a separate facility that does not have any computer equipment but is a place where employees can move after a disaster. A warm site is a separate facility with computer equipment that requires installation and configuration. </a:t>
            </a:r>
          </a:p>
          <a:p>
            <a:r>
              <a:rPr lang="en-CA" sz="1200" kern="1200" dirty="0" smtClean="0">
                <a:solidFill>
                  <a:schemeClr val="tx1"/>
                </a:solidFill>
                <a:effectLst/>
                <a:latin typeface="+mn-lt"/>
                <a:ea typeface="+mn-ea"/>
                <a:cs typeface="+mn-cs"/>
              </a:rPr>
              <a:t> </a:t>
            </a:r>
          </a:p>
          <a:p>
            <a:r>
              <a:rPr lang="en-CA" sz="1200" kern="1200" dirty="0" smtClean="0">
                <a:solidFill>
                  <a:schemeClr val="tx1"/>
                </a:solidFill>
                <a:effectLst/>
                <a:latin typeface="+mn-lt"/>
                <a:ea typeface="+mn-ea"/>
                <a:cs typeface="+mn-cs"/>
              </a:rPr>
              <a:t>Pandora would need to create a disaster recovery plan to ensure that all customers have continuous listening capabilities, regardless of what was occurring at Pandora.  Just like customers expect to have electric or cable 24x7, radio listeners expect to have service 24x7, a disaster recovery plan or a continuity plan would ensure that 24x7 service occurs.</a:t>
            </a:r>
          </a:p>
          <a:p>
            <a:r>
              <a:rPr lang="en-CA" sz="1200" kern="1200" dirty="0" smtClean="0">
                <a:solidFill>
                  <a:schemeClr val="tx1"/>
                </a:solidFill>
                <a:effectLst/>
                <a:latin typeface="+mn-lt"/>
                <a:ea typeface="+mn-ea"/>
                <a:cs typeface="+mn-cs"/>
              </a:rPr>
              <a:t> </a:t>
            </a:r>
          </a:p>
          <a:p>
            <a:pPr marL="228600" lvl="0" indent="-228600">
              <a:buFont typeface="+mj-lt"/>
              <a:buAutoNum type="arabicPeriod" startAt="3"/>
            </a:pPr>
            <a:r>
              <a:rPr lang="en-CA" sz="1200" b="1" kern="1200" dirty="0" smtClean="0">
                <a:solidFill>
                  <a:schemeClr val="tx1"/>
                </a:solidFill>
                <a:effectLst/>
                <a:latin typeface="+mn-lt"/>
                <a:ea typeface="+mn-ea"/>
                <a:cs typeface="+mn-cs"/>
              </a:rPr>
              <a:t>Apply the concepts of cloud computing to Pandora’s business model.</a:t>
            </a:r>
            <a:endParaRPr lang="en-CA" sz="1200" kern="1200" dirty="0" smtClean="0">
              <a:solidFill>
                <a:schemeClr val="tx1"/>
              </a:solidFill>
              <a:effectLst/>
              <a:latin typeface="+mn-lt"/>
              <a:ea typeface="+mn-ea"/>
              <a:cs typeface="+mn-cs"/>
            </a:endParaRPr>
          </a:p>
          <a:p>
            <a:r>
              <a:rPr lang="en-CA" sz="1200" kern="1200" dirty="0" smtClean="0">
                <a:solidFill>
                  <a:schemeClr val="tx1"/>
                </a:solidFill>
                <a:effectLst/>
                <a:latin typeface="+mn-lt"/>
                <a:ea typeface="+mn-ea"/>
                <a:cs typeface="+mn-cs"/>
              </a:rPr>
              <a:t>Marketing materials continually promote new technologies that promise to radically change the way businesses operate; unfortunately, these devices rarely live up to the hype. However, it might actually be true for one new development making this promise. Cloud computing could change not only the way businesses operate, but also the way people interact with technology. Cloud computing refers to the use of resources and applications hosted remotely on the Internet. The term comes (at least in part) from the image of a cloud to represent the Internet or some large networked environment. Users connect to the cloud from their personal computers or portable devices using a client, such as a Web browser. To these individual users, the cloud appears as their personal application, device, or document. It is like storing all of your software and documents “in the cloud” and all you need is a device to access the cloud. No more hard drives, software, or processing power—that is all located in the cloud, transparent to the users. </a:t>
            </a:r>
          </a:p>
          <a:p>
            <a:r>
              <a:rPr lang="en-CA" sz="1200" kern="1200" dirty="0" smtClean="0">
                <a:solidFill>
                  <a:schemeClr val="tx1"/>
                </a:solidFill>
                <a:effectLst/>
                <a:latin typeface="+mn-lt"/>
                <a:ea typeface="+mn-ea"/>
                <a:cs typeface="+mn-cs"/>
              </a:rPr>
              <a:t>			</a:t>
            </a:r>
          </a:p>
          <a:p>
            <a:pPr marL="228600" lvl="0" indent="-228600">
              <a:buFont typeface="+mj-lt"/>
              <a:buAutoNum type="arabicPeriod" startAt="4"/>
            </a:pPr>
            <a:r>
              <a:rPr lang="en-CA" sz="1200" b="1" kern="1200" dirty="0" smtClean="0">
                <a:solidFill>
                  <a:schemeClr val="tx1"/>
                </a:solidFill>
                <a:effectLst/>
                <a:latin typeface="+mn-lt"/>
                <a:ea typeface="+mn-ea"/>
                <a:cs typeface="+mn-cs"/>
              </a:rPr>
              <a:t>Develop a way that Pandora could benefit from grid computing.</a:t>
            </a:r>
            <a:endParaRPr lang="en-CA" sz="1200" kern="1200" dirty="0" smtClean="0">
              <a:solidFill>
                <a:schemeClr val="tx1"/>
              </a:solidFill>
              <a:effectLst/>
              <a:latin typeface="+mn-lt"/>
              <a:ea typeface="+mn-ea"/>
              <a:cs typeface="+mn-cs"/>
            </a:endParaRPr>
          </a:p>
          <a:p>
            <a:r>
              <a:rPr lang="en-CA" sz="1200" kern="1200" dirty="0" smtClean="0">
                <a:solidFill>
                  <a:schemeClr val="tx1"/>
                </a:solidFill>
                <a:effectLst/>
                <a:latin typeface="+mn-lt"/>
                <a:ea typeface="+mn-ea"/>
                <a:cs typeface="+mn-cs"/>
              </a:rPr>
              <a:t>Combating e-waste, energy consumption, and carbon emissions requires a firm to focus on creating sustainable MIS infrastructures. A sustainable MIS infrastructure identifies ways that a company can grow in terms of computing resources while simultaneously becoming less dependent on hardware and energy consumption. The components of a sustainable MIS infrastructure include:</a:t>
            </a:r>
          </a:p>
          <a:p>
            <a:pPr lvl="0" fontAlgn="ctr"/>
            <a:r>
              <a:rPr lang="en-CA" sz="1200" kern="1200" dirty="0" smtClean="0">
                <a:solidFill>
                  <a:schemeClr val="tx1"/>
                </a:solidFill>
                <a:effectLst/>
                <a:latin typeface="+mn-lt"/>
                <a:ea typeface="+mn-ea"/>
                <a:cs typeface="+mn-cs"/>
              </a:rPr>
              <a:t>Grid computing is a collection of computers, often geographically dispersed, that are coordinated to solve a common problem.  A smart grid delivers electricity using two-way digital technology. It is meant to solve the problem of the world’s outdated electrical grid, making it more efficient and reliable by adding the ability to remotely monitor, analyze, and control the transmission of power.</a:t>
            </a:r>
          </a:p>
          <a:p>
            <a:pPr lvl="0" fontAlgn="ctr"/>
            <a:r>
              <a:rPr lang="en-CA" sz="1200" kern="1200" dirty="0" smtClean="0">
                <a:solidFill>
                  <a:schemeClr val="tx1"/>
                </a:solidFill>
                <a:effectLst/>
                <a:latin typeface="+mn-lt"/>
                <a:ea typeface="+mn-ea"/>
                <a:cs typeface="+mn-cs"/>
              </a:rPr>
              <a:t>Cloud computing:  A smart grid delivers electricity using two-way digital technology. It is meant to solve the problem of the world’s outdated electrical grid, making it more efficient and reliable by adding the ability to remotely monitor, analyze, and control the transmission of power.  Utility computing offers a pay-per-use revenue model similar to a metered service such as gas or electricity. </a:t>
            </a:r>
          </a:p>
          <a:p>
            <a:pPr lvl="0" fontAlgn="ctr"/>
            <a:r>
              <a:rPr lang="en-CA" sz="1200" kern="1200" dirty="0" smtClean="0">
                <a:solidFill>
                  <a:schemeClr val="tx1"/>
                </a:solidFill>
                <a:effectLst/>
                <a:latin typeface="+mn-lt"/>
                <a:ea typeface="+mn-ea"/>
                <a:cs typeface="+mn-cs"/>
              </a:rPr>
              <a:t>Virtualized computing creates multiple “virtual” machines on a single computing device.</a:t>
            </a:r>
          </a:p>
          <a:p>
            <a:r>
              <a:rPr lang="en-CA" sz="1200" kern="1200" dirty="0" smtClean="0">
                <a:solidFill>
                  <a:schemeClr val="tx1"/>
                </a:solidFill>
                <a:effectLst/>
                <a:latin typeface="+mn-lt"/>
                <a:ea typeface="+mn-ea"/>
                <a:cs typeface="+mn-cs"/>
              </a:rPr>
              <a:t> </a:t>
            </a:r>
          </a:p>
          <a:p>
            <a:r>
              <a:rPr lang="en-CA" sz="1200" kern="1200" dirty="0" smtClean="0">
                <a:solidFill>
                  <a:schemeClr val="tx1"/>
                </a:solidFill>
                <a:effectLst/>
                <a:latin typeface="+mn-lt"/>
                <a:ea typeface="+mn-ea"/>
                <a:cs typeface="+mn-cs"/>
              </a:rPr>
              <a:t>Additional business benefits of grid computing include:</a:t>
            </a:r>
          </a:p>
          <a:p>
            <a:pPr lvl="0"/>
            <a:r>
              <a:rPr lang="en-CA" sz="1200" kern="1200" dirty="0" smtClean="0">
                <a:solidFill>
                  <a:schemeClr val="tx1"/>
                </a:solidFill>
                <a:effectLst/>
                <a:latin typeface="+mn-lt"/>
                <a:ea typeface="+mn-ea"/>
                <a:cs typeface="+mn-cs"/>
              </a:rPr>
              <a:t>Improved productivity and collaboration of virtual organizations and respective computing and data resources.</a:t>
            </a:r>
          </a:p>
          <a:p>
            <a:pPr lvl="0"/>
            <a:r>
              <a:rPr lang="en-CA" sz="1200" kern="1200" dirty="0" smtClean="0">
                <a:solidFill>
                  <a:schemeClr val="tx1"/>
                </a:solidFill>
                <a:effectLst/>
                <a:latin typeface="+mn-lt"/>
                <a:ea typeface="+mn-ea"/>
                <a:cs typeface="+mn-cs"/>
              </a:rPr>
              <a:t>Allowing widely dispersed departments and businesses to create virtual organizations to share data and resources.</a:t>
            </a:r>
          </a:p>
          <a:p>
            <a:pPr lvl="0"/>
            <a:r>
              <a:rPr lang="en-CA" sz="1200" kern="1200" dirty="0" smtClean="0">
                <a:solidFill>
                  <a:schemeClr val="tx1"/>
                </a:solidFill>
                <a:effectLst/>
                <a:latin typeface="+mn-lt"/>
                <a:ea typeface="+mn-ea"/>
                <a:cs typeface="+mn-cs"/>
              </a:rPr>
              <a:t>Robust and infinitely flexible and resilient operational architectures.</a:t>
            </a:r>
          </a:p>
          <a:p>
            <a:pPr lvl="0"/>
            <a:r>
              <a:rPr lang="en-CA" sz="1200" kern="1200" dirty="0" smtClean="0">
                <a:solidFill>
                  <a:schemeClr val="tx1"/>
                </a:solidFill>
                <a:effectLst/>
                <a:latin typeface="+mn-lt"/>
                <a:ea typeface="+mn-ea"/>
                <a:cs typeface="+mn-cs"/>
              </a:rPr>
              <a:t>Providing instantaneous access to massive computing and data resources.</a:t>
            </a:r>
          </a:p>
          <a:p>
            <a:pPr lvl="0"/>
            <a:r>
              <a:rPr lang="en-CA" sz="1200" kern="1200" dirty="0" smtClean="0">
                <a:solidFill>
                  <a:schemeClr val="tx1"/>
                </a:solidFill>
                <a:effectLst/>
                <a:latin typeface="+mn-lt"/>
                <a:ea typeface="+mn-ea"/>
                <a:cs typeface="+mn-cs"/>
              </a:rPr>
              <a:t>Leveraging existing capital investments, which in turn help to ensure optimal utilization and costs of computing capabilities.</a:t>
            </a:r>
          </a:p>
          <a:p>
            <a:r>
              <a:rPr lang="en-CA" sz="1200" kern="1200" dirty="0" smtClean="0">
                <a:solidFill>
                  <a:schemeClr val="tx1"/>
                </a:solidFill>
                <a:effectLst/>
                <a:latin typeface="+mn-lt"/>
                <a:ea typeface="+mn-ea"/>
                <a:cs typeface="+mn-cs"/>
              </a:rPr>
              <a:t> </a:t>
            </a:r>
          </a:p>
          <a:p>
            <a:pPr marL="228600" lvl="0" indent="-228600">
              <a:buFont typeface="+mj-lt"/>
              <a:buAutoNum type="arabicPeriod" startAt="5"/>
            </a:pPr>
            <a:r>
              <a:rPr lang="en-CA" sz="1200" b="1" kern="1200" dirty="0" smtClean="0">
                <a:solidFill>
                  <a:schemeClr val="tx1"/>
                </a:solidFill>
                <a:effectLst/>
                <a:latin typeface="+mn-lt"/>
                <a:ea typeface="+mn-ea"/>
                <a:cs typeface="+mn-cs"/>
              </a:rPr>
              <a:t>Assess the use of virtualization to support Pandora’s business growth while helping the environment.</a:t>
            </a:r>
            <a:endParaRPr lang="en-CA" sz="1200" kern="1200" dirty="0" smtClean="0">
              <a:solidFill>
                <a:schemeClr val="tx1"/>
              </a:solidFill>
              <a:effectLst/>
              <a:latin typeface="+mn-lt"/>
              <a:ea typeface="+mn-ea"/>
              <a:cs typeface="+mn-cs"/>
            </a:endParaRPr>
          </a:p>
          <a:p>
            <a:r>
              <a:rPr lang="en-CA" sz="1200" kern="1200" dirty="0" smtClean="0">
                <a:solidFill>
                  <a:schemeClr val="tx1"/>
                </a:solidFill>
                <a:effectLst/>
                <a:latin typeface="+mn-lt"/>
                <a:ea typeface="+mn-ea"/>
                <a:cs typeface="+mn-cs"/>
              </a:rPr>
              <a:t>Through the use of virtualization, computers can run multiple operating systems along with multiple software applications—all at the same time. Virtualization creates multiple “virtual” machines on a single computing device. A good analogy is a computer printer. In the past you had to purchase a fax machine, copy machine, answering machine, and computer printer separately. This was expensive, required enough energy to run four separate machines, not to mention created additional amounts of e-waste. Today, you can buy a virtualized computer printer that functions as a fax machine, answering machine, and copy machine all on one physical machine, thereby reducing costs, power requirements, and e-waste. Virtualization is essentially a form of consolidation that can benefit sustainable MIS infrastructures in a variety of ways, for example:</a:t>
            </a:r>
          </a:p>
          <a:p>
            <a:pPr lvl="0"/>
            <a:r>
              <a:rPr lang="en-CA" sz="1200" kern="1200" dirty="0" smtClean="0">
                <a:solidFill>
                  <a:schemeClr val="tx1"/>
                </a:solidFill>
                <a:effectLst/>
                <a:latin typeface="+mn-lt"/>
                <a:ea typeface="+mn-ea"/>
                <a:cs typeface="+mn-cs"/>
              </a:rPr>
              <a:t>By increasing availability of applications that can give a higher level of performance depending on the hardware used.</a:t>
            </a:r>
          </a:p>
          <a:p>
            <a:pPr lvl="0"/>
            <a:r>
              <a:rPr lang="en-CA" sz="1200" kern="1200" dirty="0" smtClean="0">
                <a:solidFill>
                  <a:schemeClr val="tx1"/>
                </a:solidFill>
                <a:effectLst/>
                <a:latin typeface="+mn-lt"/>
                <a:ea typeface="+mn-ea"/>
                <a:cs typeface="+mn-cs"/>
              </a:rPr>
              <a:t>By increasing energy efficiency by requiring less hardware to run multiple systems or applications.</a:t>
            </a:r>
          </a:p>
          <a:p>
            <a:pPr lvl="0"/>
            <a:r>
              <a:rPr lang="en-CA" sz="1200" kern="1200" dirty="0" smtClean="0">
                <a:solidFill>
                  <a:schemeClr val="tx1"/>
                </a:solidFill>
                <a:effectLst/>
                <a:latin typeface="+mn-lt"/>
                <a:ea typeface="+mn-ea"/>
                <a:cs typeface="+mn-cs"/>
              </a:rPr>
              <a:t>By increasing hardware usability by running multiple operating systems on a single computer.</a:t>
            </a:r>
          </a:p>
          <a:p>
            <a:r>
              <a:rPr lang="en-CA" sz="1200" kern="1200" dirty="0" smtClean="0">
                <a:solidFill>
                  <a:schemeClr val="tx1"/>
                </a:solidFill>
                <a:effectLst/>
                <a:latin typeface="+mn-lt"/>
                <a:ea typeface="+mn-ea"/>
                <a:cs typeface="+mn-cs"/>
              </a:rPr>
              <a:t> </a:t>
            </a:r>
          </a:p>
          <a:p>
            <a:pPr marL="228600">
              <a:spcAft>
                <a:spcPts val="0"/>
              </a:spcAft>
              <a:buFontTx/>
              <a:buNone/>
              <a:defRPr/>
            </a:pPr>
            <a:endParaRPr lang="en-CA" dirty="0" smtClean="0">
              <a:solidFill>
                <a:srgbClr val="000000"/>
              </a:solidFill>
              <a:latin typeface="Times New Roman"/>
              <a:ea typeface="Times New Roman"/>
            </a:endParaRPr>
          </a:p>
        </p:txBody>
      </p:sp>
    </p:spTree>
    <p:extLst>
      <p:ext uri="{BB962C8B-B14F-4D97-AF65-F5344CB8AC3E}">
        <p14:creationId xmlns:p14="http://schemas.microsoft.com/office/powerpoint/2010/main" val="338811116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fld id="{7B8AF5BD-0CFB-4CE3-875A-E7335A902FD2}" type="slidenum">
              <a:rPr lang="en-US" altLang="en-US"/>
              <a:pPr/>
              <a:t>47</a:t>
            </a:fld>
            <a:endParaRPr lang="en-US" altLang="en-US"/>
          </a:p>
        </p:txBody>
      </p:sp>
      <p:sp>
        <p:nvSpPr>
          <p:cNvPr id="146434" name="Rectangle 2"/>
          <p:cNvSpPr>
            <a:spLocks noGrp="1" noRot="1" noChangeAspect="1" noChangeArrowheads="1" noTextEdit="1"/>
          </p:cNvSpPr>
          <p:nvPr>
            <p:ph type="sldImg"/>
          </p:nvPr>
        </p:nvSpPr>
        <p:spPr>
          <a:ln/>
        </p:spPr>
      </p:sp>
      <p:sp>
        <p:nvSpPr>
          <p:cNvPr id="143363" name="Rectangle 3"/>
          <p:cNvSpPr>
            <a:spLocks noGrp="1" noChangeArrowheads="1"/>
          </p:cNvSpPr>
          <p:nvPr>
            <p:ph type="body" idx="1"/>
          </p:nvPr>
        </p:nvSpPr>
        <p:spPr>
          <a:ln/>
        </p:spPr>
        <p:txBody>
          <a:bodyPr/>
          <a:lstStyle/>
          <a:p>
            <a:r>
              <a:rPr lang="en-CA" sz="1200" b="1" kern="1200" dirty="0" smtClean="0">
                <a:solidFill>
                  <a:schemeClr val="tx1"/>
                </a:solidFill>
                <a:effectLst/>
                <a:latin typeface="+mn-lt"/>
                <a:ea typeface="+mn-ea"/>
                <a:cs typeface="+mn-cs"/>
              </a:rPr>
              <a:t>CLOSING CASE THREE</a:t>
            </a:r>
            <a:endParaRPr lang="en-CA" sz="1200" kern="1200" dirty="0" smtClean="0">
              <a:solidFill>
                <a:schemeClr val="tx1"/>
              </a:solidFill>
              <a:effectLst/>
              <a:latin typeface="+mn-lt"/>
              <a:ea typeface="+mn-ea"/>
              <a:cs typeface="+mn-cs"/>
            </a:endParaRPr>
          </a:p>
          <a:p>
            <a:r>
              <a:rPr lang="en-CA" sz="1200" b="1" kern="1200" dirty="0" smtClean="0">
                <a:solidFill>
                  <a:schemeClr val="tx1"/>
                </a:solidFill>
                <a:effectLst/>
                <a:latin typeface="+mn-lt"/>
                <a:ea typeface="+mn-ea"/>
                <a:cs typeface="+mn-cs"/>
              </a:rPr>
              <a:t>The U.S. Open Supports SOA</a:t>
            </a:r>
            <a:endParaRPr lang="en-CA" sz="1200" kern="1200" dirty="0" smtClean="0">
              <a:solidFill>
                <a:schemeClr val="tx1"/>
              </a:solidFill>
              <a:effectLst/>
              <a:latin typeface="+mn-lt"/>
              <a:ea typeface="+mn-ea"/>
              <a:cs typeface="+mn-cs"/>
            </a:endParaRPr>
          </a:p>
          <a:p>
            <a:pPr marL="228600" lvl="0" indent="-228600" fontAlgn="base" hangingPunct="0">
              <a:buFont typeface="+mj-lt"/>
              <a:buAutoNum type="arabicPeriod"/>
            </a:pPr>
            <a:r>
              <a:rPr lang="en-CA" sz="1200" b="1" kern="1200" dirty="0" smtClean="0">
                <a:solidFill>
                  <a:schemeClr val="tx1"/>
                </a:solidFill>
                <a:effectLst/>
                <a:latin typeface="+mn-lt"/>
                <a:ea typeface="+mn-ea"/>
                <a:cs typeface="+mn-cs"/>
              </a:rPr>
              <a:t>Review the five characteristics of infrastructure architecture and rank them in order of their potential impact on the USOpen.org.</a:t>
            </a:r>
            <a:endParaRPr lang="en-CA" sz="1200" kern="1200" dirty="0" smtClean="0">
              <a:solidFill>
                <a:schemeClr val="tx1"/>
              </a:solidFill>
              <a:effectLst/>
              <a:latin typeface="+mn-lt"/>
              <a:ea typeface="+mn-ea"/>
              <a:cs typeface="+mn-cs"/>
            </a:endParaRPr>
          </a:p>
          <a:p>
            <a:r>
              <a:rPr lang="en-CA" sz="1200" kern="1200" dirty="0" smtClean="0">
                <a:solidFill>
                  <a:schemeClr val="tx1"/>
                </a:solidFill>
                <a:effectLst/>
                <a:latin typeface="+mn-lt"/>
                <a:ea typeface="+mn-ea"/>
                <a:cs typeface="+mn-cs"/>
              </a:rPr>
              <a:t>The following are the five primary characteristics of solid infrastructure architecture:</a:t>
            </a:r>
          </a:p>
          <a:p>
            <a:pPr lvl="1"/>
            <a:r>
              <a:rPr lang="en-CA" sz="1200" kern="1200" dirty="0" smtClean="0">
                <a:solidFill>
                  <a:schemeClr val="tx1"/>
                </a:solidFill>
                <a:effectLst/>
                <a:latin typeface="+mn-lt"/>
                <a:ea typeface="+mn-ea"/>
                <a:cs typeface="+mn-cs"/>
              </a:rPr>
              <a:t>Flexibility</a:t>
            </a:r>
          </a:p>
          <a:p>
            <a:pPr lvl="1"/>
            <a:r>
              <a:rPr lang="en-CA" sz="1200" kern="1200" dirty="0" smtClean="0">
                <a:solidFill>
                  <a:schemeClr val="tx1"/>
                </a:solidFill>
                <a:effectLst/>
                <a:latin typeface="+mn-lt"/>
                <a:ea typeface="+mn-ea"/>
                <a:cs typeface="+mn-cs"/>
              </a:rPr>
              <a:t>Scalability</a:t>
            </a:r>
          </a:p>
          <a:p>
            <a:pPr lvl="1"/>
            <a:r>
              <a:rPr lang="en-CA" sz="1200" kern="1200" dirty="0" smtClean="0">
                <a:solidFill>
                  <a:schemeClr val="tx1"/>
                </a:solidFill>
                <a:effectLst/>
                <a:latin typeface="+mn-lt"/>
                <a:ea typeface="+mn-ea"/>
                <a:cs typeface="+mn-cs"/>
              </a:rPr>
              <a:t>Reliability</a:t>
            </a:r>
          </a:p>
          <a:p>
            <a:pPr lvl="1"/>
            <a:r>
              <a:rPr lang="en-CA" sz="1200" kern="1200" dirty="0" smtClean="0">
                <a:solidFill>
                  <a:schemeClr val="tx1"/>
                </a:solidFill>
                <a:effectLst/>
                <a:latin typeface="+mn-lt"/>
                <a:ea typeface="+mn-ea"/>
                <a:cs typeface="+mn-cs"/>
              </a:rPr>
              <a:t>Availability</a:t>
            </a:r>
          </a:p>
          <a:p>
            <a:pPr lvl="1"/>
            <a:r>
              <a:rPr lang="en-CA" sz="1200" kern="1200" dirty="0" smtClean="0">
                <a:solidFill>
                  <a:schemeClr val="tx1"/>
                </a:solidFill>
                <a:effectLst/>
                <a:latin typeface="+mn-lt"/>
                <a:ea typeface="+mn-ea"/>
                <a:cs typeface="+mn-cs"/>
              </a:rPr>
              <a:t>Performance</a:t>
            </a:r>
          </a:p>
          <a:p>
            <a:r>
              <a:rPr lang="en-CA" sz="1200" kern="1200" dirty="0" smtClean="0">
                <a:solidFill>
                  <a:schemeClr val="tx1"/>
                </a:solidFill>
                <a:effectLst/>
                <a:latin typeface="+mn-lt"/>
                <a:ea typeface="+mn-ea"/>
                <a:cs typeface="+mn-cs"/>
              </a:rPr>
              <a:t>Student rankings will vary. The important part of the answer is their justification for the ranking. This makes for an excellent classroom debate.</a:t>
            </a:r>
          </a:p>
          <a:p>
            <a:pPr fontAlgn="base" hangingPunct="0"/>
            <a:r>
              <a:rPr lang="en-CA" sz="1200" b="1" kern="1200" dirty="0" smtClean="0">
                <a:solidFill>
                  <a:schemeClr val="tx1"/>
                </a:solidFill>
                <a:effectLst/>
                <a:latin typeface="+mn-lt"/>
                <a:ea typeface="+mn-ea"/>
                <a:cs typeface="+mn-cs"/>
              </a:rPr>
              <a:t> </a:t>
            </a:r>
            <a:endParaRPr lang="en-CA" sz="1200" kern="1200" dirty="0" smtClean="0">
              <a:solidFill>
                <a:schemeClr val="tx1"/>
              </a:solidFill>
              <a:effectLst/>
              <a:latin typeface="+mn-lt"/>
              <a:ea typeface="+mn-ea"/>
              <a:cs typeface="+mn-cs"/>
            </a:endParaRPr>
          </a:p>
          <a:p>
            <a:pPr marL="228600" lvl="0" indent="-228600" fontAlgn="base" hangingPunct="0">
              <a:buFont typeface="+mj-lt"/>
              <a:buAutoNum type="arabicPeriod" startAt="2"/>
            </a:pPr>
            <a:r>
              <a:rPr lang="en-CA" sz="1200" b="1" kern="1200" dirty="0" smtClean="0">
                <a:solidFill>
                  <a:schemeClr val="tx1"/>
                </a:solidFill>
                <a:effectLst/>
                <a:latin typeface="+mn-lt"/>
                <a:ea typeface="+mn-ea"/>
                <a:cs typeface="+mn-cs"/>
              </a:rPr>
              <a:t>What are the USTA security concerns regarding interoperability between the tournament database and its website?</a:t>
            </a:r>
            <a:endParaRPr lang="en-CA" sz="1200" kern="1200" dirty="0" smtClean="0">
              <a:solidFill>
                <a:schemeClr val="tx1"/>
              </a:solidFill>
              <a:effectLst/>
              <a:latin typeface="+mn-lt"/>
              <a:ea typeface="+mn-ea"/>
              <a:cs typeface="+mn-cs"/>
            </a:endParaRPr>
          </a:p>
          <a:p>
            <a:pPr fontAlgn="base" hangingPunct="0"/>
            <a:r>
              <a:rPr lang="en-CA" sz="1200" kern="1200" dirty="0" smtClean="0">
                <a:solidFill>
                  <a:schemeClr val="tx1"/>
                </a:solidFill>
                <a:effectLst/>
                <a:latin typeface="+mn-lt"/>
                <a:ea typeface="+mn-ea"/>
                <a:cs typeface="+mn-cs"/>
              </a:rPr>
              <a:t>By having interoperability between the tournament database and its web site the data in the tournament database become accessible by all the visitors to the web site and would cause security concerns about both the historical and current data in the database.</a:t>
            </a:r>
          </a:p>
          <a:p>
            <a:pPr fontAlgn="base" hangingPunct="0"/>
            <a:r>
              <a:rPr lang="en-CA" sz="1200" b="1" kern="1200" dirty="0" smtClean="0">
                <a:solidFill>
                  <a:schemeClr val="tx1"/>
                </a:solidFill>
                <a:effectLst/>
                <a:latin typeface="+mn-lt"/>
                <a:ea typeface="+mn-ea"/>
                <a:cs typeface="+mn-cs"/>
              </a:rPr>
              <a:t> </a:t>
            </a:r>
            <a:endParaRPr lang="en-CA" sz="1200" kern="1200" dirty="0" smtClean="0">
              <a:solidFill>
                <a:schemeClr val="tx1"/>
              </a:solidFill>
              <a:effectLst/>
              <a:latin typeface="+mn-lt"/>
              <a:ea typeface="+mn-ea"/>
              <a:cs typeface="+mn-cs"/>
            </a:endParaRPr>
          </a:p>
          <a:p>
            <a:pPr marL="228600" lvl="0" indent="-228600" fontAlgn="base" hangingPunct="0">
              <a:buFont typeface="+mj-lt"/>
              <a:buAutoNum type="arabicPeriod" startAt="3"/>
            </a:pPr>
            <a:r>
              <a:rPr lang="en-CA" sz="1200" b="1" kern="1200" dirty="0" smtClean="0">
                <a:solidFill>
                  <a:schemeClr val="tx1"/>
                </a:solidFill>
                <a:effectLst/>
                <a:latin typeface="+mn-lt"/>
                <a:ea typeface="+mn-ea"/>
                <a:cs typeface="+mn-cs"/>
              </a:rPr>
              <a:t>How could the USTA benefit from virtualization?</a:t>
            </a:r>
            <a:endParaRPr lang="en-CA" sz="1200" kern="1200" dirty="0" smtClean="0">
              <a:solidFill>
                <a:schemeClr val="tx1"/>
              </a:solidFill>
              <a:effectLst/>
              <a:latin typeface="+mn-lt"/>
              <a:ea typeface="+mn-ea"/>
              <a:cs typeface="+mn-cs"/>
            </a:endParaRPr>
          </a:p>
          <a:p>
            <a:pPr fontAlgn="base" hangingPunct="0"/>
            <a:r>
              <a:rPr lang="en-CA" sz="1200" kern="1200" dirty="0" smtClean="0">
                <a:solidFill>
                  <a:schemeClr val="tx1"/>
                </a:solidFill>
                <a:effectLst/>
                <a:latin typeface="+mn-lt"/>
                <a:ea typeface="+mn-ea"/>
                <a:cs typeface="+mn-cs"/>
              </a:rPr>
              <a:t>The USTA could benefit from virtualization mostly by saving operating (energy, systems administration, etc.) costs which is an important factor in the operation of most not-for-profit organizations in today’s economy. It would also help them deal with the surges in demand that happens during the US Open tournament in early September.</a:t>
            </a:r>
          </a:p>
          <a:p>
            <a:pPr fontAlgn="base" hangingPunct="0"/>
            <a:r>
              <a:rPr lang="en-CA" sz="1200" b="1" kern="1200" dirty="0" smtClean="0">
                <a:solidFill>
                  <a:schemeClr val="tx1"/>
                </a:solidFill>
                <a:effectLst/>
                <a:latin typeface="+mn-lt"/>
                <a:ea typeface="+mn-ea"/>
                <a:cs typeface="+mn-cs"/>
              </a:rPr>
              <a:t> </a:t>
            </a:r>
            <a:endParaRPr lang="en-CA" sz="1200" kern="1200" dirty="0" smtClean="0">
              <a:solidFill>
                <a:schemeClr val="tx1"/>
              </a:solidFill>
              <a:effectLst/>
              <a:latin typeface="+mn-lt"/>
              <a:ea typeface="+mn-ea"/>
              <a:cs typeface="+mn-cs"/>
            </a:endParaRPr>
          </a:p>
          <a:p>
            <a:pPr marL="228600" lvl="0" indent="-228600" fontAlgn="base" hangingPunct="0">
              <a:buFont typeface="+mj-lt"/>
              <a:buAutoNum type="arabicPeriod" startAt="4"/>
            </a:pPr>
            <a:r>
              <a:rPr lang="en-CA" sz="1200" b="1" kern="1200" dirty="0" smtClean="0">
                <a:solidFill>
                  <a:schemeClr val="tx1"/>
                </a:solidFill>
                <a:effectLst/>
                <a:latin typeface="+mn-lt"/>
                <a:ea typeface="+mn-ea"/>
                <a:cs typeface="+mn-cs"/>
              </a:rPr>
              <a:t>Identify the value of integrating the tournament data with the USTA site, USOpen.org</a:t>
            </a:r>
            <a:endParaRPr lang="en-CA" sz="1200" kern="1200" dirty="0" smtClean="0">
              <a:solidFill>
                <a:schemeClr val="tx1"/>
              </a:solidFill>
              <a:effectLst/>
              <a:latin typeface="+mn-lt"/>
              <a:ea typeface="+mn-ea"/>
              <a:cs typeface="+mn-cs"/>
            </a:endParaRPr>
          </a:p>
          <a:p>
            <a:pPr fontAlgn="base" hangingPunct="0"/>
            <a:r>
              <a:rPr lang="en-CA" sz="1200" kern="1200" dirty="0" smtClean="0">
                <a:solidFill>
                  <a:schemeClr val="tx1"/>
                </a:solidFill>
                <a:effectLst/>
                <a:latin typeface="+mn-lt"/>
                <a:ea typeface="+mn-ea"/>
                <a:cs typeface="+mn-cs"/>
              </a:rPr>
              <a:t>The benefit is in customer service so that visitors to the web site can get instant, real-time scores form all courts during the tournament.</a:t>
            </a:r>
          </a:p>
          <a:p>
            <a:pPr fontAlgn="base" hangingPunct="0"/>
            <a:r>
              <a:rPr lang="en-CA" sz="1200" b="1" kern="1200" dirty="0" smtClean="0">
                <a:solidFill>
                  <a:schemeClr val="tx1"/>
                </a:solidFill>
                <a:effectLst/>
                <a:latin typeface="+mn-lt"/>
                <a:ea typeface="+mn-ea"/>
                <a:cs typeface="+mn-cs"/>
              </a:rPr>
              <a:t> </a:t>
            </a:r>
            <a:endParaRPr lang="en-CA" sz="1200" kern="1200" dirty="0" smtClean="0">
              <a:solidFill>
                <a:schemeClr val="tx1"/>
              </a:solidFill>
              <a:effectLst/>
              <a:latin typeface="+mn-lt"/>
              <a:ea typeface="+mn-ea"/>
              <a:cs typeface="+mn-cs"/>
            </a:endParaRPr>
          </a:p>
          <a:p>
            <a:pPr marL="228600" lvl="0" indent="-228600" fontAlgn="base" hangingPunct="0">
              <a:buFont typeface="+mj-lt"/>
              <a:buAutoNum type="arabicPeriod" startAt="5"/>
            </a:pPr>
            <a:r>
              <a:rPr lang="en-CA" sz="1200" b="1" kern="1200" dirty="0" smtClean="0">
                <a:solidFill>
                  <a:schemeClr val="tx1"/>
                </a:solidFill>
                <a:effectLst/>
                <a:latin typeface="+mn-lt"/>
                <a:ea typeface="+mn-ea"/>
                <a:cs typeface="+mn-cs"/>
              </a:rPr>
              <a:t>Why would a sudden surge in server utilization during the middle of the U.S. Open spell disaster for the USTA?</a:t>
            </a:r>
            <a:endParaRPr lang="en-CA" sz="1200" kern="1200" dirty="0" smtClean="0">
              <a:solidFill>
                <a:schemeClr val="tx1"/>
              </a:solidFill>
              <a:effectLst/>
              <a:latin typeface="+mn-lt"/>
              <a:ea typeface="+mn-ea"/>
              <a:cs typeface="+mn-cs"/>
            </a:endParaRPr>
          </a:p>
          <a:p>
            <a:pPr fontAlgn="base" hangingPunct="0"/>
            <a:r>
              <a:rPr lang="en-CA" sz="1200" kern="1200" dirty="0" smtClean="0">
                <a:solidFill>
                  <a:schemeClr val="tx1"/>
                </a:solidFill>
                <a:effectLst/>
                <a:latin typeface="+mn-lt"/>
                <a:ea typeface="+mn-ea"/>
                <a:cs typeface="+mn-cs"/>
              </a:rPr>
              <a:t>Not only could this result in an outage on the web site which would affect customer service but more importantly it could cause outages where referees cannot enter data into the database and this would result in problems with tournament operations.</a:t>
            </a:r>
          </a:p>
          <a:p>
            <a:pPr fontAlgn="base" hangingPunct="0"/>
            <a:r>
              <a:rPr lang="en-CA" sz="1200" b="1" kern="1200" dirty="0" smtClean="0">
                <a:solidFill>
                  <a:schemeClr val="tx1"/>
                </a:solidFill>
                <a:effectLst/>
                <a:latin typeface="+mn-lt"/>
                <a:ea typeface="+mn-ea"/>
                <a:cs typeface="+mn-cs"/>
              </a:rPr>
              <a:t> </a:t>
            </a:r>
            <a:endParaRPr lang="en-CA" sz="1200" kern="1200" dirty="0" smtClean="0">
              <a:solidFill>
                <a:schemeClr val="tx1"/>
              </a:solidFill>
              <a:effectLst/>
              <a:latin typeface="+mn-lt"/>
              <a:ea typeface="+mn-ea"/>
              <a:cs typeface="+mn-cs"/>
            </a:endParaRPr>
          </a:p>
          <a:p>
            <a:pPr marL="228600" lvl="0" indent="-228600" fontAlgn="base" hangingPunct="0">
              <a:buFont typeface="+mj-lt"/>
              <a:buAutoNum type="arabicPeriod" startAt="6"/>
            </a:pPr>
            <a:r>
              <a:rPr lang="en-CA" sz="1200" b="1" kern="1200" dirty="0" smtClean="0">
                <a:solidFill>
                  <a:schemeClr val="tx1"/>
                </a:solidFill>
                <a:effectLst/>
                <a:latin typeface="+mn-lt"/>
                <a:ea typeface="+mn-ea"/>
                <a:cs typeface="+mn-cs"/>
              </a:rPr>
              <a:t>Why is loose coupling a critical business component to the USTA architecture?</a:t>
            </a:r>
            <a:endParaRPr lang="en-CA" sz="1200" kern="1200" dirty="0" smtClean="0">
              <a:solidFill>
                <a:schemeClr val="tx1"/>
              </a:solidFill>
              <a:effectLst/>
              <a:latin typeface="+mn-lt"/>
              <a:ea typeface="+mn-ea"/>
              <a:cs typeface="+mn-cs"/>
            </a:endParaRPr>
          </a:p>
          <a:p>
            <a:pPr fontAlgn="base" hangingPunct="0"/>
            <a:r>
              <a:rPr lang="en-CA" sz="1200" kern="1200" dirty="0" smtClean="0">
                <a:solidFill>
                  <a:schemeClr val="tx1"/>
                </a:solidFill>
                <a:effectLst/>
                <a:latin typeface="+mn-lt"/>
                <a:ea typeface="+mn-ea"/>
                <a:cs typeface="+mn-cs"/>
              </a:rPr>
              <a:t>Again since the demand cycle for the systems is variable which time of very large demand during the US Open tournament and much less demand during the rest of the year the use of loose coupling in its architecture is a critical component.</a:t>
            </a:r>
          </a:p>
          <a:p>
            <a:endParaRPr lang="en-CA" sz="120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39892907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rgbClr val="8CA0B4"/>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923929" y="1237488"/>
            <a:ext cx="5220071" cy="1470025"/>
          </a:xfrm>
        </p:spPr>
        <p:txBody>
          <a:bodyPr>
            <a:noAutofit/>
          </a:bodyPr>
          <a:lstStyle>
            <a:lvl1pPr>
              <a:defRPr sz="4800" b="1" cap="none" spc="0">
                <a:ln w="18000">
                  <a:solidFill>
                    <a:srgbClr val="002060"/>
                  </a:solidFill>
                  <a:prstDash val="solid"/>
                  <a:miter lim="800000"/>
                </a:ln>
                <a:solidFill>
                  <a:schemeClr val="bg1"/>
                </a:solidFill>
                <a:effectLst>
                  <a:outerShdw blurRad="25500" dist="23000" dir="7020000" algn="tl">
                    <a:srgbClr val="000000">
                      <a:alpha val="50000"/>
                    </a:srgbClr>
                  </a:outerShdw>
                </a:effectLst>
              </a:defRPr>
            </a:lvl1pPr>
          </a:lstStyle>
          <a:p>
            <a:r>
              <a:rPr lang="en-US" smtClean="0"/>
              <a:t>Click to edit Master title style</a:t>
            </a:r>
            <a:endParaRPr lang="en-CA" dirty="0"/>
          </a:p>
        </p:txBody>
      </p:sp>
      <p:sp>
        <p:nvSpPr>
          <p:cNvPr id="3" name="Subtitle 2"/>
          <p:cNvSpPr>
            <a:spLocks noGrp="1"/>
          </p:cNvSpPr>
          <p:nvPr>
            <p:ph type="subTitle" idx="1"/>
          </p:nvPr>
        </p:nvSpPr>
        <p:spPr>
          <a:xfrm>
            <a:off x="3902043" y="3685760"/>
            <a:ext cx="5220071" cy="1752600"/>
          </a:xfrm>
        </p:spPr>
        <p:txBody>
          <a:bodyPr/>
          <a:lstStyle>
            <a:lvl1pPr marL="0" indent="0" algn="ctr">
              <a:buNone/>
              <a:defRPr>
                <a:solidFill>
                  <a:srgbClr val="080808"/>
                </a:solidFill>
                <a:latin typeface="Arial Rounded MT Bold" panose="020F070403050403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738193"/>
            <a:ext cx="3923928" cy="5062310"/>
          </a:xfrm>
          <a:prstGeom prst="rect">
            <a:avLst/>
          </a:prstGeom>
        </p:spPr>
      </p:pic>
      <p:sp>
        <p:nvSpPr>
          <p:cNvPr id="8" name="Rectangle 7"/>
          <p:cNvSpPr/>
          <p:nvPr/>
        </p:nvSpPr>
        <p:spPr>
          <a:xfrm>
            <a:off x="0" y="301384"/>
            <a:ext cx="3923929" cy="436809"/>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 name="Rectangle 9"/>
          <p:cNvSpPr/>
          <p:nvPr/>
        </p:nvSpPr>
        <p:spPr>
          <a:xfrm>
            <a:off x="-1" y="5800503"/>
            <a:ext cx="9144001" cy="436809"/>
          </a:xfrm>
          <a:prstGeom prst="rect">
            <a:avLst/>
          </a:prstGeom>
          <a:solidFill>
            <a:srgbClr val="65E1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2" name="TextBox 11"/>
          <p:cNvSpPr txBox="1"/>
          <p:nvPr/>
        </p:nvSpPr>
        <p:spPr>
          <a:xfrm>
            <a:off x="179512" y="6453336"/>
            <a:ext cx="2232248" cy="276999"/>
          </a:xfrm>
          <a:prstGeom prst="rect">
            <a:avLst/>
          </a:prstGeom>
          <a:noFill/>
        </p:spPr>
        <p:txBody>
          <a:bodyPr wrap="square" rtlCol="0">
            <a:spAutoFit/>
          </a:bodyPr>
          <a:lstStyle/>
          <a:p>
            <a:r>
              <a:rPr lang="en-US" sz="1200" b="1" i="1" dirty="0" smtClean="0">
                <a:solidFill>
                  <a:srgbClr val="080808"/>
                </a:solidFill>
                <a:latin typeface="Century Schoolbook" panose="02040604050505020304" pitchFamily="18" charset="0"/>
              </a:rPr>
              <a:t>McGraw-Hill-Ryerson</a:t>
            </a:r>
            <a:endParaRPr lang="en-CA" sz="1200" b="1" i="1" dirty="0">
              <a:solidFill>
                <a:srgbClr val="080808"/>
              </a:solidFill>
              <a:latin typeface="Century Schoolbook" panose="02040604050505020304" pitchFamily="18" charset="0"/>
            </a:endParaRPr>
          </a:p>
        </p:txBody>
      </p:sp>
      <p:sp>
        <p:nvSpPr>
          <p:cNvPr id="13" name="TextBox 12"/>
          <p:cNvSpPr txBox="1"/>
          <p:nvPr/>
        </p:nvSpPr>
        <p:spPr>
          <a:xfrm>
            <a:off x="3923929" y="6453336"/>
            <a:ext cx="5040559" cy="276999"/>
          </a:xfrm>
          <a:prstGeom prst="rect">
            <a:avLst/>
          </a:prstGeom>
          <a:noFill/>
        </p:spPr>
        <p:txBody>
          <a:bodyPr wrap="square" rtlCol="0">
            <a:spAutoFit/>
          </a:bodyPr>
          <a:lstStyle/>
          <a:p>
            <a:r>
              <a:rPr lang="en-CA" sz="1200" b="1" i="1" dirty="0" smtClean="0">
                <a:solidFill>
                  <a:srgbClr val="080808"/>
                </a:solidFill>
                <a:latin typeface="Century Schoolbook" panose="02040604050505020304" pitchFamily="18" charset="0"/>
              </a:rPr>
              <a:t>©2015 The McGraw-Hill Companies, All Rights Reserved</a:t>
            </a:r>
            <a:endParaRPr lang="en-CA" sz="1200" b="1" i="1" dirty="0">
              <a:solidFill>
                <a:srgbClr val="080808"/>
              </a:solidFill>
              <a:latin typeface="Century Schoolbook" panose="02040604050505020304" pitchFamily="18" charset="0"/>
            </a:endParaRPr>
          </a:p>
        </p:txBody>
      </p:sp>
    </p:spTree>
    <p:extLst>
      <p:ext uri="{BB962C8B-B14F-4D97-AF65-F5344CB8AC3E}">
        <p14:creationId xmlns:p14="http://schemas.microsoft.com/office/powerpoint/2010/main" val="23855592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17240" y="1700808"/>
            <a:ext cx="8219256" cy="4525963"/>
          </a:xfrm>
        </p:spPr>
        <p:txBody>
          <a:bodyPr/>
          <a:lstStyle>
            <a:lvl1pPr>
              <a:defRPr sz="2600" b="0">
                <a:solidFill>
                  <a:srgbClr val="080808"/>
                </a:solidFill>
              </a:defRPr>
            </a:lvl1pPr>
            <a:lvl2pPr>
              <a:defRPr sz="2400" b="0">
                <a:solidFill>
                  <a:srgbClr val="080808"/>
                </a:solidFill>
              </a:defRPr>
            </a:lvl2pPr>
            <a:lvl3pPr>
              <a:defRPr b="0">
                <a:solidFill>
                  <a:srgbClr val="080808"/>
                </a:solidFill>
              </a:defRPr>
            </a:lvl3pPr>
            <a:lvl4pPr>
              <a:defRPr b="0">
                <a:solidFill>
                  <a:srgbClr val="080808"/>
                </a:solidFill>
              </a:defRPr>
            </a:lvl4pPr>
            <a:lvl5pPr>
              <a:defRPr b="0">
                <a:solidFill>
                  <a:srgbClr val="080808"/>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CA" dirty="0"/>
          </a:p>
        </p:txBody>
      </p:sp>
      <p:sp>
        <p:nvSpPr>
          <p:cNvPr id="2" name="Title 1"/>
          <p:cNvSpPr>
            <a:spLocks noGrp="1"/>
          </p:cNvSpPr>
          <p:nvPr>
            <p:ph type="title"/>
          </p:nvPr>
        </p:nvSpPr>
        <p:spPr>
          <a:xfrm>
            <a:off x="1979999" y="460375"/>
            <a:ext cx="6477801" cy="1143000"/>
          </a:xfrm>
        </p:spPr>
        <p:txBody>
          <a:bodyPr>
            <a:normAutofit/>
          </a:bodyPr>
          <a:lstStyle>
            <a:lvl1pPr>
              <a:defRPr sz="3600" b="1">
                <a:solidFill>
                  <a:schemeClr val="bg1"/>
                </a:solidFill>
              </a:defRPr>
            </a:lvl1pPr>
          </a:lstStyle>
          <a:p>
            <a:r>
              <a:rPr lang="en-US" smtClean="0"/>
              <a:t>Click to edit Master title style</a:t>
            </a:r>
            <a:endParaRPr lang="en-CA" dirty="0"/>
          </a:p>
        </p:txBody>
      </p:sp>
      <p:sp>
        <p:nvSpPr>
          <p:cNvPr id="4" name="Date Placeholder 3"/>
          <p:cNvSpPr>
            <a:spLocks noGrp="1"/>
          </p:cNvSpPr>
          <p:nvPr>
            <p:ph type="dt" sz="half" idx="10"/>
          </p:nvPr>
        </p:nvSpPr>
        <p:spPr>
          <a:xfrm>
            <a:off x="-11196" y="1484437"/>
            <a:ext cx="681681" cy="365125"/>
          </a:xfrm>
        </p:spPr>
        <p:txBody>
          <a:bodyPr/>
          <a:lstStyle/>
          <a:p>
            <a:fld id="{7C71E361-271C-4C01-A446-AF0B1460594E}" type="datetimeFigureOut">
              <a:rPr lang="en-CA" smtClean="0"/>
              <a:pPr/>
              <a:t>2017-02-14</a:t>
            </a:fld>
            <a:endParaRPr lang="en-CA"/>
          </a:p>
        </p:txBody>
      </p:sp>
      <p:sp>
        <p:nvSpPr>
          <p:cNvPr id="9" name="Rounded Rectangle 8"/>
          <p:cNvSpPr/>
          <p:nvPr/>
        </p:nvSpPr>
        <p:spPr>
          <a:xfrm>
            <a:off x="1187624" y="460375"/>
            <a:ext cx="7848872" cy="1096417"/>
          </a:xfrm>
          <a:prstGeom prst="roundRect">
            <a:avLst/>
          </a:prstGeom>
          <a:solidFill>
            <a:srgbClr val="8CA0B4"/>
          </a:solidFill>
          <a:ln w="9525">
            <a:solidFill>
              <a:schemeClr val="tx1">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2" name="Text Box 5"/>
          <p:cNvSpPr txBox="1">
            <a:spLocks noChangeArrowheads="1"/>
          </p:cNvSpPr>
          <p:nvPr/>
        </p:nvSpPr>
        <p:spPr bwMode="auto">
          <a:xfrm>
            <a:off x="8028384" y="6328860"/>
            <a:ext cx="6572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r" eaLnBrk="1" hangingPunct="1"/>
            <a:r>
              <a:rPr lang="en-US" altLang="en-US" sz="1400" b="1" dirty="0" smtClean="0">
                <a:solidFill>
                  <a:schemeClr val="bg2"/>
                </a:solidFill>
              </a:rPr>
              <a:t>12-</a:t>
            </a:r>
            <a:fld id="{DDBAA1A5-ABE0-4431-9A10-15C08E753C70}" type="slidenum">
              <a:rPr lang="en-US" altLang="en-US" sz="1400" b="1" smtClean="0">
                <a:solidFill>
                  <a:schemeClr val="bg2"/>
                </a:solidFill>
              </a:rPr>
              <a:pPr algn="r" eaLnBrk="1" hangingPunct="1"/>
              <a:t>‹#›</a:t>
            </a:fld>
            <a:endParaRPr lang="en-US" altLang="en-US" sz="1400" b="1" dirty="0">
              <a:solidFill>
                <a:schemeClr val="bg2"/>
              </a:solidFill>
            </a:endParaRPr>
          </a:p>
        </p:txBody>
      </p:sp>
      <p:sp>
        <p:nvSpPr>
          <p:cNvPr id="5" name="Rectangle 4"/>
          <p:cNvSpPr/>
          <p:nvPr/>
        </p:nvSpPr>
        <p:spPr>
          <a:xfrm>
            <a:off x="0" y="-6263"/>
            <a:ext cx="755576" cy="6864263"/>
          </a:xfrm>
          <a:prstGeom prst="rect">
            <a:avLst/>
          </a:prstGeom>
          <a:solidFill>
            <a:srgbClr val="65E1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115616" cy="16253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p:cNvSpPr txBox="1"/>
          <p:nvPr/>
        </p:nvSpPr>
        <p:spPr>
          <a:xfrm>
            <a:off x="899592" y="6381328"/>
            <a:ext cx="4392488" cy="276999"/>
          </a:xfrm>
          <a:prstGeom prst="rect">
            <a:avLst/>
          </a:prstGeom>
          <a:noFill/>
        </p:spPr>
        <p:txBody>
          <a:bodyPr wrap="square" rtlCol="0">
            <a:spAutoFit/>
          </a:bodyPr>
          <a:lstStyle/>
          <a:p>
            <a:r>
              <a:rPr lang="en-US" sz="1200" b="1" dirty="0" smtClean="0">
                <a:solidFill>
                  <a:srgbClr val="080808"/>
                </a:solidFill>
                <a:latin typeface="+mj-lt"/>
              </a:rPr>
              <a:t>Copyright</a:t>
            </a:r>
            <a:r>
              <a:rPr lang="en-US" sz="1200" b="1" baseline="0" dirty="0" smtClean="0">
                <a:solidFill>
                  <a:srgbClr val="080808"/>
                </a:solidFill>
                <a:latin typeface="+mj-lt"/>
              </a:rPr>
              <a:t> © 2015 McGraw-Hill Ryerson Limited</a:t>
            </a:r>
            <a:endParaRPr lang="en-CA" sz="1200" b="1" dirty="0">
              <a:solidFill>
                <a:srgbClr val="080808"/>
              </a:solidFill>
              <a:latin typeface="+mj-lt"/>
            </a:endParaRPr>
          </a:p>
        </p:txBody>
      </p:sp>
    </p:spTree>
    <p:extLst>
      <p:ext uri="{BB962C8B-B14F-4D97-AF65-F5344CB8AC3E}">
        <p14:creationId xmlns:p14="http://schemas.microsoft.com/office/powerpoint/2010/main" val="27511311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17240" y="1700808"/>
            <a:ext cx="8219256" cy="4525963"/>
          </a:xfrm>
        </p:spPr>
        <p:txBody>
          <a:bodyPr/>
          <a:lstStyle>
            <a:lvl1pPr>
              <a:defRPr sz="2600" b="0">
                <a:solidFill>
                  <a:srgbClr val="080808"/>
                </a:solidFill>
              </a:defRPr>
            </a:lvl1pPr>
            <a:lvl2pPr>
              <a:defRPr sz="2400" b="0">
                <a:solidFill>
                  <a:srgbClr val="080808"/>
                </a:solidFill>
              </a:defRPr>
            </a:lvl2pPr>
            <a:lvl3pPr>
              <a:defRPr b="0">
                <a:solidFill>
                  <a:srgbClr val="080808"/>
                </a:solidFill>
              </a:defRPr>
            </a:lvl3pPr>
            <a:lvl4pPr>
              <a:defRPr b="0">
                <a:solidFill>
                  <a:srgbClr val="080808"/>
                </a:solidFill>
              </a:defRPr>
            </a:lvl4pPr>
            <a:lvl5pPr>
              <a:defRPr b="0">
                <a:solidFill>
                  <a:srgbClr val="080808"/>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CA" dirty="0"/>
          </a:p>
        </p:txBody>
      </p:sp>
      <p:sp>
        <p:nvSpPr>
          <p:cNvPr id="2" name="Title 1"/>
          <p:cNvSpPr>
            <a:spLocks noGrp="1"/>
          </p:cNvSpPr>
          <p:nvPr>
            <p:ph type="title"/>
          </p:nvPr>
        </p:nvSpPr>
        <p:spPr>
          <a:xfrm>
            <a:off x="1979999" y="460375"/>
            <a:ext cx="6477801" cy="1143000"/>
          </a:xfrm>
        </p:spPr>
        <p:txBody>
          <a:bodyPr>
            <a:normAutofit/>
          </a:bodyPr>
          <a:lstStyle>
            <a:lvl1pPr>
              <a:defRPr sz="3600" b="1">
                <a:solidFill>
                  <a:schemeClr val="bg1"/>
                </a:solidFill>
              </a:defRPr>
            </a:lvl1pPr>
          </a:lstStyle>
          <a:p>
            <a:r>
              <a:rPr lang="en-US" smtClean="0"/>
              <a:t>Click to edit Master title style</a:t>
            </a:r>
            <a:endParaRPr lang="en-CA" dirty="0"/>
          </a:p>
        </p:txBody>
      </p:sp>
      <p:sp>
        <p:nvSpPr>
          <p:cNvPr id="4" name="Date Placeholder 3"/>
          <p:cNvSpPr>
            <a:spLocks noGrp="1"/>
          </p:cNvSpPr>
          <p:nvPr>
            <p:ph type="dt" sz="half" idx="10"/>
          </p:nvPr>
        </p:nvSpPr>
        <p:spPr>
          <a:xfrm>
            <a:off x="-11196" y="1484437"/>
            <a:ext cx="681681" cy="365125"/>
          </a:xfrm>
        </p:spPr>
        <p:txBody>
          <a:bodyPr/>
          <a:lstStyle/>
          <a:p>
            <a:fld id="{7C71E361-271C-4C01-A446-AF0B1460594E}" type="datetimeFigureOut">
              <a:rPr lang="en-CA" smtClean="0"/>
              <a:pPr/>
              <a:t>2017-02-14</a:t>
            </a:fld>
            <a:endParaRPr lang="en-CA"/>
          </a:p>
        </p:txBody>
      </p:sp>
      <p:sp>
        <p:nvSpPr>
          <p:cNvPr id="12" name="Text Box 5"/>
          <p:cNvSpPr txBox="1">
            <a:spLocks noChangeArrowheads="1"/>
          </p:cNvSpPr>
          <p:nvPr/>
        </p:nvSpPr>
        <p:spPr bwMode="auto">
          <a:xfrm>
            <a:off x="8028384" y="6328860"/>
            <a:ext cx="6572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r" eaLnBrk="1" hangingPunct="1"/>
            <a:r>
              <a:rPr lang="en-US" altLang="en-US" sz="1400" b="1" dirty="0" smtClean="0">
                <a:solidFill>
                  <a:schemeClr val="bg2"/>
                </a:solidFill>
              </a:rPr>
              <a:t>12-</a:t>
            </a:r>
            <a:fld id="{DDBAA1A5-ABE0-4431-9A10-15C08E753C70}" type="slidenum">
              <a:rPr lang="en-US" altLang="en-US" sz="1400" b="1" smtClean="0">
                <a:solidFill>
                  <a:schemeClr val="bg2"/>
                </a:solidFill>
              </a:rPr>
              <a:pPr algn="r" eaLnBrk="1" hangingPunct="1"/>
              <a:t>‹#›</a:t>
            </a:fld>
            <a:endParaRPr lang="en-US" altLang="en-US" sz="1400" b="1" dirty="0">
              <a:solidFill>
                <a:schemeClr val="bg2"/>
              </a:solidFill>
            </a:endParaRPr>
          </a:p>
        </p:txBody>
      </p:sp>
      <p:sp>
        <p:nvSpPr>
          <p:cNvPr id="9" name="Rounded Rectangle 8"/>
          <p:cNvSpPr/>
          <p:nvPr/>
        </p:nvSpPr>
        <p:spPr>
          <a:xfrm>
            <a:off x="1187624" y="460375"/>
            <a:ext cx="7848872" cy="1096417"/>
          </a:xfrm>
          <a:prstGeom prst="roundRect">
            <a:avLst/>
          </a:prstGeom>
          <a:solidFill>
            <a:srgbClr val="8CA0B4"/>
          </a:solidFill>
          <a:ln w="9525">
            <a:solidFill>
              <a:schemeClr val="tx1">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 name="Rectangle 4"/>
          <p:cNvSpPr/>
          <p:nvPr/>
        </p:nvSpPr>
        <p:spPr>
          <a:xfrm>
            <a:off x="0" y="-6263"/>
            <a:ext cx="755576" cy="6864263"/>
          </a:xfrm>
          <a:prstGeom prst="rect">
            <a:avLst/>
          </a:prstGeom>
          <a:solidFill>
            <a:srgbClr val="65E1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115616" cy="16253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p:cNvSpPr txBox="1"/>
          <p:nvPr/>
        </p:nvSpPr>
        <p:spPr>
          <a:xfrm>
            <a:off x="899592" y="6381328"/>
            <a:ext cx="4392488" cy="276999"/>
          </a:xfrm>
          <a:prstGeom prst="rect">
            <a:avLst/>
          </a:prstGeom>
          <a:noFill/>
        </p:spPr>
        <p:txBody>
          <a:bodyPr wrap="square" rtlCol="0">
            <a:spAutoFit/>
          </a:bodyPr>
          <a:lstStyle/>
          <a:p>
            <a:r>
              <a:rPr lang="en-US" sz="1200" b="1" dirty="0" smtClean="0">
                <a:solidFill>
                  <a:srgbClr val="080808"/>
                </a:solidFill>
                <a:latin typeface="+mj-lt"/>
              </a:rPr>
              <a:t>Copyright</a:t>
            </a:r>
            <a:r>
              <a:rPr lang="en-US" sz="1200" b="1" baseline="0" dirty="0" smtClean="0">
                <a:solidFill>
                  <a:srgbClr val="080808"/>
                </a:solidFill>
                <a:latin typeface="+mj-lt"/>
              </a:rPr>
              <a:t> © 2015 McGraw-Hill Ryerson Limited</a:t>
            </a:r>
            <a:endParaRPr lang="en-CA" sz="1200" b="1" dirty="0">
              <a:solidFill>
                <a:srgbClr val="080808"/>
              </a:solidFill>
              <a:latin typeface="+mj-lt"/>
            </a:endParaRPr>
          </a:p>
        </p:txBody>
      </p:sp>
      <p:sp>
        <p:nvSpPr>
          <p:cNvPr id="14" name="TextBox 6"/>
          <p:cNvSpPr txBox="1">
            <a:spLocks noChangeArrowheads="1"/>
          </p:cNvSpPr>
          <p:nvPr/>
        </p:nvSpPr>
        <p:spPr bwMode="auto">
          <a:xfrm>
            <a:off x="35496" y="1628800"/>
            <a:ext cx="1066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r>
              <a:rPr lang="en-US" altLang="en-US" sz="1000" dirty="0">
                <a:solidFill>
                  <a:schemeClr val="bg2"/>
                </a:solidFill>
              </a:rPr>
              <a:t>Learning</a:t>
            </a:r>
          </a:p>
          <a:p>
            <a:r>
              <a:rPr lang="en-US" altLang="en-US" sz="1000" dirty="0" smtClean="0">
                <a:solidFill>
                  <a:schemeClr val="bg2"/>
                </a:solidFill>
              </a:rPr>
              <a:t>Outcome</a:t>
            </a:r>
            <a:endParaRPr lang="en-CA" altLang="en-US" sz="1000" dirty="0">
              <a:solidFill>
                <a:schemeClr val="bg2"/>
              </a:solidFill>
            </a:endParaRPr>
          </a:p>
        </p:txBody>
      </p:sp>
    </p:spTree>
    <p:extLst>
      <p:ext uri="{BB962C8B-B14F-4D97-AF65-F5344CB8AC3E}">
        <p14:creationId xmlns:p14="http://schemas.microsoft.com/office/powerpoint/2010/main" val="29922417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C71E361-271C-4C01-A446-AF0B1460594E}" type="datetimeFigureOut">
              <a:rPr lang="en-CA" smtClean="0"/>
              <a:pPr/>
              <a:t>2017-02-14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FDD6E08C-0DE3-4CA3-9433-2063BC6D3087}" type="slidenum">
              <a:rPr lang="en-CA" smtClean="0"/>
              <a:pPr/>
              <a:t>‹#›</a:t>
            </a:fld>
            <a:endParaRPr lang="en-CA"/>
          </a:p>
        </p:txBody>
      </p:sp>
    </p:spTree>
    <p:extLst>
      <p:ext uri="{BB962C8B-B14F-4D97-AF65-F5344CB8AC3E}">
        <p14:creationId xmlns:p14="http://schemas.microsoft.com/office/powerpoint/2010/main" val="34336306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0" name="Rounded Rectangle 9"/>
          <p:cNvSpPr/>
          <p:nvPr/>
        </p:nvSpPr>
        <p:spPr>
          <a:xfrm>
            <a:off x="1187624" y="460375"/>
            <a:ext cx="7848872" cy="1096417"/>
          </a:xfrm>
          <a:prstGeom prst="roundRect">
            <a:avLst/>
          </a:prstGeom>
          <a:solidFill>
            <a:srgbClr val="8CA0B4"/>
          </a:solidFill>
          <a:ln w="9525">
            <a:solidFill>
              <a:schemeClr val="tx1">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 name="Content Placeholder 2"/>
          <p:cNvSpPr>
            <a:spLocks noGrp="1"/>
          </p:cNvSpPr>
          <p:nvPr>
            <p:ph sz="half" idx="1"/>
          </p:nvPr>
        </p:nvSpPr>
        <p:spPr>
          <a:xfrm>
            <a:off x="755576" y="1639341"/>
            <a:ext cx="4038600" cy="4525963"/>
          </a:xfrm>
        </p:spPr>
        <p:txBody>
          <a:bodyPr/>
          <a:lstStyle>
            <a:lvl1pPr>
              <a:defRPr sz="2400">
                <a:solidFill>
                  <a:schemeClr val="bg2"/>
                </a:solidFill>
              </a:defRPr>
            </a:lvl1pPr>
            <a:lvl2pPr>
              <a:defRPr sz="2200">
                <a:solidFill>
                  <a:schemeClr val="bg2"/>
                </a:solidFill>
              </a:defRPr>
            </a:lvl2pPr>
            <a:lvl3pPr>
              <a:defRPr sz="2000">
                <a:solidFill>
                  <a:schemeClr val="bg2"/>
                </a:solidFill>
              </a:defRPr>
            </a:lvl3pPr>
            <a:lvl4pPr>
              <a:defRPr sz="1800">
                <a:solidFill>
                  <a:schemeClr val="bg2"/>
                </a:solidFill>
              </a:defRPr>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CA" dirty="0"/>
          </a:p>
        </p:txBody>
      </p:sp>
      <p:sp>
        <p:nvSpPr>
          <p:cNvPr id="2" name="Title 1"/>
          <p:cNvSpPr>
            <a:spLocks noGrp="1"/>
          </p:cNvSpPr>
          <p:nvPr>
            <p:ph type="title"/>
          </p:nvPr>
        </p:nvSpPr>
        <p:spPr>
          <a:xfrm>
            <a:off x="1259632" y="274638"/>
            <a:ext cx="7704856" cy="1143000"/>
          </a:xfrm>
        </p:spPr>
        <p:txBody>
          <a:bodyPr/>
          <a:lstStyle>
            <a:lvl1pPr>
              <a:defRPr>
                <a:solidFill>
                  <a:schemeClr val="bg1"/>
                </a:solidFill>
              </a:defRPr>
            </a:lvl1pPr>
          </a:lstStyle>
          <a:p>
            <a:r>
              <a:rPr lang="en-US" smtClean="0"/>
              <a:t>Click to edit Master title style</a:t>
            </a:r>
            <a:endParaRPr lang="en-CA" dirty="0"/>
          </a:p>
        </p:txBody>
      </p:sp>
      <p:sp>
        <p:nvSpPr>
          <p:cNvPr id="4" name="Content Placeholder 3"/>
          <p:cNvSpPr>
            <a:spLocks noGrp="1"/>
          </p:cNvSpPr>
          <p:nvPr>
            <p:ph sz="half" idx="2"/>
          </p:nvPr>
        </p:nvSpPr>
        <p:spPr>
          <a:xfrm>
            <a:off x="4997896" y="1639341"/>
            <a:ext cx="4038600" cy="4525963"/>
          </a:xfrm>
        </p:spPr>
        <p:txBody>
          <a:bodyPr/>
          <a:lstStyle>
            <a:lvl1pPr>
              <a:defRPr sz="2400">
                <a:solidFill>
                  <a:schemeClr val="bg2"/>
                </a:solidFill>
              </a:defRPr>
            </a:lvl1pPr>
            <a:lvl2pPr>
              <a:defRPr sz="2200">
                <a:solidFill>
                  <a:schemeClr val="bg2"/>
                </a:solidFill>
              </a:defRPr>
            </a:lvl2pPr>
            <a:lvl3pPr>
              <a:defRPr sz="2000">
                <a:solidFill>
                  <a:schemeClr val="bg2"/>
                </a:solidFill>
              </a:defRPr>
            </a:lvl3pPr>
            <a:lvl4pPr>
              <a:defRPr sz="1800">
                <a:solidFill>
                  <a:schemeClr val="bg2"/>
                </a:solidFill>
              </a:defRPr>
            </a:lvl4pPr>
            <a:lvl5pPr>
              <a:defRPr sz="1800">
                <a:solidFill>
                  <a:schemeClr val="bg2"/>
                </a:solidFill>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CA" dirty="0"/>
          </a:p>
        </p:txBody>
      </p:sp>
      <p:sp>
        <p:nvSpPr>
          <p:cNvPr id="9" name="Rectangle 8"/>
          <p:cNvSpPr/>
          <p:nvPr/>
        </p:nvSpPr>
        <p:spPr>
          <a:xfrm>
            <a:off x="0" y="-6263"/>
            <a:ext cx="755576" cy="6864263"/>
          </a:xfrm>
          <a:prstGeom prst="rect">
            <a:avLst/>
          </a:prstGeom>
          <a:solidFill>
            <a:srgbClr val="65E1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pic>
        <p:nvPicPr>
          <p:cNvPr id="1741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116013" cy="1627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p:cNvSpPr txBox="1"/>
          <p:nvPr/>
        </p:nvSpPr>
        <p:spPr>
          <a:xfrm>
            <a:off x="899592" y="6381328"/>
            <a:ext cx="4392488" cy="276999"/>
          </a:xfrm>
          <a:prstGeom prst="rect">
            <a:avLst/>
          </a:prstGeom>
          <a:noFill/>
        </p:spPr>
        <p:txBody>
          <a:bodyPr wrap="square" rtlCol="0">
            <a:spAutoFit/>
          </a:bodyPr>
          <a:lstStyle/>
          <a:p>
            <a:r>
              <a:rPr lang="en-US" sz="1200" b="1" dirty="0" smtClean="0">
                <a:solidFill>
                  <a:srgbClr val="080808"/>
                </a:solidFill>
                <a:latin typeface="+mj-lt"/>
              </a:rPr>
              <a:t>Copyright</a:t>
            </a:r>
            <a:r>
              <a:rPr lang="en-US" sz="1200" b="1" baseline="0" dirty="0" smtClean="0">
                <a:solidFill>
                  <a:srgbClr val="080808"/>
                </a:solidFill>
                <a:latin typeface="+mj-lt"/>
              </a:rPr>
              <a:t> © 2015 McGraw-Hill Ryerson Limited</a:t>
            </a:r>
            <a:endParaRPr lang="en-CA" sz="1200" b="1" dirty="0">
              <a:solidFill>
                <a:srgbClr val="080808"/>
              </a:solidFill>
              <a:latin typeface="+mj-lt"/>
            </a:endParaRPr>
          </a:p>
        </p:txBody>
      </p:sp>
      <p:sp>
        <p:nvSpPr>
          <p:cNvPr id="12" name="Text Box 5"/>
          <p:cNvSpPr txBox="1">
            <a:spLocks noChangeArrowheads="1"/>
          </p:cNvSpPr>
          <p:nvPr/>
        </p:nvSpPr>
        <p:spPr bwMode="auto">
          <a:xfrm>
            <a:off x="8028384" y="6328860"/>
            <a:ext cx="6572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r" eaLnBrk="1" hangingPunct="1"/>
            <a:r>
              <a:rPr lang="en-US" altLang="en-US" sz="1400" b="1" dirty="0" smtClean="0">
                <a:solidFill>
                  <a:schemeClr val="bg2"/>
                </a:solidFill>
              </a:rPr>
              <a:t>12-</a:t>
            </a:r>
            <a:fld id="{DDBAA1A5-ABE0-4431-9A10-15C08E753C70}" type="slidenum">
              <a:rPr lang="en-US" altLang="en-US" sz="1400" b="1" smtClean="0">
                <a:solidFill>
                  <a:schemeClr val="bg2"/>
                </a:solidFill>
              </a:rPr>
              <a:pPr algn="r" eaLnBrk="1" hangingPunct="1"/>
              <a:t>‹#›</a:t>
            </a:fld>
            <a:endParaRPr lang="en-US" altLang="en-US" sz="1400" b="1" dirty="0">
              <a:solidFill>
                <a:schemeClr val="bg2"/>
              </a:solidFill>
            </a:endParaRPr>
          </a:p>
        </p:txBody>
      </p:sp>
      <p:sp>
        <p:nvSpPr>
          <p:cNvPr id="13" name="TextBox 6"/>
          <p:cNvSpPr txBox="1">
            <a:spLocks noChangeArrowheads="1"/>
          </p:cNvSpPr>
          <p:nvPr userDrawn="1"/>
        </p:nvSpPr>
        <p:spPr bwMode="auto">
          <a:xfrm>
            <a:off x="35496" y="1628800"/>
            <a:ext cx="1066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r>
              <a:rPr lang="en-US" altLang="en-US" sz="1000" dirty="0">
                <a:solidFill>
                  <a:schemeClr val="bg2"/>
                </a:solidFill>
              </a:rPr>
              <a:t>Learning</a:t>
            </a:r>
          </a:p>
          <a:p>
            <a:r>
              <a:rPr lang="en-US" altLang="en-US" sz="1000" dirty="0" smtClean="0">
                <a:solidFill>
                  <a:schemeClr val="bg2"/>
                </a:solidFill>
              </a:rPr>
              <a:t>Outcome</a:t>
            </a:r>
            <a:endParaRPr lang="en-CA" altLang="en-US" sz="1000" dirty="0">
              <a:solidFill>
                <a:schemeClr val="bg2"/>
              </a:solidFill>
            </a:endParaRPr>
          </a:p>
        </p:txBody>
      </p:sp>
    </p:spTree>
    <p:extLst>
      <p:ext uri="{BB962C8B-B14F-4D97-AF65-F5344CB8AC3E}">
        <p14:creationId xmlns:p14="http://schemas.microsoft.com/office/powerpoint/2010/main" val="18970405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ounded Rectangle 9"/>
          <p:cNvSpPr/>
          <p:nvPr userDrawn="1"/>
        </p:nvSpPr>
        <p:spPr>
          <a:xfrm>
            <a:off x="1187624" y="332656"/>
            <a:ext cx="7848872" cy="1096417"/>
          </a:xfrm>
          <a:prstGeom prst="roundRect">
            <a:avLst/>
          </a:prstGeom>
          <a:solidFill>
            <a:srgbClr val="8CA0B4"/>
          </a:solidFill>
          <a:ln w="9525">
            <a:solidFill>
              <a:schemeClr val="tx1">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 name="Title 1"/>
          <p:cNvSpPr>
            <a:spLocks noGrp="1"/>
          </p:cNvSpPr>
          <p:nvPr>
            <p:ph type="title"/>
          </p:nvPr>
        </p:nvSpPr>
        <p:spPr>
          <a:xfrm>
            <a:off x="1187624" y="492969"/>
            <a:ext cx="7848872" cy="796950"/>
          </a:xfrm>
        </p:spPr>
        <p:txBody>
          <a:bodyPr>
            <a:normAutofit/>
          </a:bodyPr>
          <a:lstStyle>
            <a:lvl1pPr>
              <a:defRPr sz="3600">
                <a:solidFill>
                  <a:schemeClr val="bg1"/>
                </a:solidFill>
              </a:defRPr>
            </a:lvl1pPr>
          </a:lstStyle>
          <a:p>
            <a:r>
              <a:rPr lang="en-US" dirty="0" smtClean="0"/>
              <a:t>Click to edit Master title style</a:t>
            </a:r>
            <a:endParaRPr lang="en-CA" dirty="0"/>
          </a:p>
        </p:txBody>
      </p:sp>
      <p:sp>
        <p:nvSpPr>
          <p:cNvPr id="3" name="Text Placeholder 2"/>
          <p:cNvSpPr>
            <a:spLocks noGrp="1"/>
          </p:cNvSpPr>
          <p:nvPr>
            <p:ph type="body" idx="1"/>
          </p:nvPr>
        </p:nvSpPr>
        <p:spPr>
          <a:xfrm>
            <a:off x="819844" y="1535113"/>
            <a:ext cx="4040188" cy="639762"/>
          </a:xfrm>
          <a:solidFill>
            <a:srgbClr val="90CCDC"/>
          </a:solidFill>
          <a:ln>
            <a:solidFill>
              <a:srgbClr val="32879E"/>
            </a:solidFill>
          </a:ln>
        </p:spPr>
        <p:txBody>
          <a:bodyPr anchor="b"/>
          <a:lstStyle>
            <a:lvl1pPr marL="0" indent="0">
              <a:buNone/>
              <a:defRPr sz="2400" b="1">
                <a:solidFill>
                  <a:srgbClr val="32879E"/>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819844" y="2174875"/>
            <a:ext cx="4040188" cy="3951288"/>
          </a:xfrm>
          <a:ln>
            <a:solidFill>
              <a:srgbClr val="32879E"/>
            </a:solidFill>
          </a:ln>
        </p:spPr>
        <p:txBody>
          <a:bodyPr/>
          <a:lstStyle>
            <a:lvl1pPr>
              <a:defRPr sz="2400">
                <a:solidFill>
                  <a:schemeClr val="bg2"/>
                </a:solidFill>
              </a:defRPr>
            </a:lvl1pPr>
            <a:lvl2pPr>
              <a:defRPr sz="2000">
                <a:solidFill>
                  <a:schemeClr val="bg2"/>
                </a:solidFill>
              </a:defRPr>
            </a:lvl2pPr>
            <a:lvl3pPr>
              <a:defRPr sz="1800">
                <a:solidFill>
                  <a:schemeClr val="bg2"/>
                </a:solidFill>
              </a:defRPr>
            </a:lvl3pPr>
            <a:lvl4pPr>
              <a:defRPr sz="1600">
                <a:solidFill>
                  <a:schemeClr val="bg2"/>
                </a:solidFill>
              </a:defRPr>
            </a:lvl4pPr>
            <a:lvl5pPr>
              <a:defRPr sz="1600">
                <a:solidFill>
                  <a:schemeClr val="bg2"/>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CA" dirty="0"/>
          </a:p>
        </p:txBody>
      </p:sp>
      <p:sp>
        <p:nvSpPr>
          <p:cNvPr id="5" name="Text Placeholder 4"/>
          <p:cNvSpPr>
            <a:spLocks noGrp="1"/>
          </p:cNvSpPr>
          <p:nvPr>
            <p:ph type="body" sz="quarter" idx="3"/>
          </p:nvPr>
        </p:nvSpPr>
        <p:spPr>
          <a:xfrm>
            <a:off x="4994721" y="1535113"/>
            <a:ext cx="4041775" cy="639762"/>
          </a:xfrm>
          <a:solidFill>
            <a:srgbClr val="90CCDC"/>
          </a:solidFill>
          <a:ln>
            <a:solidFill>
              <a:srgbClr val="32879E"/>
            </a:solidFill>
          </a:ln>
        </p:spPr>
        <p:txBody>
          <a:bodyPr anchor="b"/>
          <a:lstStyle>
            <a:lvl1pPr marL="0" indent="0">
              <a:buNone/>
              <a:defRPr sz="2400" b="1">
                <a:solidFill>
                  <a:srgbClr val="32879E"/>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4994721" y="2174875"/>
            <a:ext cx="4041775" cy="3951288"/>
          </a:xfrm>
          <a:ln>
            <a:solidFill>
              <a:srgbClr val="32879E"/>
            </a:solidFill>
          </a:ln>
        </p:spPr>
        <p:txBody>
          <a:bodyPr/>
          <a:lstStyle>
            <a:lvl1pPr>
              <a:defRPr sz="2400">
                <a:solidFill>
                  <a:schemeClr val="bg2"/>
                </a:solidFill>
              </a:defRPr>
            </a:lvl1pPr>
            <a:lvl2pPr>
              <a:defRPr sz="2000">
                <a:solidFill>
                  <a:schemeClr val="bg2"/>
                </a:solidFill>
              </a:defRPr>
            </a:lvl2pPr>
            <a:lvl3pPr>
              <a:defRPr sz="1800">
                <a:solidFill>
                  <a:schemeClr val="bg2"/>
                </a:solidFill>
              </a:defRPr>
            </a:lvl3pPr>
            <a:lvl4pPr>
              <a:defRPr sz="1600">
                <a:solidFill>
                  <a:schemeClr val="bg2"/>
                </a:solidFill>
              </a:defRPr>
            </a:lvl4pPr>
            <a:lvl5pPr>
              <a:defRPr sz="1600">
                <a:solidFill>
                  <a:schemeClr val="bg2"/>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CA" dirty="0"/>
          </a:p>
        </p:txBody>
      </p:sp>
      <p:sp>
        <p:nvSpPr>
          <p:cNvPr id="12" name="Rectangle 11"/>
          <p:cNvSpPr/>
          <p:nvPr userDrawn="1"/>
        </p:nvSpPr>
        <p:spPr>
          <a:xfrm>
            <a:off x="0" y="-6263"/>
            <a:ext cx="755576" cy="6864263"/>
          </a:xfrm>
          <a:prstGeom prst="rect">
            <a:avLst/>
          </a:prstGeom>
          <a:solidFill>
            <a:srgbClr val="65E1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3" name="TextBox 6"/>
          <p:cNvSpPr txBox="1">
            <a:spLocks noChangeArrowheads="1"/>
          </p:cNvSpPr>
          <p:nvPr userDrawn="1"/>
        </p:nvSpPr>
        <p:spPr bwMode="auto">
          <a:xfrm>
            <a:off x="35496" y="1628800"/>
            <a:ext cx="1066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r>
              <a:rPr lang="en-US" altLang="en-US" sz="1000" dirty="0">
                <a:solidFill>
                  <a:schemeClr val="bg2"/>
                </a:solidFill>
              </a:rPr>
              <a:t>Learning</a:t>
            </a:r>
          </a:p>
          <a:p>
            <a:r>
              <a:rPr lang="en-US" altLang="en-US" sz="1000" dirty="0" smtClean="0">
                <a:solidFill>
                  <a:schemeClr val="bg2"/>
                </a:solidFill>
              </a:rPr>
              <a:t>Outcome</a:t>
            </a:r>
            <a:endParaRPr lang="en-CA" altLang="en-US" sz="1000" dirty="0">
              <a:solidFill>
                <a:schemeClr val="bg2"/>
              </a:solidFill>
            </a:endParaRPr>
          </a:p>
        </p:txBody>
      </p:sp>
      <p:pic>
        <p:nvPicPr>
          <p:cNvPr id="2050"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2" y="-27384"/>
            <a:ext cx="1116013" cy="1627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TextBox 13"/>
          <p:cNvSpPr txBox="1"/>
          <p:nvPr userDrawn="1"/>
        </p:nvSpPr>
        <p:spPr>
          <a:xfrm>
            <a:off x="899592" y="6381328"/>
            <a:ext cx="4392488" cy="276999"/>
          </a:xfrm>
          <a:prstGeom prst="rect">
            <a:avLst/>
          </a:prstGeom>
          <a:noFill/>
        </p:spPr>
        <p:txBody>
          <a:bodyPr wrap="square" rtlCol="0">
            <a:spAutoFit/>
          </a:bodyPr>
          <a:lstStyle/>
          <a:p>
            <a:r>
              <a:rPr lang="en-US" sz="1200" b="1" dirty="0" smtClean="0">
                <a:solidFill>
                  <a:srgbClr val="080808"/>
                </a:solidFill>
                <a:latin typeface="+mj-lt"/>
              </a:rPr>
              <a:t>Copyright</a:t>
            </a:r>
            <a:r>
              <a:rPr lang="en-US" sz="1200" b="1" baseline="0" dirty="0" smtClean="0">
                <a:solidFill>
                  <a:srgbClr val="080808"/>
                </a:solidFill>
                <a:latin typeface="+mj-lt"/>
              </a:rPr>
              <a:t> © 2015 McGraw-Hill Ryerson Limited</a:t>
            </a:r>
            <a:endParaRPr lang="en-CA" sz="1200" b="1" dirty="0">
              <a:solidFill>
                <a:srgbClr val="080808"/>
              </a:solidFill>
              <a:latin typeface="+mj-lt"/>
            </a:endParaRPr>
          </a:p>
        </p:txBody>
      </p:sp>
      <p:sp>
        <p:nvSpPr>
          <p:cNvPr id="15" name="Text Box 5"/>
          <p:cNvSpPr txBox="1">
            <a:spLocks noChangeArrowheads="1"/>
          </p:cNvSpPr>
          <p:nvPr userDrawn="1"/>
        </p:nvSpPr>
        <p:spPr bwMode="auto">
          <a:xfrm>
            <a:off x="8028384" y="6328860"/>
            <a:ext cx="6572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r" eaLnBrk="1" hangingPunct="1"/>
            <a:r>
              <a:rPr lang="en-US" altLang="en-US" sz="1400" b="1" dirty="0" smtClean="0">
                <a:solidFill>
                  <a:schemeClr val="bg2"/>
                </a:solidFill>
              </a:rPr>
              <a:t>12-</a:t>
            </a:r>
            <a:fld id="{DDBAA1A5-ABE0-4431-9A10-15C08E753C70}" type="slidenum">
              <a:rPr lang="en-US" altLang="en-US" sz="1400" b="1" smtClean="0">
                <a:solidFill>
                  <a:schemeClr val="bg2"/>
                </a:solidFill>
              </a:rPr>
              <a:pPr algn="r" eaLnBrk="1" hangingPunct="1"/>
              <a:t>‹#›</a:t>
            </a:fld>
            <a:endParaRPr lang="en-US" altLang="en-US" sz="1400" b="1" dirty="0">
              <a:solidFill>
                <a:schemeClr val="bg2"/>
              </a:solidFill>
            </a:endParaRPr>
          </a:p>
        </p:txBody>
      </p:sp>
    </p:spTree>
    <p:extLst>
      <p:ext uri="{BB962C8B-B14F-4D97-AF65-F5344CB8AC3E}">
        <p14:creationId xmlns:p14="http://schemas.microsoft.com/office/powerpoint/2010/main" val="3350839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ounded Rectangle 6"/>
          <p:cNvSpPr/>
          <p:nvPr/>
        </p:nvSpPr>
        <p:spPr>
          <a:xfrm>
            <a:off x="1187624" y="404664"/>
            <a:ext cx="7848872" cy="1096417"/>
          </a:xfrm>
          <a:prstGeom prst="roundRect">
            <a:avLst/>
          </a:prstGeom>
          <a:solidFill>
            <a:srgbClr val="8CA0B4"/>
          </a:solidFill>
          <a:ln w="9525">
            <a:solidFill>
              <a:schemeClr val="tx1">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solidFill>
                <a:schemeClr val="bg1"/>
              </a:solidFill>
            </a:endParaRPr>
          </a:p>
        </p:txBody>
      </p:sp>
      <p:sp>
        <p:nvSpPr>
          <p:cNvPr id="2" name="Title 1"/>
          <p:cNvSpPr>
            <a:spLocks noGrp="1"/>
          </p:cNvSpPr>
          <p:nvPr>
            <p:ph type="title"/>
          </p:nvPr>
        </p:nvSpPr>
        <p:spPr>
          <a:xfrm>
            <a:off x="899592" y="401212"/>
            <a:ext cx="8229600" cy="1143000"/>
          </a:xfrm>
        </p:spPr>
        <p:txBody>
          <a:bodyPr>
            <a:normAutofit/>
          </a:bodyPr>
          <a:lstStyle>
            <a:lvl1pPr>
              <a:defRPr sz="3600">
                <a:solidFill>
                  <a:schemeClr val="bg1"/>
                </a:solidFill>
              </a:defRPr>
            </a:lvl1pPr>
          </a:lstStyle>
          <a:p>
            <a:r>
              <a:rPr lang="en-US" dirty="0" smtClean="0"/>
              <a:t>Click to edit Master title style</a:t>
            </a:r>
            <a:endParaRPr lang="en-CA" dirty="0"/>
          </a:p>
        </p:txBody>
      </p:sp>
      <p:sp>
        <p:nvSpPr>
          <p:cNvPr id="8" name="Rectangle 7"/>
          <p:cNvSpPr/>
          <p:nvPr/>
        </p:nvSpPr>
        <p:spPr>
          <a:xfrm>
            <a:off x="0" y="-6263"/>
            <a:ext cx="755576" cy="6864263"/>
          </a:xfrm>
          <a:prstGeom prst="rect">
            <a:avLst/>
          </a:prstGeom>
          <a:solidFill>
            <a:srgbClr val="65E1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pic>
        <p:nvPicPr>
          <p:cNvPr id="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115616" cy="16253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6"/>
          <p:cNvSpPr txBox="1">
            <a:spLocks noChangeArrowheads="1"/>
          </p:cNvSpPr>
          <p:nvPr/>
        </p:nvSpPr>
        <p:spPr bwMode="auto">
          <a:xfrm>
            <a:off x="35496" y="1628800"/>
            <a:ext cx="1066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r>
              <a:rPr lang="en-US" altLang="en-US" sz="1000" dirty="0">
                <a:solidFill>
                  <a:schemeClr val="bg2"/>
                </a:solidFill>
              </a:rPr>
              <a:t>Learning</a:t>
            </a:r>
          </a:p>
          <a:p>
            <a:r>
              <a:rPr lang="en-US" altLang="en-US" sz="1000" dirty="0" smtClean="0">
                <a:solidFill>
                  <a:schemeClr val="bg2"/>
                </a:solidFill>
              </a:rPr>
              <a:t>Outcome</a:t>
            </a:r>
            <a:endParaRPr lang="en-CA" altLang="en-US" sz="1000" dirty="0">
              <a:solidFill>
                <a:schemeClr val="bg2"/>
              </a:solidFill>
            </a:endParaRPr>
          </a:p>
        </p:txBody>
      </p:sp>
      <p:sp>
        <p:nvSpPr>
          <p:cNvPr id="10" name="TextBox 9"/>
          <p:cNvSpPr txBox="1"/>
          <p:nvPr/>
        </p:nvSpPr>
        <p:spPr>
          <a:xfrm>
            <a:off x="899592" y="6381328"/>
            <a:ext cx="4392488" cy="276999"/>
          </a:xfrm>
          <a:prstGeom prst="rect">
            <a:avLst/>
          </a:prstGeom>
          <a:noFill/>
        </p:spPr>
        <p:txBody>
          <a:bodyPr wrap="square" rtlCol="0">
            <a:spAutoFit/>
          </a:bodyPr>
          <a:lstStyle/>
          <a:p>
            <a:r>
              <a:rPr lang="en-US" sz="1200" b="1" dirty="0" smtClean="0">
                <a:solidFill>
                  <a:srgbClr val="080808"/>
                </a:solidFill>
                <a:latin typeface="+mj-lt"/>
              </a:rPr>
              <a:t>Copyright</a:t>
            </a:r>
            <a:r>
              <a:rPr lang="en-US" sz="1200" b="1" baseline="0" dirty="0" smtClean="0">
                <a:solidFill>
                  <a:srgbClr val="080808"/>
                </a:solidFill>
                <a:latin typeface="+mj-lt"/>
              </a:rPr>
              <a:t> © 2015 McGraw-Hill Ryerson Limited</a:t>
            </a:r>
            <a:endParaRPr lang="en-CA" sz="1200" b="1" dirty="0">
              <a:solidFill>
                <a:srgbClr val="080808"/>
              </a:solidFill>
              <a:latin typeface="+mj-lt"/>
            </a:endParaRPr>
          </a:p>
        </p:txBody>
      </p:sp>
      <p:sp>
        <p:nvSpPr>
          <p:cNvPr id="11" name="Text Box 5"/>
          <p:cNvSpPr txBox="1">
            <a:spLocks noChangeArrowheads="1"/>
          </p:cNvSpPr>
          <p:nvPr/>
        </p:nvSpPr>
        <p:spPr bwMode="auto">
          <a:xfrm>
            <a:off x="8028384" y="6328860"/>
            <a:ext cx="6572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r" eaLnBrk="1" hangingPunct="1"/>
            <a:r>
              <a:rPr lang="en-US" altLang="en-US" sz="1400" b="1" dirty="0" smtClean="0">
                <a:solidFill>
                  <a:schemeClr val="bg2"/>
                </a:solidFill>
              </a:rPr>
              <a:t>12-</a:t>
            </a:r>
            <a:fld id="{DDBAA1A5-ABE0-4431-9A10-15C08E753C70}" type="slidenum">
              <a:rPr lang="en-US" altLang="en-US" sz="1400" b="1" smtClean="0">
                <a:solidFill>
                  <a:schemeClr val="bg2"/>
                </a:solidFill>
              </a:rPr>
              <a:pPr algn="r" eaLnBrk="1" hangingPunct="1"/>
              <a:t>‹#›</a:t>
            </a:fld>
            <a:endParaRPr lang="en-US" altLang="en-US" sz="1400" b="1" dirty="0">
              <a:solidFill>
                <a:schemeClr val="bg2"/>
              </a:solidFill>
            </a:endParaRPr>
          </a:p>
        </p:txBody>
      </p:sp>
    </p:spTree>
    <p:extLst>
      <p:ext uri="{BB962C8B-B14F-4D97-AF65-F5344CB8AC3E}">
        <p14:creationId xmlns:p14="http://schemas.microsoft.com/office/powerpoint/2010/main" val="42596471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TextBox 4"/>
          <p:cNvSpPr txBox="1"/>
          <p:nvPr userDrawn="1"/>
        </p:nvSpPr>
        <p:spPr>
          <a:xfrm>
            <a:off x="899592" y="6381328"/>
            <a:ext cx="4392488" cy="276999"/>
          </a:xfrm>
          <a:prstGeom prst="rect">
            <a:avLst/>
          </a:prstGeom>
          <a:noFill/>
        </p:spPr>
        <p:txBody>
          <a:bodyPr wrap="square" rtlCol="0">
            <a:spAutoFit/>
          </a:bodyPr>
          <a:lstStyle/>
          <a:p>
            <a:r>
              <a:rPr lang="en-US" sz="1200" b="1" dirty="0" smtClean="0">
                <a:solidFill>
                  <a:srgbClr val="080808"/>
                </a:solidFill>
                <a:latin typeface="+mj-lt"/>
              </a:rPr>
              <a:t>Copyright</a:t>
            </a:r>
            <a:r>
              <a:rPr lang="en-US" sz="1200" b="1" baseline="0" dirty="0" smtClean="0">
                <a:solidFill>
                  <a:srgbClr val="080808"/>
                </a:solidFill>
                <a:latin typeface="+mj-lt"/>
              </a:rPr>
              <a:t> © 2015 McGraw-Hill Ryerson Limited</a:t>
            </a:r>
            <a:endParaRPr lang="en-CA" sz="1200" b="1" dirty="0">
              <a:solidFill>
                <a:srgbClr val="080808"/>
              </a:solidFill>
              <a:latin typeface="+mj-lt"/>
            </a:endParaRPr>
          </a:p>
        </p:txBody>
      </p:sp>
      <p:sp>
        <p:nvSpPr>
          <p:cNvPr id="6" name="Rectangle 5"/>
          <p:cNvSpPr/>
          <p:nvPr userDrawn="1"/>
        </p:nvSpPr>
        <p:spPr>
          <a:xfrm>
            <a:off x="0" y="-6263"/>
            <a:ext cx="755576" cy="6864263"/>
          </a:xfrm>
          <a:prstGeom prst="rect">
            <a:avLst/>
          </a:prstGeom>
          <a:solidFill>
            <a:srgbClr val="65E1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pic>
        <p:nvPicPr>
          <p:cNvPr id="7"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1115616" cy="16253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6"/>
          <p:cNvSpPr txBox="1">
            <a:spLocks noChangeArrowheads="1"/>
          </p:cNvSpPr>
          <p:nvPr userDrawn="1"/>
        </p:nvSpPr>
        <p:spPr bwMode="auto">
          <a:xfrm>
            <a:off x="35496" y="1628800"/>
            <a:ext cx="1066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r>
              <a:rPr lang="en-US" altLang="en-US" sz="1000" dirty="0">
                <a:solidFill>
                  <a:schemeClr val="bg2"/>
                </a:solidFill>
              </a:rPr>
              <a:t>Learning</a:t>
            </a:r>
          </a:p>
          <a:p>
            <a:r>
              <a:rPr lang="en-US" altLang="en-US" sz="1000" dirty="0" smtClean="0">
                <a:solidFill>
                  <a:schemeClr val="bg2"/>
                </a:solidFill>
              </a:rPr>
              <a:t>Outcome</a:t>
            </a:r>
            <a:endParaRPr lang="en-CA" altLang="en-US" sz="1000" dirty="0">
              <a:solidFill>
                <a:schemeClr val="bg2"/>
              </a:solidFill>
            </a:endParaRPr>
          </a:p>
        </p:txBody>
      </p:sp>
      <p:sp>
        <p:nvSpPr>
          <p:cNvPr id="9" name="Text Box 5"/>
          <p:cNvSpPr txBox="1">
            <a:spLocks noChangeArrowheads="1"/>
          </p:cNvSpPr>
          <p:nvPr userDrawn="1"/>
        </p:nvSpPr>
        <p:spPr bwMode="auto">
          <a:xfrm>
            <a:off x="8028384" y="6328860"/>
            <a:ext cx="6572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r" eaLnBrk="1" hangingPunct="1"/>
            <a:r>
              <a:rPr lang="en-US" altLang="en-US" sz="1400" b="1" dirty="0" smtClean="0">
                <a:solidFill>
                  <a:schemeClr val="bg2"/>
                </a:solidFill>
              </a:rPr>
              <a:t>12-</a:t>
            </a:r>
            <a:fld id="{DDBAA1A5-ABE0-4431-9A10-15C08E753C70}" type="slidenum">
              <a:rPr lang="en-US" altLang="en-US" sz="1400" b="1" smtClean="0">
                <a:solidFill>
                  <a:schemeClr val="bg2"/>
                </a:solidFill>
              </a:rPr>
              <a:pPr algn="r" eaLnBrk="1" hangingPunct="1"/>
              <a:t>‹#›</a:t>
            </a:fld>
            <a:endParaRPr lang="en-US" altLang="en-US" sz="1400" b="1" dirty="0">
              <a:solidFill>
                <a:schemeClr val="bg2"/>
              </a:solidFill>
            </a:endParaRPr>
          </a:p>
        </p:txBody>
      </p:sp>
      <p:sp>
        <p:nvSpPr>
          <p:cNvPr id="10" name="Rounded Rectangle 9"/>
          <p:cNvSpPr/>
          <p:nvPr userDrawn="1"/>
        </p:nvSpPr>
        <p:spPr>
          <a:xfrm>
            <a:off x="5508104" y="116632"/>
            <a:ext cx="3528392" cy="1080120"/>
          </a:xfrm>
          <a:prstGeom prst="roundRect">
            <a:avLst/>
          </a:prstGeom>
          <a:solidFill>
            <a:srgbClr val="8CA0B4"/>
          </a:solidFill>
          <a:ln w="9525">
            <a:solidFill>
              <a:schemeClr val="tx1">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solidFill>
                <a:schemeClr val="bg1"/>
              </a:solidFill>
            </a:endParaRPr>
          </a:p>
        </p:txBody>
      </p:sp>
    </p:spTree>
    <p:extLst>
      <p:ext uri="{BB962C8B-B14F-4D97-AF65-F5344CB8AC3E}">
        <p14:creationId xmlns:p14="http://schemas.microsoft.com/office/powerpoint/2010/main" val="30285259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C71E361-271C-4C01-A446-AF0B1460594E}" type="datetimeFigureOut">
              <a:rPr lang="en-CA" smtClean="0"/>
              <a:pPr/>
              <a:t>2017-02-14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FDD6E08C-0DE3-4CA3-9433-2063BC6D3087}" type="slidenum">
              <a:rPr lang="en-CA" smtClean="0"/>
              <a:pPr/>
              <a:t>‹#›</a:t>
            </a:fld>
            <a:endParaRPr lang="en-CA"/>
          </a:p>
        </p:txBody>
      </p:sp>
    </p:spTree>
    <p:extLst>
      <p:ext uri="{BB962C8B-B14F-4D97-AF65-F5344CB8AC3E}">
        <p14:creationId xmlns:p14="http://schemas.microsoft.com/office/powerpoint/2010/main" val="35908894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C71E361-271C-4C01-A446-AF0B1460594E}" type="datetimeFigureOut">
              <a:rPr lang="en-CA" smtClean="0"/>
              <a:pPr/>
              <a:t>2017-02-14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FDD6E08C-0DE3-4CA3-9433-2063BC6D3087}" type="slidenum">
              <a:rPr lang="en-CA" smtClean="0"/>
              <a:pPr/>
              <a:t>‹#›</a:t>
            </a:fld>
            <a:endParaRPr lang="en-CA"/>
          </a:p>
        </p:txBody>
      </p:sp>
    </p:spTree>
    <p:extLst>
      <p:ext uri="{BB962C8B-B14F-4D97-AF65-F5344CB8AC3E}">
        <p14:creationId xmlns:p14="http://schemas.microsoft.com/office/powerpoint/2010/main" val="36228845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7C71E361-271C-4C01-A446-AF0B1460594E}" type="datetimeFigureOut">
              <a:rPr lang="en-CA" smtClean="0"/>
              <a:pPr/>
              <a:t>2017-02-14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FDD6E08C-0DE3-4CA3-9433-2063BC6D3087}" type="slidenum">
              <a:rPr lang="en-CA" smtClean="0"/>
              <a:pPr/>
              <a:t>‹#›</a:t>
            </a:fld>
            <a:endParaRPr lang="en-CA"/>
          </a:p>
        </p:txBody>
      </p:sp>
    </p:spTree>
    <p:extLst>
      <p:ext uri="{BB962C8B-B14F-4D97-AF65-F5344CB8AC3E}">
        <p14:creationId xmlns:p14="http://schemas.microsoft.com/office/powerpoint/2010/main" val="10468811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7C71E361-271C-4C01-A446-AF0B1460594E}" type="datetimeFigureOut">
              <a:rPr lang="en-CA" smtClean="0"/>
              <a:pPr/>
              <a:t>2017-02-14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FDD6E08C-0DE3-4CA3-9433-2063BC6D3087}" type="slidenum">
              <a:rPr lang="en-CA" smtClean="0"/>
              <a:pPr/>
              <a:t>‹#›</a:t>
            </a:fld>
            <a:endParaRPr lang="en-CA"/>
          </a:p>
        </p:txBody>
      </p:sp>
    </p:spTree>
    <p:extLst>
      <p:ext uri="{BB962C8B-B14F-4D97-AF65-F5344CB8AC3E}">
        <p14:creationId xmlns:p14="http://schemas.microsoft.com/office/powerpoint/2010/main" val="3890469993"/>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57490">
              <a:srgbClr val="C6D8E4"/>
            </a:gs>
            <a:gs pos="40000">
              <a:srgbClr val="CCD5DE"/>
            </a:gs>
            <a:gs pos="88000">
              <a:srgbClr val="CAFAE9"/>
            </a:gs>
            <a:gs pos="71000">
              <a:srgbClr val="C2DAE8"/>
            </a:gs>
            <a:gs pos="97000">
              <a:schemeClr val="bg1"/>
            </a:gs>
          </a:gsLst>
          <a:path path="circle">
            <a:fillToRect l="100000" t="10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CA"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CA"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71E361-271C-4C01-A446-AF0B1460594E}" type="datetimeFigureOut">
              <a:rPr lang="en-CA" smtClean="0"/>
              <a:pPr/>
              <a:t>2017-02-14</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D6E08C-0DE3-4CA3-9433-2063BC6D3087}" type="slidenum">
              <a:rPr lang="en-CA" smtClean="0"/>
              <a:pPr/>
              <a:t>‹#›</a:t>
            </a:fld>
            <a:endParaRPr lang="en-CA"/>
          </a:p>
        </p:txBody>
      </p:sp>
    </p:spTree>
    <p:extLst>
      <p:ext uri="{BB962C8B-B14F-4D97-AF65-F5344CB8AC3E}">
        <p14:creationId xmlns:p14="http://schemas.microsoft.com/office/powerpoint/2010/main" val="35115426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defTabSz="914400" rtl="0" eaLnBrk="1" latinLnBrk="0" hangingPunct="1">
        <a:spcBef>
          <a:spcPct val="0"/>
        </a:spcBef>
        <a:buNone/>
        <a:defRPr sz="36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2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4.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5.gi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 Id="rId3"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 Id="rId3" Type="http://schemas.openxmlformats.org/officeDocument/2006/relationships/image" Target="../media/image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10.wm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11.wmf"/></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12.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13.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1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2.xml"/><Relationship Id="rId3" Type="http://schemas.openxmlformats.org/officeDocument/2006/relationships/image" Target="../media/image1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xml"/><Relationship Id="rId3" Type="http://schemas.openxmlformats.org/officeDocument/2006/relationships/image" Target="../media/image16.png"/></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4" Type="http://schemas.openxmlformats.org/officeDocument/2006/relationships/image" Target="../media/image18.png"/><Relationship Id="rId1" Type="http://schemas.openxmlformats.org/officeDocument/2006/relationships/slideLayout" Target="../slideLayouts/slideLayout7.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6.xml"/><Relationship Id="rId3" Type="http://schemas.openxmlformats.org/officeDocument/2006/relationships/image" Target="../media/image19.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8.xml"/><Relationship Id="rId3" Type="http://schemas.openxmlformats.org/officeDocument/2006/relationships/image" Target="../media/image20.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9.xml"/><Relationship Id="rId3" Type="http://schemas.openxmlformats.org/officeDocument/2006/relationships/image" Target="../media/image2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 Id="rId3" Type="http://schemas.openxmlformats.org/officeDocument/2006/relationships/image" Target="../media/image2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 Id="rId3" Type="http://schemas.openxmlformats.org/officeDocument/2006/relationships/image" Target="../media/image23.png"/></Relationships>
</file>

<file path=ppt/slides/_rels/slide33.xml.rels><?xml version="1.0" encoding="UTF-8" standalone="yes"?>
<Relationships xmlns="http://schemas.openxmlformats.org/package/2006/relationships"><Relationship Id="rId3" Type="http://schemas.openxmlformats.org/officeDocument/2006/relationships/hyperlink" Target="http://money.cnn.com/2014/09/03/technology/enterprise/what-is-the-cloud/index.html" TargetMode="External"/><Relationship Id="rId4" Type="http://schemas.openxmlformats.org/officeDocument/2006/relationships/image" Target="../media/image24.jpeg"/><Relationship Id="rId5" Type="http://schemas.openxmlformats.org/officeDocument/2006/relationships/image" Target="../media/image25.png"/><Relationship Id="rId1" Type="http://schemas.openxmlformats.org/officeDocument/2006/relationships/slideLayout" Target="../slideLayouts/slideLayout3.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 Id="rId3" Type="http://schemas.openxmlformats.org/officeDocument/2006/relationships/image" Target="../media/image26.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6.xml"/><Relationship Id="rId3" Type="http://schemas.openxmlformats.org/officeDocument/2006/relationships/image" Target="../media/image27.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7.xml"/><Relationship Id="rId3" Type="http://schemas.openxmlformats.org/officeDocument/2006/relationships/image" Target="../media/image28.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8.xml"/><Relationship Id="rId3" Type="http://schemas.openxmlformats.org/officeDocument/2006/relationships/image" Target="../media/image29.jpe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9.xml"/><Relationship Id="rId3" Type="http://schemas.openxmlformats.org/officeDocument/2006/relationships/image" Target="../media/image30.jpe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0.xml"/><Relationship Id="rId3" Type="http://schemas.openxmlformats.org/officeDocument/2006/relationships/image" Target="../media/image31.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2.xml"/><Relationship Id="rId3" Type="http://schemas.openxmlformats.org/officeDocument/2006/relationships/image" Target="../media/image32.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3.xml"/><Relationship Id="rId3" Type="http://schemas.openxmlformats.org/officeDocument/2006/relationships/image" Target="../media/image33.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23929" y="548680"/>
            <a:ext cx="4846420" cy="3240360"/>
          </a:xfrm>
        </p:spPr>
        <p:txBody>
          <a:bodyPr/>
          <a:lstStyle/>
          <a:p>
            <a:r>
              <a:rPr lang="en-US" dirty="0" smtClean="0"/>
              <a:t>Infrastructure</a:t>
            </a:r>
            <a:endParaRPr lang="en-CA" dirty="0"/>
          </a:p>
        </p:txBody>
      </p:sp>
      <p:sp>
        <p:nvSpPr>
          <p:cNvPr id="3" name="Subtitle 2"/>
          <p:cNvSpPr>
            <a:spLocks noGrp="1"/>
          </p:cNvSpPr>
          <p:nvPr>
            <p:ph type="subTitle" idx="1"/>
          </p:nvPr>
        </p:nvSpPr>
        <p:spPr>
          <a:xfrm>
            <a:off x="3923929" y="3861048"/>
            <a:ext cx="4846421" cy="1440160"/>
          </a:xfrm>
        </p:spPr>
        <p:txBody>
          <a:bodyPr>
            <a:normAutofit/>
          </a:bodyPr>
          <a:lstStyle/>
          <a:p>
            <a:pPr>
              <a:lnSpc>
                <a:spcPct val="90000"/>
              </a:lnSpc>
            </a:pPr>
            <a:r>
              <a:rPr lang="en-US" altLang="en-US" b="1" dirty="0"/>
              <a:t>Opening Case:</a:t>
            </a:r>
          </a:p>
          <a:p>
            <a:pPr>
              <a:lnSpc>
                <a:spcPct val="90000"/>
              </a:lnSpc>
            </a:pPr>
            <a:r>
              <a:rPr lang="en-US" altLang="en-US" b="1" dirty="0" smtClean="0"/>
              <a:t>Cloud Computing in Canada</a:t>
            </a:r>
            <a:endParaRPr lang="en-CA" dirty="0"/>
          </a:p>
        </p:txBody>
      </p:sp>
      <p:sp>
        <p:nvSpPr>
          <p:cNvPr id="4" name="Rectangle 3"/>
          <p:cNvSpPr/>
          <p:nvPr/>
        </p:nvSpPr>
        <p:spPr>
          <a:xfrm>
            <a:off x="0" y="260648"/>
            <a:ext cx="2051720" cy="523220"/>
          </a:xfrm>
          <a:prstGeom prst="rect">
            <a:avLst/>
          </a:prstGeom>
          <a:noFill/>
        </p:spPr>
        <p:txBody>
          <a:bodyPr wrap="square" lIns="91440" tIns="45720" rIns="91440" bIns="45720">
            <a:spAutoFit/>
          </a:bodyPr>
          <a:lstStyle/>
          <a:p>
            <a:pPr algn="ctr"/>
            <a:r>
              <a:rPr lang="en-US" sz="28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ial" panose="020B0604020202020204" pitchFamily="34" charset="0"/>
                <a:cs typeface="Arial" panose="020B0604020202020204" pitchFamily="34" charset="0"/>
              </a:rPr>
              <a:t>Chapter </a:t>
            </a:r>
            <a:r>
              <a:rPr lang="en-US" sz="28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ial" panose="020B0604020202020204" pitchFamily="34" charset="0"/>
                <a:cs typeface="Arial" panose="020B0604020202020204" pitchFamily="34" charset="0"/>
              </a:rPr>
              <a:t>12</a:t>
            </a:r>
            <a:endParaRPr lang="en-CA" sz="28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extLst>
      <p:ext uri="{BB962C8B-B14F-4D97-AF65-F5344CB8AC3E}">
        <p14:creationId xmlns:p14="http://schemas.microsoft.com/office/powerpoint/2010/main" val="81195876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AutoShape 2"/>
          <p:cNvSpPr>
            <a:spLocks noGrp="1" noChangeArrowheads="1"/>
          </p:cNvSpPr>
          <p:nvPr>
            <p:ph type="title"/>
          </p:nvPr>
        </p:nvSpPr>
        <p:spPr/>
        <p:txBody>
          <a:bodyPr/>
          <a:lstStyle/>
          <a:p>
            <a:pPr eaLnBrk="1" hangingPunct="1"/>
            <a:r>
              <a:rPr lang="en-US" altLang="en-US" b="0" dirty="0" smtClean="0"/>
              <a:t>Chapter Twelve Overview</a:t>
            </a:r>
          </a:p>
        </p:txBody>
      </p:sp>
      <p:sp>
        <p:nvSpPr>
          <p:cNvPr id="17410" name="Rectangle 3"/>
          <p:cNvSpPr>
            <a:spLocks noGrp="1" noChangeArrowheads="1"/>
          </p:cNvSpPr>
          <p:nvPr>
            <p:ph idx="1"/>
          </p:nvPr>
        </p:nvSpPr>
        <p:spPr>
          <a:xfrm>
            <a:off x="827584" y="1747391"/>
            <a:ext cx="8316415" cy="4561929"/>
          </a:xfrm>
        </p:spPr>
        <p:txBody>
          <a:bodyPr>
            <a:normAutofit lnSpcReduction="10000"/>
          </a:bodyPr>
          <a:lstStyle/>
          <a:p>
            <a:pPr>
              <a:lnSpc>
                <a:spcPct val="80000"/>
              </a:lnSpc>
            </a:pPr>
            <a:r>
              <a:rPr lang="en-US" altLang="en-US" sz="2400" b="1" dirty="0" smtClean="0"/>
              <a:t>SECTION 12.1 – MANAGING INFRASTRUCTURE</a:t>
            </a:r>
            <a:endParaRPr lang="en-US" altLang="en-US" sz="2000" dirty="0" smtClean="0"/>
          </a:p>
          <a:p>
            <a:pPr lvl="1" eaLnBrk="1" hangingPunct="1">
              <a:lnSpc>
                <a:spcPct val="80000"/>
              </a:lnSpc>
            </a:pPr>
            <a:r>
              <a:rPr lang="en-US" altLang="en-US" sz="2400" dirty="0" smtClean="0"/>
              <a:t>Introduction</a:t>
            </a:r>
          </a:p>
          <a:p>
            <a:pPr lvl="1" eaLnBrk="1" hangingPunct="1">
              <a:lnSpc>
                <a:spcPct val="80000"/>
              </a:lnSpc>
            </a:pPr>
            <a:r>
              <a:rPr lang="en-US" altLang="en-US" dirty="0" smtClean="0"/>
              <a:t>Enterprise Architecture</a:t>
            </a:r>
            <a:endParaRPr lang="en-US" altLang="en-US" sz="2400" dirty="0" smtClean="0"/>
          </a:p>
          <a:p>
            <a:pPr lvl="1" eaLnBrk="1" hangingPunct="1">
              <a:lnSpc>
                <a:spcPct val="80000"/>
              </a:lnSpc>
            </a:pPr>
            <a:r>
              <a:rPr lang="en-US" altLang="en-US" sz="2400" dirty="0" smtClean="0"/>
              <a:t>Agile MIS Infrastructure</a:t>
            </a:r>
          </a:p>
          <a:p>
            <a:pPr lvl="1" eaLnBrk="1" hangingPunct="1">
              <a:lnSpc>
                <a:spcPct val="80000"/>
              </a:lnSpc>
            </a:pPr>
            <a:r>
              <a:rPr lang="en-US" altLang="en-US" sz="2400" dirty="0" smtClean="0"/>
              <a:t>Open Systems</a:t>
            </a:r>
          </a:p>
          <a:p>
            <a:pPr marL="457200" lvl="1" indent="0" eaLnBrk="1" hangingPunct="1">
              <a:lnSpc>
                <a:spcPct val="80000"/>
              </a:lnSpc>
              <a:buNone/>
            </a:pPr>
            <a:endParaRPr lang="en-US" altLang="en-US" sz="2400" dirty="0" smtClean="0"/>
          </a:p>
          <a:p>
            <a:pPr>
              <a:lnSpc>
                <a:spcPct val="80000"/>
              </a:lnSpc>
            </a:pPr>
            <a:r>
              <a:rPr lang="en-US" altLang="en-US" sz="2400" b="1" dirty="0"/>
              <a:t>SECTION </a:t>
            </a:r>
            <a:r>
              <a:rPr lang="en-US" altLang="en-US" sz="2400" b="1" dirty="0" smtClean="0"/>
              <a:t>12.2 </a:t>
            </a:r>
            <a:r>
              <a:rPr lang="en-US" altLang="en-US" sz="2400" b="1" dirty="0"/>
              <a:t>– </a:t>
            </a:r>
            <a:r>
              <a:rPr lang="en-US" altLang="en-US" sz="2400" b="1" dirty="0" smtClean="0"/>
              <a:t>INFRASTRUCTURE TRENDS</a:t>
            </a:r>
            <a:endParaRPr lang="en-US" altLang="en-US" sz="2400" b="1" dirty="0"/>
          </a:p>
          <a:p>
            <a:pPr lvl="1">
              <a:lnSpc>
                <a:spcPct val="80000"/>
              </a:lnSpc>
            </a:pPr>
            <a:r>
              <a:rPr lang="en-US" altLang="en-US" dirty="0" smtClean="0"/>
              <a:t>Infrastructure Trends</a:t>
            </a:r>
            <a:endParaRPr lang="en-US" altLang="en-US" dirty="0"/>
          </a:p>
          <a:p>
            <a:pPr lvl="1">
              <a:lnSpc>
                <a:spcPct val="80000"/>
              </a:lnSpc>
            </a:pPr>
            <a:r>
              <a:rPr lang="en-US" altLang="en-US" dirty="0" smtClean="0"/>
              <a:t>Service-Oriented Architecture</a:t>
            </a:r>
          </a:p>
          <a:p>
            <a:pPr lvl="1">
              <a:lnSpc>
                <a:spcPct val="80000"/>
              </a:lnSpc>
            </a:pPr>
            <a:r>
              <a:rPr lang="en-US" altLang="en-US" dirty="0" smtClean="0"/>
              <a:t>Web Services</a:t>
            </a:r>
            <a:endParaRPr lang="en-US" altLang="en-US" dirty="0"/>
          </a:p>
          <a:p>
            <a:pPr lvl="1">
              <a:lnSpc>
                <a:spcPct val="80000"/>
              </a:lnSpc>
            </a:pPr>
            <a:r>
              <a:rPr lang="en-US" altLang="en-US" dirty="0" smtClean="0"/>
              <a:t>Virtualization</a:t>
            </a:r>
            <a:endParaRPr lang="en-US" altLang="en-US" dirty="0"/>
          </a:p>
          <a:p>
            <a:pPr lvl="1">
              <a:lnSpc>
                <a:spcPct val="80000"/>
              </a:lnSpc>
            </a:pPr>
            <a:r>
              <a:rPr lang="en-US" altLang="en-US" dirty="0" smtClean="0"/>
              <a:t>Grid Computing</a:t>
            </a:r>
            <a:endParaRPr lang="en-US" altLang="en-US" dirty="0"/>
          </a:p>
          <a:p>
            <a:pPr lvl="1">
              <a:lnSpc>
                <a:spcPct val="80000"/>
              </a:lnSpc>
            </a:pPr>
            <a:r>
              <a:rPr lang="en-US" altLang="en-US" dirty="0" smtClean="0"/>
              <a:t>Cloud Computing</a:t>
            </a:r>
            <a:endParaRPr lang="en-US" altLang="en-US" dirty="0"/>
          </a:p>
          <a:p>
            <a:pPr>
              <a:lnSpc>
                <a:spcPct val="80000"/>
              </a:lnSpc>
            </a:pPr>
            <a:endParaRPr lang="en-US" altLang="en-US" sz="2600" dirty="0" smtClean="0"/>
          </a:p>
        </p:txBody>
      </p:sp>
    </p:spTree>
    <p:extLst>
      <p:ext uri="{BB962C8B-B14F-4D97-AF65-F5344CB8AC3E}">
        <p14:creationId xmlns:p14="http://schemas.microsoft.com/office/powerpoint/2010/main" val="12110215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AutoShape 2"/>
          <p:cNvSpPr>
            <a:spLocks noGrp="1" noChangeArrowheads="1"/>
          </p:cNvSpPr>
          <p:nvPr>
            <p:ph type="title"/>
          </p:nvPr>
        </p:nvSpPr>
        <p:spPr/>
        <p:txBody>
          <a:bodyPr/>
          <a:lstStyle/>
          <a:p>
            <a:pPr eaLnBrk="1" hangingPunct="1"/>
            <a:r>
              <a:rPr lang="en-US" altLang="en-US" b="0" dirty="0" smtClean="0"/>
              <a:t>Learning Outcomes</a:t>
            </a:r>
          </a:p>
        </p:txBody>
      </p:sp>
      <p:sp>
        <p:nvSpPr>
          <p:cNvPr id="19458" name="Rectangle 6"/>
          <p:cNvSpPr>
            <a:spLocks noGrp="1" noChangeArrowheads="1"/>
          </p:cNvSpPr>
          <p:nvPr>
            <p:ph idx="1"/>
          </p:nvPr>
        </p:nvSpPr>
        <p:spPr>
          <a:xfrm>
            <a:off x="827584" y="1600200"/>
            <a:ext cx="8316416" cy="4953000"/>
          </a:xfrm>
        </p:spPr>
        <p:txBody>
          <a:bodyPr>
            <a:normAutofit/>
          </a:bodyPr>
          <a:lstStyle/>
          <a:p>
            <a:pPr marL="609600" indent="-609600" eaLnBrk="1" hangingPunct="1">
              <a:spcAft>
                <a:spcPts val="600"/>
              </a:spcAft>
              <a:buFont typeface="+mj-lt"/>
              <a:buAutoNum type="arabicPeriod"/>
            </a:pPr>
            <a:r>
              <a:rPr lang="en-US" altLang="en-US" sz="2400" dirty="0" smtClean="0">
                <a:cs typeface="Arial" panose="020B0604020202020204" pitchFamily="34" charset="0"/>
              </a:rPr>
              <a:t>Explain enterprise architecture and how global concerns can magnify the challenges associated with enterprise architecture management.</a:t>
            </a:r>
          </a:p>
          <a:p>
            <a:pPr marL="609600" indent="-609600" eaLnBrk="1" hangingPunct="1">
              <a:spcAft>
                <a:spcPts val="600"/>
              </a:spcAft>
              <a:buFontTx/>
              <a:buAutoNum type="arabicPeriod"/>
            </a:pPr>
            <a:r>
              <a:rPr lang="en-US" altLang="en-US" sz="2400" dirty="0" smtClean="0">
                <a:cs typeface="Arial" panose="020B0604020202020204" pitchFamily="34" charset="0"/>
              </a:rPr>
              <a:t>Describe agile MIS architecture.</a:t>
            </a:r>
          </a:p>
          <a:p>
            <a:pPr marL="609600" indent="-609600" eaLnBrk="1" hangingPunct="1">
              <a:spcAft>
                <a:spcPts val="600"/>
              </a:spcAft>
              <a:buFontTx/>
              <a:buAutoNum type="arabicPeriod"/>
            </a:pPr>
            <a:r>
              <a:rPr lang="en-US" altLang="en-US" sz="2400" dirty="0" smtClean="0">
                <a:cs typeface="Arial" panose="020B0604020202020204" pitchFamily="34" charset="0"/>
              </a:rPr>
              <a:t>Describe the business value in deploying a service-oriented architecture and Web services.</a:t>
            </a:r>
          </a:p>
          <a:p>
            <a:pPr marL="609600" indent="-609600" eaLnBrk="1" hangingPunct="1">
              <a:spcAft>
                <a:spcPts val="600"/>
              </a:spcAft>
              <a:buFontTx/>
              <a:buAutoNum type="arabicPeriod"/>
            </a:pPr>
            <a:r>
              <a:rPr lang="en-US" altLang="en-US" sz="2400" dirty="0" smtClean="0">
                <a:cs typeface="Arial" panose="020B0604020202020204" pitchFamily="34" charset="0"/>
              </a:rPr>
              <a:t>Describe a virtualized environment and its business benefits.</a:t>
            </a:r>
          </a:p>
          <a:p>
            <a:pPr marL="609600" indent="-609600" eaLnBrk="1" hangingPunct="1">
              <a:spcAft>
                <a:spcPts val="600"/>
              </a:spcAft>
              <a:buFontTx/>
              <a:buAutoNum type="arabicPeriod"/>
            </a:pPr>
            <a:r>
              <a:rPr lang="en-US" altLang="en-US" sz="2400" dirty="0" smtClean="0">
                <a:cs typeface="Arial" panose="020B0604020202020204" pitchFamily="34" charset="0"/>
              </a:rPr>
              <a:t>Explain the business benefits of grid computing and cloud computing.</a:t>
            </a:r>
          </a:p>
        </p:txBody>
      </p:sp>
    </p:spTree>
    <p:extLst>
      <p:ext uri="{BB962C8B-B14F-4D97-AF65-F5344CB8AC3E}">
        <p14:creationId xmlns:p14="http://schemas.microsoft.com/office/powerpoint/2010/main" val="40195244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p:cNvSpPr>
            <a:spLocks noGrp="1" noChangeArrowheads="1"/>
          </p:cNvSpPr>
          <p:nvPr>
            <p:ph type="ctrTitle"/>
          </p:nvPr>
        </p:nvSpPr>
        <p:spPr>
          <a:xfrm>
            <a:off x="3950569" y="1556792"/>
            <a:ext cx="5220071" cy="1470025"/>
          </a:xfrm>
        </p:spPr>
        <p:txBody>
          <a:bodyPr/>
          <a:lstStyle/>
          <a:p>
            <a:pPr eaLnBrk="1" hangingPunct="1">
              <a:defRPr/>
            </a:pPr>
            <a:r>
              <a:rPr lang="en-US" sz="3600" dirty="0">
                <a:effectLst/>
                <a:cs typeface="Arial" pitchFamily="34" charset="0"/>
              </a:rPr>
              <a:t>SECTION </a:t>
            </a:r>
            <a:r>
              <a:rPr lang="en-US" sz="3600" dirty="0" smtClean="0">
                <a:effectLst/>
                <a:cs typeface="Arial" pitchFamily="34" charset="0"/>
              </a:rPr>
              <a:t>12.1</a:t>
            </a:r>
            <a:endParaRPr lang="en-US" sz="3600" dirty="0">
              <a:effectLst/>
              <a:cs typeface="Arial" pitchFamily="34" charset="0"/>
            </a:endParaRPr>
          </a:p>
        </p:txBody>
      </p:sp>
      <p:sp>
        <p:nvSpPr>
          <p:cNvPr id="23554" name="TextBox 4"/>
          <p:cNvSpPr txBox="1">
            <a:spLocks noChangeArrowheads="1"/>
          </p:cNvSpPr>
          <p:nvPr/>
        </p:nvSpPr>
        <p:spPr bwMode="auto">
          <a:xfrm>
            <a:off x="4211960" y="3429000"/>
            <a:ext cx="4536504"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US" altLang="en-US" sz="3200" b="1" dirty="0" smtClean="0">
                <a:solidFill>
                  <a:schemeClr val="bg2"/>
                </a:solidFill>
              </a:rPr>
              <a:t>MANAGING INFRASTRUCTURE</a:t>
            </a:r>
            <a:endParaRPr lang="en-CA" altLang="en-US" sz="3200" b="1" dirty="0"/>
          </a:p>
        </p:txBody>
      </p:sp>
    </p:spTree>
    <p:extLst>
      <p:ext uri="{BB962C8B-B14F-4D97-AF65-F5344CB8AC3E}">
        <p14:creationId xmlns:p14="http://schemas.microsoft.com/office/powerpoint/2010/main" val="41535518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3"/>
          <p:cNvSpPr>
            <a:spLocks noGrp="1" noChangeArrowheads="1"/>
          </p:cNvSpPr>
          <p:nvPr>
            <p:ph idx="1"/>
          </p:nvPr>
        </p:nvSpPr>
        <p:spPr>
          <a:xfrm>
            <a:off x="817240" y="1700808"/>
            <a:ext cx="6275040" cy="4896544"/>
          </a:xfrm>
        </p:spPr>
        <p:txBody>
          <a:bodyPr>
            <a:normAutofit/>
          </a:bodyPr>
          <a:lstStyle/>
          <a:p>
            <a:pPr>
              <a:spcBef>
                <a:spcPts val="0"/>
              </a:spcBef>
              <a:spcAft>
                <a:spcPts val="600"/>
              </a:spcAft>
            </a:pPr>
            <a:r>
              <a:rPr lang="en-US" altLang="en-US" sz="2400" b="1" dirty="0" smtClean="0"/>
              <a:t>Enterprise Architecture</a:t>
            </a:r>
          </a:p>
          <a:p>
            <a:pPr lvl="1">
              <a:spcBef>
                <a:spcPts val="0"/>
              </a:spcBef>
              <a:spcAft>
                <a:spcPts val="600"/>
              </a:spcAft>
            </a:pPr>
            <a:r>
              <a:rPr lang="en-US" altLang="en-US" sz="2200" dirty="0" smtClean="0"/>
              <a:t>Plans for how an organization builds, deploys uses and shares its data, processes and IT architecture</a:t>
            </a:r>
          </a:p>
          <a:p>
            <a:pPr>
              <a:spcBef>
                <a:spcPts val="0"/>
              </a:spcBef>
            </a:pPr>
            <a:r>
              <a:rPr lang="en-US" altLang="en-US" sz="2400" b="1" dirty="0" smtClean="0"/>
              <a:t>Recent Advances</a:t>
            </a:r>
          </a:p>
          <a:p>
            <a:pPr lvl="1">
              <a:spcBef>
                <a:spcPts val="0"/>
              </a:spcBef>
            </a:pPr>
            <a:r>
              <a:rPr lang="en-US" altLang="en-US" sz="2200" dirty="0" smtClean="0"/>
              <a:t>Low-cost computing promotes shift towards more distributed processing</a:t>
            </a:r>
          </a:p>
          <a:p>
            <a:pPr lvl="1">
              <a:spcBef>
                <a:spcPts val="0"/>
              </a:spcBef>
            </a:pPr>
            <a:r>
              <a:rPr lang="en-US" altLang="en-US" sz="2200" dirty="0" smtClean="0"/>
              <a:t>Internet technologies provide low-cost connection for everyone on the same network</a:t>
            </a:r>
          </a:p>
          <a:p>
            <a:pPr lvl="1">
              <a:spcBef>
                <a:spcPts val="0"/>
              </a:spcBef>
            </a:pPr>
            <a:r>
              <a:rPr lang="en-US" altLang="en-US" sz="2200" dirty="0" smtClean="0"/>
              <a:t>New technologies add to, improve and interconnect old technologies</a:t>
            </a:r>
          </a:p>
          <a:p>
            <a:pPr lvl="1">
              <a:spcBef>
                <a:spcPts val="0"/>
              </a:spcBef>
            </a:pPr>
            <a:r>
              <a:rPr lang="en-US" altLang="en-US" sz="2200" dirty="0" smtClean="0"/>
              <a:t>Complex applications can be built from re-usable modules</a:t>
            </a:r>
          </a:p>
        </p:txBody>
      </p:sp>
      <p:sp>
        <p:nvSpPr>
          <p:cNvPr id="24577" name="AutoShape 2"/>
          <p:cNvSpPr>
            <a:spLocks noGrp="1" noChangeArrowheads="1"/>
          </p:cNvSpPr>
          <p:nvPr>
            <p:ph type="title"/>
          </p:nvPr>
        </p:nvSpPr>
        <p:spPr/>
        <p:txBody>
          <a:bodyPr/>
          <a:lstStyle/>
          <a:p>
            <a:pPr eaLnBrk="1" hangingPunct="1"/>
            <a:r>
              <a:rPr lang="en-US" altLang="en-US" b="0" dirty="0" smtClean="0"/>
              <a:t>Introduction</a:t>
            </a:r>
          </a:p>
        </p:txBody>
      </p:sp>
      <p:sp>
        <p:nvSpPr>
          <p:cNvPr id="7" name="TextBox 6"/>
          <p:cNvSpPr txBox="1">
            <a:spLocks noChangeArrowheads="1"/>
          </p:cNvSpPr>
          <p:nvPr/>
        </p:nvSpPr>
        <p:spPr bwMode="auto">
          <a:xfrm>
            <a:off x="0" y="1988840"/>
            <a:ext cx="685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12.1</a:t>
            </a:r>
            <a:endParaRPr lang="en-CA" altLang="en-US" sz="1600" dirty="0">
              <a:solidFill>
                <a:schemeClr val="bg2"/>
              </a:solidFill>
              <a:latin typeface="+mn-lt"/>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29632" y="2996952"/>
            <a:ext cx="2314368" cy="1697806"/>
          </a:xfrm>
          <a:prstGeom prst="rect">
            <a:avLst/>
          </a:prstGeom>
        </p:spPr>
      </p:pic>
    </p:spTree>
    <p:extLst>
      <p:ext uri="{BB962C8B-B14F-4D97-AF65-F5344CB8AC3E}">
        <p14:creationId xmlns:p14="http://schemas.microsoft.com/office/powerpoint/2010/main" val="14487581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AutoShape 2"/>
          <p:cNvSpPr>
            <a:spLocks noGrp="1" noChangeArrowheads="1"/>
          </p:cNvSpPr>
          <p:nvPr>
            <p:ph type="title"/>
          </p:nvPr>
        </p:nvSpPr>
        <p:spPr>
          <a:xfrm>
            <a:off x="1187624" y="476672"/>
            <a:ext cx="7956375" cy="1126704"/>
          </a:xfrm>
        </p:spPr>
        <p:txBody>
          <a:bodyPr>
            <a:noAutofit/>
          </a:bodyPr>
          <a:lstStyle/>
          <a:p>
            <a:r>
              <a:rPr lang="en-CA" sz="2400" b="0" i="1" dirty="0"/>
              <a:t>Distributed processing</a:t>
            </a:r>
            <a:r>
              <a:rPr lang="en-CA" sz="2400" b="0" dirty="0"/>
              <a:t> is the use of more than one processor to perform the processing for an individual task</a:t>
            </a:r>
            <a:endParaRPr lang="en-US" altLang="en-US" sz="2400" b="0" dirty="0" smtClean="0"/>
          </a:p>
        </p:txBody>
      </p:sp>
      <p:sp>
        <p:nvSpPr>
          <p:cNvPr id="7" name="TextBox 6"/>
          <p:cNvSpPr txBox="1">
            <a:spLocks noChangeArrowheads="1"/>
          </p:cNvSpPr>
          <p:nvPr/>
        </p:nvSpPr>
        <p:spPr bwMode="auto">
          <a:xfrm>
            <a:off x="0" y="1988840"/>
            <a:ext cx="685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12.1</a:t>
            </a:r>
            <a:endParaRPr lang="en-CA" altLang="en-US" sz="1600" dirty="0">
              <a:solidFill>
                <a:schemeClr val="bg2"/>
              </a:solidFill>
              <a:latin typeface="+mn-lt"/>
            </a:endParaRPr>
          </a:p>
        </p:txBody>
      </p:sp>
      <p:pic>
        <p:nvPicPr>
          <p:cNvPr id="1026" name="Picture 2" descr="https://docs.oracle.com/cd/A64702_01/doc/server.805/a58227/ch20a.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696" y="1603376"/>
            <a:ext cx="6240041" cy="52546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579675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755576" y="1700808"/>
            <a:ext cx="8280920" cy="4608512"/>
          </a:xfrm>
        </p:spPr>
        <p:txBody>
          <a:bodyPr>
            <a:normAutofit/>
          </a:bodyPr>
          <a:lstStyle/>
          <a:p>
            <a:r>
              <a:rPr lang="en-CA" sz="2400" b="1" dirty="0"/>
              <a:t>Enterprise architecture (EA)</a:t>
            </a:r>
            <a:r>
              <a:rPr lang="en-CA" sz="2400" dirty="0"/>
              <a:t> is a discipline for proactively and holistically leading enterprise responses to disruptive forces by identifying and analyzing the execution of change toward desired business vision and outcomes. </a:t>
            </a:r>
            <a:r>
              <a:rPr lang="en-CA" sz="1200" dirty="0" smtClean="0"/>
              <a:t>Source: Gartner</a:t>
            </a:r>
          </a:p>
          <a:p>
            <a:r>
              <a:rPr lang="en-CA" sz="2400" dirty="0" smtClean="0"/>
              <a:t>EA </a:t>
            </a:r>
            <a:r>
              <a:rPr lang="en-CA" sz="2400" dirty="0"/>
              <a:t>delivers value by presenting business and IT leaders with signature-ready recommendations for adjusting policies and projects to achieve target business outcomes that capitalize on relevant business disruptions</a:t>
            </a:r>
            <a:r>
              <a:rPr lang="en-CA" sz="2400" dirty="0" smtClean="0"/>
              <a:t>. </a:t>
            </a:r>
            <a:r>
              <a:rPr lang="en-CA" sz="1200" dirty="0" smtClean="0"/>
              <a:t>Source: Gartner</a:t>
            </a:r>
            <a:endParaRPr lang="en-CA" sz="2400" dirty="0" smtClean="0"/>
          </a:p>
          <a:p>
            <a:pPr marL="0" indent="0">
              <a:buNone/>
            </a:pPr>
            <a:endParaRPr lang="en-US" sz="2200" dirty="0" smtClean="0"/>
          </a:p>
        </p:txBody>
      </p:sp>
      <p:sp>
        <p:nvSpPr>
          <p:cNvPr id="4" name="Title 3"/>
          <p:cNvSpPr>
            <a:spLocks noGrp="1"/>
          </p:cNvSpPr>
          <p:nvPr>
            <p:ph type="title"/>
          </p:nvPr>
        </p:nvSpPr>
        <p:spPr/>
        <p:txBody>
          <a:bodyPr>
            <a:normAutofit/>
          </a:bodyPr>
          <a:lstStyle/>
          <a:p>
            <a:r>
              <a:rPr lang="en-US" b="0" dirty="0" smtClean="0"/>
              <a:t>Enterprise Architecture</a:t>
            </a:r>
            <a:endParaRPr lang="en-CA" b="0" dirty="0"/>
          </a:p>
        </p:txBody>
      </p:sp>
      <p:sp>
        <p:nvSpPr>
          <p:cNvPr id="6" name="TextBox 5"/>
          <p:cNvSpPr txBox="1">
            <a:spLocks noChangeArrowheads="1"/>
          </p:cNvSpPr>
          <p:nvPr/>
        </p:nvSpPr>
        <p:spPr bwMode="auto">
          <a:xfrm>
            <a:off x="0" y="1988840"/>
            <a:ext cx="685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12.1</a:t>
            </a:r>
            <a:endParaRPr lang="en-CA" altLang="en-US" sz="1600" dirty="0">
              <a:solidFill>
                <a:schemeClr val="bg2"/>
              </a:solidFill>
              <a:latin typeface="+mn-lt"/>
            </a:endParaRPr>
          </a:p>
        </p:txBody>
      </p:sp>
    </p:spTree>
    <p:extLst>
      <p:ext uri="{BB962C8B-B14F-4D97-AF65-F5344CB8AC3E}">
        <p14:creationId xmlns:p14="http://schemas.microsoft.com/office/powerpoint/2010/main" val="224158345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755576" y="1700808"/>
            <a:ext cx="4258816" cy="4824536"/>
          </a:xfrm>
        </p:spPr>
        <p:txBody>
          <a:bodyPr>
            <a:normAutofit lnSpcReduction="10000"/>
          </a:bodyPr>
          <a:lstStyle/>
          <a:p>
            <a:r>
              <a:rPr lang="en-US" sz="2400" b="1" dirty="0" smtClean="0"/>
              <a:t>Unified Enterprise Architecture</a:t>
            </a:r>
          </a:p>
          <a:p>
            <a:pPr lvl="1"/>
            <a:r>
              <a:rPr lang="en-US" sz="2200" dirty="0" smtClean="0"/>
              <a:t>Standardizes hardware and software across the business</a:t>
            </a:r>
          </a:p>
          <a:p>
            <a:pPr lvl="1"/>
            <a:r>
              <a:rPr lang="en-US" sz="2200" dirty="0" smtClean="0"/>
              <a:t>Can make IT cheaper, more strategic and more responsive</a:t>
            </a:r>
            <a:r>
              <a:rPr lang="en-US" sz="2200" dirty="0"/>
              <a:t> </a:t>
            </a:r>
            <a:r>
              <a:rPr lang="en-US" sz="2200" dirty="0" smtClean="0"/>
              <a:t>to customers</a:t>
            </a:r>
          </a:p>
          <a:p>
            <a:r>
              <a:rPr lang="en-US" sz="2400" b="1" dirty="0" smtClean="0"/>
              <a:t>Enterprise Architect</a:t>
            </a:r>
          </a:p>
          <a:p>
            <a:pPr lvl="1"/>
            <a:r>
              <a:rPr lang="en-US" sz="2200" dirty="0" smtClean="0"/>
              <a:t>Provides the bridge between IT and the business</a:t>
            </a:r>
          </a:p>
          <a:p>
            <a:pPr lvl="1"/>
            <a:r>
              <a:rPr lang="en-US" sz="2200" dirty="0" smtClean="0"/>
              <a:t>Grounded in technology, fluent in business</a:t>
            </a:r>
          </a:p>
          <a:p>
            <a:pPr lvl="1"/>
            <a:r>
              <a:rPr lang="en-US" sz="2200" dirty="0" smtClean="0"/>
              <a:t>A patient diplomat</a:t>
            </a:r>
          </a:p>
        </p:txBody>
      </p:sp>
      <p:sp>
        <p:nvSpPr>
          <p:cNvPr id="4" name="Title 3"/>
          <p:cNvSpPr>
            <a:spLocks noGrp="1"/>
          </p:cNvSpPr>
          <p:nvPr>
            <p:ph type="title"/>
          </p:nvPr>
        </p:nvSpPr>
        <p:spPr/>
        <p:txBody>
          <a:bodyPr>
            <a:normAutofit/>
          </a:bodyPr>
          <a:lstStyle/>
          <a:p>
            <a:r>
              <a:rPr lang="en-US" b="0" dirty="0" smtClean="0"/>
              <a:t>Enterprise Architecture</a:t>
            </a:r>
            <a:endParaRPr lang="en-CA" b="0" dirty="0"/>
          </a:p>
        </p:txBody>
      </p:sp>
      <p:sp>
        <p:nvSpPr>
          <p:cNvPr id="6" name="TextBox 5"/>
          <p:cNvSpPr txBox="1">
            <a:spLocks noChangeArrowheads="1"/>
          </p:cNvSpPr>
          <p:nvPr/>
        </p:nvSpPr>
        <p:spPr bwMode="auto">
          <a:xfrm>
            <a:off x="0" y="1988840"/>
            <a:ext cx="685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12.1</a:t>
            </a:r>
            <a:endParaRPr lang="en-CA" altLang="en-US" sz="1600" dirty="0">
              <a:solidFill>
                <a:schemeClr val="bg2"/>
              </a:solidFill>
              <a:latin typeface="+mn-lt"/>
            </a:endParaRPr>
          </a:p>
        </p:txBody>
      </p:sp>
      <p:pic>
        <p:nvPicPr>
          <p:cNvPr id="2" name="Picture 1"/>
          <p:cNvPicPr>
            <a:picLocks noChangeAspect="1"/>
          </p:cNvPicPr>
          <p:nvPr/>
        </p:nvPicPr>
        <p:blipFill rotWithShape="1">
          <a:blip r:embed="rId3" cstate="print">
            <a:clrChange>
              <a:clrFrom>
                <a:srgbClr val="F1F9FB"/>
              </a:clrFrom>
              <a:clrTo>
                <a:srgbClr val="F1F9FB">
                  <a:alpha val="0"/>
                </a:srgbClr>
              </a:clrTo>
            </a:clrChange>
          </a:blip>
          <a:srcRect r="-4771"/>
          <a:stretch/>
        </p:blipFill>
        <p:spPr>
          <a:xfrm>
            <a:off x="4869126" y="2636912"/>
            <a:ext cx="4456653" cy="2952328"/>
          </a:xfrm>
          <a:prstGeom prst="rect">
            <a:avLst/>
          </a:prstGeom>
        </p:spPr>
      </p:pic>
      <p:sp>
        <p:nvSpPr>
          <p:cNvPr id="7" name="Rectangle 3"/>
          <p:cNvSpPr txBox="1">
            <a:spLocks noChangeArrowheads="1"/>
          </p:cNvSpPr>
          <p:nvPr/>
        </p:nvSpPr>
        <p:spPr>
          <a:xfrm>
            <a:off x="4931205" y="1988840"/>
            <a:ext cx="4249307" cy="917424"/>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2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Tx/>
              <a:buNone/>
            </a:pPr>
            <a:r>
              <a:rPr lang="en-US" altLang="en-US" sz="2000" b="1" dirty="0" smtClean="0">
                <a:solidFill>
                  <a:schemeClr val="bg2"/>
                </a:solidFill>
                <a:latin typeface="Arial" panose="020B0604020202020204" pitchFamily="34" charset="0"/>
                <a:cs typeface="Arial" panose="020B0604020202020204" pitchFamily="34" charset="0"/>
              </a:rPr>
              <a:t>Primary Business Goals of Enterprise Architecture</a:t>
            </a:r>
          </a:p>
          <a:p>
            <a:pPr>
              <a:buFontTx/>
              <a:buNone/>
            </a:pPr>
            <a:endParaRPr lang="en-US" altLang="en-US" sz="2800" dirty="0" smtClean="0">
              <a:solidFill>
                <a:schemeClr val="bg2"/>
              </a:solidFill>
            </a:endParaRPr>
          </a:p>
          <a:p>
            <a:pPr>
              <a:buFontTx/>
              <a:buNone/>
            </a:pPr>
            <a:endParaRPr lang="en-US" altLang="en-US" sz="3600" dirty="0" smtClean="0">
              <a:solidFill>
                <a:srgbClr val="FF0000"/>
              </a:solidFill>
            </a:endParaRPr>
          </a:p>
        </p:txBody>
      </p:sp>
      <p:sp>
        <p:nvSpPr>
          <p:cNvPr id="8" name="TextBox 4"/>
          <p:cNvSpPr txBox="1">
            <a:spLocks noChangeArrowheads="1"/>
          </p:cNvSpPr>
          <p:nvPr/>
        </p:nvSpPr>
        <p:spPr bwMode="auto">
          <a:xfrm>
            <a:off x="4957349" y="5510366"/>
            <a:ext cx="201622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US" altLang="en-US" sz="1600" b="1" dirty="0" smtClean="0">
                <a:solidFill>
                  <a:schemeClr val="bg2"/>
                </a:solidFill>
              </a:rPr>
              <a:t>Figure 12.1</a:t>
            </a:r>
            <a:endParaRPr lang="en-CA" altLang="en-US" sz="1600" b="1" dirty="0">
              <a:solidFill>
                <a:schemeClr val="bg2"/>
              </a:solidFill>
            </a:endParaRPr>
          </a:p>
        </p:txBody>
      </p:sp>
    </p:spTree>
    <p:extLst>
      <p:ext uri="{BB962C8B-B14F-4D97-AF65-F5344CB8AC3E}">
        <p14:creationId xmlns:p14="http://schemas.microsoft.com/office/powerpoint/2010/main" val="135077122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Content Placeholder 2"/>
          <p:cNvSpPr>
            <a:spLocks noGrp="1"/>
          </p:cNvSpPr>
          <p:nvPr>
            <p:ph idx="1"/>
          </p:nvPr>
        </p:nvSpPr>
        <p:spPr/>
        <p:txBody>
          <a:bodyPr>
            <a:normAutofit fontScale="92500" lnSpcReduction="10000"/>
          </a:bodyPr>
          <a:lstStyle/>
          <a:p>
            <a:pPr>
              <a:lnSpc>
                <a:spcPct val="110000"/>
              </a:lnSpc>
              <a:spcBef>
                <a:spcPts val="0"/>
              </a:spcBef>
            </a:pPr>
            <a:r>
              <a:rPr lang="en-US" altLang="en-US" b="1" dirty="0" smtClean="0"/>
              <a:t>Challenges</a:t>
            </a:r>
          </a:p>
          <a:p>
            <a:pPr lvl="1">
              <a:lnSpc>
                <a:spcPct val="110000"/>
              </a:lnSpc>
              <a:spcBef>
                <a:spcPts val="0"/>
              </a:spcBef>
            </a:pPr>
            <a:r>
              <a:rPr lang="en-US" altLang="en-US" dirty="0" smtClean="0"/>
              <a:t>Technically complex with an overlay of potential political and cultural stumbling blocks</a:t>
            </a:r>
          </a:p>
          <a:p>
            <a:pPr lvl="1">
              <a:lnSpc>
                <a:spcPct val="110000"/>
              </a:lnSpc>
              <a:spcBef>
                <a:spcPts val="0"/>
              </a:spcBef>
            </a:pPr>
            <a:r>
              <a:rPr lang="en-US" altLang="en-US" dirty="0" smtClean="0"/>
              <a:t>Enterprises face possible higher prices, tariffs, import restricts and long lead times for government approvals</a:t>
            </a:r>
          </a:p>
          <a:p>
            <a:pPr lvl="1">
              <a:lnSpc>
                <a:spcPct val="110000"/>
              </a:lnSpc>
              <a:spcBef>
                <a:spcPts val="0"/>
              </a:spcBef>
            </a:pPr>
            <a:r>
              <a:rPr lang="en-US" altLang="en-US" dirty="0" smtClean="0"/>
              <a:t>Difficulty in estimating operational expenses across network</a:t>
            </a:r>
          </a:p>
          <a:p>
            <a:pPr>
              <a:lnSpc>
                <a:spcPct val="110000"/>
              </a:lnSpc>
              <a:spcBef>
                <a:spcPts val="0"/>
              </a:spcBef>
            </a:pPr>
            <a:r>
              <a:rPr lang="en-US" altLang="en-US" b="1" dirty="0" smtClean="0"/>
              <a:t>Benefits</a:t>
            </a:r>
          </a:p>
          <a:p>
            <a:pPr lvl="1">
              <a:lnSpc>
                <a:spcPct val="110000"/>
              </a:lnSpc>
              <a:spcBef>
                <a:spcPts val="0"/>
              </a:spcBef>
            </a:pPr>
            <a:r>
              <a:rPr lang="en-US" altLang="en-US" dirty="0" smtClean="0"/>
              <a:t>Internet links tens of millions of users in hundreds of countries </a:t>
            </a:r>
          </a:p>
          <a:p>
            <a:pPr lvl="1">
              <a:lnSpc>
                <a:spcPct val="110000"/>
              </a:lnSpc>
              <a:spcBef>
                <a:spcPts val="0"/>
              </a:spcBef>
            </a:pPr>
            <a:r>
              <a:rPr lang="en-US" altLang="en-US" dirty="0" smtClean="0"/>
              <a:t>Internet provides a business  environment free of traditional boundaries and geographic limits</a:t>
            </a:r>
          </a:p>
          <a:p>
            <a:pPr lvl="1">
              <a:lnSpc>
                <a:spcPct val="110000"/>
              </a:lnSpc>
              <a:spcBef>
                <a:spcPts val="0"/>
              </a:spcBef>
            </a:pPr>
            <a:r>
              <a:rPr lang="en-US" altLang="en-US" dirty="0" smtClean="0"/>
              <a:t>Unprecedented opportunity for expanding markets, reducing costs, direct communications with stakeholders around the world</a:t>
            </a:r>
          </a:p>
        </p:txBody>
      </p:sp>
      <p:sp>
        <p:nvSpPr>
          <p:cNvPr id="49153" name="Title 1"/>
          <p:cNvSpPr>
            <a:spLocks noGrp="1"/>
          </p:cNvSpPr>
          <p:nvPr>
            <p:ph type="title"/>
          </p:nvPr>
        </p:nvSpPr>
        <p:spPr>
          <a:xfrm>
            <a:off x="1259632" y="460375"/>
            <a:ext cx="7776863" cy="1143000"/>
          </a:xfrm>
        </p:spPr>
        <p:txBody>
          <a:bodyPr>
            <a:noAutofit/>
          </a:bodyPr>
          <a:lstStyle/>
          <a:p>
            <a:r>
              <a:rPr lang="en-US" altLang="en-US" sz="3200" b="0" dirty="0" smtClean="0"/>
              <a:t>Global Enterprise Architecture</a:t>
            </a:r>
            <a:endParaRPr lang="en-CA" altLang="en-US" sz="3200" b="0" dirty="0" smtClean="0"/>
          </a:p>
        </p:txBody>
      </p:sp>
      <p:sp>
        <p:nvSpPr>
          <p:cNvPr id="6" name="TextBox 5"/>
          <p:cNvSpPr txBox="1">
            <a:spLocks noChangeArrowheads="1"/>
          </p:cNvSpPr>
          <p:nvPr/>
        </p:nvSpPr>
        <p:spPr bwMode="auto">
          <a:xfrm>
            <a:off x="0" y="1988840"/>
            <a:ext cx="685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12.1</a:t>
            </a:r>
            <a:endParaRPr lang="en-CA" altLang="en-US" sz="1600" dirty="0">
              <a:solidFill>
                <a:schemeClr val="bg2"/>
              </a:solidFill>
              <a:latin typeface="+mn-lt"/>
            </a:endParaRPr>
          </a:p>
        </p:txBody>
      </p:sp>
    </p:spTree>
    <p:extLst>
      <p:ext uri="{BB962C8B-B14F-4D97-AF65-F5344CB8AC3E}">
        <p14:creationId xmlns:p14="http://schemas.microsoft.com/office/powerpoint/2010/main" val="15025152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Content Placeholder 2"/>
          <p:cNvSpPr>
            <a:spLocks noGrp="1"/>
          </p:cNvSpPr>
          <p:nvPr>
            <p:ph idx="1"/>
          </p:nvPr>
        </p:nvSpPr>
        <p:spPr/>
        <p:txBody>
          <a:bodyPr>
            <a:normAutofit/>
          </a:bodyPr>
          <a:lstStyle/>
          <a:p>
            <a:pPr>
              <a:lnSpc>
                <a:spcPct val="110000"/>
              </a:lnSpc>
              <a:spcBef>
                <a:spcPts val="0"/>
              </a:spcBef>
            </a:pPr>
            <a:endParaRPr lang="en-US" altLang="en-US" dirty="0" smtClean="0"/>
          </a:p>
        </p:txBody>
      </p:sp>
      <p:sp>
        <p:nvSpPr>
          <p:cNvPr id="49153" name="Title 1"/>
          <p:cNvSpPr>
            <a:spLocks noGrp="1"/>
          </p:cNvSpPr>
          <p:nvPr>
            <p:ph type="title"/>
          </p:nvPr>
        </p:nvSpPr>
        <p:spPr>
          <a:xfrm>
            <a:off x="1259632" y="460375"/>
            <a:ext cx="7776863" cy="1143000"/>
          </a:xfrm>
        </p:spPr>
        <p:txBody>
          <a:bodyPr>
            <a:noAutofit/>
          </a:bodyPr>
          <a:lstStyle/>
          <a:p>
            <a:r>
              <a:rPr lang="en-US" altLang="en-US" sz="3200" b="0" dirty="0" smtClean="0"/>
              <a:t>Enterprise Architecture</a:t>
            </a:r>
            <a:endParaRPr lang="en-CA" altLang="en-US" sz="3200" b="0" dirty="0" smtClean="0"/>
          </a:p>
        </p:txBody>
      </p:sp>
      <p:sp>
        <p:nvSpPr>
          <p:cNvPr id="6" name="TextBox 5"/>
          <p:cNvSpPr txBox="1">
            <a:spLocks noChangeArrowheads="1"/>
          </p:cNvSpPr>
          <p:nvPr/>
        </p:nvSpPr>
        <p:spPr bwMode="auto">
          <a:xfrm>
            <a:off x="0" y="1988840"/>
            <a:ext cx="685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12.1</a:t>
            </a:r>
            <a:endParaRPr lang="en-CA" altLang="en-US" sz="1600" dirty="0">
              <a:solidFill>
                <a:schemeClr val="bg2"/>
              </a:solidFill>
              <a:latin typeface="+mn-lt"/>
            </a:endParaRPr>
          </a:p>
        </p:txBody>
      </p:sp>
      <p:pic>
        <p:nvPicPr>
          <p:cNvPr id="2050" name="Picture 2"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1628800"/>
            <a:ext cx="8206680" cy="47916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95484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Top International Telecommunications Issues</a:t>
            </a:r>
            <a:endParaRPr lang="en-CA" dirty="0"/>
          </a:p>
        </p:txBody>
      </p:sp>
      <p:sp>
        <p:nvSpPr>
          <p:cNvPr id="3" name="TextBox 2"/>
          <p:cNvSpPr txBox="1">
            <a:spLocks noChangeArrowheads="1"/>
          </p:cNvSpPr>
          <p:nvPr/>
        </p:nvSpPr>
        <p:spPr bwMode="auto">
          <a:xfrm>
            <a:off x="0" y="1988840"/>
            <a:ext cx="685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12.1</a:t>
            </a:r>
            <a:endParaRPr lang="en-CA" altLang="en-US" sz="1600" dirty="0">
              <a:solidFill>
                <a:schemeClr val="bg2"/>
              </a:solidFill>
              <a:latin typeface="+mn-lt"/>
            </a:endParaRPr>
          </a:p>
        </p:txBody>
      </p:sp>
      <p:sp>
        <p:nvSpPr>
          <p:cNvPr id="6" name="TextBox 5"/>
          <p:cNvSpPr txBox="1">
            <a:spLocks noChangeArrowheads="1"/>
          </p:cNvSpPr>
          <p:nvPr/>
        </p:nvSpPr>
        <p:spPr bwMode="auto">
          <a:xfrm>
            <a:off x="1187624" y="6044898"/>
            <a:ext cx="187220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US" altLang="en-US" sz="1600" b="1" dirty="0" smtClean="0">
                <a:solidFill>
                  <a:schemeClr val="bg2"/>
                </a:solidFill>
              </a:rPr>
              <a:t>Figure 12.2</a:t>
            </a:r>
            <a:endParaRPr lang="en-CA" altLang="en-US" sz="1600" b="1" dirty="0">
              <a:solidFill>
                <a:schemeClr val="bg2"/>
              </a:solidFill>
            </a:endParaRPr>
          </a:p>
        </p:txBody>
      </p:sp>
      <p:pic>
        <p:nvPicPr>
          <p:cNvPr id="4" name="Picture 3"/>
          <p:cNvPicPr>
            <a:picLocks noChangeAspect="1"/>
          </p:cNvPicPr>
          <p:nvPr/>
        </p:nvPicPr>
        <p:blipFill>
          <a:blip r:embed="rId3" cstate="print">
            <a:clrChange>
              <a:clrFrom>
                <a:srgbClr val="F1F9FB"/>
              </a:clrFrom>
              <a:clrTo>
                <a:srgbClr val="F1F9FB">
                  <a:alpha val="0"/>
                </a:srgbClr>
              </a:clrTo>
            </a:clrChange>
          </a:blip>
          <a:stretch>
            <a:fillRect/>
          </a:stretch>
        </p:blipFill>
        <p:spPr>
          <a:xfrm>
            <a:off x="1195388" y="1492528"/>
            <a:ext cx="6017436" cy="4744783"/>
          </a:xfrm>
          <a:prstGeom prst="rect">
            <a:avLst/>
          </a:prstGeom>
        </p:spPr>
      </p:pic>
    </p:spTree>
    <p:extLst>
      <p:ext uri="{BB962C8B-B14F-4D97-AF65-F5344CB8AC3E}">
        <p14:creationId xmlns:p14="http://schemas.microsoft.com/office/powerpoint/2010/main" val="6336800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AutoShape 2"/>
          <p:cNvSpPr>
            <a:spLocks noGrp="1" noChangeArrowheads="1"/>
          </p:cNvSpPr>
          <p:nvPr>
            <p:ph type="title"/>
          </p:nvPr>
        </p:nvSpPr>
        <p:spPr/>
        <p:txBody>
          <a:bodyPr/>
          <a:lstStyle/>
          <a:p>
            <a:pPr marL="342900" indent="-342900" eaLnBrk="1" hangingPunct="1">
              <a:lnSpc>
                <a:spcPct val="90000"/>
              </a:lnSpc>
            </a:pPr>
            <a:r>
              <a:rPr lang="en-US" altLang="en-US" b="0" dirty="0" smtClean="0"/>
              <a:t>Agile MIS Infrastructure Characteristics</a:t>
            </a:r>
          </a:p>
        </p:txBody>
      </p:sp>
      <p:sp>
        <p:nvSpPr>
          <p:cNvPr id="27652" name="TextBox 4"/>
          <p:cNvSpPr txBox="1">
            <a:spLocks noChangeArrowheads="1"/>
          </p:cNvSpPr>
          <p:nvPr/>
        </p:nvSpPr>
        <p:spPr bwMode="auto">
          <a:xfrm>
            <a:off x="908224" y="5959802"/>
            <a:ext cx="1447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US" altLang="en-US" sz="1600" b="1" dirty="0">
                <a:solidFill>
                  <a:schemeClr val="bg2"/>
                </a:solidFill>
              </a:rPr>
              <a:t>Figure </a:t>
            </a:r>
            <a:r>
              <a:rPr lang="en-US" altLang="en-US" sz="1600" b="1" dirty="0" smtClean="0">
                <a:solidFill>
                  <a:schemeClr val="bg2"/>
                </a:solidFill>
              </a:rPr>
              <a:t>12.3</a:t>
            </a:r>
            <a:endParaRPr lang="en-CA" altLang="en-US" sz="1600" b="1" dirty="0">
              <a:solidFill>
                <a:schemeClr val="bg2"/>
              </a:solidFill>
            </a:endParaRPr>
          </a:p>
        </p:txBody>
      </p:sp>
      <p:sp>
        <p:nvSpPr>
          <p:cNvPr id="8" name="TextBox 7"/>
          <p:cNvSpPr txBox="1">
            <a:spLocks noChangeArrowheads="1"/>
          </p:cNvSpPr>
          <p:nvPr/>
        </p:nvSpPr>
        <p:spPr bwMode="auto">
          <a:xfrm>
            <a:off x="0" y="1988840"/>
            <a:ext cx="685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12.2</a:t>
            </a:r>
            <a:endParaRPr lang="en-CA" altLang="en-US" sz="1600" dirty="0">
              <a:solidFill>
                <a:schemeClr val="bg2"/>
              </a:solidFill>
              <a:latin typeface="+mn-lt"/>
            </a:endParaRPr>
          </a:p>
        </p:txBody>
      </p:sp>
      <p:pic>
        <p:nvPicPr>
          <p:cNvPr id="3" name="Picture 2"/>
          <p:cNvPicPr>
            <a:picLocks noChangeAspect="1"/>
          </p:cNvPicPr>
          <p:nvPr/>
        </p:nvPicPr>
        <p:blipFill>
          <a:blip r:embed="rId3" cstate="print">
            <a:clrChange>
              <a:clrFrom>
                <a:srgbClr val="F0F8FB"/>
              </a:clrFrom>
              <a:clrTo>
                <a:srgbClr val="F0F8FB">
                  <a:alpha val="0"/>
                </a:srgbClr>
              </a:clrTo>
            </a:clrChange>
          </a:blip>
          <a:stretch>
            <a:fillRect/>
          </a:stretch>
        </p:blipFill>
        <p:spPr>
          <a:xfrm>
            <a:off x="2271712" y="1490662"/>
            <a:ext cx="5803911" cy="4890666"/>
          </a:xfrm>
          <a:prstGeom prst="rect">
            <a:avLst/>
          </a:prstGeom>
        </p:spPr>
      </p:pic>
    </p:spTree>
    <p:extLst>
      <p:ext uri="{BB962C8B-B14F-4D97-AF65-F5344CB8AC3E}">
        <p14:creationId xmlns:p14="http://schemas.microsoft.com/office/powerpoint/2010/main" val="111244057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17239" y="1700808"/>
            <a:ext cx="8219255" cy="4968552"/>
          </a:xfrm>
        </p:spPr>
        <p:txBody>
          <a:bodyPr>
            <a:normAutofit/>
          </a:bodyPr>
          <a:lstStyle/>
          <a:p>
            <a:r>
              <a:rPr lang="en-US" sz="2400" b="1" dirty="0" smtClean="0"/>
              <a:t>Accessibility</a:t>
            </a:r>
          </a:p>
          <a:p>
            <a:pPr lvl="1"/>
            <a:r>
              <a:rPr lang="en-US" sz="2200" dirty="0" smtClean="0"/>
              <a:t>Meets each person’s different system needs, requirements and authorization level.</a:t>
            </a:r>
          </a:p>
          <a:p>
            <a:pPr lvl="1"/>
            <a:r>
              <a:rPr lang="en-US" sz="2200" b="1" dirty="0" smtClean="0"/>
              <a:t>Administrator Access </a:t>
            </a:r>
            <a:r>
              <a:rPr lang="en-US" sz="2200" dirty="0" smtClean="0"/>
              <a:t>provides reduced restrictions to allow administrators to set passwords, delete accounts etc.</a:t>
            </a:r>
            <a:endParaRPr lang="en-US" sz="2200" b="1" dirty="0" smtClean="0"/>
          </a:p>
          <a:p>
            <a:pPr lvl="1"/>
            <a:r>
              <a:rPr lang="en-US" sz="2200" b="1" dirty="0" smtClean="0"/>
              <a:t>Web Accessibility </a:t>
            </a:r>
            <a:r>
              <a:rPr lang="en-US" sz="2200" dirty="0" smtClean="0"/>
              <a:t> facilitates connection for people with physical, neurological and mental challenges.</a:t>
            </a:r>
          </a:p>
          <a:p>
            <a:pPr lvl="1"/>
            <a:r>
              <a:rPr lang="en-US" sz="2200" b="1" dirty="0" smtClean="0"/>
              <a:t>Web Accessibility Initiative (WAI) </a:t>
            </a:r>
            <a:r>
              <a:rPr lang="en-US" sz="2200" dirty="0" smtClean="0"/>
              <a:t>brings global stakeholders together to create resources to improve web accessibility</a:t>
            </a:r>
            <a:endParaRPr lang="en-US" sz="2200" b="1" dirty="0" smtClean="0"/>
          </a:p>
          <a:p>
            <a:r>
              <a:rPr lang="en-US" altLang="en-US" sz="2400" b="1" dirty="0" smtClean="0"/>
              <a:t>Availability </a:t>
            </a:r>
          </a:p>
          <a:p>
            <a:pPr lvl="1"/>
            <a:r>
              <a:rPr lang="en-US" altLang="en-US" sz="2200" b="1" dirty="0" smtClean="0"/>
              <a:t>High Availability </a:t>
            </a:r>
            <a:r>
              <a:rPr lang="en-US" altLang="en-US" sz="2200" dirty="0" smtClean="0"/>
              <a:t>means the system is operational at all times.</a:t>
            </a:r>
          </a:p>
          <a:p>
            <a:pPr lvl="1"/>
            <a:r>
              <a:rPr lang="en-US" altLang="en-US" sz="2200" dirty="0" smtClean="0"/>
              <a:t>Challenge to find opportunities for maintenance downtime</a:t>
            </a:r>
          </a:p>
        </p:txBody>
      </p:sp>
      <p:sp>
        <p:nvSpPr>
          <p:cNvPr id="3" name="Title 2"/>
          <p:cNvSpPr>
            <a:spLocks noGrp="1"/>
          </p:cNvSpPr>
          <p:nvPr>
            <p:ph type="title"/>
          </p:nvPr>
        </p:nvSpPr>
        <p:spPr>
          <a:xfrm>
            <a:off x="1115616" y="460375"/>
            <a:ext cx="7920879" cy="1143000"/>
          </a:xfrm>
        </p:spPr>
        <p:txBody>
          <a:bodyPr>
            <a:normAutofit/>
          </a:bodyPr>
          <a:lstStyle/>
          <a:p>
            <a:r>
              <a:rPr lang="en-US" b="0" dirty="0" smtClean="0"/>
              <a:t>Agile MIS Infrastructure Characteristics</a:t>
            </a:r>
            <a:endParaRPr lang="en-CA" b="0" dirty="0"/>
          </a:p>
        </p:txBody>
      </p:sp>
      <p:sp>
        <p:nvSpPr>
          <p:cNvPr id="4" name="TextBox 3"/>
          <p:cNvSpPr txBox="1">
            <a:spLocks noChangeArrowheads="1"/>
          </p:cNvSpPr>
          <p:nvPr/>
        </p:nvSpPr>
        <p:spPr bwMode="auto">
          <a:xfrm>
            <a:off x="0" y="1988840"/>
            <a:ext cx="685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12.2</a:t>
            </a:r>
            <a:endParaRPr lang="en-CA" altLang="en-US" sz="1600" dirty="0">
              <a:solidFill>
                <a:schemeClr val="bg2"/>
              </a:solidFill>
              <a:latin typeface="+mn-lt"/>
            </a:endParaRPr>
          </a:p>
        </p:txBody>
      </p:sp>
    </p:spTree>
    <p:extLst>
      <p:ext uri="{BB962C8B-B14F-4D97-AF65-F5344CB8AC3E}">
        <p14:creationId xmlns:p14="http://schemas.microsoft.com/office/powerpoint/2010/main" val="397591622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17239" y="1556792"/>
            <a:ext cx="6563073" cy="4968552"/>
          </a:xfrm>
        </p:spPr>
        <p:txBody>
          <a:bodyPr>
            <a:normAutofit fontScale="92500"/>
          </a:bodyPr>
          <a:lstStyle/>
          <a:p>
            <a:r>
              <a:rPr lang="en-US" sz="2400" b="1" dirty="0" smtClean="0"/>
              <a:t>Maintainability</a:t>
            </a:r>
          </a:p>
          <a:p>
            <a:pPr lvl="1"/>
            <a:r>
              <a:rPr lang="en-US" sz="2200" dirty="0" smtClean="0"/>
              <a:t>Allows easy updates, changes and reconfigurations for unexpected or environmental changes.</a:t>
            </a:r>
          </a:p>
          <a:p>
            <a:r>
              <a:rPr lang="en-US" altLang="en-US" sz="2400" b="1" dirty="0" smtClean="0"/>
              <a:t>Portability</a:t>
            </a:r>
          </a:p>
          <a:p>
            <a:pPr lvl="1"/>
            <a:r>
              <a:rPr lang="en-US" altLang="en-US" sz="2200" dirty="0" smtClean="0"/>
              <a:t>Recognizes and adapts the use of wireless, mobile and other distance technologies.</a:t>
            </a:r>
          </a:p>
          <a:p>
            <a:pPr lvl="1"/>
            <a:r>
              <a:rPr lang="en-US" altLang="en-US" sz="2200" dirty="0" smtClean="0"/>
              <a:t>Allows the use of business software on all approved devices.</a:t>
            </a:r>
          </a:p>
          <a:p>
            <a:r>
              <a:rPr lang="en-US" altLang="en-US" sz="2400" b="1" dirty="0" smtClean="0"/>
              <a:t>Reliability (or Accuracy)</a:t>
            </a:r>
          </a:p>
          <a:p>
            <a:pPr lvl="1"/>
            <a:r>
              <a:rPr lang="en-US" altLang="en-US" sz="2200" dirty="0" smtClean="0"/>
              <a:t>Inaccurate or out-of-date information puts a company at risk of losing customers, costly overstocks or out-of-stock, and poor business decisions.</a:t>
            </a:r>
          </a:p>
          <a:p>
            <a:pPr lvl="1"/>
            <a:r>
              <a:rPr lang="en-US" altLang="en-US" sz="2200" b="1" dirty="0" smtClean="0"/>
              <a:t>Vulnerability </a:t>
            </a:r>
            <a:r>
              <a:rPr lang="en-US" altLang="en-US" sz="2200" dirty="0" smtClean="0"/>
              <a:t>is a weakness in the system that can be exploited by a threat</a:t>
            </a:r>
            <a:endParaRPr lang="en-US" altLang="en-US" sz="2200" b="1" dirty="0"/>
          </a:p>
        </p:txBody>
      </p:sp>
      <p:sp>
        <p:nvSpPr>
          <p:cNvPr id="3" name="Title 2"/>
          <p:cNvSpPr>
            <a:spLocks noGrp="1"/>
          </p:cNvSpPr>
          <p:nvPr>
            <p:ph type="title"/>
          </p:nvPr>
        </p:nvSpPr>
        <p:spPr>
          <a:xfrm>
            <a:off x="1115616" y="460375"/>
            <a:ext cx="7920879" cy="1143000"/>
          </a:xfrm>
        </p:spPr>
        <p:txBody>
          <a:bodyPr>
            <a:normAutofit/>
          </a:bodyPr>
          <a:lstStyle/>
          <a:p>
            <a:r>
              <a:rPr lang="en-US" b="0" dirty="0" smtClean="0"/>
              <a:t>Agile MIS Infrastructure Characteristics</a:t>
            </a:r>
            <a:endParaRPr lang="en-CA" b="0" dirty="0"/>
          </a:p>
        </p:txBody>
      </p:sp>
      <p:sp>
        <p:nvSpPr>
          <p:cNvPr id="4" name="TextBox 3"/>
          <p:cNvSpPr txBox="1">
            <a:spLocks noChangeArrowheads="1"/>
          </p:cNvSpPr>
          <p:nvPr/>
        </p:nvSpPr>
        <p:spPr bwMode="auto">
          <a:xfrm>
            <a:off x="0" y="1988840"/>
            <a:ext cx="685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12.2</a:t>
            </a:r>
            <a:endParaRPr lang="en-CA" altLang="en-US" sz="1600" dirty="0">
              <a:solidFill>
                <a:schemeClr val="bg2"/>
              </a:solidFill>
              <a:latin typeface="+mn-lt"/>
            </a:endParaRPr>
          </a:p>
        </p:txBody>
      </p:sp>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r="16644" b="14176"/>
          <a:stretch/>
        </p:blipFill>
        <p:spPr>
          <a:xfrm>
            <a:off x="7308303" y="3140968"/>
            <a:ext cx="1785637" cy="1728193"/>
          </a:xfrm>
          <a:prstGeom prst="rect">
            <a:avLst/>
          </a:prstGeom>
        </p:spPr>
      </p:pic>
    </p:spTree>
    <p:extLst>
      <p:ext uri="{BB962C8B-B14F-4D97-AF65-F5344CB8AC3E}">
        <p14:creationId xmlns:p14="http://schemas.microsoft.com/office/powerpoint/2010/main" val="339812033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17239" y="1700808"/>
            <a:ext cx="8219255" cy="4968552"/>
          </a:xfrm>
        </p:spPr>
        <p:txBody>
          <a:bodyPr>
            <a:normAutofit lnSpcReduction="10000"/>
          </a:bodyPr>
          <a:lstStyle/>
          <a:p>
            <a:r>
              <a:rPr lang="en-US" sz="2400" b="1" dirty="0" smtClean="0"/>
              <a:t>Scalability</a:t>
            </a:r>
          </a:p>
          <a:p>
            <a:pPr lvl="1"/>
            <a:r>
              <a:rPr lang="en-US" sz="2200" b="1" dirty="0" smtClean="0"/>
              <a:t>Performance </a:t>
            </a:r>
            <a:r>
              <a:rPr lang="en-US" sz="2200" dirty="0" smtClean="0"/>
              <a:t>is the speed of transactions processing</a:t>
            </a:r>
            <a:endParaRPr lang="en-US" sz="2200" b="1" dirty="0" smtClean="0"/>
          </a:p>
          <a:p>
            <a:pPr lvl="1"/>
            <a:r>
              <a:rPr lang="en-US" sz="2200" b="1" dirty="0" smtClean="0"/>
              <a:t>Capacity </a:t>
            </a:r>
            <a:r>
              <a:rPr lang="en-US" sz="2200" dirty="0" smtClean="0"/>
              <a:t>represents the maximum amount a system or system component can handle</a:t>
            </a:r>
          </a:p>
          <a:p>
            <a:pPr lvl="1"/>
            <a:r>
              <a:rPr lang="en-US" sz="2200" b="1" dirty="0" smtClean="0"/>
              <a:t>Throughput </a:t>
            </a:r>
            <a:r>
              <a:rPr lang="en-US" sz="2200" dirty="0" smtClean="0"/>
              <a:t>is the maximum amount a system or system component can process at one time</a:t>
            </a:r>
            <a:endParaRPr lang="en-US" sz="2200" b="1" dirty="0" smtClean="0"/>
          </a:p>
          <a:p>
            <a:pPr lvl="1"/>
            <a:r>
              <a:rPr lang="en-US" sz="2200" b="1" dirty="0" smtClean="0"/>
              <a:t>Capacity Planning</a:t>
            </a:r>
            <a:r>
              <a:rPr lang="en-US" sz="2200" dirty="0" smtClean="0"/>
              <a:t> determines the future capacity and performance of the system; a critical strategic decision</a:t>
            </a:r>
            <a:endParaRPr lang="en-US" sz="2200" b="1" dirty="0" smtClean="0"/>
          </a:p>
          <a:p>
            <a:r>
              <a:rPr lang="en-US" altLang="en-US" sz="2400" b="1" dirty="0" smtClean="0"/>
              <a:t>Usability </a:t>
            </a:r>
          </a:p>
          <a:p>
            <a:pPr lvl="1"/>
            <a:r>
              <a:rPr lang="en-US" altLang="en-US" sz="2200" dirty="0" smtClean="0"/>
              <a:t>Simplify user interface with one-touch operability &amp; intuitive navigation</a:t>
            </a:r>
          </a:p>
          <a:p>
            <a:pPr lvl="1"/>
            <a:r>
              <a:rPr lang="en-US" altLang="en-US" sz="2200" b="1" dirty="0" smtClean="0"/>
              <a:t>Serviceability </a:t>
            </a:r>
            <a:r>
              <a:rPr lang="en-US" altLang="en-US" sz="2200" dirty="0" smtClean="0"/>
              <a:t>refers to how quickly a system can be adapted for a users’ specific needs and requirements</a:t>
            </a:r>
            <a:endParaRPr lang="en-US" altLang="en-US" sz="2200" b="1" dirty="0" smtClean="0"/>
          </a:p>
        </p:txBody>
      </p:sp>
      <p:sp>
        <p:nvSpPr>
          <p:cNvPr id="3" name="Title 2"/>
          <p:cNvSpPr>
            <a:spLocks noGrp="1"/>
          </p:cNvSpPr>
          <p:nvPr>
            <p:ph type="title"/>
          </p:nvPr>
        </p:nvSpPr>
        <p:spPr>
          <a:xfrm>
            <a:off x="1115616" y="460375"/>
            <a:ext cx="7920879" cy="1143000"/>
          </a:xfrm>
        </p:spPr>
        <p:txBody>
          <a:bodyPr>
            <a:normAutofit/>
          </a:bodyPr>
          <a:lstStyle/>
          <a:p>
            <a:r>
              <a:rPr lang="en-US" b="0" dirty="0" smtClean="0"/>
              <a:t>Agile MIS Infrastructure Characteristics</a:t>
            </a:r>
            <a:endParaRPr lang="en-CA" b="0" dirty="0"/>
          </a:p>
        </p:txBody>
      </p:sp>
      <p:sp>
        <p:nvSpPr>
          <p:cNvPr id="4" name="TextBox 3"/>
          <p:cNvSpPr txBox="1">
            <a:spLocks noChangeArrowheads="1"/>
          </p:cNvSpPr>
          <p:nvPr/>
        </p:nvSpPr>
        <p:spPr bwMode="auto">
          <a:xfrm>
            <a:off x="0" y="1988840"/>
            <a:ext cx="685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12.2</a:t>
            </a:r>
            <a:endParaRPr lang="en-CA" altLang="en-US" sz="1600" dirty="0">
              <a:solidFill>
                <a:schemeClr val="bg2"/>
              </a:solidFill>
              <a:latin typeface="+mn-lt"/>
            </a:endParaRPr>
          </a:p>
        </p:txBody>
      </p:sp>
    </p:spTree>
    <p:extLst>
      <p:ext uri="{BB962C8B-B14F-4D97-AF65-F5344CB8AC3E}">
        <p14:creationId xmlns:p14="http://schemas.microsoft.com/office/powerpoint/2010/main" val="133363151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17239" y="1700808"/>
            <a:ext cx="8219255" cy="4968552"/>
          </a:xfrm>
        </p:spPr>
        <p:txBody>
          <a:bodyPr>
            <a:normAutofit/>
          </a:bodyPr>
          <a:lstStyle/>
          <a:p>
            <a:pPr marL="0" indent="0">
              <a:buNone/>
            </a:pPr>
            <a:r>
              <a:rPr lang="en-US" sz="2400" dirty="0" smtClean="0"/>
              <a:t>Non-proprietary software and IT hardware whose design, standards, and procedures are made available to the public</a:t>
            </a:r>
          </a:p>
          <a:p>
            <a:r>
              <a:rPr lang="en-US" sz="2400" b="1" dirty="0" smtClean="0"/>
              <a:t>Open Source</a:t>
            </a:r>
          </a:p>
          <a:p>
            <a:pPr lvl="1"/>
            <a:r>
              <a:rPr lang="en-US" sz="2200" dirty="0" smtClean="0"/>
              <a:t>Any program whose source code is made available for use or for modification by other developers</a:t>
            </a:r>
          </a:p>
          <a:p>
            <a:pPr lvl="1"/>
            <a:r>
              <a:rPr lang="en-US" sz="2200" dirty="0" smtClean="0"/>
              <a:t>Often developed by public collaboration</a:t>
            </a:r>
            <a:endParaRPr lang="en-US" sz="2200" b="1" dirty="0" smtClean="0"/>
          </a:p>
          <a:p>
            <a:r>
              <a:rPr lang="en-US" altLang="en-US" sz="2400" b="1" dirty="0" smtClean="0"/>
              <a:t>Design of Open Systems</a:t>
            </a:r>
          </a:p>
          <a:p>
            <a:pPr lvl="1"/>
            <a:r>
              <a:rPr lang="en-US" altLang="en-US" sz="2200" dirty="0" smtClean="0"/>
              <a:t>Allows for data sharing across multiple platforms</a:t>
            </a:r>
          </a:p>
          <a:p>
            <a:pPr lvl="1"/>
            <a:r>
              <a:rPr lang="en-US" altLang="en-US" sz="2200" dirty="0" smtClean="0"/>
              <a:t>Not constrained to one component manufacturer</a:t>
            </a:r>
          </a:p>
          <a:p>
            <a:pPr lvl="1"/>
            <a:r>
              <a:rPr lang="en-US" altLang="en-US" sz="2200" dirty="0" smtClean="0"/>
              <a:t>Lower prices due to competition</a:t>
            </a:r>
          </a:p>
          <a:p>
            <a:pPr lvl="1"/>
            <a:r>
              <a:rPr lang="en-US" altLang="en-US" sz="2200" dirty="0" smtClean="0"/>
              <a:t>Innovation driven by communities of developers</a:t>
            </a:r>
          </a:p>
          <a:p>
            <a:pPr lvl="1"/>
            <a:endParaRPr lang="en-US" altLang="en-US" sz="2200" dirty="0" smtClean="0"/>
          </a:p>
        </p:txBody>
      </p:sp>
      <p:sp>
        <p:nvSpPr>
          <p:cNvPr id="3" name="Title 2"/>
          <p:cNvSpPr>
            <a:spLocks noGrp="1"/>
          </p:cNvSpPr>
          <p:nvPr>
            <p:ph type="title"/>
          </p:nvPr>
        </p:nvSpPr>
        <p:spPr>
          <a:xfrm>
            <a:off x="1115616" y="460375"/>
            <a:ext cx="7920879" cy="1143000"/>
          </a:xfrm>
        </p:spPr>
        <p:txBody>
          <a:bodyPr>
            <a:normAutofit/>
          </a:bodyPr>
          <a:lstStyle/>
          <a:p>
            <a:r>
              <a:rPr lang="en-US" b="0" dirty="0" smtClean="0"/>
              <a:t>Open Systems</a:t>
            </a:r>
            <a:endParaRPr lang="en-CA" b="0" dirty="0"/>
          </a:p>
        </p:txBody>
      </p:sp>
      <p:sp>
        <p:nvSpPr>
          <p:cNvPr id="4" name="TextBox 3"/>
          <p:cNvSpPr txBox="1">
            <a:spLocks noChangeArrowheads="1"/>
          </p:cNvSpPr>
          <p:nvPr/>
        </p:nvSpPr>
        <p:spPr bwMode="auto">
          <a:xfrm>
            <a:off x="0" y="1988840"/>
            <a:ext cx="685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12.2</a:t>
            </a:r>
            <a:endParaRPr lang="en-CA" altLang="en-US" sz="1600" dirty="0">
              <a:solidFill>
                <a:schemeClr val="bg2"/>
              </a:solidFill>
              <a:latin typeface="+mn-lt"/>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80312" y="3669921"/>
            <a:ext cx="1656182" cy="2441917"/>
          </a:xfrm>
          <a:prstGeom prst="rect">
            <a:avLst/>
          </a:prstGeom>
        </p:spPr>
      </p:pic>
    </p:spTree>
    <p:extLst>
      <p:ext uri="{BB962C8B-B14F-4D97-AF65-F5344CB8AC3E}">
        <p14:creationId xmlns:p14="http://schemas.microsoft.com/office/powerpoint/2010/main" val="78451264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AutoShape 2"/>
          <p:cNvSpPr>
            <a:spLocks noGrp="1" noChangeArrowheads="1"/>
          </p:cNvSpPr>
          <p:nvPr>
            <p:ph type="title"/>
          </p:nvPr>
        </p:nvSpPr>
        <p:spPr>
          <a:xfrm>
            <a:off x="1619672" y="404664"/>
            <a:ext cx="6910136" cy="1143000"/>
          </a:xfrm>
        </p:spPr>
        <p:txBody>
          <a:bodyPr>
            <a:normAutofit/>
          </a:bodyPr>
          <a:lstStyle/>
          <a:p>
            <a:pPr eaLnBrk="1" hangingPunct="1"/>
            <a:r>
              <a:rPr lang="en-US" altLang="en-US" sz="2400" dirty="0" smtClean="0"/>
              <a:t>OPENING CASE QUESTIONS</a:t>
            </a:r>
            <a:r>
              <a:rPr lang="en-US" altLang="en-US" dirty="0" smtClean="0"/>
              <a:t/>
            </a:r>
            <a:br>
              <a:rPr lang="en-US" altLang="en-US" dirty="0" smtClean="0"/>
            </a:br>
            <a:r>
              <a:rPr lang="en-US" altLang="en-US" sz="2800" dirty="0" smtClean="0">
                <a:cs typeface="Arial" panose="020B0604020202020204" pitchFamily="34" charset="0"/>
              </a:rPr>
              <a:t>Cloud Computing in Canada</a:t>
            </a:r>
            <a:endParaRPr lang="en-US" altLang="en-US" sz="2800" dirty="0" smtClean="0"/>
          </a:p>
        </p:txBody>
      </p:sp>
      <p:sp>
        <p:nvSpPr>
          <p:cNvPr id="324611" name="Rectangle 3"/>
          <p:cNvSpPr>
            <a:spLocks noGrp="1" noChangeArrowheads="1"/>
          </p:cNvSpPr>
          <p:nvPr>
            <p:ph idx="1"/>
          </p:nvPr>
        </p:nvSpPr>
        <p:spPr>
          <a:xfrm>
            <a:off x="990600" y="1676400"/>
            <a:ext cx="7685856" cy="4776936"/>
          </a:xfrm>
        </p:spPr>
        <p:txBody>
          <a:bodyPr>
            <a:noAutofit/>
          </a:bodyPr>
          <a:lstStyle/>
          <a:p>
            <a:pPr marL="609600" indent="-609600" eaLnBrk="1" hangingPunct="1">
              <a:lnSpc>
                <a:spcPct val="110000"/>
              </a:lnSpc>
              <a:spcBef>
                <a:spcPts val="400"/>
              </a:spcBef>
              <a:buFontTx/>
              <a:buAutoNum type="arabicPeriod"/>
            </a:pPr>
            <a:r>
              <a:rPr lang="en-US" altLang="en-US" sz="2400" dirty="0" smtClean="0"/>
              <a:t>How can an organization use cloud as its enterprise architecture to protect its IT investment?</a:t>
            </a:r>
          </a:p>
          <a:p>
            <a:pPr marL="609600" indent="-609600" eaLnBrk="1" hangingPunct="1">
              <a:lnSpc>
                <a:spcPct val="110000"/>
              </a:lnSpc>
              <a:spcBef>
                <a:spcPts val="400"/>
              </a:spcBef>
              <a:buFontTx/>
              <a:buAutoNum type="arabicPeriod"/>
            </a:pPr>
            <a:r>
              <a:rPr lang="en-US" altLang="en-US" sz="2400" dirty="0" smtClean="0"/>
              <a:t>How can an organization protect the security of its data in the cloud?</a:t>
            </a:r>
          </a:p>
          <a:p>
            <a:pPr marL="609600" indent="-609600" eaLnBrk="1" hangingPunct="1">
              <a:lnSpc>
                <a:spcPct val="110000"/>
              </a:lnSpc>
              <a:spcBef>
                <a:spcPts val="400"/>
              </a:spcBef>
              <a:buFontTx/>
              <a:buAutoNum type="arabicPeriod"/>
            </a:pPr>
            <a:r>
              <a:rPr lang="en-CA" altLang="en-US" sz="2400" dirty="0" smtClean="0"/>
              <a:t>What are the benefits for Canadian companies of developing a cloud computing strategy?</a:t>
            </a:r>
          </a:p>
          <a:p>
            <a:pPr marL="609600" indent="-609600" eaLnBrk="1" hangingPunct="1">
              <a:lnSpc>
                <a:spcPct val="110000"/>
              </a:lnSpc>
              <a:spcBef>
                <a:spcPts val="400"/>
              </a:spcBef>
              <a:buFontTx/>
              <a:buAutoNum type="arabicPeriod"/>
            </a:pPr>
            <a:r>
              <a:rPr lang="en-US" altLang="en-US" sz="2400" dirty="0" smtClean="0"/>
              <a:t>How can Canadian companies use cloud computing to deliver on the seven aspects of agile MIS infrastructure</a:t>
            </a:r>
            <a:r>
              <a:rPr lang="en-US" altLang="en-US" sz="2200" dirty="0" smtClean="0"/>
              <a:t>?</a:t>
            </a:r>
          </a:p>
        </p:txBody>
      </p:sp>
    </p:spTree>
    <p:extLst>
      <p:ext uri="{BB962C8B-B14F-4D97-AF65-F5344CB8AC3E}">
        <p14:creationId xmlns:p14="http://schemas.microsoft.com/office/powerpoint/2010/main" val="33424522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461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2461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2461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2461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4611"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Grp="1" noChangeArrowheads="1"/>
          </p:cNvSpPr>
          <p:nvPr>
            <p:ph type="ctrTitle"/>
          </p:nvPr>
        </p:nvSpPr>
        <p:spPr>
          <a:xfrm>
            <a:off x="3923929" y="1382911"/>
            <a:ext cx="5220071" cy="1470025"/>
          </a:xfrm>
        </p:spPr>
        <p:txBody>
          <a:bodyPr/>
          <a:lstStyle/>
          <a:p>
            <a:pPr eaLnBrk="1" hangingPunct="1">
              <a:defRPr/>
            </a:pPr>
            <a:r>
              <a:rPr lang="en-US" sz="3600" dirty="0">
                <a:effectLst/>
                <a:latin typeface="+mn-lt"/>
              </a:rPr>
              <a:t>SECTION </a:t>
            </a:r>
            <a:r>
              <a:rPr lang="en-US" sz="3600" dirty="0" smtClean="0">
                <a:effectLst/>
                <a:latin typeface="+mn-lt"/>
              </a:rPr>
              <a:t>12.2</a:t>
            </a:r>
            <a:endParaRPr lang="en-US" sz="3600" dirty="0">
              <a:effectLst/>
              <a:latin typeface="+mn-lt"/>
            </a:endParaRPr>
          </a:p>
        </p:txBody>
      </p:sp>
      <p:sp>
        <p:nvSpPr>
          <p:cNvPr id="87042" name="TextBox 4"/>
          <p:cNvSpPr txBox="1">
            <a:spLocks noChangeArrowheads="1"/>
          </p:cNvSpPr>
          <p:nvPr/>
        </p:nvSpPr>
        <p:spPr bwMode="auto">
          <a:xfrm>
            <a:off x="4267200" y="3200400"/>
            <a:ext cx="43434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US" altLang="en-US" sz="3600" b="1"/>
              <a:t>Data Warehousing</a:t>
            </a:r>
            <a:endParaRPr lang="en-CA" altLang="en-US" sz="3600" b="1"/>
          </a:p>
        </p:txBody>
      </p:sp>
      <p:sp>
        <p:nvSpPr>
          <p:cNvPr id="4" name="Rectangle 2"/>
          <p:cNvSpPr txBox="1">
            <a:spLocks noChangeArrowheads="1"/>
          </p:cNvSpPr>
          <p:nvPr/>
        </p:nvSpPr>
        <p:spPr>
          <a:xfrm>
            <a:off x="4067944" y="3039095"/>
            <a:ext cx="5076055" cy="147002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800" b="1" kern="1200" cap="none" spc="0">
                <a:ln w="18000">
                  <a:solidFill>
                    <a:srgbClr val="002060"/>
                  </a:solidFill>
                  <a:prstDash val="solid"/>
                  <a:miter lim="800000"/>
                </a:ln>
                <a:solidFill>
                  <a:schemeClr val="bg1"/>
                </a:solidFill>
                <a:effectLst>
                  <a:outerShdw blurRad="25500" dist="23000" dir="7020000" algn="tl">
                    <a:srgbClr val="000000">
                      <a:alpha val="50000"/>
                    </a:srgbClr>
                  </a:outerShdw>
                </a:effectLst>
                <a:latin typeface="+mj-lt"/>
                <a:ea typeface="+mj-ea"/>
                <a:cs typeface="+mj-cs"/>
              </a:defRPr>
            </a:lvl1pPr>
          </a:lstStyle>
          <a:p>
            <a:pPr>
              <a:defRPr/>
            </a:pPr>
            <a:r>
              <a:rPr lang="en-US" sz="3600" dirty="0" smtClean="0">
                <a:solidFill>
                  <a:schemeClr val="bg2"/>
                </a:solidFill>
                <a:effectLst/>
                <a:latin typeface="+mn-lt"/>
              </a:rPr>
              <a:t>INFRASTRUCTURE TRENDS</a:t>
            </a:r>
            <a:endParaRPr lang="en-US" sz="3600" dirty="0">
              <a:solidFill>
                <a:schemeClr val="bg2"/>
              </a:solidFill>
              <a:effectLst/>
              <a:latin typeface="+mn-lt"/>
            </a:endParaRPr>
          </a:p>
        </p:txBody>
      </p:sp>
    </p:spTree>
    <p:extLst>
      <p:ext uri="{BB962C8B-B14F-4D97-AF65-F5344CB8AC3E}">
        <p14:creationId xmlns:p14="http://schemas.microsoft.com/office/powerpoint/2010/main" val="33794635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17240" y="1628800"/>
            <a:ext cx="5698976" cy="4968552"/>
          </a:xfrm>
        </p:spPr>
        <p:txBody>
          <a:bodyPr>
            <a:normAutofit/>
          </a:bodyPr>
          <a:lstStyle/>
          <a:p>
            <a:r>
              <a:rPr lang="en-US" sz="2400" dirty="0" smtClean="0"/>
              <a:t>Four quickly emerging infrastructure trends:</a:t>
            </a:r>
            <a:endParaRPr lang="en-US" sz="2400" dirty="0"/>
          </a:p>
          <a:p>
            <a:pPr lvl="1"/>
            <a:r>
              <a:rPr lang="en-US" sz="2200" dirty="0" smtClean="0"/>
              <a:t>Service-oriented architecture (SOA)</a:t>
            </a:r>
          </a:p>
          <a:p>
            <a:pPr lvl="1"/>
            <a:r>
              <a:rPr lang="en-US" sz="2200" dirty="0" smtClean="0"/>
              <a:t>Virtualization</a:t>
            </a:r>
          </a:p>
          <a:p>
            <a:pPr lvl="1"/>
            <a:r>
              <a:rPr lang="en-US" sz="2200" dirty="0" smtClean="0"/>
              <a:t>Grid Computing</a:t>
            </a:r>
          </a:p>
          <a:p>
            <a:pPr lvl="1"/>
            <a:r>
              <a:rPr lang="en-US" sz="2200" dirty="0" smtClean="0"/>
              <a:t>Cloud computing</a:t>
            </a:r>
          </a:p>
          <a:p>
            <a:r>
              <a:rPr lang="en-US" b="1" dirty="0" smtClean="0"/>
              <a:t>BYOD – Bring your own device</a:t>
            </a:r>
          </a:p>
          <a:p>
            <a:pPr lvl="1"/>
            <a:r>
              <a:rPr lang="en-US" sz="2200" dirty="0" smtClean="0"/>
              <a:t>Bring your own device is gaining popularity</a:t>
            </a:r>
          </a:p>
          <a:p>
            <a:pPr lvl="1"/>
            <a:r>
              <a:rPr lang="en-US" sz="2200" dirty="0" smtClean="0"/>
              <a:t>Infusions of new technology</a:t>
            </a:r>
          </a:p>
          <a:p>
            <a:pPr lvl="1"/>
            <a:r>
              <a:rPr lang="en-US" sz="2200" dirty="0" smtClean="0"/>
              <a:t>Employee buy-in to new infrastructure</a:t>
            </a:r>
          </a:p>
          <a:p>
            <a:pPr lvl="1"/>
            <a:r>
              <a:rPr lang="en-US" sz="2200" dirty="0" smtClean="0"/>
              <a:t>Often more affordable for business</a:t>
            </a:r>
          </a:p>
          <a:p>
            <a:pPr lvl="1"/>
            <a:endParaRPr lang="en-US" dirty="0" smtClean="0"/>
          </a:p>
        </p:txBody>
      </p:sp>
      <p:sp>
        <p:nvSpPr>
          <p:cNvPr id="3" name="Title 2"/>
          <p:cNvSpPr>
            <a:spLocks noGrp="1"/>
          </p:cNvSpPr>
          <p:nvPr>
            <p:ph type="title"/>
          </p:nvPr>
        </p:nvSpPr>
        <p:spPr/>
        <p:txBody>
          <a:bodyPr/>
          <a:lstStyle/>
          <a:p>
            <a:r>
              <a:rPr lang="en-US" b="0" dirty="0" smtClean="0"/>
              <a:t>Infrastructure Trends</a:t>
            </a:r>
            <a:endParaRPr lang="en-CA" b="0" dirty="0"/>
          </a:p>
        </p:txBody>
      </p:sp>
      <p:sp>
        <p:nvSpPr>
          <p:cNvPr id="4" name="TextBox 3"/>
          <p:cNvSpPr txBox="1">
            <a:spLocks noChangeArrowheads="1"/>
          </p:cNvSpPr>
          <p:nvPr/>
        </p:nvSpPr>
        <p:spPr bwMode="auto">
          <a:xfrm>
            <a:off x="0" y="1988840"/>
            <a:ext cx="685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12.3</a:t>
            </a:r>
            <a:endParaRPr lang="en-CA" altLang="en-US" sz="1600" dirty="0">
              <a:solidFill>
                <a:schemeClr val="bg2"/>
              </a:solidFill>
              <a:latin typeface="+mn-lt"/>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04656" y="2492896"/>
            <a:ext cx="3419872" cy="2439509"/>
          </a:xfrm>
          <a:prstGeom prst="rect">
            <a:avLst/>
          </a:prstGeom>
        </p:spPr>
      </p:pic>
    </p:spTree>
    <p:extLst>
      <p:ext uri="{BB962C8B-B14F-4D97-AF65-F5344CB8AC3E}">
        <p14:creationId xmlns:p14="http://schemas.microsoft.com/office/powerpoint/2010/main" val="38631838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85800" y="1772816"/>
            <a:ext cx="5698976" cy="4968552"/>
          </a:xfrm>
        </p:spPr>
        <p:txBody>
          <a:bodyPr>
            <a:normAutofit/>
          </a:bodyPr>
          <a:lstStyle/>
          <a:p>
            <a:r>
              <a:rPr lang="en-US" sz="2400" dirty="0" smtClean="0"/>
              <a:t>A business-driven IT architectural approach</a:t>
            </a:r>
          </a:p>
          <a:p>
            <a:r>
              <a:rPr lang="en-US" sz="2400" dirty="0" smtClean="0"/>
              <a:t>Views a business as linked, repeatable tasks or services</a:t>
            </a:r>
            <a:endParaRPr lang="en-US" sz="2400" dirty="0"/>
          </a:p>
          <a:p>
            <a:r>
              <a:rPr lang="en-US" sz="2400" dirty="0" smtClean="0"/>
              <a:t>A service is a self-contained application that produces a specific result or performs a specific business task</a:t>
            </a:r>
          </a:p>
          <a:p>
            <a:r>
              <a:rPr lang="en-US" sz="2400" dirty="0" smtClean="0"/>
              <a:t>Allows users to combine services to create more complex applications to achieve specific operations outcomes as needed</a:t>
            </a:r>
          </a:p>
          <a:p>
            <a:pPr marL="0" indent="0">
              <a:buNone/>
            </a:pPr>
            <a:endParaRPr lang="en-US" sz="2400" dirty="0" smtClean="0"/>
          </a:p>
          <a:p>
            <a:pPr marL="0" indent="0">
              <a:buNone/>
            </a:pPr>
            <a:endParaRPr lang="en-US" sz="2200" dirty="0" smtClean="0"/>
          </a:p>
        </p:txBody>
      </p:sp>
      <p:sp>
        <p:nvSpPr>
          <p:cNvPr id="3" name="Title 2"/>
          <p:cNvSpPr>
            <a:spLocks noGrp="1"/>
          </p:cNvSpPr>
          <p:nvPr>
            <p:ph type="title"/>
          </p:nvPr>
        </p:nvSpPr>
        <p:spPr>
          <a:xfrm>
            <a:off x="1259632" y="460375"/>
            <a:ext cx="7632847" cy="1143000"/>
          </a:xfrm>
        </p:spPr>
        <p:txBody>
          <a:bodyPr>
            <a:normAutofit/>
          </a:bodyPr>
          <a:lstStyle/>
          <a:p>
            <a:r>
              <a:rPr lang="en-US" b="0" dirty="0" smtClean="0"/>
              <a:t>The Service-Oriented Architecture</a:t>
            </a:r>
            <a:endParaRPr lang="en-CA" b="0" dirty="0"/>
          </a:p>
        </p:txBody>
      </p:sp>
      <p:sp>
        <p:nvSpPr>
          <p:cNvPr id="4" name="TextBox 3"/>
          <p:cNvSpPr txBox="1">
            <a:spLocks noChangeArrowheads="1"/>
          </p:cNvSpPr>
          <p:nvPr/>
        </p:nvSpPr>
        <p:spPr bwMode="auto">
          <a:xfrm>
            <a:off x="0" y="1988840"/>
            <a:ext cx="685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12.3</a:t>
            </a:r>
            <a:endParaRPr lang="en-CA" altLang="en-US" sz="1600" dirty="0">
              <a:solidFill>
                <a:schemeClr val="bg2"/>
              </a:solidFill>
              <a:latin typeface="+mn-lt"/>
            </a:endParaRPr>
          </a:p>
        </p:txBody>
      </p:sp>
      <p:pic>
        <p:nvPicPr>
          <p:cNvPr id="5" name="Picture 4"/>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508104" y="2492896"/>
            <a:ext cx="3939983" cy="3500420"/>
          </a:xfrm>
          <a:prstGeom prst="rect">
            <a:avLst/>
          </a:prstGeom>
        </p:spPr>
      </p:pic>
    </p:spTree>
    <p:extLst>
      <p:ext uri="{BB962C8B-B14F-4D97-AF65-F5344CB8AC3E}">
        <p14:creationId xmlns:p14="http://schemas.microsoft.com/office/powerpoint/2010/main" val="366723124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17240" y="1700808"/>
            <a:ext cx="8075240" cy="4968552"/>
          </a:xfrm>
        </p:spPr>
        <p:txBody>
          <a:bodyPr>
            <a:normAutofit/>
          </a:bodyPr>
          <a:lstStyle/>
          <a:p>
            <a:r>
              <a:rPr lang="en-US" sz="2200" b="1" dirty="0" smtClean="0"/>
              <a:t>Services</a:t>
            </a:r>
            <a:r>
              <a:rPr lang="en-US" sz="2200" dirty="0" smtClean="0"/>
              <a:t> are business tasks.</a:t>
            </a:r>
            <a:endParaRPr lang="en-US" sz="2200" b="1" dirty="0" smtClean="0"/>
          </a:p>
          <a:p>
            <a:r>
              <a:rPr lang="en-US" sz="2200" b="1" dirty="0" smtClean="0"/>
              <a:t>Interoperability </a:t>
            </a:r>
            <a:r>
              <a:rPr lang="en-US" sz="2200" dirty="0" smtClean="0"/>
              <a:t>is the capability of two or more systems to share data and resources even if they are from different manufacturers</a:t>
            </a:r>
            <a:endParaRPr lang="en-US" sz="2200" dirty="0"/>
          </a:p>
          <a:p>
            <a:r>
              <a:rPr lang="en-US" sz="2200" b="1" dirty="0" smtClean="0"/>
              <a:t>Loose coupling </a:t>
            </a:r>
            <a:r>
              <a:rPr lang="en-US" sz="2200" dirty="0" smtClean="0"/>
              <a:t>allows services to be joined together on demand to create composite services, or disassembled and reconfigured</a:t>
            </a:r>
          </a:p>
          <a:p>
            <a:pPr marL="0" indent="0">
              <a:buNone/>
            </a:pPr>
            <a:endParaRPr lang="en-US" sz="2200" dirty="0" smtClean="0"/>
          </a:p>
          <a:p>
            <a:pPr marL="0" indent="0">
              <a:buNone/>
            </a:pPr>
            <a:endParaRPr lang="en-US" sz="2200" dirty="0" smtClean="0"/>
          </a:p>
        </p:txBody>
      </p:sp>
      <p:sp>
        <p:nvSpPr>
          <p:cNvPr id="3" name="Title 2"/>
          <p:cNvSpPr>
            <a:spLocks noGrp="1"/>
          </p:cNvSpPr>
          <p:nvPr>
            <p:ph type="title"/>
          </p:nvPr>
        </p:nvSpPr>
        <p:spPr>
          <a:xfrm>
            <a:off x="1259632" y="460375"/>
            <a:ext cx="7632847" cy="1143000"/>
          </a:xfrm>
        </p:spPr>
        <p:txBody>
          <a:bodyPr>
            <a:normAutofit/>
          </a:bodyPr>
          <a:lstStyle/>
          <a:p>
            <a:r>
              <a:rPr lang="en-US" b="0" dirty="0" smtClean="0"/>
              <a:t>SOA Key Technical Concepts</a:t>
            </a:r>
            <a:endParaRPr lang="en-CA" b="0" dirty="0"/>
          </a:p>
        </p:txBody>
      </p:sp>
      <p:sp>
        <p:nvSpPr>
          <p:cNvPr id="4" name="TextBox 3"/>
          <p:cNvSpPr txBox="1">
            <a:spLocks noChangeArrowheads="1"/>
          </p:cNvSpPr>
          <p:nvPr/>
        </p:nvSpPr>
        <p:spPr bwMode="auto">
          <a:xfrm>
            <a:off x="0" y="1988840"/>
            <a:ext cx="685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12.3</a:t>
            </a:r>
            <a:endParaRPr lang="en-CA" altLang="en-US" sz="1600" dirty="0">
              <a:solidFill>
                <a:schemeClr val="bg2"/>
              </a:solidFill>
              <a:latin typeface="+mn-lt"/>
            </a:endParaRPr>
          </a:p>
        </p:txBody>
      </p:sp>
      <p:sp>
        <p:nvSpPr>
          <p:cNvPr id="9" name="TextBox 4"/>
          <p:cNvSpPr txBox="1">
            <a:spLocks noChangeArrowheads="1"/>
          </p:cNvSpPr>
          <p:nvPr/>
        </p:nvSpPr>
        <p:spPr bwMode="auto">
          <a:xfrm>
            <a:off x="1251992" y="5959802"/>
            <a:ext cx="1447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US" altLang="en-US" sz="1600" b="1" dirty="0">
                <a:solidFill>
                  <a:schemeClr val="bg2"/>
                </a:solidFill>
              </a:rPr>
              <a:t>Figure </a:t>
            </a:r>
            <a:r>
              <a:rPr lang="en-US" altLang="en-US" sz="1600" b="1" dirty="0" smtClean="0">
                <a:solidFill>
                  <a:schemeClr val="bg2"/>
                </a:solidFill>
              </a:rPr>
              <a:t>12.4</a:t>
            </a:r>
            <a:endParaRPr lang="en-CA" altLang="en-US" sz="1600" b="1" dirty="0">
              <a:solidFill>
                <a:schemeClr val="bg2"/>
              </a:solidFill>
            </a:endParaRPr>
          </a:p>
        </p:txBody>
      </p:sp>
      <p:pic>
        <p:nvPicPr>
          <p:cNvPr id="5" name="Picture 4"/>
          <p:cNvPicPr>
            <a:picLocks noChangeAspect="1"/>
          </p:cNvPicPr>
          <p:nvPr/>
        </p:nvPicPr>
        <p:blipFill>
          <a:blip r:embed="rId3" cstate="print">
            <a:clrChange>
              <a:clrFrom>
                <a:srgbClr val="F0F8FB"/>
              </a:clrFrom>
              <a:clrTo>
                <a:srgbClr val="F0F8FB">
                  <a:alpha val="0"/>
                </a:srgbClr>
              </a:clrTo>
            </a:clrChange>
          </a:blip>
          <a:stretch>
            <a:fillRect/>
          </a:stretch>
        </p:blipFill>
        <p:spPr>
          <a:xfrm>
            <a:off x="890067" y="4179104"/>
            <a:ext cx="8218437" cy="2058208"/>
          </a:xfrm>
          <a:prstGeom prst="rect">
            <a:avLst/>
          </a:prstGeom>
        </p:spPr>
      </p:pic>
      <p:sp>
        <p:nvSpPr>
          <p:cNvPr id="10" name="Rectangle 3"/>
          <p:cNvSpPr txBox="1">
            <a:spLocks noChangeArrowheads="1"/>
          </p:cNvSpPr>
          <p:nvPr/>
        </p:nvSpPr>
        <p:spPr>
          <a:xfrm>
            <a:off x="1115616" y="3829643"/>
            <a:ext cx="7992888" cy="50405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2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Tx/>
              <a:buNone/>
            </a:pPr>
            <a:r>
              <a:rPr lang="en-US" altLang="en-US" sz="2000" b="1" dirty="0" smtClean="0">
                <a:solidFill>
                  <a:schemeClr val="bg2"/>
                </a:solidFill>
                <a:latin typeface="Arial" panose="020B0604020202020204" pitchFamily="34" charset="0"/>
                <a:cs typeface="Arial" panose="020B0604020202020204" pitchFamily="34" charset="0"/>
              </a:rPr>
              <a:t>The Service-Oriented Architecture</a:t>
            </a:r>
          </a:p>
          <a:p>
            <a:pPr>
              <a:buFontTx/>
              <a:buNone/>
            </a:pPr>
            <a:endParaRPr lang="en-US" altLang="en-US" sz="2800" dirty="0" smtClean="0">
              <a:solidFill>
                <a:schemeClr val="bg2"/>
              </a:solidFill>
            </a:endParaRPr>
          </a:p>
          <a:p>
            <a:pPr>
              <a:buFontTx/>
              <a:buNone/>
            </a:pPr>
            <a:endParaRPr lang="en-US" altLang="en-US" sz="3600" dirty="0" smtClean="0">
              <a:solidFill>
                <a:srgbClr val="FF0000"/>
              </a:solidFill>
            </a:endParaRPr>
          </a:p>
        </p:txBody>
      </p:sp>
    </p:spTree>
    <p:extLst>
      <p:ext uri="{BB962C8B-B14F-4D97-AF65-F5344CB8AC3E}">
        <p14:creationId xmlns:p14="http://schemas.microsoft.com/office/powerpoint/2010/main" val="328457124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TextBox 4"/>
          <p:cNvSpPr txBox="1">
            <a:spLocks noChangeArrowheads="1"/>
          </p:cNvSpPr>
          <p:nvPr/>
        </p:nvSpPr>
        <p:spPr bwMode="auto">
          <a:xfrm>
            <a:off x="1043608" y="6093296"/>
            <a:ext cx="1447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US" altLang="en-US" sz="1600" b="1" dirty="0">
                <a:solidFill>
                  <a:schemeClr val="bg2"/>
                </a:solidFill>
              </a:rPr>
              <a:t>Figure </a:t>
            </a:r>
            <a:r>
              <a:rPr lang="en-US" altLang="en-US" sz="1600" b="1" dirty="0" smtClean="0">
                <a:solidFill>
                  <a:schemeClr val="bg2"/>
                </a:solidFill>
              </a:rPr>
              <a:t>12.5</a:t>
            </a:r>
            <a:endParaRPr lang="en-CA" altLang="en-US" sz="1600" b="1" dirty="0">
              <a:solidFill>
                <a:schemeClr val="bg2"/>
              </a:solidFill>
            </a:endParaRPr>
          </a:p>
        </p:txBody>
      </p:sp>
      <p:sp>
        <p:nvSpPr>
          <p:cNvPr id="8" name="TextBox 7"/>
          <p:cNvSpPr txBox="1">
            <a:spLocks noChangeArrowheads="1"/>
          </p:cNvSpPr>
          <p:nvPr/>
        </p:nvSpPr>
        <p:spPr bwMode="auto">
          <a:xfrm>
            <a:off x="0" y="1988840"/>
            <a:ext cx="685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12.3</a:t>
            </a:r>
            <a:endParaRPr lang="en-CA" altLang="en-US" sz="1600" dirty="0">
              <a:solidFill>
                <a:schemeClr val="bg2"/>
              </a:solidFill>
              <a:latin typeface="+mn-lt"/>
            </a:endParaRPr>
          </a:p>
        </p:txBody>
      </p:sp>
      <p:sp>
        <p:nvSpPr>
          <p:cNvPr id="2" name="TextBox 1"/>
          <p:cNvSpPr txBox="1"/>
          <p:nvPr/>
        </p:nvSpPr>
        <p:spPr>
          <a:xfrm>
            <a:off x="5940152" y="476672"/>
            <a:ext cx="2808312" cy="584775"/>
          </a:xfrm>
          <a:prstGeom prst="rect">
            <a:avLst/>
          </a:prstGeom>
          <a:noFill/>
        </p:spPr>
        <p:txBody>
          <a:bodyPr wrap="square" rtlCol="0">
            <a:spAutoFit/>
          </a:bodyPr>
          <a:lstStyle/>
          <a:p>
            <a:r>
              <a:rPr lang="en-US" sz="3200" dirty="0" smtClean="0">
                <a:solidFill>
                  <a:schemeClr val="bg1"/>
                </a:solidFill>
              </a:rPr>
              <a:t>SOA Integration</a:t>
            </a:r>
            <a:endParaRPr lang="en-CA" sz="3200" dirty="0">
              <a:solidFill>
                <a:schemeClr val="bg1"/>
              </a:solidFill>
            </a:endParaRPr>
          </a:p>
        </p:txBody>
      </p:sp>
      <p:pic>
        <p:nvPicPr>
          <p:cNvPr id="5" name="Picture 4"/>
          <p:cNvPicPr>
            <a:picLocks noChangeAspect="1"/>
          </p:cNvPicPr>
          <p:nvPr/>
        </p:nvPicPr>
        <p:blipFill>
          <a:blip r:embed="rId3" cstate="print">
            <a:clrChange>
              <a:clrFrom>
                <a:srgbClr val="F0F8FB"/>
              </a:clrFrom>
              <a:clrTo>
                <a:srgbClr val="F0F8FB">
                  <a:alpha val="0"/>
                </a:srgbClr>
              </a:clrTo>
            </a:clrChange>
          </a:blip>
          <a:stretch>
            <a:fillRect/>
          </a:stretch>
        </p:blipFill>
        <p:spPr>
          <a:xfrm>
            <a:off x="1547664" y="756098"/>
            <a:ext cx="6643297" cy="5653646"/>
          </a:xfrm>
          <a:prstGeom prst="rect">
            <a:avLst/>
          </a:prstGeom>
        </p:spPr>
      </p:pic>
    </p:spTree>
    <p:extLst>
      <p:ext uri="{BB962C8B-B14F-4D97-AF65-F5344CB8AC3E}">
        <p14:creationId xmlns:p14="http://schemas.microsoft.com/office/powerpoint/2010/main" val="215571998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AutoShape 2"/>
          <p:cNvSpPr>
            <a:spLocks noGrp="1" noChangeArrowheads="1"/>
          </p:cNvSpPr>
          <p:nvPr>
            <p:ph type="title"/>
          </p:nvPr>
        </p:nvSpPr>
        <p:spPr>
          <a:xfrm>
            <a:off x="1259632" y="401212"/>
            <a:ext cx="7632848" cy="1143000"/>
          </a:xfrm>
        </p:spPr>
        <p:txBody>
          <a:bodyPr>
            <a:normAutofit/>
          </a:bodyPr>
          <a:lstStyle/>
          <a:p>
            <a:pPr marL="342900" indent="-342900" eaLnBrk="1" hangingPunct="1">
              <a:lnSpc>
                <a:spcPct val="90000"/>
              </a:lnSpc>
            </a:pPr>
            <a:r>
              <a:rPr lang="en-US" altLang="en-US" sz="3200" b="0" dirty="0" smtClean="0"/>
              <a:t>Business Issues &amp; Associated SOA Solutions</a:t>
            </a:r>
          </a:p>
        </p:txBody>
      </p:sp>
      <p:sp>
        <p:nvSpPr>
          <p:cNvPr id="27652" name="TextBox 4"/>
          <p:cNvSpPr txBox="1">
            <a:spLocks noChangeArrowheads="1"/>
          </p:cNvSpPr>
          <p:nvPr/>
        </p:nvSpPr>
        <p:spPr bwMode="auto">
          <a:xfrm>
            <a:off x="1043608" y="5144511"/>
            <a:ext cx="194421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US" altLang="en-US" sz="1600" b="1" dirty="0" smtClean="0">
                <a:solidFill>
                  <a:schemeClr val="bg2"/>
                </a:solidFill>
              </a:rPr>
              <a:t>From Figure 12.6</a:t>
            </a:r>
            <a:endParaRPr lang="en-CA" altLang="en-US" sz="1600" b="1" dirty="0">
              <a:solidFill>
                <a:schemeClr val="bg2"/>
              </a:solidFill>
            </a:endParaRPr>
          </a:p>
        </p:txBody>
      </p:sp>
      <p:sp>
        <p:nvSpPr>
          <p:cNvPr id="8" name="TextBox 7"/>
          <p:cNvSpPr txBox="1">
            <a:spLocks noChangeArrowheads="1"/>
          </p:cNvSpPr>
          <p:nvPr/>
        </p:nvSpPr>
        <p:spPr bwMode="auto">
          <a:xfrm>
            <a:off x="0" y="1988840"/>
            <a:ext cx="685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12.3</a:t>
            </a:r>
            <a:endParaRPr lang="en-CA" altLang="en-US" sz="1600" dirty="0">
              <a:solidFill>
                <a:schemeClr val="bg2"/>
              </a:solidFill>
              <a:latin typeface="+mn-lt"/>
            </a:endParaRPr>
          </a:p>
        </p:txBody>
      </p:sp>
      <p:pic>
        <p:nvPicPr>
          <p:cNvPr id="2050" name="Picture 2"/>
          <p:cNvPicPr>
            <a:picLocks noChangeAspect="1" noChangeArrowheads="1"/>
          </p:cNvPicPr>
          <p:nvPr/>
        </p:nvPicPr>
        <p:blipFill>
          <a:blip r:embed="rId3" cstate="print"/>
          <a:srcRect/>
          <a:stretch>
            <a:fillRect/>
          </a:stretch>
        </p:blipFill>
        <p:spPr bwMode="auto">
          <a:xfrm>
            <a:off x="841752" y="1772816"/>
            <a:ext cx="8302248" cy="3080767"/>
          </a:xfrm>
          <a:prstGeom prst="rect">
            <a:avLst/>
          </a:prstGeom>
          <a:noFill/>
          <a:ln w="9525">
            <a:noFill/>
            <a:miter lim="800000"/>
            <a:headEnd/>
            <a:tailEnd/>
          </a:ln>
        </p:spPr>
      </p:pic>
    </p:spTree>
    <p:extLst>
      <p:ext uri="{BB962C8B-B14F-4D97-AF65-F5344CB8AC3E}">
        <p14:creationId xmlns:p14="http://schemas.microsoft.com/office/powerpoint/2010/main" val="274370466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AutoShape 2"/>
          <p:cNvSpPr>
            <a:spLocks noGrp="1" noChangeArrowheads="1"/>
          </p:cNvSpPr>
          <p:nvPr>
            <p:ph type="title"/>
          </p:nvPr>
        </p:nvSpPr>
        <p:spPr>
          <a:xfrm>
            <a:off x="1259632" y="401212"/>
            <a:ext cx="7632848" cy="1143000"/>
          </a:xfrm>
        </p:spPr>
        <p:txBody>
          <a:bodyPr>
            <a:normAutofit/>
          </a:bodyPr>
          <a:lstStyle/>
          <a:p>
            <a:pPr marL="342900" indent="-342900" eaLnBrk="1" hangingPunct="1">
              <a:lnSpc>
                <a:spcPct val="90000"/>
              </a:lnSpc>
            </a:pPr>
            <a:r>
              <a:rPr lang="en-US" altLang="en-US" sz="3200" b="0" dirty="0" smtClean="0"/>
              <a:t>Business Issues &amp; Associated SOA Solutions</a:t>
            </a:r>
          </a:p>
        </p:txBody>
      </p:sp>
      <p:sp>
        <p:nvSpPr>
          <p:cNvPr id="27652" name="TextBox 4"/>
          <p:cNvSpPr txBox="1">
            <a:spLocks noChangeArrowheads="1"/>
          </p:cNvSpPr>
          <p:nvPr/>
        </p:nvSpPr>
        <p:spPr bwMode="auto">
          <a:xfrm>
            <a:off x="1043608" y="5144511"/>
            <a:ext cx="194421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US" altLang="en-US" sz="1600" b="1" dirty="0" smtClean="0">
                <a:solidFill>
                  <a:schemeClr val="bg2"/>
                </a:solidFill>
              </a:rPr>
              <a:t>From Figure 12.6</a:t>
            </a:r>
            <a:endParaRPr lang="en-CA" altLang="en-US" sz="1600" b="1" dirty="0">
              <a:solidFill>
                <a:schemeClr val="bg2"/>
              </a:solidFill>
            </a:endParaRPr>
          </a:p>
        </p:txBody>
      </p:sp>
      <p:sp>
        <p:nvSpPr>
          <p:cNvPr id="8" name="TextBox 7"/>
          <p:cNvSpPr txBox="1">
            <a:spLocks noChangeArrowheads="1"/>
          </p:cNvSpPr>
          <p:nvPr/>
        </p:nvSpPr>
        <p:spPr bwMode="auto">
          <a:xfrm>
            <a:off x="0" y="1988840"/>
            <a:ext cx="685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12.3</a:t>
            </a:r>
            <a:endParaRPr lang="en-CA" altLang="en-US" sz="1600" dirty="0">
              <a:solidFill>
                <a:schemeClr val="bg2"/>
              </a:solidFill>
              <a:latin typeface="+mn-lt"/>
            </a:endParaRPr>
          </a:p>
        </p:txBody>
      </p:sp>
      <p:pic>
        <p:nvPicPr>
          <p:cNvPr id="3" name="Picture 2"/>
          <p:cNvPicPr>
            <a:picLocks noChangeAspect="1"/>
          </p:cNvPicPr>
          <p:nvPr/>
        </p:nvPicPr>
        <p:blipFill rotWithShape="1">
          <a:blip r:embed="rId3" cstate="print"/>
          <a:srcRect b="88636"/>
          <a:stretch/>
        </p:blipFill>
        <p:spPr>
          <a:xfrm>
            <a:off x="755576" y="1844824"/>
            <a:ext cx="8373616" cy="360040"/>
          </a:xfrm>
          <a:prstGeom prst="rect">
            <a:avLst/>
          </a:prstGeom>
        </p:spPr>
      </p:pic>
      <p:pic>
        <p:nvPicPr>
          <p:cNvPr id="3074" name="Picture 2"/>
          <p:cNvPicPr>
            <a:picLocks noChangeAspect="1" noChangeArrowheads="1"/>
          </p:cNvPicPr>
          <p:nvPr/>
        </p:nvPicPr>
        <p:blipFill>
          <a:blip r:embed="rId4" cstate="print"/>
          <a:srcRect/>
          <a:stretch>
            <a:fillRect/>
          </a:stretch>
        </p:blipFill>
        <p:spPr bwMode="auto">
          <a:xfrm>
            <a:off x="752475" y="2204864"/>
            <a:ext cx="8391525" cy="2400300"/>
          </a:xfrm>
          <a:prstGeom prst="rect">
            <a:avLst/>
          </a:prstGeom>
          <a:noFill/>
          <a:ln w="9525">
            <a:noFill/>
            <a:miter lim="800000"/>
            <a:headEnd/>
            <a:tailEnd/>
          </a:ln>
        </p:spPr>
      </p:pic>
    </p:spTree>
    <p:extLst>
      <p:ext uri="{BB962C8B-B14F-4D97-AF65-F5344CB8AC3E}">
        <p14:creationId xmlns:p14="http://schemas.microsoft.com/office/powerpoint/2010/main" val="261422182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17239" y="1700808"/>
            <a:ext cx="8219255" cy="4968552"/>
          </a:xfrm>
        </p:spPr>
        <p:txBody>
          <a:bodyPr>
            <a:normAutofit/>
          </a:bodyPr>
          <a:lstStyle/>
          <a:p>
            <a:r>
              <a:rPr lang="en-US" sz="2400" dirty="0" smtClean="0"/>
              <a:t>Contain a repertoire of Web-based data and procedural resources that use shared protocols permitting different applications to share data and services.</a:t>
            </a:r>
          </a:p>
          <a:p>
            <a:pPr lvl="1"/>
            <a:r>
              <a:rPr lang="en-US" sz="2200" dirty="0" smtClean="0"/>
              <a:t>An individual web service can be thought of as software performing a single task available to any user who needs it</a:t>
            </a:r>
          </a:p>
          <a:p>
            <a:r>
              <a:rPr lang="en-US" altLang="en-US" sz="2400" b="1" dirty="0" smtClean="0"/>
              <a:t>Types of Web Services </a:t>
            </a:r>
          </a:p>
          <a:p>
            <a:pPr lvl="1"/>
            <a:r>
              <a:rPr lang="en-US" altLang="en-US" sz="2200" b="1" dirty="0" smtClean="0"/>
              <a:t>Events </a:t>
            </a:r>
            <a:r>
              <a:rPr lang="en-US" altLang="en-US" sz="2200" dirty="0" smtClean="0"/>
              <a:t>detect threats and opportunities and alert those who can act on the information </a:t>
            </a:r>
            <a:endParaRPr lang="en-US" altLang="en-US" sz="2200" b="1" dirty="0" smtClean="0"/>
          </a:p>
          <a:p>
            <a:pPr lvl="1"/>
            <a:r>
              <a:rPr lang="en-US" altLang="en-US" sz="2200" b="1" dirty="0" smtClean="0"/>
              <a:t>Services </a:t>
            </a:r>
            <a:r>
              <a:rPr lang="en-US" altLang="en-US" sz="2200" dirty="0" smtClean="0"/>
              <a:t>are re-usable coding projects that appeal to a broad audience </a:t>
            </a:r>
            <a:endParaRPr lang="en-US" altLang="en-US" sz="2200" b="1" dirty="0" smtClean="0"/>
          </a:p>
        </p:txBody>
      </p:sp>
      <p:sp>
        <p:nvSpPr>
          <p:cNvPr id="3" name="Title 2"/>
          <p:cNvSpPr>
            <a:spLocks noGrp="1"/>
          </p:cNvSpPr>
          <p:nvPr>
            <p:ph type="title"/>
          </p:nvPr>
        </p:nvSpPr>
        <p:spPr>
          <a:xfrm>
            <a:off x="1115616" y="460375"/>
            <a:ext cx="7920879" cy="1143000"/>
          </a:xfrm>
        </p:spPr>
        <p:txBody>
          <a:bodyPr>
            <a:normAutofit/>
          </a:bodyPr>
          <a:lstStyle/>
          <a:p>
            <a:r>
              <a:rPr lang="en-US" b="0" dirty="0" smtClean="0"/>
              <a:t>Web Services</a:t>
            </a:r>
            <a:endParaRPr lang="en-CA" b="0" dirty="0"/>
          </a:p>
        </p:txBody>
      </p:sp>
      <p:sp>
        <p:nvSpPr>
          <p:cNvPr id="4" name="TextBox 3"/>
          <p:cNvSpPr txBox="1">
            <a:spLocks noChangeArrowheads="1"/>
          </p:cNvSpPr>
          <p:nvPr/>
        </p:nvSpPr>
        <p:spPr bwMode="auto">
          <a:xfrm>
            <a:off x="0" y="1988840"/>
            <a:ext cx="685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12.3</a:t>
            </a:r>
            <a:endParaRPr lang="en-CA" altLang="en-US" sz="1600" dirty="0">
              <a:solidFill>
                <a:schemeClr val="bg2"/>
              </a:solidFill>
              <a:latin typeface="+mn-lt"/>
            </a:endParaRPr>
          </a:p>
        </p:txBody>
      </p:sp>
    </p:spTree>
    <p:extLst>
      <p:ext uri="{BB962C8B-B14F-4D97-AF65-F5344CB8AC3E}">
        <p14:creationId xmlns:p14="http://schemas.microsoft.com/office/powerpoint/2010/main" val="70703024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AutoShape 2"/>
          <p:cNvSpPr>
            <a:spLocks noGrp="1" noChangeArrowheads="1"/>
          </p:cNvSpPr>
          <p:nvPr>
            <p:ph type="title"/>
          </p:nvPr>
        </p:nvSpPr>
        <p:spPr>
          <a:xfrm>
            <a:off x="899592" y="413792"/>
            <a:ext cx="8229600" cy="1143000"/>
          </a:xfrm>
        </p:spPr>
        <p:txBody>
          <a:bodyPr/>
          <a:lstStyle/>
          <a:p>
            <a:pPr marL="342900" indent="-342900" eaLnBrk="1" hangingPunct="1">
              <a:lnSpc>
                <a:spcPct val="90000"/>
              </a:lnSpc>
            </a:pPr>
            <a:r>
              <a:rPr lang="en-US" altLang="en-US" b="0" dirty="0" smtClean="0"/>
              <a:t>Web Services</a:t>
            </a:r>
          </a:p>
        </p:txBody>
      </p:sp>
      <p:sp>
        <p:nvSpPr>
          <p:cNvPr id="27652" name="TextBox 4"/>
          <p:cNvSpPr txBox="1">
            <a:spLocks noChangeArrowheads="1"/>
          </p:cNvSpPr>
          <p:nvPr/>
        </p:nvSpPr>
        <p:spPr bwMode="auto">
          <a:xfrm>
            <a:off x="1035968" y="6114782"/>
            <a:ext cx="1447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US" altLang="en-US" sz="1600" b="1" dirty="0">
                <a:solidFill>
                  <a:schemeClr val="bg2"/>
                </a:solidFill>
              </a:rPr>
              <a:t>Figure </a:t>
            </a:r>
            <a:r>
              <a:rPr lang="en-US" altLang="en-US" sz="1600" b="1" dirty="0" smtClean="0">
                <a:solidFill>
                  <a:schemeClr val="bg2"/>
                </a:solidFill>
              </a:rPr>
              <a:t>12.7</a:t>
            </a:r>
            <a:endParaRPr lang="en-CA" altLang="en-US" sz="1600" b="1" dirty="0">
              <a:solidFill>
                <a:schemeClr val="bg2"/>
              </a:solidFill>
            </a:endParaRPr>
          </a:p>
        </p:txBody>
      </p:sp>
      <p:sp>
        <p:nvSpPr>
          <p:cNvPr id="8" name="TextBox 7"/>
          <p:cNvSpPr txBox="1">
            <a:spLocks noChangeArrowheads="1"/>
          </p:cNvSpPr>
          <p:nvPr/>
        </p:nvSpPr>
        <p:spPr bwMode="auto">
          <a:xfrm>
            <a:off x="0" y="1988840"/>
            <a:ext cx="685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12.3</a:t>
            </a:r>
            <a:endParaRPr lang="en-CA" altLang="en-US" sz="1600" dirty="0">
              <a:solidFill>
                <a:schemeClr val="bg2"/>
              </a:solidFill>
              <a:latin typeface="+mn-lt"/>
            </a:endParaRPr>
          </a:p>
        </p:txBody>
      </p:sp>
      <p:pic>
        <p:nvPicPr>
          <p:cNvPr id="4" name="Picture 3"/>
          <p:cNvPicPr>
            <a:picLocks noChangeAspect="1"/>
          </p:cNvPicPr>
          <p:nvPr/>
        </p:nvPicPr>
        <p:blipFill>
          <a:blip r:embed="rId3" cstate="print">
            <a:clrChange>
              <a:clrFrom>
                <a:srgbClr val="F0F8FB"/>
              </a:clrFrom>
              <a:clrTo>
                <a:srgbClr val="F0F8FB">
                  <a:alpha val="0"/>
                </a:srgbClr>
              </a:clrTo>
            </a:clrChange>
          </a:blip>
          <a:stretch>
            <a:fillRect/>
          </a:stretch>
        </p:blipFill>
        <p:spPr>
          <a:xfrm>
            <a:off x="611560" y="1988840"/>
            <a:ext cx="8436898" cy="3960440"/>
          </a:xfrm>
          <a:prstGeom prst="rect">
            <a:avLst/>
          </a:prstGeom>
        </p:spPr>
      </p:pic>
    </p:spTree>
    <p:extLst>
      <p:ext uri="{BB962C8B-B14F-4D97-AF65-F5344CB8AC3E}">
        <p14:creationId xmlns:p14="http://schemas.microsoft.com/office/powerpoint/2010/main" val="243282103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27584" y="1700808"/>
            <a:ext cx="7920880" cy="4855269"/>
          </a:xfrm>
        </p:spPr>
        <p:txBody>
          <a:bodyPr>
            <a:normAutofit/>
          </a:bodyPr>
          <a:lstStyle/>
          <a:p>
            <a:pPr marL="0" indent="0">
              <a:buNone/>
            </a:pPr>
            <a:r>
              <a:rPr lang="en-US" sz="2400" dirty="0" smtClean="0"/>
              <a:t>Dividing the resources of a computer or system into multiple executional environments</a:t>
            </a:r>
          </a:p>
          <a:p>
            <a:pPr lvl="1"/>
            <a:r>
              <a:rPr lang="en-US" sz="2200" dirty="0" smtClean="0"/>
              <a:t>Maximizes the use of physical resources and hardware investment</a:t>
            </a:r>
          </a:p>
          <a:p>
            <a:pPr lvl="1"/>
            <a:r>
              <a:rPr lang="en-US" sz="2200" dirty="0" smtClean="0"/>
              <a:t>Created with the use of virtualization software</a:t>
            </a:r>
          </a:p>
          <a:p>
            <a:r>
              <a:rPr lang="en-US" sz="2600" b="1" dirty="0" smtClean="0"/>
              <a:t>System Virtualization</a:t>
            </a:r>
            <a:endParaRPr lang="en-US" b="1" dirty="0" smtClean="0"/>
          </a:p>
          <a:p>
            <a:pPr lvl="1"/>
            <a:r>
              <a:rPr lang="en-US" sz="2200" dirty="0" smtClean="0"/>
              <a:t>Presents the resources of a single computer as if it is a collection of separate machines each with its own virtual CPU, network interfaces, storage and operating systems</a:t>
            </a:r>
          </a:p>
          <a:p>
            <a:pPr lvl="1"/>
            <a:r>
              <a:rPr lang="en-US" sz="2200" dirty="0" smtClean="0"/>
              <a:t>Appears to both the user within the IS and externally to the network, as separate computers, each with its own network identity</a:t>
            </a:r>
          </a:p>
        </p:txBody>
      </p:sp>
      <p:sp>
        <p:nvSpPr>
          <p:cNvPr id="3" name="Title 2"/>
          <p:cNvSpPr>
            <a:spLocks noGrp="1"/>
          </p:cNvSpPr>
          <p:nvPr>
            <p:ph type="title"/>
          </p:nvPr>
        </p:nvSpPr>
        <p:spPr/>
        <p:txBody>
          <a:bodyPr/>
          <a:lstStyle/>
          <a:p>
            <a:r>
              <a:rPr lang="en-US" b="0" dirty="0" smtClean="0"/>
              <a:t>Virtualization</a:t>
            </a:r>
            <a:endParaRPr lang="en-CA" b="0" dirty="0"/>
          </a:p>
        </p:txBody>
      </p:sp>
      <p:sp>
        <p:nvSpPr>
          <p:cNvPr id="4" name="TextBox 3"/>
          <p:cNvSpPr txBox="1">
            <a:spLocks noChangeArrowheads="1"/>
          </p:cNvSpPr>
          <p:nvPr/>
        </p:nvSpPr>
        <p:spPr bwMode="auto">
          <a:xfrm>
            <a:off x="0" y="1988840"/>
            <a:ext cx="685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12.4</a:t>
            </a:r>
            <a:endParaRPr lang="en-CA" altLang="en-US" sz="1600" dirty="0">
              <a:solidFill>
                <a:schemeClr val="bg2"/>
              </a:solidFill>
              <a:latin typeface="+mn-lt"/>
            </a:endParaRPr>
          </a:p>
        </p:txBody>
      </p:sp>
    </p:spTree>
    <p:extLst>
      <p:ext uri="{BB962C8B-B14F-4D97-AF65-F5344CB8AC3E}">
        <p14:creationId xmlns:p14="http://schemas.microsoft.com/office/powerpoint/2010/main" val="103948134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AutoShape 2"/>
          <p:cNvSpPr>
            <a:spLocks noGrp="1" noChangeArrowheads="1"/>
          </p:cNvSpPr>
          <p:nvPr>
            <p:ph type="title"/>
          </p:nvPr>
        </p:nvSpPr>
        <p:spPr>
          <a:xfrm>
            <a:off x="1331640" y="413792"/>
            <a:ext cx="7632848" cy="1143000"/>
          </a:xfrm>
        </p:spPr>
        <p:txBody>
          <a:bodyPr>
            <a:normAutofit/>
          </a:bodyPr>
          <a:lstStyle/>
          <a:p>
            <a:pPr marL="342900" indent="-342900" eaLnBrk="1" hangingPunct="1">
              <a:lnSpc>
                <a:spcPct val="90000"/>
              </a:lnSpc>
            </a:pPr>
            <a:r>
              <a:rPr lang="en-US" altLang="en-US" sz="3200" b="0" dirty="0" smtClean="0"/>
              <a:t>Virtualized Architecture</a:t>
            </a:r>
          </a:p>
        </p:txBody>
      </p:sp>
      <p:sp>
        <p:nvSpPr>
          <p:cNvPr id="27652" name="TextBox 4"/>
          <p:cNvSpPr txBox="1">
            <a:spLocks noChangeArrowheads="1"/>
          </p:cNvSpPr>
          <p:nvPr/>
        </p:nvSpPr>
        <p:spPr bwMode="auto">
          <a:xfrm>
            <a:off x="869999" y="5949280"/>
            <a:ext cx="1447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US" altLang="en-US" sz="1600" b="1" dirty="0">
                <a:solidFill>
                  <a:schemeClr val="bg2"/>
                </a:solidFill>
              </a:rPr>
              <a:t>Figure </a:t>
            </a:r>
            <a:r>
              <a:rPr lang="en-US" altLang="en-US" sz="1600" b="1" dirty="0" smtClean="0">
                <a:solidFill>
                  <a:schemeClr val="bg2"/>
                </a:solidFill>
              </a:rPr>
              <a:t>12.8</a:t>
            </a:r>
            <a:endParaRPr lang="en-CA" altLang="en-US" sz="1600" b="1" dirty="0">
              <a:solidFill>
                <a:schemeClr val="bg2"/>
              </a:solidFill>
            </a:endParaRPr>
          </a:p>
        </p:txBody>
      </p:sp>
      <p:sp>
        <p:nvSpPr>
          <p:cNvPr id="8" name="TextBox 7"/>
          <p:cNvSpPr txBox="1">
            <a:spLocks noChangeArrowheads="1"/>
          </p:cNvSpPr>
          <p:nvPr/>
        </p:nvSpPr>
        <p:spPr bwMode="auto">
          <a:xfrm>
            <a:off x="0" y="1988840"/>
            <a:ext cx="685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12.4</a:t>
            </a:r>
            <a:endParaRPr lang="en-CA" altLang="en-US" sz="1600" dirty="0">
              <a:solidFill>
                <a:schemeClr val="bg2"/>
              </a:solidFill>
              <a:latin typeface="+mn-lt"/>
            </a:endParaRPr>
          </a:p>
        </p:txBody>
      </p:sp>
      <p:pic>
        <p:nvPicPr>
          <p:cNvPr id="2" name="Picture 1"/>
          <p:cNvPicPr>
            <a:picLocks noChangeAspect="1"/>
          </p:cNvPicPr>
          <p:nvPr/>
        </p:nvPicPr>
        <p:blipFill>
          <a:blip r:embed="rId3" cstate="print">
            <a:clrChange>
              <a:clrFrom>
                <a:srgbClr val="F0F8FB"/>
              </a:clrFrom>
              <a:clrTo>
                <a:srgbClr val="F0F8FB">
                  <a:alpha val="0"/>
                </a:srgbClr>
              </a:clrTo>
            </a:clrChange>
          </a:blip>
          <a:stretch>
            <a:fillRect/>
          </a:stretch>
        </p:blipFill>
        <p:spPr>
          <a:xfrm>
            <a:off x="2123728" y="1576943"/>
            <a:ext cx="5062339" cy="4804385"/>
          </a:xfrm>
          <a:prstGeom prst="rect">
            <a:avLst/>
          </a:prstGeom>
        </p:spPr>
      </p:pic>
    </p:spTree>
    <p:extLst>
      <p:ext uri="{BB962C8B-B14F-4D97-AF65-F5344CB8AC3E}">
        <p14:creationId xmlns:p14="http://schemas.microsoft.com/office/powerpoint/2010/main" val="290798855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AutoShape 2"/>
          <p:cNvSpPr>
            <a:spLocks noGrp="1" noChangeArrowheads="1"/>
          </p:cNvSpPr>
          <p:nvPr>
            <p:ph type="title"/>
          </p:nvPr>
        </p:nvSpPr>
        <p:spPr>
          <a:xfrm>
            <a:off x="899592" y="413792"/>
            <a:ext cx="8229600" cy="1143000"/>
          </a:xfrm>
        </p:spPr>
        <p:txBody>
          <a:bodyPr>
            <a:normAutofit fontScale="90000"/>
          </a:bodyPr>
          <a:lstStyle/>
          <a:p>
            <a:pPr marL="342900" indent="-342900" eaLnBrk="1" hangingPunct="1">
              <a:lnSpc>
                <a:spcPct val="90000"/>
              </a:lnSpc>
            </a:pPr>
            <a:r>
              <a:rPr lang="en-US" altLang="en-US" b="0" dirty="0" smtClean="0"/>
              <a:t>Virtualization Allows An Apple Macintosh Computer to Run Mac OS X and Windows 8</a:t>
            </a:r>
          </a:p>
        </p:txBody>
      </p:sp>
      <p:sp>
        <p:nvSpPr>
          <p:cNvPr id="27652" name="TextBox 4"/>
          <p:cNvSpPr txBox="1">
            <a:spLocks noChangeArrowheads="1"/>
          </p:cNvSpPr>
          <p:nvPr/>
        </p:nvSpPr>
        <p:spPr bwMode="auto">
          <a:xfrm>
            <a:off x="1043608" y="6021288"/>
            <a:ext cx="1447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US" altLang="en-US" sz="1600" b="1" dirty="0">
                <a:solidFill>
                  <a:schemeClr val="bg2"/>
                </a:solidFill>
              </a:rPr>
              <a:t>Figure </a:t>
            </a:r>
            <a:r>
              <a:rPr lang="en-US" altLang="en-US" sz="1600" b="1" dirty="0" smtClean="0">
                <a:solidFill>
                  <a:schemeClr val="bg2"/>
                </a:solidFill>
              </a:rPr>
              <a:t>12.9</a:t>
            </a:r>
            <a:endParaRPr lang="en-CA" altLang="en-US" sz="1600" b="1" dirty="0">
              <a:solidFill>
                <a:schemeClr val="bg2"/>
              </a:solidFill>
            </a:endParaRPr>
          </a:p>
        </p:txBody>
      </p:sp>
      <p:sp>
        <p:nvSpPr>
          <p:cNvPr id="8" name="TextBox 7"/>
          <p:cNvSpPr txBox="1">
            <a:spLocks noChangeArrowheads="1"/>
          </p:cNvSpPr>
          <p:nvPr/>
        </p:nvSpPr>
        <p:spPr bwMode="auto">
          <a:xfrm>
            <a:off x="0" y="1988840"/>
            <a:ext cx="685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12.4</a:t>
            </a:r>
            <a:endParaRPr lang="en-CA" altLang="en-US" sz="1600" dirty="0">
              <a:solidFill>
                <a:schemeClr val="bg2"/>
              </a:solidFill>
              <a:latin typeface="+mn-lt"/>
            </a:endParaRPr>
          </a:p>
        </p:txBody>
      </p:sp>
      <p:pic>
        <p:nvPicPr>
          <p:cNvPr id="3" name="Picture 2"/>
          <p:cNvPicPr>
            <a:picLocks noChangeAspect="1"/>
          </p:cNvPicPr>
          <p:nvPr/>
        </p:nvPicPr>
        <p:blipFill>
          <a:blip r:embed="rId3" cstate="print">
            <a:clrChange>
              <a:clrFrom>
                <a:srgbClr val="F0F8FB"/>
              </a:clrFrom>
              <a:clrTo>
                <a:srgbClr val="F0F8FB">
                  <a:alpha val="0"/>
                </a:srgbClr>
              </a:clrTo>
            </a:clrChange>
          </a:blip>
          <a:stretch>
            <a:fillRect/>
          </a:stretch>
        </p:blipFill>
        <p:spPr>
          <a:xfrm>
            <a:off x="2296532" y="1556793"/>
            <a:ext cx="5435720" cy="4464496"/>
          </a:xfrm>
          <a:prstGeom prst="rect">
            <a:avLst/>
          </a:prstGeom>
        </p:spPr>
      </p:pic>
    </p:spTree>
    <p:extLst>
      <p:ext uri="{BB962C8B-B14F-4D97-AF65-F5344CB8AC3E}">
        <p14:creationId xmlns:p14="http://schemas.microsoft.com/office/powerpoint/2010/main" val="172664903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827584" y="1556792"/>
            <a:ext cx="8208912" cy="5157192"/>
          </a:xfrm>
        </p:spPr>
        <p:txBody>
          <a:bodyPr>
            <a:normAutofit lnSpcReduction="10000"/>
          </a:bodyPr>
          <a:lstStyle/>
          <a:p>
            <a:pPr>
              <a:lnSpc>
                <a:spcPct val="120000"/>
              </a:lnSpc>
              <a:spcBef>
                <a:spcPts val="0"/>
              </a:spcBef>
            </a:pPr>
            <a:r>
              <a:rPr lang="en-US" b="1" dirty="0" smtClean="0"/>
              <a:t>Push to Virtualization</a:t>
            </a:r>
          </a:p>
          <a:p>
            <a:pPr lvl="1">
              <a:lnSpc>
                <a:spcPct val="120000"/>
              </a:lnSpc>
              <a:spcBef>
                <a:spcPts val="0"/>
              </a:spcBef>
            </a:pPr>
            <a:r>
              <a:rPr lang="en-US" sz="2300" dirty="0" smtClean="0"/>
              <a:t>Exponential power growth of computers resulting in underused hardware</a:t>
            </a:r>
          </a:p>
          <a:p>
            <a:pPr lvl="1">
              <a:lnSpc>
                <a:spcPct val="120000"/>
              </a:lnSpc>
              <a:spcBef>
                <a:spcPts val="0"/>
              </a:spcBef>
            </a:pPr>
            <a:r>
              <a:rPr lang="en-US" sz="2300" dirty="0" smtClean="0"/>
              <a:t>Data centers running out of space while machines are at 10-15% capacity; perform server consolidation &amp; virtualization</a:t>
            </a:r>
            <a:endParaRPr lang="en-US" sz="2300" dirty="0"/>
          </a:p>
          <a:p>
            <a:pPr lvl="1">
              <a:lnSpc>
                <a:spcPct val="120000"/>
              </a:lnSpc>
              <a:spcBef>
                <a:spcPts val="0"/>
              </a:spcBef>
            </a:pPr>
            <a:r>
              <a:rPr lang="en-US" sz="2300" dirty="0" smtClean="0"/>
              <a:t>Increasing energy costs and systems administration costs</a:t>
            </a:r>
          </a:p>
          <a:p>
            <a:pPr>
              <a:lnSpc>
                <a:spcPct val="120000"/>
              </a:lnSpc>
              <a:spcBef>
                <a:spcPts val="0"/>
              </a:spcBef>
            </a:pPr>
            <a:r>
              <a:rPr lang="en-US" sz="2600" b="1" dirty="0" smtClean="0"/>
              <a:t>Additional Benefits</a:t>
            </a:r>
          </a:p>
          <a:p>
            <a:pPr lvl="1">
              <a:lnSpc>
                <a:spcPct val="120000"/>
              </a:lnSpc>
              <a:spcBef>
                <a:spcPts val="0"/>
              </a:spcBef>
            </a:pPr>
            <a:r>
              <a:rPr lang="en-US" sz="2300" dirty="0" smtClean="0"/>
              <a:t>For server administration: rapid application deployment, dynamic load balancing, and streamlined disaster recovery, improved service management</a:t>
            </a:r>
          </a:p>
          <a:p>
            <a:pPr lvl="1">
              <a:lnSpc>
                <a:spcPct val="120000"/>
              </a:lnSpc>
              <a:spcBef>
                <a:spcPts val="0"/>
              </a:spcBef>
            </a:pPr>
            <a:r>
              <a:rPr lang="en-US" sz="2300" dirty="0" smtClean="0"/>
              <a:t>Reduces software test and deployment time as users can test and qualify software in isolation from main server activity</a:t>
            </a:r>
          </a:p>
          <a:p>
            <a:pPr lvl="1"/>
            <a:endParaRPr lang="en-US" b="1" dirty="0" smtClean="0"/>
          </a:p>
        </p:txBody>
      </p:sp>
      <p:sp>
        <p:nvSpPr>
          <p:cNvPr id="2" name="Title 1"/>
          <p:cNvSpPr>
            <a:spLocks noGrp="1"/>
          </p:cNvSpPr>
          <p:nvPr>
            <p:ph type="title"/>
          </p:nvPr>
        </p:nvSpPr>
        <p:spPr/>
        <p:txBody>
          <a:bodyPr/>
          <a:lstStyle/>
          <a:p>
            <a:r>
              <a:rPr lang="en-US" b="0" dirty="0" smtClean="0"/>
              <a:t>Virtualization Business Benefits</a:t>
            </a:r>
            <a:endParaRPr lang="en-CA" b="0" dirty="0"/>
          </a:p>
        </p:txBody>
      </p:sp>
      <p:sp>
        <p:nvSpPr>
          <p:cNvPr id="3" name="TextBox 2"/>
          <p:cNvSpPr txBox="1">
            <a:spLocks noChangeArrowheads="1"/>
          </p:cNvSpPr>
          <p:nvPr/>
        </p:nvSpPr>
        <p:spPr bwMode="auto">
          <a:xfrm>
            <a:off x="0" y="1988840"/>
            <a:ext cx="685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12.4</a:t>
            </a:r>
            <a:endParaRPr lang="en-CA" altLang="en-US" sz="1600" dirty="0">
              <a:solidFill>
                <a:schemeClr val="bg2"/>
              </a:solidFill>
              <a:latin typeface="+mn-lt"/>
            </a:endParaRPr>
          </a:p>
        </p:txBody>
      </p:sp>
    </p:spTree>
    <p:extLst>
      <p:ext uri="{BB962C8B-B14F-4D97-AF65-F5344CB8AC3E}">
        <p14:creationId xmlns:p14="http://schemas.microsoft.com/office/powerpoint/2010/main" val="15071541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17240" y="1556792"/>
            <a:ext cx="8219256" cy="4525963"/>
          </a:xfrm>
        </p:spPr>
        <p:txBody>
          <a:bodyPr>
            <a:normAutofit/>
          </a:bodyPr>
          <a:lstStyle/>
          <a:p>
            <a:pPr marL="0" indent="0">
              <a:buNone/>
            </a:pPr>
            <a:r>
              <a:rPr lang="en-US" sz="2300" dirty="0"/>
              <a:t>A</a:t>
            </a:r>
            <a:r>
              <a:rPr lang="en-US" sz="2300" dirty="0" smtClean="0"/>
              <a:t> coordinated aggregation of geographically dispersed computing and network resources, delivering improved performance, easier data access and higher quality of service</a:t>
            </a:r>
          </a:p>
        </p:txBody>
      </p:sp>
      <p:sp>
        <p:nvSpPr>
          <p:cNvPr id="3" name="Title 2"/>
          <p:cNvSpPr>
            <a:spLocks noGrp="1"/>
          </p:cNvSpPr>
          <p:nvPr>
            <p:ph type="title"/>
          </p:nvPr>
        </p:nvSpPr>
        <p:spPr/>
        <p:txBody>
          <a:bodyPr/>
          <a:lstStyle/>
          <a:p>
            <a:r>
              <a:rPr lang="en-US" b="0" dirty="0" smtClean="0"/>
              <a:t>Grid Computing</a:t>
            </a:r>
            <a:endParaRPr lang="en-CA" b="0" dirty="0"/>
          </a:p>
        </p:txBody>
      </p:sp>
      <p:sp>
        <p:nvSpPr>
          <p:cNvPr id="4" name="TextBox 3"/>
          <p:cNvSpPr txBox="1">
            <a:spLocks noChangeArrowheads="1"/>
          </p:cNvSpPr>
          <p:nvPr/>
        </p:nvSpPr>
        <p:spPr bwMode="auto">
          <a:xfrm>
            <a:off x="0" y="1988840"/>
            <a:ext cx="685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12.5</a:t>
            </a:r>
            <a:endParaRPr lang="en-CA" altLang="en-US" sz="1600" dirty="0">
              <a:solidFill>
                <a:schemeClr val="bg2"/>
              </a:solidFill>
              <a:latin typeface="+mn-lt"/>
            </a:endParaRPr>
          </a:p>
        </p:txBody>
      </p:sp>
      <p:sp>
        <p:nvSpPr>
          <p:cNvPr id="6" name="TextBox 4"/>
          <p:cNvSpPr txBox="1">
            <a:spLocks noChangeArrowheads="1"/>
          </p:cNvSpPr>
          <p:nvPr/>
        </p:nvSpPr>
        <p:spPr bwMode="auto">
          <a:xfrm>
            <a:off x="1043608" y="6546830"/>
            <a:ext cx="1447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US" altLang="en-US" sz="1600" b="1" dirty="0">
                <a:solidFill>
                  <a:schemeClr val="bg2"/>
                </a:solidFill>
              </a:rPr>
              <a:t>Figure </a:t>
            </a:r>
            <a:r>
              <a:rPr lang="en-US" altLang="en-US" sz="1600" b="1" dirty="0" smtClean="0">
                <a:solidFill>
                  <a:schemeClr val="bg2"/>
                </a:solidFill>
              </a:rPr>
              <a:t>12.10</a:t>
            </a:r>
            <a:endParaRPr lang="en-CA" altLang="en-US" sz="1600" b="1" dirty="0">
              <a:solidFill>
                <a:schemeClr val="bg2"/>
              </a:solidFill>
            </a:endParaRPr>
          </a:p>
        </p:txBody>
      </p:sp>
      <p:pic>
        <p:nvPicPr>
          <p:cNvPr id="4098" name="Picture 2"/>
          <p:cNvPicPr>
            <a:picLocks noChangeAspect="1" noChangeArrowheads="1"/>
          </p:cNvPicPr>
          <p:nvPr/>
        </p:nvPicPr>
        <p:blipFill>
          <a:blip r:embed="rId3" cstate="print"/>
          <a:srcRect/>
          <a:stretch>
            <a:fillRect/>
          </a:stretch>
        </p:blipFill>
        <p:spPr bwMode="auto">
          <a:xfrm>
            <a:off x="703858" y="2721071"/>
            <a:ext cx="8332637" cy="3876281"/>
          </a:xfrm>
          <a:prstGeom prst="rect">
            <a:avLst/>
          </a:prstGeom>
          <a:noFill/>
          <a:ln w="9525">
            <a:noFill/>
            <a:miter lim="800000"/>
            <a:headEnd/>
            <a:tailEnd/>
          </a:ln>
        </p:spPr>
      </p:pic>
    </p:spTree>
    <p:extLst>
      <p:ext uri="{BB962C8B-B14F-4D97-AF65-F5344CB8AC3E}">
        <p14:creationId xmlns:p14="http://schemas.microsoft.com/office/powerpoint/2010/main" val="28989237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755575" y="1700808"/>
            <a:ext cx="5112569" cy="4680520"/>
          </a:xfrm>
        </p:spPr>
        <p:txBody>
          <a:bodyPr>
            <a:normAutofit/>
          </a:bodyPr>
          <a:lstStyle/>
          <a:p>
            <a:r>
              <a:rPr lang="en-US" sz="2400" dirty="0" smtClean="0"/>
              <a:t>Optimizes computing and data resources</a:t>
            </a:r>
          </a:p>
          <a:p>
            <a:pPr lvl="1"/>
            <a:r>
              <a:rPr lang="en-US" sz="2200" dirty="0" smtClean="0"/>
              <a:t>Pools resources for large capacity workloads</a:t>
            </a:r>
          </a:p>
          <a:p>
            <a:pPr lvl="1"/>
            <a:r>
              <a:rPr lang="en-US" sz="2200" dirty="0" smtClean="0"/>
              <a:t>Shares resources across the network</a:t>
            </a:r>
          </a:p>
          <a:p>
            <a:pPr lvl="1"/>
            <a:r>
              <a:rPr lang="en-US" sz="2200" dirty="0" smtClean="0"/>
              <a:t>Enables collaboration</a:t>
            </a:r>
          </a:p>
          <a:p>
            <a:r>
              <a:rPr lang="en-US" sz="2400" dirty="0" smtClean="0"/>
              <a:t>Open standards allow for communication across geographically dispersed locations</a:t>
            </a:r>
          </a:p>
          <a:p>
            <a:r>
              <a:rPr lang="en-US" sz="2400" dirty="0" smtClean="0"/>
              <a:t>Builds flexible architectures </a:t>
            </a:r>
          </a:p>
          <a:p>
            <a:r>
              <a:rPr lang="en-US" sz="2400" dirty="0" smtClean="0"/>
              <a:t>Leverages capital investment</a:t>
            </a:r>
          </a:p>
        </p:txBody>
      </p:sp>
      <p:sp>
        <p:nvSpPr>
          <p:cNvPr id="2" name="Title 1"/>
          <p:cNvSpPr>
            <a:spLocks noGrp="1"/>
          </p:cNvSpPr>
          <p:nvPr>
            <p:ph type="title"/>
          </p:nvPr>
        </p:nvSpPr>
        <p:spPr/>
        <p:txBody>
          <a:bodyPr/>
          <a:lstStyle/>
          <a:p>
            <a:r>
              <a:rPr lang="en-US" b="0" dirty="0" smtClean="0"/>
              <a:t>Grid Computing Business Benefits</a:t>
            </a:r>
            <a:endParaRPr lang="en-CA" b="0" dirty="0"/>
          </a:p>
        </p:txBody>
      </p:sp>
      <p:sp>
        <p:nvSpPr>
          <p:cNvPr id="3" name="TextBox 2"/>
          <p:cNvSpPr txBox="1">
            <a:spLocks noChangeArrowheads="1"/>
          </p:cNvSpPr>
          <p:nvPr/>
        </p:nvSpPr>
        <p:spPr bwMode="auto">
          <a:xfrm>
            <a:off x="0" y="1988840"/>
            <a:ext cx="685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12.5</a:t>
            </a:r>
            <a:endParaRPr lang="en-CA" altLang="en-US" sz="1600" dirty="0">
              <a:solidFill>
                <a:schemeClr val="bg2"/>
              </a:solidFill>
              <a:latin typeface="+mn-lt"/>
            </a:endParaRPr>
          </a:p>
        </p:txBody>
      </p:sp>
      <p:sp>
        <p:nvSpPr>
          <p:cNvPr id="7" name="Rectangle 3"/>
          <p:cNvSpPr txBox="1">
            <a:spLocks noChangeArrowheads="1"/>
          </p:cNvSpPr>
          <p:nvPr/>
        </p:nvSpPr>
        <p:spPr>
          <a:xfrm>
            <a:off x="5796136" y="1768877"/>
            <a:ext cx="2804359" cy="623249"/>
          </a:xfrm>
          <a:prstGeom prst="rect">
            <a:avLst/>
          </a:prstGeom>
        </p:spPr>
        <p:txBody>
          <a:bodyPr vert="horz" lIns="91440" tIns="45720" rIns="91440" bIns="45720" rtlCol="0">
            <a:normAutofit fontScale="925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Tx/>
              <a:buNone/>
            </a:pPr>
            <a:r>
              <a:rPr lang="en-US" altLang="en-US" sz="2000" b="1" dirty="0" smtClean="0">
                <a:solidFill>
                  <a:schemeClr val="bg2"/>
                </a:solidFill>
                <a:latin typeface="Arial" panose="020B0604020202020204" pitchFamily="34" charset="0"/>
                <a:cs typeface="Arial" panose="020B0604020202020204" pitchFamily="34" charset="0"/>
              </a:rPr>
              <a:t>Virtualization of </a:t>
            </a:r>
          </a:p>
          <a:p>
            <a:pPr>
              <a:buFontTx/>
              <a:buNone/>
            </a:pPr>
            <a:r>
              <a:rPr lang="en-US" altLang="en-US" sz="2000" b="1" dirty="0" smtClean="0">
                <a:solidFill>
                  <a:schemeClr val="bg2"/>
                </a:solidFill>
                <a:latin typeface="Arial" panose="020B0604020202020204" pitchFamily="34" charset="0"/>
                <a:cs typeface="Arial" panose="020B0604020202020204" pitchFamily="34" charset="0"/>
              </a:rPr>
              <a:t>Grid Computing</a:t>
            </a:r>
            <a:endParaRPr lang="en-US" altLang="en-US" sz="2800" dirty="0" smtClean="0">
              <a:solidFill>
                <a:schemeClr val="bg2"/>
              </a:solidFill>
            </a:endParaRPr>
          </a:p>
          <a:p>
            <a:pPr>
              <a:buFontTx/>
              <a:buNone/>
            </a:pPr>
            <a:endParaRPr lang="en-US" altLang="en-US" sz="3600" dirty="0" smtClean="0">
              <a:solidFill>
                <a:srgbClr val="FF0000"/>
              </a:solidFill>
            </a:endParaRPr>
          </a:p>
        </p:txBody>
      </p:sp>
      <p:sp>
        <p:nvSpPr>
          <p:cNvPr id="8" name="TextBox 4"/>
          <p:cNvSpPr txBox="1">
            <a:spLocks noChangeArrowheads="1"/>
          </p:cNvSpPr>
          <p:nvPr/>
        </p:nvSpPr>
        <p:spPr bwMode="auto">
          <a:xfrm>
            <a:off x="5856551" y="5610726"/>
            <a:ext cx="1447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US" altLang="en-US" sz="1600" b="1" dirty="0">
                <a:solidFill>
                  <a:schemeClr val="bg2"/>
                </a:solidFill>
              </a:rPr>
              <a:t>Figure </a:t>
            </a:r>
            <a:r>
              <a:rPr lang="en-US" altLang="en-US" sz="1600" b="1" dirty="0" smtClean="0">
                <a:solidFill>
                  <a:schemeClr val="bg2"/>
                </a:solidFill>
              </a:rPr>
              <a:t>12.11</a:t>
            </a:r>
            <a:endParaRPr lang="en-CA" altLang="en-US" sz="1600" b="1" dirty="0">
              <a:solidFill>
                <a:schemeClr val="bg2"/>
              </a:solidFill>
            </a:endParaRPr>
          </a:p>
        </p:txBody>
      </p:sp>
      <p:pic>
        <p:nvPicPr>
          <p:cNvPr id="5" name="Picture 4"/>
          <p:cNvPicPr>
            <a:picLocks noChangeAspect="1"/>
          </p:cNvPicPr>
          <p:nvPr/>
        </p:nvPicPr>
        <p:blipFill>
          <a:blip r:embed="rId3" cstate="print"/>
          <a:stretch>
            <a:fillRect/>
          </a:stretch>
        </p:blipFill>
        <p:spPr>
          <a:xfrm>
            <a:off x="5877462" y="2392126"/>
            <a:ext cx="3162956" cy="3199735"/>
          </a:xfrm>
          <a:prstGeom prst="rect">
            <a:avLst/>
          </a:prstGeom>
        </p:spPr>
      </p:pic>
    </p:spTree>
    <p:extLst>
      <p:ext uri="{BB962C8B-B14F-4D97-AF65-F5344CB8AC3E}">
        <p14:creationId xmlns:p14="http://schemas.microsoft.com/office/powerpoint/2010/main" val="2019326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395536" y="1484784"/>
            <a:ext cx="8784976" cy="5157192"/>
          </a:xfrm>
        </p:spPr>
        <p:txBody>
          <a:bodyPr>
            <a:normAutofit fontScale="92500"/>
          </a:bodyPr>
          <a:lstStyle/>
          <a:p>
            <a:pPr>
              <a:lnSpc>
                <a:spcPct val="120000"/>
              </a:lnSpc>
              <a:spcBef>
                <a:spcPts val="0"/>
              </a:spcBef>
            </a:pPr>
            <a:r>
              <a:rPr lang="en-US" sz="2400" dirty="0" smtClean="0"/>
              <a:t>Software applications and computing services run on the Internet instead of on user infrastructure</a:t>
            </a:r>
          </a:p>
          <a:p>
            <a:pPr lvl="1">
              <a:lnSpc>
                <a:spcPct val="120000"/>
              </a:lnSpc>
              <a:spcBef>
                <a:spcPts val="0"/>
              </a:spcBef>
            </a:pPr>
            <a:r>
              <a:rPr lang="en-US" sz="2200" dirty="0" smtClean="0"/>
              <a:t>Common cloud applications include: email, social media</a:t>
            </a:r>
          </a:p>
          <a:p>
            <a:pPr lvl="1">
              <a:lnSpc>
                <a:spcPct val="120000"/>
              </a:lnSpc>
              <a:spcBef>
                <a:spcPts val="0"/>
              </a:spcBef>
            </a:pPr>
            <a:r>
              <a:rPr lang="en-US" sz="2200" dirty="0" smtClean="0"/>
              <a:t>Users are not bound to a single computer or network and can access resources as needed</a:t>
            </a:r>
          </a:p>
          <a:p>
            <a:pPr lvl="1">
              <a:lnSpc>
                <a:spcPct val="120000"/>
              </a:lnSpc>
              <a:spcBef>
                <a:spcPts val="0"/>
              </a:spcBef>
            </a:pPr>
            <a:r>
              <a:rPr lang="en-US" sz="2200" dirty="0" smtClean="0"/>
              <a:t>Applications and data are stored in the cloud servers, not on the users’ machines</a:t>
            </a:r>
          </a:p>
          <a:p>
            <a:pPr>
              <a:lnSpc>
                <a:spcPct val="120000"/>
              </a:lnSpc>
              <a:spcBef>
                <a:spcPts val="0"/>
              </a:spcBef>
            </a:pPr>
            <a:r>
              <a:rPr lang="en-US" sz="2400" b="1" dirty="0" smtClean="0"/>
              <a:t>Multi-tenancy </a:t>
            </a:r>
            <a:r>
              <a:rPr lang="en-US" sz="2400" dirty="0" smtClean="0"/>
              <a:t>refers to a single instance of a system serving multiple customers such as Gmail</a:t>
            </a:r>
          </a:p>
          <a:p>
            <a:pPr>
              <a:lnSpc>
                <a:spcPct val="120000"/>
              </a:lnSpc>
              <a:spcBef>
                <a:spcPts val="0"/>
              </a:spcBef>
            </a:pPr>
            <a:r>
              <a:rPr lang="en-US" sz="2400" b="1" dirty="0" smtClean="0"/>
              <a:t>Cloud Fabric</a:t>
            </a:r>
            <a:r>
              <a:rPr lang="en-US" sz="2400" dirty="0" smtClean="0"/>
              <a:t> is the supporting software</a:t>
            </a:r>
          </a:p>
          <a:p>
            <a:pPr>
              <a:lnSpc>
                <a:spcPct val="120000"/>
              </a:lnSpc>
              <a:spcBef>
                <a:spcPts val="0"/>
              </a:spcBef>
            </a:pPr>
            <a:r>
              <a:rPr lang="en-US" sz="2400" b="1" dirty="0" smtClean="0"/>
              <a:t>Cloud Fabric controller </a:t>
            </a:r>
            <a:r>
              <a:rPr lang="en-US" sz="2400" dirty="0" smtClean="0"/>
              <a:t>is like a server administer but manages the cloud resources: load-balancing, updating the system and ensuring </a:t>
            </a:r>
          </a:p>
          <a:p>
            <a:pPr marL="0" indent="0">
              <a:lnSpc>
                <a:spcPct val="120000"/>
              </a:lnSpc>
              <a:spcBef>
                <a:spcPts val="0"/>
              </a:spcBef>
              <a:buNone/>
            </a:pPr>
            <a:r>
              <a:rPr lang="en-US" sz="1900" b="1" dirty="0" smtClean="0">
                <a:hlinkClick r:id="rId3"/>
              </a:rPr>
              <a:t>http</a:t>
            </a:r>
            <a:r>
              <a:rPr lang="en-US" sz="1900" b="1" dirty="0">
                <a:hlinkClick r:id="rId3"/>
              </a:rPr>
              <a:t>://</a:t>
            </a:r>
            <a:r>
              <a:rPr lang="en-US" sz="1900" b="1" dirty="0" smtClean="0">
                <a:hlinkClick r:id="rId3"/>
              </a:rPr>
              <a:t>money.cnn.com/2014/09/03/technology/enterprise/what-is-the-cloud/index.html</a:t>
            </a:r>
            <a:endParaRPr lang="en-US" sz="1900" b="1" dirty="0" smtClean="0"/>
          </a:p>
          <a:p>
            <a:pPr marL="0" indent="0">
              <a:lnSpc>
                <a:spcPct val="120000"/>
              </a:lnSpc>
              <a:spcBef>
                <a:spcPts val="0"/>
              </a:spcBef>
              <a:buNone/>
            </a:pPr>
            <a:endParaRPr lang="en-US" sz="1900" b="1" dirty="0" smtClean="0"/>
          </a:p>
          <a:p>
            <a:pPr>
              <a:lnSpc>
                <a:spcPct val="120000"/>
              </a:lnSpc>
              <a:spcBef>
                <a:spcPts val="0"/>
              </a:spcBef>
            </a:pPr>
            <a:endParaRPr lang="en-US" sz="2400" b="1" dirty="0" smtClean="0"/>
          </a:p>
        </p:txBody>
      </p:sp>
      <p:sp>
        <p:nvSpPr>
          <p:cNvPr id="2" name="Title 1"/>
          <p:cNvSpPr>
            <a:spLocks noGrp="1"/>
          </p:cNvSpPr>
          <p:nvPr>
            <p:ph type="title"/>
          </p:nvPr>
        </p:nvSpPr>
        <p:spPr>
          <a:xfrm>
            <a:off x="2006600" y="460375"/>
            <a:ext cx="6451200" cy="1143000"/>
          </a:xfrm>
        </p:spPr>
        <p:txBody>
          <a:bodyPr>
            <a:normAutofit/>
          </a:bodyPr>
          <a:lstStyle/>
          <a:p>
            <a:r>
              <a:rPr lang="en-US" b="0" dirty="0" smtClean="0"/>
              <a:t>Cloud Computing</a:t>
            </a:r>
            <a:endParaRPr lang="en-CA" b="0" dirty="0"/>
          </a:p>
        </p:txBody>
      </p:sp>
      <p:sp>
        <p:nvSpPr>
          <p:cNvPr id="3" name="TextBox 2"/>
          <p:cNvSpPr txBox="1">
            <a:spLocks noChangeArrowheads="1"/>
          </p:cNvSpPr>
          <p:nvPr/>
        </p:nvSpPr>
        <p:spPr bwMode="auto">
          <a:xfrm>
            <a:off x="0" y="1988840"/>
            <a:ext cx="6858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12.5</a:t>
            </a:r>
          </a:p>
          <a:p>
            <a:pPr algn="ctr"/>
            <a:endParaRPr lang="en-CA" altLang="en-US" sz="1600" dirty="0">
              <a:solidFill>
                <a:schemeClr val="bg2"/>
              </a:solidFill>
              <a:latin typeface="+mn-lt"/>
            </a:endParaRP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76256" y="53499"/>
            <a:ext cx="2267745" cy="2267745"/>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97319" y="711873"/>
            <a:ext cx="785242" cy="785242"/>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625620" y="1510407"/>
            <a:ext cx="785242" cy="785242"/>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6846357" y="1510407"/>
            <a:ext cx="785242" cy="785242"/>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6876256" y="91912"/>
            <a:ext cx="785242" cy="785242"/>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408280" y="201907"/>
            <a:ext cx="785242" cy="785242"/>
          </a:xfrm>
          <a:prstGeom prst="rect">
            <a:avLst/>
          </a:prstGeom>
        </p:spPr>
      </p:pic>
    </p:spTree>
    <p:extLst>
      <p:ext uri="{BB962C8B-B14F-4D97-AF65-F5344CB8AC3E}">
        <p14:creationId xmlns:p14="http://schemas.microsoft.com/office/powerpoint/2010/main" val="20183114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08354" y="1603375"/>
            <a:ext cx="8435645" cy="4525963"/>
          </a:xfrm>
        </p:spPr>
        <p:txBody>
          <a:bodyPr>
            <a:normAutofit/>
          </a:bodyPr>
          <a:lstStyle/>
          <a:p>
            <a:r>
              <a:rPr lang="en-US" sz="2300" dirty="0" smtClean="0"/>
              <a:t>Higher availability, greater reliability, improved accessibility, easy service distribution &amp; collaboration, affordable high-speed access</a:t>
            </a:r>
          </a:p>
          <a:p>
            <a:r>
              <a:rPr lang="en-US" sz="2300" dirty="0" smtClean="0"/>
              <a:t>No installation, upgrade or storage costs, pay only for access</a:t>
            </a:r>
          </a:p>
          <a:p>
            <a:r>
              <a:rPr lang="en-US" sz="2300" dirty="0" smtClean="0"/>
              <a:t>Highly scalable and easy to drop or add services</a:t>
            </a:r>
            <a:endParaRPr lang="en-CA" sz="2300" dirty="0"/>
          </a:p>
        </p:txBody>
      </p:sp>
      <p:sp>
        <p:nvSpPr>
          <p:cNvPr id="27649" name="AutoShape 2"/>
          <p:cNvSpPr>
            <a:spLocks noGrp="1" noChangeArrowheads="1"/>
          </p:cNvSpPr>
          <p:nvPr>
            <p:ph type="title"/>
          </p:nvPr>
        </p:nvSpPr>
        <p:spPr/>
        <p:txBody>
          <a:bodyPr/>
          <a:lstStyle/>
          <a:p>
            <a:pPr marL="342900" indent="-342900" eaLnBrk="1" hangingPunct="1">
              <a:lnSpc>
                <a:spcPct val="90000"/>
              </a:lnSpc>
            </a:pPr>
            <a:r>
              <a:rPr lang="en-US" altLang="en-US" b="0" dirty="0" smtClean="0"/>
              <a:t>Cloud Computing Benefits</a:t>
            </a:r>
          </a:p>
        </p:txBody>
      </p:sp>
      <p:sp>
        <p:nvSpPr>
          <p:cNvPr id="27652" name="TextBox 4"/>
          <p:cNvSpPr txBox="1">
            <a:spLocks noChangeArrowheads="1"/>
          </p:cNvSpPr>
          <p:nvPr/>
        </p:nvSpPr>
        <p:spPr bwMode="auto">
          <a:xfrm>
            <a:off x="984100" y="5877272"/>
            <a:ext cx="1447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US" altLang="en-US" sz="1600" b="1" dirty="0">
                <a:solidFill>
                  <a:schemeClr val="bg2"/>
                </a:solidFill>
              </a:rPr>
              <a:t>Figure </a:t>
            </a:r>
            <a:r>
              <a:rPr lang="en-US" altLang="en-US" sz="1600" b="1" dirty="0" smtClean="0">
                <a:solidFill>
                  <a:schemeClr val="bg2"/>
                </a:solidFill>
              </a:rPr>
              <a:t>12.12</a:t>
            </a:r>
            <a:endParaRPr lang="en-CA" altLang="en-US" sz="1600" b="1" dirty="0">
              <a:solidFill>
                <a:schemeClr val="bg2"/>
              </a:solidFill>
            </a:endParaRPr>
          </a:p>
        </p:txBody>
      </p:sp>
      <p:sp>
        <p:nvSpPr>
          <p:cNvPr id="8" name="TextBox 7"/>
          <p:cNvSpPr txBox="1">
            <a:spLocks noChangeArrowheads="1"/>
          </p:cNvSpPr>
          <p:nvPr/>
        </p:nvSpPr>
        <p:spPr bwMode="auto">
          <a:xfrm>
            <a:off x="0" y="1988840"/>
            <a:ext cx="685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12.5</a:t>
            </a:r>
            <a:endParaRPr lang="en-CA" altLang="en-US" sz="1600" dirty="0">
              <a:solidFill>
                <a:schemeClr val="bg2"/>
              </a:solidFill>
              <a:latin typeface="+mn-lt"/>
            </a:endParaRPr>
          </a:p>
        </p:txBody>
      </p:sp>
      <p:sp>
        <p:nvSpPr>
          <p:cNvPr id="7" name="Rectangle 3"/>
          <p:cNvSpPr txBox="1">
            <a:spLocks noChangeArrowheads="1"/>
          </p:cNvSpPr>
          <p:nvPr/>
        </p:nvSpPr>
        <p:spPr>
          <a:xfrm>
            <a:off x="899592" y="3256010"/>
            <a:ext cx="7697960" cy="46102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Tx/>
              <a:buNone/>
            </a:pPr>
            <a:r>
              <a:rPr lang="en-US" altLang="en-US" sz="2000" b="1" dirty="0" smtClean="0">
                <a:solidFill>
                  <a:schemeClr val="bg2"/>
                </a:solidFill>
                <a:latin typeface="Arial" panose="020B0604020202020204" pitchFamily="34" charset="0"/>
                <a:cs typeface="Arial" panose="020B0604020202020204" pitchFamily="34" charset="0"/>
              </a:rPr>
              <a:t>Cloud Computing Example</a:t>
            </a:r>
            <a:endParaRPr lang="en-US" altLang="en-US" sz="2800" dirty="0" smtClean="0">
              <a:solidFill>
                <a:schemeClr val="bg2"/>
              </a:solidFill>
            </a:endParaRPr>
          </a:p>
          <a:p>
            <a:pPr>
              <a:buFontTx/>
              <a:buNone/>
            </a:pPr>
            <a:endParaRPr lang="en-US" altLang="en-US" sz="3600" dirty="0" smtClean="0">
              <a:solidFill>
                <a:srgbClr val="FF0000"/>
              </a:solidFill>
            </a:endParaRPr>
          </a:p>
        </p:txBody>
      </p:sp>
      <p:pic>
        <p:nvPicPr>
          <p:cNvPr id="4" name="Picture 3"/>
          <p:cNvPicPr>
            <a:picLocks noChangeAspect="1"/>
          </p:cNvPicPr>
          <p:nvPr/>
        </p:nvPicPr>
        <p:blipFill>
          <a:blip r:embed="rId3" cstate="print">
            <a:clrChange>
              <a:clrFrom>
                <a:srgbClr val="F0F8FB"/>
              </a:clrFrom>
              <a:clrTo>
                <a:srgbClr val="F0F8FB">
                  <a:alpha val="0"/>
                </a:srgbClr>
              </a:clrTo>
            </a:clrChange>
          </a:blip>
          <a:stretch>
            <a:fillRect/>
          </a:stretch>
        </p:blipFill>
        <p:spPr>
          <a:xfrm>
            <a:off x="2267744" y="3573566"/>
            <a:ext cx="5832648" cy="3284434"/>
          </a:xfrm>
          <a:prstGeom prst="rect">
            <a:avLst/>
          </a:prstGeom>
        </p:spPr>
      </p:pic>
    </p:spTree>
    <p:extLst>
      <p:ext uri="{BB962C8B-B14F-4D97-AF65-F5344CB8AC3E}">
        <p14:creationId xmlns:p14="http://schemas.microsoft.com/office/powerpoint/2010/main" val="153512443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08355" y="1609416"/>
            <a:ext cx="8435645" cy="4777953"/>
          </a:xfrm>
        </p:spPr>
        <p:txBody>
          <a:bodyPr>
            <a:normAutofit fontScale="62500" lnSpcReduction="20000"/>
          </a:bodyPr>
          <a:lstStyle/>
          <a:p>
            <a:pPr lvl="0"/>
            <a:r>
              <a:rPr lang="en-US" altLang="en-US" dirty="0">
                <a:latin typeface="Albertus (W1)"/>
              </a:rPr>
              <a:t>As quoted in the text, from IDG Enterprise and its </a:t>
            </a:r>
            <a:r>
              <a:rPr lang="en-US" altLang="en-US" i="1" dirty="0">
                <a:latin typeface="Albertus (W1)"/>
              </a:rPr>
              <a:t>Cloud Computing Trends and Future Effects Report:</a:t>
            </a:r>
          </a:p>
          <a:p>
            <a:pPr marL="228600" lvl="0" indent="-228600">
              <a:buFont typeface="+mj-lt"/>
              <a:buAutoNum type="arabicPeriod"/>
            </a:pPr>
            <a:r>
              <a:rPr lang="en-US" altLang="en-US" dirty="0">
                <a:latin typeface="Albertus (W1)"/>
              </a:rPr>
              <a:t>49% of executive-level managers see cloud computing as transformational to their business. Of the other 51%:</a:t>
            </a:r>
          </a:p>
          <a:p>
            <a:pPr marL="685800" lvl="1" indent="-228600">
              <a:buFont typeface="+mj-lt"/>
              <a:buAutoNum type="alphaLcParenR"/>
            </a:pPr>
            <a:r>
              <a:rPr lang="en-US" altLang="en-US" dirty="0">
                <a:latin typeface="Albertus (W1)"/>
              </a:rPr>
              <a:t>40% are currently investigating the potential of cloud to their business</a:t>
            </a:r>
          </a:p>
          <a:p>
            <a:pPr marL="685800" lvl="1" indent="-228600">
              <a:buFont typeface="+mj-lt"/>
              <a:buAutoNum type="alphaLcParenR"/>
            </a:pPr>
            <a:r>
              <a:rPr lang="en-US" altLang="en-US" dirty="0">
                <a:latin typeface="Albertus (W1)"/>
              </a:rPr>
              <a:t>5% don’t see cloud as an option</a:t>
            </a:r>
          </a:p>
          <a:p>
            <a:pPr marL="685800" lvl="1" indent="-228600">
              <a:buFont typeface="+mj-lt"/>
              <a:buAutoNum type="alphaLcParenR"/>
            </a:pPr>
            <a:r>
              <a:rPr lang="en-US" altLang="en-US" dirty="0">
                <a:latin typeface="Albertus (W1)"/>
              </a:rPr>
              <a:t>6% aren’t sure</a:t>
            </a:r>
          </a:p>
          <a:p>
            <a:pPr marL="0" lvl="0" indent="0">
              <a:buFont typeface="+mj-lt"/>
              <a:buNone/>
            </a:pPr>
            <a:endParaRPr lang="en-US" altLang="en-US" dirty="0">
              <a:latin typeface="Albertus (W1)"/>
            </a:endParaRPr>
          </a:p>
          <a:p>
            <a:pPr marL="228600" lvl="0" indent="-228600">
              <a:buFont typeface="+mj-lt"/>
              <a:buAutoNum type="arabicPeriod" startAt="2"/>
            </a:pPr>
            <a:r>
              <a:rPr lang="en-US" altLang="en-US" dirty="0">
                <a:latin typeface="Albertus (W1)"/>
              </a:rPr>
              <a:t>The top four drivers of cloud computing investments are”</a:t>
            </a:r>
          </a:p>
          <a:p>
            <a:pPr marL="685800" lvl="1" indent="-228600">
              <a:buFont typeface="+mj-lt"/>
              <a:buAutoNum type="alphaLcParenR"/>
            </a:pPr>
            <a:r>
              <a:rPr lang="en-US" altLang="en-US" dirty="0">
                <a:latin typeface="Albertus (W1)"/>
              </a:rPr>
              <a:t>Enabling business continuity (43%)</a:t>
            </a:r>
          </a:p>
          <a:p>
            <a:pPr marL="685800" lvl="1" indent="-228600">
              <a:buFont typeface="+mj-lt"/>
              <a:buAutoNum type="alphaLcParenR"/>
            </a:pPr>
            <a:r>
              <a:rPr lang="en-US" altLang="en-US" dirty="0">
                <a:latin typeface="Albertus (W1)"/>
              </a:rPr>
              <a:t>Greater flexibility to react to changing markets (40%)</a:t>
            </a:r>
          </a:p>
          <a:p>
            <a:pPr marL="685800" lvl="1" indent="-228600">
              <a:buFont typeface="+mj-lt"/>
              <a:buAutoNum type="alphaLcParenR"/>
            </a:pPr>
            <a:r>
              <a:rPr lang="en-US" altLang="en-US" dirty="0">
                <a:latin typeface="Albertus (W1)"/>
              </a:rPr>
              <a:t>Speed of deployment (39%)</a:t>
            </a:r>
          </a:p>
          <a:p>
            <a:pPr marL="685800" lvl="1" indent="-228600">
              <a:buFont typeface="+mj-lt"/>
              <a:buAutoNum type="alphaLcParenR"/>
            </a:pPr>
            <a:r>
              <a:rPr lang="en-US" altLang="en-US" dirty="0">
                <a:latin typeface="Albertus (W1)"/>
              </a:rPr>
              <a:t>Improving customer support or services (40%)</a:t>
            </a:r>
          </a:p>
          <a:p>
            <a:pPr marL="685800" lvl="1" indent="-228600">
              <a:buFont typeface="+mj-lt"/>
              <a:buAutoNum type="alphaLcParenR"/>
            </a:pPr>
            <a:endParaRPr lang="en-US" altLang="en-US" dirty="0">
              <a:latin typeface="Albertus (W1)"/>
            </a:endParaRPr>
          </a:p>
          <a:p>
            <a:pPr marL="228600" lvl="0" indent="-228600">
              <a:buFont typeface="+mj-lt"/>
              <a:buAutoNum type="arabicPeriod" startAt="3"/>
            </a:pPr>
            <a:r>
              <a:rPr lang="en-US" altLang="en-US" dirty="0">
                <a:latin typeface="Albertus (W1)"/>
              </a:rPr>
              <a:t>The top four benefits for cloud-based applications are</a:t>
            </a:r>
          </a:p>
          <a:p>
            <a:pPr marL="685800" lvl="1" indent="-228600">
              <a:buFont typeface="+mj-lt"/>
              <a:buAutoNum type="alphaLcParenR"/>
            </a:pPr>
            <a:r>
              <a:rPr lang="en-US" altLang="en-US" dirty="0">
                <a:latin typeface="Albertus (W1)"/>
              </a:rPr>
              <a:t>Accelerating business value through the access to critical data and applications (56%)</a:t>
            </a:r>
          </a:p>
          <a:p>
            <a:pPr marL="685800" lvl="1" indent="-228600">
              <a:buFont typeface="+mj-lt"/>
              <a:buAutoNum type="alphaLcParenR"/>
            </a:pPr>
            <a:r>
              <a:rPr lang="en-US" altLang="en-US" dirty="0">
                <a:latin typeface="Albertus (W1)"/>
              </a:rPr>
              <a:t>Serving as a source of IT innovation (56%)</a:t>
            </a:r>
          </a:p>
          <a:p>
            <a:pPr marL="685800" lvl="1" indent="-228600">
              <a:buFont typeface="+mj-lt"/>
              <a:buAutoNum type="alphaLcParenR"/>
            </a:pPr>
            <a:r>
              <a:rPr lang="en-US" altLang="en-US" dirty="0">
                <a:latin typeface="Albertus (W1)"/>
              </a:rPr>
              <a:t>Enabling better employee collaboration (54%)</a:t>
            </a:r>
          </a:p>
          <a:p>
            <a:pPr marL="685800" lvl="1" indent="-228600">
              <a:buFont typeface="+mj-lt"/>
              <a:buAutoNum type="alphaLcParenR"/>
            </a:pPr>
            <a:r>
              <a:rPr lang="en-US" altLang="en-US" dirty="0">
                <a:latin typeface="Albertus (W1)"/>
              </a:rPr>
              <a:t>Enabling higher levels of IT agility (54%)</a:t>
            </a:r>
          </a:p>
          <a:p>
            <a:pPr marL="228600" lvl="0" indent="-228600">
              <a:buFont typeface="+mj-lt"/>
              <a:buAutoNum type="arabicPeriod" startAt="3"/>
            </a:pPr>
            <a:r>
              <a:rPr lang="en-US" altLang="en-US" dirty="0">
                <a:latin typeface="Albertus (W1)"/>
              </a:rPr>
              <a:t>A lower total cost of ownership is one of the top selling points for cloud computing</a:t>
            </a:r>
          </a:p>
          <a:p>
            <a:endParaRPr lang="en-CA" sz="2300" dirty="0"/>
          </a:p>
        </p:txBody>
      </p:sp>
      <p:sp>
        <p:nvSpPr>
          <p:cNvPr id="27649" name="AutoShape 2"/>
          <p:cNvSpPr>
            <a:spLocks noGrp="1" noChangeArrowheads="1"/>
          </p:cNvSpPr>
          <p:nvPr>
            <p:ph type="title"/>
          </p:nvPr>
        </p:nvSpPr>
        <p:spPr/>
        <p:txBody>
          <a:bodyPr/>
          <a:lstStyle/>
          <a:p>
            <a:pPr marL="342900" indent="-342900" eaLnBrk="1" hangingPunct="1">
              <a:lnSpc>
                <a:spcPct val="90000"/>
              </a:lnSpc>
            </a:pPr>
            <a:r>
              <a:rPr lang="en-US" altLang="en-US" b="0" dirty="0" smtClean="0"/>
              <a:t>Cloud Computing Benefits</a:t>
            </a:r>
          </a:p>
        </p:txBody>
      </p:sp>
      <p:sp>
        <p:nvSpPr>
          <p:cNvPr id="8" name="TextBox 7"/>
          <p:cNvSpPr txBox="1">
            <a:spLocks noChangeArrowheads="1"/>
          </p:cNvSpPr>
          <p:nvPr/>
        </p:nvSpPr>
        <p:spPr bwMode="auto">
          <a:xfrm>
            <a:off x="0" y="1988840"/>
            <a:ext cx="685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12.5</a:t>
            </a:r>
            <a:endParaRPr lang="en-CA" altLang="en-US" sz="1600" dirty="0">
              <a:solidFill>
                <a:schemeClr val="bg2"/>
              </a:solidFill>
              <a:latin typeface="+mn-lt"/>
            </a:endParaRPr>
          </a:p>
        </p:txBody>
      </p:sp>
    </p:spTree>
    <p:extLst>
      <p:ext uri="{BB962C8B-B14F-4D97-AF65-F5344CB8AC3E}">
        <p14:creationId xmlns:p14="http://schemas.microsoft.com/office/powerpoint/2010/main" val="234950733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AutoShape 2"/>
          <p:cNvSpPr>
            <a:spLocks noGrp="1" noChangeArrowheads="1"/>
          </p:cNvSpPr>
          <p:nvPr>
            <p:ph type="title"/>
          </p:nvPr>
        </p:nvSpPr>
        <p:spPr>
          <a:xfrm>
            <a:off x="899592" y="413792"/>
            <a:ext cx="8229600" cy="1143000"/>
          </a:xfrm>
        </p:spPr>
        <p:txBody>
          <a:bodyPr/>
          <a:lstStyle/>
          <a:p>
            <a:pPr marL="342900" indent="-342900" eaLnBrk="1" hangingPunct="1">
              <a:lnSpc>
                <a:spcPct val="90000"/>
              </a:lnSpc>
            </a:pPr>
            <a:r>
              <a:rPr lang="en-US" altLang="en-US" b="0" dirty="0" smtClean="0"/>
              <a:t>Benefits of Cloud Computing</a:t>
            </a:r>
          </a:p>
        </p:txBody>
      </p:sp>
      <p:sp>
        <p:nvSpPr>
          <p:cNvPr id="27652" name="TextBox 4"/>
          <p:cNvSpPr txBox="1">
            <a:spLocks noChangeArrowheads="1"/>
          </p:cNvSpPr>
          <p:nvPr/>
        </p:nvSpPr>
        <p:spPr bwMode="auto">
          <a:xfrm>
            <a:off x="899592" y="5805264"/>
            <a:ext cx="1447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US" altLang="en-US" sz="1600" b="1" dirty="0">
                <a:solidFill>
                  <a:schemeClr val="bg2"/>
                </a:solidFill>
              </a:rPr>
              <a:t>Figure </a:t>
            </a:r>
            <a:r>
              <a:rPr lang="en-US" altLang="en-US" sz="1600" b="1" dirty="0" smtClean="0">
                <a:solidFill>
                  <a:schemeClr val="bg2"/>
                </a:solidFill>
              </a:rPr>
              <a:t>12.13</a:t>
            </a:r>
            <a:endParaRPr lang="en-CA" altLang="en-US" sz="1600" b="1" dirty="0">
              <a:solidFill>
                <a:schemeClr val="bg2"/>
              </a:solidFill>
            </a:endParaRPr>
          </a:p>
        </p:txBody>
      </p:sp>
      <p:sp>
        <p:nvSpPr>
          <p:cNvPr id="8" name="TextBox 7"/>
          <p:cNvSpPr txBox="1">
            <a:spLocks noChangeArrowheads="1"/>
          </p:cNvSpPr>
          <p:nvPr/>
        </p:nvSpPr>
        <p:spPr bwMode="auto">
          <a:xfrm>
            <a:off x="0" y="1988840"/>
            <a:ext cx="685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12.5</a:t>
            </a:r>
            <a:endParaRPr lang="en-CA" altLang="en-US" sz="1600" dirty="0">
              <a:solidFill>
                <a:schemeClr val="bg2"/>
              </a:solidFill>
              <a:latin typeface="+mn-lt"/>
            </a:endParaRPr>
          </a:p>
        </p:txBody>
      </p:sp>
      <p:pic>
        <p:nvPicPr>
          <p:cNvPr id="5122" name="Picture 2"/>
          <p:cNvPicPr>
            <a:picLocks noChangeAspect="1" noChangeArrowheads="1"/>
          </p:cNvPicPr>
          <p:nvPr/>
        </p:nvPicPr>
        <p:blipFill>
          <a:blip r:embed="rId3" cstate="print">
            <a:clrChange>
              <a:clrFrom>
                <a:srgbClr val="F0F8FB"/>
              </a:clrFrom>
              <a:clrTo>
                <a:srgbClr val="F0F8FB">
                  <a:alpha val="0"/>
                </a:srgbClr>
              </a:clrTo>
            </a:clrChange>
          </a:blip>
          <a:srcRect/>
          <a:stretch>
            <a:fillRect/>
          </a:stretch>
        </p:blipFill>
        <p:spPr bwMode="auto">
          <a:xfrm>
            <a:off x="833486" y="1988840"/>
            <a:ext cx="8310514" cy="3395092"/>
          </a:xfrm>
          <a:prstGeom prst="rect">
            <a:avLst/>
          </a:prstGeom>
          <a:noFill/>
          <a:ln w="9525">
            <a:noFill/>
            <a:miter lim="800000"/>
            <a:headEnd/>
            <a:tailEnd/>
          </a:ln>
        </p:spPr>
      </p:pic>
    </p:spTree>
    <p:extLst>
      <p:ext uri="{BB962C8B-B14F-4D97-AF65-F5344CB8AC3E}">
        <p14:creationId xmlns:p14="http://schemas.microsoft.com/office/powerpoint/2010/main" val="211176201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AutoShape 2"/>
          <p:cNvSpPr>
            <a:spLocks noGrp="1" noChangeArrowheads="1"/>
          </p:cNvSpPr>
          <p:nvPr>
            <p:ph type="title"/>
          </p:nvPr>
        </p:nvSpPr>
        <p:spPr>
          <a:xfrm>
            <a:off x="899592" y="413792"/>
            <a:ext cx="8229600" cy="1143000"/>
          </a:xfrm>
        </p:spPr>
        <p:txBody>
          <a:bodyPr/>
          <a:lstStyle/>
          <a:p>
            <a:pPr marL="342900" indent="-342900" eaLnBrk="1" hangingPunct="1">
              <a:lnSpc>
                <a:spcPct val="90000"/>
              </a:lnSpc>
            </a:pPr>
            <a:r>
              <a:rPr lang="en-US" altLang="en-US" dirty="0" smtClean="0"/>
              <a:t>Cloud Service Delivery Models</a:t>
            </a:r>
            <a:endParaRPr lang="en-US" altLang="en-US" b="0" dirty="0" smtClean="0"/>
          </a:p>
        </p:txBody>
      </p:sp>
      <p:sp>
        <p:nvSpPr>
          <p:cNvPr id="27652" name="TextBox 4"/>
          <p:cNvSpPr txBox="1">
            <a:spLocks noChangeArrowheads="1"/>
          </p:cNvSpPr>
          <p:nvPr/>
        </p:nvSpPr>
        <p:spPr bwMode="auto">
          <a:xfrm>
            <a:off x="1043608" y="5781717"/>
            <a:ext cx="1447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US" altLang="en-US" sz="1600" b="1" dirty="0">
                <a:solidFill>
                  <a:schemeClr val="bg2"/>
                </a:solidFill>
              </a:rPr>
              <a:t>Figure </a:t>
            </a:r>
            <a:r>
              <a:rPr lang="en-US" altLang="en-US" sz="1600" b="1" dirty="0" smtClean="0">
                <a:solidFill>
                  <a:schemeClr val="bg2"/>
                </a:solidFill>
              </a:rPr>
              <a:t>12.14</a:t>
            </a:r>
            <a:endParaRPr lang="en-CA" altLang="en-US" sz="1600" b="1" dirty="0">
              <a:solidFill>
                <a:schemeClr val="bg2"/>
              </a:solidFill>
            </a:endParaRPr>
          </a:p>
        </p:txBody>
      </p:sp>
      <p:sp>
        <p:nvSpPr>
          <p:cNvPr id="8" name="TextBox 7"/>
          <p:cNvSpPr txBox="1">
            <a:spLocks noChangeArrowheads="1"/>
          </p:cNvSpPr>
          <p:nvPr/>
        </p:nvSpPr>
        <p:spPr bwMode="auto">
          <a:xfrm>
            <a:off x="0" y="1988840"/>
            <a:ext cx="685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12.5</a:t>
            </a:r>
            <a:endParaRPr lang="en-CA" altLang="en-US" sz="1600" dirty="0">
              <a:solidFill>
                <a:schemeClr val="bg2"/>
              </a:solidFill>
              <a:latin typeface="+mn-lt"/>
            </a:endParaRPr>
          </a:p>
        </p:txBody>
      </p:sp>
      <p:pic>
        <p:nvPicPr>
          <p:cNvPr id="6146" name="Picture 2"/>
          <p:cNvPicPr>
            <a:picLocks noChangeAspect="1" noChangeArrowheads="1"/>
          </p:cNvPicPr>
          <p:nvPr/>
        </p:nvPicPr>
        <p:blipFill>
          <a:blip r:embed="rId3" cstate="print">
            <a:clrChange>
              <a:clrFrom>
                <a:srgbClr val="F0F8FB"/>
              </a:clrFrom>
              <a:clrTo>
                <a:srgbClr val="F0F8FB">
                  <a:alpha val="0"/>
                </a:srgbClr>
              </a:clrTo>
            </a:clrChange>
          </a:blip>
          <a:srcRect/>
          <a:stretch>
            <a:fillRect/>
          </a:stretch>
        </p:blipFill>
        <p:spPr bwMode="auto">
          <a:xfrm>
            <a:off x="1795463" y="1795463"/>
            <a:ext cx="6448315" cy="3793777"/>
          </a:xfrm>
          <a:prstGeom prst="rect">
            <a:avLst/>
          </a:prstGeom>
          <a:noFill/>
          <a:ln w="9525">
            <a:noFill/>
            <a:miter lim="800000"/>
            <a:headEnd/>
            <a:tailEnd/>
          </a:ln>
        </p:spPr>
      </p:pic>
    </p:spTree>
    <p:extLst>
      <p:ext uri="{BB962C8B-B14F-4D97-AF65-F5344CB8AC3E}">
        <p14:creationId xmlns:p14="http://schemas.microsoft.com/office/powerpoint/2010/main" val="5966882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817240" y="1700808"/>
            <a:ext cx="8003232" cy="4525963"/>
          </a:xfrm>
        </p:spPr>
        <p:txBody>
          <a:bodyPr>
            <a:normAutofit lnSpcReduction="10000"/>
          </a:bodyPr>
          <a:lstStyle/>
          <a:p>
            <a:r>
              <a:rPr lang="en-US" b="1" dirty="0" smtClean="0"/>
              <a:t>Infrastructure as a Service (IaaS)</a:t>
            </a:r>
            <a:endParaRPr lang="en-US" dirty="0" smtClean="0"/>
          </a:p>
          <a:p>
            <a:pPr lvl="1"/>
            <a:r>
              <a:rPr lang="en-US" dirty="0" smtClean="0"/>
              <a:t>Delivers hardware and networking capabilities including server services and storage</a:t>
            </a:r>
          </a:p>
          <a:p>
            <a:pPr lvl="1"/>
            <a:r>
              <a:rPr lang="en-US" dirty="0" smtClean="0"/>
              <a:t>Cost efficient as the user does not have to pay for excess capacity, unused utility costs, etc.</a:t>
            </a:r>
          </a:p>
          <a:p>
            <a:pPr lvl="1"/>
            <a:r>
              <a:rPr lang="en-US" dirty="0"/>
              <a:t>Pay-as-you-use </a:t>
            </a:r>
            <a:r>
              <a:rPr lang="en-US" dirty="0" smtClean="0"/>
              <a:t>model</a:t>
            </a:r>
          </a:p>
          <a:p>
            <a:pPr lvl="1"/>
            <a:r>
              <a:rPr lang="en-US" dirty="0" smtClean="0"/>
              <a:t>Highly scalable</a:t>
            </a:r>
          </a:p>
          <a:p>
            <a:r>
              <a:rPr lang="en-US" sz="2600" b="1" dirty="0" smtClean="0"/>
              <a:t>Software as a Service (SaaS)</a:t>
            </a:r>
          </a:p>
          <a:p>
            <a:pPr lvl="1"/>
            <a:r>
              <a:rPr lang="en-US" dirty="0" smtClean="0"/>
              <a:t>Software is priced on a per-use basis</a:t>
            </a:r>
          </a:p>
          <a:p>
            <a:pPr lvl="1"/>
            <a:r>
              <a:rPr lang="en-US" dirty="0" smtClean="0"/>
              <a:t>Flexible, scalable, easy to try before rolling out</a:t>
            </a:r>
          </a:p>
          <a:p>
            <a:pPr lvl="1"/>
            <a:r>
              <a:rPr lang="en-US" dirty="0" smtClean="0"/>
              <a:t>Offers Help Desk and other IT support</a:t>
            </a:r>
          </a:p>
        </p:txBody>
      </p:sp>
      <p:sp>
        <p:nvSpPr>
          <p:cNvPr id="2" name="Title 1"/>
          <p:cNvSpPr>
            <a:spLocks noGrp="1"/>
          </p:cNvSpPr>
          <p:nvPr>
            <p:ph type="title"/>
          </p:nvPr>
        </p:nvSpPr>
        <p:spPr/>
        <p:txBody>
          <a:bodyPr/>
          <a:lstStyle/>
          <a:p>
            <a:r>
              <a:rPr lang="en-US" b="0" dirty="0" smtClean="0"/>
              <a:t>Cloud Services Deliver Models</a:t>
            </a:r>
            <a:endParaRPr lang="en-CA" b="0" dirty="0"/>
          </a:p>
        </p:txBody>
      </p:sp>
      <p:sp>
        <p:nvSpPr>
          <p:cNvPr id="3" name="TextBox 2"/>
          <p:cNvSpPr txBox="1">
            <a:spLocks noChangeArrowheads="1"/>
          </p:cNvSpPr>
          <p:nvPr/>
        </p:nvSpPr>
        <p:spPr bwMode="auto">
          <a:xfrm>
            <a:off x="0" y="1988840"/>
            <a:ext cx="685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12.5</a:t>
            </a:r>
            <a:endParaRPr lang="en-CA" altLang="en-US" sz="1600" dirty="0">
              <a:solidFill>
                <a:schemeClr val="bg2"/>
              </a:solidFill>
              <a:latin typeface="+mn-lt"/>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60189" y="3429000"/>
            <a:ext cx="2457515" cy="1753028"/>
          </a:xfrm>
          <a:prstGeom prst="rect">
            <a:avLst/>
          </a:prstGeom>
        </p:spPr>
      </p:pic>
    </p:spTree>
    <p:extLst>
      <p:ext uri="{BB962C8B-B14F-4D97-AF65-F5344CB8AC3E}">
        <p14:creationId xmlns:p14="http://schemas.microsoft.com/office/powerpoint/2010/main" val="10476932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817240" y="1700808"/>
            <a:ext cx="6491064" cy="4752527"/>
          </a:xfrm>
        </p:spPr>
        <p:txBody>
          <a:bodyPr>
            <a:normAutofit fontScale="92500" lnSpcReduction="10000"/>
          </a:bodyPr>
          <a:lstStyle/>
          <a:p>
            <a:r>
              <a:rPr lang="en-US" b="1" dirty="0" smtClean="0"/>
              <a:t>Platform as a Service (</a:t>
            </a:r>
            <a:r>
              <a:rPr lang="en-US" b="1" dirty="0" err="1" smtClean="0"/>
              <a:t>PaaS</a:t>
            </a:r>
            <a:r>
              <a:rPr lang="en-US" b="1" dirty="0" smtClean="0"/>
              <a:t>)</a:t>
            </a:r>
            <a:endParaRPr lang="en-US" dirty="0" smtClean="0"/>
          </a:p>
          <a:p>
            <a:pPr lvl="1"/>
            <a:r>
              <a:rPr lang="en-US" dirty="0" smtClean="0"/>
              <a:t>Supports the deployment of entire systems including software, hardware and networking </a:t>
            </a:r>
          </a:p>
          <a:p>
            <a:pPr lvl="1"/>
            <a:r>
              <a:rPr lang="en-US" dirty="0" smtClean="0"/>
              <a:t>Pay-as-you-use model</a:t>
            </a:r>
          </a:p>
          <a:p>
            <a:pPr lvl="1"/>
            <a:r>
              <a:rPr lang="en-US" dirty="0" smtClean="0"/>
              <a:t>Lifts the burden of buying, managing, and maintaining IS</a:t>
            </a:r>
          </a:p>
          <a:p>
            <a:pPr lvl="1"/>
            <a:r>
              <a:rPr lang="en-US" b="1" dirty="0" smtClean="0"/>
              <a:t>Benefits:</a:t>
            </a:r>
          </a:p>
          <a:p>
            <a:pPr lvl="1"/>
            <a:r>
              <a:rPr lang="en-US" dirty="0" smtClean="0"/>
              <a:t>Increased security</a:t>
            </a:r>
          </a:p>
          <a:p>
            <a:pPr lvl="1"/>
            <a:r>
              <a:rPr lang="en-US" dirty="0" smtClean="0"/>
              <a:t>Access to information anywhere/anytime</a:t>
            </a:r>
          </a:p>
          <a:p>
            <a:pPr lvl="1"/>
            <a:r>
              <a:rPr lang="en-US" dirty="0" smtClean="0"/>
              <a:t>Centralized information management</a:t>
            </a:r>
          </a:p>
          <a:p>
            <a:pPr lvl="1"/>
            <a:r>
              <a:rPr lang="en-US" dirty="0" smtClean="0"/>
              <a:t>Easy collaboration with partners, customers, suppliers</a:t>
            </a:r>
          </a:p>
          <a:p>
            <a:pPr lvl="1"/>
            <a:r>
              <a:rPr lang="en-US" dirty="0" smtClean="0"/>
              <a:t>Increased speed to market at less cost</a:t>
            </a:r>
          </a:p>
        </p:txBody>
      </p:sp>
      <p:sp>
        <p:nvSpPr>
          <p:cNvPr id="2" name="Title 1"/>
          <p:cNvSpPr>
            <a:spLocks noGrp="1"/>
          </p:cNvSpPr>
          <p:nvPr>
            <p:ph type="title"/>
          </p:nvPr>
        </p:nvSpPr>
        <p:spPr/>
        <p:txBody>
          <a:bodyPr/>
          <a:lstStyle/>
          <a:p>
            <a:r>
              <a:rPr lang="en-US" b="0" dirty="0" smtClean="0"/>
              <a:t>Cloud Services Deliver Models</a:t>
            </a:r>
            <a:endParaRPr lang="en-CA" b="0" dirty="0"/>
          </a:p>
        </p:txBody>
      </p:sp>
      <p:sp>
        <p:nvSpPr>
          <p:cNvPr id="3" name="TextBox 2"/>
          <p:cNvSpPr txBox="1">
            <a:spLocks noChangeArrowheads="1"/>
          </p:cNvSpPr>
          <p:nvPr/>
        </p:nvSpPr>
        <p:spPr bwMode="auto">
          <a:xfrm>
            <a:off x="0" y="1988840"/>
            <a:ext cx="685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12.5</a:t>
            </a:r>
            <a:endParaRPr lang="en-CA" altLang="en-US" sz="1600" dirty="0">
              <a:solidFill>
                <a:schemeClr val="bg2"/>
              </a:solidFill>
              <a:latin typeface="+mn-lt"/>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6589602" y="3082410"/>
            <a:ext cx="2820385" cy="2073402"/>
          </a:xfrm>
          <a:prstGeom prst="rect">
            <a:avLst/>
          </a:prstGeom>
        </p:spPr>
      </p:pic>
    </p:spTree>
    <p:extLst>
      <p:ext uri="{BB962C8B-B14F-4D97-AF65-F5344CB8AC3E}">
        <p14:creationId xmlns:p14="http://schemas.microsoft.com/office/powerpoint/2010/main" val="14543225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AutoShape 2"/>
          <p:cNvSpPr>
            <a:spLocks noGrp="1" noChangeArrowheads="1"/>
          </p:cNvSpPr>
          <p:nvPr>
            <p:ph type="title"/>
          </p:nvPr>
        </p:nvSpPr>
        <p:spPr>
          <a:xfrm>
            <a:off x="899592" y="413792"/>
            <a:ext cx="8229600" cy="1143000"/>
          </a:xfrm>
        </p:spPr>
        <p:txBody>
          <a:bodyPr/>
          <a:lstStyle/>
          <a:p>
            <a:pPr marL="342900" indent="-342900" eaLnBrk="1" hangingPunct="1">
              <a:lnSpc>
                <a:spcPct val="90000"/>
              </a:lnSpc>
            </a:pPr>
            <a:r>
              <a:rPr lang="en-US" altLang="en-US" dirty="0" smtClean="0"/>
              <a:t>Cloud Computing Environments</a:t>
            </a:r>
            <a:endParaRPr lang="en-US" altLang="en-US" b="0" dirty="0" smtClean="0"/>
          </a:p>
        </p:txBody>
      </p:sp>
      <p:sp>
        <p:nvSpPr>
          <p:cNvPr id="27652" name="TextBox 4"/>
          <p:cNvSpPr txBox="1">
            <a:spLocks noChangeArrowheads="1"/>
          </p:cNvSpPr>
          <p:nvPr/>
        </p:nvSpPr>
        <p:spPr bwMode="auto">
          <a:xfrm>
            <a:off x="899592" y="5805264"/>
            <a:ext cx="1447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US" altLang="en-US" sz="1600" b="1" dirty="0">
                <a:solidFill>
                  <a:schemeClr val="bg2"/>
                </a:solidFill>
              </a:rPr>
              <a:t>Figure </a:t>
            </a:r>
            <a:r>
              <a:rPr lang="en-US" altLang="en-US" sz="1600" b="1" dirty="0" smtClean="0">
                <a:solidFill>
                  <a:schemeClr val="bg2"/>
                </a:solidFill>
              </a:rPr>
              <a:t>12.15</a:t>
            </a:r>
            <a:endParaRPr lang="en-CA" altLang="en-US" sz="1600" b="1" dirty="0">
              <a:solidFill>
                <a:schemeClr val="bg2"/>
              </a:solidFill>
            </a:endParaRPr>
          </a:p>
        </p:txBody>
      </p:sp>
      <p:sp>
        <p:nvSpPr>
          <p:cNvPr id="8" name="TextBox 7"/>
          <p:cNvSpPr txBox="1">
            <a:spLocks noChangeArrowheads="1"/>
          </p:cNvSpPr>
          <p:nvPr/>
        </p:nvSpPr>
        <p:spPr bwMode="auto">
          <a:xfrm>
            <a:off x="0" y="1988840"/>
            <a:ext cx="685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12.5</a:t>
            </a:r>
            <a:endParaRPr lang="en-CA" altLang="en-US" sz="1600" dirty="0">
              <a:solidFill>
                <a:schemeClr val="bg2"/>
              </a:solidFill>
              <a:latin typeface="+mn-lt"/>
            </a:endParaRPr>
          </a:p>
        </p:txBody>
      </p:sp>
      <p:pic>
        <p:nvPicPr>
          <p:cNvPr id="7170" name="Picture 2"/>
          <p:cNvPicPr>
            <a:picLocks noChangeAspect="1" noChangeArrowheads="1"/>
          </p:cNvPicPr>
          <p:nvPr/>
        </p:nvPicPr>
        <p:blipFill>
          <a:blip r:embed="rId3" cstate="print">
            <a:clrChange>
              <a:clrFrom>
                <a:srgbClr val="F0F8FB"/>
              </a:clrFrom>
              <a:clrTo>
                <a:srgbClr val="F0F8FB">
                  <a:alpha val="0"/>
                </a:srgbClr>
              </a:clrTo>
            </a:clrChange>
          </a:blip>
          <a:srcRect/>
          <a:stretch>
            <a:fillRect/>
          </a:stretch>
        </p:blipFill>
        <p:spPr bwMode="auto">
          <a:xfrm>
            <a:off x="2051720" y="1844824"/>
            <a:ext cx="5760399" cy="3672408"/>
          </a:xfrm>
          <a:prstGeom prst="rect">
            <a:avLst/>
          </a:prstGeom>
          <a:noFill/>
          <a:ln w="9525">
            <a:noFill/>
            <a:miter lim="800000"/>
            <a:headEnd/>
            <a:tailEnd/>
          </a:ln>
        </p:spPr>
      </p:pic>
    </p:spTree>
    <p:extLst>
      <p:ext uri="{BB962C8B-B14F-4D97-AF65-F5344CB8AC3E}">
        <p14:creationId xmlns:p14="http://schemas.microsoft.com/office/powerpoint/2010/main" val="272411665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817240" y="1700808"/>
            <a:ext cx="8147248" cy="4680520"/>
          </a:xfrm>
        </p:spPr>
        <p:txBody>
          <a:bodyPr>
            <a:normAutofit fontScale="92500" lnSpcReduction="10000"/>
          </a:bodyPr>
          <a:lstStyle/>
          <a:p>
            <a:r>
              <a:rPr lang="en-US" sz="2400" b="1" dirty="0" smtClean="0"/>
              <a:t>Advantages</a:t>
            </a:r>
            <a:endParaRPr lang="en-US" sz="2400" b="1" dirty="0"/>
          </a:p>
          <a:p>
            <a:pPr lvl="1"/>
            <a:r>
              <a:rPr lang="en-US" sz="2200" dirty="0" smtClean="0"/>
              <a:t>Convenience of access to applications and data from any networked client device</a:t>
            </a:r>
          </a:p>
          <a:p>
            <a:pPr lvl="1"/>
            <a:r>
              <a:rPr lang="en-US" sz="2200" dirty="0" smtClean="0"/>
              <a:t>Often significant costs savings in not buying infrastructure and more efficient use of electrical and other resources</a:t>
            </a:r>
          </a:p>
          <a:p>
            <a:pPr lvl="1"/>
            <a:r>
              <a:rPr lang="en-US" sz="2200" dirty="0" smtClean="0"/>
              <a:t>Reduces capital expenditure</a:t>
            </a:r>
            <a:endParaRPr lang="en-US" sz="2200" dirty="0"/>
          </a:p>
          <a:p>
            <a:r>
              <a:rPr lang="en-US" sz="2400" b="1" dirty="0" smtClean="0"/>
              <a:t>Disadvantages</a:t>
            </a:r>
            <a:endParaRPr lang="en-US" sz="2400" dirty="0" smtClean="0"/>
          </a:p>
          <a:p>
            <a:pPr lvl="1"/>
            <a:r>
              <a:rPr lang="en-US" sz="2200" dirty="0" smtClean="0"/>
              <a:t>Loss of control over applications</a:t>
            </a:r>
          </a:p>
          <a:p>
            <a:pPr lvl="1"/>
            <a:r>
              <a:rPr lang="en-US" sz="2200" dirty="0" smtClean="0"/>
              <a:t>Requires trust in providers for security and confidentiality</a:t>
            </a:r>
          </a:p>
          <a:p>
            <a:pPr lvl="1"/>
            <a:r>
              <a:rPr lang="en-US" sz="2200" dirty="0" smtClean="0"/>
              <a:t>Risks denial of access to company data if conflict with the service provider occurs</a:t>
            </a:r>
          </a:p>
          <a:p>
            <a:r>
              <a:rPr lang="en-US" b="1" dirty="0" smtClean="0"/>
              <a:t>Trends</a:t>
            </a:r>
          </a:p>
          <a:p>
            <a:pPr lvl="1"/>
            <a:r>
              <a:rPr lang="en-US" sz="2200" dirty="0" smtClean="0"/>
              <a:t>Projected to be the fastest growing form of computing</a:t>
            </a:r>
          </a:p>
        </p:txBody>
      </p:sp>
      <p:sp>
        <p:nvSpPr>
          <p:cNvPr id="2" name="Title 1"/>
          <p:cNvSpPr>
            <a:spLocks noGrp="1"/>
          </p:cNvSpPr>
          <p:nvPr>
            <p:ph type="title"/>
          </p:nvPr>
        </p:nvSpPr>
        <p:spPr/>
        <p:txBody>
          <a:bodyPr>
            <a:normAutofit/>
          </a:bodyPr>
          <a:lstStyle/>
          <a:p>
            <a:r>
              <a:rPr lang="en-US" b="0" dirty="0" smtClean="0"/>
              <a:t>Cloud Computing Considerations</a:t>
            </a:r>
            <a:endParaRPr lang="en-CA" b="0" dirty="0"/>
          </a:p>
        </p:txBody>
      </p:sp>
      <p:sp>
        <p:nvSpPr>
          <p:cNvPr id="3" name="TextBox 2"/>
          <p:cNvSpPr txBox="1">
            <a:spLocks noChangeArrowheads="1"/>
          </p:cNvSpPr>
          <p:nvPr/>
        </p:nvSpPr>
        <p:spPr bwMode="auto">
          <a:xfrm>
            <a:off x="0" y="1988840"/>
            <a:ext cx="685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12.5</a:t>
            </a:r>
            <a:endParaRPr lang="en-CA" altLang="en-US" sz="1600" dirty="0">
              <a:solidFill>
                <a:schemeClr val="bg2"/>
              </a:solidFill>
              <a:latin typeface="+mn-lt"/>
            </a:endParaRPr>
          </a:p>
        </p:txBody>
      </p:sp>
    </p:spTree>
    <p:extLst>
      <p:ext uri="{BB962C8B-B14F-4D97-AF65-F5344CB8AC3E}">
        <p14:creationId xmlns:p14="http://schemas.microsoft.com/office/powerpoint/2010/main" val="266855834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0" dirty="0" smtClean="0"/>
              <a:t>Cloud Computing vs Virtualization</a:t>
            </a:r>
            <a:endParaRPr lang="en-CA" b="0" dirty="0"/>
          </a:p>
        </p:txBody>
      </p:sp>
      <p:sp>
        <p:nvSpPr>
          <p:cNvPr id="3" name="TextBox 2"/>
          <p:cNvSpPr txBox="1">
            <a:spLocks noChangeArrowheads="1"/>
          </p:cNvSpPr>
          <p:nvPr/>
        </p:nvSpPr>
        <p:spPr bwMode="auto">
          <a:xfrm>
            <a:off x="0" y="1988840"/>
            <a:ext cx="685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12.5</a:t>
            </a:r>
            <a:endParaRPr lang="en-CA" altLang="en-US" sz="1600" dirty="0">
              <a:solidFill>
                <a:schemeClr val="bg2"/>
              </a:solidFill>
              <a:latin typeface="+mn-lt"/>
            </a:endParaRPr>
          </a:p>
        </p:txBody>
      </p:sp>
      <p:pic>
        <p:nvPicPr>
          <p:cNvPr id="1026" name="Picture 2" descr="Image result for cloud computing vs virtualization"/>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971600" y="1700808"/>
            <a:ext cx="7853043" cy="43204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5436096" y="6453336"/>
            <a:ext cx="2713500" cy="369332"/>
          </a:xfrm>
          <a:prstGeom prst="rect">
            <a:avLst/>
          </a:prstGeom>
          <a:noFill/>
        </p:spPr>
        <p:txBody>
          <a:bodyPr wrap="none" rtlCol="0">
            <a:spAutoFit/>
          </a:bodyPr>
          <a:lstStyle/>
          <a:p>
            <a:r>
              <a:rPr lang="en-CA" dirty="0" smtClean="0"/>
              <a:t>Source: </a:t>
            </a:r>
            <a:r>
              <a:rPr lang="en-CA" dirty="0" err="1" smtClean="0"/>
              <a:t>Rackspace</a:t>
            </a:r>
            <a:r>
              <a:rPr lang="en-CA" dirty="0" smtClean="0"/>
              <a:t> Support</a:t>
            </a:r>
            <a:endParaRPr lang="en-CA" dirty="0"/>
          </a:p>
        </p:txBody>
      </p:sp>
    </p:spTree>
    <p:extLst>
      <p:ext uri="{BB962C8B-B14F-4D97-AF65-F5344CB8AC3E}">
        <p14:creationId xmlns:p14="http://schemas.microsoft.com/office/powerpoint/2010/main" val="313238208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0" dirty="0" smtClean="0"/>
              <a:t>Cloud Computing vs Grid Computing</a:t>
            </a:r>
            <a:endParaRPr lang="en-CA" b="0" dirty="0"/>
          </a:p>
        </p:txBody>
      </p:sp>
      <p:sp>
        <p:nvSpPr>
          <p:cNvPr id="3" name="TextBox 2"/>
          <p:cNvSpPr txBox="1">
            <a:spLocks noChangeArrowheads="1"/>
          </p:cNvSpPr>
          <p:nvPr/>
        </p:nvSpPr>
        <p:spPr bwMode="auto">
          <a:xfrm>
            <a:off x="0" y="1988840"/>
            <a:ext cx="685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a:r>
              <a:rPr lang="en-US" altLang="en-US" sz="1600" dirty="0" smtClean="0">
                <a:solidFill>
                  <a:schemeClr val="bg2"/>
                </a:solidFill>
                <a:latin typeface="+mn-lt"/>
              </a:rPr>
              <a:t>12.5</a:t>
            </a:r>
            <a:endParaRPr lang="en-CA" altLang="en-US" sz="1600" dirty="0">
              <a:solidFill>
                <a:schemeClr val="bg2"/>
              </a:solidFill>
              <a:latin typeface="+mn-lt"/>
            </a:endParaRPr>
          </a:p>
        </p:txBody>
      </p:sp>
      <p:sp>
        <p:nvSpPr>
          <p:cNvPr id="5" name="TextBox 4"/>
          <p:cNvSpPr txBox="1"/>
          <p:nvPr/>
        </p:nvSpPr>
        <p:spPr>
          <a:xfrm>
            <a:off x="5436096" y="6453336"/>
            <a:ext cx="1695079" cy="369332"/>
          </a:xfrm>
          <a:prstGeom prst="rect">
            <a:avLst/>
          </a:prstGeom>
          <a:noFill/>
        </p:spPr>
        <p:txBody>
          <a:bodyPr wrap="none" rtlCol="0">
            <a:spAutoFit/>
          </a:bodyPr>
          <a:lstStyle/>
          <a:p>
            <a:r>
              <a:rPr lang="en-CA" dirty="0" smtClean="0"/>
              <a:t>Source: internet</a:t>
            </a:r>
            <a:endParaRPr lang="en-CA" dirty="0"/>
          </a:p>
        </p:txBody>
      </p:sp>
      <p:pic>
        <p:nvPicPr>
          <p:cNvPr id="6" name="Content Placeholder 5"/>
          <p:cNvPicPr>
            <a:picLocks noGrp="1" noChangeAspect="1"/>
          </p:cNvPicPr>
          <p:nvPr>
            <p:ph idx="1"/>
          </p:nvPr>
        </p:nvPicPr>
        <p:blipFill>
          <a:blip r:embed="rId3"/>
          <a:stretch>
            <a:fillRect/>
          </a:stretch>
        </p:blipFill>
        <p:spPr>
          <a:xfrm>
            <a:off x="685800" y="1700213"/>
            <a:ext cx="8278688" cy="4525962"/>
          </a:xfrm>
          <a:prstGeom prst="rect">
            <a:avLst/>
          </a:prstGeom>
        </p:spPr>
      </p:pic>
    </p:spTree>
    <p:extLst>
      <p:ext uri="{BB962C8B-B14F-4D97-AF65-F5344CB8AC3E}">
        <p14:creationId xmlns:p14="http://schemas.microsoft.com/office/powerpoint/2010/main" val="30848145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7" name="AutoShape 2"/>
          <p:cNvSpPr>
            <a:spLocks noGrp="1" noChangeArrowheads="1"/>
          </p:cNvSpPr>
          <p:nvPr>
            <p:ph type="title"/>
          </p:nvPr>
        </p:nvSpPr>
        <p:spPr>
          <a:xfrm>
            <a:off x="1115616" y="460375"/>
            <a:ext cx="7848872" cy="1143000"/>
          </a:xfrm>
        </p:spPr>
        <p:txBody>
          <a:bodyPr>
            <a:normAutofit/>
          </a:bodyPr>
          <a:lstStyle/>
          <a:p>
            <a:pPr eaLnBrk="1" hangingPunct="1"/>
            <a:r>
              <a:rPr lang="en-US" altLang="en-US" sz="3200" dirty="0" smtClean="0"/>
              <a:t>OPENING CASE QUESTIONS</a:t>
            </a:r>
            <a:br>
              <a:rPr lang="en-US" altLang="en-US" sz="3200" dirty="0" smtClean="0"/>
            </a:br>
            <a:r>
              <a:rPr lang="en-US" altLang="en-US" dirty="0" smtClean="0">
                <a:cs typeface="Arial" panose="020B0604020202020204" pitchFamily="34" charset="0"/>
              </a:rPr>
              <a:t>Project Management</a:t>
            </a:r>
            <a:endParaRPr lang="en-US" altLang="en-US" dirty="0" smtClean="0"/>
          </a:p>
        </p:txBody>
      </p:sp>
      <p:sp>
        <p:nvSpPr>
          <p:cNvPr id="263171" name="Rectangle 3"/>
          <p:cNvSpPr>
            <a:spLocks noGrp="1" noChangeArrowheads="1"/>
          </p:cNvSpPr>
          <p:nvPr>
            <p:ph idx="1"/>
          </p:nvPr>
        </p:nvSpPr>
        <p:spPr>
          <a:xfrm>
            <a:off x="827584" y="1772816"/>
            <a:ext cx="8001000" cy="4680520"/>
          </a:xfrm>
        </p:spPr>
        <p:txBody>
          <a:bodyPr>
            <a:normAutofit/>
          </a:bodyPr>
          <a:lstStyle/>
          <a:p>
            <a:pPr marL="609600" indent="-609600" eaLnBrk="1" hangingPunct="1">
              <a:spcBef>
                <a:spcPts val="0"/>
              </a:spcBef>
              <a:buFont typeface="+mj-lt"/>
              <a:buAutoNum type="arabicPeriod" startAt="5"/>
            </a:pPr>
            <a:r>
              <a:rPr lang="en-US" altLang="en-US" sz="2500" dirty="0" smtClean="0"/>
              <a:t>Explain advantages in using a cloud computing architecture</a:t>
            </a:r>
            <a:r>
              <a:rPr lang="en-US" altLang="en-US" sz="2500" dirty="0"/>
              <a:t>.</a:t>
            </a:r>
            <a:endParaRPr lang="en-US" altLang="en-US" sz="2500" dirty="0" smtClean="0"/>
          </a:p>
          <a:p>
            <a:pPr marL="0" indent="0" eaLnBrk="1" hangingPunct="1">
              <a:spcBef>
                <a:spcPts val="0"/>
              </a:spcBef>
              <a:buNone/>
            </a:pPr>
            <a:endParaRPr lang="en-US" altLang="en-US" sz="1100" dirty="0"/>
          </a:p>
          <a:p>
            <a:pPr marL="609600" indent="-609600" eaLnBrk="1" hangingPunct="1">
              <a:spcBef>
                <a:spcPts val="0"/>
              </a:spcBef>
              <a:buFont typeface="+mj-lt"/>
              <a:buAutoNum type="arabicPeriod" startAt="6"/>
            </a:pPr>
            <a:r>
              <a:rPr lang="en-US" altLang="en-US" sz="2500" dirty="0" smtClean="0"/>
              <a:t>Explain the business drivers for using cloud computing.</a:t>
            </a:r>
          </a:p>
          <a:p>
            <a:pPr marL="609600" indent="-609600" eaLnBrk="1" hangingPunct="1">
              <a:spcBef>
                <a:spcPts val="0"/>
              </a:spcBef>
              <a:buFont typeface="+mj-lt"/>
              <a:buAutoNum type="arabicPeriod" startAt="6"/>
            </a:pPr>
            <a:endParaRPr lang="en-US" altLang="en-US" sz="1000" dirty="0" smtClean="0"/>
          </a:p>
          <a:p>
            <a:pPr marL="609600" indent="-609600" eaLnBrk="1" hangingPunct="1">
              <a:spcBef>
                <a:spcPts val="0"/>
              </a:spcBef>
              <a:buFont typeface="+mj-lt"/>
              <a:buAutoNum type="arabicPeriod" startAt="7"/>
            </a:pPr>
            <a:r>
              <a:rPr lang="en-US" altLang="en-US" sz="2500" dirty="0" smtClean="0"/>
              <a:t>What business benefits might Canadian businesses experience deploying grid computing?</a:t>
            </a:r>
          </a:p>
          <a:p>
            <a:pPr marL="609600" indent="-609600" eaLnBrk="1" hangingPunct="1">
              <a:spcBef>
                <a:spcPts val="0"/>
              </a:spcBef>
              <a:buFontTx/>
              <a:buNone/>
            </a:pPr>
            <a:endParaRPr lang="en-US" altLang="en-US" sz="1000" dirty="0" smtClean="0"/>
          </a:p>
          <a:p>
            <a:pPr marL="609600" indent="-609600" eaLnBrk="1" hangingPunct="1">
              <a:spcBef>
                <a:spcPts val="0"/>
              </a:spcBef>
              <a:buFont typeface="+mj-lt"/>
              <a:buAutoNum type="arabicPeriod" startAt="8"/>
            </a:pPr>
            <a:r>
              <a:rPr lang="en-US" altLang="en-US" sz="2500" dirty="0" smtClean="0"/>
              <a:t>What business benefits might Canadian businesses experience deploying virtualization?</a:t>
            </a:r>
          </a:p>
        </p:txBody>
      </p:sp>
    </p:spTree>
    <p:extLst>
      <p:ext uri="{BB962C8B-B14F-4D97-AF65-F5344CB8AC3E}">
        <p14:creationId xmlns:p14="http://schemas.microsoft.com/office/powerpoint/2010/main" val="514478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31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63171">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63171">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6317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3171"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5" name="AutoShape 2"/>
          <p:cNvSpPr>
            <a:spLocks noGrp="1" noChangeArrowheads="1"/>
          </p:cNvSpPr>
          <p:nvPr>
            <p:ph type="title"/>
          </p:nvPr>
        </p:nvSpPr>
        <p:spPr>
          <a:xfrm>
            <a:off x="1115617" y="548680"/>
            <a:ext cx="7920879" cy="936104"/>
          </a:xfrm>
        </p:spPr>
        <p:txBody>
          <a:bodyPr>
            <a:normAutofit fontScale="90000"/>
          </a:bodyPr>
          <a:lstStyle/>
          <a:p>
            <a:pPr eaLnBrk="1" hangingPunct="1"/>
            <a:r>
              <a:rPr lang="en-US" altLang="en-US" sz="2700" dirty="0" smtClean="0"/>
              <a:t>CLOSING CASE ONE: </a:t>
            </a:r>
            <a:r>
              <a:rPr lang="en-US" altLang="en-US" sz="3100" dirty="0" smtClean="0"/>
              <a:t/>
            </a:r>
            <a:br>
              <a:rPr lang="en-US" altLang="en-US" sz="3100" dirty="0" smtClean="0"/>
            </a:br>
            <a:r>
              <a:rPr lang="en-US" altLang="en-US" sz="3100" dirty="0" smtClean="0"/>
              <a:t>Virtualization at Ontario’s Workplace Safety and Insurance Board</a:t>
            </a:r>
          </a:p>
        </p:txBody>
      </p:sp>
      <p:sp>
        <p:nvSpPr>
          <p:cNvPr id="330755" name="Rectangle 3"/>
          <p:cNvSpPr>
            <a:spLocks noGrp="1" noChangeArrowheads="1"/>
          </p:cNvSpPr>
          <p:nvPr>
            <p:ph idx="1"/>
          </p:nvPr>
        </p:nvSpPr>
        <p:spPr>
          <a:xfrm>
            <a:off x="755576" y="1628800"/>
            <a:ext cx="8136905" cy="4536504"/>
          </a:xfrm>
        </p:spPr>
        <p:txBody>
          <a:bodyPr>
            <a:noAutofit/>
          </a:bodyPr>
          <a:lstStyle/>
          <a:p>
            <a:pPr marL="609600" indent="-609600">
              <a:spcBef>
                <a:spcPts val="0"/>
              </a:spcBef>
              <a:buFontTx/>
              <a:buAutoNum type="arabicPeriod"/>
            </a:pPr>
            <a:r>
              <a:rPr lang="en-US" altLang="en-US" sz="2100" dirty="0" smtClean="0"/>
              <a:t>Review the five characteristics of infrastructure architecture and rank them in order of their potential impact on the WSIB’s business.</a:t>
            </a:r>
            <a:endParaRPr lang="en-US" altLang="en-US" sz="2100" dirty="0"/>
          </a:p>
          <a:p>
            <a:pPr marL="609600" indent="-609600">
              <a:spcBef>
                <a:spcPts val="1200"/>
              </a:spcBef>
              <a:buFontTx/>
              <a:buAutoNum type="arabicPeriod"/>
            </a:pPr>
            <a:r>
              <a:rPr lang="en-US" altLang="en-US" sz="2100" dirty="0" smtClean="0"/>
              <a:t>What precautions did the WSIB need to take to ensure 100 percent security?</a:t>
            </a:r>
            <a:endParaRPr lang="en-US" altLang="en-US" sz="2100" dirty="0"/>
          </a:p>
          <a:p>
            <a:pPr marL="609600" indent="-609600">
              <a:spcBef>
                <a:spcPts val="1800"/>
              </a:spcBef>
              <a:buFontTx/>
              <a:buAutoNum type="arabicPeriod"/>
            </a:pPr>
            <a:r>
              <a:rPr lang="en-US" altLang="en-US" sz="2100" dirty="0" smtClean="0"/>
              <a:t>If the WSIB decided to go to 100 percent virtualization in their data centre, what concerns beyond security would they need to address?</a:t>
            </a:r>
          </a:p>
          <a:p>
            <a:pPr marL="609600" indent="-609600">
              <a:spcBef>
                <a:spcPts val="1800"/>
              </a:spcBef>
              <a:buFontTx/>
              <a:buAutoNum type="arabicPeriod"/>
            </a:pPr>
            <a:r>
              <a:rPr lang="en-US" altLang="en-US" sz="2100" dirty="0" smtClean="0"/>
              <a:t>Explain how the data centre enabled the WSIB’s new business mission.</a:t>
            </a:r>
          </a:p>
          <a:p>
            <a:pPr marL="609600" indent="-609600">
              <a:spcBef>
                <a:spcPts val="1800"/>
              </a:spcBef>
              <a:buFontTx/>
              <a:buAutoNum type="arabicPeriod"/>
            </a:pPr>
            <a:r>
              <a:rPr lang="en-US" altLang="en-US" sz="2100" dirty="0" smtClean="0"/>
              <a:t>How might the WSIB be able to take advantage of cloud computing and/or grid computing to further its business strategy?</a:t>
            </a:r>
          </a:p>
        </p:txBody>
      </p:sp>
    </p:spTree>
    <p:extLst>
      <p:ext uri="{BB962C8B-B14F-4D97-AF65-F5344CB8AC3E}">
        <p14:creationId xmlns:p14="http://schemas.microsoft.com/office/powerpoint/2010/main" val="396235991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075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3075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3075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3075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3075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0755"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1" name="AutoShape 2"/>
          <p:cNvSpPr>
            <a:spLocks noGrp="1" noChangeArrowheads="1"/>
          </p:cNvSpPr>
          <p:nvPr>
            <p:ph type="title"/>
          </p:nvPr>
        </p:nvSpPr>
        <p:spPr>
          <a:xfrm>
            <a:off x="1187624" y="460375"/>
            <a:ext cx="7848871" cy="1143000"/>
          </a:xfrm>
        </p:spPr>
        <p:txBody>
          <a:bodyPr>
            <a:noAutofit/>
          </a:bodyPr>
          <a:lstStyle/>
          <a:p>
            <a:pPr eaLnBrk="1" hangingPunct="1"/>
            <a:r>
              <a:rPr lang="en-US" altLang="en-US" sz="2700" dirty="0" smtClean="0"/>
              <a:t>CLOSING CASE TWO: </a:t>
            </a:r>
            <a:br>
              <a:rPr lang="en-US" altLang="en-US" sz="2700" dirty="0" smtClean="0"/>
            </a:br>
            <a:r>
              <a:rPr lang="en-US" altLang="en-US" sz="3200" dirty="0" smtClean="0"/>
              <a:t>Pandora’s Music Box</a:t>
            </a:r>
          </a:p>
        </p:txBody>
      </p:sp>
      <p:sp>
        <p:nvSpPr>
          <p:cNvPr id="267267" name="Rectangle 3"/>
          <p:cNvSpPr>
            <a:spLocks noGrp="1" noChangeArrowheads="1"/>
          </p:cNvSpPr>
          <p:nvPr>
            <p:ph idx="1"/>
          </p:nvPr>
        </p:nvSpPr>
        <p:spPr>
          <a:xfrm>
            <a:off x="914400" y="1676400"/>
            <a:ext cx="7924800" cy="4488904"/>
          </a:xfrm>
        </p:spPr>
        <p:txBody>
          <a:bodyPr>
            <a:noAutofit/>
          </a:bodyPr>
          <a:lstStyle/>
          <a:p>
            <a:pPr>
              <a:spcBef>
                <a:spcPts val="1800"/>
              </a:spcBef>
              <a:buFontTx/>
              <a:buAutoNum type="arabicPeriod"/>
              <a:tabLst>
                <a:tab pos="228600" algn="l"/>
              </a:tabLst>
            </a:pPr>
            <a:r>
              <a:rPr lang="en-CA" altLang="en-US" sz="2300" dirty="0" smtClean="0">
                <a:cs typeface="Times New Roman" panose="02020603050405020304" pitchFamily="18" charset="0"/>
              </a:rPr>
              <a:t>List the ways that an agile MIS infrastructure supports Pandora’s business.</a:t>
            </a:r>
            <a:endParaRPr lang="en-CA" altLang="en-US" sz="2300" dirty="0">
              <a:cs typeface="Times New Roman" panose="02020603050405020304" pitchFamily="18" charset="0"/>
            </a:endParaRPr>
          </a:p>
          <a:p>
            <a:pPr>
              <a:spcBef>
                <a:spcPts val="1800"/>
              </a:spcBef>
              <a:buFontTx/>
              <a:buAutoNum type="arabicPeriod"/>
              <a:tabLst>
                <a:tab pos="228600" algn="l"/>
              </a:tabLst>
            </a:pPr>
            <a:r>
              <a:rPr lang="en-CA" altLang="en-US" sz="2300" dirty="0" smtClean="0">
                <a:cs typeface="Times New Roman" panose="02020603050405020304" pitchFamily="18" charset="0"/>
              </a:rPr>
              <a:t>Describe the reasons Pandora would create a disaster recovery plan and a business continuity plan.</a:t>
            </a:r>
            <a:endParaRPr lang="en-CA" altLang="en-US" sz="2300" dirty="0">
              <a:cs typeface="Times New Roman" panose="02020603050405020304" pitchFamily="18" charset="0"/>
            </a:endParaRPr>
          </a:p>
          <a:p>
            <a:pPr>
              <a:spcBef>
                <a:spcPts val="1800"/>
              </a:spcBef>
              <a:buFontTx/>
              <a:buAutoNum type="arabicPeriod"/>
              <a:tabLst>
                <a:tab pos="228600" algn="l"/>
              </a:tabLst>
            </a:pPr>
            <a:r>
              <a:rPr lang="en-CA" altLang="en-US" sz="2300" dirty="0" smtClean="0">
                <a:cs typeface="Times New Roman" panose="02020603050405020304" pitchFamily="18" charset="0"/>
              </a:rPr>
              <a:t>Apply the concepts of cloud computing to Pandora’s business model.</a:t>
            </a:r>
          </a:p>
          <a:p>
            <a:pPr>
              <a:spcBef>
                <a:spcPts val="1800"/>
              </a:spcBef>
              <a:buFontTx/>
              <a:buAutoNum type="arabicPeriod"/>
              <a:tabLst>
                <a:tab pos="228600" algn="l"/>
              </a:tabLst>
            </a:pPr>
            <a:r>
              <a:rPr lang="en-US" altLang="en-US" sz="2300" dirty="0" smtClean="0">
                <a:cs typeface="Times New Roman" panose="02020603050405020304" pitchFamily="18" charset="0"/>
              </a:rPr>
              <a:t>Develop a way that Pandora could benefit from grid computing.</a:t>
            </a:r>
          </a:p>
          <a:p>
            <a:pPr>
              <a:spcBef>
                <a:spcPts val="1800"/>
              </a:spcBef>
              <a:buFontTx/>
              <a:buAutoNum type="arabicPeriod"/>
              <a:tabLst>
                <a:tab pos="228600" algn="l"/>
              </a:tabLst>
            </a:pPr>
            <a:r>
              <a:rPr lang="en-US" altLang="en-US" sz="2300" dirty="0" smtClean="0">
                <a:cs typeface="Times New Roman" panose="02020603050405020304" pitchFamily="18" charset="0"/>
              </a:rPr>
              <a:t>Assess the use of virtualization to support Pandora’s business growth while helping the environment.</a:t>
            </a:r>
            <a:endParaRPr lang="en-CA" altLang="en-US" sz="2300" dirty="0">
              <a:cs typeface="Times New Roman" panose="02020603050405020304" pitchFamily="18" charset="0"/>
            </a:endParaRPr>
          </a:p>
        </p:txBody>
      </p:sp>
    </p:spTree>
    <p:extLst>
      <p:ext uri="{BB962C8B-B14F-4D97-AF65-F5344CB8AC3E}">
        <p14:creationId xmlns:p14="http://schemas.microsoft.com/office/powerpoint/2010/main" val="16586084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726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6726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6726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6726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6726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7267"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09" name="AutoShape 2"/>
          <p:cNvSpPr>
            <a:spLocks noGrp="1" noChangeArrowheads="1"/>
          </p:cNvSpPr>
          <p:nvPr>
            <p:ph type="title"/>
          </p:nvPr>
        </p:nvSpPr>
        <p:spPr>
          <a:xfrm>
            <a:off x="1187624" y="460375"/>
            <a:ext cx="7848871" cy="1143000"/>
          </a:xfrm>
        </p:spPr>
        <p:txBody>
          <a:bodyPr>
            <a:normAutofit/>
          </a:bodyPr>
          <a:lstStyle/>
          <a:p>
            <a:pPr eaLnBrk="1" hangingPunct="1"/>
            <a:r>
              <a:rPr lang="en-US" altLang="en-US" sz="2800" dirty="0" smtClean="0"/>
              <a:t>CLOSING CASE THREE:</a:t>
            </a:r>
            <a:br>
              <a:rPr lang="en-US" altLang="en-US" sz="2800" dirty="0" smtClean="0"/>
            </a:br>
            <a:r>
              <a:rPr lang="en-US" altLang="en-US" sz="3200" dirty="0" smtClean="0"/>
              <a:t>The U.S. Open Supports SOA</a:t>
            </a:r>
          </a:p>
        </p:txBody>
      </p:sp>
      <p:sp>
        <p:nvSpPr>
          <p:cNvPr id="321539" name="Rectangle 3"/>
          <p:cNvSpPr>
            <a:spLocks noGrp="1" noChangeArrowheads="1"/>
          </p:cNvSpPr>
          <p:nvPr>
            <p:ph idx="1"/>
          </p:nvPr>
        </p:nvSpPr>
        <p:spPr>
          <a:xfrm>
            <a:off x="794084" y="1700808"/>
            <a:ext cx="8382000" cy="4953000"/>
          </a:xfrm>
        </p:spPr>
        <p:txBody>
          <a:bodyPr>
            <a:normAutofit fontScale="92500"/>
          </a:bodyPr>
          <a:lstStyle/>
          <a:p>
            <a:pPr marL="609600" indent="-609600" eaLnBrk="1" hangingPunct="1">
              <a:lnSpc>
                <a:spcPct val="110000"/>
              </a:lnSpc>
              <a:spcBef>
                <a:spcPts val="1200"/>
              </a:spcBef>
              <a:buFontTx/>
              <a:buAutoNum type="arabicPeriod"/>
            </a:pPr>
            <a:r>
              <a:rPr lang="en-US" altLang="en-US" sz="2300" dirty="0" smtClean="0"/>
              <a:t>Review the five characteristics of infrastructure architecture and rank them in order of their potential impact on USOpen.org.</a:t>
            </a:r>
          </a:p>
          <a:p>
            <a:pPr marL="609600" indent="-609600" eaLnBrk="1" hangingPunct="1">
              <a:lnSpc>
                <a:spcPct val="110000"/>
              </a:lnSpc>
              <a:spcBef>
                <a:spcPts val="1200"/>
              </a:spcBef>
              <a:buFontTx/>
              <a:buAutoNum type="arabicPeriod"/>
            </a:pPr>
            <a:r>
              <a:rPr lang="en-US" altLang="en-US" sz="2300" dirty="0" smtClean="0"/>
              <a:t>What are the USTA security concerns regarding interoperability between the tournament database and its website?</a:t>
            </a:r>
          </a:p>
          <a:p>
            <a:pPr marL="609600" indent="-609600" eaLnBrk="1" hangingPunct="1">
              <a:lnSpc>
                <a:spcPct val="110000"/>
              </a:lnSpc>
              <a:spcBef>
                <a:spcPts val="1200"/>
              </a:spcBef>
              <a:buFontTx/>
              <a:buAutoNum type="arabicPeriod"/>
            </a:pPr>
            <a:r>
              <a:rPr lang="en-US" altLang="en-US" sz="2300" dirty="0" smtClean="0"/>
              <a:t>How could the USTA benefit from virtualization?</a:t>
            </a:r>
          </a:p>
          <a:p>
            <a:pPr marL="609600" indent="-609600" eaLnBrk="1" hangingPunct="1">
              <a:lnSpc>
                <a:spcPct val="110000"/>
              </a:lnSpc>
              <a:spcBef>
                <a:spcPts val="1200"/>
              </a:spcBef>
              <a:buFontTx/>
              <a:buAutoNum type="arabicPeriod"/>
            </a:pPr>
            <a:r>
              <a:rPr lang="en-US" altLang="en-US" sz="2300" dirty="0" smtClean="0"/>
              <a:t>Identify the value of integrating the tournament data with the USTA site, USOpen.org</a:t>
            </a:r>
            <a:r>
              <a:rPr lang="en-US" altLang="en-US" sz="2500" dirty="0" smtClean="0"/>
              <a:t>.</a:t>
            </a:r>
          </a:p>
          <a:p>
            <a:pPr marL="609600" indent="-609600" eaLnBrk="1" hangingPunct="1">
              <a:lnSpc>
                <a:spcPct val="110000"/>
              </a:lnSpc>
              <a:spcBef>
                <a:spcPts val="1200"/>
              </a:spcBef>
              <a:buFontTx/>
              <a:buAutoNum type="arabicPeriod"/>
            </a:pPr>
            <a:r>
              <a:rPr lang="en-US" altLang="en-US" sz="2300" dirty="0" smtClean="0"/>
              <a:t>Why would a sudden surge in server usage during the middle of the U.S. Open spell disaster for the USTA?</a:t>
            </a:r>
          </a:p>
          <a:p>
            <a:pPr marL="609600" indent="-609600" eaLnBrk="1" hangingPunct="1">
              <a:lnSpc>
                <a:spcPct val="110000"/>
              </a:lnSpc>
              <a:spcBef>
                <a:spcPts val="1200"/>
              </a:spcBef>
              <a:buFontTx/>
              <a:buAutoNum type="arabicPeriod"/>
            </a:pPr>
            <a:r>
              <a:rPr lang="en-US" altLang="en-US" sz="2300" dirty="0" smtClean="0"/>
              <a:t>Why is loose coupling a critical business component to the USTA architecture?</a:t>
            </a:r>
          </a:p>
        </p:txBody>
      </p:sp>
    </p:spTree>
    <p:extLst>
      <p:ext uri="{BB962C8B-B14F-4D97-AF65-F5344CB8AC3E}">
        <p14:creationId xmlns:p14="http://schemas.microsoft.com/office/powerpoint/2010/main" val="19332585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153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2153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2153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2153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2153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2153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1539" grpId="0" build="p"/>
    </p:bldLst>
  </p:timing>
</p:sld>
</file>

<file path=ppt/theme/theme1.xml><?xml version="1.0" encoding="utf-8"?>
<a:theme xmlns:a="http://schemas.openxmlformats.org/drawingml/2006/main" name="4ce Baltzan Chapter 1">
  <a:themeElements>
    <a:clrScheme name="4ce Baltzan Custom">
      <a:dk1>
        <a:srgbClr val="8CA0B4"/>
      </a:dk1>
      <a:lt1>
        <a:sysClr val="window" lastClr="FFFFFF"/>
      </a:lt1>
      <a:dk2>
        <a:srgbClr val="CCD5DE"/>
      </a:dk2>
      <a:lt2>
        <a:srgbClr val="020202"/>
      </a:lt2>
      <a:accent1>
        <a:srgbClr val="2ED6AF"/>
      </a:accent1>
      <a:accent2>
        <a:srgbClr val="8CA0B4"/>
      </a:accent2>
      <a:accent3>
        <a:srgbClr val="CBCBFF"/>
      </a:accent3>
      <a:accent4>
        <a:srgbClr val="8064A2"/>
      </a:accent4>
      <a:accent5>
        <a:srgbClr val="4BACC6"/>
      </a:accent5>
      <a:accent6>
        <a:srgbClr val="B7DEE8"/>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4ce Baltzan Chapter 1</Template>
  <TotalTime>13481</TotalTime>
  <Words>6857</Words>
  <Application>Microsoft Macintosh PowerPoint</Application>
  <PresentationFormat>全屏显示(4:3)</PresentationFormat>
  <Paragraphs>624</Paragraphs>
  <Slides>47</Slides>
  <Notes>47</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47</vt:i4>
      </vt:variant>
    </vt:vector>
  </HeadingPairs>
  <TitlesOfParts>
    <vt:vector size="56" baseType="lpstr">
      <vt:lpstr>Albertus (W1)</vt:lpstr>
      <vt:lpstr>Arial</vt:lpstr>
      <vt:lpstr>Arial Rounded MT Bold</vt:lpstr>
      <vt:lpstr>Calibri</vt:lpstr>
      <vt:lpstr>Century Schoolbook</vt:lpstr>
      <vt:lpstr>Courier New</vt:lpstr>
      <vt:lpstr>Times New Roman</vt:lpstr>
      <vt:lpstr>宋体</vt:lpstr>
      <vt:lpstr>4ce Baltzan Chapter 1</vt:lpstr>
      <vt:lpstr>Infrastructure</vt:lpstr>
      <vt:lpstr>Chapter Twelve Overview</vt:lpstr>
      <vt:lpstr>Learning Outcomes</vt:lpstr>
      <vt:lpstr>SECTION 12.1</vt:lpstr>
      <vt:lpstr>Introduction</vt:lpstr>
      <vt:lpstr>Distributed processing is the use of more than one processor to perform the processing for an individual task</vt:lpstr>
      <vt:lpstr>Enterprise Architecture</vt:lpstr>
      <vt:lpstr>Enterprise Architecture</vt:lpstr>
      <vt:lpstr>Global Enterprise Architecture</vt:lpstr>
      <vt:lpstr>Enterprise Architecture</vt:lpstr>
      <vt:lpstr>Top International Telecommunications Issues</vt:lpstr>
      <vt:lpstr>Agile MIS Infrastructure Characteristics</vt:lpstr>
      <vt:lpstr>Agile MIS Infrastructure Characteristics</vt:lpstr>
      <vt:lpstr>Agile MIS Infrastructure Characteristics</vt:lpstr>
      <vt:lpstr>Agile MIS Infrastructure Characteristics</vt:lpstr>
      <vt:lpstr>Open Systems</vt:lpstr>
      <vt:lpstr>OPENING CASE QUESTIONS Cloud Computing in Canada</vt:lpstr>
      <vt:lpstr>SECTION 12.2</vt:lpstr>
      <vt:lpstr>Infrastructure Trends</vt:lpstr>
      <vt:lpstr>The Service-Oriented Architecture</vt:lpstr>
      <vt:lpstr>SOA Key Technical Concepts</vt:lpstr>
      <vt:lpstr>PowerPoint 演示文稿</vt:lpstr>
      <vt:lpstr>Business Issues &amp; Associated SOA Solutions</vt:lpstr>
      <vt:lpstr>Business Issues &amp; Associated SOA Solutions</vt:lpstr>
      <vt:lpstr>Web Services</vt:lpstr>
      <vt:lpstr>Web Services</vt:lpstr>
      <vt:lpstr>Virtualization</vt:lpstr>
      <vt:lpstr>Virtualized Architecture</vt:lpstr>
      <vt:lpstr>Virtualization Allows An Apple Macintosh Computer to Run Mac OS X and Windows 8</vt:lpstr>
      <vt:lpstr>Virtualization Business Benefits</vt:lpstr>
      <vt:lpstr>Grid Computing</vt:lpstr>
      <vt:lpstr>Grid Computing Business Benefits</vt:lpstr>
      <vt:lpstr>Cloud Computing</vt:lpstr>
      <vt:lpstr>Cloud Computing Benefits</vt:lpstr>
      <vt:lpstr>Cloud Computing Benefits</vt:lpstr>
      <vt:lpstr>Benefits of Cloud Computing</vt:lpstr>
      <vt:lpstr>Cloud Service Delivery Models</vt:lpstr>
      <vt:lpstr>Cloud Services Deliver Models</vt:lpstr>
      <vt:lpstr>Cloud Services Deliver Models</vt:lpstr>
      <vt:lpstr>Cloud Computing Environments</vt:lpstr>
      <vt:lpstr>Cloud Computing Considerations</vt:lpstr>
      <vt:lpstr>Cloud Computing vs Virtualization</vt:lpstr>
      <vt:lpstr>Cloud Computing vs Grid Computing</vt:lpstr>
      <vt:lpstr>OPENING CASE QUESTIONS Project Management</vt:lpstr>
      <vt:lpstr>CLOSING CASE ONE:  Virtualization at Ontario’s Workplace Safety and Insurance Board</vt:lpstr>
      <vt:lpstr>CLOSING CASE TWO:  Pandora’s Music Box</vt:lpstr>
      <vt:lpstr>CLOSING CASE THREE: The U.S. Open Supports SOA</vt:lpstr>
    </vt:vector>
  </TitlesOfParts>
  <LinksUpToDate>false</LinksUpToDate>
  <SharedDoc>false</SharedDoc>
  <HyperlinksChanged>false</HyperlinksChanged>
  <AppVersion>15.0030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Office</cp:lastModifiedBy>
  <cp:revision>906</cp:revision>
  <dcterms:created xsi:type="dcterms:W3CDTF">2014-08-25T13:33:48Z</dcterms:created>
  <dcterms:modified xsi:type="dcterms:W3CDTF">2017-02-14T23:31:18Z</dcterms:modified>
</cp:coreProperties>
</file>