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0" r:id="rId1"/>
  </p:sldMasterIdLst>
  <p:handoutMasterIdLst>
    <p:handoutMasterId r:id="rId15"/>
  </p:handoutMasterIdLst>
  <p:sldIdLst>
    <p:sldId id="256" r:id="rId2"/>
    <p:sldId id="257" r:id="rId3"/>
    <p:sldId id="258" r:id="rId4"/>
    <p:sldId id="259" r:id="rId5"/>
    <p:sldId id="266" r:id="rId6"/>
    <p:sldId id="260" r:id="rId7"/>
    <p:sldId id="267" r:id="rId8"/>
    <p:sldId id="261" r:id="rId9"/>
    <p:sldId id="262" r:id="rId10"/>
    <p:sldId id="268" r:id="rId11"/>
    <p:sldId id="265" r:id="rId12"/>
    <p:sldId id="263"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6405"/>
  </p:normalViewPr>
  <p:slideViewPr>
    <p:cSldViewPr snapToGrid="0" snapToObjects="1">
      <p:cViewPr varScale="1">
        <p:scale>
          <a:sx n="126" d="100"/>
          <a:sy n="126" d="100"/>
        </p:scale>
        <p:origin x="58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handoutMaster" Target="handoutMasters/handout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D3509EF-5665-8844-ABA2-9E69E4CB86A8}" type="datetimeFigureOut">
              <a:rPr lang="en-US" smtClean="0"/>
              <a:t>9/20/17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1A4E561-289C-9141-B37C-94C756B0F60E}" type="slidenum">
              <a:rPr lang="en-US" smtClean="0"/>
              <a:t>‹#›</a:t>
            </a:fld>
            <a:endParaRPr lang="en-US"/>
          </a:p>
        </p:txBody>
      </p:sp>
    </p:spTree>
    <p:extLst>
      <p:ext uri="{BB962C8B-B14F-4D97-AF65-F5344CB8AC3E}">
        <p14:creationId xmlns:p14="http://schemas.microsoft.com/office/powerpoint/2010/main" val="112362454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CA"/>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CA"/>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9B0861B0-5C3D-7744-BADB-8F7EF9DDDE3E}" type="datetimeFigureOut">
              <a:rPr lang="en-US" smtClean="0"/>
              <a:t>9/20/17</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7AF167C9-3894-B641-945B-531F86D146C4}"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20962142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dirty="0"/>
          </a:p>
        </p:txBody>
      </p:sp>
      <p:sp>
        <p:nvSpPr>
          <p:cNvPr id="3" name="Content Placeholder 2"/>
          <p:cNvSpPr>
            <a:spLocks noGrp="1"/>
          </p:cNvSpPr>
          <p:nvPr>
            <p:ph idx="1"/>
          </p:nvPr>
        </p:nvSpPr>
        <p:spPr/>
        <p:txBody>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4" name="Date Placeholder 3"/>
          <p:cNvSpPr>
            <a:spLocks noGrp="1"/>
          </p:cNvSpPr>
          <p:nvPr>
            <p:ph type="dt" sz="half" idx="10"/>
          </p:nvPr>
        </p:nvSpPr>
        <p:spPr/>
        <p:txBody>
          <a:bodyPr/>
          <a:lstStyle/>
          <a:p>
            <a:fld id="{9B0861B0-5C3D-7744-BADB-8F7EF9DDDE3E}" type="datetimeFigureOut">
              <a:rPr lang="en-US" smtClean="0"/>
              <a:t>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F167C9-3894-B641-945B-531F86D146C4}" type="slidenum">
              <a:rPr lang="en-US" smtClean="0"/>
              <a:t>‹#›</a:t>
            </a:fld>
            <a:endParaRPr lang="en-US"/>
          </a:p>
        </p:txBody>
      </p:sp>
    </p:spTree>
    <p:extLst>
      <p:ext uri="{BB962C8B-B14F-4D97-AF65-F5344CB8AC3E}">
        <p14:creationId xmlns:p14="http://schemas.microsoft.com/office/powerpoint/2010/main" val="2027121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CA"/>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CA"/>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9B0861B0-5C3D-7744-BADB-8F7EF9DDDE3E}" type="datetimeFigureOut">
              <a:rPr lang="en-US" smtClean="0"/>
              <a:t>9/20/17</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7AF167C9-3894-B641-945B-531F86D146C4}"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14353320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CA"/>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5" name="Date Placeholder 4"/>
          <p:cNvSpPr>
            <a:spLocks noGrp="1"/>
          </p:cNvSpPr>
          <p:nvPr>
            <p:ph type="dt" sz="half" idx="10"/>
          </p:nvPr>
        </p:nvSpPr>
        <p:spPr/>
        <p:txBody>
          <a:bodyPr/>
          <a:lstStyle/>
          <a:p>
            <a:fld id="{9B0861B0-5C3D-7744-BADB-8F7EF9DDDE3E}" type="datetimeFigureOut">
              <a:rPr lang="en-US" smtClean="0"/>
              <a:t>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F167C9-3894-B641-945B-531F86D146C4}" type="slidenum">
              <a:rPr lang="en-US" smtClean="0"/>
              <a:t>‹#›</a:t>
            </a:fld>
            <a:endParaRPr lang="en-US"/>
          </a:p>
        </p:txBody>
      </p:sp>
    </p:spTree>
    <p:extLst>
      <p:ext uri="{BB962C8B-B14F-4D97-AF65-F5344CB8AC3E}">
        <p14:creationId xmlns:p14="http://schemas.microsoft.com/office/powerpoint/2010/main" val="176847135"/>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CA"/>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7" name="Date Placeholder 6"/>
          <p:cNvSpPr>
            <a:spLocks noGrp="1"/>
          </p:cNvSpPr>
          <p:nvPr>
            <p:ph type="dt" sz="half" idx="10"/>
          </p:nvPr>
        </p:nvSpPr>
        <p:spPr/>
        <p:txBody>
          <a:bodyPr/>
          <a:lstStyle/>
          <a:p>
            <a:fld id="{9B0861B0-5C3D-7744-BADB-8F7EF9DDDE3E}" type="datetimeFigureOut">
              <a:rPr lang="en-US" smtClean="0"/>
              <a:t>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F167C9-3894-B641-945B-531F86D146C4}" type="slidenum">
              <a:rPr lang="en-US" smtClean="0"/>
              <a:t>‹#›</a:t>
            </a:fld>
            <a:endParaRPr lang="en-US"/>
          </a:p>
        </p:txBody>
      </p:sp>
    </p:spTree>
    <p:extLst>
      <p:ext uri="{BB962C8B-B14F-4D97-AF65-F5344CB8AC3E}">
        <p14:creationId xmlns:p14="http://schemas.microsoft.com/office/powerpoint/2010/main" val="15243049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dirty="0"/>
          </a:p>
        </p:txBody>
      </p:sp>
      <p:sp>
        <p:nvSpPr>
          <p:cNvPr id="3" name="Date Placeholder 2"/>
          <p:cNvSpPr>
            <a:spLocks noGrp="1"/>
          </p:cNvSpPr>
          <p:nvPr>
            <p:ph type="dt" sz="half" idx="10"/>
          </p:nvPr>
        </p:nvSpPr>
        <p:spPr/>
        <p:txBody>
          <a:bodyPr/>
          <a:lstStyle/>
          <a:p>
            <a:fld id="{9B0861B0-5C3D-7744-BADB-8F7EF9DDDE3E}" type="datetimeFigureOut">
              <a:rPr lang="en-US" smtClean="0"/>
              <a:t>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F167C9-3894-B641-945B-531F86D146C4}" type="slidenum">
              <a:rPr lang="en-US" smtClean="0"/>
              <a:t>‹#›</a:t>
            </a:fld>
            <a:endParaRPr lang="en-US"/>
          </a:p>
        </p:txBody>
      </p:sp>
    </p:spTree>
    <p:extLst>
      <p:ext uri="{BB962C8B-B14F-4D97-AF65-F5344CB8AC3E}">
        <p14:creationId xmlns:p14="http://schemas.microsoft.com/office/powerpoint/2010/main" val="2098855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0861B0-5C3D-7744-BADB-8F7EF9DDDE3E}" type="datetimeFigureOut">
              <a:rPr lang="en-US" smtClean="0"/>
              <a:t>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F167C9-3894-B641-945B-531F86D146C4}" type="slidenum">
              <a:rPr lang="en-US" smtClean="0"/>
              <a:t>‹#›</a:t>
            </a:fld>
            <a:endParaRPr lang="en-US"/>
          </a:p>
        </p:txBody>
      </p:sp>
    </p:spTree>
    <p:extLst>
      <p:ext uri="{BB962C8B-B14F-4D97-AF65-F5344CB8AC3E}">
        <p14:creationId xmlns:p14="http://schemas.microsoft.com/office/powerpoint/2010/main" val="903969363"/>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CA"/>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CA"/>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9B0861B0-5C3D-7744-BADB-8F7EF9DDDE3E}" type="datetimeFigureOut">
              <a:rPr lang="en-US" smtClean="0"/>
              <a:t>9/20/17</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7AF167C9-3894-B641-945B-531F86D146C4}"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1376506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CA"/>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a:t>Drag picture to placeholder or click icon to add</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CA"/>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9B0861B0-5C3D-7744-BADB-8F7EF9DDDE3E}" type="datetimeFigureOut">
              <a:rPr lang="en-US" smtClean="0"/>
              <a:t>9/20/17</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7AF167C9-3894-B641-945B-531F86D146C4}"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98740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4" name="Date Placeholder 3"/>
          <p:cNvSpPr>
            <a:spLocks noGrp="1"/>
          </p:cNvSpPr>
          <p:nvPr>
            <p:ph type="dt" sz="half" idx="10"/>
          </p:nvPr>
        </p:nvSpPr>
        <p:spPr/>
        <p:txBody>
          <a:bodyPr/>
          <a:lstStyle/>
          <a:p>
            <a:fld id="{9B0861B0-5C3D-7744-BADB-8F7EF9DDDE3E}" type="datetimeFigureOut">
              <a:rPr lang="en-US" smtClean="0"/>
              <a:t>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F167C9-3894-B641-945B-531F86D146C4}" type="slidenum">
              <a:rPr lang="en-US" smtClean="0"/>
              <a:t>‹#›</a:t>
            </a:fld>
            <a:endParaRPr lang="en-US"/>
          </a:p>
        </p:txBody>
      </p:sp>
    </p:spTree>
    <p:extLst>
      <p:ext uri="{BB962C8B-B14F-4D97-AF65-F5344CB8AC3E}">
        <p14:creationId xmlns:p14="http://schemas.microsoft.com/office/powerpoint/2010/main" val="168374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CA"/>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4" name="Date Placeholder 3"/>
          <p:cNvSpPr>
            <a:spLocks noGrp="1"/>
          </p:cNvSpPr>
          <p:nvPr>
            <p:ph type="dt" sz="half" idx="10"/>
          </p:nvPr>
        </p:nvSpPr>
        <p:spPr/>
        <p:txBody>
          <a:bodyPr/>
          <a:lstStyle/>
          <a:p>
            <a:fld id="{9B0861B0-5C3D-7744-BADB-8F7EF9DDDE3E}" type="datetimeFigureOut">
              <a:rPr lang="en-US" smtClean="0"/>
              <a:t>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F167C9-3894-B641-945B-531F86D146C4}" type="slidenum">
              <a:rPr lang="en-US" smtClean="0"/>
              <a:t>‹#›</a:t>
            </a:fld>
            <a:endParaRPr lang="en-US"/>
          </a:p>
        </p:txBody>
      </p:sp>
    </p:spTree>
    <p:extLst>
      <p:ext uri="{BB962C8B-B14F-4D97-AF65-F5344CB8AC3E}">
        <p14:creationId xmlns:p14="http://schemas.microsoft.com/office/powerpoint/2010/main" val="1277122305"/>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CA"/>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9B0861B0-5C3D-7744-BADB-8F7EF9DDDE3E}" type="datetimeFigureOut">
              <a:rPr lang="en-US" smtClean="0"/>
              <a:t>9/20/17</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7AF167C9-3894-B641-945B-531F86D146C4}"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6755569"/>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ger.ethique.gc.ca/fra/education/tutorial-didacticiel/"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cdc.gov/tuskegee/timeline.ht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FvkvRMXtrAo"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r-CA" sz="4800" dirty="0"/>
              <a:t>ECH 2720</a:t>
            </a:r>
            <a:br>
              <a:rPr lang="fr-CA" sz="4800" dirty="0"/>
            </a:br>
            <a:r>
              <a:rPr lang="fr-CA" sz="4800" dirty="0"/>
              <a:t>L’Éthique </a:t>
            </a:r>
            <a:r>
              <a:rPr lang="fr-CA" sz="4800" smtClean="0"/>
              <a:t>en Recherche et en </a:t>
            </a:r>
            <a:r>
              <a:rPr lang="fr-CA" sz="4800" dirty="0"/>
              <a:t>travail universitaire</a:t>
            </a:r>
          </a:p>
        </p:txBody>
      </p:sp>
      <p:sp>
        <p:nvSpPr>
          <p:cNvPr id="3" name="Subtitle 2"/>
          <p:cNvSpPr>
            <a:spLocks noGrp="1"/>
          </p:cNvSpPr>
          <p:nvPr>
            <p:ph type="subTitle" idx="1"/>
          </p:nvPr>
        </p:nvSpPr>
        <p:spPr/>
        <p:txBody>
          <a:bodyPr/>
          <a:lstStyle/>
          <a:p>
            <a:r>
              <a:rPr lang="fr-CA" dirty="0"/>
              <a:t>Le 22 septembre</a:t>
            </a:r>
          </a:p>
          <a:p>
            <a:r>
              <a:rPr lang="fr-CA" dirty="0"/>
              <a:t>© Christina Clark-</a:t>
            </a:r>
            <a:r>
              <a:rPr lang="fr-CA" dirty="0" err="1"/>
              <a:t>Kazak</a:t>
            </a:r>
            <a:r>
              <a:rPr lang="fr-CA" dirty="0"/>
              <a:t>, </a:t>
            </a:r>
            <a:r>
              <a:rPr lang="fr-CA" dirty="0" err="1"/>
              <a:t>DPhil</a:t>
            </a:r>
            <a:endParaRPr lang="fr-CA" dirty="0"/>
          </a:p>
        </p:txBody>
      </p:sp>
    </p:spTree>
    <p:extLst>
      <p:ext uri="{BB962C8B-B14F-4D97-AF65-F5344CB8AC3E}">
        <p14:creationId xmlns:p14="http://schemas.microsoft.com/office/powerpoint/2010/main" val="1486781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b="1" dirty="0"/>
              <a:t>Plan de la séance: le 22 septembre</a:t>
            </a:r>
          </a:p>
        </p:txBody>
      </p:sp>
      <p:sp>
        <p:nvSpPr>
          <p:cNvPr id="3" name="Content Placeholder 2"/>
          <p:cNvSpPr>
            <a:spLocks noGrp="1"/>
          </p:cNvSpPr>
          <p:nvPr>
            <p:ph idx="1"/>
          </p:nvPr>
        </p:nvSpPr>
        <p:spPr/>
        <p:txBody>
          <a:bodyPr>
            <a:normAutofit fontScale="92500" lnSpcReduction="20000"/>
          </a:bodyPr>
          <a:lstStyle/>
          <a:p>
            <a:r>
              <a:rPr lang="fr-CA" sz="2800" dirty="0"/>
              <a:t>Enjeux administratifs</a:t>
            </a:r>
          </a:p>
          <a:p>
            <a:r>
              <a:rPr lang="fr-CA" sz="2800" dirty="0"/>
              <a:t>L’intégrité dans les études et dans la rédaction: Principes clefs</a:t>
            </a:r>
          </a:p>
          <a:p>
            <a:r>
              <a:rPr lang="fr-CA" sz="2800" dirty="0"/>
              <a:t>Rappel: 3 principes clefs de l’éthique de la recherche</a:t>
            </a:r>
          </a:p>
          <a:p>
            <a:r>
              <a:rPr lang="fr-CA" sz="2800" dirty="0"/>
              <a:t>Tensions entre l’éthique dans la recherche et l’intégrité </a:t>
            </a:r>
            <a:r>
              <a:rPr lang="fr-CA" sz="2800" dirty="0" smtClean="0"/>
              <a:t>scientifique</a:t>
            </a:r>
            <a:endParaRPr lang="fr-CA" sz="2800" dirty="0"/>
          </a:p>
          <a:p>
            <a:r>
              <a:rPr lang="fr-CA" sz="2800" dirty="0"/>
              <a:t>Activité: analyse d’une étude de cas (préparation pour le test de la semaine prochaine)</a:t>
            </a:r>
          </a:p>
          <a:p>
            <a:r>
              <a:rPr lang="fr-CA" sz="2800" dirty="0"/>
              <a:t>Réflexivité et intersectionnalité: rapports de pouvoir en études de conflits et de droits humains</a:t>
            </a:r>
          </a:p>
        </p:txBody>
      </p:sp>
    </p:spTree>
    <p:extLst>
      <p:ext uri="{BB962C8B-B14F-4D97-AF65-F5344CB8AC3E}">
        <p14:creationId xmlns:p14="http://schemas.microsoft.com/office/powerpoint/2010/main" val="1985278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b="1" dirty="0"/>
              <a:t>Enjeux administratifs</a:t>
            </a:r>
          </a:p>
        </p:txBody>
      </p:sp>
      <p:sp>
        <p:nvSpPr>
          <p:cNvPr id="3" name="Content Placeholder 2"/>
          <p:cNvSpPr>
            <a:spLocks noGrp="1"/>
          </p:cNvSpPr>
          <p:nvPr>
            <p:ph idx="1"/>
          </p:nvPr>
        </p:nvSpPr>
        <p:spPr/>
        <p:txBody>
          <a:bodyPr>
            <a:normAutofit/>
          </a:bodyPr>
          <a:lstStyle/>
          <a:p>
            <a:r>
              <a:rPr lang="fr-CA" sz="2400" dirty="0"/>
              <a:t>Le 26 septembre: Test sur l’éthique dans la recherche et le travail universitaire; au début de la séance</a:t>
            </a:r>
          </a:p>
          <a:p>
            <a:pPr lvl="1"/>
            <a:r>
              <a:rPr lang="fr-CA" sz="2400" dirty="0"/>
              <a:t>Si vous avez des besoins spéciaux, veuillez prendre contact avec la prof dès que possible.</a:t>
            </a:r>
          </a:p>
          <a:p>
            <a:pPr lvl="1"/>
            <a:r>
              <a:rPr lang="fr-CA" sz="2400" dirty="0"/>
              <a:t>Même format que l’activité en classe </a:t>
            </a:r>
            <a:r>
              <a:rPr lang="fr-CA" sz="2400" dirty="0" smtClean="0"/>
              <a:t>aujourd’hui</a:t>
            </a:r>
          </a:p>
          <a:p>
            <a:r>
              <a:rPr lang="fr-CA" sz="2400" dirty="0" smtClean="0"/>
              <a:t>Accès au didacticiel: </a:t>
            </a:r>
            <a:r>
              <a:rPr lang="fr-CA" sz="2400" dirty="0">
                <a:hlinkClick r:id="rId2"/>
              </a:rPr>
              <a:t>http://www.ger.ethique.gc.ca/fra/education/tutorial-didacticiel/</a:t>
            </a:r>
            <a:r>
              <a:rPr lang="fr-CA" sz="2400" dirty="0"/>
              <a:t> </a:t>
            </a:r>
            <a:endParaRPr lang="fr-CA" sz="2400" dirty="0"/>
          </a:p>
        </p:txBody>
      </p:sp>
    </p:spTree>
    <p:extLst>
      <p:ext uri="{BB962C8B-B14F-4D97-AF65-F5344CB8AC3E}">
        <p14:creationId xmlns:p14="http://schemas.microsoft.com/office/powerpoint/2010/main" val="457810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b="1" dirty="0"/>
              <a:t>L’intégrité dans les études et dans la rédaction (1)</a:t>
            </a:r>
          </a:p>
        </p:txBody>
      </p:sp>
      <p:sp>
        <p:nvSpPr>
          <p:cNvPr id="3" name="Content Placeholder 2"/>
          <p:cNvSpPr>
            <a:spLocks noGrp="1"/>
          </p:cNvSpPr>
          <p:nvPr>
            <p:ph idx="1"/>
          </p:nvPr>
        </p:nvSpPr>
        <p:spPr/>
        <p:txBody>
          <a:bodyPr>
            <a:normAutofit fontScale="92500" lnSpcReduction="10000"/>
          </a:bodyPr>
          <a:lstStyle/>
          <a:p>
            <a:r>
              <a:rPr lang="fr-CA" sz="2800" dirty="0"/>
              <a:t>Fraude scolaire: tout acte qui peut avoir pour résultat la falsification de l’évaluation d’un(e) étudiant(e) ou des résultats d’une recherche </a:t>
            </a:r>
          </a:p>
          <a:p>
            <a:r>
              <a:rPr lang="fr-CA" sz="2800" dirty="0"/>
              <a:t>Plagiat: « utiliser des mots, des phrases ou des idées qui proviennent de diverses sources et de les faire passer pour siennes en omettant, de façon consciente ou inconsciente, de les citer ou de les référencer correctement » </a:t>
            </a:r>
            <a:r>
              <a:rPr lang="fr-CA" sz="2200" dirty="0"/>
              <a:t>(Cabinet du Vice-recteur aux études, Université d’Ottawa)</a:t>
            </a:r>
          </a:p>
          <a:p>
            <a:pPr marL="0" indent="0">
              <a:buNone/>
            </a:pPr>
            <a:r>
              <a:rPr lang="fr-CA" sz="2200" dirty="0"/>
              <a:t>http://</a:t>
            </a:r>
            <a:r>
              <a:rPr lang="fr-CA" sz="2200" dirty="0" err="1"/>
              <a:t>www.uottawa.ca</a:t>
            </a:r>
            <a:r>
              <a:rPr lang="fr-CA" sz="2200" dirty="0"/>
              <a:t>/vice-recteur-</a:t>
            </a:r>
            <a:r>
              <a:rPr lang="fr-CA" sz="2200" dirty="0" err="1"/>
              <a:t>etudes</a:t>
            </a:r>
            <a:r>
              <a:rPr lang="fr-CA" sz="2200" dirty="0"/>
              <a:t>/</a:t>
            </a:r>
            <a:r>
              <a:rPr lang="fr-CA" sz="2200" dirty="0" err="1"/>
              <a:t>lintegrite-etudes</a:t>
            </a:r>
            <a:r>
              <a:rPr lang="fr-CA" sz="2200" dirty="0"/>
              <a:t>/ressources-</a:t>
            </a:r>
            <a:r>
              <a:rPr lang="fr-CA" sz="2200" dirty="0" err="1"/>
              <a:t>lintention</a:t>
            </a:r>
            <a:r>
              <a:rPr lang="fr-CA" sz="2200" dirty="0"/>
              <a:t>-</a:t>
            </a:r>
            <a:r>
              <a:rPr lang="fr-CA" sz="2200" dirty="0" err="1"/>
              <a:t>etudiants</a:t>
            </a:r>
            <a:r>
              <a:rPr lang="fr-CA" sz="2200" dirty="0"/>
              <a:t>/foire-aux-questions-</a:t>
            </a:r>
            <a:r>
              <a:rPr lang="fr-CA" sz="2200" dirty="0" err="1"/>
              <a:t>faq</a:t>
            </a:r>
            <a:endParaRPr lang="fr-CA" sz="2200" dirty="0"/>
          </a:p>
        </p:txBody>
      </p:sp>
    </p:spTree>
    <p:extLst>
      <p:ext uri="{BB962C8B-B14F-4D97-AF65-F5344CB8AC3E}">
        <p14:creationId xmlns:p14="http://schemas.microsoft.com/office/powerpoint/2010/main" val="2013068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b="1" dirty="0"/>
              <a:t>L’intégrité dans les études et dans la rédaction (2)</a:t>
            </a:r>
          </a:p>
        </p:txBody>
      </p:sp>
      <p:sp>
        <p:nvSpPr>
          <p:cNvPr id="3" name="Content Placeholder 2"/>
          <p:cNvSpPr>
            <a:spLocks noGrp="1"/>
          </p:cNvSpPr>
          <p:nvPr>
            <p:ph idx="1"/>
          </p:nvPr>
        </p:nvSpPr>
        <p:spPr/>
        <p:txBody>
          <a:bodyPr>
            <a:normAutofit fontScale="92500"/>
          </a:bodyPr>
          <a:lstStyle/>
          <a:p>
            <a:pPr>
              <a:lnSpc>
                <a:spcPct val="90000"/>
              </a:lnSpc>
            </a:pPr>
            <a:r>
              <a:rPr lang="en-US" sz="2400" dirty="0"/>
              <a:t>Collaboration non </a:t>
            </a:r>
            <a:r>
              <a:rPr lang="en-US" sz="2400" dirty="0" err="1"/>
              <a:t>autorisée</a:t>
            </a:r>
            <a:endParaRPr lang="en-US" sz="2400" dirty="0"/>
          </a:p>
          <a:p>
            <a:pPr>
              <a:lnSpc>
                <a:spcPct val="90000"/>
              </a:lnSpc>
            </a:pPr>
            <a:r>
              <a:rPr lang="en-US" sz="2400" dirty="0"/>
              <a:t>Falsification </a:t>
            </a:r>
            <a:r>
              <a:rPr lang="en-US" sz="2400" dirty="0" err="1"/>
              <a:t>ou</a:t>
            </a:r>
            <a:r>
              <a:rPr lang="en-US" sz="2400" dirty="0"/>
              <a:t> invention de </a:t>
            </a:r>
            <a:r>
              <a:rPr lang="en-US" sz="2400" dirty="0" err="1"/>
              <a:t>données</a:t>
            </a:r>
            <a:r>
              <a:rPr lang="en-US" sz="2400" dirty="0"/>
              <a:t> de recherche</a:t>
            </a:r>
            <a:endParaRPr lang="fr-CA" altLang="en-US" sz="2400" dirty="0"/>
          </a:p>
          <a:p>
            <a:pPr lvl="1">
              <a:lnSpc>
                <a:spcPct val="90000"/>
              </a:lnSpc>
            </a:pPr>
            <a:r>
              <a:rPr lang="fr-CA" altLang="en-US" sz="2400" dirty="0"/>
              <a:t>Y compris l'omission volontaire de données contradictoires</a:t>
            </a:r>
            <a:r>
              <a:rPr lang="en-US" altLang="en-US" sz="2400" dirty="0"/>
              <a:t> </a:t>
            </a:r>
            <a:endParaRPr lang="fr-CA" altLang="en-US" sz="2400" dirty="0"/>
          </a:p>
          <a:p>
            <a:pPr>
              <a:lnSpc>
                <a:spcPct val="90000"/>
              </a:lnSpc>
            </a:pPr>
            <a:r>
              <a:rPr lang="fr-CA" altLang="en-US" sz="2400" dirty="0"/>
              <a:t>Nouvelle présentation non autorisée d’un même travail, ou d’une partie importante d’un même travail, dans plus d’un cours ou pour une thèse</a:t>
            </a:r>
          </a:p>
          <a:p>
            <a:pPr>
              <a:lnSpc>
                <a:spcPct val="90000"/>
              </a:lnSpc>
            </a:pPr>
            <a:r>
              <a:rPr lang="fr-CA" altLang="en-US" sz="2400" dirty="0"/>
              <a:t>Détournement des idées des autres</a:t>
            </a:r>
          </a:p>
          <a:p>
            <a:pPr lvl="1">
              <a:lnSpc>
                <a:spcPct val="90000"/>
              </a:lnSpc>
            </a:pPr>
            <a:r>
              <a:rPr lang="fr-CA" altLang="en-US" sz="2400" dirty="0"/>
              <a:t>Y compris l'utilisation non autorisée d'information confidentielle (comme la violation de la confidentialité lors de l'évaluation par les pairs), peu importe la façon dont on l'obtient</a:t>
            </a:r>
            <a:r>
              <a:rPr lang="en-US" altLang="en-US" sz="2400" dirty="0"/>
              <a:t> </a:t>
            </a:r>
            <a:endParaRPr lang="fr-CA" altLang="en-US" sz="2400" dirty="0"/>
          </a:p>
          <a:p>
            <a:endParaRPr lang="fr-CA" sz="2800" dirty="0"/>
          </a:p>
        </p:txBody>
      </p:sp>
    </p:spTree>
    <p:extLst>
      <p:ext uri="{BB962C8B-B14F-4D97-AF65-F5344CB8AC3E}">
        <p14:creationId xmlns:p14="http://schemas.microsoft.com/office/powerpoint/2010/main" val="337645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57200"/>
            <a:ext cx="9601200" cy="1148080"/>
          </a:xfrm>
        </p:spPr>
        <p:txBody>
          <a:bodyPr>
            <a:normAutofit fontScale="90000"/>
          </a:bodyPr>
          <a:lstStyle/>
          <a:p>
            <a:r>
              <a:rPr lang="en-US" b="1" dirty="0"/>
              <a:t>Rappel: </a:t>
            </a:r>
            <a:r>
              <a:rPr lang="fr-CA" b="1" i="1" dirty="0"/>
              <a:t>Consentement libre et </a:t>
            </a:r>
            <a:r>
              <a:rPr lang="fr-CA" b="1" i="1" dirty="0" smtClean="0"/>
              <a:t>éclairé (1)</a:t>
            </a:r>
            <a:r>
              <a:rPr lang="en-US" b="1" dirty="0"/>
              <a:t/>
            </a:r>
            <a:br>
              <a:rPr lang="en-US" b="1" dirty="0"/>
            </a:br>
            <a:r>
              <a:rPr lang="en-US" dirty="0"/>
              <a:t> </a:t>
            </a:r>
          </a:p>
        </p:txBody>
      </p:sp>
      <p:sp>
        <p:nvSpPr>
          <p:cNvPr id="3" name="Content Placeholder 2"/>
          <p:cNvSpPr>
            <a:spLocks noGrp="1"/>
          </p:cNvSpPr>
          <p:nvPr>
            <p:ph idx="1"/>
          </p:nvPr>
        </p:nvSpPr>
        <p:spPr>
          <a:xfrm>
            <a:off x="1371600" y="1778000"/>
            <a:ext cx="9601200" cy="4089400"/>
          </a:xfrm>
        </p:spPr>
        <p:txBody>
          <a:bodyPr>
            <a:normAutofit/>
          </a:bodyPr>
          <a:lstStyle/>
          <a:p>
            <a:pPr lvl="0"/>
            <a:r>
              <a:rPr lang="fr-CA" sz="2800" i="1" dirty="0"/>
              <a:t>Libre</a:t>
            </a:r>
            <a:r>
              <a:rPr lang="fr-CA" sz="2800" dirty="0"/>
              <a:t> signifie que </a:t>
            </a:r>
            <a:r>
              <a:rPr lang="fr-CA" sz="2800" dirty="0" smtClean="0"/>
              <a:t>le répondant prend </a:t>
            </a:r>
            <a:r>
              <a:rPr lang="fr-CA" sz="2800" dirty="0"/>
              <a:t>une décision de </a:t>
            </a:r>
            <a:r>
              <a:rPr lang="fr-CA" sz="2800" dirty="0" smtClean="0"/>
              <a:t>son </a:t>
            </a:r>
            <a:r>
              <a:rPr lang="fr-CA" sz="2800" dirty="0"/>
              <a:t>plein </a:t>
            </a:r>
            <a:r>
              <a:rPr lang="fr-CA" sz="2800" dirty="0" smtClean="0"/>
              <a:t>gré. </a:t>
            </a:r>
            <a:endParaRPr lang="fr-CA" sz="2800" dirty="0"/>
          </a:p>
          <a:p>
            <a:pPr lvl="1"/>
            <a:r>
              <a:rPr lang="fr-CA" sz="2800" dirty="0" smtClean="0"/>
              <a:t>refuser </a:t>
            </a:r>
            <a:r>
              <a:rPr lang="fr-CA" sz="2800" dirty="0"/>
              <a:t>de participer ne </a:t>
            </a:r>
            <a:r>
              <a:rPr lang="fr-CA" sz="2800" dirty="0" smtClean="0"/>
              <a:t>le </a:t>
            </a:r>
            <a:r>
              <a:rPr lang="fr-CA" sz="2800" dirty="0"/>
              <a:t>pénalisera pas </a:t>
            </a:r>
          </a:p>
          <a:p>
            <a:pPr lvl="1"/>
            <a:r>
              <a:rPr lang="fr-CA" sz="2800" dirty="0" smtClean="0"/>
              <a:t>accepter </a:t>
            </a:r>
            <a:r>
              <a:rPr lang="fr-CA" sz="2800" dirty="0"/>
              <a:t>de participer ne </a:t>
            </a:r>
            <a:r>
              <a:rPr lang="fr-CA" sz="2800" dirty="0" smtClean="0"/>
              <a:t>le </a:t>
            </a:r>
            <a:r>
              <a:rPr lang="fr-CA" sz="2800" dirty="0"/>
              <a:t>procurera aucun avantage (comme d’importantes sommes d’argent</a:t>
            </a:r>
            <a:r>
              <a:rPr lang="fr-CA" sz="2800" dirty="0" smtClean="0"/>
              <a:t>)</a:t>
            </a:r>
            <a:endParaRPr lang="en-US" sz="2800" dirty="0"/>
          </a:p>
          <a:p>
            <a:pPr lvl="0"/>
            <a:r>
              <a:rPr lang="fr-FR" sz="2800" i="1" dirty="0"/>
              <a:t>Éclairé</a:t>
            </a:r>
            <a:r>
              <a:rPr lang="fr-FR" sz="2800" dirty="0"/>
              <a:t> signifie que </a:t>
            </a:r>
            <a:r>
              <a:rPr lang="fr-FR" sz="2800" dirty="0" smtClean="0"/>
              <a:t>le répondant a </a:t>
            </a:r>
            <a:r>
              <a:rPr lang="fr-FR" sz="2800" dirty="0"/>
              <a:t>le droit de connaître le sujet de la recherche, ce qu’il </a:t>
            </a:r>
            <a:r>
              <a:rPr lang="fr-FR" sz="2800" dirty="0" smtClean="0"/>
              <a:t>lui </a:t>
            </a:r>
            <a:r>
              <a:rPr lang="fr-FR" sz="2800" dirty="0"/>
              <a:t>sera demandé de faire, et quels avantages et risques potentiels sont liés à </a:t>
            </a:r>
            <a:r>
              <a:rPr lang="fr-FR" sz="2800" dirty="0" smtClean="0"/>
              <a:t>sa </a:t>
            </a:r>
            <a:r>
              <a:rPr lang="fr-FR" sz="2800" dirty="0"/>
              <a:t>participation</a:t>
            </a:r>
            <a:r>
              <a:rPr lang="fr-FR" sz="2800" dirty="0" smtClean="0"/>
              <a:t>.</a:t>
            </a:r>
            <a:endParaRPr lang="en-US" sz="2800" dirty="0"/>
          </a:p>
        </p:txBody>
      </p:sp>
    </p:spTree>
    <p:extLst>
      <p:ext uri="{BB962C8B-B14F-4D97-AF65-F5344CB8AC3E}">
        <p14:creationId xmlns:p14="http://schemas.microsoft.com/office/powerpoint/2010/main" val="129358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57200"/>
            <a:ext cx="9601200" cy="1148080"/>
          </a:xfrm>
        </p:spPr>
        <p:txBody>
          <a:bodyPr>
            <a:normAutofit fontScale="90000"/>
          </a:bodyPr>
          <a:lstStyle/>
          <a:p>
            <a:r>
              <a:rPr lang="en-US" b="1" dirty="0"/>
              <a:t>Rappel: </a:t>
            </a:r>
            <a:r>
              <a:rPr lang="fr-CA" b="1" i="1" dirty="0"/>
              <a:t>Consentement libre et </a:t>
            </a:r>
            <a:r>
              <a:rPr lang="fr-CA" b="1" i="1" dirty="0" smtClean="0"/>
              <a:t>éclairé (1)</a:t>
            </a:r>
            <a:r>
              <a:rPr lang="en-US" b="1" dirty="0"/>
              <a:t/>
            </a:r>
            <a:br>
              <a:rPr lang="en-US" b="1" dirty="0"/>
            </a:br>
            <a:r>
              <a:rPr lang="en-US" dirty="0"/>
              <a:t> </a:t>
            </a:r>
          </a:p>
        </p:txBody>
      </p:sp>
      <p:sp>
        <p:nvSpPr>
          <p:cNvPr id="3" name="Content Placeholder 2"/>
          <p:cNvSpPr>
            <a:spLocks noGrp="1"/>
          </p:cNvSpPr>
          <p:nvPr>
            <p:ph idx="1"/>
          </p:nvPr>
        </p:nvSpPr>
        <p:spPr>
          <a:xfrm>
            <a:off x="1371600" y="1778000"/>
            <a:ext cx="9601200" cy="4089400"/>
          </a:xfrm>
        </p:spPr>
        <p:txBody>
          <a:bodyPr>
            <a:normAutofit fontScale="92500"/>
          </a:bodyPr>
          <a:lstStyle/>
          <a:p>
            <a:pPr lvl="0"/>
            <a:r>
              <a:rPr lang="fr-FR" sz="2400" i="1" dirty="0" smtClean="0"/>
              <a:t>Consentement </a:t>
            </a:r>
            <a:r>
              <a:rPr lang="fr-FR" sz="2400" dirty="0"/>
              <a:t>signifie que </a:t>
            </a:r>
            <a:r>
              <a:rPr lang="fr-FR" sz="2400" dirty="0" smtClean="0"/>
              <a:t>le participant s’engage </a:t>
            </a:r>
            <a:r>
              <a:rPr lang="fr-FR" sz="2400" dirty="0"/>
              <a:t>clairement à participer. </a:t>
            </a:r>
            <a:endParaRPr lang="fr-FR" sz="2400" dirty="0" smtClean="0"/>
          </a:p>
          <a:p>
            <a:pPr lvl="1"/>
            <a:r>
              <a:rPr lang="fr-FR" sz="2400" dirty="0" smtClean="0"/>
              <a:t>Souvent, formulaire de consentement</a:t>
            </a:r>
          </a:p>
          <a:p>
            <a:pPr lvl="1"/>
            <a:r>
              <a:rPr lang="fr-FR" sz="2400" dirty="0" smtClean="0"/>
              <a:t>Mais, défis avec le consentement écrit dans des contextes de conflit et droits humains</a:t>
            </a:r>
            <a:endParaRPr lang="en-US" sz="2400" dirty="0"/>
          </a:p>
          <a:p>
            <a:pPr lvl="0"/>
            <a:r>
              <a:rPr lang="fr-CA" sz="2400" i="1" dirty="0"/>
              <a:t>Accord</a:t>
            </a:r>
            <a:r>
              <a:rPr lang="fr-CA" sz="2400" dirty="0"/>
              <a:t> signifie qu’une personne qui n’est pas majeure, ou dont les capacités cognitives sont limitées, accepte de participer à une </a:t>
            </a:r>
            <a:r>
              <a:rPr lang="fr-CA" sz="2400" dirty="0" smtClean="0"/>
              <a:t>recherche</a:t>
            </a:r>
          </a:p>
          <a:p>
            <a:pPr lvl="1"/>
            <a:r>
              <a:rPr lang="fr-FR" sz="2400" dirty="0" smtClean="0"/>
              <a:t>Dans </a:t>
            </a:r>
            <a:r>
              <a:rPr lang="fr-FR" sz="2400" dirty="0"/>
              <a:t>ce cas, un parent ou un tuteur doit également donner son autorisation pour que </a:t>
            </a:r>
            <a:r>
              <a:rPr lang="fr-FR" sz="2400" dirty="0" smtClean="0"/>
              <a:t>la </a:t>
            </a:r>
            <a:r>
              <a:rPr lang="fr-FR" sz="2400" dirty="0"/>
              <a:t>participation à la recherche puisse se faire. </a:t>
            </a:r>
            <a:endParaRPr lang="fr-FR" sz="2400" dirty="0" smtClean="0"/>
          </a:p>
          <a:p>
            <a:pPr lvl="1"/>
            <a:r>
              <a:rPr lang="fr-FR" sz="2400" dirty="0" smtClean="0"/>
              <a:t>En </a:t>
            </a:r>
            <a:r>
              <a:rPr lang="fr-FR" sz="2400" dirty="0"/>
              <a:t>d’autres termes</a:t>
            </a:r>
            <a:r>
              <a:rPr lang="fr-CA" sz="2400" dirty="0"/>
              <a:t>, </a:t>
            </a:r>
            <a:r>
              <a:rPr lang="fr-CA" sz="2400" dirty="0" smtClean="0"/>
              <a:t>la </a:t>
            </a:r>
            <a:r>
              <a:rPr lang="fr-CA" sz="2400" dirty="0"/>
              <a:t>participation à la recherche nécessite à la fois </a:t>
            </a:r>
            <a:r>
              <a:rPr lang="fr-CA" sz="2400" dirty="0" smtClean="0"/>
              <a:t>l’accord du répondant </a:t>
            </a:r>
            <a:r>
              <a:rPr lang="fr-CA" sz="2400" dirty="0"/>
              <a:t>et le consentement de </a:t>
            </a:r>
            <a:r>
              <a:rPr lang="fr-CA" sz="2400" dirty="0" smtClean="0"/>
              <a:t>son </a:t>
            </a:r>
            <a:r>
              <a:rPr lang="fr-CA" sz="2400" dirty="0"/>
              <a:t>parent ou de </a:t>
            </a:r>
            <a:r>
              <a:rPr lang="fr-CA" sz="2400" dirty="0" smtClean="0"/>
              <a:t>son </a:t>
            </a:r>
            <a:r>
              <a:rPr lang="fr-CA" sz="2400" dirty="0"/>
              <a:t>tuteur.</a:t>
            </a:r>
            <a:endParaRPr lang="en-US" sz="2400" dirty="0"/>
          </a:p>
          <a:p>
            <a:endParaRPr lang="en-US" dirty="0"/>
          </a:p>
        </p:txBody>
      </p:sp>
    </p:spTree>
    <p:extLst>
      <p:ext uri="{BB962C8B-B14F-4D97-AF65-F5344CB8AC3E}">
        <p14:creationId xmlns:p14="http://schemas.microsoft.com/office/powerpoint/2010/main" val="2054937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Rappel: </a:t>
            </a:r>
            <a:r>
              <a:rPr lang="fr-CA" b="1" i="1" dirty="0"/>
              <a:t>Confidentialité et le respect de la vie privée </a:t>
            </a:r>
            <a:endParaRPr lang="en-US" b="1" dirty="0"/>
          </a:p>
        </p:txBody>
      </p:sp>
      <p:sp>
        <p:nvSpPr>
          <p:cNvPr id="3" name="Content Placeholder 2"/>
          <p:cNvSpPr>
            <a:spLocks noGrp="1"/>
          </p:cNvSpPr>
          <p:nvPr>
            <p:ph idx="1"/>
          </p:nvPr>
        </p:nvSpPr>
        <p:spPr/>
        <p:txBody>
          <a:bodyPr>
            <a:normAutofit fontScale="92500" lnSpcReduction="20000"/>
          </a:bodyPr>
          <a:lstStyle/>
          <a:p>
            <a:pPr lvl="0"/>
            <a:r>
              <a:rPr lang="fr-CA" sz="2400" dirty="0"/>
              <a:t>Le </a:t>
            </a:r>
            <a:r>
              <a:rPr lang="fr-FR" sz="2400" i="1" dirty="0"/>
              <a:t>respect de la vie privée</a:t>
            </a:r>
            <a:r>
              <a:rPr lang="fr-FR" sz="2400" dirty="0"/>
              <a:t> est le droit de ne pas subir d’ingérence ou d’interférence</a:t>
            </a:r>
            <a:r>
              <a:rPr lang="fr-FR" dirty="0"/>
              <a:t>, </a:t>
            </a:r>
            <a:r>
              <a:rPr lang="fr-FR" sz="2400" dirty="0"/>
              <a:t>et le droit de contrôler les informations vous concernant.</a:t>
            </a:r>
            <a:endParaRPr lang="en-US" sz="2400" dirty="0"/>
          </a:p>
          <a:p>
            <a:pPr lvl="0"/>
            <a:r>
              <a:rPr lang="fr-CA" sz="2400" dirty="0"/>
              <a:t>La </a:t>
            </a:r>
            <a:r>
              <a:rPr lang="fr-CA" sz="2400" i="1" dirty="0"/>
              <a:t>confidentialité </a:t>
            </a:r>
            <a:r>
              <a:rPr lang="fr-CA" sz="2400" dirty="0"/>
              <a:t>est la protection des renseignements personnels.</a:t>
            </a:r>
            <a:endParaRPr lang="en-US" sz="2400" dirty="0"/>
          </a:p>
          <a:p>
            <a:pPr lvl="0"/>
            <a:r>
              <a:rPr lang="fr-FR" sz="2400" i="1" dirty="0"/>
              <a:t>L’anonymat </a:t>
            </a:r>
            <a:r>
              <a:rPr lang="fr-FR" sz="2400" dirty="0"/>
              <a:t>signifie qu’aucun renseignement de l’étude ne permet d’identifier les participants; il n’est ainsi pas possible d’identifier un participant à l’étude, quel qu’il soit, à partir de résultats de recherche spécifiques. </a:t>
            </a:r>
            <a:endParaRPr lang="en-US" sz="2400" dirty="0"/>
          </a:p>
          <a:p>
            <a:pPr lvl="1"/>
            <a:r>
              <a:rPr lang="en-US" sz="2400" dirty="0"/>
              <a:t>F</a:t>
            </a:r>
            <a:r>
              <a:rPr lang="fr-CA" sz="2400" dirty="0" err="1"/>
              <a:t>açon</a:t>
            </a:r>
            <a:r>
              <a:rPr lang="fr-CA" sz="2400" dirty="0"/>
              <a:t> de respecter la </a:t>
            </a:r>
            <a:r>
              <a:rPr lang="fr-CA" sz="2400" dirty="0" smtClean="0"/>
              <a:t>confidentialité</a:t>
            </a:r>
          </a:p>
          <a:p>
            <a:pPr lvl="1"/>
            <a:r>
              <a:rPr lang="fr-CA" sz="2400" dirty="0" smtClean="0"/>
              <a:t>Différence entre les données anonymes (même les chercheurs ne peuvent pas identifier les participants) et les données </a:t>
            </a:r>
            <a:r>
              <a:rPr lang="fr-CA" sz="2400" dirty="0" err="1" smtClean="0"/>
              <a:t>anonymisées</a:t>
            </a:r>
            <a:r>
              <a:rPr lang="fr-CA" sz="2400" dirty="0" smtClean="0"/>
              <a:t> (les données sont rendues anonymes en enlevant des caractéristiques identitaires)</a:t>
            </a:r>
          </a:p>
          <a:p>
            <a:pPr marL="0" lvl="1" indent="0">
              <a:buNone/>
            </a:pPr>
            <a:endParaRPr lang="en-US" sz="2400" dirty="0"/>
          </a:p>
        </p:txBody>
      </p:sp>
    </p:spTree>
    <p:extLst>
      <p:ext uri="{BB962C8B-B14F-4D97-AF65-F5344CB8AC3E}">
        <p14:creationId xmlns:p14="http://schemas.microsoft.com/office/powerpoint/2010/main" val="3840982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Rappel: </a:t>
            </a:r>
            <a:r>
              <a:rPr lang="fr-FR" b="1" i="1" dirty="0" smtClean="0"/>
              <a:t>Co</a:t>
            </a:r>
            <a:r>
              <a:rPr lang="fr-CA" b="1" i="1" dirty="0" err="1" smtClean="0"/>
              <a:t>ûts</a:t>
            </a:r>
            <a:r>
              <a:rPr lang="fr-CA" b="1" i="1" dirty="0"/>
              <a:t> </a:t>
            </a:r>
            <a:r>
              <a:rPr lang="fr-CA" b="1" i="1" dirty="0" smtClean="0"/>
              <a:t>et risques v. bénéfices de la recherche</a:t>
            </a:r>
            <a:endParaRPr lang="en-US" b="1" dirty="0"/>
          </a:p>
        </p:txBody>
      </p:sp>
      <p:sp>
        <p:nvSpPr>
          <p:cNvPr id="3" name="Content Placeholder 2"/>
          <p:cNvSpPr>
            <a:spLocks noGrp="1"/>
          </p:cNvSpPr>
          <p:nvPr>
            <p:ph idx="1"/>
          </p:nvPr>
        </p:nvSpPr>
        <p:spPr/>
        <p:txBody>
          <a:bodyPr>
            <a:normAutofit/>
          </a:bodyPr>
          <a:lstStyle/>
          <a:p>
            <a:r>
              <a:rPr lang="fr-FR" sz="2200" dirty="0" smtClean="0"/>
              <a:t>Le </a:t>
            </a:r>
            <a:r>
              <a:rPr lang="fr-FR" sz="2200" dirty="0"/>
              <a:t>bien-être, </a:t>
            </a:r>
            <a:r>
              <a:rPr lang="fr-FR" sz="2200" dirty="0" smtClean="0"/>
              <a:t>la dignité </a:t>
            </a:r>
            <a:r>
              <a:rPr lang="fr-FR" sz="2200" dirty="0"/>
              <a:t>et </a:t>
            </a:r>
            <a:r>
              <a:rPr lang="fr-FR" sz="2200" dirty="0" smtClean="0"/>
              <a:t>la sécurité </a:t>
            </a:r>
            <a:r>
              <a:rPr lang="fr-FR" sz="2200" dirty="0"/>
              <a:t>ne doivent jamais être perdus de vue</a:t>
            </a:r>
            <a:endParaRPr lang="en-US" sz="2200" dirty="0"/>
          </a:p>
          <a:p>
            <a:r>
              <a:rPr lang="en-US" sz="2200" dirty="0"/>
              <a:t>La/e </a:t>
            </a:r>
            <a:r>
              <a:rPr lang="en-US" sz="2200" dirty="0" err="1"/>
              <a:t>chercheuse</a:t>
            </a:r>
            <a:r>
              <a:rPr lang="en-US" sz="2200" dirty="0"/>
              <a:t>/r a la </a:t>
            </a:r>
            <a:r>
              <a:rPr lang="en-US" sz="2200" dirty="0" err="1"/>
              <a:t>responsabilité</a:t>
            </a:r>
            <a:r>
              <a:rPr lang="en-US" sz="2200" dirty="0"/>
              <a:t> de </a:t>
            </a:r>
            <a:r>
              <a:rPr lang="en-US" sz="2200" dirty="0" err="1"/>
              <a:t>protéger</a:t>
            </a:r>
            <a:r>
              <a:rPr lang="en-US" sz="2200" dirty="0"/>
              <a:t> les </a:t>
            </a:r>
            <a:r>
              <a:rPr lang="en-US" sz="2200" dirty="0" err="1"/>
              <a:t>répondants</a:t>
            </a:r>
            <a:endParaRPr lang="en-US" sz="2200" dirty="0"/>
          </a:p>
          <a:p>
            <a:r>
              <a:rPr lang="en-US" sz="2200" dirty="0"/>
              <a:t>Il </a:t>
            </a:r>
            <a:r>
              <a:rPr lang="en-US" sz="2200" dirty="0" err="1"/>
              <a:t>faut</a:t>
            </a:r>
            <a:r>
              <a:rPr lang="en-US" sz="2200" dirty="0"/>
              <a:t> </a:t>
            </a:r>
            <a:r>
              <a:rPr lang="en-US" sz="2200" dirty="0" err="1"/>
              <a:t>évaluer</a:t>
            </a:r>
            <a:r>
              <a:rPr lang="en-US" sz="2200" dirty="0">
                <a:highlight>
                  <a:srgbClr val="FFFF00"/>
                </a:highlight>
              </a:rPr>
              <a:t> </a:t>
            </a:r>
            <a:r>
              <a:rPr lang="en-US" sz="2200" dirty="0"/>
              <a:t>les co</a:t>
            </a:r>
            <a:r>
              <a:rPr lang="fr-CA" sz="2200" dirty="0" err="1"/>
              <a:t>ûts</a:t>
            </a:r>
            <a:r>
              <a:rPr lang="fr-CA" sz="2200" dirty="0"/>
              <a:t> et les bénéfices de la recherche</a:t>
            </a:r>
          </a:p>
          <a:p>
            <a:r>
              <a:rPr lang="en-US" sz="2200" dirty="0"/>
              <a:t>La/e </a:t>
            </a:r>
            <a:r>
              <a:rPr lang="en-US" sz="2200" dirty="0" err="1"/>
              <a:t>chercheuse</a:t>
            </a:r>
            <a:r>
              <a:rPr lang="en-US" sz="2200" dirty="0"/>
              <a:t>/r ne </a:t>
            </a:r>
            <a:r>
              <a:rPr lang="en-US" sz="2200" dirty="0" err="1"/>
              <a:t>peut</a:t>
            </a:r>
            <a:r>
              <a:rPr lang="en-US" sz="2200" dirty="0"/>
              <a:t> pas </a:t>
            </a:r>
            <a:r>
              <a:rPr lang="en-US" sz="2200" dirty="0" err="1"/>
              <a:t>refuser</a:t>
            </a:r>
            <a:r>
              <a:rPr lang="en-US" sz="2200" dirty="0"/>
              <a:t> les </a:t>
            </a:r>
            <a:r>
              <a:rPr lang="en-US" sz="2200" dirty="0" err="1"/>
              <a:t>bénéfices</a:t>
            </a:r>
            <a:r>
              <a:rPr lang="en-US" sz="2200" dirty="0"/>
              <a:t> aux </a:t>
            </a:r>
            <a:r>
              <a:rPr lang="en-US" sz="2200" dirty="0" err="1"/>
              <a:t>répondants</a:t>
            </a:r>
            <a:endParaRPr lang="en-US" sz="2200" dirty="0"/>
          </a:p>
          <a:p>
            <a:pPr lvl="1"/>
            <a:r>
              <a:rPr lang="en-US" sz="2200" dirty="0"/>
              <a:t>Ex: Étude de </a:t>
            </a:r>
            <a:r>
              <a:rPr lang="en-US" sz="2200" dirty="0" err="1"/>
              <a:t>Tuskagee</a:t>
            </a:r>
            <a:r>
              <a:rPr lang="en-US" sz="2200" dirty="0"/>
              <a:t> sur la syphilis</a:t>
            </a:r>
            <a:br>
              <a:rPr lang="en-US" sz="2200" dirty="0"/>
            </a:br>
            <a:r>
              <a:rPr lang="en-US" sz="2200" dirty="0">
                <a:hlinkClick r:id="rId2"/>
              </a:rPr>
              <a:t>https://</a:t>
            </a:r>
            <a:r>
              <a:rPr lang="en-US" sz="2200" dirty="0" smtClean="0">
                <a:hlinkClick r:id="rId2"/>
              </a:rPr>
              <a:t>www.cdc.gov/tuskegee/timeline.htm</a:t>
            </a:r>
            <a:endParaRPr lang="en-US" sz="2200" dirty="0" smtClean="0"/>
          </a:p>
          <a:p>
            <a:r>
              <a:rPr lang="en-US" sz="2200" dirty="0" smtClean="0"/>
              <a:t>Inclusion de divers </a:t>
            </a:r>
            <a:r>
              <a:rPr lang="en-US" sz="2200" dirty="0" err="1" smtClean="0"/>
              <a:t>groupes</a:t>
            </a:r>
            <a:r>
              <a:rPr lang="en-US" sz="2200" dirty="0" smtClean="0"/>
              <a:t> </a:t>
            </a:r>
            <a:r>
              <a:rPr lang="en-US" sz="2200" dirty="0" err="1" smtClean="0"/>
              <a:t>dans</a:t>
            </a:r>
            <a:r>
              <a:rPr lang="en-US" sz="2200" dirty="0" smtClean="0"/>
              <a:t> la </a:t>
            </a:r>
            <a:r>
              <a:rPr lang="en-US" sz="2200" dirty="0" err="1" smtClean="0"/>
              <a:t>recherche</a:t>
            </a:r>
            <a:r>
              <a:rPr lang="en-US" sz="2200" dirty="0" smtClean="0"/>
              <a:t> </a:t>
            </a:r>
            <a:r>
              <a:rPr lang="en-US" sz="2200" dirty="0" err="1" smtClean="0"/>
              <a:t>afin</a:t>
            </a:r>
            <a:r>
              <a:rPr lang="en-US" sz="2200" dirty="0" smtClean="0"/>
              <a:t> de respecter </a:t>
            </a:r>
            <a:r>
              <a:rPr lang="en-US" sz="2200" dirty="0" err="1" smtClean="0"/>
              <a:t>l’équité</a:t>
            </a:r>
            <a:r>
              <a:rPr lang="en-US" sz="2200" dirty="0" smtClean="0"/>
              <a:t> </a:t>
            </a:r>
            <a:r>
              <a:rPr lang="en-US" sz="2200" dirty="0" err="1" smtClean="0"/>
              <a:t>dans</a:t>
            </a:r>
            <a:r>
              <a:rPr lang="en-US" sz="2200" dirty="0" smtClean="0"/>
              <a:t> les </a:t>
            </a:r>
            <a:r>
              <a:rPr lang="en-US" sz="2200" dirty="0" err="1" smtClean="0"/>
              <a:t>bénéfices</a:t>
            </a:r>
            <a:r>
              <a:rPr lang="en-US" sz="2200" dirty="0" smtClean="0"/>
              <a:t> de la </a:t>
            </a:r>
            <a:r>
              <a:rPr lang="en-US" sz="2200" dirty="0" err="1" smtClean="0"/>
              <a:t>recherche</a:t>
            </a:r>
            <a:endParaRPr lang="en-US" sz="2200" dirty="0"/>
          </a:p>
        </p:txBody>
      </p:sp>
    </p:spTree>
    <p:extLst>
      <p:ext uri="{BB962C8B-B14F-4D97-AF65-F5344CB8AC3E}">
        <p14:creationId xmlns:p14="http://schemas.microsoft.com/office/powerpoint/2010/main" val="231355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r-CA" b="1" dirty="0"/>
              <a:t>Tensions </a:t>
            </a:r>
            <a:r>
              <a:rPr lang="fr-CA" b="1" dirty="0" smtClean="0"/>
              <a:t>et dilemmes</a:t>
            </a:r>
            <a:r>
              <a:rPr lang="fr-CA" dirty="0"/>
              <a:t/>
            </a:r>
            <a:br>
              <a:rPr lang="fr-CA" dirty="0"/>
            </a:br>
            <a:endParaRPr lang="en-US" dirty="0"/>
          </a:p>
        </p:txBody>
      </p:sp>
      <p:sp>
        <p:nvSpPr>
          <p:cNvPr id="3" name="Content Placeholder 2"/>
          <p:cNvSpPr>
            <a:spLocks noGrp="1"/>
          </p:cNvSpPr>
          <p:nvPr>
            <p:ph idx="1"/>
          </p:nvPr>
        </p:nvSpPr>
        <p:spPr/>
        <p:txBody>
          <a:bodyPr/>
          <a:lstStyle/>
          <a:p>
            <a:r>
              <a:rPr lang="fr-CA" sz="2400" b="1" dirty="0" smtClean="0"/>
              <a:t>Entre </a:t>
            </a:r>
            <a:r>
              <a:rPr lang="fr-CA" sz="2400" b="1" dirty="0"/>
              <a:t>l’éthique dans la recherche et l’intégrité scientifique</a:t>
            </a:r>
            <a:endParaRPr lang="en-US" sz="2400" dirty="0" smtClean="0"/>
          </a:p>
          <a:p>
            <a:pPr>
              <a:buFont typeface="Wingdings" charset="2"/>
              <a:buChar char="Ø"/>
            </a:pPr>
            <a:r>
              <a:rPr lang="en-US" dirty="0" smtClean="0"/>
              <a:t>Ex: ne pas </a:t>
            </a:r>
            <a:r>
              <a:rPr lang="en-US" dirty="0" err="1" smtClean="0"/>
              <a:t>nuire</a:t>
            </a:r>
            <a:r>
              <a:rPr lang="en-US" dirty="0" smtClean="0"/>
              <a:t> et </a:t>
            </a:r>
            <a:r>
              <a:rPr lang="en-US" dirty="0" err="1" smtClean="0"/>
              <a:t>confidentialité</a:t>
            </a:r>
            <a:r>
              <a:rPr lang="en-US" dirty="0" smtClean="0"/>
              <a:t> v. falsification de </a:t>
            </a:r>
            <a:r>
              <a:rPr lang="en-US" dirty="0" err="1" smtClean="0"/>
              <a:t>données</a:t>
            </a:r>
            <a:endParaRPr lang="en-US" dirty="0" smtClean="0"/>
          </a:p>
          <a:p>
            <a:pPr lvl="1"/>
            <a:r>
              <a:rPr lang="en-US" dirty="0" err="1" smtClean="0"/>
              <a:t>Recherche</a:t>
            </a:r>
            <a:r>
              <a:rPr lang="en-US" dirty="0" smtClean="0"/>
              <a:t> avec les </a:t>
            </a:r>
            <a:r>
              <a:rPr lang="en-US" dirty="0" err="1" smtClean="0"/>
              <a:t>réfugiés</a:t>
            </a:r>
            <a:r>
              <a:rPr lang="en-US" dirty="0" smtClean="0"/>
              <a:t> qui </a:t>
            </a:r>
            <a:r>
              <a:rPr lang="en-US" dirty="0" err="1" smtClean="0"/>
              <a:t>faisaient</a:t>
            </a:r>
            <a:r>
              <a:rPr lang="en-US" dirty="0" smtClean="0"/>
              <a:t> du travail non </a:t>
            </a:r>
            <a:r>
              <a:rPr lang="en-US" dirty="0" err="1" smtClean="0"/>
              <a:t>permis</a:t>
            </a:r>
            <a:r>
              <a:rPr lang="en-US" dirty="0" smtClean="0"/>
              <a:t> </a:t>
            </a:r>
            <a:r>
              <a:rPr lang="en-US" dirty="0" err="1" smtClean="0"/>
              <a:t>afin</a:t>
            </a:r>
            <a:r>
              <a:rPr lang="en-US" dirty="0" smtClean="0"/>
              <a:t> de </a:t>
            </a:r>
            <a:r>
              <a:rPr lang="en-US" dirty="0" err="1" smtClean="0"/>
              <a:t>souvivre</a:t>
            </a:r>
            <a:endParaRPr lang="en-US" dirty="0" smtClean="0"/>
          </a:p>
          <a:p>
            <a:pPr>
              <a:buFont typeface="Wingdings" charset="2"/>
              <a:buChar char="§"/>
            </a:pPr>
            <a:r>
              <a:rPr lang="en-US" sz="2400" b="1" dirty="0" smtClean="0"/>
              <a:t>Entre la </a:t>
            </a:r>
            <a:r>
              <a:rPr lang="en-US" sz="2400" b="1" dirty="0" err="1" smtClean="0"/>
              <a:t>méthodologie</a:t>
            </a:r>
            <a:r>
              <a:rPr lang="en-US" sz="2400" b="1" dirty="0" smtClean="0"/>
              <a:t> et </a:t>
            </a:r>
            <a:r>
              <a:rPr lang="en-US" sz="2400" b="1" dirty="0" err="1" smtClean="0"/>
              <a:t>l’éthique</a:t>
            </a:r>
            <a:endParaRPr lang="en-US" sz="2400" b="1" dirty="0" smtClean="0"/>
          </a:p>
          <a:p>
            <a:pPr>
              <a:buFont typeface="Wingdings" charset="2"/>
              <a:buChar char="Ø"/>
            </a:pPr>
            <a:r>
              <a:rPr lang="en-US" dirty="0" smtClean="0"/>
              <a:t>Ex. </a:t>
            </a:r>
            <a:r>
              <a:rPr lang="en-US" dirty="0" err="1" smtClean="0"/>
              <a:t>Expériences</a:t>
            </a:r>
            <a:r>
              <a:rPr lang="en-US" dirty="0" smtClean="0"/>
              <a:t> (avec </a:t>
            </a:r>
            <a:r>
              <a:rPr lang="en-US" dirty="0" err="1" smtClean="0"/>
              <a:t>déception</a:t>
            </a:r>
            <a:r>
              <a:rPr lang="en-US" dirty="0"/>
              <a:t>)</a:t>
            </a:r>
            <a:r>
              <a:rPr lang="en-US" dirty="0" smtClean="0"/>
              <a:t> et </a:t>
            </a:r>
            <a:r>
              <a:rPr lang="en-US" dirty="0" err="1" smtClean="0"/>
              <a:t>consentement</a:t>
            </a:r>
            <a:r>
              <a:rPr lang="en-US" dirty="0" smtClean="0"/>
              <a:t> </a:t>
            </a:r>
            <a:r>
              <a:rPr lang="en-US" dirty="0" err="1" smtClean="0"/>
              <a:t>éclairé</a:t>
            </a:r>
            <a:endParaRPr lang="en-US" dirty="0" smtClean="0"/>
          </a:p>
          <a:p>
            <a:pPr marL="0" indent="0">
              <a:buNone/>
            </a:pPr>
            <a:r>
              <a:rPr lang="en-US" dirty="0">
                <a:hlinkClick r:id="rId2"/>
              </a:rPr>
              <a:t>https://</a:t>
            </a:r>
            <a:r>
              <a:rPr lang="en-US" dirty="0" err="1">
                <a:hlinkClick r:id="rId2"/>
              </a:rPr>
              <a:t>www.youtube.com</a:t>
            </a:r>
            <a:r>
              <a:rPr lang="en-US" dirty="0">
                <a:hlinkClick r:id="rId2"/>
              </a:rPr>
              <a:t>/</a:t>
            </a:r>
            <a:r>
              <a:rPr lang="en-US" dirty="0" err="1">
                <a:hlinkClick r:id="rId2"/>
              </a:rPr>
              <a:t>watch?v</a:t>
            </a:r>
            <a:r>
              <a:rPr lang="en-US" dirty="0">
                <a:hlinkClick r:id="rId2"/>
              </a:rPr>
              <a:t>=</a:t>
            </a:r>
            <a:r>
              <a:rPr lang="en-US" dirty="0" err="1">
                <a:hlinkClick r:id="rId2"/>
              </a:rPr>
              <a:t>FvkvRMXtrAo</a:t>
            </a:r>
            <a:endParaRPr lang="en-US" dirty="0" smtClean="0"/>
          </a:p>
          <a:p>
            <a:pPr marL="0" lvl="1" indent="0">
              <a:buNone/>
            </a:pPr>
            <a:r>
              <a:rPr lang="en-US" dirty="0" smtClean="0"/>
              <a:t>Il </a:t>
            </a:r>
            <a:r>
              <a:rPr lang="en-US" dirty="0" err="1" smtClean="0"/>
              <a:t>faut</a:t>
            </a:r>
            <a:r>
              <a:rPr lang="en-US" dirty="0" smtClean="0"/>
              <a:t> justifier les violations des </a:t>
            </a:r>
            <a:r>
              <a:rPr lang="en-US" dirty="0" err="1" smtClean="0"/>
              <a:t>principes</a:t>
            </a:r>
            <a:r>
              <a:rPr lang="en-US" dirty="0" smtClean="0"/>
              <a:t> </a:t>
            </a:r>
            <a:r>
              <a:rPr lang="en-US" dirty="0" err="1" smtClean="0"/>
              <a:t>déontologiques</a:t>
            </a:r>
            <a:r>
              <a:rPr lang="en-US" dirty="0" smtClean="0"/>
              <a:t> et </a:t>
            </a:r>
            <a:r>
              <a:rPr lang="en-US" dirty="0" err="1" smtClean="0"/>
              <a:t>évaluer</a:t>
            </a:r>
            <a:r>
              <a:rPr lang="en-US" dirty="0" smtClean="0"/>
              <a:t> les </a:t>
            </a:r>
            <a:r>
              <a:rPr lang="en-US" dirty="0" err="1" smtClean="0"/>
              <a:t>risques</a:t>
            </a:r>
            <a:r>
              <a:rPr lang="en-US" dirty="0" smtClean="0"/>
              <a:t> v. les </a:t>
            </a:r>
            <a:r>
              <a:rPr lang="en-US" dirty="0" err="1" smtClean="0"/>
              <a:t>bénéfices</a:t>
            </a:r>
            <a:r>
              <a:rPr lang="en-US" dirty="0" smtClean="0"/>
              <a:t> de la </a:t>
            </a:r>
            <a:r>
              <a:rPr lang="en-US" dirty="0" err="1" smtClean="0"/>
              <a:t>recherche</a:t>
            </a:r>
            <a:endParaRPr lang="en-US" dirty="0"/>
          </a:p>
        </p:txBody>
      </p:sp>
    </p:spTree>
    <p:extLst>
      <p:ext uri="{BB962C8B-B14F-4D97-AF65-F5344CB8AC3E}">
        <p14:creationId xmlns:p14="http://schemas.microsoft.com/office/powerpoint/2010/main" val="58471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Activité</a:t>
            </a:r>
            <a:r>
              <a:rPr lang="en-US" b="1" dirty="0"/>
              <a:t>: Simulation du test du 26 </a:t>
            </a:r>
            <a:r>
              <a:rPr lang="en-US" b="1" dirty="0" err="1"/>
              <a:t>septembre</a:t>
            </a:r>
            <a:endParaRPr lang="en-US" b="1" dirty="0"/>
          </a:p>
        </p:txBody>
      </p:sp>
      <p:sp>
        <p:nvSpPr>
          <p:cNvPr id="3" name="Content Placeholder 2"/>
          <p:cNvSpPr>
            <a:spLocks noGrp="1"/>
          </p:cNvSpPr>
          <p:nvPr>
            <p:ph idx="1"/>
          </p:nvPr>
        </p:nvSpPr>
        <p:spPr/>
        <p:txBody>
          <a:bodyPr>
            <a:normAutofit/>
          </a:bodyPr>
          <a:lstStyle/>
          <a:p>
            <a:r>
              <a:rPr lang="en-US" sz="2400" dirty="0" err="1" smtClean="0"/>
              <a:t>Lisez</a:t>
            </a:r>
            <a:r>
              <a:rPr lang="en-US" sz="2400" dirty="0" smtClean="0"/>
              <a:t> </a:t>
            </a:r>
            <a:r>
              <a:rPr lang="en-US" sz="2400" dirty="0" err="1" smtClean="0"/>
              <a:t>l’étude</a:t>
            </a:r>
            <a:r>
              <a:rPr lang="en-US" sz="2400" dirty="0" smtClean="0"/>
              <a:t> de </a:t>
            </a:r>
            <a:r>
              <a:rPr lang="en-US" sz="2400" dirty="0" err="1" smtClean="0"/>
              <a:t>cas</a:t>
            </a:r>
            <a:r>
              <a:rPr lang="en-US" sz="2400" dirty="0" smtClean="0"/>
              <a:t> et les questions.</a:t>
            </a:r>
          </a:p>
          <a:p>
            <a:r>
              <a:rPr lang="en-US" sz="2400" dirty="0" err="1" smtClean="0"/>
              <a:t>Répondez</a:t>
            </a:r>
            <a:r>
              <a:rPr lang="en-US" sz="2400" dirty="0" smtClean="0"/>
              <a:t> aux questions, </a:t>
            </a:r>
            <a:r>
              <a:rPr lang="en-US" sz="2400" dirty="0" err="1" smtClean="0"/>
              <a:t>comme</a:t>
            </a:r>
            <a:r>
              <a:rPr lang="en-US" sz="2400" dirty="0" smtClean="0"/>
              <a:t> </a:t>
            </a:r>
            <a:r>
              <a:rPr lang="en-US" sz="2400" dirty="0" err="1" smtClean="0"/>
              <a:t>si</a:t>
            </a:r>
            <a:r>
              <a:rPr lang="en-US" sz="2400" dirty="0" smtClean="0"/>
              <a:t> on </a:t>
            </a:r>
            <a:r>
              <a:rPr lang="en-US" sz="2400" dirty="0" err="1" smtClean="0"/>
              <a:t>était</a:t>
            </a:r>
            <a:r>
              <a:rPr lang="en-US" sz="2400" dirty="0" smtClean="0"/>
              <a:t> en </a:t>
            </a:r>
            <a:r>
              <a:rPr lang="en-US" sz="2400" dirty="0" err="1" smtClean="0"/>
              <a:t>contexte</a:t>
            </a:r>
            <a:r>
              <a:rPr lang="en-US" sz="2400" dirty="0" smtClean="0"/>
              <a:t> de test.</a:t>
            </a:r>
          </a:p>
          <a:p>
            <a:r>
              <a:rPr lang="en-US" sz="2400" dirty="0" err="1" smtClean="0"/>
              <a:t>Discutez</a:t>
            </a:r>
            <a:r>
              <a:rPr lang="en-US" sz="2400" dirty="0" smtClean="0"/>
              <a:t> de </a:t>
            </a:r>
            <a:r>
              <a:rPr lang="en-US" sz="2400" dirty="0" err="1" smtClean="0"/>
              <a:t>vos</a:t>
            </a:r>
            <a:r>
              <a:rPr lang="en-US" sz="2400" dirty="0" smtClean="0"/>
              <a:t> </a:t>
            </a:r>
            <a:r>
              <a:rPr lang="en-US" sz="2400" dirty="0" err="1" smtClean="0"/>
              <a:t>réponses</a:t>
            </a:r>
            <a:r>
              <a:rPr lang="en-US" sz="2400" dirty="0" smtClean="0"/>
              <a:t> avec </a:t>
            </a:r>
            <a:r>
              <a:rPr lang="en-US" sz="2400" dirty="0" err="1" smtClean="0"/>
              <a:t>vos</a:t>
            </a:r>
            <a:r>
              <a:rPr lang="en-US" sz="2400" dirty="0" smtClean="0"/>
              <a:t> </a:t>
            </a:r>
            <a:r>
              <a:rPr lang="en-US" sz="2400" dirty="0" err="1" smtClean="0"/>
              <a:t>voisins</a:t>
            </a:r>
            <a:r>
              <a:rPr lang="en-US" sz="2400" dirty="0" smtClean="0"/>
              <a:t>.</a:t>
            </a:r>
          </a:p>
          <a:p>
            <a:r>
              <a:rPr lang="en-US" sz="2400" dirty="0" smtClean="0"/>
              <a:t>Correction et discussion en </a:t>
            </a:r>
            <a:r>
              <a:rPr lang="en-US" sz="2400" dirty="0" err="1" smtClean="0"/>
              <a:t>classe</a:t>
            </a:r>
            <a:r>
              <a:rPr lang="en-US" sz="2400" dirty="0" smtClean="0"/>
              <a:t> avec la prof.</a:t>
            </a:r>
            <a:endParaRPr lang="en-US" sz="2400" dirty="0"/>
          </a:p>
        </p:txBody>
      </p:sp>
    </p:spTree>
    <p:extLst>
      <p:ext uri="{BB962C8B-B14F-4D97-AF65-F5344CB8AC3E}">
        <p14:creationId xmlns:p14="http://schemas.microsoft.com/office/powerpoint/2010/main" val="1215244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fr-CA" altLang="en-US" b="1" dirty="0"/>
              <a:t>Rapports de pouvoir: Chercheur/se et population de la recherche</a:t>
            </a:r>
          </a:p>
        </p:txBody>
      </p:sp>
      <p:sp>
        <p:nvSpPr>
          <p:cNvPr id="71683" name="Rectangle 3"/>
          <p:cNvSpPr>
            <a:spLocks noGrp="1" noChangeArrowheads="1"/>
          </p:cNvSpPr>
          <p:nvPr>
            <p:ph type="body" idx="1"/>
          </p:nvPr>
        </p:nvSpPr>
        <p:spPr/>
        <p:txBody>
          <a:bodyPr>
            <a:normAutofit/>
          </a:bodyPr>
          <a:lstStyle/>
          <a:p>
            <a:pPr>
              <a:lnSpc>
                <a:spcPct val="80000"/>
              </a:lnSpc>
            </a:pPr>
            <a:r>
              <a:rPr lang="fr-CA" altLang="en-US" sz="2400" dirty="0"/>
              <a:t>Effet de </a:t>
            </a:r>
            <a:r>
              <a:rPr lang="fr-CA" altLang="en-US" sz="2400" dirty="0" err="1"/>
              <a:t>Heisenburg</a:t>
            </a:r>
            <a:r>
              <a:rPr lang="fr-CA" altLang="en-US" sz="2400" dirty="0"/>
              <a:t>: L’acte d’observation change la réalité qu’on </a:t>
            </a:r>
            <a:r>
              <a:rPr lang="fr-CA" altLang="en-US" sz="2400" dirty="0" smtClean="0"/>
              <a:t>observe</a:t>
            </a:r>
          </a:p>
          <a:p>
            <a:pPr lvl="1">
              <a:lnSpc>
                <a:spcPct val="80000"/>
              </a:lnSpc>
            </a:pPr>
            <a:r>
              <a:rPr lang="fr-CA" altLang="en-US" sz="2400" dirty="0"/>
              <a:t>https://</a:t>
            </a:r>
            <a:r>
              <a:rPr lang="fr-CA" altLang="en-US" sz="2400" dirty="0" err="1"/>
              <a:t>www.youtube.com</a:t>
            </a:r>
            <a:r>
              <a:rPr lang="fr-CA" altLang="en-US" sz="2400" dirty="0"/>
              <a:t>/</a:t>
            </a:r>
            <a:r>
              <a:rPr lang="fr-CA" altLang="en-US" sz="2400" dirty="0" err="1"/>
              <a:t>watch?v</a:t>
            </a:r>
            <a:r>
              <a:rPr lang="fr-CA" altLang="en-US" sz="2400" dirty="0"/>
              <a:t>=e8pwMKVYQkA</a:t>
            </a:r>
          </a:p>
          <a:p>
            <a:pPr>
              <a:lnSpc>
                <a:spcPct val="80000"/>
              </a:lnSpc>
            </a:pPr>
            <a:r>
              <a:rPr lang="fr-CA" altLang="en-US" sz="2400" dirty="0"/>
              <a:t>Le « je » méthodologique (Olivier de </a:t>
            </a:r>
            <a:r>
              <a:rPr lang="fr-CA" altLang="en-US" sz="2400" dirty="0" err="1"/>
              <a:t>Sardan</a:t>
            </a:r>
            <a:r>
              <a:rPr lang="fr-CA" altLang="en-US" sz="2400" dirty="0"/>
              <a:t> 2000) se situe dans les perspectives épistémologiques constructiviste et critique; rejet du positivisme</a:t>
            </a:r>
          </a:p>
          <a:p>
            <a:pPr>
              <a:lnSpc>
                <a:spcPct val="80000"/>
              </a:lnSpc>
            </a:pPr>
            <a:r>
              <a:rPr lang="fr-CA" altLang="en-US" sz="2400" dirty="0"/>
              <a:t>La présence et, par conséquent, la subjectivité de l’auteur(e) utilisant le « je » méthodologique peuvent rendre « humains » la population de la recherche – en tant que sujets, et non pas en tant qu’objets de recherche</a:t>
            </a:r>
          </a:p>
        </p:txBody>
      </p:sp>
    </p:spTree>
    <p:extLst>
      <p:ext uri="{BB962C8B-B14F-4D97-AF65-F5344CB8AC3E}">
        <p14:creationId xmlns:p14="http://schemas.microsoft.com/office/powerpoint/2010/main" val="9277524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1371600" y="294640"/>
            <a:ext cx="9601200" cy="1310640"/>
          </a:xfrm>
        </p:spPr>
        <p:txBody>
          <a:bodyPr>
            <a:normAutofit/>
          </a:bodyPr>
          <a:lstStyle/>
          <a:p>
            <a:r>
              <a:rPr lang="fr-CA" altLang="en-US" b="1" dirty="0">
                <a:ea typeface="Times New Roman" charset="0"/>
                <a:cs typeface="Times New Roman" charset="0"/>
              </a:rPr>
              <a:t>Réflexivité et identification</a:t>
            </a:r>
            <a:endParaRPr lang="fr-CA" altLang="en-US" b="1" dirty="0"/>
          </a:p>
        </p:txBody>
      </p:sp>
      <p:sp>
        <p:nvSpPr>
          <p:cNvPr id="81923" name="Rectangle 3"/>
          <p:cNvSpPr>
            <a:spLocks noGrp="1" noChangeArrowheads="1"/>
          </p:cNvSpPr>
          <p:nvPr>
            <p:ph type="body" idx="1"/>
          </p:nvPr>
        </p:nvSpPr>
        <p:spPr/>
        <p:txBody>
          <a:bodyPr>
            <a:normAutofit/>
          </a:bodyPr>
          <a:lstStyle/>
          <a:p>
            <a:pPr>
              <a:lnSpc>
                <a:spcPct val="90000"/>
              </a:lnSpc>
            </a:pPr>
            <a:r>
              <a:rPr lang="fr-CA" altLang="en-US" sz="2200" dirty="0"/>
              <a:t>Réflexivité: « self-</a:t>
            </a:r>
            <a:r>
              <a:rPr lang="fr-CA" altLang="en-US" sz="2200" dirty="0" err="1"/>
              <a:t>critical</a:t>
            </a:r>
            <a:r>
              <a:rPr lang="fr-CA" altLang="en-US" sz="2200" dirty="0"/>
              <a:t> </a:t>
            </a:r>
            <a:r>
              <a:rPr lang="fr-CA" altLang="en-US" sz="2200" dirty="0" err="1"/>
              <a:t>sympathetic</a:t>
            </a:r>
            <a:r>
              <a:rPr lang="fr-CA" altLang="en-US" sz="2200" dirty="0"/>
              <a:t> introspection and the self-</a:t>
            </a:r>
            <a:r>
              <a:rPr lang="fr-CA" altLang="en-US" sz="2200" dirty="0" err="1"/>
              <a:t>conscious</a:t>
            </a:r>
            <a:r>
              <a:rPr lang="fr-CA" altLang="en-US" sz="2200" dirty="0"/>
              <a:t> </a:t>
            </a:r>
            <a:r>
              <a:rPr lang="fr-CA" altLang="en-US" sz="2200" dirty="0" err="1"/>
              <a:t>analytical</a:t>
            </a:r>
            <a:r>
              <a:rPr lang="fr-CA" altLang="en-US" sz="2200" dirty="0"/>
              <a:t> </a:t>
            </a:r>
            <a:r>
              <a:rPr lang="fr-CA" altLang="en-US" sz="2200" dirty="0" err="1"/>
              <a:t>scrutiny</a:t>
            </a:r>
            <a:r>
              <a:rPr lang="fr-CA" altLang="en-US" sz="2200" dirty="0"/>
              <a:t> of the self as </a:t>
            </a:r>
            <a:r>
              <a:rPr lang="fr-CA" altLang="en-US" sz="2200" dirty="0" err="1"/>
              <a:t>researcher</a:t>
            </a:r>
            <a:r>
              <a:rPr lang="fr-CA" altLang="en-US" sz="2200" dirty="0"/>
              <a:t> » (</a:t>
            </a:r>
            <a:r>
              <a:rPr lang="fr-CA" altLang="en-US" sz="2200" dirty="0" err="1"/>
              <a:t>England</a:t>
            </a:r>
            <a:r>
              <a:rPr lang="fr-CA" altLang="en-US" sz="2200" dirty="0"/>
              <a:t> 1997: 71-72)</a:t>
            </a:r>
          </a:p>
          <a:p>
            <a:pPr>
              <a:lnSpc>
                <a:spcPct val="90000"/>
              </a:lnSpc>
            </a:pPr>
            <a:r>
              <a:rPr lang="fr-CA" altLang="en-US" sz="2200" dirty="0"/>
              <a:t>Multiplication de positions de sujet (Mouffe 1993)</a:t>
            </a:r>
          </a:p>
          <a:p>
            <a:pPr lvl="1">
              <a:lnSpc>
                <a:spcPct val="90000"/>
              </a:lnSpc>
            </a:pPr>
            <a:r>
              <a:rPr lang="fr-CA" altLang="en-US" dirty="0"/>
              <a:t>On s’identifie avec plusieurs groupes à la fois</a:t>
            </a:r>
          </a:p>
          <a:p>
            <a:pPr lvl="1">
              <a:lnSpc>
                <a:spcPct val="90000"/>
              </a:lnSpc>
            </a:pPr>
            <a:r>
              <a:rPr lang="fr-CA" altLang="en-US" dirty="0"/>
              <a:t>« Identités » et non pas « identité »</a:t>
            </a:r>
          </a:p>
          <a:p>
            <a:pPr lvl="1">
              <a:lnSpc>
                <a:spcPct val="90000"/>
              </a:lnSpc>
            </a:pPr>
            <a:r>
              <a:rPr lang="fr-CA" altLang="en-US" dirty="0"/>
              <a:t>La signification d’une « identité » diffère dépendant de vos positions multiples</a:t>
            </a:r>
          </a:p>
          <a:p>
            <a:pPr>
              <a:lnSpc>
                <a:spcPct val="90000"/>
              </a:lnSpc>
            </a:pPr>
            <a:r>
              <a:rPr lang="fr-CA" altLang="en-US" sz="2200" dirty="0" err="1" smtClean="0"/>
              <a:t>Intersectionnalité</a:t>
            </a:r>
            <a:r>
              <a:rPr lang="fr-CA" altLang="en-US" sz="2200" dirty="0" smtClean="0"/>
              <a:t>: </a:t>
            </a:r>
            <a:r>
              <a:rPr lang="fr-CA" altLang="en-US" sz="2200" dirty="0"/>
              <a:t>« </a:t>
            </a:r>
            <a:r>
              <a:rPr lang="en-GB" altLang="en-US" sz="2200" dirty="0">
                <a:ea typeface="Times New Roman" charset="0"/>
                <a:cs typeface="Times New Roman" charset="0"/>
              </a:rPr>
              <a:t>the interrelation of multiple, crosscutting institutionalised power relations defined by race, class, gender and sexuality (and other axes of domination) </a:t>
            </a:r>
            <a:r>
              <a:rPr lang="fr-CA" altLang="en-US" sz="2200" dirty="0"/>
              <a:t>»</a:t>
            </a:r>
            <a:r>
              <a:rPr lang="en-GB" altLang="en-US" sz="2200" dirty="0">
                <a:ea typeface="Times New Roman" charset="0"/>
                <a:cs typeface="Times New Roman" charset="0"/>
              </a:rPr>
              <a:t> (Brenner 2000: 293)</a:t>
            </a:r>
            <a:r>
              <a:rPr lang="en-CA" altLang="en-US" dirty="0"/>
              <a:t> </a:t>
            </a:r>
            <a:endParaRPr lang="fr-CA" altLang="en-US" dirty="0"/>
          </a:p>
        </p:txBody>
      </p:sp>
    </p:spTree>
    <p:extLst>
      <p:ext uri="{BB962C8B-B14F-4D97-AF65-F5344CB8AC3E}">
        <p14:creationId xmlns:p14="http://schemas.microsoft.com/office/powerpoint/2010/main" val="125585549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3885</TotalTime>
  <Words>784</Words>
  <Application>Microsoft Macintosh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Franklin Gothic Book</vt:lpstr>
      <vt:lpstr>Times New Roman</vt:lpstr>
      <vt:lpstr>Wingdings</vt:lpstr>
      <vt:lpstr>Crop</vt:lpstr>
      <vt:lpstr>ECH 2720 L’Éthique en Recherche et en travail universitaire</vt:lpstr>
      <vt:lpstr>Plan de la séance: le 22 septembre</vt:lpstr>
      <vt:lpstr>Enjeux administratifs</vt:lpstr>
      <vt:lpstr>L’intégrité dans les études et dans la rédaction (1)</vt:lpstr>
      <vt:lpstr>L’intégrité dans les études et dans la rédaction (2)</vt:lpstr>
      <vt:lpstr>Rappel: Consentement libre et éclairé (1)  </vt:lpstr>
      <vt:lpstr>Rappel: Consentement libre et éclairé (1)  </vt:lpstr>
      <vt:lpstr>Rappel: Confidentialité et le respect de la vie privée </vt:lpstr>
      <vt:lpstr>Rappel: Coûts et risques v. bénéfices de la recherche</vt:lpstr>
      <vt:lpstr>Tensions et dilemmes </vt:lpstr>
      <vt:lpstr>Activité: Simulation du test du 26 septembre</vt:lpstr>
      <vt:lpstr>Rapports de pouvoir: Chercheur/se et population de la recherche</vt:lpstr>
      <vt:lpstr>Réflexivité et identification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ECH 2720 CADRES CONCEPTUELS, Épistémologie</dc:title>
  <dc:creator>Microsoft Office User</dc:creator>
  <cp:lastModifiedBy>Microsoft Office User</cp:lastModifiedBy>
  <cp:revision>72</cp:revision>
  <cp:lastPrinted>2017-09-20T13:19:17Z</cp:lastPrinted>
  <dcterms:created xsi:type="dcterms:W3CDTF">2017-09-11T12:47:59Z</dcterms:created>
  <dcterms:modified xsi:type="dcterms:W3CDTF">2017-09-21T13:30:12Z</dcterms:modified>
</cp:coreProperties>
</file>