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1"/>
  </p:notesMasterIdLst>
  <p:sldIdLst>
    <p:sldId id="305" r:id="rId2"/>
    <p:sldId id="306" r:id="rId3"/>
    <p:sldId id="318" r:id="rId4"/>
    <p:sldId id="316" r:id="rId5"/>
    <p:sldId id="307" r:id="rId6"/>
    <p:sldId id="308" r:id="rId7"/>
    <p:sldId id="321" r:id="rId8"/>
    <p:sldId id="322" r:id="rId9"/>
    <p:sldId id="324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6600CC"/>
    <a:srgbClr val="3333FF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74661"/>
  </p:normalViewPr>
  <p:slideViewPr>
    <p:cSldViewPr>
      <p:cViewPr>
        <p:scale>
          <a:sx n="85" d="100"/>
          <a:sy n="85" d="100"/>
        </p:scale>
        <p:origin x="2400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7E04B83-AE77-49FC-B6DF-3FCAF253DE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9232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u="sng" dirty="0" smtClean="0"/>
              <a:t>Verbal Communication</a:t>
            </a:r>
            <a:r>
              <a:rPr lang="en-US" u="sng" baseline="0" dirty="0" smtClean="0"/>
              <a:t> </a:t>
            </a:r>
            <a:r>
              <a:rPr lang="en-US" baseline="0" dirty="0" smtClean="0">
                <a:sym typeface="Wingdings"/>
              </a:rPr>
              <a:t> </a:t>
            </a:r>
            <a:r>
              <a:rPr lang="en-US" baseline="0" dirty="0" smtClean="0"/>
              <a:t>words they’re using</a:t>
            </a:r>
          </a:p>
          <a:p>
            <a:r>
              <a:rPr lang="en-US" u="sng" baseline="0" dirty="0" smtClean="0"/>
              <a:t>Non Verbal </a:t>
            </a:r>
            <a:r>
              <a:rPr lang="en-US" baseline="0" dirty="0" smtClean="0">
                <a:sym typeface="Wingdings"/>
              </a:rPr>
              <a:t> tone of voice, eye contact, hand shaking</a:t>
            </a:r>
          </a:p>
          <a:p>
            <a:endParaRPr lang="en-US" baseline="0" dirty="0" smtClean="0">
              <a:sym typeface="Wingdings"/>
            </a:endParaRPr>
          </a:p>
          <a:p>
            <a:r>
              <a:rPr lang="en-US" baseline="0" dirty="0" smtClean="0">
                <a:sym typeface="Wingdings"/>
              </a:rPr>
              <a:t>Handshake: submissive, aggressive etc.</a:t>
            </a:r>
          </a:p>
          <a:p>
            <a:r>
              <a:rPr lang="en-US" baseline="0" dirty="0" smtClean="0">
                <a:sym typeface="Wingdings"/>
              </a:rPr>
              <a:t>Eye Contact: extended could mean either aggression/attraction</a:t>
            </a:r>
          </a:p>
          <a:p>
            <a:endParaRPr lang="en-US" baseline="0" dirty="0" smtClean="0">
              <a:sym typeface="Wingdings"/>
            </a:endParaRPr>
          </a:p>
          <a:p>
            <a:endParaRPr lang="en-US" baseline="0" dirty="0" smtClean="0">
              <a:sym typeface="Wingdings"/>
            </a:endParaRPr>
          </a:p>
          <a:p>
            <a:r>
              <a:rPr lang="en-US" baseline="0" dirty="0" smtClean="0">
                <a:sym typeface="Wingdings"/>
              </a:rPr>
              <a:t>Intuitive/Unconscious Processing can very quickly read someone’s intention or emotion (~100 milliseconds)</a:t>
            </a:r>
          </a:p>
          <a:p>
            <a:endParaRPr lang="en-US" baseline="0" dirty="0" smtClean="0">
              <a:sym typeface="Wingdings"/>
            </a:endParaRPr>
          </a:p>
          <a:p>
            <a:endParaRPr lang="en-US" baseline="0" dirty="0" smtClean="0">
              <a:sym typeface="Wingdings"/>
            </a:endParaRPr>
          </a:p>
          <a:p>
            <a:r>
              <a:rPr lang="en-US" baseline="0" dirty="0" smtClean="0">
                <a:sym typeface="Wingdings"/>
              </a:rPr>
              <a:t>Mr. Kuehn’s Seven Levels: Love, Integrity, Empathy, People Pleasing, Following Rules, Reward, Avoid Punishment</a:t>
            </a:r>
          </a:p>
          <a:p>
            <a:endParaRPr lang="en-US" baseline="0" dirty="0" smtClean="0">
              <a:sym typeface="Wingding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E04B83-AE77-49FC-B6DF-3FCAF253DE37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69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Primal Emotions: </a:t>
            </a:r>
            <a:r>
              <a:rPr lang="en-US" b="1" dirty="0" smtClean="0"/>
              <a:t>Anger</a:t>
            </a:r>
            <a:r>
              <a:rPr lang="en-US" dirty="0" smtClean="0"/>
              <a:t> (threat if detected, humans can quickly</a:t>
            </a:r>
            <a:r>
              <a:rPr lang="en-US" baseline="0" dirty="0" smtClean="0"/>
              <a:t> accurately detect to avoid aggression</a:t>
            </a:r>
            <a:r>
              <a:rPr lang="en-US" dirty="0" smtClean="0"/>
              <a:t>)</a:t>
            </a:r>
            <a:r>
              <a:rPr lang="en-US" baseline="0" dirty="0" smtClean="0"/>
              <a:t> and </a:t>
            </a:r>
            <a:r>
              <a:rPr lang="en-US" b="1" baseline="0" dirty="0" smtClean="0"/>
              <a:t>Fear</a:t>
            </a:r>
          </a:p>
          <a:p>
            <a:endParaRPr lang="en-US" baseline="0" dirty="0" smtClean="0"/>
          </a:p>
          <a:p>
            <a:r>
              <a:rPr lang="en-US" u="sng" baseline="0" dirty="0" smtClean="0"/>
              <a:t>Subliminal</a:t>
            </a:r>
            <a:r>
              <a:rPr lang="en-US" baseline="0" dirty="0" smtClean="0"/>
              <a:t> </a:t>
            </a:r>
            <a:r>
              <a:rPr lang="en-US" baseline="0" dirty="0" smtClean="0">
                <a:sym typeface="Wingdings"/>
              </a:rPr>
              <a:t> b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elow the threshold of sensation or consciousness; perceived by or affecting someone's mind without their being aware of it</a:t>
            </a:r>
          </a:p>
          <a:p>
            <a:endParaRPr lang="en-US" sz="1200" b="0" i="0" kern="1200" baseline="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r>
              <a:rPr lang="en-US" baseline="0" dirty="0" smtClean="0"/>
              <a:t>Humans are the best at deception of all species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E04B83-AE77-49FC-B6DF-3FCAF253DE3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205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In private: universal expressions</a:t>
            </a:r>
          </a:p>
          <a:p>
            <a:r>
              <a:rPr lang="en-US" baseline="0" dirty="0" smtClean="0"/>
              <a:t>In public: culturally different management of emotions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E04B83-AE77-49FC-B6DF-3FCAF253DE3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7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VALENCE: Whether an emotion is positive (pleasant) or negative (unpleasant)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E04B83-AE77-49FC-B6DF-3FCAF253DE37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1386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Interpretation that someone has wronged you (violation of</a:t>
            </a:r>
            <a:r>
              <a:rPr lang="en-US" baseline="0" dirty="0" smtClean="0"/>
              <a:t> rights, misdeed, blocking </a:t>
            </a:r>
            <a:r>
              <a:rPr lang="en-US" baseline="0" dirty="0" err="1" smtClean="0"/>
              <a:t>acquistion</a:t>
            </a:r>
            <a:r>
              <a:rPr lang="en-US" baseline="0" dirty="0" smtClean="0"/>
              <a:t> of a need </a:t>
            </a:r>
            <a:r>
              <a:rPr lang="en-US" baseline="0" dirty="0" err="1" smtClean="0"/>
              <a:t>uniustified</a:t>
            </a:r>
            <a:r>
              <a:rPr lang="en-US" baseline="0" dirty="0" smtClean="0"/>
              <a:t>)</a:t>
            </a:r>
          </a:p>
          <a:p>
            <a:endParaRPr lang="en-US" baseline="0" dirty="0" smtClean="0"/>
          </a:p>
          <a:p>
            <a:r>
              <a:rPr lang="en-US" baseline="0" dirty="0" smtClean="0"/>
              <a:t>Adaptive function: being angry is a communication to others (you’ve done something I find unacceptable, if you continue to do it there may be consequences)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 smtClean="0"/>
              <a:t>if you have anger that’s directed at the target, most cultures have situations where you shouldn’t express it (e.g. no anger towards authority/upward)</a:t>
            </a:r>
            <a:endParaRPr lang="en-US" b="1" u="sng" baseline="0" dirty="0" smtClean="0"/>
          </a:p>
          <a:p>
            <a:r>
              <a:rPr lang="en-US" b="1" u="none" baseline="0" dirty="0" smtClean="0"/>
              <a:t>	Catharsis: directed at somebody, but can’t be expressed </a:t>
            </a:r>
            <a:r>
              <a:rPr lang="en-US" b="1" u="none" baseline="0" dirty="0" err="1" smtClean="0"/>
              <a:t>twowards</a:t>
            </a:r>
            <a:r>
              <a:rPr lang="en-US" b="1" u="none" baseline="0" dirty="0" smtClean="0"/>
              <a:t> them. In this case, you can release this anger in another way (Release)</a:t>
            </a:r>
          </a:p>
          <a:p>
            <a:r>
              <a:rPr lang="en-US" b="1" u="none" baseline="0" dirty="0" smtClean="0"/>
              <a:t>	</a:t>
            </a:r>
            <a:r>
              <a:rPr lang="en-US" b="0" u="none" baseline="0" dirty="0" smtClean="0"/>
              <a:t>Steam wouldn’t be released on its own, will build up and come out so it doesn’t come out </a:t>
            </a:r>
            <a:r>
              <a:rPr lang="en-US" b="0" u="none" baseline="0" dirty="0" err="1" smtClean="0"/>
              <a:t>inappropritaely</a:t>
            </a:r>
            <a:r>
              <a:rPr lang="en-US" b="0" u="none" baseline="0" dirty="0" smtClean="0"/>
              <a:t> (in public for </a:t>
            </a:r>
            <a:r>
              <a:rPr lang="en-US" b="0" u="none" baseline="0" dirty="0" err="1" smtClean="0"/>
              <a:t>exmaple</a:t>
            </a:r>
            <a:r>
              <a:rPr lang="en-US" b="0" u="none" baseline="0" dirty="0" smtClean="0"/>
              <a:t>)</a:t>
            </a:r>
          </a:p>
          <a:p>
            <a:endParaRPr lang="en-US" b="0" u="none" baseline="0" dirty="0" smtClean="0"/>
          </a:p>
          <a:p>
            <a:endParaRPr lang="en-US" b="1" u="none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E04B83-AE77-49FC-B6DF-3FCAF253DE3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745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Tach people to engage in particular behaviours, have</a:t>
            </a:r>
            <a:r>
              <a:rPr lang="en-US" baseline="0" dirty="0" smtClean="0"/>
              <a:t> particular outlooks on life that increase happiness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E04B83-AE77-49FC-B6DF-3FCAF253DE37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0628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Any personality</a:t>
            </a:r>
            <a:r>
              <a:rPr lang="en-US" baseline="0" dirty="0" smtClean="0"/>
              <a:t> characteristic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E04B83-AE77-49FC-B6DF-3FCAF253DE3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366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091E8-5414-49EA-B361-7724EF3015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1D64A-8268-414D-B74F-EB394D1F7A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4F063-61DC-41D6-873C-100844E778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37F8D-6BF3-49DD-8D88-BB6F886387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5A9DD-B3B2-4CDF-9426-1539B86851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B2221-E783-46C5-9D9B-12D7B56941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E04B5-4666-4714-9099-0ADF0ECAE0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ECCCE-B9AC-4748-99E1-95FDE67D10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BEA19-7310-4A3D-98AD-F3A2B87198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DFA31-C471-433E-96AE-A26F13434C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6BB3B-54DB-4D4E-B042-7FC2E01EE6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2CD4B-7645-4A93-8641-68D01038D2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D5E235E-BDC5-4851-8B25-E96A1AA0B0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  <p:sldLayoutId id="214748365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jpeg"/><Relationship Id="rId5" Type="http://schemas.openxmlformats.org/officeDocument/2006/relationships/image" Target="../media/image5.png"/><Relationship Id="rId6" Type="http://schemas.openxmlformats.org/officeDocument/2006/relationships/image" Target="../media/image6.jpeg"/><Relationship Id="rId7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jpeg"/><Relationship Id="rId6" Type="http://schemas.openxmlformats.org/officeDocument/2006/relationships/image" Target="../media/image11.png"/><Relationship Id="rId7" Type="http://schemas.openxmlformats.org/officeDocument/2006/relationships/image" Target="../media/image12.jpeg"/><Relationship Id="rId8" Type="http://schemas.openxmlformats.org/officeDocument/2006/relationships/image" Target="../media/image13.jpg"/><Relationship Id="rId9" Type="http://schemas.openxmlformats.org/officeDocument/2006/relationships/image" Target="../media/image14.png"/><Relationship Id="rId10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4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Detecting Emotion in Non-Verbal Cues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4294967295"/>
          </p:nvPr>
        </p:nvSpPr>
        <p:spPr>
          <a:xfrm>
            <a:off x="457200" y="1600200"/>
            <a:ext cx="4038600" cy="5257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1400" dirty="0"/>
              <a:t>This includes facial expressions as well as body gestures/postures </a:t>
            </a:r>
            <a:r>
              <a:rPr lang="en-US" sz="1400" dirty="0" smtClean="0"/>
              <a:t>and </a:t>
            </a:r>
            <a:r>
              <a:rPr lang="en-US" sz="1400" dirty="0"/>
              <a:t>tone of </a:t>
            </a:r>
            <a:r>
              <a:rPr lang="en-US" sz="1400" dirty="0" smtClean="0"/>
              <a:t>voice</a:t>
            </a:r>
          </a:p>
          <a:p>
            <a:pPr lvl="1">
              <a:lnSpc>
                <a:spcPct val="80000"/>
              </a:lnSpc>
            </a:pPr>
            <a:r>
              <a:rPr lang="en-US" sz="1200" dirty="0" smtClean="0"/>
              <a:t>E.g., eye </a:t>
            </a:r>
            <a:r>
              <a:rPr lang="en-US" sz="1200" dirty="0"/>
              <a:t>contact can signal interest, submission, </a:t>
            </a:r>
            <a:r>
              <a:rPr lang="en-US" sz="1200" dirty="0" smtClean="0"/>
              <a:t>aggression</a:t>
            </a:r>
          </a:p>
          <a:p>
            <a:pPr lvl="1">
              <a:lnSpc>
                <a:spcPct val="80000"/>
              </a:lnSpc>
            </a:pPr>
            <a:endParaRPr lang="en-US" sz="1200" dirty="0" smtClean="0"/>
          </a:p>
          <a:p>
            <a:pPr>
              <a:lnSpc>
                <a:spcPct val="80000"/>
              </a:lnSpc>
            </a:pPr>
            <a:r>
              <a:rPr lang="en-US" sz="1400" dirty="0" smtClean="0"/>
              <a:t>10-second </a:t>
            </a:r>
            <a:r>
              <a:rPr lang="en-US" sz="1400" dirty="0"/>
              <a:t>clip of end of a speed date</a:t>
            </a:r>
          </a:p>
          <a:p>
            <a:pPr lvl="1">
              <a:lnSpc>
                <a:spcPct val="80000"/>
              </a:lnSpc>
            </a:pPr>
            <a:r>
              <a:rPr lang="en-US" sz="1200" dirty="0"/>
              <a:t>Can often detect if one person is attracted to the </a:t>
            </a:r>
            <a:r>
              <a:rPr lang="en-US" sz="1200" dirty="0" smtClean="0"/>
              <a:t>other</a:t>
            </a:r>
          </a:p>
          <a:p>
            <a:pPr lvl="1">
              <a:lnSpc>
                <a:spcPct val="80000"/>
              </a:lnSpc>
            </a:pPr>
            <a:endParaRPr lang="en-US" sz="1200" dirty="0" smtClean="0"/>
          </a:p>
          <a:p>
            <a:pPr>
              <a:lnSpc>
                <a:spcPct val="80000"/>
              </a:lnSpc>
            </a:pPr>
            <a:r>
              <a:rPr lang="en-US" sz="1400" dirty="0" smtClean="0"/>
              <a:t>10-second </a:t>
            </a:r>
            <a:r>
              <a:rPr lang="en-US" sz="1400" dirty="0"/>
              <a:t>clip of teachers talking to school children (or just the audio clip)</a:t>
            </a:r>
          </a:p>
          <a:p>
            <a:pPr lvl="1">
              <a:lnSpc>
                <a:spcPct val="80000"/>
              </a:lnSpc>
            </a:pPr>
            <a:r>
              <a:rPr lang="en-US" sz="1200" dirty="0"/>
              <a:t>Can often determine whether teacher likes the </a:t>
            </a:r>
            <a:r>
              <a:rPr lang="en-US" sz="1200" dirty="0" smtClean="0"/>
              <a:t>child</a:t>
            </a:r>
          </a:p>
          <a:p>
            <a:pPr lvl="1">
              <a:lnSpc>
                <a:spcPct val="80000"/>
              </a:lnSpc>
            </a:pPr>
            <a:endParaRPr lang="en-US" sz="1200" dirty="0" smtClean="0"/>
          </a:p>
          <a:p>
            <a:pPr>
              <a:lnSpc>
                <a:spcPct val="80000"/>
              </a:lnSpc>
            </a:pPr>
            <a:r>
              <a:rPr lang="en-US" sz="1400" dirty="0" smtClean="0"/>
              <a:t>2-second </a:t>
            </a:r>
            <a:r>
              <a:rPr lang="en-US" sz="1400" dirty="0"/>
              <a:t>film clips of faces or bodies</a:t>
            </a:r>
          </a:p>
          <a:p>
            <a:pPr lvl="1">
              <a:lnSpc>
                <a:spcPct val="80000"/>
              </a:lnSpc>
            </a:pPr>
            <a:r>
              <a:rPr lang="en-US" sz="1200" dirty="0"/>
              <a:t>Can often detect whether the emotion is anger or sadness</a:t>
            </a:r>
          </a:p>
          <a:p>
            <a:pPr>
              <a:lnSpc>
                <a:spcPct val="80000"/>
              </a:lnSpc>
            </a:pPr>
            <a:r>
              <a:rPr lang="en-US" sz="1400" dirty="0"/>
              <a:t>Introverts tend to be a little better than extroverts</a:t>
            </a:r>
          </a:p>
          <a:p>
            <a:pPr lvl="1">
              <a:lnSpc>
                <a:spcPct val="80000"/>
              </a:lnSpc>
            </a:pPr>
            <a:r>
              <a:rPr lang="en-US" sz="1200" dirty="0" smtClean="0"/>
              <a:t>Extroverts </a:t>
            </a:r>
            <a:r>
              <a:rPr lang="en-US" sz="1200" dirty="0"/>
              <a:t>are easier to read than </a:t>
            </a:r>
            <a:r>
              <a:rPr lang="en-US" sz="1200" dirty="0" smtClean="0"/>
              <a:t>introverts</a:t>
            </a:r>
            <a:endParaRPr lang="en-US" sz="1200" dirty="0"/>
          </a:p>
          <a:p>
            <a:pPr>
              <a:lnSpc>
                <a:spcPct val="80000"/>
              </a:lnSpc>
            </a:pPr>
            <a:r>
              <a:rPr lang="en-US" sz="1400" dirty="0"/>
              <a:t>Females better than </a:t>
            </a:r>
            <a:r>
              <a:rPr lang="en-US" sz="1400" dirty="0" smtClean="0"/>
              <a:t>males</a:t>
            </a:r>
          </a:p>
          <a:p>
            <a:pPr lvl="1">
              <a:lnSpc>
                <a:spcPct val="80000"/>
              </a:lnSpc>
            </a:pPr>
            <a:r>
              <a:rPr lang="en-US" sz="1200" dirty="0" smtClean="0"/>
              <a:t>Better emotional literacy</a:t>
            </a:r>
          </a:p>
          <a:p>
            <a:pPr lvl="1">
              <a:lnSpc>
                <a:spcPct val="80000"/>
              </a:lnSpc>
            </a:pPr>
            <a:r>
              <a:rPr lang="en-US" sz="1200" dirty="0" smtClean="0"/>
              <a:t>Express greater </a:t>
            </a:r>
            <a:r>
              <a:rPr lang="en-US" sz="1200" dirty="0" smtClean="0"/>
              <a:t>empathy</a:t>
            </a:r>
          </a:p>
          <a:p>
            <a:pPr lvl="1">
              <a:lnSpc>
                <a:spcPct val="80000"/>
              </a:lnSpc>
            </a:pPr>
            <a:endParaRPr lang="en-US" sz="1200" dirty="0" smtClean="0"/>
          </a:p>
          <a:p>
            <a:pPr>
              <a:lnSpc>
                <a:spcPct val="80000"/>
              </a:lnSpc>
            </a:pPr>
            <a:r>
              <a:rPr lang="en-US" sz="1400" dirty="0" smtClean="0"/>
              <a:t>Information that is missing in electronic communication</a:t>
            </a:r>
          </a:p>
          <a:p>
            <a:pPr lvl="1">
              <a:lnSpc>
                <a:spcPct val="80000"/>
              </a:lnSpc>
            </a:pPr>
            <a:endParaRPr lang="en-US" sz="1400" dirty="0">
              <a:solidFill>
                <a:srgbClr val="FF0000"/>
              </a:solidFill>
            </a:endParaRPr>
          </a:p>
          <a:p>
            <a:pPr lvl="1">
              <a:lnSpc>
                <a:spcPct val="80000"/>
              </a:lnSpc>
            </a:pPr>
            <a:endParaRPr lang="en-US" sz="1100" dirty="0"/>
          </a:p>
          <a:p>
            <a:pPr>
              <a:lnSpc>
                <a:spcPct val="80000"/>
              </a:lnSpc>
            </a:pPr>
            <a:endParaRPr lang="en-US" sz="1300" dirty="0"/>
          </a:p>
          <a:p>
            <a:pPr>
              <a:lnSpc>
                <a:spcPct val="80000"/>
              </a:lnSpc>
            </a:pPr>
            <a:endParaRPr lang="en-US" sz="1300" dirty="0"/>
          </a:p>
        </p:txBody>
      </p:sp>
      <p:pic>
        <p:nvPicPr>
          <p:cNvPr id="77830" name="Picture 6" descr="nonverbalcommunicat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752600"/>
            <a:ext cx="2657475" cy="2055813"/>
          </a:xfrm>
          <a:prstGeom prst="rect">
            <a:avLst/>
          </a:prstGeom>
          <a:noFill/>
        </p:spPr>
      </p:pic>
      <p:pic>
        <p:nvPicPr>
          <p:cNvPr id="77832" name="Picture 8" descr="gestur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3886200"/>
            <a:ext cx="2743200" cy="2705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23640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81000"/>
            <a:ext cx="8229600" cy="635000"/>
          </a:xfrm>
        </p:spPr>
        <p:txBody>
          <a:bodyPr/>
          <a:lstStyle/>
          <a:p>
            <a:r>
              <a:rPr lang="en-US" sz="4000" dirty="0"/>
              <a:t>Detecting Emotion in Non-Verbal </a:t>
            </a:r>
            <a:r>
              <a:rPr lang="en-US" sz="4000" dirty="0" smtClean="0"/>
              <a:t>Cues </a:t>
            </a:r>
            <a:r>
              <a:rPr lang="en-US" sz="2800" dirty="0" smtClean="0"/>
              <a:t>(cont’d)</a:t>
            </a:r>
            <a:endParaRPr lang="en-US" sz="2800" dirty="0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3400" y="1524000"/>
            <a:ext cx="4038600" cy="3786188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sz="2400" dirty="0" smtClean="0"/>
              <a:t>Particularly sensitive </a:t>
            </a:r>
            <a:r>
              <a:rPr lang="en-US" sz="2400" dirty="0"/>
              <a:t>to </a:t>
            </a:r>
            <a:r>
              <a:rPr lang="en-US" sz="2400" dirty="0" smtClean="0"/>
              <a:t>anger</a:t>
            </a:r>
          </a:p>
          <a:p>
            <a:pPr lvl="1">
              <a:lnSpc>
                <a:spcPct val="80000"/>
              </a:lnSpc>
            </a:pPr>
            <a:r>
              <a:rPr lang="en-US" sz="2200" dirty="0" smtClean="0"/>
              <a:t>E.g., subliminally </a:t>
            </a:r>
            <a:r>
              <a:rPr lang="en-US" sz="2200" dirty="0"/>
              <a:t>flashed words</a:t>
            </a:r>
          </a:p>
          <a:p>
            <a:pPr lvl="1">
              <a:lnSpc>
                <a:spcPct val="80000"/>
              </a:lnSpc>
            </a:pPr>
            <a:r>
              <a:rPr lang="en-US" sz="2200" dirty="0" smtClean="0"/>
              <a:t>E.g., faces </a:t>
            </a:r>
            <a:r>
              <a:rPr lang="en-US" sz="2200" dirty="0"/>
              <a:t>in crowds</a:t>
            </a:r>
          </a:p>
          <a:p>
            <a:pPr lvl="1">
              <a:lnSpc>
                <a:spcPct val="80000"/>
              </a:lnSpc>
            </a:pPr>
            <a:r>
              <a:rPr lang="en-US" sz="2200" dirty="0" smtClean="0"/>
              <a:t>Sensitivity </a:t>
            </a:r>
            <a:r>
              <a:rPr lang="en-US" sz="2200" dirty="0"/>
              <a:t>can be heightened with experience</a:t>
            </a:r>
          </a:p>
          <a:p>
            <a:pPr lvl="2">
              <a:lnSpc>
                <a:spcPct val="80000"/>
              </a:lnSpc>
            </a:pPr>
            <a:r>
              <a:rPr lang="en-US" sz="2000" dirty="0"/>
              <a:t>Abused children more sensitive to anger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Relatively insensitive </a:t>
            </a:r>
            <a:r>
              <a:rPr lang="en-US" sz="2400" dirty="0"/>
              <a:t>to lying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Only 54% </a:t>
            </a:r>
            <a:r>
              <a:rPr lang="en-US" sz="2200" dirty="0" smtClean="0"/>
              <a:t>accurate</a:t>
            </a:r>
            <a:endParaRPr lang="en-US" sz="2200" dirty="0"/>
          </a:p>
        </p:txBody>
      </p:sp>
      <p:pic>
        <p:nvPicPr>
          <p:cNvPr id="49158" name="Picture 10" descr="Myers9e_fig_12_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5486400"/>
            <a:ext cx="8231188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2" name="Picture 10" descr="angry_gre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42668" y="1598612"/>
            <a:ext cx="1719263" cy="1652588"/>
          </a:xfrm>
          <a:prstGeom prst="rect">
            <a:avLst/>
          </a:prstGeom>
          <a:noFill/>
        </p:spPr>
      </p:pic>
      <p:pic>
        <p:nvPicPr>
          <p:cNvPr id="49164" name="Picture 12" descr="Anger%20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1598612"/>
            <a:ext cx="1652588" cy="1652588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875" y="3657600"/>
            <a:ext cx="2105025" cy="11043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3506" y="3657600"/>
            <a:ext cx="1654647" cy="110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Experience of Emotion: Basic Emotions</a:t>
            </a:r>
            <a:endParaRPr lang="en-US" sz="3200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63996" y="1685570"/>
            <a:ext cx="4038600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US" sz="2200" dirty="0" smtClean="0"/>
              <a:t>There are different accounts of primary emotions</a:t>
            </a:r>
          </a:p>
          <a:p>
            <a:pPr>
              <a:lnSpc>
                <a:spcPct val="80000"/>
              </a:lnSpc>
            </a:pPr>
            <a:r>
              <a:rPr lang="en-US" sz="2200" dirty="0" smtClean="0"/>
              <a:t>E.g</a:t>
            </a:r>
            <a:r>
              <a:rPr lang="en-US" sz="2200" dirty="0"/>
              <a:t>., Carrol Izard</a:t>
            </a:r>
          </a:p>
          <a:p>
            <a:pPr lvl="1">
              <a:lnSpc>
                <a:spcPct val="80000"/>
              </a:lnSpc>
            </a:pPr>
            <a:r>
              <a:rPr lang="en-US" sz="1800" dirty="0"/>
              <a:t>10 basic emotions</a:t>
            </a:r>
          </a:p>
          <a:p>
            <a:pPr lvl="1">
              <a:lnSpc>
                <a:spcPct val="80000"/>
              </a:lnSpc>
            </a:pPr>
            <a:r>
              <a:rPr lang="en-US" sz="1800" dirty="0"/>
              <a:t>Joy, </a:t>
            </a:r>
            <a:r>
              <a:rPr lang="en-US" sz="1800" dirty="0" smtClean="0"/>
              <a:t>sadness</a:t>
            </a:r>
            <a:r>
              <a:rPr lang="en-US" sz="1800" dirty="0"/>
              <a:t>, </a:t>
            </a:r>
            <a:r>
              <a:rPr lang="en-US" sz="1800" dirty="0" smtClean="0"/>
              <a:t>fear, anger</a:t>
            </a:r>
            <a:r>
              <a:rPr lang="en-US" sz="1800" dirty="0"/>
              <a:t>, disgust, </a:t>
            </a:r>
            <a:r>
              <a:rPr lang="en-US" sz="1800" dirty="0" smtClean="0"/>
              <a:t>surprise, </a:t>
            </a:r>
            <a:r>
              <a:rPr lang="en-US" sz="1800" dirty="0"/>
              <a:t>interest-excitement, </a:t>
            </a:r>
            <a:r>
              <a:rPr lang="en-US" sz="1800" b="1" dirty="0" smtClean="0"/>
              <a:t>contempt</a:t>
            </a:r>
            <a:r>
              <a:rPr lang="en-US" sz="1800" dirty="0" smtClean="0"/>
              <a:t> (evaluate something as worthless), </a:t>
            </a:r>
            <a:r>
              <a:rPr lang="en-US" sz="1800" b="1" dirty="0" smtClean="0"/>
              <a:t>shame</a:t>
            </a:r>
            <a:r>
              <a:rPr lang="en-US" sz="1800" dirty="0" smtClean="0"/>
              <a:t> (feel bad about who you are), </a:t>
            </a:r>
          </a:p>
          <a:p>
            <a:pPr lvl="1">
              <a:lnSpc>
                <a:spcPct val="80000"/>
              </a:lnSpc>
            </a:pPr>
            <a:r>
              <a:rPr lang="en-US" sz="1800" b="1" dirty="0" smtClean="0"/>
              <a:t>guilt</a:t>
            </a:r>
            <a:r>
              <a:rPr lang="en-US" sz="1800" dirty="0" smtClean="0"/>
              <a:t> (feel bad about behaviour)</a:t>
            </a:r>
            <a:endParaRPr lang="en-US" sz="1800" dirty="0"/>
          </a:p>
          <a:p>
            <a:pPr lvl="1">
              <a:lnSpc>
                <a:spcPct val="80000"/>
              </a:lnSpc>
            </a:pPr>
            <a:endParaRPr lang="en-US" sz="1800" smtClean="0"/>
          </a:p>
          <a:p>
            <a:pPr lvl="1">
              <a:lnSpc>
                <a:spcPct val="80000"/>
              </a:lnSpc>
            </a:pPr>
            <a:r>
              <a:rPr lang="en-US" sz="1800" smtClean="0"/>
              <a:t>Other </a:t>
            </a:r>
            <a:r>
              <a:rPr lang="en-US" sz="1800" dirty="0" smtClean="0"/>
              <a:t>emotions are a combination of the basic emotions</a:t>
            </a:r>
          </a:p>
          <a:p>
            <a:pPr lvl="2">
              <a:lnSpc>
                <a:spcPct val="80000"/>
              </a:lnSpc>
            </a:pPr>
            <a:r>
              <a:rPr lang="en-US" sz="1600" dirty="0" smtClean="0"/>
              <a:t>E.g., love </a:t>
            </a:r>
            <a:r>
              <a:rPr lang="en-US" sz="1600" dirty="0"/>
              <a:t>is a combination of joy and interest-excitement</a:t>
            </a:r>
          </a:p>
          <a:p>
            <a:pPr>
              <a:lnSpc>
                <a:spcPct val="80000"/>
              </a:lnSpc>
            </a:pPr>
            <a:r>
              <a:rPr lang="en-US" sz="2200" dirty="0"/>
              <a:t>Others include more primary emotions</a:t>
            </a:r>
          </a:p>
          <a:p>
            <a:pPr lvl="1">
              <a:lnSpc>
                <a:spcPct val="80000"/>
              </a:lnSpc>
            </a:pPr>
            <a:r>
              <a:rPr lang="en-US" sz="1800" dirty="0"/>
              <a:t>E.g., pride, </a:t>
            </a:r>
            <a:r>
              <a:rPr lang="en-US" sz="1800" dirty="0" smtClean="0"/>
              <a:t>love</a:t>
            </a:r>
            <a:endParaRPr lang="en-US" sz="1800" dirty="0"/>
          </a:p>
        </p:txBody>
      </p:sp>
      <p:sp>
        <p:nvSpPr>
          <p:cNvPr id="2068" name="AutoShape 20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sp>
        <p:nvSpPr>
          <p:cNvPr id="2070" name="AutoShape 22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2072" name="Picture 24" descr="One%20week%20reception-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66617" y="4297353"/>
            <a:ext cx="1011636" cy="674423"/>
          </a:xfrm>
          <a:prstGeom prst="rect">
            <a:avLst/>
          </a:prstGeom>
          <a:noFill/>
        </p:spPr>
      </p:pic>
      <p:pic>
        <p:nvPicPr>
          <p:cNvPr id="2076" name="Picture 28" descr="DSC_0062-590x39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34190" y="3948552"/>
            <a:ext cx="1032427" cy="686013"/>
          </a:xfrm>
          <a:prstGeom prst="rect">
            <a:avLst/>
          </a:prstGeom>
          <a:noFill/>
        </p:spPr>
      </p:pic>
      <p:pic>
        <p:nvPicPr>
          <p:cNvPr id="2078" name="Picture 30" descr="guilty_look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52975" y="3948552"/>
            <a:ext cx="2000250" cy="1379538"/>
          </a:xfrm>
          <a:prstGeom prst="rect">
            <a:avLst/>
          </a:prstGeom>
          <a:noFill/>
        </p:spPr>
      </p:pic>
      <p:pic>
        <p:nvPicPr>
          <p:cNvPr id="2081" name="Picture 33" descr="prid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43600" y="5561135"/>
            <a:ext cx="933450" cy="923925"/>
          </a:xfrm>
          <a:prstGeom prst="rect">
            <a:avLst/>
          </a:prstGeom>
          <a:noFill/>
        </p:spPr>
      </p:pic>
      <p:pic>
        <p:nvPicPr>
          <p:cNvPr id="2085" name="Picture 37" descr="expression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10400" y="5561136"/>
            <a:ext cx="1279281" cy="923925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568" y="1845432"/>
            <a:ext cx="3234724" cy="1870075"/>
          </a:xfrm>
          <a:prstGeom prst="rect">
            <a:avLst/>
          </a:prstGeom>
        </p:spPr>
      </p:pic>
      <p:pic>
        <p:nvPicPr>
          <p:cNvPr id="16" name="Picture 1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47292" y="1873744"/>
            <a:ext cx="819426" cy="636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Image result for shame facial expression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72" r="10880"/>
          <a:stretch/>
        </p:blipFill>
        <p:spPr bwMode="auto">
          <a:xfrm>
            <a:off x="7056616" y="4663878"/>
            <a:ext cx="787574" cy="72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230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Experience of Emotion:</a:t>
            </a:r>
            <a:br>
              <a:rPr lang="en-US" dirty="0" smtClean="0"/>
            </a:br>
            <a:r>
              <a:rPr lang="en-US" dirty="0" smtClean="0">
                <a:solidFill>
                  <a:schemeClr val="tx1"/>
                </a:solidFill>
              </a:rPr>
              <a:t>Valence and Arousal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50292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US" sz="2400" dirty="0"/>
              <a:t>Emotional experienced placed along two dimensions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1) Valence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Positive or negative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Pleasant or unpleasant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Emotional ranges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E.g., apprehension, fear, terror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E.g., content, happy, elated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2) Arousal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High or </a:t>
            </a:r>
            <a:r>
              <a:rPr lang="en-US" sz="2200" dirty="0" smtClean="0"/>
              <a:t>low</a:t>
            </a:r>
          </a:p>
          <a:p>
            <a:pPr lvl="1">
              <a:lnSpc>
                <a:spcPct val="80000"/>
              </a:lnSpc>
            </a:pPr>
            <a:r>
              <a:rPr lang="en-US" sz="2200" dirty="0" smtClean="0"/>
              <a:t>Emotional </a:t>
            </a:r>
            <a:r>
              <a:rPr lang="en-US" sz="2200" dirty="0"/>
              <a:t>ranges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E.g., annoyance, anger, rage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E.g., interest, absorption, excitement </a:t>
            </a:r>
          </a:p>
          <a:p>
            <a:pPr>
              <a:lnSpc>
                <a:spcPct val="80000"/>
              </a:lnSpc>
            </a:pPr>
            <a:endParaRPr lang="en-US" sz="1800" dirty="0"/>
          </a:p>
        </p:txBody>
      </p:sp>
      <p:pic>
        <p:nvPicPr>
          <p:cNvPr id="68615" name="Picture 7" descr="myers10e_fig_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057400"/>
            <a:ext cx="4114800" cy="35036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7594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/>
              <a:t>Anger</a:t>
            </a:r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3400" y="1447800"/>
            <a:ext cx="4038600" cy="48768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000" dirty="0"/>
              <a:t>Response to some perceived misdeed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To oneself </a:t>
            </a:r>
            <a:r>
              <a:rPr lang="en-US" sz="1800" dirty="0"/>
              <a:t>or someone one cares about</a:t>
            </a:r>
          </a:p>
          <a:p>
            <a:pPr lvl="1">
              <a:lnSpc>
                <a:spcPct val="80000"/>
              </a:lnSpc>
            </a:pPr>
            <a:r>
              <a:rPr lang="en-US" sz="1800" dirty="0"/>
              <a:t>Particularly if perceived as willful, unjustified or </a:t>
            </a:r>
            <a:r>
              <a:rPr lang="en-US" sz="1800" dirty="0" smtClean="0"/>
              <a:t>avoidable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Adaptive </a:t>
            </a:r>
            <a:r>
              <a:rPr lang="en-US" sz="2000" dirty="0"/>
              <a:t>function</a:t>
            </a:r>
          </a:p>
          <a:p>
            <a:pPr>
              <a:lnSpc>
                <a:spcPct val="80000"/>
              </a:lnSpc>
            </a:pPr>
            <a:r>
              <a:rPr lang="en-US" sz="2000" b="1" dirty="0"/>
              <a:t>Catharsis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Emotional release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Catharsis Hypothesis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Releasing </a:t>
            </a:r>
            <a:r>
              <a:rPr lang="en-US" sz="1800" dirty="0"/>
              <a:t>aggressive energy </a:t>
            </a:r>
            <a:r>
              <a:rPr lang="en-US" sz="1800" dirty="0" smtClean="0"/>
              <a:t>(through </a:t>
            </a:r>
            <a:r>
              <a:rPr lang="en-US" sz="1800" dirty="0"/>
              <a:t>action or </a:t>
            </a:r>
            <a:r>
              <a:rPr lang="en-US" sz="1800" dirty="0" smtClean="0"/>
              <a:t>fantasy) relieves aggressive urges</a:t>
            </a:r>
            <a:endParaRPr lang="en-US" sz="1800" dirty="0"/>
          </a:p>
          <a:p>
            <a:pPr lvl="1">
              <a:lnSpc>
                <a:spcPct val="80000"/>
              </a:lnSpc>
            </a:pPr>
            <a:r>
              <a:rPr lang="en-US" sz="1800" dirty="0" smtClean="0"/>
              <a:t>E.g., screaming</a:t>
            </a:r>
            <a:r>
              <a:rPr lang="en-US" sz="1800" dirty="0"/>
              <a:t>, hitting pillows, kicking garbage </a:t>
            </a:r>
            <a:r>
              <a:rPr lang="en-US" sz="1800" dirty="0" smtClean="0"/>
              <a:t>cans</a:t>
            </a:r>
          </a:p>
          <a:p>
            <a:pPr lvl="1">
              <a:lnSpc>
                <a:spcPct val="80000"/>
              </a:lnSpc>
            </a:pPr>
            <a:endParaRPr lang="en-US" sz="1800" dirty="0" smtClean="0"/>
          </a:p>
        </p:txBody>
      </p:sp>
      <p:pic>
        <p:nvPicPr>
          <p:cNvPr id="1026" name="Picture 2" descr="Image result for ang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509" y="1267691"/>
            <a:ext cx="3174887" cy="239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ang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473" y="3851564"/>
            <a:ext cx="3192705" cy="240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42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5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5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5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5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5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5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35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Catharsis Research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8600" cy="51054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</a:pPr>
            <a:r>
              <a:rPr lang="en-US" sz="2400" dirty="0" smtClean="0"/>
              <a:t>E.g., Bushman </a:t>
            </a:r>
            <a:r>
              <a:rPr lang="en-US" sz="2400" dirty="0"/>
              <a:t>(2002)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/>
              <a:t>Make </a:t>
            </a:r>
            <a:r>
              <a:rPr lang="en-US" sz="2000" dirty="0"/>
              <a:t>people angry by insulting their essay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Some hit punching bag, others not</a:t>
            </a:r>
          </a:p>
          <a:p>
            <a:pPr lvl="2">
              <a:lnSpc>
                <a:spcPct val="90000"/>
              </a:lnSpc>
            </a:pPr>
            <a:r>
              <a:rPr lang="en-US" sz="1800" dirty="0"/>
              <a:t>If hit bag, show more aggression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Rumination vs. distraction</a:t>
            </a:r>
          </a:p>
          <a:p>
            <a:pPr lvl="2">
              <a:lnSpc>
                <a:spcPct val="90000"/>
              </a:lnSpc>
            </a:pPr>
            <a:r>
              <a:rPr lang="en-US" sz="1800" dirty="0"/>
              <a:t>Story about student treated unfairly by professor</a:t>
            </a:r>
          </a:p>
          <a:p>
            <a:pPr lvl="2">
              <a:lnSpc>
                <a:spcPct val="90000"/>
              </a:lnSpc>
            </a:pPr>
            <a:r>
              <a:rPr lang="en-US" sz="1800" dirty="0"/>
              <a:t>Those who ruminate show more </a:t>
            </a:r>
            <a:r>
              <a:rPr lang="en-US" sz="1800" dirty="0" smtClean="0"/>
              <a:t>anger</a:t>
            </a:r>
          </a:p>
          <a:p>
            <a:pPr lvl="2">
              <a:lnSpc>
                <a:spcPct val="90000"/>
              </a:lnSpc>
            </a:pPr>
            <a:endParaRPr lang="en-US" sz="1800" dirty="0" smtClean="0"/>
          </a:p>
          <a:p>
            <a:pPr>
              <a:lnSpc>
                <a:spcPct val="90000"/>
              </a:lnSpc>
            </a:pPr>
            <a:r>
              <a:rPr lang="en-US" sz="2400" i="1" dirty="0" smtClean="0"/>
              <a:t>Sometimes</a:t>
            </a:r>
            <a:r>
              <a:rPr lang="en-US" sz="2400" dirty="0" smtClean="0"/>
              <a:t> acting aggressively temporarily leads to calming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/>
              <a:t>A) when the provoker is the target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/>
              <a:t>B) the retaliation seems justifiable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/>
              <a:t>C) the target is not intimidating</a:t>
            </a:r>
          </a:p>
        </p:txBody>
      </p:sp>
      <p:pic>
        <p:nvPicPr>
          <p:cNvPr id="5530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0400" y="2971800"/>
            <a:ext cx="1981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3" name="Picture 7" descr="countries-ang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00612" y="4274127"/>
            <a:ext cx="2052638" cy="1368425"/>
          </a:xfrm>
          <a:prstGeom prst="rect">
            <a:avLst/>
          </a:prstGeom>
          <a:noFill/>
        </p:spPr>
      </p:pic>
      <p:pic>
        <p:nvPicPr>
          <p:cNvPr id="55304" name="Picture 8" descr="myers10e_photo_12"/>
          <p:cNvPicPr>
            <a:picLocks noChangeAspect="1" noChangeArrowheads="1"/>
          </p:cNvPicPr>
          <p:nvPr/>
        </p:nvPicPr>
        <p:blipFill rotWithShape="1">
          <a:blip r:embed="rId4"/>
          <a:srcRect t="6666"/>
          <a:stretch/>
        </p:blipFill>
        <p:spPr bwMode="auto">
          <a:xfrm>
            <a:off x="4876800" y="2057400"/>
            <a:ext cx="2100263" cy="2133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07034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56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56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560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560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60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60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 smtClean="0"/>
              <a:t>Happiness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678363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Happiness</a:t>
            </a:r>
          </a:p>
          <a:p>
            <a:pPr lvl="1"/>
            <a:r>
              <a:rPr lang="en-CA" dirty="0" smtClean="0"/>
              <a:t>A state of well-being and contentment</a:t>
            </a:r>
          </a:p>
          <a:p>
            <a:pPr lvl="1"/>
            <a:r>
              <a:rPr lang="en-CA" dirty="0" smtClean="0"/>
              <a:t>A response to some perceived fortune</a:t>
            </a:r>
          </a:p>
          <a:p>
            <a:r>
              <a:rPr lang="en-CA" b="1" dirty="0" smtClean="0"/>
              <a:t>Positive Psychology</a:t>
            </a:r>
          </a:p>
          <a:p>
            <a:pPr lvl="1"/>
            <a:r>
              <a:rPr lang="en-CA" dirty="0" smtClean="0"/>
              <a:t>The scientific study of human flourishing, with the goals of discovering and promoting strengths and virtues that help individuals and communities thrive</a:t>
            </a:r>
          </a:p>
          <a:p>
            <a:pPr lvl="1"/>
            <a:r>
              <a:rPr lang="en-CA" dirty="0" smtClean="0"/>
              <a:t>Studying the factors related to happiness</a:t>
            </a:r>
          </a:p>
          <a:p>
            <a:pPr lvl="1"/>
            <a:r>
              <a:rPr lang="en-CA" dirty="0" smtClean="0"/>
              <a:t>E.g., brain correlates of happiness,  genes, personality characteristics, effects on health, how to teach happiness, behaviours</a:t>
            </a:r>
          </a:p>
          <a:p>
            <a:endParaRPr lang="en-CA" dirty="0" smtClean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886200"/>
            <a:ext cx="31242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447800"/>
            <a:ext cx="3124200" cy="2348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6489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Determinants of Happiness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05400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Genes</a:t>
            </a:r>
            <a:endParaRPr lang="en-CA" dirty="0"/>
          </a:p>
          <a:p>
            <a:pPr lvl="1"/>
            <a:r>
              <a:rPr lang="en-CA" dirty="0"/>
              <a:t>Twin </a:t>
            </a:r>
            <a:r>
              <a:rPr lang="en-CA" dirty="0" smtClean="0"/>
              <a:t>studies (identical more closely related than fraternal)</a:t>
            </a:r>
          </a:p>
          <a:p>
            <a:pPr lvl="1"/>
            <a:endParaRPr lang="en-CA" dirty="0"/>
          </a:p>
          <a:p>
            <a:r>
              <a:rPr lang="en-CA" dirty="0" smtClean="0"/>
              <a:t>Wealth?</a:t>
            </a:r>
          </a:p>
          <a:p>
            <a:pPr lvl="1"/>
            <a:r>
              <a:rPr lang="en-CA" dirty="0" smtClean="0"/>
              <a:t>82% of American college students think “Being very well off financially” is </a:t>
            </a:r>
            <a:r>
              <a:rPr lang="en-CA" i="1" dirty="0" smtClean="0"/>
              <a:t>very important</a:t>
            </a:r>
          </a:p>
          <a:p>
            <a:pPr lvl="1"/>
            <a:r>
              <a:rPr lang="en-CA" dirty="0" smtClean="0"/>
              <a:t>People with lots of money are happier than those who struggle to afford life’s basic needs</a:t>
            </a:r>
          </a:p>
          <a:p>
            <a:pPr lvl="1"/>
            <a:r>
              <a:rPr lang="en-CA" dirty="0" smtClean="0"/>
              <a:t>People in rich countries experience greater well-being than those in poor countries</a:t>
            </a:r>
          </a:p>
          <a:p>
            <a:pPr lvl="1"/>
            <a:r>
              <a:rPr lang="en-CA" dirty="0" smtClean="0"/>
              <a:t>However, while incomes continue to increase, happiness has not </a:t>
            </a:r>
          </a:p>
          <a:p>
            <a:pPr lvl="1"/>
            <a:r>
              <a:rPr lang="en-CA" dirty="0" smtClean="0"/>
              <a:t>Once people have their basic needs met, happiness ratings tend to level out</a:t>
            </a:r>
            <a:endParaRPr lang="en-CA" dirty="0"/>
          </a:p>
          <a:p>
            <a:endParaRPr lang="en-US" dirty="0"/>
          </a:p>
        </p:txBody>
      </p:sp>
      <p:pic>
        <p:nvPicPr>
          <p:cNvPr id="6" name="Picture 2" descr="E:\ch12\myers11e_mods_fig_12_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676400"/>
            <a:ext cx="2620574" cy="2092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income and happines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191000"/>
            <a:ext cx="3562350" cy="1839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58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 smtClean="0"/>
              <a:t>Evidence Based Suggestions for a Happier Life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53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Realize that enduring happiness may not come from financial success</a:t>
            </a:r>
          </a:p>
          <a:p>
            <a:r>
              <a:rPr lang="en-US" dirty="0" smtClean="0"/>
              <a:t>Take control of your time</a:t>
            </a:r>
          </a:p>
          <a:p>
            <a:r>
              <a:rPr lang="en-US" dirty="0" smtClean="0"/>
              <a:t>Act happy</a:t>
            </a:r>
          </a:p>
          <a:p>
            <a:r>
              <a:rPr lang="en-US" dirty="0" smtClean="0"/>
              <a:t>Seek work and leisure that engage your skills</a:t>
            </a:r>
          </a:p>
          <a:p>
            <a:r>
              <a:rPr lang="en-US" dirty="0" smtClean="0"/>
              <a:t>Buy shared experiences rather than things</a:t>
            </a:r>
          </a:p>
          <a:p>
            <a:r>
              <a:rPr lang="en-US" dirty="0" smtClean="0"/>
              <a:t>Join the “movement” movement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600" dirty="0" smtClean="0"/>
              <a:t>Give your body the sleep it wants</a:t>
            </a:r>
          </a:p>
          <a:p>
            <a:r>
              <a:rPr lang="en-US" sz="2600" dirty="0" smtClean="0"/>
              <a:t>Give priority to close relationships</a:t>
            </a:r>
          </a:p>
          <a:p>
            <a:r>
              <a:rPr lang="en-US" sz="2600" dirty="0" smtClean="0"/>
              <a:t>Focus beyond the self</a:t>
            </a:r>
          </a:p>
          <a:p>
            <a:r>
              <a:rPr lang="en-US" sz="2600" dirty="0" smtClean="0"/>
              <a:t>Count your blessings and record your gratitude</a:t>
            </a:r>
          </a:p>
          <a:p>
            <a:r>
              <a:rPr lang="en-US" sz="2600" dirty="0" smtClean="0"/>
              <a:t>Nurture your spiritual self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36015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12447</TotalTime>
  <Words>907</Words>
  <Application>Microsoft Macintosh PowerPoint</Application>
  <PresentationFormat>On-screen Show (4:3)</PresentationFormat>
  <Paragraphs>143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Wingdings</vt:lpstr>
      <vt:lpstr>Arial</vt:lpstr>
      <vt:lpstr>Default Design</vt:lpstr>
      <vt:lpstr>Detecting Emotion in Non-Verbal Cues</vt:lpstr>
      <vt:lpstr>Detecting Emotion in Non-Verbal Cues (cont’d)</vt:lpstr>
      <vt:lpstr>The Experience of Emotion: Basic Emotions</vt:lpstr>
      <vt:lpstr>The Experience of Emotion: Valence and Arousal</vt:lpstr>
      <vt:lpstr>Anger</vt:lpstr>
      <vt:lpstr>Catharsis Research</vt:lpstr>
      <vt:lpstr>Happiness</vt:lpstr>
      <vt:lpstr>Determinants of Happiness</vt:lpstr>
      <vt:lpstr>Evidence Based Suggestions for a Happier Life</vt:lpstr>
    </vt:vector>
  </TitlesOfParts>
  <Company> </Company>
  <LinksUpToDate>false</LinksUpToDate>
  <SharedDoc>false</SharedDoc>
  <HyperlinksChanged>false</HyperlinksChanged>
  <AppVersion>15.0040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Emotion</dc:title>
  <dc:creator>gary</dc:creator>
  <cp:lastModifiedBy>Grace Pereira</cp:lastModifiedBy>
  <cp:revision>98</cp:revision>
  <dcterms:created xsi:type="dcterms:W3CDTF">2012-03-31T12:54:39Z</dcterms:created>
  <dcterms:modified xsi:type="dcterms:W3CDTF">2017-12-13T05:09:45Z</dcterms:modified>
</cp:coreProperties>
</file>