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6" r:id="rId2"/>
    <p:sldId id="257" r:id="rId3"/>
    <p:sldId id="258" r:id="rId4"/>
    <p:sldId id="259" r:id="rId5"/>
    <p:sldId id="260" r:id="rId6"/>
    <p:sldId id="261" r:id="rId7"/>
    <p:sldId id="262" r:id="rId8"/>
    <p:sldId id="263" r:id="rId9"/>
    <p:sldId id="264" r:id="rId10"/>
    <p:sldId id="322" r:id="rId11"/>
    <p:sldId id="265" r:id="rId12"/>
    <p:sldId id="266" r:id="rId13"/>
    <p:sldId id="267" r:id="rId14"/>
    <p:sldId id="323" r:id="rId15"/>
    <p:sldId id="268" r:id="rId16"/>
    <p:sldId id="269" r:id="rId17"/>
    <p:sldId id="270"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20" r:id="rId51"/>
    <p:sldId id="321"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1" d="100"/>
          <a:sy n="51" d="100"/>
        </p:scale>
        <p:origin x="-432" y="-18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F9D1652-92D3-462E-94B0-1EF57D18BEB7}" type="datetimeFigureOut">
              <a:rPr lang="en-US" smtClean="0"/>
              <a:t>9/6/2016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624AD6-58B9-42CE-A7FA-06E1025C7C8F}" type="slidenum">
              <a:rPr lang="en-US" smtClean="0"/>
              <a:t>‹#›</a:t>
            </a:fld>
            <a:endParaRPr lang="en-US"/>
          </a:p>
        </p:txBody>
      </p:sp>
    </p:spTree>
    <p:extLst>
      <p:ext uri="{BB962C8B-B14F-4D97-AF65-F5344CB8AC3E}">
        <p14:creationId xmlns:p14="http://schemas.microsoft.com/office/powerpoint/2010/main" val="1987098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7624AD6-58B9-42CE-A7FA-06E1025C7C8F}" type="slidenum">
              <a:rPr lang="en-US" smtClean="0"/>
              <a:t>1</a:t>
            </a:fld>
            <a:endParaRPr lang="en-US"/>
          </a:p>
        </p:txBody>
      </p:sp>
    </p:spTree>
    <p:extLst>
      <p:ext uri="{BB962C8B-B14F-4D97-AF65-F5344CB8AC3E}">
        <p14:creationId xmlns:p14="http://schemas.microsoft.com/office/powerpoint/2010/main" val="970785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a:ln/>
        </p:spPr>
      </p:sp>
      <p:sp>
        <p:nvSpPr>
          <p:cNvPr id="3481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3481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73A63A8C-1900-1C4A-8B94-691FEA750666}" type="slidenum">
              <a:rPr lang="en-CA" sz="1200" b="0">
                <a:latin typeface="Arial" charset="0"/>
              </a:rPr>
              <a:pPr eaLnBrk="1" hangingPunct="1"/>
              <a:t>7</a:t>
            </a:fld>
            <a:endParaRPr lang="en-CA" sz="1200" b="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8AC38B15-E662-8B46-A8EA-7CE27EA8DAD3}" type="slidenum">
              <a:rPr lang="en-CA" sz="1200" b="0">
                <a:latin typeface="Arial" charset="0"/>
              </a:rPr>
              <a:pPr eaLnBrk="1" hangingPunct="1"/>
              <a:t>8</a:t>
            </a:fld>
            <a:endParaRPr lang="en-CA" sz="1200" b="0">
              <a:latin typeface="Arial" charset="0"/>
            </a:endParaRPr>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a:ln/>
        </p:spPr>
      </p:sp>
      <p:sp>
        <p:nvSpPr>
          <p:cNvPr id="3891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3891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5A9B344C-38F8-A14A-8716-AF5A8F242963}" type="slidenum">
              <a:rPr lang="en-CA" sz="1200" b="0">
                <a:latin typeface="Arial" charset="0"/>
              </a:rPr>
              <a:pPr eaLnBrk="1" hangingPunct="1"/>
              <a:t>9</a:t>
            </a:fld>
            <a:endParaRPr lang="en-CA" sz="1200" b="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a:ln/>
        </p:spPr>
      </p:sp>
      <p:sp>
        <p:nvSpPr>
          <p:cNvPr id="4096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40963"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FF827C25-069A-0342-8BE3-6CDA61FE8536}" type="slidenum">
              <a:rPr lang="en-CA" sz="1200" b="0">
                <a:latin typeface="Arial" charset="0"/>
              </a:rPr>
              <a:pPr eaLnBrk="1" hangingPunct="1"/>
              <a:t>11</a:t>
            </a:fld>
            <a:endParaRPr lang="en-CA" sz="1200" b="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a:ln/>
        </p:spPr>
      </p:sp>
      <p:sp>
        <p:nvSpPr>
          <p:cNvPr id="4301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4301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09C1298F-2BA1-1E4B-8E77-37784EADE24F}" type="slidenum">
              <a:rPr lang="en-CA" sz="1200" b="0">
                <a:latin typeface="Arial" charset="0"/>
              </a:rPr>
              <a:pPr eaLnBrk="1" hangingPunct="1"/>
              <a:t>12</a:t>
            </a:fld>
            <a:endParaRPr lang="en-CA" sz="1200" b="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a:ln/>
        </p:spPr>
      </p:sp>
      <p:sp>
        <p:nvSpPr>
          <p:cNvPr id="4505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4505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FFB74E1C-35A6-9F4E-9CB0-472EF44B94D4}" type="slidenum">
              <a:rPr lang="en-CA" sz="1200" b="0">
                <a:latin typeface="Arial" charset="0"/>
              </a:rPr>
              <a:pPr eaLnBrk="1" hangingPunct="1"/>
              <a:t>13</a:t>
            </a:fld>
            <a:endParaRPr lang="en-CA" sz="1200" b="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a:ln/>
        </p:spPr>
      </p:sp>
      <p:sp>
        <p:nvSpPr>
          <p:cNvPr id="4710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4710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788C2E76-118E-6944-AAAA-1B1CC056AC67}" type="slidenum">
              <a:rPr lang="en-CA" sz="1200" b="0">
                <a:latin typeface="Arial" charset="0"/>
              </a:rPr>
              <a:pPr eaLnBrk="1" hangingPunct="1"/>
              <a:t>15</a:t>
            </a:fld>
            <a:endParaRPr lang="en-CA" sz="1200" b="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a:ln/>
        </p:spPr>
      </p:sp>
      <p:sp>
        <p:nvSpPr>
          <p:cNvPr id="4915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4915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F476A0B3-939E-654F-AD8B-6D6D98498C1F}" type="slidenum">
              <a:rPr lang="en-CA" sz="1200" b="0">
                <a:latin typeface="Arial" charset="0"/>
              </a:rPr>
              <a:pPr eaLnBrk="1" hangingPunct="1"/>
              <a:t>16</a:t>
            </a:fld>
            <a:endParaRPr lang="en-CA" sz="1200" b="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ln/>
        </p:spPr>
      </p:sp>
      <p:sp>
        <p:nvSpPr>
          <p:cNvPr id="5120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dirty="0"/>
          </a:p>
        </p:txBody>
      </p:sp>
      <p:sp>
        <p:nvSpPr>
          <p:cNvPr id="51203"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5C4369F3-4717-944F-973E-1C4AFEE78398}" type="slidenum">
              <a:rPr lang="en-CA" sz="1200" b="0">
                <a:latin typeface="Arial" charset="0"/>
              </a:rPr>
              <a:pPr eaLnBrk="1" hangingPunct="1"/>
              <a:t>18</a:t>
            </a:fld>
            <a:endParaRPr lang="en-CA" sz="1200" b="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a:ln/>
        </p:spPr>
      </p:sp>
      <p:sp>
        <p:nvSpPr>
          <p:cNvPr id="532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5325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6A643C0D-8C3C-A64C-B81F-37F06FA5C751}" type="slidenum">
              <a:rPr lang="en-CA" sz="1200" b="0">
                <a:latin typeface="Arial" charset="0"/>
              </a:rPr>
              <a:pPr eaLnBrk="1" hangingPunct="1"/>
              <a:t>24</a:t>
            </a:fld>
            <a:endParaRPr lang="en-CA" sz="1200" b="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general@icare.org</a:t>
            </a:r>
          </a:p>
          <a:p>
            <a:endParaRPr lang="en-US" dirty="0"/>
          </a:p>
        </p:txBody>
      </p:sp>
      <p:sp>
        <p:nvSpPr>
          <p:cNvPr id="4" name="Slide Number Placeholder 3"/>
          <p:cNvSpPr>
            <a:spLocks noGrp="1"/>
          </p:cNvSpPr>
          <p:nvPr>
            <p:ph type="sldNum" sz="quarter" idx="10"/>
          </p:nvPr>
        </p:nvSpPr>
        <p:spPr/>
        <p:txBody>
          <a:bodyPr/>
          <a:lstStyle/>
          <a:p>
            <a:fld id="{87624AD6-58B9-42CE-A7FA-06E1025C7C8F}" type="slidenum">
              <a:rPr lang="en-US" smtClean="0"/>
              <a:t>31</a:t>
            </a:fld>
            <a:endParaRPr lang="en-US"/>
          </a:p>
        </p:txBody>
      </p:sp>
    </p:spTree>
    <p:extLst>
      <p:ext uri="{BB962C8B-B14F-4D97-AF65-F5344CB8AC3E}">
        <p14:creationId xmlns:p14="http://schemas.microsoft.com/office/powerpoint/2010/main" val="1448897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a:ln/>
        </p:spPr>
      </p:sp>
      <p:sp>
        <p:nvSpPr>
          <p:cNvPr id="5939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5939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FB9656BF-FCD1-9943-8659-D727F9959CBC}" type="slidenum">
              <a:rPr lang="en-CA" sz="1200" b="0">
                <a:latin typeface="Arial" charset="0"/>
              </a:rPr>
              <a:pPr eaLnBrk="1" hangingPunct="1"/>
              <a:t>36</a:t>
            </a:fld>
            <a:endParaRPr lang="en-CA" sz="1200" b="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a:ln/>
        </p:spPr>
      </p:sp>
      <p:sp>
        <p:nvSpPr>
          <p:cNvPr id="6963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6963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6D4F9D65-21FB-BD44-8E6A-9EDA9C5FD1D4}" type="slidenum">
              <a:rPr lang="en-CA" sz="1200" b="0">
                <a:latin typeface="Arial" charset="0"/>
              </a:rPr>
              <a:pPr eaLnBrk="1" hangingPunct="1"/>
              <a:t>37</a:t>
            </a:fld>
            <a:endParaRPr lang="en-CA" sz="1200" b="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a:ln/>
        </p:spPr>
      </p:sp>
      <p:sp>
        <p:nvSpPr>
          <p:cNvPr id="7168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p>
        </p:txBody>
      </p:sp>
      <p:sp>
        <p:nvSpPr>
          <p:cNvPr id="71683"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23" eaLnBrk="0" hangingPunct="0">
              <a:defRPr sz="2200" b="1">
                <a:solidFill>
                  <a:schemeClr val="tx1"/>
                </a:solidFill>
                <a:latin typeface="Courier New" charset="0"/>
                <a:ea typeface="ＭＳ Ｐゴシック" charset="0"/>
                <a:cs typeface="ＭＳ Ｐゴシック" charset="0"/>
              </a:defRPr>
            </a:lvl1pPr>
            <a:lvl2pPr marL="685817" indent="-263776" defTabSz="914423" eaLnBrk="0" hangingPunct="0">
              <a:defRPr sz="2200" b="1">
                <a:solidFill>
                  <a:schemeClr val="tx1"/>
                </a:solidFill>
                <a:latin typeface="Courier New" charset="0"/>
                <a:ea typeface="ＭＳ Ｐゴシック" charset="0"/>
              </a:defRPr>
            </a:lvl2pPr>
            <a:lvl3pPr marL="1055103" indent="-211021" defTabSz="914423" eaLnBrk="0" hangingPunct="0">
              <a:defRPr sz="2200" b="1">
                <a:solidFill>
                  <a:schemeClr val="tx1"/>
                </a:solidFill>
                <a:latin typeface="Courier New" charset="0"/>
                <a:ea typeface="ＭＳ Ｐゴシック" charset="0"/>
              </a:defRPr>
            </a:lvl3pPr>
            <a:lvl4pPr marL="1477145" indent="-211021" defTabSz="914423" eaLnBrk="0" hangingPunct="0">
              <a:defRPr sz="2200" b="1">
                <a:solidFill>
                  <a:schemeClr val="tx1"/>
                </a:solidFill>
                <a:latin typeface="Courier New" charset="0"/>
                <a:ea typeface="ＭＳ Ｐゴシック" charset="0"/>
              </a:defRPr>
            </a:lvl4pPr>
            <a:lvl5pPr marL="1899186" indent="-211021" defTabSz="914423" eaLnBrk="0" hangingPunct="0">
              <a:defRPr sz="2200" b="1">
                <a:solidFill>
                  <a:schemeClr val="tx1"/>
                </a:solidFill>
                <a:latin typeface="Courier New" charset="0"/>
                <a:ea typeface="ＭＳ Ｐゴシック" charset="0"/>
              </a:defRPr>
            </a:lvl5pPr>
            <a:lvl6pPr marL="2321227"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6pPr>
            <a:lvl7pPr marL="2743269"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7pPr>
            <a:lvl8pPr marL="3165310"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8pPr>
            <a:lvl9pPr marL="3587351" indent="-211021" algn="ctr" defTabSz="914423" eaLnBrk="0" fontAlgn="base" hangingPunct="0">
              <a:spcBef>
                <a:spcPct val="0"/>
              </a:spcBef>
              <a:spcAft>
                <a:spcPct val="0"/>
              </a:spcAft>
              <a:defRPr sz="2200" b="1">
                <a:solidFill>
                  <a:schemeClr val="tx1"/>
                </a:solidFill>
                <a:latin typeface="Courier New" charset="0"/>
                <a:ea typeface="ＭＳ Ｐゴシック" charset="0"/>
              </a:defRPr>
            </a:lvl9pPr>
          </a:lstStyle>
          <a:p>
            <a:pPr eaLnBrk="1" hangingPunct="1"/>
            <a:fld id="{08E57F36-BA7F-FA43-B991-7F04A0DBA55D}" type="slidenum">
              <a:rPr lang="en-CA" sz="1200" b="0">
                <a:latin typeface="Arial" charset="0"/>
              </a:rPr>
              <a:pPr eaLnBrk="1" hangingPunct="1"/>
              <a:t>38</a:t>
            </a:fld>
            <a:endParaRPr lang="en-CA" sz="1200" b="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may show example of no limit to the</a:t>
            </a:r>
            <a:r>
              <a:rPr lang="en-US" baseline="0" dirty="0" smtClean="0"/>
              <a:t> integer in python</a:t>
            </a:r>
          </a:p>
          <a:p>
            <a:r>
              <a:rPr lang="en-US" baseline="0" dirty="0" smtClean="0"/>
              <a:t>&gt;&gt;&gt; a =12345678</a:t>
            </a:r>
          </a:p>
          <a:p>
            <a:r>
              <a:rPr lang="en-US" baseline="0" dirty="0" smtClean="0"/>
              <a:t>&gt;&gt;&gt;a**11</a:t>
            </a:r>
          </a:p>
          <a:p>
            <a:endParaRPr lang="en-US" baseline="0" dirty="0" smtClean="0"/>
          </a:p>
        </p:txBody>
      </p:sp>
      <p:sp>
        <p:nvSpPr>
          <p:cNvPr id="4" name="Slide Number Placeholder 3"/>
          <p:cNvSpPr>
            <a:spLocks noGrp="1"/>
          </p:cNvSpPr>
          <p:nvPr>
            <p:ph type="sldNum" sz="quarter" idx="10"/>
          </p:nvPr>
        </p:nvSpPr>
        <p:spPr/>
        <p:txBody>
          <a:bodyPr/>
          <a:lstStyle/>
          <a:p>
            <a:fld id="{87624AD6-58B9-42CE-A7FA-06E1025C7C8F}" type="slidenum">
              <a:rPr lang="en-US" smtClean="0"/>
              <a:t>39</a:t>
            </a:fld>
            <a:endParaRPr lang="en-US"/>
          </a:p>
        </p:txBody>
      </p:sp>
    </p:spTree>
    <p:extLst>
      <p:ext uri="{BB962C8B-B14F-4D97-AF65-F5344CB8AC3E}">
        <p14:creationId xmlns:p14="http://schemas.microsoft.com/office/powerpoint/2010/main" val="15657789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40</a:t>
            </a:fld>
            <a:endParaRPr lang="en-US"/>
          </a:p>
        </p:txBody>
      </p:sp>
    </p:spTree>
    <p:extLst>
      <p:ext uri="{BB962C8B-B14F-4D97-AF65-F5344CB8AC3E}">
        <p14:creationId xmlns:p14="http://schemas.microsoft.com/office/powerpoint/2010/main" val="629724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41</a:t>
            </a:fld>
            <a:endParaRPr lang="en-US"/>
          </a:p>
        </p:txBody>
      </p:sp>
    </p:spTree>
    <p:extLst>
      <p:ext uri="{BB962C8B-B14F-4D97-AF65-F5344CB8AC3E}">
        <p14:creationId xmlns:p14="http://schemas.microsoft.com/office/powerpoint/2010/main" val="19784286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42</a:t>
            </a:fld>
            <a:endParaRPr lang="en-US"/>
          </a:p>
        </p:txBody>
      </p:sp>
    </p:spTree>
    <p:extLst>
      <p:ext uri="{BB962C8B-B14F-4D97-AF65-F5344CB8AC3E}">
        <p14:creationId xmlns:p14="http://schemas.microsoft.com/office/powerpoint/2010/main" val="4029958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43</a:t>
            </a:fld>
            <a:endParaRPr lang="en-US"/>
          </a:p>
        </p:txBody>
      </p:sp>
    </p:spTree>
    <p:extLst>
      <p:ext uri="{BB962C8B-B14F-4D97-AF65-F5344CB8AC3E}">
        <p14:creationId xmlns:p14="http://schemas.microsoft.com/office/powerpoint/2010/main" val="10412041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45</a:t>
            </a:fld>
            <a:endParaRPr lang="en-US"/>
          </a:p>
        </p:txBody>
      </p:sp>
    </p:spTree>
    <p:extLst>
      <p:ext uri="{BB962C8B-B14F-4D97-AF65-F5344CB8AC3E}">
        <p14:creationId xmlns:p14="http://schemas.microsoft.com/office/powerpoint/2010/main" val="1695120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46</a:t>
            </a:fld>
            <a:endParaRPr lang="en-US"/>
          </a:p>
        </p:txBody>
      </p:sp>
    </p:spTree>
    <p:extLst>
      <p:ext uri="{BB962C8B-B14F-4D97-AF65-F5344CB8AC3E}">
        <p14:creationId xmlns:p14="http://schemas.microsoft.com/office/powerpoint/2010/main" val="1157132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47</a:t>
            </a:fld>
            <a:endParaRPr lang="en-US"/>
          </a:p>
        </p:txBody>
      </p:sp>
    </p:spTree>
    <p:extLst>
      <p:ext uri="{BB962C8B-B14F-4D97-AF65-F5344CB8AC3E}">
        <p14:creationId xmlns:p14="http://schemas.microsoft.com/office/powerpoint/2010/main" val="25702728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48</a:t>
            </a:fld>
            <a:endParaRPr lang="en-US"/>
          </a:p>
        </p:txBody>
      </p:sp>
    </p:spTree>
    <p:extLst>
      <p:ext uri="{BB962C8B-B14F-4D97-AF65-F5344CB8AC3E}">
        <p14:creationId xmlns:p14="http://schemas.microsoft.com/office/powerpoint/2010/main" val="2025450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49</a:t>
            </a:fld>
            <a:endParaRPr lang="en-US"/>
          </a:p>
        </p:txBody>
      </p:sp>
    </p:spTree>
    <p:extLst>
      <p:ext uri="{BB962C8B-B14F-4D97-AF65-F5344CB8AC3E}">
        <p14:creationId xmlns:p14="http://schemas.microsoft.com/office/powerpoint/2010/main" val="40167322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52</a:t>
            </a:fld>
            <a:endParaRPr lang="en-US"/>
          </a:p>
        </p:txBody>
      </p:sp>
    </p:spTree>
    <p:extLst>
      <p:ext uri="{BB962C8B-B14F-4D97-AF65-F5344CB8AC3E}">
        <p14:creationId xmlns:p14="http://schemas.microsoft.com/office/powerpoint/2010/main" val="26565221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53</a:t>
            </a:fld>
            <a:endParaRPr lang="en-US"/>
          </a:p>
        </p:txBody>
      </p:sp>
    </p:spTree>
    <p:extLst>
      <p:ext uri="{BB962C8B-B14F-4D97-AF65-F5344CB8AC3E}">
        <p14:creationId xmlns:p14="http://schemas.microsoft.com/office/powerpoint/2010/main" val="19539241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Ask</a:t>
            </a:r>
            <a:r>
              <a:rPr lang="en-US" baseline="0" dirty="0" smtClean="0"/>
              <a:t> </a:t>
            </a:r>
            <a:r>
              <a:rPr lang="en-US" baseline="0" dirty="0" err="1" smtClean="0"/>
              <a:t>st</a:t>
            </a:r>
            <a:r>
              <a:rPr lang="en-US" baseline="0" dirty="0" smtClean="0"/>
              <a:t> first then doo it  - on piece of paper</a:t>
            </a:r>
            <a:endParaRPr lang="en-US" dirty="0" smtClean="0"/>
          </a:p>
          <a:p>
            <a:r>
              <a:rPr lang="en-US" dirty="0" smtClean="0"/>
              <a:t>Do example 50,11 on</a:t>
            </a:r>
            <a:r>
              <a:rPr lang="en-US" baseline="0" dirty="0" smtClean="0"/>
              <a:t> the board GCD(50,11)  = 1</a:t>
            </a:r>
            <a:endParaRPr lang="en-US" dirty="0"/>
          </a:p>
        </p:txBody>
      </p:sp>
      <p:sp>
        <p:nvSpPr>
          <p:cNvPr id="4" name="Slide Number Placeholder 3"/>
          <p:cNvSpPr>
            <a:spLocks noGrp="1"/>
          </p:cNvSpPr>
          <p:nvPr>
            <p:ph type="sldNum" sz="quarter" idx="10"/>
          </p:nvPr>
        </p:nvSpPr>
        <p:spPr/>
        <p:txBody>
          <a:bodyPr/>
          <a:lstStyle/>
          <a:p>
            <a:fld id="{20AE5D18-2AF1-42DE-8E24-EA20A92019CF}" type="slidenum">
              <a:rPr lang="en-US" smtClean="0"/>
              <a:pPr/>
              <a:t>54</a:t>
            </a:fld>
            <a:endParaRPr lang="en-US"/>
          </a:p>
        </p:txBody>
      </p:sp>
    </p:spTree>
    <p:extLst>
      <p:ext uri="{BB962C8B-B14F-4D97-AF65-F5344CB8AC3E}">
        <p14:creationId xmlns:p14="http://schemas.microsoft.com/office/powerpoint/2010/main" val="20963779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55</a:t>
            </a:fld>
            <a:endParaRPr lang="en-US"/>
          </a:p>
        </p:txBody>
      </p:sp>
    </p:spTree>
    <p:extLst>
      <p:ext uri="{BB962C8B-B14F-4D97-AF65-F5344CB8AC3E}">
        <p14:creationId xmlns:p14="http://schemas.microsoft.com/office/powerpoint/2010/main" val="41663219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56</a:t>
            </a:fld>
            <a:endParaRPr lang="en-US"/>
          </a:p>
        </p:txBody>
      </p:sp>
    </p:spTree>
    <p:extLst>
      <p:ext uri="{BB962C8B-B14F-4D97-AF65-F5344CB8AC3E}">
        <p14:creationId xmlns:p14="http://schemas.microsoft.com/office/powerpoint/2010/main" val="17147532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57</a:t>
            </a:fld>
            <a:endParaRPr lang="en-US"/>
          </a:p>
        </p:txBody>
      </p:sp>
    </p:spTree>
    <p:extLst>
      <p:ext uri="{BB962C8B-B14F-4D97-AF65-F5344CB8AC3E}">
        <p14:creationId xmlns:p14="http://schemas.microsoft.com/office/powerpoint/2010/main" val="2756022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58</a:t>
            </a:fld>
            <a:endParaRPr lang="en-US"/>
          </a:p>
        </p:txBody>
      </p:sp>
    </p:spTree>
    <p:extLst>
      <p:ext uri="{BB962C8B-B14F-4D97-AF65-F5344CB8AC3E}">
        <p14:creationId xmlns:p14="http://schemas.microsoft.com/office/powerpoint/2010/main" val="340941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59</a:t>
            </a:fld>
            <a:endParaRPr lang="en-US"/>
          </a:p>
        </p:txBody>
      </p:sp>
    </p:spTree>
    <p:extLst>
      <p:ext uri="{BB962C8B-B14F-4D97-AF65-F5344CB8AC3E}">
        <p14:creationId xmlns:p14="http://schemas.microsoft.com/office/powerpoint/2010/main" val="39036426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60</a:t>
            </a:fld>
            <a:endParaRPr lang="en-US"/>
          </a:p>
        </p:txBody>
      </p:sp>
    </p:spTree>
    <p:extLst>
      <p:ext uri="{BB962C8B-B14F-4D97-AF65-F5344CB8AC3E}">
        <p14:creationId xmlns:p14="http://schemas.microsoft.com/office/powerpoint/2010/main" val="4281011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AE5D18-2AF1-42DE-8E24-EA20A92019CF}" type="slidenum">
              <a:rPr lang="en-US" smtClean="0"/>
              <a:pPr/>
              <a:t>61</a:t>
            </a:fld>
            <a:endParaRPr lang="en-US"/>
          </a:p>
        </p:txBody>
      </p:sp>
    </p:spTree>
    <p:extLst>
      <p:ext uri="{BB962C8B-B14F-4D97-AF65-F5344CB8AC3E}">
        <p14:creationId xmlns:p14="http://schemas.microsoft.com/office/powerpoint/2010/main" val="39012457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62</a:t>
            </a:fld>
            <a:endParaRPr lang="en-US"/>
          </a:p>
        </p:txBody>
      </p:sp>
    </p:spTree>
    <p:extLst>
      <p:ext uri="{BB962C8B-B14F-4D97-AF65-F5344CB8AC3E}">
        <p14:creationId xmlns:p14="http://schemas.microsoft.com/office/powerpoint/2010/main" val="19334769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63</a:t>
            </a:fld>
            <a:endParaRPr lang="en-US"/>
          </a:p>
        </p:txBody>
      </p:sp>
    </p:spTree>
    <p:extLst>
      <p:ext uri="{BB962C8B-B14F-4D97-AF65-F5344CB8AC3E}">
        <p14:creationId xmlns:p14="http://schemas.microsoft.com/office/powerpoint/2010/main" val="3036167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64</a:t>
            </a:fld>
            <a:endParaRPr lang="en-US"/>
          </a:p>
        </p:txBody>
      </p:sp>
    </p:spTree>
    <p:extLst>
      <p:ext uri="{BB962C8B-B14F-4D97-AF65-F5344CB8AC3E}">
        <p14:creationId xmlns:p14="http://schemas.microsoft.com/office/powerpoint/2010/main" val="675740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0AE5D18-2AF1-42DE-8E24-EA20A92019CF}" type="slidenum">
              <a:rPr lang="en-US" smtClean="0"/>
              <a:pPr/>
              <a:t>65</a:t>
            </a:fld>
            <a:endParaRPr lang="en-US"/>
          </a:p>
        </p:txBody>
      </p:sp>
    </p:spTree>
    <p:extLst>
      <p:ext uri="{BB962C8B-B14F-4D97-AF65-F5344CB8AC3E}">
        <p14:creationId xmlns:p14="http://schemas.microsoft.com/office/powerpoint/2010/main" val="10456719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Give them exercise</a:t>
            </a:r>
            <a:r>
              <a:rPr lang="en-US" baseline="0" dirty="0" smtClean="0"/>
              <a:t> to convert 99 to byte</a:t>
            </a:r>
            <a:endParaRPr lang="en-US" dirty="0"/>
          </a:p>
        </p:txBody>
      </p:sp>
      <p:sp>
        <p:nvSpPr>
          <p:cNvPr id="4" name="Slide Number Placeholder 3"/>
          <p:cNvSpPr>
            <a:spLocks noGrp="1"/>
          </p:cNvSpPr>
          <p:nvPr>
            <p:ph type="sldNum" sz="quarter" idx="10"/>
          </p:nvPr>
        </p:nvSpPr>
        <p:spPr/>
        <p:txBody>
          <a:bodyPr/>
          <a:lstStyle/>
          <a:p>
            <a:fld id="{20AE5D18-2AF1-42DE-8E24-EA20A92019CF}" type="slidenum">
              <a:rPr lang="en-US" smtClean="0"/>
              <a:pPr/>
              <a:t>66</a:t>
            </a:fld>
            <a:endParaRPr lang="en-US"/>
          </a:p>
        </p:txBody>
      </p:sp>
    </p:spTree>
    <p:extLst>
      <p:ext uri="{BB962C8B-B14F-4D97-AF65-F5344CB8AC3E}">
        <p14:creationId xmlns:p14="http://schemas.microsoft.com/office/powerpoint/2010/main" val="1084421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C48E6C-D563-406D-B472-7C2E3DABA657}" type="datetimeFigureOut">
              <a:rPr lang="en-US" smtClean="0"/>
              <a:t>9/6/2016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605874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C48E6C-D563-406D-B472-7C2E3DABA657}" type="datetimeFigureOut">
              <a:rPr lang="en-US" smtClean="0"/>
              <a:t>9/6/2016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483482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C48E6C-D563-406D-B472-7C2E3DABA657}" type="datetimeFigureOut">
              <a:rPr lang="en-US" smtClean="0"/>
              <a:t>9/6/2016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3544120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2C48E6C-D563-406D-B472-7C2E3DABA657}" type="datetimeFigureOut">
              <a:rPr lang="en-US" smtClean="0"/>
              <a:t>9/6/2016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2869291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2C48E6C-D563-406D-B472-7C2E3DABA657}" type="datetimeFigureOut">
              <a:rPr lang="en-US" smtClean="0"/>
              <a:t>9/6/2016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431094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C48E6C-D563-406D-B472-7C2E3DABA657}" type="datetimeFigureOut">
              <a:rPr lang="en-US" smtClean="0"/>
              <a:t>9/6/2016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210072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C48E6C-D563-406D-B472-7C2E3DABA657}" type="datetimeFigureOut">
              <a:rPr lang="en-US" smtClean="0"/>
              <a:t>9/6/2016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344426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C48E6C-D563-406D-B472-7C2E3DABA657}" type="datetimeFigureOut">
              <a:rPr lang="en-US" smtClean="0"/>
              <a:t>9/6/2016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3211681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C48E6C-D563-406D-B472-7C2E3DABA657}" type="datetimeFigureOut">
              <a:rPr lang="en-US" smtClean="0"/>
              <a:t>9/6/2016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1499200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C48E6C-D563-406D-B472-7C2E3DABA657}" type="datetimeFigureOut">
              <a:rPr lang="en-US" smtClean="0"/>
              <a:t>9/6/2016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469389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C48E6C-D563-406D-B472-7C2E3DABA657}" type="datetimeFigureOut">
              <a:rPr lang="en-US" smtClean="0"/>
              <a:t>9/6/2016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C1FE2-E671-4003-B6D2-617A37C5BCD4}" type="slidenum">
              <a:rPr lang="en-US" smtClean="0"/>
              <a:t>‹#›</a:t>
            </a:fld>
            <a:endParaRPr lang="en-US"/>
          </a:p>
        </p:txBody>
      </p:sp>
    </p:spTree>
    <p:extLst>
      <p:ext uri="{BB962C8B-B14F-4D97-AF65-F5344CB8AC3E}">
        <p14:creationId xmlns:p14="http://schemas.microsoft.com/office/powerpoint/2010/main" val="3628128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C48E6C-D563-406D-B472-7C2E3DABA657}" type="datetimeFigureOut">
              <a:rPr lang="en-US" smtClean="0"/>
              <a:t>9/6/2016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C1FE2-E671-4003-B6D2-617A37C5BCD4}" type="slidenum">
              <a:rPr lang="en-US" smtClean="0"/>
              <a:t>‹#›</a:t>
            </a:fld>
            <a:endParaRPr lang="en-US"/>
          </a:p>
        </p:txBody>
      </p:sp>
    </p:spTree>
    <p:extLst>
      <p:ext uri="{BB962C8B-B14F-4D97-AF65-F5344CB8AC3E}">
        <p14:creationId xmlns:p14="http://schemas.microsoft.com/office/powerpoint/2010/main" val="1942604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uottawa.blackboard.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amazon.ca/gp/cart/view.html/ref=gno_cart" TargetMode="External"/><Relationship Id="rId2" Type="http://schemas.openxmlformats.org/officeDocument/2006/relationships/hyperlink" Target="http://pragprog.com/book/gwpy2/practical-programmin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openbookproject.net/thinkcs/python/english3e/" TargetMode="External"/><Relationship Id="rId2" Type="http://schemas.openxmlformats.org/officeDocument/2006/relationships/hyperlink" Target="http://faculty.stedwards.edu/mikek/python/thinkpython.pdf" TargetMode="External"/><Relationship Id="rId1" Type="http://schemas.openxmlformats.org/officeDocument/2006/relationships/slideLayout" Target="../slideLayouts/slideLayout2.xml"/><Relationship Id="rId5" Type="http://schemas.openxmlformats.org/officeDocument/2006/relationships/hyperlink" Target="http://ca.wiley.com/WileyCDA/countryConfirm?originalUrl=/marketbasket.cgi?isbn=1118891058" TargetMode="External"/><Relationship Id="rId4" Type="http://schemas.openxmlformats.org/officeDocument/2006/relationships/hyperlink" Target="http://interactivepython.org/runestone/static/thinkcspy/toc.html"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coursera.org/course/programming2" TargetMode="External"/><Relationship Id="rId2" Type="http://schemas.openxmlformats.org/officeDocument/2006/relationships/hyperlink" Target="https://www.coursera.org/course/programming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eb5.uottawa.ca/mcs-smc/academicintegrity/regulation.php"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www.uottawa.ca/about/policies-and-regulation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s://wiki.python.org/moin/Python2orPython3"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nKIu9yen5nc"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coolmath-games.com/0-rubikscube"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accent1"/>
                </a:solidFill>
              </a:rPr>
              <a:t>ITI1120 </a:t>
            </a:r>
            <a:r>
              <a:rPr lang="en-US" sz="4000" dirty="0" smtClean="0">
                <a:solidFill>
                  <a:schemeClr val="accent1"/>
                </a:solidFill>
              </a:rPr>
              <a:t> E </a:t>
            </a:r>
            <a:endParaRPr lang="en-US" sz="4000" dirty="0">
              <a:solidFill>
                <a:schemeClr val="accent1"/>
              </a:solidFill>
            </a:endParaRPr>
          </a:p>
        </p:txBody>
      </p:sp>
      <p:sp>
        <p:nvSpPr>
          <p:cNvPr id="5" name="Content Placeholder 4"/>
          <p:cNvSpPr>
            <a:spLocks noGrp="1"/>
          </p:cNvSpPr>
          <p:nvPr>
            <p:ph idx="1"/>
          </p:nvPr>
        </p:nvSpPr>
        <p:spPr/>
        <p:txBody>
          <a:bodyPr>
            <a:noAutofit/>
          </a:bodyPr>
          <a:lstStyle/>
          <a:p>
            <a:pPr marL="0" indent="0">
              <a:lnSpc>
                <a:spcPct val="90000"/>
              </a:lnSpc>
              <a:buNone/>
            </a:pPr>
            <a:r>
              <a:rPr lang="en-CA" dirty="0"/>
              <a:t>Professor:  </a:t>
            </a:r>
            <a:r>
              <a:rPr lang="en-CA" dirty="0" smtClean="0"/>
              <a:t>Dr. Sadiq Abbas</a:t>
            </a:r>
            <a:endParaRPr lang="en-CA" dirty="0"/>
          </a:p>
          <a:p>
            <a:pPr lvl="1">
              <a:lnSpc>
                <a:spcPct val="90000"/>
              </a:lnSpc>
            </a:pPr>
            <a:endParaRPr lang="en-CA" dirty="0"/>
          </a:p>
          <a:p>
            <a:pPr lvl="1">
              <a:lnSpc>
                <a:spcPct val="90000"/>
              </a:lnSpc>
            </a:pPr>
            <a:r>
              <a:rPr lang="en-CA" dirty="0" smtClean="0"/>
              <a:t>Course Web </a:t>
            </a:r>
            <a:r>
              <a:rPr lang="en-CA" dirty="0"/>
              <a:t>page</a:t>
            </a:r>
            <a:r>
              <a:rPr lang="en-CA" dirty="0" smtClean="0"/>
              <a:t>: </a:t>
            </a:r>
            <a:r>
              <a:rPr lang="en-CA" sz="3200" dirty="0" smtClean="0">
                <a:solidFill>
                  <a:schemeClr val="accent2"/>
                </a:solidFill>
              </a:rPr>
              <a:t>Blackboard Learn</a:t>
            </a:r>
          </a:p>
          <a:p>
            <a:pPr lvl="1">
              <a:lnSpc>
                <a:spcPct val="90000"/>
              </a:lnSpc>
            </a:pPr>
            <a:endParaRPr lang="en-CA" dirty="0"/>
          </a:p>
          <a:p>
            <a:r>
              <a:rPr lang="en-CA" dirty="0"/>
              <a:t>Office: </a:t>
            </a:r>
            <a:r>
              <a:rPr lang="en-CA" dirty="0" smtClean="0"/>
              <a:t> </a:t>
            </a:r>
            <a:r>
              <a:rPr lang="en-US" dirty="0" smtClean="0"/>
              <a:t>DMS </a:t>
            </a:r>
            <a:r>
              <a:rPr lang="en-US" dirty="0"/>
              <a:t>5140 	</a:t>
            </a:r>
          </a:p>
          <a:p>
            <a:pPr lvl="1">
              <a:lnSpc>
                <a:spcPct val="90000"/>
              </a:lnSpc>
            </a:pPr>
            <a:endParaRPr lang="en-CA" dirty="0"/>
          </a:p>
          <a:p>
            <a:pPr lvl="1">
              <a:lnSpc>
                <a:spcPct val="90000"/>
              </a:lnSpc>
            </a:pPr>
            <a:r>
              <a:rPr lang="en-CA" dirty="0"/>
              <a:t>Office hours: </a:t>
            </a:r>
            <a:r>
              <a:rPr lang="en-CA" dirty="0" smtClean="0"/>
              <a:t>14:00 – 16:00 </a:t>
            </a:r>
            <a:endParaRPr lang="en-CA" dirty="0"/>
          </a:p>
          <a:p>
            <a:pPr lvl="1">
              <a:lnSpc>
                <a:spcPct val="90000"/>
              </a:lnSpc>
            </a:pPr>
            <a:endParaRPr lang="en-CA" dirty="0"/>
          </a:p>
          <a:p>
            <a:pPr lvl="1">
              <a:lnSpc>
                <a:spcPct val="90000"/>
              </a:lnSpc>
            </a:pPr>
            <a:r>
              <a:rPr lang="en-CA" dirty="0" smtClean="0"/>
              <a:t>T</a:t>
            </a:r>
            <a:r>
              <a:rPr lang="en-CA" dirty="0"/>
              <a:t>A</a:t>
            </a:r>
            <a:r>
              <a:rPr lang="en-CA" dirty="0" smtClean="0"/>
              <a:t>s:  posted on the BB</a:t>
            </a:r>
            <a:endParaRPr lang="en-CA" dirty="0"/>
          </a:p>
        </p:txBody>
      </p:sp>
    </p:spTree>
    <p:extLst>
      <p:ext uri="{BB962C8B-B14F-4D97-AF65-F5344CB8AC3E}">
        <p14:creationId xmlns:p14="http://schemas.microsoft.com/office/powerpoint/2010/main" val="38304452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000" dirty="0" smtClean="0">
                <a:solidFill>
                  <a:schemeClr val="accent1"/>
                </a:solidFill>
              </a:rPr>
              <a:t>Labs and Lectures</a:t>
            </a:r>
            <a:endParaRPr lang="en-US" sz="4000" dirty="0">
              <a:solidFill>
                <a:schemeClr val="accent1"/>
              </a:solidFill>
            </a:endParaRPr>
          </a:p>
        </p:txBody>
      </p:sp>
      <p:sp>
        <p:nvSpPr>
          <p:cNvPr id="5" name="Content Placeholder 4"/>
          <p:cNvSpPr>
            <a:spLocks noGrp="1"/>
          </p:cNvSpPr>
          <p:nvPr>
            <p:ph idx="1"/>
          </p:nvPr>
        </p:nvSpPr>
        <p:spPr/>
        <p:txBody>
          <a:bodyPr>
            <a:noAutofit/>
          </a:bodyPr>
          <a:lstStyle/>
          <a:p>
            <a:pPr marL="457200" lvl="1" indent="0">
              <a:lnSpc>
                <a:spcPct val="90000"/>
              </a:lnSpc>
              <a:buNone/>
            </a:pPr>
            <a:r>
              <a:rPr lang="en-CA" dirty="0" smtClean="0"/>
              <a:t>We are at the maximum capacity. Thus </a:t>
            </a:r>
          </a:p>
          <a:p>
            <a:pPr marL="457200" lvl="1" indent="0">
              <a:lnSpc>
                <a:spcPct val="90000"/>
              </a:lnSpc>
              <a:buNone/>
            </a:pPr>
            <a:endParaRPr lang="en-CA" dirty="0"/>
          </a:p>
          <a:p>
            <a:pPr lvl="1">
              <a:lnSpc>
                <a:spcPct val="90000"/>
              </a:lnSpc>
            </a:pPr>
            <a:r>
              <a:rPr lang="en-CA" dirty="0" smtClean="0"/>
              <a:t>Go to your section’s lectures</a:t>
            </a:r>
            <a:endParaRPr lang="en-CA" sz="3200" dirty="0" smtClean="0">
              <a:solidFill>
                <a:schemeClr val="accent2"/>
              </a:solidFill>
            </a:endParaRPr>
          </a:p>
          <a:p>
            <a:pPr lvl="1">
              <a:lnSpc>
                <a:spcPct val="90000"/>
              </a:lnSpc>
            </a:pPr>
            <a:endParaRPr lang="en-CA" dirty="0"/>
          </a:p>
          <a:p>
            <a:pPr lvl="1">
              <a:lnSpc>
                <a:spcPct val="90000"/>
              </a:lnSpc>
            </a:pPr>
            <a:r>
              <a:rPr lang="en-CA" dirty="0" smtClean="0"/>
              <a:t>Go to </a:t>
            </a:r>
            <a:r>
              <a:rPr lang="en-CA" dirty="0" smtClean="0"/>
              <a:t>your</a:t>
            </a:r>
            <a:endParaRPr lang="en-CA" dirty="0" smtClean="0"/>
          </a:p>
          <a:p>
            <a:pPr lvl="1">
              <a:lnSpc>
                <a:spcPct val="90000"/>
              </a:lnSpc>
            </a:pPr>
            <a:endParaRPr lang="en-CA" dirty="0"/>
          </a:p>
          <a:p>
            <a:pPr lvl="1">
              <a:lnSpc>
                <a:spcPct val="90000"/>
              </a:lnSpc>
              <a:buFont typeface="Wingdings" charset="2"/>
              <a:buChar char="§"/>
            </a:pPr>
            <a:r>
              <a:rPr lang="en-CA" sz="2400" dirty="0" smtClean="0"/>
              <a:t>Read all </a:t>
            </a:r>
            <a:r>
              <a:rPr lang="en-CA" sz="2400" dirty="0"/>
              <a:t>the </a:t>
            </a:r>
            <a:r>
              <a:rPr lang="en-CA" sz="2400" dirty="0" smtClean="0"/>
              <a:t>announcements carefully</a:t>
            </a:r>
          </a:p>
        </p:txBody>
      </p:sp>
    </p:spTree>
    <p:extLst>
      <p:ext uri="{BB962C8B-B14F-4D97-AF65-F5344CB8AC3E}">
        <p14:creationId xmlns:p14="http://schemas.microsoft.com/office/powerpoint/2010/main" val="31717666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000" dirty="0" smtClean="0">
                <a:solidFill>
                  <a:schemeClr val="accent1"/>
                </a:solidFill>
              </a:rPr>
              <a:t>Course   webpage and online material</a:t>
            </a:r>
            <a:endParaRPr lang="en-US" sz="4000" dirty="0">
              <a:solidFill>
                <a:schemeClr val="accent1"/>
              </a:solidFill>
            </a:endParaRPr>
          </a:p>
        </p:txBody>
      </p:sp>
      <p:sp>
        <p:nvSpPr>
          <p:cNvPr id="5" name="Content Placeholder 4"/>
          <p:cNvSpPr>
            <a:spLocks noGrp="1"/>
          </p:cNvSpPr>
          <p:nvPr>
            <p:ph idx="1"/>
          </p:nvPr>
        </p:nvSpPr>
        <p:spPr>
          <a:xfrm>
            <a:off x="457199" y="1600200"/>
            <a:ext cx="8832495" cy="5131686"/>
          </a:xfrm>
        </p:spPr>
        <p:txBody>
          <a:bodyPr>
            <a:noAutofit/>
          </a:bodyPr>
          <a:lstStyle/>
          <a:p>
            <a:pPr marL="57150" indent="0">
              <a:lnSpc>
                <a:spcPct val="90000"/>
              </a:lnSpc>
              <a:buNone/>
            </a:pPr>
            <a:r>
              <a:rPr lang="en-CA" sz="2800" dirty="0" smtClean="0">
                <a:solidFill>
                  <a:schemeClr val="accent2"/>
                </a:solidFill>
              </a:rPr>
              <a:t>Blackboard Learn:</a:t>
            </a:r>
          </a:p>
          <a:p>
            <a:pPr lvl="1">
              <a:lnSpc>
                <a:spcPct val="90000"/>
              </a:lnSpc>
            </a:pPr>
            <a:r>
              <a:rPr lang="en-CA" dirty="0" smtClean="0"/>
              <a:t> </a:t>
            </a:r>
            <a:r>
              <a:rPr lang="en-CA" dirty="0"/>
              <a:t>Supplemental course material (code from lectures, </a:t>
            </a:r>
            <a:r>
              <a:rPr lang="en-CA" dirty="0" smtClean="0"/>
              <a:t> videos, some </a:t>
            </a:r>
            <a:r>
              <a:rPr lang="en-CA" dirty="0"/>
              <a:t>notes, labs ..</a:t>
            </a:r>
            <a:r>
              <a:rPr lang="en-CA" dirty="0" smtClean="0"/>
              <a:t>)</a:t>
            </a:r>
          </a:p>
          <a:p>
            <a:pPr lvl="1">
              <a:lnSpc>
                <a:spcPct val="90000"/>
              </a:lnSpc>
            </a:pPr>
            <a:r>
              <a:rPr lang="en-CA" dirty="0" smtClean="0"/>
              <a:t>All communication via Blackboard Learn</a:t>
            </a:r>
            <a:endParaRPr lang="en-CA" dirty="0"/>
          </a:p>
          <a:p>
            <a:pPr lvl="1">
              <a:defRPr/>
            </a:pPr>
            <a:r>
              <a:rPr lang="en-CA" dirty="0">
                <a:solidFill>
                  <a:srgbClr val="C0504D"/>
                </a:solidFill>
              </a:rPr>
              <a:t>Discussion forum </a:t>
            </a:r>
            <a:r>
              <a:rPr lang="en-CA" dirty="0"/>
              <a:t>(</a:t>
            </a:r>
            <a:r>
              <a:rPr lang="en-CA" dirty="0" smtClean="0"/>
              <a:t>use it and subscribe to all topics)</a:t>
            </a:r>
            <a:endParaRPr lang="en-CA" dirty="0"/>
          </a:p>
          <a:p>
            <a:pPr lvl="1">
              <a:defRPr/>
            </a:pPr>
            <a:r>
              <a:rPr lang="en-CA" dirty="0" smtClean="0">
                <a:solidFill>
                  <a:srgbClr val="C0504D"/>
                </a:solidFill>
              </a:rPr>
              <a:t>Assignments and Assignment Submission</a:t>
            </a:r>
            <a:endParaRPr lang="en-CA" dirty="0">
              <a:solidFill>
                <a:srgbClr val="C0504D"/>
              </a:solidFill>
            </a:endParaRPr>
          </a:p>
          <a:p>
            <a:pPr lvl="1">
              <a:defRPr/>
            </a:pPr>
            <a:r>
              <a:rPr lang="en-CA" dirty="0">
                <a:solidFill>
                  <a:srgbClr val="C0504D"/>
                </a:solidFill>
              </a:rPr>
              <a:t>Grades</a:t>
            </a:r>
          </a:p>
          <a:p>
            <a:pPr marL="0" indent="0">
              <a:buNone/>
              <a:defRPr/>
            </a:pPr>
            <a:endParaRPr lang="en-CA" sz="2800" dirty="0" smtClean="0"/>
          </a:p>
          <a:p>
            <a:pPr marL="0" indent="0">
              <a:buNone/>
              <a:defRPr/>
            </a:pPr>
            <a:r>
              <a:rPr lang="en-CA" sz="2800" dirty="0" smtClean="0"/>
              <a:t>To access Blackboard Learn go to </a:t>
            </a:r>
            <a:endParaRPr lang="en-CA" sz="2800" dirty="0"/>
          </a:p>
          <a:p>
            <a:pPr marL="0" indent="0">
              <a:buNone/>
              <a:defRPr/>
            </a:pPr>
            <a:r>
              <a:rPr lang="en-CA" sz="2400" b="1" dirty="0">
                <a:solidFill>
                  <a:srgbClr val="FF0000"/>
                </a:solidFill>
                <a:latin typeface="Courier New" pitchFamily="49" charset="0"/>
                <a:hlinkClick r:id="rId2"/>
              </a:rPr>
              <a:t>    https://uottawa.blackboard.com/</a:t>
            </a:r>
            <a:endParaRPr lang="en-CA" sz="2400" dirty="0"/>
          </a:p>
        </p:txBody>
      </p:sp>
    </p:spTree>
    <p:extLst>
      <p:ext uri="{BB962C8B-B14F-4D97-AF65-F5344CB8AC3E}">
        <p14:creationId xmlns:p14="http://schemas.microsoft.com/office/powerpoint/2010/main" val="39978811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709"/>
            <a:ext cx="8229600" cy="1143000"/>
          </a:xfrm>
        </p:spPr>
        <p:txBody>
          <a:bodyPr/>
          <a:lstStyle/>
          <a:p>
            <a:r>
              <a:rPr lang="en-US" sz="4000" dirty="0" smtClean="0">
                <a:solidFill>
                  <a:schemeClr val="accent1"/>
                </a:solidFill>
              </a:rPr>
              <a:t>Textbook </a:t>
            </a:r>
            <a:endParaRPr lang="en-US" sz="4000" dirty="0">
              <a:solidFill>
                <a:schemeClr val="accent1"/>
              </a:solidFill>
            </a:endParaRPr>
          </a:p>
        </p:txBody>
      </p:sp>
      <p:sp>
        <p:nvSpPr>
          <p:cNvPr id="5" name="Content Placeholder 4"/>
          <p:cNvSpPr>
            <a:spLocks noGrp="1"/>
          </p:cNvSpPr>
          <p:nvPr>
            <p:ph idx="1"/>
          </p:nvPr>
        </p:nvSpPr>
        <p:spPr>
          <a:xfrm>
            <a:off x="311505" y="990600"/>
            <a:ext cx="8832495" cy="5131686"/>
          </a:xfrm>
        </p:spPr>
        <p:txBody>
          <a:bodyPr>
            <a:noAutofit/>
          </a:bodyPr>
          <a:lstStyle/>
          <a:p>
            <a:pPr marL="57150" indent="0">
              <a:lnSpc>
                <a:spcPct val="90000"/>
              </a:lnSpc>
              <a:buNone/>
            </a:pPr>
            <a:r>
              <a:rPr lang="en-CA" dirty="0" smtClean="0">
                <a:solidFill>
                  <a:schemeClr val="accent2"/>
                </a:solidFill>
              </a:rPr>
              <a:t>Main textbook (required): </a:t>
            </a:r>
          </a:p>
          <a:p>
            <a:pPr marL="57150" indent="0">
              <a:lnSpc>
                <a:spcPct val="90000"/>
              </a:lnSpc>
              <a:buNone/>
            </a:pPr>
            <a:r>
              <a:rPr lang="en-CA" sz="2800" i="1" dirty="0" smtClean="0"/>
              <a:t>“Practical </a:t>
            </a:r>
            <a:r>
              <a:rPr lang="en-CA" sz="2800" i="1" dirty="0"/>
              <a:t>Programming (2nd </a:t>
            </a:r>
            <a:r>
              <a:rPr lang="en-CA" sz="2800" i="1" dirty="0" err="1"/>
              <a:t>ed</a:t>
            </a:r>
            <a:r>
              <a:rPr lang="en-CA" sz="2800" i="1" dirty="0"/>
              <a:t>): </a:t>
            </a:r>
            <a:r>
              <a:rPr lang="en-CA" sz="2800" i="1" dirty="0" smtClean="0"/>
              <a:t>An </a:t>
            </a:r>
            <a:r>
              <a:rPr lang="en-CA" sz="2800" i="1" dirty="0"/>
              <a:t>Introduction to Computer Science Using Python </a:t>
            </a:r>
            <a:r>
              <a:rPr lang="en-CA" sz="2800" i="1" dirty="0" smtClean="0"/>
              <a:t>3”</a:t>
            </a:r>
          </a:p>
          <a:p>
            <a:pPr marL="57150" indent="0">
              <a:lnSpc>
                <a:spcPct val="90000"/>
              </a:lnSpc>
              <a:buNone/>
            </a:pPr>
            <a:r>
              <a:rPr lang="en-CA" sz="2800" dirty="0" smtClean="0"/>
              <a:t>   			by Paul </a:t>
            </a:r>
            <a:r>
              <a:rPr lang="en-CA" sz="2800" dirty="0" err="1"/>
              <a:t>Gries</a:t>
            </a:r>
            <a:r>
              <a:rPr lang="en-CA" sz="2800" dirty="0"/>
              <a:t>, Jennifer Campbell, Jason </a:t>
            </a:r>
            <a:r>
              <a:rPr lang="en-CA" sz="2800" dirty="0" err="1"/>
              <a:t>Montojo</a:t>
            </a:r>
            <a:r>
              <a:rPr lang="en-CA" sz="2800" dirty="0"/>
              <a:t> </a:t>
            </a:r>
            <a:br>
              <a:rPr lang="en-CA" sz="2800" dirty="0"/>
            </a:br>
            <a:endParaRPr lang="en-CA" sz="2800" dirty="0" smtClean="0"/>
          </a:p>
          <a:p>
            <a:pPr marL="57150" indent="0">
              <a:lnSpc>
                <a:spcPct val="90000"/>
              </a:lnSpc>
              <a:buNone/>
            </a:pPr>
            <a:endParaRPr lang="en-CA" sz="2000" dirty="0" smtClean="0"/>
          </a:p>
          <a:p>
            <a:pPr marL="57150" indent="0">
              <a:lnSpc>
                <a:spcPct val="90000"/>
              </a:lnSpc>
              <a:buNone/>
            </a:pPr>
            <a:r>
              <a:rPr lang="en-CA" sz="2400" dirty="0" smtClean="0"/>
              <a:t>The </a:t>
            </a:r>
            <a:r>
              <a:rPr lang="en-CA" sz="2400" dirty="0"/>
              <a:t>eBook is available as an eBook for $25.00. </a:t>
            </a:r>
            <a:br>
              <a:rPr lang="en-CA" sz="2400" dirty="0"/>
            </a:br>
            <a:r>
              <a:rPr lang="en-CA" sz="2400" dirty="0"/>
              <a:t/>
            </a:r>
            <a:br>
              <a:rPr lang="en-CA" sz="2400" dirty="0"/>
            </a:br>
            <a:r>
              <a:rPr lang="en-CA" sz="2400" dirty="0">
                <a:solidFill>
                  <a:srgbClr val="77933C"/>
                </a:solidFill>
                <a:hlinkClick r:id="rId2"/>
              </a:rPr>
              <a:t>http://pragprog.com/book/gwpy2/practical-programming</a:t>
            </a:r>
            <a:r>
              <a:rPr lang="en-CA" sz="2400" dirty="0">
                <a:solidFill>
                  <a:srgbClr val="77933C"/>
                </a:solidFill>
              </a:rPr>
              <a:t> </a:t>
            </a:r>
            <a:br>
              <a:rPr lang="en-CA" sz="2400" dirty="0">
                <a:solidFill>
                  <a:srgbClr val="77933C"/>
                </a:solidFill>
              </a:rPr>
            </a:br>
            <a:r>
              <a:rPr lang="en-CA" sz="2400" dirty="0"/>
              <a:t/>
            </a:r>
            <a:br>
              <a:rPr lang="en-CA" sz="2400" dirty="0"/>
            </a:br>
            <a:r>
              <a:rPr lang="en-CA" sz="2400" dirty="0"/>
              <a:t>If you want a paper copy of the book order it on </a:t>
            </a:r>
            <a:r>
              <a:rPr lang="en-CA" sz="2400" dirty="0" err="1"/>
              <a:t>amazon.ca</a:t>
            </a:r>
            <a:r>
              <a:rPr lang="en-CA" sz="2400" dirty="0"/>
              <a:t> since the shipping and customs costs on </a:t>
            </a:r>
            <a:r>
              <a:rPr lang="en-CA" sz="2400" dirty="0" err="1"/>
              <a:t>pragprog.com</a:t>
            </a:r>
            <a:r>
              <a:rPr lang="en-CA" sz="2400" dirty="0"/>
              <a:t> are excessive. </a:t>
            </a:r>
            <a:br>
              <a:rPr lang="en-CA" sz="2400" dirty="0"/>
            </a:br>
            <a:r>
              <a:rPr lang="en-CA" sz="2400" dirty="0"/>
              <a:t/>
            </a:r>
            <a:br>
              <a:rPr lang="en-CA" sz="2400" dirty="0"/>
            </a:br>
            <a:r>
              <a:rPr lang="en-CA" sz="2400" dirty="0">
                <a:hlinkClick r:id="rId3"/>
              </a:rPr>
              <a:t>https://www.amazon.ca/gp/cart/view.html/ref=gno_cart</a:t>
            </a:r>
            <a:endParaRPr lang="en-CA" sz="2400" dirty="0" smtClean="0">
              <a:solidFill>
                <a:schemeClr val="accent2"/>
              </a:solidFill>
            </a:endParaRPr>
          </a:p>
          <a:p>
            <a:pPr marL="0" indent="0">
              <a:buNone/>
              <a:defRPr/>
            </a:pPr>
            <a:endParaRPr lang="en-CA" sz="2800" dirty="0" smtClean="0"/>
          </a:p>
        </p:txBody>
      </p:sp>
    </p:spTree>
    <p:extLst>
      <p:ext uri="{BB962C8B-B14F-4D97-AF65-F5344CB8AC3E}">
        <p14:creationId xmlns:p14="http://schemas.microsoft.com/office/powerpoint/2010/main" val="24088859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229600" cy="765382"/>
          </a:xfrm>
        </p:spPr>
        <p:txBody>
          <a:bodyPr/>
          <a:lstStyle/>
          <a:p>
            <a:r>
              <a:rPr lang="en-US" sz="4000" dirty="0" smtClean="0">
                <a:solidFill>
                  <a:schemeClr val="accent1"/>
                </a:solidFill>
              </a:rPr>
              <a:t>Other recommended books</a:t>
            </a:r>
            <a:endParaRPr lang="en-US" sz="4000" dirty="0">
              <a:solidFill>
                <a:schemeClr val="accent1"/>
              </a:solidFill>
            </a:endParaRPr>
          </a:p>
        </p:txBody>
      </p:sp>
      <p:sp>
        <p:nvSpPr>
          <p:cNvPr id="5" name="Content Placeholder 4"/>
          <p:cNvSpPr>
            <a:spLocks noGrp="1"/>
          </p:cNvSpPr>
          <p:nvPr>
            <p:ph idx="1"/>
          </p:nvPr>
        </p:nvSpPr>
        <p:spPr>
          <a:xfrm>
            <a:off x="1" y="765382"/>
            <a:ext cx="9289694" cy="5966504"/>
          </a:xfrm>
        </p:spPr>
        <p:txBody>
          <a:bodyPr>
            <a:noAutofit/>
          </a:bodyPr>
          <a:lstStyle/>
          <a:p>
            <a:pPr marL="57150" indent="0">
              <a:lnSpc>
                <a:spcPct val="90000"/>
              </a:lnSpc>
              <a:buNone/>
            </a:pPr>
            <a:r>
              <a:rPr lang="en-CA" dirty="0" smtClean="0">
                <a:solidFill>
                  <a:srgbClr val="C0504D"/>
                </a:solidFill>
              </a:rPr>
              <a:t>Free book</a:t>
            </a:r>
            <a:r>
              <a:rPr lang="en-CA" sz="2400" dirty="0" smtClean="0"/>
              <a:t>: "</a:t>
            </a:r>
            <a:r>
              <a:rPr lang="en-CA" sz="2400" i="1" dirty="0"/>
              <a:t>Think Python, How to Think Like a Computer Scientist</a:t>
            </a:r>
            <a:r>
              <a:rPr lang="en-CA" sz="2400" dirty="0"/>
              <a:t>" by Allen Downey </a:t>
            </a:r>
            <a:br>
              <a:rPr lang="en-CA" sz="2400" dirty="0"/>
            </a:br>
            <a:endParaRPr lang="en-CA" sz="2400" dirty="0" smtClean="0"/>
          </a:p>
          <a:p>
            <a:pPr marL="57150" indent="0">
              <a:lnSpc>
                <a:spcPct val="90000"/>
              </a:lnSpc>
              <a:buNone/>
            </a:pPr>
            <a:r>
              <a:rPr lang="en-CA" sz="2400" dirty="0" smtClean="0"/>
              <a:t>Here are three Python 3 versions of the book:</a:t>
            </a:r>
          </a:p>
          <a:p>
            <a:pPr marL="400050">
              <a:lnSpc>
                <a:spcPct val="90000"/>
              </a:lnSpc>
            </a:pPr>
            <a:r>
              <a:rPr lang="en-CA" sz="1800" dirty="0" smtClean="0"/>
              <a:t>a </a:t>
            </a:r>
            <a:r>
              <a:rPr lang="en-CA" sz="1800" dirty="0" err="1"/>
              <a:t>pdf</a:t>
            </a:r>
            <a:r>
              <a:rPr lang="en-CA" sz="1800" dirty="0"/>
              <a:t> eBook version </a:t>
            </a:r>
            <a:br>
              <a:rPr lang="en-CA" sz="1800" dirty="0"/>
            </a:br>
            <a:r>
              <a:rPr lang="en-CA" sz="1800" dirty="0" smtClean="0">
                <a:hlinkClick r:id="rId2"/>
              </a:rPr>
              <a:t>http</a:t>
            </a:r>
            <a:r>
              <a:rPr lang="en-CA" sz="1800" dirty="0">
                <a:hlinkClick r:id="rId2"/>
              </a:rPr>
              <a:t>://faculty.stedwards.edu/mikek/python/thinkpython.pdf</a:t>
            </a:r>
            <a:r>
              <a:rPr lang="en-CA" sz="1800" dirty="0"/>
              <a:t> </a:t>
            </a:r>
            <a:br>
              <a:rPr lang="en-CA" sz="1800" dirty="0"/>
            </a:br>
            <a:r>
              <a:rPr lang="en-CA" sz="1800" dirty="0" smtClean="0"/>
              <a:t>a </a:t>
            </a:r>
            <a:r>
              <a:rPr lang="en-CA" sz="1800" dirty="0"/>
              <a:t>"web" version here </a:t>
            </a:r>
            <a:br>
              <a:rPr lang="en-CA" sz="1800" dirty="0"/>
            </a:br>
            <a:r>
              <a:rPr lang="en-CA" sz="1800" dirty="0" smtClean="0">
                <a:hlinkClick r:id="rId3"/>
              </a:rPr>
              <a:t>http</a:t>
            </a:r>
            <a:r>
              <a:rPr lang="en-CA" sz="1800" dirty="0">
                <a:hlinkClick r:id="rId3"/>
              </a:rPr>
              <a:t>://openbookproject.net/thinkcs/python/english3e/</a:t>
            </a:r>
            <a:r>
              <a:rPr lang="en-CA" sz="1800" dirty="0"/>
              <a:t> </a:t>
            </a:r>
            <a:br>
              <a:rPr lang="en-CA" sz="1800" dirty="0"/>
            </a:br>
            <a:r>
              <a:rPr lang="en-CA" sz="1800" dirty="0" smtClean="0"/>
              <a:t>an </a:t>
            </a:r>
            <a:r>
              <a:rPr lang="en-CA" sz="1800" dirty="0"/>
              <a:t>interactive version (some material here is still in Python 2 instead of Python 3</a:t>
            </a:r>
            <a:r>
              <a:rPr lang="en-CA" sz="2400" dirty="0"/>
              <a:t>) </a:t>
            </a:r>
            <a:br>
              <a:rPr lang="en-CA" sz="2400" dirty="0"/>
            </a:br>
            <a:r>
              <a:rPr lang="en-CA" sz="1800" dirty="0" smtClean="0">
                <a:hlinkClick r:id="rId4"/>
              </a:rPr>
              <a:t>http</a:t>
            </a:r>
            <a:r>
              <a:rPr lang="en-CA" sz="1800" dirty="0">
                <a:hlinkClick r:id="rId4"/>
              </a:rPr>
              <a:t>://interactivepython.org/runestone/static/thinkcspy/</a:t>
            </a:r>
            <a:r>
              <a:rPr lang="en-CA" sz="1800" dirty="0" smtClean="0">
                <a:hlinkClick r:id="rId4"/>
              </a:rPr>
              <a:t>toc.html</a:t>
            </a:r>
            <a:endParaRPr lang="en-CA" sz="1800" dirty="0" smtClean="0"/>
          </a:p>
          <a:p>
            <a:pPr marL="400050">
              <a:lnSpc>
                <a:spcPct val="90000"/>
              </a:lnSpc>
            </a:pPr>
            <a:endParaRPr lang="en-CA" sz="1800" dirty="0" smtClean="0">
              <a:solidFill>
                <a:srgbClr val="C0504D"/>
              </a:solidFill>
            </a:endParaRPr>
          </a:p>
          <a:p>
            <a:pPr marL="57150" indent="0">
              <a:lnSpc>
                <a:spcPct val="90000"/>
              </a:lnSpc>
              <a:buNone/>
            </a:pPr>
            <a:r>
              <a:rPr lang="en-CA" dirty="0">
                <a:solidFill>
                  <a:srgbClr val="C0504D"/>
                </a:solidFill>
              </a:rPr>
              <a:t>N</a:t>
            </a:r>
            <a:r>
              <a:rPr lang="en-CA" dirty="0" smtClean="0">
                <a:solidFill>
                  <a:srgbClr val="C0504D"/>
                </a:solidFill>
              </a:rPr>
              <a:t>ot free: </a:t>
            </a:r>
            <a:r>
              <a:rPr lang="en-CA" sz="2400" dirty="0" smtClean="0"/>
              <a:t>"</a:t>
            </a:r>
            <a:r>
              <a:rPr lang="en-CA" sz="2400" i="1" dirty="0"/>
              <a:t>Introduction to Computing Using Python: An Application Development Focus, 2nd </a:t>
            </a:r>
            <a:r>
              <a:rPr lang="en-CA" sz="2400" i="1" dirty="0" smtClean="0"/>
              <a:t>Edition</a:t>
            </a:r>
            <a:r>
              <a:rPr lang="en-CA" sz="2400" dirty="0" smtClean="0"/>
              <a:t>”  </a:t>
            </a:r>
          </a:p>
          <a:p>
            <a:pPr marL="57150" indent="0">
              <a:lnSpc>
                <a:spcPct val="90000"/>
              </a:lnSpc>
              <a:buNone/>
            </a:pPr>
            <a:r>
              <a:rPr lang="en-CA" sz="2400" dirty="0" smtClean="0"/>
              <a:t>by </a:t>
            </a:r>
            <a:r>
              <a:rPr lang="en-CA" sz="2400" dirty="0" err="1"/>
              <a:t>Ljubomir</a:t>
            </a:r>
            <a:r>
              <a:rPr lang="en-CA" sz="2400" dirty="0"/>
              <a:t> </a:t>
            </a:r>
            <a:r>
              <a:rPr lang="en-CA" sz="2400" dirty="0" err="1"/>
              <a:t>Perkovic</a:t>
            </a:r>
            <a:r>
              <a:rPr lang="en-CA" sz="2400" dirty="0"/>
              <a:t> </a:t>
            </a:r>
            <a:br>
              <a:rPr lang="en-CA" sz="2400" dirty="0"/>
            </a:br>
            <a:r>
              <a:rPr lang="en-CA" sz="2400" dirty="0"/>
              <a:t/>
            </a:r>
            <a:br>
              <a:rPr lang="en-CA" sz="2400" dirty="0"/>
            </a:br>
            <a:r>
              <a:rPr lang="en-CA" sz="1800" dirty="0"/>
              <a:t>The eBook is available here for $62.50 </a:t>
            </a:r>
            <a:br>
              <a:rPr lang="en-CA" sz="1800" dirty="0"/>
            </a:br>
            <a:r>
              <a:rPr lang="en-CA" sz="1800" dirty="0" smtClean="0">
                <a:hlinkClick r:id="rId5"/>
              </a:rPr>
              <a:t>http</a:t>
            </a:r>
            <a:r>
              <a:rPr lang="en-CA" sz="1800" dirty="0">
                <a:hlinkClick r:id="rId5"/>
              </a:rPr>
              <a:t>://ca.wiley.com/WileyCDA/countryConfirm?originalUrl=%2Fmarketbasket.cgi%3Fisbn%3D1118891058</a:t>
            </a:r>
            <a:endParaRPr lang="en-CA" sz="1800" dirty="0"/>
          </a:p>
        </p:txBody>
      </p:sp>
    </p:spTree>
    <p:extLst>
      <p:ext uri="{BB962C8B-B14F-4D97-AF65-F5344CB8AC3E}">
        <p14:creationId xmlns:p14="http://schemas.microsoft.com/office/powerpoint/2010/main" val="23148609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4000" dirty="0" smtClean="0">
                <a:solidFill>
                  <a:schemeClr val="accent1"/>
                </a:solidFill>
              </a:rPr>
              <a:t>On line (interactive) references</a:t>
            </a:r>
            <a:endParaRPr lang="en-US" sz="4000" dirty="0">
              <a:solidFill>
                <a:schemeClr val="accent1"/>
              </a:solidFill>
            </a:endParaRPr>
          </a:p>
        </p:txBody>
      </p:sp>
      <p:sp>
        <p:nvSpPr>
          <p:cNvPr id="5" name="Content Placeholder 4"/>
          <p:cNvSpPr>
            <a:spLocks noGrp="1"/>
          </p:cNvSpPr>
          <p:nvPr>
            <p:ph idx="1"/>
          </p:nvPr>
        </p:nvSpPr>
        <p:spPr>
          <a:xfrm>
            <a:off x="172333" y="1452311"/>
            <a:ext cx="8832495" cy="5131686"/>
          </a:xfrm>
        </p:spPr>
        <p:txBody>
          <a:bodyPr>
            <a:noAutofit/>
          </a:bodyPr>
          <a:lstStyle/>
          <a:p>
            <a:pPr marL="0" indent="0">
              <a:buNone/>
              <a:defRPr/>
            </a:pPr>
            <a:r>
              <a:rPr lang="en-US" sz="2800" dirty="0" smtClean="0"/>
              <a:t>On-line course developed by </a:t>
            </a:r>
            <a:r>
              <a:rPr lang="en-US" sz="2800" dirty="0" err="1" smtClean="0">
                <a:solidFill>
                  <a:schemeClr val="accent2">
                    <a:lumMod val="50000"/>
                  </a:schemeClr>
                </a:solidFill>
              </a:rPr>
              <a:t>UofT</a:t>
            </a:r>
            <a:r>
              <a:rPr lang="en-US" sz="2800" dirty="0" smtClean="0"/>
              <a:t> for their equivalent class:</a:t>
            </a:r>
          </a:p>
          <a:p>
            <a:pPr marL="0" indent="0">
              <a:buNone/>
              <a:defRPr/>
            </a:pPr>
            <a:endParaRPr lang="en-US" sz="2800" dirty="0" smtClean="0"/>
          </a:p>
          <a:p>
            <a:pPr marL="0" indent="0">
              <a:buNone/>
              <a:defRPr/>
            </a:pPr>
            <a:r>
              <a:rPr lang="en-US" sz="2800" i="1" dirty="0" smtClean="0"/>
              <a:t>Learn </a:t>
            </a:r>
            <a:r>
              <a:rPr lang="en-US" sz="2800" i="1" dirty="0"/>
              <a:t>to Program: The </a:t>
            </a:r>
            <a:r>
              <a:rPr lang="en-US" sz="2800" i="1" dirty="0" smtClean="0"/>
              <a:t>Fundamentals</a:t>
            </a:r>
          </a:p>
          <a:p>
            <a:pPr marL="0" indent="0">
              <a:buNone/>
              <a:defRPr/>
            </a:pPr>
            <a:r>
              <a:rPr lang="en-US" sz="2800" dirty="0" smtClean="0">
                <a:hlinkClick r:id="rId2"/>
              </a:rPr>
              <a:t>https://www.coursera.org/course/programming1</a:t>
            </a:r>
            <a:endParaRPr lang="en-US" sz="2800" dirty="0" smtClean="0"/>
          </a:p>
          <a:p>
            <a:pPr marL="0" indent="0">
              <a:buNone/>
              <a:defRPr/>
            </a:pPr>
            <a:endParaRPr lang="en-US" sz="2800" dirty="0"/>
          </a:p>
          <a:p>
            <a:pPr marL="0" indent="0">
              <a:buNone/>
              <a:defRPr/>
            </a:pPr>
            <a:r>
              <a:rPr lang="en-US" sz="2800" i="1" dirty="0"/>
              <a:t>Learn to Program: Crafting Quality </a:t>
            </a:r>
            <a:r>
              <a:rPr lang="en-US" sz="2800" i="1" dirty="0" smtClean="0"/>
              <a:t>Code</a:t>
            </a:r>
          </a:p>
          <a:p>
            <a:pPr marL="0" indent="0">
              <a:buNone/>
              <a:defRPr/>
            </a:pPr>
            <a:r>
              <a:rPr lang="en-US" sz="2800" dirty="0" smtClean="0">
                <a:hlinkClick r:id="rId3"/>
              </a:rPr>
              <a:t>https://www.coursera.org/course/programming2</a:t>
            </a:r>
            <a:endParaRPr lang="en-US" sz="2800" dirty="0" smtClean="0"/>
          </a:p>
          <a:p>
            <a:pPr marL="0" indent="0">
              <a:buNone/>
              <a:defRPr/>
            </a:pPr>
            <a:endParaRPr lang="en-US" sz="2800" dirty="0"/>
          </a:p>
          <a:p>
            <a:pPr marL="0" indent="0">
              <a:buNone/>
              <a:defRPr/>
            </a:pPr>
            <a:r>
              <a:rPr lang="en-US" sz="2800" dirty="0" smtClean="0"/>
              <a:t>							          </a:t>
            </a:r>
            <a:r>
              <a:rPr lang="en-US" sz="2800" dirty="0" smtClean="0">
                <a:solidFill>
                  <a:srgbClr val="C0504D"/>
                </a:solidFill>
              </a:rPr>
              <a:t>create an account </a:t>
            </a:r>
            <a:r>
              <a:rPr lang="en-US" sz="2800" dirty="0" err="1" smtClean="0">
                <a:solidFill>
                  <a:srgbClr val="C0504D"/>
                </a:solidFill>
              </a:rPr>
              <a:t>coursera</a:t>
            </a:r>
            <a:endParaRPr lang="en-US" sz="2800" dirty="0" smtClean="0">
              <a:solidFill>
                <a:srgbClr val="C0504D"/>
              </a:solidFill>
            </a:endParaRPr>
          </a:p>
        </p:txBody>
      </p:sp>
    </p:spTree>
    <p:extLst>
      <p:ext uri="{BB962C8B-B14F-4D97-AF65-F5344CB8AC3E}">
        <p14:creationId xmlns:p14="http://schemas.microsoft.com/office/powerpoint/2010/main" val="4101467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a:xfrm>
            <a:off x="457200" y="274638"/>
            <a:ext cx="8229600" cy="487362"/>
          </a:xfrm>
        </p:spPr>
        <p:txBody>
          <a:bodyPr>
            <a:normAutofit fontScale="90000"/>
          </a:bodyPr>
          <a:lstStyle/>
          <a:p>
            <a:pPr eaLnBrk="1" hangingPunct="1"/>
            <a:r>
              <a:rPr lang="en-CA" dirty="0">
                <a:solidFill>
                  <a:schemeClr val="accent1"/>
                </a:solidFill>
              </a:rPr>
              <a:t>Labs</a:t>
            </a:r>
          </a:p>
        </p:txBody>
      </p:sp>
      <p:sp>
        <p:nvSpPr>
          <p:cNvPr id="33794" name="Rectangle 3"/>
          <p:cNvSpPr>
            <a:spLocks noGrp="1" noChangeArrowheads="1"/>
          </p:cNvSpPr>
          <p:nvPr>
            <p:ph type="body" idx="1"/>
          </p:nvPr>
        </p:nvSpPr>
        <p:spPr>
          <a:xfrm>
            <a:off x="351704" y="1507247"/>
            <a:ext cx="8229600" cy="4525963"/>
          </a:xfrm>
        </p:spPr>
        <p:txBody>
          <a:bodyPr>
            <a:noAutofit/>
          </a:bodyPr>
          <a:lstStyle/>
          <a:p>
            <a:pPr eaLnBrk="1" hangingPunct="1">
              <a:lnSpc>
                <a:spcPct val="120000"/>
              </a:lnSpc>
            </a:pPr>
            <a:r>
              <a:rPr lang="en-CA" sz="2200" dirty="0"/>
              <a:t>Scheduled labs will be in groups of about </a:t>
            </a:r>
            <a:r>
              <a:rPr lang="en-CA" sz="2200" dirty="0" smtClean="0"/>
              <a:t>40+ </a:t>
            </a:r>
            <a:r>
              <a:rPr lang="en-CA" sz="2200" dirty="0"/>
              <a:t>students, with help available from a Teaching Assistant</a:t>
            </a:r>
            <a:r>
              <a:rPr lang="en-CA" sz="2200" dirty="0" smtClean="0"/>
              <a:t>.</a:t>
            </a:r>
          </a:p>
          <a:p>
            <a:pPr eaLnBrk="1" hangingPunct="1">
              <a:lnSpc>
                <a:spcPct val="90000"/>
              </a:lnSpc>
            </a:pPr>
            <a:endParaRPr lang="en-CA" sz="2200" dirty="0"/>
          </a:p>
          <a:p>
            <a:pPr eaLnBrk="1" hangingPunct="1">
              <a:lnSpc>
                <a:spcPct val="90000"/>
              </a:lnSpc>
            </a:pPr>
            <a:r>
              <a:rPr lang="en-CA" sz="2200" dirty="0"/>
              <a:t>You will be in a room with computers available for each student</a:t>
            </a:r>
            <a:r>
              <a:rPr lang="en-CA" sz="2200" dirty="0" smtClean="0"/>
              <a:t>.</a:t>
            </a:r>
          </a:p>
          <a:p>
            <a:pPr eaLnBrk="1" hangingPunct="1">
              <a:lnSpc>
                <a:spcPct val="90000"/>
              </a:lnSpc>
            </a:pPr>
            <a:endParaRPr lang="en-CA" sz="2200" dirty="0" smtClean="0"/>
          </a:p>
          <a:p>
            <a:pPr eaLnBrk="1" hangingPunct="1">
              <a:lnSpc>
                <a:spcPct val="90000"/>
              </a:lnSpc>
            </a:pPr>
            <a:r>
              <a:rPr lang="en-CA" sz="2200" dirty="0" smtClean="0"/>
              <a:t>All labs will involve programming in Python</a:t>
            </a:r>
          </a:p>
          <a:p>
            <a:pPr eaLnBrk="1" hangingPunct="1">
              <a:lnSpc>
                <a:spcPct val="90000"/>
              </a:lnSpc>
            </a:pPr>
            <a:endParaRPr lang="en-CA" sz="2200" dirty="0" smtClean="0"/>
          </a:p>
          <a:p>
            <a:pPr eaLnBrk="1" hangingPunct="1">
              <a:lnSpc>
                <a:spcPct val="90000"/>
              </a:lnSpc>
            </a:pPr>
            <a:r>
              <a:rPr lang="en-CA" sz="2200" dirty="0" smtClean="0"/>
              <a:t> You </a:t>
            </a:r>
            <a:r>
              <a:rPr lang="en-CA" sz="2200" dirty="0"/>
              <a:t>should have been assigned to one of the available lab sections, and you must attend that session each week</a:t>
            </a:r>
            <a:r>
              <a:rPr lang="en-CA" sz="2200" dirty="0" smtClean="0"/>
              <a:t>.</a:t>
            </a:r>
            <a:endParaRPr lang="en-CA" sz="2200" dirty="0"/>
          </a:p>
          <a:p>
            <a:pPr lvl="1" eaLnBrk="1" hangingPunct="1">
              <a:lnSpc>
                <a:spcPct val="90000"/>
              </a:lnSpc>
            </a:pPr>
            <a:r>
              <a:rPr lang="en-CA" sz="2200" dirty="0"/>
              <a:t>Your lab section assignment is available via </a:t>
            </a:r>
            <a:r>
              <a:rPr lang="en-CA" sz="2200" dirty="0" smtClean="0"/>
              <a:t>BB – Assignment folder</a:t>
            </a:r>
          </a:p>
          <a:p>
            <a:pPr lvl="1" eaLnBrk="1" hangingPunct="1">
              <a:lnSpc>
                <a:spcPct val="90000"/>
              </a:lnSpc>
            </a:pPr>
            <a:endParaRPr lang="en-CA" sz="2200" dirty="0"/>
          </a:p>
          <a:p>
            <a:pPr eaLnBrk="1" hangingPunct="1">
              <a:lnSpc>
                <a:spcPct val="90000"/>
              </a:lnSpc>
            </a:pPr>
            <a:r>
              <a:rPr lang="en-CA" sz="2200" dirty="0"/>
              <a:t>The </a:t>
            </a:r>
            <a:r>
              <a:rPr lang="en-CA" sz="2200" dirty="0">
                <a:solidFill>
                  <a:srgbClr val="C0504D"/>
                </a:solidFill>
              </a:rPr>
              <a:t>STE 0110 </a:t>
            </a:r>
            <a:r>
              <a:rPr lang="en-CA" sz="2200" dirty="0"/>
              <a:t>general lab is available at other times</a:t>
            </a:r>
            <a:r>
              <a:rPr lang="en-CA" sz="2200" dirty="0" smtClean="0"/>
              <a:t>.</a:t>
            </a:r>
          </a:p>
          <a:p>
            <a:pPr eaLnBrk="1" hangingPunct="1">
              <a:lnSpc>
                <a:spcPct val="90000"/>
              </a:lnSpc>
            </a:pPr>
            <a:endParaRPr lang="en-CA" sz="2200" dirty="0"/>
          </a:p>
        </p:txBody>
      </p:sp>
    </p:spTree>
    <p:extLst>
      <p:ext uri="{BB962C8B-B14F-4D97-AF65-F5344CB8AC3E}">
        <p14:creationId xmlns:p14="http://schemas.microsoft.com/office/powerpoint/2010/main" val="19369948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6"/>
          <p:cNvSpPr>
            <a:spLocks noGrp="1" noChangeArrowheads="1"/>
          </p:cNvSpPr>
          <p:nvPr>
            <p:ph type="title"/>
          </p:nvPr>
        </p:nvSpPr>
        <p:spPr/>
        <p:txBody>
          <a:bodyPr/>
          <a:lstStyle/>
          <a:p>
            <a:pPr eaLnBrk="1" hangingPunct="1"/>
            <a:r>
              <a:rPr lang="en-CA" dirty="0">
                <a:solidFill>
                  <a:srgbClr val="4F81BD"/>
                </a:solidFill>
              </a:rPr>
              <a:t>Labs</a:t>
            </a:r>
          </a:p>
        </p:txBody>
      </p:sp>
      <p:sp>
        <p:nvSpPr>
          <p:cNvPr id="35842" name="Rectangle 7"/>
          <p:cNvSpPr>
            <a:spLocks noGrp="1" noChangeArrowheads="1"/>
          </p:cNvSpPr>
          <p:nvPr>
            <p:ph type="body" idx="1"/>
          </p:nvPr>
        </p:nvSpPr>
        <p:spPr/>
        <p:txBody>
          <a:bodyPr>
            <a:normAutofit fontScale="85000" lnSpcReduction="20000"/>
          </a:bodyPr>
          <a:lstStyle/>
          <a:p>
            <a:pPr eaLnBrk="1" hangingPunct="1">
              <a:buFont typeface="Wingdings" charset="2"/>
              <a:buChar char="§"/>
            </a:pPr>
            <a:r>
              <a:rPr lang="en-CA" dirty="0"/>
              <a:t>L</a:t>
            </a:r>
            <a:r>
              <a:rPr lang="en-CA" dirty="0" smtClean="0"/>
              <a:t>abs </a:t>
            </a:r>
            <a:r>
              <a:rPr lang="en-CA" dirty="0"/>
              <a:t>will start </a:t>
            </a:r>
            <a:r>
              <a:rPr lang="en-CA" dirty="0" smtClean="0"/>
              <a:t>on </a:t>
            </a:r>
            <a:r>
              <a:rPr lang="en-CA" dirty="0" smtClean="0">
                <a:solidFill>
                  <a:schemeClr val="accent2"/>
                </a:solidFill>
              </a:rPr>
              <a:t>Monday, </a:t>
            </a:r>
            <a:r>
              <a:rPr lang="en-CA" dirty="0" smtClean="0">
                <a:solidFill>
                  <a:schemeClr val="accent2"/>
                </a:solidFill>
              </a:rPr>
              <a:t>12</a:t>
            </a:r>
            <a:r>
              <a:rPr lang="en-CA" baseline="30000" dirty="0" smtClean="0">
                <a:solidFill>
                  <a:schemeClr val="accent2"/>
                </a:solidFill>
              </a:rPr>
              <a:t>th</a:t>
            </a:r>
            <a:r>
              <a:rPr lang="en-CA" dirty="0" smtClean="0">
                <a:solidFill>
                  <a:schemeClr val="accent2"/>
                </a:solidFill>
              </a:rPr>
              <a:t> </a:t>
            </a:r>
            <a:r>
              <a:rPr lang="en-CA" dirty="0">
                <a:solidFill>
                  <a:schemeClr val="accent2"/>
                </a:solidFill>
              </a:rPr>
              <a:t>of </a:t>
            </a:r>
            <a:r>
              <a:rPr lang="en-CA" dirty="0" smtClean="0">
                <a:solidFill>
                  <a:schemeClr val="accent2"/>
                </a:solidFill>
              </a:rPr>
              <a:t>Sept</a:t>
            </a:r>
          </a:p>
          <a:p>
            <a:pPr eaLnBrk="1" hangingPunct="1">
              <a:buFont typeface="Wingdings" charset="2"/>
              <a:buChar char="§"/>
            </a:pPr>
            <a:endParaRPr lang="en-CA" dirty="0" smtClean="0">
              <a:solidFill>
                <a:schemeClr val="accent2"/>
              </a:solidFill>
            </a:endParaRPr>
          </a:p>
          <a:p>
            <a:pPr eaLnBrk="1" hangingPunct="1">
              <a:buFont typeface="Wingdings" charset="2"/>
              <a:buChar char="§"/>
            </a:pPr>
            <a:r>
              <a:rPr lang="en-CA" dirty="0" smtClean="0"/>
              <a:t>Labs are </a:t>
            </a:r>
            <a:r>
              <a:rPr lang="en-CA" dirty="0" smtClean="0">
                <a:solidFill>
                  <a:srgbClr val="C0504D"/>
                </a:solidFill>
              </a:rPr>
              <a:t>mandatory</a:t>
            </a:r>
            <a:endParaRPr lang="en-CA" dirty="0">
              <a:solidFill>
                <a:srgbClr val="C0504D"/>
              </a:solidFill>
            </a:endParaRPr>
          </a:p>
          <a:p>
            <a:pPr eaLnBrk="1" hangingPunct="1"/>
            <a:endParaRPr lang="en-CA" dirty="0"/>
          </a:p>
          <a:p>
            <a:pPr eaLnBrk="1" hangingPunct="1">
              <a:buFont typeface="Wingdings" charset="2"/>
              <a:buChar char="§"/>
            </a:pPr>
            <a:r>
              <a:rPr lang="en-CA" dirty="0" smtClean="0">
                <a:solidFill>
                  <a:srgbClr val="C0504D"/>
                </a:solidFill>
              </a:rPr>
              <a:t>The first </a:t>
            </a:r>
            <a:r>
              <a:rPr lang="en-CA" dirty="0" smtClean="0">
                <a:solidFill>
                  <a:srgbClr val="C0504D"/>
                </a:solidFill>
              </a:rPr>
              <a:t>lab (11 Labs): </a:t>
            </a:r>
          </a:p>
          <a:p>
            <a:pPr>
              <a:buFont typeface="Wingdings" charset="2"/>
              <a:buChar char="§"/>
            </a:pPr>
            <a:r>
              <a:rPr lang="en-US" dirty="0">
                <a:solidFill>
                  <a:srgbClr val="C0504D"/>
                </a:solidFill>
              </a:rPr>
              <a:t>each lab worth 0.8% percent (10 labs, 1 they can skip)</a:t>
            </a:r>
            <a:endParaRPr lang="en-CA" dirty="0">
              <a:solidFill>
                <a:srgbClr val="C0504D"/>
              </a:solidFill>
            </a:endParaRPr>
          </a:p>
          <a:p>
            <a:pPr lvl="1"/>
            <a:r>
              <a:rPr lang="en-CA" dirty="0" smtClean="0"/>
              <a:t>Assignment 0</a:t>
            </a:r>
            <a:endParaRPr lang="en-CA" dirty="0"/>
          </a:p>
          <a:p>
            <a:pPr lvl="1"/>
            <a:r>
              <a:rPr lang="en-CA" dirty="0"/>
              <a:t>How to use the Blackboard Learn to submit </a:t>
            </a:r>
            <a:r>
              <a:rPr lang="en-CA" dirty="0" smtClean="0"/>
              <a:t>assignments</a:t>
            </a:r>
          </a:p>
          <a:p>
            <a:pPr lvl="1"/>
            <a:r>
              <a:rPr lang="en-CA" dirty="0" smtClean="0">
                <a:solidFill>
                  <a:schemeClr val="accent2"/>
                </a:solidFill>
              </a:rPr>
              <a:t>Bring your own laptop </a:t>
            </a:r>
            <a:r>
              <a:rPr lang="en-CA" dirty="0" smtClean="0"/>
              <a:t>if you had problems installing python. TA may be able to </a:t>
            </a:r>
            <a:r>
              <a:rPr lang="en-CA" dirty="0" smtClean="0"/>
              <a:t>help</a:t>
            </a:r>
          </a:p>
          <a:p>
            <a:pPr lvl="1"/>
            <a:r>
              <a:rPr lang="en-CA" dirty="0" smtClean="0">
                <a:solidFill>
                  <a:srgbClr val="FF0000"/>
                </a:solidFill>
              </a:rPr>
              <a:t>Mark on labs 8%</a:t>
            </a:r>
            <a:endParaRPr lang="en-CA" dirty="0">
              <a:solidFill>
                <a:srgbClr val="FF0000"/>
              </a:solidFill>
            </a:endParaRPr>
          </a:p>
          <a:p>
            <a:pPr lvl="1" eaLnBrk="1" hangingPunct="1"/>
            <a:endParaRPr lang="en-CA" dirty="0"/>
          </a:p>
        </p:txBody>
      </p:sp>
    </p:spTree>
    <p:extLst>
      <p:ext uri="{BB962C8B-B14F-4D97-AF65-F5344CB8AC3E}">
        <p14:creationId xmlns:p14="http://schemas.microsoft.com/office/powerpoint/2010/main" val="9744847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r>
              <a:rPr lang="en-CA" dirty="0">
                <a:solidFill>
                  <a:schemeClr val="accent1"/>
                </a:solidFill>
              </a:rPr>
              <a:t>Assignments</a:t>
            </a:r>
          </a:p>
        </p:txBody>
      </p:sp>
      <p:sp>
        <p:nvSpPr>
          <p:cNvPr id="37890" name="Rectangle 3"/>
          <p:cNvSpPr>
            <a:spLocks noGrp="1" noChangeArrowheads="1"/>
          </p:cNvSpPr>
          <p:nvPr>
            <p:ph type="body" idx="1"/>
          </p:nvPr>
        </p:nvSpPr>
        <p:spPr/>
        <p:txBody>
          <a:bodyPr>
            <a:normAutofit fontScale="92500" lnSpcReduction="20000"/>
          </a:bodyPr>
          <a:lstStyle/>
          <a:p>
            <a:pPr eaLnBrk="1" hangingPunct="1"/>
            <a:r>
              <a:rPr lang="en-CA" sz="3000" dirty="0"/>
              <a:t>There will be up to </a:t>
            </a:r>
            <a:r>
              <a:rPr lang="en-CA" sz="3000" dirty="0">
                <a:solidFill>
                  <a:schemeClr val="accent2"/>
                </a:solidFill>
              </a:rPr>
              <a:t>5</a:t>
            </a:r>
            <a:r>
              <a:rPr lang="en-CA" sz="3000" dirty="0">
                <a:solidFill>
                  <a:schemeClr val="accent2">
                    <a:lumMod val="75000"/>
                  </a:schemeClr>
                </a:solidFill>
              </a:rPr>
              <a:t> </a:t>
            </a:r>
            <a:r>
              <a:rPr lang="en-CA" sz="3000" dirty="0"/>
              <a:t>programming assignments during the term</a:t>
            </a:r>
            <a:r>
              <a:rPr lang="en-CA" sz="3000" dirty="0" smtClean="0"/>
              <a:t>.  </a:t>
            </a:r>
          </a:p>
          <a:p>
            <a:r>
              <a:rPr lang="en-US" sz="2800" dirty="0"/>
              <a:t>(5 assignments):  25</a:t>
            </a:r>
            <a:r>
              <a:rPr lang="en-US" sz="2800" dirty="0" smtClean="0"/>
              <a:t>%		(</a:t>
            </a:r>
            <a:r>
              <a:rPr lang="en-US" sz="2800" dirty="0"/>
              <a:t>each worth 5%)</a:t>
            </a:r>
            <a:endParaRPr lang="en-CA" sz="3000" dirty="0"/>
          </a:p>
          <a:p>
            <a:pPr eaLnBrk="1" hangingPunct="1"/>
            <a:endParaRPr lang="en-CA" sz="3000" dirty="0"/>
          </a:p>
          <a:p>
            <a:pPr eaLnBrk="1" hangingPunct="1"/>
            <a:r>
              <a:rPr lang="en-CA" sz="3000" dirty="0" smtClean="0"/>
              <a:t>All assignments </a:t>
            </a:r>
            <a:r>
              <a:rPr lang="en-CA" sz="3000" dirty="0"/>
              <a:t>will involve programming in </a:t>
            </a:r>
            <a:r>
              <a:rPr lang="en-CA" sz="3000" dirty="0" smtClean="0"/>
              <a:t>Python; </a:t>
            </a:r>
            <a:r>
              <a:rPr lang="en-CA" sz="3000" dirty="0"/>
              <a:t>and maybe some will involve written work.</a:t>
            </a:r>
          </a:p>
          <a:p>
            <a:pPr eaLnBrk="1" hangingPunct="1"/>
            <a:endParaRPr lang="en-CA" sz="3000" dirty="0"/>
          </a:p>
          <a:p>
            <a:pPr eaLnBrk="1" hangingPunct="1"/>
            <a:r>
              <a:rPr lang="en-CA" sz="3000" dirty="0"/>
              <a:t>Learn how to submit assignments. </a:t>
            </a:r>
          </a:p>
          <a:p>
            <a:pPr eaLnBrk="1" hangingPunct="1"/>
            <a:endParaRPr lang="en-CA" dirty="0">
              <a:latin typeface="Comic Sans MS" charset="0"/>
            </a:endParaRPr>
          </a:p>
          <a:p>
            <a:pPr eaLnBrk="1" hangingPunct="1"/>
            <a:r>
              <a:rPr lang="en-CA" dirty="0">
                <a:solidFill>
                  <a:srgbClr val="C0504D"/>
                </a:solidFill>
              </a:rPr>
              <a:t>As test, submit Assignment 0 (in </a:t>
            </a:r>
            <a:r>
              <a:rPr lang="en-CA" dirty="0" smtClean="0">
                <a:solidFill>
                  <a:srgbClr val="C0504D"/>
                </a:solidFill>
              </a:rPr>
              <a:t>1</a:t>
            </a:r>
            <a:r>
              <a:rPr lang="en-CA" baseline="30000" dirty="0" smtClean="0">
                <a:solidFill>
                  <a:srgbClr val="C0504D"/>
                </a:solidFill>
              </a:rPr>
              <a:t>st</a:t>
            </a:r>
            <a:r>
              <a:rPr lang="en-CA" dirty="0" smtClean="0">
                <a:solidFill>
                  <a:srgbClr val="C0504D"/>
                </a:solidFill>
              </a:rPr>
              <a:t> lab)</a:t>
            </a:r>
            <a:r>
              <a:rPr lang="en-CA" dirty="0">
                <a:solidFill>
                  <a:srgbClr val="C0504D"/>
                </a:solidFill>
              </a:rPr>
              <a:t>.</a:t>
            </a:r>
          </a:p>
        </p:txBody>
      </p:sp>
    </p:spTree>
    <p:extLst>
      <p:ext uri="{BB962C8B-B14F-4D97-AF65-F5344CB8AC3E}">
        <p14:creationId xmlns:p14="http://schemas.microsoft.com/office/powerpoint/2010/main" val="3670405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Quizzes</a:t>
            </a:r>
            <a:endParaRPr lang="en-US" dirty="0"/>
          </a:p>
        </p:txBody>
      </p:sp>
      <p:sp>
        <p:nvSpPr>
          <p:cNvPr id="3" name="Content Placeholder 2"/>
          <p:cNvSpPr>
            <a:spLocks noGrp="1"/>
          </p:cNvSpPr>
          <p:nvPr>
            <p:ph idx="1"/>
          </p:nvPr>
        </p:nvSpPr>
        <p:spPr/>
        <p:txBody>
          <a:bodyPr/>
          <a:lstStyle/>
          <a:p>
            <a:r>
              <a:rPr lang="en-US" dirty="0" smtClean="0"/>
              <a:t>There will be two quizzes during the class time</a:t>
            </a:r>
          </a:p>
          <a:p>
            <a:r>
              <a:rPr lang="en-US" dirty="0"/>
              <a:t>- Quizzes:                                     7</a:t>
            </a:r>
            <a:r>
              <a:rPr lang="en-US" dirty="0" smtClean="0"/>
              <a:t>%</a:t>
            </a:r>
          </a:p>
          <a:p>
            <a:r>
              <a:rPr lang="en-US" dirty="0" smtClean="0"/>
              <a:t>Each 3.5%</a:t>
            </a:r>
          </a:p>
          <a:p>
            <a:r>
              <a:rPr lang="en-US" dirty="0" smtClean="0"/>
              <a:t>Date and time of the quizzes will be announced at least 1 weak earlier</a:t>
            </a:r>
          </a:p>
          <a:p>
            <a:endParaRPr lang="en-US" dirty="0"/>
          </a:p>
        </p:txBody>
      </p:sp>
    </p:spTree>
    <p:extLst>
      <p:ext uri="{BB962C8B-B14F-4D97-AF65-F5344CB8AC3E}">
        <p14:creationId xmlns:p14="http://schemas.microsoft.com/office/powerpoint/2010/main" val="2438883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r>
              <a:rPr lang="en-CA" dirty="0">
                <a:solidFill>
                  <a:srgbClr val="4F81BD"/>
                </a:solidFill>
                <a:latin typeface="+mn-lt"/>
              </a:rPr>
              <a:t>Midterm Examination</a:t>
            </a:r>
          </a:p>
        </p:txBody>
      </p:sp>
      <p:sp>
        <p:nvSpPr>
          <p:cNvPr id="9219" name="Rectangle 3"/>
          <p:cNvSpPr>
            <a:spLocks noGrp="1" noChangeArrowheads="1"/>
          </p:cNvSpPr>
          <p:nvPr>
            <p:ph type="body" idx="1"/>
          </p:nvPr>
        </p:nvSpPr>
        <p:spPr/>
        <p:txBody>
          <a:bodyPr/>
          <a:lstStyle/>
          <a:p>
            <a:pPr eaLnBrk="1" hangingPunct="1">
              <a:buFont typeface="Wingdings" charset="2"/>
              <a:buChar char="§"/>
              <a:defRPr/>
            </a:pPr>
            <a:r>
              <a:rPr lang="en-CA" sz="2800" dirty="0" smtClean="0"/>
              <a:t>Duration: 1h20m</a:t>
            </a:r>
          </a:p>
          <a:p>
            <a:pPr eaLnBrk="1" hangingPunct="1">
              <a:defRPr/>
            </a:pPr>
            <a:endParaRPr lang="en-CA" sz="2800" dirty="0" smtClean="0"/>
          </a:p>
          <a:p>
            <a:pPr eaLnBrk="1" hangingPunct="1">
              <a:buFont typeface="Wingdings" charset="2"/>
              <a:buChar char="§"/>
              <a:defRPr/>
            </a:pPr>
            <a:r>
              <a:rPr lang="en-CA" sz="2800" dirty="0" smtClean="0"/>
              <a:t>Date: Tuesday 1</a:t>
            </a:r>
            <a:r>
              <a:rPr lang="en-CA" sz="2800" baseline="30000" dirty="0" smtClean="0"/>
              <a:t>st</a:t>
            </a:r>
            <a:r>
              <a:rPr lang="en-CA" sz="2800" dirty="0" smtClean="0"/>
              <a:t>. November class time – class room</a:t>
            </a:r>
            <a:endParaRPr lang="en-CA" dirty="0" smtClean="0">
              <a:ea typeface="+mn-ea"/>
              <a:cs typeface="+mn-cs"/>
            </a:endParaRPr>
          </a:p>
          <a:p>
            <a:pPr marL="0" indent="0" eaLnBrk="1" hangingPunct="1">
              <a:buNone/>
              <a:defRPr/>
            </a:pPr>
            <a:r>
              <a:rPr lang="en-CA" sz="2000" dirty="0" smtClean="0"/>
              <a:t>                   </a:t>
            </a:r>
          </a:p>
          <a:p>
            <a:pPr eaLnBrk="1" hangingPunct="1">
              <a:buFont typeface="Wingdings" charset="2"/>
              <a:buChar char="§"/>
              <a:defRPr/>
            </a:pPr>
            <a:r>
              <a:rPr lang="en-CA" sz="2800" dirty="0" smtClean="0"/>
              <a:t>Put this in you calendar today</a:t>
            </a:r>
            <a:endParaRPr lang="en-CA" sz="2800" dirty="0"/>
          </a:p>
          <a:p>
            <a:pPr marL="0" indent="0" eaLnBrk="1" hangingPunct="1">
              <a:buNone/>
              <a:defRPr/>
            </a:pPr>
            <a:endParaRPr lang="en-CA" sz="2000" dirty="0" smtClean="0"/>
          </a:p>
          <a:p>
            <a:pPr>
              <a:buFont typeface="Wingdings" charset="2"/>
              <a:buChar char="§"/>
              <a:defRPr/>
            </a:pPr>
            <a:r>
              <a:rPr lang="en-CA" sz="2800" dirty="0" smtClean="0"/>
              <a:t>written </a:t>
            </a:r>
            <a:r>
              <a:rPr lang="en-CA" sz="2800" dirty="0"/>
              <a:t>exam, </a:t>
            </a:r>
            <a:r>
              <a:rPr lang="en-CA" sz="2800" dirty="0" smtClean="0"/>
              <a:t>closed-book</a:t>
            </a:r>
          </a:p>
          <a:p>
            <a:pPr>
              <a:buFont typeface="Wingdings" charset="2"/>
              <a:buChar char="§"/>
              <a:defRPr/>
            </a:pPr>
            <a:r>
              <a:rPr lang="en-CA" sz="2800" dirty="0" smtClean="0"/>
              <a:t>Weight 20%</a:t>
            </a:r>
            <a:endParaRPr lang="en-CA" sz="2800" dirty="0"/>
          </a:p>
          <a:p>
            <a:pPr marL="0" indent="0" eaLnBrk="1" hangingPunct="1">
              <a:buNone/>
              <a:defRPr/>
            </a:pPr>
            <a:endParaRPr lang="en-CA" sz="2000" dirty="0" smtClean="0"/>
          </a:p>
        </p:txBody>
      </p:sp>
    </p:spTree>
    <p:extLst>
      <p:ext uri="{BB962C8B-B14F-4D97-AF65-F5344CB8AC3E}">
        <p14:creationId xmlns:p14="http://schemas.microsoft.com/office/powerpoint/2010/main" val="12297518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r>
              <a:rPr lang="en-CA" dirty="0">
                <a:solidFill>
                  <a:schemeClr val="accent1"/>
                </a:solidFill>
              </a:rPr>
              <a:t>Final Examination</a:t>
            </a:r>
            <a:r>
              <a:rPr lang="en-CA" dirty="0">
                <a:latin typeface="Comic Sans MS" charset="0"/>
              </a:rPr>
              <a:t>	</a:t>
            </a:r>
          </a:p>
        </p:txBody>
      </p:sp>
      <p:sp>
        <p:nvSpPr>
          <p:cNvPr id="41986" name="Rectangle 3"/>
          <p:cNvSpPr>
            <a:spLocks noGrp="1" noChangeArrowheads="1"/>
          </p:cNvSpPr>
          <p:nvPr>
            <p:ph type="body" idx="1"/>
          </p:nvPr>
        </p:nvSpPr>
        <p:spPr/>
        <p:txBody>
          <a:bodyPr/>
          <a:lstStyle/>
          <a:p>
            <a:pPr eaLnBrk="1" hangingPunct="1"/>
            <a:r>
              <a:rPr lang="en-CA" sz="2800" dirty="0"/>
              <a:t>To be scheduled by the University Registrar</a:t>
            </a:r>
          </a:p>
          <a:p>
            <a:pPr lvl="1" eaLnBrk="1" hangingPunct="1"/>
            <a:r>
              <a:rPr lang="en-CA" dirty="0"/>
              <a:t>The exam </a:t>
            </a:r>
            <a:r>
              <a:rPr lang="en-CA" dirty="0" smtClean="0"/>
              <a:t>date and time will </a:t>
            </a:r>
            <a:r>
              <a:rPr lang="en-CA" dirty="0"/>
              <a:t>be </a:t>
            </a:r>
            <a:r>
              <a:rPr lang="en-CA" dirty="0" smtClean="0"/>
              <a:t>scheduled during </a:t>
            </a:r>
            <a:r>
              <a:rPr lang="en-CA" dirty="0"/>
              <a:t>the exam </a:t>
            </a:r>
            <a:r>
              <a:rPr lang="en-CA" dirty="0" smtClean="0"/>
              <a:t>period </a:t>
            </a:r>
            <a:endParaRPr lang="en-CA" dirty="0"/>
          </a:p>
          <a:p>
            <a:pPr lvl="1" eaLnBrk="1" hangingPunct="1"/>
            <a:r>
              <a:rPr lang="en-CA" dirty="0"/>
              <a:t>Check the university web site later for the date, time, and location.</a:t>
            </a:r>
          </a:p>
          <a:p>
            <a:pPr eaLnBrk="1" hangingPunct="1"/>
            <a:endParaRPr lang="en-CA" sz="2800" dirty="0"/>
          </a:p>
          <a:p>
            <a:pPr eaLnBrk="1" hangingPunct="1"/>
            <a:r>
              <a:rPr lang="en-CA" sz="2800" dirty="0" smtClean="0"/>
              <a:t>Written exam, </a:t>
            </a:r>
            <a:r>
              <a:rPr lang="en-CA" sz="2800" dirty="0"/>
              <a:t>closed-book</a:t>
            </a:r>
            <a:r>
              <a:rPr lang="en-CA" sz="2800" dirty="0" smtClean="0"/>
              <a:t>.</a:t>
            </a:r>
          </a:p>
          <a:p>
            <a:pPr eaLnBrk="1" hangingPunct="1"/>
            <a:r>
              <a:rPr lang="en-CA" sz="2800" dirty="0" smtClean="0"/>
              <a:t>Weight 40%</a:t>
            </a:r>
            <a:endParaRPr lang="en-CA" sz="2800" dirty="0"/>
          </a:p>
          <a:p>
            <a:pPr eaLnBrk="1" hangingPunct="1"/>
            <a:endParaRPr lang="en-CA" dirty="0">
              <a:latin typeface="Comic Sans MS" charset="0"/>
            </a:endParaRPr>
          </a:p>
        </p:txBody>
      </p:sp>
    </p:spTree>
    <p:extLst>
      <p:ext uri="{BB962C8B-B14F-4D97-AF65-F5344CB8AC3E}">
        <p14:creationId xmlns:p14="http://schemas.microsoft.com/office/powerpoint/2010/main" val="37053684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95"/>
          <p:cNvSpPr>
            <a:spLocks noGrp="1" noChangeArrowheads="1"/>
          </p:cNvSpPr>
          <p:nvPr>
            <p:ph type="title"/>
          </p:nvPr>
        </p:nvSpPr>
        <p:spPr/>
        <p:txBody>
          <a:bodyPr/>
          <a:lstStyle/>
          <a:p>
            <a:pPr eaLnBrk="1" hangingPunct="1"/>
            <a:r>
              <a:rPr lang="en-CA" dirty="0">
                <a:solidFill>
                  <a:srgbClr val="4F81BD"/>
                </a:solidFill>
              </a:rPr>
              <a:t>Determination of Final Grade</a:t>
            </a:r>
          </a:p>
        </p:txBody>
      </p:sp>
      <p:sp>
        <p:nvSpPr>
          <p:cNvPr id="44034" name="Rectangle 196"/>
          <p:cNvSpPr>
            <a:spLocks noGrp="1" noChangeArrowheads="1"/>
          </p:cNvSpPr>
          <p:nvPr>
            <p:ph type="body" idx="1"/>
          </p:nvPr>
        </p:nvSpPr>
        <p:spPr/>
        <p:txBody>
          <a:bodyPr>
            <a:normAutofit/>
          </a:bodyPr>
          <a:lstStyle/>
          <a:p>
            <a:pPr marL="457200" indent="-457200" eaLnBrk="1" hangingPunct="1">
              <a:defRPr/>
            </a:pPr>
            <a:r>
              <a:rPr lang="en-CA" dirty="0" smtClean="0">
                <a:solidFill>
                  <a:schemeClr val="accent2"/>
                </a:solidFill>
              </a:rPr>
              <a:t>Labs</a:t>
            </a:r>
            <a:r>
              <a:rPr lang="en-CA" dirty="0" smtClean="0"/>
              <a:t> (11 labs):         		            		</a:t>
            </a:r>
            <a:r>
              <a:rPr lang="en-CA" dirty="0">
                <a:solidFill>
                  <a:srgbClr val="C0504D"/>
                </a:solidFill>
              </a:rPr>
              <a:t>8</a:t>
            </a:r>
            <a:r>
              <a:rPr lang="en-CA" dirty="0" smtClean="0">
                <a:solidFill>
                  <a:srgbClr val="C0504D"/>
                </a:solidFill>
              </a:rPr>
              <a:t>% </a:t>
            </a:r>
            <a:endParaRPr lang="en-CA" dirty="0" smtClean="0">
              <a:solidFill>
                <a:srgbClr val="C0504D"/>
              </a:solidFill>
            </a:endParaRPr>
          </a:p>
          <a:p>
            <a:pPr marL="457200" indent="-457200" eaLnBrk="1" hangingPunct="1">
              <a:defRPr/>
            </a:pPr>
            <a:r>
              <a:rPr lang="en-CA" dirty="0" smtClean="0">
                <a:solidFill>
                  <a:srgbClr val="C0504D"/>
                </a:solidFill>
              </a:rPr>
              <a:t>Assignments </a:t>
            </a:r>
            <a:r>
              <a:rPr lang="en-CA" dirty="0" smtClean="0"/>
              <a:t>(5 assignments): 			</a:t>
            </a:r>
            <a:r>
              <a:rPr lang="en-CA" dirty="0" smtClean="0">
                <a:solidFill>
                  <a:srgbClr val="C0504D"/>
                </a:solidFill>
              </a:rPr>
              <a:t>25% </a:t>
            </a:r>
            <a:endParaRPr lang="en-CA" dirty="0">
              <a:solidFill>
                <a:srgbClr val="C0504D"/>
              </a:solidFill>
            </a:endParaRPr>
          </a:p>
          <a:p>
            <a:pPr marL="0" indent="0" eaLnBrk="1" hangingPunct="1">
              <a:buNone/>
              <a:defRPr/>
            </a:pPr>
            <a:r>
              <a:rPr lang="en-CA" dirty="0" smtClean="0"/>
              <a:t>     (each worth 5</a:t>
            </a:r>
            <a:r>
              <a:rPr lang="en-CA" dirty="0" smtClean="0"/>
              <a:t>%)</a:t>
            </a:r>
          </a:p>
          <a:p>
            <a:pPr>
              <a:defRPr/>
            </a:pPr>
            <a:r>
              <a:rPr lang="en-CA" dirty="0" smtClean="0">
                <a:solidFill>
                  <a:schemeClr val="accent2"/>
                </a:solidFill>
              </a:rPr>
              <a:t>Quizzes </a:t>
            </a:r>
            <a:r>
              <a:rPr lang="en-CA" dirty="0" smtClean="0"/>
              <a:t> (2):         </a:t>
            </a:r>
            <a:r>
              <a:rPr lang="en-CA" dirty="0"/>
              <a:t>		            		</a:t>
            </a:r>
            <a:r>
              <a:rPr lang="en-CA" dirty="0" smtClean="0">
                <a:solidFill>
                  <a:srgbClr val="C0504D"/>
                </a:solidFill>
              </a:rPr>
              <a:t>7% </a:t>
            </a:r>
            <a:endParaRPr lang="en-CA" dirty="0">
              <a:solidFill>
                <a:srgbClr val="C0504D"/>
              </a:solidFill>
            </a:endParaRPr>
          </a:p>
          <a:p>
            <a:pPr marL="457200" indent="-457200" eaLnBrk="1" hangingPunct="1">
              <a:defRPr/>
            </a:pPr>
            <a:r>
              <a:rPr lang="en-CA" dirty="0" smtClean="0">
                <a:solidFill>
                  <a:schemeClr val="accent2"/>
                </a:solidFill>
              </a:rPr>
              <a:t>Midterm</a:t>
            </a:r>
            <a:r>
              <a:rPr lang="en-CA" dirty="0"/>
              <a:t>:		</a:t>
            </a:r>
            <a:r>
              <a:rPr lang="en-CA" dirty="0" smtClean="0"/>
              <a:t>				</a:t>
            </a:r>
            <a:r>
              <a:rPr lang="en-CA" dirty="0" smtClean="0">
                <a:solidFill>
                  <a:srgbClr val="C0504D"/>
                </a:solidFill>
              </a:rPr>
              <a:t>20</a:t>
            </a:r>
            <a:r>
              <a:rPr lang="en-CA" dirty="0">
                <a:solidFill>
                  <a:srgbClr val="C0504D"/>
                </a:solidFill>
              </a:rPr>
              <a:t>%</a:t>
            </a:r>
          </a:p>
          <a:p>
            <a:pPr marL="457200" indent="-457200" eaLnBrk="1" hangingPunct="1">
              <a:defRPr/>
            </a:pPr>
            <a:r>
              <a:rPr lang="en-CA" dirty="0">
                <a:solidFill>
                  <a:srgbClr val="C0504D"/>
                </a:solidFill>
              </a:rPr>
              <a:t>Final examination</a:t>
            </a:r>
            <a:r>
              <a:rPr lang="en-CA" dirty="0"/>
              <a:t>:		</a:t>
            </a:r>
            <a:r>
              <a:rPr lang="en-CA" dirty="0" smtClean="0"/>
              <a:t>			</a:t>
            </a:r>
            <a:r>
              <a:rPr lang="en-CA" dirty="0" smtClean="0">
                <a:solidFill>
                  <a:srgbClr val="C0504D"/>
                </a:solidFill>
              </a:rPr>
              <a:t>40%</a:t>
            </a:r>
            <a:endParaRPr lang="en-CA" dirty="0" smtClean="0"/>
          </a:p>
        </p:txBody>
      </p:sp>
    </p:spTree>
    <p:extLst>
      <p:ext uri="{BB962C8B-B14F-4D97-AF65-F5344CB8AC3E}">
        <p14:creationId xmlns:p14="http://schemas.microsoft.com/office/powerpoint/2010/main" val="596201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IMPORTANT NOTE</a:t>
            </a:r>
            <a:endParaRPr lang="en-US" dirty="0">
              <a:solidFill>
                <a:srgbClr val="FF0000"/>
              </a:solidFill>
            </a:endParaRPr>
          </a:p>
        </p:txBody>
      </p:sp>
      <p:sp>
        <p:nvSpPr>
          <p:cNvPr id="3" name="Content Placeholder 2"/>
          <p:cNvSpPr>
            <a:spLocks noGrp="1"/>
          </p:cNvSpPr>
          <p:nvPr>
            <p:ph idx="1"/>
          </p:nvPr>
        </p:nvSpPr>
        <p:spPr>
          <a:xfrm>
            <a:off x="457200" y="1600200"/>
            <a:ext cx="8534400" cy="4525963"/>
          </a:xfrm>
        </p:spPr>
        <p:txBody>
          <a:bodyPr/>
          <a:lstStyle/>
          <a:p>
            <a:r>
              <a:rPr lang="en-US" dirty="0"/>
              <a:t>One has to get at least 50% on all the tests together</a:t>
            </a:r>
          </a:p>
          <a:p>
            <a:r>
              <a:rPr lang="en-US" dirty="0"/>
              <a:t>(</a:t>
            </a:r>
            <a:r>
              <a:rPr lang="en-US" dirty="0" smtClean="0"/>
              <a:t>quizzes + midterm + final</a:t>
            </a:r>
            <a:r>
              <a:rPr lang="en-US" dirty="0"/>
              <a:t>), to pass the course. </a:t>
            </a:r>
            <a:endParaRPr lang="en-US" dirty="0" smtClean="0"/>
          </a:p>
          <a:p>
            <a:r>
              <a:rPr lang="en-US" dirty="0" smtClean="0"/>
              <a:t>Obtaining </a:t>
            </a:r>
            <a:r>
              <a:rPr lang="en-US" dirty="0"/>
              <a:t>less </a:t>
            </a:r>
            <a:r>
              <a:rPr lang="en-US" dirty="0" smtClean="0"/>
              <a:t>will:</a:t>
            </a:r>
            <a:endParaRPr lang="en-US" dirty="0"/>
          </a:p>
          <a:p>
            <a:r>
              <a:rPr lang="en-US" dirty="0"/>
              <a:t>result in failing the course.</a:t>
            </a:r>
          </a:p>
        </p:txBody>
      </p:sp>
    </p:spTree>
    <p:extLst>
      <p:ext uri="{BB962C8B-B14F-4D97-AF65-F5344CB8AC3E}">
        <p14:creationId xmlns:p14="http://schemas.microsoft.com/office/powerpoint/2010/main" val="30238750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6"/>
          <p:cNvSpPr>
            <a:spLocks noGrp="1" noChangeArrowheads="1"/>
          </p:cNvSpPr>
          <p:nvPr>
            <p:ph type="title"/>
          </p:nvPr>
        </p:nvSpPr>
        <p:spPr/>
        <p:txBody>
          <a:bodyPr/>
          <a:lstStyle/>
          <a:p>
            <a:pPr eaLnBrk="1" hangingPunct="1"/>
            <a:r>
              <a:rPr lang="en-CA" dirty="0">
                <a:solidFill>
                  <a:schemeClr val="accent1"/>
                </a:solidFill>
              </a:rPr>
              <a:t>Things to do right away</a:t>
            </a:r>
          </a:p>
        </p:txBody>
      </p:sp>
      <p:sp>
        <p:nvSpPr>
          <p:cNvPr id="46082" name="Rectangle 7"/>
          <p:cNvSpPr>
            <a:spLocks noGrp="1" noChangeArrowheads="1"/>
          </p:cNvSpPr>
          <p:nvPr>
            <p:ph type="body" idx="1"/>
          </p:nvPr>
        </p:nvSpPr>
        <p:spPr/>
        <p:txBody>
          <a:bodyPr>
            <a:normAutofit/>
          </a:bodyPr>
          <a:lstStyle/>
          <a:p>
            <a:pPr marL="457200" indent="-457200" eaLnBrk="1" hangingPunct="1">
              <a:lnSpc>
                <a:spcPct val="90000"/>
              </a:lnSpc>
              <a:buFontTx/>
              <a:buAutoNum type="arabicPeriod"/>
            </a:pPr>
            <a:r>
              <a:rPr lang="en-CA" sz="2800" dirty="0"/>
              <a:t>Check your lab schedule</a:t>
            </a:r>
          </a:p>
          <a:p>
            <a:pPr marL="457200" indent="-457200" eaLnBrk="1" hangingPunct="1">
              <a:lnSpc>
                <a:spcPct val="90000"/>
              </a:lnSpc>
              <a:buFontTx/>
              <a:buAutoNum type="arabicPeriod"/>
            </a:pPr>
            <a:r>
              <a:rPr lang="en-CA" sz="2800" dirty="0" smtClean="0"/>
              <a:t>Familiarize yourself </a:t>
            </a:r>
            <a:r>
              <a:rPr lang="en-CA" sz="2800" dirty="0"/>
              <a:t>with Blackboard Learn System</a:t>
            </a:r>
          </a:p>
          <a:p>
            <a:pPr marL="457200" indent="-457200" eaLnBrk="1" hangingPunct="1">
              <a:lnSpc>
                <a:spcPct val="90000"/>
              </a:lnSpc>
              <a:buFontTx/>
              <a:buAutoNum type="arabicPeriod"/>
            </a:pPr>
            <a:r>
              <a:rPr lang="en-CA" sz="2800" dirty="0"/>
              <a:t>Get </a:t>
            </a:r>
            <a:r>
              <a:rPr lang="en-CA" sz="2800" dirty="0" smtClean="0"/>
              <a:t>the textbook </a:t>
            </a:r>
          </a:p>
          <a:p>
            <a:pPr marL="457200" indent="-457200" eaLnBrk="1" hangingPunct="1">
              <a:lnSpc>
                <a:spcPct val="90000"/>
              </a:lnSpc>
              <a:buFontTx/>
              <a:buAutoNum type="arabicPeriod"/>
            </a:pPr>
            <a:r>
              <a:rPr lang="en-CA" sz="2800" dirty="0" smtClean="0"/>
              <a:t>If </a:t>
            </a:r>
            <a:r>
              <a:rPr lang="en-CA" sz="2800" dirty="0"/>
              <a:t>you want to work on your own computer, </a:t>
            </a:r>
            <a:r>
              <a:rPr lang="en-CA" sz="2800" dirty="0" smtClean="0"/>
              <a:t>install </a:t>
            </a:r>
            <a:r>
              <a:rPr lang="en-CA" sz="2800" dirty="0" smtClean="0">
                <a:solidFill>
                  <a:schemeClr val="accent2"/>
                </a:solidFill>
              </a:rPr>
              <a:t>Python 3.4 </a:t>
            </a:r>
            <a:r>
              <a:rPr lang="en-CA" sz="2800" dirty="0" smtClean="0"/>
              <a:t>as per instructions given in my email.</a:t>
            </a:r>
          </a:p>
          <a:p>
            <a:pPr marL="457200" indent="-457200" eaLnBrk="1" hangingPunct="1">
              <a:lnSpc>
                <a:spcPct val="90000"/>
              </a:lnSpc>
              <a:buFontTx/>
              <a:buAutoNum type="arabicPeriod"/>
            </a:pPr>
            <a:r>
              <a:rPr lang="en-CA" sz="2800" dirty="0" smtClean="0"/>
              <a:t>Choose the right version according to your laptop system 32 bit or 64 hit</a:t>
            </a:r>
          </a:p>
          <a:p>
            <a:pPr marL="457200" indent="-457200" eaLnBrk="1" hangingPunct="1">
              <a:lnSpc>
                <a:spcPct val="90000"/>
              </a:lnSpc>
              <a:buFontTx/>
              <a:buAutoNum type="arabicPeriod"/>
            </a:pPr>
            <a:r>
              <a:rPr lang="en-CA" sz="2800" dirty="0" smtClean="0"/>
              <a:t>Find </a:t>
            </a:r>
            <a:r>
              <a:rPr lang="en-CA" sz="2800" dirty="0"/>
              <a:t>out how to </a:t>
            </a:r>
            <a:r>
              <a:rPr lang="en-CA" sz="2800" dirty="0" smtClean="0"/>
              <a:t>start </a:t>
            </a:r>
            <a:r>
              <a:rPr lang="en-CA" sz="2800" dirty="0" smtClean="0">
                <a:solidFill>
                  <a:srgbClr val="C0504D"/>
                </a:solidFill>
              </a:rPr>
              <a:t>IDLE</a:t>
            </a:r>
            <a:r>
              <a:rPr lang="en-CA" sz="2800" dirty="0" smtClean="0"/>
              <a:t>, write your first python program. run it, save it, close it, open it again  </a:t>
            </a:r>
            <a:r>
              <a:rPr lang="en-CA" sz="2800" dirty="0"/>
              <a:t>(in lab, at home …)</a:t>
            </a:r>
          </a:p>
        </p:txBody>
      </p:sp>
    </p:spTree>
    <p:extLst>
      <p:ext uri="{BB962C8B-B14F-4D97-AF65-F5344CB8AC3E}">
        <p14:creationId xmlns:p14="http://schemas.microsoft.com/office/powerpoint/2010/main" val="891956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r>
              <a:rPr lang="en-CA" dirty="0">
                <a:solidFill>
                  <a:srgbClr val="4F81BD"/>
                </a:solidFill>
              </a:rPr>
              <a:t>Course Policies</a:t>
            </a:r>
          </a:p>
        </p:txBody>
      </p:sp>
      <p:sp>
        <p:nvSpPr>
          <p:cNvPr id="48130" name="Rectangle 3"/>
          <p:cNvSpPr>
            <a:spLocks noGrp="1" noChangeArrowheads="1"/>
          </p:cNvSpPr>
          <p:nvPr>
            <p:ph type="body" idx="1"/>
          </p:nvPr>
        </p:nvSpPr>
        <p:spPr/>
        <p:txBody>
          <a:bodyPr>
            <a:normAutofit fontScale="85000" lnSpcReduction="20000"/>
          </a:bodyPr>
          <a:lstStyle/>
          <a:p>
            <a:pPr marL="0" indent="0" eaLnBrk="1" hangingPunct="1">
              <a:lnSpc>
                <a:spcPct val="90000"/>
              </a:lnSpc>
              <a:buFontTx/>
              <a:buNone/>
              <a:defRPr/>
            </a:pPr>
            <a:endParaRPr lang="en-CA" dirty="0">
              <a:latin typeface="Comic Sans MS" charset="0"/>
            </a:endParaRPr>
          </a:p>
          <a:p>
            <a:pPr eaLnBrk="1" hangingPunct="1">
              <a:lnSpc>
                <a:spcPct val="90000"/>
              </a:lnSpc>
              <a:defRPr/>
            </a:pPr>
            <a:r>
              <a:rPr lang="en-CA" sz="2800" dirty="0"/>
              <a:t>Missed/late assignments:  mark of zero.</a:t>
            </a:r>
          </a:p>
          <a:p>
            <a:pPr lvl="1">
              <a:lnSpc>
                <a:spcPct val="90000"/>
              </a:lnSpc>
              <a:defRPr/>
            </a:pPr>
            <a:r>
              <a:rPr lang="en-CA" dirty="0"/>
              <a:t>One assignment may be exempted only if a </a:t>
            </a:r>
            <a:r>
              <a:rPr lang="en-US" dirty="0"/>
              <a:t>t</a:t>
            </a:r>
            <a:r>
              <a:rPr lang="en-US" dirty="0" smtClean="0"/>
              <a:t>he </a:t>
            </a:r>
            <a:r>
              <a:rPr lang="en-US" dirty="0"/>
              <a:t>University of Ottawa Health </a:t>
            </a:r>
            <a:r>
              <a:rPr lang="en-US" dirty="0" smtClean="0"/>
              <a:t>Services </a:t>
            </a:r>
            <a:r>
              <a:rPr lang="en-CA" dirty="0" smtClean="0"/>
              <a:t>certificate </a:t>
            </a:r>
            <a:r>
              <a:rPr lang="en-CA" dirty="0"/>
              <a:t>is given to the professor within one week of the due date</a:t>
            </a:r>
            <a:r>
              <a:rPr lang="en-CA" dirty="0" smtClean="0"/>
              <a:t>.</a:t>
            </a:r>
          </a:p>
          <a:p>
            <a:pPr lvl="1">
              <a:lnSpc>
                <a:spcPct val="90000"/>
              </a:lnSpc>
              <a:defRPr/>
            </a:pPr>
            <a:r>
              <a:rPr lang="en-CA" dirty="0" smtClean="0"/>
              <a:t>In that case, the weight of missed assignment will be transferred to the final.</a:t>
            </a:r>
            <a:endParaRPr lang="en-CA" dirty="0"/>
          </a:p>
          <a:p>
            <a:pPr lvl="1" eaLnBrk="1" hangingPunct="1">
              <a:lnSpc>
                <a:spcPct val="90000"/>
              </a:lnSpc>
              <a:defRPr/>
            </a:pPr>
            <a:endParaRPr lang="en-CA" dirty="0"/>
          </a:p>
          <a:p>
            <a:pPr eaLnBrk="1" hangingPunct="1">
              <a:lnSpc>
                <a:spcPct val="90000"/>
              </a:lnSpc>
              <a:defRPr/>
            </a:pPr>
            <a:r>
              <a:rPr lang="en-CA" sz="2800" dirty="0"/>
              <a:t>Absence from midterm / final examination:  see Engineering faculty regulations.</a:t>
            </a:r>
          </a:p>
          <a:p>
            <a:pPr lvl="1">
              <a:lnSpc>
                <a:spcPct val="90000"/>
              </a:lnSpc>
              <a:defRPr/>
            </a:pPr>
            <a:r>
              <a:rPr lang="en-CA" dirty="0"/>
              <a:t>Illness requires </a:t>
            </a:r>
            <a:r>
              <a:rPr lang="en-US" dirty="0"/>
              <a:t>The University of Ottawa Health Services</a:t>
            </a:r>
            <a:r>
              <a:rPr lang="en-CA" dirty="0" smtClean="0"/>
              <a:t> </a:t>
            </a:r>
            <a:r>
              <a:rPr lang="en-CA" dirty="0"/>
              <a:t>certificate</a:t>
            </a:r>
            <a:endParaRPr lang="en-CA" dirty="0">
              <a:solidFill>
                <a:schemeClr val="accent2"/>
              </a:solidFill>
            </a:endParaRPr>
          </a:p>
          <a:p>
            <a:pPr lvl="1" eaLnBrk="1" hangingPunct="1">
              <a:lnSpc>
                <a:spcPct val="90000"/>
              </a:lnSpc>
              <a:defRPr/>
            </a:pPr>
            <a:r>
              <a:rPr lang="en-CA" dirty="0">
                <a:solidFill>
                  <a:schemeClr val="accent2"/>
                </a:solidFill>
              </a:rPr>
              <a:t>Travel, employment, misreading the timetable are not valid excuses</a:t>
            </a:r>
          </a:p>
        </p:txBody>
      </p:sp>
    </p:spTree>
    <p:extLst>
      <p:ext uri="{BB962C8B-B14F-4D97-AF65-F5344CB8AC3E}">
        <p14:creationId xmlns:p14="http://schemas.microsoft.com/office/powerpoint/2010/main" val="23032228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accent1"/>
                </a:solidFill>
              </a:rPr>
              <a:t>Plagiarism</a:t>
            </a:r>
            <a:endParaRPr lang="en-US" dirty="0">
              <a:solidFill>
                <a:schemeClr val="accent1"/>
              </a:solidFill>
            </a:endParaRPr>
          </a:p>
        </p:txBody>
      </p:sp>
      <p:sp>
        <p:nvSpPr>
          <p:cNvPr id="5" name="Content Placeholder 4"/>
          <p:cNvSpPr>
            <a:spLocks noGrp="1"/>
          </p:cNvSpPr>
          <p:nvPr>
            <p:ph idx="1"/>
          </p:nvPr>
        </p:nvSpPr>
        <p:spPr/>
        <p:txBody>
          <a:bodyPr>
            <a:normAutofit/>
          </a:bodyPr>
          <a:lstStyle/>
          <a:p>
            <a:pPr marL="0" indent="0">
              <a:buNone/>
            </a:pPr>
            <a:r>
              <a:rPr lang="en-US" sz="2400" dirty="0" smtClean="0"/>
              <a:t>To </a:t>
            </a:r>
            <a:r>
              <a:rPr lang="en-US" sz="2400" dirty="0"/>
              <a:t>reduce the need to worry about plagiarism, follow this rule of </a:t>
            </a:r>
            <a:r>
              <a:rPr lang="en-US" sz="2400" dirty="0" smtClean="0"/>
              <a:t>thumb:</a:t>
            </a:r>
          </a:p>
          <a:p>
            <a:pPr marL="0" indent="0">
              <a:buNone/>
            </a:pPr>
            <a:endParaRPr lang="en-US" sz="2400" dirty="0" smtClean="0"/>
          </a:p>
          <a:p>
            <a:pPr marL="0" indent="0">
              <a:buNone/>
            </a:pPr>
            <a:r>
              <a:rPr lang="en-US" sz="2400" dirty="0" smtClean="0"/>
              <a:t>Never look at any other person/group’s assignment code, or have their code in your possession, in any portion or form whatsoever. Also never share your assignment code with other students.</a:t>
            </a:r>
          </a:p>
          <a:p>
            <a:pPr marL="0" indent="0">
              <a:buNone/>
            </a:pPr>
            <a:endParaRPr lang="en-US" sz="2400" dirty="0"/>
          </a:p>
          <a:p>
            <a:pPr marL="0" indent="0">
              <a:buNone/>
            </a:pPr>
            <a:r>
              <a:rPr lang="en-US" sz="2400" dirty="0" smtClean="0">
                <a:solidFill>
                  <a:schemeClr val="accent2"/>
                </a:solidFill>
              </a:rPr>
              <a:t>Read the following three pages in detail</a:t>
            </a:r>
            <a:endParaRPr lang="en-US" sz="2400" dirty="0">
              <a:solidFill>
                <a:schemeClr val="accent2"/>
              </a:solidFill>
            </a:endParaRPr>
          </a:p>
        </p:txBody>
      </p:sp>
    </p:spTree>
    <p:extLst>
      <p:ext uri="{BB962C8B-B14F-4D97-AF65-F5344CB8AC3E}">
        <p14:creationId xmlns:p14="http://schemas.microsoft.com/office/powerpoint/2010/main" val="37753109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p:txBody>
          <a:bodyPr/>
          <a:lstStyle/>
          <a:p>
            <a:pPr eaLnBrk="1" hangingPunct="1"/>
            <a:r>
              <a:rPr lang="en-CA" dirty="0">
                <a:solidFill>
                  <a:schemeClr val="accent1"/>
                </a:solidFill>
              </a:rPr>
              <a:t>Academic Integrity</a:t>
            </a:r>
          </a:p>
        </p:txBody>
      </p:sp>
      <p:sp>
        <p:nvSpPr>
          <p:cNvPr id="50178" name="Rectangle 3"/>
          <p:cNvSpPr>
            <a:spLocks noGrp="1" noChangeArrowheads="1"/>
          </p:cNvSpPr>
          <p:nvPr>
            <p:ph type="body" idx="1"/>
          </p:nvPr>
        </p:nvSpPr>
        <p:spPr/>
        <p:txBody>
          <a:bodyPr>
            <a:normAutofit fontScale="92500"/>
          </a:bodyPr>
          <a:lstStyle/>
          <a:p>
            <a:pPr eaLnBrk="1" hangingPunct="1"/>
            <a:r>
              <a:rPr lang="en-CA" dirty="0"/>
              <a:t>What is academic fraud?</a:t>
            </a:r>
          </a:p>
          <a:p>
            <a:pPr lvl="1" eaLnBrk="1" hangingPunct="1"/>
            <a:r>
              <a:rPr lang="en-CA" dirty="0"/>
              <a:t>Misrepresenting someone else</a:t>
            </a:r>
            <a:r>
              <a:rPr lang="ja-JP" altLang="en-CA" dirty="0"/>
              <a:t>’</a:t>
            </a:r>
            <a:r>
              <a:rPr lang="en-CA" altLang="ja-JP" dirty="0"/>
              <a:t>s work as your own:</a:t>
            </a:r>
          </a:p>
          <a:p>
            <a:pPr lvl="2" eaLnBrk="1" hangingPunct="1"/>
            <a:r>
              <a:rPr lang="en-CA" dirty="0"/>
              <a:t>Failure to cite sources, including the internet and discussions.</a:t>
            </a:r>
          </a:p>
          <a:p>
            <a:pPr lvl="2" eaLnBrk="1" hangingPunct="1"/>
            <a:r>
              <a:rPr lang="en-CA" dirty="0"/>
              <a:t>Use of the words of someone else without quotation marks or other highlighting.</a:t>
            </a:r>
          </a:p>
          <a:p>
            <a:pPr lvl="1" eaLnBrk="1" hangingPunct="1"/>
            <a:r>
              <a:rPr lang="en-CA" dirty="0"/>
              <a:t>Falsified lab data or citations.</a:t>
            </a:r>
          </a:p>
          <a:p>
            <a:pPr lvl="1" eaLnBrk="1" hangingPunct="1"/>
            <a:r>
              <a:rPr lang="en-CA" dirty="0"/>
              <a:t>Violation of examination regulations.</a:t>
            </a:r>
          </a:p>
          <a:p>
            <a:pPr lvl="1" eaLnBrk="1" hangingPunct="1"/>
            <a:r>
              <a:rPr lang="en-CA" dirty="0"/>
              <a:t>Tampering with academic evaluations.</a:t>
            </a:r>
          </a:p>
          <a:p>
            <a:pPr lvl="1" eaLnBrk="1" hangingPunct="1"/>
            <a:r>
              <a:rPr lang="en-CA" dirty="0"/>
              <a:t>Helping another student do any of the above.</a:t>
            </a:r>
          </a:p>
        </p:txBody>
      </p:sp>
    </p:spTree>
    <p:extLst>
      <p:ext uri="{BB962C8B-B14F-4D97-AF65-F5344CB8AC3E}">
        <p14:creationId xmlns:p14="http://schemas.microsoft.com/office/powerpoint/2010/main" val="33269044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13490" y="3722542"/>
            <a:ext cx="184666" cy="369332"/>
          </a:xfrm>
          <a:prstGeom prst="rect">
            <a:avLst/>
          </a:prstGeom>
          <a:noFill/>
        </p:spPr>
        <p:txBody>
          <a:bodyPr wrap="none" rtlCol="0">
            <a:spAutoFit/>
          </a:bodyPr>
          <a:lstStyle/>
          <a:p>
            <a:endParaRPr lang="en-US" dirty="0"/>
          </a:p>
        </p:txBody>
      </p:sp>
      <p:sp>
        <p:nvSpPr>
          <p:cNvPr id="3" name="TextBox 2"/>
          <p:cNvSpPr txBox="1"/>
          <p:nvPr/>
        </p:nvSpPr>
        <p:spPr>
          <a:xfrm>
            <a:off x="0" y="45720"/>
            <a:ext cx="9144000" cy="6617198"/>
          </a:xfrm>
          <a:prstGeom prst="rect">
            <a:avLst/>
          </a:prstGeom>
          <a:noFill/>
        </p:spPr>
        <p:txBody>
          <a:bodyPr wrap="square" rtlCol="0">
            <a:spAutoFit/>
          </a:bodyPr>
          <a:lstStyle/>
          <a:p>
            <a:r>
              <a:rPr lang="en-US" sz="2400" dirty="0">
                <a:solidFill>
                  <a:schemeClr val="accent1"/>
                </a:solidFill>
              </a:rPr>
              <a:t>Policy on </a:t>
            </a:r>
            <a:r>
              <a:rPr lang="en-US" sz="2400" dirty="0" smtClean="0">
                <a:solidFill>
                  <a:schemeClr val="accent1"/>
                </a:solidFill>
              </a:rPr>
              <a:t>plagiarism</a:t>
            </a:r>
          </a:p>
          <a:p>
            <a:endParaRPr lang="en-US" sz="1600" dirty="0"/>
          </a:p>
          <a:p>
            <a:r>
              <a:rPr lang="en-US" sz="1600" dirty="0"/>
              <a:t>Plagiarism is a kind of fraud: passing off someone else's work or ideas as your own in order to get a higher mark. Plagiarism is treated very seriously. The assignments you hand in must be your own and must not contain anyone else's ideas. Refer to the University of Ottawa's Policy on Academic Fraud for a more detailed description of plagiarism and sanctions</a:t>
            </a:r>
            <a:r>
              <a:rPr lang="en-US" sz="1600" dirty="0" smtClean="0"/>
              <a:t>. </a:t>
            </a:r>
            <a:r>
              <a:rPr lang="en-US" sz="1600" dirty="0" smtClean="0">
                <a:hlinkClick r:id="rId2"/>
              </a:rPr>
              <a:t>http://web5.uottawa.ca/mcs-smc/academicintegrity/regulation.php</a:t>
            </a:r>
            <a:endParaRPr lang="en-US" sz="1600" dirty="0" smtClean="0"/>
          </a:p>
          <a:p>
            <a:endParaRPr lang="en-US" sz="1600" dirty="0"/>
          </a:p>
          <a:p>
            <a:r>
              <a:rPr lang="en-US" sz="1600" b="1" dirty="0"/>
              <a:t>Guidelines to help avoid plagiarism</a:t>
            </a:r>
          </a:p>
          <a:p>
            <a:endParaRPr lang="en-US" sz="1600" dirty="0"/>
          </a:p>
          <a:p>
            <a:r>
              <a:rPr lang="en-US" sz="1600" dirty="0"/>
              <a:t>You may discuss assignments with friends and classmates, but only up to a point: you may discuss and compare general approaches and also how to get around particular difficulties, but </a:t>
            </a:r>
            <a:r>
              <a:rPr lang="en-US" sz="1600" dirty="0">
                <a:solidFill>
                  <a:schemeClr val="accent2"/>
                </a:solidFill>
              </a:rPr>
              <a:t>you should not leave such a discussion with any written material</a:t>
            </a:r>
            <a:r>
              <a:rPr lang="en-US" sz="1600" dirty="0"/>
              <a:t>. You should not look at another student's solution to an assignment on paper or on the computer screen, even in draft form. The actual coding of your programs, analysis of results, writing of reports and answering assignment questions must be done individually.</a:t>
            </a:r>
          </a:p>
          <a:p>
            <a:endParaRPr lang="en-US" sz="1600" dirty="0"/>
          </a:p>
          <a:p>
            <a:r>
              <a:rPr lang="en-US" sz="1600" dirty="0">
                <a:solidFill>
                  <a:srgbClr val="C0504D"/>
                </a:solidFill>
              </a:rPr>
              <a:t>Downloading code or any other material from the Internet</a:t>
            </a:r>
            <a:r>
              <a:rPr lang="en-US" sz="1600" dirty="0"/>
              <a:t>, and submitting it as your own work without credit is also </a:t>
            </a:r>
            <a:r>
              <a:rPr lang="en-US" sz="1600" dirty="0" smtClean="0"/>
              <a:t>plagiarism. If </a:t>
            </a:r>
            <a:r>
              <a:rPr lang="en-US" sz="1600" dirty="0"/>
              <a:t>you do talk with anyone about an assignment, please state this in your assignment and state the extent of your discussion. If you use another resource (such as textbooks, internet resources, </a:t>
            </a:r>
            <a:r>
              <a:rPr lang="en-US" sz="1600" dirty="0" err="1"/>
              <a:t>etc</a:t>
            </a:r>
            <a:r>
              <a:rPr lang="en-US" sz="1600" dirty="0"/>
              <a:t>) when solving your assignment, include the proper reference.</a:t>
            </a:r>
          </a:p>
          <a:p>
            <a:endParaRPr lang="en-US" sz="1600" dirty="0"/>
          </a:p>
          <a:p>
            <a:r>
              <a:rPr lang="en-US" sz="1600" dirty="0">
                <a:solidFill>
                  <a:srgbClr val="C0504D"/>
                </a:solidFill>
              </a:rPr>
              <a:t>Note that it is also a serious offense to help someone commit plagiarism</a:t>
            </a:r>
            <a:r>
              <a:rPr lang="en-US" sz="1600" dirty="0"/>
              <a:t>. Do not lend your assignment answers, printouts, reports or diskettes, and do not let others copy or read them. To protect yourself against people copying your work without your knowledge, retain all of your old printouts and draft notes until the assignments have been graded and returned to you. If you suspect that someone has stolen a printout or diskette, contact your instructor immediately</a:t>
            </a:r>
            <a:r>
              <a:rPr lang="en-US" sz="1600" dirty="0" smtClean="0"/>
              <a:t>.</a:t>
            </a:r>
            <a:endParaRPr lang="en-US" sz="1600" dirty="0"/>
          </a:p>
        </p:txBody>
      </p:sp>
    </p:spTree>
    <p:extLst>
      <p:ext uri="{BB962C8B-B14F-4D97-AF65-F5344CB8AC3E}">
        <p14:creationId xmlns:p14="http://schemas.microsoft.com/office/powerpoint/2010/main" val="8521344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4571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2" name="TextBox 1"/>
          <p:cNvSpPr txBox="1"/>
          <p:nvPr/>
        </p:nvSpPr>
        <p:spPr>
          <a:xfrm>
            <a:off x="1513490" y="3722542"/>
            <a:ext cx="184666" cy="369332"/>
          </a:xfrm>
          <a:prstGeom prst="rect">
            <a:avLst/>
          </a:prstGeom>
          <a:noFill/>
        </p:spPr>
        <p:txBody>
          <a:bodyPr wrap="none" rtlCol="0">
            <a:spAutoFit/>
          </a:bodyPr>
          <a:lstStyle/>
          <a:p>
            <a:endParaRPr lang="en-US" dirty="0"/>
          </a:p>
        </p:txBody>
      </p:sp>
      <p:sp>
        <p:nvSpPr>
          <p:cNvPr id="3" name="TextBox 2"/>
          <p:cNvSpPr txBox="1"/>
          <p:nvPr/>
        </p:nvSpPr>
        <p:spPr>
          <a:xfrm>
            <a:off x="0" y="45720"/>
            <a:ext cx="8385081" cy="7171196"/>
          </a:xfrm>
          <a:prstGeom prst="rect">
            <a:avLst/>
          </a:prstGeom>
          <a:noFill/>
        </p:spPr>
        <p:txBody>
          <a:bodyPr wrap="square" rtlCol="0">
            <a:spAutoFit/>
          </a:bodyPr>
          <a:lstStyle/>
          <a:p>
            <a:r>
              <a:rPr lang="en-US" sz="1600" b="1" dirty="0" smtClean="0"/>
              <a:t>Helping </a:t>
            </a:r>
            <a:r>
              <a:rPr lang="en-US" sz="1600" b="1" dirty="0"/>
              <a:t>Each Other</a:t>
            </a:r>
          </a:p>
          <a:p>
            <a:endParaRPr lang="en-US" sz="1600" dirty="0" smtClean="0"/>
          </a:p>
          <a:p>
            <a:r>
              <a:rPr lang="en-US" sz="1600" dirty="0" smtClean="0"/>
              <a:t>Although </a:t>
            </a:r>
            <a:r>
              <a:rPr lang="en-US" sz="1600" dirty="0"/>
              <a:t>you must not solve your assignments with the help of others, there are still many ways in which students can help each other. For instance, you can go over difficult lecture or lab material, work through exercises, or help each other understand an assignment handout. This sort of course collaboration can be done in study groups or through the discussion group.</a:t>
            </a:r>
          </a:p>
          <a:p>
            <a:endParaRPr lang="en-US" sz="1600" dirty="0"/>
          </a:p>
          <a:p>
            <a:r>
              <a:rPr lang="en-US" sz="1600" dirty="0"/>
              <a:t>The Blackboard Learn discussion forum can be used to discuss techniques and tools used in assignments, but the discussions should never mention or present any potential or partial solutions to assignment questions. You can consider creating a study group.</a:t>
            </a:r>
          </a:p>
          <a:p>
            <a:endParaRPr lang="en-US" sz="1600" dirty="0"/>
          </a:p>
          <a:p>
            <a:r>
              <a:rPr lang="en-US" sz="1600" dirty="0"/>
              <a:t>If in doubt about whether a question you are asking or answering is against these guidelines, ask your TA (teaching assistant) the question instead.</a:t>
            </a:r>
          </a:p>
          <a:p>
            <a:endParaRPr lang="en-US" sz="1600" dirty="0" smtClean="0"/>
          </a:p>
          <a:p>
            <a:r>
              <a:rPr lang="en-US" sz="1600" b="1" dirty="0" smtClean="0"/>
              <a:t>Detecting </a:t>
            </a:r>
            <a:r>
              <a:rPr lang="en-US" sz="1600" b="1" dirty="0"/>
              <a:t>Plagiarism</a:t>
            </a:r>
          </a:p>
          <a:p>
            <a:endParaRPr lang="en-US" sz="1600" b="1" dirty="0"/>
          </a:p>
          <a:p>
            <a:r>
              <a:rPr lang="en-US" sz="1600" b="1" dirty="0"/>
              <a:t>Measures taken to detect plagiarism</a:t>
            </a:r>
          </a:p>
          <a:p>
            <a:endParaRPr lang="en-US" sz="1600" dirty="0"/>
          </a:p>
          <a:p>
            <a:pPr marL="342900" indent="-342900">
              <a:buFont typeface="+mj-lt"/>
              <a:buAutoNum type="arabicPeriod"/>
            </a:pPr>
            <a:r>
              <a:rPr lang="en-US" sz="1600" dirty="0"/>
              <a:t>TAs have been instructed to report any suspicious of plagiarism they find, when they mark assignments, to the </a:t>
            </a:r>
            <a:r>
              <a:rPr lang="en-US" sz="1600" dirty="0" smtClean="0"/>
              <a:t>professor. </a:t>
            </a:r>
          </a:p>
          <a:p>
            <a:pPr marL="342900" indent="-342900">
              <a:buFont typeface="+mj-lt"/>
              <a:buAutoNum type="arabicPeriod"/>
            </a:pPr>
            <a:r>
              <a:rPr lang="en-US" sz="1600" dirty="0" smtClean="0"/>
              <a:t>Programs </a:t>
            </a:r>
            <a:r>
              <a:rPr lang="en-US" sz="1600" dirty="0"/>
              <a:t>that you submit may be screened using plagiarism detection software that is very effective at detecting </a:t>
            </a:r>
            <a:r>
              <a:rPr lang="en-US" sz="1600" dirty="0" smtClean="0"/>
              <a:t>similarities. The </a:t>
            </a:r>
            <a:r>
              <a:rPr lang="en-US" sz="1600" dirty="0"/>
              <a:t>professor will take appropriate measures, once plagiarism is detected on part or on the whole of an assignment. Note that copying or lending is considered to be equally serious offenses</a:t>
            </a:r>
            <a:r>
              <a:rPr lang="en-US" sz="1600" dirty="0" smtClean="0"/>
              <a:t>.</a:t>
            </a:r>
          </a:p>
          <a:p>
            <a:r>
              <a:rPr lang="en-US" sz="1600" b="1" dirty="0" smtClean="0">
                <a:solidFill>
                  <a:srgbClr val="000000"/>
                </a:solidFill>
              </a:rPr>
              <a:t>Reference</a:t>
            </a:r>
            <a:endParaRPr lang="en-US" sz="1600" b="1" dirty="0">
              <a:solidFill>
                <a:srgbClr val="000000"/>
              </a:solidFill>
            </a:endParaRPr>
          </a:p>
          <a:p>
            <a:r>
              <a:rPr lang="en-US" sz="1600" dirty="0"/>
              <a:t>This document is a translation of the the French document prepared by Daniel </a:t>
            </a:r>
            <a:r>
              <a:rPr lang="en-US" sz="1600" dirty="0" err="1"/>
              <a:t>Amyot</a:t>
            </a:r>
            <a:r>
              <a:rPr lang="en-US" sz="1600" dirty="0"/>
              <a:t> and is based in part on "Policy on Plagiarism" by Dr. Amy </a:t>
            </a:r>
            <a:r>
              <a:rPr lang="en-US" sz="1600" dirty="0" err="1"/>
              <a:t>Felty</a:t>
            </a:r>
            <a:r>
              <a:rPr lang="en-US" sz="1600" dirty="0"/>
              <a:t> (</a:t>
            </a:r>
            <a:r>
              <a:rPr lang="en-US" sz="1600" dirty="0" err="1"/>
              <a:t>Septembre</a:t>
            </a:r>
            <a:r>
              <a:rPr lang="en-US" sz="1600" dirty="0"/>
              <a:t> 2002).</a:t>
            </a:r>
          </a:p>
          <a:p>
            <a:endParaRPr lang="en-US" sz="1200" dirty="0"/>
          </a:p>
        </p:txBody>
      </p:sp>
    </p:spTree>
    <p:extLst>
      <p:ext uri="{BB962C8B-B14F-4D97-AF65-F5344CB8AC3E}">
        <p14:creationId xmlns:p14="http://schemas.microsoft.com/office/powerpoint/2010/main" val="31805870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0" dirty="0" smtClean="0">
                <a:solidFill>
                  <a:schemeClr val="accent1"/>
                </a:solidFill>
              </a:rPr>
              <a:t>Faculty</a:t>
            </a:r>
            <a:r>
              <a:rPr lang="en-US" sz="4000" dirty="0" smtClean="0">
                <a:solidFill>
                  <a:schemeClr val="accent1"/>
                </a:solidFill>
              </a:rPr>
              <a:t> Eng. Regulations</a:t>
            </a:r>
            <a:endParaRPr lang="en-US" sz="4000" dirty="0">
              <a:solidFill>
                <a:schemeClr val="accent1"/>
              </a:solidFill>
            </a:endParaRPr>
          </a:p>
        </p:txBody>
      </p:sp>
      <p:sp>
        <p:nvSpPr>
          <p:cNvPr id="3" name="Content Placeholder 2"/>
          <p:cNvSpPr>
            <a:spLocks noGrp="1"/>
          </p:cNvSpPr>
          <p:nvPr>
            <p:ph idx="1"/>
          </p:nvPr>
        </p:nvSpPr>
        <p:spPr>
          <a:xfrm>
            <a:off x="395536" y="1417638"/>
            <a:ext cx="8136904" cy="5440362"/>
          </a:xfrm>
        </p:spPr>
        <p:txBody>
          <a:bodyPr>
            <a:normAutofit fontScale="62500" lnSpcReduction="20000"/>
          </a:bodyPr>
          <a:lstStyle/>
          <a:p>
            <a:pPr>
              <a:lnSpc>
                <a:spcPct val="120000"/>
              </a:lnSpc>
            </a:pPr>
            <a:r>
              <a:rPr lang="en-US" sz="4400" b="1" dirty="0" smtClean="0">
                <a:solidFill>
                  <a:schemeClr val="accent2"/>
                </a:solidFill>
              </a:rPr>
              <a:t>Mandatory withdrawal</a:t>
            </a:r>
            <a:r>
              <a:rPr lang="en-US" sz="4400" dirty="0" smtClean="0"/>
              <a:t>, if </a:t>
            </a:r>
            <a:r>
              <a:rPr lang="en-US" sz="4400" b="1" dirty="0" smtClean="0">
                <a:solidFill>
                  <a:srgbClr val="C0504D"/>
                </a:solidFill>
              </a:rPr>
              <a:t>second failure </a:t>
            </a:r>
            <a:r>
              <a:rPr lang="en-US" sz="4400" dirty="0" smtClean="0"/>
              <a:t>in a mandatory course</a:t>
            </a:r>
          </a:p>
          <a:p>
            <a:pPr>
              <a:lnSpc>
                <a:spcPct val="120000"/>
              </a:lnSpc>
            </a:pPr>
            <a:r>
              <a:rPr lang="en-US" sz="4400" dirty="0" smtClean="0"/>
              <a:t>Academic standing is evaluated after students have attempted 24 course credits</a:t>
            </a:r>
          </a:p>
          <a:p>
            <a:pPr lvl="1">
              <a:lnSpc>
                <a:spcPct val="120000"/>
              </a:lnSpc>
            </a:pPr>
            <a:r>
              <a:rPr lang="en-US" sz="4400" b="1" dirty="0" smtClean="0">
                <a:solidFill>
                  <a:srgbClr val="C0504D"/>
                </a:solidFill>
              </a:rPr>
              <a:t>Mandatory withdrawal</a:t>
            </a:r>
            <a:r>
              <a:rPr lang="en-US" sz="4400" dirty="0" smtClean="0"/>
              <a:t>, if </a:t>
            </a:r>
            <a:r>
              <a:rPr lang="en-US" sz="4400" b="1" dirty="0" smtClean="0">
                <a:solidFill>
                  <a:srgbClr val="C0504D"/>
                </a:solidFill>
              </a:rPr>
              <a:t>CGPA</a:t>
            </a:r>
            <a:r>
              <a:rPr lang="en-US" sz="4400" dirty="0" smtClean="0">
                <a:solidFill>
                  <a:srgbClr val="C0504D"/>
                </a:solidFill>
              </a:rPr>
              <a:t> </a:t>
            </a:r>
            <a:r>
              <a:rPr lang="en-US" sz="4400" dirty="0" smtClean="0"/>
              <a:t>is below 3.5</a:t>
            </a:r>
          </a:p>
          <a:p>
            <a:pPr lvl="1">
              <a:lnSpc>
                <a:spcPct val="120000"/>
              </a:lnSpc>
            </a:pPr>
            <a:r>
              <a:rPr lang="en-US" sz="4400" b="1" dirty="0" smtClean="0">
                <a:solidFill>
                  <a:srgbClr val="C0504D"/>
                </a:solidFill>
              </a:rPr>
              <a:t>Probation</a:t>
            </a:r>
            <a:r>
              <a:rPr lang="en-US" sz="4400" dirty="0" smtClean="0"/>
              <a:t>, if 3.5 ≤ </a:t>
            </a:r>
            <a:r>
              <a:rPr lang="en-US" sz="4400" b="1" dirty="0" smtClean="0">
                <a:solidFill>
                  <a:srgbClr val="C0504D"/>
                </a:solidFill>
              </a:rPr>
              <a:t>CGPA</a:t>
            </a:r>
            <a:r>
              <a:rPr lang="en-US" sz="4400" dirty="0" smtClean="0">
                <a:solidFill>
                  <a:srgbClr val="C0504D"/>
                </a:solidFill>
              </a:rPr>
              <a:t> </a:t>
            </a:r>
            <a:r>
              <a:rPr lang="en-US" sz="4400" dirty="0" smtClean="0"/>
              <a:t>&lt; 4.5</a:t>
            </a:r>
          </a:p>
          <a:p>
            <a:pPr>
              <a:lnSpc>
                <a:spcPct val="120000"/>
              </a:lnSpc>
            </a:pPr>
            <a:r>
              <a:rPr lang="en-US" sz="4400" dirty="0" smtClean="0"/>
              <a:t>Note that the </a:t>
            </a:r>
            <a:r>
              <a:rPr lang="en-US" sz="4400" b="1" dirty="0" smtClean="0"/>
              <a:t>passing grade </a:t>
            </a:r>
            <a:r>
              <a:rPr lang="en-US" sz="4400" dirty="0" smtClean="0"/>
              <a:t>for first year courses is </a:t>
            </a:r>
            <a:r>
              <a:rPr lang="en-US" sz="4400" b="1" dirty="0" smtClean="0"/>
              <a:t>D</a:t>
            </a:r>
            <a:r>
              <a:rPr lang="en-US" sz="4400" dirty="0" smtClean="0"/>
              <a:t> (2), whereas 3.5 is between D+ and C, and 4.5 is between C and </a:t>
            </a:r>
            <a:r>
              <a:rPr lang="en-US" sz="4400" b="1" dirty="0" smtClean="0"/>
              <a:t>C+ </a:t>
            </a:r>
            <a:r>
              <a:rPr lang="en-US" sz="4400" dirty="0" smtClean="0"/>
              <a:t>(65-69%)</a:t>
            </a:r>
          </a:p>
          <a:p>
            <a:pPr>
              <a:lnSpc>
                <a:spcPct val="120000"/>
              </a:lnSpc>
            </a:pPr>
            <a:r>
              <a:rPr lang="en-US" sz="4400" dirty="0">
                <a:hlinkClick r:id="rId2"/>
              </a:rPr>
              <a:t>http://</a:t>
            </a:r>
            <a:r>
              <a:rPr lang="en-US" sz="4400" dirty="0" err="1">
                <a:hlinkClick r:id="rId2"/>
              </a:rPr>
              <a:t>www.uottawa.ca</a:t>
            </a:r>
            <a:r>
              <a:rPr lang="en-US" sz="4400" dirty="0">
                <a:hlinkClick r:id="rId2"/>
              </a:rPr>
              <a:t>/about/policies-and-regulations</a:t>
            </a:r>
            <a:endParaRPr lang="en-US" sz="4400" dirty="0" smtClean="0"/>
          </a:p>
          <a:p>
            <a:pPr lvl="1">
              <a:lnSpc>
                <a:spcPct val="120000"/>
              </a:lnSpc>
            </a:pPr>
            <a:endParaRPr lang="en-US" dirty="0"/>
          </a:p>
        </p:txBody>
      </p:sp>
    </p:spTree>
    <p:extLst>
      <p:ext uri="{BB962C8B-B14F-4D97-AF65-F5344CB8AC3E}">
        <p14:creationId xmlns:p14="http://schemas.microsoft.com/office/powerpoint/2010/main" val="21210075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smtClean="0">
                <a:solidFill>
                  <a:srgbClr val="4F81BD"/>
                </a:solidFill>
              </a:rPr>
              <a:t>Faculty </a:t>
            </a:r>
            <a:r>
              <a:rPr lang="en-US" dirty="0" smtClean="0">
                <a:solidFill>
                  <a:srgbClr val="4F81BD"/>
                </a:solidFill>
              </a:rPr>
              <a:t>regulations</a:t>
            </a:r>
            <a:r>
              <a:rPr lang="en-US" b="0" dirty="0" smtClean="0">
                <a:solidFill>
                  <a:srgbClr val="4F81BD"/>
                </a:solidFill>
              </a:rPr>
              <a:t> (2016)</a:t>
            </a:r>
            <a:endParaRPr lang="en-US" b="0" dirty="0">
              <a:solidFill>
                <a:srgbClr val="4F81BD"/>
              </a:solidFill>
            </a:endParaRPr>
          </a:p>
        </p:txBody>
      </p:sp>
      <p:sp>
        <p:nvSpPr>
          <p:cNvPr id="3" name="Content Placeholder 2"/>
          <p:cNvSpPr>
            <a:spLocks noGrp="1"/>
          </p:cNvSpPr>
          <p:nvPr>
            <p:ph idx="1"/>
          </p:nvPr>
        </p:nvSpPr>
        <p:spPr/>
        <p:txBody>
          <a:bodyPr/>
          <a:lstStyle/>
          <a:p>
            <a:r>
              <a:rPr lang="en-US" b="1" dirty="0" smtClean="0">
                <a:solidFill>
                  <a:schemeClr val="accent2"/>
                </a:solidFill>
              </a:rPr>
              <a:t>Mandatory withdrawal</a:t>
            </a:r>
            <a:r>
              <a:rPr lang="en-US" dirty="0" smtClean="0"/>
              <a:t>, if </a:t>
            </a:r>
            <a:r>
              <a:rPr lang="en-US" b="1" dirty="0" smtClean="0">
                <a:solidFill>
                  <a:srgbClr val="C0504D"/>
                </a:solidFill>
              </a:rPr>
              <a:t>second</a:t>
            </a:r>
            <a:r>
              <a:rPr lang="en-US" b="1" dirty="0" smtClean="0"/>
              <a:t> </a:t>
            </a:r>
            <a:r>
              <a:rPr lang="en-US" b="1" dirty="0" smtClean="0">
                <a:solidFill>
                  <a:srgbClr val="C0504D"/>
                </a:solidFill>
              </a:rPr>
              <a:t>failure</a:t>
            </a:r>
            <a:r>
              <a:rPr lang="en-US" b="1" dirty="0" smtClean="0"/>
              <a:t> </a:t>
            </a:r>
            <a:r>
              <a:rPr lang="en-US" dirty="0" smtClean="0"/>
              <a:t>in a mandatory course</a:t>
            </a:r>
          </a:p>
          <a:p>
            <a:r>
              <a:rPr lang="en-US" dirty="0" smtClean="0"/>
              <a:t>Academic standing is evaluated after students have attempted 24 course credits</a:t>
            </a:r>
          </a:p>
          <a:p>
            <a:pPr lvl="1"/>
            <a:r>
              <a:rPr lang="en-US" b="1" dirty="0" smtClean="0">
                <a:solidFill>
                  <a:srgbClr val="C0504D"/>
                </a:solidFill>
              </a:rPr>
              <a:t>Mandatory withdrawal</a:t>
            </a:r>
            <a:r>
              <a:rPr lang="en-US" dirty="0" smtClean="0"/>
              <a:t>, if </a:t>
            </a:r>
            <a:r>
              <a:rPr lang="en-US" b="1" dirty="0" smtClean="0">
                <a:solidFill>
                  <a:srgbClr val="C0504D"/>
                </a:solidFill>
              </a:rPr>
              <a:t>CGPA</a:t>
            </a:r>
            <a:r>
              <a:rPr lang="en-US" dirty="0" smtClean="0">
                <a:solidFill>
                  <a:srgbClr val="C0504D"/>
                </a:solidFill>
              </a:rPr>
              <a:t> </a:t>
            </a:r>
            <a:r>
              <a:rPr lang="en-US" dirty="0" smtClean="0"/>
              <a:t>is below 3</a:t>
            </a:r>
          </a:p>
          <a:p>
            <a:pPr lvl="1"/>
            <a:r>
              <a:rPr lang="en-US" b="1" dirty="0" smtClean="0"/>
              <a:t>Probation</a:t>
            </a:r>
            <a:r>
              <a:rPr lang="en-US" dirty="0" smtClean="0"/>
              <a:t>, if 3 ≤ </a:t>
            </a:r>
            <a:r>
              <a:rPr lang="en-US" b="1" dirty="0" smtClean="0"/>
              <a:t>CGPA</a:t>
            </a:r>
            <a:r>
              <a:rPr lang="en-US" dirty="0" smtClean="0"/>
              <a:t> &lt; </a:t>
            </a:r>
            <a:r>
              <a:rPr lang="en-US" u="sng" dirty="0" smtClean="0"/>
              <a:t>5</a:t>
            </a:r>
          </a:p>
          <a:p>
            <a:r>
              <a:rPr lang="en-US" b="1" dirty="0" smtClean="0"/>
              <a:t>5</a:t>
            </a:r>
            <a:r>
              <a:rPr lang="en-US" dirty="0" smtClean="0"/>
              <a:t> corresponds to </a:t>
            </a:r>
            <a:r>
              <a:rPr lang="en-US" b="1" dirty="0" smtClean="0"/>
              <a:t>C+ </a:t>
            </a:r>
            <a:r>
              <a:rPr lang="en-US" dirty="0"/>
              <a:t>(</a:t>
            </a:r>
            <a:r>
              <a:rPr lang="en-US" dirty="0" smtClean="0"/>
              <a:t>65-69%)</a:t>
            </a:r>
            <a:endParaRPr lang="en-US" b="1" dirty="0"/>
          </a:p>
          <a:p>
            <a:pPr marL="0" indent="0">
              <a:buNone/>
            </a:pPr>
            <a:endParaRPr lang="en-US" b="1" dirty="0" smtClean="0"/>
          </a:p>
          <a:p>
            <a:pPr lvl="1"/>
            <a:endParaRPr lang="en-US" dirty="0"/>
          </a:p>
        </p:txBody>
      </p:sp>
    </p:spTree>
    <p:extLst>
      <p:ext uri="{BB962C8B-B14F-4D97-AF65-F5344CB8AC3E}">
        <p14:creationId xmlns:p14="http://schemas.microsoft.com/office/powerpoint/2010/main" val="28071739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rgbClr val="4F81BD"/>
                </a:solidFill>
              </a:rPr>
              <a:t>General Suggestions </a:t>
            </a:r>
            <a:endParaRPr lang="en-US" dirty="0">
              <a:solidFill>
                <a:srgbClr val="4F81BD"/>
              </a:solidFill>
            </a:endParaRPr>
          </a:p>
        </p:txBody>
      </p:sp>
      <p:sp>
        <p:nvSpPr>
          <p:cNvPr id="5" name="Content Placeholder 4"/>
          <p:cNvSpPr>
            <a:spLocks noGrp="1"/>
          </p:cNvSpPr>
          <p:nvPr>
            <p:ph idx="1"/>
          </p:nvPr>
        </p:nvSpPr>
        <p:spPr/>
        <p:txBody>
          <a:bodyPr>
            <a:normAutofit fontScale="85000" lnSpcReduction="20000"/>
          </a:bodyPr>
          <a:lstStyle/>
          <a:p>
            <a:r>
              <a:rPr lang="en-US" sz="3000" dirty="0" smtClean="0"/>
              <a:t>Based on problems identified by the the Committee on Academic Standing</a:t>
            </a:r>
          </a:p>
          <a:p>
            <a:pPr lvl="1"/>
            <a:r>
              <a:rPr lang="en-US" sz="3000" dirty="0" smtClean="0"/>
              <a:t>Stay engaged: attend classes, tutorials, etc.</a:t>
            </a:r>
          </a:p>
          <a:p>
            <a:pPr lvl="1"/>
            <a:r>
              <a:rPr lang="en-US" sz="3000" dirty="0"/>
              <a:t>U</a:t>
            </a:r>
            <a:r>
              <a:rPr lang="en-US" sz="3000" dirty="0" smtClean="0"/>
              <a:t>nderstand academic regulations</a:t>
            </a:r>
          </a:p>
          <a:p>
            <a:pPr lvl="2"/>
            <a:r>
              <a:rPr lang="en-US" sz="3000" dirty="0" smtClean="0"/>
              <a:t>Do not take too many courses, </a:t>
            </a:r>
            <a:endParaRPr lang="en-US" sz="3000" dirty="0"/>
          </a:p>
          <a:p>
            <a:pPr lvl="2"/>
            <a:r>
              <a:rPr lang="en-US" sz="3000" dirty="0" smtClean="0"/>
              <a:t>Consider dropping a course  in which you have low average </a:t>
            </a:r>
          </a:p>
          <a:p>
            <a:pPr lvl="1"/>
            <a:r>
              <a:rPr lang="en-US" sz="3000" dirty="0" smtClean="0"/>
              <a:t>Take university seriously</a:t>
            </a:r>
          </a:p>
          <a:p>
            <a:pPr lvl="1"/>
            <a:r>
              <a:rPr lang="en-US" sz="3000" dirty="0" smtClean="0"/>
              <a:t>Do not work too many hours</a:t>
            </a:r>
            <a:r>
              <a:rPr lang="en-US" sz="3000" dirty="0"/>
              <a:t> </a:t>
            </a:r>
            <a:r>
              <a:rPr lang="en-US" sz="3000" dirty="0" smtClean="0"/>
              <a:t>(in part-time jobs)</a:t>
            </a:r>
          </a:p>
          <a:p>
            <a:pPr lvl="1"/>
            <a:r>
              <a:rPr lang="en-US" sz="3000" dirty="0" smtClean="0"/>
              <a:t>Not making connect between mathematics and science to engineering and computer science applications</a:t>
            </a:r>
          </a:p>
          <a:p>
            <a:pPr lvl="1"/>
            <a:endParaRPr lang="en-US" dirty="0"/>
          </a:p>
        </p:txBody>
      </p:sp>
    </p:spTree>
    <p:extLst>
      <p:ext uri="{BB962C8B-B14F-4D97-AF65-F5344CB8AC3E}">
        <p14:creationId xmlns:p14="http://schemas.microsoft.com/office/powerpoint/2010/main" val="22780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p:txBody>
          <a:bodyPr/>
          <a:lstStyle/>
          <a:p>
            <a:pPr eaLnBrk="1" hangingPunct="1"/>
            <a:r>
              <a:rPr lang="en-CA" dirty="0" smtClean="0">
                <a:solidFill>
                  <a:srgbClr val="4F81BD"/>
                </a:solidFill>
              </a:rPr>
              <a:t>Suggestions for ITI1120</a:t>
            </a:r>
            <a:endParaRPr lang="en-CA" dirty="0">
              <a:solidFill>
                <a:srgbClr val="4F81BD"/>
              </a:solidFill>
            </a:endParaRPr>
          </a:p>
        </p:txBody>
      </p:sp>
      <p:sp>
        <p:nvSpPr>
          <p:cNvPr id="50178" name="Rectangle 3"/>
          <p:cNvSpPr>
            <a:spLocks noGrp="1" noChangeArrowheads="1"/>
          </p:cNvSpPr>
          <p:nvPr>
            <p:ph type="body" idx="1"/>
          </p:nvPr>
        </p:nvSpPr>
        <p:spPr/>
        <p:txBody>
          <a:bodyPr>
            <a:normAutofit fontScale="92500"/>
          </a:bodyPr>
          <a:lstStyle/>
          <a:p>
            <a:pPr lvl="1" eaLnBrk="1" hangingPunct="1">
              <a:defRPr/>
            </a:pPr>
            <a:r>
              <a:rPr lang="en-CA" dirty="0" smtClean="0"/>
              <a:t>Do not fall behind</a:t>
            </a:r>
          </a:p>
          <a:p>
            <a:pPr lvl="1" eaLnBrk="1" hangingPunct="1">
              <a:defRPr/>
            </a:pPr>
            <a:r>
              <a:rPr lang="en-CA" dirty="0" smtClean="0"/>
              <a:t>Program as much as possible  (assignments, labs …)</a:t>
            </a:r>
          </a:p>
          <a:p>
            <a:pPr lvl="1" eaLnBrk="1" hangingPunct="1">
              <a:defRPr/>
            </a:pPr>
            <a:r>
              <a:rPr lang="en-CA" dirty="0" smtClean="0"/>
              <a:t>After class, run the code we did in class. See if you understand why it does what it does. Play with it.</a:t>
            </a:r>
          </a:p>
          <a:p>
            <a:pPr lvl="1" eaLnBrk="1" hangingPunct="1">
              <a:defRPr/>
            </a:pPr>
            <a:r>
              <a:rPr lang="en-CA" dirty="0" smtClean="0"/>
              <a:t>Consider bringing the laptop to lectures and type as I do (if you are fast </a:t>
            </a:r>
            <a:r>
              <a:rPr lang="en-CA" dirty="0" err="1" smtClean="0"/>
              <a:t>typer</a:t>
            </a:r>
            <a:r>
              <a:rPr lang="en-CA" dirty="0" smtClean="0"/>
              <a:t> and can multitask)</a:t>
            </a:r>
          </a:p>
          <a:p>
            <a:pPr lvl="1" eaLnBrk="1" hangingPunct="1">
              <a:defRPr/>
            </a:pPr>
            <a:r>
              <a:rPr lang="en-CA" dirty="0" smtClean="0"/>
              <a:t>When programming, do not be afraid to make mistakes (make sure each small part of program is correct before moving to next part)</a:t>
            </a:r>
          </a:p>
          <a:p>
            <a:pPr lvl="1" eaLnBrk="1" hangingPunct="1">
              <a:defRPr/>
            </a:pPr>
            <a:r>
              <a:rPr lang="en-CA" dirty="0" smtClean="0"/>
              <a:t>Make use of office hours</a:t>
            </a:r>
            <a:endParaRPr lang="en-CA" dirty="0"/>
          </a:p>
        </p:txBody>
      </p:sp>
    </p:spTree>
    <p:extLst>
      <p:ext uri="{BB962C8B-B14F-4D97-AF65-F5344CB8AC3E}">
        <p14:creationId xmlns:p14="http://schemas.microsoft.com/office/powerpoint/2010/main" val="5197922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solidFill>
                  <a:srgbClr val="4F81BD"/>
                </a:solidFill>
              </a:rPr>
              <a:t>Mentoring Centre</a:t>
            </a:r>
            <a:endParaRPr lang="en-CA" dirty="0">
              <a:solidFill>
                <a:srgbClr val="4F81BD"/>
              </a:solidFill>
            </a:endParaRPr>
          </a:p>
        </p:txBody>
      </p:sp>
      <p:sp>
        <p:nvSpPr>
          <p:cNvPr id="4" name="Content Placeholder 3"/>
          <p:cNvSpPr>
            <a:spLocks noGrp="1"/>
          </p:cNvSpPr>
          <p:nvPr>
            <p:ph idx="1"/>
          </p:nvPr>
        </p:nvSpPr>
        <p:spPr/>
        <p:txBody>
          <a:bodyPr>
            <a:normAutofit fontScale="85000" lnSpcReduction="10000"/>
          </a:bodyPr>
          <a:lstStyle/>
          <a:p>
            <a:r>
              <a:rPr lang="en-CA" dirty="0" smtClean="0"/>
              <a:t>Designed to </a:t>
            </a:r>
            <a:r>
              <a:rPr lang="en-CA" b="1" dirty="0" smtClean="0"/>
              <a:t>compliment</a:t>
            </a:r>
            <a:r>
              <a:rPr lang="en-CA" dirty="0" smtClean="0"/>
              <a:t> tutorials and office hours.</a:t>
            </a:r>
          </a:p>
          <a:p>
            <a:endParaRPr lang="en-CA" dirty="0" smtClean="0"/>
          </a:p>
          <a:p>
            <a:r>
              <a:rPr lang="en-CA" dirty="0" smtClean="0"/>
              <a:t>Designed to teach </a:t>
            </a:r>
            <a:r>
              <a:rPr lang="en-CA" b="1" dirty="0" smtClean="0"/>
              <a:t>study skills </a:t>
            </a:r>
            <a:r>
              <a:rPr lang="en-CA" dirty="0" smtClean="0"/>
              <a:t>in the context certain courses.</a:t>
            </a:r>
          </a:p>
          <a:p>
            <a:endParaRPr lang="en-CA" dirty="0"/>
          </a:p>
          <a:p>
            <a:r>
              <a:rPr lang="en-CA" dirty="0" smtClean="0"/>
              <a:t>Helps students </a:t>
            </a:r>
            <a:r>
              <a:rPr lang="en-CA" b="1" dirty="0" smtClean="0"/>
              <a:t>meet other students </a:t>
            </a:r>
            <a:r>
              <a:rPr lang="en-CA" dirty="0" smtClean="0"/>
              <a:t>in the courses.</a:t>
            </a:r>
          </a:p>
          <a:p>
            <a:endParaRPr lang="en-CA" dirty="0"/>
          </a:p>
          <a:p>
            <a:r>
              <a:rPr lang="en-CA" b="1" dirty="0" smtClean="0"/>
              <a:t>Workshops</a:t>
            </a:r>
            <a:r>
              <a:rPr lang="en-CA" dirty="0" smtClean="0"/>
              <a:t> are going to be provided on:</a:t>
            </a:r>
          </a:p>
          <a:p>
            <a:pPr lvl="1"/>
            <a:r>
              <a:rPr lang="en-CA" b="1" dirty="0" smtClean="0"/>
              <a:t>Time Management</a:t>
            </a:r>
          </a:p>
          <a:p>
            <a:pPr lvl="1"/>
            <a:r>
              <a:rPr lang="en-CA" b="1" dirty="0" smtClean="0"/>
              <a:t>Stress and Anxiety</a:t>
            </a:r>
            <a:endParaRPr lang="en-CA" b="1" dirty="0"/>
          </a:p>
        </p:txBody>
      </p:sp>
      <p:pic>
        <p:nvPicPr>
          <p:cNvPr id="1028" name="Picture 4" descr="Centre mentorat - Mentorship 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60648"/>
            <a:ext cx="3662076"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0695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9804" y="278320"/>
            <a:ext cx="8229600" cy="1139317"/>
          </a:xfrm>
        </p:spPr>
        <p:txBody>
          <a:bodyPr>
            <a:normAutofit fontScale="90000"/>
          </a:bodyPr>
          <a:lstStyle/>
          <a:p>
            <a:r>
              <a:rPr lang="en-US" sz="3100" dirty="0">
                <a:solidFill>
                  <a:schemeClr val="accent1"/>
                </a:solidFill>
              </a:rPr>
              <a:t>Workshop: Introduction to Programming Using the Turtle Graphics Python </a:t>
            </a:r>
            <a:r>
              <a:rPr lang="en-US" sz="3100" dirty="0" smtClean="0">
                <a:solidFill>
                  <a:schemeClr val="accent1"/>
                </a:solidFill>
              </a:rPr>
              <a:t>Library</a:t>
            </a:r>
            <a:r>
              <a:rPr lang="en-US" dirty="0">
                <a:solidFill>
                  <a:schemeClr val="accent1"/>
                </a:solidFill>
              </a:rPr>
              <a:t/>
            </a:r>
            <a:br>
              <a:rPr lang="en-US" dirty="0">
                <a:solidFill>
                  <a:schemeClr val="accent1"/>
                </a:solidFill>
              </a:rPr>
            </a:br>
            <a:endParaRPr lang="en-US" dirty="0">
              <a:solidFill>
                <a:schemeClr val="accent1"/>
              </a:solidFill>
            </a:endParaRPr>
          </a:p>
        </p:txBody>
      </p:sp>
      <p:sp>
        <p:nvSpPr>
          <p:cNvPr id="5" name="Content Placeholder 4"/>
          <p:cNvSpPr>
            <a:spLocks noGrp="1"/>
          </p:cNvSpPr>
          <p:nvPr>
            <p:ph idx="1"/>
          </p:nvPr>
        </p:nvSpPr>
        <p:spPr/>
        <p:txBody>
          <a:bodyPr>
            <a:normAutofit/>
          </a:bodyPr>
          <a:lstStyle/>
          <a:p>
            <a:pPr marL="0" indent="0">
              <a:buNone/>
            </a:pPr>
            <a:r>
              <a:rPr lang="en-US" sz="2400" dirty="0" smtClean="0">
                <a:solidFill>
                  <a:schemeClr val="accent2"/>
                </a:solidFill>
              </a:rPr>
              <a:t>When</a:t>
            </a:r>
            <a:r>
              <a:rPr lang="en-US" sz="2400" dirty="0"/>
              <a:t>: Saturday Sept </a:t>
            </a:r>
            <a:r>
              <a:rPr lang="en-US" sz="2400" dirty="0" smtClean="0"/>
              <a:t>10, </a:t>
            </a:r>
            <a:r>
              <a:rPr lang="en-US" sz="2400" dirty="0"/>
              <a:t>10am-1pm in STE B0138</a:t>
            </a:r>
            <a:br>
              <a:rPr lang="en-US" sz="2400" dirty="0"/>
            </a:br>
            <a:r>
              <a:rPr lang="en-US" sz="2400" dirty="0"/>
              <a:t/>
            </a:r>
            <a:br>
              <a:rPr lang="en-US" sz="2400" dirty="0"/>
            </a:br>
            <a:r>
              <a:rPr lang="en-US" sz="2400" dirty="0">
                <a:solidFill>
                  <a:srgbClr val="C0504D"/>
                </a:solidFill>
              </a:rPr>
              <a:t>Intended audience</a:t>
            </a:r>
            <a:r>
              <a:rPr lang="en-US" sz="2400" dirty="0"/>
              <a:t>: students from ITI120 and IT1520 who are </a:t>
            </a:r>
            <a:r>
              <a:rPr lang="en-US" sz="2400" dirty="0" smtClean="0"/>
              <a:t>absolute beginner </a:t>
            </a:r>
            <a:r>
              <a:rPr lang="en-US" sz="2400" dirty="0"/>
              <a:t>programmers.</a:t>
            </a:r>
            <a:br>
              <a:rPr lang="en-US" sz="2400" dirty="0"/>
            </a:br>
            <a:r>
              <a:rPr lang="en-US" sz="2400" dirty="0"/>
              <a:t/>
            </a:r>
            <a:br>
              <a:rPr lang="en-US" sz="2400" dirty="0"/>
            </a:br>
            <a:r>
              <a:rPr lang="en-US" sz="2400" dirty="0">
                <a:solidFill>
                  <a:srgbClr val="C0504D"/>
                </a:solidFill>
              </a:rPr>
              <a:t>Covers</a:t>
            </a:r>
            <a:r>
              <a:rPr lang="en-US" sz="2400" dirty="0"/>
              <a:t>: Gentle introduction to programming concepts such as if</a:t>
            </a:r>
            <a:br>
              <a:rPr lang="en-US" sz="2400" dirty="0"/>
            </a:br>
            <a:r>
              <a:rPr lang="en-US" sz="2400" dirty="0"/>
              <a:t>statements, for loops and a bit of graphics.</a:t>
            </a:r>
            <a:br>
              <a:rPr lang="en-US" sz="2400" dirty="0"/>
            </a:br>
            <a:r>
              <a:rPr lang="en-US" sz="2400" dirty="0"/>
              <a:t/>
            </a:r>
            <a:br>
              <a:rPr lang="en-US" sz="2400" dirty="0"/>
            </a:br>
            <a:r>
              <a:rPr lang="en-US" sz="2400" dirty="0" smtClean="0"/>
              <a:t>The </a:t>
            </a:r>
            <a:r>
              <a:rPr lang="en-US" sz="2400" dirty="0"/>
              <a:t>workshop will be bilingual.</a:t>
            </a:r>
            <a:br>
              <a:rPr lang="en-US" sz="2400" dirty="0"/>
            </a:br>
            <a:r>
              <a:rPr lang="en-US" sz="2400" dirty="0"/>
              <a:t/>
            </a:r>
            <a:br>
              <a:rPr lang="en-US" sz="2400" dirty="0"/>
            </a:br>
            <a:r>
              <a:rPr lang="en-US" sz="2400" dirty="0">
                <a:solidFill>
                  <a:srgbClr val="C0504D"/>
                </a:solidFill>
              </a:rPr>
              <a:t>Bring your own laptop </a:t>
            </a:r>
            <a:r>
              <a:rPr lang="en-US" sz="2400" dirty="0"/>
              <a:t>!!!</a:t>
            </a:r>
            <a:endParaRPr lang="en-US" sz="2400" dirty="0">
              <a:solidFill>
                <a:schemeClr val="accent2"/>
              </a:solidFill>
            </a:endParaRPr>
          </a:p>
        </p:txBody>
      </p:sp>
    </p:spTree>
    <p:extLst>
      <p:ext uri="{BB962C8B-B14F-4D97-AF65-F5344CB8AC3E}">
        <p14:creationId xmlns:p14="http://schemas.microsoft.com/office/powerpoint/2010/main" val="14121733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ITI1120 Introduction to Computing I 			Python</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524252" cy="7032693"/>
          </a:xfrm>
          <a:prstGeom prst="rect">
            <a:avLst/>
          </a:prstGeom>
          <a:noFill/>
        </p:spPr>
        <p:txBody>
          <a:bodyPr wrap="square" rtlCol="0">
            <a:spAutoFit/>
          </a:bodyPr>
          <a:lstStyle/>
          <a:p>
            <a:pPr>
              <a:lnSpc>
                <a:spcPct val="80000"/>
              </a:lnSpc>
              <a:spcAft>
                <a:spcPts val="600"/>
              </a:spcAft>
              <a:buClr>
                <a:srgbClr val="800000"/>
              </a:buClr>
            </a:pPr>
            <a:r>
              <a:rPr lang="en-US" sz="2400" dirty="0"/>
              <a:t>This course is about </a:t>
            </a:r>
            <a:r>
              <a:rPr lang="en-US" sz="2400" dirty="0" smtClean="0">
                <a:solidFill>
                  <a:srgbClr val="C0504D"/>
                </a:solidFill>
              </a:rPr>
              <a:t>computational </a:t>
            </a:r>
            <a:r>
              <a:rPr lang="en-US" sz="2400" dirty="0">
                <a:solidFill>
                  <a:srgbClr val="C0504D"/>
                </a:solidFill>
              </a:rPr>
              <a:t>thinking</a:t>
            </a:r>
            <a:r>
              <a:rPr lang="en-US" sz="2400" dirty="0"/>
              <a:t>, not about learning a programming language</a:t>
            </a:r>
            <a:r>
              <a:rPr lang="en-US" sz="2400" dirty="0" smtClean="0"/>
              <a:t>.</a:t>
            </a:r>
          </a:p>
          <a:p>
            <a:pPr>
              <a:lnSpc>
                <a:spcPct val="80000"/>
              </a:lnSpc>
              <a:spcAft>
                <a:spcPts val="600"/>
              </a:spcAft>
              <a:buClr>
                <a:srgbClr val="800000"/>
              </a:buClr>
            </a:pPr>
            <a:endParaRPr lang="en-US" sz="2400" dirty="0" smtClean="0"/>
          </a:p>
          <a:p>
            <a:pPr>
              <a:lnSpc>
                <a:spcPct val="80000"/>
              </a:lnSpc>
            </a:pPr>
            <a:r>
              <a:rPr lang="en-US" sz="2400" dirty="0" smtClean="0">
                <a:solidFill>
                  <a:srgbClr val="C0504D"/>
                </a:solidFill>
              </a:rPr>
              <a:t>Python</a:t>
            </a:r>
            <a:r>
              <a:rPr lang="en-US" sz="2400" dirty="0" smtClean="0"/>
              <a:t> </a:t>
            </a:r>
            <a:r>
              <a:rPr lang="en-US" sz="2400" dirty="0"/>
              <a:t>is a programming language that is easy to learn and very powerful. </a:t>
            </a:r>
          </a:p>
          <a:p>
            <a:pPr marL="342900" indent="-342900">
              <a:buFont typeface="Wingdings" charset="2"/>
              <a:buChar char="§"/>
            </a:pPr>
            <a:r>
              <a:rPr lang="en-US" sz="2400" dirty="0">
                <a:solidFill>
                  <a:srgbClr val="404040"/>
                </a:solidFill>
              </a:rPr>
              <a:t>Used in many universities for introductory courses. </a:t>
            </a:r>
            <a:r>
              <a:rPr lang="en-US" sz="2400" dirty="0" smtClean="0">
                <a:solidFill>
                  <a:srgbClr val="404040"/>
                </a:solidFill>
              </a:rPr>
              <a:t>	</a:t>
            </a:r>
          </a:p>
          <a:p>
            <a:pPr marL="342900" indent="-342900">
              <a:buFont typeface="Wingdings" charset="2"/>
              <a:buChar char="§"/>
            </a:pPr>
            <a:r>
              <a:rPr lang="en-US" sz="2400" dirty="0" smtClean="0">
                <a:solidFill>
                  <a:srgbClr val="404040"/>
                </a:solidFill>
              </a:rPr>
              <a:t>Main </a:t>
            </a:r>
            <a:r>
              <a:rPr lang="en-US" sz="2400" dirty="0">
                <a:solidFill>
                  <a:srgbClr val="404040"/>
                </a:solidFill>
              </a:rPr>
              <a:t>language used for web programming at </a:t>
            </a:r>
            <a:r>
              <a:rPr lang="en-US" sz="2400" dirty="0" smtClean="0">
                <a:solidFill>
                  <a:srgbClr val="404040"/>
                </a:solidFill>
              </a:rPr>
              <a:t>Google</a:t>
            </a:r>
          </a:p>
          <a:p>
            <a:pPr marL="342900" indent="-342900">
              <a:buFont typeface="Wingdings" charset="2"/>
              <a:buChar char="§"/>
            </a:pPr>
            <a:r>
              <a:rPr lang="en-US" sz="2400" dirty="0">
                <a:solidFill>
                  <a:srgbClr val="404040"/>
                </a:solidFill>
              </a:rPr>
              <a:t>Widely used in scientific </a:t>
            </a:r>
            <a:r>
              <a:rPr lang="en-US" sz="2400" dirty="0" smtClean="0">
                <a:solidFill>
                  <a:srgbClr val="404040"/>
                </a:solidFill>
              </a:rPr>
              <a:t>computation, for instance at NASA, by </a:t>
            </a:r>
            <a:r>
              <a:rPr lang="en-US" sz="2400" dirty="0">
                <a:solidFill>
                  <a:srgbClr val="404040"/>
                </a:solidFill>
              </a:rPr>
              <a:t>mathematicians and </a:t>
            </a:r>
            <a:r>
              <a:rPr lang="en-US" sz="2400" dirty="0" smtClean="0">
                <a:solidFill>
                  <a:srgbClr val="404040"/>
                </a:solidFill>
              </a:rPr>
              <a:t>physicists</a:t>
            </a:r>
          </a:p>
          <a:p>
            <a:pPr marL="342900" indent="-342900">
              <a:buFont typeface="Wingdings" charset="2"/>
              <a:buChar char="§"/>
            </a:pPr>
            <a:r>
              <a:rPr lang="en-US" sz="2400" dirty="0" smtClean="0">
                <a:solidFill>
                  <a:srgbClr val="404040"/>
                </a:solidFill>
              </a:rPr>
              <a:t>Available on embedded platforms</a:t>
            </a:r>
            <a:r>
              <a:rPr lang="en-US" sz="2400" dirty="0">
                <a:solidFill>
                  <a:srgbClr val="404040"/>
                </a:solidFill>
              </a:rPr>
              <a:t>, for instance Nokia mobile </a:t>
            </a:r>
            <a:r>
              <a:rPr lang="en-US" sz="2400" dirty="0" smtClean="0">
                <a:solidFill>
                  <a:srgbClr val="404040"/>
                </a:solidFill>
              </a:rPr>
              <a:t>phones</a:t>
            </a:r>
          </a:p>
          <a:p>
            <a:pPr marL="342900" indent="-342900">
              <a:buFont typeface="Wingdings" charset="2"/>
              <a:buChar char="§"/>
            </a:pPr>
            <a:r>
              <a:rPr lang="en-US" sz="2400" dirty="0" smtClean="0">
                <a:solidFill>
                  <a:srgbClr val="404040"/>
                </a:solidFill>
              </a:rPr>
              <a:t>Large </a:t>
            </a:r>
            <a:r>
              <a:rPr lang="en-US" sz="2400" dirty="0">
                <a:solidFill>
                  <a:srgbClr val="404040"/>
                </a:solidFill>
              </a:rPr>
              <a:t>portions of games (such as Civilization IV</a:t>
            </a:r>
            <a:r>
              <a:rPr lang="en-US" sz="2400" dirty="0" smtClean="0">
                <a:solidFill>
                  <a:srgbClr val="404040"/>
                </a:solidFill>
              </a:rPr>
              <a:t>) are written in Python</a:t>
            </a:r>
          </a:p>
          <a:p>
            <a:pPr marL="342900" indent="-342900">
              <a:buFont typeface="Wingdings" charset="2"/>
              <a:buChar char="§"/>
            </a:pPr>
            <a:endParaRPr lang="en-US" sz="2400" dirty="0" smtClean="0"/>
          </a:p>
          <a:p>
            <a:r>
              <a:rPr lang="en-US" sz="2400" dirty="0"/>
              <a:t>Once you learnt programming in one language, it is relatively </a:t>
            </a:r>
          </a:p>
          <a:p>
            <a:r>
              <a:rPr lang="en-US" sz="2400" dirty="0"/>
              <a:t>easy to learn another language, such as C++ or Java. </a:t>
            </a:r>
          </a:p>
          <a:p>
            <a:r>
              <a:rPr lang="en-US" sz="2400" dirty="0" smtClean="0"/>
              <a:t>                      </a:t>
            </a:r>
            <a:r>
              <a:rPr lang="en-US" sz="1400" dirty="0" smtClean="0">
                <a:solidFill>
                  <a:schemeClr val="tx1">
                    <a:lumMod val="65000"/>
                    <a:lumOff val="35000"/>
                  </a:schemeClr>
                </a:solidFill>
              </a:rPr>
              <a:t>Some of the slides that follow are due to  </a:t>
            </a:r>
            <a:r>
              <a:rPr lang="en-US" sz="1400" dirty="0" err="1">
                <a:solidFill>
                  <a:schemeClr val="tx1">
                    <a:lumMod val="65000"/>
                    <a:lumOff val="35000"/>
                  </a:schemeClr>
                </a:solidFill>
              </a:rPr>
              <a:t>Otfried</a:t>
            </a:r>
            <a:r>
              <a:rPr lang="en-US" sz="1400" dirty="0">
                <a:solidFill>
                  <a:schemeClr val="tx1">
                    <a:lumMod val="65000"/>
                    <a:lumOff val="35000"/>
                  </a:schemeClr>
                </a:solidFill>
              </a:rPr>
              <a:t> </a:t>
            </a:r>
            <a:r>
              <a:rPr lang="en-US" sz="1400" dirty="0" smtClean="0">
                <a:solidFill>
                  <a:schemeClr val="tx1">
                    <a:lumMod val="65000"/>
                    <a:lumOff val="35000"/>
                  </a:schemeClr>
                </a:solidFill>
              </a:rPr>
              <a:t>Cheong  as made for KAIST’s course  CS 101    </a:t>
            </a:r>
            <a:r>
              <a:rPr lang="en-US" sz="1400" dirty="0" smtClean="0"/>
              <a:t>                                   </a:t>
            </a:r>
          </a:p>
          <a:p>
            <a:pPr>
              <a:spcAft>
                <a:spcPts val="600"/>
              </a:spcAft>
              <a:buClr>
                <a:srgbClr val="800000"/>
              </a:buClr>
            </a:pPr>
            <a:r>
              <a:rPr lang="en-US" sz="1400" dirty="0" smtClean="0"/>
              <a:t> </a:t>
            </a:r>
            <a:endParaRPr lang="en-US" sz="1400" dirty="0"/>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25238183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38403" y="155430"/>
            <a:ext cx="9105597" cy="4533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ITI1120 Introduction to Computing I 			Python</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505521" y="970868"/>
            <a:ext cx="5638479" cy="6998838"/>
          </a:xfrm>
          <a:prstGeom prst="rect">
            <a:avLst/>
          </a:prstGeom>
          <a:noFill/>
        </p:spPr>
        <p:txBody>
          <a:bodyPr wrap="square" rtlCol="0">
            <a:spAutoFit/>
          </a:bodyPr>
          <a:lstStyle/>
          <a:p>
            <a:pPr>
              <a:lnSpc>
                <a:spcPct val="90000"/>
              </a:lnSpc>
              <a:spcAft>
                <a:spcPts val="600"/>
              </a:spcAft>
              <a:buClr>
                <a:srgbClr val="800000"/>
              </a:buClr>
            </a:pPr>
            <a:r>
              <a:rPr lang="en-US" sz="2400" dirty="0" smtClean="0">
                <a:solidFill>
                  <a:srgbClr val="000000"/>
                </a:solidFill>
              </a:rPr>
              <a:t>Python programming language was developed by at the end of 80s by Dutch Programmer </a:t>
            </a:r>
            <a:r>
              <a:rPr lang="en-US" sz="2400" dirty="0" smtClean="0">
                <a:solidFill>
                  <a:schemeClr val="accent2"/>
                </a:solidFill>
              </a:rPr>
              <a:t>Guido van </a:t>
            </a:r>
            <a:r>
              <a:rPr lang="en-US" sz="2400" dirty="0" err="1" smtClean="0">
                <a:solidFill>
                  <a:schemeClr val="accent2"/>
                </a:solidFill>
              </a:rPr>
              <a:t>Rossum</a:t>
            </a:r>
            <a:r>
              <a:rPr lang="en-US" sz="2400" dirty="0" smtClean="0">
                <a:solidFill>
                  <a:schemeClr val="accent2"/>
                </a:solidFill>
              </a:rPr>
              <a:t>  </a:t>
            </a:r>
          </a:p>
          <a:p>
            <a:pPr>
              <a:lnSpc>
                <a:spcPct val="90000"/>
              </a:lnSpc>
              <a:spcAft>
                <a:spcPts val="600"/>
              </a:spcAft>
              <a:buClr>
                <a:srgbClr val="800000"/>
              </a:buClr>
            </a:pPr>
            <a:endParaRPr lang="en-US" sz="2400" dirty="0" smtClean="0">
              <a:solidFill>
                <a:schemeClr val="accent2"/>
              </a:solidFill>
            </a:endParaRPr>
          </a:p>
          <a:p>
            <a:pPr>
              <a:lnSpc>
                <a:spcPct val="90000"/>
              </a:lnSpc>
              <a:spcAft>
                <a:spcPts val="600"/>
              </a:spcAft>
              <a:buClr>
                <a:srgbClr val="800000"/>
              </a:buClr>
            </a:pPr>
            <a:r>
              <a:rPr lang="en-US" sz="2400" dirty="0"/>
              <a:t>In the Python community, </a:t>
            </a:r>
            <a:r>
              <a:rPr lang="en-US" sz="2400" dirty="0" smtClean="0"/>
              <a:t>he is </a:t>
            </a:r>
            <a:r>
              <a:rPr lang="en-US" sz="2400" dirty="0"/>
              <a:t>known as a "Benevolent Dictator For </a:t>
            </a:r>
            <a:r>
              <a:rPr lang="en-US" sz="2400" dirty="0" smtClean="0"/>
              <a:t>Life”, since </a:t>
            </a:r>
            <a:r>
              <a:rPr lang="en-US" sz="2400" dirty="0"/>
              <a:t>he continues to oversee the Python development </a:t>
            </a:r>
            <a:r>
              <a:rPr lang="en-US" sz="2400" dirty="0" smtClean="0"/>
              <a:t>process.</a:t>
            </a:r>
          </a:p>
          <a:p>
            <a:pPr>
              <a:lnSpc>
                <a:spcPct val="90000"/>
              </a:lnSpc>
              <a:spcAft>
                <a:spcPts val="600"/>
              </a:spcAft>
              <a:buClr>
                <a:srgbClr val="800000"/>
              </a:buClr>
            </a:pPr>
            <a:endParaRPr lang="en-US" sz="2400" dirty="0" smtClean="0">
              <a:solidFill>
                <a:schemeClr val="accent2"/>
              </a:solidFill>
            </a:endParaRPr>
          </a:p>
          <a:p>
            <a:pPr>
              <a:lnSpc>
                <a:spcPct val="90000"/>
              </a:lnSpc>
              <a:spcAft>
                <a:spcPts val="600"/>
              </a:spcAft>
              <a:buClr>
                <a:srgbClr val="800000"/>
              </a:buClr>
            </a:pPr>
            <a:r>
              <a:rPr lang="en-US" sz="2400" dirty="0" smtClean="0"/>
              <a:t>Python is named after British sketch </a:t>
            </a:r>
            <a:r>
              <a:rPr lang="en-US" sz="2400" dirty="0"/>
              <a:t>comedy </a:t>
            </a:r>
            <a:r>
              <a:rPr lang="en-US" sz="2400" dirty="0" smtClean="0"/>
              <a:t>from </a:t>
            </a:r>
            <a:r>
              <a:rPr lang="fr-FR" sz="2400" dirty="0" smtClean="0"/>
              <a:t>’</a:t>
            </a:r>
            <a:r>
              <a:rPr lang="en-US" sz="2400" dirty="0" smtClean="0"/>
              <a:t>70s </a:t>
            </a:r>
            <a:r>
              <a:rPr lang="en-US" sz="2400" dirty="0" smtClean="0">
                <a:solidFill>
                  <a:schemeClr val="accent2">
                    <a:lumMod val="75000"/>
                  </a:schemeClr>
                </a:solidFill>
              </a:rPr>
              <a:t>Monty </a:t>
            </a:r>
            <a:r>
              <a:rPr lang="en-US" sz="2400" dirty="0">
                <a:solidFill>
                  <a:schemeClr val="accent2">
                    <a:lumMod val="75000"/>
                  </a:schemeClr>
                </a:solidFill>
              </a:rPr>
              <a:t>Python's Flying </a:t>
            </a:r>
            <a:r>
              <a:rPr lang="en-US" sz="2400" dirty="0" smtClean="0">
                <a:solidFill>
                  <a:schemeClr val="accent2">
                    <a:lumMod val="75000"/>
                  </a:schemeClr>
                </a:solidFill>
              </a:rPr>
              <a:t>Circus</a:t>
            </a:r>
          </a:p>
          <a:p>
            <a:pPr>
              <a:lnSpc>
                <a:spcPct val="90000"/>
              </a:lnSpc>
              <a:spcAft>
                <a:spcPts val="600"/>
              </a:spcAft>
              <a:buClr>
                <a:srgbClr val="800000"/>
              </a:buClr>
            </a:pPr>
            <a:endParaRPr lang="en-US" sz="2400" dirty="0">
              <a:solidFill>
                <a:schemeClr val="accent2">
                  <a:lumMod val="75000"/>
                </a:schemeClr>
              </a:solidFill>
            </a:endParaRPr>
          </a:p>
          <a:p>
            <a:pPr>
              <a:lnSpc>
                <a:spcPct val="90000"/>
              </a:lnSpc>
              <a:spcAft>
                <a:spcPts val="600"/>
              </a:spcAft>
              <a:buClr>
                <a:srgbClr val="800000"/>
              </a:buClr>
            </a:pPr>
            <a:r>
              <a:rPr lang="en-US" sz="2400" dirty="0"/>
              <a:t>Python, is </a:t>
            </a:r>
            <a:r>
              <a:rPr lang="en-US" sz="2400" dirty="0">
                <a:solidFill>
                  <a:schemeClr val="accent2"/>
                </a:solidFill>
              </a:rPr>
              <a:t>free and open-source </a:t>
            </a:r>
            <a:r>
              <a:rPr lang="en-US" sz="2400" dirty="0"/>
              <a:t>software and has a community-based development </a:t>
            </a:r>
            <a:r>
              <a:rPr lang="en-US" sz="2400" dirty="0" smtClean="0"/>
              <a:t>model</a:t>
            </a:r>
            <a:r>
              <a:rPr lang="en-US" sz="3200" dirty="0"/>
              <a:t>.</a:t>
            </a:r>
          </a:p>
          <a:p>
            <a:pPr>
              <a:spcAft>
                <a:spcPts val="600"/>
              </a:spcAft>
              <a:buClr>
                <a:srgbClr val="800000"/>
              </a:buClr>
            </a:pPr>
            <a:endParaRPr lang="en-US" sz="3200" dirty="0" smtClean="0">
              <a:solidFill>
                <a:schemeClr val="accent2"/>
              </a:solidFill>
            </a:endParaRPr>
          </a:p>
          <a:p>
            <a:pPr>
              <a:spcAft>
                <a:spcPts val="600"/>
              </a:spcAft>
              <a:buClr>
                <a:srgbClr val="800000"/>
              </a:buClr>
            </a:pPr>
            <a:endParaRPr lang="en-US" sz="2400" dirty="0" smtClean="0">
              <a:solidFill>
                <a:schemeClr val="accent2"/>
              </a:solidFill>
            </a:endParaRPr>
          </a:p>
        </p:txBody>
      </p:sp>
      <p:pic>
        <p:nvPicPr>
          <p:cNvPr id="2" name="Picture 1" descr="Guid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988263"/>
            <a:ext cx="3505520" cy="5291351"/>
          </a:xfrm>
          <a:prstGeom prst="rect">
            <a:avLst/>
          </a:prstGeom>
        </p:spPr>
      </p:pic>
    </p:spTree>
    <p:extLst>
      <p:ext uri="{BB962C8B-B14F-4D97-AF65-F5344CB8AC3E}">
        <p14:creationId xmlns:p14="http://schemas.microsoft.com/office/powerpoint/2010/main" val="32484230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Python 2 vs. Python 3</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5743111"/>
          </a:xfrm>
          <a:prstGeom prst="rect">
            <a:avLst/>
          </a:prstGeom>
          <a:noFill/>
        </p:spPr>
        <p:txBody>
          <a:bodyPr wrap="square" rtlCol="0">
            <a:spAutoFit/>
          </a:bodyPr>
          <a:lstStyle/>
          <a:p>
            <a:pPr>
              <a:lnSpc>
                <a:spcPct val="110000"/>
              </a:lnSpc>
            </a:pPr>
            <a:r>
              <a:rPr lang="en-US" sz="2400" dirty="0" smtClean="0"/>
              <a:t>There are currently two major versions of Python in use: Python 2 and Python 3. </a:t>
            </a:r>
          </a:p>
          <a:p>
            <a:pPr>
              <a:lnSpc>
                <a:spcPct val="110000"/>
              </a:lnSpc>
            </a:pPr>
            <a:endParaRPr lang="en-US" sz="2400" dirty="0"/>
          </a:p>
          <a:p>
            <a:pPr>
              <a:lnSpc>
                <a:spcPct val="110000"/>
              </a:lnSpc>
            </a:pPr>
            <a:r>
              <a:rPr lang="en-US" sz="2400" dirty="0" smtClean="0">
                <a:solidFill>
                  <a:srgbClr val="C0504D"/>
                </a:solidFill>
              </a:rPr>
              <a:t>Python 2</a:t>
            </a:r>
            <a:r>
              <a:rPr lang="en-US" sz="2400" dirty="0" smtClean="0"/>
              <a:t>, the latest version 2. 7 released in 2000 </a:t>
            </a:r>
          </a:p>
          <a:p>
            <a:pPr>
              <a:lnSpc>
                <a:spcPct val="110000"/>
              </a:lnSpc>
            </a:pPr>
            <a:endParaRPr lang="en-US" sz="2400" dirty="0" smtClean="0"/>
          </a:p>
          <a:p>
            <a:pPr>
              <a:lnSpc>
                <a:spcPct val="110000"/>
              </a:lnSpc>
            </a:pPr>
            <a:r>
              <a:rPr lang="en-US" sz="2400" dirty="0" smtClean="0">
                <a:solidFill>
                  <a:srgbClr val="C0504D"/>
                </a:solidFill>
              </a:rPr>
              <a:t>Python 3</a:t>
            </a:r>
            <a:r>
              <a:rPr lang="en-US" sz="2400" dirty="0" smtClean="0"/>
              <a:t>, a new version designed to </a:t>
            </a:r>
            <a:r>
              <a:rPr lang="en-US" sz="2400" dirty="0"/>
              <a:t>rectify certain fundamental design flaws in the </a:t>
            </a:r>
            <a:r>
              <a:rPr lang="en-US" sz="2400" dirty="0" smtClean="0"/>
              <a:t>language. Unfortunately it is not backwards compatible</a:t>
            </a:r>
          </a:p>
          <a:p>
            <a:pPr>
              <a:lnSpc>
                <a:spcPct val="110000"/>
              </a:lnSpc>
            </a:pPr>
            <a:endParaRPr lang="en-US" sz="2400" dirty="0"/>
          </a:p>
          <a:p>
            <a:pPr>
              <a:lnSpc>
                <a:spcPct val="110000"/>
              </a:lnSpc>
            </a:pPr>
            <a:r>
              <a:rPr lang="en-US" sz="2400" dirty="0" smtClean="0">
                <a:solidFill>
                  <a:srgbClr val="C0504D"/>
                </a:solidFill>
              </a:rPr>
              <a:t>We will use Python 3. </a:t>
            </a:r>
          </a:p>
          <a:p>
            <a:pPr>
              <a:lnSpc>
                <a:spcPct val="110000"/>
              </a:lnSpc>
            </a:pPr>
            <a:endParaRPr lang="en-US" sz="2400" dirty="0" smtClean="0"/>
          </a:p>
          <a:p>
            <a:pPr>
              <a:lnSpc>
                <a:spcPct val="110000"/>
              </a:lnSpc>
            </a:pPr>
            <a:r>
              <a:rPr lang="en-US" sz="2400" dirty="0" smtClean="0"/>
              <a:t>More here for those interested:</a:t>
            </a:r>
            <a:endParaRPr lang="en-US" sz="2400" dirty="0"/>
          </a:p>
          <a:p>
            <a:pPr>
              <a:lnSpc>
                <a:spcPct val="110000"/>
              </a:lnSpc>
            </a:pPr>
            <a:r>
              <a:rPr lang="en-US" sz="2400" dirty="0" smtClean="0">
                <a:hlinkClick r:id="rId2"/>
              </a:rPr>
              <a:t>https://wiki.python.org/moin/Python2orPython3</a:t>
            </a:r>
            <a:endParaRPr lang="en-US" sz="2400" dirty="0"/>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18462430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Why are you here? 			</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4231927"/>
          </a:xfrm>
          <a:prstGeom prst="rect">
            <a:avLst/>
          </a:prstGeom>
          <a:noFill/>
        </p:spPr>
        <p:txBody>
          <a:bodyPr wrap="square" rtlCol="0">
            <a:spAutoFit/>
          </a:bodyPr>
          <a:lstStyle/>
          <a:p>
            <a:r>
              <a:rPr lang="en-US" sz="2400" dirty="0" smtClean="0"/>
              <a:t>“</a:t>
            </a:r>
            <a:r>
              <a:rPr lang="en-US" sz="2400" dirty="0" smtClean="0">
                <a:solidFill>
                  <a:srgbClr val="595959"/>
                </a:solidFill>
              </a:rPr>
              <a:t>Every </a:t>
            </a:r>
            <a:r>
              <a:rPr lang="en-US" sz="2400" dirty="0">
                <a:solidFill>
                  <a:srgbClr val="595959"/>
                </a:solidFill>
              </a:rPr>
              <a:t>scientist and engineer must know some programming. It is part of basic education, like calculus, linear algebra, introductory physics and chemistry, or </a:t>
            </a:r>
            <a:r>
              <a:rPr lang="en-US" sz="2400" dirty="0" smtClean="0">
                <a:solidFill>
                  <a:srgbClr val="595959"/>
                </a:solidFill>
              </a:rPr>
              <a:t>English</a:t>
            </a:r>
            <a:r>
              <a:rPr lang="en-US" sz="2400" dirty="0" smtClean="0"/>
              <a:t>”</a:t>
            </a:r>
            <a:endParaRPr lang="en-US" sz="2400" dirty="0"/>
          </a:p>
          <a:p>
            <a:r>
              <a:rPr lang="en-US" sz="2400" dirty="0" smtClean="0"/>
              <a:t>													</a:t>
            </a:r>
            <a:r>
              <a:rPr lang="en-US" sz="2400" dirty="0" smtClean="0">
                <a:solidFill>
                  <a:schemeClr val="accent4">
                    <a:lumMod val="75000"/>
                  </a:schemeClr>
                </a:solidFill>
              </a:rPr>
              <a:t>Alan </a:t>
            </a:r>
            <a:r>
              <a:rPr lang="en-US" sz="2400" dirty="0">
                <a:solidFill>
                  <a:schemeClr val="accent4">
                    <a:lumMod val="75000"/>
                  </a:schemeClr>
                </a:solidFill>
              </a:rPr>
              <a:t>Perlis 1961 </a:t>
            </a:r>
          </a:p>
          <a:p>
            <a:endParaRPr lang="en-US" sz="2400" dirty="0" smtClean="0"/>
          </a:p>
          <a:p>
            <a:endParaRPr lang="en-US" sz="2400" dirty="0" smtClean="0"/>
          </a:p>
          <a:p>
            <a:r>
              <a:rPr lang="en-US" sz="2400" dirty="0" smtClean="0"/>
              <a:t>And more a modern version:</a:t>
            </a:r>
          </a:p>
          <a:p>
            <a:endParaRPr lang="en-US" sz="2400" dirty="0" smtClean="0"/>
          </a:p>
          <a:p>
            <a:r>
              <a:rPr lang="en-US" sz="2400" dirty="0" smtClean="0">
                <a:hlinkClick r:id="rId2"/>
              </a:rPr>
              <a:t>https://www.youtube.com/watch?v=nKIu9yen5nc</a:t>
            </a:r>
            <a:endParaRPr lang="en-US" sz="2400" dirty="0" smtClean="0"/>
          </a:p>
          <a:p>
            <a:pPr>
              <a:spcAft>
                <a:spcPts val="600"/>
              </a:spcAft>
              <a:buClr>
                <a:srgbClr val="800000"/>
              </a:buClr>
            </a:pPr>
            <a:r>
              <a:rPr lang="en-US" sz="2400" dirty="0"/>
              <a:t> </a:t>
            </a:r>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35996123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457200" indent="-457200" defTabSz="914400" fontAlgn="base">
              <a:spcBef>
                <a:spcPct val="0"/>
              </a:spcBef>
              <a:spcAft>
                <a:spcPct val="0"/>
              </a:spcAft>
              <a:buFont typeface="Wingdings" charset="2"/>
              <a:buChar char="§"/>
              <a:defRPr/>
            </a:pPr>
            <a:r>
              <a:rPr lang="en-US" sz="2800" kern="0" dirty="0" smtClean="0">
                <a:solidFill>
                  <a:schemeClr val="accent1"/>
                </a:solidFill>
                <a:latin typeface="+mj-lt"/>
                <a:ea typeface="+mj-ea"/>
                <a:cs typeface="+mj-cs"/>
              </a:rPr>
              <a:t>Why are you here? 			</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6447918"/>
          </a:xfrm>
          <a:prstGeom prst="rect">
            <a:avLst/>
          </a:prstGeom>
          <a:noFill/>
        </p:spPr>
        <p:txBody>
          <a:bodyPr wrap="square" rtlCol="0">
            <a:spAutoFit/>
          </a:bodyPr>
          <a:lstStyle/>
          <a:p>
            <a:endParaRPr lang="en-US" sz="2400" dirty="0" smtClean="0"/>
          </a:p>
          <a:p>
            <a:r>
              <a:rPr lang="en-US" sz="2400" dirty="0" smtClean="0"/>
              <a:t>Computer </a:t>
            </a:r>
            <a:r>
              <a:rPr lang="en-US" sz="2400" dirty="0"/>
              <a:t>science is not computer programming. We teach programming to teach </a:t>
            </a:r>
            <a:r>
              <a:rPr lang="en-US" sz="2400" dirty="0">
                <a:solidFill>
                  <a:schemeClr val="accent2"/>
                </a:solidFill>
              </a:rPr>
              <a:t>computational thinking: </a:t>
            </a:r>
            <a:endParaRPr lang="en-US" sz="2400" dirty="0" smtClean="0">
              <a:solidFill>
                <a:schemeClr val="accent2"/>
              </a:solidFill>
            </a:endParaRPr>
          </a:p>
          <a:p>
            <a:pPr>
              <a:lnSpc>
                <a:spcPct val="120000"/>
              </a:lnSpc>
            </a:pPr>
            <a:endParaRPr lang="en-US" sz="2400" dirty="0"/>
          </a:p>
          <a:p>
            <a:pPr marL="342900" indent="-342900">
              <a:lnSpc>
                <a:spcPct val="120000"/>
              </a:lnSpc>
              <a:buFont typeface="Wingdings" charset="2"/>
              <a:buChar char="§"/>
            </a:pPr>
            <a:r>
              <a:rPr lang="en-US" sz="2400" dirty="0"/>
              <a:t>Solving problems (with a computer). </a:t>
            </a:r>
          </a:p>
          <a:p>
            <a:pPr marL="342900" indent="-342900">
              <a:lnSpc>
                <a:spcPct val="120000"/>
              </a:lnSpc>
              <a:buFont typeface="Wingdings" charset="2"/>
              <a:buChar char="§"/>
            </a:pPr>
            <a:r>
              <a:rPr lang="en-US" sz="2400" dirty="0"/>
              <a:t>Thinking on multiple levels of abstraction. </a:t>
            </a:r>
          </a:p>
          <a:p>
            <a:pPr marL="342900" indent="-342900">
              <a:lnSpc>
                <a:spcPct val="120000"/>
              </a:lnSpc>
              <a:buFont typeface="Wingdings" charset="2"/>
              <a:buChar char="§"/>
            </a:pPr>
            <a:r>
              <a:rPr lang="en-US" sz="2400" dirty="0"/>
              <a:t>Decompose a problem into smaller problems. </a:t>
            </a:r>
          </a:p>
          <a:p>
            <a:pPr marL="342900" indent="-342900">
              <a:lnSpc>
                <a:spcPct val="120000"/>
              </a:lnSpc>
              <a:buFont typeface="Wingdings" charset="2"/>
              <a:buChar char="§"/>
            </a:pPr>
            <a:r>
              <a:rPr lang="en-US" sz="2400" dirty="0"/>
              <a:t>A way of human thinking (</a:t>
            </a:r>
            <a:r>
              <a:rPr lang="en-US" sz="2400" dirty="0">
                <a:solidFill>
                  <a:srgbClr val="C0504D"/>
                </a:solidFill>
              </a:rPr>
              <a:t>not </a:t>
            </a:r>
            <a:r>
              <a:rPr lang="en-US" sz="2400" dirty="0"/>
              <a:t>“thinking like a computer”) </a:t>
            </a:r>
          </a:p>
          <a:p>
            <a:pPr marL="342900" indent="-342900">
              <a:lnSpc>
                <a:spcPct val="120000"/>
              </a:lnSpc>
              <a:buFont typeface="Wingdings" charset="2"/>
              <a:buChar char="§"/>
            </a:pPr>
            <a:r>
              <a:rPr lang="en-US" sz="2400" dirty="0"/>
              <a:t>Thinking about recipes (</a:t>
            </a:r>
            <a:r>
              <a:rPr lang="en-US" sz="2400" dirty="0">
                <a:solidFill>
                  <a:srgbClr val="C0504D"/>
                </a:solidFill>
              </a:rPr>
              <a:t>algorithms</a:t>
            </a:r>
            <a:r>
              <a:rPr lang="en-US" sz="2400" dirty="0"/>
              <a:t>). </a:t>
            </a:r>
          </a:p>
          <a:p>
            <a:pPr marL="342900" indent="-342900">
              <a:lnSpc>
                <a:spcPct val="120000"/>
              </a:lnSpc>
              <a:buFont typeface="Wingdings" charset="2"/>
              <a:buChar char="§"/>
            </a:pPr>
            <a:r>
              <a:rPr lang="en-US" sz="2400" dirty="0"/>
              <a:t>30 years ago the solution to a problem in science or engineering was usually a formula. Today it is usually an algorithm (DNA, proteins, chemical reactions, factory planning, logistics). </a:t>
            </a:r>
          </a:p>
          <a:p>
            <a:pPr>
              <a:spcAft>
                <a:spcPts val="600"/>
              </a:spcAft>
              <a:buClr>
                <a:srgbClr val="800000"/>
              </a:buClr>
            </a:pPr>
            <a:r>
              <a:rPr lang="en-US" sz="2400" dirty="0" smtClean="0"/>
              <a:t> </a:t>
            </a:r>
            <a:endParaRPr lang="en-US" sz="2400" dirty="0"/>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7361309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What is a program?			</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6524862"/>
          </a:xfrm>
          <a:prstGeom prst="rect">
            <a:avLst/>
          </a:prstGeom>
          <a:noFill/>
        </p:spPr>
        <p:txBody>
          <a:bodyPr wrap="square" rtlCol="0">
            <a:spAutoFit/>
          </a:bodyPr>
          <a:lstStyle/>
          <a:p>
            <a:endParaRPr lang="en-US" sz="2400" dirty="0" smtClean="0"/>
          </a:p>
          <a:p>
            <a:r>
              <a:rPr lang="en-US" sz="2400" dirty="0"/>
              <a:t>A program is </a:t>
            </a:r>
            <a:r>
              <a:rPr lang="en-US" sz="2400" dirty="0">
                <a:solidFill>
                  <a:schemeClr val="accent2"/>
                </a:solidFill>
              </a:rPr>
              <a:t>a sequence of instructions </a:t>
            </a:r>
            <a:r>
              <a:rPr lang="en-US" sz="2400" dirty="0"/>
              <a:t>that solves some problem (or achieves some </a:t>
            </a:r>
            <a:r>
              <a:rPr lang="en-US" sz="2400" dirty="0" smtClean="0"/>
              <a:t>effect</a:t>
            </a:r>
            <a:r>
              <a:rPr lang="en-US" sz="2400" dirty="0"/>
              <a:t>). </a:t>
            </a:r>
            <a:endParaRPr lang="en-US" sz="2400" dirty="0" smtClean="0"/>
          </a:p>
          <a:p>
            <a:endParaRPr lang="en-US" sz="2400" dirty="0"/>
          </a:p>
          <a:p>
            <a:r>
              <a:rPr lang="en-US" sz="2400" dirty="0"/>
              <a:t>For instance: Call your friend on the phone and give her instructions to find your favorite café. Or explain how to </a:t>
            </a:r>
            <a:r>
              <a:rPr lang="en-US" sz="2400" dirty="0" smtClean="0"/>
              <a:t>bake a </a:t>
            </a:r>
          </a:p>
          <a:p>
            <a:r>
              <a:rPr lang="en-US" sz="2400" dirty="0" smtClean="0"/>
              <a:t>cake</a:t>
            </a:r>
            <a:r>
              <a:rPr lang="en-US" sz="2400" dirty="0"/>
              <a:t>. </a:t>
            </a:r>
          </a:p>
          <a:p>
            <a:endParaRPr lang="en-US" sz="2400" dirty="0" smtClean="0"/>
          </a:p>
          <a:p>
            <a:r>
              <a:rPr lang="en-US" sz="2400" dirty="0" smtClean="0">
                <a:solidFill>
                  <a:srgbClr val="C0504D"/>
                </a:solidFill>
              </a:rPr>
              <a:t>Instructions</a:t>
            </a:r>
            <a:r>
              <a:rPr lang="en-US" sz="2400" dirty="0" smtClean="0"/>
              <a:t> </a:t>
            </a:r>
            <a:r>
              <a:rPr lang="en-US" sz="2400" dirty="0"/>
              <a:t>are operations that the computer can already perform. </a:t>
            </a:r>
          </a:p>
          <a:p>
            <a:endParaRPr lang="en-US" sz="2400" dirty="0" smtClean="0"/>
          </a:p>
          <a:p>
            <a:r>
              <a:rPr lang="en-US" sz="2400" dirty="0" smtClean="0"/>
              <a:t>But </a:t>
            </a:r>
            <a:r>
              <a:rPr lang="en-US" sz="2400" dirty="0"/>
              <a:t>we can define </a:t>
            </a:r>
            <a:r>
              <a:rPr lang="en-US" sz="2400" dirty="0">
                <a:solidFill>
                  <a:srgbClr val="C0504D"/>
                </a:solidFill>
              </a:rPr>
              <a:t>new instructions </a:t>
            </a:r>
            <a:r>
              <a:rPr lang="en-US" sz="2400" dirty="0"/>
              <a:t>and raise the </a:t>
            </a:r>
            <a:r>
              <a:rPr lang="en-US" sz="2400" dirty="0">
                <a:solidFill>
                  <a:srgbClr val="C0504D"/>
                </a:solidFill>
              </a:rPr>
              <a:t>level of abstraction! </a:t>
            </a:r>
          </a:p>
          <a:p>
            <a:pPr>
              <a:spcAft>
                <a:spcPts val="600"/>
              </a:spcAft>
              <a:buClr>
                <a:srgbClr val="800000"/>
              </a:buClr>
            </a:pPr>
            <a:r>
              <a:rPr lang="en-US" sz="2400" dirty="0" smtClean="0">
                <a:solidFill>
                  <a:srgbClr val="C0504D"/>
                </a:solidFill>
              </a:rPr>
              <a:t> </a:t>
            </a:r>
          </a:p>
          <a:p>
            <a:pPr>
              <a:spcAft>
                <a:spcPts val="600"/>
              </a:spcAft>
              <a:buClr>
                <a:srgbClr val="800000"/>
              </a:buClr>
            </a:pPr>
            <a:r>
              <a:rPr lang="en-US" sz="2400" dirty="0"/>
              <a:t>A program implements an </a:t>
            </a:r>
            <a:r>
              <a:rPr lang="en-US" sz="2400" dirty="0">
                <a:solidFill>
                  <a:srgbClr val="C0504D"/>
                </a:solidFill>
              </a:rPr>
              <a:t>algorithm</a:t>
            </a:r>
            <a:r>
              <a:rPr lang="en-US" sz="2400" dirty="0"/>
              <a:t> (a recipe for solving a problem). </a:t>
            </a:r>
            <a:endParaRPr lang="en-US" sz="2400" dirty="0">
              <a:solidFill>
                <a:srgbClr val="C0504D"/>
              </a:solidFill>
            </a:endParaRPr>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5907306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Abstraction of Montreal metro system			</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pic>
        <p:nvPicPr>
          <p:cNvPr id="2" name="Picture 1" descr="montreal-metro.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6417" y="939333"/>
            <a:ext cx="4945961" cy="5918666"/>
          </a:xfrm>
          <a:prstGeom prst="rect">
            <a:avLst/>
          </a:prstGeom>
        </p:spPr>
      </p:pic>
    </p:spTree>
    <p:extLst>
      <p:ext uri="{BB962C8B-B14F-4D97-AF65-F5344CB8AC3E}">
        <p14:creationId xmlns:p14="http://schemas.microsoft.com/office/powerpoint/2010/main" val="10050323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What is debugging? 			</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5632310"/>
          </a:xfrm>
          <a:prstGeom prst="rect">
            <a:avLst/>
          </a:prstGeom>
          <a:noFill/>
        </p:spPr>
        <p:txBody>
          <a:bodyPr wrap="square" rtlCol="0">
            <a:spAutoFit/>
          </a:bodyPr>
          <a:lstStyle/>
          <a:p>
            <a:r>
              <a:rPr lang="en-US" sz="2400" dirty="0"/>
              <a:t>A </a:t>
            </a:r>
            <a:r>
              <a:rPr lang="en-US" sz="2400" dirty="0">
                <a:solidFill>
                  <a:srgbClr val="C0504D"/>
                </a:solidFill>
              </a:rPr>
              <a:t>bug</a:t>
            </a:r>
            <a:r>
              <a:rPr lang="en-US" sz="2400" dirty="0"/>
              <a:t> is a mistake in a program. Debugging means to find the mistake and to fix it. </a:t>
            </a:r>
            <a:endParaRPr lang="en-US" sz="2400" dirty="0" smtClean="0"/>
          </a:p>
          <a:p>
            <a:endParaRPr lang="en-US" sz="2400" dirty="0"/>
          </a:p>
          <a:p>
            <a:r>
              <a:rPr lang="en-US" sz="2400" dirty="0"/>
              <a:t>Computer programs are very complex systems. Debugging is similar to an experimental science: You experiment, form hypotheses, and verify them by modifying your program. </a:t>
            </a:r>
            <a:endParaRPr lang="en-US" sz="2400" dirty="0" smtClean="0"/>
          </a:p>
          <a:p>
            <a:endParaRPr lang="en-US" sz="2400" dirty="0"/>
          </a:p>
          <a:p>
            <a:r>
              <a:rPr lang="en-US" sz="2400" dirty="0">
                <a:solidFill>
                  <a:schemeClr val="accent3">
                    <a:lumMod val="75000"/>
                  </a:schemeClr>
                </a:solidFill>
              </a:rPr>
              <a:t>Kinds of errors:</a:t>
            </a:r>
            <a:br>
              <a:rPr lang="en-US" sz="2400" dirty="0">
                <a:solidFill>
                  <a:schemeClr val="accent3">
                    <a:lumMod val="75000"/>
                  </a:schemeClr>
                </a:solidFill>
              </a:rPr>
            </a:br>
            <a:r>
              <a:rPr lang="en-US" sz="2400" dirty="0"/>
              <a:t>• </a:t>
            </a:r>
            <a:r>
              <a:rPr lang="en-US" sz="2400" dirty="0">
                <a:solidFill>
                  <a:srgbClr val="C0504D"/>
                </a:solidFill>
              </a:rPr>
              <a:t>Syntax error. </a:t>
            </a:r>
            <a:r>
              <a:rPr lang="en-US" sz="2400" dirty="0"/>
              <a:t>Python cannot understand your program, and </a:t>
            </a:r>
          </a:p>
          <a:p>
            <a:r>
              <a:rPr lang="en-US" sz="2400" dirty="0"/>
              <a:t>refuses to execute it.</a:t>
            </a:r>
            <a:br>
              <a:rPr lang="en-US" sz="2400" dirty="0"/>
            </a:br>
            <a:r>
              <a:rPr lang="en-US" sz="2400" dirty="0"/>
              <a:t>•</a:t>
            </a:r>
            <a:r>
              <a:rPr lang="en-US" sz="2400" dirty="0">
                <a:solidFill>
                  <a:srgbClr val="C0504D"/>
                </a:solidFill>
              </a:rPr>
              <a:t> Runtime error</a:t>
            </a:r>
            <a:r>
              <a:rPr lang="en-US" sz="2400" dirty="0"/>
              <a:t>. When executing your program (at runtime), </a:t>
            </a:r>
          </a:p>
          <a:p>
            <a:r>
              <a:rPr lang="en-US" sz="2400" dirty="0"/>
              <a:t>your program suddenly terminates with an error message.</a:t>
            </a:r>
            <a:br>
              <a:rPr lang="en-US" sz="2400" dirty="0"/>
            </a:br>
            <a:r>
              <a:rPr lang="en-US" sz="2400" dirty="0">
                <a:solidFill>
                  <a:srgbClr val="000000"/>
                </a:solidFill>
              </a:rPr>
              <a:t>•</a:t>
            </a:r>
            <a:r>
              <a:rPr lang="en-US" sz="2400" dirty="0">
                <a:solidFill>
                  <a:srgbClr val="C0504D"/>
                </a:solidFill>
              </a:rPr>
              <a:t> </a:t>
            </a:r>
            <a:r>
              <a:rPr lang="en-US" sz="2400" dirty="0" smtClean="0">
                <a:solidFill>
                  <a:srgbClr val="C0504D"/>
                </a:solidFill>
              </a:rPr>
              <a:t>Semantic (logical) </a:t>
            </a:r>
            <a:r>
              <a:rPr lang="en-US" sz="2400" dirty="0">
                <a:solidFill>
                  <a:srgbClr val="C0504D"/>
                </a:solidFill>
              </a:rPr>
              <a:t>error</a:t>
            </a:r>
            <a:r>
              <a:rPr lang="en-US" sz="2400" dirty="0"/>
              <a:t>. Your program runs without error messages, </a:t>
            </a:r>
            <a:r>
              <a:rPr lang="en-US" sz="2400" dirty="0" smtClean="0"/>
              <a:t>but </a:t>
            </a:r>
            <a:r>
              <a:rPr lang="en-US" sz="2400" dirty="0"/>
              <a:t>does not do what it is supposed to do. </a:t>
            </a:r>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4402063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3200" kern="0" dirty="0" smtClean="0">
                <a:solidFill>
                  <a:schemeClr val="accent1"/>
                </a:solidFill>
                <a:latin typeface="+mj-lt"/>
                <a:ea typeface="+mj-ea"/>
                <a:cs typeface="+mj-cs"/>
              </a:rPr>
              <a:t>Why is programming fun? </a:t>
            </a:r>
            <a:r>
              <a:rPr lang="en-US" sz="3600" kern="0" dirty="0" smtClean="0">
                <a:solidFill>
                  <a:schemeClr val="accent1"/>
                </a:solidFill>
                <a:latin typeface="+mj-lt"/>
                <a:ea typeface="+mj-ea"/>
                <a:cs typeface="+mj-cs"/>
              </a:rPr>
              <a:t>			</a:t>
            </a:r>
            <a:endParaRPr kumimoji="0" lang="en-US" sz="36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4893647"/>
          </a:xfrm>
          <a:prstGeom prst="rect">
            <a:avLst/>
          </a:prstGeom>
          <a:noFill/>
        </p:spPr>
        <p:txBody>
          <a:bodyPr wrap="square" rtlCol="0">
            <a:spAutoFit/>
          </a:bodyPr>
          <a:lstStyle/>
          <a:p>
            <a:endParaRPr lang="en-US" sz="2400" dirty="0" smtClean="0"/>
          </a:p>
          <a:p>
            <a:r>
              <a:rPr lang="en-US" sz="2400" dirty="0" smtClean="0"/>
              <a:t>Programming </a:t>
            </a:r>
            <a:r>
              <a:rPr lang="en-US" sz="2400" dirty="0"/>
              <a:t>is a creative process. </a:t>
            </a:r>
          </a:p>
          <a:p>
            <a:endParaRPr lang="en-US" sz="2400" dirty="0" smtClean="0"/>
          </a:p>
          <a:p>
            <a:r>
              <a:rPr lang="en-US" sz="2400" dirty="0" smtClean="0"/>
              <a:t>A </a:t>
            </a:r>
            <a:r>
              <a:rPr lang="en-US" sz="2400" dirty="0"/>
              <a:t>single person can actually build a software system of the complexity of the space shuttle hardware. Nothing similar is true in any other discipline. </a:t>
            </a:r>
          </a:p>
          <a:p>
            <a:endParaRPr lang="en-US" sz="2400" dirty="0" smtClean="0"/>
          </a:p>
          <a:p>
            <a:r>
              <a:rPr lang="en-US" sz="2400" dirty="0" smtClean="0"/>
              <a:t>There </a:t>
            </a:r>
            <a:r>
              <a:rPr lang="en-US" sz="2400" dirty="0"/>
              <a:t>is a large and active </a:t>
            </a:r>
            <a:r>
              <a:rPr lang="en-US" sz="2400" dirty="0">
                <a:solidFill>
                  <a:srgbClr val="C0504D"/>
                </a:solidFill>
              </a:rPr>
              <a:t>open-source community</a:t>
            </a:r>
            <a:r>
              <a:rPr lang="en-US" sz="2400" dirty="0"/>
              <a:t>: people who write software in their free time for fun, and distribute it for free on the internet. For virtually any application there is code available that you can download and modify freely. </a:t>
            </a:r>
          </a:p>
          <a:p>
            <a:endParaRPr lang="en-US" sz="2400" dirty="0" smtClean="0"/>
          </a:p>
          <a:p>
            <a:pPr>
              <a:spcAft>
                <a:spcPts val="600"/>
              </a:spcAft>
              <a:buClr>
                <a:srgbClr val="800000"/>
              </a:buClr>
            </a:pPr>
            <a:endParaRPr lang="en-US" sz="2400" dirty="0" smtClean="0">
              <a:solidFill>
                <a:schemeClr val="accent1"/>
              </a:solidFill>
            </a:endParaRPr>
          </a:p>
        </p:txBody>
      </p:sp>
    </p:spTree>
    <p:extLst>
      <p:ext uri="{BB962C8B-B14F-4D97-AF65-F5344CB8AC3E}">
        <p14:creationId xmlns:p14="http://schemas.microsoft.com/office/powerpoint/2010/main" val="21217925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ChangeArrowheads="1"/>
          </p:cNvSpPr>
          <p:nvPr>
            <p:ph type="title"/>
          </p:nvPr>
        </p:nvSpPr>
        <p:spPr/>
        <p:txBody>
          <a:bodyPr>
            <a:normAutofit/>
          </a:bodyPr>
          <a:lstStyle/>
          <a:p>
            <a:pPr eaLnBrk="1" hangingPunct="1"/>
            <a:r>
              <a:rPr lang="en-US" sz="3600" dirty="0">
                <a:solidFill>
                  <a:schemeClr val="accent1"/>
                </a:solidFill>
              </a:rPr>
              <a:t>Formal and natural languages</a:t>
            </a:r>
          </a:p>
        </p:txBody>
      </p:sp>
      <p:sp>
        <p:nvSpPr>
          <p:cNvPr id="54274" name="Rectangle 3"/>
          <p:cNvSpPr>
            <a:spLocks noGrp="1" noChangeArrowheads="1"/>
          </p:cNvSpPr>
          <p:nvPr>
            <p:ph type="body" idx="1"/>
          </p:nvPr>
        </p:nvSpPr>
        <p:spPr>
          <a:xfrm>
            <a:off x="468313" y="1484313"/>
            <a:ext cx="8567737" cy="5373687"/>
          </a:xfrm>
        </p:spPr>
        <p:txBody>
          <a:bodyPr>
            <a:noAutofit/>
          </a:bodyPr>
          <a:lstStyle/>
          <a:p>
            <a:pPr eaLnBrk="1" hangingPunct="1">
              <a:defRPr/>
            </a:pPr>
            <a:r>
              <a:rPr lang="en-CA" sz="2400" dirty="0" smtClean="0">
                <a:solidFill>
                  <a:schemeClr val="accent2"/>
                </a:solidFill>
              </a:rPr>
              <a:t>Natural languages</a:t>
            </a:r>
            <a:r>
              <a:rPr lang="en-CA" sz="2400" dirty="0" smtClean="0"/>
              <a:t>: languages that people speak. They were </a:t>
            </a:r>
            <a:r>
              <a:rPr lang="en-CA" sz="2400" dirty="0" smtClean="0">
                <a:solidFill>
                  <a:srgbClr val="008000"/>
                </a:solidFill>
              </a:rPr>
              <a:t>not designed </a:t>
            </a:r>
            <a:r>
              <a:rPr lang="en-CA" sz="2400" dirty="0" smtClean="0"/>
              <a:t>by people; they evolved naturally. (</a:t>
            </a:r>
            <a:r>
              <a:rPr lang="en-CA" sz="2400" dirty="0" smtClean="0">
                <a:solidFill>
                  <a:srgbClr val="008000"/>
                </a:solidFill>
              </a:rPr>
              <a:t>ambiguous</a:t>
            </a:r>
            <a:r>
              <a:rPr lang="en-CA" sz="2400" dirty="0" smtClean="0"/>
              <a:t>: we use contextual clues and other info to deal with this. Full of metaphors and idioms)</a:t>
            </a:r>
          </a:p>
          <a:p>
            <a:pPr eaLnBrk="1" hangingPunct="1">
              <a:defRPr/>
            </a:pPr>
            <a:endParaRPr lang="en-CA" sz="2400" dirty="0"/>
          </a:p>
          <a:p>
            <a:pPr eaLnBrk="1" hangingPunct="1">
              <a:defRPr/>
            </a:pPr>
            <a:r>
              <a:rPr lang="en-CA" sz="2400" dirty="0" smtClean="0">
                <a:solidFill>
                  <a:srgbClr val="C0504D"/>
                </a:solidFill>
              </a:rPr>
              <a:t>Formal languages</a:t>
            </a:r>
            <a:r>
              <a:rPr lang="en-CA" sz="2400" dirty="0" smtClean="0"/>
              <a:t>: </a:t>
            </a:r>
            <a:r>
              <a:rPr lang="en-CA" sz="2400" dirty="0" smtClean="0">
                <a:solidFill>
                  <a:srgbClr val="008000"/>
                </a:solidFill>
              </a:rPr>
              <a:t>designed </a:t>
            </a:r>
            <a:r>
              <a:rPr lang="en-CA" sz="2400" dirty="0" smtClean="0"/>
              <a:t>by people for specific applications. Have strict </a:t>
            </a:r>
            <a:r>
              <a:rPr lang="en-CA" sz="2400" dirty="0" smtClean="0">
                <a:solidFill>
                  <a:srgbClr val="C0504D"/>
                </a:solidFill>
              </a:rPr>
              <a:t>syntax rules</a:t>
            </a:r>
            <a:r>
              <a:rPr lang="en-CA" sz="2400" dirty="0" smtClean="0"/>
              <a:t>.(tokens &amp; </a:t>
            </a:r>
            <a:r>
              <a:rPr lang="en-CA" sz="2400" dirty="0" err="1" smtClean="0"/>
              <a:t>struct</a:t>
            </a:r>
            <a:r>
              <a:rPr lang="en-CA" sz="2400" dirty="0" smtClean="0"/>
              <a:t>.)</a:t>
            </a:r>
          </a:p>
          <a:p>
            <a:pPr marL="0" indent="0" eaLnBrk="1" hangingPunct="1">
              <a:buFontTx/>
              <a:buNone/>
              <a:defRPr/>
            </a:pPr>
            <a:r>
              <a:rPr lang="en-CA" sz="2400" dirty="0" smtClean="0"/>
              <a:t>           3+3=6 </a:t>
            </a:r>
            <a:r>
              <a:rPr lang="en-CA" sz="2400" dirty="0" err="1" smtClean="0"/>
              <a:t>vs</a:t>
            </a:r>
            <a:r>
              <a:rPr lang="en-CA" sz="2400" dirty="0" smtClean="0"/>
              <a:t> 3$=</a:t>
            </a:r>
          </a:p>
          <a:p>
            <a:pPr marL="0" indent="0" eaLnBrk="1" hangingPunct="1">
              <a:buFontTx/>
              <a:buNone/>
              <a:defRPr/>
            </a:pPr>
            <a:r>
              <a:rPr lang="en-CA" sz="2400" dirty="0"/>
              <a:t> </a:t>
            </a:r>
            <a:r>
              <a:rPr lang="en-CA" sz="2400" dirty="0" smtClean="0"/>
              <a:t>           H</a:t>
            </a:r>
            <a:r>
              <a:rPr lang="en-CA" sz="2400" baseline="-25000" dirty="0" smtClean="0"/>
              <a:t>2</a:t>
            </a:r>
            <a:r>
              <a:rPr lang="en-CA" sz="2400" dirty="0" smtClean="0"/>
              <a:t>O </a:t>
            </a:r>
            <a:r>
              <a:rPr lang="en-CA" sz="2400" dirty="0" err="1" smtClean="0"/>
              <a:t>vs</a:t>
            </a:r>
            <a:r>
              <a:rPr lang="en-CA" sz="2400" dirty="0" smtClean="0"/>
              <a:t> </a:t>
            </a:r>
            <a:r>
              <a:rPr lang="en-CA" sz="2400" baseline="-25000" dirty="0" smtClean="0"/>
              <a:t>2</a:t>
            </a:r>
            <a:r>
              <a:rPr lang="en-CA" sz="2400" dirty="0" smtClean="0"/>
              <a:t>Zz </a:t>
            </a:r>
          </a:p>
          <a:p>
            <a:pPr marL="0" indent="0" eaLnBrk="1" hangingPunct="1">
              <a:buFontTx/>
              <a:buNone/>
              <a:defRPr/>
            </a:pPr>
            <a:r>
              <a:rPr lang="en-CA" sz="2400" dirty="0" smtClean="0">
                <a:solidFill>
                  <a:srgbClr val="008000"/>
                </a:solidFill>
              </a:rPr>
              <a:t> (not ambiguous </a:t>
            </a:r>
            <a:r>
              <a:rPr lang="en-CA" sz="2400" dirty="0" smtClean="0"/>
              <a:t>: each </a:t>
            </a:r>
            <a:r>
              <a:rPr lang="en-CA" sz="2400" dirty="0" err="1" smtClean="0"/>
              <a:t>stmt</a:t>
            </a:r>
            <a:r>
              <a:rPr lang="en-CA" sz="2400" dirty="0" smtClean="0"/>
              <a:t> has exactly one meaning regardless of context.)</a:t>
            </a:r>
          </a:p>
          <a:p>
            <a:pPr eaLnBrk="1" hangingPunct="1">
              <a:defRPr/>
            </a:pPr>
            <a:r>
              <a:rPr lang="en-CA" sz="2400" dirty="0" smtClean="0">
                <a:solidFill>
                  <a:schemeClr val="accent4"/>
                </a:solidFill>
              </a:rPr>
              <a:t>Programming languages are formal languages that have been designed to express computations. </a:t>
            </a:r>
          </a:p>
        </p:txBody>
      </p:sp>
    </p:spTree>
    <p:extLst>
      <p:ext uri="{BB962C8B-B14F-4D97-AF65-F5344CB8AC3E}">
        <p14:creationId xmlns:p14="http://schemas.microsoft.com/office/powerpoint/2010/main" val="10224877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ChangeArrowheads="1"/>
          </p:cNvSpPr>
          <p:nvPr>
            <p:ph type="title"/>
          </p:nvPr>
        </p:nvSpPr>
        <p:spPr/>
        <p:txBody>
          <a:bodyPr>
            <a:normAutofit/>
          </a:bodyPr>
          <a:lstStyle/>
          <a:p>
            <a:pPr eaLnBrk="1" hangingPunct="1"/>
            <a:r>
              <a:rPr lang="en-US" sz="3600" dirty="0">
                <a:solidFill>
                  <a:schemeClr val="accent1"/>
                </a:solidFill>
              </a:rPr>
              <a:t>What is a programing language?</a:t>
            </a:r>
          </a:p>
        </p:txBody>
      </p:sp>
      <p:sp>
        <p:nvSpPr>
          <p:cNvPr id="52226" name="Rectangle 3"/>
          <p:cNvSpPr>
            <a:spLocks noGrp="1" noChangeArrowheads="1"/>
          </p:cNvSpPr>
          <p:nvPr>
            <p:ph type="body" idx="1"/>
          </p:nvPr>
        </p:nvSpPr>
        <p:spPr>
          <a:xfrm>
            <a:off x="179388" y="1484313"/>
            <a:ext cx="8785225" cy="5068887"/>
          </a:xfrm>
        </p:spPr>
        <p:txBody>
          <a:bodyPr>
            <a:normAutofit fontScale="85000" lnSpcReduction="10000"/>
          </a:bodyPr>
          <a:lstStyle/>
          <a:p>
            <a:pPr marL="0" indent="0" eaLnBrk="1" hangingPunct="1">
              <a:buFontTx/>
              <a:buNone/>
              <a:defRPr/>
            </a:pPr>
            <a:r>
              <a:rPr lang="en-CA" dirty="0" smtClean="0">
                <a:solidFill>
                  <a:schemeClr val="accent2"/>
                </a:solidFill>
              </a:rPr>
              <a:t>High-level programming languages</a:t>
            </a:r>
            <a:r>
              <a:rPr lang="en-CA" dirty="0" smtClean="0">
                <a:solidFill>
                  <a:srgbClr val="FF0000"/>
                </a:solidFill>
              </a:rPr>
              <a:t>:</a:t>
            </a:r>
            <a:r>
              <a:rPr lang="en-CA" dirty="0" smtClean="0"/>
              <a:t> </a:t>
            </a:r>
            <a:r>
              <a:rPr lang="en-CA" dirty="0">
                <a:solidFill>
                  <a:schemeClr val="accent4"/>
                </a:solidFill>
              </a:rPr>
              <a:t>J</a:t>
            </a:r>
            <a:r>
              <a:rPr lang="en-CA" dirty="0" smtClean="0">
                <a:solidFill>
                  <a:schemeClr val="accent4"/>
                </a:solidFill>
              </a:rPr>
              <a:t>ava, Python, C, C++, Perl</a:t>
            </a:r>
          </a:p>
          <a:p>
            <a:pPr eaLnBrk="1" hangingPunct="1">
              <a:defRPr/>
            </a:pPr>
            <a:r>
              <a:rPr lang="en-CA" dirty="0" smtClean="0">
                <a:solidFill>
                  <a:srgbClr val="008000"/>
                </a:solidFill>
              </a:rPr>
              <a:t>Enormous advantages: </a:t>
            </a:r>
            <a:r>
              <a:rPr lang="en-CA" dirty="0" smtClean="0"/>
              <a:t>much easier (less time, shorter, easier to read), more likely to be correct, portable.</a:t>
            </a:r>
            <a:endParaRPr lang="en-CA" dirty="0"/>
          </a:p>
          <a:p>
            <a:pPr eaLnBrk="1" hangingPunct="1">
              <a:defRPr/>
            </a:pPr>
            <a:r>
              <a:rPr lang="en-CA" dirty="0" smtClean="0">
                <a:solidFill>
                  <a:srgbClr val="008000"/>
                </a:solidFill>
              </a:rPr>
              <a:t>Small disadvantage</a:t>
            </a:r>
            <a:r>
              <a:rPr lang="en-CA" dirty="0" smtClean="0"/>
              <a:t>: have to be translated before running (compiling or interpreting)</a:t>
            </a:r>
          </a:p>
          <a:p>
            <a:pPr eaLnBrk="1" hangingPunct="1">
              <a:defRPr/>
            </a:pPr>
            <a:r>
              <a:rPr lang="en-CA" dirty="0" smtClean="0"/>
              <a:t>Thus, </a:t>
            </a:r>
            <a:r>
              <a:rPr lang="en-CA" dirty="0"/>
              <a:t>a</a:t>
            </a:r>
            <a:r>
              <a:rPr lang="en-CA" dirty="0" smtClean="0"/>
              <a:t>lmost all programs written in them</a:t>
            </a:r>
          </a:p>
          <a:p>
            <a:pPr eaLnBrk="1" hangingPunct="1">
              <a:defRPr/>
            </a:pPr>
            <a:endParaRPr lang="en-CA" dirty="0" smtClean="0"/>
          </a:p>
          <a:p>
            <a:pPr marL="0" indent="0" eaLnBrk="1" hangingPunct="1">
              <a:buFontTx/>
              <a:buNone/>
              <a:defRPr/>
            </a:pPr>
            <a:r>
              <a:rPr lang="en-CA" dirty="0" smtClean="0">
                <a:solidFill>
                  <a:srgbClr val="C0504D"/>
                </a:solidFill>
              </a:rPr>
              <a:t>Low-level programming languages</a:t>
            </a:r>
            <a:r>
              <a:rPr lang="en-CA" dirty="0" smtClean="0">
                <a:solidFill>
                  <a:srgbClr val="FF0000"/>
                </a:solidFill>
              </a:rPr>
              <a:t>: </a:t>
            </a:r>
            <a:r>
              <a:rPr lang="en-CA" dirty="0" smtClean="0">
                <a:solidFill>
                  <a:srgbClr val="8064A2"/>
                </a:solidFill>
              </a:rPr>
              <a:t>machine and assembly</a:t>
            </a:r>
          </a:p>
          <a:p>
            <a:pPr eaLnBrk="1" hangingPunct="1">
              <a:defRPr/>
            </a:pPr>
            <a:r>
              <a:rPr lang="en-CA" dirty="0" smtClean="0">
                <a:solidFill>
                  <a:srgbClr val="009900"/>
                </a:solidFill>
              </a:rPr>
              <a:t>Big disadvantages</a:t>
            </a:r>
            <a:r>
              <a:rPr lang="en-CA" dirty="0" smtClean="0">
                <a:solidFill>
                  <a:schemeClr val="tx2"/>
                </a:solidFill>
              </a:rPr>
              <a:t>: </a:t>
            </a:r>
            <a:r>
              <a:rPr lang="en-CA" dirty="0" smtClean="0">
                <a:solidFill>
                  <a:srgbClr val="000000"/>
                </a:solidFill>
              </a:rPr>
              <a:t>only run on one kind of computer. Have to be rewritten to run on another</a:t>
            </a:r>
          </a:p>
          <a:p>
            <a:pPr eaLnBrk="1" hangingPunct="1">
              <a:defRPr/>
            </a:pPr>
            <a:r>
              <a:rPr lang="en-CA" dirty="0" smtClean="0"/>
              <a:t>Thus only used for a few special applications</a:t>
            </a:r>
          </a:p>
        </p:txBody>
      </p:sp>
    </p:spTree>
    <p:extLst>
      <p:ext uri="{BB962C8B-B14F-4D97-AF65-F5344CB8AC3E}">
        <p14:creationId xmlns:p14="http://schemas.microsoft.com/office/powerpoint/2010/main" val="33528434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noChangeArrowheads="1"/>
          </p:cNvSpPr>
          <p:nvPr>
            <p:ph type="title"/>
          </p:nvPr>
        </p:nvSpPr>
        <p:spPr/>
        <p:txBody>
          <a:bodyPr/>
          <a:lstStyle/>
          <a:p>
            <a:pPr eaLnBrk="1" hangingPunct="1"/>
            <a:r>
              <a:rPr lang="en-US" sz="3600" dirty="0">
                <a:solidFill>
                  <a:schemeClr val="accent1"/>
                </a:solidFill>
              </a:rPr>
              <a:t>Interpreting /</a:t>
            </a:r>
            <a:r>
              <a:rPr lang="en-US" dirty="0">
                <a:solidFill>
                  <a:schemeClr val="accent1"/>
                </a:solidFill>
              </a:rPr>
              <a:t> </a:t>
            </a:r>
            <a:r>
              <a:rPr lang="en-US" sz="3600" dirty="0">
                <a:solidFill>
                  <a:schemeClr val="accent1"/>
                </a:solidFill>
              </a:rPr>
              <a:t>Compiling</a:t>
            </a:r>
          </a:p>
        </p:txBody>
      </p:sp>
      <p:sp>
        <p:nvSpPr>
          <p:cNvPr id="70658" name="Rectangle 3"/>
          <p:cNvSpPr>
            <a:spLocks noGrp="1" noChangeArrowheads="1"/>
          </p:cNvSpPr>
          <p:nvPr>
            <p:ph type="body" idx="1"/>
          </p:nvPr>
        </p:nvSpPr>
        <p:spPr>
          <a:xfrm>
            <a:off x="179388" y="1484313"/>
            <a:ext cx="8785225" cy="5373687"/>
          </a:xfrm>
        </p:spPr>
        <p:txBody>
          <a:bodyPr>
            <a:normAutofit/>
          </a:bodyPr>
          <a:lstStyle/>
          <a:p>
            <a:pPr marL="0" indent="0" eaLnBrk="1" hangingPunct="1">
              <a:buFontTx/>
              <a:buNone/>
            </a:pPr>
            <a:r>
              <a:rPr lang="en-CA" sz="2800" dirty="0"/>
              <a:t>There are 2 ways to translate a  program written in high </a:t>
            </a:r>
            <a:r>
              <a:rPr lang="en-CA" sz="2800" dirty="0" smtClean="0"/>
              <a:t>level language </a:t>
            </a:r>
            <a:r>
              <a:rPr lang="en-CA" sz="2800" dirty="0"/>
              <a:t>(also called </a:t>
            </a:r>
            <a:r>
              <a:rPr lang="en-CA" sz="2800" dirty="0">
                <a:solidFill>
                  <a:srgbClr val="009900"/>
                </a:solidFill>
              </a:rPr>
              <a:t>source code</a:t>
            </a:r>
            <a:r>
              <a:rPr lang="en-CA" sz="2800" dirty="0"/>
              <a:t>):</a:t>
            </a:r>
          </a:p>
          <a:p>
            <a:pPr marL="0" indent="0" eaLnBrk="1" hangingPunct="1">
              <a:buFontTx/>
              <a:buNone/>
            </a:pPr>
            <a:endParaRPr lang="en-CA" sz="2800" dirty="0">
              <a:solidFill>
                <a:srgbClr val="FF0000"/>
              </a:solidFill>
            </a:endParaRPr>
          </a:p>
          <a:p>
            <a:pPr marL="0" indent="0" eaLnBrk="1" hangingPunct="1">
              <a:buFontTx/>
              <a:buNone/>
            </a:pPr>
            <a:r>
              <a:rPr lang="en-CA" sz="2800" dirty="0">
                <a:solidFill>
                  <a:srgbClr val="C0504D"/>
                </a:solidFill>
              </a:rPr>
              <a:t>Interpreting</a:t>
            </a:r>
            <a:r>
              <a:rPr lang="en-CA" sz="2800" dirty="0"/>
              <a:t>: An </a:t>
            </a:r>
            <a:r>
              <a:rPr lang="en-CA" sz="2800" dirty="0">
                <a:solidFill>
                  <a:srgbClr val="009900"/>
                </a:solidFill>
              </a:rPr>
              <a:t>interpreter</a:t>
            </a:r>
            <a:r>
              <a:rPr lang="en-CA" sz="2800" dirty="0"/>
              <a:t> is a program that reads a high-level program and does what it says. </a:t>
            </a:r>
          </a:p>
          <a:p>
            <a:pPr marL="0" indent="0" eaLnBrk="1" hangingPunct="1">
              <a:buFontTx/>
              <a:buNone/>
            </a:pPr>
            <a:endParaRPr lang="en-CA" sz="2800" dirty="0"/>
          </a:p>
          <a:p>
            <a:pPr marL="0" indent="0" eaLnBrk="1" hangingPunct="1">
              <a:buFontTx/>
              <a:buNone/>
            </a:pPr>
            <a:r>
              <a:rPr lang="en-CA" sz="2800" dirty="0">
                <a:solidFill>
                  <a:schemeClr val="accent2"/>
                </a:solidFill>
              </a:rPr>
              <a:t>Compiling</a:t>
            </a:r>
            <a:r>
              <a:rPr lang="en-CA" sz="2800" dirty="0">
                <a:solidFill>
                  <a:srgbClr val="FF0000"/>
                </a:solidFill>
              </a:rPr>
              <a:t>: </a:t>
            </a:r>
            <a:r>
              <a:rPr lang="en-CA" sz="2800" dirty="0">
                <a:solidFill>
                  <a:srgbClr val="000000"/>
                </a:solidFill>
              </a:rPr>
              <a:t>A </a:t>
            </a:r>
            <a:r>
              <a:rPr lang="en-CA" sz="2800" dirty="0">
                <a:solidFill>
                  <a:srgbClr val="009900"/>
                </a:solidFill>
              </a:rPr>
              <a:t>complier </a:t>
            </a:r>
            <a:r>
              <a:rPr lang="en-CA" sz="2800" dirty="0">
                <a:solidFill>
                  <a:srgbClr val="000000"/>
                </a:solidFill>
              </a:rPr>
              <a:t>is a program that reads a </a:t>
            </a:r>
            <a:r>
              <a:rPr lang="en-CA" sz="2800" dirty="0"/>
              <a:t>high-level program and translates it all at once, before running any of the commands.  It complies a program first and then runs the complied code later. The complied code </a:t>
            </a:r>
            <a:r>
              <a:rPr lang="en-CA" sz="2800" dirty="0" smtClean="0"/>
              <a:t>is called </a:t>
            </a:r>
            <a:r>
              <a:rPr lang="en-CA" sz="2800" dirty="0" smtClean="0">
                <a:solidFill>
                  <a:srgbClr val="009900"/>
                </a:solidFill>
              </a:rPr>
              <a:t>executable</a:t>
            </a:r>
            <a:r>
              <a:rPr lang="en-CA" sz="2800" dirty="0" smtClean="0"/>
              <a:t>.</a:t>
            </a:r>
            <a:endParaRPr lang="en-CA" sz="2800" dirty="0"/>
          </a:p>
        </p:txBody>
      </p:sp>
    </p:spTree>
    <p:extLst>
      <p:ext uri="{BB962C8B-B14F-4D97-AF65-F5344CB8AC3E}">
        <p14:creationId xmlns:p14="http://schemas.microsoft.com/office/powerpoint/2010/main" val="8254130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3200" kern="0" dirty="0" smtClean="0">
                <a:solidFill>
                  <a:schemeClr val="accent1"/>
                </a:solidFill>
                <a:latin typeface="+mj-lt"/>
                <a:ea typeface="+mj-ea"/>
                <a:cs typeface="+mj-cs"/>
              </a:rPr>
              <a:t>Representation of numbers in Python 			</a:t>
            </a:r>
            <a:endParaRPr kumimoji="0" lang="en-US" sz="3200" b="0" i="0" u="none" strike="noStrike" kern="0" cap="none" spc="0" normalizeH="0" baseline="0" noProof="0" dirty="0" smtClean="0">
              <a:ln>
                <a:noFill/>
              </a:ln>
              <a:solidFill>
                <a:schemeClr val="accent1"/>
              </a:solidFill>
              <a:effectLst/>
              <a:uLnTx/>
              <a:uFillTx/>
              <a:latin typeface="+mj-lt"/>
              <a:ea typeface="+mj-ea"/>
              <a:cs typeface="+mj-cs"/>
            </a:endParaRPr>
          </a:p>
        </p:txBody>
      </p:sp>
      <p:sp>
        <p:nvSpPr>
          <p:cNvPr id="7" name="TextBox 6"/>
          <p:cNvSpPr txBox="1"/>
          <p:nvPr/>
        </p:nvSpPr>
        <p:spPr>
          <a:xfrm>
            <a:off x="347929" y="695802"/>
            <a:ext cx="8110271" cy="5262979"/>
          </a:xfrm>
          <a:prstGeom prst="rect">
            <a:avLst/>
          </a:prstGeom>
          <a:noFill/>
        </p:spPr>
        <p:txBody>
          <a:bodyPr wrap="square" rtlCol="0">
            <a:spAutoFit/>
          </a:bodyPr>
          <a:lstStyle/>
          <a:p>
            <a:endParaRPr lang="en-US" sz="2400" dirty="0" smtClean="0"/>
          </a:p>
          <a:p>
            <a:r>
              <a:rPr lang="en-US" sz="2400" dirty="0" smtClean="0">
                <a:solidFill>
                  <a:schemeClr val="accent2"/>
                </a:solidFill>
              </a:rPr>
              <a:t>Integers </a:t>
            </a:r>
            <a:r>
              <a:rPr lang="en-US" sz="2400" dirty="0" smtClean="0"/>
              <a:t>can be represented exactly. There is no limits to their size (other than the size of you memory).</a:t>
            </a:r>
            <a:endParaRPr lang="en-US" sz="2400" dirty="0"/>
          </a:p>
          <a:p>
            <a:endParaRPr lang="en-US" sz="2400" dirty="0" smtClean="0">
              <a:solidFill>
                <a:srgbClr val="C0504D"/>
              </a:solidFill>
            </a:endParaRPr>
          </a:p>
          <a:p>
            <a:r>
              <a:rPr lang="en-US" sz="2400" dirty="0" smtClean="0">
                <a:solidFill>
                  <a:srgbClr val="C0504D"/>
                </a:solidFill>
              </a:rPr>
              <a:t>      </a:t>
            </a:r>
          </a:p>
          <a:p>
            <a:r>
              <a:rPr lang="en-US" sz="2400" dirty="0" smtClean="0">
                <a:solidFill>
                  <a:srgbClr val="C0504D"/>
                </a:solidFill>
              </a:rPr>
              <a:t>Floating points </a:t>
            </a:r>
            <a:r>
              <a:rPr lang="en-US" sz="2400" dirty="0" smtClean="0"/>
              <a:t>are approximation of real numbers. Python use. Python</a:t>
            </a:r>
            <a:r>
              <a:rPr lang="en-US" sz="2400" b="1" dirty="0" smtClean="0"/>
              <a:t> </a:t>
            </a:r>
            <a:r>
              <a:rPr lang="en-US" sz="2400" dirty="0"/>
              <a:t>uses a double-precision standard format (IEEE 754</a:t>
            </a:r>
            <a:r>
              <a:rPr lang="en-US" sz="2400" dirty="0" smtClean="0"/>
              <a:t>) that can represent real numbers  in  </a:t>
            </a:r>
            <a:r>
              <a:rPr lang="en-US" sz="2400" dirty="0"/>
              <a:t>a range of </a:t>
            </a:r>
            <a:r>
              <a:rPr lang="en-US" sz="2400" dirty="0">
                <a:solidFill>
                  <a:srgbClr val="008000"/>
                </a:solidFill>
              </a:rPr>
              <a:t>10</a:t>
            </a:r>
            <a:r>
              <a:rPr lang="en-US" sz="2400" baseline="30000" dirty="0">
                <a:solidFill>
                  <a:srgbClr val="008000"/>
                </a:solidFill>
              </a:rPr>
              <a:t>-308</a:t>
            </a:r>
            <a:r>
              <a:rPr lang="en-US" sz="2400" dirty="0">
                <a:solidFill>
                  <a:srgbClr val="008000"/>
                </a:solidFill>
              </a:rPr>
              <a:t> to 1</a:t>
            </a:r>
            <a:r>
              <a:rPr lang="en-US" sz="2400" dirty="0">
                <a:solidFill>
                  <a:schemeClr val="accent3">
                    <a:lumMod val="75000"/>
                  </a:schemeClr>
                </a:solidFill>
              </a:rPr>
              <a:t>0</a:t>
            </a:r>
            <a:r>
              <a:rPr lang="en-US" sz="2400" baseline="30000" dirty="0">
                <a:solidFill>
                  <a:schemeClr val="accent3">
                    <a:lumMod val="75000"/>
                  </a:schemeClr>
                </a:solidFill>
              </a:rPr>
              <a:t>308</a:t>
            </a:r>
            <a:r>
              <a:rPr lang="en-US" sz="2400" dirty="0">
                <a:solidFill>
                  <a:schemeClr val="accent3">
                    <a:lumMod val="75000"/>
                  </a:schemeClr>
                </a:solidFill>
              </a:rPr>
              <a:t> </a:t>
            </a:r>
            <a:r>
              <a:rPr lang="en-US" sz="2400" dirty="0"/>
              <a:t>with </a:t>
            </a:r>
            <a:r>
              <a:rPr lang="en-US" sz="2400" dirty="0">
                <a:solidFill>
                  <a:srgbClr val="4F6228"/>
                </a:solidFill>
              </a:rPr>
              <a:t>16</a:t>
            </a:r>
            <a:r>
              <a:rPr lang="en-US" sz="2400" dirty="0"/>
              <a:t> to </a:t>
            </a:r>
            <a:r>
              <a:rPr lang="en-US" sz="2400" dirty="0">
                <a:solidFill>
                  <a:srgbClr val="008000"/>
                </a:solidFill>
              </a:rPr>
              <a:t>17</a:t>
            </a:r>
            <a:r>
              <a:rPr lang="en-US" sz="2400" dirty="0"/>
              <a:t> digits of precision. </a:t>
            </a:r>
            <a:endParaRPr lang="en-US" sz="2400" dirty="0" smtClean="0"/>
          </a:p>
          <a:p>
            <a:r>
              <a:rPr lang="en-US" sz="2400" dirty="0" smtClean="0">
                <a:solidFill>
                  <a:srgbClr val="C0504D"/>
                </a:solidFill>
              </a:rPr>
              <a:t>				          </a:t>
            </a:r>
          </a:p>
          <a:p>
            <a:r>
              <a:rPr lang="en-US" sz="2400" dirty="0" smtClean="0">
                <a:solidFill>
                  <a:srgbClr val="C0504D"/>
                </a:solidFill>
              </a:rPr>
              <a:t>       Operations : </a:t>
            </a:r>
            <a:r>
              <a:rPr lang="en-US" sz="2400" dirty="0">
                <a:solidFill>
                  <a:srgbClr val="008000"/>
                </a:solidFill>
              </a:rPr>
              <a:t>-, **, *, /, %, //, +, -  </a:t>
            </a:r>
          </a:p>
          <a:p>
            <a:r>
              <a:rPr lang="en-US" sz="2400" dirty="0">
                <a:solidFill>
                  <a:srgbClr val="008000"/>
                </a:solidFill>
              </a:rPr>
              <a:t>                    &lt;, &lt;=, ==, !=, &gt;, &gt;=</a:t>
            </a:r>
          </a:p>
          <a:p>
            <a:endParaRPr lang="en-US" sz="2400" dirty="0">
              <a:solidFill>
                <a:srgbClr val="C0504D"/>
              </a:solidFill>
            </a:endParaRPr>
          </a:p>
          <a:p>
            <a:r>
              <a:rPr lang="en-US" sz="2400" dirty="0">
                <a:solidFill>
                  <a:schemeClr val="accent1"/>
                </a:solidFill>
              </a:rPr>
              <a:t>  </a:t>
            </a:r>
            <a:r>
              <a:rPr lang="en-US" sz="2000" dirty="0" smtClean="0">
                <a:solidFill>
                  <a:srgbClr val="008000"/>
                </a:solidFill>
              </a:rPr>
              <a:t>==</a:t>
            </a:r>
            <a:r>
              <a:rPr lang="en-US" sz="2000" dirty="0" smtClean="0">
                <a:solidFill>
                  <a:schemeClr val="accent3"/>
                </a:solidFill>
              </a:rPr>
              <a:t> </a:t>
            </a:r>
            <a:r>
              <a:rPr lang="en-US" sz="2000" dirty="0" smtClean="0"/>
              <a:t>should be avoided in floats </a:t>
            </a:r>
          </a:p>
        </p:txBody>
      </p:sp>
    </p:spTree>
    <p:extLst>
      <p:ext uri="{BB962C8B-B14F-4D97-AF65-F5344CB8AC3E}">
        <p14:creationId xmlns:p14="http://schemas.microsoft.com/office/powerpoint/2010/main" val="10986573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402336"/>
            <a:ext cx="8382000" cy="990599"/>
          </a:xfrm>
        </p:spPr>
        <p:txBody>
          <a:bodyPr>
            <a:normAutofit/>
          </a:bodyPr>
          <a:lstStyle/>
          <a:p>
            <a:r>
              <a:rPr lang="en-US" sz="3200" b="1" dirty="0" smtClean="0"/>
              <a:t>Program Translation</a:t>
            </a:r>
            <a:endParaRPr lang="en-US" sz="3200" b="1" dirty="0"/>
          </a:p>
        </p:txBody>
      </p:sp>
      <p:sp>
        <p:nvSpPr>
          <p:cNvPr id="3" name="Subtitle 2"/>
          <p:cNvSpPr>
            <a:spLocks noGrp="1"/>
          </p:cNvSpPr>
          <p:nvPr>
            <p:ph type="subTitle" idx="1"/>
          </p:nvPr>
        </p:nvSpPr>
        <p:spPr>
          <a:xfrm>
            <a:off x="609600" y="1371600"/>
            <a:ext cx="7848600" cy="1752600"/>
          </a:xfrm>
        </p:spPr>
        <p:txBody>
          <a:bodyPr>
            <a:noAutofit/>
          </a:bodyPr>
          <a:lstStyle/>
          <a:p>
            <a:pPr algn="just"/>
            <a:r>
              <a:rPr lang="en-US" sz="2400" dirty="0" smtClean="0">
                <a:solidFill>
                  <a:schemeClr val="tx1"/>
                </a:solidFill>
              </a:rPr>
              <a:t>A </a:t>
            </a:r>
            <a:r>
              <a:rPr lang="en-US" sz="2400" dirty="0" smtClean="0">
                <a:solidFill>
                  <a:srgbClr val="D4650A"/>
                </a:solidFill>
              </a:rPr>
              <a:t>central processing unit </a:t>
            </a:r>
            <a:r>
              <a:rPr lang="en-US" sz="2400" dirty="0" smtClean="0">
                <a:solidFill>
                  <a:schemeClr val="tx1"/>
                </a:solidFill>
              </a:rPr>
              <a:t>(CPU) is </a:t>
            </a:r>
            <a:r>
              <a:rPr lang="en-US" sz="2400" b="1" dirty="0" smtClean="0">
                <a:solidFill>
                  <a:schemeClr val="tx1"/>
                </a:solidFill>
              </a:rPr>
              <a:t>designed to interpret and execute a specific set of instructions represented in binary form</a:t>
            </a:r>
            <a:r>
              <a:rPr lang="en-US" sz="2400" dirty="0" smtClean="0">
                <a:solidFill>
                  <a:srgbClr val="002FC4"/>
                </a:solidFill>
              </a:rPr>
              <a:t> </a:t>
            </a:r>
            <a:r>
              <a:rPr lang="en-US" sz="2400" dirty="0" smtClean="0">
                <a:solidFill>
                  <a:schemeClr val="tx1"/>
                </a:solidFill>
              </a:rPr>
              <a:t>(i.e., 1s and 0s) called </a:t>
            </a:r>
            <a:r>
              <a:rPr lang="en-US" sz="2400" b="1" dirty="0" smtClean="0">
                <a:solidFill>
                  <a:srgbClr val="D4650A"/>
                </a:solidFill>
              </a:rPr>
              <a:t>machine code</a:t>
            </a:r>
            <a:r>
              <a:rPr lang="en-US" sz="2400" dirty="0" smtClean="0">
                <a:solidFill>
                  <a:schemeClr val="tx1"/>
                </a:solidFill>
              </a:rPr>
              <a:t>. Only programs in machine code</a:t>
            </a:r>
            <a:r>
              <a:rPr lang="en-US" sz="2400" b="1" dirty="0" smtClean="0">
                <a:solidFill>
                  <a:schemeClr val="tx1"/>
                </a:solidFill>
              </a:rPr>
              <a:t> </a:t>
            </a:r>
            <a:r>
              <a:rPr lang="en-US" sz="2400" dirty="0" smtClean="0">
                <a:solidFill>
                  <a:schemeClr val="tx1"/>
                </a:solidFill>
              </a:rPr>
              <a:t>can be executed by a CPU.</a:t>
            </a:r>
            <a:endParaRPr lang="en-US" sz="2400" dirty="0" smtClean="0">
              <a:solidFill>
                <a:srgbClr val="002FC4"/>
              </a:solidFill>
            </a:endParaRPr>
          </a:p>
          <a:p>
            <a:r>
              <a:rPr lang="en-US" sz="2400" dirty="0" smtClean="0"/>
              <a:t>			</a:t>
            </a: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3" cstate="print"/>
          <a:srcRect/>
          <a:stretch>
            <a:fillRect/>
          </a:stretch>
        </p:blipFill>
        <p:spPr bwMode="auto">
          <a:xfrm>
            <a:off x="1219200" y="3581400"/>
            <a:ext cx="6410325" cy="2038350"/>
          </a:xfrm>
          <a:prstGeom prst="rect">
            <a:avLst/>
          </a:prstGeom>
          <a:noFill/>
          <a:ln w="9525">
            <a:noFill/>
            <a:miter lim="800000"/>
            <a:headEnd/>
            <a:tailEnd/>
          </a:ln>
        </p:spPr>
      </p:pic>
      <p:sp>
        <p:nvSpPr>
          <p:cNvPr id="8"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1.4  Computer Software</a:t>
            </a:r>
            <a:endParaRPr lang="en-US" sz="1050" dirty="0">
              <a:solidFill>
                <a:srgbClr val="D4650A"/>
              </a:solidFill>
            </a:endParaRPr>
          </a:p>
        </p:txBody>
      </p:sp>
    </p:spTree>
    <p:extLst>
      <p:ext uri="{BB962C8B-B14F-4D97-AF65-F5344CB8AC3E}">
        <p14:creationId xmlns:p14="http://schemas.microsoft.com/office/powerpoint/2010/main" val="39880538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7700" y="876174"/>
            <a:ext cx="7848600" cy="4930422"/>
          </a:xfrm>
        </p:spPr>
        <p:txBody>
          <a:bodyPr>
            <a:noAutofit/>
          </a:bodyPr>
          <a:lstStyle/>
          <a:p>
            <a:pPr algn="just"/>
            <a:r>
              <a:rPr lang="en-US" sz="2400" dirty="0" smtClean="0">
                <a:solidFill>
                  <a:schemeClr val="tx1"/>
                </a:solidFill>
              </a:rPr>
              <a:t>Writing programs at this “low level” is tedious and error-prone. Therefore, </a:t>
            </a:r>
            <a:r>
              <a:rPr lang="en-US" sz="2400" dirty="0" smtClean="0">
                <a:solidFill>
                  <a:srgbClr val="002FC4"/>
                </a:solidFill>
              </a:rPr>
              <a:t>most programs are written in a “high-level” programming language such as Python</a:t>
            </a:r>
            <a:r>
              <a:rPr lang="en-US" sz="2400" dirty="0" smtClean="0">
                <a:solidFill>
                  <a:schemeClr val="tx1"/>
                </a:solidFill>
              </a:rPr>
              <a:t>. Since the instructions of such programs are not in machine code that a CPU can execute, a translator program must be used. </a:t>
            </a:r>
          </a:p>
          <a:p>
            <a:pPr algn="just"/>
            <a:endParaRPr lang="en-US" sz="2400" dirty="0" smtClean="0">
              <a:solidFill>
                <a:schemeClr val="tx1"/>
              </a:solidFill>
            </a:endParaRPr>
          </a:p>
          <a:p>
            <a:pPr algn="just">
              <a:spcAft>
                <a:spcPts val="1200"/>
              </a:spcAft>
            </a:pPr>
            <a:r>
              <a:rPr lang="en-US" sz="2400" b="1" dirty="0" smtClean="0">
                <a:solidFill>
                  <a:schemeClr val="tx1"/>
                </a:solidFill>
              </a:rPr>
              <a:t>There are two fundamental types of translators</a:t>
            </a:r>
            <a:r>
              <a:rPr lang="en-US" sz="2400" dirty="0" smtClean="0">
                <a:solidFill>
                  <a:schemeClr val="tx1"/>
                </a:solidFill>
              </a:rPr>
              <a:t>:</a:t>
            </a:r>
          </a:p>
          <a:p>
            <a:pPr algn="l">
              <a:buFont typeface="Arial" pitchFamily="34" charset="0"/>
              <a:buChar char="•"/>
            </a:pPr>
            <a:r>
              <a:rPr lang="en-US" sz="2400" b="1" dirty="0" smtClean="0">
                <a:solidFill>
                  <a:schemeClr val="tx1"/>
                </a:solidFill>
              </a:rPr>
              <a:t>  </a:t>
            </a:r>
            <a:r>
              <a:rPr lang="en-US" sz="2400" b="1" dirty="0" smtClean="0">
                <a:solidFill>
                  <a:srgbClr val="D4650A"/>
                </a:solidFill>
              </a:rPr>
              <a:t>Compiler</a:t>
            </a:r>
            <a:r>
              <a:rPr lang="en-US" sz="2400" dirty="0" smtClean="0">
                <a:solidFill>
                  <a:schemeClr val="tx1"/>
                </a:solidFill>
              </a:rPr>
              <a:t> 	software that </a:t>
            </a:r>
            <a:r>
              <a:rPr lang="en-US" sz="2400" dirty="0" smtClean="0">
                <a:solidFill>
                  <a:srgbClr val="002FC4"/>
                </a:solidFill>
              </a:rPr>
              <a:t>translates programs </a:t>
            </a:r>
            <a:r>
              <a:rPr lang="en-US" sz="2400" dirty="0" smtClean="0">
                <a:solidFill>
                  <a:schemeClr val="tx1"/>
                </a:solidFill>
              </a:rPr>
              <a:t>into </a:t>
            </a:r>
            <a:br>
              <a:rPr lang="en-US" sz="2400" dirty="0" smtClean="0">
                <a:solidFill>
                  <a:schemeClr val="tx1"/>
                </a:solidFill>
              </a:rPr>
            </a:br>
            <a:r>
              <a:rPr lang="en-US" sz="2400" dirty="0" smtClean="0">
                <a:solidFill>
                  <a:schemeClr val="tx1"/>
                </a:solidFill>
              </a:rPr>
              <a:t> 		machine code</a:t>
            </a:r>
            <a:r>
              <a:rPr lang="en-US" sz="2400" dirty="0">
                <a:solidFill>
                  <a:schemeClr val="tx1"/>
                </a:solidFill>
              </a:rPr>
              <a:t> </a:t>
            </a:r>
            <a:r>
              <a:rPr lang="en-US" sz="2400" dirty="0" smtClean="0">
                <a:solidFill>
                  <a:schemeClr val="tx1"/>
                </a:solidFill>
              </a:rPr>
              <a:t>to be executed by the CPU </a:t>
            </a:r>
          </a:p>
          <a:p>
            <a:pPr algn="just"/>
            <a:endParaRPr lang="en-US" sz="1400" dirty="0" smtClean="0">
              <a:solidFill>
                <a:schemeClr val="tx1"/>
              </a:solidFill>
            </a:endParaRPr>
          </a:p>
          <a:p>
            <a:pPr algn="l">
              <a:buFont typeface="Arial" pitchFamily="34" charset="0"/>
              <a:buChar char="•"/>
            </a:pPr>
            <a:r>
              <a:rPr lang="en-US" sz="2400" dirty="0" smtClean="0">
                <a:solidFill>
                  <a:schemeClr val="tx1"/>
                </a:solidFill>
              </a:rPr>
              <a:t>  </a:t>
            </a:r>
            <a:r>
              <a:rPr lang="en-US" sz="2400" b="1" dirty="0" smtClean="0">
                <a:solidFill>
                  <a:srgbClr val="D4650A"/>
                </a:solidFill>
              </a:rPr>
              <a:t>Interpreter</a:t>
            </a:r>
            <a:r>
              <a:rPr lang="en-US" sz="2400" b="1" dirty="0" smtClean="0">
                <a:solidFill>
                  <a:schemeClr val="tx1"/>
                </a:solidFill>
              </a:rPr>
              <a:t>	</a:t>
            </a:r>
            <a:r>
              <a:rPr lang="en-US" sz="2400" dirty="0" smtClean="0">
                <a:solidFill>
                  <a:schemeClr val="tx1"/>
                </a:solidFill>
              </a:rPr>
              <a:t>software that  </a:t>
            </a:r>
            <a:r>
              <a:rPr lang="en-US" sz="2400" dirty="0" smtClean="0">
                <a:solidFill>
                  <a:srgbClr val="002FC4"/>
                </a:solidFill>
              </a:rPr>
              <a:t>executes programs </a:t>
            </a:r>
            <a:r>
              <a:rPr lang="en-US" sz="2400" dirty="0" smtClean="0">
                <a:solidFill>
                  <a:schemeClr val="tx1"/>
                </a:solidFill>
              </a:rPr>
              <a:t>in</a:t>
            </a:r>
            <a:br>
              <a:rPr lang="en-US" sz="2400" dirty="0" smtClean="0">
                <a:solidFill>
                  <a:schemeClr val="tx1"/>
                </a:solidFill>
              </a:rPr>
            </a:br>
            <a:r>
              <a:rPr lang="en-US" sz="2400" dirty="0" smtClean="0">
                <a:solidFill>
                  <a:schemeClr val="tx1"/>
                </a:solidFill>
              </a:rPr>
              <a:t> 		place of the CPU			</a:t>
            </a: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41</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1.4  Computer Software</a:t>
            </a:r>
            <a:endParaRPr lang="en-US" sz="1050" dirty="0">
              <a:solidFill>
                <a:srgbClr val="D4650A"/>
              </a:solidFill>
            </a:endParaRPr>
          </a:p>
        </p:txBody>
      </p:sp>
    </p:spTree>
    <p:extLst>
      <p:ext uri="{BB962C8B-B14F-4D97-AF65-F5344CB8AC3E}">
        <p14:creationId xmlns:p14="http://schemas.microsoft.com/office/powerpoint/2010/main" val="221016806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838200"/>
            <a:ext cx="7848600" cy="1752600"/>
          </a:xfrm>
        </p:spPr>
        <p:txBody>
          <a:bodyPr>
            <a:noAutofit/>
          </a:bodyPr>
          <a:lstStyle/>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3" cstate="print"/>
          <a:srcRect/>
          <a:stretch>
            <a:fillRect/>
          </a:stretch>
        </p:blipFill>
        <p:spPr bwMode="auto">
          <a:xfrm>
            <a:off x="304800" y="1981200"/>
            <a:ext cx="8503920" cy="1898338"/>
          </a:xfrm>
          <a:prstGeom prst="rect">
            <a:avLst/>
          </a:prstGeom>
          <a:noFill/>
          <a:ln w="9525">
            <a:noFill/>
            <a:miter lim="800000"/>
            <a:headEnd/>
            <a:tailEnd/>
          </a:ln>
        </p:spPr>
      </p:pic>
      <p:sp>
        <p:nvSpPr>
          <p:cNvPr id="7" name="TextBox 6"/>
          <p:cNvSpPr txBox="1"/>
          <p:nvPr/>
        </p:nvSpPr>
        <p:spPr>
          <a:xfrm>
            <a:off x="3804363" y="914400"/>
            <a:ext cx="1537600" cy="523220"/>
          </a:xfrm>
          <a:prstGeom prst="rect">
            <a:avLst/>
          </a:prstGeom>
          <a:noFill/>
        </p:spPr>
        <p:txBody>
          <a:bodyPr wrap="none" rtlCol="0">
            <a:spAutoFit/>
          </a:bodyPr>
          <a:lstStyle/>
          <a:p>
            <a:r>
              <a:rPr lang="en-US" sz="2800" b="1" dirty="0" smtClean="0"/>
              <a:t>Compiler</a:t>
            </a:r>
            <a:endParaRPr lang="en-US" sz="2800" b="1" dirty="0"/>
          </a:p>
        </p:txBody>
      </p:sp>
      <p:sp>
        <p:nvSpPr>
          <p:cNvPr id="8" name="Rectangle 7"/>
          <p:cNvSpPr/>
          <p:nvPr/>
        </p:nvSpPr>
        <p:spPr>
          <a:xfrm>
            <a:off x="683491" y="4724400"/>
            <a:ext cx="7927109" cy="400110"/>
          </a:xfrm>
          <a:prstGeom prst="rect">
            <a:avLst/>
          </a:prstGeom>
        </p:spPr>
        <p:txBody>
          <a:bodyPr wrap="square">
            <a:spAutoFit/>
          </a:bodyPr>
          <a:lstStyle/>
          <a:p>
            <a:r>
              <a:rPr lang="en-US" sz="2000" dirty="0" smtClean="0"/>
              <a:t>Compiled programs generally execute faster than interpreted programs.</a:t>
            </a:r>
            <a:endParaRPr lang="en-US" sz="2000"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1.4  Computer Software</a:t>
            </a:r>
            <a:endParaRPr lang="en-US" sz="1050" dirty="0">
              <a:solidFill>
                <a:srgbClr val="D4650A"/>
              </a:solidFill>
            </a:endParaRPr>
          </a:p>
        </p:txBody>
      </p:sp>
    </p:spTree>
    <p:extLst>
      <p:ext uri="{BB962C8B-B14F-4D97-AF65-F5344CB8AC3E}">
        <p14:creationId xmlns:p14="http://schemas.microsoft.com/office/powerpoint/2010/main" val="23190988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838200"/>
            <a:ext cx="7848600" cy="742244"/>
          </a:xfrm>
        </p:spPr>
        <p:txBody>
          <a:bodyPr>
            <a:noAutofit/>
          </a:bodyPr>
          <a:lstStyle/>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646317" y="914400"/>
            <a:ext cx="1825243" cy="523220"/>
          </a:xfrm>
          <a:prstGeom prst="rect">
            <a:avLst/>
          </a:prstGeom>
          <a:noFill/>
        </p:spPr>
        <p:txBody>
          <a:bodyPr wrap="none" rtlCol="0">
            <a:spAutoFit/>
          </a:bodyPr>
          <a:lstStyle/>
          <a:p>
            <a:r>
              <a:rPr lang="en-US" sz="2800" b="1" dirty="0" smtClean="0"/>
              <a:t>Interpreter</a:t>
            </a:r>
            <a:endParaRPr lang="en-US" sz="2800" b="1" dirty="0"/>
          </a:p>
        </p:txBody>
      </p:sp>
      <p:pic>
        <p:nvPicPr>
          <p:cNvPr id="4098" name="Picture 2"/>
          <p:cNvPicPr>
            <a:picLocks noChangeAspect="1" noChangeArrowheads="1"/>
          </p:cNvPicPr>
          <p:nvPr/>
        </p:nvPicPr>
        <p:blipFill>
          <a:blip r:embed="rId3" cstate="print"/>
          <a:srcRect/>
          <a:stretch>
            <a:fillRect/>
          </a:stretch>
        </p:blipFill>
        <p:spPr bwMode="auto">
          <a:xfrm>
            <a:off x="1981200" y="1905000"/>
            <a:ext cx="4905359" cy="2651760"/>
          </a:xfrm>
          <a:prstGeom prst="rect">
            <a:avLst/>
          </a:prstGeom>
          <a:noFill/>
          <a:ln w="9525">
            <a:noFill/>
            <a:miter lim="800000"/>
            <a:headEnd/>
            <a:tailEnd/>
          </a:ln>
        </p:spPr>
      </p:pic>
      <p:sp>
        <p:nvSpPr>
          <p:cNvPr id="10" name="Rectangle 9"/>
          <p:cNvSpPr/>
          <p:nvPr/>
        </p:nvSpPr>
        <p:spPr>
          <a:xfrm>
            <a:off x="838200" y="4705290"/>
            <a:ext cx="7696200" cy="1323439"/>
          </a:xfrm>
          <a:prstGeom prst="rect">
            <a:avLst/>
          </a:prstGeom>
        </p:spPr>
        <p:txBody>
          <a:bodyPr wrap="square">
            <a:spAutoFit/>
          </a:bodyPr>
          <a:lstStyle/>
          <a:p>
            <a:pPr algn="just"/>
            <a:r>
              <a:rPr lang="en-US" sz="2000" b="1" dirty="0" smtClean="0"/>
              <a:t>An interpreter can immediately execute instructions as they are entered</a:t>
            </a:r>
            <a:r>
              <a:rPr lang="en-US" sz="2000" dirty="0" smtClean="0"/>
              <a:t>.</a:t>
            </a:r>
            <a:r>
              <a:rPr lang="en-US" sz="2000" dirty="0" smtClean="0">
                <a:solidFill>
                  <a:srgbClr val="002FC4"/>
                </a:solidFill>
              </a:rPr>
              <a:t> </a:t>
            </a:r>
            <a:r>
              <a:rPr lang="en-US" sz="2000" dirty="0" smtClean="0"/>
              <a:t>This is referred to as </a:t>
            </a:r>
            <a:r>
              <a:rPr lang="en-US" sz="2000" b="1" dirty="0" smtClean="0">
                <a:solidFill>
                  <a:srgbClr val="D4650A"/>
                </a:solidFill>
              </a:rPr>
              <a:t>interactive mode</a:t>
            </a:r>
            <a:r>
              <a:rPr lang="en-US" sz="2000" dirty="0" smtClean="0"/>
              <a:t>. This is a very useful feature for program development. </a:t>
            </a:r>
            <a:r>
              <a:rPr lang="en-US" sz="2000" b="1" dirty="0" smtClean="0"/>
              <a:t>Python, as we shall see, is executed by an interpreter</a:t>
            </a:r>
            <a:r>
              <a:rPr lang="en-US" sz="2000" dirty="0" smtClean="0"/>
              <a:t>.</a:t>
            </a:r>
            <a:endParaRPr lang="en-US" sz="2000" dirty="0">
              <a:solidFill>
                <a:srgbClr val="002FC4"/>
              </a:solidFill>
            </a:endParaRPr>
          </a:p>
        </p:txBody>
      </p:sp>
      <p:sp>
        <p:nvSpPr>
          <p:cNvPr id="11"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1.4  Computer Software</a:t>
            </a:r>
            <a:endParaRPr lang="en-US" sz="1050" dirty="0">
              <a:solidFill>
                <a:srgbClr val="D4650A"/>
              </a:solidFill>
            </a:endParaRPr>
          </a:p>
        </p:txBody>
      </p:sp>
    </p:spTree>
    <p:extLst>
      <p:ext uri="{BB962C8B-B14F-4D97-AF65-F5344CB8AC3E}">
        <p14:creationId xmlns:p14="http://schemas.microsoft.com/office/powerpoint/2010/main" val="42160358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26154" y="1"/>
            <a:ext cx="8785198" cy="6958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defTabSz="914400" fontAlgn="base">
              <a:spcBef>
                <a:spcPct val="0"/>
              </a:spcBef>
              <a:spcAft>
                <a:spcPct val="0"/>
              </a:spcAft>
              <a:defRPr/>
            </a:pPr>
            <a:r>
              <a:rPr lang="en-US" sz="2800" kern="0" dirty="0" smtClean="0">
                <a:solidFill>
                  <a:schemeClr val="accent1"/>
                </a:solidFill>
                <a:latin typeface="+mj-lt"/>
                <a:ea typeface="+mj-ea"/>
                <a:cs typeface="+mj-cs"/>
              </a:rPr>
              <a:t>Why do we care about running time? 			</a:t>
            </a:r>
            <a:endParaRPr kumimoji="0" lang="en-US" sz="2800" b="0" i="0" u="none" strike="noStrike" kern="0" cap="none" spc="0" normalizeH="0" baseline="0" noProof="0" dirty="0" smtClean="0">
              <a:ln>
                <a:noFill/>
              </a:ln>
              <a:solidFill>
                <a:schemeClr val="accent1"/>
              </a:solidFill>
              <a:effectLst/>
              <a:uLnTx/>
              <a:uFillTx/>
              <a:latin typeface="+mj-lt"/>
              <a:ea typeface="+mj-ea"/>
              <a:cs typeface="+mj-cs"/>
            </a:endParaRPr>
          </a:p>
        </p:txBody>
      </p:sp>
    </p:spTree>
    <p:extLst>
      <p:ext uri="{BB962C8B-B14F-4D97-AF65-F5344CB8AC3E}">
        <p14:creationId xmlns:p14="http://schemas.microsoft.com/office/powerpoint/2010/main" val="375467123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1"/>
            <a:ext cx="7772400" cy="990599"/>
          </a:xfrm>
        </p:spPr>
        <p:txBody>
          <a:bodyPr>
            <a:normAutofit/>
          </a:bodyPr>
          <a:lstStyle/>
          <a:p>
            <a:r>
              <a:rPr lang="en-US" sz="2800" b="1" smtClean="0"/>
              <a:t>The Traveling Salesman Problem</a:t>
            </a:r>
            <a:endParaRPr lang="en-US" sz="2800" b="1" dirty="0"/>
          </a:p>
        </p:txBody>
      </p:sp>
      <p:sp>
        <p:nvSpPr>
          <p:cNvPr id="4" name="Slide Number Placeholder 3"/>
          <p:cNvSpPr>
            <a:spLocks noGrp="1"/>
          </p:cNvSpPr>
          <p:nvPr>
            <p:ph type="sldNum" sz="quarter" idx="12"/>
          </p:nvPr>
        </p:nvSpPr>
        <p:spPr/>
        <p:txBody>
          <a:bodyPr/>
          <a:lstStyle/>
          <a:p>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txBox="1">
            <a:spLocks/>
          </p:cNvSpPr>
          <p:nvPr/>
        </p:nvSpPr>
        <p:spPr>
          <a:xfrm>
            <a:off x="762000" y="2514600"/>
            <a:ext cx="7772400" cy="990599"/>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3" name="Subtitle 2"/>
          <p:cNvSpPr txBox="1">
            <a:spLocks/>
          </p:cNvSpPr>
          <p:nvPr/>
        </p:nvSpPr>
        <p:spPr>
          <a:xfrm>
            <a:off x="5791200" y="2101850"/>
            <a:ext cx="2971800" cy="1768186"/>
          </a:xfrm>
          <a:prstGeom prst="rect">
            <a:avLst/>
          </a:prstGeom>
        </p:spPr>
        <p:txBody>
          <a:bodyPr vert="horz" lIns="91440" tIns="45720" rIns="91440" bIns="45720" rtlCol="0">
            <a:noAutofit/>
          </a:bodyPr>
          <a:lstStyle/>
          <a:p>
            <a:pPr marL="0" marR="0" lvl="0" indent="0" algn="just" defTabSz="914400" rtl="0" eaLnBrk="1" fontAlgn="auto" latinLnBrk="0" hangingPunct="1">
              <a:spcAft>
                <a:spcPts val="0"/>
              </a:spcAft>
              <a:buClrTx/>
              <a:buSzTx/>
              <a:buFont typeface="Arial" pitchFamily="34" charset="0"/>
              <a:buNone/>
              <a:tabLst/>
              <a:defRPr/>
            </a:pPr>
            <a:r>
              <a:rPr kumimoji="0" lang="en-US" sz="1800" b="0" i="0" u="none" strike="noStrike" kern="1200" cap="none" spc="0" normalizeH="0" baseline="0" noProof="0" dirty="0" smtClean="0">
                <a:ln>
                  <a:noFill/>
                </a:ln>
                <a:effectLst/>
                <a:uLnTx/>
                <a:uFillTx/>
                <a:latin typeface="+mn-lt"/>
                <a:ea typeface="+mn-ea"/>
                <a:cs typeface="+mn-cs"/>
              </a:rPr>
              <a:t>A salesman</a:t>
            </a:r>
            <a:r>
              <a:rPr kumimoji="0" lang="en-US" sz="1800" b="0" i="0" u="none" strike="noStrike" kern="1200" cap="none" spc="0" normalizeH="0" noProof="0" dirty="0" smtClean="0">
                <a:ln>
                  <a:noFill/>
                </a:ln>
                <a:effectLst/>
                <a:uLnTx/>
                <a:uFillTx/>
                <a:latin typeface="+mn-lt"/>
                <a:ea typeface="+mn-ea"/>
                <a:cs typeface="+mn-cs"/>
              </a:rPr>
              <a:t> needs to visit a set of cities. He wants to find the shortest route of travel, starting and ending at any city for a given set of cities. </a:t>
            </a:r>
            <a:r>
              <a:rPr lang="en-US" dirty="0"/>
              <a:t>W</a:t>
            </a:r>
            <a:r>
              <a:rPr kumimoji="0" lang="en-US" sz="1800" b="0" i="0" u="none" strike="noStrike" kern="1200" cap="none" spc="0" normalizeH="0" noProof="0" dirty="0" smtClean="0">
                <a:ln>
                  <a:noFill/>
                </a:ln>
                <a:effectLst/>
                <a:uLnTx/>
                <a:uFillTx/>
                <a:latin typeface="+mn-lt"/>
                <a:ea typeface="+mn-ea"/>
                <a:cs typeface="+mn-cs"/>
              </a:rPr>
              <a:t>hat route should he take?</a:t>
            </a:r>
            <a:endParaRPr kumimoji="0" lang="en-US" sz="1800" b="0" i="0" u="none" strike="noStrike" kern="1200" cap="none" spc="0" normalizeH="0" baseline="0" noProof="0" dirty="0" smtClean="0">
              <a:ln>
                <a:noFill/>
              </a:ln>
              <a:effectLst/>
              <a:uLnTx/>
              <a:uFillTx/>
              <a:latin typeface="+mn-lt"/>
              <a:ea typeface="+mn-ea"/>
              <a:cs typeface="+mn-cs"/>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4" name="Subtitle 2"/>
          <p:cNvSpPr txBox="1">
            <a:spLocks/>
          </p:cNvSpPr>
          <p:nvPr/>
        </p:nvSpPr>
        <p:spPr>
          <a:xfrm>
            <a:off x="838200" y="4667827"/>
            <a:ext cx="7924800" cy="1323686"/>
          </a:xfrm>
          <a:prstGeom prst="rect">
            <a:avLst/>
          </a:prstGeom>
        </p:spPr>
        <p:txBody>
          <a:bodyPr vert="horz" lIns="91440" tIns="45720" rIns="91440" bIns="45720" rtlCol="0">
            <a:noAutofit/>
          </a:bodyPr>
          <a:lstStyle/>
          <a:p>
            <a:pPr marL="0" marR="0" lvl="0" indent="0" algn="just" defTabSz="914400" rtl="0" eaLnBrk="1" fontAlgn="auto" latinLnBrk="0" hangingPunct="1">
              <a:spcAft>
                <a:spcPts val="0"/>
              </a:spcAft>
              <a:buClrTx/>
              <a:buSzTx/>
              <a:buFont typeface="Arial" pitchFamily="34" charset="0"/>
              <a:buNone/>
              <a:tabLst/>
              <a:defRPr/>
            </a:pPr>
            <a:r>
              <a:rPr lang="en-US" dirty="0" smtClean="0">
                <a:solidFill>
                  <a:srgbClr val="002FC4"/>
                </a:solidFill>
              </a:rPr>
              <a:t>The algorithm for solving this problem is a simple one</a:t>
            </a:r>
            <a:r>
              <a:rPr lang="en-US" dirty="0" smtClean="0"/>
              <a:t>. Determine the lengths of all possible routes that can be taken, and find the shortest one – a </a:t>
            </a:r>
            <a:r>
              <a:rPr lang="en-US" b="1" dirty="0" smtClean="0">
                <a:solidFill>
                  <a:srgbClr val="D4650A"/>
                </a:solidFill>
              </a:rPr>
              <a:t>brute force approach</a:t>
            </a:r>
            <a:r>
              <a:rPr lang="en-US" dirty="0" smtClean="0"/>
              <a:t>. </a:t>
            </a:r>
            <a:r>
              <a:rPr lang="en-US" b="1" dirty="0" smtClean="0"/>
              <a:t>The computational issue, therefore, is for a given set of cities, how many possible routes are there to consider?</a:t>
            </a:r>
            <a:endParaRPr kumimoji="0" lang="en-US" sz="1800" b="1"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1" name="Picture 10" descr="Fig 1-5 Connected Cities.JPG"/>
          <p:cNvPicPr>
            <a:picLocks noChangeAspect="1"/>
          </p:cNvPicPr>
          <p:nvPr/>
        </p:nvPicPr>
        <p:blipFill>
          <a:blip r:embed="rId3" cstate="print"/>
          <a:stretch>
            <a:fillRect/>
          </a:stretch>
        </p:blipFill>
        <p:spPr>
          <a:xfrm>
            <a:off x="965141" y="1874520"/>
            <a:ext cx="4749859" cy="2468880"/>
          </a:xfrm>
          <a:prstGeom prst="rect">
            <a:avLst/>
          </a:prstGeom>
        </p:spPr>
      </p:pic>
      <p:sp>
        <p:nvSpPr>
          <p:cNvPr id="12"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1.1  What is Computer Science? </a:t>
            </a:r>
            <a:endParaRPr lang="en-US" sz="1050" dirty="0">
              <a:solidFill>
                <a:srgbClr val="D4650A"/>
              </a:solidFill>
            </a:endParaRPr>
          </a:p>
        </p:txBody>
      </p:sp>
    </p:spTree>
    <p:extLst>
      <p:ext uri="{BB962C8B-B14F-4D97-AF65-F5344CB8AC3E}">
        <p14:creationId xmlns:p14="http://schemas.microsoft.com/office/powerpoint/2010/main" val="12861429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txBox="1">
            <a:spLocks/>
          </p:cNvSpPr>
          <p:nvPr/>
        </p:nvSpPr>
        <p:spPr>
          <a:xfrm>
            <a:off x="762000" y="2514600"/>
            <a:ext cx="7772400" cy="990599"/>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3" name="Subtitle 2"/>
          <p:cNvSpPr txBox="1">
            <a:spLocks/>
          </p:cNvSpPr>
          <p:nvPr/>
        </p:nvSpPr>
        <p:spPr>
          <a:xfrm>
            <a:off x="533400" y="762000"/>
            <a:ext cx="8077200" cy="5257800"/>
          </a:xfrm>
          <a:prstGeom prst="rect">
            <a:avLst/>
          </a:prstGeom>
        </p:spPr>
        <p:txBody>
          <a:bodyPr vert="horz" lIns="91440" tIns="45720" rIns="91440" bIns="45720" rtlCol="0">
            <a:noAutofit/>
          </a:bodyPr>
          <a:lstStyle/>
          <a:p>
            <a:r>
              <a:rPr lang="en-US" dirty="0" smtClean="0"/>
              <a:t>If we consider a route to be a specific sequence of names of cities, then </a:t>
            </a:r>
            <a:r>
              <a:rPr lang="en-US" b="1" dirty="0" smtClean="0"/>
              <a:t>how many permutations of that list are there?</a:t>
            </a:r>
          </a:p>
          <a:p>
            <a:endParaRPr lang="en-US" dirty="0" smtClean="0"/>
          </a:p>
          <a:p>
            <a:endParaRPr lang="en-US" dirty="0" smtClean="0"/>
          </a:p>
          <a:p>
            <a:r>
              <a:rPr lang="en-US" dirty="0" smtClean="0"/>
              <a:t>	</a:t>
            </a:r>
            <a:r>
              <a:rPr lang="en-US" b="1" dirty="0" smtClean="0">
                <a:solidFill>
                  <a:srgbClr val="D4650A"/>
                </a:solidFill>
              </a:rPr>
              <a:t>New York, Boston, Chicago, San Francisco, Los Angeles, Atlanta</a:t>
            </a:r>
          </a:p>
          <a:p>
            <a:endParaRPr lang="en-US" b="1" dirty="0" smtClean="0">
              <a:solidFill>
                <a:srgbClr val="D4650A"/>
              </a:solidFill>
            </a:endParaRPr>
          </a:p>
          <a:p>
            <a:r>
              <a:rPr lang="en-US" b="1" dirty="0" smtClean="0">
                <a:solidFill>
                  <a:srgbClr val="D4650A"/>
                </a:solidFill>
              </a:rPr>
              <a:t>	New York, Boston, Chicago, San Francisco, Atlanta, Loa Angeles</a:t>
            </a:r>
          </a:p>
          <a:p>
            <a:endParaRPr lang="en-US" b="1" dirty="0" smtClean="0">
              <a:solidFill>
                <a:srgbClr val="D4650A"/>
              </a:solidFill>
            </a:endParaRPr>
          </a:p>
          <a:p>
            <a:r>
              <a:rPr lang="en-US" b="1" dirty="0" smtClean="0">
                <a:solidFill>
                  <a:srgbClr val="D4650A"/>
                </a:solidFill>
              </a:rPr>
              <a:t>	New York, Boston, Chicago, Los Angeles, San Francisco, Atlanta</a:t>
            </a:r>
          </a:p>
          <a:p>
            <a:endParaRPr lang="en-US" dirty="0" smtClean="0"/>
          </a:p>
          <a:p>
            <a:r>
              <a:rPr lang="en-US" dirty="0" smtClean="0"/>
              <a:t>	etc.</a:t>
            </a:r>
          </a:p>
          <a:p>
            <a:endParaRPr lang="en-US" dirty="0" smtClean="0"/>
          </a:p>
          <a:p>
            <a:endParaRPr lang="en-US" dirty="0" smtClean="0"/>
          </a:p>
          <a:p>
            <a:r>
              <a:rPr lang="en-US" dirty="0" smtClean="0"/>
              <a:t>Mathematically, </a:t>
            </a:r>
            <a:r>
              <a:rPr lang="en-US" b="1" dirty="0" smtClean="0"/>
              <a:t>the number of permutations for n entities is n! </a:t>
            </a:r>
            <a:r>
              <a:rPr lang="en-US" dirty="0" smtClean="0"/>
              <a:t>(n factorial).</a:t>
            </a:r>
          </a:p>
          <a:p>
            <a:endParaRPr lang="en-US" dirty="0" smtClean="0"/>
          </a:p>
          <a:p>
            <a:r>
              <a:rPr lang="en-US" b="1" dirty="0" smtClean="0"/>
              <a:t>How big a number is that for various number of cities?</a:t>
            </a:r>
          </a:p>
          <a:p>
            <a:endParaRPr lang="en-US" dirty="0" smtClean="0"/>
          </a:p>
          <a:p>
            <a:endParaRPr lang="en-US" dirty="0" smtClean="0"/>
          </a:p>
          <a:p>
            <a:endParaRPr lang="en-US" spc="1600" dirty="0" smtClean="0"/>
          </a:p>
          <a:p>
            <a:endParaRPr kumimoji="0" lang="en-US" sz="1800" b="0" u="none" strike="noStrike" kern="1200" cap="none" normalizeH="0" noProof="0" dirty="0" smtClean="0">
              <a:ln>
                <a:noFill/>
              </a:ln>
              <a:solidFill>
                <a:schemeClr val="tx1"/>
              </a:solidFill>
              <a:effectLst/>
              <a:uLnTx/>
              <a:uFillTx/>
              <a:latin typeface="+mn-lt"/>
              <a:ea typeface="+mn-ea"/>
              <a:cs typeface="+mn-cs"/>
            </a:endParaRPr>
          </a:p>
          <a:p>
            <a:endParaRPr lang="en-US" dirty="0" smtClean="0"/>
          </a:p>
          <a:p>
            <a:endParaRPr kumimoji="0" lang="en-US" sz="1800" b="0" u="none" strike="noStrike" kern="1200" cap="none" normalizeH="0" noProof="0" dirty="0" smtClean="0">
              <a:ln>
                <a:noFill/>
              </a:ln>
              <a:solidFill>
                <a:schemeClr val="tx1"/>
              </a:solidFill>
              <a:effectLst/>
              <a:uLnTx/>
              <a:uFillTx/>
              <a:latin typeface="+mn-lt"/>
              <a:ea typeface="+mn-ea"/>
              <a:cs typeface="+mn-cs"/>
            </a:endParaRPr>
          </a:p>
          <a:p>
            <a:endParaRPr lang="en-US" spc="600" dirty="0" smtClean="0"/>
          </a:p>
          <a:p>
            <a:endParaRPr kumimoji="0" lang="en-US" sz="1800" b="0" u="none" strike="noStrike" kern="1200" cap="none" spc="600" normalizeH="0" noProof="0" dirty="0" smtClean="0">
              <a:ln>
                <a:noFill/>
              </a:ln>
              <a:solidFill>
                <a:schemeClr val="tx1"/>
              </a:solidFill>
              <a:effectLst/>
              <a:uLnTx/>
              <a:uFillTx/>
              <a:latin typeface="+mn-lt"/>
              <a:ea typeface="+mn-ea"/>
              <a:cs typeface="+mn-cs"/>
            </a:endParaRPr>
          </a:p>
          <a:p>
            <a:endParaRPr lang="en-US" spc="600" dirty="0" smtClean="0"/>
          </a:p>
          <a:p>
            <a:endParaRPr kumimoji="0" lang="en-US" sz="1800" b="0" u="none" strike="noStrike" kern="1200" cap="none" spc="600" normalizeH="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7"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1.1  What is Computer Science? </a:t>
            </a:r>
            <a:endParaRPr lang="en-US" sz="1050" dirty="0">
              <a:solidFill>
                <a:srgbClr val="D4650A"/>
              </a:solidFill>
            </a:endParaRPr>
          </a:p>
        </p:txBody>
      </p:sp>
    </p:spTree>
    <p:extLst>
      <p:ext uri="{BB962C8B-B14F-4D97-AF65-F5344CB8AC3E}">
        <p14:creationId xmlns:p14="http://schemas.microsoft.com/office/powerpoint/2010/main" val="4872727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47</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txBox="1">
            <a:spLocks/>
          </p:cNvSpPr>
          <p:nvPr/>
        </p:nvSpPr>
        <p:spPr>
          <a:xfrm>
            <a:off x="762000" y="2514600"/>
            <a:ext cx="7772400" cy="990599"/>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3" name="Subtitle 2"/>
          <p:cNvSpPr txBox="1">
            <a:spLocks/>
          </p:cNvSpPr>
          <p:nvPr/>
        </p:nvSpPr>
        <p:spPr>
          <a:xfrm>
            <a:off x="533400" y="762000"/>
            <a:ext cx="8077200" cy="5257800"/>
          </a:xfrm>
          <a:prstGeom prst="rect">
            <a:avLst/>
          </a:prstGeom>
        </p:spPr>
        <p:txBody>
          <a:bodyPr vert="horz" lIns="91440" tIns="45720" rIns="91440" bIns="45720" rtlCol="0">
            <a:noAutofit/>
          </a:bodyPr>
          <a:lstStyle/>
          <a:p>
            <a:r>
              <a:rPr lang="en-US" b="1" dirty="0" smtClean="0"/>
              <a:t>Below are the number of permutations (and thus the number of routes) there are for varies numbers of cities:</a:t>
            </a:r>
          </a:p>
          <a:p>
            <a:endParaRPr lang="en-US" dirty="0" smtClean="0"/>
          </a:p>
          <a:p>
            <a:endParaRPr lang="en-US" dirty="0" smtClean="0"/>
          </a:p>
          <a:p>
            <a:pPr defTabSz="857250">
              <a:tabLst>
                <a:tab pos="463550" algn="l"/>
                <a:tab pos="1998663" algn="l"/>
              </a:tabLst>
            </a:pPr>
            <a:r>
              <a:rPr lang="en-US" dirty="0" smtClean="0"/>
              <a:t>	</a:t>
            </a:r>
            <a:r>
              <a:rPr lang="en-US" b="1" dirty="0" smtClean="0">
                <a:solidFill>
                  <a:srgbClr val="D4650A"/>
                </a:solidFill>
              </a:rPr>
              <a:t>Ten Cities</a:t>
            </a:r>
            <a:r>
              <a:rPr lang="en-US" dirty="0" smtClean="0"/>
              <a:t>	10! 	</a:t>
            </a:r>
            <a:r>
              <a:rPr lang="en-US" dirty="0" smtClean="0">
                <a:solidFill>
                  <a:srgbClr val="002FC4"/>
                </a:solidFill>
              </a:rPr>
              <a:t>3,628, 800  </a:t>
            </a:r>
            <a:r>
              <a:rPr lang="en-US" dirty="0" smtClean="0"/>
              <a:t>(over three million)</a:t>
            </a:r>
          </a:p>
          <a:p>
            <a:pPr defTabSz="857250">
              <a:tabLst>
                <a:tab pos="463550" algn="l"/>
                <a:tab pos="1998663" algn="l"/>
              </a:tabLst>
            </a:pPr>
            <a:endParaRPr lang="en-US" dirty="0" smtClean="0"/>
          </a:p>
          <a:p>
            <a:pPr defTabSz="857250">
              <a:tabLst>
                <a:tab pos="463550" algn="l"/>
                <a:tab pos="1998663" algn="l"/>
              </a:tabLst>
            </a:pPr>
            <a:r>
              <a:rPr lang="en-US" dirty="0" smtClean="0"/>
              <a:t>	</a:t>
            </a:r>
            <a:r>
              <a:rPr lang="en-US" b="1" dirty="0" smtClean="0">
                <a:solidFill>
                  <a:srgbClr val="D4650A"/>
                </a:solidFill>
              </a:rPr>
              <a:t>Twenty Cities</a:t>
            </a:r>
            <a:r>
              <a:rPr lang="en-US" b="1" dirty="0" smtClean="0"/>
              <a:t>	</a:t>
            </a:r>
            <a:r>
              <a:rPr lang="en-US" dirty="0" smtClean="0"/>
              <a:t>20!	</a:t>
            </a:r>
            <a:r>
              <a:rPr lang="en-US" dirty="0" smtClean="0">
                <a:solidFill>
                  <a:srgbClr val="002FC4"/>
                </a:solidFill>
              </a:rPr>
              <a:t>2,432,902,008,176,640,000</a:t>
            </a:r>
          </a:p>
          <a:p>
            <a:pPr defTabSz="857250">
              <a:tabLst>
                <a:tab pos="463550" algn="l"/>
                <a:tab pos="1998663" algn="l"/>
              </a:tabLst>
            </a:pPr>
            <a:endParaRPr lang="en-US" dirty="0" smtClean="0"/>
          </a:p>
          <a:p>
            <a:pPr defTabSz="857250">
              <a:tabLst>
                <a:tab pos="463550" algn="l"/>
                <a:tab pos="1998663" algn="l"/>
              </a:tabLst>
            </a:pPr>
            <a:r>
              <a:rPr lang="en-US" dirty="0" smtClean="0"/>
              <a:t>	</a:t>
            </a:r>
            <a:r>
              <a:rPr lang="en-US" b="1" dirty="0" smtClean="0">
                <a:solidFill>
                  <a:srgbClr val="D4650A"/>
                </a:solidFill>
              </a:rPr>
              <a:t>Fifty Cities</a:t>
            </a:r>
            <a:r>
              <a:rPr lang="en-US" dirty="0" smtClean="0"/>
              <a:t>	50!	</a:t>
            </a:r>
            <a:r>
              <a:rPr lang="en-US" dirty="0">
                <a:solidFill>
                  <a:srgbClr val="002FC4"/>
                </a:solidFill>
              </a:rPr>
              <a:t>o</a:t>
            </a:r>
            <a:r>
              <a:rPr lang="en-US" dirty="0" smtClean="0">
                <a:solidFill>
                  <a:srgbClr val="002FC4"/>
                </a:solidFill>
              </a:rPr>
              <a:t>ver 10</a:t>
            </a:r>
            <a:r>
              <a:rPr lang="en-US" baseline="30000" dirty="0" smtClean="0">
                <a:solidFill>
                  <a:srgbClr val="002FC4"/>
                </a:solidFill>
              </a:rPr>
              <a:t>64</a:t>
            </a:r>
          </a:p>
          <a:p>
            <a:endParaRPr lang="en-US" dirty="0" smtClean="0"/>
          </a:p>
          <a:p>
            <a:endParaRPr lang="en-US" dirty="0" smtClean="0"/>
          </a:p>
          <a:p>
            <a:r>
              <a:rPr lang="en-US" b="1" dirty="0" smtClean="0"/>
              <a:t>If we assume that a computer could compute the routes of one million cities per second:</a:t>
            </a:r>
          </a:p>
          <a:p>
            <a:endParaRPr lang="en-US" dirty="0" smtClean="0"/>
          </a:p>
          <a:p>
            <a:pPr lvl="2">
              <a:buFont typeface="Arial" pitchFamily="34" charset="0"/>
              <a:buChar char="•"/>
            </a:pPr>
            <a:r>
              <a:rPr lang="en-US" dirty="0" smtClean="0"/>
              <a:t>  for </a:t>
            </a:r>
            <a:r>
              <a:rPr lang="en-US" b="1" dirty="0" smtClean="0"/>
              <a:t>twenty cities</a:t>
            </a:r>
            <a:r>
              <a:rPr lang="en-US" dirty="0" smtClean="0"/>
              <a:t>, it would take </a:t>
            </a:r>
            <a:r>
              <a:rPr lang="en-US" b="1" dirty="0" smtClean="0">
                <a:solidFill>
                  <a:srgbClr val="002FC4"/>
                </a:solidFill>
              </a:rPr>
              <a:t>77,000 years</a:t>
            </a:r>
          </a:p>
          <a:p>
            <a:pPr lvl="2">
              <a:buFont typeface="Arial" pitchFamily="34" charset="0"/>
              <a:buChar char="•"/>
            </a:pPr>
            <a:endParaRPr lang="en-US" dirty="0" smtClean="0"/>
          </a:p>
          <a:p>
            <a:pPr lvl="2">
              <a:buFont typeface="Arial" pitchFamily="34" charset="0"/>
              <a:buChar char="•"/>
            </a:pPr>
            <a:r>
              <a:rPr lang="en-US" dirty="0" smtClean="0"/>
              <a:t>  for </a:t>
            </a:r>
            <a:r>
              <a:rPr lang="en-US" b="1" dirty="0" smtClean="0"/>
              <a:t>fifty cities</a:t>
            </a:r>
            <a:r>
              <a:rPr lang="en-US" dirty="0" smtClean="0"/>
              <a:t>, it would take </a:t>
            </a:r>
            <a:r>
              <a:rPr lang="en-US" b="1" dirty="0" smtClean="0"/>
              <a:t>longer than the age of the universe!</a:t>
            </a:r>
          </a:p>
          <a:p>
            <a:endParaRPr lang="en-US" dirty="0" smtClean="0"/>
          </a:p>
          <a:p>
            <a:endParaRPr lang="en-US" dirty="0" smtClean="0"/>
          </a:p>
          <a:p>
            <a:endParaRPr lang="en-US" spc="1600" dirty="0" smtClean="0"/>
          </a:p>
          <a:p>
            <a:endParaRPr kumimoji="0" lang="en-US" sz="1800" b="0" u="none" strike="noStrike" kern="1200" cap="none" normalizeH="0" noProof="0" dirty="0" smtClean="0">
              <a:ln>
                <a:noFill/>
              </a:ln>
              <a:solidFill>
                <a:schemeClr val="tx1"/>
              </a:solidFill>
              <a:effectLst/>
              <a:uLnTx/>
              <a:uFillTx/>
              <a:latin typeface="+mn-lt"/>
              <a:ea typeface="+mn-ea"/>
              <a:cs typeface="+mn-cs"/>
            </a:endParaRPr>
          </a:p>
          <a:p>
            <a:endParaRPr lang="en-US" dirty="0" smtClean="0"/>
          </a:p>
          <a:p>
            <a:endParaRPr kumimoji="0" lang="en-US" sz="1800" b="0" u="none" strike="noStrike" kern="1200" cap="none" normalizeH="0" noProof="0" dirty="0" smtClean="0">
              <a:ln>
                <a:noFill/>
              </a:ln>
              <a:solidFill>
                <a:schemeClr val="tx1"/>
              </a:solidFill>
              <a:effectLst/>
              <a:uLnTx/>
              <a:uFillTx/>
              <a:latin typeface="+mn-lt"/>
              <a:ea typeface="+mn-ea"/>
              <a:cs typeface="+mn-cs"/>
            </a:endParaRPr>
          </a:p>
          <a:p>
            <a:endParaRPr lang="en-US" spc="600" dirty="0" smtClean="0"/>
          </a:p>
          <a:p>
            <a:endParaRPr kumimoji="0" lang="en-US" sz="1800" b="0" u="none" strike="noStrike" kern="1200" cap="none" spc="600" normalizeH="0" noProof="0" dirty="0" smtClean="0">
              <a:ln>
                <a:noFill/>
              </a:ln>
              <a:solidFill>
                <a:schemeClr val="tx1"/>
              </a:solidFill>
              <a:effectLst/>
              <a:uLnTx/>
              <a:uFillTx/>
              <a:latin typeface="+mn-lt"/>
              <a:ea typeface="+mn-ea"/>
              <a:cs typeface="+mn-cs"/>
            </a:endParaRPr>
          </a:p>
          <a:p>
            <a:endParaRPr lang="en-US" spc="600" dirty="0" smtClean="0"/>
          </a:p>
          <a:p>
            <a:endParaRPr kumimoji="0" lang="en-US" sz="1800" b="0" u="none" strike="noStrike" kern="1200" cap="none" spc="600" normalizeH="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7"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1.1  What is Computer Science? </a:t>
            </a:r>
            <a:endParaRPr lang="en-US" sz="1050" dirty="0">
              <a:solidFill>
                <a:srgbClr val="D4650A"/>
              </a:solidFill>
            </a:endParaRPr>
          </a:p>
        </p:txBody>
      </p:sp>
    </p:spTree>
    <p:extLst>
      <p:ext uri="{BB962C8B-B14F-4D97-AF65-F5344CB8AC3E}">
        <p14:creationId xmlns:p14="http://schemas.microsoft.com/office/powerpoint/2010/main" val="379520173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1"/>
            <a:ext cx="7772400" cy="990599"/>
          </a:xfrm>
        </p:spPr>
        <p:txBody>
          <a:bodyPr>
            <a:normAutofit/>
          </a:bodyPr>
          <a:lstStyle/>
          <a:p>
            <a:r>
              <a:rPr lang="en-US" sz="2800" b="1" dirty="0" smtClean="0"/>
              <a:t>The Game of Chess</a:t>
            </a:r>
            <a:endParaRPr lang="en-US" sz="2800" b="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48</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txBox="1">
            <a:spLocks/>
          </p:cNvSpPr>
          <p:nvPr/>
        </p:nvSpPr>
        <p:spPr>
          <a:xfrm>
            <a:off x="762000" y="2514600"/>
            <a:ext cx="7772400" cy="990599"/>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3" name="Subtitle 2"/>
          <p:cNvSpPr txBox="1">
            <a:spLocks/>
          </p:cNvSpPr>
          <p:nvPr/>
        </p:nvSpPr>
        <p:spPr>
          <a:xfrm>
            <a:off x="4191000" y="1600200"/>
            <a:ext cx="4572000" cy="2667000"/>
          </a:xfrm>
          <a:prstGeom prst="rect">
            <a:avLst/>
          </a:prstGeom>
        </p:spPr>
        <p:txBody>
          <a:bodyPr vert="horz" lIns="91440" tIns="45720" rIns="91440" bIns="45720" rtlCol="0">
            <a:noAutofit/>
          </a:bodyPr>
          <a:lstStyle/>
          <a:p>
            <a:pPr marL="0" marR="0" lvl="0" indent="0" algn="just" defTabSz="914400" rtl="0" eaLnBrk="1" fontAlgn="auto" latinLnBrk="0" hangingPunct="1">
              <a:spcAft>
                <a:spcPts val="0"/>
              </a:spcAft>
              <a:buClrTx/>
              <a:buSzTx/>
              <a:buFont typeface="Arial" pitchFamily="34" charset="0"/>
              <a:buNone/>
              <a:tabLst/>
              <a:defRPr/>
            </a:pPr>
            <a:r>
              <a:rPr lang="en-US" dirty="0" smtClean="0"/>
              <a:t>When a computer plays chess against a human opponent, both have to “think ahead” to the possible outcomes of each move it may make.</a:t>
            </a:r>
          </a:p>
          <a:p>
            <a:pPr marL="0" marR="0" lvl="0" indent="0" algn="just" defTabSz="914400" rtl="0" eaLnBrk="1" fontAlgn="auto" latinLnBrk="0" hangingPunct="1">
              <a:spcAft>
                <a:spcPts val="0"/>
              </a:spcAft>
              <a:buClrTx/>
              <a:buSzTx/>
              <a:buFont typeface="Arial" pitchFamily="34" charset="0"/>
              <a:buNone/>
              <a:tabLst/>
              <a:defRPr/>
            </a:pPr>
            <a:r>
              <a:rPr lang="en-US" dirty="0" smtClean="0"/>
              <a:t> </a:t>
            </a:r>
            <a:endParaRPr kumimoji="0" lang="en-US" sz="1800" b="0" i="0" u="none" strike="noStrike" kern="1200" cap="none" spc="0" normalizeH="0" baseline="0" noProof="0" dirty="0" smtClean="0">
              <a:ln>
                <a:noFill/>
              </a:ln>
              <a:effectLst/>
              <a:uLnTx/>
              <a:uFillTx/>
              <a:latin typeface="+mn-lt"/>
              <a:ea typeface="+mn-ea"/>
              <a:cs typeface="+mn-cs"/>
            </a:endParaRPr>
          </a:p>
          <a:p>
            <a:pPr lvl="0" algn="just">
              <a:defRPr/>
            </a:pPr>
            <a:r>
              <a:rPr lang="en-US" b="1" dirty="0" smtClean="0"/>
              <a:t>Therefore, a brute force approach can also be used for a computer playing a game of chess</a:t>
            </a:r>
            <a:r>
              <a:rPr lang="en-US" dirty="0"/>
              <a:t> </a:t>
            </a:r>
            <a:r>
              <a:rPr lang="en-US" dirty="0" smtClean="0"/>
              <a:t>of “looking ahead” at all the possible moves that can be made, each ending in a win, loss, or draw.  It can then select the move each time leading to the most number of ways of winning.</a:t>
            </a:r>
            <a:endParaRPr kumimoji="0" lang="en-US" sz="1800" b="0" i="0" u="none" strike="noStrike" kern="1200" cap="none" spc="0" normalizeH="0" baseline="0" noProof="0" dirty="0" smtClean="0">
              <a:ln>
                <a:noFill/>
              </a:ln>
              <a:solidFill>
                <a:srgbClr val="002FC4"/>
              </a:solidFill>
              <a:effectLst/>
              <a:uLnTx/>
              <a:uFillTx/>
              <a:latin typeface="+mn-lt"/>
              <a:ea typeface="+mn-ea"/>
              <a:cs typeface="+mn-cs"/>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4" name="Subtitle 2"/>
          <p:cNvSpPr txBox="1">
            <a:spLocks/>
          </p:cNvSpPr>
          <p:nvPr/>
        </p:nvSpPr>
        <p:spPr>
          <a:xfrm>
            <a:off x="988291" y="4667707"/>
            <a:ext cx="7774709" cy="1173800"/>
          </a:xfrm>
          <a:prstGeom prst="rect">
            <a:avLst/>
          </a:prstGeom>
        </p:spPr>
        <p:txBody>
          <a:bodyPr vert="horz" lIns="91440" tIns="45720" rIns="91440" bIns="45720" rtlCol="0">
            <a:noAutofit/>
          </a:bodyPr>
          <a:lstStyle/>
          <a:p>
            <a:pPr lvl="0" algn="just">
              <a:defRPr/>
            </a:pPr>
            <a:r>
              <a:rPr lang="en-US" dirty="0" smtClean="0"/>
              <a:t>(Chess masters, on the other hand, only think ahead a few moves, and “instinctively” know the value of each outcome.)</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2" name="Picture 11" descr="Fig 1-6 Chess_Board.jpg"/>
          <p:cNvPicPr>
            <a:picLocks noChangeAspect="1"/>
          </p:cNvPicPr>
          <p:nvPr/>
        </p:nvPicPr>
        <p:blipFill>
          <a:blip r:embed="rId3" cstate="print"/>
          <a:stretch>
            <a:fillRect/>
          </a:stretch>
        </p:blipFill>
        <p:spPr>
          <a:xfrm>
            <a:off x="1143000" y="1676400"/>
            <a:ext cx="2743200" cy="2743200"/>
          </a:xfrm>
          <a:prstGeom prst="rect">
            <a:avLst/>
          </a:prstGeom>
        </p:spPr>
      </p:pic>
      <p:sp>
        <p:nvSpPr>
          <p:cNvPr id="11"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1.1  What is Computer Science? </a:t>
            </a:r>
            <a:endParaRPr lang="en-US" sz="1050" dirty="0">
              <a:solidFill>
                <a:srgbClr val="D4650A"/>
              </a:solidFill>
            </a:endParaRPr>
          </a:p>
        </p:txBody>
      </p:sp>
    </p:spTree>
    <p:extLst>
      <p:ext uri="{BB962C8B-B14F-4D97-AF65-F5344CB8AC3E}">
        <p14:creationId xmlns:p14="http://schemas.microsoft.com/office/powerpoint/2010/main" val="403660463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49</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txBox="1">
            <a:spLocks/>
          </p:cNvSpPr>
          <p:nvPr/>
        </p:nvSpPr>
        <p:spPr>
          <a:xfrm>
            <a:off x="762000" y="2514600"/>
            <a:ext cx="7772400" cy="990599"/>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13" name="Subtitle 2"/>
          <p:cNvSpPr txBox="1">
            <a:spLocks/>
          </p:cNvSpPr>
          <p:nvPr/>
        </p:nvSpPr>
        <p:spPr>
          <a:xfrm>
            <a:off x="533400" y="762000"/>
            <a:ext cx="8077200" cy="5257800"/>
          </a:xfrm>
          <a:prstGeom prst="rect">
            <a:avLst/>
          </a:prstGeom>
        </p:spPr>
        <p:txBody>
          <a:bodyPr vert="horz" lIns="91440" tIns="45720" rIns="91440" bIns="45720" rtlCol="0">
            <a:noAutofit/>
          </a:bodyPr>
          <a:lstStyle/>
          <a:p>
            <a:pPr algn="just"/>
            <a:r>
              <a:rPr lang="en-US" b="1" dirty="0" smtClean="0"/>
              <a:t>There are approximately 10</a:t>
            </a:r>
            <a:r>
              <a:rPr lang="en-US" b="1" baseline="30000" dirty="0" smtClean="0"/>
              <a:t>120</a:t>
            </a:r>
            <a:r>
              <a:rPr lang="en-US" b="1" dirty="0" smtClean="0"/>
              <a:t> possible chess games that can be played. </a:t>
            </a:r>
            <a:r>
              <a:rPr lang="en-US" dirty="0" smtClean="0"/>
              <a:t>This is related to the average number of look-ahead steps needed for deciding each move. </a:t>
            </a:r>
          </a:p>
          <a:p>
            <a:endParaRPr lang="en-US" dirty="0" smtClean="0"/>
          </a:p>
          <a:p>
            <a:r>
              <a:rPr lang="en-US" dirty="0" smtClean="0"/>
              <a:t>There are approximately,</a:t>
            </a:r>
          </a:p>
          <a:p>
            <a:endParaRPr lang="en-US" dirty="0" smtClean="0"/>
          </a:p>
          <a:p>
            <a:r>
              <a:rPr lang="en-US" dirty="0" smtClean="0"/>
              <a:t>	</a:t>
            </a:r>
            <a:r>
              <a:rPr lang="en-US" b="1" dirty="0" smtClean="0"/>
              <a:t>10</a:t>
            </a:r>
            <a:r>
              <a:rPr lang="en-US" b="1" baseline="30000" dirty="0" smtClean="0"/>
              <a:t>80</a:t>
            </a:r>
            <a:r>
              <a:rPr lang="en-US" b="1" dirty="0" smtClean="0"/>
              <a:t> </a:t>
            </a:r>
            <a:r>
              <a:rPr lang="en-US" b="1" dirty="0" smtClean="0">
                <a:solidFill>
                  <a:srgbClr val="D4650A"/>
                </a:solidFill>
              </a:rPr>
              <a:t>atoms in the observable universe</a:t>
            </a:r>
            <a:endParaRPr lang="en-US" b="1" dirty="0" smtClean="0"/>
          </a:p>
          <a:p>
            <a:endParaRPr lang="en-US" dirty="0" smtClean="0"/>
          </a:p>
          <a:p>
            <a:r>
              <a:rPr lang="en-US" dirty="0" smtClean="0"/>
              <a:t>and an estimated</a:t>
            </a:r>
          </a:p>
          <a:p>
            <a:endParaRPr lang="en-US" dirty="0" smtClean="0"/>
          </a:p>
          <a:p>
            <a:r>
              <a:rPr lang="en-US" dirty="0" smtClean="0"/>
              <a:t>	</a:t>
            </a:r>
            <a:r>
              <a:rPr lang="en-US" dirty="0" smtClean="0">
                <a:solidFill>
                  <a:srgbClr val="D4650A"/>
                </a:solidFill>
              </a:rPr>
              <a:t> </a:t>
            </a:r>
            <a:r>
              <a:rPr lang="en-US" b="1" dirty="0" smtClean="0"/>
              <a:t>3 × 10</a:t>
            </a:r>
            <a:r>
              <a:rPr lang="en-US" b="1" baseline="30000" dirty="0" smtClean="0"/>
              <a:t>90</a:t>
            </a:r>
            <a:r>
              <a:rPr lang="en-US" b="1" dirty="0" smtClean="0"/>
              <a:t> </a:t>
            </a:r>
            <a:r>
              <a:rPr lang="en-US" b="1" dirty="0" smtClean="0">
                <a:solidFill>
                  <a:srgbClr val="D4650A"/>
                </a:solidFill>
              </a:rPr>
              <a:t>grains of sand to fill the universe solid</a:t>
            </a:r>
          </a:p>
          <a:p>
            <a:endParaRPr lang="en-US" dirty="0" smtClean="0"/>
          </a:p>
          <a:p>
            <a:r>
              <a:rPr lang="en-US" b="1" dirty="0" smtClean="0"/>
              <a:t>Thus, there are  </a:t>
            </a:r>
            <a:r>
              <a:rPr lang="en-US" b="1" i="1" dirty="0" smtClean="0"/>
              <a:t>more possible chess games that can be played than grains of sand to fill the universe solid!</a:t>
            </a:r>
            <a:r>
              <a:rPr lang="en-US" b="1" dirty="0" smtClean="0"/>
              <a:t> </a:t>
            </a:r>
          </a:p>
          <a:p>
            <a:endParaRPr lang="en-US" b="1" dirty="0" smtClean="0">
              <a:solidFill>
                <a:srgbClr val="002FC4"/>
              </a:solidFill>
            </a:endParaRPr>
          </a:p>
          <a:p>
            <a:pPr algn="just"/>
            <a:r>
              <a:rPr lang="en-US" dirty="0" smtClean="0"/>
              <a:t>Therefore, for problems such as this and the Traveling Salesman problem in which a brute-force approach is impractical to use, </a:t>
            </a:r>
            <a:r>
              <a:rPr lang="en-US" b="1" dirty="0" smtClean="0"/>
              <a:t>clever and more efficient problem-solving methods must be discovered that find either an </a:t>
            </a:r>
            <a:r>
              <a:rPr lang="en-US" dirty="0" smtClean="0">
                <a:solidFill>
                  <a:srgbClr val="002FC4"/>
                </a:solidFill>
              </a:rPr>
              <a:t>exact </a:t>
            </a:r>
            <a:r>
              <a:rPr lang="en-US" b="1" dirty="0" smtClean="0"/>
              <a:t>or an </a:t>
            </a:r>
            <a:r>
              <a:rPr lang="en-US" dirty="0" smtClean="0">
                <a:solidFill>
                  <a:srgbClr val="002FC4"/>
                </a:solidFill>
              </a:rPr>
              <a:t>approximate solution</a:t>
            </a:r>
            <a:r>
              <a:rPr lang="en-US" dirty="0" smtClean="0">
                <a:solidFill>
                  <a:srgbClr val="D4650A"/>
                </a:solidFill>
              </a:rPr>
              <a:t> </a:t>
            </a:r>
            <a:r>
              <a:rPr lang="en-US" dirty="0" smtClean="0"/>
              <a:t>to the problem.</a:t>
            </a:r>
          </a:p>
          <a:p>
            <a:endParaRPr lang="en-US" dirty="0" smtClean="0"/>
          </a:p>
          <a:p>
            <a:r>
              <a:rPr lang="en-US" dirty="0" smtClean="0"/>
              <a:t>	</a:t>
            </a:r>
          </a:p>
          <a:p>
            <a:endParaRPr lang="en-US" dirty="0" smtClean="0"/>
          </a:p>
          <a:p>
            <a:endParaRPr lang="en-US" dirty="0" smtClean="0"/>
          </a:p>
          <a:p>
            <a:endParaRPr lang="en-US" dirty="0" smtClean="0"/>
          </a:p>
          <a:p>
            <a:endParaRPr lang="en-US" spc="1600" dirty="0" smtClean="0"/>
          </a:p>
          <a:p>
            <a:endParaRPr kumimoji="0" lang="en-US" sz="1800" b="0" u="none" strike="noStrike" kern="1200" cap="none" normalizeH="0" noProof="0" dirty="0" smtClean="0">
              <a:ln>
                <a:noFill/>
              </a:ln>
              <a:solidFill>
                <a:schemeClr val="tx1"/>
              </a:solidFill>
              <a:effectLst/>
              <a:uLnTx/>
              <a:uFillTx/>
              <a:latin typeface="+mn-lt"/>
              <a:ea typeface="+mn-ea"/>
              <a:cs typeface="+mn-cs"/>
            </a:endParaRPr>
          </a:p>
          <a:p>
            <a:endParaRPr lang="en-US" dirty="0" smtClean="0"/>
          </a:p>
          <a:p>
            <a:endParaRPr kumimoji="0" lang="en-US" sz="1800" b="0" u="none" strike="noStrike" kern="1200" cap="none" normalizeH="0" noProof="0" dirty="0" smtClean="0">
              <a:ln>
                <a:noFill/>
              </a:ln>
              <a:solidFill>
                <a:schemeClr val="tx1"/>
              </a:solidFill>
              <a:effectLst/>
              <a:uLnTx/>
              <a:uFillTx/>
              <a:latin typeface="+mn-lt"/>
              <a:ea typeface="+mn-ea"/>
              <a:cs typeface="+mn-cs"/>
            </a:endParaRPr>
          </a:p>
          <a:p>
            <a:endParaRPr lang="en-US" spc="600" dirty="0" smtClean="0"/>
          </a:p>
          <a:p>
            <a:endParaRPr kumimoji="0" lang="en-US" sz="1800" b="0" u="none" strike="noStrike" kern="1200" cap="none" spc="600" normalizeH="0" noProof="0" dirty="0" smtClean="0">
              <a:ln>
                <a:noFill/>
              </a:ln>
              <a:solidFill>
                <a:schemeClr val="tx1"/>
              </a:solidFill>
              <a:effectLst/>
              <a:uLnTx/>
              <a:uFillTx/>
              <a:latin typeface="+mn-lt"/>
              <a:ea typeface="+mn-ea"/>
              <a:cs typeface="+mn-cs"/>
            </a:endParaRPr>
          </a:p>
          <a:p>
            <a:endParaRPr lang="en-US" spc="600" dirty="0" smtClean="0"/>
          </a:p>
          <a:p>
            <a:endParaRPr kumimoji="0" lang="en-US" sz="1800" b="0" u="none" strike="noStrike" kern="1200" cap="none" spc="600" normalizeH="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7"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1.1  What is Computer Science? </a:t>
            </a:r>
            <a:endParaRPr lang="en-US" sz="1050" dirty="0">
              <a:solidFill>
                <a:srgbClr val="D4650A"/>
              </a:solidFill>
            </a:endParaRPr>
          </a:p>
        </p:txBody>
      </p:sp>
    </p:spTree>
    <p:extLst>
      <p:ext uri="{BB962C8B-B14F-4D97-AF65-F5344CB8AC3E}">
        <p14:creationId xmlns:p14="http://schemas.microsoft.com/office/powerpoint/2010/main" val="19455062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1"/>
          </p:nvPr>
        </p:nvSpPr>
        <p:spPr>
          <a:xfrm>
            <a:off x="457200" y="549275"/>
            <a:ext cx="8229600" cy="5576888"/>
          </a:xfrm>
        </p:spPr>
        <p:txBody>
          <a:bodyPr/>
          <a:lstStyle/>
          <a:p>
            <a:endParaRPr lang="en-US" altLang="en-US" dirty="0" smtClean="0"/>
          </a:p>
          <a:p>
            <a:r>
              <a:rPr lang="en-US" altLang="en-US" b="1" dirty="0" smtClean="0">
                <a:solidFill>
                  <a:srgbClr val="C00000"/>
                </a:solidFill>
              </a:rPr>
              <a:t>How many combinations you estimate in </a:t>
            </a:r>
            <a:r>
              <a:rPr lang="en-US" dirty="0">
                <a:hlinkClick r:id="rId2"/>
              </a:rPr>
              <a:t>Rubik's </a:t>
            </a:r>
            <a:r>
              <a:rPr lang="en-US" dirty="0" smtClean="0">
                <a:hlinkClick r:id="rId2"/>
              </a:rPr>
              <a:t>Cube</a:t>
            </a:r>
            <a:r>
              <a:rPr lang="en-US" altLang="en-US" b="1" dirty="0" smtClean="0">
                <a:solidFill>
                  <a:srgbClr val="C00000"/>
                </a:solidFill>
              </a:rPr>
              <a:t>?  GUESS </a:t>
            </a:r>
            <a:r>
              <a:rPr lang="en-US" altLang="en-US" b="1" dirty="0" smtClean="0">
                <a:solidFill>
                  <a:srgbClr val="C00000"/>
                </a:solidFill>
              </a:rPr>
              <a:t>A NUMBER !!!!!!</a:t>
            </a:r>
          </a:p>
          <a:p>
            <a:endParaRPr lang="en-CA" altLang="en-US" dirty="0" smtClean="0"/>
          </a:p>
        </p:txBody>
      </p:sp>
      <p:pic>
        <p:nvPicPr>
          <p:cNvPr id="122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316162"/>
            <a:ext cx="4075113" cy="4541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782828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endParaRPr lang="en-CA" altLang="en-US" smtClean="0"/>
          </a:p>
        </p:txBody>
      </p:sp>
      <p:sp>
        <p:nvSpPr>
          <p:cNvPr id="13315" name="Content Placeholder 2"/>
          <p:cNvSpPr>
            <a:spLocks noGrp="1"/>
          </p:cNvSpPr>
          <p:nvPr>
            <p:ph idx="1"/>
          </p:nvPr>
        </p:nvSpPr>
        <p:spPr/>
        <p:txBody>
          <a:bodyPr/>
          <a:lstStyle/>
          <a:p>
            <a:endParaRPr lang="en-CA" altLang="en-US" smtClean="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716088"/>
            <a:ext cx="8255000" cy="2808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18125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94666" y="1981200"/>
            <a:ext cx="4563533" cy="3352800"/>
          </a:xfrm>
        </p:spPr>
        <p:txBody>
          <a:bodyPr>
            <a:noAutofit/>
          </a:bodyPr>
          <a:lstStyle/>
          <a:p>
            <a:pPr algn="just"/>
            <a:r>
              <a:rPr lang="en-US" sz="2000" b="1" dirty="0" smtClean="0">
                <a:solidFill>
                  <a:schemeClr val="tx1"/>
                </a:solidFill>
              </a:rPr>
              <a:t>An</a:t>
            </a:r>
            <a:r>
              <a:rPr lang="en-US" sz="2000" dirty="0" smtClean="0">
                <a:solidFill>
                  <a:schemeClr val="tx1"/>
                </a:solidFill>
              </a:rPr>
              <a:t> </a:t>
            </a:r>
            <a:r>
              <a:rPr lang="en-US" sz="2000" b="1" dirty="0" smtClean="0">
                <a:solidFill>
                  <a:srgbClr val="D4650A"/>
                </a:solidFill>
              </a:rPr>
              <a:t>algorithm</a:t>
            </a:r>
            <a:r>
              <a:rPr lang="en-US" sz="2000" dirty="0" smtClean="0">
                <a:solidFill>
                  <a:schemeClr val="tx1"/>
                </a:solidFill>
              </a:rPr>
              <a:t> </a:t>
            </a:r>
            <a:r>
              <a:rPr lang="en-US" sz="2000" b="1" dirty="0" smtClean="0">
                <a:solidFill>
                  <a:schemeClr val="tx1"/>
                </a:solidFill>
              </a:rPr>
              <a:t>is a</a:t>
            </a:r>
            <a:r>
              <a:rPr lang="en-US" sz="2000" dirty="0" smtClean="0">
                <a:solidFill>
                  <a:schemeClr val="tx1"/>
                </a:solidFill>
              </a:rPr>
              <a:t> </a:t>
            </a:r>
            <a:r>
              <a:rPr lang="en-US" sz="2000" dirty="0" smtClean="0">
                <a:solidFill>
                  <a:srgbClr val="002FC4"/>
                </a:solidFill>
              </a:rPr>
              <a:t>finite number </a:t>
            </a:r>
            <a:r>
              <a:rPr lang="en-US" sz="2000" dirty="0" smtClean="0">
                <a:solidFill>
                  <a:schemeClr val="tx1"/>
                </a:solidFill>
              </a:rPr>
              <a:t>of</a:t>
            </a:r>
            <a:r>
              <a:rPr lang="en-US" sz="2000" dirty="0" smtClean="0">
                <a:solidFill>
                  <a:srgbClr val="002FC4"/>
                </a:solidFill>
              </a:rPr>
              <a:t> </a:t>
            </a:r>
            <a:r>
              <a:rPr lang="en-US" sz="2000" dirty="0" smtClean="0">
                <a:solidFill>
                  <a:schemeClr val="tx1"/>
                </a:solidFill>
              </a:rPr>
              <a:t>clearly described, unambiguous </a:t>
            </a:r>
            <a:r>
              <a:rPr lang="en-US" sz="2000" dirty="0" smtClean="0">
                <a:solidFill>
                  <a:srgbClr val="002FC4"/>
                </a:solidFill>
              </a:rPr>
              <a:t>“doable” steps </a:t>
            </a:r>
            <a:r>
              <a:rPr lang="en-US" sz="2000" dirty="0" smtClean="0">
                <a:solidFill>
                  <a:schemeClr val="tx1"/>
                </a:solidFill>
              </a:rPr>
              <a:t>that can be </a:t>
            </a:r>
            <a:r>
              <a:rPr lang="en-US" sz="2000" dirty="0" smtClean="0">
                <a:solidFill>
                  <a:srgbClr val="002FC4"/>
                </a:solidFill>
              </a:rPr>
              <a:t>systematically followed </a:t>
            </a:r>
            <a:r>
              <a:rPr lang="en-US" sz="2000" dirty="0" smtClean="0">
                <a:solidFill>
                  <a:schemeClr val="tx1"/>
                </a:solidFill>
              </a:rPr>
              <a:t>to produce</a:t>
            </a:r>
            <a:r>
              <a:rPr lang="en-US" sz="2000" b="1" dirty="0" smtClean="0">
                <a:solidFill>
                  <a:schemeClr val="tx1"/>
                </a:solidFill>
              </a:rPr>
              <a:t> </a:t>
            </a:r>
            <a:r>
              <a:rPr lang="en-US" sz="2000" dirty="0" smtClean="0">
                <a:solidFill>
                  <a:srgbClr val="002FC4"/>
                </a:solidFill>
              </a:rPr>
              <a:t>a desired result </a:t>
            </a:r>
            <a:r>
              <a:rPr lang="en-US" sz="2000" dirty="0" smtClean="0">
                <a:solidFill>
                  <a:schemeClr val="tx1"/>
                </a:solidFill>
              </a:rPr>
              <a:t>for given input in a </a:t>
            </a:r>
            <a:r>
              <a:rPr lang="en-US" sz="2000" dirty="0" smtClean="0">
                <a:solidFill>
                  <a:srgbClr val="002FC4"/>
                </a:solidFill>
              </a:rPr>
              <a:t>finite amount of time </a:t>
            </a:r>
            <a:r>
              <a:rPr lang="en-US" sz="2000" dirty="0" smtClean="0">
                <a:solidFill>
                  <a:schemeClr val="tx1"/>
                </a:solidFill>
              </a:rPr>
              <a:t>(that is, it eventually terminates).</a:t>
            </a:r>
          </a:p>
          <a:p>
            <a:pPr algn="just"/>
            <a:endParaRPr lang="en-US" sz="2000" dirty="0" smtClean="0">
              <a:solidFill>
                <a:schemeClr val="tx1"/>
              </a:solidFill>
            </a:endParaRPr>
          </a:p>
          <a:p>
            <a:pPr algn="just">
              <a:spcBef>
                <a:spcPts val="0"/>
              </a:spcBef>
            </a:pPr>
            <a:r>
              <a:rPr lang="en-US" sz="2000" b="1" dirty="0" smtClean="0">
                <a:solidFill>
                  <a:schemeClr val="tx1"/>
                </a:solidFill>
              </a:rPr>
              <a:t>The word “algorithm” is derived from the ninth-century Arab mathematician</a:t>
            </a:r>
            <a:r>
              <a:rPr lang="en-US" sz="2000" dirty="0" smtClean="0">
                <a:solidFill>
                  <a:schemeClr val="tx1"/>
                </a:solidFill>
              </a:rPr>
              <a:t>, </a:t>
            </a:r>
            <a:r>
              <a:rPr lang="en-US" sz="2000" b="1" dirty="0" smtClean="0">
                <a:solidFill>
                  <a:srgbClr val="D4650A"/>
                </a:solidFill>
              </a:rPr>
              <a:t>Al-Khwarizmi</a:t>
            </a:r>
            <a:r>
              <a:rPr lang="en-US" sz="2000" dirty="0" smtClean="0">
                <a:solidFill>
                  <a:srgbClr val="D4650A"/>
                </a:solidFill>
              </a:rPr>
              <a:t> </a:t>
            </a:r>
            <a:r>
              <a:rPr lang="en-US" sz="2000" dirty="0" smtClean="0">
                <a:solidFill>
                  <a:schemeClr val="tx1"/>
                </a:solidFill>
              </a:rPr>
              <a:t>who worked on “written processes to achieve some goal.”</a:t>
            </a:r>
          </a:p>
          <a:p>
            <a:pPr algn="just">
              <a:spcBef>
                <a:spcPts val="0"/>
              </a:spcBef>
              <a:buFont typeface="Arial" pitchFamily="34" charset="0"/>
              <a:buChar char="•"/>
            </a:pPr>
            <a:endParaRPr lang="en-US" sz="2000" dirty="0" smtClean="0">
              <a:solidFill>
                <a:schemeClr val="tx1"/>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52</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 useBgFill="1">
        <p:nvSpPr>
          <p:cNvPr id="10" name="Rounded Rectangle 9"/>
          <p:cNvSpPr>
            <a:spLocks noChangeAspect="1"/>
          </p:cNvSpPr>
          <p:nvPr/>
        </p:nvSpPr>
        <p:spPr>
          <a:xfrm>
            <a:off x="609600" y="609600"/>
            <a:ext cx="7955280" cy="822960"/>
          </a:xfrm>
          <a:prstGeom prst="roundRect">
            <a:avLst/>
          </a:prstGeom>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rgbClr val="000000"/>
                </a:solidFill>
              </a:rPr>
              <a:t>Computer Algorithms</a:t>
            </a:r>
            <a:endParaRPr lang="en-US" sz="4400" dirty="0">
              <a:solidFill>
                <a:srgbClr val="000000"/>
              </a:solidFill>
            </a:endParaRPr>
          </a:p>
        </p:txBody>
      </p:sp>
      <p:pic>
        <p:nvPicPr>
          <p:cNvPr id="11" name="Picture 10" descr="Fig 1-7 Al-Khwarizimi.jpg"/>
          <p:cNvPicPr>
            <a:picLocks noChangeAspect="1"/>
          </p:cNvPicPr>
          <p:nvPr/>
        </p:nvPicPr>
        <p:blipFill>
          <a:blip r:embed="rId3" cstate="print"/>
          <a:stretch>
            <a:fillRect/>
          </a:stretch>
        </p:blipFill>
        <p:spPr>
          <a:xfrm>
            <a:off x="397756" y="1694216"/>
            <a:ext cx="3381375" cy="4124325"/>
          </a:xfrm>
          <a:prstGeom prst="rect">
            <a:avLst/>
          </a:prstGeom>
        </p:spPr>
      </p:pic>
    </p:spTree>
    <p:extLst>
      <p:ext uri="{BB962C8B-B14F-4D97-AF65-F5344CB8AC3E}">
        <p14:creationId xmlns:p14="http://schemas.microsoft.com/office/powerpoint/2010/main" val="334118657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752600"/>
            <a:ext cx="7772400" cy="3519311"/>
          </a:xfrm>
        </p:spPr>
        <p:txBody>
          <a:bodyPr>
            <a:noAutofit/>
          </a:bodyPr>
          <a:lstStyle/>
          <a:p>
            <a:pPr algn="just"/>
            <a:r>
              <a:rPr lang="en-US" sz="2000" b="1" dirty="0" smtClean="0">
                <a:solidFill>
                  <a:schemeClr val="tx1"/>
                </a:solidFill>
              </a:rPr>
              <a:t>Computer algorithms are central to computer science. </a:t>
            </a:r>
            <a:r>
              <a:rPr lang="en-US" sz="2000" dirty="0" smtClean="0">
                <a:solidFill>
                  <a:srgbClr val="002FC4"/>
                </a:solidFill>
              </a:rPr>
              <a:t>They provide step-by-step methods of computation that a machine can carry out.</a:t>
            </a:r>
          </a:p>
          <a:p>
            <a:pPr algn="just"/>
            <a:endParaRPr lang="en-US" sz="1400" dirty="0" smtClean="0">
              <a:solidFill>
                <a:schemeClr val="tx1"/>
              </a:solidFill>
            </a:endParaRPr>
          </a:p>
          <a:p>
            <a:pPr algn="just">
              <a:spcBef>
                <a:spcPts val="0"/>
              </a:spcBef>
            </a:pPr>
            <a:r>
              <a:rPr lang="en-US" sz="2000" dirty="0" smtClean="0">
                <a:solidFill>
                  <a:schemeClr val="tx1"/>
                </a:solidFill>
              </a:rPr>
              <a:t>Having high-speed machines (computers) that can consistently follow a given set of instructions provides a reliable and effective means of realizing computation. However, </a:t>
            </a:r>
            <a:r>
              <a:rPr lang="en-US" sz="2000" b="1" dirty="0" smtClean="0">
                <a:solidFill>
                  <a:schemeClr val="tx1"/>
                </a:solidFill>
              </a:rPr>
              <a:t>the computation that a given computer performs is only as good as the underlying algorithm used.</a:t>
            </a:r>
          </a:p>
          <a:p>
            <a:pPr algn="just"/>
            <a:endParaRPr lang="en-US" sz="1400" dirty="0" smtClean="0">
              <a:solidFill>
                <a:srgbClr val="D4650A"/>
              </a:solidFill>
            </a:endParaRPr>
          </a:p>
          <a:p>
            <a:pPr algn="just">
              <a:spcBef>
                <a:spcPts val="0"/>
              </a:spcBef>
            </a:pPr>
            <a:r>
              <a:rPr lang="en-US" sz="2000" dirty="0" smtClean="0">
                <a:solidFill>
                  <a:schemeClr val="tx1"/>
                </a:solidFill>
              </a:rPr>
              <a:t>Because computers can execute a large number of instructions very quickly and reliably without error,</a:t>
            </a:r>
            <a:r>
              <a:rPr lang="en-US" sz="2000" b="1" dirty="0" smtClean="0">
                <a:solidFill>
                  <a:schemeClr val="tx1"/>
                </a:solidFill>
              </a:rPr>
              <a:t> </a:t>
            </a:r>
            <a:r>
              <a:rPr lang="en-US" sz="2000" dirty="0" smtClean="0">
                <a:solidFill>
                  <a:srgbClr val="002FC4"/>
                </a:solidFill>
              </a:rPr>
              <a:t>algorithms and computers are a perfect match!</a:t>
            </a:r>
          </a:p>
          <a:p>
            <a:pPr algn="just">
              <a:spcBef>
                <a:spcPts val="0"/>
              </a:spcBef>
            </a:pPr>
            <a:endParaRPr lang="en-US" sz="1400" dirty="0" smtClean="0">
              <a:solidFill>
                <a:schemeClr val="tx1"/>
              </a:solidFill>
            </a:endParaRPr>
          </a:p>
          <a:p>
            <a:pPr algn="just">
              <a:spcBef>
                <a:spcPts val="0"/>
              </a:spcBef>
            </a:pPr>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53</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685801"/>
            <a:ext cx="8382000" cy="990599"/>
          </a:xfrm>
        </p:spPr>
        <p:txBody>
          <a:bodyPr>
            <a:normAutofit fontScale="90000"/>
          </a:bodyPr>
          <a:lstStyle/>
          <a:p>
            <a:r>
              <a:rPr lang="en-US" sz="3600" b="1" dirty="0" smtClean="0"/>
              <a:t>Algorithms and Computers: A Perfect Match</a:t>
            </a:r>
            <a:endParaRPr lang="en-US" sz="3600" b="1" dirty="0"/>
          </a:p>
        </p:txBody>
      </p:sp>
      <p:sp>
        <p:nvSpPr>
          <p:cNvPr id="7"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
        <p:nvSpPr>
          <p:cNvPr id="10" name="Rounded Rectangle 9"/>
          <p:cNvSpPr/>
          <p:nvPr/>
        </p:nvSpPr>
        <p:spPr>
          <a:xfrm>
            <a:off x="530577" y="1444978"/>
            <a:ext cx="8094133" cy="45719"/>
          </a:xfrm>
          <a:prstGeom prst="roundRect">
            <a:avLst/>
          </a:prstGeom>
          <a:solidFill>
            <a:srgbClr val="002FC4">
              <a:alpha val="49000"/>
            </a:srgbClr>
          </a:solidFill>
          <a:ln>
            <a:noFill/>
          </a:ln>
          <a:effectLst>
            <a:outerShdw blurRad="50800" dist="50800" dir="5400000" algn="ctr" rotWithShape="0">
              <a:schemeClr val="bg1">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65704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219200"/>
            <a:ext cx="8686800" cy="4038600"/>
          </a:xfrm>
        </p:spPr>
        <p:txBody>
          <a:bodyPr>
            <a:noAutofit/>
          </a:bodyPr>
          <a:lstStyle/>
          <a:p>
            <a:pPr algn="just"/>
            <a:r>
              <a:rPr lang="en-US" sz="2400" b="1" dirty="0" smtClean="0">
                <a:solidFill>
                  <a:srgbClr val="D4650A"/>
                </a:solidFill>
              </a:rPr>
              <a:t>Euclid’s Algorithm </a:t>
            </a:r>
            <a:r>
              <a:rPr lang="en-US" sz="2400" dirty="0" smtClean="0">
                <a:solidFill>
                  <a:schemeClr val="tx1"/>
                </a:solidFill>
              </a:rPr>
              <a:t>is an algorithm </a:t>
            </a:r>
            <a:r>
              <a:rPr lang="en-US" sz="2400" dirty="0" smtClean="0">
                <a:solidFill>
                  <a:srgbClr val="002FC4"/>
                </a:solidFill>
              </a:rPr>
              <a:t>for computing the greatest common denominator (GCD) </a:t>
            </a:r>
            <a:r>
              <a:rPr lang="en-US" sz="2400" dirty="0" smtClean="0">
                <a:solidFill>
                  <a:schemeClr val="tx1"/>
                </a:solidFill>
              </a:rPr>
              <a:t>of two given integers (</a:t>
            </a:r>
            <a:r>
              <a:rPr lang="en-US" sz="2400" dirty="0">
                <a:solidFill>
                  <a:schemeClr val="tx1"/>
                </a:solidFill>
              </a:rPr>
              <a:t>A</a:t>
            </a:r>
            <a:r>
              <a:rPr lang="en-US" sz="2400" dirty="0" smtClean="0">
                <a:solidFill>
                  <a:schemeClr val="tx1"/>
                </a:solidFill>
              </a:rPr>
              <a:t>,B). It is one of the oldest numerical algorithms still in common use.</a:t>
            </a:r>
          </a:p>
          <a:p>
            <a:pPr algn="just">
              <a:spcBef>
                <a:spcPts val="0"/>
              </a:spcBef>
            </a:pPr>
            <a:r>
              <a:rPr lang="en-US" sz="2400" dirty="0" smtClean="0">
                <a:solidFill>
                  <a:srgbClr val="002FC4"/>
                </a:solidFill>
              </a:rPr>
              <a:t>			</a:t>
            </a:r>
            <a:endParaRPr lang="en-US" sz="2400" dirty="0" smtClean="0">
              <a:solidFill>
                <a:schemeClr val="tx1"/>
              </a:solidFill>
              <a:cs typeface="Courier New" pitchFamily="49" charset="0"/>
            </a:endParaRPr>
          </a:p>
          <a:p>
            <a:pPr marL="457200" indent="-457200" algn="l">
              <a:spcBef>
                <a:spcPts val="0"/>
              </a:spcBef>
              <a:buFont typeface="+mj-lt"/>
              <a:buAutoNum type="arabicPeriod"/>
              <a:tabLst>
                <a:tab pos="282575" algn="l"/>
              </a:tabLst>
            </a:pPr>
            <a:r>
              <a:rPr lang="en-US" sz="2400" dirty="0" smtClean="0">
                <a:solidFill>
                  <a:schemeClr val="tx1"/>
                </a:solidFill>
                <a:cs typeface="Courier New" pitchFamily="49" charset="0"/>
              </a:rPr>
              <a:t>Assign </a:t>
            </a:r>
            <a:r>
              <a:rPr lang="en-US" sz="2400" dirty="0">
                <a:solidFill>
                  <a:schemeClr val="tx1"/>
                </a:solidFill>
                <a:cs typeface="Courier New" pitchFamily="49" charset="0"/>
              </a:rPr>
              <a:t>A</a:t>
            </a:r>
            <a:r>
              <a:rPr lang="en-US" sz="2400" dirty="0" smtClean="0">
                <a:solidFill>
                  <a:schemeClr val="tx1"/>
                </a:solidFill>
                <a:cs typeface="Courier New" pitchFamily="49" charset="0"/>
              </a:rPr>
              <a:t> the value of the larger of the two values.</a:t>
            </a:r>
          </a:p>
          <a:p>
            <a:pPr marL="457200" indent="-457200" algn="l">
              <a:spcBef>
                <a:spcPts val="0"/>
              </a:spcBef>
              <a:buFont typeface="+mj-lt"/>
              <a:buAutoNum type="arabicPeriod"/>
              <a:tabLst>
                <a:tab pos="282575" algn="l"/>
              </a:tabLst>
            </a:pPr>
            <a:r>
              <a:rPr lang="en-US" sz="2400" dirty="0" smtClean="0">
                <a:solidFill>
                  <a:schemeClr val="tx1"/>
                </a:solidFill>
              </a:rPr>
              <a:t>If </a:t>
            </a:r>
            <a:r>
              <a:rPr lang="en-US" sz="2400" dirty="0">
                <a:solidFill>
                  <a:schemeClr val="tx1"/>
                </a:solidFill>
              </a:rPr>
              <a:t>A = 0 then GCD(A,B)=B, </a:t>
            </a:r>
            <a:r>
              <a:rPr lang="en-US" sz="2400" dirty="0" smtClean="0">
                <a:solidFill>
                  <a:schemeClr val="tx1"/>
                </a:solidFill>
              </a:rPr>
              <a:t>and </a:t>
            </a:r>
            <a:r>
              <a:rPr lang="en-US" sz="2400" dirty="0">
                <a:solidFill>
                  <a:schemeClr val="tx1"/>
                </a:solidFill>
              </a:rPr>
              <a:t>we can stop.  </a:t>
            </a:r>
            <a:endParaRPr lang="en-US" sz="2400" dirty="0" smtClean="0">
              <a:solidFill>
                <a:schemeClr val="tx1"/>
              </a:solidFill>
            </a:endParaRPr>
          </a:p>
          <a:p>
            <a:pPr marL="457200" indent="-457200" algn="l">
              <a:spcBef>
                <a:spcPts val="0"/>
              </a:spcBef>
              <a:buFont typeface="+mj-lt"/>
              <a:buAutoNum type="arabicPeriod"/>
              <a:tabLst>
                <a:tab pos="282575" algn="l"/>
              </a:tabLst>
            </a:pPr>
            <a:r>
              <a:rPr lang="en-US" sz="2400" dirty="0" smtClean="0">
                <a:solidFill>
                  <a:schemeClr val="tx1"/>
                </a:solidFill>
              </a:rPr>
              <a:t>If </a:t>
            </a:r>
            <a:r>
              <a:rPr lang="en-US" sz="2400" dirty="0">
                <a:solidFill>
                  <a:schemeClr val="tx1"/>
                </a:solidFill>
              </a:rPr>
              <a:t>B = 0 then GCD(A,B)=A</a:t>
            </a:r>
            <a:r>
              <a:rPr lang="en-US" sz="2400" dirty="0" smtClean="0">
                <a:solidFill>
                  <a:schemeClr val="tx1"/>
                </a:solidFill>
              </a:rPr>
              <a:t>,, </a:t>
            </a:r>
            <a:r>
              <a:rPr lang="en-US" sz="2400" dirty="0">
                <a:solidFill>
                  <a:schemeClr val="tx1"/>
                </a:solidFill>
              </a:rPr>
              <a:t>and we can stop.  </a:t>
            </a:r>
          </a:p>
          <a:p>
            <a:pPr marL="457200" indent="-457200" algn="l">
              <a:buFont typeface="+mj-lt"/>
              <a:buAutoNum type="arabicPeriod"/>
              <a:tabLst>
                <a:tab pos="282575" algn="l"/>
              </a:tabLst>
            </a:pPr>
            <a:r>
              <a:rPr lang="en-US" sz="2400" dirty="0" smtClean="0">
                <a:solidFill>
                  <a:schemeClr val="tx1"/>
                </a:solidFill>
                <a:cs typeface="Courier New" pitchFamily="49" charset="0"/>
              </a:rPr>
              <a:t>Divide </a:t>
            </a:r>
            <a:r>
              <a:rPr lang="en-US" sz="2400" dirty="0">
                <a:solidFill>
                  <a:schemeClr val="tx1"/>
                </a:solidFill>
                <a:cs typeface="Courier New" pitchFamily="49" charset="0"/>
              </a:rPr>
              <a:t>A</a:t>
            </a:r>
            <a:r>
              <a:rPr lang="en-US" sz="2400" dirty="0" smtClean="0">
                <a:solidFill>
                  <a:schemeClr val="tx1"/>
                </a:solidFill>
                <a:cs typeface="Courier New" pitchFamily="49" charset="0"/>
              </a:rPr>
              <a:t> by B, call the remainder R.</a:t>
            </a:r>
          </a:p>
          <a:p>
            <a:pPr marL="457200" indent="-457200" algn="l">
              <a:buFont typeface="+mj-lt"/>
              <a:buAutoNum type="arabicPeriod"/>
              <a:tabLst>
                <a:tab pos="282575" algn="l"/>
              </a:tabLst>
            </a:pPr>
            <a:r>
              <a:rPr lang="en-US" sz="2400" dirty="0" smtClean="0">
                <a:solidFill>
                  <a:schemeClr val="tx1"/>
                </a:solidFill>
                <a:cs typeface="Courier New" pitchFamily="49" charset="0"/>
              </a:rPr>
              <a:t>assign </a:t>
            </a:r>
            <a:r>
              <a:rPr lang="en-US" sz="2400" dirty="0">
                <a:solidFill>
                  <a:schemeClr val="tx1"/>
                </a:solidFill>
                <a:cs typeface="Courier New" pitchFamily="49" charset="0"/>
              </a:rPr>
              <a:t>A</a:t>
            </a:r>
            <a:r>
              <a:rPr lang="en-US" sz="2400" dirty="0" smtClean="0">
                <a:solidFill>
                  <a:schemeClr val="tx1"/>
                </a:solidFill>
                <a:cs typeface="Courier New" pitchFamily="49" charset="0"/>
              </a:rPr>
              <a:t> the value of B, assign B the value of R, and go to step 2.</a:t>
            </a:r>
          </a:p>
          <a:p>
            <a:pPr algn="l">
              <a:tabLst>
                <a:tab pos="282575" algn="l"/>
              </a:tabLst>
            </a:pPr>
            <a:endParaRPr lang="en-US" sz="2400" dirty="0" smtClean="0">
              <a:solidFill>
                <a:schemeClr val="tx1"/>
              </a:solidFill>
              <a:cs typeface="Courier New" pitchFamily="49" charset="0"/>
            </a:endParaRPr>
          </a:p>
          <a:p>
            <a:pPr algn="just"/>
            <a:endParaRPr lang="en-US" sz="2400" dirty="0" smtClean="0">
              <a:solidFill>
                <a:schemeClr val="tx1"/>
              </a:solidFill>
            </a:endParaRPr>
          </a:p>
          <a:p>
            <a:pPr algn="just"/>
            <a:endParaRPr lang="en-US" sz="2400" dirty="0" smtClean="0">
              <a:solidFill>
                <a:srgbClr val="D4650A"/>
              </a:solidFill>
            </a:endParaRPr>
          </a:p>
          <a:p>
            <a:pPr algn="just"/>
            <a:endParaRPr lang="en-US" sz="2400" dirty="0" smtClean="0">
              <a:solidFill>
                <a:srgbClr val="D4650A"/>
              </a:solidFill>
            </a:endParaRPr>
          </a:p>
          <a:p>
            <a:pPr algn="just"/>
            <a:endParaRPr lang="en-US" sz="2400" dirty="0" smtClean="0">
              <a:solidFill>
                <a:schemeClr val="tx1"/>
              </a:solidFill>
            </a:endParaRPr>
          </a:p>
          <a:p>
            <a:pPr algn="just"/>
            <a:endParaRPr lang="en-US" sz="2400" b="1" dirty="0" smtClean="0">
              <a:solidFill>
                <a:srgbClr val="D4650A"/>
              </a:solidFill>
            </a:endParaRPr>
          </a:p>
          <a:p>
            <a:pPr algn="just"/>
            <a:endParaRPr lang="en-US" sz="2400" dirty="0" smtClean="0">
              <a:solidFill>
                <a:schemeClr val="tx1"/>
              </a:solidFill>
            </a:endParaRPr>
          </a:p>
          <a:p>
            <a:pPr algn="l"/>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54</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152400"/>
            <a:ext cx="8382000" cy="990599"/>
          </a:xfrm>
        </p:spPr>
        <p:txBody>
          <a:bodyPr>
            <a:normAutofit/>
          </a:bodyPr>
          <a:lstStyle/>
          <a:p>
            <a:r>
              <a:rPr lang="en-US" sz="2800" b="1" dirty="0" smtClean="0"/>
              <a:t>Euclid’s Algorithm</a:t>
            </a:r>
            <a:br>
              <a:rPr lang="en-US" sz="2800" b="1" dirty="0" smtClean="0"/>
            </a:br>
            <a:r>
              <a:rPr lang="en-US" sz="2800" b="1" dirty="0" smtClean="0"/>
              <a:t>One of the Oldest Known Algorithms</a:t>
            </a:r>
            <a:endParaRPr lang="en-US" sz="2800" b="1"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36656495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7772400" cy="4876800"/>
          </a:xfrm>
        </p:spPr>
        <p:txBody>
          <a:bodyPr>
            <a:noAutofit/>
          </a:bodyPr>
          <a:lstStyle/>
          <a:p>
            <a:pPr algn="just">
              <a:spcAft>
                <a:spcPts val="600"/>
              </a:spcAft>
            </a:pPr>
            <a:r>
              <a:rPr lang="en-US" sz="1800" dirty="0" smtClean="0">
                <a:solidFill>
                  <a:schemeClr val="tx1"/>
                </a:solidFill>
              </a:rPr>
              <a:t>Finding the GCD of 18 and 20</a:t>
            </a:r>
            <a:endParaRPr lang="en-US" sz="1800" dirty="0" smtClean="0">
              <a:solidFill>
                <a:schemeClr val="tx1"/>
              </a:solidFill>
              <a:cs typeface="Courier New" pitchFamily="49" charset="0"/>
            </a:endParaRPr>
          </a:p>
          <a:p>
            <a:pPr algn="l">
              <a:tabLst>
                <a:tab pos="282575" algn="l"/>
              </a:tabLst>
            </a:pPr>
            <a:r>
              <a:rPr lang="en-US" sz="1800" b="1" dirty="0" smtClean="0">
                <a:solidFill>
                  <a:schemeClr val="tx1"/>
                </a:solidFill>
                <a:cs typeface="Courier New" pitchFamily="49" charset="0"/>
              </a:rPr>
              <a:t>1.	Assign M the value of the larger of the two values, and N the smaller.</a:t>
            </a:r>
            <a:r>
              <a:rPr lang="en-US" sz="1800" b="1" dirty="0" smtClean="0">
                <a:solidFill>
                  <a:srgbClr val="002FC4"/>
                </a:solidFill>
                <a:cs typeface="Courier New" pitchFamily="49" charset="0"/>
              </a:rPr>
              <a:t/>
            </a:r>
            <a:br>
              <a:rPr lang="en-US" sz="1800" b="1" dirty="0" smtClean="0">
                <a:solidFill>
                  <a:srgbClr val="002FC4"/>
                </a:solidFill>
                <a:cs typeface="Courier New" pitchFamily="49" charset="0"/>
              </a:rPr>
            </a:br>
            <a:r>
              <a:rPr lang="en-US" sz="1800" dirty="0" smtClean="0">
                <a:solidFill>
                  <a:srgbClr val="D4650A"/>
                </a:solidFill>
                <a:cs typeface="Courier New" pitchFamily="49" charset="0"/>
              </a:rPr>
              <a:t>     </a:t>
            </a:r>
            <a:r>
              <a:rPr lang="en-US" sz="1800" dirty="0" smtClean="0">
                <a:solidFill>
                  <a:srgbClr val="002FC4"/>
                </a:solidFill>
                <a:cs typeface="Courier New" pitchFamily="49" charset="0"/>
              </a:rPr>
              <a:t>M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20      N </a:t>
            </a:r>
            <a:r>
              <a:rPr lang="en-US" sz="1800" dirty="0" smtClean="0">
                <a:solidFill>
                  <a:srgbClr val="002FC4"/>
                </a:solidFill>
                <a:cs typeface="Courier New" pitchFamily="49" charset="0"/>
                <a:sym typeface="Wingdings" pitchFamily="2" charset="2"/>
              </a:rPr>
              <a:t> 18</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endParaRPr lang="en-US" sz="1800" dirty="0" smtClean="0">
              <a:solidFill>
                <a:srgbClr val="002FC4"/>
              </a:solidFill>
              <a:cs typeface="Courier New" pitchFamily="49" charset="0"/>
            </a:endParaRPr>
          </a:p>
          <a:p>
            <a:pPr algn="l">
              <a:tabLst>
                <a:tab pos="282575" algn="l"/>
              </a:tabLst>
            </a:pP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55</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304800"/>
            <a:ext cx="8382000" cy="990599"/>
          </a:xfrm>
        </p:spPr>
        <p:txBody>
          <a:bodyPr>
            <a:normAutofit/>
          </a:bodyPr>
          <a:lstStyle/>
          <a:p>
            <a:r>
              <a:rPr lang="en-US" sz="2800" dirty="0" smtClean="0"/>
              <a:t>Example Use</a:t>
            </a:r>
            <a:endParaRPr lang="en-US" sz="2800"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418738309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7772400" cy="4876800"/>
          </a:xfrm>
        </p:spPr>
        <p:txBody>
          <a:bodyPr>
            <a:noAutofit/>
          </a:bodyPr>
          <a:lstStyle/>
          <a:p>
            <a:pPr algn="just">
              <a:spcAft>
                <a:spcPts val="600"/>
              </a:spcAft>
            </a:pPr>
            <a:r>
              <a:rPr lang="en-US" sz="1800" dirty="0" smtClean="0">
                <a:solidFill>
                  <a:schemeClr val="tx1"/>
                </a:solidFill>
              </a:rPr>
              <a:t>Finding the GCD of 18 and 20</a:t>
            </a:r>
            <a:r>
              <a:rPr lang="en-US" sz="1800" dirty="0" smtClean="0">
                <a:solidFill>
                  <a:srgbClr val="002FC4"/>
                </a:solidFill>
              </a:rPr>
              <a:t>	</a:t>
            </a:r>
            <a:endParaRPr lang="en-US" sz="1800" dirty="0" smtClean="0">
              <a:solidFill>
                <a:schemeClr val="tx1"/>
              </a:solidFill>
              <a:cs typeface="Courier New" pitchFamily="49" charset="0"/>
            </a:endParaRPr>
          </a:p>
          <a:p>
            <a:pPr algn="l">
              <a:tabLst>
                <a:tab pos="282575" algn="l"/>
              </a:tabLst>
            </a:pPr>
            <a:r>
              <a:rPr lang="en-US" sz="1800" dirty="0" smtClean="0">
                <a:solidFill>
                  <a:schemeClr val="tx1"/>
                </a:solidFill>
                <a:cs typeface="Courier New" pitchFamily="49" charset="0"/>
              </a:rPr>
              <a:t>1.	Assign M the value of the larger of the two values, and N the smaller.</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r>
              <a:rPr lang="en-US" sz="1800" dirty="0" smtClean="0">
                <a:solidFill>
                  <a:srgbClr val="D4650A"/>
                </a:solidFill>
                <a:cs typeface="Courier New" pitchFamily="49" charset="0"/>
              </a:rPr>
              <a:t>     </a:t>
            </a:r>
            <a:r>
              <a:rPr lang="en-US" sz="1800" dirty="0" smtClean="0">
                <a:solidFill>
                  <a:srgbClr val="002FC4"/>
                </a:solidFill>
                <a:cs typeface="Courier New" pitchFamily="49" charset="0"/>
              </a:rPr>
              <a:t>M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20      N </a:t>
            </a:r>
            <a:r>
              <a:rPr lang="en-US" sz="1800" dirty="0" smtClean="0">
                <a:solidFill>
                  <a:srgbClr val="002FC4"/>
                </a:solidFill>
                <a:cs typeface="Courier New" pitchFamily="49" charset="0"/>
                <a:sym typeface="Wingdings" pitchFamily="2" charset="2"/>
              </a:rPr>
              <a:t> 18</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endParaRPr lang="en-US" sz="1800" dirty="0" smtClean="0">
              <a:solidFill>
                <a:srgbClr val="002FC4"/>
              </a:solidFill>
              <a:cs typeface="Courier New" pitchFamily="49" charset="0"/>
            </a:endParaRPr>
          </a:p>
          <a:p>
            <a:pPr algn="l">
              <a:tabLst>
                <a:tab pos="282575" algn="l"/>
              </a:tabLst>
            </a:pPr>
            <a:r>
              <a:rPr lang="en-US" sz="1800" b="1" dirty="0" smtClean="0">
                <a:solidFill>
                  <a:schemeClr val="tx1"/>
                </a:solidFill>
                <a:cs typeface="Courier New" pitchFamily="49" charset="0"/>
              </a:rPr>
              <a:t>2.	Divide M by N, call the remainder R.</a:t>
            </a:r>
          </a:p>
          <a:p>
            <a:pPr algn="l">
              <a:tabLst>
                <a:tab pos="282575" algn="l"/>
              </a:tabLst>
            </a:pPr>
            <a:r>
              <a:rPr lang="en-US" sz="1800" dirty="0" smtClean="0">
                <a:solidFill>
                  <a:srgbClr val="002FC4"/>
                </a:solidFill>
                <a:cs typeface="Courier New" pitchFamily="49" charset="0"/>
              </a:rPr>
              <a:t>	M/N = 20 / 18 = 1,  with R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a:t>
            </a:r>
          </a:p>
          <a:p>
            <a:pPr algn="l">
              <a:tabLst>
                <a:tab pos="282575" algn="l"/>
              </a:tabLst>
            </a:pPr>
            <a:r>
              <a:rPr lang="en-US" sz="1800" dirty="0" smtClean="0">
                <a:solidFill>
                  <a:srgbClr val="D4650A"/>
                </a:solidFill>
                <a:cs typeface="Courier New" pitchFamily="49" charset="0"/>
              </a:rPr>
              <a:t>	</a:t>
            </a: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56</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304800"/>
            <a:ext cx="8382000" cy="990599"/>
          </a:xfrm>
        </p:spPr>
        <p:txBody>
          <a:bodyPr>
            <a:normAutofit/>
          </a:bodyPr>
          <a:lstStyle/>
          <a:p>
            <a:r>
              <a:rPr lang="en-US" sz="2800" dirty="0" smtClean="0"/>
              <a:t>Example Use</a:t>
            </a:r>
            <a:endParaRPr lang="en-US" sz="2800"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259930321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8077200" cy="4876800"/>
          </a:xfrm>
        </p:spPr>
        <p:txBody>
          <a:bodyPr>
            <a:noAutofit/>
          </a:bodyPr>
          <a:lstStyle/>
          <a:p>
            <a:pPr algn="just">
              <a:spcAft>
                <a:spcPts val="600"/>
              </a:spcAft>
            </a:pPr>
            <a:r>
              <a:rPr lang="en-US" sz="1800" dirty="0" smtClean="0">
                <a:solidFill>
                  <a:schemeClr val="tx1"/>
                </a:solidFill>
              </a:rPr>
              <a:t>Finding the GCD of 18 and 20</a:t>
            </a:r>
            <a:r>
              <a:rPr lang="en-US" sz="1800" dirty="0" smtClean="0">
                <a:solidFill>
                  <a:srgbClr val="002FC4"/>
                </a:solidFill>
              </a:rPr>
              <a:t>	 </a:t>
            </a:r>
            <a:r>
              <a:rPr lang="en-US" sz="1800" dirty="0" smtClean="0">
                <a:solidFill>
                  <a:schemeClr val="tx1"/>
                </a:solidFill>
              </a:rPr>
              <a:t>(</a:t>
            </a:r>
            <a:r>
              <a:rPr lang="en-US" sz="1800" b="1" dirty="0" smtClean="0">
                <a:solidFill>
                  <a:srgbClr val="002FC4"/>
                </a:solidFill>
              </a:rPr>
              <a:t>first time </a:t>
            </a:r>
            <a:r>
              <a:rPr lang="en-US" sz="1800" dirty="0" smtClean="0">
                <a:solidFill>
                  <a:srgbClr val="002FC4"/>
                </a:solidFill>
              </a:rPr>
              <a:t>through</a:t>
            </a:r>
            <a:r>
              <a:rPr lang="en-US" sz="1800" dirty="0" smtClean="0">
                <a:solidFill>
                  <a:schemeClr val="tx1"/>
                </a:solidFill>
              </a:rPr>
              <a:t>, </a:t>
            </a:r>
            <a:r>
              <a:rPr lang="en-US" sz="1800" b="1" dirty="0" smtClean="0">
                <a:solidFill>
                  <a:srgbClr val="D4650A"/>
                </a:solidFill>
              </a:rPr>
              <a:t>second time </a:t>
            </a:r>
            <a:r>
              <a:rPr lang="en-US" sz="1800" dirty="0" smtClean="0">
                <a:solidFill>
                  <a:srgbClr val="D4650A"/>
                </a:solidFill>
              </a:rPr>
              <a:t>through</a:t>
            </a:r>
            <a:r>
              <a:rPr lang="en-US" sz="1800" dirty="0" smtClean="0">
                <a:solidFill>
                  <a:schemeClr val="tx1"/>
                </a:solidFill>
              </a:rPr>
              <a:t>)</a:t>
            </a:r>
            <a:endParaRPr lang="en-US" sz="1800" dirty="0" smtClean="0">
              <a:solidFill>
                <a:schemeClr val="tx1"/>
              </a:solidFill>
              <a:cs typeface="Courier New" pitchFamily="49" charset="0"/>
            </a:endParaRPr>
          </a:p>
          <a:p>
            <a:pPr algn="l">
              <a:tabLst>
                <a:tab pos="282575" algn="l"/>
              </a:tabLst>
            </a:pPr>
            <a:r>
              <a:rPr lang="en-US" sz="1800" dirty="0" smtClean="0">
                <a:solidFill>
                  <a:schemeClr val="tx1"/>
                </a:solidFill>
                <a:cs typeface="Courier New" pitchFamily="49" charset="0"/>
              </a:rPr>
              <a:t>1.	Assign M the value of the larger of the two values, and N the smaller.</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r>
              <a:rPr lang="en-US" sz="1800" dirty="0" smtClean="0">
                <a:solidFill>
                  <a:srgbClr val="D4650A"/>
                </a:solidFill>
                <a:cs typeface="Courier New" pitchFamily="49" charset="0"/>
              </a:rPr>
              <a:t>     </a:t>
            </a:r>
            <a:r>
              <a:rPr lang="en-US" sz="1800" dirty="0" smtClean="0">
                <a:solidFill>
                  <a:srgbClr val="002FC4"/>
                </a:solidFill>
                <a:cs typeface="Courier New" pitchFamily="49" charset="0"/>
              </a:rPr>
              <a:t>M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20      N </a:t>
            </a:r>
            <a:r>
              <a:rPr lang="en-US" sz="1800" dirty="0" smtClean="0">
                <a:solidFill>
                  <a:srgbClr val="002FC4"/>
                </a:solidFill>
                <a:cs typeface="Courier New" pitchFamily="49" charset="0"/>
                <a:sym typeface="Wingdings" pitchFamily="2" charset="2"/>
              </a:rPr>
              <a:t> 18</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endParaRPr lang="en-US" sz="1800" dirty="0" smtClean="0">
              <a:solidFill>
                <a:srgbClr val="002FC4"/>
              </a:solidFill>
              <a:cs typeface="Courier New" pitchFamily="49" charset="0"/>
            </a:endParaRPr>
          </a:p>
          <a:p>
            <a:pPr algn="l">
              <a:tabLst>
                <a:tab pos="282575" algn="l"/>
              </a:tabLst>
            </a:pPr>
            <a:r>
              <a:rPr lang="en-US" sz="1800" dirty="0" smtClean="0">
                <a:solidFill>
                  <a:schemeClr val="tx1"/>
                </a:solidFill>
                <a:cs typeface="Courier New" pitchFamily="49" charset="0"/>
              </a:rPr>
              <a:t>2.	Divide M by N, call the remainder R.</a:t>
            </a:r>
          </a:p>
          <a:p>
            <a:pPr algn="l">
              <a:tabLst>
                <a:tab pos="282575" algn="l"/>
              </a:tabLst>
            </a:pPr>
            <a:r>
              <a:rPr lang="en-US" sz="1800" dirty="0" smtClean="0">
                <a:solidFill>
                  <a:srgbClr val="002FC4"/>
                </a:solidFill>
                <a:cs typeface="Courier New" pitchFamily="49" charset="0"/>
              </a:rPr>
              <a:t>	M/N = 20 / 18 = 1,  R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a:t>
            </a:r>
          </a:p>
          <a:p>
            <a:pPr marL="457200" indent="-457200" algn="l">
              <a:tabLst>
                <a:tab pos="282575" algn="l"/>
              </a:tabLst>
            </a:pPr>
            <a:endParaRPr lang="en-US" sz="1800" dirty="0" smtClean="0">
              <a:solidFill>
                <a:srgbClr val="002FC4"/>
              </a:solidFill>
              <a:cs typeface="Courier New" pitchFamily="49" charset="0"/>
            </a:endParaRPr>
          </a:p>
          <a:p>
            <a:pPr marL="457200" indent="-457200" algn="l">
              <a:tabLst>
                <a:tab pos="282575" algn="l"/>
              </a:tabLst>
            </a:pPr>
            <a:r>
              <a:rPr lang="en-US" sz="1800" b="1" dirty="0" smtClean="0">
                <a:solidFill>
                  <a:schemeClr val="tx1"/>
                </a:solidFill>
                <a:cs typeface="Courier New" pitchFamily="49" charset="0"/>
              </a:rPr>
              <a:t>3.	If R is not 0, assign M the value of N, assign N the value of R, and go to step 2.</a:t>
            </a:r>
          </a:p>
          <a:p>
            <a:pPr marL="457200" indent="-457200" algn="l">
              <a:tabLst>
                <a:tab pos="282575" algn="l"/>
              </a:tabLst>
            </a:pPr>
            <a:r>
              <a:rPr lang="en-US" sz="1800" dirty="0" smtClean="0">
                <a:solidFill>
                  <a:srgbClr val="002FC4"/>
                </a:solidFill>
                <a:cs typeface="Courier New" pitchFamily="49" charset="0"/>
              </a:rPr>
              <a:t>	M </a:t>
            </a:r>
            <a:r>
              <a:rPr lang="en-US" sz="1800" dirty="0" smtClean="0">
                <a:solidFill>
                  <a:srgbClr val="002FC4"/>
                </a:solidFill>
                <a:cs typeface="Courier New" pitchFamily="49" charset="0"/>
                <a:sym typeface="Wingdings" pitchFamily="2" charset="2"/>
              </a:rPr>
              <a:t> 18,  N  2.</a:t>
            </a:r>
            <a:endParaRPr lang="en-US" sz="1800" dirty="0" smtClean="0">
              <a:solidFill>
                <a:srgbClr val="D4650A"/>
              </a:solidFill>
              <a:cs typeface="Courier New" pitchFamily="49" charset="0"/>
              <a:sym typeface="Wingdings" pitchFamily="2" charset="2"/>
            </a:endParaRPr>
          </a:p>
          <a:p>
            <a:pPr marL="457200" indent="-457200" algn="l">
              <a:tabLst>
                <a:tab pos="282575" algn="l"/>
              </a:tabLst>
            </a:pPr>
            <a:r>
              <a:rPr lang="en-US" sz="1800" dirty="0" smtClean="0">
                <a:solidFill>
                  <a:srgbClr val="D4650A"/>
                </a:solidFill>
                <a:cs typeface="Courier New" pitchFamily="49" charset="0"/>
                <a:sym typeface="Wingdings" pitchFamily="2" charset="2"/>
              </a:rPr>
              <a:t>	</a:t>
            </a: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57</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304800"/>
            <a:ext cx="8382000" cy="990599"/>
          </a:xfrm>
        </p:spPr>
        <p:txBody>
          <a:bodyPr>
            <a:normAutofit/>
          </a:bodyPr>
          <a:lstStyle/>
          <a:p>
            <a:r>
              <a:rPr lang="en-US" sz="2800" dirty="0" smtClean="0"/>
              <a:t>Example Use</a:t>
            </a:r>
            <a:endParaRPr lang="en-US" sz="2800"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26157640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8001000" cy="4876800"/>
          </a:xfrm>
        </p:spPr>
        <p:txBody>
          <a:bodyPr>
            <a:noAutofit/>
          </a:bodyPr>
          <a:lstStyle/>
          <a:p>
            <a:pPr algn="just">
              <a:spcAft>
                <a:spcPts val="600"/>
              </a:spcAft>
            </a:pPr>
            <a:r>
              <a:rPr lang="en-US" sz="1800" dirty="0" smtClean="0">
                <a:solidFill>
                  <a:schemeClr val="tx1"/>
                </a:solidFill>
              </a:rPr>
              <a:t>Finding the GCD of 18 and 20</a:t>
            </a:r>
            <a:r>
              <a:rPr lang="en-US" sz="1800" dirty="0" smtClean="0">
                <a:solidFill>
                  <a:srgbClr val="002FC4"/>
                </a:solidFill>
              </a:rPr>
              <a:t>	 </a:t>
            </a:r>
            <a:r>
              <a:rPr lang="en-US" sz="1800" dirty="0" smtClean="0">
                <a:solidFill>
                  <a:schemeClr val="tx1"/>
                </a:solidFill>
              </a:rPr>
              <a:t>(</a:t>
            </a:r>
            <a:r>
              <a:rPr lang="en-US" sz="1800" b="1" dirty="0" smtClean="0">
                <a:solidFill>
                  <a:srgbClr val="002FC4"/>
                </a:solidFill>
              </a:rPr>
              <a:t>first time </a:t>
            </a:r>
            <a:r>
              <a:rPr lang="en-US" sz="1800" dirty="0" smtClean="0">
                <a:solidFill>
                  <a:srgbClr val="002FC4"/>
                </a:solidFill>
              </a:rPr>
              <a:t>through</a:t>
            </a:r>
            <a:r>
              <a:rPr lang="en-US" sz="1800" dirty="0" smtClean="0">
                <a:solidFill>
                  <a:schemeClr val="tx1"/>
                </a:solidFill>
              </a:rPr>
              <a:t>, </a:t>
            </a:r>
            <a:r>
              <a:rPr lang="en-US" sz="1800" b="1" dirty="0" smtClean="0">
                <a:solidFill>
                  <a:srgbClr val="D4650A"/>
                </a:solidFill>
              </a:rPr>
              <a:t>second time </a:t>
            </a:r>
            <a:r>
              <a:rPr lang="en-US" sz="1800" dirty="0" smtClean="0">
                <a:solidFill>
                  <a:srgbClr val="D4650A"/>
                </a:solidFill>
              </a:rPr>
              <a:t>through</a:t>
            </a:r>
            <a:r>
              <a:rPr lang="en-US" sz="1800" dirty="0" smtClean="0">
                <a:solidFill>
                  <a:schemeClr val="tx1"/>
                </a:solidFill>
              </a:rPr>
              <a:t>)</a:t>
            </a:r>
            <a:endParaRPr lang="en-US" sz="1800" dirty="0" smtClean="0">
              <a:solidFill>
                <a:schemeClr val="tx1"/>
              </a:solidFill>
              <a:cs typeface="Courier New" pitchFamily="49" charset="0"/>
            </a:endParaRPr>
          </a:p>
          <a:p>
            <a:pPr algn="l">
              <a:tabLst>
                <a:tab pos="282575" algn="l"/>
              </a:tabLst>
            </a:pPr>
            <a:r>
              <a:rPr lang="en-US" sz="1800" dirty="0" smtClean="0">
                <a:solidFill>
                  <a:schemeClr val="tx1"/>
                </a:solidFill>
                <a:cs typeface="Courier New" pitchFamily="49" charset="0"/>
              </a:rPr>
              <a:t>1.	Assign M the value of the larger of the two values, and N the smaller.</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r>
              <a:rPr lang="en-US" sz="1800" dirty="0" smtClean="0">
                <a:solidFill>
                  <a:srgbClr val="D4650A"/>
                </a:solidFill>
                <a:cs typeface="Courier New" pitchFamily="49" charset="0"/>
              </a:rPr>
              <a:t>     </a:t>
            </a:r>
            <a:r>
              <a:rPr lang="en-US" sz="1800" dirty="0" smtClean="0">
                <a:solidFill>
                  <a:srgbClr val="002FC4"/>
                </a:solidFill>
                <a:cs typeface="Courier New" pitchFamily="49" charset="0"/>
              </a:rPr>
              <a:t>M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20      N </a:t>
            </a:r>
            <a:r>
              <a:rPr lang="en-US" sz="1800" dirty="0" smtClean="0">
                <a:solidFill>
                  <a:srgbClr val="002FC4"/>
                </a:solidFill>
                <a:cs typeface="Courier New" pitchFamily="49" charset="0"/>
                <a:sym typeface="Wingdings" pitchFamily="2" charset="2"/>
              </a:rPr>
              <a:t> 18</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endParaRPr lang="en-US" sz="1800" dirty="0" smtClean="0">
              <a:solidFill>
                <a:srgbClr val="002FC4"/>
              </a:solidFill>
              <a:cs typeface="Courier New" pitchFamily="49" charset="0"/>
            </a:endParaRPr>
          </a:p>
          <a:p>
            <a:pPr algn="l">
              <a:tabLst>
                <a:tab pos="282575" algn="l"/>
              </a:tabLst>
            </a:pPr>
            <a:r>
              <a:rPr lang="en-US" sz="1800" b="1" dirty="0" smtClean="0">
                <a:solidFill>
                  <a:schemeClr val="tx1"/>
                </a:solidFill>
                <a:cs typeface="Courier New" pitchFamily="49" charset="0"/>
              </a:rPr>
              <a:t>2.	Divide M by N, call the remainder R.</a:t>
            </a:r>
          </a:p>
          <a:p>
            <a:pPr algn="l">
              <a:tabLst>
                <a:tab pos="282575" algn="l"/>
              </a:tabLst>
            </a:pPr>
            <a:r>
              <a:rPr lang="en-US" sz="1800" dirty="0" smtClean="0">
                <a:solidFill>
                  <a:srgbClr val="002FC4"/>
                </a:solidFill>
                <a:cs typeface="Courier New" pitchFamily="49" charset="0"/>
              </a:rPr>
              <a:t>	</a:t>
            </a:r>
            <a:r>
              <a:rPr lang="en-US" sz="1800" dirty="0" smtClean="0">
                <a:solidFill>
                  <a:schemeClr val="tx1"/>
                </a:solidFill>
                <a:cs typeface="Courier New" pitchFamily="49" charset="0"/>
              </a:rPr>
              <a:t>M/N = 18 / 2 = 9, R </a:t>
            </a:r>
            <a:r>
              <a:rPr lang="en-US" sz="1800" dirty="0" smtClean="0">
                <a:solidFill>
                  <a:schemeClr val="tx1"/>
                </a:solidFill>
                <a:cs typeface="Courier New" pitchFamily="49" charset="0"/>
                <a:sym typeface="Wingdings" pitchFamily="2" charset="2"/>
              </a:rPr>
              <a:t> 0</a:t>
            </a:r>
            <a:endParaRPr lang="en-US" sz="1800" dirty="0" smtClean="0">
              <a:solidFill>
                <a:schemeClr val="tx1"/>
              </a:solidFill>
              <a:cs typeface="Courier New" pitchFamily="49" charset="0"/>
            </a:endParaRPr>
          </a:p>
          <a:p>
            <a:pPr marL="457200" indent="-457200" algn="l">
              <a:tabLst>
                <a:tab pos="282575" algn="l"/>
              </a:tabLst>
            </a:pPr>
            <a:endParaRPr lang="en-US" sz="1800" dirty="0" smtClean="0">
              <a:solidFill>
                <a:srgbClr val="002FC4"/>
              </a:solidFill>
              <a:cs typeface="Courier New" pitchFamily="49" charset="0"/>
            </a:endParaRPr>
          </a:p>
          <a:p>
            <a:pPr marL="457200" indent="-457200" algn="l">
              <a:tabLst>
                <a:tab pos="282575" algn="l"/>
              </a:tabLst>
            </a:pPr>
            <a:r>
              <a:rPr lang="en-US" sz="1800" dirty="0" smtClean="0">
                <a:solidFill>
                  <a:schemeClr val="tx1"/>
                </a:solidFill>
                <a:cs typeface="Courier New" pitchFamily="49" charset="0"/>
              </a:rPr>
              <a:t>3.	If R is not 0, assign M the value of N, assign N the value of R, and go to step 2.</a:t>
            </a:r>
          </a:p>
          <a:p>
            <a:pPr marL="457200" indent="-457200" algn="l">
              <a:tabLst>
                <a:tab pos="282575" algn="l"/>
              </a:tabLst>
            </a:pPr>
            <a:r>
              <a:rPr lang="en-US" sz="1800" dirty="0" smtClean="0">
                <a:solidFill>
                  <a:srgbClr val="002FC4"/>
                </a:solidFill>
                <a:cs typeface="Courier New" pitchFamily="49" charset="0"/>
              </a:rPr>
              <a:t>	M </a:t>
            </a:r>
            <a:r>
              <a:rPr lang="en-US" sz="1800" dirty="0" smtClean="0">
                <a:solidFill>
                  <a:srgbClr val="002FC4"/>
                </a:solidFill>
                <a:cs typeface="Courier New" pitchFamily="49" charset="0"/>
                <a:sym typeface="Wingdings" pitchFamily="2" charset="2"/>
              </a:rPr>
              <a:t> 18,  N  2.</a:t>
            </a:r>
            <a:endParaRPr lang="en-US" sz="1800" dirty="0" smtClean="0">
              <a:solidFill>
                <a:srgbClr val="D4650A"/>
              </a:solidFill>
              <a:cs typeface="Courier New" pitchFamily="49" charset="0"/>
              <a:sym typeface="Wingdings" pitchFamily="2" charset="2"/>
            </a:endParaRPr>
          </a:p>
          <a:p>
            <a:pPr marL="457200" indent="-457200" algn="l">
              <a:tabLst>
                <a:tab pos="282575" algn="l"/>
              </a:tabLst>
            </a:pPr>
            <a:r>
              <a:rPr lang="en-US" sz="1800" dirty="0" smtClean="0">
                <a:solidFill>
                  <a:srgbClr val="D4650A"/>
                </a:solidFill>
                <a:cs typeface="Courier New" pitchFamily="49" charset="0"/>
                <a:sym typeface="Wingdings" pitchFamily="2" charset="2"/>
              </a:rPr>
              <a:t>	</a:t>
            </a: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58</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304800"/>
            <a:ext cx="8382000" cy="990599"/>
          </a:xfrm>
        </p:spPr>
        <p:txBody>
          <a:bodyPr>
            <a:normAutofit/>
          </a:bodyPr>
          <a:lstStyle/>
          <a:p>
            <a:r>
              <a:rPr lang="en-US" sz="2800" dirty="0" smtClean="0"/>
              <a:t>Example Use</a:t>
            </a:r>
            <a:endParaRPr lang="en-US" sz="2800" dirty="0"/>
          </a:p>
        </p:txBody>
      </p:sp>
      <p:cxnSp>
        <p:nvCxnSpPr>
          <p:cNvPr id="18" name="Straight Connector 17"/>
          <p:cNvCxnSpPr/>
          <p:nvPr/>
        </p:nvCxnSpPr>
        <p:spPr>
          <a:xfrm flipH="1">
            <a:off x="449802" y="2772052"/>
            <a:ext cx="228600" cy="0"/>
          </a:xfrm>
          <a:prstGeom prst="line">
            <a:avLst/>
          </a:prstGeom>
          <a:ln w="28575">
            <a:solidFill>
              <a:srgbClr val="D4650A"/>
            </a:solidFill>
            <a:head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449802" y="2772052"/>
            <a:ext cx="0" cy="990600"/>
          </a:xfrm>
          <a:prstGeom prst="line">
            <a:avLst/>
          </a:prstGeom>
          <a:ln w="28575">
            <a:solidFill>
              <a:srgbClr val="D4650A"/>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449802" y="3762652"/>
            <a:ext cx="228600" cy="0"/>
          </a:xfrm>
          <a:prstGeom prst="line">
            <a:avLst/>
          </a:prstGeom>
          <a:ln w="28575">
            <a:solidFill>
              <a:srgbClr val="D4650A"/>
            </a:solidFill>
          </a:ln>
        </p:spPr>
        <p:style>
          <a:lnRef idx="1">
            <a:schemeClr val="accent1"/>
          </a:lnRef>
          <a:fillRef idx="0">
            <a:schemeClr val="accent1"/>
          </a:fillRef>
          <a:effectRef idx="0">
            <a:schemeClr val="accent1"/>
          </a:effectRef>
          <a:fontRef idx="minor">
            <a:schemeClr val="tx1"/>
          </a:fontRef>
        </p:style>
      </p:cxn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339892521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8001000" cy="4876800"/>
          </a:xfrm>
        </p:spPr>
        <p:txBody>
          <a:bodyPr>
            <a:noAutofit/>
          </a:bodyPr>
          <a:lstStyle/>
          <a:p>
            <a:pPr algn="just">
              <a:spcAft>
                <a:spcPts val="600"/>
              </a:spcAft>
            </a:pPr>
            <a:r>
              <a:rPr lang="en-US" sz="1800" dirty="0" smtClean="0">
                <a:solidFill>
                  <a:schemeClr val="tx1"/>
                </a:solidFill>
              </a:rPr>
              <a:t>Finding the GCD of 18 and 20</a:t>
            </a:r>
            <a:r>
              <a:rPr lang="en-US" sz="1800" dirty="0" smtClean="0">
                <a:solidFill>
                  <a:srgbClr val="002FC4"/>
                </a:solidFill>
              </a:rPr>
              <a:t>	 </a:t>
            </a:r>
            <a:r>
              <a:rPr lang="en-US" sz="1800" dirty="0" smtClean="0">
                <a:solidFill>
                  <a:schemeClr val="tx1"/>
                </a:solidFill>
              </a:rPr>
              <a:t>(</a:t>
            </a:r>
            <a:r>
              <a:rPr lang="en-US" sz="1800" b="1" dirty="0" smtClean="0">
                <a:solidFill>
                  <a:srgbClr val="002FC4"/>
                </a:solidFill>
              </a:rPr>
              <a:t>first time </a:t>
            </a:r>
            <a:r>
              <a:rPr lang="en-US" sz="1800" dirty="0" smtClean="0">
                <a:solidFill>
                  <a:srgbClr val="002FC4"/>
                </a:solidFill>
              </a:rPr>
              <a:t>through</a:t>
            </a:r>
            <a:r>
              <a:rPr lang="en-US" sz="1800" dirty="0" smtClean="0">
                <a:solidFill>
                  <a:schemeClr val="tx1"/>
                </a:solidFill>
              </a:rPr>
              <a:t>, </a:t>
            </a:r>
            <a:r>
              <a:rPr lang="en-US" sz="1800" b="1" dirty="0" smtClean="0">
                <a:solidFill>
                  <a:srgbClr val="D4650A"/>
                </a:solidFill>
              </a:rPr>
              <a:t>second time </a:t>
            </a:r>
            <a:r>
              <a:rPr lang="en-US" sz="1800" dirty="0" smtClean="0">
                <a:solidFill>
                  <a:srgbClr val="D4650A"/>
                </a:solidFill>
              </a:rPr>
              <a:t>through</a:t>
            </a:r>
            <a:r>
              <a:rPr lang="en-US" sz="1800" dirty="0" smtClean="0">
                <a:solidFill>
                  <a:schemeClr val="tx1"/>
                </a:solidFill>
              </a:rPr>
              <a:t>)</a:t>
            </a:r>
            <a:endParaRPr lang="en-US" sz="1800" dirty="0" smtClean="0">
              <a:solidFill>
                <a:schemeClr val="tx1"/>
              </a:solidFill>
              <a:cs typeface="Courier New" pitchFamily="49" charset="0"/>
            </a:endParaRPr>
          </a:p>
          <a:p>
            <a:pPr algn="l">
              <a:tabLst>
                <a:tab pos="282575" algn="l"/>
              </a:tabLst>
            </a:pPr>
            <a:r>
              <a:rPr lang="en-US" sz="1800" dirty="0" smtClean="0">
                <a:solidFill>
                  <a:schemeClr val="tx1"/>
                </a:solidFill>
                <a:cs typeface="Courier New" pitchFamily="49" charset="0"/>
              </a:rPr>
              <a:t>1.	Assign M the value of the larger of the two values, and N the smaller.</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r>
              <a:rPr lang="en-US" sz="1800" dirty="0" smtClean="0">
                <a:solidFill>
                  <a:srgbClr val="D4650A"/>
                </a:solidFill>
                <a:cs typeface="Courier New" pitchFamily="49" charset="0"/>
              </a:rPr>
              <a:t>     </a:t>
            </a:r>
            <a:r>
              <a:rPr lang="en-US" sz="1800" dirty="0" smtClean="0">
                <a:solidFill>
                  <a:srgbClr val="002FC4"/>
                </a:solidFill>
                <a:cs typeface="Courier New" pitchFamily="49" charset="0"/>
              </a:rPr>
              <a:t>M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20      N </a:t>
            </a:r>
            <a:r>
              <a:rPr lang="en-US" sz="1800" dirty="0" smtClean="0">
                <a:solidFill>
                  <a:srgbClr val="002FC4"/>
                </a:solidFill>
                <a:cs typeface="Courier New" pitchFamily="49" charset="0"/>
                <a:sym typeface="Wingdings" pitchFamily="2" charset="2"/>
              </a:rPr>
              <a:t> 18</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endParaRPr lang="en-US" sz="1800" dirty="0" smtClean="0">
              <a:solidFill>
                <a:srgbClr val="002FC4"/>
              </a:solidFill>
              <a:cs typeface="Courier New" pitchFamily="49" charset="0"/>
            </a:endParaRPr>
          </a:p>
          <a:p>
            <a:pPr algn="l">
              <a:tabLst>
                <a:tab pos="282575" algn="l"/>
              </a:tabLst>
            </a:pPr>
            <a:r>
              <a:rPr lang="en-US" sz="1800" dirty="0" smtClean="0">
                <a:solidFill>
                  <a:schemeClr val="tx1"/>
                </a:solidFill>
                <a:cs typeface="Courier New" pitchFamily="49" charset="0"/>
              </a:rPr>
              <a:t>2.	Divide M by N, call the remainder R.</a:t>
            </a:r>
          </a:p>
          <a:p>
            <a:pPr algn="l">
              <a:tabLst>
                <a:tab pos="282575" algn="l"/>
              </a:tabLst>
            </a:pPr>
            <a:r>
              <a:rPr lang="en-US" sz="1800" dirty="0" smtClean="0">
                <a:solidFill>
                  <a:srgbClr val="002FC4"/>
                </a:solidFill>
                <a:cs typeface="Courier New" pitchFamily="49" charset="0"/>
              </a:rPr>
              <a:t>	M/N = 20 / 18 = 1,  with R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a:t>
            </a:r>
          </a:p>
          <a:p>
            <a:pPr algn="l">
              <a:tabLst>
                <a:tab pos="282575" algn="l"/>
              </a:tabLst>
            </a:pPr>
            <a:r>
              <a:rPr lang="en-US" sz="1800" dirty="0" smtClean="0">
                <a:solidFill>
                  <a:srgbClr val="D4650A"/>
                </a:solidFill>
                <a:cs typeface="Courier New" pitchFamily="49" charset="0"/>
              </a:rPr>
              <a:t>	M/N = 18 / 2 = 9, with R </a:t>
            </a:r>
            <a:r>
              <a:rPr lang="en-US" sz="1800" dirty="0" smtClean="0">
                <a:solidFill>
                  <a:srgbClr val="D4650A"/>
                </a:solidFill>
                <a:cs typeface="Courier New" pitchFamily="49" charset="0"/>
                <a:sym typeface="Wingdings" pitchFamily="2" charset="2"/>
              </a:rPr>
              <a:t> 0</a:t>
            </a:r>
            <a:endParaRPr lang="en-US" sz="1800" dirty="0" smtClean="0">
              <a:solidFill>
                <a:srgbClr val="D4650A"/>
              </a:solidFill>
              <a:cs typeface="Courier New" pitchFamily="49" charset="0"/>
            </a:endParaRPr>
          </a:p>
          <a:p>
            <a:pPr marL="457200" indent="-457200" algn="l">
              <a:tabLst>
                <a:tab pos="282575" algn="l"/>
              </a:tabLst>
            </a:pPr>
            <a:endParaRPr lang="en-US" sz="1800" dirty="0" smtClean="0">
              <a:solidFill>
                <a:srgbClr val="002FC4"/>
              </a:solidFill>
              <a:cs typeface="Courier New" pitchFamily="49" charset="0"/>
            </a:endParaRPr>
          </a:p>
          <a:p>
            <a:pPr marL="457200" indent="-457200" algn="l">
              <a:tabLst>
                <a:tab pos="282575" algn="l"/>
              </a:tabLst>
            </a:pPr>
            <a:r>
              <a:rPr lang="en-US" sz="1800" b="1" dirty="0" smtClean="0">
                <a:solidFill>
                  <a:schemeClr val="tx1"/>
                </a:solidFill>
                <a:cs typeface="Courier New" pitchFamily="49" charset="0"/>
              </a:rPr>
              <a:t>3.	If R is not 0, assign M the value of N, assign N the value of R, and go to step 2.</a:t>
            </a:r>
          </a:p>
          <a:p>
            <a:pPr marL="457200" indent="-457200" algn="l">
              <a:tabLst>
                <a:tab pos="282575" algn="l"/>
              </a:tabLst>
            </a:pPr>
            <a:r>
              <a:rPr lang="en-US" sz="1800" dirty="0" smtClean="0">
                <a:solidFill>
                  <a:srgbClr val="002FC4"/>
                </a:solidFill>
                <a:cs typeface="Courier New" pitchFamily="49" charset="0"/>
              </a:rPr>
              <a:t>	</a:t>
            </a:r>
            <a:r>
              <a:rPr lang="en-US" sz="1800" dirty="0" smtClean="0">
                <a:solidFill>
                  <a:srgbClr val="002FC4"/>
                </a:solidFill>
                <a:cs typeface="Courier New" pitchFamily="49" charset="0"/>
                <a:sym typeface="Wingdings" pitchFamily="2" charset="2"/>
              </a:rPr>
              <a:t>R is 0</a:t>
            </a:r>
            <a:r>
              <a:rPr lang="en-US" sz="1800" dirty="0" smtClean="0">
                <a:solidFill>
                  <a:schemeClr val="tx1"/>
                </a:solidFill>
                <a:cs typeface="Courier New" pitchFamily="49" charset="0"/>
                <a:sym typeface="Wingdings" pitchFamily="2" charset="2"/>
              </a:rPr>
              <a:t>. Therefore,  proceed to step 4.</a:t>
            </a:r>
            <a:endParaRPr lang="en-US" sz="1800" dirty="0" smtClean="0">
              <a:solidFill>
                <a:schemeClr val="tx1"/>
              </a:solidFill>
              <a:cs typeface="Courier New" pitchFamily="49" charset="0"/>
            </a:endParaRPr>
          </a:p>
          <a:p>
            <a:pPr algn="l">
              <a:tabLst>
                <a:tab pos="282575" algn="l"/>
              </a:tabLst>
            </a:pPr>
            <a:endParaRPr lang="en-US" sz="1800" dirty="0" smtClean="0">
              <a:solidFill>
                <a:srgbClr val="002FC4"/>
              </a:solidFill>
              <a:cs typeface="Courier New" pitchFamily="49" charset="0"/>
            </a:endParaRPr>
          </a:p>
          <a:p>
            <a:pPr algn="l">
              <a:tabLst>
                <a:tab pos="282575" algn="l"/>
              </a:tabLst>
            </a:pP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59</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304800"/>
            <a:ext cx="8382000" cy="990599"/>
          </a:xfrm>
        </p:spPr>
        <p:txBody>
          <a:bodyPr>
            <a:normAutofit/>
          </a:bodyPr>
          <a:lstStyle/>
          <a:p>
            <a:r>
              <a:rPr lang="en-US" sz="2800" dirty="0" smtClean="0"/>
              <a:t>Example Use</a:t>
            </a:r>
            <a:endParaRPr lang="en-US" sz="2800"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42468966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7772400" cy="4876800"/>
          </a:xfrm>
        </p:spPr>
        <p:txBody>
          <a:bodyPr>
            <a:noAutofit/>
          </a:bodyPr>
          <a:lstStyle/>
          <a:p>
            <a:pPr algn="just">
              <a:spcAft>
                <a:spcPts val="600"/>
              </a:spcAft>
            </a:pPr>
            <a:r>
              <a:rPr lang="en-US" sz="1800" dirty="0" smtClean="0">
                <a:solidFill>
                  <a:schemeClr val="tx1"/>
                </a:solidFill>
              </a:rPr>
              <a:t>Finding the GCD of 18 and 20</a:t>
            </a:r>
            <a:r>
              <a:rPr lang="en-US" sz="1800" dirty="0" smtClean="0">
                <a:solidFill>
                  <a:srgbClr val="002FC4"/>
                </a:solidFill>
              </a:rPr>
              <a:t>	 </a:t>
            </a:r>
            <a:r>
              <a:rPr lang="en-US" sz="1800" dirty="0" smtClean="0">
                <a:solidFill>
                  <a:schemeClr val="tx1"/>
                </a:solidFill>
              </a:rPr>
              <a:t>(</a:t>
            </a:r>
            <a:r>
              <a:rPr lang="en-US" sz="1800" b="1" dirty="0" smtClean="0">
                <a:solidFill>
                  <a:srgbClr val="002FC4"/>
                </a:solidFill>
              </a:rPr>
              <a:t>first time </a:t>
            </a:r>
            <a:r>
              <a:rPr lang="en-US" sz="1800" dirty="0" smtClean="0">
                <a:solidFill>
                  <a:srgbClr val="002FC4"/>
                </a:solidFill>
              </a:rPr>
              <a:t>through</a:t>
            </a:r>
            <a:r>
              <a:rPr lang="en-US" sz="1800" dirty="0" smtClean="0">
                <a:solidFill>
                  <a:schemeClr val="tx1"/>
                </a:solidFill>
              </a:rPr>
              <a:t>, </a:t>
            </a:r>
            <a:r>
              <a:rPr lang="en-US" sz="1800" b="1" dirty="0" smtClean="0">
                <a:solidFill>
                  <a:srgbClr val="D4650A"/>
                </a:solidFill>
              </a:rPr>
              <a:t>second time </a:t>
            </a:r>
            <a:r>
              <a:rPr lang="en-US" sz="1800" dirty="0" smtClean="0">
                <a:solidFill>
                  <a:srgbClr val="D4650A"/>
                </a:solidFill>
              </a:rPr>
              <a:t>through</a:t>
            </a:r>
            <a:r>
              <a:rPr lang="en-US" sz="1800" dirty="0" smtClean="0">
                <a:solidFill>
                  <a:schemeClr val="tx1"/>
                </a:solidFill>
              </a:rPr>
              <a:t>)</a:t>
            </a:r>
            <a:endParaRPr lang="en-US" sz="1800" dirty="0" smtClean="0">
              <a:solidFill>
                <a:schemeClr val="tx1"/>
              </a:solidFill>
              <a:cs typeface="Courier New" pitchFamily="49" charset="0"/>
            </a:endParaRPr>
          </a:p>
          <a:p>
            <a:pPr algn="l">
              <a:tabLst>
                <a:tab pos="282575" algn="l"/>
              </a:tabLst>
            </a:pPr>
            <a:r>
              <a:rPr lang="en-US" sz="1800" dirty="0" smtClean="0">
                <a:solidFill>
                  <a:schemeClr val="tx1"/>
                </a:solidFill>
                <a:cs typeface="Courier New" pitchFamily="49" charset="0"/>
              </a:rPr>
              <a:t>1.	Assign M the value of the larger of the two values, and N the smaller.</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r>
              <a:rPr lang="en-US" sz="1800" dirty="0" smtClean="0">
                <a:solidFill>
                  <a:srgbClr val="D4650A"/>
                </a:solidFill>
                <a:cs typeface="Courier New" pitchFamily="49" charset="0"/>
              </a:rPr>
              <a:t>     </a:t>
            </a:r>
            <a:r>
              <a:rPr lang="en-US" sz="1800" dirty="0" smtClean="0">
                <a:solidFill>
                  <a:srgbClr val="002FC4"/>
                </a:solidFill>
                <a:cs typeface="Courier New" pitchFamily="49" charset="0"/>
              </a:rPr>
              <a:t>M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20      N </a:t>
            </a:r>
            <a:r>
              <a:rPr lang="en-US" sz="1800" dirty="0" smtClean="0">
                <a:solidFill>
                  <a:srgbClr val="002FC4"/>
                </a:solidFill>
                <a:cs typeface="Courier New" pitchFamily="49" charset="0"/>
                <a:sym typeface="Wingdings" pitchFamily="2" charset="2"/>
              </a:rPr>
              <a:t> 18</a:t>
            </a:r>
            <a:r>
              <a:rPr lang="en-US" sz="1800" dirty="0" smtClean="0">
                <a:solidFill>
                  <a:srgbClr val="002FC4"/>
                </a:solidFill>
                <a:cs typeface="Courier New" pitchFamily="49" charset="0"/>
              </a:rPr>
              <a:t/>
            </a:r>
            <a:br>
              <a:rPr lang="en-US" sz="1800" dirty="0" smtClean="0">
                <a:solidFill>
                  <a:srgbClr val="002FC4"/>
                </a:solidFill>
                <a:cs typeface="Courier New" pitchFamily="49" charset="0"/>
              </a:rPr>
            </a:br>
            <a:endParaRPr lang="en-US" sz="1800" dirty="0" smtClean="0">
              <a:solidFill>
                <a:srgbClr val="002FC4"/>
              </a:solidFill>
              <a:cs typeface="Courier New" pitchFamily="49" charset="0"/>
            </a:endParaRPr>
          </a:p>
          <a:p>
            <a:pPr algn="l">
              <a:tabLst>
                <a:tab pos="282575" algn="l"/>
              </a:tabLst>
            </a:pPr>
            <a:r>
              <a:rPr lang="en-US" sz="1800" dirty="0" smtClean="0">
                <a:solidFill>
                  <a:schemeClr val="tx1"/>
                </a:solidFill>
                <a:cs typeface="Courier New" pitchFamily="49" charset="0"/>
              </a:rPr>
              <a:t>2.	Divide M by N, call the remainder R.</a:t>
            </a:r>
          </a:p>
          <a:p>
            <a:pPr algn="l">
              <a:tabLst>
                <a:tab pos="282575" algn="l"/>
              </a:tabLst>
            </a:pPr>
            <a:r>
              <a:rPr lang="en-US" sz="1800" dirty="0" smtClean="0">
                <a:solidFill>
                  <a:srgbClr val="002FC4"/>
                </a:solidFill>
                <a:cs typeface="Courier New" pitchFamily="49" charset="0"/>
              </a:rPr>
              <a:t>	M/N = 20 / 18 = 1,  with R </a:t>
            </a:r>
            <a:r>
              <a:rPr lang="en-US" sz="1800" dirty="0" smtClean="0">
                <a:solidFill>
                  <a:srgbClr val="002FC4"/>
                </a:solidFill>
                <a:cs typeface="Courier New" pitchFamily="49" charset="0"/>
                <a:sym typeface="Wingdings" pitchFamily="2" charset="2"/>
              </a:rPr>
              <a:t></a:t>
            </a:r>
            <a:r>
              <a:rPr lang="en-US" sz="1800" dirty="0" smtClean="0">
                <a:solidFill>
                  <a:srgbClr val="002FC4"/>
                </a:solidFill>
                <a:cs typeface="Courier New" pitchFamily="49" charset="0"/>
              </a:rPr>
              <a:t> 2</a:t>
            </a:r>
          </a:p>
          <a:p>
            <a:pPr algn="l">
              <a:tabLst>
                <a:tab pos="282575" algn="l"/>
              </a:tabLst>
            </a:pPr>
            <a:r>
              <a:rPr lang="en-US" sz="1800" dirty="0" smtClean="0">
                <a:solidFill>
                  <a:srgbClr val="D4650A"/>
                </a:solidFill>
                <a:cs typeface="Courier New" pitchFamily="49" charset="0"/>
              </a:rPr>
              <a:t>	M/N = 18 / 2 = 9, with R </a:t>
            </a:r>
            <a:r>
              <a:rPr lang="en-US" sz="1800" dirty="0" smtClean="0">
                <a:solidFill>
                  <a:srgbClr val="D4650A"/>
                </a:solidFill>
                <a:cs typeface="Courier New" pitchFamily="49" charset="0"/>
                <a:sym typeface="Wingdings" pitchFamily="2" charset="2"/>
              </a:rPr>
              <a:t> 0</a:t>
            </a:r>
            <a:endParaRPr lang="en-US" sz="1800" dirty="0" smtClean="0">
              <a:solidFill>
                <a:srgbClr val="D4650A"/>
              </a:solidFill>
              <a:cs typeface="Courier New" pitchFamily="49" charset="0"/>
            </a:endParaRPr>
          </a:p>
          <a:p>
            <a:pPr marL="457200" indent="-457200" algn="l">
              <a:tabLst>
                <a:tab pos="282575" algn="l"/>
              </a:tabLst>
            </a:pPr>
            <a:endParaRPr lang="en-US" sz="1800" dirty="0" smtClean="0">
              <a:solidFill>
                <a:srgbClr val="002FC4"/>
              </a:solidFill>
              <a:cs typeface="Courier New" pitchFamily="49" charset="0"/>
            </a:endParaRPr>
          </a:p>
          <a:p>
            <a:pPr marL="457200" indent="-457200" algn="l">
              <a:tabLst>
                <a:tab pos="282575" algn="l"/>
              </a:tabLst>
            </a:pPr>
            <a:r>
              <a:rPr lang="en-US" sz="1800" dirty="0" smtClean="0">
                <a:solidFill>
                  <a:schemeClr val="tx1"/>
                </a:solidFill>
                <a:cs typeface="Courier New" pitchFamily="49" charset="0"/>
              </a:rPr>
              <a:t>3.	If R is not 0, assign M the value of N, assign N the value of R, and go to step 2.</a:t>
            </a:r>
          </a:p>
          <a:p>
            <a:pPr marL="457200" indent="-457200" algn="l">
              <a:tabLst>
                <a:tab pos="282575" algn="l"/>
              </a:tabLst>
            </a:pPr>
            <a:r>
              <a:rPr lang="en-US" sz="1800" dirty="0" smtClean="0">
                <a:solidFill>
                  <a:srgbClr val="002FC4"/>
                </a:solidFill>
                <a:cs typeface="Courier New" pitchFamily="49" charset="0"/>
              </a:rPr>
              <a:t>	R = 2. Therefore, M </a:t>
            </a:r>
            <a:r>
              <a:rPr lang="en-US" sz="1800" dirty="0" smtClean="0">
                <a:solidFill>
                  <a:srgbClr val="002FC4"/>
                </a:solidFill>
                <a:cs typeface="Courier New" pitchFamily="49" charset="0"/>
                <a:sym typeface="Wingdings" pitchFamily="2" charset="2"/>
              </a:rPr>
              <a:t> 18,  N  2. </a:t>
            </a:r>
            <a:r>
              <a:rPr lang="en-US" sz="1800" dirty="0" smtClean="0">
                <a:solidFill>
                  <a:srgbClr val="D4650A"/>
                </a:solidFill>
                <a:cs typeface="Courier New" pitchFamily="49" charset="0"/>
                <a:sym typeface="Wingdings" pitchFamily="2" charset="2"/>
              </a:rPr>
              <a:t>Go to step 2.</a:t>
            </a:r>
          </a:p>
          <a:p>
            <a:pPr marL="457200" indent="-457200" algn="l">
              <a:tabLst>
                <a:tab pos="282575" algn="l"/>
              </a:tabLst>
            </a:pPr>
            <a:r>
              <a:rPr lang="en-US" sz="1800" dirty="0" smtClean="0">
                <a:solidFill>
                  <a:srgbClr val="D4650A"/>
                </a:solidFill>
                <a:cs typeface="Courier New" pitchFamily="49" charset="0"/>
                <a:sym typeface="Wingdings" pitchFamily="2" charset="2"/>
              </a:rPr>
              <a:t>	R is 0. Therefore,  proceed to step 4.</a:t>
            </a:r>
            <a:endParaRPr lang="en-US" sz="1800" dirty="0" smtClean="0">
              <a:solidFill>
                <a:srgbClr val="D4650A"/>
              </a:solidFill>
              <a:cs typeface="Courier New" pitchFamily="49" charset="0"/>
            </a:endParaRPr>
          </a:p>
          <a:p>
            <a:pPr algn="l">
              <a:tabLst>
                <a:tab pos="282575" algn="l"/>
              </a:tabLst>
            </a:pPr>
            <a:endParaRPr lang="en-US" sz="1800" dirty="0" smtClean="0">
              <a:solidFill>
                <a:srgbClr val="002FC4"/>
              </a:solidFill>
              <a:cs typeface="Courier New" pitchFamily="49" charset="0"/>
            </a:endParaRPr>
          </a:p>
          <a:p>
            <a:pPr algn="l">
              <a:tabLst>
                <a:tab pos="282575" algn="l"/>
              </a:tabLst>
            </a:pPr>
            <a:r>
              <a:rPr lang="en-US" sz="1800" b="1" dirty="0" smtClean="0">
                <a:solidFill>
                  <a:schemeClr val="tx1"/>
                </a:solidFill>
                <a:cs typeface="Courier New" pitchFamily="49" charset="0"/>
              </a:rPr>
              <a:t>4.  The greatest common divisor is N.</a:t>
            </a:r>
          </a:p>
          <a:p>
            <a:pPr algn="l">
              <a:tabLst>
                <a:tab pos="282575" algn="l"/>
              </a:tabLst>
            </a:pPr>
            <a:r>
              <a:rPr lang="en-US" sz="2000" dirty="0" smtClean="0">
                <a:solidFill>
                  <a:srgbClr val="D4650A"/>
                </a:solidFill>
                <a:cs typeface="Courier New" pitchFamily="49" charset="0"/>
              </a:rPr>
              <a:t>	</a:t>
            </a:r>
            <a:r>
              <a:rPr lang="en-US" sz="1800" dirty="0" smtClean="0">
                <a:solidFill>
                  <a:srgbClr val="D4650A"/>
                </a:solidFill>
                <a:cs typeface="Courier New" pitchFamily="49" charset="0"/>
              </a:rPr>
              <a:t>GCD is 2 (the value of  N)</a:t>
            </a:r>
          </a:p>
          <a:p>
            <a:pPr algn="l">
              <a:tabLst>
                <a:tab pos="282575" algn="l"/>
              </a:tabLst>
            </a:pP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60</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304800"/>
            <a:ext cx="8382000" cy="990599"/>
          </a:xfrm>
        </p:spPr>
        <p:txBody>
          <a:bodyPr>
            <a:normAutofit/>
          </a:bodyPr>
          <a:lstStyle/>
          <a:p>
            <a:r>
              <a:rPr lang="en-US" sz="2800" dirty="0" smtClean="0"/>
              <a:t>Example Use</a:t>
            </a:r>
            <a:endParaRPr lang="en-US" sz="2800"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60013068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295400"/>
            <a:ext cx="7772400" cy="4876800"/>
          </a:xfrm>
        </p:spPr>
        <p:txBody>
          <a:bodyPr>
            <a:noAutofit/>
          </a:bodyPr>
          <a:lstStyle/>
          <a:p>
            <a:pPr algn="l">
              <a:tabLst>
                <a:tab pos="282575" algn="l"/>
              </a:tabLst>
            </a:pPr>
            <a:endParaRPr lang="en-US" sz="2000" dirty="0" smtClean="0">
              <a:solidFill>
                <a:srgbClr val="D4650A"/>
              </a:solidFill>
              <a:cs typeface="Courier New" pitchFamily="49" charset="0"/>
            </a:endParaRPr>
          </a:p>
          <a:p>
            <a:pPr algn="just"/>
            <a:endParaRPr lang="en-US" sz="2000" dirty="0" smtClean="0">
              <a:solidFill>
                <a:schemeClr val="tx1"/>
              </a:solidFill>
            </a:endParaRPr>
          </a:p>
          <a:p>
            <a:pPr algn="just"/>
            <a:endParaRPr lang="en-US" sz="2000" dirty="0" smtClean="0">
              <a:solidFill>
                <a:srgbClr val="D4650A"/>
              </a:solidFill>
            </a:endParaRPr>
          </a:p>
          <a:p>
            <a:pPr algn="just"/>
            <a:endParaRPr lang="en-US" sz="2000" dirty="0" smtClean="0">
              <a:solidFill>
                <a:srgbClr val="D4650A"/>
              </a:solidFill>
            </a:endParaRPr>
          </a:p>
          <a:p>
            <a:pPr algn="just"/>
            <a:endParaRPr lang="en-US" sz="2000" dirty="0" smtClean="0">
              <a:solidFill>
                <a:schemeClr val="tx1"/>
              </a:solidFill>
            </a:endParaRPr>
          </a:p>
          <a:p>
            <a:pPr algn="just"/>
            <a:endParaRPr lang="en-US" sz="1800" b="1" dirty="0" smtClean="0">
              <a:solidFill>
                <a:srgbClr val="D4650A"/>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61</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a:spLocks noGrp="1"/>
          </p:cNvSpPr>
          <p:nvPr>
            <p:ph type="ctrTitle"/>
          </p:nvPr>
        </p:nvSpPr>
        <p:spPr>
          <a:xfrm>
            <a:off x="381000" y="685800"/>
            <a:ext cx="8382000" cy="990599"/>
          </a:xfrm>
        </p:spPr>
        <p:txBody>
          <a:bodyPr>
            <a:normAutofit/>
          </a:bodyPr>
          <a:lstStyle/>
          <a:p>
            <a:r>
              <a:rPr lang="en-US" sz="3600" dirty="0" smtClean="0"/>
              <a:t>Animation of Euclid’s Algorithm</a:t>
            </a:r>
            <a:endParaRPr lang="en-US" sz="3600" dirty="0"/>
          </a:p>
        </p:txBody>
      </p:sp>
      <p:pic>
        <p:nvPicPr>
          <p:cNvPr id="10" name="Picture 9" descr="Euclids-algorithm-example-1599-650.gif"/>
          <p:cNvPicPr>
            <a:picLocks noChangeAspect="1"/>
          </p:cNvPicPr>
          <p:nvPr/>
        </p:nvPicPr>
        <p:blipFill>
          <a:blip r:embed="rId3" cstate="print"/>
          <a:stretch>
            <a:fillRect/>
          </a:stretch>
        </p:blipFill>
        <p:spPr>
          <a:xfrm>
            <a:off x="2190750" y="2000250"/>
            <a:ext cx="4762500" cy="2857500"/>
          </a:xfrm>
          <a:prstGeom prst="rect">
            <a:avLst/>
          </a:prstGeom>
        </p:spPr>
      </p:pic>
      <p:sp>
        <p:nvSpPr>
          <p:cNvPr id="11"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1.2  Computer Algorithms </a:t>
            </a:r>
            <a:endParaRPr lang="en-US" sz="1050" dirty="0">
              <a:solidFill>
                <a:srgbClr val="D4650A"/>
              </a:solidFill>
            </a:endParaRPr>
          </a:p>
        </p:txBody>
      </p:sp>
    </p:spTree>
    <p:extLst>
      <p:ext uri="{BB962C8B-B14F-4D97-AF65-F5344CB8AC3E}">
        <p14:creationId xmlns:p14="http://schemas.microsoft.com/office/powerpoint/2010/main" val="8264501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19101"/>
            <a:ext cx="7772400" cy="990599"/>
          </a:xfrm>
        </p:spPr>
        <p:txBody>
          <a:bodyPr>
            <a:normAutofit/>
          </a:bodyPr>
          <a:lstStyle/>
          <a:p>
            <a:r>
              <a:rPr lang="en-US" sz="2800" b="1" dirty="0" smtClean="0"/>
              <a:t>Information Theory</a:t>
            </a:r>
            <a:endParaRPr lang="en-US" sz="2800" b="1" dirty="0"/>
          </a:p>
        </p:txBody>
      </p:sp>
      <p:sp>
        <p:nvSpPr>
          <p:cNvPr id="3" name="Subtitle 2"/>
          <p:cNvSpPr>
            <a:spLocks noGrp="1"/>
          </p:cNvSpPr>
          <p:nvPr>
            <p:ph type="subTitle" idx="1"/>
          </p:nvPr>
        </p:nvSpPr>
        <p:spPr>
          <a:xfrm>
            <a:off x="3962400" y="2133600"/>
            <a:ext cx="4724400" cy="2743200"/>
          </a:xfrm>
        </p:spPr>
        <p:txBody>
          <a:bodyPr>
            <a:noAutofit/>
          </a:bodyPr>
          <a:lstStyle/>
          <a:p>
            <a:pPr algn="just"/>
            <a:r>
              <a:rPr lang="en-US" sz="2000" dirty="0" smtClean="0">
                <a:solidFill>
                  <a:schemeClr val="tx1"/>
                </a:solidFill>
              </a:rPr>
              <a:t>The </a:t>
            </a:r>
            <a:r>
              <a:rPr lang="en-US" sz="2000" b="1" dirty="0" smtClean="0">
                <a:solidFill>
                  <a:schemeClr val="tx1"/>
                </a:solidFill>
              </a:rPr>
              <a:t>Fundamental Theorem of Information Science</a:t>
            </a:r>
            <a:r>
              <a:rPr lang="en-US" sz="2000" dirty="0" smtClean="0">
                <a:solidFill>
                  <a:srgbClr val="002FC4"/>
                </a:solidFill>
              </a:rPr>
              <a:t> </a:t>
            </a:r>
            <a:r>
              <a:rPr lang="en-US" sz="2000" dirty="0" smtClean="0">
                <a:solidFill>
                  <a:schemeClr val="tx1"/>
                </a:solidFill>
              </a:rPr>
              <a:t>of </a:t>
            </a:r>
            <a:r>
              <a:rPr lang="en-US" sz="2000" b="1" dirty="0" smtClean="0">
                <a:solidFill>
                  <a:srgbClr val="D4650A"/>
                </a:solidFill>
              </a:rPr>
              <a:t>Claude Shannon</a:t>
            </a:r>
            <a:r>
              <a:rPr lang="en-US" sz="2000" dirty="0" smtClean="0">
                <a:solidFill>
                  <a:srgbClr val="D4650A"/>
                </a:solidFill>
              </a:rPr>
              <a:t> </a:t>
            </a:r>
            <a:r>
              <a:rPr lang="en-US" sz="2000" dirty="0" smtClean="0">
                <a:solidFill>
                  <a:schemeClr val="tx1"/>
                </a:solidFill>
              </a:rPr>
              <a:t>(</a:t>
            </a:r>
            <a:r>
              <a:rPr lang="en-US" sz="2000" dirty="0">
                <a:solidFill>
                  <a:schemeClr val="tx1"/>
                </a:solidFill>
              </a:rPr>
              <a:t>known as the “</a:t>
            </a:r>
            <a:r>
              <a:rPr lang="en-US" sz="2000" dirty="0">
                <a:solidFill>
                  <a:srgbClr val="002FC4"/>
                </a:solidFill>
              </a:rPr>
              <a:t>Father of Information </a:t>
            </a:r>
            <a:r>
              <a:rPr lang="en-US" sz="2000" dirty="0" smtClean="0">
                <a:solidFill>
                  <a:srgbClr val="002FC4"/>
                </a:solidFill>
              </a:rPr>
              <a:t>Theory</a:t>
            </a:r>
            <a:r>
              <a:rPr lang="en-US" sz="2000" dirty="0" smtClean="0">
                <a:solidFill>
                  <a:schemeClr val="tx1"/>
                </a:solidFill>
              </a:rPr>
              <a:t>”)</a:t>
            </a:r>
            <a:r>
              <a:rPr lang="en-US" sz="2000" b="1" dirty="0" smtClean="0">
                <a:solidFill>
                  <a:schemeClr val="tx1"/>
                </a:solidFill>
              </a:rPr>
              <a:t> </a:t>
            </a:r>
            <a:r>
              <a:rPr lang="en-US" sz="2000" dirty="0" smtClean="0">
                <a:solidFill>
                  <a:schemeClr val="tx1"/>
                </a:solidFill>
              </a:rPr>
              <a:t>states that </a:t>
            </a:r>
            <a:r>
              <a:rPr lang="en-US" sz="2000" b="1" dirty="0" smtClean="0">
                <a:solidFill>
                  <a:schemeClr val="tx1"/>
                </a:solidFill>
              </a:rPr>
              <a:t>all information can be represented by the use of only two symbols</a:t>
            </a:r>
            <a:r>
              <a:rPr lang="en-US" sz="2000" dirty="0" smtClean="0">
                <a:solidFill>
                  <a:schemeClr val="tx1"/>
                </a:solidFill>
              </a:rPr>
              <a:t>,</a:t>
            </a:r>
            <a:r>
              <a:rPr lang="en-US" sz="2000" i="1" dirty="0" smtClean="0">
                <a:solidFill>
                  <a:schemeClr val="tx1"/>
                </a:solidFill>
              </a:rPr>
              <a:t> </a:t>
            </a:r>
            <a:r>
              <a:rPr lang="en-US" sz="2000" dirty="0" smtClean="0">
                <a:solidFill>
                  <a:schemeClr val="tx1"/>
                </a:solidFill>
              </a:rPr>
              <a:t>e.g.</a:t>
            </a:r>
            <a:r>
              <a:rPr lang="en-US" sz="2000" i="1" dirty="0" smtClean="0">
                <a:solidFill>
                  <a:schemeClr val="tx1"/>
                </a:solidFill>
              </a:rPr>
              <a:t>, </a:t>
            </a:r>
            <a:r>
              <a:rPr lang="en-US" sz="2000" dirty="0" smtClean="0">
                <a:solidFill>
                  <a:schemeClr val="tx1"/>
                </a:solidFill>
              </a:rPr>
              <a:t>0 and 1. </a:t>
            </a:r>
          </a:p>
          <a:p>
            <a:pPr algn="just">
              <a:spcBef>
                <a:spcPts val="0"/>
              </a:spcBef>
            </a:pPr>
            <a:endParaRPr lang="en-US" sz="2000" dirty="0" smtClean="0">
              <a:solidFill>
                <a:schemeClr val="tx1"/>
              </a:solidFill>
            </a:endParaRPr>
          </a:p>
          <a:p>
            <a:pPr algn="just"/>
            <a:r>
              <a:rPr lang="en-US" sz="2000" dirty="0" smtClean="0">
                <a:solidFill>
                  <a:schemeClr val="tx1"/>
                </a:solidFill>
              </a:rPr>
              <a:t>This is referred to as </a:t>
            </a:r>
            <a:r>
              <a:rPr lang="en-US" sz="2000" b="1" dirty="0" smtClean="0">
                <a:solidFill>
                  <a:srgbClr val="D4650A"/>
                </a:solidFill>
              </a:rPr>
              <a:t>binary representation</a:t>
            </a:r>
            <a:r>
              <a:rPr lang="en-US" sz="2000" b="1" dirty="0" smtClean="0">
                <a:solidFill>
                  <a:schemeClr val="tx1"/>
                </a:solidFill>
              </a:rPr>
              <a:t>.</a:t>
            </a:r>
          </a:p>
          <a:p>
            <a:pPr algn="just"/>
            <a:endParaRPr lang="en-US" sz="2000" b="1" dirty="0" smtClean="0">
              <a:solidFill>
                <a:schemeClr val="tx1"/>
              </a:solidFill>
            </a:endParaRPr>
          </a:p>
          <a:p>
            <a:pPr algn="just"/>
            <a:endParaRPr lang="en-US" sz="2000" b="1"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62</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cstate="print"/>
          <a:srcRect/>
          <a:stretch>
            <a:fillRect/>
          </a:stretch>
        </p:blipFill>
        <p:spPr bwMode="auto">
          <a:xfrm>
            <a:off x="609600" y="1676400"/>
            <a:ext cx="3271705" cy="3566160"/>
          </a:xfrm>
          <a:prstGeom prst="rect">
            <a:avLst/>
          </a:prstGeom>
          <a:noFill/>
          <a:ln w="9525">
            <a:noFill/>
            <a:miter lim="800000"/>
            <a:headEnd/>
            <a:tailEnd/>
          </a:ln>
        </p:spPr>
      </p:pic>
      <p:sp>
        <p:nvSpPr>
          <p:cNvPr id="8"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1.3  Computer Hardware</a:t>
            </a:r>
            <a:endParaRPr lang="en-US" sz="1050" dirty="0">
              <a:solidFill>
                <a:srgbClr val="D4650A"/>
              </a:solidFill>
            </a:endParaRPr>
          </a:p>
        </p:txBody>
      </p:sp>
    </p:spTree>
    <p:extLst>
      <p:ext uri="{BB962C8B-B14F-4D97-AF65-F5344CB8AC3E}">
        <p14:creationId xmlns:p14="http://schemas.microsoft.com/office/powerpoint/2010/main" val="299240212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49854"/>
            <a:ext cx="7772400" cy="990599"/>
          </a:xfrm>
        </p:spPr>
        <p:txBody>
          <a:bodyPr>
            <a:normAutofit/>
          </a:bodyPr>
          <a:lstStyle/>
          <a:p>
            <a:r>
              <a:rPr lang="en-US" sz="2800" b="1" dirty="0" smtClean="0"/>
              <a:t>Binary Digitalization</a:t>
            </a:r>
            <a:endParaRPr lang="en-US" sz="2800" b="1" dirty="0"/>
          </a:p>
        </p:txBody>
      </p:sp>
      <p:sp>
        <p:nvSpPr>
          <p:cNvPr id="3" name="Subtitle 2"/>
          <p:cNvSpPr>
            <a:spLocks noGrp="1"/>
          </p:cNvSpPr>
          <p:nvPr>
            <p:ph type="subTitle" idx="1"/>
          </p:nvPr>
        </p:nvSpPr>
        <p:spPr>
          <a:xfrm>
            <a:off x="685800" y="1225296"/>
            <a:ext cx="7772400" cy="4114800"/>
          </a:xfrm>
        </p:spPr>
        <p:txBody>
          <a:bodyPr>
            <a:noAutofit/>
          </a:bodyPr>
          <a:lstStyle/>
          <a:p>
            <a:pPr algn="just"/>
            <a:r>
              <a:rPr lang="en-US" sz="2000" b="1" dirty="0" smtClean="0">
                <a:solidFill>
                  <a:schemeClr val="tx1"/>
                </a:solidFill>
              </a:rPr>
              <a:t>In a binary representation</a:t>
            </a:r>
            <a:r>
              <a:rPr lang="en-US" sz="2000" dirty="0" smtClean="0">
                <a:solidFill>
                  <a:schemeClr val="tx1"/>
                </a:solidFill>
              </a:rPr>
              <a:t>, </a:t>
            </a:r>
            <a:r>
              <a:rPr lang="en-US" sz="2000" b="1" dirty="0" smtClean="0">
                <a:solidFill>
                  <a:schemeClr val="tx1"/>
                </a:solidFill>
              </a:rPr>
              <a:t>each digit can be one of only two possible values</a:t>
            </a:r>
            <a:r>
              <a:rPr lang="en-US" sz="2000" dirty="0" smtClean="0">
                <a:solidFill>
                  <a:schemeClr val="tx1"/>
                </a:solidFill>
              </a:rPr>
              <a:t>, similar to a light switch that can be either on or off. Computer hardware, therefore, is based on the use of </a:t>
            </a:r>
            <a:r>
              <a:rPr lang="en-US" sz="2000" dirty="0" smtClean="0">
                <a:solidFill>
                  <a:srgbClr val="002FC4"/>
                </a:solidFill>
              </a:rPr>
              <a:t>simple electronic “on/off” switches</a:t>
            </a:r>
            <a:r>
              <a:rPr lang="en-US" sz="2000" dirty="0" smtClean="0">
                <a:solidFill>
                  <a:schemeClr val="tx1"/>
                </a:solidFill>
              </a:rPr>
              <a:t> called </a:t>
            </a:r>
            <a:r>
              <a:rPr lang="en-US" sz="2000" b="1" dirty="0" smtClean="0">
                <a:solidFill>
                  <a:srgbClr val="D4650A"/>
                </a:solidFill>
              </a:rPr>
              <a:t>transistors</a:t>
            </a:r>
            <a:r>
              <a:rPr lang="en-US" sz="2000" dirty="0" smtClean="0">
                <a:solidFill>
                  <a:schemeClr val="tx1"/>
                </a:solidFill>
              </a:rPr>
              <a:t> that can be switched at essentially the speed of light. </a:t>
            </a:r>
            <a:endParaRPr lang="en-US" sz="1800" b="1" dirty="0" smtClean="0">
              <a:solidFill>
                <a:schemeClr val="tx1"/>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63</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Fig 1-10 Binary Digitalization.jpg"/>
          <p:cNvPicPr>
            <a:picLocks noChangeAspect="1"/>
          </p:cNvPicPr>
          <p:nvPr/>
        </p:nvPicPr>
        <p:blipFill>
          <a:blip r:embed="rId3" cstate="print"/>
          <a:stretch>
            <a:fillRect/>
          </a:stretch>
        </p:blipFill>
        <p:spPr>
          <a:xfrm>
            <a:off x="579582" y="3282696"/>
            <a:ext cx="8183880" cy="2050054"/>
          </a:xfrm>
          <a:prstGeom prst="rect">
            <a:avLst/>
          </a:prstGeom>
        </p:spPr>
      </p:pic>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1.3  Computer Hardware</a:t>
            </a:r>
            <a:endParaRPr lang="en-US" sz="1050" dirty="0">
              <a:solidFill>
                <a:srgbClr val="D4650A"/>
              </a:solidFill>
            </a:endParaRPr>
          </a:p>
        </p:txBody>
      </p:sp>
    </p:spTree>
    <p:extLst>
      <p:ext uri="{BB962C8B-B14F-4D97-AF65-F5344CB8AC3E}">
        <p14:creationId xmlns:p14="http://schemas.microsoft.com/office/powerpoint/2010/main" val="206491983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1"/>
            <a:ext cx="7772400" cy="990599"/>
          </a:xfrm>
        </p:spPr>
        <p:txBody>
          <a:bodyPr>
            <a:normAutofit/>
          </a:bodyPr>
          <a:lstStyle/>
          <a:p>
            <a:r>
              <a:rPr lang="en-US" sz="4000" b="1" dirty="0" smtClean="0"/>
              <a:t>The Binary Number System</a:t>
            </a:r>
            <a:endParaRPr lang="en-US" sz="4000" b="1" dirty="0"/>
          </a:p>
        </p:txBody>
      </p:sp>
      <p:sp>
        <p:nvSpPr>
          <p:cNvPr id="3" name="Subtitle 2"/>
          <p:cNvSpPr>
            <a:spLocks noGrp="1"/>
          </p:cNvSpPr>
          <p:nvPr>
            <p:ph type="subTitle" idx="1"/>
          </p:nvPr>
        </p:nvSpPr>
        <p:spPr>
          <a:xfrm>
            <a:off x="685800" y="1676400"/>
            <a:ext cx="7772400" cy="3539067"/>
          </a:xfrm>
        </p:spPr>
        <p:txBody>
          <a:bodyPr>
            <a:noAutofit/>
          </a:bodyPr>
          <a:lstStyle/>
          <a:p>
            <a:pPr algn="just"/>
            <a:r>
              <a:rPr lang="en-US" sz="2000" b="1" dirty="0" smtClean="0">
                <a:solidFill>
                  <a:schemeClr val="tx1"/>
                </a:solidFill>
              </a:rPr>
              <a:t>For representing numbers, any base (radix) can be used</a:t>
            </a:r>
            <a:r>
              <a:rPr lang="en-US" sz="2000" dirty="0" smtClean="0">
                <a:solidFill>
                  <a:schemeClr val="tx1"/>
                </a:solidFill>
              </a:rPr>
              <a:t>. For example, </a:t>
            </a:r>
            <a:r>
              <a:rPr lang="en-US" sz="2000" b="1" dirty="0" smtClean="0">
                <a:solidFill>
                  <a:schemeClr val="tx1"/>
                </a:solidFill>
              </a:rPr>
              <a:t>in</a:t>
            </a:r>
            <a:r>
              <a:rPr lang="en-US" sz="2000" dirty="0" smtClean="0">
                <a:solidFill>
                  <a:schemeClr val="tx1"/>
                </a:solidFill>
              </a:rPr>
              <a:t> </a:t>
            </a:r>
            <a:r>
              <a:rPr lang="en-US" sz="2000" b="1" dirty="0" smtClean="0">
                <a:solidFill>
                  <a:schemeClr val="tx1"/>
                </a:solidFill>
              </a:rPr>
              <a:t>base 10</a:t>
            </a:r>
            <a:r>
              <a:rPr lang="en-US" sz="2000" dirty="0" smtClean="0">
                <a:solidFill>
                  <a:srgbClr val="002FC4"/>
                </a:solidFill>
              </a:rPr>
              <a:t>, </a:t>
            </a:r>
            <a:r>
              <a:rPr lang="en-US" sz="2000" dirty="0" smtClean="0">
                <a:solidFill>
                  <a:schemeClr val="tx1"/>
                </a:solidFill>
              </a:rPr>
              <a:t>there are </a:t>
            </a:r>
            <a:r>
              <a:rPr lang="en-US" sz="2000" dirty="0" smtClean="0">
                <a:solidFill>
                  <a:srgbClr val="002FC4"/>
                </a:solidFill>
              </a:rPr>
              <a:t>ten possible digits </a:t>
            </a:r>
            <a:r>
              <a:rPr lang="en-US" sz="2000" dirty="0" smtClean="0">
                <a:solidFill>
                  <a:schemeClr val="tx1"/>
                </a:solidFill>
              </a:rPr>
              <a:t>(</a:t>
            </a:r>
            <a:r>
              <a:rPr lang="en-US" sz="2000" dirty="0" smtClean="0">
                <a:solidFill>
                  <a:srgbClr val="D4650A"/>
                </a:solidFill>
              </a:rPr>
              <a:t>0, 1, ..., 9</a:t>
            </a:r>
            <a:r>
              <a:rPr lang="en-US" sz="2000" dirty="0" smtClean="0">
                <a:solidFill>
                  <a:schemeClr val="tx1"/>
                </a:solidFill>
              </a:rPr>
              <a:t>), in which </a:t>
            </a:r>
            <a:r>
              <a:rPr lang="en-US" sz="2000" dirty="0" smtClean="0">
                <a:solidFill>
                  <a:srgbClr val="002FC4"/>
                </a:solidFill>
              </a:rPr>
              <a:t>column values are a power of ten</a:t>
            </a:r>
            <a:r>
              <a:rPr lang="en-US" sz="2000" dirty="0">
                <a:solidFill>
                  <a:schemeClr val="tx1"/>
                </a:solidFill>
              </a:rPr>
              <a:t>:</a:t>
            </a:r>
            <a:endParaRPr lang="en-US" sz="2000" dirty="0" smtClean="0">
              <a:solidFill>
                <a:schemeClr val="tx1"/>
              </a:solidFill>
            </a:endParaRPr>
          </a:p>
          <a:p>
            <a:pPr algn="l"/>
            <a:r>
              <a:rPr lang="en-US" sz="2000" dirty="0" smtClean="0">
                <a:solidFill>
                  <a:schemeClr val="tx1"/>
                </a:solidFill>
              </a:rPr>
              <a:t> </a:t>
            </a:r>
          </a:p>
          <a:p>
            <a:pPr algn="l"/>
            <a:r>
              <a:rPr lang="en-US" sz="2000" dirty="0" smtClean="0">
                <a:solidFill>
                  <a:schemeClr val="tx1"/>
                </a:solidFill>
              </a:rPr>
              <a:t>	</a:t>
            </a:r>
          </a:p>
          <a:p>
            <a:pPr algn="l">
              <a:tabLst>
                <a:tab pos="1196975" algn="l"/>
                <a:tab pos="2292350" algn="l"/>
                <a:tab pos="3262313" algn="l"/>
                <a:tab pos="4176713" algn="l"/>
                <a:tab pos="5091113" algn="l"/>
                <a:tab pos="5881688" algn="l"/>
              </a:tabLst>
            </a:pPr>
            <a:r>
              <a:rPr lang="en-US" sz="1600" dirty="0" smtClean="0">
                <a:solidFill>
                  <a:srgbClr val="000000"/>
                </a:solidFill>
              </a:rPr>
              <a:t>10,000,000	1,000,000	100,000	10,000	1,000	100	10	1</a:t>
            </a:r>
          </a:p>
          <a:p>
            <a:pPr algn="l">
              <a:tabLst>
                <a:tab pos="1196975" algn="l"/>
                <a:tab pos="2292350" algn="l"/>
                <a:tab pos="3262313" algn="l"/>
                <a:tab pos="4176713" algn="l"/>
                <a:tab pos="5091113" algn="l"/>
                <a:tab pos="5881688" algn="l"/>
              </a:tabLst>
            </a:pPr>
            <a:r>
              <a:rPr lang="en-US" sz="1600" baseline="30000" dirty="0" smtClean="0">
                <a:solidFill>
                  <a:srgbClr val="000000"/>
                </a:solidFill>
              </a:rPr>
              <a:t> </a:t>
            </a:r>
            <a:endParaRPr lang="en-US" sz="1600" dirty="0" smtClean="0">
              <a:solidFill>
                <a:srgbClr val="000000"/>
              </a:solidFill>
            </a:endParaRPr>
          </a:p>
          <a:p>
            <a:pPr algn="l">
              <a:tabLst>
                <a:tab pos="1196975" algn="l"/>
                <a:tab pos="2292350" algn="l"/>
                <a:tab pos="3262313" algn="l"/>
                <a:tab pos="4176713" algn="l"/>
                <a:tab pos="5091113" algn="l"/>
                <a:tab pos="5881688" algn="l"/>
              </a:tabLst>
            </a:pPr>
            <a:r>
              <a:rPr lang="en-US" sz="1600" dirty="0" smtClean="0">
                <a:solidFill>
                  <a:srgbClr val="000000"/>
                </a:solidFill>
              </a:rPr>
              <a:t>10</a:t>
            </a:r>
            <a:r>
              <a:rPr lang="en-US" sz="1600" baseline="30000" dirty="0" smtClean="0">
                <a:solidFill>
                  <a:srgbClr val="000000"/>
                </a:solidFill>
              </a:rPr>
              <a:t>7</a:t>
            </a:r>
            <a:r>
              <a:rPr lang="en-US" sz="1600" dirty="0" smtClean="0">
                <a:solidFill>
                  <a:srgbClr val="000000"/>
                </a:solidFill>
              </a:rPr>
              <a:t>	10</a:t>
            </a:r>
            <a:r>
              <a:rPr lang="en-US" sz="1600" baseline="30000" dirty="0" smtClean="0">
                <a:solidFill>
                  <a:srgbClr val="000000"/>
                </a:solidFill>
              </a:rPr>
              <a:t>6 </a:t>
            </a:r>
            <a:r>
              <a:rPr lang="en-US" sz="1600" dirty="0" smtClean="0">
                <a:solidFill>
                  <a:srgbClr val="000000"/>
                </a:solidFill>
              </a:rPr>
              <a:t>	10</a:t>
            </a:r>
            <a:r>
              <a:rPr lang="en-US" sz="1600" baseline="30000" dirty="0" smtClean="0">
                <a:solidFill>
                  <a:srgbClr val="000000"/>
                </a:solidFill>
              </a:rPr>
              <a:t>5</a:t>
            </a:r>
            <a:r>
              <a:rPr lang="en-US" sz="1600" dirty="0" smtClean="0">
                <a:solidFill>
                  <a:srgbClr val="000000"/>
                </a:solidFill>
              </a:rPr>
              <a:t>	10</a:t>
            </a:r>
            <a:r>
              <a:rPr lang="en-US" sz="1600" baseline="30000" dirty="0" smtClean="0">
                <a:solidFill>
                  <a:srgbClr val="000000"/>
                </a:solidFill>
              </a:rPr>
              <a:t>4</a:t>
            </a:r>
            <a:r>
              <a:rPr lang="en-US" sz="1600" dirty="0" smtClean="0">
                <a:solidFill>
                  <a:srgbClr val="000000"/>
                </a:solidFill>
              </a:rPr>
              <a:t>	10</a:t>
            </a:r>
            <a:r>
              <a:rPr lang="en-US" sz="1600" baseline="30000" dirty="0" smtClean="0">
                <a:solidFill>
                  <a:srgbClr val="000000"/>
                </a:solidFill>
              </a:rPr>
              <a:t>3</a:t>
            </a:r>
            <a:r>
              <a:rPr lang="en-US" sz="1600" dirty="0" smtClean="0">
                <a:solidFill>
                  <a:srgbClr val="000000"/>
                </a:solidFill>
              </a:rPr>
              <a:t>	10</a:t>
            </a:r>
            <a:r>
              <a:rPr lang="en-US" sz="1600" baseline="30000" dirty="0" smtClean="0">
                <a:solidFill>
                  <a:srgbClr val="000000"/>
                </a:solidFill>
              </a:rPr>
              <a:t>2</a:t>
            </a:r>
            <a:r>
              <a:rPr lang="en-US" sz="1600" dirty="0" smtClean="0">
                <a:solidFill>
                  <a:srgbClr val="000000"/>
                </a:solidFill>
              </a:rPr>
              <a:t>	10</a:t>
            </a:r>
            <a:r>
              <a:rPr lang="en-US" sz="1600" baseline="30000" dirty="0" smtClean="0">
                <a:solidFill>
                  <a:srgbClr val="000000"/>
                </a:solidFill>
              </a:rPr>
              <a:t>1</a:t>
            </a:r>
            <a:r>
              <a:rPr lang="en-US" sz="1600" dirty="0" smtClean="0">
                <a:solidFill>
                  <a:srgbClr val="000000"/>
                </a:solidFill>
              </a:rPr>
              <a:t>	10</a:t>
            </a:r>
            <a:r>
              <a:rPr lang="en-US" sz="1600" baseline="30000" dirty="0" smtClean="0">
                <a:solidFill>
                  <a:srgbClr val="000000"/>
                </a:solidFill>
              </a:rPr>
              <a:t>0</a:t>
            </a:r>
          </a:p>
          <a:p>
            <a:pPr algn="l">
              <a:tabLst>
                <a:tab pos="1196975" algn="l"/>
                <a:tab pos="2292350" algn="l"/>
                <a:tab pos="3262313" algn="l"/>
                <a:tab pos="4176713" algn="l"/>
                <a:tab pos="5091113" algn="l"/>
                <a:tab pos="5881688" algn="l"/>
              </a:tabLst>
            </a:pPr>
            <a:r>
              <a:rPr lang="en-US" sz="1600" dirty="0" smtClean="0">
                <a:solidFill>
                  <a:schemeClr val="tx1"/>
                </a:solidFill>
              </a:rPr>
              <a:t>	</a:t>
            </a:r>
          </a:p>
          <a:p>
            <a:pPr algn="l">
              <a:tabLst>
                <a:tab pos="1196975" algn="l"/>
                <a:tab pos="2292350" algn="l"/>
                <a:tab pos="3262313" algn="l"/>
                <a:tab pos="4176713" algn="l"/>
                <a:tab pos="5091113" algn="l"/>
                <a:tab pos="5881688" algn="l"/>
              </a:tabLst>
            </a:pPr>
            <a:r>
              <a:rPr lang="en-US" sz="2000" baseline="30000" dirty="0" smtClean="0">
                <a:solidFill>
                  <a:schemeClr val="tx1"/>
                </a:solidFill>
              </a:rPr>
              <a:t> </a:t>
            </a:r>
            <a:r>
              <a:rPr lang="en-US" sz="2000" b="1" dirty="0" smtClean="0">
                <a:solidFill>
                  <a:schemeClr val="tx1"/>
                </a:solidFill>
              </a:rPr>
              <a:t>				         		</a:t>
            </a:r>
            <a:r>
              <a:rPr lang="en-US" sz="2000" dirty="0" smtClean="0">
                <a:solidFill>
                  <a:schemeClr val="tx1"/>
                </a:solidFill>
              </a:rPr>
              <a:t>  9 	  9  =  </a:t>
            </a:r>
            <a:r>
              <a:rPr lang="en-US" sz="2000" b="1" dirty="0" smtClean="0">
                <a:solidFill>
                  <a:schemeClr val="tx1"/>
                </a:solidFill>
              </a:rPr>
              <a:t>99</a:t>
            </a:r>
            <a:endParaRPr lang="en-US" sz="2000" dirty="0" smtClean="0">
              <a:solidFill>
                <a:schemeClr val="tx1"/>
              </a:solidFill>
            </a:endParaRP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64</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838200" y="4419600"/>
            <a:ext cx="716280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1.3  Computer Hardware</a:t>
            </a:r>
            <a:endParaRPr lang="en-US" sz="1050" dirty="0">
              <a:solidFill>
                <a:srgbClr val="D4650A"/>
              </a:solidFill>
            </a:endParaRPr>
          </a:p>
        </p:txBody>
      </p:sp>
      <p:sp>
        <p:nvSpPr>
          <p:cNvPr id="10" name="Rounded Rectangle 9"/>
          <p:cNvSpPr/>
          <p:nvPr/>
        </p:nvSpPr>
        <p:spPr>
          <a:xfrm>
            <a:off x="1295400" y="1447800"/>
            <a:ext cx="6477000" cy="45719"/>
          </a:xfrm>
          <a:prstGeom prst="roundRect">
            <a:avLst/>
          </a:prstGeom>
          <a:solidFill>
            <a:srgbClr val="002FC4">
              <a:alpha val="49000"/>
            </a:srgbClr>
          </a:solidFill>
          <a:ln>
            <a:noFill/>
          </a:ln>
          <a:effectLst>
            <a:outerShdw blurRad="50800" dist="50800" dir="5400000" algn="ctr" rotWithShape="0">
              <a:schemeClr val="bg1">
                <a:lumMod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902575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143000"/>
            <a:ext cx="7772400" cy="4648200"/>
          </a:xfrm>
        </p:spPr>
        <p:txBody>
          <a:bodyPr>
            <a:noAutofit/>
          </a:bodyPr>
          <a:lstStyle/>
          <a:p>
            <a:pPr algn="just"/>
            <a:r>
              <a:rPr lang="en-US" sz="2000" b="1" dirty="0" smtClean="0">
                <a:solidFill>
                  <a:schemeClr val="tx1"/>
                </a:solidFill>
              </a:rPr>
              <a:t>For representing numbers in base 2</a:t>
            </a:r>
            <a:r>
              <a:rPr lang="en-US" sz="2000" dirty="0" smtClean="0">
                <a:solidFill>
                  <a:srgbClr val="002FC4"/>
                </a:solidFill>
              </a:rPr>
              <a:t>, </a:t>
            </a:r>
            <a:r>
              <a:rPr lang="en-US" sz="2000" dirty="0" smtClean="0">
                <a:solidFill>
                  <a:schemeClr val="tx1"/>
                </a:solidFill>
              </a:rPr>
              <a:t>there are </a:t>
            </a:r>
            <a:r>
              <a:rPr lang="en-US" sz="2000" dirty="0" smtClean="0">
                <a:solidFill>
                  <a:srgbClr val="002FC4"/>
                </a:solidFill>
              </a:rPr>
              <a:t>two possible digits (</a:t>
            </a:r>
            <a:r>
              <a:rPr lang="en-US" sz="2000" dirty="0" smtClean="0">
                <a:solidFill>
                  <a:srgbClr val="D4650A"/>
                </a:solidFill>
              </a:rPr>
              <a:t>0, 1</a:t>
            </a:r>
            <a:r>
              <a:rPr lang="en-US" sz="2000" dirty="0" smtClean="0">
                <a:solidFill>
                  <a:srgbClr val="002FC4"/>
                </a:solidFill>
              </a:rPr>
              <a:t>)</a:t>
            </a:r>
            <a:br>
              <a:rPr lang="en-US" sz="2000" dirty="0" smtClean="0">
                <a:solidFill>
                  <a:srgbClr val="002FC4"/>
                </a:solidFill>
              </a:rPr>
            </a:br>
            <a:r>
              <a:rPr lang="en-US" sz="2000" dirty="0" smtClean="0">
                <a:solidFill>
                  <a:schemeClr val="tx1"/>
                </a:solidFill>
              </a:rPr>
              <a:t>in which </a:t>
            </a:r>
            <a:r>
              <a:rPr lang="en-US" sz="2000" dirty="0" smtClean="0">
                <a:solidFill>
                  <a:srgbClr val="002FC4"/>
                </a:solidFill>
              </a:rPr>
              <a:t>column values are a power of two</a:t>
            </a:r>
            <a:r>
              <a:rPr lang="en-US" sz="2000" dirty="0" smtClean="0">
                <a:solidFill>
                  <a:schemeClr val="tx1"/>
                </a:solidFill>
              </a:rPr>
              <a:t>:</a:t>
            </a:r>
          </a:p>
          <a:p>
            <a:pPr algn="l"/>
            <a:r>
              <a:rPr lang="en-US" sz="2000" dirty="0" smtClean="0">
                <a:solidFill>
                  <a:schemeClr val="tx1"/>
                </a:solidFill>
              </a:rPr>
              <a:t> </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128	64	32	16	8	4	2	1</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		</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2</a:t>
            </a:r>
            <a:r>
              <a:rPr lang="en-US" sz="1600" baseline="30000" dirty="0" smtClean="0">
                <a:solidFill>
                  <a:schemeClr val="tx1"/>
                </a:solidFill>
              </a:rPr>
              <a:t>7</a:t>
            </a:r>
            <a:r>
              <a:rPr lang="en-US" sz="1600" dirty="0" smtClean="0">
                <a:solidFill>
                  <a:schemeClr val="tx1"/>
                </a:solidFill>
              </a:rPr>
              <a:t>	2</a:t>
            </a:r>
            <a:r>
              <a:rPr lang="en-US" sz="1600" baseline="30000" dirty="0" smtClean="0">
                <a:solidFill>
                  <a:schemeClr val="tx1"/>
                </a:solidFill>
              </a:rPr>
              <a:t>6</a:t>
            </a:r>
            <a:r>
              <a:rPr lang="en-US" sz="1600" dirty="0" smtClean="0">
                <a:solidFill>
                  <a:schemeClr val="tx1"/>
                </a:solidFill>
              </a:rPr>
              <a:t>	2</a:t>
            </a:r>
            <a:r>
              <a:rPr lang="en-US" sz="1600" baseline="30000" dirty="0" smtClean="0">
                <a:solidFill>
                  <a:schemeClr val="tx1"/>
                </a:solidFill>
              </a:rPr>
              <a:t>5</a:t>
            </a:r>
            <a:r>
              <a:rPr lang="en-US" sz="1600" dirty="0" smtClean="0">
                <a:solidFill>
                  <a:schemeClr val="tx1"/>
                </a:solidFill>
              </a:rPr>
              <a:t>	2</a:t>
            </a:r>
            <a:r>
              <a:rPr lang="en-US" sz="1600" baseline="30000" dirty="0" smtClean="0">
                <a:solidFill>
                  <a:schemeClr val="tx1"/>
                </a:solidFill>
              </a:rPr>
              <a:t>4</a:t>
            </a:r>
            <a:r>
              <a:rPr lang="en-US" sz="1600" dirty="0" smtClean="0">
                <a:solidFill>
                  <a:schemeClr val="tx1"/>
                </a:solidFill>
              </a:rPr>
              <a:t>	2</a:t>
            </a:r>
            <a:r>
              <a:rPr lang="en-US" sz="1600" baseline="30000" dirty="0" smtClean="0">
                <a:solidFill>
                  <a:schemeClr val="tx1"/>
                </a:solidFill>
              </a:rPr>
              <a:t>3</a:t>
            </a:r>
            <a:r>
              <a:rPr lang="en-US" sz="1600" dirty="0" smtClean="0">
                <a:solidFill>
                  <a:schemeClr val="tx1"/>
                </a:solidFill>
              </a:rPr>
              <a:t>	2</a:t>
            </a:r>
            <a:r>
              <a:rPr lang="en-US" sz="1600" baseline="30000" dirty="0" smtClean="0">
                <a:solidFill>
                  <a:schemeClr val="tx1"/>
                </a:solidFill>
              </a:rPr>
              <a:t>2</a:t>
            </a:r>
            <a:r>
              <a:rPr lang="en-US" sz="1600" dirty="0" smtClean="0">
                <a:solidFill>
                  <a:schemeClr val="tx1"/>
                </a:solidFill>
              </a:rPr>
              <a:t>	2</a:t>
            </a:r>
            <a:r>
              <a:rPr lang="en-US" sz="1600" baseline="30000" dirty="0" smtClean="0">
                <a:solidFill>
                  <a:schemeClr val="tx1"/>
                </a:solidFill>
              </a:rPr>
              <a:t>1</a:t>
            </a:r>
            <a:r>
              <a:rPr lang="en-US" sz="1600" dirty="0" smtClean="0">
                <a:solidFill>
                  <a:schemeClr val="tx1"/>
                </a:solidFill>
              </a:rPr>
              <a:t>	2</a:t>
            </a:r>
            <a:r>
              <a:rPr lang="en-US" sz="1600" baseline="30000" dirty="0" smtClean="0">
                <a:solidFill>
                  <a:schemeClr val="tx1"/>
                </a:solidFill>
              </a:rPr>
              <a:t>0</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 </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0	1	1	0	0	0	1	1</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 </a:t>
            </a:r>
          </a:p>
          <a:p>
            <a:pPr indent="744538" algn="l">
              <a:tabLst>
                <a:tab pos="1603375" algn="l"/>
                <a:tab pos="2573338" algn="l"/>
                <a:tab pos="3432175" algn="l"/>
                <a:tab pos="4289425" algn="l"/>
                <a:tab pos="5091113" algn="l"/>
                <a:tab pos="5881688" algn="l"/>
                <a:tab pos="6626225" algn="l"/>
              </a:tabLst>
            </a:pPr>
            <a:r>
              <a:rPr lang="en-US" sz="1600" dirty="0" smtClean="0">
                <a:solidFill>
                  <a:schemeClr val="tx1"/>
                </a:solidFill>
              </a:rPr>
              <a:t>0    +	64    +	32    +	0    +	0     +	0     +	2    +	1   =  </a:t>
            </a:r>
            <a:r>
              <a:rPr lang="en-US" sz="1600" b="1" dirty="0" smtClean="0">
                <a:solidFill>
                  <a:schemeClr val="tx1"/>
                </a:solidFill>
              </a:rPr>
              <a:t>99</a:t>
            </a: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65</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838200" y="3352800"/>
            <a:ext cx="716280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762000" y="4639270"/>
            <a:ext cx="7467600" cy="923330"/>
          </a:xfrm>
          <a:prstGeom prst="rect">
            <a:avLst/>
          </a:prstGeom>
        </p:spPr>
        <p:txBody>
          <a:bodyPr wrap="square">
            <a:spAutoFit/>
          </a:bodyPr>
          <a:lstStyle/>
          <a:p>
            <a:pPr algn="just"/>
            <a:r>
              <a:rPr lang="en-US" dirty="0" smtClean="0"/>
              <a:t>Although values represented in base 2 are </a:t>
            </a:r>
            <a:r>
              <a:rPr lang="en-US" dirty="0"/>
              <a:t>significantly longer than those in base </a:t>
            </a:r>
            <a:r>
              <a:rPr lang="en-US" dirty="0" smtClean="0"/>
              <a:t>10, </a:t>
            </a:r>
            <a:r>
              <a:rPr lang="en-US" b="1" dirty="0" smtClean="0"/>
              <a:t>binary representation is used in digital computing because of the resulting simplicity of hardware design</a:t>
            </a:r>
            <a:endParaRPr lang="en-US" dirty="0"/>
          </a:p>
        </p:txBody>
      </p:sp>
      <p:sp>
        <p:nvSpPr>
          <p:cNvPr id="10"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1.3  Computer Hardware</a:t>
            </a:r>
            <a:endParaRPr lang="en-US" sz="1050" dirty="0">
              <a:solidFill>
                <a:srgbClr val="D4650A"/>
              </a:solidFill>
            </a:endParaRPr>
          </a:p>
        </p:txBody>
      </p:sp>
    </p:spTree>
    <p:extLst>
      <p:ext uri="{BB962C8B-B14F-4D97-AF65-F5344CB8AC3E}">
        <p14:creationId xmlns:p14="http://schemas.microsoft.com/office/powerpoint/2010/main" val="154632194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1"/>
            <a:ext cx="7772400" cy="838200"/>
          </a:xfrm>
        </p:spPr>
        <p:txBody>
          <a:bodyPr>
            <a:normAutofit/>
          </a:bodyPr>
          <a:lstStyle/>
          <a:p>
            <a:r>
              <a:rPr lang="en-US" sz="2800" b="1" dirty="0" smtClean="0"/>
              <a:t>Bits and Bytes</a:t>
            </a:r>
            <a:endParaRPr lang="en-US" sz="2800" b="1" dirty="0"/>
          </a:p>
        </p:txBody>
      </p:sp>
      <p:sp>
        <p:nvSpPr>
          <p:cNvPr id="3" name="Subtitle 2"/>
          <p:cNvSpPr>
            <a:spLocks noGrp="1"/>
          </p:cNvSpPr>
          <p:nvPr>
            <p:ph type="subTitle" idx="1"/>
          </p:nvPr>
        </p:nvSpPr>
        <p:spPr>
          <a:xfrm>
            <a:off x="685800" y="1143000"/>
            <a:ext cx="7772400" cy="1066800"/>
          </a:xfrm>
        </p:spPr>
        <p:txBody>
          <a:bodyPr>
            <a:noAutofit/>
          </a:bodyPr>
          <a:lstStyle/>
          <a:p>
            <a:pPr algn="just"/>
            <a:r>
              <a:rPr lang="en-US" sz="2000" dirty="0" smtClean="0">
                <a:solidFill>
                  <a:schemeClr val="tx1"/>
                </a:solidFill>
              </a:rPr>
              <a:t>Each </a:t>
            </a:r>
            <a:r>
              <a:rPr lang="en-US" sz="2000" b="1" dirty="0" smtClean="0">
                <a:solidFill>
                  <a:schemeClr val="tx1"/>
                </a:solidFill>
              </a:rPr>
              <a:t>bi</a:t>
            </a:r>
            <a:r>
              <a:rPr lang="en-US" sz="2000" dirty="0" smtClean="0">
                <a:solidFill>
                  <a:schemeClr val="tx1"/>
                </a:solidFill>
              </a:rPr>
              <a:t>nary </a:t>
            </a:r>
            <a:r>
              <a:rPr lang="en-US" sz="2000" b="1" dirty="0" smtClean="0">
                <a:solidFill>
                  <a:schemeClr val="tx1"/>
                </a:solidFill>
              </a:rPr>
              <a:t>d</a:t>
            </a:r>
            <a:r>
              <a:rPr lang="en-US" sz="2000" dirty="0" smtClean="0">
                <a:solidFill>
                  <a:schemeClr val="tx1"/>
                </a:solidFill>
              </a:rPr>
              <a:t>igit is referred to as a </a:t>
            </a:r>
            <a:r>
              <a:rPr lang="en-US" sz="2000" b="1" dirty="0" smtClean="0">
                <a:solidFill>
                  <a:srgbClr val="D4650A"/>
                </a:solidFill>
              </a:rPr>
              <a:t>bit</a:t>
            </a:r>
            <a:r>
              <a:rPr lang="en-US" sz="2000" dirty="0" smtClean="0">
                <a:solidFill>
                  <a:schemeClr val="tx1"/>
                </a:solidFill>
              </a:rPr>
              <a:t>.  A group of (usually) eight bits is called a </a:t>
            </a:r>
            <a:r>
              <a:rPr lang="en-US" sz="2000" b="1" dirty="0" smtClean="0">
                <a:solidFill>
                  <a:srgbClr val="D4650A"/>
                </a:solidFill>
              </a:rPr>
              <a:t>byte</a:t>
            </a:r>
            <a:r>
              <a:rPr lang="en-US" sz="2000" dirty="0" smtClean="0">
                <a:solidFill>
                  <a:schemeClr val="tx1"/>
                </a:solidFill>
              </a:rPr>
              <a:t>. </a:t>
            </a:r>
            <a:r>
              <a:rPr lang="en-US" sz="2000" dirty="0" smtClean="0">
                <a:solidFill>
                  <a:srgbClr val="002FC4"/>
                </a:solidFill>
              </a:rPr>
              <a:t>Converting a base ten number to base two involves the successive division of the number by 2</a:t>
            </a:r>
            <a:r>
              <a:rPr lang="en-US" sz="2000" dirty="0" smtClean="0">
                <a:solidFill>
                  <a:schemeClr val="tx1"/>
                </a:solidFill>
              </a:rPr>
              <a:t>.</a:t>
            </a:r>
          </a:p>
          <a:p>
            <a:endParaRPr lang="en-US" sz="2000" dirty="0" smtClean="0"/>
          </a:p>
          <a:p>
            <a:r>
              <a:rPr lang="en-US" sz="2000" dirty="0" smtClean="0"/>
              <a:t> </a:t>
            </a:r>
          </a:p>
          <a:p>
            <a:r>
              <a:rPr lang="en-US" sz="2000" dirty="0" smtClean="0"/>
              <a:t>  </a:t>
            </a:r>
            <a:br>
              <a:rPr lang="en-US" sz="2000" dirty="0" smtClean="0"/>
            </a:br>
            <a:r>
              <a:rPr lang="en-US" sz="2000" dirty="0" smtClean="0"/>
              <a:t>							    </a:t>
            </a:r>
          </a:p>
          <a:p>
            <a:r>
              <a:rPr lang="en-US" sz="2000" dirty="0" smtClean="0"/>
              <a:t>	</a:t>
            </a:r>
          </a:p>
          <a:p>
            <a:r>
              <a:rPr lang="en-US" sz="2000" dirty="0" smtClean="0"/>
              <a:t> </a:t>
            </a:r>
          </a:p>
          <a:p>
            <a:r>
              <a:rPr lang="en-US" sz="2000" dirty="0" smtClean="0"/>
              <a:t> </a:t>
            </a:r>
          </a:p>
          <a:p>
            <a:r>
              <a:rPr lang="en-US" sz="2000" dirty="0" smtClean="0"/>
              <a:t> </a:t>
            </a:r>
          </a:p>
          <a:p>
            <a:r>
              <a:rPr lang="en-US" sz="2000" dirty="0" smtClean="0"/>
              <a:t> </a:t>
            </a:r>
          </a:p>
          <a:p>
            <a:pPr algn="l"/>
            <a:endParaRPr lang="en-US" sz="2000" dirty="0" smtClean="0">
              <a:solidFill>
                <a:schemeClr val="tx1"/>
              </a:solidFill>
            </a:endParaRPr>
          </a:p>
          <a:p>
            <a:pPr algn="l"/>
            <a:r>
              <a:rPr lang="en-US" sz="2000" dirty="0" smtClean="0">
                <a:solidFill>
                  <a:schemeClr val="tx1"/>
                </a:solidFill>
              </a:rPr>
              <a:t> </a:t>
            </a:r>
          </a:p>
          <a:p>
            <a:pPr algn="just"/>
            <a:endParaRPr lang="en-US" sz="1800" dirty="0" smtClean="0">
              <a:solidFill>
                <a:schemeClr val="tx1"/>
              </a:solidFill>
            </a:endParaRPr>
          </a:p>
          <a:p>
            <a:pPr algn="l"/>
            <a:endParaRPr lang="en-US" sz="1800" dirty="0" smtClean="0">
              <a:solidFill>
                <a:schemeClr val="tx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66</a:t>
            </a:fld>
            <a:endParaRPr lang="en-US" dirty="0"/>
          </a:p>
        </p:txBody>
      </p:sp>
      <p:sp>
        <p:nvSpPr>
          <p:cNvPr id="9" name="Rectangle 8"/>
          <p:cNvSpPr/>
          <p:nvPr/>
        </p:nvSpPr>
        <p:spPr>
          <a:xfrm>
            <a:off x="152400" y="152400"/>
            <a:ext cx="8839200" cy="6553200"/>
          </a:xfrm>
          <a:prstGeom prst="rect">
            <a:avLst/>
          </a:prstGeom>
          <a:noFill/>
          <a:ln>
            <a:solidFill>
              <a:srgbClr val="D465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ooter Placeholder 4"/>
          <p:cNvSpPr>
            <a:spLocks noGrp="1"/>
          </p:cNvSpPr>
          <p:nvPr>
            <p:ph type="ftr" sz="quarter" idx="11"/>
          </p:nvPr>
        </p:nvSpPr>
        <p:spPr>
          <a:xfrm>
            <a:off x="228600" y="6356350"/>
            <a:ext cx="8077200" cy="365125"/>
          </a:xfrm>
        </p:spPr>
        <p:txBody>
          <a:bodyPr/>
          <a:lstStyle/>
          <a:p>
            <a:r>
              <a:rPr lang="en-US" sz="1050" dirty="0" smtClean="0">
                <a:solidFill>
                  <a:srgbClr val="D4650A"/>
                </a:solidFill>
              </a:rPr>
              <a:t>Introduction to Computer Science Using Python – </a:t>
            </a:r>
            <a:r>
              <a:rPr lang="en-US" sz="1050" dirty="0" err="1" smtClean="0">
                <a:solidFill>
                  <a:srgbClr val="D4650A"/>
                </a:solidFill>
              </a:rPr>
              <a:t>Dierbach</a:t>
            </a:r>
            <a:r>
              <a:rPr lang="en-US" sz="1050" dirty="0" smtClean="0">
                <a:solidFill>
                  <a:srgbClr val="D4650A"/>
                </a:solidFill>
              </a:rPr>
              <a:t>      Copyright 2013 John Wiley and  Sons        </a:t>
            </a:r>
            <a:r>
              <a:rPr lang="en-US" sz="1050" dirty="0" smtClean="0">
                <a:solidFill>
                  <a:srgbClr val="002FC4"/>
                </a:solidFill>
              </a:rPr>
              <a:t>Section 1.3  Computer Hardware</a:t>
            </a:r>
            <a:endParaRPr lang="en-US" sz="1050" dirty="0">
              <a:solidFill>
                <a:srgbClr val="D4650A"/>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0" y="2338409"/>
            <a:ext cx="6477000" cy="4265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2681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247</TotalTime>
  <Words>4177</Words>
  <Application>Microsoft Office PowerPoint</Application>
  <PresentationFormat>On-screen Show (4:3)</PresentationFormat>
  <Paragraphs>679</Paragraphs>
  <Slides>66</Slides>
  <Notes>40</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Office Theme</vt:lpstr>
      <vt:lpstr>ITI1120  E </vt:lpstr>
      <vt:lpstr>Labs and Lectures</vt:lpstr>
      <vt:lpstr>Course   webpage and online material</vt:lpstr>
      <vt:lpstr>Textbook </vt:lpstr>
      <vt:lpstr>Other recommended books</vt:lpstr>
      <vt:lpstr>On line (interactive) references</vt:lpstr>
      <vt:lpstr>Labs</vt:lpstr>
      <vt:lpstr>Labs</vt:lpstr>
      <vt:lpstr>Assignments</vt:lpstr>
      <vt:lpstr>Quizzes</vt:lpstr>
      <vt:lpstr>Midterm Examination</vt:lpstr>
      <vt:lpstr>Final Examination </vt:lpstr>
      <vt:lpstr>Determination of Final Grade</vt:lpstr>
      <vt:lpstr>IMPORTANT NOTE</vt:lpstr>
      <vt:lpstr>Things to do right away</vt:lpstr>
      <vt:lpstr>Course Policies</vt:lpstr>
      <vt:lpstr>Plagiarism</vt:lpstr>
      <vt:lpstr>Academic Integrity</vt:lpstr>
      <vt:lpstr>PowerPoint Presentation</vt:lpstr>
      <vt:lpstr>PowerPoint Presentation</vt:lpstr>
      <vt:lpstr>Faculty Eng. Regulations</vt:lpstr>
      <vt:lpstr>Faculty regulations (2016)</vt:lpstr>
      <vt:lpstr>General Suggestions </vt:lpstr>
      <vt:lpstr>Suggestions for ITI1120</vt:lpstr>
      <vt:lpstr>Mentoring Centre</vt:lpstr>
      <vt:lpstr>Workshop: Introduction to Programming Using the Turtle Graphics Python Library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Formal and natural languages</vt:lpstr>
      <vt:lpstr>What is a programing language?</vt:lpstr>
      <vt:lpstr>Interpreting / Compiling</vt:lpstr>
      <vt:lpstr>PowerPoint Presentation</vt:lpstr>
      <vt:lpstr>Program Translation</vt:lpstr>
      <vt:lpstr>PowerPoint Presentation</vt:lpstr>
      <vt:lpstr>PowerPoint Presentation</vt:lpstr>
      <vt:lpstr>PowerPoint Presentation</vt:lpstr>
      <vt:lpstr>PowerPoint Presentation</vt:lpstr>
      <vt:lpstr>The Traveling Salesman Problem</vt:lpstr>
      <vt:lpstr>PowerPoint Presentation</vt:lpstr>
      <vt:lpstr>PowerPoint Presentation</vt:lpstr>
      <vt:lpstr>The Game of Chess</vt:lpstr>
      <vt:lpstr>PowerPoint Presentation</vt:lpstr>
      <vt:lpstr>PowerPoint Presentation</vt:lpstr>
      <vt:lpstr>PowerPoint Presentation</vt:lpstr>
      <vt:lpstr>PowerPoint Presentation</vt:lpstr>
      <vt:lpstr>Algorithms and Computers: A Perfect Match</vt:lpstr>
      <vt:lpstr>Euclid’s Algorithm One of the Oldest Known Algorithms</vt:lpstr>
      <vt:lpstr>Example Use</vt:lpstr>
      <vt:lpstr>Example Use</vt:lpstr>
      <vt:lpstr>Example Use</vt:lpstr>
      <vt:lpstr>Example Use</vt:lpstr>
      <vt:lpstr>Example Use</vt:lpstr>
      <vt:lpstr>Example Use</vt:lpstr>
      <vt:lpstr>Animation of Euclid’s Algorithm</vt:lpstr>
      <vt:lpstr>Information Theory</vt:lpstr>
      <vt:lpstr>Binary Digitalization</vt:lpstr>
      <vt:lpstr>The Binary Number System</vt:lpstr>
      <vt:lpstr>PowerPoint Presentation</vt:lpstr>
      <vt:lpstr>Bits and Bytes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ITI1120  E</dc:title>
  <dc:creator>Sadiq Abbas</dc:creator>
  <cp:lastModifiedBy>Sadiq Abbas</cp:lastModifiedBy>
  <cp:revision>19</cp:revision>
  <dcterms:created xsi:type="dcterms:W3CDTF">2016-08-03T17:29:59Z</dcterms:created>
  <dcterms:modified xsi:type="dcterms:W3CDTF">2016-09-06T15:04:32Z</dcterms:modified>
</cp:coreProperties>
</file>