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Lst>
  <p:notesMasterIdLst>
    <p:notesMasterId r:id="rId26"/>
  </p:notesMasterIdLst>
  <p:handoutMasterIdLst>
    <p:handoutMasterId r:id="rId27"/>
  </p:handoutMasterIdLst>
  <p:sldIdLst>
    <p:sldId id="256" r:id="rId2"/>
    <p:sldId id="257" r:id="rId3"/>
    <p:sldId id="388" r:id="rId4"/>
    <p:sldId id="263" r:id="rId5"/>
    <p:sldId id="348" r:id="rId6"/>
    <p:sldId id="347" r:id="rId7"/>
    <p:sldId id="350" r:id="rId8"/>
    <p:sldId id="354" r:id="rId9"/>
    <p:sldId id="351" r:id="rId10"/>
    <p:sldId id="379" r:id="rId11"/>
    <p:sldId id="385" r:id="rId12"/>
    <p:sldId id="352" r:id="rId13"/>
    <p:sldId id="380" r:id="rId14"/>
    <p:sldId id="381" r:id="rId15"/>
    <p:sldId id="382" r:id="rId16"/>
    <p:sldId id="383" r:id="rId17"/>
    <p:sldId id="384" r:id="rId18"/>
    <p:sldId id="378" r:id="rId19"/>
    <p:sldId id="365" r:id="rId20"/>
    <p:sldId id="375" r:id="rId21"/>
    <p:sldId id="387" r:id="rId22"/>
    <p:sldId id="353" r:id="rId23"/>
    <p:sldId id="358" r:id="rId24"/>
    <p:sldId id="386" r:id="rId25"/>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0000FF"/>
    <a:srgbClr val="FF5050"/>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1568" y="-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4" d="100"/>
          <a:sy n="64" d="100"/>
        </p:scale>
        <p:origin x="-1886" y="-8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handoutMaster" Target="handoutMasters/handout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8079D4-65A2-4253-9A17-BA940568202E}" type="doc">
      <dgm:prSet loTypeId="urn:microsoft.com/office/officeart/2005/8/layout/cycle4" loCatId="cycle" qsTypeId="urn:microsoft.com/office/officeart/2005/8/quickstyle/simple1" qsCatId="simple" csTypeId="urn:microsoft.com/office/officeart/2005/8/colors/colorful2" csCatId="colorful" phldr="1"/>
      <dgm:spPr/>
      <dgm:t>
        <a:bodyPr/>
        <a:lstStyle/>
        <a:p>
          <a:endParaRPr lang="en-CA"/>
        </a:p>
      </dgm:t>
    </dgm:pt>
    <dgm:pt modelId="{3BF3DF6E-C366-424F-AEF1-F6155CC6B788}">
      <dgm:prSet/>
      <dgm:spPr/>
      <dgm:t>
        <a:bodyPr/>
        <a:lstStyle/>
        <a:p>
          <a:pPr rtl="0"/>
          <a:r>
            <a:rPr lang="fr-CA" smtClean="0"/>
            <a:t>Planification</a:t>
          </a:r>
          <a:endParaRPr lang="en-CA"/>
        </a:p>
      </dgm:t>
    </dgm:pt>
    <dgm:pt modelId="{0E43EFDC-4E67-4BDA-8E55-CC4F3E7A9577}" type="parTrans" cxnId="{E28385C9-AC15-4642-9D33-B095DF072296}">
      <dgm:prSet/>
      <dgm:spPr/>
      <dgm:t>
        <a:bodyPr/>
        <a:lstStyle/>
        <a:p>
          <a:endParaRPr lang="en-CA"/>
        </a:p>
      </dgm:t>
    </dgm:pt>
    <dgm:pt modelId="{AD80C5CF-A220-4638-B71A-6BE9B1FAB9EF}" type="sibTrans" cxnId="{E28385C9-AC15-4642-9D33-B095DF072296}">
      <dgm:prSet/>
      <dgm:spPr/>
      <dgm:t>
        <a:bodyPr/>
        <a:lstStyle/>
        <a:p>
          <a:endParaRPr lang="en-CA"/>
        </a:p>
      </dgm:t>
    </dgm:pt>
    <dgm:pt modelId="{FD0A27D9-3BA8-4122-ACE0-6BA63BC4BA54}">
      <dgm:prSet/>
      <dgm:spPr/>
      <dgm:t>
        <a:bodyPr/>
        <a:lstStyle/>
        <a:p>
          <a:pPr rtl="0"/>
          <a:r>
            <a:rPr lang="fr-CA" smtClean="0"/>
            <a:t>Organisation et mise en œuvre </a:t>
          </a:r>
          <a:endParaRPr lang="en-CA"/>
        </a:p>
      </dgm:t>
    </dgm:pt>
    <dgm:pt modelId="{1F7969E7-A869-4BB9-812B-11CBAC5F5111}" type="parTrans" cxnId="{FF12A33D-EAF5-42D6-AF3A-EACB1C0DB484}">
      <dgm:prSet/>
      <dgm:spPr/>
      <dgm:t>
        <a:bodyPr/>
        <a:lstStyle/>
        <a:p>
          <a:endParaRPr lang="en-CA"/>
        </a:p>
      </dgm:t>
    </dgm:pt>
    <dgm:pt modelId="{C11F30EF-17A4-495B-8C29-887B7C45B547}" type="sibTrans" cxnId="{FF12A33D-EAF5-42D6-AF3A-EACB1C0DB484}">
      <dgm:prSet/>
      <dgm:spPr/>
      <dgm:t>
        <a:bodyPr/>
        <a:lstStyle/>
        <a:p>
          <a:endParaRPr lang="en-CA"/>
        </a:p>
      </dgm:t>
    </dgm:pt>
    <dgm:pt modelId="{B19D6507-6EA1-4B16-A09F-F4FCF0944D60}">
      <dgm:prSet/>
      <dgm:spPr/>
      <dgm:t>
        <a:bodyPr/>
        <a:lstStyle/>
        <a:p>
          <a:pPr rtl="0"/>
          <a:r>
            <a:rPr lang="fr-CA" smtClean="0"/>
            <a:t>Contrôle et reddition de compte</a:t>
          </a:r>
          <a:endParaRPr lang="en-CA"/>
        </a:p>
      </dgm:t>
    </dgm:pt>
    <dgm:pt modelId="{4D81D32E-1711-4CA7-9EC0-C9EC984E5A86}" type="parTrans" cxnId="{69E0ED95-89BF-46FB-B012-54C4E85D2F95}">
      <dgm:prSet/>
      <dgm:spPr/>
      <dgm:t>
        <a:bodyPr/>
        <a:lstStyle/>
        <a:p>
          <a:endParaRPr lang="en-CA"/>
        </a:p>
      </dgm:t>
    </dgm:pt>
    <dgm:pt modelId="{4F715222-5AA7-4C3A-86C3-161CFDFDB924}" type="sibTrans" cxnId="{69E0ED95-89BF-46FB-B012-54C4E85D2F95}">
      <dgm:prSet/>
      <dgm:spPr/>
      <dgm:t>
        <a:bodyPr/>
        <a:lstStyle/>
        <a:p>
          <a:endParaRPr lang="en-CA"/>
        </a:p>
      </dgm:t>
    </dgm:pt>
    <dgm:pt modelId="{58AB9A25-A058-48C9-BD7C-D9363347DAFC}">
      <dgm:prSet/>
      <dgm:spPr/>
      <dgm:t>
        <a:bodyPr/>
        <a:lstStyle/>
        <a:p>
          <a:pPr rtl="0"/>
          <a:r>
            <a:rPr lang="fr-CA" dirty="0" err="1" smtClean="0"/>
            <a:t>Amlioration</a:t>
          </a:r>
          <a:r>
            <a:rPr lang="fr-CA" dirty="0" smtClean="0"/>
            <a:t> et innovation</a:t>
          </a:r>
          <a:endParaRPr lang="en-CA" dirty="0"/>
        </a:p>
      </dgm:t>
    </dgm:pt>
    <dgm:pt modelId="{345951D2-379B-44AC-A873-CFF7FB7A84A3}" type="parTrans" cxnId="{A0EDCD54-0723-480C-B174-2793A890143C}">
      <dgm:prSet/>
      <dgm:spPr/>
      <dgm:t>
        <a:bodyPr/>
        <a:lstStyle/>
        <a:p>
          <a:endParaRPr lang="en-CA"/>
        </a:p>
      </dgm:t>
    </dgm:pt>
    <dgm:pt modelId="{1DE2AE65-E100-4E67-9E96-F72DC29C0E09}" type="sibTrans" cxnId="{A0EDCD54-0723-480C-B174-2793A890143C}">
      <dgm:prSet/>
      <dgm:spPr/>
      <dgm:t>
        <a:bodyPr/>
        <a:lstStyle/>
        <a:p>
          <a:endParaRPr lang="en-CA"/>
        </a:p>
      </dgm:t>
    </dgm:pt>
    <dgm:pt modelId="{02267077-7362-46B8-B921-EB70E3B74959}" type="pres">
      <dgm:prSet presAssocID="{BC8079D4-65A2-4253-9A17-BA940568202E}" presName="cycleMatrixDiagram" presStyleCnt="0">
        <dgm:presLayoutVars>
          <dgm:chMax val="1"/>
          <dgm:dir/>
          <dgm:animLvl val="lvl"/>
          <dgm:resizeHandles val="exact"/>
        </dgm:presLayoutVars>
      </dgm:prSet>
      <dgm:spPr/>
      <dgm:t>
        <a:bodyPr/>
        <a:lstStyle/>
        <a:p>
          <a:endParaRPr lang="en-CA"/>
        </a:p>
      </dgm:t>
    </dgm:pt>
    <dgm:pt modelId="{73017973-9128-46A1-B32E-CEDC44BA28C1}" type="pres">
      <dgm:prSet presAssocID="{BC8079D4-65A2-4253-9A17-BA940568202E}" presName="children" presStyleCnt="0"/>
      <dgm:spPr/>
    </dgm:pt>
    <dgm:pt modelId="{BAACCB32-05EC-4C94-8E4C-112032C907FE}" type="pres">
      <dgm:prSet presAssocID="{BC8079D4-65A2-4253-9A17-BA940568202E}" presName="childPlaceholder" presStyleCnt="0"/>
      <dgm:spPr/>
    </dgm:pt>
    <dgm:pt modelId="{8E67FA16-9874-4E2D-BBC1-C10389289C8C}" type="pres">
      <dgm:prSet presAssocID="{BC8079D4-65A2-4253-9A17-BA940568202E}" presName="circle" presStyleCnt="0"/>
      <dgm:spPr/>
    </dgm:pt>
    <dgm:pt modelId="{F96C0658-3F2E-413B-B16C-24F3D8CC56D5}" type="pres">
      <dgm:prSet presAssocID="{BC8079D4-65A2-4253-9A17-BA940568202E}" presName="quadrant1" presStyleLbl="node1" presStyleIdx="0" presStyleCnt="4">
        <dgm:presLayoutVars>
          <dgm:chMax val="1"/>
          <dgm:bulletEnabled val="1"/>
        </dgm:presLayoutVars>
      </dgm:prSet>
      <dgm:spPr/>
      <dgm:t>
        <a:bodyPr/>
        <a:lstStyle/>
        <a:p>
          <a:endParaRPr lang="en-CA"/>
        </a:p>
      </dgm:t>
    </dgm:pt>
    <dgm:pt modelId="{B262B0FA-E670-45DF-9363-6DE0D5C3B4D6}" type="pres">
      <dgm:prSet presAssocID="{BC8079D4-65A2-4253-9A17-BA940568202E}" presName="quadrant2" presStyleLbl="node1" presStyleIdx="1" presStyleCnt="4">
        <dgm:presLayoutVars>
          <dgm:chMax val="1"/>
          <dgm:bulletEnabled val="1"/>
        </dgm:presLayoutVars>
      </dgm:prSet>
      <dgm:spPr/>
      <dgm:t>
        <a:bodyPr/>
        <a:lstStyle/>
        <a:p>
          <a:endParaRPr lang="en-CA"/>
        </a:p>
      </dgm:t>
    </dgm:pt>
    <dgm:pt modelId="{39ABB5F6-1190-4624-8943-33E10D8A6C2C}" type="pres">
      <dgm:prSet presAssocID="{BC8079D4-65A2-4253-9A17-BA940568202E}" presName="quadrant3" presStyleLbl="node1" presStyleIdx="2" presStyleCnt="4">
        <dgm:presLayoutVars>
          <dgm:chMax val="1"/>
          <dgm:bulletEnabled val="1"/>
        </dgm:presLayoutVars>
      </dgm:prSet>
      <dgm:spPr/>
      <dgm:t>
        <a:bodyPr/>
        <a:lstStyle/>
        <a:p>
          <a:endParaRPr lang="en-CA"/>
        </a:p>
      </dgm:t>
    </dgm:pt>
    <dgm:pt modelId="{304B34AD-FE8E-466F-8FBB-75E847E11250}" type="pres">
      <dgm:prSet presAssocID="{BC8079D4-65A2-4253-9A17-BA940568202E}" presName="quadrant4" presStyleLbl="node1" presStyleIdx="3" presStyleCnt="4">
        <dgm:presLayoutVars>
          <dgm:chMax val="1"/>
          <dgm:bulletEnabled val="1"/>
        </dgm:presLayoutVars>
      </dgm:prSet>
      <dgm:spPr/>
      <dgm:t>
        <a:bodyPr/>
        <a:lstStyle/>
        <a:p>
          <a:endParaRPr lang="en-CA"/>
        </a:p>
      </dgm:t>
    </dgm:pt>
    <dgm:pt modelId="{AB86BFA6-C215-4EB1-8051-7F9F4D28DDEE}" type="pres">
      <dgm:prSet presAssocID="{BC8079D4-65A2-4253-9A17-BA940568202E}" presName="quadrantPlaceholder" presStyleCnt="0"/>
      <dgm:spPr/>
    </dgm:pt>
    <dgm:pt modelId="{AD1961EB-2F24-463B-ACF8-1D8EDB37AF1B}" type="pres">
      <dgm:prSet presAssocID="{BC8079D4-65A2-4253-9A17-BA940568202E}" presName="center1" presStyleLbl="fgShp" presStyleIdx="0" presStyleCnt="2"/>
      <dgm:spPr/>
    </dgm:pt>
    <dgm:pt modelId="{11CEDDCA-F7A5-4DEA-B3F5-77F5D060486C}" type="pres">
      <dgm:prSet presAssocID="{BC8079D4-65A2-4253-9A17-BA940568202E}" presName="center2" presStyleLbl="fgShp" presStyleIdx="1" presStyleCnt="2"/>
      <dgm:spPr/>
    </dgm:pt>
  </dgm:ptLst>
  <dgm:cxnLst>
    <dgm:cxn modelId="{03F0A134-C60E-4CFC-BD67-485717D5F11E}" type="presOf" srcId="{FD0A27D9-3BA8-4122-ACE0-6BA63BC4BA54}" destId="{B262B0FA-E670-45DF-9363-6DE0D5C3B4D6}" srcOrd="0" destOrd="0" presId="urn:microsoft.com/office/officeart/2005/8/layout/cycle4"/>
    <dgm:cxn modelId="{67A02E58-3461-44CA-AFF6-B6ADAA7B648F}" type="presOf" srcId="{BC8079D4-65A2-4253-9A17-BA940568202E}" destId="{02267077-7362-46B8-B921-EB70E3B74959}" srcOrd="0" destOrd="0" presId="urn:microsoft.com/office/officeart/2005/8/layout/cycle4"/>
    <dgm:cxn modelId="{A0EDCD54-0723-480C-B174-2793A890143C}" srcId="{BC8079D4-65A2-4253-9A17-BA940568202E}" destId="{58AB9A25-A058-48C9-BD7C-D9363347DAFC}" srcOrd="3" destOrd="0" parTransId="{345951D2-379B-44AC-A873-CFF7FB7A84A3}" sibTransId="{1DE2AE65-E100-4E67-9E96-F72DC29C0E09}"/>
    <dgm:cxn modelId="{FF12A33D-EAF5-42D6-AF3A-EACB1C0DB484}" srcId="{BC8079D4-65A2-4253-9A17-BA940568202E}" destId="{FD0A27D9-3BA8-4122-ACE0-6BA63BC4BA54}" srcOrd="1" destOrd="0" parTransId="{1F7969E7-A869-4BB9-812B-11CBAC5F5111}" sibTransId="{C11F30EF-17A4-495B-8C29-887B7C45B547}"/>
    <dgm:cxn modelId="{F6F2836F-30F3-4F06-9751-2DE0C4C499C0}" type="presOf" srcId="{58AB9A25-A058-48C9-BD7C-D9363347DAFC}" destId="{304B34AD-FE8E-466F-8FBB-75E847E11250}" srcOrd="0" destOrd="0" presId="urn:microsoft.com/office/officeart/2005/8/layout/cycle4"/>
    <dgm:cxn modelId="{B5AB78AE-9FC9-49A9-A602-BF9C61848C5C}" type="presOf" srcId="{B19D6507-6EA1-4B16-A09F-F4FCF0944D60}" destId="{39ABB5F6-1190-4624-8943-33E10D8A6C2C}" srcOrd="0" destOrd="0" presId="urn:microsoft.com/office/officeart/2005/8/layout/cycle4"/>
    <dgm:cxn modelId="{32388240-EC0C-4945-A80C-1FD25482D6D0}" type="presOf" srcId="{3BF3DF6E-C366-424F-AEF1-F6155CC6B788}" destId="{F96C0658-3F2E-413B-B16C-24F3D8CC56D5}" srcOrd="0" destOrd="0" presId="urn:microsoft.com/office/officeart/2005/8/layout/cycle4"/>
    <dgm:cxn modelId="{69E0ED95-89BF-46FB-B012-54C4E85D2F95}" srcId="{BC8079D4-65A2-4253-9A17-BA940568202E}" destId="{B19D6507-6EA1-4B16-A09F-F4FCF0944D60}" srcOrd="2" destOrd="0" parTransId="{4D81D32E-1711-4CA7-9EC0-C9EC984E5A86}" sibTransId="{4F715222-5AA7-4C3A-86C3-161CFDFDB924}"/>
    <dgm:cxn modelId="{E28385C9-AC15-4642-9D33-B095DF072296}" srcId="{BC8079D4-65A2-4253-9A17-BA940568202E}" destId="{3BF3DF6E-C366-424F-AEF1-F6155CC6B788}" srcOrd="0" destOrd="0" parTransId="{0E43EFDC-4E67-4BDA-8E55-CC4F3E7A9577}" sibTransId="{AD80C5CF-A220-4638-B71A-6BE9B1FAB9EF}"/>
    <dgm:cxn modelId="{EB19DED8-7F3B-4A02-B13C-F1BE58205E98}" type="presParOf" srcId="{02267077-7362-46B8-B921-EB70E3B74959}" destId="{73017973-9128-46A1-B32E-CEDC44BA28C1}" srcOrd="0" destOrd="0" presId="urn:microsoft.com/office/officeart/2005/8/layout/cycle4"/>
    <dgm:cxn modelId="{72924DF1-7259-49EB-8800-77DAA661DCE3}" type="presParOf" srcId="{73017973-9128-46A1-B32E-CEDC44BA28C1}" destId="{BAACCB32-05EC-4C94-8E4C-112032C907FE}" srcOrd="0" destOrd="0" presId="urn:microsoft.com/office/officeart/2005/8/layout/cycle4"/>
    <dgm:cxn modelId="{47045793-98BE-4E28-A7F0-58195989512A}" type="presParOf" srcId="{02267077-7362-46B8-B921-EB70E3B74959}" destId="{8E67FA16-9874-4E2D-BBC1-C10389289C8C}" srcOrd="1" destOrd="0" presId="urn:microsoft.com/office/officeart/2005/8/layout/cycle4"/>
    <dgm:cxn modelId="{141C3D32-5D21-4E77-A46F-3A9DAE96EE06}" type="presParOf" srcId="{8E67FA16-9874-4E2D-BBC1-C10389289C8C}" destId="{F96C0658-3F2E-413B-B16C-24F3D8CC56D5}" srcOrd="0" destOrd="0" presId="urn:microsoft.com/office/officeart/2005/8/layout/cycle4"/>
    <dgm:cxn modelId="{D1DFC4E3-9C1C-472C-AA56-72BA3D30CDFA}" type="presParOf" srcId="{8E67FA16-9874-4E2D-BBC1-C10389289C8C}" destId="{B262B0FA-E670-45DF-9363-6DE0D5C3B4D6}" srcOrd="1" destOrd="0" presId="urn:microsoft.com/office/officeart/2005/8/layout/cycle4"/>
    <dgm:cxn modelId="{C62E33E0-9283-40BF-A28A-5F3E1BB41775}" type="presParOf" srcId="{8E67FA16-9874-4E2D-BBC1-C10389289C8C}" destId="{39ABB5F6-1190-4624-8943-33E10D8A6C2C}" srcOrd="2" destOrd="0" presId="urn:microsoft.com/office/officeart/2005/8/layout/cycle4"/>
    <dgm:cxn modelId="{6A2C2A8F-3067-4A78-A250-11A11DBFA42B}" type="presParOf" srcId="{8E67FA16-9874-4E2D-BBC1-C10389289C8C}" destId="{304B34AD-FE8E-466F-8FBB-75E847E11250}" srcOrd="3" destOrd="0" presId="urn:microsoft.com/office/officeart/2005/8/layout/cycle4"/>
    <dgm:cxn modelId="{374A84F8-1F22-4419-B4BE-0390481D9BAA}" type="presParOf" srcId="{8E67FA16-9874-4E2D-BBC1-C10389289C8C}" destId="{AB86BFA6-C215-4EB1-8051-7F9F4D28DDEE}" srcOrd="4" destOrd="0" presId="urn:microsoft.com/office/officeart/2005/8/layout/cycle4"/>
    <dgm:cxn modelId="{C1969F0B-BC8E-4521-BA39-FEA0647777A5}" type="presParOf" srcId="{02267077-7362-46B8-B921-EB70E3B74959}" destId="{AD1961EB-2F24-463B-ACF8-1D8EDB37AF1B}" srcOrd="2" destOrd="0" presId="urn:microsoft.com/office/officeart/2005/8/layout/cycle4"/>
    <dgm:cxn modelId="{BB5D0CF3-4C8A-4C79-B505-81DF943378C8}" type="presParOf" srcId="{02267077-7362-46B8-B921-EB70E3B74959}" destId="{11CEDDCA-F7A5-4DEA-B3F5-77F5D060486C}"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defTabSz="990600">
              <a:defRPr sz="1300"/>
            </a:lvl1pPr>
          </a:lstStyle>
          <a:p>
            <a:endParaRPr lang="fr-FR"/>
          </a:p>
        </p:txBody>
      </p:sp>
      <p:sp>
        <p:nvSpPr>
          <p:cNvPr id="15363"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algn="r" defTabSz="990600">
              <a:defRPr sz="1300"/>
            </a:lvl1pPr>
          </a:lstStyle>
          <a:p>
            <a:endParaRPr lang="fr-FR"/>
          </a:p>
        </p:txBody>
      </p:sp>
      <p:sp>
        <p:nvSpPr>
          <p:cNvPr id="15364" name="Rectangle 4"/>
          <p:cNvSpPr>
            <a:spLocks noGrp="1" noChangeArrowheads="1"/>
          </p:cNvSpPr>
          <p:nvPr>
            <p:ph type="ftr" sz="quarter" idx="2"/>
          </p:nvPr>
        </p:nvSpPr>
        <p:spPr bwMode="auto">
          <a:xfrm>
            <a:off x="0"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defTabSz="990600">
              <a:defRPr sz="1300"/>
            </a:lvl1pPr>
          </a:lstStyle>
          <a:p>
            <a:endParaRPr lang="fr-FR"/>
          </a:p>
        </p:txBody>
      </p:sp>
      <p:sp>
        <p:nvSpPr>
          <p:cNvPr id="15365"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algn="r" defTabSz="990600">
              <a:defRPr sz="1300"/>
            </a:lvl1pPr>
          </a:lstStyle>
          <a:p>
            <a:fld id="{7B2E2F50-315D-40B4-ADFE-8425BA694C61}" type="slidenum">
              <a:rPr lang="fr-FR"/>
              <a:pPr/>
              <a:t>‹#›</a:t>
            </a:fld>
            <a:endParaRPr lang="fr-FR"/>
          </a:p>
        </p:txBody>
      </p:sp>
    </p:spTree>
    <p:extLst>
      <p:ext uri="{BB962C8B-B14F-4D97-AF65-F5344CB8AC3E}">
        <p14:creationId xmlns:p14="http://schemas.microsoft.com/office/powerpoint/2010/main" val="578669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defTabSz="990600">
              <a:defRPr sz="1300"/>
            </a:lvl1pPr>
          </a:lstStyle>
          <a:p>
            <a:endParaRPr lang="fr-FR"/>
          </a:p>
        </p:txBody>
      </p:sp>
      <p:sp>
        <p:nvSpPr>
          <p:cNvPr id="307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algn="r" defTabSz="990600">
              <a:defRPr sz="1300"/>
            </a:lvl1pPr>
          </a:lstStyle>
          <a:p>
            <a:endParaRPr lang="fr-FR"/>
          </a:p>
        </p:txBody>
      </p:sp>
      <p:sp>
        <p:nvSpPr>
          <p:cNvPr id="3076" name="Rectangle 4"/>
          <p:cNvSpPr>
            <a:spLocks noGrp="1" noRot="1" noChangeAspect="1" noChangeArrowheads="1" noTextEdit="1"/>
          </p:cNvSpPr>
          <p:nvPr>
            <p:ph type="sldImg" idx="2"/>
          </p:nvPr>
        </p:nvSpPr>
        <p:spPr bwMode="auto">
          <a:xfrm>
            <a:off x="993775" y="769938"/>
            <a:ext cx="5113338" cy="38354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709613" y="4860925"/>
            <a:ext cx="5680075" cy="4603750"/>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p>
            <a:pPr lvl="0"/>
            <a:r>
              <a:rPr lang="fr-FR" smtClean="0"/>
              <a:t>Click to edit Master text styles</a:t>
            </a:r>
          </a:p>
          <a:p>
            <a:pPr lvl="1"/>
            <a:r>
              <a:rPr lang="fr-FR" smtClean="0"/>
              <a:t>Second level</a:t>
            </a:r>
          </a:p>
          <a:p>
            <a:pPr lvl="2"/>
            <a:r>
              <a:rPr lang="fr-FR" smtClean="0"/>
              <a:t>Third level</a:t>
            </a:r>
          </a:p>
          <a:p>
            <a:pPr lvl="3"/>
            <a:r>
              <a:rPr lang="fr-FR" smtClean="0"/>
              <a:t>Fourth level</a:t>
            </a:r>
          </a:p>
          <a:p>
            <a:pPr lvl="4"/>
            <a:r>
              <a:rPr lang="fr-FR" smtClean="0"/>
              <a:t>Fifth level</a:t>
            </a:r>
          </a:p>
        </p:txBody>
      </p:sp>
      <p:sp>
        <p:nvSpPr>
          <p:cNvPr id="307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defTabSz="990600">
              <a:defRPr sz="1300"/>
            </a:lvl1pPr>
          </a:lstStyle>
          <a:p>
            <a:endParaRPr lang="fr-FR"/>
          </a:p>
        </p:txBody>
      </p:sp>
      <p:sp>
        <p:nvSpPr>
          <p:cNvPr id="307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algn="r" defTabSz="990600">
              <a:defRPr sz="1300"/>
            </a:lvl1pPr>
          </a:lstStyle>
          <a:p>
            <a:fld id="{DA2B6514-DEA7-4CB8-B5DE-FC1044AB579D}" type="slidenum">
              <a:rPr lang="fr-FR"/>
              <a:pPr/>
              <a:t>‹#›</a:t>
            </a:fld>
            <a:endParaRPr lang="fr-FR"/>
          </a:p>
        </p:txBody>
      </p:sp>
    </p:spTree>
    <p:extLst>
      <p:ext uri="{BB962C8B-B14F-4D97-AF65-F5344CB8AC3E}">
        <p14:creationId xmlns:p14="http://schemas.microsoft.com/office/powerpoint/2010/main" val="33201699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43D8A8-83C7-4B9B-BD2B-8766FE2F3FF5}" type="slidenum">
              <a:rPr lang="fr-FR"/>
              <a:pPr/>
              <a:t>1</a:t>
            </a:fld>
            <a:endParaRPr lang="fr-FR"/>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54DB54-E733-46EC-958F-E3A76A810478}" type="slidenum">
              <a:rPr lang="fr-FR"/>
              <a:pPr/>
              <a:t>2</a:t>
            </a:fld>
            <a:endParaRPr lang="fr-FR"/>
          </a:p>
        </p:txBody>
      </p:sp>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175" eaLnBrk="0" hangingPunct="0">
              <a:defRPr>
                <a:solidFill>
                  <a:schemeClr val="tx1"/>
                </a:solidFill>
                <a:latin typeface="Arial" pitchFamily="34" charset="0"/>
              </a:defRPr>
            </a:lvl1pPr>
            <a:lvl2pPr marL="798968" indent="-307296" defTabSz="990175" eaLnBrk="0" hangingPunct="0">
              <a:defRPr>
                <a:solidFill>
                  <a:schemeClr val="tx1"/>
                </a:solidFill>
                <a:latin typeface="Arial" pitchFamily="34" charset="0"/>
              </a:defRPr>
            </a:lvl2pPr>
            <a:lvl3pPr marL="1229182" indent="-245836" defTabSz="990175" eaLnBrk="0" hangingPunct="0">
              <a:defRPr>
                <a:solidFill>
                  <a:schemeClr val="tx1"/>
                </a:solidFill>
                <a:latin typeface="Arial" pitchFamily="34" charset="0"/>
              </a:defRPr>
            </a:lvl3pPr>
            <a:lvl4pPr marL="1720855" indent="-245836" defTabSz="990175" eaLnBrk="0" hangingPunct="0">
              <a:defRPr>
                <a:solidFill>
                  <a:schemeClr val="tx1"/>
                </a:solidFill>
                <a:latin typeface="Arial" pitchFamily="34" charset="0"/>
              </a:defRPr>
            </a:lvl4pPr>
            <a:lvl5pPr marL="2212528" indent="-245836" defTabSz="990175" eaLnBrk="0" hangingPunct="0">
              <a:defRPr>
                <a:solidFill>
                  <a:schemeClr val="tx1"/>
                </a:solidFill>
                <a:latin typeface="Arial" pitchFamily="34" charset="0"/>
              </a:defRPr>
            </a:lvl5pPr>
            <a:lvl6pPr marL="2704201" indent="-245836" defTabSz="990175" eaLnBrk="0" fontAlgn="base" hangingPunct="0">
              <a:spcBef>
                <a:spcPct val="0"/>
              </a:spcBef>
              <a:spcAft>
                <a:spcPct val="0"/>
              </a:spcAft>
              <a:defRPr>
                <a:solidFill>
                  <a:schemeClr val="tx1"/>
                </a:solidFill>
                <a:latin typeface="Arial" pitchFamily="34" charset="0"/>
              </a:defRPr>
            </a:lvl6pPr>
            <a:lvl7pPr marL="3195874" indent="-245836" defTabSz="990175" eaLnBrk="0" fontAlgn="base" hangingPunct="0">
              <a:spcBef>
                <a:spcPct val="0"/>
              </a:spcBef>
              <a:spcAft>
                <a:spcPct val="0"/>
              </a:spcAft>
              <a:defRPr>
                <a:solidFill>
                  <a:schemeClr val="tx1"/>
                </a:solidFill>
                <a:latin typeface="Arial" pitchFamily="34" charset="0"/>
              </a:defRPr>
            </a:lvl7pPr>
            <a:lvl8pPr marL="3687547" indent="-245836" defTabSz="990175" eaLnBrk="0" fontAlgn="base" hangingPunct="0">
              <a:spcBef>
                <a:spcPct val="0"/>
              </a:spcBef>
              <a:spcAft>
                <a:spcPct val="0"/>
              </a:spcAft>
              <a:defRPr>
                <a:solidFill>
                  <a:schemeClr val="tx1"/>
                </a:solidFill>
                <a:latin typeface="Arial" pitchFamily="34" charset="0"/>
              </a:defRPr>
            </a:lvl8pPr>
            <a:lvl9pPr marL="4179219" indent="-245836" defTabSz="990175" eaLnBrk="0" fontAlgn="base" hangingPunct="0">
              <a:spcBef>
                <a:spcPct val="0"/>
              </a:spcBef>
              <a:spcAft>
                <a:spcPct val="0"/>
              </a:spcAft>
              <a:defRPr>
                <a:solidFill>
                  <a:schemeClr val="tx1"/>
                </a:solidFill>
                <a:latin typeface="Arial" pitchFamily="34" charset="0"/>
              </a:defRPr>
            </a:lvl9pPr>
          </a:lstStyle>
          <a:p>
            <a:pPr eaLnBrk="1" hangingPunct="1"/>
            <a:fld id="{608F5FE2-61BF-4CA5-AF7C-F9BCF44E2E07}" type="slidenum">
              <a:rPr lang="fr-FR" smtClean="0"/>
              <a:pPr eaLnBrk="1" hangingPunct="1"/>
              <a:t>3</a:t>
            </a:fld>
            <a:endParaRPr lang="fr-FR"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88A78B-7B03-444F-B164-71C1CF040C40}" type="slidenum">
              <a:rPr lang="fr-FR"/>
              <a:pPr/>
              <a:t>4</a:t>
            </a:fld>
            <a:endParaRPr lang="fr-FR"/>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D000EA-8E55-42E0-B30A-C700F72FF8FF}" type="slidenum">
              <a:rPr lang="fr-FR"/>
              <a:pPr/>
              <a:t>5</a:t>
            </a:fld>
            <a:endParaRPr lang="fr-FR"/>
          </a:p>
        </p:txBody>
      </p:sp>
      <p:sp>
        <p:nvSpPr>
          <p:cNvPr id="244738" name="Rectangle 2"/>
          <p:cNvSpPr>
            <a:spLocks noGrp="1" noRot="1" noChangeAspect="1" noChangeArrowheads="1" noTextEdit="1"/>
          </p:cNvSpPr>
          <p:nvPr>
            <p:ph type="sldImg"/>
          </p:nvPr>
        </p:nvSpPr>
        <p:spPr>
          <a:ln/>
        </p:spPr>
      </p:sp>
      <p:sp>
        <p:nvSpPr>
          <p:cNvPr id="244739" name="Rectangle 3"/>
          <p:cNvSpPr>
            <a:spLocks noGrp="1" noChangeArrowheads="1"/>
          </p:cNvSpPr>
          <p:nvPr>
            <p:ph type="body" idx="1"/>
          </p:nvPr>
        </p:nvSpPr>
        <p:spPr/>
        <p:txBody>
          <a:bodyPr/>
          <a:lstStyle/>
          <a:p>
            <a:r>
              <a:rPr lang="en-US" dirty="0" smtClean="0"/>
              <a:t>Les </a:t>
            </a:r>
            <a:r>
              <a:rPr lang="en-US" dirty="0" err="1" smtClean="0"/>
              <a:t>compagnies</a:t>
            </a:r>
            <a:r>
              <a:rPr lang="en-US" dirty="0" smtClean="0"/>
              <a:t> qui </a:t>
            </a:r>
            <a:r>
              <a:rPr lang="en-US" dirty="0" err="1" smtClean="0"/>
              <a:t>ont</a:t>
            </a:r>
            <a:r>
              <a:rPr lang="en-US" dirty="0" smtClean="0"/>
              <a:t> des</a:t>
            </a:r>
            <a:r>
              <a:rPr lang="en-US" baseline="0" dirty="0" smtClean="0"/>
              <a:t> </a:t>
            </a:r>
            <a:r>
              <a:rPr lang="en-US" baseline="0" dirty="0" err="1" smtClean="0"/>
              <a:t>valeur</a:t>
            </a:r>
            <a:r>
              <a:rPr lang="en-US" baseline="0" dirty="0" smtClean="0"/>
              <a:t> et des </a:t>
            </a:r>
            <a:r>
              <a:rPr lang="en-US" baseline="0" dirty="0" err="1" smtClean="0"/>
              <a:t>objetifs</a:t>
            </a:r>
            <a:r>
              <a:rPr lang="en-US" baseline="0" dirty="0" smtClean="0"/>
              <a:t> </a:t>
            </a:r>
            <a:r>
              <a:rPr lang="en-US" baseline="0" dirty="0" err="1" smtClean="0"/>
              <a:t>clairs</a:t>
            </a:r>
            <a:r>
              <a:rPr lang="en-US" baseline="0" dirty="0" smtClean="0"/>
              <a:t> </a:t>
            </a:r>
            <a:r>
              <a:rPr lang="en-US" baseline="0" dirty="0" err="1" smtClean="0"/>
              <a:t>vont</a:t>
            </a:r>
            <a:r>
              <a:rPr lang="en-US" baseline="0" dirty="0" smtClean="0"/>
              <a:t> </a:t>
            </a:r>
            <a:r>
              <a:rPr lang="en-US" baseline="0" dirty="0" err="1" smtClean="0"/>
              <a:t>persister</a:t>
            </a:r>
            <a:r>
              <a:rPr lang="en-US" baseline="0" dirty="0" smtClean="0"/>
              <a:t> plus </a:t>
            </a:r>
            <a:r>
              <a:rPr lang="en-US" baseline="0" dirty="0" err="1" smtClean="0"/>
              <a:t>que</a:t>
            </a:r>
            <a:r>
              <a:rPr lang="en-US" baseline="0" dirty="0" smtClean="0"/>
              <a:t> les </a:t>
            </a:r>
            <a:r>
              <a:rPr lang="en-US" baseline="0" dirty="0" err="1" smtClean="0"/>
              <a:t>entreprises</a:t>
            </a:r>
            <a:r>
              <a:rPr lang="en-US" baseline="0" dirty="0" smtClean="0"/>
              <a:t> </a:t>
            </a:r>
            <a:r>
              <a:rPr lang="en-US" baseline="0" dirty="0" err="1" smtClean="0"/>
              <a:t>oportunites</a:t>
            </a:r>
            <a:r>
              <a:rPr lang="en-US" baseline="0" dirty="0" smtClean="0"/>
              <a:t>. Les </a:t>
            </a:r>
            <a:r>
              <a:rPr lang="en-US" baseline="0" dirty="0" err="1" smtClean="0"/>
              <a:t>compagnies</a:t>
            </a:r>
            <a:r>
              <a:rPr lang="en-US" baseline="0" dirty="0" smtClean="0"/>
              <a:t> </a:t>
            </a:r>
            <a:r>
              <a:rPr lang="en-US" baseline="0" dirty="0" err="1" smtClean="0"/>
              <a:t>doivent</a:t>
            </a:r>
            <a:r>
              <a:rPr lang="en-US" baseline="0" dirty="0" smtClean="0"/>
              <a:t> </a:t>
            </a:r>
            <a:r>
              <a:rPr lang="en-US" baseline="0" dirty="0" err="1" smtClean="0"/>
              <a:t>être</a:t>
            </a:r>
            <a:r>
              <a:rPr lang="en-US" baseline="0" dirty="0" smtClean="0"/>
              <a:t> </a:t>
            </a:r>
            <a:r>
              <a:rPr lang="en-US" baseline="0" dirty="0" err="1" smtClean="0"/>
              <a:t>visionaires</a:t>
            </a:r>
            <a:r>
              <a:rPr lang="en-US" baseline="0" dirty="0" smtClean="0"/>
              <a:t> </a:t>
            </a:r>
            <a:r>
              <a:rPr lang="en-US" baseline="0" dirty="0" err="1" smtClean="0"/>
              <a:t>si</a:t>
            </a:r>
            <a:r>
              <a:rPr lang="en-US" baseline="0" dirty="0" smtClean="0"/>
              <a:t> </a:t>
            </a:r>
            <a:r>
              <a:rPr lang="en-US" baseline="0" dirty="0" err="1" smtClean="0"/>
              <a:t>elles</a:t>
            </a:r>
            <a:r>
              <a:rPr lang="en-US" baseline="0" dirty="0" smtClean="0"/>
              <a:t> </a:t>
            </a:r>
            <a:r>
              <a:rPr lang="en-US" baseline="0" dirty="0" err="1" smtClean="0"/>
              <a:t>veulent</a:t>
            </a:r>
            <a:r>
              <a:rPr lang="en-US" baseline="0" dirty="0" smtClean="0"/>
              <a:t> </a:t>
            </a:r>
            <a:r>
              <a:rPr lang="en-US" baseline="0" dirty="0" err="1" smtClean="0"/>
              <a:t>être</a:t>
            </a:r>
            <a:r>
              <a:rPr lang="en-US" baseline="0" dirty="0" smtClean="0"/>
              <a:t> </a:t>
            </a:r>
            <a:r>
              <a:rPr lang="en-US" baseline="0" dirty="0" err="1" smtClean="0"/>
              <a:t>properes</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76579C-05DF-43C2-8301-C070A3200CC1}" type="slidenum">
              <a:rPr lang="fr-FR"/>
              <a:pPr/>
              <a:t>6</a:t>
            </a:fld>
            <a:endParaRPr lang="fr-FR"/>
          </a:p>
        </p:txBody>
      </p:sp>
      <p:sp>
        <p:nvSpPr>
          <p:cNvPr id="242690" name="Rectangle 2"/>
          <p:cNvSpPr>
            <a:spLocks noGrp="1" noRot="1" noChangeAspect="1" noChangeArrowheads="1" noTextEdit="1"/>
          </p:cNvSpPr>
          <p:nvPr>
            <p:ph type="sldImg"/>
          </p:nvPr>
        </p:nvSpPr>
        <p:spPr>
          <a:ln/>
        </p:spPr>
      </p:sp>
      <p:sp>
        <p:nvSpPr>
          <p:cNvPr id="24269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32B241-7574-40DA-911F-B0AF9F138DE2}" type="slidenum">
              <a:rPr lang="fr-FR"/>
              <a:pPr/>
              <a:t>7</a:t>
            </a:fld>
            <a:endParaRPr lang="fr-FR"/>
          </a:p>
        </p:txBody>
      </p:sp>
      <p:sp>
        <p:nvSpPr>
          <p:cNvPr id="248834" name="Rectangle 2"/>
          <p:cNvSpPr>
            <a:spLocks noGrp="1" noRot="1" noChangeAspect="1" noChangeArrowheads="1" noTextEdit="1"/>
          </p:cNvSpPr>
          <p:nvPr>
            <p:ph type="sldImg"/>
          </p:nvPr>
        </p:nvSpPr>
        <p:spPr>
          <a:ln/>
        </p:spPr>
      </p:sp>
      <p:sp>
        <p:nvSpPr>
          <p:cNvPr id="2488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E35377-821E-4337-8C75-6A1D9CADA062}" type="slidenum">
              <a:rPr lang="fr-FR"/>
              <a:pPr/>
              <a:t>8</a:t>
            </a:fld>
            <a:endParaRPr lang="fr-FR"/>
          </a:p>
        </p:txBody>
      </p:sp>
      <p:sp>
        <p:nvSpPr>
          <p:cNvPr id="257026" name="Rectangle 2"/>
          <p:cNvSpPr>
            <a:spLocks noGrp="1" noRot="1" noChangeAspect="1" noChangeArrowheads="1" noTextEdit="1"/>
          </p:cNvSpPr>
          <p:nvPr>
            <p:ph type="sldImg"/>
          </p:nvPr>
        </p:nvSpPr>
        <p:spPr>
          <a:ln/>
        </p:spPr>
      </p:sp>
      <p:sp>
        <p:nvSpPr>
          <p:cNvPr id="2570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697847-5B18-42E1-9311-D78A5616CF64}" type="slidenum">
              <a:rPr lang="fr-FR"/>
              <a:pPr/>
              <a:t>9</a:t>
            </a:fld>
            <a:endParaRPr lang="fr-FR"/>
          </a:p>
        </p:txBody>
      </p:sp>
      <p:sp>
        <p:nvSpPr>
          <p:cNvPr id="250882" name="Rectangle 2"/>
          <p:cNvSpPr>
            <a:spLocks noGrp="1" noRot="1" noChangeAspect="1" noChangeArrowheads="1" noTextEdit="1"/>
          </p:cNvSpPr>
          <p:nvPr>
            <p:ph type="sldImg"/>
          </p:nvPr>
        </p:nvSpPr>
        <p:spPr>
          <a:ln/>
        </p:spPr>
      </p:sp>
      <p:sp>
        <p:nvSpPr>
          <p:cNvPr id="25088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A2B6514-DEA7-4CB8-B5DE-FC1044AB579D}"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88A78B-7B03-444F-B164-71C1CF040C40}" type="slidenum">
              <a:rPr lang="fr-FR"/>
              <a:pPr/>
              <a:t>11</a:t>
            </a:fld>
            <a:endParaRPr lang="fr-FR"/>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C027C7-69E4-490C-91A1-AFD946DD9360}" type="slidenum">
              <a:rPr lang="fr-FR"/>
              <a:pPr/>
              <a:t>12</a:t>
            </a:fld>
            <a:endParaRPr lang="fr-FR"/>
          </a:p>
        </p:txBody>
      </p:sp>
      <p:sp>
        <p:nvSpPr>
          <p:cNvPr id="252930" name="Rectangle 2"/>
          <p:cNvSpPr>
            <a:spLocks noGrp="1" noRot="1" noChangeAspect="1" noChangeArrowheads="1" noTextEdit="1"/>
          </p:cNvSpPr>
          <p:nvPr>
            <p:ph type="sldImg"/>
          </p:nvPr>
        </p:nvSpPr>
        <p:spPr>
          <a:ln/>
        </p:spPr>
      </p:sp>
      <p:sp>
        <p:nvSpPr>
          <p:cNvPr id="25293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ECBBD2-195E-4B0F-8FEA-16656539622A}" type="slidenum">
              <a:rPr lang="fr-FR"/>
              <a:pPr/>
              <a:t>13</a:t>
            </a:fld>
            <a:endParaRPr lang="fr-FR"/>
          </a:p>
        </p:txBody>
      </p:sp>
      <p:sp>
        <p:nvSpPr>
          <p:cNvPr id="283650" name="Rectangle 2"/>
          <p:cNvSpPr>
            <a:spLocks noGrp="1" noRot="1" noChangeAspect="1" noChangeArrowheads="1" noTextEdit="1"/>
          </p:cNvSpPr>
          <p:nvPr>
            <p:ph type="sldImg"/>
          </p:nvPr>
        </p:nvSpPr>
        <p:spPr>
          <a:ln/>
        </p:spPr>
      </p:sp>
      <p:sp>
        <p:nvSpPr>
          <p:cNvPr id="2836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6718DE-2B9B-4F4D-86D3-4056DC820C75}" type="slidenum">
              <a:rPr lang="fr-FR"/>
              <a:pPr/>
              <a:t>14</a:t>
            </a:fld>
            <a:endParaRPr lang="fr-FR"/>
          </a:p>
        </p:txBody>
      </p:sp>
      <p:sp>
        <p:nvSpPr>
          <p:cNvPr id="291842" name="Rectangle 2"/>
          <p:cNvSpPr>
            <a:spLocks noGrp="1" noRot="1" noChangeAspect="1" noChangeArrowheads="1" noTextEdit="1"/>
          </p:cNvSpPr>
          <p:nvPr>
            <p:ph type="sldImg"/>
          </p:nvPr>
        </p:nvSpPr>
        <p:spPr>
          <a:ln/>
        </p:spPr>
      </p:sp>
      <p:sp>
        <p:nvSpPr>
          <p:cNvPr id="291843" name="Rectangle 3"/>
          <p:cNvSpPr>
            <a:spLocks noGrp="1" noChangeArrowheads="1"/>
          </p:cNvSpPr>
          <p:nvPr>
            <p:ph type="body" idx="1"/>
          </p:nvPr>
        </p:nvSpPr>
        <p:spPr/>
        <p:txBody>
          <a:bodyPr/>
          <a:lstStyle/>
          <a:p>
            <a:r>
              <a:rPr lang="en-US" dirty="0" smtClean="0"/>
              <a:t>Les leaders </a:t>
            </a:r>
            <a:r>
              <a:rPr lang="en-US" dirty="0" err="1" smtClean="0"/>
              <a:t>doivent</a:t>
            </a:r>
            <a:r>
              <a:rPr lang="en-US" dirty="0" smtClean="0"/>
              <a:t> </a:t>
            </a:r>
            <a:r>
              <a:rPr lang="en-US" dirty="0" err="1" smtClean="0"/>
              <a:t>transmettre</a:t>
            </a:r>
            <a:r>
              <a:rPr lang="en-US" dirty="0" smtClean="0"/>
              <a:t> </a:t>
            </a:r>
            <a:r>
              <a:rPr lang="en-US" dirty="0" err="1" smtClean="0"/>
              <a:t>cette</a:t>
            </a:r>
            <a:r>
              <a:rPr lang="en-US" dirty="0" smtClean="0"/>
              <a:t> vision</a:t>
            </a:r>
            <a:r>
              <a:rPr lang="en-US" baseline="0" dirty="0" smtClean="0"/>
              <a:t> et </a:t>
            </a:r>
            <a:r>
              <a:rPr lang="en-US" baseline="0" dirty="0" err="1" smtClean="0"/>
              <a:t>cette</a:t>
            </a:r>
            <a:r>
              <a:rPr lang="en-US" baseline="0" dirty="0" smtClean="0"/>
              <a:t> mission </a:t>
            </a:r>
            <a:r>
              <a:rPr lang="en-US" baseline="0" dirty="0" err="1" smtClean="0"/>
              <a:t>dans</a:t>
            </a:r>
            <a:r>
              <a:rPr lang="en-US" baseline="0" dirty="0" smtClean="0"/>
              <a:t> </a:t>
            </a:r>
            <a:r>
              <a:rPr lang="en-US" baseline="0" dirty="0" err="1" smtClean="0"/>
              <a:t>leur</a:t>
            </a:r>
            <a:r>
              <a:rPr lang="en-US" baseline="0" dirty="0" smtClean="0"/>
              <a:t> </a:t>
            </a:r>
            <a:r>
              <a:rPr lang="en-US" baseline="0" dirty="0" err="1" smtClean="0"/>
              <a:t>organisme</a:t>
            </a:r>
            <a:r>
              <a:rPr lang="en-US" baseline="0" dirty="0" smtClean="0"/>
              <a:t>, les </a:t>
            </a:r>
            <a:r>
              <a:rPr lang="en-US" baseline="0" dirty="0" err="1" smtClean="0"/>
              <a:t>personnes</a:t>
            </a:r>
            <a:r>
              <a:rPr lang="en-US" baseline="0" dirty="0" smtClean="0"/>
              <a:t> qui </a:t>
            </a:r>
            <a:r>
              <a:rPr lang="en-US" baseline="0" dirty="0" err="1" smtClean="0"/>
              <a:t>travaillent</a:t>
            </a:r>
            <a:r>
              <a:rPr lang="en-US" baseline="0" dirty="0" smtClean="0"/>
              <a:t> </a:t>
            </a:r>
            <a:r>
              <a:rPr lang="en-US" baseline="0" dirty="0" err="1" smtClean="0"/>
              <a:t>connaisent</a:t>
            </a:r>
            <a:r>
              <a:rPr lang="en-US" baseline="0" dirty="0" smtClean="0"/>
              <a:t> </a:t>
            </a:r>
            <a:r>
              <a:rPr lang="en-US" baseline="0" dirty="0" err="1" smtClean="0"/>
              <a:t>tellement</a:t>
            </a:r>
            <a:r>
              <a:rPr lang="en-US" baseline="0" dirty="0" smtClean="0"/>
              <a:t> </a:t>
            </a:r>
            <a:r>
              <a:rPr lang="en-US" baseline="0" dirty="0" err="1" smtClean="0"/>
              <a:t>cette</a:t>
            </a:r>
            <a:r>
              <a:rPr lang="en-US" baseline="0" dirty="0" smtClean="0"/>
              <a:t> vision </a:t>
            </a:r>
            <a:r>
              <a:rPr lang="en-US" baseline="0" dirty="0" err="1" smtClean="0"/>
              <a:t>qu’elle</a:t>
            </a:r>
            <a:r>
              <a:rPr lang="en-US" baseline="0" dirty="0" smtClean="0"/>
              <a:t> </a:t>
            </a:r>
            <a:r>
              <a:rPr lang="en-US" baseline="0" dirty="0" err="1" smtClean="0"/>
              <a:t>devient</a:t>
            </a:r>
            <a:r>
              <a:rPr lang="en-US" baseline="0" dirty="0" smtClean="0"/>
              <a:t> </a:t>
            </a:r>
            <a:r>
              <a:rPr lang="en-US" baseline="0" dirty="0" err="1" smtClean="0"/>
              <a:t>inée</a:t>
            </a:r>
            <a:r>
              <a:rPr lang="en-US" baseline="0" dirty="0" smtClean="0"/>
              <a:t> chez les </a:t>
            </a:r>
            <a:r>
              <a:rPr lang="en-US" baseline="0" dirty="0" err="1" smtClean="0"/>
              <a:t>employés</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9B65F1-65A1-4E40-8314-5B08022007CE}" type="slidenum">
              <a:rPr lang="fr-FR"/>
              <a:pPr/>
              <a:t>15</a:t>
            </a:fld>
            <a:endParaRPr lang="fr-FR"/>
          </a:p>
        </p:txBody>
      </p:sp>
      <p:sp>
        <p:nvSpPr>
          <p:cNvPr id="269314" name="Rectangle 2"/>
          <p:cNvSpPr>
            <a:spLocks noGrp="1" noRot="1" noChangeAspect="1" noChangeArrowheads="1" noTextEdit="1"/>
          </p:cNvSpPr>
          <p:nvPr>
            <p:ph type="sldImg"/>
          </p:nvPr>
        </p:nvSpPr>
        <p:spPr>
          <a:ln/>
        </p:spPr>
      </p:sp>
      <p:sp>
        <p:nvSpPr>
          <p:cNvPr id="26931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2A6813-0F2B-4BBE-B1A7-F2D417DD6815}" type="slidenum">
              <a:rPr lang="fr-FR"/>
              <a:pPr/>
              <a:t>16</a:t>
            </a:fld>
            <a:endParaRPr lang="fr-FR"/>
          </a:p>
        </p:txBody>
      </p:sp>
      <p:sp>
        <p:nvSpPr>
          <p:cNvPr id="297986" name="Rectangle 2"/>
          <p:cNvSpPr>
            <a:spLocks noGrp="1" noRot="1" noChangeAspect="1" noChangeArrowheads="1" noTextEdit="1"/>
          </p:cNvSpPr>
          <p:nvPr>
            <p:ph type="sldImg"/>
          </p:nvPr>
        </p:nvSpPr>
        <p:spPr>
          <a:ln/>
        </p:spPr>
      </p:sp>
      <p:sp>
        <p:nvSpPr>
          <p:cNvPr id="2979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5821CC-9F79-406C-ACC9-6D10B96F8096}" type="slidenum">
              <a:rPr lang="fr-FR"/>
              <a:pPr/>
              <a:t>17</a:t>
            </a:fld>
            <a:endParaRPr lang="fr-FR"/>
          </a:p>
        </p:txBody>
      </p:sp>
      <p:sp>
        <p:nvSpPr>
          <p:cNvPr id="304130" name="Rectangle 2"/>
          <p:cNvSpPr>
            <a:spLocks noGrp="1" noRot="1" noChangeAspect="1" noChangeArrowheads="1" noTextEdit="1"/>
          </p:cNvSpPr>
          <p:nvPr>
            <p:ph type="sldImg"/>
          </p:nvPr>
        </p:nvSpPr>
        <p:spPr>
          <a:ln/>
        </p:spPr>
      </p:sp>
      <p:sp>
        <p:nvSpPr>
          <p:cNvPr id="3041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A923D9-606D-4F0B-86F2-B04E6BE87EBC}" type="slidenum">
              <a:rPr lang="fr-FR"/>
              <a:pPr/>
              <a:t>18</a:t>
            </a:fld>
            <a:endParaRPr lang="fr-FR"/>
          </a:p>
        </p:txBody>
      </p:sp>
      <p:sp>
        <p:nvSpPr>
          <p:cNvPr id="279554" name="Rectangle 2"/>
          <p:cNvSpPr>
            <a:spLocks noGrp="1" noRot="1" noChangeAspect="1" noChangeArrowheads="1" noTextEdit="1"/>
          </p:cNvSpPr>
          <p:nvPr>
            <p:ph type="sldImg"/>
          </p:nvPr>
        </p:nvSpPr>
        <p:spPr>
          <a:ln/>
        </p:spPr>
      </p:sp>
      <p:sp>
        <p:nvSpPr>
          <p:cNvPr id="2795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839251-A7CF-4092-919B-A6A47B342519}" type="slidenum">
              <a:rPr lang="fr-FR"/>
              <a:pPr/>
              <a:t>19</a:t>
            </a:fld>
            <a:endParaRPr lang="fr-FR"/>
          </a:p>
        </p:txBody>
      </p:sp>
      <p:sp>
        <p:nvSpPr>
          <p:cNvPr id="281602" name="Rectangle 2"/>
          <p:cNvSpPr>
            <a:spLocks noGrp="1" noRot="1" noChangeAspect="1" noChangeArrowheads="1" noTextEdit="1"/>
          </p:cNvSpPr>
          <p:nvPr>
            <p:ph type="sldImg"/>
          </p:nvPr>
        </p:nvSpPr>
        <p:spPr>
          <a:ln/>
        </p:spPr>
      </p:sp>
      <p:sp>
        <p:nvSpPr>
          <p:cNvPr id="2816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E77112-BDF1-439B-BB44-ED7A13D03E28}" type="slidenum">
              <a:rPr lang="fr-FR"/>
              <a:pPr/>
              <a:t>20</a:t>
            </a:fld>
            <a:endParaRPr lang="fr-FR"/>
          </a:p>
        </p:txBody>
      </p:sp>
      <p:sp>
        <p:nvSpPr>
          <p:cNvPr id="310274" name="Rectangle 2"/>
          <p:cNvSpPr>
            <a:spLocks noGrp="1" noRot="1" noChangeAspect="1" noChangeArrowheads="1" noTextEdit="1"/>
          </p:cNvSpPr>
          <p:nvPr>
            <p:ph type="sldImg"/>
          </p:nvPr>
        </p:nvSpPr>
        <p:spPr>
          <a:ln/>
        </p:spPr>
      </p:sp>
      <p:sp>
        <p:nvSpPr>
          <p:cNvPr id="310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07E7F9-EE7C-4411-A196-304CFB7271AE}" type="slidenum">
              <a:rPr lang="fr-FR"/>
              <a:pPr/>
              <a:t>22</a:t>
            </a:fld>
            <a:endParaRPr lang="fr-FR"/>
          </a:p>
        </p:txBody>
      </p:sp>
      <p:sp>
        <p:nvSpPr>
          <p:cNvPr id="254978" name="Rectangle 2"/>
          <p:cNvSpPr>
            <a:spLocks noGrp="1" noRot="1" noChangeAspect="1" noChangeArrowheads="1" noTextEdit="1"/>
          </p:cNvSpPr>
          <p:nvPr>
            <p:ph type="sldImg"/>
          </p:nvPr>
        </p:nvSpPr>
        <p:spPr>
          <a:ln/>
        </p:spPr>
      </p:sp>
      <p:sp>
        <p:nvSpPr>
          <p:cNvPr id="2549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4D0D55-5AE9-400C-9C03-E1F017BC6590}" type="slidenum">
              <a:rPr lang="fr-FR"/>
              <a:pPr/>
              <a:t>23</a:t>
            </a:fld>
            <a:endParaRPr lang="fr-FR"/>
          </a:p>
        </p:txBody>
      </p:sp>
      <p:sp>
        <p:nvSpPr>
          <p:cNvPr id="265218" name="Rectangle 2"/>
          <p:cNvSpPr>
            <a:spLocks noGrp="1" noRot="1" noChangeAspect="1" noChangeArrowheads="1" noTextEdit="1"/>
          </p:cNvSpPr>
          <p:nvPr>
            <p:ph type="sldImg"/>
          </p:nvPr>
        </p:nvSpPr>
        <p:spPr>
          <a:ln/>
        </p:spPr>
      </p:sp>
      <p:sp>
        <p:nvSpPr>
          <p:cNvPr id="2652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4D0D55-5AE9-400C-9C03-E1F017BC6590}" type="slidenum">
              <a:rPr lang="fr-FR"/>
              <a:pPr/>
              <a:t>24</a:t>
            </a:fld>
            <a:endParaRPr lang="fr-FR"/>
          </a:p>
        </p:txBody>
      </p:sp>
      <p:sp>
        <p:nvSpPr>
          <p:cNvPr id="265218" name="Rectangle 2"/>
          <p:cNvSpPr>
            <a:spLocks noGrp="1" noRot="1" noChangeAspect="1" noChangeArrowheads="1" noTextEdit="1"/>
          </p:cNvSpPr>
          <p:nvPr>
            <p:ph type="sldImg"/>
          </p:nvPr>
        </p:nvSpPr>
        <p:spPr>
          <a:ln/>
        </p:spPr>
      </p:sp>
      <p:sp>
        <p:nvSpPr>
          <p:cNvPr id="26521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CA"/>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62452966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404561779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2500444773"/>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246261921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7" name="Espace réservé de la date 6"/>
          <p:cNvSpPr>
            <a:spLocks noGrp="1"/>
          </p:cNvSpPr>
          <p:nvPr>
            <p:ph type="dt" sz="half" idx="10"/>
          </p:nvPr>
        </p:nvSpPr>
        <p:spPr/>
        <p:txBody>
          <a:bodyPr/>
          <a:lstStyle/>
          <a:p>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421498561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e la date 2"/>
          <p:cNvSpPr>
            <a:spLocks noGrp="1"/>
          </p:cNvSpPr>
          <p:nvPr>
            <p:ph type="dt" sz="half" idx="10"/>
          </p:nvPr>
        </p:nvSpPr>
        <p:spPr/>
        <p:txBody>
          <a:bodyPr/>
          <a:lstStyle/>
          <a:p>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200901005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14398142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221146750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410682811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136339657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en-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D8D654B-E735-40B6-BAC4-29DFD3007BCD}" type="slidenum">
              <a:rPr lang="fr-FR" smtClean="0"/>
              <a:pPr/>
              <a:t>‹#›</a:t>
            </a:fld>
            <a:endParaRPr lang="fr-FR"/>
          </a:p>
        </p:txBody>
      </p:sp>
    </p:spTree>
    <p:extLst>
      <p:ext uri="{BB962C8B-B14F-4D97-AF65-F5344CB8AC3E}">
        <p14:creationId xmlns:p14="http://schemas.microsoft.com/office/powerpoint/2010/main" val="2650342787"/>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fr-FR"/>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fr-FR"/>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A21D36AD-8589-41F8-A46A-FB4685C1744B}" type="slidenum">
              <a:rPr lang="fr-F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en-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8D654B-E735-40B6-BAC4-29DFD3007BCD}" type="slidenum">
              <a:rPr lang="fr-FR" smtClean="0"/>
              <a:pPr/>
              <a:t>‹#›</a:t>
            </a:fld>
            <a:endParaRPr lang="fr-FR"/>
          </a:p>
        </p:txBody>
      </p:sp>
      <p:sp>
        <p:nvSpPr>
          <p:cNvPr id="7" name="Line 9"/>
          <p:cNvSpPr>
            <a:spLocks noChangeShapeType="1"/>
          </p:cNvSpPr>
          <p:nvPr userDrawn="1"/>
        </p:nvSpPr>
        <p:spPr bwMode="auto">
          <a:xfrm>
            <a:off x="468313" y="5734050"/>
            <a:ext cx="8207375" cy="0"/>
          </a:xfrm>
          <a:prstGeom prst="line">
            <a:avLst/>
          </a:prstGeom>
          <a:noFill/>
          <a:ln w="9525">
            <a:solidFill>
              <a:schemeClr val="tx1"/>
            </a:solidFill>
            <a:round/>
            <a:headEnd/>
            <a:tailEnd/>
          </a:ln>
          <a:effectLst/>
        </p:spPr>
        <p:txBody>
          <a:bodyPr/>
          <a:lstStyle/>
          <a:p>
            <a:endParaRPr lang="en-US"/>
          </a:p>
        </p:txBody>
      </p:sp>
    </p:spTree>
    <p:extLst>
      <p:ext uri="{BB962C8B-B14F-4D97-AF65-F5344CB8AC3E}">
        <p14:creationId xmlns:p14="http://schemas.microsoft.com/office/powerpoint/2010/main" val="407336977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hyperlink" Target="http://www.elections.ca/abo/stra/Strategic_Framework_2008-2013_FR.pdf" TargetMode="External"/><Relationship Id="rId5"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382713"/>
            <a:ext cx="7772400" cy="1470025"/>
          </a:xfrm>
        </p:spPr>
        <p:txBody>
          <a:bodyPr>
            <a:normAutofit fontScale="90000"/>
          </a:bodyPr>
          <a:lstStyle/>
          <a:p>
            <a:pPr algn="l"/>
            <a:r>
              <a:rPr lang="fr-FR" sz="4000" dirty="0"/>
              <a:t>Le processus de planification</a:t>
            </a:r>
            <a:br>
              <a:rPr lang="fr-FR" sz="4000" dirty="0"/>
            </a:br>
            <a:r>
              <a:rPr lang="fr-FR" sz="4000" dirty="0"/>
              <a:t/>
            </a:r>
            <a:br>
              <a:rPr lang="fr-FR" sz="4000" dirty="0"/>
            </a:br>
            <a:r>
              <a:rPr lang="fr-FR" sz="1600" dirty="0"/>
              <a:t>28 janvier </a:t>
            </a:r>
            <a:r>
              <a:rPr lang="fr-FR" sz="1600" dirty="0" smtClean="0"/>
              <a:t>2013</a:t>
            </a:r>
            <a:r>
              <a:rPr lang="fr-FR" sz="1600" dirty="0"/>
              <a:t/>
            </a:r>
            <a:br>
              <a:rPr lang="fr-FR" sz="1600" dirty="0"/>
            </a:br>
            <a:endParaRPr lang="fr-FR" sz="1600" dirty="0"/>
          </a:p>
        </p:txBody>
      </p:sp>
      <p:sp>
        <p:nvSpPr>
          <p:cNvPr id="2051" name="Rectangle 3"/>
          <p:cNvSpPr>
            <a:spLocks noGrp="1" noChangeArrowheads="1"/>
          </p:cNvSpPr>
          <p:nvPr>
            <p:ph type="subTitle" idx="1"/>
          </p:nvPr>
        </p:nvSpPr>
        <p:spPr>
          <a:xfrm>
            <a:off x="4683125" y="4508500"/>
            <a:ext cx="3417888" cy="1031875"/>
          </a:xfrm>
        </p:spPr>
        <p:txBody>
          <a:bodyPr>
            <a:normAutofit fontScale="92500" lnSpcReduction="20000"/>
          </a:bodyPr>
          <a:lstStyle/>
          <a:p>
            <a:pPr algn="r">
              <a:lnSpc>
                <a:spcPct val="120000"/>
              </a:lnSpc>
            </a:pPr>
            <a:r>
              <a:rPr lang="en-CA" sz="1400" dirty="0" smtClean="0"/>
              <a:t>Prof. Eric Champagne</a:t>
            </a:r>
          </a:p>
          <a:p>
            <a:pPr algn="r">
              <a:lnSpc>
                <a:spcPct val="120000"/>
              </a:lnSpc>
            </a:pPr>
            <a:r>
              <a:rPr lang="en-CA" sz="1400" dirty="0" err="1" smtClean="0"/>
              <a:t>École</a:t>
            </a:r>
            <a:r>
              <a:rPr lang="en-CA" sz="1400" dirty="0" smtClean="0"/>
              <a:t> </a:t>
            </a:r>
            <a:r>
              <a:rPr lang="en-CA" sz="1400" dirty="0" err="1"/>
              <a:t>d’études</a:t>
            </a:r>
            <a:r>
              <a:rPr lang="en-CA" sz="1400" dirty="0"/>
              <a:t> </a:t>
            </a:r>
            <a:r>
              <a:rPr lang="en-CA" sz="1400" dirty="0" err="1"/>
              <a:t>politiques</a:t>
            </a:r>
            <a:endParaRPr lang="fr-FR" sz="1400" dirty="0"/>
          </a:p>
          <a:p>
            <a:pPr algn="r">
              <a:lnSpc>
                <a:spcPct val="120000"/>
              </a:lnSpc>
            </a:pPr>
            <a:r>
              <a:rPr lang="fr-FR" sz="1400" dirty="0"/>
              <a:t>Gestion dans le secteur public</a:t>
            </a:r>
            <a:br>
              <a:rPr lang="fr-FR" sz="1400" dirty="0"/>
            </a:br>
            <a:r>
              <a:rPr lang="fr-FR" sz="1400" dirty="0"/>
              <a:t>PAP 2027</a:t>
            </a:r>
          </a:p>
        </p:txBody>
      </p:sp>
      <p:pic>
        <p:nvPicPr>
          <p:cNvPr id="2054" name="Picture 6" descr="Logo"/>
          <p:cNvPicPr>
            <a:picLocks noChangeAspect="1" noChangeArrowheads="1"/>
          </p:cNvPicPr>
          <p:nvPr/>
        </p:nvPicPr>
        <p:blipFill>
          <a:blip r:embed="rId3" cstate="print"/>
          <a:srcRect/>
          <a:stretch>
            <a:fillRect/>
          </a:stretch>
        </p:blipFill>
        <p:spPr bwMode="auto">
          <a:xfrm>
            <a:off x="900113" y="4508500"/>
            <a:ext cx="1008062" cy="941388"/>
          </a:xfrm>
          <a:prstGeom prst="rect">
            <a:avLst/>
          </a:prstGeom>
          <a:noFill/>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fade">
                                      <p:cBhvr>
                                        <p:cTn id="10"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53975"/>
            <a:ext cx="8229600" cy="1143000"/>
          </a:xfrm>
        </p:spPr>
        <p:txBody>
          <a:bodyPr/>
          <a:lstStyle/>
          <a:p>
            <a:r>
              <a:rPr lang="fr-CA" sz="4000"/>
              <a:t>Objectifs</a:t>
            </a:r>
            <a:r>
              <a:rPr lang="en-CA" sz="4000"/>
              <a:t> de la séance</a:t>
            </a:r>
            <a:endParaRPr lang="fr-FR" sz="4000"/>
          </a:p>
        </p:txBody>
      </p:sp>
      <p:sp>
        <p:nvSpPr>
          <p:cNvPr id="13315" name="Rectangle 3"/>
          <p:cNvSpPr>
            <a:spLocks noGrp="1" noChangeArrowheads="1"/>
          </p:cNvSpPr>
          <p:nvPr>
            <p:ph idx="1"/>
          </p:nvPr>
        </p:nvSpPr>
        <p:spPr>
          <a:xfrm>
            <a:off x="457200" y="1639888"/>
            <a:ext cx="8229600" cy="3876675"/>
          </a:xfrm>
        </p:spPr>
        <p:txBody>
          <a:bodyPr/>
          <a:lstStyle/>
          <a:p>
            <a:pPr marL="609600" indent="-609600">
              <a:lnSpc>
                <a:spcPct val="105000"/>
              </a:lnSpc>
              <a:spcBef>
                <a:spcPct val="85000"/>
              </a:spcBef>
              <a:buFontTx/>
              <a:buAutoNum type="arabicPeriod"/>
            </a:pPr>
            <a:r>
              <a:rPr lang="fr-CA" dirty="0"/>
              <a:t>Décrire le processus de </a:t>
            </a:r>
            <a:r>
              <a:rPr lang="fr-CA" dirty="0" smtClean="0"/>
              <a:t>planification</a:t>
            </a:r>
          </a:p>
          <a:p>
            <a:pPr marL="609600" indent="-609600">
              <a:lnSpc>
                <a:spcPct val="105000"/>
              </a:lnSpc>
              <a:spcBef>
                <a:spcPct val="85000"/>
              </a:spcBef>
              <a:buFontTx/>
              <a:buAutoNum type="arabicPeriod"/>
            </a:pPr>
            <a:r>
              <a:rPr lang="fr-CA" dirty="0" smtClean="0"/>
              <a:t>Illustrer les composantes du plan stratégique</a:t>
            </a:r>
            <a:endParaRPr lang="fr-CA" dirty="0"/>
          </a:p>
          <a:p>
            <a:pPr marL="609600" indent="-609600">
              <a:lnSpc>
                <a:spcPct val="105000"/>
              </a:lnSpc>
              <a:spcBef>
                <a:spcPct val="85000"/>
              </a:spcBef>
              <a:buFontTx/>
              <a:buAutoNum type="arabicPeriod"/>
            </a:pPr>
            <a:r>
              <a:rPr lang="fr-CA" dirty="0"/>
              <a:t>Planification et changement </a:t>
            </a:r>
            <a:r>
              <a:rPr lang="fr-CA" dirty="0" smtClean="0"/>
              <a:t>organisationnel</a:t>
            </a:r>
            <a:endParaRPr lang="fr-CA" dirty="0"/>
          </a:p>
        </p:txBody>
      </p:sp>
      <p:sp>
        <p:nvSpPr>
          <p:cNvPr id="6" name="Slide Number Placeholder 5"/>
          <p:cNvSpPr>
            <a:spLocks noGrp="1"/>
          </p:cNvSpPr>
          <p:nvPr>
            <p:ph type="sldNum" sz="quarter" idx="12"/>
          </p:nvPr>
        </p:nvSpPr>
        <p:spPr/>
        <p:txBody>
          <a:bodyPr/>
          <a:lstStyle/>
          <a:p>
            <a:fld id="{CDAAA47D-40FE-4366-8E51-2DC8D4C011F2}" type="slidenum">
              <a:rPr lang="fr-FR"/>
              <a:pPr/>
              <a:t>2</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2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457200" y="198438"/>
            <a:ext cx="8229600" cy="927100"/>
          </a:xfrm>
        </p:spPr>
        <p:txBody>
          <a:bodyPr rtlCol="0">
            <a:normAutofit/>
          </a:bodyPr>
          <a:lstStyle/>
          <a:p>
            <a:pPr fontAlgn="auto">
              <a:spcAft>
                <a:spcPts val="0"/>
              </a:spcAft>
              <a:defRPr/>
            </a:pPr>
            <a:r>
              <a:rPr lang="fr-CA" sz="3600" dirty="0" smtClean="0"/>
              <a:t>Quatre grandes fonctions de la gestion</a:t>
            </a:r>
            <a:endParaRPr lang="fr-FR" sz="2700" dirty="0" smtClean="0"/>
          </a:p>
        </p:txBody>
      </p:sp>
      <p:sp>
        <p:nvSpPr>
          <p:cNvPr id="1843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E01A92F-FF7C-4317-B236-D5C99048AA46}" type="slidenum">
              <a:rPr lang="fr-FR"/>
              <a:pPr eaLnBrk="1" hangingPunct="1"/>
              <a:t>3</a:t>
            </a:fld>
            <a:endParaRPr lang="fr-FR"/>
          </a:p>
        </p:txBody>
      </p:sp>
      <p:graphicFrame>
        <p:nvGraphicFramePr>
          <p:cNvPr id="3" name="Diagramme 2"/>
          <p:cNvGraphicFramePr/>
          <p:nvPr>
            <p:extLst>
              <p:ext uri="{D42A27DB-BD31-4B8C-83A1-F6EECF244321}">
                <p14:modId xmlns:p14="http://schemas.microsoft.com/office/powerpoint/2010/main" val="984455890"/>
              </p:ext>
            </p:extLst>
          </p:nvPr>
        </p:nvGraphicFramePr>
        <p:xfrm>
          <a:off x="251520" y="980728"/>
          <a:ext cx="864096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2940226"/>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884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8"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8" name="Rectangle 4"/>
          <p:cNvSpPr>
            <a:spLocks noGrp="1" noChangeArrowheads="1"/>
          </p:cNvSpPr>
          <p:nvPr>
            <p:ph type="ctrTitle"/>
          </p:nvPr>
        </p:nvSpPr>
        <p:spPr/>
        <p:txBody>
          <a:bodyPr/>
          <a:lstStyle/>
          <a:p>
            <a:r>
              <a:rPr lang="en-CA"/>
              <a:t>Décrire le processus</a:t>
            </a:r>
            <a:br>
              <a:rPr lang="en-CA"/>
            </a:br>
            <a:r>
              <a:rPr lang="en-CA"/>
              <a:t>de planification</a:t>
            </a:r>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fade">
                                      <p:cBhvr>
                                        <p:cTn id="7" dur="20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3714" name="Rectangle 2"/>
          <p:cNvSpPr>
            <a:spLocks noGrp="1" noChangeArrowheads="1"/>
          </p:cNvSpPr>
          <p:nvPr>
            <p:ph type="title"/>
          </p:nvPr>
        </p:nvSpPr>
        <p:spPr>
          <a:xfrm>
            <a:off x="457200" y="53975"/>
            <a:ext cx="8229600" cy="927100"/>
          </a:xfrm>
        </p:spPr>
        <p:txBody>
          <a:bodyPr/>
          <a:lstStyle/>
          <a:p>
            <a:r>
              <a:rPr lang="fr-CA" sz="3600"/>
              <a:t>La planification une définition</a:t>
            </a:r>
            <a:endParaRPr lang="fr-FR" sz="3600"/>
          </a:p>
        </p:txBody>
      </p:sp>
      <p:sp>
        <p:nvSpPr>
          <p:cNvPr id="243715" name="Rectangle 3"/>
          <p:cNvSpPr>
            <a:spLocks noGrp="1" noChangeArrowheads="1"/>
          </p:cNvSpPr>
          <p:nvPr>
            <p:ph idx="1"/>
          </p:nvPr>
        </p:nvSpPr>
        <p:spPr>
          <a:xfrm>
            <a:off x="457200" y="1760558"/>
            <a:ext cx="8229600" cy="4525962"/>
          </a:xfrm>
        </p:spPr>
        <p:txBody>
          <a:bodyPr/>
          <a:lstStyle/>
          <a:p>
            <a:pPr marL="0" indent="0" algn="ctr">
              <a:lnSpc>
                <a:spcPct val="105000"/>
              </a:lnSpc>
              <a:spcBef>
                <a:spcPct val="85000"/>
              </a:spcBef>
              <a:buNone/>
            </a:pPr>
            <a:r>
              <a:rPr lang="fr-CA" sz="3600" dirty="0"/>
              <a:t>La planification est le processus par lequel on détermine </a:t>
            </a:r>
            <a:r>
              <a:rPr lang="fr-CA" sz="3600" u="sng" dirty="0" smtClean="0"/>
              <a:t>la manière d’utiliser les ressources </a:t>
            </a:r>
            <a:r>
              <a:rPr lang="fr-CA" sz="3600" dirty="0" smtClean="0"/>
              <a:t>d’une organisation pour atteindre les </a:t>
            </a:r>
            <a:r>
              <a:rPr lang="fr-CA" sz="3600" u="sng" dirty="0" smtClean="0"/>
              <a:t>objectifs de l’organisation</a:t>
            </a:r>
            <a:endParaRPr lang="fr-CA" sz="3600" u="sng" dirty="0"/>
          </a:p>
        </p:txBody>
      </p:sp>
      <p:sp>
        <p:nvSpPr>
          <p:cNvPr id="7" name="Slide Number Placeholder 5"/>
          <p:cNvSpPr>
            <a:spLocks noGrp="1"/>
          </p:cNvSpPr>
          <p:nvPr>
            <p:ph type="sldNum" sz="quarter" idx="12"/>
          </p:nvPr>
        </p:nvSpPr>
        <p:spPr/>
        <p:txBody>
          <a:bodyPr/>
          <a:lstStyle/>
          <a:p>
            <a:fld id="{16510E17-8534-4168-ABF2-3EF526292CA5}" type="slidenum">
              <a:rPr lang="fr-FR"/>
              <a:pPr/>
              <a:t>5</a:t>
            </a:fld>
            <a:endParaRPr lang="fr-FR" dirty="0"/>
          </a:p>
        </p:txBody>
      </p:sp>
      <p:sp>
        <p:nvSpPr>
          <p:cNvPr id="6" name="TextBox 5"/>
          <p:cNvSpPr txBox="1"/>
          <p:nvPr/>
        </p:nvSpPr>
        <p:spPr>
          <a:xfrm>
            <a:off x="6588224" y="5229200"/>
            <a:ext cx="1774845" cy="369332"/>
          </a:xfrm>
          <a:prstGeom prst="rect">
            <a:avLst/>
          </a:prstGeom>
          <a:noFill/>
        </p:spPr>
        <p:txBody>
          <a:bodyPr wrap="none" rtlCol="0">
            <a:spAutoFit/>
          </a:bodyPr>
          <a:lstStyle/>
          <a:p>
            <a:r>
              <a:rPr lang="en-CA" dirty="0" smtClean="0"/>
              <a:t>Bergeron, 2006</a:t>
            </a:r>
            <a:endParaRPr lang="en-US" dirty="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3714"/>
                                        </p:tgtEl>
                                        <p:attrNameLst>
                                          <p:attrName>style.visibility</p:attrName>
                                        </p:attrNameLst>
                                      </p:cBhvr>
                                      <p:to>
                                        <p:strVal val="visible"/>
                                      </p:to>
                                    </p:set>
                                    <p:animEffect transition="in" filter="fade">
                                      <p:cBhvr>
                                        <p:cTn id="7" dur="2000"/>
                                        <p:tgtEl>
                                          <p:spTgt spid="2437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3715"/>
                                        </p:tgtEl>
                                        <p:attrNameLst>
                                          <p:attrName>style.visibility</p:attrName>
                                        </p:attrNameLst>
                                      </p:cBhvr>
                                      <p:to>
                                        <p:strVal val="visible"/>
                                      </p:to>
                                    </p:set>
                                    <p:animEffect transition="in" filter="fade">
                                      <p:cBhvr>
                                        <p:cTn id="10" dur="2000"/>
                                        <p:tgtEl>
                                          <p:spTgt spid="243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4" grpId="0"/>
      <p:bldP spid="243715"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1666" name="Rectangle 2"/>
          <p:cNvSpPr>
            <a:spLocks noGrp="1" noChangeArrowheads="1"/>
          </p:cNvSpPr>
          <p:nvPr>
            <p:ph type="title"/>
          </p:nvPr>
        </p:nvSpPr>
        <p:spPr>
          <a:xfrm>
            <a:off x="457200" y="53975"/>
            <a:ext cx="8229600" cy="927100"/>
          </a:xfrm>
        </p:spPr>
        <p:txBody>
          <a:bodyPr/>
          <a:lstStyle/>
          <a:p>
            <a:r>
              <a:rPr lang="fr-CA" sz="3600"/>
              <a:t>La planification répond à 4 questions</a:t>
            </a:r>
            <a:endParaRPr lang="fr-FR" sz="3600"/>
          </a:p>
        </p:txBody>
      </p:sp>
      <p:sp>
        <p:nvSpPr>
          <p:cNvPr id="241667" name="Rectangle 3"/>
          <p:cNvSpPr>
            <a:spLocks noGrp="1" noChangeArrowheads="1"/>
          </p:cNvSpPr>
          <p:nvPr>
            <p:ph idx="1"/>
          </p:nvPr>
        </p:nvSpPr>
        <p:spPr>
          <a:xfrm>
            <a:off x="457200" y="990600"/>
            <a:ext cx="8229600" cy="4525963"/>
          </a:xfrm>
        </p:spPr>
        <p:txBody>
          <a:bodyPr/>
          <a:lstStyle/>
          <a:p>
            <a:pPr marL="609600" indent="-609600">
              <a:lnSpc>
                <a:spcPct val="105000"/>
              </a:lnSpc>
              <a:spcBef>
                <a:spcPct val="85000"/>
              </a:spcBef>
              <a:buFontTx/>
              <a:buAutoNum type="arabicPeriod"/>
            </a:pPr>
            <a:r>
              <a:rPr lang="fr-CA" sz="2200" dirty="0"/>
              <a:t>Quelle est la situation actuelle? </a:t>
            </a:r>
            <a:r>
              <a:rPr lang="fr-CA" sz="2200" dirty="0" smtClean="0"/>
              <a:t>Analyse </a:t>
            </a:r>
            <a:r>
              <a:rPr lang="fr-CA" sz="2200" dirty="0"/>
              <a:t>des forces, </a:t>
            </a:r>
            <a:r>
              <a:rPr lang="fr-CA" sz="2200" dirty="0" smtClean="0"/>
              <a:t>faiblesses, possibilités et menaces (dangers; risques) SWOT</a:t>
            </a:r>
            <a:endParaRPr lang="fr-CA" sz="2200" dirty="0"/>
          </a:p>
          <a:p>
            <a:pPr marL="609600" indent="-609600">
              <a:lnSpc>
                <a:spcPct val="105000"/>
              </a:lnSpc>
              <a:spcBef>
                <a:spcPct val="85000"/>
              </a:spcBef>
              <a:buFontTx/>
              <a:buAutoNum type="arabicPeriod"/>
            </a:pPr>
            <a:r>
              <a:rPr lang="fr-CA" sz="2200" dirty="0"/>
              <a:t>Que voulons nous accomplir? (énoncé de mission, objectifs stratégiques)</a:t>
            </a:r>
          </a:p>
          <a:p>
            <a:pPr marL="609600" indent="-609600">
              <a:lnSpc>
                <a:spcPct val="105000"/>
              </a:lnSpc>
              <a:spcBef>
                <a:spcPct val="85000"/>
              </a:spcBef>
              <a:buFontTx/>
              <a:buAutoNum type="arabicPeriod"/>
            </a:pPr>
            <a:r>
              <a:rPr lang="fr-CA" sz="2200" dirty="0"/>
              <a:t>Quel est l’écart entre la position actuelle et celle que nous voulons occuper? (permet de déterminer </a:t>
            </a:r>
            <a:r>
              <a:rPr lang="fr-CA" sz="2200" dirty="0" smtClean="0"/>
              <a:t>la tâche et le </a:t>
            </a:r>
            <a:r>
              <a:rPr lang="fr-CA" sz="2200" dirty="0"/>
              <a:t>travail à accomplir)</a:t>
            </a:r>
          </a:p>
          <a:p>
            <a:pPr marL="609600" indent="-609600">
              <a:lnSpc>
                <a:spcPct val="105000"/>
              </a:lnSpc>
              <a:spcBef>
                <a:spcPct val="85000"/>
              </a:spcBef>
              <a:buFontTx/>
              <a:buAutoNum type="arabicPeriod"/>
            </a:pPr>
            <a:r>
              <a:rPr lang="fr-CA" sz="2200" dirty="0"/>
              <a:t> Qui se chargera d’exécuter les activités, de quel manière, à quel moment, avec quelles ressources?</a:t>
            </a:r>
          </a:p>
          <a:p>
            <a:pPr marL="609600" indent="-609600">
              <a:lnSpc>
                <a:spcPct val="105000"/>
              </a:lnSpc>
              <a:spcBef>
                <a:spcPct val="85000"/>
              </a:spcBef>
              <a:buFontTx/>
              <a:buAutoNum type="arabicPeriod"/>
            </a:pPr>
            <a:endParaRPr lang="fr-CA" sz="2200" dirty="0"/>
          </a:p>
        </p:txBody>
      </p:sp>
      <p:sp>
        <p:nvSpPr>
          <p:cNvPr id="6" name="Slide Number Placeholder 5"/>
          <p:cNvSpPr>
            <a:spLocks noGrp="1"/>
          </p:cNvSpPr>
          <p:nvPr>
            <p:ph type="sldNum" sz="quarter" idx="12"/>
          </p:nvPr>
        </p:nvSpPr>
        <p:spPr/>
        <p:txBody>
          <a:bodyPr/>
          <a:lstStyle/>
          <a:p>
            <a:fld id="{E4DE1384-89AD-40FD-97F5-8972EB8975F9}" type="slidenum">
              <a:rPr lang="fr-FR"/>
              <a:pPr/>
              <a:t>6</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1666"/>
                                        </p:tgtEl>
                                        <p:attrNameLst>
                                          <p:attrName>style.visibility</p:attrName>
                                        </p:attrNameLst>
                                      </p:cBhvr>
                                      <p:to>
                                        <p:strVal val="visible"/>
                                      </p:to>
                                    </p:set>
                                    <p:animEffect transition="in" filter="fade">
                                      <p:cBhvr>
                                        <p:cTn id="7" dur="2000"/>
                                        <p:tgtEl>
                                          <p:spTgt spid="24166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1667"/>
                                        </p:tgtEl>
                                        <p:attrNameLst>
                                          <p:attrName>style.visibility</p:attrName>
                                        </p:attrNameLst>
                                      </p:cBhvr>
                                      <p:to>
                                        <p:strVal val="visible"/>
                                      </p:to>
                                    </p:set>
                                    <p:animEffect transition="in" filter="fade">
                                      <p:cBhvr>
                                        <p:cTn id="10" dur="2000"/>
                                        <p:tgtEl>
                                          <p:spTgt spid="2416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666" grpId="0"/>
      <p:bldP spid="241667"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7810" name="Rectangle 2"/>
          <p:cNvSpPr>
            <a:spLocks noGrp="1" noChangeArrowheads="1"/>
          </p:cNvSpPr>
          <p:nvPr>
            <p:ph type="title"/>
          </p:nvPr>
        </p:nvSpPr>
        <p:spPr>
          <a:xfrm>
            <a:off x="457200" y="53975"/>
            <a:ext cx="8229600" cy="927100"/>
          </a:xfrm>
        </p:spPr>
        <p:txBody>
          <a:bodyPr/>
          <a:lstStyle/>
          <a:p>
            <a:r>
              <a:rPr lang="fr-CA" sz="3600" dirty="0" smtClean="0"/>
              <a:t>À quoi sert la planification?</a:t>
            </a:r>
            <a:endParaRPr lang="fr-FR" sz="3600" dirty="0"/>
          </a:p>
        </p:txBody>
      </p:sp>
      <p:sp>
        <p:nvSpPr>
          <p:cNvPr id="247811" name="Rectangle 3"/>
          <p:cNvSpPr>
            <a:spLocks noGrp="1" noChangeArrowheads="1"/>
          </p:cNvSpPr>
          <p:nvPr>
            <p:ph idx="1"/>
          </p:nvPr>
        </p:nvSpPr>
        <p:spPr>
          <a:xfrm>
            <a:off x="457200" y="1124744"/>
            <a:ext cx="8229600" cy="4752181"/>
          </a:xfrm>
        </p:spPr>
        <p:txBody>
          <a:bodyPr/>
          <a:lstStyle/>
          <a:p>
            <a:pPr marL="609600" indent="-609600">
              <a:lnSpc>
                <a:spcPct val="105000"/>
              </a:lnSpc>
              <a:spcBef>
                <a:spcPct val="85000"/>
              </a:spcBef>
              <a:buFontTx/>
              <a:buAutoNum type="arabicPeriod"/>
            </a:pPr>
            <a:r>
              <a:rPr lang="fr-CA" sz="2000" dirty="0"/>
              <a:t>Procure une orientation à l’organisation</a:t>
            </a:r>
          </a:p>
          <a:p>
            <a:pPr marL="609600" indent="-609600">
              <a:lnSpc>
                <a:spcPct val="105000"/>
              </a:lnSpc>
              <a:spcBef>
                <a:spcPct val="85000"/>
              </a:spcBef>
              <a:buFontTx/>
              <a:buAutoNum type="arabicPeriod"/>
            </a:pPr>
            <a:r>
              <a:rPr lang="fr-CA" sz="2000" dirty="0"/>
              <a:t>Aide à la prise de </a:t>
            </a:r>
            <a:r>
              <a:rPr lang="fr-CA" sz="2000" dirty="0" smtClean="0"/>
              <a:t>décision</a:t>
            </a:r>
          </a:p>
          <a:p>
            <a:pPr marL="609600" indent="-609600">
              <a:lnSpc>
                <a:spcPct val="105000"/>
              </a:lnSpc>
              <a:spcBef>
                <a:spcPct val="85000"/>
              </a:spcBef>
              <a:buFontTx/>
              <a:buAutoNum type="arabicPeriod"/>
            </a:pPr>
            <a:r>
              <a:rPr lang="fr-CA" sz="2000" dirty="0" smtClean="0"/>
              <a:t>Favorise l’optimisation des ressources publiques (meilleurs résultats)</a:t>
            </a:r>
            <a:endParaRPr lang="fr-CA" sz="2000" dirty="0"/>
          </a:p>
          <a:p>
            <a:pPr marL="609600" indent="-609600">
              <a:lnSpc>
                <a:spcPct val="105000"/>
              </a:lnSpc>
              <a:spcBef>
                <a:spcPct val="85000"/>
              </a:spcBef>
              <a:buFontTx/>
              <a:buAutoNum type="arabicPeriod"/>
            </a:pPr>
            <a:r>
              <a:rPr lang="fr-CA" sz="2000" dirty="0"/>
              <a:t>Aide à composer avec le changement (anticiper les changements, saisir les opportunités, orienter le changement organisationnel en fonction des objectifs)</a:t>
            </a:r>
          </a:p>
          <a:p>
            <a:pPr marL="609600" indent="-609600">
              <a:lnSpc>
                <a:spcPct val="105000"/>
              </a:lnSpc>
              <a:spcBef>
                <a:spcPct val="85000"/>
              </a:spcBef>
              <a:buFontTx/>
              <a:buAutoNum type="arabicPeriod"/>
            </a:pPr>
            <a:r>
              <a:rPr lang="fr-CA" sz="2000" dirty="0"/>
              <a:t>Simplifie le contrôle de gestion (évaluer les progrès par rapport à des cibles; évaluer </a:t>
            </a:r>
            <a:r>
              <a:rPr lang="fr-CA" sz="2000" dirty="0" smtClean="0"/>
              <a:t>les résultats ou l’impact </a:t>
            </a:r>
            <a:r>
              <a:rPr lang="fr-CA" sz="2000" dirty="0"/>
              <a:t>à la </a:t>
            </a:r>
            <a:r>
              <a:rPr lang="fr-CA" sz="2000" dirty="0" smtClean="0"/>
              <a:t>fin d’un cycle/d’un projet)</a:t>
            </a:r>
            <a:endParaRPr lang="fr-CA" sz="2000" dirty="0"/>
          </a:p>
          <a:p>
            <a:pPr marL="609600" indent="-609600">
              <a:lnSpc>
                <a:spcPct val="105000"/>
              </a:lnSpc>
              <a:spcBef>
                <a:spcPct val="85000"/>
              </a:spcBef>
              <a:buFontTx/>
              <a:buAutoNum type="arabicPeriod"/>
            </a:pPr>
            <a:endParaRPr lang="fr-CA" sz="2200" dirty="0"/>
          </a:p>
        </p:txBody>
      </p:sp>
      <p:sp>
        <p:nvSpPr>
          <p:cNvPr id="6" name="Slide Number Placeholder 5"/>
          <p:cNvSpPr>
            <a:spLocks noGrp="1"/>
          </p:cNvSpPr>
          <p:nvPr>
            <p:ph type="sldNum" sz="quarter" idx="12"/>
          </p:nvPr>
        </p:nvSpPr>
        <p:spPr/>
        <p:txBody>
          <a:bodyPr/>
          <a:lstStyle/>
          <a:p>
            <a:fld id="{10915A34-F39C-4981-A02D-5F6EE8F7B673}" type="slidenum">
              <a:rPr lang="fr-FR"/>
              <a:pPr/>
              <a:t>7</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7810"/>
                                        </p:tgtEl>
                                        <p:attrNameLst>
                                          <p:attrName>style.visibility</p:attrName>
                                        </p:attrNameLst>
                                      </p:cBhvr>
                                      <p:to>
                                        <p:strVal val="visible"/>
                                      </p:to>
                                    </p:set>
                                    <p:animEffect transition="in" filter="fade">
                                      <p:cBhvr>
                                        <p:cTn id="7" dur="2000"/>
                                        <p:tgtEl>
                                          <p:spTgt spid="2478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7811"/>
                                        </p:tgtEl>
                                        <p:attrNameLst>
                                          <p:attrName>style.visibility</p:attrName>
                                        </p:attrNameLst>
                                      </p:cBhvr>
                                      <p:to>
                                        <p:strVal val="visible"/>
                                      </p:to>
                                    </p:set>
                                    <p:animEffect transition="in" filter="fade">
                                      <p:cBhvr>
                                        <p:cTn id="10" dur="2000"/>
                                        <p:tgtEl>
                                          <p:spTgt spid="2478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0" grpId="0"/>
      <p:bldP spid="247811"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02" name="Rectangle 2"/>
          <p:cNvSpPr>
            <a:spLocks noGrp="1" noChangeArrowheads="1"/>
          </p:cNvSpPr>
          <p:nvPr>
            <p:ph type="title"/>
          </p:nvPr>
        </p:nvSpPr>
        <p:spPr>
          <a:xfrm>
            <a:off x="457200" y="53975"/>
            <a:ext cx="8229600" cy="927100"/>
          </a:xfrm>
        </p:spPr>
        <p:txBody>
          <a:bodyPr/>
          <a:lstStyle/>
          <a:p>
            <a:r>
              <a:rPr lang="fr-CA" sz="3600"/>
              <a:t>Deux grands rôles des plans</a:t>
            </a:r>
            <a:endParaRPr lang="fr-FR" sz="3600"/>
          </a:p>
        </p:txBody>
      </p:sp>
      <p:sp>
        <p:nvSpPr>
          <p:cNvPr id="256003" name="Rectangle 3"/>
          <p:cNvSpPr>
            <a:spLocks noGrp="1" noChangeArrowheads="1"/>
          </p:cNvSpPr>
          <p:nvPr>
            <p:ph idx="1"/>
          </p:nvPr>
        </p:nvSpPr>
        <p:spPr>
          <a:xfrm>
            <a:off x="457200" y="1135063"/>
            <a:ext cx="8229600" cy="4525962"/>
          </a:xfrm>
        </p:spPr>
        <p:txBody>
          <a:bodyPr/>
          <a:lstStyle/>
          <a:p>
            <a:pPr marL="609600" indent="-609600">
              <a:lnSpc>
                <a:spcPct val="105000"/>
              </a:lnSpc>
              <a:spcBef>
                <a:spcPct val="85000"/>
              </a:spcBef>
              <a:buFontTx/>
              <a:buAutoNum type="arabicPeriod"/>
            </a:pPr>
            <a:r>
              <a:rPr lang="fr-FR" sz="2800">
                <a:solidFill>
                  <a:schemeClr val="hlink"/>
                </a:solidFill>
              </a:rPr>
              <a:t>Moyen de communication</a:t>
            </a:r>
            <a:r>
              <a:rPr lang="fr-FR" sz="2800"/>
              <a:t>: il permet de faire prendre conscience de la situation, de la vision, mission, des objectifs et des actions à mener par l'ensemble des membres de l'organisation tout en informant les partenaires externes </a:t>
            </a:r>
          </a:p>
          <a:p>
            <a:pPr marL="609600" indent="-609600">
              <a:lnSpc>
                <a:spcPct val="105000"/>
              </a:lnSpc>
              <a:spcBef>
                <a:spcPct val="85000"/>
              </a:spcBef>
              <a:buFontTx/>
              <a:buAutoNum type="arabicPeriod"/>
            </a:pPr>
            <a:r>
              <a:rPr lang="fr-FR" sz="2800">
                <a:solidFill>
                  <a:schemeClr val="hlink"/>
                </a:solidFill>
              </a:rPr>
              <a:t>Moyen de contrôle</a:t>
            </a:r>
            <a:r>
              <a:rPr lang="fr-FR" sz="2800"/>
              <a:t>: contrôler l'efficacité de la stratégie lors de sa réalisation</a:t>
            </a:r>
            <a:endParaRPr lang="fr-CA" sz="2800"/>
          </a:p>
        </p:txBody>
      </p:sp>
      <p:sp>
        <p:nvSpPr>
          <p:cNvPr id="7" name="Slide Number Placeholder 5"/>
          <p:cNvSpPr>
            <a:spLocks noGrp="1"/>
          </p:cNvSpPr>
          <p:nvPr>
            <p:ph type="sldNum" sz="quarter" idx="12"/>
          </p:nvPr>
        </p:nvSpPr>
        <p:spPr/>
        <p:txBody>
          <a:bodyPr/>
          <a:lstStyle/>
          <a:p>
            <a:fld id="{96397EF4-8211-47E8-9D74-C9D8B1C4394E}" type="slidenum">
              <a:rPr lang="fr-FR"/>
              <a:pPr/>
              <a:t>8</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6002"/>
                                        </p:tgtEl>
                                        <p:attrNameLst>
                                          <p:attrName>style.visibility</p:attrName>
                                        </p:attrNameLst>
                                      </p:cBhvr>
                                      <p:to>
                                        <p:strVal val="visible"/>
                                      </p:to>
                                    </p:set>
                                    <p:animEffect transition="in" filter="fade">
                                      <p:cBhvr>
                                        <p:cTn id="7" dur="2000"/>
                                        <p:tgtEl>
                                          <p:spTgt spid="2560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6003"/>
                                        </p:tgtEl>
                                        <p:attrNameLst>
                                          <p:attrName>style.visibility</p:attrName>
                                        </p:attrNameLst>
                                      </p:cBhvr>
                                      <p:to>
                                        <p:strVal val="visible"/>
                                      </p:to>
                                    </p:set>
                                    <p:animEffect transition="in" filter="fade">
                                      <p:cBhvr>
                                        <p:cTn id="10" dur="2000"/>
                                        <p:tgtEl>
                                          <p:spTgt spid="256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2" grpId="0"/>
      <p:bldP spid="256003"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9858" name="Rectangle 2"/>
          <p:cNvSpPr>
            <a:spLocks noGrp="1" noChangeArrowheads="1"/>
          </p:cNvSpPr>
          <p:nvPr>
            <p:ph type="title"/>
          </p:nvPr>
        </p:nvSpPr>
        <p:spPr>
          <a:xfrm>
            <a:off x="457200" y="53975"/>
            <a:ext cx="8229600" cy="927100"/>
          </a:xfrm>
        </p:spPr>
        <p:txBody>
          <a:bodyPr/>
          <a:lstStyle/>
          <a:p>
            <a:r>
              <a:rPr lang="fr-CA" sz="3600"/>
              <a:t>Processus de planification</a:t>
            </a:r>
            <a:endParaRPr lang="fr-FR" sz="3600"/>
          </a:p>
        </p:txBody>
      </p:sp>
      <p:sp>
        <p:nvSpPr>
          <p:cNvPr id="12" name="Slide Number Placeholder 5"/>
          <p:cNvSpPr>
            <a:spLocks noGrp="1"/>
          </p:cNvSpPr>
          <p:nvPr>
            <p:ph type="sldNum" sz="quarter" idx="12"/>
          </p:nvPr>
        </p:nvSpPr>
        <p:spPr/>
        <p:txBody>
          <a:bodyPr/>
          <a:lstStyle/>
          <a:p>
            <a:fld id="{CC9A45A6-E7A7-42E5-AA70-2BB4D689A768}" type="slidenum">
              <a:rPr lang="fr-FR"/>
              <a:pPr/>
              <a:t>9</a:t>
            </a:fld>
            <a:endParaRPr lang="fr-FR"/>
          </a:p>
        </p:txBody>
      </p:sp>
      <p:sp>
        <p:nvSpPr>
          <p:cNvPr id="249861" name="Text Box 5"/>
          <p:cNvSpPr txBox="1">
            <a:spLocks noChangeArrowheads="1"/>
          </p:cNvSpPr>
          <p:nvPr/>
        </p:nvSpPr>
        <p:spPr bwMode="auto">
          <a:xfrm>
            <a:off x="1643063" y="4149725"/>
            <a:ext cx="5953125" cy="822325"/>
          </a:xfrm>
          <a:prstGeom prst="rect">
            <a:avLst/>
          </a:prstGeom>
          <a:solidFill>
            <a:srgbClr val="00CC99"/>
          </a:solidFill>
          <a:ln w="9525">
            <a:noFill/>
            <a:miter lim="800000"/>
            <a:headEnd/>
            <a:tailEnd/>
          </a:ln>
          <a:effectLst/>
        </p:spPr>
        <p:txBody>
          <a:bodyPr>
            <a:spAutoFit/>
          </a:bodyPr>
          <a:lstStyle/>
          <a:p>
            <a:pPr algn="ctr"/>
            <a:r>
              <a:rPr lang="en-CA" sz="2400"/>
              <a:t>Plan de mise en oeuvre</a:t>
            </a:r>
          </a:p>
          <a:p>
            <a:pPr algn="ctr"/>
            <a:r>
              <a:rPr lang="en-CA" sz="2400"/>
              <a:t>(plan d’action; plan opérationnel)</a:t>
            </a:r>
            <a:endParaRPr lang="fr-FR" sz="2400"/>
          </a:p>
        </p:txBody>
      </p:sp>
      <p:sp>
        <p:nvSpPr>
          <p:cNvPr id="249862" name="Text Box 6"/>
          <p:cNvSpPr txBox="1">
            <a:spLocks noChangeArrowheads="1"/>
          </p:cNvSpPr>
          <p:nvPr/>
        </p:nvSpPr>
        <p:spPr bwMode="auto">
          <a:xfrm>
            <a:off x="1692275" y="2462213"/>
            <a:ext cx="5905500" cy="822325"/>
          </a:xfrm>
          <a:prstGeom prst="rect">
            <a:avLst/>
          </a:prstGeom>
          <a:solidFill>
            <a:srgbClr val="FF0000"/>
          </a:solidFill>
          <a:ln w="9525">
            <a:noFill/>
            <a:miter lim="800000"/>
            <a:headEnd/>
            <a:tailEnd/>
          </a:ln>
          <a:effectLst/>
        </p:spPr>
        <p:txBody>
          <a:bodyPr>
            <a:spAutoFit/>
          </a:bodyPr>
          <a:lstStyle/>
          <a:p>
            <a:pPr algn="ctr"/>
            <a:r>
              <a:rPr lang="en-CA" sz="2400"/>
              <a:t>Formulation des objectifs (cibles/échéancier/indicateurs)</a:t>
            </a:r>
            <a:endParaRPr lang="fr-FR" sz="2400"/>
          </a:p>
        </p:txBody>
      </p:sp>
      <p:sp>
        <p:nvSpPr>
          <p:cNvPr id="249863" name="Text Box 7"/>
          <p:cNvSpPr txBox="1">
            <a:spLocks noChangeArrowheads="1"/>
          </p:cNvSpPr>
          <p:nvPr/>
        </p:nvSpPr>
        <p:spPr bwMode="auto">
          <a:xfrm>
            <a:off x="1690688" y="3476625"/>
            <a:ext cx="5976937" cy="457200"/>
          </a:xfrm>
          <a:prstGeom prst="rect">
            <a:avLst/>
          </a:prstGeom>
          <a:solidFill>
            <a:srgbClr val="993366"/>
          </a:solidFill>
          <a:ln w="9525">
            <a:noFill/>
            <a:miter lim="800000"/>
            <a:headEnd/>
            <a:tailEnd/>
          </a:ln>
          <a:effectLst/>
        </p:spPr>
        <p:txBody>
          <a:bodyPr>
            <a:spAutoFit/>
          </a:bodyPr>
          <a:lstStyle/>
          <a:p>
            <a:pPr algn="ctr"/>
            <a:r>
              <a:rPr lang="en-CA" sz="2400" dirty="0" err="1">
                <a:solidFill>
                  <a:schemeClr val="bg1"/>
                </a:solidFill>
              </a:rPr>
              <a:t>Élaboration</a:t>
            </a:r>
            <a:r>
              <a:rPr lang="en-CA" sz="2400" dirty="0">
                <a:solidFill>
                  <a:schemeClr val="bg1"/>
                </a:solidFill>
              </a:rPr>
              <a:t> </a:t>
            </a:r>
            <a:r>
              <a:rPr lang="en-CA" sz="2400" dirty="0" err="1">
                <a:solidFill>
                  <a:schemeClr val="bg1"/>
                </a:solidFill>
              </a:rPr>
              <a:t>d’une</a:t>
            </a:r>
            <a:r>
              <a:rPr lang="en-CA" sz="2400" dirty="0">
                <a:solidFill>
                  <a:schemeClr val="bg1"/>
                </a:solidFill>
              </a:rPr>
              <a:t> </a:t>
            </a:r>
            <a:r>
              <a:rPr lang="en-CA" sz="2400" dirty="0" err="1">
                <a:solidFill>
                  <a:schemeClr val="bg1"/>
                </a:solidFill>
              </a:rPr>
              <a:t>stratégie</a:t>
            </a:r>
            <a:endParaRPr lang="fr-FR" sz="2400" dirty="0">
              <a:solidFill>
                <a:schemeClr val="bg1"/>
              </a:solidFill>
            </a:endParaRPr>
          </a:p>
        </p:txBody>
      </p:sp>
      <p:sp>
        <p:nvSpPr>
          <p:cNvPr id="249864" name="Text Box 8"/>
          <p:cNvSpPr txBox="1">
            <a:spLocks noChangeArrowheads="1"/>
          </p:cNvSpPr>
          <p:nvPr/>
        </p:nvSpPr>
        <p:spPr bwMode="auto">
          <a:xfrm>
            <a:off x="1692275" y="1819275"/>
            <a:ext cx="5903913" cy="457200"/>
          </a:xfrm>
          <a:prstGeom prst="rect">
            <a:avLst/>
          </a:prstGeom>
          <a:solidFill>
            <a:srgbClr val="0000FF"/>
          </a:solidFill>
          <a:ln w="9525">
            <a:noFill/>
            <a:miter lim="800000"/>
            <a:headEnd/>
            <a:tailEnd/>
          </a:ln>
          <a:effectLst/>
        </p:spPr>
        <p:txBody>
          <a:bodyPr>
            <a:spAutoFit/>
          </a:bodyPr>
          <a:lstStyle/>
          <a:p>
            <a:pPr algn="ctr"/>
            <a:r>
              <a:rPr lang="en-CA" sz="2400" dirty="0" err="1">
                <a:solidFill>
                  <a:schemeClr val="bg1"/>
                </a:solidFill>
              </a:rPr>
              <a:t>Énoncé</a:t>
            </a:r>
            <a:r>
              <a:rPr lang="en-CA" sz="2400" dirty="0">
                <a:solidFill>
                  <a:schemeClr val="bg1"/>
                </a:solidFill>
              </a:rPr>
              <a:t> de mission et vision</a:t>
            </a:r>
            <a:endParaRPr lang="fr-FR" sz="2400" dirty="0">
              <a:solidFill>
                <a:schemeClr val="bg1"/>
              </a:solidFill>
            </a:endParaRPr>
          </a:p>
        </p:txBody>
      </p:sp>
      <p:sp>
        <p:nvSpPr>
          <p:cNvPr id="249868" name="Text Box 12"/>
          <p:cNvSpPr txBox="1">
            <a:spLocks noChangeArrowheads="1"/>
          </p:cNvSpPr>
          <p:nvPr/>
        </p:nvSpPr>
        <p:spPr bwMode="auto">
          <a:xfrm>
            <a:off x="1619250" y="5203825"/>
            <a:ext cx="5953125" cy="457200"/>
          </a:xfrm>
          <a:prstGeom prst="rect">
            <a:avLst/>
          </a:prstGeom>
          <a:solidFill>
            <a:srgbClr val="FF3399"/>
          </a:solidFill>
          <a:ln w="9525">
            <a:noFill/>
            <a:miter lim="800000"/>
            <a:headEnd/>
            <a:tailEnd/>
          </a:ln>
          <a:effectLst/>
        </p:spPr>
        <p:txBody>
          <a:bodyPr>
            <a:spAutoFit/>
          </a:bodyPr>
          <a:lstStyle/>
          <a:p>
            <a:pPr algn="ctr"/>
            <a:r>
              <a:rPr lang="en-CA" sz="2400"/>
              <a:t>Méthodes de contrôle et évaluation</a:t>
            </a:r>
            <a:endParaRPr lang="fr-FR" sz="2400"/>
          </a:p>
        </p:txBody>
      </p:sp>
      <p:sp>
        <p:nvSpPr>
          <p:cNvPr id="249870" name="AutoShape 14"/>
          <p:cNvSpPr>
            <a:spLocks noChangeArrowheads="1"/>
          </p:cNvSpPr>
          <p:nvPr/>
        </p:nvSpPr>
        <p:spPr bwMode="auto">
          <a:xfrm rot="5400000">
            <a:off x="-1153319" y="2888457"/>
            <a:ext cx="3889375" cy="108108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en-US"/>
          </a:p>
        </p:txBody>
      </p:sp>
      <p:sp>
        <p:nvSpPr>
          <p:cNvPr id="249871" name="Text Box 15"/>
          <p:cNvSpPr txBox="1">
            <a:spLocks noChangeArrowheads="1"/>
          </p:cNvSpPr>
          <p:nvPr/>
        </p:nvSpPr>
        <p:spPr bwMode="auto">
          <a:xfrm>
            <a:off x="1692275" y="1196975"/>
            <a:ext cx="5903913" cy="457200"/>
          </a:xfrm>
          <a:prstGeom prst="rect">
            <a:avLst/>
          </a:prstGeom>
          <a:solidFill>
            <a:srgbClr val="FFFF00"/>
          </a:solidFill>
          <a:ln w="9525">
            <a:noFill/>
            <a:miter lim="800000"/>
            <a:headEnd/>
            <a:tailEnd/>
          </a:ln>
          <a:effectLst/>
        </p:spPr>
        <p:txBody>
          <a:bodyPr>
            <a:spAutoFit/>
          </a:bodyPr>
          <a:lstStyle/>
          <a:p>
            <a:pPr algn="ctr"/>
            <a:r>
              <a:rPr lang="en-CA" sz="2400" dirty="0"/>
              <a:t>Analyse de </a:t>
            </a:r>
            <a:r>
              <a:rPr lang="en-CA" sz="2400" dirty="0" err="1"/>
              <a:t>l’environnement</a:t>
            </a:r>
            <a:r>
              <a:rPr lang="en-CA" sz="2400" dirty="0"/>
              <a:t> (SWOT)</a:t>
            </a:r>
            <a:endParaRPr lang="fr-FR" sz="2400" dirty="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9858"/>
                                        </p:tgtEl>
                                        <p:attrNameLst>
                                          <p:attrName>style.visibility</p:attrName>
                                        </p:attrNameLst>
                                      </p:cBhvr>
                                      <p:to>
                                        <p:strVal val="visible"/>
                                      </p:to>
                                    </p:set>
                                    <p:animEffect transition="in" filter="fade">
                                      <p:cBhvr>
                                        <p:cTn id="7" dur="2000"/>
                                        <p:tgtEl>
                                          <p:spTgt spid="249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normAutofit fontScale="90000"/>
          </a:bodyPr>
          <a:lstStyle/>
          <a:p>
            <a:r>
              <a:rPr lang="en-CA" sz="3500" dirty="0" err="1" smtClean="0"/>
              <a:t>Approche</a:t>
            </a:r>
            <a:r>
              <a:rPr lang="en-CA" sz="3500" dirty="0" smtClean="0"/>
              <a:t> </a:t>
            </a:r>
            <a:r>
              <a:rPr lang="en-CA" sz="3500" dirty="0" err="1" smtClean="0"/>
              <a:t>autocratique</a:t>
            </a:r>
            <a:r>
              <a:rPr lang="en-CA" sz="3500" dirty="0"/>
              <a:t/>
            </a:r>
            <a:br>
              <a:rPr lang="en-CA" sz="3500" dirty="0"/>
            </a:br>
            <a:r>
              <a:rPr lang="en-CA" sz="3500" dirty="0" smtClean="0"/>
              <a:t>versus participative</a:t>
            </a:r>
            <a:endParaRPr lang="en-US" sz="3500" dirty="0"/>
          </a:p>
        </p:txBody>
      </p:sp>
      <p:graphicFrame>
        <p:nvGraphicFramePr>
          <p:cNvPr id="7" name="Content Placeholder 6"/>
          <p:cNvGraphicFramePr>
            <a:graphicFrameLocks noGrp="1"/>
          </p:cNvGraphicFramePr>
          <p:nvPr>
            <p:ph idx="1"/>
          </p:nvPr>
        </p:nvGraphicFramePr>
        <p:xfrm>
          <a:off x="457200" y="1412776"/>
          <a:ext cx="8229600" cy="479044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spcBef>
                          <a:spcPts val="600"/>
                        </a:spcBef>
                        <a:spcAft>
                          <a:spcPts val="600"/>
                        </a:spcAft>
                      </a:pPr>
                      <a:r>
                        <a:rPr lang="en-CA" sz="1800" dirty="0" err="1" smtClean="0"/>
                        <a:t>Approche</a:t>
                      </a:r>
                      <a:r>
                        <a:rPr lang="en-CA" sz="1800" dirty="0" smtClean="0"/>
                        <a:t> </a:t>
                      </a:r>
                      <a:r>
                        <a:rPr lang="en-CA" sz="1800" dirty="0" err="1" smtClean="0"/>
                        <a:t>autocratique</a:t>
                      </a:r>
                      <a:endParaRPr lang="en-US" dirty="0"/>
                    </a:p>
                  </a:txBody>
                  <a:tcPr/>
                </a:tc>
                <a:tc>
                  <a:txBody>
                    <a:bodyPr/>
                    <a:lstStyle/>
                    <a:p>
                      <a:pPr algn="ctr">
                        <a:spcBef>
                          <a:spcPts val="600"/>
                        </a:spcBef>
                        <a:spcAft>
                          <a:spcPts val="600"/>
                        </a:spcAft>
                      </a:pPr>
                      <a:r>
                        <a:rPr lang="en-CA" dirty="0" err="1" smtClean="0"/>
                        <a:t>Approche</a:t>
                      </a:r>
                      <a:r>
                        <a:rPr lang="en-CA" baseline="0" dirty="0" smtClean="0"/>
                        <a:t> participative</a:t>
                      </a:r>
                      <a:endParaRPr lang="en-US" dirty="0"/>
                    </a:p>
                  </a:txBody>
                  <a:tcPr/>
                </a:tc>
              </a:tr>
              <a:tr h="370840">
                <a:tc>
                  <a:txBody>
                    <a:bodyPr/>
                    <a:lstStyle/>
                    <a:p>
                      <a:pPr marL="174625" marR="0" indent="-174625" algn="l" defTabSz="914400" rtl="0" eaLnBrk="1" fontAlgn="auto" latinLnBrk="0" hangingPunct="1">
                        <a:lnSpc>
                          <a:spcPct val="100000"/>
                        </a:lnSpc>
                        <a:spcBef>
                          <a:spcPts val="600"/>
                        </a:spcBef>
                        <a:spcAft>
                          <a:spcPts val="600"/>
                        </a:spcAft>
                        <a:buClrTx/>
                        <a:buSzTx/>
                        <a:buFont typeface="Arial" pitchFamily="34" charset="0"/>
                        <a:buChar char="•"/>
                        <a:tabLst/>
                        <a:defRPr/>
                      </a:pPr>
                      <a:r>
                        <a:rPr lang="fr-CA" sz="1800" noProof="0" dirty="0" smtClean="0"/>
                        <a:t>Cadres supérieurs élaborent le plan</a:t>
                      </a:r>
                    </a:p>
                    <a:p>
                      <a:pPr marL="174625" marR="0" indent="-174625" algn="l" defTabSz="914400" rtl="0" eaLnBrk="1" fontAlgn="auto" latinLnBrk="0" hangingPunct="1">
                        <a:lnSpc>
                          <a:spcPct val="100000"/>
                        </a:lnSpc>
                        <a:spcBef>
                          <a:spcPts val="600"/>
                        </a:spcBef>
                        <a:spcAft>
                          <a:spcPts val="600"/>
                        </a:spcAft>
                        <a:buClrTx/>
                        <a:buSzTx/>
                        <a:buFont typeface="Arial" pitchFamily="34" charset="0"/>
                        <a:buChar char="•"/>
                        <a:tabLst/>
                        <a:defRPr/>
                      </a:pPr>
                      <a:r>
                        <a:rPr lang="fr-CA" sz="1800" noProof="0" dirty="0" smtClean="0"/>
                        <a:t>Communication du haut vers le bas (top-down) </a:t>
                      </a:r>
                    </a:p>
                    <a:p>
                      <a:pPr marL="174625" marR="0" indent="-174625" algn="l" defTabSz="914400" rtl="0" eaLnBrk="1" fontAlgn="auto" latinLnBrk="0" hangingPunct="1">
                        <a:lnSpc>
                          <a:spcPct val="100000"/>
                        </a:lnSpc>
                        <a:spcBef>
                          <a:spcPts val="600"/>
                        </a:spcBef>
                        <a:spcAft>
                          <a:spcPts val="600"/>
                        </a:spcAft>
                        <a:buClrTx/>
                        <a:buSzTx/>
                        <a:buFont typeface="Arial" pitchFamily="34" charset="0"/>
                        <a:buChar char="•"/>
                        <a:tabLst/>
                        <a:defRPr/>
                      </a:pPr>
                      <a:r>
                        <a:rPr lang="fr-CA" sz="1800" noProof="0" dirty="0" smtClean="0"/>
                        <a:t>Les cadres ne croient pas à l’approche de gestion participative </a:t>
                      </a:r>
                    </a:p>
                    <a:p>
                      <a:pPr marL="174625" marR="0" indent="-174625" algn="l" defTabSz="914400" rtl="0" eaLnBrk="1" fontAlgn="auto" latinLnBrk="0" hangingPunct="1">
                        <a:lnSpc>
                          <a:spcPct val="100000"/>
                        </a:lnSpc>
                        <a:spcBef>
                          <a:spcPts val="600"/>
                        </a:spcBef>
                        <a:spcAft>
                          <a:spcPts val="600"/>
                        </a:spcAft>
                        <a:buClrTx/>
                        <a:buSzTx/>
                        <a:buFont typeface="Arial" pitchFamily="34" charset="0"/>
                        <a:buChar char="•"/>
                        <a:tabLst/>
                        <a:defRPr/>
                      </a:pPr>
                      <a:r>
                        <a:rPr lang="fr-CA" sz="1800" noProof="0" dirty="0" smtClean="0"/>
                        <a:t>C’est une approche passéiste</a:t>
                      </a:r>
                    </a:p>
                    <a:p>
                      <a:pPr marL="174625" marR="0" indent="-174625" algn="l" defTabSz="914400" rtl="0" eaLnBrk="1" fontAlgn="auto" latinLnBrk="0" hangingPunct="1">
                        <a:lnSpc>
                          <a:spcPct val="100000"/>
                        </a:lnSpc>
                        <a:spcBef>
                          <a:spcPts val="600"/>
                        </a:spcBef>
                        <a:spcAft>
                          <a:spcPts val="600"/>
                        </a:spcAft>
                        <a:buClrTx/>
                        <a:buSzTx/>
                        <a:buFont typeface="Arial" pitchFamily="34" charset="0"/>
                        <a:buChar char="•"/>
                        <a:tabLst/>
                        <a:defRPr/>
                      </a:pPr>
                      <a:r>
                        <a:rPr lang="fr-CA" sz="1800" noProof="0" dirty="0" smtClean="0"/>
                        <a:t>Désavantage: les cadres</a:t>
                      </a:r>
                      <a:r>
                        <a:rPr lang="fr-CA" sz="1800" baseline="0" noProof="0" dirty="0" smtClean="0"/>
                        <a:t> intermédiaires; employés; autres intervenants n’adhèrent pas au plan (ou même y résistent) – compromet la mise en œuvre du plan</a:t>
                      </a:r>
                    </a:p>
                    <a:p>
                      <a:pPr marL="174625" marR="0" indent="-174625" algn="l" defTabSz="914400" rtl="0" eaLnBrk="1" fontAlgn="auto" latinLnBrk="0" hangingPunct="1">
                        <a:lnSpc>
                          <a:spcPct val="100000"/>
                        </a:lnSpc>
                        <a:spcBef>
                          <a:spcPts val="600"/>
                        </a:spcBef>
                        <a:spcAft>
                          <a:spcPts val="600"/>
                        </a:spcAft>
                        <a:buClrTx/>
                        <a:buSzTx/>
                        <a:buFont typeface="Arial" pitchFamily="34" charset="0"/>
                        <a:buChar char="•"/>
                        <a:tabLst/>
                        <a:defRPr/>
                      </a:pPr>
                      <a:r>
                        <a:rPr lang="fr-CA" sz="1800" baseline="0" noProof="0" dirty="0" smtClean="0"/>
                        <a:t>Avantage: plus court et moins cher à élaborer</a:t>
                      </a:r>
                      <a:endParaRPr lang="fr-CA" sz="1800" noProof="0" dirty="0" smtClean="0"/>
                    </a:p>
                  </a:txBody>
                  <a:tcPr/>
                </a:tc>
                <a:tc>
                  <a:txBody>
                    <a:bodyPr/>
                    <a:lstStyle/>
                    <a:p>
                      <a:pPr marL="174625" indent="-174625">
                        <a:spcBef>
                          <a:spcPts val="600"/>
                        </a:spcBef>
                        <a:spcAft>
                          <a:spcPts val="600"/>
                        </a:spcAft>
                        <a:buFont typeface="Arial" pitchFamily="34" charset="0"/>
                        <a:buChar char="•"/>
                      </a:pPr>
                      <a:r>
                        <a:rPr lang="fr-CA" noProof="0" dirty="0" smtClean="0"/>
                        <a:t>Faire participer tous les membres</a:t>
                      </a:r>
                      <a:r>
                        <a:rPr lang="fr-CA" baseline="0" noProof="0" dirty="0" smtClean="0"/>
                        <a:t> de l’organisation et même les usagers/citoyens/intervenants dans la planification</a:t>
                      </a:r>
                    </a:p>
                    <a:p>
                      <a:pPr marL="174625" indent="-174625">
                        <a:spcBef>
                          <a:spcPts val="600"/>
                        </a:spcBef>
                        <a:spcAft>
                          <a:spcPts val="600"/>
                        </a:spcAft>
                        <a:buFont typeface="Arial" pitchFamily="34" charset="0"/>
                        <a:buChar char="•"/>
                      </a:pPr>
                      <a:r>
                        <a:rPr lang="fr-CA" baseline="0" noProof="0" dirty="0" smtClean="0"/>
                        <a:t>Conception; révision et approbation des visions; missions; objectifs; etc.</a:t>
                      </a:r>
                    </a:p>
                    <a:p>
                      <a:pPr marL="174625" indent="-174625">
                        <a:spcBef>
                          <a:spcPts val="600"/>
                        </a:spcBef>
                        <a:spcAft>
                          <a:spcPts val="600"/>
                        </a:spcAft>
                        <a:buFont typeface="Arial" pitchFamily="34" charset="0"/>
                        <a:buChar char="•"/>
                      </a:pPr>
                      <a:r>
                        <a:rPr lang="fr-CA" baseline="0" noProof="0" dirty="0" smtClean="0"/>
                        <a:t>Philosophie de gestion courante depuis les années 1980</a:t>
                      </a:r>
                    </a:p>
                    <a:p>
                      <a:pPr marL="174625" indent="-174625">
                        <a:spcBef>
                          <a:spcPts val="600"/>
                        </a:spcBef>
                        <a:spcAft>
                          <a:spcPts val="600"/>
                        </a:spcAft>
                        <a:buFont typeface="Arial" pitchFamily="34" charset="0"/>
                        <a:buChar char="•"/>
                      </a:pPr>
                      <a:r>
                        <a:rPr lang="fr-CA" baseline="0" noProof="0" dirty="0" smtClean="0"/>
                        <a:t>Désavantage: plus long à élaborer</a:t>
                      </a:r>
                    </a:p>
                    <a:p>
                      <a:pPr marL="174625" indent="-174625">
                        <a:spcBef>
                          <a:spcPts val="600"/>
                        </a:spcBef>
                        <a:spcAft>
                          <a:spcPts val="600"/>
                        </a:spcAft>
                        <a:buFont typeface="Arial" pitchFamily="34" charset="0"/>
                        <a:buChar char="•"/>
                      </a:pPr>
                      <a:r>
                        <a:rPr lang="fr-CA" baseline="0" noProof="0" dirty="0" smtClean="0"/>
                        <a:t>Avantage: adhésion et mise en œuvre des objectifs plus rapide. </a:t>
                      </a:r>
                    </a:p>
                  </a:txBody>
                  <a:tcPr/>
                </a:tc>
              </a:tr>
            </a:tbl>
          </a:graphicData>
        </a:graphic>
      </p:graphicFrame>
      <p:sp>
        <p:nvSpPr>
          <p:cNvPr id="4" name="Slide Number Placeholder 3"/>
          <p:cNvSpPr>
            <a:spLocks noGrp="1"/>
          </p:cNvSpPr>
          <p:nvPr>
            <p:ph type="sldNum" sz="quarter" idx="12"/>
          </p:nvPr>
        </p:nvSpPr>
        <p:spPr/>
        <p:txBody>
          <a:bodyPr/>
          <a:lstStyle/>
          <a:p>
            <a:fld id="{8BA5AD24-E330-4EE9-A315-8C9648D64638}" type="slidenum">
              <a:rPr lang="fr-FR" smtClean="0"/>
              <a:pPr/>
              <a:t>10</a:t>
            </a:fld>
            <a:endParaRPr lang="fr-F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8" name="Rectangle 4"/>
          <p:cNvSpPr>
            <a:spLocks noGrp="1" noChangeArrowheads="1"/>
          </p:cNvSpPr>
          <p:nvPr>
            <p:ph type="ctrTitle"/>
          </p:nvPr>
        </p:nvSpPr>
        <p:spPr/>
        <p:txBody>
          <a:bodyPr/>
          <a:lstStyle/>
          <a:p>
            <a:r>
              <a:rPr lang="en-CA" dirty="0" smtClean="0"/>
              <a:t>Le plan </a:t>
            </a:r>
            <a:r>
              <a:rPr lang="en-CA" dirty="0" err="1" smtClean="0"/>
              <a:t>stratégique</a:t>
            </a:r>
            <a:endParaRPr lang="fr-FR" dirty="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fade">
                                      <p:cBhvr>
                                        <p:cTn id="7" dur="20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57200" y="53975"/>
            <a:ext cx="8229600" cy="927100"/>
          </a:xfrm>
        </p:spPr>
        <p:txBody>
          <a:bodyPr/>
          <a:lstStyle/>
          <a:p>
            <a:r>
              <a:rPr lang="fr-CA" sz="3600" dirty="0" smtClean="0"/>
              <a:t>Le plan </a:t>
            </a:r>
            <a:r>
              <a:rPr lang="fr-CA" sz="3600" dirty="0"/>
              <a:t>stratégique</a:t>
            </a:r>
            <a:endParaRPr lang="fr-FR" sz="3600" dirty="0"/>
          </a:p>
        </p:txBody>
      </p:sp>
      <p:sp>
        <p:nvSpPr>
          <p:cNvPr id="251907" name="Rectangle 3"/>
          <p:cNvSpPr>
            <a:spLocks noGrp="1" noChangeArrowheads="1"/>
          </p:cNvSpPr>
          <p:nvPr>
            <p:ph idx="1"/>
          </p:nvPr>
        </p:nvSpPr>
        <p:spPr>
          <a:xfrm>
            <a:off x="457200" y="990600"/>
            <a:ext cx="8229600" cy="4525963"/>
          </a:xfrm>
        </p:spPr>
        <p:txBody>
          <a:bodyPr/>
          <a:lstStyle/>
          <a:p>
            <a:pPr marL="609600" indent="-609600">
              <a:lnSpc>
                <a:spcPct val="105000"/>
              </a:lnSpc>
              <a:spcBef>
                <a:spcPct val="85000"/>
              </a:spcBef>
              <a:buFontTx/>
              <a:buAutoNum type="arabicPeriod"/>
            </a:pPr>
            <a:r>
              <a:rPr lang="fr-CA" sz="2200" dirty="0"/>
              <a:t>Terme souvent employé en gestion publique (plan stratégique d’une ville, plan de développement économique d’une région, plan d’affaire d’un ministère, plan de développement du transport en commun, programme ou projet gouvernemental, etc.)</a:t>
            </a:r>
          </a:p>
          <a:p>
            <a:pPr marL="609600" indent="-609600">
              <a:lnSpc>
                <a:spcPct val="105000"/>
              </a:lnSpc>
              <a:spcBef>
                <a:spcPct val="85000"/>
              </a:spcBef>
              <a:buFontTx/>
              <a:buAutoNum type="arabicPeriod"/>
            </a:pPr>
            <a:r>
              <a:rPr lang="fr-CA" sz="2200" dirty="0" smtClean="0"/>
              <a:t>En </a:t>
            </a:r>
            <a:r>
              <a:rPr lang="fr-CA" sz="2200" dirty="0"/>
              <a:t>général dans le secteur public, il s’agit d’un plan mobilisateur: donc souvent élaboré à partir d’une approche participative ou </a:t>
            </a:r>
            <a:r>
              <a:rPr lang="fr-CA" sz="2200" dirty="0" smtClean="0"/>
              <a:t>consultative</a:t>
            </a:r>
          </a:p>
          <a:p>
            <a:pPr marL="609600" indent="-609600">
              <a:lnSpc>
                <a:spcPct val="105000"/>
              </a:lnSpc>
              <a:spcBef>
                <a:spcPct val="85000"/>
              </a:spcBef>
              <a:buFontTx/>
              <a:buAutoNum type="arabicPeriod"/>
            </a:pPr>
            <a:r>
              <a:rPr lang="fr-CA" sz="2200" dirty="0" smtClean="0"/>
              <a:t>Deux idées importantes: mission/vision et plan</a:t>
            </a:r>
            <a:endParaRPr lang="fr-CA" sz="2200" dirty="0"/>
          </a:p>
        </p:txBody>
      </p:sp>
      <p:sp>
        <p:nvSpPr>
          <p:cNvPr id="6" name="Slide Number Placeholder 5"/>
          <p:cNvSpPr>
            <a:spLocks noGrp="1"/>
          </p:cNvSpPr>
          <p:nvPr>
            <p:ph type="sldNum" sz="quarter" idx="12"/>
          </p:nvPr>
        </p:nvSpPr>
        <p:spPr/>
        <p:txBody>
          <a:bodyPr/>
          <a:lstStyle/>
          <a:p>
            <a:fld id="{7EDE3B15-E082-4A83-BF5B-4C8C8A30C44E}" type="slidenum">
              <a:rPr lang="fr-FR"/>
              <a:pPr/>
              <a:t>12</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1906"/>
                                        </p:tgtEl>
                                        <p:attrNameLst>
                                          <p:attrName>style.visibility</p:attrName>
                                        </p:attrNameLst>
                                      </p:cBhvr>
                                      <p:to>
                                        <p:strVal val="visible"/>
                                      </p:to>
                                    </p:set>
                                    <p:animEffect transition="in" filter="fade">
                                      <p:cBhvr>
                                        <p:cTn id="7" dur="2000"/>
                                        <p:tgtEl>
                                          <p:spTgt spid="25190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1907"/>
                                        </p:tgtEl>
                                        <p:attrNameLst>
                                          <p:attrName>style.visibility</p:attrName>
                                        </p:attrNameLst>
                                      </p:cBhvr>
                                      <p:to>
                                        <p:strVal val="visible"/>
                                      </p:to>
                                    </p:set>
                                    <p:animEffect transition="in" filter="fade">
                                      <p:cBhvr>
                                        <p:cTn id="10" dur="2000"/>
                                        <p:tgtEl>
                                          <p:spTgt spid="251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6" grpId="0"/>
      <p:bldP spid="251907"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2626" name="Rectangle 2"/>
          <p:cNvSpPr>
            <a:spLocks noGrp="1" noChangeArrowheads="1"/>
          </p:cNvSpPr>
          <p:nvPr>
            <p:ph type="title"/>
          </p:nvPr>
        </p:nvSpPr>
        <p:spPr>
          <a:xfrm>
            <a:off x="457200" y="269875"/>
            <a:ext cx="8229600" cy="927100"/>
          </a:xfrm>
        </p:spPr>
        <p:txBody>
          <a:bodyPr/>
          <a:lstStyle/>
          <a:p>
            <a:r>
              <a:rPr lang="en-CA" sz="3600"/>
              <a:t>Vision et mission</a:t>
            </a:r>
            <a:endParaRPr lang="fr-FR" sz="3600"/>
          </a:p>
        </p:txBody>
      </p:sp>
      <p:sp>
        <p:nvSpPr>
          <p:cNvPr id="282627" name="Rectangle 3"/>
          <p:cNvSpPr>
            <a:spLocks noGrp="1" noChangeArrowheads="1"/>
          </p:cNvSpPr>
          <p:nvPr>
            <p:ph idx="1"/>
          </p:nvPr>
        </p:nvSpPr>
        <p:spPr>
          <a:xfrm>
            <a:off x="457200" y="1196975"/>
            <a:ext cx="8229600" cy="4525963"/>
          </a:xfrm>
        </p:spPr>
        <p:txBody>
          <a:bodyPr/>
          <a:lstStyle/>
          <a:p>
            <a:pPr marL="609600" indent="-609600">
              <a:lnSpc>
                <a:spcPct val="105000"/>
              </a:lnSpc>
              <a:spcBef>
                <a:spcPct val="85000"/>
              </a:spcBef>
              <a:buFontTx/>
              <a:buAutoNum type="arabicPeriod"/>
            </a:pPr>
            <a:r>
              <a:rPr lang="en-CA" sz="2800" dirty="0"/>
              <a:t>Vision et mission </a:t>
            </a:r>
            <a:r>
              <a:rPr lang="en-CA" sz="2800" dirty="0" err="1"/>
              <a:t>sont</a:t>
            </a:r>
            <a:r>
              <a:rPr lang="en-CA" sz="2800" dirty="0"/>
              <a:t> des </a:t>
            </a:r>
            <a:r>
              <a:rPr lang="en-CA" sz="2800" dirty="0" err="1"/>
              <a:t>préalables</a:t>
            </a:r>
            <a:r>
              <a:rPr lang="en-CA" sz="2800" dirty="0"/>
              <a:t> au plan </a:t>
            </a:r>
            <a:r>
              <a:rPr lang="en-CA" sz="2800" dirty="0" err="1"/>
              <a:t>stratégique</a:t>
            </a:r>
            <a:endParaRPr lang="fr-FR" sz="2800" dirty="0"/>
          </a:p>
          <a:p>
            <a:pPr marL="609600" indent="-609600">
              <a:lnSpc>
                <a:spcPct val="105000"/>
              </a:lnSpc>
              <a:spcBef>
                <a:spcPct val="85000"/>
              </a:spcBef>
              <a:buFontTx/>
              <a:buAutoNum type="arabicPeriod"/>
            </a:pPr>
            <a:r>
              <a:rPr lang="fr-CA" sz="2900" dirty="0"/>
              <a:t>La vision exprime le rêve poursuivi par l’organisation, le grand projet que se donne l’organisation (moyen et long terme)</a:t>
            </a:r>
            <a:endParaRPr lang="fr-CA" sz="2800" dirty="0"/>
          </a:p>
          <a:p>
            <a:pPr marL="609600" indent="-609600">
              <a:lnSpc>
                <a:spcPct val="105000"/>
              </a:lnSpc>
              <a:spcBef>
                <a:spcPct val="85000"/>
              </a:spcBef>
              <a:buFontTx/>
              <a:buAutoNum type="arabicPeriod"/>
            </a:pPr>
            <a:r>
              <a:rPr lang="fr-FR" sz="2800" dirty="0"/>
              <a:t>La mission décrit la «mission particulière» de l’organisation et réfère généralement aux besoins spécifiques à satisfaire</a:t>
            </a:r>
          </a:p>
        </p:txBody>
      </p:sp>
      <p:sp>
        <p:nvSpPr>
          <p:cNvPr id="6" name="Slide Number Placeholder 5"/>
          <p:cNvSpPr>
            <a:spLocks noGrp="1"/>
          </p:cNvSpPr>
          <p:nvPr>
            <p:ph type="sldNum" sz="quarter" idx="12"/>
          </p:nvPr>
        </p:nvSpPr>
        <p:spPr/>
        <p:txBody>
          <a:bodyPr/>
          <a:lstStyle/>
          <a:p>
            <a:fld id="{D397DDD6-CD12-46A2-AED1-F8DCF1092A16}" type="slidenum">
              <a:rPr lang="fr-FR"/>
              <a:pPr/>
              <a:t>13</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2626"/>
                                        </p:tgtEl>
                                        <p:attrNameLst>
                                          <p:attrName>style.visibility</p:attrName>
                                        </p:attrNameLst>
                                      </p:cBhvr>
                                      <p:to>
                                        <p:strVal val="visible"/>
                                      </p:to>
                                    </p:set>
                                    <p:animEffect transition="in" filter="fade">
                                      <p:cBhvr>
                                        <p:cTn id="7" dur="2000"/>
                                        <p:tgtEl>
                                          <p:spTgt spid="2826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2627"/>
                                        </p:tgtEl>
                                        <p:attrNameLst>
                                          <p:attrName>style.visibility</p:attrName>
                                        </p:attrNameLst>
                                      </p:cBhvr>
                                      <p:to>
                                        <p:strVal val="visible"/>
                                      </p:to>
                                    </p:set>
                                    <p:animEffect transition="in" filter="fade">
                                      <p:cBhvr>
                                        <p:cTn id="10" dur="2000"/>
                                        <p:tgtEl>
                                          <p:spTgt spid="282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626" grpId="0"/>
      <p:bldP spid="282627"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0818" name="Rectangle 2"/>
          <p:cNvSpPr>
            <a:spLocks noGrp="1" noChangeArrowheads="1"/>
          </p:cNvSpPr>
          <p:nvPr>
            <p:ph type="title"/>
          </p:nvPr>
        </p:nvSpPr>
        <p:spPr>
          <a:xfrm>
            <a:off x="457200" y="269875"/>
            <a:ext cx="8229600" cy="927100"/>
          </a:xfrm>
        </p:spPr>
        <p:txBody>
          <a:bodyPr>
            <a:normAutofit fontScale="90000"/>
          </a:bodyPr>
          <a:lstStyle/>
          <a:p>
            <a:r>
              <a:rPr lang="en-CA" sz="3600"/>
              <a:t>Vision et mission comme</a:t>
            </a:r>
            <a:br>
              <a:rPr lang="en-CA" sz="3600"/>
            </a:br>
            <a:r>
              <a:rPr lang="en-CA" sz="3600"/>
              <a:t>outil de management</a:t>
            </a:r>
            <a:r>
              <a:rPr lang="en-CA" sz="4000"/>
              <a:t> </a:t>
            </a:r>
            <a:endParaRPr lang="fr-FR" sz="4000"/>
          </a:p>
        </p:txBody>
      </p:sp>
      <p:sp>
        <p:nvSpPr>
          <p:cNvPr id="290819" name="Rectangle 3"/>
          <p:cNvSpPr>
            <a:spLocks noGrp="1" noChangeArrowheads="1"/>
          </p:cNvSpPr>
          <p:nvPr>
            <p:ph idx="1"/>
          </p:nvPr>
        </p:nvSpPr>
        <p:spPr>
          <a:xfrm>
            <a:off x="457200" y="1495425"/>
            <a:ext cx="8229600" cy="4525963"/>
          </a:xfrm>
        </p:spPr>
        <p:txBody>
          <a:bodyPr/>
          <a:lstStyle/>
          <a:p>
            <a:pPr marL="609600" indent="-609600">
              <a:lnSpc>
                <a:spcPct val="105000"/>
              </a:lnSpc>
              <a:spcBef>
                <a:spcPct val="85000"/>
              </a:spcBef>
              <a:buFontTx/>
              <a:buAutoNum type="arabicPeriod"/>
            </a:pPr>
            <a:r>
              <a:rPr lang="en-CA"/>
              <a:t>Doivent être claires et cohérentes</a:t>
            </a:r>
          </a:p>
          <a:p>
            <a:pPr marL="609600" indent="-609600">
              <a:lnSpc>
                <a:spcPct val="105000"/>
              </a:lnSpc>
              <a:spcBef>
                <a:spcPct val="85000"/>
              </a:spcBef>
              <a:buFontTx/>
              <a:buAutoNum type="arabicPeriod"/>
            </a:pPr>
            <a:r>
              <a:rPr lang="en-CA"/>
              <a:t>Doivent être partagées (il faut que les leaders portent la vision et la mission)</a:t>
            </a:r>
          </a:p>
          <a:p>
            <a:pPr marL="609600" indent="-609600">
              <a:lnSpc>
                <a:spcPct val="105000"/>
              </a:lnSpc>
              <a:spcBef>
                <a:spcPct val="85000"/>
              </a:spcBef>
              <a:buFontTx/>
              <a:buAutoNum type="arabicPeriod"/>
            </a:pPr>
            <a:r>
              <a:rPr lang="en-CA"/>
              <a:t>Deviennent alors des outils de mobilisation, de motivation et même de changement</a:t>
            </a:r>
          </a:p>
          <a:p>
            <a:pPr marL="609600" indent="-609600">
              <a:lnSpc>
                <a:spcPct val="105000"/>
              </a:lnSpc>
              <a:spcBef>
                <a:spcPct val="85000"/>
              </a:spcBef>
              <a:buFontTx/>
              <a:buAutoNum type="arabicPeriod"/>
            </a:pPr>
            <a:endParaRPr lang="fr-FR"/>
          </a:p>
        </p:txBody>
      </p:sp>
      <p:sp>
        <p:nvSpPr>
          <p:cNvPr id="6" name="Slide Number Placeholder 5"/>
          <p:cNvSpPr>
            <a:spLocks noGrp="1"/>
          </p:cNvSpPr>
          <p:nvPr>
            <p:ph type="sldNum" sz="quarter" idx="12"/>
          </p:nvPr>
        </p:nvSpPr>
        <p:spPr/>
        <p:txBody>
          <a:bodyPr/>
          <a:lstStyle/>
          <a:p>
            <a:fld id="{3EED801C-C2B9-41F2-8F3B-4DD1EB2C75E6}" type="slidenum">
              <a:rPr lang="fr-FR"/>
              <a:pPr/>
              <a:t>14</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0818"/>
                                        </p:tgtEl>
                                        <p:attrNameLst>
                                          <p:attrName>style.visibility</p:attrName>
                                        </p:attrNameLst>
                                      </p:cBhvr>
                                      <p:to>
                                        <p:strVal val="visible"/>
                                      </p:to>
                                    </p:set>
                                    <p:animEffect transition="in" filter="fade">
                                      <p:cBhvr>
                                        <p:cTn id="7" dur="2000"/>
                                        <p:tgtEl>
                                          <p:spTgt spid="2908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0819"/>
                                        </p:tgtEl>
                                        <p:attrNameLst>
                                          <p:attrName>style.visibility</p:attrName>
                                        </p:attrNameLst>
                                      </p:cBhvr>
                                      <p:to>
                                        <p:strVal val="visible"/>
                                      </p:to>
                                    </p:set>
                                    <p:animEffect transition="in" filter="fade">
                                      <p:cBhvr>
                                        <p:cTn id="10" dur="2000"/>
                                        <p:tgtEl>
                                          <p:spTgt spid="290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18" grpId="0"/>
      <p:bldP spid="29081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8290" name="Rectangle 2"/>
          <p:cNvSpPr>
            <a:spLocks noGrp="1" noChangeArrowheads="1"/>
          </p:cNvSpPr>
          <p:nvPr>
            <p:ph type="title"/>
          </p:nvPr>
        </p:nvSpPr>
        <p:spPr>
          <a:xfrm>
            <a:off x="457200" y="53975"/>
            <a:ext cx="8229600" cy="927100"/>
          </a:xfrm>
        </p:spPr>
        <p:txBody>
          <a:bodyPr/>
          <a:lstStyle/>
          <a:p>
            <a:r>
              <a:rPr lang="fr-CA" sz="3600"/>
              <a:t>Exemple: Pêche et océans Canada</a:t>
            </a:r>
            <a:endParaRPr lang="fr-FR" sz="3600"/>
          </a:p>
        </p:txBody>
      </p:sp>
      <p:sp>
        <p:nvSpPr>
          <p:cNvPr id="268317" name="Rectangle 29"/>
          <p:cNvSpPr>
            <a:spLocks noGrp="1" noChangeArrowheads="1"/>
          </p:cNvSpPr>
          <p:nvPr>
            <p:ph idx="1"/>
          </p:nvPr>
        </p:nvSpPr>
        <p:spPr>
          <a:xfrm>
            <a:off x="457200" y="1279525"/>
            <a:ext cx="8229600" cy="4525963"/>
          </a:xfrm>
          <a:noFill/>
          <a:ln/>
        </p:spPr>
        <p:txBody>
          <a:bodyPr/>
          <a:lstStyle/>
          <a:p>
            <a:pPr marL="609600" indent="-609600">
              <a:buFontTx/>
              <a:buNone/>
            </a:pPr>
            <a:r>
              <a:rPr lang="fr-FR" sz="2800" b="1" dirty="0"/>
              <a:t>	Vision</a:t>
            </a:r>
          </a:p>
          <a:p>
            <a:pPr marL="609600" indent="-609600">
              <a:buFontTx/>
              <a:buNone/>
            </a:pPr>
            <a:r>
              <a:rPr lang="fr-FR" sz="2800" dirty="0"/>
              <a:t>	Assurer le développement durable et l’utilisation sécuritaire des eaux du Canada</a:t>
            </a:r>
            <a:endParaRPr lang="fr-FR" sz="2800" b="1" dirty="0"/>
          </a:p>
          <a:p>
            <a:pPr marL="609600" indent="-609600">
              <a:buFontTx/>
              <a:buNone/>
            </a:pPr>
            <a:endParaRPr lang="fr-FR" sz="2800" b="1" dirty="0"/>
          </a:p>
          <a:p>
            <a:pPr marL="609600" indent="-609600">
              <a:buFontTx/>
              <a:buNone/>
            </a:pPr>
            <a:r>
              <a:rPr lang="fr-FR" sz="2800" b="1" dirty="0"/>
              <a:t>	Mission</a:t>
            </a:r>
          </a:p>
          <a:p>
            <a:pPr marL="609600" indent="-609600">
              <a:buFontTx/>
              <a:buNone/>
            </a:pPr>
            <a:r>
              <a:rPr lang="fr-FR" sz="2800" dirty="0"/>
              <a:t>	Offrir à la population canadienne :</a:t>
            </a:r>
          </a:p>
          <a:p>
            <a:pPr marL="1752600" lvl="3" indent="-381000"/>
            <a:r>
              <a:rPr lang="fr-FR" sz="1800" dirty="0"/>
              <a:t>des voies navigables sécuritaires et accessibles; </a:t>
            </a:r>
          </a:p>
          <a:p>
            <a:pPr marL="1752600" lvl="3" indent="-381000"/>
            <a:r>
              <a:rPr lang="fr-FR" sz="1800" dirty="0"/>
              <a:t>des écosystèmes aquatiques sains et productifs; et </a:t>
            </a:r>
          </a:p>
          <a:p>
            <a:pPr marL="1752600" lvl="3" indent="-381000"/>
            <a:r>
              <a:rPr lang="fr-FR" sz="1800" dirty="0"/>
              <a:t>des pêches et une aquaculture durables. </a:t>
            </a:r>
          </a:p>
        </p:txBody>
      </p:sp>
      <p:sp>
        <p:nvSpPr>
          <p:cNvPr id="6" name="Slide Number Placeholder 5"/>
          <p:cNvSpPr>
            <a:spLocks noGrp="1"/>
          </p:cNvSpPr>
          <p:nvPr>
            <p:ph type="sldNum" sz="quarter" idx="12"/>
          </p:nvPr>
        </p:nvSpPr>
        <p:spPr/>
        <p:txBody>
          <a:bodyPr/>
          <a:lstStyle/>
          <a:p>
            <a:fld id="{C21D45C1-CCAB-4C69-997A-C5CB91478CE9}" type="slidenum">
              <a:rPr lang="fr-FR"/>
              <a:pPr/>
              <a:t>15</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8290"/>
                                        </p:tgtEl>
                                        <p:attrNameLst>
                                          <p:attrName>style.visibility</p:attrName>
                                        </p:attrNameLst>
                                      </p:cBhvr>
                                      <p:to>
                                        <p:strVal val="visible"/>
                                      </p:to>
                                    </p:set>
                                    <p:animEffect transition="in" filter="fade">
                                      <p:cBhvr>
                                        <p:cTn id="7" dur="2000"/>
                                        <p:tgtEl>
                                          <p:spTgt spid="26829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8317"/>
                                        </p:tgtEl>
                                        <p:attrNameLst>
                                          <p:attrName>style.visibility</p:attrName>
                                        </p:attrNameLst>
                                      </p:cBhvr>
                                      <p:to>
                                        <p:strVal val="visible"/>
                                      </p:to>
                                    </p:set>
                                    <p:animEffect transition="in" filter="fade">
                                      <p:cBhvr>
                                        <p:cTn id="10" dur="2000"/>
                                        <p:tgtEl>
                                          <p:spTgt spid="268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0" grpId="0"/>
      <p:bldP spid="268317"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62" name="Rectangle 2"/>
          <p:cNvSpPr>
            <a:spLocks noGrp="1" noChangeArrowheads="1"/>
          </p:cNvSpPr>
          <p:nvPr>
            <p:ph type="title"/>
          </p:nvPr>
        </p:nvSpPr>
        <p:spPr>
          <a:xfrm>
            <a:off x="457200" y="53975"/>
            <a:ext cx="8229600" cy="927100"/>
          </a:xfrm>
        </p:spPr>
        <p:txBody>
          <a:bodyPr/>
          <a:lstStyle/>
          <a:p>
            <a:r>
              <a:rPr lang="fr-CA" sz="4000"/>
              <a:t>Exemple: Santé Canada</a:t>
            </a:r>
            <a:endParaRPr lang="fr-FR" sz="4000"/>
          </a:p>
        </p:txBody>
      </p:sp>
      <p:sp>
        <p:nvSpPr>
          <p:cNvPr id="296963" name="Rectangle 3"/>
          <p:cNvSpPr>
            <a:spLocks noGrp="1" noChangeArrowheads="1"/>
          </p:cNvSpPr>
          <p:nvPr>
            <p:ph idx="1"/>
          </p:nvPr>
        </p:nvSpPr>
        <p:spPr>
          <a:xfrm>
            <a:off x="457200" y="1279525"/>
            <a:ext cx="8229600" cy="4525963"/>
          </a:xfrm>
          <a:noFill/>
          <a:ln/>
        </p:spPr>
        <p:txBody>
          <a:bodyPr/>
          <a:lstStyle/>
          <a:p>
            <a:pPr marL="609600" indent="-609600">
              <a:buFontTx/>
              <a:buNone/>
            </a:pPr>
            <a:r>
              <a:rPr lang="fr-FR" b="1"/>
              <a:t>	Vision</a:t>
            </a:r>
          </a:p>
          <a:p>
            <a:pPr marL="609600" indent="-609600">
              <a:buFontTx/>
              <a:buNone/>
            </a:pPr>
            <a:r>
              <a:rPr lang="fr-FR"/>
              <a:t>	</a:t>
            </a:r>
            <a:r>
              <a:rPr lang="fr-FR" sz="2800"/>
              <a:t>Faire</a:t>
            </a:r>
            <a:r>
              <a:rPr lang="fr-FR" sz="2800" b="1"/>
              <a:t> du Canada l'un des pays où les gens sont le plus en santé au monde</a:t>
            </a:r>
          </a:p>
          <a:p>
            <a:pPr marL="609600" indent="-609600">
              <a:buFontTx/>
              <a:buNone/>
            </a:pPr>
            <a:endParaRPr lang="fr-FR" sz="2800" b="1"/>
          </a:p>
          <a:p>
            <a:pPr marL="609600" indent="-609600">
              <a:buFontTx/>
              <a:buNone/>
            </a:pPr>
            <a:r>
              <a:rPr lang="fr-FR" b="1"/>
              <a:t>	Mission</a:t>
            </a:r>
          </a:p>
          <a:p>
            <a:pPr marL="609600" indent="-609600">
              <a:buFontTx/>
              <a:buNone/>
            </a:pPr>
            <a:r>
              <a:rPr lang="fr-FR" sz="2800" b="1"/>
              <a:t>	Aider les Canadiennes et les Canadiens à maintenir et à améliorer leur état de santé</a:t>
            </a:r>
          </a:p>
        </p:txBody>
      </p:sp>
      <p:sp>
        <p:nvSpPr>
          <p:cNvPr id="6" name="Slide Number Placeholder 5"/>
          <p:cNvSpPr>
            <a:spLocks noGrp="1"/>
          </p:cNvSpPr>
          <p:nvPr>
            <p:ph type="sldNum" sz="quarter" idx="12"/>
          </p:nvPr>
        </p:nvSpPr>
        <p:spPr/>
        <p:txBody>
          <a:bodyPr/>
          <a:lstStyle/>
          <a:p>
            <a:fld id="{A36BD59B-004E-4AD2-98CE-DF8F8A5986BC}" type="slidenum">
              <a:rPr lang="fr-FR"/>
              <a:pPr/>
              <a:t>16</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6962"/>
                                        </p:tgtEl>
                                        <p:attrNameLst>
                                          <p:attrName>style.visibility</p:attrName>
                                        </p:attrNameLst>
                                      </p:cBhvr>
                                      <p:to>
                                        <p:strVal val="visible"/>
                                      </p:to>
                                    </p:set>
                                    <p:animEffect transition="in" filter="fade">
                                      <p:cBhvr>
                                        <p:cTn id="7" dur="2000"/>
                                        <p:tgtEl>
                                          <p:spTgt spid="29696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6963"/>
                                        </p:tgtEl>
                                        <p:attrNameLst>
                                          <p:attrName>style.visibility</p:attrName>
                                        </p:attrNameLst>
                                      </p:cBhvr>
                                      <p:to>
                                        <p:strVal val="visible"/>
                                      </p:to>
                                    </p:set>
                                    <p:animEffect transition="in" filter="fade">
                                      <p:cBhvr>
                                        <p:cTn id="10" dur="2000"/>
                                        <p:tgtEl>
                                          <p:spTgt spid="296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62" grpId="0"/>
      <p:bldP spid="296963"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a:xfrm>
            <a:off x="467544" y="332656"/>
            <a:ext cx="8229600" cy="792162"/>
          </a:xfrm>
        </p:spPr>
        <p:txBody>
          <a:bodyPr>
            <a:normAutofit fontScale="90000"/>
          </a:bodyPr>
          <a:lstStyle/>
          <a:p>
            <a:r>
              <a:rPr lang="fr-CA" sz="3000" dirty="0"/>
              <a:t>Exemple: Université </a:t>
            </a:r>
            <a:r>
              <a:rPr lang="fr-CA" sz="3000" dirty="0" smtClean="0"/>
              <a:t>d’Ottawa</a:t>
            </a:r>
            <a:br>
              <a:rPr lang="fr-CA" sz="3000" dirty="0" smtClean="0"/>
            </a:br>
            <a:r>
              <a:rPr lang="fr-CA" sz="3000" dirty="0" smtClean="0"/>
              <a:t>Destination 2020</a:t>
            </a:r>
            <a:endParaRPr lang="fr-FR" sz="3000" dirty="0"/>
          </a:p>
        </p:txBody>
      </p:sp>
      <p:sp>
        <p:nvSpPr>
          <p:cNvPr id="303107" name="Rectangle 3"/>
          <p:cNvSpPr>
            <a:spLocks noGrp="1" noChangeArrowheads="1"/>
          </p:cNvSpPr>
          <p:nvPr>
            <p:ph idx="1"/>
          </p:nvPr>
        </p:nvSpPr>
        <p:spPr>
          <a:xfrm>
            <a:off x="457200" y="1135063"/>
            <a:ext cx="8229600" cy="4525962"/>
          </a:xfrm>
          <a:noFill/>
          <a:ln/>
        </p:spPr>
        <p:txBody>
          <a:bodyPr>
            <a:normAutofit lnSpcReduction="10000"/>
          </a:bodyPr>
          <a:lstStyle/>
          <a:p>
            <a:pPr marL="609600" indent="-609600">
              <a:buFontTx/>
              <a:buNone/>
            </a:pPr>
            <a:r>
              <a:rPr lang="fr-FR" sz="2400" b="1" dirty="0"/>
              <a:t>	Vision</a:t>
            </a:r>
          </a:p>
          <a:p>
            <a:pPr marL="609600" indent="-609600">
              <a:buFontTx/>
              <a:buNone/>
            </a:pPr>
            <a:r>
              <a:rPr lang="fr-FR" sz="2400" dirty="0"/>
              <a:t>	</a:t>
            </a:r>
            <a:r>
              <a:rPr lang="fr-CA" sz="1800" dirty="0"/>
              <a:t>L’Université d’Ottawa offrira une expérience universitaire sans pareille et, grâce à un enseignement et à des recherches de qualité exceptionnelle, jouera un rôle crucial dans la définition du monde de demain. Nous inculquerons une culture du service et de l’engagement ainsi que la conscience d’une responsabilité collective à tous nos diplômés afin de les préparer à vivre la citoyenneté mondiale.</a:t>
            </a:r>
            <a:endParaRPr lang="fr-FR" sz="1800" dirty="0"/>
          </a:p>
          <a:p>
            <a:pPr marL="609600" indent="-609600">
              <a:buFontTx/>
              <a:buNone/>
            </a:pPr>
            <a:r>
              <a:rPr lang="fr-FR" sz="2400" b="1" dirty="0"/>
              <a:t>	Mission</a:t>
            </a:r>
          </a:p>
          <a:p>
            <a:pPr marL="609600" indent="-609600">
              <a:buFontTx/>
              <a:buNone/>
            </a:pPr>
            <a:r>
              <a:rPr lang="fr-FR" sz="1200" b="1" dirty="0"/>
              <a:t>	</a:t>
            </a:r>
            <a:r>
              <a:rPr lang="fr-CA" sz="2000" dirty="0"/>
              <a:t>Notre situation au </a:t>
            </a:r>
            <a:r>
              <a:rPr lang="fr-CA" sz="2000" dirty="0" smtClean="0"/>
              <a:t>cœur </a:t>
            </a:r>
            <a:r>
              <a:rPr lang="fr-CA" sz="2000" dirty="0"/>
              <a:t>de la capitale fédérale, notre bilinguisme, notre engagement envers la promotion de la culture française en Ontario et notre excellence en recherche constituent notre spécificité. Université à forte vocation de recherche, nous offrons une formation remarquable à notre population étudiante et contribuons à la vie intellectuelle, économique et culturelle du Canada, appuyant ainsi le rôle important et positif que joue notre pays parmi les nations du monde.</a:t>
            </a:r>
            <a:endParaRPr lang="fr-FR" sz="2000" dirty="0"/>
          </a:p>
        </p:txBody>
      </p:sp>
      <p:sp>
        <p:nvSpPr>
          <p:cNvPr id="6" name="Slide Number Placeholder 5"/>
          <p:cNvSpPr>
            <a:spLocks noGrp="1"/>
          </p:cNvSpPr>
          <p:nvPr>
            <p:ph type="sldNum" sz="quarter" idx="12"/>
          </p:nvPr>
        </p:nvSpPr>
        <p:spPr/>
        <p:txBody>
          <a:bodyPr/>
          <a:lstStyle/>
          <a:p>
            <a:fld id="{C5B57F6F-BBBD-49DD-B1DD-7A72419745F2}" type="slidenum">
              <a:rPr lang="fr-FR"/>
              <a:pPr/>
              <a:t>17</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fade">
                                      <p:cBhvr>
                                        <p:cTn id="7" dur="2000"/>
                                        <p:tgtEl>
                                          <p:spTgt spid="30310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3107"/>
                                        </p:tgtEl>
                                        <p:attrNameLst>
                                          <p:attrName>style.visibility</p:attrName>
                                        </p:attrNameLst>
                                      </p:cBhvr>
                                      <p:to>
                                        <p:strVal val="visible"/>
                                      </p:to>
                                    </p:set>
                                    <p:animEffect transition="in" filter="fade">
                                      <p:cBhvr>
                                        <p:cTn id="10" dur="2000"/>
                                        <p:tgtEl>
                                          <p:spTgt spid="303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303107"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8530" name="Rectangle 2"/>
          <p:cNvSpPr>
            <a:spLocks noGrp="1" noChangeArrowheads="1"/>
          </p:cNvSpPr>
          <p:nvPr>
            <p:ph type="title"/>
          </p:nvPr>
        </p:nvSpPr>
        <p:spPr>
          <a:xfrm>
            <a:off x="457200" y="188913"/>
            <a:ext cx="8229600" cy="792162"/>
          </a:xfrm>
        </p:spPr>
        <p:txBody>
          <a:bodyPr/>
          <a:lstStyle/>
          <a:p>
            <a:r>
              <a:rPr lang="en-CA" sz="3600" dirty="0"/>
              <a:t>Le </a:t>
            </a:r>
            <a:r>
              <a:rPr lang="en-CA" sz="3600" dirty="0" smtClean="0"/>
              <a:t>plan </a:t>
            </a:r>
            <a:r>
              <a:rPr lang="en-CA" sz="3600" dirty="0" err="1" smtClean="0"/>
              <a:t>stratégique</a:t>
            </a:r>
            <a:endParaRPr lang="fr-FR" sz="3600" dirty="0"/>
          </a:p>
        </p:txBody>
      </p:sp>
      <p:sp>
        <p:nvSpPr>
          <p:cNvPr id="278531" name="Rectangle 3"/>
          <p:cNvSpPr>
            <a:spLocks noGrp="1" noChangeArrowheads="1"/>
          </p:cNvSpPr>
          <p:nvPr>
            <p:ph idx="1"/>
          </p:nvPr>
        </p:nvSpPr>
        <p:spPr>
          <a:xfrm>
            <a:off x="457200" y="1125538"/>
            <a:ext cx="8229600" cy="4608512"/>
          </a:xfrm>
        </p:spPr>
        <p:txBody>
          <a:bodyPr/>
          <a:lstStyle/>
          <a:p>
            <a:pPr marL="609600" indent="-609600">
              <a:lnSpc>
                <a:spcPct val="105000"/>
              </a:lnSpc>
              <a:spcBef>
                <a:spcPct val="85000"/>
              </a:spcBef>
              <a:buFontTx/>
              <a:buAutoNum type="arabicPeriod"/>
            </a:pPr>
            <a:r>
              <a:rPr lang="fr-CA" sz="2300" dirty="0"/>
              <a:t>Le </a:t>
            </a:r>
            <a:r>
              <a:rPr lang="fr-CA" sz="2300" dirty="0" smtClean="0"/>
              <a:t>stratégique donne </a:t>
            </a:r>
            <a:r>
              <a:rPr lang="fr-CA" sz="2300" dirty="0"/>
              <a:t>suite à la mission et à la vision en traduisant la stratégie d’action et de mise en œuvre</a:t>
            </a:r>
          </a:p>
          <a:p>
            <a:pPr marL="609600" indent="-609600">
              <a:lnSpc>
                <a:spcPct val="105000"/>
              </a:lnSpc>
              <a:spcBef>
                <a:spcPct val="85000"/>
              </a:spcBef>
              <a:buFontTx/>
              <a:buAutoNum type="arabicPeriod"/>
            </a:pPr>
            <a:r>
              <a:rPr lang="fr-CA" sz="2300" dirty="0"/>
              <a:t>Il prend plusieurs noms: plan stratégique, programme, plan d’affaire, plan intégré, projet-résultats</a:t>
            </a:r>
          </a:p>
          <a:p>
            <a:pPr marL="609600" indent="-609600">
              <a:lnSpc>
                <a:spcPct val="105000"/>
              </a:lnSpc>
              <a:spcBef>
                <a:spcPct val="85000"/>
              </a:spcBef>
              <a:buFontTx/>
              <a:buAutoNum type="arabicPeriod"/>
            </a:pPr>
            <a:r>
              <a:rPr lang="fr-CA" sz="2300" dirty="0"/>
              <a:t>Prend plusieurs formes à </a:t>
            </a:r>
            <a:r>
              <a:rPr lang="fr-CA" sz="2300" dirty="0" smtClean="0"/>
              <a:t>différents niveaux </a:t>
            </a:r>
            <a:r>
              <a:rPr lang="fr-CA" sz="2300" dirty="0"/>
              <a:t>de la hiérarchie (ex. plus général au niveau du ministère et plus opérationnel au niveau d’une direction générale)</a:t>
            </a:r>
          </a:p>
        </p:txBody>
      </p:sp>
      <p:sp>
        <p:nvSpPr>
          <p:cNvPr id="6" name="Slide Number Placeholder 5"/>
          <p:cNvSpPr>
            <a:spLocks noGrp="1"/>
          </p:cNvSpPr>
          <p:nvPr>
            <p:ph type="sldNum" sz="quarter" idx="12"/>
          </p:nvPr>
        </p:nvSpPr>
        <p:spPr/>
        <p:txBody>
          <a:bodyPr/>
          <a:lstStyle/>
          <a:p>
            <a:fld id="{D895000B-4549-43BE-BACE-CB4BC0A5E1CC}" type="slidenum">
              <a:rPr lang="fr-FR"/>
              <a:pPr/>
              <a:t>18</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8530"/>
                                        </p:tgtEl>
                                        <p:attrNameLst>
                                          <p:attrName>style.visibility</p:attrName>
                                        </p:attrNameLst>
                                      </p:cBhvr>
                                      <p:to>
                                        <p:strVal val="visible"/>
                                      </p:to>
                                    </p:set>
                                    <p:animEffect transition="in" filter="fade">
                                      <p:cBhvr>
                                        <p:cTn id="7" dur="2000"/>
                                        <p:tgtEl>
                                          <p:spTgt spid="27853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8531"/>
                                        </p:tgtEl>
                                        <p:attrNameLst>
                                          <p:attrName>style.visibility</p:attrName>
                                        </p:attrNameLst>
                                      </p:cBhvr>
                                      <p:to>
                                        <p:strVal val="visible"/>
                                      </p:to>
                                    </p:set>
                                    <p:animEffect transition="in" filter="fade">
                                      <p:cBhvr>
                                        <p:cTn id="10" dur="2000"/>
                                        <p:tgtEl>
                                          <p:spTgt spid="278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0" grpId="0"/>
      <p:bldP spid="27853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0578" name="Rectangle 2"/>
          <p:cNvSpPr>
            <a:spLocks noGrp="1" noChangeArrowheads="1"/>
          </p:cNvSpPr>
          <p:nvPr>
            <p:ph type="title"/>
          </p:nvPr>
        </p:nvSpPr>
        <p:spPr>
          <a:xfrm>
            <a:off x="457200" y="269652"/>
            <a:ext cx="8229600" cy="927100"/>
          </a:xfrm>
        </p:spPr>
        <p:txBody>
          <a:bodyPr>
            <a:normAutofit fontScale="90000"/>
          </a:bodyPr>
          <a:lstStyle/>
          <a:p>
            <a:r>
              <a:rPr lang="fr-CA" sz="3000" dirty="0"/>
              <a:t>Composantes </a:t>
            </a:r>
            <a:r>
              <a:rPr lang="fr-CA" sz="3000" dirty="0" smtClean="0"/>
              <a:t>communes d’un plan stratégique</a:t>
            </a:r>
            <a:br>
              <a:rPr lang="fr-CA" sz="3000" dirty="0" smtClean="0"/>
            </a:br>
            <a:r>
              <a:rPr lang="fr-CA" sz="2500" i="1" dirty="0" smtClean="0"/>
              <a:t>(varie et doit être adapté selon l’organisation)</a:t>
            </a:r>
            <a:endParaRPr lang="fr-FR" sz="2500" i="1" dirty="0"/>
          </a:p>
        </p:txBody>
      </p:sp>
      <p:sp>
        <p:nvSpPr>
          <p:cNvPr id="280579" name="Rectangle 3"/>
          <p:cNvSpPr>
            <a:spLocks noGrp="1" noChangeArrowheads="1"/>
          </p:cNvSpPr>
          <p:nvPr>
            <p:ph idx="1"/>
          </p:nvPr>
        </p:nvSpPr>
        <p:spPr>
          <a:xfrm>
            <a:off x="457200" y="1639341"/>
            <a:ext cx="8229600" cy="4525963"/>
          </a:xfrm>
        </p:spPr>
        <p:txBody>
          <a:bodyPr/>
          <a:lstStyle/>
          <a:p>
            <a:pPr marL="609600" indent="-609600">
              <a:lnSpc>
                <a:spcPct val="105000"/>
              </a:lnSpc>
              <a:spcBef>
                <a:spcPct val="85000"/>
              </a:spcBef>
              <a:buFontTx/>
              <a:buAutoNum type="arabicPeriod"/>
            </a:pPr>
            <a:r>
              <a:rPr lang="fr-CA" sz="2100" dirty="0" smtClean="0"/>
              <a:t>Énoncé </a:t>
            </a:r>
            <a:r>
              <a:rPr lang="fr-CA" sz="2100" dirty="0"/>
              <a:t>de mission/vision</a:t>
            </a:r>
          </a:p>
          <a:p>
            <a:pPr marL="609600" indent="-609600">
              <a:lnSpc>
                <a:spcPct val="105000"/>
              </a:lnSpc>
              <a:spcBef>
                <a:spcPct val="85000"/>
              </a:spcBef>
              <a:buFontTx/>
              <a:buAutoNum type="arabicPeriod"/>
            </a:pPr>
            <a:r>
              <a:rPr lang="fr-CA" sz="2100" dirty="0"/>
              <a:t>Les axes stratégiques (priorités)</a:t>
            </a:r>
          </a:p>
          <a:p>
            <a:pPr marL="609600" indent="-609600">
              <a:lnSpc>
                <a:spcPct val="105000"/>
              </a:lnSpc>
              <a:spcBef>
                <a:spcPct val="85000"/>
              </a:spcBef>
              <a:buFontTx/>
              <a:buAutoNum type="arabicPeriod"/>
            </a:pPr>
            <a:r>
              <a:rPr lang="fr-CA" sz="2100" dirty="0"/>
              <a:t>Objectifs et résultats à obtenir </a:t>
            </a:r>
            <a:r>
              <a:rPr lang="fr-CA" sz="1800" dirty="0"/>
              <a:t>(extrants/livrables et impacts/retombées)</a:t>
            </a:r>
          </a:p>
          <a:p>
            <a:pPr marL="609600" indent="-609600">
              <a:lnSpc>
                <a:spcPct val="105000"/>
              </a:lnSpc>
              <a:spcBef>
                <a:spcPct val="85000"/>
              </a:spcBef>
              <a:buFontTx/>
              <a:buAutoNum type="arabicPeriod"/>
            </a:pPr>
            <a:r>
              <a:rPr lang="fr-CA" sz="2100" dirty="0"/>
              <a:t>Cibles et indicateurs de performance</a:t>
            </a:r>
          </a:p>
          <a:p>
            <a:pPr marL="609600" indent="-609600">
              <a:lnSpc>
                <a:spcPct val="105000"/>
              </a:lnSpc>
              <a:spcBef>
                <a:spcPct val="85000"/>
              </a:spcBef>
              <a:buFontTx/>
              <a:buAutoNum type="arabicPeriod"/>
            </a:pPr>
            <a:r>
              <a:rPr lang="fr-CA" sz="2100" dirty="0"/>
              <a:t>Plan de mise en œuvre (</a:t>
            </a:r>
            <a:r>
              <a:rPr lang="en-CA" sz="1800" dirty="0" err="1"/>
              <a:t>calendrier</a:t>
            </a:r>
            <a:r>
              <a:rPr lang="en-CA" sz="1800" dirty="0"/>
              <a:t>, </a:t>
            </a:r>
            <a:r>
              <a:rPr lang="en-CA" sz="1800" dirty="0" err="1"/>
              <a:t>responsabilités</a:t>
            </a:r>
            <a:r>
              <a:rPr lang="en-CA" sz="1800" dirty="0"/>
              <a:t>, </a:t>
            </a:r>
            <a:r>
              <a:rPr lang="en-CA" sz="1800" dirty="0" err="1"/>
              <a:t>ressources</a:t>
            </a:r>
            <a:r>
              <a:rPr lang="en-CA" sz="1800" dirty="0"/>
              <a:t>, etc.)</a:t>
            </a:r>
            <a:endParaRPr lang="fr-CA" sz="2100" dirty="0"/>
          </a:p>
          <a:p>
            <a:pPr marL="609600" indent="-609600">
              <a:lnSpc>
                <a:spcPct val="105000"/>
              </a:lnSpc>
              <a:spcBef>
                <a:spcPct val="85000"/>
              </a:spcBef>
              <a:buFontTx/>
              <a:buAutoNum type="arabicPeriod"/>
            </a:pPr>
            <a:r>
              <a:rPr lang="fr-CA" sz="2100" dirty="0"/>
              <a:t>Méthode de contrôle et évaluation</a:t>
            </a:r>
            <a:endParaRPr lang="fr-CA" sz="2000" dirty="0"/>
          </a:p>
        </p:txBody>
      </p:sp>
      <p:sp>
        <p:nvSpPr>
          <p:cNvPr id="6" name="Slide Number Placeholder 5"/>
          <p:cNvSpPr>
            <a:spLocks noGrp="1"/>
          </p:cNvSpPr>
          <p:nvPr>
            <p:ph type="sldNum" sz="quarter" idx="12"/>
          </p:nvPr>
        </p:nvSpPr>
        <p:spPr/>
        <p:txBody>
          <a:bodyPr/>
          <a:lstStyle/>
          <a:p>
            <a:fld id="{8FADDE13-D647-493A-8671-DD2F208F4594}" type="slidenum">
              <a:rPr lang="fr-FR"/>
              <a:pPr/>
              <a:t>19</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0578"/>
                                        </p:tgtEl>
                                        <p:attrNameLst>
                                          <p:attrName>style.visibility</p:attrName>
                                        </p:attrNameLst>
                                      </p:cBhvr>
                                      <p:to>
                                        <p:strVal val="visible"/>
                                      </p:to>
                                    </p:set>
                                    <p:animEffect transition="in" filter="fade">
                                      <p:cBhvr>
                                        <p:cTn id="7" dur="2000"/>
                                        <p:tgtEl>
                                          <p:spTgt spid="28057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0579"/>
                                        </p:tgtEl>
                                        <p:attrNameLst>
                                          <p:attrName>style.visibility</p:attrName>
                                        </p:attrNameLst>
                                      </p:cBhvr>
                                      <p:to>
                                        <p:strVal val="visible"/>
                                      </p:to>
                                    </p:set>
                                    <p:animEffect transition="in" filter="fade">
                                      <p:cBhvr>
                                        <p:cTn id="10" dur="2000"/>
                                        <p:tgtEl>
                                          <p:spTgt spid="280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578" grpId="0"/>
      <p:bldP spid="280579"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9250" name="Rectangle 2"/>
          <p:cNvSpPr>
            <a:spLocks noGrp="1" noChangeArrowheads="1"/>
          </p:cNvSpPr>
          <p:nvPr>
            <p:ph type="title"/>
          </p:nvPr>
        </p:nvSpPr>
        <p:spPr>
          <a:xfrm>
            <a:off x="457200" y="274638"/>
            <a:ext cx="8229600" cy="850106"/>
          </a:xfrm>
        </p:spPr>
        <p:txBody>
          <a:bodyPr/>
          <a:lstStyle/>
          <a:p>
            <a:r>
              <a:rPr lang="en-CA" sz="3600" dirty="0" smtClean="0"/>
              <a:t>Exemple: Election Canada</a:t>
            </a:r>
            <a:endParaRPr lang="fr-FR" sz="3600" dirty="0"/>
          </a:p>
        </p:txBody>
      </p:sp>
      <p:sp>
        <p:nvSpPr>
          <p:cNvPr id="22" name="Slide Number Placeholder 5"/>
          <p:cNvSpPr>
            <a:spLocks noGrp="1"/>
          </p:cNvSpPr>
          <p:nvPr>
            <p:ph type="sldNum" sz="quarter" idx="12"/>
          </p:nvPr>
        </p:nvSpPr>
        <p:spPr/>
        <p:txBody>
          <a:bodyPr/>
          <a:lstStyle/>
          <a:p>
            <a:fld id="{B6543E5B-42D2-4FF1-89FC-731B9BAA7A84}" type="slidenum">
              <a:rPr lang="fr-FR"/>
              <a:pPr/>
              <a:t>20</a:t>
            </a:fld>
            <a:endParaRPr lang="fr-FR"/>
          </a:p>
        </p:txBody>
      </p:sp>
      <p:pic>
        <p:nvPicPr>
          <p:cNvPr id="1026" name="Picture 2"/>
          <p:cNvPicPr>
            <a:picLocks noChangeAspect="1" noChangeArrowheads="1"/>
          </p:cNvPicPr>
          <p:nvPr/>
        </p:nvPicPr>
        <p:blipFill>
          <a:blip r:embed="rId3" cstate="print"/>
          <a:srcRect/>
          <a:stretch>
            <a:fillRect/>
          </a:stretch>
        </p:blipFill>
        <p:spPr bwMode="auto">
          <a:xfrm>
            <a:off x="395536" y="1196752"/>
            <a:ext cx="4035137" cy="5243066"/>
          </a:xfrm>
          <a:prstGeom prst="rect">
            <a:avLst/>
          </a:prstGeom>
          <a:noFill/>
          <a:ln w="9525">
            <a:noFill/>
            <a:miter lim="800000"/>
            <a:headEnd/>
            <a:tailEnd/>
          </a:ln>
        </p:spPr>
      </p:pic>
      <p:pic>
        <p:nvPicPr>
          <p:cNvPr id="1028" name="Picture 4">
            <a:hlinkClick r:id="rId4"/>
          </p:cNvPr>
          <p:cNvPicPr>
            <a:picLocks noChangeAspect="1" noChangeArrowheads="1"/>
          </p:cNvPicPr>
          <p:nvPr/>
        </p:nvPicPr>
        <p:blipFill>
          <a:blip r:embed="rId5" cstate="print"/>
          <a:srcRect/>
          <a:stretch>
            <a:fillRect/>
          </a:stretch>
        </p:blipFill>
        <p:spPr bwMode="auto">
          <a:xfrm>
            <a:off x="4860033" y="1268760"/>
            <a:ext cx="2694510" cy="3816424"/>
          </a:xfrm>
          <a:prstGeom prst="rect">
            <a:avLst/>
          </a:prstGeom>
          <a:noFill/>
          <a:ln w="9525">
            <a:noFill/>
            <a:miter lim="800000"/>
            <a:headEnd/>
            <a:tailEnd/>
          </a:ln>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9250"/>
                                        </p:tgtEl>
                                        <p:attrNameLst>
                                          <p:attrName>style.visibility</p:attrName>
                                        </p:attrNameLst>
                                      </p:cBhvr>
                                      <p:to>
                                        <p:strVal val="visible"/>
                                      </p:to>
                                    </p:set>
                                    <p:animEffect transition="in" filter="fade">
                                      <p:cBhvr>
                                        <p:cTn id="7" dur="2000"/>
                                        <p:tgtEl>
                                          <p:spTgt spid="309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5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en-CA"/>
          </a:p>
        </p:txBody>
      </p:sp>
      <p:sp>
        <p:nvSpPr>
          <p:cNvPr id="3" name="Espace réservé du tableau 2"/>
          <p:cNvSpPr>
            <a:spLocks noGrp="1"/>
          </p:cNvSpPr>
          <p:nvPr>
            <p:ph type="tbl" idx="1"/>
          </p:nvPr>
        </p:nvSpPr>
        <p:spPr/>
      </p:sp>
      <p:sp>
        <p:nvSpPr>
          <p:cNvPr id="4" name="Espace réservé du numéro de diapositive 3"/>
          <p:cNvSpPr>
            <a:spLocks noGrp="1"/>
          </p:cNvSpPr>
          <p:nvPr>
            <p:ph type="sldNum" sz="quarter" idx="12"/>
          </p:nvPr>
        </p:nvSpPr>
        <p:spPr/>
        <p:txBody>
          <a:bodyPr/>
          <a:lstStyle/>
          <a:p>
            <a:fld id="{A21D36AD-8589-41F8-A46A-FB4685C1744B}" type="slidenum">
              <a:rPr lang="fr-FR" smtClean="0"/>
              <a:pPr/>
              <a:t>21</a:t>
            </a:fld>
            <a:endParaRPr lang="fr-F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15" y="260648"/>
            <a:ext cx="9034636" cy="620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77159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3954" name="Rectangle 2"/>
          <p:cNvSpPr>
            <a:spLocks noGrp="1" noChangeArrowheads="1"/>
          </p:cNvSpPr>
          <p:nvPr>
            <p:ph type="title"/>
          </p:nvPr>
        </p:nvSpPr>
        <p:spPr>
          <a:xfrm>
            <a:off x="457200" y="53975"/>
            <a:ext cx="8229600" cy="927100"/>
          </a:xfrm>
        </p:spPr>
        <p:txBody>
          <a:bodyPr>
            <a:normAutofit fontScale="90000"/>
          </a:bodyPr>
          <a:lstStyle/>
          <a:p>
            <a:r>
              <a:rPr lang="fr-CA" sz="2800"/>
              <a:t>Pièges et limites de</a:t>
            </a:r>
            <a:br>
              <a:rPr lang="fr-CA" sz="2800"/>
            </a:br>
            <a:r>
              <a:rPr lang="fr-CA" sz="2800"/>
              <a:t>la planification stratégique</a:t>
            </a:r>
            <a:endParaRPr lang="fr-FR" sz="2800"/>
          </a:p>
        </p:txBody>
      </p:sp>
      <p:sp>
        <p:nvSpPr>
          <p:cNvPr id="253955" name="Rectangle 3"/>
          <p:cNvSpPr>
            <a:spLocks noGrp="1" noChangeArrowheads="1"/>
          </p:cNvSpPr>
          <p:nvPr>
            <p:ph idx="1"/>
          </p:nvPr>
        </p:nvSpPr>
        <p:spPr>
          <a:xfrm>
            <a:off x="457200" y="1279525"/>
            <a:ext cx="8229600" cy="4525963"/>
          </a:xfrm>
        </p:spPr>
        <p:txBody>
          <a:bodyPr/>
          <a:lstStyle/>
          <a:p>
            <a:pPr marL="609600" indent="-609600">
              <a:lnSpc>
                <a:spcPct val="105000"/>
              </a:lnSpc>
              <a:spcBef>
                <a:spcPct val="85000"/>
              </a:spcBef>
              <a:buFontTx/>
              <a:buAutoNum type="arabicPeriod"/>
            </a:pPr>
            <a:r>
              <a:rPr lang="fr-FR" sz="1600" u="sng" dirty="0"/>
              <a:t>Ne pas impliquer les cadres de rang hiérarchique inférieur </a:t>
            </a:r>
            <a:r>
              <a:rPr lang="fr-FR" sz="1600" u="sng" dirty="0" smtClean="0"/>
              <a:t>et les employés </a:t>
            </a:r>
            <a:r>
              <a:rPr lang="fr-FR" sz="1600" dirty="0" smtClean="0"/>
              <a:t>dans </a:t>
            </a:r>
            <a:r>
              <a:rPr lang="fr-FR" sz="1600" dirty="0"/>
              <a:t>le processus risque de créer des résistances et une faible mobilisation</a:t>
            </a:r>
          </a:p>
          <a:p>
            <a:pPr marL="609600" indent="-609600">
              <a:lnSpc>
                <a:spcPct val="105000"/>
              </a:lnSpc>
              <a:spcBef>
                <a:spcPct val="85000"/>
              </a:spcBef>
              <a:buFontTx/>
              <a:buAutoNum type="arabicPeriod"/>
            </a:pPr>
            <a:r>
              <a:rPr lang="en-CA" sz="1600" u="sng" dirty="0"/>
              <a:t>Ne pas </a:t>
            </a:r>
            <a:r>
              <a:rPr lang="en-CA" sz="1600" u="sng" dirty="0" err="1"/>
              <a:t>impliquer</a:t>
            </a:r>
            <a:r>
              <a:rPr lang="en-CA" sz="1600" u="sng" dirty="0"/>
              <a:t> les </a:t>
            </a:r>
            <a:r>
              <a:rPr lang="en-CA" sz="1600" u="sng" dirty="0" err="1"/>
              <a:t>usagers</a:t>
            </a:r>
            <a:r>
              <a:rPr lang="en-CA" sz="1600" u="sng" dirty="0"/>
              <a:t> </a:t>
            </a:r>
            <a:r>
              <a:rPr lang="en-CA" sz="1600" dirty="0"/>
              <a:t>des services, les populations </a:t>
            </a:r>
            <a:r>
              <a:rPr lang="en-CA" sz="1600" dirty="0" err="1"/>
              <a:t>ciblées</a:t>
            </a:r>
            <a:r>
              <a:rPr lang="en-CA" sz="1600" dirty="0"/>
              <a:t> </a:t>
            </a:r>
            <a:r>
              <a:rPr lang="en-CA" sz="1600" dirty="0" err="1"/>
              <a:t>ou</a:t>
            </a:r>
            <a:r>
              <a:rPr lang="en-CA" sz="1600" dirty="0"/>
              <a:t> les </a:t>
            </a:r>
            <a:r>
              <a:rPr lang="en-CA" sz="1600" dirty="0" err="1"/>
              <a:t>acteurs</a:t>
            </a:r>
            <a:r>
              <a:rPr lang="en-CA" sz="1600" dirty="0"/>
              <a:t> </a:t>
            </a:r>
            <a:r>
              <a:rPr lang="en-CA" sz="1600" dirty="0" err="1"/>
              <a:t>touchés</a:t>
            </a:r>
            <a:r>
              <a:rPr lang="en-CA" sz="1600" dirty="0"/>
              <a:t> par les services publics. </a:t>
            </a:r>
            <a:r>
              <a:rPr lang="en-CA" sz="1600" dirty="0" err="1"/>
              <a:t>Cela</a:t>
            </a:r>
            <a:r>
              <a:rPr lang="en-CA" sz="1600" dirty="0"/>
              <a:t> </a:t>
            </a:r>
            <a:r>
              <a:rPr lang="en-CA" sz="1600" dirty="0" err="1"/>
              <a:t>risque</a:t>
            </a:r>
            <a:r>
              <a:rPr lang="en-CA" sz="1600" dirty="0"/>
              <a:t> de </a:t>
            </a:r>
            <a:r>
              <a:rPr lang="en-CA" sz="1600" dirty="0" err="1"/>
              <a:t>créer</a:t>
            </a:r>
            <a:r>
              <a:rPr lang="en-CA" sz="1600" dirty="0"/>
              <a:t> un plan qui ne </a:t>
            </a:r>
            <a:r>
              <a:rPr lang="en-CA" sz="1600" dirty="0" err="1"/>
              <a:t>répond</a:t>
            </a:r>
            <a:r>
              <a:rPr lang="en-CA" sz="1600" dirty="0"/>
              <a:t> pas aux </a:t>
            </a:r>
            <a:r>
              <a:rPr lang="en-CA" sz="1600" dirty="0" err="1"/>
              <a:t>besoins</a:t>
            </a:r>
            <a:r>
              <a:rPr lang="en-CA" sz="1600" dirty="0"/>
              <a:t> </a:t>
            </a:r>
            <a:r>
              <a:rPr lang="en-CA" sz="1600" dirty="0" err="1"/>
              <a:t>ou</a:t>
            </a:r>
            <a:r>
              <a:rPr lang="en-CA" sz="1600" dirty="0"/>
              <a:t> qui ne mobilise pas les </a:t>
            </a:r>
            <a:r>
              <a:rPr lang="en-CA" sz="1600" dirty="0" err="1"/>
              <a:t>acteurs</a:t>
            </a:r>
            <a:endParaRPr lang="en-CA" sz="1600" dirty="0"/>
          </a:p>
          <a:p>
            <a:pPr marL="609600" indent="-609600">
              <a:lnSpc>
                <a:spcPct val="105000"/>
              </a:lnSpc>
              <a:spcBef>
                <a:spcPct val="85000"/>
              </a:spcBef>
              <a:buFontTx/>
              <a:buAutoNum type="arabicPeriod"/>
            </a:pPr>
            <a:r>
              <a:rPr lang="fr-FR" sz="1600" dirty="0"/>
              <a:t>Une planification </a:t>
            </a:r>
            <a:r>
              <a:rPr lang="fr-FR" sz="1600" u="sng" dirty="0"/>
              <a:t>« trop complexe » </a:t>
            </a:r>
            <a:r>
              <a:rPr lang="fr-FR" sz="1600" dirty="0" smtClean="0"/>
              <a:t>crée une distance </a:t>
            </a:r>
            <a:r>
              <a:rPr lang="fr-FR" sz="1600" dirty="0"/>
              <a:t>entre les planificateurs, les </a:t>
            </a:r>
            <a:r>
              <a:rPr lang="fr-FR" sz="1600" dirty="0" smtClean="0"/>
              <a:t>gestionnaires, </a:t>
            </a:r>
            <a:r>
              <a:rPr lang="fr-FR" sz="1600" dirty="0"/>
              <a:t>les usagers… ce qui rend la mise en œuvre plus compliquée</a:t>
            </a:r>
            <a:endParaRPr lang="en-CA" sz="1600" dirty="0"/>
          </a:p>
          <a:p>
            <a:pPr marL="609600" indent="-609600">
              <a:lnSpc>
                <a:spcPct val="105000"/>
              </a:lnSpc>
              <a:spcBef>
                <a:spcPct val="85000"/>
              </a:spcBef>
              <a:buFontTx/>
              <a:buAutoNum type="arabicPeriod"/>
            </a:pPr>
            <a:r>
              <a:rPr lang="fr-FR" sz="1600" u="sng" dirty="0" smtClean="0"/>
              <a:t>Manque </a:t>
            </a:r>
            <a:r>
              <a:rPr lang="fr-FR" sz="1600" u="sng" dirty="0"/>
              <a:t>de flexibilité dans l'application de la stratégie</a:t>
            </a:r>
            <a:r>
              <a:rPr lang="fr-FR" sz="1600" dirty="0"/>
              <a:t>. Un planificateur doit être capable de corriger le plan en fonction des informations qu’il reçoit (suivi et évaluation du programme; infos économiques; facteurs externes et internes</a:t>
            </a:r>
            <a:r>
              <a:rPr lang="fr-FR" sz="1600" dirty="0" smtClean="0"/>
              <a:t>)</a:t>
            </a:r>
          </a:p>
          <a:p>
            <a:pPr marL="609600" indent="-609600">
              <a:lnSpc>
                <a:spcPct val="105000"/>
              </a:lnSpc>
              <a:spcBef>
                <a:spcPct val="85000"/>
              </a:spcBef>
              <a:buFontTx/>
              <a:buAutoNum type="arabicPeriod"/>
            </a:pPr>
            <a:r>
              <a:rPr lang="fr-FR" sz="1600" u="sng" dirty="0" smtClean="0"/>
              <a:t>L'obsession du contrôle </a:t>
            </a:r>
            <a:r>
              <a:rPr lang="fr-FR" sz="1600" dirty="0" smtClean="0"/>
              <a:t>qui cherche à réduire l'incertitude et le risque (dans les périodes de turbulences, la planification peut être un échec</a:t>
            </a:r>
          </a:p>
        </p:txBody>
      </p:sp>
      <p:sp>
        <p:nvSpPr>
          <p:cNvPr id="6" name="Slide Number Placeholder 5"/>
          <p:cNvSpPr>
            <a:spLocks noGrp="1"/>
          </p:cNvSpPr>
          <p:nvPr>
            <p:ph type="sldNum" sz="quarter" idx="12"/>
          </p:nvPr>
        </p:nvSpPr>
        <p:spPr/>
        <p:txBody>
          <a:bodyPr/>
          <a:lstStyle/>
          <a:p>
            <a:fld id="{4B2C997D-408F-45E2-9AC2-4FE433357F13}" type="slidenum">
              <a:rPr lang="fr-FR"/>
              <a:pPr/>
              <a:t>22</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3954"/>
                                        </p:tgtEl>
                                        <p:attrNameLst>
                                          <p:attrName>style.visibility</p:attrName>
                                        </p:attrNameLst>
                                      </p:cBhvr>
                                      <p:to>
                                        <p:strVal val="visible"/>
                                      </p:to>
                                    </p:set>
                                    <p:animEffect transition="in" filter="fade">
                                      <p:cBhvr>
                                        <p:cTn id="7" dur="2000"/>
                                        <p:tgtEl>
                                          <p:spTgt spid="25395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3955"/>
                                        </p:tgtEl>
                                        <p:attrNameLst>
                                          <p:attrName>style.visibility</p:attrName>
                                        </p:attrNameLst>
                                      </p:cBhvr>
                                      <p:to>
                                        <p:strVal val="visible"/>
                                      </p:to>
                                    </p:set>
                                    <p:animEffect transition="in" filter="fade">
                                      <p:cBhvr>
                                        <p:cTn id="10" dur="2000"/>
                                        <p:tgtEl>
                                          <p:spTgt spid="2539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954" grpId="0"/>
      <p:bldP spid="25395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a:xfrm>
            <a:off x="457200" y="188913"/>
            <a:ext cx="8229600" cy="927100"/>
          </a:xfrm>
        </p:spPr>
        <p:txBody>
          <a:bodyPr>
            <a:normAutofit fontScale="90000"/>
          </a:bodyPr>
          <a:lstStyle/>
          <a:p>
            <a:r>
              <a:rPr lang="fr-CA" sz="3400" dirty="0"/>
              <a:t>Rôle de la planification </a:t>
            </a:r>
            <a:r>
              <a:rPr lang="fr-CA" sz="3400" dirty="0" smtClean="0"/>
              <a:t>pour</a:t>
            </a:r>
            <a:br>
              <a:rPr lang="fr-CA" sz="3400" dirty="0" smtClean="0"/>
            </a:br>
            <a:r>
              <a:rPr lang="fr-CA" sz="3400" dirty="0" smtClean="0"/>
              <a:t>l’adaptation et le changement</a:t>
            </a:r>
            <a:endParaRPr lang="fr-FR" sz="3400" dirty="0"/>
          </a:p>
        </p:txBody>
      </p:sp>
      <p:sp>
        <p:nvSpPr>
          <p:cNvPr id="264195" name="Rectangle 3"/>
          <p:cNvSpPr>
            <a:spLocks noGrp="1" noChangeArrowheads="1"/>
          </p:cNvSpPr>
          <p:nvPr>
            <p:ph idx="1"/>
          </p:nvPr>
        </p:nvSpPr>
        <p:spPr>
          <a:xfrm>
            <a:off x="457200" y="1423988"/>
            <a:ext cx="8229600" cy="4525962"/>
          </a:xfrm>
        </p:spPr>
        <p:txBody>
          <a:bodyPr/>
          <a:lstStyle/>
          <a:p>
            <a:pPr marL="609600" indent="-609600">
              <a:lnSpc>
                <a:spcPct val="105000"/>
              </a:lnSpc>
              <a:spcBef>
                <a:spcPct val="85000"/>
              </a:spcBef>
              <a:buFontTx/>
              <a:buAutoNum type="arabicPeriod"/>
            </a:pPr>
            <a:r>
              <a:rPr lang="fr-CA" sz="2600" dirty="0"/>
              <a:t>La planification (stratégie) est un </a:t>
            </a:r>
            <a:r>
              <a:rPr lang="fr-CA" sz="2600" dirty="0" smtClean="0"/>
              <a:t>« phare » </a:t>
            </a:r>
            <a:r>
              <a:rPr lang="fr-CA" sz="2600" dirty="0"/>
              <a:t>pour l’action future de l’organisation</a:t>
            </a:r>
          </a:p>
          <a:p>
            <a:pPr marL="609600" indent="-609600">
              <a:lnSpc>
                <a:spcPct val="105000"/>
              </a:lnSpc>
              <a:spcBef>
                <a:spcPct val="85000"/>
              </a:spcBef>
              <a:buFontTx/>
              <a:buAutoNum type="arabicPeriod"/>
            </a:pPr>
            <a:r>
              <a:rPr lang="fr-CA" sz="2600" dirty="0"/>
              <a:t>Outil de gestion du changement pour l’adaptation de l’organisation publique (réponse aux changements et à l’évolution de son milieu)</a:t>
            </a:r>
          </a:p>
          <a:p>
            <a:pPr marL="609600" indent="-609600">
              <a:lnSpc>
                <a:spcPct val="105000"/>
              </a:lnSpc>
              <a:spcBef>
                <a:spcPct val="85000"/>
              </a:spcBef>
              <a:buFontTx/>
              <a:buAutoNum type="arabicPeriod"/>
            </a:pPr>
            <a:r>
              <a:rPr lang="fr-CA" sz="2600" dirty="0"/>
              <a:t>Ne doit pas être vu comme un outil statique mais plutôt comme un document dynamique qui accompagne le changement (vivant et évolutif)</a:t>
            </a:r>
          </a:p>
        </p:txBody>
      </p:sp>
      <p:sp>
        <p:nvSpPr>
          <p:cNvPr id="6" name="Slide Number Placeholder 5"/>
          <p:cNvSpPr>
            <a:spLocks noGrp="1"/>
          </p:cNvSpPr>
          <p:nvPr>
            <p:ph type="sldNum" sz="quarter" idx="12"/>
          </p:nvPr>
        </p:nvSpPr>
        <p:spPr/>
        <p:txBody>
          <a:bodyPr/>
          <a:lstStyle/>
          <a:p>
            <a:fld id="{EDA678EB-D08F-4C05-AF91-F1B177957FFB}" type="slidenum">
              <a:rPr lang="fr-FR"/>
              <a:pPr/>
              <a:t>23</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4194"/>
                                        </p:tgtEl>
                                        <p:attrNameLst>
                                          <p:attrName>style.visibility</p:attrName>
                                        </p:attrNameLst>
                                      </p:cBhvr>
                                      <p:to>
                                        <p:strVal val="visible"/>
                                      </p:to>
                                    </p:set>
                                    <p:animEffect transition="in" filter="fade">
                                      <p:cBhvr>
                                        <p:cTn id="7" dur="2000"/>
                                        <p:tgtEl>
                                          <p:spTgt spid="26419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4195"/>
                                        </p:tgtEl>
                                        <p:attrNameLst>
                                          <p:attrName>style.visibility</p:attrName>
                                        </p:attrNameLst>
                                      </p:cBhvr>
                                      <p:to>
                                        <p:strVal val="visible"/>
                                      </p:to>
                                    </p:set>
                                    <p:animEffect transition="in" filter="fade">
                                      <p:cBhvr>
                                        <p:cTn id="10" dur="2000"/>
                                        <p:tgtEl>
                                          <p:spTgt spid="264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4" grpId="0"/>
      <p:bldP spid="26419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a:xfrm>
            <a:off x="457200" y="188913"/>
            <a:ext cx="8229600" cy="927100"/>
          </a:xfrm>
        </p:spPr>
        <p:txBody>
          <a:bodyPr/>
          <a:lstStyle/>
          <a:p>
            <a:r>
              <a:rPr lang="fr-CA" sz="3400" dirty="0" smtClean="0"/>
              <a:t>Planification - Organisation</a:t>
            </a:r>
            <a:endParaRPr lang="fr-FR" sz="3400" dirty="0"/>
          </a:p>
        </p:txBody>
      </p:sp>
      <p:sp>
        <p:nvSpPr>
          <p:cNvPr id="264195" name="Rectangle 3"/>
          <p:cNvSpPr>
            <a:spLocks noGrp="1" noChangeArrowheads="1"/>
          </p:cNvSpPr>
          <p:nvPr>
            <p:ph idx="1"/>
          </p:nvPr>
        </p:nvSpPr>
        <p:spPr>
          <a:xfrm>
            <a:off x="457200" y="1423988"/>
            <a:ext cx="8229600" cy="4525962"/>
          </a:xfrm>
        </p:spPr>
        <p:txBody>
          <a:bodyPr/>
          <a:lstStyle/>
          <a:p>
            <a:pPr marL="609600" indent="-609600">
              <a:lnSpc>
                <a:spcPct val="105000"/>
              </a:lnSpc>
              <a:spcBef>
                <a:spcPct val="85000"/>
              </a:spcBef>
              <a:buFontTx/>
              <a:buAutoNum type="arabicPeriod"/>
            </a:pPr>
            <a:r>
              <a:rPr lang="fr-CA" sz="2600" dirty="0" smtClean="0"/>
              <a:t>En d’autres termes, la planification devrait aider à déterminer l’organisation des ressources – et non le contraire</a:t>
            </a:r>
          </a:p>
          <a:p>
            <a:pPr marL="609600" indent="-609600">
              <a:lnSpc>
                <a:spcPct val="105000"/>
              </a:lnSpc>
              <a:spcBef>
                <a:spcPct val="85000"/>
              </a:spcBef>
              <a:buFontTx/>
              <a:buAutoNum type="arabicPeriod"/>
            </a:pPr>
            <a:r>
              <a:rPr lang="fr-CA" sz="2600" dirty="0" smtClean="0"/>
              <a:t>Il faudra donc trouver un moyen pour adapter l’organisation à la stratégie</a:t>
            </a:r>
          </a:p>
          <a:p>
            <a:pPr marL="609600" indent="-609600">
              <a:lnSpc>
                <a:spcPct val="105000"/>
              </a:lnSpc>
              <a:spcBef>
                <a:spcPct val="85000"/>
              </a:spcBef>
              <a:buFontTx/>
              <a:buAutoNum type="arabicPeriod"/>
            </a:pPr>
            <a:r>
              <a:rPr lang="fr-CA" sz="2600" dirty="0" smtClean="0"/>
              <a:t>À suivre…</a:t>
            </a:r>
          </a:p>
        </p:txBody>
      </p:sp>
      <p:sp>
        <p:nvSpPr>
          <p:cNvPr id="6" name="Slide Number Placeholder 5"/>
          <p:cNvSpPr>
            <a:spLocks noGrp="1"/>
          </p:cNvSpPr>
          <p:nvPr>
            <p:ph type="sldNum" sz="quarter" idx="12"/>
          </p:nvPr>
        </p:nvSpPr>
        <p:spPr/>
        <p:txBody>
          <a:bodyPr/>
          <a:lstStyle/>
          <a:p>
            <a:fld id="{EDA678EB-D08F-4C05-AF91-F1B177957FFB}" type="slidenum">
              <a:rPr lang="fr-FR"/>
              <a:pPr/>
              <a:t>24</a:t>
            </a:fld>
            <a:endParaRPr lang="fr-F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4194"/>
                                        </p:tgtEl>
                                        <p:attrNameLst>
                                          <p:attrName>style.visibility</p:attrName>
                                        </p:attrNameLst>
                                      </p:cBhvr>
                                      <p:to>
                                        <p:strVal val="visible"/>
                                      </p:to>
                                    </p:set>
                                    <p:animEffect transition="in" filter="fade">
                                      <p:cBhvr>
                                        <p:cTn id="7" dur="2000"/>
                                        <p:tgtEl>
                                          <p:spTgt spid="26419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4195"/>
                                        </p:tgtEl>
                                        <p:attrNameLst>
                                          <p:attrName>style.visibility</p:attrName>
                                        </p:attrNameLst>
                                      </p:cBhvr>
                                      <p:to>
                                        <p:strVal val="visible"/>
                                      </p:to>
                                    </p:set>
                                    <p:animEffect transition="in" filter="fade">
                                      <p:cBhvr>
                                        <p:cTn id="10" dur="2000"/>
                                        <p:tgtEl>
                                          <p:spTgt spid="264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4" grpId="0"/>
      <p:bldP spid="26419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5340</TotalTime>
  <Words>1013</Words>
  <Application>Microsoft Macintosh PowerPoint</Application>
  <PresentationFormat>On-screen Show (4:3)</PresentationFormat>
  <Paragraphs>158</Paragraphs>
  <Slides>24</Slides>
  <Notes>23</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Thème Office</vt:lpstr>
      <vt:lpstr>Le processus de planification  28 janvier 2013 </vt:lpstr>
      <vt:lpstr>Objectifs de la séance</vt:lpstr>
      <vt:lpstr>Quatre grandes fonctions de la gestion</vt:lpstr>
      <vt:lpstr>Décrire le processus de planification</vt:lpstr>
      <vt:lpstr>La planification une définition</vt:lpstr>
      <vt:lpstr>La planification répond à 4 questions</vt:lpstr>
      <vt:lpstr>À quoi sert la planification?</vt:lpstr>
      <vt:lpstr>Deux grands rôles des plans</vt:lpstr>
      <vt:lpstr>Processus de planification</vt:lpstr>
      <vt:lpstr>Approche autocratique versus participative</vt:lpstr>
      <vt:lpstr>Le plan stratégique</vt:lpstr>
      <vt:lpstr>Le plan stratégique</vt:lpstr>
      <vt:lpstr>Vision et mission</vt:lpstr>
      <vt:lpstr>Vision et mission comme outil de management </vt:lpstr>
      <vt:lpstr>Exemple: Pêche et océans Canada</vt:lpstr>
      <vt:lpstr>Exemple: Santé Canada</vt:lpstr>
      <vt:lpstr>Exemple: Université d’Ottawa Destination 2020</vt:lpstr>
      <vt:lpstr>Le plan stratégique</vt:lpstr>
      <vt:lpstr>Composantes communes d’un plan stratégique (varie et doit être adapté selon l’organisation)</vt:lpstr>
      <vt:lpstr>Exemple: Election Canada</vt:lpstr>
      <vt:lpstr>PowerPoint Presentation</vt:lpstr>
      <vt:lpstr>Pièges et limites de la planification stratégique</vt:lpstr>
      <vt:lpstr>Rôle de la planification pour l’adaptation et le changement</vt:lpstr>
      <vt:lpstr>Planification - Organisation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métier de gestionnaire public d’hier à aujourd’hui  Séance du 9 janvier 2009</dc:title>
  <dc:creator>Eric Champagne</dc:creator>
  <cp:lastModifiedBy>Emmanuel Arango Giraldo</cp:lastModifiedBy>
  <cp:revision>130</cp:revision>
  <cp:lastPrinted>2013-01-28T17:51:07Z</cp:lastPrinted>
  <dcterms:created xsi:type="dcterms:W3CDTF">2009-01-08T15:04:08Z</dcterms:created>
  <dcterms:modified xsi:type="dcterms:W3CDTF">2013-02-25T16:24:49Z</dcterms:modified>
</cp:coreProperties>
</file>