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1" r:id="rId1"/>
  </p:sldMasterIdLst>
  <p:notesMasterIdLst>
    <p:notesMasterId r:id="rId28"/>
  </p:notesMasterIdLst>
  <p:handoutMasterIdLst>
    <p:handoutMasterId r:id="rId29"/>
  </p:handoutMasterIdLst>
  <p:sldIdLst>
    <p:sldId id="290" r:id="rId2"/>
    <p:sldId id="295" r:id="rId3"/>
    <p:sldId id="271" r:id="rId4"/>
    <p:sldId id="289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3" r:id="rId15"/>
    <p:sldId id="291" r:id="rId16"/>
    <p:sldId id="284" r:id="rId17"/>
    <p:sldId id="292" r:id="rId18"/>
    <p:sldId id="285" r:id="rId19"/>
    <p:sldId id="286" r:id="rId20"/>
    <p:sldId id="287" r:id="rId21"/>
    <p:sldId id="269" r:id="rId22"/>
    <p:sldId id="288" r:id="rId23"/>
    <p:sldId id="294" r:id="rId24"/>
    <p:sldId id="293" r:id="rId25"/>
    <p:sldId id="296" r:id="rId26"/>
    <p:sldId id="297" r:id="rId27"/>
  </p:sldIdLst>
  <p:sldSz cx="9144000" cy="6858000" type="screen4x3"/>
  <p:notesSz cx="7023100" cy="9309100"/>
  <p:custDataLst>
    <p:tags r:id="rId30"/>
  </p:custDataLst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D78"/>
    <a:srgbClr val="FA7D19"/>
    <a:srgbClr val="FFC000"/>
    <a:srgbClr val="F0D3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1272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ADCC335-25A4-49FE-BAB0-CFDE7B652780}" type="datetimeFigureOut">
              <a:rPr lang="en-CA" smtClean="0"/>
              <a:t>08/07/2013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44B9BA18-91B8-41C1-8F55-92F1D80B0C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743223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wrap="square" lIns="93324" tIns="46662" rIns="93324" bIns="46662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wrap="square" lIns="93324" tIns="46662" rIns="93324" bIns="46662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A702EAA-7DD5-4002-B759-3C9E7BF674D8}" type="datetimeFigureOut">
              <a:rPr lang="en-US"/>
              <a:pPr/>
              <a:t>7/8/2013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wrap="square" lIns="93324" tIns="46662" rIns="93324" bIns="46662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wrap="square" lIns="93324" tIns="46662" rIns="93324" bIns="46662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8AEE202-7E28-44BC-B4A6-26AAE08672E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4123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58255" indent="-29163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66546" indent="-233309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33164" indent="-233309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99782" indent="-233309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66401" indent="-2333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33019" indent="-2333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99637" indent="-2333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66256" indent="-2333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BBD051E-ADF7-43EE-99EC-F1AB3AD83246}" type="slidenum">
              <a:rPr lang="en-US">
                <a:solidFill>
                  <a:prstClr val="black"/>
                </a:solidFill>
              </a:rPr>
              <a:pPr eaLnBrk="1" hangingPunct="1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58255" indent="-29163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66546" indent="-233309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33164" indent="-233309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99782" indent="-233309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66401" indent="-2333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3033019" indent="-2333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99637" indent="-2333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966256" indent="-23330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BBD051E-ADF7-43EE-99EC-F1AB3AD83246}" type="slidenum">
              <a:rPr lang="en-US">
                <a:solidFill>
                  <a:prstClr val="black"/>
                </a:solidFill>
              </a:rPr>
              <a:pPr eaLnBrk="1" hangingPunct="1"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36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1752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68586-AC01-4CF4-8D65-FC62291C4320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204864"/>
            <a:ext cx="8856984" cy="2016224"/>
          </a:xfrm>
        </p:spPr>
        <p:txBody>
          <a:bodyPr>
            <a:normAutofit/>
          </a:bodyPr>
          <a:lstStyle>
            <a:lvl1pPr algn="ctr">
              <a:defRPr sz="3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68586-AC01-4CF4-8D65-FC62291C4320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68586-AC01-4CF4-8D65-FC62291C4320}" type="slidenum">
              <a:rPr lang="en-CA" smtClean="0"/>
              <a:pPr/>
              <a:t>‹#›</a:t>
            </a:fld>
            <a:endParaRPr lang="en-CA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68586-AC01-4CF4-8D65-FC62291C4320}" type="slidenum">
              <a:rPr lang="en-CA" smtClean="0"/>
              <a:pPr/>
              <a:t>‹#›</a:t>
            </a:fld>
            <a:endParaRPr lang="en-CA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08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_res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5472608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68586-AC01-4CF4-8D65-FC62291C4320}" type="slidenum">
              <a:rPr lang="en-CA" smtClean="0"/>
              <a:pPr/>
              <a:t>‹#›</a:t>
            </a:fld>
            <a:endParaRPr lang="en-CA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5796136" y="3933056"/>
            <a:ext cx="3242275" cy="2520280"/>
          </a:xfr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078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xt_and_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99784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784" y="980728"/>
            <a:ext cx="4316016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410408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68586-AC01-4CF4-8D65-FC62291C4320}" type="slidenum">
              <a:rPr lang="en-CA" smtClean="0"/>
              <a:pPr/>
              <a:t>‹#›</a:t>
            </a:fld>
            <a:endParaRPr lang="en-CA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16632"/>
            <a:ext cx="8856984" cy="720080"/>
          </a:xfrm>
        </p:spPr>
        <p:txBody>
          <a:bodyPr anchor="ctr" anchorCtr="0">
            <a:normAutofit/>
          </a:bodyPr>
          <a:lstStyle>
            <a:lvl1pPr algn="l">
              <a:defRPr sz="2800" b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7704" y="1124744"/>
            <a:ext cx="5904390" cy="4752528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04" y="6165304"/>
            <a:ext cx="8928992" cy="36004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15694-3425-4CE3-B583-53F85AFA80DA}" type="slidenum">
              <a:rPr lang="en-CA" smtClean="0"/>
              <a:pPr/>
              <a:t>‹#›</a:t>
            </a:fld>
            <a:endParaRPr lang="en-CA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©Microeconomics, Curtis &amp; Irvine, 2013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Chapter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669360"/>
            <a:ext cx="9144000" cy="2078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6552875"/>
            <a:ext cx="9144000" cy="332509"/>
          </a:xfrm>
          <a:prstGeom prst="rect">
            <a:avLst/>
          </a:prstGeom>
          <a:solidFill>
            <a:srgbClr val="79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Chapter 1 - ©  Microeconomics, Curtis &amp; Irvine, 2013</a:t>
            </a:r>
          </a:p>
          <a:p>
            <a:pPr algn="l"/>
            <a:endParaRPr lang="en-US" sz="1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623640"/>
            <a:ext cx="1066800" cy="2992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FFFFFF"/>
                </a:solidFill>
              </a:defRPr>
            </a:lvl1pPr>
          </a:lstStyle>
          <a:p>
            <a:fld id="{DF368586-AC01-4CF4-8D65-FC62291C4320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1</a:t>
            </a:r>
            <a:br>
              <a:rPr lang="en-US" dirty="0" smtClean="0"/>
            </a:br>
            <a:r>
              <a:rPr lang="en-US" dirty="0" smtClean="0"/>
              <a:t>Introduction – The Big Ideas</a:t>
            </a:r>
            <a:endParaRPr lang="en-CA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tx1"/>
                </a:solidFill>
              </a:rPr>
              <a:t>Microeconomics </a:t>
            </a:r>
          </a:p>
          <a:p>
            <a:r>
              <a:rPr lang="en-CA" dirty="0" smtClean="0">
                <a:solidFill>
                  <a:schemeClr val="tx1"/>
                </a:solidFill>
              </a:rPr>
              <a:t>Curtis &amp; Irvine, 2013 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406CB-E5A3-40F3-8A52-4CD67AA6287A}" type="slidenum">
              <a:rPr lang="en-CA" smtClean="0"/>
              <a:pPr/>
              <a:t>1</a:t>
            </a:fld>
            <a:endParaRPr lang="en-CA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50055" y="1584799"/>
            <a:ext cx="7848600" cy="19272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srgbClr val="FF7D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24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outcomes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sz="2000" b="1" dirty="0" smtClean="0">
                <a:solidFill>
                  <a:schemeClr val="tx1"/>
                </a:solidFill>
              </a:rPr>
              <a:t>By the end of this chapter you should understand… </a:t>
            </a:r>
            <a:br>
              <a:rPr lang="en-CA" sz="2000" b="1" dirty="0" smtClean="0">
                <a:solidFill>
                  <a:schemeClr val="tx1"/>
                </a:solidFill>
              </a:rPr>
            </a:br>
            <a:endParaRPr lang="en-CA" sz="1400" b="1" dirty="0" smtClean="0">
              <a:solidFill>
                <a:schemeClr val="tx1"/>
              </a:solidFill>
            </a:endParaRPr>
          </a:p>
          <a:p>
            <a:pPr lvl="1"/>
            <a:r>
              <a:rPr lang="en-CA" sz="1800" dirty="0" smtClean="0">
                <a:solidFill>
                  <a:schemeClr val="tx1"/>
                </a:solidFill>
              </a:rPr>
              <a:t>The nature and objective of economics</a:t>
            </a:r>
          </a:p>
          <a:p>
            <a:pPr lvl="1"/>
            <a:endParaRPr lang="en-CA" sz="1800" dirty="0" smtClean="0">
              <a:solidFill>
                <a:schemeClr val="tx1"/>
              </a:solidFill>
            </a:endParaRPr>
          </a:p>
          <a:p>
            <a:pPr lvl="1"/>
            <a:r>
              <a:rPr lang="en-CA" sz="1800" dirty="0" smtClean="0">
                <a:solidFill>
                  <a:schemeClr val="tx1"/>
                </a:solidFill>
              </a:rPr>
              <a:t>The role of theory, models, hypotheses and data</a:t>
            </a:r>
          </a:p>
          <a:p>
            <a:pPr lvl="1"/>
            <a:endParaRPr lang="en-CA" sz="1800" dirty="0" smtClean="0">
              <a:solidFill>
                <a:schemeClr val="tx1"/>
              </a:solidFill>
            </a:endParaRPr>
          </a:p>
          <a:p>
            <a:pPr lvl="1"/>
            <a:r>
              <a:rPr lang="en-CA" sz="1800" dirty="0" smtClean="0">
                <a:solidFill>
                  <a:schemeClr val="tx1"/>
                </a:solidFill>
              </a:rPr>
              <a:t>The centrality of government</a:t>
            </a:r>
          </a:p>
          <a:p>
            <a:pPr lvl="1"/>
            <a:endParaRPr lang="en-CA" sz="1800" dirty="0" smtClean="0">
              <a:solidFill>
                <a:schemeClr val="tx1"/>
              </a:solidFill>
            </a:endParaRPr>
          </a:p>
          <a:p>
            <a:pPr lvl="1"/>
            <a:r>
              <a:rPr lang="en-CA" sz="1800" dirty="0" smtClean="0">
                <a:solidFill>
                  <a:schemeClr val="tx1"/>
                </a:solidFill>
              </a:rPr>
              <a:t>How microeconomics differs from macroeconomics</a:t>
            </a:r>
          </a:p>
          <a:p>
            <a:pPr lvl="1"/>
            <a:endParaRPr lang="en-CA" sz="1800" dirty="0" smtClean="0">
              <a:solidFill>
                <a:schemeClr val="tx1"/>
              </a:solidFill>
            </a:endParaRPr>
          </a:p>
          <a:p>
            <a:pPr lvl="1"/>
            <a:r>
              <a:rPr lang="en-CA" sz="1800" dirty="0" smtClean="0">
                <a:solidFill>
                  <a:schemeClr val="tx1"/>
                </a:solidFill>
              </a:rPr>
              <a:t>Opportunity cost, productivity advantage and efficiency</a:t>
            </a:r>
          </a:p>
          <a:p>
            <a:pPr lvl="1"/>
            <a:endParaRPr lang="en-CA" sz="1800" dirty="0" smtClean="0">
              <a:solidFill>
                <a:schemeClr val="tx1"/>
              </a:solidFill>
            </a:endParaRPr>
          </a:p>
          <a:p>
            <a:pPr lvl="1"/>
            <a:r>
              <a:rPr lang="en-CA" sz="1800" dirty="0" smtClean="0">
                <a:solidFill>
                  <a:schemeClr val="tx1"/>
                </a:solidFill>
              </a:rPr>
              <a:t>Specialization, exchange and markets</a:t>
            </a:r>
          </a:p>
          <a:p>
            <a:pPr lvl="1"/>
            <a:endParaRPr lang="en-CA" sz="1800" dirty="0" smtClean="0">
              <a:solidFill>
                <a:schemeClr val="tx1"/>
              </a:solidFill>
            </a:endParaRPr>
          </a:p>
          <a:p>
            <a:pPr lvl="1"/>
            <a:r>
              <a:rPr lang="en-CA" sz="1800" dirty="0" smtClean="0">
                <a:solidFill>
                  <a:schemeClr val="tx1"/>
                </a:solidFill>
              </a:rPr>
              <a:t>The production possibility frontier</a:t>
            </a:r>
          </a:p>
          <a:p>
            <a:pPr lvl="1"/>
            <a:endParaRPr lang="en-CA" sz="1800" dirty="0" smtClean="0">
              <a:solidFill>
                <a:schemeClr val="tx1"/>
              </a:solidFill>
            </a:endParaRPr>
          </a:p>
          <a:p>
            <a:pPr lvl="1"/>
            <a:r>
              <a:rPr lang="en-CA" sz="1800" dirty="0" smtClean="0">
                <a:solidFill>
                  <a:schemeClr val="tx1"/>
                </a:solidFill>
              </a:rPr>
              <a:t>Full employment, booms, recessions and economic growth</a:t>
            </a:r>
          </a:p>
          <a:p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BB621-8868-4B31-A574-7B698AD7FE62}" type="slidenum">
              <a:rPr lang="en-CA" smtClean="0"/>
              <a:pPr/>
              <a:t>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7195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Working Definition of Economics</a:t>
            </a:r>
            <a:endParaRPr lang="en-CA" dirty="0"/>
          </a:p>
        </p:txBody>
      </p:sp>
      <p:sp>
        <p:nvSpPr>
          <p:cNvPr id="21" name="Content Placeholder 20"/>
          <p:cNvSpPr>
            <a:spLocks noGrp="1"/>
          </p:cNvSpPr>
          <p:nvPr>
            <p:ph idx="1"/>
          </p:nvPr>
        </p:nvSpPr>
        <p:spPr>
          <a:xfrm>
            <a:off x="467544" y="980728"/>
            <a:ext cx="8208912" cy="5472608"/>
          </a:xfrm>
        </p:spPr>
        <p:txBody>
          <a:bodyPr/>
          <a:lstStyle/>
          <a:p>
            <a:pPr marL="0" indent="0" algn="ctr">
              <a:buNone/>
            </a:pPr>
            <a:r>
              <a:rPr lang="en-CA" dirty="0" smtClean="0">
                <a:solidFill>
                  <a:schemeClr val="tx1"/>
                </a:solidFill>
              </a:rPr>
              <a:t/>
            </a:r>
            <a:br>
              <a:rPr lang="en-CA" dirty="0" smtClean="0">
                <a:solidFill>
                  <a:schemeClr val="tx1"/>
                </a:solidFill>
              </a:rPr>
            </a:br>
            <a:r>
              <a:rPr lang="en-CA" dirty="0" smtClean="0">
                <a:solidFill>
                  <a:schemeClr val="tx1"/>
                </a:solidFill>
              </a:rPr>
              <a:t>“Economics, at its best, is a set of ideas and methods for the improvement of society. It is not, as so often seems the case today, a set of ideological rules for asserting why we cannot face the challenges of stagnation, job loss and widening inequality.”</a:t>
            </a:r>
          </a:p>
          <a:p>
            <a:endParaRPr lang="en-CA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CA" sz="2000" dirty="0" smtClean="0">
                <a:solidFill>
                  <a:schemeClr val="tx1"/>
                </a:solidFill>
              </a:rPr>
              <a:t>Christopher Sims, </a:t>
            </a:r>
            <a:br>
              <a:rPr lang="en-CA" sz="2000" dirty="0" smtClean="0">
                <a:solidFill>
                  <a:schemeClr val="tx1"/>
                </a:solidFill>
              </a:rPr>
            </a:br>
            <a:r>
              <a:rPr lang="en-CA" sz="2000" dirty="0" smtClean="0">
                <a:solidFill>
                  <a:schemeClr val="tx1"/>
                </a:solidFill>
              </a:rPr>
              <a:t>Nobel Laureate in Economics, 2011</a:t>
            </a:r>
            <a:endParaRPr lang="en-US" sz="20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 smtClean="0"/>
          </a:p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3</a:t>
            </a:fld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816734"/>
          </a:xfrm>
        </p:spPr>
        <p:txBody>
          <a:bodyPr/>
          <a:lstStyle/>
          <a:p>
            <a:r>
              <a:rPr lang="en-CA" dirty="0" smtClean="0"/>
              <a:t>Ideas and Methods</a:t>
            </a:r>
            <a:endParaRPr lang="en-CA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68456" y="980728"/>
            <a:ext cx="8796032" cy="511256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4</a:t>
            </a:fld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611560" y="1052736"/>
            <a:ext cx="799288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Economics is a </a:t>
            </a:r>
            <a:r>
              <a:rPr lang="en-US" sz="2000" b="1" i="1" dirty="0" smtClean="0">
                <a:solidFill>
                  <a:srgbClr val="3E5D78"/>
                </a:solidFill>
              </a:rPr>
              <a:t>social science</a:t>
            </a:r>
          </a:p>
          <a:p>
            <a:endParaRPr lang="en-US" sz="2000" dirty="0"/>
          </a:p>
          <a:p>
            <a:r>
              <a:rPr lang="en-US" sz="2000" dirty="0" smtClean="0"/>
              <a:t>It is concerned with </a:t>
            </a:r>
            <a:r>
              <a:rPr lang="en-US" sz="2000" b="1" i="1" dirty="0" smtClean="0">
                <a:solidFill>
                  <a:srgbClr val="3E5D78"/>
                </a:solidFill>
              </a:rPr>
              <a:t>ideas that may improve society</a:t>
            </a:r>
          </a:p>
          <a:p>
            <a:endParaRPr lang="en-US" sz="2000" dirty="0"/>
          </a:p>
          <a:p>
            <a:r>
              <a:rPr lang="en-US" sz="2000" dirty="0" smtClean="0"/>
              <a:t>It is </a:t>
            </a:r>
            <a:r>
              <a:rPr lang="en-US" sz="2000" b="1" i="1" dirty="0" smtClean="0">
                <a:solidFill>
                  <a:srgbClr val="3E5D78"/>
                </a:solidFill>
              </a:rPr>
              <a:t>scientific</a:t>
            </a:r>
            <a:r>
              <a:rPr lang="en-US" sz="2000" b="1" dirty="0" smtClean="0"/>
              <a:t> </a:t>
            </a:r>
            <a:r>
              <a:rPr lang="en-US" sz="2000" dirty="0" smtClean="0"/>
              <a:t>in its approach</a:t>
            </a:r>
            <a:br>
              <a:rPr lang="en-US" sz="2000" dirty="0" smtClean="0"/>
            </a:br>
            <a:endParaRPr lang="en-US" sz="1200" dirty="0" smtClean="0"/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/>
              <a:t>Use of mathematics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/>
              <a:t>Use of models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sz="2000" dirty="0" smtClean="0"/>
              <a:t>Use of data and statistical methods</a:t>
            </a:r>
          </a:p>
          <a:p>
            <a:endParaRPr lang="en-US" sz="2000" dirty="0" smtClean="0"/>
          </a:p>
          <a:p>
            <a:r>
              <a:rPr lang="en-US" sz="2000" dirty="0" smtClean="0"/>
              <a:t>Translation of ideas into formal </a:t>
            </a:r>
            <a:r>
              <a:rPr lang="en-US" sz="2000" b="1" i="1" dirty="0" smtClean="0">
                <a:solidFill>
                  <a:srgbClr val="3E5D78"/>
                </a:solidFill>
              </a:rPr>
              <a:t>models</a:t>
            </a:r>
            <a:r>
              <a:rPr lang="en-US" sz="2000" dirty="0" smtClean="0"/>
              <a:t> through mathematics, and testing of the ideas/models through the use of statistical methods (more in chapter 2)</a:t>
            </a: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78126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 for today’s society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5</a:t>
            </a:fld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980728"/>
            <a:ext cx="583264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Unemployment rates</a:t>
            </a:r>
            <a:r>
              <a:rPr lang="en-CA" sz="2000" dirty="0" smtClean="0"/>
              <a:t> among young people are at historic highs</a:t>
            </a:r>
            <a:br>
              <a:rPr lang="en-CA" sz="2000" dirty="0" smtClean="0"/>
            </a:br>
            <a:r>
              <a:rPr lang="en-CA" sz="1200" dirty="0" smtClean="0"/>
              <a:t>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Government balance sheets</a:t>
            </a:r>
            <a:r>
              <a:rPr lang="en-CA" sz="2000" dirty="0" smtClean="0"/>
              <a:t> are in disarray</a:t>
            </a:r>
            <a:br>
              <a:rPr lang="en-CA" sz="2000" dirty="0" smtClean="0"/>
            </a:br>
            <a:endParaRPr lang="en-CA" sz="12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Inequality is on the rise. </a:t>
            </a:r>
          </a:p>
          <a:p>
            <a:endParaRPr lang="en-CA" sz="2000" dirty="0" smtClean="0"/>
          </a:p>
          <a:p>
            <a:r>
              <a:rPr lang="en-CA" sz="2000" dirty="0" smtClean="0"/>
              <a:t>In addition, the world simultaneously faces structural upheaval: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overpopulation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climate change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political instability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globalization </a:t>
            </a:r>
          </a:p>
          <a:p>
            <a:endParaRPr lang="en-CA" sz="2000" dirty="0" smtClean="0"/>
          </a:p>
          <a:p>
            <a:r>
              <a:rPr lang="en-CA" sz="2000" dirty="0" smtClean="0"/>
              <a:t>These issues challenge us to understand and formulate policies </a:t>
            </a:r>
            <a:endParaRPr lang="en-US" sz="2000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5472608"/>
          </a:xfrm>
        </p:spPr>
        <p:txBody>
          <a:bodyPr/>
          <a:lstStyle/>
          <a:p>
            <a:endParaRPr lang="en-CA" dirty="0"/>
          </a:p>
        </p:txBody>
      </p:sp>
      <p:pic>
        <p:nvPicPr>
          <p:cNvPr id="1027" name="Picture 3" descr="C:\Users\lorraine\Pictures\Geography\Lesson5-climate_change\climate_change_MS_clips\004371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41211"/>
            <a:ext cx="2067301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But there is Good News too…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6</a:t>
            </a:fld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223342" y="980728"/>
            <a:ext cx="521275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Lit</a:t>
            </a:r>
            <a:r>
              <a:rPr lang="en-CA" sz="2000" dirty="0" smtClean="0"/>
              <a:t>eracy rates rising dramatically in the developing world 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/>
              <a:t>C</a:t>
            </a:r>
            <a:r>
              <a:rPr lang="en-CA" sz="2000" dirty="0" smtClean="0"/>
              <a:t>hild mortality has plummeted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/>
              <a:t>F</a:t>
            </a:r>
            <a:r>
              <a:rPr lang="en-CA" sz="2000" dirty="0" smtClean="0"/>
              <a:t>amily size is a fraction of what it was 50 years ago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/>
              <a:t>P</a:t>
            </a:r>
            <a:r>
              <a:rPr lang="en-CA" sz="2000" dirty="0" smtClean="0"/>
              <a:t>rosperity is on the rise in much of Asia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Life expectancy is increasing universally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/>
              <a:t>D</a:t>
            </a:r>
            <a:r>
              <a:rPr lang="en-CA" sz="2000" dirty="0" smtClean="0"/>
              <a:t>eaths through wars are in a state of long term decline.</a:t>
            </a:r>
            <a:endParaRPr lang="en-US" sz="2000" dirty="0" smtClean="0"/>
          </a:p>
          <a:p>
            <a:endParaRPr lang="en-US" sz="20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3" r="17266"/>
          <a:stretch/>
        </p:blipFill>
        <p:spPr bwMode="auto">
          <a:xfrm>
            <a:off x="6221537" y="2564904"/>
            <a:ext cx="1878855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69" b="17384"/>
          <a:stretch/>
        </p:blipFill>
        <p:spPr bwMode="auto">
          <a:xfrm>
            <a:off x="6372200" y="1725735"/>
            <a:ext cx="2016224" cy="1327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Microeconomics and Macroeconomics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7</a:t>
            </a:fld>
            <a:endParaRPr lang="en-CA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98240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683568" y="1340768"/>
            <a:ext cx="756084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400" b="1" i="1" dirty="0" smtClean="0">
                <a:solidFill>
                  <a:srgbClr val="3E5D78"/>
                </a:solidFill>
              </a:rPr>
              <a:t>Macroeconomics</a:t>
            </a:r>
            <a:r>
              <a:rPr lang="en-CA" sz="2400" dirty="0" smtClean="0">
                <a:solidFill>
                  <a:srgbClr val="0070C0"/>
                </a:solidFill>
              </a:rPr>
              <a:t> </a:t>
            </a:r>
            <a:r>
              <a:rPr lang="en-CA" sz="2400" dirty="0" smtClean="0"/>
              <a:t>studies the economy as a system in which feedbacks among sectors determine national output, employment and prices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400" dirty="0" smtClean="0">
              <a:solidFill>
                <a:srgbClr val="0070C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400" b="1" i="1" dirty="0" smtClean="0">
                <a:solidFill>
                  <a:srgbClr val="3E5D78"/>
                </a:solidFill>
              </a:rPr>
              <a:t>Microeconomics</a:t>
            </a:r>
            <a:r>
              <a:rPr lang="en-CA" sz="2400" b="1" dirty="0" smtClean="0">
                <a:solidFill>
                  <a:srgbClr val="0070C0"/>
                </a:solidFill>
              </a:rPr>
              <a:t> </a:t>
            </a:r>
            <a:r>
              <a:rPr lang="en-CA" sz="2400" dirty="0" smtClean="0"/>
              <a:t>is the study of individual behavior in the context of scarcity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400" dirty="0" smtClean="0">
              <a:solidFill>
                <a:srgbClr val="0070C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400" dirty="0" smtClean="0"/>
              <a:t>In a </a:t>
            </a:r>
            <a:r>
              <a:rPr lang="en-CA" sz="2400" b="1" i="1" dirty="0" smtClean="0">
                <a:solidFill>
                  <a:srgbClr val="3E5D78"/>
                </a:solidFill>
              </a:rPr>
              <a:t>mixed economy</a:t>
            </a:r>
            <a:r>
              <a:rPr lang="en-CA" sz="2400" b="1" dirty="0" smtClean="0">
                <a:solidFill>
                  <a:srgbClr val="0070C0"/>
                </a:solidFill>
              </a:rPr>
              <a:t> </a:t>
            </a:r>
            <a:r>
              <a:rPr lang="en-CA" sz="2400" dirty="0" smtClean="0"/>
              <a:t>goods and services are supplied both by private suppliers and government</a:t>
            </a:r>
            <a:endParaRPr lang="en-US" sz="2400" dirty="0" smtClean="0"/>
          </a:p>
          <a:p>
            <a:endParaRPr lang="en-US" sz="20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Government </a:t>
            </a:r>
            <a:endParaRPr lang="en-CA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8</a:t>
            </a:fld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179512" y="980728"/>
            <a:ext cx="87129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/>
              <a:t>Government is not an add-on to our economy.</a:t>
            </a:r>
          </a:p>
          <a:p>
            <a:endParaRPr lang="en-US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/>
              <a:t>I</a:t>
            </a:r>
            <a:r>
              <a:rPr lang="en-US" sz="2000" dirty="0" smtClean="0"/>
              <a:t>t plays an integral role in regulating, redistributing and enforcing contracts. </a:t>
            </a:r>
          </a:p>
          <a:p>
            <a:endParaRPr lang="en-US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/>
              <a:t>Without this legal structure the private sector could decline into a state of Hobbesian anarchy</a:t>
            </a:r>
          </a:p>
          <a:p>
            <a:endParaRPr lang="en-US" sz="2000" dirty="0" smtClean="0"/>
          </a:p>
          <a:p>
            <a:endParaRPr lang="en-US" sz="2000" dirty="0"/>
          </a:p>
          <a:p>
            <a:pPr algn="r"/>
            <a:r>
              <a:rPr lang="en-US" sz="2000" i="1" dirty="0" smtClean="0"/>
              <a:t>	</a:t>
            </a:r>
            <a:r>
              <a:rPr lang="en-US" sz="2000" b="1" i="1" dirty="0" smtClean="0">
                <a:solidFill>
                  <a:srgbClr val="3E5D78"/>
                </a:solidFill>
              </a:rPr>
              <a:t>Example</a:t>
            </a:r>
            <a:r>
              <a:rPr lang="en-US" sz="2000" b="1" dirty="0" smtClean="0">
                <a:solidFill>
                  <a:srgbClr val="3E5D78"/>
                </a:solidFill>
              </a:rPr>
              <a:t>:</a:t>
            </a:r>
            <a:r>
              <a:rPr lang="en-US" sz="2000" dirty="0" smtClean="0"/>
              <a:t> Congo in the modern era</a:t>
            </a:r>
            <a:endParaRPr lang="en-US" sz="2000" dirty="0"/>
          </a:p>
        </p:txBody>
      </p:sp>
      <p:pic>
        <p:nvPicPr>
          <p:cNvPr id="6146" name="Picture 2" descr="C:\Users\lorraine\Downloads\FITT_case\MH9004036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75" b="14462"/>
          <a:stretch/>
        </p:blipFill>
        <p:spPr bwMode="auto">
          <a:xfrm>
            <a:off x="656159" y="3904586"/>
            <a:ext cx="2835721" cy="204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Understanding Economics through the Use of Models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9</a:t>
            </a:fld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980728"/>
            <a:ext cx="856895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A</a:t>
            </a:r>
            <a:r>
              <a:rPr lang="en-CA" sz="2000" dirty="0" smtClean="0"/>
              <a:t> </a:t>
            </a:r>
            <a:r>
              <a:rPr lang="en-CA" sz="2000" b="1" i="1" dirty="0" smtClean="0">
                <a:solidFill>
                  <a:srgbClr val="3E5D78"/>
                </a:solidFill>
              </a:rPr>
              <a:t>model</a:t>
            </a:r>
            <a:r>
              <a:rPr lang="en-CA" sz="2000" b="1" dirty="0" smtClean="0"/>
              <a:t> </a:t>
            </a:r>
            <a:r>
              <a:rPr lang="en-CA" sz="2000" dirty="0" smtClean="0"/>
              <a:t>is a formalization of theory that facilitates scientific enquiry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A </a:t>
            </a:r>
            <a:r>
              <a:rPr lang="en-CA" sz="2000" b="1" i="1" dirty="0" smtClean="0">
                <a:solidFill>
                  <a:srgbClr val="3E5D78"/>
                </a:solidFill>
              </a:rPr>
              <a:t>theory</a:t>
            </a:r>
            <a:r>
              <a:rPr lang="en-CA" sz="2000" b="1" dirty="0" smtClean="0"/>
              <a:t> </a:t>
            </a:r>
            <a:r>
              <a:rPr lang="en-CA" sz="2000" dirty="0" smtClean="0"/>
              <a:t>is a logical view of how things work, and is frequently formulated on the basis of observation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Frequently we transform theories into models and </a:t>
            </a:r>
            <a:r>
              <a:rPr lang="en-CA" sz="2000" b="1" i="1" dirty="0" smtClean="0">
                <a:solidFill>
                  <a:srgbClr val="3E5D78"/>
                </a:solidFill>
              </a:rPr>
              <a:t>test the theories</a:t>
            </a:r>
            <a:r>
              <a:rPr lang="en-CA" sz="2000" b="1" dirty="0" smtClean="0">
                <a:solidFill>
                  <a:srgbClr val="3E5D78"/>
                </a:solidFill>
              </a:rPr>
              <a:t> </a:t>
            </a:r>
            <a:r>
              <a:rPr lang="en-CA" sz="2000" dirty="0" smtClean="0"/>
              <a:t>in this way by confronting them with data and statistical analysis ….  </a:t>
            </a:r>
          </a:p>
          <a:p>
            <a:pPr algn="r"/>
            <a:endParaRPr lang="en-CA" sz="2000" i="1" dirty="0" smtClean="0">
              <a:solidFill>
                <a:srgbClr val="3E5D78"/>
              </a:solidFill>
            </a:endParaRPr>
          </a:p>
          <a:p>
            <a:pPr algn="r"/>
            <a:endParaRPr lang="en-CA" sz="2000" i="1" dirty="0">
              <a:solidFill>
                <a:srgbClr val="3E5D78"/>
              </a:solidFill>
            </a:endParaRPr>
          </a:p>
          <a:p>
            <a:pPr algn="r"/>
            <a:r>
              <a:rPr lang="en-CA" sz="2000" b="1" i="1" dirty="0" smtClean="0">
                <a:solidFill>
                  <a:srgbClr val="3E5D78"/>
                </a:solidFill>
              </a:rPr>
              <a:t>Examples</a:t>
            </a:r>
            <a:r>
              <a:rPr lang="en-CA" sz="2000" dirty="0" smtClean="0"/>
              <a:t> below…</a:t>
            </a:r>
            <a:endParaRPr lang="en-US" sz="2000" dirty="0" smtClean="0"/>
          </a:p>
          <a:p>
            <a:endParaRPr lang="en-US" sz="2000" dirty="0"/>
          </a:p>
        </p:txBody>
      </p:sp>
      <p:pic>
        <p:nvPicPr>
          <p:cNvPr id="7170" name="Picture 2" descr="C:\Users\lorraine\Downloads\FITT_case\MH90042303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17032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Markets, Trading and Opportunity Cost 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10</a:t>
            </a:fld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980728"/>
            <a:ext cx="88569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>
                <a:solidFill>
                  <a:srgbClr val="3E5D78"/>
                </a:solidFill>
              </a:rPr>
              <a:t>Markets</a:t>
            </a:r>
            <a:r>
              <a:rPr lang="en-US" sz="2000" dirty="0" smtClean="0"/>
              <a:t> are central to our economic lives </a:t>
            </a:r>
            <a:br>
              <a:rPr lang="en-US" sz="2000" dirty="0" smtClean="0"/>
            </a:br>
            <a:r>
              <a:rPr lang="en-US" sz="2000" dirty="0" smtClean="0"/>
              <a:t>– they permit us to trade, work efficiently and improve our living standards</a:t>
            </a:r>
          </a:p>
          <a:p>
            <a:endParaRPr lang="en-US" sz="2000" dirty="0" smtClean="0"/>
          </a:p>
          <a:p>
            <a:r>
              <a:rPr lang="en-US" sz="2000" i="1" dirty="0" smtClean="0"/>
              <a:t>Example </a:t>
            </a:r>
            <a:r>
              <a:rPr lang="en-US" sz="2000" dirty="0" smtClean="0"/>
              <a:t>of Gardner and Plummer who are neighbors:</a:t>
            </a:r>
          </a:p>
          <a:p>
            <a:endParaRPr lang="en-US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Trading skills ==</a:t>
            </a:r>
            <a:r>
              <a:rPr lang="en-US" sz="2000" dirty="0" smtClean="0">
                <a:sym typeface="Wingdings" pitchFamily="2" charset="2"/>
              </a:rPr>
              <a:t></a:t>
            </a:r>
            <a:r>
              <a:rPr lang="en-US" sz="2000" dirty="0" smtClean="0"/>
              <a:t>  market place</a:t>
            </a:r>
          </a:p>
          <a:p>
            <a:endParaRPr lang="en-US" sz="2000" dirty="0" smtClean="0"/>
          </a:p>
          <a:p>
            <a:r>
              <a:rPr lang="en-US" sz="2000" dirty="0" smtClean="0"/>
              <a:t>Let us take a </a:t>
            </a:r>
            <a:r>
              <a:rPr lang="en-US" sz="2000" i="1" dirty="0" smtClean="0"/>
              <a:t>numerical example</a:t>
            </a:r>
            <a:r>
              <a:rPr lang="en-US" sz="2000" dirty="0" smtClean="0"/>
              <a:t> that we can develop into a </a:t>
            </a:r>
            <a:br>
              <a:rPr lang="en-US" sz="2000" dirty="0" smtClean="0"/>
            </a:br>
            <a:r>
              <a:rPr lang="en-US" sz="2000" b="1" dirty="0" smtClean="0">
                <a:solidFill>
                  <a:srgbClr val="3E5D78"/>
                </a:solidFill>
              </a:rPr>
              <a:t>model of production and exchange</a:t>
            </a:r>
            <a:r>
              <a:rPr lang="en-US" sz="2000" dirty="0" smtClean="0">
                <a:solidFill>
                  <a:srgbClr val="3E5D78"/>
                </a:solidFill>
              </a:rPr>
              <a:t>.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149080"/>
            <a:ext cx="2702159" cy="1686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600" y="1988840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3573016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dirty="0" smtClean="0"/>
              <a:t>Each producer has a time allocation of 36 hours</a:t>
            </a:r>
            <a:endParaRPr lang="en-CA" dirty="0"/>
          </a:p>
          <a:p>
            <a:endParaRPr lang="en-CA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dirty="0" smtClean="0"/>
              <a:t>By allocating total time to one activity, Amanda can produce 12F or 18V</a:t>
            </a:r>
            <a:br>
              <a:rPr lang="en-CA" dirty="0" smtClean="0"/>
            </a:br>
            <a:endParaRPr lang="en-CA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dirty="0" smtClean="0"/>
              <a:t>Zoe can produce 18F or 9V</a:t>
            </a:r>
          </a:p>
          <a:p>
            <a:endParaRPr lang="en-CA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dirty="0" smtClean="0"/>
              <a:t>By splitting their time each person can also produce a combination of the two</a:t>
            </a: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5143881"/>
              </p:ext>
            </p:extLst>
          </p:nvPr>
        </p:nvGraphicFramePr>
        <p:xfrm>
          <a:off x="467544" y="1196752"/>
          <a:ext cx="8316925" cy="187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/>
                <a:gridCol w="1584176"/>
                <a:gridCol w="1656184"/>
                <a:gridCol w="1800200"/>
                <a:gridCol w="2268253"/>
              </a:tblGrid>
              <a:tr h="370840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Table 1.1 Production Possibilities in a Two-Person Economy</a:t>
                      </a:r>
                      <a:endParaRPr lang="en-US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CA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Hours/fish</a:t>
                      </a:r>
                      <a:endParaRPr lang="en-US" sz="1800" dirty="0">
                        <a:latin typeface="Times New Roman" pitchFamily="18" charset="0"/>
                        <a:ea typeface="STXinwe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Hours/vegetable</a:t>
                      </a:r>
                      <a:endParaRPr lang="en-US" sz="1800" dirty="0">
                        <a:latin typeface="Times New Roman" pitchFamily="18" charset="0"/>
                        <a:ea typeface="STXinwe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Fish production</a:t>
                      </a:r>
                      <a:endParaRPr lang="en-US" sz="1800" dirty="0">
                        <a:latin typeface="Times New Roman" pitchFamily="18" charset="0"/>
                        <a:ea typeface="STXinwe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Vegetable</a:t>
                      </a:r>
                      <a:r>
                        <a:rPr lang="en-CA" sz="18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p</a:t>
                      </a:r>
                      <a:r>
                        <a:rPr lang="en-CA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roduction</a:t>
                      </a:r>
                      <a:endParaRPr lang="en-US" sz="1800" dirty="0">
                        <a:latin typeface="Times New Roman" pitchFamily="18" charset="0"/>
                        <a:ea typeface="STXinwe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endParaRPr lang="en-CA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Amanda</a:t>
                      </a:r>
                      <a:endParaRPr lang="en-CA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0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en-US" sz="2000" dirty="0">
                        <a:latin typeface="Times New Roman" pitchFamily="18" charset="0"/>
                        <a:ea typeface="STXinwe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0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en-US" sz="2000" dirty="0">
                        <a:latin typeface="Times New Roman" pitchFamily="18" charset="0"/>
                        <a:ea typeface="STXinwe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0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</a:t>
                      </a:r>
                      <a:endParaRPr lang="en-US" sz="2000" dirty="0">
                        <a:latin typeface="Times New Roman" pitchFamily="18" charset="0"/>
                        <a:ea typeface="STXinwe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0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18</a:t>
                      </a:r>
                      <a:endParaRPr lang="en-US" sz="2000" dirty="0">
                        <a:latin typeface="Times New Roman" pitchFamily="18" charset="0"/>
                        <a:ea typeface="STXinwe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Zoe</a:t>
                      </a:r>
                      <a:endParaRPr lang="en-CA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0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en-US" sz="2000" dirty="0">
                        <a:latin typeface="Times New Roman" pitchFamily="18" charset="0"/>
                        <a:ea typeface="STXinwe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0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en-US" sz="2000" dirty="0">
                        <a:latin typeface="Times New Roman" pitchFamily="18" charset="0"/>
                        <a:ea typeface="STXinwe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0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18</a:t>
                      </a:r>
                      <a:endParaRPr lang="en-US" sz="2000" dirty="0">
                        <a:latin typeface="Times New Roman" pitchFamily="18" charset="0"/>
                        <a:ea typeface="STXinwe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0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</a:t>
                      </a:r>
                      <a:endParaRPr lang="en-US" sz="2000" dirty="0">
                        <a:latin typeface="Times New Roman" pitchFamily="18" charset="0"/>
                        <a:ea typeface="STXinwe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A Model of Exchange and Specialization</a:t>
            </a:r>
            <a:endParaRPr lang="en-CA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11</a:t>
            </a:fld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Opportunity Cost </a:t>
            </a:r>
            <a:endParaRPr lang="en-CA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12</a:t>
            </a:fld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755576" y="1494651"/>
            <a:ext cx="7560839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The </a:t>
            </a:r>
            <a:r>
              <a:rPr lang="en-US" sz="2400" b="1" i="1" dirty="0" smtClean="0">
                <a:solidFill>
                  <a:srgbClr val="3E5D78"/>
                </a:solidFill>
              </a:rPr>
              <a:t>opportunity cost</a:t>
            </a:r>
            <a:r>
              <a:rPr lang="en-US" sz="2400" dirty="0" smtClean="0">
                <a:solidFill>
                  <a:srgbClr val="0070C0"/>
                </a:solidFill>
              </a:rPr>
              <a:t> </a:t>
            </a:r>
            <a:r>
              <a:rPr lang="en-US" sz="2400" dirty="0" smtClean="0"/>
              <a:t>of a choice is what must be sacrificed when a choice is made</a:t>
            </a:r>
          </a:p>
          <a:p>
            <a:endParaRPr lang="en-US" sz="2400" dirty="0" smtClean="0"/>
          </a:p>
          <a:p>
            <a:pPr algn="ctr"/>
            <a:r>
              <a:rPr lang="en-CA" sz="2400" dirty="0" smtClean="0"/>
              <a:t>Zoe’s opportunity cost is 1:2 </a:t>
            </a:r>
          </a:p>
          <a:p>
            <a:pPr marL="360000" algn="ctr"/>
            <a:r>
              <a:rPr lang="en-CA" sz="2400" dirty="0" smtClean="0"/>
              <a:t>(1 unit of V for 2 units of F)</a:t>
            </a:r>
          </a:p>
          <a:p>
            <a:pPr algn="ctr"/>
            <a:endParaRPr lang="en-CA" sz="2400" dirty="0" smtClean="0"/>
          </a:p>
          <a:p>
            <a:pPr algn="ctr"/>
            <a:r>
              <a:rPr lang="en-CA" sz="2400" dirty="0" smtClean="0"/>
              <a:t>Amanda’s opportunity cost is 3:2</a:t>
            </a:r>
          </a:p>
          <a:p>
            <a:pPr marL="360000" algn="ctr"/>
            <a:r>
              <a:rPr lang="en-CA" sz="2400" dirty="0" smtClean="0"/>
              <a:t>(18 units of V for 12 units of F) </a:t>
            </a:r>
            <a:endParaRPr lang="en-US" sz="2400" dirty="0" smtClean="0"/>
          </a:p>
          <a:p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Specialization </a:t>
            </a:r>
            <a:endParaRPr lang="en-CA" dirty="0"/>
          </a:p>
        </p:txBody>
      </p:sp>
      <p:sp>
        <p:nvSpPr>
          <p:cNvPr id="18" name="Content Placeholder 1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13</a:t>
            </a:fld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2985889"/>
            <a:ext cx="74888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0" lvl="3" indent="-342900">
              <a:buFont typeface="Arial" pitchFamily="34" charset="0"/>
              <a:buChar char="•"/>
            </a:pPr>
            <a:r>
              <a:rPr lang="en-US" sz="2400" dirty="0" smtClean="0"/>
              <a:t>Amanda specializes in Vegetable</a:t>
            </a:r>
          </a:p>
          <a:p>
            <a:pPr marL="1714500" lvl="3" indent="-342900">
              <a:buFont typeface="Arial" pitchFamily="34" charset="0"/>
              <a:buChar char="•"/>
            </a:pPr>
            <a:r>
              <a:rPr lang="en-US" sz="2400" dirty="0" smtClean="0"/>
              <a:t>Zoe specializes in Fish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sz="2400" dirty="0"/>
          </a:p>
          <a:p>
            <a:pPr algn="ctr"/>
            <a:r>
              <a:rPr lang="en-US" sz="2400" dirty="0" smtClean="0"/>
              <a:t>We are about to develop our first </a:t>
            </a:r>
            <a:r>
              <a:rPr lang="en-US" sz="2400" b="1" i="1" dirty="0" smtClean="0">
                <a:solidFill>
                  <a:srgbClr val="3E5D78"/>
                </a:solidFill>
              </a:rPr>
              <a:t>graphical model</a:t>
            </a:r>
            <a:endParaRPr lang="en-US" sz="2400" b="1" i="1" dirty="0">
              <a:solidFill>
                <a:srgbClr val="3E5D78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1340768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dirty="0">
                <a:solidFill>
                  <a:srgbClr val="000000"/>
                </a:solidFill>
              </a:rPr>
              <a:t>Let’s now see what can happen as a result of each individual specializing in the production of the good where their opportunity cost dictates: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92" b="10325"/>
          <a:stretch/>
        </p:blipFill>
        <p:spPr bwMode="auto">
          <a:xfrm>
            <a:off x="6984628" y="2852936"/>
            <a:ext cx="1619820" cy="1219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1323404" cy="132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Absolute Advantage - Production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406CB-E5A3-40F3-8A52-4CD67AA6287A}" type="slidenum">
              <a:rPr lang="en-CA" smtClean="0"/>
              <a:pPr/>
              <a:t>14</a:t>
            </a:fld>
            <a:endParaRPr lang="en-CA" dirty="0"/>
          </a:p>
        </p:txBody>
      </p:sp>
      <p:sp>
        <p:nvSpPr>
          <p:cNvPr id="2051" name="Line 5"/>
          <p:cNvSpPr>
            <a:spLocks noChangeShapeType="1"/>
          </p:cNvSpPr>
          <p:nvPr/>
        </p:nvSpPr>
        <p:spPr bwMode="auto">
          <a:xfrm>
            <a:off x="762448" y="1767900"/>
            <a:ext cx="0" cy="439261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2" name="Line 6"/>
          <p:cNvSpPr>
            <a:spLocks noChangeShapeType="1"/>
          </p:cNvSpPr>
          <p:nvPr/>
        </p:nvSpPr>
        <p:spPr bwMode="auto">
          <a:xfrm flipV="1">
            <a:off x="762448" y="6162129"/>
            <a:ext cx="6419068" cy="31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3" name="Line 7"/>
          <p:cNvSpPr>
            <a:spLocks noChangeShapeType="1"/>
          </p:cNvSpPr>
          <p:nvPr/>
        </p:nvSpPr>
        <p:spPr bwMode="auto">
          <a:xfrm>
            <a:off x="769913" y="1907086"/>
            <a:ext cx="3240088" cy="4248150"/>
          </a:xfrm>
          <a:prstGeom prst="line">
            <a:avLst/>
          </a:prstGeom>
          <a:noFill/>
          <a:ln w="444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4" name="Line 8"/>
          <p:cNvSpPr>
            <a:spLocks noChangeShapeType="1"/>
          </p:cNvSpPr>
          <p:nvPr/>
        </p:nvSpPr>
        <p:spPr bwMode="auto">
          <a:xfrm>
            <a:off x="762448" y="3909823"/>
            <a:ext cx="5400675" cy="2232025"/>
          </a:xfrm>
          <a:prstGeom prst="line">
            <a:avLst/>
          </a:prstGeom>
          <a:noFill/>
          <a:ln w="44450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5" name="Text Box 9"/>
          <p:cNvSpPr txBox="1">
            <a:spLocks noChangeArrowheads="1"/>
          </p:cNvSpPr>
          <p:nvPr/>
        </p:nvSpPr>
        <p:spPr bwMode="auto">
          <a:xfrm>
            <a:off x="180754" y="1786375"/>
            <a:ext cx="5762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2056" name="Text Box 10"/>
          <p:cNvSpPr txBox="1">
            <a:spLocks noChangeArrowheads="1"/>
          </p:cNvSpPr>
          <p:nvPr/>
        </p:nvSpPr>
        <p:spPr bwMode="auto">
          <a:xfrm>
            <a:off x="318418" y="3764151"/>
            <a:ext cx="3603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9</a:t>
            </a:r>
          </a:p>
        </p:txBody>
      </p:sp>
      <p:sp>
        <p:nvSpPr>
          <p:cNvPr id="2057" name="Text Box 11"/>
          <p:cNvSpPr txBox="1">
            <a:spLocks noChangeArrowheads="1"/>
          </p:cNvSpPr>
          <p:nvPr/>
        </p:nvSpPr>
        <p:spPr bwMode="auto">
          <a:xfrm>
            <a:off x="3899820" y="5741679"/>
            <a:ext cx="57675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12</a:t>
            </a:r>
          </a:p>
        </p:txBody>
      </p:sp>
      <p:sp>
        <p:nvSpPr>
          <p:cNvPr id="2058" name="Text Box 12"/>
          <p:cNvSpPr txBox="1">
            <a:spLocks noChangeArrowheads="1"/>
          </p:cNvSpPr>
          <p:nvPr/>
        </p:nvSpPr>
        <p:spPr bwMode="auto">
          <a:xfrm>
            <a:off x="6040832" y="5737757"/>
            <a:ext cx="57546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2059" name="Text Box 13"/>
          <p:cNvSpPr txBox="1">
            <a:spLocks noChangeArrowheads="1"/>
          </p:cNvSpPr>
          <p:nvPr/>
        </p:nvSpPr>
        <p:spPr bwMode="auto">
          <a:xfrm>
            <a:off x="2195757" y="3831106"/>
            <a:ext cx="8865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 smtClean="0">
                <a:solidFill>
                  <a:srgbClr val="000000"/>
                </a:solidFill>
              </a:rPr>
              <a:t>*  6,9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060" name="Text Box 14"/>
          <p:cNvSpPr txBox="1">
            <a:spLocks noChangeArrowheads="1"/>
          </p:cNvSpPr>
          <p:nvPr/>
        </p:nvSpPr>
        <p:spPr bwMode="auto">
          <a:xfrm>
            <a:off x="2159964" y="4734820"/>
            <a:ext cx="11781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 smtClean="0">
                <a:solidFill>
                  <a:srgbClr val="000000"/>
                </a:solidFill>
              </a:rPr>
              <a:t> 9,4.5 *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066" name="Text Box 20"/>
          <p:cNvSpPr txBox="1">
            <a:spLocks noChangeArrowheads="1"/>
          </p:cNvSpPr>
          <p:nvPr/>
        </p:nvSpPr>
        <p:spPr bwMode="auto">
          <a:xfrm>
            <a:off x="318418" y="1292346"/>
            <a:ext cx="15478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2067" name="Text Box 21"/>
          <p:cNvSpPr txBox="1">
            <a:spLocks noChangeArrowheads="1"/>
          </p:cNvSpPr>
          <p:nvPr/>
        </p:nvSpPr>
        <p:spPr bwMode="auto">
          <a:xfrm>
            <a:off x="6635376" y="5693011"/>
            <a:ext cx="7926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2068" name="Text Box 22"/>
          <p:cNvSpPr txBox="1">
            <a:spLocks noChangeArrowheads="1"/>
          </p:cNvSpPr>
          <p:nvPr/>
        </p:nvSpPr>
        <p:spPr bwMode="auto">
          <a:xfrm>
            <a:off x="865893" y="4451095"/>
            <a:ext cx="1471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Zoe’s PPF</a:t>
            </a:r>
          </a:p>
        </p:txBody>
      </p:sp>
      <p:sp>
        <p:nvSpPr>
          <p:cNvPr id="2069" name="Text Box 23"/>
          <p:cNvSpPr txBox="1">
            <a:spLocks noChangeArrowheads="1"/>
          </p:cNvSpPr>
          <p:nvPr/>
        </p:nvSpPr>
        <p:spPr bwMode="auto">
          <a:xfrm>
            <a:off x="1597669" y="2706282"/>
            <a:ext cx="22542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Amanda’s PPF</a:t>
            </a:r>
          </a:p>
        </p:txBody>
      </p:sp>
      <p:sp>
        <p:nvSpPr>
          <p:cNvPr id="2070" name="TextBox 21"/>
          <p:cNvSpPr txBox="1">
            <a:spLocks noChangeArrowheads="1"/>
          </p:cNvSpPr>
          <p:nvPr/>
        </p:nvSpPr>
        <p:spPr bwMode="auto">
          <a:xfrm>
            <a:off x="6400574" y="1196752"/>
            <a:ext cx="2563914" cy="2800767"/>
          </a:xfrm>
          <a:prstGeom prst="rect">
            <a:avLst/>
          </a:prstGeom>
          <a:solidFill>
            <a:srgbClr val="3E5D78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600" dirty="0">
                <a:solidFill>
                  <a:schemeClr val="bg1"/>
                </a:solidFill>
              </a:rPr>
              <a:t>Amanda’s initial </a:t>
            </a:r>
            <a:r>
              <a:rPr lang="en-US" sz="1600" dirty="0" smtClean="0">
                <a:solidFill>
                  <a:schemeClr val="bg1"/>
                </a:solidFill>
              </a:rPr>
              <a:t>consumption </a:t>
            </a:r>
            <a:r>
              <a:rPr lang="en-US" sz="1600" dirty="0">
                <a:solidFill>
                  <a:schemeClr val="bg1"/>
                </a:solidFill>
              </a:rPr>
              <a:t>is {6, 9} and Zoe’s is {9, 4.5}. With specialization </a:t>
            </a:r>
            <a:r>
              <a:rPr lang="en-US" sz="1600" dirty="0" smtClean="0">
                <a:solidFill>
                  <a:schemeClr val="bg1"/>
                </a:solidFill>
              </a:rPr>
              <a:t>they can produce a greater total {18, 18} than when operating individually. Hence, if they trade, after specializing, they each have the </a:t>
            </a:r>
            <a:r>
              <a:rPr lang="en-US" sz="1600" u="sng" dirty="0" smtClean="0">
                <a:solidFill>
                  <a:schemeClr val="bg1"/>
                </a:solidFill>
              </a:rPr>
              <a:t>potential</a:t>
            </a:r>
            <a:r>
              <a:rPr lang="en-US" sz="1600" dirty="0" smtClean="0">
                <a:solidFill>
                  <a:schemeClr val="bg1"/>
                </a:solidFill>
              </a:rPr>
              <a:t> to consume more. 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071" name="TextBox 22"/>
          <p:cNvSpPr txBox="1">
            <a:spLocks noChangeArrowheads="1"/>
          </p:cNvSpPr>
          <p:nvPr/>
        </p:nvSpPr>
        <p:spPr bwMode="auto">
          <a:xfrm>
            <a:off x="2123728" y="1628800"/>
            <a:ext cx="207854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Amanda specializes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865893" y="1874197"/>
            <a:ext cx="1224135" cy="2933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3" name="TextBox 25"/>
          <p:cNvSpPr txBox="1">
            <a:spLocks noChangeArrowheads="1"/>
          </p:cNvSpPr>
          <p:nvPr/>
        </p:nvSpPr>
        <p:spPr bwMode="auto">
          <a:xfrm>
            <a:off x="5220072" y="4743540"/>
            <a:ext cx="21700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Zoe specializes</a:t>
            </a:r>
          </a:p>
        </p:txBody>
      </p:sp>
      <p:cxnSp>
        <p:nvCxnSpPr>
          <p:cNvPr id="28" name="Straight Arrow Connector 27"/>
          <p:cNvCxnSpPr>
            <a:endCxn id="2058" idx="1"/>
          </p:cNvCxnSpPr>
          <p:nvPr/>
        </p:nvCxnSpPr>
        <p:spPr>
          <a:xfrm>
            <a:off x="5928903" y="5143650"/>
            <a:ext cx="111929" cy="778773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427984" y="2552394"/>
            <a:ext cx="19675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Amanda’s assumed initial consumption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58926" y="4097152"/>
            <a:ext cx="2104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Zoe’s assumed initial consumption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3035571" y="3260280"/>
            <a:ext cx="1441007" cy="570826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>
            <a:off x="3082351" y="4451095"/>
            <a:ext cx="817469" cy="292445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040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/>
      <p:bldP spid="2056" grpId="0"/>
      <p:bldP spid="2057" grpId="0"/>
      <p:bldP spid="2058" grpId="0"/>
      <p:bldP spid="2059" grpId="0"/>
      <p:bldP spid="2060" grpId="0"/>
      <p:bldP spid="2068" grpId="0"/>
      <p:bldP spid="2069" grpId="0"/>
      <p:bldP spid="2070" grpId="0" animBg="1"/>
      <p:bldP spid="2071" grpId="0"/>
      <p:bldP spid="2073" grpId="0"/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From Production to Consumption</a:t>
            </a:r>
            <a:endParaRPr lang="en-CA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406CB-E5A3-40F3-8A52-4CD67AA6287A}" type="slidenum">
              <a:rPr lang="en-CA" smtClean="0"/>
              <a:pPr/>
              <a:t>15</a:t>
            </a:fld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899592" y="1628800"/>
            <a:ext cx="74168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Let us see how specialization, that  produces more output can translate into more </a:t>
            </a:r>
            <a:r>
              <a:rPr lang="en-US" sz="2000" u="sng" dirty="0" smtClean="0"/>
              <a:t>consumption</a:t>
            </a:r>
            <a:r>
              <a:rPr lang="en-US" sz="2000" dirty="0" smtClean="0"/>
              <a:t>. It is consumption rather than production which is of ultimate interest</a:t>
            </a:r>
            <a:endParaRPr lang="en-US" sz="2000" u="sng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99592" y="3140968"/>
            <a:ext cx="7128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dirty="0">
                <a:solidFill>
                  <a:srgbClr val="000000"/>
                </a:solidFill>
              </a:rPr>
              <a:t>First they must decide upon a rate at which to exchange the two goods:</a:t>
            </a:r>
          </a:p>
          <a:p>
            <a:pPr lvl="0"/>
            <a:endParaRPr lang="en-US" sz="2000" dirty="0">
              <a:solidFill>
                <a:srgbClr val="000000"/>
              </a:solidFill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If each individual is to benefit this rate should lie between their individual rates of transformation. </a:t>
            </a:r>
            <a:endParaRPr lang="en-US" sz="2000" dirty="0" smtClean="0">
              <a:solidFill>
                <a:srgbClr val="000000"/>
              </a:solidFill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To illustrate: </a:t>
            </a:r>
            <a:r>
              <a:rPr lang="en-US" sz="2000" dirty="0">
                <a:solidFill>
                  <a:srgbClr val="000000"/>
                </a:solidFill>
              </a:rPr>
              <a:t>suppose they exchange at a rate of 1:1</a:t>
            </a:r>
            <a:endParaRPr lang="en-CA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44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 Absolute Advantage - Consumption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406CB-E5A3-40F3-8A52-4CD67AA6287A}" type="slidenum">
              <a:rPr lang="en-CA" smtClean="0"/>
              <a:pPr/>
              <a:t>16</a:t>
            </a:fld>
            <a:endParaRPr lang="en-CA"/>
          </a:p>
        </p:txBody>
      </p:sp>
      <p:sp>
        <p:nvSpPr>
          <p:cNvPr id="2051" name="Line 5"/>
          <p:cNvSpPr>
            <a:spLocks noChangeShapeType="1"/>
          </p:cNvSpPr>
          <p:nvPr/>
        </p:nvSpPr>
        <p:spPr bwMode="auto">
          <a:xfrm>
            <a:off x="801750" y="1557338"/>
            <a:ext cx="0" cy="439261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2" name="Line 6"/>
          <p:cNvSpPr>
            <a:spLocks noChangeShapeType="1"/>
          </p:cNvSpPr>
          <p:nvPr/>
        </p:nvSpPr>
        <p:spPr bwMode="auto">
          <a:xfrm>
            <a:off x="801750" y="5949950"/>
            <a:ext cx="57594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5" name="Text Box 9"/>
          <p:cNvSpPr txBox="1">
            <a:spLocks noChangeArrowheads="1"/>
          </p:cNvSpPr>
          <p:nvPr/>
        </p:nvSpPr>
        <p:spPr bwMode="auto">
          <a:xfrm>
            <a:off x="251520" y="1657351"/>
            <a:ext cx="55023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2058" name="Text Box 12"/>
          <p:cNvSpPr txBox="1">
            <a:spLocks noChangeArrowheads="1"/>
          </p:cNvSpPr>
          <p:nvPr/>
        </p:nvSpPr>
        <p:spPr bwMode="auto">
          <a:xfrm>
            <a:off x="6129400" y="5602486"/>
            <a:ext cx="53083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2062" name="Text Box 16"/>
          <p:cNvSpPr txBox="1">
            <a:spLocks noChangeArrowheads="1"/>
          </p:cNvSpPr>
          <p:nvPr/>
        </p:nvSpPr>
        <p:spPr bwMode="auto">
          <a:xfrm>
            <a:off x="3129995" y="3312537"/>
            <a:ext cx="8449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8,10</a:t>
            </a:r>
          </a:p>
        </p:txBody>
      </p:sp>
      <p:sp>
        <p:nvSpPr>
          <p:cNvPr id="2064" name="Text Box 18"/>
          <p:cNvSpPr txBox="1">
            <a:spLocks noChangeArrowheads="1"/>
          </p:cNvSpPr>
          <p:nvPr/>
        </p:nvSpPr>
        <p:spPr bwMode="auto">
          <a:xfrm>
            <a:off x="3965401" y="3848974"/>
            <a:ext cx="8171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10,8</a:t>
            </a:r>
          </a:p>
        </p:txBody>
      </p:sp>
      <p:sp>
        <p:nvSpPr>
          <p:cNvPr id="2065" name="Line 19"/>
          <p:cNvSpPr>
            <a:spLocks noChangeShapeType="1"/>
          </p:cNvSpPr>
          <p:nvPr/>
        </p:nvSpPr>
        <p:spPr bwMode="auto">
          <a:xfrm>
            <a:off x="815094" y="1665288"/>
            <a:ext cx="5400675" cy="4248150"/>
          </a:xfrm>
          <a:prstGeom prst="line">
            <a:avLst/>
          </a:prstGeom>
          <a:noFill/>
          <a:ln w="38100">
            <a:solidFill>
              <a:srgbClr val="7030A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66" name="Text Box 20"/>
          <p:cNvSpPr txBox="1">
            <a:spLocks noChangeArrowheads="1"/>
          </p:cNvSpPr>
          <p:nvPr/>
        </p:nvSpPr>
        <p:spPr bwMode="auto">
          <a:xfrm>
            <a:off x="96690" y="1228690"/>
            <a:ext cx="18621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2067" name="Text Box 21"/>
          <p:cNvSpPr txBox="1">
            <a:spLocks noChangeArrowheads="1"/>
          </p:cNvSpPr>
          <p:nvPr/>
        </p:nvSpPr>
        <p:spPr bwMode="auto">
          <a:xfrm>
            <a:off x="6561200" y="5571708"/>
            <a:ext cx="93610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2068" name="Text Box 22"/>
          <p:cNvSpPr txBox="1">
            <a:spLocks noChangeArrowheads="1"/>
          </p:cNvSpPr>
          <p:nvPr/>
        </p:nvSpPr>
        <p:spPr bwMode="auto">
          <a:xfrm>
            <a:off x="1464171" y="4928275"/>
            <a:ext cx="284940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Zoe’s </a:t>
            </a:r>
            <a:r>
              <a:rPr lang="en-CA" dirty="0" smtClean="0">
                <a:solidFill>
                  <a:srgbClr val="000000"/>
                </a:solidFill>
              </a:rPr>
              <a:t>initial consumption = {9, 4.5}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069" name="Text Box 23"/>
          <p:cNvSpPr txBox="1">
            <a:spLocks noChangeArrowheads="1"/>
          </p:cNvSpPr>
          <p:nvPr/>
        </p:nvSpPr>
        <p:spPr bwMode="auto">
          <a:xfrm>
            <a:off x="923628" y="3674289"/>
            <a:ext cx="25327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Amanda’s  </a:t>
            </a:r>
            <a:r>
              <a:rPr lang="en-CA" dirty="0" smtClean="0">
                <a:solidFill>
                  <a:srgbClr val="000000"/>
                </a:solidFill>
              </a:rPr>
              <a:t>initial consumption = {6, 9}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070" name="TextBox 21"/>
          <p:cNvSpPr txBox="1">
            <a:spLocks noChangeArrowheads="1"/>
          </p:cNvSpPr>
          <p:nvPr/>
        </p:nvSpPr>
        <p:spPr bwMode="auto">
          <a:xfrm>
            <a:off x="6516216" y="2087265"/>
            <a:ext cx="2130631" cy="233910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I</a:t>
            </a:r>
            <a:r>
              <a:rPr lang="en-US" sz="1600" dirty="0" smtClean="0">
                <a:solidFill>
                  <a:srgbClr val="000000"/>
                </a:solidFill>
              </a:rPr>
              <a:t>f </a:t>
            </a:r>
            <a:r>
              <a:rPr lang="en-US" sz="1600" dirty="0">
                <a:solidFill>
                  <a:srgbClr val="000000"/>
                </a:solidFill>
              </a:rPr>
              <a:t>Amanda trades 8V to Zoe in return for 8F Amanda moves </a:t>
            </a:r>
            <a:r>
              <a:rPr lang="en-US" sz="1600" dirty="0" smtClean="0">
                <a:solidFill>
                  <a:srgbClr val="000000"/>
                </a:solidFill>
              </a:rPr>
              <a:t>to the point {8</a:t>
            </a:r>
            <a:r>
              <a:rPr lang="en-US" sz="1600" dirty="0">
                <a:solidFill>
                  <a:srgbClr val="000000"/>
                </a:solidFill>
              </a:rPr>
              <a:t>, 10} and Zoe to </a:t>
            </a:r>
            <a:r>
              <a:rPr lang="en-US" sz="1600" dirty="0" smtClean="0">
                <a:solidFill>
                  <a:srgbClr val="000000"/>
                </a:solidFill>
              </a:rPr>
              <a:t>{</a:t>
            </a:r>
            <a:r>
              <a:rPr lang="en-US" sz="1600" dirty="0">
                <a:solidFill>
                  <a:srgbClr val="000000"/>
                </a:solidFill>
              </a:rPr>
              <a:t>10, 8}. </a:t>
            </a:r>
            <a:r>
              <a:rPr lang="en-US" sz="1600" dirty="0" smtClean="0">
                <a:solidFill>
                  <a:srgbClr val="000000"/>
                </a:solidFill>
              </a:rPr>
              <a:t/>
            </a:r>
            <a:br>
              <a:rPr lang="en-US" sz="1600" dirty="0" smtClean="0">
                <a:solidFill>
                  <a:srgbClr val="000000"/>
                </a:solidFill>
              </a:rPr>
            </a:br>
            <a:r>
              <a:rPr lang="en-US" sz="1600" dirty="0" smtClean="0">
                <a:solidFill>
                  <a:srgbClr val="000000"/>
                </a:solidFill>
              </a:rPr>
              <a:t>Both consume </a:t>
            </a:r>
            <a:r>
              <a:rPr lang="en-US" sz="1600" dirty="0">
                <a:solidFill>
                  <a:srgbClr val="000000"/>
                </a:solidFill>
              </a:rPr>
              <a:t>more </a:t>
            </a:r>
            <a:r>
              <a:rPr lang="en-US" sz="1600" dirty="0" smtClean="0">
                <a:solidFill>
                  <a:srgbClr val="000000"/>
                </a:solidFill>
              </a:rPr>
              <a:t>after specialization, relative to pre-specialization 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2071" name="TextBox 22"/>
          <p:cNvSpPr txBox="1">
            <a:spLocks noChangeArrowheads="1"/>
          </p:cNvSpPr>
          <p:nvPr/>
        </p:nvSpPr>
        <p:spPr bwMode="auto">
          <a:xfrm>
            <a:off x="1958802" y="1419295"/>
            <a:ext cx="20161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Amanda specializes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 flipV="1">
            <a:off x="923628" y="1665288"/>
            <a:ext cx="1081088" cy="21590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3" name="TextBox 25"/>
          <p:cNvSpPr txBox="1">
            <a:spLocks noChangeArrowheads="1"/>
          </p:cNvSpPr>
          <p:nvPr/>
        </p:nvSpPr>
        <p:spPr bwMode="auto">
          <a:xfrm>
            <a:off x="5652120" y="4430446"/>
            <a:ext cx="15176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Zoe specializes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6212594" y="5138321"/>
            <a:ext cx="0" cy="43338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182297" y="2305535"/>
            <a:ext cx="19409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Amanda’s assumed final consumption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65182" y="3565362"/>
            <a:ext cx="1719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Zoe’s final consumption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86848" y="1196377"/>
            <a:ext cx="4815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0000"/>
                </a:solidFill>
              </a:rPr>
              <a:t>With </a:t>
            </a:r>
            <a:r>
              <a:rPr lang="en-US" sz="1600" dirty="0" smtClean="0">
                <a:solidFill>
                  <a:srgbClr val="000000"/>
                </a:solidFill>
              </a:rPr>
              <a:t>specialization, </a:t>
            </a:r>
            <a:r>
              <a:rPr lang="en-US" sz="1600" dirty="0">
                <a:solidFill>
                  <a:srgbClr val="000000"/>
                </a:solidFill>
              </a:rPr>
              <a:t>and trade </a:t>
            </a:r>
            <a:r>
              <a:rPr lang="en-US" sz="1600" dirty="0" smtClean="0">
                <a:solidFill>
                  <a:srgbClr val="000000"/>
                </a:solidFill>
              </a:rPr>
              <a:t>at 1:1, they </a:t>
            </a:r>
            <a:r>
              <a:rPr lang="en-US" sz="1600" dirty="0">
                <a:solidFill>
                  <a:srgbClr val="000000"/>
                </a:solidFill>
              </a:rPr>
              <a:t>consume along </a:t>
            </a:r>
            <a:r>
              <a:rPr lang="en-US" sz="1600" dirty="0" smtClean="0">
                <a:solidFill>
                  <a:srgbClr val="000000"/>
                </a:solidFill>
              </a:rPr>
              <a:t>the </a:t>
            </a:r>
            <a:r>
              <a:rPr lang="en-US" sz="1600" dirty="0">
                <a:solidFill>
                  <a:srgbClr val="000000"/>
                </a:solidFill>
              </a:rPr>
              <a:t>line joining the specialization points</a:t>
            </a:r>
            <a:endParaRPr lang="en-CA" sz="1600" dirty="0"/>
          </a:p>
        </p:txBody>
      </p:sp>
    </p:spTree>
    <p:extLst>
      <p:ext uri="{BB962C8B-B14F-4D97-AF65-F5344CB8AC3E}">
        <p14:creationId xmlns:p14="http://schemas.microsoft.com/office/powerpoint/2010/main" val="220563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8" grpId="0"/>
      <p:bldP spid="2062" grpId="0"/>
      <p:bldP spid="2064" grpId="0"/>
      <p:bldP spid="2065" grpId="0" animBg="1"/>
      <p:bldP spid="2068" grpId="0"/>
      <p:bldP spid="2069" grpId="0"/>
      <p:bldP spid="2070" grpId="0" animBg="1"/>
      <p:bldP spid="2071" grpId="0"/>
      <p:bldP spid="2073" grpId="0"/>
      <p:bldP spid="2" grpId="0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From Individuals to the Economy</a:t>
            </a:r>
            <a:endParaRPr lang="en-CA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406CB-E5A3-40F3-8A52-4CD67AA6287A}" type="slidenum">
              <a:rPr lang="en-CA" smtClean="0"/>
              <a:pPr/>
              <a:t>17</a:t>
            </a:fld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683568" y="1628800"/>
            <a:ext cx="77048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Can we represent the production possibilities of the whole economy by ‘aggregating’ the production capabilities of each individual?</a:t>
            </a:r>
          </a:p>
          <a:p>
            <a:endParaRPr lang="en-US" sz="2000" dirty="0"/>
          </a:p>
          <a:p>
            <a:pPr lvl="0" algn="ctr"/>
            <a:r>
              <a:rPr lang="en-CA" sz="2400" dirty="0">
                <a:solidFill>
                  <a:srgbClr val="000000"/>
                </a:solidFill>
              </a:rPr>
              <a:t>The </a:t>
            </a:r>
            <a:r>
              <a:rPr lang="en-CA" sz="2400" b="1" i="1" dirty="0">
                <a:solidFill>
                  <a:srgbClr val="3E5D78"/>
                </a:solidFill>
              </a:rPr>
              <a:t>economy-wide PPF</a:t>
            </a:r>
            <a:r>
              <a:rPr lang="en-CA" sz="2400" b="1" dirty="0">
                <a:solidFill>
                  <a:srgbClr val="0070C0"/>
                </a:solidFill>
              </a:rPr>
              <a:t> </a:t>
            </a:r>
            <a:endParaRPr lang="en-CA" sz="2400" b="1" dirty="0" smtClean="0">
              <a:solidFill>
                <a:srgbClr val="0070C0"/>
              </a:solidFill>
            </a:endParaRPr>
          </a:p>
          <a:p>
            <a:pPr lvl="0" algn="ctr"/>
            <a:r>
              <a:rPr lang="en-CA" sz="2400" dirty="0" smtClean="0">
                <a:solidFill>
                  <a:srgbClr val="000000"/>
                </a:solidFill>
              </a:rPr>
              <a:t>is </a:t>
            </a:r>
            <a:r>
              <a:rPr lang="en-CA" sz="2400" dirty="0">
                <a:solidFill>
                  <a:srgbClr val="000000"/>
                </a:solidFill>
              </a:rPr>
              <a:t>the set of </a:t>
            </a:r>
            <a:r>
              <a:rPr lang="en-CA" sz="2400" dirty="0" smtClean="0">
                <a:solidFill>
                  <a:srgbClr val="000000"/>
                </a:solidFill>
              </a:rPr>
              <a:t>products </a:t>
            </a:r>
            <a:r>
              <a:rPr lang="en-CA" sz="2400" dirty="0">
                <a:solidFill>
                  <a:srgbClr val="000000"/>
                </a:solidFill>
              </a:rPr>
              <a:t>combinations that can be produced in the economy when all available productive resources are in use.</a:t>
            </a:r>
            <a:endParaRPr lang="en-US" sz="2400" dirty="0">
              <a:solidFill>
                <a:srgbClr val="000000"/>
              </a:solidFill>
            </a:endParaRP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67114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Line 5"/>
          <p:cNvSpPr>
            <a:spLocks noChangeShapeType="1"/>
          </p:cNvSpPr>
          <p:nvPr/>
        </p:nvSpPr>
        <p:spPr bwMode="auto">
          <a:xfrm>
            <a:off x="905668" y="1499641"/>
            <a:ext cx="0" cy="487210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35" name="Line 6"/>
          <p:cNvSpPr>
            <a:spLocks noChangeShapeType="1"/>
          </p:cNvSpPr>
          <p:nvPr/>
        </p:nvSpPr>
        <p:spPr bwMode="auto">
          <a:xfrm>
            <a:off x="905668" y="6370156"/>
            <a:ext cx="58324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36" name="Line 7"/>
          <p:cNvSpPr>
            <a:spLocks noChangeShapeType="1"/>
          </p:cNvSpPr>
          <p:nvPr/>
        </p:nvSpPr>
        <p:spPr bwMode="auto">
          <a:xfrm>
            <a:off x="927893" y="3233316"/>
            <a:ext cx="2303463" cy="314801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37" name="Line 8"/>
          <p:cNvSpPr>
            <a:spLocks noChangeShapeType="1"/>
          </p:cNvSpPr>
          <p:nvPr/>
        </p:nvSpPr>
        <p:spPr bwMode="auto">
          <a:xfrm>
            <a:off x="905668" y="4807321"/>
            <a:ext cx="3594894" cy="1516647"/>
          </a:xfrm>
          <a:prstGeom prst="line">
            <a:avLst/>
          </a:prstGeom>
          <a:noFill/>
          <a:ln w="38100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38" name="Text Box 9"/>
          <p:cNvSpPr txBox="1">
            <a:spLocks noChangeArrowheads="1"/>
          </p:cNvSpPr>
          <p:nvPr/>
        </p:nvSpPr>
        <p:spPr bwMode="auto">
          <a:xfrm>
            <a:off x="415131" y="3057043"/>
            <a:ext cx="5127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18439" name="Text Box 10"/>
          <p:cNvSpPr txBox="1">
            <a:spLocks noChangeArrowheads="1"/>
          </p:cNvSpPr>
          <p:nvPr/>
        </p:nvSpPr>
        <p:spPr bwMode="auto">
          <a:xfrm>
            <a:off x="457200" y="4576251"/>
            <a:ext cx="3603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>
                <a:solidFill>
                  <a:srgbClr val="000000"/>
                </a:solidFill>
              </a:rPr>
              <a:t>9</a:t>
            </a:r>
          </a:p>
        </p:txBody>
      </p:sp>
      <p:sp>
        <p:nvSpPr>
          <p:cNvPr id="18440" name="Text Box 11"/>
          <p:cNvSpPr txBox="1">
            <a:spLocks noChangeArrowheads="1"/>
          </p:cNvSpPr>
          <p:nvPr/>
        </p:nvSpPr>
        <p:spPr bwMode="auto">
          <a:xfrm>
            <a:off x="4376713" y="5922332"/>
            <a:ext cx="5890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18441" name="Text Box 12"/>
          <p:cNvSpPr txBox="1">
            <a:spLocks noChangeArrowheads="1"/>
          </p:cNvSpPr>
          <p:nvPr/>
        </p:nvSpPr>
        <p:spPr bwMode="auto">
          <a:xfrm>
            <a:off x="3071813" y="5984453"/>
            <a:ext cx="647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12</a:t>
            </a:r>
          </a:p>
        </p:txBody>
      </p:sp>
      <p:sp>
        <p:nvSpPr>
          <p:cNvPr id="18442" name="Text Box 13"/>
          <p:cNvSpPr txBox="1">
            <a:spLocks noChangeArrowheads="1"/>
          </p:cNvSpPr>
          <p:nvPr/>
        </p:nvSpPr>
        <p:spPr bwMode="auto">
          <a:xfrm>
            <a:off x="3132138" y="3860800"/>
            <a:ext cx="5048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000">
              <a:solidFill>
                <a:srgbClr val="000000"/>
              </a:solidFill>
            </a:endParaRPr>
          </a:p>
        </p:txBody>
      </p:sp>
      <p:sp>
        <p:nvSpPr>
          <p:cNvPr id="18443" name="Text Box 19"/>
          <p:cNvSpPr txBox="1">
            <a:spLocks noChangeArrowheads="1"/>
          </p:cNvSpPr>
          <p:nvPr/>
        </p:nvSpPr>
        <p:spPr bwMode="auto">
          <a:xfrm>
            <a:off x="251519" y="1165443"/>
            <a:ext cx="165665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18444" name="Text Box 20"/>
          <p:cNvSpPr txBox="1">
            <a:spLocks noChangeArrowheads="1"/>
          </p:cNvSpPr>
          <p:nvPr/>
        </p:nvSpPr>
        <p:spPr bwMode="auto">
          <a:xfrm>
            <a:off x="5422675" y="5863892"/>
            <a:ext cx="8366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18445" name="Text Box 21"/>
          <p:cNvSpPr txBox="1">
            <a:spLocks noChangeArrowheads="1"/>
          </p:cNvSpPr>
          <p:nvPr/>
        </p:nvSpPr>
        <p:spPr bwMode="auto">
          <a:xfrm>
            <a:off x="3245642" y="5173101"/>
            <a:ext cx="11525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Zoe’s PPF</a:t>
            </a:r>
          </a:p>
        </p:txBody>
      </p:sp>
      <p:sp>
        <p:nvSpPr>
          <p:cNvPr id="18446" name="Text Box 22"/>
          <p:cNvSpPr txBox="1">
            <a:spLocks noChangeArrowheads="1"/>
          </p:cNvSpPr>
          <p:nvPr/>
        </p:nvSpPr>
        <p:spPr bwMode="auto">
          <a:xfrm>
            <a:off x="1487984" y="3450803"/>
            <a:ext cx="158382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Amanda’s PPF</a:t>
            </a:r>
          </a:p>
        </p:txBody>
      </p:sp>
      <p:sp>
        <p:nvSpPr>
          <p:cNvPr id="18449" name="Line 29"/>
          <p:cNvSpPr>
            <a:spLocks noChangeShapeType="1"/>
          </p:cNvSpPr>
          <p:nvPr/>
        </p:nvSpPr>
        <p:spPr bwMode="auto">
          <a:xfrm>
            <a:off x="900112" y="1761642"/>
            <a:ext cx="3600450" cy="1439863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50" name="Line 30"/>
          <p:cNvSpPr>
            <a:spLocks noChangeShapeType="1"/>
          </p:cNvSpPr>
          <p:nvPr/>
        </p:nvSpPr>
        <p:spPr bwMode="auto">
          <a:xfrm>
            <a:off x="4493022" y="3201506"/>
            <a:ext cx="2095500" cy="3148012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51" name="Text Box 31"/>
          <p:cNvSpPr txBox="1">
            <a:spLocks noChangeArrowheads="1"/>
          </p:cNvSpPr>
          <p:nvPr/>
        </p:nvSpPr>
        <p:spPr bwMode="auto">
          <a:xfrm>
            <a:off x="4524920" y="2856988"/>
            <a:ext cx="11961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>
                <a:solidFill>
                  <a:srgbClr val="000000"/>
                </a:solidFill>
              </a:rPr>
              <a:t>c  18,18</a:t>
            </a:r>
          </a:p>
        </p:txBody>
      </p:sp>
      <p:sp>
        <p:nvSpPr>
          <p:cNvPr id="18452" name="Text Box 32"/>
          <p:cNvSpPr txBox="1">
            <a:spLocks noChangeArrowheads="1"/>
          </p:cNvSpPr>
          <p:nvPr/>
        </p:nvSpPr>
        <p:spPr bwMode="auto">
          <a:xfrm>
            <a:off x="2949178" y="2202969"/>
            <a:ext cx="324564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>
                <a:solidFill>
                  <a:srgbClr val="000000"/>
                </a:solidFill>
              </a:rPr>
              <a:t>PPF for whole economy</a:t>
            </a:r>
          </a:p>
        </p:txBody>
      </p:sp>
      <p:sp>
        <p:nvSpPr>
          <p:cNvPr id="18453" name="TextBox 1"/>
          <p:cNvSpPr txBox="1">
            <a:spLocks noChangeArrowheads="1"/>
          </p:cNvSpPr>
          <p:nvPr/>
        </p:nvSpPr>
        <p:spPr bwMode="auto">
          <a:xfrm>
            <a:off x="972788" y="1430829"/>
            <a:ext cx="105365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2000" dirty="0">
                <a:solidFill>
                  <a:srgbClr val="000000"/>
                </a:solidFill>
              </a:rPr>
              <a:t>a</a:t>
            </a:r>
            <a:r>
              <a:rPr lang="en-CA" sz="2000" dirty="0" smtClean="0">
                <a:solidFill>
                  <a:srgbClr val="000000"/>
                </a:solidFill>
              </a:rPr>
              <a:t> 0, 27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8454" name="TextBox 3"/>
          <p:cNvSpPr txBox="1">
            <a:spLocks noChangeArrowheads="1"/>
          </p:cNvSpPr>
          <p:nvPr/>
        </p:nvSpPr>
        <p:spPr bwMode="auto">
          <a:xfrm>
            <a:off x="6559524" y="5957406"/>
            <a:ext cx="11088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2000" dirty="0" smtClean="0">
                <a:solidFill>
                  <a:srgbClr val="000000"/>
                </a:solidFill>
              </a:rPr>
              <a:t>e 30, 0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60032" y="1270501"/>
            <a:ext cx="39813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With complete specialization this economy can produce 27V or 30 </a:t>
            </a:r>
            <a:r>
              <a:rPr lang="en-US" dirty="0" smtClean="0">
                <a:solidFill>
                  <a:srgbClr val="000000"/>
                </a:solidFill>
              </a:rPr>
              <a:t>F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6084168" y="2264991"/>
            <a:ext cx="27572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From a, to produce Fish it is more efficient to use Zoe because her opportunity cost is less (segment </a:t>
            </a:r>
            <a:r>
              <a:rPr lang="en-US" i="1" dirty="0">
                <a:solidFill>
                  <a:srgbClr val="000000"/>
                </a:solidFill>
              </a:rPr>
              <a:t>ac</a:t>
            </a:r>
            <a:r>
              <a:rPr lang="en-US" dirty="0" smtClean="0">
                <a:solidFill>
                  <a:srgbClr val="000000"/>
                </a:solidFill>
              </a:rPr>
              <a:t>).</a:t>
            </a:r>
            <a:br>
              <a:rPr lang="en-US" dirty="0" smtClean="0">
                <a:solidFill>
                  <a:srgbClr val="000000"/>
                </a:solidFill>
              </a:rPr>
            </a:br>
            <a:r>
              <a:rPr lang="en-US" sz="1200" dirty="0" smtClean="0">
                <a:solidFill>
                  <a:srgbClr val="000000"/>
                </a:solidFill>
              </a:rPr>
              <a:t> 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When Zoe </a:t>
            </a:r>
            <a:r>
              <a:rPr lang="en-US" dirty="0">
                <a:solidFill>
                  <a:srgbClr val="000000"/>
                </a:solidFill>
              </a:rPr>
              <a:t>is completely specialized Amanda is used (section </a:t>
            </a:r>
            <a:r>
              <a:rPr lang="en-US" i="1" dirty="0" err="1">
                <a:solidFill>
                  <a:srgbClr val="000000"/>
                </a:solidFill>
              </a:rPr>
              <a:t>ce</a:t>
            </a:r>
            <a:r>
              <a:rPr lang="en-US" dirty="0" smtClean="0">
                <a:solidFill>
                  <a:srgbClr val="000000"/>
                </a:solidFill>
              </a:rPr>
              <a:t>)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Economy-wide  PPF 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5862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37" grpId="0" animBg="1"/>
      <p:bldP spid="18438" grpId="0"/>
      <p:bldP spid="18439" grpId="0"/>
      <p:bldP spid="18440" grpId="0"/>
      <p:bldP spid="18441" grpId="0"/>
      <p:bldP spid="18445" grpId="0"/>
      <p:bldP spid="18446" grpId="0"/>
      <p:bldP spid="18449" grpId="0" animBg="1"/>
      <p:bldP spid="18450" grpId="0" animBg="1"/>
      <p:bldP spid="18451" grpId="0"/>
      <p:bldP spid="18452" grpId="0"/>
      <p:bldP spid="18453" grpId="0"/>
      <p:bldP spid="18454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Line 5"/>
          <p:cNvSpPr>
            <a:spLocks noChangeShapeType="1"/>
          </p:cNvSpPr>
          <p:nvPr/>
        </p:nvSpPr>
        <p:spPr bwMode="auto">
          <a:xfrm>
            <a:off x="971600" y="1733580"/>
            <a:ext cx="0" cy="39608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9459" name="Line 6"/>
          <p:cNvSpPr>
            <a:spLocks noChangeShapeType="1"/>
          </p:cNvSpPr>
          <p:nvPr/>
        </p:nvSpPr>
        <p:spPr bwMode="auto">
          <a:xfrm>
            <a:off x="971600" y="5699156"/>
            <a:ext cx="447904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9460" name="Text Box 14"/>
          <p:cNvSpPr txBox="1">
            <a:spLocks noChangeArrowheads="1"/>
          </p:cNvSpPr>
          <p:nvPr/>
        </p:nvSpPr>
        <p:spPr bwMode="auto">
          <a:xfrm>
            <a:off x="282427" y="1196752"/>
            <a:ext cx="16136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19461" name="Text Box 15"/>
          <p:cNvSpPr txBox="1">
            <a:spLocks noChangeArrowheads="1"/>
          </p:cNvSpPr>
          <p:nvPr/>
        </p:nvSpPr>
        <p:spPr bwMode="auto">
          <a:xfrm>
            <a:off x="4982593" y="5189537"/>
            <a:ext cx="9361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6" name="Arc 5"/>
          <p:cNvSpPr/>
          <p:nvPr/>
        </p:nvSpPr>
        <p:spPr>
          <a:xfrm>
            <a:off x="-2491334" y="2594006"/>
            <a:ext cx="6950076" cy="6210300"/>
          </a:xfrm>
          <a:prstGeom prst="arc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3" name="Straight Connector 2"/>
          <p:cNvCxnSpPr>
            <a:cxnSpLocks noChangeShapeType="1"/>
          </p:cNvCxnSpPr>
          <p:nvPr/>
        </p:nvCxnSpPr>
        <p:spPr bwMode="auto">
          <a:xfrm>
            <a:off x="981150" y="2624228"/>
            <a:ext cx="1490663" cy="288925"/>
          </a:xfrm>
          <a:prstGeom prst="line">
            <a:avLst/>
          </a:prstGeom>
          <a:noFill/>
          <a:ln w="31750" algn="ctr">
            <a:solidFill>
              <a:srgbClr val="7030A0"/>
            </a:solidFill>
            <a:round/>
            <a:headEnd/>
            <a:tailEnd/>
          </a:ln>
        </p:spPr>
      </p:cxnSp>
      <p:cxnSp>
        <p:nvCxnSpPr>
          <p:cNvPr id="7" name="Straight Connector 6"/>
          <p:cNvCxnSpPr>
            <a:cxnSpLocks noChangeShapeType="1"/>
          </p:cNvCxnSpPr>
          <p:nvPr/>
        </p:nvCxnSpPr>
        <p:spPr bwMode="auto">
          <a:xfrm>
            <a:off x="2471813" y="2913153"/>
            <a:ext cx="913606" cy="576263"/>
          </a:xfrm>
          <a:prstGeom prst="line">
            <a:avLst/>
          </a:prstGeom>
          <a:noFill/>
          <a:ln w="31750" algn="ctr">
            <a:solidFill>
              <a:srgbClr val="7030A0"/>
            </a:solidFill>
            <a:round/>
            <a:headEnd/>
            <a:tailEnd/>
          </a:ln>
        </p:spPr>
      </p:cxnSp>
      <p:cxnSp>
        <p:nvCxnSpPr>
          <p:cNvPr id="9" name="Straight Connector 8"/>
          <p:cNvCxnSpPr>
            <a:cxnSpLocks noChangeShapeType="1"/>
          </p:cNvCxnSpPr>
          <p:nvPr/>
        </p:nvCxnSpPr>
        <p:spPr bwMode="auto">
          <a:xfrm>
            <a:off x="3385419" y="3489416"/>
            <a:ext cx="719137" cy="947647"/>
          </a:xfrm>
          <a:prstGeom prst="line">
            <a:avLst/>
          </a:prstGeom>
          <a:noFill/>
          <a:ln w="31750" algn="ctr">
            <a:solidFill>
              <a:srgbClr val="7030A0"/>
            </a:solidFill>
            <a:round/>
            <a:headEnd/>
            <a:tailEnd/>
          </a:ln>
        </p:spPr>
      </p:cxnSp>
      <p:cxnSp>
        <p:nvCxnSpPr>
          <p:cNvPr id="11" name="Straight Connector 10"/>
          <p:cNvCxnSpPr>
            <a:cxnSpLocks noChangeShapeType="1"/>
          </p:cNvCxnSpPr>
          <p:nvPr/>
        </p:nvCxnSpPr>
        <p:spPr bwMode="auto">
          <a:xfrm>
            <a:off x="4098379" y="4437063"/>
            <a:ext cx="360363" cy="1257330"/>
          </a:xfrm>
          <a:prstGeom prst="line">
            <a:avLst/>
          </a:prstGeom>
          <a:noFill/>
          <a:ln w="31750" algn="ctr">
            <a:solidFill>
              <a:srgbClr val="7030A0"/>
            </a:solidFill>
            <a:round/>
            <a:headEnd/>
            <a:tailEnd/>
          </a:ln>
        </p:spPr>
      </p:cxnSp>
      <p:sp>
        <p:nvSpPr>
          <p:cNvPr id="19467" name="TextBox 20"/>
          <p:cNvSpPr txBox="1">
            <a:spLocks noChangeArrowheads="1"/>
          </p:cNvSpPr>
          <p:nvPr/>
        </p:nvSpPr>
        <p:spPr bwMode="auto">
          <a:xfrm>
            <a:off x="983704" y="2212976"/>
            <a:ext cx="2873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a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19468" name="TextBox 21"/>
          <p:cNvSpPr txBox="1">
            <a:spLocks noChangeArrowheads="1"/>
          </p:cNvSpPr>
          <p:nvPr/>
        </p:nvSpPr>
        <p:spPr bwMode="auto">
          <a:xfrm>
            <a:off x="2471813" y="2568635"/>
            <a:ext cx="2159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b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19469" name="TextBox 22"/>
          <p:cNvSpPr txBox="1">
            <a:spLocks noChangeArrowheads="1"/>
          </p:cNvSpPr>
          <p:nvPr/>
        </p:nvSpPr>
        <p:spPr bwMode="auto">
          <a:xfrm>
            <a:off x="3385419" y="3084483"/>
            <a:ext cx="3587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c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19470" name="TextBox 23"/>
          <p:cNvSpPr txBox="1">
            <a:spLocks noChangeArrowheads="1"/>
          </p:cNvSpPr>
          <p:nvPr/>
        </p:nvSpPr>
        <p:spPr bwMode="auto">
          <a:xfrm>
            <a:off x="4132659" y="4021108"/>
            <a:ext cx="3603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d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19471" name="TextBox 24"/>
          <p:cNvSpPr txBox="1">
            <a:spLocks noChangeArrowheads="1"/>
          </p:cNvSpPr>
          <p:nvPr/>
        </p:nvSpPr>
        <p:spPr bwMode="auto">
          <a:xfrm>
            <a:off x="4496817" y="5278081"/>
            <a:ext cx="288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 dirty="0">
                <a:solidFill>
                  <a:srgbClr val="000000"/>
                </a:solidFill>
              </a:rPr>
              <a:t>e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2260612" y="1124744"/>
            <a:ext cx="54077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T</a:t>
            </a:r>
            <a:r>
              <a:rPr lang="en-CA" dirty="0" smtClean="0">
                <a:solidFill>
                  <a:srgbClr val="000000"/>
                </a:solidFill>
              </a:rPr>
              <a:t>he PPF for the whole economy </a:t>
            </a:r>
            <a:r>
              <a:rPr lang="en-CA" i="1" dirty="0" err="1" smtClean="0">
                <a:solidFill>
                  <a:srgbClr val="000000"/>
                </a:solidFill>
              </a:rPr>
              <a:t>abcde</a:t>
            </a:r>
            <a:r>
              <a:rPr lang="en-CA" dirty="0" smtClean="0">
                <a:solidFill>
                  <a:srgbClr val="000000"/>
                </a:solidFill>
              </a:rPr>
              <a:t>, is obtained by allocating productive resources most efficiently.  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86448" y="1916832"/>
            <a:ext cx="48459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opportunity cost in the economy of producing more fish is the amount of vegetable that must be foregone.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85742" y="3068960"/>
            <a:ext cx="41572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</a:t>
            </a:r>
            <a:r>
              <a:rPr lang="en-US" dirty="0" smtClean="0"/>
              <a:t>pportunity cost depends upon how much of the economy’s productive resources (individuals) are already producing F and V. The opportunity cost along </a:t>
            </a:r>
            <a:r>
              <a:rPr lang="en-US" i="1" dirty="0" err="1" smtClean="0"/>
              <a:t>bc</a:t>
            </a:r>
            <a:r>
              <a:rPr lang="en-US" dirty="0" smtClean="0"/>
              <a:t> differs from along </a:t>
            </a:r>
            <a:r>
              <a:rPr lang="en-US" i="1" dirty="0" smtClean="0"/>
              <a:t>cd</a:t>
            </a:r>
            <a:endParaRPr lang="en-CA" i="1" dirty="0"/>
          </a:p>
        </p:txBody>
      </p:sp>
      <p:sp>
        <p:nvSpPr>
          <p:cNvPr id="5" name="TextBox 4"/>
          <p:cNvSpPr txBox="1"/>
          <p:nvPr/>
        </p:nvSpPr>
        <p:spPr>
          <a:xfrm>
            <a:off x="5938703" y="4869160"/>
            <a:ext cx="2809761" cy="1200329"/>
          </a:xfrm>
          <a:prstGeom prst="rect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US" dirty="0" smtClean="0"/>
              <a:t>With many individuals  the PPF is the </a:t>
            </a:r>
            <a:r>
              <a:rPr lang="en-US" b="1" dirty="0" smtClean="0">
                <a:solidFill>
                  <a:srgbClr val="3E5D78"/>
                </a:solidFill>
              </a:rPr>
              <a:t>concave envelope</a:t>
            </a:r>
            <a:r>
              <a:rPr lang="en-US" dirty="0" smtClean="0"/>
              <a:t> of the individual capabilities</a:t>
            </a:r>
            <a:endParaRPr lang="en-CA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 Multi-person PPF</a:t>
            </a:r>
            <a:endParaRPr lang="en-CA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956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467" grpId="0"/>
      <p:bldP spid="19468" grpId="0"/>
      <p:bldP spid="19469" grpId="0"/>
      <p:bldP spid="19470" grpId="0"/>
      <p:bldP spid="19471" grpId="0"/>
      <p:bldP spid="19473" grpId="0"/>
      <p:bldP spid="2" grpId="0"/>
      <p:bldP spid="4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Line 5"/>
          <p:cNvSpPr>
            <a:spLocks noChangeShapeType="1"/>
          </p:cNvSpPr>
          <p:nvPr/>
        </p:nvSpPr>
        <p:spPr bwMode="auto">
          <a:xfrm flipH="1">
            <a:off x="1187623" y="1672566"/>
            <a:ext cx="1" cy="408683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0" name="Line 6"/>
          <p:cNvSpPr>
            <a:spLocks noChangeShapeType="1"/>
          </p:cNvSpPr>
          <p:nvPr/>
        </p:nvSpPr>
        <p:spPr bwMode="auto">
          <a:xfrm>
            <a:off x="1223021" y="5761935"/>
            <a:ext cx="5257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1" name="Text Box 14"/>
          <p:cNvSpPr txBox="1">
            <a:spLocks noChangeArrowheads="1"/>
          </p:cNvSpPr>
          <p:nvPr/>
        </p:nvSpPr>
        <p:spPr bwMode="auto">
          <a:xfrm>
            <a:off x="387624" y="1272455"/>
            <a:ext cx="12961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 smtClean="0">
                <a:solidFill>
                  <a:srgbClr val="000000"/>
                </a:solidFill>
              </a:rPr>
              <a:t>Services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24582" name="Text Box 15"/>
          <p:cNvSpPr txBox="1">
            <a:spLocks noChangeArrowheads="1"/>
          </p:cNvSpPr>
          <p:nvPr/>
        </p:nvSpPr>
        <p:spPr bwMode="auto">
          <a:xfrm>
            <a:off x="6036169" y="5321041"/>
            <a:ext cx="10080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 smtClean="0">
                <a:solidFill>
                  <a:srgbClr val="000000"/>
                </a:solidFill>
              </a:rPr>
              <a:t>Goods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6" name="Arc 5"/>
          <p:cNvSpPr>
            <a:spLocks/>
          </p:cNvSpPr>
          <p:nvPr/>
        </p:nvSpPr>
        <p:spPr bwMode="auto">
          <a:xfrm>
            <a:off x="-2260560" y="2616001"/>
            <a:ext cx="6956550" cy="6210300"/>
          </a:xfrm>
          <a:custGeom>
            <a:avLst/>
            <a:gdLst>
              <a:gd name="T0" fmla="*/ 3474663 w 6949319"/>
              <a:gd name="T1" fmla="*/ 0 h 6208935"/>
              <a:gd name="T2" fmla="*/ 3474660 w 6949319"/>
              <a:gd name="T3" fmla="*/ 3104468 h 6208935"/>
              <a:gd name="T4" fmla="*/ 6949319 w 6949319"/>
              <a:gd name="T5" fmla="*/ 3104468 h 6208935"/>
              <a:gd name="T6" fmla="*/ 11796480 60000 65536"/>
              <a:gd name="T7" fmla="*/ 11796480 60000 65536"/>
              <a:gd name="T8" fmla="*/ 5898240 60000 65536"/>
              <a:gd name="T9" fmla="*/ 3474663 w 6949319"/>
              <a:gd name="T10" fmla="*/ 0 h 6208935"/>
              <a:gd name="T11" fmla="*/ 6949319 w 6949319"/>
              <a:gd name="T12" fmla="*/ 3104468 h 620893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949319" h="6208935" stroke="0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  <a:lnTo>
                  <a:pt x="3474660" y="3104468"/>
                </a:lnTo>
                <a:close/>
              </a:path>
              <a:path w="6949319" h="6208935" fill="none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</a:path>
            </a:pathLst>
          </a:custGeom>
          <a:noFill/>
          <a:ln w="38100" cap="flat" cmpd="sng" algn="ctr">
            <a:solidFill>
              <a:schemeClr val="accent2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8" name="TextBox 20"/>
          <p:cNvSpPr txBox="1">
            <a:spLocks noChangeArrowheads="1"/>
          </p:cNvSpPr>
          <p:nvPr/>
        </p:nvSpPr>
        <p:spPr bwMode="auto">
          <a:xfrm flipH="1">
            <a:off x="1228801" y="2166248"/>
            <a:ext cx="53714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2000" dirty="0">
                <a:solidFill>
                  <a:srgbClr val="000000"/>
                </a:solidFill>
              </a:rPr>
              <a:t>a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24591" name="TextBox 23"/>
          <p:cNvSpPr txBox="1">
            <a:spLocks noChangeArrowheads="1"/>
          </p:cNvSpPr>
          <p:nvPr/>
        </p:nvSpPr>
        <p:spPr bwMode="auto">
          <a:xfrm>
            <a:off x="5364164" y="535973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B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24592" name="TextBox 24"/>
          <p:cNvSpPr txBox="1">
            <a:spLocks noChangeArrowheads="1"/>
          </p:cNvSpPr>
          <p:nvPr/>
        </p:nvSpPr>
        <p:spPr bwMode="auto">
          <a:xfrm>
            <a:off x="4726286" y="5418504"/>
            <a:ext cx="288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b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5640324" y="1451508"/>
            <a:ext cx="3069850" cy="2862322"/>
          </a:xfrm>
          <a:prstGeom prst="rect">
            <a:avLst/>
          </a:prstGeom>
          <a:solidFill>
            <a:schemeClr val="accent5">
              <a:alpha val="75000"/>
            </a:schemeClr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  <a:spcAft>
                <a:spcPts val="1200"/>
              </a:spcAft>
            </a:pPr>
            <a:r>
              <a:rPr lang="en-CA" sz="2000" dirty="0">
                <a:solidFill>
                  <a:srgbClr val="000000"/>
                </a:solidFill>
              </a:rPr>
              <a:t>Economic </a:t>
            </a:r>
            <a:r>
              <a:rPr lang="en-CA" sz="2000" dirty="0" smtClean="0">
                <a:solidFill>
                  <a:srgbClr val="000000"/>
                </a:solidFill>
              </a:rPr>
              <a:t>growth or an increase in the available resources can </a:t>
            </a:r>
            <a:r>
              <a:rPr lang="en-CA" sz="2000" dirty="0">
                <a:solidFill>
                  <a:srgbClr val="000000"/>
                </a:solidFill>
              </a:rPr>
              <a:t>be envisioned as an outward shift in </a:t>
            </a:r>
            <a:r>
              <a:rPr lang="en-CA" sz="2000" dirty="0" smtClean="0">
                <a:solidFill>
                  <a:srgbClr val="000000"/>
                </a:solidFill>
              </a:rPr>
              <a:t>the PPF from PPF</a:t>
            </a:r>
            <a:r>
              <a:rPr lang="en-CA" sz="2000" baseline="-25000" dirty="0" smtClean="0">
                <a:solidFill>
                  <a:srgbClr val="000000"/>
                </a:solidFill>
              </a:rPr>
              <a:t>0</a:t>
            </a:r>
            <a:r>
              <a:rPr lang="en-CA" sz="2000" dirty="0" smtClean="0">
                <a:solidFill>
                  <a:srgbClr val="000000"/>
                </a:solidFill>
              </a:rPr>
              <a:t> to PPF</a:t>
            </a:r>
            <a:r>
              <a:rPr lang="en-CA" sz="2000" baseline="-25000" dirty="0" smtClean="0">
                <a:solidFill>
                  <a:srgbClr val="000000"/>
                </a:solidFill>
              </a:rPr>
              <a:t>1</a:t>
            </a:r>
            <a:r>
              <a:rPr lang="en-CA" sz="2000" dirty="0" smtClean="0">
                <a:solidFill>
                  <a:srgbClr val="000000"/>
                </a:solidFill>
              </a:rPr>
              <a:t>. With PPF</a:t>
            </a:r>
            <a:r>
              <a:rPr lang="en-CA" sz="2000" baseline="-25000" dirty="0" smtClean="0">
                <a:solidFill>
                  <a:srgbClr val="000000"/>
                </a:solidFill>
              </a:rPr>
              <a:t>1</a:t>
            </a:r>
            <a:r>
              <a:rPr lang="en-CA" sz="2000" dirty="0" smtClean="0">
                <a:solidFill>
                  <a:srgbClr val="000000"/>
                </a:solidFill>
              </a:rPr>
              <a:t> the economy can produce more in both sectors than with PPF</a:t>
            </a:r>
            <a:r>
              <a:rPr lang="en-CA" sz="2000" baseline="-25000" dirty="0" smtClean="0">
                <a:solidFill>
                  <a:srgbClr val="000000"/>
                </a:solidFill>
              </a:rPr>
              <a:t>0</a:t>
            </a:r>
            <a:r>
              <a:rPr lang="en-CA" sz="2000" dirty="0" smtClean="0">
                <a:solidFill>
                  <a:srgbClr val="000000"/>
                </a:solidFill>
              </a:rPr>
              <a:t>. 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2" name="Arc 5"/>
          <p:cNvSpPr>
            <a:spLocks/>
          </p:cNvSpPr>
          <p:nvPr/>
        </p:nvSpPr>
        <p:spPr bwMode="auto">
          <a:xfrm>
            <a:off x="-2881139" y="1970955"/>
            <a:ext cx="8137525" cy="7578725"/>
          </a:xfrm>
          <a:custGeom>
            <a:avLst/>
            <a:gdLst>
              <a:gd name="T0" fmla="*/ 3474663 w 6949319"/>
              <a:gd name="T1" fmla="*/ 0 h 6208935"/>
              <a:gd name="T2" fmla="*/ 3474660 w 6949319"/>
              <a:gd name="T3" fmla="*/ 3104468 h 6208935"/>
              <a:gd name="T4" fmla="*/ 6949319 w 6949319"/>
              <a:gd name="T5" fmla="*/ 3104468 h 6208935"/>
              <a:gd name="T6" fmla="*/ 11796480 60000 65536"/>
              <a:gd name="T7" fmla="*/ 11796480 60000 65536"/>
              <a:gd name="T8" fmla="*/ 5898240 60000 65536"/>
              <a:gd name="T9" fmla="*/ 3474663 w 6949319"/>
              <a:gd name="T10" fmla="*/ 0 h 6208935"/>
              <a:gd name="T11" fmla="*/ 6949319 w 6949319"/>
              <a:gd name="T12" fmla="*/ 3104468 h 620893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949319" h="6208935" stroke="0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  <a:lnTo>
                  <a:pt x="3474660" y="3104468"/>
                </a:lnTo>
                <a:close/>
              </a:path>
              <a:path w="6949319" h="6208935" fill="none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</a:path>
            </a:pathLst>
          </a:custGeom>
          <a:noFill/>
          <a:ln w="38100" cap="flat" cmpd="sng" algn="ctr">
            <a:solidFill>
              <a:schemeClr val="accent2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95" name="Line 19"/>
          <p:cNvSpPr>
            <a:spLocks noChangeShapeType="1"/>
          </p:cNvSpPr>
          <p:nvPr/>
        </p:nvSpPr>
        <p:spPr bwMode="auto">
          <a:xfrm flipV="1">
            <a:off x="2919809" y="2566358"/>
            <a:ext cx="288925" cy="2873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1217715" y="1594658"/>
            <a:ext cx="288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09372" y="5721151"/>
            <a:ext cx="811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44479" y="5759405"/>
            <a:ext cx="7916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G’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5485" y="2334463"/>
            <a:ext cx="733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1513" y="1766138"/>
            <a:ext cx="8116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S’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8853" y="3558831"/>
            <a:ext cx="5170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99893" y="5759405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187624" y="3815509"/>
            <a:ext cx="274501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941935" y="3824460"/>
            <a:ext cx="35942" cy="191745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437186" y="3569196"/>
            <a:ext cx="6121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X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19973" y="3044372"/>
            <a:ext cx="508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X</a:t>
            </a:r>
            <a:r>
              <a:rPr lang="en-US" sz="2000" baseline="-25000" dirty="0" smtClean="0">
                <a:solidFill>
                  <a:srgbClr val="000000"/>
                </a:solidFill>
              </a:rPr>
              <a:t>1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1223021" y="3406450"/>
            <a:ext cx="3060378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319973" y="3409843"/>
            <a:ext cx="72008" cy="231130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59323" y="3044985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smtClean="0">
                <a:solidFill>
                  <a:srgbClr val="000000"/>
                </a:solidFill>
              </a:rPr>
              <a:t>1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29076" y="5760317"/>
            <a:ext cx="5400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smtClean="0">
                <a:solidFill>
                  <a:srgbClr val="000000"/>
                </a:solidFill>
              </a:rPr>
              <a:t>1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37186" y="2307196"/>
            <a:ext cx="829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PPF</a:t>
            </a:r>
            <a:r>
              <a:rPr lang="en-US" sz="2000" baseline="-25000" dirty="0" smtClean="0">
                <a:solidFill>
                  <a:srgbClr val="000000"/>
                </a:solidFill>
              </a:rPr>
              <a:t>1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31309" y="2836503"/>
            <a:ext cx="774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PPF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26" name="Title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Growth and the PPF</a:t>
            </a:r>
            <a:endParaRPr lang="en-CA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1754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1" grpId="0"/>
      <p:bldP spid="24593" grpId="0" animBg="1"/>
      <p:bldP spid="2" grpId="0" animBg="1"/>
      <p:bldP spid="24595" grpId="0" animBg="1"/>
      <p:bldP spid="24596" grpId="0"/>
      <p:bldP spid="4" grpId="0"/>
      <p:bldP spid="7" grpId="0"/>
      <p:bldP spid="15" grpId="0"/>
      <p:bldP spid="20" grpId="0"/>
      <p:bldP spid="21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Recessions and Booms</a:t>
            </a:r>
            <a:endParaRPr lang="en-CA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>
          <a:xfrm>
            <a:off x="3203848" y="1196752"/>
            <a:ext cx="5544616" cy="4847803"/>
          </a:xfrm>
        </p:spPr>
        <p:txBody>
          <a:bodyPr/>
          <a:lstStyle/>
          <a:p>
            <a:pPr marL="342900" indent="-342900"/>
            <a:r>
              <a:rPr lang="en-CA" dirty="0">
                <a:solidFill>
                  <a:schemeClr val="tx1"/>
                </a:solidFill>
              </a:rPr>
              <a:t>In an economic </a:t>
            </a:r>
            <a:r>
              <a:rPr lang="en-CA" b="1" i="1" dirty="0">
                <a:solidFill>
                  <a:schemeClr val="tx1"/>
                </a:solidFill>
              </a:rPr>
              <a:t>recession</a:t>
            </a:r>
            <a:r>
              <a:rPr lang="en-CA" dirty="0">
                <a:solidFill>
                  <a:schemeClr val="tx1"/>
                </a:solidFill>
              </a:rPr>
              <a:t> output falls below the economy’s capacity output</a:t>
            </a:r>
          </a:p>
          <a:p>
            <a:endParaRPr lang="en-CA" dirty="0" smtClean="0">
              <a:solidFill>
                <a:schemeClr val="tx1"/>
              </a:solidFill>
            </a:endParaRPr>
          </a:p>
          <a:p>
            <a:pPr marL="342900" indent="-342900"/>
            <a:r>
              <a:rPr lang="en-CA" dirty="0" smtClean="0">
                <a:solidFill>
                  <a:schemeClr val="tx1"/>
                </a:solidFill>
              </a:rPr>
              <a:t>A </a:t>
            </a:r>
            <a:r>
              <a:rPr lang="en-CA" b="1" i="1" dirty="0">
                <a:solidFill>
                  <a:schemeClr val="tx1"/>
                </a:solidFill>
              </a:rPr>
              <a:t>boom</a:t>
            </a:r>
            <a:r>
              <a:rPr lang="en-CA" dirty="0">
                <a:solidFill>
                  <a:schemeClr val="tx1"/>
                </a:solidFill>
              </a:rPr>
              <a:t> is a period of high growth that raises output above normal capacity output. 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en-US" i="1" dirty="0">
                <a:solidFill>
                  <a:schemeClr val="tx1"/>
                </a:solidFill>
              </a:rPr>
              <a:t>illustrate through the PPF…</a:t>
            </a:r>
            <a:endParaRPr lang="en-CA" i="1" dirty="0">
              <a:solidFill>
                <a:schemeClr val="tx1"/>
              </a:solidFill>
            </a:endParaRPr>
          </a:p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21</a:t>
            </a:fld>
            <a:endParaRPr lang="en-C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86" b="19175"/>
          <a:stretch/>
        </p:blipFill>
        <p:spPr bwMode="auto">
          <a:xfrm>
            <a:off x="421432" y="1124744"/>
            <a:ext cx="2494384" cy="1535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29" b="19040"/>
          <a:stretch/>
        </p:blipFill>
        <p:spPr bwMode="auto">
          <a:xfrm>
            <a:off x="405780" y="2900197"/>
            <a:ext cx="2510036" cy="1536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176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Line 5"/>
          <p:cNvSpPr>
            <a:spLocks noChangeShapeType="1"/>
          </p:cNvSpPr>
          <p:nvPr/>
        </p:nvSpPr>
        <p:spPr bwMode="auto">
          <a:xfrm>
            <a:off x="1025041" y="1829018"/>
            <a:ext cx="0" cy="39608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0" name="Line 6"/>
          <p:cNvSpPr>
            <a:spLocks noChangeShapeType="1"/>
          </p:cNvSpPr>
          <p:nvPr/>
        </p:nvSpPr>
        <p:spPr bwMode="auto">
          <a:xfrm>
            <a:off x="1025041" y="5827713"/>
            <a:ext cx="5257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1" name="Text Box 14"/>
          <p:cNvSpPr txBox="1">
            <a:spLocks noChangeArrowheads="1"/>
          </p:cNvSpPr>
          <p:nvPr/>
        </p:nvSpPr>
        <p:spPr bwMode="auto">
          <a:xfrm>
            <a:off x="582422" y="1367353"/>
            <a:ext cx="136343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 smtClean="0">
                <a:solidFill>
                  <a:srgbClr val="000000"/>
                </a:solidFill>
              </a:rPr>
              <a:t>Services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24582" name="Text Box 15"/>
          <p:cNvSpPr txBox="1">
            <a:spLocks noChangeArrowheads="1"/>
          </p:cNvSpPr>
          <p:nvPr/>
        </p:nvSpPr>
        <p:spPr bwMode="auto">
          <a:xfrm>
            <a:off x="5364088" y="5328166"/>
            <a:ext cx="11814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 smtClean="0">
                <a:solidFill>
                  <a:srgbClr val="000000"/>
                </a:solidFill>
              </a:rPr>
              <a:t>Goods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6" name="Arc 5"/>
          <p:cNvSpPr>
            <a:spLocks/>
          </p:cNvSpPr>
          <p:nvPr/>
        </p:nvSpPr>
        <p:spPr bwMode="auto">
          <a:xfrm>
            <a:off x="-2418892" y="2716976"/>
            <a:ext cx="6950076" cy="6210300"/>
          </a:xfrm>
          <a:custGeom>
            <a:avLst/>
            <a:gdLst>
              <a:gd name="T0" fmla="*/ 3474663 w 6949319"/>
              <a:gd name="T1" fmla="*/ 0 h 6208935"/>
              <a:gd name="T2" fmla="*/ 3474660 w 6949319"/>
              <a:gd name="T3" fmla="*/ 3104468 h 6208935"/>
              <a:gd name="T4" fmla="*/ 6949319 w 6949319"/>
              <a:gd name="T5" fmla="*/ 3104468 h 6208935"/>
              <a:gd name="T6" fmla="*/ 11796480 60000 65536"/>
              <a:gd name="T7" fmla="*/ 11796480 60000 65536"/>
              <a:gd name="T8" fmla="*/ 5898240 60000 65536"/>
              <a:gd name="T9" fmla="*/ 3474663 w 6949319"/>
              <a:gd name="T10" fmla="*/ 0 h 6208935"/>
              <a:gd name="T11" fmla="*/ 6949319 w 6949319"/>
              <a:gd name="T12" fmla="*/ 3104468 h 620893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949319" h="6208935" stroke="0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  <a:lnTo>
                  <a:pt x="3474660" y="3104468"/>
                </a:lnTo>
                <a:close/>
              </a:path>
              <a:path w="6949319" h="6208935" fill="none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</a:path>
            </a:pathLst>
          </a:custGeom>
          <a:noFill/>
          <a:ln w="38100" cap="flat" cmpd="sng" algn="ctr">
            <a:solidFill>
              <a:schemeClr val="accent2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8" name="TextBox 20"/>
          <p:cNvSpPr txBox="1">
            <a:spLocks noChangeArrowheads="1"/>
          </p:cNvSpPr>
          <p:nvPr/>
        </p:nvSpPr>
        <p:spPr bwMode="auto">
          <a:xfrm>
            <a:off x="1154223" y="2220913"/>
            <a:ext cx="2873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a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24592" name="TextBox 24"/>
          <p:cNvSpPr txBox="1">
            <a:spLocks noChangeArrowheads="1"/>
          </p:cNvSpPr>
          <p:nvPr/>
        </p:nvSpPr>
        <p:spPr bwMode="auto">
          <a:xfrm>
            <a:off x="4572000" y="5389696"/>
            <a:ext cx="288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b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4932040" y="1412776"/>
            <a:ext cx="380276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Economic </a:t>
            </a:r>
            <a:r>
              <a:rPr lang="en-CA" sz="2000" dirty="0" smtClean="0">
                <a:solidFill>
                  <a:srgbClr val="000000"/>
                </a:solidFill>
              </a:rPr>
              <a:t>recessions leave the economy below its normal capacity; the economy might be driven to a point such as Z. </a:t>
            </a:r>
          </a:p>
        </p:txBody>
      </p:sp>
      <p:sp>
        <p:nvSpPr>
          <p:cNvPr id="24595" name="Line 19"/>
          <p:cNvSpPr>
            <a:spLocks noChangeShapeType="1"/>
          </p:cNvSpPr>
          <p:nvPr/>
        </p:nvSpPr>
        <p:spPr bwMode="auto">
          <a:xfrm flipV="1">
            <a:off x="3795856" y="3434943"/>
            <a:ext cx="288925" cy="287337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31109" y="5773798"/>
            <a:ext cx="736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655" y="2308165"/>
            <a:ext cx="805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4404" y="3660993"/>
            <a:ext cx="5170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90293" y="5770255"/>
            <a:ext cx="603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018691" y="3834486"/>
            <a:ext cx="26289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709152" y="3872354"/>
            <a:ext cx="35942" cy="191745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515464" y="3378557"/>
            <a:ext cx="387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X</a:t>
            </a:r>
            <a:endParaRPr lang="en-CA" baseline="-25000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 flipH="1">
            <a:off x="4142246" y="2978447"/>
            <a:ext cx="577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W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1040345" y="3294856"/>
            <a:ext cx="3060378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106242" y="3316384"/>
            <a:ext cx="72008" cy="248364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306302" y="4419664"/>
            <a:ext cx="849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PPF</a:t>
            </a:r>
            <a:endParaRPr lang="en-CA" baseline="-25000" dirty="0">
              <a:solidFill>
                <a:srgbClr val="0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93828" y="4352577"/>
            <a:ext cx="310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Z</a:t>
            </a:r>
            <a:endParaRPr lang="en-CA" dirty="0">
              <a:solidFill>
                <a:srgbClr val="000000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040345" y="4322713"/>
            <a:ext cx="2163503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3203848" y="4322713"/>
            <a:ext cx="0" cy="149071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3243993" y="3944240"/>
            <a:ext cx="315715" cy="307777"/>
          </a:xfrm>
          <a:prstGeom prst="straightConnector1">
            <a:avLst/>
          </a:prstGeom>
          <a:ln w="15875">
            <a:solidFill>
              <a:schemeClr val="tx1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5508104" y="3178502"/>
            <a:ext cx="32403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Economic expansions, or booms, may </a:t>
            </a:r>
            <a:r>
              <a:rPr lang="en-CA" sz="2000" dirty="0" smtClean="0">
                <a:solidFill>
                  <a:srgbClr val="000000"/>
                </a:solidFill>
              </a:rPr>
              <a:t>drive </a:t>
            </a:r>
            <a:r>
              <a:rPr lang="en-CA" sz="2000" dirty="0">
                <a:solidFill>
                  <a:srgbClr val="000000"/>
                </a:solidFill>
              </a:rPr>
              <a:t>capacity above its normal </a:t>
            </a:r>
            <a:r>
              <a:rPr lang="en-CA" sz="2000" dirty="0" smtClean="0">
                <a:solidFill>
                  <a:srgbClr val="000000"/>
                </a:solidFill>
              </a:rPr>
              <a:t>level, </a:t>
            </a:r>
            <a:r>
              <a:rPr lang="en-CA" sz="2000" dirty="0">
                <a:solidFill>
                  <a:srgbClr val="000000"/>
                </a:solidFill>
              </a:rPr>
              <a:t>to a point such as W.</a:t>
            </a:r>
          </a:p>
        </p:txBody>
      </p:sp>
      <p:sp>
        <p:nvSpPr>
          <p:cNvPr id="28" name="Title 2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Booms and Recessions</a:t>
            </a:r>
            <a:endParaRPr lang="en-CA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0891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3" grpId="0"/>
      <p:bldP spid="24595" grpId="0" animBg="1"/>
      <p:bldP spid="15" grpId="0"/>
      <p:bldP spid="10" grpId="0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Productivity of the Economy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406CB-E5A3-40F3-8A52-4CD67AA6287A}" type="slidenum">
              <a:rPr lang="en-CA" smtClean="0"/>
              <a:pPr/>
              <a:t>23</a:t>
            </a:fld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611560" y="1117481"/>
            <a:ext cx="7704856" cy="303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CA" sz="2000" dirty="0">
                <a:latin typeface="+mn-lt"/>
                <a:ea typeface="STXinwei"/>
                <a:cs typeface="Times New Roman"/>
              </a:rPr>
              <a:t>The </a:t>
            </a:r>
            <a:r>
              <a:rPr lang="en-CA" sz="2000" b="1" i="1" dirty="0">
                <a:solidFill>
                  <a:srgbClr val="3E5D78"/>
                </a:solidFill>
                <a:latin typeface="+mn-lt"/>
                <a:ea typeface="STXinwei"/>
                <a:cs typeface="Times New Roman"/>
              </a:rPr>
              <a:t>productivity of labour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, defined as output per </a:t>
            </a:r>
            <a:r>
              <a:rPr lang="en-CA" sz="2000" dirty="0" smtClean="0">
                <a:latin typeface="+mn-lt"/>
                <a:ea typeface="STXinwei"/>
                <a:cs typeface="Times New Roman"/>
              </a:rPr>
              <a:t>worker, depends on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:</a:t>
            </a:r>
          </a:p>
          <a:p>
            <a:pPr marL="800100" lvl="1" indent="-3429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Symbol"/>
              <a:buChar char=""/>
            </a:pPr>
            <a:r>
              <a:rPr lang="en-CA" sz="2000" dirty="0">
                <a:latin typeface="+mn-lt"/>
                <a:ea typeface="STXinwei"/>
                <a:cs typeface="Times New Roman"/>
              </a:rPr>
              <a:t>the </a:t>
            </a:r>
            <a:r>
              <a:rPr lang="en-CA" sz="2000" b="1" i="1" dirty="0">
                <a:solidFill>
                  <a:srgbClr val="3E5D78"/>
                </a:solidFill>
                <a:latin typeface="+mn-lt"/>
                <a:ea typeface="STXinwei"/>
                <a:cs typeface="Times New Roman"/>
              </a:rPr>
              <a:t>skill, knowledge</a:t>
            </a:r>
            <a:r>
              <a:rPr lang="en-CA" sz="2000" b="1" i="1" dirty="0">
                <a:latin typeface="+mn-lt"/>
                <a:ea typeface="STXinwei"/>
                <a:cs typeface="Times New Roman"/>
              </a:rPr>
              <a:t> </a:t>
            </a:r>
            <a:r>
              <a:rPr lang="en-CA" sz="2000" i="1" dirty="0">
                <a:latin typeface="+mn-lt"/>
                <a:ea typeface="STXinwei"/>
                <a:cs typeface="Times New Roman"/>
              </a:rPr>
              <a:t>and </a:t>
            </a:r>
            <a:r>
              <a:rPr lang="en-CA" sz="2000" b="1" i="1" dirty="0">
                <a:solidFill>
                  <a:srgbClr val="3E5D78"/>
                </a:solidFill>
                <a:latin typeface="+mn-lt"/>
                <a:ea typeface="STXinwei"/>
                <a:cs typeface="Times New Roman"/>
              </a:rPr>
              <a:t>experience of the labour force</a:t>
            </a:r>
          </a:p>
          <a:p>
            <a:pPr marL="800100" lvl="1" indent="-3429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Symbol"/>
              <a:buChar char=""/>
            </a:pPr>
            <a:r>
              <a:rPr lang="en-CA" sz="2000" dirty="0">
                <a:latin typeface="+mn-lt"/>
                <a:ea typeface="STXinwei"/>
                <a:cs typeface="Times New Roman"/>
              </a:rPr>
              <a:t>the </a:t>
            </a:r>
            <a:r>
              <a:rPr lang="en-CA" sz="2000" b="1" i="1" dirty="0">
                <a:solidFill>
                  <a:srgbClr val="3E5D78"/>
                </a:solidFill>
                <a:latin typeface="+mn-lt"/>
                <a:ea typeface="STXinwei"/>
                <a:cs typeface="Times New Roman"/>
              </a:rPr>
              <a:t>capital stock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: buildings, machinery, </a:t>
            </a:r>
            <a:r>
              <a:rPr lang="en-CA" sz="2000" dirty="0" smtClean="0">
                <a:latin typeface="+mn-lt"/>
                <a:ea typeface="STXinwei"/>
                <a:cs typeface="Times New Roman"/>
              </a:rPr>
              <a:t>equipment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, and software the labour force has to work </a:t>
            </a:r>
            <a:r>
              <a:rPr lang="en-CA" sz="2000" dirty="0" smtClean="0">
                <a:latin typeface="+mn-lt"/>
                <a:ea typeface="STXinwei"/>
                <a:cs typeface="Times New Roman"/>
              </a:rPr>
              <a:t>with</a:t>
            </a:r>
            <a:endParaRPr lang="en-CA" sz="2000" dirty="0">
              <a:latin typeface="+mn-lt"/>
              <a:ea typeface="STXinwei"/>
              <a:cs typeface="Times New Roman"/>
            </a:endParaRPr>
          </a:p>
          <a:p>
            <a:pPr marL="800100" lvl="1" indent="-3429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Symbol"/>
              <a:buChar char=""/>
            </a:pPr>
            <a:r>
              <a:rPr lang="en-CA" sz="2000" dirty="0">
                <a:latin typeface="+mn-lt"/>
                <a:ea typeface="STXinwei"/>
                <a:cs typeface="Times New Roman"/>
              </a:rPr>
              <a:t>the </a:t>
            </a:r>
            <a:r>
              <a:rPr lang="en-CA" sz="2000" b="1" i="1" dirty="0">
                <a:solidFill>
                  <a:srgbClr val="3E5D78"/>
                </a:solidFill>
                <a:latin typeface="+mn-lt"/>
                <a:ea typeface="STXinwei"/>
                <a:cs typeface="Times New Roman"/>
              </a:rPr>
              <a:t>current technology</a:t>
            </a:r>
            <a:r>
              <a:rPr lang="en-CA" sz="2000" b="1" dirty="0">
                <a:latin typeface="+mn-lt"/>
                <a:ea typeface="STXinwei"/>
                <a:cs typeface="Times New Roman"/>
              </a:rPr>
              <a:t> 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embodied in the </a:t>
            </a:r>
            <a:r>
              <a:rPr lang="en-CA" sz="2000" dirty="0" smtClean="0">
                <a:latin typeface="+mn-lt"/>
                <a:ea typeface="STXinwei"/>
                <a:cs typeface="Times New Roman"/>
              </a:rPr>
              <a:t>labour 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force and the capital stock.</a:t>
            </a:r>
            <a:endParaRPr lang="en-CA" sz="2000" dirty="0">
              <a:effectLst/>
              <a:latin typeface="+mn-lt"/>
              <a:ea typeface="STXinwei"/>
              <a:cs typeface="Times New Roman"/>
            </a:endParaRPr>
          </a:p>
        </p:txBody>
      </p:sp>
      <p:pic>
        <p:nvPicPr>
          <p:cNvPr id="5122" name="Picture 2" descr="C:\Users\lorraine\Downloads\FITT_case\MH90042776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31" b="13385"/>
          <a:stretch/>
        </p:blipFill>
        <p:spPr bwMode="auto">
          <a:xfrm>
            <a:off x="971600" y="4645393"/>
            <a:ext cx="2157053" cy="1453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lorraine\Downloads\FITT_case\MH90028925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39" b="17469"/>
          <a:stretch/>
        </p:blipFill>
        <p:spPr bwMode="auto">
          <a:xfrm>
            <a:off x="3419872" y="4670442"/>
            <a:ext cx="2232248" cy="142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93" b="8886"/>
          <a:stretch/>
        </p:blipFill>
        <p:spPr bwMode="auto">
          <a:xfrm>
            <a:off x="5868144" y="4675344"/>
            <a:ext cx="2160240" cy="141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641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Full Employment and the PPF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406CB-E5A3-40F3-8A52-4CD67AA6287A}" type="slidenum">
              <a:rPr lang="en-CA" smtClean="0"/>
              <a:pPr/>
              <a:t>24</a:t>
            </a:fld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179512" y="980728"/>
            <a:ext cx="885698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000" dirty="0"/>
              <a:t>When </a:t>
            </a:r>
            <a:r>
              <a:rPr lang="en-CA" sz="2000" dirty="0" smtClean="0"/>
              <a:t>everyone who is willing to work at current wage rates and normal hours of work is actually working, the economy is a </a:t>
            </a:r>
            <a:r>
              <a:rPr lang="en-CA" sz="2000" b="1" i="1" dirty="0" smtClean="0"/>
              <a:t>full employment</a:t>
            </a:r>
          </a:p>
          <a:p>
            <a:endParaRPr lang="en-CA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sz="2000" dirty="0" smtClean="0"/>
              <a:t>In this state the </a:t>
            </a:r>
            <a:r>
              <a:rPr lang="en-CA" sz="2000" dirty="0"/>
              <a:t>economy’s actual output is also </a:t>
            </a:r>
            <a:r>
              <a:rPr lang="en-CA" sz="2000" dirty="0" smtClean="0"/>
              <a:t>termed its </a:t>
            </a:r>
            <a:r>
              <a:rPr lang="en-CA" sz="2000" b="1" i="1" dirty="0"/>
              <a:t>capacity </a:t>
            </a:r>
            <a:r>
              <a:rPr lang="en-CA" sz="2000" b="1" i="1" dirty="0" smtClean="0"/>
              <a:t>output</a:t>
            </a:r>
            <a:r>
              <a:rPr lang="en-CA" sz="2000" b="1" i="1" dirty="0"/>
              <a:t> </a:t>
            </a:r>
            <a:r>
              <a:rPr lang="en-CA" sz="2000" b="1" i="1" dirty="0" smtClean="0"/>
              <a:t>or full </a:t>
            </a:r>
            <a:r>
              <a:rPr lang="en-CA" sz="2000" b="1" i="1" dirty="0"/>
              <a:t>employment </a:t>
            </a:r>
            <a:r>
              <a:rPr lang="en-CA" sz="2000" b="1" i="1" dirty="0" smtClean="0"/>
              <a:t>output</a:t>
            </a:r>
          </a:p>
          <a:p>
            <a:endParaRPr lang="en-US" sz="1600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In 2012 the actual unemployment was 7.3% in Canada. Economists believe that full employment corresponds to approximately 6% unemployment</a:t>
            </a:r>
          </a:p>
          <a:p>
            <a:endParaRPr lang="en-US" sz="1600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Hence the PPF in Canada has an associated unemployment rate of 6%!</a:t>
            </a:r>
          </a:p>
          <a:p>
            <a:endParaRPr lang="en-CA" sz="1600" dirty="0"/>
          </a:p>
        </p:txBody>
      </p:sp>
      <p:pic>
        <p:nvPicPr>
          <p:cNvPr id="4100" name="Picture 4" descr="C:\Users\lorraine\Downloads\FITT_case\MH90022766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17" b="18191"/>
          <a:stretch/>
        </p:blipFill>
        <p:spPr bwMode="auto">
          <a:xfrm>
            <a:off x="3563888" y="4916946"/>
            <a:ext cx="2088231" cy="133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lorraine\Downloads\FITT_case\MH90040296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84" b="17384"/>
          <a:stretch/>
        </p:blipFill>
        <p:spPr bwMode="auto">
          <a:xfrm>
            <a:off x="6067182" y="4911404"/>
            <a:ext cx="2033209" cy="1326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69" b="16769"/>
          <a:stretch/>
        </p:blipFill>
        <p:spPr bwMode="auto">
          <a:xfrm>
            <a:off x="1115616" y="4911404"/>
            <a:ext cx="2016224" cy="1340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525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Chapter Summary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200" b="1" dirty="0" smtClean="0">
                <a:solidFill>
                  <a:srgbClr val="3E5D78"/>
                </a:solidFill>
              </a:rPr>
              <a:t>Economics: </a:t>
            </a:r>
            <a:r>
              <a:rPr lang="en-CA" sz="2200" dirty="0" smtClean="0">
                <a:solidFill>
                  <a:schemeClr val="tx1"/>
                </a:solidFill>
              </a:rPr>
              <a:t>methods and ideas for the improvement of society</a:t>
            </a:r>
          </a:p>
          <a:p>
            <a:endParaRPr lang="en-CA" sz="2200" dirty="0" smtClean="0">
              <a:solidFill>
                <a:schemeClr val="tx1"/>
              </a:solidFill>
            </a:endParaRPr>
          </a:p>
          <a:p>
            <a:r>
              <a:rPr lang="en-CA" sz="2200" dirty="0" smtClean="0">
                <a:solidFill>
                  <a:schemeClr val="tx1"/>
                </a:solidFill>
              </a:rPr>
              <a:t>Economists use </a:t>
            </a:r>
            <a:r>
              <a:rPr lang="en-CA" sz="2200" dirty="0" smtClean="0">
                <a:solidFill>
                  <a:srgbClr val="3E5D78"/>
                </a:solidFill>
              </a:rPr>
              <a:t>models to test theories with data</a:t>
            </a:r>
          </a:p>
          <a:p>
            <a:endParaRPr lang="en-CA" sz="2200" dirty="0" smtClean="0">
              <a:solidFill>
                <a:schemeClr val="tx1"/>
              </a:solidFill>
            </a:endParaRPr>
          </a:p>
          <a:p>
            <a:r>
              <a:rPr lang="en-CA" sz="2200" dirty="0" smtClean="0">
                <a:solidFill>
                  <a:schemeClr val="tx1"/>
                </a:solidFill>
              </a:rPr>
              <a:t>Markets improve the economy’s </a:t>
            </a:r>
            <a:r>
              <a:rPr lang="en-CA" sz="2200" b="1" dirty="0" smtClean="0">
                <a:solidFill>
                  <a:srgbClr val="3E5D78"/>
                </a:solidFill>
              </a:rPr>
              <a:t>efficiency</a:t>
            </a:r>
            <a:r>
              <a:rPr lang="en-CA" sz="2200" dirty="0" smtClean="0">
                <a:solidFill>
                  <a:schemeClr val="tx1"/>
                </a:solidFill>
              </a:rPr>
              <a:t> </a:t>
            </a:r>
          </a:p>
          <a:p>
            <a:endParaRPr lang="en-CA" sz="2200" dirty="0" smtClean="0">
              <a:solidFill>
                <a:schemeClr val="tx1"/>
              </a:solidFill>
            </a:endParaRPr>
          </a:p>
          <a:p>
            <a:r>
              <a:rPr lang="en-CA" sz="2200" b="1" dirty="0" smtClean="0">
                <a:solidFill>
                  <a:srgbClr val="3E5D78"/>
                </a:solidFill>
              </a:rPr>
              <a:t>Opportunity cost </a:t>
            </a:r>
            <a:r>
              <a:rPr lang="en-CA" sz="2200" dirty="0" smtClean="0">
                <a:solidFill>
                  <a:schemeClr val="tx1"/>
                </a:solidFill>
              </a:rPr>
              <a:t>reflects the alternative possibilities</a:t>
            </a:r>
          </a:p>
          <a:p>
            <a:endParaRPr lang="en-CA" sz="2200" dirty="0" smtClean="0">
              <a:solidFill>
                <a:schemeClr val="tx1"/>
              </a:solidFill>
            </a:endParaRPr>
          </a:p>
          <a:p>
            <a:r>
              <a:rPr lang="en-CA" sz="2200" b="1" dirty="0" smtClean="0">
                <a:solidFill>
                  <a:srgbClr val="3E5D78"/>
                </a:solidFill>
              </a:rPr>
              <a:t>Production possibility frontier</a:t>
            </a:r>
            <a:r>
              <a:rPr lang="en-CA" sz="2200" dirty="0" smtClean="0">
                <a:solidFill>
                  <a:schemeClr val="tx1"/>
                </a:solidFill>
              </a:rPr>
              <a:t>  represents the capabilities of the economy when functioning efficiently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BB621-8868-4B31-A574-7B698AD7FE62}" type="slidenum">
              <a:rPr lang="en-CA" smtClean="0"/>
              <a:pPr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2546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Chapter Summary</a:t>
            </a:r>
            <a:endParaRPr lang="en-CA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200" b="1" dirty="0" smtClean="0">
                <a:solidFill>
                  <a:srgbClr val="3E5D78"/>
                </a:solidFill>
              </a:rPr>
              <a:t>Absolute advantage </a:t>
            </a:r>
            <a:r>
              <a:rPr lang="en-CA" sz="2200" dirty="0" smtClean="0">
                <a:solidFill>
                  <a:schemeClr val="tx1"/>
                </a:solidFill>
              </a:rPr>
              <a:t>refers to greater absolute efficiency</a:t>
            </a:r>
          </a:p>
          <a:p>
            <a:endParaRPr lang="en-CA" sz="2200" dirty="0" smtClean="0">
              <a:solidFill>
                <a:schemeClr val="tx1"/>
              </a:solidFill>
            </a:endParaRPr>
          </a:p>
          <a:p>
            <a:r>
              <a:rPr lang="en-CA" sz="2200" b="1" dirty="0" smtClean="0">
                <a:solidFill>
                  <a:srgbClr val="3E5D78"/>
                </a:solidFill>
              </a:rPr>
              <a:t>Specialization</a:t>
            </a:r>
            <a:r>
              <a:rPr lang="en-CA" sz="2200" dirty="0" smtClean="0">
                <a:solidFill>
                  <a:schemeClr val="tx1"/>
                </a:solidFill>
              </a:rPr>
              <a:t> increases consumption possibilities</a:t>
            </a:r>
          </a:p>
          <a:p>
            <a:endParaRPr lang="en-CA" sz="2200" dirty="0" smtClean="0">
              <a:solidFill>
                <a:schemeClr val="tx1"/>
              </a:solidFill>
            </a:endParaRPr>
          </a:p>
          <a:p>
            <a:r>
              <a:rPr lang="en-CA" sz="2200" dirty="0" smtClean="0">
                <a:solidFill>
                  <a:schemeClr val="tx1"/>
                </a:solidFill>
              </a:rPr>
              <a:t>With many individuals the </a:t>
            </a:r>
            <a:r>
              <a:rPr lang="en-CA" sz="2200" dirty="0" smtClean="0">
                <a:solidFill>
                  <a:srgbClr val="3E5D78"/>
                </a:solidFill>
              </a:rPr>
              <a:t>PPF may be concave</a:t>
            </a:r>
          </a:p>
          <a:p>
            <a:endParaRPr lang="en-CA" sz="2200" dirty="0" smtClean="0">
              <a:solidFill>
                <a:schemeClr val="tx1"/>
              </a:solidFill>
            </a:endParaRPr>
          </a:p>
          <a:p>
            <a:r>
              <a:rPr lang="en-CA" sz="2200" dirty="0" smtClean="0">
                <a:solidFill>
                  <a:srgbClr val="3E5D78"/>
                </a:solidFill>
              </a:rPr>
              <a:t>Economic growth shifts the PPF</a:t>
            </a:r>
          </a:p>
          <a:p>
            <a:endParaRPr lang="en-CA" sz="2200" dirty="0" smtClean="0">
              <a:solidFill>
                <a:schemeClr val="tx1"/>
              </a:solidFill>
            </a:endParaRPr>
          </a:p>
          <a:p>
            <a:r>
              <a:rPr lang="en-CA" sz="2200" b="1" dirty="0" smtClean="0">
                <a:solidFill>
                  <a:srgbClr val="3E5D78"/>
                </a:solidFill>
              </a:rPr>
              <a:t>Booms and recessions </a:t>
            </a:r>
            <a:r>
              <a:rPr lang="en-CA" sz="2200" dirty="0" smtClean="0">
                <a:solidFill>
                  <a:schemeClr val="tx1"/>
                </a:solidFill>
              </a:rPr>
              <a:t>see increases and decreases in output beyond what is normal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7F8B-E9CD-4845-8F39-9943A0B31B1E}" type="slidenum">
              <a:rPr lang="en-CA" smtClean="0"/>
              <a:pPr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360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con201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econ201</Template>
  <TotalTime>1915</TotalTime>
  <Words>1278</Words>
  <Application>Microsoft Office PowerPoint</Application>
  <PresentationFormat>On-screen Show (4:3)</PresentationFormat>
  <Paragraphs>301</Paragraphs>
  <Slides>26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econ201</vt:lpstr>
      <vt:lpstr>Chapter 1 Introduction – The Big Ideas</vt:lpstr>
      <vt:lpstr>Learning outcomes</vt:lpstr>
      <vt:lpstr>A Working Definition of Economics</vt:lpstr>
      <vt:lpstr>Ideas and Methods</vt:lpstr>
      <vt:lpstr>Challenges for today’s society</vt:lpstr>
      <vt:lpstr>But there is Good News too…</vt:lpstr>
      <vt:lpstr>Microeconomics and Macroeconomics</vt:lpstr>
      <vt:lpstr>Government </vt:lpstr>
      <vt:lpstr>Understanding Economics through the Use of Models</vt:lpstr>
      <vt:lpstr>Markets, Trading and Opportunity Cost </vt:lpstr>
      <vt:lpstr>A Model of Exchange and Specialization</vt:lpstr>
      <vt:lpstr>Opportunity Cost </vt:lpstr>
      <vt:lpstr>Specialization </vt:lpstr>
      <vt:lpstr>Absolute Advantage - Production</vt:lpstr>
      <vt:lpstr>From Production to Consumption</vt:lpstr>
      <vt:lpstr> Absolute Advantage - Consumption</vt:lpstr>
      <vt:lpstr>From Individuals to the Economy</vt:lpstr>
      <vt:lpstr>Economy-wide  PPF </vt:lpstr>
      <vt:lpstr>A Multi-person PPF</vt:lpstr>
      <vt:lpstr>Growth and the PPF</vt:lpstr>
      <vt:lpstr>Recessions and Booms</vt:lpstr>
      <vt:lpstr>Booms and Recessions</vt:lpstr>
      <vt:lpstr>Productivity of the Economy</vt:lpstr>
      <vt:lpstr>Full Employment and the PPF</vt:lpstr>
      <vt:lpstr>Chapter Summary</vt:lpstr>
      <vt:lpstr>Chapter 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Ian</dc:creator>
  <cp:lastModifiedBy>admin</cp:lastModifiedBy>
  <cp:revision>167</cp:revision>
  <cp:lastPrinted>2013-06-19T15:33:20Z</cp:lastPrinted>
  <dcterms:created xsi:type="dcterms:W3CDTF">2011-11-13T10:59:18Z</dcterms:created>
  <dcterms:modified xsi:type="dcterms:W3CDTF">2013-07-08T20:38:25Z</dcterms:modified>
</cp:coreProperties>
</file>