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22"/>
  </p:handoutMasterIdLst>
  <p:sldIdLst>
    <p:sldId id="263" r:id="rId2"/>
    <p:sldId id="256" r:id="rId3"/>
    <p:sldId id="262" r:id="rId4"/>
    <p:sldId id="257" r:id="rId5"/>
    <p:sldId id="258" r:id="rId6"/>
    <p:sldId id="259" r:id="rId7"/>
    <p:sldId id="261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3" r:id="rId17"/>
    <p:sldId id="275" r:id="rId18"/>
    <p:sldId id="274" r:id="rId19"/>
    <p:sldId id="277" r:id="rId20"/>
    <p:sldId id="276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2" y="-9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57D7EC-445A-453D-9F56-BCC5874D5AED}" type="datetimeFigureOut">
              <a:rPr lang="en-US" smtClean="0"/>
              <a:t>11/5/2014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E01DB6-D166-4192-83AB-5D27E7677EC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F716B88F-A6D1-4D59-A744-43002103162A}" type="datetimeFigureOut">
              <a:rPr lang="en-US" smtClean="0"/>
              <a:t>11/5/2014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8391B18B-5615-4443-9E55-9EBF6B40F193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716B88F-A6D1-4D59-A744-43002103162A}" type="datetimeFigureOut">
              <a:rPr lang="en-US" smtClean="0"/>
              <a:t>11/5/2014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1B18B-5615-4443-9E55-9EBF6B40F1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F716B88F-A6D1-4D59-A744-43002103162A}" type="datetimeFigureOut">
              <a:rPr lang="en-US" smtClean="0"/>
              <a:t>11/5/2014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8391B18B-5615-4443-9E55-9EBF6B40F193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716B88F-A6D1-4D59-A744-43002103162A}" type="datetimeFigureOut">
              <a:rPr lang="en-US" smtClean="0"/>
              <a:t>11/5/2014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1B18B-5615-4443-9E55-9EBF6B40F1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716B88F-A6D1-4D59-A744-43002103162A}" type="datetimeFigureOut">
              <a:rPr lang="en-US" smtClean="0"/>
              <a:t>11/5/2014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1B18B-5615-4443-9E55-9EBF6B40F1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716B88F-A6D1-4D59-A744-43002103162A}" type="datetimeFigureOut">
              <a:rPr lang="en-US" smtClean="0"/>
              <a:t>11/5/2014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1B18B-5615-4443-9E55-9EBF6B40F1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F716B88F-A6D1-4D59-A744-43002103162A}" type="datetimeFigureOut">
              <a:rPr lang="en-US" smtClean="0"/>
              <a:t>11/5/2014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1B18B-5615-4443-9E55-9EBF6B40F1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716B88F-A6D1-4D59-A744-43002103162A}" type="datetimeFigureOut">
              <a:rPr lang="en-US" smtClean="0"/>
              <a:t>11/5/2014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1B18B-5615-4443-9E55-9EBF6B40F1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716B88F-A6D1-4D59-A744-43002103162A}" type="datetimeFigureOut">
              <a:rPr lang="en-US" smtClean="0"/>
              <a:t>11/5/2014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1B18B-5615-4443-9E55-9EBF6B40F19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716B88F-A6D1-4D59-A744-43002103162A}" type="datetimeFigureOut">
              <a:rPr lang="en-US" smtClean="0"/>
              <a:t>11/5/2014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1B18B-5615-4443-9E55-9EBF6B40F1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F716B88F-A6D1-4D59-A744-43002103162A}" type="datetimeFigureOut">
              <a:rPr lang="en-US" smtClean="0"/>
              <a:t>11/5/2014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8391B18B-5615-4443-9E55-9EBF6B40F1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F716B88F-A6D1-4D59-A744-43002103162A}" type="datetimeFigureOut">
              <a:rPr lang="en-US" smtClean="0"/>
              <a:t>11/5/2014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8391B18B-5615-4443-9E55-9EBF6B40F19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QuicksTop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By: The Analyzers</a:t>
            </a:r>
          </a:p>
          <a:p>
            <a:r>
              <a:rPr lang="en-US" dirty="0" smtClean="0"/>
              <a:t>Elliott, </a:t>
            </a:r>
            <a:r>
              <a:rPr lang="en-US" dirty="0" err="1" smtClean="0"/>
              <a:t>Corina</a:t>
            </a:r>
            <a:r>
              <a:rPr lang="en-US" dirty="0" smtClean="0"/>
              <a:t>, Jacob, Matt, Omar, Owen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Agenda	</a:t>
            </a:r>
            <a:endParaRPr lang="en-US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Critical Assumptions</a:t>
            </a:r>
          </a:p>
          <a:p>
            <a:r>
              <a:rPr lang="en-US" dirty="0" smtClean="0"/>
              <a:t>Problem Analysis</a:t>
            </a:r>
          </a:p>
          <a:p>
            <a:r>
              <a:rPr lang="en-US" dirty="0" smtClean="0"/>
              <a:t>Alternative Summary</a:t>
            </a:r>
          </a:p>
          <a:p>
            <a:r>
              <a:rPr lang="en-US" dirty="0" smtClean="0"/>
              <a:t>Recommended Solution</a:t>
            </a:r>
          </a:p>
          <a:p>
            <a:r>
              <a:rPr lang="en-US" dirty="0" smtClean="0"/>
              <a:t>Implementation</a:t>
            </a:r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15362" name="Picture 2" descr="eCommerce checklis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42600" y="685800"/>
            <a:ext cx="4801400" cy="4114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Case Summary</a:t>
            </a:r>
            <a:endParaRPr lang="en-US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</a:t>
            </a:r>
            <a:r>
              <a:rPr lang="en-US" dirty="0" smtClean="0"/>
              <a:t>hain of variety stores</a:t>
            </a:r>
          </a:p>
          <a:p>
            <a:r>
              <a:rPr lang="en-US" dirty="0" smtClean="0"/>
              <a:t>Locations Across Ottawa</a:t>
            </a:r>
          </a:p>
          <a:p>
            <a:r>
              <a:rPr lang="en-US" dirty="0" smtClean="0"/>
              <a:t>Operated by Mikaela West</a:t>
            </a:r>
          </a:p>
          <a:p>
            <a:r>
              <a:rPr lang="en-US" dirty="0" smtClean="0"/>
              <a:t>Owned by Richard Smith</a:t>
            </a:r>
            <a:endParaRPr lang="en-US" dirty="0"/>
          </a:p>
        </p:txBody>
      </p:sp>
      <p:pic>
        <p:nvPicPr>
          <p:cNvPr id="20482" name="Picture 2" descr="http://www.business99.net/wp-content/uploads/2013/12/Convenience_Store_using_avery_berkel_scales_for_fruit_meat_etc_xt400_xm400_suppliers_p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14800" y="3733800"/>
            <a:ext cx="4457700" cy="26474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Critical Assumptions</a:t>
            </a:r>
            <a:endParaRPr lang="en-US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Richard smith is a very capable </a:t>
            </a:r>
            <a:r>
              <a:rPr lang="en-US" dirty="0" smtClean="0"/>
              <a:t>business </a:t>
            </a:r>
            <a:r>
              <a:rPr lang="en-US" dirty="0" smtClean="0"/>
              <a:t>man with more than enough experience to run the Quickstop </a:t>
            </a:r>
            <a:endParaRPr lang="en-US" dirty="0" smtClean="0"/>
          </a:p>
          <a:p>
            <a:r>
              <a:rPr lang="en-US" dirty="0" smtClean="0"/>
              <a:t>The traditional recruitment method will not be </a:t>
            </a:r>
            <a:r>
              <a:rPr lang="en-US" dirty="0" smtClean="0"/>
              <a:t>sufficient </a:t>
            </a:r>
            <a:r>
              <a:rPr lang="en-US" dirty="0" smtClean="0"/>
              <a:t>for find a replacement manager</a:t>
            </a:r>
            <a:endParaRPr lang="en-US" dirty="0" smtClean="0"/>
          </a:p>
          <a:p>
            <a:r>
              <a:rPr lang="en-US" dirty="0" smtClean="0"/>
              <a:t>Richard smith should consider giving up some control of the </a:t>
            </a:r>
            <a:r>
              <a:rPr lang="en-US" dirty="0" smtClean="0"/>
              <a:t>business </a:t>
            </a:r>
            <a:endParaRPr lang="en-US" dirty="0"/>
          </a:p>
        </p:txBody>
      </p:sp>
      <p:pic>
        <p:nvPicPr>
          <p:cNvPr id="19458" name="Picture 2" descr="http://blog.m-files.com/wp-content/uploads/2014/02/project-manageme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24400" y="4495800"/>
            <a:ext cx="3252695" cy="2209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Primary Problem</a:t>
            </a:r>
            <a:endParaRPr lang="en-US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Quickstop must replace their retiring manager</a:t>
            </a:r>
            <a:endParaRPr lang="en-US" dirty="0"/>
          </a:p>
        </p:txBody>
      </p:sp>
      <p:pic>
        <p:nvPicPr>
          <p:cNvPr id="18434" name="Picture 2" descr="http://www.mbadataguru.com/blog/wp-content/uploads/2014/03/intervi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95600" y="2514600"/>
            <a:ext cx="4927217" cy="3276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solidFill>
                  <a:schemeClr val="tx2">
                    <a:lumMod val="50000"/>
                  </a:schemeClr>
                </a:solidFill>
              </a:rPr>
              <a:t>Implications on the organization </a:t>
            </a:r>
            <a:endParaRPr lang="en-US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Company could collapse after Mikaela Retires</a:t>
            </a:r>
          </a:p>
          <a:p>
            <a:r>
              <a:rPr lang="en-US" dirty="0" smtClean="0"/>
              <a:t>Profits could be damaged</a:t>
            </a:r>
          </a:p>
          <a:p>
            <a:r>
              <a:rPr lang="en-US" dirty="0" smtClean="0"/>
              <a:t>Organization will be destabilized</a:t>
            </a:r>
            <a:endParaRPr lang="en-US" dirty="0"/>
          </a:p>
        </p:txBody>
      </p:sp>
      <p:pic>
        <p:nvPicPr>
          <p:cNvPr id="16386" name="Picture 2" descr="http://www.hec.gov.pk/InsideHEC/Divisions/HRM/PublishingImages/outsourcing-governance-organization-desig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8800" y="3352800"/>
            <a:ext cx="3810000" cy="2857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Implication on the Personnel</a:t>
            </a:r>
            <a:endParaRPr lang="en-US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Morale will be decreased at the loss of a trusted manager</a:t>
            </a:r>
          </a:p>
          <a:p>
            <a:r>
              <a:rPr lang="en-US" dirty="0" smtClean="0"/>
              <a:t>Mikaela’s knowledge and experience will be lost</a:t>
            </a:r>
          </a:p>
          <a:p>
            <a:r>
              <a:rPr lang="en-US" dirty="0" smtClean="0"/>
              <a:t>Richard is at risk of losing another business</a:t>
            </a:r>
            <a:endParaRPr lang="en-US" dirty="0"/>
          </a:p>
        </p:txBody>
      </p:sp>
      <p:pic>
        <p:nvPicPr>
          <p:cNvPr id="13314" name="Picture 2" descr="Worker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3886200"/>
            <a:ext cx="6629400" cy="27594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Alternative Summary</a:t>
            </a:r>
            <a:endParaRPr lang="en-US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Executive search</a:t>
            </a:r>
          </a:p>
          <a:p>
            <a:r>
              <a:rPr lang="en-US" dirty="0" smtClean="0"/>
              <a:t>Partnership</a:t>
            </a:r>
          </a:p>
          <a:p>
            <a:r>
              <a:rPr lang="en-US" dirty="0" smtClean="0"/>
              <a:t>Interim Management</a:t>
            </a:r>
            <a:endParaRPr lang="en-US" dirty="0"/>
          </a:p>
        </p:txBody>
      </p:sp>
      <p:pic>
        <p:nvPicPr>
          <p:cNvPr id="12290" name="Picture 2" descr="http://tweakyourbiz.com/technology/files/Popular-Tech-Tools-to-Use-When-Running-a-Business-And-Their-BETTER-Alternativ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0" y="3352800"/>
            <a:ext cx="4724400" cy="31511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Executive Search</a:t>
            </a:r>
            <a:endParaRPr lang="en-US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Specialized recruitment firm</a:t>
            </a:r>
          </a:p>
          <a:p>
            <a:r>
              <a:rPr lang="en-US" dirty="0" smtClean="0"/>
              <a:t>Seeks out suitable employees from competing firms</a:t>
            </a:r>
          </a:p>
          <a:p>
            <a:r>
              <a:rPr lang="en-US" dirty="0" smtClean="0"/>
              <a:t>Have applied quantitative process to employee placement</a:t>
            </a:r>
          </a:p>
          <a:p>
            <a:r>
              <a:rPr lang="en-US" dirty="0" smtClean="0"/>
              <a:t>Unparalleled abilities </a:t>
            </a:r>
            <a:endParaRPr lang="en-US" dirty="0"/>
          </a:p>
        </p:txBody>
      </p:sp>
      <p:pic>
        <p:nvPicPr>
          <p:cNvPr id="11266" name="Picture 2" descr="http://www.gmlsac.com/services/img/headhunti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6400" y="4495800"/>
            <a:ext cx="4762500" cy="190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Partnership</a:t>
            </a:r>
            <a:endParaRPr lang="en-US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Mr. Smith would share business</a:t>
            </a:r>
          </a:p>
          <a:p>
            <a:r>
              <a:rPr lang="en-US" dirty="0" smtClean="0"/>
              <a:t>Find another owner of variety </a:t>
            </a:r>
            <a:r>
              <a:rPr lang="en-US" dirty="0" smtClean="0"/>
              <a:t>stores</a:t>
            </a:r>
          </a:p>
          <a:p>
            <a:r>
              <a:rPr lang="en-US" dirty="0" smtClean="0"/>
              <a:t>Give up half of equity</a:t>
            </a:r>
          </a:p>
          <a:p>
            <a:r>
              <a:rPr lang="en-US" dirty="0" smtClean="0"/>
              <a:t>Form new business</a:t>
            </a:r>
          </a:p>
          <a:p>
            <a:r>
              <a:rPr lang="en-US" dirty="0" smtClean="0"/>
              <a:t>Other owner would run business</a:t>
            </a:r>
          </a:p>
        </p:txBody>
      </p:sp>
      <p:pic>
        <p:nvPicPr>
          <p:cNvPr id="10244" name="Picture 4" descr="http://www.cscjournals.org/include/img/author-partnershi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4162424"/>
            <a:ext cx="4048125" cy="26955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Interim Management</a:t>
            </a:r>
            <a:endParaRPr lang="en-US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period of change is recognized</a:t>
            </a:r>
          </a:p>
          <a:p>
            <a:r>
              <a:rPr lang="en-US" dirty="0" smtClean="0"/>
              <a:t>A very skilled manager steps in</a:t>
            </a:r>
          </a:p>
          <a:p>
            <a:r>
              <a:rPr lang="en-US" dirty="0" smtClean="0"/>
              <a:t>Search for new manager</a:t>
            </a:r>
          </a:p>
          <a:p>
            <a:r>
              <a:rPr lang="en-US" dirty="0" smtClean="0"/>
              <a:t>Thoroughly train new manager</a:t>
            </a:r>
          </a:p>
          <a:p>
            <a:r>
              <a:rPr lang="en-US" dirty="0" smtClean="0"/>
              <a:t>Hand off business to new manager</a:t>
            </a:r>
          </a:p>
          <a:p>
            <a:pPr>
              <a:buNone/>
            </a:pPr>
            <a:endParaRPr lang="en-US" dirty="0" smtClean="0"/>
          </a:p>
          <a:p>
            <a:endParaRPr lang="en-US" dirty="0"/>
          </a:p>
        </p:txBody>
      </p:sp>
      <p:pic>
        <p:nvPicPr>
          <p:cNvPr id="9218" name="Picture 2" descr="http://1.bp.blogspot.com/-LiY6RBAuLOU/T2s7PYYRGEI/AAAAAAAAA0A/H7inSuAq2nc/s1600/InterimCartoon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0" y="4114800"/>
            <a:ext cx="4076700" cy="2381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Pros and cons</a:t>
            </a:r>
            <a:endParaRPr lang="en-US" dirty="0">
              <a:solidFill>
                <a:schemeClr val="tx2">
                  <a:lumMod val="50000"/>
                </a:schemeClr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9725"/>
          <a:ext cx="7239000" cy="2565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19500"/>
                <a:gridCol w="36195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Pros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Cons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Mr. Smith’s business will make</a:t>
                      </a:r>
                      <a:r>
                        <a:rPr lang="en-US" baseline="0" dirty="0" smtClean="0"/>
                        <a:t> the transition very fluid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He</a:t>
                      </a:r>
                      <a:r>
                        <a:rPr lang="en-US" baseline="0" dirty="0" smtClean="0"/>
                        <a:t> will have to sacrifice his time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The new manager will be better adjusted and more likely to succeed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Mr. Smith’s other businesses may suffer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Because of Mr. Smith’s business</a:t>
                      </a:r>
                      <a:r>
                        <a:rPr lang="en-US" baseline="0" dirty="0" smtClean="0"/>
                        <a:t> skill the company may  grow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If the new manager is incompetent he will be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dirty="0" smtClean="0"/>
                        <a:t>stuck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194" name="Picture 2" descr="https://encrypted-tbn1.gstatic.com/images?q=tbn:ANd9GcTheU1VM92oV40FgVB4pDWHaef16n5YqG0-EcWTbVs1iqTu8xQ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2800" y="4238625"/>
            <a:ext cx="1743075" cy="26193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Analysis</a:t>
            </a:r>
            <a:endParaRPr lang="en-US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Immediate and long term management needs satisfied</a:t>
            </a:r>
          </a:p>
          <a:p>
            <a:r>
              <a:rPr lang="en-US" dirty="0" smtClean="0"/>
              <a:t>New manager will be perfectly molded</a:t>
            </a:r>
          </a:p>
          <a:p>
            <a:r>
              <a:rPr lang="en-US" dirty="0" smtClean="0"/>
              <a:t>Company will be stronger</a:t>
            </a:r>
          </a:p>
          <a:p>
            <a:r>
              <a:rPr lang="en-US" dirty="0" smtClean="0"/>
              <a:t>No monetary cost</a:t>
            </a:r>
          </a:p>
          <a:p>
            <a:endParaRPr lang="en-US" dirty="0"/>
          </a:p>
        </p:txBody>
      </p:sp>
      <p:pic>
        <p:nvPicPr>
          <p:cNvPr id="7170" name="Picture 2" descr="http://3.bp.blogspot.com/-KR3tsjWgPJc/UbUoVbrNyBI/AAAAAAAAAEc/-0-N1VW5lKg/s1600/hh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67200" y="3810000"/>
            <a:ext cx="3343275" cy="25812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Recommendation</a:t>
            </a:r>
            <a:endParaRPr lang="en-US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Completely solves primary problem and some satellite</a:t>
            </a:r>
          </a:p>
          <a:p>
            <a:r>
              <a:rPr lang="en-US" dirty="0" smtClean="0"/>
              <a:t>Does so at no monetary cost</a:t>
            </a:r>
          </a:p>
          <a:p>
            <a:r>
              <a:rPr lang="en-US" dirty="0" smtClean="0"/>
              <a:t>Other options require sacrifice of equity or capital</a:t>
            </a:r>
          </a:p>
          <a:p>
            <a:r>
              <a:rPr lang="en-US" dirty="0" smtClean="0"/>
              <a:t>Start using contingency planning</a:t>
            </a:r>
          </a:p>
        </p:txBody>
      </p:sp>
      <p:pic>
        <p:nvPicPr>
          <p:cNvPr id="6146" name="Picture 2" descr="http://www.securenetworksitc.com/wp-content/uploads/2012/07/Solution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00600" y="4267200"/>
            <a:ext cx="3200400" cy="24003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Implementation:</a:t>
            </a:r>
            <a:br>
              <a:rPr lang="en-US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Immediate</a:t>
            </a:r>
            <a:endParaRPr lang="en-US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en-US" dirty="0" smtClean="0"/>
              <a:t>Hire an interim manager with the appropriate skills and experience to manage a small business</a:t>
            </a:r>
          </a:p>
          <a:p>
            <a:pPr fontAlgn="base"/>
            <a:r>
              <a:rPr lang="en-US" dirty="0" smtClean="0"/>
              <a:t>Let </a:t>
            </a:r>
            <a:r>
              <a:rPr lang="en-US" dirty="0" smtClean="0"/>
              <a:t>the interim manager work hand in hand with the current manager to get a feel of the working environment and to gain the experience before managing it all on his/her own.</a:t>
            </a:r>
          </a:p>
          <a:p>
            <a:endParaRPr lang="en-US" dirty="0"/>
          </a:p>
        </p:txBody>
      </p:sp>
      <p:pic>
        <p:nvPicPr>
          <p:cNvPr id="4098" name="Picture 2" descr="http://blogs.daptiv.com/wp-content/uploads/2013/06/Implementing-and-Monitori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19400" y="4724400"/>
            <a:ext cx="2456089" cy="1809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Implementation</a:t>
            </a:r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:</a:t>
            </a:r>
            <a:br>
              <a:rPr lang="en-US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short term</a:t>
            </a:r>
            <a:endParaRPr lang="en-US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en-US" dirty="0" smtClean="0"/>
              <a:t>Interim manager develops a relationship with the supervisory management staff to have better control over the business</a:t>
            </a:r>
          </a:p>
          <a:p>
            <a:pPr fontAlgn="base"/>
            <a:r>
              <a:rPr lang="en-US" dirty="0" smtClean="0"/>
              <a:t>More </a:t>
            </a:r>
            <a:r>
              <a:rPr lang="en-US" dirty="0" smtClean="0"/>
              <a:t>major management roles and tasks for the interim manager to complete </a:t>
            </a:r>
          </a:p>
          <a:p>
            <a:endParaRPr lang="en-US" dirty="0"/>
          </a:p>
        </p:txBody>
      </p:sp>
      <p:pic>
        <p:nvPicPr>
          <p:cNvPr id="2050" name="Picture 2" descr="http://designvisionaries.com/wp-content/uploads/2011/04/traini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0400" y="3886200"/>
            <a:ext cx="3304903" cy="2514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Implementation</a:t>
            </a:r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:</a:t>
            </a:r>
            <a:br>
              <a:rPr lang="en-US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long term</a:t>
            </a:r>
            <a:endParaRPr lang="en-US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en-US" dirty="0" smtClean="0"/>
              <a:t>New manager is succeeding in controlling all branches of the </a:t>
            </a:r>
            <a:r>
              <a:rPr lang="en-US" dirty="0" smtClean="0"/>
              <a:t>Quickstop </a:t>
            </a:r>
            <a:r>
              <a:rPr lang="en-US" dirty="0" smtClean="0"/>
              <a:t>across Ottawa</a:t>
            </a:r>
          </a:p>
          <a:p>
            <a:pPr fontAlgn="base"/>
            <a:r>
              <a:rPr lang="en-US" dirty="0" smtClean="0"/>
              <a:t>Leads stores to new success and profits</a:t>
            </a:r>
            <a:endParaRPr lang="en-US" dirty="0" smtClean="0"/>
          </a:p>
        </p:txBody>
      </p:sp>
      <p:pic>
        <p:nvPicPr>
          <p:cNvPr id="3074" name="Picture 2" descr="http://billyshall.com/images/blog/long-term-goal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3124200"/>
            <a:ext cx="5334000" cy="354711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Conclusion</a:t>
            </a:r>
            <a:endParaRPr lang="en-US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Large Transition</a:t>
            </a:r>
          </a:p>
          <a:p>
            <a:r>
              <a:rPr lang="en-US" dirty="0" smtClean="0"/>
              <a:t>Can be managed with recommended alternative</a:t>
            </a:r>
          </a:p>
          <a:p>
            <a:r>
              <a:rPr lang="en-US" dirty="0" smtClean="0"/>
              <a:t>Lots of growth into the future</a:t>
            </a:r>
            <a:endParaRPr lang="en-US" dirty="0"/>
          </a:p>
        </p:txBody>
      </p:sp>
      <p:pic>
        <p:nvPicPr>
          <p:cNvPr id="34818" name="Picture 2" descr="http://www.writeawriting.com/wp-content/uploads/2011/12/Definition-of-a-Conclusi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3810000"/>
            <a:ext cx="2876550" cy="2514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153</TotalTime>
  <Words>451</Words>
  <Application>Microsoft Office PowerPoint</Application>
  <PresentationFormat>On-screen Show (4:3)</PresentationFormat>
  <Paragraphs>81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Opulent</vt:lpstr>
      <vt:lpstr>Slide 1</vt:lpstr>
      <vt:lpstr>QuicksTop</vt:lpstr>
      <vt:lpstr>Agenda </vt:lpstr>
      <vt:lpstr>Case Summary</vt:lpstr>
      <vt:lpstr>Critical Assumptions</vt:lpstr>
      <vt:lpstr>Primary Problem</vt:lpstr>
      <vt:lpstr>Implications on the organization </vt:lpstr>
      <vt:lpstr>Implication on the Personnel</vt:lpstr>
      <vt:lpstr>Alternative Summary</vt:lpstr>
      <vt:lpstr>Executive Search</vt:lpstr>
      <vt:lpstr>Partnership</vt:lpstr>
      <vt:lpstr>Interim Management</vt:lpstr>
      <vt:lpstr>Pros and cons</vt:lpstr>
      <vt:lpstr>Analysis</vt:lpstr>
      <vt:lpstr>Recommendation</vt:lpstr>
      <vt:lpstr>Implementation: Immediate</vt:lpstr>
      <vt:lpstr>Implementation: short term</vt:lpstr>
      <vt:lpstr>Implementation: long term</vt:lpstr>
      <vt:lpstr>Conclusion</vt:lpstr>
      <vt:lpstr>Slide 20</vt:lpstr>
    </vt:vector>
  </TitlesOfParts>
  <Company>Statistics Canada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QuicksTop</dc:title>
  <dc:creator>elliott</dc:creator>
  <cp:lastModifiedBy>elliott</cp:lastModifiedBy>
  <cp:revision>18</cp:revision>
  <dcterms:created xsi:type="dcterms:W3CDTF">2014-11-05T16:24:10Z</dcterms:created>
  <dcterms:modified xsi:type="dcterms:W3CDTF">2014-11-05T18:57:43Z</dcterms:modified>
</cp:coreProperties>
</file>